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BD2B9-0B49-D940-8856-7EF9085B77D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8398E-0247-CD40-860B-7D414F7F2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8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F950012-0330-404B-9BC4-9DF0A41DD4D3}" type="slidenum">
              <a:rPr lang="en-GB" sz="1200"/>
              <a:pPr/>
              <a:t>2</a:t>
            </a:fld>
            <a:endParaRPr lang="en-GB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2B5718-13B7-E245-9B28-876A8BA49308}" type="slidenum">
              <a:rPr lang="en-GB" sz="1200"/>
              <a:pPr/>
              <a:t>11</a:t>
            </a:fld>
            <a:endParaRPr lang="en-GB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54978B-E84F-2449-96C4-6D2D618B3C50}" type="slidenum">
              <a:rPr lang="en-GB" sz="1200"/>
              <a:pPr/>
              <a:t>12</a:t>
            </a:fld>
            <a:endParaRPr lang="en-GB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0BF3134-2CFC-444A-83B0-8406FD0CD648}" type="slidenum">
              <a:rPr lang="en-GB" sz="1200"/>
              <a:pPr/>
              <a:t>13</a:t>
            </a:fld>
            <a:endParaRPr lang="en-GB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9A9F3B2-407A-914E-BA47-AB0E76F15218}" type="slidenum">
              <a:rPr lang="en-GB" sz="1200"/>
              <a:pPr/>
              <a:t>14</a:t>
            </a:fld>
            <a:endParaRPr lang="en-GB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8ABFD97-5C8E-7F45-A968-5C1A4E0BBCCF}" type="slidenum">
              <a:rPr lang="en-GB" sz="1200"/>
              <a:pPr/>
              <a:t>3</a:t>
            </a:fld>
            <a:endParaRPr lang="en-GB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854F2D-D3EB-D540-83A0-2364FB74C600}" type="slidenum">
              <a:rPr lang="en-GB" sz="1200"/>
              <a:pPr/>
              <a:t>4</a:t>
            </a:fld>
            <a:endParaRPr lang="en-GB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3808EC9-5FB5-D444-83AF-582615B8E29E}" type="slidenum">
              <a:rPr lang="en-GB" sz="1200"/>
              <a:pPr/>
              <a:t>5</a:t>
            </a:fld>
            <a:endParaRPr lang="en-GB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>
                <a:latin typeface="Times New Roman" charset="0"/>
              </a:rPr>
              <a:t>15 mins for this and next few slides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9CCB31-E207-CD41-9276-ED3A7C538F7A}" type="slidenum">
              <a:rPr lang="en-GB" sz="1200"/>
              <a:pPr/>
              <a:t>6</a:t>
            </a:fld>
            <a:endParaRPr lang="en-GB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9FAF21-AAB8-0B4D-A6E9-2D20F9D31A3C}" type="slidenum">
              <a:rPr lang="en-GB" sz="1200"/>
              <a:pPr/>
              <a:t>7</a:t>
            </a:fld>
            <a:endParaRPr lang="en-GB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03D9CD-CC4E-7949-8E2A-5A5038A61893}" type="slidenum">
              <a:rPr lang="en-GB" sz="1200"/>
              <a:pPr/>
              <a:t>8</a:t>
            </a:fld>
            <a:endParaRPr lang="en-GB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EBB6A4-FAE7-5043-8F0A-833C3A6FB0A9}" type="slidenum">
              <a:rPr lang="en-GB" sz="1200"/>
              <a:pPr/>
              <a:t>9</a:t>
            </a:fld>
            <a:endParaRPr lang="en-GB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FBB160E-C2BE-0E43-9F95-769A55D4385D}" type="slidenum">
              <a:rPr lang="en-GB" sz="1200"/>
              <a:pPr/>
              <a:t>10</a:t>
            </a:fld>
            <a:endParaRPr lang="en-GB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0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2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23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6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48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89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01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2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3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7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39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3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4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4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6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44EB-652D-384F-BD30-C0DFD993A393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1370-8EBE-F949-8445-F1C01E8E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9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2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Production general\Production editors\Tom\Books in Production\1 Complete\Denby\CW\Denby - PPT 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25" y="1700808"/>
            <a:ext cx="9217024" cy="21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5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Cognitive constructionism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1285"/>
            <a:ext cx="8054975" cy="478716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GB" sz="3200" dirty="0" smtClean="0"/>
              <a:t>Consider </a:t>
            </a:r>
            <a:r>
              <a:rPr lang="en-GB" sz="3200" dirty="0"/>
              <a:t>patterns of behaviour </a:t>
            </a:r>
            <a:r>
              <a:rPr lang="en-GB" sz="3200" dirty="0" smtClean="0"/>
              <a:t>… </a:t>
            </a:r>
            <a:r>
              <a:rPr lang="en-GB" sz="3200" dirty="0"/>
              <a:t>the </a:t>
            </a:r>
            <a:r>
              <a:rPr lang="en-GB" sz="3200" dirty="0" smtClean="0"/>
              <a:t>whole, </a:t>
            </a:r>
            <a:r>
              <a:rPr lang="en-GB" sz="3200" dirty="0"/>
              <a:t>rather than the </a:t>
            </a:r>
            <a:r>
              <a:rPr lang="en-GB" sz="3200" dirty="0" smtClean="0"/>
              <a:t>sum, </a:t>
            </a:r>
            <a:r>
              <a:rPr lang="en-GB" sz="3200" dirty="0"/>
              <a:t>of the component parts</a:t>
            </a:r>
          </a:p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GB" sz="3200" dirty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act or process of knowing </a:t>
            </a:r>
          </a:p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GB" sz="3200" dirty="0" smtClean="0"/>
              <a:t>Instruction </a:t>
            </a:r>
            <a:r>
              <a:rPr lang="en-GB" sz="3200" dirty="0"/>
              <a:t>should be well organised </a:t>
            </a:r>
          </a:p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GB" sz="3200" dirty="0"/>
              <a:t>I</a:t>
            </a:r>
            <a:r>
              <a:rPr lang="en-GB" sz="3200" dirty="0" smtClean="0"/>
              <a:t>nstruction </a:t>
            </a:r>
            <a:r>
              <a:rPr lang="en-GB" sz="3200" dirty="0"/>
              <a:t>should be clearly structured</a:t>
            </a:r>
          </a:p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GB" sz="3200" dirty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way </a:t>
            </a:r>
            <a:r>
              <a:rPr lang="en-GB" sz="3200" dirty="0" smtClean="0"/>
              <a:t>a </a:t>
            </a:r>
            <a:r>
              <a:rPr lang="en-GB" sz="3200" dirty="0"/>
              <a:t>task is displayed should make the problem clear to the learner </a:t>
            </a:r>
          </a:p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GB" sz="3200" dirty="0" smtClean="0"/>
              <a:t>Prior </a:t>
            </a:r>
            <a:r>
              <a:rPr lang="en-GB" sz="3200" dirty="0"/>
              <a:t>knowledge is important</a:t>
            </a:r>
          </a:p>
          <a:p>
            <a:pPr>
              <a:lnSpc>
                <a:spcPct val="80000"/>
              </a:lnSpc>
            </a:pPr>
            <a:r>
              <a:rPr lang="en-GB" sz="3200" dirty="0"/>
              <a:t>F</a:t>
            </a:r>
            <a:r>
              <a:rPr lang="en-GB" sz="3200" dirty="0" smtClean="0"/>
              <a:t>eedback </a:t>
            </a:r>
            <a:r>
              <a:rPr lang="en-GB" sz="3200" dirty="0"/>
              <a:t>gives information to learners about their success or </a:t>
            </a:r>
            <a:r>
              <a:rPr lang="en-GB" sz="3200" dirty="0" smtClean="0"/>
              <a:t>failure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651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Humanism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5425" y="1995816"/>
            <a:ext cx="8634413" cy="414515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3200" dirty="0" smtClean="0"/>
              <a:t>Reject </a:t>
            </a:r>
            <a:r>
              <a:rPr lang="en-GB" sz="3200" dirty="0"/>
              <a:t>the notion of </a:t>
            </a:r>
            <a:r>
              <a:rPr lang="en-GB" sz="3200" dirty="0" smtClean="0"/>
              <a:t>reductionism, </a:t>
            </a:r>
            <a:r>
              <a:rPr lang="en-GB" sz="3200" dirty="0"/>
              <a:t>preferring to treat people as a ‘whole’</a:t>
            </a:r>
          </a:p>
          <a:p>
            <a:pPr>
              <a:lnSpc>
                <a:spcPct val="80000"/>
              </a:lnSpc>
            </a:pPr>
            <a:r>
              <a:rPr lang="en-GB" sz="3200" dirty="0" smtClean="0"/>
              <a:t>High-quality </a:t>
            </a:r>
            <a:r>
              <a:rPr lang="en-GB" sz="3200" dirty="0"/>
              <a:t>personal involvement </a:t>
            </a:r>
          </a:p>
          <a:p>
            <a:pPr>
              <a:lnSpc>
                <a:spcPct val="80000"/>
              </a:lnSpc>
            </a:pPr>
            <a:r>
              <a:rPr lang="en-GB" sz="3200" dirty="0" smtClean="0"/>
              <a:t>Self</a:t>
            </a:r>
            <a:r>
              <a:rPr lang="en-GB" sz="3200" dirty="0"/>
              <a:t>-</a:t>
            </a:r>
            <a:r>
              <a:rPr lang="en-GB" sz="3200" dirty="0" smtClean="0"/>
              <a:t>initiation</a:t>
            </a:r>
            <a:endParaRPr lang="en-GB" sz="3200" dirty="0"/>
          </a:p>
          <a:p>
            <a:pPr>
              <a:lnSpc>
                <a:spcPct val="80000"/>
              </a:lnSpc>
            </a:pPr>
            <a:r>
              <a:rPr lang="en-GB" sz="3200" dirty="0" smtClean="0"/>
              <a:t>Pervasive </a:t>
            </a:r>
            <a:r>
              <a:rPr lang="en-GB" sz="3200" dirty="0"/>
              <a:t>– difference in </a:t>
            </a:r>
            <a:r>
              <a:rPr lang="en-GB" sz="3200" dirty="0" smtClean="0"/>
              <a:t>behaviour</a:t>
            </a:r>
            <a:r>
              <a:rPr lang="en-GB" sz="3200" dirty="0"/>
              <a:t>, attitude …</a:t>
            </a:r>
          </a:p>
          <a:p>
            <a:pPr>
              <a:lnSpc>
                <a:spcPct val="80000"/>
              </a:lnSpc>
            </a:pPr>
            <a:r>
              <a:rPr lang="en-GB" sz="3200" dirty="0" smtClean="0"/>
              <a:t>Learner </a:t>
            </a:r>
            <a:r>
              <a:rPr lang="en-GB" sz="3200" dirty="0"/>
              <a:t>evaluation …</a:t>
            </a:r>
          </a:p>
          <a:p>
            <a:pPr>
              <a:lnSpc>
                <a:spcPct val="80000"/>
              </a:lnSpc>
            </a:pPr>
            <a:r>
              <a:rPr lang="en-GB" sz="3200" dirty="0"/>
              <a:t>E</a:t>
            </a:r>
            <a:r>
              <a:rPr lang="en-GB" sz="3200" dirty="0" smtClean="0"/>
              <a:t>ssence </a:t>
            </a:r>
            <a:r>
              <a:rPr lang="en-GB" sz="3200" dirty="0"/>
              <a:t>is ‘meaning’ – meaning is involved with whole </a:t>
            </a:r>
            <a:r>
              <a:rPr lang="en-GB" sz="3200" dirty="0" smtClean="0"/>
              <a:t>experience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22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Participatory </a:t>
            </a:r>
            <a:r>
              <a:rPr lang="en-US" sz="5400" dirty="0" err="1">
                <a:latin typeface="+mn-lt"/>
              </a:rPr>
              <a:t>situationist</a:t>
            </a:r>
            <a:endParaRPr lang="en-US" sz="5400" dirty="0">
              <a:latin typeface="+mn-lt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14378"/>
            <a:ext cx="8229600" cy="4311785"/>
          </a:xfrm>
          <a:noFill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3000" dirty="0"/>
              <a:t>L</a:t>
            </a:r>
            <a:r>
              <a:rPr lang="en-GB" sz="3000" dirty="0" smtClean="0"/>
              <a:t>earn </a:t>
            </a:r>
            <a:r>
              <a:rPr lang="en-GB" sz="3000" dirty="0"/>
              <a:t>from observing other people in a social setting </a:t>
            </a:r>
          </a:p>
          <a:p>
            <a:pPr>
              <a:lnSpc>
                <a:spcPct val="80000"/>
              </a:lnSpc>
            </a:pPr>
            <a:r>
              <a:rPr lang="en-GB" sz="3000" dirty="0"/>
              <a:t>P</a:t>
            </a:r>
            <a:r>
              <a:rPr lang="en-GB" sz="3000" dirty="0" smtClean="0"/>
              <a:t>eople </a:t>
            </a:r>
            <a:r>
              <a:rPr lang="en-GB" sz="3000" dirty="0"/>
              <a:t>join communities of practitioners, observe and assimilate the required knowledge </a:t>
            </a:r>
          </a:p>
          <a:p>
            <a:pPr>
              <a:lnSpc>
                <a:spcPct val="80000"/>
              </a:lnSpc>
            </a:pPr>
            <a:r>
              <a:rPr lang="en-GB" sz="3000" dirty="0"/>
              <a:t>W</a:t>
            </a:r>
            <a:r>
              <a:rPr lang="en-GB" sz="3000" dirty="0" smtClean="0"/>
              <a:t>hen </a:t>
            </a:r>
            <a:r>
              <a:rPr lang="en-GB" sz="3000" dirty="0"/>
              <a:t>people get </a:t>
            </a:r>
            <a:r>
              <a:rPr lang="en-GB" sz="3000" dirty="0" smtClean="0"/>
              <a:t>together, </a:t>
            </a:r>
            <a:r>
              <a:rPr lang="en-GB" sz="3000" dirty="0"/>
              <a:t>particular pieces of information take on a relevance and are passed on</a:t>
            </a:r>
          </a:p>
          <a:p>
            <a:pPr>
              <a:lnSpc>
                <a:spcPct val="80000"/>
              </a:lnSpc>
            </a:pPr>
            <a:r>
              <a:rPr lang="en-GB" sz="3000" dirty="0" smtClean="0"/>
              <a:t>Teachers </a:t>
            </a:r>
            <a:r>
              <a:rPr lang="en-GB" sz="3000" dirty="0"/>
              <a:t>work so that people can become </a:t>
            </a:r>
            <a:r>
              <a:rPr lang="en-GB" sz="3000" dirty="0" smtClean="0"/>
              <a:t>participants</a:t>
            </a:r>
            <a:endParaRPr lang="en-GB" sz="3000" dirty="0"/>
          </a:p>
          <a:p>
            <a:pPr>
              <a:lnSpc>
                <a:spcPct val="80000"/>
              </a:lnSpc>
            </a:pPr>
            <a:r>
              <a:rPr lang="en-GB" sz="3000" dirty="0" smtClean="0"/>
              <a:t>Relation </a:t>
            </a:r>
            <a:r>
              <a:rPr lang="en-GB" sz="3000" dirty="0"/>
              <a:t>between knowledge and </a:t>
            </a:r>
            <a:r>
              <a:rPr lang="en-GB" sz="3000" dirty="0" smtClean="0"/>
              <a:t>activity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4218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Group task 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9773"/>
            <a:ext cx="8229600" cy="4116390"/>
          </a:xfrm>
        </p:spPr>
        <p:txBody>
          <a:bodyPr>
            <a:normAutofit/>
          </a:bodyPr>
          <a:lstStyle/>
          <a:p>
            <a:r>
              <a:rPr lang="en-GB" dirty="0"/>
              <a:t>Discuss the different learning </a:t>
            </a:r>
            <a:r>
              <a:rPr lang="en-GB" dirty="0" smtClean="0"/>
              <a:t>styles: Which ones were you aware/unaware of?</a:t>
            </a:r>
            <a:endParaRPr lang="en-GB" dirty="0"/>
          </a:p>
          <a:p>
            <a:r>
              <a:rPr lang="en-GB" dirty="0"/>
              <a:t>How, as teachers, can you accommodate differing learning theories in your lessons?  </a:t>
            </a:r>
          </a:p>
          <a:p>
            <a:r>
              <a:rPr lang="en-GB" dirty="0"/>
              <a:t>Undertake an observation that focuses on styles of teaching and </a:t>
            </a:r>
            <a:r>
              <a:rPr lang="en-GB" dirty="0" smtClean="0"/>
              <a:t>learning</a:t>
            </a:r>
            <a:endParaRPr lang="en-GB" dirty="0"/>
          </a:p>
          <a:p>
            <a:r>
              <a:rPr lang="en-GB" dirty="0"/>
              <a:t>Report back to </a:t>
            </a:r>
            <a:r>
              <a:rPr lang="en-GB" dirty="0" smtClean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1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References 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04263" cy="3856038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endParaRPr lang="en-GB" sz="18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charset="0"/>
              <a:buNone/>
            </a:pPr>
            <a:r>
              <a:rPr lang="en-GB" sz="2400" dirty="0"/>
              <a:t>Franklin, S. (2006) </a:t>
            </a:r>
            <a:r>
              <a:rPr lang="en-GB" sz="2400" dirty="0" smtClean="0"/>
              <a:t>‘</a:t>
            </a:r>
            <a:r>
              <a:rPr lang="en-GB" sz="2400" dirty="0" err="1" smtClean="0"/>
              <a:t>VAKing</a:t>
            </a:r>
            <a:r>
              <a:rPr lang="en-GB" sz="2400" dirty="0" smtClean="0"/>
              <a:t> </a:t>
            </a:r>
            <a:r>
              <a:rPr lang="en-GB" sz="2400" dirty="0"/>
              <a:t>out learning </a:t>
            </a:r>
            <a:r>
              <a:rPr lang="en-GB" sz="2400" dirty="0" smtClean="0"/>
              <a:t>styles: Why </a:t>
            </a:r>
            <a:r>
              <a:rPr lang="en-GB" sz="2400" dirty="0"/>
              <a:t>the notion of </a:t>
            </a:r>
            <a:r>
              <a:rPr lang="en-GB" sz="2400" dirty="0" smtClean="0"/>
              <a:t>“learning styles” </a:t>
            </a:r>
            <a:r>
              <a:rPr lang="en-GB" sz="2400" dirty="0"/>
              <a:t>is unhelpful to </a:t>
            </a:r>
            <a:r>
              <a:rPr lang="en-GB" sz="2400" dirty="0" smtClean="0"/>
              <a:t>teachers’, </a:t>
            </a:r>
            <a:r>
              <a:rPr lang="en-GB" sz="2400" i="1" dirty="0"/>
              <a:t>Education </a:t>
            </a:r>
            <a:r>
              <a:rPr lang="en-GB" sz="2400" i="1" dirty="0" smtClean="0"/>
              <a:t>3–13</a:t>
            </a:r>
            <a:r>
              <a:rPr lang="en-GB" sz="2400" dirty="0"/>
              <a:t>, </a:t>
            </a:r>
            <a:r>
              <a:rPr lang="en-GB" sz="2400" dirty="0" smtClean="0"/>
              <a:t>34(1): 81</a:t>
            </a:r>
            <a:r>
              <a:rPr lang="en-US" sz="2400" dirty="0"/>
              <a:t>–</a:t>
            </a:r>
            <a:r>
              <a:rPr lang="en-GB" sz="2400" dirty="0" smtClean="0"/>
              <a:t>7</a:t>
            </a:r>
            <a:endParaRPr lang="en-GB" sz="24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GB" sz="2400" dirty="0" err="1"/>
              <a:t>Wegerif</a:t>
            </a:r>
            <a:r>
              <a:rPr lang="en-GB" sz="2400" dirty="0"/>
              <a:t>, R. (2002</a:t>
            </a:r>
            <a:r>
              <a:rPr lang="en-GB" sz="2400" dirty="0" smtClean="0"/>
              <a:t>) </a:t>
            </a:r>
            <a:r>
              <a:rPr lang="en-GB" sz="2400" i="1" dirty="0" smtClean="0"/>
              <a:t>Report 2: </a:t>
            </a:r>
            <a:r>
              <a:rPr lang="en-GB" sz="2400" i="1" dirty="0"/>
              <a:t>Literature Review in Thinking Skills, Technology and </a:t>
            </a:r>
            <a:r>
              <a:rPr lang="en-GB" sz="2400" i="1" dirty="0" smtClean="0"/>
              <a:t>Learning</a:t>
            </a:r>
            <a:r>
              <a:rPr lang="en-GB" sz="2400" dirty="0"/>
              <a:t>,</a:t>
            </a:r>
            <a:r>
              <a:rPr lang="en-GB" sz="2400" dirty="0" smtClean="0"/>
              <a:t> </a:t>
            </a:r>
            <a:r>
              <a:rPr lang="en-GB" sz="2400" dirty="0"/>
              <a:t>A Report for NESTA </a:t>
            </a:r>
            <a:r>
              <a:rPr lang="en-GB" sz="2400" dirty="0" err="1" smtClean="0"/>
              <a:t>Futurelab</a:t>
            </a:r>
            <a:r>
              <a:rPr lang="en-GB" sz="2400" smtClean="0"/>
              <a:t> (Milton </a:t>
            </a:r>
            <a:r>
              <a:rPr lang="en-GB" sz="2400" dirty="0"/>
              <a:t>Keynes: </a:t>
            </a:r>
            <a:r>
              <a:rPr lang="en-GB" sz="2400"/>
              <a:t>Open </a:t>
            </a:r>
            <a:r>
              <a:rPr lang="en-GB" sz="2400" smtClean="0"/>
              <a:t>University)</a:t>
            </a:r>
            <a:endParaRPr lang="en-GB" sz="2400" dirty="0"/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376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250635" y="1455738"/>
            <a:ext cx="8588425" cy="1836436"/>
          </a:xfrm>
        </p:spPr>
        <p:txBody>
          <a:bodyPr>
            <a:noAutofit/>
          </a:bodyPr>
          <a:lstStyle/>
          <a:p>
            <a:r>
              <a:rPr lang="en-GB" sz="6000" dirty="0">
                <a:latin typeface="+mn-lt"/>
              </a:rPr>
              <a:t>Theories and styles of learning</a:t>
            </a:r>
          </a:p>
        </p:txBody>
      </p:sp>
      <p:sp>
        <p:nvSpPr>
          <p:cNvPr id="3075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470112" y="3910500"/>
            <a:ext cx="6154738" cy="1086251"/>
          </a:xfrm>
          <a:noFill/>
        </p:spPr>
        <p:txBody>
          <a:bodyPr>
            <a:normAutofit/>
          </a:bodyPr>
          <a:lstStyle/>
          <a:p>
            <a:r>
              <a:rPr lang="en-GB" altLang="en-US" dirty="0" smtClean="0">
                <a:solidFill>
                  <a:schemeClr val="bg1">
                    <a:lumMod val="50000"/>
                  </a:schemeClr>
                </a:solidFill>
              </a:rPr>
              <a:t>Neil </a:t>
            </a:r>
            <a:r>
              <a:rPr lang="en-GB" altLang="en-US" smtClean="0">
                <a:solidFill>
                  <a:schemeClr val="bg1">
                    <a:lumMod val="50000"/>
                  </a:schemeClr>
                </a:solidFill>
              </a:rPr>
              <a:t>Denby</a:t>
            </a:r>
            <a:endParaRPr lang="en-GB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3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Objectives </a:t>
            </a:r>
            <a:r>
              <a:rPr lang="en-GB" sz="5400" dirty="0" smtClean="0">
                <a:latin typeface="+mn-lt"/>
              </a:rPr>
              <a:t>…</a:t>
            </a:r>
            <a:endParaRPr lang="en-GB" sz="5400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1929" y="1687513"/>
            <a:ext cx="7842698" cy="4408487"/>
          </a:xfrm>
        </p:spPr>
        <p:txBody>
          <a:bodyPr>
            <a:normAutofit/>
          </a:bodyPr>
          <a:lstStyle/>
          <a:p>
            <a:r>
              <a:rPr lang="en-GB" sz="3200" dirty="0"/>
              <a:t>To identify the teaching role as exemplified by the </a:t>
            </a:r>
            <a:r>
              <a:rPr lang="en-GB" sz="3200" dirty="0" smtClean="0"/>
              <a:t>Standards</a:t>
            </a:r>
            <a:endParaRPr lang="en-GB" sz="3200" dirty="0"/>
          </a:p>
          <a:p>
            <a:r>
              <a:rPr lang="en-GB" sz="3200" dirty="0"/>
              <a:t>To explain the relationship between teaching and </a:t>
            </a:r>
            <a:r>
              <a:rPr lang="en-GB" sz="3200" dirty="0" smtClean="0"/>
              <a:t>learning</a:t>
            </a:r>
            <a:endParaRPr lang="en-GB" sz="3200" dirty="0"/>
          </a:p>
          <a:p>
            <a:r>
              <a:rPr lang="en-GB" sz="3200" dirty="0"/>
              <a:t>To represent learning </a:t>
            </a:r>
            <a:r>
              <a:rPr lang="en-GB" sz="3200" dirty="0" smtClean="0"/>
              <a:t>theory</a:t>
            </a:r>
            <a:endParaRPr lang="en-GB" sz="3200" dirty="0"/>
          </a:p>
          <a:p>
            <a:r>
              <a:rPr lang="en-GB" sz="3200" dirty="0"/>
              <a:t>To consider and discuss theory and </a:t>
            </a:r>
            <a:r>
              <a:rPr lang="en-GB" sz="3200" dirty="0" smtClean="0"/>
              <a:t>application</a:t>
            </a:r>
            <a:endParaRPr lang="en-GB" sz="3200" dirty="0"/>
          </a:p>
          <a:p>
            <a:r>
              <a:rPr lang="en-GB" sz="3200" dirty="0"/>
              <a:t>To illustrate features of </a:t>
            </a:r>
            <a:r>
              <a:rPr lang="en-GB" sz="3200" dirty="0" smtClean="0"/>
              <a:t>lessons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96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Key </a:t>
            </a:r>
            <a:r>
              <a:rPr lang="en-GB" sz="5400" dirty="0" smtClean="0">
                <a:latin typeface="+mn-lt"/>
              </a:rPr>
              <a:t>questions </a:t>
            </a:r>
            <a:r>
              <a:rPr lang="en-GB" sz="5400" dirty="0">
                <a:latin typeface="+mn-lt"/>
              </a:rPr>
              <a:t>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3729"/>
            <a:ext cx="8229600" cy="4102434"/>
          </a:xfrm>
        </p:spPr>
        <p:txBody>
          <a:bodyPr/>
          <a:lstStyle/>
          <a:p>
            <a:r>
              <a:rPr lang="en-GB" dirty="0"/>
              <a:t>What is the job of the teacher? </a:t>
            </a:r>
          </a:p>
          <a:p>
            <a:r>
              <a:rPr lang="en-GB" dirty="0"/>
              <a:t>How do children learn? </a:t>
            </a:r>
          </a:p>
          <a:p>
            <a:r>
              <a:rPr lang="en-GB" dirty="0"/>
              <a:t>How are both exemplified in the classroom?</a:t>
            </a:r>
          </a:p>
          <a:p>
            <a:r>
              <a:rPr lang="en-GB" dirty="0"/>
              <a:t>What should we look for in observations?</a:t>
            </a:r>
          </a:p>
          <a:p>
            <a:r>
              <a:rPr lang="en-GB" dirty="0"/>
              <a:t>How should we plan theories into lessons?</a:t>
            </a:r>
          </a:p>
        </p:txBody>
      </p:sp>
    </p:spTree>
    <p:extLst>
      <p:ext uri="{BB962C8B-B14F-4D97-AF65-F5344CB8AC3E}">
        <p14:creationId xmlns:p14="http://schemas.microsoft.com/office/powerpoint/2010/main" val="5090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527175"/>
          </a:xfrm>
        </p:spPr>
        <p:txBody>
          <a:bodyPr>
            <a:noAutofit/>
          </a:bodyPr>
          <a:lstStyle/>
          <a:p>
            <a:r>
              <a:rPr lang="en-GB" sz="4000" dirty="0">
                <a:latin typeface="+mn-lt"/>
              </a:rPr>
              <a:t>Piaget: Cognitive Development Theory</a:t>
            </a:r>
            <a:endParaRPr lang="en-GB" sz="4000" b="0" dirty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859"/>
            <a:ext cx="7772400" cy="411414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800" i="1" dirty="0"/>
              <a:t>Physical maturation</a:t>
            </a:r>
            <a:r>
              <a:rPr lang="en-GB" sz="2800" dirty="0">
                <a:solidFill>
                  <a:schemeClr val="hlink"/>
                </a:solidFill>
              </a:rPr>
              <a:t> </a:t>
            </a:r>
            <a:r>
              <a:rPr lang="en-GB" sz="2800" dirty="0"/>
              <a:t>leads to</a:t>
            </a:r>
            <a:r>
              <a:rPr lang="en-GB" sz="2800" dirty="0">
                <a:solidFill>
                  <a:schemeClr val="hlink"/>
                </a:solidFill>
              </a:rPr>
              <a:t> </a:t>
            </a:r>
            <a:r>
              <a:rPr lang="en-GB" sz="2800" i="1" dirty="0"/>
              <a:t>sequential development </a:t>
            </a:r>
            <a:r>
              <a:rPr lang="en-GB" sz="2800" dirty="0"/>
              <a:t>that includes </a:t>
            </a:r>
            <a:r>
              <a:rPr lang="en-GB" sz="2800" i="1" dirty="0"/>
              <a:t>cognitive </a:t>
            </a:r>
            <a:r>
              <a:rPr lang="en-GB" sz="2800" i="1" dirty="0" smtClean="0"/>
              <a:t>development</a:t>
            </a:r>
            <a:r>
              <a:rPr lang="en-GB" sz="2800" b="1" dirty="0" smtClean="0"/>
              <a:t>  </a:t>
            </a:r>
            <a:endParaRPr lang="en-GB" sz="2800" b="1" dirty="0"/>
          </a:p>
          <a:p>
            <a:r>
              <a:rPr lang="en-GB" sz="2800" dirty="0"/>
              <a:t>Learners thought to learn new concepts by </a:t>
            </a:r>
            <a:r>
              <a:rPr lang="en-GB" sz="2800" i="1" dirty="0"/>
              <a:t>assimilation</a:t>
            </a:r>
            <a:r>
              <a:rPr lang="en-GB" sz="2800" dirty="0"/>
              <a:t>, </a:t>
            </a:r>
            <a:r>
              <a:rPr lang="en-GB" sz="2800" i="1" dirty="0"/>
              <a:t>taking in and adapting </a:t>
            </a:r>
            <a:r>
              <a:rPr lang="en-GB" sz="2800" dirty="0"/>
              <a:t>new information to fit existing concepts, and </a:t>
            </a:r>
            <a:r>
              <a:rPr lang="en-GB" sz="2800" dirty="0" smtClean="0"/>
              <a:t>by </a:t>
            </a:r>
            <a:r>
              <a:rPr lang="en-GB" sz="2800" i="1" dirty="0" smtClean="0"/>
              <a:t>accommodation</a:t>
            </a:r>
            <a:r>
              <a:rPr lang="en-GB" sz="2800" dirty="0" smtClean="0"/>
              <a:t>, </a:t>
            </a:r>
            <a:r>
              <a:rPr lang="en-GB" sz="2800" i="1" dirty="0"/>
              <a:t>modifying concepts </a:t>
            </a:r>
            <a:r>
              <a:rPr lang="en-GB" sz="2800" dirty="0"/>
              <a:t>in light of new </a:t>
            </a:r>
            <a:r>
              <a:rPr lang="en-GB" sz="2800" dirty="0" smtClean="0"/>
              <a:t>information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765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Lev </a:t>
            </a:r>
            <a:r>
              <a:rPr lang="en-GB" sz="5400" dirty="0" err="1">
                <a:latin typeface="+mn-lt"/>
              </a:rPr>
              <a:t>Vygotsky</a:t>
            </a:r>
            <a:endParaRPr lang="en-GB" sz="5400" b="0" dirty="0"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730636"/>
            <a:ext cx="7772400" cy="4368465"/>
          </a:xfrm>
        </p:spPr>
        <p:txBody>
          <a:bodyPr>
            <a:no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  <a:buFont typeface="Wingdings" charset="0"/>
              <a:buNone/>
            </a:pPr>
            <a:r>
              <a:rPr lang="en-GB" sz="2800" dirty="0" smtClean="0"/>
              <a:t>Social </a:t>
            </a:r>
            <a:r>
              <a:rPr lang="en-GB" sz="2800" dirty="0"/>
              <a:t>constructivism: Talk and </a:t>
            </a:r>
            <a:r>
              <a:rPr lang="en-GB" sz="2800" i="1" dirty="0"/>
              <a:t>social interaction </a:t>
            </a:r>
            <a:r>
              <a:rPr lang="en-GB" sz="2800" dirty="0"/>
              <a:t>are the key learning </a:t>
            </a:r>
            <a:r>
              <a:rPr lang="en-GB" sz="2800" dirty="0" smtClean="0"/>
              <a:t>tools</a:t>
            </a:r>
            <a:r>
              <a:rPr lang="en-GB" sz="2800" dirty="0"/>
              <a:t>:</a:t>
            </a:r>
          </a:p>
          <a:p>
            <a:pPr marL="1108800" lvl="2" indent="-86400">
              <a:lnSpc>
                <a:spcPct val="90000"/>
              </a:lnSpc>
              <a:spcAft>
                <a:spcPts val="1200"/>
              </a:spcAft>
              <a:buSzPct val="40000"/>
              <a:buFont typeface="Wingdings" charset="0"/>
              <a:buNone/>
            </a:pPr>
            <a:r>
              <a:rPr lang="en-GB" dirty="0" smtClean="0"/>
              <a:t>‘</a:t>
            </a:r>
            <a:r>
              <a:rPr lang="en-GB" i="1" dirty="0" smtClean="0"/>
              <a:t>What </a:t>
            </a:r>
            <a:r>
              <a:rPr lang="en-GB" i="1" dirty="0"/>
              <a:t>a child can do today in co-operation</a:t>
            </a:r>
            <a:r>
              <a:rPr lang="en-GB" i="1" dirty="0" smtClean="0"/>
              <a:t>, tomorrow </a:t>
            </a:r>
            <a:r>
              <a:rPr lang="en-GB" i="1" dirty="0"/>
              <a:t>he will be able to do on his </a:t>
            </a:r>
            <a:r>
              <a:rPr lang="en-GB" i="1" dirty="0" smtClean="0"/>
              <a:t>own</a:t>
            </a:r>
            <a:r>
              <a:rPr lang="en-GB" dirty="0" smtClean="0"/>
              <a:t>’</a:t>
            </a:r>
            <a:endParaRPr lang="en-GB" b="1" i="1" dirty="0"/>
          </a:p>
          <a:p>
            <a:pPr marL="0" lvl="1" indent="0">
              <a:lnSpc>
                <a:spcPct val="90000"/>
              </a:lnSpc>
              <a:spcAft>
                <a:spcPts val="1200"/>
              </a:spcAft>
              <a:buSzPct val="40000"/>
              <a:buFont typeface="Wingdings" charset="0"/>
              <a:buNone/>
            </a:pPr>
            <a:r>
              <a:rPr lang="en-GB" dirty="0"/>
              <a:t>Scaffolding: </a:t>
            </a:r>
            <a:r>
              <a:rPr lang="en-GB" dirty="0" smtClean="0"/>
              <a:t>Extending </a:t>
            </a:r>
            <a:r>
              <a:rPr lang="en-GB" dirty="0"/>
              <a:t>what learners can do by </a:t>
            </a:r>
            <a:r>
              <a:rPr lang="en-GB" i="1" dirty="0"/>
              <a:t>breaking the learning process down </a:t>
            </a:r>
            <a:r>
              <a:rPr lang="en-GB" dirty="0"/>
              <a:t>into easy </a:t>
            </a:r>
            <a:r>
              <a:rPr lang="en-GB" dirty="0" smtClean="0"/>
              <a:t>steps</a:t>
            </a:r>
            <a:endParaRPr lang="en-GB" dirty="0"/>
          </a:p>
          <a:p>
            <a:pPr marL="0" lvl="1" indent="0">
              <a:lnSpc>
                <a:spcPct val="90000"/>
              </a:lnSpc>
              <a:spcBef>
                <a:spcPts val="672"/>
              </a:spcBef>
              <a:spcAft>
                <a:spcPts val="1200"/>
              </a:spcAft>
              <a:buSzPct val="40000"/>
              <a:buFont typeface="Wingdings" charset="0"/>
              <a:buNone/>
            </a:pPr>
            <a:r>
              <a:rPr lang="en-US" dirty="0" smtClean="0"/>
              <a:t>Zone </a:t>
            </a:r>
            <a:r>
              <a:rPr lang="en-US" dirty="0"/>
              <a:t>of Proximal Development (ZPD</a:t>
            </a:r>
            <a:r>
              <a:rPr lang="en-US" dirty="0" smtClean="0"/>
              <a:t>): </a:t>
            </a:r>
            <a:r>
              <a:rPr lang="en-GB" dirty="0" smtClean="0"/>
              <a:t>Ensuring </a:t>
            </a:r>
            <a:r>
              <a:rPr lang="en-GB" dirty="0"/>
              <a:t>that a child works within the </a:t>
            </a:r>
            <a:r>
              <a:rPr lang="en-GB" dirty="0" smtClean="0"/>
              <a:t>ZPD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Bruner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60994"/>
            <a:ext cx="7772400" cy="38350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1800"/>
              </a:spcAft>
              <a:buFont typeface="Wingdings" charset="0"/>
              <a:buNone/>
            </a:pPr>
            <a:r>
              <a:rPr lang="en-GB" b="1" dirty="0"/>
              <a:t>The spiral </a:t>
            </a:r>
            <a:r>
              <a:rPr lang="en-GB" b="1" dirty="0" smtClean="0"/>
              <a:t>curriculum</a:t>
            </a:r>
            <a:endParaRPr lang="en-GB" b="1" dirty="0"/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GB" sz="2800" dirty="0"/>
              <a:t>The curriculum </a:t>
            </a:r>
            <a:r>
              <a:rPr lang="en-GB" sz="2800" i="1" dirty="0"/>
              <a:t>re-visits topics</a:t>
            </a:r>
            <a:r>
              <a:rPr lang="en-GB" sz="2800" dirty="0"/>
              <a:t>, allowing learners to address increasingly complex components of a </a:t>
            </a:r>
            <a:r>
              <a:rPr lang="en-GB" sz="2800" dirty="0" smtClean="0"/>
              <a:t>topic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06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274638"/>
            <a:ext cx="7772400" cy="773112"/>
          </a:xfrm>
        </p:spPr>
        <p:txBody>
          <a:bodyPr/>
          <a:lstStyle/>
          <a:p>
            <a:r>
              <a:rPr lang="en-GB" dirty="0">
                <a:latin typeface="Verdana" charset="0"/>
              </a:rPr>
              <a:t>Learning …</a:t>
            </a:r>
          </a:p>
        </p:txBody>
      </p:sp>
      <p:graphicFrame>
        <p:nvGraphicFramePr>
          <p:cNvPr id="289854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46473"/>
              </p:ext>
            </p:extLst>
          </p:nvPr>
        </p:nvGraphicFramePr>
        <p:xfrm>
          <a:off x="231775" y="1047750"/>
          <a:ext cx="8588375" cy="5006634"/>
        </p:xfrm>
        <a:graphic>
          <a:graphicData uri="http://schemas.openxmlformats.org/drawingml/2006/table">
            <a:tbl>
              <a:tblPr/>
              <a:tblGrid>
                <a:gridCol w="1227138"/>
                <a:gridCol w="1836737"/>
                <a:gridCol w="1868488"/>
                <a:gridCol w="1730375"/>
                <a:gridCol w="192563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Aspect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Behaviourism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Cognitivist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onstructionism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Humanism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Participatory/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Situation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Theorists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Pavlov, Watson, Tolman, Skinner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Piaget, Bruner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Maslow, Rogers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Lave, Wertsch, Engestrom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View of the learning process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Leads to change in behaviour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Internal mental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process,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including insight, information processing, memory, perception …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 personal act to fulfil potential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Interaction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/observation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 social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contexts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Movement from the periphery to the centre of a community of practice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Locus of learning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Stimuli in external environment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Internal cognitive structure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Affective and cognitive needs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Learning is about the relationship between people and environment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View of transfer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Common elements across different contexts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Over-arching general principles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Changes in self-identity as a learner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Transfer problematic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Purpose in education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Produce behavioural change in desired direction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Develop capacity and skills to learn more effectively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Become self-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actualised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… autonomous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Full participation in communities of practice and engagement with resources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Educator’s role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Arrange environment to bring about desired response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Structuring of content of learning activity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Facilitates development of the whole person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Works to establish communities of practice in which conversation and participation  occur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6230937" y="6158726"/>
            <a:ext cx="25892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Tahoma" charset="0"/>
              </a:rPr>
              <a:t>(Adapted </a:t>
            </a:r>
            <a:r>
              <a:rPr lang="en-GB" sz="1200" dirty="0">
                <a:latin typeface="Tahoma" charset="0"/>
              </a:rPr>
              <a:t>from </a:t>
            </a:r>
            <a:r>
              <a:rPr lang="en-GB" sz="1200" dirty="0" err="1">
                <a:latin typeface="Tahoma" charset="0"/>
              </a:rPr>
              <a:t>Wegerif</a:t>
            </a:r>
            <a:r>
              <a:rPr lang="en-GB" sz="1200" dirty="0">
                <a:latin typeface="Tahoma" charset="0"/>
              </a:rPr>
              <a:t>, 2002: </a:t>
            </a:r>
            <a:r>
              <a:rPr lang="en-GB" sz="1200" dirty="0" smtClean="0">
                <a:latin typeface="Tahoma" charset="0"/>
              </a:rPr>
              <a:t>9</a:t>
            </a:r>
            <a:r>
              <a:rPr lang="en-GB" sz="1200" dirty="0">
                <a:latin typeface="Tahoma" charset="0"/>
              </a:rPr>
              <a:t>)</a:t>
            </a:r>
            <a:endParaRPr lang="en-GB" sz="1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Behaviourism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828335"/>
            <a:ext cx="8550275" cy="413272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Aft>
                <a:spcPts val="200"/>
              </a:spcAft>
              <a:buFont typeface="Times" charset="0"/>
              <a:buChar char="•"/>
            </a:pPr>
            <a:r>
              <a:rPr lang="en-GB" sz="3200" dirty="0" smtClean="0"/>
              <a:t>Focus </a:t>
            </a:r>
            <a:r>
              <a:rPr lang="en-GB" sz="3200" dirty="0"/>
              <a:t>on observable changes to behaviour </a:t>
            </a:r>
          </a:p>
          <a:p>
            <a:pPr>
              <a:lnSpc>
                <a:spcPct val="80000"/>
              </a:lnSpc>
              <a:spcAft>
                <a:spcPts val="200"/>
              </a:spcAft>
              <a:buFont typeface="Times" charset="0"/>
              <a:buChar char="•"/>
            </a:pPr>
            <a:r>
              <a:rPr lang="en-GB" sz="3200" dirty="0"/>
              <a:t>O</a:t>
            </a:r>
            <a:r>
              <a:rPr lang="en-GB" sz="3200" dirty="0" smtClean="0"/>
              <a:t>ne’s </a:t>
            </a:r>
            <a:r>
              <a:rPr lang="en-GB" sz="3200" dirty="0"/>
              <a:t>environment shapes behaviour </a:t>
            </a:r>
          </a:p>
          <a:p>
            <a:pPr>
              <a:lnSpc>
                <a:spcPct val="80000"/>
              </a:lnSpc>
              <a:spcAft>
                <a:spcPts val="200"/>
              </a:spcAft>
              <a:buFont typeface="Times" charset="0"/>
              <a:buChar char="•"/>
            </a:pPr>
            <a:r>
              <a:rPr lang="en-GB" sz="3200" dirty="0"/>
              <a:t>C</a:t>
            </a:r>
            <a:r>
              <a:rPr lang="en-GB" sz="3200" dirty="0" smtClean="0"/>
              <a:t>ontinuity </a:t>
            </a:r>
            <a:r>
              <a:rPr lang="en-GB" sz="3200" dirty="0"/>
              <a:t>and reinforcement </a:t>
            </a:r>
          </a:p>
          <a:p>
            <a:pPr>
              <a:lnSpc>
                <a:spcPct val="80000"/>
              </a:lnSpc>
              <a:spcAft>
                <a:spcPts val="200"/>
              </a:spcAft>
              <a:buFont typeface="Times" charset="0"/>
              <a:buChar char="•"/>
            </a:pPr>
            <a:r>
              <a:rPr lang="en-GB" sz="3200" dirty="0" smtClean="0"/>
              <a:t>Stimulus–Response </a:t>
            </a:r>
            <a:r>
              <a:rPr lang="en-GB" sz="3200" dirty="0"/>
              <a:t>(S</a:t>
            </a:r>
            <a:r>
              <a:rPr lang="en-US" sz="3200" dirty="0"/>
              <a:t>–</a:t>
            </a:r>
            <a:r>
              <a:rPr lang="en-GB" sz="3200" dirty="0"/>
              <a:t>R)</a:t>
            </a:r>
          </a:p>
          <a:p>
            <a:pPr>
              <a:lnSpc>
                <a:spcPct val="80000"/>
              </a:lnSpc>
              <a:spcAft>
                <a:spcPts val="200"/>
              </a:spcAft>
              <a:buFont typeface="Times" charset="0"/>
              <a:buChar char="•"/>
            </a:pPr>
            <a:r>
              <a:rPr lang="en-GB" sz="3200" dirty="0" smtClean="0"/>
              <a:t>‘Activity</a:t>
            </a:r>
            <a:r>
              <a:rPr lang="en-GB" sz="3200" dirty="0"/>
              <a:t>’ is important </a:t>
            </a:r>
            <a:r>
              <a:rPr lang="en-GB" sz="3200" dirty="0" smtClean="0"/>
              <a:t>– </a:t>
            </a:r>
            <a:r>
              <a:rPr lang="en-GB" sz="3200" dirty="0"/>
              <a:t>not passive </a:t>
            </a:r>
            <a:r>
              <a:rPr lang="en-GB" sz="3200" dirty="0" smtClean="0"/>
              <a:t>learning</a:t>
            </a:r>
            <a:endParaRPr lang="en-GB" sz="3200" dirty="0"/>
          </a:p>
          <a:p>
            <a:pPr>
              <a:lnSpc>
                <a:spcPct val="80000"/>
              </a:lnSpc>
              <a:spcAft>
                <a:spcPts val="200"/>
              </a:spcAft>
              <a:buFont typeface="Times" charset="0"/>
              <a:buChar char="•"/>
            </a:pPr>
            <a:r>
              <a:rPr lang="en-GB" sz="3200" dirty="0" smtClean="0"/>
              <a:t>Frequent </a:t>
            </a:r>
            <a:r>
              <a:rPr lang="en-GB" sz="3200" dirty="0"/>
              <a:t>practise takes place in differing contexts </a:t>
            </a:r>
            <a:r>
              <a:rPr lang="en-GB" sz="3200" dirty="0" smtClean="0"/>
              <a:t>… essential </a:t>
            </a:r>
            <a:endParaRPr lang="en-GB" sz="3200" dirty="0"/>
          </a:p>
          <a:p>
            <a:pPr>
              <a:lnSpc>
                <a:spcPct val="80000"/>
              </a:lnSpc>
              <a:spcAft>
                <a:spcPts val="200"/>
              </a:spcAft>
              <a:buFont typeface="Times" charset="0"/>
              <a:buChar char="•"/>
            </a:pPr>
            <a:r>
              <a:rPr lang="en-GB" sz="3200" dirty="0" smtClean="0"/>
              <a:t>Reinforcement </a:t>
            </a:r>
            <a:r>
              <a:rPr lang="en-GB" sz="3200" dirty="0"/>
              <a:t>as a motivator (+</a:t>
            </a:r>
            <a:r>
              <a:rPr lang="en-GB" sz="3200" dirty="0" err="1"/>
              <a:t>ve</a:t>
            </a:r>
            <a:r>
              <a:rPr lang="en-GB" sz="3200" dirty="0"/>
              <a:t>)</a:t>
            </a:r>
          </a:p>
          <a:p>
            <a:pPr>
              <a:lnSpc>
                <a:spcPct val="80000"/>
              </a:lnSpc>
              <a:buFont typeface="Times" charset="0"/>
              <a:buChar char="•"/>
            </a:pPr>
            <a:r>
              <a:rPr lang="en-GB" sz="3200" dirty="0"/>
              <a:t>C</a:t>
            </a:r>
            <a:r>
              <a:rPr lang="en-GB" sz="3200" dirty="0" smtClean="0"/>
              <a:t>lear </a:t>
            </a:r>
            <a:r>
              <a:rPr lang="en-GB" sz="3200" dirty="0"/>
              <a:t>objectives for </a:t>
            </a:r>
            <a:r>
              <a:rPr lang="en-GB" sz="3200" dirty="0" smtClean="0"/>
              <a:t>pupils</a:t>
            </a:r>
            <a:endParaRPr lang="en-GB" sz="3200" dirty="0"/>
          </a:p>
          <a:p>
            <a:pPr>
              <a:lnSpc>
                <a:spcPct val="80000"/>
              </a:lnSpc>
            </a:pPr>
            <a:endParaRPr lang="en-GB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748</Words>
  <Application>Microsoft Office PowerPoint</Application>
  <PresentationFormat>On-screen Show (4:3)</PresentationFormat>
  <Paragraphs>117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Theories and styles of learning</vt:lpstr>
      <vt:lpstr>Objectives …</vt:lpstr>
      <vt:lpstr>Key questions …</vt:lpstr>
      <vt:lpstr>Piaget: Cognitive Development Theory</vt:lpstr>
      <vt:lpstr>Lev Vygotsky</vt:lpstr>
      <vt:lpstr>Bruner</vt:lpstr>
      <vt:lpstr>Learning …</vt:lpstr>
      <vt:lpstr>Behaviourism</vt:lpstr>
      <vt:lpstr>Cognitive constructionism</vt:lpstr>
      <vt:lpstr>Humanism</vt:lpstr>
      <vt:lpstr>Participatory situationist</vt:lpstr>
      <vt:lpstr>Group task …</vt:lpstr>
      <vt:lpstr>References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and styles of learning</dc:title>
  <dc:creator>Mirabele Blonde</dc:creator>
  <cp:lastModifiedBy>tbedford</cp:lastModifiedBy>
  <cp:revision>32</cp:revision>
  <dcterms:created xsi:type="dcterms:W3CDTF">2015-11-01T17:27:17Z</dcterms:created>
  <dcterms:modified xsi:type="dcterms:W3CDTF">2015-11-26T10:52:47Z</dcterms:modified>
</cp:coreProperties>
</file>