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7A9E-30C1-B442-B534-26CBEF44B172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2044-6478-DF4E-AEE2-5DDC2F81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774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7A9E-30C1-B442-B534-26CBEF44B172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2044-6478-DF4E-AEE2-5DDC2F81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122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7A9E-30C1-B442-B534-26CBEF44B172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2044-6478-DF4E-AEE2-5DDC2F81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57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223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56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26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48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89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01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224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332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7A9E-30C1-B442-B534-26CBEF44B172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2044-6478-DF4E-AEE2-5DDC2F81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348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93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3392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53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7A9E-30C1-B442-B534-26CBEF44B172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2044-6478-DF4E-AEE2-5DDC2F81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70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7A9E-30C1-B442-B534-26CBEF44B172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2044-6478-DF4E-AEE2-5DDC2F81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6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7A9E-30C1-B442-B534-26CBEF44B172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2044-6478-DF4E-AEE2-5DDC2F81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634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7A9E-30C1-B442-B534-26CBEF44B172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2044-6478-DF4E-AEE2-5DDC2F81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0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7A9E-30C1-B442-B534-26CBEF44B172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2044-6478-DF4E-AEE2-5DDC2F81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63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7A9E-30C1-B442-B534-26CBEF44B172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2044-6478-DF4E-AEE2-5DDC2F81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19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7A9E-30C1-B442-B534-26CBEF44B172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F2044-6478-DF4E-AEE2-5DDC2F81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1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77A9E-30C1-B442-B534-26CBEF44B172}" type="datetimeFigureOut">
              <a:rPr lang="en-US" smtClean="0"/>
              <a:t>11/26/2015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F2044-6478-DF4E-AEE2-5DDC2F81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47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70F693F-593A-4889-9DEE-2C70DD5F722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26/11/2015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637B88F-865C-4925-8E28-A622CEB6EE4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52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Production general\Production editors\Tom\Books in Production\1 Complete\Denby\CW\Denby - PPT ban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725" y="1700808"/>
            <a:ext cx="9217024" cy="21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53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Differentiation by ‘outcome’</a:t>
            </a:r>
            <a:endParaRPr lang="en-US" sz="5400" dirty="0">
              <a:latin typeface="+mn-lt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5600"/>
            <a:ext cx="8229600" cy="4060563"/>
          </a:xfrm>
        </p:spPr>
        <p:txBody>
          <a:bodyPr/>
          <a:lstStyle/>
          <a:p>
            <a:pPr algn="just">
              <a:lnSpc>
                <a:spcPct val="90000"/>
              </a:lnSpc>
              <a:spcAft>
                <a:spcPts val="1200"/>
              </a:spcAft>
            </a:pPr>
            <a:r>
              <a:rPr lang="en-GB" dirty="0"/>
              <a:t>Differentiation is by ‘outcome’, i.e. how well each pupil </a:t>
            </a:r>
            <a:r>
              <a:rPr lang="en-GB" dirty="0" smtClean="0"/>
              <a:t>performs</a:t>
            </a:r>
            <a:endParaRPr lang="en-GB" dirty="0"/>
          </a:p>
          <a:p>
            <a:pPr algn="just">
              <a:lnSpc>
                <a:spcPct val="90000"/>
              </a:lnSpc>
              <a:spcAft>
                <a:spcPts val="1200"/>
              </a:spcAft>
            </a:pPr>
            <a:r>
              <a:rPr lang="en-GB" dirty="0"/>
              <a:t>Easier to prepare and </a:t>
            </a:r>
            <a:r>
              <a:rPr lang="en-GB" dirty="0" smtClean="0"/>
              <a:t>manage</a:t>
            </a:r>
            <a:endParaRPr lang="en-GB" dirty="0"/>
          </a:p>
          <a:p>
            <a:pPr algn="just">
              <a:lnSpc>
                <a:spcPct val="90000"/>
              </a:lnSpc>
              <a:spcAft>
                <a:spcPts val="1200"/>
              </a:spcAft>
            </a:pPr>
            <a:r>
              <a:rPr lang="en-GB" dirty="0"/>
              <a:t>For many of the pupils, the level will not be right (whether too high or too low is equally problematic</a:t>
            </a:r>
            <a:r>
              <a:rPr lang="en-GB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921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Pupil-centred approach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4162"/>
            <a:ext cx="8229600" cy="4242001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GB" dirty="0"/>
              <a:t>For each lesson or series of </a:t>
            </a:r>
            <a:r>
              <a:rPr lang="en-GB" dirty="0" smtClean="0"/>
              <a:t>lessons, </a:t>
            </a:r>
            <a:r>
              <a:rPr lang="en-GB" dirty="0"/>
              <a:t>you will need to decide what the </a:t>
            </a:r>
            <a:r>
              <a:rPr lang="en-GB" dirty="0" smtClean="0"/>
              <a:t>underlying </a:t>
            </a:r>
            <a:r>
              <a:rPr lang="en-GB" dirty="0"/>
              <a:t>essential learning is going to be for each pupil (group), and how they can best achieve </a:t>
            </a:r>
            <a:r>
              <a:rPr lang="en-GB" dirty="0" smtClean="0"/>
              <a:t>this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In addition, you will need further </a:t>
            </a:r>
            <a:r>
              <a:rPr lang="en-GB" dirty="0" smtClean="0"/>
              <a:t>targets – </a:t>
            </a:r>
            <a:r>
              <a:rPr lang="en-GB" dirty="0"/>
              <a:t>and possibly more complex </a:t>
            </a:r>
            <a:r>
              <a:rPr lang="en-GB" dirty="0" smtClean="0"/>
              <a:t>tasks</a:t>
            </a:r>
            <a:r>
              <a:rPr lang="en-GB" dirty="0"/>
              <a:t> </a:t>
            </a:r>
            <a:r>
              <a:rPr lang="en-GB" dirty="0" smtClean="0"/>
              <a:t>– for </a:t>
            </a:r>
            <a:r>
              <a:rPr lang="en-GB" dirty="0"/>
              <a:t>the more </a:t>
            </a:r>
            <a:r>
              <a:rPr lang="en-GB" dirty="0" smtClean="0"/>
              <a:t>able, and </a:t>
            </a:r>
            <a:r>
              <a:rPr lang="en-GB" dirty="0"/>
              <a:t>to plan appropriate support and interventions for weaker </a:t>
            </a:r>
            <a:r>
              <a:rPr lang="en-GB" dirty="0" smtClean="0"/>
              <a:t>pupils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239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Differentiation </a:t>
            </a:r>
            <a:r>
              <a:rPr lang="en-GB" sz="5400" dirty="0" smtClean="0">
                <a:latin typeface="+mn-lt"/>
              </a:rPr>
              <a:t>by …</a:t>
            </a:r>
            <a:endParaRPr lang="en-GB" sz="5400" dirty="0"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1644"/>
            <a:ext cx="8229600" cy="4074520"/>
          </a:xfrm>
        </p:spPr>
        <p:txBody>
          <a:bodyPr>
            <a:normAutofit/>
          </a:bodyPr>
          <a:lstStyle/>
          <a:p>
            <a:r>
              <a:rPr lang="en-GB" dirty="0"/>
              <a:t>People</a:t>
            </a:r>
          </a:p>
          <a:p>
            <a:r>
              <a:rPr lang="en-GB" dirty="0"/>
              <a:t>Methods</a:t>
            </a:r>
          </a:p>
          <a:p>
            <a:r>
              <a:rPr lang="en-GB" dirty="0"/>
              <a:t>Materials</a:t>
            </a:r>
            <a:r>
              <a:rPr lang="en-GB" i="1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56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Responses </a:t>
            </a:r>
            <a:r>
              <a:rPr lang="en-GB" sz="5400" dirty="0" smtClean="0">
                <a:latin typeface="+mn-lt"/>
              </a:rPr>
              <a:t>by …</a:t>
            </a:r>
            <a:endParaRPr lang="en-GB" sz="5400" dirty="0">
              <a:latin typeface="+mn-lt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65792" y="1417638"/>
            <a:ext cx="5438775" cy="4918728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GB" sz="2000" dirty="0" smtClean="0"/>
              <a:t>Writing</a:t>
            </a:r>
            <a:endParaRPr lang="en-GB" sz="2000" dirty="0"/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GB" sz="2000" dirty="0"/>
              <a:t>P</a:t>
            </a:r>
            <a:r>
              <a:rPr lang="en-GB" sz="2000" dirty="0" smtClean="0"/>
              <a:t>icture</a:t>
            </a:r>
            <a:endParaRPr lang="en-GB" sz="2000" dirty="0"/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GB" sz="2000" dirty="0"/>
              <a:t>C</a:t>
            </a:r>
            <a:r>
              <a:rPr lang="en-GB" sz="2000" dirty="0" smtClean="0"/>
              <a:t>artoon</a:t>
            </a:r>
            <a:endParaRPr lang="en-GB" sz="2000" dirty="0"/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GB" sz="2000" dirty="0"/>
              <a:t>P</a:t>
            </a:r>
            <a:r>
              <a:rPr lang="en-GB" sz="2000" dirty="0" smtClean="0"/>
              <a:t>oem</a:t>
            </a:r>
            <a:endParaRPr lang="en-GB" sz="2000" dirty="0"/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GB" sz="2000" dirty="0"/>
              <a:t>R</a:t>
            </a:r>
            <a:r>
              <a:rPr lang="en-GB" sz="2000" dirty="0" smtClean="0"/>
              <a:t>ap</a:t>
            </a:r>
            <a:endParaRPr lang="en-GB" sz="2000" dirty="0"/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GB" sz="2000" dirty="0"/>
              <a:t>P</a:t>
            </a:r>
            <a:r>
              <a:rPr lang="en-GB" sz="2000" dirty="0" smtClean="0"/>
              <a:t>iece </a:t>
            </a:r>
            <a:r>
              <a:rPr lang="en-GB" sz="2000" dirty="0"/>
              <a:t>of music</a:t>
            </a:r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GB" sz="2000" dirty="0" smtClean="0"/>
              <a:t>Text </a:t>
            </a:r>
            <a:r>
              <a:rPr lang="en-GB" sz="2000" dirty="0"/>
              <a:t>message</a:t>
            </a:r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GB" sz="2000" dirty="0"/>
              <a:t>S</a:t>
            </a:r>
            <a:r>
              <a:rPr lang="en-GB" sz="2000" dirty="0" smtClean="0"/>
              <a:t>peech</a:t>
            </a:r>
            <a:endParaRPr lang="en-GB" sz="2000" dirty="0"/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GB" sz="2000" dirty="0"/>
              <a:t>D</a:t>
            </a:r>
            <a:r>
              <a:rPr lang="en-GB" sz="2000" dirty="0" smtClean="0"/>
              <a:t>iagram</a:t>
            </a:r>
            <a:endParaRPr lang="en-GB" sz="2000" dirty="0"/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GB" sz="2000" dirty="0"/>
              <a:t>S</a:t>
            </a:r>
            <a:r>
              <a:rPr lang="en-GB" sz="2000" dirty="0" smtClean="0"/>
              <a:t>pider </a:t>
            </a:r>
            <a:r>
              <a:rPr lang="en-GB" sz="2000" dirty="0"/>
              <a:t>diagram</a:t>
            </a:r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GB" sz="2000" dirty="0"/>
              <a:t>W</a:t>
            </a:r>
            <a:r>
              <a:rPr lang="en-GB" sz="2000" dirty="0" smtClean="0"/>
              <a:t>ebpage</a:t>
            </a:r>
            <a:endParaRPr lang="en-GB" sz="2000" dirty="0"/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GB" sz="2000" dirty="0"/>
              <a:t>S</a:t>
            </a:r>
            <a:r>
              <a:rPr lang="en-GB" sz="2000" dirty="0" smtClean="0"/>
              <a:t>ong lyrics</a:t>
            </a:r>
          </a:p>
          <a:p>
            <a:pPr>
              <a:lnSpc>
                <a:spcPct val="90000"/>
              </a:lnSpc>
              <a:spcAft>
                <a:spcPts val="200"/>
              </a:spcAft>
            </a:pPr>
            <a:r>
              <a:rPr lang="en-GB" sz="2000" dirty="0"/>
              <a:t>M</a:t>
            </a:r>
            <a:r>
              <a:rPr lang="en-GB" sz="2000" dirty="0" smtClean="0"/>
              <a:t>nemonic </a:t>
            </a:r>
            <a:r>
              <a:rPr lang="en-GB" sz="2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77332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 smtClean="0">
                <a:latin typeface="+mn-lt"/>
              </a:rPr>
              <a:t>Personalisation</a:t>
            </a:r>
            <a:r>
              <a:rPr lang="en-US" sz="4800" dirty="0" smtClean="0">
                <a:latin typeface="+mn-lt"/>
              </a:rPr>
              <a:t>: </a:t>
            </a:r>
            <a:r>
              <a:rPr lang="en-US" sz="4800" dirty="0">
                <a:latin typeface="+mn-lt"/>
              </a:rPr>
              <a:t>5 key strands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2210"/>
          </a:xfrm>
        </p:spPr>
        <p:txBody>
          <a:bodyPr>
            <a:normAutofit lnSpcReduction="10000"/>
          </a:bodyPr>
          <a:lstStyle/>
          <a:p>
            <a:pPr marL="0" lvl="1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sz="3200" dirty="0"/>
              <a:t>Five key strands are:</a:t>
            </a:r>
          </a:p>
          <a:p>
            <a:pPr marL="342000" lvl="2" indent="-342000">
              <a:lnSpc>
                <a:spcPct val="90000"/>
              </a:lnSpc>
              <a:spcAft>
                <a:spcPts val="200"/>
              </a:spcAft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use of assessment for learning (Black </a:t>
            </a:r>
            <a:r>
              <a:rPr lang="en-US" sz="2800" dirty="0" smtClean="0"/>
              <a:t>&amp; William, </a:t>
            </a:r>
            <a:r>
              <a:rPr lang="en-US" sz="2800" dirty="0"/>
              <a:t>1998, 2001) to establish where pupils are and how to move them </a:t>
            </a:r>
            <a:r>
              <a:rPr lang="en-US" sz="2800" dirty="0" smtClean="0"/>
              <a:t>on</a:t>
            </a:r>
            <a:endParaRPr lang="en-US" sz="2800" dirty="0"/>
          </a:p>
          <a:p>
            <a:pPr marL="342000" lvl="2" indent="-342000">
              <a:lnSpc>
                <a:spcPct val="90000"/>
              </a:lnSpc>
              <a:spcAft>
                <a:spcPts val="200"/>
              </a:spcAft>
            </a:pPr>
            <a:r>
              <a:rPr lang="en-US" sz="2800" dirty="0" smtClean="0"/>
              <a:t>Teaching </a:t>
            </a:r>
            <a:r>
              <a:rPr lang="en-US" sz="2800" dirty="0"/>
              <a:t>for learning </a:t>
            </a:r>
            <a:r>
              <a:rPr lang="en-US" sz="2800" dirty="0" smtClean="0"/>
              <a:t>– </a:t>
            </a:r>
            <a:r>
              <a:rPr lang="en-US" sz="2800" dirty="0"/>
              <a:t>planning teaching to be motivating and </a:t>
            </a:r>
            <a:r>
              <a:rPr lang="en-US" sz="2800" dirty="0" smtClean="0"/>
              <a:t>transferable</a:t>
            </a:r>
            <a:endParaRPr lang="en-US" sz="2800" dirty="0"/>
          </a:p>
          <a:p>
            <a:pPr marL="342000" lvl="2" indent="-342000">
              <a:lnSpc>
                <a:spcPct val="90000"/>
              </a:lnSpc>
              <a:spcAft>
                <a:spcPts val="200"/>
              </a:spcAft>
            </a:pPr>
            <a:r>
              <a:rPr lang="en-US" sz="2800" dirty="0" smtClean="0"/>
              <a:t>Creating </a:t>
            </a:r>
            <a:r>
              <a:rPr lang="en-US" sz="2800" dirty="0"/>
              <a:t>choice within the </a:t>
            </a:r>
            <a:r>
              <a:rPr lang="en-US" sz="2800" dirty="0" smtClean="0"/>
              <a:t>curriculum</a:t>
            </a:r>
            <a:endParaRPr lang="en-US" sz="2800" dirty="0"/>
          </a:p>
          <a:p>
            <a:pPr marL="342000" lvl="2" indent="-342000">
              <a:lnSpc>
                <a:spcPct val="90000"/>
              </a:lnSpc>
              <a:spcAft>
                <a:spcPts val="200"/>
              </a:spcAft>
            </a:pPr>
            <a:r>
              <a:rPr lang="en-US" sz="2800" dirty="0"/>
              <a:t>E</a:t>
            </a:r>
            <a:r>
              <a:rPr lang="en-US" sz="2800" dirty="0" smtClean="0"/>
              <a:t>ngaging </a:t>
            </a:r>
            <a:r>
              <a:rPr lang="en-US" sz="2800" dirty="0"/>
              <a:t>parents and communities so that learners perceive themselves as members of a wider social </a:t>
            </a:r>
            <a:r>
              <a:rPr lang="en-US" sz="2800" dirty="0" smtClean="0"/>
              <a:t>body</a:t>
            </a:r>
            <a:endParaRPr lang="en-US" sz="2800" dirty="0"/>
          </a:p>
          <a:p>
            <a:pPr marL="342000" lvl="2" indent="-342000">
              <a:lnSpc>
                <a:spcPct val="90000"/>
              </a:lnSpc>
            </a:pPr>
            <a:r>
              <a:rPr lang="en-US" sz="2800" dirty="0"/>
              <a:t>L</a:t>
            </a:r>
            <a:r>
              <a:rPr lang="en-US" sz="2800" smtClean="0"/>
              <a:t>istening </a:t>
            </a:r>
            <a:r>
              <a:rPr lang="en-US" sz="2800" dirty="0"/>
              <a:t>to the student </a:t>
            </a:r>
            <a:r>
              <a:rPr lang="en-US" sz="2800" dirty="0" smtClean="0"/>
              <a:t>voice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3882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84814" y="1717807"/>
            <a:ext cx="8204119" cy="1992156"/>
          </a:xfrm>
        </p:spPr>
        <p:txBody>
          <a:bodyPr>
            <a:noAutofit/>
          </a:bodyPr>
          <a:lstStyle/>
          <a:p>
            <a:r>
              <a:rPr lang="en-GB" sz="6000" dirty="0">
                <a:latin typeface="+mn-lt"/>
              </a:rPr>
              <a:t>Differentiation and personalisation</a:t>
            </a:r>
            <a:endParaRPr lang="en-GB" sz="60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1547664" y="4075588"/>
            <a:ext cx="6154738" cy="1071568"/>
          </a:xfrm>
          <a:noFill/>
        </p:spPr>
        <p:txBody>
          <a:bodyPr>
            <a:normAutofit/>
          </a:bodyPr>
          <a:lstStyle/>
          <a:p>
            <a:r>
              <a:rPr lang="en-GB" altLang="en-US" sz="3600" dirty="0">
                <a:solidFill>
                  <a:schemeClr val="bg1">
                    <a:lumMod val="50000"/>
                  </a:schemeClr>
                </a:solidFill>
              </a:rPr>
              <a:t>Neil Denby</a:t>
            </a:r>
          </a:p>
        </p:txBody>
      </p:sp>
    </p:spTree>
    <p:extLst>
      <p:ext uri="{BB962C8B-B14F-4D97-AF65-F5344CB8AC3E}">
        <p14:creationId xmlns:p14="http://schemas.microsoft.com/office/powerpoint/2010/main" val="3148463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44594"/>
            <a:ext cx="8229600" cy="4381569"/>
          </a:xfrm>
        </p:spPr>
        <p:txBody>
          <a:bodyPr>
            <a:noAutofit/>
          </a:bodyPr>
          <a:lstStyle/>
          <a:p>
            <a:r>
              <a:rPr lang="en-GB" sz="2800" dirty="0">
                <a:cs typeface="Times New Roman" charset="0"/>
              </a:rPr>
              <a:t>To </a:t>
            </a:r>
            <a:r>
              <a:rPr lang="en-GB" sz="2800" dirty="0"/>
              <a:t>consider </a:t>
            </a:r>
            <a:r>
              <a:rPr lang="en-GB" sz="2800" dirty="0" smtClean="0"/>
              <a:t>the range </a:t>
            </a:r>
            <a:r>
              <a:rPr lang="en-GB" sz="2800" dirty="0"/>
              <a:t>of pupil aptitudes and </a:t>
            </a:r>
            <a:r>
              <a:rPr lang="en-GB" sz="2800" dirty="0" smtClean="0"/>
              <a:t>abilities</a:t>
            </a:r>
            <a:endParaRPr lang="en-GB" sz="2800" dirty="0"/>
          </a:p>
          <a:p>
            <a:r>
              <a:rPr lang="en-GB" sz="2800" dirty="0"/>
              <a:t>To suggest ways by which individual, or personalised, learning can be </a:t>
            </a:r>
            <a:r>
              <a:rPr lang="en-GB" sz="2800" dirty="0" smtClean="0"/>
              <a:t>effected </a:t>
            </a:r>
            <a:r>
              <a:rPr lang="en-GB" sz="2800" dirty="0"/>
              <a:t>through high levels of </a:t>
            </a:r>
            <a:r>
              <a:rPr lang="en-GB" sz="2800" dirty="0" smtClean="0"/>
              <a:t>differentiation</a:t>
            </a:r>
            <a:endParaRPr lang="en-GB" sz="2800" dirty="0"/>
          </a:p>
          <a:p>
            <a:r>
              <a:rPr lang="en-GB" sz="2800" dirty="0"/>
              <a:t>To discuss differentiation as a means of creating a variety of learning experiences for </a:t>
            </a:r>
            <a:r>
              <a:rPr lang="en-GB" sz="2800" dirty="0" smtClean="0"/>
              <a:t>pupils</a:t>
            </a:r>
            <a:endParaRPr lang="en-GB" sz="2800" dirty="0"/>
          </a:p>
          <a:p>
            <a:r>
              <a:rPr lang="en-GB" sz="2800" dirty="0"/>
              <a:t>To consider personalisation and its possible </a:t>
            </a:r>
            <a:r>
              <a:rPr lang="en-GB" sz="2800" dirty="0" smtClean="0"/>
              <a:t>future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2073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488" y="200025"/>
            <a:ext cx="8747125" cy="749300"/>
          </a:xfrm>
        </p:spPr>
        <p:txBody>
          <a:bodyPr>
            <a:noAutofit/>
          </a:bodyPr>
          <a:lstStyle/>
          <a:p>
            <a:r>
              <a:rPr lang="en-GB" sz="5400" dirty="0">
                <a:latin typeface="+mn-lt"/>
              </a:rPr>
              <a:t>Five bears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3977674"/>
            <a:ext cx="7772400" cy="1756375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In what ways are the bears similar?</a:t>
            </a:r>
          </a:p>
          <a:p>
            <a:r>
              <a:rPr lang="en-GB" dirty="0"/>
              <a:t>In what ways </a:t>
            </a:r>
            <a:r>
              <a:rPr lang="en-GB" dirty="0" smtClean="0"/>
              <a:t>are they different</a:t>
            </a:r>
            <a:r>
              <a:rPr lang="en-GB" dirty="0"/>
              <a:t>?</a:t>
            </a:r>
          </a:p>
          <a:p>
            <a:r>
              <a:rPr lang="en-GB" dirty="0"/>
              <a:t>What differences are there </a:t>
            </a:r>
            <a:r>
              <a:rPr lang="en-GB" dirty="0" smtClean="0"/>
              <a:t>which are </a:t>
            </a:r>
            <a:r>
              <a:rPr lang="en-GB" dirty="0"/>
              <a:t>not apparent?</a:t>
            </a:r>
            <a:endParaRPr lang="en-GB" b="1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1574800"/>
            <a:ext cx="1652587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388" y="1392238"/>
            <a:ext cx="1536700" cy="166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225550"/>
            <a:ext cx="1701800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" y="1273175"/>
            <a:ext cx="1403350" cy="140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1665288"/>
            <a:ext cx="1717675" cy="171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1292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7538" y="1265238"/>
            <a:ext cx="7772400" cy="457835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GB" dirty="0">
                <a:latin typeface="Arial" charset="0"/>
              </a:rPr>
              <a:t>	</a:t>
            </a:r>
          </a:p>
          <a:p>
            <a:pPr>
              <a:spcAft>
                <a:spcPts val="1200"/>
              </a:spcAft>
            </a:pPr>
            <a:r>
              <a:rPr lang="en-GB" dirty="0"/>
              <a:t>In small groups, discuss what your observations tell you about the pupils in your </a:t>
            </a:r>
            <a:r>
              <a:rPr lang="en-GB" dirty="0" smtClean="0"/>
              <a:t>care</a:t>
            </a:r>
            <a:endParaRPr lang="en-GB" dirty="0"/>
          </a:p>
          <a:p>
            <a:r>
              <a:rPr lang="en-GB" dirty="0"/>
              <a:t>Be prepared to share your </a:t>
            </a:r>
            <a:r>
              <a:rPr lang="en-GB" dirty="0" smtClean="0"/>
              <a:t>ideas</a:t>
            </a:r>
            <a:endParaRPr lang="en-GB" dirty="0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+mn-lt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586757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Types of difference</a:t>
            </a:r>
            <a:endParaRPr lang="en-GB" sz="5400" b="0" dirty="0">
              <a:latin typeface="+mn-lt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9550" y="1716681"/>
            <a:ext cx="8248650" cy="4531719"/>
          </a:xfrm>
        </p:spPr>
        <p:txBody>
          <a:bodyPr>
            <a:normAutofit lnSpcReduction="10000"/>
          </a:bodyPr>
          <a:lstStyle/>
          <a:p>
            <a:pPr marL="457200" lvl="4" indent="-457200">
              <a:spcAft>
                <a:spcPts val="400"/>
              </a:spcAft>
              <a:buFont typeface="Arial"/>
              <a:buChar char="•"/>
            </a:pPr>
            <a:r>
              <a:rPr lang="en-US" sz="2600" dirty="0"/>
              <a:t>Physical: </a:t>
            </a:r>
            <a:r>
              <a:rPr lang="en-US" sz="2600" dirty="0" smtClean="0"/>
              <a:t>Sight</a:t>
            </a:r>
            <a:r>
              <a:rPr lang="en-US" sz="2600" dirty="0"/>
              <a:t>, hearing and mobility</a:t>
            </a:r>
          </a:p>
          <a:p>
            <a:pPr marL="457200" lvl="4" indent="-457200">
              <a:spcAft>
                <a:spcPts val="400"/>
              </a:spcAft>
              <a:buFont typeface="Arial"/>
              <a:buChar char="•"/>
            </a:pPr>
            <a:r>
              <a:rPr lang="en-US" sz="2600" dirty="0"/>
              <a:t>Emotional/</a:t>
            </a:r>
            <a:r>
              <a:rPr lang="en-US" sz="2600" dirty="0" err="1"/>
              <a:t>Behavioural</a:t>
            </a:r>
            <a:r>
              <a:rPr lang="en-US" sz="2600" dirty="0"/>
              <a:t>: ADHD</a:t>
            </a:r>
          </a:p>
          <a:p>
            <a:pPr marL="457200" lvl="4" indent="-457200">
              <a:spcAft>
                <a:spcPts val="400"/>
              </a:spcAft>
              <a:buFont typeface="Arial"/>
              <a:buChar char="•"/>
            </a:pPr>
            <a:r>
              <a:rPr lang="en-US" sz="2600" dirty="0" smtClean="0"/>
              <a:t>Learning-orientated </a:t>
            </a:r>
            <a:r>
              <a:rPr lang="en-US" sz="2600" dirty="0"/>
              <a:t>Special Educational Needs (SEN</a:t>
            </a:r>
            <a:r>
              <a:rPr lang="en-US" sz="2600" dirty="0" smtClean="0"/>
              <a:t>)</a:t>
            </a:r>
          </a:p>
          <a:p>
            <a:pPr marL="457200" lvl="4" indent="-457200">
              <a:spcAft>
                <a:spcPts val="400"/>
              </a:spcAft>
              <a:buFont typeface="Arial"/>
              <a:buChar char="•"/>
            </a:pPr>
            <a:r>
              <a:rPr lang="en-US" sz="2600" dirty="0" smtClean="0"/>
              <a:t>Learning </a:t>
            </a:r>
            <a:r>
              <a:rPr lang="en-US" sz="2600" dirty="0"/>
              <a:t>Difficulties and Disorders (LDD)</a:t>
            </a:r>
          </a:p>
          <a:p>
            <a:pPr marL="457200" lvl="4" indent="-457200">
              <a:spcAft>
                <a:spcPts val="400"/>
              </a:spcAft>
              <a:buFont typeface="Arial"/>
              <a:buChar char="•"/>
            </a:pPr>
            <a:r>
              <a:rPr lang="en-US" sz="2600" dirty="0"/>
              <a:t>Cultural</a:t>
            </a:r>
          </a:p>
          <a:p>
            <a:pPr marL="457200" lvl="4" indent="-457200">
              <a:spcAft>
                <a:spcPts val="400"/>
              </a:spcAft>
              <a:buFont typeface="Arial"/>
              <a:buChar char="•"/>
            </a:pPr>
            <a:r>
              <a:rPr lang="en-US" sz="2600" dirty="0"/>
              <a:t>Social</a:t>
            </a:r>
          </a:p>
          <a:p>
            <a:pPr marL="457200" lvl="4" indent="-457200">
              <a:spcAft>
                <a:spcPts val="400"/>
              </a:spcAft>
              <a:buFont typeface="Arial"/>
              <a:buChar char="•"/>
            </a:pPr>
            <a:r>
              <a:rPr lang="en-US" sz="2600" dirty="0"/>
              <a:t>Special </a:t>
            </a:r>
          </a:p>
          <a:p>
            <a:pPr marL="457200" lvl="4" indent="-457200">
              <a:spcAft>
                <a:spcPts val="400"/>
              </a:spcAft>
              <a:buFont typeface="Arial"/>
              <a:buChar char="•"/>
            </a:pPr>
            <a:r>
              <a:rPr lang="en-US" sz="2600" dirty="0"/>
              <a:t>EAL</a:t>
            </a:r>
          </a:p>
          <a:p>
            <a:pPr marL="457200" lvl="4" indent="-457200">
              <a:spcAft>
                <a:spcPts val="400"/>
              </a:spcAft>
              <a:buFont typeface="Arial"/>
              <a:buChar char="•"/>
            </a:pPr>
            <a:r>
              <a:rPr lang="en-US" sz="2600" dirty="0" smtClean="0"/>
              <a:t>…</a:t>
            </a:r>
            <a:endParaRPr lang="en-US" sz="2600" dirty="0"/>
          </a:p>
          <a:p>
            <a:pPr lvl="4"/>
            <a:endParaRPr lang="en-US" sz="10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557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Discussion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GB" dirty="0"/>
              <a:t>How many of the children in an </a:t>
            </a:r>
            <a:r>
              <a:rPr lang="en-GB" dirty="0" smtClean="0"/>
              <a:t>average-sized </a:t>
            </a:r>
            <a:r>
              <a:rPr lang="en-GB" dirty="0"/>
              <a:t>class do you think have special needs? Think about all the possibilities – physical, mental, emotional, </a:t>
            </a:r>
            <a:r>
              <a:rPr lang="en-GB" dirty="0" smtClean="0"/>
              <a:t>learning-styles </a:t>
            </a:r>
            <a:r>
              <a:rPr lang="en-GB" dirty="0"/>
              <a:t>preferences, learning ability, skills </a:t>
            </a:r>
            <a:r>
              <a:rPr lang="en-GB" dirty="0" smtClean="0"/>
              <a:t>possessed …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Who do you think is in the best position to assess these needs – parents and carers, bureaucratic bodies or you, their teacher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3702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Differentiation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856248"/>
            <a:ext cx="7687187" cy="4239752"/>
          </a:xfrm>
        </p:spPr>
        <p:txBody>
          <a:bodyPr/>
          <a:lstStyle/>
          <a:p>
            <a:pPr algn="just">
              <a:lnSpc>
                <a:spcPct val="90000"/>
              </a:lnSpc>
              <a:spcAft>
                <a:spcPts val="1200"/>
              </a:spcAft>
            </a:pPr>
            <a:r>
              <a:rPr lang="en-GB" dirty="0"/>
              <a:t>Having a range of activities or routes through a lesson is called </a:t>
            </a:r>
            <a:r>
              <a:rPr lang="en-GB" dirty="0" smtClean="0"/>
              <a:t>‘differentiation’</a:t>
            </a:r>
            <a:endParaRPr lang="en-GB" dirty="0"/>
          </a:p>
          <a:p>
            <a:pPr algn="just">
              <a:lnSpc>
                <a:spcPct val="90000"/>
              </a:lnSpc>
              <a:spcAft>
                <a:spcPts val="1200"/>
              </a:spcAft>
            </a:pPr>
            <a:r>
              <a:rPr lang="en-GB" dirty="0"/>
              <a:t>Taking differentiation to its logical conclusion would mean creating a different learning plan or route for each pupil, </a:t>
            </a:r>
            <a:r>
              <a:rPr lang="en-GB" dirty="0" smtClean="0"/>
              <a:t>and is called ‘personalisation’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2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latin typeface="+mn-lt"/>
              </a:rPr>
              <a:t>Mapping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0" lvl="1" indent="0">
              <a:lnSpc>
                <a:spcPct val="90000"/>
              </a:lnSpc>
              <a:spcAft>
                <a:spcPts val="600"/>
              </a:spcAft>
              <a:buFont typeface="Wingdings" charset="0"/>
              <a:buNone/>
            </a:pPr>
            <a:r>
              <a:rPr lang="en-US" sz="3200" dirty="0"/>
              <a:t>For any </a:t>
            </a:r>
            <a:r>
              <a:rPr lang="en-US" sz="3200" dirty="0" smtClean="0"/>
              <a:t>learner, </a:t>
            </a:r>
            <a:r>
              <a:rPr lang="en-US" sz="3200" dirty="0"/>
              <a:t>you should have a five-phase ‘map’ so that you can set appropriate, </a:t>
            </a:r>
            <a:r>
              <a:rPr lang="en-US" sz="3200" dirty="0" err="1"/>
              <a:t>personalised</a:t>
            </a:r>
            <a:r>
              <a:rPr lang="en-US" sz="3200" dirty="0"/>
              <a:t>, targets. These phases are:</a:t>
            </a:r>
          </a:p>
          <a:p>
            <a:pPr marL="0" lvl="2" indent="0">
              <a:buFont typeface="Wingdings" charset="0"/>
              <a:buNone/>
            </a:pPr>
            <a:r>
              <a:rPr lang="en-US" sz="3200" dirty="0">
                <a:ea typeface="ヒラギノ明朝 ProN W3" charset="0"/>
                <a:cs typeface="ヒラギノ明朝 ProN W3" charset="0"/>
              </a:rPr>
              <a:t>･</a:t>
            </a:r>
            <a:r>
              <a:rPr lang="en-US" sz="3200" dirty="0">
                <a:cs typeface="Times New Roman" charset="0"/>
              </a:rPr>
              <a:t>	</a:t>
            </a:r>
            <a:r>
              <a:rPr lang="en-US" sz="2800" dirty="0"/>
              <a:t>Where are they now?</a:t>
            </a:r>
          </a:p>
          <a:p>
            <a:pPr marL="0" lvl="2" indent="0">
              <a:buFont typeface="Wingdings" charset="0"/>
              <a:buNone/>
            </a:pPr>
            <a:r>
              <a:rPr lang="en-US" sz="2800" dirty="0">
                <a:ea typeface="ヒラギノ明朝 ProN W3" charset="0"/>
                <a:cs typeface="ヒラギノ明朝 ProN W3" charset="0"/>
              </a:rPr>
              <a:t>･</a:t>
            </a:r>
            <a:r>
              <a:rPr lang="en-US" sz="2800" dirty="0">
                <a:cs typeface="Times New Roman" charset="0"/>
              </a:rPr>
              <a:t>	</a:t>
            </a:r>
            <a:r>
              <a:rPr lang="en-US" sz="2800" dirty="0"/>
              <a:t>How do you know this?</a:t>
            </a:r>
          </a:p>
          <a:p>
            <a:pPr marL="0" lvl="2" indent="0">
              <a:buFont typeface="Wingdings" charset="0"/>
              <a:buNone/>
            </a:pPr>
            <a:r>
              <a:rPr lang="en-US" sz="2800" dirty="0">
                <a:ea typeface="ヒラギノ明朝 ProN W3" charset="0"/>
                <a:cs typeface="ヒラギノ明朝 ProN W3" charset="0"/>
              </a:rPr>
              <a:t>･</a:t>
            </a:r>
            <a:r>
              <a:rPr lang="en-US" sz="2800" dirty="0">
                <a:cs typeface="Times New Roman" charset="0"/>
              </a:rPr>
              <a:t>	</a:t>
            </a:r>
            <a:r>
              <a:rPr lang="en-US" sz="2800" dirty="0"/>
              <a:t>Where do you want them to be?</a:t>
            </a:r>
          </a:p>
          <a:p>
            <a:pPr marL="0" lvl="2" indent="0">
              <a:buFont typeface="Wingdings" charset="0"/>
              <a:buNone/>
            </a:pPr>
            <a:r>
              <a:rPr lang="en-US" sz="2800" dirty="0">
                <a:ea typeface="ヒラギノ明朝 ProN W3" charset="0"/>
                <a:cs typeface="ヒラギノ明朝 ProN W3" charset="0"/>
              </a:rPr>
              <a:t>･</a:t>
            </a:r>
            <a:r>
              <a:rPr lang="en-US" sz="2800" dirty="0">
                <a:cs typeface="Times New Roman" charset="0"/>
              </a:rPr>
              <a:t>	</a:t>
            </a:r>
            <a:r>
              <a:rPr lang="en-US" sz="2800" dirty="0"/>
              <a:t>How will they get there?</a:t>
            </a:r>
          </a:p>
          <a:p>
            <a:pPr marL="0" lvl="2" indent="0">
              <a:buFont typeface="Wingdings" charset="0"/>
              <a:buNone/>
            </a:pPr>
            <a:r>
              <a:rPr lang="en-US" sz="2800" dirty="0">
                <a:ea typeface="ヒラギノ明朝 ProN W3" charset="0"/>
                <a:cs typeface="ヒラギノ明朝 ProN W3" charset="0"/>
              </a:rPr>
              <a:t>･</a:t>
            </a:r>
            <a:r>
              <a:rPr lang="en-US" sz="2800" dirty="0">
                <a:cs typeface="Times New Roman" charset="0"/>
              </a:rPr>
              <a:t>	</a:t>
            </a:r>
            <a:r>
              <a:rPr lang="en-US" sz="2800" dirty="0"/>
              <a:t>How will you know that they have arrived?</a:t>
            </a:r>
          </a:p>
          <a:p>
            <a:pPr marL="0" indent="0">
              <a:buFont typeface="Wingdings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832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463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1_Office Theme</vt:lpstr>
      <vt:lpstr>PowerPoint Presentation</vt:lpstr>
      <vt:lpstr>Differentiation and personalisation</vt:lpstr>
      <vt:lpstr>Objectives</vt:lpstr>
      <vt:lpstr>Five bears</vt:lpstr>
      <vt:lpstr>Discussion</vt:lpstr>
      <vt:lpstr>Types of difference</vt:lpstr>
      <vt:lpstr>Discussion</vt:lpstr>
      <vt:lpstr>Differentiation</vt:lpstr>
      <vt:lpstr>Mapping</vt:lpstr>
      <vt:lpstr>Differentiation by ‘outcome’</vt:lpstr>
      <vt:lpstr>Pupil-centred approach</vt:lpstr>
      <vt:lpstr>Differentiation by …</vt:lpstr>
      <vt:lpstr>Responses by …</vt:lpstr>
      <vt:lpstr>Personalisation: 5 key strands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Mirabele Blonde</dc:creator>
  <cp:lastModifiedBy>tbedford</cp:lastModifiedBy>
  <cp:revision>25</cp:revision>
  <dcterms:created xsi:type="dcterms:W3CDTF">2015-11-01T17:31:04Z</dcterms:created>
  <dcterms:modified xsi:type="dcterms:W3CDTF">2015-11-26T10:53:13Z</dcterms:modified>
</cp:coreProperties>
</file>