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57"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111542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83810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4727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10716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298966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53D9B3-996C-474F-8AF8-ED1A180D9E35}"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1152447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53D9B3-996C-474F-8AF8-ED1A180D9E35}" type="datetimeFigureOut">
              <a:rPr lang="en-US" smtClean="0"/>
              <a:pPr/>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153115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53D9B3-996C-474F-8AF8-ED1A180D9E35}" type="datetimeFigureOut">
              <a:rPr lang="en-US" smtClean="0"/>
              <a:pPr/>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235422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3D9B3-996C-474F-8AF8-ED1A180D9E35}" type="datetimeFigureOut">
              <a:rPr lang="en-US" smtClean="0"/>
              <a:pPr/>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15855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3D9B3-996C-474F-8AF8-ED1A180D9E35}"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01814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3D9B3-996C-474F-8AF8-ED1A180D9E35}"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91402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3D9B3-996C-474F-8AF8-ED1A180D9E35}" type="datetimeFigureOut">
              <a:rPr lang="en-US" smtClean="0"/>
              <a:pPr/>
              <a:t>7/25/2017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AC1A9-D627-614D-9708-B4F1F1631D47}" type="slidenum">
              <a:rPr lang="en-US" smtClean="0"/>
              <a:pPr/>
              <a:t>‹#›</a:t>
            </a:fld>
            <a:endParaRPr lang="en-US"/>
          </a:p>
        </p:txBody>
      </p:sp>
    </p:spTree>
    <p:extLst>
      <p:ext uri="{BB962C8B-B14F-4D97-AF65-F5344CB8AC3E}">
        <p14:creationId xmlns:p14="http://schemas.microsoft.com/office/powerpoint/2010/main" val="14290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 MESSY SITUATIONAL MAP TEMPLATE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With </a:t>
            </a:r>
            <a:r>
              <a:rPr lang="en-US" smtClean="0">
                <a:solidFill>
                  <a:schemeClr val="tx1"/>
                </a:solidFill>
              </a:rPr>
              <a:t>Suggestions for </a:t>
            </a:r>
            <a:r>
              <a:rPr lang="en-US" dirty="0" smtClean="0">
                <a:solidFill>
                  <a:schemeClr val="tx1"/>
                </a:solidFill>
              </a:rPr>
              <a:t>Use</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943"/>
            <a:ext cx="8229600" cy="643331"/>
          </a:xfrm>
        </p:spPr>
        <p:txBody>
          <a:bodyPr>
            <a:noAutofit/>
          </a:bodyPr>
          <a:lstStyle/>
          <a:p>
            <a:r>
              <a:rPr lang="en-US" sz="2800" dirty="0" smtClean="0"/>
              <a:t>SUGGESTIONS FOR USING THIS SA TEMPLATE</a:t>
            </a:r>
            <a:endParaRPr lang="en-US" sz="2800" dirty="0"/>
          </a:p>
        </p:txBody>
      </p:sp>
      <p:sp>
        <p:nvSpPr>
          <p:cNvPr id="3" name="Content Placeholder 2"/>
          <p:cNvSpPr>
            <a:spLocks noGrp="1"/>
          </p:cNvSpPr>
          <p:nvPr>
            <p:ph idx="1"/>
          </p:nvPr>
        </p:nvSpPr>
        <p:spPr>
          <a:xfrm>
            <a:off x="457200" y="963868"/>
            <a:ext cx="8229600" cy="5753803"/>
          </a:xfrm>
        </p:spPr>
        <p:txBody>
          <a:bodyPr>
            <a:normAutofit/>
          </a:bodyPr>
          <a:lstStyle/>
          <a:p>
            <a:pPr>
              <a:spcBef>
                <a:spcPts val="1584"/>
              </a:spcBef>
            </a:pPr>
            <a:r>
              <a:rPr lang="en-US" sz="1600" dirty="0" smtClean="0"/>
              <a:t>Your initial Messy Situational Map should be done by hand on a big piece of paper so you can move quickly and jot things down as they come to you. Importantly, this way of working promotes the broadest empirical mapmaking about YOUR situation, rather than following our list of usual elements.</a:t>
            </a:r>
          </a:p>
          <a:p>
            <a:pPr>
              <a:spcBef>
                <a:spcPts val="1584"/>
              </a:spcBef>
            </a:pPr>
            <a:r>
              <a:rPr lang="en-US" sz="1600" dirty="0" smtClean="0"/>
              <a:t>This PowerPoint contains two template slides intended for doing later Messy Situational Maps in case you want to share them with others by making them more readable, accessible, and transportable.</a:t>
            </a:r>
          </a:p>
          <a:p>
            <a:pPr>
              <a:spcBef>
                <a:spcPts val="1584"/>
              </a:spcBef>
            </a:pPr>
            <a:r>
              <a:rPr lang="en-US" sz="1600" dirty="0" smtClean="0"/>
              <a:t>The Abstract Messy Situational Map slide is from the book and shows the </a:t>
            </a:r>
            <a:r>
              <a:rPr lang="en-US" sz="1600" i="1" dirty="0" smtClean="0"/>
              <a:t>different kinds of elements </a:t>
            </a:r>
            <a:r>
              <a:rPr lang="en-US" sz="1600" dirty="0" smtClean="0"/>
              <a:t>one might expect to find on such a map. But each situation is unique, so while we anticipate that you will have many of them, you may also have other kinds of elements as well</a:t>
            </a:r>
            <a:r>
              <a:rPr lang="en-US" sz="1600" dirty="0"/>
              <a:t>—</a:t>
            </a:r>
            <a:r>
              <a:rPr lang="en-US" sz="1600" dirty="0" smtClean="0"/>
              <a:t>and not have all of these. </a:t>
            </a:r>
          </a:p>
          <a:p>
            <a:pPr>
              <a:spcBef>
                <a:spcPts val="1584"/>
              </a:spcBef>
            </a:pPr>
            <a:r>
              <a:rPr lang="en-US" sz="1600" dirty="0" smtClean="0"/>
              <a:t>To make a more readable Messy Situational Map downstream, you can either delete the element names from the Abstract Situational Map and add your own elements OR </a:t>
            </a:r>
          </a:p>
          <a:p>
            <a:pPr>
              <a:spcBef>
                <a:spcPts val="1584"/>
              </a:spcBef>
            </a:pPr>
            <a:r>
              <a:rPr lang="en-US" sz="1600" dirty="0"/>
              <a:t>Y</a:t>
            </a:r>
            <a:r>
              <a:rPr lang="en-US" sz="1600" dirty="0" smtClean="0"/>
              <a:t>ou can use the other slide titled My Messy Situational Map, in which we have already deleted the names of the elements but left the multiple spaces to fill in where there is a letter or a number. Moving your cursor over the map, click on a letter or a number, and enter your element, then the next, one by one.</a:t>
            </a:r>
          </a:p>
          <a:p>
            <a:pPr>
              <a:spcBef>
                <a:spcPts val="1584"/>
              </a:spcBef>
            </a:pPr>
            <a:r>
              <a:rPr lang="en-US" sz="1600" dirty="0" smtClean="0"/>
              <a:t>Again, you may not have all of the kinds of elements we note, and you may have others. Messy Situational Maps are distinctive for each SA project.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4"/>
          <p:cNvSpPr txBox="1">
            <a:spLocks noChangeArrowheads="1"/>
          </p:cNvSpPr>
          <p:nvPr/>
        </p:nvSpPr>
        <p:spPr bwMode="auto">
          <a:xfrm>
            <a:off x="677474" y="230853"/>
            <a:ext cx="73914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sz="2000" b="1" dirty="0"/>
              <a:t>ABSTRACT SITUATIONAL MAP: </a:t>
            </a:r>
          </a:p>
          <a:p>
            <a:pPr algn="ctr" eaLnBrk="1" hangingPunct="1"/>
            <a:r>
              <a:rPr lang="en-US" sz="2000" b="1" dirty="0"/>
              <a:t>MESSY /  WORKING VERSION</a:t>
            </a:r>
          </a:p>
        </p:txBody>
      </p:sp>
      <p:sp>
        <p:nvSpPr>
          <p:cNvPr id="53250" name="Text Box 5"/>
          <p:cNvSpPr txBox="1">
            <a:spLocks noChangeArrowheads="1"/>
          </p:cNvSpPr>
          <p:nvPr/>
        </p:nvSpPr>
        <p:spPr bwMode="auto">
          <a:xfrm>
            <a:off x="381000" y="1143000"/>
            <a:ext cx="1122147"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t>Nonhuman</a:t>
            </a:r>
            <a:endParaRPr lang="en-US" b="1" dirty="0"/>
          </a:p>
          <a:p>
            <a:pPr eaLnBrk="1" hangingPunct="1"/>
            <a:r>
              <a:rPr lang="en-US" b="1" dirty="0" err="1"/>
              <a:t>Actant</a:t>
            </a:r>
            <a:r>
              <a:rPr lang="en-US" b="1" dirty="0"/>
              <a:t> A</a:t>
            </a:r>
          </a:p>
        </p:txBody>
      </p:sp>
      <p:sp>
        <p:nvSpPr>
          <p:cNvPr id="53251" name="Text Box 6"/>
          <p:cNvSpPr txBox="1">
            <a:spLocks noChangeArrowheads="1"/>
          </p:cNvSpPr>
          <p:nvPr/>
        </p:nvSpPr>
        <p:spPr bwMode="auto">
          <a:xfrm rot="-1391180">
            <a:off x="1905000" y="1676400"/>
            <a:ext cx="14430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a:t>Idea / Concept </a:t>
            </a:r>
          </a:p>
          <a:p>
            <a:pPr algn="ctr" eaLnBrk="1" hangingPunct="1"/>
            <a:r>
              <a:rPr lang="en-US" b="1" dirty="0"/>
              <a:t>2</a:t>
            </a:r>
          </a:p>
        </p:txBody>
      </p:sp>
      <p:sp>
        <p:nvSpPr>
          <p:cNvPr id="53252" name="Text Box 7"/>
          <p:cNvSpPr txBox="1">
            <a:spLocks noChangeArrowheads="1"/>
          </p:cNvSpPr>
          <p:nvPr/>
        </p:nvSpPr>
        <p:spPr bwMode="auto">
          <a:xfrm rot="1200320">
            <a:off x="4456339" y="1368753"/>
            <a:ext cx="132193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Socio</a:t>
            </a:r>
            <a:r>
              <a:rPr lang="en-US" b="1" dirty="0"/>
              <a:t>c</a:t>
            </a:r>
            <a:r>
              <a:rPr lang="en-US" b="1" dirty="0" smtClean="0"/>
              <a:t>ultural</a:t>
            </a:r>
            <a:endParaRPr lang="en-US" b="1" dirty="0"/>
          </a:p>
          <a:p>
            <a:pPr algn="ctr" eaLnBrk="1" hangingPunct="1"/>
            <a:r>
              <a:rPr lang="en-US" b="1" dirty="0"/>
              <a:t>Aspect #1</a:t>
            </a:r>
          </a:p>
        </p:txBody>
      </p:sp>
      <p:sp>
        <p:nvSpPr>
          <p:cNvPr id="53253" name="Text Box 8"/>
          <p:cNvSpPr txBox="1">
            <a:spLocks noChangeArrowheads="1"/>
          </p:cNvSpPr>
          <p:nvPr/>
        </p:nvSpPr>
        <p:spPr bwMode="auto">
          <a:xfrm rot="1160562">
            <a:off x="6589939" y="1521153"/>
            <a:ext cx="132193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Socio</a:t>
            </a:r>
            <a:r>
              <a:rPr lang="en-US" b="1" dirty="0"/>
              <a:t>c</a:t>
            </a:r>
            <a:r>
              <a:rPr lang="en-US" b="1" dirty="0" smtClean="0"/>
              <a:t>ultural</a:t>
            </a:r>
            <a:endParaRPr lang="en-US" b="1" dirty="0"/>
          </a:p>
          <a:p>
            <a:pPr algn="ctr" eaLnBrk="1" hangingPunct="1"/>
            <a:r>
              <a:rPr lang="en-US" b="1" dirty="0"/>
              <a:t>Aspect #2</a:t>
            </a:r>
          </a:p>
        </p:txBody>
      </p:sp>
      <p:sp>
        <p:nvSpPr>
          <p:cNvPr id="53254" name="Text Box 9"/>
          <p:cNvSpPr txBox="1">
            <a:spLocks noChangeArrowheads="1"/>
          </p:cNvSpPr>
          <p:nvPr/>
        </p:nvSpPr>
        <p:spPr bwMode="auto">
          <a:xfrm rot="-785990">
            <a:off x="586689" y="2511753"/>
            <a:ext cx="1122147"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Nonhuman </a:t>
            </a:r>
            <a:endParaRPr lang="en-US" b="1" dirty="0"/>
          </a:p>
          <a:p>
            <a:pPr algn="ctr" eaLnBrk="1" hangingPunct="1"/>
            <a:r>
              <a:rPr lang="en-US" b="1" dirty="0"/>
              <a:t>Element Q</a:t>
            </a:r>
          </a:p>
        </p:txBody>
      </p:sp>
      <p:sp>
        <p:nvSpPr>
          <p:cNvPr id="53255" name="Text Box 10"/>
          <p:cNvSpPr txBox="1">
            <a:spLocks noChangeArrowheads="1"/>
          </p:cNvSpPr>
          <p:nvPr/>
        </p:nvSpPr>
        <p:spPr bwMode="auto">
          <a:xfrm rot="-378096">
            <a:off x="3276600" y="2209800"/>
            <a:ext cx="12668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a:t>Organization</a:t>
            </a:r>
          </a:p>
          <a:p>
            <a:pPr algn="ctr" eaLnBrk="1" hangingPunct="1"/>
            <a:r>
              <a:rPr lang="en-US" b="1" dirty="0"/>
              <a:t>#3</a:t>
            </a:r>
          </a:p>
        </p:txBody>
      </p:sp>
      <p:sp>
        <p:nvSpPr>
          <p:cNvPr id="53256" name="Text Box 11"/>
          <p:cNvSpPr txBox="1">
            <a:spLocks noChangeArrowheads="1"/>
          </p:cNvSpPr>
          <p:nvPr/>
        </p:nvSpPr>
        <p:spPr bwMode="auto">
          <a:xfrm rot="-653924">
            <a:off x="5105400" y="2133600"/>
            <a:ext cx="133667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Social Group </a:t>
            </a:r>
          </a:p>
          <a:p>
            <a:pPr algn="ctr" eaLnBrk="1" hangingPunct="1"/>
            <a:r>
              <a:rPr lang="en-US" b="1"/>
              <a:t>A</a:t>
            </a:r>
          </a:p>
        </p:txBody>
      </p:sp>
      <p:sp>
        <p:nvSpPr>
          <p:cNvPr id="53257" name="Text Box 12"/>
          <p:cNvSpPr txBox="1">
            <a:spLocks noChangeArrowheads="1"/>
          </p:cNvSpPr>
          <p:nvPr/>
        </p:nvSpPr>
        <p:spPr bwMode="auto">
          <a:xfrm rot="336370">
            <a:off x="6629400" y="2895600"/>
            <a:ext cx="12668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Organization</a:t>
            </a:r>
          </a:p>
          <a:p>
            <a:pPr algn="ctr" eaLnBrk="1" hangingPunct="1"/>
            <a:r>
              <a:rPr lang="en-US" b="1"/>
              <a:t>#1</a:t>
            </a:r>
          </a:p>
        </p:txBody>
      </p:sp>
      <p:sp>
        <p:nvSpPr>
          <p:cNvPr id="53258" name="Text Box 13"/>
          <p:cNvSpPr txBox="1">
            <a:spLocks noChangeArrowheads="1"/>
          </p:cNvSpPr>
          <p:nvPr/>
        </p:nvSpPr>
        <p:spPr bwMode="auto">
          <a:xfrm rot="380412">
            <a:off x="1066800" y="3200400"/>
            <a:ext cx="10414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Key Event</a:t>
            </a:r>
          </a:p>
          <a:p>
            <a:pPr algn="ctr" eaLnBrk="1" hangingPunct="1"/>
            <a:r>
              <a:rPr lang="en-US" b="1"/>
              <a:t>#2</a:t>
            </a:r>
          </a:p>
        </p:txBody>
      </p:sp>
      <p:sp>
        <p:nvSpPr>
          <p:cNvPr id="53259" name="Text Box 14"/>
          <p:cNvSpPr txBox="1">
            <a:spLocks noChangeArrowheads="1"/>
          </p:cNvSpPr>
          <p:nvPr/>
        </p:nvSpPr>
        <p:spPr bwMode="auto">
          <a:xfrm rot="-315280">
            <a:off x="3436938" y="2971800"/>
            <a:ext cx="1287462"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Social Group</a:t>
            </a:r>
          </a:p>
          <a:p>
            <a:pPr algn="ctr" eaLnBrk="1" hangingPunct="1"/>
            <a:r>
              <a:rPr lang="en-US" b="1"/>
              <a:t>C</a:t>
            </a:r>
          </a:p>
        </p:txBody>
      </p:sp>
      <p:sp>
        <p:nvSpPr>
          <p:cNvPr id="53260" name="Text Box 15"/>
          <p:cNvSpPr txBox="1">
            <a:spLocks noChangeArrowheads="1"/>
          </p:cNvSpPr>
          <p:nvPr/>
        </p:nvSpPr>
        <p:spPr bwMode="auto">
          <a:xfrm rot="1311982">
            <a:off x="5257800" y="3276600"/>
            <a:ext cx="12668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Organization</a:t>
            </a:r>
          </a:p>
          <a:p>
            <a:pPr algn="ctr" eaLnBrk="1" hangingPunct="1"/>
            <a:r>
              <a:rPr lang="en-US" b="1"/>
              <a:t> #2</a:t>
            </a:r>
          </a:p>
        </p:txBody>
      </p:sp>
      <p:sp>
        <p:nvSpPr>
          <p:cNvPr id="53261" name="Text Box 16"/>
          <p:cNvSpPr txBox="1">
            <a:spLocks noChangeArrowheads="1"/>
          </p:cNvSpPr>
          <p:nvPr/>
        </p:nvSpPr>
        <p:spPr bwMode="auto">
          <a:xfrm rot="-826896">
            <a:off x="7848600" y="3352800"/>
            <a:ext cx="100965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Individual</a:t>
            </a:r>
          </a:p>
          <a:p>
            <a:pPr algn="ctr" eaLnBrk="1" hangingPunct="1"/>
            <a:r>
              <a:rPr lang="en-US" b="1"/>
              <a:t>A</a:t>
            </a:r>
          </a:p>
        </p:txBody>
      </p:sp>
      <p:sp>
        <p:nvSpPr>
          <p:cNvPr id="53262" name="Text Box 17"/>
          <p:cNvSpPr txBox="1">
            <a:spLocks noChangeArrowheads="1"/>
          </p:cNvSpPr>
          <p:nvPr/>
        </p:nvSpPr>
        <p:spPr bwMode="auto">
          <a:xfrm rot="-826896">
            <a:off x="228600" y="3962400"/>
            <a:ext cx="100965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Individual</a:t>
            </a:r>
          </a:p>
          <a:p>
            <a:pPr algn="ctr" eaLnBrk="1" hangingPunct="1"/>
            <a:r>
              <a:rPr lang="en-US" b="1"/>
              <a:t>B</a:t>
            </a:r>
          </a:p>
        </p:txBody>
      </p:sp>
      <p:sp>
        <p:nvSpPr>
          <p:cNvPr id="53263" name="Text Box 18"/>
          <p:cNvSpPr txBox="1">
            <a:spLocks noChangeArrowheads="1"/>
          </p:cNvSpPr>
          <p:nvPr/>
        </p:nvSpPr>
        <p:spPr bwMode="auto">
          <a:xfrm>
            <a:off x="2238483" y="3810000"/>
            <a:ext cx="1122147"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smtClean="0"/>
              <a:t>Nonhuman</a:t>
            </a:r>
            <a:endParaRPr lang="en-US" b="1" dirty="0"/>
          </a:p>
          <a:p>
            <a:pPr algn="ctr" eaLnBrk="1" hangingPunct="1"/>
            <a:r>
              <a:rPr lang="en-US" b="1" dirty="0"/>
              <a:t>Element Z</a:t>
            </a:r>
          </a:p>
        </p:txBody>
      </p:sp>
      <p:sp>
        <p:nvSpPr>
          <p:cNvPr id="53264" name="Text Box 19"/>
          <p:cNvSpPr txBox="1">
            <a:spLocks noChangeArrowheads="1"/>
          </p:cNvSpPr>
          <p:nvPr/>
        </p:nvSpPr>
        <p:spPr bwMode="auto">
          <a:xfrm rot="1180481">
            <a:off x="3962400" y="4130675"/>
            <a:ext cx="1090613"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a:t>Key Event </a:t>
            </a:r>
          </a:p>
          <a:p>
            <a:pPr algn="ctr" eaLnBrk="1" hangingPunct="1"/>
            <a:r>
              <a:rPr lang="en-US" b="1" dirty="0"/>
              <a:t>#1</a:t>
            </a:r>
          </a:p>
        </p:txBody>
      </p:sp>
      <p:sp>
        <p:nvSpPr>
          <p:cNvPr id="53265" name="Text Box 20"/>
          <p:cNvSpPr txBox="1">
            <a:spLocks noChangeArrowheads="1"/>
          </p:cNvSpPr>
          <p:nvPr/>
        </p:nvSpPr>
        <p:spPr bwMode="auto">
          <a:xfrm rot="-1265261">
            <a:off x="6564500" y="4111953"/>
            <a:ext cx="17173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a:t>Public Discourse</a:t>
            </a:r>
          </a:p>
          <a:p>
            <a:pPr algn="ctr" eaLnBrk="1" hangingPunct="1"/>
            <a:r>
              <a:rPr lang="en-US" b="1" dirty="0"/>
              <a:t>o</a:t>
            </a:r>
            <a:r>
              <a:rPr lang="en-US" b="1" dirty="0" smtClean="0"/>
              <a:t>n </a:t>
            </a:r>
            <a:r>
              <a:rPr lang="en-US" b="1" dirty="0"/>
              <a:t>Organization A</a:t>
            </a:r>
          </a:p>
        </p:txBody>
      </p:sp>
      <p:sp>
        <p:nvSpPr>
          <p:cNvPr id="53266" name="Text Box 21"/>
          <p:cNvSpPr txBox="1">
            <a:spLocks noChangeArrowheads="1"/>
          </p:cNvSpPr>
          <p:nvPr/>
        </p:nvSpPr>
        <p:spPr bwMode="auto">
          <a:xfrm rot="-147499">
            <a:off x="685800" y="4572000"/>
            <a:ext cx="1306513"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Discourse on</a:t>
            </a:r>
          </a:p>
          <a:p>
            <a:pPr algn="ctr" eaLnBrk="1" hangingPunct="1"/>
            <a:r>
              <a:rPr lang="ja-JP" altLang="en-US" b="1"/>
              <a:t>“</a:t>
            </a:r>
            <a:r>
              <a:rPr lang="en-US" altLang="ja-JP" b="1"/>
              <a:t>N</a:t>
            </a:r>
            <a:r>
              <a:rPr lang="ja-JP" altLang="en-US" b="1"/>
              <a:t>”</a:t>
            </a:r>
            <a:endParaRPr lang="en-US" b="1"/>
          </a:p>
        </p:txBody>
      </p:sp>
      <p:sp>
        <p:nvSpPr>
          <p:cNvPr id="53267" name="Text Box 22"/>
          <p:cNvSpPr txBox="1">
            <a:spLocks noChangeArrowheads="1"/>
          </p:cNvSpPr>
          <p:nvPr/>
        </p:nvSpPr>
        <p:spPr bwMode="auto">
          <a:xfrm rot="1831925">
            <a:off x="2286000" y="4953000"/>
            <a:ext cx="1306513"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Discourse on</a:t>
            </a:r>
          </a:p>
          <a:p>
            <a:pPr algn="ctr" eaLnBrk="1" hangingPunct="1"/>
            <a:r>
              <a:rPr lang="ja-JP" altLang="en-US" b="1"/>
              <a:t>“</a:t>
            </a:r>
            <a:r>
              <a:rPr lang="en-US" altLang="ja-JP" b="1"/>
              <a:t>B</a:t>
            </a:r>
            <a:r>
              <a:rPr lang="ja-JP" altLang="en-US" b="1"/>
              <a:t>”</a:t>
            </a:r>
            <a:endParaRPr lang="en-US" b="1"/>
          </a:p>
        </p:txBody>
      </p:sp>
      <p:sp>
        <p:nvSpPr>
          <p:cNvPr id="53268" name="Text Box 23"/>
          <p:cNvSpPr txBox="1">
            <a:spLocks noChangeArrowheads="1"/>
          </p:cNvSpPr>
          <p:nvPr/>
        </p:nvSpPr>
        <p:spPr bwMode="auto">
          <a:xfrm>
            <a:off x="5029200" y="4900877"/>
            <a:ext cx="14430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a:t>Idea / Concept </a:t>
            </a:r>
          </a:p>
          <a:p>
            <a:pPr algn="ctr" eaLnBrk="1" hangingPunct="1"/>
            <a:r>
              <a:rPr lang="en-US" b="1" dirty="0"/>
              <a:t>1</a:t>
            </a:r>
          </a:p>
        </p:txBody>
      </p:sp>
      <p:sp>
        <p:nvSpPr>
          <p:cNvPr id="53269" name="Text Box 24"/>
          <p:cNvSpPr txBox="1">
            <a:spLocks noChangeArrowheads="1"/>
          </p:cNvSpPr>
          <p:nvPr/>
        </p:nvSpPr>
        <p:spPr bwMode="auto">
          <a:xfrm rot="-806472">
            <a:off x="5257800" y="4114800"/>
            <a:ext cx="98107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Hot Issue</a:t>
            </a:r>
          </a:p>
          <a:p>
            <a:pPr algn="ctr" eaLnBrk="1" hangingPunct="1"/>
            <a:r>
              <a:rPr lang="en-US" b="1"/>
              <a:t>#2</a:t>
            </a:r>
          </a:p>
        </p:txBody>
      </p:sp>
      <p:sp>
        <p:nvSpPr>
          <p:cNvPr id="53270" name="Text Box 25"/>
          <p:cNvSpPr txBox="1">
            <a:spLocks noChangeArrowheads="1"/>
          </p:cNvSpPr>
          <p:nvPr/>
        </p:nvSpPr>
        <p:spPr bwMode="auto">
          <a:xfrm rot="1546814">
            <a:off x="7848600" y="5349875"/>
            <a:ext cx="7747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Spatial</a:t>
            </a:r>
          </a:p>
          <a:p>
            <a:pPr algn="ctr" eaLnBrk="1" hangingPunct="1"/>
            <a:r>
              <a:rPr lang="en-US" b="1"/>
              <a:t>Aspect</a:t>
            </a:r>
          </a:p>
        </p:txBody>
      </p:sp>
      <p:sp>
        <p:nvSpPr>
          <p:cNvPr id="53271" name="Text Box 26"/>
          <p:cNvSpPr txBox="1">
            <a:spLocks noChangeArrowheads="1"/>
          </p:cNvSpPr>
          <p:nvPr/>
        </p:nvSpPr>
        <p:spPr bwMode="auto">
          <a:xfrm rot="1225970">
            <a:off x="457200" y="5867400"/>
            <a:ext cx="98107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Hot Issue</a:t>
            </a:r>
          </a:p>
          <a:p>
            <a:pPr algn="ctr" eaLnBrk="1" hangingPunct="1"/>
            <a:r>
              <a:rPr lang="en-US" b="1"/>
              <a:t>#1</a:t>
            </a:r>
          </a:p>
        </p:txBody>
      </p:sp>
      <p:sp>
        <p:nvSpPr>
          <p:cNvPr id="53272" name="Text Box 27"/>
          <p:cNvSpPr txBox="1">
            <a:spLocks noChangeArrowheads="1"/>
          </p:cNvSpPr>
          <p:nvPr/>
        </p:nvSpPr>
        <p:spPr bwMode="auto">
          <a:xfrm>
            <a:off x="2362200" y="6019800"/>
            <a:ext cx="138588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a:t>Infrastructural</a:t>
            </a:r>
          </a:p>
          <a:p>
            <a:pPr algn="ctr" eaLnBrk="1" hangingPunct="1"/>
            <a:r>
              <a:rPr lang="en-US" b="1"/>
              <a:t>Element #1</a:t>
            </a:r>
          </a:p>
        </p:txBody>
      </p:sp>
      <p:sp>
        <p:nvSpPr>
          <p:cNvPr id="53273" name="Text Box 28"/>
          <p:cNvSpPr txBox="1">
            <a:spLocks noChangeArrowheads="1"/>
          </p:cNvSpPr>
          <p:nvPr/>
        </p:nvSpPr>
        <p:spPr bwMode="auto">
          <a:xfrm rot="872823">
            <a:off x="5327558" y="5903867"/>
            <a:ext cx="100965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a:t>Individual</a:t>
            </a:r>
          </a:p>
          <a:p>
            <a:pPr algn="ctr" eaLnBrk="1" hangingPunct="1"/>
            <a:r>
              <a:rPr lang="en-US" b="1" dirty="0"/>
              <a:t>R</a:t>
            </a:r>
          </a:p>
        </p:txBody>
      </p:sp>
      <p:sp>
        <p:nvSpPr>
          <p:cNvPr id="27" name="Text Box 10"/>
          <p:cNvSpPr txBox="1">
            <a:spLocks noChangeArrowheads="1"/>
          </p:cNvSpPr>
          <p:nvPr/>
        </p:nvSpPr>
        <p:spPr bwMode="auto">
          <a:xfrm rot="21221904">
            <a:off x="3649909" y="5504904"/>
            <a:ext cx="160497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Implicated/Silent Actors </a:t>
            </a:r>
            <a:endParaRPr lang="en-US" b="1" dirty="0"/>
          </a:p>
        </p:txBody>
      </p:sp>
      <p:sp>
        <p:nvSpPr>
          <p:cNvPr id="28" name="Text Box 10"/>
          <p:cNvSpPr txBox="1">
            <a:spLocks noChangeArrowheads="1"/>
          </p:cNvSpPr>
          <p:nvPr/>
        </p:nvSpPr>
        <p:spPr bwMode="auto">
          <a:xfrm rot="21221904">
            <a:off x="1002299" y="5355350"/>
            <a:ext cx="160497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Group </a:t>
            </a:r>
          </a:p>
          <a:p>
            <a:pPr algn="ctr" eaLnBrk="1" hangingPunct="1"/>
            <a:r>
              <a:rPr lang="en-US" b="1" dirty="0" smtClean="0"/>
              <a:t>#1</a:t>
            </a:r>
            <a:endParaRPr lang="en-US" b="1" dirty="0"/>
          </a:p>
        </p:txBody>
      </p:sp>
      <p:sp>
        <p:nvSpPr>
          <p:cNvPr id="29" name="Text Box 19"/>
          <p:cNvSpPr txBox="1">
            <a:spLocks noChangeArrowheads="1"/>
          </p:cNvSpPr>
          <p:nvPr/>
        </p:nvSpPr>
        <p:spPr bwMode="auto">
          <a:xfrm>
            <a:off x="6418347" y="5418402"/>
            <a:ext cx="1246785"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Political/Economic Issue A</a:t>
            </a:r>
            <a:endParaRPr lang="en-US" b="1" dirty="0"/>
          </a:p>
        </p:txBody>
      </p:sp>
      <p:sp>
        <p:nvSpPr>
          <p:cNvPr id="30" name="Text Box 19"/>
          <p:cNvSpPr txBox="1">
            <a:spLocks noChangeArrowheads="1"/>
          </p:cNvSpPr>
          <p:nvPr/>
        </p:nvSpPr>
        <p:spPr bwMode="auto">
          <a:xfrm>
            <a:off x="2002811" y="2544600"/>
            <a:ext cx="1246785"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Political/Economic Issue B</a:t>
            </a:r>
            <a:endParaRPr lang="en-US" b="1" dirty="0"/>
          </a:p>
        </p:txBody>
      </p:sp>
    </p:spTree>
    <p:extLst>
      <p:ext uri="{BB962C8B-B14F-4D97-AF65-F5344CB8AC3E}">
        <p14:creationId xmlns:p14="http://schemas.microsoft.com/office/powerpoint/2010/main" val="299214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4"/>
          <p:cNvSpPr txBox="1">
            <a:spLocks noChangeArrowheads="1"/>
          </p:cNvSpPr>
          <p:nvPr/>
        </p:nvSpPr>
        <p:spPr bwMode="auto">
          <a:xfrm>
            <a:off x="677474" y="230853"/>
            <a:ext cx="73914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sz="2000" b="1" dirty="0" smtClean="0"/>
              <a:t>MY MESSY SITUATIONAL MAP </a:t>
            </a:r>
            <a:endParaRPr lang="en-US" sz="2000" b="1" dirty="0"/>
          </a:p>
          <a:p>
            <a:pPr algn="ctr" eaLnBrk="1" hangingPunct="1"/>
            <a:endParaRPr lang="en-US" sz="2000" b="1" dirty="0"/>
          </a:p>
        </p:txBody>
      </p:sp>
      <p:sp>
        <p:nvSpPr>
          <p:cNvPr id="53250" name="Text Box 5"/>
          <p:cNvSpPr txBox="1">
            <a:spLocks noChangeArrowheads="1"/>
          </p:cNvSpPr>
          <p:nvPr/>
        </p:nvSpPr>
        <p:spPr bwMode="auto">
          <a:xfrm>
            <a:off x="381000" y="1143000"/>
            <a:ext cx="31451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t>A</a:t>
            </a:r>
            <a:endParaRPr lang="en-US" b="1" dirty="0"/>
          </a:p>
        </p:txBody>
      </p:sp>
      <p:sp>
        <p:nvSpPr>
          <p:cNvPr id="53251" name="Text Box 6"/>
          <p:cNvSpPr txBox="1">
            <a:spLocks noChangeArrowheads="1"/>
          </p:cNvSpPr>
          <p:nvPr/>
        </p:nvSpPr>
        <p:spPr bwMode="auto">
          <a:xfrm rot="-1391180">
            <a:off x="2419571" y="1781274"/>
            <a:ext cx="41389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C  </a:t>
            </a:r>
            <a:endParaRPr lang="en-US" b="1" dirty="0"/>
          </a:p>
        </p:txBody>
      </p:sp>
      <p:sp>
        <p:nvSpPr>
          <p:cNvPr id="53252" name="Text Box 7"/>
          <p:cNvSpPr txBox="1">
            <a:spLocks noChangeArrowheads="1"/>
          </p:cNvSpPr>
          <p:nvPr/>
        </p:nvSpPr>
        <p:spPr bwMode="auto">
          <a:xfrm rot="1200320">
            <a:off x="4975281" y="14764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1</a:t>
            </a:r>
            <a:endParaRPr lang="en-US" b="1" dirty="0"/>
          </a:p>
        </p:txBody>
      </p:sp>
      <p:sp>
        <p:nvSpPr>
          <p:cNvPr id="53253" name="Text Box 8"/>
          <p:cNvSpPr txBox="1">
            <a:spLocks noChangeArrowheads="1"/>
          </p:cNvSpPr>
          <p:nvPr/>
        </p:nvSpPr>
        <p:spPr bwMode="auto">
          <a:xfrm rot="1160562">
            <a:off x="7034340" y="1628874"/>
            <a:ext cx="43313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 </a:t>
            </a:r>
            <a:r>
              <a:rPr lang="en-US" b="1" dirty="0"/>
              <a:t>#2</a:t>
            </a:r>
          </a:p>
        </p:txBody>
      </p:sp>
      <p:sp>
        <p:nvSpPr>
          <p:cNvPr id="53254" name="Text Box 9"/>
          <p:cNvSpPr txBox="1">
            <a:spLocks noChangeArrowheads="1"/>
          </p:cNvSpPr>
          <p:nvPr/>
        </p:nvSpPr>
        <p:spPr bwMode="auto">
          <a:xfrm rot="-785990">
            <a:off x="960852" y="2619474"/>
            <a:ext cx="37382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 Q</a:t>
            </a:r>
            <a:endParaRPr lang="en-US" b="1" dirty="0"/>
          </a:p>
        </p:txBody>
      </p:sp>
      <p:sp>
        <p:nvSpPr>
          <p:cNvPr id="53255" name="Text Box 10"/>
          <p:cNvSpPr txBox="1">
            <a:spLocks noChangeArrowheads="1"/>
          </p:cNvSpPr>
          <p:nvPr/>
        </p:nvSpPr>
        <p:spPr bwMode="auto">
          <a:xfrm rot="-378096">
            <a:off x="3767986" y="23146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3</a:t>
            </a:r>
            <a:endParaRPr lang="en-US" b="1" dirty="0"/>
          </a:p>
        </p:txBody>
      </p:sp>
      <p:sp>
        <p:nvSpPr>
          <p:cNvPr id="53256" name="Text Box 11"/>
          <p:cNvSpPr txBox="1">
            <a:spLocks noChangeArrowheads="1"/>
          </p:cNvSpPr>
          <p:nvPr/>
        </p:nvSpPr>
        <p:spPr bwMode="auto">
          <a:xfrm rot="-653924">
            <a:off x="5616482" y="2238474"/>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R</a:t>
            </a:r>
            <a:endParaRPr lang="en-US" b="1" dirty="0"/>
          </a:p>
        </p:txBody>
      </p:sp>
      <p:sp>
        <p:nvSpPr>
          <p:cNvPr id="53257" name="Text Box 12"/>
          <p:cNvSpPr txBox="1">
            <a:spLocks noChangeArrowheads="1"/>
          </p:cNvSpPr>
          <p:nvPr/>
        </p:nvSpPr>
        <p:spPr bwMode="auto">
          <a:xfrm rot="336370">
            <a:off x="7100749" y="3000474"/>
            <a:ext cx="32412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O</a:t>
            </a:r>
            <a:endParaRPr lang="en-US" b="1" dirty="0"/>
          </a:p>
        </p:txBody>
      </p:sp>
      <p:sp>
        <p:nvSpPr>
          <p:cNvPr id="53258" name="Text Box 13"/>
          <p:cNvSpPr txBox="1">
            <a:spLocks noChangeArrowheads="1"/>
          </p:cNvSpPr>
          <p:nvPr/>
        </p:nvSpPr>
        <p:spPr bwMode="auto">
          <a:xfrm rot="380412">
            <a:off x="1445474" y="33052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9</a:t>
            </a:r>
            <a:endParaRPr lang="en-US" b="1" dirty="0"/>
          </a:p>
        </p:txBody>
      </p:sp>
      <p:sp>
        <p:nvSpPr>
          <p:cNvPr id="53259" name="Text Box 14"/>
          <p:cNvSpPr txBox="1">
            <a:spLocks noChangeArrowheads="1"/>
          </p:cNvSpPr>
          <p:nvPr/>
        </p:nvSpPr>
        <p:spPr bwMode="auto">
          <a:xfrm rot="-315280">
            <a:off x="3918604" y="3076674"/>
            <a:ext cx="32412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G</a:t>
            </a:r>
            <a:endParaRPr lang="en-US" b="1" dirty="0"/>
          </a:p>
        </p:txBody>
      </p:sp>
      <p:sp>
        <p:nvSpPr>
          <p:cNvPr id="53260" name="Text Box 15"/>
          <p:cNvSpPr txBox="1">
            <a:spLocks noChangeArrowheads="1"/>
          </p:cNvSpPr>
          <p:nvPr/>
        </p:nvSpPr>
        <p:spPr bwMode="auto">
          <a:xfrm rot="1311982">
            <a:off x="5744378" y="3381474"/>
            <a:ext cx="29367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L</a:t>
            </a:r>
            <a:endParaRPr lang="en-US" b="1" dirty="0"/>
          </a:p>
        </p:txBody>
      </p:sp>
      <p:sp>
        <p:nvSpPr>
          <p:cNvPr id="53261" name="Text Box 16"/>
          <p:cNvSpPr txBox="1">
            <a:spLocks noChangeArrowheads="1"/>
          </p:cNvSpPr>
          <p:nvPr/>
        </p:nvSpPr>
        <p:spPr bwMode="auto">
          <a:xfrm rot="-826896">
            <a:off x="8211399" y="3457674"/>
            <a:ext cx="28405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I </a:t>
            </a:r>
            <a:endParaRPr lang="en-US" b="1" dirty="0"/>
          </a:p>
        </p:txBody>
      </p:sp>
      <p:sp>
        <p:nvSpPr>
          <p:cNvPr id="53262" name="Text Box 17"/>
          <p:cNvSpPr txBox="1">
            <a:spLocks noChangeArrowheads="1"/>
          </p:cNvSpPr>
          <p:nvPr/>
        </p:nvSpPr>
        <p:spPr bwMode="auto">
          <a:xfrm rot="-826896">
            <a:off x="576171" y="4067274"/>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D</a:t>
            </a:r>
            <a:endParaRPr lang="en-US" b="1" dirty="0"/>
          </a:p>
        </p:txBody>
      </p:sp>
      <p:sp>
        <p:nvSpPr>
          <p:cNvPr id="53263" name="Text Box 18"/>
          <p:cNvSpPr txBox="1">
            <a:spLocks noChangeArrowheads="1"/>
          </p:cNvSpPr>
          <p:nvPr/>
        </p:nvSpPr>
        <p:spPr bwMode="auto">
          <a:xfrm>
            <a:off x="2652721" y="3810000"/>
            <a:ext cx="29367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Z</a:t>
            </a:r>
            <a:endParaRPr lang="en-US" b="1" dirty="0"/>
          </a:p>
        </p:txBody>
      </p:sp>
      <p:sp>
        <p:nvSpPr>
          <p:cNvPr id="53264" name="Text Box 19"/>
          <p:cNvSpPr txBox="1">
            <a:spLocks noChangeArrowheads="1"/>
          </p:cNvSpPr>
          <p:nvPr/>
        </p:nvSpPr>
        <p:spPr bwMode="auto">
          <a:xfrm rot="1180481">
            <a:off x="4350452" y="4235549"/>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K</a:t>
            </a:r>
            <a:endParaRPr lang="en-US" b="1" dirty="0"/>
          </a:p>
        </p:txBody>
      </p:sp>
      <p:sp>
        <p:nvSpPr>
          <p:cNvPr id="53265" name="Text Box 20"/>
          <p:cNvSpPr txBox="1">
            <a:spLocks noChangeArrowheads="1"/>
          </p:cNvSpPr>
          <p:nvPr/>
        </p:nvSpPr>
        <p:spPr bwMode="auto">
          <a:xfrm rot="-1265261">
            <a:off x="7270704" y="4219674"/>
            <a:ext cx="3048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P</a:t>
            </a:r>
            <a:endParaRPr lang="en-US" b="1" dirty="0"/>
          </a:p>
        </p:txBody>
      </p:sp>
      <p:sp>
        <p:nvSpPr>
          <p:cNvPr id="53266" name="Text Box 21"/>
          <p:cNvSpPr txBox="1">
            <a:spLocks noChangeArrowheads="1"/>
          </p:cNvSpPr>
          <p:nvPr/>
        </p:nvSpPr>
        <p:spPr bwMode="auto">
          <a:xfrm rot="-147499">
            <a:off x="1192222" y="4676874"/>
            <a:ext cx="29367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altLang="ja-JP" b="1" dirty="0" smtClean="0"/>
              <a:t>T</a:t>
            </a:r>
            <a:endParaRPr lang="en-US" b="1" dirty="0"/>
          </a:p>
        </p:txBody>
      </p:sp>
      <p:sp>
        <p:nvSpPr>
          <p:cNvPr id="53267" name="Text Box 22"/>
          <p:cNvSpPr txBox="1">
            <a:spLocks noChangeArrowheads="1"/>
          </p:cNvSpPr>
          <p:nvPr/>
        </p:nvSpPr>
        <p:spPr bwMode="auto">
          <a:xfrm rot="1831925">
            <a:off x="2782002" y="5057874"/>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altLang="ja-JP" b="1" dirty="0" smtClean="0"/>
              <a:t>B</a:t>
            </a:r>
            <a:endParaRPr lang="en-US" b="1" dirty="0"/>
          </a:p>
        </p:txBody>
      </p:sp>
      <p:sp>
        <p:nvSpPr>
          <p:cNvPr id="53268" name="Text Box 23"/>
          <p:cNvSpPr txBox="1">
            <a:spLocks noChangeArrowheads="1"/>
          </p:cNvSpPr>
          <p:nvPr/>
        </p:nvSpPr>
        <p:spPr bwMode="auto">
          <a:xfrm>
            <a:off x="5608693" y="4900877"/>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7</a:t>
            </a:r>
            <a:endParaRPr lang="en-US" b="1" dirty="0"/>
          </a:p>
        </p:txBody>
      </p:sp>
      <p:sp>
        <p:nvSpPr>
          <p:cNvPr id="53269" name="Text Box 24"/>
          <p:cNvSpPr txBox="1">
            <a:spLocks noChangeArrowheads="1"/>
          </p:cNvSpPr>
          <p:nvPr/>
        </p:nvSpPr>
        <p:spPr bwMode="auto">
          <a:xfrm rot="-806472">
            <a:off x="5606311" y="42196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9</a:t>
            </a:r>
            <a:endParaRPr lang="en-US" b="1" dirty="0"/>
          </a:p>
        </p:txBody>
      </p:sp>
      <p:sp>
        <p:nvSpPr>
          <p:cNvPr id="53270" name="Text Box 25"/>
          <p:cNvSpPr txBox="1">
            <a:spLocks noChangeArrowheads="1"/>
          </p:cNvSpPr>
          <p:nvPr/>
        </p:nvSpPr>
        <p:spPr bwMode="auto">
          <a:xfrm rot="1546814">
            <a:off x="8083504" y="5454749"/>
            <a:ext cx="3048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S</a:t>
            </a:r>
            <a:endParaRPr lang="en-US" b="1" dirty="0"/>
          </a:p>
        </p:txBody>
      </p:sp>
      <p:sp>
        <p:nvSpPr>
          <p:cNvPr id="53271" name="Text Box 26"/>
          <p:cNvSpPr txBox="1">
            <a:spLocks noChangeArrowheads="1"/>
          </p:cNvSpPr>
          <p:nvPr/>
        </p:nvSpPr>
        <p:spPr bwMode="auto">
          <a:xfrm rot="1225970">
            <a:off x="790482" y="5972274"/>
            <a:ext cx="31451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H</a:t>
            </a:r>
            <a:endParaRPr lang="en-US" b="1" dirty="0"/>
          </a:p>
        </p:txBody>
      </p:sp>
      <p:sp>
        <p:nvSpPr>
          <p:cNvPr id="53272" name="Text Box 27"/>
          <p:cNvSpPr txBox="1">
            <a:spLocks noChangeArrowheads="1"/>
          </p:cNvSpPr>
          <p:nvPr/>
        </p:nvSpPr>
        <p:spPr bwMode="auto">
          <a:xfrm>
            <a:off x="2902697" y="6019800"/>
            <a:ext cx="3048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E</a:t>
            </a:r>
            <a:endParaRPr lang="en-US" b="1" dirty="0"/>
          </a:p>
        </p:txBody>
      </p:sp>
      <p:sp>
        <p:nvSpPr>
          <p:cNvPr id="53273" name="Text Box 28"/>
          <p:cNvSpPr txBox="1">
            <a:spLocks noChangeArrowheads="1"/>
          </p:cNvSpPr>
          <p:nvPr/>
        </p:nvSpPr>
        <p:spPr bwMode="auto">
          <a:xfrm rot="872823">
            <a:off x="5679937" y="6008741"/>
            <a:ext cx="30489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P</a:t>
            </a:r>
            <a:endParaRPr lang="en-US" b="1" dirty="0"/>
          </a:p>
        </p:txBody>
      </p:sp>
      <p:sp>
        <p:nvSpPr>
          <p:cNvPr id="27" name="Text Box 10"/>
          <p:cNvSpPr txBox="1">
            <a:spLocks noChangeArrowheads="1"/>
          </p:cNvSpPr>
          <p:nvPr/>
        </p:nvSpPr>
        <p:spPr bwMode="auto">
          <a:xfrm rot="21221904">
            <a:off x="3649909" y="5612625"/>
            <a:ext cx="160497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V </a:t>
            </a:r>
            <a:endParaRPr lang="en-US" b="1" dirty="0"/>
          </a:p>
        </p:txBody>
      </p:sp>
      <p:sp>
        <p:nvSpPr>
          <p:cNvPr id="28" name="Text Box 10"/>
          <p:cNvSpPr txBox="1">
            <a:spLocks noChangeArrowheads="1"/>
          </p:cNvSpPr>
          <p:nvPr/>
        </p:nvSpPr>
        <p:spPr bwMode="auto">
          <a:xfrm rot="21221904">
            <a:off x="1002299" y="5463071"/>
            <a:ext cx="160497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15</a:t>
            </a:r>
            <a:endParaRPr lang="en-US" b="1" dirty="0"/>
          </a:p>
        </p:txBody>
      </p:sp>
      <p:sp>
        <p:nvSpPr>
          <p:cNvPr id="29" name="Text Box 19"/>
          <p:cNvSpPr txBox="1">
            <a:spLocks noChangeArrowheads="1"/>
          </p:cNvSpPr>
          <p:nvPr/>
        </p:nvSpPr>
        <p:spPr bwMode="auto">
          <a:xfrm>
            <a:off x="6418347" y="5418402"/>
            <a:ext cx="124678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N</a:t>
            </a:r>
            <a:endParaRPr lang="en-US" b="1" dirty="0"/>
          </a:p>
        </p:txBody>
      </p:sp>
      <p:sp>
        <p:nvSpPr>
          <p:cNvPr id="30" name="Text Box 19"/>
          <p:cNvSpPr txBox="1">
            <a:spLocks noChangeArrowheads="1"/>
          </p:cNvSpPr>
          <p:nvPr/>
        </p:nvSpPr>
        <p:spPr bwMode="auto">
          <a:xfrm>
            <a:off x="2002811" y="2544600"/>
            <a:ext cx="124678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B</a:t>
            </a:r>
            <a:endParaRPr lang="en-US" b="1" dirty="0"/>
          </a:p>
        </p:txBody>
      </p:sp>
    </p:spTree>
    <p:extLst>
      <p:ext uri="{BB962C8B-B14F-4D97-AF65-F5344CB8AC3E}">
        <p14:creationId xmlns:p14="http://schemas.microsoft.com/office/powerpoint/2010/main" val="2992148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429</Words>
  <Application>Microsoft Office PowerPoint</Application>
  <PresentationFormat>On-screen Show (4:3)</PresentationFormat>
  <Paragraphs>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Calibri</vt:lpstr>
      <vt:lpstr>Office Theme</vt:lpstr>
      <vt:lpstr>SA MESSY SITUATIONAL MAP TEMPLATE</vt:lpstr>
      <vt:lpstr>SUGGESTIONS FOR USING THIS SA TEMPLATE</vt:lpstr>
      <vt:lpstr>PowerPoint Presentation</vt:lpstr>
      <vt:lpstr>PowerPoint Presentation</vt:lpstr>
    </vt:vector>
  </TitlesOfParts>
  <Company>Loyola Marymount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Washburn</dc:creator>
  <cp:lastModifiedBy>Stephanie Palermini</cp:lastModifiedBy>
  <cp:revision>9</cp:revision>
  <dcterms:created xsi:type="dcterms:W3CDTF">2017-06-26T19:02:24Z</dcterms:created>
  <dcterms:modified xsi:type="dcterms:W3CDTF">2017-07-25T21:40:59Z</dcterms:modified>
</cp:coreProperties>
</file>