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9" r:id="rId2"/>
    <p:sldId id="260" r:id="rId3"/>
    <p:sldId id="261"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7" d="100"/>
          <a:sy n="87" d="100"/>
        </p:scale>
        <p:origin x="109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53D9B3-996C-474F-8AF8-ED1A180D9E35}" type="datetimeFigureOut">
              <a:rPr lang="en-US" smtClean="0"/>
              <a:pPr/>
              <a:t>7/25/2017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7AC1A9-D627-614D-9708-B4F1F1631D47}" type="slidenum">
              <a:rPr lang="en-US" smtClean="0"/>
              <a:pPr/>
              <a:t>‹#›</a:t>
            </a:fld>
            <a:endParaRPr lang="en-US"/>
          </a:p>
        </p:txBody>
      </p:sp>
    </p:spTree>
    <p:extLst>
      <p:ext uri="{BB962C8B-B14F-4D97-AF65-F5344CB8AC3E}">
        <p14:creationId xmlns:p14="http://schemas.microsoft.com/office/powerpoint/2010/main" val="1115425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53D9B3-996C-474F-8AF8-ED1A180D9E35}" type="datetimeFigureOut">
              <a:rPr lang="en-US" smtClean="0"/>
              <a:pPr/>
              <a:t>7/25/2017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7AC1A9-D627-614D-9708-B4F1F1631D47}" type="slidenum">
              <a:rPr lang="en-US" smtClean="0"/>
              <a:pPr/>
              <a:t>‹#›</a:t>
            </a:fld>
            <a:endParaRPr lang="en-US"/>
          </a:p>
        </p:txBody>
      </p:sp>
    </p:spTree>
    <p:extLst>
      <p:ext uri="{BB962C8B-B14F-4D97-AF65-F5344CB8AC3E}">
        <p14:creationId xmlns:p14="http://schemas.microsoft.com/office/powerpoint/2010/main" val="3838106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53D9B3-996C-474F-8AF8-ED1A180D9E35}" type="datetimeFigureOut">
              <a:rPr lang="en-US" smtClean="0"/>
              <a:pPr/>
              <a:t>7/25/2017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7AC1A9-D627-614D-9708-B4F1F1631D47}" type="slidenum">
              <a:rPr lang="en-US" smtClean="0"/>
              <a:pPr/>
              <a:t>‹#›</a:t>
            </a:fld>
            <a:endParaRPr lang="en-US"/>
          </a:p>
        </p:txBody>
      </p:sp>
    </p:spTree>
    <p:extLst>
      <p:ext uri="{BB962C8B-B14F-4D97-AF65-F5344CB8AC3E}">
        <p14:creationId xmlns:p14="http://schemas.microsoft.com/office/powerpoint/2010/main" val="3472796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53D9B3-996C-474F-8AF8-ED1A180D9E35}" type="datetimeFigureOut">
              <a:rPr lang="en-US" smtClean="0"/>
              <a:pPr/>
              <a:t>7/25/2017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7AC1A9-D627-614D-9708-B4F1F1631D47}" type="slidenum">
              <a:rPr lang="en-US" smtClean="0"/>
              <a:pPr/>
              <a:t>‹#›</a:t>
            </a:fld>
            <a:endParaRPr lang="en-US"/>
          </a:p>
        </p:txBody>
      </p:sp>
    </p:spTree>
    <p:extLst>
      <p:ext uri="{BB962C8B-B14F-4D97-AF65-F5344CB8AC3E}">
        <p14:creationId xmlns:p14="http://schemas.microsoft.com/office/powerpoint/2010/main" val="3107162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53D9B3-996C-474F-8AF8-ED1A180D9E35}" type="datetimeFigureOut">
              <a:rPr lang="en-US" smtClean="0"/>
              <a:pPr/>
              <a:t>7/25/2017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7AC1A9-D627-614D-9708-B4F1F1631D47}" type="slidenum">
              <a:rPr lang="en-US" smtClean="0"/>
              <a:pPr/>
              <a:t>‹#›</a:t>
            </a:fld>
            <a:endParaRPr lang="en-US"/>
          </a:p>
        </p:txBody>
      </p:sp>
    </p:spTree>
    <p:extLst>
      <p:ext uri="{BB962C8B-B14F-4D97-AF65-F5344CB8AC3E}">
        <p14:creationId xmlns:p14="http://schemas.microsoft.com/office/powerpoint/2010/main" val="2989664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53D9B3-996C-474F-8AF8-ED1A180D9E35}" type="datetimeFigureOut">
              <a:rPr lang="en-US" smtClean="0"/>
              <a:pPr/>
              <a:t>7/25/2017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7AC1A9-D627-614D-9708-B4F1F1631D47}" type="slidenum">
              <a:rPr lang="en-US" smtClean="0"/>
              <a:pPr/>
              <a:t>‹#›</a:t>
            </a:fld>
            <a:endParaRPr lang="en-US"/>
          </a:p>
        </p:txBody>
      </p:sp>
    </p:spTree>
    <p:extLst>
      <p:ext uri="{BB962C8B-B14F-4D97-AF65-F5344CB8AC3E}">
        <p14:creationId xmlns:p14="http://schemas.microsoft.com/office/powerpoint/2010/main" val="1152447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53D9B3-996C-474F-8AF8-ED1A180D9E35}" type="datetimeFigureOut">
              <a:rPr lang="en-US" smtClean="0"/>
              <a:pPr/>
              <a:t>7/25/2017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7AC1A9-D627-614D-9708-B4F1F1631D47}" type="slidenum">
              <a:rPr lang="en-US" smtClean="0"/>
              <a:pPr/>
              <a:t>‹#›</a:t>
            </a:fld>
            <a:endParaRPr lang="en-US"/>
          </a:p>
        </p:txBody>
      </p:sp>
    </p:spTree>
    <p:extLst>
      <p:ext uri="{BB962C8B-B14F-4D97-AF65-F5344CB8AC3E}">
        <p14:creationId xmlns:p14="http://schemas.microsoft.com/office/powerpoint/2010/main" val="1531159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53D9B3-996C-474F-8AF8-ED1A180D9E35}" type="datetimeFigureOut">
              <a:rPr lang="en-US" smtClean="0"/>
              <a:pPr/>
              <a:t>7/25/2017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7AC1A9-D627-614D-9708-B4F1F1631D47}" type="slidenum">
              <a:rPr lang="en-US" smtClean="0"/>
              <a:pPr/>
              <a:t>‹#›</a:t>
            </a:fld>
            <a:endParaRPr lang="en-US"/>
          </a:p>
        </p:txBody>
      </p:sp>
    </p:spTree>
    <p:extLst>
      <p:ext uri="{BB962C8B-B14F-4D97-AF65-F5344CB8AC3E}">
        <p14:creationId xmlns:p14="http://schemas.microsoft.com/office/powerpoint/2010/main" val="2354225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53D9B3-996C-474F-8AF8-ED1A180D9E35}" type="datetimeFigureOut">
              <a:rPr lang="en-US" smtClean="0"/>
              <a:pPr/>
              <a:t>7/25/2017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7AC1A9-D627-614D-9708-B4F1F1631D47}" type="slidenum">
              <a:rPr lang="en-US" smtClean="0"/>
              <a:pPr/>
              <a:t>‹#›</a:t>
            </a:fld>
            <a:endParaRPr lang="en-US"/>
          </a:p>
        </p:txBody>
      </p:sp>
    </p:spTree>
    <p:extLst>
      <p:ext uri="{BB962C8B-B14F-4D97-AF65-F5344CB8AC3E}">
        <p14:creationId xmlns:p14="http://schemas.microsoft.com/office/powerpoint/2010/main" val="3158559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53D9B3-996C-474F-8AF8-ED1A180D9E35}" type="datetimeFigureOut">
              <a:rPr lang="en-US" smtClean="0"/>
              <a:pPr/>
              <a:t>7/25/2017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7AC1A9-D627-614D-9708-B4F1F1631D47}" type="slidenum">
              <a:rPr lang="en-US" smtClean="0"/>
              <a:pPr/>
              <a:t>‹#›</a:t>
            </a:fld>
            <a:endParaRPr lang="en-US"/>
          </a:p>
        </p:txBody>
      </p:sp>
    </p:spTree>
    <p:extLst>
      <p:ext uri="{BB962C8B-B14F-4D97-AF65-F5344CB8AC3E}">
        <p14:creationId xmlns:p14="http://schemas.microsoft.com/office/powerpoint/2010/main" val="3018148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53D9B3-996C-474F-8AF8-ED1A180D9E35}" type="datetimeFigureOut">
              <a:rPr lang="en-US" smtClean="0"/>
              <a:pPr/>
              <a:t>7/25/2017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7AC1A9-D627-614D-9708-B4F1F1631D47}" type="slidenum">
              <a:rPr lang="en-US" smtClean="0"/>
              <a:pPr/>
              <a:t>‹#›</a:t>
            </a:fld>
            <a:endParaRPr lang="en-US"/>
          </a:p>
        </p:txBody>
      </p:sp>
    </p:spTree>
    <p:extLst>
      <p:ext uri="{BB962C8B-B14F-4D97-AF65-F5344CB8AC3E}">
        <p14:creationId xmlns:p14="http://schemas.microsoft.com/office/powerpoint/2010/main" val="914025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53D9B3-996C-474F-8AF8-ED1A180D9E35}" type="datetimeFigureOut">
              <a:rPr lang="en-US" smtClean="0"/>
              <a:pPr/>
              <a:t>7/25/2017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7AC1A9-D627-614D-9708-B4F1F1631D47}" type="slidenum">
              <a:rPr lang="en-US" smtClean="0"/>
              <a:pPr/>
              <a:t>‹#›</a:t>
            </a:fld>
            <a:endParaRPr lang="en-US"/>
          </a:p>
        </p:txBody>
      </p:sp>
    </p:spTree>
    <p:extLst>
      <p:ext uri="{BB962C8B-B14F-4D97-AF65-F5344CB8AC3E}">
        <p14:creationId xmlns:p14="http://schemas.microsoft.com/office/powerpoint/2010/main" val="142900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SA RELATIONAL MAP TEMPLATE</a:t>
            </a:r>
            <a:endParaRPr lang="en-US" dirty="0"/>
          </a:p>
        </p:txBody>
      </p:sp>
      <p:sp>
        <p:nvSpPr>
          <p:cNvPr id="3" name="Subtitle 2"/>
          <p:cNvSpPr>
            <a:spLocks noGrp="1"/>
          </p:cNvSpPr>
          <p:nvPr>
            <p:ph type="subTitle" idx="1"/>
          </p:nvPr>
        </p:nvSpPr>
        <p:spPr/>
        <p:txBody>
          <a:bodyPr/>
          <a:lstStyle/>
          <a:p>
            <a:r>
              <a:rPr lang="en-US" dirty="0" smtClean="0">
                <a:solidFill>
                  <a:srgbClr val="000000"/>
                </a:solidFill>
              </a:rPr>
              <a:t>With Suggestions for Use</a:t>
            </a:r>
            <a:endParaRPr lang="en-US" dirty="0">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5802"/>
            <a:ext cx="8229600" cy="797467"/>
          </a:xfrm>
        </p:spPr>
        <p:txBody>
          <a:bodyPr>
            <a:normAutofit/>
          </a:bodyPr>
          <a:lstStyle/>
          <a:p>
            <a:r>
              <a:rPr lang="en-US" sz="2800" dirty="0" smtClean="0">
                <a:latin typeface="+mn-lt"/>
              </a:rPr>
              <a:t>SUGGESTIONS FOR USING THIS SA TEMPLATE</a:t>
            </a:r>
            <a:endParaRPr lang="en-US" sz="2800" dirty="0">
              <a:latin typeface="+mn-lt"/>
            </a:endParaRPr>
          </a:p>
        </p:txBody>
      </p:sp>
      <p:sp>
        <p:nvSpPr>
          <p:cNvPr id="3" name="Content Placeholder 2"/>
          <p:cNvSpPr>
            <a:spLocks noGrp="1"/>
          </p:cNvSpPr>
          <p:nvPr>
            <p:ph idx="1"/>
          </p:nvPr>
        </p:nvSpPr>
        <p:spPr>
          <a:xfrm>
            <a:off x="135801" y="933269"/>
            <a:ext cx="8899557" cy="5784404"/>
          </a:xfrm>
        </p:spPr>
        <p:txBody>
          <a:bodyPr>
            <a:normAutofit lnSpcReduction="10000"/>
          </a:bodyPr>
          <a:lstStyle/>
          <a:p>
            <a:pPr>
              <a:spcBef>
                <a:spcPts val="1608"/>
              </a:spcBef>
            </a:pPr>
            <a:r>
              <a:rPr lang="en-US" sz="1700" dirty="0" smtClean="0"/>
              <a:t>To make your initial Relational Maps, you may well prefer to continue working with pen(</a:t>
            </a:r>
            <a:r>
              <a:rPr lang="en-US" sz="1700" dirty="0" err="1" smtClean="0"/>
              <a:t>cil</a:t>
            </a:r>
            <a:r>
              <a:rPr lang="en-US" sz="1700" dirty="0" smtClean="0"/>
              <a:t>) and paper. The template offered here is for making neater, more readable, and transportable Relational Maps for meetings, presentations, etc. You may or may not want to make neat Relational Maps</a:t>
            </a:r>
            <a:r>
              <a:rPr lang="en-US" sz="1700" dirty="0"/>
              <a:t>—</a:t>
            </a:r>
            <a:r>
              <a:rPr lang="en-US" sz="1700" dirty="0" smtClean="0"/>
              <a:t>it depends on your needs.</a:t>
            </a:r>
          </a:p>
          <a:p>
            <a:pPr>
              <a:spcBef>
                <a:spcPts val="1608"/>
              </a:spcBef>
            </a:pPr>
            <a:r>
              <a:rPr lang="en-US" sz="1700" dirty="0" smtClean="0"/>
              <a:t>To get started, reread the section of </a:t>
            </a:r>
            <a:r>
              <a:rPr lang="en-US" sz="1700" i="1" dirty="0" smtClean="0"/>
              <a:t>Situational Analysis </a:t>
            </a:r>
            <a:r>
              <a:rPr lang="en-US" sz="1700" dirty="0" smtClean="0"/>
              <a:t>on making Relational Maps and doing relational analyses, pp. 138–141.</a:t>
            </a:r>
          </a:p>
          <a:p>
            <a:pPr>
              <a:spcBef>
                <a:spcPts val="1608"/>
              </a:spcBef>
            </a:pPr>
            <a:r>
              <a:rPr lang="en-US" sz="1700" dirty="0" smtClean="0"/>
              <a:t>Relational Maps are based on Messy Situational Maps. To make a neat Relational Map, first get your Messy Situational Map. Move your cursor over the map, and click on an element. Then, go to the “Drawing” tools on the tool bar above, and take the straight line and place it between the elements you want to connect. The line can be pulled longer or shorter once it is on the map. This is all a bit tedious, which is why we want to be very clear that </a:t>
            </a:r>
            <a:r>
              <a:rPr lang="en-US" sz="1700" i="1" dirty="0" smtClean="0"/>
              <a:t>neat </a:t>
            </a:r>
            <a:r>
              <a:rPr lang="en-US" sz="1700" dirty="0" smtClean="0"/>
              <a:t>Relational Maps are not requisite (though messy ones certainly are!).</a:t>
            </a:r>
          </a:p>
          <a:p>
            <a:pPr>
              <a:spcBef>
                <a:spcPts val="1608"/>
              </a:spcBef>
            </a:pPr>
            <a:r>
              <a:rPr lang="en-US" sz="1700" dirty="0" smtClean="0"/>
              <a:t>Typically, after doing a number of Messy Situational and Relational Maps, the analyst decides that three to five Relational Maps are particularly important and worthy of being shared. Those are the ones to be done using this template.</a:t>
            </a:r>
          </a:p>
          <a:p>
            <a:pPr>
              <a:spcBef>
                <a:spcPts val="1608"/>
              </a:spcBef>
            </a:pPr>
            <a:r>
              <a:rPr lang="en-US" sz="1700" dirty="0" smtClean="0"/>
              <a:t>The example of a Relational Map that follows is centered on Element B and its major relations to other elements on the map. Redo this map to suit your own project needs.</a:t>
            </a:r>
          </a:p>
          <a:p>
            <a:pPr>
              <a:spcBef>
                <a:spcPts val="1608"/>
              </a:spcBef>
            </a:pPr>
            <a:r>
              <a:rPr lang="en-US" sz="1700" dirty="0" smtClean="0"/>
              <a:t>Again, you may not have all of the kinds of elements we note, and you may have others. Relational Maps are distinctive for each SA project.</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ext Box 4"/>
          <p:cNvSpPr txBox="1">
            <a:spLocks noChangeArrowheads="1"/>
          </p:cNvSpPr>
          <p:nvPr/>
        </p:nvSpPr>
        <p:spPr bwMode="auto">
          <a:xfrm>
            <a:off x="677474" y="230853"/>
            <a:ext cx="7391400" cy="707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sz="2000" b="1" dirty="0" smtClean="0"/>
              <a:t>MY MESSY SITUATIONAL MAP </a:t>
            </a:r>
            <a:endParaRPr lang="en-US" sz="2000" b="1" dirty="0"/>
          </a:p>
          <a:p>
            <a:pPr algn="ctr" eaLnBrk="1" hangingPunct="1"/>
            <a:endParaRPr lang="en-US" sz="2000" b="1" dirty="0"/>
          </a:p>
        </p:txBody>
      </p:sp>
      <p:sp>
        <p:nvSpPr>
          <p:cNvPr id="53250" name="Text Box 5"/>
          <p:cNvSpPr txBox="1">
            <a:spLocks noChangeArrowheads="1"/>
          </p:cNvSpPr>
          <p:nvPr/>
        </p:nvSpPr>
        <p:spPr bwMode="auto">
          <a:xfrm>
            <a:off x="381000" y="1143000"/>
            <a:ext cx="314510"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eaLnBrk="1" hangingPunct="1"/>
            <a:r>
              <a:rPr lang="en-US" b="1" dirty="0" smtClean="0"/>
              <a:t>A</a:t>
            </a:r>
            <a:endParaRPr lang="en-US" b="1" dirty="0"/>
          </a:p>
        </p:txBody>
      </p:sp>
      <p:sp>
        <p:nvSpPr>
          <p:cNvPr id="53251" name="Text Box 6"/>
          <p:cNvSpPr txBox="1">
            <a:spLocks noChangeArrowheads="1"/>
          </p:cNvSpPr>
          <p:nvPr/>
        </p:nvSpPr>
        <p:spPr bwMode="auto">
          <a:xfrm rot="-1391180">
            <a:off x="2419571" y="1781274"/>
            <a:ext cx="413896"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dirty="0" smtClean="0"/>
              <a:t>C  </a:t>
            </a:r>
            <a:endParaRPr lang="en-US" b="1" dirty="0"/>
          </a:p>
        </p:txBody>
      </p:sp>
      <p:sp>
        <p:nvSpPr>
          <p:cNvPr id="53252" name="Text Box 7"/>
          <p:cNvSpPr txBox="1">
            <a:spLocks noChangeArrowheads="1"/>
          </p:cNvSpPr>
          <p:nvPr/>
        </p:nvSpPr>
        <p:spPr bwMode="auto">
          <a:xfrm rot="1200320">
            <a:off x="4975281" y="1476474"/>
            <a:ext cx="284052"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dirty="0" smtClean="0"/>
              <a:t>1</a:t>
            </a:r>
            <a:endParaRPr lang="en-US" b="1" dirty="0"/>
          </a:p>
        </p:txBody>
      </p:sp>
      <p:sp>
        <p:nvSpPr>
          <p:cNvPr id="53253" name="Text Box 8"/>
          <p:cNvSpPr txBox="1">
            <a:spLocks noChangeArrowheads="1"/>
          </p:cNvSpPr>
          <p:nvPr/>
        </p:nvSpPr>
        <p:spPr bwMode="auto">
          <a:xfrm rot="1160562">
            <a:off x="7034340" y="1628874"/>
            <a:ext cx="433132"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dirty="0" smtClean="0"/>
              <a:t> </a:t>
            </a:r>
            <a:r>
              <a:rPr lang="en-US" b="1" dirty="0"/>
              <a:t>#2</a:t>
            </a:r>
          </a:p>
        </p:txBody>
      </p:sp>
      <p:sp>
        <p:nvSpPr>
          <p:cNvPr id="53254" name="Text Box 9"/>
          <p:cNvSpPr txBox="1">
            <a:spLocks noChangeArrowheads="1"/>
          </p:cNvSpPr>
          <p:nvPr/>
        </p:nvSpPr>
        <p:spPr bwMode="auto">
          <a:xfrm rot="-785990">
            <a:off x="960852" y="2619474"/>
            <a:ext cx="373821"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dirty="0" smtClean="0"/>
              <a:t> Q</a:t>
            </a:r>
            <a:endParaRPr lang="en-US" b="1" dirty="0"/>
          </a:p>
        </p:txBody>
      </p:sp>
      <p:sp>
        <p:nvSpPr>
          <p:cNvPr id="53255" name="Text Box 10"/>
          <p:cNvSpPr txBox="1">
            <a:spLocks noChangeArrowheads="1"/>
          </p:cNvSpPr>
          <p:nvPr/>
        </p:nvSpPr>
        <p:spPr bwMode="auto">
          <a:xfrm rot="-378096">
            <a:off x="3767986" y="2314674"/>
            <a:ext cx="284052"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dirty="0" smtClean="0"/>
              <a:t>3</a:t>
            </a:r>
            <a:endParaRPr lang="en-US" b="1" dirty="0"/>
          </a:p>
        </p:txBody>
      </p:sp>
      <p:sp>
        <p:nvSpPr>
          <p:cNvPr id="53256" name="Text Box 11"/>
          <p:cNvSpPr txBox="1">
            <a:spLocks noChangeArrowheads="1"/>
          </p:cNvSpPr>
          <p:nvPr/>
        </p:nvSpPr>
        <p:spPr bwMode="auto">
          <a:xfrm rot="-653924">
            <a:off x="5616482" y="2238474"/>
            <a:ext cx="314509"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dirty="0" smtClean="0"/>
              <a:t>R</a:t>
            </a:r>
            <a:endParaRPr lang="en-US" b="1" dirty="0"/>
          </a:p>
        </p:txBody>
      </p:sp>
      <p:sp>
        <p:nvSpPr>
          <p:cNvPr id="53257" name="Text Box 12"/>
          <p:cNvSpPr txBox="1">
            <a:spLocks noChangeArrowheads="1"/>
          </p:cNvSpPr>
          <p:nvPr/>
        </p:nvSpPr>
        <p:spPr bwMode="auto">
          <a:xfrm rot="336370">
            <a:off x="7100749" y="3000474"/>
            <a:ext cx="324127"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dirty="0" smtClean="0"/>
              <a:t>O</a:t>
            </a:r>
            <a:endParaRPr lang="en-US" b="1" dirty="0"/>
          </a:p>
        </p:txBody>
      </p:sp>
      <p:sp>
        <p:nvSpPr>
          <p:cNvPr id="53258" name="Text Box 13"/>
          <p:cNvSpPr txBox="1">
            <a:spLocks noChangeArrowheads="1"/>
          </p:cNvSpPr>
          <p:nvPr/>
        </p:nvSpPr>
        <p:spPr bwMode="auto">
          <a:xfrm rot="380412">
            <a:off x="1445474" y="3305274"/>
            <a:ext cx="284052"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dirty="0" smtClean="0"/>
              <a:t>9</a:t>
            </a:r>
            <a:endParaRPr lang="en-US" b="1" dirty="0"/>
          </a:p>
        </p:txBody>
      </p:sp>
      <p:sp>
        <p:nvSpPr>
          <p:cNvPr id="53259" name="Text Box 14"/>
          <p:cNvSpPr txBox="1">
            <a:spLocks noChangeArrowheads="1"/>
          </p:cNvSpPr>
          <p:nvPr/>
        </p:nvSpPr>
        <p:spPr bwMode="auto">
          <a:xfrm rot="-315280">
            <a:off x="3918604" y="3076674"/>
            <a:ext cx="324128"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dirty="0" smtClean="0"/>
              <a:t>G</a:t>
            </a:r>
            <a:endParaRPr lang="en-US" b="1" dirty="0"/>
          </a:p>
        </p:txBody>
      </p:sp>
      <p:sp>
        <p:nvSpPr>
          <p:cNvPr id="53260" name="Text Box 15"/>
          <p:cNvSpPr txBox="1">
            <a:spLocks noChangeArrowheads="1"/>
          </p:cNvSpPr>
          <p:nvPr/>
        </p:nvSpPr>
        <p:spPr bwMode="auto">
          <a:xfrm rot="1311982">
            <a:off x="5744378" y="3381474"/>
            <a:ext cx="293670"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dirty="0" smtClean="0"/>
              <a:t>L</a:t>
            </a:r>
            <a:endParaRPr lang="en-US" b="1" dirty="0"/>
          </a:p>
        </p:txBody>
      </p:sp>
      <p:sp>
        <p:nvSpPr>
          <p:cNvPr id="53261" name="Text Box 16"/>
          <p:cNvSpPr txBox="1">
            <a:spLocks noChangeArrowheads="1"/>
          </p:cNvSpPr>
          <p:nvPr/>
        </p:nvSpPr>
        <p:spPr bwMode="auto">
          <a:xfrm rot="-826896">
            <a:off x="8211399" y="3457674"/>
            <a:ext cx="284053"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dirty="0" smtClean="0"/>
              <a:t>I </a:t>
            </a:r>
            <a:endParaRPr lang="en-US" b="1" dirty="0"/>
          </a:p>
        </p:txBody>
      </p:sp>
      <p:sp>
        <p:nvSpPr>
          <p:cNvPr id="53262" name="Text Box 17"/>
          <p:cNvSpPr txBox="1">
            <a:spLocks noChangeArrowheads="1"/>
          </p:cNvSpPr>
          <p:nvPr/>
        </p:nvSpPr>
        <p:spPr bwMode="auto">
          <a:xfrm rot="-826896">
            <a:off x="576171" y="4067274"/>
            <a:ext cx="314509"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dirty="0" smtClean="0"/>
              <a:t>D</a:t>
            </a:r>
            <a:endParaRPr lang="en-US" b="1" dirty="0"/>
          </a:p>
        </p:txBody>
      </p:sp>
      <p:sp>
        <p:nvSpPr>
          <p:cNvPr id="53263" name="Text Box 18"/>
          <p:cNvSpPr txBox="1">
            <a:spLocks noChangeArrowheads="1"/>
          </p:cNvSpPr>
          <p:nvPr/>
        </p:nvSpPr>
        <p:spPr bwMode="auto">
          <a:xfrm>
            <a:off x="2652721" y="3810000"/>
            <a:ext cx="293670"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dirty="0" smtClean="0"/>
              <a:t>Z</a:t>
            </a:r>
            <a:endParaRPr lang="en-US" b="1" dirty="0"/>
          </a:p>
        </p:txBody>
      </p:sp>
      <p:sp>
        <p:nvSpPr>
          <p:cNvPr id="53264" name="Text Box 19"/>
          <p:cNvSpPr txBox="1">
            <a:spLocks noChangeArrowheads="1"/>
          </p:cNvSpPr>
          <p:nvPr/>
        </p:nvSpPr>
        <p:spPr bwMode="auto">
          <a:xfrm rot="1180481">
            <a:off x="4350452" y="4235549"/>
            <a:ext cx="314509"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dirty="0" smtClean="0"/>
              <a:t>K</a:t>
            </a:r>
            <a:endParaRPr lang="en-US" b="1" dirty="0"/>
          </a:p>
        </p:txBody>
      </p:sp>
      <p:sp>
        <p:nvSpPr>
          <p:cNvPr id="53265" name="Text Box 20"/>
          <p:cNvSpPr txBox="1">
            <a:spLocks noChangeArrowheads="1"/>
          </p:cNvSpPr>
          <p:nvPr/>
        </p:nvSpPr>
        <p:spPr bwMode="auto">
          <a:xfrm rot="-1265261">
            <a:off x="7270704" y="4219674"/>
            <a:ext cx="304892"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dirty="0" smtClean="0"/>
              <a:t>P</a:t>
            </a:r>
            <a:endParaRPr lang="en-US" b="1" dirty="0"/>
          </a:p>
        </p:txBody>
      </p:sp>
      <p:sp>
        <p:nvSpPr>
          <p:cNvPr id="53266" name="Text Box 21"/>
          <p:cNvSpPr txBox="1">
            <a:spLocks noChangeArrowheads="1"/>
          </p:cNvSpPr>
          <p:nvPr/>
        </p:nvSpPr>
        <p:spPr bwMode="auto">
          <a:xfrm rot="-147499">
            <a:off x="1192222" y="4676874"/>
            <a:ext cx="293670"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altLang="ja-JP" b="1" dirty="0" smtClean="0"/>
              <a:t>T</a:t>
            </a:r>
            <a:endParaRPr lang="en-US" b="1" dirty="0"/>
          </a:p>
        </p:txBody>
      </p:sp>
      <p:sp>
        <p:nvSpPr>
          <p:cNvPr id="53267" name="Text Box 22"/>
          <p:cNvSpPr txBox="1">
            <a:spLocks noChangeArrowheads="1"/>
          </p:cNvSpPr>
          <p:nvPr/>
        </p:nvSpPr>
        <p:spPr bwMode="auto">
          <a:xfrm rot="1831925">
            <a:off x="2761964" y="5057874"/>
            <a:ext cx="354584"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altLang="ja-JP" b="1" dirty="0" smtClean="0"/>
              <a:t>W</a:t>
            </a:r>
            <a:endParaRPr lang="en-US" b="1" dirty="0"/>
          </a:p>
        </p:txBody>
      </p:sp>
      <p:sp>
        <p:nvSpPr>
          <p:cNvPr id="53268" name="Text Box 23"/>
          <p:cNvSpPr txBox="1">
            <a:spLocks noChangeArrowheads="1"/>
          </p:cNvSpPr>
          <p:nvPr/>
        </p:nvSpPr>
        <p:spPr bwMode="auto">
          <a:xfrm>
            <a:off x="5608693" y="4900877"/>
            <a:ext cx="284052"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dirty="0" smtClean="0"/>
              <a:t>7</a:t>
            </a:r>
            <a:endParaRPr lang="en-US" b="1" dirty="0"/>
          </a:p>
        </p:txBody>
      </p:sp>
      <p:sp>
        <p:nvSpPr>
          <p:cNvPr id="53269" name="Text Box 24"/>
          <p:cNvSpPr txBox="1">
            <a:spLocks noChangeArrowheads="1"/>
          </p:cNvSpPr>
          <p:nvPr/>
        </p:nvSpPr>
        <p:spPr bwMode="auto">
          <a:xfrm rot="-806472">
            <a:off x="5606311" y="4219674"/>
            <a:ext cx="284052"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dirty="0" smtClean="0"/>
              <a:t>9</a:t>
            </a:r>
            <a:endParaRPr lang="en-US" b="1" dirty="0"/>
          </a:p>
        </p:txBody>
      </p:sp>
      <p:sp>
        <p:nvSpPr>
          <p:cNvPr id="53270" name="Text Box 25"/>
          <p:cNvSpPr txBox="1">
            <a:spLocks noChangeArrowheads="1"/>
          </p:cNvSpPr>
          <p:nvPr/>
        </p:nvSpPr>
        <p:spPr bwMode="auto">
          <a:xfrm rot="1546814">
            <a:off x="8083504" y="5454749"/>
            <a:ext cx="304892"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dirty="0" smtClean="0"/>
              <a:t>S</a:t>
            </a:r>
            <a:endParaRPr lang="en-US" b="1" dirty="0"/>
          </a:p>
        </p:txBody>
      </p:sp>
      <p:sp>
        <p:nvSpPr>
          <p:cNvPr id="53271" name="Text Box 26"/>
          <p:cNvSpPr txBox="1">
            <a:spLocks noChangeArrowheads="1"/>
          </p:cNvSpPr>
          <p:nvPr/>
        </p:nvSpPr>
        <p:spPr bwMode="auto">
          <a:xfrm rot="1225970">
            <a:off x="790482" y="5972274"/>
            <a:ext cx="314510"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dirty="0" smtClean="0"/>
              <a:t>H</a:t>
            </a:r>
            <a:endParaRPr lang="en-US" b="1" dirty="0"/>
          </a:p>
        </p:txBody>
      </p:sp>
      <p:sp>
        <p:nvSpPr>
          <p:cNvPr id="53272" name="Text Box 27"/>
          <p:cNvSpPr txBox="1">
            <a:spLocks noChangeArrowheads="1"/>
          </p:cNvSpPr>
          <p:nvPr/>
        </p:nvSpPr>
        <p:spPr bwMode="auto">
          <a:xfrm>
            <a:off x="2902697" y="6019800"/>
            <a:ext cx="304892"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dirty="0" smtClean="0"/>
              <a:t>E</a:t>
            </a:r>
            <a:endParaRPr lang="en-US" b="1" dirty="0"/>
          </a:p>
        </p:txBody>
      </p:sp>
      <p:sp>
        <p:nvSpPr>
          <p:cNvPr id="53273" name="Text Box 28"/>
          <p:cNvSpPr txBox="1">
            <a:spLocks noChangeArrowheads="1"/>
          </p:cNvSpPr>
          <p:nvPr/>
        </p:nvSpPr>
        <p:spPr bwMode="auto">
          <a:xfrm rot="872823">
            <a:off x="5679937" y="6008741"/>
            <a:ext cx="304891"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dirty="0" smtClean="0"/>
              <a:t>P</a:t>
            </a:r>
            <a:endParaRPr lang="en-US" b="1" dirty="0"/>
          </a:p>
        </p:txBody>
      </p:sp>
      <p:sp>
        <p:nvSpPr>
          <p:cNvPr id="27" name="Text Box 10"/>
          <p:cNvSpPr txBox="1">
            <a:spLocks noChangeArrowheads="1"/>
          </p:cNvSpPr>
          <p:nvPr/>
        </p:nvSpPr>
        <p:spPr bwMode="auto">
          <a:xfrm rot="21221904">
            <a:off x="3686396" y="5532127"/>
            <a:ext cx="1604972"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dirty="0" smtClean="0"/>
              <a:t>V </a:t>
            </a:r>
            <a:endParaRPr lang="en-US" b="1" dirty="0"/>
          </a:p>
        </p:txBody>
      </p:sp>
      <p:sp>
        <p:nvSpPr>
          <p:cNvPr id="28" name="Text Box 10"/>
          <p:cNvSpPr txBox="1">
            <a:spLocks noChangeArrowheads="1"/>
          </p:cNvSpPr>
          <p:nvPr/>
        </p:nvSpPr>
        <p:spPr bwMode="auto">
          <a:xfrm rot="21221904">
            <a:off x="1002299" y="5463071"/>
            <a:ext cx="1604972"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dirty="0" smtClean="0"/>
              <a:t>15</a:t>
            </a:r>
            <a:endParaRPr lang="en-US" b="1" dirty="0"/>
          </a:p>
        </p:txBody>
      </p:sp>
      <p:sp>
        <p:nvSpPr>
          <p:cNvPr id="29" name="Text Box 19"/>
          <p:cNvSpPr txBox="1">
            <a:spLocks noChangeArrowheads="1"/>
          </p:cNvSpPr>
          <p:nvPr/>
        </p:nvSpPr>
        <p:spPr bwMode="auto">
          <a:xfrm>
            <a:off x="6418347" y="5418402"/>
            <a:ext cx="1246785"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dirty="0" smtClean="0"/>
              <a:t>N</a:t>
            </a:r>
            <a:endParaRPr lang="en-US" b="1" dirty="0"/>
          </a:p>
        </p:txBody>
      </p:sp>
      <p:sp>
        <p:nvSpPr>
          <p:cNvPr id="30" name="Text Box 19"/>
          <p:cNvSpPr txBox="1">
            <a:spLocks noChangeArrowheads="1"/>
          </p:cNvSpPr>
          <p:nvPr/>
        </p:nvSpPr>
        <p:spPr bwMode="auto">
          <a:xfrm>
            <a:off x="2002811" y="2544600"/>
            <a:ext cx="1246785"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b="1" dirty="0" smtClean="0"/>
              <a:t>B</a:t>
            </a:r>
            <a:endParaRPr lang="en-US" b="1" dirty="0"/>
          </a:p>
        </p:txBody>
      </p:sp>
      <p:cxnSp>
        <p:nvCxnSpPr>
          <p:cNvPr id="32" name="Straight Connector 31"/>
          <p:cNvCxnSpPr>
            <a:endCxn id="53264" idx="1"/>
          </p:cNvCxnSpPr>
          <p:nvPr/>
        </p:nvCxnSpPr>
        <p:spPr>
          <a:xfrm>
            <a:off x="2725627" y="2852377"/>
            <a:ext cx="1634005" cy="1484117"/>
          </a:xfrm>
          <a:prstGeom prst="line">
            <a:avLst/>
          </a:prstGeom>
        </p:spPr>
        <p:style>
          <a:lnRef idx="2">
            <a:schemeClr val="accent1"/>
          </a:lnRef>
          <a:fillRef idx="0">
            <a:schemeClr val="accent1"/>
          </a:fillRef>
          <a:effectRef idx="1">
            <a:schemeClr val="accent1"/>
          </a:effectRef>
          <a:fontRef idx="minor">
            <a:schemeClr val="tx1"/>
          </a:fontRef>
        </p:style>
      </p:cxnSp>
      <p:cxnSp>
        <p:nvCxnSpPr>
          <p:cNvPr id="36" name="Straight Connector 35"/>
          <p:cNvCxnSpPr>
            <a:endCxn id="53255" idx="1"/>
          </p:cNvCxnSpPr>
          <p:nvPr/>
        </p:nvCxnSpPr>
        <p:spPr>
          <a:xfrm flipV="1">
            <a:off x="2725627" y="2484152"/>
            <a:ext cx="1043217" cy="152960"/>
          </a:xfrm>
          <a:prstGeom prst="line">
            <a:avLst/>
          </a:prstGeom>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flipV="1">
            <a:off x="2652721" y="1871928"/>
            <a:ext cx="2339034" cy="709187"/>
          </a:xfrm>
          <a:prstGeom prst="line">
            <a:avLst/>
          </a:prstGeom>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flipV="1">
            <a:off x="2725627" y="2484152"/>
            <a:ext cx="3034983" cy="152960"/>
          </a:xfrm>
          <a:prstGeom prst="line">
            <a:avLst/>
          </a:prstGeom>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a:off x="2619314" y="2795570"/>
            <a:ext cx="173352" cy="1265400"/>
          </a:xfrm>
          <a:prstGeom prst="line">
            <a:avLst/>
          </a:prstGeom>
        </p:spPr>
        <p:style>
          <a:lnRef idx="2">
            <a:schemeClr val="accent1"/>
          </a:lnRef>
          <a:fillRef idx="0">
            <a:schemeClr val="accent1"/>
          </a:fillRef>
          <a:effectRef idx="1">
            <a:schemeClr val="accent1"/>
          </a:effectRef>
          <a:fontRef idx="minor">
            <a:schemeClr val="tx1"/>
          </a:fontRef>
        </p:style>
      </p:cxnSp>
      <p:cxnSp>
        <p:nvCxnSpPr>
          <p:cNvPr id="52" name="Straight Connector 51"/>
          <p:cNvCxnSpPr/>
          <p:nvPr/>
        </p:nvCxnSpPr>
        <p:spPr>
          <a:xfrm flipH="1">
            <a:off x="1874067" y="2852377"/>
            <a:ext cx="745247" cy="2715504"/>
          </a:xfrm>
          <a:prstGeom prst="line">
            <a:avLst/>
          </a:prstGeom>
        </p:spPr>
        <p:style>
          <a:lnRef idx="2">
            <a:schemeClr val="accent1"/>
          </a:lnRef>
          <a:fillRef idx="0">
            <a:schemeClr val="accent1"/>
          </a:fillRef>
          <a:effectRef idx="1">
            <a:schemeClr val="accent1"/>
          </a:effectRef>
          <a:fontRef idx="minor">
            <a:schemeClr val="tx1"/>
          </a:fontRef>
        </p:style>
      </p:cxnSp>
      <p:cxnSp>
        <p:nvCxnSpPr>
          <p:cNvPr id="57" name="Straight Connector 56"/>
          <p:cNvCxnSpPr/>
          <p:nvPr/>
        </p:nvCxnSpPr>
        <p:spPr>
          <a:xfrm>
            <a:off x="2846753" y="2767029"/>
            <a:ext cx="5332075" cy="2800852"/>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921483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157</TotalTime>
  <Words>349</Words>
  <Application>Microsoft Office PowerPoint</Application>
  <PresentationFormat>On-screen Show (4:3)</PresentationFormat>
  <Paragraphs>38</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ＭＳ Ｐゴシック</vt:lpstr>
      <vt:lpstr>Arial</vt:lpstr>
      <vt:lpstr>Calibri</vt:lpstr>
      <vt:lpstr>Office Theme</vt:lpstr>
      <vt:lpstr>SA RELATIONAL MAP TEMPLATE</vt:lpstr>
      <vt:lpstr>SUGGESTIONS FOR USING THIS SA TEMPLATE</vt:lpstr>
      <vt:lpstr>PowerPoint Presentation</vt:lpstr>
    </vt:vector>
  </TitlesOfParts>
  <Company>Loyola Marymount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Washburn</dc:creator>
  <cp:lastModifiedBy>Stephanie Palermini</cp:lastModifiedBy>
  <cp:revision>15</cp:revision>
  <dcterms:created xsi:type="dcterms:W3CDTF">2017-06-26T19:02:24Z</dcterms:created>
  <dcterms:modified xsi:type="dcterms:W3CDTF">2017-07-25T21:50:05Z</dcterms:modified>
</cp:coreProperties>
</file>