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</p:sldMasterIdLst>
  <p:notesMasterIdLst>
    <p:notesMasterId r:id="rId16"/>
  </p:notesMasterIdLst>
  <p:handoutMasterIdLst>
    <p:handoutMasterId r:id="rId17"/>
  </p:handoutMasterIdLst>
  <p:sldIdLst>
    <p:sldId id="445" r:id="rId5"/>
    <p:sldId id="432" r:id="rId6"/>
    <p:sldId id="429" r:id="rId7"/>
    <p:sldId id="437" r:id="rId8"/>
    <p:sldId id="438" r:id="rId9"/>
    <p:sldId id="440" r:id="rId10"/>
    <p:sldId id="441" r:id="rId11"/>
    <p:sldId id="442" r:id="rId12"/>
    <p:sldId id="446" r:id="rId13"/>
    <p:sldId id="447" r:id="rId14"/>
    <p:sldId id="444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395"/>
    <a:srgbClr val="65B65A"/>
    <a:srgbClr val="5A2359"/>
    <a:srgbClr val="F0536A"/>
    <a:srgbClr val="F2F2F2"/>
    <a:srgbClr val="000000"/>
    <a:srgbClr val="E10598"/>
    <a:srgbClr val="708DEA"/>
    <a:srgbClr val="90AAF4"/>
    <a:srgbClr val="AFC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9631" autoAdjust="0"/>
  </p:normalViewPr>
  <p:slideViewPr>
    <p:cSldViewPr snapToGrid="0">
      <p:cViewPr>
        <p:scale>
          <a:sx n="90" d="100"/>
          <a:sy n="90" d="100"/>
        </p:scale>
        <p:origin x="-87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gridSpacing cx="128015" cy="12801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56958-B446-2B40-B620-F371E47D5DF8}" type="doc">
      <dgm:prSet loTypeId="urn:microsoft.com/office/officeart/2005/8/layout/pyramid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760B56F-EAB9-F14D-AD0D-7B1114F13303}">
      <dgm:prSet phldrT="[Text]"/>
      <dgm:spPr/>
      <dgm:t>
        <a:bodyPr/>
        <a:lstStyle/>
        <a:p>
          <a:r>
            <a:rPr lang="en-GB" noProof="0" dirty="0" smtClean="0"/>
            <a:t>Quantitative research: Distributions and correlations in big samples</a:t>
          </a:r>
          <a:endParaRPr lang="en-GB" noProof="0" dirty="0"/>
        </a:p>
      </dgm:t>
    </dgm:pt>
    <dgm:pt modelId="{AFF73509-FF80-9B46-8CCC-517160AF1D16}" type="parTrans" cxnId="{630611F5-0A5B-6E48-972B-DD0739C328DF}">
      <dgm:prSet/>
      <dgm:spPr/>
      <dgm:t>
        <a:bodyPr/>
        <a:lstStyle/>
        <a:p>
          <a:endParaRPr lang="de-DE"/>
        </a:p>
      </dgm:t>
    </dgm:pt>
    <dgm:pt modelId="{72CF2815-ADBE-9A48-923E-145A8CD96F4B}" type="sibTrans" cxnId="{630611F5-0A5B-6E48-972B-DD0739C328DF}">
      <dgm:prSet/>
      <dgm:spPr/>
      <dgm:t>
        <a:bodyPr/>
        <a:lstStyle/>
        <a:p>
          <a:endParaRPr lang="de-DE"/>
        </a:p>
      </dgm:t>
    </dgm:pt>
    <dgm:pt modelId="{06E22ACE-F15A-1F48-8066-3D68296FE773}">
      <dgm:prSet phldrT="[Text]"/>
      <dgm:spPr/>
      <dgm:t>
        <a:bodyPr/>
        <a:lstStyle/>
        <a:p>
          <a:r>
            <a:rPr lang="en-GB" noProof="0" dirty="0" smtClean="0"/>
            <a:t>Qualitative research: Theory development and typologies with smaller samples</a:t>
          </a:r>
          <a:endParaRPr lang="en-GB" noProof="0" dirty="0"/>
        </a:p>
      </dgm:t>
    </dgm:pt>
    <dgm:pt modelId="{1579F7CE-4145-3E4D-90BB-96A370730741}" type="parTrans" cxnId="{0EE071E6-A8F1-5941-80D0-4397F4FC4164}">
      <dgm:prSet/>
      <dgm:spPr/>
      <dgm:t>
        <a:bodyPr/>
        <a:lstStyle/>
        <a:p>
          <a:endParaRPr lang="de-DE"/>
        </a:p>
      </dgm:t>
    </dgm:pt>
    <dgm:pt modelId="{F302F72C-38A4-F242-A678-2F2F81EBB619}" type="sibTrans" cxnId="{0EE071E6-A8F1-5941-80D0-4397F4FC4164}">
      <dgm:prSet/>
      <dgm:spPr/>
      <dgm:t>
        <a:bodyPr/>
        <a:lstStyle/>
        <a:p>
          <a:endParaRPr lang="de-DE"/>
        </a:p>
      </dgm:t>
    </dgm:pt>
    <dgm:pt modelId="{A040D800-C60A-024F-88F5-58A105B3F27A}">
      <dgm:prSet phldrT="[Text]"/>
      <dgm:spPr/>
      <dgm:t>
        <a:bodyPr/>
        <a:lstStyle/>
        <a:p>
          <a:r>
            <a:rPr lang="en-GB" noProof="0" dirty="0" smtClean="0"/>
            <a:t>Case studies: Description and </a:t>
          </a:r>
          <a:r>
            <a:rPr lang="en-GB" noProof="0" dirty="0" smtClean="0"/>
            <a:t>in-depth understanding</a:t>
          </a:r>
          <a:endParaRPr lang="en-GB" noProof="0" dirty="0"/>
        </a:p>
      </dgm:t>
    </dgm:pt>
    <dgm:pt modelId="{C14A82DD-3D69-844F-B41C-222E19B68247}" type="parTrans" cxnId="{D43CABC3-3F7E-3D4F-A440-E2BEF38798A9}">
      <dgm:prSet/>
      <dgm:spPr/>
      <dgm:t>
        <a:bodyPr/>
        <a:lstStyle/>
        <a:p>
          <a:endParaRPr lang="de-DE"/>
        </a:p>
      </dgm:t>
    </dgm:pt>
    <dgm:pt modelId="{132DAE7C-0A06-4D41-AFC2-7A1BD9B77D47}" type="sibTrans" cxnId="{D43CABC3-3F7E-3D4F-A440-E2BEF38798A9}">
      <dgm:prSet/>
      <dgm:spPr/>
      <dgm:t>
        <a:bodyPr/>
        <a:lstStyle/>
        <a:p>
          <a:endParaRPr lang="de-DE"/>
        </a:p>
      </dgm:t>
    </dgm:pt>
    <dgm:pt modelId="{A8B6F87A-0FF6-104F-A9B5-3CAC6EA2B49D}">
      <dgm:prSet phldrT="[Text]"/>
      <dgm:spPr/>
      <dgm:t>
        <a:bodyPr/>
        <a:lstStyle/>
        <a:p>
          <a:r>
            <a:rPr lang="en-GB" noProof="0" dirty="0" smtClean="0"/>
            <a:t>Phenomenon under study</a:t>
          </a:r>
          <a:endParaRPr lang="en-GB" noProof="0" dirty="0"/>
        </a:p>
      </dgm:t>
    </dgm:pt>
    <dgm:pt modelId="{0EACB478-BD82-A84D-8798-5C42F01FF698}" type="sibTrans" cxnId="{4855BDE7-7D5E-844F-8CA0-8359870E9639}">
      <dgm:prSet/>
      <dgm:spPr/>
      <dgm:t>
        <a:bodyPr/>
        <a:lstStyle/>
        <a:p>
          <a:endParaRPr lang="de-DE"/>
        </a:p>
      </dgm:t>
    </dgm:pt>
    <dgm:pt modelId="{D68E006D-BE07-B543-97B5-C31C97DCA773}" type="parTrans" cxnId="{4855BDE7-7D5E-844F-8CA0-8359870E9639}">
      <dgm:prSet/>
      <dgm:spPr/>
      <dgm:t>
        <a:bodyPr/>
        <a:lstStyle/>
        <a:p>
          <a:endParaRPr lang="de-DE"/>
        </a:p>
      </dgm:t>
    </dgm:pt>
    <dgm:pt modelId="{D1ADB504-BDAF-924E-A292-2F501A17C1CD}" type="pres">
      <dgm:prSet presAssocID="{48856958-B446-2B40-B620-F371E47D5D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6BDBC98-E0E2-0D41-BA27-A574AE8CE476}" type="pres">
      <dgm:prSet presAssocID="{4760B56F-EAB9-F14D-AD0D-7B1114F13303}" presName="Name8" presStyleCnt="0"/>
      <dgm:spPr/>
    </dgm:pt>
    <dgm:pt modelId="{30343554-4487-854E-85A6-60FDB16B9F1E}" type="pres">
      <dgm:prSet presAssocID="{4760B56F-EAB9-F14D-AD0D-7B1114F13303}" presName="level" presStyleLbl="node1" presStyleIdx="0" presStyleCnt="3" custLinFactNeighborX="179" custLinFactNeighborY="57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D347FF-6C30-734A-96C0-70B006CA7BBD}" type="pres">
      <dgm:prSet presAssocID="{4760B56F-EAB9-F14D-AD0D-7B1114F1330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43F2397-7E59-2C49-8922-2D9D610E83AE}" type="pres">
      <dgm:prSet presAssocID="{06E22ACE-F15A-1F48-8066-3D68296FE773}" presName="Name8" presStyleCnt="0"/>
      <dgm:spPr/>
    </dgm:pt>
    <dgm:pt modelId="{9E88D97E-F1B2-9F40-9765-D423B519E73C}" type="pres">
      <dgm:prSet presAssocID="{06E22ACE-F15A-1F48-8066-3D68296FE773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BECA675-2A37-8A40-B6D0-C6040DBFB4DD}" type="pres">
      <dgm:prSet presAssocID="{06E22ACE-F15A-1F48-8066-3D68296FE7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37BCD44-0C1B-644A-B9EA-128844753A6C}" type="pres">
      <dgm:prSet presAssocID="{A040D800-C60A-024F-88F5-58A105B3F27A}" presName="Name8" presStyleCnt="0"/>
      <dgm:spPr/>
    </dgm:pt>
    <dgm:pt modelId="{2BC70772-CFDB-444D-8AA0-52B56B128234}" type="pres">
      <dgm:prSet presAssocID="{A040D800-C60A-024F-88F5-58A105B3F27A}" presName="acctBkgd" presStyleLbl="alignAcc1" presStyleIdx="0" presStyleCnt="1" custScaleX="36625" custScaleY="42245" custLinFactNeighborX="6757" custLinFactNeighborY="-89913"/>
      <dgm:spPr>
        <a:prstGeom prst="snip2SameRect">
          <a:avLst/>
        </a:prstGeom>
      </dgm:spPr>
      <dgm:t>
        <a:bodyPr/>
        <a:lstStyle/>
        <a:p>
          <a:endParaRPr lang="de-DE"/>
        </a:p>
      </dgm:t>
    </dgm:pt>
    <dgm:pt modelId="{14300F2E-D10F-5448-8D0D-24A3A36748FE}" type="pres">
      <dgm:prSet presAssocID="{A040D800-C60A-024F-88F5-58A105B3F27A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3A170EA-9914-D942-8B42-91121EC8793C}" type="pres">
      <dgm:prSet presAssocID="{A040D800-C60A-024F-88F5-58A105B3F27A}" presName="level" presStyleLbl="node1" presStyleIdx="2" presStyleCnt="3" custAng="0" custLinFactNeighborX="1100" custLinFactNeighborY="172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8D17A50-B8D4-1B49-8F01-B1F236819AFE}" type="pres">
      <dgm:prSet presAssocID="{A040D800-C60A-024F-88F5-58A105B3F27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1F02034-1ECE-45E9-A8EF-A61E2EF9FC3B}" type="presOf" srcId="{06E22ACE-F15A-1F48-8066-3D68296FE773}" destId="{9E88D97E-F1B2-9F40-9765-D423B519E73C}" srcOrd="0" destOrd="0" presId="urn:microsoft.com/office/officeart/2005/8/layout/pyramid3"/>
    <dgm:cxn modelId="{BE9D541C-4789-4174-98B4-AB0D12A7498C}" type="presOf" srcId="{A040D800-C60A-024F-88F5-58A105B3F27A}" destId="{13A170EA-9914-D942-8B42-91121EC8793C}" srcOrd="0" destOrd="0" presId="urn:microsoft.com/office/officeart/2005/8/layout/pyramid3"/>
    <dgm:cxn modelId="{B905493A-1F91-465A-A69B-2EB6931D0ED8}" type="presOf" srcId="{4760B56F-EAB9-F14D-AD0D-7B1114F13303}" destId="{6DD347FF-6C30-734A-96C0-70B006CA7BBD}" srcOrd="1" destOrd="0" presId="urn:microsoft.com/office/officeart/2005/8/layout/pyramid3"/>
    <dgm:cxn modelId="{E37B452C-D0CC-49B3-B912-9126B56F2DC1}" type="presOf" srcId="{A8B6F87A-0FF6-104F-A9B5-3CAC6EA2B49D}" destId="{2BC70772-CFDB-444D-8AA0-52B56B128234}" srcOrd="0" destOrd="0" presId="urn:microsoft.com/office/officeart/2005/8/layout/pyramid3"/>
    <dgm:cxn modelId="{630611F5-0A5B-6E48-972B-DD0739C328DF}" srcId="{48856958-B446-2B40-B620-F371E47D5DF8}" destId="{4760B56F-EAB9-F14D-AD0D-7B1114F13303}" srcOrd="0" destOrd="0" parTransId="{AFF73509-FF80-9B46-8CCC-517160AF1D16}" sibTransId="{72CF2815-ADBE-9A48-923E-145A8CD96F4B}"/>
    <dgm:cxn modelId="{82FEE058-D4A6-420A-A8F0-CB06DC6A4198}" type="presOf" srcId="{A040D800-C60A-024F-88F5-58A105B3F27A}" destId="{F8D17A50-B8D4-1B49-8F01-B1F236819AFE}" srcOrd="1" destOrd="0" presId="urn:microsoft.com/office/officeart/2005/8/layout/pyramid3"/>
    <dgm:cxn modelId="{4855BDE7-7D5E-844F-8CA0-8359870E9639}" srcId="{A040D800-C60A-024F-88F5-58A105B3F27A}" destId="{A8B6F87A-0FF6-104F-A9B5-3CAC6EA2B49D}" srcOrd="0" destOrd="0" parTransId="{D68E006D-BE07-B543-97B5-C31C97DCA773}" sibTransId="{0EACB478-BD82-A84D-8798-5C42F01FF698}"/>
    <dgm:cxn modelId="{9365341C-F950-4CBF-9820-4778FE5F246D}" type="presOf" srcId="{4760B56F-EAB9-F14D-AD0D-7B1114F13303}" destId="{30343554-4487-854E-85A6-60FDB16B9F1E}" srcOrd="0" destOrd="0" presId="urn:microsoft.com/office/officeart/2005/8/layout/pyramid3"/>
    <dgm:cxn modelId="{0EE071E6-A8F1-5941-80D0-4397F4FC4164}" srcId="{48856958-B446-2B40-B620-F371E47D5DF8}" destId="{06E22ACE-F15A-1F48-8066-3D68296FE773}" srcOrd="1" destOrd="0" parTransId="{1579F7CE-4145-3E4D-90BB-96A370730741}" sibTransId="{F302F72C-38A4-F242-A678-2F2F81EBB619}"/>
    <dgm:cxn modelId="{A135FDBA-75A1-436D-B392-E6AAB6CF5056}" type="presOf" srcId="{48856958-B446-2B40-B620-F371E47D5DF8}" destId="{D1ADB504-BDAF-924E-A292-2F501A17C1CD}" srcOrd="0" destOrd="0" presId="urn:microsoft.com/office/officeart/2005/8/layout/pyramid3"/>
    <dgm:cxn modelId="{1CF6A976-DE02-4D43-ABD4-BC71AAE6323A}" type="presOf" srcId="{A8B6F87A-0FF6-104F-A9B5-3CAC6EA2B49D}" destId="{14300F2E-D10F-5448-8D0D-24A3A36748FE}" srcOrd="1" destOrd="0" presId="urn:microsoft.com/office/officeart/2005/8/layout/pyramid3"/>
    <dgm:cxn modelId="{D43CABC3-3F7E-3D4F-A440-E2BEF38798A9}" srcId="{48856958-B446-2B40-B620-F371E47D5DF8}" destId="{A040D800-C60A-024F-88F5-58A105B3F27A}" srcOrd="2" destOrd="0" parTransId="{C14A82DD-3D69-844F-B41C-222E19B68247}" sibTransId="{132DAE7C-0A06-4D41-AFC2-7A1BD9B77D47}"/>
    <dgm:cxn modelId="{5FA79583-EFB9-4BD6-B585-7594AFA3E9EB}" type="presOf" srcId="{06E22ACE-F15A-1F48-8066-3D68296FE773}" destId="{ABECA675-2A37-8A40-B6D0-C6040DBFB4DD}" srcOrd="1" destOrd="0" presId="urn:microsoft.com/office/officeart/2005/8/layout/pyramid3"/>
    <dgm:cxn modelId="{B6ABCECA-1C3D-4DDA-B4E5-D6077355FA94}" type="presParOf" srcId="{D1ADB504-BDAF-924E-A292-2F501A17C1CD}" destId="{96BDBC98-E0E2-0D41-BA27-A574AE8CE476}" srcOrd="0" destOrd="0" presId="urn:microsoft.com/office/officeart/2005/8/layout/pyramid3"/>
    <dgm:cxn modelId="{E8D75F69-6BD0-4AF8-8FE2-08D9192A8ECE}" type="presParOf" srcId="{96BDBC98-E0E2-0D41-BA27-A574AE8CE476}" destId="{30343554-4487-854E-85A6-60FDB16B9F1E}" srcOrd="0" destOrd="0" presId="urn:microsoft.com/office/officeart/2005/8/layout/pyramid3"/>
    <dgm:cxn modelId="{F9C4B3EA-71A5-4864-B95C-491A927BCDEA}" type="presParOf" srcId="{96BDBC98-E0E2-0D41-BA27-A574AE8CE476}" destId="{6DD347FF-6C30-734A-96C0-70B006CA7BBD}" srcOrd="1" destOrd="0" presId="urn:microsoft.com/office/officeart/2005/8/layout/pyramid3"/>
    <dgm:cxn modelId="{929CDC6C-49F3-4BEF-BF81-ACAC9F6B79D3}" type="presParOf" srcId="{D1ADB504-BDAF-924E-A292-2F501A17C1CD}" destId="{243F2397-7E59-2C49-8922-2D9D610E83AE}" srcOrd="1" destOrd="0" presId="urn:microsoft.com/office/officeart/2005/8/layout/pyramid3"/>
    <dgm:cxn modelId="{0FD726AD-2AAB-4817-9D42-01542A331832}" type="presParOf" srcId="{243F2397-7E59-2C49-8922-2D9D610E83AE}" destId="{9E88D97E-F1B2-9F40-9765-D423B519E73C}" srcOrd="0" destOrd="0" presId="urn:microsoft.com/office/officeart/2005/8/layout/pyramid3"/>
    <dgm:cxn modelId="{CF28EC27-2244-4437-947E-0CB02D182AB4}" type="presParOf" srcId="{243F2397-7E59-2C49-8922-2D9D610E83AE}" destId="{ABECA675-2A37-8A40-B6D0-C6040DBFB4DD}" srcOrd="1" destOrd="0" presId="urn:microsoft.com/office/officeart/2005/8/layout/pyramid3"/>
    <dgm:cxn modelId="{226AB647-C22D-416C-81A0-2C2D295D9528}" type="presParOf" srcId="{D1ADB504-BDAF-924E-A292-2F501A17C1CD}" destId="{C37BCD44-0C1B-644A-B9EA-128844753A6C}" srcOrd="2" destOrd="0" presId="urn:microsoft.com/office/officeart/2005/8/layout/pyramid3"/>
    <dgm:cxn modelId="{59BE4D1A-F40C-4B32-9AE9-16BD505565EC}" type="presParOf" srcId="{C37BCD44-0C1B-644A-B9EA-128844753A6C}" destId="{2BC70772-CFDB-444D-8AA0-52B56B128234}" srcOrd="0" destOrd="0" presId="urn:microsoft.com/office/officeart/2005/8/layout/pyramid3"/>
    <dgm:cxn modelId="{452CD3AF-9A40-4987-8562-BA7EB9A7BB9D}" type="presParOf" srcId="{C37BCD44-0C1B-644A-B9EA-128844753A6C}" destId="{14300F2E-D10F-5448-8D0D-24A3A36748FE}" srcOrd="1" destOrd="0" presId="urn:microsoft.com/office/officeart/2005/8/layout/pyramid3"/>
    <dgm:cxn modelId="{DB2EB8F3-239C-4EFD-8E65-37720E9AE0B8}" type="presParOf" srcId="{C37BCD44-0C1B-644A-B9EA-128844753A6C}" destId="{13A170EA-9914-D942-8B42-91121EC8793C}" srcOrd="2" destOrd="0" presId="urn:microsoft.com/office/officeart/2005/8/layout/pyramid3"/>
    <dgm:cxn modelId="{D6D2367C-D194-4062-80D4-470140AF2B84}" type="presParOf" srcId="{C37BCD44-0C1B-644A-B9EA-128844753A6C}" destId="{F8D17A50-B8D4-1B49-8F01-B1F236819AFE}" srcOrd="3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43554-4487-854E-85A6-60FDB16B9F1E}">
      <dsp:nvSpPr>
        <dsp:cNvPr id="0" name=""/>
        <dsp:cNvSpPr/>
      </dsp:nvSpPr>
      <dsp:spPr>
        <a:xfrm rot="10800000">
          <a:off x="821237" y="7434"/>
          <a:ext cx="5551076" cy="1295151"/>
        </a:xfrm>
        <a:prstGeom prst="trapezoid">
          <a:avLst>
            <a:gd name="adj" fmla="val 7143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/>
            <a:t>Quantitative research: Distributions and correlations in big samples</a:t>
          </a:r>
          <a:endParaRPr lang="en-GB" sz="2000" kern="1200" noProof="0" dirty="0"/>
        </a:p>
      </dsp:txBody>
      <dsp:txXfrm rot="-10800000">
        <a:off x="1792676" y="7434"/>
        <a:ext cx="3608199" cy="1295151"/>
      </dsp:txXfrm>
    </dsp:sp>
    <dsp:sp modelId="{9E88D97E-F1B2-9F40-9765-D423B519E73C}">
      <dsp:nvSpPr>
        <dsp:cNvPr id="0" name=""/>
        <dsp:cNvSpPr/>
      </dsp:nvSpPr>
      <dsp:spPr>
        <a:xfrm rot="10800000">
          <a:off x="1736480" y="1295151"/>
          <a:ext cx="3700717" cy="1295151"/>
        </a:xfrm>
        <a:prstGeom prst="trapezoid">
          <a:avLst>
            <a:gd name="adj" fmla="val 7143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/>
            <a:t>Qualitative research: Theory development and typologies with smaller samples</a:t>
          </a:r>
          <a:endParaRPr lang="en-GB" sz="2000" kern="1200" noProof="0" dirty="0"/>
        </a:p>
      </dsp:txBody>
      <dsp:txXfrm rot="-10800000">
        <a:off x="2384106" y="1295151"/>
        <a:ext cx="2405466" cy="1295151"/>
      </dsp:txXfrm>
    </dsp:sp>
    <dsp:sp modelId="{2BC70772-CFDB-444D-8AA0-52B56B128234}">
      <dsp:nvSpPr>
        <dsp:cNvPr id="0" name=""/>
        <dsp:cNvSpPr/>
      </dsp:nvSpPr>
      <dsp:spPr>
        <a:xfrm>
          <a:off x="5822613" y="1799800"/>
          <a:ext cx="1875434" cy="547136"/>
        </a:xfrm>
        <a:prstGeom prst="snip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noProof="0" dirty="0" smtClean="0"/>
            <a:t>Phenomenon under study</a:t>
          </a:r>
          <a:endParaRPr lang="en-GB" sz="1600" kern="1200" noProof="0" dirty="0"/>
        </a:p>
      </dsp:txBody>
      <dsp:txXfrm>
        <a:off x="5987244" y="1799800"/>
        <a:ext cx="1634438" cy="547136"/>
      </dsp:txXfrm>
    </dsp:sp>
    <dsp:sp modelId="{13A170EA-9914-D942-8B42-91121EC8793C}">
      <dsp:nvSpPr>
        <dsp:cNvPr id="0" name=""/>
        <dsp:cNvSpPr/>
      </dsp:nvSpPr>
      <dsp:spPr>
        <a:xfrm rot="10800000">
          <a:off x="2682014" y="2590302"/>
          <a:ext cx="1850358" cy="1295151"/>
        </a:xfrm>
        <a:prstGeom prst="trapezoid">
          <a:avLst>
            <a:gd name="adj" fmla="val 7143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/>
            <a:t>Case studies: Description and </a:t>
          </a:r>
          <a:r>
            <a:rPr lang="en-GB" sz="2000" kern="1200" noProof="0" dirty="0" smtClean="0"/>
            <a:t>in-depth understanding</a:t>
          </a:r>
          <a:endParaRPr lang="en-GB" sz="2000" kern="1200" noProof="0" dirty="0"/>
        </a:p>
      </dsp:txBody>
      <dsp:txXfrm rot="-10800000">
        <a:off x="2682014" y="2590302"/>
        <a:ext cx="1850358" cy="1295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1D2B90C-776D-469A-A8A2-18DE75BD3603}" type="datetimeFigureOut">
              <a:rPr lang="en-GB"/>
              <a:pPr>
                <a:defRPr/>
              </a:pPr>
              <a:t>21/01/2020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D645871-7ABB-47CC-AF40-5207FD0B05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453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6308773-B399-475F-B46D-C9B103CD1E7E}" type="datetimeFigureOut">
              <a:rPr lang="en-GB"/>
              <a:pPr>
                <a:defRPr/>
              </a:pPr>
              <a:t>21/01/2020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15530"/>
            <a:ext cx="5608975" cy="4183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04915706-070A-4707-AA18-DDF1820200B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331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_design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65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665793"/>
            <a:ext cx="8229600" cy="962977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457201" y="1808793"/>
            <a:ext cx="8229600" cy="360045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2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660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65793"/>
            <a:ext cx="8229600" cy="962977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808793"/>
            <a:ext cx="8229600" cy="3816425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2171700" indent="-342900"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6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7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30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6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78120"/>
            <a:ext cx="3886200" cy="4163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78119"/>
            <a:ext cx="3886200" cy="4163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73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581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0240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37339"/>
            <a:ext cx="3868340" cy="340643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102398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37327"/>
            <a:ext cx="3887391" cy="34064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69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7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67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881548" y="901700"/>
            <a:ext cx="7380907" cy="5162924"/>
          </a:xfrm>
          <a:prstGeom prst="roundRect">
            <a:avLst>
              <a:gd name="adj" fmla="val 9731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wrap="square" lIns="365760" tIns="274320" rIns="365760" bIns="27432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694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0174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03454"/>
            <a:ext cx="7886700" cy="415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9CF85-8457-400C-A4F9-DC61A400AE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5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690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1593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2794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663" indent="-3476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149199" y="2734345"/>
            <a:ext cx="4394166" cy="2340298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3200" b="1" i="1" dirty="0" smtClean="0"/>
              <a:t>Introducing Research Methodology, </a:t>
            </a:r>
            <a:r>
              <a:rPr lang="en-GB" sz="3200" b="1" dirty="0" smtClean="0"/>
              <a:t>Third Edition</a:t>
            </a:r>
          </a:p>
          <a:p>
            <a:pPr>
              <a:buFont typeface="Arial" pitchFamily="34" charset="0"/>
              <a:buChar char="©"/>
            </a:pPr>
            <a:r>
              <a:rPr lang="en-US" sz="2000" dirty="0" smtClean="0"/>
              <a:t>Uwe Flick</a:t>
            </a:r>
            <a:endParaRPr lang="en-GB" sz="20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1582319"/>
            <a:ext cx="3166534" cy="394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2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088124"/>
            <a:ext cx="7886700" cy="4152952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answer </a:t>
            </a:r>
            <a:r>
              <a:rPr lang="en-US" dirty="0" smtClean="0"/>
              <a:t>questions using a planned and systematic procedure </a:t>
            </a:r>
          </a:p>
          <a:p>
            <a:pPr lvl="1"/>
            <a:r>
              <a:rPr lang="en-US" dirty="0" smtClean="0"/>
              <a:t>have to check process of research for ethical acceptability and appropriateness </a:t>
            </a:r>
          </a:p>
          <a:p>
            <a:pPr lvl="1"/>
            <a:r>
              <a:rPr lang="en-US" dirty="0" smtClean="0"/>
              <a:t>have to make the process of research transparent (i.e</a:t>
            </a:r>
            <a:r>
              <a:rPr lang="en-US" dirty="0" smtClean="0"/>
              <a:t>., </a:t>
            </a:r>
            <a:r>
              <a:rPr lang="en-US" dirty="0" smtClean="0"/>
              <a:t>understandable for the reader) in presenting the results and the ways that </a:t>
            </a:r>
            <a:r>
              <a:rPr lang="en-US" dirty="0" smtClean="0"/>
              <a:t>lead </a:t>
            </a:r>
            <a:r>
              <a:rPr lang="en-US" dirty="0" smtClean="0"/>
              <a:t>to </a:t>
            </a:r>
            <a:r>
              <a:rPr lang="en-US" dirty="0" smtClean="0"/>
              <a:t>them</a:t>
            </a:r>
            <a:endParaRPr lang="de-DE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28650" y="520281"/>
            <a:ext cx="7886700" cy="1325563"/>
          </a:xfrm>
        </p:spPr>
        <p:txBody>
          <a:bodyPr/>
          <a:lstStyle/>
          <a:p>
            <a:r>
              <a:rPr lang="en-GB" dirty="0" smtClean="0"/>
              <a:t>Common aspects of quantitative and qualitative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45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7916" y="512655"/>
            <a:ext cx="7886700" cy="1325563"/>
          </a:xfrm>
        </p:spPr>
        <p:txBody>
          <a:bodyPr/>
          <a:lstStyle/>
          <a:p>
            <a:r>
              <a:rPr lang="en-US" dirty="0" smtClean="0"/>
              <a:t>Levels of approaching </a:t>
            </a:r>
            <a:br>
              <a:rPr lang="en-US" dirty="0" smtClean="0"/>
            </a:br>
            <a:r>
              <a:rPr lang="en-US" dirty="0" smtClean="0"/>
              <a:t>a phenomenon under study </a:t>
            </a:r>
            <a:endParaRPr lang="en-GB" dirty="0"/>
          </a:p>
        </p:txBody>
      </p:sp>
      <p:cxnSp>
        <p:nvCxnSpPr>
          <p:cNvPr id="3" name="Gerade Verbindung 2"/>
          <p:cNvCxnSpPr/>
          <p:nvPr/>
        </p:nvCxnSpPr>
        <p:spPr>
          <a:xfrm>
            <a:off x="6604000" y="2520462"/>
            <a:ext cx="468923" cy="586153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Diagramm 5"/>
          <p:cNvGraphicFramePr/>
          <p:nvPr>
            <p:extLst>
              <p:ext uri="{D42A27DB-BD31-4B8C-83A1-F6EECF244321}">
                <p14:modId xmlns:p14="http://schemas.microsoft.com/office/powerpoint/2010/main" val="3593249038"/>
              </p:ext>
            </p:extLst>
          </p:nvPr>
        </p:nvGraphicFramePr>
        <p:xfrm>
          <a:off x="523452" y="2138230"/>
          <a:ext cx="8163348" cy="3885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5" name="Gerade Verbindung mit Pfeil 8"/>
          <p:cNvCxnSpPr/>
          <p:nvPr/>
        </p:nvCxnSpPr>
        <p:spPr>
          <a:xfrm>
            <a:off x="5652936" y="3943984"/>
            <a:ext cx="597668" cy="1369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7"/>
          <p:cNvCxnSpPr/>
          <p:nvPr/>
        </p:nvCxnSpPr>
        <p:spPr>
          <a:xfrm>
            <a:off x="6400800" y="3005358"/>
            <a:ext cx="755737" cy="8025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0"/>
          <p:cNvCxnSpPr/>
          <p:nvPr/>
        </p:nvCxnSpPr>
        <p:spPr>
          <a:xfrm flipV="1">
            <a:off x="5158987" y="4706253"/>
            <a:ext cx="2183234" cy="6921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30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social research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2003453"/>
            <a:ext cx="8075083" cy="4490479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Social research studies issues systematically and empirically.</a:t>
            </a:r>
            <a:endParaRPr lang="de-DE" dirty="0" smtClean="0"/>
          </a:p>
          <a:p>
            <a:pPr lvl="0"/>
            <a:r>
              <a:rPr lang="en-US" dirty="0" smtClean="0"/>
              <a:t>For this purpose, research questions are developed.</a:t>
            </a:r>
            <a:endParaRPr lang="de-DE" dirty="0" smtClean="0"/>
          </a:p>
          <a:p>
            <a:r>
              <a:rPr lang="en-US" dirty="0" smtClean="0"/>
              <a:t>For answering these questions, data </a:t>
            </a:r>
            <a:r>
              <a:rPr lang="en-US" dirty="0" smtClean="0"/>
              <a:t>is collected </a:t>
            </a:r>
            <a:r>
              <a:rPr lang="en-US" dirty="0" smtClean="0"/>
              <a:t>and analyzed. </a:t>
            </a:r>
          </a:p>
          <a:p>
            <a:r>
              <a:rPr lang="en-US" dirty="0" smtClean="0"/>
              <a:t>Data </a:t>
            </a:r>
            <a:r>
              <a:rPr lang="en-US" dirty="0" smtClean="0"/>
              <a:t>is collected </a:t>
            </a:r>
            <a:r>
              <a:rPr lang="en-US" dirty="0" smtClean="0"/>
              <a:t>and analyzed by using research methods. </a:t>
            </a:r>
          </a:p>
          <a:p>
            <a:pPr lvl="0"/>
            <a:r>
              <a:rPr lang="en-US" dirty="0" smtClean="0"/>
              <a:t>Results are generalized beyond studied cases and samples.</a:t>
            </a:r>
          </a:p>
          <a:p>
            <a:pPr lvl="0"/>
            <a:r>
              <a:rPr lang="en-US" dirty="0" smtClean="0"/>
              <a:t>From the systematic use of research methods and their results, descriptions or explanations of the phenomena under study are derived.</a:t>
            </a:r>
            <a:endParaRPr lang="de-DE" dirty="0" smtClean="0"/>
          </a:p>
          <a:p>
            <a:pPr lvl="0"/>
            <a:r>
              <a:rPr lang="en-US" dirty="0" smtClean="0"/>
              <a:t>For a systematic approach, time, freedom and (other) resources are necessary.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75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Definition of social research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Social research is the systematic analysis of research questions by using empirical methods (e.g</a:t>
            </a:r>
            <a:r>
              <a:rPr lang="en-GB" dirty="0" smtClean="0"/>
              <a:t>., </a:t>
            </a:r>
            <a:r>
              <a:rPr lang="en-GB" dirty="0" smtClean="0"/>
              <a:t>of asking, observing, </a:t>
            </a:r>
            <a:r>
              <a:rPr lang="en-GB" dirty="0" smtClean="0"/>
              <a:t>analyzing </a:t>
            </a:r>
            <a:r>
              <a:rPr lang="en-GB" dirty="0" smtClean="0"/>
              <a:t>data). Its aim is to make empirically grounded statements that can be generalized or to test such statements. Various approaches can be distinguished as can a number of fields of application (health, education, poverty, etc.). Various aims can be pursued, ranging from an exact description of a phenomenon to its explanation or to the evaluation </a:t>
            </a:r>
            <a:r>
              <a:rPr lang="en-GB" dirty="0" smtClean="0"/>
              <a:t>of </a:t>
            </a:r>
            <a:r>
              <a:rPr lang="en-GB" dirty="0" smtClean="0"/>
              <a:t>an intervention or </a:t>
            </a:r>
            <a:r>
              <a:rPr lang="en-GB" dirty="0" smtClean="0"/>
              <a:t>institution.</a:t>
            </a:r>
            <a:endParaRPr lang="de-D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 of social research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dirty="0" smtClean="0"/>
              <a:t>Knowledge: description, understanding and explanation of phenomena</a:t>
            </a:r>
            <a:endParaRPr lang="de-DE" dirty="0" smtClean="0"/>
          </a:p>
          <a:p>
            <a:pPr lvl="0"/>
            <a:r>
              <a:rPr lang="x-none" dirty="0" smtClean="0"/>
              <a:t>Practice-oriented research: applied and participative research</a:t>
            </a:r>
            <a:endParaRPr lang="de-DE" dirty="0" smtClean="0"/>
          </a:p>
          <a:p>
            <a:pPr lvl="0"/>
            <a:r>
              <a:rPr lang="x-none" dirty="0" smtClean="0"/>
              <a:t>Grounding political and practical decisions</a:t>
            </a:r>
            <a:endParaRPr lang="de-DE" dirty="0" smtClean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01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What can </a:t>
            </a:r>
            <a:r>
              <a:rPr lang="en-GB" dirty="0" smtClean="0"/>
              <a:t>social research </a:t>
            </a:r>
            <a:r>
              <a:rPr lang="de-DE" dirty="0" smtClean="0"/>
              <a:t>achieve?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explore issues, fields and phenomena and provide first descriptions</a:t>
            </a:r>
            <a:endParaRPr lang="de-DE" dirty="0" smtClean="0"/>
          </a:p>
          <a:p>
            <a:pPr lvl="0"/>
            <a:r>
              <a:rPr lang="en-US" dirty="0" smtClean="0"/>
              <a:t>discover new relations by collecting and analyzing data</a:t>
            </a:r>
            <a:endParaRPr lang="de-DE" dirty="0" smtClean="0"/>
          </a:p>
          <a:p>
            <a:pPr lvl="0"/>
            <a:r>
              <a:rPr lang="en-US" dirty="0" smtClean="0"/>
              <a:t>provide empirical data and analyses as a basis for developing theories</a:t>
            </a:r>
            <a:endParaRPr lang="de-DE" dirty="0" smtClean="0"/>
          </a:p>
          <a:p>
            <a:pPr lvl="0"/>
            <a:r>
              <a:rPr lang="en-US" dirty="0" smtClean="0"/>
              <a:t>test existing theories and stocks of knowledge empirically</a:t>
            </a:r>
            <a:endParaRPr lang="de-DE" dirty="0" smtClean="0"/>
          </a:p>
          <a:p>
            <a:pPr lvl="0"/>
            <a:r>
              <a:rPr lang="en-US" dirty="0" smtClean="0"/>
              <a:t>document the effects of interventions, treatments, programs, etc</a:t>
            </a:r>
            <a:r>
              <a:rPr lang="en-US" dirty="0" smtClean="0"/>
              <a:t>., </a:t>
            </a:r>
            <a:r>
              <a:rPr lang="en-US" dirty="0" smtClean="0"/>
              <a:t>in an empirically based way</a:t>
            </a:r>
            <a:endParaRPr lang="de-DE" dirty="0" smtClean="0"/>
          </a:p>
          <a:p>
            <a:pPr lvl="0"/>
            <a:r>
              <a:rPr lang="en-US" dirty="0" smtClean="0"/>
              <a:t>provide knowledge (i.e</a:t>
            </a:r>
            <a:r>
              <a:rPr lang="en-US" dirty="0" smtClean="0"/>
              <a:t>., </a:t>
            </a:r>
            <a:r>
              <a:rPr lang="en-US" dirty="0" smtClean="0"/>
              <a:t>data, analyses and results) as an empirically grounded basis for political, administrative and practical decision-making.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393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What is quantitative </a:t>
            </a:r>
            <a:r>
              <a:rPr lang="en-GB" dirty="0" smtClean="0"/>
              <a:t>social research</a:t>
            </a:r>
            <a:r>
              <a:rPr lang="de-DE" dirty="0" smtClean="0"/>
              <a:t>?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Kromrey defines the ‘strategy of the so-called quantitative research’ as ‘a strictly goal-oriented procedure, which aims for the “objectivity” of its results by a standardization of all steps as far as possible and which postulates inter-subjective verifiability as the central norm for quality assurance’ (2006, p. 34) 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8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528747"/>
            <a:ext cx="7886700" cy="1325563"/>
          </a:xfrm>
        </p:spPr>
        <p:txBody>
          <a:bodyPr/>
          <a:lstStyle/>
          <a:p>
            <a:r>
              <a:rPr lang="de-DE" dirty="0" smtClean="0"/>
              <a:t>Three approaches of qualitative</a:t>
            </a:r>
            <a:br>
              <a:rPr lang="de-DE" dirty="0" smtClean="0"/>
            </a:br>
            <a:r>
              <a:rPr lang="de-DE" dirty="0" smtClean="0"/>
              <a:t>research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088124"/>
            <a:ext cx="7886700" cy="4152952"/>
          </a:xfrm>
        </p:spPr>
        <p:txBody>
          <a:bodyPr/>
          <a:lstStyle/>
          <a:p>
            <a:r>
              <a:rPr lang="en-GB" dirty="0" smtClean="0"/>
              <a:t>It aims (a) at grasping the subjective meaning of issues from the perspectives of participants (e.g</a:t>
            </a:r>
            <a:r>
              <a:rPr lang="en-GB" dirty="0" smtClean="0"/>
              <a:t>., </a:t>
            </a:r>
            <a:r>
              <a:rPr lang="en-GB" dirty="0" smtClean="0"/>
              <a:t>what does it mean for interviewees to experience their university studies as a burden?). </a:t>
            </a:r>
          </a:p>
          <a:p>
            <a:r>
              <a:rPr lang="en-GB" dirty="0" smtClean="0"/>
              <a:t>Often, (b), latent meanings of a situation are in focus (e.g</a:t>
            </a:r>
            <a:r>
              <a:rPr lang="en-GB" dirty="0" smtClean="0"/>
              <a:t>., </a:t>
            </a:r>
            <a:r>
              <a:rPr lang="en-GB" dirty="0" smtClean="0"/>
              <a:t>which are the unconscious aspects or the underlying conflicts that influence the experience of stress for the student?). It is less relevant to study a cause and its effect than to describe or reconstruct the complexity of situations. </a:t>
            </a:r>
          </a:p>
          <a:p>
            <a:r>
              <a:rPr lang="en-GB" dirty="0" smtClean="0"/>
              <a:t>In many cases, (c) </a:t>
            </a:r>
            <a:r>
              <a:rPr lang="en-GB" dirty="0" smtClean="0"/>
              <a:t>social </a:t>
            </a:r>
            <a:r>
              <a:rPr lang="en-GB" dirty="0" smtClean="0"/>
              <a:t>practices and the life world of participants are described.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84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20280"/>
            <a:ext cx="7886700" cy="1325563"/>
          </a:xfrm>
        </p:spPr>
        <p:txBody>
          <a:bodyPr>
            <a:normAutofit/>
          </a:bodyPr>
          <a:lstStyle/>
          <a:p>
            <a:r>
              <a:rPr lang="en-GB" dirty="0" smtClean="0"/>
              <a:t>Differences between </a:t>
            </a:r>
            <a:br>
              <a:rPr lang="en-GB" dirty="0" smtClean="0"/>
            </a:br>
            <a:r>
              <a:rPr lang="en-GB" dirty="0" smtClean="0"/>
              <a:t>quantitative and qualitative research</a:t>
            </a:r>
            <a:endParaRPr lang="en-GB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463434"/>
              </p:ext>
            </p:extLst>
          </p:nvPr>
        </p:nvGraphicFramePr>
        <p:xfrm>
          <a:off x="696383" y="2181224"/>
          <a:ext cx="7886700" cy="42519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6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972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fontAlgn="auto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de-DE" sz="18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1828800" algn="ctr"/>
                          <a:tab pos="3200400" algn="ctr"/>
                          <a:tab pos="4572000" algn="ctr"/>
                        </a:tabLst>
                      </a:pPr>
                      <a:r>
                        <a:rPr lang="en-GB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</a:rPr>
                        <a:t>Quantitative research</a:t>
                      </a:r>
                      <a:endParaRPr lang="de-DE" sz="1800" b="1" dirty="0">
                        <a:solidFill>
                          <a:srgbClr val="FFFFFF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1828800" algn="ctr"/>
                          <a:tab pos="3200400" algn="ctr"/>
                          <a:tab pos="4572000" algn="ctr"/>
                        </a:tabLst>
                      </a:pPr>
                      <a:r>
                        <a:rPr lang="en-GB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Times New Roman"/>
                        </a:rPr>
                        <a:t>Qualitative research</a:t>
                      </a:r>
                      <a:endParaRPr lang="de-DE" sz="1800" b="1" dirty="0">
                        <a:solidFill>
                          <a:srgbClr val="FFFFFF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99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Theory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As a starting point to be tested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As an end point to be developed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Case selection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Oriented on (statistical) representativeness, ideally random sampling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Purposive according to the theoretical fruitfulness of the case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Data collection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Standardized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Open 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Analysis of data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Statistical</a:t>
                      </a:r>
                      <a:endParaRPr lang="de-DE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Interpretative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Generalization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In a statistical sense to the population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Times New Roman"/>
                        </a:rPr>
                        <a:t>In a theoretical sense</a:t>
                      </a:r>
                      <a:endParaRPr lang="de-D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5723" marR="65723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95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520281"/>
            <a:ext cx="7886700" cy="1325563"/>
          </a:xfrm>
        </p:spPr>
        <p:txBody>
          <a:bodyPr/>
          <a:lstStyle/>
          <a:p>
            <a:r>
              <a:rPr lang="en-GB" dirty="0" smtClean="0"/>
              <a:t>Common aspects of quantitative and qualitative research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088124"/>
            <a:ext cx="7886700" cy="4152952"/>
          </a:xfrm>
        </p:spPr>
        <p:txBody>
          <a:bodyPr>
            <a:normAutofit/>
          </a:bodyPr>
          <a:lstStyle/>
          <a:p>
            <a:r>
              <a:rPr lang="en-GB" dirty="0" smtClean="0"/>
              <a:t>Both approaches </a:t>
            </a:r>
          </a:p>
          <a:p>
            <a:pPr lvl="1"/>
            <a:r>
              <a:rPr lang="en-US" dirty="0" smtClean="0"/>
              <a:t>work systematically by using empirical methods</a:t>
            </a:r>
            <a:endParaRPr lang="de-DE" dirty="0" smtClean="0"/>
          </a:p>
          <a:p>
            <a:pPr lvl="1"/>
            <a:r>
              <a:rPr lang="en-US" dirty="0" smtClean="0"/>
              <a:t>aim at generalizing findings – beyond the research situation and participants in the study </a:t>
            </a:r>
          </a:p>
          <a:p>
            <a:pPr lvl="1"/>
            <a:r>
              <a:rPr lang="en-US" dirty="0" smtClean="0"/>
              <a:t>pursue research questions, for which the selected methods should be appropriate</a:t>
            </a:r>
          </a:p>
        </p:txBody>
      </p:sp>
    </p:spTree>
    <p:extLst>
      <p:ext uri="{BB962C8B-B14F-4D97-AF65-F5344CB8AC3E}">
        <p14:creationId xmlns:p14="http://schemas.microsoft.com/office/powerpoint/2010/main" val="234705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C PPT master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DC PPT master theme" id="{54717623-23ED-4358-9C73-6518671C19EC}" vid="{8348790F-27F1-4F39-885D-2376FA45C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Category xmlns="e8456609-68d9-4e18-a1e6-1e8f825c787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DB85864353604AA5B4C13390DAA827" ma:contentTypeVersion="2" ma:contentTypeDescription="Create a new document." ma:contentTypeScope="" ma:versionID="fba6b02d11eb2b9b9db944c56eae0536">
  <xsd:schema xmlns:xsd="http://www.w3.org/2001/XMLSchema" xmlns:xs="http://www.w3.org/2001/XMLSchema" xmlns:p="http://schemas.microsoft.com/office/2006/metadata/properties" xmlns:ns2="http://schemas.microsoft.com/sharepoint/v4" xmlns:ns3="e8456609-68d9-4e18-a1e6-1e8f825c7873" targetNamespace="http://schemas.microsoft.com/office/2006/metadata/properties" ma:root="true" ma:fieldsID="9d4a3a914939ca6a8e9f4053cbfbbb0d" ns2:_="" ns3:_="">
    <xsd:import namespace="http://schemas.microsoft.com/sharepoint/v4"/>
    <xsd:import namespace="e8456609-68d9-4e18-a1e6-1e8f825c7873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56609-68d9-4e18-a1e6-1e8f825c7873" elementFormDefault="qualified">
    <xsd:import namespace="http://schemas.microsoft.com/office/2006/documentManagement/types"/>
    <xsd:import namespace="http://schemas.microsoft.com/office/infopath/2007/PartnerControls"/>
    <xsd:element name="Category" ma:index="9" nillable="true" ma:displayName="Category" ma:format="Dropdown" ma:internalName="Category">
      <xsd:simpleType>
        <xsd:union memberTypes="dms:Text">
          <xsd:simpleType>
            <xsd:restriction base="dms:Choice">
              <xsd:enumeration value="Author Templates"/>
              <xsd:enumeration value="Guides"/>
              <xsd:enumeration value="Resources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42D37A-16B6-4393-88ED-0166824FD7B8}">
  <ds:schemaRefs>
    <ds:schemaRef ds:uri="http://schemas.microsoft.com/sharepoint/v4"/>
    <ds:schemaRef ds:uri="http://purl.org/dc/terms/"/>
    <ds:schemaRef ds:uri="http://schemas.openxmlformats.org/package/2006/metadata/core-properties"/>
    <ds:schemaRef ds:uri="e8456609-68d9-4e18-a1e6-1e8f825c7873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98E520E-D0B9-4361-A843-6B2F624CD0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4"/>
    <ds:schemaRef ds:uri="e8456609-68d9-4e18-a1e6-1e8f825c78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21D17B-8FBD-461E-9F3D-5A875022D5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CW_TEMPLATE_PPTX</Template>
  <TotalTime>23</TotalTime>
  <Words>668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CDC PPT master theme</vt:lpstr>
      <vt:lpstr>PowerPoint Presentation</vt:lpstr>
      <vt:lpstr>Characteristics of social research</vt:lpstr>
      <vt:lpstr>Definition of social research</vt:lpstr>
      <vt:lpstr>Tasks of social research</vt:lpstr>
      <vt:lpstr>What can social research achieve?</vt:lpstr>
      <vt:lpstr>What is quantitative social research?</vt:lpstr>
      <vt:lpstr>Three approaches of qualitative research</vt:lpstr>
      <vt:lpstr>Differences between  quantitative and qualitative research</vt:lpstr>
      <vt:lpstr>Common aspects of quantitative and qualitative research</vt:lpstr>
      <vt:lpstr>Common aspects of quantitative and qualitative research</vt:lpstr>
      <vt:lpstr>Levels of approaching  a phenomenon under study </vt:lpstr>
    </vt:vector>
  </TitlesOfParts>
  <Company>SAGE Publications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 Templates: PowerPoint Slides</dc:title>
  <dc:creator>Guyaz, Stephanie</dc:creator>
  <cp:lastModifiedBy>CE</cp:lastModifiedBy>
  <cp:revision>39</cp:revision>
  <dcterms:created xsi:type="dcterms:W3CDTF">2016-10-10T13:09:11Z</dcterms:created>
  <dcterms:modified xsi:type="dcterms:W3CDTF">2020-01-21T13:13:28Z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0x0101007EDB85864353604AA5B4C13390DAA827</vt:lpwstr>
  </property>
</Properties>
</file>