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22"/>
  </p:notesMasterIdLst>
  <p:sldIdLst>
    <p:sldId id="618" r:id="rId2"/>
    <p:sldId id="256" r:id="rId3"/>
    <p:sldId id="583" r:id="rId4"/>
    <p:sldId id="615" r:id="rId5"/>
    <p:sldId id="616" r:id="rId6"/>
    <p:sldId id="617" r:id="rId7"/>
    <p:sldId id="258" r:id="rId8"/>
    <p:sldId id="591" r:id="rId9"/>
    <p:sldId id="592" r:id="rId10"/>
    <p:sldId id="573" r:id="rId11"/>
    <p:sldId id="607" r:id="rId12"/>
    <p:sldId id="608" r:id="rId13"/>
    <p:sldId id="575" r:id="rId14"/>
    <p:sldId id="609" r:id="rId15"/>
    <p:sldId id="577" r:id="rId16"/>
    <p:sldId id="610" r:id="rId17"/>
    <p:sldId id="611" r:id="rId18"/>
    <p:sldId id="579" r:id="rId19"/>
    <p:sldId id="612" r:id="rId20"/>
    <p:sldId id="613" r:id="rId2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ctoria Clarke" initials="VC" lastIdx="6" clrIdx="0">
    <p:extLst>
      <p:ext uri="{19B8F6BF-5375-455C-9EA6-DF929625EA0E}">
        <p15:presenceInfo xmlns="" xmlns:p15="http://schemas.microsoft.com/office/powerpoint/2012/main" userId="S-1-5-21-1659004503-492894223-725345543-489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79" autoAdjust="0"/>
    <p:restoredTop sz="94249" autoAdjust="0"/>
  </p:normalViewPr>
  <p:slideViewPr>
    <p:cSldViewPr snapToGrid="0">
      <p:cViewPr varScale="1">
        <p:scale>
          <a:sx n="116" d="100"/>
          <a:sy n="116" d="100"/>
        </p:scale>
        <p:origin x="-1494"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BA4B8E8-DC39-4110-BD58-C77721EF8EBF}" type="datetimeFigureOut">
              <a:rPr lang="en-NZ" smtClean="0"/>
              <a:pPr/>
              <a:t>9/09/2021</a:t>
            </a:fld>
            <a:endParaRPr lang="en-NZ"/>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2FA81B4-E0D7-43CE-AEC3-B5662169C1AB}" type="slidenum">
              <a:rPr lang="en-NZ" smtClean="0"/>
              <a:pPr/>
              <a:t>‹#›</a:t>
            </a:fld>
            <a:endParaRPr lang="en-NZ"/>
          </a:p>
        </p:txBody>
      </p:sp>
    </p:spTree>
    <p:extLst>
      <p:ext uri="{BB962C8B-B14F-4D97-AF65-F5344CB8AC3E}">
        <p14:creationId xmlns="" xmlns:p14="http://schemas.microsoft.com/office/powerpoint/2010/main" val="1770679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_design background">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309806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_no design">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 xmlns:p14="http://schemas.microsoft.com/office/powerpoint/2010/main" val="1644038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6AB582-E768-467F-83A6-09144E41FDBA}" type="slidenum">
              <a:rPr lang="en-GB" smtClean="0"/>
              <a:pPr/>
              <a:t>‹#›</a:t>
            </a:fld>
            <a:endParaRPr lang="en-GB"/>
          </a:p>
        </p:txBody>
      </p:sp>
    </p:spTree>
    <p:extLst>
      <p:ext uri="{BB962C8B-B14F-4D97-AF65-F5344CB8AC3E}">
        <p14:creationId xmlns="" xmlns:p14="http://schemas.microsoft.com/office/powerpoint/2010/main" val="2666256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Chapter Slid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lgn="ctr">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6AB582-E768-467F-83A6-09144E41FDBA}" type="slidenum">
              <a:rPr lang="en-GB" smtClean="0"/>
              <a:pPr/>
              <a:t>‹#›</a:t>
            </a:fld>
            <a:endParaRPr lang="en-GB"/>
          </a:p>
        </p:txBody>
      </p:sp>
    </p:spTree>
    <p:extLst>
      <p:ext uri="{BB962C8B-B14F-4D97-AF65-F5344CB8AC3E}">
        <p14:creationId xmlns="" xmlns:p14="http://schemas.microsoft.com/office/powerpoint/2010/main" val="3850072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2178120"/>
            <a:ext cx="3886200" cy="4163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2178119"/>
            <a:ext cx="3886200" cy="4163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6AB582-E768-467F-83A6-09144E41FDBA}" type="slidenum">
              <a:rPr lang="en-GB" smtClean="0"/>
              <a:pPr/>
              <a:t>‹#›</a:t>
            </a:fld>
            <a:endParaRPr lang="en-GB"/>
          </a:p>
        </p:txBody>
      </p:sp>
    </p:spTree>
    <p:extLst>
      <p:ext uri="{BB962C8B-B14F-4D97-AF65-F5344CB8AC3E}">
        <p14:creationId xmlns="" xmlns:p14="http://schemas.microsoft.com/office/powerpoint/2010/main" val="1617318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765817"/>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2102404"/>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937339"/>
            <a:ext cx="3868340" cy="340643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2102398"/>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937327"/>
            <a:ext cx="3887391" cy="34064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66AB582-E768-467F-83A6-09144E41FDBA}" type="slidenum">
              <a:rPr lang="en-GB" smtClean="0"/>
              <a:pPr/>
              <a:t>‹#›</a:t>
            </a:fld>
            <a:endParaRPr lang="en-GB"/>
          </a:p>
        </p:txBody>
      </p:sp>
    </p:spTree>
    <p:extLst>
      <p:ext uri="{BB962C8B-B14F-4D97-AF65-F5344CB8AC3E}">
        <p14:creationId xmlns="" xmlns:p14="http://schemas.microsoft.com/office/powerpoint/2010/main" val="374182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66AB582-E768-467F-83A6-09144E41FDBA}" type="slidenum">
              <a:rPr lang="en-GB" smtClean="0"/>
              <a:pPr/>
              <a:t>‹#›</a:t>
            </a:fld>
            <a:endParaRPr lang="en-GB"/>
          </a:p>
        </p:txBody>
      </p:sp>
    </p:spTree>
    <p:extLst>
      <p:ext uri="{BB962C8B-B14F-4D97-AF65-F5344CB8AC3E}">
        <p14:creationId xmlns="" xmlns:p14="http://schemas.microsoft.com/office/powerpoint/2010/main" val="998572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66AB582-E768-467F-83A6-09144E41FDBA}" type="slidenum">
              <a:rPr lang="en-GB" smtClean="0"/>
              <a:pPr/>
              <a:t>‹#›</a:t>
            </a:fld>
            <a:endParaRPr lang="en-GB"/>
          </a:p>
        </p:txBody>
      </p:sp>
    </p:spTree>
    <p:extLst>
      <p:ext uri="{BB962C8B-B14F-4D97-AF65-F5344CB8AC3E}">
        <p14:creationId xmlns="" xmlns:p14="http://schemas.microsoft.com/office/powerpoint/2010/main" val="2234056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611560" y="1916832"/>
            <a:ext cx="8064896" cy="40324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 xmlns:p14="http://schemas.microsoft.com/office/powerpoint/2010/main" val="682594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42714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2020388"/>
            <a:ext cx="7886700" cy="41529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6AB582-E768-467F-83A6-09144E41FDBA}" type="slidenum">
              <a:rPr lang="en-GB" smtClean="0"/>
              <a:pPr/>
              <a:t>‹#›</a:t>
            </a:fld>
            <a:endParaRPr lang="en-GB"/>
          </a:p>
        </p:txBody>
      </p:sp>
    </p:spTree>
    <p:extLst>
      <p:ext uri="{BB962C8B-B14F-4D97-AF65-F5344CB8AC3E}">
        <p14:creationId xmlns="" xmlns:p14="http://schemas.microsoft.com/office/powerpoint/2010/main" val="347083400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500"/>
        </a:spcBef>
        <a:buFont typeface="Arial" panose="020B0604020202020204" pitchFamily="34" charset="0"/>
        <a:buChar char="•"/>
        <a:defRPr sz="2200" kern="1200">
          <a:solidFill>
            <a:schemeClr val="tx1"/>
          </a:solidFill>
          <a:latin typeface="+mn-lt"/>
          <a:ea typeface="+mn-ea"/>
          <a:cs typeface="+mn-cs"/>
        </a:defRPr>
      </a:lvl1pPr>
      <a:lvl2pPr marL="515938" indent="-287338" algn="l" defTabSz="914400" rtl="0" eaLnBrk="1" latinLnBrk="0" hangingPunct="1">
        <a:lnSpc>
          <a:spcPct val="100000"/>
        </a:lnSpc>
        <a:spcBef>
          <a:spcPts val="500"/>
        </a:spcBef>
        <a:buFont typeface="Arial" panose="020B0604020202020204" pitchFamily="34" charset="0"/>
        <a:buChar char="–"/>
        <a:defRPr sz="2200" kern="1200">
          <a:solidFill>
            <a:schemeClr val="tx1"/>
          </a:solidFill>
          <a:latin typeface="+mn-lt"/>
          <a:ea typeface="+mn-ea"/>
          <a:cs typeface="+mn-cs"/>
        </a:defRPr>
      </a:lvl2pPr>
      <a:lvl3pPr marL="855663" indent="-279400" algn="l" defTabSz="914400" rtl="0" eaLnBrk="1" latinLnBrk="0" hangingPunct="1">
        <a:lnSpc>
          <a:spcPct val="100000"/>
        </a:lnSpc>
        <a:spcBef>
          <a:spcPts val="500"/>
        </a:spcBef>
        <a:buFont typeface="Courier New" panose="02070309020205020404" pitchFamily="49" charset="0"/>
        <a:buChar char="o"/>
        <a:defRPr sz="2200" kern="1200">
          <a:solidFill>
            <a:schemeClr val="tx1"/>
          </a:solidFill>
          <a:latin typeface="+mn-lt"/>
          <a:ea typeface="+mn-ea"/>
          <a:cs typeface="+mn-cs"/>
        </a:defRPr>
      </a:lvl3pPr>
      <a:lvl4pPr marL="1143000" indent="-287338" algn="l" defTabSz="914400" rtl="0" eaLnBrk="1" latinLnBrk="0" hangingPunct="1">
        <a:lnSpc>
          <a:spcPct val="100000"/>
        </a:lnSpc>
        <a:spcBef>
          <a:spcPts val="500"/>
        </a:spcBef>
        <a:buFont typeface="Arial" panose="020B0604020202020204" pitchFamily="34" charset="0"/>
        <a:buChar char="•"/>
        <a:defRPr sz="2200" kern="1200">
          <a:solidFill>
            <a:schemeClr val="tx1"/>
          </a:solidFill>
          <a:latin typeface="+mn-lt"/>
          <a:ea typeface="+mn-ea"/>
          <a:cs typeface="+mn-cs"/>
        </a:defRPr>
      </a:lvl4pPr>
      <a:lvl5pPr marL="1490663" indent="-347663" algn="l" defTabSz="914400" rtl="0" eaLnBrk="1" latinLnBrk="0" hangingPunct="1">
        <a:lnSpc>
          <a:spcPct val="10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hyperlink" Target="https://study.sagepub.com/thematicanalysis/resource-map#suggested-papers"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6"/>
          <p:cNvSpPr txBox="1">
            <a:spLocks/>
          </p:cNvSpPr>
          <p:nvPr/>
        </p:nvSpPr>
        <p:spPr>
          <a:xfrm>
            <a:off x="5288550" y="2138771"/>
            <a:ext cx="3300551" cy="2357029"/>
          </a:xfrm>
          <a:prstGeom prst="rect">
            <a:avLst/>
          </a:prstGeom>
        </p:spPr>
        <p:txBody>
          <a:bodyPr>
            <a:normAutofit/>
          </a:bodyPr>
          <a:lstStyle/>
          <a:p>
            <a:pPr indent="-640080">
              <a:lnSpc>
                <a:spcPct val="90000"/>
              </a:lnSpc>
              <a:spcBef>
                <a:spcPct val="0"/>
              </a:spcBef>
            </a:pPr>
            <a:r>
              <a:rPr lang="en-US" sz="3200" b="1" dirty="0" smtClean="0">
                <a:solidFill>
                  <a:schemeClr val="bg1">
                    <a:lumMod val="65000"/>
                  </a:schemeClr>
                </a:solidFill>
                <a:latin typeface="Arial" pitchFamily="34" charset="0"/>
                <a:cs typeface="Arial" pitchFamily="34" charset="0"/>
              </a:rPr>
              <a:t>Thematic Analysis</a:t>
            </a:r>
            <a:r>
              <a:rPr kumimoji="0" lang="en-GB" sz="3200" b="1" i="0" u="none" strike="noStrike" kern="1200" cap="none" spc="0" normalizeH="0" baseline="0" noProof="0" dirty="0" smtClean="0">
                <a:ln>
                  <a:noFill/>
                </a:ln>
                <a:solidFill>
                  <a:schemeClr val="bg1">
                    <a:lumMod val="65000"/>
                  </a:schemeClr>
                </a:solidFill>
                <a:effectLst/>
                <a:uLnTx/>
                <a:uFillTx/>
                <a:latin typeface="Arial" pitchFamily="34" charset="0"/>
                <a:ea typeface="+mn-ea"/>
                <a:cs typeface="Arial" pitchFamily="34" charset="0"/>
              </a:rPr>
              <a:t/>
            </a:r>
            <a:br>
              <a:rPr kumimoji="0" lang="en-GB" sz="3200" b="1" i="0" u="none" strike="noStrike" kern="1200" cap="none" spc="0" normalizeH="0" baseline="0" noProof="0" dirty="0" smtClean="0">
                <a:ln>
                  <a:noFill/>
                </a:ln>
                <a:solidFill>
                  <a:schemeClr val="bg1">
                    <a:lumMod val="65000"/>
                  </a:schemeClr>
                </a:solidFill>
                <a:effectLst/>
                <a:uLnTx/>
                <a:uFillTx/>
                <a:latin typeface="Arial" pitchFamily="34" charset="0"/>
                <a:ea typeface="+mn-ea"/>
                <a:cs typeface="Arial" pitchFamily="34" charset="0"/>
              </a:rPr>
            </a:br>
            <a:r>
              <a:rPr kumimoji="0" lang="en-GB" sz="3200" b="1" i="0" u="none" strike="noStrike" kern="1200" cap="none" spc="0" normalizeH="0" baseline="0" noProof="0" dirty="0" smtClean="0">
                <a:ln>
                  <a:noFill/>
                </a:ln>
                <a:solidFill>
                  <a:schemeClr val="bg1">
                    <a:lumMod val="65000"/>
                  </a:schemeClr>
                </a:solidFill>
                <a:effectLst/>
                <a:uLnTx/>
                <a:uFillTx/>
                <a:latin typeface="Arial" pitchFamily="34" charset="0"/>
                <a:ea typeface="+mn-ea"/>
                <a:cs typeface="Arial" pitchFamily="34" charset="0"/>
              </a:rPr>
              <a:t/>
            </a:r>
            <a:br>
              <a:rPr kumimoji="0" lang="en-GB" sz="3200" b="1" i="0" u="none" strike="noStrike" kern="1200" cap="none" spc="0" normalizeH="0" baseline="0" noProof="0" dirty="0" smtClean="0">
                <a:ln>
                  <a:noFill/>
                </a:ln>
                <a:solidFill>
                  <a:schemeClr val="bg1">
                    <a:lumMod val="65000"/>
                  </a:schemeClr>
                </a:solidFill>
                <a:effectLst/>
                <a:uLnTx/>
                <a:uFillTx/>
                <a:latin typeface="Arial" pitchFamily="34" charset="0"/>
                <a:ea typeface="+mn-ea"/>
                <a:cs typeface="Arial" pitchFamily="34" charset="0"/>
              </a:rPr>
            </a:br>
            <a:r>
              <a:rPr kumimoji="0" lang="en-GB" sz="2000" b="1" i="0" u="none" strike="noStrike" kern="1200" cap="none" spc="0" normalizeH="0" baseline="0" noProof="0" dirty="0" smtClean="0">
                <a:ln>
                  <a:noFill/>
                </a:ln>
                <a:solidFill>
                  <a:schemeClr val="bg1">
                    <a:lumMod val="65000"/>
                  </a:schemeClr>
                </a:solidFill>
                <a:effectLst/>
                <a:uLnTx/>
                <a:uFillTx/>
                <a:latin typeface="Arial" pitchFamily="34" charset="0"/>
                <a:ea typeface="+mn-ea"/>
                <a:cs typeface="Arial" pitchFamily="34" charset="0"/>
              </a:rPr>
              <a:t>© </a:t>
            </a:r>
            <a:r>
              <a:rPr lang="en-GB" altLang="en-US" sz="2000" dirty="0" smtClean="0">
                <a:solidFill>
                  <a:schemeClr val="bg1">
                    <a:lumMod val="65000"/>
                  </a:schemeClr>
                </a:solidFill>
                <a:latin typeface="Arial" pitchFamily="34" charset="0"/>
                <a:ea typeface="+mj-ea"/>
                <a:cs typeface="Arial" pitchFamily="34" charset="0"/>
              </a:rPr>
              <a:t>Virginia Braun, Victoria Clarke</a:t>
            </a:r>
            <a:endParaRPr kumimoji="0" lang="en-US" sz="2000" b="1" i="0" u="none" strike="noStrike" kern="1200" cap="none" spc="0" normalizeH="0" baseline="0" noProof="0" dirty="0">
              <a:ln>
                <a:noFill/>
              </a:ln>
              <a:solidFill>
                <a:schemeClr val="bg1">
                  <a:lumMod val="65000"/>
                </a:schemeClr>
              </a:solidFill>
              <a:effectLst/>
              <a:uLnTx/>
              <a:uFillTx/>
              <a:latin typeface="Arial" pitchFamily="34" charset="0"/>
              <a:ea typeface="+mn-ea"/>
              <a:cs typeface="Arial" pitchFamily="34" charset="0"/>
            </a:endParaRPr>
          </a:p>
        </p:txBody>
      </p:sp>
      <p:pic>
        <p:nvPicPr>
          <p:cNvPr id="4" name="Picture 3" descr="Cover9781473953246.jpg"/>
          <p:cNvPicPr>
            <a:picLocks noChangeAspect="1"/>
          </p:cNvPicPr>
          <p:nvPr/>
        </p:nvPicPr>
        <p:blipFill>
          <a:blip r:embed="rId2" cstate="print"/>
          <a:srcRect l="1912" t="2042" r="2061" b="2102"/>
          <a:stretch>
            <a:fillRect/>
          </a:stretch>
        </p:blipFill>
        <p:spPr>
          <a:xfrm>
            <a:off x="911952" y="832021"/>
            <a:ext cx="4049674" cy="5041560"/>
          </a:xfrm>
          <a:prstGeom prst="rect">
            <a:avLst/>
          </a:prstGeom>
        </p:spPr>
      </p:pic>
    </p:spTree>
    <p:extLst>
      <p:ext uri="{BB962C8B-B14F-4D97-AF65-F5344CB8AC3E}">
        <p14:creationId xmlns="" xmlns:p14="http://schemas.microsoft.com/office/powerpoint/2010/main" val="3121389888"/>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C501B091-C370-446B-8E7C-04B0AC4ADA1E}"/>
              </a:ext>
            </a:extLst>
          </p:cNvPr>
          <p:cNvSpPr/>
          <p:nvPr/>
        </p:nvSpPr>
        <p:spPr>
          <a:xfrm>
            <a:off x="1306842" y="5438034"/>
            <a:ext cx="6530316" cy="872034"/>
          </a:xfrm>
          <a:prstGeom prst="rect">
            <a:avLst/>
          </a:prstGeom>
          <a:solidFill>
            <a:schemeClr val="tx1"/>
          </a:solidFill>
        </p:spPr>
        <p:txBody>
          <a:bodyPr wrap="square">
            <a:spAutoFit/>
          </a:bodyPr>
          <a:lstStyle/>
          <a:p>
            <a:pPr algn="ctr">
              <a:lnSpc>
                <a:spcPct val="150000"/>
              </a:lnSpc>
            </a:pPr>
            <a:r>
              <a:rPr lang="en-US" dirty="0">
                <a:solidFill>
                  <a:schemeClr val="bg1"/>
                </a:solidFill>
              </a:rPr>
              <a:t>Crotty, M. (1998). </a:t>
            </a:r>
            <a:r>
              <a:rPr lang="en-US" i="1" dirty="0">
                <a:solidFill>
                  <a:schemeClr val="bg1"/>
                </a:solidFill>
              </a:rPr>
              <a:t>The foundations of social research: meaning and perspective in the research process</a:t>
            </a:r>
            <a:r>
              <a:rPr lang="en-US" dirty="0">
                <a:solidFill>
                  <a:schemeClr val="bg1"/>
                </a:solidFill>
              </a:rPr>
              <a:t>. Sage. </a:t>
            </a:r>
            <a:endParaRPr lang="en-NZ" dirty="0">
              <a:solidFill>
                <a:schemeClr val="bg1"/>
              </a:solidFill>
            </a:endParaRPr>
          </a:p>
        </p:txBody>
      </p:sp>
      <p:sp>
        <p:nvSpPr>
          <p:cNvPr id="2" name="Title 1">
            <a:extLst>
              <a:ext uri="{FF2B5EF4-FFF2-40B4-BE49-F238E27FC236}">
                <a16:creationId xmlns="" xmlns:a16="http://schemas.microsoft.com/office/drawing/2014/main" id="{B5B3FE63-8E6A-4A6A-A720-CB056EEF1B76}"/>
              </a:ext>
            </a:extLst>
          </p:cNvPr>
          <p:cNvSpPr>
            <a:spLocks noGrp="1"/>
          </p:cNvSpPr>
          <p:nvPr>
            <p:ph type="title"/>
          </p:nvPr>
        </p:nvSpPr>
        <p:spPr>
          <a:xfrm>
            <a:off x="986456" y="519912"/>
            <a:ext cx="7190135" cy="1325563"/>
          </a:xfrm>
        </p:spPr>
        <p:txBody>
          <a:bodyPr>
            <a:noAutofit/>
          </a:bodyPr>
          <a:lstStyle/>
          <a:p>
            <a:r>
              <a:rPr lang="en-GB" dirty="0"/>
              <a:t>3. Theoretical assumptions in research – </a:t>
            </a:r>
            <a:r>
              <a:rPr lang="en-GB" dirty="0" smtClean="0"/>
              <a:t>a reflexive activity(1 of 3)</a:t>
            </a:r>
            <a:endParaRPr lang="en-NZ" dirty="0"/>
          </a:p>
        </p:txBody>
      </p:sp>
      <p:sp>
        <p:nvSpPr>
          <p:cNvPr id="3" name="Content Placeholder 2">
            <a:extLst>
              <a:ext uri="{FF2B5EF4-FFF2-40B4-BE49-F238E27FC236}">
                <a16:creationId xmlns="" xmlns:a16="http://schemas.microsoft.com/office/drawing/2014/main" id="{2ED28782-5964-4275-8F80-2506FF1CCD50}"/>
              </a:ext>
            </a:extLst>
          </p:cNvPr>
          <p:cNvSpPr>
            <a:spLocks noGrp="1"/>
          </p:cNvSpPr>
          <p:nvPr>
            <p:ph sz="quarter" idx="13"/>
          </p:nvPr>
        </p:nvSpPr>
        <p:spPr>
          <a:xfrm>
            <a:off x="728871" y="1996344"/>
            <a:ext cx="7620000" cy="3225013"/>
          </a:xfrm>
        </p:spPr>
        <p:txBody>
          <a:bodyPr>
            <a:normAutofit/>
          </a:bodyPr>
          <a:lstStyle/>
          <a:p>
            <a:r>
              <a:rPr lang="en-GB" dirty="0"/>
              <a:t>Think about who you are as a researcher, and the assumptions and perspectives you bring to the research process, particularly about the fundamental questions of the nature of human existence and the structure of reality (Crotty, 1998), and how we can create meaningful knowledge about the world. </a:t>
            </a:r>
          </a:p>
          <a:p>
            <a:r>
              <a:rPr lang="en-GB" dirty="0"/>
              <a:t>Try to identify your assumptions about human existence, reality and knowing. Reflect on, and write notes on, the following questions:</a:t>
            </a:r>
            <a:endParaRPr lang="en-NZ" dirty="0"/>
          </a:p>
          <a:p>
            <a:endParaRPr lang="en-NZ" dirty="0"/>
          </a:p>
        </p:txBody>
      </p:sp>
    </p:spTree>
    <p:extLst>
      <p:ext uri="{BB962C8B-B14F-4D97-AF65-F5344CB8AC3E}">
        <p14:creationId xmlns="" xmlns:p14="http://schemas.microsoft.com/office/powerpoint/2010/main" val="1305097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ED28782-5964-4275-8F80-2506FF1CCD50}"/>
              </a:ext>
            </a:extLst>
          </p:cNvPr>
          <p:cNvSpPr>
            <a:spLocks noGrp="1"/>
          </p:cNvSpPr>
          <p:nvPr>
            <p:ph sz="quarter" idx="13"/>
          </p:nvPr>
        </p:nvSpPr>
        <p:spPr>
          <a:xfrm>
            <a:off x="986462" y="1996344"/>
            <a:ext cx="7150373" cy="4032448"/>
          </a:xfrm>
        </p:spPr>
        <p:txBody>
          <a:bodyPr>
            <a:noAutofit/>
          </a:bodyPr>
          <a:lstStyle/>
          <a:p>
            <a:pPr lvl="0"/>
            <a:r>
              <a:rPr lang="en-NZ" dirty="0"/>
              <a:t>Why does research matter? What is its purpose?</a:t>
            </a:r>
          </a:p>
          <a:p>
            <a:pPr lvl="0"/>
            <a:r>
              <a:rPr lang="en-NZ" dirty="0"/>
              <a:t>What is the nature of reality? Do you think there is an objective and singular reality that exists independent of our minds, our ways of knowing it? Or do you think realities are created in and through human practices?</a:t>
            </a:r>
          </a:p>
          <a:p>
            <a:pPr lvl="0"/>
            <a:r>
              <a:rPr lang="en-NZ" dirty="0"/>
              <a:t>What is the researcher’s </a:t>
            </a:r>
            <a:r>
              <a:rPr lang="en-NZ" i="1" dirty="0"/>
              <a:t>role</a:t>
            </a:r>
            <a:r>
              <a:rPr lang="en-NZ" dirty="0"/>
              <a:t> in the research process? Do you think they discover or harvest meaning or play an active role in meaning creation?</a:t>
            </a:r>
          </a:p>
          <a:p>
            <a:endParaRPr lang="en-NZ" dirty="0"/>
          </a:p>
        </p:txBody>
      </p:sp>
      <p:sp>
        <p:nvSpPr>
          <p:cNvPr id="5" name="Title 1">
            <a:extLst>
              <a:ext uri="{FF2B5EF4-FFF2-40B4-BE49-F238E27FC236}">
                <a16:creationId xmlns="" xmlns:a16="http://schemas.microsoft.com/office/drawing/2014/main" id="{B5B3FE63-8E6A-4A6A-A720-CB056EEF1B76}"/>
              </a:ext>
            </a:extLst>
          </p:cNvPr>
          <p:cNvSpPr>
            <a:spLocks noGrp="1"/>
          </p:cNvSpPr>
          <p:nvPr>
            <p:ph type="title"/>
          </p:nvPr>
        </p:nvSpPr>
        <p:spPr>
          <a:xfrm>
            <a:off x="986456" y="519912"/>
            <a:ext cx="7190135" cy="1325563"/>
          </a:xfrm>
        </p:spPr>
        <p:txBody>
          <a:bodyPr>
            <a:noAutofit/>
          </a:bodyPr>
          <a:lstStyle/>
          <a:p>
            <a:r>
              <a:rPr lang="en-GB" dirty="0"/>
              <a:t>3. Theoretical assumptions in research – </a:t>
            </a:r>
            <a:r>
              <a:rPr lang="en-GB" dirty="0" smtClean="0"/>
              <a:t>a reflexive activity(2 of 3)</a:t>
            </a:r>
            <a:endParaRPr lang="en-NZ" dirty="0"/>
          </a:p>
        </p:txBody>
      </p:sp>
    </p:spTree>
    <p:extLst>
      <p:ext uri="{BB962C8B-B14F-4D97-AF65-F5344CB8AC3E}">
        <p14:creationId xmlns="" xmlns:p14="http://schemas.microsoft.com/office/powerpoint/2010/main" val="30428778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ED28782-5964-4275-8F80-2506FF1CCD50}"/>
              </a:ext>
            </a:extLst>
          </p:cNvPr>
          <p:cNvSpPr>
            <a:spLocks noGrp="1"/>
          </p:cNvSpPr>
          <p:nvPr>
            <p:ph sz="quarter" idx="13"/>
          </p:nvPr>
        </p:nvSpPr>
        <p:spPr>
          <a:xfrm>
            <a:off x="986459" y="1996344"/>
            <a:ext cx="7203384" cy="4341744"/>
          </a:xfrm>
        </p:spPr>
        <p:txBody>
          <a:bodyPr>
            <a:noAutofit/>
          </a:bodyPr>
          <a:lstStyle/>
          <a:p>
            <a:pPr lvl="0"/>
            <a:r>
              <a:rPr lang="en-NZ" dirty="0"/>
              <a:t>How best can we generate knowledge about the world? Should we strive for objectivity, or view subjectivity as a strength? </a:t>
            </a:r>
          </a:p>
          <a:p>
            <a:pPr lvl="0"/>
            <a:r>
              <a:rPr lang="en-NZ" dirty="0"/>
              <a:t>What role do the researcher’s values play in the research process?</a:t>
            </a:r>
          </a:p>
          <a:p>
            <a:r>
              <a:rPr lang="en-GB" dirty="0"/>
              <a:t>Following this, try to determine what ontology and epistemology best reflects the answers you gave to these questions. Does that surprise you? How do you feel about this? What would holding these positions mean for research practice in thematic analysis, and the sorts of knowledge you could generate? </a:t>
            </a:r>
            <a:endParaRPr lang="en-NZ" dirty="0"/>
          </a:p>
          <a:p>
            <a:endParaRPr lang="en-NZ" dirty="0"/>
          </a:p>
        </p:txBody>
      </p:sp>
      <p:sp>
        <p:nvSpPr>
          <p:cNvPr id="5" name="Title 1">
            <a:extLst>
              <a:ext uri="{FF2B5EF4-FFF2-40B4-BE49-F238E27FC236}">
                <a16:creationId xmlns="" xmlns:a16="http://schemas.microsoft.com/office/drawing/2014/main" id="{B5B3FE63-8E6A-4A6A-A720-CB056EEF1B76}"/>
              </a:ext>
            </a:extLst>
          </p:cNvPr>
          <p:cNvSpPr>
            <a:spLocks noGrp="1"/>
          </p:cNvSpPr>
          <p:nvPr>
            <p:ph type="title"/>
          </p:nvPr>
        </p:nvSpPr>
        <p:spPr>
          <a:xfrm>
            <a:off x="986456" y="519912"/>
            <a:ext cx="7190135" cy="1325563"/>
          </a:xfrm>
        </p:spPr>
        <p:txBody>
          <a:bodyPr>
            <a:noAutofit/>
          </a:bodyPr>
          <a:lstStyle/>
          <a:p>
            <a:r>
              <a:rPr lang="en-GB" dirty="0"/>
              <a:t>3. Theoretical assumptions in research – </a:t>
            </a:r>
            <a:r>
              <a:rPr lang="en-GB" dirty="0" smtClean="0"/>
              <a:t>a reflexive activity(3 of 3)</a:t>
            </a:r>
            <a:endParaRPr lang="en-NZ" dirty="0"/>
          </a:p>
        </p:txBody>
      </p:sp>
    </p:spTree>
    <p:extLst>
      <p:ext uri="{BB962C8B-B14F-4D97-AF65-F5344CB8AC3E}">
        <p14:creationId xmlns="" xmlns:p14="http://schemas.microsoft.com/office/powerpoint/2010/main" val="149236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DA754A5-0FA4-4C08-B3D1-ECE1D1282503}"/>
              </a:ext>
            </a:extLst>
          </p:cNvPr>
          <p:cNvSpPr>
            <a:spLocks noGrp="1"/>
          </p:cNvSpPr>
          <p:nvPr>
            <p:ph type="title"/>
          </p:nvPr>
        </p:nvSpPr>
        <p:spPr>
          <a:xfrm>
            <a:off x="906942" y="427148"/>
            <a:ext cx="7446226" cy="1325563"/>
          </a:xfrm>
        </p:spPr>
        <p:txBody>
          <a:bodyPr/>
          <a:lstStyle/>
          <a:p>
            <a:r>
              <a:rPr lang="en-GB" dirty="0"/>
              <a:t>4. Theoretical detection </a:t>
            </a:r>
            <a:r>
              <a:rPr lang="en-GB" dirty="0" smtClean="0"/>
              <a:t>exercise(1 of 2)</a:t>
            </a:r>
            <a:endParaRPr lang="en-NZ" dirty="0"/>
          </a:p>
        </p:txBody>
      </p:sp>
      <p:sp>
        <p:nvSpPr>
          <p:cNvPr id="3" name="Content Placeholder 2">
            <a:extLst>
              <a:ext uri="{FF2B5EF4-FFF2-40B4-BE49-F238E27FC236}">
                <a16:creationId xmlns="" xmlns:a16="http://schemas.microsoft.com/office/drawing/2014/main" id="{27EF7479-7944-480B-BCE4-D2457AAE26B3}"/>
              </a:ext>
            </a:extLst>
          </p:cNvPr>
          <p:cNvSpPr>
            <a:spLocks noGrp="1"/>
          </p:cNvSpPr>
          <p:nvPr>
            <p:ph idx="1"/>
          </p:nvPr>
        </p:nvSpPr>
        <p:spPr>
          <a:xfrm>
            <a:off x="906942" y="2020388"/>
            <a:ext cx="7282901" cy="4152952"/>
          </a:xfrm>
        </p:spPr>
        <p:txBody>
          <a:bodyPr>
            <a:normAutofit/>
          </a:bodyPr>
          <a:lstStyle/>
          <a:p>
            <a:r>
              <a:rPr lang="en-GB" dirty="0"/>
              <a:t>Find a recently published thematic analysis paper in your discipline or field of research (or use one of the papers made available for this exercise on the </a:t>
            </a:r>
            <a:r>
              <a:rPr lang="en-GB" dirty="0">
                <a:hlinkClick r:id="rId2">
                  <a:extLst>
                    <a:ext uri="{A12FA001-AC4F-418D-AE19-62706E023703}">
                      <ahyp:hlinkClr xmlns="" xmlns:ahyp="http://schemas.microsoft.com/office/drawing/2018/hyperlinkcolor" val="tx"/>
                    </a:ext>
                  </a:extLst>
                </a:hlinkClick>
              </a:rPr>
              <a:t>companion website</a:t>
            </a:r>
            <a:r>
              <a:rPr lang="en-GB" dirty="0"/>
              <a:t>). </a:t>
            </a:r>
          </a:p>
          <a:p>
            <a:r>
              <a:rPr lang="en-GB" dirty="0"/>
              <a:t>Try to identify the philosophical meta-theoretical assumptions informing the paper. In doing this, consider those explicitly acknowledged by the authors, and those you can ‘detect’ from reading the paper. </a:t>
            </a:r>
          </a:p>
          <a:p>
            <a:pPr lvl="1"/>
            <a:r>
              <a:rPr lang="en-GB" dirty="0"/>
              <a:t>Note. that these detected assumptions </a:t>
            </a:r>
            <a:r>
              <a:rPr lang="en-GB" i="1" dirty="0"/>
              <a:t>might</a:t>
            </a:r>
            <a:r>
              <a:rPr lang="en-GB" dirty="0"/>
              <a:t> contradict the explicitly acknowledged assumptions. </a:t>
            </a:r>
          </a:p>
        </p:txBody>
      </p:sp>
      <p:sp>
        <p:nvSpPr>
          <p:cNvPr id="6" name="Slide Number Placeholder 5">
            <a:extLst>
              <a:ext uri="{FF2B5EF4-FFF2-40B4-BE49-F238E27FC236}">
                <a16:creationId xmlns="" xmlns:a16="http://schemas.microsoft.com/office/drawing/2014/main" id="{C6962EC1-BD85-4095-8057-D742A3ED823C}"/>
              </a:ext>
            </a:extLst>
          </p:cNvPr>
          <p:cNvSpPr>
            <a:spLocks noGrp="1"/>
          </p:cNvSpPr>
          <p:nvPr>
            <p:ph type="sldNum" sz="quarter" idx="12"/>
          </p:nvPr>
        </p:nvSpPr>
        <p:spPr/>
        <p:txBody>
          <a:bodyPr/>
          <a:lstStyle/>
          <a:p>
            <a:fld id="{A66AB582-E768-467F-83A6-09144E41FDBA}" type="slidenum">
              <a:rPr lang="en-GB" smtClean="0"/>
              <a:pPr/>
              <a:t>13</a:t>
            </a:fld>
            <a:endParaRPr lang="en-GB"/>
          </a:p>
        </p:txBody>
      </p:sp>
    </p:spTree>
    <p:extLst>
      <p:ext uri="{BB962C8B-B14F-4D97-AF65-F5344CB8AC3E}">
        <p14:creationId xmlns="" xmlns:p14="http://schemas.microsoft.com/office/powerpoint/2010/main" val="1893059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7EF7479-7944-480B-BCE4-D2457AAE26B3}"/>
              </a:ext>
            </a:extLst>
          </p:cNvPr>
          <p:cNvSpPr>
            <a:spLocks noGrp="1"/>
          </p:cNvSpPr>
          <p:nvPr>
            <p:ph idx="1"/>
          </p:nvPr>
        </p:nvSpPr>
        <p:spPr>
          <a:xfrm>
            <a:off x="887601" y="1965946"/>
            <a:ext cx="7589134" cy="4152952"/>
          </a:xfrm>
        </p:spPr>
        <p:txBody>
          <a:bodyPr>
            <a:normAutofit/>
          </a:bodyPr>
          <a:lstStyle/>
          <a:p>
            <a:r>
              <a:rPr lang="en-GB" dirty="0"/>
              <a:t>Broadly speaking, try to determine:</a:t>
            </a:r>
          </a:p>
          <a:p>
            <a:pPr lvl="1"/>
            <a:r>
              <a:rPr lang="en-GB" dirty="0"/>
              <a:t>If the paper is realist, critical realist or relativist? Postpositivist, contextualist or constructionist? </a:t>
            </a:r>
          </a:p>
          <a:p>
            <a:pPr lvl="1"/>
            <a:r>
              <a:rPr lang="en-GB" dirty="0"/>
              <a:t>If the theory of language informing the data analysis is reflective, intentional or constructionist? </a:t>
            </a:r>
          </a:p>
          <a:p>
            <a:pPr lvl="1"/>
            <a:r>
              <a:rPr lang="en-GB" dirty="0"/>
              <a:t>If the paper is an example of experiential or critical thematic analysis? </a:t>
            </a:r>
          </a:p>
          <a:p>
            <a:r>
              <a:rPr lang="en-GB" dirty="0"/>
              <a:t>Is there any evidence of confusion around Big Theory? </a:t>
            </a:r>
          </a:p>
          <a:p>
            <a:r>
              <a:rPr lang="en-GB" dirty="0"/>
              <a:t>From this exercise, do you think the paper offers a theoretically </a:t>
            </a:r>
            <a:r>
              <a:rPr lang="en-GB" i="1" dirty="0"/>
              <a:t>coherent</a:t>
            </a:r>
            <a:r>
              <a:rPr lang="en-GB" dirty="0"/>
              <a:t> use of thematic analysis?</a:t>
            </a:r>
            <a:endParaRPr lang="en-NZ" dirty="0"/>
          </a:p>
        </p:txBody>
      </p:sp>
      <p:sp>
        <p:nvSpPr>
          <p:cNvPr id="6" name="Slide Number Placeholder 5">
            <a:extLst>
              <a:ext uri="{FF2B5EF4-FFF2-40B4-BE49-F238E27FC236}">
                <a16:creationId xmlns="" xmlns:a16="http://schemas.microsoft.com/office/drawing/2014/main" id="{4A509824-AEC3-4ED5-8CD2-FAC3E4DA51CB}"/>
              </a:ext>
            </a:extLst>
          </p:cNvPr>
          <p:cNvSpPr>
            <a:spLocks noGrp="1"/>
          </p:cNvSpPr>
          <p:nvPr>
            <p:ph type="sldNum" sz="quarter" idx="12"/>
          </p:nvPr>
        </p:nvSpPr>
        <p:spPr/>
        <p:txBody>
          <a:bodyPr/>
          <a:lstStyle/>
          <a:p>
            <a:fld id="{A66AB582-E768-467F-83A6-09144E41FDBA}" type="slidenum">
              <a:rPr lang="en-GB" smtClean="0"/>
              <a:pPr/>
              <a:t>14</a:t>
            </a:fld>
            <a:endParaRPr lang="en-GB"/>
          </a:p>
        </p:txBody>
      </p:sp>
      <p:sp>
        <p:nvSpPr>
          <p:cNvPr id="7" name="Title 1">
            <a:extLst>
              <a:ext uri="{FF2B5EF4-FFF2-40B4-BE49-F238E27FC236}">
                <a16:creationId xmlns="" xmlns:a16="http://schemas.microsoft.com/office/drawing/2014/main" id="{3DA754A5-0FA4-4C08-B3D1-ECE1D1282503}"/>
              </a:ext>
            </a:extLst>
          </p:cNvPr>
          <p:cNvSpPr>
            <a:spLocks noGrp="1"/>
          </p:cNvSpPr>
          <p:nvPr>
            <p:ph type="title"/>
          </p:nvPr>
        </p:nvSpPr>
        <p:spPr>
          <a:xfrm>
            <a:off x="906942" y="427148"/>
            <a:ext cx="7446226" cy="1325563"/>
          </a:xfrm>
        </p:spPr>
        <p:txBody>
          <a:bodyPr/>
          <a:lstStyle/>
          <a:p>
            <a:r>
              <a:rPr lang="en-GB" dirty="0"/>
              <a:t>4. Theoretical detection </a:t>
            </a:r>
            <a:r>
              <a:rPr lang="en-GB" dirty="0" smtClean="0"/>
              <a:t>exercise(2 of 2)</a:t>
            </a:r>
            <a:endParaRPr lang="en-NZ" dirty="0"/>
          </a:p>
        </p:txBody>
      </p:sp>
    </p:spTree>
    <p:extLst>
      <p:ext uri="{BB962C8B-B14F-4D97-AF65-F5344CB8AC3E}">
        <p14:creationId xmlns="" xmlns:p14="http://schemas.microsoft.com/office/powerpoint/2010/main" val="3948684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A3523F-4314-4AEE-BE4C-2144B00C31E2}"/>
              </a:ext>
            </a:extLst>
          </p:cNvPr>
          <p:cNvSpPr>
            <a:spLocks noGrp="1"/>
          </p:cNvSpPr>
          <p:nvPr>
            <p:ph type="title"/>
          </p:nvPr>
        </p:nvSpPr>
        <p:spPr>
          <a:xfrm>
            <a:off x="694552" y="427148"/>
            <a:ext cx="7886700" cy="1454661"/>
          </a:xfrm>
        </p:spPr>
        <p:txBody>
          <a:bodyPr>
            <a:noAutofit/>
          </a:bodyPr>
          <a:lstStyle/>
          <a:p>
            <a:r>
              <a:rPr lang="en-GB" dirty="0"/>
              <a:t>5. Critical evaluating the account of thematic analysis in published </a:t>
            </a:r>
            <a:r>
              <a:rPr lang="en-GB" dirty="0" smtClean="0"/>
              <a:t>research(1 of 3)</a:t>
            </a:r>
            <a:endParaRPr lang="en-NZ" dirty="0"/>
          </a:p>
        </p:txBody>
      </p:sp>
      <p:sp>
        <p:nvSpPr>
          <p:cNvPr id="3" name="Content Placeholder 2">
            <a:extLst>
              <a:ext uri="{FF2B5EF4-FFF2-40B4-BE49-F238E27FC236}">
                <a16:creationId xmlns="" xmlns:a16="http://schemas.microsoft.com/office/drawing/2014/main" id="{2DE4A129-C489-40B3-BCA0-A8349A89E31A}"/>
              </a:ext>
            </a:extLst>
          </p:cNvPr>
          <p:cNvSpPr>
            <a:spLocks noGrp="1"/>
          </p:cNvSpPr>
          <p:nvPr>
            <p:ph idx="1"/>
          </p:nvPr>
        </p:nvSpPr>
        <p:spPr>
          <a:xfrm>
            <a:off x="874642" y="2020388"/>
            <a:ext cx="7640708" cy="4410464"/>
          </a:xfrm>
        </p:spPr>
        <p:txBody>
          <a:bodyPr>
            <a:noAutofit/>
          </a:bodyPr>
          <a:lstStyle/>
          <a:p>
            <a:r>
              <a:rPr lang="en-GB" dirty="0"/>
              <a:t>Find a paper that reports on data analysis with thematic analysis. Feel free to choose your own (or select one of these two, available on the companion website):</a:t>
            </a:r>
            <a:endParaRPr lang="en-NZ" dirty="0"/>
          </a:p>
          <a:p>
            <a:pPr lvl="1"/>
            <a:r>
              <a:rPr lang="en-NZ" dirty="0"/>
              <a:t>For beginners to critically evaluating published thematic analysis, we suggest: Buchanan, K., &amp; Sheffield, J. (2017). Why do diets fail? An exploration of dieters’ experiences using thematic analysis. </a:t>
            </a:r>
            <a:r>
              <a:rPr lang="en-NZ" i="1" dirty="0"/>
              <a:t>Journal of Health Psychology, 22</a:t>
            </a:r>
            <a:r>
              <a:rPr lang="en-NZ" dirty="0"/>
              <a:t>(7), 906-915. </a:t>
            </a:r>
          </a:p>
          <a:p>
            <a:pPr lvl="1"/>
            <a:r>
              <a:rPr lang="en-NZ" dirty="0"/>
              <a:t>For a more challenging evaluation activity, we suggest: Matthews, E. J., &amp; Desjardins, M. (2017). Remaking our identities: Couples’ experiences of voluntary childlessness. </a:t>
            </a:r>
            <a:r>
              <a:rPr lang="en-NZ" i="1" dirty="0"/>
              <a:t>The Family Journal, 25</a:t>
            </a:r>
            <a:r>
              <a:rPr lang="en-NZ" dirty="0"/>
              <a:t>(1), 31-39.</a:t>
            </a:r>
          </a:p>
        </p:txBody>
      </p:sp>
      <p:sp>
        <p:nvSpPr>
          <p:cNvPr id="6" name="Slide Number Placeholder 5">
            <a:extLst>
              <a:ext uri="{FF2B5EF4-FFF2-40B4-BE49-F238E27FC236}">
                <a16:creationId xmlns="" xmlns:a16="http://schemas.microsoft.com/office/drawing/2014/main" id="{9FFC617E-E968-4BA6-AD0F-EE57C64B329D}"/>
              </a:ext>
            </a:extLst>
          </p:cNvPr>
          <p:cNvSpPr>
            <a:spLocks noGrp="1"/>
          </p:cNvSpPr>
          <p:nvPr>
            <p:ph type="sldNum" sz="quarter" idx="12"/>
          </p:nvPr>
        </p:nvSpPr>
        <p:spPr/>
        <p:txBody>
          <a:bodyPr/>
          <a:lstStyle/>
          <a:p>
            <a:fld id="{A66AB582-E768-467F-83A6-09144E41FDBA}" type="slidenum">
              <a:rPr lang="en-GB" smtClean="0"/>
              <a:pPr/>
              <a:t>15</a:t>
            </a:fld>
            <a:endParaRPr lang="en-GB"/>
          </a:p>
        </p:txBody>
      </p:sp>
    </p:spTree>
    <p:extLst>
      <p:ext uri="{BB962C8B-B14F-4D97-AF65-F5344CB8AC3E}">
        <p14:creationId xmlns="" xmlns:p14="http://schemas.microsoft.com/office/powerpoint/2010/main" val="4215858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DE4A129-C489-40B3-BCA0-A8349A89E31A}"/>
              </a:ext>
            </a:extLst>
          </p:cNvPr>
          <p:cNvSpPr>
            <a:spLocks noGrp="1"/>
          </p:cNvSpPr>
          <p:nvPr>
            <p:ph idx="1"/>
          </p:nvPr>
        </p:nvSpPr>
        <p:spPr>
          <a:xfrm>
            <a:off x="897924" y="2248930"/>
            <a:ext cx="7378891" cy="4229209"/>
          </a:xfrm>
        </p:spPr>
        <p:txBody>
          <a:bodyPr>
            <a:normAutofit/>
          </a:bodyPr>
          <a:lstStyle/>
          <a:p>
            <a:r>
              <a:rPr lang="en-GB" dirty="0"/>
              <a:t>Determine whether a </a:t>
            </a:r>
            <a:r>
              <a:rPr lang="en-GB" i="1" dirty="0"/>
              <a:t>particular</a:t>
            </a:r>
            <a:r>
              <a:rPr lang="en-GB" dirty="0"/>
              <a:t> form of thematic analysis (coding reliability, codebook or reflexive) is used and cited, or not. Or is there evidence of some ‘mash-up’ of different approaches to thematic analysis? If a mash-up, is this explicitly acknowledged and discussed? </a:t>
            </a:r>
          </a:p>
          <a:p>
            <a:r>
              <a:rPr lang="en-GB" dirty="0"/>
              <a:t>Identify </a:t>
            </a:r>
            <a:r>
              <a:rPr lang="en-GB" i="1" dirty="0"/>
              <a:t>how</a:t>
            </a:r>
            <a:r>
              <a:rPr lang="en-GB" dirty="0"/>
              <a:t> the authors conceptualised codes/coding and themes, based both on what they said about them (if anything), and what they actually </a:t>
            </a:r>
            <a:r>
              <a:rPr lang="en-GB" i="1" dirty="0"/>
              <a:t>did</a:t>
            </a:r>
            <a:r>
              <a:rPr lang="en-GB" dirty="0"/>
              <a:t> in the analysis. </a:t>
            </a:r>
          </a:p>
        </p:txBody>
      </p:sp>
      <p:sp>
        <p:nvSpPr>
          <p:cNvPr id="5" name="Slide Number Placeholder 4">
            <a:extLst>
              <a:ext uri="{FF2B5EF4-FFF2-40B4-BE49-F238E27FC236}">
                <a16:creationId xmlns="" xmlns:a16="http://schemas.microsoft.com/office/drawing/2014/main" id="{EB057640-9AD8-4606-BC5C-EDB1B961DEC4}"/>
              </a:ext>
            </a:extLst>
          </p:cNvPr>
          <p:cNvSpPr>
            <a:spLocks noGrp="1"/>
          </p:cNvSpPr>
          <p:nvPr>
            <p:ph type="sldNum" sz="quarter" idx="12"/>
          </p:nvPr>
        </p:nvSpPr>
        <p:spPr/>
        <p:txBody>
          <a:bodyPr/>
          <a:lstStyle/>
          <a:p>
            <a:fld id="{A66AB582-E768-467F-83A6-09144E41FDBA}" type="slidenum">
              <a:rPr lang="en-GB" smtClean="0"/>
              <a:pPr/>
              <a:t>16</a:t>
            </a:fld>
            <a:endParaRPr lang="en-GB"/>
          </a:p>
        </p:txBody>
      </p:sp>
      <p:sp>
        <p:nvSpPr>
          <p:cNvPr id="8" name="Title 1">
            <a:extLst>
              <a:ext uri="{FF2B5EF4-FFF2-40B4-BE49-F238E27FC236}">
                <a16:creationId xmlns="" xmlns:a16="http://schemas.microsoft.com/office/drawing/2014/main" id="{D3A3523F-4314-4AEE-BE4C-2144B00C31E2}"/>
              </a:ext>
            </a:extLst>
          </p:cNvPr>
          <p:cNvSpPr>
            <a:spLocks noGrp="1"/>
          </p:cNvSpPr>
          <p:nvPr>
            <p:ph type="title"/>
          </p:nvPr>
        </p:nvSpPr>
        <p:spPr>
          <a:xfrm>
            <a:off x="735742" y="501289"/>
            <a:ext cx="7886700" cy="1454661"/>
          </a:xfrm>
        </p:spPr>
        <p:txBody>
          <a:bodyPr>
            <a:noAutofit/>
          </a:bodyPr>
          <a:lstStyle/>
          <a:p>
            <a:r>
              <a:rPr lang="en-GB" dirty="0"/>
              <a:t>5. Critical evaluating the account of thematic analysis in published </a:t>
            </a:r>
            <a:r>
              <a:rPr lang="en-GB" dirty="0" smtClean="0"/>
              <a:t>research(2 of 3)</a:t>
            </a:r>
            <a:endParaRPr lang="en-NZ" dirty="0"/>
          </a:p>
        </p:txBody>
      </p:sp>
    </p:spTree>
    <p:extLst>
      <p:ext uri="{BB962C8B-B14F-4D97-AF65-F5344CB8AC3E}">
        <p14:creationId xmlns="" xmlns:p14="http://schemas.microsoft.com/office/powerpoint/2010/main" val="2379715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DE4A129-C489-40B3-BCA0-A8349A89E31A}"/>
              </a:ext>
            </a:extLst>
          </p:cNvPr>
          <p:cNvSpPr>
            <a:spLocks noGrp="1"/>
          </p:cNvSpPr>
          <p:nvPr>
            <p:ph idx="1"/>
          </p:nvPr>
        </p:nvSpPr>
        <p:spPr>
          <a:xfrm>
            <a:off x="993912" y="2298683"/>
            <a:ext cx="7195931" cy="4152952"/>
          </a:xfrm>
        </p:spPr>
        <p:txBody>
          <a:bodyPr>
            <a:normAutofit/>
          </a:bodyPr>
          <a:lstStyle/>
          <a:p>
            <a:r>
              <a:rPr lang="en-GB" dirty="0"/>
              <a:t>Identify how the authors handled the question of researcher subjectivity. </a:t>
            </a:r>
          </a:p>
          <a:p>
            <a:r>
              <a:rPr lang="en-GB" dirty="0"/>
              <a:t>Having critically evaluated the method of the paper – how was thematic analysis conceptualised and used and reported? </a:t>
            </a:r>
          </a:p>
          <a:p>
            <a:r>
              <a:rPr lang="en-GB" dirty="0"/>
              <a:t>Decide whether you think this paper offers an example of Big Q, medium Q or small q (or, indeed confused q) qualitative research. Explain why you think that is. </a:t>
            </a:r>
            <a:endParaRPr lang="en-NZ" dirty="0"/>
          </a:p>
        </p:txBody>
      </p:sp>
      <p:sp>
        <p:nvSpPr>
          <p:cNvPr id="5" name="Slide Number Placeholder 4">
            <a:extLst>
              <a:ext uri="{FF2B5EF4-FFF2-40B4-BE49-F238E27FC236}">
                <a16:creationId xmlns="" xmlns:a16="http://schemas.microsoft.com/office/drawing/2014/main" id="{16883546-B6B4-4C10-A24F-78EF13ACE553}"/>
              </a:ext>
            </a:extLst>
          </p:cNvPr>
          <p:cNvSpPr>
            <a:spLocks noGrp="1"/>
          </p:cNvSpPr>
          <p:nvPr>
            <p:ph type="sldNum" sz="quarter" idx="12"/>
          </p:nvPr>
        </p:nvSpPr>
        <p:spPr/>
        <p:txBody>
          <a:bodyPr/>
          <a:lstStyle/>
          <a:p>
            <a:fld id="{A66AB582-E768-467F-83A6-09144E41FDBA}" type="slidenum">
              <a:rPr lang="en-GB" smtClean="0"/>
              <a:pPr/>
              <a:t>17</a:t>
            </a:fld>
            <a:endParaRPr lang="en-GB"/>
          </a:p>
        </p:txBody>
      </p:sp>
      <p:sp>
        <p:nvSpPr>
          <p:cNvPr id="8" name="Title 1">
            <a:extLst>
              <a:ext uri="{FF2B5EF4-FFF2-40B4-BE49-F238E27FC236}">
                <a16:creationId xmlns="" xmlns:a16="http://schemas.microsoft.com/office/drawing/2014/main" id="{D3A3523F-4314-4AEE-BE4C-2144B00C31E2}"/>
              </a:ext>
            </a:extLst>
          </p:cNvPr>
          <p:cNvSpPr>
            <a:spLocks noGrp="1"/>
          </p:cNvSpPr>
          <p:nvPr>
            <p:ph type="title"/>
          </p:nvPr>
        </p:nvSpPr>
        <p:spPr>
          <a:xfrm>
            <a:off x="702789" y="526002"/>
            <a:ext cx="7886700" cy="1454661"/>
          </a:xfrm>
        </p:spPr>
        <p:txBody>
          <a:bodyPr>
            <a:noAutofit/>
          </a:bodyPr>
          <a:lstStyle/>
          <a:p>
            <a:r>
              <a:rPr lang="en-GB" dirty="0"/>
              <a:t>5. Critical evaluating the account of thematic analysis in published </a:t>
            </a:r>
            <a:r>
              <a:rPr lang="en-GB" dirty="0" smtClean="0"/>
              <a:t>research(3 of 3)</a:t>
            </a:r>
            <a:endParaRPr lang="en-NZ" dirty="0"/>
          </a:p>
        </p:txBody>
      </p:sp>
    </p:spTree>
    <p:extLst>
      <p:ext uri="{BB962C8B-B14F-4D97-AF65-F5344CB8AC3E}">
        <p14:creationId xmlns="" xmlns:p14="http://schemas.microsoft.com/office/powerpoint/2010/main" val="1265230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293DCB-9E2A-4F07-924C-3421B575F1A3}"/>
              </a:ext>
            </a:extLst>
          </p:cNvPr>
          <p:cNvSpPr>
            <a:spLocks noGrp="1"/>
          </p:cNvSpPr>
          <p:nvPr>
            <p:ph type="title"/>
          </p:nvPr>
        </p:nvSpPr>
        <p:spPr>
          <a:xfrm>
            <a:off x="721414" y="427148"/>
            <a:ext cx="7886700" cy="1467913"/>
          </a:xfrm>
        </p:spPr>
        <p:txBody>
          <a:bodyPr>
            <a:noAutofit/>
          </a:bodyPr>
          <a:lstStyle/>
          <a:p>
            <a:r>
              <a:rPr lang="en-NZ" dirty="0"/>
              <a:t>6. Critically evaluating a published ‘reflexive thematic analysis’ study – brief exercise </a:t>
            </a:r>
            <a:r>
              <a:rPr lang="en-NZ" dirty="0" smtClean="0"/>
              <a:t>overview(1 of 3)</a:t>
            </a:r>
            <a:endParaRPr lang="en-NZ" dirty="0"/>
          </a:p>
        </p:txBody>
      </p:sp>
      <p:sp>
        <p:nvSpPr>
          <p:cNvPr id="3" name="Content Placeholder 2">
            <a:extLst>
              <a:ext uri="{FF2B5EF4-FFF2-40B4-BE49-F238E27FC236}">
                <a16:creationId xmlns="" xmlns:a16="http://schemas.microsoft.com/office/drawing/2014/main" id="{F9E808A6-3BB0-4006-9C8C-0247397768DC}"/>
              </a:ext>
            </a:extLst>
          </p:cNvPr>
          <p:cNvSpPr>
            <a:spLocks noGrp="1"/>
          </p:cNvSpPr>
          <p:nvPr>
            <p:ph idx="1"/>
          </p:nvPr>
        </p:nvSpPr>
        <p:spPr>
          <a:xfrm>
            <a:off x="861391" y="2020387"/>
            <a:ext cx="7368210" cy="4300899"/>
          </a:xfrm>
        </p:spPr>
        <p:txBody>
          <a:bodyPr>
            <a:normAutofit fontScale="92500"/>
          </a:bodyPr>
          <a:lstStyle/>
          <a:p>
            <a:r>
              <a:rPr lang="en-GB" dirty="0"/>
              <a:t>Find a recent example of thematic analysis claiming to use reflexive thematic analysis, or specifically Braun &amp; Clarke (2006), from your field of </a:t>
            </a:r>
            <a:r>
              <a:rPr lang="en-GB" dirty="0" smtClean="0"/>
              <a:t>study</a:t>
            </a:r>
            <a:r>
              <a:rPr lang="en-NZ" dirty="0" smtClean="0"/>
              <a:t> </a:t>
            </a:r>
            <a:r>
              <a:rPr lang="en-GB" dirty="0" smtClean="0"/>
              <a:t>(</a:t>
            </a:r>
            <a:r>
              <a:rPr lang="en-GB" dirty="0"/>
              <a:t>or use one of the two we offer below – available on the companion website):</a:t>
            </a:r>
            <a:endParaRPr lang="en-NZ" dirty="0"/>
          </a:p>
          <a:p>
            <a:pPr lvl="1"/>
            <a:r>
              <a:rPr lang="en-NZ" dirty="0" err="1"/>
              <a:t>Marcu</a:t>
            </a:r>
            <a:r>
              <a:rPr lang="en-NZ" dirty="0"/>
              <a:t>, A., Gaspar, R., </a:t>
            </a:r>
            <a:r>
              <a:rPr lang="en-NZ" dirty="0" err="1"/>
              <a:t>Rutsaert</a:t>
            </a:r>
            <a:r>
              <a:rPr lang="en-NZ" dirty="0"/>
              <a:t>, P., </a:t>
            </a:r>
            <a:r>
              <a:rPr lang="en-NZ" dirty="0" err="1"/>
              <a:t>Seibt</a:t>
            </a:r>
            <a:r>
              <a:rPr lang="en-NZ" dirty="0"/>
              <a:t>, B., Fletcher, D., Verbeke, W., &amp; Barnett, J. (2015). Analogies, metaphors, and wondering about the future: Lay sense-making around synthetic meat. </a:t>
            </a:r>
            <a:r>
              <a:rPr lang="en-NZ" i="1" dirty="0"/>
              <a:t>Public Understanding of Science, 24</a:t>
            </a:r>
            <a:r>
              <a:rPr lang="en-NZ" dirty="0"/>
              <a:t>(5), 547-562.</a:t>
            </a:r>
          </a:p>
          <a:p>
            <a:pPr lvl="1"/>
            <a:r>
              <a:rPr lang="en-NZ" dirty="0"/>
              <a:t>Toft, A., Franklin, A., &amp; Langley, E. (2020). ‘You’re not sure that you are gay yet’: The perpetuation of the ‘phase’ in the lives of young disabled LGBT+ people. </a:t>
            </a:r>
            <a:r>
              <a:rPr lang="en-NZ" i="1" dirty="0"/>
              <a:t>Sexualities, 23</a:t>
            </a:r>
            <a:r>
              <a:rPr lang="en-NZ" dirty="0"/>
              <a:t>(4), 516–529.</a:t>
            </a:r>
          </a:p>
        </p:txBody>
      </p:sp>
      <p:sp>
        <p:nvSpPr>
          <p:cNvPr id="6" name="Slide Number Placeholder 5">
            <a:extLst>
              <a:ext uri="{FF2B5EF4-FFF2-40B4-BE49-F238E27FC236}">
                <a16:creationId xmlns="" xmlns:a16="http://schemas.microsoft.com/office/drawing/2014/main" id="{106994D7-A0BC-42CF-8FBE-301D858C75C1}"/>
              </a:ext>
            </a:extLst>
          </p:cNvPr>
          <p:cNvSpPr>
            <a:spLocks noGrp="1"/>
          </p:cNvSpPr>
          <p:nvPr>
            <p:ph type="sldNum" sz="quarter" idx="12"/>
          </p:nvPr>
        </p:nvSpPr>
        <p:spPr/>
        <p:txBody>
          <a:bodyPr/>
          <a:lstStyle/>
          <a:p>
            <a:fld id="{A66AB582-E768-467F-83A6-09144E41FDBA}" type="slidenum">
              <a:rPr lang="en-GB" smtClean="0"/>
              <a:pPr/>
              <a:t>18</a:t>
            </a:fld>
            <a:endParaRPr lang="en-GB"/>
          </a:p>
        </p:txBody>
      </p:sp>
    </p:spTree>
    <p:extLst>
      <p:ext uri="{BB962C8B-B14F-4D97-AF65-F5344CB8AC3E}">
        <p14:creationId xmlns="" xmlns:p14="http://schemas.microsoft.com/office/powerpoint/2010/main" val="4038219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9E808A6-3BB0-4006-9C8C-0247397768DC}"/>
              </a:ext>
            </a:extLst>
          </p:cNvPr>
          <p:cNvSpPr>
            <a:spLocks noGrp="1"/>
          </p:cNvSpPr>
          <p:nvPr>
            <p:ph idx="1"/>
          </p:nvPr>
        </p:nvSpPr>
        <p:spPr>
          <a:xfrm>
            <a:off x="993912" y="2139656"/>
            <a:ext cx="7195931" cy="4344204"/>
          </a:xfrm>
        </p:spPr>
        <p:txBody>
          <a:bodyPr>
            <a:normAutofit lnSpcReduction="10000"/>
          </a:bodyPr>
          <a:lstStyle/>
          <a:p>
            <a:r>
              <a:rPr lang="en-GB" dirty="0"/>
              <a:t>Using Tables 9.1 and 9.2 from </a:t>
            </a:r>
            <a:r>
              <a:rPr lang="en-GB" i="1" dirty="0"/>
              <a:t>Thematic Analysis: A Practical Guide</a:t>
            </a:r>
            <a:r>
              <a:rPr lang="en-GB" dirty="0"/>
              <a:t> to guide you, critically evaluate your chosen paper to identify: </a:t>
            </a:r>
          </a:p>
          <a:p>
            <a:pPr marL="685800" lvl="1" indent="-457200">
              <a:buFont typeface="+mj-lt"/>
              <a:buAutoNum type="alphaLcParenR"/>
            </a:pPr>
            <a:r>
              <a:rPr lang="en-GB" dirty="0"/>
              <a:t> Any problems</a:t>
            </a:r>
          </a:p>
          <a:p>
            <a:pPr marL="685800" lvl="1" indent="-457200">
              <a:buFont typeface="+mj-lt"/>
              <a:buAutoNum type="alphaLcParenR"/>
            </a:pPr>
            <a:r>
              <a:rPr lang="en-GB" dirty="0"/>
              <a:t>Instances of good practice.</a:t>
            </a:r>
          </a:p>
          <a:p>
            <a:r>
              <a:rPr lang="en-GB" dirty="0"/>
              <a:t>Considering the balance between any problems and good practice, how would you assess the paper as an example of reflexive thematic analysis? </a:t>
            </a:r>
          </a:p>
          <a:p>
            <a:pPr lvl="1"/>
            <a:r>
              <a:rPr lang="en-GB" dirty="0"/>
              <a:t>In evaluating the balance between ‘problems’ and ‘good practice’, what was most important in determining your overall assessment of the paper, and why? </a:t>
            </a:r>
            <a:endParaRPr lang="en-NZ" dirty="0"/>
          </a:p>
        </p:txBody>
      </p:sp>
      <p:sp>
        <p:nvSpPr>
          <p:cNvPr id="5" name="Slide Number Placeholder 4">
            <a:extLst>
              <a:ext uri="{FF2B5EF4-FFF2-40B4-BE49-F238E27FC236}">
                <a16:creationId xmlns="" xmlns:a16="http://schemas.microsoft.com/office/drawing/2014/main" id="{9D1ED131-EEE1-4C59-BEFE-337A94EE16BD}"/>
              </a:ext>
            </a:extLst>
          </p:cNvPr>
          <p:cNvSpPr>
            <a:spLocks noGrp="1"/>
          </p:cNvSpPr>
          <p:nvPr>
            <p:ph type="sldNum" sz="quarter" idx="12"/>
          </p:nvPr>
        </p:nvSpPr>
        <p:spPr/>
        <p:txBody>
          <a:bodyPr/>
          <a:lstStyle/>
          <a:p>
            <a:fld id="{A66AB582-E768-467F-83A6-09144E41FDBA}" type="slidenum">
              <a:rPr lang="en-GB" smtClean="0"/>
              <a:pPr/>
              <a:t>19</a:t>
            </a:fld>
            <a:endParaRPr lang="en-GB"/>
          </a:p>
        </p:txBody>
      </p:sp>
      <p:sp>
        <p:nvSpPr>
          <p:cNvPr id="8" name="Title 1">
            <a:extLst>
              <a:ext uri="{FF2B5EF4-FFF2-40B4-BE49-F238E27FC236}">
                <a16:creationId xmlns="" xmlns:a16="http://schemas.microsoft.com/office/drawing/2014/main" id="{95293DCB-9E2A-4F07-924C-3421B575F1A3}"/>
              </a:ext>
            </a:extLst>
          </p:cNvPr>
          <p:cNvSpPr>
            <a:spLocks noGrp="1"/>
          </p:cNvSpPr>
          <p:nvPr>
            <p:ph type="title"/>
          </p:nvPr>
        </p:nvSpPr>
        <p:spPr>
          <a:xfrm>
            <a:off x="721414" y="427148"/>
            <a:ext cx="7886700" cy="1467913"/>
          </a:xfrm>
        </p:spPr>
        <p:txBody>
          <a:bodyPr>
            <a:noAutofit/>
          </a:bodyPr>
          <a:lstStyle/>
          <a:p>
            <a:r>
              <a:rPr lang="en-NZ" dirty="0"/>
              <a:t>6. Critically evaluating a published ‘reflexive thematic analysis’ study – brief exercise </a:t>
            </a:r>
            <a:r>
              <a:rPr lang="en-NZ" dirty="0" smtClean="0"/>
              <a:t>overview(2 of 3)</a:t>
            </a:r>
            <a:endParaRPr lang="en-NZ" dirty="0"/>
          </a:p>
        </p:txBody>
      </p:sp>
    </p:spTree>
    <p:extLst>
      <p:ext uri="{BB962C8B-B14F-4D97-AF65-F5344CB8AC3E}">
        <p14:creationId xmlns="" xmlns:p14="http://schemas.microsoft.com/office/powerpoint/2010/main" val="1838407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0B9C44D0-3044-432B-8F25-0345DF155644}"/>
              </a:ext>
            </a:extLst>
          </p:cNvPr>
          <p:cNvSpPr>
            <a:spLocks noGrp="1"/>
          </p:cNvSpPr>
          <p:nvPr>
            <p:ph type="subTitle" idx="1"/>
          </p:nvPr>
        </p:nvSpPr>
        <p:spPr>
          <a:xfrm>
            <a:off x="1151237" y="2545492"/>
            <a:ext cx="6858000" cy="1598499"/>
          </a:xfrm>
        </p:spPr>
        <p:txBody>
          <a:bodyPr>
            <a:normAutofit/>
          </a:bodyPr>
          <a:lstStyle/>
          <a:p>
            <a:r>
              <a:rPr lang="en-GB" sz="2200" dirty="0"/>
              <a:t>Activities not connected to specific datasets</a:t>
            </a:r>
          </a:p>
          <a:p>
            <a:r>
              <a:rPr lang="en-GB" sz="2200" dirty="0"/>
              <a:t>For teaching undergraduate and postgraduate students in the classroom</a:t>
            </a:r>
          </a:p>
        </p:txBody>
      </p:sp>
    </p:spTree>
    <p:extLst>
      <p:ext uri="{BB962C8B-B14F-4D97-AF65-F5344CB8AC3E}">
        <p14:creationId xmlns="" xmlns:p14="http://schemas.microsoft.com/office/powerpoint/2010/main" val="3406802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9E808A6-3BB0-4006-9C8C-0247397768DC}"/>
              </a:ext>
            </a:extLst>
          </p:cNvPr>
          <p:cNvSpPr>
            <a:spLocks noGrp="1"/>
          </p:cNvSpPr>
          <p:nvPr>
            <p:ph idx="1"/>
          </p:nvPr>
        </p:nvSpPr>
        <p:spPr>
          <a:xfrm>
            <a:off x="1033670" y="2682998"/>
            <a:ext cx="7129669" cy="2922672"/>
          </a:xfrm>
        </p:spPr>
        <p:txBody>
          <a:bodyPr>
            <a:normAutofit/>
          </a:bodyPr>
          <a:lstStyle/>
          <a:p>
            <a:r>
              <a:rPr lang="en-GB" dirty="0"/>
              <a:t>If you are part of a </a:t>
            </a:r>
            <a:r>
              <a:rPr lang="en-GB" i="1" dirty="0"/>
              <a:t>group</a:t>
            </a:r>
            <a:r>
              <a:rPr lang="en-GB" dirty="0"/>
              <a:t>, you could do this individually and then compare your assessments in a shared discussion session</a:t>
            </a:r>
            <a:r>
              <a:rPr lang="en-GB" dirty="0" smtClean="0"/>
              <a:t>.</a:t>
            </a:r>
            <a:endParaRPr lang="en-NZ" dirty="0"/>
          </a:p>
        </p:txBody>
      </p:sp>
      <p:sp>
        <p:nvSpPr>
          <p:cNvPr id="5" name="Slide Number Placeholder 4">
            <a:extLst>
              <a:ext uri="{FF2B5EF4-FFF2-40B4-BE49-F238E27FC236}">
                <a16:creationId xmlns="" xmlns:a16="http://schemas.microsoft.com/office/drawing/2014/main" id="{61EAA651-2CB7-4DD1-B180-EBC9C2ACDF1F}"/>
              </a:ext>
            </a:extLst>
          </p:cNvPr>
          <p:cNvSpPr>
            <a:spLocks noGrp="1"/>
          </p:cNvSpPr>
          <p:nvPr>
            <p:ph type="sldNum" sz="quarter" idx="12"/>
          </p:nvPr>
        </p:nvSpPr>
        <p:spPr/>
        <p:txBody>
          <a:bodyPr/>
          <a:lstStyle/>
          <a:p>
            <a:fld id="{A66AB582-E768-467F-83A6-09144E41FDBA}" type="slidenum">
              <a:rPr lang="en-GB" smtClean="0"/>
              <a:pPr/>
              <a:t>20</a:t>
            </a:fld>
            <a:endParaRPr lang="en-GB"/>
          </a:p>
        </p:txBody>
      </p:sp>
      <p:sp>
        <p:nvSpPr>
          <p:cNvPr id="8" name="Title 1">
            <a:extLst>
              <a:ext uri="{FF2B5EF4-FFF2-40B4-BE49-F238E27FC236}">
                <a16:creationId xmlns="" xmlns:a16="http://schemas.microsoft.com/office/drawing/2014/main" id="{95293DCB-9E2A-4F07-924C-3421B575F1A3}"/>
              </a:ext>
            </a:extLst>
          </p:cNvPr>
          <p:cNvSpPr>
            <a:spLocks noGrp="1"/>
          </p:cNvSpPr>
          <p:nvPr>
            <p:ph type="title"/>
          </p:nvPr>
        </p:nvSpPr>
        <p:spPr>
          <a:xfrm>
            <a:off x="704938" y="542478"/>
            <a:ext cx="7886700" cy="1467913"/>
          </a:xfrm>
        </p:spPr>
        <p:txBody>
          <a:bodyPr>
            <a:noAutofit/>
          </a:bodyPr>
          <a:lstStyle/>
          <a:p>
            <a:r>
              <a:rPr lang="en-NZ" dirty="0"/>
              <a:t>6. Critically evaluating a published ‘reflexive thematic analysis’ study – brief exercise </a:t>
            </a:r>
            <a:r>
              <a:rPr lang="en-NZ" dirty="0" smtClean="0"/>
              <a:t>overview(1 of 3)</a:t>
            </a:r>
            <a:endParaRPr lang="en-NZ" dirty="0"/>
          </a:p>
        </p:txBody>
      </p:sp>
    </p:spTree>
    <p:extLst>
      <p:ext uri="{BB962C8B-B14F-4D97-AF65-F5344CB8AC3E}">
        <p14:creationId xmlns="" xmlns:p14="http://schemas.microsoft.com/office/powerpoint/2010/main" val="1308665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1714477-A92D-45BA-9D72-2E4507967355}"/>
              </a:ext>
            </a:extLst>
          </p:cNvPr>
          <p:cNvSpPr>
            <a:spLocks noGrp="1"/>
          </p:cNvSpPr>
          <p:nvPr>
            <p:ph type="title"/>
          </p:nvPr>
        </p:nvSpPr>
        <p:spPr>
          <a:xfrm>
            <a:off x="986456" y="427148"/>
            <a:ext cx="7203387" cy="1325563"/>
          </a:xfrm>
        </p:spPr>
        <p:txBody>
          <a:bodyPr>
            <a:noAutofit/>
          </a:bodyPr>
          <a:lstStyle/>
          <a:p>
            <a:r>
              <a:rPr lang="en-GB" dirty="0"/>
              <a:t>Activities list</a:t>
            </a:r>
          </a:p>
        </p:txBody>
      </p:sp>
      <p:sp>
        <p:nvSpPr>
          <p:cNvPr id="3" name="Content Placeholder 2">
            <a:extLst>
              <a:ext uri="{FF2B5EF4-FFF2-40B4-BE49-F238E27FC236}">
                <a16:creationId xmlns="" xmlns:a16="http://schemas.microsoft.com/office/drawing/2014/main" id="{EF422879-90CC-4CB7-B744-1808142F8E7B}"/>
              </a:ext>
            </a:extLst>
          </p:cNvPr>
          <p:cNvSpPr>
            <a:spLocks noGrp="1"/>
          </p:cNvSpPr>
          <p:nvPr>
            <p:ph idx="1"/>
          </p:nvPr>
        </p:nvSpPr>
        <p:spPr>
          <a:xfrm>
            <a:off x="856735" y="1672281"/>
            <a:ext cx="7578811" cy="4595997"/>
          </a:xfrm>
        </p:spPr>
        <p:txBody>
          <a:bodyPr>
            <a:noAutofit/>
          </a:bodyPr>
          <a:lstStyle/>
          <a:p>
            <a:pPr marL="457200" indent="-457200">
              <a:buFont typeface="+mj-lt"/>
              <a:buAutoNum type="arabicPeriod"/>
            </a:pPr>
            <a:r>
              <a:rPr lang="en-NZ" dirty="0"/>
              <a:t>Getting started with familiarisation (relates to Chapter Two)</a:t>
            </a:r>
          </a:p>
          <a:p>
            <a:pPr marL="457200" indent="-457200">
              <a:buFont typeface="+mj-lt"/>
              <a:buAutoNum type="arabicPeriod"/>
            </a:pPr>
            <a:r>
              <a:rPr lang="en-NZ" dirty="0"/>
              <a:t>Evaluating analytic claims activity (activity from Chapter Five)</a:t>
            </a:r>
          </a:p>
          <a:p>
            <a:pPr marL="457200" indent="-457200">
              <a:buFont typeface="+mj-lt"/>
              <a:buAutoNum type="arabicPeriod"/>
            </a:pPr>
            <a:r>
              <a:rPr lang="en-NZ" dirty="0"/>
              <a:t>Theoretical assumptions activity (activity from Chapter Six)</a:t>
            </a:r>
          </a:p>
          <a:p>
            <a:pPr marL="457200" indent="-457200">
              <a:buFont typeface="+mj-lt"/>
              <a:buAutoNum type="arabicPeriod"/>
            </a:pPr>
            <a:r>
              <a:rPr lang="en-GB" dirty="0"/>
              <a:t>Theoretical detection (activity from Chapter Six)</a:t>
            </a:r>
          </a:p>
          <a:p>
            <a:pPr marL="457200" indent="-457200">
              <a:buFont typeface="+mj-lt"/>
              <a:buAutoNum type="arabicPeriod"/>
            </a:pPr>
            <a:r>
              <a:rPr lang="en-GB" dirty="0"/>
              <a:t>Critically evaluating the account of TA in a published study (activity from Chapter Eight)</a:t>
            </a:r>
          </a:p>
          <a:p>
            <a:pPr marL="457200" indent="-457200">
              <a:buFont typeface="+mj-lt"/>
              <a:buAutoNum type="arabicPeriod"/>
            </a:pPr>
            <a:r>
              <a:rPr lang="en-GB" dirty="0"/>
              <a:t>Critically evaluating a published ‘reflexive thematic analysis’ study (activity from Chapter Nine)</a:t>
            </a:r>
          </a:p>
          <a:p>
            <a:endParaRPr lang="en-GB" dirty="0"/>
          </a:p>
          <a:p>
            <a:endParaRPr lang="en-GB" dirty="0"/>
          </a:p>
        </p:txBody>
      </p:sp>
      <p:sp>
        <p:nvSpPr>
          <p:cNvPr id="6" name="Slide Number Placeholder 5">
            <a:extLst>
              <a:ext uri="{FF2B5EF4-FFF2-40B4-BE49-F238E27FC236}">
                <a16:creationId xmlns="" xmlns:a16="http://schemas.microsoft.com/office/drawing/2014/main" id="{48D8508A-1E98-4AB1-B9B0-2671353BDE45}"/>
              </a:ext>
            </a:extLst>
          </p:cNvPr>
          <p:cNvSpPr>
            <a:spLocks noGrp="1"/>
          </p:cNvSpPr>
          <p:nvPr>
            <p:ph type="sldNum" sz="quarter" idx="12"/>
          </p:nvPr>
        </p:nvSpPr>
        <p:spPr/>
        <p:txBody>
          <a:bodyPr/>
          <a:lstStyle/>
          <a:p>
            <a:fld id="{A66AB582-E768-467F-83A6-09144E41FDBA}" type="slidenum">
              <a:rPr lang="en-GB" smtClean="0"/>
              <a:pPr/>
              <a:t>3</a:t>
            </a:fld>
            <a:endParaRPr lang="en-GB"/>
          </a:p>
        </p:txBody>
      </p:sp>
    </p:spTree>
    <p:extLst>
      <p:ext uri="{BB962C8B-B14F-4D97-AF65-F5344CB8AC3E}">
        <p14:creationId xmlns="" xmlns:p14="http://schemas.microsoft.com/office/powerpoint/2010/main" val="1836767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324CFF-6001-4050-AC4D-6497B89AEEF6}"/>
              </a:ext>
            </a:extLst>
          </p:cNvPr>
          <p:cNvSpPr>
            <a:spLocks noGrp="1"/>
          </p:cNvSpPr>
          <p:nvPr>
            <p:ph type="title"/>
          </p:nvPr>
        </p:nvSpPr>
        <p:spPr>
          <a:xfrm>
            <a:off x="813462" y="577935"/>
            <a:ext cx="7597369" cy="1325563"/>
          </a:xfrm>
        </p:spPr>
        <p:txBody>
          <a:bodyPr/>
          <a:lstStyle/>
          <a:p>
            <a:r>
              <a:rPr lang="en-NZ" dirty="0"/>
              <a:t>1. Getting started with familiarisation</a:t>
            </a:r>
          </a:p>
        </p:txBody>
      </p:sp>
      <p:sp>
        <p:nvSpPr>
          <p:cNvPr id="3" name="Content Placeholder 2">
            <a:extLst>
              <a:ext uri="{FF2B5EF4-FFF2-40B4-BE49-F238E27FC236}">
                <a16:creationId xmlns="" xmlns:a16="http://schemas.microsoft.com/office/drawing/2014/main" id="{9FF865C9-5EFB-48C3-A843-81C7C32AE10C}"/>
              </a:ext>
            </a:extLst>
          </p:cNvPr>
          <p:cNvSpPr>
            <a:spLocks noGrp="1"/>
          </p:cNvSpPr>
          <p:nvPr>
            <p:ph idx="1"/>
          </p:nvPr>
        </p:nvSpPr>
        <p:spPr>
          <a:xfrm>
            <a:off x="879366" y="1787611"/>
            <a:ext cx="7057612" cy="4372477"/>
          </a:xfrm>
        </p:spPr>
        <p:txBody>
          <a:bodyPr/>
          <a:lstStyle/>
          <a:p>
            <a:r>
              <a:rPr lang="en-NZ" dirty="0"/>
              <a:t>Familiarisation involves dual processes of: </a:t>
            </a:r>
          </a:p>
          <a:p>
            <a:pPr marL="685800" lvl="1" indent="-457200">
              <a:buFont typeface="+mj-lt"/>
              <a:buAutoNum type="arabicPeriod"/>
            </a:pPr>
            <a:r>
              <a:rPr lang="en-NZ" dirty="0"/>
              <a:t>Developing deep and thorough knowing of the content of your dataset, along with </a:t>
            </a:r>
          </a:p>
          <a:p>
            <a:pPr marL="685800" lvl="1" indent="-457200">
              <a:buFont typeface="+mj-lt"/>
              <a:buAutoNum type="arabicPeriod"/>
            </a:pPr>
            <a:r>
              <a:rPr lang="en-NZ" dirty="0"/>
              <a:t>Critical engagement to start the analytic engagement.</a:t>
            </a:r>
          </a:p>
          <a:p>
            <a:r>
              <a:rPr lang="en-NZ" dirty="0"/>
              <a:t>With familiarisation you move from just ‘taking in’ data content to starting to </a:t>
            </a:r>
            <a:r>
              <a:rPr lang="en-NZ" i="1" dirty="0"/>
              <a:t>make sense of </a:t>
            </a:r>
            <a:r>
              <a:rPr lang="en-NZ" dirty="0"/>
              <a:t>what might be going on with the dataset.</a:t>
            </a:r>
          </a:p>
          <a:p>
            <a:r>
              <a:rPr lang="en-NZ" dirty="0"/>
              <a:t>Thinking about ‘asking questions of the dataset’ can be a useful way ‘in’ to these critical engagement processes…</a:t>
            </a:r>
          </a:p>
          <a:p>
            <a:endParaRPr lang="en-NZ" dirty="0"/>
          </a:p>
        </p:txBody>
      </p:sp>
      <p:sp>
        <p:nvSpPr>
          <p:cNvPr id="6" name="Slide Number Placeholder 5">
            <a:extLst>
              <a:ext uri="{FF2B5EF4-FFF2-40B4-BE49-F238E27FC236}">
                <a16:creationId xmlns="" xmlns:a16="http://schemas.microsoft.com/office/drawing/2014/main" id="{E2F87222-C551-461D-9C86-0247DB095F47}"/>
              </a:ext>
            </a:extLst>
          </p:cNvPr>
          <p:cNvSpPr>
            <a:spLocks noGrp="1"/>
          </p:cNvSpPr>
          <p:nvPr>
            <p:ph type="sldNum" sz="quarter" idx="12"/>
          </p:nvPr>
        </p:nvSpPr>
        <p:spPr/>
        <p:txBody>
          <a:bodyPr/>
          <a:lstStyle/>
          <a:p>
            <a:fld id="{A66AB582-E768-467F-83A6-09144E41FDBA}" type="slidenum">
              <a:rPr lang="en-GB" smtClean="0"/>
              <a:pPr/>
              <a:t>4</a:t>
            </a:fld>
            <a:endParaRPr lang="en-GB"/>
          </a:p>
        </p:txBody>
      </p:sp>
    </p:spTree>
    <p:extLst>
      <p:ext uri="{BB962C8B-B14F-4D97-AF65-F5344CB8AC3E}">
        <p14:creationId xmlns="" xmlns:p14="http://schemas.microsoft.com/office/powerpoint/2010/main" val="2739998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4A21F2-4C99-4315-8AF5-D94B7EFDC279}"/>
              </a:ext>
            </a:extLst>
          </p:cNvPr>
          <p:cNvSpPr>
            <a:spLocks noGrp="1"/>
          </p:cNvSpPr>
          <p:nvPr>
            <p:ph type="title"/>
          </p:nvPr>
        </p:nvSpPr>
        <p:spPr>
          <a:xfrm>
            <a:off x="711029" y="427148"/>
            <a:ext cx="7886700" cy="1325563"/>
          </a:xfrm>
        </p:spPr>
        <p:txBody>
          <a:bodyPr/>
          <a:lstStyle/>
          <a:p>
            <a:r>
              <a:rPr lang="en-NZ" dirty="0"/>
              <a:t>Questions to ask your data that aid familiarisation</a:t>
            </a:r>
          </a:p>
        </p:txBody>
      </p:sp>
      <p:sp>
        <p:nvSpPr>
          <p:cNvPr id="3" name="Content Placeholder 2">
            <a:extLst>
              <a:ext uri="{FF2B5EF4-FFF2-40B4-BE49-F238E27FC236}">
                <a16:creationId xmlns="" xmlns:a16="http://schemas.microsoft.com/office/drawing/2014/main" id="{AD4A83AC-1457-494F-9111-4D558922FF71}"/>
              </a:ext>
            </a:extLst>
          </p:cNvPr>
          <p:cNvSpPr>
            <a:spLocks noGrp="1"/>
          </p:cNvSpPr>
          <p:nvPr>
            <p:ph idx="1"/>
          </p:nvPr>
        </p:nvSpPr>
        <p:spPr>
          <a:xfrm>
            <a:off x="967408" y="1705233"/>
            <a:ext cx="7624657" cy="4738872"/>
          </a:xfrm>
        </p:spPr>
        <p:txBody>
          <a:bodyPr>
            <a:normAutofit fontScale="92500" lnSpcReduction="10000"/>
          </a:bodyPr>
          <a:lstStyle/>
          <a:p>
            <a:r>
              <a:rPr lang="en-NZ" dirty="0"/>
              <a:t>Imagining a dataset of ‘talk data’ (</a:t>
            </a:r>
            <a:r>
              <a:rPr lang="en-NZ" dirty="0" err="1"/>
              <a:t>eg</a:t>
            </a:r>
            <a:r>
              <a:rPr lang="en-NZ" dirty="0"/>
              <a:t> interview data), we offer some questions to get you started (this is not exhaustive and won’t suit </a:t>
            </a:r>
            <a:r>
              <a:rPr lang="en-NZ" i="1" dirty="0"/>
              <a:t>all</a:t>
            </a:r>
            <a:r>
              <a:rPr lang="en-NZ" dirty="0"/>
              <a:t> data or research questions); add your own! </a:t>
            </a:r>
          </a:p>
          <a:p>
            <a:pPr lvl="1"/>
            <a:r>
              <a:rPr lang="en-NZ" i="1" dirty="0"/>
              <a:t>How</a:t>
            </a:r>
            <a:r>
              <a:rPr lang="en-NZ" dirty="0"/>
              <a:t> does the person make sense of whatever it is they are discussing?</a:t>
            </a:r>
          </a:p>
          <a:p>
            <a:pPr lvl="1"/>
            <a:r>
              <a:rPr lang="en-NZ" dirty="0"/>
              <a:t>Why might they be making sense of things in this way (and not in another way)?</a:t>
            </a:r>
          </a:p>
          <a:p>
            <a:pPr lvl="1"/>
            <a:r>
              <a:rPr lang="en-NZ" dirty="0"/>
              <a:t>In what different ways do they make sense of the topic?</a:t>
            </a:r>
          </a:p>
          <a:p>
            <a:pPr lvl="1"/>
            <a:r>
              <a:rPr lang="en-NZ" dirty="0"/>
              <a:t>How ‘common-sense’ or socially normative is this depiction or story?</a:t>
            </a:r>
          </a:p>
          <a:p>
            <a:pPr lvl="1"/>
            <a:r>
              <a:rPr lang="en-NZ" dirty="0"/>
              <a:t>How would I feel if I was in that situation? (Is this different from or similar to how the person feels, and why might that be?) </a:t>
            </a:r>
          </a:p>
          <a:p>
            <a:pPr lvl="1"/>
            <a:r>
              <a:rPr lang="en-NZ" dirty="0"/>
              <a:t>What assumptions do they make in describing the world? </a:t>
            </a:r>
          </a:p>
          <a:p>
            <a:pPr lvl="1"/>
            <a:r>
              <a:rPr lang="en-NZ" dirty="0"/>
              <a:t>What kind of world is ‘revealed’ through their account? </a:t>
            </a:r>
          </a:p>
        </p:txBody>
      </p:sp>
      <p:sp>
        <p:nvSpPr>
          <p:cNvPr id="6" name="Slide Number Placeholder 5">
            <a:extLst>
              <a:ext uri="{FF2B5EF4-FFF2-40B4-BE49-F238E27FC236}">
                <a16:creationId xmlns="" xmlns:a16="http://schemas.microsoft.com/office/drawing/2014/main" id="{F830D200-776A-4BE9-968D-4CF37A4D6B8D}"/>
              </a:ext>
            </a:extLst>
          </p:cNvPr>
          <p:cNvSpPr>
            <a:spLocks noGrp="1"/>
          </p:cNvSpPr>
          <p:nvPr>
            <p:ph type="sldNum" sz="quarter" idx="12"/>
          </p:nvPr>
        </p:nvSpPr>
        <p:spPr/>
        <p:txBody>
          <a:bodyPr/>
          <a:lstStyle/>
          <a:p>
            <a:fld id="{A66AB582-E768-467F-83A6-09144E41FDBA}" type="slidenum">
              <a:rPr lang="en-GB" smtClean="0"/>
              <a:pPr/>
              <a:t>5</a:t>
            </a:fld>
            <a:endParaRPr lang="en-GB"/>
          </a:p>
        </p:txBody>
      </p:sp>
    </p:spTree>
    <p:extLst>
      <p:ext uri="{BB962C8B-B14F-4D97-AF65-F5344CB8AC3E}">
        <p14:creationId xmlns="" xmlns:p14="http://schemas.microsoft.com/office/powerpoint/2010/main" val="1497130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A564F5-1031-4D8B-A547-F964A7107C90}"/>
              </a:ext>
            </a:extLst>
          </p:cNvPr>
          <p:cNvSpPr>
            <a:spLocks noGrp="1"/>
          </p:cNvSpPr>
          <p:nvPr>
            <p:ph type="title"/>
          </p:nvPr>
        </p:nvSpPr>
        <p:spPr>
          <a:xfrm>
            <a:off x="986457" y="427148"/>
            <a:ext cx="7190134" cy="1325563"/>
          </a:xfrm>
        </p:spPr>
        <p:txBody>
          <a:bodyPr/>
          <a:lstStyle/>
          <a:p>
            <a:r>
              <a:rPr lang="en-NZ" dirty="0"/>
              <a:t>Questions to ask yourself to aid familiarisation</a:t>
            </a:r>
          </a:p>
        </p:txBody>
      </p:sp>
      <p:sp>
        <p:nvSpPr>
          <p:cNvPr id="3" name="Content Placeholder 2">
            <a:extLst>
              <a:ext uri="{FF2B5EF4-FFF2-40B4-BE49-F238E27FC236}">
                <a16:creationId xmlns="" xmlns:a16="http://schemas.microsoft.com/office/drawing/2014/main" id="{C83AD2EC-59A5-438C-848C-67E5870EBDB9}"/>
              </a:ext>
            </a:extLst>
          </p:cNvPr>
          <p:cNvSpPr>
            <a:spLocks noGrp="1"/>
          </p:cNvSpPr>
          <p:nvPr>
            <p:ph idx="1"/>
          </p:nvPr>
        </p:nvSpPr>
        <p:spPr>
          <a:xfrm>
            <a:off x="887603" y="1845276"/>
            <a:ext cx="7190134" cy="4331288"/>
          </a:xfrm>
        </p:spPr>
        <p:txBody>
          <a:bodyPr>
            <a:normAutofit/>
          </a:bodyPr>
          <a:lstStyle/>
          <a:p>
            <a:r>
              <a:rPr lang="en-NZ" dirty="0"/>
              <a:t>As well as ‘reading’ the data, reflexive TA requires us to ‘read’ our own engagement with our data and research (and to interrogate it).</a:t>
            </a:r>
          </a:p>
          <a:p>
            <a:pPr lvl="1"/>
            <a:r>
              <a:rPr lang="en-NZ" dirty="0"/>
              <a:t>Questions to ask yourself include:</a:t>
            </a:r>
          </a:p>
          <a:p>
            <a:pPr lvl="2"/>
            <a:r>
              <a:rPr lang="en-NZ" dirty="0"/>
              <a:t>Why might I be reacting to the data in this way?</a:t>
            </a:r>
          </a:p>
          <a:p>
            <a:pPr lvl="2"/>
            <a:r>
              <a:rPr lang="en-NZ" dirty="0"/>
              <a:t>What ideas does my interpretation rely on? </a:t>
            </a:r>
          </a:p>
          <a:p>
            <a:pPr lvl="2"/>
            <a:r>
              <a:rPr lang="en-NZ" dirty="0"/>
              <a:t>What different ways could I make sense of the data?</a:t>
            </a:r>
          </a:p>
          <a:p>
            <a:pPr lvl="1"/>
            <a:r>
              <a:rPr lang="en-NZ" dirty="0"/>
              <a:t>Keep notes of what you observe and questions you might have through this familiarisation process.</a:t>
            </a:r>
          </a:p>
        </p:txBody>
      </p:sp>
      <p:sp>
        <p:nvSpPr>
          <p:cNvPr id="6" name="Slide Number Placeholder 5">
            <a:extLst>
              <a:ext uri="{FF2B5EF4-FFF2-40B4-BE49-F238E27FC236}">
                <a16:creationId xmlns="" xmlns:a16="http://schemas.microsoft.com/office/drawing/2014/main" id="{E7CF694E-BD8A-4E39-9396-2DAE9886B6BA}"/>
              </a:ext>
            </a:extLst>
          </p:cNvPr>
          <p:cNvSpPr>
            <a:spLocks noGrp="1"/>
          </p:cNvSpPr>
          <p:nvPr>
            <p:ph type="sldNum" sz="quarter" idx="12"/>
          </p:nvPr>
        </p:nvSpPr>
        <p:spPr/>
        <p:txBody>
          <a:bodyPr/>
          <a:lstStyle/>
          <a:p>
            <a:fld id="{A66AB582-E768-467F-83A6-09144E41FDBA}" type="slidenum">
              <a:rPr lang="en-GB" smtClean="0"/>
              <a:pPr/>
              <a:t>6</a:t>
            </a:fld>
            <a:endParaRPr lang="en-GB"/>
          </a:p>
        </p:txBody>
      </p:sp>
    </p:spTree>
    <p:extLst>
      <p:ext uri="{BB962C8B-B14F-4D97-AF65-F5344CB8AC3E}">
        <p14:creationId xmlns="" xmlns:p14="http://schemas.microsoft.com/office/powerpoint/2010/main" val="2850745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7C656BD-7912-415F-8BBF-9B33BA9BDC09}"/>
              </a:ext>
            </a:extLst>
          </p:cNvPr>
          <p:cNvSpPr>
            <a:spLocks noGrp="1"/>
          </p:cNvSpPr>
          <p:nvPr>
            <p:ph type="title"/>
          </p:nvPr>
        </p:nvSpPr>
        <p:spPr>
          <a:xfrm>
            <a:off x="829939" y="500212"/>
            <a:ext cx="7216638" cy="1325563"/>
          </a:xfrm>
        </p:spPr>
        <p:txBody>
          <a:bodyPr>
            <a:noAutofit/>
          </a:bodyPr>
          <a:lstStyle/>
          <a:p>
            <a:r>
              <a:rPr lang="en-GB" dirty="0"/>
              <a:t>2. Evaluating analytic claims in reflexive TA </a:t>
            </a:r>
            <a:r>
              <a:rPr lang="en-GB" dirty="0" smtClean="0"/>
              <a:t>research(1 of 3)</a:t>
            </a:r>
            <a:endParaRPr lang="en-GB" dirty="0"/>
          </a:p>
        </p:txBody>
      </p:sp>
      <p:sp>
        <p:nvSpPr>
          <p:cNvPr id="3" name="Content Placeholder 2">
            <a:extLst>
              <a:ext uri="{FF2B5EF4-FFF2-40B4-BE49-F238E27FC236}">
                <a16:creationId xmlns="" xmlns:a16="http://schemas.microsoft.com/office/drawing/2014/main" id="{38D8A453-0D6A-4712-A59B-B54F13955C7A}"/>
              </a:ext>
            </a:extLst>
          </p:cNvPr>
          <p:cNvSpPr>
            <a:spLocks noGrp="1"/>
          </p:cNvSpPr>
          <p:nvPr>
            <p:ph idx="1"/>
          </p:nvPr>
        </p:nvSpPr>
        <p:spPr>
          <a:xfrm>
            <a:off x="881449" y="2020388"/>
            <a:ext cx="7321647" cy="4152952"/>
          </a:xfrm>
        </p:spPr>
        <p:txBody>
          <a:bodyPr>
            <a:normAutofit/>
          </a:bodyPr>
          <a:lstStyle/>
          <a:p>
            <a:pPr>
              <a:spcBef>
                <a:spcPts val="1200"/>
              </a:spcBef>
            </a:pPr>
            <a:r>
              <a:rPr lang="en-GB" dirty="0"/>
              <a:t>Identify a reflexive thematic analysis paper</a:t>
            </a:r>
          </a:p>
          <a:p>
            <a:pPr lvl="1">
              <a:spcBef>
                <a:spcPts val="1200"/>
              </a:spcBef>
            </a:pPr>
            <a:r>
              <a:rPr lang="en-GB" dirty="0"/>
              <a:t>or example, this one on disability disclosure at university: </a:t>
            </a:r>
            <a:r>
              <a:rPr lang="en-NZ" dirty="0"/>
              <a:t>Blockmans, I. G. E. (2015). “Not wishing to be the white rhino in the crowd”: Disability-disclosure at university. </a:t>
            </a:r>
            <a:r>
              <a:rPr lang="en-NZ" i="1" dirty="0"/>
              <a:t>Journal of Language and Social Psychology, 34</a:t>
            </a:r>
            <a:r>
              <a:rPr lang="en-NZ" dirty="0"/>
              <a:t>(2), 158–180</a:t>
            </a:r>
            <a:r>
              <a:rPr lang="en-GB" dirty="0"/>
              <a:t>.</a:t>
            </a:r>
          </a:p>
          <a:p>
            <a:pPr>
              <a:spcBef>
                <a:spcPts val="1200"/>
              </a:spcBef>
            </a:pPr>
            <a:r>
              <a:rPr lang="en-GB" dirty="0"/>
              <a:t>Read the paper, and focus specifically on how the methodology and process is described, and the analysis is reported (the claims they make) </a:t>
            </a:r>
            <a:endParaRPr lang="en-NZ" dirty="0"/>
          </a:p>
        </p:txBody>
      </p:sp>
      <p:sp>
        <p:nvSpPr>
          <p:cNvPr id="6" name="Slide Number Placeholder 5">
            <a:extLst>
              <a:ext uri="{FF2B5EF4-FFF2-40B4-BE49-F238E27FC236}">
                <a16:creationId xmlns="" xmlns:a16="http://schemas.microsoft.com/office/drawing/2014/main" id="{8038C160-0F6D-4173-B23D-7359E25C2554}"/>
              </a:ext>
            </a:extLst>
          </p:cNvPr>
          <p:cNvSpPr>
            <a:spLocks noGrp="1"/>
          </p:cNvSpPr>
          <p:nvPr>
            <p:ph type="sldNum" sz="quarter" idx="12"/>
          </p:nvPr>
        </p:nvSpPr>
        <p:spPr/>
        <p:txBody>
          <a:bodyPr/>
          <a:lstStyle/>
          <a:p>
            <a:fld id="{A66AB582-E768-467F-83A6-09144E41FDBA}" type="slidenum">
              <a:rPr lang="en-GB" smtClean="0"/>
              <a:pPr/>
              <a:t>7</a:t>
            </a:fld>
            <a:endParaRPr lang="en-GB"/>
          </a:p>
        </p:txBody>
      </p:sp>
    </p:spTree>
    <p:extLst>
      <p:ext uri="{BB962C8B-B14F-4D97-AF65-F5344CB8AC3E}">
        <p14:creationId xmlns="" xmlns:p14="http://schemas.microsoft.com/office/powerpoint/2010/main" val="3997946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8D8A453-0D6A-4712-A59B-B54F13955C7A}"/>
              </a:ext>
            </a:extLst>
          </p:cNvPr>
          <p:cNvSpPr>
            <a:spLocks noGrp="1"/>
          </p:cNvSpPr>
          <p:nvPr>
            <p:ph idx="1"/>
          </p:nvPr>
        </p:nvSpPr>
        <p:spPr>
          <a:xfrm>
            <a:off x="755372" y="1762536"/>
            <a:ext cx="7770790" cy="4929809"/>
          </a:xfrm>
        </p:spPr>
        <p:txBody>
          <a:bodyPr>
            <a:normAutofit/>
          </a:bodyPr>
          <a:lstStyle/>
          <a:p>
            <a:r>
              <a:rPr lang="en-GB" dirty="0"/>
              <a:t>Evaluate the authors’ methodological description, and then their analytic claims. Specifically, reflect on the following:</a:t>
            </a:r>
            <a:endParaRPr lang="en-NZ" dirty="0"/>
          </a:p>
          <a:p>
            <a:pPr lvl="1"/>
            <a:r>
              <a:rPr lang="en-NZ" dirty="0"/>
              <a:t>Does the methodological description give you confidence in their analytic process?</a:t>
            </a:r>
          </a:p>
          <a:p>
            <a:pPr lvl="1"/>
            <a:r>
              <a:rPr lang="en-NZ" dirty="0"/>
              <a:t>Do the analytic claims and interpretation seem </a:t>
            </a:r>
            <a:r>
              <a:rPr lang="en-NZ" i="1" dirty="0"/>
              <a:t>defensible</a:t>
            </a:r>
            <a:r>
              <a:rPr lang="en-NZ" dirty="0"/>
              <a:t>?</a:t>
            </a:r>
          </a:p>
          <a:p>
            <a:pPr lvl="1"/>
            <a:r>
              <a:rPr lang="en-NZ" dirty="0"/>
              <a:t>Does the author (or authors) locate their analysis in relation to the wider context and/or in terms of existing empirical or theoretical scholarship?</a:t>
            </a:r>
          </a:p>
          <a:p>
            <a:pPr lvl="1"/>
            <a:r>
              <a:rPr lang="en-NZ" dirty="0"/>
              <a:t>Do the analytic claims </a:t>
            </a:r>
            <a:r>
              <a:rPr lang="en-NZ" i="1" dirty="0"/>
              <a:t>resonate</a:t>
            </a:r>
            <a:r>
              <a:rPr lang="en-NZ" dirty="0"/>
              <a:t> with you – do they evidence some </a:t>
            </a:r>
            <a:r>
              <a:rPr lang="en-NZ" i="1" dirty="0"/>
              <a:t>naturalistic</a:t>
            </a:r>
            <a:r>
              <a:rPr lang="en-NZ" dirty="0"/>
              <a:t> generalisability (where readers make connections between a reported analysis and their own experiences)? If so, why? </a:t>
            </a:r>
          </a:p>
        </p:txBody>
      </p:sp>
      <p:sp>
        <p:nvSpPr>
          <p:cNvPr id="6" name="Slide Number Placeholder 5">
            <a:extLst>
              <a:ext uri="{FF2B5EF4-FFF2-40B4-BE49-F238E27FC236}">
                <a16:creationId xmlns="" xmlns:a16="http://schemas.microsoft.com/office/drawing/2014/main" id="{FF70C844-1EDA-4E48-A3A9-F0669DF108A0}"/>
              </a:ext>
            </a:extLst>
          </p:cNvPr>
          <p:cNvSpPr>
            <a:spLocks noGrp="1"/>
          </p:cNvSpPr>
          <p:nvPr>
            <p:ph type="sldNum" sz="quarter" idx="12"/>
          </p:nvPr>
        </p:nvSpPr>
        <p:spPr/>
        <p:txBody>
          <a:bodyPr/>
          <a:lstStyle/>
          <a:p>
            <a:fld id="{A66AB582-E768-467F-83A6-09144E41FDBA}" type="slidenum">
              <a:rPr lang="en-GB" smtClean="0"/>
              <a:pPr/>
              <a:t>8</a:t>
            </a:fld>
            <a:endParaRPr lang="en-GB"/>
          </a:p>
        </p:txBody>
      </p:sp>
      <p:sp>
        <p:nvSpPr>
          <p:cNvPr id="7" name="Title 1">
            <a:extLst>
              <a:ext uri="{FF2B5EF4-FFF2-40B4-BE49-F238E27FC236}">
                <a16:creationId xmlns="" xmlns:a16="http://schemas.microsoft.com/office/drawing/2014/main" id="{37C656BD-7912-415F-8BBF-9B33BA9BDC09}"/>
              </a:ext>
            </a:extLst>
          </p:cNvPr>
          <p:cNvSpPr>
            <a:spLocks noGrp="1"/>
          </p:cNvSpPr>
          <p:nvPr>
            <p:ph type="title"/>
          </p:nvPr>
        </p:nvSpPr>
        <p:spPr>
          <a:xfrm>
            <a:off x="829939" y="500212"/>
            <a:ext cx="7216638" cy="1325563"/>
          </a:xfrm>
        </p:spPr>
        <p:txBody>
          <a:bodyPr>
            <a:noAutofit/>
          </a:bodyPr>
          <a:lstStyle/>
          <a:p>
            <a:r>
              <a:rPr lang="en-GB" dirty="0"/>
              <a:t>2. Evaluating analytic claims in reflexive TA </a:t>
            </a:r>
            <a:r>
              <a:rPr lang="en-GB" dirty="0" smtClean="0"/>
              <a:t>research(2 of 3)</a:t>
            </a:r>
            <a:endParaRPr lang="en-GB" dirty="0"/>
          </a:p>
        </p:txBody>
      </p:sp>
    </p:spTree>
    <p:extLst>
      <p:ext uri="{BB962C8B-B14F-4D97-AF65-F5344CB8AC3E}">
        <p14:creationId xmlns="" xmlns:p14="http://schemas.microsoft.com/office/powerpoint/2010/main" val="1983610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8D8A453-0D6A-4712-A59B-B54F13955C7A}"/>
              </a:ext>
            </a:extLst>
          </p:cNvPr>
          <p:cNvSpPr>
            <a:spLocks noGrp="1"/>
          </p:cNvSpPr>
          <p:nvPr>
            <p:ph idx="1"/>
          </p:nvPr>
        </p:nvSpPr>
        <p:spPr>
          <a:xfrm>
            <a:off x="776570" y="1998899"/>
            <a:ext cx="7648163" cy="4261142"/>
          </a:xfrm>
        </p:spPr>
        <p:txBody>
          <a:bodyPr>
            <a:normAutofit/>
          </a:bodyPr>
          <a:lstStyle/>
          <a:p>
            <a:pPr lvl="1"/>
            <a:r>
              <a:rPr lang="en-NZ" dirty="0"/>
              <a:t>Has the author (or authors) done a good job of providing some kind of </a:t>
            </a:r>
            <a:r>
              <a:rPr lang="en-NZ" i="1" dirty="0"/>
              <a:t>thick</a:t>
            </a:r>
            <a:r>
              <a:rPr lang="en-NZ" dirty="0"/>
              <a:t> description around interpretation, or providing a detailed locating of the sample, so that the specificity/transferability of the results can be assessed? Would you feel confident that you know enough about how the sample or context might differ from your own location to make any claims about how the analysis might apply in or be transferred to your context?</a:t>
            </a:r>
          </a:p>
          <a:p>
            <a:pPr lvl="1"/>
            <a:r>
              <a:rPr lang="en-NZ" dirty="0"/>
              <a:t>What sorts of </a:t>
            </a:r>
            <a:r>
              <a:rPr lang="en-NZ" i="1" dirty="0"/>
              <a:t>wider</a:t>
            </a:r>
            <a:r>
              <a:rPr lang="en-NZ" dirty="0"/>
              <a:t> claims – beyond the specifics of the dataset – does the author (or authors) make? Do you find these claims compelling? Why or why not? </a:t>
            </a:r>
          </a:p>
        </p:txBody>
      </p:sp>
      <p:sp>
        <p:nvSpPr>
          <p:cNvPr id="6" name="Slide Number Placeholder 5">
            <a:extLst>
              <a:ext uri="{FF2B5EF4-FFF2-40B4-BE49-F238E27FC236}">
                <a16:creationId xmlns="" xmlns:a16="http://schemas.microsoft.com/office/drawing/2014/main" id="{FF342BC0-1776-48E7-BA12-42C7662677DC}"/>
              </a:ext>
            </a:extLst>
          </p:cNvPr>
          <p:cNvSpPr>
            <a:spLocks noGrp="1"/>
          </p:cNvSpPr>
          <p:nvPr>
            <p:ph type="sldNum" sz="quarter" idx="12"/>
          </p:nvPr>
        </p:nvSpPr>
        <p:spPr/>
        <p:txBody>
          <a:bodyPr/>
          <a:lstStyle/>
          <a:p>
            <a:fld id="{A66AB582-E768-467F-83A6-09144E41FDBA}" type="slidenum">
              <a:rPr lang="en-GB" smtClean="0"/>
              <a:pPr/>
              <a:t>9</a:t>
            </a:fld>
            <a:endParaRPr lang="en-GB"/>
          </a:p>
        </p:txBody>
      </p:sp>
      <p:sp>
        <p:nvSpPr>
          <p:cNvPr id="7" name="Title 1">
            <a:extLst>
              <a:ext uri="{FF2B5EF4-FFF2-40B4-BE49-F238E27FC236}">
                <a16:creationId xmlns="" xmlns:a16="http://schemas.microsoft.com/office/drawing/2014/main" id="{37C656BD-7912-415F-8BBF-9B33BA9BDC09}"/>
              </a:ext>
            </a:extLst>
          </p:cNvPr>
          <p:cNvSpPr>
            <a:spLocks noGrp="1"/>
          </p:cNvSpPr>
          <p:nvPr>
            <p:ph type="title"/>
          </p:nvPr>
        </p:nvSpPr>
        <p:spPr>
          <a:xfrm>
            <a:off x="829939" y="500212"/>
            <a:ext cx="7216638" cy="1325563"/>
          </a:xfrm>
        </p:spPr>
        <p:txBody>
          <a:bodyPr>
            <a:noAutofit/>
          </a:bodyPr>
          <a:lstStyle/>
          <a:p>
            <a:r>
              <a:rPr lang="en-GB" dirty="0"/>
              <a:t>2. Evaluating analytic claims in reflexive TA </a:t>
            </a:r>
            <a:r>
              <a:rPr lang="en-GB" dirty="0" smtClean="0"/>
              <a:t>research(3 of 3)</a:t>
            </a:r>
            <a:endParaRPr lang="en-GB" dirty="0"/>
          </a:p>
        </p:txBody>
      </p:sp>
    </p:spTree>
    <p:extLst>
      <p:ext uri="{BB962C8B-B14F-4D97-AF65-F5344CB8AC3E}">
        <p14:creationId xmlns="" xmlns:p14="http://schemas.microsoft.com/office/powerpoint/2010/main" val="3222056280"/>
      </p:ext>
    </p:extLst>
  </p:cSld>
  <p:clrMapOvr>
    <a:masterClrMapping/>
  </p:clrMapOvr>
</p:sld>
</file>

<file path=ppt/theme/theme1.xml><?xml version="1.0" encoding="utf-8"?>
<a:theme xmlns:a="http://schemas.openxmlformats.org/drawingml/2006/main" name="CDC PPT master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CDC PPT master theme" id="{54717623-23ED-4358-9C73-6518671C19EC}" vid="{8348790F-27F1-4F39-885D-2376FA45C8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CW_TEMPLATE_PPTX</Template>
  <TotalTime>868</TotalTime>
  <Words>1834</Words>
  <Application>Microsoft Office PowerPoint</Application>
  <PresentationFormat>On-screen Show (4:3)</PresentationFormat>
  <Paragraphs>106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CDC PPT master theme</vt:lpstr>
      <vt:lpstr>Slide 1</vt:lpstr>
      <vt:lpstr>Slide 2</vt:lpstr>
      <vt:lpstr>Activities list</vt:lpstr>
      <vt:lpstr>1. Getting started with familiarisation</vt:lpstr>
      <vt:lpstr>Questions to ask your data that aid familiarisation</vt:lpstr>
      <vt:lpstr>Questions to ask yourself to aid familiarisation</vt:lpstr>
      <vt:lpstr>2. Evaluating analytic claims in reflexive TA research(1 of 3)</vt:lpstr>
      <vt:lpstr>2. Evaluating analytic claims in reflexive TA research(2 of 3)</vt:lpstr>
      <vt:lpstr>2. Evaluating analytic claims in reflexive TA research(3 of 3)</vt:lpstr>
      <vt:lpstr>3. Theoretical assumptions in research – a reflexive activity(1 of 3)</vt:lpstr>
      <vt:lpstr>3. Theoretical assumptions in research – a reflexive activity(2 of 3)</vt:lpstr>
      <vt:lpstr>3. Theoretical assumptions in research – a reflexive activity(3 of 3)</vt:lpstr>
      <vt:lpstr>4. Theoretical detection exercise(1 of 2)</vt:lpstr>
      <vt:lpstr>4. Theoretical detection exercise(2 of 2)</vt:lpstr>
      <vt:lpstr>5. Critical evaluating the account of thematic analysis in published research(1 of 3)</vt:lpstr>
      <vt:lpstr>5. Critical evaluating the account of thematic analysis in published research(2 of 3)</vt:lpstr>
      <vt:lpstr>5. Critical evaluating the account of thematic analysis in published research(3 of 3)</vt:lpstr>
      <vt:lpstr>6. Critically evaluating a published ‘reflexive thematic analysis’ study – brief exercise overview(1 of 3)</vt:lpstr>
      <vt:lpstr>6. Critically evaluating a published ‘reflexive thematic analysis’ study – brief exercise overview(2 of 3)</vt:lpstr>
      <vt:lpstr>6. Critically evaluating a published ‘reflexive thematic analysis’ study – brief exercise overview(1 of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Thematic Analysis</dc:title>
  <dc:creator>AnonTW</dc:creator>
  <cp:lastModifiedBy>xml</cp:lastModifiedBy>
  <cp:revision>397</cp:revision>
  <dcterms:created xsi:type="dcterms:W3CDTF">2020-08-08T13:40:51Z</dcterms:created>
  <dcterms:modified xsi:type="dcterms:W3CDTF">2021-09-09T10:47:58Z</dcterms:modified>
</cp:coreProperties>
</file>