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notesSlides/notesSlide14.xml" ContentType="application/vnd.openxmlformats-officedocument.presentationml.notesSlide+xml"/>
  <Override PartName="/ppt/commentAuthors.xml" ContentType="application/vnd.openxmlformats-officedocument.presentationml.commentAuthors+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Layouts/slideLayout8.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1" r:id="rId1"/>
  </p:sldMasterIdLst>
  <p:notesMasterIdLst>
    <p:notesMasterId r:id="rId59"/>
  </p:notesMasterIdLst>
  <p:handoutMasterIdLst>
    <p:handoutMasterId r:id="rId60"/>
  </p:handoutMasterIdLst>
  <p:sldIdLst>
    <p:sldId id="621" r:id="rId2"/>
    <p:sldId id="256" r:id="rId3"/>
    <p:sldId id="583" r:id="rId4"/>
    <p:sldId id="615" r:id="rId5"/>
    <p:sldId id="496" r:id="rId6"/>
    <p:sldId id="553" r:id="rId7"/>
    <p:sldId id="586" r:id="rId8"/>
    <p:sldId id="548" r:id="rId9"/>
    <p:sldId id="546" r:id="rId10"/>
    <p:sldId id="587" r:id="rId11"/>
    <p:sldId id="554" r:id="rId12"/>
    <p:sldId id="588" r:id="rId13"/>
    <p:sldId id="552" r:id="rId14"/>
    <p:sldId id="589" r:id="rId15"/>
    <p:sldId id="555" r:id="rId16"/>
    <p:sldId id="590" r:id="rId17"/>
    <p:sldId id="542" r:id="rId18"/>
    <p:sldId id="593" r:id="rId19"/>
    <p:sldId id="556" r:id="rId20"/>
    <p:sldId id="594" r:id="rId21"/>
    <p:sldId id="557" r:id="rId22"/>
    <p:sldId id="616" r:id="rId23"/>
    <p:sldId id="595" r:id="rId24"/>
    <p:sldId id="558" r:id="rId25"/>
    <p:sldId id="596" r:id="rId26"/>
    <p:sldId id="597" r:id="rId27"/>
    <p:sldId id="598" r:id="rId28"/>
    <p:sldId id="560" r:id="rId29"/>
    <p:sldId id="561" r:id="rId30"/>
    <p:sldId id="599" r:id="rId31"/>
    <p:sldId id="600" r:id="rId32"/>
    <p:sldId id="544" r:id="rId33"/>
    <p:sldId id="545" r:id="rId34"/>
    <p:sldId id="562" r:id="rId35"/>
    <p:sldId id="601" r:id="rId36"/>
    <p:sldId id="603" r:id="rId37"/>
    <p:sldId id="602" r:id="rId38"/>
    <p:sldId id="604" r:id="rId39"/>
    <p:sldId id="605" r:id="rId40"/>
    <p:sldId id="266" r:id="rId41"/>
    <p:sldId id="606" r:id="rId42"/>
    <p:sldId id="620" r:id="rId43"/>
    <p:sldId id="260" r:id="rId44"/>
    <p:sldId id="269" r:id="rId45"/>
    <p:sldId id="270" r:id="rId46"/>
    <p:sldId id="276" r:id="rId47"/>
    <p:sldId id="261" r:id="rId48"/>
    <p:sldId id="271" r:id="rId49"/>
    <p:sldId id="275" r:id="rId50"/>
    <p:sldId id="272" r:id="rId51"/>
    <p:sldId id="619" r:id="rId52"/>
    <p:sldId id="262" r:id="rId53"/>
    <p:sldId id="273" r:id="rId54"/>
    <p:sldId id="267" r:id="rId55"/>
    <p:sldId id="274" r:id="rId56"/>
    <p:sldId id="268" r:id="rId57"/>
    <p:sldId id="263" r:id="rId58"/>
  </p:sldIdLst>
  <p:sldSz cx="9144000" cy="6858000" type="screen4x3"/>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 uri="{2D200454-40CA-4A62-9FC3-DE9A4176ACB9}">
      <p15:notesGuideLst xmlns=""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Victoria Clarke" initials="VC" lastIdx="6" clrIdx="0">
    <p:extLst>
      <p:ext uri="{19B8F6BF-5375-455C-9EA6-DF929625EA0E}">
        <p15:presenceInfo xmlns="" xmlns:p15="http://schemas.microsoft.com/office/powerpoint/2012/main" userId="S-1-5-21-1659004503-492894223-725345543-4890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882" autoAdjust="0"/>
    <p:restoredTop sz="94249" autoAdjust="0"/>
  </p:normalViewPr>
  <p:slideViewPr>
    <p:cSldViewPr snapToGrid="0">
      <p:cViewPr varScale="1">
        <p:scale>
          <a:sx n="116" d="100"/>
          <a:sy n="116" d="100"/>
        </p:scale>
        <p:origin x="-1494" y="-114"/>
      </p:cViewPr>
      <p:guideLst>
        <p:guide orient="horz" pos="2160"/>
        <p:guide pos="2880"/>
      </p:guideLst>
    </p:cSldViewPr>
  </p:slideViewPr>
  <p:outlineViewPr>
    <p:cViewPr>
      <p:scale>
        <a:sx n="33" d="100"/>
        <a:sy n="33" d="100"/>
      </p:scale>
      <p:origin x="0" y="-11208"/>
    </p:cViewPr>
  </p:outlineViewPr>
  <p:notesTextViewPr>
    <p:cViewPr>
      <p:scale>
        <a:sx n="1" d="1"/>
        <a:sy n="1" d="1"/>
      </p:scale>
      <p:origin x="0" y="0"/>
    </p:cViewPr>
  </p:notesTextViewPr>
  <p:sorterViewPr>
    <p:cViewPr>
      <p:scale>
        <a:sx n="100" d="100"/>
        <a:sy n="100" d="100"/>
      </p:scale>
      <p:origin x="0" y="-16134"/>
    </p:cViewPr>
  </p:sorterViewPr>
  <p:notesViewPr>
    <p:cSldViewPr snapToGrid="0">
      <p:cViewPr varScale="1">
        <p:scale>
          <a:sx n="75" d="100"/>
          <a:sy n="75" d="100"/>
        </p:scale>
        <p:origin x="3306" y="54"/>
      </p:cViewPr>
      <p:guideLst/>
    </p:cSldViewPr>
  </p:notes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handoutMaster" Target="handoutMasters/handoutMaster1.xml"/><Relationship Id="rId65"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 xmlns:a16="http://schemas.microsoft.com/office/drawing/2014/main" id="{E09FE6C1-3F23-4C44-A11E-416B214E4BF6}"/>
              </a:ext>
            </a:extLst>
          </p:cNvPr>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NZ"/>
          </a:p>
        </p:txBody>
      </p:sp>
      <p:sp>
        <p:nvSpPr>
          <p:cNvPr id="3" name="Date Placeholder 2">
            <a:extLst>
              <a:ext uri="{FF2B5EF4-FFF2-40B4-BE49-F238E27FC236}">
                <a16:creationId xmlns="" xmlns:a16="http://schemas.microsoft.com/office/drawing/2014/main" id="{EEA30A80-EC70-4FB0-A376-6C916E79EEE4}"/>
              </a:ext>
            </a:extLst>
          </p:cNvPr>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A902E7BE-445E-496B-B14D-276858C4A2C8}" type="datetimeFigureOut">
              <a:rPr lang="en-NZ" smtClean="0"/>
              <a:pPr/>
              <a:t>9/09/2021</a:t>
            </a:fld>
            <a:endParaRPr lang="en-NZ"/>
          </a:p>
        </p:txBody>
      </p:sp>
      <p:sp>
        <p:nvSpPr>
          <p:cNvPr id="4" name="Footer Placeholder 3">
            <a:extLst>
              <a:ext uri="{FF2B5EF4-FFF2-40B4-BE49-F238E27FC236}">
                <a16:creationId xmlns="" xmlns:a16="http://schemas.microsoft.com/office/drawing/2014/main" id="{F80DF962-7E2C-4F1E-A4F9-3F7A5A4E656E}"/>
              </a:ext>
            </a:extLst>
          </p:cNvPr>
          <p:cNvSpPr>
            <a:spLocks noGrp="1"/>
          </p:cNvSpPr>
          <p:nvPr>
            <p:ph type="ftr" sz="quarter" idx="2"/>
          </p:nvPr>
        </p:nvSpPr>
        <p:spPr>
          <a:xfrm>
            <a:off x="0" y="9429750"/>
            <a:ext cx="2946400" cy="496888"/>
          </a:xfrm>
          <a:prstGeom prst="rect">
            <a:avLst/>
          </a:prstGeom>
        </p:spPr>
        <p:txBody>
          <a:bodyPr vert="horz" lIns="91440" tIns="45720" rIns="91440" bIns="45720" rtlCol="0" anchor="b"/>
          <a:lstStyle>
            <a:lvl1pPr algn="l">
              <a:defRPr sz="1200"/>
            </a:lvl1pPr>
          </a:lstStyle>
          <a:p>
            <a:endParaRPr lang="en-NZ"/>
          </a:p>
        </p:txBody>
      </p:sp>
      <p:sp>
        <p:nvSpPr>
          <p:cNvPr id="5" name="Slide Number Placeholder 4">
            <a:extLst>
              <a:ext uri="{FF2B5EF4-FFF2-40B4-BE49-F238E27FC236}">
                <a16:creationId xmlns="" xmlns:a16="http://schemas.microsoft.com/office/drawing/2014/main" id="{45DF0A57-97E1-4FF0-8142-3C508BC3D8A8}"/>
              </a:ext>
            </a:extLst>
          </p:cNvPr>
          <p:cNvSpPr>
            <a:spLocks noGrp="1"/>
          </p:cNvSpPr>
          <p:nvPr>
            <p:ph type="sldNum" sz="quarter" idx="3"/>
          </p:nvPr>
        </p:nvSpPr>
        <p:spPr>
          <a:xfrm>
            <a:off x="3849688" y="9429750"/>
            <a:ext cx="2946400" cy="496888"/>
          </a:xfrm>
          <a:prstGeom prst="rect">
            <a:avLst/>
          </a:prstGeom>
        </p:spPr>
        <p:txBody>
          <a:bodyPr vert="horz" lIns="91440" tIns="45720" rIns="91440" bIns="45720" rtlCol="0" anchor="b"/>
          <a:lstStyle>
            <a:lvl1pPr algn="r">
              <a:defRPr sz="1200"/>
            </a:lvl1pPr>
          </a:lstStyle>
          <a:p>
            <a:fld id="{B1B9F4C1-D89E-45E4-BD99-724FDA7B0324}" type="slidenum">
              <a:rPr lang="en-NZ" smtClean="0"/>
              <a:pPr/>
              <a:t>‹#›</a:t>
            </a:fld>
            <a:endParaRPr lang="en-NZ"/>
          </a:p>
        </p:txBody>
      </p:sp>
    </p:spTree>
    <p:extLst>
      <p:ext uri="{BB962C8B-B14F-4D97-AF65-F5344CB8AC3E}">
        <p14:creationId xmlns="" xmlns:p14="http://schemas.microsoft.com/office/powerpoint/2010/main" val="234492115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NZ"/>
          </a:p>
        </p:txBody>
      </p:sp>
      <p:sp>
        <p:nvSpPr>
          <p:cNvPr id="3" name="Date Placeholder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4BA4B8E8-DC39-4110-BD58-C77721EF8EBF}" type="datetimeFigureOut">
              <a:rPr lang="en-NZ" smtClean="0"/>
              <a:pPr/>
              <a:t>9/09/2021</a:t>
            </a:fld>
            <a:endParaRPr lang="en-NZ"/>
          </a:p>
        </p:txBody>
      </p:sp>
      <p:sp>
        <p:nvSpPr>
          <p:cNvPr id="4" name="Slide Image Placeholder 3"/>
          <p:cNvSpPr>
            <a:spLocks noGrp="1" noRot="1" noChangeAspect="1"/>
          </p:cNvSpPr>
          <p:nvPr>
            <p:ph type="sldImg" idx="2"/>
          </p:nvPr>
        </p:nvSpPr>
        <p:spPr>
          <a:xfrm>
            <a:off x="1165225" y="1241425"/>
            <a:ext cx="4467225" cy="3349625"/>
          </a:xfrm>
          <a:prstGeom prst="rect">
            <a:avLst/>
          </a:prstGeom>
          <a:noFill/>
          <a:ln w="12700">
            <a:solidFill>
              <a:prstClr val="black"/>
            </a:solidFill>
          </a:ln>
        </p:spPr>
        <p:txBody>
          <a:bodyPr vert="horz" lIns="91440" tIns="45720" rIns="91440" bIns="45720" rtlCol="0" anchor="ctr"/>
          <a:lstStyle/>
          <a:p>
            <a:endParaRPr lang="en-NZ"/>
          </a:p>
        </p:txBody>
      </p:sp>
      <p:sp>
        <p:nvSpPr>
          <p:cNvPr id="5" name="Notes Placeholde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6" name="Footer Placeholder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NZ"/>
          </a:p>
        </p:txBody>
      </p:sp>
      <p:sp>
        <p:nvSpPr>
          <p:cNvPr id="7" name="Slide Number Placehold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22FA81B4-E0D7-43CE-AEC3-B5662169C1AB}" type="slidenum">
              <a:rPr lang="en-NZ" smtClean="0"/>
              <a:pPr/>
              <a:t>‹#›</a:t>
            </a:fld>
            <a:endParaRPr lang="en-NZ"/>
          </a:p>
        </p:txBody>
      </p:sp>
    </p:spTree>
    <p:extLst>
      <p:ext uri="{BB962C8B-B14F-4D97-AF65-F5344CB8AC3E}">
        <p14:creationId xmlns="" xmlns:p14="http://schemas.microsoft.com/office/powerpoint/2010/main" val="17706798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65225" y="1241425"/>
            <a:ext cx="4467225" cy="3349625"/>
          </a:xfrm>
        </p:spPr>
      </p:sp>
      <p:sp>
        <p:nvSpPr>
          <p:cNvPr id="3" name="Notes Placeholder 2"/>
          <p:cNvSpPr>
            <a:spLocks noGrp="1"/>
          </p:cNvSpPr>
          <p:nvPr>
            <p:ph type="body" idx="1"/>
          </p:nvPr>
        </p:nvSpPr>
        <p:spPr/>
        <p:txBody>
          <a:bodyPr/>
          <a:lstStyle/>
          <a:p>
            <a:pPr defTabSz="902787">
              <a:defRPr/>
            </a:pPr>
            <a:endParaRPr lang="en-US" dirty="0"/>
          </a:p>
          <a:p>
            <a:pPr defTabSz="902787">
              <a:defRPr/>
            </a:pPr>
            <a:endParaRPr lang="en-US" dirty="0"/>
          </a:p>
          <a:p>
            <a:endParaRPr lang="en-GB" dirty="0"/>
          </a:p>
        </p:txBody>
      </p:sp>
      <p:sp>
        <p:nvSpPr>
          <p:cNvPr id="4" name="Slide Number Placeholder 3"/>
          <p:cNvSpPr>
            <a:spLocks noGrp="1"/>
          </p:cNvSpPr>
          <p:nvPr>
            <p:ph type="sldNum" sz="quarter" idx="10"/>
          </p:nvPr>
        </p:nvSpPr>
        <p:spPr/>
        <p:txBody>
          <a:bodyPr/>
          <a:lstStyle/>
          <a:p>
            <a:pPr>
              <a:defRPr/>
            </a:pPr>
            <a:fld id="{E4597797-7ABC-4F1C-865E-1E6721BA3A9B}" type="slidenum">
              <a:rPr lang="en-US" smtClean="0"/>
              <a:pPr>
                <a:defRPr/>
              </a:pPr>
              <a:t>5</a:t>
            </a:fld>
            <a:endParaRPr lang="en-US" dirty="0"/>
          </a:p>
        </p:txBody>
      </p:sp>
    </p:spTree>
    <p:extLst>
      <p:ext uri="{BB962C8B-B14F-4D97-AF65-F5344CB8AC3E}">
        <p14:creationId xmlns="" xmlns:p14="http://schemas.microsoft.com/office/powerpoint/2010/main" val="196632774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65225" y="1241425"/>
            <a:ext cx="4467225" cy="3349625"/>
          </a:xfrm>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E4597797-7ABC-4F1C-865E-1E6721BA3A9B}" type="slidenum">
              <a:rPr lang="en-US" smtClean="0"/>
              <a:pPr>
                <a:defRPr/>
              </a:pPr>
              <a:t>33</a:t>
            </a:fld>
            <a:endParaRPr lang="en-US"/>
          </a:p>
        </p:txBody>
      </p:sp>
    </p:spTree>
    <p:extLst>
      <p:ext uri="{BB962C8B-B14F-4D97-AF65-F5344CB8AC3E}">
        <p14:creationId xmlns="" xmlns:p14="http://schemas.microsoft.com/office/powerpoint/2010/main" val="285928338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23975" y="782638"/>
            <a:ext cx="4678363" cy="3508375"/>
          </a:xfrm>
        </p:spPr>
      </p:sp>
      <p:sp>
        <p:nvSpPr>
          <p:cNvPr id="3" name="Notes Placeholder 2"/>
          <p:cNvSpPr>
            <a:spLocks noGrp="1"/>
          </p:cNvSpPr>
          <p:nvPr>
            <p:ph type="body" idx="1"/>
          </p:nvPr>
        </p:nvSpPr>
        <p:spPr/>
        <p:txBody>
          <a:bodyPr/>
          <a:lstStyle/>
          <a:p>
            <a:pPr defTabSz="966612">
              <a:defRPr/>
            </a:pPr>
            <a:r>
              <a:rPr lang="en-NZ" sz="1500" b="1" i="1" dirty="0"/>
              <a:t>12:25-12.40 [15 minutes for this exercise slot]</a:t>
            </a:r>
          </a:p>
          <a:p>
            <a:endParaRPr lang="en-NZ" dirty="0"/>
          </a:p>
        </p:txBody>
      </p:sp>
      <p:sp>
        <p:nvSpPr>
          <p:cNvPr id="4" name="Slide Number Placeholder 3"/>
          <p:cNvSpPr>
            <a:spLocks noGrp="1"/>
          </p:cNvSpPr>
          <p:nvPr>
            <p:ph type="sldNum" sz="quarter" idx="10"/>
          </p:nvPr>
        </p:nvSpPr>
        <p:spPr>
          <a:xfrm>
            <a:off x="4107139" y="9900013"/>
            <a:ext cx="3142036" cy="521148"/>
          </a:xfrm>
          <a:prstGeom prst="rect">
            <a:avLst/>
          </a:prstGeom>
        </p:spPr>
        <p:txBody>
          <a:bodyPr/>
          <a:lstStyle/>
          <a:p>
            <a:fld id="{FC33F92D-81B9-4FF7-8E0A-16CE5FABD67D}" type="slidenum">
              <a:rPr lang="en-NZ" smtClean="0"/>
              <a:pPr/>
              <a:t>38</a:t>
            </a:fld>
            <a:endParaRPr lang="en-NZ"/>
          </a:p>
        </p:txBody>
      </p:sp>
    </p:spTree>
    <p:extLst>
      <p:ext uri="{BB962C8B-B14F-4D97-AF65-F5344CB8AC3E}">
        <p14:creationId xmlns="" xmlns:p14="http://schemas.microsoft.com/office/powerpoint/2010/main" val="6155399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23975" y="782638"/>
            <a:ext cx="4678363" cy="3508375"/>
          </a:xfrm>
        </p:spPr>
      </p:sp>
      <p:sp>
        <p:nvSpPr>
          <p:cNvPr id="3" name="Notes Placeholder 2"/>
          <p:cNvSpPr>
            <a:spLocks noGrp="1"/>
          </p:cNvSpPr>
          <p:nvPr>
            <p:ph type="body" idx="1"/>
          </p:nvPr>
        </p:nvSpPr>
        <p:spPr/>
        <p:txBody>
          <a:bodyPr/>
          <a:lstStyle/>
          <a:p>
            <a:endParaRPr lang="en-NZ" dirty="0"/>
          </a:p>
        </p:txBody>
      </p:sp>
      <p:sp>
        <p:nvSpPr>
          <p:cNvPr id="4" name="Slide Number Placeholder 3"/>
          <p:cNvSpPr>
            <a:spLocks noGrp="1"/>
          </p:cNvSpPr>
          <p:nvPr>
            <p:ph type="sldNum" sz="quarter" idx="10"/>
          </p:nvPr>
        </p:nvSpPr>
        <p:spPr>
          <a:xfrm>
            <a:off x="4107139" y="9900013"/>
            <a:ext cx="3142036" cy="521148"/>
          </a:xfrm>
          <a:prstGeom prst="rect">
            <a:avLst/>
          </a:prstGeom>
        </p:spPr>
        <p:txBody>
          <a:bodyPr/>
          <a:lstStyle/>
          <a:p>
            <a:fld id="{FC33F92D-81B9-4FF7-8E0A-16CE5FABD67D}" type="slidenum">
              <a:rPr lang="en-NZ" smtClean="0"/>
              <a:pPr/>
              <a:t>39</a:t>
            </a:fld>
            <a:endParaRPr lang="en-NZ"/>
          </a:p>
        </p:txBody>
      </p:sp>
    </p:spTree>
    <p:extLst>
      <p:ext uri="{BB962C8B-B14F-4D97-AF65-F5344CB8AC3E}">
        <p14:creationId xmlns="" xmlns:p14="http://schemas.microsoft.com/office/powerpoint/2010/main" val="124040765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23975" y="782638"/>
            <a:ext cx="4678363" cy="3508375"/>
          </a:xfrm>
        </p:spPr>
      </p:sp>
      <p:sp>
        <p:nvSpPr>
          <p:cNvPr id="3" name="Notes Placeholder 2"/>
          <p:cNvSpPr>
            <a:spLocks noGrp="1"/>
          </p:cNvSpPr>
          <p:nvPr>
            <p:ph type="body" idx="1"/>
          </p:nvPr>
        </p:nvSpPr>
        <p:spPr/>
        <p:txBody>
          <a:bodyPr/>
          <a:lstStyle/>
          <a:p>
            <a:endParaRPr lang="en-NZ" dirty="0"/>
          </a:p>
        </p:txBody>
      </p:sp>
      <p:sp>
        <p:nvSpPr>
          <p:cNvPr id="4" name="Slide Number Placeholder 3"/>
          <p:cNvSpPr>
            <a:spLocks noGrp="1"/>
          </p:cNvSpPr>
          <p:nvPr>
            <p:ph type="sldNum" sz="quarter" idx="10"/>
          </p:nvPr>
        </p:nvSpPr>
        <p:spPr>
          <a:xfrm>
            <a:off x="4107139" y="9900013"/>
            <a:ext cx="3142036" cy="521148"/>
          </a:xfrm>
          <a:prstGeom prst="rect">
            <a:avLst/>
          </a:prstGeom>
        </p:spPr>
        <p:txBody>
          <a:bodyPr/>
          <a:lstStyle/>
          <a:p>
            <a:fld id="{FC33F92D-81B9-4FF7-8E0A-16CE5FABD67D}" type="slidenum">
              <a:rPr lang="en-NZ" smtClean="0"/>
              <a:pPr/>
              <a:t>40</a:t>
            </a:fld>
            <a:endParaRPr lang="en-NZ"/>
          </a:p>
        </p:txBody>
      </p:sp>
    </p:spTree>
    <p:extLst>
      <p:ext uri="{BB962C8B-B14F-4D97-AF65-F5344CB8AC3E}">
        <p14:creationId xmlns="" xmlns:p14="http://schemas.microsoft.com/office/powerpoint/2010/main" val="113117750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23975" y="782638"/>
            <a:ext cx="4678363" cy="3508375"/>
          </a:xfrm>
        </p:spPr>
      </p:sp>
      <p:sp>
        <p:nvSpPr>
          <p:cNvPr id="3" name="Notes Placeholder 2"/>
          <p:cNvSpPr>
            <a:spLocks noGrp="1"/>
          </p:cNvSpPr>
          <p:nvPr>
            <p:ph type="body" idx="1"/>
          </p:nvPr>
        </p:nvSpPr>
        <p:spPr/>
        <p:txBody>
          <a:bodyPr/>
          <a:lstStyle/>
          <a:p>
            <a:endParaRPr lang="en-NZ" dirty="0"/>
          </a:p>
        </p:txBody>
      </p:sp>
    </p:spTree>
    <p:extLst>
      <p:ext uri="{BB962C8B-B14F-4D97-AF65-F5344CB8AC3E}">
        <p14:creationId xmlns="" xmlns:p14="http://schemas.microsoft.com/office/powerpoint/2010/main" val="362503069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23975" y="782638"/>
            <a:ext cx="4678363" cy="3508375"/>
          </a:xfrm>
        </p:spPr>
      </p:sp>
      <p:sp>
        <p:nvSpPr>
          <p:cNvPr id="3" name="Notes Placeholder 2"/>
          <p:cNvSpPr>
            <a:spLocks noGrp="1"/>
          </p:cNvSpPr>
          <p:nvPr>
            <p:ph type="body" idx="1"/>
          </p:nvPr>
        </p:nvSpPr>
        <p:spPr/>
        <p:txBody>
          <a:bodyPr/>
          <a:lstStyle/>
          <a:p>
            <a:endParaRPr lang="en-NZ" dirty="0"/>
          </a:p>
        </p:txBody>
      </p:sp>
    </p:spTree>
    <p:extLst>
      <p:ext uri="{BB962C8B-B14F-4D97-AF65-F5344CB8AC3E}">
        <p14:creationId xmlns="" xmlns:p14="http://schemas.microsoft.com/office/powerpoint/2010/main" val="24525896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65225" y="1241425"/>
            <a:ext cx="4467225" cy="3349625"/>
          </a:xfrm>
        </p:spPr>
      </p:sp>
      <p:sp>
        <p:nvSpPr>
          <p:cNvPr id="3" name="Notes Placeholder 2"/>
          <p:cNvSpPr>
            <a:spLocks noGrp="1"/>
          </p:cNvSpPr>
          <p:nvPr>
            <p:ph type="body" idx="1"/>
          </p:nvPr>
        </p:nvSpPr>
        <p:spPr/>
        <p:txBody>
          <a:bodyPr/>
          <a:lstStyle/>
          <a:p>
            <a:endParaRPr lang="en-NZ" dirty="0"/>
          </a:p>
        </p:txBody>
      </p:sp>
      <p:sp>
        <p:nvSpPr>
          <p:cNvPr id="4" name="Slide Number Placeholder 3"/>
          <p:cNvSpPr>
            <a:spLocks noGrp="1"/>
          </p:cNvSpPr>
          <p:nvPr>
            <p:ph type="sldNum" sz="quarter" idx="5"/>
          </p:nvPr>
        </p:nvSpPr>
        <p:spPr/>
        <p:txBody>
          <a:bodyPr/>
          <a:lstStyle/>
          <a:p>
            <a:fld id="{22FA81B4-E0D7-43CE-AEC3-B5662169C1AB}" type="slidenum">
              <a:rPr lang="en-NZ" smtClean="0"/>
              <a:pPr/>
              <a:t>7</a:t>
            </a:fld>
            <a:endParaRPr lang="en-NZ" dirty="0"/>
          </a:p>
        </p:txBody>
      </p:sp>
    </p:spTree>
    <p:extLst>
      <p:ext uri="{BB962C8B-B14F-4D97-AF65-F5344CB8AC3E}">
        <p14:creationId xmlns="" xmlns:p14="http://schemas.microsoft.com/office/powerpoint/2010/main" val="11089554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65225" y="1241425"/>
            <a:ext cx="4467225" cy="3349625"/>
          </a:xfrm>
        </p:spPr>
      </p:sp>
      <p:sp>
        <p:nvSpPr>
          <p:cNvPr id="3" name="Notes Placeholder 2"/>
          <p:cNvSpPr>
            <a:spLocks noGrp="1"/>
          </p:cNvSpPr>
          <p:nvPr>
            <p:ph type="body" idx="1"/>
          </p:nvPr>
        </p:nvSpPr>
        <p:spPr/>
        <p:txBody>
          <a:bodyPr/>
          <a:lstStyle/>
          <a:p>
            <a:pPr rtl="0" eaLnBrk="1" fontAlgn="t" latinLnBrk="0" hangingPunct="1"/>
            <a:endParaRPr lang="en-GB" sz="1400" dirty="0">
              <a:latin typeface="+mn-lt"/>
            </a:endParaRPr>
          </a:p>
        </p:txBody>
      </p:sp>
      <p:sp>
        <p:nvSpPr>
          <p:cNvPr id="4" name="Slide Number Placeholder 3"/>
          <p:cNvSpPr>
            <a:spLocks noGrp="1"/>
          </p:cNvSpPr>
          <p:nvPr>
            <p:ph type="sldNum" sz="quarter" idx="10"/>
          </p:nvPr>
        </p:nvSpPr>
        <p:spPr/>
        <p:txBody>
          <a:bodyPr/>
          <a:lstStyle/>
          <a:p>
            <a:pPr>
              <a:defRPr/>
            </a:pPr>
            <a:fld id="{E4597797-7ABC-4F1C-865E-1E6721BA3A9B}" type="slidenum">
              <a:rPr lang="en-US" smtClean="0"/>
              <a:pPr>
                <a:defRPr/>
              </a:pPr>
              <a:t>8</a:t>
            </a:fld>
            <a:endParaRPr lang="en-US"/>
          </a:p>
        </p:txBody>
      </p:sp>
    </p:spTree>
    <p:extLst>
      <p:ext uri="{BB962C8B-B14F-4D97-AF65-F5344CB8AC3E}">
        <p14:creationId xmlns="" xmlns:p14="http://schemas.microsoft.com/office/powerpoint/2010/main" val="135180895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65225" y="1241425"/>
            <a:ext cx="4467225" cy="3349625"/>
          </a:xfrm>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E4597797-7ABC-4F1C-865E-1E6721BA3A9B}" type="slidenum">
              <a:rPr lang="en-US" smtClean="0"/>
              <a:pPr>
                <a:defRPr/>
              </a:pPr>
              <a:t>9</a:t>
            </a:fld>
            <a:endParaRPr lang="en-US"/>
          </a:p>
        </p:txBody>
      </p:sp>
    </p:spTree>
    <p:extLst>
      <p:ext uri="{BB962C8B-B14F-4D97-AF65-F5344CB8AC3E}">
        <p14:creationId xmlns="" xmlns:p14="http://schemas.microsoft.com/office/powerpoint/2010/main" val="30747947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65225" y="1241425"/>
            <a:ext cx="4467225" cy="3349625"/>
          </a:xfrm>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E4597797-7ABC-4F1C-865E-1E6721BA3A9B}" type="slidenum">
              <a:rPr lang="en-US" smtClean="0"/>
              <a:pPr>
                <a:defRPr/>
              </a:pPr>
              <a:t>10</a:t>
            </a:fld>
            <a:endParaRPr lang="en-US"/>
          </a:p>
        </p:txBody>
      </p:sp>
    </p:spTree>
    <p:extLst>
      <p:ext uri="{BB962C8B-B14F-4D97-AF65-F5344CB8AC3E}">
        <p14:creationId xmlns="" xmlns:p14="http://schemas.microsoft.com/office/powerpoint/2010/main" val="183438332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65225" y="1241425"/>
            <a:ext cx="4467225" cy="3349625"/>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E4597797-7ABC-4F1C-865E-1E6721BA3A9B}" type="slidenum">
              <a:rPr lang="en-US" smtClean="0"/>
              <a:pPr>
                <a:defRPr/>
              </a:pPr>
              <a:t>17</a:t>
            </a:fld>
            <a:endParaRPr lang="en-US"/>
          </a:p>
        </p:txBody>
      </p:sp>
    </p:spTree>
    <p:extLst>
      <p:ext uri="{BB962C8B-B14F-4D97-AF65-F5344CB8AC3E}">
        <p14:creationId xmlns="" xmlns:p14="http://schemas.microsoft.com/office/powerpoint/2010/main" val="412601669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65225" y="1241425"/>
            <a:ext cx="4467225" cy="3349625"/>
          </a:xfrm>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E4597797-7ABC-4F1C-865E-1E6721BA3A9B}" type="slidenum">
              <a:rPr lang="en-US" smtClean="0"/>
              <a:pPr>
                <a:defRPr/>
              </a:pPr>
              <a:t>18</a:t>
            </a:fld>
            <a:endParaRPr lang="en-US"/>
          </a:p>
        </p:txBody>
      </p:sp>
    </p:spTree>
    <p:extLst>
      <p:ext uri="{BB962C8B-B14F-4D97-AF65-F5344CB8AC3E}">
        <p14:creationId xmlns="" xmlns:p14="http://schemas.microsoft.com/office/powerpoint/2010/main" val="418895628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65225" y="1241425"/>
            <a:ext cx="4467225" cy="3349625"/>
          </a:xfrm>
        </p:spPr>
      </p:sp>
      <p:sp>
        <p:nvSpPr>
          <p:cNvPr id="3" name="Notes Placeholder 2"/>
          <p:cNvSpPr>
            <a:spLocks noGrp="1"/>
          </p:cNvSpPr>
          <p:nvPr>
            <p:ph type="body" idx="1"/>
          </p:nvPr>
        </p:nvSpPr>
        <p:spPr/>
        <p:txBody>
          <a:bodyPr/>
          <a:lstStyle/>
          <a:p>
            <a:pPr defTabSz="906719">
              <a:defRPr/>
            </a:pPr>
            <a:r>
              <a:rPr lang="en-GB" sz="1400" dirty="0">
                <a:latin typeface="+mn-lt"/>
              </a:rPr>
              <a:t>Give them the</a:t>
            </a:r>
            <a:r>
              <a:rPr lang="en-GB" sz="1400" baseline="0" dirty="0">
                <a:latin typeface="+mn-lt"/>
              </a:rPr>
              <a:t> extract to have a look at</a:t>
            </a:r>
            <a:endParaRPr lang="en-GB" sz="1400" dirty="0">
              <a:latin typeface="+mn-lt"/>
            </a:endParaRPr>
          </a:p>
          <a:p>
            <a:endParaRPr lang="en-GB" dirty="0"/>
          </a:p>
        </p:txBody>
      </p:sp>
      <p:sp>
        <p:nvSpPr>
          <p:cNvPr id="4" name="Slide Number Placeholder 3"/>
          <p:cNvSpPr>
            <a:spLocks noGrp="1"/>
          </p:cNvSpPr>
          <p:nvPr>
            <p:ph type="sldNum" sz="quarter" idx="10"/>
          </p:nvPr>
        </p:nvSpPr>
        <p:spPr/>
        <p:txBody>
          <a:bodyPr/>
          <a:lstStyle/>
          <a:p>
            <a:pPr>
              <a:defRPr/>
            </a:pPr>
            <a:fld id="{E4597797-7ABC-4F1C-865E-1E6721BA3A9B}" type="slidenum">
              <a:rPr lang="en-US" smtClean="0"/>
              <a:pPr>
                <a:defRPr/>
              </a:pPr>
              <a:t>31</a:t>
            </a:fld>
            <a:endParaRPr lang="en-US"/>
          </a:p>
        </p:txBody>
      </p:sp>
    </p:spTree>
    <p:extLst>
      <p:ext uri="{BB962C8B-B14F-4D97-AF65-F5344CB8AC3E}">
        <p14:creationId xmlns="" xmlns:p14="http://schemas.microsoft.com/office/powerpoint/2010/main" val="366686048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65225" y="1241425"/>
            <a:ext cx="4467225" cy="3349625"/>
          </a:xfrm>
        </p:spPr>
      </p:sp>
      <p:sp>
        <p:nvSpPr>
          <p:cNvPr id="3" name="Notes Placeholder 2"/>
          <p:cNvSpPr>
            <a:spLocks noGrp="1"/>
          </p:cNvSpPr>
          <p:nvPr>
            <p:ph type="body" idx="1"/>
          </p:nvPr>
        </p:nvSpPr>
        <p:spPr/>
        <p:txBody>
          <a:bodyPr/>
          <a:lstStyle/>
          <a:p>
            <a:pPr defTabSz="906719">
              <a:defRPr/>
            </a:pPr>
            <a:r>
              <a:rPr lang="en-GB" sz="1400" dirty="0">
                <a:latin typeface="+mn-lt"/>
              </a:rPr>
              <a:t>Give them the</a:t>
            </a:r>
            <a:r>
              <a:rPr lang="en-GB" sz="1400" baseline="0" dirty="0">
                <a:latin typeface="+mn-lt"/>
              </a:rPr>
              <a:t> extract to have a look at</a:t>
            </a:r>
            <a:endParaRPr lang="en-GB" sz="1400" dirty="0">
              <a:latin typeface="+mn-lt"/>
            </a:endParaRPr>
          </a:p>
          <a:p>
            <a:endParaRPr lang="en-GB" dirty="0"/>
          </a:p>
        </p:txBody>
      </p:sp>
      <p:sp>
        <p:nvSpPr>
          <p:cNvPr id="4" name="Slide Number Placeholder 3"/>
          <p:cNvSpPr>
            <a:spLocks noGrp="1"/>
          </p:cNvSpPr>
          <p:nvPr>
            <p:ph type="sldNum" sz="quarter" idx="10"/>
          </p:nvPr>
        </p:nvSpPr>
        <p:spPr/>
        <p:txBody>
          <a:bodyPr/>
          <a:lstStyle/>
          <a:p>
            <a:pPr>
              <a:defRPr/>
            </a:pPr>
            <a:fld id="{E4597797-7ABC-4F1C-865E-1E6721BA3A9B}" type="slidenum">
              <a:rPr lang="en-US" smtClean="0"/>
              <a:pPr>
                <a:defRPr/>
              </a:pPr>
              <a:t>32</a:t>
            </a:fld>
            <a:endParaRPr lang="en-US"/>
          </a:p>
        </p:txBody>
      </p:sp>
    </p:spTree>
    <p:extLst>
      <p:ext uri="{BB962C8B-B14F-4D97-AF65-F5344CB8AC3E}">
        <p14:creationId xmlns="" xmlns:p14="http://schemas.microsoft.com/office/powerpoint/2010/main" val="35925633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_design background">
    <p:spTree>
      <p:nvGrpSpPr>
        <p:cNvPr id="1" name=""/>
        <p:cNvGrpSpPr/>
        <p:nvPr/>
      </p:nvGrpSpPr>
      <p:grpSpPr>
        <a:xfrm>
          <a:off x="0" y="0"/>
          <a:ext cx="0" cy="0"/>
          <a:chOff x="0" y="0"/>
          <a:chExt cx="0" cy="0"/>
        </a:xfrm>
      </p:grpSpPr>
    </p:spTree>
    <p:extLst>
      <p:ext uri="{BB962C8B-B14F-4D97-AF65-F5344CB8AC3E}">
        <p14:creationId xmlns="" xmlns:p14="http://schemas.microsoft.com/office/powerpoint/2010/main" val="28334737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_no design">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dirty="0"/>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Tree>
    <p:extLst>
      <p:ext uri="{BB962C8B-B14F-4D97-AF65-F5344CB8AC3E}">
        <p14:creationId xmlns="" xmlns:p14="http://schemas.microsoft.com/office/powerpoint/2010/main" val="8347591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66AB582-E768-467F-83A6-09144E41FDBA}" type="slidenum">
              <a:rPr lang="en-GB" smtClean="0"/>
              <a:pPr/>
              <a:t>‹#›</a:t>
            </a:fld>
            <a:endParaRPr lang="en-GB"/>
          </a:p>
        </p:txBody>
      </p:sp>
    </p:spTree>
    <p:extLst>
      <p:ext uri="{BB962C8B-B14F-4D97-AF65-F5344CB8AC3E}">
        <p14:creationId xmlns="" xmlns:p14="http://schemas.microsoft.com/office/powerpoint/2010/main" val="14353817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Chapter Slide">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lgn="ctr">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66AB582-E768-467F-83A6-09144E41FDBA}" type="slidenum">
              <a:rPr lang="en-GB" smtClean="0"/>
              <a:pPr/>
              <a:t>‹#›</a:t>
            </a:fld>
            <a:endParaRPr lang="en-GB"/>
          </a:p>
        </p:txBody>
      </p:sp>
    </p:spTree>
    <p:extLst>
      <p:ext uri="{BB962C8B-B14F-4D97-AF65-F5344CB8AC3E}">
        <p14:creationId xmlns="" xmlns:p14="http://schemas.microsoft.com/office/powerpoint/2010/main" val="17395122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2178120"/>
            <a:ext cx="3886200" cy="416322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2178119"/>
            <a:ext cx="3886200" cy="416322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66AB582-E768-467F-83A6-09144E41FDBA}" type="slidenum">
              <a:rPr lang="en-GB" smtClean="0"/>
              <a:pPr/>
              <a:t>‹#›</a:t>
            </a:fld>
            <a:endParaRPr lang="en-GB"/>
          </a:p>
        </p:txBody>
      </p:sp>
    </p:spTree>
    <p:extLst>
      <p:ext uri="{BB962C8B-B14F-4D97-AF65-F5344CB8AC3E}">
        <p14:creationId xmlns="" xmlns:p14="http://schemas.microsoft.com/office/powerpoint/2010/main" val="35496316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765817"/>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2102404"/>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937339"/>
            <a:ext cx="3868340" cy="340643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2102398"/>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937327"/>
            <a:ext cx="3887391" cy="340644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A66AB582-E768-467F-83A6-09144E41FDBA}" type="slidenum">
              <a:rPr lang="en-GB" smtClean="0"/>
              <a:pPr/>
              <a:t>‹#›</a:t>
            </a:fld>
            <a:endParaRPr lang="en-GB"/>
          </a:p>
        </p:txBody>
      </p:sp>
    </p:spTree>
    <p:extLst>
      <p:ext uri="{BB962C8B-B14F-4D97-AF65-F5344CB8AC3E}">
        <p14:creationId xmlns="" xmlns:p14="http://schemas.microsoft.com/office/powerpoint/2010/main" val="10737131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A66AB582-E768-467F-83A6-09144E41FDBA}" type="slidenum">
              <a:rPr lang="en-GB" smtClean="0"/>
              <a:pPr/>
              <a:t>‹#›</a:t>
            </a:fld>
            <a:endParaRPr lang="en-GB"/>
          </a:p>
        </p:txBody>
      </p:sp>
    </p:spTree>
    <p:extLst>
      <p:ext uri="{BB962C8B-B14F-4D97-AF65-F5344CB8AC3E}">
        <p14:creationId xmlns="" xmlns:p14="http://schemas.microsoft.com/office/powerpoint/2010/main" val="35064956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A66AB582-E768-467F-83A6-09144E41FDBA}" type="slidenum">
              <a:rPr lang="en-GB" smtClean="0"/>
              <a:pPr/>
              <a:t>‹#›</a:t>
            </a:fld>
            <a:endParaRPr lang="en-GB"/>
          </a:p>
        </p:txBody>
      </p:sp>
    </p:spTree>
    <p:extLst>
      <p:ext uri="{BB962C8B-B14F-4D97-AF65-F5344CB8AC3E}">
        <p14:creationId xmlns="" xmlns:p14="http://schemas.microsoft.com/office/powerpoint/2010/main" val="16814939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p>
        </p:txBody>
      </p:sp>
      <p:sp>
        <p:nvSpPr>
          <p:cNvPr id="10" name="Content Placeholder 9"/>
          <p:cNvSpPr>
            <a:spLocks noGrp="1"/>
          </p:cNvSpPr>
          <p:nvPr>
            <p:ph sz="quarter" idx="13"/>
          </p:nvPr>
        </p:nvSpPr>
        <p:spPr>
          <a:xfrm>
            <a:off x="611560" y="1916832"/>
            <a:ext cx="8064896" cy="403244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 xmlns:p14="http://schemas.microsoft.com/office/powerpoint/2010/main" val="12599531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427148"/>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2020388"/>
            <a:ext cx="7886700" cy="415295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66AB582-E768-467F-83A6-09144E41FDBA}" type="slidenum">
              <a:rPr lang="en-GB" smtClean="0"/>
              <a:pPr/>
              <a:t>‹#›</a:t>
            </a:fld>
            <a:endParaRPr lang="en-GB"/>
          </a:p>
        </p:txBody>
      </p:sp>
    </p:spTree>
    <p:extLst>
      <p:ext uri="{BB962C8B-B14F-4D97-AF65-F5344CB8AC3E}">
        <p14:creationId xmlns="" xmlns:p14="http://schemas.microsoft.com/office/powerpoint/2010/main" val="2945106615"/>
      </p:ext>
    </p:extLst>
  </p:cSld>
  <p:clrMap bg1="lt1" tx1="dk1" bg2="lt2" tx2="dk2" accent1="accent1" accent2="accent2" accent3="accent3" accent4="accent4" accent5="accent5" accent6="accent6" hlink="hlink" folHlink="folHlink"/>
  <p:sldLayoutIdLst>
    <p:sldLayoutId id="2147483682" r:id="rId1"/>
    <p:sldLayoutId id="2147483683" r:id="rId2"/>
    <p:sldLayoutId id="2147483684" r:id="rId3"/>
    <p:sldLayoutId id="2147483685" r:id="rId4"/>
    <p:sldLayoutId id="2147483686" r:id="rId5"/>
    <p:sldLayoutId id="2147483687" r:id="rId6"/>
    <p:sldLayoutId id="2147483688" r:id="rId7"/>
    <p:sldLayoutId id="2147483689" r:id="rId8"/>
    <p:sldLayoutId id="2147483690" r:id="rId9"/>
  </p:sldLayoutIdLst>
  <p:hf hdr="0" ft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100000"/>
        </a:lnSpc>
        <a:spcBef>
          <a:spcPts val="500"/>
        </a:spcBef>
        <a:buFont typeface="Arial" panose="020B0604020202020204" pitchFamily="34" charset="0"/>
        <a:buChar char="•"/>
        <a:defRPr sz="2200" kern="1200">
          <a:solidFill>
            <a:schemeClr val="tx1"/>
          </a:solidFill>
          <a:latin typeface="+mn-lt"/>
          <a:ea typeface="+mn-ea"/>
          <a:cs typeface="+mn-cs"/>
        </a:defRPr>
      </a:lvl1pPr>
      <a:lvl2pPr marL="515938" indent="-287338" algn="l" defTabSz="914400" rtl="0" eaLnBrk="1" latinLnBrk="0" hangingPunct="1">
        <a:lnSpc>
          <a:spcPct val="100000"/>
        </a:lnSpc>
        <a:spcBef>
          <a:spcPts val="500"/>
        </a:spcBef>
        <a:buFont typeface="Arial" panose="020B0604020202020204" pitchFamily="34" charset="0"/>
        <a:buChar char="–"/>
        <a:defRPr sz="2200" kern="1200">
          <a:solidFill>
            <a:schemeClr val="tx1"/>
          </a:solidFill>
          <a:latin typeface="+mn-lt"/>
          <a:ea typeface="+mn-ea"/>
          <a:cs typeface="+mn-cs"/>
        </a:defRPr>
      </a:lvl2pPr>
      <a:lvl3pPr marL="855663" indent="-279400" algn="l" defTabSz="914400" rtl="0" eaLnBrk="1" latinLnBrk="0" hangingPunct="1">
        <a:lnSpc>
          <a:spcPct val="100000"/>
        </a:lnSpc>
        <a:spcBef>
          <a:spcPts val="500"/>
        </a:spcBef>
        <a:buFont typeface="Courier New" panose="02070309020205020404" pitchFamily="49" charset="0"/>
        <a:buChar char="o"/>
        <a:defRPr sz="2200" kern="1200">
          <a:solidFill>
            <a:schemeClr val="tx1"/>
          </a:solidFill>
          <a:latin typeface="+mn-lt"/>
          <a:ea typeface="+mn-ea"/>
          <a:cs typeface="+mn-cs"/>
        </a:defRPr>
      </a:lvl3pPr>
      <a:lvl4pPr marL="1143000" indent="-287338" algn="l" defTabSz="914400" rtl="0" eaLnBrk="1" latinLnBrk="0" hangingPunct="1">
        <a:lnSpc>
          <a:spcPct val="100000"/>
        </a:lnSpc>
        <a:spcBef>
          <a:spcPts val="500"/>
        </a:spcBef>
        <a:buFont typeface="Arial" panose="020B0604020202020204" pitchFamily="34" charset="0"/>
        <a:buChar char="•"/>
        <a:defRPr sz="2200" kern="1200">
          <a:solidFill>
            <a:schemeClr val="tx1"/>
          </a:solidFill>
          <a:latin typeface="+mn-lt"/>
          <a:ea typeface="+mn-ea"/>
          <a:cs typeface="+mn-cs"/>
        </a:defRPr>
      </a:lvl4pPr>
      <a:lvl5pPr marL="1490663" indent="-347663" algn="l" defTabSz="914400" rtl="0" eaLnBrk="1" latinLnBrk="0" hangingPunct="1">
        <a:lnSpc>
          <a:spcPct val="100000"/>
        </a:lnSpc>
        <a:spcBef>
          <a:spcPts val="500"/>
        </a:spcBef>
        <a:buFont typeface="Arial" panose="020B0604020202020204" pitchFamily="34" charset="0"/>
        <a:buChar char="•"/>
        <a:defRPr sz="2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8.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9.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9.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6"/>
          <p:cNvSpPr txBox="1">
            <a:spLocks/>
          </p:cNvSpPr>
          <p:nvPr/>
        </p:nvSpPr>
        <p:spPr>
          <a:xfrm>
            <a:off x="5288550" y="2138771"/>
            <a:ext cx="3300551" cy="2357029"/>
          </a:xfrm>
          <a:prstGeom prst="rect">
            <a:avLst/>
          </a:prstGeom>
        </p:spPr>
        <p:txBody>
          <a:bodyPr>
            <a:normAutofit/>
          </a:bodyPr>
          <a:lstStyle/>
          <a:p>
            <a:pPr indent="-640080">
              <a:lnSpc>
                <a:spcPct val="90000"/>
              </a:lnSpc>
              <a:spcBef>
                <a:spcPct val="0"/>
              </a:spcBef>
            </a:pPr>
            <a:r>
              <a:rPr lang="en-US" sz="3200" b="1" dirty="0" smtClean="0">
                <a:solidFill>
                  <a:schemeClr val="bg1">
                    <a:lumMod val="65000"/>
                  </a:schemeClr>
                </a:solidFill>
                <a:latin typeface="Arial" pitchFamily="34" charset="0"/>
                <a:cs typeface="Arial" pitchFamily="34" charset="0"/>
              </a:rPr>
              <a:t>Thematic Analysis</a:t>
            </a:r>
            <a:r>
              <a:rPr kumimoji="0" lang="en-GB" sz="3200" b="1" i="0" u="none" strike="noStrike" kern="1200" cap="none" spc="0" normalizeH="0" baseline="0" noProof="0" dirty="0" smtClean="0">
                <a:ln>
                  <a:noFill/>
                </a:ln>
                <a:solidFill>
                  <a:schemeClr val="bg1">
                    <a:lumMod val="65000"/>
                  </a:schemeClr>
                </a:solidFill>
                <a:effectLst/>
                <a:uLnTx/>
                <a:uFillTx/>
                <a:latin typeface="Arial" pitchFamily="34" charset="0"/>
                <a:ea typeface="+mn-ea"/>
                <a:cs typeface="Arial" pitchFamily="34" charset="0"/>
              </a:rPr>
              <a:t/>
            </a:r>
            <a:br>
              <a:rPr kumimoji="0" lang="en-GB" sz="3200" b="1" i="0" u="none" strike="noStrike" kern="1200" cap="none" spc="0" normalizeH="0" baseline="0" noProof="0" dirty="0" smtClean="0">
                <a:ln>
                  <a:noFill/>
                </a:ln>
                <a:solidFill>
                  <a:schemeClr val="bg1">
                    <a:lumMod val="65000"/>
                  </a:schemeClr>
                </a:solidFill>
                <a:effectLst/>
                <a:uLnTx/>
                <a:uFillTx/>
                <a:latin typeface="Arial" pitchFamily="34" charset="0"/>
                <a:ea typeface="+mn-ea"/>
                <a:cs typeface="Arial" pitchFamily="34" charset="0"/>
              </a:rPr>
            </a:br>
            <a:r>
              <a:rPr kumimoji="0" lang="en-GB" sz="3200" b="1" i="0" u="none" strike="noStrike" kern="1200" cap="none" spc="0" normalizeH="0" baseline="0" noProof="0" dirty="0" smtClean="0">
                <a:ln>
                  <a:noFill/>
                </a:ln>
                <a:solidFill>
                  <a:schemeClr val="bg1">
                    <a:lumMod val="65000"/>
                  </a:schemeClr>
                </a:solidFill>
                <a:effectLst/>
                <a:uLnTx/>
                <a:uFillTx/>
                <a:latin typeface="Arial" pitchFamily="34" charset="0"/>
                <a:ea typeface="+mn-ea"/>
                <a:cs typeface="Arial" pitchFamily="34" charset="0"/>
              </a:rPr>
              <a:t/>
            </a:r>
            <a:br>
              <a:rPr kumimoji="0" lang="en-GB" sz="3200" b="1" i="0" u="none" strike="noStrike" kern="1200" cap="none" spc="0" normalizeH="0" baseline="0" noProof="0" dirty="0" smtClean="0">
                <a:ln>
                  <a:noFill/>
                </a:ln>
                <a:solidFill>
                  <a:schemeClr val="bg1">
                    <a:lumMod val="65000"/>
                  </a:schemeClr>
                </a:solidFill>
                <a:effectLst/>
                <a:uLnTx/>
                <a:uFillTx/>
                <a:latin typeface="Arial" pitchFamily="34" charset="0"/>
                <a:ea typeface="+mn-ea"/>
                <a:cs typeface="Arial" pitchFamily="34" charset="0"/>
              </a:rPr>
            </a:br>
            <a:r>
              <a:rPr kumimoji="0" lang="en-GB" sz="2000" b="1" i="0" u="none" strike="noStrike" kern="1200" cap="none" spc="0" normalizeH="0" baseline="0" noProof="0" dirty="0" smtClean="0">
                <a:ln>
                  <a:noFill/>
                </a:ln>
                <a:solidFill>
                  <a:schemeClr val="bg1">
                    <a:lumMod val="65000"/>
                  </a:schemeClr>
                </a:solidFill>
                <a:effectLst/>
                <a:uLnTx/>
                <a:uFillTx/>
                <a:latin typeface="Arial" pitchFamily="34" charset="0"/>
                <a:ea typeface="+mn-ea"/>
                <a:cs typeface="Arial" pitchFamily="34" charset="0"/>
              </a:rPr>
              <a:t>© </a:t>
            </a:r>
            <a:r>
              <a:rPr lang="en-GB" altLang="en-US" sz="2000" dirty="0" smtClean="0">
                <a:solidFill>
                  <a:schemeClr val="bg1">
                    <a:lumMod val="65000"/>
                  </a:schemeClr>
                </a:solidFill>
                <a:latin typeface="Arial" pitchFamily="34" charset="0"/>
                <a:ea typeface="+mj-ea"/>
                <a:cs typeface="Arial" pitchFamily="34" charset="0"/>
              </a:rPr>
              <a:t>Virginia Braun, Victoria Clarke</a:t>
            </a:r>
            <a:endParaRPr kumimoji="0" lang="en-US" sz="2000" b="1" i="0" u="none" strike="noStrike" kern="1200" cap="none" spc="0" normalizeH="0" baseline="0" noProof="0" dirty="0">
              <a:ln>
                <a:noFill/>
              </a:ln>
              <a:solidFill>
                <a:schemeClr val="bg1">
                  <a:lumMod val="65000"/>
                </a:schemeClr>
              </a:solidFill>
              <a:effectLst/>
              <a:uLnTx/>
              <a:uFillTx/>
              <a:latin typeface="Arial" pitchFamily="34" charset="0"/>
              <a:ea typeface="+mn-ea"/>
              <a:cs typeface="Arial" pitchFamily="34" charset="0"/>
            </a:endParaRPr>
          </a:p>
        </p:txBody>
      </p:sp>
      <p:pic>
        <p:nvPicPr>
          <p:cNvPr id="4" name="Picture 3" descr="Cover9781473953246.jpg"/>
          <p:cNvPicPr>
            <a:picLocks noChangeAspect="1"/>
          </p:cNvPicPr>
          <p:nvPr/>
        </p:nvPicPr>
        <p:blipFill>
          <a:blip r:embed="rId2" cstate="print"/>
          <a:srcRect l="1912" t="2042" r="2061" b="2102"/>
          <a:stretch>
            <a:fillRect/>
          </a:stretch>
        </p:blipFill>
        <p:spPr>
          <a:xfrm>
            <a:off x="911952" y="832021"/>
            <a:ext cx="4049674" cy="5041560"/>
          </a:xfrm>
          <a:prstGeom prst="rect">
            <a:avLst/>
          </a:prstGeom>
        </p:spPr>
      </p:pic>
    </p:spTree>
    <p:extLst>
      <p:ext uri="{BB962C8B-B14F-4D97-AF65-F5344CB8AC3E}">
        <p14:creationId xmlns="" xmlns:p14="http://schemas.microsoft.com/office/powerpoint/2010/main" val="3121389888"/>
      </p:ext>
    </p:extLst>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9114" y="1696279"/>
            <a:ext cx="7721718" cy="4708070"/>
          </a:xfrm>
        </p:spPr>
        <p:txBody>
          <a:bodyPr>
            <a:normAutofit/>
          </a:bodyPr>
          <a:lstStyle/>
          <a:p>
            <a:r>
              <a:rPr lang="en-NZ" dirty="0"/>
              <a:t>For each label, decide whether it is a code </a:t>
            </a:r>
            <a:r>
              <a:rPr lang="en-NZ" i="1" dirty="0"/>
              <a:t>or</a:t>
            </a:r>
            <a:r>
              <a:rPr lang="en-NZ" dirty="0"/>
              <a:t> a theme. </a:t>
            </a:r>
          </a:p>
          <a:p>
            <a:r>
              <a:rPr lang="en-NZ" dirty="0"/>
              <a:t>Keep in mind that although there is no absolute distinction between codes and themes, codes tend to have a </a:t>
            </a:r>
            <a:r>
              <a:rPr lang="en-NZ" i="1" dirty="0"/>
              <a:t>single facet</a:t>
            </a:r>
            <a:r>
              <a:rPr lang="en-NZ" dirty="0"/>
              <a:t> and capture one insight or observation about the data, whereas themes are ideally </a:t>
            </a:r>
            <a:r>
              <a:rPr lang="en-NZ" i="1" dirty="0"/>
              <a:t>multifaceted</a:t>
            </a:r>
            <a:r>
              <a:rPr lang="en-NZ" dirty="0"/>
              <a:t> and capture several insights and observations. Themes should also capture a pattern of </a:t>
            </a:r>
            <a:r>
              <a:rPr lang="en-NZ" i="1" dirty="0"/>
              <a:t>shared</a:t>
            </a:r>
            <a:r>
              <a:rPr lang="en-NZ" dirty="0"/>
              <a:t> meaning – this can be </a:t>
            </a:r>
            <a:r>
              <a:rPr lang="en-NZ" i="1" dirty="0"/>
              <a:t>shared</a:t>
            </a:r>
            <a:r>
              <a:rPr lang="en-NZ" dirty="0"/>
              <a:t> meaning on the data surface, or shared implicit or underlying meaning. </a:t>
            </a:r>
          </a:p>
          <a:p>
            <a:r>
              <a:rPr lang="en-NZ" dirty="0"/>
              <a:t>Reflect on </a:t>
            </a:r>
            <a:r>
              <a:rPr lang="en-NZ" i="1" dirty="0"/>
              <a:t>why</a:t>
            </a:r>
            <a:r>
              <a:rPr lang="en-NZ" dirty="0"/>
              <a:t> you have decided that each code/theme is a code or theme. What features of the data, the label/name, and brief explanation of the scope and focus of each code/theme influenced your judgement?</a:t>
            </a:r>
            <a:endParaRPr lang="en-GB" dirty="0"/>
          </a:p>
        </p:txBody>
      </p:sp>
      <p:sp>
        <p:nvSpPr>
          <p:cNvPr id="4" name="Slide Number Placeholder 3">
            <a:extLst>
              <a:ext uri="{FF2B5EF4-FFF2-40B4-BE49-F238E27FC236}">
                <a16:creationId xmlns="" xmlns:a16="http://schemas.microsoft.com/office/drawing/2014/main" id="{DD42E3A8-FE07-402D-A917-B5592E6794F5}"/>
              </a:ext>
            </a:extLst>
          </p:cNvPr>
          <p:cNvSpPr>
            <a:spLocks noGrp="1"/>
          </p:cNvSpPr>
          <p:nvPr>
            <p:ph type="sldNum" sz="quarter" idx="12"/>
          </p:nvPr>
        </p:nvSpPr>
        <p:spPr/>
        <p:txBody>
          <a:bodyPr/>
          <a:lstStyle/>
          <a:p>
            <a:fld id="{A66AB582-E768-467F-83A6-09144E41FDBA}" type="slidenum">
              <a:rPr lang="en-GB" smtClean="0"/>
              <a:pPr/>
              <a:t>10</a:t>
            </a:fld>
            <a:endParaRPr lang="en-GB"/>
          </a:p>
        </p:txBody>
      </p:sp>
      <p:sp>
        <p:nvSpPr>
          <p:cNvPr id="6" name="Title 2"/>
          <p:cNvSpPr>
            <a:spLocks noGrp="1"/>
          </p:cNvSpPr>
          <p:nvPr>
            <p:ph type="title"/>
          </p:nvPr>
        </p:nvSpPr>
        <p:spPr>
          <a:xfrm>
            <a:off x="920555" y="353008"/>
            <a:ext cx="7190134" cy="1325563"/>
          </a:xfrm>
        </p:spPr>
        <p:txBody>
          <a:bodyPr>
            <a:normAutofit/>
          </a:bodyPr>
          <a:lstStyle/>
          <a:p>
            <a:r>
              <a:rPr lang="en-GB" dirty="0"/>
              <a:t>2. Code or theme </a:t>
            </a:r>
            <a:r>
              <a:rPr lang="en-GB" dirty="0" smtClean="0"/>
              <a:t>exercise(2 of 2)</a:t>
            </a:r>
            <a:endParaRPr lang="en-GB" dirty="0"/>
          </a:p>
        </p:txBody>
      </p:sp>
    </p:spTree>
    <p:extLst>
      <p:ext uri="{BB962C8B-B14F-4D97-AF65-F5344CB8AC3E}">
        <p14:creationId xmlns="" xmlns:p14="http://schemas.microsoft.com/office/powerpoint/2010/main" val="24594521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179DBB4-72E4-46B0-A746-60150CC08461}"/>
              </a:ext>
            </a:extLst>
          </p:cNvPr>
          <p:cNvSpPr>
            <a:spLocks noGrp="1"/>
          </p:cNvSpPr>
          <p:nvPr>
            <p:ph type="title"/>
          </p:nvPr>
        </p:nvSpPr>
        <p:spPr>
          <a:xfrm>
            <a:off x="893690" y="427148"/>
            <a:ext cx="7455180" cy="1325563"/>
          </a:xfrm>
        </p:spPr>
        <p:txBody>
          <a:bodyPr>
            <a:noAutofit/>
          </a:bodyPr>
          <a:lstStyle/>
          <a:p>
            <a:r>
              <a:rPr lang="en-GB" dirty="0"/>
              <a:t>Code or a theme? All is revealed</a:t>
            </a:r>
            <a:r>
              <a:rPr lang="en-GB" dirty="0" smtClean="0"/>
              <a:t>!(1 of 2)</a:t>
            </a:r>
            <a:endParaRPr lang="en-GB" dirty="0"/>
          </a:p>
        </p:txBody>
      </p:sp>
      <p:graphicFrame>
        <p:nvGraphicFramePr>
          <p:cNvPr id="4" name="Table 4">
            <a:extLst>
              <a:ext uri="{FF2B5EF4-FFF2-40B4-BE49-F238E27FC236}">
                <a16:creationId xmlns="" xmlns:a16="http://schemas.microsoft.com/office/drawing/2014/main" id="{8905F8CA-5BCF-4E20-8A15-AEF2EBC994C4}"/>
              </a:ext>
            </a:extLst>
          </p:cNvPr>
          <p:cNvGraphicFramePr>
            <a:graphicFrameLocks noGrp="1"/>
          </p:cNvGraphicFramePr>
          <p:nvPr>
            <p:ph idx="1"/>
            <p:extLst>
              <p:ext uri="{D42A27DB-BD31-4B8C-83A1-F6EECF244321}">
                <p14:modId xmlns="" xmlns:p14="http://schemas.microsoft.com/office/powerpoint/2010/main" val="3043866267"/>
              </p:ext>
            </p:extLst>
          </p:nvPr>
        </p:nvGraphicFramePr>
        <p:xfrm>
          <a:off x="914400" y="1594759"/>
          <a:ext cx="7341705" cy="4851580"/>
        </p:xfrm>
        <a:graphic>
          <a:graphicData uri="http://schemas.openxmlformats.org/drawingml/2006/table">
            <a:tbl>
              <a:tblPr firstRow="1" firstCol="1" bandRow="1">
                <a:tableStyleId>{5C22544A-7EE6-4342-B048-85BDC9FD1C3A}</a:tableStyleId>
              </a:tblPr>
              <a:tblGrid>
                <a:gridCol w="5287618">
                  <a:extLst>
                    <a:ext uri="{9D8B030D-6E8A-4147-A177-3AD203B41FA5}">
                      <a16:colId xmlns="" xmlns:a16="http://schemas.microsoft.com/office/drawing/2014/main" val="2526453868"/>
                    </a:ext>
                  </a:extLst>
                </a:gridCol>
                <a:gridCol w="2054087">
                  <a:extLst>
                    <a:ext uri="{9D8B030D-6E8A-4147-A177-3AD203B41FA5}">
                      <a16:colId xmlns="" xmlns:a16="http://schemas.microsoft.com/office/drawing/2014/main" val="3846603868"/>
                    </a:ext>
                  </a:extLst>
                </a:gridCol>
              </a:tblGrid>
              <a:tr h="505550">
                <a:tc>
                  <a:txBody>
                    <a:bodyPr/>
                    <a:lstStyle/>
                    <a:p>
                      <a:pPr>
                        <a:lnSpc>
                          <a:spcPct val="150000"/>
                        </a:lnSpc>
                      </a:pPr>
                      <a:r>
                        <a:rPr lang="en-GB" sz="1800" dirty="0">
                          <a:solidFill>
                            <a:schemeClr val="tx1"/>
                          </a:solidFill>
                        </a:rPr>
                        <a:t>Coding label/theme name</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pPr>
                      <a:r>
                        <a:rPr lang="en-GB" sz="1800" dirty="0">
                          <a:solidFill>
                            <a:schemeClr val="tx1"/>
                          </a:solidFill>
                        </a:rPr>
                        <a:t>Code or theme?</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3167251801"/>
                  </a:ext>
                </a:extLst>
              </a:tr>
              <a:tr h="429197">
                <a:tc>
                  <a:txBody>
                    <a:bodyPr/>
                    <a:lstStyle/>
                    <a:p>
                      <a:pPr>
                        <a:lnSpc>
                          <a:spcPct val="150000"/>
                        </a:lnSpc>
                      </a:pPr>
                      <a:r>
                        <a:rPr lang="en-NZ" sz="1800" b="0" i="0" kern="1200">
                          <a:solidFill>
                            <a:schemeClr val="tx1"/>
                          </a:solidFill>
                          <a:effectLst/>
                          <a:latin typeface="+mn-lt"/>
                          <a:ea typeface="+mn-ea"/>
                          <a:cs typeface="+mn-cs"/>
                        </a:rPr>
                        <a:t>‘Natural’ gender difference</a:t>
                      </a:r>
                      <a:endParaRPr lang="en-GB" sz="1800" b="0" i="0" dirty="0">
                        <a:solidFill>
                          <a:schemeClr val="tx1"/>
                        </a:solidFill>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pPr>
                      <a:r>
                        <a:rPr lang="en-GB" sz="1800" dirty="0">
                          <a:solidFill>
                            <a:schemeClr val="tx1"/>
                          </a:solidFill>
                        </a:rPr>
                        <a:t>Code</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2060305549"/>
                  </a:ext>
                </a:extLst>
              </a:tr>
              <a:tr h="429197">
                <a:tc>
                  <a:txBody>
                    <a:bodyPr/>
                    <a:lstStyle/>
                    <a:p>
                      <a:pPr>
                        <a:lnSpc>
                          <a:spcPct val="150000"/>
                        </a:lnSpc>
                      </a:pPr>
                      <a:r>
                        <a:rPr lang="en-GB" sz="1800" b="0" dirty="0">
                          <a:solidFill>
                            <a:schemeClr val="tx1"/>
                          </a:solidFill>
                        </a:rPr>
                        <a:t>Men’s body hair is natural</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pPr>
                      <a:r>
                        <a:rPr lang="en-GB" sz="1800" dirty="0">
                          <a:solidFill>
                            <a:schemeClr val="tx1"/>
                          </a:solidFill>
                        </a:rPr>
                        <a:t>Theme</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3368683206"/>
                  </a:ext>
                </a:extLst>
              </a:tr>
              <a:tr h="505550">
                <a:tc>
                  <a:txBody>
                    <a:bodyPr/>
                    <a:lstStyle/>
                    <a:p>
                      <a:pPr>
                        <a:lnSpc>
                          <a:spcPct val="150000"/>
                        </a:lnSpc>
                      </a:pPr>
                      <a:r>
                        <a:rPr lang="en-GB" sz="1800" b="0">
                          <a:solidFill>
                            <a:schemeClr val="tx1"/>
                          </a:solidFill>
                        </a:rPr>
                        <a:t>Looks wrong when men remove hair</a:t>
                      </a:r>
                      <a:endParaRPr lang="en-GB" sz="1800" b="0" dirty="0">
                        <a:solidFill>
                          <a:schemeClr val="tx1"/>
                        </a:solidFill>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pPr>
                      <a:r>
                        <a:rPr lang="en-GB" sz="1800" dirty="0">
                          <a:solidFill>
                            <a:schemeClr val="tx1"/>
                          </a:solidFill>
                        </a:rPr>
                        <a:t>Code</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4171800728"/>
                  </a:ext>
                </a:extLst>
              </a:tr>
              <a:tr h="429197">
                <a:tc>
                  <a:txBody>
                    <a:bodyPr/>
                    <a:lstStyle/>
                    <a:p>
                      <a:pPr>
                        <a:lnSpc>
                          <a:spcPct val="150000"/>
                        </a:lnSpc>
                      </a:pPr>
                      <a:r>
                        <a:rPr lang="en-GB" sz="1800" b="0">
                          <a:solidFill>
                            <a:schemeClr val="tx1"/>
                          </a:solidFill>
                        </a:rPr>
                        <a:t>Animal metaphor</a:t>
                      </a:r>
                      <a:endParaRPr lang="en-GB" sz="1800" b="0" dirty="0">
                        <a:solidFill>
                          <a:schemeClr val="tx1"/>
                        </a:solidFill>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pPr>
                      <a:r>
                        <a:rPr lang="en-GB" sz="1800" dirty="0">
                          <a:solidFill>
                            <a:schemeClr val="tx1"/>
                          </a:solidFill>
                        </a:rPr>
                        <a:t>Code</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3535367312"/>
                  </a:ext>
                </a:extLst>
              </a:tr>
              <a:tr h="429197">
                <a:tc>
                  <a:txBody>
                    <a:bodyPr/>
                    <a:lstStyle/>
                    <a:p>
                      <a:pPr>
                        <a:lnSpc>
                          <a:spcPct val="150000"/>
                        </a:lnSpc>
                      </a:pPr>
                      <a:r>
                        <a:rPr lang="en-GB" sz="1800" b="0">
                          <a:solidFill>
                            <a:schemeClr val="tx1"/>
                          </a:solidFill>
                        </a:rPr>
                        <a:t>Men’s body hair is unpleasant</a:t>
                      </a:r>
                      <a:endParaRPr lang="en-GB" sz="1800" b="0" dirty="0">
                        <a:solidFill>
                          <a:schemeClr val="tx1"/>
                        </a:solidFill>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pPr>
                      <a:r>
                        <a:rPr lang="en-GB" sz="1800" dirty="0">
                          <a:solidFill>
                            <a:schemeClr val="tx1"/>
                          </a:solidFill>
                        </a:rPr>
                        <a:t>Theme</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2783476416"/>
                  </a:ext>
                </a:extLst>
              </a:tr>
              <a:tr h="429197">
                <a:tc>
                  <a:txBody>
                    <a:bodyPr/>
                    <a:lstStyle/>
                    <a:p>
                      <a:pPr>
                        <a:lnSpc>
                          <a:spcPct val="150000"/>
                        </a:lnSpc>
                      </a:pPr>
                      <a:r>
                        <a:rPr lang="en-GB" sz="1800" b="0">
                          <a:solidFill>
                            <a:schemeClr val="tx1"/>
                          </a:solidFill>
                        </a:rPr>
                        <a:t>Imperative to remove hair</a:t>
                      </a:r>
                      <a:endParaRPr lang="en-GB" sz="1800" b="0" dirty="0">
                        <a:solidFill>
                          <a:schemeClr val="tx1"/>
                        </a:solidFill>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pPr>
                      <a:r>
                        <a:rPr lang="en-GB" sz="1800" dirty="0">
                          <a:solidFill>
                            <a:schemeClr val="tx1"/>
                          </a:solidFill>
                        </a:rPr>
                        <a:t>Code</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3686727682"/>
                  </a:ext>
                </a:extLst>
              </a:tr>
              <a:tr h="429197">
                <a:tc>
                  <a:txBody>
                    <a:bodyPr/>
                    <a:lstStyle/>
                    <a:p>
                      <a:pPr>
                        <a:lnSpc>
                          <a:spcPct val="150000"/>
                        </a:lnSpc>
                      </a:pPr>
                      <a:r>
                        <a:rPr lang="en-GB" sz="1800" b="0">
                          <a:solidFill>
                            <a:schemeClr val="tx1"/>
                          </a:solidFill>
                        </a:rPr>
                        <a:t>‘Ideal’ amount of hair</a:t>
                      </a:r>
                      <a:endParaRPr lang="en-GB" sz="1800" b="0" dirty="0">
                        <a:solidFill>
                          <a:schemeClr val="tx1"/>
                        </a:solidFill>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pPr>
                      <a:r>
                        <a:rPr lang="en-GB" sz="1800" dirty="0">
                          <a:solidFill>
                            <a:schemeClr val="tx1"/>
                          </a:solidFill>
                        </a:rPr>
                        <a:t>Code</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698380080"/>
                  </a:ext>
                </a:extLst>
              </a:tr>
              <a:tr h="429197">
                <a:tc>
                  <a:txBody>
                    <a:bodyPr/>
                    <a:lstStyle/>
                    <a:p>
                      <a:pPr>
                        <a:lnSpc>
                          <a:spcPct val="150000"/>
                        </a:lnSpc>
                      </a:pPr>
                      <a:r>
                        <a:rPr lang="en-GB" sz="1800" b="0">
                          <a:solidFill>
                            <a:schemeClr val="tx1"/>
                          </a:solidFill>
                        </a:rPr>
                        <a:t>Back hair is ALWAYS excessive</a:t>
                      </a:r>
                      <a:endParaRPr lang="en-GB" sz="1800" b="0" dirty="0">
                        <a:solidFill>
                          <a:schemeClr val="tx1"/>
                        </a:solidFill>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pPr>
                      <a:r>
                        <a:rPr lang="en-GB" sz="1800" dirty="0">
                          <a:solidFill>
                            <a:schemeClr val="tx1"/>
                          </a:solidFill>
                        </a:rPr>
                        <a:t>Code</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004748513"/>
                  </a:ext>
                </a:extLst>
              </a:tr>
              <a:tr h="429197">
                <a:tc>
                  <a:txBody>
                    <a:bodyPr/>
                    <a:lstStyle/>
                    <a:p>
                      <a:pPr>
                        <a:lnSpc>
                          <a:spcPct val="150000"/>
                        </a:lnSpc>
                      </a:pPr>
                      <a:r>
                        <a:rPr lang="en-NZ" sz="1800" b="0" kern="1200" dirty="0">
                          <a:solidFill>
                            <a:schemeClr val="tx1"/>
                          </a:solidFill>
                          <a:effectLst/>
                          <a:latin typeface="+mn-lt"/>
                          <a:ea typeface="+mn-ea"/>
                          <a:cs typeface="+mn-cs"/>
                        </a:rPr>
                        <a:t>Men’s ‘excess’ body hair needs to be managed</a:t>
                      </a:r>
                      <a:endParaRPr lang="en-GB" sz="1800" b="0" dirty="0">
                        <a:solidFill>
                          <a:schemeClr val="tx1"/>
                        </a:solidFill>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pPr>
                      <a:r>
                        <a:rPr lang="en-GB" sz="1800" dirty="0">
                          <a:solidFill>
                            <a:schemeClr val="tx1"/>
                          </a:solidFill>
                        </a:rPr>
                        <a:t>Theme</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3155979084"/>
                  </a:ext>
                </a:extLst>
              </a:tr>
            </a:tbl>
          </a:graphicData>
        </a:graphic>
      </p:graphicFrame>
      <p:sp>
        <p:nvSpPr>
          <p:cNvPr id="3" name="Slide Number Placeholder 2">
            <a:extLst>
              <a:ext uri="{FF2B5EF4-FFF2-40B4-BE49-F238E27FC236}">
                <a16:creationId xmlns="" xmlns:a16="http://schemas.microsoft.com/office/drawing/2014/main" id="{DB5F0FCB-A0F2-4168-B819-FA33912601E3}"/>
              </a:ext>
            </a:extLst>
          </p:cNvPr>
          <p:cNvSpPr>
            <a:spLocks noGrp="1"/>
          </p:cNvSpPr>
          <p:nvPr>
            <p:ph type="sldNum" sz="quarter" idx="12"/>
          </p:nvPr>
        </p:nvSpPr>
        <p:spPr/>
        <p:txBody>
          <a:bodyPr/>
          <a:lstStyle/>
          <a:p>
            <a:fld id="{A66AB582-E768-467F-83A6-09144E41FDBA}" type="slidenum">
              <a:rPr lang="en-GB" smtClean="0"/>
              <a:pPr/>
              <a:t>11</a:t>
            </a:fld>
            <a:endParaRPr lang="en-GB"/>
          </a:p>
        </p:txBody>
      </p:sp>
    </p:spTree>
    <p:extLst>
      <p:ext uri="{BB962C8B-B14F-4D97-AF65-F5344CB8AC3E}">
        <p14:creationId xmlns="" xmlns:p14="http://schemas.microsoft.com/office/powerpoint/2010/main" val="6172997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 xmlns:a16="http://schemas.microsoft.com/office/drawing/2014/main" id="{2AD2F708-38D1-4143-8F30-5D04F4329869}"/>
              </a:ext>
            </a:extLst>
          </p:cNvPr>
          <p:cNvSpPr/>
          <p:nvPr/>
        </p:nvSpPr>
        <p:spPr>
          <a:xfrm>
            <a:off x="959952" y="1995946"/>
            <a:ext cx="7229892" cy="3647152"/>
          </a:xfrm>
          <a:prstGeom prst="rect">
            <a:avLst/>
          </a:prstGeom>
        </p:spPr>
        <p:txBody>
          <a:bodyPr wrap="square">
            <a:spAutoFit/>
          </a:bodyPr>
          <a:lstStyle/>
          <a:p>
            <a:pPr marL="342900" indent="-342900">
              <a:lnSpc>
                <a:spcPct val="150000"/>
              </a:lnSpc>
              <a:buFont typeface="Arial" panose="020B0604020202020204" pitchFamily="34" charset="0"/>
              <a:buChar char="•"/>
            </a:pPr>
            <a:r>
              <a:rPr lang="en-US" sz="2200" dirty="0"/>
              <a:t>Three themes were presented in the analysis: </a:t>
            </a:r>
            <a:r>
              <a:rPr lang="en-US" sz="2200" dirty="0" smtClean="0"/>
              <a:t>"Two </a:t>
            </a:r>
            <a:r>
              <a:rPr lang="en-US" sz="2200" dirty="0"/>
              <a:t>themes capture contradictory ideas: that men’s body hair is natural, and that men’s body hair is unpleasant. A third theme introduces the concept of ‘excess’ hair, which allowed sense-making of this contradiction, mandating men’s grooming of ‘excessive’ hair</a:t>
            </a:r>
            <a:r>
              <a:rPr lang="en-US" sz="2200" dirty="0" smtClean="0"/>
              <a:t>." </a:t>
            </a:r>
            <a:r>
              <a:rPr lang="en-US" sz="2200" dirty="0"/>
              <a:t>(Terry &amp; Braun, 2016, page 14)</a:t>
            </a:r>
            <a:endParaRPr lang="en-NZ" sz="2200" dirty="0"/>
          </a:p>
        </p:txBody>
      </p:sp>
      <p:sp>
        <p:nvSpPr>
          <p:cNvPr id="3" name="Slide Number Placeholder 2">
            <a:extLst>
              <a:ext uri="{FF2B5EF4-FFF2-40B4-BE49-F238E27FC236}">
                <a16:creationId xmlns="" xmlns:a16="http://schemas.microsoft.com/office/drawing/2014/main" id="{DA9245F7-1B4F-4A63-A6B1-C65AD38DC80B}"/>
              </a:ext>
            </a:extLst>
          </p:cNvPr>
          <p:cNvSpPr>
            <a:spLocks noGrp="1"/>
          </p:cNvSpPr>
          <p:nvPr>
            <p:ph type="sldNum" sz="quarter" idx="12"/>
          </p:nvPr>
        </p:nvSpPr>
        <p:spPr/>
        <p:txBody>
          <a:bodyPr/>
          <a:lstStyle/>
          <a:p>
            <a:fld id="{A66AB582-E768-467F-83A6-09144E41FDBA}" type="slidenum">
              <a:rPr lang="en-GB" smtClean="0"/>
              <a:pPr/>
              <a:t>12</a:t>
            </a:fld>
            <a:endParaRPr lang="en-GB"/>
          </a:p>
        </p:txBody>
      </p:sp>
      <p:sp>
        <p:nvSpPr>
          <p:cNvPr id="6" name="Title 1">
            <a:extLst>
              <a:ext uri="{FF2B5EF4-FFF2-40B4-BE49-F238E27FC236}">
                <a16:creationId xmlns="" xmlns:a16="http://schemas.microsoft.com/office/drawing/2014/main" id="{5179DBB4-72E4-46B0-A746-60150CC08461}"/>
              </a:ext>
            </a:extLst>
          </p:cNvPr>
          <p:cNvSpPr>
            <a:spLocks noGrp="1"/>
          </p:cNvSpPr>
          <p:nvPr>
            <p:ph type="title"/>
          </p:nvPr>
        </p:nvSpPr>
        <p:spPr>
          <a:xfrm>
            <a:off x="893690" y="427148"/>
            <a:ext cx="7455180" cy="1325563"/>
          </a:xfrm>
        </p:spPr>
        <p:txBody>
          <a:bodyPr>
            <a:noAutofit/>
          </a:bodyPr>
          <a:lstStyle/>
          <a:p>
            <a:r>
              <a:rPr lang="en-GB" dirty="0"/>
              <a:t>Code or a theme? All is revealed</a:t>
            </a:r>
            <a:r>
              <a:rPr lang="en-GB" dirty="0" smtClean="0"/>
              <a:t>!(2 of 2)</a:t>
            </a:r>
            <a:endParaRPr lang="en-GB" dirty="0"/>
          </a:p>
        </p:txBody>
      </p:sp>
    </p:spTree>
    <p:extLst>
      <p:ext uri="{BB962C8B-B14F-4D97-AF65-F5344CB8AC3E}">
        <p14:creationId xmlns="" xmlns:p14="http://schemas.microsoft.com/office/powerpoint/2010/main" val="21547501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0902467-9B41-4686-BE96-B186A87183F1}"/>
              </a:ext>
            </a:extLst>
          </p:cNvPr>
          <p:cNvSpPr>
            <a:spLocks noGrp="1"/>
          </p:cNvSpPr>
          <p:nvPr>
            <p:ph type="title"/>
          </p:nvPr>
        </p:nvSpPr>
        <p:spPr>
          <a:xfrm>
            <a:off x="986459" y="427148"/>
            <a:ext cx="7176880" cy="1325563"/>
          </a:xfrm>
        </p:spPr>
        <p:txBody>
          <a:bodyPr>
            <a:normAutofit/>
          </a:bodyPr>
          <a:lstStyle/>
          <a:p>
            <a:r>
              <a:rPr lang="en-GB" dirty="0" smtClean="0"/>
              <a:t>3. Topic </a:t>
            </a:r>
            <a:r>
              <a:rPr lang="en-GB" dirty="0"/>
              <a:t>summaries or themes </a:t>
            </a:r>
            <a:r>
              <a:rPr lang="en-GB" dirty="0" smtClean="0"/>
              <a:t>exercise(1 of 2)</a:t>
            </a:r>
            <a:endParaRPr lang="en-GB" dirty="0"/>
          </a:p>
        </p:txBody>
      </p:sp>
      <p:sp>
        <p:nvSpPr>
          <p:cNvPr id="3" name="Content Placeholder 2">
            <a:extLst>
              <a:ext uri="{FF2B5EF4-FFF2-40B4-BE49-F238E27FC236}">
                <a16:creationId xmlns="" xmlns:a16="http://schemas.microsoft.com/office/drawing/2014/main" id="{4CAB5373-0F20-46E5-99E1-08DDD553A674}"/>
              </a:ext>
            </a:extLst>
          </p:cNvPr>
          <p:cNvSpPr>
            <a:spLocks noGrp="1"/>
          </p:cNvSpPr>
          <p:nvPr>
            <p:ph idx="1"/>
          </p:nvPr>
        </p:nvSpPr>
        <p:spPr>
          <a:xfrm>
            <a:off x="986459" y="2020388"/>
            <a:ext cx="7176880" cy="4152952"/>
          </a:xfrm>
        </p:spPr>
        <p:txBody>
          <a:bodyPr>
            <a:normAutofit/>
          </a:bodyPr>
          <a:lstStyle/>
          <a:p>
            <a:r>
              <a:rPr lang="en-GB" dirty="0"/>
              <a:t>Read the ‘theme’ titles and summaries based on five published thematic analysis papers and determine whether the ‘themes’ reported are topic summaries or fully realised, shared meaning-based themes. </a:t>
            </a:r>
          </a:p>
          <a:p>
            <a:r>
              <a:rPr lang="en-GB" dirty="0"/>
              <a:t>As a brief recap, topic summaries typically summarise and overview participants’ responses in relation to a particular topic area/data collection question - there is a shared topic, but not shared meaning. </a:t>
            </a:r>
          </a:p>
          <a:p>
            <a:endParaRPr lang="en-GB" dirty="0"/>
          </a:p>
        </p:txBody>
      </p:sp>
      <p:sp>
        <p:nvSpPr>
          <p:cNvPr id="4" name="Slide Number Placeholder 3">
            <a:extLst>
              <a:ext uri="{FF2B5EF4-FFF2-40B4-BE49-F238E27FC236}">
                <a16:creationId xmlns="" xmlns:a16="http://schemas.microsoft.com/office/drawing/2014/main" id="{74096DBD-412C-4FCE-BFB7-A86F7287B9DA}"/>
              </a:ext>
            </a:extLst>
          </p:cNvPr>
          <p:cNvSpPr>
            <a:spLocks noGrp="1"/>
          </p:cNvSpPr>
          <p:nvPr>
            <p:ph type="sldNum" sz="quarter" idx="12"/>
          </p:nvPr>
        </p:nvSpPr>
        <p:spPr/>
        <p:txBody>
          <a:bodyPr/>
          <a:lstStyle/>
          <a:p>
            <a:fld id="{A66AB582-E768-467F-83A6-09144E41FDBA}" type="slidenum">
              <a:rPr lang="en-GB" smtClean="0"/>
              <a:pPr/>
              <a:t>13</a:t>
            </a:fld>
            <a:endParaRPr lang="en-GB"/>
          </a:p>
        </p:txBody>
      </p:sp>
    </p:spTree>
    <p:extLst>
      <p:ext uri="{BB962C8B-B14F-4D97-AF65-F5344CB8AC3E}">
        <p14:creationId xmlns="" xmlns:p14="http://schemas.microsoft.com/office/powerpoint/2010/main" val="20983912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4CAB5373-0F20-46E5-99E1-08DDD553A674}"/>
              </a:ext>
            </a:extLst>
          </p:cNvPr>
          <p:cNvSpPr>
            <a:spLocks noGrp="1"/>
          </p:cNvSpPr>
          <p:nvPr>
            <p:ph idx="1"/>
          </p:nvPr>
        </p:nvSpPr>
        <p:spPr>
          <a:xfrm>
            <a:off x="873212" y="1987826"/>
            <a:ext cx="7290128" cy="4185514"/>
          </a:xfrm>
        </p:spPr>
        <p:txBody>
          <a:bodyPr>
            <a:normAutofit/>
          </a:bodyPr>
          <a:lstStyle/>
          <a:p>
            <a:r>
              <a:rPr lang="en-GB" dirty="0"/>
              <a:t>In contrast, </a:t>
            </a:r>
            <a:r>
              <a:rPr lang="en-GB" i="1" dirty="0"/>
              <a:t>themes</a:t>
            </a:r>
            <a:r>
              <a:rPr lang="en-GB" dirty="0"/>
              <a:t> in reflexive thematic analysis can capture data related to several different topics, but all the data are united around a central concept or idea. This can be something more overtly expressed and on the data surface or it can be something underlying or implicit; in the latter case, the data associated with the theme may on the surface appear disparate. </a:t>
            </a:r>
          </a:p>
          <a:p>
            <a:r>
              <a:rPr lang="en-GB" dirty="0"/>
              <a:t>Keep in mind that themes can be poorly named – so shared meaning themes can at first appear to be topic summaries because they have a topic summary-like name (for example, a one-word name).</a:t>
            </a:r>
          </a:p>
          <a:p>
            <a:endParaRPr lang="en-GB" dirty="0"/>
          </a:p>
        </p:txBody>
      </p:sp>
      <p:sp>
        <p:nvSpPr>
          <p:cNvPr id="4" name="Slide Number Placeholder 3">
            <a:extLst>
              <a:ext uri="{FF2B5EF4-FFF2-40B4-BE49-F238E27FC236}">
                <a16:creationId xmlns="" xmlns:a16="http://schemas.microsoft.com/office/drawing/2014/main" id="{0A70AE2C-0F9A-4E6E-93AB-399D2030A09F}"/>
              </a:ext>
            </a:extLst>
          </p:cNvPr>
          <p:cNvSpPr>
            <a:spLocks noGrp="1"/>
          </p:cNvSpPr>
          <p:nvPr>
            <p:ph type="sldNum" sz="quarter" idx="12"/>
          </p:nvPr>
        </p:nvSpPr>
        <p:spPr/>
        <p:txBody>
          <a:bodyPr/>
          <a:lstStyle/>
          <a:p>
            <a:fld id="{A66AB582-E768-467F-83A6-09144E41FDBA}" type="slidenum">
              <a:rPr lang="en-GB" smtClean="0"/>
              <a:pPr/>
              <a:t>14</a:t>
            </a:fld>
            <a:endParaRPr lang="en-GB"/>
          </a:p>
        </p:txBody>
      </p:sp>
      <p:sp>
        <p:nvSpPr>
          <p:cNvPr id="6" name="Title 1">
            <a:extLst>
              <a:ext uri="{FF2B5EF4-FFF2-40B4-BE49-F238E27FC236}">
                <a16:creationId xmlns="" xmlns:a16="http://schemas.microsoft.com/office/drawing/2014/main" id="{10902467-9B41-4686-BE96-B186A87183F1}"/>
              </a:ext>
            </a:extLst>
          </p:cNvPr>
          <p:cNvSpPr>
            <a:spLocks noGrp="1"/>
          </p:cNvSpPr>
          <p:nvPr>
            <p:ph type="title"/>
          </p:nvPr>
        </p:nvSpPr>
        <p:spPr>
          <a:xfrm>
            <a:off x="986459" y="427148"/>
            <a:ext cx="7176880" cy="1325563"/>
          </a:xfrm>
        </p:spPr>
        <p:txBody>
          <a:bodyPr>
            <a:normAutofit/>
          </a:bodyPr>
          <a:lstStyle/>
          <a:p>
            <a:r>
              <a:rPr lang="en-GB" dirty="0" smtClean="0"/>
              <a:t>3. Topic </a:t>
            </a:r>
            <a:r>
              <a:rPr lang="en-GB" dirty="0"/>
              <a:t>summaries or themes </a:t>
            </a:r>
            <a:r>
              <a:rPr lang="en-GB" dirty="0" smtClean="0"/>
              <a:t>exercise(2 of 2)</a:t>
            </a:r>
            <a:endParaRPr lang="en-GB" dirty="0"/>
          </a:p>
        </p:txBody>
      </p:sp>
    </p:spTree>
    <p:extLst>
      <p:ext uri="{BB962C8B-B14F-4D97-AF65-F5344CB8AC3E}">
        <p14:creationId xmlns="" xmlns:p14="http://schemas.microsoft.com/office/powerpoint/2010/main" val="416357904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4BF930C-FB5B-4200-8570-520D916EC2AE}"/>
              </a:ext>
            </a:extLst>
          </p:cNvPr>
          <p:cNvSpPr>
            <a:spLocks noGrp="1"/>
          </p:cNvSpPr>
          <p:nvPr>
            <p:ph type="title"/>
          </p:nvPr>
        </p:nvSpPr>
        <p:spPr>
          <a:xfrm>
            <a:off x="681658" y="427148"/>
            <a:ext cx="7886700" cy="1325563"/>
          </a:xfrm>
        </p:spPr>
        <p:txBody>
          <a:bodyPr/>
          <a:lstStyle/>
          <a:p>
            <a:r>
              <a:rPr lang="en-GB" dirty="0"/>
              <a:t>Topic summaries or themes? All is revealed</a:t>
            </a:r>
            <a:r>
              <a:rPr lang="en-GB" dirty="0" smtClean="0"/>
              <a:t>!(1 of 2)</a:t>
            </a:r>
            <a:endParaRPr lang="en-GB" dirty="0"/>
          </a:p>
        </p:txBody>
      </p:sp>
      <p:graphicFrame>
        <p:nvGraphicFramePr>
          <p:cNvPr id="4" name="Table 4">
            <a:extLst>
              <a:ext uri="{FF2B5EF4-FFF2-40B4-BE49-F238E27FC236}">
                <a16:creationId xmlns="" xmlns:a16="http://schemas.microsoft.com/office/drawing/2014/main" id="{DFCB9189-BAE8-40E4-8A56-0BDBB32389C0}"/>
              </a:ext>
            </a:extLst>
          </p:cNvPr>
          <p:cNvGraphicFramePr>
            <a:graphicFrameLocks noGrp="1"/>
          </p:cNvGraphicFramePr>
          <p:nvPr>
            <p:ph idx="1"/>
            <p:extLst>
              <p:ext uri="{D42A27DB-BD31-4B8C-83A1-F6EECF244321}">
                <p14:modId xmlns="" xmlns:p14="http://schemas.microsoft.com/office/powerpoint/2010/main" val="2649452691"/>
              </p:ext>
            </p:extLst>
          </p:nvPr>
        </p:nvGraphicFramePr>
        <p:xfrm>
          <a:off x="628650" y="1840968"/>
          <a:ext cx="7886700" cy="4691484"/>
        </p:xfrm>
        <a:graphic>
          <a:graphicData uri="http://schemas.openxmlformats.org/drawingml/2006/table">
            <a:tbl>
              <a:tblPr firstRow="1" firstCol="1" bandRow="1">
                <a:tableStyleId>{5C22544A-7EE6-4342-B048-85BDC9FD1C3A}</a:tableStyleId>
              </a:tblPr>
              <a:tblGrid>
                <a:gridCol w="3604591">
                  <a:extLst>
                    <a:ext uri="{9D8B030D-6E8A-4147-A177-3AD203B41FA5}">
                      <a16:colId xmlns="" xmlns:a16="http://schemas.microsoft.com/office/drawing/2014/main" val="3226579382"/>
                    </a:ext>
                  </a:extLst>
                </a:gridCol>
                <a:gridCol w="4282109">
                  <a:extLst>
                    <a:ext uri="{9D8B030D-6E8A-4147-A177-3AD203B41FA5}">
                      <a16:colId xmlns="" xmlns:a16="http://schemas.microsoft.com/office/drawing/2014/main" val="2484735227"/>
                    </a:ext>
                  </a:extLst>
                </a:gridCol>
              </a:tblGrid>
              <a:tr h="375206">
                <a:tc>
                  <a:txBody>
                    <a:bodyPr/>
                    <a:lstStyle/>
                    <a:p>
                      <a:pPr>
                        <a:lnSpc>
                          <a:spcPct val="150000"/>
                        </a:lnSpc>
                      </a:pPr>
                      <a:r>
                        <a:rPr lang="en-GB" sz="1800" dirty="0">
                          <a:solidFill>
                            <a:schemeClr val="tx1"/>
                          </a:solidFill>
                        </a:rPr>
                        <a:t>Example study</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pPr>
                      <a:r>
                        <a:rPr lang="en-GB" sz="1800" dirty="0">
                          <a:solidFill>
                            <a:schemeClr val="tx1"/>
                          </a:solidFill>
                        </a:rPr>
                        <a:t>Topic summaries or themes?</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648228128"/>
                  </a:ext>
                </a:extLst>
              </a:tr>
              <a:tr h="1094537">
                <a:tc>
                  <a:txBody>
                    <a:bodyPr/>
                    <a:lstStyle/>
                    <a:p>
                      <a:pPr>
                        <a:lnSpc>
                          <a:spcPct val="150000"/>
                        </a:lnSpc>
                      </a:pPr>
                      <a:r>
                        <a:rPr lang="en-GB" sz="1800" b="0" kern="1200" dirty="0">
                          <a:solidFill>
                            <a:schemeClr val="tx1"/>
                          </a:solidFill>
                          <a:effectLst/>
                          <a:latin typeface="+mn-lt"/>
                          <a:ea typeface="+mn-ea"/>
                          <a:cs typeface="+mn-cs"/>
                        </a:rPr>
                        <a:t>Example one: Genetic testing for Huntington’s Disease (Smedley &amp; Coulson, 2019).</a:t>
                      </a:r>
                      <a:endParaRPr lang="en-GB" sz="1800" b="0" dirty="0">
                        <a:solidFill>
                          <a:schemeClr val="tx1"/>
                        </a:solidFill>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pPr>
                      <a:r>
                        <a:rPr lang="en-GB" sz="1800" dirty="0">
                          <a:solidFill>
                            <a:schemeClr val="tx1"/>
                          </a:solidFill>
                        </a:rPr>
                        <a:t>Topic summaries.</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717738983"/>
                  </a:ext>
                </a:extLst>
              </a:tr>
              <a:tr h="1454202">
                <a:tc>
                  <a:txBody>
                    <a:bodyPr/>
                    <a:lstStyle/>
                    <a:p>
                      <a:pPr>
                        <a:lnSpc>
                          <a:spcPct val="150000"/>
                        </a:lnSpc>
                      </a:pPr>
                      <a:r>
                        <a:rPr lang="en-GB" sz="1800" b="0" dirty="0">
                          <a:solidFill>
                            <a:schemeClr val="tx1"/>
                          </a:solidFill>
                        </a:rPr>
                        <a:t>Example two: Gender identity in internet memes (</a:t>
                      </a:r>
                      <a:r>
                        <a:rPr lang="en-GB" sz="1800" b="0" dirty="0" err="1">
                          <a:solidFill>
                            <a:schemeClr val="tx1"/>
                          </a:solidFill>
                        </a:rPr>
                        <a:t>Drakett</a:t>
                      </a:r>
                      <a:r>
                        <a:rPr lang="en-GB" sz="1800" b="0" dirty="0">
                          <a:solidFill>
                            <a:schemeClr val="tx1"/>
                          </a:solidFill>
                        </a:rPr>
                        <a:t> et al., 2018).</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pPr>
                      <a:r>
                        <a:rPr lang="en-GB" sz="1800" dirty="0">
                          <a:solidFill>
                            <a:schemeClr val="tx1"/>
                          </a:solidFill>
                        </a:rPr>
                        <a:t>The themes described are clearly themes but the reporting of the analysis is not organised into these themes.</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44939128"/>
                  </a:ext>
                </a:extLst>
              </a:tr>
              <a:tr h="1454202">
                <a:tc>
                  <a:txBody>
                    <a:bodyPr/>
                    <a:lstStyle/>
                    <a:p>
                      <a:pPr>
                        <a:lnSpc>
                          <a:spcPct val="150000"/>
                        </a:lnSpc>
                      </a:pPr>
                      <a:r>
                        <a:rPr lang="en-GB" sz="1800" b="0" dirty="0">
                          <a:solidFill>
                            <a:schemeClr val="tx1"/>
                          </a:solidFill>
                        </a:rPr>
                        <a:t>Example three: Māori patients’ treatment compliance (Penney et al., 2011).</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pPr>
                      <a:r>
                        <a:rPr lang="en-GB" sz="1800" dirty="0">
                          <a:solidFill>
                            <a:schemeClr val="tx1"/>
                          </a:solidFill>
                        </a:rPr>
                        <a:t>Topic summaries but with potential for themes if not presented under topic summary-like headings.</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2360062980"/>
                  </a:ext>
                </a:extLst>
              </a:tr>
            </a:tbl>
          </a:graphicData>
        </a:graphic>
      </p:graphicFrame>
      <p:sp>
        <p:nvSpPr>
          <p:cNvPr id="3" name="Slide Number Placeholder 2">
            <a:extLst>
              <a:ext uri="{FF2B5EF4-FFF2-40B4-BE49-F238E27FC236}">
                <a16:creationId xmlns="" xmlns:a16="http://schemas.microsoft.com/office/drawing/2014/main" id="{B82F504A-F8CD-44EE-9CDE-564C1BB3A645}"/>
              </a:ext>
            </a:extLst>
          </p:cNvPr>
          <p:cNvSpPr>
            <a:spLocks noGrp="1"/>
          </p:cNvSpPr>
          <p:nvPr>
            <p:ph type="sldNum" sz="quarter" idx="12"/>
          </p:nvPr>
        </p:nvSpPr>
        <p:spPr/>
        <p:txBody>
          <a:bodyPr/>
          <a:lstStyle/>
          <a:p>
            <a:fld id="{A66AB582-E768-467F-83A6-09144E41FDBA}" type="slidenum">
              <a:rPr lang="en-GB" smtClean="0"/>
              <a:pPr/>
              <a:t>15</a:t>
            </a:fld>
            <a:endParaRPr lang="en-GB"/>
          </a:p>
        </p:txBody>
      </p:sp>
    </p:spTree>
    <p:extLst>
      <p:ext uri="{BB962C8B-B14F-4D97-AF65-F5344CB8AC3E}">
        <p14:creationId xmlns="" xmlns:p14="http://schemas.microsoft.com/office/powerpoint/2010/main" val="174741209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4">
            <a:extLst>
              <a:ext uri="{FF2B5EF4-FFF2-40B4-BE49-F238E27FC236}">
                <a16:creationId xmlns="" xmlns:a16="http://schemas.microsoft.com/office/drawing/2014/main" id="{DFCB9189-BAE8-40E4-8A56-0BDBB32389C0}"/>
              </a:ext>
            </a:extLst>
          </p:cNvPr>
          <p:cNvGraphicFramePr>
            <a:graphicFrameLocks noGrp="1"/>
          </p:cNvGraphicFramePr>
          <p:nvPr>
            <p:ph idx="1"/>
            <p:extLst>
              <p:ext uri="{D42A27DB-BD31-4B8C-83A1-F6EECF244321}">
                <p14:modId xmlns="" xmlns:p14="http://schemas.microsoft.com/office/powerpoint/2010/main" val="583406130"/>
              </p:ext>
            </p:extLst>
          </p:nvPr>
        </p:nvGraphicFramePr>
        <p:xfrm>
          <a:off x="881449" y="2108887"/>
          <a:ext cx="7303380" cy="3300610"/>
        </p:xfrm>
        <a:graphic>
          <a:graphicData uri="http://schemas.openxmlformats.org/drawingml/2006/table">
            <a:tbl>
              <a:tblPr firstRow="1" firstCol="1" bandRow="1">
                <a:tableStyleId>{5C22544A-7EE6-4342-B048-85BDC9FD1C3A}</a:tableStyleId>
              </a:tblPr>
              <a:tblGrid>
                <a:gridCol w="3651690">
                  <a:extLst>
                    <a:ext uri="{9D8B030D-6E8A-4147-A177-3AD203B41FA5}">
                      <a16:colId xmlns="" xmlns:a16="http://schemas.microsoft.com/office/drawing/2014/main" val="3226579382"/>
                    </a:ext>
                  </a:extLst>
                </a:gridCol>
                <a:gridCol w="3651690">
                  <a:extLst>
                    <a:ext uri="{9D8B030D-6E8A-4147-A177-3AD203B41FA5}">
                      <a16:colId xmlns="" xmlns:a16="http://schemas.microsoft.com/office/drawing/2014/main" val="2484735227"/>
                    </a:ext>
                  </a:extLst>
                </a:gridCol>
              </a:tblGrid>
              <a:tr h="513428">
                <a:tc>
                  <a:txBody>
                    <a:bodyPr/>
                    <a:lstStyle/>
                    <a:p>
                      <a:pPr>
                        <a:lnSpc>
                          <a:spcPct val="150000"/>
                        </a:lnSpc>
                      </a:pPr>
                      <a:r>
                        <a:rPr lang="en-GB" sz="1800" dirty="0">
                          <a:solidFill>
                            <a:schemeClr val="tx1"/>
                          </a:solidFill>
                        </a:rPr>
                        <a:t>Example study</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pPr>
                      <a:r>
                        <a:rPr lang="en-GB" sz="1800" dirty="0">
                          <a:solidFill>
                            <a:schemeClr val="tx1"/>
                          </a:solidFill>
                        </a:rPr>
                        <a:t>Topic summaries or themes?</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648228128"/>
                  </a:ext>
                </a:extLst>
              </a:tr>
              <a:tr h="1393591">
                <a:tc>
                  <a:txBody>
                    <a:bodyPr/>
                    <a:lstStyle/>
                    <a:p>
                      <a:pPr>
                        <a:lnSpc>
                          <a:spcPct val="150000"/>
                        </a:lnSpc>
                      </a:pPr>
                      <a:r>
                        <a:rPr lang="en-GB" sz="1800" b="0" dirty="0">
                          <a:solidFill>
                            <a:schemeClr val="tx1"/>
                          </a:solidFill>
                        </a:rPr>
                        <a:t>Example four: Physical activity in Multiple Sclerosis (</a:t>
                      </a:r>
                      <a:r>
                        <a:rPr lang="en-GB" sz="1800" b="0" kern="1200" dirty="0">
                          <a:solidFill>
                            <a:schemeClr val="tx1"/>
                          </a:solidFill>
                          <a:effectLst/>
                          <a:latin typeface="+mn-lt"/>
                          <a:ea typeface="+mn-ea"/>
                          <a:cs typeface="+mn-cs"/>
                        </a:rPr>
                        <a:t>Hall-McMaster et al., 2016).</a:t>
                      </a:r>
                      <a:endParaRPr lang="en-GB" sz="1800" b="0" dirty="0">
                        <a:solidFill>
                          <a:schemeClr val="tx1"/>
                        </a:solidFill>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pPr>
                      <a:r>
                        <a:rPr lang="en-GB" sz="1800" dirty="0">
                          <a:solidFill>
                            <a:schemeClr val="tx1"/>
                          </a:solidFill>
                        </a:rPr>
                        <a:t>Topic summaries.</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932544292"/>
                  </a:ext>
                </a:extLst>
              </a:tr>
              <a:tr h="1393591">
                <a:tc>
                  <a:txBody>
                    <a:bodyPr/>
                    <a:lstStyle/>
                    <a:p>
                      <a:pPr>
                        <a:lnSpc>
                          <a:spcPct val="150000"/>
                        </a:lnSpc>
                      </a:pPr>
                      <a:r>
                        <a:rPr lang="en-GB" sz="1800" b="0" dirty="0">
                          <a:solidFill>
                            <a:schemeClr val="tx1"/>
                          </a:solidFill>
                        </a:rPr>
                        <a:t>Example five: Men’s emotional experiences of infertility (Hanna &amp; Gough, 2016).</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pPr>
                      <a:r>
                        <a:rPr lang="en-GB" sz="1800" dirty="0">
                          <a:solidFill>
                            <a:schemeClr val="tx1"/>
                          </a:solidFill>
                        </a:rPr>
                        <a:t>Themes.</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74638629"/>
                  </a:ext>
                </a:extLst>
              </a:tr>
            </a:tbl>
          </a:graphicData>
        </a:graphic>
      </p:graphicFrame>
      <p:sp>
        <p:nvSpPr>
          <p:cNvPr id="3" name="Slide Number Placeholder 2">
            <a:extLst>
              <a:ext uri="{FF2B5EF4-FFF2-40B4-BE49-F238E27FC236}">
                <a16:creationId xmlns="" xmlns:a16="http://schemas.microsoft.com/office/drawing/2014/main" id="{F87BA257-F771-4938-ACAE-4E165FC63E75}"/>
              </a:ext>
            </a:extLst>
          </p:cNvPr>
          <p:cNvSpPr>
            <a:spLocks noGrp="1"/>
          </p:cNvSpPr>
          <p:nvPr>
            <p:ph type="sldNum" sz="quarter" idx="12"/>
          </p:nvPr>
        </p:nvSpPr>
        <p:spPr/>
        <p:txBody>
          <a:bodyPr/>
          <a:lstStyle/>
          <a:p>
            <a:fld id="{A66AB582-E768-467F-83A6-09144E41FDBA}" type="slidenum">
              <a:rPr lang="en-GB" smtClean="0"/>
              <a:pPr/>
              <a:t>16</a:t>
            </a:fld>
            <a:endParaRPr lang="en-GB"/>
          </a:p>
        </p:txBody>
      </p:sp>
      <p:sp>
        <p:nvSpPr>
          <p:cNvPr id="6" name="Title 1">
            <a:extLst>
              <a:ext uri="{FF2B5EF4-FFF2-40B4-BE49-F238E27FC236}">
                <a16:creationId xmlns="" xmlns:a16="http://schemas.microsoft.com/office/drawing/2014/main" id="{B4BF930C-FB5B-4200-8570-520D916EC2AE}"/>
              </a:ext>
            </a:extLst>
          </p:cNvPr>
          <p:cNvSpPr>
            <a:spLocks noGrp="1"/>
          </p:cNvSpPr>
          <p:nvPr>
            <p:ph type="title"/>
          </p:nvPr>
        </p:nvSpPr>
        <p:spPr>
          <a:xfrm>
            <a:off x="681658" y="427148"/>
            <a:ext cx="7886700" cy="1325563"/>
          </a:xfrm>
        </p:spPr>
        <p:txBody>
          <a:bodyPr/>
          <a:lstStyle/>
          <a:p>
            <a:r>
              <a:rPr lang="en-GB" dirty="0"/>
              <a:t>Topic summaries or themes? All is revealed</a:t>
            </a:r>
            <a:r>
              <a:rPr lang="en-GB" dirty="0" smtClean="0"/>
              <a:t>!(2 of 2)</a:t>
            </a:r>
            <a:endParaRPr lang="en-GB" dirty="0"/>
          </a:p>
        </p:txBody>
      </p:sp>
    </p:spTree>
    <p:extLst>
      <p:ext uri="{BB962C8B-B14F-4D97-AF65-F5344CB8AC3E}">
        <p14:creationId xmlns="" xmlns:p14="http://schemas.microsoft.com/office/powerpoint/2010/main" val="373501571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Autofit/>
          </a:bodyPr>
          <a:lstStyle/>
          <a:p>
            <a:r>
              <a:rPr lang="en-GB" dirty="0"/>
              <a:t>4. Illustrative or analytic treatment of data extracts </a:t>
            </a:r>
            <a:r>
              <a:rPr lang="en-GB" dirty="0" smtClean="0"/>
              <a:t>exercise(1 of 2)</a:t>
            </a:r>
            <a:endParaRPr lang="en-GB" dirty="0"/>
          </a:p>
        </p:txBody>
      </p:sp>
      <p:sp>
        <p:nvSpPr>
          <p:cNvPr id="2" name="Content Placeholder 1"/>
          <p:cNvSpPr>
            <a:spLocks noGrp="1"/>
          </p:cNvSpPr>
          <p:nvPr>
            <p:ph idx="1"/>
          </p:nvPr>
        </p:nvSpPr>
        <p:spPr>
          <a:xfrm>
            <a:off x="855302" y="1979198"/>
            <a:ext cx="7209183" cy="4300899"/>
          </a:xfrm>
        </p:spPr>
        <p:txBody>
          <a:bodyPr>
            <a:normAutofit lnSpcReduction="10000"/>
          </a:bodyPr>
          <a:lstStyle/>
          <a:p>
            <a:r>
              <a:rPr lang="en-GB" dirty="0"/>
              <a:t>Read the excerpts from four published thematic analysis papers and decide for each excerpt whether the data extracts are used illustratively or analytically (or both). </a:t>
            </a:r>
          </a:p>
          <a:p>
            <a:r>
              <a:rPr lang="en-GB" dirty="0"/>
              <a:t>As a quick reminder - when extracts are used illustratively, the specific features of the extract are not typically commented on, rather the extract provides a general illustration or example of the analytic claims being made. The extract could be replaced with another and the analytic narrative would still ‘work’. Furthermore, the extracts could be removed altogether and the analytic narrative would still be (largely) coherent.</a:t>
            </a:r>
          </a:p>
        </p:txBody>
      </p:sp>
      <p:sp>
        <p:nvSpPr>
          <p:cNvPr id="4" name="Slide Number Placeholder 3">
            <a:extLst>
              <a:ext uri="{FF2B5EF4-FFF2-40B4-BE49-F238E27FC236}">
                <a16:creationId xmlns="" xmlns:a16="http://schemas.microsoft.com/office/drawing/2014/main" id="{62BB8C1D-7A8C-43F5-8C8A-766AB6E8FAF4}"/>
              </a:ext>
            </a:extLst>
          </p:cNvPr>
          <p:cNvSpPr>
            <a:spLocks noGrp="1"/>
          </p:cNvSpPr>
          <p:nvPr>
            <p:ph type="sldNum" sz="quarter" idx="12"/>
          </p:nvPr>
        </p:nvSpPr>
        <p:spPr/>
        <p:txBody>
          <a:bodyPr/>
          <a:lstStyle/>
          <a:p>
            <a:fld id="{A66AB582-E768-467F-83A6-09144E41FDBA}" type="slidenum">
              <a:rPr lang="en-GB" smtClean="0"/>
              <a:pPr/>
              <a:t>17</a:t>
            </a:fld>
            <a:endParaRPr lang="en-GB"/>
          </a:p>
        </p:txBody>
      </p:sp>
    </p:spTree>
    <p:extLst>
      <p:ext uri="{BB962C8B-B14F-4D97-AF65-F5344CB8AC3E}">
        <p14:creationId xmlns="" xmlns:p14="http://schemas.microsoft.com/office/powerpoint/2010/main" val="37126852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980661" y="2020388"/>
            <a:ext cx="7116418" cy="4152952"/>
          </a:xfrm>
        </p:spPr>
        <p:txBody>
          <a:bodyPr>
            <a:normAutofit/>
          </a:bodyPr>
          <a:lstStyle/>
          <a:p>
            <a:r>
              <a:rPr lang="en-GB" dirty="0"/>
              <a:t>With illustrative use, the specific features of an extract </a:t>
            </a:r>
            <a:r>
              <a:rPr lang="en-GB" i="1" dirty="0"/>
              <a:t>are</a:t>
            </a:r>
            <a:r>
              <a:rPr lang="en-GB" dirty="0"/>
              <a:t> commented on and the analysis is developed through the specific extracts selected for presentation in the report</a:t>
            </a:r>
            <a:r>
              <a:rPr lang="en-GB" dirty="0" smtClean="0"/>
              <a:t>.</a:t>
            </a:r>
          </a:p>
          <a:p>
            <a:r>
              <a:rPr lang="en-GB" dirty="0" smtClean="0"/>
              <a:t>Reflect on why you think the extracts in a particular excerpt are used illustratively or analytically (or both).</a:t>
            </a:r>
          </a:p>
          <a:p>
            <a:r>
              <a:rPr lang="en-GB" dirty="0" smtClean="0"/>
              <a:t>What </a:t>
            </a:r>
            <a:r>
              <a:rPr lang="en-GB" dirty="0"/>
              <a:t>details in the excerpt can you point to as evidence of this?</a:t>
            </a:r>
          </a:p>
        </p:txBody>
      </p:sp>
      <p:sp>
        <p:nvSpPr>
          <p:cNvPr id="4" name="Slide Number Placeholder 3">
            <a:extLst>
              <a:ext uri="{FF2B5EF4-FFF2-40B4-BE49-F238E27FC236}">
                <a16:creationId xmlns="" xmlns:a16="http://schemas.microsoft.com/office/drawing/2014/main" id="{AD4C0073-BCE2-4CBA-B569-C537EA461401}"/>
              </a:ext>
            </a:extLst>
          </p:cNvPr>
          <p:cNvSpPr>
            <a:spLocks noGrp="1"/>
          </p:cNvSpPr>
          <p:nvPr>
            <p:ph type="sldNum" sz="quarter" idx="12"/>
          </p:nvPr>
        </p:nvSpPr>
        <p:spPr/>
        <p:txBody>
          <a:bodyPr/>
          <a:lstStyle/>
          <a:p>
            <a:fld id="{A66AB582-E768-467F-83A6-09144E41FDBA}" type="slidenum">
              <a:rPr lang="en-GB" smtClean="0"/>
              <a:pPr/>
              <a:t>18</a:t>
            </a:fld>
            <a:endParaRPr lang="en-GB"/>
          </a:p>
        </p:txBody>
      </p:sp>
      <p:sp>
        <p:nvSpPr>
          <p:cNvPr id="6" name="Title 2"/>
          <p:cNvSpPr>
            <a:spLocks noGrp="1"/>
          </p:cNvSpPr>
          <p:nvPr>
            <p:ph type="title"/>
          </p:nvPr>
        </p:nvSpPr>
        <p:spPr>
          <a:xfrm>
            <a:off x="628650" y="427148"/>
            <a:ext cx="7886700" cy="1325563"/>
          </a:xfrm>
        </p:spPr>
        <p:txBody>
          <a:bodyPr>
            <a:noAutofit/>
          </a:bodyPr>
          <a:lstStyle/>
          <a:p>
            <a:r>
              <a:rPr lang="en-GB" dirty="0"/>
              <a:t>4. Illustrative or analytic treatment of data extracts </a:t>
            </a:r>
            <a:r>
              <a:rPr lang="en-GB" dirty="0" smtClean="0"/>
              <a:t>exercise(2 of 2)</a:t>
            </a:r>
            <a:endParaRPr lang="en-GB" dirty="0"/>
          </a:p>
        </p:txBody>
      </p:sp>
    </p:spTree>
    <p:extLst>
      <p:ext uri="{BB962C8B-B14F-4D97-AF65-F5344CB8AC3E}">
        <p14:creationId xmlns="" xmlns:p14="http://schemas.microsoft.com/office/powerpoint/2010/main" val="102208565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357C650-9613-4981-AC5B-A2C45EED2922}"/>
              </a:ext>
            </a:extLst>
          </p:cNvPr>
          <p:cNvSpPr>
            <a:spLocks noGrp="1"/>
          </p:cNvSpPr>
          <p:nvPr>
            <p:ph type="title"/>
          </p:nvPr>
        </p:nvSpPr>
        <p:spPr>
          <a:xfrm>
            <a:off x="540973" y="427148"/>
            <a:ext cx="8133470" cy="1325563"/>
          </a:xfrm>
        </p:spPr>
        <p:txBody>
          <a:bodyPr/>
          <a:lstStyle/>
          <a:p>
            <a:r>
              <a:rPr lang="en-GB" dirty="0"/>
              <a:t>Illustrative or analytic? All is revealed</a:t>
            </a:r>
            <a:r>
              <a:rPr lang="en-GB" dirty="0" smtClean="0"/>
              <a:t>!(1 of 2)</a:t>
            </a:r>
            <a:endParaRPr lang="en-GB" dirty="0"/>
          </a:p>
        </p:txBody>
      </p:sp>
      <p:graphicFrame>
        <p:nvGraphicFramePr>
          <p:cNvPr id="4" name="Table 4">
            <a:extLst>
              <a:ext uri="{FF2B5EF4-FFF2-40B4-BE49-F238E27FC236}">
                <a16:creationId xmlns="" xmlns:a16="http://schemas.microsoft.com/office/drawing/2014/main" id="{EFA47A26-E20B-4246-902E-1989691F18B4}"/>
              </a:ext>
            </a:extLst>
          </p:cNvPr>
          <p:cNvGraphicFramePr>
            <a:graphicFrameLocks noGrp="1"/>
          </p:cNvGraphicFramePr>
          <p:nvPr>
            <p:ph idx="1"/>
            <p:extLst>
              <p:ext uri="{D42A27DB-BD31-4B8C-83A1-F6EECF244321}">
                <p14:modId xmlns="" xmlns:p14="http://schemas.microsoft.com/office/powerpoint/2010/main" val="831318527"/>
              </p:ext>
            </p:extLst>
          </p:nvPr>
        </p:nvGraphicFramePr>
        <p:xfrm>
          <a:off x="689113" y="1752711"/>
          <a:ext cx="7765774" cy="4732020"/>
        </p:xfrm>
        <a:graphic>
          <a:graphicData uri="http://schemas.openxmlformats.org/drawingml/2006/table">
            <a:tbl>
              <a:tblPr firstRow="1" firstCol="1" bandRow="1">
                <a:tableStyleId>{5C22544A-7EE6-4342-B048-85BDC9FD1C3A}</a:tableStyleId>
              </a:tblPr>
              <a:tblGrid>
                <a:gridCol w="3581999">
                  <a:extLst>
                    <a:ext uri="{9D8B030D-6E8A-4147-A177-3AD203B41FA5}">
                      <a16:colId xmlns="" xmlns:a16="http://schemas.microsoft.com/office/drawing/2014/main" val="1610563304"/>
                    </a:ext>
                  </a:extLst>
                </a:gridCol>
                <a:gridCol w="4183775">
                  <a:extLst>
                    <a:ext uri="{9D8B030D-6E8A-4147-A177-3AD203B41FA5}">
                      <a16:colId xmlns="" xmlns:a16="http://schemas.microsoft.com/office/drawing/2014/main" val="2972814247"/>
                    </a:ext>
                  </a:extLst>
                </a:gridCol>
              </a:tblGrid>
              <a:tr h="429197">
                <a:tc>
                  <a:txBody>
                    <a:bodyPr/>
                    <a:lstStyle/>
                    <a:p>
                      <a:pPr>
                        <a:lnSpc>
                          <a:spcPct val="150000"/>
                        </a:lnSpc>
                      </a:pPr>
                      <a:r>
                        <a:rPr lang="en-GB" sz="1800" dirty="0">
                          <a:solidFill>
                            <a:schemeClr val="tx1"/>
                          </a:solidFill>
                        </a:rPr>
                        <a:t>Examples</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pPr>
                      <a:r>
                        <a:rPr lang="en-GB" sz="1800" dirty="0">
                          <a:solidFill>
                            <a:schemeClr val="tx1"/>
                          </a:solidFill>
                        </a:rPr>
                        <a:t>Illustrative or analytic?</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3857130203"/>
                  </a:ext>
                </a:extLst>
              </a:tr>
              <a:tr h="1462377">
                <a:tc>
                  <a:txBody>
                    <a:bodyPr/>
                    <a:lstStyle/>
                    <a:p>
                      <a:pPr marL="0" marR="0" lvl="0" indent="0" algn="l" defTabSz="914400" rtl="0" eaLnBrk="1" fontAlgn="auto" latinLnBrk="0" hangingPunct="1">
                        <a:lnSpc>
                          <a:spcPct val="150000"/>
                        </a:lnSpc>
                        <a:spcBef>
                          <a:spcPts val="0"/>
                        </a:spcBef>
                        <a:spcAft>
                          <a:spcPts val="0"/>
                        </a:spcAft>
                        <a:buClrTx/>
                        <a:buSzTx/>
                        <a:buFontTx/>
                        <a:buNone/>
                        <a:tabLst/>
                        <a:defRPr/>
                      </a:pPr>
                      <a:r>
                        <a:rPr lang="en-GB" sz="1800" b="0" kern="1200" dirty="0">
                          <a:solidFill>
                            <a:schemeClr val="tx1"/>
                          </a:solidFill>
                          <a:effectLst/>
                          <a:latin typeface="+mn-lt"/>
                          <a:ea typeface="+mn-ea"/>
                          <a:cs typeface="+mn-cs"/>
                        </a:rPr>
                        <a:t>Example one: Development of cervical cancer prevention policy in Aotearoa New Zealand (Braun &amp; Gavey, 98).</a:t>
                      </a:r>
                      <a:endParaRPr lang="en-GB" sz="1800" b="0" dirty="0">
                        <a:solidFill>
                          <a:schemeClr val="tx1"/>
                        </a:solidFill>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pPr>
                      <a:r>
                        <a:rPr lang="en-GB" sz="1800" b="0" dirty="0">
                          <a:solidFill>
                            <a:schemeClr val="tx1"/>
                          </a:solidFill>
                        </a:rPr>
                        <a:t>Illustrative.</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2686959164"/>
                  </a:ext>
                </a:extLst>
              </a:tr>
              <a:tr h="2075117">
                <a:tc>
                  <a:txBody>
                    <a:bodyPr/>
                    <a:lstStyle/>
                    <a:p>
                      <a:pPr marL="0" marR="0" lvl="0" indent="0" algn="l" defTabSz="914400" rtl="0" eaLnBrk="1" fontAlgn="auto" latinLnBrk="0" hangingPunct="1">
                        <a:lnSpc>
                          <a:spcPct val="150000"/>
                        </a:lnSpc>
                        <a:spcBef>
                          <a:spcPts val="0"/>
                        </a:spcBef>
                        <a:spcAft>
                          <a:spcPts val="0"/>
                        </a:spcAft>
                        <a:buClrTx/>
                        <a:buSzTx/>
                        <a:buFontTx/>
                        <a:buNone/>
                        <a:tabLst/>
                        <a:defRPr/>
                      </a:pPr>
                      <a:r>
                        <a:rPr lang="en-GB" sz="1800" b="0" kern="1200" dirty="0">
                          <a:solidFill>
                            <a:schemeClr val="tx1"/>
                          </a:solidFill>
                          <a:effectLst/>
                          <a:latin typeface="+mn-lt"/>
                          <a:ea typeface="+mn-ea"/>
                          <a:cs typeface="+mn-cs"/>
                        </a:rPr>
                        <a:t>Example two: Views on pubic hair in Aotearoa New Zealand (Tricklebank et al., 2013).</a:t>
                      </a:r>
                    </a:p>
                    <a:p>
                      <a:pPr>
                        <a:lnSpc>
                          <a:spcPct val="150000"/>
                        </a:lnSpc>
                      </a:pPr>
                      <a:endParaRPr lang="en-GB" sz="1800" b="0" dirty="0">
                        <a:solidFill>
                          <a:schemeClr val="tx1"/>
                        </a:solidFill>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50000"/>
                        </a:lnSpc>
                        <a:spcBef>
                          <a:spcPts val="0"/>
                        </a:spcBef>
                        <a:spcAft>
                          <a:spcPts val="0"/>
                        </a:spcAft>
                        <a:buClrTx/>
                        <a:buSzTx/>
                        <a:buFontTx/>
                        <a:buNone/>
                        <a:tabLst/>
                        <a:defRPr/>
                      </a:pPr>
                      <a:r>
                        <a:rPr lang="en-GB" sz="1800" b="0" i="0" kern="1200" dirty="0">
                          <a:solidFill>
                            <a:schemeClr val="tx1"/>
                          </a:solidFill>
                          <a:effectLst/>
                          <a:latin typeface="+mn-lt"/>
                          <a:ea typeface="+mn-ea"/>
                          <a:cs typeface="+mn-cs"/>
                        </a:rPr>
                        <a:t>Illustrative (but …). Paragraph three might appear to be analytic, but the data are really used to illustrate the analytic point being made – the analysis is of a general pattern, rather than the specifics of a particular extract.</a:t>
                      </a:r>
                      <a:endParaRPr lang="en-GB" sz="1800" b="0" i="0" dirty="0">
                        <a:solidFill>
                          <a:schemeClr val="tx1"/>
                        </a:solidFill>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3119324914"/>
                  </a:ext>
                </a:extLst>
              </a:tr>
            </a:tbl>
          </a:graphicData>
        </a:graphic>
      </p:graphicFrame>
      <p:sp>
        <p:nvSpPr>
          <p:cNvPr id="3" name="Slide Number Placeholder 2">
            <a:extLst>
              <a:ext uri="{FF2B5EF4-FFF2-40B4-BE49-F238E27FC236}">
                <a16:creationId xmlns="" xmlns:a16="http://schemas.microsoft.com/office/drawing/2014/main" id="{D3414D81-1426-411D-89A4-EB869733F287}"/>
              </a:ext>
            </a:extLst>
          </p:cNvPr>
          <p:cNvSpPr>
            <a:spLocks noGrp="1"/>
          </p:cNvSpPr>
          <p:nvPr>
            <p:ph type="sldNum" sz="quarter" idx="12"/>
          </p:nvPr>
        </p:nvSpPr>
        <p:spPr/>
        <p:txBody>
          <a:bodyPr/>
          <a:lstStyle/>
          <a:p>
            <a:fld id="{A66AB582-E768-467F-83A6-09144E41FDBA}" type="slidenum">
              <a:rPr lang="en-GB" smtClean="0"/>
              <a:pPr/>
              <a:t>19</a:t>
            </a:fld>
            <a:endParaRPr lang="en-GB"/>
          </a:p>
        </p:txBody>
      </p:sp>
    </p:spTree>
    <p:extLst>
      <p:ext uri="{BB962C8B-B14F-4D97-AF65-F5344CB8AC3E}">
        <p14:creationId xmlns="" xmlns:p14="http://schemas.microsoft.com/office/powerpoint/2010/main" val="5369765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 xmlns:a16="http://schemas.microsoft.com/office/drawing/2014/main" id="{0B9C44D0-3044-432B-8F25-0345DF155644}"/>
              </a:ext>
            </a:extLst>
          </p:cNvPr>
          <p:cNvSpPr>
            <a:spLocks noGrp="1"/>
          </p:cNvSpPr>
          <p:nvPr>
            <p:ph type="subTitle" idx="1"/>
          </p:nvPr>
        </p:nvSpPr>
        <p:spPr>
          <a:xfrm>
            <a:off x="1200664" y="2692294"/>
            <a:ext cx="6858000" cy="943458"/>
          </a:xfrm>
        </p:spPr>
        <p:txBody>
          <a:bodyPr>
            <a:normAutofit/>
          </a:bodyPr>
          <a:lstStyle/>
          <a:p>
            <a:r>
              <a:rPr lang="en-GB" sz="2200" dirty="0"/>
              <a:t>Activities for teaching reflexive thematic analysis</a:t>
            </a:r>
          </a:p>
          <a:p>
            <a:r>
              <a:rPr lang="en-GB" sz="2200" dirty="0"/>
              <a:t>- bonus </a:t>
            </a:r>
            <a:r>
              <a:rPr lang="en-GB" sz="2200" i="1" dirty="0"/>
              <a:t>companion website </a:t>
            </a:r>
            <a:r>
              <a:rPr lang="en-GB" sz="2200" dirty="0"/>
              <a:t>only activities -</a:t>
            </a:r>
          </a:p>
        </p:txBody>
      </p:sp>
    </p:spTree>
    <p:extLst>
      <p:ext uri="{BB962C8B-B14F-4D97-AF65-F5344CB8AC3E}">
        <p14:creationId xmlns="" xmlns:p14="http://schemas.microsoft.com/office/powerpoint/2010/main" val="340680282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4">
            <a:extLst>
              <a:ext uri="{FF2B5EF4-FFF2-40B4-BE49-F238E27FC236}">
                <a16:creationId xmlns="" xmlns:a16="http://schemas.microsoft.com/office/drawing/2014/main" id="{EFA47A26-E20B-4246-902E-1989691F18B4}"/>
              </a:ext>
            </a:extLst>
          </p:cNvPr>
          <p:cNvGraphicFramePr>
            <a:graphicFrameLocks noGrp="1"/>
          </p:cNvGraphicFramePr>
          <p:nvPr>
            <p:ph idx="1"/>
            <p:extLst>
              <p:ext uri="{D42A27DB-BD31-4B8C-83A1-F6EECF244321}">
                <p14:modId xmlns="" xmlns:p14="http://schemas.microsoft.com/office/powerpoint/2010/main" val="2203506036"/>
              </p:ext>
            </p:extLst>
          </p:nvPr>
        </p:nvGraphicFramePr>
        <p:xfrm>
          <a:off x="667266" y="1783776"/>
          <a:ext cx="7727092" cy="4671460"/>
        </p:xfrm>
        <a:graphic>
          <a:graphicData uri="http://schemas.openxmlformats.org/drawingml/2006/table">
            <a:tbl>
              <a:tblPr firstRow="1" firstCol="1" bandRow="1">
                <a:tableStyleId>{5C22544A-7EE6-4342-B048-85BDC9FD1C3A}</a:tableStyleId>
              </a:tblPr>
              <a:tblGrid>
                <a:gridCol w="2696057">
                  <a:extLst>
                    <a:ext uri="{9D8B030D-6E8A-4147-A177-3AD203B41FA5}">
                      <a16:colId xmlns="" xmlns:a16="http://schemas.microsoft.com/office/drawing/2014/main" val="1610563304"/>
                    </a:ext>
                  </a:extLst>
                </a:gridCol>
                <a:gridCol w="5031035">
                  <a:extLst>
                    <a:ext uri="{9D8B030D-6E8A-4147-A177-3AD203B41FA5}">
                      <a16:colId xmlns="" xmlns:a16="http://schemas.microsoft.com/office/drawing/2014/main" val="2972814247"/>
                    </a:ext>
                  </a:extLst>
                </a:gridCol>
              </a:tblGrid>
              <a:tr h="436003">
                <a:tc>
                  <a:txBody>
                    <a:bodyPr/>
                    <a:lstStyle/>
                    <a:p>
                      <a:pPr>
                        <a:lnSpc>
                          <a:spcPct val="150000"/>
                        </a:lnSpc>
                      </a:pPr>
                      <a:r>
                        <a:rPr lang="en-GB" sz="1600" dirty="0">
                          <a:solidFill>
                            <a:schemeClr val="tx1"/>
                          </a:solidFill>
                        </a:rPr>
                        <a:t>Examples</a:t>
                      </a:r>
                    </a:p>
                  </a:txBody>
                  <a:tcPr marL="62286" marR="62286" marT="31143" marB="3114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pPr>
                      <a:r>
                        <a:rPr lang="en-GB" sz="1600" dirty="0">
                          <a:solidFill>
                            <a:schemeClr val="tx1"/>
                          </a:solidFill>
                        </a:rPr>
                        <a:t>Illustrative or analytic?</a:t>
                      </a:r>
                    </a:p>
                  </a:txBody>
                  <a:tcPr marL="62286" marR="62286" marT="31143" marB="3114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3857130203"/>
                  </a:ext>
                </a:extLst>
              </a:tr>
              <a:tr h="2304587">
                <a:tc>
                  <a:txBody>
                    <a:bodyPr/>
                    <a:lstStyle/>
                    <a:p>
                      <a:pPr>
                        <a:lnSpc>
                          <a:spcPct val="150000"/>
                        </a:lnSpc>
                      </a:pPr>
                      <a:r>
                        <a:rPr lang="en-GB" sz="1600" b="0" dirty="0">
                          <a:solidFill>
                            <a:schemeClr val="tx1"/>
                          </a:solidFill>
                        </a:rPr>
                        <a:t>Example three: </a:t>
                      </a:r>
                      <a:r>
                        <a:rPr lang="en-GB" sz="1600" b="0" kern="1200" dirty="0">
                          <a:solidFill>
                            <a:schemeClr val="tx1"/>
                          </a:solidFill>
                          <a:effectLst/>
                          <a:latin typeface="+mn-lt"/>
                          <a:ea typeface="+mn-ea"/>
                          <a:cs typeface="+mn-cs"/>
                        </a:rPr>
                        <a:t>British men’s experiences of transitioning out of the army (Terry, 2016).</a:t>
                      </a:r>
                      <a:endParaRPr lang="en-GB" sz="1600" b="0" dirty="0">
                        <a:solidFill>
                          <a:schemeClr val="tx1"/>
                        </a:solidFill>
                      </a:endParaRPr>
                    </a:p>
                  </a:txBody>
                  <a:tcPr marL="62286" marR="62286" marT="31143" marB="3114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50000"/>
                        </a:lnSpc>
                        <a:spcBef>
                          <a:spcPts val="0"/>
                        </a:spcBef>
                        <a:spcAft>
                          <a:spcPts val="0"/>
                        </a:spcAft>
                        <a:buClrTx/>
                        <a:buSzTx/>
                        <a:buFontTx/>
                        <a:buNone/>
                        <a:tabLst/>
                        <a:defRPr/>
                      </a:pPr>
                      <a:r>
                        <a:rPr lang="en-GB" sz="1600" b="0" i="0" kern="1200" dirty="0">
                          <a:solidFill>
                            <a:schemeClr val="tx1"/>
                          </a:solidFill>
                          <a:effectLst/>
                          <a:latin typeface="+mn-lt"/>
                          <a:ea typeface="+mn-ea"/>
                          <a:cs typeface="+mn-cs"/>
                        </a:rPr>
                        <a:t>This contains both illustrative and analytic treatment of data. The first extract is introduced in an illustrative manner, but the focus on the specifics after the excerpt is presented shifts it to the boundary of an analytic use. The second extract is treated more analytically, as the specifics of it are focused on.</a:t>
                      </a:r>
                      <a:endParaRPr lang="en-GB" sz="1600" b="0" i="0" dirty="0">
                        <a:solidFill>
                          <a:schemeClr val="tx1"/>
                        </a:solidFill>
                      </a:endParaRPr>
                    </a:p>
                  </a:txBody>
                  <a:tcPr marL="62286" marR="62286" marT="31143" marB="3114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156974029"/>
                  </a:ext>
                </a:extLst>
              </a:tr>
              <a:tr h="1930870">
                <a:tc>
                  <a:txBody>
                    <a:bodyPr/>
                    <a:lstStyle/>
                    <a:p>
                      <a:pPr marL="0" marR="0" lvl="0" indent="0" algn="l" defTabSz="914400" rtl="0" eaLnBrk="1" fontAlgn="auto" latinLnBrk="0" hangingPunct="1">
                        <a:lnSpc>
                          <a:spcPct val="150000"/>
                        </a:lnSpc>
                        <a:spcBef>
                          <a:spcPts val="0"/>
                        </a:spcBef>
                        <a:spcAft>
                          <a:spcPts val="0"/>
                        </a:spcAft>
                        <a:buClrTx/>
                        <a:buSzTx/>
                        <a:buFontTx/>
                        <a:buNone/>
                        <a:tabLst/>
                        <a:defRPr/>
                      </a:pPr>
                      <a:r>
                        <a:rPr lang="en-GB" sz="1600" b="0" kern="1200" dirty="0">
                          <a:solidFill>
                            <a:schemeClr val="tx1"/>
                          </a:solidFill>
                          <a:effectLst/>
                          <a:latin typeface="+mn-lt"/>
                          <a:ea typeface="+mn-ea"/>
                          <a:cs typeface="+mn-cs"/>
                        </a:rPr>
                        <a:t>Example four: British lesbian and bisexual women’s clothing practices (Clarke &amp; Spence, 2013).</a:t>
                      </a:r>
                    </a:p>
                    <a:p>
                      <a:pPr>
                        <a:lnSpc>
                          <a:spcPct val="150000"/>
                        </a:lnSpc>
                      </a:pPr>
                      <a:endParaRPr lang="en-GB" sz="1600" b="0" dirty="0">
                        <a:solidFill>
                          <a:schemeClr val="tx1"/>
                        </a:solidFill>
                      </a:endParaRPr>
                    </a:p>
                  </a:txBody>
                  <a:tcPr marL="62286" marR="62286" marT="31143" marB="3114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50000"/>
                        </a:lnSpc>
                        <a:spcBef>
                          <a:spcPts val="0"/>
                        </a:spcBef>
                        <a:spcAft>
                          <a:spcPts val="0"/>
                        </a:spcAft>
                        <a:buClrTx/>
                        <a:buSzTx/>
                        <a:buFontTx/>
                        <a:buNone/>
                        <a:tabLst/>
                        <a:defRPr/>
                      </a:pPr>
                      <a:r>
                        <a:rPr lang="en-GB" sz="1600" b="0" i="0" kern="1200" dirty="0">
                          <a:solidFill>
                            <a:schemeClr val="tx1"/>
                          </a:solidFill>
                          <a:effectLst/>
                          <a:latin typeface="+mn-lt"/>
                          <a:ea typeface="+mn-ea"/>
                          <a:cs typeface="+mn-cs"/>
                        </a:rPr>
                        <a:t>These excerpts are used largely illustratively, but in the final paragraph there is a bit more analytic focus on specifics, so it’s at the boundary </a:t>
                      </a:r>
                      <a:r>
                        <a:rPr lang="en-GB" sz="1600" b="0" i="0" kern="1200" dirty="0" smtClean="0">
                          <a:solidFill>
                            <a:schemeClr val="tx1"/>
                          </a:solidFill>
                          <a:effectLst/>
                          <a:latin typeface="+mn-lt"/>
                          <a:ea typeface="+mn-ea"/>
                          <a:cs typeface="+mn-cs"/>
                        </a:rPr>
                        <a:t>… Illustrative </a:t>
                      </a:r>
                      <a:r>
                        <a:rPr lang="en-GB" sz="1600" b="0" i="0" kern="1200" dirty="0">
                          <a:solidFill>
                            <a:schemeClr val="tx1"/>
                          </a:solidFill>
                          <a:effectLst/>
                          <a:latin typeface="+mn-lt"/>
                          <a:ea typeface="+mn-ea"/>
                          <a:cs typeface="+mn-cs"/>
                        </a:rPr>
                        <a:t>(but …).</a:t>
                      </a:r>
                      <a:endParaRPr lang="en-GB" sz="1600" b="0" i="0" dirty="0">
                        <a:solidFill>
                          <a:schemeClr val="tx1"/>
                        </a:solidFill>
                      </a:endParaRPr>
                    </a:p>
                  </a:txBody>
                  <a:tcPr marL="62286" marR="62286" marT="31143" marB="3114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166505964"/>
                  </a:ext>
                </a:extLst>
              </a:tr>
            </a:tbl>
          </a:graphicData>
        </a:graphic>
      </p:graphicFrame>
      <p:sp>
        <p:nvSpPr>
          <p:cNvPr id="3" name="Slide Number Placeholder 2">
            <a:extLst>
              <a:ext uri="{FF2B5EF4-FFF2-40B4-BE49-F238E27FC236}">
                <a16:creationId xmlns="" xmlns:a16="http://schemas.microsoft.com/office/drawing/2014/main" id="{D2AA48DC-730D-4462-B3ED-340C4770B81B}"/>
              </a:ext>
            </a:extLst>
          </p:cNvPr>
          <p:cNvSpPr>
            <a:spLocks noGrp="1"/>
          </p:cNvSpPr>
          <p:nvPr>
            <p:ph type="sldNum" sz="quarter" idx="12"/>
          </p:nvPr>
        </p:nvSpPr>
        <p:spPr/>
        <p:txBody>
          <a:bodyPr/>
          <a:lstStyle/>
          <a:p>
            <a:fld id="{A66AB582-E768-467F-83A6-09144E41FDBA}" type="slidenum">
              <a:rPr lang="en-GB" smtClean="0"/>
              <a:pPr/>
              <a:t>20</a:t>
            </a:fld>
            <a:endParaRPr lang="en-GB"/>
          </a:p>
        </p:txBody>
      </p:sp>
      <p:sp>
        <p:nvSpPr>
          <p:cNvPr id="6" name="Title 1">
            <a:extLst>
              <a:ext uri="{FF2B5EF4-FFF2-40B4-BE49-F238E27FC236}">
                <a16:creationId xmlns="" xmlns:a16="http://schemas.microsoft.com/office/drawing/2014/main" id="{F357C650-9613-4981-AC5B-A2C45EED2922}"/>
              </a:ext>
            </a:extLst>
          </p:cNvPr>
          <p:cNvSpPr>
            <a:spLocks noGrp="1"/>
          </p:cNvSpPr>
          <p:nvPr>
            <p:ph type="title"/>
          </p:nvPr>
        </p:nvSpPr>
        <p:spPr>
          <a:xfrm>
            <a:off x="540973" y="427148"/>
            <a:ext cx="7853384" cy="1325563"/>
          </a:xfrm>
        </p:spPr>
        <p:txBody>
          <a:bodyPr/>
          <a:lstStyle/>
          <a:p>
            <a:r>
              <a:rPr lang="en-GB" dirty="0"/>
              <a:t>Illustrative or analytic? All is revealed</a:t>
            </a:r>
            <a:r>
              <a:rPr lang="en-GB" dirty="0" smtClean="0"/>
              <a:t>!(2 of 2)</a:t>
            </a:r>
            <a:endParaRPr lang="en-GB" dirty="0"/>
          </a:p>
        </p:txBody>
      </p:sp>
    </p:spTree>
    <p:extLst>
      <p:ext uri="{BB962C8B-B14F-4D97-AF65-F5344CB8AC3E}">
        <p14:creationId xmlns="" xmlns:p14="http://schemas.microsoft.com/office/powerpoint/2010/main" val="211551152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382273E-E0CF-46EA-8821-E9D374ACA976}"/>
              </a:ext>
            </a:extLst>
          </p:cNvPr>
          <p:cNvSpPr>
            <a:spLocks noGrp="1"/>
          </p:cNvSpPr>
          <p:nvPr>
            <p:ph type="title"/>
          </p:nvPr>
        </p:nvSpPr>
        <p:spPr>
          <a:xfrm>
            <a:off x="628650" y="533163"/>
            <a:ext cx="7886700" cy="1613687"/>
          </a:xfrm>
        </p:spPr>
        <p:txBody>
          <a:bodyPr>
            <a:noAutofit/>
          </a:bodyPr>
          <a:lstStyle/>
          <a:p>
            <a:r>
              <a:rPr lang="en-GB" dirty="0"/>
              <a:t>5. Critically evaluating descriptions of the reflexive thematic analysis process in journal articles</a:t>
            </a:r>
          </a:p>
        </p:txBody>
      </p:sp>
      <p:sp>
        <p:nvSpPr>
          <p:cNvPr id="3" name="Content Placeholder 2">
            <a:extLst>
              <a:ext uri="{FF2B5EF4-FFF2-40B4-BE49-F238E27FC236}">
                <a16:creationId xmlns="" xmlns:a16="http://schemas.microsoft.com/office/drawing/2014/main" id="{ADAD7734-0CA8-4357-8F51-B3B437B095F9}"/>
              </a:ext>
            </a:extLst>
          </p:cNvPr>
          <p:cNvSpPr>
            <a:spLocks noGrp="1"/>
          </p:cNvSpPr>
          <p:nvPr>
            <p:ph sz="quarter" idx="13"/>
          </p:nvPr>
        </p:nvSpPr>
        <p:spPr>
          <a:xfrm>
            <a:off x="967408" y="2327648"/>
            <a:ext cx="7209183" cy="3967136"/>
          </a:xfrm>
        </p:spPr>
        <p:txBody>
          <a:bodyPr>
            <a:normAutofit/>
          </a:bodyPr>
          <a:lstStyle/>
          <a:p>
            <a:r>
              <a:rPr lang="en-GB" dirty="0"/>
              <a:t>Read the extracts from four published papers in which the authors describe their (reflexive) thematic analysis analytic process; note that some of these papers were written before we first designated our approach as </a:t>
            </a:r>
            <a:r>
              <a:rPr lang="en-GB" i="1" dirty="0"/>
              <a:t>reflexive</a:t>
            </a:r>
            <a:r>
              <a:rPr lang="en-GB" dirty="0"/>
              <a:t> thematic analysis. </a:t>
            </a:r>
          </a:p>
          <a:p>
            <a:r>
              <a:rPr lang="en-GB" dirty="0"/>
              <a:t>Note that Virginia Braun is a co-author on two of these papers – but don’t assume these examples are necessarily excellent or there is no scope for improvement! All authors are subject to constraints when publishing that can distort best practice.</a:t>
            </a:r>
          </a:p>
        </p:txBody>
      </p:sp>
    </p:spTree>
    <p:extLst>
      <p:ext uri="{BB962C8B-B14F-4D97-AF65-F5344CB8AC3E}">
        <p14:creationId xmlns="" xmlns:p14="http://schemas.microsoft.com/office/powerpoint/2010/main" val="205581624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382273E-E0CF-46EA-8821-E9D374ACA976}"/>
              </a:ext>
            </a:extLst>
          </p:cNvPr>
          <p:cNvSpPr>
            <a:spLocks noGrp="1"/>
          </p:cNvSpPr>
          <p:nvPr>
            <p:ph type="title"/>
          </p:nvPr>
        </p:nvSpPr>
        <p:spPr>
          <a:xfrm>
            <a:off x="906943" y="533164"/>
            <a:ext cx="7886700" cy="1626939"/>
          </a:xfrm>
        </p:spPr>
        <p:txBody>
          <a:bodyPr>
            <a:noAutofit/>
          </a:bodyPr>
          <a:lstStyle/>
          <a:p>
            <a:r>
              <a:rPr lang="en-GB" dirty="0"/>
              <a:t>Critically evaluating descriptions of the reflexive thematic analysis process in journal </a:t>
            </a:r>
            <a:r>
              <a:rPr lang="en-GB" dirty="0" smtClean="0"/>
              <a:t>articles(1 of 2)</a:t>
            </a:r>
            <a:endParaRPr lang="en-GB" dirty="0"/>
          </a:p>
        </p:txBody>
      </p:sp>
      <p:sp>
        <p:nvSpPr>
          <p:cNvPr id="3" name="Content Placeholder 2">
            <a:extLst>
              <a:ext uri="{FF2B5EF4-FFF2-40B4-BE49-F238E27FC236}">
                <a16:creationId xmlns="" xmlns:a16="http://schemas.microsoft.com/office/drawing/2014/main" id="{ADAD7734-0CA8-4357-8F51-B3B437B095F9}"/>
              </a:ext>
            </a:extLst>
          </p:cNvPr>
          <p:cNvSpPr>
            <a:spLocks noGrp="1"/>
          </p:cNvSpPr>
          <p:nvPr>
            <p:ph sz="quarter" idx="13"/>
          </p:nvPr>
        </p:nvSpPr>
        <p:spPr>
          <a:xfrm>
            <a:off x="967408" y="2711962"/>
            <a:ext cx="7195931" cy="2880455"/>
          </a:xfrm>
        </p:spPr>
        <p:txBody>
          <a:bodyPr/>
          <a:lstStyle/>
          <a:p>
            <a:r>
              <a:rPr lang="en-GB" dirty="0"/>
              <a:t>Holding in mind the practical constraints of journal publishing, and particularly the fact that the authors of these papers might have been subject to different constraints (for example, tighter word limits), reflect on what we learn from each description about the authors’ use of (reflexive) thematic analysis. </a:t>
            </a:r>
          </a:p>
          <a:p>
            <a:endParaRPr lang="en-GB" dirty="0"/>
          </a:p>
        </p:txBody>
      </p:sp>
    </p:spTree>
    <p:extLst>
      <p:ext uri="{BB962C8B-B14F-4D97-AF65-F5344CB8AC3E}">
        <p14:creationId xmlns="" xmlns:p14="http://schemas.microsoft.com/office/powerpoint/2010/main" val="36026643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382273E-E0CF-46EA-8821-E9D374ACA976}"/>
              </a:ext>
            </a:extLst>
          </p:cNvPr>
          <p:cNvSpPr>
            <a:spLocks noGrp="1"/>
          </p:cNvSpPr>
          <p:nvPr>
            <p:ph type="title"/>
          </p:nvPr>
        </p:nvSpPr>
        <p:spPr>
          <a:xfrm>
            <a:off x="893692" y="427147"/>
            <a:ext cx="7886700" cy="2263043"/>
          </a:xfrm>
        </p:spPr>
        <p:txBody>
          <a:bodyPr>
            <a:noAutofit/>
          </a:bodyPr>
          <a:lstStyle/>
          <a:p>
            <a:r>
              <a:rPr lang="en-GB" dirty="0"/>
              <a:t>Critically evaluating descriptions of the reflexive thematic analysis process in journal </a:t>
            </a:r>
            <a:r>
              <a:rPr lang="en-GB" dirty="0" smtClean="0"/>
              <a:t>articles(2 of 2)</a:t>
            </a:r>
            <a:endParaRPr lang="en-GB" dirty="0"/>
          </a:p>
        </p:txBody>
      </p:sp>
      <p:sp>
        <p:nvSpPr>
          <p:cNvPr id="3" name="Content Placeholder 2">
            <a:extLst>
              <a:ext uri="{FF2B5EF4-FFF2-40B4-BE49-F238E27FC236}">
                <a16:creationId xmlns="" xmlns:a16="http://schemas.microsoft.com/office/drawing/2014/main" id="{ADAD7734-0CA8-4357-8F51-B3B437B095F9}"/>
              </a:ext>
            </a:extLst>
          </p:cNvPr>
          <p:cNvSpPr>
            <a:spLocks noGrp="1"/>
          </p:cNvSpPr>
          <p:nvPr>
            <p:ph sz="quarter" idx="13"/>
          </p:nvPr>
        </p:nvSpPr>
        <p:spPr>
          <a:xfrm>
            <a:off x="980660" y="2685455"/>
            <a:ext cx="7195931" cy="3702092"/>
          </a:xfrm>
        </p:spPr>
        <p:txBody>
          <a:bodyPr>
            <a:normAutofit/>
          </a:bodyPr>
          <a:lstStyle/>
          <a:p>
            <a:r>
              <a:rPr lang="en-GB" dirty="0"/>
              <a:t>Is there scope for improvement in any of these descriptions? </a:t>
            </a:r>
          </a:p>
          <a:p>
            <a:r>
              <a:rPr lang="en-GB" dirty="0"/>
              <a:t>What exactly can be improved and why? </a:t>
            </a:r>
          </a:p>
          <a:p>
            <a:r>
              <a:rPr lang="en-GB" dirty="0"/>
              <a:t>Do you think any of these examples are stronger or weaker? </a:t>
            </a:r>
          </a:p>
          <a:p>
            <a:r>
              <a:rPr lang="en-GB" dirty="0"/>
              <a:t>What informed this judgement? </a:t>
            </a:r>
          </a:p>
          <a:p>
            <a:r>
              <a:rPr lang="en-GB" dirty="0"/>
              <a:t>What are some of the strengths of the stronger examples?</a:t>
            </a:r>
          </a:p>
          <a:p>
            <a:endParaRPr lang="en-GB" dirty="0"/>
          </a:p>
        </p:txBody>
      </p:sp>
    </p:spTree>
    <p:extLst>
      <p:ext uri="{BB962C8B-B14F-4D97-AF65-F5344CB8AC3E}">
        <p14:creationId xmlns="" xmlns:p14="http://schemas.microsoft.com/office/powerpoint/2010/main" val="73686309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8B1D3BC-948C-4861-A5E8-E7BF19DE8D37}"/>
              </a:ext>
            </a:extLst>
          </p:cNvPr>
          <p:cNvSpPr>
            <a:spLocks noGrp="1"/>
          </p:cNvSpPr>
          <p:nvPr>
            <p:ph type="title"/>
          </p:nvPr>
        </p:nvSpPr>
        <p:spPr>
          <a:xfrm>
            <a:off x="893693" y="427148"/>
            <a:ext cx="7566566" cy="2037756"/>
          </a:xfrm>
        </p:spPr>
        <p:txBody>
          <a:bodyPr>
            <a:normAutofit/>
          </a:bodyPr>
          <a:lstStyle/>
          <a:p>
            <a:r>
              <a:rPr lang="en-GB" dirty="0"/>
              <a:t>Critically evaluating example one: Being single (Pickens &amp; Braun, 2018</a:t>
            </a:r>
            <a:r>
              <a:rPr lang="en-GB" dirty="0" smtClean="0"/>
              <a:t>)(1 of 2)</a:t>
            </a:r>
            <a:endParaRPr lang="en-GB" dirty="0"/>
          </a:p>
        </p:txBody>
      </p:sp>
      <p:sp>
        <p:nvSpPr>
          <p:cNvPr id="3" name="Content Placeholder 2">
            <a:extLst>
              <a:ext uri="{FF2B5EF4-FFF2-40B4-BE49-F238E27FC236}">
                <a16:creationId xmlns="" xmlns:a16="http://schemas.microsoft.com/office/drawing/2014/main" id="{3BE70250-6B1C-48CC-A0F1-979CE97F6BF3}"/>
              </a:ext>
            </a:extLst>
          </p:cNvPr>
          <p:cNvSpPr>
            <a:spLocks noGrp="1"/>
          </p:cNvSpPr>
          <p:nvPr>
            <p:ph sz="quarter" idx="13"/>
          </p:nvPr>
        </p:nvSpPr>
        <p:spPr>
          <a:xfrm>
            <a:off x="980660" y="2711962"/>
            <a:ext cx="7722299" cy="2867203"/>
          </a:xfrm>
        </p:spPr>
        <p:txBody>
          <a:bodyPr>
            <a:normAutofit/>
          </a:bodyPr>
          <a:lstStyle/>
          <a:p>
            <a:r>
              <a:rPr lang="en-GB" dirty="0"/>
              <a:t>Things we noted:</a:t>
            </a:r>
          </a:p>
          <a:p>
            <a:pPr lvl="1"/>
            <a:r>
              <a:rPr lang="en-GB" dirty="0"/>
              <a:t>Critical realism discussed and the authors’ particular ‘take’ on this is specified including what it means for how they treat and interpret their data.</a:t>
            </a:r>
          </a:p>
          <a:p>
            <a:pPr lvl="1"/>
            <a:r>
              <a:rPr lang="en-GB" dirty="0"/>
              <a:t>Each author’s role in the analysis is specified and the authors’ analytic process is clearly described, including examples of codes and coding.</a:t>
            </a:r>
          </a:p>
        </p:txBody>
      </p:sp>
    </p:spTree>
    <p:extLst>
      <p:ext uri="{BB962C8B-B14F-4D97-AF65-F5344CB8AC3E}">
        <p14:creationId xmlns="" xmlns:p14="http://schemas.microsoft.com/office/powerpoint/2010/main" val="260648396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3BE70250-6B1C-48CC-A0F1-979CE97F6BF3}"/>
              </a:ext>
            </a:extLst>
          </p:cNvPr>
          <p:cNvSpPr>
            <a:spLocks noGrp="1"/>
          </p:cNvSpPr>
          <p:nvPr>
            <p:ph sz="quarter" idx="13"/>
          </p:nvPr>
        </p:nvSpPr>
        <p:spPr>
          <a:xfrm>
            <a:off x="960961" y="2465910"/>
            <a:ext cx="7182678" cy="4032448"/>
          </a:xfrm>
        </p:spPr>
        <p:txBody>
          <a:bodyPr>
            <a:normAutofit/>
          </a:bodyPr>
          <a:lstStyle/>
          <a:p>
            <a:pPr lvl="1"/>
            <a:r>
              <a:rPr lang="en-GB" dirty="0"/>
              <a:t>The orientation to thematic analysis is discussed (experiential, semantic and latent coding, latent themes), except for inductive-deductive.</a:t>
            </a:r>
          </a:p>
          <a:p>
            <a:pPr lvl="1"/>
            <a:r>
              <a:rPr lang="en-GB" dirty="0"/>
              <a:t>The authors discuss how they conceptualise their themes.</a:t>
            </a:r>
          </a:p>
          <a:p>
            <a:pPr lvl="1"/>
            <a:r>
              <a:rPr lang="en-GB" dirty="0"/>
              <a:t>The analysis is clearly located in the wider socio-cultural context.</a:t>
            </a:r>
          </a:p>
        </p:txBody>
      </p:sp>
      <p:sp>
        <p:nvSpPr>
          <p:cNvPr id="5" name="Title 1">
            <a:extLst>
              <a:ext uri="{FF2B5EF4-FFF2-40B4-BE49-F238E27FC236}">
                <a16:creationId xmlns="" xmlns:a16="http://schemas.microsoft.com/office/drawing/2014/main" id="{18B1D3BC-948C-4861-A5E8-E7BF19DE8D37}"/>
              </a:ext>
            </a:extLst>
          </p:cNvPr>
          <p:cNvSpPr>
            <a:spLocks noGrp="1"/>
          </p:cNvSpPr>
          <p:nvPr>
            <p:ph type="title"/>
          </p:nvPr>
        </p:nvSpPr>
        <p:spPr>
          <a:xfrm>
            <a:off x="893693" y="427148"/>
            <a:ext cx="7566566" cy="2037756"/>
          </a:xfrm>
        </p:spPr>
        <p:txBody>
          <a:bodyPr>
            <a:normAutofit/>
          </a:bodyPr>
          <a:lstStyle/>
          <a:p>
            <a:r>
              <a:rPr lang="en-GB" dirty="0"/>
              <a:t>Critically evaluating example one: Being single (Pickens &amp; Braun, 2018</a:t>
            </a:r>
            <a:r>
              <a:rPr lang="en-GB" dirty="0" smtClean="0"/>
              <a:t>)(2 of 2)</a:t>
            </a:r>
            <a:endParaRPr lang="en-GB" dirty="0"/>
          </a:p>
        </p:txBody>
      </p:sp>
    </p:spTree>
    <p:extLst>
      <p:ext uri="{BB962C8B-B14F-4D97-AF65-F5344CB8AC3E}">
        <p14:creationId xmlns="" xmlns:p14="http://schemas.microsoft.com/office/powerpoint/2010/main" val="76833977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0B69A11-72BB-4ADB-953C-7FA724B13042}"/>
              </a:ext>
            </a:extLst>
          </p:cNvPr>
          <p:cNvSpPr>
            <a:spLocks noGrp="1"/>
          </p:cNvSpPr>
          <p:nvPr>
            <p:ph type="title"/>
          </p:nvPr>
        </p:nvSpPr>
        <p:spPr>
          <a:xfrm>
            <a:off x="628650" y="427148"/>
            <a:ext cx="7886700" cy="1666695"/>
          </a:xfrm>
        </p:spPr>
        <p:txBody>
          <a:bodyPr>
            <a:noAutofit/>
          </a:bodyPr>
          <a:lstStyle/>
          <a:p>
            <a:r>
              <a:rPr lang="en-GB" dirty="0"/>
              <a:t>Critically evaluating example two: Running barefoot (Walton &amp; French, 2016</a:t>
            </a:r>
            <a:r>
              <a:rPr lang="en-GB" dirty="0" smtClean="0"/>
              <a:t>)(1 of 2)</a:t>
            </a:r>
            <a:endParaRPr lang="en-GB" dirty="0"/>
          </a:p>
        </p:txBody>
      </p:sp>
      <p:sp>
        <p:nvSpPr>
          <p:cNvPr id="3" name="Content Placeholder 2">
            <a:extLst>
              <a:ext uri="{FF2B5EF4-FFF2-40B4-BE49-F238E27FC236}">
                <a16:creationId xmlns="" xmlns:a16="http://schemas.microsoft.com/office/drawing/2014/main" id="{F6F6B0CD-C082-4840-B156-6202B13C6FBE}"/>
              </a:ext>
            </a:extLst>
          </p:cNvPr>
          <p:cNvSpPr>
            <a:spLocks noGrp="1"/>
          </p:cNvSpPr>
          <p:nvPr>
            <p:ph sz="quarter" idx="13"/>
          </p:nvPr>
        </p:nvSpPr>
        <p:spPr>
          <a:xfrm>
            <a:off x="967408" y="2248133"/>
            <a:ext cx="7182679" cy="4032448"/>
          </a:xfrm>
        </p:spPr>
        <p:txBody>
          <a:bodyPr>
            <a:noAutofit/>
          </a:bodyPr>
          <a:lstStyle/>
          <a:p>
            <a:r>
              <a:rPr lang="en-GB" dirty="0"/>
              <a:t>Things we noted:</a:t>
            </a:r>
          </a:p>
          <a:p>
            <a:pPr lvl="1"/>
            <a:r>
              <a:rPr lang="en-GB" dirty="0"/>
              <a:t>Implicit realist/positivist assumptions evident in the notion of ‘accurate’ transcription (from a Big Q perspective, a transcript is always an interpretation) and analysis.</a:t>
            </a:r>
          </a:p>
          <a:p>
            <a:pPr lvl="1"/>
            <a:r>
              <a:rPr lang="en-GB" dirty="0"/>
              <a:t>Emerging themes!</a:t>
            </a:r>
          </a:p>
          <a:p>
            <a:pPr lvl="1"/>
            <a:r>
              <a:rPr lang="en-GB" dirty="0"/>
              <a:t>Departure from reflexive thematic analysis procedures – more like IPA with themes developed for each case – but there is an explanation for this.</a:t>
            </a:r>
          </a:p>
        </p:txBody>
      </p:sp>
    </p:spTree>
    <p:extLst>
      <p:ext uri="{BB962C8B-B14F-4D97-AF65-F5344CB8AC3E}">
        <p14:creationId xmlns="" xmlns:p14="http://schemas.microsoft.com/office/powerpoint/2010/main" val="17258901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F6F6B0CD-C082-4840-B156-6202B13C6FBE}"/>
              </a:ext>
            </a:extLst>
          </p:cNvPr>
          <p:cNvSpPr>
            <a:spLocks noGrp="1"/>
          </p:cNvSpPr>
          <p:nvPr>
            <p:ph sz="quarter" idx="13"/>
          </p:nvPr>
        </p:nvSpPr>
        <p:spPr>
          <a:xfrm>
            <a:off x="685892" y="2016224"/>
            <a:ext cx="7774367" cy="4615236"/>
          </a:xfrm>
        </p:spPr>
        <p:txBody>
          <a:bodyPr>
            <a:noAutofit/>
          </a:bodyPr>
          <a:lstStyle/>
          <a:p>
            <a:pPr lvl="1"/>
            <a:r>
              <a:rPr lang="en-GB" dirty="0"/>
              <a:t>No indication of orientation (for example, inductive-deductive, semantic-latent meaning) and guiding theoretical assumptions (other than implicit realism) in the discussion of TA, but elsewhere described as latent and seeking to </a:t>
            </a:r>
            <a:r>
              <a:rPr lang="en-GB" dirty="0" smtClean="0"/>
              <a:t>"go </a:t>
            </a:r>
            <a:r>
              <a:rPr lang="en-GB" dirty="0"/>
              <a:t>beyond the purely descriptive reporting of patterns in data and instead attempted to theorize the meanings and implications of these </a:t>
            </a:r>
            <a:r>
              <a:rPr lang="en-GB" dirty="0" smtClean="0"/>
              <a:t>patterns" </a:t>
            </a:r>
            <a:r>
              <a:rPr lang="en-GB" dirty="0"/>
              <a:t>(Walton &amp; French, 2016, page 453).</a:t>
            </a:r>
          </a:p>
          <a:p>
            <a:pPr lvl="1"/>
            <a:r>
              <a:rPr lang="en-GB" dirty="0"/>
              <a:t>Clear account of the authors’ analytic process but unclear who conducted the analysis but reference to ‘the researcher’ singular – the first author? The analysis was supervised and reviewed by a psychologist – the second author?</a:t>
            </a:r>
          </a:p>
        </p:txBody>
      </p:sp>
      <p:sp>
        <p:nvSpPr>
          <p:cNvPr id="5" name="Title 1">
            <a:extLst>
              <a:ext uri="{FF2B5EF4-FFF2-40B4-BE49-F238E27FC236}">
                <a16:creationId xmlns="" xmlns:a16="http://schemas.microsoft.com/office/drawing/2014/main" id="{60B69A11-72BB-4ADB-953C-7FA724B13042}"/>
              </a:ext>
            </a:extLst>
          </p:cNvPr>
          <p:cNvSpPr>
            <a:spLocks noGrp="1"/>
          </p:cNvSpPr>
          <p:nvPr>
            <p:ph type="title"/>
          </p:nvPr>
        </p:nvSpPr>
        <p:spPr>
          <a:xfrm>
            <a:off x="628650" y="427148"/>
            <a:ext cx="7886700" cy="1666695"/>
          </a:xfrm>
        </p:spPr>
        <p:txBody>
          <a:bodyPr>
            <a:noAutofit/>
          </a:bodyPr>
          <a:lstStyle/>
          <a:p>
            <a:r>
              <a:rPr lang="en-GB" dirty="0"/>
              <a:t>Critically evaluating example two: Running barefoot (Walton &amp; French, 2016</a:t>
            </a:r>
            <a:r>
              <a:rPr lang="en-GB" dirty="0" smtClean="0"/>
              <a:t>)(2 of 2)</a:t>
            </a:r>
            <a:endParaRPr lang="en-GB" dirty="0"/>
          </a:p>
        </p:txBody>
      </p:sp>
    </p:spTree>
    <p:extLst>
      <p:ext uri="{BB962C8B-B14F-4D97-AF65-F5344CB8AC3E}">
        <p14:creationId xmlns="" xmlns:p14="http://schemas.microsoft.com/office/powerpoint/2010/main" val="278608966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6FD11C5-798B-41B3-9456-6A0F00633FFB}"/>
              </a:ext>
            </a:extLst>
          </p:cNvPr>
          <p:cNvSpPr>
            <a:spLocks noGrp="1"/>
          </p:cNvSpPr>
          <p:nvPr>
            <p:ph type="title"/>
          </p:nvPr>
        </p:nvSpPr>
        <p:spPr/>
        <p:txBody>
          <a:bodyPr>
            <a:normAutofit/>
          </a:bodyPr>
          <a:lstStyle/>
          <a:p>
            <a:r>
              <a:rPr lang="en-GB" dirty="0"/>
              <a:t>Critically evaluating example three: Body hair (Terry et al., 2018)</a:t>
            </a:r>
          </a:p>
        </p:txBody>
      </p:sp>
      <p:sp>
        <p:nvSpPr>
          <p:cNvPr id="3" name="Content Placeholder 2">
            <a:extLst>
              <a:ext uri="{FF2B5EF4-FFF2-40B4-BE49-F238E27FC236}">
                <a16:creationId xmlns="" xmlns:a16="http://schemas.microsoft.com/office/drawing/2014/main" id="{16E0F545-4FB2-4A4C-9DD2-74BC2FADFE8E}"/>
              </a:ext>
            </a:extLst>
          </p:cNvPr>
          <p:cNvSpPr>
            <a:spLocks noGrp="1"/>
          </p:cNvSpPr>
          <p:nvPr>
            <p:ph sz="quarter" idx="13"/>
          </p:nvPr>
        </p:nvSpPr>
        <p:spPr>
          <a:xfrm>
            <a:off x="837393" y="1883879"/>
            <a:ext cx="7507537" cy="4417707"/>
          </a:xfrm>
        </p:spPr>
        <p:txBody>
          <a:bodyPr>
            <a:normAutofit/>
          </a:bodyPr>
          <a:lstStyle/>
          <a:p>
            <a:r>
              <a:rPr lang="en-GB" dirty="0"/>
              <a:t>Things we noted:</a:t>
            </a:r>
          </a:p>
          <a:p>
            <a:pPr lvl="1"/>
            <a:r>
              <a:rPr lang="en-GB" dirty="0"/>
              <a:t>Critical realist ontology noted and explained.</a:t>
            </a:r>
          </a:p>
          <a:p>
            <a:pPr lvl="1"/>
            <a:r>
              <a:rPr lang="en-GB" dirty="0"/>
              <a:t>Focus on semantic and latent meaning and an inductive orientation specified.</a:t>
            </a:r>
          </a:p>
          <a:p>
            <a:pPr lvl="1"/>
            <a:r>
              <a:rPr lang="en-GB" dirty="0"/>
              <a:t>The authors’ analytic process is clearly described including examples of codes.</a:t>
            </a:r>
          </a:p>
          <a:p>
            <a:pPr lvl="1"/>
            <a:r>
              <a:rPr lang="en-GB" dirty="0"/>
              <a:t>Which authors conducted the analysis is made clear – along with the precise contribution of each of these authors.</a:t>
            </a:r>
          </a:p>
          <a:p>
            <a:pPr lvl="1"/>
            <a:r>
              <a:rPr lang="en-GB" dirty="0"/>
              <a:t>The authors specify how they conceptualise themes.</a:t>
            </a:r>
          </a:p>
        </p:txBody>
      </p:sp>
    </p:spTree>
    <p:extLst>
      <p:ext uri="{BB962C8B-B14F-4D97-AF65-F5344CB8AC3E}">
        <p14:creationId xmlns="" xmlns:p14="http://schemas.microsoft.com/office/powerpoint/2010/main" val="88043159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25AD5DB-59B7-4869-AC64-AFA62C4231C8}"/>
              </a:ext>
            </a:extLst>
          </p:cNvPr>
          <p:cNvSpPr>
            <a:spLocks noGrp="1"/>
          </p:cNvSpPr>
          <p:nvPr>
            <p:ph type="title"/>
          </p:nvPr>
        </p:nvSpPr>
        <p:spPr>
          <a:xfrm>
            <a:off x="628650" y="427148"/>
            <a:ext cx="7886700" cy="1732956"/>
          </a:xfrm>
        </p:spPr>
        <p:txBody>
          <a:bodyPr>
            <a:noAutofit/>
          </a:bodyPr>
          <a:lstStyle/>
          <a:p>
            <a:r>
              <a:rPr lang="en-GB" dirty="0"/>
              <a:t>Critically evaluating example four: Venous thromboembolism (Hunter et al., 2016</a:t>
            </a:r>
            <a:r>
              <a:rPr lang="en-GB" dirty="0" smtClean="0"/>
              <a:t>)(1 of 2)</a:t>
            </a:r>
            <a:endParaRPr lang="en-GB" dirty="0"/>
          </a:p>
        </p:txBody>
      </p:sp>
      <p:sp>
        <p:nvSpPr>
          <p:cNvPr id="3" name="Content Placeholder 2">
            <a:extLst>
              <a:ext uri="{FF2B5EF4-FFF2-40B4-BE49-F238E27FC236}">
                <a16:creationId xmlns="" xmlns:a16="http://schemas.microsoft.com/office/drawing/2014/main" id="{20D8E0A7-65B0-4DA4-8A53-C8E8A75A5521}"/>
              </a:ext>
            </a:extLst>
          </p:cNvPr>
          <p:cNvSpPr>
            <a:spLocks noGrp="1"/>
          </p:cNvSpPr>
          <p:nvPr>
            <p:ph sz="quarter" idx="13"/>
          </p:nvPr>
        </p:nvSpPr>
        <p:spPr>
          <a:xfrm>
            <a:off x="967408" y="2367404"/>
            <a:ext cx="7209183" cy="3264770"/>
          </a:xfrm>
        </p:spPr>
        <p:txBody>
          <a:bodyPr>
            <a:normAutofit/>
          </a:bodyPr>
          <a:lstStyle/>
          <a:p>
            <a:r>
              <a:rPr lang="en-GB" dirty="0"/>
              <a:t>Things we noted:</a:t>
            </a:r>
          </a:p>
          <a:p>
            <a:pPr lvl="1"/>
            <a:r>
              <a:rPr lang="en-GB" dirty="0"/>
              <a:t>Inductive orientation specified.</a:t>
            </a:r>
          </a:p>
          <a:p>
            <a:pPr lvl="1"/>
            <a:r>
              <a:rPr lang="en-GB" dirty="0"/>
              <a:t>Rationale given for use of thematic analysis but rather generic.</a:t>
            </a:r>
          </a:p>
          <a:p>
            <a:pPr lvl="1"/>
            <a:r>
              <a:rPr lang="en-GB" dirty="0"/>
              <a:t>Another reference to ‘accurate’ transcription.</a:t>
            </a:r>
          </a:p>
          <a:p>
            <a:pPr lvl="1"/>
            <a:r>
              <a:rPr lang="en-GB" dirty="0"/>
              <a:t>Themes emerged!</a:t>
            </a:r>
          </a:p>
        </p:txBody>
      </p:sp>
    </p:spTree>
    <p:extLst>
      <p:ext uri="{BB962C8B-B14F-4D97-AF65-F5344CB8AC3E}">
        <p14:creationId xmlns="" xmlns:p14="http://schemas.microsoft.com/office/powerpoint/2010/main" val="35518339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1714477-A92D-45BA-9D72-2E4507967355}"/>
              </a:ext>
            </a:extLst>
          </p:cNvPr>
          <p:cNvSpPr>
            <a:spLocks noGrp="1"/>
          </p:cNvSpPr>
          <p:nvPr>
            <p:ph type="title"/>
          </p:nvPr>
        </p:nvSpPr>
        <p:spPr>
          <a:xfrm>
            <a:off x="986457" y="427038"/>
            <a:ext cx="7176882" cy="1325562"/>
          </a:xfrm>
        </p:spPr>
        <p:txBody>
          <a:bodyPr>
            <a:noAutofit/>
          </a:bodyPr>
          <a:lstStyle/>
          <a:p>
            <a:r>
              <a:rPr lang="en-GB" sz="3600" dirty="0"/>
              <a:t>Activities </a:t>
            </a:r>
            <a:r>
              <a:rPr lang="en-GB" sz="3600" dirty="0" smtClean="0"/>
              <a:t>list(1 of 2)</a:t>
            </a:r>
            <a:endParaRPr lang="en-GB" sz="3600" dirty="0"/>
          </a:p>
        </p:txBody>
      </p:sp>
      <p:sp>
        <p:nvSpPr>
          <p:cNvPr id="3" name="Content Placeholder 2">
            <a:extLst>
              <a:ext uri="{FF2B5EF4-FFF2-40B4-BE49-F238E27FC236}">
                <a16:creationId xmlns="" xmlns:a16="http://schemas.microsoft.com/office/drawing/2014/main" id="{EF422879-90CC-4CB7-B744-1808142F8E7B}"/>
              </a:ext>
            </a:extLst>
          </p:cNvPr>
          <p:cNvSpPr>
            <a:spLocks noGrp="1"/>
          </p:cNvSpPr>
          <p:nvPr>
            <p:ph idx="1"/>
          </p:nvPr>
        </p:nvSpPr>
        <p:spPr>
          <a:xfrm>
            <a:off x="805223" y="1847894"/>
            <a:ext cx="7580896" cy="4152900"/>
          </a:xfrm>
        </p:spPr>
        <p:txBody>
          <a:bodyPr>
            <a:normAutofit/>
          </a:bodyPr>
          <a:lstStyle/>
          <a:p>
            <a:pPr marL="457200" indent="-457200">
              <a:buFont typeface="+mj-lt"/>
              <a:buAutoNum type="arabicPeriod"/>
            </a:pPr>
            <a:r>
              <a:rPr lang="en-GB" sz="2200" dirty="0"/>
              <a:t>Semantic or latent code? (relates to content in Chapter Three)</a:t>
            </a:r>
          </a:p>
          <a:p>
            <a:pPr marL="457200" indent="-457200">
              <a:buFont typeface="+mj-lt"/>
              <a:buAutoNum type="arabicPeriod"/>
            </a:pPr>
            <a:r>
              <a:rPr lang="en-GB" sz="2200" dirty="0"/>
              <a:t>Code or theme? (relates to content in Chapter Three/Four)</a:t>
            </a:r>
          </a:p>
          <a:p>
            <a:pPr marL="457200" indent="-457200">
              <a:buFont typeface="+mj-lt"/>
              <a:buAutoNum type="arabicPeriod"/>
            </a:pPr>
            <a:r>
              <a:rPr lang="en-GB" sz="2200" dirty="0"/>
              <a:t>Topic summaries or themes? (relates to content in Chapter Four)</a:t>
            </a:r>
          </a:p>
          <a:p>
            <a:pPr marL="457200" indent="-457200">
              <a:buFont typeface="+mj-lt"/>
              <a:buAutoNum type="arabicPeriod"/>
            </a:pPr>
            <a:r>
              <a:rPr lang="en-GB" sz="2200" dirty="0"/>
              <a:t>Illustrative or analytic treatment of data extracts? (relates to content in Chapter Five)</a:t>
            </a:r>
          </a:p>
        </p:txBody>
      </p:sp>
      <p:sp>
        <p:nvSpPr>
          <p:cNvPr id="4" name="Slide Number Placeholder 3">
            <a:extLst>
              <a:ext uri="{FF2B5EF4-FFF2-40B4-BE49-F238E27FC236}">
                <a16:creationId xmlns="" xmlns:a16="http://schemas.microsoft.com/office/drawing/2014/main" id="{400DEA58-EA2D-4BC8-A672-956F1F86B0A6}"/>
              </a:ext>
            </a:extLst>
          </p:cNvPr>
          <p:cNvSpPr>
            <a:spLocks noGrp="1"/>
          </p:cNvSpPr>
          <p:nvPr>
            <p:ph type="sldNum" sz="quarter" idx="12"/>
          </p:nvPr>
        </p:nvSpPr>
        <p:spPr/>
        <p:txBody>
          <a:bodyPr/>
          <a:lstStyle/>
          <a:p>
            <a:fld id="{A66AB582-E768-467F-83A6-09144E41FDBA}" type="slidenum">
              <a:rPr lang="en-GB" smtClean="0"/>
              <a:pPr/>
              <a:t>3</a:t>
            </a:fld>
            <a:endParaRPr lang="en-GB"/>
          </a:p>
        </p:txBody>
      </p:sp>
    </p:spTree>
    <p:extLst>
      <p:ext uri="{BB962C8B-B14F-4D97-AF65-F5344CB8AC3E}">
        <p14:creationId xmlns="" xmlns:p14="http://schemas.microsoft.com/office/powerpoint/2010/main" val="183676731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20D8E0A7-65B0-4DA4-8A53-C8E8A75A5521}"/>
              </a:ext>
            </a:extLst>
          </p:cNvPr>
          <p:cNvSpPr>
            <a:spLocks noGrp="1"/>
          </p:cNvSpPr>
          <p:nvPr>
            <p:ph sz="quarter" idx="13"/>
          </p:nvPr>
        </p:nvSpPr>
        <p:spPr>
          <a:xfrm>
            <a:off x="967409" y="2327649"/>
            <a:ext cx="7235688" cy="3264768"/>
          </a:xfrm>
        </p:spPr>
        <p:txBody>
          <a:bodyPr>
            <a:normAutofit/>
          </a:bodyPr>
          <a:lstStyle/>
          <a:p>
            <a:pPr lvl="1"/>
            <a:r>
              <a:rPr lang="en-GB" dirty="0"/>
              <a:t>Authors’ analytic process clearly described but unclear who conducted the analysis (one author appeared to take a validating role).</a:t>
            </a:r>
          </a:p>
          <a:p>
            <a:pPr lvl="1"/>
            <a:r>
              <a:rPr lang="en-GB" dirty="0"/>
              <a:t>No discussion of theoretical grounding (but implicit realist/positivist assumptions around ‘accuracy’ and clearly oriented to experiential qualitative).</a:t>
            </a:r>
          </a:p>
          <a:p>
            <a:pPr lvl="1"/>
            <a:r>
              <a:rPr lang="en-GB" dirty="0"/>
              <a:t>No discussion of focus on semantic-latent meaning.</a:t>
            </a:r>
          </a:p>
        </p:txBody>
      </p:sp>
      <p:sp>
        <p:nvSpPr>
          <p:cNvPr id="5" name="Title 1">
            <a:extLst>
              <a:ext uri="{FF2B5EF4-FFF2-40B4-BE49-F238E27FC236}">
                <a16:creationId xmlns="" xmlns:a16="http://schemas.microsoft.com/office/drawing/2014/main" id="{425AD5DB-59B7-4869-AC64-AFA62C4231C8}"/>
              </a:ext>
            </a:extLst>
          </p:cNvPr>
          <p:cNvSpPr>
            <a:spLocks noGrp="1"/>
          </p:cNvSpPr>
          <p:nvPr>
            <p:ph type="title"/>
          </p:nvPr>
        </p:nvSpPr>
        <p:spPr>
          <a:xfrm>
            <a:off x="628650" y="427148"/>
            <a:ext cx="7886700" cy="1732956"/>
          </a:xfrm>
        </p:spPr>
        <p:txBody>
          <a:bodyPr>
            <a:noAutofit/>
          </a:bodyPr>
          <a:lstStyle/>
          <a:p>
            <a:r>
              <a:rPr lang="en-GB" dirty="0"/>
              <a:t>Critically evaluating example four: Venous thromboembolism (Hunter et al., 2016</a:t>
            </a:r>
            <a:r>
              <a:rPr lang="en-GB" dirty="0" smtClean="0"/>
              <a:t>)(2 of 2)</a:t>
            </a:r>
            <a:endParaRPr lang="en-GB" dirty="0"/>
          </a:p>
        </p:txBody>
      </p:sp>
    </p:spTree>
    <p:extLst>
      <p:ext uri="{BB962C8B-B14F-4D97-AF65-F5344CB8AC3E}">
        <p14:creationId xmlns="" xmlns:p14="http://schemas.microsoft.com/office/powerpoint/2010/main" val="206392631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 xmlns:a16="http://schemas.microsoft.com/office/drawing/2014/main" id="{D62910C6-986F-4725-B8C0-B25888CEBB8E}"/>
              </a:ext>
            </a:extLst>
          </p:cNvPr>
          <p:cNvSpPr/>
          <p:nvPr/>
        </p:nvSpPr>
        <p:spPr>
          <a:xfrm>
            <a:off x="1616529" y="5420139"/>
            <a:ext cx="5910943" cy="1110343"/>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spcAft>
                <a:spcPts val="750"/>
              </a:spcAft>
            </a:pPr>
            <a:r>
              <a:rPr lang="en-GB" dirty="0">
                <a:latin typeface="Calibri" panose="020F0502020204030204" pitchFamily="34" charset="0"/>
                <a:ea typeface="Times New Roman" panose="02020603050405020304" pitchFamily="18" charset="0"/>
                <a:cs typeface="Calibri" panose="020F0502020204030204" pitchFamily="34" charset="0"/>
              </a:rPr>
              <a:t>Kitzinger, C., &amp; Willmott, J. (2002). 'The thief of womanhood': Women’s experience of Polycystic Ovarian Syndrome. </a:t>
            </a:r>
            <a:r>
              <a:rPr lang="en-GB" i="1" dirty="0">
                <a:latin typeface="Calibri" panose="020F0502020204030204" pitchFamily="34" charset="0"/>
                <a:ea typeface="Times New Roman" panose="02020603050405020304" pitchFamily="18" charset="0"/>
                <a:cs typeface="Calibri" panose="020F0502020204030204" pitchFamily="34" charset="0"/>
              </a:rPr>
              <a:t>Social Science &amp; Medicine, 54</a:t>
            </a:r>
            <a:r>
              <a:rPr lang="en-GB" dirty="0">
                <a:latin typeface="Calibri" panose="020F0502020204030204" pitchFamily="34" charset="0"/>
                <a:ea typeface="Times New Roman" panose="02020603050405020304" pitchFamily="18" charset="0"/>
                <a:cs typeface="Calibri" panose="020F0502020204030204" pitchFamily="34" charset="0"/>
              </a:rPr>
              <a:t>(3), 349-361. </a:t>
            </a:r>
            <a:endParaRPr lang="en-GB" dirty="0">
              <a:latin typeface="Calibri" panose="020F0502020204030204" pitchFamily="34" charset="0"/>
              <a:ea typeface="Times New Roman" panose="02020603050405020304" pitchFamily="18" charset="0"/>
              <a:cs typeface="Times New Roman" panose="02020603050405020304" pitchFamily="18" charset="0"/>
            </a:endParaRPr>
          </a:p>
        </p:txBody>
      </p:sp>
      <p:sp>
        <p:nvSpPr>
          <p:cNvPr id="3" name="Title 2"/>
          <p:cNvSpPr>
            <a:spLocks noGrp="1"/>
          </p:cNvSpPr>
          <p:nvPr>
            <p:ph type="title"/>
          </p:nvPr>
        </p:nvSpPr>
        <p:spPr>
          <a:xfrm>
            <a:off x="729652" y="196279"/>
            <a:ext cx="7639991" cy="1781848"/>
          </a:xfrm>
        </p:spPr>
        <p:txBody>
          <a:bodyPr>
            <a:noAutofit/>
          </a:bodyPr>
          <a:lstStyle/>
          <a:p>
            <a:r>
              <a:rPr lang="en-GB" sz="3400" dirty="0"/>
              <a:t>6. Reflecting on how data and the analysis have been contextualised and interpreted in published </a:t>
            </a:r>
            <a:r>
              <a:rPr lang="en-GB" sz="3400" dirty="0" smtClean="0"/>
              <a:t>TA(1 of 2)</a:t>
            </a:r>
            <a:endParaRPr lang="en-GB" sz="3400" dirty="0"/>
          </a:p>
        </p:txBody>
      </p:sp>
      <p:sp>
        <p:nvSpPr>
          <p:cNvPr id="2" name="Content Placeholder 1"/>
          <p:cNvSpPr>
            <a:spLocks noGrp="1"/>
          </p:cNvSpPr>
          <p:nvPr>
            <p:ph idx="1"/>
          </p:nvPr>
        </p:nvSpPr>
        <p:spPr>
          <a:xfrm>
            <a:off x="967408" y="1848112"/>
            <a:ext cx="7455177" cy="3572027"/>
          </a:xfrm>
        </p:spPr>
        <p:txBody>
          <a:bodyPr>
            <a:normAutofit/>
          </a:bodyPr>
          <a:lstStyle/>
          <a:p>
            <a:r>
              <a:rPr lang="en-GB" dirty="0"/>
              <a:t>Data don’t exist in a vacuum – part of the interpretive work of analysis is situating data within particular psychological, social, cultural, historical, ideological, political … contexts.</a:t>
            </a:r>
          </a:p>
          <a:p>
            <a:r>
              <a:rPr lang="en-GB" dirty="0"/>
              <a:t>For example, Kitzinger and Willmott (2002) in their analysis of the experiences of women with polycystic ovarian syndrome situated their data, and interpreted the women’s experiences, in relation to (their feminist interpretation of) social norms and expectations around gender:</a:t>
            </a:r>
          </a:p>
        </p:txBody>
      </p:sp>
      <p:sp>
        <p:nvSpPr>
          <p:cNvPr id="4" name="Slide Number Placeholder 3">
            <a:extLst>
              <a:ext uri="{FF2B5EF4-FFF2-40B4-BE49-F238E27FC236}">
                <a16:creationId xmlns="" xmlns:a16="http://schemas.microsoft.com/office/drawing/2014/main" id="{2303264C-E12B-458F-9C03-1A51CBBC8660}"/>
              </a:ext>
            </a:extLst>
          </p:cNvPr>
          <p:cNvSpPr>
            <a:spLocks noGrp="1"/>
          </p:cNvSpPr>
          <p:nvPr>
            <p:ph type="sldNum" sz="quarter" idx="12"/>
          </p:nvPr>
        </p:nvSpPr>
        <p:spPr/>
        <p:txBody>
          <a:bodyPr/>
          <a:lstStyle/>
          <a:p>
            <a:fld id="{A66AB582-E768-467F-83A6-09144E41FDBA}" type="slidenum">
              <a:rPr lang="en-GB" smtClean="0"/>
              <a:pPr/>
              <a:t>31</a:t>
            </a:fld>
            <a:endParaRPr lang="en-GB"/>
          </a:p>
        </p:txBody>
      </p:sp>
    </p:spTree>
    <p:extLst>
      <p:ext uri="{BB962C8B-B14F-4D97-AF65-F5344CB8AC3E}">
        <p14:creationId xmlns="" xmlns:p14="http://schemas.microsoft.com/office/powerpoint/2010/main" val="334598954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 xmlns:a16="http://schemas.microsoft.com/office/drawing/2014/main" id="{38D289A5-41B3-48A4-AE1E-05B911391C40}"/>
              </a:ext>
            </a:extLst>
          </p:cNvPr>
          <p:cNvSpPr/>
          <p:nvPr/>
        </p:nvSpPr>
        <p:spPr>
          <a:xfrm>
            <a:off x="1616529" y="5163992"/>
            <a:ext cx="5910943" cy="1110343"/>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spcAft>
                <a:spcPts val="750"/>
              </a:spcAft>
            </a:pPr>
            <a:r>
              <a:rPr lang="en-GB" dirty="0">
                <a:latin typeface="Calibri" panose="020F0502020204030204" pitchFamily="34" charset="0"/>
                <a:ea typeface="Times New Roman" panose="02020603050405020304" pitchFamily="18" charset="0"/>
                <a:cs typeface="Calibri" panose="020F0502020204030204" pitchFamily="34" charset="0"/>
              </a:rPr>
              <a:t>Kitzinger, C., &amp; Willmott, J. (2002). 'The thief of womanhood': Women’s experience of Polycystic Ovarian Syndrome. </a:t>
            </a:r>
            <a:r>
              <a:rPr lang="en-GB" i="1" dirty="0">
                <a:latin typeface="Calibri" panose="020F0502020204030204" pitchFamily="34" charset="0"/>
                <a:ea typeface="Times New Roman" panose="02020603050405020304" pitchFamily="18" charset="0"/>
                <a:cs typeface="Calibri" panose="020F0502020204030204" pitchFamily="34" charset="0"/>
              </a:rPr>
              <a:t>Social Science &amp; Medicine, 54</a:t>
            </a:r>
            <a:r>
              <a:rPr lang="en-GB" dirty="0">
                <a:latin typeface="Calibri" panose="020F0502020204030204" pitchFamily="34" charset="0"/>
                <a:ea typeface="Times New Roman" panose="02020603050405020304" pitchFamily="18" charset="0"/>
                <a:cs typeface="Calibri" panose="020F0502020204030204" pitchFamily="34" charset="0"/>
              </a:rPr>
              <a:t>(3), 349-361. </a:t>
            </a:r>
            <a:endParaRPr lang="en-GB" dirty="0">
              <a:latin typeface="Calibri" panose="020F0502020204030204" pitchFamily="34" charset="0"/>
              <a:ea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901505" y="2366374"/>
            <a:ext cx="7222435" cy="2339577"/>
          </a:xfrm>
        </p:spPr>
        <p:txBody>
          <a:bodyPr>
            <a:normAutofit/>
          </a:bodyPr>
          <a:lstStyle/>
          <a:p>
            <a:pPr lvl="1"/>
            <a:r>
              <a:rPr lang="en-GB" dirty="0" smtClean="0"/>
              <a:t>“It </a:t>
            </a:r>
            <a:r>
              <a:rPr lang="en-GB" dirty="0"/>
              <a:t>is not surprising that women with PCOS seek to fit the cultural conventions of beauty in this way. Meeting societal standards of beauty has become a moral obligation, and a woman who falls short of the prescribed requirements is a seen as a failure </a:t>
            </a:r>
            <a:r>
              <a:rPr lang="en-GB" dirty="0" smtClean="0"/>
              <a:t>[…]” </a:t>
            </a:r>
            <a:r>
              <a:rPr lang="en-GB" dirty="0"/>
              <a:t>(pages 354-355).</a:t>
            </a:r>
          </a:p>
        </p:txBody>
      </p:sp>
      <p:sp>
        <p:nvSpPr>
          <p:cNvPr id="4" name="Slide Number Placeholder 3">
            <a:extLst>
              <a:ext uri="{FF2B5EF4-FFF2-40B4-BE49-F238E27FC236}">
                <a16:creationId xmlns="" xmlns:a16="http://schemas.microsoft.com/office/drawing/2014/main" id="{CA6EA99B-CAA0-48B4-BCC0-B68AEE2C90A3}"/>
              </a:ext>
            </a:extLst>
          </p:cNvPr>
          <p:cNvSpPr>
            <a:spLocks noGrp="1"/>
          </p:cNvSpPr>
          <p:nvPr>
            <p:ph type="sldNum" sz="quarter" idx="12"/>
          </p:nvPr>
        </p:nvSpPr>
        <p:spPr/>
        <p:txBody>
          <a:bodyPr/>
          <a:lstStyle/>
          <a:p>
            <a:fld id="{A66AB582-E768-467F-83A6-09144E41FDBA}" type="slidenum">
              <a:rPr lang="en-GB" smtClean="0"/>
              <a:pPr/>
              <a:t>32</a:t>
            </a:fld>
            <a:endParaRPr lang="en-GB"/>
          </a:p>
        </p:txBody>
      </p:sp>
      <p:sp>
        <p:nvSpPr>
          <p:cNvPr id="7" name="Title 2"/>
          <p:cNvSpPr>
            <a:spLocks noGrp="1"/>
          </p:cNvSpPr>
          <p:nvPr>
            <p:ph type="title"/>
          </p:nvPr>
        </p:nvSpPr>
        <p:spPr>
          <a:xfrm>
            <a:off x="729652" y="352801"/>
            <a:ext cx="7639991" cy="1781848"/>
          </a:xfrm>
        </p:spPr>
        <p:txBody>
          <a:bodyPr>
            <a:noAutofit/>
          </a:bodyPr>
          <a:lstStyle/>
          <a:p>
            <a:r>
              <a:rPr lang="en-GB" sz="3400" dirty="0"/>
              <a:t>6. Reflecting on how data and the analysis have been contextualised and interpreted in published </a:t>
            </a:r>
            <a:r>
              <a:rPr lang="en-GB" sz="3400" dirty="0" smtClean="0"/>
              <a:t>TA(2 of 2)</a:t>
            </a:r>
            <a:endParaRPr lang="en-GB" sz="3400" dirty="0"/>
          </a:p>
        </p:txBody>
      </p:sp>
    </p:spTree>
    <p:extLst>
      <p:ext uri="{BB962C8B-B14F-4D97-AF65-F5344CB8AC3E}">
        <p14:creationId xmlns="" xmlns:p14="http://schemas.microsoft.com/office/powerpoint/2010/main" val="314590853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708162" y="533164"/>
            <a:ext cx="7886700" cy="1454661"/>
          </a:xfrm>
        </p:spPr>
        <p:txBody>
          <a:bodyPr>
            <a:noAutofit/>
          </a:bodyPr>
          <a:lstStyle/>
          <a:p>
            <a:r>
              <a:rPr lang="en-GB" dirty="0"/>
              <a:t>Reflecting on how data and the analysis have been contextualised … the exercise</a:t>
            </a:r>
          </a:p>
        </p:txBody>
      </p:sp>
      <p:sp>
        <p:nvSpPr>
          <p:cNvPr id="2" name="Content Placeholder 1"/>
          <p:cNvSpPr>
            <a:spLocks noGrp="1"/>
          </p:cNvSpPr>
          <p:nvPr>
            <p:ph idx="1"/>
          </p:nvPr>
        </p:nvSpPr>
        <p:spPr>
          <a:xfrm>
            <a:off x="885030" y="2275761"/>
            <a:ext cx="7222435" cy="3572029"/>
          </a:xfrm>
        </p:spPr>
        <p:txBody>
          <a:bodyPr>
            <a:normAutofit/>
          </a:bodyPr>
          <a:lstStyle/>
          <a:p>
            <a:r>
              <a:rPr lang="en-GB" dirty="0"/>
              <a:t>Read the excerpts from four published thematic analysis papers and reflect on the ways in which the authors’ interpret their data and contextualise their analysis. </a:t>
            </a:r>
          </a:p>
          <a:p>
            <a:r>
              <a:rPr lang="en-GB" dirty="0"/>
              <a:t>What do they assume their data access – participants’ psychology, meaning frameworks within the wider social context or something else?</a:t>
            </a:r>
          </a:p>
          <a:p>
            <a:r>
              <a:rPr lang="en-GB" dirty="0"/>
              <a:t>In what other ways could the authors have located and interpreted their data?</a:t>
            </a:r>
          </a:p>
        </p:txBody>
      </p:sp>
      <p:sp>
        <p:nvSpPr>
          <p:cNvPr id="4" name="Slide Number Placeholder 3">
            <a:extLst>
              <a:ext uri="{FF2B5EF4-FFF2-40B4-BE49-F238E27FC236}">
                <a16:creationId xmlns="" xmlns:a16="http://schemas.microsoft.com/office/drawing/2014/main" id="{09020C03-2904-45A9-91F0-94864D89AAB6}"/>
              </a:ext>
            </a:extLst>
          </p:cNvPr>
          <p:cNvSpPr>
            <a:spLocks noGrp="1"/>
          </p:cNvSpPr>
          <p:nvPr>
            <p:ph type="sldNum" sz="quarter" idx="12"/>
          </p:nvPr>
        </p:nvSpPr>
        <p:spPr/>
        <p:txBody>
          <a:bodyPr/>
          <a:lstStyle/>
          <a:p>
            <a:fld id="{A66AB582-E768-467F-83A6-09144E41FDBA}" type="slidenum">
              <a:rPr lang="en-GB" smtClean="0"/>
              <a:pPr/>
              <a:t>33</a:t>
            </a:fld>
            <a:endParaRPr lang="en-GB"/>
          </a:p>
        </p:txBody>
      </p:sp>
    </p:spTree>
    <p:extLst>
      <p:ext uri="{BB962C8B-B14F-4D97-AF65-F5344CB8AC3E}">
        <p14:creationId xmlns="" xmlns:p14="http://schemas.microsoft.com/office/powerpoint/2010/main" val="283222234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FC91A21-2D7A-406D-81F8-81A98FF0E790}"/>
              </a:ext>
            </a:extLst>
          </p:cNvPr>
          <p:cNvSpPr>
            <a:spLocks noGrp="1"/>
          </p:cNvSpPr>
          <p:nvPr>
            <p:ph type="title"/>
          </p:nvPr>
        </p:nvSpPr>
        <p:spPr>
          <a:xfrm>
            <a:off x="840684" y="466904"/>
            <a:ext cx="7886700" cy="1593740"/>
          </a:xfrm>
        </p:spPr>
        <p:txBody>
          <a:bodyPr>
            <a:noAutofit/>
          </a:bodyPr>
          <a:lstStyle/>
          <a:p>
            <a:r>
              <a:rPr lang="en-GB" dirty="0"/>
              <a:t>Contextualising and interpreting data and analysis: our reflections on Rance et al. (2016)</a:t>
            </a:r>
          </a:p>
        </p:txBody>
      </p:sp>
      <p:graphicFrame>
        <p:nvGraphicFramePr>
          <p:cNvPr id="4" name="Table 4">
            <a:extLst>
              <a:ext uri="{FF2B5EF4-FFF2-40B4-BE49-F238E27FC236}">
                <a16:creationId xmlns="" xmlns:a16="http://schemas.microsoft.com/office/drawing/2014/main" id="{36854C96-7E7A-4378-9406-F7EB72E71B75}"/>
              </a:ext>
            </a:extLst>
          </p:cNvPr>
          <p:cNvGraphicFramePr>
            <a:graphicFrameLocks noGrp="1"/>
          </p:cNvGraphicFramePr>
          <p:nvPr>
            <p:ph idx="1"/>
            <p:extLst>
              <p:ext uri="{D42A27DB-BD31-4B8C-83A1-F6EECF244321}">
                <p14:modId xmlns="" xmlns:p14="http://schemas.microsoft.com/office/powerpoint/2010/main" val="2364302873"/>
              </p:ext>
            </p:extLst>
          </p:nvPr>
        </p:nvGraphicFramePr>
        <p:xfrm>
          <a:off x="974034" y="2537008"/>
          <a:ext cx="7195932" cy="3209379"/>
        </p:xfrm>
        <a:graphic>
          <a:graphicData uri="http://schemas.openxmlformats.org/drawingml/2006/table">
            <a:tbl>
              <a:tblPr firstRow="1" firstCol="1" bandRow="1">
                <a:tableStyleId>{5C22544A-7EE6-4342-B048-85BDC9FD1C3A}</a:tableStyleId>
              </a:tblPr>
              <a:tblGrid>
                <a:gridCol w="1517375">
                  <a:extLst>
                    <a:ext uri="{9D8B030D-6E8A-4147-A177-3AD203B41FA5}">
                      <a16:colId xmlns="" xmlns:a16="http://schemas.microsoft.com/office/drawing/2014/main" val="988412922"/>
                    </a:ext>
                  </a:extLst>
                </a:gridCol>
                <a:gridCol w="5678557">
                  <a:extLst>
                    <a:ext uri="{9D8B030D-6E8A-4147-A177-3AD203B41FA5}">
                      <a16:colId xmlns="" xmlns:a16="http://schemas.microsoft.com/office/drawing/2014/main" val="3806389606"/>
                    </a:ext>
                  </a:extLst>
                </a:gridCol>
              </a:tblGrid>
              <a:tr h="471149">
                <a:tc>
                  <a:txBody>
                    <a:bodyPr/>
                    <a:lstStyle/>
                    <a:p>
                      <a:pPr>
                        <a:lnSpc>
                          <a:spcPct val="150000"/>
                        </a:lnSpc>
                      </a:pPr>
                      <a:r>
                        <a:rPr lang="en-GB" sz="1800" dirty="0">
                          <a:solidFill>
                            <a:schemeClr val="tx1"/>
                          </a:solidFill>
                        </a:rPr>
                        <a:t>Example</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pPr>
                      <a:r>
                        <a:rPr lang="en-GB" sz="1800" i="1" dirty="0">
                          <a:solidFill>
                            <a:schemeClr val="tx1"/>
                          </a:solidFill>
                        </a:rPr>
                        <a:t>Our</a:t>
                      </a:r>
                      <a:r>
                        <a:rPr lang="en-GB" sz="1800" dirty="0">
                          <a:solidFill>
                            <a:schemeClr val="tx1"/>
                          </a:solidFill>
                        </a:rPr>
                        <a:t> reflections</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2222543970"/>
                  </a:ext>
                </a:extLst>
              </a:tr>
              <a:tr h="2729319">
                <a:tc>
                  <a:txBody>
                    <a:bodyPr/>
                    <a:lstStyle/>
                    <a:p>
                      <a:pPr>
                        <a:lnSpc>
                          <a:spcPct val="150000"/>
                        </a:lnSpc>
                      </a:pPr>
                      <a:r>
                        <a:rPr lang="en-GB" sz="1800" b="0" dirty="0">
                          <a:solidFill>
                            <a:schemeClr val="tx1"/>
                          </a:solidFill>
                        </a:rPr>
                        <a:t>Example one: Anorexia treatment (Rance et al., 2016).</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pPr>
                      <a:r>
                        <a:rPr lang="en-GB" sz="1800" dirty="0">
                          <a:solidFill>
                            <a:schemeClr val="tx1"/>
                          </a:solidFill>
                        </a:rPr>
                        <a:t>The authors focus on the psychological experience and effects of treatment, and the psychological meanings of eating disorders for the participants; they also relate their participants’ accounts to the wider context of eating disorders treatment and service provision.</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717199214"/>
                  </a:ext>
                </a:extLst>
              </a:tr>
            </a:tbl>
          </a:graphicData>
        </a:graphic>
      </p:graphicFrame>
      <p:sp>
        <p:nvSpPr>
          <p:cNvPr id="3" name="Slide Number Placeholder 2">
            <a:extLst>
              <a:ext uri="{FF2B5EF4-FFF2-40B4-BE49-F238E27FC236}">
                <a16:creationId xmlns="" xmlns:a16="http://schemas.microsoft.com/office/drawing/2014/main" id="{E6E3664F-68B5-4C24-AF1A-F3CFA4DD800B}"/>
              </a:ext>
            </a:extLst>
          </p:cNvPr>
          <p:cNvSpPr>
            <a:spLocks noGrp="1"/>
          </p:cNvSpPr>
          <p:nvPr>
            <p:ph type="sldNum" sz="quarter" idx="12"/>
          </p:nvPr>
        </p:nvSpPr>
        <p:spPr/>
        <p:txBody>
          <a:bodyPr/>
          <a:lstStyle/>
          <a:p>
            <a:fld id="{A66AB582-E768-467F-83A6-09144E41FDBA}" type="slidenum">
              <a:rPr lang="en-GB" smtClean="0"/>
              <a:pPr/>
              <a:t>34</a:t>
            </a:fld>
            <a:endParaRPr lang="en-GB"/>
          </a:p>
        </p:txBody>
      </p:sp>
    </p:spTree>
    <p:extLst>
      <p:ext uri="{BB962C8B-B14F-4D97-AF65-F5344CB8AC3E}">
        <p14:creationId xmlns="" xmlns:p14="http://schemas.microsoft.com/office/powerpoint/2010/main" val="315853143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FC91A21-2D7A-406D-81F8-81A98FF0E790}"/>
              </a:ext>
            </a:extLst>
          </p:cNvPr>
          <p:cNvSpPr>
            <a:spLocks noGrp="1"/>
          </p:cNvSpPr>
          <p:nvPr>
            <p:ph type="title"/>
          </p:nvPr>
        </p:nvSpPr>
        <p:spPr>
          <a:xfrm>
            <a:off x="840682" y="453652"/>
            <a:ext cx="7886700" cy="1593740"/>
          </a:xfrm>
        </p:spPr>
        <p:txBody>
          <a:bodyPr>
            <a:noAutofit/>
          </a:bodyPr>
          <a:lstStyle/>
          <a:p>
            <a:r>
              <a:rPr lang="en-GB" dirty="0"/>
              <a:t>Contextualising and interpreting data and analysis: our reflections on Moulding (2016)</a:t>
            </a:r>
          </a:p>
        </p:txBody>
      </p:sp>
      <p:graphicFrame>
        <p:nvGraphicFramePr>
          <p:cNvPr id="4" name="Table 4">
            <a:extLst>
              <a:ext uri="{FF2B5EF4-FFF2-40B4-BE49-F238E27FC236}">
                <a16:creationId xmlns="" xmlns:a16="http://schemas.microsoft.com/office/drawing/2014/main" id="{36854C96-7E7A-4378-9406-F7EB72E71B75}"/>
              </a:ext>
            </a:extLst>
          </p:cNvPr>
          <p:cNvGraphicFramePr>
            <a:graphicFrameLocks noGrp="1"/>
          </p:cNvGraphicFramePr>
          <p:nvPr>
            <p:ph idx="1"/>
            <p:extLst>
              <p:ext uri="{D42A27DB-BD31-4B8C-83A1-F6EECF244321}">
                <p14:modId xmlns="" xmlns:p14="http://schemas.microsoft.com/office/powerpoint/2010/main" val="2423668745"/>
              </p:ext>
            </p:extLst>
          </p:nvPr>
        </p:nvGraphicFramePr>
        <p:xfrm>
          <a:off x="960783" y="2709997"/>
          <a:ext cx="7222434" cy="2606040"/>
        </p:xfrm>
        <a:graphic>
          <a:graphicData uri="http://schemas.openxmlformats.org/drawingml/2006/table">
            <a:tbl>
              <a:tblPr firstRow="1" firstCol="1" bandRow="1">
                <a:tableStyleId>{5C22544A-7EE6-4342-B048-85BDC9FD1C3A}</a:tableStyleId>
              </a:tblPr>
              <a:tblGrid>
                <a:gridCol w="1795669">
                  <a:extLst>
                    <a:ext uri="{9D8B030D-6E8A-4147-A177-3AD203B41FA5}">
                      <a16:colId xmlns="" xmlns:a16="http://schemas.microsoft.com/office/drawing/2014/main" val="988412922"/>
                    </a:ext>
                  </a:extLst>
                </a:gridCol>
                <a:gridCol w="5426765">
                  <a:extLst>
                    <a:ext uri="{9D8B030D-6E8A-4147-A177-3AD203B41FA5}">
                      <a16:colId xmlns="" xmlns:a16="http://schemas.microsoft.com/office/drawing/2014/main" val="3806389606"/>
                    </a:ext>
                  </a:extLst>
                </a:gridCol>
              </a:tblGrid>
              <a:tr h="429197">
                <a:tc>
                  <a:txBody>
                    <a:bodyPr/>
                    <a:lstStyle/>
                    <a:p>
                      <a:pPr>
                        <a:lnSpc>
                          <a:spcPct val="150000"/>
                        </a:lnSpc>
                      </a:pPr>
                      <a:r>
                        <a:rPr lang="en-GB" sz="1800" dirty="0">
                          <a:solidFill>
                            <a:schemeClr val="tx1"/>
                          </a:solidFill>
                        </a:rPr>
                        <a:t>Example</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pPr>
                      <a:r>
                        <a:rPr lang="en-GB" sz="1800" i="1" dirty="0">
                          <a:solidFill>
                            <a:schemeClr val="tx1"/>
                          </a:solidFill>
                        </a:rPr>
                        <a:t>Our</a:t>
                      </a:r>
                      <a:r>
                        <a:rPr lang="en-GB" sz="1800" dirty="0">
                          <a:solidFill>
                            <a:schemeClr val="tx1"/>
                          </a:solidFill>
                        </a:rPr>
                        <a:t> reflections</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2222543970"/>
                  </a:ext>
                </a:extLst>
              </a:tr>
              <a:tr h="2075117">
                <a:tc>
                  <a:txBody>
                    <a:bodyPr/>
                    <a:lstStyle/>
                    <a:p>
                      <a:pPr>
                        <a:lnSpc>
                          <a:spcPct val="150000"/>
                        </a:lnSpc>
                      </a:pPr>
                      <a:r>
                        <a:rPr lang="en-GB" sz="1800" b="0" dirty="0">
                          <a:solidFill>
                            <a:schemeClr val="tx1"/>
                          </a:solidFill>
                        </a:rPr>
                        <a:t>Example two: Eating disorder recovery (Moulding, 2016).</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pPr>
                      <a:r>
                        <a:rPr lang="en-GB" sz="1800" dirty="0">
                          <a:solidFill>
                            <a:schemeClr val="tx1"/>
                          </a:solidFill>
                        </a:rPr>
                        <a:t>The analysis focuses on experiential narratives and subjective sense-making while embedding these within a wider socio-cultural context and relating the participants’ accounts to socially embedded meaning frameworks.</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220545208"/>
                  </a:ext>
                </a:extLst>
              </a:tr>
            </a:tbl>
          </a:graphicData>
        </a:graphic>
      </p:graphicFrame>
      <p:sp>
        <p:nvSpPr>
          <p:cNvPr id="3" name="Slide Number Placeholder 2">
            <a:extLst>
              <a:ext uri="{FF2B5EF4-FFF2-40B4-BE49-F238E27FC236}">
                <a16:creationId xmlns="" xmlns:a16="http://schemas.microsoft.com/office/drawing/2014/main" id="{C13AF496-EC97-4B73-BEA5-0DDC3CF986F6}"/>
              </a:ext>
            </a:extLst>
          </p:cNvPr>
          <p:cNvSpPr>
            <a:spLocks noGrp="1"/>
          </p:cNvSpPr>
          <p:nvPr>
            <p:ph type="sldNum" sz="quarter" idx="12"/>
          </p:nvPr>
        </p:nvSpPr>
        <p:spPr/>
        <p:txBody>
          <a:bodyPr/>
          <a:lstStyle/>
          <a:p>
            <a:fld id="{A66AB582-E768-467F-83A6-09144E41FDBA}" type="slidenum">
              <a:rPr lang="en-GB" smtClean="0"/>
              <a:pPr/>
              <a:t>35</a:t>
            </a:fld>
            <a:endParaRPr lang="en-GB"/>
          </a:p>
        </p:txBody>
      </p:sp>
    </p:spTree>
    <p:extLst>
      <p:ext uri="{BB962C8B-B14F-4D97-AF65-F5344CB8AC3E}">
        <p14:creationId xmlns="" xmlns:p14="http://schemas.microsoft.com/office/powerpoint/2010/main" val="394809378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FC91A21-2D7A-406D-81F8-81A98FF0E790}"/>
              </a:ext>
            </a:extLst>
          </p:cNvPr>
          <p:cNvSpPr>
            <a:spLocks noGrp="1"/>
          </p:cNvSpPr>
          <p:nvPr>
            <p:ph type="title"/>
          </p:nvPr>
        </p:nvSpPr>
        <p:spPr>
          <a:xfrm>
            <a:off x="827431" y="427148"/>
            <a:ext cx="7886700" cy="1593740"/>
          </a:xfrm>
        </p:spPr>
        <p:txBody>
          <a:bodyPr>
            <a:noAutofit/>
          </a:bodyPr>
          <a:lstStyle/>
          <a:p>
            <a:r>
              <a:rPr lang="en-GB" dirty="0"/>
              <a:t>Contextualising and interpreting data and analysis: our reflections on Gantt Shafer, 2017)</a:t>
            </a:r>
          </a:p>
        </p:txBody>
      </p:sp>
      <p:graphicFrame>
        <p:nvGraphicFramePr>
          <p:cNvPr id="4" name="Table 4">
            <a:extLst>
              <a:ext uri="{FF2B5EF4-FFF2-40B4-BE49-F238E27FC236}">
                <a16:creationId xmlns="" xmlns:a16="http://schemas.microsoft.com/office/drawing/2014/main" id="{36854C96-7E7A-4378-9406-F7EB72E71B75}"/>
              </a:ext>
            </a:extLst>
          </p:cNvPr>
          <p:cNvGraphicFramePr>
            <a:graphicFrameLocks noGrp="1"/>
          </p:cNvGraphicFramePr>
          <p:nvPr>
            <p:ph idx="1"/>
            <p:extLst>
              <p:ext uri="{D42A27DB-BD31-4B8C-83A1-F6EECF244321}">
                <p14:modId xmlns="" xmlns:p14="http://schemas.microsoft.com/office/powerpoint/2010/main" val="4219674507"/>
              </p:ext>
            </p:extLst>
          </p:nvPr>
        </p:nvGraphicFramePr>
        <p:xfrm>
          <a:off x="974035" y="2710004"/>
          <a:ext cx="7195930" cy="2143697"/>
        </p:xfrm>
        <a:graphic>
          <a:graphicData uri="http://schemas.openxmlformats.org/drawingml/2006/table">
            <a:tbl>
              <a:tblPr firstRow="1" firstCol="1" bandRow="1">
                <a:tableStyleId>{5C22544A-7EE6-4342-B048-85BDC9FD1C3A}</a:tableStyleId>
              </a:tblPr>
              <a:tblGrid>
                <a:gridCol w="2332382">
                  <a:extLst>
                    <a:ext uri="{9D8B030D-6E8A-4147-A177-3AD203B41FA5}">
                      <a16:colId xmlns="" xmlns:a16="http://schemas.microsoft.com/office/drawing/2014/main" val="988412922"/>
                    </a:ext>
                  </a:extLst>
                </a:gridCol>
                <a:gridCol w="4863548">
                  <a:extLst>
                    <a:ext uri="{9D8B030D-6E8A-4147-A177-3AD203B41FA5}">
                      <a16:colId xmlns="" xmlns:a16="http://schemas.microsoft.com/office/drawing/2014/main" val="3806389606"/>
                    </a:ext>
                  </a:extLst>
                </a:gridCol>
              </a:tblGrid>
              <a:tr h="429197">
                <a:tc>
                  <a:txBody>
                    <a:bodyPr/>
                    <a:lstStyle/>
                    <a:p>
                      <a:pPr>
                        <a:lnSpc>
                          <a:spcPct val="150000"/>
                        </a:lnSpc>
                      </a:pPr>
                      <a:r>
                        <a:rPr lang="en-GB" sz="1800" dirty="0">
                          <a:solidFill>
                            <a:schemeClr val="tx1"/>
                          </a:solidFill>
                        </a:rPr>
                        <a:t>Example</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pPr>
                      <a:r>
                        <a:rPr lang="en-GB" sz="1800" i="1" dirty="0">
                          <a:solidFill>
                            <a:schemeClr val="tx1"/>
                          </a:solidFill>
                        </a:rPr>
                        <a:t>Our</a:t>
                      </a:r>
                      <a:r>
                        <a:rPr lang="en-GB" sz="1800" dirty="0">
                          <a:solidFill>
                            <a:schemeClr val="tx1"/>
                          </a:solidFill>
                        </a:rPr>
                        <a:t> reflections</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2222543970"/>
                  </a:ext>
                </a:extLst>
              </a:tr>
              <a:tr h="1663637">
                <a:tc>
                  <a:txBody>
                    <a:bodyPr/>
                    <a:lstStyle/>
                    <a:p>
                      <a:pPr>
                        <a:lnSpc>
                          <a:spcPct val="150000"/>
                        </a:lnSpc>
                      </a:pPr>
                      <a:r>
                        <a:rPr lang="en-GB" sz="1800" b="0" dirty="0">
                          <a:solidFill>
                            <a:schemeClr val="tx1"/>
                          </a:solidFill>
                        </a:rPr>
                        <a:t>Example three: Trump’s tweets (</a:t>
                      </a:r>
                      <a:r>
                        <a:rPr lang="en-GB" sz="1800" b="0" kern="1200" dirty="0">
                          <a:solidFill>
                            <a:schemeClr val="tx1"/>
                          </a:solidFill>
                          <a:effectLst/>
                          <a:latin typeface="+mn-lt"/>
                          <a:ea typeface="+mn-ea"/>
                          <a:cs typeface="+mn-cs"/>
                        </a:rPr>
                        <a:t>Gantt Shafer, 2017).</a:t>
                      </a:r>
                      <a:endParaRPr lang="en-GB" sz="1800" b="0" dirty="0">
                        <a:solidFill>
                          <a:schemeClr val="tx1"/>
                        </a:solidFill>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pPr>
                      <a:r>
                        <a:rPr lang="en-GB" sz="1800" dirty="0">
                          <a:solidFill>
                            <a:schemeClr val="tx1"/>
                          </a:solidFill>
                        </a:rPr>
                        <a:t>The data are located and interpreted in relation to dominant ideologies and meaning frameworks within westernised nations.</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678637942"/>
                  </a:ext>
                </a:extLst>
              </a:tr>
            </a:tbl>
          </a:graphicData>
        </a:graphic>
      </p:graphicFrame>
      <p:sp>
        <p:nvSpPr>
          <p:cNvPr id="3" name="Slide Number Placeholder 2">
            <a:extLst>
              <a:ext uri="{FF2B5EF4-FFF2-40B4-BE49-F238E27FC236}">
                <a16:creationId xmlns="" xmlns:a16="http://schemas.microsoft.com/office/drawing/2014/main" id="{160AABD3-FEA4-48CF-86C0-B2F78D7F8CB8}"/>
              </a:ext>
            </a:extLst>
          </p:cNvPr>
          <p:cNvSpPr>
            <a:spLocks noGrp="1"/>
          </p:cNvSpPr>
          <p:nvPr>
            <p:ph type="sldNum" sz="quarter" idx="12"/>
          </p:nvPr>
        </p:nvSpPr>
        <p:spPr/>
        <p:txBody>
          <a:bodyPr/>
          <a:lstStyle/>
          <a:p>
            <a:fld id="{A66AB582-E768-467F-83A6-09144E41FDBA}" type="slidenum">
              <a:rPr lang="en-GB" smtClean="0"/>
              <a:pPr/>
              <a:t>36</a:t>
            </a:fld>
            <a:endParaRPr lang="en-GB"/>
          </a:p>
        </p:txBody>
      </p:sp>
    </p:spTree>
    <p:extLst>
      <p:ext uri="{BB962C8B-B14F-4D97-AF65-F5344CB8AC3E}">
        <p14:creationId xmlns="" xmlns:p14="http://schemas.microsoft.com/office/powerpoint/2010/main" val="9325667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FC91A21-2D7A-406D-81F8-81A98FF0E790}"/>
              </a:ext>
            </a:extLst>
          </p:cNvPr>
          <p:cNvSpPr>
            <a:spLocks noGrp="1"/>
          </p:cNvSpPr>
          <p:nvPr>
            <p:ph type="title"/>
          </p:nvPr>
        </p:nvSpPr>
        <p:spPr>
          <a:xfrm>
            <a:off x="840682" y="427148"/>
            <a:ext cx="7886700" cy="1593740"/>
          </a:xfrm>
        </p:spPr>
        <p:txBody>
          <a:bodyPr>
            <a:noAutofit/>
          </a:bodyPr>
          <a:lstStyle/>
          <a:p>
            <a:r>
              <a:rPr lang="en-GB" dirty="0"/>
              <a:t>Contextualising and interpreting data and analysis: our reflections on Hogan et al. (2016)</a:t>
            </a:r>
          </a:p>
        </p:txBody>
      </p:sp>
      <p:graphicFrame>
        <p:nvGraphicFramePr>
          <p:cNvPr id="4" name="Table 4">
            <a:extLst>
              <a:ext uri="{FF2B5EF4-FFF2-40B4-BE49-F238E27FC236}">
                <a16:creationId xmlns="" xmlns:a16="http://schemas.microsoft.com/office/drawing/2014/main" id="{36854C96-7E7A-4378-9406-F7EB72E71B75}"/>
              </a:ext>
            </a:extLst>
          </p:cNvPr>
          <p:cNvGraphicFramePr>
            <a:graphicFrameLocks noGrp="1"/>
          </p:cNvGraphicFramePr>
          <p:nvPr>
            <p:ph idx="1"/>
            <p:extLst>
              <p:ext uri="{D42A27DB-BD31-4B8C-83A1-F6EECF244321}">
                <p14:modId xmlns="" xmlns:p14="http://schemas.microsoft.com/office/powerpoint/2010/main" val="3160786518"/>
              </p:ext>
            </p:extLst>
          </p:nvPr>
        </p:nvGraphicFramePr>
        <p:xfrm>
          <a:off x="1000539" y="2564226"/>
          <a:ext cx="7142922" cy="3017520"/>
        </p:xfrm>
        <a:graphic>
          <a:graphicData uri="http://schemas.openxmlformats.org/drawingml/2006/table">
            <a:tbl>
              <a:tblPr firstRow="1" firstCol="1" bandRow="1">
                <a:tableStyleId>{5C22544A-7EE6-4342-B048-85BDC9FD1C3A}</a:tableStyleId>
              </a:tblPr>
              <a:tblGrid>
                <a:gridCol w="1517374">
                  <a:extLst>
                    <a:ext uri="{9D8B030D-6E8A-4147-A177-3AD203B41FA5}">
                      <a16:colId xmlns="" xmlns:a16="http://schemas.microsoft.com/office/drawing/2014/main" val="988412922"/>
                    </a:ext>
                  </a:extLst>
                </a:gridCol>
                <a:gridCol w="5625548">
                  <a:extLst>
                    <a:ext uri="{9D8B030D-6E8A-4147-A177-3AD203B41FA5}">
                      <a16:colId xmlns="" xmlns:a16="http://schemas.microsoft.com/office/drawing/2014/main" val="3806389606"/>
                    </a:ext>
                  </a:extLst>
                </a:gridCol>
              </a:tblGrid>
              <a:tr h="429197">
                <a:tc>
                  <a:txBody>
                    <a:bodyPr/>
                    <a:lstStyle/>
                    <a:p>
                      <a:pPr>
                        <a:lnSpc>
                          <a:spcPct val="150000"/>
                        </a:lnSpc>
                      </a:pPr>
                      <a:r>
                        <a:rPr lang="en-GB" sz="1800" dirty="0">
                          <a:solidFill>
                            <a:schemeClr val="tx1"/>
                          </a:solidFill>
                        </a:rPr>
                        <a:t>Example</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pPr>
                      <a:r>
                        <a:rPr lang="en-GB" sz="1800" i="1" dirty="0">
                          <a:solidFill>
                            <a:schemeClr val="tx1"/>
                          </a:solidFill>
                        </a:rPr>
                        <a:t>Our</a:t>
                      </a:r>
                      <a:r>
                        <a:rPr lang="en-GB" sz="1800" dirty="0">
                          <a:solidFill>
                            <a:schemeClr val="tx1"/>
                          </a:solidFill>
                        </a:rPr>
                        <a:t> reflections</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2222543970"/>
                  </a:ext>
                </a:extLst>
              </a:tr>
              <a:tr h="2075117">
                <a:tc>
                  <a:txBody>
                    <a:bodyPr/>
                    <a:lstStyle/>
                    <a:p>
                      <a:pPr>
                        <a:lnSpc>
                          <a:spcPct val="150000"/>
                        </a:lnSpc>
                      </a:pPr>
                      <a:r>
                        <a:rPr lang="en-GB" sz="1800" b="0" dirty="0">
                          <a:solidFill>
                            <a:schemeClr val="tx1"/>
                          </a:solidFill>
                        </a:rPr>
                        <a:t>Example four: Drinking behaviour (Hogan et al., 2016).</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pPr>
                      <a:r>
                        <a:rPr lang="en-GB" sz="1800" dirty="0">
                          <a:solidFill>
                            <a:schemeClr val="tx1"/>
                          </a:solidFill>
                        </a:rPr>
                        <a:t>The participants’ accounts are treated as reflecting attitudes/perceptions (tangibly real ‘things’) and related to evidence on drinking attitudes and behaviour from existing research; these attitudes and behaviour are understood as socially influenced/located.</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3410418691"/>
                  </a:ext>
                </a:extLst>
              </a:tr>
            </a:tbl>
          </a:graphicData>
        </a:graphic>
      </p:graphicFrame>
      <p:sp>
        <p:nvSpPr>
          <p:cNvPr id="3" name="Slide Number Placeholder 2">
            <a:extLst>
              <a:ext uri="{FF2B5EF4-FFF2-40B4-BE49-F238E27FC236}">
                <a16:creationId xmlns="" xmlns:a16="http://schemas.microsoft.com/office/drawing/2014/main" id="{404B0CB4-0262-4C3B-89E1-0D891E6E80E3}"/>
              </a:ext>
            </a:extLst>
          </p:cNvPr>
          <p:cNvSpPr>
            <a:spLocks noGrp="1"/>
          </p:cNvSpPr>
          <p:nvPr>
            <p:ph type="sldNum" sz="quarter" idx="12"/>
          </p:nvPr>
        </p:nvSpPr>
        <p:spPr/>
        <p:txBody>
          <a:bodyPr/>
          <a:lstStyle/>
          <a:p>
            <a:fld id="{A66AB582-E768-467F-83A6-09144E41FDBA}" type="slidenum">
              <a:rPr lang="en-GB" smtClean="0"/>
              <a:pPr/>
              <a:t>37</a:t>
            </a:fld>
            <a:endParaRPr lang="en-GB"/>
          </a:p>
        </p:txBody>
      </p:sp>
    </p:spTree>
    <p:extLst>
      <p:ext uri="{BB962C8B-B14F-4D97-AF65-F5344CB8AC3E}">
        <p14:creationId xmlns="" xmlns:p14="http://schemas.microsoft.com/office/powerpoint/2010/main" val="145944635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 xmlns:a16="http://schemas.microsoft.com/office/drawing/2014/main" id="{392BD733-D9D9-43B0-9034-F675ED69BA89}"/>
              </a:ext>
            </a:extLst>
          </p:cNvPr>
          <p:cNvSpPr/>
          <p:nvPr/>
        </p:nvSpPr>
        <p:spPr>
          <a:xfrm>
            <a:off x="962839" y="5446428"/>
            <a:ext cx="7218323" cy="872034"/>
          </a:xfrm>
          <a:prstGeom prst="rect">
            <a:avLst/>
          </a:prstGeom>
          <a:solidFill>
            <a:schemeClr val="tx1"/>
          </a:solidFill>
        </p:spPr>
        <p:txBody>
          <a:bodyPr wrap="square">
            <a:spAutoFit/>
          </a:bodyPr>
          <a:lstStyle/>
          <a:p>
            <a:pPr algn="r">
              <a:lnSpc>
                <a:spcPct val="150000"/>
              </a:lnSpc>
            </a:pPr>
            <a:r>
              <a:rPr lang="en-US" dirty="0">
                <a:solidFill>
                  <a:schemeClr val="bg1"/>
                </a:solidFill>
              </a:rPr>
              <a:t>Hall, S. (1997). The work of representation. In </a:t>
            </a:r>
            <a:r>
              <a:rPr lang="en-US" i="1" dirty="0">
                <a:solidFill>
                  <a:schemeClr val="bg1"/>
                </a:solidFill>
              </a:rPr>
              <a:t>Representation: Cultural representations and signifying practices</a:t>
            </a:r>
            <a:r>
              <a:rPr lang="en-US" dirty="0">
                <a:solidFill>
                  <a:schemeClr val="bg1"/>
                </a:solidFill>
              </a:rPr>
              <a:t> (pp. 13-74). Sage. </a:t>
            </a:r>
            <a:endParaRPr lang="en-NZ" dirty="0">
              <a:solidFill>
                <a:schemeClr val="bg1"/>
              </a:solidFill>
            </a:endParaRPr>
          </a:p>
        </p:txBody>
      </p:sp>
      <p:sp>
        <p:nvSpPr>
          <p:cNvPr id="2" name="Title 1"/>
          <p:cNvSpPr>
            <a:spLocks noGrp="1"/>
          </p:cNvSpPr>
          <p:nvPr>
            <p:ph type="title"/>
          </p:nvPr>
        </p:nvSpPr>
        <p:spPr>
          <a:xfrm>
            <a:off x="986459" y="427148"/>
            <a:ext cx="7176880" cy="1593240"/>
          </a:xfrm>
        </p:spPr>
        <p:txBody>
          <a:bodyPr>
            <a:noAutofit/>
          </a:bodyPr>
          <a:lstStyle/>
          <a:p>
            <a:r>
              <a:rPr lang="en-GB" dirty="0"/>
              <a:t>7. Which theory of language – reflective, intentional or constructionist </a:t>
            </a:r>
            <a:r>
              <a:rPr lang="en-GB" dirty="0" smtClean="0"/>
              <a:t>exercise(1 of 2)</a:t>
            </a:r>
            <a:endParaRPr lang="en-NZ" dirty="0"/>
          </a:p>
        </p:txBody>
      </p:sp>
      <p:sp>
        <p:nvSpPr>
          <p:cNvPr id="5" name="Subtitle 4"/>
          <p:cNvSpPr>
            <a:spLocks noGrp="1"/>
          </p:cNvSpPr>
          <p:nvPr>
            <p:ph idx="1"/>
          </p:nvPr>
        </p:nvSpPr>
        <p:spPr>
          <a:xfrm>
            <a:off x="980660" y="2020388"/>
            <a:ext cx="7463123" cy="3424823"/>
          </a:xfrm>
        </p:spPr>
        <p:txBody>
          <a:bodyPr>
            <a:normAutofit/>
          </a:bodyPr>
          <a:lstStyle/>
          <a:p>
            <a:r>
              <a:rPr lang="en-NZ" dirty="0"/>
              <a:t>This exercise is developed from </a:t>
            </a:r>
            <a:r>
              <a:rPr lang="en-GB" dirty="0"/>
              <a:t>Influential British cultural theorist Stuart Hall’s (1997) demarcation of three different theories of re</a:t>
            </a:r>
            <a:r>
              <a:rPr lang="en-NZ" dirty="0"/>
              <a:t>presentation:</a:t>
            </a:r>
          </a:p>
          <a:p>
            <a:pPr lvl="1"/>
            <a:r>
              <a:rPr lang="en-NZ" i="1" dirty="0"/>
              <a:t>Reflective </a:t>
            </a:r>
            <a:r>
              <a:rPr lang="en-NZ" dirty="0"/>
              <a:t>– reflecting the true nature of something (realist);</a:t>
            </a:r>
          </a:p>
          <a:p>
            <a:pPr lvl="1"/>
            <a:r>
              <a:rPr lang="en-NZ" i="1" dirty="0"/>
              <a:t>Intentional</a:t>
            </a:r>
            <a:r>
              <a:rPr lang="en-NZ" dirty="0"/>
              <a:t> – reflecting the speaker’s unique perspective (critical realist);</a:t>
            </a:r>
          </a:p>
          <a:p>
            <a:pPr lvl="1"/>
            <a:r>
              <a:rPr lang="en-NZ" i="1" dirty="0"/>
              <a:t>Constructionist</a:t>
            </a:r>
            <a:r>
              <a:rPr lang="en-NZ" dirty="0"/>
              <a:t> – creating and constructing realities (constructionist). </a:t>
            </a:r>
          </a:p>
        </p:txBody>
      </p:sp>
      <p:sp>
        <p:nvSpPr>
          <p:cNvPr id="4" name="Slide Number Placeholder 3">
            <a:extLst>
              <a:ext uri="{FF2B5EF4-FFF2-40B4-BE49-F238E27FC236}">
                <a16:creationId xmlns="" xmlns:a16="http://schemas.microsoft.com/office/drawing/2014/main" id="{9003A590-4508-450A-8CC1-7B893CC0BDBD}"/>
              </a:ext>
            </a:extLst>
          </p:cNvPr>
          <p:cNvSpPr>
            <a:spLocks noGrp="1"/>
          </p:cNvSpPr>
          <p:nvPr>
            <p:ph type="sldNum" sz="quarter" idx="12"/>
          </p:nvPr>
        </p:nvSpPr>
        <p:spPr/>
        <p:txBody>
          <a:bodyPr/>
          <a:lstStyle/>
          <a:p>
            <a:fld id="{A66AB582-E768-467F-83A6-09144E41FDBA}" type="slidenum">
              <a:rPr lang="en-GB" smtClean="0"/>
              <a:pPr/>
              <a:t>38</a:t>
            </a:fld>
            <a:endParaRPr lang="en-GB"/>
          </a:p>
        </p:txBody>
      </p:sp>
    </p:spTree>
    <p:extLst>
      <p:ext uri="{BB962C8B-B14F-4D97-AF65-F5344CB8AC3E}">
        <p14:creationId xmlns="" xmlns:p14="http://schemas.microsoft.com/office/powerpoint/2010/main" val="365974354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p:cNvSpPr>
            <a:spLocks noGrp="1"/>
          </p:cNvSpPr>
          <p:nvPr>
            <p:ph idx="1"/>
          </p:nvPr>
        </p:nvSpPr>
        <p:spPr>
          <a:xfrm>
            <a:off x="980660" y="2378194"/>
            <a:ext cx="7156175" cy="3929841"/>
          </a:xfrm>
        </p:spPr>
        <p:txBody>
          <a:bodyPr>
            <a:noAutofit/>
          </a:bodyPr>
          <a:lstStyle/>
          <a:p>
            <a:r>
              <a:rPr lang="en-NZ" dirty="0"/>
              <a:t>Read the excerpts from eight* published thematic analysis papers and identify which broad theory of language (reflective, intentional, constructionist) best captures how the authors of each paper treat and make sense of their data. </a:t>
            </a:r>
          </a:p>
          <a:p>
            <a:pPr>
              <a:buNone/>
            </a:pPr>
            <a:r>
              <a:rPr lang="en-NZ" dirty="0" smtClean="0"/>
              <a:t>	*</a:t>
            </a:r>
            <a:r>
              <a:rPr lang="en-NZ" dirty="0"/>
              <a:t>Actually, seven thematic analysis papers and one wild card – not a thematic analysis study but a study that nonetheless reports themes in qualitative data.</a:t>
            </a:r>
            <a:endParaRPr lang="en-GB" dirty="0"/>
          </a:p>
          <a:p>
            <a:endParaRPr lang="en-NZ" dirty="0"/>
          </a:p>
        </p:txBody>
      </p:sp>
      <p:sp>
        <p:nvSpPr>
          <p:cNvPr id="3" name="Slide Number Placeholder 2">
            <a:extLst>
              <a:ext uri="{FF2B5EF4-FFF2-40B4-BE49-F238E27FC236}">
                <a16:creationId xmlns="" xmlns:a16="http://schemas.microsoft.com/office/drawing/2014/main" id="{41D21669-C044-445D-8769-660993DD4CA1}"/>
              </a:ext>
            </a:extLst>
          </p:cNvPr>
          <p:cNvSpPr>
            <a:spLocks noGrp="1"/>
          </p:cNvSpPr>
          <p:nvPr>
            <p:ph type="sldNum" sz="quarter" idx="12"/>
          </p:nvPr>
        </p:nvSpPr>
        <p:spPr/>
        <p:txBody>
          <a:bodyPr/>
          <a:lstStyle/>
          <a:p>
            <a:fld id="{A66AB582-E768-467F-83A6-09144E41FDBA}" type="slidenum">
              <a:rPr lang="en-GB" smtClean="0"/>
              <a:pPr/>
              <a:t>39</a:t>
            </a:fld>
            <a:endParaRPr lang="en-GB"/>
          </a:p>
        </p:txBody>
      </p:sp>
      <p:sp>
        <p:nvSpPr>
          <p:cNvPr id="7" name="Title 1"/>
          <p:cNvSpPr>
            <a:spLocks noGrp="1"/>
          </p:cNvSpPr>
          <p:nvPr>
            <p:ph type="title"/>
          </p:nvPr>
        </p:nvSpPr>
        <p:spPr>
          <a:xfrm>
            <a:off x="986459" y="427148"/>
            <a:ext cx="7176880" cy="1593240"/>
          </a:xfrm>
        </p:spPr>
        <p:txBody>
          <a:bodyPr>
            <a:noAutofit/>
          </a:bodyPr>
          <a:lstStyle/>
          <a:p>
            <a:r>
              <a:rPr lang="en-GB" dirty="0"/>
              <a:t>7. Which theory of language – reflective, intentional or constructionist </a:t>
            </a:r>
            <a:r>
              <a:rPr lang="en-GB" dirty="0" smtClean="0"/>
              <a:t>exercise(2 of 2)</a:t>
            </a:r>
            <a:endParaRPr lang="en-NZ" dirty="0"/>
          </a:p>
        </p:txBody>
      </p:sp>
    </p:spTree>
    <p:extLst>
      <p:ext uri="{BB962C8B-B14F-4D97-AF65-F5344CB8AC3E}">
        <p14:creationId xmlns="" xmlns:p14="http://schemas.microsoft.com/office/powerpoint/2010/main" val="40634173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1714477-A92D-45BA-9D72-2E4507967355}"/>
              </a:ext>
            </a:extLst>
          </p:cNvPr>
          <p:cNvSpPr>
            <a:spLocks noGrp="1"/>
          </p:cNvSpPr>
          <p:nvPr>
            <p:ph type="title"/>
          </p:nvPr>
        </p:nvSpPr>
        <p:spPr>
          <a:xfrm>
            <a:off x="986459" y="427148"/>
            <a:ext cx="7203384" cy="1325563"/>
          </a:xfrm>
        </p:spPr>
        <p:txBody>
          <a:bodyPr>
            <a:noAutofit/>
          </a:bodyPr>
          <a:lstStyle/>
          <a:p>
            <a:r>
              <a:rPr lang="en-GB" dirty="0"/>
              <a:t>Activities </a:t>
            </a:r>
            <a:r>
              <a:rPr lang="en-GB" dirty="0" smtClean="0"/>
              <a:t>list(2 of 2)</a:t>
            </a:r>
            <a:endParaRPr lang="en-GB" dirty="0"/>
          </a:p>
        </p:txBody>
      </p:sp>
      <p:sp>
        <p:nvSpPr>
          <p:cNvPr id="3" name="Content Placeholder 2">
            <a:extLst>
              <a:ext uri="{FF2B5EF4-FFF2-40B4-BE49-F238E27FC236}">
                <a16:creationId xmlns="" xmlns:a16="http://schemas.microsoft.com/office/drawing/2014/main" id="{EF422879-90CC-4CB7-B744-1808142F8E7B}"/>
              </a:ext>
            </a:extLst>
          </p:cNvPr>
          <p:cNvSpPr>
            <a:spLocks noGrp="1"/>
          </p:cNvSpPr>
          <p:nvPr>
            <p:ph idx="1"/>
          </p:nvPr>
        </p:nvSpPr>
        <p:spPr>
          <a:xfrm>
            <a:off x="829939" y="1908281"/>
            <a:ext cx="7539703" cy="4314151"/>
          </a:xfrm>
        </p:spPr>
        <p:txBody>
          <a:bodyPr>
            <a:normAutofit/>
          </a:bodyPr>
          <a:lstStyle/>
          <a:p>
            <a:pPr marL="457200" indent="-457200">
              <a:buFont typeface="+mj-lt"/>
              <a:buAutoNum type="arabicPeriod" startAt="5"/>
            </a:pPr>
            <a:r>
              <a:rPr lang="en-GB" dirty="0"/>
              <a:t>Critically evaluating descriptions of the reflexive thematic analysis process in journal articles (relates to content in Chapter Five)</a:t>
            </a:r>
          </a:p>
          <a:p>
            <a:pPr marL="457200" indent="-457200">
              <a:buFont typeface="+mj-lt"/>
              <a:buAutoNum type="arabicPeriod" startAt="5"/>
            </a:pPr>
            <a:r>
              <a:rPr lang="en-GB" dirty="0"/>
              <a:t>Reflecting on how the data and analysis have been contextualised and interpreted in published thematic analysis reports (relates to content in Chapter Five)</a:t>
            </a:r>
          </a:p>
          <a:p>
            <a:pPr marL="457200" indent="-457200">
              <a:buFont typeface="+mj-lt"/>
              <a:buAutoNum type="arabicPeriod" startAt="5"/>
            </a:pPr>
            <a:r>
              <a:rPr lang="en-GB" dirty="0"/>
              <a:t>Which theory of language – reflective, intentional or constructionist? (relates to content in Chapter Six)</a:t>
            </a:r>
          </a:p>
          <a:p>
            <a:pPr marL="457200" indent="-457200">
              <a:buFont typeface="+mj-lt"/>
              <a:buAutoNum type="arabicPeriod" startAt="5"/>
            </a:pPr>
            <a:r>
              <a:rPr lang="en-GB" dirty="0"/>
              <a:t>Evaluating published TA studies (relates to content in Chapter Nine</a:t>
            </a:r>
            <a:r>
              <a:rPr lang="en-GB" dirty="0" smtClean="0"/>
              <a:t>)</a:t>
            </a:r>
            <a:endParaRPr lang="en-GB" dirty="0"/>
          </a:p>
        </p:txBody>
      </p:sp>
      <p:sp>
        <p:nvSpPr>
          <p:cNvPr id="4" name="Slide Number Placeholder 3">
            <a:extLst>
              <a:ext uri="{FF2B5EF4-FFF2-40B4-BE49-F238E27FC236}">
                <a16:creationId xmlns="" xmlns:a16="http://schemas.microsoft.com/office/drawing/2014/main" id="{0CC34AF4-2AF9-4017-9D13-BCA3F83E504B}"/>
              </a:ext>
            </a:extLst>
          </p:cNvPr>
          <p:cNvSpPr>
            <a:spLocks noGrp="1"/>
          </p:cNvSpPr>
          <p:nvPr>
            <p:ph type="sldNum" sz="quarter" idx="12"/>
          </p:nvPr>
        </p:nvSpPr>
        <p:spPr/>
        <p:txBody>
          <a:bodyPr/>
          <a:lstStyle/>
          <a:p>
            <a:fld id="{A66AB582-E768-467F-83A6-09144E41FDBA}" type="slidenum">
              <a:rPr lang="en-GB" smtClean="0"/>
              <a:pPr/>
              <a:t>4</a:t>
            </a:fld>
            <a:endParaRPr lang="en-GB"/>
          </a:p>
        </p:txBody>
      </p:sp>
    </p:spTree>
    <p:extLst>
      <p:ext uri="{BB962C8B-B14F-4D97-AF65-F5344CB8AC3E}">
        <p14:creationId xmlns="" xmlns:p14="http://schemas.microsoft.com/office/powerpoint/2010/main" val="69670048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6459" y="427148"/>
            <a:ext cx="7203384" cy="2249791"/>
          </a:xfrm>
        </p:spPr>
        <p:txBody>
          <a:bodyPr>
            <a:noAutofit/>
          </a:bodyPr>
          <a:lstStyle/>
          <a:p>
            <a:r>
              <a:rPr lang="en-GB" dirty="0"/>
              <a:t>Which theory of language – reflective, intentional or constructionist exercise… questions</a:t>
            </a:r>
            <a:endParaRPr lang="en-NZ" dirty="0"/>
          </a:p>
        </p:txBody>
      </p:sp>
      <p:sp>
        <p:nvSpPr>
          <p:cNvPr id="5" name="Subtitle 4"/>
          <p:cNvSpPr>
            <a:spLocks noGrp="1"/>
          </p:cNvSpPr>
          <p:nvPr>
            <p:ph idx="1"/>
          </p:nvPr>
        </p:nvSpPr>
        <p:spPr>
          <a:xfrm>
            <a:off x="954156" y="2855275"/>
            <a:ext cx="7235687" cy="2657629"/>
          </a:xfrm>
        </p:spPr>
        <p:txBody>
          <a:bodyPr>
            <a:normAutofit/>
          </a:bodyPr>
          <a:lstStyle/>
          <a:p>
            <a:r>
              <a:rPr lang="en-NZ" dirty="0"/>
              <a:t>How did you make that judgement? </a:t>
            </a:r>
          </a:p>
          <a:p>
            <a:r>
              <a:rPr lang="en-NZ" dirty="0"/>
              <a:t>What features of the excerpts influenced your judgement?</a:t>
            </a:r>
            <a:endParaRPr lang="en-GB" dirty="0"/>
          </a:p>
        </p:txBody>
      </p:sp>
      <p:sp>
        <p:nvSpPr>
          <p:cNvPr id="3" name="Slide Number Placeholder 2">
            <a:extLst>
              <a:ext uri="{FF2B5EF4-FFF2-40B4-BE49-F238E27FC236}">
                <a16:creationId xmlns="" xmlns:a16="http://schemas.microsoft.com/office/drawing/2014/main" id="{346E06FB-865B-40CC-A7EA-8864A543A281}"/>
              </a:ext>
            </a:extLst>
          </p:cNvPr>
          <p:cNvSpPr>
            <a:spLocks noGrp="1"/>
          </p:cNvSpPr>
          <p:nvPr>
            <p:ph type="sldNum" sz="quarter" idx="12"/>
          </p:nvPr>
        </p:nvSpPr>
        <p:spPr/>
        <p:txBody>
          <a:bodyPr/>
          <a:lstStyle/>
          <a:p>
            <a:fld id="{A66AB582-E768-467F-83A6-09144E41FDBA}" type="slidenum">
              <a:rPr lang="en-GB" smtClean="0"/>
              <a:pPr/>
              <a:t>40</a:t>
            </a:fld>
            <a:endParaRPr lang="en-GB"/>
          </a:p>
        </p:txBody>
      </p:sp>
    </p:spTree>
    <p:extLst>
      <p:ext uri="{BB962C8B-B14F-4D97-AF65-F5344CB8AC3E}">
        <p14:creationId xmlns="" xmlns:p14="http://schemas.microsoft.com/office/powerpoint/2010/main" val="305000672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0660" y="556589"/>
            <a:ext cx="7222435" cy="1325563"/>
          </a:xfrm>
        </p:spPr>
        <p:txBody>
          <a:bodyPr/>
          <a:lstStyle/>
          <a:p>
            <a:r>
              <a:rPr lang="en-NZ" dirty="0"/>
              <a:t>Which theory of language? All is revealed</a:t>
            </a:r>
            <a:r>
              <a:rPr lang="en-NZ" dirty="0" smtClean="0"/>
              <a:t>!(1 of 2)</a:t>
            </a:r>
            <a:endParaRPr lang="en-NZ" dirty="0"/>
          </a:p>
        </p:txBody>
      </p:sp>
      <p:graphicFrame>
        <p:nvGraphicFramePr>
          <p:cNvPr id="4" name="Content Placeholder 3"/>
          <p:cNvGraphicFramePr>
            <a:graphicFrameLocks noGrp="1"/>
          </p:cNvGraphicFramePr>
          <p:nvPr>
            <p:ph sz="quarter" idx="13"/>
            <p:extLst>
              <p:ext uri="{D42A27DB-BD31-4B8C-83A1-F6EECF244321}">
                <p14:modId xmlns="" xmlns:p14="http://schemas.microsoft.com/office/powerpoint/2010/main" val="3134002440"/>
              </p:ext>
            </p:extLst>
          </p:nvPr>
        </p:nvGraphicFramePr>
        <p:xfrm>
          <a:off x="967408" y="1995629"/>
          <a:ext cx="7222435" cy="4046220"/>
        </p:xfrm>
        <a:graphic>
          <a:graphicData uri="http://schemas.openxmlformats.org/drawingml/2006/table">
            <a:tbl>
              <a:tblPr firstRow="1" firstCol="1" bandRow="1">
                <a:tableStyleId>{5C22544A-7EE6-4342-B048-85BDC9FD1C3A}</a:tableStyleId>
              </a:tblPr>
              <a:tblGrid>
                <a:gridCol w="5176276">
                  <a:extLst>
                    <a:ext uri="{9D8B030D-6E8A-4147-A177-3AD203B41FA5}">
                      <a16:colId xmlns="" xmlns:a16="http://schemas.microsoft.com/office/drawing/2014/main" val="20000"/>
                    </a:ext>
                  </a:extLst>
                </a:gridCol>
                <a:gridCol w="2046159">
                  <a:extLst>
                    <a:ext uri="{9D8B030D-6E8A-4147-A177-3AD203B41FA5}">
                      <a16:colId xmlns="" xmlns:a16="http://schemas.microsoft.com/office/drawing/2014/main" val="20001"/>
                    </a:ext>
                  </a:extLst>
                </a:gridCol>
              </a:tblGrid>
              <a:tr h="446086">
                <a:tc>
                  <a:txBody>
                    <a:bodyPr/>
                    <a:lstStyle/>
                    <a:p>
                      <a:pPr>
                        <a:lnSpc>
                          <a:spcPct val="150000"/>
                        </a:lnSpc>
                      </a:pPr>
                      <a:r>
                        <a:rPr lang="en-NZ" sz="1800" dirty="0">
                          <a:solidFill>
                            <a:schemeClr val="tx1"/>
                          </a:solidFill>
                        </a:rPr>
                        <a:t>Example</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pPr>
                      <a:r>
                        <a:rPr lang="en-NZ" sz="1800" dirty="0">
                          <a:solidFill>
                            <a:schemeClr val="tx1"/>
                          </a:solidFill>
                        </a:rPr>
                        <a:t>Theory</a:t>
                      </a:r>
                      <a:r>
                        <a:rPr lang="en-NZ" sz="1800" baseline="0" dirty="0">
                          <a:solidFill>
                            <a:schemeClr val="tx1"/>
                          </a:solidFill>
                        </a:rPr>
                        <a:t> of language</a:t>
                      </a:r>
                      <a:endParaRPr lang="en-NZ" sz="1800" dirty="0">
                        <a:solidFill>
                          <a:schemeClr val="tx1"/>
                        </a:solidFill>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0000"/>
                  </a:ext>
                </a:extLst>
              </a:tr>
              <a:tr h="446086">
                <a:tc>
                  <a:txBody>
                    <a:bodyPr/>
                    <a:lstStyle/>
                    <a:p>
                      <a:pPr>
                        <a:lnSpc>
                          <a:spcPct val="150000"/>
                        </a:lnSpc>
                      </a:pPr>
                      <a:r>
                        <a:rPr lang="en-NZ" sz="1800" b="0" dirty="0">
                          <a:solidFill>
                            <a:schemeClr val="tx1"/>
                          </a:solidFill>
                        </a:rPr>
                        <a:t>Example one: Gay identity (Adams et al., 2014)</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pPr>
                      <a:r>
                        <a:rPr lang="en-NZ" sz="1800" i="0" dirty="0">
                          <a:solidFill>
                            <a:schemeClr val="tx1"/>
                          </a:solidFill>
                        </a:rPr>
                        <a:t>Intentional </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0001"/>
                  </a:ext>
                </a:extLst>
              </a:tr>
              <a:tr h="840677">
                <a:tc>
                  <a:txBody>
                    <a:bodyPr/>
                    <a:lstStyle/>
                    <a:p>
                      <a:pPr>
                        <a:lnSpc>
                          <a:spcPct val="150000"/>
                        </a:lnSpc>
                      </a:pPr>
                      <a:r>
                        <a:rPr lang="en-NZ" sz="1800" b="0" dirty="0">
                          <a:solidFill>
                            <a:schemeClr val="tx1"/>
                          </a:solidFill>
                        </a:rPr>
                        <a:t>Example two: Sleep in heterosexual couples (</a:t>
                      </a:r>
                      <a:r>
                        <a:rPr lang="en-NZ" sz="1800" b="0" kern="1200" dirty="0">
                          <a:solidFill>
                            <a:schemeClr val="tx1"/>
                          </a:solidFill>
                          <a:effectLst/>
                          <a:latin typeface="+mn-lt"/>
                          <a:ea typeface="+mn-ea"/>
                          <a:cs typeface="+mn-cs"/>
                        </a:rPr>
                        <a:t>Hislop et al., 2006)</a:t>
                      </a:r>
                      <a:endParaRPr lang="en-NZ" sz="1800" b="0" dirty="0">
                        <a:solidFill>
                          <a:schemeClr val="tx1"/>
                        </a:solidFill>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pPr>
                      <a:r>
                        <a:rPr lang="en-NZ" sz="1800" i="0" dirty="0">
                          <a:solidFill>
                            <a:schemeClr val="tx1"/>
                          </a:solidFill>
                        </a:rPr>
                        <a:t>Reflective</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0002"/>
                  </a:ext>
                </a:extLst>
              </a:tr>
              <a:tr h="840677">
                <a:tc>
                  <a:txBody>
                    <a:bodyPr/>
                    <a:lstStyle/>
                    <a:p>
                      <a:pPr>
                        <a:lnSpc>
                          <a:spcPct val="150000"/>
                        </a:lnSpc>
                      </a:pPr>
                      <a:r>
                        <a:rPr lang="en-NZ" sz="1800" b="0" dirty="0">
                          <a:solidFill>
                            <a:schemeClr val="tx1"/>
                          </a:solidFill>
                        </a:rPr>
                        <a:t>Example three: Lesbian’s clothing practices (</a:t>
                      </a:r>
                      <a:r>
                        <a:rPr lang="en-NZ" sz="1800" b="0" kern="1200" dirty="0">
                          <a:solidFill>
                            <a:schemeClr val="tx1"/>
                          </a:solidFill>
                          <a:effectLst/>
                          <a:latin typeface="+mn-lt"/>
                          <a:ea typeface="+mn-ea"/>
                          <a:cs typeface="+mn-cs"/>
                        </a:rPr>
                        <a:t>Clarke &amp; Spence, 2013)</a:t>
                      </a:r>
                      <a:endParaRPr lang="en-NZ" sz="1800" b="0" dirty="0">
                        <a:solidFill>
                          <a:schemeClr val="tx1"/>
                        </a:solidFill>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50000"/>
                        </a:lnSpc>
                        <a:spcBef>
                          <a:spcPts val="0"/>
                        </a:spcBef>
                        <a:spcAft>
                          <a:spcPts val="0"/>
                        </a:spcAft>
                        <a:buClrTx/>
                        <a:buSzTx/>
                        <a:buFontTx/>
                        <a:buNone/>
                        <a:tabLst/>
                        <a:defRPr/>
                      </a:pPr>
                      <a:r>
                        <a:rPr lang="en-NZ" sz="1800" i="0" dirty="0">
                          <a:solidFill>
                            <a:schemeClr val="tx1"/>
                          </a:solidFill>
                        </a:rPr>
                        <a:t>Intentional </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0003"/>
                  </a:ext>
                </a:extLst>
              </a:tr>
              <a:tr h="446086">
                <a:tc>
                  <a:txBody>
                    <a:bodyPr/>
                    <a:lstStyle/>
                    <a:p>
                      <a:pPr>
                        <a:lnSpc>
                          <a:spcPct val="150000"/>
                        </a:lnSpc>
                      </a:pPr>
                      <a:r>
                        <a:rPr lang="en-NZ" sz="1800" b="0" dirty="0">
                          <a:solidFill>
                            <a:schemeClr val="tx1"/>
                          </a:solidFill>
                        </a:rPr>
                        <a:t>Example four: Heterosexual sexual health (</a:t>
                      </a:r>
                      <a:r>
                        <a:rPr lang="en-NZ" sz="1800" b="0" kern="1200" dirty="0">
                          <a:solidFill>
                            <a:schemeClr val="tx1"/>
                          </a:solidFill>
                          <a:effectLst/>
                          <a:latin typeface="+mn-lt"/>
                          <a:ea typeface="+mn-ea"/>
                          <a:cs typeface="+mn-cs"/>
                        </a:rPr>
                        <a:t>Braun, 2013)</a:t>
                      </a:r>
                      <a:endParaRPr lang="en-NZ" sz="1800" b="0" dirty="0">
                        <a:solidFill>
                          <a:schemeClr val="tx1"/>
                        </a:solidFill>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pPr>
                      <a:r>
                        <a:rPr lang="en-NZ" sz="1800" i="0" dirty="0">
                          <a:solidFill>
                            <a:schemeClr val="tx1"/>
                          </a:solidFill>
                        </a:rPr>
                        <a:t>Constructionist </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0004"/>
                  </a:ext>
                </a:extLst>
              </a:tr>
            </a:tbl>
          </a:graphicData>
        </a:graphic>
      </p:graphicFrame>
    </p:spTree>
    <p:extLst>
      <p:ext uri="{BB962C8B-B14F-4D97-AF65-F5344CB8AC3E}">
        <p14:creationId xmlns="" xmlns:p14="http://schemas.microsoft.com/office/powerpoint/2010/main" val="30815566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0661" y="543335"/>
            <a:ext cx="7235688" cy="1325563"/>
          </a:xfrm>
        </p:spPr>
        <p:txBody>
          <a:bodyPr/>
          <a:lstStyle/>
          <a:p>
            <a:r>
              <a:rPr lang="en-NZ" dirty="0"/>
              <a:t>Which theory of language? All is revealed</a:t>
            </a:r>
            <a:r>
              <a:rPr lang="en-NZ" dirty="0" smtClean="0"/>
              <a:t>!(2 of 2)</a:t>
            </a:r>
            <a:endParaRPr lang="en-NZ" dirty="0"/>
          </a:p>
        </p:txBody>
      </p:sp>
      <p:graphicFrame>
        <p:nvGraphicFramePr>
          <p:cNvPr id="4" name="Content Placeholder 3"/>
          <p:cNvGraphicFramePr>
            <a:graphicFrameLocks noGrp="1"/>
          </p:cNvGraphicFramePr>
          <p:nvPr>
            <p:ph sz="quarter" idx="13"/>
            <p:extLst>
              <p:ext uri="{D42A27DB-BD31-4B8C-83A1-F6EECF244321}">
                <p14:modId xmlns="" xmlns:p14="http://schemas.microsoft.com/office/powerpoint/2010/main" val="1976234721"/>
              </p:ext>
            </p:extLst>
          </p:nvPr>
        </p:nvGraphicFramePr>
        <p:xfrm>
          <a:off x="954156" y="1982377"/>
          <a:ext cx="7235688" cy="4457700"/>
        </p:xfrm>
        <a:graphic>
          <a:graphicData uri="http://schemas.openxmlformats.org/drawingml/2006/table">
            <a:tbl>
              <a:tblPr firstRow="1" firstCol="1" bandRow="1">
                <a:tableStyleId>{5C22544A-7EE6-4342-B048-85BDC9FD1C3A}</a:tableStyleId>
              </a:tblPr>
              <a:tblGrid>
                <a:gridCol w="5280257">
                  <a:extLst>
                    <a:ext uri="{9D8B030D-6E8A-4147-A177-3AD203B41FA5}">
                      <a16:colId xmlns="" xmlns:a16="http://schemas.microsoft.com/office/drawing/2014/main" val="20000"/>
                    </a:ext>
                  </a:extLst>
                </a:gridCol>
                <a:gridCol w="1955431">
                  <a:extLst>
                    <a:ext uri="{9D8B030D-6E8A-4147-A177-3AD203B41FA5}">
                      <a16:colId xmlns="" xmlns:a16="http://schemas.microsoft.com/office/drawing/2014/main" val="20001"/>
                    </a:ext>
                  </a:extLst>
                </a:gridCol>
              </a:tblGrid>
              <a:tr h="446086">
                <a:tc>
                  <a:txBody>
                    <a:bodyPr/>
                    <a:lstStyle/>
                    <a:p>
                      <a:pPr>
                        <a:lnSpc>
                          <a:spcPct val="150000"/>
                        </a:lnSpc>
                      </a:pPr>
                      <a:r>
                        <a:rPr lang="en-NZ" sz="1800" dirty="0">
                          <a:solidFill>
                            <a:schemeClr val="tx1"/>
                          </a:solidFill>
                        </a:rPr>
                        <a:t>Example</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pPr>
                      <a:r>
                        <a:rPr lang="en-NZ" sz="1800" dirty="0">
                          <a:solidFill>
                            <a:schemeClr val="tx1"/>
                          </a:solidFill>
                        </a:rPr>
                        <a:t>Theory</a:t>
                      </a:r>
                      <a:r>
                        <a:rPr lang="en-NZ" sz="1800" baseline="0" dirty="0">
                          <a:solidFill>
                            <a:schemeClr val="tx1"/>
                          </a:solidFill>
                        </a:rPr>
                        <a:t> of language</a:t>
                      </a:r>
                      <a:endParaRPr lang="en-NZ" sz="1800" dirty="0">
                        <a:solidFill>
                          <a:schemeClr val="tx1"/>
                        </a:solidFill>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0000"/>
                  </a:ext>
                </a:extLst>
              </a:tr>
              <a:tr h="840677">
                <a:tc>
                  <a:txBody>
                    <a:bodyPr/>
                    <a:lstStyle/>
                    <a:p>
                      <a:pPr>
                        <a:lnSpc>
                          <a:spcPct val="150000"/>
                        </a:lnSpc>
                      </a:pPr>
                      <a:r>
                        <a:rPr lang="en-NZ" sz="1800" b="0" dirty="0">
                          <a:solidFill>
                            <a:schemeClr val="tx1"/>
                          </a:solidFill>
                        </a:rPr>
                        <a:t>Example five: Adverse effects of anti-depressants (</a:t>
                      </a:r>
                      <a:r>
                        <a:rPr lang="en-NZ" sz="1800" b="0" kern="1200" dirty="0">
                          <a:solidFill>
                            <a:schemeClr val="tx1"/>
                          </a:solidFill>
                          <a:effectLst/>
                          <a:latin typeface="+mn-lt"/>
                          <a:ea typeface="+mn-ea"/>
                          <a:cs typeface="+mn-cs"/>
                        </a:rPr>
                        <a:t>Read et al., 2014)</a:t>
                      </a:r>
                      <a:endParaRPr lang="en-NZ" sz="1800" b="0" dirty="0">
                        <a:solidFill>
                          <a:schemeClr val="tx1"/>
                        </a:solidFill>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pPr>
                      <a:r>
                        <a:rPr lang="en-NZ" sz="1800" i="0" dirty="0">
                          <a:solidFill>
                            <a:schemeClr val="tx1"/>
                          </a:solidFill>
                        </a:rPr>
                        <a:t>Intentional</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0005"/>
                  </a:ext>
                </a:extLst>
              </a:tr>
              <a:tr h="446086">
                <a:tc>
                  <a:txBody>
                    <a:bodyPr/>
                    <a:lstStyle/>
                    <a:p>
                      <a:pPr>
                        <a:lnSpc>
                          <a:spcPct val="150000"/>
                        </a:lnSpc>
                      </a:pPr>
                      <a:r>
                        <a:rPr lang="en-NZ" sz="1800" b="0" dirty="0">
                          <a:solidFill>
                            <a:schemeClr val="tx1"/>
                          </a:solidFill>
                        </a:rPr>
                        <a:t>Example six: Blood glucose self-monitoring (Peel et al.,</a:t>
                      </a:r>
                      <a:r>
                        <a:rPr lang="en-NZ" sz="1800" b="0" baseline="0" dirty="0">
                          <a:solidFill>
                            <a:schemeClr val="tx1"/>
                          </a:solidFill>
                        </a:rPr>
                        <a:t> 2007)</a:t>
                      </a:r>
                      <a:endParaRPr lang="en-NZ" sz="1800" b="0" dirty="0">
                        <a:solidFill>
                          <a:schemeClr val="tx1"/>
                        </a:solidFill>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pPr>
                      <a:r>
                        <a:rPr lang="en-NZ" sz="1800" i="0" dirty="0">
                          <a:solidFill>
                            <a:schemeClr val="tx1"/>
                          </a:solidFill>
                        </a:rPr>
                        <a:t>Intentional</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0006"/>
                  </a:ext>
                </a:extLst>
              </a:tr>
              <a:tr h="840677">
                <a:tc>
                  <a:txBody>
                    <a:bodyPr/>
                    <a:lstStyle/>
                    <a:p>
                      <a:pPr>
                        <a:lnSpc>
                          <a:spcPct val="150000"/>
                        </a:lnSpc>
                      </a:pPr>
                      <a:r>
                        <a:rPr lang="en-NZ" sz="1800" b="0" dirty="0">
                          <a:solidFill>
                            <a:schemeClr val="tx1"/>
                          </a:solidFill>
                        </a:rPr>
                        <a:t>Example seven: Responses to a gay pride t-shirt (Clarke, </a:t>
                      </a:r>
                      <a:r>
                        <a:rPr lang="en-NZ" sz="1800" b="0" kern="1200" dirty="0">
                          <a:solidFill>
                            <a:schemeClr val="tx1"/>
                          </a:solidFill>
                          <a:effectLst/>
                          <a:latin typeface="+mn-lt"/>
                          <a:ea typeface="+mn-ea"/>
                          <a:cs typeface="+mn-cs"/>
                        </a:rPr>
                        <a:t>2019)</a:t>
                      </a:r>
                      <a:endParaRPr lang="en-NZ" sz="1800" b="0" dirty="0">
                        <a:solidFill>
                          <a:schemeClr val="tx1"/>
                        </a:solidFill>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pPr>
                      <a:r>
                        <a:rPr lang="en-NZ" sz="1800" i="0" dirty="0">
                          <a:solidFill>
                            <a:schemeClr val="tx1"/>
                          </a:solidFill>
                        </a:rPr>
                        <a:t>Constructionist</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0007"/>
                  </a:ext>
                </a:extLst>
              </a:tr>
              <a:tr h="840677">
                <a:tc>
                  <a:txBody>
                    <a:bodyPr/>
                    <a:lstStyle/>
                    <a:p>
                      <a:pPr>
                        <a:lnSpc>
                          <a:spcPct val="150000"/>
                        </a:lnSpc>
                      </a:pPr>
                      <a:r>
                        <a:rPr lang="en-NZ" sz="1800" b="0" dirty="0">
                          <a:solidFill>
                            <a:schemeClr val="tx1"/>
                          </a:solidFill>
                        </a:rPr>
                        <a:t>Example eight: Men’s vasectomy decision-making (Terry, 2014)</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pPr>
                      <a:r>
                        <a:rPr lang="en-NZ" sz="1800" i="0" dirty="0">
                          <a:solidFill>
                            <a:schemeClr val="tx1"/>
                          </a:solidFill>
                        </a:rPr>
                        <a:t>Constructionist</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0008"/>
                  </a:ext>
                </a:extLst>
              </a:tr>
            </a:tbl>
          </a:graphicData>
        </a:graphic>
      </p:graphicFrame>
    </p:spTree>
    <p:extLst>
      <p:ext uri="{BB962C8B-B14F-4D97-AF65-F5344CB8AC3E}">
        <p14:creationId xmlns="" xmlns:p14="http://schemas.microsoft.com/office/powerpoint/2010/main" val="424431983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6459" y="427148"/>
            <a:ext cx="7269645" cy="1325563"/>
          </a:xfrm>
        </p:spPr>
        <p:txBody>
          <a:bodyPr>
            <a:noAutofit/>
          </a:bodyPr>
          <a:lstStyle/>
          <a:p>
            <a:r>
              <a:rPr lang="en-GB" dirty="0"/>
              <a:t>8. Evaluating published thematic analysis studies</a:t>
            </a:r>
          </a:p>
        </p:txBody>
      </p:sp>
      <p:sp>
        <p:nvSpPr>
          <p:cNvPr id="3" name="Content Placeholder 2"/>
          <p:cNvSpPr>
            <a:spLocks noGrp="1"/>
          </p:cNvSpPr>
          <p:nvPr>
            <p:ph idx="1"/>
          </p:nvPr>
        </p:nvSpPr>
        <p:spPr>
          <a:xfrm>
            <a:off x="986458" y="2020388"/>
            <a:ext cx="7163629" cy="4152952"/>
          </a:xfrm>
        </p:spPr>
        <p:txBody>
          <a:bodyPr>
            <a:normAutofit/>
          </a:bodyPr>
          <a:lstStyle/>
          <a:p>
            <a:r>
              <a:rPr lang="en-GB" dirty="0"/>
              <a:t>Select a published TA article to evaluate.</a:t>
            </a:r>
          </a:p>
          <a:p>
            <a:r>
              <a:rPr lang="en-GB" dirty="0"/>
              <a:t>To help you assess the </a:t>
            </a:r>
            <a:r>
              <a:rPr lang="en-GB" dirty="0" smtClean="0"/>
              <a:t>"methodological integrity" </a:t>
            </a:r>
            <a:r>
              <a:rPr lang="en-GB" dirty="0"/>
              <a:t>(Levitt et al., 2017) of the research you have chosen to evaluate, start your evaluation by determining the broad contours of the research – how can we categorise this piece of research?</a:t>
            </a:r>
          </a:p>
          <a:p>
            <a:pPr lvl="1"/>
            <a:r>
              <a:rPr lang="en-GB" dirty="0"/>
              <a:t>For example, is it small q or Big Q (or confused q)? Experiential or critical? Realist, critical realist or relativist? (Post)positivist, contextualist or constructionist? What theory of language underpins the treatment of data?</a:t>
            </a:r>
          </a:p>
          <a:p>
            <a:pPr lvl="1"/>
            <a:endParaRPr lang="en-GB" dirty="0"/>
          </a:p>
        </p:txBody>
      </p:sp>
      <p:sp>
        <p:nvSpPr>
          <p:cNvPr id="4" name="Slide Number Placeholder 3">
            <a:extLst>
              <a:ext uri="{FF2B5EF4-FFF2-40B4-BE49-F238E27FC236}">
                <a16:creationId xmlns="" xmlns:a16="http://schemas.microsoft.com/office/drawing/2014/main" id="{2C86FC7B-9A01-4C6B-9F53-857B59182564}"/>
              </a:ext>
            </a:extLst>
          </p:cNvPr>
          <p:cNvSpPr>
            <a:spLocks noGrp="1"/>
          </p:cNvSpPr>
          <p:nvPr>
            <p:ph type="sldNum" sz="quarter" idx="12"/>
          </p:nvPr>
        </p:nvSpPr>
        <p:spPr/>
        <p:txBody>
          <a:bodyPr/>
          <a:lstStyle/>
          <a:p>
            <a:fld id="{A66AB582-E768-467F-83A6-09144E41FDBA}" type="slidenum">
              <a:rPr lang="en-GB" smtClean="0"/>
              <a:pPr/>
              <a:t>43</a:t>
            </a:fld>
            <a:endParaRPr lang="en-GB"/>
          </a:p>
        </p:txBody>
      </p:sp>
    </p:spTree>
    <p:extLst>
      <p:ext uri="{BB962C8B-B14F-4D97-AF65-F5344CB8AC3E}">
        <p14:creationId xmlns="" xmlns:p14="http://schemas.microsoft.com/office/powerpoint/2010/main" val="87685416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6461" y="384310"/>
            <a:ext cx="7209183" cy="1580433"/>
          </a:xfrm>
        </p:spPr>
        <p:txBody>
          <a:bodyPr>
            <a:noAutofit/>
          </a:bodyPr>
          <a:lstStyle/>
          <a:p>
            <a:r>
              <a:rPr lang="en-GB" dirty="0"/>
              <a:t>Getting started on evaluating published thematic analysis continued…</a:t>
            </a:r>
          </a:p>
        </p:txBody>
      </p:sp>
      <p:sp>
        <p:nvSpPr>
          <p:cNvPr id="3" name="Content Placeholder 2"/>
          <p:cNvSpPr>
            <a:spLocks noGrp="1"/>
          </p:cNvSpPr>
          <p:nvPr>
            <p:ph idx="1"/>
          </p:nvPr>
        </p:nvSpPr>
        <p:spPr>
          <a:xfrm>
            <a:off x="967408" y="2020387"/>
            <a:ext cx="7209183" cy="4287647"/>
          </a:xfrm>
        </p:spPr>
        <p:txBody>
          <a:bodyPr>
            <a:normAutofit lnSpcReduction="10000"/>
          </a:bodyPr>
          <a:lstStyle/>
          <a:p>
            <a:pPr lvl="1"/>
            <a:r>
              <a:rPr lang="en-GB" dirty="0"/>
              <a:t>Do the authors explicitly identify what type of research this is and </a:t>
            </a:r>
            <a:r>
              <a:rPr lang="en-GB" dirty="0" smtClean="0"/>
              <a:t>"own </a:t>
            </a:r>
            <a:r>
              <a:rPr lang="en-GB" dirty="0"/>
              <a:t>their </a:t>
            </a:r>
            <a:r>
              <a:rPr lang="en-GB" dirty="0" smtClean="0"/>
              <a:t>perspectives" </a:t>
            </a:r>
            <a:r>
              <a:rPr lang="en-GB" dirty="0"/>
              <a:t>(Elliott et al., 1999)? </a:t>
            </a:r>
          </a:p>
          <a:p>
            <a:pPr lvl="2"/>
            <a:r>
              <a:rPr lang="en-GB" dirty="0"/>
              <a:t>If yes, are these stated theoretical assumptions and values consistently and coherently evident and enacted throughout the report? </a:t>
            </a:r>
          </a:p>
          <a:p>
            <a:pPr lvl="2"/>
            <a:r>
              <a:rPr lang="en-GB" dirty="0"/>
              <a:t>If no, can you ‘detect’ what their implicit assumptions and values are from things like the language they use, how they treat and interpret the data?</a:t>
            </a:r>
          </a:p>
          <a:p>
            <a:pPr lvl="1"/>
            <a:r>
              <a:rPr lang="en-GB" dirty="0"/>
              <a:t> Is there any evidence of researcher reflexivity within the paper?</a:t>
            </a:r>
          </a:p>
        </p:txBody>
      </p:sp>
      <p:sp>
        <p:nvSpPr>
          <p:cNvPr id="4" name="Slide Number Placeholder 3">
            <a:extLst>
              <a:ext uri="{FF2B5EF4-FFF2-40B4-BE49-F238E27FC236}">
                <a16:creationId xmlns="" xmlns:a16="http://schemas.microsoft.com/office/drawing/2014/main" id="{AEB40198-A6DF-4742-B148-68E81302ED54}"/>
              </a:ext>
            </a:extLst>
          </p:cNvPr>
          <p:cNvSpPr>
            <a:spLocks noGrp="1"/>
          </p:cNvSpPr>
          <p:nvPr>
            <p:ph type="sldNum" sz="quarter" idx="12"/>
          </p:nvPr>
        </p:nvSpPr>
        <p:spPr/>
        <p:txBody>
          <a:bodyPr/>
          <a:lstStyle/>
          <a:p>
            <a:fld id="{A66AB582-E768-467F-83A6-09144E41FDBA}" type="slidenum">
              <a:rPr lang="en-GB" smtClean="0"/>
              <a:pPr/>
              <a:t>44</a:t>
            </a:fld>
            <a:endParaRPr lang="en-GB"/>
          </a:p>
        </p:txBody>
      </p:sp>
    </p:spTree>
    <p:extLst>
      <p:ext uri="{BB962C8B-B14F-4D97-AF65-F5344CB8AC3E}">
        <p14:creationId xmlns="" xmlns:p14="http://schemas.microsoft.com/office/powerpoint/2010/main" val="398826473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EF6D45A-52BE-493C-A85B-0886E2FCEA43}"/>
              </a:ext>
            </a:extLst>
          </p:cNvPr>
          <p:cNvSpPr>
            <a:spLocks noGrp="1"/>
          </p:cNvSpPr>
          <p:nvPr>
            <p:ph type="title"/>
          </p:nvPr>
        </p:nvSpPr>
        <p:spPr>
          <a:xfrm>
            <a:off x="986457" y="480156"/>
            <a:ext cx="7195931" cy="1593240"/>
          </a:xfrm>
        </p:spPr>
        <p:txBody>
          <a:bodyPr>
            <a:noAutofit/>
          </a:bodyPr>
          <a:lstStyle/>
          <a:p>
            <a:r>
              <a:rPr lang="en-GB" dirty="0"/>
              <a:t>Be mindful of the constraints of academic journal publishing continued…</a:t>
            </a:r>
          </a:p>
        </p:txBody>
      </p:sp>
      <p:sp>
        <p:nvSpPr>
          <p:cNvPr id="3" name="Content Placeholder 2">
            <a:extLst>
              <a:ext uri="{FF2B5EF4-FFF2-40B4-BE49-F238E27FC236}">
                <a16:creationId xmlns="" xmlns:a16="http://schemas.microsoft.com/office/drawing/2014/main" id="{E2BA6D38-8836-44C4-A293-1017377A3FC3}"/>
              </a:ext>
            </a:extLst>
          </p:cNvPr>
          <p:cNvSpPr>
            <a:spLocks noGrp="1"/>
          </p:cNvSpPr>
          <p:nvPr>
            <p:ph idx="1"/>
          </p:nvPr>
        </p:nvSpPr>
        <p:spPr>
          <a:xfrm>
            <a:off x="980660" y="2192664"/>
            <a:ext cx="7195931" cy="4152952"/>
          </a:xfrm>
        </p:spPr>
        <p:txBody>
          <a:bodyPr>
            <a:normAutofit lnSpcReduction="10000"/>
          </a:bodyPr>
          <a:lstStyle/>
          <a:p>
            <a:r>
              <a:rPr lang="en-GB" dirty="0"/>
              <a:t>Limited word counts, the expectations and expertise of the editors and reviewers, the style and conventions of the journal all shape and constrain how research is reported.</a:t>
            </a:r>
          </a:p>
          <a:p>
            <a:r>
              <a:rPr lang="en-GB" dirty="0"/>
              <a:t>Do a quick </a:t>
            </a:r>
            <a:r>
              <a:rPr lang="en-GB" i="1" dirty="0"/>
              <a:t>Google</a:t>
            </a:r>
            <a:r>
              <a:rPr lang="en-GB" dirty="0"/>
              <a:t> search for the journal – on the journal home page, is there a word/page count for qualitative research reports? (tight &lt;[less-than] six-thousand words; generous &gt;[greater-than] ten-thousand words) Any guidelines for reporting qualitative research? Any guidelines for reviewers assessing qualitative research?</a:t>
            </a:r>
            <a:br>
              <a:rPr lang="en-GB" dirty="0"/>
            </a:br>
            <a:endParaRPr lang="en-GB" dirty="0"/>
          </a:p>
        </p:txBody>
      </p:sp>
      <p:sp>
        <p:nvSpPr>
          <p:cNvPr id="4" name="Slide Number Placeholder 3">
            <a:extLst>
              <a:ext uri="{FF2B5EF4-FFF2-40B4-BE49-F238E27FC236}">
                <a16:creationId xmlns="" xmlns:a16="http://schemas.microsoft.com/office/drawing/2014/main" id="{D8AC37D6-75D3-4C38-A8E3-25C7A4305FFF}"/>
              </a:ext>
            </a:extLst>
          </p:cNvPr>
          <p:cNvSpPr>
            <a:spLocks noGrp="1"/>
          </p:cNvSpPr>
          <p:nvPr>
            <p:ph type="sldNum" sz="quarter" idx="12"/>
          </p:nvPr>
        </p:nvSpPr>
        <p:spPr/>
        <p:txBody>
          <a:bodyPr/>
          <a:lstStyle/>
          <a:p>
            <a:fld id="{A66AB582-E768-467F-83A6-09144E41FDBA}" type="slidenum">
              <a:rPr lang="en-GB" smtClean="0"/>
              <a:pPr/>
              <a:t>45</a:t>
            </a:fld>
            <a:endParaRPr lang="en-GB"/>
          </a:p>
        </p:txBody>
      </p:sp>
    </p:spTree>
    <p:extLst>
      <p:ext uri="{BB962C8B-B14F-4D97-AF65-F5344CB8AC3E}">
        <p14:creationId xmlns="" xmlns:p14="http://schemas.microsoft.com/office/powerpoint/2010/main" val="125156499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EF6D45A-52BE-493C-A85B-0886E2FCEA43}"/>
              </a:ext>
            </a:extLst>
          </p:cNvPr>
          <p:cNvSpPr>
            <a:spLocks noGrp="1"/>
          </p:cNvSpPr>
          <p:nvPr>
            <p:ph type="title"/>
          </p:nvPr>
        </p:nvSpPr>
        <p:spPr>
          <a:xfrm>
            <a:off x="986454" y="427148"/>
            <a:ext cx="7216642" cy="1593240"/>
          </a:xfrm>
        </p:spPr>
        <p:txBody>
          <a:bodyPr>
            <a:noAutofit/>
          </a:bodyPr>
          <a:lstStyle/>
          <a:p>
            <a:r>
              <a:rPr lang="en-GB" dirty="0"/>
              <a:t>Be mindful of the constraints of academic journal publishing continued…</a:t>
            </a:r>
          </a:p>
        </p:txBody>
      </p:sp>
      <p:sp>
        <p:nvSpPr>
          <p:cNvPr id="3" name="Content Placeholder 2">
            <a:extLst>
              <a:ext uri="{FF2B5EF4-FFF2-40B4-BE49-F238E27FC236}">
                <a16:creationId xmlns="" xmlns:a16="http://schemas.microsoft.com/office/drawing/2014/main" id="{E2BA6D38-8836-44C4-A293-1017377A3FC3}"/>
              </a:ext>
            </a:extLst>
          </p:cNvPr>
          <p:cNvSpPr>
            <a:spLocks noGrp="1"/>
          </p:cNvSpPr>
          <p:nvPr>
            <p:ph idx="1"/>
          </p:nvPr>
        </p:nvSpPr>
        <p:spPr>
          <a:xfrm>
            <a:off x="986454" y="2046892"/>
            <a:ext cx="7171092" cy="4152952"/>
          </a:xfrm>
        </p:spPr>
        <p:txBody>
          <a:bodyPr>
            <a:normAutofit/>
          </a:bodyPr>
          <a:lstStyle/>
          <a:p>
            <a:r>
              <a:rPr lang="en-GB" dirty="0"/>
              <a:t>Search within the journal contents for </a:t>
            </a:r>
            <a:r>
              <a:rPr lang="en-GB" dirty="0" smtClean="0"/>
              <a:t>"thematic analysis" </a:t>
            </a:r>
            <a:r>
              <a:rPr lang="en-GB" dirty="0"/>
              <a:t>– does this generate lots of hits?</a:t>
            </a:r>
          </a:p>
          <a:p>
            <a:r>
              <a:rPr lang="en-GB" dirty="0"/>
              <a:t>Indicators of a potentially positive qualitative publishing context include: generous/higher word counts for qualitative research; qualitative experts on the editorial board; reporting/reviewer guidelines that reflect a sound understanding of qualitative research values; and lots of reflexive thematic analysis published in the journal.</a:t>
            </a:r>
            <a:br>
              <a:rPr lang="en-GB" dirty="0"/>
            </a:br>
            <a:endParaRPr lang="en-GB" dirty="0"/>
          </a:p>
        </p:txBody>
      </p:sp>
      <p:sp>
        <p:nvSpPr>
          <p:cNvPr id="4" name="Slide Number Placeholder 3">
            <a:extLst>
              <a:ext uri="{FF2B5EF4-FFF2-40B4-BE49-F238E27FC236}">
                <a16:creationId xmlns="" xmlns:a16="http://schemas.microsoft.com/office/drawing/2014/main" id="{216D0845-80FA-447B-90AE-F695C1B148ED}"/>
              </a:ext>
            </a:extLst>
          </p:cNvPr>
          <p:cNvSpPr>
            <a:spLocks noGrp="1"/>
          </p:cNvSpPr>
          <p:nvPr>
            <p:ph type="sldNum" sz="quarter" idx="12"/>
          </p:nvPr>
        </p:nvSpPr>
        <p:spPr/>
        <p:txBody>
          <a:bodyPr/>
          <a:lstStyle/>
          <a:p>
            <a:fld id="{A66AB582-E768-467F-83A6-09144E41FDBA}" type="slidenum">
              <a:rPr lang="en-GB" smtClean="0"/>
              <a:pPr/>
              <a:t>46</a:t>
            </a:fld>
            <a:endParaRPr lang="en-GB"/>
          </a:p>
        </p:txBody>
      </p:sp>
    </p:spTree>
    <p:extLst>
      <p:ext uri="{BB962C8B-B14F-4D97-AF65-F5344CB8AC3E}">
        <p14:creationId xmlns="" xmlns:p14="http://schemas.microsoft.com/office/powerpoint/2010/main" val="369478787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C1B0AC5-3C60-4EB9-86E9-6CA8DA004911}"/>
              </a:ext>
            </a:extLst>
          </p:cNvPr>
          <p:cNvSpPr>
            <a:spLocks noGrp="1"/>
          </p:cNvSpPr>
          <p:nvPr>
            <p:ph type="title"/>
          </p:nvPr>
        </p:nvSpPr>
        <p:spPr>
          <a:xfrm>
            <a:off x="986457" y="586172"/>
            <a:ext cx="7203386" cy="1325563"/>
          </a:xfrm>
        </p:spPr>
        <p:txBody>
          <a:bodyPr>
            <a:normAutofit/>
          </a:bodyPr>
          <a:lstStyle/>
          <a:p>
            <a:r>
              <a:rPr lang="en-GB" dirty="0"/>
              <a:t>Evaluating the authors’ use of thematic </a:t>
            </a:r>
            <a:r>
              <a:rPr lang="en-GB" dirty="0" smtClean="0"/>
              <a:t>analysis(1 of 3)</a:t>
            </a:r>
            <a:endParaRPr lang="en-GB" dirty="0"/>
          </a:p>
        </p:txBody>
      </p:sp>
      <p:sp>
        <p:nvSpPr>
          <p:cNvPr id="3" name="Content Placeholder 2">
            <a:extLst>
              <a:ext uri="{FF2B5EF4-FFF2-40B4-BE49-F238E27FC236}">
                <a16:creationId xmlns="" xmlns:a16="http://schemas.microsoft.com/office/drawing/2014/main" id="{1A968FB9-5C72-4E15-AFF5-80121ADA37C8}"/>
              </a:ext>
            </a:extLst>
          </p:cNvPr>
          <p:cNvSpPr>
            <a:spLocks noGrp="1"/>
          </p:cNvSpPr>
          <p:nvPr>
            <p:ph idx="1"/>
          </p:nvPr>
        </p:nvSpPr>
        <p:spPr>
          <a:xfrm>
            <a:off x="986456" y="2020388"/>
            <a:ext cx="7203387" cy="4152952"/>
          </a:xfrm>
        </p:spPr>
        <p:txBody>
          <a:bodyPr>
            <a:normAutofit/>
          </a:bodyPr>
          <a:lstStyle/>
          <a:p>
            <a:r>
              <a:rPr lang="en-GB" dirty="0"/>
              <a:t>What sources on reflexive thematic analysis do the authors draw on? If multiple authors/sources on thematic analysis – are these complimentary or contradictory? Is the use of reflexive thematic analysis </a:t>
            </a:r>
            <a:r>
              <a:rPr lang="en-GB" i="1" dirty="0"/>
              <a:t>knowing</a:t>
            </a:r>
            <a:r>
              <a:rPr lang="en-GB" dirty="0"/>
              <a:t>?</a:t>
            </a:r>
          </a:p>
          <a:p>
            <a:r>
              <a:rPr lang="en-GB" dirty="0"/>
              <a:t>Do the authors describe a particular orientation to thematic analysis? (for example, inductive or deductive or a mix, semantic or latent coding/theme development or a mix?) Is this consistently evident and enacted in the analysis?</a:t>
            </a:r>
          </a:p>
        </p:txBody>
      </p:sp>
      <p:sp>
        <p:nvSpPr>
          <p:cNvPr id="4" name="Slide Number Placeholder 3">
            <a:extLst>
              <a:ext uri="{FF2B5EF4-FFF2-40B4-BE49-F238E27FC236}">
                <a16:creationId xmlns="" xmlns:a16="http://schemas.microsoft.com/office/drawing/2014/main" id="{77A56947-79E2-41D4-BEDC-7BC35838C4AA}"/>
              </a:ext>
            </a:extLst>
          </p:cNvPr>
          <p:cNvSpPr>
            <a:spLocks noGrp="1"/>
          </p:cNvSpPr>
          <p:nvPr>
            <p:ph type="sldNum" sz="quarter" idx="12"/>
          </p:nvPr>
        </p:nvSpPr>
        <p:spPr/>
        <p:txBody>
          <a:bodyPr/>
          <a:lstStyle/>
          <a:p>
            <a:fld id="{A66AB582-E768-467F-83A6-09144E41FDBA}" type="slidenum">
              <a:rPr lang="en-GB" smtClean="0"/>
              <a:pPr/>
              <a:t>47</a:t>
            </a:fld>
            <a:endParaRPr lang="en-GB"/>
          </a:p>
        </p:txBody>
      </p:sp>
    </p:spTree>
    <p:extLst>
      <p:ext uri="{BB962C8B-B14F-4D97-AF65-F5344CB8AC3E}">
        <p14:creationId xmlns="" xmlns:p14="http://schemas.microsoft.com/office/powerpoint/2010/main" val="89745015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1A968FB9-5C72-4E15-AFF5-80121ADA37C8}"/>
              </a:ext>
            </a:extLst>
          </p:cNvPr>
          <p:cNvSpPr>
            <a:spLocks noGrp="1"/>
          </p:cNvSpPr>
          <p:nvPr>
            <p:ph idx="1"/>
          </p:nvPr>
        </p:nvSpPr>
        <p:spPr>
          <a:xfrm>
            <a:off x="986454" y="2020388"/>
            <a:ext cx="7176885" cy="4152952"/>
          </a:xfrm>
        </p:spPr>
        <p:txBody>
          <a:bodyPr>
            <a:noAutofit/>
          </a:bodyPr>
          <a:lstStyle/>
          <a:p>
            <a:r>
              <a:rPr lang="en-GB" dirty="0"/>
              <a:t>Do the authors explicitly or implicitly elide the diversity within the thematic analysis family of methods, treating thematic analysis as a singular approach with a standardised set of procedures? Are there evidence of unknowing ‘mash-ups’ of different approaches (for example, reflexive thematic analysis with a codebook and consensus coding)?</a:t>
            </a:r>
          </a:p>
          <a:p>
            <a:r>
              <a:rPr lang="en-GB" dirty="0"/>
              <a:t>Do the authors make problematic assumptions about thematic analysis (for example, it’s atheoretical, only realist/essentialist, descriptive, summative, inductive)?</a:t>
            </a:r>
          </a:p>
        </p:txBody>
      </p:sp>
      <p:sp>
        <p:nvSpPr>
          <p:cNvPr id="4" name="Slide Number Placeholder 3">
            <a:extLst>
              <a:ext uri="{FF2B5EF4-FFF2-40B4-BE49-F238E27FC236}">
                <a16:creationId xmlns="" xmlns:a16="http://schemas.microsoft.com/office/drawing/2014/main" id="{9220DEAD-0599-43FD-903F-517D6F722676}"/>
              </a:ext>
            </a:extLst>
          </p:cNvPr>
          <p:cNvSpPr>
            <a:spLocks noGrp="1"/>
          </p:cNvSpPr>
          <p:nvPr>
            <p:ph type="sldNum" sz="quarter" idx="12"/>
          </p:nvPr>
        </p:nvSpPr>
        <p:spPr/>
        <p:txBody>
          <a:bodyPr/>
          <a:lstStyle/>
          <a:p>
            <a:fld id="{A66AB582-E768-467F-83A6-09144E41FDBA}" type="slidenum">
              <a:rPr lang="en-GB" smtClean="0"/>
              <a:pPr/>
              <a:t>48</a:t>
            </a:fld>
            <a:endParaRPr lang="en-GB"/>
          </a:p>
        </p:txBody>
      </p:sp>
      <p:sp>
        <p:nvSpPr>
          <p:cNvPr id="6" name="Title 1">
            <a:extLst>
              <a:ext uri="{FF2B5EF4-FFF2-40B4-BE49-F238E27FC236}">
                <a16:creationId xmlns="" xmlns:a16="http://schemas.microsoft.com/office/drawing/2014/main" id="{3C1B0AC5-3C60-4EB9-86E9-6CA8DA004911}"/>
              </a:ext>
            </a:extLst>
          </p:cNvPr>
          <p:cNvSpPr>
            <a:spLocks noGrp="1"/>
          </p:cNvSpPr>
          <p:nvPr>
            <p:ph type="title"/>
          </p:nvPr>
        </p:nvSpPr>
        <p:spPr>
          <a:xfrm>
            <a:off x="986457" y="586172"/>
            <a:ext cx="7203386" cy="1325563"/>
          </a:xfrm>
        </p:spPr>
        <p:txBody>
          <a:bodyPr>
            <a:normAutofit/>
          </a:bodyPr>
          <a:lstStyle/>
          <a:p>
            <a:r>
              <a:rPr lang="en-GB" dirty="0"/>
              <a:t>Evaluating the authors’ use of thematic </a:t>
            </a:r>
            <a:r>
              <a:rPr lang="en-GB" dirty="0" smtClean="0"/>
              <a:t>analysis(2 of 3)</a:t>
            </a:r>
            <a:endParaRPr lang="en-GB" dirty="0"/>
          </a:p>
        </p:txBody>
      </p:sp>
    </p:spTree>
    <p:extLst>
      <p:ext uri="{BB962C8B-B14F-4D97-AF65-F5344CB8AC3E}">
        <p14:creationId xmlns="" xmlns:p14="http://schemas.microsoft.com/office/powerpoint/2010/main" val="4162273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1A968FB9-5C72-4E15-AFF5-80121ADA37C8}"/>
              </a:ext>
            </a:extLst>
          </p:cNvPr>
          <p:cNvSpPr>
            <a:spLocks noGrp="1"/>
          </p:cNvSpPr>
          <p:nvPr>
            <p:ph idx="1"/>
          </p:nvPr>
        </p:nvSpPr>
        <p:spPr>
          <a:xfrm>
            <a:off x="986459" y="2391449"/>
            <a:ext cx="7203384" cy="3187716"/>
          </a:xfrm>
        </p:spPr>
        <p:txBody>
          <a:bodyPr>
            <a:noAutofit/>
          </a:bodyPr>
          <a:lstStyle/>
          <a:p>
            <a:r>
              <a:rPr lang="en-GB" dirty="0"/>
              <a:t>Do the authors make assumptions and articulate values and concepts not consistent with reflexive thematic analysis (for example, concern for the truth and accuracy of the analysis)?</a:t>
            </a:r>
          </a:p>
        </p:txBody>
      </p:sp>
      <p:sp>
        <p:nvSpPr>
          <p:cNvPr id="4" name="Slide Number Placeholder 3">
            <a:extLst>
              <a:ext uri="{FF2B5EF4-FFF2-40B4-BE49-F238E27FC236}">
                <a16:creationId xmlns="" xmlns:a16="http://schemas.microsoft.com/office/drawing/2014/main" id="{7064BBD8-9A13-4B32-801C-A6292AA5137F}"/>
              </a:ext>
            </a:extLst>
          </p:cNvPr>
          <p:cNvSpPr>
            <a:spLocks noGrp="1"/>
          </p:cNvSpPr>
          <p:nvPr>
            <p:ph type="sldNum" sz="quarter" idx="12"/>
          </p:nvPr>
        </p:nvSpPr>
        <p:spPr/>
        <p:txBody>
          <a:bodyPr/>
          <a:lstStyle/>
          <a:p>
            <a:fld id="{A66AB582-E768-467F-83A6-09144E41FDBA}" type="slidenum">
              <a:rPr lang="en-GB" smtClean="0"/>
              <a:pPr/>
              <a:t>49</a:t>
            </a:fld>
            <a:endParaRPr lang="en-GB"/>
          </a:p>
        </p:txBody>
      </p:sp>
      <p:sp>
        <p:nvSpPr>
          <p:cNvPr id="6" name="Title 1">
            <a:extLst>
              <a:ext uri="{FF2B5EF4-FFF2-40B4-BE49-F238E27FC236}">
                <a16:creationId xmlns="" xmlns:a16="http://schemas.microsoft.com/office/drawing/2014/main" id="{3C1B0AC5-3C60-4EB9-86E9-6CA8DA004911}"/>
              </a:ext>
            </a:extLst>
          </p:cNvPr>
          <p:cNvSpPr>
            <a:spLocks noGrp="1"/>
          </p:cNvSpPr>
          <p:nvPr>
            <p:ph type="title"/>
          </p:nvPr>
        </p:nvSpPr>
        <p:spPr>
          <a:xfrm>
            <a:off x="986457" y="586172"/>
            <a:ext cx="7203386" cy="1325563"/>
          </a:xfrm>
        </p:spPr>
        <p:txBody>
          <a:bodyPr>
            <a:normAutofit/>
          </a:bodyPr>
          <a:lstStyle/>
          <a:p>
            <a:r>
              <a:rPr lang="en-GB" dirty="0"/>
              <a:t>Evaluating the authors’ use of thematic </a:t>
            </a:r>
            <a:r>
              <a:rPr lang="en-GB" dirty="0" smtClean="0"/>
              <a:t>analysis(3 of 3)</a:t>
            </a:r>
            <a:endParaRPr lang="en-GB" dirty="0"/>
          </a:p>
        </p:txBody>
      </p:sp>
    </p:spTree>
    <p:extLst>
      <p:ext uri="{BB962C8B-B14F-4D97-AF65-F5344CB8AC3E}">
        <p14:creationId xmlns="" xmlns:p14="http://schemas.microsoft.com/office/powerpoint/2010/main" val="11305701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2084" y="418910"/>
            <a:ext cx="8157541" cy="1325563"/>
          </a:xfrm>
        </p:spPr>
        <p:txBody>
          <a:bodyPr>
            <a:noAutofit/>
          </a:bodyPr>
          <a:lstStyle/>
          <a:p>
            <a:r>
              <a:rPr lang="en-GB" dirty="0"/>
              <a:t>1. Semantic or latent codes exercise</a:t>
            </a:r>
          </a:p>
        </p:txBody>
      </p:sp>
      <p:sp>
        <p:nvSpPr>
          <p:cNvPr id="5" name="Content Placeholder 4"/>
          <p:cNvSpPr>
            <a:spLocks noGrp="1"/>
          </p:cNvSpPr>
          <p:nvPr>
            <p:ph idx="1"/>
          </p:nvPr>
        </p:nvSpPr>
        <p:spPr>
          <a:xfrm>
            <a:off x="795130" y="1581665"/>
            <a:ext cx="7714556" cy="4909751"/>
          </a:xfrm>
        </p:spPr>
        <p:txBody>
          <a:bodyPr>
            <a:normAutofit fontScale="92500" lnSpcReduction="10000"/>
          </a:bodyPr>
          <a:lstStyle/>
          <a:p>
            <a:r>
              <a:rPr lang="en-GB" dirty="0"/>
              <a:t>Semantic or latent codes? You decide! </a:t>
            </a:r>
          </a:p>
          <a:p>
            <a:pPr lvl="1"/>
            <a:r>
              <a:rPr lang="en-GB" dirty="0"/>
              <a:t>Remember, these are not distinct and more like ends of a continuum</a:t>
            </a:r>
          </a:p>
          <a:p>
            <a:r>
              <a:rPr lang="en-NZ" dirty="0"/>
              <a:t>Read the excerpts from the data set and the associated coding labels - the introduction to the dataset provide some valuable context - and reflect on whether each code is (more or less) semantic or (more or less) latent. </a:t>
            </a:r>
          </a:p>
          <a:p>
            <a:r>
              <a:rPr lang="en-NZ" dirty="0"/>
              <a:t>Keep in mind that there isn’t an absolute distinction between semantic and latent codes - it’s better to think of them as two ends of the spectrum, with the potential for some blurring and overlap in the centre of the spectrum. </a:t>
            </a:r>
          </a:p>
          <a:p>
            <a:r>
              <a:rPr lang="en-NZ" dirty="0"/>
              <a:t>Reflect on why you have decided a code is more semantic or latent. </a:t>
            </a:r>
          </a:p>
          <a:p>
            <a:r>
              <a:rPr lang="en-NZ" dirty="0"/>
              <a:t>What aspects of the coding label or the data influenced your judgement? </a:t>
            </a:r>
            <a:endParaRPr lang="en-GB" dirty="0"/>
          </a:p>
          <a:p>
            <a:endParaRPr lang="en-GB" dirty="0"/>
          </a:p>
        </p:txBody>
      </p:sp>
      <p:sp>
        <p:nvSpPr>
          <p:cNvPr id="3" name="Slide Number Placeholder 2">
            <a:extLst>
              <a:ext uri="{FF2B5EF4-FFF2-40B4-BE49-F238E27FC236}">
                <a16:creationId xmlns="" xmlns:a16="http://schemas.microsoft.com/office/drawing/2014/main" id="{19F710FB-BCDD-4F43-893F-D3476F63D234}"/>
              </a:ext>
            </a:extLst>
          </p:cNvPr>
          <p:cNvSpPr>
            <a:spLocks noGrp="1"/>
          </p:cNvSpPr>
          <p:nvPr>
            <p:ph type="sldNum" sz="quarter" idx="12"/>
          </p:nvPr>
        </p:nvSpPr>
        <p:spPr/>
        <p:txBody>
          <a:bodyPr/>
          <a:lstStyle/>
          <a:p>
            <a:fld id="{A66AB582-E768-467F-83A6-09144E41FDBA}" type="slidenum">
              <a:rPr lang="en-GB" smtClean="0"/>
              <a:pPr/>
              <a:t>5</a:t>
            </a:fld>
            <a:endParaRPr lang="en-GB"/>
          </a:p>
        </p:txBody>
      </p:sp>
    </p:spTree>
    <p:extLst>
      <p:ext uri="{BB962C8B-B14F-4D97-AF65-F5344CB8AC3E}">
        <p14:creationId xmlns="" xmlns:p14="http://schemas.microsoft.com/office/powerpoint/2010/main" val="409029093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D94FD04-FEE6-41CD-9058-22A3FF4A3FE7}"/>
              </a:ext>
            </a:extLst>
          </p:cNvPr>
          <p:cNvSpPr>
            <a:spLocks noGrp="1"/>
          </p:cNvSpPr>
          <p:nvPr>
            <p:ph type="title"/>
          </p:nvPr>
        </p:nvSpPr>
        <p:spPr>
          <a:xfrm>
            <a:off x="986456" y="480156"/>
            <a:ext cx="7322657" cy="1958244"/>
          </a:xfrm>
        </p:spPr>
        <p:txBody>
          <a:bodyPr>
            <a:noAutofit/>
          </a:bodyPr>
          <a:lstStyle/>
          <a:p>
            <a:r>
              <a:rPr lang="en-GB" dirty="0"/>
              <a:t>Evaluating the authors’ rationale for thematic analysis and their account of the analytic </a:t>
            </a:r>
            <a:r>
              <a:rPr lang="en-GB" dirty="0" smtClean="0"/>
              <a:t>process(1 of 2)</a:t>
            </a:r>
            <a:endParaRPr lang="en-GB" dirty="0"/>
          </a:p>
        </p:txBody>
      </p:sp>
      <p:sp>
        <p:nvSpPr>
          <p:cNvPr id="3" name="Content Placeholder 2">
            <a:extLst>
              <a:ext uri="{FF2B5EF4-FFF2-40B4-BE49-F238E27FC236}">
                <a16:creationId xmlns="" xmlns:a16="http://schemas.microsoft.com/office/drawing/2014/main" id="{601A5A2E-F38F-4822-A99D-3045409D26A0}"/>
              </a:ext>
            </a:extLst>
          </p:cNvPr>
          <p:cNvSpPr>
            <a:spLocks noGrp="1"/>
          </p:cNvSpPr>
          <p:nvPr>
            <p:ph idx="1"/>
          </p:nvPr>
        </p:nvSpPr>
        <p:spPr>
          <a:xfrm>
            <a:off x="986456" y="2453056"/>
            <a:ext cx="7171088" cy="4102119"/>
          </a:xfrm>
        </p:spPr>
        <p:txBody>
          <a:bodyPr>
            <a:normAutofit/>
          </a:bodyPr>
          <a:lstStyle/>
          <a:p>
            <a:r>
              <a:rPr lang="en-GB" dirty="0"/>
              <a:t>Do the authors provide a compelling rationale for their use of/particular approach and orientation to thematic analysis? Are their reasons for using thematic analysis centred on generic features of thematic analysis (for example, flexible, accessible)? If so, are these explicitly related to the goals and purpose of the research?</a:t>
            </a:r>
          </a:p>
          <a:p>
            <a:r>
              <a:rPr lang="en-GB" dirty="0"/>
              <a:t>Is there a good ‘fit’ between the authors’ stated (or implicit) theoretical assumptions and values, the research question and the use of thematic analysis?</a:t>
            </a:r>
          </a:p>
          <a:p>
            <a:endParaRPr lang="en-GB" dirty="0"/>
          </a:p>
        </p:txBody>
      </p:sp>
      <p:sp>
        <p:nvSpPr>
          <p:cNvPr id="4" name="Slide Number Placeholder 3">
            <a:extLst>
              <a:ext uri="{FF2B5EF4-FFF2-40B4-BE49-F238E27FC236}">
                <a16:creationId xmlns="" xmlns:a16="http://schemas.microsoft.com/office/drawing/2014/main" id="{38830C35-104D-4B35-AD97-E33630605392}"/>
              </a:ext>
            </a:extLst>
          </p:cNvPr>
          <p:cNvSpPr>
            <a:spLocks noGrp="1"/>
          </p:cNvSpPr>
          <p:nvPr>
            <p:ph type="sldNum" sz="quarter" idx="12"/>
          </p:nvPr>
        </p:nvSpPr>
        <p:spPr/>
        <p:txBody>
          <a:bodyPr/>
          <a:lstStyle/>
          <a:p>
            <a:fld id="{A66AB582-E768-467F-83A6-09144E41FDBA}" type="slidenum">
              <a:rPr lang="en-GB" smtClean="0"/>
              <a:pPr/>
              <a:t>50</a:t>
            </a:fld>
            <a:endParaRPr lang="en-GB"/>
          </a:p>
        </p:txBody>
      </p:sp>
    </p:spTree>
    <p:extLst>
      <p:ext uri="{BB962C8B-B14F-4D97-AF65-F5344CB8AC3E}">
        <p14:creationId xmlns="" xmlns:p14="http://schemas.microsoft.com/office/powerpoint/2010/main" val="267991747"/>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601A5A2E-F38F-4822-A99D-3045409D26A0}"/>
              </a:ext>
            </a:extLst>
          </p:cNvPr>
          <p:cNvSpPr>
            <a:spLocks noGrp="1"/>
          </p:cNvSpPr>
          <p:nvPr>
            <p:ph idx="1"/>
          </p:nvPr>
        </p:nvSpPr>
        <p:spPr>
          <a:xfrm>
            <a:off x="1007164" y="2473478"/>
            <a:ext cx="7142923" cy="3572029"/>
          </a:xfrm>
        </p:spPr>
        <p:txBody>
          <a:bodyPr>
            <a:normAutofit/>
          </a:bodyPr>
          <a:lstStyle/>
          <a:p>
            <a:r>
              <a:rPr lang="en-GB" dirty="0"/>
              <a:t>Does the authors’ account of their analytic process provide a lively sense of how </a:t>
            </a:r>
            <a:r>
              <a:rPr lang="en-GB" i="1" dirty="0"/>
              <a:t>specifically</a:t>
            </a:r>
            <a:r>
              <a:rPr lang="en-GB" dirty="0"/>
              <a:t> they engaged with thematic analysis (which goes beyond listing the six phases)?</a:t>
            </a:r>
          </a:p>
          <a:p>
            <a:r>
              <a:rPr lang="en-GB" dirty="0"/>
              <a:t>In multi-authored papers, do the authors discuss how each contributed to the analysis?</a:t>
            </a:r>
          </a:p>
          <a:p>
            <a:r>
              <a:rPr lang="en-GB" dirty="0"/>
              <a:t>Do the authors describe any quality practices (for example, keeping a reflexive journal)?</a:t>
            </a:r>
          </a:p>
          <a:p>
            <a:endParaRPr lang="en-GB" dirty="0"/>
          </a:p>
        </p:txBody>
      </p:sp>
      <p:sp>
        <p:nvSpPr>
          <p:cNvPr id="4" name="Slide Number Placeholder 3">
            <a:extLst>
              <a:ext uri="{FF2B5EF4-FFF2-40B4-BE49-F238E27FC236}">
                <a16:creationId xmlns="" xmlns:a16="http://schemas.microsoft.com/office/drawing/2014/main" id="{A613901A-1CA6-4A69-A9E5-33C80654680C}"/>
              </a:ext>
            </a:extLst>
          </p:cNvPr>
          <p:cNvSpPr>
            <a:spLocks noGrp="1"/>
          </p:cNvSpPr>
          <p:nvPr>
            <p:ph type="sldNum" sz="quarter" idx="12"/>
          </p:nvPr>
        </p:nvSpPr>
        <p:spPr/>
        <p:txBody>
          <a:bodyPr/>
          <a:lstStyle/>
          <a:p>
            <a:fld id="{A66AB582-E768-467F-83A6-09144E41FDBA}" type="slidenum">
              <a:rPr lang="en-GB" smtClean="0"/>
              <a:pPr/>
              <a:t>51</a:t>
            </a:fld>
            <a:endParaRPr lang="en-GB"/>
          </a:p>
        </p:txBody>
      </p:sp>
      <p:sp>
        <p:nvSpPr>
          <p:cNvPr id="6" name="Title 1">
            <a:extLst>
              <a:ext uri="{FF2B5EF4-FFF2-40B4-BE49-F238E27FC236}">
                <a16:creationId xmlns="" xmlns:a16="http://schemas.microsoft.com/office/drawing/2014/main" id="{CD94FD04-FEE6-41CD-9058-22A3FF4A3FE7}"/>
              </a:ext>
            </a:extLst>
          </p:cNvPr>
          <p:cNvSpPr>
            <a:spLocks noGrp="1"/>
          </p:cNvSpPr>
          <p:nvPr>
            <p:ph type="title"/>
          </p:nvPr>
        </p:nvSpPr>
        <p:spPr>
          <a:xfrm>
            <a:off x="986456" y="480156"/>
            <a:ext cx="7322657" cy="1958244"/>
          </a:xfrm>
        </p:spPr>
        <p:txBody>
          <a:bodyPr>
            <a:noAutofit/>
          </a:bodyPr>
          <a:lstStyle/>
          <a:p>
            <a:r>
              <a:rPr lang="en-GB" dirty="0"/>
              <a:t>Evaluating the authors’ rationale for thematic analysis and their account of the analytic </a:t>
            </a:r>
            <a:r>
              <a:rPr lang="en-GB" dirty="0" smtClean="0"/>
              <a:t>process(2 of 2)</a:t>
            </a:r>
            <a:endParaRPr lang="en-GB" dirty="0"/>
          </a:p>
        </p:txBody>
      </p:sp>
    </p:spTree>
    <p:extLst>
      <p:ext uri="{BB962C8B-B14F-4D97-AF65-F5344CB8AC3E}">
        <p14:creationId xmlns="" xmlns:p14="http://schemas.microsoft.com/office/powerpoint/2010/main" val="1879930276"/>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E00BE2B-BE60-47B5-A7D8-D17CCDF10E14}"/>
              </a:ext>
            </a:extLst>
          </p:cNvPr>
          <p:cNvSpPr>
            <a:spLocks noGrp="1"/>
          </p:cNvSpPr>
          <p:nvPr>
            <p:ph type="title"/>
          </p:nvPr>
        </p:nvSpPr>
        <p:spPr>
          <a:xfrm>
            <a:off x="986457" y="427148"/>
            <a:ext cx="7176882" cy="1325563"/>
          </a:xfrm>
        </p:spPr>
        <p:txBody>
          <a:bodyPr/>
          <a:lstStyle/>
          <a:p>
            <a:r>
              <a:rPr lang="en-GB" dirty="0"/>
              <a:t>Evaluating the </a:t>
            </a:r>
            <a:r>
              <a:rPr lang="en-GB" dirty="0" smtClean="0"/>
              <a:t>themes(1 of 2)</a:t>
            </a:r>
            <a:endParaRPr lang="en-GB" dirty="0"/>
          </a:p>
        </p:txBody>
      </p:sp>
      <p:sp>
        <p:nvSpPr>
          <p:cNvPr id="3" name="Content Placeholder 2">
            <a:extLst>
              <a:ext uri="{FF2B5EF4-FFF2-40B4-BE49-F238E27FC236}">
                <a16:creationId xmlns="" xmlns:a16="http://schemas.microsoft.com/office/drawing/2014/main" id="{9E296CD4-8AE4-4DDE-947E-54A0A5E9FFD2}"/>
              </a:ext>
            </a:extLst>
          </p:cNvPr>
          <p:cNvSpPr>
            <a:spLocks noGrp="1"/>
          </p:cNvSpPr>
          <p:nvPr>
            <p:ph idx="1"/>
          </p:nvPr>
        </p:nvSpPr>
        <p:spPr>
          <a:xfrm>
            <a:off x="986457" y="2020388"/>
            <a:ext cx="7176882" cy="4152952"/>
          </a:xfrm>
        </p:spPr>
        <p:txBody>
          <a:bodyPr>
            <a:normAutofit/>
          </a:bodyPr>
          <a:lstStyle/>
          <a:p>
            <a:r>
              <a:rPr lang="en-GB" dirty="0"/>
              <a:t>Is the researcher’s active role in theme generation evident (there is no mention of the </a:t>
            </a:r>
            <a:r>
              <a:rPr lang="en-GB" dirty="0" smtClean="0"/>
              <a:t>"themes emerging")?</a:t>
            </a:r>
            <a:endParaRPr lang="en-GB" dirty="0"/>
          </a:p>
          <a:p>
            <a:r>
              <a:rPr lang="en-GB" dirty="0"/>
              <a:t>Can you easily identify what and where the themes are in the report?</a:t>
            </a:r>
          </a:p>
          <a:p>
            <a:r>
              <a:rPr lang="en-GB" dirty="0"/>
              <a:t>How many themes (at all levels) are reported? Too many, or too few? Is each theme presented in sufficient depth and detail?</a:t>
            </a:r>
          </a:p>
          <a:p>
            <a:r>
              <a:rPr lang="en-GB" dirty="0"/>
              <a:t>If sub-themes and overarching themes are used – is the use of these judicious and compelling, and does it strengthen the analysis?</a:t>
            </a:r>
          </a:p>
          <a:p>
            <a:endParaRPr lang="en-GB" dirty="0"/>
          </a:p>
        </p:txBody>
      </p:sp>
      <p:sp>
        <p:nvSpPr>
          <p:cNvPr id="4" name="Slide Number Placeholder 3">
            <a:extLst>
              <a:ext uri="{FF2B5EF4-FFF2-40B4-BE49-F238E27FC236}">
                <a16:creationId xmlns="" xmlns:a16="http://schemas.microsoft.com/office/drawing/2014/main" id="{86F67BEF-10C8-4A1C-9E36-C68CD4C7C8DB}"/>
              </a:ext>
            </a:extLst>
          </p:cNvPr>
          <p:cNvSpPr>
            <a:spLocks noGrp="1"/>
          </p:cNvSpPr>
          <p:nvPr>
            <p:ph type="sldNum" sz="quarter" idx="12"/>
          </p:nvPr>
        </p:nvSpPr>
        <p:spPr/>
        <p:txBody>
          <a:bodyPr/>
          <a:lstStyle/>
          <a:p>
            <a:fld id="{A66AB582-E768-467F-83A6-09144E41FDBA}" type="slidenum">
              <a:rPr lang="en-GB" smtClean="0"/>
              <a:pPr/>
              <a:t>52</a:t>
            </a:fld>
            <a:endParaRPr lang="en-GB"/>
          </a:p>
        </p:txBody>
      </p:sp>
    </p:spTree>
    <p:extLst>
      <p:ext uri="{BB962C8B-B14F-4D97-AF65-F5344CB8AC3E}">
        <p14:creationId xmlns="" xmlns:p14="http://schemas.microsoft.com/office/powerpoint/2010/main" val="918936006"/>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E00BE2B-BE60-47B5-A7D8-D17CCDF10E14}"/>
              </a:ext>
            </a:extLst>
          </p:cNvPr>
          <p:cNvSpPr>
            <a:spLocks noGrp="1"/>
          </p:cNvSpPr>
          <p:nvPr>
            <p:ph type="title"/>
          </p:nvPr>
        </p:nvSpPr>
        <p:spPr>
          <a:xfrm>
            <a:off x="747918" y="427148"/>
            <a:ext cx="7886700" cy="1325563"/>
          </a:xfrm>
        </p:spPr>
        <p:txBody>
          <a:bodyPr/>
          <a:lstStyle/>
          <a:p>
            <a:r>
              <a:rPr lang="en-GB" dirty="0"/>
              <a:t>Evaluating the </a:t>
            </a:r>
            <a:r>
              <a:rPr lang="en-GB" dirty="0" smtClean="0"/>
              <a:t>themes(2 of 2)</a:t>
            </a:r>
            <a:endParaRPr lang="en-GB" dirty="0"/>
          </a:p>
        </p:txBody>
      </p:sp>
      <p:sp>
        <p:nvSpPr>
          <p:cNvPr id="3" name="Content Placeholder 2">
            <a:extLst>
              <a:ext uri="{FF2B5EF4-FFF2-40B4-BE49-F238E27FC236}">
                <a16:creationId xmlns="" xmlns:a16="http://schemas.microsoft.com/office/drawing/2014/main" id="{9E296CD4-8AE4-4DDE-947E-54A0A5E9FFD2}"/>
              </a:ext>
            </a:extLst>
          </p:cNvPr>
          <p:cNvSpPr>
            <a:spLocks noGrp="1"/>
          </p:cNvSpPr>
          <p:nvPr>
            <p:ph idx="1"/>
          </p:nvPr>
        </p:nvSpPr>
        <p:spPr>
          <a:xfrm>
            <a:off x="954156" y="2004500"/>
            <a:ext cx="7209183" cy="4303535"/>
          </a:xfrm>
        </p:spPr>
        <p:txBody>
          <a:bodyPr>
            <a:normAutofit lnSpcReduction="10000"/>
          </a:bodyPr>
          <a:lstStyle/>
          <a:p>
            <a:r>
              <a:rPr lang="en-GB" dirty="0"/>
              <a:t>How do the authors (implicitly) conceptualise themes? (Topic summaries or shared meaning? Entities that reside in data fully formed prior to analysis or the outputs of a subjective coding process?) Have the authors confused single faceted codes with multi-faceted themes? Consider both the theme names and content.</a:t>
            </a:r>
          </a:p>
          <a:p>
            <a:r>
              <a:rPr lang="en-GB" dirty="0"/>
              <a:t>Do the theme names capture the ‘essence’ or ‘story’ of each theme?</a:t>
            </a:r>
          </a:p>
          <a:p>
            <a:r>
              <a:rPr lang="en-GB" dirty="0"/>
              <a:t>Are the scope and boundaries of each theme clear? Does each theme stand alone but contribute to an overall story about the data? Is there any undesirable overlap between the themes?</a:t>
            </a:r>
          </a:p>
          <a:p>
            <a:endParaRPr lang="en-GB" dirty="0"/>
          </a:p>
        </p:txBody>
      </p:sp>
      <p:sp>
        <p:nvSpPr>
          <p:cNvPr id="4" name="Slide Number Placeholder 3">
            <a:extLst>
              <a:ext uri="{FF2B5EF4-FFF2-40B4-BE49-F238E27FC236}">
                <a16:creationId xmlns="" xmlns:a16="http://schemas.microsoft.com/office/drawing/2014/main" id="{4B3EF83A-840D-4CA5-82AD-6511BF0ABAAC}"/>
              </a:ext>
            </a:extLst>
          </p:cNvPr>
          <p:cNvSpPr>
            <a:spLocks noGrp="1"/>
          </p:cNvSpPr>
          <p:nvPr>
            <p:ph type="sldNum" sz="quarter" idx="12"/>
          </p:nvPr>
        </p:nvSpPr>
        <p:spPr/>
        <p:txBody>
          <a:bodyPr/>
          <a:lstStyle/>
          <a:p>
            <a:fld id="{A66AB582-E768-467F-83A6-09144E41FDBA}" type="slidenum">
              <a:rPr lang="en-GB" smtClean="0"/>
              <a:pPr/>
              <a:t>53</a:t>
            </a:fld>
            <a:endParaRPr lang="en-GB"/>
          </a:p>
        </p:txBody>
      </p:sp>
    </p:spTree>
    <p:extLst>
      <p:ext uri="{BB962C8B-B14F-4D97-AF65-F5344CB8AC3E}">
        <p14:creationId xmlns="" xmlns:p14="http://schemas.microsoft.com/office/powerpoint/2010/main" val="2732328429"/>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2908BD8-F3C8-4B55-9008-78AF54E7D354}"/>
              </a:ext>
            </a:extLst>
          </p:cNvPr>
          <p:cNvSpPr>
            <a:spLocks noGrp="1"/>
          </p:cNvSpPr>
          <p:nvPr>
            <p:ph type="title"/>
          </p:nvPr>
        </p:nvSpPr>
        <p:spPr>
          <a:xfrm>
            <a:off x="986458" y="572920"/>
            <a:ext cx="7282899" cy="1325563"/>
          </a:xfrm>
        </p:spPr>
        <p:txBody>
          <a:bodyPr>
            <a:normAutofit/>
          </a:bodyPr>
          <a:lstStyle/>
          <a:p>
            <a:r>
              <a:rPr lang="en-GB" dirty="0"/>
              <a:t>Evaluating the analytic narrative and use of data </a:t>
            </a:r>
            <a:r>
              <a:rPr lang="en-GB" dirty="0" smtClean="0"/>
              <a:t>extracts(1 of 2)</a:t>
            </a:r>
            <a:endParaRPr lang="en-GB" dirty="0"/>
          </a:p>
        </p:txBody>
      </p:sp>
      <p:sp>
        <p:nvSpPr>
          <p:cNvPr id="3" name="Content Placeholder 2">
            <a:extLst>
              <a:ext uri="{FF2B5EF4-FFF2-40B4-BE49-F238E27FC236}">
                <a16:creationId xmlns="" xmlns:a16="http://schemas.microsoft.com/office/drawing/2014/main" id="{1E75478A-98FB-49DD-9906-CBD86DCF5C65}"/>
              </a:ext>
            </a:extLst>
          </p:cNvPr>
          <p:cNvSpPr>
            <a:spLocks noGrp="1"/>
          </p:cNvSpPr>
          <p:nvPr>
            <p:ph idx="1"/>
          </p:nvPr>
        </p:nvSpPr>
        <p:spPr>
          <a:xfrm>
            <a:off x="986458" y="2020388"/>
            <a:ext cx="7190133" cy="4152952"/>
          </a:xfrm>
        </p:spPr>
        <p:txBody>
          <a:bodyPr>
            <a:normAutofit/>
          </a:bodyPr>
          <a:lstStyle/>
          <a:p>
            <a:r>
              <a:rPr lang="en-GB" dirty="0"/>
              <a:t>What is the rough proportion of analytic narrative to data extracts? Too many or too few data extracts? Is the analytic narrative thin or rich?</a:t>
            </a:r>
          </a:p>
          <a:p>
            <a:r>
              <a:rPr lang="en-GB" dirty="0"/>
              <a:t>Does the analytic narrative offer summary and description of the data or interpretation of their meaning (or a mixture of both)?</a:t>
            </a:r>
          </a:p>
          <a:p>
            <a:r>
              <a:rPr lang="en-GB" dirty="0"/>
              <a:t>Are data extracts used illustratively or analytically (or a mix)?</a:t>
            </a:r>
          </a:p>
          <a:p>
            <a:r>
              <a:rPr lang="en-GB" dirty="0"/>
              <a:t>Do the selected extracts provide a compelling sense of patterning across the data?</a:t>
            </a:r>
          </a:p>
        </p:txBody>
      </p:sp>
      <p:sp>
        <p:nvSpPr>
          <p:cNvPr id="4" name="Slide Number Placeholder 3">
            <a:extLst>
              <a:ext uri="{FF2B5EF4-FFF2-40B4-BE49-F238E27FC236}">
                <a16:creationId xmlns="" xmlns:a16="http://schemas.microsoft.com/office/drawing/2014/main" id="{D07D414C-579C-4BAB-9B6E-ADD6291F4123}"/>
              </a:ext>
            </a:extLst>
          </p:cNvPr>
          <p:cNvSpPr>
            <a:spLocks noGrp="1"/>
          </p:cNvSpPr>
          <p:nvPr>
            <p:ph type="sldNum" sz="quarter" idx="12"/>
          </p:nvPr>
        </p:nvSpPr>
        <p:spPr/>
        <p:txBody>
          <a:bodyPr/>
          <a:lstStyle/>
          <a:p>
            <a:fld id="{A66AB582-E768-467F-83A6-09144E41FDBA}" type="slidenum">
              <a:rPr lang="en-GB" smtClean="0"/>
              <a:pPr/>
              <a:t>54</a:t>
            </a:fld>
            <a:endParaRPr lang="en-GB"/>
          </a:p>
        </p:txBody>
      </p:sp>
    </p:spTree>
    <p:extLst>
      <p:ext uri="{BB962C8B-B14F-4D97-AF65-F5344CB8AC3E}">
        <p14:creationId xmlns="" xmlns:p14="http://schemas.microsoft.com/office/powerpoint/2010/main" val="2872193076"/>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2908BD8-F3C8-4B55-9008-78AF54E7D354}"/>
              </a:ext>
            </a:extLst>
          </p:cNvPr>
          <p:cNvSpPr>
            <a:spLocks noGrp="1"/>
          </p:cNvSpPr>
          <p:nvPr>
            <p:ph type="title"/>
          </p:nvPr>
        </p:nvSpPr>
        <p:spPr>
          <a:xfrm>
            <a:off x="986457" y="374140"/>
            <a:ext cx="7269647" cy="1825722"/>
          </a:xfrm>
        </p:spPr>
        <p:txBody>
          <a:bodyPr>
            <a:noAutofit/>
          </a:bodyPr>
          <a:lstStyle/>
          <a:p>
            <a:r>
              <a:rPr lang="en-GB" dirty="0"/>
              <a:t>Evaluating the analytic narrative and use of data </a:t>
            </a:r>
            <a:r>
              <a:rPr lang="en-GB" dirty="0" smtClean="0"/>
              <a:t>extracts(2 of 2)</a:t>
            </a:r>
            <a:endParaRPr lang="en-GB" dirty="0"/>
          </a:p>
        </p:txBody>
      </p:sp>
      <p:sp>
        <p:nvSpPr>
          <p:cNvPr id="3" name="Content Placeholder 2">
            <a:extLst>
              <a:ext uri="{FF2B5EF4-FFF2-40B4-BE49-F238E27FC236}">
                <a16:creationId xmlns="" xmlns:a16="http://schemas.microsoft.com/office/drawing/2014/main" id="{1E75478A-98FB-49DD-9906-CBD86DCF5C65}"/>
              </a:ext>
            </a:extLst>
          </p:cNvPr>
          <p:cNvSpPr>
            <a:spLocks noGrp="1"/>
          </p:cNvSpPr>
          <p:nvPr>
            <p:ph idx="1"/>
          </p:nvPr>
        </p:nvSpPr>
        <p:spPr>
          <a:xfrm>
            <a:off x="986456" y="2245672"/>
            <a:ext cx="7171087" cy="4035858"/>
          </a:xfrm>
        </p:spPr>
        <p:txBody>
          <a:bodyPr>
            <a:normAutofit/>
          </a:bodyPr>
          <a:lstStyle/>
          <a:p>
            <a:r>
              <a:rPr lang="en-GB" dirty="0"/>
              <a:t>Are the chosen extracts vivid and engaging?</a:t>
            </a:r>
          </a:p>
          <a:p>
            <a:r>
              <a:rPr lang="en-GB" dirty="0"/>
              <a:t>Is the interpretation of the data, and selected extracts, plausible?</a:t>
            </a:r>
          </a:p>
          <a:p>
            <a:r>
              <a:rPr lang="en-GB" dirty="0"/>
              <a:t>Can you identify the authors’ overall conclusions? Are you convinced by these?</a:t>
            </a:r>
          </a:p>
          <a:p>
            <a:r>
              <a:rPr lang="en-GB" dirty="0"/>
              <a:t>Either in the analysis or the discussion, do the authors contextualise their data and interpretation of it in relation to the existing literature and (where relevant) wider contexts?</a:t>
            </a:r>
          </a:p>
        </p:txBody>
      </p:sp>
      <p:sp>
        <p:nvSpPr>
          <p:cNvPr id="4" name="Slide Number Placeholder 3">
            <a:extLst>
              <a:ext uri="{FF2B5EF4-FFF2-40B4-BE49-F238E27FC236}">
                <a16:creationId xmlns="" xmlns:a16="http://schemas.microsoft.com/office/drawing/2014/main" id="{8B12E685-8EB2-4765-BABB-3CA7907D7A64}"/>
              </a:ext>
            </a:extLst>
          </p:cNvPr>
          <p:cNvSpPr>
            <a:spLocks noGrp="1"/>
          </p:cNvSpPr>
          <p:nvPr>
            <p:ph type="sldNum" sz="quarter" idx="12"/>
          </p:nvPr>
        </p:nvSpPr>
        <p:spPr/>
        <p:txBody>
          <a:bodyPr/>
          <a:lstStyle/>
          <a:p>
            <a:fld id="{A66AB582-E768-467F-83A6-09144E41FDBA}" type="slidenum">
              <a:rPr lang="en-GB" smtClean="0"/>
              <a:pPr/>
              <a:t>55</a:t>
            </a:fld>
            <a:endParaRPr lang="en-GB"/>
          </a:p>
        </p:txBody>
      </p:sp>
    </p:spTree>
    <p:extLst>
      <p:ext uri="{BB962C8B-B14F-4D97-AF65-F5344CB8AC3E}">
        <p14:creationId xmlns="" xmlns:p14="http://schemas.microsoft.com/office/powerpoint/2010/main" val="3761799035"/>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CD20AD2-AEE0-4D48-98FA-43C2C0881FC0}"/>
              </a:ext>
            </a:extLst>
          </p:cNvPr>
          <p:cNvSpPr>
            <a:spLocks noGrp="1"/>
          </p:cNvSpPr>
          <p:nvPr>
            <p:ph type="title"/>
          </p:nvPr>
        </p:nvSpPr>
        <p:spPr>
          <a:xfrm>
            <a:off x="760813" y="559668"/>
            <a:ext cx="7886700" cy="1325563"/>
          </a:xfrm>
        </p:spPr>
        <p:txBody>
          <a:bodyPr/>
          <a:lstStyle/>
          <a:p>
            <a:r>
              <a:rPr lang="en-GB" dirty="0"/>
              <a:t>What’s your overall assessment of the report?</a:t>
            </a:r>
          </a:p>
        </p:txBody>
      </p:sp>
      <p:sp>
        <p:nvSpPr>
          <p:cNvPr id="3" name="Content Placeholder 2">
            <a:extLst>
              <a:ext uri="{FF2B5EF4-FFF2-40B4-BE49-F238E27FC236}">
                <a16:creationId xmlns="" xmlns:a16="http://schemas.microsoft.com/office/drawing/2014/main" id="{B59A9196-4958-43BE-BFEF-14D3D7C59B16}"/>
              </a:ext>
            </a:extLst>
          </p:cNvPr>
          <p:cNvSpPr>
            <a:spLocks noGrp="1"/>
          </p:cNvSpPr>
          <p:nvPr>
            <p:ph idx="1"/>
          </p:nvPr>
        </p:nvSpPr>
        <p:spPr>
          <a:xfrm>
            <a:off x="967408" y="2020388"/>
            <a:ext cx="7195931" cy="4152952"/>
          </a:xfrm>
        </p:spPr>
        <p:txBody>
          <a:bodyPr>
            <a:normAutofit/>
          </a:bodyPr>
          <a:lstStyle/>
          <a:p>
            <a:r>
              <a:rPr lang="en-GB" dirty="0"/>
              <a:t>Is the research useful and insightful?</a:t>
            </a:r>
          </a:p>
          <a:p>
            <a:r>
              <a:rPr lang="en-GB" dirty="0"/>
              <a:t>Does the report evidence a sound and knowing use of reflexive thematic analysis?</a:t>
            </a:r>
          </a:p>
          <a:p>
            <a:r>
              <a:rPr lang="en-GB" dirty="0"/>
              <a:t>Are there flaws/areas for improvement?</a:t>
            </a:r>
          </a:p>
          <a:p>
            <a:r>
              <a:rPr lang="en-GB" dirty="0"/>
              <a:t>Would the research have benefitted from different reporting conventions (for example, more oriented to qualitative values; a longer word count)?</a:t>
            </a:r>
          </a:p>
        </p:txBody>
      </p:sp>
      <p:sp>
        <p:nvSpPr>
          <p:cNvPr id="4" name="Slide Number Placeholder 3">
            <a:extLst>
              <a:ext uri="{FF2B5EF4-FFF2-40B4-BE49-F238E27FC236}">
                <a16:creationId xmlns="" xmlns:a16="http://schemas.microsoft.com/office/drawing/2014/main" id="{7DD98BBB-2C48-45F0-86AF-249954B56C94}"/>
              </a:ext>
            </a:extLst>
          </p:cNvPr>
          <p:cNvSpPr>
            <a:spLocks noGrp="1"/>
          </p:cNvSpPr>
          <p:nvPr>
            <p:ph type="sldNum" sz="quarter" idx="12"/>
          </p:nvPr>
        </p:nvSpPr>
        <p:spPr/>
        <p:txBody>
          <a:bodyPr/>
          <a:lstStyle/>
          <a:p>
            <a:fld id="{A66AB582-E768-467F-83A6-09144E41FDBA}" type="slidenum">
              <a:rPr lang="en-GB" smtClean="0"/>
              <a:pPr/>
              <a:t>56</a:t>
            </a:fld>
            <a:endParaRPr lang="en-GB"/>
          </a:p>
        </p:txBody>
      </p:sp>
    </p:spTree>
    <p:extLst>
      <p:ext uri="{BB962C8B-B14F-4D97-AF65-F5344CB8AC3E}">
        <p14:creationId xmlns="" xmlns:p14="http://schemas.microsoft.com/office/powerpoint/2010/main" val="3480626880"/>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ADF7E00-D8B0-4421-A610-5D685EF38449}"/>
              </a:ext>
            </a:extLst>
          </p:cNvPr>
          <p:cNvSpPr>
            <a:spLocks noGrp="1"/>
          </p:cNvSpPr>
          <p:nvPr>
            <p:ph type="title"/>
          </p:nvPr>
        </p:nvSpPr>
        <p:spPr>
          <a:xfrm>
            <a:off x="986455" y="427148"/>
            <a:ext cx="7190136" cy="1325563"/>
          </a:xfrm>
        </p:spPr>
        <p:txBody>
          <a:bodyPr/>
          <a:lstStyle/>
          <a:p>
            <a:r>
              <a:rPr lang="en-GB" dirty="0"/>
              <a:t>References</a:t>
            </a:r>
          </a:p>
        </p:txBody>
      </p:sp>
      <p:sp>
        <p:nvSpPr>
          <p:cNvPr id="3" name="Content Placeholder 2">
            <a:extLst>
              <a:ext uri="{FF2B5EF4-FFF2-40B4-BE49-F238E27FC236}">
                <a16:creationId xmlns="" xmlns:a16="http://schemas.microsoft.com/office/drawing/2014/main" id="{10458AAD-15C9-45D3-8465-C0C0FAC71386}"/>
              </a:ext>
            </a:extLst>
          </p:cNvPr>
          <p:cNvSpPr>
            <a:spLocks noGrp="1"/>
          </p:cNvSpPr>
          <p:nvPr>
            <p:ph idx="1"/>
          </p:nvPr>
        </p:nvSpPr>
        <p:spPr>
          <a:xfrm>
            <a:off x="986455" y="2020388"/>
            <a:ext cx="7190136" cy="4152952"/>
          </a:xfrm>
        </p:spPr>
        <p:txBody>
          <a:bodyPr/>
          <a:lstStyle/>
          <a:p>
            <a:r>
              <a:rPr lang="en-GB" dirty="0"/>
              <a:t>Elliott, R., Fischer, C. T., &amp; Rennie, D. L. (1999). Evolving guidelines for publication of 	qualitative research studies in psychology and related fields. </a:t>
            </a:r>
            <a:r>
              <a:rPr lang="en-GB" i="1" dirty="0"/>
              <a:t>British Journal of Clinical Psychology, 38</a:t>
            </a:r>
            <a:r>
              <a:rPr lang="en-GB" dirty="0"/>
              <a:t>(3), 215-229.</a:t>
            </a:r>
          </a:p>
          <a:p>
            <a:r>
              <a:rPr lang="en-GB" dirty="0"/>
              <a:t>Levitt, H. M., Motulsky, S. L., Wertz, F. J., Morrow, S. L., &amp; Ponterotto, J. G. (2017). 	Recommendations for designing and reviewing Qualitative research in psychology: 	Promoting methodological integrity. </a:t>
            </a:r>
            <a:r>
              <a:rPr lang="en-GB" i="1" dirty="0"/>
              <a:t>Qualitative Psychology, 4</a:t>
            </a:r>
            <a:r>
              <a:rPr lang="en-GB" dirty="0"/>
              <a:t>(1), 2-22.</a:t>
            </a:r>
          </a:p>
          <a:p>
            <a:endParaRPr lang="en-GB" dirty="0"/>
          </a:p>
          <a:p>
            <a:endParaRPr lang="en-GB" dirty="0"/>
          </a:p>
        </p:txBody>
      </p:sp>
      <p:sp>
        <p:nvSpPr>
          <p:cNvPr id="4" name="Slide Number Placeholder 3">
            <a:extLst>
              <a:ext uri="{FF2B5EF4-FFF2-40B4-BE49-F238E27FC236}">
                <a16:creationId xmlns="" xmlns:a16="http://schemas.microsoft.com/office/drawing/2014/main" id="{21817729-3C78-4646-9224-BE3153070635}"/>
              </a:ext>
            </a:extLst>
          </p:cNvPr>
          <p:cNvSpPr>
            <a:spLocks noGrp="1"/>
          </p:cNvSpPr>
          <p:nvPr>
            <p:ph type="sldNum" sz="quarter" idx="12"/>
          </p:nvPr>
        </p:nvSpPr>
        <p:spPr/>
        <p:txBody>
          <a:bodyPr/>
          <a:lstStyle/>
          <a:p>
            <a:fld id="{A66AB582-E768-467F-83A6-09144E41FDBA}" type="slidenum">
              <a:rPr lang="en-GB" smtClean="0"/>
              <a:pPr/>
              <a:t>57</a:t>
            </a:fld>
            <a:endParaRPr lang="en-GB"/>
          </a:p>
        </p:txBody>
      </p:sp>
    </p:spTree>
    <p:extLst>
      <p:ext uri="{BB962C8B-B14F-4D97-AF65-F5344CB8AC3E}">
        <p14:creationId xmlns="" xmlns:p14="http://schemas.microsoft.com/office/powerpoint/2010/main" val="13846410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4AD3BEB-05D5-4D17-B5D1-D0C6E2787C79}"/>
              </a:ext>
            </a:extLst>
          </p:cNvPr>
          <p:cNvSpPr>
            <a:spLocks noGrp="1"/>
          </p:cNvSpPr>
          <p:nvPr>
            <p:ph type="title"/>
          </p:nvPr>
        </p:nvSpPr>
        <p:spPr>
          <a:xfrm>
            <a:off x="846414" y="410672"/>
            <a:ext cx="7886700" cy="1325563"/>
          </a:xfrm>
        </p:spPr>
        <p:txBody>
          <a:bodyPr/>
          <a:lstStyle/>
          <a:p>
            <a:r>
              <a:rPr lang="en-GB" dirty="0"/>
              <a:t>Introducing the </a:t>
            </a:r>
            <a:r>
              <a:rPr lang="en-GB" dirty="0" smtClean="0"/>
              <a:t>dataset(1 of 2)</a:t>
            </a:r>
            <a:endParaRPr lang="en-GB" dirty="0"/>
          </a:p>
        </p:txBody>
      </p:sp>
      <p:sp>
        <p:nvSpPr>
          <p:cNvPr id="3" name="Content Placeholder 2">
            <a:extLst>
              <a:ext uri="{FF2B5EF4-FFF2-40B4-BE49-F238E27FC236}">
                <a16:creationId xmlns="" xmlns:a16="http://schemas.microsoft.com/office/drawing/2014/main" id="{90F00E3B-2EE2-47E8-8AD8-A9AADA184B60}"/>
              </a:ext>
            </a:extLst>
          </p:cNvPr>
          <p:cNvSpPr>
            <a:spLocks noGrp="1"/>
          </p:cNvSpPr>
          <p:nvPr>
            <p:ph idx="1"/>
          </p:nvPr>
        </p:nvSpPr>
        <p:spPr>
          <a:xfrm>
            <a:off x="719266" y="1525757"/>
            <a:ext cx="7746724" cy="4685213"/>
          </a:xfrm>
        </p:spPr>
        <p:txBody>
          <a:bodyPr>
            <a:noAutofit/>
          </a:bodyPr>
          <a:lstStyle/>
          <a:p>
            <a:r>
              <a:rPr lang="en-NZ" dirty="0"/>
              <a:t>The </a:t>
            </a:r>
            <a:r>
              <a:rPr lang="en-NZ" i="1" dirty="0"/>
              <a:t>New Zealand Herald</a:t>
            </a:r>
            <a:r>
              <a:rPr lang="en-NZ" dirty="0"/>
              <a:t> is one of the main daily newspapers in New Zealand. The data come from reader comments in response to the following question on </a:t>
            </a:r>
            <a:r>
              <a:rPr lang="en-NZ" i="1" dirty="0"/>
              <a:t>The New Zealand Herald’</a:t>
            </a:r>
            <a:r>
              <a:rPr lang="en-NZ" dirty="0"/>
              <a:t>s website, in 2009:</a:t>
            </a:r>
            <a:endParaRPr lang="en-GB" dirty="0"/>
          </a:p>
          <a:p>
            <a:r>
              <a:rPr lang="en-NZ" dirty="0"/>
              <a:t> </a:t>
            </a:r>
            <a:r>
              <a:rPr lang="en-NZ" b="1" dirty="0"/>
              <a:t>Where should the </a:t>
            </a:r>
            <a:r>
              <a:rPr lang="en-NZ" b="1" dirty="0" err="1"/>
              <a:t>Undie</a:t>
            </a:r>
            <a:r>
              <a:rPr lang="en-NZ" b="1" dirty="0"/>
              <a:t> </a:t>
            </a:r>
            <a:r>
              <a:rPr lang="en-NZ" b="1" dirty="0" smtClean="0"/>
              <a:t>five-hundred go </a:t>
            </a:r>
            <a:r>
              <a:rPr lang="en-NZ" b="1" dirty="0"/>
              <a:t>to next? </a:t>
            </a:r>
            <a:r>
              <a:rPr lang="en-NZ" dirty="0"/>
              <a:t>South Island mayors have been quick to say </a:t>
            </a:r>
            <a:r>
              <a:rPr lang="en-NZ" dirty="0" smtClean="0"/>
              <a:t>“no thanks” </a:t>
            </a:r>
            <a:r>
              <a:rPr lang="en-NZ" dirty="0"/>
              <a:t>to the prospect of the Undie five-hundred student rally moving to their neck of the woods. Canterbury University and student organisations yesterday decided to axe the annual pilgrimage to Dunedin after last weekend's rioting. It was the fourth consecutive year the celebrations following the arrival of the rally, official or unofficial, had descended into chaos. Where should the Undie five-hundred go to next? </a:t>
            </a:r>
            <a:endParaRPr lang="en-GB" dirty="0"/>
          </a:p>
        </p:txBody>
      </p:sp>
      <p:sp>
        <p:nvSpPr>
          <p:cNvPr id="4" name="Slide Number Placeholder 3">
            <a:extLst>
              <a:ext uri="{FF2B5EF4-FFF2-40B4-BE49-F238E27FC236}">
                <a16:creationId xmlns="" xmlns:a16="http://schemas.microsoft.com/office/drawing/2014/main" id="{ADEE4922-8503-45E4-997A-B25A039B5F6C}"/>
              </a:ext>
            </a:extLst>
          </p:cNvPr>
          <p:cNvSpPr>
            <a:spLocks noGrp="1"/>
          </p:cNvSpPr>
          <p:nvPr>
            <p:ph type="sldNum" sz="quarter" idx="12"/>
          </p:nvPr>
        </p:nvSpPr>
        <p:spPr/>
        <p:txBody>
          <a:bodyPr/>
          <a:lstStyle/>
          <a:p>
            <a:fld id="{A66AB582-E768-467F-83A6-09144E41FDBA}" type="slidenum">
              <a:rPr lang="en-GB" smtClean="0"/>
              <a:pPr/>
              <a:t>6</a:t>
            </a:fld>
            <a:endParaRPr lang="en-GB"/>
          </a:p>
        </p:txBody>
      </p:sp>
    </p:spTree>
    <p:extLst>
      <p:ext uri="{BB962C8B-B14F-4D97-AF65-F5344CB8AC3E}">
        <p14:creationId xmlns="" xmlns:p14="http://schemas.microsoft.com/office/powerpoint/2010/main" val="18130182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4AD3BEB-05D5-4D17-B5D1-D0C6E2787C79}"/>
              </a:ext>
            </a:extLst>
          </p:cNvPr>
          <p:cNvSpPr>
            <a:spLocks noGrp="1"/>
          </p:cNvSpPr>
          <p:nvPr>
            <p:ph type="title"/>
          </p:nvPr>
        </p:nvSpPr>
        <p:spPr>
          <a:xfrm>
            <a:off x="838174" y="443981"/>
            <a:ext cx="7886700" cy="1325563"/>
          </a:xfrm>
        </p:spPr>
        <p:txBody>
          <a:bodyPr/>
          <a:lstStyle/>
          <a:p>
            <a:r>
              <a:rPr lang="en-GB" dirty="0"/>
              <a:t>Introducing the </a:t>
            </a:r>
            <a:r>
              <a:rPr lang="en-GB" dirty="0" smtClean="0"/>
              <a:t>dataset(2 of 2)</a:t>
            </a:r>
            <a:endParaRPr lang="en-GB" dirty="0"/>
          </a:p>
        </p:txBody>
      </p:sp>
      <p:sp>
        <p:nvSpPr>
          <p:cNvPr id="3" name="Content Placeholder 2">
            <a:extLst>
              <a:ext uri="{FF2B5EF4-FFF2-40B4-BE49-F238E27FC236}">
                <a16:creationId xmlns="" xmlns:a16="http://schemas.microsoft.com/office/drawing/2014/main" id="{90F00E3B-2EE2-47E8-8AD8-A9AADA184B60}"/>
              </a:ext>
            </a:extLst>
          </p:cNvPr>
          <p:cNvSpPr>
            <a:spLocks noGrp="1"/>
          </p:cNvSpPr>
          <p:nvPr>
            <p:ph idx="1"/>
          </p:nvPr>
        </p:nvSpPr>
        <p:spPr>
          <a:xfrm>
            <a:off x="873212" y="1622855"/>
            <a:ext cx="7131102" cy="4669754"/>
          </a:xfrm>
        </p:spPr>
        <p:txBody>
          <a:bodyPr>
            <a:normAutofit lnSpcReduction="10000"/>
          </a:bodyPr>
          <a:lstStyle/>
          <a:p>
            <a:r>
              <a:rPr lang="en-NZ" dirty="0"/>
              <a:t> The city of Dunedin in the South Island of Aotearoa New Zealand is famed for a ‘rowdy’ student culture at Otago University, and for being the endpoint of the ‘Undie five-hundred’, an annual event organised by Canterbury University (in Christchurch) engineering students. It involves a pub crawl from Christchurch to Dunedin (about a four-and-a-half hour drive), in cars worth under $500 (£250). Previous news coverage had highlighted ‘mobs’, ‘rioting’ and ‘arrests’ in the city, for days after the arrival of the </a:t>
            </a:r>
            <a:r>
              <a:rPr lang="en-NZ" dirty="0" err="1"/>
              <a:t>Undie</a:t>
            </a:r>
            <a:r>
              <a:rPr lang="en-NZ" dirty="0"/>
              <a:t> </a:t>
            </a:r>
            <a:r>
              <a:rPr lang="en-NZ" dirty="0" smtClean="0"/>
              <a:t>five-hundred – </a:t>
            </a:r>
            <a:r>
              <a:rPr lang="en-NZ" dirty="0"/>
              <a:t>which led to it being axed. </a:t>
            </a:r>
            <a:endParaRPr lang="en-GB" dirty="0"/>
          </a:p>
          <a:p>
            <a:r>
              <a:rPr lang="en-NZ" i="1" dirty="0"/>
              <a:t>Research question</a:t>
            </a:r>
            <a:r>
              <a:rPr lang="en-NZ" dirty="0"/>
              <a:t>: How are university students and the events surrounding the </a:t>
            </a:r>
            <a:r>
              <a:rPr lang="en-NZ" dirty="0" err="1"/>
              <a:t>Undie</a:t>
            </a:r>
            <a:r>
              <a:rPr lang="en-NZ" dirty="0"/>
              <a:t> </a:t>
            </a:r>
            <a:r>
              <a:rPr lang="en-NZ" dirty="0" smtClean="0"/>
              <a:t>five-hundred depicted </a:t>
            </a:r>
            <a:r>
              <a:rPr lang="en-NZ" dirty="0"/>
              <a:t>in reader commentaries?</a:t>
            </a:r>
            <a:endParaRPr lang="en-GB" dirty="0"/>
          </a:p>
        </p:txBody>
      </p:sp>
      <p:sp>
        <p:nvSpPr>
          <p:cNvPr id="4" name="Slide Number Placeholder 3">
            <a:extLst>
              <a:ext uri="{FF2B5EF4-FFF2-40B4-BE49-F238E27FC236}">
                <a16:creationId xmlns="" xmlns:a16="http://schemas.microsoft.com/office/drawing/2014/main" id="{E9D5A30C-704D-4C36-8495-69A2B9035F3E}"/>
              </a:ext>
            </a:extLst>
          </p:cNvPr>
          <p:cNvSpPr>
            <a:spLocks noGrp="1"/>
          </p:cNvSpPr>
          <p:nvPr>
            <p:ph type="sldNum" sz="quarter" idx="12"/>
          </p:nvPr>
        </p:nvSpPr>
        <p:spPr/>
        <p:txBody>
          <a:bodyPr/>
          <a:lstStyle/>
          <a:p>
            <a:fld id="{A66AB582-E768-467F-83A6-09144E41FDBA}" type="slidenum">
              <a:rPr lang="en-GB" smtClean="0"/>
              <a:pPr/>
              <a:t>7</a:t>
            </a:fld>
            <a:endParaRPr lang="en-GB"/>
          </a:p>
        </p:txBody>
      </p:sp>
    </p:spTree>
    <p:extLst>
      <p:ext uri="{BB962C8B-B14F-4D97-AF65-F5344CB8AC3E}">
        <p14:creationId xmlns="" xmlns:p14="http://schemas.microsoft.com/office/powerpoint/2010/main" val="26524420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864915" y="468695"/>
            <a:ext cx="7501559" cy="1325563"/>
          </a:xfrm>
        </p:spPr>
        <p:txBody>
          <a:bodyPr/>
          <a:lstStyle/>
          <a:p>
            <a:r>
              <a:rPr lang="en-GB" dirty="0"/>
              <a:t>Semantic or latent codes? All is revealed!</a:t>
            </a:r>
          </a:p>
        </p:txBody>
      </p:sp>
      <p:graphicFrame>
        <p:nvGraphicFramePr>
          <p:cNvPr id="4" name="Content Placeholder 3"/>
          <p:cNvGraphicFramePr>
            <a:graphicFrameLocks noGrp="1"/>
          </p:cNvGraphicFramePr>
          <p:nvPr>
            <p:ph idx="1"/>
            <p:extLst>
              <p:ext uri="{D42A27DB-BD31-4B8C-83A1-F6EECF244321}">
                <p14:modId xmlns="" xmlns:p14="http://schemas.microsoft.com/office/powerpoint/2010/main" val="3679006324"/>
              </p:ext>
            </p:extLst>
          </p:nvPr>
        </p:nvGraphicFramePr>
        <p:xfrm>
          <a:off x="996778" y="1818971"/>
          <a:ext cx="7491240" cy="4714708"/>
        </p:xfrm>
        <a:graphic>
          <a:graphicData uri="http://schemas.openxmlformats.org/drawingml/2006/table">
            <a:tbl>
              <a:tblPr firstRow="1" firstCol="1" bandRow="1">
                <a:tableStyleId>{5C22544A-7EE6-4342-B048-85BDC9FD1C3A}</a:tableStyleId>
              </a:tblPr>
              <a:tblGrid>
                <a:gridCol w="5605187">
                  <a:extLst>
                    <a:ext uri="{9D8B030D-6E8A-4147-A177-3AD203B41FA5}">
                      <a16:colId xmlns="" xmlns:a16="http://schemas.microsoft.com/office/drawing/2014/main" val="20001"/>
                    </a:ext>
                  </a:extLst>
                </a:gridCol>
                <a:gridCol w="1886053">
                  <a:extLst>
                    <a:ext uri="{9D8B030D-6E8A-4147-A177-3AD203B41FA5}">
                      <a16:colId xmlns="" xmlns:a16="http://schemas.microsoft.com/office/drawing/2014/main" val="3382016859"/>
                    </a:ext>
                  </a:extLst>
                </a:gridCol>
              </a:tblGrid>
              <a:tr h="525982">
                <a:tc>
                  <a:txBody>
                    <a:bodyPr/>
                    <a:lstStyle/>
                    <a:p>
                      <a:pPr>
                        <a:lnSpc>
                          <a:spcPct val="150000"/>
                        </a:lnSpc>
                        <a:spcAft>
                          <a:spcPts val="0"/>
                        </a:spcAft>
                      </a:pPr>
                      <a:r>
                        <a:rPr lang="en-NZ" sz="1800" b="1" dirty="0">
                          <a:solidFill>
                            <a:schemeClr val="tx1"/>
                          </a:solidFill>
                          <a:effectLst/>
                          <a:latin typeface="+mn-lt"/>
                        </a:rPr>
                        <a:t>Code</a:t>
                      </a:r>
                      <a:endParaRPr lang="en-GB" sz="1800" b="1" dirty="0">
                        <a:solidFill>
                          <a:schemeClr val="tx1"/>
                        </a:solidFill>
                        <a:effectLst/>
                        <a:latin typeface="+mn-lt"/>
                        <a:ea typeface="Verdana" panose="020B0604030504040204" pitchFamily="34" charset="0"/>
                        <a:cs typeface="Times New Roman" panose="02020603050405020304" pitchFamily="18" charset="0"/>
                      </a:endParaRPr>
                    </a:p>
                  </a:txBody>
                  <a:tcPr marL="51435" marR="514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Aft>
                          <a:spcPts val="0"/>
                        </a:spcAft>
                      </a:pPr>
                      <a:r>
                        <a:rPr lang="en-NZ" sz="1800" b="1" dirty="0">
                          <a:solidFill>
                            <a:schemeClr val="tx1"/>
                          </a:solidFill>
                          <a:effectLst/>
                          <a:latin typeface="+mn-lt"/>
                        </a:rPr>
                        <a:t>Type</a:t>
                      </a:r>
                      <a:endParaRPr lang="en-GB" sz="1800" b="1" dirty="0">
                        <a:solidFill>
                          <a:schemeClr val="tx1"/>
                        </a:solidFill>
                        <a:effectLst/>
                        <a:latin typeface="+mn-lt"/>
                        <a:ea typeface="Verdana" panose="020B0604030504040204" pitchFamily="34" charset="0"/>
                        <a:cs typeface="Times New Roman" panose="02020603050405020304" pitchFamily="18" charset="0"/>
                      </a:endParaRPr>
                    </a:p>
                  </a:txBody>
                  <a:tcPr marL="51435" marR="514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0000"/>
                  </a:ext>
                </a:extLst>
              </a:tr>
              <a:tr h="458392">
                <a:tc>
                  <a:txBody>
                    <a:bodyPr/>
                    <a:lstStyle/>
                    <a:p>
                      <a:pPr>
                        <a:lnSpc>
                          <a:spcPct val="150000"/>
                        </a:lnSpc>
                        <a:spcAft>
                          <a:spcPts val="0"/>
                        </a:spcAft>
                      </a:pPr>
                      <a:r>
                        <a:rPr lang="en-NZ" sz="1800" b="0" dirty="0">
                          <a:solidFill>
                            <a:schemeClr val="tx1"/>
                          </a:solidFill>
                          <a:effectLst/>
                          <a:latin typeface="+mn-lt"/>
                        </a:rPr>
                        <a:t>The students are spoilt and immature</a:t>
                      </a:r>
                      <a:endParaRPr lang="en-GB" sz="1800" b="0" dirty="0">
                        <a:solidFill>
                          <a:schemeClr val="tx1"/>
                        </a:solidFill>
                        <a:effectLst/>
                        <a:latin typeface="+mn-lt"/>
                        <a:ea typeface="Verdana" panose="020B0604030504040204" pitchFamily="34" charset="0"/>
                        <a:cs typeface="Times New Roman" panose="02020603050405020304" pitchFamily="18" charset="0"/>
                      </a:endParaRPr>
                    </a:p>
                  </a:txBody>
                  <a:tcPr marL="51435" marR="514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Aft>
                          <a:spcPts val="0"/>
                        </a:spcAft>
                      </a:pPr>
                      <a:r>
                        <a:rPr lang="en-GB" sz="1800" b="0" dirty="0">
                          <a:solidFill>
                            <a:schemeClr val="tx1"/>
                          </a:solidFill>
                          <a:effectLst/>
                          <a:latin typeface="+mn-lt"/>
                          <a:ea typeface="Verdana" panose="020B0604030504040204" pitchFamily="34" charset="0"/>
                          <a:cs typeface="Times New Roman" panose="02020603050405020304" pitchFamily="18" charset="0"/>
                        </a:rPr>
                        <a:t>Semantic</a:t>
                      </a:r>
                    </a:p>
                  </a:txBody>
                  <a:tcPr marL="51435" marR="514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0001"/>
                  </a:ext>
                </a:extLst>
              </a:tr>
              <a:tr h="438494">
                <a:tc>
                  <a:txBody>
                    <a:bodyPr/>
                    <a:lstStyle/>
                    <a:p>
                      <a:pPr>
                        <a:lnSpc>
                          <a:spcPct val="150000"/>
                        </a:lnSpc>
                        <a:spcAft>
                          <a:spcPts val="0"/>
                        </a:spcAft>
                      </a:pPr>
                      <a:r>
                        <a:rPr lang="en-NZ" sz="1800" b="0" dirty="0">
                          <a:solidFill>
                            <a:schemeClr val="tx1"/>
                          </a:solidFill>
                          <a:effectLst/>
                          <a:latin typeface="+mn-lt"/>
                        </a:rPr>
                        <a:t>The students deserve to be punished</a:t>
                      </a:r>
                      <a:endParaRPr lang="en-GB" sz="1800" b="0" dirty="0">
                        <a:solidFill>
                          <a:schemeClr val="tx1"/>
                        </a:solidFill>
                        <a:effectLst/>
                        <a:latin typeface="+mn-lt"/>
                        <a:ea typeface="Verdana" panose="020B0604030504040204" pitchFamily="34" charset="0"/>
                        <a:cs typeface="Times New Roman" panose="02020603050405020304" pitchFamily="18" charset="0"/>
                      </a:endParaRPr>
                    </a:p>
                  </a:txBody>
                  <a:tcPr marL="51435" marR="514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Aft>
                          <a:spcPts val="0"/>
                        </a:spcAft>
                      </a:pPr>
                      <a:r>
                        <a:rPr lang="en-GB" sz="1800" b="0" dirty="0">
                          <a:solidFill>
                            <a:schemeClr val="tx1"/>
                          </a:solidFill>
                          <a:effectLst/>
                          <a:latin typeface="+mn-lt"/>
                          <a:ea typeface="Verdana" panose="020B0604030504040204" pitchFamily="34" charset="0"/>
                          <a:cs typeface="Times New Roman" panose="02020603050405020304" pitchFamily="18" charset="0"/>
                        </a:rPr>
                        <a:t>Semantic</a:t>
                      </a:r>
                    </a:p>
                  </a:txBody>
                  <a:tcPr marL="51435" marR="514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0002"/>
                  </a:ext>
                </a:extLst>
              </a:tr>
              <a:tr h="535490">
                <a:tc>
                  <a:txBody>
                    <a:bodyPr/>
                    <a:lstStyle/>
                    <a:p>
                      <a:pPr>
                        <a:lnSpc>
                          <a:spcPct val="150000"/>
                        </a:lnSpc>
                        <a:spcAft>
                          <a:spcPts val="0"/>
                        </a:spcAft>
                      </a:pPr>
                      <a:r>
                        <a:rPr lang="en-NZ" sz="1800" b="0" dirty="0">
                          <a:solidFill>
                            <a:schemeClr val="tx1"/>
                          </a:solidFill>
                          <a:effectLst/>
                          <a:latin typeface="+mn-lt"/>
                        </a:rPr>
                        <a:t>An ‘othering’ of (Otago) students (privilege, bad behaviour)</a:t>
                      </a:r>
                      <a:endParaRPr lang="en-GB" sz="1800" b="0" dirty="0">
                        <a:solidFill>
                          <a:schemeClr val="tx1"/>
                        </a:solidFill>
                        <a:effectLst/>
                        <a:latin typeface="+mn-lt"/>
                        <a:ea typeface="Verdana" panose="020B0604030504040204" pitchFamily="34" charset="0"/>
                        <a:cs typeface="Times New Roman" panose="02020603050405020304" pitchFamily="18" charset="0"/>
                      </a:endParaRPr>
                    </a:p>
                  </a:txBody>
                  <a:tcPr marL="51435" marR="514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Aft>
                          <a:spcPts val="0"/>
                        </a:spcAft>
                      </a:pPr>
                      <a:r>
                        <a:rPr lang="en-GB" sz="1800" b="0" dirty="0">
                          <a:solidFill>
                            <a:schemeClr val="tx1"/>
                          </a:solidFill>
                          <a:effectLst/>
                          <a:latin typeface="+mn-lt"/>
                          <a:ea typeface="Verdana" panose="020B0604030504040204" pitchFamily="34" charset="0"/>
                          <a:cs typeface="Times New Roman" panose="02020603050405020304" pitchFamily="18" charset="0"/>
                        </a:rPr>
                        <a:t>Latent</a:t>
                      </a:r>
                    </a:p>
                  </a:txBody>
                  <a:tcPr marL="51435" marR="514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0003"/>
                  </a:ext>
                </a:extLst>
              </a:tr>
              <a:tr h="799395">
                <a:tc>
                  <a:txBody>
                    <a:bodyPr/>
                    <a:lstStyle/>
                    <a:p>
                      <a:pPr>
                        <a:lnSpc>
                          <a:spcPct val="150000"/>
                        </a:lnSpc>
                        <a:spcAft>
                          <a:spcPts val="0"/>
                        </a:spcAft>
                      </a:pPr>
                      <a:r>
                        <a:rPr lang="en-NZ" sz="1800" b="0" dirty="0">
                          <a:solidFill>
                            <a:schemeClr val="tx1"/>
                          </a:solidFill>
                          <a:effectLst/>
                          <a:latin typeface="+mn-lt"/>
                        </a:rPr>
                        <a:t>The ‘Undie five-hundred’ is an inherently good event (put at risk by misbehaviour or no-fun ‘</a:t>
                      </a:r>
                      <a:r>
                        <a:rPr lang="en-NZ" sz="1800" b="0" dirty="0" err="1">
                          <a:solidFill>
                            <a:schemeClr val="tx1"/>
                          </a:solidFill>
                          <a:effectLst/>
                          <a:latin typeface="+mn-lt"/>
                        </a:rPr>
                        <a:t>wowsers</a:t>
                      </a:r>
                      <a:r>
                        <a:rPr lang="en-NZ" sz="1800" b="0" dirty="0">
                          <a:solidFill>
                            <a:schemeClr val="tx1"/>
                          </a:solidFill>
                          <a:effectLst/>
                          <a:latin typeface="+mn-lt"/>
                        </a:rPr>
                        <a:t>’)</a:t>
                      </a:r>
                      <a:endParaRPr lang="en-GB" sz="1800" b="0" dirty="0">
                        <a:solidFill>
                          <a:schemeClr val="tx1"/>
                        </a:solidFill>
                        <a:effectLst/>
                        <a:latin typeface="+mn-lt"/>
                        <a:ea typeface="Verdana" panose="020B0604030504040204" pitchFamily="34" charset="0"/>
                        <a:cs typeface="Times New Roman" panose="02020603050405020304" pitchFamily="18" charset="0"/>
                      </a:endParaRPr>
                    </a:p>
                  </a:txBody>
                  <a:tcPr marL="51435" marR="514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Aft>
                          <a:spcPts val="0"/>
                        </a:spcAft>
                      </a:pPr>
                      <a:r>
                        <a:rPr lang="en-GB" sz="1800" b="0" dirty="0">
                          <a:solidFill>
                            <a:schemeClr val="tx1"/>
                          </a:solidFill>
                          <a:effectLst/>
                          <a:latin typeface="+mn-lt"/>
                          <a:ea typeface="Verdana" panose="020B0604030504040204" pitchFamily="34" charset="0"/>
                          <a:cs typeface="Times New Roman" panose="02020603050405020304" pitchFamily="18" charset="0"/>
                        </a:rPr>
                        <a:t>Latent</a:t>
                      </a:r>
                    </a:p>
                  </a:txBody>
                  <a:tcPr marL="51435" marR="514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0004"/>
                  </a:ext>
                </a:extLst>
              </a:tr>
              <a:tr h="799395">
                <a:tc>
                  <a:txBody>
                    <a:bodyPr/>
                    <a:lstStyle/>
                    <a:p>
                      <a:pPr>
                        <a:lnSpc>
                          <a:spcPct val="150000"/>
                        </a:lnSpc>
                        <a:spcAft>
                          <a:spcPts val="0"/>
                        </a:spcAft>
                      </a:pPr>
                      <a:r>
                        <a:rPr lang="en-NZ" sz="1800" b="0" dirty="0">
                          <a:solidFill>
                            <a:schemeClr val="tx1"/>
                          </a:solidFill>
                          <a:effectLst/>
                          <a:latin typeface="+mn-lt"/>
                        </a:rPr>
                        <a:t>Double standards in police treatment</a:t>
                      </a:r>
                      <a:endParaRPr lang="en-GB" sz="1800" b="0" dirty="0">
                        <a:solidFill>
                          <a:schemeClr val="tx1"/>
                        </a:solidFill>
                        <a:effectLst/>
                        <a:latin typeface="+mn-lt"/>
                        <a:ea typeface="Verdana" panose="020B0604030504040204" pitchFamily="34" charset="0"/>
                        <a:cs typeface="Times New Roman" panose="02020603050405020304" pitchFamily="18" charset="0"/>
                      </a:endParaRPr>
                    </a:p>
                  </a:txBody>
                  <a:tcPr marL="51435" marR="514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Aft>
                          <a:spcPts val="0"/>
                        </a:spcAft>
                      </a:pPr>
                      <a:r>
                        <a:rPr lang="en-GB" sz="1800" b="0" dirty="0">
                          <a:solidFill>
                            <a:schemeClr val="tx1"/>
                          </a:solidFill>
                          <a:effectLst/>
                          <a:latin typeface="+mn-lt"/>
                          <a:ea typeface="Verdana" panose="020B0604030504040204" pitchFamily="34" charset="0"/>
                          <a:cs typeface="Times New Roman" panose="02020603050405020304" pitchFamily="18" charset="0"/>
                        </a:rPr>
                        <a:t>Semantic/latent (ambiguous)</a:t>
                      </a:r>
                    </a:p>
                  </a:txBody>
                  <a:tcPr marL="51435" marR="514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0005"/>
                  </a:ext>
                </a:extLst>
              </a:tr>
              <a:tr h="799395">
                <a:tc>
                  <a:txBody>
                    <a:bodyPr/>
                    <a:lstStyle/>
                    <a:p>
                      <a:pPr>
                        <a:lnSpc>
                          <a:spcPct val="150000"/>
                        </a:lnSpc>
                        <a:spcAft>
                          <a:spcPts val="0"/>
                        </a:spcAft>
                      </a:pPr>
                      <a:r>
                        <a:rPr lang="en-NZ" sz="1800" b="0" dirty="0">
                          <a:solidFill>
                            <a:schemeClr val="tx1"/>
                          </a:solidFill>
                          <a:effectLst/>
                          <a:latin typeface="+mn-lt"/>
                        </a:rPr>
                        <a:t>This isn’t a real riot</a:t>
                      </a:r>
                      <a:endParaRPr lang="en-GB" sz="1800" b="0" dirty="0">
                        <a:solidFill>
                          <a:schemeClr val="tx1"/>
                        </a:solidFill>
                        <a:effectLst/>
                        <a:latin typeface="+mn-lt"/>
                        <a:ea typeface="Verdana" panose="020B0604030504040204" pitchFamily="34" charset="0"/>
                        <a:cs typeface="Times New Roman" panose="02020603050405020304" pitchFamily="18" charset="0"/>
                      </a:endParaRPr>
                    </a:p>
                  </a:txBody>
                  <a:tcPr marL="51435" marR="514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Aft>
                          <a:spcPts val="0"/>
                        </a:spcAft>
                      </a:pPr>
                      <a:r>
                        <a:rPr lang="en-GB" sz="1800" b="0" dirty="0">
                          <a:solidFill>
                            <a:schemeClr val="tx1"/>
                          </a:solidFill>
                          <a:effectLst/>
                          <a:latin typeface="+mn-lt"/>
                          <a:ea typeface="Verdana" panose="020B0604030504040204" pitchFamily="34" charset="0"/>
                          <a:cs typeface="Times New Roman" panose="02020603050405020304" pitchFamily="18" charset="0"/>
                        </a:rPr>
                        <a:t>Semantic/latent (ambiguous)</a:t>
                      </a:r>
                    </a:p>
                  </a:txBody>
                  <a:tcPr marL="51435" marR="514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0006"/>
                  </a:ext>
                </a:extLst>
              </a:tr>
            </a:tbl>
          </a:graphicData>
        </a:graphic>
      </p:graphicFrame>
      <p:sp>
        <p:nvSpPr>
          <p:cNvPr id="2" name="Slide Number Placeholder 1">
            <a:extLst>
              <a:ext uri="{FF2B5EF4-FFF2-40B4-BE49-F238E27FC236}">
                <a16:creationId xmlns="" xmlns:a16="http://schemas.microsoft.com/office/drawing/2014/main" id="{B7CE0C3A-481D-456B-8A7F-567F61C4F565}"/>
              </a:ext>
            </a:extLst>
          </p:cNvPr>
          <p:cNvSpPr>
            <a:spLocks noGrp="1"/>
          </p:cNvSpPr>
          <p:nvPr>
            <p:ph type="sldNum" sz="quarter" idx="12"/>
          </p:nvPr>
        </p:nvSpPr>
        <p:spPr/>
        <p:txBody>
          <a:bodyPr/>
          <a:lstStyle/>
          <a:p>
            <a:fld id="{A66AB582-E768-467F-83A6-09144E41FDBA}" type="slidenum">
              <a:rPr lang="en-GB" smtClean="0"/>
              <a:pPr/>
              <a:t>8</a:t>
            </a:fld>
            <a:endParaRPr lang="en-GB"/>
          </a:p>
        </p:txBody>
      </p:sp>
    </p:spTree>
    <p:extLst>
      <p:ext uri="{BB962C8B-B14F-4D97-AF65-F5344CB8AC3E}">
        <p14:creationId xmlns="" xmlns:p14="http://schemas.microsoft.com/office/powerpoint/2010/main" val="7113547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 xmlns:a16="http://schemas.microsoft.com/office/drawing/2014/main" id="{1E28B8CA-C590-4884-8EB3-F883A665899D}"/>
              </a:ext>
            </a:extLst>
          </p:cNvPr>
          <p:cNvSpPr/>
          <p:nvPr/>
        </p:nvSpPr>
        <p:spPr>
          <a:xfrm>
            <a:off x="669472" y="5017895"/>
            <a:ext cx="7805057" cy="1338828"/>
          </a:xfrm>
          <a:prstGeom prst="rect">
            <a:avLst/>
          </a:prstGeom>
          <a:solidFill>
            <a:schemeClr val="tx1"/>
          </a:solidFill>
        </p:spPr>
        <p:txBody>
          <a:bodyPr wrap="square">
            <a:spAutoFit/>
          </a:bodyPr>
          <a:lstStyle/>
          <a:p>
            <a:pPr algn="ctr">
              <a:lnSpc>
                <a:spcPct val="150000"/>
              </a:lnSpc>
            </a:pPr>
            <a:r>
              <a:rPr lang="en-US" dirty="0">
                <a:solidFill>
                  <a:schemeClr val="bg1"/>
                </a:solidFill>
              </a:rPr>
              <a:t>Reference: Terry, G., &amp; Braun, V. (2016). </a:t>
            </a:r>
            <a:r>
              <a:rPr lang="en-US" dirty="0" smtClean="0">
                <a:solidFill>
                  <a:schemeClr val="bg1"/>
                </a:solidFill>
              </a:rPr>
              <a:t>"I </a:t>
            </a:r>
            <a:r>
              <a:rPr lang="en-US" dirty="0">
                <a:solidFill>
                  <a:schemeClr val="bg1"/>
                </a:solidFill>
              </a:rPr>
              <a:t>think gorilla-like back effusions of hair are rather a </a:t>
            </a:r>
            <a:r>
              <a:rPr lang="en-US" dirty="0" smtClean="0">
                <a:solidFill>
                  <a:schemeClr val="bg1"/>
                </a:solidFill>
              </a:rPr>
              <a:t>turn-off": </a:t>
            </a:r>
            <a:r>
              <a:rPr lang="en-US" dirty="0">
                <a:solidFill>
                  <a:schemeClr val="bg1"/>
                </a:solidFill>
              </a:rPr>
              <a:t>‘Excessive hair’ and male body hair (removal) discourse. </a:t>
            </a:r>
            <a:r>
              <a:rPr lang="en-US" i="1" dirty="0">
                <a:solidFill>
                  <a:schemeClr val="bg1"/>
                </a:solidFill>
              </a:rPr>
              <a:t>Body Image, 17</a:t>
            </a:r>
            <a:r>
              <a:rPr lang="en-US" dirty="0">
                <a:solidFill>
                  <a:schemeClr val="bg1"/>
                </a:solidFill>
              </a:rPr>
              <a:t>, 14-24. </a:t>
            </a:r>
            <a:endParaRPr lang="en-NZ" dirty="0">
              <a:solidFill>
                <a:schemeClr val="bg1"/>
              </a:solidFill>
            </a:endParaRPr>
          </a:p>
        </p:txBody>
      </p:sp>
      <p:sp>
        <p:nvSpPr>
          <p:cNvPr id="3" name="Title 2"/>
          <p:cNvSpPr>
            <a:spLocks noGrp="1"/>
          </p:cNvSpPr>
          <p:nvPr>
            <p:ph type="title"/>
          </p:nvPr>
        </p:nvSpPr>
        <p:spPr>
          <a:xfrm>
            <a:off x="920555" y="353008"/>
            <a:ext cx="7190134" cy="1325563"/>
          </a:xfrm>
        </p:spPr>
        <p:txBody>
          <a:bodyPr>
            <a:normAutofit/>
          </a:bodyPr>
          <a:lstStyle/>
          <a:p>
            <a:r>
              <a:rPr lang="en-GB" dirty="0"/>
              <a:t>2. Code or theme </a:t>
            </a:r>
            <a:r>
              <a:rPr lang="en-GB" dirty="0" smtClean="0"/>
              <a:t>exercise(1 of 2)</a:t>
            </a:r>
            <a:endParaRPr lang="en-GB" dirty="0"/>
          </a:p>
        </p:txBody>
      </p:sp>
      <p:sp>
        <p:nvSpPr>
          <p:cNvPr id="2" name="Content Placeholder 1"/>
          <p:cNvSpPr>
            <a:spLocks noGrp="1"/>
          </p:cNvSpPr>
          <p:nvPr>
            <p:ph idx="1"/>
          </p:nvPr>
        </p:nvSpPr>
        <p:spPr>
          <a:xfrm>
            <a:off x="986456" y="1662582"/>
            <a:ext cx="7190135" cy="3200966"/>
          </a:xfrm>
        </p:spPr>
        <p:txBody>
          <a:bodyPr>
            <a:normAutofit/>
          </a:bodyPr>
          <a:lstStyle/>
          <a:p>
            <a:r>
              <a:rPr lang="en-NZ" dirty="0"/>
              <a:t>Read the data excerpts and the associated code labels/theme names. These come from Ginny and Gareth Terry’s research exploring views on male body hair in New Zealand (Terry &amp; Braun, 2016) </a:t>
            </a:r>
          </a:p>
          <a:p>
            <a:r>
              <a:rPr lang="en-NZ" dirty="0"/>
              <a:t>The data for this study were collected via an online survey and the broad, initial research question that guided the coding was: What are New Zealand men and women’s views of men’s body hair? </a:t>
            </a:r>
            <a:endParaRPr lang="en-GB" dirty="0"/>
          </a:p>
        </p:txBody>
      </p:sp>
      <p:sp>
        <p:nvSpPr>
          <p:cNvPr id="5" name="Slide Number Placeholder 4">
            <a:extLst>
              <a:ext uri="{FF2B5EF4-FFF2-40B4-BE49-F238E27FC236}">
                <a16:creationId xmlns="" xmlns:a16="http://schemas.microsoft.com/office/drawing/2014/main" id="{FCA25451-D70B-42F0-A502-F1AFECF5C610}"/>
              </a:ext>
            </a:extLst>
          </p:cNvPr>
          <p:cNvSpPr>
            <a:spLocks noGrp="1"/>
          </p:cNvSpPr>
          <p:nvPr>
            <p:ph type="sldNum" sz="quarter" idx="12"/>
          </p:nvPr>
        </p:nvSpPr>
        <p:spPr/>
        <p:txBody>
          <a:bodyPr/>
          <a:lstStyle/>
          <a:p>
            <a:fld id="{A66AB582-E768-467F-83A6-09144E41FDBA}" type="slidenum">
              <a:rPr lang="en-GB" smtClean="0"/>
              <a:pPr/>
              <a:t>9</a:t>
            </a:fld>
            <a:endParaRPr lang="en-GB"/>
          </a:p>
        </p:txBody>
      </p:sp>
    </p:spTree>
    <p:extLst>
      <p:ext uri="{BB962C8B-B14F-4D97-AF65-F5344CB8AC3E}">
        <p14:creationId xmlns="" xmlns:p14="http://schemas.microsoft.com/office/powerpoint/2010/main" val="1027584674"/>
      </p:ext>
    </p:extLst>
  </p:cSld>
  <p:clrMapOvr>
    <a:masterClrMapping/>
  </p:clrMapOvr>
</p:sld>
</file>

<file path=ppt/theme/theme1.xml><?xml version="1.0" encoding="utf-8"?>
<a:theme xmlns:a="http://schemas.openxmlformats.org/drawingml/2006/main" name="CDC PPT master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CDC PPT master theme" id="{54717623-23ED-4358-9C73-6518671C19EC}" vid="{8348790F-27F1-4F39-885D-2376FA45C8D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CW_TEMPLATE_PPTX</Template>
  <TotalTime>926</TotalTime>
  <Words>4604</Words>
  <Application>Microsoft Office PowerPoint</Application>
  <PresentationFormat>On-screen Show (4:3)</PresentationFormat>
  <Paragraphs>341</Paragraphs>
  <Slides>57</Slides>
  <Notes>15</Notes>
  <HiddenSlides>0</HiddenSlides>
  <MMClips>0</MMClips>
  <ScaleCrop>false</ScaleCrop>
  <HeadingPairs>
    <vt:vector size="4" baseType="variant">
      <vt:variant>
        <vt:lpstr>Theme</vt:lpstr>
      </vt:variant>
      <vt:variant>
        <vt:i4>1</vt:i4>
      </vt:variant>
      <vt:variant>
        <vt:lpstr>Slide Titles</vt:lpstr>
      </vt:variant>
      <vt:variant>
        <vt:i4>57</vt:i4>
      </vt:variant>
    </vt:vector>
  </HeadingPairs>
  <TitlesOfParts>
    <vt:vector size="58" baseType="lpstr">
      <vt:lpstr>CDC PPT master theme</vt:lpstr>
      <vt:lpstr>Slide 1</vt:lpstr>
      <vt:lpstr>Slide 2</vt:lpstr>
      <vt:lpstr>Activities list(1 of 2)</vt:lpstr>
      <vt:lpstr>Activities list(2 of 2)</vt:lpstr>
      <vt:lpstr>1. Semantic or latent codes exercise</vt:lpstr>
      <vt:lpstr>Introducing the dataset(1 of 2)</vt:lpstr>
      <vt:lpstr>Introducing the dataset(2 of 2)</vt:lpstr>
      <vt:lpstr>Semantic or latent codes? All is revealed!</vt:lpstr>
      <vt:lpstr>2. Code or theme exercise(1 of 2)</vt:lpstr>
      <vt:lpstr>2. Code or theme exercise(2 of 2)</vt:lpstr>
      <vt:lpstr>Code or a theme? All is revealed!(1 of 2)</vt:lpstr>
      <vt:lpstr>Code or a theme? All is revealed!(2 of 2)</vt:lpstr>
      <vt:lpstr>3. Topic summaries or themes exercise(1 of 2)</vt:lpstr>
      <vt:lpstr>3. Topic summaries or themes exercise(2 of 2)</vt:lpstr>
      <vt:lpstr>Topic summaries or themes? All is revealed!(1 of 2)</vt:lpstr>
      <vt:lpstr>Topic summaries or themes? All is revealed!(2 of 2)</vt:lpstr>
      <vt:lpstr>4. Illustrative or analytic treatment of data extracts exercise(1 of 2)</vt:lpstr>
      <vt:lpstr>4. Illustrative or analytic treatment of data extracts exercise(2 of 2)</vt:lpstr>
      <vt:lpstr>Illustrative or analytic? All is revealed!(1 of 2)</vt:lpstr>
      <vt:lpstr>Illustrative or analytic? All is revealed!(2 of 2)</vt:lpstr>
      <vt:lpstr>5. Critically evaluating descriptions of the reflexive thematic analysis process in journal articles</vt:lpstr>
      <vt:lpstr>Critically evaluating descriptions of the reflexive thematic analysis process in journal articles(1 of 2)</vt:lpstr>
      <vt:lpstr>Critically evaluating descriptions of the reflexive thematic analysis process in journal articles(2 of 2)</vt:lpstr>
      <vt:lpstr>Critically evaluating example one: Being single (Pickens &amp; Braun, 2018)(1 of 2)</vt:lpstr>
      <vt:lpstr>Critically evaluating example one: Being single (Pickens &amp; Braun, 2018)(2 of 2)</vt:lpstr>
      <vt:lpstr>Critically evaluating example two: Running barefoot (Walton &amp; French, 2016)(1 of 2)</vt:lpstr>
      <vt:lpstr>Critically evaluating example two: Running barefoot (Walton &amp; French, 2016)(2 of 2)</vt:lpstr>
      <vt:lpstr>Critically evaluating example three: Body hair (Terry et al., 2018)</vt:lpstr>
      <vt:lpstr>Critically evaluating example four: Venous thromboembolism (Hunter et al., 2016)(1 of 2)</vt:lpstr>
      <vt:lpstr>Critically evaluating example four: Venous thromboembolism (Hunter et al., 2016)(2 of 2)</vt:lpstr>
      <vt:lpstr>6. Reflecting on how data and the analysis have been contextualised and interpreted in published TA(1 of 2)</vt:lpstr>
      <vt:lpstr>6. Reflecting on how data and the analysis have been contextualised and interpreted in published TA(2 of 2)</vt:lpstr>
      <vt:lpstr>Reflecting on how data and the analysis have been contextualised … the exercise</vt:lpstr>
      <vt:lpstr>Contextualising and interpreting data and analysis: our reflections on Rance et al. (2016)</vt:lpstr>
      <vt:lpstr>Contextualising and interpreting data and analysis: our reflections on Moulding (2016)</vt:lpstr>
      <vt:lpstr>Contextualising and interpreting data and analysis: our reflections on Gantt Shafer, 2017)</vt:lpstr>
      <vt:lpstr>Contextualising and interpreting data and analysis: our reflections on Hogan et al. (2016)</vt:lpstr>
      <vt:lpstr>7. Which theory of language – reflective, intentional or constructionist exercise(1 of 2)</vt:lpstr>
      <vt:lpstr>7. Which theory of language – reflective, intentional or constructionist exercise(2 of 2)</vt:lpstr>
      <vt:lpstr>Which theory of language – reflective, intentional or constructionist exercise… questions</vt:lpstr>
      <vt:lpstr>Which theory of language? All is revealed!(1 of 2)</vt:lpstr>
      <vt:lpstr>Which theory of language? All is revealed!(2 of 2)</vt:lpstr>
      <vt:lpstr>8. Evaluating published thematic analysis studies</vt:lpstr>
      <vt:lpstr>Getting started on evaluating published thematic analysis continued…</vt:lpstr>
      <vt:lpstr>Be mindful of the constraints of academic journal publishing continued…</vt:lpstr>
      <vt:lpstr>Be mindful of the constraints of academic journal publishing continued…</vt:lpstr>
      <vt:lpstr>Evaluating the authors’ use of thematic analysis(1 of 3)</vt:lpstr>
      <vt:lpstr>Evaluating the authors’ use of thematic analysis(2 of 3)</vt:lpstr>
      <vt:lpstr>Evaluating the authors’ use of thematic analysis(3 of 3)</vt:lpstr>
      <vt:lpstr>Evaluating the authors’ rationale for thematic analysis and their account of the analytic process(1 of 2)</vt:lpstr>
      <vt:lpstr>Evaluating the authors’ rationale for thematic analysis and their account of the analytic process(2 of 2)</vt:lpstr>
      <vt:lpstr>Evaluating the themes(1 of 2)</vt:lpstr>
      <vt:lpstr>Evaluating the themes(2 of 2)</vt:lpstr>
      <vt:lpstr>Evaluating the analytic narrative and use of data extracts(1 of 2)</vt:lpstr>
      <vt:lpstr>Evaluating the analytic narrative and use of data extracts(2 of 2)</vt:lpstr>
      <vt:lpstr>What’s your overall assessment of the report?</vt:lpstr>
      <vt:lpstr>References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Thematic Analysis</dc:title>
  <dc:creator>AnonTW</dc:creator>
  <cp:lastModifiedBy>xml</cp:lastModifiedBy>
  <cp:revision>423</cp:revision>
  <dcterms:created xsi:type="dcterms:W3CDTF">2020-08-08T13:40:51Z</dcterms:created>
  <dcterms:modified xsi:type="dcterms:W3CDTF">2021-09-09T10:48:19Z</dcterms:modified>
</cp:coreProperties>
</file>