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5" r:id="rId2"/>
    <p:sldId id="283" r:id="rId3"/>
    <p:sldId id="286" r:id="rId4"/>
    <p:sldId id="309" r:id="rId5"/>
    <p:sldId id="310" r:id="rId6"/>
    <p:sldId id="314" r:id="rId7"/>
    <p:sldId id="313" r:id="rId8"/>
    <p:sldId id="289" r:id="rId9"/>
    <p:sldId id="315" r:id="rId10"/>
    <p:sldId id="319" r:id="rId11"/>
    <p:sldId id="316" r:id="rId12"/>
    <p:sldId id="320" r:id="rId13"/>
    <p:sldId id="317" r:id="rId14"/>
    <p:sldId id="324" r:id="rId15"/>
    <p:sldId id="292" r:id="rId16"/>
    <p:sldId id="328" r:id="rId17"/>
    <p:sldId id="326" r:id="rId18"/>
    <p:sldId id="327" r:id="rId19"/>
    <p:sldId id="330" r:id="rId20"/>
    <p:sldId id="295"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97" d="100"/>
          <a:sy n="97" d="100"/>
        </p:scale>
        <p:origin x="-16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5FD74E-8265-4BB9-B409-2A301F61C1C9}" type="datetimeFigureOut">
              <a:rPr lang="en-GB" smtClean="0"/>
              <a:t>06/09/2016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D4F9BA-C28D-4298-89F2-78A28082643B}" type="slidenum">
              <a:rPr lang="en-GB" smtClean="0"/>
              <a:t>‹#›</a:t>
            </a:fld>
            <a:endParaRPr lang="en-GB"/>
          </a:p>
        </p:txBody>
      </p:sp>
    </p:spTree>
    <p:extLst>
      <p:ext uri="{BB962C8B-B14F-4D97-AF65-F5344CB8AC3E}">
        <p14:creationId xmlns:p14="http://schemas.microsoft.com/office/powerpoint/2010/main" val="3625002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‘Ring-fence</a:t>
            </a:r>
            <a:r>
              <a:rPr lang="en-GB" baseline="0" dirty="0" smtClean="0"/>
              <a:t> that idea with good hoarding’ by </a:t>
            </a:r>
            <a:r>
              <a:rPr lang="en-GB" baseline="0" dirty="0" err="1" smtClean="0"/>
              <a:t>Larner</a:t>
            </a:r>
            <a:r>
              <a:rPr lang="en-GB" baseline="0" dirty="0" smtClean="0"/>
              <a:t> Caleb http://www.thedrum.com/opinion/2011/03/02/ring-fence-idea-good-hoarding</a:t>
            </a:r>
            <a:endParaRPr lang="en-GB" dirty="0"/>
          </a:p>
        </p:txBody>
      </p:sp>
      <p:sp>
        <p:nvSpPr>
          <p:cNvPr id="4" name="Slide Number Placeholder 3"/>
          <p:cNvSpPr>
            <a:spLocks noGrp="1"/>
          </p:cNvSpPr>
          <p:nvPr>
            <p:ph type="sldNum" sz="quarter" idx="10"/>
          </p:nvPr>
        </p:nvSpPr>
        <p:spPr/>
        <p:txBody>
          <a:bodyPr/>
          <a:lstStyle/>
          <a:p>
            <a:fld id="{35D4F9BA-C28D-4298-89F2-78A28082643B}" type="slidenum">
              <a:rPr lang="en-GB" smtClean="0"/>
              <a:t>16</a:t>
            </a:fld>
            <a:endParaRPr lang="en-GB"/>
          </a:p>
        </p:txBody>
      </p:sp>
    </p:spTree>
    <p:extLst>
      <p:ext uri="{BB962C8B-B14F-4D97-AF65-F5344CB8AC3E}">
        <p14:creationId xmlns:p14="http://schemas.microsoft.com/office/powerpoint/2010/main" val="2399225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t>06/09/2016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t>06/09/2016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t>06/09/2016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t>06/09/2016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0" name="TextBox 9"/>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1" name="TextBox 10"/>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3"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CONCLUSION</a:t>
            </a:r>
            <a:endParaRPr lang="en-GB" sz="3600" dirty="0">
              <a:solidFill>
                <a:srgbClr val="00A4DE"/>
              </a:solidFill>
              <a:latin typeface="Aharoni" panose="02010803020104030203" pitchFamily="2" charset="-79"/>
              <a:cs typeface="Aharoni" panose="02010803020104030203" pitchFamily="2" charset="-79"/>
            </a:endParaRPr>
          </a:p>
        </p:txBody>
      </p:sp>
      <p:sp>
        <p:nvSpPr>
          <p:cNvPr id="21" name="Rounded Rectangle 2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2" name="TextBox 21"/>
          <p:cNvSpPr txBox="1"/>
          <p:nvPr/>
        </p:nvSpPr>
        <p:spPr>
          <a:xfrm>
            <a:off x="9975580" y="4663781"/>
            <a:ext cx="928397"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14</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04568" y="1420379"/>
            <a:ext cx="10461212" cy="329987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a:t>
            </a:r>
            <a:r>
              <a:rPr lang="en-GB" sz="2000" dirty="0">
                <a:solidFill>
                  <a:srgbClr val="00A4DE"/>
                </a:solidFill>
                <a:latin typeface="Arial" panose="020B0604020202020204" pitchFamily="34" charset="0"/>
                <a:cs typeface="Arial" panose="020B0604020202020204" pitchFamily="34" charset="0"/>
              </a:rPr>
              <a:t>researchers facing </a:t>
            </a:r>
            <a:r>
              <a:rPr lang="en-GB" sz="2000" b="1" dirty="0">
                <a:solidFill>
                  <a:srgbClr val="00A4DE"/>
                </a:solidFill>
                <a:latin typeface="Arial" panose="020B0604020202020204" pitchFamily="34" charset="0"/>
                <a:cs typeface="Arial" panose="020B0604020202020204" pitchFamily="34" charset="0"/>
              </a:rPr>
              <a:t>tight budgets</a:t>
            </a:r>
            <a:r>
              <a:rPr lang="en-GB" sz="2000" dirty="0">
                <a:solidFill>
                  <a:srgbClr val="00A4DE"/>
                </a:solidFill>
                <a:latin typeface="Arial" panose="020B0604020202020204" pitchFamily="34" charset="0"/>
                <a:cs typeface="Arial" panose="020B0604020202020204" pitchFamily="34" charset="0"/>
              </a:rPr>
              <a:t>, we also explain how to reduce the costs associated with conducting a survey such </a:t>
            </a:r>
            <a:r>
              <a:rPr lang="en-GB" sz="2000" dirty="0" smtClean="0">
                <a:solidFill>
                  <a:srgbClr val="00A4DE"/>
                </a:solidFill>
                <a:latin typeface="Arial" panose="020B0604020202020204" pitchFamily="34" charset="0"/>
                <a:cs typeface="Arial" panose="020B0604020202020204" pitchFamily="34" charset="0"/>
              </a:rPr>
              <a:t>as: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Simplifying </a:t>
            </a:r>
            <a:r>
              <a:rPr lang="en-GB" sz="1800" dirty="0">
                <a:solidFill>
                  <a:srgbClr val="00A4DE"/>
                </a:solidFill>
                <a:latin typeface="Arial" panose="020B0604020202020204" pitchFamily="34" charset="0"/>
                <a:cs typeface="Arial" panose="020B0604020202020204" pitchFamily="34" charset="0"/>
              </a:rPr>
              <a:t>your </a:t>
            </a:r>
            <a:r>
              <a:rPr lang="en-GB" sz="1800" dirty="0" smtClean="0">
                <a:solidFill>
                  <a:srgbClr val="00A4DE"/>
                </a:solidFill>
                <a:latin typeface="Arial" panose="020B0604020202020204" pitchFamily="34" charset="0"/>
                <a:cs typeface="Arial" panose="020B0604020202020204" pitchFamily="34" charset="0"/>
              </a:rPr>
              <a:t>questions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Reducing </a:t>
            </a:r>
            <a:r>
              <a:rPr lang="en-GB" sz="1800" dirty="0">
                <a:solidFill>
                  <a:srgbClr val="00A4DE"/>
                </a:solidFill>
                <a:latin typeface="Arial" panose="020B0604020202020204" pitchFamily="34" charset="0"/>
                <a:cs typeface="Arial" panose="020B0604020202020204" pitchFamily="34" charset="0"/>
              </a:rPr>
              <a:t>the sample </a:t>
            </a:r>
            <a:r>
              <a:rPr lang="en-GB" sz="1800" dirty="0" smtClean="0">
                <a:solidFill>
                  <a:srgbClr val="00A4DE"/>
                </a:solidFill>
                <a:latin typeface="Arial" panose="020B0604020202020204" pitchFamily="34" charset="0"/>
                <a:cs typeface="Arial" panose="020B0604020202020204" pitchFamily="34" charset="0"/>
              </a:rPr>
              <a:t>size</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Using </a:t>
            </a:r>
            <a:r>
              <a:rPr lang="en-GB" sz="1800" dirty="0">
                <a:solidFill>
                  <a:srgbClr val="00A4DE"/>
                </a:solidFill>
                <a:latin typeface="Arial" panose="020B0604020202020204" pitchFamily="34" charset="0"/>
                <a:cs typeface="Arial" panose="020B0604020202020204" pitchFamily="34" charset="0"/>
              </a:rPr>
              <a:t>online, electronic survey </a:t>
            </a:r>
            <a:r>
              <a:rPr lang="en-GB" sz="1800" dirty="0" smtClean="0">
                <a:solidFill>
                  <a:srgbClr val="00A4DE"/>
                </a:solidFill>
                <a:latin typeface="Arial" panose="020B0604020202020204" pitchFamily="34" charset="0"/>
                <a:cs typeface="Arial" panose="020B0604020202020204" pitchFamily="34" charset="0"/>
              </a:rPr>
              <a:t>tools.</a:t>
            </a:r>
            <a:endParaRPr lang="en-GB" sz="1800" i="1" dirty="0" smtClean="0">
              <a:solidFill>
                <a:srgbClr val="00A4DE"/>
              </a:solidFill>
              <a:latin typeface="Arial" panose="020B0604020202020204" pitchFamily="34" charset="0"/>
              <a:cs typeface="Arial" panose="020B0604020202020204" pitchFamily="34" charset="0"/>
            </a:endParaRP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Also</a:t>
            </a:r>
            <a:r>
              <a:rPr lang="en-GB" sz="2000" dirty="0">
                <a:solidFill>
                  <a:srgbClr val="00A4DE"/>
                </a:solidFill>
                <a:latin typeface="Arial" panose="020B0604020202020204" pitchFamily="34" charset="0"/>
                <a:cs typeface="Arial" panose="020B0604020202020204" pitchFamily="34" charset="0"/>
              </a:rPr>
              <a:t>, think ahead to what kind of analysis you’d like to be able to do because the way you structure your survey questions has downstream implications for your analysis options</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44556" y="377193"/>
            <a:ext cx="531067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SURVEYS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7097" y="434304"/>
            <a:ext cx="830170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3506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43898" y="1420379"/>
            <a:ext cx="10284542" cy="3342966"/>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Qualitative </a:t>
            </a:r>
            <a:r>
              <a:rPr lang="en-GB" sz="2000" b="1" dirty="0">
                <a:solidFill>
                  <a:srgbClr val="00A4DE"/>
                </a:solidFill>
                <a:latin typeface="Arial" panose="020B0604020202020204" pitchFamily="34" charset="0"/>
                <a:cs typeface="Arial" panose="020B0604020202020204" pitchFamily="34" charset="0"/>
              </a:rPr>
              <a:t>interviews and focus groups can be an invaluable means of answering the ‘how’ and ‘why’ in your research </a:t>
            </a:r>
            <a:r>
              <a:rPr lang="en-GB" sz="2000" b="1" dirty="0" smtClean="0">
                <a:solidFill>
                  <a:srgbClr val="00A4DE"/>
                </a:solidFill>
                <a:latin typeface="Arial" panose="020B0604020202020204" pitchFamily="34" charset="0"/>
                <a:cs typeface="Arial" panose="020B0604020202020204" pitchFamily="34" charset="0"/>
              </a:rPr>
              <a:t>question.</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These </a:t>
            </a:r>
            <a:r>
              <a:rPr lang="en-GB" sz="2000" dirty="0">
                <a:solidFill>
                  <a:srgbClr val="00A4DE"/>
                </a:solidFill>
                <a:latin typeface="Arial" panose="020B0604020202020204" pitchFamily="34" charset="0"/>
                <a:cs typeface="Arial" panose="020B0604020202020204" pitchFamily="34" charset="0"/>
              </a:rPr>
              <a:t>methods are far more resource intensive than surveys in terms of time and cost per </a:t>
            </a:r>
            <a:r>
              <a:rPr lang="en-GB" sz="2000" dirty="0" smtClean="0">
                <a:solidFill>
                  <a:srgbClr val="00A4DE"/>
                </a:solidFill>
                <a:latin typeface="Arial" panose="020B0604020202020204" pitchFamily="34" charset="0"/>
                <a:cs typeface="Arial" panose="020B0604020202020204" pitchFamily="34" charset="0"/>
              </a:rPr>
              <a:t>participant</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Think about how long it would take to administer a survey to ten respondents versus setting up and conducting interviews of 1.5 hours each for ten participants.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Following our guidance will help you to ensure you don’t waste resources by gathering more qualitative data than you need.</a:t>
            </a:r>
            <a:endParaRPr lang="en-GB" sz="18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443025" y="377193"/>
            <a:ext cx="65968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QUALITATIVE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8413" y="434304"/>
            <a:ext cx="662038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02345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14400" y="1420379"/>
            <a:ext cx="10343536" cy="4086247"/>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offer tested strategies to help </a:t>
            </a:r>
            <a:r>
              <a:rPr lang="en-GB" sz="2000" dirty="0" smtClean="0">
                <a:solidFill>
                  <a:srgbClr val="00A4DE"/>
                </a:solidFill>
                <a:latin typeface="Arial" panose="020B0604020202020204" pitchFamily="34" charset="0"/>
                <a:cs typeface="Arial" panose="020B0604020202020204" pitchFamily="34" charset="0"/>
              </a:rPr>
              <a:t>you:</a:t>
            </a:r>
            <a:endParaRPr lang="en-GB" sz="2400" dirty="0" smtClean="0">
              <a:solidFill>
                <a:srgbClr val="00A4DE"/>
              </a:solidFill>
              <a:latin typeface="Arial" panose="020B0604020202020204" pitchFamily="34" charset="0"/>
              <a:cs typeface="Arial" panose="020B0604020202020204" pitchFamily="34" charset="0"/>
            </a:endParaRP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Develop </a:t>
            </a:r>
            <a:r>
              <a:rPr lang="en-GB" sz="1800" dirty="0">
                <a:solidFill>
                  <a:srgbClr val="00A4DE"/>
                </a:solidFill>
                <a:latin typeface="Arial" panose="020B0604020202020204" pitchFamily="34" charset="0"/>
                <a:cs typeface="Arial" panose="020B0604020202020204" pitchFamily="34" charset="0"/>
              </a:rPr>
              <a:t>your interview and focus group </a:t>
            </a:r>
            <a:r>
              <a:rPr lang="en-GB" sz="1800" dirty="0" smtClean="0">
                <a:solidFill>
                  <a:srgbClr val="00A4DE"/>
                </a:solidFill>
                <a:latin typeface="Arial" panose="020B0604020202020204" pitchFamily="34" charset="0"/>
                <a:cs typeface="Arial" panose="020B0604020202020204" pitchFamily="34" charset="0"/>
              </a:rPr>
              <a:t>questions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Respond </a:t>
            </a:r>
            <a:r>
              <a:rPr lang="en-GB" sz="1800" dirty="0">
                <a:solidFill>
                  <a:srgbClr val="00A4DE"/>
                </a:solidFill>
                <a:latin typeface="Arial" panose="020B0604020202020204" pitchFamily="34" charset="0"/>
                <a:cs typeface="Arial" panose="020B0604020202020204" pitchFamily="34" charset="0"/>
              </a:rPr>
              <a:t>appropriately when participants talk too much or too </a:t>
            </a:r>
            <a:r>
              <a:rPr lang="en-GB" sz="1800" dirty="0" smtClean="0">
                <a:solidFill>
                  <a:srgbClr val="00A4DE"/>
                </a:solidFill>
                <a:latin typeface="Arial" panose="020B0604020202020204" pitchFamily="34" charset="0"/>
                <a:cs typeface="Arial" panose="020B0604020202020204" pitchFamily="34" charset="0"/>
              </a:rPr>
              <a:t>little</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Deal </a:t>
            </a:r>
            <a:r>
              <a:rPr lang="en-GB" sz="1800" dirty="0">
                <a:solidFill>
                  <a:srgbClr val="00A4DE"/>
                </a:solidFill>
                <a:latin typeface="Arial" panose="020B0604020202020204" pitchFamily="34" charset="0"/>
                <a:cs typeface="Arial" panose="020B0604020202020204" pitchFamily="34" charset="0"/>
              </a:rPr>
              <a:t>with other challenges such as participants who evade </a:t>
            </a:r>
            <a:r>
              <a:rPr lang="en-GB" sz="1800" dirty="0" smtClean="0">
                <a:solidFill>
                  <a:srgbClr val="00A4DE"/>
                </a:solidFill>
                <a:latin typeface="Arial" panose="020B0604020202020204" pitchFamily="34" charset="0"/>
                <a:cs typeface="Arial" panose="020B0604020202020204" pitchFamily="34" charset="0"/>
              </a:rPr>
              <a:t>questions.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a:t>
            </a:r>
            <a:r>
              <a:rPr lang="en-GB" sz="2000" dirty="0">
                <a:solidFill>
                  <a:srgbClr val="00A4DE"/>
                </a:solidFill>
                <a:latin typeface="Arial" panose="020B0604020202020204" pitchFamily="34" charset="0"/>
                <a:cs typeface="Arial" panose="020B0604020202020204" pitchFamily="34" charset="0"/>
              </a:rPr>
              <a:t>addition, we highlight the importance of </a:t>
            </a:r>
            <a:r>
              <a:rPr lang="en-GB" sz="2000" b="1" dirty="0">
                <a:solidFill>
                  <a:srgbClr val="00A4DE"/>
                </a:solidFill>
                <a:latin typeface="Arial" panose="020B0604020202020204" pitchFamily="34" charset="0"/>
                <a:cs typeface="Arial" panose="020B0604020202020204" pitchFamily="34" charset="0"/>
              </a:rPr>
              <a:t>electronically recording</a:t>
            </a:r>
            <a:r>
              <a:rPr lang="en-GB" sz="2000" dirty="0">
                <a:solidFill>
                  <a:srgbClr val="00A4DE"/>
                </a:solidFill>
                <a:latin typeface="Arial" panose="020B0604020202020204" pitchFamily="34" charset="0"/>
                <a:cs typeface="Arial" panose="020B0604020202020204" pitchFamily="34" charset="0"/>
              </a:rPr>
              <a:t> your qualitative data to get the necessary detail for your </a:t>
            </a:r>
            <a:r>
              <a:rPr lang="en-GB" sz="2000" dirty="0" smtClean="0">
                <a:solidFill>
                  <a:srgbClr val="00A4DE"/>
                </a:solidFill>
                <a:latin typeface="Arial" panose="020B0604020202020204" pitchFamily="34" charset="0"/>
                <a:cs typeface="Arial" panose="020B0604020202020204" pitchFamily="34" charset="0"/>
              </a:rPr>
              <a:t>analysis.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We </a:t>
            </a:r>
            <a:r>
              <a:rPr lang="en-GB" sz="1800" dirty="0">
                <a:solidFill>
                  <a:srgbClr val="00A4DE"/>
                </a:solidFill>
                <a:latin typeface="Arial" panose="020B0604020202020204" pitchFamily="34" charset="0"/>
                <a:cs typeface="Arial" panose="020B0604020202020204" pitchFamily="34" charset="0"/>
              </a:rPr>
              <a:t>provide information on what kinds of recording equipment to buy so you can be assured that the time and funds you’ve committed to your qualitative interviews will result in usable recordings. </a:t>
            </a:r>
          </a:p>
        </p:txBody>
      </p:sp>
      <p:sp>
        <p:nvSpPr>
          <p:cNvPr id="7" name="TextBox 6"/>
          <p:cNvSpPr txBox="1"/>
          <p:nvPr/>
        </p:nvSpPr>
        <p:spPr>
          <a:xfrm>
            <a:off x="443025" y="377193"/>
            <a:ext cx="65968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QUALITATIVE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8413" y="434304"/>
            <a:ext cx="662038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9484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04568" y="1420379"/>
            <a:ext cx="10353368" cy="4981364"/>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It's </a:t>
            </a:r>
            <a:r>
              <a:rPr lang="en-GB" sz="2000" b="1" dirty="0">
                <a:solidFill>
                  <a:srgbClr val="00A4DE"/>
                </a:solidFill>
                <a:latin typeface="Arial" panose="020B0604020202020204" pitchFamily="34" charset="0"/>
                <a:cs typeface="Arial" panose="020B0604020202020204" pitchFamily="34" charset="0"/>
              </a:rPr>
              <a:t>worth considering using existing data (‘secondary data’) because it is an efficient way to conduct social </a:t>
            </a:r>
            <a:r>
              <a:rPr lang="en-GB" sz="2000" b="1" dirty="0" smtClean="0">
                <a:solidFill>
                  <a:srgbClr val="00A4DE"/>
                </a:solidFill>
                <a:latin typeface="Arial" panose="020B0604020202020204" pitchFamily="34" charset="0"/>
                <a:cs typeface="Arial" panose="020B0604020202020204" pitchFamily="34" charset="0"/>
              </a:rPr>
              <a:t>research.</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It </a:t>
            </a:r>
            <a:r>
              <a:rPr lang="en-GB" sz="1800" dirty="0">
                <a:solidFill>
                  <a:srgbClr val="00A4DE"/>
                </a:solidFill>
                <a:latin typeface="Arial" panose="020B0604020202020204" pitchFamily="34" charset="0"/>
                <a:cs typeface="Arial" panose="020B0604020202020204" pitchFamily="34" charset="0"/>
              </a:rPr>
              <a:t>enables you to access data on a scale that would otherwise be beyond your reach, such as census data or other government-funded population </a:t>
            </a:r>
            <a:r>
              <a:rPr lang="en-GB" sz="1800" dirty="0" smtClean="0">
                <a:solidFill>
                  <a:srgbClr val="00A4DE"/>
                </a:solidFill>
                <a:latin typeface="Arial" panose="020B0604020202020204" pitchFamily="34" charset="0"/>
                <a:cs typeface="Arial" panose="020B0604020202020204" pitchFamily="34" charset="0"/>
              </a:rPr>
              <a:t>surveys.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Using </a:t>
            </a:r>
            <a:r>
              <a:rPr lang="en-GB" sz="1800" dirty="0">
                <a:solidFill>
                  <a:srgbClr val="00A4DE"/>
                </a:solidFill>
                <a:latin typeface="Arial" panose="020B0604020202020204" pitchFamily="34" charset="0"/>
                <a:cs typeface="Arial" panose="020B0604020202020204" pitchFamily="34" charset="0"/>
              </a:rPr>
              <a:t>such secondary data can save you time you can re-invest in your analysis and write-up, thus potentially giving you a stronger overall </a:t>
            </a:r>
            <a:r>
              <a:rPr lang="en-GB" sz="1800" dirty="0" smtClean="0">
                <a:solidFill>
                  <a:srgbClr val="00A4DE"/>
                </a:solidFill>
                <a:latin typeface="Arial" panose="020B0604020202020204" pitchFamily="34" charset="0"/>
                <a:cs typeface="Arial" panose="020B0604020202020204" pitchFamily="34" charset="0"/>
              </a:rPr>
              <a:t>project.</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Unless </a:t>
            </a:r>
            <a:r>
              <a:rPr lang="en-GB" sz="2000" dirty="0">
                <a:solidFill>
                  <a:srgbClr val="00A4DE"/>
                </a:solidFill>
                <a:latin typeface="Arial" panose="020B0604020202020204" pitchFamily="34" charset="0"/>
                <a:cs typeface="Arial" panose="020B0604020202020204" pitchFamily="34" charset="0"/>
              </a:rPr>
              <a:t>you are extremely lucky, you will need to make </a:t>
            </a:r>
            <a:r>
              <a:rPr lang="en-GB" sz="2000" b="1" dirty="0">
                <a:solidFill>
                  <a:srgbClr val="00A4DE"/>
                </a:solidFill>
                <a:latin typeface="Arial" panose="020B0604020202020204" pitchFamily="34" charset="0"/>
                <a:cs typeface="Arial" panose="020B0604020202020204" pitchFamily="34" charset="0"/>
              </a:rPr>
              <a:t>adjustments</a:t>
            </a:r>
            <a:r>
              <a:rPr lang="en-GB" sz="2000" dirty="0">
                <a:solidFill>
                  <a:srgbClr val="00A4DE"/>
                </a:solidFill>
                <a:latin typeface="Arial" panose="020B0604020202020204" pitchFamily="34" charset="0"/>
                <a:cs typeface="Arial" panose="020B0604020202020204" pitchFamily="34" charset="0"/>
              </a:rPr>
              <a:t> to your research question to bring it into alignment with the existing data you wish to </a:t>
            </a:r>
            <a:r>
              <a:rPr lang="en-GB" sz="2000" dirty="0" smtClean="0">
                <a:solidFill>
                  <a:srgbClr val="00A4DE"/>
                </a:solidFill>
                <a:latin typeface="Arial" panose="020B0604020202020204" pitchFamily="34" charset="0"/>
                <a:cs typeface="Arial" panose="020B0604020202020204" pitchFamily="34" charset="0"/>
              </a:rPr>
              <a:t>use.</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While </a:t>
            </a:r>
            <a:r>
              <a:rPr lang="en-GB" sz="2000" dirty="0">
                <a:solidFill>
                  <a:srgbClr val="00A4DE"/>
                </a:solidFill>
                <a:latin typeface="Arial" panose="020B0604020202020204" pitchFamily="34" charset="0"/>
                <a:cs typeface="Arial" panose="020B0604020202020204" pitchFamily="34" charset="0"/>
              </a:rPr>
              <a:t>the use of existing data offers opportunities you will still need to carefully evaluate the methods used by the primary </a:t>
            </a:r>
            <a:r>
              <a:rPr lang="en-GB" sz="2000" dirty="0" smtClean="0">
                <a:solidFill>
                  <a:srgbClr val="00A4DE"/>
                </a:solidFill>
                <a:latin typeface="Arial" panose="020B0604020202020204" pitchFamily="34" charset="0"/>
                <a:cs typeface="Arial" panose="020B0604020202020204" pitchFamily="34" charset="0"/>
              </a:rPr>
              <a:t>researchers.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Look </a:t>
            </a:r>
            <a:r>
              <a:rPr lang="en-GB" sz="1800" dirty="0">
                <a:solidFill>
                  <a:srgbClr val="00A4DE"/>
                </a:solidFill>
                <a:latin typeface="Arial" panose="020B0604020202020204" pitchFamily="34" charset="0"/>
                <a:cs typeface="Arial" panose="020B0604020202020204" pitchFamily="34" charset="0"/>
              </a:rPr>
              <a:t>for weaknesses in the original data collection because these will then be carried over into your research</a:t>
            </a:r>
            <a:r>
              <a:rPr lang="en-GB" sz="1800" dirty="0" smtClean="0">
                <a:solidFill>
                  <a:srgbClr val="00A4DE"/>
                </a:solidFill>
                <a:latin typeface="Arial" panose="020B0604020202020204" pitchFamily="34" charset="0"/>
                <a:cs typeface="Arial" panose="020B0604020202020204" pitchFamily="34" charset="0"/>
              </a:rPr>
              <a:t>.</a:t>
            </a:r>
            <a:endParaRPr lang="en-GB" sz="18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443025" y="377193"/>
            <a:ext cx="65968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SECONDARY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8413" y="434304"/>
            <a:ext cx="662038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7272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MANAGING &amp; ANALYSING DATA</a:t>
            </a:r>
            <a:endParaRPr lang="en-GB" sz="3600" dirty="0">
              <a:solidFill>
                <a:srgbClr val="00A4DE"/>
              </a:solidFill>
              <a:latin typeface="Aharoni" panose="02010803020104030203" pitchFamily="2" charset="-79"/>
              <a:cs typeface="Aharoni" panose="02010803020104030203" pitchFamily="2" charset="-79"/>
            </a:endParaRPr>
          </a:p>
        </p:txBody>
      </p:sp>
      <p:sp>
        <p:nvSpPr>
          <p:cNvPr id="11" name="Rounded Rectangle 1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Tree>
    <p:extLst>
      <p:ext uri="{BB962C8B-B14F-4D97-AF65-F5344CB8AC3E}">
        <p14:creationId xmlns:p14="http://schemas.microsoft.com/office/powerpoint/2010/main" val="9711684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45573" y="1432219"/>
            <a:ext cx="10579511" cy="2634567"/>
          </a:xfrm>
          <a:noFill/>
        </p:spPr>
        <p:txBody>
          <a:bodyPr vert="horz" wrap="square" lIns="91440" tIns="45720" rIns="91440" bIns="45720" rtlCol="0">
            <a:spAutoFit/>
          </a:bodyPr>
          <a:lstStyle/>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From the beginning of your project, you need to </a:t>
            </a:r>
            <a:r>
              <a:rPr lang="en-GB" sz="2000" b="1" dirty="0">
                <a:solidFill>
                  <a:srgbClr val="00A4DE"/>
                </a:solidFill>
                <a:latin typeface="Arial" panose="020B0604020202020204" pitchFamily="34" charset="0"/>
                <a:cs typeface="Arial" panose="020B0604020202020204" pitchFamily="34" charset="0"/>
              </a:rPr>
              <a:t>manage information about your </a:t>
            </a:r>
            <a:r>
              <a:rPr lang="en-GB" sz="2000" b="1" dirty="0" smtClean="0">
                <a:solidFill>
                  <a:srgbClr val="00A4DE"/>
                </a:solidFill>
                <a:latin typeface="Arial" panose="020B0604020202020204" pitchFamily="34" charset="0"/>
                <a:cs typeface="Arial" panose="020B0604020202020204" pitchFamily="34" charset="0"/>
              </a:rPr>
              <a:t>research</a:t>
            </a:r>
            <a:r>
              <a:rPr lang="en-GB" sz="2000" dirty="0" smtClean="0">
                <a:solidFill>
                  <a:srgbClr val="00A4DE"/>
                </a:solidFill>
                <a:latin typeface="Arial" panose="020B0604020202020204" pitchFamily="34" charset="0"/>
                <a:cs typeface="Arial" panose="020B0604020202020204" pitchFamily="34" charset="0"/>
              </a:rPr>
              <a:t>.</a:t>
            </a:r>
          </a:p>
          <a:p>
            <a:pPr>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Documenting </a:t>
            </a:r>
            <a:r>
              <a:rPr lang="en-GB" sz="2200" dirty="0">
                <a:solidFill>
                  <a:srgbClr val="00A4DE"/>
                </a:solidFill>
                <a:latin typeface="Arial" panose="020B0604020202020204" pitchFamily="34" charset="0"/>
                <a:cs typeface="Arial" panose="020B0604020202020204" pitchFamily="34" charset="0"/>
              </a:rPr>
              <a:t>your decision-making will help you down the road when you may not remember your thought processes as </a:t>
            </a:r>
            <a:r>
              <a:rPr lang="en-GB" sz="2200" dirty="0" smtClean="0">
                <a:solidFill>
                  <a:srgbClr val="00A4DE"/>
                </a:solidFill>
                <a:latin typeface="Arial" panose="020B0604020202020204" pitchFamily="34" charset="0"/>
                <a:cs typeface="Arial" panose="020B0604020202020204" pitchFamily="34" charset="0"/>
              </a:rPr>
              <a:t>clearly.</a:t>
            </a:r>
          </a:p>
          <a:p>
            <a:pPr>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Decisions </a:t>
            </a:r>
            <a:r>
              <a:rPr lang="en-GB" sz="2200" dirty="0">
                <a:solidFill>
                  <a:srgbClr val="00A4DE"/>
                </a:solidFill>
                <a:latin typeface="Arial" panose="020B0604020202020204" pitchFamily="34" charset="0"/>
                <a:cs typeface="Arial" panose="020B0604020202020204" pitchFamily="34" charset="0"/>
              </a:rPr>
              <a:t>that seem obvious during data </a:t>
            </a:r>
            <a:r>
              <a:rPr lang="en-GB" sz="2200" dirty="0" smtClean="0">
                <a:solidFill>
                  <a:srgbClr val="00A4DE"/>
                </a:solidFill>
                <a:latin typeface="Arial" panose="020B0604020202020204" pitchFamily="34" charset="0"/>
                <a:cs typeface="Arial" panose="020B0604020202020204" pitchFamily="34" charset="0"/>
              </a:rPr>
              <a:t>collection </a:t>
            </a:r>
            <a:r>
              <a:rPr lang="en-GB" sz="2200" dirty="0">
                <a:solidFill>
                  <a:srgbClr val="00A4DE"/>
                </a:solidFill>
                <a:latin typeface="Arial" panose="020B0604020202020204" pitchFamily="34" charset="0"/>
                <a:cs typeface="Arial" panose="020B0604020202020204" pitchFamily="34" charset="0"/>
              </a:rPr>
              <a:t>may become foggy later on as your perspective shifts with </a:t>
            </a:r>
            <a:r>
              <a:rPr lang="en-GB" sz="2200" dirty="0" smtClean="0">
                <a:solidFill>
                  <a:srgbClr val="00A4DE"/>
                </a:solidFill>
                <a:latin typeface="Arial" panose="020B0604020202020204" pitchFamily="34" charset="0"/>
                <a:cs typeface="Arial" panose="020B0604020202020204" pitchFamily="34" charset="0"/>
              </a:rPr>
              <a:t>time.</a:t>
            </a:r>
          </a:p>
        </p:txBody>
      </p:sp>
      <p:sp>
        <p:nvSpPr>
          <p:cNvPr id="7" name="TextBox 6"/>
          <p:cNvSpPr txBox="1"/>
          <p:nvPr/>
        </p:nvSpPr>
        <p:spPr>
          <a:xfrm>
            <a:off x="1119858" y="377193"/>
            <a:ext cx="1091810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MANAGING INFORMATION ABOUT YOUR RESEARCH</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30116" y="434304"/>
            <a:ext cx="8586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9516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75071" y="1432219"/>
            <a:ext cx="10432026" cy="2800767"/>
          </a:xfrm>
          <a:noFill/>
        </p:spPr>
        <p:txBody>
          <a:bodyPr vert="horz" wrap="square" lIns="91440" tIns="45720" rIns="91440" bIns="45720" rtlCol="0">
            <a:spAutoFit/>
          </a:bodyPr>
          <a:lstStyle/>
          <a:p>
            <a:pPr>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also show you how to </a:t>
            </a:r>
            <a:r>
              <a:rPr lang="en-GB" sz="2000" b="1" dirty="0">
                <a:solidFill>
                  <a:srgbClr val="00A4DE"/>
                </a:solidFill>
                <a:latin typeface="Arial" panose="020B0604020202020204" pitchFamily="34" charset="0"/>
                <a:cs typeface="Arial" panose="020B0604020202020204" pitchFamily="34" charset="0"/>
              </a:rPr>
              <a:t>organize and arrange your data </a:t>
            </a:r>
            <a:r>
              <a:rPr lang="en-GB" sz="2000" dirty="0">
                <a:solidFill>
                  <a:srgbClr val="00A4DE"/>
                </a:solidFill>
                <a:latin typeface="Arial" panose="020B0604020202020204" pitchFamily="34" charset="0"/>
                <a:cs typeface="Arial" panose="020B0604020202020204" pitchFamily="34" charset="0"/>
              </a:rPr>
              <a:t>so you can find the information you need quickly and avoid the risk of accidentally deleting your </a:t>
            </a:r>
            <a:r>
              <a:rPr lang="en-GB" sz="2000" dirty="0" smtClean="0">
                <a:solidFill>
                  <a:srgbClr val="00A4DE"/>
                </a:solidFill>
                <a:latin typeface="Arial" panose="020B0604020202020204" pitchFamily="34" charset="0"/>
                <a:cs typeface="Arial" panose="020B0604020202020204" pitchFamily="34" charset="0"/>
              </a:rPr>
              <a:t>files.</a:t>
            </a:r>
          </a:p>
          <a:p>
            <a:pPr>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data management system we propose </a:t>
            </a:r>
            <a:r>
              <a:rPr lang="en-GB" sz="2000" b="1" dirty="0">
                <a:solidFill>
                  <a:srgbClr val="00A4DE"/>
                </a:solidFill>
                <a:latin typeface="Arial" panose="020B0604020202020204" pitchFamily="34" charset="0"/>
                <a:cs typeface="Arial" panose="020B0604020202020204" pitchFamily="34" charset="0"/>
              </a:rPr>
              <a:t>simplifies the process of compiling and quality checking your data</a:t>
            </a:r>
            <a:r>
              <a:rPr lang="en-GB" sz="2000" dirty="0">
                <a:solidFill>
                  <a:srgbClr val="00A4DE"/>
                </a:solidFill>
                <a:latin typeface="Arial" panose="020B0604020202020204" pitchFamily="34" charset="0"/>
                <a:cs typeface="Arial" panose="020B0604020202020204" pitchFamily="34" charset="0"/>
              </a:rPr>
              <a:t>, giving you greater assurance and clarity as you proceed with your research</a:t>
            </a:r>
            <a:r>
              <a:rPr lang="en-GB" sz="2000" dirty="0" smtClean="0">
                <a:solidFill>
                  <a:srgbClr val="00A4DE"/>
                </a:solidFill>
                <a:latin typeface="Arial" panose="020B0604020202020204" pitchFamily="34" charset="0"/>
                <a:cs typeface="Arial" panose="020B0604020202020204" pitchFamily="34" charset="0"/>
              </a:rPr>
              <a:t>.</a:t>
            </a:r>
          </a:p>
          <a:p>
            <a:pPr>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Once you’ve set up your framework for managing your data, your data analysis can begin. </a:t>
            </a:r>
            <a:r>
              <a:rPr lang="en-GB" sz="2000" dirty="0" smtClean="0">
                <a:solidFill>
                  <a:srgbClr val="00A4DE"/>
                </a:solidFill>
                <a:latin typeface="Arial" panose="020B0604020202020204" pitchFamily="34" charset="0"/>
                <a:cs typeface="Arial" panose="020B0604020202020204" pitchFamily="34" charset="0"/>
              </a:rPr>
              <a:t> </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443025" y="377193"/>
            <a:ext cx="788489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ORGANISING YOUR </a:t>
            </a:r>
            <a:r>
              <a:rPr lang="en-GB" sz="2800" dirty="0" smtClean="0">
                <a:solidFill>
                  <a:schemeClr val="bg1">
                    <a:lumMod val="50000"/>
                  </a:schemeClr>
                </a:solidFill>
                <a:latin typeface="Aharoni" panose="02010803020104030203" pitchFamily="2" charset="-79"/>
                <a:cs typeface="Aharoni" panose="02010803020104030203" pitchFamily="2" charset="-79"/>
              </a:rPr>
              <a:t>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6606" y="434304"/>
            <a:ext cx="534219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47255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84903" y="1432219"/>
            <a:ext cx="10402529" cy="5100884"/>
          </a:xfrm>
          <a:noFill/>
        </p:spPr>
        <p:txBody>
          <a:bodyPr vert="horz" wrap="square" lIns="91440" tIns="45720" rIns="91440" bIns="45720" rtlCol="0">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Qualitative </a:t>
            </a:r>
            <a:r>
              <a:rPr lang="en-GB" sz="2000" dirty="0">
                <a:solidFill>
                  <a:srgbClr val="00A4DE"/>
                </a:solidFill>
                <a:latin typeface="Arial" panose="020B0604020202020204" pitchFamily="34" charset="0"/>
                <a:cs typeface="Arial" panose="020B0604020202020204" pitchFamily="34" charset="0"/>
              </a:rPr>
              <a:t>analysis </a:t>
            </a:r>
            <a:r>
              <a:rPr lang="en-GB" sz="2000" dirty="0" smtClean="0">
                <a:solidFill>
                  <a:srgbClr val="00A4DE"/>
                </a:solidFill>
                <a:latin typeface="Arial" panose="020B0604020202020204" pitchFamily="34" charset="0"/>
                <a:cs typeface="Arial" panose="020B0604020202020204" pitchFamily="34" charset="0"/>
              </a:rPr>
              <a:t>requires </a:t>
            </a:r>
            <a:r>
              <a:rPr lang="en-GB" sz="2000" b="1" dirty="0">
                <a:solidFill>
                  <a:srgbClr val="00A4DE"/>
                </a:solidFill>
                <a:latin typeface="Arial" panose="020B0604020202020204" pitchFamily="34" charset="0"/>
                <a:cs typeface="Arial" panose="020B0604020202020204" pitchFamily="34" charset="0"/>
              </a:rPr>
              <a:t>rigorous methods </a:t>
            </a:r>
            <a:r>
              <a:rPr lang="en-GB" sz="2000" dirty="0">
                <a:solidFill>
                  <a:srgbClr val="00A4DE"/>
                </a:solidFill>
                <a:latin typeface="Arial" panose="020B0604020202020204" pitchFamily="34" charset="0"/>
                <a:cs typeface="Arial" panose="020B0604020202020204" pitchFamily="34" charset="0"/>
              </a:rPr>
              <a:t>and a </a:t>
            </a:r>
            <a:r>
              <a:rPr lang="en-GB" sz="2000" b="1" dirty="0">
                <a:solidFill>
                  <a:srgbClr val="00A4DE"/>
                </a:solidFill>
                <a:latin typeface="Arial" panose="020B0604020202020204" pitchFamily="34" charset="0"/>
                <a:cs typeface="Arial" panose="020B0604020202020204" pitchFamily="34" charset="0"/>
              </a:rPr>
              <a:t>sensitivity to the </a:t>
            </a:r>
            <a:r>
              <a:rPr lang="en-GB" sz="2000" b="1" dirty="0" smtClean="0">
                <a:solidFill>
                  <a:srgbClr val="00A4DE"/>
                </a:solidFill>
                <a:latin typeface="Arial" panose="020B0604020202020204" pitchFamily="34" charset="0"/>
                <a:cs typeface="Arial" panose="020B0604020202020204" pitchFamily="34" charset="0"/>
              </a:rPr>
              <a:t>context </a:t>
            </a:r>
            <a:r>
              <a:rPr lang="en-GB" sz="2000" dirty="0">
                <a:solidFill>
                  <a:srgbClr val="00A4DE"/>
                </a:solidFill>
                <a:latin typeface="Arial" panose="020B0604020202020204" pitchFamily="34" charset="0"/>
                <a:cs typeface="Arial" panose="020B0604020202020204" pitchFamily="34" charset="0"/>
              </a:rPr>
              <a:t>in which data are </a:t>
            </a:r>
            <a:r>
              <a:rPr lang="en-GB" sz="2000" dirty="0" smtClean="0">
                <a:solidFill>
                  <a:srgbClr val="00A4DE"/>
                </a:solidFill>
                <a:latin typeface="Arial" panose="020B0604020202020204" pitchFamily="34" charset="0"/>
                <a:cs typeface="Arial" panose="020B0604020202020204" pitchFamily="34" charset="0"/>
              </a:rPr>
              <a:t>generated.</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show you how to take your raw data and transform it into ‘codes’ (i.e</a:t>
            </a:r>
            <a:r>
              <a:rPr lang="en-GB" sz="2000" dirty="0" smtClean="0">
                <a:solidFill>
                  <a:srgbClr val="00A4DE"/>
                </a:solidFill>
                <a:latin typeface="Arial" panose="020B0604020202020204" pitchFamily="34" charset="0"/>
                <a:cs typeface="Arial" panose="020B0604020202020204" pitchFamily="34" charset="0"/>
              </a:rPr>
              <a:t>., </a:t>
            </a:r>
            <a:r>
              <a:rPr lang="en-GB" sz="2000" dirty="0">
                <a:solidFill>
                  <a:srgbClr val="00A4DE"/>
                </a:solidFill>
                <a:latin typeface="Arial" panose="020B0604020202020204" pitchFamily="34" charset="0"/>
                <a:cs typeface="Arial" panose="020B0604020202020204" pitchFamily="34" charset="0"/>
              </a:rPr>
              <a:t>categories</a:t>
            </a:r>
            <a:r>
              <a:rPr lang="en-GB" sz="2000" dirty="0" smtClean="0">
                <a:solidFill>
                  <a:srgbClr val="00A4DE"/>
                </a:solidFill>
                <a:latin typeface="Arial" panose="020B0604020202020204" pitchFamily="34" charset="0"/>
                <a:cs typeface="Arial" panose="020B0604020202020204" pitchFamily="34" charset="0"/>
              </a:rPr>
              <a:t>).</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These </a:t>
            </a:r>
            <a:r>
              <a:rPr lang="en-GB" sz="1800" dirty="0">
                <a:solidFill>
                  <a:srgbClr val="00A4DE"/>
                </a:solidFill>
                <a:latin typeface="Arial" panose="020B0604020202020204" pitchFamily="34" charset="0"/>
                <a:cs typeface="Arial" panose="020B0604020202020204" pitchFamily="34" charset="0"/>
              </a:rPr>
              <a:t>codes can then be compared with each other and across different samples to identify the variety of viewpoints in your </a:t>
            </a:r>
            <a:r>
              <a:rPr lang="en-GB" sz="1800" dirty="0" smtClean="0">
                <a:solidFill>
                  <a:srgbClr val="00A4DE"/>
                </a:solidFill>
                <a:latin typeface="Arial" panose="020B0604020202020204" pitchFamily="34" charset="0"/>
                <a:cs typeface="Arial" panose="020B0604020202020204" pitchFamily="34" charset="0"/>
              </a:rPr>
              <a:t>data.</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By </a:t>
            </a:r>
            <a:r>
              <a:rPr lang="en-GB" sz="1800" dirty="0">
                <a:solidFill>
                  <a:srgbClr val="00A4DE"/>
                </a:solidFill>
                <a:latin typeface="Arial" panose="020B0604020202020204" pitchFamily="34" charset="0"/>
                <a:cs typeface="Arial" panose="020B0604020202020204" pitchFamily="34" charset="0"/>
              </a:rPr>
              <a:t>linking the codes and your emerging ideas around them to theoretical concepts, you then begin bridging your research with existing ideas in the </a:t>
            </a:r>
            <a:r>
              <a:rPr lang="en-GB" sz="1800" dirty="0" smtClean="0">
                <a:solidFill>
                  <a:srgbClr val="00A4DE"/>
                </a:solidFill>
                <a:latin typeface="Arial" panose="020B0604020202020204" pitchFamily="34" charset="0"/>
                <a:cs typeface="Arial" panose="020B0604020202020204" pitchFamily="34" charset="0"/>
              </a:rPr>
              <a:t>field.</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As </a:t>
            </a:r>
            <a:r>
              <a:rPr lang="en-GB" sz="2000" dirty="0">
                <a:solidFill>
                  <a:srgbClr val="00A4DE"/>
                </a:solidFill>
                <a:latin typeface="Arial" panose="020B0604020202020204" pitchFamily="34" charset="0"/>
                <a:cs typeface="Arial" panose="020B0604020202020204" pitchFamily="34" charset="0"/>
              </a:rPr>
              <a:t>your analysis deepens, particularly in the writing phase, you will begin to identify insightful explanations about your </a:t>
            </a:r>
            <a:r>
              <a:rPr lang="en-GB" sz="2000" dirty="0" smtClean="0">
                <a:solidFill>
                  <a:srgbClr val="00A4DE"/>
                </a:solidFill>
                <a:latin typeface="Arial" panose="020B0604020202020204" pitchFamily="34" charset="0"/>
                <a:cs typeface="Arial" panose="020B0604020202020204" pitchFamily="34" charset="0"/>
              </a:rPr>
              <a:t>data.</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a:t>
            </a:r>
            <a:r>
              <a:rPr lang="en-GB" sz="2000" dirty="0">
                <a:solidFill>
                  <a:srgbClr val="00A4DE"/>
                </a:solidFill>
                <a:latin typeface="Arial" panose="020B0604020202020204" pitchFamily="34" charset="0"/>
                <a:cs typeface="Arial" panose="020B0604020202020204" pitchFamily="34" charset="0"/>
              </a:rPr>
              <a:t>process of qualitative data management and analysis is made much easier and more robust with the help of </a:t>
            </a:r>
            <a:r>
              <a:rPr lang="en-GB" sz="2000" i="1" dirty="0">
                <a:solidFill>
                  <a:srgbClr val="00A4DE"/>
                </a:solidFill>
                <a:latin typeface="Arial" panose="020B0604020202020204" pitchFamily="34" charset="0"/>
                <a:cs typeface="Arial" panose="020B0604020202020204" pitchFamily="34" charset="0"/>
              </a:rPr>
              <a:t>qualitative data analysis software</a:t>
            </a:r>
            <a:r>
              <a:rPr lang="en-GB" sz="2000" dirty="0">
                <a:solidFill>
                  <a:srgbClr val="00A4DE"/>
                </a:solidFill>
                <a:latin typeface="Arial" panose="020B0604020202020204" pitchFamily="34" charset="0"/>
                <a:cs typeface="Arial" panose="020B0604020202020204" pitchFamily="34" charset="0"/>
              </a:rPr>
              <a:t>, which we walk you through step-by-step. </a:t>
            </a:r>
          </a:p>
        </p:txBody>
      </p:sp>
      <p:sp>
        <p:nvSpPr>
          <p:cNvPr id="7" name="TextBox 6"/>
          <p:cNvSpPr txBox="1"/>
          <p:nvPr/>
        </p:nvSpPr>
        <p:spPr>
          <a:xfrm>
            <a:off x="1170039" y="377193"/>
            <a:ext cx="703006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QUALITATIVE DATA ANALYSIS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54529" y="434304"/>
            <a:ext cx="463427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764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25910" y="1304403"/>
            <a:ext cx="10707330" cy="5144485"/>
          </a:xfrm>
          <a:noFill/>
        </p:spPr>
        <p:txBody>
          <a:bodyPr vert="horz" wrap="square" lIns="91440" tIns="45720" rIns="91440" bIns="45720" rtlCol="0">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value of quantitative data analysis is widely recognized in business, government, charities and </a:t>
            </a:r>
            <a:r>
              <a:rPr lang="en-GB" sz="2000" dirty="0" smtClean="0">
                <a:solidFill>
                  <a:srgbClr val="00A4DE"/>
                </a:solidFill>
                <a:latin typeface="Arial" panose="020B0604020202020204" pitchFamily="34" charset="0"/>
                <a:cs typeface="Arial" panose="020B0604020202020204" pitchFamily="34" charset="0"/>
              </a:rPr>
              <a:t>research.</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provide step-by-step instructions for conducting some of the most commonly used statistical </a:t>
            </a:r>
            <a:r>
              <a:rPr lang="en-GB" sz="2000" dirty="0" smtClean="0">
                <a:solidFill>
                  <a:srgbClr val="00A4DE"/>
                </a:solidFill>
                <a:latin typeface="Arial" panose="020B0604020202020204" pitchFamily="34" charset="0"/>
                <a:cs typeface="Arial" panose="020B0604020202020204" pitchFamily="34" charset="0"/>
              </a:rPr>
              <a:t>tests.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a:t>
            </a:r>
            <a:r>
              <a:rPr lang="en-GB" sz="2000" dirty="0">
                <a:solidFill>
                  <a:srgbClr val="00A4DE"/>
                </a:solidFill>
                <a:latin typeface="Arial" panose="020B0604020202020204" pitchFamily="34" charset="0"/>
                <a:cs typeface="Arial" panose="020B0604020202020204" pitchFamily="34" charset="0"/>
              </a:rPr>
              <a:t>SPSS, you can use these statistics </a:t>
            </a:r>
            <a:r>
              <a:rPr lang="en-GB" sz="2000" dirty="0" smtClean="0">
                <a:solidFill>
                  <a:srgbClr val="00A4DE"/>
                </a:solidFill>
                <a:latin typeface="Arial" panose="020B0604020202020204" pitchFamily="34" charset="0"/>
                <a:cs typeface="Arial" panose="020B0604020202020204" pitchFamily="34" charset="0"/>
              </a:rPr>
              <a:t>to:</a:t>
            </a:r>
          </a:p>
          <a:p>
            <a:pPr lvl="1">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C</a:t>
            </a:r>
            <a:r>
              <a:rPr lang="en-GB" sz="1800" dirty="0" smtClean="0">
                <a:solidFill>
                  <a:srgbClr val="00A4DE"/>
                </a:solidFill>
                <a:latin typeface="Arial" panose="020B0604020202020204" pitchFamily="34" charset="0"/>
                <a:cs typeface="Arial" panose="020B0604020202020204" pitchFamily="34" charset="0"/>
              </a:rPr>
              <a:t>oncisely </a:t>
            </a:r>
            <a:r>
              <a:rPr lang="en-GB" sz="1800" dirty="0">
                <a:solidFill>
                  <a:srgbClr val="00A4DE"/>
                </a:solidFill>
                <a:latin typeface="Arial" panose="020B0604020202020204" pitchFamily="34" charset="0"/>
                <a:cs typeface="Arial" panose="020B0604020202020204" pitchFamily="34" charset="0"/>
              </a:rPr>
              <a:t>present your </a:t>
            </a:r>
            <a:r>
              <a:rPr lang="en-GB" sz="1800" dirty="0" smtClean="0">
                <a:solidFill>
                  <a:srgbClr val="00A4DE"/>
                </a:solidFill>
                <a:latin typeface="Arial" panose="020B0604020202020204" pitchFamily="34" charset="0"/>
                <a:cs typeface="Arial" panose="020B0604020202020204" pitchFamily="34" charset="0"/>
              </a:rPr>
              <a:t>results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Analyse </a:t>
            </a:r>
            <a:r>
              <a:rPr lang="en-GB" sz="1800" dirty="0">
                <a:solidFill>
                  <a:srgbClr val="00A4DE"/>
                </a:solidFill>
                <a:latin typeface="Arial" panose="020B0604020202020204" pitchFamily="34" charset="0"/>
                <a:cs typeface="Arial" panose="020B0604020202020204" pitchFamily="34" charset="0"/>
              </a:rPr>
              <a:t>relationships between </a:t>
            </a:r>
            <a:r>
              <a:rPr lang="en-GB" sz="1800" dirty="0" smtClean="0">
                <a:solidFill>
                  <a:srgbClr val="00A4DE"/>
                </a:solidFill>
                <a:latin typeface="Arial" panose="020B0604020202020204" pitchFamily="34" charset="0"/>
                <a:cs typeface="Arial" panose="020B0604020202020204" pitchFamily="34" charset="0"/>
              </a:rPr>
              <a:t>variables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Compare </a:t>
            </a:r>
            <a:r>
              <a:rPr lang="en-GB" sz="1800" dirty="0">
                <a:solidFill>
                  <a:srgbClr val="00A4DE"/>
                </a:solidFill>
                <a:latin typeface="Arial" panose="020B0604020202020204" pitchFamily="34" charset="0"/>
                <a:cs typeface="Arial" panose="020B0604020202020204" pitchFamily="34" charset="0"/>
              </a:rPr>
              <a:t>different categories to see, for example, whether one group of people enjoy an experience more than </a:t>
            </a:r>
            <a:r>
              <a:rPr lang="en-GB" sz="1800" dirty="0" smtClean="0">
                <a:solidFill>
                  <a:srgbClr val="00A4DE"/>
                </a:solidFill>
                <a:latin typeface="Arial" panose="020B0604020202020204" pitchFamily="34" charset="0"/>
                <a:cs typeface="Arial" panose="020B0604020202020204" pitchFamily="34" charset="0"/>
              </a:rPr>
              <a:t>another.</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also highlight the </a:t>
            </a:r>
            <a:r>
              <a:rPr lang="en-GB" sz="2000" b="1" dirty="0">
                <a:solidFill>
                  <a:srgbClr val="00A4DE"/>
                </a:solidFill>
                <a:latin typeface="Arial" panose="020B0604020202020204" pitchFamily="34" charset="0"/>
                <a:cs typeface="Arial" panose="020B0604020202020204" pitchFamily="34" charset="0"/>
              </a:rPr>
              <a:t>assumptions</a:t>
            </a:r>
            <a:r>
              <a:rPr lang="en-GB" sz="2000" dirty="0">
                <a:solidFill>
                  <a:srgbClr val="00A4DE"/>
                </a:solidFill>
                <a:latin typeface="Arial" panose="020B0604020202020204" pitchFamily="34" charset="0"/>
                <a:cs typeface="Arial" panose="020B0604020202020204" pitchFamily="34" charset="0"/>
              </a:rPr>
              <a:t> inherent in parametric statistical tests, along with alternatives to use if assumptions are violated.</a:t>
            </a:r>
          </a:p>
        </p:txBody>
      </p:sp>
      <p:sp>
        <p:nvSpPr>
          <p:cNvPr id="9" name="TextBox 8"/>
          <p:cNvSpPr txBox="1"/>
          <p:nvPr/>
        </p:nvSpPr>
        <p:spPr>
          <a:xfrm>
            <a:off x="1170039" y="377193"/>
            <a:ext cx="722033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QUANTITATIVE DATA ANALYSIS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6070" y="434304"/>
            <a:ext cx="449273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739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94735" y="1318001"/>
            <a:ext cx="10304207" cy="5268049"/>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This writing up process is one of the most exciting in your project because you are organizing and clarifying your ideas and findings into a coherent and structured report that presents your contribution to knowledge on your topic.</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Trying </a:t>
            </a:r>
            <a:r>
              <a:rPr lang="en-GB" sz="2000" dirty="0">
                <a:solidFill>
                  <a:srgbClr val="00A4DE"/>
                </a:solidFill>
                <a:latin typeface="Arial" panose="020B0604020202020204" pitchFamily="34" charset="0"/>
                <a:cs typeface="Arial" panose="020B0604020202020204" pitchFamily="34" charset="0"/>
              </a:rPr>
              <a:t>to get all your ideas down in one major writing session just doesn't work with research </a:t>
            </a:r>
            <a:r>
              <a:rPr lang="en-GB" sz="2000" dirty="0" smtClean="0">
                <a:solidFill>
                  <a:srgbClr val="00A4DE"/>
                </a:solidFill>
                <a:latin typeface="Arial" panose="020B0604020202020204" pitchFamily="34" charset="0"/>
                <a:cs typeface="Arial" panose="020B0604020202020204" pitchFamily="34" charset="0"/>
              </a:rPr>
              <a:t>reports.</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Instead</a:t>
            </a:r>
            <a:r>
              <a:rPr lang="en-GB" sz="1800" dirty="0">
                <a:solidFill>
                  <a:srgbClr val="00A4DE"/>
                </a:solidFill>
                <a:latin typeface="Arial" panose="020B0604020202020204" pitchFamily="34" charset="0"/>
                <a:cs typeface="Arial" panose="020B0604020202020204" pitchFamily="34" charset="0"/>
              </a:rPr>
              <a:t>, let your ideas evolve gradually during the writing process while following the principles of good writing we outline in this </a:t>
            </a:r>
            <a:r>
              <a:rPr lang="en-GB" sz="1800" dirty="0" smtClean="0">
                <a:solidFill>
                  <a:srgbClr val="00A4DE"/>
                </a:solidFill>
                <a:latin typeface="Arial" panose="020B0604020202020204" pitchFamily="34" charset="0"/>
                <a:cs typeface="Arial" panose="020B0604020202020204" pitchFamily="34" charset="0"/>
              </a:rPr>
              <a:t>book.</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Use </a:t>
            </a:r>
            <a:r>
              <a:rPr lang="en-GB" sz="2000" dirty="0">
                <a:solidFill>
                  <a:srgbClr val="00A4DE"/>
                </a:solidFill>
                <a:latin typeface="Arial" panose="020B0604020202020204" pitchFamily="34" charset="0"/>
                <a:cs typeface="Arial" panose="020B0604020202020204" pitchFamily="34" charset="0"/>
              </a:rPr>
              <a:t>the writing process itself as a chance to develop your </a:t>
            </a:r>
            <a:r>
              <a:rPr lang="en-GB" sz="2000" dirty="0" smtClean="0">
                <a:solidFill>
                  <a:srgbClr val="00A4DE"/>
                </a:solidFill>
                <a:latin typeface="Arial" panose="020B0604020202020204" pitchFamily="34" charset="0"/>
                <a:cs typeface="Arial" panose="020B0604020202020204" pitchFamily="34" charset="0"/>
              </a:rPr>
              <a:t>thoughts.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show </a:t>
            </a:r>
            <a:r>
              <a:rPr lang="en-GB" sz="2000" dirty="0" smtClean="0">
                <a:solidFill>
                  <a:srgbClr val="00A4DE"/>
                </a:solidFill>
                <a:latin typeface="Arial" panose="020B0604020202020204" pitchFamily="34" charset="0"/>
                <a:cs typeface="Arial" panose="020B0604020202020204" pitchFamily="34" charset="0"/>
              </a:rPr>
              <a:t>you:</a:t>
            </a:r>
            <a:endParaRPr lang="en-GB" sz="2400" dirty="0" smtClean="0">
              <a:solidFill>
                <a:srgbClr val="00A4DE"/>
              </a:solidFill>
              <a:latin typeface="Arial" panose="020B0604020202020204" pitchFamily="34" charset="0"/>
              <a:cs typeface="Arial" panose="020B0604020202020204" pitchFamily="34" charset="0"/>
            </a:endParaRPr>
          </a:p>
          <a:p>
            <a:pPr lvl="1">
              <a:spcBef>
                <a:spcPts val="0"/>
              </a:spcBef>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H</a:t>
            </a:r>
            <a:r>
              <a:rPr lang="en-GB" sz="1800" dirty="0" smtClean="0">
                <a:solidFill>
                  <a:srgbClr val="00A4DE"/>
                </a:solidFill>
                <a:latin typeface="Arial" panose="020B0604020202020204" pitchFamily="34" charset="0"/>
                <a:cs typeface="Arial" panose="020B0604020202020204" pitchFamily="34" charset="0"/>
              </a:rPr>
              <a:t>ow </a:t>
            </a:r>
            <a:r>
              <a:rPr lang="en-GB" sz="1800" dirty="0">
                <a:solidFill>
                  <a:srgbClr val="00A4DE"/>
                </a:solidFill>
                <a:latin typeface="Arial" panose="020B0604020202020204" pitchFamily="34" charset="0"/>
                <a:cs typeface="Arial" panose="020B0604020202020204" pitchFamily="34" charset="0"/>
              </a:rPr>
              <a:t>to structure a standard research </a:t>
            </a:r>
            <a:r>
              <a:rPr lang="en-GB" sz="1800" dirty="0" smtClean="0">
                <a:solidFill>
                  <a:srgbClr val="00A4DE"/>
                </a:solidFill>
                <a:latin typeface="Arial" panose="020B0604020202020204" pitchFamily="34" charset="0"/>
                <a:cs typeface="Arial" panose="020B0604020202020204" pitchFamily="34" charset="0"/>
              </a:rPr>
              <a:t>report</a:t>
            </a:r>
          </a:p>
          <a:p>
            <a:pPr lvl="1">
              <a:spcBef>
                <a:spcPts val="0"/>
              </a:spcBef>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H</a:t>
            </a:r>
            <a:r>
              <a:rPr lang="en-GB" sz="1800" dirty="0" smtClean="0">
                <a:solidFill>
                  <a:srgbClr val="00A4DE"/>
                </a:solidFill>
                <a:latin typeface="Arial" panose="020B0604020202020204" pitchFamily="34" charset="0"/>
                <a:cs typeface="Arial" panose="020B0604020202020204" pitchFamily="34" charset="0"/>
              </a:rPr>
              <a:t>ow </a:t>
            </a:r>
            <a:r>
              <a:rPr lang="en-GB" sz="1800" dirty="0">
                <a:solidFill>
                  <a:srgbClr val="00A4DE"/>
                </a:solidFill>
                <a:latin typeface="Arial" panose="020B0604020202020204" pitchFamily="34" charset="0"/>
                <a:cs typeface="Arial" panose="020B0604020202020204" pitchFamily="34" charset="0"/>
              </a:rPr>
              <a:t>to keep focused on your </a:t>
            </a:r>
            <a:r>
              <a:rPr lang="en-GB" sz="1800" dirty="0" smtClean="0">
                <a:solidFill>
                  <a:srgbClr val="00A4DE"/>
                </a:solidFill>
                <a:latin typeface="Arial" panose="020B0604020202020204" pitchFamily="34" charset="0"/>
                <a:cs typeface="Arial" panose="020B0604020202020204" pitchFamily="34" charset="0"/>
              </a:rPr>
              <a:t>work</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What </a:t>
            </a:r>
            <a:r>
              <a:rPr lang="en-GB" sz="1800" dirty="0">
                <a:solidFill>
                  <a:srgbClr val="00A4DE"/>
                </a:solidFill>
                <a:latin typeface="Arial" panose="020B0604020202020204" pitchFamily="34" charset="0"/>
                <a:cs typeface="Arial" panose="020B0604020202020204" pitchFamily="34" charset="0"/>
              </a:rPr>
              <a:t>to do if you run out of </a:t>
            </a:r>
            <a:r>
              <a:rPr lang="en-GB" sz="1800" dirty="0" smtClean="0">
                <a:solidFill>
                  <a:srgbClr val="00A4DE"/>
                </a:solidFill>
                <a:latin typeface="Arial" panose="020B0604020202020204" pitchFamily="34" charset="0"/>
                <a:cs typeface="Arial" panose="020B0604020202020204" pitchFamily="34" charset="0"/>
              </a:rPr>
              <a:t>steam.</a:t>
            </a:r>
          </a:p>
        </p:txBody>
      </p:sp>
      <p:sp>
        <p:nvSpPr>
          <p:cNvPr id="7" name="TextBox 6"/>
          <p:cNvSpPr txBox="1"/>
          <p:nvPr/>
        </p:nvSpPr>
        <p:spPr>
          <a:xfrm>
            <a:off x="1170040" y="377193"/>
            <a:ext cx="635617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THE WRITING UP PROCESS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1767" y="434304"/>
            <a:ext cx="538703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72455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76747" y="1236636"/>
            <a:ext cx="10658169" cy="5601533"/>
          </a:xfrm>
          <a:prstGeom prst="rect">
            <a:avLst/>
          </a:prstGeom>
          <a:noFill/>
        </p:spPr>
        <p:txBody>
          <a:bodyPr wrap="square" rtlCol="0">
            <a:spAutoFit/>
          </a:bodyPr>
          <a:lstStyle/>
          <a:p>
            <a:pPr marL="342900"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Social </a:t>
            </a:r>
            <a:r>
              <a:rPr lang="en-GB" sz="2000" b="1" dirty="0">
                <a:solidFill>
                  <a:srgbClr val="00A4DE"/>
                </a:solidFill>
                <a:latin typeface="Arial" panose="020B0604020202020204" pitchFamily="34" charset="0"/>
                <a:cs typeface="Arial" panose="020B0604020202020204" pitchFamily="34" charset="0"/>
              </a:rPr>
              <a:t>research offers you the opportunity and privilege to develop knowledge about the rich and varied societies and cultures in which we </a:t>
            </a:r>
            <a:r>
              <a:rPr lang="en-GB" sz="2000" b="1" dirty="0" smtClean="0">
                <a:solidFill>
                  <a:srgbClr val="00A4DE"/>
                </a:solidFill>
                <a:latin typeface="Arial" panose="020B0604020202020204" pitchFamily="34" charset="0"/>
                <a:cs typeface="Arial" panose="020B0604020202020204" pitchFamily="34" charset="0"/>
              </a:rPr>
              <a:t>live.</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As </a:t>
            </a:r>
            <a:r>
              <a:rPr lang="en-GB" sz="2000" dirty="0">
                <a:solidFill>
                  <a:srgbClr val="00A4DE"/>
                </a:solidFill>
                <a:latin typeface="Arial" panose="020B0604020202020204" pitchFamily="34" charset="0"/>
                <a:cs typeface="Arial" panose="020B0604020202020204" pitchFamily="34" charset="0"/>
              </a:rPr>
              <a:t>social researchers, we know how difficult the process can be, especially for students new to </a:t>
            </a:r>
            <a:r>
              <a:rPr lang="en-GB" sz="2000" dirty="0" smtClean="0">
                <a:solidFill>
                  <a:srgbClr val="00A4DE"/>
                </a:solidFill>
                <a:latin typeface="Arial" panose="020B0604020202020204" pitchFamily="34" charset="0"/>
                <a:cs typeface="Arial" panose="020B0604020202020204" pitchFamily="34" charset="0"/>
              </a:rPr>
              <a:t>research.</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It </a:t>
            </a:r>
            <a:r>
              <a:rPr lang="en-GB" sz="2000" dirty="0">
                <a:solidFill>
                  <a:srgbClr val="00A4DE"/>
                </a:solidFill>
                <a:latin typeface="Arial" panose="020B0604020202020204" pitchFamily="34" charset="0"/>
                <a:cs typeface="Arial" panose="020B0604020202020204" pitchFamily="34" charset="0"/>
              </a:rPr>
              <a:t>can be daunting to stand at the beginning of your research project and look at the path ahead with all the steps that you’ll need to take before submitting your completed </a:t>
            </a:r>
            <a:r>
              <a:rPr lang="en-GB" sz="2000" dirty="0" smtClean="0">
                <a:solidFill>
                  <a:srgbClr val="00A4DE"/>
                </a:solidFill>
                <a:latin typeface="Arial" panose="020B0604020202020204" pitchFamily="34" charset="0"/>
                <a:cs typeface="Arial" panose="020B0604020202020204" pitchFamily="34" charset="0"/>
              </a:rPr>
              <a:t>work.</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a:t>
            </a:r>
            <a:r>
              <a:rPr lang="en-GB" sz="2000" dirty="0">
                <a:solidFill>
                  <a:srgbClr val="00A4DE"/>
                </a:solidFill>
                <a:latin typeface="Arial" panose="020B0604020202020204" pitchFamily="34" charset="0"/>
                <a:cs typeface="Arial" panose="020B0604020202020204" pitchFamily="34" charset="0"/>
              </a:rPr>
              <a:t>path may take you days, weeks, months or years (in the case of doctoral projects). </a:t>
            </a:r>
            <a:endParaRPr lang="en-GB" sz="2000" dirty="0" smtClean="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If you are feeling uneasy about this journey, you’re in good company! The best researchers in the world have all felt this way at some point.</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too will soon discover, however, that your curiosity, careful and continuous (re-</a:t>
            </a:r>
            <a:r>
              <a:rPr lang="en-GB" sz="2000" dirty="0" smtClean="0">
                <a:solidFill>
                  <a:srgbClr val="00A4DE"/>
                </a:solidFill>
                <a:latin typeface="Arial" panose="020B0604020202020204" pitchFamily="34" charset="0"/>
                <a:cs typeface="Arial" panose="020B0604020202020204" pitchFamily="34" charset="0"/>
              </a:rPr>
              <a:t>) planning</a:t>
            </a:r>
            <a:r>
              <a:rPr lang="en-GB" sz="2000" dirty="0">
                <a:solidFill>
                  <a:srgbClr val="00A4DE"/>
                </a:solidFill>
                <a:latin typeface="Arial" panose="020B0604020202020204" pitchFamily="34" charset="0"/>
                <a:cs typeface="Arial" panose="020B0604020202020204" pitchFamily="34" charset="0"/>
              </a:rPr>
              <a:t>, creative problem-solving and relentless focus on your topic will be the keys to completing good research.</a:t>
            </a:r>
          </a:p>
          <a:p>
            <a:pPr marL="285750" indent="-285750">
              <a:spcAft>
                <a:spcPts val="2000"/>
              </a:spcAft>
              <a:buClr>
                <a:schemeClr val="accent2"/>
              </a:buClr>
              <a:buSzPct val="150000"/>
              <a:buFont typeface="Arial" panose="020B0604020202020204" pitchFamily="34" charset="0"/>
              <a:buChar char="•"/>
            </a:pPr>
            <a:endParaRPr lang="en-GB"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244555" y="377193"/>
            <a:ext cx="687400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SOCIAL RESEARCH</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0426" y="434304"/>
            <a:ext cx="673837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2785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45574" y="1420422"/>
            <a:ext cx="10508226" cy="4421723"/>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We hope that this </a:t>
            </a:r>
            <a:r>
              <a:rPr lang="en-GB" sz="2000" b="1" dirty="0" smtClean="0">
                <a:solidFill>
                  <a:srgbClr val="00A4DE"/>
                </a:solidFill>
                <a:latin typeface="Arial" panose="020B0604020202020204" pitchFamily="34" charset="0"/>
                <a:cs typeface="Arial" panose="020B0604020202020204" pitchFamily="34" charset="0"/>
              </a:rPr>
              <a:t>series has </a:t>
            </a:r>
            <a:r>
              <a:rPr lang="en-GB" sz="2000" b="1" dirty="0">
                <a:solidFill>
                  <a:srgbClr val="00A4DE"/>
                </a:solidFill>
                <a:latin typeface="Arial" panose="020B0604020202020204" pitchFamily="34" charset="0"/>
                <a:cs typeface="Arial" panose="020B0604020202020204" pitchFamily="34" charset="0"/>
              </a:rPr>
              <a:t>helped you along your research </a:t>
            </a:r>
            <a:r>
              <a:rPr lang="en-GB" sz="2000" b="1" dirty="0" smtClean="0">
                <a:solidFill>
                  <a:srgbClr val="00A4DE"/>
                </a:solidFill>
                <a:latin typeface="Arial" panose="020B0604020202020204" pitchFamily="34" charset="0"/>
                <a:cs typeface="Arial" panose="020B0604020202020204" pitchFamily="34" charset="0"/>
              </a:rPr>
              <a:t>journey.</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aimed to show you how to get the most from each stage of your project and navigate the numerous hurdles every researcher is bound to </a:t>
            </a:r>
            <a:r>
              <a:rPr lang="en-GB" sz="2000" dirty="0" smtClean="0">
                <a:solidFill>
                  <a:srgbClr val="00A4DE"/>
                </a:solidFill>
                <a:latin typeface="Arial" panose="020B0604020202020204" pitchFamily="34" charset="0"/>
                <a:cs typeface="Arial" panose="020B0604020202020204" pitchFamily="34" charset="0"/>
              </a:rPr>
              <a:t>face.</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a:t>
            </a:r>
            <a:r>
              <a:rPr lang="en-GB" sz="2000" dirty="0">
                <a:solidFill>
                  <a:srgbClr val="00A4DE"/>
                </a:solidFill>
                <a:latin typeface="Arial" panose="020B0604020202020204" pitchFamily="34" charset="0"/>
                <a:cs typeface="Arial" panose="020B0604020202020204" pitchFamily="34" charset="0"/>
              </a:rPr>
              <a:t>our part, we think back fondly to the early days of our research training when we were at the University of Cambridge together learning the tools and processes to becoming effective social </a:t>
            </a:r>
            <a:r>
              <a:rPr lang="en-GB" sz="2000" dirty="0" smtClean="0">
                <a:solidFill>
                  <a:srgbClr val="00A4DE"/>
                </a:solidFill>
                <a:latin typeface="Arial" panose="020B0604020202020204" pitchFamily="34" charset="0"/>
                <a:cs typeface="Arial" panose="020B0604020202020204" pitchFamily="34" charset="0"/>
              </a:rPr>
              <a:t>researchers.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hope we have conveyed our enthusiasm for the process of developing reliable </a:t>
            </a:r>
            <a:r>
              <a:rPr lang="en-GB" sz="2000" dirty="0" smtClean="0">
                <a:solidFill>
                  <a:srgbClr val="00A4DE"/>
                </a:solidFill>
                <a:latin typeface="Arial" panose="020B0604020202020204" pitchFamily="34" charset="0"/>
                <a:cs typeface="Arial" panose="020B0604020202020204" pitchFamily="34" charset="0"/>
              </a:rPr>
              <a:t>knowledge.</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It’s </a:t>
            </a:r>
            <a:r>
              <a:rPr lang="en-GB" sz="2000" dirty="0">
                <a:solidFill>
                  <a:srgbClr val="00A4DE"/>
                </a:solidFill>
                <a:latin typeface="Arial" panose="020B0604020202020204" pitchFamily="34" charset="0"/>
                <a:cs typeface="Arial" panose="020B0604020202020204" pitchFamily="34" charset="0"/>
              </a:rPr>
              <a:t>a process inflected with surprises, unexpected findings and sudden </a:t>
            </a:r>
            <a:r>
              <a:rPr lang="en-GB" sz="2000" dirty="0" smtClean="0">
                <a:solidFill>
                  <a:srgbClr val="00A4DE"/>
                </a:solidFill>
                <a:latin typeface="Arial" panose="020B0604020202020204" pitchFamily="34" charset="0"/>
                <a:cs typeface="Arial" panose="020B0604020202020204" pitchFamily="34" charset="0"/>
              </a:rPr>
              <a:t>insights.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What </a:t>
            </a:r>
            <a:r>
              <a:rPr lang="en-GB" sz="2000" dirty="0">
                <a:solidFill>
                  <a:srgbClr val="00A4DE"/>
                </a:solidFill>
                <a:latin typeface="Arial" panose="020B0604020202020204" pitchFamily="34" charset="0"/>
                <a:cs typeface="Arial" panose="020B0604020202020204" pitchFamily="34" charset="0"/>
              </a:rPr>
              <a:t>you encounter may be </a:t>
            </a:r>
            <a:r>
              <a:rPr lang="en-GB" sz="2000" dirty="0" smtClean="0">
                <a:solidFill>
                  <a:srgbClr val="00A4DE"/>
                </a:solidFill>
                <a:latin typeface="Arial" panose="020B0604020202020204" pitchFamily="34" charset="0"/>
                <a:cs typeface="Arial" panose="020B0604020202020204" pitchFamily="34" charset="0"/>
              </a:rPr>
              <a:t>heart-warming, </a:t>
            </a:r>
            <a:r>
              <a:rPr lang="en-GB" sz="2000" dirty="0">
                <a:solidFill>
                  <a:srgbClr val="00A4DE"/>
                </a:solidFill>
                <a:latin typeface="Arial" panose="020B0604020202020204" pitchFamily="34" charset="0"/>
                <a:cs typeface="Arial" panose="020B0604020202020204" pitchFamily="34" charset="0"/>
              </a:rPr>
              <a:t>uncomfortable or tragic, but coming to understand and share the knowledge you develop is always rewarding.</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04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86581" y="1374284"/>
            <a:ext cx="10559845" cy="4503797"/>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pPr>
              <a:spcAft>
                <a:spcPts val="2000"/>
              </a:spcAft>
              <a:buSzPct val="150000"/>
              <a:buBlip>
                <a:blip r:embed="rId2"/>
              </a:buBlip>
            </a:pPr>
            <a:r>
              <a:rPr lang="en-GB" b="1" dirty="0" smtClean="0">
                <a:solidFill>
                  <a:srgbClr val="00A4DE"/>
                </a:solidFill>
              </a:rPr>
              <a:t>It’s </a:t>
            </a:r>
            <a:r>
              <a:rPr lang="en-GB" b="1" dirty="0">
                <a:solidFill>
                  <a:srgbClr val="00A4DE"/>
                </a:solidFill>
              </a:rPr>
              <a:t>crucial to have a well-designed research </a:t>
            </a:r>
            <a:r>
              <a:rPr lang="en-GB" b="1" dirty="0" smtClean="0">
                <a:solidFill>
                  <a:srgbClr val="00A4DE"/>
                </a:solidFill>
              </a:rPr>
              <a:t>plan.</a:t>
            </a:r>
          </a:p>
          <a:p>
            <a:pPr>
              <a:spcAft>
                <a:spcPts val="2000"/>
              </a:spcAft>
              <a:buSzPct val="150000"/>
              <a:buBlip>
                <a:blip r:embed="rId2"/>
              </a:buBlip>
            </a:pPr>
            <a:r>
              <a:rPr lang="en-GB" dirty="0" smtClean="0">
                <a:solidFill>
                  <a:srgbClr val="00A4DE"/>
                </a:solidFill>
              </a:rPr>
              <a:t>Whether </a:t>
            </a:r>
            <a:r>
              <a:rPr lang="en-GB" dirty="0">
                <a:solidFill>
                  <a:srgbClr val="00A4DE"/>
                </a:solidFill>
              </a:rPr>
              <a:t>you have a polished design already in mind or just a basic sketch of what you’d like to investigate, we have helped you understand what you’ve got and what’s missing to help get your research off on the right </a:t>
            </a:r>
            <a:r>
              <a:rPr lang="en-GB" dirty="0" smtClean="0">
                <a:solidFill>
                  <a:srgbClr val="00A4DE"/>
                </a:solidFill>
              </a:rPr>
              <a:t>track.</a:t>
            </a:r>
          </a:p>
          <a:p>
            <a:pPr>
              <a:spcAft>
                <a:spcPts val="2000"/>
              </a:spcAft>
              <a:buSzPct val="150000"/>
              <a:buBlip>
                <a:blip r:embed="rId2"/>
              </a:buBlip>
            </a:pPr>
            <a:r>
              <a:rPr lang="en-GB" dirty="0">
                <a:solidFill>
                  <a:srgbClr val="00A4DE"/>
                </a:solidFill>
              </a:rPr>
              <a:t>We also advise you to be flexible about your research question in the early phases by adjusting it as you encounter obstacles, exciting new data sources or new research avenues that stimulate your interest.</a:t>
            </a:r>
          </a:p>
          <a:p>
            <a:pPr>
              <a:spcAft>
                <a:spcPts val="2000"/>
              </a:spcAft>
              <a:buSzPct val="150000"/>
              <a:buBlip>
                <a:blip r:embed="rId2"/>
              </a:buBlip>
            </a:pPr>
            <a:r>
              <a:rPr lang="en-GB" dirty="0">
                <a:solidFill>
                  <a:srgbClr val="00A4DE"/>
                </a:solidFill>
              </a:rPr>
              <a:t>However, narrowing your focus – and sticking to it – is the key to ensuring that you can successfully address your research question(s) within the confines of available time and budgets.</a:t>
            </a:r>
          </a:p>
          <a:p>
            <a:pPr>
              <a:spcAft>
                <a:spcPts val="2000"/>
              </a:spcAft>
            </a:pPr>
            <a:endParaRPr lang="en-GB" dirty="0" smtClean="0">
              <a:solidFill>
                <a:srgbClr val="000090"/>
              </a:solidFill>
            </a:endParaRPr>
          </a:p>
        </p:txBody>
      </p:sp>
      <p:sp>
        <p:nvSpPr>
          <p:cNvPr id="7" name="TextBox 6"/>
          <p:cNvSpPr txBox="1"/>
          <p:nvPr/>
        </p:nvSpPr>
        <p:spPr>
          <a:xfrm>
            <a:off x="244555" y="377193"/>
            <a:ext cx="65298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RESEARCH PLAN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5961" y="434304"/>
            <a:ext cx="706283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85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070697" y="1118652"/>
            <a:ext cx="10072925" cy="4534575"/>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endParaRPr lang="en-GB" dirty="0">
              <a:solidFill>
                <a:srgbClr val="000090"/>
              </a:solidFill>
            </a:endParaRPr>
          </a:p>
          <a:p>
            <a:pPr marL="0" indent="0">
              <a:spcAft>
                <a:spcPts val="2000"/>
              </a:spcAft>
              <a:buNone/>
            </a:pPr>
            <a:r>
              <a:rPr lang="en-GB" b="1" dirty="0" smtClean="0">
                <a:solidFill>
                  <a:srgbClr val="00A4DE"/>
                </a:solidFill>
              </a:rPr>
              <a:t>Once </a:t>
            </a:r>
            <a:r>
              <a:rPr lang="en-GB" b="1" dirty="0">
                <a:solidFill>
                  <a:srgbClr val="00A4DE"/>
                </a:solidFill>
              </a:rPr>
              <a:t>you’ve started developing your research design, you need to find and use existing research and theory relevant to your </a:t>
            </a:r>
            <a:r>
              <a:rPr lang="en-GB" b="1" dirty="0" smtClean="0">
                <a:solidFill>
                  <a:srgbClr val="00A4DE"/>
                </a:solidFill>
              </a:rPr>
              <a:t>topic.</a:t>
            </a:r>
          </a:p>
          <a:p>
            <a:pPr marL="742950" lvl="1" indent="-285750">
              <a:spcAft>
                <a:spcPts val="2000"/>
              </a:spcAft>
              <a:buSzPct val="150000"/>
              <a:buBlip>
                <a:blip r:embed="rId2"/>
              </a:buBlip>
            </a:pPr>
            <a:r>
              <a:rPr lang="en-GB" dirty="0" smtClean="0">
                <a:solidFill>
                  <a:srgbClr val="00A4DE"/>
                </a:solidFill>
                <a:latin typeface="Arial" panose="020B0604020202020204" pitchFamily="34" charset="0"/>
                <a:cs typeface="Arial" panose="020B0604020202020204" pitchFamily="34" charset="0"/>
              </a:rPr>
              <a:t>This </a:t>
            </a:r>
            <a:r>
              <a:rPr lang="en-GB" dirty="0">
                <a:solidFill>
                  <a:srgbClr val="00A4DE"/>
                </a:solidFill>
                <a:latin typeface="Arial" panose="020B0604020202020204" pitchFamily="34" charset="0"/>
                <a:cs typeface="Arial" panose="020B0604020202020204" pitchFamily="34" charset="0"/>
              </a:rPr>
              <a:t>process of reviewing the most relevant books and articles will help you understand the landscape you’re venturing into with your </a:t>
            </a:r>
            <a:r>
              <a:rPr lang="en-GB" dirty="0" smtClean="0">
                <a:solidFill>
                  <a:srgbClr val="00A4DE"/>
                </a:solidFill>
                <a:latin typeface="Arial" panose="020B0604020202020204" pitchFamily="34" charset="0"/>
                <a:cs typeface="Arial" panose="020B0604020202020204" pitchFamily="34" charset="0"/>
              </a:rPr>
              <a:t>research.</a:t>
            </a:r>
          </a:p>
          <a:p>
            <a:pPr marL="742950" lvl="1" indent="-285750">
              <a:spcAft>
                <a:spcPts val="2000"/>
              </a:spcAft>
              <a:buSzPct val="150000"/>
              <a:buBlip>
                <a:blip r:embed="rId2"/>
              </a:buBlip>
            </a:pPr>
            <a:r>
              <a:rPr lang="en-GB" dirty="0" smtClean="0">
                <a:solidFill>
                  <a:srgbClr val="00A4DE"/>
                </a:solidFill>
                <a:latin typeface="Arial" panose="020B0604020202020204" pitchFamily="34" charset="0"/>
                <a:cs typeface="Arial" panose="020B0604020202020204" pitchFamily="34" charset="0"/>
              </a:rPr>
              <a:t>Critically </a:t>
            </a:r>
            <a:r>
              <a:rPr lang="en-GB" dirty="0">
                <a:solidFill>
                  <a:srgbClr val="00A4DE"/>
                </a:solidFill>
                <a:latin typeface="Arial" panose="020B0604020202020204" pitchFamily="34" charset="0"/>
                <a:cs typeface="Arial" panose="020B0604020202020204" pitchFamily="34" charset="0"/>
              </a:rPr>
              <a:t>evaluate this existing research and probe for weaknesses and ‘gaps’ that your study can address. This process lets you refine your focus, avoid reinventing the wheel and establish the need for your </a:t>
            </a:r>
            <a:r>
              <a:rPr lang="en-GB" dirty="0" smtClean="0">
                <a:solidFill>
                  <a:srgbClr val="00A4DE"/>
                </a:solidFill>
                <a:latin typeface="Arial" panose="020B0604020202020204" pitchFamily="34" charset="0"/>
                <a:cs typeface="Arial" panose="020B0604020202020204" pitchFamily="34" charset="0"/>
              </a:rPr>
              <a:t>study.</a:t>
            </a:r>
          </a:p>
          <a:p>
            <a:pPr marL="742950" lvl="1" indent="-285750">
              <a:spcAft>
                <a:spcPts val="2000"/>
              </a:spcAft>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In </a:t>
            </a:r>
            <a:r>
              <a:rPr lang="en-GB" dirty="0">
                <a:solidFill>
                  <a:srgbClr val="00A4DE"/>
                </a:solidFill>
                <a:latin typeface="Arial" panose="020B0604020202020204" pitchFamily="34" charset="0"/>
                <a:cs typeface="Arial" panose="020B0604020202020204" pitchFamily="34" charset="0"/>
              </a:rPr>
              <a:t>addition, you can build on the good work of other researchers, which allows you to venture further into unexplored research </a:t>
            </a:r>
            <a:r>
              <a:rPr lang="en-GB" dirty="0" smtClean="0">
                <a:solidFill>
                  <a:srgbClr val="00A4DE"/>
                </a:solidFill>
                <a:latin typeface="Arial" panose="020B0604020202020204" pitchFamily="34" charset="0"/>
                <a:cs typeface="Arial" panose="020B0604020202020204" pitchFamily="34" charset="0"/>
              </a:rPr>
              <a:t>territory.</a:t>
            </a:r>
          </a:p>
          <a:p>
            <a:pPr marL="742950" lvl="1" indent="-285750">
              <a:spcAft>
                <a:spcPts val="2000"/>
              </a:spcAft>
              <a:buSzPct val="150000"/>
              <a:buBlip>
                <a:blip r:embed="rId2"/>
              </a:buBlip>
            </a:pPr>
            <a:r>
              <a:rPr lang="en-GB" dirty="0" smtClean="0">
                <a:solidFill>
                  <a:srgbClr val="00A4DE"/>
                </a:solidFill>
                <a:latin typeface="Arial" panose="020B0604020202020204" pitchFamily="34" charset="0"/>
                <a:cs typeface="Arial" panose="020B0604020202020204" pitchFamily="34" charset="0"/>
              </a:rPr>
              <a:t>We </a:t>
            </a:r>
            <a:r>
              <a:rPr lang="en-GB" dirty="0">
                <a:solidFill>
                  <a:srgbClr val="00A4DE"/>
                </a:solidFill>
                <a:latin typeface="Arial" panose="020B0604020202020204" pitchFamily="34" charset="0"/>
                <a:cs typeface="Arial" panose="020B0604020202020204" pitchFamily="34" charset="0"/>
              </a:rPr>
              <a:t>have included step-by-step guidance so you can be confident that your review of the literature demonstrates a firm grasp of existing research and ideas on your subject</a:t>
            </a:r>
            <a:r>
              <a:rPr lang="en-GB" dirty="0" smtClean="0">
                <a:solidFill>
                  <a:srgbClr val="00A4DE"/>
                </a:solidFill>
                <a:latin typeface="Arial" panose="020B0604020202020204" pitchFamily="34" charset="0"/>
                <a:cs typeface="Arial" panose="020B0604020202020204" pitchFamily="34" charset="0"/>
              </a:rPr>
              <a:t>.</a:t>
            </a:r>
            <a:endParaRPr lang="en-GB"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44555" y="377193"/>
            <a:ext cx="88994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EXISTING RESEARCH &amp; THEORY</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1" y="434304"/>
            <a:ext cx="46736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83623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66915" y="1118652"/>
            <a:ext cx="10579511" cy="5057795"/>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endParaRPr lang="en-GB" dirty="0">
              <a:solidFill>
                <a:srgbClr val="000090"/>
              </a:solidFill>
            </a:endParaRPr>
          </a:p>
          <a:p>
            <a:pPr>
              <a:spcAft>
                <a:spcPts val="2000"/>
              </a:spcAft>
              <a:buSzPct val="150000"/>
              <a:buBlip>
                <a:blip r:embed="rId2"/>
              </a:buBlip>
            </a:pPr>
            <a:r>
              <a:rPr lang="en-GB" dirty="0" smtClean="0">
                <a:solidFill>
                  <a:srgbClr val="00A4DE"/>
                </a:solidFill>
              </a:rPr>
              <a:t>Throughout </a:t>
            </a:r>
            <a:r>
              <a:rPr lang="en-GB" dirty="0">
                <a:solidFill>
                  <a:srgbClr val="00A4DE"/>
                </a:solidFill>
              </a:rPr>
              <a:t>your project, you must ensure that you are at all times being an ethical </a:t>
            </a:r>
            <a:r>
              <a:rPr lang="en-GB" dirty="0" smtClean="0">
                <a:solidFill>
                  <a:srgbClr val="00A4DE"/>
                </a:solidFill>
              </a:rPr>
              <a:t>researcher.</a:t>
            </a:r>
          </a:p>
          <a:p>
            <a:pPr>
              <a:spcAft>
                <a:spcPts val="2000"/>
              </a:spcAft>
              <a:buSzPct val="150000"/>
              <a:buBlip>
                <a:blip r:embed="rId2"/>
              </a:buBlip>
            </a:pPr>
            <a:r>
              <a:rPr lang="en-GB" b="1" dirty="0" smtClean="0">
                <a:solidFill>
                  <a:srgbClr val="00A4DE"/>
                </a:solidFill>
              </a:rPr>
              <a:t>Always remember that how you design your research, undertake your data collection, analyse your data and disseminate your results can affect people’s lives.</a:t>
            </a:r>
          </a:p>
          <a:p>
            <a:pPr marL="742950" lvl="1" indent="-285750">
              <a:spcAft>
                <a:spcPts val="2000"/>
              </a:spcAft>
              <a:buSzPct val="150000"/>
              <a:buBlip>
                <a:blip r:embed="rId2"/>
              </a:buBlip>
            </a:pPr>
            <a:r>
              <a:rPr lang="en-GB" dirty="0" smtClean="0">
                <a:solidFill>
                  <a:srgbClr val="00A4DE"/>
                </a:solidFill>
                <a:latin typeface="Arial" panose="020B0604020202020204" pitchFamily="34" charset="0"/>
                <a:cs typeface="Arial" panose="020B0604020202020204" pitchFamily="34" charset="0"/>
              </a:rPr>
              <a:t>Think about how you would feel if someone used data about you in a manner that you found intrusive or perhaps even damaging or upsetting.</a:t>
            </a:r>
          </a:p>
          <a:p>
            <a:pPr>
              <a:spcAft>
                <a:spcPts val="2000"/>
              </a:spcAft>
              <a:buSzPct val="150000"/>
              <a:buBlip>
                <a:blip r:embed="rId2"/>
              </a:buBlip>
            </a:pPr>
            <a:r>
              <a:rPr lang="en-GB" dirty="0" smtClean="0">
                <a:solidFill>
                  <a:srgbClr val="00A4DE"/>
                </a:solidFill>
              </a:rPr>
              <a:t>Make sure you do everything you can to ensure that you don’t abuse a participant’s trust or take away their right to decide whether they want you to use their data (and for what purpose).</a:t>
            </a:r>
          </a:p>
          <a:p>
            <a:pPr>
              <a:spcAft>
                <a:spcPts val="2000"/>
              </a:spcAft>
              <a:buSzPct val="150000"/>
              <a:buBlip>
                <a:blip r:embed="rId2"/>
              </a:buBlip>
            </a:pPr>
            <a:r>
              <a:rPr lang="en-GB" dirty="0" smtClean="0">
                <a:solidFill>
                  <a:srgbClr val="00A4DE"/>
                </a:solidFill>
              </a:rPr>
              <a:t>We explain your responsibilities as an ethical researcher by providing a framework for ethics that lets you understand best practices, especially when working with vulnerable people.</a:t>
            </a:r>
            <a:endParaRPr lang="en-GB" dirty="0">
              <a:solidFill>
                <a:srgbClr val="00A4DE"/>
              </a:solidFill>
            </a:endParaRPr>
          </a:p>
        </p:txBody>
      </p:sp>
      <p:sp>
        <p:nvSpPr>
          <p:cNvPr id="7" name="TextBox 6"/>
          <p:cNvSpPr txBox="1"/>
          <p:nvPr/>
        </p:nvSpPr>
        <p:spPr>
          <a:xfrm>
            <a:off x="244555" y="377193"/>
            <a:ext cx="916491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BEING AN ETHICAL RESEARCHER</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0840" y="434304"/>
            <a:ext cx="441796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5627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35743" y="1249550"/>
            <a:ext cx="10579510" cy="5232202"/>
          </a:xfrm>
          <a:noFill/>
        </p:spPr>
        <p:txBody>
          <a:bodyPr wrap="square" rtlCol="0">
            <a:spAutoFit/>
          </a:bodyPr>
          <a:lstStyle/>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Data collection can bring with it risks to your emotional and physical well-being, property and data.</a:t>
            </a:r>
          </a:p>
          <a:p>
            <a:pPr lvl="1">
              <a:spcBef>
                <a:spcPts val="0"/>
              </a:spcBef>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For example, being in an unfamiliar environment immediately increases risk because you may not know where you’re going, you may not be aware of when people are acting suspiciously and you may appear out of place and therefore draw unwanted attention.</a:t>
            </a:r>
          </a:p>
          <a:p>
            <a:pPr lvl="1">
              <a:spcBef>
                <a:spcPts val="0"/>
              </a:spcBef>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Similarly, it is often necessary to carry expensive and bulky equipment such as recording devices, laptops and smartphones in social research.</a:t>
            </a:r>
          </a:p>
          <a:p>
            <a:pPr lvl="1">
              <a:spcBef>
                <a:spcPts val="0"/>
              </a:spcBef>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You may also at times deliberately seek out individuals in high-risk professions, such as prostitution and organized crime.</a:t>
            </a:r>
          </a:p>
          <a:p>
            <a:pPr lvl="1">
              <a:spcBef>
                <a:spcPts val="0"/>
              </a:spcBef>
              <a:spcAft>
                <a:spcPts val="2000"/>
              </a:spcAft>
              <a:buClr>
                <a:schemeClr val="accent2"/>
              </a:buClr>
              <a:buSzPct val="150000"/>
              <a:buBlip>
                <a:blip r:embed="rId2"/>
              </a:buBlip>
            </a:pPr>
            <a:r>
              <a:rPr lang="en-GB" sz="1800" b="1" dirty="0">
                <a:solidFill>
                  <a:srgbClr val="00A4DE"/>
                </a:solidFill>
                <a:latin typeface="Arial" panose="020B0604020202020204" pitchFamily="34" charset="0"/>
                <a:cs typeface="Arial" panose="020B0604020202020204" pitchFamily="34" charset="0"/>
              </a:rPr>
              <a:t>We show you how to identify and mitigate these risks</a:t>
            </a:r>
            <a:r>
              <a:rPr lang="en-GB" sz="1800" b="1" dirty="0" smtClean="0">
                <a:solidFill>
                  <a:srgbClr val="00A4DE"/>
                </a:solidFill>
                <a:latin typeface="Arial" panose="020B0604020202020204" pitchFamily="34" charset="0"/>
                <a:cs typeface="Arial" panose="020B0604020202020204" pitchFamily="34" charset="0"/>
              </a:rPr>
              <a:t>.</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At </a:t>
            </a:r>
            <a:r>
              <a:rPr lang="en-GB" sz="2000" dirty="0">
                <a:solidFill>
                  <a:srgbClr val="00A4DE"/>
                </a:solidFill>
                <a:latin typeface="Arial" panose="020B0604020202020204" pitchFamily="34" charset="0"/>
                <a:cs typeface="Arial" panose="020B0604020202020204" pitchFamily="34" charset="0"/>
              </a:rPr>
              <a:t>the same time, limiting risks of emotional and physical harm to your participants is also extremely </a:t>
            </a:r>
            <a:r>
              <a:rPr lang="en-GB" sz="2000" dirty="0" smtClean="0">
                <a:solidFill>
                  <a:srgbClr val="00A4DE"/>
                </a:solidFill>
                <a:latin typeface="Arial" panose="020B0604020202020204" pitchFamily="34" charset="0"/>
                <a:cs typeface="Arial" panose="020B0604020202020204" pitchFamily="34" charset="0"/>
              </a:rPr>
              <a:t>important.</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For </a:t>
            </a:r>
            <a:r>
              <a:rPr lang="en-GB" sz="1800" dirty="0">
                <a:solidFill>
                  <a:srgbClr val="00A4DE"/>
                </a:solidFill>
                <a:latin typeface="Arial" panose="020B0604020202020204" pitchFamily="34" charset="0"/>
                <a:cs typeface="Arial" panose="020B0604020202020204" pitchFamily="34" charset="0"/>
              </a:rPr>
              <a:t>example, negative reactions can be minimized by following the steps we have recommended. </a:t>
            </a:r>
          </a:p>
        </p:txBody>
      </p:sp>
      <p:sp>
        <p:nvSpPr>
          <p:cNvPr id="8" name="TextBox 7"/>
          <p:cNvSpPr txBox="1"/>
          <p:nvPr/>
        </p:nvSpPr>
        <p:spPr>
          <a:xfrm>
            <a:off x="244556" y="377193"/>
            <a:ext cx="480922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RISKS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6155" y="434304"/>
            <a:ext cx="883264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531675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04568" y="1554346"/>
            <a:ext cx="10461523" cy="4041106"/>
          </a:xfrm>
          <a:noFill/>
        </p:spPr>
        <p:txBody>
          <a:bodyPr wrap="square"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As </a:t>
            </a:r>
            <a:r>
              <a:rPr lang="en-GB" sz="2000" dirty="0">
                <a:solidFill>
                  <a:srgbClr val="00A4DE"/>
                </a:solidFill>
                <a:latin typeface="Arial" panose="020B0604020202020204" pitchFamily="34" charset="0"/>
                <a:cs typeface="Arial" panose="020B0604020202020204" pitchFamily="34" charset="0"/>
              </a:rPr>
              <a:t>you prepare to head into the field you must decide </a:t>
            </a:r>
            <a:r>
              <a:rPr lang="en-GB" sz="2000" b="1" dirty="0">
                <a:solidFill>
                  <a:srgbClr val="00A4DE"/>
                </a:solidFill>
                <a:latin typeface="Arial" panose="020B0604020202020204" pitchFamily="34" charset="0"/>
                <a:cs typeface="Arial" panose="020B0604020202020204" pitchFamily="34" charset="0"/>
              </a:rPr>
              <a:t>whose participation to invite</a:t>
            </a:r>
            <a:r>
              <a:rPr lang="en-GB" sz="2000" dirty="0">
                <a:solidFill>
                  <a:srgbClr val="00A4DE"/>
                </a:solidFill>
                <a:latin typeface="Arial" panose="020B0604020202020204" pitchFamily="34" charset="0"/>
                <a:cs typeface="Arial" panose="020B0604020202020204" pitchFamily="34" charset="0"/>
              </a:rPr>
              <a:t> for your </a:t>
            </a:r>
            <a:r>
              <a:rPr lang="en-GB" sz="2000" dirty="0" smtClean="0">
                <a:solidFill>
                  <a:srgbClr val="00A4DE"/>
                </a:solidFill>
                <a:latin typeface="Arial" panose="020B0604020202020204" pitchFamily="34" charset="0"/>
                <a:cs typeface="Arial" panose="020B0604020202020204" pitchFamily="34" charset="0"/>
              </a:rPr>
              <a:t>project.</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Will </a:t>
            </a:r>
            <a:r>
              <a:rPr lang="en-GB" sz="1800" dirty="0">
                <a:solidFill>
                  <a:srgbClr val="00A4DE"/>
                </a:solidFill>
                <a:latin typeface="Arial" panose="020B0604020202020204" pitchFamily="34" charset="0"/>
                <a:cs typeface="Arial" panose="020B0604020202020204" pitchFamily="34" charset="0"/>
              </a:rPr>
              <a:t>you be doing interviews and if so what </a:t>
            </a:r>
            <a:r>
              <a:rPr lang="en-GB" sz="1800" dirty="0" smtClean="0">
                <a:solidFill>
                  <a:srgbClr val="00A4DE"/>
                </a:solidFill>
                <a:latin typeface="Arial" panose="020B0604020202020204" pitchFamily="34" charset="0"/>
                <a:cs typeface="Arial" panose="020B0604020202020204" pitchFamily="34" charset="0"/>
              </a:rPr>
              <a:t>kind?</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Are </a:t>
            </a:r>
            <a:r>
              <a:rPr lang="en-GB" sz="1800" dirty="0">
                <a:solidFill>
                  <a:srgbClr val="00A4DE"/>
                </a:solidFill>
                <a:latin typeface="Arial" panose="020B0604020202020204" pitchFamily="34" charset="0"/>
                <a:cs typeface="Arial" panose="020B0604020202020204" pitchFamily="34" charset="0"/>
              </a:rPr>
              <a:t>you surveying people and if so what’s your </a:t>
            </a:r>
            <a:r>
              <a:rPr lang="en-GB" sz="1800" dirty="0" smtClean="0">
                <a:solidFill>
                  <a:srgbClr val="00A4DE"/>
                </a:solidFill>
                <a:latin typeface="Arial" panose="020B0604020202020204" pitchFamily="34" charset="0"/>
                <a:cs typeface="Arial" panose="020B0604020202020204" pitchFamily="34" charset="0"/>
              </a:rPr>
              <a:t>sample?</a:t>
            </a:r>
          </a:p>
          <a:p>
            <a:pPr lvl="1">
              <a:spcBef>
                <a:spcPts val="0"/>
              </a:spcBef>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Are </a:t>
            </a:r>
            <a:r>
              <a:rPr lang="en-GB" sz="1800" dirty="0">
                <a:solidFill>
                  <a:srgbClr val="00A4DE"/>
                </a:solidFill>
                <a:latin typeface="Arial" panose="020B0604020202020204" pitchFamily="34" charset="0"/>
                <a:cs typeface="Arial" panose="020B0604020202020204" pitchFamily="34" charset="0"/>
              </a:rPr>
              <a:t>you looking to do focus groups and if so with what kind of </a:t>
            </a:r>
            <a:r>
              <a:rPr lang="en-GB" sz="1800" dirty="0" smtClean="0">
                <a:solidFill>
                  <a:srgbClr val="00A4DE"/>
                </a:solidFill>
                <a:latin typeface="Arial" panose="020B0604020202020204" pitchFamily="34" charset="0"/>
                <a:cs typeface="Arial" panose="020B0604020202020204" pitchFamily="34" charset="0"/>
              </a:rPr>
              <a:t>participants?</a:t>
            </a:r>
          </a:p>
          <a:p>
            <a:pPr>
              <a:spcBef>
                <a:spcPts val="0"/>
              </a:spcBef>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These </a:t>
            </a:r>
            <a:r>
              <a:rPr lang="en-GB" sz="2000" b="1" dirty="0">
                <a:solidFill>
                  <a:srgbClr val="00A4DE"/>
                </a:solidFill>
                <a:latin typeface="Arial" panose="020B0604020202020204" pitchFamily="34" charset="0"/>
                <a:cs typeface="Arial" panose="020B0604020202020204" pitchFamily="34" charset="0"/>
              </a:rPr>
              <a:t>decisions directly affect the kind of knowledge you can </a:t>
            </a:r>
            <a:r>
              <a:rPr lang="en-GB" sz="2000" b="1" dirty="0" smtClean="0">
                <a:solidFill>
                  <a:srgbClr val="00A4DE"/>
                </a:solidFill>
                <a:latin typeface="Arial" panose="020B0604020202020204" pitchFamily="34" charset="0"/>
                <a:cs typeface="Arial" panose="020B0604020202020204" pitchFamily="34" charset="0"/>
              </a:rPr>
              <a:t>develop.</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series walks </a:t>
            </a:r>
            <a:r>
              <a:rPr lang="en-GB" sz="2000" dirty="0">
                <a:solidFill>
                  <a:srgbClr val="00A4DE"/>
                </a:solidFill>
                <a:latin typeface="Arial" panose="020B0604020202020204" pitchFamily="34" charset="0"/>
                <a:cs typeface="Arial" panose="020B0604020202020204" pitchFamily="34" charset="0"/>
              </a:rPr>
              <a:t>you through your sampling options and their </a:t>
            </a:r>
            <a:r>
              <a:rPr lang="en-GB" sz="2000" dirty="0" smtClean="0">
                <a:solidFill>
                  <a:srgbClr val="00A4DE"/>
                </a:solidFill>
                <a:latin typeface="Arial" panose="020B0604020202020204" pitchFamily="34" charset="0"/>
                <a:cs typeface="Arial" panose="020B0604020202020204" pitchFamily="34" charset="0"/>
              </a:rPr>
              <a:t>implications.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also focus on how to save time and costs at both the data collection and analysis stage, for example, by reducing your sample size or using digital data collection tools. </a:t>
            </a:r>
          </a:p>
        </p:txBody>
      </p:sp>
      <p:sp>
        <p:nvSpPr>
          <p:cNvPr id="8" name="TextBox 7"/>
          <p:cNvSpPr txBox="1"/>
          <p:nvPr/>
        </p:nvSpPr>
        <p:spPr>
          <a:xfrm>
            <a:off x="244555" y="377193"/>
            <a:ext cx="733611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SAMPLING OPTIONS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2877" y="434304"/>
            <a:ext cx="629592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0710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75071" y="1420379"/>
            <a:ext cx="10490710" cy="3673826"/>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Clr>
                <a:schemeClr val="accent2"/>
              </a:buClr>
              <a:buSzPct val="121000"/>
              <a:buNone/>
            </a:pPr>
            <a:r>
              <a:rPr lang="en-GB" sz="2000" dirty="0">
                <a:solidFill>
                  <a:srgbClr val="00A4DE"/>
                </a:solidFill>
                <a:latin typeface="Arial" panose="020B0604020202020204" pitchFamily="34" charset="0"/>
                <a:cs typeface="Arial" panose="020B0604020202020204" pitchFamily="34" charset="0"/>
              </a:rPr>
              <a:t>Once you have understood your sample and decided where to collect data, </a:t>
            </a:r>
            <a:r>
              <a:rPr lang="en-GB" sz="2000" b="1" dirty="0">
                <a:solidFill>
                  <a:srgbClr val="00A4DE"/>
                </a:solidFill>
                <a:latin typeface="Arial" panose="020B0604020202020204" pitchFamily="34" charset="0"/>
                <a:cs typeface="Arial" panose="020B0604020202020204" pitchFamily="34" charset="0"/>
              </a:rPr>
              <a:t>how do you gain </a:t>
            </a:r>
            <a:r>
              <a:rPr lang="en-GB" sz="2000" b="1" dirty="0" smtClean="0">
                <a:solidFill>
                  <a:srgbClr val="00A4DE"/>
                </a:solidFill>
                <a:latin typeface="Arial" panose="020B0604020202020204" pitchFamily="34" charset="0"/>
                <a:cs typeface="Arial" panose="020B0604020202020204" pitchFamily="34" charset="0"/>
              </a:rPr>
              <a:t>participation?</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We </a:t>
            </a:r>
            <a:r>
              <a:rPr lang="en-GB" sz="1800" dirty="0">
                <a:solidFill>
                  <a:srgbClr val="00A4DE"/>
                </a:solidFill>
                <a:latin typeface="Arial" panose="020B0604020202020204" pitchFamily="34" charset="0"/>
                <a:cs typeface="Arial" panose="020B0604020202020204" pitchFamily="34" charset="0"/>
              </a:rPr>
              <a:t>explain that gaining participation is primarily about </a:t>
            </a:r>
            <a:r>
              <a:rPr lang="en-GB" sz="1800" i="1" dirty="0">
                <a:solidFill>
                  <a:srgbClr val="00A4DE"/>
                </a:solidFill>
                <a:latin typeface="Arial" panose="020B0604020202020204" pitchFamily="34" charset="0"/>
                <a:cs typeface="Arial" panose="020B0604020202020204" pitchFamily="34" charset="0"/>
              </a:rPr>
              <a:t>anticipating the needs and expectations </a:t>
            </a:r>
            <a:r>
              <a:rPr lang="en-GB" sz="1800" dirty="0">
                <a:solidFill>
                  <a:srgbClr val="00A4DE"/>
                </a:solidFill>
                <a:latin typeface="Arial" panose="020B0604020202020204" pitchFamily="34" charset="0"/>
                <a:cs typeface="Arial" panose="020B0604020202020204" pitchFamily="34" charset="0"/>
              </a:rPr>
              <a:t>of your potential </a:t>
            </a:r>
            <a:r>
              <a:rPr lang="en-GB" sz="1800" dirty="0" smtClean="0">
                <a:solidFill>
                  <a:srgbClr val="00A4DE"/>
                </a:solidFill>
                <a:latin typeface="Arial" panose="020B0604020202020204" pitchFamily="34" charset="0"/>
                <a:cs typeface="Arial" panose="020B0604020202020204" pitchFamily="34" charset="0"/>
              </a:rPr>
              <a:t>participants.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Establish </a:t>
            </a:r>
            <a:r>
              <a:rPr lang="en-GB" sz="1800" dirty="0">
                <a:solidFill>
                  <a:srgbClr val="00A4DE"/>
                </a:solidFill>
                <a:latin typeface="Arial" panose="020B0604020202020204" pitchFamily="34" charset="0"/>
                <a:cs typeface="Arial" panose="020B0604020202020204" pitchFamily="34" charset="0"/>
              </a:rPr>
              <a:t>your </a:t>
            </a:r>
            <a:r>
              <a:rPr lang="en-GB" sz="1800" i="1" dirty="0">
                <a:solidFill>
                  <a:srgbClr val="00A4DE"/>
                </a:solidFill>
                <a:latin typeface="Arial" panose="020B0604020202020204" pitchFamily="34" charset="0"/>
                <a:cs typeface="Arial" panose="020B0604020202020204" pitchFamily="34" charset="0"/>
              </a:rPr>
              <a:t>credibility</a:t>
            </a:r>
            <a:r>
              <a:rPr lang="en-GB" sz="1800" dirty="0">
                <a:solidFill>
                  <a:srgbClr val="00A4DE"/>
                </a:solidFill>
                <a:latin typeface="Arial" panose="020B0604020202020204" pitchFamily="34" charset="0"/>
                <a:cs typeface="Arial" panose="020B0604020202020204" pitchFamily="34" charset="0"/>
              </a:rPr>
              <a:t> with potential </a:t>
            </a:r>
            <a:r>
              <a:rPr lang="en-GB" sz="1800" dirty="0" smtClean="0">
                <a:solidFill>
                  <a:srgbClr val="00A4DE"/>
                </a:solidFill>
                <a:latin typeface="Arial" panose="020B0604020202020204" pitchFamily="34" charset="0"/>
                <a:cs typeface="Arial" panose="020B0604020202020204" pitchFamily="34" charset="0"/>
              </a:rPr>
              <a:t>participants.</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You </a:t>
            </a:r>
            <a:r>
              <a:rPr lang="en-GB" sz="1800" dirty="0">
                <a:solidFill>
                  <a:srgbClr val="00A4DE"/>
                </a:solidFill>
                <a:latin typeface="Arial" panose="020B0604020202020204" pitchFamily="34" charset="0"/>
                <a:cs typeface="Arial" panose="020B0604020202020204" pitchFamily="34" charset="0"/>
              </a:rPr>
              <a:t>need to be able to </a:t>
            </a:r>
            <a:r>
              <a:rPr lang="en-GB" sz="1800" i="1" dirty="0">
                <a:solidFill>
                  <a:srgbClr val="00A4DE"/>
                </a:solidFill>
                <a:latin typeface="Arial" panose="020B0604020202020204" pitchFamily="34" charset="0"/>
                <a:cs typeface="Arial" panose="020B0604020202020204" pitchFamily="34" charset="0"/>
              </a:rPr>
              <a:t>easily answer questions </a:t>
            </a:r>
            <a:r>
              <a:rPr lang="en-GB" sz="1800" dirty="0">
                <a:solidFill>
                  <a:srgbClr val="00A4DE"/>
                </a:solidFill>
                <a:latin typeface="Arial" panose="020B0604020202020204" pitchFamily="34" charset="0"/>
                <a:cs typeface="Arial" panose="020B0604020202020204" pitchFamily="34" charset="0"/>
              </a:rPr>
              <a:t>about the scope of your project, potential implications of the findings, sources of funding and the possible value of the </a:t>
            </a:r>
            <a:r>
              <a:rPr lang="en-GB" sz="1800" dirty="0" smtClean="0">
                <a:solidFill>
                  <a:srgbClr val="00A4DE"/>
                </a:solidFill>
                <a:latin typeface="Arial" panose="020B0604020202020204" pitchFamily="34" charset="0"/>
                <a:cs typeface="Arial" panose="020B0604020202020204" pitchFamily="34" charset="0"/>
              </a:rPr>
              <a:t>research.</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You </a:t>
            </a:r>
            <a:r>
              <a:rPr lang="en-GB" sz="1800" dirty="0">
                <a:solidFill>
                  <a:srgbClr val="00A4DE"/>
                </a:solidFill>
                <a:latin typeface="Arial" panose="020B0604020202020204" pitchFamily="34" charset="0"/>
                <a:cs typeface="Arial" panose="020B0604020202020204" pitchFamily="34" charset="0"/>
              </a:rPr>
              <a:t>should also be able to </a:t>
            </a:r>
            <a:r>
              <a:rPr lang="en-GB" sz="1800" i="1" dirty="0">
                <a:solidFill>
                  <a:srgbClr val="00A4DE"/>
                </a:solidFill>
                <a:latin typeface="Arial" panose="020B0604020202020204" pitchFamily="34" charset="0"/>
                <a:cs typeface="Arial" panose="020B0604020202020204" pitchFamily="34" charset="0"/>
              </a:rPr>
              <a:t>easily explain any potential positive and negative implications </a:t>
            </a:r>
            <a:r>
              <a:rPr lang="en-GB" sz="1800" dirty="0">
                <a:solidFill>
                  <a:srgbClr val="00A4DE"/>
                </a:solidFill>
                <a:latin typeface="Arial" panose="020B0604020202020204" pitchFamily="34" charset="0"/>
                <a:cs typeface="Arial" panose="020B0604020202020204" pitchFamily="34" charset="0"/>
              </a:rPr>
              <a:t>for the </a:t>
            </a:r>
            <a:r>
              <a:rPr lang="en-GB" sz="1800" dirty="0" smtClean="0">
                <a:solidFill>
                  <a:srgbClr val="00A4DE"/>
                </a:solidFill>
                <a:latin typeface="Arial" panose="020B0604020202020204" pitchFamily="34" charset="0"/>
                <a:cs typeface="Arial" panose="020B0604020202020204" pitchFamily="34" charset="0"/>
              </a:rPr>
              <a:t>participants.</a:t>
            </a:r>
          </a:p>
        </p:txBody>
      </p:sp>
      <p:sp>
        <p:nvSpPr>
          <p:cNvPr id="7" name="TextBox 6"/>
          <p:cNvSpPr txBox="1"/>
          <p:nvPr/>
        </p:nvSpPr>
        <p:spPr>
          <a:xfrm>
            <a:off x="962291" y="377193"/>
            <a:ext cx="65298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GAINING PARTICIPANTS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1807" y="434304"/>
            <a:ext cx="564699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55405" y="1420379"/>
            <a:ext cx="10510375" cy="2816669"/>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At </a:t>
            </a:r>
            <a:r>
              <a:rPr lang="en-GB" sz="2000" dirty="0">
                <a:solidFill>
                  <a:srgbClr val="00A4DE"/>
                </a:solidFill>
                <a:latin typeface="Arial" panose="020B0604020202020204" pitchFamily="34" charset="0"/>
                <a:cs typeface="Arial" panose="020B0604020202020204" pitchFamily="34" charset="0"/>
              </a:rPr>
              <a:t>this point in your research journey, you may reach a crossroads: </a:t>
            </a:r>
            <a:r>
              <a:rPr lang="en-GB" sz="2000" b="1" dirty="0">
                <a:solidFill>
                  <a:srgbClr val="00A4DE"/>
                </a:solidFill>
                <a:latin typeface="Arial" panose="020B0604020202020204" pitchFamily="34" charset="0"/>
                <a:cs typeface="Arial" panose="020B0604020202020204" pitchFamily="34" charset="0"/>
              </a:rPr>
              <a:t>how will you collect your </a:t>
            </a:r>
            <a:r>
              <a:rPr lang="en-GB" sz="2000" b="1" dirty="0" smtClean="0">
                <a:solidFill>
                  <a:srgbClr val="00A4DE"/>
                </a:solidFill>
                <a:latin typeface="Arial" panose="020B0604020202020204" pitchFamily="34" charset="0"/>
                <a:cs typeface="Arial" panose="020B0604020202020204" pitchFamily="34" charset="0"/>
              </a:rPr>
              <a:t>data?</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First</a:t>
            </a:r>
            <a:r>
              <a:rPr lang="en-GB" sz="2000" dirty="0">
                <a:solidFill>
                  <a:srgbClr val="00A4DE"/>
                </a:solidFill>
                <a:latin typeface="Arial" panose="020B0604020202020204" pitchFamily="34" charset="0"/>
                <a:cs typeface="Arial" panose="020B0604020202020204" pitchFamily="34" charset="0"/>
              </a:rPr>
              <a:t>, we walk you through how and why to use </a:t>
            </a:r>
            <a:r>
              <a:rPr lang="en-GB" sz="2000" b="1" dirty="0" smtClean="0">
                <a:solidFill>
                  <a:srgbClr val="00A4DE"/>
                </a:solidFill>
                <a:latin typeface="Arial" panose="020B0604020202020204" pitchFamily="34" charset="0"/>
                <a:cs typeface="Arial" panose="020B0604020202020204" pitchFamily="34" charset="0"/>
              </a:rPr>
              <a:t>surveys</a:t>
            </a:r>
            <a:r>
              <a:rPr lang="en-GB" sz="2000" dirty="0" smtClean="0">
                <a:solidFill>
                  <a:srgbClr val="00A4DE"/>
                </a:solidFill>
                <a:latin typeface="Arial" panose="020B0604020202020204" pitchFamily="34" charset="0"/>
                <a:cs typeface="Arial" panose="020B0604020202020204" pitchFamily="34" charset="0"/>
              </a:rPr>
              <a:t>.</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advocate the use of pilot research to help you ensure that your survey design is clear, yielding the type and depth of data you </a:t>
            </a:r>
            <a:r>
              <a:rPr lang="en-GB" sz="2000" dirty="0" smtClean="0">
                <a:solidFill>
                  <a:srgbClr val="00A4DE"/>
                </a:solidFill>
                <a:latin typeface="Arial" panose="020B0604020202020204" pitchFamily="34" charset="0"/>
                <a:cs typeface="Arial" panose="020B0604020202020204" pitchFamily="34" charset="0"/>
              </a:rPr>
              <a:t>need.</a:t>
            </a:r>
          </a:p>
          <a:p>
            <a:pPr lvl="1">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It’s </a:t>
            </a:r>
            <a:r>
              <a:rPr lang="en-GB" sz="1800" dirty="0">
                <a:solidFill>
                  <a:srgbClr val="00A4DE"/>
                </a:solidFill>
                <a:latin typeface="Arial" panose="020B0604020202020204" pitchFamily="34" charset="0"/>
                <a:cs typeface="Arial" panose="020B0604020202020204" pitchFamily="34" charset="0"/>
              </a:rPr>
              <a:t>far better to encounter obstacles and think through solutions before you get into the </a:t>
            </a:r>
            <a:r>
              <a:rPr lang="en-GB" sz="1800" dirty="0" smtClean="0">
                <a:solidFill>
                  <a:srgbClr val="00A4DE"/>
                </a:solidFill>
                <a:latin typeface="Arial" panose="020B0604020202020204" pitchFamily="34" charset="0"/>
                <a:cs typeface="Arial" panose="020B0604020202020204" pitchFamily="34" charset="0"/>
              </a:rPr>
              <a:t>field!</a:t>
            </a:r>
          </a:p>
        </p:txBody>
      </p:sp>
      <p:sp>
        <p:nvSpPr>
          <p:cNvPr id="7" name="TextBox 6"/>
          <p:cNvSpPr txBox="1"/>
          <p:nvPr/>
        </p:nvSpPr>
        <p:spPr>
          <a:xfrm>
            <a:off x="244556" y="377193"/>
            <a:ext cx="531067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SURVEYS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7097" y="434304"/>
            <a:ext cx="830170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77140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e an ethical researcher-Doing Real Research-Chapter Slide Deck-v3" id="{A1A58D4A-2CF5-4F4E-A08C-BFB1B29A0451}" vid="{3995C7EA-6AB3-4BD6-BF55-DFE7427B54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SAGE Methods Book PPT MAIN Template (with chap. 6 content)</Template>
  <TotalTime>4477</TotalTime>
  <Words>2098</Words>
  <Application>Microsoft Office PowerPoint</Application>
  <PresentationFormat>Custom</PresentationFormat>
  <Paragraphs>127</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Furber</dc:creator>
  <cp:lastModifiedBy>Statham, Chloe</cp:lastModifiedBy>
  <cp:revision>32</cp:revision>
  <dcterms:created xsi:type="dcterms:W3CDTF">2015-06-07T11:14:43Z</dcterms:created>
  <dcterms:modified xsi:type="dcterms:W3CDTF">2016-09-06T13:37:53Z</dcterms:modified>
</cp:coreProperties>
</file>