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60" r:id="rId1"/>
  </p:sldMasterIdLst>
  <p:notesMasterIdLst>
    <p:notesMasterId r:id="rId24"/>
  </p:notesMasterIdLst>
  <p:sldIdLst>
    <p:sldId id="285" r:id="rId2"/>
    <p:sldId id="283" r:id="rId3"/>
    <p:sldId id="289" r:id="rId4"/>
    <p:sldId id="293" r:id="rId5"/>
    <p:sldId id="384" r:id="rId6"/>
    <p:sldId id="300" r:id="rId7"/>
    <p:sldId id="301" r:id="rId8"/>
    <p:sldId id="309" r:id="rId9"/>
    <p:sldId id="324" r:id="rId10"/>
    <p:sldId id="311" r:id="rId11"/>
    <p:sldId id="312" r:id="rId12"/>
    <p:sldId id="313" r:id="rId13"/>
    <p:sldId id="314" r:id="rId14"/>
    <p:sldId id="319" r:id="rId15"/>
    <p:sldId id="320" r:id="rId16"/>
    <p:sldId id="303" r:id="rId17"/>
    <p:sldId id="304" r:id="rId18"/>
    <p:sldId id="305" r:id="rId19"/>
    <p:sldId id="343" r:id="rId20"/>
    <p:sldId id="344" r:id="rId21"/>
    <p:sldId id="380" r:id="rId22"/>
    <p:sldId id="381" r:id="rId23"/>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4DE"/>
    <a:srgbClr val="0070C0"/>
    <a:srgbClr val="ED7D31"/>
    <a:srgbClr val="00009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987" autoAdjust="0"/>
    <p:restoredTop sz="96803" autoAdjust="0"/>
  </p:normalViewPr>
  <p:slideViewPr>
    <p:cSldViewPr snapToGrid="0">
      <p:cViewPr varScale="1">
        <p:scale>
          <a:sx n="101" d="100"/>
          <a:sy n="101" d="100"/>
        </p:scale>
        <p:origin x="-192"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CF22F96-C3B0-4932-8854-46D34E96FC17}" type="doc">
      <dgm:prSet loTypeId="urn:microsoft.com/office/officeart/2005/8/layout/process4" loCatId="process" qsTypeId="urn:microsoft.com/office/officeart/2005/8/quickstyle/simple1" qsCatId="simple" csTypeId="urn:microsoft.com/office/officeart/2005/8/colors/accent5_2" csCatId="accent5" phldr="1"/>
      <dgm:spPr/>
      <dgm:t>
        <a:bodyPr/>
        <a:lstStyle/>
        <a:p>
          <a:endParaRPr lang="en-GB"/>
        </a:p>
      </dgm:t>
    </dgm:pt>
    <dgm:pt modelId="{8EA72766-C692-43F7-B523-C8F6FEA42662}">
      <dgm:prSet phldrT="[Text]" custT="1"/>
      <dgm:spPr>
        <a:solidFill>
          <a:schemeClr val="bg1">
            <a:lumMod val="50000"/>
          </a:schemeClr>
        </a:solidFill>
      </dgm:spPr>
      <dgm:t>
        <a:bodyPr/>
        <a:lstStyle/>
        <a:p>
          <a:r>
            <a:rPr lang="en-GB" sz="1400" smtClean="0"/>
            <a:t>Ask yourself: 'What do I want to know?'</a:t>
          </a:r>
          <a:endParaRPr lang="en-GB" sz="1400" dirty="0"/>
        </a:p>
      </dgm:t>
    </dgm:pt>
    <dgm:pt modelId="{B751B5DE-AADF-4979-9C3A-BAD0BE0E1A06}" type="parTrans" cxnId="{5FC100A8-5E57-44A3-8E60-85591AFD8651}">
      <dgm:prSet/>
      <dgm:spPr/>
      <dgm:t>
        <a:bodyPr/>
        <a:lstStyle/>
        <a:p>
          <a:endParaRPr lang="en-GB"/>
        </a:p>
      </dgm:t>
    </dgm:pt>
    <dgm:pt modelId="{412DE241-0F6F-4C97-9145-A2DF7939ECD0}" type="sibTrans" cxnId="{5FC100A8-5E57-44A3-8E60-85591AFD8651}">
      <dgm:prSet/>
      <dgm:spPr/>
      <dgm:t>
        <a:bodyPr/>
        <a:lstStyle/>
        <a:p>
          <a:endParaRPr lang="en-GB"/>
        </a:p>
      </dgm:t>
    </dgm:pt>
    <dgm:pt modelId="{B7077789-92FE-42BD-9365-F7E6C5727F21}">
      <dgm:prSet phldrT="[Text]" custT="1"/>
      <dgm:spPr>
        <a:solidFill>
          <a:srgbClr val="00A4DE">
            <a:alpha val="90000"/>
          </a:srgbClr>
        </a:solidFill>
      </dgm:spPr>
      <dgm:t>
        <a:bodyPr/>
        <a:lstStyle/>
        <a:p>
          <a:r>
            <a:rPr lang="en-GB" sz="1400" dirty="0">
              <a:solidFill>
                <a:schemeClr val="bg1"/>
              </a:solidFill>
            </a:rPr>
            <a:t>Example: I want to know why people use Facebook</a:t>
          </a:r>
        </a:p>
      </dgm:t>
    </dgm:pt>
    <dgm:pt modelId="{047E7AAC-2EED-418D-9E26-F78352DD337D}" type="parTrans" cxnId="{C48A73EE-42C5-4FF3-915C-0FD40E5A72BD}">
      <dgm:prSet/>
      <dgm:spPr/>
      <dgm:t>
        <a:bodyPr/>
        <a:lstStyle/>
        <a:p>
          <a:endParaRPr lang="en-GB"/>
        </a:p>
      </dgm:t>
    </dgm:pt>
    <dgm:pt modelId="{77810F7A-6860-4852-9CFB-163AC2A877F7}" type="sibTrans" cxnId="{C48A73EE-42C5-4FF3-915C-0FD40E5A72BD}">
      <dgm:prSet/>
      <dgm:spPr/>
      <dgm:t>
        <a:bodyPr/>
        <a:lstStyle/>
        <a:p>
          <a:endParaRPr lang="en-GB"/>
        </a:p>
      </dgm:t>
    </dgm:pt>
    <dgm:pt modelId="{F4563457-6228-4C93-9515-CE131C04C3F2}">
      <dgm:prSet phldrT="[Text]" custT="1"/>
      <dgm:spPr>
        <a:solidFill>
          <a:schemeClr val="bg1">
            <a:lumMod val="50000"/>
          </a:schemeClr>
        </a:solidFill>
      </dgm:spPr>
      <dgm:t>
        <a:bodyPr/>
        <a:lstStyle/>
        <a:p>
          <a:r>
            <a:rPr lang="en-GB" sz="1400" dirty="0"/>
            <a:t>Ask yourself: 'What is the population I am aiming to study?'</a:t>
          </a:r>
        </a:p>
      </dgm:t>
    </dgm:pt>
    <dgm:pt modelId="{72E577F3-0D24-4D61-85E4-8FCE6E83F5D5}" type="parTrans" cxnId="{AF061E9B-91F0-4EF4-A772-3662B1F8A631}">
      <dgm:prSet/>
      <dgm:spPr/>
      <dgm:t>
        <a:bodyPr/>
        <a:lstStyle/>
        <a:p>
          <a:endParaRPr lang="en-GB"/>
        </a:p>
      </dgm:t>
    </dgm:pt>
    <dgm:pt modelId="{A1D6CF16-1534-4B2D-B478-33452C20E618}" type="sibTrans" cxnId="{AF061E9B-91F0-4EF4-A772-3662B1F8A631}">
      <dgm:prSet/>
      <dgm:spPr/>
      <dgm:t>
        <a:bodyPr/>
        <a:lstStyle/>
        <a:p>
          <a:endParaRPr lang="en-GB"/>
        </a:p>
      </dgm:t>
    </dgm:pt>
    <dgm:pt modelId="{40C17828-EBCE-4771-88BB-51D5D3BB8B35}">
      <dgm:prSet phldrT="[Text]" custT="1"/>
      <dgm:spPr>
        <a:solidFill>
          <a:srgbClr val="00A4DE">
            <a:alpha val="90000"/>
          </a:srgbClr>
        </a:solidFill>
      </dgm:spPr>
      <dgm:t>
        <a:bodyPr/>
        <a:lstStyle/>
        <a:p>
          <a:r>
            <a:rPr lang="en-GB" sz="1400" dirty="0">
              <a:solidFill>
                <a:schemeClr val="bg1"/>
              </a:solidFill>
            </a:rPr>
            <a:t>Example: I am studying first-year psychology students at a UK university</a:t>
          </a:r>
        </a:p>
      </dgm:t>
    </dgm:pt>
    <dgm:pt modelId="{666392F4-24E4-4C2C-89F0-619A0C604128}" type="parTrans" cxnId="{55168569-0C26-43ED-819D-66BF4714419F}">
      <dgm:prSet/>
      <dgm:spPr/>
      <dgm:t>
        <a:bodyPr/>
        <a:lstStyle/>
        <a:p>
          <a:endParaRPr lang="en-GB"/>
        </a:p>
      </dgm:t>
    </dgm:pt>
    <dgm:pt modelId="{99C15755-22F6-413A-ABA5-44E8DFAF94F1}" type="sibTrans" cxnId="{55168569-0C26-43ED-819D-66BF4714419F}">
      <dgm:prSet/>
      <dgm:spPr/>
      <dgm:t>
        <a:bodyPr/>
        <a:lstStyle/>
        <a:p>
          <a:endParaRPr lang="en-GB"/>
        </a:p>
      </dgm:t>
    </dgm:pt>
    <dgm:pt modelId="{60160F06-F9E3-41CB-AF88-255A500C0FEA}">
      <dgm:prSet phldrT="[Text]" custT="1"/>
      <dgm:spPr>
        <a:solidFill>
          <a:schemeClr val="bg1">
            <a:lumMod val="50000"/>
          </a:schemeClr>
        </a:solidFill>
      </dgm:spPr>
      <dgm:t>
        <a:bodyPr/>
        <a:lstStyle/>
        <a:p>
          <a:r>
            <a:rPr lang="en-GB" sz="1400" dirty="0"/>
            <a:t>Ask yourself: 'How can I limit the research scope'? </a:t>
          </a:r>
        </a:p>
      </dgm:t>
    </dgm:pt>
    <dgm:pt modelId="{95575455-FEF2-4930-9198-01028A640989}" type="parTrans" cxnId="{7A45B298-844B-449D-B025-3435F9FAE377}">
      <dgm:prSet/>
      <dgm:spPr/>
      <dgm:t>
        <a:bodyPr/>
        <a:lstStyle/>
        <a:p>
          <a:endParaRPr lang="en-GB"/>
        </a:p>
      </dgm:t>
    </dgm:pt>
    <dgm:pt modelId="{876BF168-DCF0-4C41-92C7-FCC283F45C14}" type="sibTrans" cxnId="{7A45B298-844B-449D-B025-3435F9FAE377}">
      <dgm:prSet/>
      <dgm:spPr/>
      <dgm:t>
        <a:bodyPr/>
        <a:lstStyle/>
        <a:p>
          <a:endParaRPr lang="en-GB"/>
        </a:p>
      </dgm:t>
    </dgm:pt>
    <dgm:pt modelId="{0A678D9F-16DF-478C-817F-E4505723FCDB}">
      <dgm:prSet phldrT="[Text]" custT="1"/>
      <dgm:spPr>
        <a:solidFill>
          <a:srgbClr val="00A4DE">
            <a:alpha val="90000"/>
          </a:srgbClr>
        </a:solidFill>
      </dgm:spPr>
      <dgm:t>
        <a:bodyPr/>
        <a:lstStyle/>
        <a:p>
          <a:r>
            <a:rPr lang="en-GB" sz="1400" dirty="0">
              <a:solidFill>
                <a:schemeClr val="bg1"/>
              </a:solidFill>
            </a:rPr>
            <a:t>Example: Specific targeted student population and that the Facebook motivations will be self-reported</a:t>
          </a:r>
        </a:p>
      </dgm:t>
    </dgm:pt>
    <dgm:pt modelId="{6E721096-B025-448D-93F2-9FB678457502}" type="parTrans" cxnId="{7649D9C4-1026-4303-A22E-67EBD3F64CB9}">
      <dgm:prSet/>
      <dgm:spPr/>
      <dgm:t>
        <a:bodyPr/>
        <a:lstStyle/>
        <a:p>
          <a:endParaRPr lang="en-GB"/>
        </a:p>
      </dgm:t>
    </dgm:pt>
    <dgm:pt modelId="{68FFFE9C-3FB8-45EF-AC71-BAABA55ED905}" type="sibTrans" cxnId="{7649D9C4-1026-4303-A22E-67EBD3F64CB9}">
      <dgm:prSet/>
      <dgm:spPr/>
      <dgm:t>
        <a:bodyPr/>
        <a:lstStyle/>
        <a:p>
          <a:endParaRPr lang="en-GB"/>
        </a:p>
      </dgm:t>
    </dgm:pt>
    <dgm:pt modelId="{6B4DD7AD-EC77-6642-94EC-446B2F07F679}">
      <dgm:prSet custT="1"/>
      <dgm:spPr>
        <a:solidFill>
          <a:schemeClr val="bg1">
            <a:lumMod val="50000"/>
          </a:schemeClr>
        </a:solidFill>
      </dgm:spPr>
      <dgm:t>
        <a:bodyPr/>
        <a:lstStyle/>
        <a:p>
          <a:r>
            <a:rPr lang="en-US" sz="1400" dirty="0"/>
            <a:t>Ask yourself: 'Have I specified the main variables I am interested in?'</a:t>
          </a:r>
        </a:p>
      </dgm:t>
    </dgm:pt>
    <dgm:pt modelId="{44F4638B-EF23-9047-89B4-75B6E3981E39}" type="parTrans" cxnId="{B203AA57-BA64-E740-AC4F-53E81CC646C9}">
      <dgm:prSet/>
      <dgm:spPr/>
      <dgm:t>
        <a:bodyPr/>
        <a:lstStyle/>
        <a:p>
          <a:endParaRPr lang="en-GB"/>
        </a:p>
      </dgm:t>
    </dgm:pt>
    <dgm:pt modelId="{2C510076-D1F0-A645-B407-4140884162AB}" type="sibTrans" cxnId="{B203AA57-BA64-E740-AC4F-53E81CC646C9}">
      <dgm:prSet/>
      <dgm:spPr/>
      <dgm:t>
        <a:bodyPr/>
        <a:lstStyle/>
        <a:p>
          <a:endParaRPr lang="en-GB"/>
        </a:p>
      </dgm:t>
    </dgm:pt>
    <dgm:pt modelId="{0CB6375D-54B9-4E47-B53A-83116C351CCC}">
      <dgm:prSet custT="1"/>
      <dgm:spPr>
        <a:solidFill>
          <a:srgbClr val="00A4DE">
            <a:alpha val="90000"/>
          </a:srgbClr>
        </a:solidFill>
      </dgm:spPr>
      <dgm:t>
        <a:bodyPr/>
        <a:lstStyle/>
        <a:p>
          <a:r>
            <a:rPr lang="en-US" sz="1400" dirty="0">
              <a:solidFill>
                <a:schemeClr val="bg1"/>
              </a:solidFill>
            </a:rPr>
            <a:t>Example: Motivations for using Facebook</a:t>
          </a:r>
        </a:p>
      </dgm:t>
    </dgm:pt>
    <dgm:pt modelId="{976C4493-06DF-FB47-9EA9-2D602A094A84}" type="parTrans" cxnId="{D7A72E8B-3846-D840-9CE4-5311BA46ED20}">
      <dgm:prSet/>
      <dgm:spPr/>
      <dgm:t>
        <a:bodyPr/>
        <a:lstStyle/>
        <a:p>
          <a:endParaRPr lang="en-GB"/>
        </a:p>
      </dgm:t>
    </dgm:pt>
    <dgm:pt modelId="{A7AE58E0-0C5B-BD4F-A480-9E9EA2AF72F1}" type="sibTrans" cxnId="{D7A72E8B-3846-D840-9CE4-5311BA46ED20}">
      <dgm:prSet/>
      <dgm:spPr/>
      <dgm:t>
        <a:bodyPr/>
        <a:lstStyle/>
        <a:p>
          <a:endParaRPr lang="en-GB"/>
        </a:p>
      </dgm:t>
    </dgm:pt>
    <dgm:pt modelId="{3780D35E-FC7C-46EA-AED2-F9EEB9E98986}" type="pres">
      <dgm:prSet presAssocID="{6CF22F96-C3B0-4932-8854-46D34E96FC17}" presName="Name0" presStyleCnt="0">
        <dgm:presLayoutVars>
          <dgm:dir/>
          <dgm:animLvl val="lvl"/>
          <dgm:resizeHandles val="exact"/>
        </dgm:presLayoutVars>
      </dgm:prSet>
      <dgm:spPr/>
      <dgm:t>
        <a:bodyPr/>
        <a:lstStyle/>
        <a:p>
          <a:endParaRPr lang="en-GB"/>
        </a:p>
      </dgm:t>
    </dgm:pt>
    <dgm:pt modelId="{0AE79E83-C475-43B4-B4E9-7202090B2113}" type="pres">
      <dgm:prSet presAssocID="{60160F06-F9E3-41CB-AF88-255A500C0FEA}" presName="boxAndChildren" presStyleCnt="0"/>
      <dgm:spPr/>
      <dgm:t>
        <a:bodyPr/>
        <a:lstStyle/>
        <a:p>
          <a:endParaRPr lang="en-GB"/>
        </a:p>
      </dgm:t>
    </dgm:pt>
    <dgm:pt modelId="{6FDBE9EB-10F5-4D28-A682-33C4E0515DCB}" type="pres">
      <dgm:prSet presAssocID="{60160F06-F9E3-41CB-AF88-255A500C0FEA}" presName="parentTextBox" presStyleLbl="node1" presStyleIdx="0" presStyleCnt="4"/>
      <dgm:spPr/>
      <dgm:t>
        <a:bodyPr/>
        <a:lstStyle/>
        <a:p>
          <a:endParaRPr lang="en-GB"/>
        </a:p>
      </dgm:t>
    </dgm:pt>
    <dgm:pt modelId="{5D3550F7-E99E-4811-AB64-B89C5C2FDB53}" type="pres">
      <dgm:prSet presAssocID="{60160F06-F9E3-41CB-AF88-255A500C0FEA}" presName="entireBox" presStyleLbl="node1" presStyleIdx="0" presStyleCnt="4"/>
      <dgm:spPr/>
      <dgm:t>
        <a:bodyPr/>
        <a:lstStyle/>
        <a:p>
          <a:endParaRPr lang="en-GB"/>
        </a:p>
      </dgm:t>
    </dgm:pt>
    <dgm:pt modelId="{63C42E1E-1B77-4F97-9CFA-B8D0C54C4F3C}" type="pres">
      <dgm:prSet presAssocID="{60160F06-F9E3-41CB-AF88-255A500C0FEA}" presName="descendantBox" presStyleCnt="0"/>
      <dgm:spPr/>
      <dgm:t>
        <a:bodyPr/>
        <a:lstStyle/>
        <a:p>
          <a:endParaRPr lang="en-GB"/>
        </a:p>
      </dgm:t>
    </dgm:pt>
    <dgm:pt modelId="{EE404505-C541-4BCA-B1D2-A327B60575B9}" type="pres">
      <dgm:prSet presAssocID="{0A678D9F-16DF-478C-817F-E4505723FCDB}" presName="childTextBox" presStyleLbl="fgAccFollowNode1" presStyleIdx="0" presStyleCnt="4" custLinFactNeighborY="-2226">
        <dgm:presLayoutVars>
          <dgm:bulletEnabled val="1"/>
        </dgm:presLayoutVars>
      </dgm:prSet>
      <dgm:spPr/>
      <dgm:t>
        <a:bodyPr/>
        <a:lstStyle/>
        <a:p>
          <a:endParaRPr lang="en-GB"/>
        </a:p>
      </dgm:t>
    </dgm:pt>
    <dgm:pt modelId="{5767A839-6D25-0A4A-A47F-EA41F2676AFF}" type="pres">
      <dgm:prSet presAssocID="{2C510076-D1F0-A645-B407-4140884162AB}" presName="sp" presStyleCnt="0"/>
      <dgm:spPr/>
      <dgm:t>
        <a:bodyPr/>
        <a:lstStyle/>
        <a:p>
          <a:endParaRPr lang="en-GB"/>
        </a:p>
      </dgm:t>
    </dgm:pt>
    <dgm:pt modelId="{47CADEFA-01A8-1A42-BC88-C329C662A1D4}" type="pres">
      <dgm:prSet presAssocID="{6B4DD7AD-EC77-6642-94EC-446B2F07F679}" presName="arrowAndChildren" presStyleCnt="0"/>
      <dgm:spPr/>
      <dgm:t>
        <a:bodyPr/>
        <a:lstStyle/>
        <a:p>
          <a:endParaRPr lang="en-GB"/>
        </a:p>
      </dgm:t>
    </dgm:pt>
    <dgm:pt modelId="{548509EF-47E6-DC4C-9587-437D32A10C6D}" type="pres">
      <dgm:prSet presAssocID="{6B4DD7AD-EC77-6642-94EC-446B2F07F679}" presName="parentTextArrow" presStyleLbl="node1" presStyleIdx="0" presStyleCnt="4"/>
      <dgm:spPr/>
      <dgm:t>
        <a:bodyPr/>
        <a:lstStyle/>
        <a:p>
          <a:endParaRPr lang="en-US"/>
        </a:p>
      </dgm:t>
    </dgm:pt>
    <dgm:pt modelId="{86B2A156-9E3D-884F-A4D5-679B0A4F0FBB}" type="pres">
      <dgm:prSet presAssocID="{6B4DD7AD-EC77-6642-94EC-446B2F07F679}" presName="arrow" presStyleLbl="node1" presStyleIdx="1" presStyleCnt="4"/>
      <dgm:spPr/>
      <dgm:t>
        <a:bodyPr/>
        <a:lstStyle/>
        <a:p>
          <a:endParaRPr lang="en-US"/>
        </a:p>
      </dgm:t>
    </dgm:pt>
    <dgm:pt modelId="{508E43B0-1098-4542-AD13-40E9F5A60E82}" type="pres">
      <dgm:prSet presAssocID="{6B4DD7AD-EC77-6642-94EC-446B2F07F679}" presName="descendantArrow" presStyleCnt="0"/>
      <dgm:spPr/>
      <dgm:t>
        <a:bodyPr/>
        <a:lstStyle/>
        <a:p>
          <a:endParaRPr lang="en-GB"/>
        </a:p>
      </dgm:t>
    </dgm:pt>
    <dgm:pt modelId="{578D73F2-EDBA-0047-BB2F-A6CC21CAA33B}" type="pres">
      <dgm:prSet presAssocID="{0CB6375D-54B9-4E47-B53A-83116C351CCC}" presName="childTextArrow" presStyleLbl="fgAccFollowNode1" presStyleIdx="1" presStyleCnt="4">
        <dgm:presLayoutVars>
          <dgm:bulletEnabled val="1"/>
        </dgm:presLayoutVars>
      </dgm:prSet>
      <dgm:spPr/>
      <dgm:t>
        <a:bodyPr/>
        <a:lstStyle/>
        <a:p>
          <a:endParaRPr lang="en-US"/>
        </a:p>
      </dgm:t>
    </dgm:pt>
    <dgm:pt modelId="{3B116C5C-F712-44E8-BB93-499FD6E5AFB0}" type="pres">
      <dgm:prSet presAssocID="{A1D6CF16-1534-4B2D-B478-33452C20E618}" presName="sp" presStyleCnt="0"/>
      <dgm:spPr/>
      <dgm:t>
        <a:bodyPr/>
        <a:lstStyle/>
        <a:p>
          <a:endParaRPr lang="en-GB"/>
        </a:p>
      </dgm:t>
    </dgm:pt>
    <dgm:pt modelId="{BBB37C30-C31A-4971-987F-BAFC8ED29B99}" type="pres">
      <dgm:prSet presAssocID="{F4563457-6228-4C93-9515-CE131C04C3F2}" presName="arrowAndChildren" presStyleCnt="0"/>
      <dgm:spPr/>
      <dgm:t>
        <a:bodyPr/>
        <a:lstStyle/>
        <a:p>
          <a:endParaRPr lang="en-GB"/>
        </a:p>
      </dgm:t>
    </dgm:pt>
    <dgm:pt modelId="{792C0FEF-D484-4CC9-A7F2-14CBC4AE016C}" type="pres">
      <dgm:prSet presAssocID="{F4563457-6228-4C93-9515-CE131C04C3F2}" presName="parentTextArrow" presStyleLbl="node1" presStyleIdx="1" presStyleCnt="4"/>
      <dgm:spPr/>
      <dgm:t>
        <a:bodyPr/>
        <a:lstStyle/>
        <a:p>
          <a:endParaRPr lang="en-GB"/>
        </a:p>
      </dgm:t>
    </dgm:pt>
    <dgm:pt modelId="{145D29F6-A00F-4F0B-BC33-0697F957663D}" type="pres">
      <dgm:prSet presAssocID="{F4563457-6228-4C93-9515-CE131C04C3F2}" presName="arrow" presStyleLbl="node1" presStyleIdx="2" presStyleCnt="4"/>
      <dgm:spPr/>
      <dgm:t>
        <a:bodyPr/>
        <a:lstStyle/>
        <a:p>
          <a:endParaRPr lang="en-GB"/>
        </a:p>
      </dgm:t>
    </dgm:pt>
    <dgm:pt modelId="{CA11DB8D-F768-450D-8A95-354C42A99A0D}" type="pres">
      <dgm:prSet presAssocID="{F4563457-6228-4C93-9515-CE131C04C3F2}" presName="descendantArrow" presStyleCnt="0"/>
      <dgm:spPr/>
      <dgm:t>
        <a:bodyPr/>
        <a:lstStyle/>
        <a:p>
          <a:endParaRPr lang="en-GB"/>
        </a:p>
      </dgm:t>
    </dgm:pt>
    <dgm:pt modelId="{B2A6AE23-CC38-43A1-B140-4F58395FBAEA}" type="pres">
      <dgm:prSet presAssocID="{40C17828-EBCE-4771-88BB-51D5D3BB8B35}" presName="childTextArrow" presStyleLbl="fgAccFollowNode1" presStyleIdx="2" presStyleCnt="4" custLinFactNeighborX="-1042">
        <dgm:presLayoutVars>
          <dgm:bulletEnabled val="1"/>
        </dgm:presLayoutVars>
      </dgm:prSet>
      <dgm:spPr/>
      <dgm:t>
        <a:bodyPr/>
        <a:lstStyle/>
        <a:p>
          <a:endParaRPr lang="en-GB"/>
        </a:p>
      </dgm:t>
    </dgm:pt>
    <dgm:pt modelId="{D93AE4D6-EFF4-4C71-BC18-85732ABC1C09}" type="pres">
      <dgm:prSet presAssocID="{412DE241-0F6F-4C97-9145-A2DF7939ECD0}" presName="sp" presStyleCnt="0"/>
      <dgm:spPr/>
      <dgm:t>
        <a:bodyPr/>
        <a:lstStyle/>
        <a:p>
          <a:endParaRPr lang="en-GB"/>
        </a:p>
      </dgm:t>
    </dgm:pt>
    <dgm:pt modelId="{3AFCD7D2-DA78-435A-A62A-955D46B68ABB}" type="pres">
      <dgm:prSet presAssocID="{8EA72766-C692-43F7-B523-C8F6FEA42662}" presName="arrowAndChildren" presStyleCnt="0"/>
      <dgm:spPr/>
      <dgm:t>
        <a:bodyPr/>
        <a:lstStyle/>
        <a:p>
          <a:endParaRPr lang="en-GB"/>
        </a:p>
      </dgm:t>
    </dgm:pt>
    <dgm:pt modelId="{6064E6D8-1F30-4A41-9BA3-A9533252DA45}" type="pres">
      <dgm:prSet presAssocID="{8EA72766-C692-43F7-B523-C8F6FEA42662}" presName="parentTextArrow" presStyleLbl="node1" presStyleIdx="2" presStyleCnt="4"/>
      <dgm:spPr/>
      <dgm:t>
        <a:bodyPr/>
        <a:lstStyle/>
        <a:p>
          <a:endParaRPr lang="en-GB"/>
        </a:p>
      </dgm:t>
    </dgm:pt>
    <dgm:pt modelId="{B0C33935-BA9E-454A-A195-CFB561D814D0}" type="pres">
      <dgm:prSet presAssocID="{8EA72766-C692-43F7-B523-C8F6FEA42662}" presName="arrow" presStyleLbl="node1" presStyleIdx="3" presStyleCnt="4"/>
      <dgm:spPr/>
      <dgm:t>
        <a:bodyPr/>
        <a:lstStyle/>
        <a:p>
          <a:endParaRPr lang="en-GB"/>
        </a:p>
      </dgm:t>
    </dgm:pt>
    <dgm:pt modelId="{BA2D35ED-FB8F-4C50-93C2-C09FE3D019BD}" type="pres">
      <dgm:prSet presAssocID="{8EA72766-C692-43F7-B523-C8F6FEA42662}" presName="descendantArrow" presStyleCnt="0"/>
      <dgm:spPr/>
      <dgm:t>
        <a:bodyPr/>
        <a:lstStyle/>
        <a:p>
          <a:endParaRPr lang="en-GB"/>
        </a:p>
      </dgm:t>
    </dgm:pt>
    <dgm:pt modelId="{BF0770A1-49F5-48D8-AF74-7169FAFB203B}" type="pres">
      <dgm:prSet presAssocID="{B7077789-92FE-42BD-9365-F7E6C5727F21}" presName="childTextArrow" presStyleLbl="fgAccFollowNode1" presStyleIdx="3" presStyleCnt="4">
        <dgm:presLayoutVars>
          <dgm:bulletEnabled val="1"/>
        </dgm:presLayoutVars>
      </dgm:prSet>
      <dgm:spPr/>
      <dgm:t>
        <a:bodyPr/>
        <a:lstStyle/>
        <a:p>
          <a:endParaRPr lang="en-GB"/>
        </a:p>
      </dgm:t>
    </dgm:pt>
  </dgm:ptLst>
  <dgm:cxnLst>
    <dgm:cxn modelId="{3022FF48-0194-4CF3-B611-E7146B28EAA7}" type="presOf" srcId="{B7077789-92FE-42BD-9365-F7E6C5727F21}" destId="{BF0770A1-49F5-48D8-AF74-7169FAFB203B}" srcOrd="0" destOrd="0" presId="urn:microsoft.com/office/officeart/2005/8/layout/process4"/>
    <dgm:cxn modelId="{58A55D6A-45FD-433F-AF1E-E1E696F49564}" type="presOf" srcId="{6B4DD7AD-EC77-6642-94EC-446B2F07F679}" destId="{86B2A156-9E3D-884F-A4D5-679B0A4F0FBB}" srcOrd="1" destOrd="0" presId="urn:microsoft.com/office/officeart/2005/8/layout/process4"/>
    <dgm:cxn modelId="{5FC100A8-5E57-44A3-8E60-85591AFD8651}" srcId="{6CF22F96-C3B0-4932-8854-46D34E96FC17}" destId="{8EA72766-C692-43F7-B523-C8F6FEA42662}" srcOrd="0" destOrd="0" parTransId="{B751B5DE-AADF-4979-9C3A-BAD0BE0E1A06}" sibTransId="{412DE241-0F6F-4C97-9145-A2DF7939ECD0}"/>
    <dgm:cxn modelId="{AF061E9B-91F0-4EF4-A772-3662B1F8A631}" srcId="{6CF22F96-C3B0-4932-8854-46D34E96FC17}" destId="{F4563457-6228-4C93-9515-CE131C04C3F2}" srcOrd="1" destOrd="0" parTransId="{72E577F3-0D24-4D61-85E4-8FCE6E83F5D5}" sibTransId="{A1D6CF16-1534-4B2D-B478-33452C20E618}"/>
    <dgm:cxn modelId="{B4062047-E86C-492A-BB69-7F07C5B6479E}" type="presOf" srcId="{0CB6375D-54B9-4E47-B53A-83116C351CCC}" destId="{578D73F2-EDBA-0047-BB2F-A6CC21CAA33B}" srcOrd="0" destOrd="0" presId="urn:microsoft.com/office/officeart/2005/8/layout/process4"/>
    <dgm:cxn modelId="{B203AA57-BA64-E740-AC4F-53E81CC646C9}" srcId="{6CF22F96-C3B0-4932-8854-46D34E96FC17}" destId="{6B4DD7AD-EC77-6642-94EC-446B2F07F679}" srcOrd="2" destOrd="0" parTransId="{44F4638B-EF23-9047-89B4-75B6E3981E39}" sibTransId="{2C510076-D1F0-A645-B407-4140884162AB}"/>
    <dgm:cxn modelId="{3A931189-B9A3-499C-AF5A-D28912802013}" type="presOf" srcId="{8EA72766-C692-43F7-B523-C8F6FEA42662}" destId="{B0C33935-BA9E-454A-A195-CFB561D814D0}" srcOrd="1" destOrd="0" presId="urn:microsoft.com/office/officeart/2005/8/layout/process4"/>
    <dgm:cxn modelId="{0ECB55D5-1445-4CE5-B64A-DE1050253082}" type="presOf" srcId="{0A678D9F-16DF-478C-817F-E4505723FCDB}" destId="{EE404505-C541-4BCA-B1D2-A327B60575B9}" srcOrd="0" destOrd="0" presId="urn:microsoft.com/office/officeart/2005/8/layout/process4"/>
    <dgm:cxn modelId="{7649D9C4-1026-4303-A22E-67EBD3F64CB9}" srcId="{60160F06-F9E3-41CB-AF88-255A500C0FEA}" destId="{0A678D9F-16DF-478C-817F-E4505723FCDB}" srcOrd="0" destOrd="0" parTransId="{6E721096-B025-448D-93F2-9FB678457502}" sibTransId="{68FFFE9C-3FB8-45EF-AC71-BAABA55ED905}"/>
    <dgm:cxn modelId="{E47279D2-E046-4E4C-A717-1490CDC150A3}" type="presOf" srcId="{40C17828-EBCE-4771-88BB-51D5D3BB8B35}" destId="{B2A6AE23-CC38-43A1-B140-4F58395FBAEA}" srcOrd="0" destOrd="0" presId="urn:microsoft.com/office/officeart/2005/8/layout/process4"/>
    <dgm:cxn modelId="{55168569-0C26-43ED-819D-66BF4714419F}" srcId="{F4563457-6228-4C93-9515-CE131C04C3F2}" destId="{40C17828-EBCE-4771-88BB-51D5D3BB8B35}" srcOrd="0" destOrd="0" parTransId="{666392F4-24E4-4C2C-89F0-619A0C604128}" sibTransId="{99C15755-22F6-413A-ABA5-44E8DFAF94F1}"/>
    <dgm:cxn modelId="{592080DA-F121-4649-B647-25B1717CCD7A}" type="presOf" srcId="{6CF22F96-C3B0-4932-8854-46D34E96FC17}" destId="{3780D35E-FC7C-46EA-AED2-F9EEB9E98986}" srcOrd="0" destOrd="0" presId="urn:microsoft.com/office/officeart/2005/8/layout/process4"/>
    <dgm:cxn modelId="{C48A73EE-42C5-4FF3-915C-0FD40E5A72BD}" srcId="{8EA72766-C692-43F7-B523-C8F6FEA42662}" destId="{B7077789-92FE-42BD-9365-F7E6C5727F21}" srcOrd="0" destOrd="0" parTransId="{047E7AAC-2EED-418D-9E26-F78352DD337D}" sibTransId="{77810F7A-6860-4852-9CFB-163AC2A877F7}"/>
    <dgm:cxn modelId="{A17BD37C-C041-44F0-AB3E-744761000E23}" type="presOf" srcId="{6B4DD7AD-EC77-6642-94EC-446B2F07F679}" destId="{548509EF-47E6-DC4C-9587-437D32A10C6D}" srcOrd="0" destOrd="0" presId="urn:microsoft.com/office/officeart/2005/8/layout/process4"/>
    <dgm:cxn modelId="{D7A72E8B-3846-D840-9CE4-5311BA46ED20}" srcId="{6B4DD7AD-EC77-6642-94EC-446B2F07F679}" destId="{0CB6375D-54B9-4E47-B53A-83116C351CCC}" srcOrd="0" destOrd="0" parTransId="{976C4493-06DF-FB47-9EA9-2D602A094A84}" sibTransId="{A7AE58E0-0C5B-BD4F-A480-9E9EA2AF72F1}"/>
    <dgm:cxn modelId="{966CFB8A-4598-4BAF-BB0C-A3C11F90A8E7}" type="presOf" srcId="{F4563457-6228-4C93-9515-CE131C04C3F2}" destId="{792C0FEF-D484-4CC9-A7F2-14CBC4AE016C}" srcOrd="0" destOrd="0" presId="urn:microsoft.com/office/officeart/2005/8/layout/process4"/>
    <dgm:cxn modelId="{EAA990E0-AAF2-4BCE-9EC7-D9B561C8CA78}" type="presOf" srcId="{60160F06-F9E3-41CB-AF88-255A500C0FEA}" destId="{6FDBE9EB-10F5-4D28-A682-33C4E0515DCB}" srcOrd="0" destOrd="0" presId="urn:microsoft.com/office/officeart/2005/8/layout/process4"/>
    <dgm:cxn modelId="{1EE2F7FB-F047-4627-A99C-202DC518E5F4}" type="presOf" srcId="{8EA72766-C692-43F7-B523-C8F6FEA42662}" destId="{6064E6D8-1F30-4A41-9BA3-A9533252DA45}" srcOrd="0" destOrd="0" presId="urn:microsoft.com/office/officeart/2005/8/layout/process4"/>
    <dgm:cxn modelId="{A3D101F7-D497-4A55-94BF-3194F97BEB97}" type="presOf" srcId="{F4563457-6228-4C93-9515-CE131C04C3F2}" destId="{145D29F6-A00F-4F0B-BC33-0697F957663D}" srcOrd="1" destOrd="0" presId="urn:microsoft.com/office/officeart/2005/8/layout/process4"/>
    <dgm:cxn modelId="{00DCDBC8-00C6-4553-8FF0-71E43515EDAC}" type="presOf" srcId="{60160F06-F9E3-41CB-AF88-255A500C0FEA}" destId="{5D3550F7-E99E-4811-AB64-B89C5C2FDB53}" srcOrd="1" destOrd="0" presId="urn:microsoft.com/office/officeart/2005/8/layout/process4"/>
    <dgm:cxn modelId="{7A45B298-844B-449D-B025-3435F9FAE377}" srcId="{6CF22F96-C3B0-4932-8854-46D34E96FC17}" destId="{60160F06-F9E3-41CB-AF88-255A500C0FEA}" srcOrd="3" destOrd="0" parTransId="{95575455-FEF2-4930-9198-01028A640989}" sibTransId="{876BF168-DCF0-4C41-92C7-FCC283F45C14}"/>
    <dgm:cxn modelId="{DAF51317-7F21-4D2B-BED7-ADE10969576E}" type="presParOf" srcId="{3780D35E-FC7C-46EA-AED2-F9EEB9E98986}" destId="{0AE79E83-C475-43B4-B4E9-7202090B2113}" srcOrd="0" destOrd="0" presId="urn:microsoft.com/office/officeart/2005/8/layout/process4"/>
    <dgm:cxn modelId="{A5827DB0-0D16-4869-904E-7A31C0277E1E}" type="presParOf" srcId="{0AE79E83-C475-43B4-B4E9-7202090B2113}" destId="{6FDBE9EB-10F5-4D28-A682-33C4E0515DCB}" srcOrd="0" destOrd="0" presId="urn:microsoft.com/office/officeart/2005/8/layout/process4"/>
    <dgm:cxn modelId="{5EF42C87-4247-4470-AC9D-640F42047201}" type="presParOf" srcId="{0AE79E83-C475-43B4-B4E9-7202090B2113}" destId="{5D3550F7-E99E-4811-AB64-B89C5C2FDB53}" srcOrd="1" destOrd="0" presId="urn:microsoft.com/office/officeart/2005/8/layout/process4"/>
    <dgm:cxn modelId="{97865167-C4CD-41AB-8B0B-EBD4C6F12673}" type="presParOf" srcId="{0AE79E83-C475-43B4-B4E9-7202090B2113}" destId="{63C42E1E-1B77-4F97-9CFA-B8D0C54C4F3C}" srcOrd="2" destOrd="0" presId="urn:microsoft.com/office/officeart/2005/8/layout/process4"/>
    <dgm:cxn modelId="{F4A07571-B0AC-49C5-B2A4-B0CDEAD3476B}" type="presParOf" srcId="{63C42E1E-1B77-4F97-9CFA-B8D0C54C4F3C}" destId="{EE404505-C541-4BCA-B1D2-A327B60575B9}" srcOrd="0" destOrd="0" presId="urn:microsoft.com/office/officeart/2005/8/layout/process4"/>
    <dgm:cxn modelId="{8B513440-0D2B-4F17-BFEA-3BB572088C52}" type="presParOf" srcId="{3780D35E-FC7C-46EA-AED2-F9EEB9E98986}" destId="{5767A839-6D25-0A4A-A47F-EA41F2676AFF}" srcOrd="1" destOrd="0" presId="urn:microsoft.com/office/officeart/2005/8/layout/process4"/>
    <dgm:cxn modelId="{16BED914-FEE9-4AE4-A357-E6440179D4C4}" type="presParOf" srcId="{3780D35E-FC7C-46EA-AED2-F9EEB9E98986}" destId="{47CADEFA-01A8-1A42-BC88-C329C662A1D4}" srcOrd="2" destOrd="0" presId="urn:microsoft.com/office/officeart/2005/8/layout/process4"/>
    <dgm:cxn modelId="{FB39D975-66B2-41EC-B403-331C1A2AB77C}" type="presParOf" srcId="{47CADEFA-01A8-1A42-BC88-C329C662A1D4}" destId="{548509EF-47E6-DC4C-9587-437D32A10C6D}" srcOrd="0" destOrd="0" presId="urn:microsoft.com/office/officeart/2005/8/layout/process4"/>
    <dgm:cxn modelId="{FB1FBF70-2EBD-43FE-ADD3-10BD1B047757}" type="presParOf" srcId="{47CADEFA-01A8-1A42-BC88-C329C662A1D4}" destId="{86B2A156-9E3D-884F-A4D5-679B0A4F0FBB}" srcOrd="1" destOrd="0" presId="urn:microsoft.com/office/officeart/2005/8/layout/process4"/>
    <dgm:cxn modelId="{11C12020-4E7E-4290-A661-916DABAD66D7}" type="presParOf" srcId="{47CADEFA-01A8-1A42-BC88-C329C662A1D4}" destId="{508E43B0-1098-4542-AD13-40E9F5A60E82}" srcOrd="2" destOrd="0" presId="urn:microsoft.com/office/officeart/2005/8/layout/process4"/>
    <dgm:cxn modelId="{DD802A54-BCDF-4CF2-9AB9-E1BDC4C240B4}" type="presParOf" srcId="{508E43B0-1098-4542-AD13-40E9F5A60E82}" destId="{578D73F2-EDBA-0047-BB2F-A6CC21CAA33B}" srcOrd="0" destOrd="0" presId="urn:microsoft.com/office/officeart/2005/8/layout/process4"/>
    <dgm:cxn modelId="{65ABBC57-749B-42F2-9A35-838668283B7F}" type="presParOf" srcId="{3780D35E-FC7C-46EA-AED2-F9EEB9E98986}" destId="{3B116C5C-F712-44E8-BB93-499FD6E5AFB0}" srcOrd="3" destOrd="0" presId="urn:microsoft.com/office/officeart/2005/8/layout/process4"/>
    <dgm:cxn modelId="{8AF41E14-6321-4D97-AA2A-7EFFD1353222}" type="presParOf" srcId="{3780D35E-FC7C-46EA-AED2-F9EEB9E98986}" destId="{BBB37C30-C31A-4971-987F-BAFC8ED29B99}" srcOrd="4" destOrd="0" presId="urn:microsoft.com/office/officeart/2005/8/layout/process4"/>
    <dgm:cxn modelId="{8B3ABD2C-87C7-488B-9DFE-8F736A7E54A8}" type="presParOf" srcId="{BBB37C30-C31A-4971-987F-BAFC8ED29B99}" destId="{792C0FEF-D484-4CC9-A7F2-14CBC4AE016C}" srcOrd="0" destOrd="0" presId="urn:microsoft.com/office/officeart/2005/8/layout/process4"/>
    <dgm:cxn modelId="{CECDFA71-5A52-4F63-A187-73E4975EF3CE}" type="presParOf" srcId="{BBB37C30-C31A-4971-987F-BAFC8ED29B99}" destId="{145D29F6-A00F-4F0B-BC33-0697F957663D}" srcOrd="1" destOrd="0" presId="urn:microsoft.com/office/officeart/2005/8/layout/process4"/>
    <dgm:cxn modelId="{E9E9DD51-0369-4357-9085-85DCFC318691}" type="presParOf" srcId="{BBB37C30-C31A-4971-987F-BAFC8ED29B99}" destId="{CA11DB8D-F768-450D-8A95-354C42A99A0D}" srcOrd="2" destOrd="0" presId="urn:microsoft.com/office/officeart/2005/8/layout/process4"/>
    <dgm:cxn modelId="{D5899679-3784-490D-9660-5341F4CECB18}" type="presParOf" srcId="{CA11DB8D-F768-450D-8A95-354C42A99A0D}" destId="{B2A6AE23-CC38-43A1-B140-4F58395FBAEA}" srcOrd="0" destOrd="0" presId="urn:microsoft.com/office/officeart/2005/8/layout/process4"/>
    <dgm:cxn modelId="{762B0365-FD83-4DB5-9BEC-534F773EC758}" type="presParOf" srcId="{3780D35E-FC7C-46EA-AED2-F9EEB9E98986}" destId="{D93AE4D6-EFF4-4C71-BC18-85732ABC1C09}" srcOrd="5" destOrd="0" presId="urn:microsoft.com/office/officeart/2005/8/layout/process4"/>
    <dgm:cxn modelId="{1E83D4E3-3980-4EE7-894B-DC0A765C424E}" type="presParOf" srcId="{3780D35E-FC7C-46EA-AED2-F9EEB9E98986}" destId="{3AFCD7D2-DA78-435A-A62A-955D46B68ABB}" srcOrd="6" destOrd="0" presId="urn:microsoft.com/office/officeart/2005/8/layout/process4"/>
    <dgm:cxn modelId="{DE0675E6-8600-41A6-B397-2143046A5C22}" type="presParOf" srcId="{3AFCD7D2-DA78-435A-A62A-955D46B68ABB}" destId="{6064E6D8-1F30-4A41-9BA3-A9533252DA45}" srcOrd="0" destOrd="0" presId="urn:microsoft.com/office/officeart/2005/8/layout/process4"/>
    <dgm:cxn modelId="{9642FA11-7F36-4119-AD47-49B3CF7EF1D5}" type="presParOf" srcId="{3AFCD7D2-DA78-435A-A62A-955D46B68ABB}" destId="{B0C33935-BA9E-454A-A195-CFB561D814D0}" srcOrd="1" destOrd="0" presId="urn:microsoft.com/office/officeart/2005/8/layout/process4"/>
    <dgm:cxn modelId="{B74CFA01-6550-4856-A263-D6444D1A87B9}" type="presParOf" srcId="{3AFCD7D2-DA78-435A-A62A-955D46B68ABB}" destId="{BA2D35ED-FB8F-4C50-93C2-C09FE3D019BD}" srcOrd="2" destOrd="0" presId="urn:microsoft.com/office/officeart/2005/8/layout/process4"/>
    <dgm:cxn modelId="{408F5B36-6FA8-4751-8E2D-09B51D5D47A8}" type="presParOf" srcId="{BA2D35ED-FB8F-4C50-93C2-C09FE3D019BD}" destId="{BF0770A1-49F5-48D8-AF74-7169FAFB203B}" srcOrd="0"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3550F7-E99E-4811-AB64-B89C5C2FDB53}">
      <dsp:nvSpPr>
        <dsp:cNvPr id="0" name=""/>
        <dsp:cNvSpPr/>
      </dsp:nvSpPr>
      <dsp:spPr>
        <a:xfrm>
          <a:off x="0" y="3447342"/>
          <a:ext cx="6549655" cy="754194"/>
        </a:xfrm>
        <a:prstGeom prst="rect">
          <a:avLst/>
        </a:prstGeom>
        <a:solidFill>
          <a:schemeClr val="bg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n-GB" sz="1400" kern="1200" dirty="0"/>
            <a:t>Ask yourself: 'How can I limit the research scope'? </a:t>
          </a:r>
        </a:p>
      </dsp:txBody>
      <dsp:txXfrm>
        <a:off x="0" y="3447342"/>
        <a:ext cx="6549655" cy="407264"/>
      </dsp:txXfrm>
    </dsp:sp>
    <dsp:sp modelId="{EE404505-C541-4BCA-B1D2-A327B60575B9}">
      <dsp:nvSpPr>
        <dsp:cNvPr id="0" name=""/>
        <dsp:cNvSpPr/>
      </dsp:nvSpPr>
      <dsp:spPr>
        <a:xfrm>
          <a:off x="0" y="3831801"/>
          <a:ext cx="6549655" cy="346929"/>
        </a:xfrm>
        <a:prstGeom prst="rect">
          <a:avLst/>
        </a:prstGeom>
        <a:solidFill>
          <a:srgbClr val="00A4DE">
            <a:alpha val="90000"/>
          </a:srgbClr>
        </a:solidFill>
        <a:ln w="25400" cap="flat" cmpd="sng" algn="ctr">
          <a:solidFill>
            <a:schemeClr val="accent5">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17780" rIns="99568" bIns="17780" numCol="1" spcCol="1270" anchor="ctr" anchorCtr="0">
          <a:noAutofit/>
        </a:bodyPr>
        <a:lstStyle/>
        <a:p>
          <a:pPr lvl="0" algn="ctr" defTabSz="622300">
            <a:lnSpc>
              <a:spcPct val="90000"/>
            </a:lnSpc>
            <a:spcBef>
              <a:spcPct val="0"/>
            </a:spcBef>
            <a:spcAft>
              <a:spcPct val="35000"/>
            </a:spcAft>
          </a:pPr>
          <a:r>
            <a:rPr lang="en-GB" sz="1400" kern="1200" dirty="0">
              <a:solidFill>
                <a:schemeClr val="bg1"/>
              </a:solidFill>
            </a:rPr>
            <a:t>Example: Specific targeted student population and that the Facebook motivations will be self-reported</a:t>
          </a:r>
        </a:p>
      </dsp:txBody>
      <dsp:txXfrm>
        <a:off x="0" y="3831801"/>
        <a:ext cx="6549655" cy="346929"/>
      </dsp:txXfrm>
    </dsp:sp>
    <dsp:sp modelId="{86B2A156-9E3D-884F-A4D5-679B0A4F0FBB}">
      <dsp:nvSpPr>
        <dsp:cNvPr id="0" name=""/>
        <dsp:cNvSpPr/>
      </dsp:nvSpPr>
      <dsp:spPr>
        <a:xfrm rot="10800000">
          <a:off x="0" y="2298704"/>
          <a:ext cx="6549655" cy="1159950"/>
        </a:xfrm>
        <a:prstGeom prst="upArrowCallout">
          <a:avLst/>
        </a:prstGeom>
        <a:solidFill>
          <a:schemeClr val="bg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n-US" sz="1400" kern="1200" dirty="0"/>
            <a:t>Ask yourself: 'Have I specified the main variables I am interested in?'</a:t>
          </a:r>
        </a:p>
      </dsp:txBody>
      <dsp:txXfrm rot="-10800000">
        <a:off x="0" y="2298704"/>
        <a:ext cx="6549655" cy="407142"/>
      </dsp:txXfrm>
    </dsp:sp>
    <dsp:sp modelId="{578D73F2-EDBA-0047-BB2F-A6CC21CAA33B}">
      <dsp:nvSpPr>
        <dsp:cNvPr id="0" name=""/>
        <dsp:cNvSpPr/>
      </dsp:nvSpPr>
      <dsp:spPr>
        <a:xfrm>
          <a:off x="0" y="2705847"/>
          <a:ext cx="6549655" cy="346825"/>
        </a:xfrm>
        <a:prstGeom prst="rect">
          <a:avLst/>
        </a:prstGeom>
        <a:solidFill>
          <a:srgbClr val="00A4DE">
            <a:alpha val="90000"/>
          </a:srgbClr>
        </a:solidFill>
        <a:ln w="25400" cap="flat" cmpd="sng" algn="ctr">
          <a:solidFill>
            <a:schemeClr val="accent5">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17780" rIns="99568" bIns="17780" numCol="1" spcCol="1270" anchor="ctr" anchorCtr="0">
          <a:noAutofit/>
        </a:bodyPr>
        <a:lstStyle/>
        <a:p>
          <a:pPr lvl="0" algn="ctr" defTabSz="622300">
            <a:lnSpc>
              <a:spcPct val="90000"/>
            </a:lnSpc>
            <a:spcBef>
              <a:spcPct val="0"/>
            </a:spcBef>
            <a:spcAft>
              <a:spcPct val="35000"/>
            </a:spcAft>
          </a:pPr>
          <a:r>
            <a:rPr lang="en-US" sz="1400" kern="1200" dirty="0">
              <a:solidFill>
                <a:schemeClr val="bg1"/>
              </a:solidFill>
            </a:rPr>
            <a:t>Example: Motivations for using Facebook</a:t>
          </a:r>
        </a:p>
      </dsp:txBody>
      <dsp:txXfrm>
        <a:off x="0" y="2705847"/>
        <a:ext cx="6549655" cy="346825"/>
      </dsp:txXfrm>
    </dsp:sp>
    <dsp:sp modelId="{145D29F6-A00F-4F0B-BC33-0697F957663D}">
      <dsp:nvSpPr>
        <dsp:cNvPr id="0" name=""/>
        <dsp:cNvSpPr/>
      </dsp:nvSpPr>
      <dsp:spPr>
        <a:xfrm rot="10800000">
          <a:off x="0" y="1150066"/>
          <a:ext cx="6549655" cy="1159950"/>
        </a:xfrm>
        <a:prstGeom prst="upArrowCallout">
          <a:avLst/>
        </a:prstGeom>
        <a:solidFill>
          <a:schemeClr val="bg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n-GB" sz="1400" kern="1200" dirty="0"/>
            <a:t>Ask yourself: 'What is the population I am aiming to study?'</a:t>
          </a:r>
        </a:p>
      </dsp:txBody>
      <dsp:txXfrm rot="-10800000">
        <a:off x="0" y="1150066"/>
        <a:ext cx="6549655" cy="407142"/>
      </dsp:txXfrm>
    </dsp:sp>
    <dsp:sp modelId="{B2A6AE23-CC38-43A1-B140-4F58395FBAEA}">
      <dsp:nvSpPr>
        <dsp:cNvPr id="0" name=""/>
        <dsp:cNvSpPr/>
      </dsp:nvSpPr>
      <dsp:spPr>
        <a:xfrm>
          <a:off x="0" y="1557209"/>
          <a:ext cx="6549655" cy="346825"/>
        </a:xfrm>
        <a:prstGeom prst="rect">
          <a:avLst/>
        </a:prstGeom>
        <a:solidFill>
          <a:srgbClr val="00A4DE">
            <a:alpha val="90000"/>
          </a:srgbClr>
        </a:solidFill>
        <a:ln w="25400" cap="flat" cmpd="sng" algn="ctr">
          <a:solidFill>
            <a:schemeClr val="accent5">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17780" rIns="99568" bIns="17780" numCol="1" spcCol="1270" anchor="ctr" anchorCtr="0">
          <a:noAutofit/>
        </a:bodyPr>
        <a:lstStyle/>
        <a:p>
          <a:pPr lvl="0" algn="ctr" defTabSz="622300">
            <a:lnSpc>
              <a:spcPct val="90000"/>
            </a:lnSpc>
            <a:spcBef>
              <a:spcPct val="0"/>
            </a:spcBef>
            <a:spcAft>
              <a:spcPct val="35000"/>
            </a:spcAft>
          </a:pPr>
          <a:r>
            <a:rPr lang="en-GB" sz="1400" kern="1200" dirty="0">
              <a:solidFill>
                <a:schemeClr val="bg1"/>
              </a:solidFill>
            </a:rPr>
            <a:t>Example: I am studying first-year psychology students at a UK university</a:t>
          </a:r>
        </a:p>
      </dsp:txBody>
      <dsp:txXfrm>
        <a:off x="0" y="1557209"/>
        <a:ext cx="6549655" cy="346825"/>
      </dsp:txXfrm>
    </dsp:sp>
    <dsp:sp modelId="{B0C33935-BA9E-454A-A195-CFB561D814D0}">
      <dsp:nvSpPr>
        <dsp:cNvPr id="0" name=""/>
        <dsp:cNvSpPr/>
      </dsp:nvSpPr>
      <dsp:spPr>
        <a:xfrm rot="10800000">
          <a:off x="0" y="1428"/>
          <a:ext cx="6549655" cy="1159950"/>
        </a:xfrm>
        <a:prstGeom prst="upArrowCallout">
          <a:avLst/>
        </a:prstGeom>
        <a:solidFill>
          <a:schemeClr val="bg1">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en-GB" sz="1400" kern="1200" smtClean="0"/>
            <a:t>Ask yourself: 'What do I want to know?'</a:t>
          </a:r>
          <a:endParaRPr lang="en-GB" sz="1400" kern="1200" dirty="0"/>
        </a:p>
      </dsp:txBody>
      <dsp:txXfrm rot="-10800000">
        <a:off x="0" y="1428"/>
        <a:ext cx="6549655" cy="407142"/>
      </dsp:txXfrm>
    </dsp:sp>
    <dsp:sp modelId="{BF0770A1-49F5-48D8-AF74-7169FAFB203B}">
      <dsp:nvSpPr>
        <dsp:cNvPr id="0" name=""/>
        <dsp:cNvSpPr/>
      </dsp:nvSpPr>
      <dsp:spPr>
        <a:xfrm>
          <a:off x="0" y="408571"/>
          <a:ext cx="6549655" cy="346825"/>
        </a:xfrm>
        <a:prstGeom prst="rect">
          <a:avLst/>
        </a:prstGeom>
        <a:solidFill>
          <a:srgbClr val="00A4DE">
            <a:alpha val="90000"/>
          </a:srgbClr>
        </a:solidFill>
        <a:ln w="25400" cap="flat" cmpd="sng" algn="ctr">
          <a:solidFill>
            <a:schemeClr val="accent5">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17780" rIns="99568" bIns="17780" numCol="1" spcCol="1270" anchor="ctr" anchorCtr="0">
          <a:noAutofit/>
        </a:bodyPr>
        <a:lstStyle/>
        <a:p>
          <a:pPr lvl="0" algn="ctr" defTabSz="622300">
            <a:lnSpc>
              <a:spcPct val="90000"/>
            </a:lnSpc>
            <a:spcBef>
              <a:spcPct val="0"/>
            </a:spcBef>
            <a:spcAft>
              <a:spcPct val="35000"/>
            </a:spcAft>
          </a:pPr>
          <a:r>
            <a:rPr lang="en-GB" sz="1400" kern="1200" dirty="0">
              <a:solidFill>
                <a:schemeClr val="bg1"/>
              </a:solidFill>
            </a:rPr>
            <a:t>Example: I want to know why people use Facebook</a:t>
          </a:r>
        </a:p>
      </dsp:txBody>
      <dsp:txXfrm>
        <a:off x="0" y="408571"/>
        <a:ext cx="6549655" cy="346825"/>
      </dsp:txXfrm>
    </dsp:sp>
  </dsp:spTree>
</dsp:drawing>
</file>

<file path=ppt/diagrams/layout1.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E01A1E-3355-431B-AD52-D782E3C345AD}" type="datetimeFigureOut">
              <a:rPr lang="en-GB" smtClean="0"/>
              <a:t>26/08/2016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D44033F-1F39-4514-A3B9-F070ADD8D943}" type="slidenum">
              <a:rPr lang="en-GB" smtClean="0"/>
              <a:t>‹#›</a:t>
            </a:fld>
            <a:endParaRPr lang="en-GB"/>
          </a:p>
        </p:txBody>
      </p:sp>
    </p:spTree>
    <p:extLst>
      <p:ext uri="{BB962C8B-B14F-4D97-AF65-F5344CB8AC3E}">
        <p14:creationId xmlns:p14="http://schemas.microsoft.com/office/powerpoint/2010/main" val="38896147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sz="1200" b="0" i="0" kern="1200" dirty="0" smtClean="0">
                <a:solidFill>
                  <a:schemeClr val="tx1"/>
                </a:solidFill>
                <a:effectLst/>
                <a:latin typeface="+mn-lt"/>
                <a:ea typeface="+mn-ea"/>
                <a:cs typeface="+mn-cs"/>
              </a:rPr>
              <a:t>CC0 Public Domain</a:t>
            </a:r>
            <a:r>
              <a:rPr lang="en-GB" dirty="0" smtClean="0"/>
              <a:t> http://pixabay.com/en/paper-pen-blue-white-writing-153317/</a:t>
            </a:r>
            <a:endParaRPr lang="en-GB" dirty="0"/>
          </a:p>
        </p:txBody>
      </p:sp>
      <p:sp>
        <p:nvSpPr>
          <p:cNvPr id="4" name="Slide Number Placeholder 3"/>
          <p:cNvSpPr>
            <a:spLocks noGrp="1"/>
          </p:cNvSpPr>
          <p:nvPr>
            <p:ph type="sldNum" sz="quarter" idx="10"/>
          </p:nvPr>
        </p:nvSpPr>
        <p:spPr/>
        <p:txBody>
          <a:bodyPr/>
          <a:lstStyle/>
          <a:p>
            <a:fld id="{9D44033F-1F39-4514-A3B9-F070ADD8D943}" type="slidenum">
              <a:rPr lang="en-GB" smtClean="0"/>
              <a:t>2</a:t>
            </a:fld>
            <a:endParaRPr lang="en-GB"/>
          </a:p>
        </p:txBody>
      </p:sp>
    </p:spTree>
    <p:extLst>
      <p:ext uri="{BB962C8B-B14F-4D97-AF65-F5344CB8AC3E}">
        <p14:creationId xmlns:p14="http://schemas.microsoft.com/office/powerpoint/2010/main" val="10741637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0" i="0" kern="1200" dirty="0" smtClean="0">
                <a:solidFill>
                  <a:schemeClr val="tx1"/>
                </a:solidFill>
                <a:effectLst/>
                <a:latin typeface="+mn-lt"/>
                <a:ea typeface="+mn-ea"/>
                <a:cs typeface="+mn-cs"/>
              </a:rPr>
              <a:t>‘Question in a question in a question in a question’ by </a:t>
            </a:r>
            <a:r>
              <a:rPr lang="en-GB" sz="1200" b="0" i="0" kern="1200" dirty="0" err="1" smtClean="0">
                <a:solidFill>
                  <a:schemeClr val="tx1"/>
                </a:solidFill>
                <a:effectLst/>
                <a:latin typeface="+mn-lt"/>
                <a:ea typeface="+mn-ea"/>
                <a:cs typeface="+mn-cs"/>
              </a:rPr>
              <a:t>Khaydock</a:t>
            </a:r>
            <a:r>
              <a:rPr lang="en-GB" sz="1200" b="0" i="0" kern="1200" dirty="0" smtClean="0">
                <a:solidFill>
                  <a:schemeClr val="tx1"/>
                </a:solidFill>
                <a:effectLst/>
                <a:latin typeface="+mn-lt"/>
                <a:ea typeface="+mn-ea"/>
                <a:cs typeface="+mn-cs"/>
              </a:rPr>
              <a:t> </a:t>
            </a:r>
            <a:r>
              <a:rPr lang="en-GB" dirty="0" smtClean="0"/>
              <a:t>http://commons.wikimedia.org/wiki/File:Question_in_a_question_in_a_question_in_a_question.gif </a:t>
            </a:r>
            <a:endParaRPr lang="en-GB" dirty="0"/>
          </a:p>
        </p:txBody>
      </p:sp>
      <p:sp>
        <p:nvSpPr>
          <p:cNvPr id="4" name="Slide Number Placeholder 3"/>
          <p:cNvSpPr>
            <a:spLocks noGrp="1"/>
          </p:cNvSpPr>
          <p:nvPr>
            <p:ph type="sldNum" sz="quarter" idx="10"/>
          </p:nvPr>
        </p:nvSpPr>
        <p:spPr/>
        <p:txBody>
          <a:bodyPr/>
          <a:lstStyle/>
          <a:p>
            <a:fld id="{9D44033F-1F39-4514-A3B9-F070ADD8D943}" type="slidenum">
              <a:rPr lang="en-GB" smtClean="0"/>
              <a:t>7</a:t>
            </a:fld>
            <a:endParaRPr lang="en-GB"/>
          </a:p>
        </p:txBody>
      </p:sp>
    </p:spTree>
    <p:extLst>
      <p:ext uri="{BB962C8B-B14F-4D97-AF65-F5344CB8AC3E}">
        <p14:creationId xmlns:p14="http://schemas.microsoft.com/office/powerpoint/2010/main" val="3166660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sz="1200" b="0" i="0" kern="1200" dirty="0" smtClean="0">
                <a:solidFill>
                  <a:schemeClr val="tx1"/>
                </a:solidFill>
                <a:effectLst/>
                <a:latin typeface="+mn-lt"/>
                <a:ea typeface="+mn-ea"/>
                <a:cs typeface="+mn-cs"/>
              </a:rPr>
              <a:t>CC0 Public Domain </a:t>
            </a:r>
            <a:r>
              <a:rPr lang="en-GB" sz="1200" b="0" i="0" kern="1200" baseline="0" dirty="0" smtClean="0">
                <a:solidFill>
                  <a:schemeClr val="tx1"/>
                </a:solidFill>
                <a:effectLst/>
                <a:latin typeface="+mn-lt"/>
                <a:ea typeface="+mn-ea"/>
                <a:cs typeface="+mn-cs"/>
              </a:rPr>
              <a:t>http://pixabay.com/en/confusion-left-right-straight-311388/</a:t>
            </a:r>
            <a:endParaRPr lang="en-GB" sz="1200" b="0"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D44033F-1F39-4514-A3B9-F070ADD8D943}" type="slidenum">
              <a:rPr lang="en-GB" smtClean="0"/>
              <a:t>9</a:t>
            </a:fld>
            <a:endParaRPr lang="en-GB"/>
          </a:p>
        </p:txBody>
      </p:sp>
    </p:spTree>
    <p:extLst>
      <p:ext uri="{BB962C8B-B14F-4D97-AF65-F5344CB8AC3E}">
        <p14:creationId xmlns:p14="http://schemas.microsoft.com/office/powerpoint/2010/main" val="32688104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D44033F-1F39-4514-A3B9-F070ADD8D943}" type="slidenum">
              <a:rPr lang="en-GB" smtClean="0"/>
              <a:t>10</a:t>
            </a:fld>
            <a:endParaRPr lang="en-GB"/>
          </a:p>
        </p:txBody>
      </p:sp>
    </p:spTree>
    <p:extLst>
      <p:ext uri="{BB962C8B-B14F-4D97-AF65-F5344CB8AC3E}">
        <p14:creationId xmlns:p14="http://schemas.microsoft.com/office/powerpoint/2010/main" val="17295947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D44033F-1F39-4514-A3B9-F070ADD8D943}" type="slidenum">
              <a:rPr lang="en-GB" smtClean="0"/>
              <a:t>14</a:t>
            </a:fld>
            <a:endParaRPr lang="en-GB"/>
          </a:p>
        </p:txBody>
      </p:sp>
    </p:spTree>
    <p:extLst>
      <p:ext uri="{BB962C8B-B14F-4D97-AF65-F5344CB8AC3E}">
        <p14:creationId xmlns:p14="http://schemas.microsoft.com/office/powerpoint/2010/main" val="26460411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D44033F-1F39-4514-A3B9-F070ADD8D943}" type="slidenum">
              <a:rPr lang="en-GB" smtClean="0"/>
              <a:t>17</a:t>
            </a:fld>
            <a:endParaRPr lang="en-GB"/>
          </a:p>
        </p:txBody>
      </p:sp>
    </p:spTree>
    <p:extLst>
      <p:ext uri="{BB962C8B-B14F-4D97-AF65-F5344CB8AC3E}">
        <p14:creationId xmlns:p14="http://schemas.microsoft.com/office/powerpoint/2010/main" val="3851084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sz="1200" b="0" i="0" kern="1200" dirty="0" smtClean="0">
                <a:solidFill>
                  <a:schemeClr val="tx1"/>
                </a:solidFill>
                <a:effectLst/>
                <a:latin typeface="+mn-lt"/>
                <a:ea typeface="+mn-ea"/>
                <a:cs typeface="+mn-cs"/>
              </a:rPr>
              <a:t>CC0 Public Domain </a:t>
            </a:r>
            <a:r>
              <a:rPr lang="en-GB" dirty="0" smtClean="0"/>
              <a:t>http://pixabay.com/en/snapshot-camera-photography-film-151728/</a:t>
            </a:r>
            <a:endParaRPr lang="en-GB" dirty="0"/>
          </a:p>
        </p:txBody>
      </p:sp>
      <p:sp>
        <p:nvSpPr>
          <p:cNvPr id="4" name="Slide Number Placeholder 3"/>
          <p:cNvSpPr>
            <a:spLocks noGrp="1"/>
          </p:cNvSpPr>
          <p:nvPr>
            <p:ph type="sldNum" sz="quarter" idx="10"/>
          </p:nvPr>
        </p:nvSpPr>
        <p:spPr/>
        <p:txBody>
          <a:bodyPr/>
          <a:lstStyle/>
          <a:p>
            <a:fld id="{9D44033F-1F39-4514-A3B9-F070ADD8D943}" type="slidenum">
              <a:rPr lang="en-GB" smtClean="0"/>
              <a:t>18</a:t>
            </a:fld>
            <a:endParaRPr lang="en-GB"/>
          </a:p>
        </p:txBody>
      </p:sp>
    </p:spTree>
    <p:extLst>
      <p:ext uri="{BB962C8B-B14F-4D97-AF65-F5344CB8AC3E}">
        <p14:creationId xmlns:p14="http://schemas.microsoft.com/office/powerpoint/2010/main" val="42035941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smtClean="0"/>
              <a:t>Photo credit: https://</a:t>
            </a:r>
            <a:r>
              <a:rPr lang="en-US" dirty="0" err="1" smtClean="0"/>
              <a:t>www.flickr.com</a:t>
            </a:r>
            <a:r>
              <a:rPr lang="en-US" dirty="0" smtClean="0"/>
              <a:t>/photos/</a:t>
            </a:r>
            <a:r>
              <a:rPr lang="en-US" dirty="0" err="1" smtClean="0"/>
              <a:t>morville</a:t>
            </a:r>
            <a:r>
              <a:rPr lang="en-US" dirty="0" smtClean="0"/>
              <a:t>/3220105925/in/</a:t>
            </a:r>
            <a:r>
              <a:rPr lang="en-US" dirty="0" err="1" smtClean="0"/>
              <a:t>photostream</a:t>
            </a:r>
            <a:r>
              <a:rPr lang="en-US" baseline="0" dirty="0" smtClean="0"/>
              <a:t> (creative commons attribution only license).</a:t>
            </a:r>
            <a:endParaRPr lang="en-US" dirty="0"/>
          </a:p>
        </p:txBody>
      </p:sp>
      <p:sp>
        <p:nvSpPr>
          <p:cNvPr id="4" name="Slide Number Placeholder 3"/>
          <p:cNvSpPr>
            <a:spLocks noGrp="1"/>
          </p:cNvSpPr>
          <p:nvPr>
            <p:ph type="sldNum" sz="quarter" idx="10"/>
          </p:nvPr>
        </p:nvSpPr>
        <p:spPr/>
        <p:txBody>
          <a:bodyPr/>
          <a:lstStyle/>
          <a:p>
            <a:fld id="{9D44033F-1F39-4514-A3B9-F070ADD8D943}" type="slidenum">
              <a:rPr lang="en-GB" smtClean="0"/>
              <a:t>19</a:t>
            </a:fld>
            <a:endParaRPr lang="en-GB"/>
          </a:p>
        </p:txBody>
      </p:sp>
    </p:spTree>
    <p:extLst>
      <p:ext uri="{BB962C8B-B14F-4D97-AF65-F5344CB8AC3E}">
        <p14:creationId xmlns:p14="http://schemas.microsoft.com/office/powerpoint/2010/main" val="8952374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8"/>
            <a:ext cx="103632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BCC54577-FAF4-4DA5-AB09-6167DBD5BEF1}" type="datetimeFigureOut">
              <a:rPr lang="it-IT" smtClean="0"/>
              <a:t>26/08/2016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0FB7E87-C148-47AB-B521-6F84D08F3E78}" type="slidenum">
              <a:rPr lang="it-IT" smtClean="0"/>
              <a:t>‹#›</a:t>
            </a:fld>
            <a:endParaRPr lang="it-IT"/>
          </a:p>
        </p:txBody>
      </p:sp>
    </p:spTree>
    <p:extLst>
      <p:ext uri="{BB962C8B-B14F-4D97-AF65-F5344CB8AC3E}">
        <p14:creationId xmlns:p14="http://schemas.microsoft.com/office/powerpoint/2010/main" val="2377978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BCC54577-FAF4-4DA5-AB09-6167DBD5BEF1}" type="datetimeFigureOut">
              <a:rPr lang="it-IT" smtClean="0"/>
              <a:t>26/08/2016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0FB7E87-C148-47AB-B521-6F84D08F3E78}" type="slidenum">
              <a:rPr lang="it-IT" smtClean="0"/>
              <a:t>‹#›</a:t>
            </a:fld>
            <a:endParaRPr lang="it-IT"/>
          </a:p>
        </p:txBody>
      </p:sp>
    </p:spTree>
    <p:extLst>
      <p:ext uri="{BB962C8B-B14F-4D97-AF65-F5344CB8AC3E}">
        <p14:creationId xmlns:p14="http://schemas.microsoft.com/office/powerpoint/2010/main" val="13518407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785600" y="274641"/>
            <a:ext cx="36576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12800" y="274641"/>
            <a:ext cx="107696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BCC54577-FAF4-4DA5-AB09-6167DBD5BEF1}" type="datetimeFigureOut">
              <a:rPr lang="it-IT" smtClean="0"/>
              <a:t>26/08/2016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0FB7E87-C148-47AB-B521-6F84D08F3E78}" type="slidenum">
              <a:rPr lang="it-IT" smtClean="0"/>
              <a:t>‹#›</a:t>
            </a:fld>
            <a:endParaRPr lang="it-IT"/>
          </a:p>
        </p:txBody>
      </p:sp>
    </p:spTree>
    <p:extLst>
      <p:ext uri="{BB962C8B-B14F-4D97-AF65-F5344CB8AC3E}">
        <p14:creationId xmlns:p14="http://schemas.microsoft.com/office/powerpoint/2010/main" val="35369252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BCC54577-FAF4-4DA5-AB09-6167DBD5BEF1}" type="datetimeFigureOut">
              <a:rPr lang="it-IT" smtClean="0"/>
              <a:t>26/08/2016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0FB7E87-C148-47AB-B521-6F84D08F3E78}" type="slidenum">
              <a:rPr lang="it-IT" smtClean="0"/>
              <a:t>‹#›</a:t>
            </a:fld>
            <a:endParaRPr lang="it-IT"/>
          </a:p>
        </p:txBody>
      </p:sp>
    </p:spTree>
    <p:extLst>
      <p:ext uri="{BB962C8B-B14F-4D97-AF65-F5344CB8AC3E}">
        <p14:creationId xmlns:p14="http://schemas.microsoft.com/office/powerpoint/2010/main" val="6833043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CC54577-FAF4-4DA5-AB09-6167DBD5BEF1}" type="datetimeFigureOut">
              <a:rPr lang="it-IT" smtClean="0"/>
              <a:t>26/08/2016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0FB7E87-C148-47AB-B521-6F84D08F3E78}" type="slidenum">
              <a:rPr lang="it-IT" smtClean="0"/>
              <a:t>‹#›</a:t>
            </a:fld>
            <a:endParaRPr lang="it-IT"/>
          </a:p>
        </p:txBody>
      </p:sp>
    </p:spTree>
    <p:extLst>
      <p:ext uri="{BB962C8B-B14F-4D97-AF65-F5344CB8AC3E}">
        <p14:creationId xmlns:p14="http://schemas.microsoft.com/office/powerpoint/2010/main" val="15340660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128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82296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BCC54577-FAF4-4DA5-AB09-6167DBD5BEF1}" type="datetimeFigureOut">
              <a:rPr lang="it-IT" smtClean="0"/>
              <a:t>26/08/2016</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10FB7E87-C148-47AB-B521-6F84D08F3E78}" type="slidenum">
              <a:rPr lang="it-IT" smtClean="0"/>
              <a:t>‹#›</a:t>
            </a:fld>
            <a:endParaRPr lang="it-IT"/>
          </a:p>
        </p:txBody>
      </p:sp>
    </p:spTree>
    <p:extLst>
      <p:ext uri="{BB962C8B-B14F-4D97-AF65-F5344CB8AC3E}">
        <p14:creationId xmlns:p14="http://schemas.microsoft.com/office/powerpoint/2010/main" val="16160083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BCC54577-FAF4-4DA5-AB09-6167DBD5BEF1}" type="datetimeFigureOut">
              <a:rPr lang="it-IT" smtClean="0"/>
              <a:t>26/08/2016</a:t>
            </a:fld>
            <a:endParaRPr lang="it-IT"/>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fld id="{10FB7E87-C148-47AB-B521-6F84D08F3E78}" type="slidenum">
              <a:rPr lang="it-IT" smtClean="0"/>
              <a:t>‹#›</a:t>
            </a:fld>
            <a:endParaRPr lang="it-IT"/>
          </a:p>
        </p:txBody>
      </p:sp>
    </p:spTree>
    <p:extLst>
      <p:ext uri="{BB962C8B-B14F-4D97-AF65-F5344CB8AC3E}">
        <p14:creationId xmlns:p14="http://schemas.microsoft.com/office/powerpoint/2010/main" val="35273492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BCC54577-FAF4-4DA5-AB09-6167DBD5BEF1}" type="datetimeFigureOut">
              <a:rPr lang="it-IT" smtClean="0"/>
              <a:t>26/08/2016</a:t>
            </a:fld>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fld id="{10FB7E87-C148-47AB-B521-6F84D08F3E78}" type="slidenum">
              <a:rPr lang="it-IT" smtClean="0"/>
              <a:t>‹#›</a:t>
            </a:fld>
            <a:endParaRPr lang="it-IT"/>
          </a:p>
        </p:txBody>
      </p:sp>
    </p:spTree>
    <p:extLst>
      <p:ext uri="{BB962C8B-B14F-4D97-AF65-F5344CB8AC3E}">
        <p14:creationId xmlns:p14="http://schemas.microsoft.com/office/powerpoint/2010/main" val="37389679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CC54577-FAF4-4DA5-AB09-6167DBD5BEF1}" type="datetimeFigureOut">
              <a:rPr lang="it-IT" smtClean="0"/>
              <a:t>26/08/2016</a:t>
            </a:fld>
            <a:endParaRPr lang="it-IT"/>
          </a:p>
        </p:txBody>
      </p:sp>
      <p:sp>
        <p:nvSpPr>
          <p:cNvPr id="3" name="Footer Placeholder 2"/>
          <p:cNvSpPr>
            <a:spLocks noGrp="1"/>
          </p:cNvSpPr>
          <p:nvPr>
            <p:ph type="ftr" sz="quarter" idx="11"/>
          </p:nvPr>
        </p:nvSpPr>
        <p:spPr/>
        <p:txBody>
          <a:bodyPr/>
          <a:lstStyle/>
          <a:p>
            <a:endParaRPr lang="it-IT"/>
          </a:p>
        </p:txBody>
      </p:sp>
      <p:sp>
        <p:nvSpPr>
          <p:cNvPr id="4" name="Slide Number Placeholder 3"/>
          <p:cNvSpPr>
            <a:spLocks noGrp="1"/>
          </p:cNvSpPr>
          <p:nvPr>
            <p:ph type="sldNum" sz="quarter" idx="12"/>
          </p:nvPr>
        </p:nvSpPr>
        <p:spPr/>
        <p:txBody>
          <a:bodyPr/>
          <a:lstStyle/>
          <a:p>
            <a:fld id="{10FB7E87-C148-47AB-B521-6F84D08F3E78}" type="slidenum">
              <a:rPr lang="it-IT" smtClean="0"/>
              <a:t>‹#›</a:t>
            </a:fld>
            <a:endParaRPr lang="it-IT"/>
          </a:p>
        </p:txBody>
      </p:sp>
    </p:spTree>
    <p:extLst>
      <p:ext uri="{BB962C8B-B14F-4D97-AF65-F5344CB8AC3E}">
        <p14:creationId xmlns:p14="http://schemas.microsoft.com/office/powerpoint/2010/main" val="41316252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CC54577-FAF4-4DA5-AB09-6167DBD5BEF1}" type="datetimeFigureOut">
              <a:rPr lang="it-IT" smtClean="0"/>
              <a:t>26/08/2016</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10FB7E87-C148-47AB-B521-6F84D08F3E78}" type="slidenum">
              <a:rPr lang="it-IT" smtClean="0"/>
              <a:t>‹#›</a:t>
            </a:fld>
            <a:endParaRPr lang="it-IT"/>
          </a:p>
        </p:txBody>
      </p:sp>
    </p:spTree>
    <p:extLst>
      <p:ext uri="{BB962C8B-B14F-4D97-AF65-F5344CB8AC3E}">
        <p14:creationId xmlns:p14="http://schemas.microsoft.com/office/powerpoint/2010/main" val="8161639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CC54577-FAF4-4DA5-AB09-6167DBD5BEF1}" type="datetimeFigureOut">
              <a:rPr lang="it-IT" smtClean="0"/>
              <a:t>26/08/2016</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10FB7E87-C148-47AB-B521-6F84D08F3E78}" type="slidenum">
              <a:rPr lang="it-IT" smtClean="0"/>
              <a:t>‹#›</a:t>
            </a:fld>
            <a:endParaRPr lang="it-IT"/>
          </a:p>
        </p:txBody>
      </p:sp>
    </p:spTree>
    <p:extLst>
      <p:ext uri="{BB962C8B-B14F-4D97-AF65-F5344CB8AC3E}">
        <p14:creationId xmlns:p14="http://schemas.microsoft.com/office/powerpoint/2010/main" val="3375693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CC54577-FAF4-4DA5-AB09-6167DBD5BEF1}" type="datetimeFigureOut">
              <a:rPr lang="it-IT" smtClean="0"/>
              <a:t>26/08/2016</a:t>
            </a:fld>
            <a:endParaRPr lang="it-IT"/>
          </a:p>
        </p:txBody>
      </p:sp>
      <p:sp>
        <p:nvSpPr>
          <p:cNvPr id="5" name="Footer Placeholder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lide Number Placeholder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0FB7E87-C148-47AB-B521-6F84D08F3E78}" type="slidenum">
              <a:rPr lang="it-IT" smtClean="0"/>
              <a:t>‹#›</a:t>
            </a:fld>
            <a:endParaRPr lang="it-IT"/>
          </a:p>
        </p:txBody>
      </p:sp>
    </p:spTree>
    <p:extLst>
      <p:ext uri="{BB962C8B-B14F-4D97-AF65-F5344CB8AC3E}">
        <p14:creationId xmlns:p14="http://schemas.microsoft.com/office/powerpoint/2010/main" val="185553922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4.jpeg"/></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4.jpeg"/></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1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4.jpeg"/></Relationships>
</file>

<file path=ppt/slides/_rels/slide1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4.jpeg"/></Relationships>
</file>

<file path=ppt/slides/_rels/slide1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4.jpeg"/></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G"/></Relationships>
</file>

<file path=ppt/slides/_rels/slide2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2.JPG"/><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JP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531629" y="404580"/>
            <a:ext cx="7506587" cy="2431435"/>
          </a:xfrm>
          <a:prstGeom prst="rect">
            <a:avLst/>
          </a:prstGeom>
          <a:noFill/>
        </p:spPr>
        <p:txBody>
          <a:bodyPr wrap="square" rtlCol="0">
            <a:spAutoFit/>
          </a:bodyPr>
          <a:lstStyle/>
          <a:p>
            <a:r>
              <a:rPr lang="en-GB" sz="8000" dirty="0">
                <a:solidFill>
                  <a:srgbClr val="000090"/>
                </a:solidFill>
                <a:latin typeface="Aharoni" panose="02010803020104030203" pitchFamily="2" charset="-79"/>
                <a:cs typeface="Aharoni" panose="02010803020104030203" pitchFamily="2" charset="-79"/>
              </a:rPr>
              <a:t> </a:t>
            </a:r>
            <a:r>
              <a:rPr lang="en-GB" sz="7200" b="1" dirty="0" smtClean="0">
                <a:solidFill>
                  <a:srgbClr val="00A4DE"/>
                </a:solidFill>
              </a:rPr>
              <a:t>Doing</a:t>
            </a:r>
          </a:p>
          <a:p>
            <a:r>
              <a:rPr lang="en-GB" sz="7200" b="1" dirty="0" smtClean="0">
                <a:solidFill>
                  <a:srgbClr val="00A4DE"/>
                </a:solidFill>
              </a:rPr>
              <a:t>Real Research</a:t>
            </a:r>
            <a:endParaRPr lang="en-GB" sz="7000" dirty="0">
              <a:solidFill>
                <a:srgbClr val="00A4DE"/>
              </a:solidFill>
              <a:latin typeface="Aharoni" panose="02010803020104030203" pitchFamily="2" charset="-79"/>
              <a:cs typeface="Aharoni" panose="02010803020104030203" pitchFamily="2" charset="-79"/>
            </a:endParaRPr>
          </a:p>
        </p:txBody>
      </p:sp>
      <p:sp>
        <p:nvSpPr>
          <p:cNvPr id="18" name="TextBox 17"/>
          <p:cNvSpPr txBox="1"/>
          <p:nvPr/>
        </p:nvSpPr>
        <p:spPr>
          <a:xfrm>
            <a:off x="1334390" y="2949693"/>
            <a:ext cx="9042991" cy="646331"/>
          </a:xfrm>
          <a:prstGeom prst="rect">
            <a:avLst/>
          </a:prstGeom>
          <a:noFill/>
        </p:spPr>
        <p:txBody>
          <a:bodyPr wrap="square" rtlCol="0">
            <a:spAutoFit/>
          </a:bodyPr>
          <a:lstStyle>
            <a:defPPr>
              <a:defRPr lang="it-IT"/>
            </a:defPPr>
            <a:lvl1pPr>
              <a:defRPr sz="6000">
                <a:solidFill>
                  <a:schemeClr val="accent1">
                    <a:lumMod val="75000"/>
                  </a:schemeClr>
                </a:solidFill>
                <a:latin typeface="Aharoni" panose="02010803020104030203" pitchFamily="2" charset="-79"/>
                <a:cs typeface="Aharoni" panose="02010803020104030203" pitchFamily="2" charset="-79"/>
              </a:defRPr>
            </a:lvl1pPr>
          </a:lstStyle>
          <a:p>
            <a:pPr algn="ctr"/>
            <a:r>
              <a:rPr lang="en-GB" sz="3600" dirty="0">
                <a:solidFill>
                  <a:srgbClr val="00A4DE"/>
                </a:solidFill>
              </a:rPr>
              <a:t>A practical guide to social research</a:t>
            </a:r>
          </a:p>
        </p:txBody>
      </p:sp>
      <p:sp>
        <p:nvSpPr>
          <p:cNvPr id="20" name="TextBox 19"/>
          <p:cNvSpPr txBox="1"/>
          <p:nvPr/>
        </p:nvSpPr>
        <p:spPr>
          <a:xfrm>
            <a:off x="7421526" y="350877"/>
            <a:ext cx="4506433" cy="830997"/>
          </a:xfrm>
          <a:prstGeom prst="rect">
            <a:avLst/>
          </a:prstGeom>
          <a:noFill/>
        </p:spPr>
        <p:txBody>
          <a:bodyPr wrap="square" rtlCol="0">
            <a:spAutoFit/>
          </a:bodyPr>
          <a:lstStyle>
            <a:defPPr>
              <a:defRPr lang="it-IT"/>
            </a:defPPr>
            <a:lvl1pPr>
              <a:defRPr sz="6000">
                <a:solidFill>
                  <a:schemeClr val="accent1">
                    <a:lumMod val="75000"/>
                  </a:schemeClr>
                </a:solidFill>
                <a:latin typeface="Aharoni" panose="02010803020104030203" pitchFamily="2" charset="-79"/>
                <a:cs typeface="Aharoni" panose="02010803020104030203" pitchFamily="2" charset="-79"/>
              </a:defRPr>
            </a:lvl1pPr>
          </a:lstStyle>
          <a:p>
            <a:pPr algn="ctr"/>
            <a:r>
              <a:rPr lang="en-GB" sz="2400" dirty="0" smtClean="0">
                <a:solidFill>
                  <a:srgbClr val="00A4DE"/>
                </a:solidFill>
              </a:rPr>
              <a:t>Dr Eric Jensen</a:t>
            </a:r>
          </a:p>
          <a:p>
            <a:pPr algn="ctr"/>
            <a:r>
              <a:rPr lang="en-GB" sz="2400" dirty="0" smtClean="0">
                <a:solidFill>
                  <a:srgbClr val="00A4DE"/>
                </a:solidFill>
              </a:rPr>
              <a:t>Dr Charles Laurie</a:t>
            </a:r>
            <a:endParaRPr lang="en-GB" sz="2400" dirty="0">
              <a:solidFill>
                <a:srgbClr val="00A4DE"/>
              </a:solidFill>
            </a:endParaRPr>
          </a:p>
        </p:txBody>
      </p:sp>
      <p:pic>
        <p:nvPicPr>
          <p:cNvPr id="1027" name="Picture 3" descr="X:\Subject Folders\Digital Content\! COMPANION WEBSITES\! BOOK FILES\2016 Titles\04 LIVE\JENSEN &amp; LAURIE_ Doing Real Research\Instructor resources\Powerpoint Slides\Design\USB.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59215" y="3556697"/>
            <a:ext cx="8054108" cy="3245886"/>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4841360" y="4867564"/>
            <a:ext cx="4367295" cy="9698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dirty="0" smtClean="0">
                <a:solidFill>
                  <a:srgbClr val="00A4DE"/>
                </a:solidFill>
                <a:latin typeface="Aharoni" panose="02010803020104030203" pitchFamily="2" charset="-79"/>
                <a:cs typeface="Aharoni" panose="02010803020104030203" pitchFamily="2" charset="-79"/>
              </a:rPr>
              <a:t>RESEARCH DESIGN</a:t>
            </a:r>
            <a:endParaRPr lang="en-GB" sz="3600" dirty="0">
              <a:solidFill>
                <a:srgbClr val="00A4DE"/>
              </a:solidFill>
              <a:latin typeface="Aharoni" panose="02010803020104030203" pitchFamily="2" charset="-79"/>
              <a:cs typeface="Aharoni" panose="02010803020104030203" pitchFamily="2" charset="-79"/>
            </a:endParaRPr>
          </a:p>
        </p:txBody>
      </p:sp>
      <p:sp>
        <p:nvSpPr>
          <p:cNvPr id="4" name="Rounded Rectangle 3"/>
          <p:cNvSpPr/>
          <p:nvPr/>
        </p:nvSpPr>
        <p:spPr>
          <a:xfrm>
            <a:off x="10298545" y="5033817"/>
            <a:ext cx="341746" cy="47105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00A4DE"/>
              </a:solidFill>
            </a:endParaRPr>
          </a:p>
        </p:txBody>
      </p:sp>
      <p:sp>
        <p:nvSpPr>
          <p:cNvPr id="5" name="TextBox 4"/>
          <p:cNvSpPr txBox="1"/>
          <p:nvPr/>
        </p:nvSpPr>
        <p:spPr>
          <a:xfrm>
            <a:off x="10123061" y="4673613"/>
            <a:ext cx="655776" cy="1107996"/>
          </a:xfrm>
          <a:prstGeom prst="rect">
            <a:avLst/>
          </a:prstGeom>
          <a:noFill/>
        </p:spPr>
        <p:txBody>
          <a:bodyPr wrap="square" rtlCol="0">
            <a:spAutoFit/>
          </a:bodyPr>
          <a:lstStyle/>
          <a:p>
            <a:pPr algn="ctr"/>
            <a:r>
              <a:rPr lang="en-GB" sz="6600" dirty="0" smtClean="0">
                <a:solidFill>
                  <a:srgbClr val="00A4DE"/>
                </a:solidFill>
                <a:latin typeface="Aharoni" panose="02010803020104030203" pitchFamily="2" charset="-79"/>
                <a:cs typeface="Aharoni" panose="02010803020104030203" pitchFamily="2" charset="-79"/>
              </a:rPr>
              <a:t>1</a:t>
            </a:r>
            <a:endParaRPr lang="en-GB" sz="6600" dirty="0">
              <a:solidFill>
                <a:srgbClr val="00A4DE"/>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353015360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26976" y="1453247"/>
            <a:ext cx="10353214" cy="4144724"/>
          </a:xfrm>
          <a:prstGeom prst="rect">
            <a:avLst/>
          </a:prstGeom>
        </p:spPr>
        <p:txBody>
          <a:bodyPr wrap="square">
            <a:spAutoFit/>
          </a:bodyPr>
          <a:lstStyle/>
          <a:p>
            <a:pPr>
              <a:spcAft>
                <a:spcPts val="2000"/>
              </a:spcAft>
              <a:buClr>
                <a:srgbClr val="ED7D31"/>
              </a:buClr>
              <a:buSzPct val="150000"/>
            </a:pPr>
            <a:r>
              <a:rPr lang="en-GB" sz="2000" dirty="0" smtClean="0">
                <a:solidFill>
                  <a:srgbClr val="00A4DE"/>
                </a:solidFill>
                <a:latin typeface="Arial" panose="020B0604020202020204" pitchFamily="34" charset="0"/>
                <a:cs typeface="Arial" panose="020B0604020202020204" pitchFamily="34" charset="0"/>
              </a:rPr>
              <a:t>Essential considerations with qualitative methods:</a:t>
            </a:r>
          </a:p>
          <a:p>
            <a:pPr marL="457200" indent="-457200">
              <a:spcAft>
                <a:spcPts val="2000"/>
              </a:spcAft>
              <a:buClr>
                <a:srgbClr val="ED7D31"/>
              </a:buClr>
              <a:buSzPct val="150000"/>
              <a:buBlip>
                <a:blip r:embed="rId3"/>
              </a:buBlip>
            </a:pPr>
            <a:r>
              <a:rPr lang="en-GB" sz="2000" dirty="0">
                <a:solidFill>
                  <a:srgbClr val="00A4DE"/>
                </a:solidFill>
                <a:latin typeface="Arial" panose="020B0604020202020204" pitchFamily="34" charset="0"/>
                <a:cs typeface="Arial" panose="020B0604020202020204" pitchFamily="34" charset="0"/>
              </a:rPr>
              <a:t>I</a:t>
            </a:r>
            <a:r>
              <a:rPr lang="en-GB" sz="2000" dirty="0" smtClean="0">
                <a:solidFill>
                  <a:srgbClr val="00A4DE"/>
                </a:solidFill>
                <a:latin typeface="Arial" panose="020B0604020202020204" pitchFamily="34" charset="0"/>
                <a:cs typeface="Arial" panose="020B0604020202020204" pitchFamily="34" charset="0"/>
              </a:rPr>
              <a:t>nvolve </a:t>
            </a:r>
            <a:r>
              <a:rPr lang="en-GB" sz="2000" dirty="0">
                <a:solidFill>
                  <a:srgbClr val="00A4DE"/>
                </a:solidFill>
                <a:latin typeface="Arial" panose="020B0604020202020204" pitchFamily="34" charset="0"/>
                <a:cs typeface="Arial" panose="020B0604020202020204" pitchFamily="34" charset="0"/>
              </a:rPr>
              <a:t>data that are not </a:t>
            </a:r>
            <a:r>
              <a:rPr lang="en-GB" sz="2000" dirty="0" smtClean="0">
                <a:solidFill>
                  <a:srgbClr val="00A4DE"/>
                </a:solidFill>
                <a:latin typeface="Arial" panose="020B0604020202020204" pitchFamily="34" charset="0"/>
                <a:cs typeface="Arial" panose="020B0604020202020204" pitchFamily="34" charset="0"/>
              </a:rPr>
              <a:t>numerical.</a:t>
            </a:r>
          </a:p>
          <a:p>
            <a:pPr marL="457200" indent="-457200">
              <a:spcAft>
                <a:spcPts val="2000"/>
              </a:spcAft>
              <a:buClr>
                <a:srgbClr val="ED7D31"/>
              </a:buClr>
              <a:buSzPct val="150000"/>
              <a:buBlip>
                <a:blip r:embed="rId3"/>
              </a:buBlip>
            </a:pPr>
            <a:r>
              <a:rPr lang="en-GB" sz="2000" dirty="0">
                <a:solidFill>
                  <a:srgbClr val="00A4DE"/>
                </a:solidFill>
                <a:latin typeface="Arial" panose="020B0604020202020204" pitchFamily="34" charset="0"/>
                <a:cs typeface="Arial" panose="020B0604020202020204" pitchFamily="34" charset="0"/>
              </a:rPr>
              <a:t>G</a:t>
            </a:r>
            <a:r>
              <a:rPr lang="en-GB" sz="2000" dirty="0" smtClean="0">
                <a:solidFill>
                  <a:srgbClr val="00A4DE"/>
                </a:solidFill>
                <a:latin typeface="Arial" panose="020B0604020202020204" pitchFamily="34" charset="0"/>
                <a:cs typeface="Arial" panose="020B0604020202020204" pitchFamily="34" charset="0"/>
              </a:rPr>
              <a:t>enerally inductive. This means </a:t>
            </a:r>
            <a:r>
              <a:rPr lang="en-GB" sz="2000" dirty="0">
                <a:solidFill>
                  <a:srgbClr val="00A4DE"/>
                </a:solidFill>
                <a:latin typeface="Arial" panose="020B0604020202020204" pitchFamily="34" charset="0"/>
                <a:cs typeface="Arial" panose="020B0604020202020204" pitchFamily="34" charset="0"/>
              </a:rPr>
              <a:t>that </a:t>
            </a:r>
            <a:r>
              <a:rPr lang="en-GB" sz="2000" dirty="0" smtClean="0">
                <a:solidFill>
                  <a:srgbClr val="00A4DE"/>
                </a:solidFill>
                <a:latin typeface="Arial" panose="020B0604020202020204" pitchFamily="34" charset="0"/>
                <a:cs typeface="Arial" panose="020B0604020202020204" pitchFamily="34" charset="0"/>
              </a:rPr>
              <a:t>you first start </a:t>
            </a:r>
            <a:r>
              <a:rPr lang="en-GB" sz="2000" dirty="0">
                <a:solidFill>
                  <a:srgbClr val="00A4DE"/>
                </a:solidFill>
                <a:latin typeface="Arial" panose="020B0604020202020204" pitchFamily="34" charset="0"/>
                <a:cs typeface="Arial" panose="020B0604020202020204" pitchFamily="34" charset="0"/>
              </a:rPr>
              <a:t>with data collection, then </a:t>
            </a:r>
            <a:r>
              <a:rPr lang="en-GB" sz="2000" dirty="0" smtClean="0">
                <a:solidFill>
                  <a:srgbClr val="00A4DE"/>
                </a:solidFill>
                <a:latin typeface="Arial" panose="020B0604020202020204" pitchFamily="34" charset="0"/>
                <a:cs typeface="Arial" panose="020B0604020202020204" pitchFamily="34" charset="0"/>
              </a:rPr>
              <a:t>progress </a:t>
            </a:r>
            <a:r>
              <a:rPr lang="en-GB" sz="2000" dirty="0">
                <a:solidFill>
                  <a:srgbClr val="00A4DE"/>
                </a:solidFill>
                <a:latin typeface="Arial" panose="020B0604020202020204" pitchFamily="34" charset="0"/>
                <a:cs typeface="Arial" panose="020B0604020202020204" pitchFamily="34" charset="0"/>
              </a:rPr>
              <a:t>to </a:t>
            </a:r>
            <a:r>
              <a:rPr lang="en-GB" sz="2000" dirty="0" smtClean="0">
                <a:solidFill>
                  <a:srgbClr val="00A4DE"/>
                </a:solidFill>
                <a:latin typeface="Arial" panose="020B0604020202020204" pitchFamily="34" charset="0"/>
                <a:cs typeface="Arial" panose="020B0604020202020204" pitchFamily="34" charset="0"/>
              </a:rPr>
              <a:t>creating </a:t>
            </a:r>
            <a:r>
              <a:rPr lang="en-GB" sz="2000" dirty="0">
                <a:solidFill>
                  <a:srgbClr val="00A4DE"/>
                </a:solidFill>
                <a:latin typeface="Arial" panose="020B0604020202020204" pitchFamily="34" charset="0"/>
                <a:cs typeface="Arial" panose="020B0604020202020204" pitchFamily="34" charset="0"/>
              </a:rPr>
              <a:t>theory or </a:t>
            </a:r>
            <a:r>
              <a:rPr lang="en-GB" sz="2000" dirty="0" smtClean="0">
                <a:solidFill>
                  <a:srgbClr val="00A4DE"/>
                </a:solidFill>
                <a:latin typeface="Arial" panose="020B0604020202020204" pitchFamily="34" charset="0"/>
                <a:cs typeface="Arial" panose="020B0604020202020204" pitchFamily="34" charset="0"/>
              </a:rPr>
              <a:t>hypotheses.</a:t>
            </a:r>
          </a:p>
          <a:p>
            <a:pPr marL="457200" indent="-457200">
              <a:spcAft>
                <a:spcPts val="2000"/>
              </a:spcAft>
              <a:buClr>
                <a:srgbClr val="ED7D31"/>
              </a:buClr>
              <a:buSzPct val="150000"/>
              <a:buBlip>
                <a:blip r:embed="rId3"/>
              </a:buBlip>
            </a:pPr>
            <a:r>
              <a:rPr lang="en-GB" sz="2000" dirty="0">
                <a:solidFill>
                  <a:srgbClr val="00A4DE"/>
                </a:solidFill>
                <a:latin typeface="Arial" panose="020B0604020202020204" pitchFamily="34" charset="0"/>
                <a:cs typeface="Arial" panose="020B0604020202020204" pitchFamily="34" charset="0"/>
              </a:rPr>
              <a:t>O</a:t>
            </a:r>
            <a:r>
              <a:rPr lang="en-GB" sz="2000" dirty="0" smtClean="0">
                <a:solidFill>
                  <a:srgbClr val="00A4DE"/>
                </a:solidFill>
                <a:latin typeface="Arial" panose="020B0604020202020204" pitchFamily="34" charset="0"/>
                <a:cs typeface="Arial" panose="020B0604020202020204" pitchFamily="34" charset="0"/>
              </a:rPr>
              <a:t>ften </a:t>
            </a:r>
            <a:r>
              <a:rPr lang="en-GB" sz="2000" dirty="0">
                <a:solidFill>
                  <a:srgbClr val="00A4DE"/>
                </a:solidFill>
                <a:latin typeface="Arial" panose="020B0604020202020204" pitchFamily="34" charset="0"/>
                <a:cs typeface="Arial" panose="020B0604020202020204" pitchFamily="34" charset="0"/>
              </a:rPr>
              <a:t>aims to develop a new understanding of a previously under-researched </a:t>
            </a:r>
            <a:r>
              <a:rPr lang="en-GB" sz="2000" dirty="0" smtClean="0">
                <a:solidFill>
                  <a:srgbClr val="00A4DE"/>
                </a:solidFill>
                <a:latin typeface="Arial" panose="020B0604020202020204" pitchFamily="34" charset="0"/>
                <a:cs typeface="Arial" panose="020B0604020202020204" pitchFamily="34" charset="0"/>
              </a:rPr>
              <a:t>topic, preliminary theory, model or discovery of </a:t>
            </a:r>
            <a:r>
              <a:rPr lang="en-GB" sz="2000" dirty="0">
                <a:solidFill>
                  <a:srgbClr val="00A4DE"/>
                </a:solidFill>
                <a:latin typeface="Arial" panose="020B0604020202020204" pitchFamily="34" charset="0"/>
                <a:cs typeface="Arial" panose="020B0604020202020204" pitchFamily="34" charset="0"/>
              </a:rPr>
              <a:t>processes in human interactions. </a:t>
            </a:r>
            <a:endParaRPr lang="en-GB" sz="2000" dirty="0" smtClean="0">
              <a:solidFill>
                <a:srgbClr val="00A4DE"/>
              </a:solidFill>
              <a:latin typeface="Arial" panose="020B0604020202020204" pitchFamily="34" charset="0"/>
              <a:cs typeface="Arial" panose="020B0604020202020204" pitchFamily="34" charset="0"/>
            </a:endParaRPr>
          </a:p>
          <a:p>
            <a:pPr>
              <a:spcAft>
                <a:spcPts val="2000"/>
              </a:spcAft>
              <a:buClr>
                <a:srgbClr val="ED7D31"/>
              </a:buClr>
              <a:buSzPct val="150000"/>
            </a:pPr>
            <a:endParaRPr lang="en-GB" sz="2000" dirty="0" smtClean="0">
              <a:solidFill>
                <a:srgbClr val="00A4DE"/>
              </a:solidFill>
              <a:latin typeface="Arial" panose="020B0604020202020204" pitchFamily="34" charset="0"/>
              <a:cs typeface="Arial" panose="020B0604020202020204" pitchFamily="34" charset="0"/>
            </a:endParaRPr>
          </a:p>
          <a:p>
            <a:pPr>
              <a:spcAft>
                <a:spcPts val="2000"/>
              </a:spcAft>
              <a:buClr>
                <a:srgbClr val="ED7D31"/>
              </a:buClr>
              <a:buSzPct val="150000"/>
            </a:pPr>
            <a:r>
              <a:rPr lang="en-GB" sz="2000" dirty="0" smtClean="0">
                <a:solidFill>
                  <a:srgbClr val="00A4DE"/>
                </a:solidFill>
                <a:latin typeface="Arial" panose="020B0604020202020204" pitchFamily="34" charset="0"/>
                <a:cs typeface="Arial" panose="020B0604020202020204" pitchFamily="34" charset="0"/>
              </a:rPr>
              <a:t>The table </a:t>
            </a:r>
            <a:r>
              <a:rPr lang="en-GB" sz="2000" dirty="0" smtClean="0">
                <a:solidFill>
                  <a:srgbClr val="00A4DE"/>
                </a:solidFill>
                <a:latin typeface="Arial" panose="020B0604020202020204" pitchFamily="34" charset="0"/>
                <a:cs typeface="Arial" panose="020B0604020202020204" pitchFamily="34" charset="0"/>
              </a:rPr>
              <a:t>on the next slide shows traditional strengths and weaknesses of qualitative research. </a:t>
            </a:r>
            <a:endParaRPr lang="en-GB" sz="2000" dirty="0">
              <a:solidFill>
                <a:srgbClr val="00A4DE"/>
              </a:solidFill>
              <a:latin typeface="Arial" panose="020B0604020202020204" pitchFamily="34" charset="0"/>
              <a:cs typeface="Arial" panose="020B0604020202020204" pitchFamily="34" charset="0"/>
            </a:endParaRPr>
          </a:p>
        </p:txBody>
      </p:sp>
      <p:sp>
        <p:nvSpPr>
          <p:cNvPr id="10" name="TextBox 9"/>
          <p:cNvSpPr txBox="1"/>
          <p:nvPr/>
        </p:nvSpPr>
        <p:spPr>
          <a:xfrm>
            <a:off x="1743972" y="377195"/>
            <a:ext cx="9228840"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TRADITIONAL QUALITATIVE RESEARCH APPROACH</a:t>
            </a:r>
            <a:endParaRPr lang="en-GB" sz="2800" dirty="0">
              <a:solidFill>
                <a:schemeClr val="bg1">
                  <a:lumMod val="50000"/>
                </a:schemeClr>
              </a:solidFill>
              <a:latin typeface="Aharoni" panose="02010803020104030203" pitchFamily="2" charset="-79"/>
              <a:cs typeface="Aharoni" panose="02010803020104030203" pitchFamily="2" charset="-79"/>
            </a:endParaRPr>
          </a:p>
        </p:txBody>
      </p:sp>
      <p:pic>
        <p:nvPicPr>
          <p:cNvPr id="11"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642862" y="434304"/>
            <a:ext cx="1345937"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624343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18976" y="1316099"/>
            <a:ext cx="10621925" cy="400110"/>
          </a:xfrm>
          <a:prstGeom prst="rect">
            <a:avLst/>
          </a:prstGeom>
        </p:spPr>
        <p:txBody>
          <a:bodyPr wrap="square">
            <a:spAutoFit/>
          </a:bodyPr>
          <a:lstStyle/>
          <a:p>
            <a:pPr marL="342900" indent="-342900">
              <a:spcBef>
                <a:spcPts val="600"/>
              </a:spcBef>
              <a:buClr>
                <a:srgbClr val="ED7D31"/>
              </a:buClr>
              <a:buFont typeface="Arial" panose="020B0604020202020204" pitchFamily="34" charset="0"/>
              <a:buChar char="•"/>
            </a:pPr>
            <a:endParaRPr lang="en-GB" sz="2000" dirty="0">
              <a:solidFill>
                <a:srgbClr val="000090"/>
              </a:solidFill>
              <a:latin typeface="Arial" panose="020B0604020202020204" pitchFamily="34" charset="0"/>
              <a:cs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421824126"/>
              </p:ext>
            </p:extLst>
          </p:nvPr>
        </p:nvGraphicFramePr>
        <p:xfrm>
          <a:off x="1591835" y="1437647"/>
          <a:ext cx="8076207" cy="4267200"/>
        </p:xfrm>
        <a:graphic>
          <a:graphicData uri="http://schemas.openxmlformats.org/drawingml/2006/table">
            <a:tbl>
              <a:tblPr firstCol="1" bandRow="1">
                <a:tableStyleId>{5C22544A-7EE6-4342-B048-85BDC9FD1C3A}</a:tableStyleId>
              </a:tblPr>
              <a:tblGrid>
                <a:gridCol w="1132764"/>
                <a:gridCol w="1506208"/>
                <a:gridCol w="5437235"/>
              </a:tblGrid>
              <a:tr h="639136">
                <a:tc rowSpan="3">
                  <a:txBody>
                    <a:bodyPr/>
                    <a:lstStyle/>
                    <a:p>
                      <a:pPr algn="ctr">
                        <a:lnSpc>
                          <a:spcPct val="100000"/>
                        </a:lnSpc>
                        <a:spcAft>
                          <a:spcPts val="0"/>
                        </a:spcAft>
                      </a:pPr>
                      <a:r>
                        <a:rPr lang="en-GB" sz="1400" dirty="0">
                          <a:effectLst/>
                        </a:rPr>
                        <a:t>Strengths</a:t>
                      </a:r>
                      <a:endParaRPr lang="en-GB"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31583" marR="3158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A4DE"/>
                    </a:solidFill>
                  </a:tcPr>
                </a:tc>
                <a:tc>
                  <a:txBody>
                    <a:bodyPr/>
                    <a:lstStyle/>
                    <a:p>
                      <a:pPr algn="ctr">
                        <a:lnSpc>
                          <a:spcPct val="100000"/>
                        </a:lnSpc>
                        <a:spcAft>
                          <a:spcPts val="0"/>
                        </a:spcAft>
                      </a:pPr>
                      <a:r>
                        <a:rPr lang="en-GB" sz="1400" b="1" dirty="0">
                          <a:effectLst/>
                        </a:rPr>
                        <a:t>Emergent research design</a:t>
                      </a:r>
                      <a:endParaRPr lang="en-GB" sz="14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31583" marR="3158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spcAft>
                          <a:spcPts val="0"/>
                        </a:spcAft>
                      </a:pPr>
                      <a:r>
                        <a:rPr lang="en-GB" sz="1400" dirty="0">
                          <a:effectLst/>
                        </a:rPr>
                        <a:t>Information </a:t>
                      </a:r>
                      <a:r>
                        <a:rPr lang="en-GB" sz="1400" dirty="0" smtClean="0">
                          <a:effectLst/>
                        </a:rPr>
                        <a:t>explore may influence </a:t>
                      </a:r>
                      <a:r>
                        <a:rPr lang="en-GB" sz="1400" dirty="0">
                          <a:effectLst/>
                        </a:rPr>
                        <a:t>future data gathering decisions. </a:t>
                      </a:r>
                      <a:endParaRPr lang="en-GB" sz="1400" dirty="0" smtClean="0">
                        <a:effectLst/>
                      </a:endParaRPr>
                    </a:p>
                    <a:p>
                      <a:pPr>
                        <a:lnSpc>
                          <a:spcPct val="100000"/>
                        </a:lnSpc>
                        <a:spcAft>
                          <a:spcPts val="0"/>
                        </a:spcAft>
                      </a:pPr>
                      <a:r>
                        <a:rPr lang="en-GB" sz="1400" dirty="0" smtClean="0">
                          <a:effectLst/>
                        </a:rPr>
                        <a:t>Early</a:t>
                      </a:r>
                      <a:r>
                        <a:rPr lang="en-GB" sz="1400" baseline="0" dirty="0" smtClean="0">
                          <a:effectLst/>
                        </a:rPr>
                        <a:t> stage </a:t>
                      </a:r>
                      <a:r>
                        <a:rPr lang="en-GB" sz="1400" dirty="0" smtClean="0">
                          <a:effectLst/>
                        </a:rPr>
                        <a:t>allows </a:t>
                      </a:r>
                      <a:r>
                        <a:rPr lang="en-GB" sz="1400" dirty="0">
                          <a:effectLst/>
                        </a:rPr>
                        <a:t>you </a:t>
                      </a:r>
                      <a:r>
                        <a:rPr lang="en-GB" sz="1400" dirty="0" smtClean="0">
                          <a:effectLst/>
                        </a:rPr>
                        <a:t>flexibility </a:t>
                      </a:r>
                      <a:r>
                        <a:rPr lang="en-GB" sz="1400" dirty="0">
                          <a:effectLst/>
                        </a:rPr>
                        <a:t>to open new lines of investigation as your research unfolds.</a:t>
                      </a:r>
                      <a:endParaRPr lang="en-GB"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31583" marR="3158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59558">
                <a:tc vMerge="1">
                  <a:txBody>
                    <a:bodyPr/>
                    <a:lstStyle/>
                    <a:p>
                      <a:endParaRPr lang="en-GB"/>
                    </a:p>
                  </a:txBody>
                  <a:tcPr/>
                </a:tc>
                <a:tc>
                  <a:txBody>
                    <a:bodyPr/>
                    <a:lstStyle/>
                    <a:p>
                      <a:pPr algn="ctr">
                        <a:lnSpc>
                          <a:spcPct val="100000"/>
                        </a:lnSpc>
                        <a:spcAft>
                          <a:spcPts val="0"/>
                        </a:spcAft>
                      </a:pPr>
                      <a:r>
                        <a:rPr lang="en-GB" sz="1400" b="1" dirty="0">
                          <a:effectLst/>
                        </a:rPr>
                        <a:t>Exploration</a:t>
                      </a:r>
                      <a:endParaRPr lang="en-GB" sz="14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31583" marR="3158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spcAft>
                          <a:spcPts val="0"/>
                        </a:spcAft>
                      </a:pPr>
                      <a:r>
                        <a:rPr lang="en-GB" sz="1400" dirty="0">
                          <a:effectLst/>
                        </a:rPr>
                        <a:t>Qualitative methods are useful as </a:t>
                      </a:r>
                      <a:r>
                        <a:rPr lang="en-GB" sz="1400" dirty="0" smtClean="0">
                          <a:effectLst/>
                        </a:rPr>
                        <a:t>first </a:t>
                      </a:r>
                      <a:r>
                        <a:rPr lang="en-GB" sz="1400" dirty="0">
                          <a:effectLst/>
                        </a:rPr>
                        <a:t>step in understanding ideas, perspectives and phenomena, especially when there is little existing research on the topic.</a:t>
                      </a:r>
                      <a:endParaRPr lang="en-GB"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31583" marR="3158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89981">
                <a:tc vMerge="1">
                  <a:txBody>
                    <a:bodyPr/>
                    <a:lstStyle/>
                    <a:p>
                      <a:endParaRPr lang="en-GB"/>
                    </a:p>
                  </a:txBody>
                  <a:tcPr/>
                </a:tc>
                <a:tc>
                  <a:txBody>
                    <a:bodyPr/>
                    <a:lstStyle/>
                    <a:p>
                      <a:pPr algn="ctr">
                        <a:lnSpc>
                          <a:spcPct val="100000"/>
                        </a:lnSpc>
                        <a:spcAft>
                          <a:spcPts val="0"/>
                        </a:spcAft>
                      </a:pPr>
                      <a:r>
                        <a:rPr lang="en-GB" sz="1400" b="1" dirty="0">
                          <a:effectLst/>
                        </a:rPr>
                        <a:t>In-depth understanding</a:t>
                      </a:r>
                      <a:endParaRPr lang="en-GB" sz="14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31583" marR="3158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spcAft>
                          <a:spcPts val="0"/>
                        </a:spcAft>
                      </a:pPr>
                      <a:r>
                        <a:rPr lang="en-GB" sz="1400" dirty="0">
                          <a:effectLst/>
                        </a:rPr>
                        <a:t>Qualitative research can enable deeper understanding of individuals’ perspectives and experiences because you typically take more time with each participant.</a:t>
                      </a:r>
                      <a:endParaRPr lang="en-GB"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31583" marR="3158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815739">
                <a:tc rowSpan="3">
                  <a:txBody>
                    <a:bodyPr/>
                    <a:lstStyle/>
                    <a:p>
                      <a:pPr algn="ctr">
                        <a:lnSpc>
                          <a:spcPct val="100000"/>
                        </a:lnSpc>
                        <a:spcAft>
                          <a:spcPts val="0"/>
                        </a:spcAft>
                      </a:pPr>
                      <a:r>
                        <a:rPr lang="en-GB" sz="1400" dirty="0">
                          <a:effectLst/>
                        </a:rPr>
                        <a:t>Weaknesses</a:t>
                      </a:r>
                      <a:endParaRPr lang="en-GB"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31583" marR="3158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lnSpc>
                          <a:spcPct val="100000"/>
                        </a:lnSpc>
                        <a:spcAft>
                          <a:spcPts val="0"/>
                        </a:spcAft>
                      </a:pPr>
                      <a:r>
                        <a:rPr lang="en-GB" sz="1400" b="1" dirty="0">
                          <a:effectLst/>
                        </a:rPr>
                        <a:t>Lack of Breadth</a:t>
                      </a:r>
                      <a:endParaRPr lang="en-GB" sz="14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31583" marR="3158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spcAft>
                          <a:spcPts val="0"/>
                        </a:spcAft>
                      </a:pPr>
                      <a:r>
                        <a:rPr lang="en-GB" sz="1400" dirty="0">
                          <a:effectLst/>
                        </a:rPr>
                        <a:t>Qualitative research’s emphasis on depth can hamper your ability to gather data from a broad range or large number of cases. If you are only able to include the views of relatively few people or groups you could potentially develop a skewed understanding of a topic.</a:t>
                      </a:r>
                      <a:endParaRPr lang="en-GB"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31583" marR="3158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820230">
                <a:tc vMerge="1">
                  <a:txBody>
                    <a:bodyPr/>
                    <a:lstStyle/>
                    <a:p>
                      <a:endParaRPr lang="en-GB"/>
                    </a:p>
                  </a:txBody>
                  <a:tcPr/>
                </a:tc>
                <a:tc>
                  <a:txBody>
                    <a:bodyPr/>
                    <a:lstStyle/>
                    <a:p>
                      <a:pPr algn="ctr">
                        <a:lnSpc>
                          <a:spcPct val="100000"/>
                        </a:lnSpc>
                        <a:spcAft>
                          <a:spcPts val="0"/>
                        </a:spcAft>
                      </a:pPr>
                      <a:r>
                        <a:rPr lang="en-GB" sz="1400" b="1" dirty="0">
                          <a:effectLst/>
                        </a:rPr>
                        <a:t>Time-consuming</a:t>
                      </a:r>
                      <a:endParaRPr lang="en-GB" sz="14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31583" marR="3158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spcAft>
                          <a:spcPts val="0"/>
                        </a:spcAft>
                      </a:pPr>
                      <a:r>
                        <a:rPr lang="en-GB" sz="1400" dirty="0">
                          <a:effectLst/>
                        </a:rPr>
                        <a:t>Data from qualitative research can be voluminous (e.g., a transcription of a ten-minute interview could be 15 pages in length or more and may take an hour or longer to transcribe). This means that you may face higher costs and a longer time frame to prepare your data for analysis.</a:t>
                      </a:r>
                      <a:endParaRPr lang="en-GB"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31583" marR="3158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45911">
                <a:tc vMerge="1">
                  <a:txBody>
                    <a:bodyPr/>
                    <a:lstStyle/>
                    <a:p>
                      <a:endParaRPr lang="en-GB"/>
                    </a:p>
                  </a:txBody>
                  <a:tcPr/>
                </a:tc>
                <a:tc>
                  <a:txBody>
                    <a:bodyPr/>
                    <a:lstStyle/>
                    <a:p>
                      <a:pPr algn="ctr">
                        <a:lnSpc>
                          <a:spcPct val="100000"/>
                        </a:lnSpc>
                        <a:spcAft>
                          <a:spcPts val="0"/>
                        </a:spcAft>
                      </a:pPr>
                      <a:r>
                        <a:rPr lang="en-GB" sz="1400" b="1" dirty="0">
                          <a:effectLst/>
                        </a:rPr>
                        <a:t>Limited ability to generalize to population</a:t>
                      </a:r>
                      <a:endParaRPr lang="en-GB" sz="14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31583" marR="3158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spcAft>
                          <a:spcPts val="0"/>
                        </a:spcAft>
                      </a:pPr>
                      <a:r>
                        <a:rPr lang="en-GB" sz="1400" dirty="0">
                          <a:effectLst/>
                        </a:rPr>
                        <a:t>Qualitative research generally captures the experiences or perspectives of small numbers of people. It is difficult to be certain that your findings can be generalized to the population as a whole.</a:t>
                      </a:r>
                      <a:endParaRPr lang="en-GB"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31583" marR="3158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9" name="TextBox 8"/>
          <p:cNvSpPr txBox="1"/>
          <p:nvPr/>
        </p:nvSpPr>
        <p:spPr>
          <a:xfrm>
            <a:off x="1743972" y="377195"/>
            <a:ext cx="9228840"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TRADITIONAL QUALITATIVE RESEARCH APPROACH</a:t>
            </a:r>
            <a:endParaRPr lang="en-GB" sz="2800" dirty="0">
              <a:solidFill>
                <a:schemeClr val="bg1">
                  <a:lumMod val="50000"/>
                </a:schemeClr>
              </a:solidFill>
              <a:latin typeface="Aharoni" panose="02010803020104030203" pitchFamily="2" charset="-79"/>
              <a:cs typeface="Aharoni" panose="02010803020104030203" pitchFamily="2" charset="-79"/>
            </a:endParaRPr>
          </a:p>
        </p:txBody>
      </p:sp>
      <p:pic>
        <p:nvPicPr>
          <p:cNvPr id="10"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42862" y="434304"/>
            <a:ext cx="1345937"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568101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08078" y="1163625"/>
            <a:ext cx="10621925" cy="5437386"/>
          </a:xfrm>
          <a:prstGeom prst="rect">
            <a:avLst/>
          </a:prstGeom>
        </p:spPr>
        <p:txBody>
          <a:bodyPr wrap="square">
            <a:spAutoFit/>
          </a:bodyPr>
          <a:lstStyle/>
          <a:p>
            <a:pPr>
              <a:spcAft>
                <a:spcPts val="2000"/>
              </a:spcAft>
              <a:buClr>
                <a:srgbClr val="ED7D31"/>
              </a:buClr>
            </a:pPr>
            <a:r>
              <a:rPr lang="en-GB" sz="2000" dirty="0" smtClean="0">
                <a:solidFill>
                  <a:srgbClr val="00A4DE"/>
                </a:solidFill>
                <a:latin typeface="Arial" panose="020B0604020202020204" pitchFamily="34" charset="0"/>
                <a:cs typeface="Arial" panose="020B0604020202020204" pitchFamily="34" charset="0"/>
              </a:rPr>
              <a:t>Essential considerations with quantitative methods:</a:t>
            </a:r>
          </a:p>
          <a:p>
            <a:pPr marL="342900" indent="-342900">
              <a:spcAft>
                <a:spcPts val="2000"/>
              </a:spcAft>
              <a:buClr>
                <a:srgbClr val="ED7D31"/>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Typically </a:t>
            </a:r>
            <a:r>
              <a:rPr lang="en-GB" sz="2000" dirty="0">
                <a:solidFill>
                  <a:srgbClr val="00A4DE"/>
                </a:solidFill>
                <a:latin typeface="Arial" panose="020B0604020202020204" pitchFamily="34" charset="0"/>
                <a:cs typeface="Arial" panose="020B0604020202020204" pitchFamily="34" charset="0"/>
              </a:rPr>
              <a:t>used to answer </a:t>
            </a:r>
            <a:r>
              <a:rPr lang="en-GB" sz="2000" u="sng" dirty="0" smtClean="0">
                <a:solidFill>
                  <a:srgbClr val="00A4DE"/>
                </a:solidFill>
                <a:latin typeface="Arial" panose="020B0604020202020204" pitchFamily="34" charset="0"/>
                <a:cs typeface="Arial" panose="020B0604020202020204" pitchFamily="34" charset="0"/>
              </a:rPr>
              <a:t>numeric</a:t>
            </a:r>
            <a:r>
              <a:rPr lang="en-GB" sz="2000" dirty="0" smtClean="0">
                <a:solidFill>
                  <a:srgbClr val="00A4DE"/>
                </a:solidFill>
                <a:latin typeface="Arial" panose="020B0604020202020204" pitchFamily="34" charset="0"/>
                <a:cs typeface="Arial" panose="020B0604020202020204" pitchFamily="34" charset="0"/>
              </a:rPr>
              <a:t> questions:</a:t>
            </a:r>
          </a:p>
          <a:p>
            <a:pPr marL="800100" lvl="1" indent="-342900">
              <a:spcAft>
                <a:spcPts val="2000"/>
              </a:spcAft>
              <a:buClr>
                <a:srgbClr val="ED7D31"/>
              </a:buClr>
              <a:buSzPct val="150000"/>
              <a:buBlip>
                <a:blip r:embed="rId2"/>
              </a:buBlip>
            </a:pPr>
            <a:r>
              <a:rPr lang="en-GB" i="1" dirty="0" smtClean="0">
                <a:solidFill>
                  <a:srgbClr val="00A4DE"/>
                </a:solidFill>
                <a:latin typeface="Arial" panose="020B0604020202020204" pitchFamily="34" charset="0"/>
                <a:cs typeface="Arial" panose="020B0604020202020204" pitchFamily="34" charset="0"/>
              </a:rPr>
              <a:t>How many?</a:t>
            </a:r>
          </a:p>
          <a:p>
            <a:pPr marL="800100" lvl="1" indent="-342900">
              <a:spcAft>
                <a:spcPts val="2000"/>
              </a:spcAft>
              <a:buClr>
                <a:srgbClr val="ED7D31"/>
              </a:buClr>
              <a:buSzPct val="150000"/>
              <a:buBlip>
                <a:blip r:embed="rId2"/>
              </a:buBlip>
            </a:pPr>
            <a:r>
              <a:rPr lang="en-GB" i="1" dirty="0" smtClean="0">
                <a:solidFill>
                  <a:srgbClr val="00A4DE"/>
                </a:solidFill>
                <a:latin typeface="Arial" panose="020B0604020202020204" pitchFamily="34" charset="0"/>
                <a:cs typeface="Arial" panose="020B0604020202020204" pitchFamily="34" charset="0"/>
              </a:rPr>
              <a:t>What proportion?</a:t>
            </a:r>
          </a:p>
          <a:p>
            <a:pPr marL="800100" lvl="1" indent="-342900">
              <a:spcAft>
                <a:spcPts val="2000"/>
              </a:spcAft>
              <a:buClr>
                <a:srgbClr val="ED7D31"/>
              </a:buClr>
              <a:buSzPct val="150000"/>
              <a:buBlip>
                <a:blip r:embed="rId2"/>
              </a:buBlip>
            </a:pPr>
            <a:r>
              <a:rPr lang="en-GB" i="1" dirty="0" smtClean="0">
                <a:solidFill>
                  <a:srgbClr val="00A4DE"/>
                </a:solidFill>
                <a:latin typeface="Arial" panose="020B0604020202020204" pitchFamily="34" charset="0"/>
                <a:cs typeface="Arial" panose="020B0604020202020204" pitchFamily="34" charset="0"/>
              </a:rPr>
              <a:t>What </a:t>
            </a:r>
            <a:r>
              <a:rPr lang="en-GB" i="1" dirty="0">
                <a:solidFill>
                  <a:srgbClr val="00A4DE"/>
                </a:solidFill>
                <a:latin typeface="Arial" panose="020B0604020202020204" pitchFamily="34" charset="0"/>
                <a:cs typeface="Arial" panose="020B0604020202020204" pitchFamily="34" charset="0"/>
              </a:rPr>
              <a:t>is the statistical </a:t>
            </a:r>
            <a:r>
              <a:rPr lang="en-GB" i="1" u="sng" dirty="0">
                <a:solidFill>
                  <a:srgbClr val="00A4DE"/>
                </a:solidFill>
                <a:latin typeface="Arial" panose="020B0604020202020204" pitchFamily="34" charset="0"/>
                <a:cs typeface="Arial" panose="020B0604020202020204" pitchFamily="34" charset="0"/>
              </a:rPr>
              <a:t>relationship</a:t>
            </a:r>
            <a:r>
              <a:rPr lang="en-GB" i="1" dirty="0">
                <a:solidFill>
                  <a:srgbClr val="00A4DE"/>
                </a:solidFill>
                <a:latin typeface="Arial" panose="020B0604020202020204" pitchFamily="34" charset="0"/>
                <a:cs typeface="Arial" panose="020B0604020202020204" pitchFamily="34" charset="0"/>
              </a:rPr>
              <a:t> between two variables?</a:t>
            </a:r>
          </a:p>
          <a:p>
            <a:pPr marL="342900" indent="-342900">
              <a:spcAft>
                <a:spcPts val="2000"/>
              </a:spcAft>
              <a:buClr>
                <a:srgbClr val="ED7D31"/>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C</a:t>
            </a:r>
            <a:r>
              <a:rPr lang="en-GB" sz="2000" dirty="0" smtClean="0">
                <a:solidFill>
                  <a:srgbClr val="00A4DE"/>
                </a:solidFill>
                <a:latin typeface="Arial" panose="020B0604020202020204" pitchFamily="34" charset="0"/>
                <a:cs typeface="Arial" panose="020B0604020202020204" pitchFamily="34" charset="0"/>
              </a:rPr>
              <a:t>an </a:t>
            </a:r>
            <a:r>
              <a:rPr lang="en-GB" sz="2000" dirty="0">
                <a:solidFill>
                  <a:srgbClr val="00A4DE"/>
                </a:solidFill>
                <a:latin typeface="Arial" panose="020B0604020202020204" pitchFamily="34" charset="0"/>
                <a:cs typeface="Arial" panose="020B0604020202020204" pitchFamily="34" charset="0"/>
              </a:rPr>
              <a:t>have numerous </a:t>
            </a:r>
            <a:r>
              <a:rPr lang="en-GB" sz="2000" i="1" dirty="0" smtClean="0">
                <a:solidFill>
                  <a:srgbClr val="00A4DE"/>
                </a:solidFill>
                <a:latin typeface="Arial" panose="020B0604020202020204" pitchFamily="34" charset="0"/>
                <a:cs typeface="Arial" panose="020B0604020202020204" pitchFamily="34" charset="0"/>
              </a:rPr>
              <a:t>strengths</a:t>
            </a:r>
            <a:r>
              <a:rPr lang="en-GB" sz="2000" dirty="0" smtClean="0">
                <a:solidFill>
                  <a:srgbClr val="00A4DE"/>
                </a:solidFill>
                <a:latin typeface="Arial" panose="020B0604020202020204" pitchFamily="34" charset="0"/>
                <a:cs typeface="Arial" panose="020B0604020202020204" pitchFamily="34" charset="0"/>
              </a:rPr>
              <a:t>: Helps </a:t>
            </a:r>
            <a:r>
              <a:rPr lang="en-GB" sz="2000" dirty="0">
                <a:solidFill>
                  <a:srgbClr val="00A4DE"/>
                </a:solidFill>
                <a:latin typeface="Arial" panose="020B0604020202020204" pitchFamily="34" charset="0"/>
                <a:cs typeface="Arial" panose="020B0604020202020204" pitchFamily="34" charset="0"/>
              </a:rPr>
              <a:t>to explain </a:t>
            </a:r>
            <a:r>
              <a:rPr lang="en-GB" sz="2000" dirty="0" smtClean="0">
                <a:solidFill>
                  <a:srgbClr val="00A4DE"/>
                </a:solidFill>
                <a:latin typeface="Arial" panose="020B0604020202020204" pitchFamily="34" charset="0"/>
                <a:cs typeface="Arial" panose="020B0604020202020204" pitchFamily="34" charset="0"/>
              </a:rPr>
              <a:t>widespread </a:t>
            </a:r>
            <a:r>
              <a:rPr lang="en-GB" sz="2000" dirty="0">
                <a:solidFill>
                  <a:srgbClr val="00A4DE"/>
                </a:solidFill>
                <a:latin typeface="Arial" panose="020B0604020202020204" pitchFamily="34" charset="0"/>
                <a:cs typeface="Arial" panose="020B0604020202020204" pitchFamily="34" charset="0"/>
              </a:rPr>
              <a:t>use in </a:t>
            </a:r>
            <a:r>
              <a:rPr lang="en-GB" sz="2000" dirty="0" smtClean="0">
                <a:solidFill>
                  <a:srgbClr val="00A4DE"/>
                </a:solidFill>
                <a:latin typeface="Arial" panose="020B0604020202020204" pitchFamily="34" charset="0"/>
                <a:cs typeface="Arial" panose="020B0604020202020204" pitchFamily="34" charset="0"/>
              </a:rPr>
              <a:t>many disciplines (e.g., public </a:t>
            </a:r>
            <a:r>
              <a:rPr lang="en-GB" sz="2000" dirty="0">
                <a:solidFill>
                  <a:srgbClr val="00A4DE"/>
                </a:solidFill>
                <a:latin typeface="Arial" panose="020B0604020202020204" pitchFamily="34" charset="0"/>
                <a:cs typeface="Arial" panose="020B0604020202020204" pitchFamily="34" charset="0"/>
              </a:rPr>
              <a:t>policy, business and academic </a:t>
            </a:r>
            <a:r>
              <a:rPr lang="en-GB" sz="2000" dirty="0" smtClean="0">
                <a:solidFill>
                  <a:srgbClr val="00A4DE"/>
                </a:solidFill>
                <a:latin typeface="Arial" panose="020B0604020202020204" pitchFamily="34" charset="0"/>
                <a:cs typeface="Arial" panose="020B0604020202020204" pitchFamily="34" charset="0"/>
              </a:rPr>
              <a:t>research).</a:t>
            </a:r>
          </a:p>
          <a:p>
            <a:pPr marL="342900" indent="-342900">
              <a:spcAft>
                <a:spcPts val="2000"/>
              </a:spcAft>
              <a:buClr>
                <a:srgbClr val="ED7D31"/>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Also important </a:t>
            </a:r>
            <a:r>
              <a:rPr lang="en-GB" sz="2000" i="1" dirty="0">
                <a:solidFill>
                  <a:srgbClr val="00A4DE"/>
                </a:solidFill>
                <a:latin typeface="Arial" panose="020B0604020202020204" pitchFamily="34" charset="0"/>
                <a:cs typeface="Arial" panose="020B0604020202020204" pitchFamily="34" charset="0"/>
              </a:rPr>
              <a:t>limitations</a:t>
            </a:r>
            <a:r>
              <a:rPr lang="en-GB" sz="2000" dirty="0">
                <a:solidFill>
                  <a:srgbClr val="00A4DE"/>
                </a:solidFill>
                <a:latin typeface="Arial" panose="020B0604020202020204" pitchFamily="34" charset="0"/>
                <a:cs typeface="Arial" panose="020B0604020202020204" pitchFamily="34" charset="0"/>
              </a:rPr>
              <a:t> that you should be aware of when selecting </a:t>
            </a:r>
            <a:r>
              <a:rPr lang="en-GB" sz="2000" dirty="0" smtClean="0">
                <a:solidFill>
                  <a:srgbClr val="00A4DE"/>
                </a:solidFill>
                <a:latin typeface="Arial" panose="020B0604020202020204" pitchFamily="34" charset="0"/>
                <a:cs typeface="Arial" panose="020B0604020202020204" pitchFamily="34" charset="0"/>
              </a:rPr>
              <a:t>most </a:t>
            </a:r>
            <a:r>
              <a:rPr lang="en-GB" sz="2000" dirty="0">
                <a:solidFill>
                  <a:srgbClr val="00A4DE"/>
                </a:solidFill>
                <a:latin typeface="Arial" panose="020B0604020202020204" pitchFamily="34" charset="0"/>
                <a:cs typeface="Arial" panose="020B0604020202020204" pitchFamily="34" charset="0"/>
              </a:rPr>
              <a:t>suitable approach for your </a:t>
            </a:r>
            <a:r>
              <a:rPr lang="en-GB" sz="2000" dirty="0" smtClean="0">
                <a:solidFill>
                  <a:srgbClr val="00A4DE"/>
                </a:solidFill>
                <a:latin typeface="Arial" panose="020B0604020202020204" pitchFamily="34" charset="0"/>
                <a:cs typeface="Arial" panose="020B0604020202020204" pitchFamily="34" charset="0"/>
              </a:rPr>
              <a:t>research</a:t>
            </a:r>
          </a:p>
          <a:p>
            <a:pPr>
              <a:spcAft>
                <a:spcPts val="2000"/>
              </a:spcAft>
              <a:buClr>
                <a:srgbClr val="ED7D31"/>
              </a:buClr>
            </a:pPr>
            <a:endParaRPr lang="en-GB" sz="2000" dirty="0" smtClean="0">
              <a:solidFill>
                <a:srgbClr val="00A4DE"/>
              </a:solidFill>
              <a:latin typeface="Arial" panose="020B0604020202020204" pitchFamily="34" charset="0"/>
              <a:cs typeface="Arial" panose="020B0604020202020204" pitchFamily="34" charset="0"/>
            </a:endParaRPr>
          </a:p>
          <a:p>
            <a:pPr>
              <a:spcAft>
                <a:spcPts val="2000"/>
              </a:spcAft>
              <a:buClr>
                <a:srgbClr val="ED7D31"/>
              </a:buClr>
            </a:pPr>
            <a:r>
              <a:rPr lang="en-GB" sz="2000" dirty="0" smtClean="0">
                <a:solidFill>
                  <a:srgbClr val="00A4DE"/>
                </a:solidFill>
                <a:latin typeface="Arial" panose="020B0604020202020204" pitchFamily="34" charset="0"/>
                <a:cs typeface="Arial" panose="020B0604020202020204" pitchFamily="34" charset="0"/>
              </a:rPr>
              <a:t>The table on the next slide shows </a:t>
            </a:r>
            <a:r>
              <a:rPr lang="en-GB" sz="2000" dirty="0">
                <a:solidFill>
                  <a:srgbClr val="00A4DE"/>
                </a:solidFill>
                <a:latin typeface="Arial" panose="020B0604020202020204" pitchFamily="34" charset="0"/>
                <a:cs typeface="Arial" panose="020B0604020202020204" pitchFamily="34" charset="0"/>
              </a:rPr>
              <a:t>the strengths and weaknesses of </a:t>
            </a:r>
            <a:r>
              <a:rPr lang="en-GB" sz="2000" dirty="0" smtClean="0">
                <a:solidFill>
                  <a:srgbClr val="00A4DE"/>
                </a:solidFill>
                <a:latin typeface="Arial" panose="020B0604020202020204" pitchFamily="34" charset="0"/>
                <a:cs typeface="Arial" panose="020B0604020202020204" pitchFamily="34" charset="0"/>
              </a:rPr>
              <a:t>quantitative research.</a:t>
            </a:r>
            <a:endParaRPr lang="en-GB" sz="2000" dirty="0">
              <a:solidFill>
                <a:srgbClr val="00A4DE"/>
              </a:solidFill>
              <a:latin typeface="Arial" panose="020B0604020202020204" pitchFamily="34" charset="0"/>
              <a:cs typeface="Arial" panose="020B0604020202020204" pitchFamily="34" charset="0"/>
            </a:endParaRPr>
          </a:p>
        </p:txBody>
      </p:sp>
      <p:sp>
        <p:nvSpPr>
          <p:cNvPr id="7" name="TextBox 6"/>
          <p:cNvSpPr txBox="1"/>
          <p:nvPr/>
        </p:nvSpPr>
        <p:spPr>
          <a:xfrm>
            <a:off x="1827096" y="377195"/>
            <a:ext cx="9228840"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TRADITIONAL QUANITATIVE RESEARCH APPROACH</a:t>
            </a:r>
            <a:endParaRPr lang="en-GB" sz="2800" dirty="0">
              <a:solidFill>
                <a:schemeClr val="bg1">
                  <a:lumMod val="50000"/>
                </a:schemeClr>
              </a:solidFill>
              <a:latin typeface="Aharoni" panose="02010803020104030203" pitchFamily="2" charset="-79"/>
              <a:cs typeface="Aharoni" panose="02010803020104030203" pitchFamily="2" charset="-79"/>
            </a:endParaRPr>
          </a:p>
        </p:txBody>
      </p:sp>
      <p:pic>
        <p:nvPicPr>
          <p:cNvPr id="8"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69600" y="434304"/>
            <a:ext cx="1219199"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098003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986525915"/>
              </p:ext>
            </p:extLst>
          </p:nvPr>
        </p:nvGraphicFramePr>
        <p:xfrm>
          <a:off x="1470108" y="1137905"/>
          <a:ext cx="9444252" cy="5341380"/>
        </p:xfrm>
        <a:graphic>
          <a:graphicData uri="http://schemas.openxmlformats.org/drawingml/2006/table">
            <a:tbl>
              <a:tblPr firstCol="1" bandRow="1">
                <a:tableStyleId>{5C22544A-7EE6-4342-B048-85BDC9FD1C3A}</a:tableStyleId>
              </a:tblPr>
              <a:tblGrid>
                <a:gridCol w="1579453"/>
                <a:gridCol w="1646180"/>
                <a:gridCol w="6218619"/>
              </a:tblGrid>
              <a:tr h="726889">
                <a:tc rowSpan="4">
                  <a:txBody>
                    <a:bodyPr/>
                    <a:lstStyle/>
                    <a:p>
                      <a:pPr algn="ctr">
                        <a:lnSpc>
                          <a:spcPct val="100000"/>
                        </a:lnSpc>
                        <a:spcAft>
                          <a:spcPts val="0"/>
                        </a:spcAft>
                      </a:pPr>
                      <a:r>
                        <a:rPr lang="en-GB" sz="1400" dirty="0">
                          <a:effectLst/>
                        </a:rPr>
                        <a:t>Strengths</a:t>
                      </a:r>
                      <a:endParaRPr lang="en-GB"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7973" marR="2797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A4DE"/>
                    </a:solidFill>
                  </a:tcPr>
                </a:tc>
                <a:tc>
                  <a:txBody>
                    <a:bodyPr/>
                    <a:lstStyle/>
                    <a:p>
                      <a:pPr algn="ctr">
                        <a:lnSpc>
                          <a:spcPct val="100000"/>
                        </a:lnSpc>
                        <a:spcAft>
                          <a:spcPts val="0"/>
                        </a:spcAft>
                      </a:pPr>
                      <a:r>
                        <a:rPr lang="en-GB" sz="1400" b="1" dirty="0" smtClean="0">
                          <a:effectLst/>
                        </a:rPr>
                        <a:t>Easier </a:t>
                      </a:r>
                      <a:r>
                        <a:rPr lang="en-GB" sz="1400" b="1" dirty="0">
                          <a:effectLst/>
                        </a:rPr>
                        <a:t>to generalize results</a:t>
                      </a:r>
                      <a:endParaRPr lang="en-GB" sz="14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7973" marR="2797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spcAft>
                          <a:spcPts val="0"/>
                        </a:spcAft>
                      </a:pPr>
                      <a:r>
                        <a:rPr lang="en-GB" sz="1400" dirty="0" smtClean="0">
                          <a:effectLst/>
                        </a:rPr>
                        <a:t>Appealing methods, </a:t>
                      </a:r>
                      <a:r>
                        <a:rPr lang="en-GB" sz="1400" dirty="0">
                          <a:effectLst/>
                        </a:rPr>
                        <a:t>designed with generalization as a goal. </a:t>
                      </a:r>
                      <a:endParaRPr lang="en-GB" sz="1400" dirty="0" smtClean="0">
                        <a:effectLst/>
                      </a:endParaRPr>
                    </a:p>
                    <a:p>
                      <a:pPr>
                        <a:lnSpc>
                          <a:spcPct val="100000"/>
                        </a:lnSpc>
                        <a:spcAft>
                          <a:spcPts val="0"/>
                        </a:spcAft>
                      </a:pPr>
                      <a:r>
                        <a:rPr lang="en-GB" sz="1400" dirty="0" smtClean="0">
                          <a:effectLst/>
                        </a:rPr>
                        <a:t>Statistical </a:t>
                      </a:r>
                      <a:r>
                        <a:rPr lang="en-GB" sz="1400" dirty="0">
                          <a:effectLst/>
                        </a:rPr>
                        <a:t>analysis </a:t>
                      </a:r>
                      <a:r>
                        <a:rPr lang="en-GB" sz="1400" dirty="0" smtClean="0">
                          <a:effectLst/>
                        </a:rPr>
                        <a:t>used to </a:t>
                      </a:r>
                      <a:r>
                        <a:rPr lang="en-GB" sz="1400" dirty="0">
                          <a:effectLst/>
                        </a:rPr>
                        <a:t>identify </a:t>
                      </a:r>
                      <a:r>
                        <a:rPr lang="en-GB" sz="1400" dirty="0" smtClean="0">
                          <a:effectLst/>
                        </a:rPr>
                        <a:t>patterns in data </a:t>
                      </a:r>
                      <a:r>
                        <a:rPr lang="en-GB" sz="1400" dirty="0">
                          <a:effectLst/>
                        </a:rPr>
                        <a:t>that apply </a:t>
                      </a:r>
                      <a:r>
                        <a:rPr lang="en-GB" sz="1400" dirty="0" smtClean="0">
                          <a:effectLst/>
                        </a:rPr>
                        <a:t>to</a:t>
                      </a:r>
                      <a:r>
                        <a:rPr lang="en-GB" sz="1400" baseline="0" dirty="0" smtClean="0">
                          <a:effectLst/>
                        </a:rPr>
                        <a:t> </a:t>
                      </a:r>
                      <a:r>
                        <a:rPr lang="en-GB" sz="1400" dirty="0" smtClean="0">
                          <a:effectLst/>
                        </a:rPr>
                        <a:t>population</a:t>
                      </a:r>
                      <a:r>
                        <a:rPr lang="en-GB" sz="1400" baseline="0" dirty="0" smtClean="0">
                          <a:effectLst/>
                        </a:rPr>
                        <a:t> level</a:t>
                      </a:r>
                      <a:r>
                        <a:rPr lang="en-GB" sz="1400" dirty="0" smtClean="0">
                          <a:effectLst/>
                        </a:rPr>
                        <a:t>. </a:t>
                      </a:r>
                    </a:p>
                    <a:p>
                      <a:pPr>
                        <a:lnSpc>
                          <a:spcPct val="100000"/>
                        </a:lnSpc>
                        <a:spcAft>
                          <a:spcPts val="0"/>
                        </a:spcAft>
                      </a:pPr>
                      <a:r>
                        <a:rPr lang="en-GB" sz="1400" dirty="0" smtClean="0">
                          <a:effectLst/>
                        </a:rPr>
                        <a:t>Helps “predict” likelihood</a:t>
                      </a:r>
                      <a:r>
                        <a:rPr lang="en-GB" sz="1400" baseline="0" dirty="0" smtClean="0">
                          <a:effectLst/>
                        </a:rPr>
                        <a:t> </a:t>
                      </a:r>
                      <a:r>
                        <a:rPr lang="en-GB" sz="1400" dirty="0" smtClean="0">
                          <a:effectLst/>
                        </a:rPr>
                        <a:t>of an outcome occurring within</a:t>
                      </a:r>
                      <a:r>
                        <a:rPr lang="en-GB" sz="1400" baseline="0" dirty="0" smtClean="0">
                          <a:effectLst/>
                        </a:rPr>
                        <a:t> </a:t>
                      </a:r>
                      <a:r>
                        <a:rPr lang="en-GB" sz="1400" dirty="0" smtClean="0">
                          <a:effectLst/>
                        </a:rPr>
                        <a:t>certain </a:t>
                      </a:r>
                      <a:r>
                        <a:rPr lang="en-GB" sz="1400" dirty="0">
                          <a:effectLst/>
                        </a:rPr>
                        <a:t>conditions.</a:t>
                      </a:r>
                      <a:endParaRPr lang="en-GB"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7973" marR="2797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36979">
                <a:tc vMerge="1">
                  <a:txBody>
                    <a:bodyPr/>
                    <a:lstStyle/>
                    <a:p>
                      <a:endParaRPr lang="en-GB"/>
                    </a:p>
                  </a:txBody>
                  <a:tcPr/>
                </a:tc>
                <a:tc>
                  <a:txBody>
                    <a:bodyPr/>
                    <a:lstStyle/>
                    <a:p>
                      <a:pPr algn="ctr">
                        <a:lnSpc>
                          <a:spcPct val="100000"/>
                        </a:lnSpc>
                        <a:spcAft>
                          <a:spcPts val="0"/>
                        </a:spcAft>
                      </a:pPr>
                      <a:r>
                        <a:rPr lang="en-GB" sz="1400" b="1" dirty="0">
                          <a:effectLst/>
                        </a:rPr>
                        <a:t>Large scale</a:t>
                      </a:r>
                      <a:endParaRPr lang="en-GB" sz="14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7973" marR="2797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spcAft>
                          <a:spcPts val="0"/>
                        </a:spcAft>
                      </a:pPr>
                      <a:r>
                        <a:rPr lang="en-GB" sz="1400" dirty="0" smtClean="0">
                          <a:effectLst/>
                        </a:rPr>
                        <a:t>Collecting </a:t>
                      </a:r>
                      <a:r>
                        <a:rPr lang="en-GB" sz="1400" dirty="0">
                          <a:effectLst/>
                        </a:rPr>
                        <a:t>data from large numbers of people </a:t>
                      </a:r>
                      <a:r>
                        <a:rPr lang="en-GB" sz="1400" dirty="0" smtClean="0">
                          <a:effectLst/>
                        </a:rPr>
                        <a:t>is more </a:t>
                      </a:r>
                      <a:r>
                        <a:rPr lang="en-GB" sz="1400" dirty="0">
                          <a:effectLst/>
                        </a:rPr>
                        <a:t>feasible. </a:t>
                      </a:r>
                      <a:endParaRPr lang="en-GB" sz="1400" dirty="0" smtClean="0">
                        <a:effectLst/>
                      </a:endParaRPr>
                    </a:p>
                    <a:p>
                      <a:pPr>
                        <a:lnSpc>
                          <a:spcPct val="100000"/>
                        </a:lnSpc>
                        <a:spcAft>
                          <a:spcPts val="0"/>
                        </a:spcAft>
                      </a:pPr>
                      <a:r>
                        <a:rPr lang="en-GB" sz="1400" dirty="0" smtClean="0">
                          <a:effectLst/>
                        </a:rPr>
                        <a:t>This </a:t>
                      </a:r>
                      <a:r>
                        <a:rPr lang="en-GB" sz="1400" dirty="0">
                          <a:effectLst/>
                        </a:rPr>
                        <a:t>can give </a:t>
                      </a:r>
                      <a:r>
                        <a:rPr lang="en-GB" sz="1400" dirty="0" smtClean="0">
                          <a:effectLst/>
                        </a:rPr>
                        <a:t>greater </a:t>
                      </a:r>
                      <a:r>
                        <a:rPr lang="en-GB" sz="1400" dirty="0">
                          <a:effectLst/>
                        </a:rPr>
                        <a:t>confidence that </a:t>
                      </a:r>
                      <a:r>
                        <a:rPr lang="en-GB" sz="1400" dirty="0" smtClean="0">
                          <a:effectLst/>
                        </a:rPr>
                        <a:t>results </a:t>
                      </a:r>
                      <a:r>
                        <a:rPr lang="en-GB" sz="1400" dirty="0">
                          <a:effectLst/>
                        </a:rPr>
                        <a:t>are not biased because of </a:t>
                      </a:r>
                      <a:r>
                        <a:rPr lang="en-GB" sz="1400" dirty="0" smtClean="0">
                          <a:effectLst/>
                        </a:rPr>
                        <a:t>specific people you </a:t>
                      </a:r>
                      <a:r>
                        <a:rPr lang="en-GB" sz="1400" dirty="0">
                          <a:effectLst/>
                        </a:rPr>
                        <a:t>spoke with.</a:t>
                      </a:r>
                      <a:endParaRPr lang="en-GB"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7973" marR="2797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84692">
                <a:tc vMerge="1">
                  <a:txBody>
                    <a:bodyPr/>
                    <a:lstStyle/>
                    <a:p>
                      <a:endParaRPr lang="en-GB"/>
                    </a:p>
                  </a:txBody>
                  <a:tcPr/>
                </a:tc>
                <a:tc>
                  <a:txBody>
                    <a:bodyPr/>
                    <a:lstStyle/>
                    <a:p>
                      <a:pPr algn="ctr">
                        <a:lnSpc>
                          <a:spcPct val="100000"/>
                        </a:lnSpc>
                        <a:spcAft>
                          <a:spcPts val="0"/>
                        </a:spcAft>
                      </a:pPr>
                      <a:r>
                        <a:rPr lang="en-GB" sz="1400" b="1" dirty="0">
                          <a:effectLst/>
                        </a:rPr>
                        <a:t>Statistical analysis</a:t>
                      </a:r>
                      <a:endParaRPr lang="en-GB" sz="14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7973" marR="2797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spcAft>
                          <a:spcPts val="0"/>
                        </a:spcAft>
                      </a:pPr>
                      <a:r>
                        <a:rPr lang="en-GB" sz="1400" dirty="0" smtClean="0">
                          <a:effectLst/>
                        </a:rPr>
                        <a:t>Can employ complex and powerful </a:t>
                      </a:r>
                      <a:r>
                        <a:rPr lang="en-GB" sz="1400" dirty="0">
                          <a:effectLst/>
                        </a:rPr>
                        <a:t>analysis that can identify subtle statistical patterns in the data. </a:t>
                      </a:r>
                      <a:endParaRPr lang="en-GB" sz="1400" dirty="0" smtClean="0">
                        <a:effectLst/>
                      </a:endParaRPr>
                    </a:p>
                    <a:p>
                      <a:pPr>
                        <a:lnSpc>
                          <a:spcPct val="100000"/>
                        </a:lnSpc>
                        <a:spcAft>
                          <a:spcPts val="0"/>
                        </a:spcAft>
                      </a:pPr>
                      <a:r>
                        <a:rPr lang="en-GB" sz="1400" dirty="0" smtClean="0">
                          <a:effectLst/>
                        </a:rPr>
                        <a:t>Use </a:t>
                      </a:r>
                      <a:r>
                        <a:rPr lang="en-GB" sz="1400" dirty="0">
                          <a:effectLst/>
                        </a:rPr>
                        <a:t>of statistics enables quantitative social scientists to benefit from scholarship in mathematics and statistics to develop more sophisticated analyses.</a:t>
                      </a:r>
                      <a:endParaRPr lang="en-GB"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7973" marR="2797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52975">
                <a:tc vMerge="1">
                  <a:txBody>
                    <a:bodyPr/>
                    <a:lstStyle/>
                    <a:p>
                      <a:endParaRPr lang="en-GB"/>
                    </a:p>
                  </a:txBody>
                  <a:tcPr/>
                </a:tc>
                <a:tc>
                  <a:txBody>
                    <a:bodyPr/>
                    <a:lstStyle/>
                    <a:p>
                      <a:pPr algn="ctr">
                        <a:lnSpc>
                          <a:spcPct val="100000"/>
                        </a:lnSpc>
                        <a:spcAft>
                          <a:spcPts val="0"/>
                        </a:spcAft>
                      </a:pPr>
                      <a:r>
                        <a:rPr lang="en-GB" sz="1400" b="1" dirty="0">
                          <a:effectLst/>
                        </a:rPr>
                        <a:t>Visualisations</a:t>
                      </a:r>
                      <a:endParaRPr lang="en-GB" sz="14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7973" marR="2797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spcAft>
                          <a:spcPts val="0"/>
                        </a:spcAft>
                      </a:pPr>
                      <a:r>
                        <a:rPr lang="en-GB" sz="1400" dirty="0" smtClean="0">
                          <a:effectLst/>
                        </a:rPr>
                        <a:t>More easily translate</a:t>
                      </a:r>
                      <a:r>
                        <a:rPr lang="en-GB" sz="1400" baseline="0" dirty="0" smtClean="0">
                          <a:effectLst/>
                        </a:rPr>
                        <a:t> data</a:t>
                      </a:r>
                      <a:r>
                        <a:rPr lang="en-GB" sz="1400" dirty="0" smtClean="0">
                          <a:effectLst/>
                        </a:rPr>
                        <a:t> </a:t>
                      </a:r>
                      <a:r>
                        <a:rPr lang="en-GB" sz="1400" dirty="0">
                          <a:effectLst/>
                        </a:rPr>
                        <a:t>into charts and graphs to illustrate your argument. </a:t>
                      </a:r>
                      <a:endParaRPr lang="en-GB" sz="1400" dirty="0" smtClean="0">
                        <a:effectLst/>
                      </a:endParaRPr>
                    </a:p>
                    <a:p>
                      <a:pPr>
                        <a:lnSpc>
                          <a:spcPct val="100000"/>
                        </a:lnSpc>
                        <a:spcAft>
                          <a:spcPts val="0"/>
                        </a:spcAft>
                      </a:pPr>
                      <a:r>
                        <a:rPr lang="en-GB" sz="1400" dirty="0" smtClean="0">
                          <a:effectLst/>
                        </a:rPr>
                        <a:t>Some </a:t>
                      </a:r>
                      <a:r>
                        <a:rPr lang="en-GB" sz="1400" dirty="0">
                          <a:effectLst/>
                        </a:rPr>
                        <a:t>audiences find </a:t>
                      </a:r>
                      <a:r>
                        <a:rPr lang="en-GB" sz="1400" dirty="0" smtClean="0">
                          <a:effectLst/>
                        </a:rPr>
                        <a:t>charts based on large samples more </a:t>
                      </a:r>
                      <a:r>
                        <a:rPr lang="en-GB" sz="1400" dirty="0">
                          <a:effectLst/>
                        </a:rPr>
                        <a:t>persuasive than </a:t>
                      </a:r>
                      <a:r>
                        <a:rPr lang="en-GB" sz="1400" dirty="0" smtClean="0">
                          <a:effectLst/>
                        </a:rPr>
                        <a:t>quotations from small samples.</a:t>
                      </a:r>
                      <a:endParaRPr lang="en-GB"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7973" marR="2797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870007">
                <a:tc rowSpan="3">
                  <a:txBody>
                    <a:bodyPr/>
                    <a:lstStyle/>
                    <a:p>
                      <a:pPr algn="ctr">
                        <a:lnSpc>
                          <a:spcPct val="100000"/>
                        </a:lnSpc>
                        <a:spcAft>
                          <a:spcPts val="0"/>
                        </a:spcAft>
                      </a:pPr>
                      <a:r>
                        <a:rPr lang="en-GB" sz="1400" dirty="0">
                          <a:effectLst/>
                        </a:rPr>
                        <a:t>Weaknesses</a:t>
                      </a:r>
                      <a:endParaRPr lang="en-GB"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7973" marR="2797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p>
                      <a:pPr algn="ctr">
                        <a:lnSpc>
                          <a:spcPct val="100000"/>
                        </a:lnSpc>
                        <a:spcAft>
                          <a:spcPts val="0"/>
                        </a:spcAft>
                      </a:pPr>
                      <a:r>
                        <a:rPr lang="en-GB" sz="1400" b="1" dirty="0">
                          <a:effectLst/>
                        </a:rPr>
                        <a:t>Loss of depth and context</a:t>
                      </a:r>
                      <a:endParaRPr lang="en-GB" sz="14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7973" marR="2797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spcAft>
                          <a:spcPts val="0"/>
                        </a:spcAft>
                      </a:pPr>
                      <a:r>
                        <a:rPr lang="en-GB" sz="1400" dirty="0" smtClean="0">
                          <a:effectLst/>
                        </a:rPr>
                        <a:t>Quantitative </a:t>
                      </a:r>
                      <a:r>
                        <a:rPr lang="en-GB" sz="1400" dirty="0">
                          <a:effectLst/>
                        </a:rPr>
                        <a:t>research can offer insights that are accurate at the population </a:t>
                      </a:r>
                      <a:r>
                        <a:rPr lang="en-GB" sz="1400" dirty="0" smtClean="0">
                          <a:effectLst/>
                        </a:rPr>
                        <a:t>level</a:t>
                      </a:r>
                      <a:r>
                        <a:rPr lang="en-GB" sz="1400" baseline="0" dirty="0" smtClean="0">
                          <a:effectLst/>
                        </a:rPr>
                        <a:t>, but exception is that </a:t>
                      </a:r>
                      <a:r>
                        <a:rPr lang="en-GB" sz="1400" dirty="0" smtClean="0">
                          <a:effectLst/>
                        </a:rPr>
                        <a:t>individual-level </a:t>
                      </a:r>
                      <a:r>
                        <a:rPr lang="en-GB" sz="1400" dirty="0">
                          <a:effectLst/>
                        </a:rPr>
                        <a:t>patterns can be obscured (Wagoner &amp; Jensen, 2014</a:t>
                      </a:r>
                      <a:r>
                        <a:rPr lang="en-GB" sz="1400" dirty="0" smtClean="0">
                          <a:effectLst/>
                        </a:rPr>
                        <a:t>). </a:t>
                      </a:r>
                    </a:p>
                    <a:p>
                      <a:pPr>
                        <a:lnSpc>
                          <a:spcPct val="100000"/>
                        </a:lnSpc>
                        <a:spcAft>
                          <a:spcPts val="0"/>
                        </a:spcAft>
                      </a:pPr>
                      <a:r>
                        <a:rPr lang="en-GB" sz="1400" dirty="0" smtClean="0">
                          <a:effectLst/>
                        </a:rPr>
                        <a:t>Moreover</a:t>
                      </a:r>
                      <a:r>
                        <a:rPr lang="en-GB" sz="1400" dirty="0">
                          <a:effectLst/>
                        </a:rPr>
                        <a:t>, important contextual factors may be neglected because the researcher is not immersed in the field or engaged in open discussion with participants.</a:t>
                      </a:r>
                      <a:endParaRPr lang="en-GB"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7973" marR="2797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77112">
                <a:tc vMerge="1">
                  <a:txBody>
                    <a:bodyPr/>
                    <a:lstStyle/>
                    <a:p>
                      <a:endParaRPr lang="en-GB"/>
                    </a:p>
                  </a:txBody>
                  <a:tcPr/>
                </a:tc>
                <a:tc>
                  <a:txBody>
                    <a:bodyPr/>
                    <a:lstStyle/>
                    <a:p>
                      <a:pPr algn="ctr">
                        <a:lnSpc>
                          <a:spcPct val="100000"/>
                        </a:lnSpc>
                        <a:spcAft>
                          <a:spcPts val="0"/>
                        </a:spcAft>
                      </a:pPr>
                      <a:r>
                        <a:rPr lang="en-GB" sz="1400" b="1" dirty="0">
                          <a:effectLst/>
                        </a:rPr>
                        <a:t>Limitations in accuracy</a:t>
                      </a:r>
                      <a:endParaRPr lang="en-GB" sz="14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7973" marR="2797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spcAft>
                          <a:spcPts val="0"/>
                        </a:spcAft>
                      </a:pPr>
                      <a:r>
                        <a:rPr lang="en-GB" sz="1400" dirty="0" smtClean="0">
                          <a:effectLst/>
                        </a:rPr>
                        <a:t>Can </a:t>
                      </a:r>
                      <a:r>
                        <a:rPr lang="en-GB" sz="1400" dirty="0">
                          <a:effectLst/>
                        </a:rPr>
                        <a:t>suffer from lower levels of accuracy than qualitative </a:t>
                      </a:r>
                      <a:r>
                        <a:rPr lang="en-GB" sz="1400" dirty="0" smtClean="0">
                          <a:effectLst/>
                        </a:rPr>
                        <a:t>methods.</a:t>
                      </a:r>
                    </a:p>
                    <a:p>
                      <a:pPr>
                        <a:lnSpc>
                          <a:spcPct val="100000"/>
                        </a:lnSpc>
                        <a:spcAft>
                          <a:spcPts val="0"/>
                        </a:spcAft>
                      </a:pPr>
                      <a:r>
                        <a:rPr lang="en-GB" sz="1400" dirty="0" smtClean="0">
                          <a:effectLst/>
                        </a:rPr>
                        <a:t>Reasons include</a:t>
                      </a:r>
                      <a:r>
                        <a:rPr lang="en-GB" sz="1400" baseline="0" dirty="0" smtClean="0">
                          <a:effectLst/>
                        </a:rPr>
                        <a:t> </a:t>
                      </a:r>
                      <a:r>
                        <a:rPr lang="en-GB" sz="1400" dirty="0" smtClean="0">
                          <a:effectLst/>
                        </a:rPr>
                        <a:t>limited </a:t>
                      </a:r>
                      <a:r>
                        <a:rPr lang="en-GB" sz="1400" dirty="0">
                          <a:effectLst/>
                        </a:rPr>
                        <a:t>depth of measurement or respondents not fully understanding or engaging with survey questions.</a:t>
                      </a:r>
                      <a:endParaRPr lang="en-GB"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7973" marR="2797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52975">
                <a:tc vMerge="1">
                  <a:txBody>
                    <a:bodyPr/>
                    <a:lstStyle/>
                    <a:p>
                      <a:endParaRPr lang="en-GB"/>
                    </a:p>
                  </a:txBody>
                  <a:tcPr/>
                </a:tc>
                <a:tc>
                  <a:txBody>
                    <a:bodyPr/>
                    <a:lstStyle/>
                    <a:p>
                      <a:pPr algn="ctr">
                        <a:lnSpc>
                          <a:spcPct val="100000"/>
                        </a:lnSpc>
                        <a:spcAft>
                          <a:spcPts val="0"/>
                        </a:spcAft>
                      </a:pPr>
                      <a:r>
                        <a:rPr lang="en-GB" sz="1400" b="1" dirty="0">
                          <a:effectLst/>
                        </a:rPr>
                        <a:t>Disconnected from real world  </a:t>
                      </a:r>
                      <a:endParaRPr lang="en-GB" sz="1400" b="1"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7973" marR="2797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spcAft>
                          <a:spcPts val="0"/>
                        </a:spcAft>
                      </a:pPr>
                      <a:r>
                        <a:rPr lang="en-GB" sz="1400" kern="1400" spc="25" dirty="0" smtClean="0">
                          <a:effectLst/>
                        </a:rPr>
                        <a:t>“Operationalizing” </a:t>
                      </a:r>
                      <a:r>
                        <a:rPr lang="en-GB" sz="1400" kern="1400" spc="25" dirty="0">
                          <a:effectLst/>
                        </a:rPr>
                        <a:t>concepts and turning them into survey questions can create measures that are </a:t>
                      </a:r>
                      <a:r>
                        <a:rPr lang="en-GB" sz="1400" kern="1400" spc="25" dirty="0" smtClean="0">
                          <a:effectLst/>
                        </a:rPr>
                        <a:t>removed </a:t>
                      </a:r>
                      <a:r>
                        <a:rPr lang="en-GB" sz="1400" kern="1400" spc="25" dirty="0">
                          <a:effectLst/>
                        </a:rPr>
                        <a:t>from </a:t>
                      </a:r>
                      <a:r>
                        <a:rPr lang="en-GB" sz="1400" kern="1400" spc="25" dirty="0" smtClean="0">
                          <a:effectLst/>
                        </a:rPr>
                        <a:t>real-world phenomenon.</a:t>
                      </a:r>
                    </a:p>
                    <a:p>
                      <a:pPr>
                        <a:lnSpc>
                          <a:spcPct val="100000"/>
                        </a:lnSpc>
                        <a:spcAft>
                          <a:spcPts val="0"/>
                        </a:spcAft>
                      </a:pPr>
                      <a:r>
                        <a:rPr lang="en-GB" sz="1400" kern="1400" spc="25" dirty="0" smtClean="0">
                          <a:effectLst/>
                        </a:rPr>
                        <a:t>Researchers end up measuring something else than what is intended.</a:t>
                      </a:r>
                      <a:endParaRPr lang="en-GB"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7973" marR="2797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8" name="TextBox 7"/>
          <p:cNvSpPr txBox="1"/>
          <p:nvPr/>
        </p:nvSpPr>
        <p:spPr>
          <a:xfrm>
            <a:off x="1827096" y="377195"/>
            <a:ext cx="9228840"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TRADITIONAL QUANITATIVE RESEARCH APPROACH</a:t>
            </a:r>
            <a:endParaRPr lang="en-GB" sz="28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69600" y="434304"/>
            <a:ext cx="1219199"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8981212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6618" y="1302164"/>
            <a:ext cx="10566399" cy="3888244"/>
          </a:xfrm>
          <a:prstGeom prst="rect">
            <a:avLst/>
          </a:prstGeom>
        </p:spPr>
        <p:txBody>
          <a:bodyPr wrap="square">
            <a:spAutoFit/>
          </a:bodyPr>
          <a:lstStyle/>
          <a:p>
            <a:pPr marL="342900" indent="-342900">
              <a:spcAft>
                <a:spcPts val="2000"/>
              </a:spcAft>
              <a:buClr>
                <a:srgbClr val="ED7D31"/>
              </a:buClr>
              <a:buSzPct val="150000"/>
              <a:buBlip>
                <a:blip r:embed="rId3"/>
              </a:buBlip>
            </a:pPr>
            <a:r>
              <a:rPr lang="en-GB" sz="2000" dirty="0">
                <a:solidFill>
                  <a:srgbClr val="00A4DE"/>
                </a:solidFill>
                <a:latin typeface="Arial" panose="020B0604020202020204" pitchFamily="34" charset="0"/>
                <a:cs typeface="Arial" panose="020B0604020202020204" pitchFamily="34" charset="0"/>
              </a:rPr>
              <a:t>P</a:t>
            </a:r>
            <a:r>
              <a:rPr lang="en-GB" sz="2000" dirty="0" smtClean="0">
                <a:solidFill>
                  <a:srgbClr val="00A4DE"/>
                </a:solidFill>
                <a:latin typeface="Arial" panose="020B0604020202020204" pitchFamily="34" charset="0"/>
                <a:cs typeface="Arial" panose="020B0604020202020204" pitchFamily="34" charset="0"/>
              </a:rPr>
              <a:t>ossible </a:t>
            </a:r>
            <a:r>
              <a:rPr lang="en-GB" sz="2000" dirty="0">
                <a:solidFill>
                  <a:srgbClr val="00A4DE"/>
                </a:solidFill>
                <a:latin typeface="Arial" panose="020B0604020202020204" pitchFamily="34" charset="0"/>
                <a:cs typeface="Arial" panose="020B0604020202020204" pitchFamily="34" charset="0"/>
              </a:rPr>
              <a:t>to mix two qualitative or two quantitative methods in a study. </a:t>
            </a:r>
            <a:endParaRPr lang="en-GB" sz="2000" dirty="0" smtClean="0">
              <a:solidFill>
                <a:srgbClr val="00A4DE"/>
              </a:solidFill>
              <a:latin typeface="Arial" panose="020B0604020202020204" pitchFamily="34" charset="0"/>
              <a:cs typeface="Arial" panose="020B0604020202020204" pitchFamily="34" charset="0"/>
            </a:endParaRPr>
          </a:p>
          <a:p>
            <a:pPr marL="800100" lvl="1" indent="-342900">
              <a:spcAft>
                <a:spcPts val="2000"/>
              </a:spcAft>
              <a:buClr>
                <a:srgbClr val="ED7D31"/>
              </a:buClr>
              <a:buSzPct val="150000"/>
              <a:buBlip>
                <a:blip r:embed="rId3"/>
              </a:buBlip>
            </a:pPr>
            <a:r>
              <a:rPr lang="en-GB" sz="2000" i="1" dirty="0" smtClean="0">
                <a:solidFill>
                  <a:srgbClr val="00A4DE"/>
                </a:solidFill>
                <a:latin typeface="Arial" panose="020B0604020202020204" pitchFamily="34" charset="0"/>
                <a:cs typeface="Arial" panose="020B0604020202020204" pitchFamily="34" charset="0"/>
              </a:rPr>
              <a:t>For </a:t>
            </a:r>
            <a:r>
              <a:rPr lang="en-GB" sz="2000" i="1" dirty="0">
                <a:solidFill>
                  <a:srgbClr val="00A4DE"/>
                </a:solidFill>
                <a:latin typeface="Arial" panose="020B0604020202020204" pitchFamily="34" charset="0"/>
                <a:cs typeface="Arial" panose="020B0604020202020204" pitchFamily="34" charset="0"/>
              </a:rPr>
              <a:t>example, some research questions might be most effectively addressed by combining qualitative interviewing and focus groups</a:t>
            </a:r>
            <a:r>
              <a:rPr lang="en-GB" sz="2000" i="1" dirty="0" smtClean="0">
                <a:solidFill>
                  <a:srgbClr val="00A4DE"/>
                </a:solidFill>
                <a:latin typeface="Arial" panose="020B0604020202020204" pitchFamily="34" charset="0"/>
                <a:cs typeface="Arial" panose="020B0604020202020204" pitchFamily="34" charset="0"/>
              </a:rPr>
              <a:t>.</a:t>
            </a:r>
            <a:endParaRPr lang="en-GB" sz="2000" i="1" dirty="0">
              <a:solidFill>
                <a:srgbClr val="00A4DE"/>
              </a:solidFill>
              <a:latin typeface="Arial" panose="020B0604020202020204" pitchFamily="34" charset="0"/>
              <a:cs typeface="Arial" panose="020B0604020202020204" pitchFamily="34" charset="0"/>
            </a:endParaRPr>
          </a:p>
          <a:p>
            <a:pPr marL="342900" indent="-342900">
              <a:spcAft>
                <a:spcPts val="2000"/>
              </a:spcAft>
              <a:buClr>
                <a:srgbClr val="ED7D31"/>
              </a:buClr>
              <a:buSzPct val="150000"/>
              <a:buBlip>
                <a:blip r:embed="rId3"/>
              </a:buBlip>
            </a:pPr>
            <a:r>
              <a:rPr lang="en-GB" sz="2000" dirty="0">
                <a:solidFill>
                  <a:srgbClr val="00A4DE"/>
                </a:solidFill>
                <a:latin typeface="Arial" panose="020B0604020202020204" pitchFamily="34" charset="0"/>
                <a:cs typeface="Arial" panose="020B0604020202020204" pitchFamily="34" charset="0"/>
              </a:rPr>
              <a:t>C</a:t>
            </a:r>
            <a:r>
              <a:rPr lang="en-GB" sz="2000" dirty="0" smtClean="0">
                <a:solidFill>
                  <a:srgbClr val="00A4DE"/>
                </a:solidFill>
                <a:latin typeface="Arial" panose="020B0604020202020204" pitchFamily="34" charset="0"/>
                <a:cs typeface="Arial" panose="020B0604020202020204" pitchFamily="34" charset="0"/>
              </a:rPr>
              <a:t>ombining </a:t>
            </a:r>
            <a:r>
              <a:rPr lang="en-GB" sz="2000" dirty="0">
                <a:solidFill>
                  <a:srgbClr val="00A4DE"/>
                </a:solidFill>
                <a:latin typeface="Arial" panose="020B0604020202020204" pitchFamily="34" charset="0"/>
                <a:cs typeface="Arial" panose="020B0604020202020204" pitchFamily="34" charset="0"/>
              </a:rPr>
              <a:t>research methods can </a:t>
            </a:r>
            <a:r>
              <a:rPr lang="en-GB" sz="2000" dirty="0" smtClean="0">
                <a:solidFill>
                  <a:srgbClr val="00A4DE"/>
                </a:solidFill>
                <a:latin typeface="Arial" panose="020B0604020202020204" pitchFamily="34" charset="0"/>
                <a:cs typeface="Arial" panose="020B0604020202020204" pitchFamily="34" charset="0"/>
              </a:rPr>
              <a:t>be powerful and </a:t>
            </a:r>
            <a:r>
              <a:rPr lang="en-GB" sz="2000" dirty="0">
                <a:solidFill>
                  <a:srgbClr val="00A4DE"/>
                </a:solidFill>
                <a:latin typeface="Arial" panose="020B0604020202020204" pitchFamily="34" charset="0"/>
                <a:cs typeface="Arial" panose="020B0604020202020204" pitchFamily="34" charset="0"/>
              </a:rPr>
              <a:t>help you reach your research </a:t>
            </a:r>
            <a:r>
              <a:rPr lang="en-GB" sz="2000" dirty="0" smtClean="0">
                <a:solidFill>
                  <a:srgbClr val="00A4DE"/>
                </a:solidFill>
                <a:latin typeface="Arial" panose="020B0604020202020204" pitchFamily="34" charset="0"/>
                <a:cs typeface="Arial" panose="020B0604020202020204" pitchFamily="34" charset="0"/>
              </a:rPr>
              <a:t>objectives – </a:t>
            </a:r>
            <a:r>
              <a:rPr lang="en-GB" sz="2000" b="1" u="sng" dirty="0" smtClean="0">
                <a:solidFill>
                  <a:srgbClr val="00A4DE"/>
                </a:solidFill>
                <a:latin typeface="Arial" panose="020B0604020202020204" pitchFamily="34" charset="0"/>
                <a:cs typeface="Arial" panose="020B0604020202020204" pitchFamily="34" charset="0"/>
              </a:rPr>
              <a:t>but</a:t>
            </a:r>
            <a:r>
              <a:rPr lang="en-GB" sz="2000" dirty="0" smtClean="0">
                <a:solidFill>
                  <a:srgbClr val="00A4DE"/>
                </a:solidFill>
                <a:latin typeface="Arial" panose="020B0604020202020204" pitchFamily="34" charset="0"/>
                <a:cs typeface="Arial" panose="020B0604020202020204" pitchFamily="34" charset="0"/>
              </a:rPr>
              <a:t>, </a:t>
            </a:r>
            <a:r>
              <a:rPr lang="en-GB" sz="2000" dirty="0">
                <a:solidFill>
                  <a:srgbClr val="00A4DE"/>
                </a:solidFill>
                <a:latin typeface="Arial" panose="020B0604020202020204" pitchFamily="34" charset="0"/>
                <a:cs typeface="Arial" panose="020B0604020202020204" pitchFamily="34" charset="0"/>
              </a:rPr>
              <a:t>this approach </a:t>
            </a:r>
            <a:r>
              <a:rPr lang="en-GB" sz="2000" dirty="0" smtClean="0">
                <a:solidFill>
                  <a:srgbClr val="00A4DE"/>
                </a:solidFill>
                <a:latin typeface="Arial" panose="020B0604020202020204" pitchFamily="34" charset="0"/>
                <a:cs typeface="Arial" panose="020B0604020202020204" pitchFamily="34" charset="0"/>
              </a:rPr>
              <a:t>can also raise </a:t>
            </a:r>
            <a:r>
              <a:rPr lang="en-GB" sz="2000" dirty="0">
                <a:solidFill>
                  <a:srgbClr val="00A4DE"/>
                </a:solidFill>
                <a:latin typeface="Arial" panose="020B0604020202020204" pitchFamily="34" charset="0"/>
                <a:cs typeface="Arial" panose="020B0604020202020204" pitchFamily="34" charset="0"/>
              </a:rPr>
              <a:t>practical </a:t>
            </a:r>
            <a:r>
              <a:rPr lang="en-GB" sz="2000" dirty="0" smtClean="0">
                <a:solidFill>
                  <a:srgbClr val="00A4DE"/>
                </a:solidFill>
                <a:latin typeface="Arial" panose="020B0604020202020204" pitchFamily="34" charset="0"/>
                <a:cs typeface="Arial" panose="020B0604020202020204" pitchFamily="34" charset="0"/>
              </a:rPr>
              <a:t>challenges</a:t>
            </a:r>
            <a:r>
              <a:rPr lang="en-GB" sz="2000" dirty="0">
                <a:solidFill>
                  <a:srgbClr val="00A4DE"/>
                </a:solidFill>
                <a:latin typeface="Arial" panose="020B0604020202020204" pitchFamily="34" charset="0"/>
                <a:cs typeface="Arial" panose="020B0604020202020204" pitchFamily="34" charset="0"/>
              </a:rPr>
              <a:t>!</a:t>
            </a:r>
          </a:p>
          <a:p>
            <a:pPr marL="342900" indent="-342900">
              <a:spcAft>
                <a:spcPts val="2000"/>
              </a:spcAft>
              <a:buClr>
                <a:srgbClr val="ED7D31"/>
              </a:buClr>
              <a:buSzPct val="150000"/>
              <a:buBlip>
                <a:blip r:embed="rId3"/>
              </a:buBlip>
            </a:pPr>
            <a:r>
              <a:rPr lang="en-GB" sz="2000" dirty="0">
                <a:solidFill>
                  <a:srgbClr val="00A4DE"/>
                </a:solidFill>
                <a:latin typeface="Arial" panose="020B0604020202020204" pitchFamily="34" charset="0"/>
                <a:cs typeface="Arial" panose="020B0604020202020204" pitchFamily="34" charset="0"/>
              </a:rPr>
              <a:t>Y</a:t>
            </a:r>
            <a:r>
              <a:rPr lang="en-GB" sz="2000" dirty="0" smtClean="0">
                <a:solidFill>
                  <a:srgbClr val="00A4DE"/>
                </a:solidFill>
                <a:latin typeface="Arial" panose="020B0604020202020204" pitchFamily="34" charset="0"/>
                <a:cs typeface="Arial" panose="020B0604020202020204" pitchFamily="34" charset="0"/>
              </a:rPr>
              <a:t>ou </a:t>
            </a:r>
            <a:r>
              <a:rPr lang="en-GB" sz="2000" dirty="0">
                <a:solidFill>
                  <a:srgbClr val="00A4DE"/>
                </a:solidFill>
                <a:latin typeface="Arial" panose="020B0604020202020204" pitchFamily="34" charset="0"/>
                <a:cs typeface="Arial" panose="020B0604020202020204" pitchFamily="34" charset="0"/>
              </a:rPr>
              <a:t>will need to be capable of planning for, gathering, </a:t>
            </a:r>
            <a:r>
              <a:rPr lang="en-GB" sz="2000" dirty="0" err="1" smtClean="0">
                <a:solidFill>
                  <a:srgbClr val="00A4DE"/>
                </a:solidFill>
                <a:latin typeface="Arial" panose="020B0604020202020204" pitchFamily="34" charset="0"/>
                <a:cs typeface="Arial" panose="020B0604020202020204" pitchFamily="34" charset="0"/>
              </a:rPr>
              <a:t>analyzing</a:t>
            </a:r>
            <a:r>
              <a:rPr lang="en-GB" sz="2000" dirty="0" smtClean="0">
                <a:solidFill>
                  <a:srgbClr val="00A4DE"/>
                </a:solidFill>
                <a:latin typeface="Arial" panose="020B0604020202020204" pitchFamily="34" charset="0"/>
                <a:cs typeface="Arial" panose="020B0604020202020204" pitchFamily="34" charset="0"/>
              </a:rPr>
              <a:t> </a:t>
            </a:r>
            <a:r>
              <a:rPr lang="en-GB" sz="2000" dirty="0">
                <a:solidFill>
                  <a:srgbClr val="00A4DE"/>
                </a:solidFill>
                <a:latin typeface="Arial" panose="020B0604020202020204" pitchFamily="34" charset="0"/>
                <a:cs typeface="Arial" panose="020B0604020202020204" pitchFamily="34" charset="0"/>
              </a:rPr>
              <a:t>and writing up different kinds of data. </a:t>
            </a:r>
            <a:endParaRPr lang="en-GB" sz="2000" dirty="0" smtClean="0">
              <a:solidFill>
                <a:srgbClr val="00A4DE"/>
              </a:solidFill>
              <a:latin typeface="Arial" panose="020B0604020202020204" pitchFamily="34" charset="0"/>
              <a:cs typeface="Arial" panose="020B0604020202020204" pitchFamily="34" charset="0"/>
            </a:endParaRPr>
          </a:p>
          <a:p>
            <a:pPr marL="342900" indent="-342900">
              <a:spcAft>
                <a:spcPts val="2000"/>
              </a:spcAft>
              <a:buClr>
                <a:srgbClr val="ED7D31"/>
              </a:buClr>
              <a:buSzPct val="150000"/>
              <a:buBlip>
                <a:blip r:embed="rId3"/>
              </a:buBlip>
            </a:pPr>
            <a:r>
              <a:rPr lang="en-GB" sz="2000" dirty="0" smtClean="0">
                <a:solidFill>
                  <a:srgbClr val="00A4DE"/>
                </a:solidFill>
                <a:latin typeface="Arial" panose="020B0604020202020204" pitchFamily="34" charset="0"/>
                <a:cs typeface="Arial" panose="020B0604020202020204" pitchFamily="34" charset="0"/>
              </a:rPr>
              <a:t>This may not </a:t>
            </a:r>
            <a:r>
              <a:rPr lang="en-GB" sz="2000" dirty="0">
                <a:solidFill>
                  <a:srgbClr val="00A4DE"/>
                </a:solidFill>
                <a:latin typeface="Arial" panose="020B0604020202020204" pitchFamily="34" charset="0"/>
                <a:cs typeface="Arial" panose="020B0604020202020204" pitchFamily="34" charset="0"/>
              </a:rPr>
              <a:t>necessarily </a:t>
            </a:r>
            <a:r>
              <a:rPr lang="en-GB" sz="2000" dirty="0" smtClean="0">
                <a:solidFill>
                  <a:srgbClr val="00A4DE"/>
                </a:solidFill>
                <a:latin typeface="Arial" panose="020B0604020202020204" pitchFamily="34" charset="0"/>
                <a:cs typeface="Arial" panose="020B0604020202020204" pitchFamily="34" charset="0"/>
              </a:rPr>
              <a:t>be a </a:t>
            </a:r>
            <a:r>
              <a:rPr lang="en-GB" sz="2000" dirty="0">
                <a:solidFill>
                  <a:srgbClr val="00A4DE"/>
                </a:solidFill>
                <a:latin typeface="Arial" panose="020B0604020202020204" pitchFamily="34" charset="0"/>
                <a:cs typeface="Arial" panose="020B0604020202020204" pitchFamily="34" charset="0"/>
              </a:rPr>
              <a:t>problem, but you </a:t>
            </a:r>
            <a:r>
              <a:rPr lang="en-GB" sz="2000" dirty="0" smtClean="0">
                <a:solidFill>
                  <a:srgbClr val="00A4DE"/>
                </a:solidFill>
                <a:latin typeface="Arial" panose="020B0604020202020204" pitchFamily="34" charset="0"/>
                <a:cs typeface="Arial" panose="020B0604020202020204" pitchFamily="34" charset="0"/>
              </a:rPr>
              <a:t>need </a:t>
            </a:r>
            <a:r>
              <a:rPr lang="en-GB" sz="2000" dirty="0">
                <a:solidFill>
                  <a:srgbClr val="00A4DE"/>
                </a:solidFill>
                <a:latin typeface="Arial" panose="020B0604020202020204" pitchFamily="34" charset="0"/>
                <a:cs typeface="Arial" panose="020B0604020202020204" pitchFamily="34" charset="0"/>
              </a:rPr>
              <a:t>to allow time to develop any necessary </a:t>
            </a:r>
            <a:r>
              <a:rPr lang="en-GB" sz="2000" dirty="0" smtClean="0">
                <a:solidFill>
                  <a:srgbClr val="00A4DE"/>
                </a:solidFill>
                <a:latin typeface="Arial" panose="020B0604020202020204" pitchFamily="34" charset="0"/>
                <a:cs typeface="Arial" panose="020B0604020202020204" pitchFamily="34" charset="0"/>
              </a:rPr>
              <a:t>knowledge or skills </a:t>
            </a:r>
            <a:r>
              <a:rPr lang="en-GB" sz="2000" dirty="0">
                <a:solidFill>
                  <a:srgbClr val="00A4DE"/>
                </a:solidFill>
                <a:latin typeface="Arial" panose="020B0604020202020204" pitchFamily="34" charset="0"/>
                <a:cs typeface="Arial" panose="020B0604020202020204" pitchFamily="34" charset="0"/>
              </a:rPr>
              <a:t>you </a:t>
            </a:r>
            <a:r>
              <a:rPr lang="en-GB" sz="2000" dirty="0" smtClean="0">
                <a:solidFill>
                  <a:srgbClr val="00A4DE"/>
                </a:solidFill>
                <a:latin typeface="Arial" panose="020B0604020202020204" pitchFamily="34" charset="0"/>
                <a:cs typeface="Arial" panose="020B0604020202020204" pitchFamily="34" charset="0"/>
              </a:rPr>
              <a:t>currently lack. </a:t>
            </a:r>
            <a:endParaRPr lang="en-GB" sz="2000" dirty="0">
              <a:solidFill>
                <a:srgbClr val="00A4DE"/>
              </a:solidFill>
              <a:latin typeface="Arial" panose="020B0604020202020204" pitchFamily="34" charset="0"/>
              <a:cs typeface="Arial" panose="020B0604020202020204" pitchFamily="34" charset="0"/>
            </a:endParaRPr>
          </a:p>
        </p:txBody>
      </p:sp>
      <p:sp>
        <p:nvSpPr>
          <p:cNvPr id="7" name="TextBox 6"/>
          <p:cNvSpPr txBox="1"/>
          <p:nvPr/>
        </p:nvSpPr>
        <p:spPr>
          <a:xfrm>
            <a:off x="903496" y="377195"/>
            <a:ext cx="9228840"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MIXED METHODS RESEARCH APPROACH</a:t>
            </a:r>
            <a:endParaRPr lang="en-GB" sz="2800" dirty="0">
              <a:solidFill>
                <a:schemeClr val="bg1">
                  <a:lumMod val="50000"/>
                </a:schemeClr>
              </a:solidFill>
              <a:latin typeface="Aharoni" panose="02010803020104030203" pitchFamily="2" charset="-79"/>
              <a:cs typeface="Aharoni" panose="02010803020104030203" pitchFamily="2" charset="-79"/>
            </a:endParaRPr>
          </a:p>
        </p:txBody>
      </p:sp>
      <p:pic>
        <p:nvPicPr>
          <p:cNvPr id="8"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50036" y="434304"/>
            <a:ext cx="3038763"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494725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89527" y="1316099"/>
            <a:ext cx="11078698" cy="5416868"/>
          </a:xfrm>
          <a:prstGeom prst="rect">
            <a:avLst/>
          </a:prstGeom>
        </p:spPr>
        <p:txBody>
          <a:bodyPr wrap="square">
            <a:spAutoFit/>
          </a:bodyPr>
          <a:lstStyle/>
          <a:p>
            <a:pPr marL="342900" indent="-342900">
              <a:spcAft>
                <a:spcPts val="1200"/>
              </a:spcAft>
              <a:buClr>
                <a:srgbClr val="ED7D31"/>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To </a:t>
            </a:r>
            <a:r>
              <a:rPr lang="en-GB" sz="2000" dirty="0" smtClean="0">
                <a:solidFill>
                  <a:srgbClr val="00A4DE"/>
                </a:solidFill>
                <a:latin typeface="Arial" panose="020B0604020202020204" pitchFamily="34" charset="0"/>
                <a:cs typeface="Arial" panose="020B0604020202020204" pitchFamily="34" charset="0"/>
              </a:rPr>
              <a:t>an extent, </a:t>
            </a:r>
            <a:r>
              <a:rPr lang="en-GB" sz="2000" dirty="0">
                <a:solidFill>
                  <a:srgbClr val="00A4DE"/>
                </a:solidFill>
                <a:latin typeface="Arial" panose="020B0604020202020204" pitchFamily="34" charset="0"/>
                <a:cs typeface="Arial" panose="020B0604020202020204" pitchFamily="34" charset="0"/>
              </a:rPr>
              <a:t>combining methods can mean ‘</a:t>
            </a:r>
            <a:r>
              <a:rPr lang="en-GB" sz="2000" i="1" dirty="0">
                <a:solidFill>
                  <a:srgbClr val="00A4DE"/>
                </a:solidFill>
                <a:latin typeface="Arial" panose="020B0604020202020204" pitchFamily="34" charset="0"/>
                <a:cs typeface="Arial" panose="020B0604020202020204" pitchFamily="34" charset="0"/>
              </a:rPr>
              <a:t>doubling the work</a:t>
            </a:r>
            <a:r>
              <a:rPr lang="en-GB" sz="2000" dirty="0" smtClean="0">
                <a:solidFill>
                  <a:srgbClr val="00A4DE"/>
                </a:solidFill>
                <a:latin typeface="Arial" panose="020B0604020202020204" pitchFamily="34" charset="0"/>
                <a:cs typeface="Arial" panose="020B0604020202020204" pitchFamily="34" charset="0"/>
              </a:rPr>
              <a:t>’.</a:t>
            </a:r>
          </a:p>
          <a:p>
            <a:pPr marL="800100" lvl="1" indent="-342900">
              <a:spcAft>
                <a:spcPts val="1200"/>
              </a:spcAft>
              <a:buClr>
                <a:srgbClr val="ED7D31"/>
              </a:buClr>
              <a:buSzPct val="150000"/>
              <a:buBlip>
                <a:blip r:embed="rId2"/>
              </a:buBlip>
            </a:pPr>
            <a:r>
              <a:rPr lang="en-GB" sz="1600" dirty="0">
                <a:solidFill>
                  <a:srgbClr val="00A4DE"/>
                </a:solidFill>
                <a:latin typeface="Arial" panose="020B0604020202020204" pitchFamily="34" charset="0"/>
                <a:cs typeface="Arial" panose="020B0604020202020204" pitchFamily="34" charset="0"/>
              </a:rPr>
              <a:t>L</a:t>
            </a:r>
            <a:r>
              <a:rPr lang="en-GB" sz="1600" dirty="0" smtClean="0">
                <a:solidFill>
                  <a:srgbClr val="00A4DE"/>
                </a:solidFill>
                <a:latin typeface="Arial" panose="020B0604020202020204" pitchFamily="34" charset="0"/>
                <a:cs typeface="Arial" panose="020B0604020202020204" pitchFamily="34" charset="0"/>
              </a:rPr>
              <a:t>earning </a:t>
            </a:r>
            <a:r>
              <a:rPr lang="en-GB" sz="1600" dirty="0">
                <a:solidFill>
                  <a:srgbClr val="00A4DE"/>
                </a:solidFill>
                <a:latin typeface="Arial" panose="020B0604020202020204" pitchFamily="34" charset="0"/>
                <a:cs typeface="Arial" panose="020B0604020202020204" pitchFamily="34" charset="0"/>
              </a:rPr>
              <a:t>multiple approaches, each with their own implicit rules and </a:t>
            </a:r>
            <a:r>
              <a:rPr lang="en-GB" sz="1600" dirty="0" smtClean="0">
                <a:solidFill>
                  <a:srgbClr val="00A4DE"/>
                </a:solidFill>
                <a:latin typeface="Arial" panose="020B0604020202020204" pitchFamily="34" charset="0"/>
                <a:cs typeface="Arial" panose="020B0604020202020204" pitchFamily="34" charset="0"/>
              </a:rPr>
              <a:t>expectations</a:t>
            </a:r>
          </a:p>
          <a:p>
            <a:pPr marL="800100" lvl="1" indent="-342900">
              <a:spcAft>
                <a:spcPts val="1200"/>
              </a:spcAft>
              <a:buClr>
                <a:srgbClr val="ED7D31"/>
              </a:buClr>
              <a:buSzPct val="150000"/>
              <a:buBlip>
                <a:blip r:embed="rId2"/>
              </a:buBlip>
            </a:pPr>
            <a:r>
              <a:rPr lang="en-GB" sz="1600" dirty="0">
                <a:solidFill>
                  <a:srgbClr val="00A4DE"/>
                </a:solidFill>
                <a:latin typeface="Arial" panose="020B0604020202020204" pitchFamily="34" charset="0"/>
                <a:cs typeface="Arial" panose="020B0604020202020204" pitchFamily="34" charset="0"/>
              </a:rPr>
              <a:t>Y</a:t>
            </a:r>
            <a:r>
              <a:rPr lang="en-GB" sz="1600" dirty="0" smtClean="0">
                <a:solidFill>
                  <a:srgbClr val="00A4DE"/>
                </a:solidFill>
                <a:latin typeface="Arial" panose="020B0604020202020204" pitchFamily="34" charset="0"/>
                <a:cs typeface="Arial" panose="020B0604020202020204" pitchFamily="34" charset="0"/>
              </a:rPr>
              <a:t>ou </a:t>
            </a:r>
            <a:r>
              <a:rPr lang="en-GB" sz="1600" dirty="0">
                <a:solidFill>
                  <a:srgbClr val="00A4DE"/>
                </a:solidFill>
                <a:latin typeface="Arial" panose="020B0604020202020204" pitchFamily="34" charset="0"/>
                <a:cs typeface="Arial" panose="020B0604020202020204" pitchFamily="34" charset="0"/>
              </a:rPr>
              <a:t>will almost certainly need additional time to undertake </a:t>
            </a:r>
            <a:r>
              <a:rPr lang="en-GB" sz="1600" dirty="0" smtClean="0">
                <a:solidFill>
                  <a:srgbClr val="00A4DE"/>
                </a:solidFill>
                <a:latin typeface="Arial" panose="020B0604020202020204" pitchFamily="34" charset="0"/>
                <a:cs typeface="Arial" panose="020B0604020202020204" pitchFamily="34" charset="0"/>
              </a:rPr>
              <a:t>other methods.</a:t>
            </a:r>
          </a:p>
          <a:p>
            <a:pPr marL="800100" lvl="1" indent="-342900">
              <a:spcAft>
                <a:spcPts val="1200"/>
              </a:spcAft>
              <a:buClr>
                <a:srgbClr val="ED7D31"/>
              </a:buClr>
              <a:buSzPct val="150000"/>
              <a:buBlip>
                <a:blip r:embed="rId2"/>
              </a:buBlip>
            </a:pPr>
            <a:r>
              <a:rPr lang="en-GB" sz="1600" dirty="0" smtClean="0">
                <a:solidFill>
                  <a:srgbClr val="00A4DE"/>
                </a:solidFill>
                <a:latin typeface="Arial" panose="020B0604020202020204" pitchFamily="34" charset="0"/>
                <a:cs typeface="Arial" panose="020B0604020202020204" pitchFamily="34" charset="0"/>
              </a:rPr>
              <a:t>This </a:t>
            </a:r>
            <a:r>
              <a:rPr lang="en-GB" sz="1600" dirty="0">
                <a:solidFill>
                  <a:srgbClr val="00A4DE"/>
                </a:solidFill>
                <a:latin typeface="Arial" panose="020B0604020202020204" pitchFamily="34" charset="0"/>
                <a:cs typeface="Arial" panose="020B0604020202020204" pitchFamily="34" charset="0"/>
              </a:rPr>
              <a:t>can increase your research timeline </a:t>
            </a:r>
            <a:endParaRPr lang="en-GB" sz="1600" dirty="0" smtClean="0">
              <a:solidFill>
                <a:srgbClr val="00A4DE"/>
              </a:solidFill>
              <a:latin typeface="Arial" panose="020B0604020202020204" pitchFamily="34" charset="0"/>
              <a:cs typeface="Arial" panose="020B0604020202020204" pitchFamily="34" charset="0"/>
            </a:endParaRPr>
          </a:p>
          <a:p>
            <a:pPr marL="800100" lvl="1" indent="-342900">
              <a:spcAft>
                <a:spcPts val="2000"/>
              </a:spcAft>
              <a:buClr>
                <a:srgbClr val="ED7D31"/>
              </a:buClr>
              <a:buSzPct val="150000"/>
              <a:buBlip>
                <a:blip r:embed="rId2"/>
              </a:buBlip>
            </a:pPr>
            <a:r>
              <a:rPr lang="en-GB" sz="1600" dirty="0" smtClean="0">
                <a:solidFill>
                  <a:srgbClr val="00A4DE"/>
                </a:solidFill>
                <a:latin typeface="Arial" panose="020B0604020202020204" pitchFamily="34" charset="0"/>
                <a:cs typeface="Arial" panose="020B0604020202020204" pitchFamily="34" charset="0"/>
              </a:rPr>
              <a:t>May lead </a:t>
            </a:r>
            <a:r>
              <a:rPr lang="en-GB" sz="1600" dirty="0">
                <a:solidFill>
                  <a:srgbClr val="00A4DE"/>
                </a:solidFill>
                <a:latin typeface="Arial" panose="020B0604020202020204" pitchFamily="34" charset="0"/>
                <a:cs typeface="Arial" panose="020B0604020202020204" pitchFamily="34" charset="0"/>
              </a:rPr>
              <a:t>to </a:t>
            </a:r>
            <a:r>
              <a:rPr lang="en-GB" sz="1600" dirty="0" smtClean="0">
                <a:solidFill>
                  <a:srgbClr val="00A4DE"/>
                </a:solidFill>
                <a:latin typeface="Arial" panose="020B0604020202020204" pitchFamily="34" charset="0"/>
                <a:cs typeface="Arial" panose="020B0604020202020204" pitchFamily="34" charset="0"/>
              </a:rPr>
              <a:t>additional cost </a:t>
            </a:r>
          </a:p>
          <a:p>
            <a:pPr marL="342900" indent="-342900">
              <a:spcAft>
                <a:spcPts val="2000"/>
              </a:spcAft>
              <a:buClr>
                <a:srgbClr val="ED7D31"/>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S</a:t>
            </a:r>
            <a:r>
              <a:rPr lang="en-GB" sz="2000" dirty="0" smtClean="0">
                <a:solidFill>
                  <a:srgbClr val="00A4DE"/>
                </a:solidFill>
                <a:latin typeface="Arial" panose="020B0604020202020204" pitchFamily="34" charset="0"/>
                <a:cs typeface="Arial" panose="020B0604020202020204" pitchFamily="34" charset="0"/>
              </a:rPr>
              <a:t>ome </a:t>
            </a:r>
            <a:r>
              <a:rPr lang="en-GB" sz="2000" dirty="0">
                <a:solidFill>
                  <a:srgbClr val="00A4DE"/>
                </a:solidFill>
                <a:latin typeface="Arial" panose="020B0604020202020204" pitchFamily="34" charset="0"/>
                <a:cs typeface="Arial" panose="020B0604020202020204" pitchFamily="34" charset="0"/>
              </a:rPr>
              <a:t>researchers will scale back each method to compensate for </a:t>
            </a:r>
            <a:r>
              <a:rPr lang="en-GB" sz="2000" dirty="0" smtClean="0">
                <a:solidFill>
                  <a:srgbClr val="00A4DE"/>
                </a:solidFill>
                <a:latin typeface="Arial" panose="020B0604020202020204" pitchFamily="34" charset="0"/>
                <a:cs typeface="Arial" panose="020B0604020202020204" pitchFamily="34" charset="0"/>
              </a:rPr>
              <a:t>additional </a:t>
            </a:r>
            <a:r>
              <a:rPr lang="en-GB" sz="2000" dirty="0">
                <a:solidFill>
                  <a:srgbClr val="00A4DE"/>
                </a:solidFill>
                <a:latin typeface="Arial" panose="020B0604020202020204" pitchFamily="34" charset="0"/>
                <a:cs typeface="Arial" panose="020B0604020202020204" pitchFamily="34" charset="0"/>
              </a:rPr>
              <a:t>work and </a:t>
            </a:r>
            <a:r>
              <a:rPr lang="en-GB" sz="2000" dirty="0" smtClean="0">
                <a:solidFill>
                  <a:srgbClr val="00A4DE"/>
                </a:solidFill>
                <a:latin typeface="Arial" panose="020B0604020202020204" pitchFamily="34" charset="0"/>
                <a:cs typeface="Arial" panose="020B0604020202020204" pitchFamily="34" charset="0"/>
              </a:rPr>
              <a:t>these possible </a:t>
            </a:r>
            <a:r>
              <a:rPr lang="en-GB" sz="2000" dirty="0">
                <a:solidFill>
                  <a:srgbClr val="00A4DE"/>
                </a:solidFill>
                <a:latin typeface="Arial" panose="020B0604020202020204" pitchFamily="34" charset="0"/>
                <a:cs typeface="Arial" panose="020B0604020202020204" pitchFamily="34" charset="0"/>
              </a:rPr>
              <a:t>negative impacts. </a:t>
            </a:r>
          </a:p>
          <a:p>
            <a:pPr marL="342900" indent="-342900">
              <a:spcAft>
                <a:spcPts val="1200"/>
              </a:spcAft>
              <a:buClr>
                <a:srgbClr val="ED7D31"/>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D</a:t>
            </a:r>
            <a:r>
              <a:rPr lang="en-GB" sz="2000" dirty="0" smtClean="0">
                <a:solidFill>
                  <a:srgbClr val="00A4DE"/>
                </a:solidFill>
                <a:latin typeface="Arial" panose="020B0604020202020204" pitchFamily="34" charset="0"/>
                <a:cs typeface="Arial" panose="020B0604020202020204" pitchFamily="34" charset="0"/>
              </a:rPr>
              <a:t>ecision </a:t>
            </a:r>
            <a:r>
              <a:rPr lang="en-GB" sz="2000" dirty="0">
                <a:solidFill>
                  <a:srgbClr val="00A4DE"/>
                </a:solidFill>
                <a:latin typeface="Arial" panose="020B0604020202020204" pitchFamily="34" charset="0"/>
                <a:cs typeface="Arial" panose="020B0604020202020204" pitchFamily="34" charset="0"/>
              </a:rPr>
              <a:t>to combine </a:t>
            </a:r>
            <a:r>
              <a:rPr lang="en-GB" sz="2000" dirty="0" smtClean="0">
                <a:solidFill>
                  <a:srgbClr val="00A4DE"/>
                </a:solidFill>
                <a:latin typeface="Arial" panose="020B0604020202020204" pitchFamily="34" charset="0"/>
                <a:cs typeface="Arial" panose="020B0604020202020204" pitchFamily="34" charset="0"/>
              </a:rPr>
              <a:t>methods </a:t>
            </a:r>
            <a:r>
              <a:rPr lang="en-GB" sz="2000" dirty="0">
                <a:solidFill>
                  <a:srgbClr val="00A4DE"/>
                </a:solidFill>
                <a:latin typeface="Arial" panose="020B0604020202020204" pitchFamily="34" charset="0"/>
                <a:cs typeface="Arial" panose="020B0604020202020204" pitchFamily="34" charset="0"/>
              </a:rPr>
              <a:t>should be driven by </a:t>
            </a:r>
            <a:r>
              <a:rPr lang="en-GB" sz="2000" dirty="0" smtClean="0">
                <a:solidFill>
                  <a:srgbClr val="00A4DE"/>
                </a:solidFill>
                <a:latin typeface="Arial" panose="020B0604020202020204" pitchFamily="34" charset="0"/>
                <a:cs typeface="Arial" panose="020B0604020202020204" pitchFamily="34" charset="0"/>
              </a:rPr>
              <a:t>value </a:t>
            </a:r>
            <a:r>
              <a:rPr lang="en-GB" sz="2000" dirty="0">
                <a:solidFill>
                  <a:srgbClr val="00A4DE"/>
                </a:solidFill>
                <a:latin typeface="Arial" panose="020B0604020202020204" pitchFamily="34" charset="0"/>
                <a:cs typeface="Arial" panose="020B0604020202020204" pitchFamily="34" charset="0"/>
              </a:rPr>
              <a:t>for effectively addressing your research </a:t>
            </a:r>
            <a:r>
              <a:rPr lang="en-GB" sz="2000" dirty="0" smtClean="0">
                <a:solidFill>
                  <a:srgbClr val="00A4DE"/>
                </a:solidFill>
                <a:latin typeface="Arial" panose="020B0604020202020204" pitchFamily="34" charset="0"/>
                <a:cs typeface="Arial" panose="020B0604020202020204" pitchFamily="34" charset="0"/>
              </a:rPr>
              <a:t>question.</a:t>
            </a:r>
          </a:p>
          <a:p>
            <a:pPr marL="800100" lvl="1" indent="-342900">
              <a:spcAft>
                <a:spcPts val="1200"/>
              </a:spcAft>
              <a:buClr>
                <a:srgbClr val="ED7D31"/>
              </a:buClr>
              <a:buSzPct val="150000"/>
              <a:buBlip>
                <a:blip r:embed="rId2"/>
              </a:buBlip>
            </a:pPr>
            <a:r>
              <a:rPr lang="en-GB" sz="1600" dirty="0" smtClean="0">
                <a:solidFill>
                  <a:srgbClr val="00A4DE"/>
                </a:solidFill>
                <a:latin typeface="Arial" panose="020B0604020202020204" pitchFamily="34" charset="0"/>
                <a:cs typeface="Arial" panose="020B0604020202020204" pitchFamily="34" charset="0"/>
              </a:rPr>
              <a:t>Think </a:t>
            </a:r>
            <a:r>
              <a:rPr lang="en-GB" sz="1600" dirty="0">
                <a:solidFill>
                  <a:srgbClr val="00A4DE"/>
                </a:solidFill>
                <a:latin typeface="Arial" panose="020B0604020202020204" pitchFamily="34" charset="0"/>
                <a:cs typeface="Arial" panose="020B0604020202020204" pitchFamily="34" charset="0"/>
              </a:rPr>
              <a:t>about how Morgan’s three reasons for combining methods might apply in your </a:t>
            </a:r>
            <a:r>
              <a:rPr lang="en-GB" sz="1600" dirty="0" smtClean="0">
                <a:solidFill>
                  <a:srgbClr val="00A4DE"/>
                </a:solidFill>
                <a:latin typeface="Arial" panose="020B0604020202020204" pitchFamily="34" charset="0"/>
                <a:cs typeface="Arial" panose="020B0604020202020204" pitchFamily="34" charset="0"/>
              </a:rPr>
              <a:t>project.</a:t>
            </a:r>
          </a:p>
          <a:p>
            <a:pPr marL="800100" lvl="1" indent="-342900">
              <a:spcAft>
                <a:spcPts val="2000"/>
              </a:spcAft>
              <a:buClr>
                <a:srgbClr val="ED7D31"/>
              </a:buClr>
              <a:buSzPct val="150000"/>
              <a:buBlip>
                <a:blip r:embed="rId2"/>
              </a:buBlip>
            </a:pPr>
            <a:r>
              <a:rPr lang="en-GB" sz="1600" i="1" dirty="0">
                <a:solidFill>
                  <a:srgbClr val="00A4DE"/>
                </a:solidFill>
                <a:latin typeface="Arial" panose="020B0604020202020204" pitchFamily="34" charset="0"/>
                <a:cs typeface="Arial" panose="020B0604020202020204" pitchFamily="34" charset="0"/>
              </a:rPr>
              <a:t>W</a:t>
            </a:r>
            <a:r>
              <a:rPr lang="en-GB" sz="1600" i="1" dirty="0" smtClean="0">
                <a:solidFill>
                  <a:srgbClr val="00A4DE"/>
                </a:solidFill>
                <a:latin typeface="Arial" panose="020B0604020202020204" pitchFamily="34" charset="0"/>
                <a:cs typeface="Arial" panose="020B0604020202020204" pitchFamily="34" charset="0"/>
              </a:rPr>
              <a:t>ill </a:t>
            </a:r>
            <a:r>
              <a:rPr lang="en-GB" sz="1600" i="1" dirty="0">
                <a:solidFill>
                  <a:srgbClr val="00A4DE"/>
                </a:solidFill>
                <a:latin typeface="Arial" panose="020B0604020202020204" pitchFamily="34" charset="0"/>
                <a:cs typeface="Arial" panose="020B0604020202020204" pitchFamily="34" charset="0"/>
              </a:rPr>
              <a:t>combining methods help you </a:t>
            </a:r>
            <a:r>
              <a:rPr lang="en-GB" sz="1600" i="1" dirty="0" smtClean="0">
                <a:solidFill>
                  <a:srgbClr val="00A4DE"/>
                </a:solidFill>
                <a:latin typeface="Arial" panose="020B0604020202020204" pitchFamily="34" charset="0"/>
                <a:cs typeface="Arial" panose="020B0604020202020204" pitchFamily="34" charset="0"/>
              </a:rPr>
              <a:t>‘offset a </a:t>
            </a:r>
            <a:r>
              <a:rPr lang="en-GB" sz="1600" i="1" dirty="0">
                <a:solidFill>
                  <a:srgbClr val="00A4DE"/>
                </a:solidFill>
                <a:latin typeface="Arial" panose="020B0604020202020204" pitchFamily="34" charset="0"/>
                <a:cs typeface="Arial" panose="020B0604020202020204" pitchFamily="34" charset="0"/>
              </a:rPr>
              <a:t>gap’ that might otherwise exist in your </a:t>
            </a:r>
            <a:r>
              <a:rPr lang="en-GB" sz="1600" i="1" dirty="0" smtClean="0">
                <a:solidFill>
                  <a:srgbClr val="00A4DE"/>
                </a:solidFill>
                <a:latin typeface="Arial" panose="020B0604020202020204" pitchFamily="34" charset="0"/>
                <a:cs typeface="Arial" panose="020B0604020202020204" pitchFamily="34" charset="0"/>
              </a:rPr>
              <a:t>data?</a:t>
            </a:r>
          </a:p>
          <a:p>
            <a:pPr marL="342900" indent="-342900">
              <a:spcAft>
                <a:spcPts val="2000"/>
              </a:spcAft>
              <a:buClr>
                <a:srgbClr val="ED7D31"/>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C</a:t>
            </a:r>
            <a:r>
              <a:rPr lang="en-GB" sz="2000" dirty="0" smtClean="0">
                <a:solidFill>
                  <a:srgbClr val="00A4DE"/>
                </a:solidFill>
                <a:latin typeface="Arial" panose="020B0604020202020204" pitchFamily="34" charset="0"/>
                <a:cs typeface="Arial" panose="020B0604020202020204" pitchFamily="34" charset="0"/>
              </a:rPr>
              <a:t>ombining </a:t>
            </a:r>
            <a:r>
              <a:rPr lang="en-GB" sz="2000" dirty="0">
                <a:solidFill>
                  <a:srgbClr val="00A4DE"/>
                </a:solidFill>
                <a:latin typeface="Arial" panose="020B0604020202020204" pitchFamily="34" charset="0"/>
                <a:cs typeface="Arial" panose="020B0604020202020204" pitchFamily="34" charset="0"/>
              </a:rPr>
              <a:t>methods is not </a:t>
            </a:r>
            <a:r>
              <a:rPr lang="en-GB" sz="2000" dirty="0" smtClean="0">
                <a:solidFill>
                  <a:srgbClr val="00A4DE"/>
                </a:solidFill>
                <a:latin typeface="Arial" panose="020B0604020202020204" pitchFamily="34" charset="0"/>
                <a:cs typeface="Arial" panose="020B0604020202020204" pitchFamily="34" charset="0"/>
              </a:rPr>
              <a:t>appropriate in all projects. </a:t>
            </a:r>
            <a:r>
              <a:rPr lang="en-GB" sz="2000" dirty="0">
                <a:solidFill>
                  <a:srgbClr val="00A4DE"/>
                </a:solidFill>
                <a:latin typeface="Arial" panose="020B0604020202020204" pitchFamily="34" charset="0"/>
                <a:cs typeface="Arial" panose="020B0604020202020204" pitchFamily="34" charset="0"/>
              </a:rPr>
              <a:t>I</a:t>
            </a:r>
            <a:r>
              <a:rPr lang="en-GB" sz="2000" dirty="0" smtClean="0">
                <a:solidFill>
                  <a:srgbClr val="00A4DE"/>
                </a:solidFill>
                <a:latin typeface="Arial" panose="020B0604020202020204" pitchFamily="34" charset="0"/>
                <a:cs typeface="Arial" panose="020B0604020202020204" pitchFamily="34" charset="0"/>
              </a:rPr>
              <a:t>t may be worth </a:t>
            </a:r>
            <a:r>
              <a:rPr lang="en-GB" sz="2000" dirty="0">
                <a:solidFill>
                  <a:srgbClr val="00A4DE"/>
                </a:solidFill>
                <a:latin typeface="Arial" panose="020B0604020202020204" pitchFamily="34" charset="0"/>
                <a:cs typeface="Arial" panose="020B0604020202020204" pitchFamily="34" charset="0"/>
              </a:rPr>
              <a:t>reflecting on its potential value in </a:t>
            </a:r>
            <a:r>
              <a:rPr lang="en-GB" sz="2000" dirty="0" smtClean="0">
                <a:solidFill>
                  <a:srgbClr val="00A4DE"/>
                </a:solidFill>
                <a:latin typeface="Arial" panose="020B0604020202020204" pitchFamily="34" charset="0"/>
                <a:cs typeface="Arial" panose="020B0604020202020204" pitchFamily="34" charset="0"/>
              </a:rPr>
              <a:t>yours. </a:t>
            </a:r>
            <a:endParaRPr lang="en-GB" sz="2000" dirty="0">
              <a:solidFill>
                <a:srgbClr val="00A4DE"/>
              </a:solidFill>
              <a:latin typeface="Arial" panose="020B0604020202020204" pitchFamily="34" charset="0"/>
              <a:cs typeface="Arial" panose="020B0604020202020204" pitchFamily="34" charset="0"/>
            </a:endParaRPr>
          </a:p>
        </p:txBody>
      </p:sp>
      <p:sp>
        <p:nvSpPr>
          <p:cNvPr id="7" name="TextBox 6"/>
          <p:cNvSpPr txBox="1"/>
          <p:nvPr/>
        </p:nvSpPr>
        <p:spPr>
          <a:xfrm>
            <a:off x="903496" y="377195"/>
            <a:ext cx="9228840"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MIXED METHODS RESEARCH APPROACH</a:t>
            </a:r>
            <a:endParaRPr lang="en-GB" sz="2800" dirty="0">
              <a:solidFill>
                <a:schemeClr val="bg1">
                  <a:lumMod val="50000"/>
                </a:schemeClr>
              </a:solidFill>
              <a:latin typeface="Aharoni" panose="02010803020104030203" pitchFamily="2" charset="-79"/>
              <a:cs typeface="Aharoni" panose="02010803020104030203" pitchFamily="2" charset="-79"/>
            </a:endParaRPr>
          </a:p>
        </p:txBody>
      </p:sp>
      <p:pic>
        <p:nvPicPr>
          <p:cNvPr id="8"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50036" y="434304"/>
            <a:ext cx="3038763"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440712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18835" y="1384508"/>
            <a:ext cx="10825019" cy="4719241"/>
          </a:xfrm>
          <a:prstGeom prst="rect">
            <a:avLst/>
          </a:prstGeom>
        </p:spPr>
        <p:txBody>
          <a:bodyPr wrap="square">
            <a:spAutoFit/>
          </a:bodyPr>
          <a:lstStyle/>
          <a:p>
            <a:pPr marL="342900" indent="-342900">
              <a:spcAft>
                <a:spcPts val="2000"/>
              </a:spcAft>
              <a:buClr>
                <a:schemeClr val="accent2"/>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Action research enables </a:t>
            </a:r>
            <a:r>
              <a:rPr lang="en-GB" sz="2000" dirty="0" smtClean="0">
                <a:solidFill>
                  <a:srgbClr val="00A4DE"/>
                </a:solidFill>
                <a:latin typeface="Arial" panose="020B0604020202020204" pitchFamily="34" charset="0"/>
                <a:cs typeface="Arial" panose="020B0604020202020204" pitchFamily="34" charset="0"/>
              </a:rPr>
              <a:t>researchers </a:t>
            </a:r>
            <a:r>
              <a:rPr lang="en-GB" sz="2000" dirty="0">
                <a:solidFill>
                  <a:srgbClr val="00A4DE"/>
                </a:solidFill>
                <a:latin typeface="Arial" panose="020B0604020202020204" pitchFamily="34" charset="0"/>
                <a:cs typeface="Arial" panose="020B0604020202020204" pitchFamily="34" charset="0"/>
              </a:rPr>
              <a:t>to intervene with </a:t>
            </a:r>
            <a:r>
              <a:rPr lang="en-GB" sz="2000" dirty="0" smtClean="0">
                <a:solidFill>
                  <a:srgbClr val="00A4DE"/>
                </a:solidFill>
                <a:latin typeface="Arial" panose="020B0604020202020204" pitchFamily="34" charset="0"/>
                <a:cs typeface="Arial" panose="020B0604020202020204" pitchFamily="34" charset="0"/>
              </a:rPr>
              <a:t>aims </a:t>
            </a:r>
            <a:r>
              <a:rPr lang="en-GB" sz="2000" dirty="0">
                <a:solidFill>
                  <a:srgbClr val="00A4DE"/>
                </a:solidFill>
                <a:latin typeface="Arial" panose="020B0604020202020204" pitchFamily="34" charset="0"/>
                <a:cs typeface="Arial" panose="020B0604020202020204" pitchFamily="34" charset="0"/>
              </a:rPr>
              <a:t>of </a:t>
            </a:r>
            <a:r>
              <a:rPr lang="en-GB" sz="2000" dirty="0" smtClean="0">
                <a:solidFill>
                  <a:srgbClr val="00A4DE"/>
                </a:solidFill>
                <a:latin typeface="Arial" panose="020B0604020202020204" pitchFamily="34" charset="0"/>
                <a:cs typeface="Arial" panose="020B0604020202020204" pitchFamily="34" charset="0"/>
              </a:rPr>
              <a:t>improving or effecting something about your sample </a:t>
            </a:r>
            <a:r>
              <a:rPr lang="en-GB" sz="2000" dirty="0">
                <a:solidFill>
                  <a:srgbClr val="00A4DE"/>
                </a:solidFill>
                <a:latin typeface="Arial" panose="020B0604020202020204" pitchFamily="34" charset="0"/>
                <a:cs typeface="Arial" panose="020B0604020202020204" pitchFamily="34" charset="0"/>
              </a:rPr>
              <a:t>while creating new research knowledge</a:t>
            </a:r>
            <a:r>
              <a:rPr lang="en-GB" sz="2000" dirty="0" smtClean="0">
                <a:solidFill>
                  <a:srgbClr val="00A4DE"/>
                </a:solidFill>
                <a:latin typeface="Arial" panose="020B0604020202020204" pitchFamily="34" charset="0"/>
                <a:cs typeface="Arial" panose="020B0604020202020204" pitchFamily="34" charset="0"/>
              </a:rPr>
              <a:t>. </a:t>
            </a:r>
            <a:endParaRPr lang="en-GB" sz="2000" dirty="0">
              <a:solidFill>
                <a:srgbClr val="00A4DE"/>
              </a:solidFill>
              <a:latin typeface="Arial" panose="020B0604020202020204" pitchFamily="34" charset="0"/>
              <a:cs typeface="Arial" panose="020B0604020202020204" pitchFamily="34" charset="0"/>
            </a:endParaRPr>
          </a:p>
          <a:p>
            <a:pPr marL="800100" lvl="1" indent="-342900">
              <a:spcAft>
                <a:spcPts val="2000"/>
              </a:spcAft>
              <a:buClr>
                <a:schemeClr val="accent2"/>
              </a:buClr>
              <a:buSzPct val="150000"/>
              <a:buBlip>
                <a:blip r:embed="rId2"/>
              </a:buBlip>
            </a:pPr>
            <a:r>
              <a:rPr lang="en-GB" sz="1600" dirty="0" smtClean="0">
                <a:solidFill>
                  <a:srgbClr val="00A4DE"/>
                </a:solidFill>
                <a:latin typeface="Arial" panose="020B0604020202020204" pitchFamily="34" charset="0"/>
                <a:cs typeface="Arial" panose="020B0604020202020204" pitchFamily="34" charset="0"/>
              </a:rPr>
              <a:t>May be specific </a:t>
            </a:r>
            <a:r>
              <a:rPr lang="en-GB" sz="1600" dirty="0">
                <a:solidFill>
                  <a:srgbClr val="00A4DE"/>
                </a:solidFill>
                <a:latin typeface="Arial" panose="020B0604020202020204" pitchFamily="34" charset="0"/>
                <a:cs typeface="Arial" panose="020B0604020202020204" pitchFamily="34" charset="0"/>
              </a:rPr>
              <a:t>system, service, product or </a:t>
            </a:r>
            <a:r>
              <a:rPr lang="en-GB" sz="1600" dirty="0" smtClean="0">
                <a:solidFill>
                  <a:srgbClr val="00A4DE"/>
                </a:solidFill>
                <a:latin typeface="Arial" panose="020B0604020202020204" pitchFamily="34" charset="0"/>
                <a:cs typeface="Arial" panose="020B0604020202020204" pitchFamily="34" charset="0"/>
              </a:rPr>
              <a:t>outcome</a:t>
            </a:r>
          </a:p>
          <a:p>
            <a:pPr marL="342900" indent="-342900">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These elements define </a:t>
            </a:r>
            <a:r>
              <a:rPr lang="en-GB" sz="2000" b="1" i="1" dirty="0" smtClean="0">
                <a:solidFill>
                  <a:srgbClr val="00A4DE"/>
                </a:solidFill>
                <a:latin typeface="Arial" panose="020B0604020202020204" pitchFamily="34" charset="0"/>
                <a:cs typeface="Arial" panose="020B0604020202020204" pitchFamily="34" charset="0"/>
              </a:rPr>
              <a:t>Action</a:t>
            </a:r>
            <a:r>
              <a:rPr lang="en-GB" sz="2000" dirty="0" smtClean="0">
                <a:solidFill>
                  <a:srgbClr val="00A4DE"/>
                </a:solidFill>
                <a:latin typeface="Arial" panose="020B0604020202020204" pitchFamily="34" charset="0"/>
                <a:cs typeface="Arial" panose="020B0604020202020204" pitchFamily="34" charset="0"/>
              </a:rPr>
              <a:t> </a:t>
            </a:r>
            <a:r>
              <a:rPr lang="en-GB" sz="2000" dirty="0">
                <a:solidFill>
                  <a:srgbClr val="00A4DE"/>
                </a:solidFill>
                <a:latin typeface="Arial" panose="020B0604020202020204" pitchFamily="34" charset="0"/>
                <a:cs typeface="Arial" panose="020B0604020202020204" pitchFamily="34" charset="0"/>
              </a:rPr>
              <a:t>research </a:t>
            </a:r>
          </a:p>
          <a:p>
            <a:pPr marL="800100" lvl="1" indent="-342900">
              <a:spcAft>
                <a:spcPts val="2000"/>
              </a:spcAft>
              <a:buClr>
                <a:schemeClr val="accent2"/>
              </a:buClr>
              <a:buSzPct val="150000"/>
              <a:buBlip>
                <a:blip r:embed="rId2"/>
              </a:buBlip>
            </a:pPr>
            <a:r>
              <a:rPr lang="en-GB" sz="1600" dirty="0">
                <a:solidFill>
                  <a:srgbClr val="00A4DE"/>
                </a:solidFill>
                <a:latin typeface="Arial" panose="020B0604020202020204" pitchFamily="34" charset="0"/>
                <a:cs typeface="Arial" panose="020B0604020202020204" pitchFamily="34" charset="0"/>
              </a:rPr>
              <a:t>C</a:t>
            </a:r>
            <a:r>
              <a:rPr lang="en-GB" sz="1600" dirty="0" smtClean="0">
                <a:solidFill>
                  <a:srgbClr val="00A4DE"/>
                </a:solidFill>
                <a:latin typeface="Arial" panose="020B0604020202020204" pitchFamily="34" charset="0"/>
                <a:cs typeface="Arial" panose="020B0604020202020204" pitchFamily="34" charset="0"/>
              </a:rPr>
              <a:t>ycle </a:t>
            </a:r>
            <a:r>
              <a:rPr lang="en-GB" sz="1600" dirty="0">
                <a:solidFill>
                  <a:srgbClr val="00A4DE"/>
                </a:solidFill>
                <a:latin typeface="Arial" panose="020B0604020202020204" pitchFamily="34" charset="0"/>
                <a:cs typeface="Arial" panose="020B0604020202020204" pitchFamily="34" charset="0"/>
              </a:rPr>
              <a:t>of taking </a:t>
            </a:r>
            <a:r>
              <a:rPr lang="en-GB" sz="1600" dirty="0" smtClean="0">
                <a:solidFill>
                  <a:srgbClr val="00A4DE"/>
                </a:solidFill>
                <a:latin typeface="Arial" panose="020B0604020202020204" pitchFamily="34" charset="0"/>
                <a:cs typeface="Arial" panose="020B0604020202020204" pitchFamily="34" charset="0"/>
              </a:rPr>
              <a:t>action </a:t>
            </a:r>
          </a:p>
          <a:p>
            <a:pPr marL="800100" lvl="1" indent="-342900">
              <a:spcAft>
                <a:spcPts val="2000"/>
              </a:spcAft>
              <a:buClr>
                <a:schemeClr val="accent2"/>
              </a:buClr>
              <a:buSzPct val="150000"/>
              <a:buBlip>
                <a:blip r:embed="rId2"/>
              </a:buBlip>
            </a:pPr>
            <a:r>
              <a:rPr lang="en-GB" sz="1600" dirty="0">
                <a:solidFill>
                  <a:srgbClr val="00A4DE"/>
                </a:solidFill>
                <a:latin typeface="Arial" panose="020B0604020202020204" pitchFamily="34" charset="0"/>
                <a:cs typeface="Arial" panose="020B0604020202020204" pitchFamily="34" charset="0"/>
              </a:rPr>
              <a:t>E</a:t>
            </a:r>
            <a:r>
              <a:rPr lang="en-GB" sz="1600" dirty="0" smtClean="0">
                <a:solidFill>
                  <a:srgbClr val="00A4DE"/>
                </a:solidFill>
                <a:latin typeface="Arial" panose="020B0604020202020204" pitchFamily="34" charset="0"/>
                <a:cs typeface="Arial" panose="020B0604020202020204" pitchFamily="34" charset="0"/>
              </a:rPr>
              <a:t>valuating an action’s effectiveness </a:t>
            </a:r>
          </a:p>
          <a:p>
            <a:pPr marL="800100" lvl="1" indent="-342900">
              <a:spcAft>
                <a:spcPts val="2000"/>
              </a:spcAft>
              <a:buClr>
                <a:schemeClr val="accent2"/>
              </a:buClr>
              <a:buSzPct val="150000"/>
              <a:buBlip>
                <a:blip r:embed="rId2"/>
              </a:buBlip>
            </a:pPr>
            <a:r>
              <a:rPr lang="en-GB" sz="1600" dirty="0">
                <a:solidFill>
                  <a:srgbClr val="00A4DE"/>
                </a:solidFill>
                <a:latin typeface="Arial" panose="020B0604020202020204" pitchFamily="34" charset="0"/>
                <a:cs typeface="Arial" panose="020B0604020202020204" pitchFamily="34" charset="0"/>
              </a:rPr>
              <a:t>U</a:t>
            </a:r>
            <a:r>
              <a:rPr lang="en-GB" sz="1600" dirty="0" smtClean="0">
                <a:solidFill>
                  <a:srgbClr val="00A4DE"/>
                </a:solidFill>
                <a:latin typeface="Arial" panose="020B0604020202020204" pitchFamily="34" charset="0"/>
                <a:cs typeface="Arial" panose="020B0604020202020204" pitchFamily="34" charset="0"/>
              </a:rPr>
              <a:t>sing </a:t>
            </a:r>
            <a:r>
              <a:rPr lang="en-GB" sz="1600" dirty="0">
                <a:solidFill>
                  <a:srgbClr val="00A4DE"/>
                </a:solidFill>
                <a:latin typeface="Arial" panose="020B0604020202020204" pitchFamily="34" charset="0"/>
                <a:cs typeface="Arial" panose="020B0604020202020204" pitchFamily="34" charset="0"/>
              </a:rPr>
              <a:t>that knowledge to inform future </a:t>
            </a:r>
            <a:r>
              <a:rPr lang="en-GB" sz="1600" dirty="0" smtClean="0">
                <a:solidFill>
                  <a:srgbClr val="00A4DE"/>
                </a:solidFill>
                <a:latin typeface="Arial" panose="020B0604020202020204" pitchFamily="34" charset="0"/>
                <a:cs typeface="Arial" panose="020B0604020202020204" pitchFamily="34" charset="0"/>
              </a:rPr>
              <a:t>action</a:t>
            </a:r>
          </a:p>
          <a:p>
            <a:pPr marL="342900" indent="-342900">
              <a:spcAft>
                <a:spcPts val="2000"/>
              </a:spcAft>
              <a:buClr>
                <a:schemeClr val="accent2"/>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A</a:t>
            </a:r>
            <a:r>
              <a:rPr lang="en-GB" sz="2000" dirty="0" smtClean="0">
                <a:solidFill>
                  <a:srgbClr val="00A4DE"/>
                </a:solidFill>
                <a:latin typeface="Arial" panose="020B0604020202020204" pitchFamily="34" charset="0"/>
                <a:cs typeface="Arial" panose="020B0604020202020204" pitchFamily="34" charset="0"/>
              </a:rPr>
              <a:t>ction </a:t>
            </a:r>
            <a:r>
              <a:rPr lang="en-GB" sz="2000" dirty="0">
                <a:solidFill>
                  <a:srgbClr val="00A4DE"/>
                </a:solidFill>
                <a:latin typeface="Arial" panose="020B0604020202020204" pitchFamily="34" charset="0"/>
                <a:cs typeface="Arial" panose="020B0604020202020204" pitchFamily="34" charset="0"/>
              </a:rPr>
              <a:t>research </a:t>
            </a:r>
            <a:r>
              <a:rPr lang="en-GB" sz="2000" dirty="0" smtClean="0">
                <a:solidFill>
                  <a:srgbClr val="00A4DE"/>
                </a:solidFill>
                <a:latin typeface="Arial" panose="020B0604020202020204" pitchFamily="34" charset="0"/>
                <a:cs typeface="Arial" panose="020B0604020202020204" pitchFamily="34" charset="0"/>
              </a:rPr>
              <a:t>cycles </a:t>
            </a:r>
            <a:r>
              <a:rPr lang="en-GB" sz="2000" dirty="0">
                <a:solidFill>
                  <a:srgbClr val="00A4DE"/>
                </a:solidFill>
                <a:latin typeface="Arial" panose="020B0604020202020204" pitchFamily="34" charset="0"/>
                <a:cs typeface="Arial" panose="020B0604020202020204" pitchFamily="34" charset="0"/>
              </a:rPr>
              <a:t>ultimately </a:t>
            </a:r>
            <a:r>
              <a:rPr lang="en-GB" sz="2000" dirty="0" smtClean="0">
                <a:solidFill>
                  <a:srgbClr val="00A4DE"/>
                </a:solidFill>
                <a:latin typeface="Arial" panose="020B0604020202020204" pitchFamily="34" charset="0"/>
                <a:cs typeface="Arial" panose="020B0604020202020204" pitchFamily="34" charset="0"/>
              </a:rPr>
              <a:t>yield </a:t>
            </a:r>
            <a:r>
              <a:rPr lang="en-GB" sz="2000" dirty="0">
                <a:solidFill>
                  <a:srgbClr val="00A4DE"/>
                </a:solidFill>
                <a:latin typeface="Arial" panose="020B0604020202020204" pitchFamily="34" charset="0"/>
                <a:cs typeface="Arial" panose="020B0604020202020204" pitchFamily="34" charset="0"/>
              </a:rPr>
              <a:t>both a refined product and new knowledge. </a:t>
            </a:r>
            <a:endParaRPr lang="en-GB" sz="2000" dirty="0" smtClean="0">
              <a:solidFill>
                <a:srgbClr val="00A4DE"/>
              </a:solidFill>
              <a:latin typeface="Arial" panose="020B0604020202020204" pitchFamily="34" charset="0"/>
              <a:cs typeface="Arial" panose="020B0604020202020204" pitchFamily="34" charset="0"/>
            </a:endParaRPr>
          </a:p>
          <a:p>
            <a:pPr marL="342900" indent="-342900">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The </a:t>
            </a:r>
            <a:r>
              <a:rPr lang="en-GB" sz="2000" dirty="0">
                <a:solidFill>
                  <a:srgbClr val="00A4DE"/>
                </a:solidFill>
                <a:latin typeface="Arial" panose="020B0604020202020204" pitchFamily="34" charset="0"/>
                <a:cs typeface="Arial" panose="020B0604020202020204" pitchFamily="34" charset="0"/>
              </a:rPr>
              <a:t>action research cycle can usually continue until resources dry up or evaluation results become satisfactory. </a:t>
            </a:r>
          </a:p>
        </p:txBody>
      </p:sp>
      <p:sp>
        <p:nvSpPr>
          <p:cNvPr id="7" name="TextBox 6"/>
          <p:cNvSpPr txBox="1"/>
          <p:nvPr/>
        </p:nvSpPr>
        <p:spPr>
          <a:xfrm>
            <a:off x="903498" y="377195"/>
            <a:ext cx="5589666"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ACTION RESEARCH</a:t>
            </a:r>
            <a:endParaRPr lang="en-GB" sz="2800" dirty="0">
              <a:solidFill>
                <a:schemeClr val="bg1">
                  <a:lumMod val="50000"/>
                </a:schemeClr>
              </a:solidFill>
              <a:latin typeface="Aharoni" panose="02010803020104030203" pitchFamily="2" charset="-79"/>
              <a:cs typeface="Aharoni" panose="02010803020104030203" pitchFamily="2" charset="-79"/>
            </a:endParaRPr>
          </a:p>
        </p:txBody>
      </p:sp>
      <p:pic>
        <p:nvPicPr>
          <p:cNvPr id="8"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8618" y="434304"/>
            <a:ext cx="6650181"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771615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a:spLocks noGrp="1"/>
          </p:cNvSpPr>
          <p:nvPr>
            <p:ph idx="1"/>
          </p:nvPr>
        </p:nvSpPr>
        <p:spPr>
          <a:xfrm>
            <a:off x="794327" y="1569382"/>
            <a:ext cx="10492509" cy="3211135"/>
          </a:xfrm>
        </p:spPr>
        <p:txBody>
          <a:bodyPr wrap="square">
            <a:spAutoFit/>
          </a:bodyPr>
          <a:lstStyle/>
          <a:p>
            <a:pPr>
              <a:spcBef>
                <a:spcPts val="0"/>
              </a:spcBef>
              <a:spcAft>
                <a:spcPts val="2000"/>
              </a:spcAft>
              <a:buClr>
                <a:schemeClr val="accent2"/>
              </a:buClr>
              <a:buSzPct val="150000"/>
              <a:buBlip>
                <a:blip r:embed="rId3"/>
              </a:buBlip>
            </a:pPr>
            <a:r>
              <a:rPr lang="en-GB" sz="2000" dirty="0" smtClean="0">
                <a:solidFill>
                  <a:srgbClr val="00A4DE"/>
                </a:solidFill>
                <a:latin typeface="Arial" panose="020B0604020202020204" pitchFamily="34" charset="0"/>
                <a:cs typeface="Arial" panose="020B0604020202020204" pitchFamily="34" charset="0"/>
              </a:rPr>
              <a:t>Evaluation research is defined by its focus on assessing whether objectives or intended outcomes have been achieved by a particular intervention or initiative.</a:t>
            </a:r>
          </a:p>
          <a:p>
            <a:pPr>
              <a:spcBef>
                <a:spcPts val="0"/>
              </a:spcBef>
              <a:spcAft>
                <a:spcPts val="2000"/>
              </a:spcAft>
              <a:buClr>
                <a:schemeClr val="accent2"/>
              </a:buClr>
              <a:buSzPct val="150000"/>
              <a:buBlip>
                <a:blip r:embed="rId3"/>
              </a:buBlip>
            </a:pPr>
            <a:r>
              <a:rPr lang="en-GB" sz="2000" dirty="0" smtClean="0">
                <a:solidFill>
                  <a:srgbClr val="00A4DE"/>
                </a:solidFill>
                <a:latin typeface="Arial" panose="020B0604020202020204" pitchFamily="34" charset="0"/>
                <a:cs typeface="Arial" panose="020B0604020202020204" pitchFamily="34" charset="0"/>
              </a:rPr>
              <a:t>Evaluation </a:t>
            </a:r>
            <a:r>
              <a:rPr lang="en-GB" sz="2000" dirty="0">
                <a:solidFill>
                  <a:srgbClr val="00A4DE"/>
                </a:solidFill>
                <a:latin typeface="Arial" panose="020B0604020202020204" pitchFamily="34" charset="0"/>
                <a:cs typeface="Arial" panose="020B0604020202020204" pitchFamily="34" charset="0"/>
              </a:rPr>
              <a:t>research </a:t>
            </a:r>
            <a:r>
              <a:rPr lang="en-GB" sz="2000" dirty="0" smtClean="0">
                <a:solidFill>
                  <a:srgbClr val="00A4DE"/>
                </a:solidFill>
                <a:latin typeface="Arial" panose="020B0604020202020204" pitchFamily="34" charset="0"/>
                <a:cs typeface="Arial" panose="020B0604020202020204" pitchFamily="34" charset="0"/>
              </a:rPr>
              <a:t>focuses </a:t>
            </a:r>
            <a:r>
              <a:rPr lang="en-GB" sz="2000" dirty="0">
                <a:solidFill>
                  <a:srgbClr val="00A4DE"/>
                </a:solidFill>
                <a:latin typeface="Arial" panose="020B0604020202020204" pitchFamily="34" charset="0"/>
                <a:cs typeface="Arial" panose="020B0604020202020204" pitchFamily="34" charset="0"/>
              </a:rPr>
              <a:t>on </a:t>
            </a:r>
            <a:r>
              <a:rPr lang="en-GB" sz="2000" dirty="0" smtClean="0">
                <a:solidFill>
                  <a:srgbClr val="00A4DE"/>
                </a:solidFill>
                <a:latin typeface="Arial" panose="020B0604020202020204" pitchFamily="34" charset="0"/>
                <a:cs typeface="Arial" panose="020B0604020202020204" pitchFamily="34" charset="0"/>
              </a:rPr>
              <a:t>real-life events or contexts</a:t>
            </a:r>
          </a:p>
          <a:p>
            <a:pPr lvl="1">
              <a:spcBef>
                <a:spcPts val="0"/>
              </a:spcBef>
              <a:spcAft>
                <a:spcPts val="2000"/>
              </a:spcAft>
              <a:buClr>
                <a:schemeClr val="accent2"/>
              </a:buClr>
              <a:buSzPct val="150000"/>
              <a:buBlip>
                <a:blip r:embed="rId3"/>
              </a:buBlip>
            </a:pPr>
            <a:r>
              <a:rPr lang="en-GB" sz="1600" b="1" dirty="0" smtClean="0">
                <a:solidFill>
                  <a:srgbClr val="00A4DE"/>
                </a:solidFill>
                <a:latin typeface="Arial" panose="020B0604020202020204" pitchFamily="34" charset="0"/>
                <a:cs typeface="Arial" panose="020B0604020202020204" pitchFamily="34" charset="0"/>
              </a:rPr>
              <a:t> </a:t>
            </a:r>
            <a:r>
              <a:rPr lang="en-GB" sz="1600" dirty="0" smtClean="0">
                <a:solidFill>
                  <a:srgbClr val="00A4DE"/>
                </a:solidFill>
                <a:latin typeface="Arial" panose="020B0604020202020204" pitchFamily="34" charset="0"/>
                <a:cs typeface="Arial" panose="020B0604020202020204" pitchFamily="34" charset="0"/>
              </a:rPr>
              <a:t>Social</a:t>
            </a:r>
            <a:r>
              <a:rPr lang="en-GB" sz="1600" dirty="0">
                <a:solidFill>
                  <a:srgbClr val="00A4DE"/>
                </a:solidFill>
                <a:latin typeface="Arial" panose="020B0604020202020204" pitchFamily="34" charset="0"/>
                <a:cs typeface="Arial" panose="020B0604020202020204" pitchFamily="34" charset="0"/>
              </a:rPr>
              <a:t>, policy, learning </a:t>
            </a:r>
            <a:r>
              <a:rPr lang="en-GB" sz="1600" dirty="0" smtClean="0">
                <a:solidFill>
                  <a:srgbClr val="00A4DE"/>
                </a:solidFill>
                <a:latin typeface="Arial" panose="020B0604020202020204" pitchFamily="34" charset="0"/>
                <a:cs typeface="Arial" panose="020B0604020202020204" pitchFamily="34" charset="0"/>
              </a:rPr>
              <a:t>or business.</a:t>
            </a:r>
          </a:p>
          <a:p>
            <a:pPr>
              <a:spcBef>
                <a:spcPts val="0"/>
              </a:spcBef>
              <a:spcAft>
                <a:spcPts val="2000"/>
              </a:spcAft>
              <a:buClr>
                <a:schemeClr val="accent2"/>
              </a:buClr>
              <a:buSzPct val="150000"/>
              <a:buBlip>
                <a:blip r:embed="rId3"/>
              </a:buBlip>
            </a:pPr>
            <a:r>
              <a:rPr lang="en-GB" sz="2000" dirty="0">
                <a:solidFill>
                  <a:srgbClr val="00A4DE"/>
                </a:solidFill>
                <a:latin typeface="Arial" panose="020B0604020202020204" pitchFamily="34" charset="0"/>
                <a:cs typeface="Arial" panose="020B0604020202020204" pitchFamily="34" charset="0"/>
              </a:rPr>
              <a:t>A</a:t>
            </a:r>
            <a:r>
              <a:rPr lang="en-GB" sz="2000" dirty="0" smtClean="0">
                <a:solidFill>
                  <a:srgbClr val="00A4DE"/>
                </a:solidFill>
                <a:latin typeface="Arial" panose="020B0604020202020204" pitchFamily="34" charset="0"/>
                <a:cs typeface="Arial" panose="020B0604020202020204" pitchFamily="34" charset="0"/>
              </a:rPr>
              <a:t>ims </a:t>
            </a:r>
            <a:r>
              <a:rPr lang="en-GB" sz="2000" dirty="0">
                <a:solidFill>
                  <a:srgbClr val="00A4DE"/>
                </a:solidFill>
                <a:latin typeface="Arial" panose="020B0604020202020204" pitchFamily="34" charset="0"/>
                <a:cs typeface="Arial" panose="020B0604020202020204" pitchFamily="34" charset="0"/>
              </a:rPr>
              <a:t>to provide useful information on how and why particular interventions or processes </a:t>
            </a:r>
            <a:r>
              <a:rPr lang="en-GB" sz="2000" dirty="0" smtClean="0">
                <a:solidFill>
                  <a:srgbClr val="00A4DE"/>
                </a:solidFill>
                <a:latin typeface="Arial" panose="020B0604020202020204" pitchFamily="34" charset="0"/>
                <a:cs typeface="Arial" panose="020B0604020202020204" pitchFamily="34" charset="0"/>
              </a:rPr>
              <a:t>work </a:t>
            </a:r>
            <a:r>
              <a:rPr lang="en-GB" sz="2000" dirty="0">
                <a:solidFill>
                  <a:srgbClr val="00A4DE"/>
                </a:solidFill>
                <a:latin typeface="Arial" panose="020B0604020202020204" pitchFamily="34" charset="0"/>
                <a:cs typeface="Arial" panose="020B0604020202020204" pitchFamily="34" charset="0"/>
              </a:rPr>
              <a:t>or </a:t>
            </a:r>
            <a:r>
              <a:rPr lang="en-GB" sz="2000" dirty="0" smtClean="0">
                <a:solidFill>
                  <a:srgbClr val="00A4DE"/>
                </a:solidFill>
                <a:latin typeface="Arial" panose="020B0604020202020204" pitchFamily="34" charset="0"/>
                <a:cs typeface="Arial" panose="020B0604020202020204" pitchFamily="34" charset="0"/>
              </a:rPr>
              <a:t>fail </a:t>
            </a:r>
            <a:endParaRPr lang="en-GB" sz="2000" dirty="0">
              <a:solidFill>
                <a:srgbClr val="00A4DE"/>
              </a:solidFill>
              <a:latin typeface="Arial" panose="020B0604020202020204" pitchFamily="34" charset="0"/>
              <a:cs typeface="Arial" panose="020B0604020202020204" pitchFamily="34" charset="0"/>
            </a:endParaRPr>
          </a:p>
          <a:p>
            <a:pPr>
              <a:spcBef>
                <a:spcPts val="0"/>
              </a:spcBef>
              <a:spcAft>
                <a:spcPts val="2000"/>
              </a:spcAft>
              <a:buClr>
                <a:schemeClr val="accent2"/>
              </a:buClr>
              <a:buSzPct val="150000"/>
              <a:buBlip>
                <a:blip r:embed="rId3"/>
              </a:buBlip>
            </a:pPr>
            <a:r>
              <a:rPr lang="en-GB" sz="2000" dirty="0" smtClean="0">
                <a:solidFill>
                  <a:srgbClr val="00A4DE"/>
                </a:solidFill>
                <a:latin typeface="Arial" panose="020B0604020202020204" pitchFamily="34" charset="0"/>
                <a:cs typeface="Arial" panose="020B0604020202020204" pitchFamily="34" charset="0"/>
              </a:rPr>
              <a:t>Goal is to inform </a:t>
            </a:r>
            <a:r>
              <a:rPr lang="en-GB" sz="2000" dirty="0">
                <a:solidFill>
                  <a:srgbClr val="00A4DE"/>
                </a:solidFill>
                <a:latin typeface="Arial" panose="020B0604020202020204" pitchFamily="34" charset="0"/>
                <a:cs typeface="Arial" panose="020B0604020202020204" pitchFamily="34" charset="0"/>
              </a:rPr>
              <a:t>future </a:t>
            </a:r>
            <a:r>
              <a:rPr lang="en-GB" sz="2000" dirty="0" smtClean="0">
                <a:solidFill>
                  <a:srgbClr val="00A4DE"/>
                </a:solidFill>
                <a:latin typeface="Arial" panose="020B0604020202020204" pitchFamily="34" charset="0"/>
                <a:cs typeface="Arial" panose="020B0604020202020204" pitchFamily="34" charset="0"/>
              </a:rPr>
              <a:t>decision-making. </a:t>
            </a:r>
            <a:endParaRPr lang="en-GB" sz="2000" dirty="0">
              <a:solidFill>
                <a:srgbClr val="00A4DE"/>
              </a:solidFill>
              <a:latin typeface="Arial" panose="020B0604020202020204" pitchFamily="34" charset="0"/>
              <a:cs typeface="Arial" panose="020B0604020202020204" pitchFamily="34" charset="0"/>
            </a:endParaRPr>
          </a:p>
        </p:txBody>
      </p:sp>
      <p:sp>
        <p:nvSpPr>
          <p:cNvPr id="11" name="TextBox 10"/>
          <p:cNvSpPr txBox="1"/>
          <p:nvPr/>
        </p:nvSpPr>
        <p:spPr>
          <a:xfrm>
            <a:off x="1383770" y="377195"/>
            <a:ext cx="5589666"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EVALUATION RESEARCH</a:t>
            </a:r>
            <a:endParaRPr lang="en-GB" sz="2800" dirty="0">
              <a:solidFill>
                <a:schemeClr val="bg1">
                  <a:lumMod val="50000"/>
                </a:schemeClr>
              </a:solidFill>
              <a:latin typeface="Aharoni" panose="02010803020104030203" pitchFamily="2" charset="-79"/>
              <a:cs typeface="Aharoni" panose="02010803020104030203" pitchFamily="2" charset="-79"/>
            </a:endParaRPr>
          </a:p>
        </p:txBody>
      </p:sp>
      <p:pic>
        <p:nvPicPr>
          <p:cNvPr id="14"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34546" y="434304"/>
            <a:ext cx="5754254"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792186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ounded Rectangle 16"/>
          <p:cNvSpPr/>
          <p:nvPr/>
        </p:nvSpPr>
        <p:spPr>
          <a:xfrm>
            <a:off x="691626" y="4036218"/>
            <a:ext cx="10577015" cy="1845133"/>
          </a:xfrm>
          <a:prstGeom prst="roundRect">
            <a:avLst/>
          </a:prstGeom>
          <a:solidFill>
            <a:srgbClr val="00A4DE"/>
          </a:solidFill>
          <a:effectLst>
            <a:glow rad="25400">
              <a:srgbClr val="00A4DE">
                <a:alpha val="95000"/>
              </a:srgbClr>
            </a:glow>
            <a:outerShdw blurRad="40000" dist="20000" dir="5400000" rotWithShape="0">
              <a:srgbClr val="000000">
                <a:alpha val="38000"/>
              </a:srgbClr>
            </a:outerShdw>
          </a:effectLst>
        </p:spPr>
        <p:style>
          <a:lnRef idx="3">
            <a:schemeClr val="lt1"/>
          </a:lnRef>
          <a:fillRef idx="1">
            <a:schemeClr val="accent2"/>
          </a:fillRef>
          <a:effectRef idx="1">
            <a:schemeClr val="accent2"/>
          </a:effectRef>
          <a:fontRef idx="minor">
            <a:schemeClr val="lt1"/>
          </a:fontRef>
        </p:style>
        <p:txBody>
          <a:bodyPr rtlCol="0" anchor="ctr"/>
          <a:lstStyle/>
          <a:p>
            <a:pPr marL="457200" lvl="2">
              <a:buClr>
                <a:srgbClr val="ED7D31"/>
              </a:buClr>
              <a:buSzPct val="100000"/>
            </a:pPr>
            <a:endParaRPr lang="it-IT" i="1" dirty="0">
              <a:solidFill>
                <a:schemeClr val="bg1"/>
              </a:solidFill>
              <a:cs typeface="Aharoni" panose="02010803020104030203" pitchFamily="2" charset="-79"/>
            </a:endParaRPr>
          </a:p>
        </p:txBody>
      </p:sp>
      <p:sp>
        <p:nvSpPr>
          <p:cNvPr id="8" name="Content Placeholder 2"/>
          <p:cNvSpPr txBox="1">
            <a:spLocks/>
          </p:cNvSpPr>
          <p:nvPr/>
        </p:nvSpPr>
        <p:spPr>
          <a:xfrm>
            <a:off x="682390" y="1267483"/>
            <a:ext cx="10683828" cy="2468368"/>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spcAft>
                <a:spcPts val="2000"/>
              </a:spcAft>
              <a:buClr>
                <a:schemeClr val="accent2"/>
              </a:buClr>
              <a:buSzPct val="150000"/>
              <a:buBlip>
                <a:blip r:embed="rId3"/>
              </a:buBlip>
            </a:pPr>
            <a:r>
              <a:rPr lang="en-GB" sz="2000" dirty="0">
                <a:solidFill>
                  <a:srgbClr val="00A4DE"/>
                </a:solidFill>
                <a:latin typeface="Arial" panose="020B0604020202020204" pitchFamily="34" charset="0"/>
                <a:cs typeface="Arial" panose="020B0604020202020204" pitchFamily="34" charset="0"/>
              </a:rPr>
              <a:t>A 'cross-sectional' study takes place at a single point in </a:t>
            </a:r>
            <a:r>
              <a:rPr lang="en-GB" sz="2000" dirty="0" smtClean="0">
                <a:solidFill>
                  <a:srgbClr val="00A4DE"/>
                </a:solidFill>
                <a:latin typeface="Arial" panose="020B0604020202020204" pitchFamily="34" charset="0"/>
                <a:cs typeface="Arial" panose="020B0604020202020204" pitchFamily="34" charset="0"/>
              </a:rPr>
              <a:t>time.</a:t>
            </a:r>
          </a:p>
          <a:p>
            <a:pPr lvl="1">
              <a:spcBef>
                <a:spcPts val="0"/>
              </a:spcBef>
              <a:spcAft>
                <a:spcPts val="2000"/>
              </a:spcAft>
              <a:buClr>
                <a:schemeClr val="accent2"/>
              </a:buClr>
              <a:buSzPct val="150000"/>
              <a:buBlip>
                <a:blip r:embed="rId3"/>
              </a:buBlip>
            </a:pPr>
            <a:r>
              <a:rPr lang="en-GB" sz="1800" i="1" dirty="0" smtClean="0">
                <a:solidFill>
                  <a:srgbClr val="00A4DE"/>
                </a:solidFill>
                <a:latin typeface="Arial" panose="020B0604020202020204" pitchFamily="34" charset="0"/>
                <a:cs typeface="Arial" panose="020B0604020202020204" pitchFamily="34" charset="0"/>
              </a:rPr>
              <a:t>For </a:t>
            </a:r>
            <a:r>
              <a:rPr lang="en-GB" sz="1800" i="1" dirty="0">
                <a:solidFill>
                  <a:srgbClr val="00A4DE"/>
                </a:solidFill>
                <a:latin typeface="Arial" panose="020B0604020202020204" pitchFamily="34" charset="0"/>
                <a:cs typeface="Arial" panose="020B0604020202020204" pitchFamily="34" charset="0"/>
              </a:rPr>
              <a:t>example, public opinion polls take snapshots of the levels of public support for issues or events at a specific point in </a:t>
            </a:r>
            <a:r>
              <a:rPr lang="en-GB" sz="1800" i="1" dirty="0" smtClean="0">
                <a:solidFill>
                  <a:srgbClr val="00A4DE"/>
                </a:solidFill>
                <a:latin typeface="Arial" panose="020B0604020202020204" pitchFamily="34" charset="0"/>
                <a:cs typeface="Arial" panose="020B0604020202020204" pitchFamily="34" charset="0"/>
              </a:rPr>
              <a:t>time.</a:t>
            </a:r>
          </a:p>
          <a:p>
            <a:pPr>
              <a:spcBef>
                <a:spcPts val="0"/>
              </a:spcBef>
              <a:spcAft>
                <a:spcPts val="2000"/>
              </a:spcAft>
              <a:buClr>
                <a:schemeClr val="accent2"/>
              </a:buClr>
              <a:buSzPct val="150000"/>
              <a:buBlip>
                <a:blip r:embed="rId3"/>
              </a:buBlip>
            </a:pPr>
            <a:r>
              <a:rPr lang="en-GB" sz="2000" dirty="0">
                <a:solidFill>
                  <a:srgbClr val="00A4DE"/>
                </a:solidFill>
                <a:latin typeface="Arial" panose="020B0604020202020204" pitchFamily="34" charset="0"/>
                <a:cs typeface="Arial" panose="020B0604020202020204" pitchFamily="34" charset="0"/>
              </a:rPr>
              <a:t>O</a:t>
            </a:r>
            <a:r>
              <a:rPr lang="en-GB" sz="2000" dirty="0" smtClean="0">
                <a:solidFill>
                  <a:srgbClr val="00A4DE"/>
                </a:solidFill>
                <a:latin typeface="Arial" panose="020B0604020202020204" pitchFamily="34" charset="0"/>
                <a:cs typeface="Arial" panose="020B0604020202020204" pitchFamily="34" charset="0"/>
              </a:rPr>
              <a:t>bvious </a:t>
            </a:r>
            <a:r>
              <a:rPr lang="en-GB" sz="2000" dirty="0">
                <a:solidFill>
                  <a:srgbClr val="00A4DE"/>
                </a:solidFill>
                <a:latin typeface="Arial" panose="020B0604020202020204" pitchFamily="34" charset="0"/>
                <a:cs typeface="Arial" panose="020B0604020202020204" pitchFamily="34" charset="0"/>
              </a:rPr>
              <a:t>advantages of cross-sectional surveys are that they can be taken at any time and are relatively low cost, as only one round of data collection needs to be </a:t>
            </a:r>
            <a:r>
              <a:rPr lang="en-GB" sz="2000" dirty="0" smtClean="0">
                <a:solidFill>
                  <a:srgbClr val="00A4DE"/>
                </a:solidFill>
                <a:latin typeface="Arial" panose="020B0604020202020204" pitchFamily="34" charset="0"/>
                <a:cs typeface="Arial" panose="020B0604020202020204" pitchFamily="34" charset="0"/>
              </a:rPr>
              <a:t>organized.</a:t>
            </a:r>
          </a:p>
          <a:p>
            <a:pPr>
              <a:spcBef>
                <a:spcPts val="0"/>
              </a:spcBef>
              <a:spcAft>
                <a:spcPts val="2000"/>
              </a:spcAft>
              <a:buClr>
                <a:schemeClr val="accent2"/>
              </a:buClr>
              <a:buSzPct val="150000"/>
              <a:buBlip>
                <a:blip r:embed="rId3"/>
              </a:buBlip>
            </a:pPr>
            <a:r>
              <a:rPr lang="en-GB" sz="2000" dirty="0" smtClean="0">
                <a:solidFill>
                  <a:srgbClr val="00A4DE"/>
                </a:solidFill>
                <a:latin typeface="Arial" panose="020B0604020202020204" pitchFamily="34" charset="0"/>
                <a:cs typeface="Arial" panose="020B0604020202020204" pitchFamily="34" charset="0"/>
              </a:rPr>
              <a:t>The </a:t>
            </a:r>
            <a:r>
              <a:rPr lang="en-GB" sz="2000" dirty="0">
                <a:solidFill>
                  <a:srgbClr val="00A4DE"/>
                </a:solidFill>
                <a:latin typeface="Arial" panose="020B0604020202020204" pitchFamily="34" charset="0"/>
                <a:cs typeface="Arial" panose="020B0604020202020204" pitchFamily="34" charset="0"/>
              </a:rPr>
              <a:t>downside is that </a:t>
            </a:r>
            <a:r>
              <a:rPr lang="en-GB" sz="2000" dirty="0" smtClean="0">
                <a:solidFill>
                  <a:srgbClr val="00A4DE"/>
                </a:solidFill>
                <a:latin typeface="Arial" panose="020B0604020202020204" pitchFamily="34" charset="0"/>
                <a:cs typeface="Arial" panose="020B0604020202020204" pitchFamily="34" charset="0"/>
              </a:rPr>
              <a:t>snapshot </a:t>
            </a:r>
            <a:r>
              <a:rPr lang="en-GB" sz="2000" dirty="0">
                <a:solidFill>
                  <a:srgbClr val="00A4DE"/>
                </a:solidFill>
                <a:latin typeface="Arial" panose="020B0604020202020204" pitchFamily="34" charset="0"/>
                <a:cs typeface="Arial" panose="020B0604020202020204" pitchFamily="34" charset="0"/>
              </a:rPr>
              <a:t>provided may not represent longer-term </a:t>
            </a:r>
            <a:r>
              <a:rPr lang="en-GB" sz="2000" dirty="0" smtClean="0">
                <a:solidFill>
                  <a:srgbClr val="00A4DE"/>
                </a:solidFill>
                <a:latin typeface="Arial" panose="020B0604020202020204" pitchFamily="34" charset="0"/>
                <a:cs typeface="Arial" panose="020B0604020202020204" pitchFamily="34" charset="0"/>
              </a:rPr>
              <a:t>patterns.</a:t>
            </a:r>
          </a:p>
        </p:txBody>
      </p:sp>
      <p:sp>
        <p:nvSpPr>
          <p:cNvPr id="2" name="TextBox 1"/>
          <p:cNvSpPr txBox="1"/>
          <p:nvPr/>
        </p:nvSpPr>
        <p:spPr>
          <a:xfrm>
            <a:off x="421973" y="4173205"/>
            <a:ext cx="10683828" cy="1754326"/>
          </a:xfrm>
          <a:prstGeom prst="rect">
            <a:avLst/>
          </a:prstGeom>
          <a:noFill/>
        </p:spPr>
        <p:txBody>
          <a:bodyPr wrap="square" rtlCol="0">
            <a:spAutoFit/>
          </a:bodyPr>
          <a:lstStyle/>
          <a:p>
            <a:pPr marL="457200" lvl="2">
              <a:buClr>
                <a:srgbClr val="ED7D31"/>
              </a:buClr>
              <a:buSzPct val="100000"/>
            </a:pPr>
            <a:r>
              <a:rPr lang="en-GB" i="1" dirty="0">
                <a:solidFill>
                  <a:schemeClr val="bg1"/>
                </a:solidFill>
                <a:latin typeface="Arial" panose="020B0604020202020204" pitchFamily="34" charset="0"/>
                <a:cs typeface="Arial" panose="020B0604020202020204" pitchFamily="34" charset="0"/>
              </a:rPr>
              <a:t>For example, support for different political parties may shift over </a:t>
            </a:r>
            <a:r>
              <a:rPr lang="en-GB" i="1" dirty="0" err="1" smtClean="0">
                <a:solidFill>
                  <a:schemeClr val="bg1"/>
                </a:solidFill>
                <a:latin typeface="Arial" panose="020B0604020202020204" pitchFamily="34" charset="0"/>
                <a:cs typeface="Arial" panose="020B0604020202020204" pitchFamily="34" charset="0"/>
              </a:rPr>
              <a:t>ime</a:t>
            </a:r>
            <a:r>
              <a:rPr lang="en-GB" i="1" dirty="0" smtClean="0">
                <a:solidFill>
                  <a:schemeClr val="bg1"/>
                </a:solidFill>
                <a:latin typeface="Arial" panose="020B0604020202020204" pitchFamily="34" charset="0"/>
                <a:cs typeface="Arial" panose="020B0604020202020204" pitchFamily="34" charset="0"/>
              </a:rPr>
              <a:t> </a:t>
            </a:r>
            <a:r>
              <a:rPr lang="en-GB" i="1" dirty="0">
                <a:solidFill>
                  <a:schemeClr val="bg1"/>
                </a:solidFill>
                <a:latin typeface="Arial" panose="020B0604020202020204" pitchFamily="34" charset="0"/>
                <a:cs typeface="Arial" panose="020B0604020202020204" pitchFamily="34" charset="0"/>
              </a:rPr>
              <a:t>due to changes in the economy or to major political events such as a corruption scandal. Opinions can vary within a short period of time, therefore a single snapshot of data collection may inaccurately infer that your respondents’ attitudes at the point when data are collected are typical for them over a longer time period. </a:t>
            </a:r>
            <a:endParaRPr lang="it-IT" i="1" dirty="0">
              <a:solidFill>
                <a:schemeClr val="bg1"/>
              </a:solidFill>
              <a:latin typeface="Arial" panose="020B0604020202020204" pitchFamily="34" charset="0"/>
              <a:cs typeface="Arial" panose="020B0604020202020204" pitchFamily="34" charset="0"/>
            </a:endParaRPr>
          </a:p>
          <a:p>
            <a:endParaRPr lang="en-GB" dirty="0"/>
          </a:p>
        </p:txBody>
      </p:sp>
      <p:sp>
        <p:nvSpPr>
          <p:cNvPr id="9" name="TextBox 8"/>
          <p:cNvSpPr txBox="1"/>
          <p:nvPr/>
        </p:nvSpPr>
        <p:spPr>
          <a:xfrm>
            <a:off x="1540781" y="377195"/>
            <a:ext cx="6688793"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CROSS-SECTIONAL FRAMEWORK</a:t>
            </a:r>
            <a:endParaRPr lang="en-GB" sz="2800" dirty="0">
              <a:solidFill>
                <a:schemeClr val="bg1">
                  <a:lumMod val="50000"/>
                </a:schemeClr>
              </a:solidFill>
              <a:latin typeface="Aharoni" panose="02010803020104030203" pitchFamily="2" charset="-79"/>
              <a:cs typeface="Aharoni" panose="02010803020104030203" pitchFamily="2" charset="-79"/>
            </a:endParaRPr>
          </a:p>
        </p:txBody>
      </p:sp>
      <p:pic>
        <p:nvPicPr>
          <p:cNvPr id="10"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03127" y="434304"/>
            <a:ext cx="4285671"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455017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11201" y="1463876"/>
            <a:ext cx="10741890" cy="3447098"/>
          </a:xfrm>
          <a:prstGeom prst="rect">
            <a:avLst/>
          </a:prstGeom>
        </p:spPr>
        <p:txBody>
          <a:bodyPr wrap="square">
            <a:spAutoFit/>
          </a:bodyPr>
          <a:lstStyle/>
          <a:p>
            <a:pPr marL="342900" indent="-342900">
              <a:spcAft>
                <a:spcPts val="1200"/>
              </a:spcAft>
              <a:buClr>
                <a:schemeClr val="accent2"/>
              </a:buClr>
              <a:buSzPct val="150000"/>
              <a:buBlip>
                <a:blip r:embed="rId3"/>
              </a:buBlip>
            </a:pPr>
            <a:r>
              <a:rPr lang="en-GB" sz="2000" b="1" dirty="0">
                <a:solidFill>
                  <a:srgbClr val="00A4DE"/>
                </a:solidFill>
                <a:latin typeface="Arial" panose="020B0604020202020204" pitchFamily="34" charset="0"/>
                <a:cs typeface="Arial" panose="020B0604020202020204" pitchFamily="34" charset="0"/>
              </a:rPr>
              <a:t>L</a:t>
            </a:r>
            <a:r>
              <a:rPr lang="en-GB" sz="2000" b="1" dirty="0" smtClean="0">
                <a:solidFill>
                  <a:srgbClr val="00A4DE"/>
                </a:solidFill>
                <a:latin typeface="Arial" panose="020B0604020202020204" pitchFamily="34" charset="0"/>
                <a:cs typeface="Arial" panose="020B0604020202020204" pitchFamily="34" charset="0"/>
              </a:rPr>
              <a:t>ongitudinal </a:t>
            </a:r>
            <a:r>
              <a:rPr lang="en-GB" sz="2000" b="1" dirty="0">
                <a:solidFill>
                  <a:srgbClr val="00A4DE"/>
                </a:solidFill>
                <a:latin typeface="Arial" panose="020B0604020202020204" pitchFamily="34" charset="0"/>
                <a:cs typeface="Arial" panose="020B0604020202020204" pitchFamily="34" charset="0"/>
              </a:rPr>
              <a:t>research framework is designed to address the limitations of cross-sectional </a:t>
            </a:r>
            <a:r>
              <a:rPr lang="en-GB" sz="2000" b="1" dirty="0" smtClean="0">
                <a:solidFill>
                  <a:srgbClr val="00A4DE"/>
                </a:solidFill>
                <a:latin typeface="Arial" panose="020B0604020202020204" pitchFamily="34" charset="0"/>
                <a:cs typeface="Arial" panose="020B0604020202020204" pitchFamily="34" charset="0"/>
              </a:rPr>
              <a:t>studies.</a:t>
            </a:r>
          </a:p>
          <a:p>
            <a:pPr marL="342900" indent="-342900">
              <a:spcAft>
                <a:spcPts val="1200"/>
              </a:spcAft>
              <a:buClr>
                <a:schemeClr val="accent2"/>
              </a:buClr>
              <a:buSzPct val="150000"/>
              <a:buBlip>
                <a:blip r:embed="rId3"/>
              </a:buBlip>
            </a:pPr>
            <a:r>
              <a:rPr lang="en-GB" sz="2000" dirty="0" smtClean="0">
                <a:solidFill>
                  <a:srgbClr val="00A4DE"/>
                </a:solidFill>
                <a:latin typeface="Arial" panose="020B0604020202020204" pitchFamily="34" charset="0"/>
                <a:cs typeface="Arial" panose="020B0604020202020204" pitchFamily="34" charset="0"/>
              </a:rPr>
              <a:t>Collecting </a:t>
            </a:r>
            <a:r>
              <a:rPr lang="en-GB" sz="2000" dirty="0">
                <a:solidFill>
                  <a:srgbClr val="00A4DE"/>
                </a:solidFill>
                <a:latin typeface="Arial" panose="020B0604020202020204" pitchFamily="34" charset="0"/>
                <a:cs typeface="Arial" panose="020B0604020202020204" pitchFamily="34" charset="0"/>
              </a:rPr>
              <a:t>data from the same individuals on multiple occasions. </a:t>
            </a:r>
            <a:endParaRPr lang="en-GB" sz="2000" dirty="0" smtClean="0">
              <a:solidFill>
                <a:srgbClr val="00A4DE"/>
              </a:solidFill>
              <a:latin typeface="Arial" panose="020B0604020202020204" pitchFamily="34" charset="0"/>
              <a:cs typeface="Arial" panose="020B0604020202020204" pitchFamily="34" charset="0"/>
            </a:endParaRPr>
          </a:p>
          <a:p>
            <a:pPr marL="342900" indent="-342900">
              <a:spcAft>
                <a:spcPts val="1200"/>
              </a:spcAft>
              <a:buClr>
                <a:schemeClr val="accent2"/>
              </a:buClr>
              <a:buSzPct val="150000"/>
              <a:buBlip>
                <a:blip r:embed="rId3"/>
              </a:buBlip>
            </a:pPr>
            <a:r>
              <a:rPr lang="en-GB" sz="2000" dirty="0" smtClean="0">
                <a:solidFill>
                  <a:srgbClr val="00A4DE"/>
                </a:solidFill>
                <a:latin typeface="Arial" panose="020B0604020202020204" pitchFamily="34" charset="0"/>
                <a:cs typeface="Arial" panose="020B0604020202020204" pitchFamily="34" charset="0"/>
              </a:rPr>
              <a:t>Longitudinal </a:t>
            </a:r>
            <a:r>
              <a:rPr lang="en-GB" sz="2000" dirty="0">
                <a:solidFill>
                  <a:srgbClr val="00A4DE"/>
                </a:solidFill>
                <a:latin typeface="Arial" panose="020B0604020202020204" pitchFamily="34" charset="0"/>
                <a:cs typeface="Arial" panose="020B0604020202020204" pitchFamily="34" charset="0"/>
              </a:rPr>
              <a:t>research </a:t>
            </a:r>
            <a:r>
              <a:rPr lang="en-GB" sz="2000" dirty="0" smtClean="0">
                <a:solidFill>
                  <a:srgbClr val="00A4DE"/>
                </a:solidFill>
                <a:latin typeface="Arial" panose="020B0604020202020204" pitchFamily="34" charset="0"/>
                <a:cs typeface="Arial" panose="020B0604020202020204" pitchFamily="34" charset="0"/>
              </a:rPr>
              <a:t>tracks </a:t>
            </a:r>
            <a:r>
              <a:rPr lang="en-GB" sz="2000" dirty="0">
                <a:solidFill>
                  <a:srgbClr val="00A4DE"/>
                </a:solidFill>
                <a:latin typeface="Arial" panose="020B0604020202020204" pitchFamily="34" charset="0"/>
                <a:cs typeface="Arial" panose="020B0604020202020204" pitchFamily="34" charset="0"/>
              </a:rPr>
              <a:t>changes over time, such as </a:t>
            </a:r>
            <a:r>
              <a:rPr lang="en-GB" sz="2000" dirty="0" smtClean="0">
                <a:solidFill>
                  <a:srgbClr val="00A4DE"/>
                </a:solidFill>
                <a:latin typeface="Arial" panose="020B0604020202020204" pitchFamily="34" charset="0"/>
                <a:cs typeface="Arial" panose="020B0604020202020204" pitchFamily="34" charset="0"/>
              </a:rPr>
              <a:t>attitudes</a:t>
            </a:r>
            <a:endParaRPr lang="en-GB" sz="2000" dirty="0">
              <a:solidFill>
                <a:srgbClr val="00A4DE"/>
              </a:solidFill>
              <a:latin typeface="Arial" panose="020B0604020202020204" pitchFamily="34" charset="0"/>
              <a:cs typeface="Arial" panose="020B0604020202020204" pitchFamily="34" charset="0"/>
            </a:endParaRPr>
          </a:p>
          <a:p>
            <a:pPr marL="342900" indent="-342900">
              <a:spcAft>
                <a:spcPts val="1200"/>
              </a:spcAft>
              <a:buClr>
                <a:schemeClr val="accent2"/>
              </a:buClr>
              <a:buSzPct val="150000"/>
              <a:buBlip>
                <a:blip r:embed="rId3"/>
              </a:buBlip>
            </a:pPr>
            <a:r>
              <a:rPr lang="en-GB" sz="2000" dirty="0" smtClean="0">
                <a:solidFill>
                  <a:srgbClr val="00A4DE"/>
                </a:solidFill>
                <a:latin typeface="Arial" panose="020B0604020202020204" pitchFamily="34" charset="0"/>
                <a:cs typeface="Arial" panose="020B0604020202020204" pitchFamily="34" charset="0"/>
              </a:rPr>
              <a:t>Require greater </a:t>
            </a:r>
            <a:r>
              <a:rPr lang="en-GB" sz="2000" dirty="0">
                <a:solidFill>
                  <a:srgbClr val="00A4DE"/>
                </a:solidFill>
                <a:latin typeface="Arial" panose="020B0604020202020204" pitchFamily="34" charset="0"/>
                <a:cs typeface="Arial" panose="020B0604020202020204" pitchFamily="34" charset="0"/>
              </a:rPr>
              <a:t>time and resource commitment to keep track of individual respondents and gather data </a:t>
            </a:r>
            <a:r>
              <a:rPr lang="en-GB" sz="2000" dirty="0" smtClean="0">
                <a:solidFill>
                  <a:srgbClr val="00A4DE"/>
                </a:solidFill>
                <a:latin typeface="Arial" panose="020B0604020202020204" pitchFamily="34" charset="0"/>
                <a:cs typeface="Arial" panose="020B0604020202020204" pitchFamily="34" charset="0"/>
              </a:rPr>
              <a:t>on </a:t>
            </a:r>
            <a:r>
              <a:rPr lang="en-GB" sz="2000" dirty="0">
                <a:solidFill>
                  <a:srgbClr val="00A4DE"/>
                </a:solidFill>
                <a:latin typeface="Arial" panose="020B0604020202020204" pitchFamily="34" charset="0"/>
                <a:cs typeface="Arial" panose="020B0604020202020204" pitchFamily="34" charset="0"/>
              </a:rPr>
              <a:t>multiple </a:t>
            </a:r>
            <a:r>
              <a:rPr lang="en-GB" sz="2000" dirty="0" smtClean="0">
                <a:solidFill>
                  <a:srgbClr val="00A4DE"/>
                </a:solidFill>
                <a:latin typeface="Arial" panose="020B0604020202020204" pitchFamily="34" charset="0"/>
                <a:cs typeface="Arial" panose="020B0604020202020204" pitchFamily="34" charset="0"/>
              </a:rPr>
              <a:t>occasions.</a:t>
            </a:r>
          </a:p>
          <a:p>
            <a:pPr marL="800100" lvl="1" indent="-342900">
              <a:spcAft>
                <a:spcPts val="1200"/>
              </a:spcAft>
              <a:buClr>
                <a:schemeClr val="accent2"/>
              </a:buClr>
              <a:buSzPct val="150000"/>
              <a:buBlip>
                <a:blip r:embed="rId3"/>
              </a:buBlip>
            </a:pPr>
            <a:r>
              <a:rPr lang="en-GB" sz="1600" dirty="0" smtClean="0">
                <a:solidFill>
                  <a:srgbClr val="00A4DE"/>
                </a:solidFill>
                <a:latin typeface="Arial" panose="020B0604020202020204" pitchFamily="34" charset="0"/>
                <a:cs typeface="Arial" panose="020B0604020202020204" pitchFamily="34" charset="0"/>
              </a:rPr>
              <a:t>Increased cost can lead to smaller </a:t>
            </a:r>
            <a:r>
              <a:rPr lang="en-GB" sz="1600" dirty="0">
                <a:solidFill>
                  <a:srgbClr val="00A4DE"/>
                </a:solidFill>
                <a:latin typeface="Arial" panose="020B0604020202020204" pitchFamily="34" charset="0"/>
                <a:cs typeface="Arial" panose="020B0604020202020204" pitchFamily="34" charset="0"/>
              </a:rPr>
              <a:t>sample </a:t>
            </a:r>
            <a:r>
              <a:rPr lang="en-GB" sz="1600" dirty="0" smtClean="0">
                <a:solidFill>
                  <a:srgbClr val="00A4DE"/>
                </a:solidFill>
                <a:latin typeface="Arial" panose="020B0604020202020204" pitchFamily="34" charset="0"/>
                <a:cs typeface="Arial" panose="020B0604020202020204" pitchFamily="34" charset="0"/>
              </a:rPr>
              <a:t>sizes</a:t>
            </a:r>
          </a:p>
          <a:p>
            <a:pPr marL="800100" lvl="1" indent="-342900">
              <a:spcAft>
                <a:spcPts val="1200"/>
              </a:spcAft>
              <a:buClr>
                <a:schemeClr val="accent2"/>
              </a:buClr>
              <a:buSzPct val="150000"/>
              <a:buBlip>
                <a:blip r:embed="rId3"/>
              </a:buBlip>
            </a:pPr>
            <a:r>
              <a:rPr lang="en-GB" sz="1600" dirty="0" smtClean="0">
                <a:solidFill>
                  <a:srgbClr val="00A4DE"/>
                </a:solidFill>
                <a:latin typeface="Arial" panose="020B0604020202020204" pitchFamily="34" charset="0"/>
                <a:cs typeface="Arial" panose="020B0604020202020204" pitchFamily="34" charset="0"/>
              </a:rPr>
              <a:t>Smaller samples can increase vulnerability </a:t>
            </a:r>
            <a:r>
              <a:rPr lang="en-GB" sz="1600" dirty="0">
                <a:solidFill>
                  <a:srgbClr val="00A4DE"/>
                </a:solidFill>
                <a:latin typeface="Arial" panose="020B0604020202020204" pitchFamily="34" charset="0"/>
                <a:cs typeface="Arial" panose="020B0604020202020204" pitchFamily="34" charset="0"/>
              </a:rPr>
              <a:t>to participants dropping </a:t>
            </a:r>
            <a:r>
              <a:rPr lang="en-GB" sz="1600" dirty="0" smtClean="0">
                <a:solidFill>
                  <a:srgbClr val="00A4DE"/>
                </a:solidFill>
                <a:latin typeface="Arial" panose="020B0604020202020204" pitchFamily="34" charset="0"/>
                <a:cs typeface="Arial" panose="020B0604020202020204" pitchFamily="34" charset="0"/>
              </a:rPr>
              <a:t>out for various reasons (move </a:t>
            </a:r>
            <a:r>
              <a:rPr lang="en-GB" sz="1600" dirty="0">
                <a:solidFill>
                  <a:srgbClr val="00A4DE"/>
                </a:solidFill>
                <a:latin typeface="Arial" panose="020B0604020202020204" pitchFamily="34" charset="0"/>
                <a:cs typeface="Arial" panose="020B0604020202020204" pitchFamily="34" charset="0"/>
              </a:rPr>
              <a:t>away, lose interest, or change contact details </a:t>
            </a:r>
            <a:r>
              <a:rPr lang="en-GB" sz="1600" dirty="0" smtClean="0">
                <a:solidFill>
                  <a:srgbClr val="00A4DE"/>
                </a:solidFill>
                <a:latin typeface="Arial" panose="020B0604020202020204" pitchFamily="34" charset="0"/>
                <a:cs typeface="Arial" panose="020B0604020202020204" pitchFamily="34" charset="0"/>
              </a:rPr>
              <a:t>or become unreachable) </a:t>
            </a:r>
            <a:endParaRPr lang="en-GB" sz="1600" dirty="0">
              <a:solidFill>
                <a:srgbClr val="00A4DE"/>
              </a:solidFill>
              <a:latin typeface="Arial" panose="020B0604020202020204" pitchFamily="34" charset="0"/>
              <a:cs typeface="Arial" panose="020B0604020202020204" pitchFamily="34" charset="0"/>
            </a:endParaRPr>
          </a:p>
        </p:txBody>
      </p:sp>
      <p:sp>
        <p:nvSpPr>
          <p:cNvPr id="7" name="TextBox 6"/>
          <p:cNvSpPr txBox="1"/>
          <p:nvPr/>
        </p:nvSpPr>
        <p:spPr>
          <a:xfrm>
            <a:off x="1540782" y="377195"/>
            <a:ext cx="6162345"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LONGITUDINAL FRAMEWORK</a:t>
            </a:r>
            <a:endParaRPr lang="en-GB" sz="2800" dirty="0">
              <a:solidFill>
                <a:schemeClr val="bg1">
                  <a:lumMod val="50000"/>
                </a:schemeClr>
              </a:solidFill>
              <a:latin typeface="Aharoni" panose="02010803020104030203" pitchFamily="2" charset="-79"/>
              <a:cs typeface="Aharoni" panose="02010803020104030203" pitchFamily="2" charset="-79"/>
            </a:endParaRPr>
          </a:p>
        </p:txBody>
      </p:sp>
      <p:pic>
        <p:nvPicPr>
          <p:cNvPr id="8"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76655" y="434304"/>
            <a:ext cx="4812143"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783971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72264" y="377193"/>
            <a:ext cx="6996754"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LECTURE OVERVIEW</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sp>
        <p:nvSpPr>
          <p:cNvPr id="14" name="TextBox 13"/>
          <p:cNvSpPr txBox="1"/>
          <p:nvPr/>
        </p:nvSpPr>
        <p:spPr>
          <a:xfrm>
            <a:off x="875612" y="1303549"/>
            <a:ext cx="10586700" cy="5221942"/>
          </a:xfrm>
          <a:prstGeom prst="rect">
            <a:avLst/>
          </a:prstGeom>
          <a:noFill/>
        </p:spPr>
        <p:txBody>
          <a:bodyPr wrap="square" rtlCol="0">
            <a:spAutoFit/>
          </a:bodyPr>
          <a:lstStyle/>
          <a:p>
            <a:pPr marL="285750" indent="-285750">
              <a:buClr>
                <a:schemeClr val="accent2"/>
              </a:buClr>
              <a:buSzPct val="121000"/>
              <a:buFont typeface="Arial" panose="020B0604020202020204" pitchFamily="34" charset="0"/>
              <a:buChar char="•"/>
            </a:pPr>
            <a:endParaRPr lang="en-GB" sz="2000" dirty="0" smtClean="0">
              <a:solidFill>
                <a:srgbClr val="000090"/>
              </a:solidFill>
              <a:latin typeface="Arial" panose="020B0604020202020204" pitchFamily="34" charset="0"/>
              <a:cs typeface="Arial" panose="020B0604020202020204" pitchFamily="34" charset="0"/>
            </a:endParaRPr>
          </a:p>
          <a:p>
            <a:pPr>
              <a:spcAft>
                <a:spcPts val="2000"/>
              </a:spcAft>
              <a:buClr>
                <a:schemeClr val="accent2"/>
              </a:buClr>
              <a:buSzPct val="150000"/>
            </a:pPr>
            <a:r>
              <a:rPr lang="en-GB" sz="2000" dirty="0" smtClean="0">
                <a:solidFill>
                  <a:srgbClr val="00A4DE"/>
                </a:solidFill>
                <a:latin typeface="Arial" panose="020B0604020202020204" pitchFamily="34" charset="0"/>
                <a:cs typeface="Arial" panose="020B0604020202020204" pitchFamily="34" charset="0"/>
              </a:rPr>
              <a:t>This presentation addresses how you:</a:t>
            </a:r>
          </a:p>
          <a:p>
            <a:pPr marL="342900" indent="-342900">
              <a:spcAft>
                <a:spcPts val="2000"/>
              </a:spcAft>
              <a:buClr>
                <a:schemeClr val="accent2"/>
              </a:buClr>
              <a:buSzPct val="150000"/>
              <a:buBlip>
                <a:blip r:embed="rId3"/>
              </a:buBlip>
            </a:pPr>
            <a:r>
              <a:rPr lang="en-GB" sz="2000" dirty="0" smtClean="0">
                <a:solidFill>
                  <a:srgbClr val="00A4DE"/>
                </a:solidFill>
                <a:latin typeface="Arial" panose="020B0604020202020204" pitchFamily="34" charset="0"/>
                <a:cs typeface="Arial" panose="020B0604020202020204" pitchFamily="34" charset="0"/>
              </a:rPr>
              <a:t>Develop </a:t>
            </a:r>
            <a:r>
              <a:rPr lang="en-GB" sz="2000" dirty="0" smtClean="0">
                <a:solidFill>
                  <a:srgbClr val="00A4DE"/>
                </a:solidFill>
                <a:latin typeface="Arial" panose="020B0604020202020204" pitchFamily="34" charset="0"/>
                <a:cs typeface="Arial" panose="020B0604020202020204" pitchFamily="34" charset="0"/>
              </a:rPr>
              <a:t>sound </a:t>
            </a:r>
            <a:r>
              <a:rPr lang="en-GB" sz="2000" dirty="0">
                <a:solidFill>
                  <a:srgbClr val="00A4DE"/>
                </a:solidFill>
                <a:latin typeface="Arial" panose="020B0604020202020204" pitchFamily="34" charset="0"/>
                <a:cs typeface="Arial" panose="020B0604020202020204" pitchFamily="34" charset="0"/>
              </a:rPr>
              <a:t>research </a:t>
            </a:r>
            <a:r>
              <a:rPr lang="en-GB" sz="2000" dirty="0" smtClean="0">
                <a:solidFill>
                  <a:srgbClr val="00A4DE"/>
                </a:solidFill>
                <a:latin typeface="Arial" panose="020B0604020202020204" pitchFamily="34" charset="0"/>
                <a:cs typeface="Arial" panose="020B0604020202020204" pitchFamily="34" charset="0"/>
              </a:rPr>
              <a:t>question(s).</a:t>
            </a:r>
          </a:p>
          <a:p>
            <a:pPr marL="342900" indent="-342900">
              <a:spcAft>
                <a:spcPts val="2000"/>
              </a:spcAft>
              <a:buClr>
                <a:schemeClr val="accent2"/>
              </a:buClr>
              <a:buSzPct val="150000"/>
              <a:buBlip>
                <a:blip r:embed="rId3"/>
              </a:buBlip>
            </a:pPr>
            <a:r>
              <a:rPr lang="en-GB" sz="2000" dirty="0" smtClean="0">
                <a:solidFill>
                  <a:srgbClr val="00A4DE"/>
                </a:solidFill>
                <a:latin typeface="Arial" panose="020B0604020202020204" pitchFamily="34" charset="0"/>
                <a:cs typeface="Arial" panose="020B0604020202020204" pitchFamily="34" charset="0"/>
              </a:rPr>
              <a:t>Ensure outcomes of interest are </a:t>
            </a:r>
            <a:r>
              <a:rPr lang="en-GB" sz="2000" dirty="0">
                <a:solidFill>
                  <a:srgbClr val="00A4DE"/>
                </a:solidFill>
                <a:latin typeface="Arial" panose="020B0604020202020204" pitchFamily="34" charset="0"/>
                <a:cs typeface="Arial" panose="020B0604020202020204" pitchFamily="34" charset="0"/>
              </a:rPr>
              <a:t>measurable</a:t>
            </a:r>
            <a:r>
              <a:rPr lang="en-GB" sz="2000" dirty="0" smtClean="0">
                <a:solidFill>
                  <a:srgbClr val="00A4DE"/>
                </a:solidFill>
                <a:latin typeface="Arial" panose="020B0604020202020204" pitchFamily="34" charset="0"/>
                <a:cs typeface="Arial" panose="020B0604020202020204" pitchFamily="34" charset="0"/>
              </a:rPr>
              <a:t>.</a:t>
            </a:r>
          </a:p>
          <a:p>
            <a:pPr marL="342900" indent="-342900">
              <a:spcAft>
                <a:spcPts val="2000"/>
              </a:spcAft>
              <a:buClr>
                <a:schemeClr val="accent2"/>
              </a:buClr>
              <a:buSzPct val="150000"/>
              <a:buBlip>
                <a:blip r:embed="rId3"/>
              </a:buBlip>
            </a:pPr>
            <a:r>
              <a:rPr lang="en-US" sz="2000" dirty="0" smtClean="0">
                <a:solidFill>
                  <a:srgbClr val="00A4DE"/>
                </a:solidFill>
                <a:latin typeface="Arial" panose="020B0604020202020204" pitchFamily="34" charset="0"/>
                <a:cs typeface="Arial" panose="020B0604020202020204" pitchFamily="34" charset="0"/>
              </a:rPr>
              <a:t>Match research goals to specific research methods. </a:t>
            </a:r>
            <a:endParaRPr lang="en-GB" sz="2000" dirty="0" smtClean="0">
              <a:solidFill>
                <a:srgbClr val="00A4DE"/>
              </a:solidFill>
              <a:latin typeface="Arial" panose="020B0604020202020204" pitchFamily="34" charset="0"/>
              <a:cs typeface="Arial" panose="020B0604020202020204" pitchFamily="34" charset="0"/>
            </a:endParaRPr>
          </a:p>
          <a:p>
            <a:pPr marL="342900" indent="-342900">
              <a:spcAft>
                <a:spcPts val="2000"/>
              </a:spcAft>
              <a:buClr>
                <a:schemeClr val="accent2"/>
              </a:buClr>
              <a:buSzPct val="150000"/>
              <a:buBlip>
                <a:blip r:embed="rId3"/>
              </a:buBlip>
            </a:pPr>
            <a:r>
              <a:rPr lang="en-GB" sz="2000" dirty="0" smtClean="0">
                <a:solidFill>
                  <a:srgbClr val="00A4DE"/>
                </a:solidFill>
                <a:latin typeface="Arial" panose="020B0604020202020204" pitchFamily="34" charset="0"/>
                <a:cs typeface="Arial" panose="020B0604020202020204" pitchFamily="34" charset="0"/>
              </a:rPr>
              <a:t>Navigate </a:t>
            </a:r>
            <a:r>
              <a:rPr lang="en-GB" sz="2000" dirty="0">
                <a:solidFill>
                  <a:srgbClr val="00A4DE"/>
                </a:solidFill>
                <a:latin typeface="Arial" panose="020B0604020202020204" pitchFamily="34" charset="0"/>
                <a:cs typeface="Arial" panose="020B0604020202020204" pitchFamily="34" charset="0"/>
              </a:rPr>
              <a:t>obstacles in </a:t>
            </a:r>
            <a:r>
              <a:rPr lang="en-GB" sz="2000" dirty="0" smtClean="0">
                <a:solidFill>
                  <a:srgbClr val="00A4DE"/>
                </a:solidFill>
                <a:latin typeface="Arial" panose="020B0604020202020204" pitchFamily="34" charset="0"/>
                <a:cs typeface="Arial" panose="020B0604020202020204" pitchFamily="34" charset="0"/>
              </a:rPr>
              <a:t>data </a:t>
            </a:r>
            <a:r>
              <a:rPr lang="en-GB" sz="2000" dirty="0">
                <a:solidFill>
                  <a:srgbClr val="00A4DE"/>
                </a:solidFill>
                <a:latin typeface="Arial" panose="020B0604020202020204" pitchFamily="34" charset="0"/>
                <a:cs typeface="Arial" panose="020B0604020202020204" pitchFamily="34" charset="0"/>
              </a:rPr>
              <a:t>collection, analysis and write-up.</a:t>
            </a:r>
          </a:p>
          <a:p>
            <a:pPr marL="342900" indent="-342900">
              <a:spcAft>
                <a:spcPts val="2000"/>
              </a:spcAft>
              <a:buClr>
                <a:schemeClr val="accent2"/>
              </a:buClr>
              <a:buSzPct val="150000"/>
              <a:buBlip>
                <a:blip r:embed="rId3"/>
              </a:buBlip>
            </a:pPr>
            <a:r>
              <a:rPr lang="en-GB" sz="2000" dirty="0" smtClean="0">
                <a:solidFill>
                  <a:srgbClr val="00A4DE"/>
                </a:solidFill>
                <a:latin typeface="Arial" panose="020B0604020202020204" pitchFamily="34" charset="0"/>
                <a:cs typeface="Arial" panose="020B0604020202020204" pitchFamily="34" charset="0"/>
              </a:rPr>
              <a:t>Decide </a:t>
            </a:r>
            <a:r>
              <a:rPr lang="en-GB" sz="2000" dirty="0">
                <a:solidFill>
                  <a:srgbClr val="00A4DE"/>
                </a:solidFill>
                <a:latin typeface="Arial" panose="020B0604020202020204" pitchFamily="34" charset="0"/>
                <a:cs typeface="Arial" panose="020B0604020202020204" pitchFamily="34" charset="0"/>
              </a:rPr>
              <a:t>between qualitative, quantitative and ‘mixed’ methods research approaches.</a:t>
            </a:r>
          </a:p>
          <a:p>
            <a:pPr marL="342900" indent="-342900">
              <a:spcAft>
                <a:spcPts val="2000"/>
              </a:spcAft>
              <a:buClr>
                <a:schemeClr val="accent2"/>
              </a:buClr>
              <a:buSzPct val="150000"/>
              <a:buBlip>
                <a:blip r:embed="rId3"/>
              </a:buBlip>
            </a:pPr>
            <a:r>
              <a:rPr lang="en-US" sz="2000" dirty="0" smtClean="0">
                <a:solidFill>
                  <a:srgbClr val="00A4DE"/>
                </a:solidFill>
                <a:latin typeface="Arial" panose="020B0604020202020204" pitchFamily="34" charset="0"/>
                <a:cs typeface="Arial" panose="020B0604020202020204" pitchFamily="34" charset="0"/>
              </a:rPr>
              <a:t>Select an appropriate research design and research strategy.</a:t>
            </a:r>
          </a:p>
          <a:p>
            <a:pPr marL="342900" indent="-342900">
              <a:spcAft>
                <a:spcPts val="2000"/>
              </a:spcAft>
              <a:buClr>
                <a:schemeClr val="accent2"/>
              </a:buClr>
              <a:buSzPct val="150000"/>
              <a:buBlip>
                <a:blip r:embed="rId3"/>
              </a:buBlip>
            </a:pPr>
            <a:r>
              <a:rPr lang="en-US" sz="2000" dirty="0" smtClean="0">
                <a:solidFill>
                  <a:srgbClr val="00A4DE"/>
                </a:solidFill>
                <a:latin typeface="Arial" panose="020B0604020202020204" pitchFamily="34" charset="0"/>
                <a:cs typeface="Arial" panose="020B0604020202020204" pitchFamily="34" charset="0"/>
              </a:rPr>
              <a:t>Plan and organize your time to complete your project. </a:t>
            </a:r>
            <a:endParaRPr lang="en-GB" sz="2000" dirty="0" smtClean="0">
              <a:solidFill>
                <a:srgbClr val="00A4DE"/>
              </a:solidFill>
              <a:latin typeface="Aharoni" panose="02010803020104030203" pitchFamily="2" charset="-79"/>
              <a:cs typeface="Aharoni" panose="02010803020104030203" pitchFamily="2" charset="-79"/>
            </a:endParaRPr>
          </a:p>
          <a:p>
            <a:pPr marL="342900" indent="-342900">
              <a:buClr>
                <a:schemeClr val="accent2"/>
              </a:buClr>
              <a:buSzPct val="121000"/>
              <a:buBlip>
                <a:blip r:embed="rId4"/>
              </a:buBlip>
            </a:pPr>
            <a:endParaRPr lang="en-GB" sz="2000" b="1" dirty="0">
              <a:solidFill>
                <a:srgbClr val="00A4DE"/>
              </a:solidFill>
              <a:latin typeface="Aharoni" panose="02010803020104030203" pitchFamily="2" charset="-79"/>
              <a:cs typeface="Aharoni" panose="02010803020104030203" pitchFamily="2" charset="-79"/>
            </a:endParaRPr>
          </a:p>
        </p:txBody>
      </p:sp>
      <p:grpSp>
        <p:nvGrpSpPr>
          <p:cNvPr id="6" name="Group 5"/>
          <p:cNvGrpSpPr/>
          <p:nvPr/>
        </p:nvGrpSpPr>
        <p:grpSpPr>
          <a:xfrm>
            <a:off x="0" y="12753"/>
            <a:ext cx="2124075" cy="1085850"/>
            <a:chOff x="0" y="12753"/>
            <a:chExt cx="2124075" cy="1085850"/>
          </a:xfrm>
        </p:grpSpPr>
        <p:grpSp>
          <p:nvGrpSpPr>
            <p:cNvPr id="3" name="Group 2"/>
            <p:cNvGrpSpPr/>
            <p:nvPr/>
          </p:nvGrpSpPr>
          <p:grpSpPr>
            <a:xfrm>
              <a:off x="0" y="12753"/>
              <a:ext cx="2124075" cy="1085850"/>
              <a:chOff x="0" y="12753"/>
              <a:chExt cx="2124075" cy="1085850"/>
            </a:xfrm>
          </p:grpSpPr>
          <p:pic>
            <p:nvPicPr>
              <p:cNvPr id="2052" name="Picture 4"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2753"/>
                <a:ext cx="2124075" cy="1085850"/>
              </a:xfrm>
              <a:prstGeom prst="rect">
                <a:avLst/>
              </a:prstGeom>
              <a:noFill/>
              <a:extLst>
                <a:ext uri="{909E8E84-426E-40DD-AFC4-6F175D3DCCD1}">
                  <a14:hiddenFill xmlns:a14="http://schemas.microsoft.com/office/drawing/2010/main">
                    <a:solidFill>
                      <a:srgbClr val="FFFFFF"/>
                    </a:solidFill>
                  </a14:hiddenFill>
                </a:ext>
              </a:extLst>
            </p:spPr>
          </p:pic>
          <p:sp>
            <p:nvSpPr>
              <p:cNvPr id="2" name="Oval 1"/>
              <p:cNvSpPr/>
              <p:nvPr/>
            </p:nvSpPr>
            <p:spPr>
              <a:xfrm>
                <a:off x="157018" y="258618"/>
                <a:ext cx="785091" cy="75738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2053" name="Picture 5" descr="X:\Subject Folders\Digital Content\! COMPANION WEBSITES\! BOOK FILES\2016 Titles\04 LIVE\JENSEN &amp; LAURIE_ Doing Real Research\Instructor resources\Powerpoint Slides\Design\Footprint.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9766699">
              <a:off x="361169" y="276360"/>
              <a:ext cx="478017" cy="657225"/>
            </a:xfrm>
            <a:prstGeom prst="rect">
              <a:avLst/>
            </a:prstGeom>
            <a:noFill/>
            <a:extLst>
              <a:ext uri="{909E8E84-426E-40DD-AFC4-6F175D3DCCD1}">
                <a14:hiddenFill xmlns:a14="http://schemas.microsoft.com/office/drawing/2010/main">
                  <a:solidFill>
                    <a:srgbClr val="FFFFFF"/>
                  </a:solidFill>
                </a14:hiddenFill>
              </a:ext>
            </a:extLst>
          </p:spPr>
        </p:pic>
      </p:grpSp>
      <p:pic>
        <p:nvPicPr>
          <p:cNvPr id="15"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77164" y="434304"/>
            <a:ext cx="6511635"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327855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24951" y="1366655"/>
            <a:ext cx="10621925" cy="4452501"/>
          </a:xfrm>
          <a:prstGeom prst="rect">
            <a:avLst/>
          </a:prstGeom>
        </p:spPr>
        <p:txBody>
          <a:bodyPr wrap="square">
            <a:spAutoFit/>
          </a:bodyPr>
          <a:lstStyle/>
          <a:p>
            <a:pPr marL="342900" indent="-342900">
              <a:spcAft>
                <a:spcPts val="2000"/>
              </a:spcAft>
              <a:buClr>
                <a:schemeClr val="accent2"/>
              </a:buClr>
              <a:buSzPct val="150000"/>
              <a:buBlip>
                <a:blip r:embed="rId2"/>
              </a:buBlip>
            </a:pPr>
            <a:r>
              <a:rPr lang="en-GB" sz="2000" b="1" dirty="0">
                <a:solidFill>
                  <a:srgbClr val="00A4DE"/>
                </a:solidFill>
                <a:latin typeface="Arial" panose="020B0604020202020204" pitchFamily="34" charset="0"/>
                <a:cs typeface="Arial" panose="020B0604020202020204" pitchFamily="34" charset="0"/>
              </a:rPr>
              <a:t>Good research planning requires you to realistically assess the strengths and weaknesses of your research options as well as your capabilities as a </a:t>
            </a:r>
            <a:r>
              <a:rPr lang="en-GB" sz="2000" b="1" dirty="0" smtClean="0">
                <a:solidFill>
                  <a:srgbClr val="00A4DE"/>
                </a:solidFill>
                <a:latin typeface="Arial" panose="020B0604020202020204" pitchFamily="34" charset="0"/>
                <a:cs typeface="Arial" panose="020B0604020202020204" pitchFamily="34" charset="0"/>
              </a:rPr>
              <a:t>researcher.</a:t>
            </a:r>
          </a:p>
          <a:p>
            <a:pPr marL="342900" indent="-342900">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Particular </a:t>
            </a:r>
            <a:r>
              <a:rPr lang="en-GB" sz="2000" dirty="0">
                <a:solidFill>
                  <a:srgbClr val="00A4DE"/>
                </a:solidFill>
                <a:latin typeface="Arial" panose="020B0604020202020204" pitchFamily="34" charset="0"/>
                <a:cs typeface="Arial" panose="020B0604020202020204" pitchFamily="34" charset="0"/>
              </a:rPr>
              <a:t>challenges may arise as you develop your research design; data may be hard to find, difficult to access or challenging to </a:t>
            </a:r>
            <a:r>
              <a:rPr lang="en-GB" sz="2000" dirty="0" smtClean="0">
                <a:solidFill>
                  <a:srgbClr val="00A4DE"/>
                </a:solidFill>
                <a:latin typeface="Arial" panose="020B0604020202020204" pitchFamily="34" charset="0"/>
                <a:cs typeface="Arial" panose="020B0604020202020204" pitchFamily="34" charset="0"/>
              </a:rPr>
              <a:t>analyse.</a:t>
            </a:r>
          </a:p>
          <a:p>
            <a:pPr marL="342900" indent="-342900">
              <a:spcAft>
                <a:spcPts val="2000"/>
              </a:spcAft>
              <a:buClr>
                <a:schemeClr val="accent2"/>
              </a:buClr>
              <a:buSzPct val="150000"/>
              <a:buBlip>
                <a:blip r:embed="rId2"/>
              </a:buBlip>
            </a:pPr>
            <a:r>
              <a:rPr lang="en-GB" sz="2000" i="1" dirty="0" smtClean="0">
                <a:solidFill>
                  <a:srgbClr val="00A4DE"/>
                </a:solidFill>
                <a:latin typeface="Arial" panose="020B0604020202020204" pitchFamily="34" charset="0"/>
                <a:cs typeface="Arial" panose="020B0604020202020204" pitchFamily="34" charset="0"/>
              </a:rPr>
              <a:t>For </a:t>
            </a:r>
            <a:r>
              <a:rPr lang="en-GB" sz="2000" i="1" dirty="0">
                <a:solidFill>
                  <a:srgbClr val="00A4DE"/>
                </a:solidFill>
                <a:latin typeface="Arial" panose="020B0604020202020204" pitchFamily="34" charset="0"/>
                <a:cs typeface="Arial" panose="020B0604020202020204" pitchFamily="34" charset="0"/>
              </a:rPr>
              <a:t>example, if you are studying socially undesirable </a:t>
            </a:r>
            <a:r>
              <a:rPr lang="en-GB" sz="2000" i="1" dirty="0" smtClean="0">
                <a:solidFill>
                  <a:srgbClr val="00A4DE"/>
                </a:solidFill>
                <a:latin typeface="Arial" panose="020B0604020202020204" pitchFamily="34" charset="0"/>
                <a:cs typeface="Arial" panose="020B0604020202020204" pitchFamily="34" charset="0"/>
              </a:rPr>
              <a:t>behaviour: </a:t>
            </a:r>
          </a:p>
          <a:p>
            <a:pPr marL="800100" lvl="1" indent="-342900">
              <a:spcAft>
                <a:spcPts val="2000"/>
              </a:spcAft>
              <a:buClr>
                <a:schemeClr val="accent2"/>
              </a:buClr>
              <a:buSzPct val="150000"/>
              <a:buBlip>
                <a:blip r:embed="rId2"/>
              </a:buBlip>
            </a:pPr>
            <a:r>
              <a:rPr lang="en-GB" sz="2000" i="1" dirty="0">
                <a:solidFill>
                  <a:srgbClr val="00A4DE"/>
                </a:solidFill>
                <a:latin typeface="Arial" panose="020B0604020202020204" pitchFamily="34" charset="0"/>
                <a:cs typeface="Arial" panose="020B0604020202020204" pitchFamily="34" charset="0"/>
              </a:rPr>
              <a:t>C</a:t>
            </a:r>
            <a:r>
              <a:rPr lang="en-GB" sz="2000" i="1" dirty="0" smtClean="0">
                <a:solidFill>
                  <a:srgbClr val="00A4DE"/>
                </a:solidFill>
                <a:latin typeface="Arial" panose="020B0604020202020204" pitchFamily="34" charset="0"/>
                <a:cs typeface="Arial" panose="020B0604020202020204" pitchFamily="34" charset="0"/>
              </a:rPr>
              <a:t>an </a:t>
            </a:r>
            <a:r>
              <a:rPr lang="en-GB" sz="2000" i="1" dirty="0">
                <a:solidFill>
                  <a:srgbClr val="00A4DE"/>
                </a:solidFill>
                <a:latin typeface="Arial" panose="020B0604020202020204" pitchFamily="34" charset="0"/>
                <a:cs typeface="Arial" panose="020B0604020202020204" pitchFamily="34" charset="0"/>
              </a:rPr>
              <a:t>you access respondents and are they willing to </a:t>
            </a:r>
            <a:r>
              <a:rPr lang="en-GB" sz="2000" i="1" dirty="0" smtClean="0">
                <a:solidFill>
                  <a:srgbClr val="00A4DE"/>
                </a:solidFill>
                <a:latin typeface="Arial" panose="020B0604020202020204" pitchFamily="34" charset="0"/>
                <a:cs typeface="Arial" panose="020B0604020202020204" pitchFamily="34" charset="0"/>
              </a:rPr>
              <a:t>participate?</a:t>
            </a:r>
          </a:p>
          <a:p>
            <a:pPr marL="800100" lvl="1" indent="-342900">
              <a:spcAft>
                <a:spcPts val="2000"/>
              </a:spcAft>
              <a:buClr>
                <a:schemeClr val="accent2"/>
              </a:buClr>
              <a:buSzPct val="150000"/>
              <a:buBlip>
                <a:blip r:embed="rId2"/>
              </a:buBlip>
            </a:pPr>
            <a:r>
              <a:rPr lang="en-GB" sz="2000" i="1" dirty="0" smtClean="0">
                <a:solidFill>
                  <a:srgbClr val="00A4DE"/>
                </a:solidFill>
                <a:latin typeface="Arial" panose="020B0604020202020204" pitchFamily="34" charset="0"/>
                <a:cs typeface="Arial" panose="020B0604020202020204" pitchFamily="34" charset="0"/>
              </a:rPr>
              <a:t>There </a:t>
            </a:r>
            <a:r>
              <a:rPr lang="en-GB" sz="2000" i="1" dirty="0">
                <a:solidFill>
                  <a:srgbClr val="00A4DE"/>
                </a:solidFill>
                <a:latin typeface="Arial" panose="020B0604020202020204" pitchFamily="34" charset="0"/>
                <a:cs typeface="Arial" panose="020B0604020202020204" pitchFamily="34" charset="0"/>
              </a:rPr>
              <a:t>may </a:t>
            </a:r>
            <a:r>
              <a:rPr lang="en-GB" sz="2000" i="1" dirty="0" smtClean="0">
                <a:solidFill>
                  <a:srgbClr val="00A4DE"/>
                </a:solidFill>
                <a:latin typeface="Arial" panose="020B0604020202020204" pitchFamily="34" charset="0"/>
                <a:cs typeface="Arial" panose="020B0604020202020204" pitchFamily="34" charset="0"/>
              </a:rPr>
              <a:t>be </a:t>
            </a:r>
            <a:r>
              <a:rPr lang="en-GB" sz="2000" i="1" dirty="0">
                <a:solidFill>
                  <a:srgbClr val="00A4DE"/>
                </a:solidFill>
                <a:latin typeface="Arial" panose="020B0604020202020204" pitchFamily="34" charset="0"/>
                <a:cs typeface="Arial" panose="020B0604020202020204" pitchFamily="34" charset="0"/>
              </a:rPr>
              <a:t>complex legal </a:t>
            </a:r>
            <a:r>
              <a:rPr lang="en-GB" sz="2000" i="1" dirty="0" smtClean="0">
                <a:solidFill>
                  <a:srgbClr val="00A4DE"/>
                </a:solidFill>
                <a:latin typeface="Arial" panose="020B0604020202020204" pitchFamily="34" charset="0"/>
                <a:cs typeface="Arial" panose="020B0604020202020204" pitchFamily="34" charset="0"/>
              </a:rPr>
              <a:t>implications.</a:t>
            </a:r>
          </a:p>
          <a:p>
            <a:pPr marL="800100" lvl="1" indent="-342900">
              <a:spcAft>
                <a:spcPts val="2000"/>
              </a:spcAft>
              <a:buClr>
                <a:schemeClr val="accent2"/>
              </a:buClr>
              <a:buSzPct val="150000"/>
              <a:buBlip>
                <a:blip r:embed="rId2"/>
              </a:buBlip>
            </a:pPr>
            <a:r>
              <a:rPr lang="en-GB" sz="2000" i="1" dirty="0" smtClean="0">
                <a:solidFill>
                  <a:srgbClr val="00A4DE"/>
                </a:solidFill>
                <a:latin typeface="Arial" panose="020B0604020202020204" pitchFamily="34" charset="0"/>
                <a:cs typeface="Arial" panose="020B0604020202020204" pitchFamily="34" charset="0"/>
              </a:rPr>
              <a:t>On </a:t>
            </a:r>
            <a:r>
              <a:rPr lang="en-GB" sz="2000" i="1" dirty="0">
                <a:solidFill>
                  <a:srgbClr val="00A4DE"/>
                </a:solidFill>
                <a:latin typeface="Arial" panose="020B0604020202020204" pitchFamily="34" charset="0"/>
                <a:cs typeface="Arial" panose="020B0604020202020204" pitchFamily="34" charset="0"/>
              </a:rPr>
              <a:t>the other hand, you may have major research opportunities, such as locating previously unknown documentation, receiving privileged access by an institution or finding a good ‘inside’ source that offers ground-breaking insights into your topic. </a:t>
            </a:r>
          </a:p>
        </p:txBody>
      </p:sp>
      <p:sp>
        <p:nvSpPr>
          <p:cNvPr id="7" name="TextBox 6"/>
          <p:cNvSpPr txBox="1"/>
          <p:nvPr/>
        </p:nvSpPr>
        <p:spPr>
          <a:xfrm>
            <a:off x="152195" y="377193"/>
            <a:ext cx="10331078" cy="523220"/>
          </a:xfrm>
          <a:prstGeom prst="rect">
            <a:avLst/>
          </a:prstGeom>
          <a:noFill/>
        </p:spPr>
        <p:txBody>
          <a:bodyPr wrap="square" rtlCol="0">
            <a:spAutoFit/>
          </a:bodyPr>
          <a:lstStyle/>
          <a:p>
            <a:pPr algn="r"/>
            <a:r>
              <a:rPr lang="en-GB" sz="2800" dirty="0" smtClean="0">
                <a:solidFill>
                  <a:schemeClr val="bg1">
                    <a:lumMod val="50000"/>
                  </a:schemeClr>
                </a:solidFill>
                <a:latin typeface="Aharoni" panose="02010803020104030203" pitchFamily="2" charset="-79"/>
                <a:cs typeface="Aharoni" panose="02010803020104030203" pitchFamily="2" charset="-79"/>
              </a:rPr>
              <a:t>EVALUATE YOUR LIMITATIONS &amp; OPPORTUNITIES</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8"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83272" y="434304"/>
            <a:ext cx="1505525"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890713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318978" y="1399078"/>
            <a:ext cx="11355572" cy="4698722"/>
          </a:xfrm>
          <a:noFill/>
        </p:spPr>
        <p:txBody>
          <a:bodyPr vert="horz" wrap="square" lIns="91440" tIns="45720" rIns="91440" bIns="45720" rtlCol="0">
            <a:spAutoFit/>
          </a:bodyPr>
          <a:lstStyle/>
          <a:p>
            <a:pPr>
              <a:spcBef>
                <a:spcPts val="0"/>
              </a:spcBef>
              <a:spcAft>
                <a:spcPts val="2000"/>
              </a:spcAft>
              <a:buClr>
                <a:schemeClr val="accent2"/>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It is easy to be overly ambitious with your </a:t>
            </a:r>
            <a:r>
              <a:rPr lang="en-GB" sz="2000" dirty="0" smtClean="0">
                <a:solidFill>
                  <a:srgbClr val="00A4DE"/>
                </a:solidFill>
                <a:latin typeface="Arial" panose="020B0604020202020204" pitchFamily="34" charset="0"/>
                <a:cs typeface="Arial" panose="020B0604020202020204" pitchFamily="34" charset="0"/>
              </a:rPr>
              <a:t>deadlines.</a:t>
            </a:r>
          </a:p>
          <a:p>
            <a:pPr lvl="1">
              <a:spcBef>
                <a:spcPts val="0"/>
              </a:spcBef>
              <a:spcAft>
                <a:spcPts val="2000"/>
              </a:spcAft>
              <a:buClr>
                <a:schemeClr val="accent2"/>
              </a:buClr>
              <a:buSzPct val="150000"/>
              <a:buBlip>
                <a:blip r:embed="rId2"/>
              </a:buBlip>
            </a:pPr>
            <a:r>
              <a:rPr lang="en-GB" sz="1600" dirty="0" smtClean="0">
                <a:solidFill>
                  <a:srgbClr val="00A4DE"/>
                </a:solidFill>
                <a:latin typeface="Arial" panose="020B0604020202020204" pitchFamily="34" charset="0"/>
                <a:cs typeface="Arial" panose="020B0604020202020204" pitchFamily="34" charset="0"/>
              </a:rPr>
              <a:t>This </a:t>
            </a:r>
            <a:r>
              <a:rPr lang="en-GB" sz="1600" dirty="0">
                <a:solidFill>
                  <a:srgbClr val="00A4DE"/>
                </a:solidFill>
                <a:latin typeface="Arial" panose="020B0604020202020204" pitchFamily="34" charset="0"/>
                <a:cs typeface="Arial" panose="020B0604020202020204" pitchFamily="34" charset="0"/>
              </a:rPr>
              <a:t>problem often stems from your enthusiasm for your project and from the fact that the complexity of some tasks may not be apparent until you start working on </a:t>
            </a:r>
            <a:r>
              <a:rPr lang="en-GB" sz="1600" dirty="0" smtClean="0">
                <a:solidFill>
                  <a:srgbClr val="00A4DE"/>
                </a:solidFill>
                <a:latin typeface="Arial" panose="020B0604020202020204" pitchFamily="34" charset="0"/>
                <a:cs typeface="Arial" panose="020B0604020202020204" pitchFamily="34" charset="0"/>
              </a:rPr>
              <a:t>them.</a:t>
            </a:r>
          </a:p>
          <a:p>
            <a:pPr lvl="1">
              <a:spcBef>
                <a:spcPts val="0"/>
              </a:spcBef>
              <a:spcAft>
                <a:spcPts val="2000"/>
              </a:spcAft>
              <a:buClr>
                <a:schemeClr val="accent2"/>
              </a:buClr>
              <a:buSzPct val="150000"/>
              <a:buBlip>
                <a:blip r:embed="rId2"/>
              </a:buBlip>
            </a:pPr>
            <a:r>
              <a:rPr lang="en-GB" sz="1600" dirty="0" smtClean="0">
                <a:solidFill>
                  <a:srgbClr val="00A4DE"/>
                </a:solidFill>
                <a:latin typeface="Arial" panose="020B0604020202020204" pitchFamily="34" charset="0"/>
                <a:cs typeface="Arial" panose="020B0604020202020204" pitchFamily="34" charset="0"/>
              </a:rPr>
              <a:t>The </a:t>
            </a:r>
            <a:r>
              <a:rPr lang="en-GB" sz="1600" dirty="0">
                <a:solidFill>
                  <a:srgbClr val="00A4DE"/>
                </a:solidFill>
                <a:latin typeface="Arial" panose="020B0604020202020204" pitchFamily="34" charset="0"/>
                <a:cs typeface="Arial" panose="020B0604020202020204" pitchFamily="34" charset="0"/>
              </a:rPr>
              <a:t>general rule for research planning is that everything will take much longer than you think!</a:t>
            </a:r>
          </a:p>
          <a:p>
            <a:pPr>
              <a:spcBef>
                <a:spcPts val="0"/>
              </a:spcBef>
              <a:spcAft>
                <a:spcPts val="2000"/>
              </a:spcAft>
              <a:buClr>
                <a:schemeClr val="accent2"/>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Pay particular attention to planning the phases of your project that may be emotionally draining, tedious, repetitive or </a:t>
            </a:r>
            <a:r>
              <a:rPr lang="en-GB" sz="2000" dirty="0" smtClean="0">
                <a:solidFill>
                  <a:srgbClr val="00A4DE"/>
                </a:solidFill>
                <a:latin typeface="Arial" panose="020B0604020202020204" pitchFamily="34" charset="0"/>
                <a:cs typeface="Arial" panose="020B0604020202020204" pitchFamily="34" charset="0"/>
              </a:rPr>
              <a:t>tiring.</a:t>
            </a:r>
          </a:p>
          <a:p>
            <a:pPr lvl="1">
              <a:spcBef>
                <a:spcPts val="0"/>
              </a:spcBef>
              <a:spcAft>
                <a:spcPts val="2000"/>
              </a:spcAft>
              <a:buClr>
                <a:schemeClr val="accent2"/>
              </a:buClr>
              <a:buSzPct val="150000"/>
              <a:buBlip>
                <a:blip r:embed="rId2"/>
              </a:buBlip>
            </a:pPr>
            <a:r>
              <a:rPr lang="en-GB" sz="1600" i="1" dirty="0" smtClean="0">
                <a:solidFill>
                  <a:srgbClr val="00A4DE"/>
                </a:solidFill>
                <a:latin typeface="Arial" panose="020B0604020202020204" pitchFamily="34" charset="0"/>
                <a:cs typeface="Arial" panose="020B0604020202020204" pitchFamily="34" charset="0"/>
              </a:rPr>
              <a:t>For example, transcribing interviews, coding and data entry can be very tiring at the best of times and can be particularly gruelling for poor quality audio recordings. Your attention may lapse, technical challenges may arise and, for a myriad other reasons, these tasks can take longer than anticipated to complete.</a:t>
            </a:r>
          </a:p>
          <a:p>
            <a:pPr>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The overriding principle is to be realistic with your expected timeframes for key tasks, erring on the side of caution, yet remaining focused and diligent in striving to complete your objectives on time.</a:t>
            </a:r>
            <a:endParaRPr lang="en-GB" sz="2000" dirty="0">
              <a:solidFill>
                <a:srgbClr val="00A4DE"/>
              </a:solidFill>
              <a:latin typeface="Arial" panose="020B0604020202020204" pitchFamily="34" charset="0"/>
              <a:cs typeface="Arial" panose="020B0604020202020204" pitchFamily="34" charset="0"/>
            </a:endParaRPr>
          </a:p>
        </p:txBody>
      </p:sp>
      <p:sp>
        <p:nvSpPr>
          <p:cNvPr id="8" name="TextBox 7"/>
          <p:cNvSpPr txBox="1"/>
          <p:nvPr/>
        </p:nvSpPr>
        <p:spPr>
          <a:xfrm>
            <a:off x="152194" y="377193"/>
            <a:ext cx="11725769" cy="523220"/>
          </a:xfrm>
          <a:prstGeom prst="rect">
            <a:avLst/>
          </a:prstGeom>
          <a:noFill/>
        </p:spPr>
        <p:txBody>
          <a:bodyPr wrap="square" rtlCol="0">
            <a:spAutoFit/>
          </a:bodyPr>
          <a:lstStyle/>
          <a:p>
            <a:pPr algn="r"/>
            <a:r>
              <a:rPr lang="en-GB" sz="2800" dirty="0" smtClean="0">
                <a:solidFill>
                  <a:schemeClr val="bg1">
                    <a:lumMod val="50000"/>
                  </a:schemeClr>
                </a:solidFill>
                <a:latin typeface="Aharoni" panose="02010803020104030203" pitchFamily="2" charset="-79"/>
                <a:cs typeface="Aharoni" panose="02010803020104030203" pitchFamily="2" charset="-79"/>
              </a:rPr>
              <a:t>ESTABLISHING ACCURATE TIMELINES IS A BIG CHALLENGE</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983350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272264" y="377193"/>
            <a:ext cx="5977811"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CONCLUSION</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grpSp>
        <p:nvGrpSpPr>
          <p:cNvPr id="11" name="Group 10"/>
          <p:cNvGrpSpPr/>
          <p:nvPr/>
        </p:nvGrpSpPr>
        <p:grpSpPr>
          <a:xfrm>
            <a:off x="0" y="12753"/>
            <a:ext cx="2124075" cy="1085850"/>
            <a:chOff x="0" y="12753"/>
            <a:chExt cx="2124075" cy="1085850"/>
          </a:xfrm>
        </p:grpSpPr>
        <p:grpSp>
          <p:nvGrpSpPr>
            <p:cNvPr id="14" name="Group 13"/>
            <p:cNvGrpSpPr/>
            <p:nvPr/>
          </p:nvGrpSpPr>
          <p:grpSpPr>
            <a:xfrm>
              <a:off x="0" y="12753"/>
              <a:ext cx="2124075" cy="1085850"/>
              <a:chOff x="0" y="12753"/>
              <a:chExt cx="2124075" cy="1085850"/>
            </a:xfrm>
          </p:grpSpPr>
          <p:pic>
            <p:nvPicPr>
              <p:cNvPr id="16" name="Picture 4"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753"/>
                <a:ext cx="2124075" cy="1085850"/>
              </a:xfrm>
              <a:prstGeom prst="rect">
                <a:avLst/>
              </a:prstGeom>
              <a:noFill/>
              <a:extLst>
                <a:ext uri="{909E8E84-426E-40DD-AFC4-6F175D3DCCD1}">
                  <a14:hiddenFill xmlns:a14="http://schemas.microsoft.com/office/drawing/2010/main">
                    <a:solidFill>
                      <a:srgbClr val="FFFFFF"/>
                    </a:solidFill>
                  </a14:hiddenFill>
                </a:ext>
              </a:extLst>
            </p:spPr>
          </p:pic>
          <p:sp>
            <p:nvSpPr>
              <p:cNvPr id="17" name="Oval 16"/>
              <p:cNvSpPr/>
              <p:nvPr/>
            </p:nvSpPr>
            <p:spPr>
              <a:xfrm>
                <a:off x="157018" y="258618"/>
                <a:ext cx="785091" cy="75738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15" name="Picture 5" descr="X:\Subject Folders\Digital Content\! COMPANION WEBSITES\! BOOK FILES\2016 Titles\04 LIVE\JENSEN &amp; LAURIE_ Doing Real Research\Instructor resources\Powerpoint Slides\Design\Footprin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9766699">
              <a:off x="361169" y="276360"/>
              <a:ext cx="478017" cy="657225"/>
            </a:xfrm>
            <a:prstGeom prst="rect">
              <a:avLst/>
            </a:prstGeom>
            <a:noFill/>
            <a:extLst>
              <a:ext uri="{909E8E84-426E-40DD-AFC4-6F175D3DCCD1}">
                <a14:hiddenFill xmlns:a14="http://schemas.microsoft.com/office/drawing/2010/main">
                  <a:solidFill>
                    <a:srgbClr val="FFFFFF"/>
                  </a:solidFill>
                </a14:hiddenFill>
              </a:ext>
            </a:extLst>
          </p:spPr>
        </p:pic>
      </p:grpSp>
      <p:pic>
        <p:nvPicPr>
          <p:cNvPr id="18"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71516" y="434304"/>
            <a:ext cx="7517283" cy="39052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369455" y="983599"/>
            <a:ext cx="11490035" cy="6801862"/>
          </a:xfrm>
          <a:prstGeom prst="rect">
            <a:avLst/>
          </a:prstGeom>
        </p:spPr>
        <p:txBody>
          <a:bodyPr wrap="square">
            <a:spAutoFit/>
          </a:bodyPr>
          <a:lstStyle/>
          <a:p>
            <a:pPr marL="342900" indent="-342900">
              <a:spcAft>
                <a:spcPts val="1200"/>
              </a:spcAft>
              <a:buClr>
                <a:schemeClr val="accent2"/>
              </a:buClr>
              <a:buSzPct val="150000"/>
              <a:buBlip>
                <a:blip r:embed="rId5"/>
              </a:buBlip>
            </a:pPr>
            <a:r>
              <a:rPr lang="en-GB" dirty="0" smtClean="0">
                <a:solidFill>
                  <a:srgbClr val="00A4DE"/>
                </a:solidFill>
                <a:latin typeface="Arial" panose="020B0604020202020204" pitchFamily="34" charset="0"/>
                <a:cs typeface="Arial" panose="020B0604020202020204" pitchFamily="34" charset="0"/>
              </a:rPr>
              <a:t>We </a:t>
            </a:r>
            <a:r>
              <a:rPr lang="en-GB" dirty="0">
                <a:solidFill>
                  <a:srgbClr val="00A4DE"/>
                </a:solidFill>
                <a:latin typeface="Arial" panose="020B0604020202020204" pitchFamily="34" charset="0"/>
                <a:cs typeface="Arial" panose="020B0604020202020204" pitchFamily="34" charset="0"/>
              </a:rPr>
              <a:t>have identified ways for you to develop a sound research question that will lead you towards feasible and useful research.</a:t>
            </a:r>
          </a:p>
          <a:p>
            <a:pPr marL="342900" indent="-342900">
              <a:spcAft>
                <a:spcPts val="1200"/>
              </a:spcAft>
              <a:buClr>
                <a:schemeClr val="accent2"/>
              </a:buClr>
              <a:buSzPct val="150000"/>
              <a:buBlip>
                <a:blip r:embed="rId5"/>
              </a:buBlip>
            </a:pPr>
            <a:r>
              <a:rPr lang="en-GB" dirty="0">
                <a:solidFill>
                  <a:srgbClr val="00A4DE"/>
                </a:solidFill>
                <a:latin typeface="Arial" panose="020B0604020202020204" pitchFamily="34" charset="0"/>
                <a:cs typeface="Arial" panose="020B0604020202020204" pitchFamily="34" charset="0"/>
              </a:rPr>
              <a:t>By developing a clear and achievable research question, you will keep your research on track as you encounter many interesting paths along your research journey</a:t>
            </a:r>
            <a:r>
              <a:rPr lang="en-GB" dirty="0" smtClean="0">
                <a:solidFill>
                  <a:srgbClr val="00A4DE"/>
                </a:solidFill>
                <a:latin typeface="Arial" panose="020B0604020202020204" pitchFamily="34" charset="0"/>
                <a:cs typeface="Arial" panose="020B0604020202020204" pitchFamily="34" charset="0"/>
              </a:rPr>
              <a:t>.</a:t>
            </a:r>
          </a:p>
          <a:p>
            <a:pPr marL="342900" indent="-342900">
              <a:spcAft>
                <a:spcPts val="1200"/>
              </a:spcAft>
              <a:buClr>
                <a:schemeClr val="accent2"/>
              </a:buClr>
              <a:buSzPct val="150000"/>
              <a:buBlip>
                <a:blip r:embed="rId5"/>
              </a:buBlip>
            </a:pPr>
            <a:r>
              <a:rPr lang="en-GB" dirty="0" smtClean="0">
                <a:solidFill>
                  <a:srgbClr val="00A4DE"/>
                </a:solidFill>
                <a:latin typeface="Arial" panose="020B0604020202020204" pitchFamily="34" charset="0"/>
                <a:cs typeface="Arial" panose="020B0604020202020204" pitchFamily="34" charset="0"/>
              </a:rPr>
              <a:t>It </a:t>
            </a:r>
            <a:r>
              <a:rPr lang="en-GB" dirty="0">
                <a:solidFill>
                  <a:srgbClr val="00A4DE"/>
                </a:solidFill>
                <a:latin typeface="Arial" panose="020B0604020202020204" pitchFamily="34" charset="0"/>
                <a:cs typeface="Arial" panose="020B0604020202020204" pitchFamily="34" charset="0"/>
              </a:rPr>
              <a:t>is important that you </a:t>
            </a:r>
            <a:r>
              <a:rPr lang="en-GB" b="1" dirty="0">
                <a:solidFill>
                  <a:srgbClr val="00A4DE"/>
                </a:solidFill>
                <a:latin typeface="Arial" panose="020B0604020202020204" pitchFamily="34" charset="0"/>
                <a:cs typeface="Arial" panose="020B0604020202020204" pitchFamily="34" charset="0"/>
              </a:rPr>
              <a:t>avoid the temptation of overlooking research limitations during this planning process</a:t>
            </a:r>
            <a:r>
              <a:rPr lang="en-GB" dirty="0">
                <a:solidFill>
                  <a:srgbClr val="00A4DE"/>
                </a:solidFill>
                <a:latin typeface="Arial" panose="020B0604020202020204" pitchFamily="34" charset="0"/>
                <a:cs typeface="Arial" panose="020B0604020202020204" pitchFamily="34" charset="0"/>
              </a:rPr>
              <a:t>. Be honest about them and generate solutions early on; problems are much harder to resolve later in your research project</a:t>
            </a:r>
            <a:r>
              <a:rPr lang="en-GB" dirty="0" smtClean="0">
                <a:solidFill>
                  <a:srgbClr val="00A4DE"/>
                </a:solidFill>
                <a:latin typeface="Arial" panose="020B0604020202020204" pitchFamily="34" charset="0"/>
                <a:cs typeface="Arial" panose="020B0604020202020204" pitchFamily="34" charset="0"/>
              </a:rPr>
              <a:t>.</a:t>
            </a:r>
          </a:p>
          <a:p>
            <a:pPr marL="342900" indent="-342900">
              <a:spcAft>
                <a:spcPts val="1200"/>
              </a:spcAft>
              <a:buClr>
                <a:schemeClr val="accent2"/>
              </a:buClr>
              <a:buSzPct val="150000"/>
              <a:buBlip>
                <a:blip r:embed="rId5"/>
              </a:buBlip>
            </a:pPr>
            <a:r>
              <a:rPr lang="en-GB" dirty="0">
                <a:solidFill>
                  <a:srgbClr val="00A4DE"/>
                </a:solidFill>
                <a:latin typeface="Arial" panose="020B0604020202020204" pitchFamily="34" charset="0"/>
                <a:cs typeface="Arial" panose="020B0604020202020204" pitchFamily="34" charset="0"/>
              </a:rPr>
              <a:t>Finally, we have offered guidance on how you can </a:t>
            </a:r>
            <a:r>
              <a:rPr lang="en-GB" b="1" dirty="0">
                <a:solidFill>
                  <a:srgbClr val="00A4DE"/>
                </a:solidFill>
                <a:latin typeface="Arial" panose="020B0604020202020204" pitchFamily="34" charset="0"/>
                <a:cs typeface="Arial" panose="020B0604020202020204" pitchFamily="34" charset="0"/>
              </a:rPr>
              <a:t>develop a comprehensive yet flexible research timeline.</a:t>
            </a:r>
          </a:p>
          <a:p>
            <a:pPr marL="342900" indent="-342900">
              <a:spcAft>
                <a:spcPts val="1200"/>
              </a:spcAft>
              <a:buClr>
                <a:schemeClr val="accent2"/>
              </a:buClr>
              <a:buSzPct val="150000"/>
              <a:buBlip>
                <a:blip r:embed="rId5"/>
              </a:buBlip>
            </a:pPr>
            <a:r>
              <a:rPr lang="en-GB" b="1" dirty="0">
                <a:solidFill>
                  <a:srgbClr val="00A4DE"/>
                </a:solidFill>
                <a:latin typeface="Arial" panose="020B0604020202020204" pitchFamily="34" charset="0"/>
                <a:cs typeface="Arial" panose="020B0604020202020204" pitchFamily="34" charset="0"/>
              </a:rPr>
              <a:t>Be realistic </a:t>
            </a:r>
            <a:r>
              <a:rPr lang="en-GB" dirty="0">
                <a:solidFill>
                  <a:srgbClr val="00A4DE"/>
                </a:solidFill>
                <a:latin typeface="Arial" panose="020B0604020202020204" pitchFamily="34" charset="0"/>
                <a:cs typeface="Arial" panose="020B0604020202020204" pitchFamily="34" charset="0"/>
              </a:rPr>
              <a:t>with your project plans and scope. Hopefully plans will reflect what can feasibly be delivered in available time.</a:t>
            </a:r>
          </a:p>
          <a:p>
            <a:pPr marL="342900" indent="-342900">
              <a:spcAft>
                <a:spcPts val="1200"/>
              </a:spcAft>
              <a:buClr>
                <a:schemeClr val="accent2"/>
              </a:buClr>
              <a:buSzPct val="150000"/>
              <a:buBlip>
                <a:blip r:embed="rId5"/>
              </a:buBlip>
            </a:pPr>
            <a:r>
              <a:rPr lang="en-GB" dirty="0">
                <a:solidFill>
                  <a:srgbClr val="00A4DE"/>
                </a:solidFill>
                <a:latin typeface="Arial" panose="020B0604020202020204" pitchFamily="34" charset="0"/>
                <a:cs typeface="Arial" panose="020B0604020202020204" pitchFamily="34" charset="0"/>
              </a:rPr>
              <a:t>Use a </a:t>
            </a:r>
            <a:r>
              <a:rPr lang="en-GB" b="1" dirty="0">
                <a:solidFill>
                  <a:srgbClr val="00A4DE"/>
                </a:solidFill>
                <a:latin typeface="Arial" panose="020B0604020202020204" pitchFamily="34" charset="0"/>
                <a:cs typeface="Arial" panose="020B0604020202020204" pitchFamily="34" charset="0"/>
              </a:rPr>
              <a:t>software-based approach </a:t>
            </a:r>
            <a:r>
              <a:rPr lang="en-GB" dirty="0">
                <a:solidFill>
                  <a:srgbClr val="00A4DE"/>
                </a:solidFill>
                <a:latin typeface="Arial" panose="020B0604020202020204" pitchFamily="34" charset="0"/>
                <a:cs typeface="Arial" panose="020B0604020202020204" pitchFamily="34" charset="0"/>
              </a:rPr>
              <a:t>to create and update your timeline.</a:t>
            </a:r>
          </a:p>
          <a:p>
            <a:pPr marL="342900" indent="-342900">
              <a:spcAft>
                <a:spcPts val="1200"/>
              </a:spcAft>
              <a:buClr>
                <a:schemeClr val="accent2"/>
              </a:buClr>
              <a:buSzPct val="150000"/>
              <a:buBlip>
                <a:blip r:embed="rId5"/>
              </a:buBlip>
            </a:pPr>
            <a:r>
              <a:rPr lang="en-GB" dirty="0">
                <a:solidFill>
                  <a:srgbClr val="00A4DE"/>
                </a:solidFill>
                <a:latin typeface="Arial" panose="020B0604020202020204" pitchFamily="34" charset="0"/>
                <a:cs typeface="Arial" panose="020B0604020202020204" pitchFamily="34" charset="0"/>
              </a:rPr>
              <a:t>This approach allows you to focus on the work required to reach specific research objectives each day and week, while enabling you to ‘zoom out’ and see on a monthly or even yearly view of your past and future research journey.</a:t>
            </a:r>
          </a:p>
          <a:p>
            <a:pPr marL="342900" indent="-342900">
              <a:spcAft>
                <a:spcPts val="1200"/>
              </a:spcAft>
              <a:buClr>
                <a:schemeClr val="accent2"/>
              </a:buClr>
              <a:buSzPct val="150000"/>
              <a:buBlip>
                <a:blip r:embed="rId5"/>
              </a:buBlip>
            </a:pPr>
            <a:r>
              <a:rPr lang="en-GB" dirty="0">
                <a:solidFill>
                  <a:srgbClr val="00A4DE"/>
                </a:solidFill>
                <a:latin typeface="Arial" panose="020B0604020202020204" pitchFamily="34" charset="0"/>
                <a:cs typeface="Arial" panose="020B0604020202020204" pitchFamily="34" charset="0"/>
              </a:rPr>
              <a:t>Regularly orient yourself within your timeline can be crucial for keeping on course to achieve your research objectives on time and within budget.</a:t>
            </a:r>
            <a:endParaRPr lang="en-GB" i="1" dirty="0">
              <a:solidFill>
                <a:srgbClr val="00A4DE"/>
              </a:solidFill>
              <a:latin typeface="Arial" panose="020B0604020202020204" pitchFamily="34" charset="0"/>
              <a:cs typeface="Arial" panose="020B0604020202020204" pitchFamily="34" charset="0"/>
            </a:endParaRPr>
          </a:p>
          <a:p>
            <a:pPr marL="342900" indent="-342900">
              <a:spcAft>
                <a:spcPts val="1200"/>
              </a:spcAft>
              <a:buClr>
                <a:schemeClr val="accent2"/>
              </a:buClr>
              <a:buSzPct val="120000"/>
              <a:buFont typeface="Arial" panose="020B0604020202020204" pitchFamily="34" charset="0"/>
              <a:buChar char="•"/>
            </a:pPr>
            <a:endParaRPr lang="en-GB" sz="2000" dirty="0" smtClean="0">
              <a:solidFill>
                <a:srgbClr val="000090"/>
              </a:solidFill>
              <a:latin typeface="Arial" panose="020B0604020202020204" pitchFamily="34" charset="0"/>
              <a:cs typeface="Arial" panose="020B0604020202020204" pitchFamily="34" charset="0"/>
            </a:endParaRPr>
          </a:p>
          <a:p>
            <a:pPr marL="342900" indent="-342900">
              <a:spcAft>
                <a:spcPts val="1200"/>
              </a:spcAft>
              <a:buClr>
                <a:schemeClr val="accent2"/>
              </a:buClr>
              <a:buSzPct val="120000"/>
              <a:buFont typeface="Arial" panose="020B0604020202020204" pitchFamily="34" charset="0"/>
              <a:buChar char="•"/>
            </a:pPr>
            <a:endParaRPr lang="en-GB" sz="2000" i="1" dirty="0">
              <a:solidFill>
                <a:srgbClr val="00009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1898970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44555" y="377193"/>
            <a:ext cx="9937648"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GET STARTED ON RESEARCH DESIGN</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sp>
        <p:nvSpPr>
          <p:cNvPr id="8" name="Content Placeholder 2"/>
          <p:cNvSpPr txBox="1">
            <a:spLocks/>
          </p:cNvSpPr>
          <p:nvPr/>
        </p:nvSpPr>
        <p:spPr>
          <a:xfrm>
            <a:off x="861419" y="1197683"/>
            <a:ext cx="5378109" cy="4360168"/>
          </a:xfrm>
          <a:prstGeom prst="rect">
            <a:avLst/>
          </a:prstGeom>
          <a:noFill/>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Aft>
                <a:spcPts val="2000"/>
              </a:spcAft>
              <a:buClr>
                <a:schemeClr val="accent2"/>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M</a:t>
            </a:r>
            <a:r>
              <a:rPr lang="en-GB" sz="2000" dirty="0" smtClean="0">
                <a:solidFill>
                  <a:srgbClr val="00A4DE"/>
                </a:solidFill>
                <a:latin typeface="Arial" panose="020B0604020202020204" pitchFamily="34" charset="0"/>
                <a:cs typeface="Arial" panose="020B0604020202020204" pitchFamily="34" charset="0"/>
              </a:rPr>
              <a:t>atch research objective(s) with methods.</a:t>
            </a:r>
            <a:endParaRPr lang="en-GB" sz="800" dirty="0" smtClean="0">
              <a:solidFill>
                <a:srgbClr val="00A4DE"/>
              </a:solidFill>
              <a:latin typeface="Arial" panose="020B0604020202020204" pitchFamily="34" charset="0"/>
              <a:cs typeface="Arial" panose="020B0604020202020204" pitchFamily="34" charset="0"/>
            </a:endParaRPr>
          </a:p>
          <a:p>
            <a:pPr>
              <a:lnSpc>
                <a:spcPct val="100000"/>
              </a:lnSpc>
              <a:spcAft>
                <a:spcPts val="2000"/>
              </a:spcAft>
              <a:buClr>
                <a:schemeClr val="accent2"/>
              </a:buClr>
              <a:buSzPct val="150000"/>
              <a:buBlip>
                <a:blip r:embed="rId2"/>
              </a:buBlip>
            </a:pPr>
            <a:r>
              <a:rPr lang="it-IT" sz="2000" dirty="0" smtClean="0">
                <a:solidFill>
                  <a:srgbClr val="00A4DE"/>
                </a:solidFill>
                <a:latin typeface="Arial" panose="020B0604020202020204" pitchFamily="34" charset="0"/>
                <a:cs typeface="Arial" panose="020B0604020202020204" pitchFamily="34" charset="0"/>
              </a:rPr>
              <a:t>Start by deciding on these four elements:</a:t>
            </a:r>
          </a:p>
          <a:p>
            <a:pPr lvl="1">
              <a:lnSpc>
                <a:spcPct val="100000"/>
              </a:lnSpc>
              <a:spcAft>
                <a:spcPts val="2000"/>
              </a:spcAft>
              <a:buClr>
                <a:schemeClr val="accent2"/>
              </a:buClr>
              <a:buSzPct val="150000"/>
              <a:buBlip>
                <a:blip r:embed="rId2"/>
              </a:buBlip>
            </a:pPr>
            <a:r>
              <a:rPr lang="it-IT" sz="1600" dirty="0" err="1">
                <a:solidFill>
                  <a:srgbClr val="00A4DE"/>
                </a:solidFill>
                <a:latin typeface="Arial" panose="020B0604020202020204" pitchFamily="34" charset="0"/>
                <a:cs typeface="Arial" panose="020B0604020202020204" pitchFamily="34" charset="0"/>
              </a:rPr>
              <a:t>W</a:t>
            </a:r>
            <a:r>
              <a:rPr lang="en-GB" sz="1600" dirty="0" smtClean="0">
                <a:solidFill>
                  <a:srgbClr val="00A4DE"/>
                </a:solidFill>
                <a:latin typeface="Arial" panose="020B0604020202020204" pitchFamily="34" charset="0"/>
                <a:cs typeface="Arial" panose="020B0604020202020204" pitchFamily="34" charset="0"/>
              </a:rPr>
              <a:t>hat </a:t>
            </a:r>
            <a:r>
              <a:rPr lang="en-GB" sz="1600" dirty="0">
                <a:solidFill>
                  <a:srgbClr val="00A4DE"/>
                </a:solidFill>
                <a:latin typeface="Arial" panose="020B0604020202020204" pitchFamily="34" charset="0"/>
                <a:cs typeface="Arial" panose="020B0604020202020204" pitchFamily="34" charset="0"/>
              </a:rPr>
              <a:t>kind of data to </a:t>
            </a:r>
            <a:r>
              <a:rPr lang="en-GB" sz="1600" dirty="0" smtClean="0">
                <a:solidFill>
                  <a:srgbClr val="00A4DE"/>
                </a:solidFill>
                <a:latin typeface="Arial" panose="020B0604020202020204" pitchFamily="34" charset="0"/>
                <a:cs typeface="Arial" panose="020B0604020202020204" pitchFamily="34" charset="0"/>
              </a:rPr>
              <a:t>collect (variables)</a:t>
            </a:r>
          </a:p>
          <a:p>
            <a:pPr lvl="1">
              <a:lnSpc>
                <a:spcPct val="100000"/>
              </a:lnSpc>
              <a:spcAft>
                <a:spcPts val="2000"/>
              </a:spcAft>
              <a:buClr>
                <a:schemeClr val="accent2"/>
              </a:buClr>
              <a:buSzPct val="150000"/>
              <a:buBlip>
                <a:blip r:embed="rId2"/>
              </a:buBlip>
            </a:pPr>
            <a:r>
              <a:rPr lang="en-GB" sz="1600" dirty="0" smtClean="0">
                <a:solidFill>
                  <a:srgbClr val="00A4DE"/>
                </a:solidFill>
                <a:latin typeface="Arial" panose="020B0604020202020204" pitchFamily="34" charset="0"/>
                <a:cs typeface="Arial" panose="020B0604020202020204" pitchFamily="34" charset="0"/>
              </a:rPr>
              <a:t>From whom to collect data (sample)</a:t>
            </a:r>
          </a:p>
          <a:p>
            <a:pPr lvl="1">
              <a:lnSpc>
                <a:spcPct val="100000"/>
              </a:lnSpc>
              <a:spcAft>
                <a:spcPts val="2000"/>
              </a:spcAft>
              <a:buClr>
                <a:schemeClr val="accent2"/>
              </a:buClr>
              <a:buSzPct val="150000"/>
              <a:buBlip>
                <a:blip r:embed="rId2"/>
              </a:buBlip>
            </a:pPr>
            <a:r>
              <a:rPr lang="en-GB" sz="1600" dirty="0" smtClean="0">
                <a:solidFill>
                  <a:srgbClr val="00A4DE"/>
                </a:solidFill>
                <a:latin typeface="Arial" panose="020B0604020202020204" pitchFamily="34" charset="0"/>
                <a:cs typeface="Arial" panose="020B0604020202020204" pitchFamily="34" charset="0"/>
              </a:rPr>
              <a:t>Where to collect your data (location)</a:t>
            </a:r>
          </a:p>
          <a:p>
            <a:pPr lvl="1">
              <a:lnSpc>
                <a:spcPct val="100000"/>
              </a:lnSpc>
              <a:spcAft>
                <a:spcPts val="2000"/>
              </a:spcAft>
              <a:buClr>
                <a:schemeClr val="accent2"/>
              </a:buClr>
              <a:buSzPct val="150000"/>
              <a:buBlip>
                <a:blip r:embed="rId2"/>
              </a:buBlip>
            </a:pPr>
            <a:r>
              <a:rPr lang="en-GB" sz="1600" dirty="0" smtClean="0">
                <a:solidFill>
                  <a:srgbClr val="00A4DE"/>
                </a:solidFill>
                <a:latin typeface="Arial" panose="020B0604020202020204" pitchFamily="34" charset="0"/>
                <a:cs typeface="Arial" panose="020B0604020202020204" pitchFamily="34" charset="0"/>
              </a:rPr>
              <a:t>How to collect and </a:t>
            </a:r>
            <a:r>
              <a:rPr lang="en-GB" sz="1600" dirty="0" err="1" smtClean="0">
                <a:solidFill>
                  <a:srgbClr val="00A4DE"/>
                </a:solidFill>
                <a:latin typeface="Arial" panose="020B0604020202020204" pitchFamily="34" charset="0"/>
                <a:cs typeface="Arial" panose="020B0604020202020204" pitchFamily="34" charset="0"/>
              </a:rPr>
              <a:t>analyze</a:t>
            </a:r>
            <a:r>
              <a:rPr lang="en-GB" sz="1600" dirty="0" smtClean="0">
                <a:solidFill>
                  <a:srgbClr val="00A4DE"/>
                </a:solidFill>
                <a:latin typeface="Arial" panose="020B0604020202020204" pitchFamily="34" charset="0"/>
                <a:cs typeface="Arial" panose="020B0604020202020204" pitchFamily="34" charset="0"/>
              </a:rPr>
              <a:t> your data (method)</a:t>
            </a:r>
            <a:endParaRPr lang="en-GB" sz="400" dirty="0" smtClean="0">
              <a:solidFill>
                <a:srgbClr val="00A4DE"/>
              </a:solidFill>
              <a:latin typeface="Arial" panose="020B0604020202020204" pitchFamily="34" charset="0"/>
              <a:cs typeface="Arial" panose="020B0604020202020204" pitchFamily="34" charset="0"/>
            </a:endParaRPr>
          </a:p>
          <a:p>
            <a:pPr>
              <a:lnSpc>
                <a:spcPct val="100000"/>
              </a:lnSpc>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May need to adjust research design as you progress.</a:t>
            </a:r>
          </a:p>
        </p:txBody>
      </p:sp>
      <p:grpSp>
        <p:nvGrpSpPr>
          <p:cNvPr id="7" name="Group 6"/>
          <p:cNvGrpSpPr>
            <a:grpSpLocks/>
          </p:cNvGrpSpPr>
          <p:nvPr/>
        </p:nvGrpSpPr>
        <p:grpSpPr bwMode="auto">
          <a:xfrm>
            <a:off x="6266122" y="1286113"/>
            <a:ext cx="5058172" cy="5137143"/>
            <a:chOff x="1088" y="0"/>
            <a:chExt cx="50622" cy="51370"/>
          </a:xfrm>
        </p:grpSpPr>
        <p:cxnSp>
          <p:nvCxnSpPr>
            <p:cNvPr id="9" name="Straight Arrow Connector 8"/>
            <p:cNvCxnSpPr>
              <a:cxnSpLocks/>
            </p:cNvCxnSpPr>
            <p:nvPr/>
          </p:nvCxnSpPr>
          <p:spPr bwMode="auto">
            <a:xfrm>
              <a:off x="26494" y="7983"/>
              <a:ext cx="0" cy="2223"/>
            </a:xfrm>
            <a:prstGeom prst="straightConnector1">
              <a:avLst/>
            </a:prstGeom>
            <a:noFill/>
            <a:ln w="25400">
              <a:solidFill>
                <a:srgbClr val="000000"/>
              </a:solidFill>
              <a:round/>
              <a:headEnd/>
              <a:tailEnd type="arrow" w="med" len="med"/>
            </a:ln>
            <a:effectLst>
              <a:outerShdw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10" name="Text Box 5"/>
            <p:cNvSpPr txBox="1">
              <a:spLocks/>
            </p:cNvSpPr>
            <p:nvPr/>
          </p:nvSpPr>
          <p:spPr bwMode="auto">
            <a:xfrm>
              <a:off x="18288" y="10304"/>
              <a:ext cx="16294" cy="3098"/>
            </a:xfrm>
            <a:prstGeom prst="rect">
              <a:avLst/>
            </a:prstGeom>
            <a:solidFill>
              <a:srgbClr val="FFFFFF"/>
            </a:solidFill>
            <a:ln w="6350">
              <a:solidFill>
                <a:srgbClr val="000000"/>
              </a:solidFill>
              <a:miter lim="800000"/>
              <a:headEnd/>
              <a:tailEnd/>
            </a:ln>
          </p:spPr>
          <p:txBody>
            <a:bodyPr rot="0" vert="horz" wrap="square" lIns="91440" tIns="45720" rIns="91440" bIns="45720" anchor="ctr" anchorCtr="0" upright="1">
              <a:noAutofit/>
            </a:bodyPr>
            <a:lstStyle/>
            <a:p>
              <a:pPr algn="ctr">
                <a:lnSpc>
                  <a:spcPct val="200000"/>
                </a:lnSpc>
                <a:spcAft>
                  <a:spcPts val="0"/>
                </a:spcAft>
              </a:pPr>
              <a:r>
                <a:rPr lang="en-GB" sz="95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Operationalize Key Ideas</a:t>
              </a:r>
              <a:endParaRPr lang="en-GB" sz="12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11" name="Text Box 12"/>
            <p:cNvSpPr txBox="1">
              <a:spLocks/>
            </p:cNvSpPr>
            <p:nvPr/>
          </p:nvSpPr>
          <p:spPr bwMode="auto">
            <a:xfrm>
              <a:off x="18288" y="15691"/>
              <a:ext cx="16294" cy="3099"/>
            </a:xfrm>
            <a:prstGeom prst="rect">
              <a:avLst/>
            </a:prstGeom>
            <a:solidFill>
              <a:srgbClr val="FFFFFF"/>
            </a:solidFill>
            <a:ln w="6350">
              <a:solidFill>
                <a:srgbClr val="000000"/>
              </a:solidFill>
              <a:miter lim="800000"/>
              <a:headEnd/>
              <a:tailEnd/>
            </a:ln>
          </p:spPr>
          <p:txBody>
            <a:bodyPr rot="0" vert="horz" wrap="square" lIns="91440" tIns="45720" rIns="91440" bIns="45720" anchor="ctr" anchorCtr="0" upright="1">
              <a:noAutofit/>
            </a:bodyPr>
            <a:lstStyle/>
            <a:p>
              <a:pPr algn="ctr">
                <a:lnSpc>
                  <a:spcPct val="200000"/>
                </a:lnSpc>
                <a:spcAft>
                  <a:spcPts val="0"/>
                </a:spcAft>
              </a:pPr>
              <a:r>
                <a:rPr lang="en-GB" sz="95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Select Research Method(s)</a:t>
              </a:r>
              <a:endParaRPr lang="en-GB" sz="12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14" name="Text Box 31"/>
            <p:cNvSpPr txBox="1">
              <a:spLocks/>
            </p:cNvSpPr>
            <p:nvPr/>
          </p:nvSpPr>
          <p:spPr bwMode="auto">
            <a:xfrm>
              <a:off x="18288" y="26457"/>
              <a:ext cx="16316" cy="3099"/>
            </a:xfrm>
            <a:prstGeom prst="rect">
              <a:avLst/>
            </a:prstGeom>
            <a:solidFill>
              <a:srgbClr val="FFFFFF"/>
            </a:solidFill>
            <a:ln w="6350">
              <a:solidFill>
                <a:srgbClr val="000000"/>
              </a:solidFill>
              <a:miter lim="800000"/>
              <a:headEnd/>
              <a:tailEnd/>
            </a:ln>
          </p:spPr>
          <p:txBody>
            <a:bodyPr rot="0" vert="horz" wrap="square" lIns="91440" tIns="45720" rIns="91440" bIns="45720" anchor="ctr" anchorCtr="0" upright="1">
              <a:noAutofit/>
            </a:bodyPr>
            <a:lstStyle/>
            <a:p>
              <a:pPr algn="ctr">
                <a:lnSpc>
                  <a:spcPct val="200000"/>
                </a:lnSpc>
                <a:spcAft>
                  <a:spcPts val="0"/>
                </a:spcAft>
              </a:pPr>
              <a:r>
                <a:rPr lang="en-GB" sz="95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Weigh Risks &amp; Opportunities</a:t>
              </a:r>
              <a:endParaRPr lang="en-GB" sz="12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15" name="Text Box 34"/>
            <p:cNvSpPr txBox="1">
              <a:spLocks/>
            </p:cNvSpPr>
            <p:nvPr/>
          </p:nvSpPr>
          <p:spPr bwMode="auto">
            <a:xfrm>
              <a:off x="18288" y="31871"/>
              <a:ext cx="16294" cy="3098"/>
            </a:xfrm>
            <a:prstGeom prst="rect">
              <a:avLst/>
            </a:prstGeom>
            <a:solidFill>
              <a:srgbClr val="FFFFFF"/>
            </a:solidFill>
            <a:ln w="6350">
              <a:solidFill>
                <a:srgbClr val="000000"/>
              </a:solidFill>
              <a:miter lim="800000"/>
              <a:headEnd/>
              <a:tailEnd/>
            </a:ln>
          </p:spPr>
          <p:txBody>
            <a:bodyPr rot="0" vert="horz" wrap="square" lIns="91440" tIns="45720" rIns="91440" bIns="45720" anchor="ctr" anchorCtr="0" upright="1">
              <a:noAutofit/>
            </a:bodyPr>
            <a:lstStyle/>
            <a:p>
              <a:pPr algn="ctr">
                <a:lnSpc>
                  <a:spcPct val="200000"/>
                </a:lnSpc>
                <a:spcAft>
                  <a:spcPts val="0"/>
                </a:spcAft>
              </a:pPr>
              <a:r>
                <a:rPr lang="en-GB" sz="95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Self-assess Research </a:t>
              </a:r>
              <a:r>
                <a:rPr lang="en-GB" sz="950" b="1" dirty="0" smtClean="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Skills</a:t>
              </a:r>
              <a:endParaRPr lang="en-GB" sz="12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16" name="Text Box 36"/>
            <p:cNvSpPr txBox="1">
              <a:spLocks/>
            </p:cNvSpPr>
            <p:nvPr/>
          </p:nvSpPr>
          <p:spPr bwMode="auto">
            <a:xfrm>
              <a:off x="18288" y="37278"/>
              <a:ext cx="16294" cy="3099"/>
            </a:xfrm>
            <a:prstGeom prst="rect">
              <a:avLst/>
            </a:prstGeom>
            <a:solidFill>
              <a:srgbClr val="FFFFFF"/>
            </a:solidFill>
            <a:ln w="6350">
              <a:solidFill>
                <a:srgbClr val="000000"/>
              </a:solidFill>
              <a:miter lim="800000"/>
              <a:headEnd/>
              <a:tailEnd/>
            </a:ln>
          </p:spPr>
          <p:txBody>
            <a:bodyPr rot="0" vert="horz" wrap="square" lIns="91440" tIns="45720" rIns="91440" bIns="45720" anchor="ctr" anchorCtr="0" upright="1">
              <a:noAutofit/>
            </a:bodyPr>
            <a:lstStyle/>
            <a:p>
              <a:pPr algn="ctr">
                <a:lnSpc>
                  <a:spcPct val="200000"/>
                </a:lnSpc>
                <a:spcAft>
                  <a:spcPts val="0"/>
                </a:spcAft>
              </a:pPr>
              <a:r>
                <a:rPr lang="en-GB" sz="95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Evaluate your Resources</a:t>
              </a:r>
              <a:endParaRPr lang="en-GB" sz="12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17" name="Text Box 47"/>
            <p:cNvSpPr txBox="1">
              <a:spLocks/>
            </p:cNvSpPr>
            <p:nvPr/>
          </p:nvSpPr>
          <p:spPr bwMode="auto">
            <a:xfrm>
              <a:off x="18288" y="42789"/>
              <a:ext cx="16294" cy="3099"/>
            </a:xfrm>
            <a:prstGeom prst="rect">
              <a:avLst/>
            </a:prstGeom>
            <a:solidFill>
              <a:srgbClr val="FFFFFF"/>
            </a:solidFill>
            <a:ln w="6350">
              <a:solidFill>
                <a:srgbClr val="000000"/>
              </a:solidFill>
              <a:miter lim="800000"/>
              <a:headEnd/>
              <a:tailEnd/>
            </a:ln>
          </p:spPr>
          <p:txBody>
            <a:bodyPr rot="0" vert="horz" wrap="square" lIns="91440" tIns="45720" rIns="91440" bIns="45720" anchor="ctr" anchorCtr="0" upright="1">
              <a:noAutofit/>
            </a:bodyPr>
            <a:lstStyle/>
            <a:p>
              <a:pPr algn="ctr">
                <a:lnSpc>
                  <a:spcPct val="200000"/>
                </a:lnSpc>
                <a:spcAft>
                  <a:spcPts val="0"/>
                </a:spcAft>
              </a:pPr>
              <a:r>
                <a:rPr lang="en-GB" sz="950" b="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Establish your Timeline</a:t>
              </a:r>
              <a:endParaRPr lang="en-GB" sz="1200">
                <a:effectLst/>
                <a:latin typeface="Calibri" panose="020F0502020204030204" pitchFamily="34" charset="0"/>
                <a:ea typeface="Times New Roman" panose="02020603050405020304" pitchFamily="18" charset="0"/>
                <a:cs typeface="Times New Roman" panose="02020603050405020304" pitchFamily="18" charset="0"/>
              </a:endParaRPr>
            </a:p>
          </p:txBody>
        </p:sp>
        <p:cxnSp>
          <p:nvCxnSpPr>
            <p:cNvPr id="18" name="Straight Arrow Connector 17"/>
            <p:cNvCxnSpPr>
              <a:cxnSpLocks/>
            </p:cNvCxnSpPr>
            <p:nvPr/>
          </p:nvCxnSpPr>
          <p:spPr bwMode="auto">
            <a:xfrm>
              <a:off x="26426" y="40443"/>
              <a:ext cx="0" cy="2222"/>
            </a:xfrm>
            <a:prstGeom prst="straightConnector1">
              <a:avLst/>
            </a:prstGeom>
            <a:noFill/>
            <a:ln w="25400">
              <a:solidFill>
                <a:srgbClr val="000000"/>
              </a:solidFill>
              <a:round/>
              <a:headEnd/>
              <a:tailEnd type="arrow" w="med" len="med"/>
            </a:ln>
            <a:effectLst>
              <a:outerShdw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19" name="Straight Arrow Connector 18"/>
            <p:cNvCxnSpPr>
              <a:cxnSpLocks/>
            </p:cNvCxnSpPr>
            <p:nvPr/>
          </p:nvCxnSpPr>
          <p:spPr bwMode="auto">
            <a:xfrm>
              <a:off x="26427" y="13400"/>
              <a:ext cx="0" cy="2222"/>
            </a:xfrm>
            <a:prstGeom prst="straightConnector1">
              <a:avLst/>
            </a:prstGeom>
            <a:noFill/>
            <a:ln w="25400">
              <a:solidFill>
                <a:srgbClr val="000000"/>
              </a:solidFill>
              <a:round/>
              <a:headEnd/>
              <a:tailEnd type="arrow" w="med" len="med"/>
            </a:ln>
            <a:effectLst>
              <a:outerShdw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20" name="Straight Arrow Connector 19"/>
            <p:cNvCxnSpPr>
              <a:cxnSpLocks/>
            </p:cNvCxnSpPr>
            <p:nvPr/>
          </p:nvCxnSpPr>
          <p:spPr bwMode="auto">
            <a:xfrm>
              <a:off x="26426" y="18851"/>
              <a:ext cx="0" cy="2223"/>
            </a:xfrm>
            <a:prstGeom prst="straightConnector1">
              <a:avLst/>
            </a:prstGeom>
            <a:noFill/>
            <a:ln w="25400">
              <a:solidFill>
                <a:srgbClr val="000000"/>
              </a:solidFill>
              <a:round/>
              <a:headEnd/>
              <a:tailEnd type="arrow" w="med" len="med"/>
            </a:ln>
            <a:effectLst>
              <a:outerShdw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21" name="Straight Arrow Connector 20"/>
            <p:cNvCxnSpPr>
              <a:cxnSpLocks/>
            </p:cNvCxnSpPr>
            <p:nvPr/>
          </p:nvCxnSpPr>
          <p:spPr bwMode="auto">
            <a:xfrm>
              <a:off x="26426" y="24137"/>
              <a:ext cx="0" cy="2223"/>
            </a:xfrm>
            <a:prstGeom prst="straightConnector1">
              <a:avLst/>
            </a:prstGeom>
            <a:noFill/>
            <a:ln w="25400">
              <a:solidFill>
                <a:srgbClr val="000000"/>
              </a:solidFill>
              <a:round/>
              <a:headEnd/>
              <a:tailEnd type="arrow" w="med" len="med"/>
            </a:ln>
            <a:effectLst>
              <a:outerShdw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22" name="Straight Arrow Connector 21"/>
            <p:cNvCxnSpPr>
              <a:cxnSpLocks/>
            </p:cNvCxnSpPr>
            <p:nvPr/>
          </p:nvCxnSpPr>
          <p:spPr bwMode="auto">
            <a:xfrm>
              <a:off x="26426" y="34961"/>
              <a:ext cx="0" cy="2223"/>
            </a:xfrm>
            <a:prstGeom prst="straightConnector1">
              <a:avLst/>
            </a:prstGeom>
            <a:noFill/>
            <a:ln w="25400">
              <a:solidFill>
                <a:srgbClr val="000000"/>
              </a:solidFill>
              <a:round/>
              <a:headEnd/>
              <a:tailEnd type="arrow" w="med" len="med"/>
            </a:ln>
            <a:effectLst>
              <a:outerShdw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23" name="Text Box 48"/>
            <p:cNvSpPr txBox="1">
              <a:spLocks/>
            </p:cNvSpPr>
            <p:nvPr/>
          </p:nvSpPr>
          <p:spPr bwMode="auto">
            <a:xfrm>
              <a:off x="18288" y="48271"/>
              <a:ext cx="16294" cy="3099"/>
            </a:xfrm>
            <a:prstGeom prst="rect">
              <a:avLst/>
            </a:prstGeom>
            <a:solidFill>
              <a:srgbClr val="FFFFFF"/>
            </a:solidFill>
            <a:ln w="12700">
              <a:solidFill>
                <a:srgbClr val="000000"/>
              </a:solidFill>
              <a:miter lim="800000"/>
              <a:headEnd/>
              <a:tailEnd/>
            </a:ln>
          </p:spPr>
          <p:txBody>
            <a:bodyPr rot="0" vert="horz" wrap="square" lIns="91440" tIns="45720" rIns="91440" bIns="45720" anchor="ctr" anchorCtr="0" upright="1">
              <a:noAutofit/>
            </a:bodyPr>
            <a:lstStyle/>
            <a:p>
              <a:pPr algn="ctr">
                <a:lnSpc>
                  <a:spcPct val="200000"/>
                </a:lnSpc>
                <a:spcAft>
                  <a:spcPts val="0"/>
                </a:spcAft>
              </a:pPr>
              <a:r>
                <a:rPr lang="en-GB" sz="1200" b="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RESEARCH DESIGN</a:t>
              </a:r>
              <a:endParaRPr lang="en-GB" sz="1200">
                <a:effectLst/>
                <a:latin typeface="Calibri" panose="020F0502020204030204" pitchFamily="34" charset="0"/>
                <a:ea typeface="Times New Roman" panose="02020603050405020304" pitchFamily="18" charset="0"/>
                <a:cs typeface="Times New Roman" panose="02020603050405020304" pitchFamily="18" charset="0"/>
              </a:endParaRPr>
            </a:p>
          </p:txBody>
        </p:sp>
        <p:cxnSp>
          <p:nvCxnSpPr>
            <p:cNvPr id="24" name="Straight Arrow Connector 23"/>
            <p:cNvCxnSpPr>
              <a:cxnSpLocks/>
            </p:cNvCxnSpPr>
            <p:nvPr/>
          </p:nvCxnSpPr>
          <p:spPr bwMode="auto">
            <a:xfrm>
              <a:off x="22860" y="45945"/>
              <a:ext cx="0" cy="2223"/>
            </a:xfrm>
            <a:prstGeom prst="straightConnector1">
              <a:avLst/>
            </a:prstGeom>
            <a:noFill/>
            <a:ln w="25400">
              <a:solidFill>
                <a:srgbClr val="000000"/>
              </a:solidFill>
              <a:round/>
              <a:headEnd/>
              <a:tailEnd type="arrow" w="med" len="med"/>
            </a:ln>
            <a:effectLst>
              <a:outerShdw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25" name="Straight Arrow Connector 24"/>
            <p:cNvCxnSpPr>
              <a:cxnSpLocks/>
            </p:cNvCxnSpPr>
            <p:nvPr/>
          </p:nvCxnSpPr>
          <p:spPr bwMode="auto">
            <a:xfrm>
              <a:off x="30502" y="45945"/>
              <a:ext cx="0" cy="2223"/>
            </a:xfrm>
            <a:prstGeom prst="straightConnector1">
              <a:avLst/>
            </a:prstGeom>
            <a:noFill/>
            <a:ln w="25400">
              <a:solidFill>
                <a:srgbClr val="000000"/>
              </a:solidFill>
              <a:round/>
              <a:headEnd/>
              <a:tailEnd type="arrow" w="med" len="med"/>
            </a:ln>
            <a:effectLst>
              <a:outerShdw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26" name="Text Box 15"/>
            <p:cNvSpPr txBox="1">
              <a:spLocks/>
            </p:cNvSpPr>
            <p:nvPr/>
          </p:nvSpPr>
          <p:spPr bwMode="auto">
            <a:xfrm>
              <a:off x="1088" y="16815"/>
              <a:ext cx="14103" cy="12573"/>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rot="0" vert="horz" wrap="square" lIns="91440" tIns="45720" rIns="91440" bIns="45720" anchor="ctr" anchorCtr="0" upright="1">
              <a:noAutofit/>
            </a:bodyPr>
            <a:lstStyle/>
            <a:p>
              <a:pPr algn="ctr">
                <a:spcAft>
                  <a:spcPts val="0"/>
                </a:spcAft>
              </a:pPr>
              <a:r>
                <a:rPr lang="en-GB" sz="950" i="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Each decision you make in the research design affects your options</a:t>
              </a:r>
              <a:endParaRPr lang="en-GB" sz="1200" dirty="0">
                <a:effectLst/>
                <a:latin typeface="Calibri" panose="020F0502020204030204" pitchFamily="34" charset="0"/>
                <a:ea typeface="Times New Roman" panose="02020603050405020304" pitchFamily="18" charset="0"/>
                <a:cs typeface="Times New Roman" panose="02020603050405020304" pitchFamily="18" charset="0"/>
              </a:endParaRPr>
            </a:p>
          </p:txBody>
        </p:sp>
        <p:sp>
          <p:nvSpPr>
            <p:cNvPr id="27" name="Text Box 56"/>
            <p:cNvSpPr txBox="1">
              <a:spLocks/>
            </p:cNvSpPr>
            <p:nvPr/>
          </p:nvSpPr>
          <p:spPr bwMode="auto">
            <a:xfrm>
              <a:off x="18288" y="4825"/>
              <a:ext cx="16294" cy="3098"/>
            </a:xfrm>
            <a:prstGeom prst="rect">
              <a:avLst/>
            </a:prstGeom>
            <a:solidFill>
              <a:srgbClr val="FFFFFF"/>
            </a:solidFill>
            <a:ln w="6350">
              <a:solidFill>
                <a:srgbClr val="000000"/>
              </a:solidFill>
              <a:miter lim="800000"/>
              <a:headEnd/>
              <a:tailEnd/>
            </a:ln>
          </p:spPr>
          <p:txBody>
            <a:bodyPr rot="0" vert="horz" wrap="square" lIns="91440" tIns="45720" rIns="91440" bIns="45720" anchor="ctr" anchorCtr="0" upright="1">
              <a:noAutofit/>
            </a:bodyPr>
            <a:lstStyle/>
            <a:p>
              <a:pPr algn="ctr">
                <a:lnSpc>
                  <a:spcPct val="200000"/>
                </a:lnSpc>
                <a:spcAft>
                  <a:spcPts val="0"/>
                </a:spcAft>
              </a:pPr>
              <a:r>
                <a:rPr lang="en-GB" sz="950" b="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Develop Research Question</a:t>
              </a:r>
              <a:endParaRPr lang="en-GB" sz="1200">
                <a:effectLst/>
                <a:latin typeface="Calibri" panose="020F0502020204030204" pitchFamily="34" charset="0"/>
                <a:ea typeface="Times New Roman" panose="02020603050405020304" pitchFamily="18" charset="0"/>
                <a:cs typeface="Times New Roman" panose="02020603050405020304" pitchFamily="18" charset="0"/>
              </a:endParaRPr>
            </a:p>
          </p:txBody>
        </p:sp>
        <p:cxnSp>
          <p:nvCxnSpPr>
            <p:cNvPr id="28" name="Straight Connector 27"/>
            <p:cNvCxnSpPr/>
            <p:nvPr/>
          </p:nvCxnSpPr>
          <p:spPr bwMode="auto">
            <a:xfrm flipH="1">
              <a:off x="37579" y="6236"/>
              <a:ext cx="48" cy="38152"/>
            </a:xfrm>
            <a:prstGeom prst="line">
              <a:avLst/>
            </a:prstGeom>
            <a:noFill/>
            <a:ln w="25400">
              <a:solidFill>
                <a:srgbClr val="000000"/>
              </a:solidFill>
              <a:round/>
              <a:headEnd/>
              <a:tailEnd/>
            </a:ln>
            <a:effectLst>
              <a:outerShdw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29" name="AutoShape 21"/>
            <p:cNvCxnSpPr>
              <a:cxnSpLocks/>
            </p:cNvCxnSpPr>
            <p:nvPr/>
          </p:nvCxnSpPr>
          <p:spPr bwMode="auto">
            <a:xfrm flipH="1">
              <a:off x="34705" y="6369"/>
              <a:ext cx="2826" cy="0"/>
            </a:xfrm>
            <a:prstGeom prst="straightConnector1">
              <a:avLst/>
            </a:prstGeom>
            <a:noFill/>
            <a:ln w="25400">
              <a:solidFill>
                <a:srgbClr val="000000"/>
              </a:solidFill>
              <a:round/>
              <a:headEnd/>
              <a:tailEnd type="arrow" w="med" len="med"/>
            </a:ln>
            <a:effectLst>
              <a:outerShdw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30" name="Left Brace 29"/>
            <p:cNvSpPr>
              <a:spLocks/>
            </p:cNvSpPr>
            <p:nvPr/>
          </p:nvSpPr>
          <p:spPr bwMode="auto">
            <a:xfrm>
              <a:off x="14807" y="4572"/>
              <a:ext cx="2730" cy="41762"/>
            </a:xfrm>
            <a:prstGeom prst="leftBrace">
              <a:avLst>
                <a:gd name="adj1" fmla="val 8357"/>
                <a:gd name="adj2" fmla="val 44199"/>
              </a:avLst>
            </a:prstGeom>
            <a:noFill/>
            <a:ln w="9525">
              <a:solidFill>
                <a:srgbClr val="000000"/>
              </a:solidFill>
              <a:round/>
              <a:headEnd/>
              <a:tailEnd/>
            </a:ln>
            <a:effectLst>
              <a:outerShdw dist="20000" dir="5400000" rotWithShape="0">
                <a:srgbClr val="808080">
                  <a:alpha val="37999"/>
                </a:srgbClr>
              </a:outerShdw>
            </a:effectLst>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endParaRPr lang="en-GB"/>
            </a:p>
          </p:txBody>
        </p:sp>
        <p:sp>
          <p:nvSpPr>
            <p:cNvPr id="31" name="Text Box 11"/>
            <p:cNvSpPr txBox="1">
              <a:spLocks/>
            </p:cNvSpPr>
            <p:nvPr/>
          </p:nvSpPr>
          <p:spPr bwMode="auto">
            <a:xfrm>
              <a:off x="18288" y="21168"/>
              <a:ext cx="16294" cy="2959"/>
            </a:xfrm>
            <a:prstGeom prst="rect">
              <a:avLst/>
            </a:prstGeom>
            <a:solidFill>
              <a:srgbClr val="FFFFFF"/>
            </a:solidFill>
            <a:ln w="6350">
              <a:solidFill>
                <a:srgbClr val="000000"/>
              </a:solidFill>
              <a:miter lim="800000"/>
              <a:headEnd/>
              <a:tailEnd/>
            </a:ln>
          </p:spPr>
          <p:txBody>
            <a:bodyPr rot="0" vert="horz" wrap="square" lIns="91440" tIns="45720" rIns="91440" bIns="45720" anchor="ctr" anchorCtr="0" upright="1">
              <a:noAutofit/>
            </a:bodyPr>
            <a:lstStyle/>
            <a:p>
              <a:pPr algn="ctr">
                <a:lnSpc>
                  <a:spcPct val="200000"/>
                </a:lnSpc>
                <a:spcAft>
                  <a:spcPts val="0"/>
                </a:spcAft>
              </a:pPr>
              <a:r>
                <a:rPr lang="en-GB" sz="95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Choose a Framework</a:t>
              </a:r>
              <a:endParaRPr lang="en-GB" sz="1200" dirty="0">
                <a:effectLst/>
                <a:latin typeface="Calibri" panose="020F0502020204030204" pitchFamily="34" charset="0"/>
                <a:ea typeface="Times New Roman" panose="02020603050405020304" pitchFamily="18" charset="0"/>
                <a:cs typeface="Times New Roman" panose="02020603050405020304" pitchFamily="18" charset="0"/>
              </a:endParaRPr>
            </a:p>
          </p:txBody>
        </p:sp>
        <p:cxnSp>
          <p:nvCxnSpPr>
            <p:cNvPr id="32" name="Straight Arrow Connector 31"/>
            <p:cNvCxnSpPr>
              <a:cxnSpLocks/>
            </p:cNvCxnSpPr>
            <p:nvPr/>
          </p:nvCxnSpPr>
          <p:spPr bwMode="auto">
            <a:xfrm>
              <a:off x="26426" y="29618"/>
              <a:ext cx="0" cy="2222"/>
            </a:xfrm>
            <a:prstGeom prst="straightConnector1">
              <a:avLst/>
            </a:prstGeom>
            <a:noFill/>
            <a:ln w="25400">
              <a:solidFill>
                <a:srgbClr val="000000"/>
              </a:solidFill>
              <a:round/>
              <a:headEnd/>
              <a:tailEnd type="arrow" w="med" len="med"/>
            </a:ln>
            <a:effectLst>
              <a:outerShdw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33" name="Text Box 17"/>
            <p:cNvSpPr txBox="1">
              <a:spLocks/>
            </p:cNvSpPr>
            <p:nvPr/>
          </p:nvSpPr>
          <p:spPr bwMode="auto">
            <a:xfrm>
              <a:off x="9144" y="0"/>
              <a:ext cx="32004" cy="342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ctr">
                <a:lnSpc>
                  <a:spcPct val="150000"/>
                </a:lnSpc>
                <a:spcAft>
                  <a:spcPts val="0"/>
                </a:spcAft>
              </a:pPr>
              <a:r>
                <a:rPr lang="en-GB" sz="1200" b="1" u="sng"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Figure </a:t>
              </a:r>
              <a:r>
                <a:rPr lang="en-GB" sz="120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1.1 Developing your research design</a:t>
              </a:r>
            </a:p>
          </p:txBody>
        </p:sp>
        <p:cxnSp>
          <p:nvCxnSpPr>
            <p:cNvPr id="34" name="Straight Arrow Connector 33"/>
            <p:cNvCxnSpPr>
              <a:cxnSpLocks/>
            </p:cNvCxnSpPr>
            <p:nvPr/>
          </p:nvCxnSpPr>
          <p:spPr bwMode="auto">
            <a:xfrm flipH="1">
              <a:off x="34692" y="22591"/>
              <a:ext cx="2826" cy="0"/>
            </a:xfrm>
            <a:prstGeom prst="straightConnector1">
              <a:avLst/>
            </a:prstGeom>
            <a:noFill/>
            <a:ln w="25400">
              <a:solidFill>
                <a:srgbClr val="000000"/>
              </a:solidFill>
              <a:round/>
              <a:headEnd type="arrow" w="med" len="med"/>
              <a:tailEnd type="arrow" w="med" len="med"/>
            </a:ln>
            <a:effectLst>
              <a:outerShdw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35" name="Straight Arrow Connector 34"/>
            <p:cNvCxnSpPr>
              <a:cxnSpLocks/>
            </p:cNvCxnSpPr>
            <p:nvPr/>
          </p:nvCxnSpPr>
          <p:spPr bwMode="auto">
            <a:xfrm flipH="1">
              <a:off x="34756" y="17228"/>
              <a:ext cx="2826" cy="0"/>
            </a:xfrm>
            <a:prstGeom prst="straightConnector1">
              <a:avLst/>
            </a:prstGeom>
            <a:noFill/>
            <a:ln w="25400">
              <a:solidFill>
                <a:srgbClr val="000000"/>
              </a:solidFill>
              <a:round/>
              <a:headEnd type="arrow" w="med" len="med"/>
              <a:tailEnd type="arrow" w="med" len="med"/>
            </a:ln>
            <a:effectLst>
              <a:outerShdw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36" name="Straight Arrow Connector 35"/>
            <p:cNvCxnSpPr>
              <a:cxnSpLocks/>
            </p:cNvCxnSpPr>
            <p:nvPr/>
          </p:nvCxnSpPr>
          <p:spPr bwMode="auto">
            <a:xfrm flipH="1">
              <a:off x="34705" y="11737"/>
              <a:ext cx="2826" cy="0"/>
            </a:xfrm>
            <a:prstGeom prst="straightConnector1">
              <a:avLst/>
            </a:prstGeom>
            <a:noFill/>
            <a:ln w="25400">
              <a:solidFill>
                <a:srgbClr val="000000"/>
              </a:solidFill>
              <a:round/>
              <a:headEnd type="arrow" w="med" len="med"/>
              <a:tailEnd type="arrow" w="med" len="med"/>
            </a:ln>
            <a:effectLst>
              <a:outerShdw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37" name="Straight Arrow Connector 36"/>
            <p:cNvCxnSpPr>
              <a:cxnSpLocks/>
            </p:cNvCxnSpPr>
            <p:nvPr/>
          </p:nvCxnSpPr>
          <p:spPr bwMode="auto">
            <a:xfrm flipH="1">
              <a:off x="34692" y="33407"/>
              <a:ext cx="2826" cy="0"/>
            </a:xfrm>
            <a:prstGeom prst="straightConnector1">
              <a:avLst/>
            </a:prstGeom>
            <a:noFill/>
            <a:ln w="25400">
              <a:solidFill>
                <a:srgbClr val="000000"/>
              </a:solidFill>
              <a:round/>
              <a:headEnd type="arrow" w="med" len="med"/>
              <a:tailEnd type="arrow" w="med" len="med"/>
            </a:ln>
            <a:effectLst>
              <a:outerShdw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38" name="Straight Arrow Connector 37"/>
            <p:cNvCxnSpPr>
              <a:cxnSpLocks/>
            </p:cNvCxnSpPr>
            <p:nvPr/>
          </p:nvCxnSpPr>
          <p:spPr bwMode="auto">
            <a:xfrm flipH="1">
              <a:off x="34692" y="27933"/>
              <a:ext cx="2826" cy="0"/>
            </a:xfrm>
            <a:prstGeom prst="straightConnector1">
              <a:avLst/>
            </a:prstGeom>
            <a:noFill/>
            <a:ln w="25400">
              <a:solidFill>
                <a:srgbClr val="000000"/>
              </a:solidFill>
              <a:round/>
              <a:headEnd type="arrow" w="med" len="med"/>
              <a:tailEnd type="arrow" w="med" len="med"/>
            </a:ln>
            <a:effectLst>
              <a:outerShdw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39" name="Straight Arrow Connector 38"/>
            <p:cNvCxnSpPr>
              <a:cxnSpLocks/>
            </p:cNvCxnSpPr>
            <p:nvPr/>
          </p:nvCxnSpPr>
          <p:spPr bwMode="auto">
            <a:xfrm flipH="1">
              <a:off x="34692" y="38873"/>
              <a:ext cx="2826" cy="0"/>
            </a:xfrm>
            <a:prstGeom prst="straightConnector1">
              <a:avLst/>
            </a:prstGeom>
            <a:noFill/>
            <a:ln w="25400">
              <a:solidFill>
                <a:srgbClr val="000000"/>
              </a:solidFill>
              <a:round/>
              <a:headEnd type="arrow" w="med" len="med"/>
              <a:tailEnd type="arrow" w="med" len="med"/>
            </a:ln>
            <a:effectLst>
              <a:outerShdw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40" name="Left Brace 39"/>
            <p:cNvSpPr>
              <a:spLocks/>
            </p:cNvSpPr>
            <p:nvPr/>
          </p:nvSpPr>
          <p:spPr bwMode="auto">
            <a:xfrm rot="10800000">
              <a:off x="38161" y="4826"/>
              <a:ext cx="2731" cy="41109"/>
            </a:xfrm>
            <a:prstGeom prst="leftBrace">
              <a:avLst>
                <a:gd name="adj1" fmla="val 8363"/>
                <a:gd name="adj2" fmla="val 54875"/>
              </a:avLst>
            </a:prstGeom>
            <a:noFill/>
            <a:ln w="9525">
              <a:solidFill>
                <a:srgbClr val="000000"/>
              </a:solidFill>
              <a:round/>
              <a:headEnd/>
              <a:tailEnd/>
            </a:ln>
            <a:effectLst>
              <a:outerShdw dist="20000" dir="5400000" rotWithShape="0">
                <a:srgbClr val="808080">
                  <a:alpha val="37999"/>
                </a:srgbClr>
              </a:outerShdw>
            </a:effectLst>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endParaRPr lang="en-GB"/>
            </a:p>
          </p:txBody>
        </p:sp>
        <p:sp>
          <p:nvSpPr>
            <p:cNvPr id="41" name="Text Box 15"/>
            <p:cNvSpPr txBox="1">
              <a:spLocks/>
            </p:cNvSpPr>
            <p:nvPr/>
          </p:nvSpPr>
          <p:spPr bwMode="auto">
            <a:xfrm>
              <a:off x="40280" y="17088"/>
              <a:ext cx="11430" cy="12573"/>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rot="0" vert="horz" wrap="square" lIns="91440" tIns="45720" rIns="91440" bIns="45720" anchor="ctr" anchorCtr="0" upright="1">
              <a:noAutofit/>
            </a:bodyPr>
            <a:lstStyle/>
            <a:p>
              <a:pPr>
                <a:spcAft>
                  <a:spcPts val="0"/>
                </a:spcAft>
              </a:pPr>
              <a:r>
                <a:rPr lang="en-GB" sz="950" i="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You may sometimes re-consider your previous decisions and re-assess an earlier stage of the research design.</a:t>
              </a:r>
              <a:endParaRPr lang="en-GB" sz="1200" dirty="0">
                <a:effectLst/>
                <a:latin typeface="Calibri" panose="020F0502020204030204" pitchFamily="34" charset="0"/>
                <a:ea typeface="Times New Roman" panose="02020603050405020304" pitchFamily="18" charset="0"/>
                <a:cs typeface="Times New Roman" panose="02020603050405020304" pitchFamily="18" charset="0"/>
              </a:endParaRPr>
            </a:p>
          </p:txBody>
        </p:sp>
      </p:grpSp>
      <p:sp>
        <p:nvSpPr>
          <p:cNvPr id="2" name="Rounded Rectangle 1"/>
          <p:cNvSpPr/>
          <p:nvPr/>
        </p:nvSpPr>
        <p:spPr>
          <a:xfrm>
            <a:off x="887990" y="5687520"/>
            <a:ext cx="6520521" cy="701520"/>
          </a:xfrm>
          <a:prstGeom prst="roundRect">
            <a:avLst/>
          </a:prstGeom>
          <a:solidFill>
            <a:srgbClr val="00A4DE"/>
          </a:solidFill>
          <a:effectLst>
            <a:glow rad="25400">
              <a:srgbClr val="00A4DE">
                <a:alpha val="95000"/>
              </a:srgbClr>
            </a:glow>
            <a:outerShdw blurRad="40000" dist="20000" dir="5400000" rotWithShape="0">
              <a:srgbClr val="000000">
                <a:alpha val="38000"/>
              </a:srgbClr>
            </a:outerShdw>
          </a:effectLst>
        </p:spPr>
        <p:style>
          <a:lnRef idx="3">
            <a:schemeClr val="lt1"/>
          </a:lnRef>
          <a:fillRef idx="1">
            <a:schemeClr val="accent2"/>
          </a:fillRef>
          <a:effectRef idx="1">
            <a:schemeClr val="accent2"/>
          </a:effectRef>
          <a:fontRef idx="minor">
            <a:schemeClr val="lt1"/>
          </a:fontRef>
        </p:style>
        <p:txBody>
          <a:bodyPr rtlCol="0" anchor="ctr"/>
          <a:lstStyle/>
          <a:p>
            <a:pPr>
              <a:buClr>
                <a:schemeClr val="accent2"/>
              </a:buClr>
              <a:buSzPct val="121000"/>
            </a:pPr>
            <a:r>
              <a:rPr lang="en-GB" b="1" dirty="0" smtClean="0"/>
              <a:t>Remember to </a:t>
            </a:r>
            <a:r>
              <a:rPr lang="en-GB" b="1" u="sng" dirty="0" smtClean="0"/>
              <a:t>document</a:t>
            </a:r>
            <a:r>
              <a:rPr lang="en-GB" b="1" dirty="0" smtClean="0"/>
              <a:t> </a:t>
            </a:r>
            <a:r>
              <a:rPr lang="en-GB" b="1" dirty="0"/>
              <a:t>and </a:t>
            </a:r>
            <a:r>
              <a:rPr lang="en-GB" b="1" u="sng" dirty="0"/>
              <a:t>justify</a:t>
            </a:r>
            <a:r>
              <a:rPr lang="en-GB" b="1" dirty="0"/>
              <a:t> decisions made at each step! </a:t>
            </a:r>
            <a:endParaRPr lang="it-IT" b="1" dirty="0"/>
          </a:p>
        </p:txBody>
      </p:sp>
      <p:pic>
        <p:nvPicPr>
          <p:cNvPr id="3074"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66546" y="434304"/>
            <a:ext cx="3722254"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588699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16846" y="367957"/>
            <a:ext cx="9980102"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FIND APPROPRIATE RESEARCH TOPIC</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8"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sp>
        <p:nvSpPr>
          <p:cNvPr id="9" name="Content Placeholder 2"/>
          <p:cNvSpPr>
            <a:spLocks noGrp="1"/>
          </p:cNvSpPr>
          <p:nvPr>
            <p:ph idx="1"/>
          </p:nvPr>
        </p:nvSpPr>
        <p:spPr>
          <a:xfrm>
            <a:off x="591127" y="1239576"/>
            <a:ext cx="11139055" cy="5416868"/>
          </a:xfrm>
          <a:noFill/>
        </p:spPr>
        <p:txBody>
          <a:bodyPr vert="horz" wrap="square" lIns="91440" tIns="45720" rIns="91440" bIns="45720" rtlCol="0">
            <a:spAutoFit/>
          </a:bodyPr>
          <a:lstStyle/>
          <a:p>
            <a:pPr>
              <a:spcBef>
                <a:spcPts val="0"/>
              </a:spcBef>
              <a:spcAft>
                <a:spcPts val="2000"/>
              </a:spcAft>
              <a:buClr>
                <a:schemeClr val="accent2"/>
              </a:buClr>
              <a:buSzPct val="150000"/>
              <a:buBlip>
                <a:blip r:embed="rId3"/>
              </a:buBlip>
            </a:pPr>
            <a:r>
              <a:rPr lang="en-GB" sz="2000" dirty="0">
                <a:solidFill>
                  <a:srgbClr val="00A4DE"/>
                </a:solidFill>
                <a:latin typeface="Arial" panose="020B0604020202020204" pitchFamily="34" charset="0"/>
                <a:cs typeface="Arial" panose="020B0604020202020204" pitchFamily="34" charset="0"/>
              </a:rPr>
              <a:t>Developing </a:t>
            </a:r>
            <a:r>
              <a:rPr lang="en-GB" sz="2000" dirty="0" smtClean="0">
                <a:solidFill>
                  <a:srgbClr val="00A4DE"/>
                </a:solidFill>
                <a:latin typeface="Arial" panose="020B0604020202020204" pitchFamily="34" charset="0"/>
                <a:cs typeface="Arial" panose="020B0604020202020204" pitchFamily="34" charset="0"/>
              </a:rPr>
              <a:t>good </a:t>
            </a:r>
            <a:r>
              <a:rPr lang="en-GB" sz="2000" dirty="0">
                <a:solidFill>
                  <a:srgbClr val="00A4DE"/>
                </a:solidFill>
                <a:latin typeface="Arial" panose="020B0604020202020204" pitchFamily="34" charset="0"/>
                <a:cs typeface="Arial" panose="020B0604020202020204" pitchFamily="34" charset="0"/>
              </a:rPr>
              <a:t>research </a:t>
            </a:r>
            <a:r>
              <a:rPr lang="en-GB" sz="2000" dirty="0" smtClean="0">
                <a:solidFill>
                  <a:srgbClr val="00A4DE"/>
                </a:solidFill>
                <a:latin typeface="Arial" panose="020B0604020202020204" pitchFamily="34" charset="0"/>
                <a:cs typeface="Arial" panose="020B0604020202020204" pitchFamily="34" charset="0"/>
              </a:rPr>
              <a:t>question(s) will require </a:t>
            </a:r>
            <a:r>
              <a:rPr lang="en-GB" sz="2000" dirty="0">
                <a:solidFill>
                  <a:srgbClr val="00A4DE"/>
                </a:solidFill>
                <a:latin typeface="Arial" panose="020B0604020202020204" pitchFamily="34" charset="0"/>
                <a:cs typeface="Arial" panose="020B0604020202020204" pitchFamily="34" charset="0"/>
              </a:rPr>
              <a:t>selecting a workable research </a:t>
            </a:r>
            <a:r>
              <a:rPr lang="en-GB" sz="2000" dirty="0" smtClean="0">
                <a:solidFill>
                  <a:srgbClr val="00A4DE"/>
                </a:solidFill>
                <a:latin typeface="Arial" panose="020B0604020202020204" pitchFamily="34" charset="0"/>
                <a:cs typeface="Arial" panose="020B0604020202020204" pitchFamily="34" charset="0"/>
              </a:rPr>
              <a:t>topic.</a:t>
            </a:r>
          </a:p>
          <a:p>
            <a:pPr>
              <a:spcBef>
                <a:spcPts val="0"/>
              </a:spcBef>
              <a:spcAft>
                <a:spcPts val="2000"/>
              </a:spcAft>
              <a:buClr>
                <a:schemeClr val="accent2"/>
              </a:buClr>
              <a:buSzPct val="150000"/>
              <a:buBlip>
                <a:blip r:embed="rId3"/>
              </a:buBlip>
            </a:pPr>
            <a:r>
              <a:rPr lang="en-GB" sz="2000" dirty="0">
                <a:solidFill>
                  <a:srgbClr val="00A4DE"/>
                </a:solidFill>
                <a:latin typeface="Arial" panose="020B0604020202020204" pitchFamily="34" charset="0"/>
                <a:cs typeface="Arial" panose="020B0604020202020204" pitchFamily="34" charset="0"/>
              </a:rPr>
              <a:t>E</a:t>
            </a:r>
            <a:r>
              <a:rPr lang="en-GB" sz="2000" dirty="0" smtClean="0">
                <a:solidFill>
                  <a:srgbClr val="00A4DE"/>
                </a:solidFill>
                <a:latin typeface="Arial" panose="020B0604020202020204" pitchFamily="34" charset="0"/>
                <a:cs typeface="Arial" panose="020B0604020202020204" pitchFamily="34" charset="0"/>
              </a:rPr>
              <a:t>nsure your </a:t>
            </a:r>
            <a:r>
              <a:rPr lang="en-GB" sz="2000" dirty="0">
                <a:solidFill>
                  <a:srgbClr val="00A4DE"/>
                </a:solidFill>
                <a:latin typeface="Arial" panose="020B0604020202020204" pitchFamily="34" charset="0"/>
                <a:cs typeface="Arial" panose="020B0604020202020204" pitchFamily="34" charset="0"/>
              </a:rPr>
              <a:t>topic is of general interest in your </a:t>
            </a:r>
            <a:r>
              <a:rPr lang="en-GB" sz="2000" dirty="0" smtClean="0">
                <a:solidFill>
                  <a:srgbClr val="00A4DE"/>
                </a:solidFill>
                <a:latin typeface="Arial" panose="020B0604020202020204" pitchFamily="34" charset="0"/>
                <a:cs typeface="Arial" panose="020B0604020202020204" pitchFamily="34" charset="0"/>
              </a:rPr>
              <a:t>research field.</a:t>
            </a:r>
          </a:p>
          <a:p>
            <a:pPr>
              <a:spcBef>
                <a:spcPts val="0"/>
              </a:spcBef>
              <a:spcAft>
                <a:spcPts val="2000"/>
              </a:spcAft>
              <a:buClr>
                <a:schemeClr val="accent2"/>
              </a:buClr>
              <a:buSzPct val="150000"/>
              <a:buBlip>
                <a:blip r:embed="rId3"/>
              </a:buBlip>
            </a:pPr>
            <a:r>
              <a:rPr lang="en-GB" sz="2000" dirty="0" smtClean="0">
                <a:solidFill>
                  <a:srgbClr val="00A4DE"/>
                </a:solidFill>
                <a:latin typeface="Arial" panose="020B0604020202020204" pitchFamily="34" charset="0"/>
                <a:cs typeface="Arial" panose="020B0604020202020204" pitchFamily="34" charset="0"/>
              </a:rPr>
              <a:t>Consider these questions:</a:t>
            </a:r>
          </a:p>
          <a:p>
            <a:pPr lvl="1">
              <a:spcBef>
                <a:spcPts val="0"/>
              </a:spcBef>
              <a:spcAft>
                <a:spcPts val="2000"/>
              </a:spcAft>
              <a:buClr>
                <a:schemeClr val="accent2"/>
              </a:buClr>
              <a:buSzPct val="150000"/>
              <a:buBlip>
                <a:blip r:embed="rId3"/>
              </a:buBlip>
            </a:pPr>
            <a:r>
              <a:rPr lang="en-GB" sz="2000" i="1" dirty="0" smtClean="0">
                <a:solidFill>
                  <a:srgbClr val="00A4DE"/>
                </a:solidFill>
                <a:latin typeface="Arial" panose="020B0604020202020204" pitchFamily="34" charset="0"/>
                <a:cs typeface="Arial" panose="020B0604020202020204" pitchFamily="34" charset="0"/>
              </a:rPr>
              <a:t>Does your question address </a:t>
            </a:r>
            <a:r>
              <a:rPr lang="en-GB" sz="2000" i="1" dirty="0">
                <a:solidFill>
                  <a:srgbClr val="00A4DE"/>
                </a:solidFill>
                <a:latin typeface="Arial" panose="020B0604020202020204" pitchFamily="34" charset="0"/>
                <a:cs typeface="Arial" panose="020B0604020202020204" pitchFamily="34" charset="0"/>
              </a:rPr>
              <a:t>an important theoretical </a:t>
            </a:r>
            <a:r>
              <a:rPr lang="en-GB" sz="2000" i="1" dirty="0" smtClean="0">
                <a:solidFill>
                  <a:srgbClr val="00A4DE"/>
                </a:solidFill>
                <a:latin typeface="Arial" panose="020B0604020202020204" pitchFamily="34" charset="0"/>
                <a:cs typeface="Arial" panose="020B0604020202020204" pitchFamily="34" charset="0"/>
              </a:rPr>
              <a:t>concept? </a:t>
            </a:r>
          </a:p>
          <a:p>
            <a:pPr lvl="1">
              <a:spcBef>
                <a:spcPts val="0"/>
              </a:spcBef>
              <a:spcAft>
                <a:spcPts val="2000"/>
              </a:spcAft>
              <a:buClr>
                <a:schemeClr val="accent2"/>
              </a:buClr>
              <a:buSzPct val="150000"/>
              <a:buBlip>
                <a:blip r:embed="rId3"/>
              </a:buBlip>
            </a:pPr>
            <a:r>
              <a:rPr lang="en-GB" sz="2000" i="1" dirty="0" smtClean="0">
                <a:solidFill>
                  <a:srgbClr val="00A4DE"/>
                </a:solidFill>
                <a:latin typeface="Arial" panose="020B0604020202020204" pitchFamily="34" charset="0"/>
                <a:cs typeface="Arial" panose="020B0604020202020204" pitchFamily="34" charset="0"/>
              </a:rPr>
              <a:t>Could your question open </a:t>
            </a:r>
            <a:r>
              <a:rPr lang="en-GB" sz="2000" i="1" dirty="0">
                <a:solidFill>
                  <a:srgbClr val="00A4DE"/>
                </a:solidFill>
                <a:latin typeface="Arial" panose="020B0604020202020204" pitchFamily="34" charset="0"/>
                <a:cs typeface="Arial" panose="020B0604020202020204" pitchFamily="34" charset="0"/>
              </a:rPr>
              <a:t>up new avenues or areas for </a:t>
            </a:r>
            <a:r>
              <a:rPr lang="en-GB" sz="2000" i="1" dirty="0" smtClean="0">
                <a:solidFill>
                  <a:srgbClr val="00A4DE"/>
                </a:solidFill>
                <a:latin typeface="Arial" panose="020B0604020202020204" pitchFamily="34" charset="0"/>
                <a:cs typeface="Arial" panose="020B0604020202020204" pitchFamily="34" charset="0"/>
              </a:rPr>
              <a:t>research?</a:t>
            </a:r>
            <a:endParaRPr lang="en-GB" sz="2000" i="1" dirty="0">
              <a:solidFill>
                <a:srgbClr val="00A4DE"/>
              </a:solidFill>
              <a:latin typeface="Arial" panose="020B0604020202020204" pitchFamily="34" charset="0"/>
              <a:cs typeface="Arial" panose="020B0604020202020204" pitchFamily="34" charset="0"/>
            </a:endParaRPr>
          </a:p>
          <a:p>
            <a:pPr>
              <a:spcBef>
                <a:spcPts val="0"/>
              </a:spcBef>
              <a:spcAft>
                <a:spcPts val="2000"/>
              </a:spcAft>
              <a:buClr>
                <a:schemeClr val="accent2"/>
              </a:buClr>
              <a:buSzPct val="150000"/>
              <a:buBlip>
                <a:blip r:embed="rId3"/>
              </a:buBlip>
            </a:pPr>
            <a:r>
              <a:rPr lang="en-GB" sz="2000" b="1" dirty="0">
                <a:solidFill>
                  <a:srgbClr val="00A4DE"/>
                </a:solidFill>
                <a:latin typeface="Arial" panose="020B0604020202020204" pitchFamily="34" charset="0"/>
                <a:cs typeface="Arial" panose="020B0604020202020204" pitchFamily="34" charset="0"/>
              </a:rPr>
              <a:t>Determine whether research topic is relevant and valuable to your field:</a:t>
            </a:r>
          </a:p>
          <a:p>
            <a:pPr>
              <a:spcBef>
                <a:spcPts val="0"/>
              </a:spcBef>
              <a:spcAft>
                <a:spcPts val="2000"/>
              </a:spcAft>
              <a:buClr>
                <a:schemeClr val="accent2"/>
              </a:buClr>
              <a:buSzPct val="150000"/>
              <a:buBlip>
                <a:blip r:embed="rId3"/>
              </a:buBlip>
            </a:pPr>
            <a:r>
              <a:rPr lang="en-GB" sz="2000" dirty="0">
                <a:solidFill>
                  <a:srgbClr val="00A4DE"/>
                </a:solidFill>
                <a:latin typeface="Arial" panose="020B0604020202020204" pitchFamily="34" charset="0"/>
                <a:cs typeface="Arial" panose="020B0604020202020204" pitchFamily="34" charset="0"/>
              </a:rPr>
              <a:t>Thoroughly research topic in existing academic literature.</a:t>
            </a:r>
          </a:p>
          <a:p>
            <a:pPr>
              <a:spcBef>
                <a:spcPts val="0"/>
              </a:spcBef>
              <a:spcAft>
                <a:spcPts val="2000"/>
              </a:spcAft>
              <a:buClr>
                <a:schemeClr val="accent2"/>
              </a:buClr>
              <a:buSzPct val="150000"/>
              <a:buBlip>
                <a:blip r:embed="rId3"/>
              </a:buBlip>
            </a:pPr>
            <a:r>
              <a:rPr lang="en-GB" sz="2000" dirty="0">
                <a:solidFill>
                  <a:srgbClr val="00A4DE"/>
                </a:solidFill>
                <a:latin typeface="Arial" panose="020B0604020202020204" pitchFamily="34" charset="0"/>
                <a:cs typeface="Arial" panose="020B0604020202020204" pitchFamily="34" charset="0"/>
              </a:rPr>
              <a:t>Who else is studying it and in what academic disciplines? </a:t>
            </a:r>
          </a:p>
          <a:p>
            <a:pPr>
              <a:spcBef>
                <a:spcPts val="0"/>
              </a:spcBef>
              <a:spcAft>
                <a:spcPts val="2000"/>
              </a:spcAft>
              <a:buClr>
                <a:schemeClr val="accent2"/>
              </a:buClr>
              <a:buSzPct val="150000"/>
              <a:buBlip>
                <a:blip r:embed="rId3"/>
              </a:buBlip>
            </a:pPr>
            <a:r>
              <a:rPr lang="en-GB" sz="2000" dirty="0">
                <a:solidFill>
                  <a:srgbClr val="00A4DE"/>
                </a:solidFill>
                <a:latin typeface="Arial" panose="020B0604020202020204" pitchFamily="34" charset="0"/>
                <a:cs typeface="Arial" panose="020B0604020202020204" pitchFamily="34" charset="0"/>
              </a:rPr>
              <a:t>Is an academic audience for your topic in your discipline?</a:t>
            </a:r>
          </a:p>
          <a:p>
            <a:pPr marL="457200" lvl="1" indent="0">
              <a:spcBef>
                <a:spcPts val="0"/>
              </a:spcBef>
              <a:spcAft>
                <a:spcPts val="2000"/>
              </a:spcAft>
              <a:buClr>
                <a:schemeClr val="accent2"/>
              </a:buClr>
              <a:buSzPct val="121000"/>
              <a:buNone/>
            </a:pPr>
            <a:endParaRPr lang="en-GB" sz="1600" i="1" dirty="0" smtClean="0">
              <a:solidFill>
                <a:srgbClr val="000090"/>
              </a:solidFill>
              <a:latin typeface="Arial" panose="020B0604020202020204" pitchFamily="34" charset="0"/>
              <a:cs typeface="Arial" panose="020B0604020202020204" pitchFamily="34" charset="0"/>
            </a:endParaRPr>
          </a:p>
        </p:txBody>
      </p:sp>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68144" y="434304"/>
            <a:ext cx="3620655"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59781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544945" y="1401949"/>
            <a:ext cx="11018982" cy="3652282"/>
          </a:xfrm>
          <a:noFill/>
        </p:spPr>
        <p:txBody>
          <a:bodyPr vert="horz" wrap="square" lIns="91440" tIns="45720" rIns="91440" bIns="45720" rtlCol="0">
            <a:spAutoFit/>
          </a:bodyPr>
          <a:lstStyle/>
          <a:p>
            <a:pPr>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Discussions on your topic in recent journal articles can point towards avenues of exploration</a:t>
            </a:r>
            <a:r>
              <a:rPr lang="en-GB" sz="1800" dirty="0" smtClean="0">
                <a:solidFill>
                  <a:srgbClr val="00A4DE"/>
                </a:solidFill>
                <a:latin typeface="Arial" panose="020B0604020202020204" pitchFamily="34" charset="0"/>
                <a:cs typeface="Arial" panose="020B0604020202020204" pitchFamily="34" charset="0"/>
              </a:rPr>
              <a:t>.</a:t>
            </a:r>
          </a:p>
          <a:p>
            <a:pPr lvl="1">
              <a:spcBef>
                <a:spcPts val="0"/>
              </a:spcBef>
              <a:spcAft>
                <a:spcPts val="2000"/>
              </a:spcAft>
              <a:buClr>
                <a:schemeClr val="accent2"/>
              </a:buClr>
              <a:buSzPct val="150000"/>
              <a:buBlip>
                <a:blip r:embed="rId2"/>
              </a:buBlip>
            </a:pPr>
            <a:r>
              <a:rPr lang="en-GB" sz="1600" dirty="0" smtClean="0">
                <a:solidFill>
                  <a:srgbClr val="00A4DE"/>
                </a:solidFill>
                <a:latin typeface="Arial" panose="020B0604020202020204" pitchFamily="34" charset="0"/>
                <a:cs typeface="Arial" panose="020B0604020202020204" pitchFamily="34" charset="0"/>
              </a:rPr>
              <a:t>Final section ‘directions for future research’ highlight unanswered research topics within scope of that study. </a:t>
            </a:r>
          </a:p>
          <a:p>
            <a:pPr>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Self-assess </a:t>
            </a:r>
            <a:r>
              <a:rPr lang="en-GB" sz="2000" dirty="0" smtClean="0">
                <a:solidFill>
                  <a:srgbClr val="00A4DE"/>
                </a:solidFill>
                <a:latin typeface="Arial" panose="020B0604020202020204" pitchFamily="34" charset="0"/>
                <a:cs typeface="Arial" panose="020B0604020202020204" pitchFamily="34" charset="0"/>
              </a:rPr>
              <a:t>whether </a:t>
            </a:r>
            <a:r>
              <a:rPr lang="en-GB" sz="2000" dirty="0">
                <a:solidFill>
                  <a:srgbClr val="00A4DE"/>
                </a:solidFill>
                <a:latin typeface="Arial" panose="020B0604020202020204" pitchFamily="34" charset="0"/>
                <a:cs typeface="Arial" panose="020B0604020202020204" pitchFamily="34" charset="0"/>
              </a:rPr>
              <a:t>you are in </a:t>
            </a:r>
            <a:r>
              <a:rPr lang="en-GB" sz="2000" dirty="0" smtClean="0">
                <a:solidFill>
                  <a:srgbClr val="00A4DE"/>
                </a:solidFill>
                <a:latin typeface="Arial" panose="020B0604020202020204" pitchFamily="34" charset="0"/>
                <a:cs typeface="Arial" panose="020B0604020202020204" pitchFamily="34" charset="0"/>
              </a:rPr>
              <a:t>a position </a:t>
            </a:r>
            <a:r>
              <a:rPr lang="en-GB" sz="2000" dirty="0">
                <a:solidFill>
                  <a:srgbClr val="00A4DE"/>
                </a:solidFill>
                <a:latin typeface="Arial" panose="020B0604020202020204" pitchFamily="34" charset="0"/>
                <a:cs typeface="Arial" panose="020B0604020202020204" pitchFamily="34" charset="0"/>
              </a:rPr>
              <a:t>to conduct research on </a:t>
            </a:r>
            <a:r>
              <a:rPr lang="en-GB" sz="2000" dirty="0" smtClean="0">
                <a:solidFill>
                  <a:srgbClr val="00A4DE"/>
                </a:solidFill>
                <a:latin typeface="Arial" panose="020B0604020202020204" pitchFamily="34" charset="0"/>
                <a:cs typeface="Arial" panose="020B0604020202020204" pitchFamily="34" charset="0"/>
              </a:rPr>
              <a:t>your topic</a:t>
            </a:r>
            <a:r>
              <a:rPr lang="en-GB" sz="2000" dirty="0">
                <a:solidFill>
                  <a:srgbClr val="00A4DE"/>
                </a:solidFill>
                <a:latin typeface="Arial" panose="020B0604020202020204" pitchFamily="34" charset="0"/>
                <a:cs typeface="Arial" panose="020B0604020202020204" pitchFamily="34" charset="0"/>
              </a:rPr>
              <a:t>. </a:t>
            </a:r>
            <a:endParaRPr lang="en-GB" sz="2000" dirty="0" smtClean="0">
              <a:solidFill>
                <a:srgbClr val="00A4DE"/>
              </a:solidFill>
              <a:latin typeface="Arial" panose="020B0604020202020204" pitchFamily="34" charset="0"/>
              <a:cs typeface="Arial" panose="020B0604020202020204" pitchFamily="34" charset="0"/>
            </a:endParaRPr>
          </a:p>
          <a:p>
            <a:pPr lvl="1">
              <a:spcBef>
                <a:spcPts val="0"/>
              </a:spcBef>
              <a:spcAft>
                <a:spcPts val="2000"/>
              </a:spcAft>
              <a:buClr>
                <a:schemeClr val="accent2"/>
              </a:buClr>
              <a:buSzPct val="150000"/>
              <a:buBlip>
                <a:blip r:embed="rId2"/>
              </a:buBlip>
            </a:pPr>
            <a:r>
              <a:rPr lang="en-GB" sz="1600" i="1" dirty="0" smtClean="0">
                <a:solidFill>
                  <a:srgbClr val="00A4DE"/>
                </a:solidFill>
                <a:latin typeface="Arial" panose="020B0604020202020204" pitchFamily="34" charset="0"/>
                <a:cs typeface="Arial" panose="020B0604020202020204" pitchFamily="34" charset="0"/>
              </a:rPr>
              <a:t>For </a:t>
            </a:r>
            <a:r>
              <a:rPr lang="en-GB" sz="1600" i="1" dirty="0">
                <a:solidFill>
                  <a:srgbClr val="00A4DE"/>
                </a:solidFill>
                <a:latin typeface="Arial" panose="020B0604020202020204" pitchFamily="34" charset="0"/>
                <a:cs typeface="Arial" panose="020B0604020202020204" pitchFamily="34" charset="0"/>
              </a:rPr>
              <a:t>example, if you have special access or a background that will make </a:t>
            </a:r>
            <a:r>
              <a:rPr lang="en-GB" sz="1600" i="1" dirty="0" smtClean="0">
                <a:solidFill>
                  <a:srgbClr val="00A4DE"/>
                </a:solidFill>
                <a:latin typeface="Arial" panose="020B0604020202020204" pitchFamily="34" charset="0"/>
                <a:cs typeface="Arial" panose="020B0604020202020204" pitchFamily="34" charset="0"/>
              </a:rPr>
              <a:t>this topic </a:t>
            </a:r>
            <a:r>
              <a:rPr lang="en-GB" sz="1600" i="1" dirty="0">
                <a:solidFill>
                  <a:srgbClr val="00A4DE"/>
                </a:solidFill>
                <a:latin typeface="Arial" panose="020B0604020202020204" pitchFamily="34" charset="0"/>
                <a:cs typeface="Arial" panose="020B0604020202020204" pitchFamily="34" charset="0"/>
              </a:rPr>
              <a:t>easier to </a:t>
            </a:r>
            <a:r>
              <a:rPr lang="en-GB" sz="1600" i="1" dirty="0" smtClean="0">
                <a:solidFill>
                  <a:srgbClr val="00A4DE"/>
                </a:solidFill>
                <a:latin typeface="Arial" panose="020B0604020202020204" pitchFamily="34" charset="0"/>
                <a:cs typeface="Arial" panose="020B0604020202020204" pitchFamily="34" charset="0"/>
              </a:rPr>
              <a:t>explore or gives you a special insight, </a:t>
            </a:r>
            <a:r>
              <a:rPr lang="en-GB" sz="1600" i="1" dirty="0">
                <a:solidFill>
                  <a:srgbClr val="00A4DE"/>
                </a:solidFill>
                <a:latin typeface="Arial" panose="020B0604020202020204" pitchFamily="34" charset="0"/>
                <a:cs typeface="Arial" panose="020B0604020202020204" pitchFamily="34" charset="0"/>
              </a:rPr>
              <a:t>this weighs in favour of selecting </a:t>
            </a:r>
            <a:r>
              <a:rPr lang="en-GB" sz="1600" i="1" dirty="0" smtClean="0">
                <a:solidFill>
                  <a:srgbClr val="00A4DE"/>
                </a:solidFill>
                <a:latin typeface="Arial" panose="020B0604020202020204" pitchFamily="34" charset="0"/>
                <a:cs typeface="Arial" panose="020B0604020202020204" pitchFamily="34" charset="0"/>
              </a:rPr>
              <a:t>your topic</a:t>
            </a:r>
            <a:r>
              <a:rPr lang="en-GB" sz="1600" i="1" dirty="0">
                <a:solidFill>
                  <a:srgbClr val="00A4DE"/>
                </a:solidFill>
                <a:latin typeface="Arial" panose="020B0604020202020204" pitchFamily="34" charset="0"/>
                <a:cs typeface="Arial" panose="020B0604020202020204" pitchFamily="34" charset="0"/>
              </a:rPr>
              <a:t>.</a:t>
            </a:r>
          </a:p>
          <a:p>
            <a:pPr>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Discuss potential </a:t>
            </a:r>
            <a:r>
              <a:rPr lang="en-GB" sz="2000" dirty="0">
                <a:solidFill>
                  <a:srgbClr val="00A4DE"/>
                </a:solidFill>
                <a:latin typeface="Arial" panose="020B0604020202020204" pitchFamily="34" charset="0"/>
                <a:cs typeface="Arial" panose="020B0604020202020204" pitchFamily="34" charset="0"/>
              </a:rPr>
              <a:t>ideas with your supervisor, colleagues and other academics. </a:t>
            </a:r>
            <a:endParaRPr lang="en-GB" sz="2000" dirty="0" smtClean="0">
              <a:solidFill>
                <a:srgbClr val="00A4DE"/>
              </a:solidFill>
              <a:latin typeface="Arial" panose="020B0604020202020204" pitchFamily="34" charset="0"/>
              <a:cs typeface="Arial" panose="020B0604020202020204" pitchFamily="34" charset="0"/>
            </a:endParaRPr>
          </a:p>
          <a:p>
            <a:pPr>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This early process </a:t>
            </a:r>
            <a:r>
              <a:rPr lang="en-GB" sz="2000" dirty="0">
                <a:solidFill>
                  <a:srgbClr val="00A4DE"/>
                </a:solidFill>
                <a:latin typeface="Arial" panose="020B0604020202020204" pitchFamily="34" charset="0"/>
                <a:cs typeface="Arial" panose="020B0604020202020204" pitchFamily="34" charset="0"/>
              </a:rPr>
              <a:t>is </a:t>
            </a:r>
            <a:r>
              <a:rPr lang="en-GB" sz="2000" dirty="0" smtClean="0">
                <a:solidFill>
                  <a:srgbClr val="00A4DE"/>
                </a:solidFill>
                <a:latin typeface="Arial" panose="020B0604020202020204" pitchFamily="34" charset="0"/>
                <a:cs typeface="Arial" panose="020B0604020202020204" pitchFamily="34" charset="0"/>
              </a:rPr>
              <a:t>useful, provides insight </a:t>
            </a:r>
            <a:r>
              <a:rPr lang="en-GB" sz="2000" dirty="0">
                <a:solidFill>
                  <a:srgbClr val="00A4DE"/>
                </a:solidFill>
                <a:latin typeface="Arial" panose="020B0604020202020204" pitchFamily="34" charset="0"/>
                <a:cs typeface="Arial" panose="020B0604020202020204" pitchFamily="34" charset="0"/>
              </a:rPr>
              <a:t>and guidance from </a:t>
            </a:r>
            <a:r>
              <a:rPr lang="en-GB" sz="2000" dirty="0" smtClean="0">
                <a:solidFill>
                  <a:srgbClr val="00A4DE"/>
                </a:solidFill>
                <a:latin typeface="Arial" panose="020B0604020202020204" pitchFamily="34" charset="0"/>
                <a:cs typeface="Arial" panose="020B0604020202020204" pitchFamily="34" charset="0"/>
              </a:rPr>
              <a:t>researchers </a:t>
            </a:r>
            <a:r>
              <a:rPr lang="en-GB" sz="2000" dirty="0">
                <a:solidFill>
                  <a:srgbClr val="00A4DE"/>
                </a:solidFill>
                <a:latin typeface="Arial" panose="020B0604020202020204" pitchFamily="34" charset="0"/>
                <a:cs typeface="Arial" panose="020B0604020202020204" pitchFamily="34" charset="0"/>
              </a:rPr>
              <a:t>who can recognize </a:t>
            </a:r>
            <a:r>
              <a:rPr lang="en-GB" sz="2000" dirty="0" smtClean="0">
                <a:solidFill>
                  <a:srgbClr val="00A4DE"/>
                </a:solidFill>
                <a:latin typeface="Arial" panose="020B0604020202020204" pitchFamily="34" charset="0"/>
                <a:cs typeface="Arial" panose="020B0604020202020204" pitchFamily="34" charset="0"/>
              </a:rPr>
              <a:t>opportunity and unforeseen pitfalls </a:t>
            </a:r>
            <a:r>
              <a:rPr lang="en-GB" sz="2000" dirty="0">
                <a:solidFill>
                  <a:srgbClr val="00A4DE"/>
                </a:solidFill>
                <a:latin typeface="Arial" panose="020B0604020202020204" pitchFamily="34" charset="0"/>
                <a:cs typeface="Arial" panose="020B0604020202020204" pitchFamily="34" charset="0"/>
              </a:rPr>
              <a:t>in your proposed research topic</a:t>
            </a:r>
            <a:r>
              <a:rPr lang="en-GB" sz="2000" dirty="0" smtClean="0">
                <a:solidFill>
                  <a:srgbClr val="00A4DE"/>
                </a:solidFill>
                <a:latin typeface="Arial" panose="020B0604020202020204" pitchFamily="34" charset="0"/>
                <a:cs typeface="Arial" panose="020B0604020202020204" pitchFamily="34" charset="0"/>
              </a:rPr>
              <a:t>.</a:t>
            </a:r>
            <a:endParaRPr lang="en-GB" sz="2000" dirty="0">
              <a:solidFill>
                <a:srgbClr val="00A4DE"/>
              </a:solidFill>
              <a:latin typeface="Arial" panose="020B0604020202020204" pitchFamily="34" charset="0"/>
              <a:cs typeface="Arial" panose="020B0604020202020204" pitchFamily="34" charset="0"/>
            </a:endParaRPr>
          </a:p>
        </p:txBody>
      </p:sp>
      <p:sp>
        <p:nvSpPr>
          <p:cNvPr id="9" name="TextBox 8"/>
          <p:cNvSpPr txBox="1"/>
          <p:nvPr/>
        </p:nvSpPr>
        <p:spPr>
          <a:xfrm>
            <a:off x="216846" y="367957"/>
            <a:ext cx="9980102"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FIND APPROPRIATE RESEARCH TOPIC</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10"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68144" y="434304"/>
            <a:ext cx="3620655"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009952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44555" y="368530"/>
            <a:ext cx="9615882"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CRAFT YOUR RESEARCH QUESTION</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sp>
        <p:nvSpPr>
          <p:cNvPr id="8" name="Content Placeholder 2"/>
          <p:cNvSpPr>
            <a:spLocks noGrp="1"/>
          </p:cNvSpPr>
          <p:nvPr>
            <p:ph idx="1"/>
          </p:nvPr>
        </p:nvSpPr>
        <p:spPr>
          <a:xfrm>
            <a:off x="308345" y="1199079"/>
            <a:ext cx="10663404" cy="5739081"/>
          </a:xfrm>
        </p:spPr>
        <p:txBody>
          <a:bodyPr>
            <a:normAutofit/>
          </a:bodyPr>
          <a:lstStyle/>
          <a:p>
            <a:pPr marL="228600" lvl="1">
              <a:lnSpc>
                <a:spcPct val="100000"/>
              </a:lnSpc>
              <a:spcBef>
                <a:spcPts val="0"/>
              </a:spcBef>
              <a:spcAft>
                <a:spcPts val="2000"/>
              </a:spcAft>
              <a:buClr>
                <a:schemeClr val="accent2"/>
              </a:buClr>
              <a:buSzPct val="150000"/>
              <a:buBlip>
                <a:blip r:embed="rId2"/>
              </a:buBlip>
              <a:tabLst>
                <a:tab pos="180975" algn="l"/>
              </a:tabLst>
            </a:pPr>
            <a:r>
              <a:rPr lang="en-GB" sz="2000" dirty="0" smtClean="0">
                <a:solidFill>
                  <a:srgbClr val="00A4DE"/>
                </a:solidFill>
                <a:latin typeface="Arial" panose="020B0604020202020204" pitchFamily="34" charset="0"/>
                <a:cs typeface="Arial" panose="020B0604020202020204" pitchFamily="34" charset="0"/>
              </a:rPr>
              <a:t>Process of refining research questions can reveal focus </a:t>
            </a:r>
            <a:r>
              <a:rPr lang="en-GB" sz="2000" dirty="0">
                <a:solidFill>
                  <a:srgbClr val="00A4DE"/>
                </a:solidFill>
                <a:latin typeface="Arial" panose="020B0604020202020204" pitchFamily="34" charset="0"/>
                <a:cs typeface="Arial" panose="020B0604020202020204" pitchFamily="34" charset="0"/>
              </a:rPr>
              <a:t>of </a:t>
            </a:r>
            <a:r>
              <a:rPr lang="en-GB" sz="2000" dirty="0" smtClean="0">
                <a:solidFill>
                  <a:srgbClr val="00A4DE"/>
                </a:solidFill>
                <a:latin typeface="Arial" panose="020B0604020202020204" pitchFamily="34" charset="0"/>
                <a:cs typeface="Arial" panose="020B0604020202020204" pitchFamily="34" charset="0"/>
              </a:rPr>
              <a:t>research</a:t>
            </a:r>
            <a:r>
              <a:rPr lang="en-GB" sz="2000" dirty="0">
                <a:solidFill>
                  <a:srgbClr val="00A4DE"/>
                </a:solidFill>
                <a:latin typeface="Arial" panose="020B0604020202020204" pitchFamily="34" charset="0"/>
                <a:cs typeface="Arial" panose="020B0604020202020204" pitchFamily="34" charset="0"/>
              </a:rPr>
              <a:t>. </a:t>
            </a:r>
            <a:endParaRPr lang="en-GB" sz="2000" dirty="0" smtClean="0">
              <a:solidFill>
                <a:srgbClr val="00A4DE"/>
              </a:solidFill>
              <a:latin typeface="Arial" panose="020B0604020202020204" pitchFamily="34" charset="0"/>
              <a:cs typeface="Arial" panose="020B0604020202020204" pitchFamily="34" charset="0"/>
            </a:endParaRPr>
          </a:p>
          <a:p>
            <a:pPr marL="228600" lvl="1">
              <a:lnSpc>
                <a:spcPct val="100000"/>
              </a:lnSpc>
              <a:spcBef>
                <a:spcPts val="0"/>
              </a:spcBef>
              <a:spcAft>
                <a:spcPts val="2000"/>
              </a:spcAft>
              <a:buClr>
                <a:schemeClr val="accent2"/>
              </a:buClr>
              <a:buSzPct val="150000"/>
              <a:buBlip>
                <a:blip r:embed="rId2"/>
              </a:buBlip>
              <a:tabLst>
                <a:tab pos="180975" algn="l"/>
              </a:tabLst>
            </a:pPr>
            <a:r>
              <a:rPr lang="en-GB" sz="2000" dirty="0" smtClean="0">
                <a:solidFill>
                  <a:srgbClr val="00A4DE"/>
                </a:solidFill>
                <a:latin typeface="Arial" panose="020B0604020202020204" pitchFamily="34" charset="0"/>
                <a:cs typeface="Arial" panose="020B0604020202020204" pitchFamily="34" charset="0"/>
              </a:rPr>
              <a:t>Ask these </a:t>
            </a:r>
            <a:r>
              <a:rPr lang="en-GB" sz="2000" dirty="0">
                <a:solidFill>
                  <a:srgbClr val="00A4DE"/>
                </a:solidFill>
                <a:latin typeface="Arial" panose="020B0604020202020204" pitchFamily="34" charset="0"/>
                <a:cs typeface="Arial" panose="020B0604020202020204" pitchFamily="34" charset="0"/>
              </a:rPr>
              <a:t>questions </a:t>
            </a:r>
            <a:r>
              <a:rPr lang="en-GB" sz="2000" dirty="0" smtClean="0">
                <a:solidFill>
                  <a:srgbClr val="00A4DE"/>
                </a:solidFill>
                <a:latin typeface="Arial" panose="020B0604020202020204" pitchFamily="34" charset="0"/>
                <a:cs typeface="Arial" panose="020B0604020202020204" pitchFamily="34" charset="0"/>
              </a:rPr>
              <a:t>to </a:t>
            </a:r>
            <a:r>
              <a:rPr lang="en-GB" sz="2000" dirty="0">
                <a:solidFill>
                  <a:srgbClr val="00A4DE"/>
                </a:solidFill>
                <a:latin typeface="Arial" panose="020B0604020202020204" pitchFamily="34" charset="0"/>
                <a:cs typeface="Arial" panose="020B0604020202020204" pitchFamily="34" charset="0"/>
              </a:rPr>
              <a:t>ensure you have </a:t>
            </a:r>
            <a:r>
              <a:rPr lang="en-GB" sz="2000" dirty="0" smtClean="0">
                <a:solidFill>
                  <a:srgbClr val="00A4DE"/>
                </a:solidFill>
                <a:latin typeface="Arial" panose="020B0604020202020204" pitchFamily="34" charset="0"/>
                <a:cs typeface="Arial" panose="020B0604020202020204" pitchFamily="34" charset="0"/>
              </a:rPr>
              <a:t>necessary </a:t>
            </a:r>
            <a:r>
              <a:rPr lang="en-GB" sz="2000" dirty="0">
                <a:solidFill>
                  <a:srgbClr val="00A4DE"/>
                </a:solidFill>
                <a:latin typeface="Arial" panose="020B0604020202020204" pitchFamily="34" charset="0"/>
                <a:cs typeface="Arial" panose="020B0604020202020204" pitchFamily="34" charset="0"/>
              </a:rPr>
              <a:t>elements:</a:t>
            </a:r>
            <a:endParaRPr lang="it-IT" sz="2000" dirty="0">
              <a:solidFill>
                <a:srgbClr val="00A4DE"/>
              </a:solidFill>
              <a:latin typeface="Arial" panose="020B0604020202020204" pitchFamily="34" charset="0"/>
              <a:cs typeface="Arial" panose="020B0604020202020204" pitchFamily="34" charset="0"/>
            </a:endParaRPr>
          </a:p>
        </p:txBody>
      </p:sp>
      <p:sp>
        <p:nvSpPr>
          <p:cNvPr id="2" name="Rectangle 2"/>
          <p:cNvSpPr>
            <a:spLocks noChangeArrowheads="1"/>
          </p:cNvSpPr>
          <p:nvPr/>
        </p:nvSpPr>
        <p:spPr bwMode="auto">
          <a:xfrm>
            <a:off x="2849526" y="2617013"/>
            <a:ext cx="1455478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GB"/>
          </a:p>
        </p:txBody>
      </p:sp>
      <p:graphicFrame>
        <p:nvGraphicFramePr>
          <p:cNvPr id="9" name="Diagram 8"/>
          <p:cNvGraphicFramePr/>
          <p:nvPr>
            <p:extLst>
              <p:ext uri="{D42A27DB-BD31-4B8C-83A1-F6EECF244321}">
                <p14:modId xmlns:p14="http://schemas.microsoft.com/office/powerpoint/2010/main" val="899375243"/>
              </p:ext>
            </p:extLst>
          </p:nvPr>
        </p:nvGraphicFramePr>
        <p:xfrm>
          <a:off x="2849526" y="2371790"/>
          <a:ext cx="6549655" cy="420296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050492" y="434304"/>
            <a:ext cx="3938308"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76627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52194" y="377193"/>
            <a:ext cx="11748975" cy="523220"/>
          </a:xfrm>
          <a:prstGeom prst="rect">
            <a:avLst/>
          </a:prstGeom>
          <a:noFill/>
        </p:spPr>
        <p:txBody>
          <a:bodyPr wrap="square" rtlCol="0">
            <a:spAutoFit/>
          </a:bodyPr>
          <a:lstStyle/>
          <a:p>
            <a:pPr algn="r"/>
            <a:r>
              <a:rPr lang="en-GB" sz="2800" dirty="0" smtClean="0">
                <a:solidFill>
                  <a:schemeClr val="bg1">
                    <a:lumMod val="50000"/>
                  </a:schemeClr>
                </a:solidFill>
                <a:latin typeface="Aharoni" panose="02010803020104030203" pitchFamily="2" charset="-79"/>
                <a:cs typeface="Aharoni" panose="02010803020104030203" pitchFamily="2" charset="-79"/>
              </a:rPr>
              <a:t>USE SUB-QUESTIONS TO CLARIFY YOUR RESEARCH FOCUS</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sp>
        <p:nvSpPr>
          <p:cNvPr id="2" name="Rectangle 1"/>
          <p:cNvSpPr/>
          <p:nvPr/>
        </p:nvSpPr>
        <p:spPr>
          <a:xfrm>
            <a:off x="634222" y="1608829"/>
            <a:ext cx="10754214" cy="2523768"/>
          </a:xfrm>
          <a:prstGeom prst="rect">
            <a:avLst/>
          </a:prstGeom>
        </p:spPr>
        <p:txBody>
          <a:bodyPr wrap="square">
            <a:spAutoFit/>
          </a:bodyPr>
          <a:lstStyle/>
          <a:p>
            <a:pPr marL="342900" lvl="8" indent="-342900">
              <a:lnSpc>
                <a:spcPct val="90000"/>
              </a:lnSpc>
              <a:spcAft>
                <a:spcPts val="2000"/>
              </a:spcAft>
              <a:buClr>
                <a:srgbClr val="ED7D31"/>
              </a:buClr>
              <a:buSzPct val="150000"/>
              <a:buBlip>
                <a:blip r:embed="rId3"/>
              </a:buBlip>
            </a:pPr>
            <a:r>
              <a:rPr lang="en-GB" sz="2000" dirty="0" smtClean="0">
                <a:solidFill>
                  <a:srgbClr val="00A4DE"/>
                </a:solidFill>
                <a:latin typeface="Arial" panose="020B0604020202020204" pitchFamily="34" charset="0"/>
                <a:cs typeface="Arial" panose="020B0604020202020204" pitchFamily="34" charset="0"/>
              </a:rPr>
              <a:t>Clarity and focus in definitions help your research question be understood by readers what you aim to achieve.</a:t>
            </a:r>
          </a:p>
          <a:p>
            <a:pPr marL="342900" lvl="8" indent="-342900">
              <a:lnSpc>
                <a:spcPct val="90000"/>
              </a:lnSpc>
              <a:spcAft>
                <a:spcPts val="2000"/>
              </a:spcAft>
              <a:buClr>
                <a:srgbClr val="ED7D31"/>
              </a:buClr>
              <a:buSzPct val="150000"/>
              <a:buBlip>
                <a:blip r:embed="rId3"/>
              </a:buBlip>
            </a:pPr>
            <a:r>
              <a:rPr lang="en-GB" sz="2000" dirty="0" smtClean="0">
                <a:solidFill>
                  <a:srgbClr val="00A4DE"/>
                </a:solidFill>
                <a:latin typeface="Arial" panose="020B0604020202020204" pitchFamily="34" charset="0"/>
                <a:cs typeface="Arial" panose="020B0604020202020204" pitchFamily="34" charset="0"/>
              </a:rPr>
              <a:t>A single, broad research question may fail to encompass various dimensions of your topic.</a:t>
            </a:r>
          </a:p>
          <a:p>
            <a:pPr marL="342900" lvl="8" indent="-342900">
              <a:lnSpc>
                <a:spcPct val="90000"/>
              </a:lnSpc>
              <a:spcAft>
                <a:spcPts val="2000"/>
              </a:spcAft>
              <a:buClr>
                <a:srgbClr val="ED7D31"/>
              </a:buClr>
              <a:buSzPct val="150000"/>
              <a:buBlip>
                <a:blip r:embed="rId3"/>
              </a:buBlip>
            </a:pPr>
            <a:r>
              <a:rPr lang="en-GB" sz="2000" i="1" dirty="0" smtClean="0">
                <a:solidFill>
                  <a:srgbClr val="00A4DE"/>
                </a:solidFill>
                <a:latin typeface="Arial" panose="020B0604020202020204" pitchFamily="34" charset="0"/>
                <a:cs typeface="Arial" panose="020B0604020202020204" pitchFamily="34" charset="0"/>
              </a:rPr>
              <a:t>Therefore</a:t>
            </a:r>
            <a:r>
              <a:rPr lang="en-GB" sz="2000" dirty="0" smtClean="0">
                <a:solidFill>
                  <a:srgbClr val="00A4DE"/>
                </a:solidFill>
                <a:latin typeface="Arial" panose="020B0604020202020204" pitchFamily="34" charset="0"/>
                <a:cs typeface="Arial" panose="020B0604020202020204" pitchFamily="34" charset="0"/>
              </a:rPr>
              <a:t> - Particular aspects of your topic aim to address can become more focused with </a:t>
            </a:r>
            <a:r>
              <a:rPr lang="en-GB" sz="2000" u="sng" dirty="0" smtClean="0">
                <a:solidFill>
                  <a:srgbClr val="00A4DE"/>
                </a:solidFill>
                <a:latin typeface="Arial" panose="020B0604020202020204" pitchFamily="34" charset="0"/>
                <a:cs typeface="Arial" panose="020B0604020202020204" pitchFamily="34" charset="0"/>
              </a:rPr>
              <a:t>sub-questions</a:t>
            </a:r>
            <a:endParaRPr lang="en-GB" sz="2000" dirty="0">
              <a:solidFill>
                <a:srgbClr val="00A4DE"/>
              </a:solidFill>
              <a:latin typeface="Arial" panose="020B0604020202020204" pitchFamily="34" charset="0"/>
              <a:cs typeface="Arial" panose="020B0604020202020204" pitchFamily="34" charset="0"/>
            </a:endParaRPr>
          </a:p>
          <a:p>
            <a:pPr marL="342900" lvl="8" indent="-342900">
              <a:lnSpc>
                <a:spcPct val="90000"/>
              </a:lnSpc>
              <a:spcAft>
                <a:spcPts val="2000"/>
              </a:spcAft>
              <a:buClr>
                <a:srgbClr val="ED7D31"/>
              </a:buClr>
              <a:buSzPct val="150000"/>
              <a:buBlip>
                <a:blip r:embed="rId3"/>
              </a:buBlip>
            </a:pPr>
            <a:r>
              <a:rPr lang="en-GB" sz="2000" dirty="0" smtClean="0">
                <a:solidFill>
                  <a:srgbClr val="00A4DE"/>
                </a:solidFill>
                <a:latin typeface="Arial" panose="020B0604020202020204" pitchFamily="34" charset="0"/>
                <a:cs typeface="Arial" panose="020B0604020202020204" pitchFamily="34" charset="0"/>
              </a:rPr>
              <a:t>These provide </a:t>
            </a:r>
            <a:r>
              <a:rPr lang="en-GB" sz="2000" u="sng" dirty="0" smtClean="0">
                <a:solidFill>
                  <a:srgbClr val="00A4DE"/>
                </a:solidFill>
                <a:latin typeface="Arial" panose="020B0604020202020204" pitchFamily="34" charset="0"/>
                <a:cs typeface="Arial" panose="020B0604020202020204" pitchFamily="34" charset="0"/>
              </a:rPr>
              <a:t>direction</a:t>
            </a:r>
            <a:r>
              <a:rPr lang="en-GB" sz="2000" dirty="0" smtClean="0">
                <a:solidFill>
                  <a:srgbClr val="00A4DE"/>
                </a:solidFill>
                <a:latin typeface="Arial" panose="020B0604020202020204" pitchFamily="34" charset="0"/>
                <a:cs typeface="Arial" panose="020B0604020202020204" pitchFamily="34" charset="0"/>
              </a:rPr>
              <a:t> and </a:t>
            </a:r>
            <a:r>
              <a:rPr lang="en-GB" sz="2000" u="sng" dirty="0" smtClean="0">
                <a:solidFill>
                  <a:srgbClr val="00A4DE"/>
                </a:solidFill>
                <a:latin typeface="Arial" panose="020B0604020202020204" pitchFamily="34" charset="0"/>
                <a:cs typeface="Arial" panose="020B0604020202020204" pitchFamily="34" charset="0"/>
              </a:rPr>
              <a:t>structure</a:t>
            </a:r>
            <a:r>
              <a:rPr lang="en-GB" sz="2000" dirty="0" smtClean="0">
                <a:solidFill>
                  <a:srgbClr val="00A4DE"/>
                </a:solidFill>
                <a:latin typeface="Arial" panose="020B0604020202020204" pitchFamily="34" charset="0"/>
                <a:cs typeface="Arial" panose="020B0604020202020204" pitchFamily="34" charset="0"/>
              </a:rPr>
              <a:t> for your research</a:t>
            </a:r>
            <a:r>
              <a:rPr lang="en-GB" sz="2000" dirty="0" smtClean="0">
                <a:solidFill>
                  <a:srgbClr val="0070C0"/>
                </a:solidFill>
                <a:latin typeface="Arial" panose="020B0604020202020204" pitchFamily="34" charset="0"/>
                <a:cs typeface="Arial" panose="020B0604020202020204" pitchFamily="34" charset="0"/>
              </a:rPr>
              <a:t>. </a:t>
            </a:r>
          </a:p>
        </p:txBody>
      </p:sp>
      <p:pic>
        <p:nvPicPr>
          <p:cNvPr id="7"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670371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65018" y="395666"/>
            <a:ext cx="11328511"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EXAMPLES OF SUB-QUESTIONS USING FACEBOOK</a:t>
            </a:r>
            <a:endParaRPr lang="en-GB" sz="2800" dirty="0">
              <a:solidFill>
                <a:schemeClr val="bg1">
                  <a:lumMod val="50000"/>
                </a:schemeClr>
              </a:solidFill>
              <a:latin typeface="Aharoni" panose="02010803020104030203" pitchFamily="2" charset="-79"/>
              <a:cs typeface="Aharoni" panose="02010803020104030203" pitchFamily="2" charset="-79"/>
            </a:endParaRPr>
          </a:p>
        </p:txBody>
      </p:sp>
      <p:grpSp>
        <p:nvGrpSpPr>
          <p:cNvPr id="15" name="Group 14"/>
          <p:cNvGrpSpPr>
            <a:grpSpLocks/>
          </p:cNvGrpSpPr>
          <p:nvPr/>
        </p:nvGrpSpPr>
        <p:grpSpPr bwMode="auto">
          <a:xfrm>
            <a:off x="2819345" y="2186807"/>
            <a:ext cx="6438955" cy="4091189"/>
            <a:chOff x="0" y="1566"/>
            <a:chExt cx="39306" cy="26022"/>
          </a:xfrm>
        </p:grpSpPr>
        <p:sp>
          <p:nvSpPr>
            <p:cNvPr id="17" name="Text Box 41"/>
            <p:cNvSpPr txBox="1">
              <a:spLocks noChangeArrowheads="1"/>
            </p:cNvSpPr>
            <p:nvPr/>
          </p:nvSpPr>
          <p:spPr bwMode="auto">
            <a:xfrm>
              <a:off x="27305" y="14838"/>
              <a:ext cx="12001" cy="12750"/>
            </a:xfrm>
            <a:prstGeom prst="rect">
              <a:avLst/>
            </a:prstGeom>
            <a:ln>
              <a:headEnd/>
              <a:tailEnd/>
            </a:ln>
          </p:spPr>
          <p:style>
            <a:lnRef idx="2">
              <a:schemeClr val="accent6"/>
            </a:lnRef>
            <a:fillRef idx="1">
              <a:schemeClr val="lt1"/>
            </a:fillRef>
            <a:effectRef idx="0">
              <a:schemeClr val="accent6"/>
            </a:effectRef>
            <a:fontRef idx="minor">
              <a:schemeClr val="dk1"/>
            </a:fontRef>
          </p:style>
          <p:txBody>
            <a:bodyPr rot="0" vert="horz" wrap="square" lIns="91440" tIns="45720" rIns="91440" bIns="45720" anchor="t" anchorCtr="0" upright="1">
              <a:noAutofit/>
            </a:bodyPr>
            <a:lstStyle/>
            <a:p>
              <a:pPr algn="ctr">
                <a:spcAft>
                  <a:spcPts val="0"/>
                </a:spcAft>
              </a:pPr>
              <a:r>
                <a:rPr lang="en-GB" sz="1600" b="1" dirty="0">
                  <a:effectLst/>
                  <a:latin typeface="Calibri" panose="020F0502020204030204" pitchFamily="34" charset="0"/>
                  <a:ea typeface="Times New Roman" panose="02020603050405020304" pitchFamily="18" charset="0"/>
                  <a:cs typeface="Times New Roman" panose="02020603050405020304" pitchFamily="18" charset="0"/>
                </a:rPr>
                <a:t>Secondary Research Question</a:t>
              </a:r>
              <a:endParaRPr lang="en-GB" sz="16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spcAft>
                  <a:spcPts val="0"/>
                </a:spcAft>
              </a:pPr>
              <a:r>
                <a:rPr lang="en-GB" sz="1600" dirty="0">
                  <a:effectLst/>
                  <a:latin typeface="Calibri" panose="020F0502020204030204" pitchFamily="34" charset="0"/>
                  <a:ea typeface="Times New Roman" panose="02020603050405020304" pitchFamily="18" charset="0"/>
                  <a:cs typeface="Times New Roman" panose="02020603050405020304" pitchFamily="18" charset="0"/>
                </a:rPr>
                <a:t>What role do family and friends play in motivating Facebook use?</a:t>
              </a:r>
            </a:p>
          </p:txBody>
        </p:sp>
        <p:grpSp>
          <p:nvGrpSpPr>
            <p:cNvPr id="18" name="Group 17"/>
            <p:cNvGrpSpPr>
              <a:grpSpLocks/>
            </p:cNvGrpSpPr>
            <p:nvPr/>
          </p:nvGrpSpPr>
          <p:grpSpPr bwMode="auto">
            <a:xfrm>
              <a:off x="0" y="1566"/>
              <a:ext cx="33464" cy="26022"/>
              <a:chOff x="0" y="1566"/>
              <a:chExt cx="33464" cy="26022"/>
            </a:xfrm>
          </p:grpSpPr>
          <p:sp>
            <p:nvSpPr>
              <p:cNvPr id="19" name="Text Box 33"/>
              <p:cNvSpPr txBox="1">
                <a:spLocks noChangeArrowheads="1"/>
              </p:cNvSpPr>
              <p:nvPr/>
            </p:nvSpPr>
            <p:spPr bwMode="auto">
              <a:xfrm>
                <a:off x="7556" y="1566"/>
                <a:ext cx="24409" cy="7543"/>
              </a:xfrm>
              <a:prstGeom prst="roundRect">
                <a:avLst/>
              </a:prstGeom>
              <a:ln>
                <a:headEnd/>
                <a:tailEnd/>
              </a:ln>
            </p:spPr>
            <p:style>
              <a:lnRef idx="2">
                <a:schemeClr val="accent2"/>
              </a:lnRef>
              <a:fillRef idx="1">
                <a:schemeClr val="lt1"/>
              </a:fillRef>
              <a:effectRef idx="0">
                <a:schemeClr val="accent2"/>
              </a:effectRef>
              <a:fontRef idx="minor">
                <a:schemeClr val="dk1"/>
              </a:fontRef>
            </p:style>
            <p:txBody>
              <a:bodyPr rot="0" vert="horz" wrap="square" lIns="91440" tIns="45720" rIns="91440" bIns="45720" anchor="t" anchorCtr="0" upright="1">
                <a:noAutofit/>
              </a:bodyPr>
              <a:lstStyle/>
              <a:p>
                <a:pPr algn="ctr">
                  <a:spcAft>
                    <a:spcPts val="0"/>
                  </a:spcAft>
                </a:pPr>
                <a:r>
                  <a:rPr lang="en-GB" sz="1600" b="1" dirty="0">
                    <a:effectLst/>
                    <a:latin typeface="Calibri" panose="020F0502020204030204" pitchFamily="34" charset="0"/>
                    <a:ea typeface="Times New Roman" panose="02020603050405020304" pitchFamily="18" charset="0"/>
                    <a:cs typeface="Times New Roman" panose="02020603050405020304" pitchFamily="18" charset="0"/>
                  </a:rPr>
                  <a:t>Primary Research Question</a:t>
                </a:r>
                <a:endParaRPr lang="en-GB" sz="16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spcAft>
                    <a:spcPts val="0"/>
                  </a:spcAft>
                </a:pPr>
                <a:r>
                  <a:rPr lang="en-GB" sz="1600" dirty="0">
                    <a:effectLst/>
                    <a:latin typeface="Calibri" panose="020F0502020204030204" pitchFamily="34" charset="0"/>
                    <a:ea typeface="Times New Roman" panose="02020603050405020304" pitchFamily="18" charset="0"/>
                    <a:cs typeface="Times New Roman" panose="02020603050405020304" pitchFamily="18" charset="0"/>
                  </a:rPr>
                  <a:t>What are </a:t>
                </a:r>
                <a:r>
                  <a:rPr lang="en-GB" sz="1600" dirty="0" smtClean="0">
                    <a:effectLst/>
                    <a:latin typeface="Calibri" panose="020F0502020204030204" pitchFamily="34" charset="0"/>
                    <a:ea typeface="Times New Roman" panose="02020603050405020304" pitchFamily="18" charset="0"/>
                    <a:cs typeface="Times New Roman" panose="02020603050405020304" pitchFamily="18" charset="0"/>
                  </a:rPr>
                  <a:t>self-reported </a:t>
                </a:r>
                <a:r>
                  <a:rPr lang="en-GB" sz="1600" dirty="0">
                    <a:effectLst/>
                    <a:latin typeface="Calibri" panose="020F0502020204030204" pitchFamily="34" charset="0"/>
                    <a:ea typeface="Times New Roman" panose="02020603050405020304" pitchFamily="18" charset="0"/>
                    <a:cs typeface="Times New Roman" panose="02020603050405020304" pitchFamily="18" charset="0"/>
                  </a:rPr>
                  <a:t>motivations for using Facebook amongst first-year psychology students at a UK university?</a:t>
                </a:r>
              </a:p>
            </p:txBody>
          </p:sp>
          <p:sp>
            <p:nvSpPr>
              <p:cNvPr id="20" name="Text Box 43"/>
              <p:cNvSpPr txBox="1">
                <a:spLocks noChangeArrowheads="1"/>
              </p:cNvSpPr>
              <p:nvPr/>
            </p:nvSpPr>
            <p:spPr bwMode="auto">
              <a:xfrm>
                <a:off x="0" y="14774"/>
                <a:ext cx="11995" cy="12814"/>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rot="0" vert="horz" wrap="square" lIns="91440" tIns="45720" rIns="91440" bIns="45720" anchor="t" anchorCtr="0" upright="1">
                <a:noAutofit/>
              </a:bodyPr>
              <a:lstStyle/>
              <a:p>
                <a:pPr algn="ctr">
                  <a:spcAft>
                    <a:spcPts val="0"/>
                  </a:spcAft>
                </a:pPr>
                <a:r>
                  <a:rPr lang="en-GB" sz="1600" b="1" dirty="0">
                    <a:effectLst/>
                    <a:latin typeface="Calibri" panose="020F0502020204030204" pitchFamily="34" charset="0"/>
                    <a:ea typeface="Times New Roman" panose="02020603050405020304" pitchFamily="18" charset="0"/>
                    <a:cs typeface="Times New Roman" panose="02020603050405020304" pitchFamily="18" charset="0"/>
                  </a:rPr>
                  <a:t>Secondary Research Question</a:t>
                </a:r>
                <a:endParaRPr lang="en-GB" sz="16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spcAft>
                    <a:spcPts val="0"/>
                  </a:spcAft>
                </a:pPr>
                <a:r>
                  <a:rPr lang="en-GB" sz="1600" dirty="0">
                    <a:effectLst/>
                    <a:latin typeface="Calibri" panose="020F0502020204030204" pitchFamily="34" charset="0"/>
                    <a:ea typeface="Times New Roman" panose="02020603050405020304" pitchFamily="18" charset="0"/>
                    <a:cs typeface="Times New Roman" panose="02020603050405020304" pitchFamily="18" charset="0"/>
                  </a:rPr>
                  <a:t> To what extent do particular software applications motivate students’ Facebook use?</a:t>
                </a:r>
              </a:p>
            </p:txBody>
          </p:sp>
          <p:sp>
            <p:nvSpPr>
              <p:cNvPr id="21" name="Text Box 44"/>
              <p:cNvSpPr txBox="1">
                <a:spLocks noChangeArrowheads="1"/>
              </p:cNvSpPr>
              <p:nvPr/>
            </p:nvSpPr>
            <p:spPr bwMode="auto">
              <a:xfrm>
                <a:off x="13589" y="14774"/>
                <a:ext cx="11995" cy="12814"/>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rot="0" vert="horz" wrap="square" lIns="91440" tIns="45720" rIns="91440" bIns="45720" anchor="t" anchorCtr="0" upright="1">
                <a:noAutofit/>
              </a:bodyPr>
              <a:lstStyle/>
              <a:p>
                <a:pPr algn="ctr">
                  <a:spcAft>
                    <a:spcPts val="0"/>
                  </a:spcAft>
                </a:pPr>
                <a:r>
                  <a:rPr lang="en-GB" sz="1600" b="1" dirty="0">
                    <a:effectLst/>
                    <a:latin typeface="Calibri" panose="020F0502020204030204" pitchFamily="34" charset="0"/>
                    <a:ea typeface="Times New Roman" panose="02020603050405020304" pitchFamily="18" charset="0"/>
                    <a:cs typeface="Times New Roman" panose="02020603050405020304" pitchFamily="18" charset="0"/>
                  </a:rPr>
                  <a:t>Secondary Research Question</a:t>
                </a:r>
                <a:endParaRPr lang="en-GB" sz="16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spcAft>
                    <a:spcPts val="0"/>
                  </a:spcAft>
                </a:pPr>
                <a:r>
                  <a:rPr lang="en-GB" sz="1600" dirty="0">
                    <a:effectLst/>
                    <a:latin typeface="Calibri" panose="020F0502020204030204" pitchFamily="34" charset="0"/>
                    <a:ea typeface="Times New Roman" panose="02020603050405020304" pitchFamily="18" charset="0"/>
                    <a:cs typeface="Times New Roman" panose="02020603050405020304" pitchFamily="18" charset="0"/>
                  </a:rPr>
                  <a:t>To what extent is Facebook usage motivated by a student’s status within her or his peer group?</a:t>
                </a:r>
              </a:p>
            </p:txBody>
          </p:sp>
          <p:cxnSp>
            <p:nvCxnSpPr>
              <p:cNvPr id="22" name="Straight Connector 21"/>
              <p:cNvCxnSpPr/>
              <p:nvPr/>
            </p:nvCxnSpPr>
            <p:spPr bwMode="auto">
              <a:xfrm>
                <a:off x="33464" y="11493"/>
                <a:ext cx="0" cy="4172"/>
              </a:xfrm>
              <a:prstGeom prst="line">
                <a:avLst/>
              </a:prstGeom>
              <a:noFill/>
              <a:ln w="12700">
                <a:solidFill>
                  <a:schemeClr val="tx1">
                    <a:lumMod val="100000"/>
                    <a:lumOff val="0"/>
                  </a:schemeClr>
                </a:solidFill>
                <a:round/>
                <a:headEnd/>
                <a:tailEnd/>
              </a:ln>
              <a:extLst>
                <a:ext uri="{909E8E84-426E-40DD-AFC4-6F175D3DCCD1}">
                  <a14:hiddenFill xmlns:a14="http://schemas.microsoft.com/office/drawing/2010/main">
                    <a:noFill/>
                  </a14:hiddenFill>
                </a:ext>
              </a:extLst>
            </p:spPr>
          </p:cxnSp>
          <p:cxnSp>
            <p:nvCxnSpPr>
              <p:cNvPr id="23" name="Straight Connector 22"/>
              <p:cNvCxnSpPr/>
              <p:nvPr/>
            </p:nvCxnSpPr>
            <p:spPr bwMode="auto">
              <a:xfrm>
                <a:off x="6223" y="11493"/>
                <a:ext cx="27241" cy="0"/>
              </a:xfrm>
              <a:prstGeom prst="line">
                <a:avLst/>
              </a:prstGeom>
              <a:noFill/>
              <a:ln w="12700">
                <a:solidFill>
                  <a:schemeClr val="tx1">
                    <a:lumMod val="100000"/>
                    <a:lumOff val="0"/>
                  </a:schemeClr>
                </a:solidFill>
                <a:round/>
                <a:headEnd/>
                <a:tailEnd/>
              </a:ln>
              <a:extLst>
                <a:ext uri="{909E8E84-426E-40DD-AFC4-6F175D3DCCD1}">
                  <a14:hiddenFill xmlns:a14="http://schemas.microsoft.com/office/drawing/2010/main">
                    <a:noFill/>
                  </a14:hiddenFill>
                </a:ext>
              </a:extLst>
            </p:spPr>
          </p:cxnSp>
          <p:cxnSp>
            <p:nvCxnSpPr>
              <p:cNvPr id="24" name="Straight Connector 23"/>
              <p:cNvCxnSpPr/>
              <p:nvPr/>
            </p:nvCxnSpPr>
            <p:spPr bwMode="auto">
              <a:xfrm>
                <a:off x="19685" y="7556"/>
                <a:ext cx="0" cy="8020"/>
              </a:xfrm>
              <a:prstGeom prst="line">
                <a:avLst/>
              </a:prstGeom>
              <a:noFill/>
              <a:ln w="12700">
                <a:solidFill>
                  <a:schemeClr val="tx1">
                    <a:lumMod val="100000"/>
                    <a:lumOff val="0"/>
                  </a:schemeClr>
                </a:solidFill>
                <a:round/>
                <a:headEnd/>
                <a:tailEnd/>
              </a:ln>
              <a:extLst>
                <a:ext uri="{909E8E84-426E-40DD-AFC4-6F175D3DCCD1}">
                  <a14:hiddenFill xmlns:a14="http://schemas.microsoft.com/office/drawing/2010/main">
                    <a:noFill/>
                  </a14:hiddenFill>
                </a:ext>
              </a:extLst>
            </p:spPr>
          </p:cxnSp>
          <p:cxnSp>
            <p:nvCxnSpPr>
              <p:cNvPr id="25" name="Straight Connector 24"/>
              <p:cNvCxnSpPr/>
              <p:nvPr/>
            </p:nvCxnSpPr>
            <p:spPr bwMode="auto">
              <a:xfrm>
                <a:off x="6223" y="11493"/>
                <a:ext cx="0" cy="4045"/>
              </a:xfrm>
              <a:prstGeom prst="line">
                <a:avLst/>
              </a:prstGeom>
              <a:noFill/>
              <a:ln w="12700">
                <a:solidFill>
                  <a:schemeClr val="tx1">
                    <a:lumMod val="100000"/>
                    <a:lumOff val="0"/>
                  </a:schemeClr>
                </a:solidFill>
                <a:round/>
                <a:headEnd/>
                <a:tailEnd/>
              </a:ln>
              <a:extLst>
                <a:ext uri="{909E8E84-426E-40DD-AFC4-6F175D3DCCD1}">
                  <a14:hiddenFill xmlns:a14="http://schemas.microsoft.com/office/drawing/2010/main">
                    <a:noFill/>
                  </a14:hiddenFill>
                </a:ext>
              </a:extLst>
            </p:spPr>
          </p:cxnSp>
        </p:grpSp>
      </p:grpSp>
      <p:pic>
        <p:nvPicPr>
          <p:cNvPr id="26" name="Picture 3" descr="X:\Subject Folders\Digital Content\! COMPANION WEBSITES\! BOOK FILES\2016 Titles\04 LIVE\JENSEN &amp; LAURIE_ Doing Real Research\Instructor resources\Powerpoint Slides\Design\Exampl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150818" cy="108585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40292" y="462013"/>
            <a:ext cx="1327686" cy="390525"/>
          </a:xfrm>
          <a:prstGeom prst="rect">
            <a:avLst/>
          </a:prstGeom>
          <a:noFill/>
          <a:extLst>
            <a:ext uri="{909E8E84-426E-40DD-AFC4-6F175D3DCCD1}">
              <a14:hiddenFill xmlns:a14="http://schemas.microsoft.com/office/drawing/2010/main">
                <a:solidFill>
                  <a:srgbClr val="FFFFFF"/>
                </a:solidFill>
              </a14:hiddenFill>
            </a:ext>
          </a:extLst>
        </p:spPr>
      </p:pic>
      <p:sp>
        <p:nvSpPr>
          <p:cNvPr id="28" name="Rounded Rectangle 27"/>
          <p:cNvSpPr/>
          <p:nvPr/>
        </p:nvSpPr>
        <p:spPr>
          <a:xfrm>
            <a:off x="3726502" y="1254158"/>
            <a:ext cx="4639435" cy="701520"/>
          </a:xfrm>
          <a:prstGeom prst="roundRect">
            <a:avLst/>
          </a:prstGeom>
          <a:solidFill>
            <a:srgbClr val="00A4DE"/>
          </a:solidFill>
          <a:effectLst>
            <a:glow rad="25400">
              <a:srgbClr val="00A4DE">
                <a:alpha val="95000"/>
              </a:srgbClr>
            </a:glow>
            <a:outerShdw blurRad="40000" dist="20000" dir="5400000" rotWithShape="0">
              <a:srgbClr val="000000">
                <a:alpha val="38000"/>
              </a:srgbClr>
            </a:outerShdw>
          </a:effectLst>
        </p:spPr>
        <p:style>
          <a:lnRef idx="3">
            <a:schemeClr val="lt1"/>
          </a:lnRef>
          <a:fillRef idx="1">
            <a:schemeClr val="accent2"/>
          </a:fillRef>
          <a:effectRef idx="1">
            <a:schemeClr val="accent2"/>
          </a:effectRef>
          <a:fontRef idx="minor">
            <a:schemeClr val="lt1"/>
          </a:fontRef>
        </p:style>
        <p:txBody>
          <a:bodyPr rtlCol="0" anchor="ctr"/>
          <a:lstStyle/>
          <a:p>
            <a:pPr algn="ctr">
              <a:buClr>
                <a:schemeClr val="accent2"/>
              </a:buClr>
              <a:buSzPct val="121000"/>
            </a:pPr>
            <a:r>
              <a:rPr lang="en-GB" b="1" dirty="0" smtClean="0"/>
              <a:t>Developing sub-questions</a:t>
            </a:r>
            <a:endParaRPr lang="it-IT" b="1" dirty="0"/>
          </a:p>
        </p:txBody>
      </p:sp>
    </p:spTree>
    <p:extLst>
      <p:ext uri="{BB962C8B-B14F-4D97-AF65-F5344CB8AC3E}">
        <p14:creationId xmlns:p14="http://schemas.microsoft.com/office/powerpoint/2010/main" val="241744536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98374" y="377195"/>
            <a:ext cx="9370501"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CHOOSE BETWEEN APPROACHES</a:t>
            </a:r>
            <a:endParaRPr lang="en-GB" sz="2800" dirty="0">
              <a:solidFill>
                <a:schemeClr val="bg1">
                  <a:lumMod val="50000"/>
                </a:schemeClr>
              </a:solidFill>
              <a:latin typeface="Aharoni" panose="02010803020104030203" pitchFamily="2" charset="-79"/>
              <a:cs typeface="Aharoni" panose="02010803020104030203" pitchFamily="2" charset="-79"/>
            </a:endParaRPr>
          </a:p>
        </p:txBody>
      </p:sp>
      <p:sp>
        <p:nvSpPr>
          <p:cNvPr id="7" name="Content Placeholder 2"/>
          <p:cNvSpPr>
            <a:spLocks noGrp="1"/>
          </p:cNvSpPr>
          <p:nvPr>
            <p:ph idx="1"/>
          </p:nvPr>
        </p:nvSpPr>
        <p:spPr>
          <a:xfrm>
            <a:off x="703419" y="1389828"/>
            <a:ext cx="10831244" cy="3600986"/>
          </a:xfrm>
          <a:noFill/>
        </p:spPr>
        <p:txBody>
          <a:bodyPr vert="horz" wrap="square" lIns="91440" tIns="45720" rIns="91440" bIns="45720" rtlCol="0">
            <a:spAutoFit/>
          </a:bodyPr>
          <a:lstStyle/>
          <a:p>
            <a:pPr>
              <a:spcBef>
                <a:spcPts val="0"/>
              </a:spcBef>
              <a:spcAft>
                <a:spcPts val="2000"/>
              </a:spcAft>
              <a:buClr>
                <a:srgbClr val="ED7D31"/>
              </a:buClr>
              <a:buSzPct val="150000"/>
              <a:buBlip>
                <a:blip r:embed="rId3"/>
              </a:buBlip>
            </a:pPr>
            <a:r>
              <a:rPr lang="en-GB" sz="2000" b="1" dirty="0">
                <a:solidFill>
                  <a:srgbClr val="00A4DE"/>
                </a:solidFill>
                <a:latin typeface="Arial" panose="020B0604020202020204" pitchFamily="34" charset="0"/>
                <a:cs typeface="Arial" panose="020B0604020202020204" pitchFamily="34" charset="0"/>
              </a:rPr>
              <a:t>Your research question will orient you towards a particular research approach: </a:t>
            </a:r>
            <a:endParaRPr lang="en-GB" sz="2000" b="1" dirty="0" smtClean="0">
              <a:solidFill>
                <a:srgbClr val="00A4DE"/>
              </a:solidFill>
              <a:latin typeface="Arial" panose="020B0604020202020204" pitchFamily="34" charset="0"/>
              <a:cs typeface="Arial" panose="020B0604020202020204" pitchFamily="34" charset="0"/>
            </a:endParaRPr>
          </a:p>
          <a:p>
            <a:pPr lvl="1">
              <a:spcBef>
                <a:spcPts val="0"/>
              </a:spcBef>
              <a:spcAft>
                <a:spcPts val="2000"/>
              </a:spcAft>
              <a:buClr>
                <a:srgbClr val="ED7D31"/>
              </a:buClr>
              <a:buSzPct val="150000"/>
              <a:buBlip>
                <a:blip r:embed="rId3"/>
              </a:buBlip>
            </a:pPr>
            <a:r>
              <a:rPr lang="en-GB" sz="1600" b="1" dirty="0" smtClean="0">
                <a:solidFill>
                  <a:srgbClr val="00A4DE"/>
                </a:solidFill>
                <a:latin typeface="Arial" panose="020B0604020202020204" pitchFamily="34" charset="0"/>
                <a:cs typeface="Arial" panose="020B0604020202020204" pitchFamily="34" charset="0"/>
              </a:rPr>
              <a:t>Quantitative</a:t>
            </a:r>
          </a:p>
          <a:p>
            <a:pPr lvl="1">
              <a:spcBef>
                <a:spcPts val="0"/>
              </a:spcBef>
              <a:spcAft>
                <a:spcPts val="2000"/>
              </a:spcAft>
              <a:buClr>
                <a:srgbClr val="ED7D31"/>
              </a:buClr>
              <a:buSzPct val="150000"/>
              <a:buBlip>
                <a:blip r:embed="rId3"/>
              </a:buBlip>
            </a:pPr>
            <a:r>
              <a:rPr lang="en-GB" sz="1600" b="1" dirty="0" smtClean="0">
                <a:solidFill>
                  <a:srgbClr val="00A4DE"/>
                </a:solidFill>
                <a:latin typeface="Arial" panose="020B0604020202020204" pitchFamily="34" charset="0"/>
                <a:cs typeface="Arial" panose="020B0604020202020204" pitchFamily="34" charset="0"/>
              </a:rPr>
              <a:t>Qualitative</a:t>
            </a:r>
          </a:p>
          <a:p>
            <a:pPr lvl="1">
              <a:spcBef>
                <a:spcPts val="0"/>
              </a:spcBef>
              <a:spcAft>
                <a:spcPts val="2000"/>
              </a:spcAft>
              <a:buClr>
                <a:srgbClr val="ED7D31"/>
              </a:buClr>
              <a:buSzPct val="150000"/>
              <a:buBlip>
                <a:blip r:embed="rId3"/>
              </a:buBlip>
            </a:pPr>
            <a:r>
              <a:rPr lang="en-GB" sz="1600" b="1" dirty="0">
                <a:solidFill>
                  <a:srgbClr val="00A4DE"/>
                </a:solidFill>
                <a:latin typeface="Arial" panose="020B0604020202020204" pitchFamily="34" charset="0"/>
                <a:cs typeface="Arial" panose="020B0604020202020204" pitchFamily="34" charset="0"/>
              </a:rPr>
              <a:t>C</a:t>
            </a:r>
            <a:r>
              <a:rPr lang="en-GB" sz="1600" b="1" dirty="0" smtClean="0">
                <a:solidFill>
                  <a:srgbClr val="00A4DE"/>
                </a:solidFill>
                <a:latin typeface="Arial" panose="020B0604020202020204" pitchFamily="34" charset="0"/>
                <a:cs typeface="Arial" panose="020B0604020202020204" pitchFamily="34" charset="0"/>
              </a:rPr>
              <a:t>ombination </a:t>
            </a:r>
            <a:r>
              <a:rPr lang="en-GB" sz="1600" b="1" dirty="0">
                <a:solidFill>
                  <a:srgbClr val="00A4DE"/>
                </a:solidFill>
                <a:latin typeface="Arial" panose="020B0604020202020204" pitchFamily="34" charset="0"/>
                <a:cs typeface="Arial" panose="020B0604020202020204" pitchFamily="34" charset="0"/>
              </a:rPr>
              <a:t>of </a:t>
            </a:r>
            <a:r>
              <a:rPr lang="en-GB" sz="1600" b="1" dirty="0" smtClean="0">
                <a:solidFill>
                  <a:srgbClr val="00A4DE"/>
                </a:solidFill>
                <a:latin typeface="Arial" panose="020B0604020202020204" pitchFamily="34" charset="0"/>
                <a:cs typeface="Arial" panose="020B0604020202020204" pitchFamily="34" charset="0"/>
              </a:rPr>
              <a:t>two, </a:t>
            </a:r>
            <a:r>
              <a:rPr lang="en-GB" sz="1600" b="1" dirty="0">
                <a:solidFill>
                  <a:srgbClr val="00A4DE"/>
                </a:solidFill>
                <a:latin typeface="Arial" panose="020B0604020202020204" pitchFamily="34" charset="0"/>
                <a:cs typeface="Arial" panose="020B0604020202020204" pitchFamily="34" charset="0"/>
              </a:rPr>
              <a:t>called ‘mixed methods’. </a:t>
            </a:r>
            <a:endParaRPr lang="en-GB" sz="1600" b="1" dirty="0" smtClean="0">
              <a:solidFill>
                <a:srgbClr val="00A4DE"/>
              </a:solidFill>
              <a:latin typeface="Arial" panose="020B0604020202020204" pitchFamily="34" charset="0"/>
              <a:cs typeface="Arial" panose="020B0604020202020204" pitchFamily="34" charset="0"/>
            </a:endParaRPr>
          </a:p>
          <a:p>
            <a:pPr>
              <a:spcBef>
                <a:spcPts val="0"/>
              </a:spcBef>
              <a:spcAft>
                <a:spcPts val="2000"/>
              </a:spcAft>
              <a:buClr>
                <a:srgbClr val="ED7D31"/>
              </a:buClr>
              <a:buSzPct val="150000"/>
              <a:buBlip>
                <a:blip r:embed="rId3"/>
              </a:buBlip>
            </a:pPr>
            <a:r>
              <a:rPr lang="en-GB" sz="2000" b="1" dirty="0" smtClean="0">
                <a:solidFill>
                  <a:srgbClr val="00A4DE"/>
                </a:solidFill>
                <a:latin typeface="Arial" panose="020B0604020202020204" pitchFamily="34" charset="0"/>
                <a:cs typeface="Arial" panose="020B0604020202020204" pitchFamily="34" charset="0"/>
              </a:rPr>
              <a:t>It is not </a:t>
            </a:r>
            <a:r>
              <a:rPr lang="en-GB" sz="2000" b="1" dirty="0">
                <a:solidFill>
                  <a:srgbClr val="00A4DE"/>
                </a:solidFill>
                <a:latin typeface="Arial" panose="020B0604020202020204" pitchFamily="34" charset="0"/>
                <a:cs typeface="Arial" panose="020B0604020202020204" pitchFamily="34" charset="0"/>
              </a:rPr>
              <a:t>always obvious which approach you should choose</a:t>
            </a:r>
            <a:r>
              <a:rPr lang="en-GB" sz="2000" b="1" dirty="0" smtClean="0">
                <a:solidFill>
                  <a:srgbClr val="00A4DE"/>
                </a:solidFill>
                <a:latin typeface="Arial" panose="020B0604020202020204" pitchFamily="34" charset="0"/>
                <a:cs typeface="Arial" panose="020B0604020202020204" pitchFamily="34" charset="0"/>
              </a:rPr>
              <a:t>.</a:t>
            </a:r>
          </a:p>
          <a:p>
            <a:pPr>
              <a:spcBef>
                <a:spcPts val="0"/>
              </a:spcBef>
              <a:spcAft>
                <a:spcPts val="2000"/>
              </a:spcAft>
              <a:buClr>
                <a:srgbClr val="ED7D31"/>
              </a:buClr>
              <a:buSzPct val="150000"/>
              <a:buBlip>
                <a:blip r:embed="rId3"/>
              </a:buBlip>
            </a:pPr>
            <a:r>
              <a:rPr lang="en-GB" sz="2000" b="1" dirty="0" smtClean="0">
                <a:solidFill>
                  <a:srgbClr val="00A4DE"/>
                </a:solidFill>
                <a:latin typeface="Arial" panose="020B0604020202020204" pitchFamily="34" charset="0"/>
                <a:cs typeface="Arial" panose="020B0604020202020204" pitchFamily="34" charset="0"/>
              </a:rPr>
              <a:t>Guidance is often helpful from other researchers</a:t>
            </a:r>
          </a:p>
          <a:p>
            <a:pPr>
              <a:spcBef>
                <a:spcPts val="0"/>
              </a:spcBef>
              <a:spcAft>
                <a:spcPts val="2000"/>
              </a:spcAft>
              <a:buClr>
                <a:srgbClr val="ED7D31"/>
              </a:buClr>
              <a:buSzPct val="150000"/>
              <a:buBlip>
                <a:blip r:embed="rId3"/>
              </a:buBlip>
            </a:pPr>
            <a:r>
              <a:rPr lang="en-GB" sz="2000" b="1" dirty="0" smtClean="0">
                <a:solidFill>
                  <a:srgbClr val="00A4DE"/>
                </a:solidFill>
                <a:latin typeface="Arial" panose="020B0604020202020204" pitchFamily="34" charset="0"/>
                <a:cs typeface="Arial" panose="020B0604020202020204" pitchFamily="34" charset="0"/>
              </a:rPr>
              <a:t>The </a:t>
            </a:r>
            <a:r>
              <a:rPr lang="en-GB" sz="2000" b="1" dirty="0">
                <a:solidFill>
                  <a:srgbClr val="00A4DE"/>
                </a:solidFill>
                <a:latin typeface="Arial" panose="020B0604020202020204" pitchFamily="34" charset="0"/>
                <a:cs typeface="Arial" panose="020B0604020202020204" pitchFamily="34" charset="0"/>
              </a:rPr>
              <a:t>next section will help you make this decision. </a:t>
            </a:r>
            <a:endParaRPr lang="en-GB" sz="2000" dirty="0" smtClean="0">
              <a:solidFill>
                <a:srgbClr val="00A4DE"/>
              </a:solidFill>
              <a:latin typeface="Arial" panose="020B0604020202020204" pitchFamily="34" charset="0"/>
              <a:cs typeface="Arial" panose="020B0604020202020204" pitchFamily="34" charset="0"/>
            </a:endParaRPr>
          </a:p>
        </p:txBody>
      </p:sp>
      <p:pic>
        <p:nvPicPr>
          <p:cNvPr id="8"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66182" y="434304"/>
            <a:ext cx="4322618"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825197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1943</TotalTime>
  <Words>2645</Words>
  <Application>Microsoft Office PowerPoint</Application>
  <PresentationFormat>Custom</PresentationFormat>
  <Paragraphs>228</Paragraphs>
  <Slides>22</Slides>
  <Notes>8</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Charlotte Furber</dc:creator>
  <cp:lastModifiedBy>Statham, Chloe</cp:lastModifiedBy>
  <cp:revision>177</cp:revision>
  <dcterms:created xsi:type="dcterms:W3CDTF">2015-03-11T17:59:27Z</dcterms:created>
  <dcterms:modified xsi:type="dcterms:W3CDTF">2016-08-26T16:23:02Z</dcterms:modified>
</cp:coreProperties>
</file>