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86" r:id="rId3"/>
    <p:sldId id="288" r:id="rId4"/>
    <p:sldId id="290" r:id="rId5"/>
    <p:sldId id="291" r:id="rId6"/>
    <p:sldId id="292" r:id="rId7"/>
    <p:sldId id="293" r:id="rId8"/>
    <p:sldId id="295" r:id="rId9"/>
    <p:sldId id="296" r:id="rId10"/>
    <p:sldId id="297" r:id="rId11"/>
    <p:sldId id="299" r:id="rId12"/>
    <p:sldId id="300" r:id="rId13"/>
    <p:sldId id="301" r:id="rId14"/>
    <p:sldId id="303" r:id="rId15"/>
    <p:sldId id="307" r:id="rId16"/>
    <p:sldId id="305" r:id="rId1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20" autoAdjust="0"/>
    <p:restoredTop sz="95221"/>
  </p:normalViewPr>
  <p:slideViewPr>
    <p:cSldViewPr snapToGrid="0">
      <p:cViewPr varScale="1">
        <p:scale>
          <a:sx n="101" d="100"/>
          <a:sy n="101" d="100"/>
        </p:scale>
        <p:origin x="-27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t>26/08/2016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t>26/08/2016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t>26/08/2016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t>26/08/2016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24" name="TextBox 23"/>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25" name="TextBox 24"/>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26"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BEING AN ETHICAL RESEARCHER</a:t>
            </a:r>
            <a:endParaRPr lang="en-GB" sz="3600" dirty="0">
              <a:solidFill>
                <a:srgbClr val="00A4DE"/>
              </a:solidFill>
              <a:latin typeface="Aharoni" panose="02010803020104030203" pitchFamily="2" charset="-79"/>
              <a:cs typeface="Aharoni" panose="02010803020104030203" pitchFamily="2" charset="-79"/>
            </a:endParaRPr>
          </a:p>
        </p:txBody>
      </p:sp>
      <p:sp>
        <p:nvSpPr>
          <p:cNvPr id="28" name="Rounded Rectangle 27"/>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9" name="TextBox 28"/>
          <p:cNvSpPr txBox="1"/>
          <p:nvPr/>
        </p:nvSpPr>
        <p:spPr>
          <a:xfrm>
            <a:off x="10123061" y="4673613"/>
            <a:ext cx="65577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3</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595745" y="1532586"/>
            <a:ext cx="10951213" cy="4644377"/>
          </a:xfrm>
        </p:spPr>
        <p:txBody>
          <a:bodyPr>
            <a:normAutofit fontScale="92500" lnSpcReduction="20000"/>
          </a:bodyPr>
          <a:lstStyle/>
          <a:p>
            <a:pPr marL="0" indent="0">
              <a:spcBef>
                <a:spcPts val="0"/>
              </a:spcBef>
              <a:buClr>
                <a:schemeClr val="accent2"/>
              </a:buClr>
              <a:buSzPct val="121000"/>
              <a:buNone/>
            </a:pPr>
            <a:r>
              <a:rPr lang="en-GB" sz="2200" b="1" i="1" dirty="0">
                <a:solidFill>
                  <a:srgbClr val="00A4DE"/>
                </a:solidFill>
                <a:latin typeface="Arial" panose="020B0604020202020204" pitchFamily="34" charset="0"/>
                <a:cs typeface="Arial" panose="020B0604020202020204" pitchFamily="34" charset="0"/>
              </a:rPr>
              <a:t>There are two different methods of confirming consent to participate in research</a:t>
            </a:r>
            <a:r>
              <a:rPr lang="en-GB" sz="2200" b="1" i="1" dirty="0" smtClean="0">
                <a:solidFill>
                  <a:srgbClr val="00A4DE"/>
                </a:solidFill>
                <a:latin typeface="Arial" panose="020B0604020202020204" pitchFamily="34" charset="0"/>
                <a:cs typeface="Arial" panose="020B0604020202020204" pitchFamily="34" charset="0"/>
              </a:rPr>
              <a:t>:</a:t>
            </a:r>
          </a:p>
          <a:p>
            <a:pPr>
              <a:spcBef>
                <a:spcPts val="0"/>
              </a:spcBef>
              <a:buClr>
                <a:schemeClr val="accent2"/>
              </a:buClr>
              <a:buSzPct val="150000"/>
              <a:buBlip>
                <a:blip r:embed="rId2"/>
              </a:buBlip>
            </a:pPr>
            <a:endParaRPr lang="en-GB" sz="2000" dirty="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200" dirty="0">
                <a:solidFill>
                  <a:srgbClr val="00A4DE"/>
                </a:solidFill>
                <a:latin typeface="Arial" panose="020B0604020202020204" pitchFamily="34" charset="0"/>
                <a:cs typeface="Arial" panose="020B0604020202020204" pitchFamily="34" charset="0"/>
              </a:rPr>
              <a:t>Written consent is generally viewed as the gold standard</a:t>
            </a:r>
            <a:r>
              <a:rPr lang="en-GB" sz="2000" dirty="0">
                <a:solidFill>
                  <a:srgbClr val="00A4DE"/>
                </a:solidFill>
                <a:latin typeface="Arial" panose="020B0604020202020204" pitchFamily="34" charset="0"/>
                <a:cs typeface="Arial" panose="020B0604020202020204" pitchFamily="34" charset="0"/>
              </a:rPr>
              <a:t>.</a:t>
            </a:r>
          </a:p>
          <a:p>
            <a:pPr lvl="1">
              <a:spcBef>
                <a:spcPts val="0"/>
              </a:spcBef>
              <a:buSzPct val="150000"/>
              <a:buBlip>
                <a:blip r:embed="rId2"/>
              </a:buBlip>
            </a:pPr>
            <a:r>
              <a:rPr lang="en-GB" sz="1700" dirty="0">
                <a:solidFill>
                  <a:srgbClr val="00A4DE"/>
                </a:solidFill>
                <a:latin typeface="Arial" panose="020B0604020202020204" pitchFamily="34" charset="0"/>
                <a:cs typeface="Arial" panose="020B0604020202020204" pitchFamily="34" charset="0"/>
              </a:rPr>
              <a:t>Offers the most protection from a legal standpoint. </a:t>
            </a:r>
            <a:endParaRPr lang="en-GB" sz="1700" dirty="0" smtClean="0">
              <a:solidFill>
                <a:srgbClr val="00A4DE"/>
              </a:solidFill>
              <a:latin typeface="Arial" panose="020B0604020202020204" pitchFamily="34" charset="0"/>
              <a:cs typeface="Arial" panose="020B0604020202020204" pitchFamily="34" charset="0"/>
            </a:endParaRPr>
          </a:p>
          <a:p>
            <a:pPr lvl="1">
              <a:spcBef>
                <a:spcPts val="0"/>
              </a:spcBef>
              <a:buClr>
                <a:schemeClr val="accent2"/>
              </a:buClr>
              <a:buSzPct val="150000"/>
              <a:buBlip>
                <a:blip r:embed="rId2"/>
              </a:buBlip>
            </a:pPr>
            <a:endParaRPr lang="en-GB" sz="2000" dirty="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200" dirty="0">
                <a:solidFill>
                  <a:srgbClr val="00A4DE"/>
                </a:solidFill>
                <a:latin typeface="Arial" panose="020B0604020202020204" pitchFamily="34" charset="0"/>
                <a:cs typeface="Arial" panose="020B0604020202020204" pitchFamily="34" charset="0"/>
              </a:rPr>
              <a:t>Oral consent is generally considered a weaker form of consent, although </a:t>
            </a:r>
            <a:r>
              <a:rPr lang="en-GB" sz="2200" dirty="0" smtClean="0">
                <a:solidFill>
                  <a:srgbClr val="00A4DE"/>
                </a:solidFill>
                <a:latin typeface="Arial" panose="020B0604020202020204" pitchFamily="34" charset="0"/>
                <a:cs typeface="Arial" panose="020B0604020202020204" pitchFamily="34" charset="0"/>
              </a:rPr>
              <a:t>we </a:t>
            </a:r>
            <a:r>
              <a:rPr lang="en-GB" sz="2200" dirty="0">
                <a:solidFill>
                  <a:srgbClr val="00A4DE"/>
                </a:solidFill>
                <a:latin typeface="Arial" panose="020B0604020202020204" pitchFamily="34" charset="0"/>
                <a:cs typeface="Arial" panose="020B0604020202020204" pitchFamily="34" charset="0"/>
              </a:rPr>
              <a:t>contest this view.</a:t>
            </a:r>
          </a:p>
          <a:p>
            <a:pPr lvl="1">
              <a:spcBef>
                <a:spcPts val="0"/>
              </a:spcBef>
              <a:buSzPct val="150000"/>
              <a:buBlip>
                <a:blip r:embed="rId2"/>
              </a:buBlip>
            </a:pPr>
            <a:r>
              <a:rPr lang="en-GB" sz="1700" dirty="0">
                <a:solidFill>
                  <a:srgbClr val="00A4DE"/>
                </a:solidFill>
                <a:latin typeface="Arial" panose="020B0604020202020204" pitchFamily="34" charset="0"/>
                <a:cs typeface="Arial" panose="020B0604020202020204" pitchFamily="34" charset="0"/>
              </a:rPr>
              <a:t>In some situations, gaining consent verbally is superior to using a written form, such as when a signature can be a threat to maintaining a participant’s anonymity. </a:t>
            </a:r>
            <a:endParaRPr lang="en-GB" sz="1700" dirty="0" smtClean="0">
              <a:solidFill>
                <a:srgbClr val="00A4DE"/>
              </a:solidFill>
              <a:latin typeface="Arial" panose="020B0604020202020204" pitchFamily="34" charset="0"/>
              <a:cs typeface="Arial" panose="020B0604020202020204" pitchFamily="34" charset="0"/>
            </a:endParaRPr>
          </a:p>
          <a:p>
            <a:pPr lvl="1">
              <a:spcBef>
                <a:spcPts val="0"/>
              </a:spcBef>
              <a:buSzPct val="150000"/>
              <a:buBlip>
                <a:blip r:embed="rId2"/>
              </a:buBlip>
            </a:pPr>
            <a:endParaRPr lang="en-GB" sz="1600" dirty="0">
              <a:solidFill>
                <a:srgbClr val="00A4DE"/>
              </a:solidFill>
              <a:latin typeface="Arial" panose="020B0604020202020204" pitchFamily="34" charset="0"/>
              <a:cs typeface="Arial" panose="020B0604020202020204" pitchFamily="34" charset="0"/>
            </a:endParaRPr>
          </a:p>
          <a:p>
            <a:pPr>
              <a:spcAft>
                <a:spcPts val="2000"/>
              </a:spcAft>
              <a:buSzPct val="150000"/>
              <a:buBlip>
                <a:blip r:embed="rId2"/>
              </a:buBlip>
            </a:pPr>
            <a:r>
              <a:rPr lang="en-GB" sz="2400" dirty="0">
                <a:solidFill>
                  <a:srgbClr val="00A4DE"/>
                </a:solidFill>
              </a:rPr>
              <a:t>Carefully weigh the relative strength of the form of informed consent versus privacy needs of your respondents. When seeking informed consent, make clear: </a:t>
            </a:r>
          </a:p>
          <a:p>
            <a:pPr marL="342900" lvl="1" indent="-342900">
              <a:spcAft>
                <a:spcPts val="2000"/>
              </a:spcAft>
              <a:buClr>
                <a:schemeClr val="accent2"/>
              </a:buClr>
              <a:buSzPct val="150000"/>
              <a:buBlip>
                <a:blip r:embed="rId2"/>
              </a:buBlip>
              <a:tabLst>
                <a:tab pos="180975" algn="l"/>
              </a:tabLst>
            </a:pPr>
            <a:r>
              <a:rPr lang="en-GB" dirty="0">
                <a:solidFill>
                  <a:srgbClr val="00A4DE"/>
                </a:solidFill>
              </a:rPr>
              <a:t>Participation is voluntary</a:t>
            </a:r>
          </a:p>
          <a:p>
            <a:pPr marL="342900" lvl="1" indent="-342900">
              <a:spcAft>
                <a:spcPts val="2000"/>
              </a:spcAft>
              <a:buClr>
                <a:schemeClr val="accent2"/>
              </a:buClr>
              <a:buSzPct val="150000"/>
              <a:buBlip>
                <a:blip r:embed="rId2"/>
              </a:buBlip>
              <a:tabLst>
                <a:tab pos="180975" algn="l"/>
              </a:tabLst>
            </a:pPr>
            <a:r>
              <a:rPr lang="en-GB" dirty="0">
                <a:solidFill>
                  <a:srgbClr val="00A4DE"/>
                </a:solidFill>
              </a:rPr>
              <a:t>They have a right to refuse to participate </a:t>
            </a:r>
          </a:p>
          <a:p>
            <a:pPr marL="342900" lvl="1" indent="-342900">
              <a:spcAft>
                <a:spcPts val="2000"/>
              </a:spcAft>
              <a:buClr>
                <a:schemeClr val="accent2"/>
              </a:buClr>
              <a:buSzPct val="150000"/>
              <a:buBlip>
                <a:blip r:embed="rId2"/>
              </a:buBlip>
              <a:tabLst>
                <a:tab pos="180975" algn="l"/>
              </a:tabLst>
            </a:pPr>
            <a:r>
              <a:rPr lang="en-GB" dirty="0">
                <a:solidFill>
                  <a:srgbClr val="00A4DE"/>
                </a:solidFill>
              </a:rPr>
              <a:t>They can withdraw from participation at any point for any reason. (they do not have to tell you what that reason is). </a:t>
            </a:r>
          </a:p>
          <a:p>
            <a:pPr lvl="1">
              <a:spcBef>
                <a:spcPts val="0"/>
              </a:spcBef>
              <a:buSzPct val="121000"/>
            </a:pPr>
            <a:endParaRPr lang="en-GB" sz="1600" dirty="0" smtClean="0">
              <a:latin typeface="Arial" panose="020B0604020202020204" pitchFamily="34" charset="0"/>
              <a:cs typeface="Arial" panose="020B0604020202020204" pitchFamily="34" charset="0"/>
            </a:endParaRPr>
          </a:p>
        </p:txBody>
      </p:sp>
      <p:sp>
        <p:nvSpPr>
          <p:cNvPr id="7" name="TextBox 6"/>
          <p:cNvSpPr txBox="1"/>
          <p:nvPr/>
        </p:nvSpPr>
        <p:spPr>
          <a:xfrm>
            <a:off x="2036215" y="377193"/>
            <a:ext cx="692867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ACHIEVE INFORMED CONSENT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4891" y="434304"/>
            <a:ext cx="302390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297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67266" y="1389872"/>
            <a:ext cx="10369485" cy="4688955"/>
          </a:xfrm>
        </p:spPr>
        <p:txBody>
          <a:bodyPr>
            <a:normAutofit/>
          </a:bodyPr>
          <a:lstStyle/>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000" dirty="0">
                <a:solidFill>
                  <a:srgbClr val="00A4DE"/>
                </a:solidFill>
                <a:latin typeface="Arial" panose="020B0604020202020204" pitchFamily="34" charset="0"/>
                <a:cs typeface="Arial" panose="020B0604020202020204" pitchFamily="34" charset="0"/>
              </a:rPr>
              <a:t>You should specify early in the informed consent process whether data will be anonymized (identity not visible to the researcher or in the report) or held confidentially (identity is known to the researcher, but hidden in the report). </a:t>
            </a:r>
          </a:p>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000" dirty="0">
                <a:solidFill>
                  <a:srgbClr val="00A4DE"/>
                </a:solidFill>
                <a:latin typeface="Arial" panose="020B0604020202020204" pitchFamily="34" charset="0"/>
                <a:cs typeface="Arial" panose="020B0604020202020204" pitchFamily="34" charset="0"/>
              </a:rPr>
              <a:t>When obtaining informed consent, you may need to make it clear that there are limits to the confidentiality you can offer. </a:t>
            </a:r>
          </a:p>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000" dirty="0">
                <a:solidFill>
                  <a:srgbClr val="00A4DE"/>
                </a:solidFill>
                <a:latin typeface="Arial" panose="020B0604020202020204" pitchFamily="34" charset="0"/>
                <a:cs typeface="Arial" panose="020B0604020202020204" pitchFamily="34" charset="0"/>
              </a:rPr>
              <a:t>For instance, if you see someone engaged in violent behaviour or learn that someone else’s life is in danger, you may have an obligation to report it to appropriate authorities.</a:t>
            </a:r>
          </a:p>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000" dirty="0">
                <a:solidFill>
                  <a:srgbClr val="00A4DE"/>
                </a:solidFill>
                <a:latin typeface="Arial" panose="020B0604020202020204" pitchFamily="34" charset="0"/>
                <a:cs typeface="Arial" panose="020B0604020202020204" pitchFamily="34" charset="0"/>
              </a:rPr>
              <a:t>Permission to electronically record a research interaction </a:t>
            </a:r>
            <a:r>
              <a:rPr lang="en-GB" sz="2000" u="sng" dirty="0">
                <a:solidFill>
                  <a:srgbClr val="00A4DE"/>
                </a:solidFill>
                <a:latin typeface="Arial" panose="020B0604020202020204" pitchFamily="34" charset="0"/>
                <a:cs typeface="Arial" panose="020B0604020202020204" pitchFamily="34" charset="0"/>
              </a:rPr>
              <a:t>must be explicitly granted</a:t>
            </a:r>
            <a:r>
              <a:rPr lang="en-GB" sz="2000" dirty="0">
                <a:solidFill>
                  <a:srgbClr val="00A4DE"/>
                </a:solidFill>
                <a:latin typeface="Arial" panose="020B0604020202020204" pitchFamily="34" charset="0"/>
                <a:cs typeface="Arial" panose="020B0604020202020204" pitchFamily="34" charset="0"/>
              </a:rPr>
              <a:t>. </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2036215" y="377193"/>
            <a:ext cx="692867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ACHIEVE INFORMED CONSENT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64891" y="434304"/>
            <a:ext cx="302390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84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914399" y="1316745"/>
            <a:ext cx="10377863" cy="5739081"/>
          </a:xfrm>
        </p:spPr>
        <p:txBody>
          <a:bodyPr>
            <a:normAutofit/>
          </a:bodyPr>
          <a:lstStyle/>
          <a:p>
            <a:pPr marL="0" lvl="8" indent="0">
              <a:spcBef>
                <a:spcPts val="1000"/>
              </a:spcBef>
              <a:buSzPct val="150000"/>
              <a:buNone/>
            </a:pPr>
            <a:r>
              <a:rPr lang="en-GB" sz="2000" b="1" i="1" dirty="0">
                <a:solidFill>
                  <a:srgbClr val="00A4DE"/>
                </a:solidFill>
                <a:latin typeface="Arial" panose="020B0604020202020204" pitchFamily="34" charset="0"/>
                <a:cs typeface="Arial" panose="020B0604020202020204" pitchFamily="34" charset="0"/>
              </a:rPr>
              <a:t>Make sure you have the basics covered: </a:t>
            </a:r>
            <a:endParaRPr lang="en-GB" sz="2000" b="1" i="1" dirty="0" smtClean="0">
              <a:solidFill>
                <a:srgbClr val="00A4DE"/>
              </a:solidFill>
              <a:latin typeface="Arial" panose="020B0604020202020204" pitchFamily="34" charset="0"/>
              <a:cs typeface="Arial" panose="020B0604020202020204" pitchFamily="34" charset="0"/>
            </a:endParaRPr>
          </a:p>
          <a:p>
            <a:pPr marL="342900" lvl="8"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What </a:t>
            </a:r>
            <a:r>
              <a:rPr lang="en-GB" sz="2000" dirty="0">
                <a:solidFill>
                  <a:srgbClr val="00A4DE"/>
                </a:solidFill>
                <a:latin typeface="Arial" panose="020B0604020202020204" pitchFamily="34" charset="0"/>
                <a:cs typeface="Arial" panose="020B0604020202020204" pitchFamily="34" charset="0"/>
              </a:rPr>
              <a:t>is your research about? Who is funding you? Will the participants’ contributions be anonymized?</a:t>
            </a:r>
          </a:p>
          <a:p>
            <a:pPr marL="0" lvl="8" indent="0">
              <a:spcBef>
                <a:spcPts val="1000"/>
              </a:spcBef>
              <a:buSzPct val="150000"/>
              <a:buNone/>
            </a:pPr>
            <a:r>
              <a:rPr lang="en-GB" sz="2000" b="1" i="1" dirty="0">
                <a:solidFill>
                  <a:srgbClr val="00A4DE"/>
                </a:solidFill>
                <a:latin typeface="Arial" panose="020B0604020202020204" pitchFamily="34" charset="0"/>
                <a:cs typeface="Arial" panose="020B0604020202020204" pitchFamily="34" charset="0"/>
              </a:rPr>
              <a:t>You will likely be asked about privacy. </a:t>
            </a:r>
            <a:endParaRPr lang="en-GB" sz="2000" b="1" i="1" dirty="0" smtClean="0">
              <a:solidFill>
                <a:srgbClr val="00A4DE"/>
              </a:solidFill>
              <a:latin typeface="Arial" panose="020B0604020202020204" pitchFamily="34" charset="0"/>
              <a:cs typeface="Arial" panose="020B0604020202020204" pitchFamily="34" charset="0"/>
            </a:endParaRPr>
          </a:p>
          <a:p>
            <a:pPr marL="342900" lvl="8" indent="-342900">
              <a:spcBef>
                <a:spcPts val="100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Who will have access to your data? How will the data be used? You also need to be prepared to explain the implications of participating in your study. </a:t>
            </a:r>
          </a:p>
          <a:p>
            <a:pPr marL="342900" lvl="8"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Will they be at risk? Depending on your research topic, participation could entail very different consequences.</a:t>
            </a:r>
            <a:endParaRPr lang="it-IT" sz="2000" dirty="0" smtClean="0">
              <a:solidFill>
                <a:srgbClr val="00A4DE"/>
              </a:solidFill>
              <a:latin typeface="Arial" panose="020B0604020202020204" pitchFamily="34" charset="0"/>
              <a:cs typeface="Arial" panose="020B0604020202020204" pitchFamily="34" charset="0"/>
            </a:endParaRPr>
          </a:p>
          <a:p>
            <a:pPr marL="0" indent="0">
              <a:buSzPct val="150000"/>
              <a:buNone/>
            </a:pPr>
            <a:r>
              <a:rPr lang="en-GB" sz="2000" b="1" i="1" dirty="0">
                <a:solidFill>
                  <a:srgbClr val="00A4DE"/>
                </a:solidFill>
                <a:latin typeface="Arial" panose="020B0604020202020204" pitchFamily="34" charset="0"/>
                <a:cs typeface="Arial" panose="020B0604020202020204" pitchFamily="34" charset="0"/>
              </a:rPr>
              <a:t>You might be asked about the identities or statements of other research participants.</a:t>
            </a:r>
          </a:p>
          <a:p>
            <a:pPr>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a:t>
            </a:r>
            <a:r>
              <a:rPr lang="en-GB" sz="2000" dirty="0">
                <a:solidFill>
                  <a:srgbClr val="00A4DE"/>
                </a:solidFill>
                <a:latin typeface="Arial" panose="020B0604020202020204" pitchFamily="34" charset="0"/>
                <a:cs typeface="Arial" panose="020B0604020202020204" pitchFamily="34" charset="0"/>
              </a:rPr>
              <a:t>this should happen, you need to consider their privacy. </a:t>
            </a:r>
          </a:p>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should respectfully decline to provide any information about other participants, including whether they are part of the study. </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036214" y="377193"/>
            <a:ext cx="855951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COMMON QUESTIONS WHEN SEEKING CONSENT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95727" y="434304"/>
            <a:ext cx="139307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66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2660" y="1286111"/>
            <a:ext cx="5007006" cy="4796185"/>
          </a:xfrm>
          <a:prstGeom prst="rect">
            <a:avLst/>
          </a:prstGeom>
        </p:spPr>
        <p:txBody>
          <a:bodyPr wrap="square">
            <a:spAutoFit/>
          </a:bodyPr>
          <a:lstStyle/>
          <a:p>
            <a:pPr marL="0" lvl="8">
              <a:lnSpc>
                <a:spcPct val="90000"/>
              </a:lnSpc>
              <a:spcBef>
                <a:spcPts val="1000"/>
              </a:spcBef>
              <a:spcAft>
                <a:spcPts val="2000"/>
              </a:spcAft>
            </a:pPr>
            <a:r>
              <a:rPr lang="en-GB" sz="2000" dirty="0">
                <a:solidFill>
                  <a:srgbClr val="00A4DE"/>
                </a:solidFill>
                <a:latin typeface="Aharoni" panose="02010803020104030203" pitchFamily="2" charset="-79"/>
                <a:cs typeface="Aharoni" panose="02010803020104030203" pitchFamily="2" charset="-79"/>
              </a:rPr>
              <a:t>The eager participant</a:t>
            </a:r>
            <a:endParaRPr lang="en-GB" sz="1600" dirty="0">
              <a:solidFill>
                <a:srgbClr val="00A4DE"/>
              </a:solidFill>
              <a:latin typeface="Aharoni" panose="02010803020104030203" pitchFamily="2" charset="-79"/>
              <a:cs typeface="Aharoni" panose="02010803020104030203" pitchFamily="2" charset="-79"/>
            </a:endParaRPr>
          </a:p>
          <a:p>
            <a:pPr marL="0" lvl="8">
              <a:lnSpc>
                <a:spcPct val="90000"/>
              </a:lnSpc>
              <a:spcBef>
                <a:spcPts val="1000"/>
              </a:spcBef>
              <a:spcAft>
                <a:spcPts val="2000"/>
              </a:spcAft>
            </a:pPr>
            <a:r>
              <a:rPr lang="en-GB" sz="2000" b="1" i="1" dirty="0" smtClean="0">
                <a:solidFill>
                  <a:srgbClr val="00A4DE"/>
                </a:solidFill>
                <a:latin typeface="Arial" panose="020B0604020202020204" pitchFamily="34" charset="0"/>
                <a:cs typeface="Arial" panose="020B0604020202020204" pitchFamily="34" charset="0"/>
              </a:rPr>
              <a:t>What to do</a:t>
            </a:r>
            <a:endParaRPr lang="en-GB" sz="2000" b="1" i="1" dirty="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Acknowledge and express appreciation for their enthusiasm or willingness to participate.</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Say that you are required by your university to review the document.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Offer a compromise and say you will only need a couple minutes to go through the document. </a:t>
            </a:r>
          </a:p>
          <a:p>
            <a:endParaRPr lang="en-GB" b="1" dirty="0"/>
          </a:p>
        </p:txBody>
      </p:sp>
      <p:sp>
        <p:nvSpPr>
          <p:cNvPr id="3" name="TextBox 2"/>
          <p:cNvSpPr txBox="1"/>
          <p:nvPr/>
        </p:nvSpPr>
        <p:spPr>
          <a:xfrm>
            <a:off x="6119039" y="1286111"/>
            <a:ext cx="5914429" cy="5324535"/>
          </a:xfrm>
          <a:prstGeom prst="rect">
            <a:avLst/>
          </a:prstGeom>
          <a:noFill/>
        </p:spPr>
        <p:txBody>
          <a:bodyPr wrap="square" rtlCol="0">
            <a:spAutoFit/>
          </a:bodyPr>
          <a:lstStyle/>
          <a:p>
            <a:pPr marL="0" lvl="8">
              <a:spcAft>
                <a:spcPts val="2000"/>
              </a:spcAft>
              <a:buClr>
                <a:schemeClr val="accent2"/>
              </a:buClr>
              <a:buSzPct val="120000"/>
            </a:pPr>
            <a:r>
              <a:rPr lang="en-GB" sz="2000" dirty="0">
                <a:solidFill>
                  <a:srgbClr val="00A4DE"/>
                </a:solidFill>
                <a:latin typeface="Aharoni" panose="02010803020104030203" pitchFamily="2" charset="-79"/>
                <a:cs typeface="Aharoni" panose="02010803020104030203" pitchFamily="2" charset="-79"/>
              </a:rPr>
              <a:t>The sceptical participant</a:t>
            </a:r>
            <a:endParaRPr lang="en-GB" sz="1600" dirty="0">
              <a:solidFill>
                <a:srgbClr val="00A4DE"/>
              </a:solidFill>
              <a:latin typeface="Aharoni" panose="02010803020104030203" pitchFamily="2" charset="-79"/>
              <a:cs typeface="Aharoni" panose="02010803020104030203" pitchFamily="2" charset="-79"/>
            </a:endParaRPr>
          </a:p>
          <a:p>
            <a:pPr marL="0" lvl="8">
              <a:spcAft>
                <a:spcPts val="2000"/>
              </a:spcAft>
              <a:buClr>
                <a:schemeClr val="accent2"/>
              </a:buClr>
              <a:buSzPct val="120000"/>
            </a:pPr>
            <a:r>
              <a:rPr lang="en-GB" sz="2000" b="1" i="1" dirty="0" smtClean="0">
                <a:solidFill>
                  <a:srgbClr val="00A4DE"/>
                </a:solidFill>
                <a:latin typeface="Arial" panose="020B0604020202020204" pitchFamily="34" charset="0"/>
                <a:cs typeface="Arial" panose="020B0604020202020204" pitchFamily="34" charset="0"/>
              </a:rPr>
              <a:t>Wha</a:t>
            </a:r>
            <a:r>
              <a:rPr lang="en-GB" sz="2000" b="1" i="1" dirty="0" smtClean="0">
                <a:solidFill>
                  <a:srgbClr val="00A4DE"/>
                </a:solidFill>
                <a:latin typeface="Arial" panose="020B0604020202020204" pitchFamily="34" charset="0"/>
                <a:cs typeface="Arial" panose="020B0604020202020204" pitchFamily="34" charset="0"/>
              </a:rPr>
              <a:t>t to do:</a:t>
            </a:r>
            <a:endParaRPr lang="en-GB" sz="2000" dirty="0">
              <a:solidFill>
                <a:srgbClr val="00A4DE"/>
              </a:solidFill>
              <a:latin typeface="Arial" panose="020B0604020202020204" pitchFamily="34" charset="0"/>
              <a:cs typeface="Arial" panose="020B0604020202020204" pitchFamily="34" charset="0"/>
            </a:endParaRP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Maintain a pleasant, professional, patient and open disposition.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Re-assure participants that they are totally in control of the process and can stop at any time in the research for any reason. </a:t>
            </a:r>
          </a:p>
          <a:p>
            <a:pPr marL="800100" lvl="1" indent="-342900">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For example, they can stop an interview midway through or refuse to answer any question they like.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Offer to explain each part of the form. </a:t>
            </a:r>
          </a:p>
          <a:p>
            <a:pPr marL="800100" lvl="1" indent="-342900">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It’s helpful to provide examples to illustrate each part, providing details about the measures you are taking to ensure their privacy and secure data storage. </a:t>
            </a:r>
            <a:endParaRPr lang="it-IT" sz="16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2036215" y="377193"/>
            <a:ext cx="437093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TYPES OF PARTICIPANTS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105" y="434304"/>
            <a:ext cx="569169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7037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4718" y="1316099"/>
            <a:ext cx="10642861" cy="5139869"/>
          </a:xfrm>
          <a:prstGeom prst="rect">
            <a:avLst/>
          </a:prstGeom>
        </p:spPr>
        <p:txBody>
          <a:bodyPr wrap="square">
            <a:spAutoFit/>
          </a:bodyPr>
          <a:lstStyle/>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There are additional ethical implications to consider if you intend to conduct research with vulnerable individuals, such as children, people with severe disabilities or the elderly.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should carefully consider whether you are prepared and qualified to tackle the additional ethical responsibilities associated with such research </a:t>
            </a:r>
            <a:endParaRPr lang="en-GB" sz="2000" dirty="0" smtClean="0">
              <a:solidFill>
                <a:srgbClr val="00A4DE"/>
              </a:solidFill>
              <a:latin typeface="Arial" panose="020B0604020202020204" pitchFamily="34" charset="0"/>
              <a:cs typeface="Arial" panose="020B0604020202020204" pitchFamily="34" charset="0"/>
            </a:endParaRPr>
          </a:p>
          <a:p>
            <a:pPr marL="800100" lvl="1" indent="-342900">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This is because the </a:t>
            </a:r>
            <a:r>
              <a:rPr lang="en-GB" sz="1600" dirty="0">
                <a:solidFill>
                  <a:srgbClr val="00A4DE"/>
                </a:solidFill>
                <a:latin typeface="Arial" panose="020B0604020202020204" pitchFamily="34" charset="0"/>
                <a:cs typeface="Arial" panose="020B0604020202020204" pitchFamily="34" charset="0"/>
              </a:rPr>
              <a:t>potential for causing harm to your participants is greater.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Consider that you may need additional training before embarking on a research project with a vulnerable population. </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Assess whether the vulnerable participants are capable of giving informed consent. </a:t>
            </a:r>
          </a:p>
          <a:p>
            <a:pPr marL="885825" lvl="1" indent="-342900">
              <a:spcAft>
                <a:spcPts val="2000"/>
              </a:spcAft>
              <a:buSzPct val="150000"/>
              <a:buBlip>
                <a:blip r:embed="rId2"/>
              </a:buBlip>
            </a:pPr>
            <a:r>
              <a:rPr lang="en-GB" sz="1600" dirty="0">
                <a:solidFill>
                  <a:srgbClr val="00A4DE"/>
                </a:solidFill>
                <a:latin typeface="Arial" panose="020B0604020202020204" pitchFamily="34" charset="0"/>
                <a:cs typeface="Arial" panose="020B0604020202020204" pitchFamily="34" charset="0"/>
              </a:rPr>
              <a:t>They must be able to understand what participating in your research would mean, as well as the nature of the risks associated with it.</a:t>
            </a:r>
          </a:p>
          <a:p>
            <a:pPr marL="342900" indent="-342900">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If there are guardians responsible for the well-being of your prospective participants, you should </a:t>
            </a:r>
            <a:r>
              <a:rPr lang="en-GB" sz="2000" u="sng" dirty="0">
                <a:solidFill>
                  <a:srgbClr val="00A4DE"/>
                </a:solidFill>
                <a:latin typeface="Arial" panose="020B0604020202020204" pitchFamily="34" charset="0"/>
                <a:cs typeface="Arial" panose="020B0604020202020204" pitchFamily="34" charset="0"/>
              </a:rPr>
              <a:t>also</a:t>
            </a:r>
            <a:r>
              <a:rPr lang="en-GB" sz="2000" dirty="0">
                <a:solidFill>
                  <a:srgbClr val="00A4DE"/>
                </a:solidFill>
                <a:latin typeface="Arial" panose="020B0604020202020204" pitchFamily="34" charset="0"/>
                <a:cs typeface="Arial" panose="020B0604020202020204" pitchFamily="34" charset="0"/>
              </a:rPr>
              <a:t> seek their informed consent</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036216" y="377193"/>
            <a:ext cx="524127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ETHICS &amp; VULNERABLE PEOPLE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7494" y="434304"/>
            <a:ext cx="471130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7716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889025" y="1526810"/>
            <a:ext cx="10310018" cy="2532488"/>
          </a:xfrm>
        </p:spPr>
        <p:txBody>
          <a:bodyPr wrap="square">
            <a:spAutoFit/>
          </a:bodyPr>
          <a:lstStyle/>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When working with </a:t>
            </a:r>
            <a:r>
              <a:rPr lang="en-GB" sz="2000" u="sng" dirty="0">
                <a:solidFill>
                  <a:srgbClr val="00A4DE"/>
                </a:solidFill>
                <a:latin typeface="Arial" panose="020B0604020202020204" pitchFamily="34" charset="0"/>
                <a:cs typeface="Arial" panose="020B0604020202020204" pitchFamily="34" charset="0"/>
              </a:rPr>
              <a:t>children</a:t>
            </a:r>
            <a:r>
              <a:rPr lang="en-GB" sz="2000" dirty="0">
                <a:solidFill>
                  <a:srgbClr val="00A4DE"/>
                </a:solidFill>
                <a:latin typeface="Arial" panose="020B0604020202020204" pitchFamily="34" charset="0"/>
                <a:cs typeface="Arial" panose="020B0604020202020204" pitchFamily="34" charset="0"/>
              </a:rPr>
              <a:t>, you generally need the consent of their parent, guardian or school (if it has the delegated authority to grant consent</a:t>
            </a:r>
            <a:r>
              <a:rPr lang="en-GB" sz="2000" dirty="0" smtClean="0">
                <a:solidFill>
                  <a:srgbClr val="00A4DE"/>
                </a:solidFill>
                <a:latin typeface="Arial" panose="020B0604020202020204" pitchFamily="34" charset="0"/>
                <a:cs typeface="Arial" panose="020B0604020202020204" pitchFamily="34" charset="0"/>
              </a:rPr>
              <a:t>).</a:t>
            </a:r>
          </a:p>
          <a:p>
            <a:pPr marL="828675" lvl="1" indent="-285750">
              <a:spcAft>
                <a:spcPts val="2000"/>
              </a:spcAft>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It </a:t>
            </a:r>
            <a:r>
              <a:rPr lang="en-GB" sz="1600" dirty="0">
                <a:solidFill>
                  <a:srgbClr val="00A4DE"/>
                </a:solidFill>
                <a:latin typeface="Arial" panose="020B0604020202020204" pitchFamily="34" charset="0"/>
                <a:cs typeface="Arial" panose="020B0604020202020204" pitchFamily="34" charset="0"/>
              </a:rPr>
              <a:t>is also important to gain the direct consent of the child if possible. </a:t>
            </a:r>
          </a:p>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Participants of all ages may also be emotionally vulnerable. </a:t>
            </a:r>
          </a:p>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could face a difficult decision about whether to engage someone in research that will likely be personally upsetting (e.g. a victim of abuse).</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036216" y="377193"/>
            <a:ext cx="524127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ETHICS &amp; VULNERABLE PEOPLE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77494" y="434304"/>
            <a:ext cx="471130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91888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00177" y="1132642"/>
            <a:ext cx="10783549" cy="629916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2"/>
              </a:buBlip>
            </a:pPr>
            <a:r>
              <a:rPr lang="en-GB" sz="2000" dirty="0" smtClean="0">
                <a:solidFill>
                  <a:schemeClr val="accent1">
                    <a:lumMod val="75000"/>
                  </a:schemeClr>
                </a:solidFill>
                <a:latin typeface="Arial" panose="020B0604020202020204" pitchFamily="34" charset="0"/>
                <a:cs typeface="Arial" panose="020B0604020202020204" pitchFamily="34" charset="0"/>
              </a:rPr>
              <a:t>Research ethics is about establishing good practices when seeking participants, engaging with them, and using the data they provide.</a:t>
            </a:r>
          </a:p>
          <a:p>
            <a:pPr>
              <a:spcBef>
                <a:spcPts val="0"/>
              </a:spcBef>
              <a:spcAft>
                <a:spcPts val="2000"/>
              </a:spcAft>
              <a:buClr>
                <a:schemeClr val="accent2"/>
              </a:buClr>
              <a:buSzPct val="150000"/>
              <a:buBlip>
                <a:blip r:embed="rId2"/>
              </a:buBlip>
            </a:pPr>
            <a:r>
              <a:rPr lang="en-GB" sz="2000" dirty="0" smtClean="0">
                <a:solidFill>
                  <a:schemeClr val="accent1">
                    <a:lumMod val="75000"/>
                  </a:schemeClr>
                </a:solidFill>
                <a:latin typeface="Arial" panose="020B0604020202020204" pitchFamily="34" charset="0"/>
                <a:cs typeface="Arial" panose="020B0604020202020204" pitchFamily="34" charset="0"/>
              </a:rPr>
              <a:t>You have a responsibility to behave ethically through all phases of your research, particularly when dealing with personal or sensitive information.</a:t>
            </a:r>
          </a:p>
          <a:p>
            <a:pPr>
              <a:spcBef>
                <a:spcPts val="0"/>
              </a:spcBef>
              <a:spcAft>
                <a:spcPts val="2000"/>
              </a:spcAft>
              <a:buClr>
                <a:schemeClr val="accent2"/>
              </a:buClr>
              <a:buSzPct val="150000"/>
              <a:buBlip>
                <a:blip r:embed="rId2"/>
              </a:buBlip>
            </a:pPr>
            <a:r>
              <a:rPr lang="en-GB" sz="2000" dirty="0" smtClean="0">
                <a:solidFill>
                  <a:schemeClr val="accent1">
                    <a:lumMod val="75000"/>
                  </a:schemeClr>
                </a:solidFill>
                <a:latin typeface="Arial" panose="020B0604020202020204" pitchFamily="34" charset="0"/>
                <a:cs typeface="Arial" panose="020B0604020202020204" pitchFamily="34" charset="0"/>
              </a:rPr>
              <a:t>Your ethical responsibilities are most essential when you are working with vulnerable people. </a:t>
            </a:r>
          </a:p>
          <a:p>
            <a:pPr>
              <a:spcBef>
                <a:spcPts val="0"/>
              </a:spcBef>
              <a:spcAft>
                <a:spcPts val="2000"/>
              </a:spcAft>
              <a:buClr>
                <a:schemeClr val="accent2"/>
              </a:buClr>
              <a:buSzPct val="150000"/>
              <a:buBlip>
                <a:blip r:embed="rId2"/>
              </a:buBlip>
            </a:pPr>
            <a:r>
              <a:rPr lang="en-GB" sz="2000" dirty="0">
                <a:solidFill>
                  <a:schemeClr val="accent1">
                    <a:lumMod val="75000"/>
                  </a:schemeClr>
                </a:solidFill>
                <a:latin typeface="Arial" panose="020B0604020202020204" pitchFamily="34" charset="0"/>
                <a:cs typeface="Arial" panose="020B0604020202020204" pitchFamily="34" charset="0"/>
              </a:rPr>
              <a:t>Informed consent is the foundation of social research ethics. </a:t>
            </a:r>
          </a:p>
          <a:p>
            <a:pPr>
              <a:spcBef>
                <a:spcPts val="0"/>
              </a:spcBef>
              <a:spcAft>
                <a:spcPts val="2000"/>
              </a:spcAft>
              <a:buClr>
                <a:schemeClr val="accent2"/>
              </a:buClr>
              <a:buSzPct val="150000"/>
              <a:buBlip>
                <a:blip r:embed="rId2"/>
              </a:buBlip>
            </a:pPr>
            <a:r>
              <a:rPr lang="en-GB" sz="2000" dirty="0">
                <a:solidFill>
                  <a:schemeClr val="accent1">
                    <a:lumMod val="75000"/>
                  </a:schemeClr>
                </a:solidFill>
                <a:latin typeface="Arial" panose="020B0604020202020204" pitchFamily="34" charset="0"/>
                <a:cs typeface="Arial" panose="020B0604020202020204" pitchFamily="34" charset="0"/>
              </a:rPr>
              <a:t>The key behind informed consent is recognizing and respecting the participant’s privacy. </a:t>
            </a:r>
          </a:p>
          <a:p>
            <a:pPr>
              <a:spcBef>
                <a:spcPts val="0"/>
              </a:spcBef>
              <a:spcAft>
                <a:spcPts val="2000"/>
              </a:spcAft>
              <a:buClr>
                <a:schemeClr val="accent2"/>
              </a:buClr>
              <a:buSzPct val="150000"/>
              <a:buBlip>
                <a:blip r:embed="rId2"/>
              </a:buBlip>
            </a:pPr>
            <a:r>
              <a:rPr lang="en-GB" sz="2000" dirty="0">
                <a:solidFill>
                  <a:schemeClr val="accent1">
                    <a:lumMod val="75000"/>
                  </a:schemeClr>
                </a:solidFill>
                <a:latin typeface="Arial" panose="020B0604020202020204" pitchFamily="34" charset="0"/>
                <a:cs typeface="Arial" panose="020B0604020202020204" pitchFamily="34" charset="0"/>
              </a:rPr>
              <a:t>A good general rule is that any information that might reasonably be considered private requires the participant’s informed consent before you seek it or use it. </a:t>
            </a:r>
          </a:p>
          <a:p>
            <a:pPr>
              <a:spcBef>
                <a:spcPts val="0"/>
              </a:spcBef>
              <a:spcAft>
                <a:spcPts val="2000"/>
              </a:spcAft>
              <a:buClr>
                <a:schemeClr val="accent2"/>
              </a:buClr>
              <a:buSzPct val="150000"/>
              <a:buBlip>
                <a:blip r:embed="rId2"/>
              </a:buBlip>
            </a:pPr>
            <a:r>
              <a:rPr lang="en-GB" sz="2000" dirty="0">
                <a:solidFill>
                  <a:schemeClr val="accent1">
                    <a:lumMod val="75000"/>
                  </a:schemeClr>
                </a:solidFill>
                <a:latin typeface="Arial" panose="020B0604020202020204" pitchFamily="34" charset="0"/>
                <a:cs typeface="Arial" panose="020B0604020202020204" pitchFamily="34" charset="0"/>
              </a:rPr>
              <a:t>Although informed consent is essential for most social research, it may be unnecessary or even counter-productive in some circumstances (e.g. with publicly available data).</a:t>
            </a:r>
          </a:p>
          <a:p>
            <a:pPr>
              <a:spcBef>
                <a:spcPts val="0"/>
              </a:spcBef>
              <a:spcAft>
                <a:spcPts val="2000"/>
              </a:spcAft>
              <a:buClr>
                <a:schemeClr val="accent2"/>
              </a:buClr>
              <a:buSzPct val="150000"/>
              <a:buBlip>
                <a:blip r:embed="rId2"/>
              </a:buBlip>
            </a:pPr>
            <a:r>
              <a:rPr lang="en-GB" sz="2000" dirty="0">
                <a:solidFill>
                  <a:schemeClr val="accent1">
                    <a:lumMod val="75000"/>
                  </a:schemeClr>
                </a:solidFill>
                <a:latin typeface="Arial" panose="020B0604020202020204" pitchFamily="34" charset="0"/>
                <a:cs typeface="Arial" panose="020B0604020202020204" pitchFamily="34" charset="0"/>
              </a:rPr>
              <a:t>These circumstances are exceptions though, and you should always think about whether consent is needed. </a:t>
            </a:r>
            <a:endParaRPr lang="it-IT" sz="2000" dirty="0">
              <a:solidFill>
                <a:schemeClr val="accent1">
                  <a:lumMod val="75000"/>
                </a:schemeClr>
              </a:solidFill>
              <a:latin typeface="Arial" panose="020B0604020202020204" pitchFamily="34" charset="0"/>
              <a:cs typeface="Arial" panose="020B0604020202020204" pitchFamily="34" charset="0"/>
            </a:endParaRPr>
          </a:p>
          <a:p>
            <a:pPr marL="342900" indent="-342900">
              <a:spcBef>
                <a:spcPts val="0"/>
              </a:spcBef>
              <a:spcAft>
                <a:spcPts val="2000"/>
              </a:spcAft>
              <a:buClr>
                <a:schemeClr val="accent2"/>
              </a:buClr>
              <a:buSzPct val="120000"/>
            </a:pPr>
            <a:endParaRPr lang="it-IT" sz="2000" dirty="0">
              <a:solidFill>
                <a:schemeClr val="accent1">
                  <a:lumMod val="75000"/>
                </a:schemeClr>
              </a:solidFill>
              <a:latin typeface="Arial" panose="020B0604020202020204" pitchFamily="34" charset="0"/>
              <a:cs typeface="Arial" panose="020B0604020202020204" pitchFamily="34" charset="0"/>
            </a:endParaRPr>
          </a:p>
        </p:txBody>
      </p:sp>
      <p:sp>
        <p:nvSpPr>
          <p:cNvPr id="7" name="TextBox 6"/>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63571" y="1118652"/>
            <a:ext cx="10718276" cy="4708981"/>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pPr>
              <a:buSzPct val="150000"/>
              <a:buBlip>
                <a:blip r:embed="rId2"/>
              </a:buBlip>
            </a:pPr>
            <a:endParaRPr lang="en-GB" dirty="0">
              <a:solidFill>
                <a:srgbClr val="00A4DE"/>
              </a:solidFill>
            </a:endParaRPr>
          </a:p>
          <a:p>
            <a:pPr>
              <a:spcAft>
                <a:spcPts val="2000"/>
              </a:spcAft>
              <a:buSzPct val="150000"/>
              <a:buBlip>
                <a:blip r:embed="rId2"/>
              </a:buBlip>
            </a:pPr>
            <a:r>
              <a:rPr lang="en-GB" dirty="0">
                <a:solidFill>
                  <a:srgbClr val="00A4DE"/>
                </a:solidFill>
              </a:rPr>
              <a:t>There is a distinction between ethics and legal requirements.</a:t>
            </a:r>
          </a:p>
          <a:p>
            <a:pPr>
              <a:spcAft>
                <a:spcPts val="2000"/>
              </a:spcAft>
              <a:buSzPct val="150000"/>
              <a:buBlip>
                <a:blip r:embed="rId2"/>
              </a:buBlip>
            </a:pPr>
            <a:r>
              <a:rPr lang="en-GB" dirty="0">
                <a:solidFill>
                  <a:srgbClr val="00A4DE"/>
                </a:solidFill>
              </a:rPr>
              <a:t>Ethics refers to values or principles that are integral to your research objectives and define your responsibilities to your participants, your institution and yourself. </a:t>
            </a:r>
          </a:p>
          <a:p>
            <a:pPr>
              <a:spcAft>
                <a:spcPts val="2000"/>
              </a:spcAft>
              <a:buSzPct val="150000"/>
              <a:buBlip>
                <a:blip r:embed="rId2"/>
              </a:buBlip>
            </a:pPr>
            <a:r>
              <a:rPr lang="en-GB" dirty="0">
                <a:solidFill>
                  <a:srgbClr val="00A4DE"/>
                </a:solidFill>
              </a:rPr>
              <a:t>Provides guiding principles during the research process. </a:t>
            </a:r>
          </a:p>
          <a:p>
            <a:pPr>
              <a:spcAft>
                <a:spcPts val="2000"/>
              </a:spcAft>
              <a:buSzPct val="150000"/>
              <a:buBlip>
                <a:blip r:embed="rId2"/>
              </a:buBlip>
            </a:pPr>
            <a:r>
              <a:rPr lang="en-GB" dirty="0">
                <a:solidFill>
                  <a:srgbClr val="00A4DE"/>
                </a:solidFill>
              </a:rPr>
              <a:t>Essential in order to maintain a positive relationship with your research participants that will stand the test of time. </a:t>
            </a:r>
          </a:p>
          <a:p>
            <a:pPr>
              <a:spcAft>
                <a:spcPts val="2000"/>
              </a:spcAft>
              <a:buSzPct val="150000"/>
              <a:buBlip>
                <a:blip r:embed="rId2"/>
              </a:buBlip>
            </a:pPr>
            <a:r>
              <a:rPr lang="en-GB" dirty="0">
                <a:solidFill>
                  <a:srgbClr val="00A4DE"/>
                </a:solidFill>
              </a:rPr>
              <a:t>Participants need to feel that they are protected and not taken advantage of.</a:t>
            </a:r>
          </a:p>
          <a:p>
            <a:pPr>
              <a:spcAft>
                <a:spcPts val="2000"/>
              </a:spcAft>
            </a:pPr>
            <a:endParaRPr lang="en-GB" dirty="0"/>
          </a:p>
          <a:p>
            <a:endParaRPr lang="en-GB" dirty="0"/>
          </a:p>
        </p:txBody>
      </p:sp>
      <p:sp>
        <p:nvSpPr>
          <p:cNvPr id="10" name="TextBox 9"/>
          <p:cNvSpPr txBox="1"/>
          <p:nvPr/>
        </p:nvSpPr>
        <p:spPr>
          <a:xfrm>
            <a:off x="244554" y="377193"/>
            <a:ext cx="674217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DEFINING ETHICS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4660" y="434304"/>
            <a:ext cx="688414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85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18977" y="1174516"/>
            <a:ext cx="11247712" cy="6274538"/>
          </a:xfrm>
          <a:noFill/>
        </p:spPr>
        <p:txBody>
          <a:bodyPr wrap="square" rtlCol="0">
            <a:spAutoFit/>
          </a:bodyPr>
          <a:lstStyle/>
          <a:p>
            <a:pPr marL="0" indent="0">
              <a:spcBef>
                <a:spcPts val="0"/>
              </a:spcBef>
              <a:spcAft>
                <a:spcPts val="2000"/>
              </a:spcAft>
              <a:buClr>
                <a:schemeClr val="accent2"/>
              </a:buClr>
              <a:buSzPct val="150000"/>
              <a:buNone/>
            </a:pPr>
            <a:r>
              <a:rPr lang="en-GB" sz="1600" b="1" i="1" dirty="0">
                <a:solidFill>
                  <a:srgbClr val="00A4DE"/>
                </a:solidFill>
                <a:latin typeface="Arial" panose="020B0604020202020204" pitchFamily="34" charset="0"/>
                <a:cs typeface="Arial" panose="020B0604020202020204" pitchFamily="34" charset="0"/>
              </a:rPr>
              <a:t>In practice, research ethics helps to achieve the following:</a:t>
            </a:r>
            <a:endParaRPr lang="it-IT" sz="1600" b="1" i="1" dirty="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Maintain your integrity. </a:t>
            </a:r>
          </a:p>
          <a:p>
            <a:pPr marL="514350" lvl="1" indent="-285750">
              <a:buSzPct val="150000"/>
              <a:buBlip>
                <a:blip r:embed="rId2"/>
              </a:buBlip>
            </a:pPr>
            <a:r>
              <a:rPr lang="en-GB" sz="1600" dirty="0">
                <a:solidFill>
                  <a:srgbClr val="00A4DE"/>
                </a:solidFill>
              </a:rPr>
              <a:t>Ethics promotes good research by establishing that you should be consistently truthful, seek to gain knowledge and avoid error. </a:t>
            </a:r>
          </a:p>
          <a:p>
            <a:pPr marL="514350" lvl="1" indent="-285750">
              <a:buSzPct val="150000"/>
              <a:buBlip>
                <a:blip r:embed="rId2"/>
              </a:buBlip>
            </a:pPr>
            <a:r>
              <a:rPr lang="en-GB" sz="1600" dirty="0">
                <a:solidFill>
                  <a:srgbClr val="00A4DE"/>
                </a:solidFill>
              </a:rPr>
              <a:t>Ethics establishes a set of expectations for your conduct that prohibits falsifying information, deception or other acts that might bring disrepute on you, the quality of your research or your institution.</a:t>
            </a:r>
            <a:endParaRPr lang="it-IT" sz="1600" dirty="0">
              <a:solidFill>
                <a:srgbClr val="00A4DE"/>
              </a:solidFill>
            </a:endParaRPr>
          </a:p>
          <a:p>
            <a:pPr>
              <a:spcBef>
                <a:spcPts val="2000"/>
              </a:spcBef>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Protect the welfare of others. </a:t>
            </a:r>
          </a:p>
          <a:p>
            <a:pPr marL="514350" lvl="1" indent="-285750">
              <a:buSzPct val="150000"/>
              <a:buBlip>
                <a:blip r:embed="rId2"/>
              </a:buBlip>
            </a:pPr>
            <a:r>
              <a:rPr lang="en-GB" sz="1600" dirty="0">
                <a:solidFill>
                  <a:srgbClr val="00A4DE"/>
                </a:solidFill>
              </a:rPr>
              <a:t>A fundamental principle of research ethics is to do no harm to others. </a:t>
            </a:r>
          </a:p>
          <a:p>
            <a:pPr marL="514350" lvl="1" indent="-285750">
              <a:buSzPct val="150000"/>
              <a:buBlip>
                <a:blip r:embed="rId2"/>
              </a:buBlip>
            </a:pPr>
            <a:r>
              <a:rPr lang="en-GB" sz="1600" dirty="0">
                <a:solidFill>
                  <a:srgbClr val="00A4DE"/>
                </a:solidFill>
              </a:rPr>
              <a:t>You must ensure your research does not put at risk the welfare or reputation of those directly or indirectly involved in your research</a:t>
            </a:r>
            <a:r>
              <a:rPr lang="en-GB" sz="1600" dirty="0" smtClean="0">
                <a:solidFill>
                  <a:srgbClr val="00A4DE"/>
                </a:solidFill>
              </a:rPr>
              <a:t>.</a:t>
            </a:r>
          </a:p>
          <a:p>
            <a:pPr>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Build support for you and your research. </a:t>
            </a:r>
          </a:p>
          <a:p>
            <a:pPr marL="514350" lvl="1" indent="-285750">
              <a:buSzPct val="150000"/>
              <a:buBlip>
                <a:blip r:embed="rId2"/>
              </a:buBlip>
            </a:pPr>
            <a:r>
              <a:rPr lang="en-GB" sz="1600" dirty="0">
                <a:solidFill>
                  <a:srgbClr val="00A4DE"/>
                </a:solidFill>
              </a:rPr>
              <a:t>Good ethical conduct means that those who participate in or view your research will have a more positive view of both you and your</a:t>
            </a:r>
            <a:br>
              <a:rPr lang="en-GB" sz="1600" dirty="0">
                <a:solidFill>
                  <a:srgbClr val="00A4DE"/>
                </a:solidFill>
              </a:rPr>
            </a:br>
            <a:r>
              <a:rPr lang="en-GB" sz="1600" dirty="0">
                <a:solidFill>
                  <a:srgbClr val="00A4DE"/>
                </a:solidFill>
              </a:rPr>
              <a:t>research. </a:t>
            </a:r>
          </a:p>
          <a:p>
            <a:pPr marL="514350" lvl="1" indent="-285750">
              <a:spcAft>
                <a:spcPts val="2000"/>
              </a:spcAft>
              <a:buSzPct val="150000"/>
              <a:buBlip>
                <a:blip r:embed="rId2"/>
              </a:buBlip>
            </a:pPr>
            <a:r>
              <a:rPr lang="en-GB" sz="1600" dirty="0">
                <a:solidFill>
                  <a:srgbClr val="00A4DE"/>
                </a:solidFill>
              </a:rPr>
              <a:t>This support means that you are more likely to be able to recruit participants </a:t>
            </a:r>
            <a:br>
              <a:rPr lang="en-GB" sz="1600" dirty="0">
                <a:solidFill>
                  <a:srgbClr val="00A4DE"/>
                </a:solidFill>
              </a:rPr>
            </a:br>
            <a:r>
              <a:rPr lang="en-GB" sz="1600" dirty="0">
                <a:solidFill>
                  <a:srgbClr val="00A4DE"/>
                </a:solidFill>
              </a:rPr>
              <a:t>for your future research and gain help from colleagues. </a:t>
            </a:r>
            <a:endParaRPr lang="it-IT" sz="1600" dirty="0">
              <a:solidFill>
                <a:srgbClr val="00A4DE"/>
              </a:solidFill>
            </a:endParaRPr>
          </a:p>
          <a:p>
            <a:pPr>
              <a:buClr>
                <a:schemeClr val="accent2"/>
              </a:buClr>
              <a:buSzPct val="150000"/>
              <a:buBlip>
                <a:blip r:embed="rId2"/>
              </a:buBlip>
            </a:pPr>
            <a:r>
              <a:rPr lang="en-US" sz="1600" dirty="0">
                <a:solidFill>
                  <a:srgbClr val="00A4DE"/>
                </a:solidFill>
                <a:latin typeface="Arial" panose="020B0604020202020204" pitchFamily="34" charset="0"/>
                <a:cs typeface="Arial" panose="020B0604020202020204" pitchFamily="34" charset="0"/>
              </a:rPr>
              <a:t>Give you direction when facing challenging situations. </a:t>
            </a:r>
          </a:p>
          <a:p>
            <a:pPr marL="514350" lvl="1" indent="-285750">
              <a:buSzPct val="150000"/>
              <a:buBlip>
                <a:blip r:embed="rId2"/>
              </a:buBlip>
            </a:pPr>
            <a:r>
              <a:rPr lang="en-US" sz="1600" dirty="0">
                <a:solidFill>
                  <a:srgbClr val="00A4DE"/>
                </a:solidFill>
              </a:rPr>
              <a:t>Ethical principles help you find your way through challenging situations. </a:t>
            </a:r>
          </a:p>
          <a:p>
            <a:pPr marL="457200" lvl="1"/>
            <a:endParaRPr lang="it-IT" sz="1800" dirty="0"/>
          </a:p>
          <a:p>
            <a:pPr marL="285750" indent="-285750">
              <a:buClr>
                <a:schemeClr val="accent2"/>
              </a:buClr>
              <a:buSzPct val="121000"/>
            </a:pPr>
            <a:endParaRPr lang="it-IT" sz="2000" dirty="0">
              <a:solidFill>
                <a:schemeClr val="accent1">
                  <a:lumMod val="75000"/>
                </a:schemeClr>
              </a:solidFill>
              <a:latin typeface="Arial" panose="020B0604020202020204" pitchFamily="34" charset="0"/>
              <a:cs typeface="Arial" panose="020B0604020202020204" pitchFamily="34" charset="0"/>
            </a:endParaRPr>
          </a:p>
        </p:txBody>
      </p:sp>
      <p:sp>
        <p:nvSpPr>
          <p:cNvPr id="8" name="TextBox 7"/>
          <p:cNvSpPr txBox="1"/>
          <p:nvPr/>
        </p:nvSpPr>
        <p:spPr>
          <a:xfrm>
            <a:off x="244555" y="377193"/>
            <a:ext cx="909195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PURPOSES OF RESEARCH ETHICS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6206" y="434304"/>
            <a:ext cx="444259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5345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70698" y="1461976"/>
            <a:ext cx="9937546" cy="4532523"/>
          </a:xfrm>
          <a:noFill/>
        </p:spPr>
        <p:txBody>
          <a:bodyPr vert="horz" wrap="square" lIns="91440" tIns="45720" rIns="91440" bIns="45720" rtlCol="0">
            <a:spAutoFit/>
          </a:bodyPr>
          <a:lstStyle/>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Develop your research competence. </a:t>
            </a:r>
          </a:p>
          <a:p>
            <a:pPr marL="514350" lvl="1" indent="-285750">
              <a:buSzPct val="150000"/>
              <a:buBlip>
                <a:blip r:embed="rId2"/>
              </a:buBlip>
            </a:pPr>
            <a:r>
              <a:rPr lang="en-GB" sz="1600" dirty="0">
                <a:solidFill>
                  <a:srgbClr val="00A4DE"/>
                </a:solidFill>
                <a:latin typeface="Arial" panose="020B0604020202020204" pitchFamily="34" charset="0"/>
                <a:cs typeface="Arial" panose="020B0604020202020204" pitchFamily="34" charset="0"/>
              </a:rPr>
              <a:t>Strive for highest levels of competence in your research practices so that you can make the most of your participants’ contributions. </a:t>
            </a:r>
          </a:p>
          <a:p>
            <a:pPr marL="514350" lvl="1" indent="-285750">
              <a:buSzPct val="150000"/>
              <a:buBlip>
                <a:blip r:embed="rId2"/>
              </a:buBlip>
            </a:pPr>
            <a:r>
              <a:rPr lang="en-GB" sz="1600" dirty="0">
                <a:solidFill>
                  <a:srgbClr val="00A4DE"/>
                </a:solidFill>
                <a:latin typeface="Arial" panose="020B0604020202020204" pitchFamily="34" charset="0"/>
                <a:cs typeface="Arial" panose="020B0604020202020204" pitchFamily="34" charset="0"/>
              </a:rPr>
              <a:t>Improve your education, hone your skills and reflect on strategies to improve your performance. </a:t>
            </a:r>
          </a:p>
          <a:p>
            <a:pPr marL="514350" lvl="1" indent="-285750">
              <a:spcAft>
                <a:spcPts val="2000"/>
              </a:spcAft>
              <a:buSzPct val="150000"/>
              <a:buBlip>
                <a:blip r:embed="rId2"/>
              </a:buBlip>
            </a:pPr>
            <a:r>
              <a:rPr lang="en-GB" sz="1600" dirty="0">
                <a:solidFill>
                  <a:srgbClr val="00A4DE"/>
                </a:solidFill>
                <a:latin typeface="Arial" panose="020B0604020202020204" pitchFamily="34" charset="0"/>
                <a:cs typeface="Arial" panose="020B0604020202020204" pitchFamily="34" charset="0"/>
              </a:rPr>
              <a:t>Know the limitations of your ability, skills and training. Don’t take on research tasks that you are not yet ready to handle and seek for help when needed.</a:t>
            </a:r>
          </a:p>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Maintain your personal integrity. </a:t>
            </a:r>
          </a:p>
          <a:p>
            <a:pPr marL="514350" lvl="1" indent="-285750">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When engaging in all aspects of your research, always maintain a high standard of personal integrity. </a:t>
            </a:r>
          </a:p>
          <a:p>
            <a:pPr marL="514350" lvl="1" indent="-285750">
              <a:spcAft>
                <a:spcPts val="2000"/>
              </a:spcAft>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Don’t mislead, deceive or show a lack of respect to anyone engaged in your research. </a:t>
            </a:r>
            <a:endParaRPr lang="it-IT" sz="1600" dirty="0" smtClean="0">
              <a:solidFill>
                <a:srgbClr val="00A4DE"/>
              </a:solidFill>
              <a:latin typeface="Arial" panose="020B0604020202020204" pitchFamily="34" charset="0"/>
              <a:cs typeface="Arial" panose="020B0604020202020204" pitchFamily="34" charset="0"/>
            </a:endParaRPr>
          </a:p>
          <a:p>
            <a:pPr>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Be respectful. </a:t>
            </a:r>
          </a:p>
          <a:p>
            <a:pPr marL="514350" lvl="1" indent="-285750">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Always </a:t>
            </a:r>
            <a:r>
              <a:rPr lang="en-GB" sz="1600" dirty="0">
                <a:solidFill>
                  <a:srgbClr val="00A4DE"/>
                </a:solidFill>
                <a:latin typeface="Arial" panose="020B0604020202020204" pitchFamily="34" charset="0"/>
                <a:cs typeface="Arial" panose="020B0604020202020204" pitchFamily="34" charset="0"/>
              </a:rPr>
              <a:t>remain respectful of differences in gender, race, sexual orientation, physical ability and national origin. </a:t>
            </a:r>
            <a:endParaRPr lang="it-IT" sz="1600" dirty="0">
              <a:solidFill>
                <a:srgbClr val="00A4DE"/>
              </a:solidFill>
              <a:latin typeface="Arial" panose="020B0604020202020204" pitchFamily="34" charset="0"/>
              <a:cs typeface="Arial" panose="020B0604020202020204" pitchFamily="34" charset="0"/>
            </a:endParaRPr>
          </a:p>
          <a:p>
            <a:pPr>
              <a:buClr>
                <a:schemeClr val="accent2"/>
              </a:buClr>
              <a:buSzPct val="121000"/>
            </a:pPr>
            <a:endParaRPr lang="it-IT" sz="2000" dirty="0">
              <a:solidFill>
                <a:schemeClr val="accent1">
                  <a:lumMod val="75000"/>
                </a:schemeClr>
              </a:solidFill>
              <a:latin typeface="Arial" panose="020B0604020202020204" pitchFamily="34" charset="0"/>
              <a:cs typeface="Arial" panose="020B0604020202020204" pitchFamily="34" charset="0"/>
            </a:endParaRPr>
          </a:p>
        </p:txBody>
      </p:sp>
      <p:sp>
        <p:nvSpPr>
          <p:cNvPr id="8" name="TextBox 7"/>
          <p:cNvSpPr txBox="1"/>
          <p:nvPr/>
        </p:nvSpPr>
        <p:spPr>
          <a:xfrm>
            <a:off x="886121" y="377193"/>
            <a:ext cx="845038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FOLLOW BASIC ETHICAL PRINCIPLES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3612" y="434304"/>
            <a:ext cx="382518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791852" y="1473027"/>
            <a:ext cx="10561948" cy="4272965"/>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2000"/>
              </a:spcAft>
              <a:buClr>
                <a:schemeClr val="accent2"/>
              </a:buClr>
              <a:buSzPct val="121000"/>
              <a:buNone/>
            </a:pPr>
            <a:r>
              <a:rPr lang="en-GB" sz="2000" dirty="0">
                <a:solidFill>
                  <a:srgbClr val="00A4DE"/>
                </a:solidFill>
                <a:latin typeface="Arial" panose="020B0604020202020204" pitchFamily="34" charset="0"/>
                <a:cs typeface="Arial" panose="020B0604020202020204" pitchFamily="34" charset="0"/>
              </a:rPr>
              <a:t>A common ethical issue: using data for a different purpose than originally </a:t>
            </a:r>
            <a:r>
              <a:rPr lang="en-GB" sz="2000" dirty="0" smtClean="0">
                <a:solidFill>
                  <a:srgbClr val="00A4DE"/>
                </a:solidFill>
                <a:latin typeface="Arial" panose="020B0604020202020204" pitchFamily="34" charset="0"/>
                <a:cs typeface="Arial" panose="020B0604020202020204" pitchFamily="34" charset="0"/>
              </a:rPr>
              <a:t>specified</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Researchers </a:t>
            </a:r>
            <a:r>
              <a:rPr lang="en-GB" sz="2000" dirty="0" smtClean="0">
                <a:solidFill>
                  <a:srgbClr val="00A4DE"/>
                </a:solidFill>
                <a:latin typeface="Arial" panose="020B0604020202020204" pitchFamily="34" charset="0"/>
                <a:cs typeface="Arial" panose="020B0604020202020204" pitchFamily="34" charset="0"/>
              </a:rPr>
              <a:t>might wonder whether informed consent gives them the right to use the information they have gathered from participants for a purpose that was not originally declared to the participant. </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Always make clear to participants how you will use the data collected from them. </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person giving you permission to use their information has a right to know how it is going to be used and then decide whether this is an acceptable purpose or not. </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only use the information gained from participants for the specific purpose that you declare to them and that they authorise.</a:t>
            </a:r>
            <a:endParaRPr lang="it-IT" sz="2000" dirty="0" smtClean="0">
              <a:solidFill>
                <a:srgbClr val="00A4DE"/>
              </a:solidFill>
              <a:latin typeface="Arial" panose="020B0604020202020204" pitchFamily="34" charset="0"/>
              <a:cs typeface="Arial" panose="020B0604020202020204" pitchFamily="34" charset="0"/>
            </a:endParaRPr>
          </a:p>
          <a:p>
            <a:pPr>
              <a:buClr>
                <a:schemeClr val="accent2"/>
              </a:buClr>
              <a:buSzPct val="121000"/>
            </a:pPr>
            <a:endParaRPr lang="it-IT" sz="2000" dirty="0">
              <a:solidFill>
                <a:schemeClr val="accent1">
                  <a:lumMod val="75000"/>
                </a:schemeClr>
              </a:solidFill>
              <a:latin typeface="Arial" panose="020B0604020202020204" pitchFamily="34" charset="0"/>
              <a:cs typeface="Arial" panose="020B0604020202020204" pitchFamily="34" charset="0"/>
            </a:endParaRPr>
          </a:p>
        </p:txBody>
      </p:sp>
      <p:sp>
        <p:nvSpPr>
          <p:cNvPr id="7" name="TextBox 6"/>
          <p:cNvSpPr txBox="1"/>
          <p:nvPr/>
        </p:nvSpPr>
        <p:spPr>
          <a:xfrm>
            <a:off x="1857079" y="377193"/>
            <a:ext cx="1013171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USING DATA FOR A DIFFERENT PURPOSE THAN SPECIFIED</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76693" y="1413365"/>
            <a:ext cx="10539168" cy="3098284"/>
          </a:xfrm>
          <a:noFill/>
        </p:spPr>
        <p:txBody>
          <a:bodyPr vert="horz" wrap="square" lIns="91440" tIns="45720" rIns="91440" bIns="45720" rtlCol="0">
            <a:spAutoFit/>
          </a:bodyPr>
          <a:lstStyle/>
          <a:p>
            <a:pPr marL="0" indent="0">
              <a:buClr>
                <a:schemeClr val="accent2"/>
              </a:buClr>
              <a:buSzPct val="121000"/>
              <a:buNone/>
            </a:pPr>
            <a:r>
              <a:rPr lang="en-GB" sz="2000" b="1" i="1" dirty="0">
                <a:solidFill>
                  <a:srgbClr val="00A4DE"/>
                </a:solidFill>
                <a:latin typeface="Arial" panose="020B0604020202020204" pitchFamily="34" charset="0"/>
                <a:cs typeface="Arial" panose="020B0604020202020204" pitchFamily="34" charset="0"/>
              </a:rPr>
              <a:t>How </a:t>
            </a:r>
            <a:r>
              <a:rPr lang="en-GB" sz="2000" b="1" i="1" dirty="0" smtClean="0">
                <a:solidFill>
                  <a:srgbClr val="00A4DE"/>
                </a:solidFill>
                <a:latin typeface="Arial" panose="020B0604020202020204" pitchFamily="34" charset="0"/>
                <a:cs typeface="Arial" panose="020B0604020202020204" pitchFamily="34" charset="0"/>
              </a:rPr>
              <a:t>much do </a:t>
            </a:r>
            <a:r>
              <a:rPr lang="en-GB" sz="2000" b="1" i="1" dirty="0">
                <a:solidFill>
                  <a:srgbClr val="00A4DE"/>
                </a:solidFill>
                <a:latin typeface="Arial" panose="020B0604020202020204" pitchFamily="34" charset="0"/>
                <a:cs typeface="Arial" panose="020B0604020202020204" pitchFamily="34" charset="0"/>
              </a:rPr>
              <a:t>the participants need to know about you? </a:t>
            </a:r>
            <a:endParaRPr lang="en-GB" sz="2000" b="1" i="1" dirty="0" smtClean="0">
              <a:solidFill>
                <a:srgbClr val="00A4DE"/>
              </a:solidFill>
              <a:latin typeface="Arial" panose="020B0604020202020204" pitchFamily="34" charset="0"/>
              <a:cs typeface="Arial" panose="020B0604020202020204" pitchFamily="34" charset="0"/>
            </a:endParaRPr>
          </a:p>
          <a:p>
            <a:pPr marL="0" indent="0">
              <a:spcBef>
                <a:spcPts val="0"/>
              </a:spcBef>
              <a:buClr>
                <a:schemeClr val="accent2"/>
              </a:buClr>
              <a:buSzPct val="121000"/>
              <a:buNone/>
            </a:pPr>
            <a:r>
              <a:rPr lang="en-GB" sz="2000" b="1" i="1" dirty="0" smtClean="0">
                <a:solidFill>
                  <a:srgbClr val="00A4DE"/>
                </a:solidFill>
                <a:latin typeface="Arial" panose="020B0604020202020204" pitchFamily="34" charset="0"/>
                <a:cs typeface="Arial" panose="020B0604020202020204" pitchFamily="34" charset="0"/>
              </a:rPr>
              <a:t>To </a:t>
            </a:r>
            <a:r>
              <a:rPr lang="en-GB" sz="2000" b="1" i="1" dirty="0">
                <a:solidFill>
                  <a:srgbClr val="00A4DE"/>
                </a:solidFill>
                <a:latin typeface="Arial" panose="020B0604020202020204" pitchFamily="34" charset="0"/>
                <a:cs typeface="Arial" panose="020B0604020202020204" pitchFamily="34" charset="0"/>
              </a:rPr>
              <a:t>what extent are you entitled to privacy</a:t>
            </a:r>
            <a:r>
              <a:rPr lang="en-GB" sz="2000" b="1" i="1" dirty="0" smtClean="0">
                <a:solidFill>
                  <a:srgbClr val="00A4DE"/>
                </a:solidFill>
                <a:latin typeface="Arial" panose="020B0604020202020204" pitchFamily="34" charset="0"/>
                <a:cs typeface="Arial" panose="020B0604020202020204" pitchFamily="34" charset="0"/>
              </a:rPr>
              <a:t>?</a:t>
            </a:r>
          </a:p>
          <a:p>
            <a:pPr marL="0" indent="0">
              <a:spcBef>
                <a:spcPts val="0"/>
              </a:spcBef>
              <a:buClr>
                <a:schemeClr val="accent2"/>
              </a:buClr>
              <a:buSzPct val="121000"/>
              <a:buNone/>
            </a:pP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a:t>
            </a:r>
            <a:r>
              <a:rPr lang="en-GB" sz="2000" dirty="0">
                <a:solidFill>
                  <a:srgbClr val="00A4DE"/>
                </a:solidFill>
                <a:latin typeface="Arial" panose="020B0604020202020204" pitchFamily="34" charset="0"/>
                <a:cs typeface="Arial" panose="020B0604020202020204" pitchFamily="34" charset="0"/>
              </a:rPr>
              <a:t>general, you are entitled to privacy.</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need to provide information to participants that might have a significant influence on their decision to participate in the research. </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If information you are withholding about yourself cannot reasonably be expected to affect participants’ decision-making about contributing to your research, then you are not obligated to disclose it.</a:t>
            </a:r>
            <a:endParaRPr lang="it-IT" sz="2000" dirty="0">
              <a:solidFill>
                <a:srgbClr val="00A4DE"/>
              </a:solidFill>
              <a:latin typeface="Arial" panose="020B0604020202020204" pitchFamily="34" charset="0"/>
              <a:cs typeface="Arial" panose="020B0604020202020204" pitchFamily="34" charset="0"/>
            </a:endParaRPr>
          </a:p>
        </p:txBody>
      </p:sp>
      <p:sp>
        <p:nvSpPr>
          <p:cNvPr id="9" name="TextBox 8"/>
          <p:cNvSpPr txBox="1"/>
          <p:nvPr/>
        </p:nvSpPr>
        <p:spPr>
          <a:xfrm>
            <a:off x="1941921" y="377193"/>
            <a:ext cx="739458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YOUR OWN PRIVACY &amp; RESEARCH ETHICS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09988" y="434304"/>
            <a:ext cx="277881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951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980389" y="1450515"/>
            <a:ext cx="10088104" cy="2800767"/>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Conventional ethical practices cannot be straightforwardly applied to Facebook, LinkedIn, Twitter and other social media sites. </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As long as you are not gathering deeply personal information or using secretive methods, you are probably still behaving ethically.</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Violating someone’s online privacy is just as ethically wrong as doing it in person.</a:t>
            </a:r>
          </a:p>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should be honest about </a:t>
            </a:r>
            <a:r>
              <a:rPr lang="en-GB" sz="2000" dirty="0" smtClean="0">
                <a:solidFill>
                  <a:srgbClr val="00A4DE"/>
                </a:solidFill>
                <a:latin typeface="Arial" panose="020B0604020202020204" pitchFamily="34" charset="0"/>
                <a:cs typeface="Arial" panose="020B0604020202020204" pitchFamily="34" charset="0"/>
              </a:rPr>
              <a:t>where you </a:t>
            </a:r>
            <a:r>
              <a:rPr lang="en-GB" sz="2000" dirty="0">
                <a:solidFill>
                  <a:srgbClr val="00A4DE"/>
                </a:solidFill>
                <a:latin typeface="Arial" panose="020B0604020202020204" pitchFamily="34" charset="0"/>
                <a:cs typeface="Arial" panose="020B0604020202020204" pitchFamily="34" charset="0"/>
              </a:rPr>
              <a:t>found online information if your</a:t>
            </a:r>
            <a:br>
              <a:rPr lang="en-GB" sz="2000" dirty="0">
                <a:solidFill>
                  <a:srgbClr val="00A4DE"/>
                </a:solidFill>
                <a:latin typeface="Arial" panose="020B0604020202020204" pitchFamily="34" charset="0"/>
                <a:cs typeface="Arial" panose="020B0604020202020204" pitchFamily="34" charset="0"/>
              </a:rPr>
            </a:br>
            <a:r>
              <a:rPr lang="en-GB" sz="2000" dirty="0">
                <a:solidFill>
                  <a:srgbClr val="00A4DE"/>
                </a:solidFill>
                <a:latin typeface="Arial" panose="020B0604020202020204" pitchFamily="34" charset="0"/>
                <a:cs typeface="Arial" panose="020B0604020202020204" pitchFamily="34" charset="0"/>
              </a:rPr>
              <a:t>participant asks you. </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017336" y="377193"/>
            <a:ext cx="7739407" cy="523220"/>
          </a:xfrm>
          <a:prstGeom prst="rect">
            <a:avLst/>
          </a:prstGeom>
          <a:noFill/>
        </p:spPr>
        <p:txBody>
          <a:bodyPr wrap="square" rtlCol="0">
            <a:spAutoFit/>
          </a:bodyPr>
          <a:lstStyle/>
          <a:p>
            <a:r>
              <a:rPr lang="en-GB" sz="2800" dirty="0" smtClean="0">
                <a:solidFill>
                  <a:schemeClr val="bg1">
                    <a:lumMod val="50000"/>
                  </a:schemeClr>
                </a:solidFill>
                <a:latin typeface="Aharoni" panose="02010803020104030203" pitchFamily="2" charset="-79"/>
                <a:cs typeface="Aharoni" panose="02010803020104030203" pitchFamily="2" charset="-79"/>
              </a:rPr>
              <a:t>USING INFORMATION FROM SOCIAL MEDIA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87060" y="434304"/>
            <a:ext cx="240174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978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656964" y="1214791"/>
            <a:ext cx="10702636" cy="5828262"/>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1900" dirty="0">
                <a:solidFill>
                  <a:srgbClr val="00A4DE"/>
                </a:solidFill>
                <a:latin typeface="Arial" panose="020B0604020202020204" pitchFamily="34" charset="0"/>
                <a:cs typeface="Arial" panose="020B0604020202020204" pitchFamily="34" charset="0"/>
              </a:rPr>
              <a:t>You must consider informed consent any time you are gathering data from human participants.</a:t>
            </a:r>
          </a:p>
          <a:p>
            <a:pPr>
              <a:spcBef>
                <a:spcPts val="0"/>
              </a:spcBef>
              <a:spcAft>
                <a:spcPts val="2000"/>
              </a:spcAft>
              <a:buClr>
                <a:schemeClr val="accent2"/>
              </a:buClr>
              <a:buSzPct val="150000"/>
              <a:buBlip>
                <a:blip r:embed="rId2"/>
              </a:buBlip>
            </a:pPr>
            <a:r>
              <a:rPr lang="en-GB" sz="1900" dirty="0">
                <a:solidFill>
                  <a:srgbClr val="00A4DE"/>
                </a:solidFill>
                <a:latin typeface="Arial" panose="020B0604020202020204" pitchFamily="34" charset="0"/>
                <a:cs typeface="Arial" panose="020B0604020202020204" pitchFamily="34" charset="0"/>
              </a:rPr>
              <a:t>Informed consent develops through a process where you, as a researcher, inform potential participants about your research in order to gain their voluntary consent to join that research.</a:t>
            </a:r>
          </a:p>
          <a:p>
            <a:pPr>
              <a:spcBef>
                <a:spcPts val="0"/>
              </a:spcBef>
              <a:spcAft>
                <a:spcPts val="2000"/>
              </a:spcAft>
              <a:buClr>
                <a:schemeClr val="accent2"/>
              </a:buClr>
              <a:buSzPct val="150000"/>
              <a:buBlip>
                <a:blip r:embed="rId2"/>
              </a:buBlip>
            </a:pPr>
            <a:r>
              <a:rPr lang="en-GB" sz="1900" dirty="0">
                <a:solidFill>
                  <a:srgbClr val="00A4DE"/>
                </a:solidFill>
                <a:latin typeface="Arial" panose="020B0604020202020204" pitchFamily="34" charset="0"/>
                <a:cs typeface="Arial" panose="020B0604020202020204" pitchFamily="34" charset="0"/>
              </a:rPr>
              <a:t>You need to clearly explain to participants what your research is about, how it will be used and what consequences they might face if they participate</a:t>
            </a:r>
            <a:r>
              <a:rPr lang="en-GB" sz="1900" dirty="0" smtClean="0">
                <a:solidFill>
                  <a:srgbClr val="00A4DE"/>
                </a:solidFill>
                <a:latin typeface="Arial" panose="020B0604020202020204" pitchFamily="34" charset="0"/>
                <a:cs typeface="Arial" panose="020B0604020202020204" pitchFamily="34" charset="0"/>
              </a:rPr>
              <a:t>.</a:t>
            </a:r>
          </a:p>
          <a:p>
            <a:pPr>
              <a:spcBef>
                <a:spcPts val="0"/>
              </a:spcBef>
              <a:spcAft>
                <a:spcPts val="2000"/>
              </a:spcAft>
              <a:buClr>
                <a:schemeClr val="accent2"/>
              </a:buClr>
              <a:buSzPct val="150000"/>
              <a:buBlip>
                <a:blip r:embed="rId2"/>
              </a:buBlip>
            </a:pPr>
            <a:r>
              <a:rPr lang="en-GB" sz="1900" dirty="0" smtClean="0">
                <a:solidFill>
                  <a:srgbClr val="00A4DE"/>
                </a:solidFill>
                <a:latin typeface="Arial" panose="020B0604020202020204" pitchFamily="34" charset="0"/>
                <a:cs typeface="Arial" panose="020B0604020202020204" pitchFamily="34" charset="0"/>
              </a:rPr>
              <a:t>The </a:t>
            </a:r>
            <a:r>
              <a:rPr lang="en-GB" sz="1900" dirty="0">
                <a:solidFill>
                  <a:srgbClr val="00A4DE"/>
                </a:solidFill>
                <a:latin typeface="Arial" panose="020B0604020202020204" pitchFamily="34" charset="0"/>
                <a:cs typeface="Arial" panose="020B0604020202020204" pitchFamily="34" charset="0"/>
              </a:rPr>
              <a:t>need for informed consent applies to all the information participants reveal to you</a:t>
            </a:r>
            <a:r>
              <a:rPr lang="en-GB" sz="1900" dirty="0" smtClean="0">
                <a:solidFill>
                  <a:srgbClr val="00A4DE"/>
                </a:solidFill>
                <a:latin typeface="Arial" panose="020B0604020202020204" pitchFamily="34" charset="0"/>
                <a:cs typeface="Arial" panose="020B0604020202020204" pitchFamily="34" charset="0"/>
              </a:rPr>
              <a:t>.</a:t>
            </a:r>
          </a:p>
          <a:p>
            <a:pPr>
              <a:spcBef>
                <a:spcPts val="0"/>
              </a:spcBef>
              <a:spcAft>
                <a:spcPts val="2000"/>
              </a:spcAft>
              <a:buClr>
                <a:schemeClr val="accent2"/>
              </a:buClr>
              <a:buSzPct val="150000"/>
              <a:buBlip>
                <a:blip r:embed="rId2"/>
              </a:buBlip>
            </a:pPr>
            <a:r>
              <a:rPr lang="en-GB" sz="1900" dirty="0" smtClean="0">
                <a:solidFill>
                  <a:srgbClr val="00A4DE"/>
                </a:solidFill>
                <a:latin typeface="Arial" panose="020B0604020202020204" pitchFamily="34" charset="0"/>
                <a:cs typeface="Arial" panose="020B0604020202020204" pitchFamily="34" charset="0"/>
              </a:rPr>
              <a:t> </a:t>
            </a:r>
            <a:r>
              <a:rPr lang="en-GB" sz="1900" dirty="0">
                <a:solidFill>
                  <a:srgbClr val="00A4DE"/>
                </a:solidFill>
                <a:latin typeface="Arial" panose="020B0604020202020204" pitchFamily="34" charset="0"/>
                <a:cs typeface="Arial" panose="020B0604020202020204" pitchFamily="34" charset="0"/>
              </a:rPr>
              <a:t>However, your responsibility to ‘do no harm’ extends to non-participants, whose words or behaviours are revealed during your research.</a:t>
            </a:r>
          </a:p>
          <a:p>
            <a:pPr>
              <a:spcBef>
                <a:spcPts val="0"/>
              </a:spcBef>
              <a:spcAft>
                <a:spcPts val="2000"/>
              </a:spcAft>
              <a:buClr>
                <a:schemeClr val="accent2"/>
              </a:buClr>
              <a:buSzPct val="150000"/>
              <a:buBlip>
                <a:blip r:embed="rId2"/>
              </a:buBlip>
            </a:pPr>
            <a:r>
              <a:rPr lang="en-GB" sz="1900" dirty="0">
                <a:solidFill>
                  <a:srgbClr val="00A4DE"/>
                </a:solidFill>
                <a:latin typeface="Arial" panose="020B0604020202020204" pitchFamily="34" charset="0"/>
                <a:cs typeface="Arial" panose="020B0604020202020204" pitchFamily="34" charset="0"/>
              </a:rPr>
              <a:t>It may not be practical or desirable to follow informed consent procedures in some cases</a:t>
            </a:r>
            <a:r>
              <a:rPr lang="en-GB" sz="1900" dirty="0" smtClean="0">
                <a:solidFill>
                  <a:srgbClr val="00A4DE"/>
                </a:solidFill>
                <a:latin typeface="Arial" panose="020B0604020202020204" pitchFamily="34" charset="0"/>
                <a:cs typeface="Arial" panose="020B0604020202020204" pitchFamily="34" charset="0"/>
              </a:rPr>
              <a:t>.</a:t>
            </a:r>
          </a:p>
          <a:p>
            <a:pPr>
              <a:spcBef>
                <a:spcPts val="0"/>
              </a:spcBef>
              <a:spcAft>
                <a:spcPts val="2000"/>
              </a:spcAft>
              <a:buClr>
                <a:schemeClr val="accent2"/>
              </a:buClr>
              <a:buSzPct val="150000"/>
              <a:buBlip>
                <a:blip r:embed="rId2"/>
              </a:buBlip>
            </a:pPr>
            <a:r>
              <a:rPr lang="en-GB" sz="1900" dirty="0" smtClean="0">
                <a:solidFill>
                  <a:srgbClr val="00A4DE"/>
                </a:solidFill>
                <a:latin typeface="Arial" panose="020B0604020202020204" pitchFamily="34" charset="0"/>
                <a:cs typeface="Arial" panose="020B0604020202020204" pitchFamily="34" charset="0"/>
              </a:rPr>
              <a:t> </a:t>
            </a:r>
            <a:r>
              <a:rPr lang="en-GB" sz="1900" dirty="0">
                <a:solidFill>
                  <a:srgbClr val="00A4DE"/>
                </a:solidFill>
                <a:latin typeface="Arial" panose="020B0604020202020204" pitchFamily="34" charset="0"/>
                <a:cs typeface="Arial" panose="020B0604020202020204" pitchFamily="34" charset="0"/>
              </a:rPr>
              <a:t>Information obtained unobtrusively in public spaces (including media) where people do not have a reasonable expectation of privacy does not typically require informed consent.</a:t>
            </a:r>
          </a:p>
          <a:p>
            <a:pPr>
              <a:spcBef>
                <a:spcPts val="0"/>
              </a:spcBef>
              <a:spcAft>
                <a:spcPts val="2000"/>
              </a:spcAft>
              <a:buClr>
                <a:schemeClr val="accent2"/>
              </a:buClr>
              <a:buSzPct val="150000"/>
              <a:buBlip>
                <a:blip r:embed="rId2"/>
              </a:buBlip>
            </a:pPr>
            <a:r>
              <a:rPr lang="en-GB" sz="1900" dirty="0">
                <a:solidFill>
                  <a:srgbClr val="00A4DE"/>
                </a:solidFill>
                <a:latin typeface="Arial" panose="020B0604020202020204" pitchFamily="34" charset="0"/>
                <a:cs typeface="Arial" panose="020B0604020202020204" pitchFamily="34" charset="0"/>
              </a:rPr>
              <a:t>You cannot assume that activity in public spaces does not require informed consent (e.g. private conversations in public spaces</a:t>
            </a:r>
            <a:r>
              <a:rPr lang="en-GB" sz="1900" dirty="0" smtClean="0">
                <a:solidFill>
                  <a:srgbClr val="00A4DE"/>
                </a:solidFill>
                <a:latin typeface="Arial" panose="020B0604020202020204" pitchFamily="34" charset="0"/>
                <a:cs typeface="Arial" panose="020B0604020202020204" pitchFamily="34" charset="0"/>
              </a:rPr>
              <a:t>) – this requires careful deliberation.</a:t>
            </a:r>
            <a:endParaRPr lang="en-GB" sz="1900" dirty="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21000"/>
            </a:pPr>
            <a:endParaRPr lang="it-IT" sz="1900" dirty="0">
              <a:solidFill>
                <a:schemeClr val="accent1">
                  <a:lumMod val="75000"/>
                </a:schemeClr>
              </a:solidFill>
              <a:latin typeface="Arial" panose="020B0604020202020204" pitchFamily="34" charset="0"/>
              <a:cs typeface="Arial" panose="020B0604020202020204" pitchFamily="34" charset="0"/>
            </a:endParaRPr>
          </a:p>
        </p:txBody>
      </p:sp>
      <p:sp>
        <p:nvSpPr>
          <p:cNvPr id="8" name="TextBox 7"/>
          <p:cNvSpPr txBox="1"/>
          <p:nvPr/>
        </p:nvSpPr>
        <p:spPr>
          <a:xfrm>
            <a:off x="886121" y="377193"/>
            <a:ext cx="606331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INFORMED CONSENT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7032" y="434304"/>
            <a:ext cx="626176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048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688156" y="1448381"/>
            <a:ext cx="10665643" cy="5051639"/>
          </a:xfrm>
          <a:noFill/>
        </p:spPr>
        <p:txBody>
          <a:bodyPr vert="horz" wrap="square" lIns="91440" tIns="45720" rIns="91440" bIns="45720" rtlCol="0">
            <a:spAutoFit/>
          </a:bodyPr>
          <a:lstStyle/>
          <a:p>
            <a:pPr marL="0" indent="0">
              <a:buNone/>
            </a:pPr>
            <a:r>
              <a:rPr lang="en-GB" sz="2000" dirty="0">
                <a:solidFill>
                  <a:srgbClr val="00A4DE"/>
                </a:solidFill>
                <a:latin typeface="Arial" panose="020B0604020202020204" pitchFamily="34" charset="0"/>
                <a:cs typeface="Arial" panose="020B0604020202020204" pitchFamily="34" charset="0"/>
              </a:rPr>
              <a:t>Online data such as YouTube comments or web chat </a:t>
            </a:r>
            <a:r>
              <a:rPr lang="en-GB" sz="2000" dirty="0" smtClean="0">
                <a:solidFill>
                  <a:srgbClr val="00A4DE"/>
                </a:solidFill>
                <a:latin typeface="Arial" panose="020B0604020202020204" pitchFamily="34" charset="0"/>
                <a:cs typeface="Arial" panose="020B0604020202020204" pitchFamily="34" charset="0"/>
              </a:rPr>
              <a:t>conversations</a:t>
            </a:r>
            <a:endParaRPr lang="en-GB" sz="2000" b="1" i="1" dirty="0" smtClean="0">
              <a:solidFill>
                <a:srgbClr val="00A4DE"/>
              </a:solidFill>
              <a:latin typeface="Arial" panose="020B0604020202020204" pitchFamily="34" charset="0"/>
              <a:cs typeface="Arial" panose="020B0604020202020204" pitchFamily="34" charset="0"/>
            </a:endParaRPr>
          </a:p>
          <a:p>
            <a:pPr marL="0" indent="0">
              <a:buNone/>
            </a:pPr>
            <a:r>
              <a:rPr lang="en-GB" sz="2000" b="1" i="1" dirty="0" smtClean="0">
                <a:solidFill>
                  <a:srgbClr val="00A4DE"/>
                </a:solidFill>
                <a:latin typeface="Arial" panose="020B0604020202020204" pitchFamily="34" charset="0"/>
                <a:cs typeface="Arial" panose="020B0604020202020204" pitchFamily="34" charset="0"/>
              </a:rPr>
              <a:t>In </a:t>
            </a:r>
            <a:r>
              <a:rPr lang="en-GB" sz="2000" b="1" i="1" dirty="0">
                <a:solidFill>
                  <a:srgbClr val="00A4DE"/>
                </a:solidFill>
                <a:latin typeface="Arial" panose="020B0604020202020204" pitchFamily="34" charset="0"/>
                <a:cs typeface="Arial" panose="020B0604020202020204" pitchFamily="34" charset="0"/>
              </a:rPr>
              <a:t>this case it is helpful dividing online content in two categories depending on whether it is supposed to be public or private and decide accordingly:</a:t>
            </a:r>
          </a:p>
          <a:p>
            <a:pPr marL="0" lvl="0" indent="0">
              <a:spcBef>
                <a:spcPts val="0"/>
              </a:spcBef>
              <a:buClr>
                <a:schemeClr val="accent2"/>
              </a:buClr>
              <a:buSzPct val="121000"/>
              <a:buNone/>
            </a:pPr>
            <a:endParaRPr lang="en-GB" sz="2000" dirty="0" smtClean="0">
              <a:solidFill>
                <a:srgbClr val="00A4DE"/>
              </a:solidFill>
              <a:latin typeface="Arial" panose="020B0604020202020204" pitchFamily="34" charset="0"/>
              <a:cs typeface="Arial" panose="020B0604020202020204" pitchFamily="34" charset="0"/>
            </a:endParaRPr>
          </a:p>
          <a:p>
            <a:pPr lvl="0">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Information that is intended to be public</a:t>
            </a:r>
          </a:p>
          <a:p>
            <a:pPr lvl="1">
              <a:spcBef>
                <a:spcPts val="0"/>
              </a:spcBef>
              <a:spcAft>
                <a:spcPts val="2000"/>
              </a:spcAft>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Everything </a:t>
            </a:r>
            <a:r>
              <a:rPr lang="en-GB" sz="1600" dirty="0">
                <a:solidFill>
                  <a:srgbClr val="00A4DE"/>
                </a:solidFill>
                <a:latin typeface="Arial" panose="020B0604020202020204" pitchFamily="34" charset="0"/>
                <a:cs typeface="Arial" panose="020B0604020202020204" pitchFamily="34" charset="0"/>
              </a:rPr>
              <a:t>that has a broad potential audience and that does not require any kind of password access so could be easily read by strangers at any time. </a:t>
            </a:r>
          </a:p>
          <a:p>
            <a:pPr lvl="1">
              <a:spcBef>
                <a:spcPts val="0"/>
              </a:spcBef>
              <a:spcAft>
                <a:spcPts val="2000"/>
              </a:spcAft>
              <a:buSzPct val="150000"/>
              <a:buBlip>
                <a:blip r:embed="rId2"/>
              </a:buBlip>
            </a:pPr>
            <a:r>
              <a:rPr lang="en-GB" sz="1600" dirty="0">
                <a:solidFill>
                  <a:srgbClr val="00A4DE"/>
                </a:solidFill>
                <a:latin typeface="Arial" panose="020B0604020202020204" pitchFamily="34" charset="0"/>
                <a:cs typeface="Arial" panose="020B0604020202020204" pitchFamily="34" charset="0"/>
              </a:rPr>
              <a:t>This category should not generally require informed consent procedures. YouTube video comments would generally fall into this category</a:t>
            </a:r>
            <a:r>
              <a:rPr lang="en-GB" sz="1600" dirty="0" smtClean="0">
                <a:solidFill>
                  <a:srgbClr val="00A4DE"/>
                </a:solidFill>
                <a:latin typeface="Arial" panose="020B0604020202020204" pitchFamily="34" charset="0"/>
                <a:cs typeface="Arial" panose="020B0604020202020204" pitchFamily="34" charset="0"/>
              </a:rPr>
              <a:t>.</a:t>
            </a:r>
          </a:p>
          <a:p>
            <a:pPr lvl="0">
              <a:spcBef>
                <a:spcPts val="0"/>
              </a:spcBef>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Information that is intended to be </a:t>
            </a:r>
            <a:r>
              <a:rPr lang="en-GB" sz="2000" dirty="0" smtClean="0">
                <a:solidFill>
                  <a:srgbClr val="00A4DE"/>
                </a:solidFill>
                <a:latin typeface="Arial" panose="020B0604020202020204" pitchFamily="34" charset="0"/>
                <a:cs typeface="Arial" panose="020B0604020202020204" pitchFamily="34" charset="0"/>
              </a:rPr>
              <a:t>private</a:t>
            </a:r>
            <a:endParaRPr lang="en-GB" sz="2000" dirty="0">
              <a:solidFill>
                <a:srgbClr val="00A4DE"/>
              </a:solidFill>
              <a:latin typeface="Arial" panose="020B0604020202020204" pitchFamily="34" charset="0"/>
              <a:cs typeface="Arial" panose="020B0604020202020204" pitchFamily="34" charset="0"/>
            </a:endParaRPr>
          </a:p>
          <a:p>
            <a:pPr lvl="1">
              <a:spcAft>
                <a:spcPts val="2000"/>
              </a:spcAft>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Information </a:t>
            </a:r>
            <a:r>
              <a:rPr lang="en-GB" sz="1600" dirty="0">
                <a:solidFill>
                  <a:srgbClr val="00A4DE"/>
                </a:solidFill>
                <a:latin typeface="Arial" panose="020B0604020202020204" pitchFamily="34" charset="0"/>
                <a:cs typeface="Arial" panose="020B0604020202020204" pitchFamily="34" charset="0"/>
              </a:rPr>
              <a:t>that is more personal and is visible only to those within the author’s network, such as content on non-public online forums or on parts of Facebook. </a:t>
            </a:r>
          </a:p>
          <a:p>
            <a:pPr lvl="1">
              <a:buSzPct val="150000"/>
              <a:buBlip>
                <a:blip r:embed="rId2"/>
              </a:buBlip>
            </a:pPr>
            <a:r>
              <a:rPr lang="en-GB" sz="1600" dirty="0">
                <a:solidFill>
                  <a:srgbClr val="00A4DE"/>
                </a:solidFill>
                <a:latin typeface="Arial" panose="020B0604020202020204" pitchFamily="34" charset="0"/>
                <a:cs typeface="Arial" panose="020B0604020202020204" pitchFamily="34" charset="0"/>
              </a:rPr>
              <a:t>This category generally requires seeking the consent of the author. For Facebook posts that the user has decided to make fully public, anonymising the post may be the best option for making your research ethically compliant by doing no harm.</a:t>
            </a:r>
            <a:endParaRPr lang="it-IT" sz="1600" dirty="0">
              <a:solidFill>
                <a:srgbClr val="00A4DE"/>
              </a:solidFill>
              <a:latin typeface="Arial" panose="020B0604020202020204" pitchFamily="34" charset="0"/>
              <a:cs typeface="Arial" panose="020B0604020202020204" pitchFamily="34" charset="0"/>
            </a:endParaRPr>
          </a:p>
          <a:p>
            <a:pPr lvl="1">
              <a:spcBef>
                <a:spcPts val="0"/>
              </a:spcBef>
              <a:spcAft>
                <a:spcPts val="2000"/>
              </a:spcAft>
              <a:buSzPct val="121000"/>
            </a:pPr>
            <a:endParaRPr lang="en-GB" sz="2000" dirty="0" smtClean="0">
              <a:latin typeface="Arial" panose="020B0604020202020204" pitchFamily="34" charset="0"/>
              <a:cs typeface="Arial" panose="020B0604020202020204" pitchFamily="34" charset="0"/>
            </a:endParaRPr>
          </a:p>
        </p:txBody>
      </p:sp>
      <p:sp>
        <p:nvSpPr>
          <p:cNvPr id="8" name="TextBox 7"/>
          <p:cNvSpPr txBox="1"/>
          <p:nvPr/>
        </p:nvSpPr>
        <p:spPr>
          <a:xfrm>
            <a:off x="886121" y="377193"/>
            <a:ext cx="483594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ONLINE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3146" y="434304"/>
            <a:ext cx="74356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74111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485</TotalTime>
  <Words>1969</Words>
  <Application>Microsoft Office PowerPoint</Application>
  <PresentationFormat>Custom</PresentationFormat>
  <Paragraphs>136</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 AN ETHICAL RESEARCHER</dc:title>
  <dc:creator>Giulia Ceccon</dc:creator>
  <cp:lastModifiedBy>Statham, Chloe</cp:lastModifiedBy>
  <cp:revision>55</cp:revision>
  <dcterms:created xsi:type="dcterms:W3CDTF">2015-01-25T10:50:20Z</dcterms:created>
  <dcterms:modified xsi:type="dcterms:W3CDTF">2016-08-26T16:51:11Z</dcterms:modified>
</cp:coreProperties>
</file>