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5" r:id="rId2"/>
    <p:sldId id="283" r:id="rId3"/>
    <p:sldId id="286" r:id="rId4"/>
    <p:sldId id="333" r:id="rId5"/>
    <p:sldId id="290" r:id="rId6"/>
    <p:sldId id="309" r:id="rId7"/>
    <p:sldId id="312" r:id="rId8"/>
    <p:sldId id="292" r:id="rId9"/>
    <p:sldId id="315" r:id="rId10"/>
    <p:sldId id="293" r:id="rId11"/>
    <p:sldId id="294" r:id="rId12"/>
    <p:sldId id="296" r:id="rId13"/>
    <p:sldId id="297" r:id="rId14"/>
    <p:sldId id="299" r:id="rId15"/>
    <p:sldId id="320" r:id="rId16"/>
    <p:sldId id="324" r:id="rId17"/>
    <p:sldId id="306" r:id="rId18"/>
    <p:sldId id="326" r:id="rId19"/>
    <p:sldId id="331" r:id="rId2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DE"/>
    <a:srgbClr val="6666FF"/>
    <a:srgbClr val="4DF58D"/>
    <a:srgbClr val="46A04A"/>
    <a:srgbClr val="000090"/>
    <a:srgbClr val="99CCFF"/>
    <a:srgbClr val="1D1DFF"/>
    <a:srgbClr val="E57D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98" d="100"/>
          <a:sy n="98" d="100"/>
        </p:scale>
        <p:origin x="-17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18552C-6B3E-4209-8C78-5781B088BB1F}" type="doc">
      <dgm:prSet loTypeId="urn:microsoft.com/office/officeart/2005/8/layout/hList1" loCatId="list" qsTypeId="urn:microsoft.com/office/officeart/2005/8/quickstyle/3d2" qsCatId="3D" csTypeId="urn:microsoft.com/office/officeart/2005/8/colors/accent2_2" csCatId="accent2" phldr="1"/>
      <dgm:spPr/>
      <dgm:t>
        <a:bodyPr/>
        <a:lstStyle/>
        <a:p>
          <a:endParaRPr lang="en-GB"/>
        </a:p>
      </dgm:t>
    </dgm:pt>
    <dgm:pt modelId="{9E73590D-7701-4724-A795-35EEC98B8AB2}">
      <dgm:prSet phldrT="[Text]"/>
      <dgm:spPr>
        <a:solidFill>
          <a:srgbClr val="00A4DE"/>
        </a:solidFill>
      </dgm:spPr>
      <dgm:t>
        <a:bodyPr/>
        <a:lstStyle/>
        <a:p>
          <a:r>
            <a:rPr lang="en-GB" b="1" dirty="0" smtClean="0">
              <a:solidFill>
                <a:schemeClr val="bg1"/>
              </a:solidFill>
            </a:rPr>
            <a:t>Option 1: Give the participant time to regain composure</a:t>
          </a:r>
          <a:endParaRPr lang="en-GB" b="1" dirty="0">
            <a:solidFill>
              <a:schemeClr val="bg1"/>
            </a:solidFill>
          </a:endParaRPr>
        </a:p>
      </dgm:t>
    </dgm:pt>
    <dgm:pt modelId="{30BEEFE2-6F05-48C5-B1A1-F57A1E0758DD}" type="parTrans" cxnId="{B207D024-0DDB-4F69-BEF8-F70F3E29735F}">
      <dgm:prSet/>
      <dgm:spPr/>
      <dgm:t>
        <a:bodyPr/>
        <a:lstStyle/>
        <a:p>
          <a:endParaRPr lang="en-GB"/>
        </a:p>
      </dgm:t>
    </dgm:pt>
    <dgm:pt modelId="{2493672E-1C1B-4034-AB48-F1F4BF8A79BF}" type="sibTrans" cxnId="{B207D024-0DDB-4F69-BEF8-F70F3E29735F}">
      <dgm:prSet/>
      <dgm:spPr/>
      <dgm:t>
        <a:bodyPr/>
        <a:lstStyle/>
        <a:p>
          <a:endParaRPr lang="en-GB"/>
        </a:p>
      </dgm:t>
    </dgm:pt>
    <dgm:pt modelId="{A4611046-80AB-49A6-BBFF-CE944E7788C0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GB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Provide empathy towards the participant.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F4C68838-80A2-4680-861B-D0CCF305D15A}" type="parTrans" cxnId="{E1A75B16-6778-4619-8715-75C8742CFCB2}">
      <dgm:prSet/>
      <dgm:spPr/>
      <dgm:t>
        <a:bodyPr/>
        <a:lstStyle/>
        <a:p>
          <a:endParaRPr lang="en-GB"/>
        </a:p>
      </dgm:t>
    </dgm:pt>
    <dgm:pt modelId="{7A46BDB0-E3C6-40BD-AEC8-EF77C70A5E91}" type="sibTrans" cxnId="{E1A75B16-6778-4619-8715-75C8742CFCB2}">
      <dgm:prSet/>
      <dgm:spPr/>
      <dgm:t>
        <a:bodyPr/>
        <a:lstStyle/>
        <a:p>
          <a:endParaRPr lang="en-GB"/>
        </a:p>
      </dgm:t>
    </dgm:pt>
    <dgm:pt modelId="{AA11364A-58C8-402D-80A2-527A49422378}">
      <dgm:prSet phldrT="[Text]"/>
      <dgm:spPr>
        <a:solidFill>
          <a:srgbClr val="00A4DE"/>
        </a:solidFill>
      </dgm:spPr>
      <dgm:t>
        <a:bodyPr/>
        <a:lstStyle/>
        <a:p>
          <a:r>
            <a:rPr lang="en-US" b="1" i="0" dirty="0" smtClean="0">
              <a:latin typeface="+mn-lt"/>
              <a:cs typeface="Arial" panose="020B0604020202020204" pitchFamily="34" charset="0"/>
            </a:rPr>
            <a:t>Option 2: End the interview</a:t>
          </a:r>
          <a:endParaRPr lang="en-GB" b="1" i="0" dirty="0">
            <a:latin typeface="+mn-lt"/>
          </a:endParaRPr>
        </a:p>
      </dgm:t>
    </dgm:pt>
    <dgm:pt modelId="{AE8FF420-4D24-4B12-9D4D-09CDF4662D84}" type="parTrans" cxnId="{700D9AFF-4875-4110-95FA-32211D624F0E}">
      <dgm:prSet/>
      <dgm:spPr/>
      <dgm:t>
        <a:bodyPr/>
        <a:lstStyle/>
        <a:p>
          <a:endParaRPr lang="en-GB"/>
        </a:p>
      </dgm:t>
    </dgm:pt>
    <dgm:pt modelId="{EDA373B9-D6CC-4162-BB4D-97FAFE8FDD77}" type="sibTrans" cxnId="{700D9AFF-4875-4110-95FA-32211D624F0E}">
      <dgm:prSet/>
      <dgm:spPr/>
      <dgm:t>
        <a:bodyPr/>
        <a:lstStyle/>
        <a:p>
          <a:endParaRPr lang="en-GB"/>
        </a:p>
      </dgm:t>
    </dgm:pt>
    <dgm:pt modelId="{EE5890CB-53BE-4899-9D4F-52AA5E74037B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US" i="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Discontinue the interview as quickly and delicately as possible </a:t>
          </a:r>
          <a:r>
            <a:rPr lang="en-US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if it becomes apparent that the situation is deteriorating. 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B06EAD89-7D12-4156-B4C9-8AEFFB8931F7}" type="parTrans" cxnId="{A3AF8FC7-7522-4559-8C6E-8FBD81AA9B12}">
      <dgm:prSet/>
      <dgm:spPr/>
      <dgm:t>
        <a:bodyPr/>
        <a:lstStyle/>
        <a:p>
          <a:endParaRPr lang="en-GB"/>
        </a:p>
      </dgm:t>
    </dgm:pt>
    <dgm:pt modelId="{4613A0CC-27EA-46C4-A818-F543817DEDF8}" type="sibTrans" cxnId="{A3AF8FC7-7522-4559-8C6E-8FBD81AA9B12}">
      <dgm:prSet/>
      <dgm:spPr/>
      <dgm:t>
        <a:bodyPr/>
        <a:lstStyle/>
        <a:p>
          <a:endParaRPr lang="en-GB"/>
        </a:p>
      </dgm:t>
    </dgm:pt>
    <dgm:pt modelId="{719C150E-848A-473E-91C0-2E1D51ABA509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GB" dirty="0" smtClean="0">
              <a:solidFill>
                <a:schemeClr val="bg1"/>
              </a:solidFill>
              <a:latin typeface="+mn-lt"/>
            </a:rPr>
            <a:t>If </a:t>
          </a:r>
          <a:r>
            <a:rPr lang="en-US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participants choose to end an interview, respect this decision. 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5E6EA683-701B-40FF-93A7-4491B4AC6266}" type="parTrans" cxnId="{B8CEE527-F9E6-46B6-BB55-0B09E3458E13}">
      <dgm:prSet/>
      <dgm:spPr/>
      <dgm:t>
        <a:bodyPr/>
        <a:lstStyle/>
        <a:p>
          <a:endParaRPr lang="en-GB"/>
        </a:p>
      </dgm:t>
    </dgm:pt>
    <dgm:pt modelId="{A823AA0C-55C9-4F39-8D66-4E23B8D4F1AF}" type="sibTrans" cxnId="{B8CEE527-F9E6-46B6-BB55-0B09E3458E13}">
      <dgm:prSet/>
      <dgm:spPr/>
      <dgm:t>
        <a:bodyPr/>
        <a:lstStyle/>
        <a:p>
          <a:endParaRPr lang="en-GB"/>
        </a:p>
      </dgm:t>
    </dgm:pt>
    <dgm:pt modelId="{EB53AB55-50AE-46BC-916A-3F099F2B0780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GB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Remind participants they have complete control over the interview. 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D634291E-B368-4D66-BD71-A054BF2456EA}" type="parTrans" cxnId="{DFE13ABE-A17C-4B72-84F2-09491FB0A292}">
      <dgm:prSet/>
      <dgm:spPr/>
      <dgm:t>
        <a:bodyPr/>
        <a:lstStyle/>
        <a:p>
          <a:endParaRPr lang="en-GB"/>
        </a:p>
      </dgm:t>
    </dgm:pt>
    <dgm:pt modelId="{CF1A11B3-3449-4815-A9DF-A25843D028DA}" type="sibTrans" cxnId="{DFE13ABE-A17C-4B72-84F2-09491FB0A292}">
      <dgm:prSet/>
      <dgm:spPr/>
      <dgm:t>
        <a:bodyPr/>
        <a:lstStyle/>
        <a:p>
          <a:endParaRPr lang="en-GB"/>
        </a:p>
      </dgm:t>
    </dgm:pt>
    <dgm:pt modelId="{1FCE096E-ED3B-4168-8065-E6FF19A946B0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GB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Reiterate that they have been helpful.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EECDB892-E0B5-44C2-AA30-D929FE433C7A}" type="parTrans" cxnId="{B78CCBEB-061A-44C5-AE76-9058040047FF}">
      <dgm:prSet/>
      <dgm:spPr/>
      <dgm:t>
        <a:bodyPr/>
        <a:lstStyle/>
        <a:p>
          <a:endParaRPr lang="en-GB"/>
        </a:p>
      </dgm:t>
    </dgm:pt>
    <dgm:pt modelId="{76EAE5E2-1CD0-4C6D-87F4-CAC64C61DC77}" type="sibTrans" cxnId="{B78CCBEB-061A-44C5-AE76-9058040047FF}">
      <dgm:prSet/>
      <dgm:spPr/>
      <dgm:t>
        <a:bodyPr/>
        <a:lstStyle/>
        <a:p>
          <a:endParaRPr lang="en-GB"/>
        </a:p>
      </dgm:t>
    </dgm:pt>
    <dgm:pt modelId="{FDBBEDB9-F225-4A92-8270-3FC374D3BCC8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GB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Give them with the option of proceeding or stopping. 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3C8CA025-FEB1-40CB-9D8D-01F8163D6880}" type="parTrans" cxnId="{D79CA7E2-19D2-4553-840B-5F5B65B36149}">
      <dgm:prSet/>
      <dgm:spPr/>
      <dgm:t>
        <a:bodyPr/>
        <a:lstStyle/>
        <a:p>
          <a:endParaRPr lang="en-GB"/>
        </a:p>
      </dgm:t>
    </dgm:pt>
    <dgm:pt modelId="{64168025-8406-41F9-8DEE-8373D975AF48}" type="sibTrans" cxnId="{D79CA7E2-19D2-4553-840B-5F5B65B36149}">
      <dgm:prSet/>
      <dgm:spPr/>
      <dgm:t>
        <a:bodyPr/>
        <a:lstStyle/>
        <a:p>
          <a:endParaRPr lang="en-GB"/>
        </a:p>
      </dgm:t>
    </dgm:pt>
    <dgm:pt modelId="{1912D9B6-16F9-44B5-B321-8B6202FFE1CE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GB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If the participants states they want to continue you should take extra care not to appear at all aggressive or insistent in your manner. 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FE3E55B0-1609-40E1-9A0F-EC8382895AEF}" type="parTrans" cxnId="{D8D4F501-8570-4E36-AFBC-FEAE720EC650}">
      <dgm:prSet/>
      <dgm:spPr/>
      <dgm:t>
        <a:bodyPr/>
        <a:lstStyle/>
        <a:p>
          <a:endParaRPr lang="en-GB"/>
        </a:p>
      </dgm:t>
    </dgm:pt>
    <dgm:pt modelId="{81893EB2-A449-4881-B5DA-F9E7DD40EAC2}" type="sibTrans" cxnId="{D8D4F501-8570-4E36-AFBC-FEAE720EC650}">
      <dgm:prSet/>
      <dgm:spPr/>
      <dgm:t>
        <a:bodyPr/>
        <a:lstStyle/>
        <a:p>
          <a:endParaRPr lang="en-GB"/>
        </a:p>
      </dgm:t>
    </dgm:pt>
    <dgm:pt modelId="{46DF1F1C-7BD7-437E-A395-B7FA586AE290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Politely thank them for their time. 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EEA17F5D-7106-48B8-B39F-07B711CFDEAF}" type="parTrans" cxnId="{5481BC22-76BC-450D-B86E-45BCC92430FC}">
      <dgm:prSet/>
      <dgm:spPr/>
      <dgm:t>
        <a:bodyPr/>
        <a:lstStyle/>
        <a:p>
          <a:endParaRPr lang="en-GB"/>
        </a:p>
      </dgm:t>
    </dgm:pt>
    <dgm:pt modelId="{31EDFC30-4229-4CA6-A13C-333FD2B1BE95}" type="sibTrans" cxnId="{5481BC22-76BC-450D-B86E-45BCC92430FC}">
      <dgm:prSet/>
      <dgm:spPr/>
      <dgm:t>
        <a:bodyPr/>
        <a:lstStyle/>
        <a:p>
          <a:endParaRPr lang="en-GB"/>
        </a:p>
      </dgm:t>
    </dgm:pt>
    <dgm:pt modelId="{50522A23-FF8C-4E61-BA4E-BE7B8CA0DA78}">
      <dgm:prSet phldrT="[Text]"/>
      <dgm:spPr>
        <a:solidFill>
          <a:schemeClr val="bg1">
            <a:lumMod val="50000"/>
            <a:alpha val="90000"/>
          </a:schemeClr>
        </a:solidFill>
      </dgm:spPr>
      <dgm:t>
        <a:bodyPr/>
        <a:lstStyle/>
        <a:p>
          <a:r>
            <a:rPr lang="en-US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If possible, you can ask to reschedule the interview for a later time or date. </a:t>
          </a:r>
          <a:endParaRPr lang="en-GB" dirty="0">
            <a:solidFill>
              <a:schemeClr val="bg1"/>
            </a:solidFill>
            <a:latin typeface="+mn-lt"/>
          </a:endParaRPr>
        </a:p>
      </dgm:t>
    </dgm:pt>
    <dgm:pt modelId="{638066B4-40EB-49DC-9A55-E26AD515B948}" type="parTrans" cxnId="{C8235C16-77BF-41E0-AF0F-E18C8732634D}">
      <dgm:prSet/>
      <dgm:spPr/>
      <dgm:t>
        <a:bodyPr/>
        <a:lstStyle/>
        <a:p>
          <a:endParaRPr lang="en-GB"/>
        </a:p>
      </dgm:t>
    </dgm:pt>
    <dgm:pt modelId="{F3EBFA06-F110-4F64-9DFE-51FB7C3641E3}" type="sibTrans" cxnId="{C8235C16-77BF-41E0-AF0F-E18C8732634D}">
      <dgm:prSet/>
      <dgm:spPr/>
      <dgm:t>
        <a:bodyPr/>
        <a:lstStyle/>
        <a:p>
          <a:endParaRPr lang="en-GB"/>
        </a:p>
      </dgm:t>
    </dgm:pt>
    <dgm:pt modelId="{6F967437-AFBB-4560-9977-79A3B67D91B1}" type="pres">
      <dgm:prSet presAssocID="{DD18552C-6B3E-4209-8C78-5781B088BB1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B0D1260-EE83-4EF8-97A8-D562E326B112}" type="pres">
      <dgm:prSet presAssocID="{9E73590D-7701-4724-A795-35EEC98B8AB2}" presName="composite" presStyleCnt="0"/>
      <dgm:spPr/>
    </dgm:pt>
    <dgm:pt modelId="{B5F6D1D6-10D1-4923-BEC0-4A47257EE8FB}" type="pres">
      <dgm:prSet presAssocID="{9E73590D-7701-4724-A795-35EEC98B8AB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333F10-FC5A-4D0D-BE6B-76177C83C15F}" type="pres">
      <dgm:prSet presAssocID="{9E73590D-7701-4724-A795-35EEC98B8AB2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4F4DDFB-0771-4980-999B-AD41EDCA06F6}" type="pres">
      <dgm:prSet presAssocID="{2493672E-1C1B-4034-AB48-F1F4BF8A79BF}" presName="space" presStyleCnt="0"/>
      <dgm:spPr/>
    </dgm:pt>
    <dgm:pt modelId="{0F002A3A-107D-4C9C-8209-E3FBDB31AD16}" type="pres">
      <dgm:prSet presAssocID="{AA11364A-58C8-402D-80A2-527A49422378}" presName="composite" presStyleCnt="0"/>
      <dgm:spPr/>
    </dgm:pt>
    <dgm:pt modelId="{DB040C32-C9A7-4E0D-A45A-B98582968F1B}" type="pres">
      <dgm:prSet presAssocID="{AA11364A-58C8-402D-80A2-527A49422378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E925281-060E-4F52-AC62-CAAB4299B213}" type="pres">
      <dgm:prSet presAssocID="{AA11364A-58C8-402D-80A2-527A49422378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700D9AFF-4875-4110-95FA-32211D624F0E}" srcId="{DD18552C-6B3E-4209-8C78-5781B088BB1F}" destId="{AA11364A-58C8-402D-80A2-527A49422378}" srcOrd="1" destOrd="0" parTransId="{AE8FF420-4D24-4B12-9D4D-09CDF4662D84}" sibTransId="{EDA373B9-D6CC-4162-BB4D-97FAFE8FDD77}"/>
    <dgm:cxn modelId="{D79CA7E2-19D2-4553-840B-5F5B65B36149}" srcId="{9E73590D-7701-4724-A795-35EEC98B8AB2}" destId="{FDBBEDB9-F225-4A92-8270-3FC374D3BCC8}" srcOrd="3" destOrd="0" parTransId="{3C8CA025-FEB1-40CB-9D8D-01F8163D6880}" sibTransId="{64168025-8406-41F9-8DEE-8373D975AF48}"/>
    <dgm:cxn modelId="{A3EEF14D-6B4A-4A4B-BA9D-4A9E9DE2CE75}" type="presOf" srcId="{AA11364A-58C8-402D-80A2-527A49422378}" destId="{DB040C32-C9A7-4E0D-A45A-B98582968F1B}" srcOrd="0" destOrd="0" presId="urn:microsoft.com/office/officeart/2005/8/layout/hList1"/>
    <dgm:cxn modelId="{DFE13ABE-A17C-4B72-84F2-09491FB0A292}" srcId="{9E73590D-7701-4724-A795-35EEC98B8AB2}" destId="{EB53AB55-50AE-46BC-916A-3F099F2B0780}" srcOrd="1" destOrd="0" parTransId="{D634291E-B368-4D66-BD71-A054BF2456EA}" sibTransId="{CF1A11B3-3449-4815-A9DF-A25843D028DA}"/>
    <dgm:cxn modelId="{BC526E1D-A626-407F-81F9-5A066FF40ED4}" type="presOf" srcId="{46DF1F1C-7BD7-437E-A395-B7FA586AE290}" destId="{5E925281-060E-4F52-AC62-CAAB4299B213}" srcOrd="0" destOrd="2" presId="urn:microsoft.com/office/officeart/2005/8/layout/hList1"/>
    <dgm:cxn modelId="{C8235C16-77BF-41E0-AF0F-E18C8732634D}" srcId="{AA11364A-58C8-402D-80A2-527A49422378}" destId="{50522A23-FF8C-4E61-BA4E-BE7B8CA0DA78}" srcOrd="3" destOrd="0" parTransId="{638066B4-40EB-49DC-9A55-E26AD515B948}" sibTransId="{F3EBFA06-F110-4F64-9DFE-51FB7C3641E3}"/>
    <dgm:cxn modelId="{7902C60C-D295-4EAE-A693-CA637005FD2E}" type="presOf" srcId="{FDBBEDB9-F225-4A92-8270-3FC374D3BCC8}" destId="{9D333F10-FC5A-4D0D-BE6B-76177C83C15F}" srcOrd="0" destOrd="3" presId="urn:microsoft.com/office/officeart/2005/8/layout/hList1"/>
    <dgm:cxn modelId="{E1A75B16-6778-4619-8715-75C8742CFCB2}" srcId="{9E73590D-7701-4724-A795-35EEC98B8AB2}" destId="{A4611046-80AB-49A6-BBFF-CE944E7788C0}" srcOrd="0" destOrd="0" parTransId="{F4C68838-80A2-4680-861B-D0CCF305D15A}" sibTransId="{7A46BDB0-E3C6-40BD-AEC8-EF77C70A5E91}"/>
    <dgm:cxn modelId="{D8D4F501-8570-4E36-AFBC-FEAE720EC650}" srcId="{9E73590D-7701-4724-A795-35EEC98B8AB2}" destId="{1912D9B6-16F9-44B5-B321-8B6202FFE1CE}" srcOrd="4" destOrd="0" parTransId="{FE3E55B0-1609-40E1-9A0F-EC8382895AEF}" sibTransId="{81893EB2-A449-4881-B5DA-F9E7DD40EAC2}"/>
    <dgm:cxn modelId="{D845E602-7C43-4903-A922-BD0658462556}" type="presOf" srcId="{EE5890CB-53BE-4899-9D4F-52AA5E74037B}" destId="{5E925281-060E-4F52-AC62-CAAB4299B213}" srcOrd="0" destOrd="0" presId="urn:microsoft.com/office/officeart/2005/8/layout/hList1"/>
    <dgm:cxn modelId="{20C2C204-0147-4B43-9C82-3BE7945359A1}" type="presOf" srcId="{1FCE096E-ED3B-4168-8065-E6FF19A946B0}" destId="{9D333F10-FC5A-4D0D-BE6B-76177C83C15F}" srcOrd="0" destOrd="2" presId="urn:microsoft.com/office/officeart/2005/8/layout/hList1"/>
    <dgm:cxn modelId="{5481BC22-76BC-450D-B86E-45BCC92430FC}" srcId="{AA11364A-58C8-402D-80A2-527A49422378}" destId="{46DF1F1C-7BD7-437E-A395-B7FA586AE290}" srcOrd="2" destOrd="0" parTransId="{EEA17F5D-7106-48B8-B39F-07B711CFDEAF}" sibTransId="{31EDFC30-4229-4CA6-A13C-333FD2B1BE95}"/>
    <dgm:cxn modelId="{66BD1AA2-6274-4707-A800-1382910B8075}" type="presOf" srcId="{719C150E-848A-473E-91C0-2E1D51ABA509}" destId="{5E925281-060E-4F52-AC62-CAAB4299B213}" srcOrd="0" destOrd="1" presId="urn:microsoft.com/office/officeart/2005/8/layout/hList1"/>
    <dgm:cxn modelId="{B6132615-5E35-4D4C-A6FF-60234A42DA57}" type="presOf" srcId="{1912D9B6-16F9-44B5-B321-8B6202FFE1CE}" destId="{9D333F10-FC5A-4D0D-BE6B-76177C83C15F}" srcOrd="0" destOrd="4" presId="urn:microsoft.com/office/officeart/2005/8/layout/hList1"/>
    <dgm:cxn modelId="{52149228-58D6-4442-A956-B45DA1A1146C}" type="presOf" srcId="{A4611046-80AB-49A6-BBFF-CE944E7788C0}" destId="{9D333F10-FC5A-4D0D-BE6B-76177C83C15F}" srcOrd="0" destOrd="0" presId="urn:microsoft.com/office/officeart/2005/8/layout/hList1"/>
    <dgm:cxn modelId="{B207D024-0DDB-4F69-BEF8-F70F3E29735F}" srcId="{DD18552C-6B3E-4209-8C78-5781B088BB1F}" destId="{9E73590D-7701-4724-A795-35EEC98B8AB2}" srcOrd="0" destOrd="0" parTransId="{30BEEFE2-6F05-48C5-B1A1-F57A1E0758DD}" sibTransId="{2493672E-1C1B-4034-AB48-F1F4BF8A79BF}"/>
    <dgm:cxn modelId="{B78CCBEB-061A-44C5-AE76-9058040047FF}" srcId="{9E73590D-7701-4724-A795-35EEC98B8AB2}" destId="{1FCE096E-ED3B-4168-8065-E6FF19A946B0}" srcOrd="2" destOrd="0" parTransId="{EECDB892-E0B5-44C2-AA30-D929FE433C7A}" sibTransId="{76EAE5E2-1CD0-4C6D-87F4-CAC64C61DC77}"/>
    <dgm:cxn modelId="{B8CEE527-F9E6-46B6-BB55-0B09E3458E13}" srcId="{AA11364A-58C8-402D-80A2-527A49422378}" destId="{719C150E-848A-473E-91C0-2E1D51ABA509}" srcOrd="1" destOrd="0" parTransId="{5E6EA683-701B-40FF-93A7-4491B4AC6266}" sibTransId="{A823AA0C-55C9-4F39-8D66-4E23B8D4F1AF}"/>
    <dgm:cxn modelId="{83FC1AD4-6705-47DF-8571-430E2EFA8E7E}" type="presOf" srcId="{DD18552C-6B3E-4209-8C78-5781B088BB1F}" destId="{6F967437-AFBB-4560-9977-79A3B67D91B1}" srcOrd="0" destOrd="0" presId="urn:microsoft.com/office/officeart/2005/8/layout/hList1"/>
    <dgm:cxn modelId="{CD7D83CA-9FBD-470C-B6E4-5B7F218AA467}" type="presOf" srcId="{50522A23-FF8C-4E61-BA4E-BE7B8CA0DA78}" destId="{5E925281-060E-4F52-AC62-CAAB4299B213}" srcOrd="0" destOrd="3" presId="urn:microsoft.com/office/officeart/2005/8/layout/hList1"/>
    <dgm:cxn modelId="{A3AF8FC7-7522-4559-8C6E-8FBD81AA9B12}" srcId="{AA11364A-58C8-402D-80A2-527A49422378}" destId="{EE5890CB-53BE-4899-9D4F-52AA5E74037B}" srcOrd="0" destOrd="0" parTransId="{B06EAD89-7D12-4156-B4C9-8AEFFB8931F7}" sibTransId="{4613A0CC-27EA-46C4-A818-F543817DEDF8}"/>
    <dgm:cxn modelId="{8C31A80D-9E8D-46D4-978E-1221F8A0C646}" type="presOf" srcId="{EB53AB55-50AE-46BC-916A-3F099F2B0780}" destId="{9D333F10-FC5A-4D0D-BE6B-76177C83C15F}" srcOrd="0" destOrd="1" presId="urn:microsoft.com/office/officeart/2005/8/layout/hList1"/>
    <dgm:cxn modelId="{8D4714AE-9CD0-480B-87A7-4933D421DE7C}" type="presOf" srcId="{9E73590D-7701-4724-A795-35EEC98B8AB2}" destId="{B5F6D1D6-10D1-4923-BEC0-4A47257EE8FB}" srcOrd="0" destOrd="0" presId="urn:microsoft.com/office/officeart/2005/8/layout/hList1"/>
    <dgm:cxn modelId="{2FEE138A-64F7-40C3-991D-C1966B806669}" type="presParOf" srcId="{6F967437-AFBB-4560-9977-79A3B67D91B1}" destId="{9B0D1260-EE83-4EF8-97A8-D562E326B112}" srcOrd="0" destOrd="0" presId="urn:microsoft.com/office/officeart/2005/8/layout/hList1"/>
    <dgm:cxn modelId="{37580393-E632-4201-A057-C46D2ED99E00}" type="presParOf" srcId="{9B0D1260-EE83-4EF8-97A8-D562E326B112}" destId="{B5F6D1D6-10D1-4923-BEC0-4A47257EE8FB}" srcOrd="0" destOrd="0" presId="urn:microsoft.com/office/officeart/2005/8/layout/hList1"/>
    <dgm:cxn modelId="{856AEF8B-38EE-40BE-B2CA-271667E0BA94}" type="presParOf" srcId="{9B0D1260-EE83-4EF8-97A8-D562E326B112}" destId="{9D333F10-FC5A-4D0D-BE6B-76177C83C15F}" srcOrd="1" destOrd="0" presId="urn:microsoft.com/office/officeart/2005/8/layout/hList1"/>
    <dgm:cxn modelId="{0A43A5F3-AA69-4ED7-9411-C244F1D93543}" type="presParOf" srcId="{6F967437-AFBB-4560-9977-79A3B67D91B1}" destId="{44F4DDFB-0771-4980-999B-AD41EDCA06F6}" srcOrd="1" destOrd="0" presId="urn:microsoft.com/office/officeart/2005/8/layout/hList1"/>
    <dgm:cxn modelId="{02F6C970-47A0-455E-937B-65275CCFD236}" type="presParOf" srcId="{6F967437-AFBB-4560-9977-79A3B67D91B1}" destId="{0F002A3A-107D-4C9C-8209-E3FBDB31AD16}" srcOrd="2" destOrd="0" presId="urn:microsoft.com/office/officeart/2005/8/layout/hList1"/>
    <dgm:cxn modelId="{55AD6AC6-49CF-4E93-888D-84A823637212}" type="presParOf" srcId="{0F002A3A-107D-4C9C-8209-E3FBDB31AD16}" destId="{DB040C32-C9A7-4E0D-A45A-B98582968F1B}" srcOrd="0" destOrd="0" presId="urn:microsoft.com/office/officeart/2005/8/layout/hList1"/>
    <dgm:cxn modelId="{74C69537-F2CF-45A0-8CE5-E31F6E09FC62}" type="presParOf" srcId="{0F002A3A-107D-4C9C-8209-E3FBDB31AD16}" destId="{5E925281-060E-4F52-AC62-CAAB4299B21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F6D1D6-10D1-4923-BEC0-4A47257EE8FB}">
      <dsp:nvSpPr>
        <dsp:cNvPr id="0" name=""/>
        <dsp:cNvSpPr/>
      </dsp:nvSpPr>
      <dsp:spPr>
        <a:xfrm>
          <a:off x="54" y="54749"/>
          <a:ext cx="5263072" cy="867953"/>
        </a:xfrm>
        <a:prstGeom prst="rect">
          <a:avLst/>
        </a:prstGeom>
        <a:solidFill>
          <a:srgbClr val="00A4DE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b="1" kern="1200" dirty="0" smtClean="0">
              <a:solidFill>
                <a:schemeClr val="bg1"/>
              </a:solidFill>
            </a:rPr>
            <a:t>Option 1: Give the participant time to regain composure</a:t>
          </a:r>
          <a:endParaRPr lang="en-GB" sz="2400" b="1" kern="1200" dirty="0">
            <a:solidFill>
              <a:schemeClr val="bg1"/>
            </a:solidFill>
          </a:endParaRPr>
        </a:p>
      </dsp:txBody>
      <dsp:txXfrm>
        <a:off x="54" y="54749"/>
        <a:ext cx="5263072" cy="867953"/>
      </dsp:txXfrm>
    </dsp:sp>
    <dsp:sp modelId="{9D333F10-FC5A-4D0D-BE6B-76177C83C15F}">
      <dsp:nvSpPr>
        <dsp:cNvPr id="0" name=""/>
        <dsp:cNvSpPr/>
      </dsp:nvSpPr>
      <dsp:spPr>
        <a:xfrm>
          <a:off x="54" y="922703"/>
          <a:ext cx="5263072" cy="4348080"/>
        </a:xfrm>
        <a:prstGeom prst="rect">
          <a:avLst/>
        </a:prstGeom>
        <a:solidFill>
          <a:schemeClr val="bg1">
            <a:lumMod val="50000"/>
            <a:alpha val="9000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Provide empathy towards the participant.</a:t>
          </a:r>
          <a:endParaRPr lang="en-GB" sz="2400" kern="1200" dirty="0">
            <a:solidFill>
              <a:schemeClr val="bg1"/>
            </a:solidFill>
            <a:latin typeface="+mn-lt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Remind participants they have complete control over the interview. </a:t>
          </a:r>
          <a:endParaRPr lang="en-GB" sz="2400" kern="1200" dirty="0">
            <a:solidFill>
              <a:schemeClr val="bg1"/>
            </a:solidFill>
            <a:latin typeface="+mn-lt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Reiterate that they have been helpful.</a:t>
          </a:r>
          <a:endParaRPr lang="en-GB" sz="2400" kern="1200" dirty="0">
            <a:solidFill>
              <a:schemeClr val="bg1"/>
            </a:solidFill>
            <a:latin typeface="+mn-lt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Give them with the option of proceeding or stopping. </a:t>
          </a:r>
          <a:endParaRPr lang="en-GB" sz="2400" kern="1200" dirty="0">
            <a:solidFill>
              <a:schemeClr val="bg1"/>
            </a:solidFill>
            <a:latin typeface="+mn-lt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If the participants states they want to continue you should take extra care not to appear at all aggressive or insistent in your manner. </a:t>
          </a:r>
          <a:endParaRPr lang="en-GB" sz="2400" kern="1200" dirty="0">
            <a:solidFill>
              <a:schemeClr val="bg1"/>
            </a:solidFill>
            <a:latin typeface="+mn-lt"/>
          </a:endParaRPr>
        </a:p>
      </dsp:txBody>
      <dsp:txXfrm>
        <a:off x="54" y="922703"/>
        <a:ext cx="5263072" cy="4348080"/>
      </dsp:txXfrm>
    </dsp:sp>
    <dsp:sp modelId="{DB040C32-C9A7-4E0D-A45A-B98582968F1B}">
      <dsp:nvSpPr>
        <dsp:cNvPr id="0" name=""/>
        <dsp:cNvSpPr/>
      </dsp:nvSpPr>
      <dsp:spPr>
        <a:xfrm>
          <a:off x="5999957" y="54749"/>
          <a:ext cx="5263072" cy="867953"/>
        </a:xfrm>
        <a:prstGeom prst="rect">
          <a:avLst/>
        </a:prstGeom>
        <a:solidFill>
          <a:srgbClr val="00A4DE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i="0" kern="1200" dirty="0" smtClean="0">
              <a:latin typeface="+mn-lt"/>
              <a:cs typeface="Arial" panose="020B0604020202020204" pitchFamily="34" charset="0"/>
            </a:rPr>
            <a:t>Option 2: End the interview</a:t>
          </a:r>
          <a:endParaRPr lang="en-GB" sz="2400" b="1" i="0" kern="1200" dirty="0">
            <a:latin typeface="+mn-lt"/>
          </a:endParaRPr>
        </a:p>
      </dsp:txBody>
      <dsp:txXfrm>
        <a:off x="5999957" y="54749"/>
        <a:ext cx="5263072" cy="867953"/>
      </dsp:txXfrm>
    </dsp:sp>
    <dsp:sp modelId="{5E925281-060E-4F52-AC62-CAAB4299B213}">
      <dsp:nvSpPr>
        <dsp:cNvPr id="0" name=""/>
        <dsp:cNvSpPr/>
      </dsp:nvSpPr>
      <dsp:spPr>
        <a:xfrm>
          <a:off x="5999957" y="922703"/>
          <a:ext cx="5263072" cy="4348080"/>
        </a:xfrm>
        <a:prstGeom prst="rect">
          <a:avLst/>
        </a:prstGeom>
        <a:solidFill>
          <a:schemeClr val="bg1">
            <a:lumMod val="50000"/>
            <a:alpha val="90000"/>
          </a:schemeClr>
        </a:solidFill>
        <a:ln w="635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i="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Discontinue the interview as quickly and delicately as possible </a:t>
          </a:r>
          <a:r>
            <a:rPr lang="en-US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if it becomes apparent that the situation is deteriorating. </a:t>
          </a:r>
          <a:endParaRPr lang="en-GB" sz="2400" kern="1200" dirty="0">
            <a:solidFill>
              <a:schemeClr val="bg1"/>
            </a:solidFill>
            <a:latin typeface="+mn-lt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400" kern="1200" dirty="0" smtClean="0">
              <a:solidFill>
                <a:schemeClr val="bg1"/>
              </a:solidFill>
              <a:latin typeface="+mn-lt"/>
            </a:rPr>
            <a:t>If </a:t>
          </a:r>
          <a:r>
            <a:rPr lang="en-US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participants choose to end an interview, respect this decision. </a:t>
          </a:r>
          <a:endParaRPr lang="en-GB" sz="2400" kern="1200" dirty="0">
            <a:solidFill>
              <a:schemeClr val="bg1"/>
            </a:solidFill>
            <a:latin typeface="+mn-lt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Politely thank them for their time. </a:t>
          </a:r>
          <a:endParaRPr lang="en-GB" sz="2400" kern="1200" dirty="0">
            <a:solidFill>
              <a:schemeClr val="bg1"/>
            </a:solidFill>
            <a:latin typeface="+mn-lt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kern="1200" dirty="0" smtClean="0">
              <a:solidFill>
                <a:schemeClr val="bg1"/>
              </a:solidFill>
              <a:latin typeface="+mn-lt"/>
              <a:cs typeface="Arial" panose="020B0604020202020204" pitchFamily="34" charset="0"/>
            </a:rPr>
            <a:t>If possible, you can ask to reschedule the interview for a later time or date. </a:t>
          </a:r>
          <a:endParaRPr lang="en-GB" sz="2400" kern="1200" dirty="0">
            <a:solidFill>
              <a:schemeClr val="bg1"/>
            </a:solidFill>
            <a:latin typeface="+mn-lt"/>
          </a:endParaRPr>
        </a:p>
      </dsp:txBody>
      <dsp:txXfrm>
        <a:off x="5999957" y="922703"/>
        <a:ext cx="5263072" cy="43480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51C0A4-E6B1-454E-9CC9-EF537E80B11B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2B864D-C5D2-45B7-ABFE-F0B768C65ABF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89589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https://www.flickr.com/photos/throgers/</a:t>
            </a:r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B864D-C5D2-45B7-ABFE-F0B768C65ABF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518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B864D-C5D2-45B7-ABFE-F0B768C65ABF}" type="slidenum">
              <a:rPr lang="it-IT" smtClean="0"/>
              <a:pPr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6883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B864D-C5D2-45B7-ABFE-F0B768C65ABF}" type="slidenum">
              <a:rPr lang="it-IT" smtClean="0"/>
              <a:pPr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3170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B864D-C5D2-45B7-ABFE-F0B768C65ABF}" type="slidenum">
              <a:rPr lang="it-IT" smtClean="0"/>
              <a:pPr/>
              <a:t>19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1146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819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5447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4975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5993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4250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4225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170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1127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8186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0739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045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54577-FAF4-4DA5-AB09-6167DBD5BEF1}" type="datetimeFigureOut">
              <a:rPr lang="it-IT" smtClean="0"/>
              <a:pPr/>
              <a:t>30/08/2016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B7E87-C148-47AB-B521-6F84D08F3E78}" type="slidenum">
              <a:rPr lang="it-IT" smtClean="0"/>
              <a:pPr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4576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31629" y="404580"/>
            <a:ext cx="750658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00009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GB" sz="7200" b="1" dirty="0" smtClean="0">
                <a:solidFill>
                  <a:srgbClr val="00A4DE"/>
                </a:solidFill>
              </a:rPr>
              <a:t>Doing</a:t>
            </a:r>
          </a:p>
          <a:p>
            <a:r>
              <a:rPr lang="en-GB" sz="7200" b="1" dirty="0" smtClean="0">
                <a:solidFill>
                  <a:srgbClr val="00A4DE"/>
                </a:solidFill>
              </a:rPr>
              <a:t>Real Research</a:t>
            </a:r>
            <a:endParaRPr lang="en-GB" sz="70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4390" y="2949693"/>
            <a:ext cx="904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3600" dirty="0">
                <a:solidFill>
                  <a:srgbClr val="00A4DE"/>
                </a:solidFill>
              </a:rPr>
              <a:t>A practical guide to social research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421526" y="350877"/>
            <a:ext cx="4506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Eric Jensen</a:t>
            </a:r>
          </a:p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Charles Laurie</a:t>
            </a:r>
            <a:endParaRPr lang="en-GB" sz="2400" dirty="0">
              <a:solidFill>
                <a:srgbClr val="00A4DE"/>
              </a:solidFill>
            </a:endParaRPr>
          </a:p>
        </p:txBody>
      </p:sp>
      <p:pic>
        <p:nvPicPr>
          <p:cNvPr id="10" name="Picture 3" descr="X:\Subject Folders\Digital Content\! COMPANION WEBSITES\! BOOK FILES\2016 Titles\04 LIVE\JENSEN &amp; LAURIE_ Doing Real Research\Instructor resources\Powerpoint Slides\Design\US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15" y="3556697"/>
            <a:ext cx="8054108" cy="324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841360" y="4867564"/>
            <a:ext cx="4367295" cy="96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MANAGING RISKS</a:t>
            </a:r>
            <a:endParaRPr lang="en-GB" sz="3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298545" y="5033817"/>
            <a:ext cx="341746" cy="4710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A4D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123061" y="4673613"/>
            <a:ext cx="6557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4</a:t>
            </a:r>
            <a:endParaRPr lang="en-GB" sz="6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301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742951" y="1364790"/>
            <a:ext cx="10696574" cy="5265544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pPr lvl="0">
              <a:spcAft>
                <a:spcPts val="6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Addressing emotionally challenging research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content: </a:t>
            </a:r>
          </a:p>
          <a:p>
            <a:pPr lvl="1">
              <a:spcAft>
                <a:spcPts val="6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distressing subject matter, such as terminally ill hospital patients, is more likely to have a serious emotional impact.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6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Gathering data directly from those affected by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tragedy: </a:t>
            </a:r>
          </a:p>
          <a:p>
            <a:pPr lvl="1">
              <a:spcAft>
                <a:spcPts val="6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Speaking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face-to-face with people who have experienced deep sadness or suffering can stick with you much more than written accounts.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6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Visiting locations where distressing incidents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occurred:</a:t>
            </a:r>
          </a:p>
          <a:p>
            <a:pPr lvl="1">
              <a:spcAft>
                <a:spcPts val="6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becomes more ‘real’ if you are exposed to the physical context in which distressing events took place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Maintaining ‘secret’ data:</a:t>
            </a:r>
          </a:p>
          <a:p>
            <a:pPr lvl="1"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responsibility to maintain the secrecy of sensitive data can impose a substantial emotional burden on you.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Conducting your research in a stressful research context: </a:t>
            </a:r>
          </a:p>
          <a:p>
            <a:pPr lvl="1"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your research context is stressful, such as an intense, busy city or a foreign country where even ordering food is challenging, this can add to the overall strain on your emotions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21000"/>
            </a:pPr>
            <a:endParaRPr lang="it-IT" sz="20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0747" y="377193"/>
            <a:ext cx="10092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FACTORS INCREASING THE CHANCE OF EMOTIONAL RISKS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904875" y="1409802"/>
            <a:ext cx="10325100" cy="477823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Stressful emotions can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distort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research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perspective: 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emotional response can be instructive, pointing you towards important insights.</a:t>
            </a:r>
            <a:r>
              <a:rPr lang="en-GB" sz="16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 it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also override your objectivity, making you vulnerable to bias. 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Repeated exposure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can make you think that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upsetting incidents are more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than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they really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are: 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cause you to lose perspective and over-estimate a phenomenon’s importance or relevance to your research. 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emotional experiences can make you identify too closely with your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participants: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certainly want to be able to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empathize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your participants’ perspectives, you must maintain emotional boundaries.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Getting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too emotionally involved in your participants’ problems can get in the way of successfully completing your research. 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50748" y="377193"/>
            <a:ext cx="9279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STRESS CAN NEGATIVELY AFFECT DECISION-MAKING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8050" y="424576"/>
            <a:ext cx="92075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21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702049"/>
              </p:ext>
            </p:extLst>
          </p:nvPr>
        </p:nvGraphicFramePr>
        <p:xfrm>
          <a:off x="843127" y="1446347"/>
          <a:ext cx="10469064" cy="499953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5234532"/>
                <a:gridCol w="5234532"/>
              </a:tblGrid>
              <a:tr h="687253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Lower Risk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bg1"/>
                          </a:solidFill>
                        </a:rPr>
                        <a:t>Higher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</a:rPr>
                        <a:t>Risk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4DE"/>
                    </a:solidFill>
                  </a:tcPr>
                </a:tc>
              </a:tr>
              <a:tr h="3876287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Grant-funded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Familiar environment (risk to physical health, security and property are better understood)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Familiar participant community or topic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Team-based research (allows you to share the workload and responsibilities)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Strong social support network</a:t>
                      </a:r>
                      <a:endParaRPr lang="en-GB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Self-funded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Language barriers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Unknown environment (risk to physical health, security and property are poorly understood)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Solitary research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Emotionally-charged or unfamiliar topic</a:t>
                      </a:r>
                      <a:endParaRPr lang="en-GB" sz="1800" dirty="0">
                        <a:solidFill>
                          <a:schemeClr val="bg1"/>
                        </a:solidFill>
                      </a:endParaRPr>
                    </a:p>
                    <a:p>
                      <a:pPr marL="342900" lvl="0" indent="-34290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Research requires developing new skills, such as a new statistical test</a:t>
                      </a:r>
                      <a:endParaRPr lang="en-GB" sz="1800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00A4DE"/>
                    </a:solidFill>
                  </a:tcPr>
                </a:tc>
              </a:tr>
            </a:tbl>
          </a:graphicData>
        </a:graphic>
      </p:graphicFrame>
      <p:sp>
        <p:nvSpPr>
          <p:cNvPr id="25604" name="Up Arrow 2"/>
          <p:cNvSpPr>
            <a:spLocks noChangeArrowheads="1"/>
          </p:cNvSpPr>
          <p:nvPr/>
        </p:nvSpPr>
        <p:spPr bwMode="auto">
          <a:xfrm rot="10800000">
            <a:off x="2414830" y="1617661"/>
            <a:ext cx="460375" cy="395287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5603" name="Up Arrow 3"/>
          <p:cNvSpPr>
            <a:spLocks noChangeArrowheads="1"/>
          </p:cNvSpPr>
          <p:nvPr/>
        </p:nvSpPr>
        <p:spPr bwMode="auto">
          <a:xfrm>
            <a:off x="9303105" y="1575704"/>
            <a:ext cx="460375" cy="395288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1950748" y="377193"/>
            <a:ext cx="8409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INDICATORS OF EMOTIONAL RISK IN RESEARCH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1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2409" y="424576"/>
            <a:ext cx="1716391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74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817123" y="1387446"/>
            <a:ext cx="10573966" cy="5173011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Find perspective through facts, such as examining statistics on the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issue: 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Researching a crime may make you feel like you are at a high risk of being a victim of said crime. To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re-establish your perspective, you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 consult official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crime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statistics, which would highlight that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risk of you being a victim is extremely small.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Another method for regaining perspective is to talk to an expert in the field or to someone you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trust: 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Simply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‘talking it out’ can allow you to express your feelings, while helping you to alleviate some of the emotional pressure. Indeed, regularly ‘checking in’ with your supervisor or a friend is strongly recommended during fieldwork to help you keep emotional perspective.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2380" y="377193"/>
            <a:ext cx="34675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KEEP PERSPECTIVE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027" y="424576"/>
            <a:ext cx="677477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52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758757" y="1389872"/>
            <a:ext cx="10690698" cy="6854242"/>
          </a:xfrm>
        </p:spPr>
        <p:txBody>
          <a:bodyPr>
            <a:normAutofit/>
          </a:bodyPr>
          <a:lstStyle/>
          <a:p>
            <a:pPr marL="342900" lvl="1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keep emotional distance from distressing content by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seeing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as an intellectual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challenge: </a:t>
            </a:r>
          </a:p>
          <a:p>
            <a:pPr marL="742950" lvl="2" indent="-28575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idea is to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compartmentalise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research as an intellectual effort, and not as a part of your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lvl="1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consider at an early stage in your research if the risks to your psychological well-being are worth it to you:</a:t>
            </a:r>
          </a:p>
          <a:p>
            <a:pPr marL="742950" lvl="2" indent="-28575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 deeply about how your research is likely to affect you. </a:t>
            </a:r>
          </a:p>
          <a:p>
            <a:pPr marL="742950" lvl="2" indent="-28575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far better for everyone involved if you can come to a clear decision early in your research process, instead of realizing at a later stage that it may be too emotionally challenging for you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92379" y="377193"/>
            <a:ext cx="65609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CREATE AN INTELLECTUAL DISTANCE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8509" y="424576"/>
            <a:ext cx="3720291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8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09650" y="1389872"/>
            <a:ext cx="10029825" cy="4688955"/>
          </a:xfrm>
        </p:spPr>
        <p:txBody>
          <a:bodyPr>
            <a:noAutofit/>
          </a:bodyPr>
          <a:lstStyle/>
          <a:p>
            <a:pPr marL="342900" lvl="1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Threats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your physical health are unlikely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conducting research in a developed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country: </a:t>
            </a:r>
          </a:p>
          <a:p>
            <a:pPr marL="800100" lvl="2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However,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should take sensible precautions, even when researching in your home country. </a:t>
            </a:r>
            <a:endPara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1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Threats to your health are often elevated if you are carrying out research abroad: </a:t>
            </a:r>
          </a:p>
          <a:p>
            <a:pPr marL="800100" lvl="2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can be issues with limitations in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care. This is particularly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problematic if you have a pre-existing medical condition that requires advanced medicines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800100" lvl="2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  <a:tabLst>
                <a:tab pos="180975" algn="l"/>
              </a:tabLst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travelling to a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country,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seek professional medical advice on the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health threats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how to avoid them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53467" y="377193"/>
            <a:ext cx="7728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LIMIT THREATS TO YOUR PHYSICAL HEALTH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7464" y="424576"/>
            <a:ext cx="261133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655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92379" y="377193"/>
            <a:ext cx="7086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BE PREPARED FOR UNFAMILIAR PLACES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987" y="424576"/>
            <a:ext cx="316581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14325" y="1280669"/>
            <a:ext cx="11496675" cy="5947782"/>
          </a:xfrm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E57D15"/>
              </a:buClr>
              <a:buNone/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your homework and learn about where you are going to before you leave: </a:t>
            </a:r>
            <a:endParaRPr lang="it-IT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5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reliable is the transport system and does it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cover the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areas you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visit?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5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any of the transport hubs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crime-ridden parts of town? If so, are there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alternatives?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5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kind of transport do locals use or avoid and why?</a:t>
            </a:r>
            <a:endParaRPr lang="it-IT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5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you bringing certain kinds of luggage (e.g. oversize suitcases or a bike) that may not be allowed on forms of public transport?</a:t>
            </a:r>
            <a:endParaRPr lang="it-IT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5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there certain times of year when public transport should be avoided?</a:t>
            </a:r>
            <a:endParaRPr lang="it-IT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5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much do tickets cost? Where do you buy them? On what days/times are they available?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5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forms of payment can you use? Do you need to bring coins with you (e.g., for automatic ticket machines)? </a:t>
            </a:r>
            <a:endParaRPr lang="it-IT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rgbClr val="E57D15"/>
              </a:buClr>
            </a:pPr>
            <a:endParaRPr lang="it-IT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05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85217" y="1646374"/>
            <a:ext cx="10369685" cy="2144177"/>
          </a:xfrm>
        </p:spPr>
        <p:txBody>
          <a:bodyPr vert="horz" wrap="square" lIns="91440" tIns="45720" rIns="91440" bIns="4572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research, your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property can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at risk from loss, theft or damage. </a:t>
            </a:r>
            <a:endParaRPr lang="en-US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is greater during fieldwork in unfamiliar settings where you cannot easily rely on routine conveniences such as access to safe equipment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storage.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you use your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equipment,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more likely it is that at some point it may be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damaged or stolen. </a:t>
            </a:r>
            <a:endParaRPr lang="it-IT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92380" y="377193"/>
            <a:ext cx="51699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PROTECT YOUR PROPERTIES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273" y="424576"/>
            <a:ext cx="514052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47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234307"/>
              </p:ext>
            </p:extLst>
          </p:nvPr>
        </p:nvGraphicFramePr>
        <p:xfrm>
          <a:off x="276988" y="1358466"/>
          <a:ext cx="11666484" cy="5256035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762827"/>
                <a:gridCol w="9903657"/>
              </a:tblGrid>
              <a:tr h="37040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Step</a:t>
                      </a:r>
                      <a:endParaRPr lang="en-GB" sz="14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rgbClr val="00A4D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Details</a:t>
                      </a:r>
                      <a:endParaRPr lang="en-GB" sz="14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rgbClr val="00A4DE"/>
                    </a:solidFill>
                  </a:tcPr>
                </a:tc>
              </a:tr>
              <a:tr h="718916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Select robust equipment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Choose equipment that is known to be durable to minimize risk of damage.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Consult expert equipment reviews. Customer reviews on websites can also be helpful in identifying whether a given piece of equipment </a:t>
                      </a: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is reliable.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700601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Use specialized protective cases</a:t>
                      </a:r>
                      <a:endParaRPr lang="en-GB" sz="1200" b="1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Water, dust and sand can damage electronic equipment. You need a sealed and padded protective case to fully protect your equipment.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761657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Take precautions against power surges</a:t>
                      </a:r>
                      <a:endParaRPr lang="en-GB" sz="1200" b="1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Power surges that can damage electrical goods are common in the developing world. Use a surge protector and unplug items when they are not in use or charging (especially during any power blackouts).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1095034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Keep spares of essential equipment</a:t>
                      </a:r>
                      <a:endParaRPr lang="en-GB" sz="1200" b="1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Assume something will go wrong and buy a spare.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Basic voice recorders can be purchased cheaply. A second laptop or tablet may be worthwhile if you are in the field for an extended period in a location where buying a replacement would not be feasible.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747049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</a:rPr>
                        <a:t>Only take</a:t>
                      </a:r>
                      <a:r>
                        <a:rPr lang="en-US" sz="1200" b="1" baseline="0" dirty="0" smtClean="0">
                          <a:solidFill>
                            <a:schemeClr val="bg1"/>
                          </a:solidFill>
                        </a:rPr>
                        <a:t> equipment when you need it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Have a ‘base’ where you can store your equipment safely when it is not needed.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Keep backup devices in a separate location from your other equipment.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862377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  <a:spcAft>
                          <a:spcPts val="0"/>
                        </a:spcAft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</a:rPr>
                        <a:t>Consistently backup your data</a:t>
                      </a:r>
                      <a:endParaRPr lang="en-GB" sz="1200" b="1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Try to back up your data at least once a day if you are gathering important information.</a:t>
                      </a:r>
                      <a:endParaRPr lang="en-GB" sz="1200" b="1" dirty="0">
                        <a:solidFill>
                          <a:schemeClr val="bg1"/>
                        </a:solidFill>
                      </a:endParaRPr>
                    </a:p>
                    <a:p>
                      <a:pPr marL="0" lvl="0" indent="0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Symbol"/>
                        <a:buNone/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External hard drives are useful, but storing data in a managed network (‘the cloud’) is preferable.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6892" marR="46892" marT="0" marB="0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92379" y="377193"/>
            <a:ext cx="78135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STEPS TO MITIGATE THREATSTO YOUR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15475" y="424576"/>
            <a:ext cx="247332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804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062035" y="1478127"/>
            <a:ext cx="10221481" cy="214417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Always prepare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before going into the field rather than rely on coming up with solutions once you get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3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Knowing in advance what risks you are likely to face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know how to identify, avoid and respond to problems if they occur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your own safety a priority!</a:t>
            </a:r>
            <a:endParaRPr lang="it-IT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448" y="377193"/>
            <a:ext cx="5977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CONCLUSION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14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Oval 14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1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516" y="434304"/>
            <a:ext cx="751728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83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42109" y="1217129"/>
            <a:ext cx="10506941" cy="3406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often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encounters emotionally charged topics as it aims to go beneath the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with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participants:</a:t>
            </a:r>
          </a:p>
          <a:p>
            <a:pPr marL="800100" lvl="1" indent="-3429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Frequent consequence of open-ended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32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eemingly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innocent topics,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unearth emotional and sensitive experiences:</a:t>
            </a:r>
          </a:p>
          <a:p>
            <a:pPr marL="800100" lvl="1" indent="-3429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Childhood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experiences at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      unresolved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psychological trauma about having been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bullied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32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anaging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emotionally challenging situations is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essential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skill. </a:t>
            </a:r>
            <a:endParaRPr lang="en-GB" sz="2000" b="1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285750" indent="-285750">
              <a:buClr>
                <a:schemeClr val="accent2"/>
              </a:buClr>
              <a:buSzPct val="121000"/>
              <a:buFont typeface="Arial" panose="020B0604020202020204" pitchFamily="34" charset="0"/>
              <a:buChar char="•"/>
            </a:pPr>
            <a:endParaRPr lang="en-GB" sz="2000" b="1" dirty="0">
              <a:solidFill>
                <a:srgbClr val="000090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23554" name="Picture 2" descr="C:\Users\Rachel\AppData\Local\Microsoft\Windows\Temporary Internet Files\Content.IE5\3C4U0ZZ5\large-arrow-orange-down-0-6039[1]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283640" y="3174563"/>
            <a:ext cx="215025" cy="30479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10414" y="377193"/>
            <a:ext cx="699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LECTURE </a:t>
            </a:r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INTRODUCTION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15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Oval 15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1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6" y="434304"/>
            <a:ext cx="571182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3278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714375" y="1292820"/>
            <a:ext cx="10734675" cy="5591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285750" indent="-285750">
              <a:buClr>
                <a:schemeClr val="accent2"/>
              </a:buClr>
              <a:buSzPct val="121000"/>
              <a:buFont typeface="Arial" panose="020B0604020202020204" pitchFamily="34" charset="0"/>
              <a:buChar char="•"/>
              <a:defRPr sz="20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>
              <a:solidFill>
                <a:srgbClr val="000090"/>
              </a:solidFill>
            </a:endParaRPr>
          </a:p>
          <a:p>
            <a:pPr marL="0" indent="0">
              <a:spcAft>
                <a:spcPts val="2000"/>
              </a:spcAft>
              <a:buNone/>
            </a:pPr>
            <a:r>
              <a:rPr lang="en-GB" dirty="0" smtClean="0">
                <a:solidFill>
                  <a:srgbClr val="00A4DE"/>
                </a:solidFill>
              </a:rPr>
              <a:t>If participants are upset</a:t>
            </a:r>
            <a:r>
              <a:rPr lang="en-GB" dirty="0">
                <a:solidFill>
                  <a:srgbClr val="00A4DE"/>
                </a:solidFill>
              </a:rPr>
              <a:t>, they can </a:t>
            </a:r>
            <a:r>
              <a:rPr lang="en-GB" dirty="0" smtClean="0">
                <a:solidFill>
                  <a:srgbClr val="00A4DE"/>
                </a:solidFill>
              </a:rPr>
              <a:t>lash </a:t>
            </a:r>
            <a:r>
              <a:rPr lang="en-GB" dirty="0">
                <a:solidFill>
                  <a:srgbClr val="00A4DE"/>
                </a:solidFill>
              </a:rPr>
              <a:t>out at </a:t>
            </a:r>
            <a:r>
              <a:rPr lang="en-GB" dirty="0" smtClean="0">
                <a:solidFill>
                  <a:srgbClr val="00A4DE"/>
                </a:solidFill>
              </a:rPr>
              <a:t>the researcher. These outbursts can undermine your research by: </a:t>
            </a:r>
          </a:p>
          <a:p>
            <a:pPr marL="800100" lvl="1" indent="-342900"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</a:rPr>
              <a:t>Inhibiting your ability to carry on conducting research </a:t>
            </a:r>
          </a:p>
          <a:p>
            <a:pPr marL="1257300" lvl="2" indent="-342900"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</a:rPr>
              <a:t>E.g. By threatening your sense of safety.</a:t>
            </a:r>
          </a:p>
          <a:p>
            <a:pPr marL="800100" lvl="1" indent="-342900"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</a:rPr>
              <a:t>Reducing the quality of your research </a:t>
            </a:r>
          </a:p>
          <a:p>
            <a:pPr marL="1257300" lvl="2" indent="-342900"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</a:rPr>
              <a:t>E.g. By leading you </a:t>
            </a:r>
            <a:r>
              <a:rPr lang="en-GB" sz="1600" dirty="0">
                <a:solidFill>
                  <a:srgbClr val="00A4DE"/>
                </a:solidFill>
              </a:rPr>
              <a:t>to avoid certain lines of </a:t>
            </a:r>
            <a:r>
              <a:rPr lang="en-GB" sz="1600" dirty="0" smtClean="0">
                <a:solidFill>
                  <a:srgbClr val="00A4DE"/>
                </a:solidFill>
              </a:rPr>
              <a:t>questioning.</a:t>
            </a:r>
          </a:p>
          <a:p>
            <a:pPr marL="1257300" lvl="2" indent="-342900"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</a:rPr>
              <a:t>E.g. By stopping you expanding on </a:t>
            </a:r>
            <a:r>
              <a:rPr lang="en-GB" sz="1600" dirty="0">
                <a:solidFill>
                  <a:srgbClr val="00A4DE"/>
                </a:solidFill>
              </a:rPr>
              <a:t>interesting topics that emerge </a:t>
            </a:r>
            <a:r>
              <a:rPr lang="en-GB" sz="1600" dirty="0" smtClean="0">
                <a:solidFill>
                  <a:srgbClr val="00A4DE"/>
                </a:solidFill>
              </a:rPr>
              <a:t>due to anxiety about how the participant will respond.</a:t>
            </a:r>
          </a:p>
          <a:p>
            <a:pPr marL="0" indent="0">
              <a:spcAft>
                <a:spcPts val="2000"/>
              </a:spcAft>
              <a:buClr>
                <a:srgbClr val="E57D15"/>
              </a:buClr>
              <a:buNone/>
            </a:pPr>
            <a:r>
              <a:rPr lang="en-GB" dirty="0" smtClean="0">
                <a:solidFill>
                  <a:srgbClr val="00A4DE"/>
                </a:solidFill>
              </a:rPr>
              <a:t>There are strategies to help the researcher reduce this disruption from emotional responses. </a:t>
            </a:r>
            <a:endParaRPr lang="it-IT" dirty="0">
              <a:solidFill>
                <a:srgbClr val="00A4DE"/>
              </a:solidFill>
            </a:endParaRPr>
          </a:p>
          <a:p>
            <a:pPr>
              <a:spcAft>
                <a:spcPts val="2000"/>
              </a:spcAft>
            </a:pPr>
            <a:endParaRPr lang="en-GB" dirty="0">
              <a:solidFill>
                <a:srgbClr val="000090"/>
              </a:solidFill>
            </a:endParaRPr>
          </a:p>
          <a:p>
            <a:endParaRPr lang="en-GB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2380" y="377193"/>
            <a:ext cx="99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MINIMISING DISRUPTION FROM EMOTIONAL RESPONSE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18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914400" y="1346956"/>
            <a:ext cx="10379413" cy="4846455"/>
          </a:xfr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Investigate </a:t>
            </a:r>
            <a:r>
              <a:rPr lang="en-GB" sz="20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phrasing that may upset or insult your participants. </a:t>
            </a:r>
            <a:r>
              <a:rPr lang="en-GB" sz="20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Useful </a:t>
            </a:r>
            <a:r>
              <a:rPr lang="en-GB" sz="20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 for this include:</a:t>
            </a:r>
            <a:endParaRPr lang="en-GB" sz="2000" i="1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3"/>
              </a:buBlip>
            </a:pPr>
            <a:r>
              <a:rPr lang="en-GB" sz="1600" dirty="0" smtClean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Speaking to </a:t>
            </a:r>
            <a:r>
              <a:rPr lang="en-GB" sz="1600" dirty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gatekeepers or those with knowledge of </a:t>
            </a:r>
            <a:r>
              <a:rPr lang="en-GB" sz="1600" dirty="0" smtClean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1600" dirty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participants’ social group. 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3"/>
              </a:buBlip>
            </a:pPr>
            <a:r>
              <a:rPr lang="en-GB" sz="1600" dirty="0" smtClean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Viewing your research from </a:t>
            </a:r>
            <a:r>
              <a:rPr lang="en-GB" sz="1600" dirty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perspective of </a:t>
            </a:r>
            <a:r>
              <a:rPr lang="en-GB" sz="1600" dirty="0" smtClean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GB" sz="1600" dirty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participants. 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3"/>
              </a:buBlip>
            </a:pPr>
            <a:r>
              <a:rPr lang="en-GB" sz="1600" dirty="0" smtClean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Creating </a:t>
            </a:r>
            <a:r>
              <a:rPr lang="en-GB" sz="1600" dirty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list for yourself of </a:t>
            </a:r>
            <a:r>
              <a:rPr lang="en-GB" sz="1600" dirty="0" smtClean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verbal </a:t>
            </a:r>
            <a:r>
              <a:rPr lang="en-GB" sz="1600" dirty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‘no-go’ terms or topics</a:t>
            </a:r>
            <a:r>
              <a:rPr lang="en-GB" sz="1600" dirty="0" smtClean="0">
                <a:solidFill>
                  <a:srgbClr val="6666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it-IT" sz="1600" dirty="0">
              <a:solidFill>
                <a:srgbClr val="66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spcAft>
                <a:spcPts val="2000"/>
              </a:spcAft>
              <a:buClr>
                <a:srgbClr val="FF9900"/>
              </a:buClr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familiar with your participants’ preferred phrasing and mirror it where possible. </a:t>
            </a:r>
          </a:p>
          <a:p>
            <a:pPr>
              <a:spcAft>
                <a:spcPts val="2000"/>
              </a:spcAft>
              <a:buClr>
                <a:srgbClr val="FF9900"/>
              </a:buClr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Employing the phrase ‘so called’ can help distance yourself from a potentially controversial term. </a:t>
            </a:r>
          </a:p>
          <a:p>
            <a:pPr marL="457200" lvl="1" indent="0">
              <a:buClr>
                <a:srgbClr val="E57D15"/>
              </a:buClr>
              <a:buNone/>
            </a:pPr>
            <a:endParaRPr lang="en-GB" dirty="0" smtClean="0">
              <a:solidFill>
                <a:srgbClr val="6666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4554" y="377193"/>
            <a:ext cx="8724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EMPLOY NEUTRAL PHRASING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8468" y="434304"/>
            <a:ext cx="4790332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153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019175" y="1348852"/>
            <a:ext cx="10058400" cy="4780796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 questions can lead participants to assume that questions or phrasings reflect your views or assumptions. </a:t>
            </a:r>
          </a:p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Careful phrasing can reframe the question so it doesn’t seem like it’s coming from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personally: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 may feel less ‘put on the spot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</a:p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language that lowers the risk of embarrassment or stigma for the participant: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E.g. asking about ‘romantic experiences’ instead of ‘sexual partners’ too avoid the participant feeling judged or embarrassed.</a:t>
            </a:r>
          </a:p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strategies allow you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dissociate yourself from the question and provide the participant with ‘cover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60476" y="377193"/>
            <a:ext cx="99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DISTANCE YOURSELF FROM CONTROVERSIAL QUESTIONS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0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943583" y="1203025"/>
            <a:ext cx="10486417" cy="4914166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Buffer’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questions have the following characteristics:</a:t>
            </a:r>
            <a:endParaRPr lang="it-IT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non-threatening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 that the participant can answer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confidently. 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Topics 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be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focused on issues the participant would enjoy speaking about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0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‘Buffer’ questions can pre-emptively neutralize negative emotions by distracting the participant: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example, if a participant begins to look angry, upset or defensive, you could use an interrupting ‘buffer’ question.</a:t>
            </a:r>
          </a:p>
          <a:p>
            <a:pPr lvl="0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Once the conversation has returned to a more neutral tone, you may be able to re-engage the topic using a different approach: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rgbClr val="E57D15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However, it is usually best to avoid returning to the sensitive area.</a:t>
            </a: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554" y="377193"/>
            <a:ext cx="81115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USE ‘BUFFER’ QUESTIONS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349" y="434304"/>
            <a:ext cx="5500451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54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571299981"/>
              </p:ext>
            </p:extLst>
          </p:nvPr>
        </p:nvGraphicFramePr>
        <p:xfrm>
          <a:off x="391886" y="1219200"/>
          <a:ext cx="11263085" cy="53255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92380" y="377193"/>
            <a:ext cx="94889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WHEN NEGATIVE EMOTIONS DISRUPT THE INTERVIEW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6536" y="424576"/>
            <a:ext cx="79226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78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963037" y="1432219"/>
            <a:ext cx="10340503" cy="3098284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researchers experience some kind of emotional toll from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undertaking their study.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These emotional stresses can affect your emotional and physical health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 seemingly small, ongoing worries and anxieties.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time exposure to emotionally stressful information can have a cumulative effect on you.</a:t>
            </a:r>
            <a:endParaRPr lang="en-GB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may find yourself with physical health problems that you feel are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unconnected.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are ways to reduce the impact of emotional stress from your research.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92380" y="377193"/>
            <a:ext cx="86426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MANAGING THE EFFECTS OF EMOTIONAL STRESS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957" y="424576"/>
            <a:ext cx="162884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295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070698" y="1432219"/>
            <a:ext cx="10096656" cy="4360168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in touch with friends and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family: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1600" b="1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US" sz="1600" b="1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isolate yourself in your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research!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Maintaining contact with friends and family may help you to put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research concerns into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perspective. It also provides you with an important emotional support network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you need one.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Maintain interests and activities outside your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Participating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other activities outside your research work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you put your research into perspective. </a:t>
            </a:r>
            <a:endPara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you can seek emotional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support: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Most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universities have a counseling service that you can turn to and many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organizations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run free listening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services.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suspect that you are developing depression, you should consider seeking advice. </a:t>
            </a:r>
            <a:endParaRPr lang="it-IT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92380" y="377193"/>
            <a:ext cx="5286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KEEP A WORK/LIFE BALANCE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3643" y="424576"/>
            <a:ext cx="4975157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5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 an ethical researcher-Doing Real Research-Chapter Slide Deck-v3" id="{A1A58D4A-2CF5-4F4E-A08C-BFB1B29A0451}" vid="{3995C7EA-6AB3-4BD6-BF55-DFE7427B542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SAGE Methods Book PPT MAIN Template (with chap. 6 content) (1)</Template>
  <TotalTime>9126</TotalTime>
  <Words>2079</Words>
  <Application>Microsoft Office PowerPoint</Application>
  <PresentationFormat>Custom</PresentationFormat>
  <Paragraphs>160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Giulia Ceccon</dc:creator>
  <cp:lastModifiedBy>Statham, Chloe</cp:lastModifiedBy>
  <cp:revision>75</cp:revision>
  <dcterms:created xsi:type="dcterms:W3CDTF">2015-03-28T09:39:32Z</dcterms:created>
  <dcterms:modified xsi:type="dcterms:W3CDTF">2016-08-30T10:30:24Z</dcterms:modified>
</cp:coreProperties>
</file>