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7" r:id="rId3"/>
    <p:sldId id="345" r:id="rId4"/>
    <p:sldId id="258" r:id="rId5"/>
    <p:sldId id="267" r:id="rId6"/>
    <p:sldId id="278" r:id="rId7"/>
    <p:sldId id="279" r:id="rId8"/>
    <p:sldId id="277" r:id="rId9"/>
    <p:sldId id="264" r:id="rId10"/>
    <p:sldId id="266" r:id="rId11"/>
    <p:sldId id="297" r:id="rId12"/>
    <p:sldId id="346" r:id="rId13"/>
    <p:sldId id="275" r:id="rId14"/>
    <p:sldId id="327" r:id="rId15"/>
    <p:sldId id="301" r:id="rId16"/>
  </p:sldIdLst>
  <p:sldSz cx="12190413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DE"/>
    <a:srgbClr val="1B40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78112" autoAdjust="0"/>
  </p:normalViewPr>
  <p:slideViewPr>
    <p:cSldViewPr>
      <p:cViewPr varScale="1">
        <p:scale>
          <a:sx n="79" d="100"/>
          <a:sy n="79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7AF17D-2957-BE45-A7BA-04EABEE84611}" type="doc">
      <dgm:prSet loTypeId="urn:microsoft.com/office/officeart/2005/8/layout/vList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A57E46-7E55-8444-847C-95039A3658A6}">
      <dgm:prSet phldrT="[Text]" custT="1"/>
      <dgm:spPr>
        <a:solidFill>
          <a:srgbClr val="00A4DE"/>
        </a:solidFill>
      </dgm:spPr>
      <dgm:t>
        <a:bodyPr/>
        <a:lstStyle/>
        <a:p>
          <a:r>
            <a:rPr lang="en-GB" sz="1000" b="1" dirty="0">
              <a:latin typeface="+mj-lt"/>
            </a:rPr>
            <a:t>Cornell Institute for Social and Economic Research</a:t>
          </a:r>
          <a:endParaRPr lang="en-US" sz="1000" b="1" dirty="0">
            <a:latin typeface="+mj-lt"/>
          </a:endParaRPr>
        </a:p>
      </dgm:t>
    </dgm:pt>
    <dgm:pt modelId="{CFBA11A9-3C01-3742-80C4-E64759FBC280}" type="parTrans" cxnId="{3DC5D2CE-0631-DD4B-AD28-221DBAF7BA0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9CABD378-7537-8F42-8E5E-14FD2F0B6BDB}" type="sibTrans" cxnId="{3DC5D2CE-0631-DD4B-AD28-221DBAF7BA0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D66CE6BE-4035-964B-ADAD-103A2ADDE47D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tIns="274320" bIns="274320"/>
        <a:lstStyle/>
        <a:p>
          <a:pPr>
            <a:spcAft>
              <a:spcPts val="200"/>
            </a:spcAft>
          </a:pPr>
          <a:r>
            <a:rPr lang="en-US" sz="1000" b="1">
              <a:solidFill>
                <a:schemeClr val="bg1"/>
              </a:solidFill>
              <a:latin typeface="+mj-lt"/>
            </a:rPr>
            <a:t> Social survey and administrative datasets</a:t>
          </a:r>
        </a:p>
      </dgm:t>
    </dgm:pt>
    <dgm:pt modelId="{5082F22B-E7B6-5C4C-96B3-39C94E6DD9FA}" type="parTrans" cxnId="{9ED54F79-D2C5-1143-8A6E-2018C87FDD0D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417C56E0-C72C-2B49-BF45-BE494DF695D8}" type="sibTrans" cxnId="{9ED54F79-D2C5-1143-8A6E-2018C87FDD0D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0E7B98FD-1D50-524B-8B3D-4C018E5B4AC3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tIns="274320" bIns="274320"/>
        <a:lstStyle/>
        <a:p>
          <a:pPr>
            <a:spcAft>
              <a:spcPts val="200"/>
            </a:spcAft>
          </a:pPr>
          <a:r>
            <a:rPr lang="en-US" sz="1000" b="1">
              <a:solidFill>
                <a:schemeClr val="bg1"/>
              </a:solidFill>
              <a:latin typeface="+mj-lt"/>
            </a:rPr>
            <a:t> Quantitative, qualitative and mixed-methods, raw data sets</a:t>
          </a:r>
        </a:p>
      </dgm:t>
    </dgm:pt>
    <dgm:pt modelId="{B5F29713-DF90-CD40-A5E7-654705606F15}" type="parTrans" cxnId="{FAEC9A96-8A1D-AC44-836A-260C454012B5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791BD4A7-5CBE-1243-BFC3-D5EBB6F12643}" type="sibTrans" cxnId="{FAEC9A96-8A1D-AC44-836A-260C454012B5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22C2E10D-43A1-7244-98BD-82C622E85D28}">
      <dgm:prSet phldrT="[Text]" custT="1"/>
      <dgm:spPr>
        <a:solidFill>
          <a:srgbClr val="00A4DE"/>
        </a:solidFill>
      </dgm:spPr>
      <dgm:t>
        <a:bodyPr/>
        <a:lstStyle/>
        <a:p>
          <a:r>
            <a:rPr lang="en-GB" sz="1000" b="1">
              <a:latin typeface="+mj-lt"/>
            </a:rPr>
            <a:t>Mass Observation Archive</a:t>
          </a:r>
          <a:endParaRPr lang="en-US" sz="1000" b="1">
            <a:latin typeface="+mj-lt"/>
          </a:endParaRPr>
        </a:p>
      </dgm:t>
    </dgm:pt>
    <dgm:pt modelId="{ACBB81D9-54B5-BA42-86BD-E8DDC914787D}" type="parTrans" cxnId="{35107E52-E413-B541-A8D9-3039B29489E2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C2DFC403-EE26-5C46-B624-2B25AF75666C}" type="sibTrans" cxnId="{35107E52-E413-B541-A8D9-3039B29489E2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62D301C6-BE89-AC46-BB18-8104B2A8AF4B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>
              <a:solidFill>
                <a:schemeClr val="bg1"/>
              </a:solidFill>
              <a:latin typeface="+mj-lt"/>
            </a:rPr>
            <a:t> Social research of everyday life in Britain. Data includes diaries, questionnaires and observations.</a:t>
          </a:r>
        </a:p>
      </dgm:t>
    </dgm:pt>
    <dgm:pt modelId="{BFAFF96C-9B2D-FC42-8C35-5D4830F65306}" type="parTrans" cxnId="{56C954C6-63A3-A548-B2B4-15DB53C43FA6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39382131-65CD-4B4B-8D33-3B9EF43C5654}" type="sibTrans" cxnId="{56C954C6-63A3-A548-B2B4-15DB53C43FA6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9F2DB557-0C26-B446-ACF1-99EF39A93325}">
      <dgm:prSet custT="1"/>
      <dgm:spPr>
        <a:solidFill>
          <a:srgbClr val="00A4DE"/>
        </a:solidFill>
      </dgm:spPr>
      <dgm:t>
        <a:bodyPr/>
        <a:lstStyle/>
        <a:p>
          <a:r>
            <a:rPr lang="en-US" sz="1000" b="1">
              <a:latin typeface="+mj-lt"/>
            </a:rPr>
            <a:t>Pew Research</a:t>
          </a:r>
        </a:p>
      </dgm:t>
    </dgm:pt>
    <dgm:pt modelId="{315F96EC-57E0-C04B-B0EA-A4513EC6CDC9}" type="parTrans" cxnId="{9A9133C6-A7EC-D241-AC0A-28775E41CBE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AB865909-3B8A-7446-9A46-FC951D089C11}" type="sibTrans" cxnId="{9A9133C6-A7EC-D241-AC0A-28775E41CBE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2A41FF11-DA1B-5348-B167-0DAC8FFBB337}">
      <dgm:prSet phldrT="[Text]" custT="1"/>
      <dgm:spPr>
        <a:solidFill>
          <a:srgbClr val="00A4DE"/>
        </a:solidFill>
      </dgm:spPr>
      <dgm:t>
        <a:bodyPr/>
        <a:lstStyle/>
        <a:p>
          <a:r>
            <a:rPr lang="en-GB" sz="1000" b="1">
              <a:latin typeface="+mj-lt"/>
            </a:rPr>
            <a:t>Statistics South Africa</a:t>
          </a:r>
          <a:endParaRPr lang="en-US" sz="1000" b="1">
            <a:latin typeface="+mj-lt"/>
          </a:endParaRPr>
        </a:p>
      </dgm:t>
    </dgm:pt>
    <dgm:pt modelId="{7E0FC03D-79BA-4E49-B48B-9690321EB89C}" type="parTrans" cxnId="{166DD00B-4807-5947-9673-5F88E6448221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3479E11C-663E-6F46-935E-C836248F7FB3}" type="sibTrans" cxnId="{166DD00B-4807-5947-9673-5F88E6448221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9423D237-6082-5048-B76C-BAAD96758B63}">
      <dgm:prSet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GB" sz="1000" b="1">
              <a:solidFill>
                <a:schemeClr val="bg1"/>
              </a:solidFill>
              <a:latin typeface="+mj-lt"/>
            </a:rPr>
            <a:t> Census figures, including causes of death, work &amp; labour force.</a:t>
          </a:r>
          <a:endParaRPr lang="en-US" sz="1000" b="1">
            <a:solidFill>
              <a:schemeClr val="bg1"/>
            </a:solidFill>
            <a:latin typeface="+mj-lt"/>
          </a:endParaRPr>
        </a:p>
      </dgm:t>
    </dgm:pt>
    <dgm:pt modelId="{74630F00-B975-DB4B-934A-E3FE5484E18B}" type="parTrans" cxnId="{370C53B8-2B99-474B-AB9E-A21D1BD6A7DF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5D0BA91F-DF4E-D342-84F2-27F44B89FE7C}" type="sibTrans" cxnId="{370C53B8-2B99-474B-AB9E-A21D1BD6A7DF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928FE598-ABDB-0140-BEFC-180C14BEEEFD}">
      <dgm:prSet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GB" sz="1000" b="1" i="1">
              <a:solidFill>
                <a:schemeClr val="bg1"/>
              </a:solidFill>
              <a:latin typeface="+mj-lt"/>
            </a:rPr>
            <a:t> http://beta2.statssa.gov.za</a:t>
          </a:r>
          <a:endParaRPr lang="en-US" sz="1000" b="1" i="1">
            <a:solidFill>
              <a:schemeClr val="bg1"/>
            </a:solidFill>
            <a:latin typeface="+mj-lt"/>
          </a:endParaRPr>
        </a:p>
      </dgm:t>
    </dgm:pt>
    <dgm:pt modelId="{E17CF027-F2D2-7449-B6A3-2702EE68D3E4}" type="parTrans" cxnId="{AC639697-C19C-4749-8538-D306E975F3A7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42290560-4949-DE49-AC86-B7C67D28DBD8}" type="sibTrans" cxnId="{AC639697-C19C-4749-8538-D306E975F3A7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98AD4EC0-736A-1B43-AA78-7CF1D33FEBB0}">
      <dgm:prSet phldrT="[Text]" custT="1"/>
      <dgm:spPr>
        <a:solidFill>
          <a:srgbClr val="00A4DE"/>
        </a:solidFill>
      </dgm:spPr>
      <dgm:t>
        <a:bodyPr/>
        <a:lstStyle/>
        <a:p>
          <a:r>
            <a:rPr lang="en-US" sz="1000" b="1">
              <a:latin typeface="+mj-lt"/>
            </a:rPr>
            <a:t>UK Data Service</a:t>
          </a:r>
        </a:p>
      </dgm:t>
    </dgm:pt>
    <dgm:pt modelId="{FB509D2B-75BF-E642-9A2A-32B00C2A7FA5}" type="parTrans" cxnId="{512E6F6A-17FA-0C4D-81F2-7C321C77DD2F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2CDCE1B7-D590-0E41-A04F-AB566FC43E48}" type="sibTrans" cxnId="{512E6F6A-17FA-0C4D-81F2-7C321C77DD2F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5EE27566-3CE3-834A-8082-5D0CD8F6E501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GB" sz="1000" b="1">
              <a:solidFill>
                <a:schemeClr val="bg1"/>
              </a:solidFill>
              <a:latin typeface="+mj-lt"/>
            </a:rPr>
            <a:t> UK surveys, cross-national surveys, longitudinal studies, international macrodata, census data, business microdata.</a:t>
          </a:r>
          <a:endParaRPr lang="en-US" sz="1000" b="1">
            <a:solidFill>
              <a:schemeClr val="bg1"/>
            </a:solidFill>
            <a:latin typeface="+mj-lt"/>
          </a:endParaRPr>
        </a:p>
      </dgm:t>
    </dgm:pt>
    <dgm:pt modelId="{CFACDF87-072A-8644-9B91-F19CBBCE5FDD}" type="parTrans" cxnId="{DA3F3756-2D2E-1E4B-AD48-57A244153A7F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2FE569DE-21CF-B34A-990A-59AFFF3D1270}" type="sibTrans" cxnId="{DA3F3756-2D2E-1E4B-AD48-57A244153A7F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D08916C4-0CB3-9A45-8BDC-84EA8C3701E4}">
      <dgm:prSet phldrT="[Text]" custT="1"/>
      <dgm:spPr>
        <a:solidFill>
          <a:srgbClr val="00A4DE"/>
        </a:solidFill>
      </dgm:spPr>
      <dgm:t>
        <a:bodyPr/>
        <a:lstStyle/>
        <a:p>
          <a:r>
            <a:rPr lang="en-US" sz="1000" b="1">
              <a:latin typeface="+mj-lt"/>
            </a:rPr>
            <a:t>US Census Bureau</a:t>
          </a:r>
        </a:p>
      </dgm:t>
    </dgm:pt>
    <dgm:pt modelId="{BCB15C88-2344-FD49-89E1-3D2D5DEC44BA}" type="parTrans" cxnId="{F39B1D23-B69B-EF40-AA4F-C9847B286C2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48D021F2-E304-FC4C-955A-70C8F9458768}" type="sibTrans" cxnId="{F39B1D23-B69B-EF40-AA4F-C9847B286C2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BC118CA1-8918-1243-91AE-4925600404D6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 dirty="0">
              <a:solidFill>
                <a:schemeClr val="bg1"/>
              </a:solidFill>
              <a:latin typeface="+mj-lt"/>
            </a:rPr>
            <a:t> Decennial census conducted by United States Census Bureau</a:t>
          </a:r>
        </a:p>
      </dgm:t>
    </dgm:pt>
    <dgm:pt modelId="{546936AA-A6A5-2E4C-86C3-4C2FE82CFE83}" type="parTrans" cxnId="{4001764F-2D02-674D-9731-F48D2E39F26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A5AC72B0-277B-F64B-8AEB-05D21DE26741}" type="sibTrans" cxnId="{4001764F-2D02-674D-9731-F48D2E39F26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6C5CBC61-88F6-474E-8ECA-8717145CE3A5}">
      <dgm:prSet custT="1"/>
      <dgm:spPr>
        <a:solidFill>
          <a:srgbClr val="00A4DE"/>
        </a:solidFill>
      </dgm:spPr>
      <dgm:t>
        <a:bodyPr/>
        <a:lstStyle/>
        <a:p>
          <a:r>
            <a:rPr lang="en-US" sz="1000" b="1">
              <a:latin typeface="+mj-lt"/>
            </a:rPr>
            <a:t>FedStats</a:t>
          </a:r>
        </a:p>
      </dgm:t>
    </dgm:pt>
    <dgm:pt modelId="{32DB8B80-5381-C845-8930-47DD87E387F8}" type="parTrans" cxnId="{64A5E1D2-23F2-7B47-9E17-C1119BE80A94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0D6E70EE-32FF-1046-A5C3-CC7F90B64870}" type="sibTrans" cxnId="{64A5E1D2-23F2-7B47-9E17-C1119BE80A94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478E33EA-78B1-9248-A8F1-F7FC51F1C215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>
              <a:solidFill>
                <a:schemeClr val="bg1"/>
              </a:solidFill>
              <a:latin typeface="+mj-lt"/>
            </a:rPr>
            <a:t> Raw census data</a:t>
          </a:r>
        </a:p>
      </dgm:t>
    </dgm:pt>
    <dgm:pt modelId="{AD49795C-7F4B-3D4F-A1CA-09AB9BC79781}" type="parTrans" cxnId="{0474BE98-E538-4042-A97B-6F50C879ED9A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1F36ACCA-633E-A243-A003-3284B8C41C14}" type="sibTrans" cxnId="{0474BE98-E538-4042-A97B-6F50C879ED9A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4AF127CA-FB1D-EC4D-8FD9-437EE686DA71}">
      <dgm:prSet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GB" sz="1000" b="1">
              <a:solidFill>
                <a:schemeClr val="bg1"/>
              </a:solidFill>
              <a:latin typeface="+mj-lt"/>
            </a:rPr>
            <a:t> D</a:t>
          </a:r>
          <a:r>
            <a:rPr lang="en-US" sz="1000" b="1">
              <a:solidFill>
                <a:schemeClr val="bg1"/>
              </a:solidFill>
              <a:latin typeface="+mj-lt"/>
            </a:rPr>
            <a:t>issemination of official USA federal statistics</a:t>
          </a:r>
        </a:p>
      </dgm:t>
    </dgm:pt>
    <dgm:pt modelId="{67486304-2629-A54C-8AD7-A5750A0CA881}" type="parTrans" cxnId="{67EC8E31-451B-9741-ADB7-D49CA67CBFAE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2F03E3B3-C01D-7742-9CBB-37855357AA32}" type="sibTrans" cxnId="{67EC8E31-451B-9741-ADB7-D49CA67CBFAE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D91BB985-41A0-6542-AC34-57C07FD6BF27}">
      <dgm:prSet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GB" sz="1000" b="1" i="1">
              <a:solidFill>
                <a:schemeClr val="bg1"/>
              </a:solidFill>
              <a:latin typeface="+mj-lt"/>
            </a:rPr>
            <a:t> </a:t>
          </a:r>
          <a:r>
            <a:rPr lang="en-US" sz="1000" b="1" i="1">
              <a:solidFill>
                <a:schemeClr val="bg1"/>
              </a:solidFill>
              <a:latin typeface="+mj-lt"/>
            </a:rPr>
            <a:t>http://fedstats.sites.usa.gov</a:t>
          </a:r>
        </a:p>
      </dgm:t>
    </dgm:pt>
    <dgm:pt modelId="{8DE4B572-7465-FD4F-B435-45C10CF4C4D0}" type="parTrans" cxnId="{A0D2E4DD-B4C2-2C4A-A817-A1EF4A80BA47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D1C29AD8-8473-7A4B-89EA-B70D8E31E6D0}" type="sibTrans" cxnId="{A0D2E4DD-B4C2-2C4A-A817-A1EF4A80BA47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569C8264-C514-6F4F-A9E2-8F1072102A1D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GB" sz="1000" b="1" dirty="0">
              <a:solidFill>
                <a:schemeClr val="bg1"/>
              </a:solidFill>
              <a:latin typeface="+mj-lt"/>
            </a:rPr>
            <a:t> Qualitative and mixed method raw data sets</a:t>
          </a:r>
          <a:endParaRPr lang="en-US" sz="1000" b="1" dirty="0">
            <a:solidFill>
              <a:schemeClr val="bg1"/>
            </a:solidFill>
            <a:latin typeface="+mj-lt"/>
          </a:endParaRPr>
        </a:p>
      </dgm:t>
    </dgm:pt>
    <dgm:pt modelId="{8D30B4FB-DDB7-4D46-B3DA-E0D4D3EFB610}" type="parTrans" cxnId="{A2D8765F-9BF7-3B42-824D-A0B78885C2D3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88B5CCB5-66B5-1448-BB9F-C9C282B7D22C}" type="sibTrans" cxnId="{A2D8765F-9BF7-3B42-824D-A0B78885C2D3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C05840EB-3D95-F34F-9660-25FC6408B17B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GB" sz="1000" b="1" dirty="0">
              <a:solidFill>
                <a:schemeClr val="bg1"/>
              </a:solidFill>
              <a:latin typeface="+mj-lt"/>
            </a:rPr>
            <a:t> </a:t>
          </a:r>
          <a:r>
            <a:rPr lang="en-GB" sz="1000" b="1" i="1" dirty="0">
              <a:solidFill>
                <a:schemeClr val="bg1"/>
              </a:solidFill>
              <a:latin typeface="+mj-lt"/>
            </a:rPr>
            <a:t>http://ukdataservice.ac.uk/get-data/key-data</a:t>
          </a:r>
          <a:endParaRPr lang="en-US" sz="1000" b="1" i="1" dirty="0">
            <a:solidFill>
              <a:schemeClr val="bg1"/>
            </a:solidFill>
            <a:latin typeface="+mj-lt"/>
          </a:endParaRPr>
        </a:p>
      </dgm:t>
    </dgm:pt>
    <dgm:pt modelId="{CAE9C711-DD89-684F-B8C4-D77EBB51BDDF}" type="parTrans" cxnId="{CB7E702C-69A1-734A-8552-DCD75E98326C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DB909DC3-6B09-DF4C-B365-5FBDDA325CBE}" type="sibTrans" cxnId="{CB7E702C-69A1-734A-8552-DCD75E98326C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EAFF8AAA-4D5E-7E46-87DE-6B8EA3C7D301}">
      <dgm:prSet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>
              <a:solidFill>
                <a:schemeClr val="bg1"/>
              </a:solidFill>
              <a:latin typeface="+mj-lt"/>
            </a:rPr>
            <a:t> Conducts public opinion polling, demographic research, media content analysis of social issues. </a:t>
          </a:r>
          <a:endParaRPr lang="en-US" sz="1000" b="1" i="1">
            <a:solidFill>
              <a:schemeClr val="bg1"/>
            </a:solidFill>
            <a:latin typeface="+mj-lt"/>
          </a:endParaRPr>
        </a:p>
      </dgm:t>
    </dgm:pt>
    <dgm:pt modelId="{71839A03-EF64-1D40-9EC7-49CE58F5D799}" type="parTrans" cxnId="{1E68599B-1596-584C-9C76-079C03C06941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97B386AD-22DD-E14A-B785-0A9DB2F1CE54}" type="sibTrans" cxnId="{1E68599B-1596-584C-9C76-079C03C06941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A5B183D8-F771-5745-8E29-4F1F4A0CF847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tIns="274320" bIns="274320"/>
        <a:lstStyle/>
        <a:p>
          <a:pPr>
            <a:spcAft>
              <a:spcPts val="200"/>
            </a:spcAft>
          </a:pPr>
          <a:r>
            <a:rPr lang="en-GB" sz="1000" b="1">
              <a:solidFill>
                <a:schemeClr val="bg1"/>
              </a:solidFill>
              <a:latin typeface="+mj-lt"/>
            </a:rPr>
            <a:t> </a:t>
          </a:r>
          <a:r>
            <a:rPr lang="en-US" sz="1000" b="1" i="1">
              <a:solidFill>
                <a:schemeClr val="bg1"/>
              </a:solidFill>
            </a:rPr>
            <a:t>http://ciser.cornell.edu/ASPs/search.asp </a:t>
          </a:r>
          <a:endParaRPr lang="en-US" sz="1000" b="1" i="1">
            <a:solidFill>
              <a:schemeClr val="bg1"/>
            </a:solidFill>
            <a:latin typeface="+mj-lt"/>
          </a:endParaRPr>
        </a:p>
      </dgm:t>
    </dgm:pt>
    <dgm:pt modelId="{765083D0-AB55-F442-901A-948BEF7211C1}" type="parTrans" cxnId="{E56E6936-9B28-2944-BD9F-81FA692FD5F2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B748D571-A046-2F48-98A8-CF390AD3C7F9}" type="sibTrans" cxnId="{E56E6936-9B28-2944-BD9F-81FA692FD5F2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E7A720C5-3591-5845-8C25-D2B9D70C24B2}">
      <dgm:prSet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>
              <a:solidFill>
                <a:schemeClr val="bg1"/>
              </a:solidFill>
              <a:latin typeface="+mj-lt"/>
            </a:rPr>
            <a:t> Directory of the recent releases of federal data.</a:t>
          </a:r>
        </a:p>
      </dgm:t>
    </dgm:pt>
    <dgm:pt modelId="{E1E590E1-10EE-6848-89A5-686F11615A62}" type="parTrans" cxnId="{995B2CF9-9AB9-1140-80E3-D93FF30D4056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D90542A1-2F37-9544-807B-6C0D421EABAF}" type="sibTrans" cxnId="{995B2CF9-9AB9-1140-80E3-D93FF30D4056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DA012735-A904-9342-AE99-842EBEA4FD72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 i="1">
              <a:solidFill>
                <a:schemeClr val="bg1"/>
              </a:solidFill>
              <a:latin typeface="+mj-lt"/>
            </a:rPr>
            <a:t> http://www.massobs.org.uk </a:t>
          </a:r>
        </a:p>
      </dgm:t>
    </dgm:pt>
    <dgm:pt modelId="{FEB7D797-0A86-7C43-BA01-5B0B55FC54CA}" type="parTrans" cxnId="{4615ED6C-C658-F64F-9E41-9FA4F0942367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1B6156B3-CBC8-8340-B2B9-C7884E97E9BA}" type="sibTrans" cxnId="{4615ED6C-C658-F64F-9E41-9FA4F0942367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CB22A677-553E-7A43-8270-368498909AF5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>
              <a:solidFill>
                <a:schemeClr val="bg1"/>
              </a:solidFill>
              <a:latin typeface="+mj-lt"/>
            </a:rPr>
            <a:t> Qualitative, raw dataset</a:t>
          </a:r>
        </a:p>
      </dgm:t>
    </dgm:pt>
    <dgm:pt modelId="{3B7CA155-4EB7-3542-8445-59535D11E566}" type="parTrans" cxnId="{8455EA4D-965B-0942-976C-C4E3E449FA17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93ADAC26-0A51-A540-A36E-8D9B9B3B8F61}" type="sibTrans" cxnId="{8455EA4D-965B-0942-976C-C4E3E449FA17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67A90E87-E680-2D4F-BBE6-A9CE2B916FC4}">
      <dgm:prSet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 i="1">
              <a:solidFill>
                <a:schemeClr val="bg1"/>
              </a:solidFill>
              <a:latin typeface="+mj-lt"/>
            </a:rPr>
            <a:t>www.pewresearch.org/data/download-datasets</a:t>
          </a:r>
        </a:p>
      </dgm:t>
    </dgm:pt>
    <dgm:pt modelId="{AB271296-0EDA-0D46-8F16-19C3D66D31CD}" type="parTrans" cxnId="{CAC3B927-D671-A649-B7EA-4B0C0486BB25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E7A66B6D-C751-E44D-AD4B-B39FFB7AA7D4}" type="sibTrans" cxnId="{CAC3B927-D671-A649-B7EA-4B0C0486BB25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52630CEB-82F6-9544-AE7F-C06F698C979C}">
      <dgm:prSet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 i="0">
              <a:solidFill>
                <a:schemeClr val="bg1"/>
              </a:solidFill>
              <a:latin typeface="+mj-lt"/>
            </a:rPr>
            <a:t>Quantitative and Qualitative, raw data sets</a:t>
          </a:r>
        </a:p>
      </dgm:t>
    </dgm:pt>
    <dgm:pt modelId="{C16CC88B-2175-744F-A685-7BBF4E333F75}" type="parTrans" cxnId="{56378800-86DA-0D48-99B4-A6E8D11FAAFA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169DD7DE-BBFF-FF4D-9513-BE7C0EF0A302}" type="sibTrans" cxnId="{56378800-86DA-0D48-99B4-A6E8D11FAAFA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8AE0C316-D05E-1942-B17F-24ABF26A2CC2}">
      <dgm:prSet custT="1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US" sz="1000" b="1">
              <a:solidFill>
                <a:schemeClr val="bg1"/>
              </a:solidFill>
              <a:latin typeface="+mj-lt"/>
            </a:rPr>
            <a:t> Quantitative and qualitative, data summaries </a:t>
          </a:r>
        </a:p>
      </dgm:t>
    </dgm:pt>
    <dgm:pt modelId="{987F2CA3-B7DB-2B4C-AD5F-9BE079A75A4E}" type="parTrans" cxnId="{8C90D558-063D-944C-9FDD-A5157660349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56CDA6EE-4235-5249-AAC6-1BC77E679B56}" type="sibTrans" cxnId="{8C90D558-063D-944C-9FDD-A51576603498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7F831A25-59FA-EE4E-965E-CE63DF83089E}">
      <dgm:prSet phldrT="[Text]" custT="1"/>
      <dgm:spPr>
        <a:solidFill>
          <a:schemeClr val="bg1">
            <a:lumMod val="50000"/>
            <a:alpha val="90000"/>
          </a:schemeClr>
        </a:solidFill>
      </dgm:spPr>
      <dgm:t>
        <a:bodyPr lIns="182880"/>
        <a:lstStyle/>
        <a:p>
          <a:r>
            <a:rPr lang="en-US" sz="1000" b="1">
              <a:solidFill>
                <a:schemeClr val="bg1"/>
              </a:solidFill>
              <a:latin typeface="+mj-lt"/>
            </a:rPr>
            <a:t> </a:t>
          </a:r>
          <a:r>
            <a:rPr lang="en-US" sz="1000" b="1" i="1">
              <a:solidFill>
                <a:schemeClr val="bg1"/>
              </a:solidFill>
              <a:latin typeface="+mj-lt"/>
            </a:rPr>
            <a:t>http://www.census.gov/data.html</a:t>
          </a:r>
        </a:p>
      </dgm:t>
    </dgm:pt>
    <dgm:pt modelId="{6103EAAC-A620-CF41-93B7-6EDFA4522E4F}" type="parTrans" cxnId="{582A5612-3032-6443-93FD-E67A72ABCA51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6CAE72E3-4298-F64A-A9CA-29F6DDAE4875}" type="sibTrans" cxnId="{582A5612-3032-6443-93FD-E67A72ABCA51}">
      <dgm:prSet/>
      <dgm:spPr/>
      <dgm:t>
        <a:bodyPr/>
        <a:lstStyle/>
        <a:p>
          <a:endParaRPr lang="en-US" sz="1000">
            <a:latin typeface="+mj-lt"/>
          </a:endParaRPr>
        </a:p>
      </dgm:t>
    </dgm:pt>
    <dgm:pt modelId="{459611B3-48F0-7A45-AB9E-11CEC47ADDD4}" type="pres">
      <dgm:prSet presAssocID="{D47AF17D-2957-BE45-A7BA-04EABEE8461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5C0439-3CD5-8C4E-B581-07525E647C01}" type="pres">
      <dgm:prSet presAssocID="{03A57E46-7E55-8444-847C-95039A3658A6}" presName="linNode" presStyleCnt="0"/>
      <dgm:spPr/>
    </dgm:pt>
    <dgm:pt modelId="{3A0DABA8-7C0E-EC46-820B-6227E3DFAE4F}" type="pres">
      <dgm:prSet presAssocID="{03A57E46-7E55-8444-847C-95039A3658A6}" presName="parentText" presStyleLbl="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353D65-CFC7-E14B-81C6-552B17F24DDB}" type="pres">
      <dgm:prSet presAssocID="{03A57E46-7E55-8444-847C-95039A3658A6}" presName="descendantText" presStyleLbl="alignAccFollowNode1" presStyleIdx="0" presStyleCnt="7" custScaleX="195654" custScaleY="1112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55FE6B-0C80-6E48-B3FF-2AF42DC61D7B}" type="pres">
      <dgm:prSet presAssocID="{9CABD378-7537-8F42-8E5E-14FD2F0B6BDB}" presName="sp" presStyleCnt="0"/>
      <dgm:spPr/>
    </dgm:pt>
    <dgm:pt modelId="{94E7C12E-0520-634B-8585-B2E1AB324075}" type="pres">
      <dgm:prSet presAssocID="{6C5CBC61-88F6-474E-8ECA-8717145CE3A5}" presName="linNode" presStyleCnt="0"/>
      <dgm:spPr/>
    </dgm:pt>
    <dgm:pt modelId="{68D8E596-5E4E-2F4B-9C4F-6ABDBB05E67E}" type="pres">
      <dgm:prSet presAssocID="{6C5CBC61-88F6-474E-8ECA-8717145CE3A5}" presName="parentText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A0F0F7-1B86-DA4A-9C4E-6A0083B51EBC}" type="pres">
      <dgm:prSet presAssocID="{6C5CBC61-88F6-474E-8ECA-8717145CE3A5}" presName="descendantText" presStyleLbl="alignAccFollowNode1" presStyleIdx="1" presStyleCnt="7" custScaleX="198052" custScaleY="10804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EE2006-0AE9-7148-9F0B-4624B55BC2FC}" type="pres">
      <dgm:prSet presAssocID="{0D6E70EE-32FF-1046-A5C3-CC7F90B64870}" presName="sp" presStyleCnt="0"/>
      <dgm:spPr/>
    </dgm:pt>
    <dgm:pt modelId="{3C655C04-3BF6-3144-8447-4238B98A78C7}" type="pres">
      <dgm:prSet presAssocID="{22C2E10D-43A1-7244-98BD-82C622E85D28}" presName="linNode" presStyleCnt="0"/>
      <dgm:spPr/>
    </dgm:pt>
    <dgm:pt modelId="{0E6C90C7-CAFE-974F-986F-D49680EEDE50}" type="pres">
      <dgm:prSet presAssocID="{22C2E10D-43A1-7244-98BD-82C622E85D28}" presName="parentText" presStyleLbl="node1" presStyleIdx="2" presStyleCnt="7" custScaleX="9899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A92E2F-5D49-A64A-8E53-49A2932F4758}" type="pres">
      <dgm:prSet presAssocID="{22C2E10D-43A1-7244-98BD-82C622E85D28}" presName="descendantText" presStyleLbl="alignAccFollowNode1" presStyleIdx="2" presStyleCnt="7" custScaleX="193492" custScaleY="11426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804EB9-AF5E-E740-9B64-0A121F1EDC9C}" type="pres">
      <dgm:prSet presAssocID="{C2DFC403-EE26-5C46-B624-2B25AF75666C}" presName="sp" presStyleCnt="0"/>
      <dgm:spPr/>
    </dgm:pt>
    <dgm:pt modelId="{0058A310-9E34-4648-8658-7CC5F17E65AC}" type="pres">
      <dgm:prSet presAssocID="{9F2DB557-0C26-B446-ACF1-99EF39A93325}" presName="linNode" presStyleCnt="0"/>
      <dgm:spPr/>
    </dgm:pt>
    <dgm:pt modelId="{C654F3A0-EF56-2E4D-818A-BCBE39128F06}" type="pres">
      <dgm:prSet presAssocID="{9F2DB557-0C26-B446-ACF1-99EF39A93325}" presName="parentText" presStyleLbl="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A99962-60A7-9449-9D23-8697AC6D27C3}" type="pres">
      <dgm:prSet presAssocID="{9F2DB557-0C26-B446-ACF1-99EF39A93325}" presName="descendantText" presStyleLbl="alignAccFollowNode1" presStyleIdx="3" presStyleCnt="7" custScaleX="195695" custScaleY="105923" custLinFactNeighborY="4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6F0B50-A45E-0A4F-8EC3-8C3B7641D3DE}" type="pres">
      <dgm:prSet presAssocID="{AB865909-3B8A-7446-9A46-FC951D089C11}" presName="sp" presStyleCnt="0"/>
      <dgm:spPr/>
    </dgm:pt>
    <dgm:pt modelId="{1C4DF097-B42D-6542-B338-03AE17BBECD9}" type="pres">
      <dgm:prSet presAssocID="{2A41FF11-DA1B-5348-B167-0DAC8FFBB337}" presName="linNode" presStyleCnt="0"/>
      <dgm:spPr/>
    </dgm:pt>
    <dgm:pt modelId="{E822C3CB-9353-D84E-941C-4F3B48362A09}" type="pres">
      <dgm:prSet presAssocID="{2A41FF11-DA1B-5348-B167-0DAC8FFBB337}" presName="parentText" presStyleLbl="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A3C775-BF78-1145-B129-2678B52976EF}" type="pres">
      <dgm:prSet presAssocID="{2A41FF11-DA1B-5348-B167-0DAC8FFBB337}" presName="descendantText" presStyleLbl="alignAccFollowNode1" presStyleIdx="4" presStyleCnt="7" custScaleX="198096" custScaleY="1105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716D73-4958-E242-B2A0-8941113DE00C}" type="pres">
      <dgm:prSet presAssocID="{3479E11C-663E-6F46-935E-C836248F7FB3}" presName="sp" presStyleCnt="0"/>
      <dgm:spPr/>
    </dgm:pt>
    <dgm:pt modelId="{EED28065-FA65-AE4E-9B44-BDFDAF8BA9DD}" type="pres">
      <dgm:prSet presAssocID="{98AD4EC0-736A-1B43-AA78-7CF1D33FEBB0}" presName="linNode" presStyleCnt="0"/>
      <dgm:spPr/>
    </dgm:pt>
    <dgm:pt modelId="{E669487A-C709-F64A-ADAF-6A70B004C975}" type="pres">
      <dgm:prSet presAssocID="{98AD4EC0-736A-1B43-AA78-7CF1D33FEBB0}" presName="parentText" presStyleLbl="node1" presStyleIdx="5" presStyleCnt="7" custScaleX="7427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5B882A-A394-9140-8280-A359DF043A5D}" type="pres">
      <dgm:prSet presAssocID="{98AD4EC0-736A-1B43-AA78-7CF1D33FEBB0}" presName="descendantText" presStyleLbl="alignAccFollowNode1" presStyleIdx="5" presStyleCnt="7" custScaleX="145495" custScaleY="1172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B63D22-6F9C-4345-9F9B-78A08AD03122}" type="pres">
      <dgm:prSet presAssocID="{2CDCE1B7-D590-0E41-A04F-AB566FC43E48}" presName="sp" presStyleCnt="0"/>
      <dgm:spPr/>
    </dgm:pt>
    <dgm:pt modelId="{69EC33EE-8D18-A343-AC42-67D8DB9AE815}" type="pres">
      <dgm:prSet presAssocID="{D08916C4-0CB3-9A45-8BDC-84EA8C3701E4}" presName="linNode" presStyleCnt="0"/>
      <dgm:spPr/>
    </dgm:pt>
    <dgm:pt modelId="{D926225A-041F-DC40-95B5-6A1F7B321441}" type="pres">
      <dgm:prSet presAssocID="{D08916C4-0CB3-9A45-8BDC-84EA8C3701E4}" presName="parentText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DEE345-C9F5-0A4A-BEAD-C1CF3C0DA2E7}" type="pres">
      <dgm:prSet presAssocID="{D08916C4-0CB3-9A45-8BDC-84EA8C3701E4}" presName="descendantText" presStyleLbl="alignAccFollowNode1" presStyleIdx="6" presStyleCnt="7" custScaleX="198096" custScaleY="1123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474BE98-E538-4042-A97B-6F50C879ED9A}" srcId="{D08916C4-0CB3-9A45-8BDC-84EA8C3701E4}" destId="{478E33EA-78B1-9248-A8F1-F7FC51F1C215}" srcOrd="1" destOrd="0" parTransId="{AD49795C-7F4B-3D4F-A1CA-09AB9BC79781}" sibTransId="{1F36ACCA-633E-A243-A003-3284B8C41C14}"/>
    <dgm:cxn modelId="{4615ED6C-C658-F64F-9E41-9FA4F0942367}" srcId="{22C2E10D-43A1-7244-98BD-82C622E85D28}" destId="{DA012735-A904-9342-AE99-842EBEA4FD72}" srcOrd="2" destOrd="0" parTransId="{FEB7D797-0A86-7C43-BA01-5B0B55FC54CA}" sibTransId="{1B6156B3-CBC8-8340-B2B9-C7884E97E9BA}"/>
    <dgm:cxn modelId="{031C9475-23AD-B340-961A-F9266C89E816}" type="presOf" srcId="{98AD4EC0-736A-1B43-AA78-7CF1D33FEBB0}" destId="{E669487A-C709-F64A-ADAF-6A70B004C975}" srcOrd="0" destOrd="0" presId="urn:microsoft.com/office/officeart/2005/8/layout/vList5"/>
    <dgm:cxn modelId="{3ECC128F-3D5D-D54E-8941-57D129B3EAA0}" type="presOf" srcId="{D91BB985-41A0-6542-AC34-57C07FD6BF27}" destId="{2DA0F0F7-1B86-DA4A-9C4E-6A0083B51EBC}" srcOrd="0" destOrd="2" presId="urn:microsoft.com/office/officeart/2005/8/layout/vList5"/>
    <dgm:cxn modelId="{13427F20-DD40-4441-9C43-84120AE7BAE7}" type="presOf" srcId="{928FE598-ABDB-0140-BEFC-180C14BEEEFD}" destId="{8FA3C775-BF78-1145-B129-2678B52976EF}" srcOrd="0" destOrd="2" presId="urn:microsoft.com/office/officeart/2005/8/layout/vList5"/>
    <dgm:cxn modelId="{CB7E702C-69A1-734A-8552-DCD75E98326C}" srcId="{98AD4EC0-736A-1B43-AA78-7CF1D33FEBB0}" destId="{C05840EB-3D95-F34F-9660-25FC6408B17B}" srcOrd="2" destOrd="0" parTransId="{CAE9C711-DD89-684F-B8C4-D77EBB51BDDF}" sibTransId="{DB909DC3-6B09-DF4C-B365-5FBDDA325CBE}"/>
    <dgm:cxn modelId="{B0EE43BC-0A3A-414D-B0C8-327B97E6BED7}" type="presOf" srcId="{22C2E10D-43A1-7244-98BD-82C622E85D28}" destId="{0E6C90C7-CAFE-974F-986F-D49680EEDE50}" srcOrd="0" destOrd="0" presId="urn:microsoft.com/office/officeart/2005/8/layout/vList5"/>
    <dgm:cxn modelId="{53671472-109E-1145-A987-236616907EF7}" type="presOf" srcId="{BC118CA1-8918-1243-91AE-4925600404D6}" destId="{E3DEE345-C9F5-0A4A-BEAD-C1CF3C0DA2E7}" srcOrd="0" destOrd="0" presId="urn:microsoft.com/office/officeart/2005/8/layout/vList5"/>
    <dgm:cxn modelId="{E66E8346-9A1C-6945-A4D7-9E814FA18D10}" type="presOf" srcId="{CB22A677-553E-7A43-8270-368498909AF5}" destId="{7CA92E2F-5D49-A64A-8E53-49A2932F4758}" srcOrd="0" destOrd="1" presId="urn:microsoft.com/office/officeart/2005/8/layout/vList5"/>
    <dgm:cxn modelId="{AC639697-C19C-4749-8538-D306E975F3A7}" srcId="{2A41FF11-DA1B-5348-B167-0DAC8FFBB337}" destId="{928FE598-ABDB-0140-BEFC-180C14BEEEFD}" srcOrd="2" destOrd="0" parTransId="{E17CF027-F2D2-7449-B6A3-2702EE68D3E4}" sibTransId="{42290560-4949-DE49-AC86-B7C67D28DBD8}"/>
    <dgm:cxn modelId="{ADC37AFA-1513-FB45-9D7E-662ACB6EBACC}" type="presOf" srcId="{D08916C4-0CB3-9A45-8BDC-84EA8C3701E4}" destId="{D926225A-041F-DC40-95B5-6A1F7B321441}" srcOrd="0" destOrd="0" presId="urn:microsoft.com/office/officeart/2005/8/layout/vList5"/>
    <dgm:cxn modelId="{8455EA4D-965B-0942-976C-C4E3E449FA17}" srcId="{22C2E10D-43A1-7244-98BD-82C622E85D28}" destId="{CB22A677-553E-7A43-8270-368498909AF5}" srcOrd="1" destOrd="0" parTransId="{3B7CA155-4EB7-3542-8445-59535D11E566}" sibTransId="{93ADAC26-0A51-A540-A36E-8D9B9B3B8F61}"/>
    <dgm:cxn modelId="{3DC5D2CE-0631-DD4B-AD28-221DBAF7BA08}" srcId="{D47AF17D-2957-BE45-A7BA-04EABEE84611}" destId="{03A57E46-7E55-8444-847C-95039A3658A6}" srcOrd="0" destOrd="0" parTransId="{CFBA11A9-3C01-3742-80C4-E64759FBC280}" sibTransId="{9CABD378-7537-8F42-8E5E-14FD2F0B6BDB}"/>
    <dgm:cxn modelId="{7E9C5946-C07E-9A44-A5D0-7601E634BF5B}" type="presOf" srcId="{478E33EA-78B1-9248-A8F1-F7FC51F1C215}" destId="{E3DEE345-C9F5-0A4A-BEAD-C1CF3C0DA2E7}" srcOrd="0" destOrd="1" presId="urn:microsoft.com/office/officeart/2005/8/layout/vList5"/>
    <dgm:cxn modelId="{512E6F6A-17FA-0C4D-81F2-7C321C77DD2F}" srcId="{D47AF17D-2957-BE45-A7BA-04EABEE84611}" destId="{98AD4EC0-736A-1B43-AA78-7CF1D33FEBB0}" srcOrd="5" destOrd="0" parTransId="{FB509D2B-75BF-E642-9A2A-32B00C2A7FA5}" sibTransId="{2CDCE1B7-D590-0E41-A04F-AB566FC43E48}"/>
    <dgm:cxn modelId="{B1934E96-E607-AB4D-8D8A-7A0400D6B29E}" type="presOf" srcId="{A5B183D8-F771-5745-8E29-4F1F4A0CF847}" destId="{10353D65-CFC7-E14B-81C6-552B17F24DDB}" srcOrd="0" destOrd="2" presId="urn:microsoft.com/office/officeart/2005/8/layout/vList5"/>
    <dgm:cxn modelId="{67EC8E31-451B-9741-ADB7-D49CA67CBFAE}" srcId="{6C5CBC61-88F6-474E-8ECA-8717145CE3A5}" destId="{4AF127CA-FB1D-EC4D-8FD9-437EE686DA71}" srcOrd="0" destOrd="0" parTransId="{67486304-2629-A54C-8AD7-A5750A0CA881}" sibTransId="{2F03E3B3-C01D-7742-9CBB-37855357AA32}"/>
    <dgm:cxn modelId="{1E68599B-1596-584C-9C76-079C03C06941}" srcId="{9F2DB557-0C26-B446-ACF1-99EF39A93325}" destId="{EAFF8AAA-4D5E-7E46-87DE-6B8EA3C7D301}" srcOrd="0" destOrd="0" parTransId="{71839A03-EF64-1D40-9EC7-49CE58F5D799}" sibTransId="{97B386AD-22DD-E14A-B785-0A9DB2F1CE54}"/>
    <dgm:cxn modelId="{792205D9-7F71-944E-90C5-98BC40DC20BC}" type="presOf" srcId="{2A41FF11-DA1B-5348-B167-0DAC8FFBB337}" destId="{E822C3CB-9353-D84E-941C-4F3B48362A09}" srcOrd="0" destOrd="0" presId="urn:microsoft.com/office/officeart/2005/8/layout/vList5"/>
    <dgm:cxn modelId="{2F19AF79-A713-1C42-93E5-31946AE9CCA1}" type="presOf" srcId="{4AF127CA-FB1D-EC4D-8FD9-437EE686DA71}" destId="{2DA0F0F7-1B86-DA4A-9C4E-6A0083B51EBC}" srcOrd="0" destOrd="0" presId="urn:microsoft.com/office/officeart/2005/8/layout/vList5"/>
    <dgm:cxn modelId="{E78A8A08-6DFB-2545-AA1E-1ABEEFE033AB}" type="presOf" srcId="{DA012735-A904-9342-AE99-842EBEA4FD72}" destId="{7CA92E2F-5D49-A64A-8E53-49A2932F4758}" srcOrd="0" destOrd="2" presId="urn:microsoft.com/office/officeart/2005/8/layout/vList5"/>
    <dgm:cxn modelId="{AA161674-3F55-044E-8766-961EB7751B79}" type="presOf" srcId="{0E7B98FD-1D50-524B-8B3D-4C018E5B4AC3}" destId="{10353D65-CFC7-E14B-81C6-552B17F24DDB}" srcOrd="0" destOrd="1" presId="urn:microsoft.com/office/officeart/2005/8/layout/vList5"/>
    <dgm:cxn modelId="{4C8AD091-A8D5-C148-9676-CC96D35D79DB}" type="presOf" srcId="{7F831A25-59FA-EE4E-965E-CE63DF83089E}" destId="{E3DEE345-C9F5-0A4A-BEAD-C1CF3C0DA2E7}" srcOrd="0" destOrd="2" presId="urn:microsoft.com/office/officeart/2005/8/layout/vList5"/>
    <dgm:cxn modelId="{48AA00E1-4962-CE46-ADBB-900EC9DAAA74}" type="presOf" srcId="{03A57E46-7E55-8444-847C-95039A3658A6}" destId="{3A0DABA8-7C0E-EC46-820B-6227E3DFAE4F}" srcOrd="0" destOrd="0" presId="urn:microsoft.com/office/officeart/2005/8/layout/vList5"/>
    <dgm:cxn modelId="{E56E6936-9B28-2944-BD9F-81FA692FD5F2}" srcId="{03A57E46-7E55-8444-847C-95039A3658A6}" destId="{A5B183D8-F771-5745-8E29-4F1F4A0CF847}" srcOrd="2" destOrd="0" parTransId="{765083D0-AB55-F442-901A-948BEF7211C1}" sibTransId="{B748D571-A046-2F48-98A8-CF390AD3C7F9}"/>
    <dgm:cxn modelId="{FAEC9A96-8A1D-AC44-836A-260C454012B5}" srcId="{03A57E46-7E55-8444-847C-95039A3658A6}" destId="{0E7B98FD-1D50-524B-8B3D-4C018E5B4AC3}" srcOrd="1" destOrd="0" parTransId="{B5F29713-DF90-CD40-A5E7-654705606F15}" sibTransId="{791BD4A7-5CBE-1243-BFC3-D5EBB6F12643}"/>
    <dgm:cxn modelId="{5B7A699A-DDB2-204A-9DF4-E756AF6E5B62}" type="presOf" srcId="{EAFF8AAA-4D5E-7E46-87DE-6B8EA3C7D301}" destId="{7AA99962-60A7-9449-9D23-8697AC6D27C3}" srcOrd="0" destOrd="0" presId="urn:microsoft.com/office/officeart/2005/8/layout/vList5"/>
    <dgm:cxn modelId="{C76CC8A9-04C0-2245-A104-967E622DE2D9}" type="presOf" srcId="{9423D237-6082-5048-B76C-BAAD96758B63}" destId="{8FA3C775-BF78-1145-B129-2678B52976EF}" srcOrd="0" destOrd="0" presId="urn:microsoft.com/office/officeart/2005/8/layout/vList5"/>
    <dgm:cxn modelId="{A0D2E4DD-B4C2-2C4A-A817-A1EF4A80BA47}" srcId="{6C5CBC61-88F6-474E-8ECA-8717145CE3A5}" destId="{D91BB985-41A0-6542-AC34-57C07FD6BF27}" srcOrd="2" destOrd="0" parTransId="{8DE4B572-7465-FD4F-B435-45C10CF4C4D0}" sibTransId="{D1C29AD8-8473-7A4B-89EA-B70D8E31E6D0}"/>
    <dgm:cxn modelId="{85C079D0-699B-6945-8C53-36C790D55AEA}" type="presOf" srcId="{C05840EB-3D95-F34F-9660-25FC6408B17B}" destId="{4C5B882A-A394-9140-8280-A359DF043A5D}" srcOrd="0" destOrd="2" presId="urn:microsoft.com/office/officeart/2005/8/layout/vList5"/>
    <dgm:cxn modelId="{875983F5-51B2-8B45-8BC3-03B355BB65BB}" type="presOf" srcId="{8AE0C316-D05E-1942-B17F-24ABF26A2CC2}" destId="{8FA3C775-BF78-1145-B129-2678B52976EF}" srcOrd="0" destOrd="1" presId="urn:microsoft.com/office/officeart/2005/8/layout/vList5"/>
    <dgm:cxn modelId="{56378800-86DA-0D48-99B4-A6E8D11FAAFA}" srcId="{9F2DB557-0C26-B446-ACF1-99EF39A93325}" destId="{52630CEB-82F6-9544-AE7F-C06F698C979C}" srcOrd="1" destOrd="0" parTransId="{C16CC88B-2175-744F-A685-7BBF4E333F75}" sibTransId="{169DD7DE-BBFF-FF4D-9513-BE7C0EF0A302}"/>
    <dgm:cxn modelId="{0B1BAF7C-F6C1-3D43-A4D6-C7CEA05AEC9E}" type="presOf" srcId="{D47AF17D-2957-BE45-A7BA-04EABEE84611}" destId="{459611B3-48F0-7A45-AB9E-11CEC47ADDD4}" srcOrd="0" destOrd="0" presId="urn:microsoft.com/office/officeart/2005/8/layout/vList5"/>
    <dgm:cxn modelId="{0C4D435B-8098-C64B-9F34-E1CA95A0507D}" type="presOf" srcId="{9F2DB557-0C26-B446-ACF1-99EF39A93325}" destId="{C654F3A0-EF56-2E4D-818A-BCBE39128F06}" srcOrd="0" destOrd="0" presId="urn:microsoft.com/office/officeart/2005/8/layout/vList5"/>
    <dgm:cxn modelId="{582A5612-3032-6443-93FD-E67A72ABCA51}" srcId="{D08916C4-0CB3-9A45-8BDC-84EA8C3701E4}" destId="{7F831A25-59FA-EE4E-965E-CE63DF83089E}" srcOrd="2" destOrd="0" parTransId="{6103EAAC-A620-CF41-93B7-6EDFA4522E4F}" sibTransId="{6CAE72E3-4298-F64A-A9CA-29F6DDAE4875}"/>
    <dgm:cxn modelId="{017C0EFD-9310-8544-A3F8-0CA4F220200E}" type="presOf" srcId="{E7A720C5-3591-5845-8C25-D2B9D70C24B2}" destId="{2DA0F0F7-1B86-DA4A-9C4E-6A0083B51EBC}" srcOrd="0" destOrd="1" presId="urn:microsoft.com/office/officeart/2005/8/layout/vList5"/>
    <dgm:cxn modelId="{3A489C35-715D-C74E-8FEA-1F9CC2431B7E}" type="presOf" srcId="{62D301C6-BE89-AC46-BB18-8104B2A8AF4B}" destId="{7CA92E2F-5D49-A64A-8E53-49A2932F4758}" srcOrd="0" destOrd="0" presId="urn:microsoft.com/office/officeart/2005/8/layout/vList5"/>
    <dgm:cxn modelId="{64A5E1D2-23F2-7B47-9E17-C1119BE80A94}" srcId="{D47AF17D-2957-BE45-A7BA-04EABEE84611}" destId="{6C5CBC61-88F6-474E-8ECA-8717145CE3A5}" srcOrd="1" destOrd="0" parTransId="{32DB8B80-5381-C845-8930-47DD87E387F8}" sibTransId="{0D6E70EE-32FF-1046-A5C3-CC7F90B64870}"/>
    <dgm:cxn modelId="{6BF3E0A9-0C87-6946-A702-36224A48EE13}" type="presOf" srcId="{52630CEB-82F6-9544-AE7F-C06F698C979C}" destId="{7AA99962-60A7-9449-9D23-8697AC6D27C3}" srcOrd="0" destOrd="1" presId="urn:microsoft.com/office/officeart/2005/8/layout/vList5"/>
    <dgm:cxn modelId="{9ED54F79-D2C5-1143-8A6E-2018C87FDD0D}" srcId="{03A57E46-7E55-8444-847C-95039A3658A6}" destId="{D66CE6BE-4035-964B-ADAD-103A2ADDE47D}" srcOrd="0" destOrd="0" parTransId="{5082F22B-E7B6-5C4C-96B3-39C94E6DD9FA}" sibTransId="{417C56E0-C72C-2B49-BF45-BE494DF695D8}"/>
    <dgm:cxn modelId="{DA3F3756-2D2E-1E4B-AD48-57A244153A7F}" srcId="{98AD4EC0-736A-1B43-AA78-7CF1D33FEBB0}" destId="{5EE27566-3CE3-834A-8082-5D0CD8F6E501}" srcOrd="0" destOrd="0" parTransId="{CFACDF87-072A-8644-9B91-F19CBBCE5FDD}" sibTransId="{2FE569DE-21CF-B34A-990A-59AFFF3D1270}"/>
    <dgm:cxn modelId="{9A9133C6-A7EC-D241-AC0A-28775E41CBE8}" srcId="{D47AF17D-2957-BE45-A7BA-04EABEE84611}" destId="{9F2DB557-0C26-B446-ACF1-99EF39A93325}" srcOrd="3" destOrd="0" parTransId="{315F96EC-57E0-C04B-B0EA-A4513EC6CDC9}" sibTransId="{AB865909-3B8A-7446-9A46-FC951D089C11}"/>
    <dgm:cxn modelId="{CF396159-0B16-6544-8D47-8540E82A311A}" type="presOf" srcId="{D66CE6BE-4035-964B-ADAD-103A2ADDE47D}" destId="{10353D65-CFC7-E14B-81C6-552B17F24DDB}" srcOrd="0" destOrd="0" presId="urn:microsoft.com/office/officeart/2005/8/layout/vList5"/>
    <dgm:cxn modelId="{995B2CF9-9AB9-1140-80E3-D93FF30D4056}" srcId="{6C5CBC61-88F6-474E-8ECA-8717145CE3A5}" destId="{E7A720C5-3591-5845-8C25-D2B9D70C24B2}" srcOrd="1" destOrd="0" parTransId="{E1E590E1-10EE-6848-89A5-686F11615A62}" sibTransId="{D90542A1-2F37-9544-807B-6C0D421EABAF}"/>
    <dgm:cxn modelId="{370C53B8-2B99-474B-AB9E-A21D1BD6A7DF}" srcId="{2A41FF11-DA1B-5348-B167-0DAC8FFBB337}" destId="{9423D237-6082-5048-B76C-BAAD96758B63}" srcOrd="0" destOrd="0" parTransId="{74630F00-B975-DB4B-934A-E3FE5484E18B}" sibTransId="{5D0BA91F-DF4E-D342-84F2-27F44B89FE7C}"/>
    <dgm:cxn modelId="{166DD00B-4807-5947-9673-5F88E6448221}" srcId="{D47AF17D-2957-BE45-A7BA-04EABEE84611}" destId="{2A41FF11-DA1B-5348-B167-0DAC8FFBB337}" srcOrd="4" destOrd="0" parTransId="{7E0FC03D-79BA-4E49-B48B-9690321EB89C}" sibTransId="{3479E11C-663E-6F46-935E-C836248F7FB3}"/>
    <dgm:cxn modelId="{A2D8765F-9BF7-3B42-824D-A0B78885C2D3}" srcId="{98AD4EC0-736A-1B43-AA78-7CF1D33FEBB0}" destId="{569C8264-C514-6F4F-A9E2-8F1072102A1D}" srcOrd="1" destOrd="0" parTransId="{8D30B4FB-DDB7-4D46-B3DA-E0D4D3EFB610}" sibTransId="{88B5CCB5-66B5-1448-BB9F-C9C282B7D22C}"/>
    <dgm:cxn modelId="{35107E52-E413-B541-A8D9-3039B29489E2}" srcId="{D47AF17D-2957-BE45-A7BA-04EABEE84611}" destId="{22C2E10D-43A1-7244-98BD-82C622E85D28}" srcOrd="2" destOrd="0" parTransId="{ACBB81D9-54B5-BA42-86BD-E8DDC914787D}" sibTransId="{C2DFC403-EE26-5C46-B624-2B25AF75666C}"/>
    <dgm:cxn modelId="{9DE98CDD-056B-C94A-8AE7-FB4FF61F9CAB}" type="presOf" srcId="{6C5CBC61-88F6-474E-8ECA-8717145CE3A5}" destId="{68D8E596-5E4E-2F4B-9C4F-6ABDBB05E67E}" srcOrd="0" destOrd="0" presId="urn:microsoft.com/office/officeart/2005/8/layout/vList5"/>
    <dgm:cxn modelId="{CAC3B927-D671-A649-B7EA-4B0C0486BB25}" srcId="{9F2DB557-0C26-B446-ACF1-99EF39A93325}" destId="{67A90E87-E680-2D4F-BBE6-A9CE2B916FC4}" srcOrd="2" destOrd="0" parTransId="{AB271296-0EDA-0D46-8F16-19C3D66D31CD}" sibTransId="{E7A66B6D-C751-E44D-AD4B-B39FFB7AA7D4}"/>
    <dgm:cxn modelId="{7A496C54-2F4E-7544-B495-7952A0C2FCC5}" type="presOf" srcId="{67A90E87-E680-2D4F-BBE6-A9CE2B916FC4}" destId="{7AA99962-60A7-9449-9D23-8697AC6D27C3}" srcOrd="0" destOrd="2" presId="urn:microsoft.com/office/officeart/2005/8/layout/vList5"/>
    <dgm:cxn modelId="{4001764F-2D02-674D-9731-F48D2E39F268}" srcId="{D08916C4-0CB3-9A45-8BDC-84EA8C3701E4}" destId="{BC118CA1-8918-1243-91AE-4925600404D6}" srcOrd="0" destOrd="0" parTransId="{546936AA-A6A5-2E4C-86C3-4C2FE82CFE83}" sibTransId="{A5AC72B0-277B-F64B-8AEB-05D21DE26741}"/>
    <dgm:cxn modelId="{56C954C6-63A3-A548-B2B4-15DB53C43FA6}" srcId="{22C2E10D-43A1-7244-98BD-82C622E85D28}" destId="{62D301C6-BE89-AC46-BB18-8104B2A8AF4B}" srcOrd="0" destOrd="0" parTransId="{BFAFF96C-9B2D-FC42-8C35-5D4830F65306}" sibTransId="{39382131-65CD-4B4B-8D33-3B9EF43C5654}"/>
    <dgm:cxn modelId="{DB436E7C-C5DE-7243-89FB-A00C8F76F5B3}" type="presOf" srcId="{5EE27566-3CE3-834A-8082-5D0CD8F6E501}" destId="{4C5B882A-A394-9140-8280-A359DF043A5D}" srcOrd="0" destOrd="0" presId="urn:microsoft.com/office/officeart/2005/8/layout/vList5"/>
    <dgm:cxn modelId="{F39B1D23-B69B-EF40-AA4F-C9847B286C28}" srcId="{D47AF17D-2957-BE45-A7BA-04EABEE84611}" destId="{D08916C4-0CB3-9A45-8BDC-84EA8C3701E4}" srcOrd="6" destOrd="0" parTransId="{BCB15C88-2344-FD49-89E1-3D2D5DEC44BA}" sibTransId="{48D021F2-E304-FC4C-955A-70C8F9458768}"/>
    <dgm:cxn modelId="{8C90D558-063D-944C-9FDD-A51576603498}" srcId="{2A41FF11-DA1B-5348-B167-0DAC8FFBB337}" destId="{8AE0C316-D05E-1942-B17F-24ABF26A2CC2}" srcOrd="1" destOrd="0" parTransId="{987F2CA3-B7DB-2B4C-AD5F-9BE079A75A4E}" sibTransId="{56CDA6EE-4235-5249-AAC6-1BC77E679B56}"/>
    <dgm:cxn modelId="{76689F37-A0AB-3540-8C25-04E495B0DEBD}" type="presOf" srcId="{569C8264-C514-6F4F-A9E2-8F1072102A1D}" destId="{4C5B882A-A394-9140-8280-A359DF043A5D}" srcOrd="0" destOrd="1" presId="urn:microsoft.com/office/officeart/2005/8/layout/vList5"/>
    <dgm:cxn modelId="{91026BC3-1A8D-8A4A-B184-488066E14820}" type="presParOf" srcId="{459611B3-48F0-7A45-AB9E-11CEC47ADDD4}" destId="{345C0439-3CD5-8C4E-B581-07525E647C01}" srcOrd="0" destOrd="0" presId="urn:microsoft.com/office/officeart/2005/8/layout/vList5"/>
    <dgm:cxn modelId="{48B86B7C-B746-4146-9881-F66A0CDEE421}" type="presParOf" srcId="{345C0439-3CD5-8C4E-B581-07525E647C01}" destId="{3A0DABA8-7C0E-EC46-820B-6227E3DFAE4F}" srcOrd="0" destOrd="0" presId="urn:microsoft.com/office/officeart/2005/8/layout/vList5"/>
    <dgm:cxn modelId="{E527A9A4-105B-7C4F-8148-76B9F2B34342}" type="presParOf" srcId="{345C0439-3CD5-8C4E-B581-07525E647C01}" destId="{10353D65-CFC7-E14B-81C6-552B17F24DDB}" srcOrd="1" destOrd="0" presId="urn:microsoft.com/office/officeart/2005/8/layout/vList5"/>
    <dgm:cxn modelId="{304103C8-E96C-C046-9144-3CDD3EEA3198}" type="presParOf" srcId="{459611B3-48F0-7A45-AB9E-11CEC47ADDD4}" destId="{7555FE6B-0C80-6E48-B3FF-2AF42DC61D7B}" srcOrd="1" destOrd="0" presId="urn:microsoft.com/office/officeart/2005/8/layout/vList5"/>
    <dgm:cxn modelId="{5820F30F-CC58-874A-A862-5172659AF669}" type="presParOf" srcId="{459611B3-48F0-7A45-AB9E-11CEC47ADDD4}" destId="{94E7C12E-0520-634B-8585-B2E1AB324075}" srcOrd="2" destOrd="0" presId="urn:microsoft.com/office/officeart/2005/8/layout/vList5"/>
    <dgm:cxn modelId="{23F365F2-673B-6C48-9BD3-38A321695FEC}" type="presParOf" srcId="{94E7C12E-0520-634B-8585-B2E1AB324075}" destId="{68D8E596-5E4E-2F4B-9C4F-6ABDBB05E67E}" srcOrd="0" destOrd="0" presId="urn:microsoft.com/office/officeart/2005/8/layout/vList5"/>
    <dgm:cxn modelId="{D7FE67DD-5A80-F34E-B16B-45AE3C6397A9}" type="presParOf" srcId="{94E7C12E-0520-634B-8585-B2E1AB324075}" destId="{2DA0F0F7-1B86-DA4A-9C4E-6A0083B51EBC}" srcOrd="1" destOrd="0" presId="urn:microsoft.com/office/officeart/2005/8/layout/vList5"/>
    <dgm:cxn modelId="{389935AF-38BD-4F40-AC12-E98E102B6098}" type="presParOf" srcId="{459611B3-48F0-7A45-AB9E-11CEC47ADDD4}" destId="{87EE2006-0AE9-7148-9F0B-4624B55BC2FC}" srcOrd="3" destOrd="0" presId="urn:microsoft.com/office/officeart/2005/8/layout/vList5"/>
    <dgm:cxn modelId="{BD686175-3248-214C-8501-00AF9A8239B5}" type="presParOf" srcId="{459611B3-48F0-7A45-AB9E-11CEC47ADDD4}" destId="{3C655C04-3BF6-3144-8447-4238B98A78C7}" srcOrd="4" destOrd="0" presId="urn:microsoft.com/office/officeart/2005/8/layout/vList5"/>
    <dgm:cxn modelId="{788EDC6A-40AC-8742-AF5A-A7FB42897ACC}" type="presParOf" srcId="{3C655C04-3BF6-3144-8447-4238B98A78C7}" destId="{0E6C90C7-CAFE-974F-986F-D49680EEDE50}" srcOrd="0" destOrd="0" presId="urn:microsoft.com/office/officeart/2005/8/layout/vList5"/>
    <dgm:cxn modelId="{9F939615-D3D2-4E44-A88B-EF1D44050F5E}" type="presParOf" srcId="{3C655C04-3BF6-3144-8447-4238B98A78C7}" destId="{7CA92E2F-5D49-A64A-8E53-49A2932F4758}" srcOrd="1" destOrd="0" presId="urn:microsoft.com/office/officeart/2005/8/layout/vList5"/>
    <dgm:cxn modelId="{20404CD3-B2CF-E34D-B3E7-65FB6F3CD2D0}" type="presParOf" srcId="{459611B3-48F0-7A45-AB9E-11CEC47ADDD4}" destId="{67804EB9-AF5E-E740-9B64-0A121F1EDC9C}" srcOrd="5" destOrd="0" presId="urn:microsoft.com/office/officeart/2005/8/layout/vList5"/>
    <dgm:cxn modelId="{5E2DF219-86EC-6B4E-9788-20A023A63B97}" type="presParOf" srcId="{459611B3-48F0-7A45-AB9E-11CEC47ADDD4}" destId="{0058A310-9E34-4648-8658-7CC5F17E65AC}" srcOrd="6" destOrd="0" presId="urn:microsoft.com/office/officeart/2005/8/layout/vList5"/>
    <dgm:cxn modelId="{474A243C-D96D-D947-80B4-264A8F47D6BE}" type="presParOf" srcId="{0058A310-9E34-4648-8658-7CC5F17E65AC}" destId="{C654F3A0-EF56-2E4D-818A-BCBE39128F06}" srcOrd="0" destOrd="0" presId="urn:microsoft.com/office/officeart/2005/8/layout/vList5"/>
    <dgm:cxn modelId="{8526AE09-9ECD-CD4D-A1C5-071C66DA7E47}" type="presParOf" srcId="{0058A310-9E34-4648-8658-7CC5F17E65AC}" destId="{7AA99962-60A7-9449-9D23-8697AC6D27C3}" srcOrd="1" destOrd="0" presId="urn:microsoft.com/office/officeart/2005/8/layout/vList5"/>
    <dgm:cxn modelId="{BAFD9B4A-0C6A-094F-95C4-131B4F276148}" type="presParOf" srcId="{459611B3-48F0-7A45-AB9E-11CEC47ADDD4}" destId="{D36F0B50-A45E-0A4F-8EC3-8C3B7641D3DE}" srcOrd="7" destOrd="0" presId="urn:microsoft.com/office/officeart/2005/8/layout/vList5"/>
    <dgm:cxn modelId="{32759521-66D3-4A42-95AB-917DB5F1A550}" type="presParOf" srcId="{459611B3-48F0-7A45-AB9E-11CEC47ADDD4}" destId="{1C4DF097-B42D-6542-B338-03AE17BBECD9}" srcOrd="8" destOrd="0" presId="urn:microsoft.com/office/officeart/2005/8/layout/vList5"/>
    <dgm:cxn modelId="{721433A7-13E8-4342-B1B9-032118BFFAE2}" type="presParOf" srcId="{1C4DF097-B42D-6542-B338-03AE17BBECD9}" destId="{E822C3CB-9353-D84E-941C-4F3B48362A09}" srcOrd="0" destOrd="0" presId="urn:microsoft.com/office/officeart/2005/8/layout/vList5"/>
    <dgm:cxn modelId="{80576106-0E62-8843-937E-66E05981BF8A}" type="presParOf" srcId="{1C4DF097-B42D-6542-B338-03AE17BBECD9}" destId="{8FA3C775-BF78-1145-B129-2678B52976EF}" srcOrd="1" destOrd="0" presId="urn:microsoft.com/office/officeart/2005/8/layout/vList5"/>
    <dgm:cxn modelId="{6660ACA5-B5E1-324F-8F15-54120C7DB4D5}" type="presParOf" srcId="{459611B3-48F0-7A45-AB9E-11CEC47ADDD4}" destId="{F0716D73-4958-E242-B2A0-8941113DE00C}" srcOrd="9" destOrd="0" presId="urn:microsoft.com/office/officeart/2005/8/layout/vList5"/>
    <dgm:cxn modelId="{C6923CDB-F274-2447-8AE2-6AF6F7F95F47}" type="presParOf" srcId="{459611B3-48F0-7A45-AB9E-11CEC47ADDD4}" destId="{EED28065-FA65-AE4E-9B44-BDFDAF8BA9DD}" srcOrd="10" destOrd="0" presId="urn:microsoft.com/office/officeart/2005/8/layout/vList5"/>
    <dgm:cxn modelId="{8AD03F9A-059B-D844-9CB9-E109D96697C1}" type="presParOf" srcId="{EED28065-FA65-AE4E-9B44-BDFDAF8BA9DD}" destId="{E669487A-C709-F64A-ADAF-6A70B004C975}" srcOrd="0" destOrd="0" presId="urn:microsoft.com/office/officeart/2005/8/layout/vList5"/>
    <dgm:cxn modelId="{F4407380-ADB0-2543-B53E-3408DF5FF0EC}" type="presParOf" srcId="{EED28065-FA65-AE4E-9B44-BDFDAF8BA9DD}" destId="{4C5B882A-A394-9140-8280-A359DF043A5D}" srcOrd="1" destOrd="0" presId="urn:microsoft.com/office/officeart/2005/8/layout/vList5"/>
    <dgm:cxn modelId="{7E14675C-DEFE-174C-BBFE-4851D96FF63E}" type="presParOf" srcId="{459611B3-48F0-7A45-AB9E-11CEC47ADDD4}" destId="{F7B63D22-6F9C-4345-9F9B-78A08AD03122}" srcOrd="11" destOrd="0" presId="urn:microsoft.com/office/officeart/2005/8/layout/vList5"/>
    <dgm:cxn modelId="{7E6DAFE2-9CF0-E441-86DB-84B9AA2F9F35}" type="presParOf" srcId="{459611B3-48F0-7A45-AB9E-11CEC47ADDD4}" destId="{69EC33EE-8D18-A343-AC42-67D8DB9AE815}" srcOrd="12" destOrd="0" presId="urn:microsoft.com/office/officeart/2005/8/layout/vList5"/>
    <dgm:cxn modelId="{2CB9E22F-08D7-5848-A4D4-F0321014B1C5}" type="presParOf" srcId="{69EC33EE-8D18-A343-AC42-67D8DB9AE815}" destId="{D926225A-041F-DC40-95B5-6A1F7B321441}" srcOrd="0" destOrd="0" presId="urn:microsoft.com/office/officeart/2005/8/layout/vList5"/>
    <dgm:cxn modelId="{FED398DD-490F-8F49-96BC-22A5C563077E}" type="presParOf" srcId="{69EC33EE-8D18-A343-AC42-67D8DB9AE815}" destId="{E3DEE345-C9F5-0A4A-BEAD-C1CF3C0DA2E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353D65-CFC7-E14B-81C6-552B17F24DDB}">
      <dsp:nvSpPr>
        <dsp:cNvPr id="0" name=""/>
        <dsp:cNvSpPr/>
      </dsp:nvSpPr>
      <dsp:spPr>
        <a:xfrm rot="5400000">
          <a:off x="7139099" y="-4358573"/>
          <a:ext cx="709300" cy="9515179"/>
        </a:xfrm>
        <a:prstGeom prst="round2SameRect">
          <a:avLst/>
        </a:prstGeom>
        <a:solidFill>
          <a:schemeClr val="bg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74320" rIns="247650" bIns="27432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200"/>
            </a:spcAft>
            <a:buChar char="••"/>
          </a:pPr>
          <a:r>
            <a:rPr lang="en-US" sz="1000" b="1" kern="1200">
              <a:solidFill>
                <a:schemeClr val="bg1"/>
              </a:solidFill>
              <a:latin typeface="+mj-lt"/>
            </a:rPr>
            <a:t> Social survey and administrative datasets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200"/>
            </a:spcAft>
            <a:buChar char="••"/>
          </a:pPr>
          <a:r>
            <a:rPr lang="en-US" sz="1000" b="1" kern="1200">
              <a:solidFill>
                <a:schemeClr val="bg1"/>
              </a:solidFill>
              <a:latin typeface="+mj-lt"/>
            </a:rPr>
            <a:t> Quantitative, qualitative and mixed-methods, raw data sets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ts val="200"/>
            </a:spcAft>
            <a:buChar char="••"/>
          </a:pPr>
          <a:r>
            <a:rPr lang="en-GB" sz="1000" b="1" kern="1200">
              <a:solidFill>
                <a:schemeClr val="bg1"/>
              </a:solidFill>
              <a:latin typeface="+mj-lt"/>
            </a:rPr>
            <a:t> </a:t>
          </a:r>
          <a:r>
            <a:rPr lang="en-US" sz="1000" b="1" i="1" kern="1200">
              <a:solidFill>
                <a:schemeClr val="bg1"/>
              </a:solidFill>
            </a:rPr>
            <a:t>http://ciser.cornell.edu/ASPs/search.asp </a:t>
          </a:r>
          <a:endParaRPr lang="en-US" sz="1000" b="1" i="1" kern="1200">
            <a:solidFill>
              <a:schemeClr val="bg1"/>
            </a:solidFill>
            <a:latin typeface="+mj-lt"/>
          </a:endParaRPr>
        </a:p>
      </dsp:txBody>
      <dsp:txXfrm rot="-5400000">
        <a:off x="2736160" y="78991"/>
        <a:ext cx="9480554" cy="640050"/>
      </dsp:txXfrm>
    </dsp:sp>
    <dsp:sp modelId="{3A0DABA8-7C0E-EC46-820B-6227E3DFAE4F}">
      <dsp:nvSpPr>
        <dsp:cNvPr id="0" name=""/>
        <dsp:cNvSpPr/>
      </dsp:nvSpPr>
      <dsp:spPr>
        <a:xfrm>
          <a:off x="571" y="497"/>
          <a:ext cx="2735588" cy="797038"/>
        </a:xfrm>
        <a:prstGeom prst="roundRect">
          <a:avLst/>
        </a:prstGeom>
        <a:solidFill>
          <a:srgbClr val="00A4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>
              <a:latin typeface="+mj-lt"/>
            </a:rPr>
            <a:t>Cornell Institute for Social and Economic Research</a:t>
          </a:r>
          <a:endParaRPr lang="en-US" sz="1000" b="1" kern="1200" dirty="0">
            <a:latin typeface="+mj-lt"/>
          </a:endParaRPr>
        </a:p>
      </dsp:txBody>
      <dsp:txXfrm>
        <a:off x="39479" y="39405"/>
        <a:ext cx="2657772" cy="719222"/>
      </dsp:txXfrm>
    </dsp:sp>
    <dsp:sp modelId="{2DA0F0F7-1B86-DA4A-9C4E-6A0083B51EBC}">
      <dsp:nvSpPr>
        <dsp:cNvPr id="0" name=""/>
        <dsp:cNvSpPr/>
      </dsp:nvSpPr>
      <dsp:spPr>
        <a:xfrm rot="5400000">
          <a:off x="7136249" y="-3534488"/>
          <a:ext cx="688915" cy="9540791"/>
        </a:xfrm>
        <a:prstGeom prst="round2SameRect">
          <a:avLst/>
        </a:prstGeom>
        <a:solidFill>
          <a:schemeClr val="bg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23825" rIns="247650" bIns="12382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b="1" kern="1200">
              <a:solidFill>
                <a:schemeClr val="bg1"/>
              </a:solidFill>
              <a:latin typeface="+mj-lt"/>
            </a:rPr>
            <a:t> D</a:t>
          </a:r>
          <a:r>
            <a:rPr lang="en-US" sz="1000" b="1" kern="1200">
              <a:solidFill>
                <a:schemeClr val="bg1"/>
              </a:solidFill>
              <a:latin typeface="+mj-lt"/>
            </a:rPr>
            <a:t>issemination of official USA federal statistics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kern="1200">
              <a:solidFill>
                <a:schemeClr val="bg1"/>
              </a:solidFill>
              <a:latin typeface="+mj-lt"/>
            </a:rPr>
            <a:t> Directory of the recent releases of federal data.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b="1" i="1" kern="1200">
              <a:solidFill>
                <a:schemeClr val="bg1"/>
              </a:solidFill>
              <a:latin typeface="+mj-lt"/>
            </a:rPr>
            <a:t> </a:t>
          </a:r>
          <a:r>
            <a:rPr lang="en-US" sz="1000" b="1" i="1" kern="1200">
              <a:solidFill>
                <a:schemeClr val="bg1"/>
              </a:solidFill>
              <a:latin typeface="+mj-lt"/>
            </a:rPr>
            <a:t>http://fedstats.sites.usa.gov</a:t>
          </a:r>
        </a:p>
      </dsp:txBody>
      <dsp:txXfrm rot="-5400000">
        <a:off x="2710311" y="925080"/>
        <a:ext cx="9507161" cy="621655"/>
      </dsp:txXfrm>
    </dsp:sp>
    <dsp:sp modelId="{68D8E596-5E4E-2F4B-9C4F-6ABDBB05E67E}">
      <dsp:nvSpPr>
        <dsp:cNvPr id="0" name=""/>
        <dsp:cNvSpPr/>
      </dsp:nvSpPr>
      <dsp:spPr>
        <a:xfrm>
          <a:off x="571" y="837388"/>
          <a:ext cx="2709740" cy="797038"/>
        </a:xfrm>
        <a:prstGeom prst="roundRect">
          <a:avLst/>
        </a:prstGeom>
        <a:solidFill>
          <a:srgbClr val="00A4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>
              <a:latin typeface="+mj-lt"/>
            </a:rPr>
            <a:t>FedStats</a:t>
          </a:r>
        </a:p>
      </dsp:txBody>
      <dsp:txXfrm>
        <a:off x="39479" y="876296"/>
        <a:ext cx="2631924" cy="719222"/>
      </dsp:txXfrm>
    </dsp:sp>
    <dsp:sp modelId="{7CA92E2F-5D49-A64A-8E53-49A2932F4758}">
      <dsp:nvSpPr>
        <dsp:cNvPr id="0" name=""/>
        <dsp:cNvSpPr/>
      </dsp:nvSpPr>
      <dsp:spPr>
        <a:xfrm rot="5400000">
          <a:off x="7131162" y="-2684085"/>
          <a:ext cx="728595" cy="9513768"/>
        </a:xfrm>
        <a:prstGeom prst="round2SameRect">
          <a:avLst/>
        </a:prstGeom>
        <a:solidFill>
          <a:schemeClr val="bg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23825" rIns="247650" bIns="12382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kern="1200">
              <a:solidFill>
                <a:schemeClr val="bg1"/>
              </a:solidFill>
              <a:latin typeface="+mj-lt"/>
            </a:rPr>
            <a:t> Social research of everyday life in Britain. Data includes diaries, questionnaires and observations.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kern="1200">
              <a:solidFill>
                <a:schemeClr val="bg1"/>
              </a:solidFill>
              <a:latin typeface="+mj-lt"/>
            </a:rPr>
            <a:t> Qualitative, raw dataset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i="1" kern="1200">
              <a:solidFill>
                <a:schemeClr val="bg1"/>
              </a:solidFill>
              <a:latin typeface="+mj-lt"/>
            </a:rPr>
            <a:t> http://www.massobs.org.uk </a:t>
          </a:r>
        </a:p>
      </dsp:txBody>
      <dsp:txXfrm rot="-5400000">
        <a:off x="2738576" y="1744068"/>
        <a:ext cx="9478201" cy="657461"/>
      </dsp:txXfrm>
    </dsp:sp>
    <dsp:sp modelId="{0E6C90C7-CAFE-974F-986F-D49680EEDE50}">
      <dsp:nvSpPr>
        <dsp:cNvPr id="0" name=""/>
        <dsp:cNvSpPr/>
      </dsp:nvSpPr>
      <dsp:spPr>
        <a:xfrm>
          <a:off x="571" y="1674278"/>
          <a:ext cx="2738004" cy="797038"/>
        </a:xfrm>
        <a:prstGeom prst="roundRect">
          <a:avLst/>
        </a:prstGeom>
        <a:solidFill>
          <a:srgbClr val="00A4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>
              <a:latin typeface="+mj-lt"/>
            </a:rPr>
            <a:t>Mass Observation Archive</a:t>
          </a:r>
          <a:endParaRPr lang="en-US" sz="1000" b="1" kern="1200">
            <a:latin typeface="+mj-lt"/>
          </a:endParaRPr>
        </a:p>
      </dsp:txBody>
      <dsp:txXfrm>
        <a:off x="39479" y="1713186"/>
        <a:ext cx="2660188" cy="719222"/>
      </dsp:txXfrm>
    </dsp:sp>
    <dsp:sp modelId="{7AA99962-60A7-9449-9D23-8697AC6D27C3}">
      <dsp:nvSpPr>
        <dsp:cNvPr id="0" name=""/>
        <dsp:cNvSpPr/>
      </dsp:nvSpPr>
      <dsp:spPr>
        <a:xfrm rot="5400000">
          <a:off x="7157047" y="-1846009"/>
          <a:ext cx="675397" cy="9517173"/>
        </a:xfrm>
        <a:prstGeom prst="round2SameRect">
          <a:avLst/>
        </a:prstGeom>
        <a:solidFill>
          <a:schemeClr val="bg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23825" rIns="247650" bIns="12382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kern="1200">
              <a:solidFill>
                <a:schemeClr val="bg1"/>
              </a:solidFill>
              <a:latin typeface="+mj-lt"/>
            </a:rPr>
            <a:t> Conducts public opinion polling, demographic research, media content analysis of social issues. </a:t>
          </a:r>
          <a:endParaRPr lang="en-US" sz="1000" b="1" i="1" kern="1200">
            <a:solidFill>
              <a:schemeClr val="bg1"/>
            </a:solidFill>
            <a:latin typeface="+mj-lt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i="0" kern="1200">
              <a:solidFill>
                <a:schemeClr val="bg1"/>
              </a:solidFill>
              <a:latin typeface="+mj-lt"/>
            </a:rPr>
            <a:t>Quantitative and Qualitative, raw data sets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i="1" kern="1200">
              <a:solidFill>
                <a:schemeClr val="bg1"/>
              </a:solidFill>
              <a:latin typeface="+mj-lt"/>
            </a:rPr>
            <a:t>www.pewresearch.org/data/download-datasets</a:t>
          </a:r>
        </a:p>
      </dsp:txBody>
      <dsp:txXfrm rot="-5400000">
        <a:off x="2736159" y="2607849"/>
        <a:ext cx="9484203" cy="609457"/>
      </dsp:txXfrm>
    </dsp:sp>
    <dsp:sp modelId="{C654F3A0-EF56-2E4D-818A-BCBE39128F06}">
      <dsp:nvSpPr>
        <dsp:cNvPr id="0" name=""/>
        <dsp:cNvSpPr/>
      </dsp:nvSpPr>
      <dsp:spPr>
        <a:xfrm>
          <a:off x="571" y="2511169"/>
          <a:ext cx="2735588" cy="797038"/>
        </a:xfrm>
        <a:prstGeom prst="roundRect">
          <a:avLst/>
        </a:prstGeom>
        <a:solidFill>
          <a:srgbClr val="00A4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>
              <a:latin typeface="+mj-lt"/>
            </a:rPr>
            <a:t>Pew Research</a:t>
          </a:r>
        </a:p>
      </dsp:txBody>
      <dsp:txXfrm>
        <a:off x="39479" y="2550077"/>
        <a:ext cx="2657772" cy="719222"/>
      </dsp:txXfrm>
    </dsp:sp>
    <dsp:sp modelId="{8FA3C775-BF78-1145-B129-2678B52976EF}">
      <dsp:nvSpPr>
        <dsp:cNvPr id="0" name=""/>
        <dsp:cNvSpPr/>
      </dsp:nvSpPr>
      <dsp:spPr>
        <a:xfrm rot="5400000">
          <a:off x="7129291" y="-1024875"/>
          <a:ext cx="704952" cy="9542911"/>
        </a:xfrm>
        <a:prstGeom prst="round2SameRect">
          <a:avLst/>
        </a:prstGeom>
        <a:solidFill>
          <a:schemeClr val="bg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23825" rIns="247650" bIns="12382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b="1" kern="1200">
              <a:solidFill>
                <a:schemeClr val="bg1"/>
              </a:solidFill>
              <a:latin typeface="+mj-lt"/>
            </a:rPr>
            <a:t> Census figures, including causes of death, work &amp; labour force.</a:t>
          </a:r>
          <a:endParaRPr lang="en-US" sz="1000" b="1" kern="1200">
            <a:solidFill>
              <a:schemeClr val="bg1"/>
            </a:solidFill>
            <a:latin typeface="+mj-lt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kern="1200">
              <a:solidFill>
                <a:schemeClr val="bg1"/>
              </a:solidFill>
              <a:latin typeface="+mj-lt"/>
            </a:rPr>
            <a:t> Quantitative and qualitative, data summaries 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b="1" i="1" kern="1200">
              <a:solidFill>
                <a:schemeClr val="bg1"/>
              </a:solidFill>
              <a:latin typeface="+mj-lt"/>
            </a:rPr>
            <a:t> http://beta2.statssa.gov.za</a:t>
          </a:r>
          <a:endParaRPr lang="en-US" sz="1000" b="1" i="1" kern="1200">
            <a:solidFill>
              <a:schemeClr val="bg1"/>
            </a:solidFill>
            <a:latin typeface="+mj-lt"/>
          </a:endParaRPr>
        </a:p>
      </dsp:txBody>
      <dsp:txXfrm rot="-5400000">
        <a:off x="2710312" y="3428517"/>
        <a:ext cx="9508498" cy="636126"/>
      </dsp:txXfrm>
    </dsp:sp>
    <dsp:sp modelId="{E822C3CB-9353-D84E-941C-4F3B48362A09}">
      <dsp:nvSpPr>
        <dsp:cNvPr id="0" name=""/>
        <dsp:cNvSpPr/>
      </dsp:nvSpPr>
      <dsp:spPr>
        <a:xfrm>
          <a:off x="571" y="3348060"/>
          <a:ext cx="2709740" cy="797038"/>
        </a:xfrm>
        <a:prstGeom prst="roundRect">
          <a:avLst/>
        </a:prstGeom>
        <a:solidFill>
          <a:srgbClr val="00A4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>
              <a:latin typeface="+mj-lt"/>
            </a:rPr>
            <a:t>Statistics South Africa</a:t>
          </a:r>
          <a:endParaRPr lang="en-US" sz="1000" b="1" kern="1200">
            <a:latin typeface="+mj-lt"/>
          </a:endParaRPr>
        </a:p>
      </dsp:txBody>
      <dsp:txXfrm>
        <a:off x="39479" y="3386968"/>
        <a:ext cx="2631924" cy="719222"/>
      </dsp:txXfrm>
    </dsp:sp>
    <dsp:sp modelId="{4C5B882A-A394-9140-8280-A359DF043A5D}">
      <dsp:nvSpPr>
        <dsp:cNvPr id="0" name=""/>
        <dsp:cNvSpPr/>
      </dsp:nvSpPr>
      <dsp:spPr>
        <a:xfrm rot="5400000">
          <a:off x="7117262" y="-174595"/>
          <a:ext cx="747896" cy="9516132"/>
        </a:xfrm>
        <a:prstGeom prst="round2SameRect">
          <a:avLst/>
        </a:prstGeom>
        <a:solidFill>
          <a:schemeClr val="bg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23825" rIns="247650" bIns="12382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b="1" kern="1200">
              <a:solidFill>
                <a:schemeClr val="bg1"/>
              </a:solidFill>
              <a:latin typeface="+mj-lt"/>
            </a:rPr>
            <a:t> UK surveys, cross-national surveys, longitudinal studies, international macrodata, census data, business microdata.</a:t>
          </a:r>
          <a:endParaRPr lang="en-US" sz="1000" b="1" kern="1200">
            <a:solidFill>
              <a:schemeClr val="bg1"/>
            </a:solidFill>
            <a:latin typeface="+mj-lt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b="1" kern="1200" dirty="0">
              <a:solidFill>
                <a:schemeClr val="bg1"/>
              </a:solidFill>
              <a:latin typeface="+mj-lt"/>
            </a:rPr>
            <a:t> Qualitative and mixed method raw data sets</a:t>
          </a:r>
          <a:endParaRPr lang="en-US" sz="1000" b="1" kern="1200" dirty="0">
            <a:solidFill>
              <a:schemeClr val="bg1"/>
            </a:solidFill>
            <a:latin typeface="+mj-lt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000" b="1" kern="1200" dirty="0">
              <a:solidFill>
                <a:schemeClr val="bg1"/>
              </a:solidFill>
              <a:latin typeface="+mj-lt"/>
            </a:rPr>
            <a:t> </a:t>
          </a:r>
          <a:r>
            <a:rPr lang="en-GB" sz="1000" b="1" i="1" kern="1200" dirty="0">
              <a:solidFill>
                <a:schemeClr val="bg1"/>
              </a:solidFill>
              <a:latin typeface="+mj-lt"/>
            </a:rPr>
            <a:t>http://ukdataservice.ac.uk/get-data/key-data</a:t>
          </a:r>
          <a:endParaRPr lang="en-US" sz="1000" b="1" i="1" kern="1200" dirty="0">
            <a:solidFill>
              <a:schemeClr val="bg1"/>
            </a:solidFill>
            <a:latin typeface="+mj-lt"/>
          </a:endParaRPr>
        </a:p>
      </dsp:txBody>
      <dsp:txXfrm rot="-5400000">
        <a:off x="2733145" y="4246031"/>
        <a:ext cx="9479623" cy="674878"/>
      </dsp:txXfrm>
    </dsp:sp>
    <dsp:sp modelId="{E669487A-C709-F64A-ADAF-6A70B004C975}">
      <dsp:nvSpPr>
        <dsp:cNvPr id="0" name=""/>
        <dsp:cNvSpPr/>
      </dsp:nvSpPr>
      <dsp:spPr>
        <a:xfrm>
          <a:off x="571" y="4184951"/>
          <a:ext cx="2732572" cy="797038"/>
        </a:xfrm>
        <a:prstGeom prst="roundRect">
          <a:avLst/>
        </a:prstGeom>
        <a:solidFill>
          <a:srgbClr val="00A4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>
              <a:latin typeface="+mj-lt"/>
            </a:rPr>
            <a:t>UK Data Service</a:t>
          </a:r>
        </a:p>
      </dsp:txBody>
      <dsp:txXfrm>
        <a:off x="39479" y="4223859"/>
        <a:ext cx="2654756" cy="719222"/>
      </dsp:txXfrm>
    </dsp:sp>
    <dsp:sp modelId="{E3DEE345-C9F5-0A4A-BEAD-C1CF3C0DA2E7}">
      <dsp:nvSpPr>
        <dsp:cNvPr id="0" name=""/>
        <dsp:cNvSpPr/>
      </dsp:nvSpPr>
      <dsp:spPr>
        <a:xfrm rot="5400000">
          <a:off x="7123552" y="648905"/>
          <a:ext cx="716429" cy="9542911"/>
        </a:xfrm>
        <a:prstGeom prst="round2SameRect">
          <a:avLst/>
        </a:prstGeom>
        <a:solidFill>
          <a:schemeClr val="bg1">
            <a:lumMod val="5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23825" rIns="247650" bIns="123825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kern="1200" dirty="0">
              <a:solidFill>
                <a:schemeClr val="bg1"/>
              </a:solidFill>
              <a:latin typeface="+mj-lt"/>
            </a:rPr>
            <a:t> Decennial census conducted by United States Census Bureau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kern="1200">
              <a:solidFill>
                <a:schemeClr val="bg1"/>
              </a:solidFill>
              <a:latin typeface="+mj-lt"/>
            </a:rPr>
            <a:t> Raw census data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000" b="1" kern="1200">
              <a:solidFill>
                <a:schemeClr val="bg1"/>
              </a:solidFill>
              <a:latin typeface="+mj-lt"/>
            </a:rPr>
            <a:t> </a:t>
          </a:r>
          <a:r>
            <a:rPr lang="en-US" sz="1000" b="1" i="1" kern="1200">
              <a:solidFill>
                <a:schemeClr val="bg1"/>
              </a:solidFill>
              <a:latin typeface="+mj-lt"/>
            </a:rPr>
            <a:t>http://www.census.gov/data.html</a:t>
          </a:r>
        </a:p>
      </dsp:txBody>
      <dsp:txXfrm rot="-5400000">
        <a:off x="2710312" y="5097119"/>
        <a:ext cx="9507938" cy="646483"/>
      </dsp:txXfrm>
    </dsp:sp>
    <dsp:sp modelId="{D926225A-041F-DC40-95B5-6A1F7B321441}">
      <dsp:nvSpPr>
        <dsp:cNvPr id="0" name=""/>
        <dsp:cNvSpPr/>
      </dsp:nvSpPr>
      <dsp:spPr>
        <a:xfrm>
          <a:off x="571" y="5021841"/>
          <a:ext cx="2709740" cy="797038"/>
        </a:xfrm>
        <a:prstGeom prst="roundRect">
          <a:avLst/>
        </a:prstGeom>
        <a:solidFill>
          <a:srgbClr val="00A4D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b="1" kern="1200">
              <a:latin typeface="+mj-lt"/>
            </a:rPr>
            <a:t>US Census Bureau</a:t>
          </a:r>
        </a:p>
      </dsp:txBody>
      <dsp:txXfrm>
        <a:off x="39479" y="5060749"/>
        <a:ext cx="2631924" cy="7192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E6744-D670-4C25-BE3F-05ACB35B59D6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86209E-E10D-40A2-93AA-552AABE2DC6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5985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9341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Additional Notes:</a:t>
            </a:r>
          </a:p>
          <a:p>
            <a:endParaRPr lang="en-GB" dirty="0" smtClean="0"/>
          </a:p>
          <a:p>
            <a:pPr marL="171450" indent="-171450">
              <a:buFontTx/>
              <a:buChar char="-"/>
            </a:pPr>
            <a:r>
              <a:rPr lang="en-GB" dirty="0" smtClean="0"/>
              <a:t>Recent government policy- e.g. in UK and US- has supported improved archiving of social research data.</a:t>
            </a:r>
          </a:p>
          <a:p>
            <a:r>
              <a:rPr lang="en-GB" dirty="0" smtClean="0"/>
              <a:t>-  Opportunities for reusing data are greater than ever before.</a:t>
            </a:r>
          </a:p>
          <a:p>
            <a:pPr marL="171450" indent="-171450">
              <a:buFontTx/>
              <a:buChar char="-"/>
            </a:pPr>
            <a:r>
              <a:rPr lang="en-GB" dirty="0" smtClean="0"/>
              <a:t>Major categories of existing data sources for you to consider include: publicly funded sources of data,</a:t>
            </a:r>
            <a:r>
              <a:rPr lang="en-GB" baseline="0" dirty="0" smtClean="0"/>
              <a:t> </a:t>
            </a:r>
            <a:r>
              <a:rPr lang="en-GB" dirty="0" smtClean="0"/>
              <a:t>organizational data,</a:t>
            </a:r>
            <a:r>
              <a:rPr lang="en-GB" baseline="0" dirty="0" smtClean="0"/>
              <a:t> </a:t>
            </a:r>
            <a:r>
              <a:rPr lang="en-GB" dirty="0" smtClean="0"/>
              <a:t>Online activity</a:t>
            </a:r>
          </a:p>
          <a:p>
            <a:r>
              <a:rPr lang="en-GB" dirty="0" smtClean="0"/>
              <a:t>-  </a:t>
            </a:r>
            <a:r>
              <a:rPr lang="en-GB" baseline="0" dirty="0" smtClean="0"/>
              <a:t> </a:t>
            </a:r>
            <a:r>
              <a:rPr lang="en-GB" dirty="0" smtClean="0"/>
              <a:t>Secondary data sources provide easy access to datasets.</a:t>
            </a:r>
          </a:p>
          <a:p>
            <a:r>
              <a:rPr lang="en-GB" dirty="0" smtClean="0"/>
              <a:t>-   It’s wise to check for such sources of data relating to your topic before starting your own research.</a:t>
            </a:r>
          </a:p>
          <a:p>
            <a:pPr marL="171450" indent="-171450">
              <a:buFontTx/>
              <a:buChar char="-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510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Example:</a:t>
            </a:r>
          </a:p>
          <a:p>
            <a:endParaRPr lang="en-GB" dirty="0" smtClean="0"/>
          </a:p>
          <a:p>
            <a:r>
              <a:rPr lang="en-GB" dirty="0" smtClean="0"/>
              <a:t>Andy Moss found a way of re-using existing data at Chester Zoo,</a:t>
            </a:r>
            <a:r>
              <a:rPr lang="en-GB" baseline="0" dirty="0" smtClean="0"/>
              <a:t> who had an</a:t>
            </a:r>
            <a:r>
              <a:rPr lang="en-GB" dirty="0" smtClean="0"/>
              <a:t> organizational dataset on ‘animal adoptions’ that showed people do indeed prefer mammals.</a:t>
            </a:r>
            <a:r>
              <a:rPr lang="en-GB" baseline="0" dirty="0" smtClean="0"/>
              <a:t> </a:t>
            </a:r>
            <a:r>
              <a:rPr lang="en-GB" dirty="0" smtClean="0"/>
              <a:t>However, it was essential for him to evaluate whether these data actually reveal people’s species preferences (his research interest). 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8052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Additional Notes:</a:t>
            </a:r>
          </a:p>
          <a:p>
            <a:endParaRPr lang="en-GB" dirty="0" smtClean="0"/>
          </a:p>
          <a:p>
            <a:r>
              <a:rPr lang="en-GB" dirty="0" smtClean="0"/>
              <a:t>Some areas in which online discussions may be of use:</a:t>
            </a:r>
          </a:p>
          <a:p>
            <a:pPr lvl="1"/>
            <a:r>
              <a:rPr lang="en-GB" dirty="0" smtClean="0"/>
              <a:t>-</a:t>
            </a:r>
            <a:r>
              <a:rPr lang="en-GB" baseline="0" dirty="0" smtClean="0"/>
              <a:t> </a:t>
            </a:r>
            <a:r>
              <a:rPr lang="en-GB" dirty="0" smtClean="0"/>
              <a:t>Interested in how patients talk about their experiences with their doctors? You can </a:t>
            </a:r>
            <a:r>
              <a:rPr lang="en-GB" i="1" dirty="0" err="1" smtClean="0"/>
              <a:t>analyze</a:t>
            </a:r>
            <a:r>
              <a:rPr lang="en-GB" i="1" dirty="0" smtClean="0"/>
              <a:t> patterns in their online reviews</a:t>
            </a:r>
            <a:r>
              <a:rPr lang="en-GB" dirty="0" smtClean="0"/>
              <a:t>.</a:t>
            </a:r>
          </a:p>
          <a:p>
            <a:pPr lvl="1"/>
            <a:r>
              <a:rPr lang="en-GB" dirty="0" smtClean="0"/>
              <a:t>- Want to know what concerns people who are deciding whether to go to a particular university? </a:t>
            </a:r>
            <a:r>
              <a:rPr lang="en-GB" i="1" dirty="0" err="1" smtClean="0"/>
              <a:t>Analyze</a:t>
            </a:r>
            <a:r>
              <a:rPr lang="en-GB" i="1" dirty="0" smtClean="0"/>
              <a:t> conversations on discussion forums</a:t>
            </a:r>
            <a:r>
              <a:rPr lang="en-GB" dirty="0" smtClean="0"/>
              <a:t> about universities or </a:t>
            </a:r>
            <a:r>
              <a:rPr lang="en-GB" i="1" dirty="0" smtClean="0"/>
              <a:t>Facebook </a:t>
            </a:r>
            <a:r>
              <a:rPr lang="en-GB" dirty="0" smtClean="0"/>
              <a:t>comments.</a:t>
            </a:r>
          </a:p>
          <a:p>
            <a:pPr lvl="1"/>
            <a:r>
              <a:rPr lang="en-GB" dirty="0" smtClean="0"/>
              <a:t>- Curious what people are looking for in a romantic partner? You could </a:t>
            </a:r>
            <a:r>
              <a:rPr lang="en-GB" i="1" dirty="0" err="1" smtClean="0"/>
              <a:t>analyze</a:t>
            </a:r>
            <a:r>
              <a:rPr lang="en-GB" i="1" dirty="0" smtClean="0"/>
              <a:t> online dating profiles</a:t>
            </a:r>
            <a:r>
              <a:rPr lang="en-GB" dirty="0" smtClean="0"/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1853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GB" dirty="0" smtClean="0"/>
              <a:t>Additional</a:t>
            </a:r>
            <a:r>
              <a:rPr lang="en-GB" baseline="0" dirty="0" smtClean="0"/>
              <a:t> Notes:</a:t>
            </a:r>
          </a:p>
          <a:p>
            <a:endParaRPr lang="en-GB" baseline="0" dirty="0" smtClean="0"/>
          </a:p>
          <a:p>
            <a:r>
              <a:rPr lang="en-GB" baseline="0" dirty="0" smtClean="0"/>
              <a:t>- </a:t>
            </a:r>
            <a:r>
              <a:rPr lang="en-GB" b="0" i="1" baseline="0" dirty="0" smtClean="0"/>
              <a:t>Example of the risk of drawing false inference</a:t>
            </a:r>
            <a:r>
              <a:rPr lang="en-GB" baseline="0" dirty="0" smtClean="0"/>
              <a:t>: </a:t>
            </a:r>
            <a:r>
              <a:rPr lang="en-GB" dirty="0" smtClean="0"/>
              <a:t>Imagine</a:t>
            </a:r>
            <a:r>
              <a:rPr lang="x-none" smtClean="0"/>
              <a:t> Twitter researchers encountered lots of negative words in tweets with a hashtag for the UK’s Conservative party</a:t>
            </a:r>
            <a:r>
              <a:rPr lang="en-GB" dirty="0" smtClean="0"/>
              <a:t>.</a:t>
            </a:r>
            <a:r>
              <a:rPr lang="en-GB" baseline="0" dirty="0" smtClean="0"/>
              <a:t> </a:t>
            </a:r>
            <a:r>
              <a:rPr lang="en-GB" sz="2800" dirty="0" smtClean="0"/>
              <a:t>From this, </a:t>
            </a:r>
            <a:r>
              <a:rPr lang="x-none" sz="2800" smtClean="0"/>
              <a:t>they might conclude that people are feeling negative about the Conservative party</a:t>
            </a:r>
            <a:r>
              <a:rPr lang="en-GB" sz="2800" dirty="0" smtClean="0"/>
              <a:t>.</a:t>
            </a:r>
            <a:r>
              <a:rPr lang="en-GB" sz="2800" baseline="0" dirty="0" smtClean="0"/>
              <a:t> </a:t>
            </a:r>
            <a:r>
              <a:rPr lang="en-GB" sz="2800" dirty="0" smtClean="0"/>
              <a:t>I</a:t>
            </a:r>
            <a:r>
              <a:rPr lang="x-none" sz="2800" smtClean="0"/>
              <a:t>n fact</a:t>
            </a:r>
            <a:r>
              <a:rPr lang="en-GB" sz="2800" dirty="0" smtClean="0"/>
              <a:t>,</a:t>
            </a:r>
            <a:r>
              <a:rPr lang="x-none" sz="2800" smtClean="0"/>
              <a:t> people </a:t>
            </a:r>
            <a:r>
              <a:rPr lang="en-GB" sz="2800" dirty="0" smtClean="0"/>
              <a:t>could be </a:t>
            </a:r>
            <a:r>
              <a:rPr lang="x-none" sz="2800" smtClean="0"/>
              <a:t>expressing their outrage about a terrorist incident or some other event unknown to the researchers.</a:t>
            </a:r>
            <a:endParaRPr lang="en-GB" sz="280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600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1629" y="404580"/>
            <a:ext cx="750658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00009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GB" sz="7200" b="1" dirty="0" smtClean="0">
                <a:solidFill>
                  <a:srgbClr val="00A4DE"/>
                </a:solidFill>
              </a:rPr>
              <a:t>Doing</a:t>
            </a:r>
          </a:p>
          <a:p>
            <a:r>
              <a:rPr lang="en-GB" sz="7200" b="1" dirty="0" smtClean="0">
                <a:solidFill>
                  <a:srgbClr val="00A4DE"/>
                </a:solidFill>
              </a:rPr>
              <a:t>Real Research</a:t>
            </a:r>
            <a:endParaRPr lang="en-GB" sz="70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4390" y="2949693"/>
            <a:ext cx="9042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3600" dirty="0">
                <a:solidFill>
                  <a:srgbClr val="00A4DE"/>
                </a:solidFill>
              </a:rPr>
              <a:t>A practical guide to social research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21526" y="350877"/>
            <a:ext cx="4506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Eric Jensen</a:t>
            </a:r>
          </a:p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Charles Laurie</a:t>
            </a:r>
            <a:endParaRPr lang="en-GB" sz="2400" dirty="0">
              <a:solidFill>
                <a:srgbClr val="00A4DE"/>
              </a:solidFill>
            </a:endParaRPr>
          </a:p>
        </p:txBody>
      </p:sp>
      <p:pic>
        <p:nvPicPr>
          <p:cNvPr id="13" name="Picture 3" descr="X:\Subject Folders\Digital Content\! COMPANION WEBSITES\! BOOK FILES\2016 Titles\04 LIVE\JENSEN &amp; LAURIE_ Doing Real Research\Instructor resources\Powerpoint Slides\Design\US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15" y="3556697"/>
            <a:ext cx="8054108" cy="324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4841360" y="4867564"/>
            <a:ext cx="4367295" cy="969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USING EXISTING DATA</a:t>
            </a:r>
            <a:endParaRPr lang="en-GB" sz="3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0298545" y="5033817"/>
            <a:ext cx="341746" cy="4710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A4DE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123061" y="4673613"/>
            <a:ext cx="655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  <a:endParaRPr lang="en-GB" sz="6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8" y="1412776"/>
            <a:ext cx="10065068" cy="403244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people make their way around the web, they leave all kinds of digital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traces that can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analysed.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example, there has been a great deal of interest in using people’s conversations on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Same issues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sampling and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representativeness still apply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web-based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new analytic options that are more feasible due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born digital’ nature of online data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4555" y="377193"/>
            <a:ext cx="95950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USING ONLINE CONTENT AS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414" y="434304"/>
            <a:ext cx="402138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31" y="1556792"/>
            <a:ext cx="10441160" cy="417646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 by thinking about where online conversations relevant to your topic are most likely to take place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kinds of social media data may be unique to the online setting. </a:t>
            </a:r>
            <a:endParaRPr lang="en-US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still interesting and valuable to explore for social research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purposes, but you must be careful to take into account the unique online setting.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582" y="377193"/>
            <a:ext cx="993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WHERE DO I LOOK FOR ONLINE DATA?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502" y="434304"/>
            <a:ext cx="322929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7" y="1600201"/>
            <a:ext cx="9993061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discourse a particularly useful reservoir for social research data.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access both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pebble that is thrown into the pond (e.g. a news story) and the ripples it creates (e.g. a range of responses to that news story) make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factors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affecting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offline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reality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 out online: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e.g., power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voice, symbolic representation, identity, leadership, struggles over scarce resources and visual representations. 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44555" y="377193"/>
            <a:ext cx="7362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USING ONLINE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174" y="434304"/>
            <a:ext cx="618162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860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8" y="1268760"/>
            <a:ext cx="10065068" cy="446449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now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need to determine the research question(s) you can effectively address with your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can be an awkward process that reverses the normal order in social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must sift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and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interesting variables.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establish that you have a workable amount of data to address an interesting research question, you can then shift back into a deductive mode for your statistical analysis. </a:t>
            </a:r>
          </a:p>
          <a:p>
            <a:pPr lvl="1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070698" y="377193"/>
            <a:ext cx="911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FIND A WORKABLE RESEARCH QUESTION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550" y="434304"/>
            <a:ext cx="279725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30" y="1340768"/>
            <a:ext cx="10441160" cy="4176464"/>
          </a:xfrm>
        </p:spPr>
        <p:txBody>
          <a:bodyPr>
            <a:normAutofit fontScale="25000" lnSpcReduction="20000"/>
          </a:bodyPr>
          <a:lstStyle/>
          <a:p>
            <a:pPr lvl="0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x-none" sz="8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individuals may </a:t>
            </a:r>
            <a:r>
              <a:rPr lang="en-GB" sz="8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over-represented in the data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GB" sz="8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x-none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example, if you were using tweets, prolific Twitter users will have a much greater representation in large aggregated datasets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8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GB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would 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 </a:t>
            </a:r>
            <a:r>
              <a:rPr lang="x-none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prolific users could be 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over-represented</a:t>
            </a:r>
            <a:r>
              <a:rPr lang="en-GB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8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x-none" sz="8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individuals may have been excluded from the </a:t>
            </a:r>
            <a:r>
              <a:rPr lang="x-none" sz="8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GB" sz="8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x-none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example, those who don’t use Twitter at all would be entirely absent from a study using existing data on 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Twitter</a:t>
            </a:r>
            <a:r>
              <a:rPr lang="en-GB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8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x-none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x-none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would need to be careful about using Twitter data to make claims about </a:t>
            </a:r>
            <a:r>
              <a:rPr lang="en-GB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larger </a:t>
            </a:r>
            <a:r>
              <a:rPr lang="x-none" sz="8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populations.</a:t>
            </a:r>
            <a:endParaRPr lang="en-GB" sz="8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x-none" sz="8000" i="1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analyzing existing data, one has to make the best of what is available. </a:t>
            </a:r>
            <a:endParaRPr lang="en-GB" sz="8000" i="1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x-none" sz="8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can result in analyses that do not account for all relevant predictor </a:t>
            </a:r>
            <a:r>
              <a:rPr lang="x-none" sz="8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variables</a:t>
            </a:r>
            <a:r>
              <a:rPr lang="en-GB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which </a:t>
            </a:r>
            <a:r>
              <a:rPr lang="en-GB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turn can </a:t>
            </a:r>
            <a:r>
              <a:rPr lang="x-none" sz="8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 to</a:t>
            </a:r>
            <a:r>
              <a:rPr lang="en-GB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inaccurate</a:t>
            </a:r>
            <a:r>
              <a:rPr lang="x-none" sz="8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causal inferences about relationships between variables </a:t>
            </a:r>
            <a:r>
              <a:rPr lang="en-GB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(e.g. the true cause may be </a:t>
            </a:r>
            <a:r>
              <a:rPr lang="x-none" sz="8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outside of the </a:t>
            </a:r>
            <a:r>
              <a:rPr lang="en-GB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researcher</a:t>
            </a:r>
            <a:r>
              <a:rPr lang="x-none" sz="8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’s view</a:t>
            </a:r>
            <a:r>
              <a:rPr lang="en-GB" sz="8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x-none" sz="8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GB" sz="8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846734" y="377193"/>
            <a:ext cx="8335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CHALLENGES IN SECONDARY DATA ANALYSIS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638" y="434304"/>
            <a:ext cx="2005162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15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4607" y="1456184"/>
            <a:ext cx="10729192" cy="478112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you will be using existing data for a different purpose or context, you are essentially giving your data new life.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Re-frame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existing data in light of your own particular research interest.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Achieving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fit between your research interests and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sources can require creative thinking and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compromise.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might need to investigate a somewhat different research question from what you set out to study.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wealth of social and political phenomena that play out online help to make this ready source of data an excellent choice for social researchers.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 up to the limitations of your data and avoid overstating your findings.</a:t>
            </a:r>
          </a:p>
          <a:p>
            <a:endParaRPr lang="en-GB" sz="2200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291514" y="377193"/>
            <a:ext cx="5977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CONCLUSION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9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Oval 9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8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516" y="434304"/>
            <a:ext cx="7517283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2037" y="1628800"/>
            <a:ext cx="10073729" cy="3816424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existing data collected by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an efficient and effective way to conduct social research.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kind of social research is </a:t>
            </a:r>
            <a:r>
              <a:rPr lang="en-GB" sz="2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analysis; the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were collected by someone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 - the </a:t>
            </a:r>
            <a:r>
              <a:rPr lang="en-GB" sz="2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researcher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Emile Durkheim examined the relationship between existing data on the number of suicides taking place each year and the economic conditions at the societal level. 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used this observation to build up his explanation about the causes of suicide, and what they reveal about society in general. </a:t>
            </a:r>
          </a:p>
          <a:p>
            <a:endParaRPr lang="en-GB" sz="2800" dirty="0" smtClean="0"/>
          </a:p>
          <a:p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72264" y="377193"/>
            <a:ext cx="63990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INTRODUCTION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9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Oval 9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8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070" y="434304"/>
            <a:ext cx="7117729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2598" y="1340768"/>
            <a:ext cx="10742269" cy="5069160"/>
          </a:xfrm>
        </p:spPr>
        <p:txBody>
          <a:bodyPr>
            <a:normAutofit fontScale="25000" lnSpcReduction="20000"/>
          </a:bodyPr>
          <a:lstStyle/>
          <a:p>
            <a:pPr lvl="1">
              <a:lnSpc>
                <a:spcPct val="110000"/>
              </a:lnSpc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8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Creatively </a:t>
            </a:r>
            <a:r>
              <a:rPr lang="en-GB" sz="8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promising data </a:t>
            </a:r>
            <a:r>
              <a:rPr lang="en-GB" sz="8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sources</a:t>
            </a:r>
            <a:endParaRPr lang="en-GB" sz="8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lnSpc>
                <a:spcPct val="110000"/>
              </a:lnSpc>
              <a:spcBef>
                <a:spcPts val="0"/>
              </a:spcBef>
              <a:spcAft>
                <a:spcPts val="2000"/>
              </a:spcAft>
              <a:buSzPct val="150000"/>
              <a:buNone/>
            </a:pP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</a:t>
            </a:r>
            <a:r>
              <a:rPr lang="en-GB" sz="6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many sources of interesting data for most fields of </a:t>
            </a: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study, but </a:t>
            </a:r>
            <a:r>
              <a:rPr lang="en-GB" sz="6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may have to think creatively </a:t>
            </a: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sz="6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spot </a:t>
            </a: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</a:t>
            </a: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64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8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a workable research question</a:t>
            </a:r>
            <a:r>
              <a:rPr lang="en-GB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914400" lvl="2" indent="0">
              <a:lnSpc>
                <a:spcPct val="110000"/>
              </a:lnSpc>
              <a:spcBef>
                <a:spcPts val="0"/>
              </a:spcBef>
              <a:spcAft>
                <a:spcPts val="2000"/>
              </a:spcAft>
              <a:buSzPct val="150000"/>
              <a:buNone/>
            </a:pP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Existing </a:t>
            </a:r>
            <a:r>
              <a:rPr lang="en-GB" sz="6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will only be available for certain topics. </a:t>
            </a: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6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may, therefore, need to reverse the normal order of the research process by first identifying available data and then finding a viable research </a:t>
            </a: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  <a:r>
              <a:rPr lang="en-GB" sz="8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8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10000"/>
              </a:lnSpc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8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</a:t>
            </a:r>
            <a:r>
              <a:rPr lang="en-GB" sz="8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</a:t>
            </a:r>
            <a:endParaRPr lang="en-GB" sz="8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lnSpc>
                <a:spcPct val="110000"/>
              </a:lnSpc>
              <a:spcAft>
                <a:spcPts val="2000"/>
              </a:spcAft>
              <a:buSzPct val="150000"/>
              <a:buNone/>
            </a:pPr>
            <a:r>
              <a:rPr lang="en-GB" sz="6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will need to critically evaluate any available descriptions of the primary </a:t>
            </a: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research. Seek </a:t>
            </a:r>
            <a:r>
              <a:rPr lang="en-GB" sz="6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 additional information if necessary. </a:t>
            </a:r>
          </a:p>
          <a:p>
            <a:pPr lvl="1">
              <a:lnSpc>
                <a:spcPct val="110000"/>
              </a:lnSpc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8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 the </a:t>
            </a:r>
            <a:r>
              <a:rPr lang="en-GB" sz="8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</a:t>
            </a:r>
            <a:endParaRPr lang="en-GB" sz="8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2" indent="0">
              <a:lnSpc>
                <a:spcPct val="110000"/>
              </a:lnSpc>
              <a:spcAft>
                <a:spcPts val="2000"/>
              </a:spcAft>
              <a:buSzPct val="150000"/>
              <a:buNone/>
            </a:pPr>
            <a:r>
              <a:rPr lang="en-GB" sz="6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may need to convert the data into a useable format.</a:t>
            </a:r>
          </a:p>
          <a:p>
            <a:pPr marL="914400" lvl="2" indent="0">
              <a:spcBef>
                <a:spcPts val="0"/>
              </a:spcBef>
              <a:buNone/>
            </a:pPr>
            <a:endParaRPr lang="en-GB" sz="2000" dirty="0" smtClean="0"/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44555" y="377193"/>
            <a:ext cx="6786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THE CHALLENGES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3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102" y="434304"/>
            <a:ext cx="682969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043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212978616"/>
              </p:ext>
            </p:extLst>
          </p:nvPr>
        </p:nvGraphicFramePr>
        <p:xfrm>
          <a:off x="-45195" y="1038622"/>
          <a:ext cx="12253905" cy="5819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55" y="377193"/>
            <a:ext cx="97390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ACCESSING PUBLIC OR OPEN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434304"/>
            <a:ext cx="3805362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38" y="1484784"/>
            <a:ext cx="10225137" cy="446449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organizations- businesses, government departments, NGOs, etc.- collect data for their own non-research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about what kind of information organizations might be collecting to improve their business/service.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 data have been identified, you will then need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persuade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organizations to agree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4555" y="377193"/>
            <a:ext cx="9163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USING ORGANISATIONAL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74" y="434304"/>
            <a:ext cx="438142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7" y="1340768"/>
            <a:ext cx="10137077" cy="482453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Determine how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where and when data were collected.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Undertake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detailed review of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about your existing data source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Critically assess primary researchers’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methodological decision-making and data collection procedures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limitations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sources. 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were flaws in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research design,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flaws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persist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secondary analysis.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4606" y="377193"/>
            <a:ext cx="993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GENERAL CHALLENGES IN RE-USING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558" y="434304"/>
            <a:ext cx="2725242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662" y="1412776"/>
            <a:ext cx="9793088" cy="489654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up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you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questions about the data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need to ask: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numbers and approach make sense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how this kind of research is normally done?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steps that would normally be reported left out of the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report?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030" y="377193"/>
            <a:ext cx="993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EVALUATING THE PRIMARY RESEARCH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7494" y="434304"/>
            <a:ext cx="330130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622" y="1628800"/>
            <a:ext cx="10513168" cy="475252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may be key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bits of information that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researchers failed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 to ask primary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researchers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additional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details you need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if you cannot find this information out, you can still use the data (just acknowledge this limitation).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also supplement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data you’re using with new primary data collection to gain a more robust angle on your research topic.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702717" y="377193"/>
            <a:ext cx="101531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FILL IN MISSING INFO ABOUT THE PRIMARY RESEARCH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7" y="1340769"/>
            <a:ext cx="10137077" cy="485740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</a:rPr>
              <a:t>T</a:t>
            </a:r>
            <a:r>
              <a:rPr lang="en-GB" sz="2000" dirty="0" smtClean="0">
                <a:solidFill>
                  <a:srgbClr val="00A4DE"/>
                </a:solidFill>
              </a:rPr>
              <a:t>here </a:t>
            </a:r>
            <a:r>
              <a:rPr lang="en-GB" sz="2000" dirty="0">
                <a:solidFill>
                  <a:srgbClr val="00A4DE"/>
                </a:solidFill>
              </a:rPr>
              <a:t>are unique pitfalls affecting the re-use of qualitative data: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</a:rPr>
              <a:t>Lacking sufficient contextual information to develop valid </a:t>
            </a:r>
            <a:r>
              <a:rPr lang="en-GB" sz="2000" dirty="0" smtClean="0">
                <a:solidFill>
                  <a:srgbClr val="00A4DE"/>
                </a:solidFill>
              </a:rPr>
              <a:t>understanding.</a:t>
            </a:r>
            <a:endParaRPr lang="en-GB" sz="2000" dirty="0">
              <a:solidFill>
                <a:srgbClr val="00A4DE"/>
              </a:solidFill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</a:rPr>
              <a:t>Going against the grain of traditions in qualitative </a:t>
            </a:r>
            <a:r>
              <a:rPr lang="en-GB" sz="2000" dirty="0" smtClean="0">
                <a:solidFill>
                  <a:srgbClr val="00A4DE"/>
                </a:solidFill>
              </a:rPr>
              <a:t>research.</a:t>
            </a:r>
            <a:endParaRPr lang="en-GB" sz="2000" dirty="0">
              <a:solidFill>
                <a:srgbClr val="00A4DE"/>
              </a:solidFill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</a:rPr>
              <a:t>Ethical considerations, particularly those regarding </a:t>
            </a:r>
            <a:r>
              <a:rPr lang="en-GB" sz="2000" dirty="0" smtClean="0">
                <a:solidFill>
                  <a:srgbClr val="00A4DE"/>
                </a:solidFill>
              </a:rPr>
              <a:t>consent for secondary use of the data.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4555" y="377193"/>
            <a:ext cx="87309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RE-USING QUALITATIVE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326" y="434304"/>
            <a:ext cx="481347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7595</TotalTime>
  <Words>1594</Words>
  <Application>Microsoft Office PowerPoint</Application>
  <PresentationFormat>Custom</PresentationFormat>
  <Paragraphs>134</Paragraphs>
  <Slides>15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Research Methods: Survey Design</dc:title>
  <dc:creator>Rachel</dc:creator>
  <cp:lastModifiedBy>Statham, Chloe</cp:lastModifiedBy>
  <cp:revision>180</cp:revision>
  <dcterms:created xsi:type="dcterms:W3CDTF">2014-09-25T13:05:21Z</dcterms:created>
  <dcterms:modified xsi:type="dcterms:W3CDTF">2016-09-02T15:26:16Z</dcterms:modified>
</cp:coreProperties>
</file>