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1"/>
  </p:notesMasterIdLst>
  <p:sldIdLst>
    <p:sldId id="256" r:id="rId2"/>
    <p:sldId id="303" r:id="rId3"/>
    <p:sldId id="257" r:id="rId4"/>
    <p:sldId id="258" r:id="rId5"/>
    <p:sldId id="261" r:id="rId6"/>
    <p:sldId id="260" r:id="rId7"/>
    <p:sldId id="279" r:id="rId8"/>
    <p:sldId id="266" r:id="rId9"/>
    <p:sldId id="296" r:id="rId10"/>
    <p:sldId id="297" r:id="rId11"/>
    <p:sldId id="268" r:id="rId12"/>
    <p:sldId id="270" r:id="rId13"/>
    <p:sldId id="272" r:id="rId14"/>
    <p:sldId id="274" r:id="rId15"/>
    <p:sldId id="276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8" r:id="rId28"/>
    <p:sldId id="302" r:id="rId29"/>
    <p:sldId id="301" r:id="rId30"/>
  </p:sldIdLst>
  <p:sldSz cx="12190413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DE"/>
    <a:srgbClr val="1B40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90"/>
  </p:normalViewPr>
  <p:slideViewPr>
    <p:cSldViewPr>
      <p:cViewPr varScale="1">
        <p:scale>
          <a:sx n="95" d="100"/>
          <a:sy n="95" d="100"/>
        </p:scale>
        <p:origin x="-228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E6744-D670-4C25-BE3F-05ACB35B59D6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86209E-E10D-40A2-93AA-552AABE2DC6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5985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Creative Commons: https://openclipart.org/image/800px/svg_to_png/128923/SurveyIcon.png</a:t>
            </a:r>
          </a:p>
          <a:p>
            <a:r>
              <a:rPr lang="en-GB" dirty="0" smtClean="0"/>
              <a:t>Creative Commons:</a:t>
            </a:r>
            <a:r>
              <a:rPr lang="en-GB" baseline="0" dirty="0" smtClean="0"/>
              <a:t> http://image.shutterstock.com/display_pic_with_logo/524773/156891005/stock-photo-the-word-survey-in-cut-out-magazine-letters-pinned-to-a-cork-notice-board-surveys-are-essential-156891005.jpg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 smtClean="0"/>
              <a:t>Creative Commons: </a:t>
            </a:r>
            <a:r>
              <a:rPr lang="en-GB" dirty="0" smtClean="0"/>
              <a:t>http://image.shutterstock.com/display_pic_with_logo/434212/126610904/stock-photo-on-line-survey-on-keyboard-126610904.jpg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Creative Commons: https://openclipart.org/image/300px/svg_to_png/195847/Online_Survey_Icon_or_logo.png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8318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5636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mtClean="0"/>
              <a:t>Creative Commons:</a:t>
            </a:r>
            <a:r>
              <a:rPr lang="en-GB" baseline="0" smtClean="0"/>
              <a:t> </a:t>
            </a:r>
            <a:r>
              <a:rPr lang="en-GB" smtClean="0"/>
              <a:t>http</a:t>
            </a:r>
            <a:r>
              <a:rPr lang="en-GB" dirty="0" smtClean="0"/>
              <a:t>://i1.tribune.com.pk/wp-content/uploads/2014/08/743141-consumercustomerxcopy-1406912930-663-640x480.JPG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2064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Creative Commons: http://image.shutterstock.com/display_pic_with_logo/273193/192030923/stock-photo-hand-drawing-stars-ranking-with-chalk-192030923.jpg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245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https://www.quirks.com/imgs/ewebeditor/20041004-6.gif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9349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http://pielkeclimatesci.files.wordpress.com/2012/02/researchyesandno-203x300.jpg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1958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629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http://mim.umd.edu/wp-content/uploads/2014/09/survey.jpg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8133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08E53-4F6C-4FC5-BBE7-D45125DFA7F4}" type="datetimeFigureOut">
              <a:rPr lang="en-GB" smtClean="0"/>
              <a:pPr/>
              <a:t>02/09/2016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1629" y="404580"/>
            <a:ext cx="750658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00009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GB" sz="7200" b="1" dirty="0" smtClean="0">
                <a:solidFill>
                  <a:srgbClr val="00A4DE"/>
                </a:solidFill>
              </a:rPr>
              <a:t>Doing</a:t>
            </a:r>
          </a:p>
          <a:p>
            <a:r>
              <a:rPr lang="en-GB" sz="7200" b="1" dirty="0" smtClean="0">
                <a:solidFill>
                  <a:srgbClr val="00A4DE"/>
                </a:solidFill>
              </a:rPr>
              <a:t>Real Research</a:t>
            </a:r>
            <a:endParaRPr lang="en-GB" sz="70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4390" y="2949693"/>
            <a:ext cx="9042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600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GB" sz="3600" dirty="0">
                <a:solidFill>
                  <a:srgbClr val="00A4DE"/>
                </a:solidFill>
              </a:rPr>
              <a:t>A practical guide to social research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21526" y="350877"/>
            <a:ext cx="4506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600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GB" sz="2400" dirty="0" smtClean="0">
                <a:solidFill>
                  <a:srgbClr val="00A4DE"/>
                </a:solidFill>
              </a:rPr>
              <a:t>Dr Eric Jensen</a:t>
            </a:r>
          </a:p>
          <a:p>
            <a:pPr algn="ctr"/>
            <a:r>
              <a:rPr lang="en-GB" sz="2400" dirty="0" smtClean="0">
                <a:solidFill>
                  <a:srgbClr val="00A4DE"/>
                </a:solidFill>
              </a:rPr>
              <a:t>Dr Charles Laurie</a:t>
            </a:r>
            <a:endParaRPr lang="en-GB" sz="2400" dirty="0">
              <a:solidFill>
                <a:srgbClr val="00A4DE"/>
              </a:solidFill>
            </a:endParaRPr>
          </a:p>
        </p:txBody>
      </p:sp>
      <p:pic>
        <p:nvPicPr>
          <p:cNvPr id="6" name="Picture 3" descr="X:\Subject Folders\Digital Content\! COMPANION WEBSITES\! BOOK FILES\2016 Titles\04 LIVE\JENSEN &amp; LAURIE_ Doing Real Research\Instructor resources\Powerpoint Slides\Design\US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15" y="3556697"/>
            <a:ext cx="8054108" cy="324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4841360" y="4867564"/>
            <a:ext cx="4367295" cy="969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>
                <a:solidFill>
                  <a:srgbClr val="00A4D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SURVEY DESIGN</a:t>
            </a:r>
            <a:endParaRPr lang="en-GB" sz="36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298545" y="5033817"/>
            <a:ext cx="341746" cy="4710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A4D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23061" y="4673613"/>
            <a:ext cx="655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 smtClean="0">
                <a:solidFill>
                  <a:srgbClr val="00A4D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  <a:endParaRPr lang="en-GB" sz="66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662" y="1384176"/>
            <a:ext cx="9721080" cy="550120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Refusals log are used to note down aspects about individuals who decline to participate.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Entries should be completed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immediately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after refusal and should note down features like ethnicity, age, gender etc.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can indicate the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representativeness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your survey sample.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Refusal rates are often high: this could be due to increases in the number of surveys around.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4555" y="377193"/>
            <a:ext cx="6282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REFUSALS LOG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046" y="434304"/>
            <a:ext cx="733375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638" y="1600201"/>
            <a:ext cx="10153128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research can help improve your survey.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Preliminary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research findings can help decide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appropriate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questions and response options, terminology and phrasing.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Post-survey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research can allow you to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follow-up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survey results: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focus group/interviews with survey participants.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4686" y="377193"/>
            <a:ext cx="7632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MIXED METHODS OR ONLY SURVEY?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2" y="434304"/>
            <a:ext cx="358933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1263109"/>
              </p:ext>
            </p:extLst>
          </p:nvPr>
        </p:nvGraphicFramePr>
        <p:xfrm>
          <a:off x="5591150" y="1340768"/>
          <a:ext cx="6143878" cy="5133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9156"/>
                <a:gridCol w="2212361"/>
                <a:gridCol w="2212361"/>
              </a:tblGrid>
              <a:tr h="561856">
                <a:tc>
                  <a:txBody>
                    <a:bodyPr/>
                    <a:lstStyle/>
                    <a:p>
                      <a:r>
                        <a:rPr lang="en-GB" dirty="0" smtClean="0"/>
                        <a:t>Question Type</a:t>
                      </a:r>
                      <a:endParaRPr lang="en-GB" dirty="0"/>
                    </a:p>
                  </a:txBody>
                  <a:tcPr marL="121904" marR="121904">
                    <a:solidFill>
                      <a:srgbClr val="00A4D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Strengths</a:t>
                      </a:r>
                      <a:r>
                        <a:rPr lang="en-GB" baseline="0" dirty="0" smtClean="0"/>
                        <a:t> </a:t>
                      </a:r>
                      <a:endParaRPr lang="en-GB" dirty="0"/>
                    </a:p>
                  </a:txBody>
                  <a:tcPr marL="121904" marR="121904">
                    <a:solidFill>
                      <a:srgbClr val="00A4D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Weaknesses</a:t>
                      </a:r>
                      <a:endParaRPr lang="en-GB" dirty="0"/>
                    </a:p>
                  </a:txBody>
                  <a:tcPr marL="121904" marR="121904">
                    <a:solidFill>
                      <a:srgbClr val="00A4DE"/>
                    </a:solidFill>
                  </a:tcPr>
                </a:tc>
              </a:tr>
              <a:tr h="2006629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Closed-ended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Easy to administer and complete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Easy to process and analyze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Enhance comparability of responses </a:t>
                      </a: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Generate limited detail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Sensitive to design errors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Time-consuming to design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544083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Open-ended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Respondents can answer in their own terms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Limited researcher bias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Useful for exploring areas of limited researcher knowledge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Time-consuming analysis (</a:t>
                      </a:r>
                      <a:r>
                        <a:rPr lang="en-GB" sz="1800" i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coding</a:t>
                      </a: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Require greater effort from respondents 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334565" y="1412776"/>
            <a:ext cx="4968553" cy="4929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Surveys use either open- or closed-ended questions.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Closed-ended: </a:t>
            </a:r>
          </a:p>
          <a:p>
            <a:pPr lvl="2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a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pre-selected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response option. </a:t>
            </a:r>
          </a:p>
          <a:p>
            <a:pPr lvl="2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Produces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quantitative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Open-ended: </a:t>
            </a:r>
          </a:p>
          <a:p>
            <a:pPr lvl="2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pre-determined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options, you generate your own response.</a:t>
            </a:r>
          </a:p>
          <a:p>
            <a:pPr lvl="2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Produces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qualitative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706" y="377193"/>
            <a:ext cx="8048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OPEN- &amp; CLOSED-ENDED QUESTIONS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454" y="434304"/>
            <a:ext cx="366134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8" y="1451916"/>
            <a:ext cx="10137076" cy="4857404"/>
          </a:xfrm>
        </p:spPr>
        <p:txBody>
          <a:bodyPr>
            <a:normAutofit fontScale="40000" lnSpcReduction="20000"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5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Cross-sectional</a:t>
            </a:r>
            <a:r>
              <a:rPr lang="en-GB" sz="5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surveys are done at a single point in time: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5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commonly used: simple, low-cost option.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5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Longitudinal</a:t>
            </a:r>
            <a:r>
              <a:rPr lang="en-GB" sz="5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studies use 2+ linked studies measuring change over a period of time: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5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Lapse between studies can be hours, days, weeks or years.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5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Often seen as impractical: time-consuming, costly</a:t>
            </a:r>
            <a:r>
              <a:rPr lang="en-GB" sz="5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50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Self-administered</a:t>
            </a:r>
            <a:r>
              <a:rPr lang="en-GB" sz="5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survey: respondents read and complete the survey themselves: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5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Usually online, but can be distributed face-to-face.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50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Verbally-administered</a:t>
            </a:r>
            <a:r>
              <a:rPr lang="en-GB" sz="5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survey: researcher or trained assistants go through the survey with respondents providing their answers verbally or pointing to a chosen category: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5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the phone, face-to-face.</a:t>
            </a:r>
          </a:p>
          <a:p>
            <a:pPr marL="457200" lvl="1" indent="0">
              <a:buNone/>
            </a:pPr>
            <a:endParaRPr lang="en-GB" dirty="0"/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44555" y="377193"/>
            <a:ext cx="7002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TYPES OF SURVEYS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126" y="434304"/>
            <a:ext cx="661367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5446865"/>
              </p:ext>
            </p:extLst>
          </p:nvPr>
        </p:nvGraphicFramePr>
        <p:xfrm>
          <a:off x="262558" y="980728"/>
          <a:ext cx="11615779" cy="482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7572"/>
                <a:gridCol w="4797073"/>
                <a:gridCol w="4891134"/>
              </a:tblGrid>
              <a:tr h="402965">
                <a:tc>
                  <a:txBody>
                    <a:bodyPr/>
                    <a:lstStyle/>
                    <a:p>
                      <a:r>
                        <a:rPr lang="en-GB" dirty="0" smtClean="0"/>
                        <a:t>Survey Type</a:t>
                      </a:r>
                      <a:endParaRPr lang="en-GB" dirty="0"/>
                    </a:p>
                  </a:txBody>
                  <a:tcPr marL="121904" marR="121904">
                    <a:solidFill>
                      <a:srgbClr val="00A4D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Strengths</a:t>
                      </a:r>
                      <a:r>
                        <a:rPr lang="en-GB" baseline="0" dirty="0" smtClean="0"/>
                        <a:t> </a:t>
                      </a:r>
                      <a:endParaRPr lang="en-GB" dirty="0"/>
                    </a:p>
                  </a:txBody>
                  <a:tcPr marL="121904" marR="121904">
                    <a:solidFill>
                      <a:srgbClr val="00A4D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Weaknesses</a:t>
                      </a:r>
                      <a:endParaRPr lang="en-GB" dirty="0"/>
                    </a:p>
                  </a:txBody>
                  <a:tcPr marL="121904" marR="121904">
                    <a:solidFill>
                      <a:srgbClr val="00A4DE"/>
                    </a:solidFill>
                  </a:tcPr>
                </a:tc>
              </a:tr>
              <a:tr h="258339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Self</a:t>
                      </a:r>
                      <a:r>
                        <a:rPr lang="en-GB" baseline="0" dirty="0" smtClean="0">
                          <a:solidFill>
                            <a:schemeClr val="bg1"/>
                          </a:solidFill>
                        </a:rPr>
                        <a:t>-administer</a:t>
                      </a:r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ed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Allows for data collection from multiple individuals in different locations simultaneously. 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Can offer respondents full anonymity.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Respondents may be more likely to provide honest answers on sensitive topics.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Allows survey to be completed in the respondents own time (useful for lengthy open-ended questions).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Saves researcher time and resources.</a:t>
                      </a: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No opportunity to clarify any unclear phrasing from the survey instructions or questions. 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Achieving adequate response rates can be challenging (especially with postal and web surveys).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Can’t probe for further details about a respondent’s answer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Requires extra up front time investment to refine survey design.</a:t>
                      </a:r>
                      <a:endParaRPr lang="en-GB" sz="1500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838181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Verbally-administered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Opportunity to clarify aspects of the survey for respondent. 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Easy for respondents to complete (little effort on their part).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Possible to gain further depth by asking ‘probe’ questions (e.g., “could you tell me more about that?”).</a:t>
                      </a:r>
                      <a:endParaRPr lang="en-GB" sz="1500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More expensive and time consuming; requires data collectors to conduct. 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Risk of misquoting respondents when writing down responses.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GB" sz="15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If survey is recorded; lengthy transcription process for open-ended questions required.</a:t>
                      </a:r>
                      <a:endParaRPr lang="en-GB" sz="1500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0630" y="1600201"/>
            <a:ext cx="10081120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designing your survey questions you need to decide: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overall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your questions.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question response.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phrasing of your questions.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previous research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your topic to help you form your survey design.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555" y="377193"/>
            <a:ext cx="7002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QUESTION DESIGN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126" y="434304"/>
            <a:ext cx="661367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7" y="1600201"/>
            <a:ext cx="10281093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Respondents can freely report their experiences and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attitudes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restraint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response categories.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question type may be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time-consuming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should not be used repeatedly.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Open-ended survey data can be more of a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during data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entry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20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766614" y="377193"/>
            <a:ext cx="7002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OPEN ENDED QUESTIONS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246" y="434304"/>
            <a:ext cx="553355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8" y="1600201"/>
            <a:ext cx="10209084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Ascertains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 characteristics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respondents: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Gender, ethnicity, religious affiliation.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asked in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forms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Age can be an open-ended question, a multiple-choice question or by enquiring about the date or birth.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Depends on the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researcher’s preference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44755" y="377193"/>
            <a:ext cx="8442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CLASSIFICATION &amp; DEMOGRAPHIC QUESTIONS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5646" y="434304"/>
            <a:ext cx="193315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569" y="1628800"/>
            <a:ext cx="10022190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to find out the respondents’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relative preferences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a list of options.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can be a good question type for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researching comparisons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574" y="377193"/>
            <a:ext cx="7002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RANKED RESPONSES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166" y="434304"/>
            <a:ext cx="625363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0630" y="1340768"/>
            <a:ext cx="10353101" cy="478112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question type provides pre-determined response options for a respondent to choose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answer to a given question.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criteria for this question type is that all response options should be: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Exhaustive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everyone fits into at least one category.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Exclusive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everyone fits into only one category.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Unambiguous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response categories mean the same to everyone.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42678" y="377193"/>
            <a:ext cx="10315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MULTIPLE CHOICE QUESTIONS: SELECT ONE ANSWER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9742" y="434304"/>
            <a:ext cx="106905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3053" y="1600201"/>
            <a:ext cx="10607840" cy="4525963"/>
          </a:xfrm>
        </p:spPr>
        <p:txBody>
          <a:bodyPr/>
          <a:lstStyle/>
          <a:p>
            <a:pPr marL="514350" indent="-514350" algn="ctr">
              <a:buNone/>
            </a:pPr>
            <a:endParaRPr lang="en-GB" sz="1200" dirty="0" smtClean="0"/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 Survey?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Survey Design Process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 Survey Questions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 Design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Surveys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2264" y="377193"/>
            <a:ext cx="6996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LECTURE OVERVIEW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12753"/>
            <a:ext cx="2124075" cy="1085850"/>
            <a:chOff x="0" y="12753"/>
            <a:chExt cx="2124075" cy="1085850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12753"/>
              <a:ext cx="2124075" cy="1085850"/>
              <a:chOff x="0" y="12753"/>
              <a:chExt cx="2124075" cy="1085850"/>
            </a:xfrm>
          </p:grpSpPr>
          <p:pic>
            <p:nvPicPr>
              <p:cNvPr id="9" name="Picture 4" descr="X:\Subject Folders\Digital Content\! COMPANION WEBSITES\! BOOK FILES\2016 Titles\04 LIVE\JENSEN &amp; LAURIE_ Doing Real Research\Instructor resources\Powerpoint Slides\Design\Key Tips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753"/>
                <a:ext cx="2124075" cy="10858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Oval 9"/>
              <p:cNvSpPr/>
              <p:nvPr/>
            </p:nvSpPr>
            <p:spPr>
              <a:xfrm>
                <a:off x="157018" y="258618"/>
                <a:ext cx="785091" cy="75738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8" name="Picture 5" descr="X:\Subject Folders\Digital Content\! COMPANION WEBSITES\! BOOK FILES\2016 Titles\04 LIVE\JENSEN &amp; LAURIE_ Doing Real Research\Instructor resources\Powerpoint Slides\Design\Footprin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66699">
              <a:off x="361169" y="276360"/>
              <a:ext cx="478017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164" y="434304"/>
            <a:ext cx="6511635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8" y="1600201"/>
            <a:ext cx="10209084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type requires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time to analyse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 types where only one answer is selected.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can be a very useful question type in some cases: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‘How did you hear about this event? Tick all that apply’.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this is only used for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descriptive statistics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 time taken to analyse the data it reduced.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42678" y="377193"/>
            <a:ext cx="10657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MULTIPLE CHOICE QUESTIONS: SELECT ALL THAT APPLY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9782" y="434304"/>
            <a:ext cx="709017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7" y="1556792"/>
            <a:ext cx="10065069" cy="31683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question type should be used when the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measured variable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has multiple levels: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levels of agreement, concern, confidence etc.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scale should always have a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neutral option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Strongly agree, agree, neutral, disagree, strongly disagree.</a:t>
            </a:r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1342678" y="377193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LIKERT SCALE QUESTIONS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246" y="434304"/>
            <a:ext cx="5533553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7" y="1600200"/>
            <a:ext cx="10137077" cy="5257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Typographical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grammatical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errors don’t change the meaning: fixed immediately.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Errors affecting meaning: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 error makes question not useful then change it as soon as possible and disregard previously collected data.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error is still meaningful to an extent, you can continue with flawed version and use data that has already been collected.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30710" y="377193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TO DO WITH SURVEY ERRORS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454" y="434304"/>
            <a:ext cx="3661345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670" y="1412776"/>
            <a:ext cx="9721080" cy="52578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have forgotten to include a response option, there are two possible solutions: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the response option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not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essential: then make a note and move on.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it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essential: decide whether change is worth disregarding all previously collected data.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Qualitative survey errors aren’t as problematic, research doesn’t require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standardisation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Pre-/post- comparison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did change affected the data?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careful about pre-categorizing data: e.g. age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30710" y="377193"/>
            <a:ext cx="72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TO DO WITH SURVEY ERRORS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454" y="434304"/>
            <a:ext cx="3661345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662" y="1600201"/>
            <a:ext cx="9721079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a biased survey reduces the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reliability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validity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your survey research.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try to avoid the various forms of bias when designing your survey: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Editing, getting feedback and pilot testing are essential to reducing survey bias.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0710" y="377193"/>
            <a:ext cx="5184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AVOIDING SURVEY BIAS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238" y="434304"/>
            <a:ext cx="5605561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1183455"/>
              </p:ext>
            </p:extLst>
          </p:nvPr>
        </p:nvGraphicFramePr>
        <p:xfrm>
          <a:off x="478582" y="1124744"/>
          <a:ext cx="11236512" cy="4577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3744"/>
                <a:gridCol w="4306127"/>
                <a:gridCol w="451664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Type of Bias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rgbClr val="00A4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What is it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rgbClr val="00A4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Example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rgbClr val="00A4D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Researcher Expectancy Effect</a:t>
                      </a: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Researchers unintentionally introduce bias by designing survey questions and response options around</a:t>
                      </a:r>
                      <a:r>
                        <a:rPr lang="en-GB" sz="1800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their existing assumptions.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 business’s customer service team expecting positive feedback might unintentionally bias their survey by asking leading questions. 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Acquiescence Bias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Respondents tend to agree with Likert scale (level of agreement) statements.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If all such Likert scale statements are framed positively, the results may skew towards agreement. 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Demand</a:t>
                      </a:r>
                      <a:r>
                        <a:rPr lang="en-GB" baseline="0" dirty="0" smtClean="0">
                          <a:solidFill>
                            <a:schemeClr val="bg1"/>
                          </a:solidFill>
                        </a:rPr>
                        <a:t> Characteristics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Respondents may alter their answers based on what they think is the researcher’s preferred result.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Being asked to give feedback about a hospital by</a:t>
                      </a:r>
                      <a:r>
                        <a:rPr lang="en-GB" baseline="0" dirty="0" smtClean="0">
                          <a:solidFill>
                            <a:schemeClr val="bg1"/>
                          </a:solidFill>
                        </a:rPr>
                        <a:t> a uniformed hospital worker may result in more positive responses.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bg1"/>
                          </a:solidFill>
                        </a:rPr>
                        <a:t>Social Desirability Bias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Respondents may over-report views and behaviours that are widely praised in society and to make themselves look better.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Inaccurately reporting higher levels of recycling or charitable donations in order to appear more caring is typical of this bias. 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7" y="1600201"/>
            <a:ext cx="9921053" cy="499715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Double-barrelled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questions, 2 questions in 1: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have 2 different answers.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Leading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questions: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reveal the researcher’s expected response.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Asking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unrealistic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questions: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ask questions it is realistic to expect your sample to know the answer to.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Getting someone experienced to give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feedback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beneficial to your research.</a:t>
            </a:r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630710" y="377193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FURTHER SURVEY BIASES TO AVOID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438" y="434304"/>
            <a:ext cx="3805361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582" y="1196752"/>
            <a:ext cx="11233248" cy="5328592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SzPct val="150000"/>
              <a:buBlip>
                <a:blip r:embed="rId3"/>
              </a:buBlip>
            </a:pPr>
            <a:r>
              <a:rPr lang="en-GB" sz="7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Conducting surveys online has many advantages: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SzPct val="150000"/>
              <a:buBlip>
                <a:blip r:embed="rId3"/>
              </a:buBlip>
            </a:pPr>
            <a:r>
              <a:rPr lang="en-GB" sz="5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Surveys can be administered at </a:t>
            </a:r>
            <a:r>
              <a:rPr lang="en-GB" sz="56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no/little cost</a:t>
            </a:r>
            <a:r>
              <a:rPr lang="en-GB" sz="5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SzPct val="150000"/>
              <a:buBlip>
                <a:blip r:embed="rId3"/>
              </a:buBlip>
            </a:pPr>
            <a:r>
              <a:rPr lang="en-GB" sz="56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 time-consuming</a:t>
            </a:r>
            <a:r>
              <a:rPr lang="en-GB" sz="5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during </a:t>
            </a:r>
            <a:r>
              <a:rPr lang="en-GB" sz="5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GB" sz="5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ata entry and analysis as online survey forms can be automatically downloaded; bypassing data entry.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SzPct val="150000"/>
              <a:buBlip>
                <a:blip r:embed="rId3"/>
              </a:buBlip>
            </a:pPr>
            <a:r>
              <a:rPr lang="en-GB" sz="5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 for </a:t>
            </a:r>
            <a:r>
              <a:rPr lang="en-GB" sz="56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</a:t>
            </a:r>
            <a:r>
              <a:rPr lang="en-GB" sz="5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research.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6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Viable for a number of research areas as increasing numbers have </a:t>
            </a:r>
            <a:r>
              <a:rPr lang="en-GB" sz="6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internet access. </a:t>
            </a:r>
            <a:endParaRPr lang="en-GB" sz="8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SzPct val="150000"/>
              <a:buBlip>
                <a:blip r:embed="rId3"/>
              </a:buBlip>
            </a:pPr>
            <a:r>
              <a:rPr lang="en-GB" sz="7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7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internet survey systems include: Google Docs, Lime Survey, Wufoo.com and </a:t>
            </a:r>
            <a:r>
              <a:rPr lang="en-GB" sz="7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Surveymonkey.com</a:t>
            </a:r>
            <a:endParaRPr lang="en-GB" sz="72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5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Surveys can be </a:t>
            </a:r>
            <a:r>
              <a:rPr lang="en-GB" sz="56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synched</a:t>
            </a:r>
            <a:r>
              <a:rPr lang="en-GB" sz="5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tablets, smartphones etc</a:t>
            </a:r>
            <a:r>
              <a:rPr lang="en-GB" sz="5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64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SzPct val="150000"/>
              <a:buBlip>
                <a:blip r:embed="rId3"/>
              </a:buBlip>
            </a:pPr>
            <a:r>
              <a:rPr lang="en-GB" sz="72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Equipped</a:t>
            </a:r>
            <a:r>
              <a:rPr lang="en-GB" sz="7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a range of question types: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SzPct val="150000"/>
              <a:buBlip>
                <a:blip r:embed="rId3"/>
              </a:buBlip>
            </a:pPr>
            <a:r>
              <a:rPr lang="en-GB" sz="5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Radio boxes for ‘select one answer’.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5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boxes for ‘tick all that apply</a:t>
            </a:r>
            <a:r>
              <a:rPr lang="en-GB" sz="5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’.</a:t>
            </a:r>
            <a:endParaRPr lang="en-GB" sz="64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7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use too many </a:t>
            </a:r>
            <a:r>
              <a:rPr lang="en-GB" sz="72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‘Required’ </a:t>
            </a:r>
            <a:r>
              <a:rPr lang="en-GB" sz="7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fields</a:t>
            </a:r>
            <a:r>
              <a:rPr lang="en-GB" sz="7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57250" lvl="1" indent="-857250">
              <a:lnSpc>
                <a:spcPct val="120000"/>
              </a:lnSpc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7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Remember: </a:t>
            </a:r>
            <a:r>
              <a:rPr lang="en-GB" sz="72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everyone </a:t>
            </a:r>
            <a:r>
              <a:rPr lang="en-GB" sz="7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access to the internet</a:t>
            </a:r>
            <a:r>
              <a:rPr lang="en-GB" sz="7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7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630710" y="377193"/>
            <a:ext cx="4680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WEB-BASED SURVEYS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174" y="434304"/>
            <a:ext cx="6181625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2668316"/>
              </p:ext>
            </p:extLst>
          </p:nvPr>
        </p:nvGraphicFramePr>
        <p:xfrm>
          <a:off x="622598" y="1196752"/>
          <a:ext cx="10971372" cy="442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5686"/>
                <a:gridCol w="54856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Benefits</a:t>
                      </a:r>
                      <a:endParaRPr lang="en-GB" dirty="0"/>
                    </a:p>
                  </a:txBody>
                  <a:tcPr marL="121904" marR="121904">
                    <a:solidFill>
                      <a:srgbClr val="00A4D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Drawbacks</a:t>
                      </a:r>
                      <a:endParaRPr lang="en-GB" dirty="0"/>
                    </a:p>
                  </a:txBody>
                  <a:tcPr marL="121904" marR="121904">
                    <a:solidFill>
                      <a:srgbClr val="00A4D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vl="0"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No need to pay someone to enter the data, which also reduces data entry errors.</a:t>
                      </a:r>
                    </a:p>
                    <a:p>
                      <a:pPr lvl="0"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Automatically captures certain information such as time, date and/or location of survey completion.</a:t>
                      </a:r>
                    </a:p>
                    <a:p>
                      <a:pPr lvl="0"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Data available for instant secure download, allowing data analysis to commence without delay.</a:t>
                      </a:r>
                    </a:p>
                    <a:p>
                      <a:pPr lvl="0"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In the case of larger sample sizes, avoids the logistical problem of transporting large volumes of paper.</a:t>
                      </a:r>
                    </a:p>
                    <a:p>
                      <a:pPr lvl="0"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Limits risk of transcription errors due to illegible handwriting or sloppy data entry.</a:t>
                      </a:r>
                    </a:p>
                    <a:p>
                      <a:pPr lvl="0"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No printing costs or risk of losing paper survey forms.</a:t>
                      </a:r>
                    </a:p>
                    <a:p>
                      <a:pPr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You need access to Wi-Fi at some point (or mobile data).</a:t>
                      </a:r>
                    </a:p>
                    <a:p>
                      <a:pPr lvl="0"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You may need to buy one or more tablets or other electronic devices. This can be a particularly important problem if you lack sufficient funding. </a:t>
                      </a:r>
                    </a:p>
                    <a:p>
                      <a:pPr lvl="0"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Some respondents may not be comfortable using the technology, thereby making them less likely to participate in your research.</a:t>
                      </a:r>
                    </a:p>
                    <a:p>
                      <a:pPr lvl="0"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Technology problems can cause major delays and be challenging to resolve </a:t>
                      </a:r>
                    </a:p>
                    <a:p>
                      <a:pPr lvl="0"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Dependence on having fully charged the battery of your data collection devices. </a:t>
                      </a:r>
                    </a:p>
                    <a:p>
                      <a:pPr>
                        <a:spcAft>
                          <a:spcPts val="200"/>
                        </a:spcAft>
                        <a:buFont typeface="Arial" pitchFamily="34" charset="0"/>
                        <a:buChar char="•"/>
                      </a:pPr>
                      <a:r>
                        <a:rPr lang="en-GB" sz="180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An extra layer of pilot testing is needed to ensure the technology works as intended.</a:t>
                      </a:r>
                      <a:endParaRPr lang="en-GB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2109" y="1412776"/>
            <a:ext cx="10409681" cy="478112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survey is standardised method of collecting data from individuals.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design is a complicated process involving careful consideration, editing and refinement.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process will involve many important decisions.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should be varied in type and avoid mistakes and biases.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 to have standard data collection procedures.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devices can be used to conduct surveys.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14" y="377193"/>
            <a:ext cx="5977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CONCLUSION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12753"/>
            <a:ext cx="2124075" cy="1085850"/>
            <a:chOff x="0" y="12753"/>
            <a:chExt cx="2124075" cy="1085850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12753"/>
              <a:ext cx="2124075" cy="1085850"/>
              <a:chOff x="0" y="12753"/>
              <a:chExt cx="2124075" cy="1085850"/>
            </a:xfrm>
          </p:grpSpPr>
          <p:pic>
            <p:nvPicPr>
              <p:cNvPr id="9" name="Picture 4" descr="X:\Subject Folders\Digital Content\! COMPANION WEBSITES\! BOOK FILES\2016 Titles\04 LIVE\JENSEN &amp; LAURIE_ Doing Real Research\Instructor resources\Powerpoint Slides\Design\Key Tips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753"/>
                <a:ext cx="2124075" cy="10858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Oval 9"/>
              <p:cNvSpPr/>
              <p:nvPr/>
            </p:nvSpPr>
            <p:spPr>
              <a:xfrm>
                <a:off x="157018" y="258618"/>
                <a:ext cx="785091" cy="75738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8" name="Picture 5" descr="X:\Subject Folders\Digital Content\! COMPANION WEBSITES\! BOOK FILES\2016 Titles\04 LIVE\JENSEN &amp; LAURIE_ Doing Real Research\Instructor resources\Powerpoint Slides\Design\Footprin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66699">
              <a:off x="361169" y="276360"/>
              <a:ext cx="478017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516" y="434304"/>
            <a:ext cx="7517283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6653" y="1600201"/>
            <a:ext cx="9793089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Standardized method of data collection.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used for both qualitative and quantitative data.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to collect data from individuals, not groups or on behalf of someone else.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Surveys are often used for gathering information about recent actions and experiences, or current thoughts and opinions.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4555" y="377193"/>
            <a:ext cx="7218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A SURVEY?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2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50" y="434304"/>
            <a:ext cx="639765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646" y="1600200"/>
            <a:ext cx="10009113" cy="751743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used for describing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patterns in a large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determining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individuals’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characteristics.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used to assess social/political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 from individuals’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perspectives.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compare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perspectives of different groups of individuals within a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20178" y="385500"/>
            <a:ext cx="84074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SURVEYS A GOOD METHOD FOR?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606" y="434304"/>
            <a:ext cx="229319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7" y="1600201"/>
            <a:ext cx="10137077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survey design process requires constant refinement due to: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time and resources.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feasibility of your ideal sample size.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changing focus of your research question.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need for efficiency during the survey process.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 involves a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compromise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what you want to do versus what you have access to.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4555" y="377193"/>
            <a:ext cx="8874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THE SURVEY DESIGN PROCESS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342" y="434304"/>
            <a:ext cx="466945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2" name="Rectangle 3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sp>
        <p:nvSpPr>
          <p:cNvPr id="2128" name="Rectangle 8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478583" y="1573812"/>
            <a:ext cx="568863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SzPct val="150000"/>
              <a:buBlip>
                <a:blip r:embed="rId2"/>
              </a:buBlip>
            </a:pP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 involves a </a:t>
            </a:r>
            <a:r>
              <a:rPr lang="en-GB" sz="20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cycle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drafting questions, testing them and revising them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always allow enough time for this cycle of pilot testing and redrafting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 on indefinitely but time restraints mean at some point you must make a judgment about when a survey design is </a:t>
            </a:r>
            <a:r>
              <a:rPr lang="en-GB" sz="20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‘good enough’.</a:t>
            </a:r>
          </a:p>
          <a:p>
            <a:endParaRPr lang="en-GB" dirty="0"/>
          </a:p>
        </p:txBody>
      </p:sp>
      <p:sp>
        <p:nvSpPr>
          <p:cNvPr id="38" name="TextBox 37"/>
          <p:cNvSpPr txBox="1"/>
          <p:nvPr/>
        </p:nvSpPr>
        <p:spPr>
          <a:xfrm>
            <a:off x="766614" y="377193"/>
            <a:ext cx="7352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THE SURVEY DESIGN CYCLE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3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416" y="434304"/>
            <a:ext cx="505444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5" name="Group 2"/>
          <p:cNvGrpSpPr>
            <a:grpSpLocks/>
          </p:cNvGrpSpPr>
          <p:nvPr/>
        </p:nvGrpSpPr>
        <p:grpSpPr bwMode="auto">
          <a:xfrm>
            <a:off x="6311230" y="764704"/>
            <a:ext cx="5456271" cy="5976664"/>
            <a:chOff x="1387" y="1633"/>
            <a:chExt cx="7683" cy="9925"/>
          </a:xfrm>
        </p:grpSpPr>
        <p:grpSp>
          <p:nvGrpSpPr>
            <p:cNvPr id="77" name="Group 3"/>
            <p:cNvGrpSpPr>
              <a:grpSpLocks/>
            </p:cNvGrpSpPr>
            <p:nvPr/>
          </p:nvGrpSpPr>
          <p:grpSpPr bwMode="auto">
            <a:xfrm>
              <a:off x="1387" y="3060"/>
              <a:ext cx="1811" cy="1160"/>
              <a:chOff x="1730" y="2260"/>
              <a:chExt cx="1720" cy="1160"/>
            </a:xfrm>
          </p:grpSpPr>
          <p:sp>
            <p:nvSpPr>
              <p:cNvPr id="138" name="AutoShape 4"/>
              <p:cNvSpPr>
                <a:spLocks noChangeArrowheads="1"/>
              </p:cNvSpPr>
              <p:nvPr/>
            </p:nvSpPr>
            <p:spPr bwMode="auto">
              <a:xfrm>
                <a:off x="1730" y="2260"/>
                <a:ext cx="1720" cy="1160"/>
              </a:xfrm>
              <a:prstGeom prst="diamond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139" name="Text Box 5"/>
              <p:cNvSpPr txBox="1">
                <a:spLocks noChangeArrowheads="1"/>
              </p:cNvSpPr>
              <p:nvPr/>
            </p:nvSpPr>
            <p:spPr bwMode="auto">
              <a:xfrm>
                <a:off x="2020" y="2595"/>
                <a:ext cx="1130" cy="6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Refine your Aims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09" name="AutoShape 6"/>
            <p:cNvSpPr>
              <a:spLocks noChangeShapeType="1"/>
            </p:cNvSpPr>
            <p:nvPr/>
          </p:nvSpPr>
          <p:spPr bwMode="auto">
            <a:xfrm rot="10800000">
              <a:off x="2280" y="4220"/>
              <a:ext cx="1470" cy="280"/>
            </a:xfrm>
            <a:prstGeom prst="bentConnector3">
              <a:avLst>
                <a:gd name="adj1" fmla="val 99861"/>
              </a:avLst>
            </a:prstGeom>
            <a:noFill/>
            <a:ln w="9525">
              <a:solidFill>
                <a:srgbClr val="000000"/>
              </a:solidFill>
              <a:prstDash val="dash"/>
              <a:miter lim="800000"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grpSp>
          <p:nvGrpSpPr>
            <p:cNvPr id="110" name="Group 7"/>
            <p:cNvGrpSpPr>
              <a:grpSpLocks/>
            </p:cNvGrpSpPr>
            <p:nvPr/>
          </p:nvGrpSpPr>
          <p:grpSpPr bwMode="auto">
            <a:xfrm>
              <a:off x="1390" y="1633"/>
              <a:ext cx="7680" cy="9925"/>
              <a:chOff x="1390" y="1633"/>
              <a:chExt cx="7680" cy="9925"/>
            </a:xfrm>
          </p:grpSpPr>
          <p:sp>
            <p:nvSpPr>
              <p:cNvPr id="111" name="Text Box 8"/>
              <p:cNvSpPr txBox="1">
                <a:spLocks noChangeArrowheads="1"/>
              </p:cNvSpPr>
              <p:nvPr/>
            </p:nvSpPr>
            <p:spPr bwMode="auto">
              <a:xfrm>
                <a:off x="3750" y="4128"/>
                <a:ext cx="2680" cy="84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Select your Population and Sample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2" name="Text Box 9"/>
              <p:cNvSpPr txBox="1">
                <a:spLocks noChangeArrowheads="1"/>
              </p:cNvSpPr>
              <p:nvPr/>
            </p:nvSpPr>
            <p:spPr bwMode="auto">
              <a:xfrm>
                <a:off x="3750" y="5753"/>
                <a:ext cx="2680" cy="66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Select Data Collection Approach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3" name="Text Box 10"/>
              <p:cNvSpPr txBox="1">
                <a:spLocks noChangeArrowheads="1"/>
              </p:cNvSpPr>
              <p:nvPr/>
            </p:nvSpPr>
            <p:spPr bwMode="auto">
              <a:xfrm>
                <a:off x="3757" y="6850"/>
                <a:ext cx="2630" cy="646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Build your Survey Form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4" name="Text Box 11"/>
              <p:cNvSpPr txBox="1">
                <a:spLocks noChangeArrowheads="1"/>
              </p:cNvSpPr>
              <p:nvPr/>
            </p:nvSpPr>
            <p:spPr bwMode="auto">
              <a:xfrm>
                <a:off x="3759" y="8510"/>
                <a:ext cx="2630" cy="43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Pilot Testing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5" name="Text Box 12"/>
              <p:cNvSpPr txBox="1">
                <a:spLocks noChangeArrowheads="1"/>
              </p:cNvSpPr>
              <p:nvPr/>
            </p:nvSpPr>
            <p:spPr bwMode="auto">
              <a:xfrm>
                <a:off x="3753" y="9381"/>
                <a:ext cx="2630" cy="65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Survey Data Collection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6" name="Text Box 13"/>
              <p:cNvSpPr txBox="1">
                <a:spLocks noChangeArrowheads="1"/>
              </p:cNvSpPr>
              <p:nvPr/>
            </p:nvSpPr>
            <p:spPr bwMode="auto">
              <a:xfrm>
                <a:off x="3757" y="10257"/>
                <a:ext cx="2630" cy="43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Analyze Data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7" name="Text Box 14"/>
              <p:cNvSpPr txBox="1">
                <a:spLocks noChangeArrowheads="1"/>
              </p:cNvSpPr>
              <p:nvPr/>
            </p:nvSpPr>
            <p:spPr bwMode="auto">
              <a:xfrm>
                <a:off x="3756" y="11128"/>
                <a:ext cx="2630" cy="43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Report Results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8" name="Text Box 15"/>
              <p:cNvSpPr txBox="1">
                <a:spLocks noChangeArrowheads="1"/>
              </p:cNvSpPr>
              <p:nvPr/>
            </p:nvSpPr>
            <p:spPr bwMode="auto">
              <a:xfrm>
                <a:off x="3774" y="1633"/>
                <a:ext cx="2630" cy="43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Identify your Topic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9" name="Text Box 16"/>
              <p:cNvSpPr txBox="1">
                <a:spLocks noChangeArrowheads="1"/>
              </p:cNvSpPr>
              <p:nvPr/>
            </p:nvSpPr>
            <p:spPr bwMode="auto">
              <a:xfrm>
                <a:off x="3750" y="2500"/>
                <a:ext cx="2680" cy="66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Calibri" pitchFamily="34" charset="0"/>
                    <a:cs typeface="Times New Roman" pitchFamily="18" charset="0"/>
                  </a:rPr>
                  <a:t>Clearly Identify your Research Aims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0" name="AutoShape 17"/>
              <p:cNvSpPr>
                <a:spLocks noChangeShapeType="1"/>
              </p:cNvSpPr>
              <p:nvPr/>
            </p:nvSpPr>
            <p:spPr bwMode="auto">
              <a:xfrm>
                <a:off x="5092" y="2063"/>
                <a:ext cx="0" cy="4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121" name="AutoShape 65"/>
              <p:cNvSpPr>
                <a:spLocks noChangeShapeType="1"/>
              </p:cNvSpPr>
              <p:nvPr/>
            </p:nvSpPr>
            <p:spPr bwMode="auto">
              <a:xfrm flipH="1">
                <a:off x="5088" y="3169"/>
                <a:ext cx="4" cy="959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122" name="AutoShape 19"/>
              <p:cNvSpPr>
                <a:spLocks noChangeShapeType="1"/>
              </p:cNvSpPr>
              <p:nvPr/>
            </p:nvSpPr>
            <p:spPr bwMode="auto">
              <a:xfrm>
                <a:off x="5082" y="6424"/>
                <a:ext cx="0" cy="4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grpSp>
            <p:nvGrpSpPr>
              <p:cNvPr id="123" name="Group 20"/>
              <p:cNvGrpSpPr>
                <a:grpSpLocks/>
              </p:cNvGrpSpPr>
              <p:nvPr/>
            </p:nvGrpSpPr>
            <p:grpSpPr bwMode="auto">
              <a:xfrm>
                <a:off x="1390" y="7064"/>
                <a:ext cx="2363" cy="1658"/>
                <a:chOff x="1327" y="5622"/>
                <a:chExt cx="2363" cy="1658"/>
              </a:xfrm>
            </p:grpSpPr>
            <p:sp>
              <p:nvSpPr>
                <p:cNvPr id="134" name="AutoShape 21"/>
                <p:cNvSpPr>
                  <a:spLocks noChangeShapeType="1"/>
                </p:cNvSpPr>
                <p:nvPr/>
              </p:nvSpPr>
              <p:spPr bwMode="auto">
                <a:xfrm rot="10800000">
                  <a:off x="2220" y="7000"/>
                  <a:ext cx="1470" cy="280"/>
                </a:xfrm>
                <a:prstGeom prst="bentConnector3">
                  <a:avLst>
                    <a:gd name="adj1" fmla="val 99861"/>
                  </a:avLst>
                </a:prstGeom>
                <a:noFill/>
                <a:ln w="9525">
                  <a:solidFill>
                    <a:srgbClr val="000000"/>
                  </a:solidFill>
                  <a:prstDash val="dash"/>
                  <a:miter lim="800000"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135" name="AutoShape 22"/>
                <p:cNvSpPr>
                  <a:spLocks noChangeShapeType="1"/>
                </p:cNvSpPr>
                <p:nvPr/>
              </p:nvSpPr>
              <p:spPr bwMode="auto">
                <a:xfrm flipV="1">
                  <a:off x="2220" y="5622"/>
                  <a:ext cx="1452" cy="218"/>
                </a:xfrm>
                <a:prstGeom prst="bentConnector3">
                  <a:avLst>
                    <a:gd name="adj1" fmla="val 824"/>
                  </a:avLst>
                </a:prstGeom>
                <a:noFill/>
                <a:ln w="9525">
                  <a:solidFill>
                    <a:srgbClr val="000000"/>
                  </a:solidFill>
                  <a:prstDash val="dash"/>
                  <a:miter lim="800000"/>
                  <a:headEnd/>
                  <a:tailEnd type="triangle" w="med" len="med"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136" name="AutoShape 23"/>
                <p:cNvSpPr>
                  <a:spLocks noChangeArrowheads="1"/>
                </p:cNvSpPr>
                <p:nvPr/>
              </p:nvSpPr>
              <p:spPr bwMode="auto">
                <a:xfrm>
                  <a:off x="1327" y="5840"/>
                  <a:ext cx="1800" cy="1160"/>
                </a:xfrm>
                <a:prstGeom prst="diamond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137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1469" y="6155"/>
                  <a:ext cx="1554" cy="7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Re-Design your </a:t>
                  </a:r>
                  <a:r>
                    <a:rPr lang="en-US" sz="1000" dirty="0" smtClean="0"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S</a:t>
                  </a:r>
                  <a:r>
                    <a:rPr kumimoji="0" lang="en-US" sz="10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urvey</a:t>
                  </a:r>
                  <a:endPara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124" name="AutoShape 25"/>
              <p:cNvSpPr>
                <a:spLocks noChangeShapeType="1"/>
              </p:cNvSpPr>
              <p:nvPr/>
            </p:nvSpPr>
            <p:spPr bwMode="auto">
              <a:xfrm flipV="1">
                <a:off x="2280" y="2842"/>
                <a:ext cx="1452" cy="218"/>
              </a:xfrm>
              <a:prstGeom prst="bentConnector3">
                <a:avLst>
                  <a:gd name="adj1" fmla="val 824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miter lim="800000"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125" name="AutoShape 26"/>
              <p:cNvSpPr>
                <a:spLocks noChangeShapeType="1"/>
              </p:cNvSpPr>
              <p:nvPr/>
            </p:nvSpPr>
            <p:spPr bwMode="auto">
              <a:xfrm flipV="1">
                <a:off x="6452" y="5850"/>
                <a:ext cx="1595" cy="249"/>
              </a:xfrm>
              <a:prstGeom prst="bentConnector3">
                <a:avLst>
                  <a:gd name="adj1" fmla="val 99935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miter lim="800000"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126" name="AutoShape 27"/>
              <p:cNvSpPr>
                <a:spLocks noChangeShapeType="1"/>
              </p:cNvSpPr>
              <p:nvPr/>
            </p:nvSpPr>
            <p:spPr bwMode="auto">
              <a:xfrm rot="10800000">
                <a:off x="6435" y="4468"/>
                <a:ext cx="1612" cy="222"/>
              </a:xfrm>
              <a:prstGeom prst="bentConnector3">
                <a:avLst>
                  <a:gd name="adj1" fmla="val -310"/>
                </a:avLst>
              </a:prstGeom>
              <a:noFill/>
              <a:ln w="9525">
                <a:solidFill>
                  <a:srgbClr val="000000"/>
                </a:solidFill>
                <a:prstDash val="dash"/>
                <a:miter lim="800000"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grpSp>
            <p:nvGrpSpPr>
              <p:cNvPr id="127" name="Group 28"/>
              <p:cNvGrpSpPr>
                <a:grpSpLocks/>
              </p:cNvGrpSpPr>
              <p:nvPr/>
            </p:nvGrpSpPr>
            <p:grpSpPr bwMode="auto">
              <a:xfrm>
                <a:off x="7025" y="4690"/>
                <a:ext cx="2045" cy="1160"/>
                <a:chOff x="7340" y="4718"/>
                <a:chExt cx="2045" cy="1160"/>
              </a:xfrm>
            </p:grpSpPr>
            <p:sp>
              <p:nvSpPr>
                <p:cNvPr id="132" name="AutoShape 29"/>
                <p:cNvSpPr>
                  <a:spLocks noChangeArrowheads="1"/>
                </p:cNvSpPr>
                <p:nvPr/>
              </p:nvSpPr>
              <p:spPr bwMode="auto">
                <a:xfrm>
                  <a:off x="7340" y="4718"/>
                  <a:ext cx="2045" cy="1160"/>
                </a:xfrm>
                <a:prstGeom prst="diamond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 dirty="0"/>
                </a:p>
              </p:txBody>
            </p:sp>
            <p:sp>
              <p:nvSpPr>
                <p:cNvPr id="133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7511" y="5009"/>
                  <a:ext cx="1738" cy="7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0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Calibri" pitchFamily="34" charset="0"/>
                      <a:cs typeface="Times New Roman" pitchFamily="18" charset="0"/>
                    </a:rPr>
                    <a:t>Your Population is Inaccessible</a:t>
                  </a:r>
                  <a:endParaRPr kumimoji="0" lang="en-US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128" name="AutoShape 31"/>
              <p:cNvSpPr>
                <a:spLocks noChangeShapeType="1"/>
              </p:cNvSpPr>
              <p:nvPr/>
            </p:nvSpPr>
            <p:spPr bwMode="auto">
              <a:xfrm flipH="1">
                <a:off x="5071" y="7287"/>
                <a:ext cx="4" cy="122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129" name="AutoShape 32"/>
              <p:cNvSpPr>
                <a:spLocks noChangeShapeType="1"/>
              </p:cNvSpPr>
              <p:nvPr/>
            </p:nvSpPr>
            <p:spPr bwMode="auto">
              <a:xfrm>
                <a:off x="5071" y="8940"/>
                <a:ext cx="0" cy="4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130" name="AutoShape 33"/>
              <p:cNvSpPr>
                <a:spLocks noChangeShapeType="1"/>
              </p:cNvSpPr>
              <p:nvPr/>
            </p:nvSpPr>
            <p:spPr bwMode="auto">
              <a:xfrm>
                <a:off x="5076" y="9818"/>
                <a:ext cx="0" cy="4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  <p:sp>
            <p:nvSpPr>
              <p:cNvPr id="131" name="AutoShape 34"/>
              <p:cNvSpPr>
                <a:spLocks noChangeShapeType="1"/>
              </p:cNvSpPr>
              <p:nvPr/>
            </p:nvSpPr>
            <p:spPr bwMode="auto">
              <a:xfrm>
                <a:off x="5071" y="10687"/>
                <a:ext cx="0" cy="43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6653" y="1484784"/>
            <a:ext cx="10454239" cy="557321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include too many questions: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looks intimidating and may harm your response rate.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question order affects the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readability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the survey.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should go from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to specific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from easy to hard: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Gradual introduction to the topic area.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Save the demographics for the end.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555" y="377193"/>
            <a:ext cx="786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LAYOUT &amp; SEQUENCING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222" y="434304"/>
            <a:ext cx="574957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637" y="1412776"/>
            <a:ext cx="10225137" cy="49971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Unclear questions or confusing response options may result in respondents: 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Guessing.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Selecting a ‘neutral’/‘don’t know’ option.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answering the question.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Pilot-testing will help reduce this: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supervisors/test respondents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feedback.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feedback to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refine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questions.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Repeat if necessary.</a:t>
            </a:r>
          </a:p>
          <a:p>
            <a:pPr lvl="1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244555" y="377193"/>
            <a:ext cx="7722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RESPONSE CATEGORIES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06" y="434304"/>
            <a:ext cx="589359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8662" y="1600201"/>
            <a:ext cx="9793088" cy="45259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need a plan in place for asking respondent to participate in your survey: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secure 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informed </a:t>
            </a:r>
            <a:r>
              <a:rPr lang="en-GB" sz="20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onsent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 the respondent commences the survey.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have a plan in place for the following situations: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omeone agreeing to participate. 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Someone declining to participate. 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Someone expressing uncertainty.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2547" y="377193"/>
            <a:ext cx="9307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DATA COLLECTION PROCEDURES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374" y="434304"/>
            <a:ext cx="438142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6078</TotalTime>
  <Words>2197</Words>
  <Application>Microsoft Office PowerPoint</Application>
  <PresentationFormat>Custom</PresentationFormat>
  <Paragraphs>261</Paragraphs>
  <Slides>29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Research Methods: Survey Design</dc:title>
  <dc:creator>Rachel</dc:creator>
  <cp:lastModifiedBy>Statham, Chloe</cp:lastModifiedBy>
  <cp:revision>145</cp:revision>
  <dcterms:created xsi:type="dcterms:W3CDTF">2014-09-25T13:05:21Z</dcterms:created>
  <dcterms:modified xsi:type="dcterms:W3CDTF">2016-09-02T13:53:54Z</dcterms:modified>
</cp:coreProperties>
</file>