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6"/>
  </p:notesMasterIdLst>
  <p:handoutMasterIdLst>
    <p:handoutMasterId r:id="rId27"/>
  </p:handoutMasterIdLst>
  <p:sldIdLst>
    <p:sldId id="256" r:id="rId2"/>
    <p:sldId id="303" r:id="rId3"/>
    <p:sldId id="257" r:id="rId4"/>
    <p:sldId id="258" r:id="rId5"/>
    <p:sldId id="267" r:id="rId6"/>
    <p:sldId id="278" r:id="rId7"/>
    <p:sldId id="277" r:id="rId8"/>
    <p:sldId id="265" r:id="rId9"/>
    <p:sldId id="264" r:id="rId10"/>
    <p:sldId id="266" r:id="rId11"/>
    <p:sldId id="296" r:id="rId12"/>
    <p:sldId id="297" r:id="rId13"/>
    <p:sldId id="325" r:id="rId14"/>
    <p:sldId id="326" r:id="rId15"/>
    <p:sldId id="327" r:id="rId16"/>
    <p:sldId id="328" r:id="rId17"/>
    <p:sldId id="330" r:id="rId18"/>
    <p:sldId id="318" r:id="rId19"/>
    <p:sldId id="313" r:id="rId20"/>
    <p:sldId id="269" r:id="rId21"/>
    <p:sldId id="272" r:id="rId22"/>
    <p:sldId id="319" r:id="rId23"/>
    <p:sldId id="334" r:id="rId24"/>
    <p:sldId id="301" r:id="rId25"/>
  </p:sldIdLst>
  <p:sldSz cx="12190413" cy="6859588"/>
  <p:notesSz cx="6858000" cy="9144000"/>
  <p:defaultTextStyle>
    <a:defPPr>
      <a:defRPr lang="en-US"/>
    </a:defPPr>
    <a:lvl1pPr marL="0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gray" scaleToFitPaper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DE"/>
    <a:srgbClr val="1B40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90"/>
  </p:normalViewPr>
  <p:slideViewPr>
    <p:cSldViewPr>
      <p:cViewPr varScale="1">
        <p:scale>
          <a:sx n="99" d="100"/>
          <a:sy n="99" d="100"/>
        </p:scale>
        <p:origin x="-102" y="-13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E8738C-0873-A944-8B82-C8D57E6B0F3C}" type="datetimeFigureOut">
              <a:rPr lang="en-US" smtClean="0"/>
              <a:t>8/30/2016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8875A8-AA15-8546-9076-3D25A18FF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3254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E6744-D670-4C25-BE3F-05ACB35B59D6}" type="datetimeFigureOut">
              <a:rPr lang="en-GB" smtClean="0"/>
              <a:pPr/>
              <a:t>30/08/2016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86209E-E10D-40A2-93AA-552AABE2DC6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5985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97035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71600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055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53658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http://www.cdxetextbook.com/images/ask01.jpg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46589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http://education-portal.com/cimages/multimages/16/cross_sectional_research_study.png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74764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29817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86209E-E10D-40A2-93AA-552AABE2DC63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940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1" y="2130919"/>
            <a:ext cx="10361851" cy="147036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30/08/2016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30/08/2016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30/08/2016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30/08/2016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59" y="4407921"/>
            <a:ext cx="10361851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59" y="2907387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2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50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75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0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25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5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7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0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30/08/2016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1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30/08/2016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1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1" y="2175379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30/08/2016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30/08/2016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30/08/2016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1" y="273113"/>
            <a:ext cx="4010562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4"/>
            <a:ext cx="6814779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1" y="1435433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30/08/2016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7"/>
            <a:ext cx="7314248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251" indent="0">
              <a:buNone/>
              <a:defRPr sz="3300"/>
            </a:lvl2pPr>
            <a:lvl3pPr marL="1088502" indent="0">
              <a:buNone/>
              <a:defRPr sz="2900"/>
            </a:lvl3pPr>
            <a:lvl4pPr marL="1632753" indent="0">
              <a:buNone/>
              <a:defRPr sz="2400"/>
            </a:lvl4pPr>
            <a:lvl5pPr marL="2177004" indent="0">
              <a:buNone/>
              <a:defRPr sz="2400"/>
            </a:lvl5pPr>
            <a:lvl6pPr marL="2721254" indent="0">
              <a:buNone/>
              <a:defRPr sz="2400"/>
            </a:lvl6pPr>
            <a:lvl7pPr marL="3265505" indent="0">
              <a:buNone/>
              <a:defRPr sz="2400"/>
            </a:lvl7pPr>
            <a:lvl8pPr marL="3809756" indent="0">
              <a:buNone/>
              <a:defRPr sz="2400"/>
            </a:lvl8pPr>
            <a:lvl9pPr marL="4354007" indent="0">
              <a:buNone/>
              <a:defRPr sz="2400"/>
            </a:lvl9pPr>
          </a:lstStyle>
          <a:p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08E53-4F6C-4FC5-BBE7-D45125DFA7F4}" type="datetimeFigureOut">
              <a:rPr lang="en-GB" smtClean="0"/>
              <a:pPr/>
              <a:t>30/08/2016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08850" tIns="54425" rIns="108850" bIns="54425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horz" lIns="108850" tIns="54425" rIns="108850" bIns="5442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08E53-4F6C-4FC5-BBE7-D45125DFA7F4}" type="datetimeFigureOut">
              <a:rPr lang="en-GB" smtClean="0"/>
              <a:pPr/>
              <a:t>30/08/2016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0E402-D1F6-4594-AFC9-E86FF152B469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1088502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531629" y="404580"/>
            <a:ext cx="750658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00009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GB" sz="7200" b="1" dirty="0" smtClean="0">
                <a:solidFill>
                  <a:srgbClr val="00A4DE"/>
                </a:solidFill>
              </a:rPr>
              <a:t>Doing</a:t>
            </a:r>
          </a:p>
          <a:p>
            <a:r>
              <a:rPr lang="en-GB" sz="7200" b="1" dirty="0" smtClean="0">
                <a:solidFill>
                  <a:srgbClr val="00A4DE"/>
                </a:solidFill>
              </a:rPr>
              <a:t>Real Research</a:t>
            </a:r>
            <a:endParaRPr lang="en-GB" sz="7000" dirty="0">
              <a:solidFill>
                <a:srgbClr val="00A4D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34390" y="2949693"/>
            <a:ext cx="9042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600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defRPr>
            </a:lvl1pPr>
          </a:lstStyle>
          <a:p>
            <a:pPr algn="ctr"/>
            <a:r>
              <a:rPr lang="en-GB" sz="3600" dirty="0">
                <a:solidFill>
                  <a:srgbClr val="00A4DE"/>
                </a:solidFill>
              </a:rPr>
              <a:t>A practical guide to social research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421526" y="350877"/>
            <a:ext cx="4506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600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defRPr>
            </a:lvl1pPr>
          </a:lstStyle>
          <a:p>
            <a:pPr algn="ctr"/>
            <a:r>
              <a:rPr lang="en-GB" sz="2400" dirty="0" smtClean="0">
                <a:solidFill>
                  <a:srgbClr val="00A4DE"/>
                </a:solidFill>
              </a:rPr>
              <a:t>Dr Eric Jensen</a:t>
            </a:r>
          </a:p>
          <a:p>
            <a:pPr algn="ctr"/>
            <a:r>
              <a:rPr lang="en-GB" sz="2400" dirty="0" smtClean="0">
                <a:solidFill>
                  <a:srgbClr val="00A4DE"/>
                </a:solidFill>
              </a:rPr>
              <a:t>Dr Charles Laurie</a:t>
            </a:r>
            <a:endParaRPr lang="en-GB" sz="2400" dirty="0">
              <a:solidFill>
                <a:srgbClr val="00A4DE"/>
              </a:solidFill>
            </a:endParaRPr>
          </a:p>
        </p:txBody>
      </p:sp>
      <p:pic>
        <p:nvPicPr>
          <p:cNvPr id="20" name="Picture 3" descr="X:\Subject Folders\Digital Content\! COMPANION WEBSITES\! BOOK FILES\2016 Titles\04 LIVE\JENSEN &amp; LAURIE_ Doing Real Research\Instructor resources\Powerpoint Slides\Design\US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15" y="3556697"/>
            <a:ext cx="8054108" cy="324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4439023" y="4867564"/>
            <a:ext cx="4896543" cy="969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smtClean="0">
                <a:solidFill>
                  <a:srgbClr val="00A4DE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SAMPLE &amp; KNOWLEDGE CLAIMS</a:t>
            </a:r>
            <a:endParaRPr lang="en-GB" sz="3600" dirty="0">
              <a:solidFill>
                <a:srgbClr val="00A4D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0298545" y="5033817"/>
            <a:ext cx="341746" cy="4710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A4D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123061" y="4673613"/>
            <a:ext cx="6557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 smtClean="0">
                <a:solidFill>
                  <a:srgbClr val="00A4DE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5</a:t>
            </a:r>
            <a:endParaRPr lang="en-GB" sz="6600" dirty="0">
              <a:solidFill>
                <a:srgbClr val="00A4D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621" y="1413103"/>
            <a:ext cx="10513169" cy="4998309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seful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your population is dispersed across a large geographical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area.</a:t>
            </a:r>
          </a:p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ivide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population into geographical groups, or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clusters, often based on pre-existing boundaries: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Then you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randomly select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clusters: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sample consists of everyone in the cluster(s) you selected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also be used to gather a representative sample when you have a large group of people in a space, such as protesters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festivalgoers. The physical space can be divided into imaginary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grids.   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4726" y="377192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CLUSTER SAMPLING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142" y="434303"/>
            <a:ext cx="6469658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0630" y="1600571"/>
            <a:ext cx="10441160" cy="452701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use a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combination of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sampling techniques. </a:t>
            </a:r>
          </a:p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example you could: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irst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randomly select clusters (to cut down on cost by limiting the geographic disbursement of your sample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hen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stratify the individuals in those clusters (to ensure your sample is representative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Then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randomly select participants from the stratified groupings (to avoid sampling bias).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8742" y="377192"/>
            <a:ext cx="4536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MULTISTAGE SAMPLING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230" y="434303"/>
            <a:ext cx="5677570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0697" y="1384497"/>
            <a:ext cx="10353101" cy="492628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Occasionally you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find that it’s just not practical, or possible, to use a truly random sampling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‘selection rules’ to mimic the objectivity of random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selection. 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Often, the selection rule is as simple as picking every </a:t>
            </a:r>
            <a:r>
              <a:rPr lang="en-GB" sz="2000" dirty="0" err="1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GB" sz="2000" baseline="30000" dirty="0" err="1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GB" sz="2000" baseline="30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 to meet some criteria (like entering a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room).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good as strict random sampling, it can come relatively close to producing a random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sample. 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8742" y="377192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SYSTEMATIC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SAMPLING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214" y="434303"/>
            <a:ext cx="5821586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637" y="1413103"/>
            <a:ext cx="10225137" cy="4998309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on’t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 the standard of every member of equal probability of selection for all members of your target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population.</a:t>
            </a:r>
          </a:p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enerally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much cheaper and easier than probability sampling, but should be used with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caution: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can’t use inferential statistics to generalize from your sample to the population as a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conclusions should therefore be more tentative. </a:t>
            </a:r>
          </a:p>
          <a:p>
            <a:pPr lvl="1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918742" y="377192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NON-PROBABLITY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SAMPLING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318" y="434303"/>
            <a:ext cx="4885482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42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0629" y="1413103"/>
            <a:ext cx="10369153" cy="482565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22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elects </a:t>
            </a:r>
            <a:r>
              <a:rPr lang="en-GB" sz="2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members of a population who are the easiest for the researcher to </a:t>
            </a:r>
            <a:r>
              <a:rPr lang="en-GB" sz="22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access.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sz="22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GB" sz="2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involve surveying your family or people you stop on the street, your Facebook friends, or anyone else who is easy to access. </a:t>
            </a:r>
            <a:r>
              <a:rPr lang="en-GB" sz="22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GB" sz="22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sually </a:t>
            </a:r>
            <a:r>
              <a:rPr lang="en-GB" sz="2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unlikely that the people sampled through this method are representative of a wider </a:t>
            </a:r>
            <a:r>
              <a:rPr lang="en-GB" sz="22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sz="22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GB" sz="2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an effective way to test survey questions, or conduct other preliminary pilot testing activities </a:t>
            </a:r>
            <a:endParaRPr lang="en-GB" sz="2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918742" y="377192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CONVENIENCE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SAMPLING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262" y="434303"/>
            <a:ext cx="5389538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47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615" y="1413103"/>
            <a:ext cx="10513168" cy="482565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election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a sample according to a predetermined quota (or number) on a non-random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basis.</a:t>
            </a:r>
          </a:p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ways to use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quotas: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Proportional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quota sampling involves selecting participants for your sample in proportion to some characteristic of the population as a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Non-proportional quota sampling involves having a minimum number of people you wish to sample within each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category,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rather than a maximum.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918742" y="377192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QUOTA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SAMPLING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126" y="434303"/>
            <a:ext cx="6613674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15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0631" y="1413103"/>
            <a:ext cx="10225136" cy="482565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technique where participants in your research are used to find additional participants.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technique almost guarantees your sample won’t be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representative.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However,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it’s used when there may be no other way to access your population other than personal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8742" y="377192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SNOWBALL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SAMPLING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206" y="434303"/>
            <a:ext cx="5893594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358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910631" y="1413103"/>
            <a:ext cx="10297144" cy="482565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Uses the researcher’s judgement to select participants who are likely to offer particularly useful insights. 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need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use “special knowledge or expertise about some group to select subjects who represent this population” (Berg, 1995: 179).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selection process will be guided by earlier data collection within the project, prior research or theory, as well as the researcher’s instincts.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8742" y="377192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PURPOSIVE/THEORETICAL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SAMPLING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462" y="434303"/>
            <a:ext cx="3589338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920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623" y="1341562"/>
            <a:ext cx="10585176" cy="38884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 the following: </a:t>
            </a:r>
          </a:p>
          <a:p>
            <a:pPr lvl="1"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 you’re interested in researching</a:t>
            </a:r>
          </a:p>
          <a:p>
            <a:pPr lvl="1"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Scope of claims you want to be able to make about this population</a:t>
            </a:r>
          </a:p>
          <a:p>
            <a:pPr lvl="1"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and resources you have available. </a:t>
            </a:r>
          </a:p>
          <a:p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Affect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options later on when you conduct your statistical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analysis: </a:t>
            </a:r>
          </a:p>
          <a:p>
            <a:pPr lvl="1"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arger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 size will increase the sensitivity of your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analysis.</a:t>
            </a:r>
          </a:p>
          <a:p>
            <a:pPr lvl="1"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smaller your sample, the less likely your sample will reflect your population. </a:t>
            </a:r>
          </a:p>
          <a:p>
            <a:pPr lvl="1"/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918742" y="377192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SAMPLE SIZE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022" y="434303"/>
            <a:ext cx="7549778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614" y="1557152"/>
            <a:ext cx="10585176" cy="485426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i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GB" sz="2000" i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esponse </a:t>
            </a:r>
            <a:r>
              <a:rPr lang="en-GB" sz="2000" i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rate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ercentage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those you invite to complete your surveys that actually do so.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 keep a ‘refusals log’ where you write down basic information: 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/ time of refusal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Apparent age of non-respondent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Apparent gender of non-respondent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Apparent ethnicity of non-respondent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Explicit reasons given for the refusal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 possible reasons for the refusal</a:t>
            </a:r>
          </a:p>
          <a:p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918742" y="377192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RESPONSE RATES &amp; REFUSAL LOGS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414" y="434303"/>
            <a:ext cx="4021386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3054" y="1341562"/>
            <a:ext cx="9946688" cy="4527011"/>
          </a:xfrm>
        </p:spPr>
        <p:txBody>
          <a:bodyPr/>
          <a:lstStyle/>
          <a:p>
            <a:pPr marL="612282" indent="-612282" algn="ctr">
              <a:buNone/>
            </a:pPr>
            <a:endParaRPr lang="en-GB" sz="1400" dirty="0"/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Sampling and Generalizability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Making Knowledge Claims Beyond Your Sample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you Need to Know about Sampling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Designing Qualitative Sampling Strategy 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Developing Quantitative Knowledge Claims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2264" y="377193"/>
            <a:ext cx="6996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LECTURE OVERVIEW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12753"/>
            <a:ext cx="2124075" cy="1085850"/>
            <a:chOff x="0" y="12753"/>
            <a:chExt cx="2124075" cy="1085850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12753"/>
              <a:ext cx="2124075" cy="1085850"/>
              <a:chOff x="0" y="12753"/>
              <a:chExt cx="2124075" cy="1085850"/>
            </a:xfrm>
          </p:grpSpPr>
          <p:pic>
            <p:nvPicPr>
              <p:cNvPr id="9" name="Picture 4" descr="X:\Subject Folders\Digital Content\! COMPANION WEBSITES\! BOOK FILES\2016 Titles\04 LIVE\JENSEN &amp; LAURIE_ Doing Real Research\Instructor resources\Powerpoint Slides\Design\Key Tips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2753"/>
                <a:ext cx="2124075" cy="10858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Oval 9"/>
              <p:cNvSpPr/>
              <p:nvPr/>
            </p:nvSpPr>
            <p:spPr>
              <a:xfrm>
                <a:off x="157018" y="258618"/>
                <a:ext cx="785091" cy="75738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8" name="Picture 5" descr="X:\Subject Folders\Digital Content\! COMPANION WEBSITES\! BOOK FILES\2016 Titles\04 LIVE\JENSEN &amp; LAURIE_ Doing Real Research\Instructor resources\Powerpoint Slides\Design\Footprint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766699">
              <a:off x="361169" y="276360"/>
              <a:ext cx="478017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164" y="434304"/>
            <a:ext cx="6511635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621" y="1600571"/>
            <a:ext cx="10369153" cy="452701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more difficult than in quantitative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sampling: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Qualitative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sampling methods don’t offer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certainty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precise quantification of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probability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a sample is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representative.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However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it’s far less important if you have under-represented or over-represented an element of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 qualitative sample than a quantitative sample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8742" y="377192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MANAGING BIAS IN QUALITATIVE SAMPLING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6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1630" y="434303"/>
            <a:ext cx="2077170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614" y="1341079"/>
            <a:ext cx="10585176" cy="4786503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3600" b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Sampling </a:t>
            </a:r>
            <a:r>
              <a:rPr lang="en-GB" sz="3600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</a:t>
            </a:r>
            <a:r>
              <a:rPr lang="en-GB" sz="3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3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summary </a:t>
            </a:r>
            <a:r>
              <a:rPr lang="en-GB" sz="3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of all members of a population who can be sampled (i.e. those who can be identified, located and contacted</a:t>
            </a:r>
            <a:r>
              <a:rPr lang="en-GB" sz="3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endParaRPr lang="en-GB" sz="3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3600" b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 </a:t>
            </a:r>
            <a:r>
              <a:rPr lang="en-GB" sz="3600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error</a:t>
            </a:r>
            <a:r>
              <a:rPr lang="en-GB" sz="3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  <a:r>
              <a:rPr lang="en-GB" sz="3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Alternatively </a:t>
            </a:r>
            <a:r>
              <a:rPr lang="en-GB" sz="3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known as ‘false positives’. This error involves the rejection of a null hypothesis that is actually true. </a:t>
            </a:r>
            <a:endParaRPr lang="en-GB" sz="36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3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sz="3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example, if you were to conclude that a new medical treatment helps to cure cancer, when it does not, the results would be tragic</a:t>
            </a:r>
            <a:r>
              <a:rPr lang="en-GB" sz="3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3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3600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 2 error</a:t>
            </a:r>
            <a:r>
              <a:rPr lang="en-GB" sz="3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3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Referred to </a:t>
            </a:r>
            <a:r>
              <a:rPr lang="en-GB" sz="3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‘false negatives’. This error is the failure to reject a null hypothesis that is actually false. </a:t>
            </a:r>
            <a:endParaRPr lang="en-GB" sz="36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3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GB" sz="3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instance, it would be a </a:t>
            </a:r>
            <a:r>
              <a:rPr lang="en-GB" sz="3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serious </a:t>
            </a:r>
            <a:r>
              <a:rPr lang="en-GB" sz="3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error if you were to dismiss a potential cure for cancer as ineffective when it actually cures the disease. </a:t>
            </a:r>
          </a:p>
          <a:p>
            <a:endParaRPr lang="en-GB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918742" y="377192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KEY CONCEPTS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046" y="434303"/>
            <a:ext cx="7333754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0629" y="1600571"/>
            <a:ext cx="10369153" cy="452701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‘Confidence intervals’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indicate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Type 1 error (risk of false positives) that would apply if you were generalizing a finding from a sample to a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population.</a:t>
            </a:r>
          </a:p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 a 1 in 20 chance of making an inaccurate generalization has been set as tolerable level of Type 1 error within quantitative social science research.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expressed in statistical notation as: </a:t>
            </a:r>
            <a:r>
              <a:rPr lang="en-GB" sz="2000" i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 .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stands for the risk of making a Type 1 error; .05 stands for a 5% or 1 in 20 probability of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occurrence.  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90750" y="377192"/>
            <a:ext cx="10153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STATISTICAL INFERENCE: CONFIDENCE INTERVAL &amp; </a:t>
            </a:r>
            <a:r>
              <a:rPr lang="en-GB" sz="2800" i="1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P-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VALUE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638" y="1417967"/>
            <a:ext cx="10327617" cy="452701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have to be careful about making claims at the individual level based on statistics that apply to the whole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population: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if you found that male teachers in the UK earn an average or ‘mean’ of £40,000 per year, while female teachers earn an average of £30,000 per year, it would be inaccurate to say that ‘female teachers make £10,000 less than male teachers’.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flawed reasoning that a sample or population average would apply at the level of individual teachers is unfortunately quite common: It’s known as the ‘ecological fallacy’.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18742" y="377192"/>
            <a:ext cx="8856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INFERENCES FROM POPULATION LEVEL STATISTICS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710" y="434303"/>
            <a:ext cx="1357090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34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9562" y="1269554"/>
            <a:ext cx="11162267" cy="5472608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0"/>
              </a:spcBef>
              <a:spcAft>
                <a:spcPts val="15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Bias in sampling occurs when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selected participants for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sample are not representative of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whole.</a:t>
            </a:r>
          </a:p>
          <a:p>
            <a:pPr>
              <a:spcBef>
                <a:spcPts val="0"/>
              </a:spcBef>
              <a:spcAft>
                <a:spcPts val="15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always be some sampling error. You should acknowledge this and attempt to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minimize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sources of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bias. </a:t>
            </a:r>
          </a:p>
          <a:p>
            <a:pPr>
              <a:spcBef>
                <a:spcPts val="0"/>
              </a:spcBef>
              <a:spcAft>
                <a:spcPts val="15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hile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probability samples are the gold standard, they will sometimes be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unachievable.</a:t>
            </a:r>
          </a:p>
          <a:p>
            <a:pPr>
              <a:spcBef>
                <a:spcPts val="0"/>
              </a:spcBef>
              <a:spcAft>
                <a:spcPts val="15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 important principle is to be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systematic. 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15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a sampling rule and stick to it. </a:t>
            </a:r>
          </a:p>
          <a:p>
            <a:pPr>
              <a:spcBef>
                <a:spcPts val="0"/>
              </a:spcBef>
              <a:spcAft>
                <a:spcPts val="15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research projects where time and resources are in scarce supply, cutting back on the sample size is often the best option.</a:t>
            </a:r>
          </a:p>
          <a:p>
            <a:pPr>
              <a:spcBef>
                <a:spcPts val="0"/>
              </a:spcBef>
              <a:spcAft>
                <a:spcPts val="15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case of in-depth qualitative research take into account how much time you’ll need versus how much time you have available for the project. </a:t>
            </a:r>
          </a:p>
          <a:p>
            <a:pPr>
              <a:spcBef>
                <a:spcPts val="0"/>
              </a:spcBef>
              <a:spcAft>
                <a:spcPts val="15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Allow for changes based upon the emerging findings, and avoid sampling past point of saturation. </a:t>
            </a:r>
          </a:p>
          <a:p>
            <a:pPr>
              <a:spcBef>
                <a:spcPts val="0"/>
              </a:spcBef>
              <a:spcAft>
                <a:spcPts val="1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quantitative research, generalizing from your sample to a larger population is a statistical matter:</a:t>
            </a:r>
          </a:p>
          <a:p>
            <a:pPr lvl="1">
              <a:spcBef>
                <a:spcPts val="0"/>
              </a:spcBef>
              <a:spcAft>
                <a:spcPts val="1000"/>
              </a:spcAft>
              <a:buSzPct val="150000"/>
              <a:buBlip>
                <a:blip r:embed="rId2"/>
              </a:buBlip>
            </a:pPr>
            <a:r>
              <a:rPr lang="en-GB" sz="17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Having a large sample size and robust sampling methods will help to provide better generalizations.</a:t>
            </a:r>
          </a:p>
          <a:p>
            <a:pPr lvl="1">
              <a:spcBef>
                <a:spcPts val="0"/>
              </a:spcBef>
              <a:spcAft>
                <a:spcPts val="1000"/>
              </a:spcAft>
              <a:buSzPct val="150000"/>
              <a:buBlip>
                <a:blip r:embed="rId2"/>
              </a:buBlip>
            </a:pPr>
            <a:r>
              <a:rPr lang="en-GB" sz="17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you must always be careful not to over-state your findings. </a:t>
            </a: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2264" y="377193"/>
            <a:ext cx="5977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CONCLUSION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12753"/>
            <a:ext cx="2124075" cy="1085850"/>
            <a:chOff x="0" y="12753"/>
            <a:chExt cx="2124075" cy="1085850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12753"/>
              <a:ext cx="2124075" cy="1085850"/>
              <a:chOff x="0" y="12753"/>
              <a:chExt cx="2124075" cy="1085850"/>
            </a:xfrm>
          </p:grpSpPr>
          <p:pic>
            <p:nvPicPr>
              <p:cNvPr id="9" name="Picture 4" descr="X:\Subject Folders\Digital Content\! COMPANION WEBSITES\! BOOK FILES\2016 Titles\04 LIVE\JENSEN &amp; LAURIE_ Doing Real Research\Instructor resources\Powerpoint Slides\Design\Key Tips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2753"/>
                <a:ext cx="2124075" cy="10858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Oval 9"/>
              <p:cNvSpPr/>
              <p:nvPr/>
            </p:nvSpPr>
            <p:spPr>
              <a:xfrm>
                <a:off x="157018" y="258618"/>
                <a:ext cx="785091" cy="75738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8" name="Picture 5" descr="X:\Subject Folders\Digital Content\! COMPANION WEBSITES\! BOOK FILES\2016 Titles\04 LIVE\JENSEN &amp; LAURIE_ Doing Real Research\Instructor resources\Powerpoint Slides\Design\Footprint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766699">
              <a:off x="361169" y="276360"/>
              <a:ext cx="478017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516" y="434304"/>
            <a:ext cx="7517283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0629" y="1417967"/>
            <a:ext cx="10297145" cy="452701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Sampling: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Used when your population is too large for you to study everyone (almost always)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pick a sub-set of population, a ‘sample’.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be used for both qualitative and quantitative research:</a:t>
            </a:r>
          </a:p>
          <a:p>
            <a:pPr lvl="2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1600" i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Quantitative goal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Make accurate generalisations about the population’s characteristics.</a:t>
            </a:r>
          </a:p>
          <a:p>
            <a:pPr lvl="2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1600" i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Qualitative goal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Get beneath surface of phenomenon.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4555" y="377192"/>
            <a:ext cx="73628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SAMPLING?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166" y="434303"/>
            <a:ext cx="6253634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638" y="1485129"/>
            <a:ext cx="10153128" cy="3816874"/>
          </a:xfrm>
        </p:spPr>
        <p:txBody>
          <a:bodyPr>
            <a:normAutofit fontScale="92500" lnSpcReduction="20000"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200" b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Definition: </a:t>
            </a:r>
            <a:r>
              <a:rPr lang="en-GB" sz="22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Drawing </a:t>
            </a:r>
            <a:r>
              <a:rPr lang="en-GB" sz="2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 about a population as a whole </a:t>
            </a:r>
            <a:r>
              <a:rPr lang="en-GB" sz="22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data obtained </a:t>
            </a:r>
            <a:r>
              <a:rPr lang="en-GB" sz="2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studying a </a:t>
            </a:r>
            <a:r>
              <a:rPr lang="en-GB" sz="22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sub-set of that population.</a:t>
            </a:r>
          </a:p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200" b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Principles: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 for patterns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Look for deviant cases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Beware of the ecological fallacy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 types of new knowledge claims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3"/>
              </a:buBlip>
            </a:pPr>
            <a:r>
              <a:rPr lang="en-GB" sz="22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the most of a critical </a:t>
            </a:r>
            <a:r>
              <a:rPr lang="en-GB" sz="22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review</a:t>
            </a:r>
            <a:endParaRPr lang="en-GB" sz="22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4555" y="377192"/>
            <a:ext cx="67867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GENERALIZATION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102" y="434303"/>
            <a:ext cx="6829698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622" y="1413570"/>
            <a:ext cx="10943791" cy="5070333"/>
          </a:xfrm>
        </p:spPr>
        <p:txBody>
          <a:bodyPr>
            <a:normAutofit/>
          </a:bodyPr>
          <a:lstStyle/>
          <a:p>
            <a:pPr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cautious when making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claims.</a:t>
            </a:r>
          </a:p>
          <a:p>
            <a:pPr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some impressive findings are possible. </a:t>
            </a:r>
          </a:p>
          <a:p>
            <a:pPr lvl="1">
              <a:buSzPct val="150000"/>
              <a:buBlip>
                <a:blip r:embed="rId2"/>
              </a:buBlip>
            </a:pP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example in 2012 Simon Jackman accurately predicted the US Presidential Election using a representative sampling method.</a:t>
            </a:r>
          </a:p>
          <a:p>
            <a:pPr marL="544251" lvl="1" indent="0">
              <a:buNone/>
            </a:pP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(1) </a:t>
            </a:r>
            <a:r>
              <a:rPr lang="en-GB" sz="2000" i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Reduce the scope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your research to avoid making knowledge claims you won’t be able to adequately support with your research evidence. </a:t>
            </a:r>
          </a:p>
          <a:p>
            <a:pPr marL="0" indent="0">
              <a:buNone/>
            </a:pP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(2) </a:t>
            </a:r>
            <a:r>
              <a:rPr lang="en-GB" sz="2000" i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representative sampling and acknowledge any limitations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buSzPct val="150000"/>
              <a:buBlip>
                <a:blip r:embed="rId2"/>
              </a:buBlip>
            </a:pP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Following clearly articulated sampling procedures reduces the risk of having an unrepresentative sample that can lead you to make misleading knowledge claims.</a:t>
            </a:r>
          </a:p>
          <a:p>
            <a:pPr marL="0" indent="0">
              <a:buNone/>
            </a:pP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(3) </a:t>
            </a:r>
            <a:r>
              <a:rPr lang="en-GB" sz="2000" i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existing knowledge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(from your literature review) to narrow the range of possible interpretations of your data.</a:t>
            </a:r>
          </a:p>
          <a:p>
            <a:pPr marL="544251" lvl="1" indent="0">
              <a:buNone/>
            </a:pPr>
            <a:endParaRPr lang="en-GB" sz="32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774726" y="377192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NARROW GAP BETWEEN CLAIMS &amp; EVIDENCE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7614" y="434303"/>
            <a:ext cx="2221186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614" y="1417967"/>
            <a:ext cx="10729192" cy="452701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Always include a methods section which allows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readers to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validity of the claims you make, and to identify any flaws in your research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design.</a:t>
            </a:r>
          </a:p>
          <a:p>
            <a:pPr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good methods section includes: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you opted for a particular sampling strategy and who you collected data from.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you gathered your data, identify and operationalize the variables you investigated.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you </a:t>
            </a:r>
            <a:r>
              <a:rPr lang="en-GB" sz="1600" dirty="0" err="1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analyzed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data. </a:t>
            </a:r>
          </a:p>
          <a:p>
            <a:pPr marL="544251" lvl="1" indent="0">
              <a:buNone/>
            </a:pP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774726" y="377192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SUPPORTING KNOWLEDGE CLAIMS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1430" y="434303"/>
            <a:ext cx="3877370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0630" y="1413103"/>
            <a:ext cx="10369152" cy="475362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quantitative research: it must be theoretically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possible to select any member of the population for inclusion in the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practical limitations, such as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access may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this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impossible.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qualitative research: focus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having a diverse sample that reveals the contours of the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population.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Try to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build a working theoretical model based on these observations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Then test this model against additional observations.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believe that qualitative researchers should not generalise: </a:t>
            </a:r>
            <a:r>
              <a:rPr lang="en-GB" sz="2000" dirty="0" err="1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 err="1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Somekh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 (2011: 323). </a:t>
            </a:r>
          </a:p>
          <a:p>
            <a:pPr marL="544251" lvl="1" indent="0">
              <a:buNone/>
            </a:pP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1774726" y="377192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DIFFERENT MODELS OF GENERALIZATION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7534" y="434303"/>
            <a:ext cx="2941266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6614" y="1600571"/>
            <a:ext cx="10513168" cy="452701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i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Ideal to aspire to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Any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individuals in your target population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equal chance of being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selected to be part of your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sample.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 sampling:</a:t>
            </a:r>
          </a:p>
          <a:p>
            <a:pPr lvl="2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embers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your population are selected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random numbers for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inclusion in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sample.</a:t>
            </a:r>
          </a:p>
          <a:p>
            <a:pPr lvl="2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equires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little or no information about your population’s characteristics and is easily the most robust form of sampling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ecomes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exponentially harder as the population size increases and the accessibility of your population decreases.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74726" y="377192"/>
            <a:ext cx="4824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PROBABILITY SAMPLING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230" y="434303"/>
            <a:ext cx="5677570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4605" y="1269054"/>
            <a:ext cx="10801201" cy="485852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 sampling also leaves the demographic distribution of your sample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completely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 to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chance. </a:t>
            </a:r>
          </a:p>
          <a:p>
            <a:pPr marL="0" indent="0">
              <a:spcBef>
                <a:spcPts val="0"/>
              </a:spcBef>
              <a:spcAft>
                <a:spcPts val="2000"/>
              </a:spcAft>
              <a:buNone/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Stratified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 sampling, involves dividing the population you are researching into exclusive sub-groups, or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strata (age, gender, country, ethnicity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etc.):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seful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are looking to compare the attitudes of particular sub-groups (e.g., men to women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lso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useful if you are trying to compare sub-groups with drastically different sizes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equires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significantly more information about your population and is much more complicated to perform than simple random sampling.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4726" y="377192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STRATIFIED RANDOM SAMPLING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5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-1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9382" y="434303"/>
            <a:ext cx="4309418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6224</TotalTime>
  <Words>1925</Words>
  <Application>Microsoft Office PowerPoint</Application>
  <PresentationFormat>Custom</PresentationFormat>
  <Paragraphs>164</Paragraphs>
  <Slides>24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Social Research Methods: Survey Design</dc:title>
  <dc:creator>Rachel</dc:creator>
  <cp:lastModifiedBy>Statham, Chloe</cp:lastModifiedBy>
  <cp:revision>168</cp:revision>
  <cp:lastPrinted>2014-10-19T20:08:31Z</cp:lastPrinted>
  <dcterms:created xsi:type="dcterms:W3CDTF">2014-09-25T13:05:21Z</dcterms:created>
  <dcterms:modified xsi:type="dcterms:W3CDTF">2016-08-30T11:51:15Z</dcterms:modified>
</cp:coreProperties>
</file>