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85" r:id="rId2"/>
    <p:sldId id="283" r:id="rId3"/>
    <p:sldId id="289" r:id="rId4"/>
    <p:sldId id="291" r:id="rId5"/>
    <p:sldId id="292" r:id="rId6"/>
    <p:sldId id="293" r:id="rId7"/>
    <p:sldId id="294" r:id="rId8"/>
    <p:sldId id="298" r:id="rId9"/>
    <p:sldId id="308" r:id="rId10"/>
    <p:sldId id="305" r:id="rId11"/>
    <p:sldId id="312" r:id="rId12"/>
    <p:sldId id="314" r:id="rId13"/>
    <p:sldId id="315" r:id="rId14"/>
    <p:sldId id="317" r:id="rId15"/>
    <p:sldId id="318" r:id="rId16"/>
    <p:sldId id="320" r:id="rId17"/>
    <p:sldId id="321" r:id="rId18"/>
    <p:sldId id="323" r:id="rId19"/>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iri Jeffery" initials="MJ" lastIdx="10" clrIdx="0"/>
  <p:cmAuthor id="1" name="Eric Jensen" initials="" lastIdx="21" clrIdx="1"/>
  <p:cmAuthor id="2" name="Charles Laurie" initials="CL"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84489" autoAdjust="0"/>
  </p:normalViewPr>
  <p:slideViewPr>
    <p:cSldViewPr snapToGrid="0">
      <p:cViewPr varScale="1">
        <p:scale>
          <a:sx n="95" d="100"/>
          <a:sy n="95" d="100"/>
        </p:scale>
        <p:origin x="-120" y="-330"/>
      </p:cViewPr>
      <p:guideLst>
        <p:guide orient="horz" pos="2160"/>
        <p:guide pos="387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45D6E7-2262-4524-B46E-6F97FBD271DA}" type="datetimeFigureOut">
              <a:rPr lang="it-IT" smtClean="0"/>
              <a:t>26/08/2016</a:t>
            </a:fld>
            <a:endParaRPr lang="it-I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A5B459-C258-4581-BA19-BFD028F5B855}" type="slidenum">
              <a:rPr lang="it-IT" smtClean="0"/>
              <a:t>‹#›</a:t>
            </a:fld>
            <a:endParaRPr lang="it-IT"/>
          </a:p>
        </p:txBody>
      </p:sp>
    </p:spTree>
    <p:extLst>
      <p:ext uri="{BB962C8B-B14F-4D97-AF65-F5344CB8AC3E}">
        <p14:creationId xmlns:p14="http://schemas.microsoft.com/office/powerpoint/2010/main" val="3668214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8A5B459-C258-4581-BA19-BFD028F5B855}" type="slidenum">
              <a:rPr lang="it-IT" smtClean="0"/>
              <a:t>1</a:t>
            </a:fld>
            <a:endParaRPr lang="it-IT"/>
          </a:p>
        </p:txBody>
      </p:sp>
    </p:spTree>
    <p:extLst>
      <p:ext uri="{BB962C8B-B14F-4D97-AF65-F5344CB8AC3E}">
        <p14:creationId xmlns:p14="http://schemas.microsoft.com/office/powerpoint/2010/main" val="188146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8A5B459-C258-4581-BA19-BFD028F5B855}" type="slidenum">
              <a:rPr lang="it-IT" smtClean="0"/>
              <a:t>2</a:t>
            </a:fld>
            <a:endParaRPr lang="it-IT"/>
          </a:p>
        </p:txBody>
      </p:sp>
    </p:spTree>
    <p:extLst>
      <p:ext uri="{BB962C8B-B14F-4D97-AF65-F5344CB8AC3E}">
        <p14:creationId xmlns:p14="http://schemas.microsoft.com/office/powerpoint/2010/main" val="2812849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8A5B459-C258-4581-BA19-BFD028F5B855}" type="slidenum">
              <a:rPr lang="it-IT" smtClean="0"/>
              <a:t>5</a:t>
            </a:fld>
            <a:endParaRPr lang="it-IT"/>
          </a:p>
        </p:txBody>
      </p:sp>
    </p:spTree>
    <p:extLst>
      <p:ext uri="{BB962C8B-B14F-4D97-AF65-F5344CB8AC3E}">
        <p14:creationId xmlns:p14="http://schemas.microsoft.com/office/powerpoint/2010/main" val="2766158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8A5B459-C258-4581-BA19-BFD028F5B855}" type="slidenum">
              <a:rPr lang="it-IT" smtClean="0"/>
              <a:t>6</a:t>
            </a:fld>
            <a:endParaRPr lang="it-IT"/>
          </a:p>
        </p:txBody>
      </p:sp>
    </p:spTree>
    <p:extLst>
      <p:ext uri="{BB962C8B-B14F-4D97-AF65-F5344CB8AC3E}">
        <p14:creationId xmlns:p14="http://schemas.microsoft.com/office/powerpoint/2010/main" val="922401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Credit: </a:t>
            </a:r>
            <a:r>
              <a:rPr lang="en-GB" dirty="0" err="1" smtClean="0"/>
              <a:t>drpavloff</a:t>
            </a:r>
            <a:r>
              <a:rPr lang="en-GB" baseline="0" dirty="0" smtClean="0"/>
              <a:t> https://www.flickr.com/photos/niceimages/7989238776/</a:t>
            </a:r>
            <a:endParaRPr lang="it-IT" dirty="0"/>
          </a:p>
        </p:txBody>
      </p:sp>
      <p:sp>
        <p:nvSpPr>
          <p:cNvPr id="4" name="Slide Number Placeholder 3"/>
          <p:cNvSpPr>
            <a:spLocks noGrp="1"/>
          </p:cNvSpPr>
          <p:nvPr>
            <p:ph type="sldNum" sz="quarter" idx="10"/>
          </p:nvPr>
        </p:nvSpPr>
        <p:spPr/>
        <p:txBody>
          <a:bodyPr/>
          <a:lstStyle/>
          <a:p>
            <a:fld id="{98A5B459-C258-4581-BA19-BFD028F5B855}" type="slidenum">
              <a:rPr lang="it-IT" smtClean="0"/>
              <a:t>7</a:t>
            </a:fld>
            <a:endParaRPr lang="it-IT"/>
          </a:p>
        </p:txBody>
      </p:sp>
    </p:spTree>
    <p:extLst>
      <p:ext uri="{BB962C8B-B14F-4D97-AF65-F5344CB8AC3E}">
        <p14:creationId xmlns:p14="http://schemas.microsoft.com/office/powerpoint/2010/main" val="439334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Credit:</a:t>
            </a:r>
            <a:r>
              <a:rPr lang="en-GB" baseline="0" dirty="0" smtClean="0"/>
              <a:t> AJC </a:t>
            </a:r>
            <a:r>
              <a:rPr lang="en-GB" dirty="0" smtClean="0"/>
              <a:t>Ajcann.wordpress.com</a:t>
            </a:r>
            <a:endParaRPr lang="it-IT" dirty="0" smtClean="0"/>
          </a:p>
          <a:p>
            <a:endParaRPr lang="it-IT" b="1" dirty="0"/>
          </a:p>
        </p:txBody>
      </p:sp>
      <p:sp>
        <p:nvSpPr>
          <p:cNvPr id="4" name="Slide Number Placeholder 3"/>
          <p:cNvSpPr>
            <a:spLocks noGrp="1"/>
          </p:cNvSpPr>
          <p:nvPr>
            <p:ph type="sldNum" sz="quarter" idx="10"/>
          </p:nvPr>
        </p:nvSpPr>
        <p:spPr/>
        <p:txBody>
          <a:bodyPr/>
          <a:lstStyle/>
          <a:p>
            <a:fld id="{98A5B459-C258-4581-BA19-BFD028F5B855}" type="slidenum">
              <a:rPr lang="it-IT" smtClean="0"/>
              <a:t>9</a:t>
            </a:fld>
            <a:endParaRPr lang="it-IT"/>
          </a:p>
        </p:txBody>
      </p:sp>
    </p:spTree>
    <p:extLst>
      <p:ext uri="{BB962C8B-B14F-4D97-AF65-F5344CB8AC3E}">
        <p14:creationId xmlns:p14="http://schemas.microsoft.com/office/powerpoint/2010/main" val="32968079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8A5B459-C258-4581-BA19-BFD028F5B855}" type="slidenum">
              <a:rPr lang="it-IT" smtClean="0"/>
              <a:t>12</a:t>
            </a:fld>
            <a:endParaRPr lang="it-IT"/>
          </a:p>
        </p:txBody>
      </p:sp>
    </p:spTree>
    <p:extLst>
      <p:ext uri="{BB962C8B-B14F-4D97-AF65-F5344CB8AC3E}">
        <p14:creationId xmlns:p14="http://schemas.microsoft.com/office/powerpoint/2010/main" val="3898072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t>26/08/2016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t>26/08/2016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t>26/08/2016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t>26/08/2016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26/08/2016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t>26/08/2016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9" name="TextBox 8"/>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0" name="TextBox 9"/>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1"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4652388" y="4867564"/>
            <a:ext cx="4556268"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LITERATURE REVIEW</a:t>
            </a:r>
            <a:endParaRPr lang="en-GB" sz="3600" dirty="0">
              <a:solidFill>
                <a:srgbClr val="00A4DE"/>
              </a:solidFill>
              <a:latin typeface="Aharoni" panose="02010803020104030203" pitchFamily="2" charset="-79"/>
              <a:cs typeface="Aharoni" panose="02010803020104030203" pitchFamily="2" charset="-79"/>
            </a:endParaRPr>
          </a:p>
        </p:txBody>
      </p:sp>
      <p:sp>
        <p:nvSpPr>
          <p:cNvPr id="14" name="Rounded Rectangle 13"/>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17" name="TextBox 16"/>
          <p:cNvSpPr txBox="1"/>
          <p:nvPr/>
        </p:nvSpPr>
        <p:spPr>
          <a:xfrm>
            <a:off x="10123061" y="4673613"/>
            <a:ext cx="65577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2</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455829" y="1406022"/>
            <a:ext cx="11265113" cy="401648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At the beginning stage of your search you </a:t>
            </a:r>
            <a:r>
              <a:rPr lang="en-GB" sz="2000" dirty="0">
                <a:solidFill>
                  <a:srgbClr val="00A4DE"/>
                </a:solidFill>
                <a:latin typeface="Arial" panose="020B0604020202020204" pitchFamily="34" charset="0"/>
                <a:cs typeface="Arial" panose="020B0604020202020204" pitchFamily="34" charset="0"/>
              </a:rPr>
              <a:t>want to be thorough in terms of the breadth of your </a:t>
            </a:r>
            <a:r>
              <a:rPr lang="en-GB" sz="2000" dirty="0" smtClean="0">
                <a:solidFill>
                  <a:srgbClr val="00A4DE"/>
                </a:solidFill>
                <a:latin typeface="Arial" panose="020B0604020202020204" pitchFamily="34" charset="0"/>
                <a:cs typeface="Arial" panose="020B0604020202020204" pitchFamily="34" charset="0"/>
              </a:rPr>
              <a:t>search, </a:t>
            </a:r>
            <a:r>
              <a:rPr lang="en-GB" sz="2000" dirty="0">
                <a:solidFill>
                  <a:srgbClr val="00A4DE"/>
                </a:solidFill>
                <a:latin typeface="Arial" panose="020B0604020202020204" pitchFamily="34" charset="0"/>
                <a:cs typeface="Arial" panose="020B0604020202020204" pitchFamily="34" charset="0"/>
              </a:rPr>
              <a:t>but not to get bogged down in the details of individual sources </a:t>
            </a:r>
            <a:r>
              <a:rPr lang="en-GB" sz="2000" dirty="0" smtClean="0">
                <a:solidFill>
                  <a:srgbClr val="00A4DE"/>
                </a:solidFill>
                <a:latin typeface="Arial" panose="020B0604020202020204" pitchFamily="34" charset="0"/>
                <a:cs typeface="Arial" panose="020B0604020202020204" pitchFamily="34" charset="0"/>
              </a:rPr>
              <a:t>yet.</a:t>
            </a:r>
          </a:p>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Save the in-depth reading for the next stage, once you’ve narrowed down your sources to only those that are most relevant and </a:t>
            </a:r>
            <a:r>
              <a:rPr lang="en-GB" sz="2000" dirty="0" smtClean="0">
                <a:solidFill>
                  <a:srgbClr val="00A4DE"/>
                </a:solidFill>
                <a:latin typeface="Arial" panose="020B0604020202020204" pitchFamily="34" charset="0"/>
                <a:cs typeface="Arial" panose="020B0604020202020204" pitchFamily="34" charset="0"/>
              </a:rPr>
              <a:t>credible.</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Start </a:t>
            </a:r>
            <a:r>
              <a:rPr lang="en-GB" sz="2000" dirty="0">
                <a:solidFill>
                  <a:srgbClr val="00A4DE"/>
                </a:solidFill>
                <a:latin typeface="Arial" panose="020B0604020202020204" pitchFamily="34" charset="0"/>
                <a:cs typeface="Arial" panose="020B0604020202020204" pitchFamily="34" charset="0"/>
              </a:rPr>
              <a:t>with electronically accessible journal </a:t>
            </a:r>
            <a:r>
              <a:rPr lang="en-GB" sz="2000" dirty="0" smtClean="0">
                <a:solidFill>
                  <a:srgbClr val="00A4DE"/>
                </a:solidFill>
                <a:latin typeface="Arial" panose="020B0604020202020204" pitchFamily="34" charset="0"/>
                <a:cs typeface="Arial" panose="020B0604020202020204" pitchFamily="34" charset="0"/>
              </a:rPr>
              <a:t>articles. </a:t>
            </a:r>
            <a:r>
              <a:rPr lang="en-GB" sz="2000" dirty="0">
                <a:solidFill>
                  <a:srgbClr val="00A4DE"/>
                </a:solidFill>
                <a:latin typeface="Arial" panose="020B0604020202020204" pitchFamily="34" charset="0"/>
                <a:cs typeface="Arial" panose="020B0604020202020204" pitchFamily="34" charset="0"/>
              </a:rPr>
              <a:t>Save books and other printed content, and electronic sources that are more difficult to access, for later when you can do a more detailed search</a:t>
            </a:r>
            <a:r>
              <a:rPr lang="en-GB" sz="2000" dirty="0" smtClean="0">
                <a:solidFill>
                  <a:srgbClr val="00A4DE"/>
                </a:solidFill>
                <a:latin typeface="Arial" panose="020B0604020202020204" pitchFamily="34" charset="0"/>
                <a:cs typeface="Arial" panose="020B0604020202020204" pitchFamily="34" charset="0"/>
              </a:rPr>
              <a:t>.</a:t>
            </a:r>
          </a:p>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Using your search plan, begin looking for relevant </a:t>
            </a:r>
            <a:r>
              <a:rPr lang="en-GB" sz="2000" dirty="0" smtClean="0">
                <a:solidFill>
                  <a:srgbClr val="00A4DE"/>
                </a:solidFill>
                <a:latin typeface="Arial" panose="020B0604020202020204" pitchFamily="34" charset="0"/>
                <a:cs typeface="Arial" panose="020B0604020202020204" pitchFamily="34" charset="0"/>
              </a:rPr>
              <a:t>literature. </a:t>
            </a:r>
            <a:r>
              <a:rPr lang="en-GB" sz="2000" dirty="0">
                <a:solidFill>
                  <a:srgbClr val="00A4DE"/>
                </a:solidFill>
                <a:latin typeface="Arial" panose="020B0604020202020204" pitchFamily="34" charset="0"/>
                <a:cs typeface="Arial" panose="020B0604020202020204" pitchFamily="34" charset="0"/>
              </a:rPr>
              <a:t>Ensure relevance by first reading the </a:t>
            </a:r>
            <a:r>
              <a:rPr lang="en-GB" sz="2000" dirty="0" smtClean="0">
                <a:solidFill>
                  <a:srgbClr val="00A4DE"/>
                </a:solidFill>
                <a:latin typeface="Arial" panose="020B0604020202020204" pitchFamily="34" charset="0"/>
                <a:cs typeface="Arial" panose="020B0604020202020204" pitchFamily="34" charset="0"/>
              </a:rPr>
              <a:t>title, </a:t>
            </a:r>
            <a:r>
              <a:rPr lang="en-GB" sz="2000" dirty="0">
                <a:solidFill>
                  <a:srgbClr val="00A4DE"/>
                </a:solidFill>
                <a:latin typeface="Arial" panose="020B0604020202020204" pitchFamily="34" charset="0"/>
                <a:cs typeface="Arial" panose="020B0604020202020204" pitchFamily="34" charset="0"/>
              </a:rPr>
              <a:t>then read the abstract or </a:t>
            </a:r>
            <a:r>
              <a:rPr lang="en-GB" sz="2000" dirty="0" smtClean="0">
                <a:solidFill>
                  <a:srgbClr val="00A4DE"/>
                </a:solidFill>
                <a:latin typeface="Arial" panose="020B0604020202020204" pitchFamily="34" charset="0"/>
                <a:cs typeface="Arial" panose="020B0604020202020204" pitchFamily="34" charset="0"/>
              </a:rPr>
              <a:t>summary, and then by downloading </a:t>
            </a:r>
            <a:r>
              <a:rPr lang="en-GB" sz="2000" dirty="0">
                <a:solidFill>
                  <a:srgbClr val="00A4DE"/>
                </a:solidFill>
                <a:latin typeface="Arial" panose="020B0604020202020204" pitchFamily="34" charset="0"/>
                <a:cs typeface="Arial" panose="020B0604020202020204" pitchFamily="34" charset="0"/>
              </a:rPr>
              <a:t>or </a:t>
            </a:r>
            <a:r>
              <a:rPr lang="en-GB" sz="2000" dirty="0" smtClean="0">
                <a:solidFill>
                  <a:srgbClr val="00A4DE"/>
                </a:solidFill>
                <a:latin typeface="Arial" panose="020B0604020202020204" pitchFamily="34" charset="0"/>
                <a:cs typeface="Arial" panose="020B0604020202020204" pitchFamily="34" charset="0"/>
              </a:rPr>
              <a:t>recording </a:t>
            </a:r>
            <a:r>
              <a:rPr lang="en-GB" sz="2000" dirty="0">
                <a:solidFill>
                  <a:srgbClr val="00A4DE"/>
                </a:solidFill>
                <a:latin typeface="Arial" panose="020B0604020202020204" pitchFamily="34" charset="0"/>
                <a:cs typeface="Arial" panose="020B0604020202020204" pitchFamily="34" charset="0"/>
              </a:rPr>
              <a:t>the details of the publication </a:t>
            </a:r>
            <a:r>
              <a:rPr lang="en-GB" sz="2000" dirty="0" smtClean="0">
                <a:solidFill>
                  <a:srgbClr val="00A4DE"/>
                </a:solidFill>
                <a:latin typeface="Arial" panose="020B0604020202020204" pitchFamily="34" charset="0"/>
                <a:cs typeface="Arial" panose="020B0604020202020204" pitchFamily="34" charset="0"/>
              </a:rPr>
              <a:t>and </a:t>
            </a:r>
            <a:r>
              <a:rPr lang="en-GB" sz="2000" dirty="0">
                <a:solidFill>
                  <a:srgbClr val="00A4DE"/>
                </a:solidFill>
                <a:latin typeface="Arial" panose="020B0604020202020204" pitchFamily="34" charset="0"/>
                <a:cs typeface="Arial" panose="020B0604020202020204" pitchFamily="34" charset="0"/>
              </a:rPr>
              <a:t>its </a:t>
            </a:r>
            <a:r>
              <a:rPr lang="en-GB" sz="2000" dirty="0" smtClean="0">
                <a:solidFill>
                  <a:srgbClr val="00A4DE"/>
                </a:solidFill>
                <a:latin typeface="Arial" panose="020B0604020202020204" pitchFamily="34" charset="0"/>
                <a:cs typeface="Arial" panose="020B0604020202020204" pitchFamily="34" charset="0"/>
              </a:rPr>
              <a:t>citation.</a:t>
            </a:r>
            <a:endParaRPr lang="en-GB" sz="2000" dirty="0" smtClean="0">
              <a:solidFill>
                <a:srgbClr val="00A4DE"/>
              </a:solidFill>
            </a:endParaRPr>
          </a:p>
        </p:txBody>
      </p:sp>
      <p:sp>
        <p:nvSpPr>
          <p:cNvPr id="7" name="TextBox 6"/>
          <p:cNvSpPr txBox="1"/>
          <p:nvPr/>
        </p:nvSpPr>
        <p:spPr>
          <a:xfrm>
            <a:off x="1838853" y="377193"/>
            <a:ext cx="797838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BEGIN SEARCHING FOR RELEVANT SOURCES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36370" y="434304"/>
            <a:ext cx="235243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428049" y="1541983"/>
            <a:ext cx="11268232" cy="280076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Once you’ve gathered your first set of sources, start </a:t>
            </a:r>
            <a:r>
              <a:rPr lang="en-GB" sz="2000" b="1" dirty="0">
                <a:solidFill>
                  <a:srgbClr val="00A4DE"/>
                </a:solidFill>
                <a:latin typeface="Arial" panose="020B0604020202020204" pitchFamily="34" charset="0"/>
                <a:cs typeface="Arial" panose="020B0604020202020204" pitchFamily="34" charset="0"/>
              </a:rPr>
              <a:t>organizing</a:t>
            </a:r>
            <a:r>
              <a:rPr lang="en-GB" sz="2000" dirty="0">
                <a:solidFill>
                  <a:srgbClr val="00A4DE"/>
                </a:solidFill>
                <a:latin typeface="Arial" panose="020B0604020202020204" pitchFamily="34" charset="0"/>
                <a:cs typeface="Arial" panose="020B0604020202020204" pitchFamily="34" charset="0"/>
              </a:rPr>
              <a:t> them into categories, with a folder on your computer for each </a:t>
            </a:r>
            <a:r>
              <a:rPr lang="en-GB" sz="2000" dirty="0" smtClean="0">
                <a:solidFill>
                  <a:srgbClr val="00A4DE"/>
                </a:solidFill>
                <a:latin typeface="Arial" panose="020B0604020202020204" pitchFamily="34" charset="0"/>
                <a:cs typeface="Arial" panose="020B0604020202020204" pitchFamily="34" charset="0"/>
              </a:rPr>
              <a:t>category. </a:t>
            </a:r>
          </a:p>
          <a:p>
            <a:pPr>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Place downloaded publications into these folders along with a document containing copied and pasted details of publications you couldn’t download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Once </a:t>
            </a:r>
            <a:r>
              <a:rPr lang="en-GB" sz="2000" dirty="0">
                <a:solidFill>
                  <a:srgbClr val="00A4DE"/>
                </a:solidFill>
                <a:latin typeface="Arial" panose="020B0604020202020204" pitchFamily="34" charset="0"/>
                <a:cs typeface="Arial" panose="020B0604020202020204" pitchFamily="34" charset="0"/>
              </a:rPr>
              <a:t>you’ve created a preliminary set of </a:t>
            </a:r>
            <a:r>
              <a:rPr lang="en-GB" sz="2000" dirty="0" smtClean="0">
                <a:solidFill>
                  <a:srgbClr val="00A4DE"/>
                </a:solidFill>
                <a:latin typeface="Arial" panose="020B0604020202020204" pitchFamily="34" charset="0"/>
                <a:cs typeface="Arial" panose="020B0604020202020204" pitchFamily="34" charset="0"/>
              </a:rPr>
              <a:t>categories, </a:t>
            </a:r>
            <a:r>
              <a:rPr lang="en-GB" sz="2000" dirty="0">
                <a:solidFill>
                  <a:srgbClr val="00A4DE"/>
                </a:solidFill>
                <a:latin typeface="Arial" panose="020B0604020202020204" pitchFamily="34" charset="0"/>
                <a:cs typeface="Arial" panose="020B0604020202020204" pitchFamily="34" charset="0"/>
              </a:rPr>
              <a:t>take stock to see if you can combine categories, if you need to expand your search </a:t>
            </a:r>
            <a:r>
              <a:rPr lang="en-GB" sz="2000" dirty="0" smtClean="0">
                <a:solidFill>
                  <a:srgbClr val="00A4DE"/>
                </a:solidFill>
                <a:latin typeface="Arial" panose="020B0604020202020204" pitchFamily="34" charset="0"/>
                <a:cs typeface="Arial" panose="020B0604020202020204" pitchFamily="34" charset="0"/>
              </a:rPr>
              <a:t>or </a:t>
            </a:r>
            <a:r>
              <a:rPr lang="en-GB" sz="2000" dirty="0">
                <a:solidFill>
                  <a:srgbClr val="00A4DE"/>
                </a:solidFill>
                <a:latin typeface="Arial" panose="020B0604020202020204" pitchFamily="34" charset="0"/>
                <a:cs typeface="Arial" panose="020B0604020202020204" pitchFamily="34" charset="0"/>
              </a:rPr>
              <a:t>if you should re-focus away from any categories. </a:t>
            </a:r>
            <a:endParaRPr lang="it-IT"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838852" y="377193"/>
            <a:ext cx="834012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ORGANIZE YOUR SOURCES INTO CATEGORIES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8014" y="434304"/>
            <a:ext cx="2010786"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217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559347" y="1372595"/>
            <a:ext cx="11073306" cy="4093428"/>
          </a:xfrm>
        </p:spPr>
        <p:txBody>
          <a:bodyPr vert="horz" wrap="square" lIns="91440" tIns="45720" rIns="91440" bIns="45720" rtlCol="0">
            <a:spAutoFit/>
          </a:bodyPr>
          <a:lstStyle/>
          <a:p>
            <a:pPr marL="0" lvl="0" indent="0">
              <a:lnSpc>
                <a:spcPct val="100000"/>
              </a:lnSpc>
              <a:spcBef>
                <a:spcPts val="0"/>
              </a:spcBef>
              <a:spcAft>
                <a:spcPts val="2000"/>
              </a:spcAft>
              <a:buSzPct val="150000"/>
              <a:buNone/>
            </a:pPr>
            <a:r>
              <a:rPr lang="en-GB" sz="2000" b="1" i="1" dirty="0" smtClean="0">
                <a:solidFill>
                  <a:srgbClr val="00A4DE"/>
                </a:solidFill>
                <a:latin typeface="Arial" panose="020B0604020202020204" pitchFamily="34" charset="0"/>
                <a:cs typeface="Arial" panose="020B0604020202020204" pitchFamily="34" charset="0"/>
              </a:rPr>
              <a:t>Evaluation </a:t>
            </a:r>
            <a:r>
              <a:rPr lang="en-GB" sz="2000" b="1" i="1" dirty="0">
                <a:solidFill>
                  <a:srgbClr val="00A4DE"/>
                </a:solidFill>
                <a:latin typeface="Arial" panose="020B0604020202020204" pitchFamily="34" charset="0"/>
                <a:cs typeface="Arial" panose="020B0604020202020204" pitchFamily="34" charset="0"/>
              </a:rPr>
              <a:t>of core </a:t>
            </a:r>
            <a:r>
              <a:rPr lang="en-GB" sz="2000" b="1" i="1" dirty="0" smtClean="0">
                <a:solidFill>
                  <a:srgbClr val="00A4DE"/>
                </a:solidFill>
                <a:latin typeface="Arial" panose="020B0604020202020204" pitchFamily="34" charset="0"/>
                <a:cs typeface="Arial" panose="020B0604020202020204" pitchFamily="34" charset="0"/>
              </a:rPr>
              <a:t>content</a:t>
            </a:r>
            <a:r>
              <a:rPr lang="en-GB" sz="2000" b="1" i="1" dirty="0" smtClean="0">
                <a:solidFill>
                  <a:srgbClr val="00A4DE"/>
                </a:solidFill>
                <a:latin typeface="Arial" panose="020B0604020202020204" pitchFamily="34" charset="0"/>
                <a:cs typeface="Arial" panose="020B0604020202020204" pitchFamily="34" charset="0"/>
              </a:rPr>
              <a:t>:</a:t>
            </a:r>
            <a:endParaRPr lang="it-IT" sz="2000" i="1" dirty="0">
              <a:solidFill>
                <a:srgbClr val="00A4DE"/>
              </a:solidFill>
              <a:latin typeface="Arial" panose="020B0604020202020204" pitchFamily="34" charset="0"/>
              <a:cs typeface="Arial" panose="020B0604020202020204" pitchFamily="34" charset="0"/>
            </a:endParaRPr>
          </a:p>
          <a:p>
            <a:pPr lvl="0">
              <a:lnSpc>
                <a:spcPct val="100000"/>
              </a:lnSpc>
              <a:spcBef>
                <a:spcPts val="0"/>
              </a:spcBef>
              <a:spcAft>
                <a:spcPts val="2000"/>
              </a:spcAft>
              <a:buClr>
                <a:srgbClr val="FF6600"/>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Has the author clearly defined the topic under investigation? How significant is it</a:t>
            </a:r>
            <a:r>
              <a:rPr lang="en-GB" sz="2000" dirty="0" smtClean="0">
                <a:solidFill>
                  <a:srgbClr val="00A4DE"/>
                </a:solidFill>
                <a:latin typeface="Arial" panose="020B0604020202020204" pitchFamily="34" charset="0"/>
                <a:cs typeface="Arial" panose="020B0604020202020204" pitchFamily="34" charset="0"/>
              </a:rPr>
              <a:t>?</a:t>
            </a:r>
            <a:endParaRPr lang="it-IT" sz="2000" dirty="0">
              <a:solidFill>
                <a:srgbClr val="00A4DE"/>
              </a:solidFill>
              <a:latin typeface="Arial" panose="020B0604020202020204" pitchFamily="34" charset="0"/>
              <a:cs typeface="Arial" panose="020B0604020202020204" pitchFamily="34" charset="0"/>
            </a:endParaRPr>
          </a:p>
          <a:p>
            <a:pPr lvl="0">
              <a:lnSpc>
                <a:spcPct val="100000"/>
              </a:lnSpc>
              <a:spcBef>
                <a:spcPts val="0"/>
              </a:spcBef>
              <a:spcAft>
                <a:spcPts val="2000"/>
              </a:spcAft>
              <a:buClr>
                <a:srgbClr val="FF6600"/>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What is the author’s theoretical framework (if there is one</a:t>
            </a:r>
            <a:r>
              <a:rPr lang="en-GB" sz="2000" dirty="0" smtClean="0">
                <a:solidFill>
                  <a:srgbClr val="00A4DE"/>
                </a:solidFill>
                <a:latin typeface="Arial" panose="020B0604020202020204" pitchFamily="34" charset="0"/>
                <a:cs typeface="Arial" panose="020B0604020202020204" pitchFamily="34" charset="0"/>
              </a:rPr>
              <a:t>)?</a:t>
            </a:r>
            <a:endParaRPr lang="it-IT" sz="2000" dirty="0">
              <a:solidFill>
                <a:srgbClr val="00A4DE"/>
              </a:solidFill>
              <a:latin typeface="Arial" panose="020B0604020202020204" pitchFamily="34" charset="0"/>
              <a:cs typeface="Arial" panose="020B0604020202020204" pitchFamily="34" charset="0"/>
            </a:endParaRPr>
          </a:p>
          <a:p>
            <a:pPr lvl="0">
              <a:lnSpc>
                <a:spcPct val="100000"/>
              </a:lnSpc>
              <a:spcBef>
                <a:spcPts val="0"/>
              </a:spcBef>
              <a:spcAft>
                <a:spcPts val="2000"/>
              </a:spcAft>
              <a:buClr>
                <a:srgbClr val="FF6600"/>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Does the information come across as opinion or propaganda</a:t>
            </a:r>
            <a:r>
              <a:rPr lang="en-GB" sz="2000" dirty="0" smtClean="0">
                <a:solidFill>
                  <a:srgbClr val="00A4DE"/>
                </a:solidFill>
                <a:latin typeface="Arial" panose="020B0604020202020204" pitchFamily="34" charset="0"/>
                <a:cs typeface="Arial" panose="020B0604020202020204" pitchFamily="34" charset="0"/>
              </a:rPr>
              <a:t>?</a:t>
            </a:r>
            <a:endParaRPr lang="it-IT" sz="2000" dirty="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rgbClr val="FF6600"/>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Are assumptions </a:t>
            </a:r>
            <a:r>
              <a:rPr lang="en-GB" sz="2000" dirty="0" smtClean="0">
                <a:solidFill>
                  <a:srgbClr val="00A4DE"/>
                </a:solidFill>
                <a:latin typeface="Arial" panose="020B0604020202020204" pitchFamily="34" charset="0"/>
                <a:cs typeface="Arial" panose="020B0604020202020204" pitchFamily="34" charset="0"/>
              </a:rPr>
              <a:t>reasonable?</a:t>
            </a:r>
          </a:p>
          <a:p>
            <a:pPr>
              <a:lnSpc>
                <a:spcPct val="100000"/>
              </a:lnSpc>
              <a:spcBef>
                <a:spcPts val="0"/>
              </a:spcBef>
              <a:spcAft>
                <a:spcPts val="2000"/>
              </a:spcAft>
              <a:buClr>
                <a:srgbClr val="FF6600"/>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Does </a:t>
            </a:r>
            <a:r>
              <a:rPr lang="en-GB" sz="2000" dirty="0">
                <a:solidFill>
                  <a:srgbClr val="00A4DE"/>
                </a:solidFill>
                <a:latin typeface="Arial" panose="020B0604020202020204" pitchFamily="34" charset="0"/>
                <a:cs typeface="Arial" panose="020B0604020202020204" pitchFamily="34" charset="0"/>
              </a:rPr>
              <a:t>the author take a radically different approach from others examining a similar topic? Could it have been better if approached from a different perspective</a:t>
            </a:r>
            <a:r>
              <a:rPr lang="en-GB" sz="2000" dirty="0" smtClean="0">
                <a:solidFill>
                  <a:srgbClr val="00A4DE"/>
                </a:solidFill>
                <a:latin typeface="Arial" panose="020B0604020202020204" pitchFamily="34" charset="0"/>
                <a:cs typeface="Arial" panose="020B0604020202020204" pitchFamily="34" charset="0"/>
              </a:rPr>
              <a:t>?</a:t>
            </a:r>
            <a:endParaRPr lang="it-IT" sz="2000" dirty="0">
              <a:solidFill>
                <a:srgbClr val="00A4DE"/>
              </a:solidFill>
              <a:latin typeface="Arial" panose="020B0604020202020204" pitchFamily="34" charset="0"/>
              <a:cs typeface="Arial" panose="020B0604020202020204" pitchFamily="34" charset="0"/>
            </a:endParaRPr>
          </a:p>
          <a:p>
            <a:pPr lvl="0">
              <a:lnSpc>
                <a:spcPct val="100000"/>
              </a:lnSpc>
              <a:spcBef>
                <a:spcPts val="0"/>
              </a:spcBef>
              <a:spcAft>
                <a:spcPts val="2000"/>
              </a:spcAft>
              <a:buClr>
                <a:srgbClr val="FF6600"/>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Can you spot any errors, gaps or omissions?</a:t>
            </a:r>
            <a:endParaRPr lang="it-IT"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838853" y="377193"/>
            <a:ext cx="564676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REVIEWING YOUR LITERATURE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64958" y="434304"/>
            <a:ext cx="472384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798086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549299" y="1222995"/>
            <a:ext cx="11073306" cy="5882636"/>
          </a:xfrm>
        </p:spPr>
        <p:txBody>
          <a:bodyPr vert="horz" wrap="square" lIns="91440" tIns="45720" rIns="91440" bIns="45720" rtlCol="0">
            <a:spAutoFit/>
          </a:bodyPr>
          <a:lstStyle/>
          <a:p>
            <a:pPr marL="0" indent="0">
              <a:buClr>
                <a:srgbClr val="FF6600"/>
              </a:buClr>
              <a:buNone/>
            </a:pPr>
            <a:r>
              <a:rPr lang="en-GB" sz="2000" b="1" i="1" dirty="0" smtClean="0">
                <a:solidFill>
                  <a:srgbClr val="00A4DE"/>
                </a:solidFill>
                <a:latin typeface="Arial" panose="020B0604020202020204" pitchFamily="34" charset="0"/>
                <a:cs typeface="Arial" panose="020B0604020202020204" pitchFamily="34" charset="0"/>
              </a:rPr>
              <a:t>Assessment </a:t>
            </a:r>
            <a:r>
              <a:rPr lang="en-GB" sz="2000" b="1" i="1" dirty="0">
                <a:solidFill>
                  <a:srgbClr val="00A4DE"/>
                </a:solidFill>
                <a:latin typeface="Arial" panose="020B0604020202020204" pitchFamily="34" charset="0"/>
                <a:cs typeface="Arial" panose="020B0604020202020204" pitchFamily="34" charset="0"/>
              </a:rPr>
              <a:t>of </a:t>
            </a:r>
            <a:r>
              <a:rPr lang="en-GB" sz="2000" b="1" i="1" dirty="0" smtClean="0">
                <a:solidFill>
                  <a:srgbClr val="00A4DE"/>
                </a:solidFill>
                <a:latin typeface="Arial" panose="020B0604020202020204" pitchFamily="34" charset="0"/>
                <a:cs typeface="Arial" panose="020B0604020202020204" pitchFamily="34" charset="0"/>
              </a:rPr>
              <a:t>evidence</a:t>
            </a:r>
            <a:r>
              <a:rPr lang="en-GB" sz="2000" b="1" i="1" dirty="0" smtClean="0">
                <a:solidFill>
                  <a:srgbClr val="00A4DE"/>
                </a:solidFill>
                <a:latin typeface="Arial" panose="020B0604020202020204" pitchFamily="34" charset="0"/>
                <a:cs typeface="Arial" panose="020B0604020202020204" pitchFamily="34" charset="0"/>
              </a:rPr>
              <a:t>:</a:t>
            </a:r>
            <a:endParaRPr lang="it-IT" sz="2000" b="1" i="1"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Are there methodological shortcomings? If so, how fundamental to the author’s claims are they? What are the implications for the author’s claims? Is the chosen research method leading the author to make certain claims</a:t>
            </a:r>
            <a:r>
              <a:rPr lang="en-GB" sz="2000" dirty="0" smtClean="0">
                <a:solidFill>
                  <a:srgbClr val="00A4DE"/>
                </a:solidFill>
                <a:latin typeface="Arial" panose="020B0604020202020204" pitchFamily="34" charset="0"/>
                <a:cs typeface="Arial" panose="020B0604020202020204" pitchFamily="34" charset="0"/>
              </a:rPr>
              <a:t>?</a:t>
            </a:r>
            <a:br>
              <a:rPr lang="en-GB" sz="2000" dirty="0" smtClean="0">
                <a:solidFill>
                  <a:srgbClr val="00A4DE"/>
                </a:solidFill>
                <a:latin typeface="Arial" panose="020B0604020202020204" pitchFamily="34" charset="0"/>
                <a:cs typeface="Arial" panose="020B0604020202020204" pitchFamily="34" charset="0"/>
              </a:rPr>
            </a:br>
            <a:endParaRPr lang="it-IT" sz="2000"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Are claims supported with sufficient and credible evidence? Is the author over-reaching with the publication’s claims</a:t>
            </a:r>
            <a:r>
              <a:rPr lang="en-GB" sz="2000" dirty="0" smtClean="0">
                <a:solidFill>
                  <a:srgbClr val="00A4DE"/>
                </a:solidFill>
                <a:latin typeface="Arial" panose="020B0604020202020204" pitchFamily="34" charset="0"/>
                <a:cs typeface="Arial" panose="020B0604020202020204" pitchFamily="34" charset="0"/>
              </a:rPr>
              <a:t>?</a:t>
            </a:r>
            <a:br>
              <a:rPr lang="en-GB" sz="2000" dirty="0" smtClean="0">
                <a:solidFill>
                  <a:srgbClr val="00A4DE"/>
                </a:solidFill>
                <a:latin typeface="Arial" panose="020B0604020202020204" pitchFamily="34" charset="0"/>
                <a:cs typeface="Arial" panose="020B0604020202020204" pitchFamily="34" charset="0"/>
              </a:rPr>
            </a:br>
            <a:endParaRPr lang="it-IT" sz="2000"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Does the article rest on primary or secondary research (or just the author’s arguments or application of theory)? </a:t>
            </a:r>
            <a:endParaRPr lang="en-GB" sz="2000" dirty="0" smtClean="0">
              <a:solidFill>
                <a:srgbClr val="00A4DE"/>
              </a:solidFill>
              <a:latin typeface="Arial" panose="020B0604020202020204" pitchFamily="34" charset="0"/>
              <a:cs typeface="Arial" panose="020B0604020202020204" pitchFamily="34" charset="0"/>
            </a:endParaRPr>
          </a:p>
          <a:p>
            <a:pPr marL="0" lvl="0" indent="0">
              <a:buClr>
                <a:srgbClr val="FF6600"/>
              </a:buClr>
              <a:buNone/>
            </a:pPr>
            <a:endParaRPr lang="en-GB" sz="2000" dirty="0" smtClean="0">
              <a:solidFill>
                <a:srgbClr val="00A4DE"/>
              </a:solidFill>
              <a:latin typeface="Arial" panose="020B0604020202020204" pitchFamily="34" charset="0"/>
              <a:cs typeface="Arial" panose="020B0604020202020204" pitchFamily="34" charset="0"/>
            </a:endParaRPr>
          </a:p>
          <a:p>
            <a:pPr marL="0" indent="0">
              <a:buClr>
                <a:srgbClr val="FF6600"/>
              </a:buClr>
              <a:buNone/>
            </a:pPr>
            <a:r>
              <a:rPr lang="en-GB" sz="2000" b="1" i="1" dirty="0">
                <a:solidFill>
                  <a:srgbClr val="00A4DE"/>
                </a:solidFill>
                <a:latin typeface="Arial" panose="020B0604020202020204" pitchFamily="34" charset="0"/>
                <a:cs typeface="Arial" panose="020B0604020202020204" pitchFamily="34" charset="0"/>
              </a:rPr>
              <a:t>Coverage of the topic</a:t>
            </a:r>
            <a:r>
              <a:rPr lang="en-GB" sz="2000" b="1" i="1" dirty="0" smtClean="0">
                <a:solidFill>
                  <a:srgbClr val="00A4DE"/>
                </a:solidFill>
                <a:latin typeface="Arial" panose="020B0604020202020204" pitchFamily="34" charset="0"/>
                <a:cs typeface="Arial" panose="020B0604020202020204" pitchFamily="34" charset="0"/>
              </a:rPr>
              <a:t>:</a:t>
            </a:r>
            <a:endParaRPr lang="it-IT" sz="2000" i="1"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Does the source confirm or support other sources you’ve read, update other material, or provide new insights?</a:t>
            </a:r>
            <a:br>
              <a:rPr lang="en-GB" sz="2000" dirty="0">
                <a:solidFill>
                  <a:srgbClr val="00A4DE"/>
                </a:solidFill>
                <a:latin typeface="Arial" panose="020B0604020202020204" pitchFamily="34" charset="0"/>
                <a:cs typeface="Arial" panose="020B0604020202020204" pitchFamily="34" charset="0"/>
              </a:rPr>
            </a:br>
            <a:endParaRPr lang="it-IT" sz="2000"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Does the publication appear to be of good quality?</a:t>
            </a:r>
            <a:endParaRPr lang="it-IT" sz="2000" dirty="0">
              <a:solidFill>
                <a:srgbClr val="00A4DE"/>
              </a:solidFill>
              <a:latin typeface="Arial" panose="020B0604020202020204" pitchFamily="34" charset="0"/>
              <a:cs typeface="Arial" panose="020B0604020202020204" pitchFamily="34" charset="0"/>
            </a:endParaRPr>
          </a:p>
          <a:p>
            <a:pPr lvl="0">
              <a:buClr>
                <a:srgbClr val="FF6600"/>
              </a:buClr>
            </a:pPr>
            <a:endParaRPr lang="it-IT" sz="2400" dirty="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1838853" y="377193"/>
            <a:ext cx="564676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REVIEWING YOUR LITERATURE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64958" y="434304"/>
            <a:ext cx="472384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20066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72864" y="1416287"/>
            <a:ext cx="11446271" cy="3701526"/>
          </a:xfrm>
        </p:spPr>
        <p:txBody>
          <a:bodyPr vert="horz" wrap="square" lIns="91440" tIns="45720" rIns="91440" bIns="45720" rtlCol="0">
            <a:spAutoFit/>
          </a:bodyPr>
          <a:lstStyle/>
          <a:p>
            <a:pPr>
              <a:spcAft>
                <a:spcPts val="1200"/>
              </a:spcAft>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shouldn’t just report </a:t>
            </a:r>
            <a:r>
              <a:rPr lang="en-GB" sz="2000" dirty="0">
                <a:solidFill>
                  <a:srgbClr val="00A4DE"/>
                </a:solidFill>
                <a:latin typeface="Arial" panose="020B0604020202020204" pitchFamily="34" charset="0"/>
                <a:cs typeface="Arial" panose="020B0604020202020204" pitchFamily="34" charset="0"/>
              </a:rPr>
              <a:t>a researcher’s conclusions. You should </a:t>
            </a:r>
            <a:r>
              <a:rPr lang="en-GB" sz="2000" b="1" dirty="0">
                <a:solidFill>
                  <a:srgbClr val="00A4DE"/>
                </a:solidFill>
                <a:latin typeface="Arial" panose="020B0604020202020204" pitchFamily="34" charset="0"/>
                <a:cs typeface="Arial" panose="020B0604020202020204" pitchFamily="34" charset="0"/>
              </a:rPr>
              <a:t>critically evaluate </a:t>
            </a:r>
            <a:r>
              <a:rPr lang="en-GB" sz="2000" dirty="0">
                <a:solidFill>
                  <a:srgbClr val="00A4DE"/>
                </a:solidFill>
                <a:latin typeface="Arial" panose="020B0604020202020204" pitchFamily="34" charset="0"/>
                <a:cs typeface="Arial" panose="020B0604020202020204" pitchFamily="34" charset="0"/>
              </a:rPr>
              <a:t>your sources’ </a:t>
            </a:r>
            <a:r>
              <a:rPr lang="en-GB" sz="2000" dirty="0" smtClean="0">
                <a:solidFill>
                  <a:srgbClr val="00A4DE"/>
                </a:solidFill>
                <a:latin typeface="Arial" panose="020B0604020202020204" pitchFamily="34" charset="0"/>
                <a:cs typeface="Arial" panose="020B0604020202020204" pitchFamily="34" charset="0"/>
              </a:rPr>
              <a:t>claims</a:t>
            </a:r>
            <a:r>
              <a:rPr lang="en-GB" sz="2000" dirty="0">
                <a:solidFill>
                  <a:srgbClr val="00A4DE"/>
                </a:solidFill>
                <a:latin typeface="Arial" panose="020B0604020202020204" pitchFamily="34" charset="0"/>
                <a:cs typeface="Arial" panose="020B0604020202020204" pitchFamily="34" charset="0"/>
              </a:rPr>
              <a:t>. </a:t>
            </a:r>
            <a:endParaRPr lang="it-IT" sz="2000" dirty="0">
              <a:solidFill>
                <a:srgbClr val="00A4DE"/>
              </a:solidFill>
              <a:latin typeface="Arial" panose="020B0604020202020204" pitchFamily="34" charset="0"/>
              <a:cs typeface="Arial" panose="020B0604020202020204" pitchFamily="34" charset="0"/>
            </a:endParaRPr>
          </a:p>
          <a:p>
            <a:pPr>
              <a:spcAft>
                <a:spcPts val="1200"/>
              </a:spcAft>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Evaluate </a:t>
            </a:r>
            <a:r>
              <a:rPr lang="en-GB" sz="2000" dirty="0">
                <a:solidFill>
                  <a:srgbClr val="00A4DE"/>
                </a:solidFill>
                <a:latin typeface="Arial" panose="020B0604020202020204" pitchFamily="34" charset="0"/>
                <a:cs typeface="Arial" panose="020B0604020202020204" pitchFamily="34" charset="0"/>
              </a:rPr>
              <a:t>for yourself whether the methods used in the study provide sufficient evidence for its </a:t>
            </a:r>
            <a:r>
              <a:rPr lang="en-GB" sz="2000" dirty="0" smtClean="0">
                <a:solidFill>
                  <a:srgbClr val="00A4DE"/>
                </a:solidFill>
                <a:latin typeface="Arial" panose="020B0604020202020204" pitchFamily="34" charset="0"/>
                <a:cs typeface="Arial" panose="020B0604020202020204" pitchFamily="34" charset="0"/>
              </a:rPr>
              <a:t>claims</a:t>
            </a:r>
          </a:p>
          <a:p>
            <a:pPr>
              <a:spcAft>
                <a:spcPts val="1200"/>
              </a:spcAft>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Don’t </a:t>
            </a:r>
            <a:r>
              <a:rPr lang="en-GB" sz="2000" dirty="0">
                <a:solidFill>
                  <a:srgbClr val="00A4DE"/>
                </a:solidFill>
                <a:latin typeface="Arial" panose="020B0604020202020204" pitchFamily="34" charset="0"/>
                <a:cs typeface="Arial" panose="020B0604020202020204" pitchFamily="34" charset="0"/>
              </a:rPr>
              <a:t>assume that established researchers are producing good research</a:t>
            </a:r>
            <a:r>
              <a:rPr lang="en-GB" sz="2000" dirty="0" smtClean="0">
                <a:solidFill>
                  <a:srgbClr val="00A4DE"/>
                </a:solidFill>
                <a:latin typeface="Arial" panose="020B0604020202020204" pitchFamily="34" charset="0"/>
                <a:cs typeface="Arial" panose="020B0604020202020204" pitchFamily="34" charset="0"/>
              </a:rPr>
              <a:t>.</a:t>
            </a:r>
          </a:p>
          <a:p>
            <a:pPr>
              <a:spcAft>
                <a:spcPts val="1200"/>
              </a:spcAft>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Take two </a:t>
            </a:r>
            <a:r>
              <a:rPr lang="en-GB" sz="2000" dirty="0">
                <a:solidFill>
                  <a:srgbClr val="00A4DE"/>
                </a:solidFill>
                <a:latin typeface="Arial" panose="020B0604020202020204" pitchFamily="34" charset="0"/>
                <a:cs typeface="Arial" panose="020B0604020202020204" pitchFamily="34" charset="0"/>
              </a:rPr>
              <a:t>different sets of detailed </a:t>
            </a:r>
            <a:r>
              <a:rPr lang="en-GB" sz="2000" dirty="0" smtClean="0">
                <a:solidFill>
                  <a:srgbClr val="00A4DE"/>
                </a:solidFill>
                <a:latin typeface="Arial" panose="020B0604020202020204" pitchFamily="34" charset="0"/>
                <a:cs typeface="Arial" panose="020B0604020202020204" pitchFamily="34" charset="0"/>
              </a:rPr>
              <a:t>notes on your sources:</a:t>
            </a:r>
          </a:p>
          <a:p>
            <a:pPr lvl="1">
              <a:spcAft>
                <a:spcPts val="1200"/>
              </a:spcAft>
              <a:buClr>
                <a:srgbClr val="FF6600"/>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In </a:t>
            </a:r>
            <a:r>
              <a:rPr lang="en-GB" sz="1600" dirty="0">
                <a:solidFill>
                  <a:srgbClr val="00A4DE"/>
                </a:solidFill>
                <a:latin typeface="Arial" panose="020B0604020202020204" pitchFamily="34" charset="0"/>
                <a:cs typeface="Arial" panose="020B0604020202020204" pitchFamily="34" charset="0"/>
              </a:rPr>
              <a:t>the first set </a:t>
            </a:r>
            <a:r>
              <a:rPr lang="en-GB" sz="1600" dirty="0" smtClean="0">
                <a:solidFill>
                  <a:srgbClr val="00A4DE"/>
                </a:solidFill>
                <a:latin typeface="Arial" panose="020B0604020202020204" pitchFamily="34" charset="0"/>
                <a:cs typeface="Arial" panose="020B0604020202020204" pitchFamily="34" charset="0"/>
              </a:rPr>
              <a:t>summarise the </a:t>
            </a:r>
            <a:r>
              <a:rPr lang="en-GB" sz="1600" dirty="0">
                <a:solidFill>
                  <a:srgbClr val="00A4DE"/>
                </a:solidFill>
                <a:latin typeface="Arial" panose="020B0604020202020204" pitchFamily="34" charset="0"/>
                <a:cs typeface="Arial" panose="020B0604020202020204" pitchFamily="34" charset="0"/>
              </a:rPr>
              <a:t>methods, findings and a few quotes that effectively describe the research results or conclusions. </a:t>
            </a:r>
            <a:endParaRPr lang="en-GB" sz="1600" dirty="0" smtClean="0">
              <a:solidFill>
                <a:srgbClr val="00A4DE"/>
              </a:solidFill>
              <a:latin typeface="Arial" panose="020B0604020202020204" pitchFamily="34" charset="0"/>
              <a:cs typeface="Arial" panose="020B0604020202020204" pitchFamily="34" charset="0"/>
            </a:endParaRPr>
          </a:p>
          <a:p>
            <a:pPr lvl="1">
              <a:spcAft>
                <a:spcPts val="1200"/>
              </a:spcAft>
              <a:buClr>
                <a:srgbClr val="FF6600"/>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In </a:t>
            </a:r>
            <a:r>
              <a:rPr lang="en-GB" sz="1600" dirty="0">
                <a:solidFill>
                  <a:srgbClr val="00A4DE"/>
                </a:solidFill>
                <a:latin typeface="Arial" panose="020B0604020202020204" pitchFamily="34" charset="0"/>
                <a:cs typeface="Arial" panose="020B0604020202020204" pitchFamily="34" charset="0"/>
              </a:rPr>
              <a:t>your second set of notes, start identifying connections (similarities or divergences) with other literature. </a:t>
            </a:r>
            <a:endParaRPr lang="en-GB" sz="1600" dirty="0" smtClean="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838852" y="377193"/>
            <a:ext cx="851095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BEGIN REVIEWING YOUR LITERATURE IN DETAIL</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48836" y="434304"/>
            <a:ext cx="183996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216945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37021" y="1441871"/>
            <a:ext cx="11517958" cy="3524042"/>
          </a:xfrm>
        </p:spPr>
        <p:txBody>
          <a:bodyPr vert="horz" wrap="square" lIns="91440" tIns="45720" rIns="91440" bIns="45720" rtlCol="0">
            <a:spAutoFit/>
          </a:bodyPr>
          <a:lstStyle/>
          <a:p>
            <a:pPr>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Clearly </a:t>
            </a:r>
            <a:r>
              <a:rPr lang="en-GB" sz="2000" b="1" dirty="0">
                <a:solidFill>
                  <a:srgbClr val="00A4DE"/>
                </a:solidFill>
                <a:latin typeface="Arial" panose="020B0604020202020204" pitchFamily="34" charset="0"/>
                <a:cs typeface="Arial" panose="020B0604020202020204" pitchFamily="34" charset="0"/>
              </a:rPr>
              <a:t>organize</a:t>
            </a:r>
            <a:r>
              <a:rPr lang="en-GB" sz="2000" dirty="0">
                <a:solidFill>
                  <a:srgbClr val="00A4DE"/>
                </a:solidFill>
                <a:latin typeface="Arial" panose="020B0604020202020204" pitchFamily="34" charset="0"/>
                <a:cs typeface="Arial" panose="020B0604020202020204" pitchFamily="34" charset="0"/>
              </a:rPr>
              <a:t> your literature </a:t>
            </a:r>
            <a:r>
              <a:rPr lang="en-GB" sz="2000" dirty="0" smtClean="0">
                <a:solidFill>
                  <a:srgbClr val="00A4DE"/>
                </a:solidFill>
                <a:latin typeface="Arial" panose="020B0604020202020204" pitchFamily="34" charset="0"/>
                <a:cs typeface="Arial" panose="020B0604020202020204" pitchFamily="34" charset="0"/>
              </a:rPr>
              <a:t>review.</a:t>
            </a:r>
            <a:br>
              <a:rPr lang="en-GB" sz="2000" dirty="0" smtClean="0">
                <a:solidFill>
                  <a:srgbClr val="00A4DE"/>
                </a:solidFill>
                <a:latin typeface="Arial" panose="020B0604020202020204" pitchFamily="34" charset="0"/>
                <a:cs typeface="Arial" panose="020B0604020202020204" pitchFamily="34" charset="0"/>
              </a:rPr>
            </a:br>
            <a:endParaRPr lang="it-IT" sz="2000" dirty="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Your </a:t>
            </a:r>
            <a:r>
              <a:rPr lang="en-GB" sz="2000" dirty="0">
                <a:solidFill>
                  <a:srgbClr val="00A4DE"/>
                </a:solidFill>
                <a:latin typeface="Arial" panose="020B0604020202020204" pitchFamily="34" charset="0"/>
                <a:cs typeface="Arial" panose="020B0604020202020204" pitchFamily="34" charset="0"/>
              </a:rPr>
              <a:t>literature review should include an </a:t>
            </a:r>
            <a:r>
              <a:rPr lang="en-GB" sz="2000" b="1" dirty="0">
                <a:solidFill>
                  <a:srgbClr val="00A4DE"/>
                </a:solidFill>
                <a:latin typeface="Arial" panose="020B0604020202020204" pitchFamily="34" charset="0"/>
                <a:cs typeface="Arial" panose="020B0604020202020204" pitchFamily="34" charset="0"/>
              </a:rPr>
              <a:t>introduction</a:t>
            </a:r>
            <a:r>
              <a:rPr lang="en-GB" sz="2000" dirty="0">
                <a:solidFill>
                  <a:srgbClr val="00A4DE"/>
                </a:solidFill>
                <a:latin typeface="Arial" panose="020B0604020202020204" pitchFamily="34" charset="0"/>
                <a:cs typeface="Arial" panose="020B0604020202020204" pitchFamily="34" charset="0"/>
              </a:rPr>
              <a:t> to the research topic that emphasizes its importance, as well as signposting what research has been conducted and how the section will be </a:t>
            </a:r>
            <a:r>
              <a:rPr lang="en-GB" sz="2000" dirty="0" smtClean="0">
                <a:solidFill>
                  <a:srgbClr val="00A4DE"/>
                </a:solidFill>
                <a:latin typeface="Arial" panose="020B0604020202020204" pitchFamily="34" charset="0"/>
                <a:cs typeface="Arial" panose="020B0604020202020204" pitchFamily="34" charset="0"/>
              </a:rPr>
              <a:t>structured.</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Next is a </a:t>
            </a:r>
            <a:r>
              <a:rPr lang="en-GB" sz="2000" b="1" dirty="0" smtClean="0">
                <a:solidFill>
                  <a:srgbClr val="00A4DE"/>
                </a:solidFill>
                <a:latin typeface="Arial" panose="020B0604020202020204" pitchFamily="34" charset="0"/>
                <a:cs typeface="Arial" panose="020B0604020202020204" pitchFamily="34" charset="0"/>
              </a:rPr>
              <a:t>body</a:t>
            </a:r>
            <a:r>
              <a:rPr lang="en-GB" sz="2000" dirty="0" smtClean="0">
                <a:solidFill>
                  <a:srgbClr val="00A4DE"/>
                </a:solidFill>
                <a:latin typeface="Arial" panose="020B0604020202020204" pitchFamily="34" charset="0"/>
                <a:cs typeface="Arial" panose="020B0604020202020204" pitchFamily="34" charset="0"/>
              </a:rPr>
              <a:t> section, the </a:t>
            </a:r>
            <a:r>
              <a:rPr lang="en-GB" sz="2000" dirty="0">
                <a:solidFill>
                  <a:srgbClr val="00A4DE"/>
                </a:solidFill>
                <a:latin typeface="Arial" panose="020B0604020202020204" pitchFamily="34" charset="0"/>
                <a:cs typeface="Arial" panose="020B0604020202020204" pitchFamily="34" charset="0"/>
              </a:rPr>
              <a:t>main part where you present your summaries, evaluation and application of the literature to your topic. </a:t>
            </a:r>
            <a:r>
              <a:rPr lang="en-GB" sz="2000" dirty="0" smtClean="0">
                <a:solidFill>
                  <a:srgbClr val="00A4DE"/>
                </a:solidFill>
                <a:latin typeface="Arial" panose="020B0604020202020204" pitchFamily="34" charset="0"/>
                <a:cs typeface="Arial" panose="020B0604020202020204" pitchFamily="34" charset="0"/>
              </a:rPr>
              <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should </a:t>
            </a:r>
            <a:r>
              <a:rPr lang="en-GB" sz="2000" b="1" dirty="0">
                <a:solidFill>
                  <a:srgbClr val="00A4DE"/>
                </a:solidFill>
                <a:latin typeface="Arial" panose="020B0604020202020204" pitchFamily="34" charset="0"/>
                <a:cs typeface="Arial" panose="020B0604020202020204" pitchFamily="34" charset="0"/>
              </a:rPr>
              <a:t>conclude</a:t>
            </a:r>
            <a:r>
              <a:rPr lang="en-GB" sz="2000" dirty="0">
                <a:solidFill>
                  <a:srgbClr val="00A4DE"/>
                </a:solidFill>
                <a:latin typeface="Arial" panose="020B0604020202020204" pitchFamily="34" charset="0"/>
                <a:cs typeface="Arial" panose="020B0604020202020204" pitchFamily="34" charset="0"/>
              </a:rPr>
              <a:t> your literature review section by summarizing the gaps your research will be addressing.</a:t>
            </a:r>
            <a:endParaRPr lang="it-IT"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979524" y="377193"/>
            <a:ext cx="1014994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FIND A CLEAR ORGANIZATIONAL STRUCTURE &amp; STICK TO IT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84649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408709" y="1505370"/>
            <a:ext cx="11374582" cy="2841804"/>
          </a:xfrm>
        </p:spPr>
        <p:txBody>
          <a:bodyPr vert="horz" wrap="square" lIns="91440" tIns="45720" rIns="91440" bIns="45720" rtlCol="0">
            <a:spAutoFit/>
          </a:bodyPr>
          <a:lstStyle/>
          <a:p>
            <a:pPr>
              <a:buClr>
                <a:srgbClr val="FF6600"/>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Summarize publications, presenting </a:t>
            </a:r>
            <a:r>
              <a:rPr lang="en-GB" sz="2000" dirty="0">
                <a:solidFill>
                  <a:srgbClr val="00A4DE"/>
                </a:solidFill>
                <a:latin typeface="Arial" panose="020B0604020202020204" pitchFamily="34" charset="0"/>
                <a:cs typeface="Arial" panose="020B0604020202020204" pitchFamily="34" charset="0"/>
              </a:rPr>
              <a:t>any </a:t>
            </a:r>
            <a:r>
              <a:rPr lang="en-GB" sz="2000" b="1" dirty="0">
                <a:solidFill>
                  <a:srgbClr val="00A4DE"/>
                </a:solidFill>
                <a:latin typeface="Arial" panose="020B0604020202020204" pitchFamily="34" charset="0"/>
                <a:cs typeface="Arial" panose="020B0604020202020204" pitchFamily="34" charset="0"/>
              </a:rPr>
              <a:t>major patterns </a:t>
            </a:r>
            <a:r>
              <a:rPr lang="en-GB" sz="2000" dirty="0">
                <a:solidFill>
                  <a:srgbClr val="00A4DE"/>
                </a:solidFill>
                <a:latin typeface="Arial" panose="020B0604020202020204" pitchFamily="34" charset="0"/>
                <a:cs typeface="Arial" panose="020B0604020202020204" pitchFamily="34" charset="0"/>
              </a:rPr>
              <a:t>in the literature and </a:t>
            </a:r>
            <a:r>
              <a:rPr lang="en-GB" sz="2000" b="1" dirty="0">
                <a:solidFill>
                  <a:srgbClr val="00A4DE"/>
                </a:solidFill>
                <a:latin typeface="Arial" panose="020B0604020202020204" pitchFamily="34" charset="0"/>
                <a:cs typeface="Arial" panose="020B0604020202020204" pitchFamily="34" charset="0"/>
              </a:rPr>
              <a:t>relationships between studies</a:t>
            </a:r>
            <a:r>
              <a:rPr lang="en-GB" sz="2000" dirty="0">
                <a:solidFill>
                  <a:srgbClr val="00A4DE"/>
                </a:solidFill>
                <a:latin typeface="Arial" panose="020B0604020202020204" pitchFamily="34" charset="0"/>
                <a:cs typeface="Arial" panose="020B0604020202020204" pitchFamily="34" charset="0"/>
              </a:rPr>
              <a:t>.</a:t>
            </a:r>
            <a:br>
              <a:rPr lang="en-GB" sz="2000" dirty="0">
                <a:solidFill>
                  <a:srgbClr val="00A4DE"/>
                </a:solidFill>
                <a:latin typeface="Arial" panose="020B0604020202020204" pitchFamily="34" charset="0"/>
                <a:cs typeface="Arial" panose="020B0604020202020204" pitchFamily="34" charset="0"/>
              </a:rPr>
            </a:br>
            <a:endParaRPr lang="en-GB" sz="2000" dirty="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Use quotations only when they author says something in a particularly pithy way, or when you are going to be disagreeing with the author’s claims. </a:t>
            </a:r>
            <a:br>
              <a:rPr lang="en-GB" sz="2000" dirty="0">
                <a:solidFill>
                  <a:srgbClr val="00A4DE"/>
                </a:solidFill>
                <a:latin typeface="Arial" panose="020B0604020202020204" pitchFamily="34" charset="0"/>
                <a:cs typeface="Arial" panose="020B0604020202020204" pitchFamily="34" charset="0"/>
              </a:rPr>
            </a:br>
            <a:endParaRPr lang="en-GB" sz="2000" dirty="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Keep your own ‘voice’ as you write. You may feel pressure to mimic the style or terminology of your </a:t>
            </a:r>
            <a:r>
              <a:rPr lang="en-GB" sz="2000" dirty="0" smtClean="0">
                <a:solidFill>
                  <a:srgbClr val="00A4DE"/>
                </a:solidFill>
                <a:latin typeface="Arial" panose="020B0604020202020204" pitchFamily="34" charset="0"/>
                <a:cs typeface="Arial" panose="020B0604020202020204" pitchFamily="34" charset="0"/>
              </a:rPr>
              <a:t>sources, but </a:t>
            </a:r>
            <a:r>
              <a:rPr lang="en-GB" sz="2000" dirty="0">
                <a:solidFill>
                  <a:srgbClr val="00A4DE"/>
                </a:solidFill>
                <a:latin typeface="Arial" panose="020B0604020202020204" pitchFamily="34" charset="0"/>
                <a:cs typeface="Arial" panose="020B0604020202020204" pitchFamily="34" charset="0"/>
              </a:rPr>
              <a:t>keeping your own authentic voice helps to ensure the review presents your </a:t>
            </a:r>
            <a:r>
              <a:rPr lang="en-GB" sz="2000" dirty="0" smtClean="0">
                <a:solidFill>
                  <a:srgbClr val="00A4DE"/>
                </a:solidFill>
                <a:latin typeface="Arial" panose="020B0604020202020204" pitchFamily="34" charset="0"/>
                <a:cs typeface="Arial" panose="020B0604020202020204" pitchFamily="34" charset="0"/>
              </a:rPr>
              <a:t>analysis.</a:t>
            </a:r>
          </a:p>
        </p:txBody>
      </p:sp>
      <p:sp>
        <p:nvSpPr>
          <p:cNvPr id="8" name="TextBox 7"/>
          <p:cNvSpPr txBox="1"/>
          <p:nvPr/>
        </p:nvSpPr>
        <p:spPr>
          <a:xfrm>
            <a:off x="1838853" y="377193"/>
            <a:ext cx="321546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BE ANALYTICAL</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3016" y="434304"/>
            <a:ext cx="720578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33753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96236" y="1414162"/>
            <a:ext cx="11399528" cy="2800767"/>
          </a:xfrm>
        </p:spPr>
        <p:txBody>
          <a:bodyPr vert="horz" wrap="square" lIns="91440" tIns="45720" rIns="91440" bIns="45720" rtlCol="0">
            <a:spAutoFit/>
          </a:bodyPr>
          <a:lstStyle/>
          <a:p>
            <a:pPr marL="0" indent="0">
              <a:spcBef>
                <a:spcPts val="0"/>
              </a:spcBef>
              <a:spcAft>
                <a:spcPts val="2000"/>
              </a:spcAft>
              <a:buClr>
                <a:srgbClr val="FF6600"/>
              </a:buClr>
              <a:buSzPct val="150000"/>
              <a:buNone/>
            </a:pPr>
            <a:r>
              <a:rPr lang="en-GB" sz="2000" b="1" i="1" dirty="0" smtClean="0">
                <a:solidFill>
                  <a:srgbClr val="00A4DE"/>
                </a:solidFill>
                <a:latin typeface="Arial" panose="020B0604020202020204" pitchFamily="34" charset="0"/>
                <a:cs typeface="Arial" panose="020B0604020202020204" pitchFamily="34" charset="0"/>
              </a:rPr>
              <a:t>Finding </a:t>
            </a:r>
            <a:r>
              <a:rPr lang="en-GB" sz="2000" b="1" i="1" dirty="0">
                <a:solidFill>
                  <a:srgbClr val="00A4DE"/>
                </a:solidFill>
                <a:latin typeface="Arial" panose="020B0604020202020204" pitchFamily="34" charset="0"/>
                <a:cs typeface="Arial" panose="020B0604020202020204" pitchFamily="34" charset="0"/>
              </a:rPr>
              <a:t>a research gap that you can address is a good way to demonstrate the value of your </a:t>
            </a:r>
            <a:r>
              <a:rPr lang="en-GB" sz="2000" b="1" i="1" dirty="0" smtClean="0">
                <a:solidFill>
                  <a:srgbClr val="00A4DE"/>
                </a:solidFill>
                <a:latin typeface="Arial" panose="020B0604020202020204" pitchFamily="34" charset="0"/>
                <a:cs typeface="Arial" panose="020B0604020202020204" pitchFamily="34" charset="0"/>
              </a:rPr>
              <a:t>research. In this instance, it could be helpful asking yourself the following questions</a:t>
            </a:r>
            <a:r>
              <a:rPr lang="en-GB" sz="2000" b="1" i="1"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a:p>
            <a:pPr>
              <a:spcBef>
                <a:spcPts val="0"/>
              </a:spcBef>
              <a:spcAft>
                <a:spcPts val="2000"/>
              </a:spcAft>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Are there areas of worthwhile study relating to your topic that have not yet been covered by other researchers? </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Are relevant studies neglecting a particular type of evidence, for example are they all qualitative or all quantitative? </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Is there a relevant theoretical concept that has not yet been applied to the topic</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838852" y="377193"/>
            <a:ext cx="714437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IDENTIFY KEY GAPS IN THE LITERATURE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92308" y="434304"/>
            <a:ext cx="319649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185561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396955" y="1478508"/>
            <a:ext cx="11379414" cy="3375283"/>
          </a:xfrm>
        </p:spPr>
        <p:txBody>
          <a:bodyPr vert="horz" wrap="square" lIns="91440" tIns="45720" rIns="91440" bIns="45720" rtlCol="0">
            <a:spAutoFit/>
          </a:bodyPr>
          <a:lstStyle/>
          <a:p>
            <a:pPr>
              <a:buClr>
                <a:srgbClr val="FF6600"/>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You </a:t>
            </a:r>
            <a:r>
              <a:rPr lang="en-US" sz="2000" dirty="0">
                <a:solidFill>
                  <a:srgbClr val="00A4DE"/>
                </a:solidFill>
                <a:latin typeface="Arial" panose="020B0604020202020204" pitchFamily="34" charset="0"/>
                <a:cs typeface="Arial" panose="020B0604020202020204" pitchFamily="34" charset="0"/>
              </a:rPr>
              <a:t>can rely on existing knowledge as a starting point for developing your claims and insights</a:t>
            </a:r>
            <a:r>
              <a:rPr lang="en-US" sz="2000" dirty="0" smtClean="0">
                <a:solidFill>
                  <a:srgbClr val="00A4DE"/>
                </a:solidFill>
                <a:latin typeface="Arial" panose="020B0604020202020204" pitchFamily="34" charset="0"/>
                <a:cs typeface="Arial" panose="020B0604020202020204" pitchFamily="34" charset="0"/>
              </a:rPr>
              <a:t>.</a:t>
            </a:r>
            <a:br>
              <a:rPr lang="en-US" sz="2000" dirty="0" smtClean="0">
                <a:solidFill>
                  <a:srgbClr val="00A4DE"/>
                </a:solidFill>
                <a:latin typeface="Arial" panose="020B0604020202020204" pitchFamily="34" charset="0"/>
                <a:cs typeface="Arial" panose="020B0604020202020204" pitchFamily="34" charset="0"/>
              </a:rPr>
            </a:br>
            <a:r>
              <a:rPr lang="en-US" sz="2000" dirty="0" smtClean="0">
                <a:solidFill>
                  <a:srgbClr val="00A4DE"/>
                </a:solidFill>
                <a:latin typeface="Arial" panose="020B0604020202020204" pitchFamily="34" charset="0"/>
                <a:cs typeface="Arial" panose="020B0604020202020204" pitchFamily="34" charset="0"/>
              </a:rPr>
              <a:t> </a:t>
            </a:r>
            <a:endParaRPr lang="it-IT" sz="2000" dirty="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As you conduct your search, take detailed notes. </a:t>
            </a:r>
            <a:r>
              <a:rPr lang="en-GB" sz="2000" dirty="0" smtClean="0">
                <a:solidFill>
                  <a:srgbClr val="00A4DE"/>
                </a:solidFill>
                <a:latin typeface="Arial" panose="020B0604020202020204" pitchFamily="34" charset="0"/>
                <a:cs typeface="Arial" panose="020B0604020202020204" pitchFamily="34" charset="0"/>
              </a:rPr>
              <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Your sources need to be relevant and high quality</a:t>
            </a:r>
            <a:r>
              <a:rPr lang="en-GB" sz="2000" dirty="0" smtClean="0">
                <a:solidFill>
                  <a:srgbClr val="00A4DE"/>
                </a:solidFill>
                <a:latin typeface="Arial" panose="020B0604020202020204" pitchFamily="34" charset="0"/>
                <a:cs typeface="Arial" panose="020B0604020202020204" pitchFamily="34" charset="0"/>
              </a:rPr>
              <a:t>.</a:t>
            </a:r>
            <a:br>
              <a:rPr lang="en-GB" sz="2000" dirty="0" smtClean="0">
                <a:solidFill>
                  <a:srgbClr val="00A4DE"/>
                </a:solidFill>
                <a:latin typeface="Arial" panose="020B0604020202020204" pitchFamily="34" charset="0"/>
                <a:cs typeface="Arial" panose="020B0604020202020204" pitchFamily="34" charset="0"/>
              </a:rPr>
            </a:br>
            <a:endParaRPr lang="en-GB" sz="2000" dirty="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a:t>
            </a:r>
            <a:r>
              <a:rPr lang="en-GB" sz="2000" dirty="0" smtClean="0">
                <a:solidFill>
                  <a:srgbClr val="00A4DE"/>
                </a:solidFill>
                <a:latin typeface="Arial" panose="020B0604020202020204" pitchFamily="34" charset="0"/>
                <a:cs typeface="Arial" panose="020B0604020202020204" pitchFamily="34" charset="0"/>
              </a:rPr>
              <a:t>emonstrate </a:t>
            </a:r>
            <a:r>
              <a:rPr lang="en-GB" sz="2000" dirty="0">
                <a:solidFill>
                  <a:srgbClr val="00A4DE"/>
                </a:solidFill>
                <a:latin typeface="Arial" panose="020B0604020202020204" pitchFamily="34" charset="0"/>
                <a:cs typeface="Arial" panose="020B0604020202020204" pitchFamily="34" charset="0"/>
              </a:rPr>
              <a:t>awareness of the academic field you’re writing </a:t>
            </a:r>
            <a:r>
              <a:rPr lang="en-GB" sz="2000" dirty="0" smtClean="0">
                <a:solidFill>
                  <a:srgbClr val="00A4DE"/>
                </a:solidFill>
                <a:latin typeface="Arial" panose="020B0604020202020204" pitchFamily="34" charset="0"/>
                <a:cs typeface="Arial" panose="020B0604020202020204" pitchFamily="34" charset="0"/>
              </a:rPr>
              <a:t>in.</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US" sz="2000" dirty="0">
                <a:solidFill>
                  <a:srgbClr val="00A4DE"/>
                </a:solidFill>
                <a:latin typeface="Arial" panose="020B0604020202020204" pitchFamily="34" charset="0"/>
                <a:cs typeface="Arial" panose="020B0604020202020204" pitchFamily="34" charset="0"/>
              </a:rPr>
              <a:t>K</a:t>
            </a:r>
            <a:r>
              <a:rPr lang="en-US" sz="2000" dirty="0" smtClean="0">
                <a:solidFill>
                  <a:srgbClr val="00A4DE"/>
                </a:solidFill>
                <a:latin typeface="Arial" panose="020B0604020202020204" pitchFamily="34" charset="0"/>
                <a:cs typeface="Arial" panose="020B0604020202020204" pitchFamily="34" charset="0"/>
              </a:rPr>
              <a:t>eep </a:t>
            </a:r>
            <a:r>
              <a:rPr lang="en-US" sz="2000" dirty="0">
                <a:solidFill>
                  <a:srgbClr val="00A4DE"/>
                </a:solidFill>
                <a:latin typeface="Arial" panose="020B0604020202020204" pitchFamily="34" charset="0"/>
                <a:cs typeface="Arial" panose="020B0604020202020204" pitchFamily="34" charset="0"/>
              </a:rPr>
              <a:t>your review analytical, with an eye to defining the gap in the literature that your study will address. </a:t>
            </a:r>
            <a:endParaRPr lang="en-GB" sz="2000" dirty="0">
              <a:solidFill>
                <a:srgbClr val="00A4DE"/>
              </a:solidFill>
              <a:latin typeface="Arial" panose="020B0604020202020204" pitchFamily="34" charset="0"/>
              <a:cs typeface="Arial" panose="020B0604020202020204" pitchFamily="34" charset="0"/>
            </a:endParaRPr>
          </a:p>
        </p:txBody>
      </p:sp>
      <p:sp>
        <p:nvSpPr>
          <p:cNvPr id="11" name="TextBox 10"/>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14" name="Group 13"/>
          <p:cNvGrpSpPr/>
          <p:nvPr/>
        </p:nvGrpSpPr>
        <p:grpSpPr>
          <a:xfrm>
            <a:off x="0" y="12753"/>
            <a:ext cx="2124075" cy="1085850"/>
            <a:chOff x="0" y="12753"/>
            <a:chExt cx="2124075" cy="1085850"/>
          </a:xfrm>
        </p:grpSpPr>
        <p:grpSp>
          <p:nvGrpSpPr>
            <p:cNvPr id="15" name="Group 14"/>
            <p:cNvGrpSpPr/>
            <p:nvPr/>
          </p:nvGrpSpPr>
          <p:grpSpPr>
            <a:xfrm>
              <a:off x="0" y="12753"/>
              <a:ext cx="2124075" cy="1085850"/>
              <a:chOff x="0" y="12753"/>
              <a:chExt cx="2124075" cy="1085850"/>
            </a:xfrm>
          </p:grpSpPr>
          <p:pic>
            <p:nvPicPr>
              <p:cNvPr id="17"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8" name="Oval 17"/>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6"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65714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519545" y="1423452"/>
            <a:ext cx="11152910" cy="5150128"/>
          </a:xfrm>
          <a:prstGeom prst="rect">
            <a:avLst/>
          </a:prstGeom>
          <a:noFill/>
        </p:spPr>
        <p:txBody>
          <a:bodyPr wrap="square" rtlCol="0">
            <a:spAutoFit/>
          </a:bodyPr>
          <a:lstStyle/>
          <a:p>
            <a:pPr marL="342900" indent="-342900">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Research </a:t>
            </a:r>
            <a:r>
              <a:rPr lang="en-GB" sz="2000" dirty="0">
                <a:solidFill>
                  <a:srgbClr val="00A4DE"/>
                </a:solidFill>
                <a:latin typeface="Arial" panose="020B0604020202020204" pitchFamily="34" charset="0"/>
                <a:cs typeface="Arial" panose="020B0604020202020204" pitchFamily="34" charset="0"/>
              </a:rPr>
              <a:t>is a social </a:t>
            </a:r>
            <a:r>
              <a:rPr lang="en-GB" sz="2000" dirty="0" smtClean="0">
                <a:solidFill>
                  <a:srgbClr val="00A4DE"/>
                </a:solidFill>
                <a:latin typeface="Arial" panose="020B0604020202020204" pitchFamily="34" charset="0"/>
                <a:cs typeface="Arial" panose="020B0604020202020204" pitchFamily="34" charset="0"/>
              </a:rPr>
              <a:t>process: ideas</a:t>
            </a:r>
            <a:r>
              <a:rPr lang="en-GB" sz="2000" dirty="0">
                <a:solidFill>
                  <a:srgbClr val="00A4DE"/>
                </a:solidFill>
                <a:latin typeface="Arial" panose="020B0604020202020204" pitchFamily="34" charset="0"/>
                <a:cs typeface="Arial" panose="020B0604020202020204" pitchFamily="34" charset="0"/>
              </a:rPr>
              <a:t>, </a:t>
            </a:r>
            <a:r>
              <a:rPr lang="en-GB" sz="2000" dirty="0" smtClean="0">
                <a:solidFill>
                  <a:srgbClr val="00A4DE"/>
                </a:solidFill>
                <a:latin typeface="Arial" panose="020B0604020202020204" pitchFamily="34" charset="0"/>
                <a:cs typeface="Arial" panose="020B0604020202020204" pitchFamily="34" charset="0"/>
              </a:rPr>
              <a:t>methods </a:t>
            </a:r>
            <a:r>
              <a:rPr lang="en-GB" sz="2000" dirty="0">
                <a:solidFill>
                  <a:srgbClr val="00A4DE"/>
                </a:solidFill>
                <a:latin typeface="Arial" panose="020B0604020202020204" pitchFamily="34" charset="0"/>
                <a:cs typeface="Arial" panose="020B0604020202020204" pitchFamily="34" charset="0"/>
              </a:rPr>
              <a:t>and </a:t>
            </a:r>
            <a:r>
              <a:rPr lang="en-GB" sz="2000" dirty="0" smtClean="0">
                <a:solidFill>
                  <a:srgbClr val="00A4DE"/>
                </a:solidFill>
                <a:latin typeface="Arial" panose="020B0604020202020204" pitchFamily="34" charset="0"/>
                <a:cs typeface="Arial" panose="020B0604020202020204" pitchFamily="34" charset="0"/>
              </a:rPr>
              <a:t>knowledge develop </a:t>
            </a:r>
            <a:r>
              <a:rPr lang="en-GB" sz="2000" dirty="0">
                <a:solidFill>
                  <a:srgbClr val="00A4DE"/>
                </a:solidFill>
                <a:latin typeface="Arial" panose="020B0604020202020204" pitchFamily="34" charset="0"/>
                <a:cs typeface="Arial" panose="020B0604020202020204" pitchFamily="34" charset="0"/>
              </a:rPr>
              <a:t>over time with researchers </a:t>
            </a:r>
            <a:r>
              <a:rPr lang="en-GB" sz="2000" dirty="0" smtClean="0">
                <a:solidFill>
                  <a:srgbClr val="00A4DE"/>
                </a:solidFill>
                <a:latin typeface="Arial" panose="020B0604020202020204" pitchFamily="34" charset="0"/>
                <a:cs typeface="Arial" panose="020B0604020202020204" pitchFamily="34" charset="0"/>
              </a:rPr>
              <a:t>building </a:t>
            </a:r>
            <a:r>
              <a:rPr lang="en-GB" sz="2000" dirty="0">
                <a:solidFill>
                  <a:srgbClr val="00A4DE"/>
                </a:solidFill>
                <a:latin typeface="Arial" panose="020B0604020202020204" pitchFamily="34" charset="0"/>
                <a:cs typeface="Arial" panose="020B0604020202020204" pitchFamily="34" charset="0"/>
              </a:rPr>
              <a:t>on each others’ work. </a:t>
            </a:r>
          </a:p>
          <a:p>
            <a:pPr marL="342900" indent="-342900">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Your </a:t>
            </a:r>
            <a:r>
              <a:rPr lang="en-GB" sz="2000" dirty="0">
                <a:solidFill>
                  <a:srgbClr val="00A4DE"/>
                </a:solidFill>
                <a:latin typeface="Arial" panose="020B0604020202020204" pitchFamily="34" charset="0"/>
                <a:cs typeface="Arial" panose="020B0604020202020204" pitchFamily="34" charset="0"/>
              </a:rPr>
              <a:t>account of existing knowledge on your topic normally appears as a major section in your research </a:t>
            </a:r>
            <a:r>
              <a:rPr lang="en-GB" sz="2000" dirty="0" smtClean="0">
                <a:solidFill>
                  <a:srgbClr val="00A4DE"/>
                </a:solidFill>
                <a:latin typeface="Arial" panose="020B0604020202020204" pitchFamily="34" charset="0"/>
                <a:cs typeface="Arial" panose="020B0604020202020204" pitchFamily="34" charset="0"/>
              </a:rPr>
              <a:t>report, </a:t>
            </a:r>
            <a:r>
              <a:rPr lang="en-GB" sz="2000" dirty="0">
                <a:solidFill>
                  <a:srgbClr val="00A4DE"/>
                </a:solidFill>
                <a:latin typeface="Arial" panose="020B0604020202020204" pitchFamily="34" charset="0"/>
                <a:cs typeface="Arial" panose="020B0604020202020204" pitchFamily="34" charset="0"/>
              </a:rPr>
              <a:t>commonly </a:t>
            </a:r>
            <a:r>
              <a:rPr lang="en-GB" sz="2000" dirty="0" smtClean="0">
                <a:solidFill>
                  <a:srgbClr val="00A4DE"/>
                </a:solidFill>
                <a:latin typeface="Arial" panose="020B0604020202020204" pitchFamily="34" charset="0"/>
                <a:cs typeface="Arial" panose="020B0604020202020204" pitchFamily="34" charset="0"/>
              </a:rPr>
              <a:t>known </a:t>
            </a:r>
            <a:r>
              <a:rPr lang="en-GB" sz="2000" dirty="0">
                <a:solidFill>
                  <a:srgbClr val="00A4DE"/>
                </a:solidFill>
                <a:latin typeface="Arial" panose="020B0604020202020204" pitchFamily="34" charset="0"/>
                <a:cs typeface="Arial" panose="020B0604020202020204" pitchFamily="34" charset="0"/>
              </a:rPr>
              <a:t>as a</a:t>
            </a:r>
            <a:r>
              <a:rPr lang="en-GB" sz="2000" dirty="0" smtClean="0">
                <a:solidFill>
                  <a:srgbClr val="00A4DE"/>
                </a:solidFill>
                <a:latin typeface="Arial" panose="020B0604020202020204" pitchFamily="34" charset="0"/>
                <a:cs typeface="Arial" panose="020B0604020202020204" pitchFamily="34" charset="0"/>
              </a:rPr>
              <a:t> </a:t>
            </a:r>
            <a:r>
              <a:rPr lang="en-GB" sz="2000" b="1" dirty="0">
                <a:solidFill>
                  <a:srgbClr val="00A4DE"/>
                </a:solidFill>
                <a:latin typeface="Arial" panose="020B0604020202020204" pitchFamily="34" charset="0"/>
                <a:cs typeface="Arial" panose="020B0604020202020204" pitchFamily="34" charset="0"/>
              </a:rPr>
              <a:t>literature review</a:t>
            </a:r>
            <a:r>
              <a:rPr lang="en-GB" sz="2000" b="1"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a:p>
            <a:pPr marL="342900" indent="-342900">
              <a:spcAft>
                <a:spcPts val="2000"/>
              </a:spcAft>
              <a:buSzPct val="150000"/>
              <a:buBlip>
                <a:blip r:embed="rId3"/>
              </a:buBlip>
            </a:pPr>
            <a:r>
              <a:rPr lang="en-GB" sz="2000" dirty="0">
                <a:solidFill>
                  <a:srgbClr val="00A4DE"/>
                </a:solidFill>
                <a:latin typeface="Arial" panose="020B0604020202020204" pitchFamily="34" charset="0"/>
                <a:cs typeface="Arial" panose="020B0604020202020204" pitchFamily="34" charset="0"/>
              </a:rPr>
              <a:t>Your research should test an existing idea or introduce and evaluate new ideas. </a:t>
            </a:r>
          </a:p>
          <a:p>
            <a:pPr marL="342900" indent="-342900">
              <a:spcAft>
                <a:spcPts val="2000"/>
              </a:spcAft>
              <a:buSzPct val="150000"/>
              <a:buBlip>
                <a:blip r:embed="rId3"/>
              </a:buBlip>
            </a:pPr>
            <a:r>
              <a:rPr lang="en-GB" sz="2000" dirty="0">
                <a:solidFill>
                  <a:srgbClr val="00A4DE"/>
                </a:solidFill>
                <a:latin typeface="Arial" panose="020B0604020202020204" pitchFamily="34" charset="0"/>
                <a:cs typeface="Arial" panose="020B0604020202020204" pitchFamily="34" charset="0"/>
              </a:rPr>
              <a:t>Your literature review establishes where your planned research sits within the context this other research can help you identify your project’s major contribution(s), such as:</a:t>
            </a:r>
            <a:endParaRPr lang="it-IT" sz="2000" dirty="0">
              <a:solidFill>
                <a:srgbClr val="00A4DE"/>
              </a:solidFill>
              <a:latin typeface="Arial" panose="020B0604020202020204" pitchFamily="34" charset="0"/>
              <a:cs typeface="Arial" panose="020B0604020202020204" pitchFamily="34" charset="0"/>
            </a:endParaRPr>
          </a:p>
          <a:p>
            <a:pPr marL="914400" lvl="1" indent="-457200">
              <a:spcAft>
                <a:spcPts val="2000"/>
              </a:spcAft>
              <a:buSzPct val="150000"/>
              <a:buBlip>
                <a:blip r:embed="rId3"/>
              </a:buBlip>
            </a:pPr>
            <a:r>
              <a:rPr lang="en-GB" sz="1600" dirty="0">
                <a:solidFill>
                  <a:srgbClr val="00A4DE"/>
                </a:solidFill>
                <a:latin typeface="Arial" panose="020B0604020202020204" pitchFamily="34" charset="0"/>
                <a:cs typeface="Arial" panose="020B0604020202020204" pitchFamily="34" charset="0"/>
              </a:rPr>
              <a:t>Filling in an under-researched area, a ‘gap’ in the literature.</a:t>
            </a:r>
            <a:endParaRPr lang="it-IT" sz="1600" dirty="0">
              <a:solidFill>
                <a:srgbClr val="00A4DE"/>
              </a:solidFill>
              <a:latin typeface="Arial" panose="020B0604020202020204" pitchFamily="34" charset="0"/>
              <a:cs typeface="Arial" panose="020B0604020202020204" pitchFamily="34" charset="0"/>
            </a:endParaRPr>
          </a:p>
          <a:p>
            <a:pPr lvl="2" indent="-457200">
              <a:spcAft>
                <a:spcPts val="2000"/>
              </a:spcAft>
              <a:buClr>
                <a:schemeClr val="accent2"/>
              </a:buClr>
              <a:buSzPct val="150000"/>
              <a:buBlip>
                <a:blip r:embed="rId3"/>
              </a:buBlip>
            </a:pPr>
            <a:r>
              <a:rPr lang="en-GB" sz="1600" dirty="0">
                <a:solidFill>
                  <a:srgbClr val="00A4DE"/>
                </a:solidFill>
                <a:latin typeface="Arial" panose="020B0604020202020204" pitchFamily="34" charset="0"/>
                <a:cs typeface="Arial" panose="020B0604020202020204" pitchFamily="34" charset="0"/>
              </a:rPr>
              <a:t>Testing an existing idea.</a:t>
            </a:r>
            <a:endParaRPr lang="it-IT" sz="1600" dirty="0">
              <a:solidFill>
                <a:srgbClr val="00A4DE"/>
              </a:solidFill>
              <a:latin typeface="Arial" panose="020B0604020202020204" pitchFamily="34" charset="0"/>
              <a:cs typeface="Arial" panose="020B0604020202020204" pitchFamily="34" charset="0"/>
            </a:endParaRPr>
          </a:p>
          <a:p>
            <a:pPr marL="914400" lvl="1" indent="-457200">
              <a:spcAft>
                <a:spcPts val="2000"/>
              </a:spcAft>
              <a:buSzPct val="150000"/>
              <a:buBlip>
                <a:blip r:embed="rId3"/>
              </a:buBlip>
            </a:pPr>
            <a:r>
              <a:rPr lang="en-GB" sz="1600" dirty="0">
                <a:solidFill>
                  <a:srgbClr val="00A4DE"/>
                </a:solidFill>
                <a:latin typeface="Arial" panose="020B0604020202020204" pitchFamily="34" charset="0"/>
                <a:cs typeface="Arial" panose="020B0604020202020204" pitchFamily="34" charset="0"/>
              </a:rPr>
              <a:t>Building upon an existing idea.</a:t>
            </a:r>
          </a:p>
          <a:p>
            <a:pPr marL="285750" indent="-285750">
              <a:spcAft>
                <a:spcPts val="2000"/>
              </a:spcAft>
              <a:buClr>
                <a:schemeClr val="accent2"/>
              </a:buClr>
              <a:buSzPct val="150000"/>
              <a:buFont typeface="Arial" panose="020B0604020202020204" pitchFamily="34" charset="0"/>
              <a:buChar char="•"/>
            </a:pPr>
            <a:endParaRPr lang="en-GB" sz="2400" b="1" dirty="0">
              <a:solidFill>
                <a:srgbClr val="000090"/>
              </a:solidFill>
              <a:latin typeface="Aharoni" panose="02010803020104030203" pitchFamily="2" charset="-79"/>
              <a:cs typeface="Aharoni" panose="02010803020104030203" pitchFamily="2" charset="-79"/>
            </a:endParaRPr>
          </a:p>
        </p:txBody>
      </p:sp>
      <p:sp>
        <p:nvSpPr>
          <p:cNvPr id="7" name="TextBox 6"/>
          <p:cNvSpPr txBox="1"/>
          <p:nvPr/>
        </p:nvSpPr>
        <p:spPr>
          <a:xfrm>
            <a:off x="272264" y="377193"/>
            <a:ext cx="69967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LECTURE OVERVIEW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8" name="Group 7"/>
          <p:cNvGrpSpPr/>
          <p:nvPr/>
        </p:nvGrpSpPr>
        <p:grpSpPr>
          <a:xfrm>
            <a:off x="0" y="12753"/>
            <a:ext cx="2124075" cy="1085850"/>
            <a:chOff x="0" y="12753"/>
            <a:chExt cx="2124075" cy="1085850"/>
          </a:xfrm>
        </p:grpSpPr>
        <p:grpSp>
          <p:nvGrpSpPr>
            <p:cNvPr id="9" name="Group 8"/>
            <p:cNvGrpSpPr/>
            <p:nvPr/>
          </p:nvGrpSpPr>
          <p:grpSpPr>
            <a:xfrm>
              <a:off x="0" y="12753"/>
              <a:ext cx="2124075" cy="1085850"/>
              <a:chOff x="0" y="12753"/>
              <a:chExt cx="2124075" cy="1085850"/>
            </a:xfrm>
          </p:grpSpPr>
          <p:pic>
            <p:nvPicPr>
              <p:cNvPr id="11"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0"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7164" y="434304"/>
            <a:ext cx="651163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278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318977" y="1208310"/>
            <a:ext cx="11582078" cy="6194516"/>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2000"/>
              </a:spcAft>
              <a:buClr>
                <a:schemeClr val="accent2"/>
              </a:buClr>
              <a:buSzPct val="121000"/>
              <a:buNone/>
            </a:pPr>
            <a:r>
              <a:rPr lang="en-GB" sz="2000" i="1" dirty="0">
                <a:solidFill>
                  <a:srgbClr val="00A4DE"/>
                </a:solidFill>
                <a:latin typeface="Arial" panose="020B0604020202020204" pitchFamily="34" charset="0"/>
                <a:cs typeface="Arial" panose="020B0604020202020204" pitchFamily="34" charset="0"/>
              </a:rPr>
              <a:t>A good literature review will achieve the following</a:t>
            </a:r>
            <a:r>
              <a:rPr lang="en-GB" sz="2000" i="1" dirty="0" smtClean="0">
                <a:solidFill>
                  <a:srgbClr val="00A4DE"/>
                </a:solidFill>
                <a:latin typeface="Arial" panose="020B0604020202020204" pitchFamily="34" charset="0"/>
                <a:cs typeface="Arial" panose="020B0604020202020204" pitchFamily="34" charset="0"/>
              </a:rPr>
              <a:t>:</a:t>
            </a:r>
            <a:endParaRPr lang="en-GB" sz="18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Establish a </a:t>
            </a:r>
            <a:r>
              <a:rPr lang="en-GB" sz="2000" b="1" dirty="0">
                <a:solidFill>
                  <a:srgbClr val="00A4DE"/>
                </a:solidFill>
                <a:latin typeface="Arial" panose="020B0604020202020204" pitchFamily="34" charset="0"/>
                <a:cs typeface="Arial" panose="020B0604020202020204" pitchFamily="34" charset="0"/>
              </a:rPr>
              <a:t>base of existing knowledge</a:t>
            </a:r>
            <a:r>
              <a:rPr lang="en-GB" sz="2000" dirty="0">
                <a:solidFill>
                  <a:srgbClr val="00A4DE"/>
                </a:solidFill>
                <a:latin typeface="Arial" panose="020B0604020202020204" pitchFamily="34" charset="0"/>
                <a:cs typeface="Arial" panose="020B0604020202020204" pitchFamily="34" charset="0"/>
              </a:rPr>
              <a:t> that you can build on. </a:t>
            </a:r>
            <a:r>
              <a:rPr lang="en-GB" sz="2000" dirty="0" smtClean="0">
                <a:solidFill>
                  <a:srgbClr val="00A4DE"/>
                </a:solidFill>
                <a:latin typeface="Arial" panose="020B0604020202020204" pitchFamily="34" charset="0"/>
                <a:cs typeface="Arial" panose="020B0604020202020204" pitchFamily="34" charset="0"/>
              </a:rPr>
              <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Categorize relevant literature</a:t>
            </a:r>
            <a:r>
              <a:rPr lang="en-GB" sz="2000" dirty="0">
                <a:solidFill>
                  <a:srgbClr val="00A4DE"/>
                </a:solidFill>
                <a:latin typeface="Arial" panose="020B0604020202020204" pitchFamily="34" charset="0"/>
                <a:cs typeface="Arial" panose="020B0604020202020204" pitchFamily="34" charset="0"/>
              </a:rPr>
              <a:t> so you can group sources coherently</a:t>
            </a:r>
            <a:r>
              <a:rPr lang="en-GB" sz="2000" dirty="0" smtClean="0">
                <a:solidFill>
                  <a:srgbClr val="00A4DE"/>
                </a:solidFill>
                <a:latin typeface="Arial" panose="020B0604020202020204" pitchFamily="34" charset="0"/>
                <a:cs typeface="Arial" panose="020B0604020202020204" pitchFamily="34" charset="0"/>
              </a:rPr>
              <a:t>.</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Stay</a:t>
            </a:r>
            <a:r>
              <a:rPr lang="en-GB" sz="2000" dirty="0">
                <a:solidFill>
                  <a:srgbClr val="00A4DE"/>
                </a:solidFill>
                <a:latin typeface="Arial" panose="020B0604020202020204" pitchFamily="34" charset="0"/>
                <a:cs typeface="Arial" panose="020B0604020202020204" pitchFamily="34" charset="0"/>
              </a:rPr>
              <a:t> </a:t>
            </a:r>
            <a:r>
              <a:rPr lang="en-GB" sz="2000" b="1" dirty="0">
                <a:solidFill>
                  <a:srgbClr val="00A4DE"/>
                </a:solidFill>
                <a:latin typeface="Arial" panose="020B0604020202020204" pitchFamily="34" charset="0"/>
                <a:cs typeface="Arial" panose="020B0604020202020204" pitchFamily="34" charset="0"/>
              </a:rPr>
              <a:t>tightly organized and focused around </a:t>
            </a:r>
            <a:r>
              <a:rPr lang="en-GB" sz="2000" dirty="0">
                <a:solidFill>
                  <a:srgbClr val="00A4DE"/>
                </a:solidFill>
                <a:latin typeface="Arial" panose="020B0604020202020204" pitchFamily="34" charset="0"/>
                <a:cs typeface="Arial" panose="020B0604020202020204" pitchFamily="34" charset="0"/>
              </a:rPr>
              <a:t>your research </a:t>
            </a:r>
            <a:r>
              <a:rPr lang="en-GB" sz="2000" dirty="0" smtClean="0">
                <a:solidFill>
                  <a:srgbClr val="00A4DE"/>
                </a:solidFill>
                <a:latin typeface="Arial" panose="020B0604020202020204" pitchFamily="34" charset="0"/>
                <a:cs typeface="Arial" panose="020B0604020202020204" pitchFamily="34" charset="0"/>
              </a:rPr>
              <a:t>question. </a:t>
            </a:r>
            <a:br>
              <a:rPr lang="en-GB" sz="2000" dirty="0" smtClean="0">
                <a:solidFill>
                  <a:srgbClr val="00A4DE"/>
                </a:solidFill>
                <a:latin typeface="Arial" panose="020B0604020202020204" pitchFamily="34" charset="0"/>
                <a:cs typeface="Arial" panose="020B0604020202020204" pitchFamily="34" charset="0"/>
              </a:rPr>
            </a:br>
            <a:endParaRPr lang="en-GB" sz="2000" dirty="0" smtClean="0">
              <a:solidFill>
                <a:srgbClr val="00A4DE"/>
              </a:solidFill>
              <a:latin typeface="Arial" panose="020B0604020202020204" pitchFamily="34" charset="0"/>
              <a:cs typeface="Arial" panose="020B0604020202020204" pitchFamily="34" charset="0"/>
            </a:endParaRPr>
          </a:p>
          <a:p>
            <a:pPr>
              <a:buClr>
                <a:srgbClr val="FF6600"/>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Critically evaluate the methods and claims of your sources</a:t>
            </a:r>
            <a:r>
              <a:rPr lang="en-GB" sz="2000" dirty="0">
                <a:solidFill>
                  <a:srgbClr val="00A4DE"/>
                </a:solidFill>
                <a:latin typeface="Arial" panose="020B0604020202020204" pitchFamily="34" charset="0"/>
                <a:cs typeface="Arial" panose="020B0604020202020204" pitchFamily="34" charset="0"/>
              </a:rPr>
              <a:t>, as well as summarizing key findings relevant to your topic. </a:t>
            </a:r>
            <a:endParaRPr lang="en-GB" sz="2000" dirty="0" smtClean="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Identify general trends in strengths, weaknesses or gaps </a:t>
            </a:r>
            <a:r>
              <a:rPr lang="en-GB" sz="2000" dirty="0">
                <a:solidFill>
                  <a:srgbClr val="00A4DE"/>
                </a:solidFill>
                <a:latin typeface="Arial" panose="020B0604020202020204" pitchFamily="34" charset="0"/>
                <a:cs typeface="Arial" panose="020B0604020202020204" pitchFamily="34" charset="0"/>
              </a:rPr>
              <a:t>in relevant literature.</a:t>
            </a:r>
            <a:r>
              <a:rPr lang="it-IT" sz="2000" dirty="0">
                <a:solidFill>
                  <a:srgbClr val="00A4DE"/>
                </a:solidFill>
                <a:latin typeface="Arial" panose="020B0604020202020204" pitchFamily="34" charset="0"/>
                <a:cs typeface="Arial" panose="020B0604020202020204" pitchFamily="34" charset="0"/>
              </a:rPr>
              <a:t/>
            </a:r>
            <a:br>
              <a:rPr lang="it-IT" sz="2000" dirty="0">
                <a:solidFill>
                  <a:srgbClr val="00A4DE"/>
                </a:solidFill>
                <a:latin typeface="Arial" panose="020B0604020202020204" pitchFamily="34" charset="0"/>
                <a:cs typeface="Arial" panose="020B0604020202020204" pitchFamily="34" charset="0"/>
              </a:rPr>
            </a:br>
            <a:endParaRPr lang="en-GB" sz="2000"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Highlight when aspects of your topic have received</a:t>
            </a:r>
            <a:r>
              <a:rPr lang="en-GB" sz="2000" b="1" dirty="0">
                <a:solidFill>
                  <a:srgbClr val="00A4DE"/>
                </a:solidFill>
                <a:latin typeface="Arial" panose="020B0604020202020204" pitchFamily="34" charset="0"/>
                <a:cs typeface="Arial" panose="020B0604020202020204" pitchFamily="34" charset="0"/>
              </a:rPr>
              <a:t> particular attention, disagreement or controversy</a:t>
            </a:r>
            <a:r>
              <a:rPr lang="en-GB" sz="2000" dirty="0">
                <a:solidFill>
                  <a:srgbClr val="00A4DE"/>
                </a:solidFill>
                <a:latin typeface="Arial" panose="020B0604020202020204" pitchFamily="34" charset="0"/>
                <a:cs typeface="Arial" panose="020B0604020202020204" pitchFamily="34" charset="0"/>
              </a:rPr>
              <a:t>.</a:t>
            </a:r>
            <a:br>
              <a:rPr lang="en-GB" sz="2000" dirty="0">
                <a:solidFill>
                  <a:srgbClr val="00A4DE"/>
                </a:solidFill>
                <a:latin typeface="Arial" panose="020B0604020202020204" pitchFamily="34" charset="0"/>
                <a:cs typeface="Arial" panose="020B0604020202020204" pitchFamily="34" charset="0"/>
              </a:rPr>
            </a:br>
            <a:endParaRPr lang="en-GB" sz="2000" dirty="0">
              <a:solidFill>
                <a:srgbClr val="00A4DE"/>
              </a:solidFill>
              <a:latin typeface="Arial" panose="020B0604020202020204" pitchFamily="34" charset="0"/>
              <a:cs typeface="Arial" panose="020B0604020202020204" pitchFamily="34" charset="0"/>
            </a:endParaRPr>
          </a:p>
          <a:p>
            <a:pPr lvl="0">
              <a:buClr>
                <a:srgbClr val="FF6600"/>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If possible,</a:t>
            </a:r>
            <a:r>
              <a:rPr lang="en-GB" sz="2000" b="1" dirty="0">
                <a:solidFill>
                  <a:srgbClr val="00A4DE"/>
                </a:solidFill>
                <a:latin typeface="Arial" panose="020B0604020202020204" pitchFamily="34" charset="0"/>
                <a:cs typeface="Arial" panose="020B0604020202020204" pitchFamily="34" charset="0"/>
              </a:rPr>
              <a:t> offer insights </a:t>
            </a:r>
            <a:r>
              <a:rPr lang="en-GB" sz="2000" dirty="0">
                <a:solidFill>
                  <a:srgbClr val="00A4DE"/>
                </a:solidFill>
                <a:latin typeface="Arial" panose="020B0604020202020204" pitchFamily="34" charset="0"/>
                <a:cs typeface="Arial" panose="020B0604020202020204" pitchFamily="34" charset="0"/>
              </a:rPr>
              <a:t>into how research trends, controversies and areas of particular focus have emerged.</a:t>
            </a:r>
            <a:endParaRPr lang="it-IT" sz="2000" dirty="0">
              <a:solidFill>
                <a:srgbClr val="00A4DE"/>
              </a:solidFill>
            </a:endParaRPr>
          </a:p>
          <a:p>
            <a:pPr>
              <a:buClr>
                <a:srgbClr val="FF6600"/>
              </a:buClr>
            </a:pPr>
            <a:endParaRPr lang="it-IT" dirty="0">
              <a:solidFill>
                <a:srgbClr val="000090"/>
              </a:solidFill>
              <a:latin typeface="Arial" panose="020B0604020202020204" pitchFamily="34" charset="0"/>
              <a:cs typeface="Arial" panose="020B0604020202020204" pitchFamily="34" charset="0"/>
            </a:endParaRPr>
          </a:p>
        </p:txBody>
      </p:sp>
      <p:sp>
        <p:nvSpPr>
          <p:cNvPr id="9" name="TextBox 8"/>
          <p:cNvSpPr txBox="1"/>
          <p:nvPr/>
        </p:nvSpPr>
        <p:spPr>
          <a:xfrm>
            <a:off x="318977" y="377193"/>
            <a:ext cx="986322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THE PURPOSE OF LITERATURE REVIEW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70760" y="434304"/>
            <a:ext cx="351803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869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632563" y="1623471"/>
            <a:ext cx="11034823" cy="2357568"/>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P</a:t>
            </a:r>
            <a:r>
              <a:rPr lang="en-GB" sz="2000" dirty="0" smtClean="0">
                <a:solidFill>
                  <a:srgbClr val="00A4DE"/>
                </a:solidFill>
                <a:latin typeface="Arial" panose="020B0604020202020204" pitchFamily="34" charset="0"/>
                <a:cs typeface="Arial" panose="020B0604020202020204" pitchFamily="34" charset="0"/>
              </a:rPr>
              <a:t>lace </a:t>
            </a:r>
            <a:r>
              <a:rPr lang="en-GB" sz="2000" dirty="0">
                <a:solidFill>
                  <a:srgbClr val="00A4DE"/>
                </a:solidFill>
                <a:latin typeface="Arial" panose="020B0604020202020204" pitchFamily="34" charset="0"/>
                <a:cs typeface="Arial" panose="020B0604020202020204" pitchFamily="34" charset="0"/>
              </a:rPr>
              <a:t>your topic within a relatively broad research and policy context to establish why your topic is interesting and orient your </a:t>
            </a:r>
            <a:r>
              <a:rPr lang="en-GB" sz="2000" dirty="0" smtClean="0">
                <a:solidFill>
                  <a:srgbClr val="00A4DE"/>
                </a:solidFill>
                <a:latin typeface="Arial" panose="020B0604020202020204" pitchFamily="34" charset="0"/>
                <a:cs typeface="Arial" panose="020B0604020202020204" pitchFamily="34" charset="0"/>
              </a:rPr>
              <a:t>readers. </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Save time by defining your focus as narrowly as possible. </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The </a:t>
            </a:r>
            <a:r>
              <a:rPr lang="en-GB" sz="1600" dirty="0">
                <a:solidFill>
                  <a:srgbClr val="00A4DE"/>
                </a:solidFill>
                <a:latin typeface="Arial" panose="020B0604020202020204" pitchFamily="34" charset="0"/>
                <a:cs typeface="Arial" panose="020B0604020202020204" pitchFamily="34" charset="0"/>
              </a:rPr>
              <a:t>more tightly focused your topic, the more efficient and effective your research can be. </a:t>
            </a:r>
            <a:endParaRPr lang="en-GB" sz="1600" dirty="0" smtClean="0">
              <a:solidFill>
                <a:srgbClr val="00A4DE"/>
              </a:solidFill>
              <a:latin typeface="Arial" panose="020B0604020202020204" pitchFamily="34" charset="0"/>
              <a:cs typeface="Arial" panose="020B0604020202020204" pitchFamily="34" charset="0"/>
            </a:endParaRPr>
          </a:p>
          <a:p>
            <a:pPr lvl="1">
              <a:spcBef>
                <a:spcPts val="0"/>
              </a:spcBef>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I</a:t>
            </a:r>
            <a:r>
              <a:rPr lang="en-GB" sz="1600" dirty="0" smtClean="0">
                <a:solidFill>
                  <a:srgbClr val="00A4DE"/>
                </a:solidFill>
                <a:latin typeface="Arial" panose="020B0604020202020204" pitchFamily="34" charset="0"/>
                <a:cs typeface="Arial" panose="020B0604020202020204" pitchFamily="34" charset="0"/>
              </a:rPr>
              <a:t>f </a:t>
            </a:r>
            <a:r>
              <a:rPr lang="en-GB" sz="1600" dirty="0">
                <a:solidFill>
                  <a:srgbClr val="00A4DE"/>
                </a:solidFill>
                <a:latin typeface="Arial" panose="020B0604020202020204" pitchFamily="34" charset="0"/>
                <a:cs typeface="Arial" panose="020B0604020202020204" pitchFamily="34" charset="0"/>
              </a:rPr>
              <a:t>you don’t yet have a specific research question, at least try to sharpen your focus by talking to your colleagues, speaking to your supervisor or doing initial reading about your general topic area.</a:t>
            </a:r>
            <a:endParaRPr lang="it-IT" sz="16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838851" y="377193"/>
            <a:ext cx="892293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FOCUS WHILE ACCOUNTING FOR THE BIG PICTURE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01011" y="434304"/>
            <a:ext cx="138778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677616" y="1570918"/>
            <a:ext cx="10863568" cy="2544286"/>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Preparing </a:t>
            </a:r>
            <a:r>
              <a:rPr lang="en-GB" sz="2000" dirty="0">
                <a:solidFill>
                  <a:srgbClr val="00A4DE"/>
                </a:solidFill>
                <a:latin typeface="Arial" panose="020B0604020202020204" pitchFamily="34" charset="0"/>
                <a:cs typeface="Arial" panose="020B0604020202020204" pitchFamily="34" charset="0"/>
              </a:rPr>
              <a:t>a literature review involves circling back to make adjustments, refine your focus and shore up your evidence multiple times as you move towards a completed research </a:t>
            </a:r>
            <a:r>
              <a:rPr lang="en-GB" sz="2000" dirty="0" smtClean="0">
                <a:solidFill>
                  <a:srgbClr val="00A4DE"/>
                </a:solidFill>
                <a:latin typeface="Arial" panose="020B0604020202020204" pitchFamily="34" charset="0"/>
                <a:cs typeface="Arial" panose="020B0604020202020204" pitchFamily="34" charset="0"/>
              </a:rPr>
              <a:t>project. </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You </a:t>
            </a:r>
            <a:r>
              <a:rPr lang="en-GB" sz="2000" dirty="0">
                <a:solidFill>
                  <a:srgbClr val="00A4DE"/>
                </a:solidFill>
                <a:latin typeface="Arial" panose="020B0604020202020204" pitchFamily="34" charset="0"/>
                <a:cs typeface="Arial" panose="020B0604020202020204" pitchFamily="34" charset="0"/>
              </a:rPr>
              <a:t>will often need to double </a:t>
            </a:r>
            <a:r>
              <a:rPr lang="en-GB" sz="2000" dirty="0" smtClean="0">
                <a:solidFill>
                  <a:srgbClr val="00A4DE"/>
                </a:solidFill>
                <a:latin typeface="Arial" panose="020B0604020202020204" pitchFamily="34" charset="0"/>
                <a:cs typeface="Arial" panose="020B0604020202020204" pitchFamily="34" charset="0"/>
              </a:rPr>
              <a:t>back, adjust </a:t>
            </a:r>
            <a:r>
              <a:rPr lang="en-GB" sz="2000" dirty="0">
                <a:solidFill>
                  <a:srgbClr val="00A4DE"/>
                </a:solidFill>
                <a:latin typeface="Arial" panose="020B0604020202020204" pitchFamily="34" charset="0"/>
                <a:cs typeface="Arial" panose="020B0604020202020204" pitchFamily="34" charset="0"/>
              </a:rPr>
              <a:t>your </a:t>
            </a:r>
            <a:r>
              <a:rPr lang="en-GB" sz="2000" dirty="0" smtClean="0">
                <a:solidFill>
                  <a:srgbClr val="00A4DE"/>
                </a:solidFill>
                <a:latin typeface="Arial" panose="020B0604020202020204" pitchFamily="34" charset="0"/>
                <a:cs typeface="Arial" panose="020B0604020202020204" pitchFamily="34" charset="0"/>
              </a:rPr>
              <a:t>search and gradually moving </a:t>
            </a:r>
            <a:r>
              <a:rPr lang="en-GB" sz="2000" dirty="0">
                <a:solidFill>
                  <a:srgbClr val="00A4DE"/>
                </a:solidFill>
                <a:latin typeface="Arial" panose="020B0604020202020204" pitchFamily="34" charset="0"/>
                <a:cs typeface="Arial" panose="020B0604020202020204" pitchFamily="34" charset="0"/>
              </a:rPr>
              <a:t>toward the goal of understanding what is already known or claimed about your </a:t>
            </a:r>
            <a:r>
              <a:rPr lang="en-GB" sz="2000" dirty="0" smtClean="0">
                <a:solidFill>
                  <a:srgbClr val="00A4DE"/>
                </a:solidFill>
                <a:latin typeface="Arial" panose="020B0604020202020204" pitchFamily="34" charset="0"/>
                <a:cs typeface="Arial" panose="020B0604020202020204" pitchFamily="34" charset="0"/>
              </a:rPr>
              <a:t>topic.</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Try to maintain </a:t>
            </a:r>
            <a:r>
              <a:rPr lang="en-GB" sz="2000" dirty="0">
                <a:solidFill>
                  <a:srgbClr val="00A4DE"/>
                </a:solidFill>
                <a:latin typeface="Arial" panose="020B0604020202020204" pitchFamily="34" charset="0"/>
                <a:cs typeface="Arial" panose="020B0604020202020204" pitchFamily="34" charset="0"/>
              </a:rPr>
              <a:t>a laser-like focus on your research question, and keep writing throughout the literature review process.</a:t>
            </a:r>
            <a:endParaRPr lang="it-IT" sz="20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838852" y="377193"/>
            <a:ext cx="854109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KEEP MAKING ADJUSTMENTS AS YOU DEVELOP</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78980" y="434304"/>
            <a:ext cx="180981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9516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own Arrow 3"/>
          <p:cNvSpPr/>
          <p:nvPr/>
        </p:nvSpPr>
        <p:spPr>
          <a:xfrm flipH="1">
            <a:off x="2337625" y="1916507"/>
            <a:ext cx="521449"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 name="TextBox 1"/>
          <p:cNvSpPr txBox="1"/>
          <p:nvPr/>
        </p:nvSpPr>
        <p:spPr>
          <a:xfrm>
            <a:off x="883510" y="1380342"/>
            <a:ext cx="3552453" cy="523220"/>
          </a:xfrm>
          <a:prstGeom prst="rect">
            <a:avLst/>
          </a:prstGeom>
          <a:noFill/>
          <a:ln>
            <a:solidFill>
              <a:schemeClr val="tx1"/>
            </a:solidFill>
          </a:ln>
        </p:spPr>
        <p:txBody>
          <a:bodyPr wrap="square" rtlCol="0">
            <a:spAutoFit/>
          </a:bodyPr>
          <a:lstStyle/>
          <a:p>
            <a:r>
              <a:rPr lang="en-GB" sz="1400" b="1" dirty="0"/>
              <a:t>Focus your literature review while accounting for the big </a:t>
            </a:r>
            <a:r>
              <a:rPr lang="en-GB" sz="1400" b="1" dirty="0" smtClean="0"/>
              <a:t>picture</a:t>
            </a:r>
            <a:endParaRPr lang="en-US" sz="1400" dirty="0"/>
          </a:p>
        </p:txBody>
      </p:sp>
      <p:sp>
        <p:nvSpPr>
          <p:cNvPr id="8" name="TextBox 7"/>
          <p:cNvSpPr txBox="1"/>
          <p:nvPr/>
        </p:nvSpPr>
        <p:spPr>
          <a:xfrm>
            <a:off x="888658" y="2397750"/>
            <a:ext cx="3552453" cy="307777"/>
          </a:xfrm>
          <a:prstGeom prst="rect">
            <a:avLst/>
          </a:prstGeom>
          <a:noFill/>
          <a:ln>
            <a:solidFill>
              <a:schemeClr val="tx1"/>
            </a:solidFill>
          </a:ln>
        </p:spPr>
        <p:txBody>
          <a:bodyPr wrap="square" rtlCol="0">
            <a:spAutoFit/>
          </a:bodyPr>
          <a:lstStyle/>
          <a:p>
            <a:r>
              <a:rPr lang="en-GB" sz="1400" b="1" dirty="0"/>
              <a:t>Search for books and </a:t>
            </a:r>
            <a:r>
              <a:rPr lang="en-GB" sz="1400" b="1" dirty="0" smtClean="0"/>
              <a:t>articles</a:t>
            </a:r>
            <a:endParaRPr lang="en-US" sz="1400" dirty="0"/>
          </a:p>
        </p:txBody>
      </p:sp>
      <p:sp>
        <p:nvSpPr>
          <p:cNvPr id="9" name="TextBox 8"/>
          <p:cNvSpPr txBox="1"/>
          <p:nvPr/>
        </p:nvSpPr>
        <p:spPr>
          <a:xfrm>
            <a:off x="875400" y="3194316"/>
            <a:ext cx="3552453" cy="307777"/>
          </a:xfrm>
          <a:prstGeom prst="rect">
            <a:avLst/>
          </a:prstGeom>
          <a:noFill/>
          <a:ln>
            <a:solidFill>
              <a:schemeClr val="tx1"/>
            </a:solidFill>
          </a:ln>
        </p:spPr>
        <p:txBody>
          <a:bodyPr wrap="square" rtlCol="0">
            <a:spAutoFit/>
          </a:bodyPr>
          <a:lstStyle/>
          <a:p>
            <a:r>
              <a:rPr lang="en-GB" sz="1400" b="1" dirty="0"/>
              <a:t>Organize your </a:t>
            </a:r>
            <a:r>
              <a:rPr lang="en-GB" sz="1400" b="1" dirty="0" smtClean="0"/>
              <a:t>sources</a:t>
            </a:r>
            <a:endParaRPr lang="en-US" sz="1400" dirty="0"/>
          </a:p>
        </p:txBody>
      </p:sp>
      <p:sp>
        <p:nvSpPr>
          <p:cNvPr id="10" name="TextBox 9"/>
          <p:cNvSpPr txBox="1"/>
          <p:nvPr/>
        </p:nvSpPr>
        <p:spPr>
          <a:xfrm>
            <a:off x="898955" y="3990879"/>
            <a:ext cx="3552453" cy="307777"/>
          </a:xfrm>
          <a:prstGeom prst="rect">
            <a:avLst/>
          </a:prstGeom>
          <a:noFill/>
          <a:ln>
            <a:solidFill>
              <a:schemeClr val="tx1"/>
            </a:solidFill>
          </a:ln>
        </p:spPr>
        <p:txBody>
          <a:bodyPr wrap="square" rtlCol="0">
            <a:spAutoFit/>
          </a:bodyPr>
          <a:lstStyle/>
          <a:p>
            <a:r>
              <a:rPr lang="en-GB" sz="1400" b="1" dirty="0"/>
              <a:t>Continually concept map</a:t>
            </a:r>
            <a:endParaRPr lang="en-US" sz="1400" dirty="0"/>
          </a:p>
        </p:txBody>
      </p:sp>
      <p:sp>
        <p:nvSpPr>
          <p:cNvPr id="11" name="TextBox 10"/>
          <p:cNvSpPr txBox="1"/>
          <p:nvPr/>
        </p:nvSpPr>
        <p:spPr>
          <a:xfrm>
            <a:off x="922509" y="4805850"/>
            <a:ext cx="3552453" cy="307777"/>
          </a:xfrm>
          <a:prstGeom prst="rect">
            <a:avLst/>
          </a:prstGeom>
          <a:noFill/>
          <a:ln>
            <a:solidFill>
              <a:schemeClr val="tx1"/>
            </a:solidFill>
          </a:ln>
        </p:spPr>
        <p:txBody>
          <a:bodyPr wrap="square" rtlCol="0">
            <a:spAutoFit/>
          </a:bodyPr>
          <a:lstStyle/>
          <a:p>
            <a:r>
              <a:rPr lang="en-GB" sz="1400" b="1" dirty="0"/>
              <a:t>Begin in-depth reviews of categories</a:t>
            </a:r>
            <a:endParaRPr lang="en-US" sz="1400" dirty="0"/>
          </a:p>
        </p:txBody>
      </p:sp>
      <p:sp>
        <p:nvSpPr>
          <p:cNvPr id="14" name="TextBox 13"/>
          <p:cNvSpPr txBox="1"/>
          <p:nvPr/>
        </p:nvSpPr>
        <p:spPr>
          <a:xfrm>
            <a:off x="909251" y="5584010"/>
            <a:ext cx="3552453" cy="307777"/>
          </a:xfrm>
          <a:prstGeom prst="rect">
            <a:avLst/>
          </a:prstGeom>
          <a:noFill/>
          <a:ln>
            <a:solidFill>
              <a:schemeClr val="tx1"/>
            </a:solidFill>
          </a:ln>
        </p:spPr>
        <p:txBody>
          <a:bodyPr wrap="square" rtlCol="0">
            <a:spAutoFit/>
          </a:bodyPr>
          <a:lstStyle/>
          <a:p>
            <a:r>
              <a:rPr lang="en-GB" sz="1400" b="1" dirty="0"/>
              <a:t>Write your literature review</a:t>
            </a:r>
            <a:endParaRPr lang="en-US" sz="1400" dirty="0"/>
          </a:p>
        </p:txBody>
      </p:sp>
      <p:sp>
        <p:nvSpPr>
          <p:cNvPr id="16" name="Down Arrow 15"/>
          <p:cNvSpPr/>
          <p:nvPr/>
        </p:nvSpPr>
        <p:spPr>
          <a:xfrm flipH="1">
            <a:off x="2361180" y="2731471"/>
            <a:ext cx="521449"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17" name="Down Arrow 16"/>
          <p:cNvSpPr/>
          <p:nvPr/>
        </p:nvSpPr>
        <p:spPr>
          <a:xfrm flipH="1">
            <a:off x="2379586" y="3504463"/>
            <a:ext cx="521449"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18" name="Down Arrow 17"/>
          <p:cNvSpPr/>
          <p:nvPr/>
        </p:nvSpPr>
        <p:spPr>
          <a:xfrm flipH="1">
            <a:off x="2379586" y="4314266"/>
            <a:ext cx="521449"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19" name="Down Arrow 18"/>
          <p:cNvSpPr/>
          <p:nvPr/>
        </p:nvSpPr>
        <p:spPr>
          <a:xfrm flipH="1">
            <a:off x="2379586" y="5124068"/>
            <a:ext cx="521449"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0" name="TextBox 19"/>
          <p:cNvSpPr txBox="1"/>
          <p:nvPr/>
        </p:nvSpPr>
        <p:spPr>
          <a:xfrm>
            <a:off x="5219333" y="2274083"/>
            <a:ext cx="1664696" cy="523220"/>
          </a:xfrm>
          <a:prstGeom prst="rect">
            <a:avLst/>
          </a:prstGeom>
          <a:noFill/>
          <a:ln>
            <a:solidFill>
              <a:schemeClr val="tx1"/>
            </a:solidFill>
          </a:ln>
        </p:spPr>
        <p:txBody>
          <a:bodyPr wrap="square" rtlCol="0">
            <a:spAutoFit/>
          </a:bodyPr>
          <a:lstStyle/>
          <a:p>
            <a:r>
              <a:rPr lang="en-GB" sz="1400" b="1" dirty="0"/>
              <a:t>Search </a:t>
            </a:r>
            <a:r>
              <a:rPr lang="en-GB" sz="1400" b="1" dirty="0" smtClean="0"/>
              <a:t>for more information</a:t>
            </a:r>
            <a:endParaRPr lang="en-US" sz="1400" dirty="0"/>
          </a:p>
        </p:txBody>
      </p:sp>
      <p:sp>
        <p:nvSpPr>
          <p:cNvPr id="21" name="Down Arrow 20"/>
          <p:cNvSpPr/>
          <p:nvPr/>
        </p:nvSpPr>
        <p:spPr>
          <a:xfrm rot="10800000" flipH="1">
            <a:off x="5287829" y="2815895"/>
            <a:ext cx="289338" cy="301835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3" name="Down Arrow 22"/>
          <p:cNvSpPr/>
          <p:nvPr/>
        </p:nvSpPr>
        <p:spPr>
          <a:xfrm rot="16200000" flipH="1">
            <a:off x="4751217" y="5284389"/>
            <a:ext cx="332002" cy="878148"/>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4" name="Down Arrow 23"/>
          <p:cNvSpPr/>
          <p:nvPr/>
        </p:nvSpPr>
        <p:spPr>
          <a:xfrm rot="16200000" flipH="1">
            <a:off x="4515942" y="4738578"/>
            <a:ext cx="392381"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5" name="Down Arrow 24"/>
          <p:cNvSpPr/>
          <p:nvPr/>
        </p:nvSpPr>
        <p:spPr>
          <a:xfrm rot="16200000" flipH="1">
            <a:off x="4484277" y="3915536"/>
            <a:ext cx="392381"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6" name="Down Arrow 25"/>
          <p:cNvSpPr/>
          <p:nvPr/>
        </p:nvSpPr>
        <p:spPr>
          <a:xfrm rot="16200000" flipH="1">
            <a:off x="4452612" y="3147708"/>
            <a:ext cx="392381" cy="457682"/>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27" name="Down Arrow 26"/>
          <p:cNvSpPr/>
          <p:nvPr/>
        </p:nvSpPr>
        <p:spPr>
          <a:xfrm rot="5400000" flipH="1">
            <a:off x="4683328" y="2218856"/>
            <a:ext cx="318047" cy="702330"/>
          </a:xfrm>
          <a:prstGeom prst="down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90"/>
              </a:solidFill>
            </a:endParaRPr>
          </a:p>
        </p:txBody>
      </p:sp>
      <p:sp>
        <p:nvSpPr>
          <p:cNvPr id="3" name="Rectangle 2"/>
          <p:cNvSpPr/>
          <p:nvPr/>
        </p:nvSpPr>
        <p:spPr>
          <a:xfrm>
            <a:off x="6968795" y="3269078"/>
            <a:ext cx="4890696" cy="2564805"/>
          </a:xfrm>
          <a:prstGeom prst="rect">
            <a:avLst/>
          </a:prstGeom>
        </p:spPr>
        <p:txBody>
          <a:bodyPr wrap="square">
            <a:spAutoFit/>
          </a:bodyPr>
          <a:lstStyle/>
          <a:p>
            <a:pPr>
              <a:spcBef>
                <a:spcPts val="0"/>
              </a:spcBef>
              <a:spcAft>
                <a:spcPts val="2000"/>
              </a:spcAft>
              <a:buClr>
                <a:schemeClr val="accent2"/>
              </a:buClr>
              <a:buSzPct val="121000"/>
            </a:pPr>
            <a:r>
              <a:rPr lang="en-GB" dirty="0">
                <a:solidFill>
                  <a:srgbClr val="00A4DE"/>
                </a:solidFill>
                <a:latin typeface="Arial" panose="020B0604020202020204" pitchFamily="34" charset="0"/>
                <a:cs typeface="Arial" panose="020B0604020202020204" pitchFamily="34" charset="0"/>
              </a:rPr>
              <a:t>Preparing a literature review involves circling back to make adjustments, refine your focus and shore up your evidence multiple times as you move towards a completed research project. </a:t>
            </a:r>
          </a:p>
          <a:p>
            <a:pPr>
              <a:spcBef>
                <a:spcPts val="0"/>
              </a:spcBef>
              <a:spcAft>
                <a:spcPts val="2000"/>
              </a:spcAft>
              <a:buClr>
                <a:schemeClr val="accent2"/>
              </a:buClr>
              <a:buSzPct val="121000"/>
            </a:pPr>
            <a:r>
              <a:rPr lang="en-GB" dirty="0" smtClean="0">
                <a:solidFill>
                  <a:srgbClr val="00A4DE"/>
                </a:solidFill>
                <a:latin typeface="Arial" panose="020B0604020202020204" pitchFamily="34" charset="0"/>
                <a:cs typeface="Arial" panose="020B0604020202020204" pitchFamily="34" charset="0"/>
              </a:rPr>
              <a:t>Try </a:t>
            </a:r>
            <a:r>
              <a:rPr lang="en-GB" dirty="0">
                <a:solidFill>
                  <a:srgbClr val="00A4DE"/>
                </a:solidFill>
                <a:latin typeface="Arial" panose="020B0604020202020204" pitchFamily="34" charset="0"/>
                <a:cs typeface="Arial" panose="020B0604020202020204" pitchFamily="34" charset="0"/>
              </a:rPr>
              <a:t>to maintain a laser-like focus on your research question, and keep writing throughout the literature review process.</a:t>
            </a:r>
            <a:endParaRPr lang="it-IT" dirty="0">
              <a:solidFill>
                <a:srgbClr val="00A4DE"/>
              </a:solidFill>
              <a:latin typeface="Arial" panose="020B0604020202020204" pitchFamily="34" charset="0"/>
              <a:cs typeface="Arial" panose="020B0604020202020204" pitchFamily="34" charset="0"/>
            </a:endParaRPr>
          </a:p>
        </p:txBody>
      </p:sp>
      <p:sp>
        <p:nvSpPr>
          <p:cNvPr id="6" name="Rectangle 5"/>
          <p:cNvSpPr/>
          <p:nvPr/>
        </p:nvSpPr>
        <p:spPr>
          <a:xfrm>
            <a:off x="6481187" y="1238440"/>
            <a:ext cx="5507612" cy="1384995"/>
          </a:xfrm>
          <a:prstGeom prst="rect">
            <a:avLst/>
          </a:prstGeom>
        </p:spPr>
        <p:txBody>
          <a:bodyPr wrap="square">
            <a:spAutoFit/>
          </a:bodyPr>
          <a:lstStyle/>
          <a:p>
            <a:pPr lvl="1" algn="ctr"/>
            <a:r>
              <a:rPr lang="en-GB" sz="2800" b="1" dirty="0">
                <a:solidFill>
                  <a:srgbClr val="00A4DE"/>
                </a:solidFill>
                <a:latin typeface="Aharoni" panose="02010803020104030203" pitchFamily="2" charset="-79"/>
                <a:cs typeface="Aharoni" panose="02010803020104030203" pitchFamily="2" charset="-79"/>
              </a:rPr>
              <a:t>Keep making adjustments as you develop your literature review</a:t>
            </a:r>
            <a:endParaRPr lang="it-IT" sz="2800" b="1" dirty="0">
              <a:solidFill>
                <a:srgbClr val="00A4DE"/>
              </a:solidFill>
              <a:latin typeface="Aharoni" panose="02010803020104030203" pitchFamily="2" charset="-79"/>
              <a:cs typeface="Aharoni" panose="02010803020104030203" pitchFamily="2" charset="-79"/>
            </a:endParaRPr>
          </a:p>
        </p:txBody>
      </p:sp>
      <p:sp>
        <p:nvSpPr>
          <p:cNvPr id="28" name="TextBox 27"/>
          <p:cNvSpPr txBox="1"/>
          <p:nvPr/>
        </p:nvSpPr>
        <p:spPr>
          <a:xfrm>
            <a:off x="1838851" y="377193"/>
            <a:ext cx="871191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PROCESS OF WRITING YOUR LITERATURE REVIEW </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2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10092" y="434304"/>
            <a:ext cx="157870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978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15975" y="1646018"/>
            <a:ext cx="10668000" cy="3611245"/>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As you embark on your literature review, you will come across many different ideas about a broad range of research concepts</a:t>
            </a:r>
            <a:r>
              <a:rPr lang="en-GB" sz="2000" dirty="0" smtClean="0">
                <a:solidFill>
                  <a:srgbClr val="00A4DE"/>
                </a:solidFill>
                <a:latin typeface="Arial" panose="020B0604020202020204" pitchFamily="34" charset="0"/>
                <a:cs typeface="Arial" panose="020B0604020202020204" pitchFamily="34" charset="0"/>
              </a:rPr>
              <a:t>.</a:t>
            </a:r>
            <a:r>
              <a:rPr lang="en-GB" sz="2000" dirty="0">
                <a:solidFill>
                  <a:srgbClr val="00A4DE"/>
                </a:solidFill>
                <a:latin typeface="Arial" panose="020B0604020202020204" pitchFamily="34" charset="0"/>
                <a:cs typeface="Arial" panose="020B0604020202020204" pitchFamily="34" charset="0"/>
              </a:rPr>
              <a:t> </a:t>
            </a: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At </a:t>
            </a:r>
            <a:r>
              <a:rPr lang="en-GB" sz="2000" dirty="0">
                <a:solidFill>
                  <a:srgbClr val="00A4DE"/>
                </a:solidFill>
                <a:latin typeface="Arial" panose="020B0604020202020204" pitchFamily="34" charset="0"/>
                <a:cs typeface="Arial" panose="020B0604020202020204" pitchFamily="34" charset="0"/>
              </a:rPr>
              <a:t>the early stages of your research, you are exploring a topic and not following a linear </a:t>
            </a:r>
            <a:r>
              <a:rPr lang="en-GB" sz="2000" dirty="0" smtClean="0">
                <a:solidFill>
                  <a:srgbClr val="00A4DE"/>
                </a:solidFill>
                <a:latin typeface="Arial" panose="020B0604020202020204" pitchFamily="34" charset="0"/>
                <a:cs typeface="Arial" panose="020B0604020202020204" pitchFamily="34" charset="0"/>
              </a:rPr>
              <a:t>path</a:t>
            </a:r>
          </a:p>
          <a:p>
            <a:pPr>
              <a:spcBef>
                <a:spcPts val="0"/>
              </a:spcBef>
              <a:spcAft>
                <a:spcPts val="2000"/>
              </a:spcAft>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You will investigate a lot of different approaches and ideas, some being fruitful and opening up still further lines of enquiry:</a:t>
            </a:r>
          </a:p>
          <a:p>
            <a:pPr lvl="1">
              <a:spcBef>
                <a:spcPts val="0"/>
              </a:spcBef>
              <a:spcAft>
                <a:spcPts val="2000"/>
              </a:spcAft>
              <a:buClr>
                <a:schemeClr val="accent2"/>
              </a:buClr>
              <a:buSzPct val="150000"/>
              <a:buBlip>
                <a:blip r:embed="rId3"/>
              </a:buBlip>
            </a:pPr>
            <a:r>
              <a:rPr lang="en-GB" sz="1600" dirty="0">
                <a:solidFill>
                  <a:srgbClr val="00A4DE"/>
                </a:solidFill>
                <a:latin typeface="Arial" panose="020B0604020202020204" pitchFamily="34" charset="0"/>
                <a:cs typeface="Arial" panose="020B0604020202020204" pitchFamily="34" charset="0"/>
              </a:rPr>
              <a:t>Imagine that you are visiting a new city for the first time. You’d take an exploratory approach where you wander up different promising streets and alleys, stopping to explore further as you go.</a:t>
            </a:r>
            <a:endParaRPr lang="it-IT" sz="1600" dirty="0">
              <a:solidFill>
                <a:srgbClr val="00A4DE"/>
              </a:solidFill>
              <a:latin typeface="Arial" panose="020B0604020202020204" pitchFamily="34" charset="0"/>
              <a:cs typeface="Arial" panose="020B0604020202020204" pitchFamily="34" charset="0"/>
            </a:endParaRPr>
          </a:p>
          <a:p>
            <a:pPr>
              <a:spcBef>
                <a:spcPts val="0"/>
              </a:spcBef>
              <a:spcAft>
                <a:spcPts val="2000"/>
              </a:spcAft>
              <a:buClr>
                <a:schemeClr val="accent2"/>
              </a:buClr>
              <a:buSzPct val="121000"/>
            </a:pPr>
            <a:endParaRPr lang="en-GB" dirty="0" smtClean="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838852" y="377193"/>
            <a:ext cx="786785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BEGIN SEARCHING FOR BOOKS &amp; ARTICLES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5548" y="434304"/>
            <a:ext cx="252325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643096" y="1581440"/>
            <a:ext cx="10952702" cy="5276560"/>
          </a:xfrm>
          <a:prstGeom prst="rect">
            <a:avLst/>
          </a:prstGeom>
        </p:spPr>
        <p:txBody>
          <a:bodyPr vert="horz" lIns="91440" tIns="45720" rIns="91440" bIns="45720" rtlCol="0">
            <a:normAutofit/>
          </a:bodyPr>
          <a:lstStyle>
            <a:lvl1pPr indent="0">
              <a:lnSpc>
                <a:spcPct val="90000"/>
              </a:lnSpc>
              <a:spcBef>
                <a:spcPts val="0"/>
              </a:spcBef>
              <a:buClr>
                <a:schemeClr val="accent2"/>
              </a:buClr>
              <a:buSzPct val="121000"/>
              <a:buFont typeface="Arial" panose="020B0604020202020204" pitchFamily="34" charset="0"/>
              <a:buNone/>
              <a:defRPr sz="2000" b="1" i="1">
                <a:solidFill>
                  <a:schemeClr val="accent1">
                    <a:lumMod val="75000"/>
                  </a:schemeClr>
                </a:solidFill>
                <a:latin typeface="Arial" panose="020B0604020202020204" pitchFamily="34" charset="0"/>
                <a:cs typeface="Arial" panose="020B0604020202020204" pitchFamily="34" charset="0"/>
              </a:defRPr>
            </a:lvl1pPr>
            <a:lvl2pPr marL="685800" lvl="1" indent="-228600">
              <a:lnSpc>
                <a:spcPct val="90000"/>
              </a:lnSpc>
              <a:spcBef>
                <a:spcPts val="0"/>
              </a:spcBef>
              <a:buSzPct val="121000"/>
              <a:buFont typeface="Arial" panose="020B0604020202020204" pitchFamily="34" charset="0"/>
              <a:buChar char="•"/>
              <a:defRPr sz="16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lvl="1" indent="-342900">
              <a:spcAft>
                <a:spcPts val="2000"/>
              </a:spcAft>
              <a:buClr>
                <a:schemeClr val="accent2"/>
              </a:buClr>
              <a:buSzPct val="150000"/>
              <a:buBlip>
                <a:blip r:embed="rId2"/>
              </a:buBlip>
              <a:tabLst>
                <a:tab pos="180975" algn="l"/>
              </a:tabLst>
            </a:pPr>
            <a:r>
              <a:rPr lang="en-GB" sz="2000" dirty="0">
                <a:solidFill>
                  <a:srgbClr val="00A4DE"/>
                </a:solidFill>
              </a:rPr>
              <a:t>Come up with a list of search words and phrases that would likely lead to information on your research topic. </a:t>
            </a:r>
            <a:endParaRPr lang="en-GB" sz="2000" dirty="0" smtClean="0">
              <a:solidFill>
                <a:srgbClr val="00A4DE"/>
              </a:solidFill>
            </a:endParaRPr>
          </a:p>
          <a:p>
            <a:pPr marL="342900" lvl="1" indent="-342900">
              <a:spcAft>
                <a:spcPts val="2000"/>
              </a:spcAft>
              <a:buClr>
                <a:schemeClr val="accent2"/>
              </a:buClr>
              <a:buSzPct val="150000"/>
              <a:buBlip>
                <a:blip r:embed="rId2"/>
              </a:buBlip>
              <a:tabLst>
                <a:tab pos="180975" algn="l"/>
              </a:tabLst>
            </a:pPr>
            <a:r>
              <a:rPr lang="en-GB" sz="2000" dirty="0">
                <a:solidFill>
                  <a:srgbClr val="00A4DE"/>
                </a:solidFill>
              </a:rPr>
              <a:t>Incorporate synonyms, slang terms, alternative spellings, foreign languages and different phrasings into this </a:t>
            </a:r>
            <a:r>
              <a:rPr lang="en-GB" sz="2000" dirty="0" smtClean="0">
                <a:solidFill>
                  <a:srgbClr val="00A4DE"/>
                </a:solidFill>
              </a:rPr>
              <a:t>plan</a:t>
            </a:r>
          </a:p>
          <a:p>
            <a:pPr marL="342900" lvl="1" indent="-342900">
              <a:spcAft>
                <a:spcPts val="2000"/>
              </a:spcAft>
              <a:buClr>
                <a:schemeClr val="accent2"/>
              </a:buClr>
              <a:buSzPct val="150000"/>
              <a:buBlip>
                <a:blip r:embed="rId2"/>
              </a:buBlip>
              <a:tabLst>
                <a:tab pos="180975" algn="l"/>
              </a:tabLst>
            </a:pPr>
            <a:r>
              <a:rPr lang="en-GB" sz="2000" dirty="0">
                <a:solidFill>
                  <a:srgbClr val="00A4DE"/>
                </a:solidFill>
              </a:rPr>
              <a:t>This plan </a:t>
            </a:r>
            <a:r>
              <a:rPr lang="en-GB" sz="2000" dirty="0" smtClean="0">
                <a:solidFill>
                  <a:srgbClr val="00A4DE"/>
                </a:solidFill>
              </a:rPr>
              <a:t>enables you to maintain </a:t>
            </a:r>
            <a:r>
              <a:rPr lang="en-GB" sz="2000" dirty="0">
                <a:solidFill>
                  <a:srgbClr val="00A4DE"/>
                </a:solidFill>
              </a:rPr>
              <a:t>good coverage in your search and </a:t>
            </a:r>
            <a:r>
              <a:rPr lang="en-GB" sz="2000" dirty="0" smtClean="0">
                <a:solidFill>
                  <a:srgbClr val="00A4DE"/>
                </a:solidFill>
              </a:rPr>
              <a:t>to explain </a:t>
            </a:r>
            <a:r>
              <a:rPr lang="en-GB" sz="2000" dirty="0">
                <a:solidFill>
                  <a:srgbClr val="00A4DE"/>
                </a:solidFill>
              </a:rPr>
              <a:t>how you went about your search in your research report</a:t>
            </a:r>
            <a:r>
              <a:rPr lang="en-GB" sz="2000" dirty="0" smtClean="0">
                <a:solidFill>
                  <a:srgbClr val="00A4DE"/>
                </a:solidFill>
              </a:rPr>
              <a:t>.</a:t>
            </a:r>
          </a:p>
          <a:p>
            <a:pPr marL="342900" lvl="1" indent="-342900">
              <a:spcAft>
                <a:spcPts val="2000"/>
              </a:spcAft>
              <a:buClr>
                <a:schemeClr val="accent2"/>
              </a:buClr>
              <a:buSzPct val="150000"/>
              <a:buBlip>
                <a:blip r:embed="rId2"/>
              </a:buBlip>
              <a:tabLst>
                <a:tab pos="180975" algn="l"/>
              </a:tabLst>
            </a:pPr>
            <a:r>
              <a:rPr lang="en-GB" sz="2000" dirty="0" smtClean="0">
                <a:solidFill>
                  <a:srgbClr val="00A4DE"/>
                </a:solidFill>
              </a:rPr>
              <a:t>For your search, consider both electronic sources and printed sources.</a:t>
            </a:r>
            <a:endParaRPr lang="it-IT" sz="2000" dirty="0">
              <a:solidFill>
                <a:srgbClr val="00A4DE"/>
              </a:solidFill>
            </a:endParaRPr>
          </a:p>
        </p:txBody>
      </p:sp>
      <p:sp>
        <p:nvSpPr>
          <p:cNvPr id="7" name="TextBox 6"/>
          <p:cNvSpPr txBox="1"/>
          <p:nvPr/>
        </p:nvSpPr>
        <p:spPr>
          <a:xfrm>
            <a:off x="1838853" y="377193"/>
            <a:ext cx="486339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DEVELOP A SEARCH PLAN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1188" y="434304"/>
            <a:ext cx="550761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66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713433" y="1500561"/>
            <a:ext cx="10993096" cy="5279191"/>
          </a:xfrm>
          <a:prstGeom prst="rect">
            <a:avLst/>
          </a:prstGeom>
        </p:spPr>
        <p:txBody>
          <a:bodyPr vert="horz" lIns="91440" tIns="45720" rIns="91440" bIns="45720" rtlCol="0">
            <a:normAutofit/>
          </a:bodyPr>
          <a:lstStyle>
            <a:lvl1pPr indent="0">
              <a:lnSpc>
                <a:spcPct val="90000"/>
              </a:lnSpc>
              <a:spcBef>
                <a:spcPts val="0"/>
              </a:spcBef>
              <a:buClr>
                <a:schemeClr val="accent2"/>
              </a:buClr>
              <a:buSzPct val="121000"/>
              <a:buFont typeface="Arial" panose="020B0604020202020204" pitchFamily="34" charset="0"/>
              <a:buNone/>
              <a:defRPr sz="2000" b="1" i="1">
                <a:solidFill>
                  <a:schemeClr val="accent1">
                    <a:lumMod val="75000"/>
                  </a:schemeClr>
                </a:solidFill>
                <a:latin typeface="Arial" panose="020B0604020202020204" pitchFamily="34" charset="0"/>
                <a:cs typeface="Arial" panose="020B0604020202020204" pitchFamily="34" charset="0"/>
              </a:defRPr>
            </a:lvl1pPr>
            <a:lvl2pPr marL="685800" lvl="1" indent="-228600">
              <a:lnSpc>
                <a:spcPct val="90000"/>
              </a:lnSpc>
              <a:spcBef>
                <a:spcPts val="0"/>
              </a:spcBef>
              <a:buSzPct val="121000"/>
              <a:buFont typeface="Arial" panose="020B0604020202020204" pitchFamily="34" charset="0"/>
              <a:buChar char="•"/>
              <a:defRPr sz="16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lvl="1" indent="-342900">
              <a:spcAft>
                <a:spcPts val="2000"/>
              </a:spcAft>
              <a:buClr>
                <a:schemeClr val="accent2"/>
              </a:buClr>
              <a:buSzPct val="150000"/>
              <a:buBlip>
                <a:blip r:embed="rId3"/>
              </a:buBlip>
              <a:tabLst>
                <a:tab pos="180975" algn="l"/>
              </a:tabLst>
            </a:pPr>
            <a:r>
              <a:rPr lang="en-GB" sz="2000" dirty="0">
                <a:solidFill>
                  <a:srgbClr val="00A4DE"/>
                </a:solidFill>
              </a:rPr>
              <a:t>W</a:t>
            </a:r>
            <a:r>
              <a:rPr lang="en-GB" sz="2000" dirty="0" smtClean="0">
                <a:solidFill>
                  <a:srgbClr val="00A4DE"/>
                </a:solidFill>
              </a:rPr>
              <a:t>eigh </a:t>
            </a:r>
            <a:r>
              <a:rPr lang="en-GB" sz="2000" dirty="0">
                <a:solidFill>
                  <a:srgbClr val="00A4DE"/>
                </a:solidFill>
              </a:rPr>
              <a:t>the strengths and weaknesses of your various </a:t>
            </a:r>
            <a:r>
              <a:rPr lang="en-GB" sz="2000" dirty="0" smtClean="0">
                <a:solidFill>
                  <a:srgbClr val="00A4DE"/>
                </a:solidFill>
              </a:rPr>
              <a:t>sources</a:t>
            </a:r>
          </a:p>
          <a:p>
            <a:pPr marL="342900" lvl="1" indent="-342900">
              <a:spcAft>
                <a:spcPts val="2000"/>
              </a:spcAft>
              <a:buClr>
                <a:schemeClr val="accent2"/>
              </a:buClr>
              <a:buSzPct val="150000"/>
              <a:buBlip>
                <a:blip r:embed="rId3"/>
              </a:buBlip>
              <a:tabLst>
                <a:tab pos="180975" algn="l"/>
              </a:tabLst>
            </a:pPr>
            <a:r>
              <a:rPr lang="en-GB" sz="2000" dirty="0" smtClean="0">
                <a:solidFill>
                  <a:srgbClr val="00A4DE"/>
                </a:solidFill>
              </a:rPr>
              <a:t>Peer review is the </a:t>
            </a:r>
            <a:r>
              <a:rPr lang="en-GB" sz="2000" dirty="0">
                <a:solidFill>
                  <a:srgbClr val="00A4DE"/>
                </a:solidFill>
              </a:rPr>
              <a:t>gold standard for source </a:t>
            </a:r>
            <a:r>
              <a:rPr lang="en-GB" sz="2000" dirty="0" smtClean="0">
                <a:solidFill>
                  <a:srgbClr val="00A4DE"/>
                </a:solidFill>
              </a:rPr>
              <a:t>credibility.</a:t>
            </a:r>
          </a:p>
          <a:p>
            <a:pPr marL="342900" lvl="1" indent="-342900">
              <a:spcAft>
                <a:spcPts val="2000"/>
              </a:spcAft>
              <a:buClr>
                <a:schemeClr val="accent2"/>
              </a:buClr>
              <a:buSzPct val="150000"/>
              <a:buBlip>
                <a:blip r:embed="rId3"/>
              </a:buBlip>
              <a:tabLst>
                <a:tab pos="180975" algn="l"/>
              </a:tabLst>
            </a:pPr>
            <a:r>
              <a:rPr lang="en-GB" sz="2000" dirty="0">
                <a:solidFill>
                  <a:srgbClr val="00A4DE"/>
                </a:solidFill>
              </a:rPr>
              <a:t>P</a:t>
            </a:r>
            <a:r>
              <a:rPr lang="en-GB" sz="2000" dirty="0" smtClean="0">
                <a:solidFill>
                  <a:srgbClr val="00A4DE"/>
                </a:solidFill>
              </a:rPr>
              <a:t>eer </a:t>
            </a:r>
            <a:r>
              <a:rPr lang="en-GB" sz="2000" dirty="0">
                <a:solidFill>
                  <a:srgbClr val="00A4DE"/>
                </a:solidFill>
              </a:rPr>
              <a:t>review is </a:t>
            </a:r>
            <a:r>
              <a:rPr lang="en-GB" sz="2000" dirty="0" smtClean="0">
                <a:solidFill>
                  <a:srgbClr val="00A4DE"/>
                </a:solidFill>
              </a:rPr>
              <a:t>the </a:t>
            </a:r>
            <a:r>
              <a:rPr lang="en-GB" sz="2000" dirty="0">
                <a:solidFill>
                  <a:srgbClr val="00A4DE"/>
                </a:solidFill>
              </a:rPr>
              <a:t>widely accepted quality control mechanism in social research</a:t>
            </a:r>
            <a:r>
              <a:rPr lang="en-GB" sz="2000" dirty="0" smtClean="0">
                <a:solidFill>
                  <a:srgbClr val="00A4DE"/>
                </a:solidFill>
              </a:rPr>
              <a:t>.</a:t>
            </a:r>
          </a:p>
          <a:p>
            <a:pPr marL="342900" lvl="1" indent="-342900">
              <a:spcAft>
                <a:spcPts val="2000"/>
              </a:spcAft>
              <a:buClr>
                <a:schemeClr val="accent2"/>
              </a:buClr>
              <a:buSzPct val="150000"/>
              <a:buBlip>
                <a:blip r:embed="rId3"/>
              </a:buBlip>
              <a:tabLst>
                <a:tab pos="180975" algn="l"/>
              </a:tabLst>
            </a:pPr>
            <a:r>
              <a:rPr lang="en-GB" sz="2000" dirty="0" smtClean="0">
                <a:solidFill>
                  <a:srgbClr val="00A4DE"/>
                </a:solidFill>
              </a:rPr>
              <a:t>However, the quality of peer-reviewed articles can vary, so be a critical consumer of published research.</a:t>
            </a:r>
          </a:p>
        </p:txBody>
      </p:sp>
      <p:sp>
        <p:nvSpPr>
          <p:cNvPr id="7" name="TextBox 6"/>
          <p:cNvSpPr txBox="1"/>
          <p:nvPr/>
        </p:nvSpPr>
        <p:spPr>
          <a:xfrm>
            <a:off x="1879044" y="377193"/>
            <a:ext cx="854109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EVALUATE &amp; ACCESS YOUR POTENTIAL SOURCES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49320" y="434304"/>
            <a:ext cx="173948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826560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e an ethical researcher-Doing Real Research-Chapter Slide Deck-v3" id="{A1A58D4A-2CF5-4F4E-A08C-BFB1B29A0451}" vid="{3995C7EA-6AB3-4BD6-BF55-DFE7427B542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SAGE Methods Book PPT MAIN Template (with chap. 6 content) (1)</Template>
  <TotalTime>1038</TotalTime>
  <Words>1308</Words>
  <Application>Microsoft Office PowerPoint</Application>
  <PresentationFormat>Custom</PresentationFormat>
  <Paragraphs>121</Paragraphs>
  <Slides>18</Slides>
  <Notes>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Giulia Ceccon</dc:creator>
  <cp:lastModifiedBy>Statham, Chloe</cp:lastModifiedBy>
  <cp:revision>70</cp:revision>
  <dcterms:created xsi:type="dcterms:W3CDTF">2015-04-26T08:35:41Z</dcterms:created>
  <dcterms:modified xsi:type="dcterms:W3CDTF">2016-08-26T16:22:32Z</dcterms:modified>
</cp:coreProperties>
</file>