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85" r:id="rId2"/>
    <p:sldId id="309" r:id="rId3"/>
    <p:sldId id="313" r:id="rId4"/>
    <p:sldId id="348" r:id="rId5"/>
    <p:sldId id="325" r:id="rId6"/>
    <p:sldId id="288" r:id="rId7"/>
    <p:sldId id="289" r:id="rId8"/>
    <p:sldId id="290" r:id="rId9"/>
    <p:sldId id="329" r:id="rId10"/>
    <p:sldId id="333" r:id="rId11"/>
    <p:sldId id="302" r:id="rId12"/>
    <p:sldId id="331" r:id="rId13"/>
    <p:sldId id="304" r:id="rId14"/>
    <p:sldId id="338" r:id="rId15"/>
    <p:sldId id="314" r:id="rId16"/>
    <p:sldId id="316" r:id="rId17"/>
    <p:sldId id="318" r:id="rId18"/>
    <p:sldId id="347" r:id="rId19"/>
    <p:sldId id="32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DE"/>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31" autoAdjust="0"/>
    <p:restoredTop sz="93636" autoAdjust="0"/>
  </p:normalViewPr>
  <p:slideViewPr>
    <p:cSldViewPr snapToGrid="0" snapToObjects="1">
      <p:cViewPr>
        <p:scale>
          <a:sx n="78" d="100"/>
          <a:sy n="78" d="100"/>
        </p:scale>
        <p:origin x="-1104" y="-47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p:cNvSpPr txBox="1">
            <a:spLocks noGrp="1"/>
          </p:cNvSpPr>
          <p:nvPr>
            <p:ph type="hdr" sz="quarter"/>
          </p:nvPr>
        </p:nvSpPr>
        <p:spPr>
          <a:xfrm>
            <a:off x="0" y="0"/>
            <a:ext cx="2971800" cy="457200"/>
          </a:xfrm>
          <a:prstGeom prst="rect">
            <a:avLst/>
          </a:prstGeom>
          <a:noFill/>
          <a:ln>
            <a:noFill/>
          </a:ln>
        </p:spPr>
        <p:txBody>
          <a:bodyPr vert="horz" wrap="square" lIns="91440" tIns="45720" rIns="91440" bIns="45720" anchor="t" anchorCtr="0" compatLnSpc="1"/>
          <a:lstStyle>
            <a:lvl1pPr marL="0" marR="0" lvl="0" indent="0" algn="l"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endParaRPr lang="en-GB"/>
          </a:p>
        </p:txBody>
      </p:sp>
      <p:sp>
        <p:nvSpPr>
          <p:cNvPr id="3" name="Date Placeholder 2"/>
          <p:cNvSpPr txBox="1">
            <a:spLocks noGrp="1"/>
          </p:cNvSpPr>
          <p:nvPr>
            <p:ph type="dt" idx="1"/>
          </p:nvPr>
        </p:nvSpPr>
        <p:spPr>
          <a:xfrm>
            <a:off x="3884608" y="0"/>
            <a:ext cx="2971800" cy="457200"/>
          </a:xfrm>
          <a:prstGeom prst="rect">
            <a:avLst/>
          </a:prstGeom>
          <a:noFill/>
          <a:ln>
            <a:noFill/>
          </a:ln>
        </p:spPr>
        <p:txBody>
          <a:bodyPr vert="horz" wrap="square" lIns="91440" tIns="45720" rIns="91440" bIns="45720" anchor="t" anchorCtr="0" compatLnSpc="1"/>
          <a:lstStyle>
            <a:lvl1pPr marL="0" marR="0" lvl="0" indent="0" algn="r"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fld id="{67A5A3BD-D722-4436-B330-F393CB1EBDC0}" type="datetime1">
              <a:rPr lang="en-GB"/>
              <a:pPr lvl="0"/>
              <a:t>02/09/2016</a:t>
            </a:fld>
            <a:endParaRPr lang="en-GB"/>
          </a:p>
        </p:txBody>
      </p:sp>
      <p:sp>
        <p:nvSpPr>
          <p:cNvPr id="4" name="Slide Image Placeholder 3"/>
          <p:cNvSpPr>
            <a:spLocks noGrp="1" noRot="1" noChangeAspect="1"/>
          </p:cNvSpPr>
          <p:nvPr>
            <p:ph type="sldImg" idx="2"/>
          </p:nvPr>
        </p:nvSpPr>
        <p:spPr>
          <a:xfrm>
            <a:off x="381003" y="685800"/>
            <a:ext cx="6096003" cy="3429000"/>
          </a:xfrm>
          <a:prstGeom prst="rect">
            <a:avLst/>
          </a:prstGeom>
          <a:noFill/>
          <a:ln w="12701">
            <a:solidFill>
              <a:srgbClr val="000000"/>
            </a:solidFill>
            <a:prstDash val="solid"/>
          </a:ln>
        </p:spPr>
      </p:sp>
      <p:sp>
        <p:nvSpPr>
          <p:cNvPr id="5" name="Notes Placeholder 4"/>
          <p:cNvSpPr txBox="1">
            <a:spLocks noGrp="1"/>
          </p:cNvSpPr>
          <p:nvPr>
            <p:ph type="body" sz="quarter" idx="3"/>
          </p:nvPr>
        </p:nvSpPr>
        <p:spPr>
          <a:xfrm>
            <a:off x="685800" y="4343400"/>
            <a:ext cx="5486400" cy="4114800"/>
          </a:xfrm>
          <a:prstGeom prst="rect">
            <a:avLst/>
          </a:prstGeom>
          <a:noFill/>
          <a:ln>
            <a:noFill/>
          </a:ln>
        </p:spPr>
        <p:txBody>
          <a:bodyPr vert="horz" wrap="square" lIns="91440" tIns="45720" rIns="91440" bIns="45720"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txBox="1">
            <a:spLocks noGrp="1"/>
          </p:cNvSpPr>
          <p:nvPr>
            <p:ph type="ftr" sz="quarter" idx="4"/>
          </p:nvPr>
        </p:nvSpPr>
        <p:spPr>
          <a:xfrm>
            <a:off x="0" y="8685208"/>
            <a:ext cx="2971800" cy="457200"/>
          </a:xfrm>
          <a:prstGeom prst="rect">
            <a:avLst/>
          </a:prstGeom>
          <a:noFill/>
          <a:ln>
            <a:noFill/>
          </a:ln>
        </p:spPr>
        <p:txBody>
          <a:bodyPr vert="horz" wrap="square" lIns="91440" tIns="45720" rIns="91440" bIns="45720" anchor="b" anchorCtr="0" compatLnSpc="1"/>
          <a:lstStyle>
            <a:lvl1pPr marL="0" marR="0" lvl="0" indent="0" algn="l"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endParaRPr lang="en-GB"/>
          </a:p>
        </p:txBody>
      </p:sp>
      <p:sp>
        <p:nvSpPr>
          <p:cNvPr id="7" name="Slide Number Placeholder 6"/>
          <p:cNvSpPr txBox="1">
            <a:spLocks noGrp="1"/>
          </p:cNvSpPr>
          <p:nvPr>
            <p:ph type="sldNum" sz="quarter" idx="5"/>
          </p:nvPr>
        </p:nvSpPr>
        <p:spPr>
          <a:xfrm>
            <a:off x="3884608" y="8685208"/>
            <a:ext cx="2971800" cy="457200"/>
          </a:xfrm>
          <a:prstGeom prst="rect">
            <a:avLst/>
          </a:prstGeom>
          <a:noFill/>
          <a:ln>
            <a:noFill/>
          </a:ln>
        </p:spPr>
        <p:txBody>
          <a:bodyPr vert="horz" wrap="square" lIns="91440" tIns="45720" rIns="91440" bIns="45720" anchor="b" anchorCtr="0" compatLnSpc="1"/>
          <a:lstStyle>
            <a:lvl1pPr marL="0" marR="0" lvl="0" indent="0" algn="r" defTabSz="9144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fld id="{07956891-CF37-4CC0-A515-B16E29EDAC9A}" type="slidenum">
              <a:t>‹#›</a:t>
            </a:fld>
            <a:endParaRPr lang="en-GB"/>
          </a:p>
        </p:txBody>
      </p:sp>
    </p:spTree>
    <p:extLst>
      <p:ext uri="{BB962C8B-B14F-4D97-AF65-F5344CB8AC3E}">
        <p14:creationId xmlns:p14="http://schemas.microsoft.com/office/powerpoint/2010/main" val="2556702411"/>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txBox="1">
            <a:spLocks noGrp="1"/>
          </p:cNvSpPr>
          <p:nvPr>
            <p:ph type="body" sz="quarter" idx="1"/>
          </p:nvPr>
        </p:nvSpPr>
        <p:spPr/>
        <p:txBody>
          <a:bodyPr/>
          <a:lstStyle/>
          <a:p>
            <a:pPr lvl="0"/>
            <a:endParaRPr lang="en-GB" dirty="0"/>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763637EA-A074-4DCA-B56C-DA636E7728EE}" type="slidenum">
              <a:t>2</a:t>
            </a:fld>
            <a:endParaRPr lang="en-GB"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534781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Recognised</a:t>
            </a:r>
            <a:r>
              <a:rPr lang="en-GB" baseline="0" dirty="0" smtClean="0"/>
              <a:t> by </a:t>
            </a:r>
            <a:r>
              <a:rPr lang="en-GB" baseline="0" dirty="0" err="1" smtClean="0"/>
              <a:t>Marsiglo</a:t>
            </a:r>
            <a:r>
              <a:rPr lang="en-GB" baseline="0" dirty="0" smtClean="0"/>
              <a:t> (2013)</a:t>
            </a:r>
            <a:endParaRPr lang="en-GB" dirty="0"/>
          </a:p>
        </p:txBody>
      </p:sp>
      <p:sp>
        <p:nvSpPr>
          <p:cNvPr id="4" name="Slide Number Placeholder 3"/>
          <p:cNvSpPr>
            <a:spLocks noGrp="1"/>
          </p:cNvSpPr>
          <p:nvPr>
            <p:ph type="sldNum" sz="quarter" idx="10"/>
          </p:nvPr>
        </p:nvSpPr>
        <p:spPr/>
        <p:txBody>
          <a:bodyPr/>
          <a:lstStyle/>
          <a:p>
            <a:pPr lvl="0"/>
            <a:fld id="{07956891-CF37-4CC0-A515-B16E29EDAC9A}" type="slidenum">
              <a:rPr lang="en-GB" smtClean="0"/>
              <a:t>11</a:t>
            </a:fld>
            <a:endParaRPr lang="en-GB"/>
          </a:p>
        </p:txBody>
      </p:sp>
    </p:spTree>
    <p:extLst>
      <p:ext uri="{BB962C8B-B14F-4D97-AF65-F5344CB8AC3E}">
        <p14:creationId xmlns:p14="http://schemas.microsoft.com/office/powerpoint/2010/main" val="6762022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txBox="1">
            <a:spLocks noGrp="1"/>
          </p:cNvSpPr>
          <p:nvPr>
            <p:ph type="body" sz="quarter" idx="1"/>
          </p:nvPr>
        </p:nvSpPr>
        <p:spPr/>
        <p:txBody>
          <a:bodyPr/>
          <a:lstStyle/>
          <a:p>
            <a:pPr lvl="0"/>
            <a:r>
              <a:rPr lang="en-GB" dirty="0" smtClean="0"/>
              <a:t>Additional Tips:</a:t>
            </a:r>
          </a:p>
          <a:p>
            <a:pPr lvl="0"/>
            <a:endParaRPr lang="en-GB" dirty="0" smtClean="0"/>
          </a:p>
          <a:p>
            <a:pPr marL="0" lvl="0" indent="0">
              <a:buNone/>
            </a:pPr>
            <a:r>
              <a:rPr lang="en-GB" sz="1200" i="1" dirty="0" smtClean="0">
                <a:solidFill>
                  <a:srgbClr val="000090"/>
                </a:solidFill>
                <a:latin typeface="Arial" pitchFamily="34"/>
                <a:cs typeface="Arial" pitchFamily="34"/>
              </a:rPr>
              <a:t>- Display appropriate emotions and empathy during the interview:</a:t>
            </a:r>
          </a:p>
          <a:p>
            <a:pPr lvl="0">
              <a:spcBef>
                <a:spcPts val="0"/>
              </a:spcBef>
              <a:buClr>
                <a:srgbClr val="ED7D31"/>
              </a:buClr>
              <a:buSzPct val="121000"/>
            </a:pPr>
            <a:endParaRPr lang="en-GB" sz="1200" dirty="0" smtClean="0">
              <a:solidFill>
                <a:srgbClr val="000090"/>
              </a:solidFill>
              <a:latin typeface="Arial" pitchFamily="34"/>
              <a:cs typeface="Arial" pitchFamily="34"/>
            </a:endParaRPr>
          </a:p>
          <a:p>
            <a:pPr lvl="0">
              <a:spcBef>
                <a:spcPts val="0"/>
              </a:spcBef>
              <a:buClr>
                <a:srgbClr val="ED7D31"/>
              </a:buClr>
              <a:buSzPct val="121000"/>
            </a:pPr>
            <a:r>
              <a:rPr lang="en-GB" sz="1200" dirty="0" smtClean="0">
                <a:solidFill>
                  <a:srgbClr val="000090"/>
                </a:solidFill>
                <a:latin typeface="Arial" pitchFamily="34"/>
                <a:cs typeface="Arial" pitchFamily="34"/>
              </a:rPr>
              <a:t>	Remain professional, but still be warm and emotionally responsive.</a:t>
            </a:r>
          </a:p>
          <a:p>
            <a:pPr marL="0" lvl="0" indent="0">
              <a:spcBef>
                <a:spcPts val="0"/>
              </a:spcBef>
              <a:buNone/>
            </a:pPr>
            <a:endParaRPr lang="en-GB" sz="1200" dirty="0" smtClean="0">
              <a:solidFill>
                <a:srgbClr val="000090"/>
              </a:solidFill>
              <a:latin typeface="Arial" pitchFamily="34"/>
              <a:cs typeface="Arial" pitchFamily="34"/>
            </a:endParaRPr>
          </a:p>
          <a:p>
            <a:pPr lvl="0">
              <a:spcBef>
                <a:spcPts val="0"/>
              </a:spcBef>
              <a:buClr>
                <a:srgbClr val="ED7D31"/>
              </a:buClr>
              <a:buSzPct val="121000"/>
            </a:pPr>
            <a:r>
              <a:rPr lang="en-GB" sz="1200" dirty="0" smtClean="0">
                <a:solidFill>
                  <a:srgbClr val="000090"/>
                </a:solidFill>
                <a:latin typeface="Arial" pitchFamily="34"/>
                <a:cs typeface="Arial" pitchFamily="34"/>
              </a:rPr>
              <a:t>	Show appropriate emotions and empathy broadly in line with how you would respond in a normal conversation.</a:t>
            </a:r>
          </a:p>
          <a:p>
            <a:pPr marL="0" lvl="0" indent="0">
              <a:spcBef>
                <a:spcPts val="0"/>
              </a:spcBef>
              <a:buNone/>
            </a:pPr>
            <a:endParaRPr lang="en-GB" sz="1200" dirty="0" smtClean="0">
              <a:solidFill>
                <a:srgbClr val="000090"/>
              </a:solidFill>
              <a:latin typeface="Arial" pitchFamily="34"/>
              <a:cs typeface="Arial" pitchFamily="34"/>
            </a:endParaRPr>
          </a:p>
          <a:p>
            <a:pPr lvl="0">
              <a:spcBef>
                <a:spcPts val="0"/>
              </a:spcBef>
              <a:buClr>
                <a:srgbClr val="ED7D31"/>
              </a:buClr>
              <a:buSzPct val="121000"/>
            </a:pPr>
            <a:r>
              <a:rPr lang="en-GB" sz="1200" dirty="0" smtClean="0">
                <a:solidFill>
                  <a:srgbClr val="000090"/>
                </a:solidFill>
                <a:latin typeface="Arial" pitchFamily="34"/>
                <a:cs typeface="Arial" pitchFamily="34"/>
              </a:rPr>
              <a:t>	Show appreciation for what the participant is saying.</a:t>
            </a:r>
          </a:p>
          <a:p>
            <a:pPr marL="0" lvl="0" indent="0">
              <a:spcBef>
                <a:spcPts val="0"/>
              </a:spcBef>
              <a:buNone/>
            </a:pPr>
            <a:endParaRPr lang="en-GB" sz="1200" dirty="0" smtClean="0">
              <a:solidFill>
                <a:srgbClr val="000090"/>
              </a:solidFill>
              <a:latin typeface="Arial" pitchFamily="34"/>
              <a:cs typeface="Arial" pitchFamily="34"/>
            </a:endParaRPr>
          </a:p>
          <a:p>
            <a:pPr lvl="0">
              <a:spcBef>
                <a:spcPts val="0"/>
              </a:spcBef>
              <a:buClr>
                <a:srgbClr val="ED7D31"/>
              </a:buClr>
              <a:buSzPct val="121000"/>
            </a:pPr>
            <a:r>
              <a:rPr lang="en-GB" sz="1200" dirty="0" smtClean="0">
                <a:solidFill>
                  <a:srgbClr val="000090"/>
                </a:solidFill>
                <a:latin typeface="Arial" pitchFamily="34"/>
                <a:cs typeface="Arial" pitchFamily="34"/>
              </a:rPr>
              <a:t>	Remaining emotionless could make the participant feel you are cold and uncaring.</a:t>
            </a:r>
          </a:p>
          <a:p>
            <a:pPr lvl="0">
              <a:spcBef>
                <a:spcPts val="0"/>
              </a:spcBef>
              <a:buClr>
                <a:srgbClr val="ED7D31"/>
              </a:buClr>
              <a:buSzPct val="121000"/>
            </a:pPr>
            <a:endParaRPr lang="en-GB" sz="1200" dirty="0" smtClean="0">
              <a:solidFill>
                <a:srgbClr val="000090"/>
              </a:solidFill>
              <a:latin typeface="Arial" pitchFamily="34"/>
              <a:cs typeface="Arial" pitchFamily="34"/>
            </a:endParaRPr>
          </a:p>
          <a:p>
            <a:pPr marL="0" marR="0" lvl="8" indent="0" algn="l" defTabSz="914400" rtl="0" fontAlgn="auto" hangingPunct="1">
              <a:lnSpc>
                <a:spcPct val="90000"/>
              </a:lnSpc>
              <a:spcBef>
                <a:spcPts val="1000"/>
              </a:spcBef>
              <a:spcAft>
                <a:spcPts val="0"/>
              </a:spcAft>
              <a:buNone/>
              <a:tabLst/>
              <a:defRPr sz="1800" b="0" i="0" u="none" strike="noStrike" kern="0" cap="none" spc="0" baseline="0">
                <a:solidFill>
                  <a:srgbClr val="000000"/>
                </a:solidFill>
                <a:uFillTx/>
              </a:defRPr>
            </a:pPr>
            <a:r>
              <a:rPr lang="en-GB" sz="1200" dirty="0" smtClean="0">
                <a:solidFill>
                  <a:srgbClr val="000090"/>
                </a:solidFill>
                <a:latin typeface="Arial" pitchFamily="34"/>
                <a:cs typeface="Arial" pitchFamily="34"/>
              </a:rPr>
              <a:t>- </a:t>
            </a:r>
            <a:r>
              <a:rPr lang="en-GB" sz="2400" i="1" u="none" strike="noStrike" kern="0" cap="none" spc="0" baseline="0" dirty="0" smtClean="0">
                <a:solidFill>
                  <a:srgbClr val="000090"/>
                </a:solidFill>
                <a:uFillTx/>
                <a:latin typeface="Arial" pitchFamily="34"/>
                <a:cs typeface="Arial" pitchFamily="34"/>
              </a:rPr>
              <a:t>Be a good listener!</a:t>
            </a:r>
          </a:p>
          <a:p>
            <a:pPr marL="0" marR="0" lvl="0" indent="0" algn="l" defTabSz="914400" rtl="0" fontAlgn="auto" hangingPunct="1">
              <a:lnSpc>
                <a:spcPct val="100000"/>
              </a:lnSpc>
              <a:spcBef>
                <a:spcPts val="0"/>
              </a:spcBef>
              <a:spcAft>
                <a:spcPts val="2000"/>
              </a:spcAft>
              <a:buClr>
                <a:srgbClr val="ED7D31"/>
              </a:buClr>
              <a:buSzPct val="120000"/>
              <a:buFont typeface="Arial" pitchFamily="34"/>
              <a:buNone/>
              <a:tabLst/>
              <a:defRPr sz="1800" b="0" i="0" u="none" strike="noStrike" kern="0" cap="none" spc="0" baseline="0">
                <a:solidFill>
                  <a:srgbClr val="000000"/>
                </a:solidFill>
                <a:uFillTx/>
              </a:defRPr>
            </a:pPr>
            <a:endParaRPr lang="en-GB" sz="1100" b="0" i="1" u="none" strike="noStrike" kern="1200" cap="none" spc="0" baseline="0" dirty="0" smtClean="0">
              <a:solidFill>
                <a:srgbClr val="000090"/>
              </a:solidFill>
              <a:uFillTx/>
              <a:latin typeface="Arial" pitchFamily="34"/>
              <a:cs typeface="Arial" pitchFamily="34"/>
            </a:endParaRPr>
          </a:p>
          <a:p>
            <a:pPr marL="0" marR="0" lvl="0" indent="0" algn="l" defTabSz="914400" rtl="0" fontAlgn="auto" hangingPunct="1">
              <a:lnSpc>
                <a:spcPct val="100000"/>
              </a:lnSpc>
              <a:spcBef>
                <a:spcPts val="0"/>
              </a:spcBef>
              <a:spcAft>
                <a:spcPts val="2000"/>
              </a:spcAft>
              <a:buClr>
                <a:srgbClr val="ED7D31"/>
              </a:buClr>
              <a:buSzPct val="120000"/>
              <a:buFont typeface="Arial" pitchFamily="34"/>
              <a:buNone/>
              <a:tabLst/>
              <a:defRPr sz="1800" b="0" i="0" u="none" strike="noStrike" kern="0" cap="none" spc="0" baseline="0">
                <a:solidFill>
                  <a:srgbClr val="000000"/>
                </a:solidFill>
                <a:uFillTx/>
              </a:defRPr>
            </a:pPr>
            <a:r>
              <a:rPr lang="en-GB" sz="1100" b="0" i="1" u="none" strike="noStrike" kern="1200" cap="none" spc="0" baseline="0" dirty="0" smtClean="0">
                <a:solidFill>
                  <a:srgbClr val="000090"/>
                </a:solidFill>
                <a:uFillTx/>
                <a:latin typeface="Arial" pitchFamily="34"/>
                <a:cs typeface="Arial" pitchFamily="34"/>
              </a:rPr>
              <a:t>	</a:t>
            </a:r>
            <a:r>
              <a:rPr lang="en-GB" sz="2400" b="0" i="0" u="none" strike="noStrike" kern="0" cap="none" spc="0" baseline="0" dirty="0" smtClean="0">
                <a:solidFill>
                  <a:srgbClr val="000090"/>
                </a:solidFill>
                <a:uFillTx/>
                <a:latin typeface="Arial" pitchFamily="34"/>
                <a:cs typeface="Arial" pitchFamily="34"/>
              </a:rPr>
              <a:t>Non-verbal cues such as nodding shows that you are a good listener and understand what the participant is saying.</a:t>
            </a:r>
          </a:p>
          <a:p>
            <a:pPr marL="0" marR="0" lvl="0" indent="0" algn="l" defTabSz="914400" rtl="0" fontAlgn="auto" hangingPunct="1">
              <a:lnSpc>
                <a:spcPct val="100000"/>
              </a:lnSpc>
              <a:spcBef>
                <a:spcPts val="0"/>
              </a:spcBef>
              <a:spcAft>
                <a:spcPts val="2000"/>
              </a:spcAft>
              <a:buClr>
                <a:srgbClr val="ED7D31"/>
              </a:buClr>
              <a:buSzPct val="120000"/>
              <a:buFont typeface="Arial" pitchFamily="34"/>
              <a:buNone/>
              <a:tabLst/>
              <a:defRPr sz="1800" b="0" i="0" u="none" strike="noStrike" kern="0" cap="none" spc="0" baseline="0">
                <a:solidFill>
                  <a:srgbClr val="000000"/>
                </a:solidFill>
                <a:uFillTx/>
              </a:defRPr>
            </a:pPr>
            <a:endParaRPr lang="en-GB" sz="2400" b="0" i="0" u="none" strike="noStrike" kern="0" cap="none" spc="0" baseline="0" dirty="0" smtClean="0">
              <a:solidFill>
                <a:srgbClr val="000090"/>
              </a:solidFill>
              <a:uFillTx/>
              <a:latin typeface="Arial" pitchFamily="34"/>
              <a:cs typeface="Arial" pitchFamily="34"/>
            </a:endParaRPr>
          </a:p>
          <a:p>
            <a:pPr marL="0" marR="0" lvl="0" indent="0" algn="l" defTabSz="914400" rtl="0" fontAlgn="auto" hangingPunct="1">
              <a:lnSpc>
                <a:spcPct val="100000"/>
              </a:lnSpc>
              <a:spcBef>
                <a:spcPts val="0"/>
              </a:spcBef>
              <a:spcAft>
                <a:spcPts val="2000"/>
              </a:spcAft>
              <a:buClr>
                <a:srgbClr val="ED7D31"/>
              </a:buClr>
              <a:buSzPct val="120000"/>
              <a:buFont typeface="Arial" pitchFamily="34"/>
              <a:buNone/>
              <a:tabLst/>
              <a:defRPr sz="1800" b="0" i="0" u="none" strike="noStrike" kern="0" cap="none" spc="0" baseline="0">
                <a:solidFill>
                  <a:srgbClr val="000000"/>
                </a:solidFill>
                <a:uFillTx/>
              </a:defRPr>
            </a:pPr>
            <a:r>
              <a:rPr lang="en-GB" sz="2400" b="0" i="0" u="none" strike="noStrike" kern="0" cap="none" spc="0" baseline="0" dirty="0" smtClean="0">
                <a:solidFill>
                  <a:srgbClr val="000090"/>
                </a:solidFill>
                <a:uFillTx/>
                <a:latin typeface="Arial" pitchFamily="34"/>
                <a:cs typeface="Arial" pitchFamily="34"/>
              </a:rPr>
              <a:t>	The occasional brief affirming comment or minimal verbal response will also communicate your interest in the interview.</a:t>
            </a:r>
          </a:p>
          <a:p>
            <a:pPr marL="0" marR="0" lvl="0" indent="0" algn="l" defTabSz="914400" rtl="0" fontAlgn="auto" hangingPunct="1">
              <a:lnSpc>
                <a:spcPct val="100000"/>
              </a:lnSpc>
              <a:spcBef>
                <a:spcPts val="0"/>
              </a:spcBef>
              <a:spcAft>
                <a:spcPts val="2000"/>
              </a:spcAft>
              <a:buClr>
                <a:srgbClr val="ED7D31"/>
              </a:buClr>
              <a:buSzPct val="120000"/>
              <a:buFont typeface="Arial" pitchFamily="34"/>
              <a:buNone/>
              <a:tabLst/>
              <a:defRPr sz="1800" b="0" i="0" u="none" strike="noStrike" kern="0" cap="none" spc="0" baseline="0">
                <a:solidFill>
                  <a:srgbClr val="000000"/>
                </a:solidFill>
                <a:uFillTx/>
              </a:defRPr>
            </a:pPr>
            <a:endParaRPr lang="en-GB" sz="2400" b="0" i="0" u="none" strike="noStrike" kern="0" cap="none" spc="0" baseline="0" dirty="0" smtClean="0">
              <a:solidFill>
                <a:srgbClr val="000090"/>
              </a:solidFill>
              <a:uFillTx/>
              <a:latin typeface="Arial" pitchFamily="34"/>
              <a:cs typeface="Arial" pitchFamily="34"/>
            </a:endParaRPr>
          </a:p>
          <a:p>
            <a:pPr marL="0" marR="0" lvl="0" indent="0" algn="l" defTabSz="914400" rtl="0" fontAlgn="auto" hangingPunct="1">
              <a:lnSpc>
                <a:spcPct val="100000"/>
              </a:lnSpc>
              <a:spcBef>
                <a:spcPts val="0"/>
              </a:spcBef>
              <a:spcAft>
                <a:spcPts val="2000"/>
              </a:spcAft>
              <a:buClr>
                <a:srgbClr val="ED7D31"/>
              </a:buClr>
              <a:buSzPct val="120000"/>
              <a:buFont typeface="Arial" pitchFamily="34"/>
              <a:buNone/>
              <a:tabLst/>
              <a:defRPr sz="1800" b="0" i="0" u="none" strike="noStrike" kern="0" cap="none" spc="0" baseline="0">
                <a:solidFill>
                  <a:srgbClr val="000000"/>
                </a:solidFill>
                <a:uFillTx/>
              </a:defRPr>
            </a:pPr>
            <a:r>
              <a:rPr lang="en-GB" sz="2400" b="0" i="0" u="none" strike="noStrike" kern="0" cap="none" spc="0" baseline="0" dirty="0" smtClean="0">
                <a:solidFill>
                  <a:srgbClr val="000090"/>
                </a:solidFill>
                <a:uFillTx/>
                <a:latin typeface="Arial" pitchFamily="34"/>
                <a:cs typeface="Arial" pitchFamily="34"/>
              </a:rPr>
              <a:t>	Avoid appearing too rigid and robotic, and participate in a genuine and natural manner instead. This will make the interview a positive experience for your 	participant.</a:t>
            </a:r>
          </a:p>
          <a:p>
            <a:pPr marL="0" marR="0" lvl="0" indent="0" algn="l" defTabSz="914400" rtl="0" fontAlgn="auto" hangingPunct="1">
              <a:lnSpc>
                <a:spcPct val="100000"/>
              </a:lnSpc>
              <a:spcBef>
                <a:spcPts val="0"/>
              </a:spcBef>
              <a:spcAft>
                <a:spcPts val="2000"/>
              </a:spcAft>
              <a:buClr>
                <a:srgbClr val="ED7D31"/>
              </a:buClr>
              <a:buSzPct val="120000"/>
              <a:buFont typeface="Arial" pitchFamily="34"/>
              <a:buNone/>
              <a:tabLst/>
              <a:defRPr sz="1800" b="0" i="0" u="none" strike="noStrike" kern="0" cap="none" spc="0" baseline="0">
                <a:solidFill>
                  <a:srgbClr val="000000"/>
                </a:solidFill>
                <a:uFillTx/>
              </a:defRPr>
            </a:pPr>
            <a:endParaRPr lang="en-GB" sz="2400" b="0" i="0" u="none" strike="noStrike" kern="0" cap="none" spc="0" baseline="0" dirty="0" smtClean="0">
              <a:solidFill>
                <a:srgbClr val="000090"/>
              </a:solidFill>
              <a:uFillTx/>
              <a:latin typeface="Arial" pitchFamily="34"/>
              <a:cs typeface="Arial" pitchFamily="34"/>
            </a:endParaRPr>
          </a:p>
          <a:p>
            <a:pPr marL="0" marR="0" lvl="0" indent="0" algn="l" defTabSz="914400" rtl="0" fontAlgn="auto" hangingPunct="1">
              <a:lnSpc>
                <a:spcPct val="100000"/>
              </a:lnSpc>
              <a:spcBef>
                <a:spcPts val="0"/>
              </a:spcBef>
              <a:spcAft>
                <a:spcPts val="2000"/>
              </a:spcAft>
              <a:buClr>
                <a:srgbClr val="ED7D31"/>
              </a:buClr>
              <a:buSzPct val="120000"/>
              <a:buFont typeface="Arial" pitchFamily="34"/>
              <a:buNone/>
              <a:tabLst/>
              <a:defRPr sz="1800" b="0" i="0" u="none" strike="noStrike" kern="0" cap="none" spc="0" baseline="0">
                <a:solidFill>
                  <a:srgbClr val="000000"/>
                </a:solidFill>
                <a:uFillTx/>
              </a:defRPr>
            </a:pPr>
            <a:r>
              <a:rPr lang="en-GB" sz="2400" b="0" i="0" u="none" strike="noStrike" kern="0" cap="none" spc="0" baseline="0" dirty="0" smtClean="0">
                <a:solidFill>
                  <a:srgbClr val="000090"/>
                </a:solidFill>
                <a:uFillTx/>
                <a:latin typeface="Arial" pitchFamily="34"/>
                <a:cs typeface="Arial" pitchFamily="34"/>
              </a:rPr>
              <a:t>	Avoid interrupting, as it can be perceived as rude to the participant, but it can also hinder the participants thought process.</a:t>
            </a:r>
          </a:p>
          <a:p>
            <a:pPr lvl="0">
              <a:spcBef>
                <a:spcPts val="0"/>
              </a:spcBef>
              <a:buClr>
                <a:srgbClr val="ED7D31"/>
              </a:buClr>
              <a:buSzPct val="121000"/>
            </a:pPr>
            <a:endParaRPr lang="en-GB" sz="1200" dirty="0" smtClean="0">
              <a:solidFill>
                <a:srgbClr val="000090"/>
              </a:solidFill>
              <a:latin typeface="Arial" pitchFamily="34"/>
              <a:cs typeface="Arial" pitchFamily="34"/>
            </a:endParaRPr>
          </a:p>
          <a:p>
            <a:pPr lvl="0"/>
            <a:endParaRPr lang="en-GB" dirty="0"/>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E1F5FF9-40A6-4CBC-AAD4-BFFE5A88E7D5}" type="slidenum">
              <a:t>12</a:t>
            </a:fld>
            <a:endParaRPr lang="en-GB"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1249232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pPr lvl="0"/>
            <a:fld id="{07956891-CF37-4CC0-A515-B16E29EDAC9A}" type="slidenum">
              <a:rPr lang="en-GB" smtClean="0"/>
              <a:t>13</a:t>
            </a:fld>
            <a:endParaRPr lang="en-GB"/>
          </a:p>
        </p:txBody>
      </p:sp>
    </p:spTree>
    <p:extLst>
      <p:ext uri="{BB962C8B-B14F-4D97-AF65-F5344CB8AC3E}">
        <p14:creationId xmlns:p14="http://schemas.microsoft.com/office/powerpoint/2010/main" val="857937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2800" b="0" i="0" u="none" strike="noStrike" kern="1200" cap="none" spc="0" baseline="0" dirty="0" smtClean="0">
                <a:solidFill>
                  <a:srgbClr val="000090"/>
                </a:solidFill>
                <a:uFillTx/>
                <a:latin typeface="Calibri"/>
                <a:cs typeface="Arial" pitchFamily="34"/>
              </a:rPr>
              <a:t>Additional Notes: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GB" sz="2800" b="0" i="0" u="none" strike="noStrike" kern="1200" cap="none" spc="0" baseline="0" dirty="0" smtClean="0">
              <a:solidFill>
                <a:srgbClr val="000090"/>
              </a:solidFill>
              <a:uFillTx/>
              <a:latin typeface="Calibri"/>
              <a:cs typeface="Arial" pitchFamily="34"/>
            </a:endParaRPr>
          </a:p>
          <a:p>
            <a:pPr marL="457200" marR="0" lvl="1" indent="-457200" algn="l" defTabSz="914400" rtl="0" eaLnBrk="1" fontAlgn="auto" latinLnBrk="0" hangingPunct="1">
              <a:lnSpc>
                <a:spcPct val="100000"/>
              </a:lnSpc>
              <a:spcBef>
                <a:spcPts val="0"/>
              </a:spcBef>
              <a:spcAft>
                <a:spcPts val="0"/>
              </a:spcAft>
              <a:buClrTx/>
              <a:buSzTx/>
              <a:buFontTx/>
              <a:buChar char="-"/>
              <a:tabLst/>
              <a:defRPr/>
            </a:pPr>
            <a:r>
              <a:rPr lang="en-GB" sz="2800" b="0" i="0" u="none" strike="noStrike" kern="1200" cap="none" spc="0" baseline="0" dirty="0" smtClean="0">
                <a:solidFill>
                  <a:srgbClr val="000090"/>
                </a:solidFill>
                <a:uFillTx/>
                <a:latin typeface="Calibri"/>
                <a:cs typeface="Arial" pitchFamily="34"/>
              </a:rPr>
              <a:t>A reasonable target would be to have the moderator represent less than 5% of the total words appearing in the focus group transcript.</a:t>
            </a:r>
          </a:p>
          <a:p>
            <a:pPr marL="457200" marR="0" lvl="1" indent="-457200" algn="l" defTabSz="914400" rtl="0" eaLnBrk="1" fontAlgn="auto" latinLnBrk="0" hangingPunct="1">
              <a:lnSpc>
                <a:spcPct val="100000"/>
              </a:lnSpc>
              <a:spcBef>
                <a:spcPts val="0"/>
              </a:spcBef>
              <a:spcAft>
                <a:spcPts val="0"/>
              </a:spcAft>
              <a:buClrTx/>
              <a:buSzTx/>
              <a:buFontTx/>
              <a:buChar char="-"/>
              <a:tabLst/>
              <a:defRPr/>
            </a:pPr>
            <a:r>
              <a:rPr lang="en-GB" sz="2800" b="0" i="0" u="none" strike="noStrike" kern="1200" cap="none" spc="0" baseline="0" dirty="0" smtClean="0">
                <a:solidFill>
                  <a:srgbClr val="000090"/>
                </a:solidFill>
                <a:uFillTx/>
                <a:latin typeface="Calibri"/>
                <a:cs typeface="Arial" pitchFamily="34"/>
              </a:rPr>
              <a:t>Make sure to gather necessary supplies (p</a:t>
            </a:r>
            <a:r>
              <a:rPr lang="en-GB" sz="2800" dirty="0" smtClean="0">
                <a:solidFill>
                  <a:srgbClr val="000090"/>
                </a:solidFill>
                <a:cs typeface="Arial" pitchFamily="34"/>
              </a:rPr>
              <a:t>aper and pens for each participant,</a:t>
            </a:r>
            <a:r>
              <a:rPr lang="en-GB" sz="2800" baseline="0" dirty="0" smtClean="0">
                <a:solidFill>
                  <a:srgbClr val="000090"/>
                </a:solidFill>
                <a:cs typeface="Arial" pitchFamily="34"/>
              </a:rPr>
              <a:t> p</a:t>
            </a:r>
            <a:r>
              <a:rPr lang="en-GB" sz="2800" dirty="0" smtClean="0">
                <a:solidFill>
                  <a:srgbClr val="000090"/>
                </a:solidFill>
                <a:cs typeface="Arial" pitchFamily="34"/>
              </a:rPr>
              <a:t>ost-it notes spread out on tables,</a:t>
            </a:r>
            <a:r>
              <a:rPr lang="en-GB" sz="2800" baseline="0" dirty="0" smtClean="0">
                <a:solidFill>
                  <a:srgbClr val="000090"/>
                </a:solidFill>
                <a:cs typeface="Arial" pitchFamily="34"/>
              </a:rPr>
              <a:t> d</a:t>
            </a:r>
            <a:r>
              <a:rPr lang="en-GB" sz="2800" dirty="0" smtClean="0">
                <a:solidFill>
                  <a:srgbClr val="000090"/>
                </a:solidFill>
                <a:cs typeface="Arial" pitchFamily="34"/>
              </a:rPr>
              <a:t>ifferent coloured large marker pens,</a:t>
            </a:r>
            <a:r>
              <a:rPr lang="en-GB" sz="2800" baseline="0" dirty="0" smtClean="0">
                <a:solidFill>
                  <a:srgbClr val="000090"/>
                </a:solidFill>
                <a:cs typeface="Arial" pitchFamily="34"/>
              </a:rPr>
              <a:t> r</a:t>
            </a:r>
            <a:r>
              <a:rPr lang="en-GB" sz="2800" dirty="0" smtClean="0">
                <a:solidFill>
                  <a:srgbClr val="000090"/>
                </a:solidFill>
                <a:cs typeface="Arial" pitchFamily="34"/>
              </a:rPr>
              <a:t>ulers,</a:t>
            </a:r>
            <a:r>
              <a:rPr lang="en-GB" sz="2800" baseline="0" dirty="0" smtClean="0">
                <a:solidFill>
                  <a:srgbClr val="000090"/>
                </a:solidFill>
                <a:cs typeface="Arial" pitchFamily="34"/>
              </a:rPr>
              <a:t> </a:t>
            </a:r>
            <a:r>
              <a:rPr lang="en-GB" sz="2800" dirty="0" smtClean="0">
                <a:solidFill>
                  <a:srgbClr val="000090"/>
                </a:solidFill>
                <a:cs typeface="Arial" pitchFamily="34"/>
              </a:rPr>
              <a:t>food and drinks,</a:t>
            </a:r>
            <a:r>
              <a:rPr lang="en-GB" sz="2800" baseline="0" dirty="0" smtClean="0">
                <a:solidFill>
                  <a:srgbClr val="000090"/>
                </a:solidFill>
                <a:cs typeface="Arial" pitchFamily="34"/>
              </a:rPr>
              <a:t> a</a:t>
            </a:r>
            <a:r>
              <a:rPr lang="en-GB" sz="2800" dirty="0" smtClean="0">
                <a:solidFill>
                  <a:srgbClr val="000090"/>
                </a:solidFill>
                <a:cs typeface="Arial" pitchFamily="34"/>
              </a:rPr>
              <a:t>udio recording equipment)</a:t>
            </a:r>
            <a:endParaRPr lang="en-GB" dirty="0"/>
          </a:p>
        </p:txBody>
      </p:sp>
      <p:sp>
        <p:nvSpPr>
          <p:cNvPr id="4" name="Slide Number Placeholder 3"/>
          <p:cNvSpPr>
            <a:spLocks noGrp="1"/>
          </p:cNvSpPr>
          <p:nvPr>
            <p:ph type="sldNum" sz="quarter" idx="10"/>
          </p:nvPr>
        </p:nvSpPr>
        <p:spPr/>
        <p:txBody>
          <a:bodyPr/>
          <a:lstStyle/>
          <a:p>
            <a:pPr lvl="0"/>
            <a:fld id="{07956891-CF37-4CC0-A515-B16E29EDAC9A}" type="slidenum">
              <a:rPr lang="en-GB" smtClean="0"/>
              <a:t>14</a:t>
            </a:fld>
            <a:endParaRPr lang="en-GB"/>
          </a:p>
        </p:txBody>
      </p:sp>
    </p:spTree>
    <p:extLst>
      <p:ext uri="{BB962C8B-B14F-4D97-AF65-F5344CB8AC3E}">
        <p14:creationId xmlns:p14="http://schemas.microsoft.com/office/powerpoint/2010/main" val="3160547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Additional Notes:</a:t>
            </a:r>
          </a:p>
          <a:p>
            <a:endParaRPr lang="en-GB" dirty="0" smtClean="0"/>
          </a:p>
          <a:p>
            <a:pPr lvl="0">
              <a:buClr>
                <a:srgbClr val="ED7D31"/>
              </a:buClr>
              <a:buSzPct val="121000"/>
            </a:pPr>
            <a:r>
              <a:rPr lang="en-GB" sz="1200" dirty="0" smtClean="0">
                <a:solidFill>
                  <a:srgbClr val="000090"/>
                </a:solidFill>
                <a:latin typeface="Arial" pitchFamily="34"/>
                <a:cs typeface="Arial" pitchFamily="34"/>
              </a:rPr>
              <a:t>- Using focused activities acts as an icebreaker for participants who have never met, fosters collaboration among people and injects energy into the discussion.</a:t>
            </a:r>
          </a:p>
          <a:p>
            <a:pPr lvl="0">
              <a:buClr>
                <a:srgbClr val="ED7D31"/>
              </a:buClr>
              <a:buSzPct val="121000"/>
            </a:pPr>
            <a:endParaRPr lang="en-GB" sz="1200" dirty="0" smtClean="0">
              <a:solidFill>
                <a:srgbClr val="000090"/>
              </a:solidFill>
              <a:latin typeface="Arial" pitchFamily="34"/>
              <a:cs typeface="Arial" pitchFamily="34"/>
            </a:endParaRPr>
          </a:p>
          <a:p>
            <a:pPr lvl="0">
              <a:buClr>
                <a:srgbClr val="ED7D31"/>
              </a:buClr>
              <a:buSzPct val="121000"/>
            </a:pPr>
            <a:r>
              <a:rPr lang="en-GB" sz="1200" dirty="0" smtClean="0">
                <a:solidFill>
                  <a:srgbClr val="000090"/>
                </a:solidFill>
                <a:latin typeface="Arial" pitchFamily="34"/>
                <a:cs typeface="Arial" pitchFamily="34"/>
              </a:rPr>
              <a:t>- It is also important to give the participants some instructions to go by, whether verbally or in a sheet.</a:t>
            </a:r>
          </a:p>
          <a:p>
            <a:pPr lvl="0">
              <a:buClr>
                <a:srgbClr val="ED7D31"/>
              </a:buClr>
              <a:buSzPct val="121000"/>
            </a:pPr>
            <a:endParaRPr lang="en-GB" sz="1200" dirty="0" smtClean="0">
              <a:solidFill>
                <a:srgbClr val="000090"/>
              </a:solidFill>
              <a:latin typeface="Arial" pitchFamily="34"/>
              <a:cs typeface="Arial" pitchFamily="34"/>
            </a:endParaRPr>
          </a:p>
          <a:p>
            <a:pPr lvl="0">
              <a:buClr>
                <a:srgbClr val="ED7D31"/>
              </a:buClr>
              <a:buSzPct val="121000"/>
            </a:pPr>
            <a:r>
              <a:rPr lang="en-GB" sz="1200" dirty="0" smtClean="0">
                <a:solidFill>
                  <a:srgbClr val="000090"/>
                </a:solidFill>
                <a:latin typeface="Arial" pitchFamily="34"/>
                <a:cs typeface="Arial" pitchFamily="34"/>
              </a:rPr>
              <a:t>- Analysing the audio recordings of the activities is an important process; because the decision making processes that are made during the activities are telling of the thought processes of each of the participants at the time.</a:t>
            </a:r>
            <a:endParaRPr lang="en-GB" i="1" dirty="0" smtClean="0">
              <a:solidFill>
                <a:srgbClr val="000090"/>
              </a:solidFill>
              <a:latin typeface="Arial" pitchFamily="34"/>
              <a:cs typeface="Arial" pitchFamily="34"/>
            </a:endParaRPr>
          </a:p>
          <a:p>
            <a:endParaRPr lang="en-GB" dirty="0"/>
          </a:p>
        </p:txBody>
      </p:sp>
      <p:sp>
        <p:nvSpPr>
          <p:cNvPr id="4" name="Slide Number Placeholder 3"/>
          <p:cNvSpPr>
            <a:spLocks noGrp="1"/>
          </p:cNvSpPr>
          <p:nvPr>
            <p:ph type="sldNum" sz="quarter" idx="10"/>
          </p:nvPr>
        </p:nvSpPr>
        <p:spPr/>
        <p:txBody>
          <a:bodyPr/>
          <a:lstStyle/>
          <a:p>
            <a:pPr lvl="0"/>
            <a:fld id="{07956891-CF37-4CC0-A515-B16E29EDAC9A}" type="slidenum">
              <a:rPr lang="en-GB" smtClean="0"/>
              <a:t>15</a:t>
            </a:fld>
            <a:endParaRPr lang="en-GB"/>
          </a:p>
        </p:txBody>
      </p:sp>
    </p:spTree>
    <p:extLst>
      <p:ext uri="{BB962C8B-B14F-4D97-AF65-F5344CB8AC3E}">
        <p14:creationId xmlns:p14="http://schemas.microsoft.com/office/powerpoint/2010/main" val="389276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txBox="1">
            <a:spLocks noGrp="1"/>
          </p:cNvSpPr>
          <p:nvPr>
            <p:ph type="body" sz="quarter" idx="1"/>
          </p:nvPr>
        </p:nvSpPr>
        <p:spPr/>
        <p:txBody>
          <a:bodyPr/>
          <a:lstStyle/>
          <a:p>
            <a:pPr lvl="0"/>
            <a:endParaRPr lang="en-GB" dirty="0"/>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430314B-2DFB-4034-BD53-505C7042F000}" type="slidenum">
              <a:t>16</a:t>
            </a:fld>
            <a:endParaRPr lang="en-GB"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13453659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Additional Notes:</a:t>
            </a:r>
          </a:p>
          <a:p>
            <a:endParaRPr lang="en-GB" dirty="0" smtClean="0"/>
          </a:p>
          <a:p>
            <a:pPr lvl="0">
              <a:lnSpc>
                <a:spcPct val="100000"/>
              </a:lnSpc>
              <a:spcBef>
                <a:spcPts val="0"/>
              </a:spcBef>
              <a:buClr>
                <a:srgbClr val="ED7D31"/>
              </a:buClr>
              <a:buSzPct val="121000"/>
            </a:pPr>
            <a:r>
              <a:rPr lang="en-GB" u="sng" dirty="0" smtClean="0">
                <a:solidFill>
                  <a:srgbClr val="000090"/>
                </a:solidFill>
                <a:latin typeface="Arial" pitchFamily="34"/>
                <a:cs typeface="Arial" pitchFamily="34"/>
              </a:rPr>
              <a:t>- Audio recording</a:t>
            </a:r>
            <a:r>
              <a:rPr lang="en-GB" dirty="0" smtClean="0">
                <a:solidFill>
                  <a:srgbClr val="000090"/>
                </a:solidFill>
                <a:latin typeface="Arial" pitchFamily="34"/>
                <a:cs typeface="Arial" pitchFamily="34"/>
              </a:rPr>
              <a:t>: Audio recording is the most common mode of capturing qualitative data. It also raises less privacy concerns than video recordings and it is easier to set up.</a:t>
            </a:r>
          </a:p>
          <a:p>
            <a:pPr marL="0" lvl="0" indent="0">
              <a:lnSpc>
                <a:spcPct val="100000"/>
              </a:lnSpc>
              <a:spcBef>
                <a:spcPts val="0"/>
              </a:spcBef>
              <a:buClr>
                <a:srgbClr val="ED7D31"/>
              </a:buClr>
              <a:buSzPct val="121000"/>
              <a:buNone/>
            </a:pPr>
            <a:endParaRPr lang="en-GB" dirty="0" smtClean="0">
              <a:solidFill>
                <a:srgbClr val="000090"/>
              </a:solidFill>
              <a:latin typeface="Arial" pitchFamily="34"/>
              <a:cs typeface="Arial" pitchFamily="34"/>
            </a:endParaRPr>
          </a:p>
          <a:p>
            <a:pPr lvl="0">
              <a:lnSpc>
                <a:spcPct val="100000"/>
              </a:lnSpc>
              <a:spcBef>
                <a:spcPts val="0"/>
              </a:spcBef>
              <a:buClr>
                <a:srgbClr val="ED7D31"/>
              </a:buClr>
              <a:buSzPct val="121000"/>
            </a:pPr>
            <a:r>
              <a:rPr lang="en-GB" u="sng" dirty="0" smtClean="0">
                <a:solidFill>
                  <a:srgbClr val="000090"/>
                </a:solidFill>
                <a:latin typeface="Arial" pitchFamily="34"/>
                <a:cs typeface="Arial" pitchFamily="34"/>
              </a:rPr>
              <a:t>- Video recording</a:t>
            </a:r>
            <a:r>
              <a:rPr lang="en-GB" dirty="0" smtClean="0">
                <a:solidFill>
                  <a:srgbClr val="000090"/>
                </a:solidFill>
                <a:latin typeface="Arial" pitchFamily="34"/>
                <a:cs typeface="Arial" pitchFamily="34"/>
              </a:rPr>
              <a:t>: Video recording can be useful if non-verbal communication will included in the analysis, but it can raise privacy concerns with the participants.</a:t>
            </a:r>
            <a:endParaRPr lang="en-GB" sz="1400" dirty="0" smtClean="0">
              <a:solidFill>
                <a:srgbClr val="000090"/>
              </a:solidFill>
              <a:cs typeface="Arial" pitchFamily="34"/>
            </a:endParaRPr>
          </a:p>
          <a:p>
            <a:endParaRPr lang="en-GB" dirty="0"/>
          </a:p>
        </p:txBody>
      </p:sp>
      <p:sp>
        <p:nvSpPr>
          <p:cNvPr id="4" name="Slide Number Placeholder 3"/>
          <p:cNvSpPr>
            <a:spLocks noGrp="1"/>
          </p:cNvSpPr>
          <p:nvPr>
            <p:ph type="sldNum" sz="quarter" idx="10"/>
          </p:nvPr>
        </p:nvSpPr>
        <p:spPr/>
        <p:txBody>
          <a:bodyPr/>
          <a:lstStyle/>
          <a:p>
            <a:pPr lvl="0"/>
            <a:fld id="{07956891-CF37-4CC0-A515-B16E29EDAC9A}" type="slidenum">
              <a:rPr lang="en-GB" smtClean="0"/>
              <a:t>17</a:t>
            </a:fld>
            <a:endParaRPr lang="en-GB"/>
          </a:p>
        </p:txBody>
      </p:sp>
    </p:spTree>
    <p:extLst>
      <p:ext uri="{BB962C8B-B14F-4D97-AF65-F5344CB8AC3E}">
        <p14:creationId xmlns:p14="http://schemas.microsoft.com/office/powerpoint/2010/main" val="4266864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txBox="1">
            <a:spLocks noGrp="1"/>
          </p:cNvSpPr>
          <p:nvPr>
            <p:ph type="body" sz="quarter" idx="1"/>
          </p:nvPr>
        </p:nvSpPr>
        <p:spPr/>
        <p:txBody>
          <a:bodyPr/>
          <a:lstStyle/>
          <a:p>
            <a:pPr lvl="0"/>
            <a:endParaRPr lang="en-GB" dirty="0"/>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2EEB06C-8319-4B95-84E0-358501E5A458}" type="slidenum">
              <a:t>3</a:t>
            </a:fld>
            <a:endParaRPr lang="en-GB"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850448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txBox="1">
            <a:spLocks noGrp="1"/>
          </p:cNvSpPr>
          <p:nvPr>
            <p:ph type="body" sz="quarter" idx="1"/>
          </p:nvPr>
        </p:nvSpPr>
        <p:spPr/>
        <p:txBody>
          <a:bodyPr/>
          <a:lstStyle/>
          <a:p>
            <a:pPr lvl="0"/>
            <a:endParaRPr lang="en-GB" dirty="0"/>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C2EEB06C-8319-4B95-84E0-358501E5A458}" type="slidenum">
              <a:t>4</a:t>
            </a:fld>
            <a:endParaRPr lang="en-GB"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2020447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txBox="1">
            <a:spLocks noGrp="1"/>
          </p:cNvSpPr>
          <p:nvPr>
            <p:ph type="body" sz="quarter" idx="1"/>
          </p:nvPr>
        </p:nvSpPr>
        <p:spPr/>
        <p:txBody>
          <a:bodyPr/>
          <a:lstStyle/>
          <a:p>
            <a:pPr lvl="0"/>
            <a:endParaRPr lang="en-GB" dirty="0"/>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2E302940-464B-4F12-B081-6273311C8ACE}" type="slidenum">
              <a:t>5</a:t>
            </a:fld>
            <a:endParaRPr lang="en-GB"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1197528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txBox="1">
            <a:spLocks noGrp="1"/>
          </p:cNvSpPr>
          <p:nvPr>
            <p:ph type="body" sz="quarter" idx="1"/>
          </p:nvPr>
        </p:nvSpPr>
        <p:spPr/>
        <p:txBody>
          <a:bodyPr/>
          <a:lstStyle/>
          <a:p>
            <a:pPr lvl="0"/>
            <a:endParaRPr lang="en-GB" dirty="0"/>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DE006C2D-7409-4BE5-B672-820DC74A6FA4}" type="slidenum">
              <a:t>6</a:t>
            </a:fld>
            <a:endParaRPr lang="en-GB"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459336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fontAlgn="auto" hangingPunct="1">
              <a:lnSpc>
                <a:spcPct val="100000"/>
              </a:lnSpc>
              <a:spcBef>
                <a:spcPts val="0"/>
              </a:spcBef>
              <a:spcAft>
                <a:spcPts val="2000"/>
              </a:spcAft>
              <a:buClr>
                <a:srgbClr val="ED7D31"/>
              </a:buClr>
              <a:buSzPct val="121000"/>
              <a:buFont typeface="Arial" panose="020B0604020202020204" pitchFamily="34" charset="0"/>
              <a:buNone/>
              <a:tabLst/>
              <a:defRPr sz="1800" b="0" i="0" u="none" strike="noStrike" kern="0" cap="none" spc="0" baseline="0">
                <a:solidFill>
                  <a:srgbClr val="000000"/>
                </a:solidFill>
                <a:uFillTx/>
              </a:defRPr>
            </a:pPr>
            <a:r>
              <a:rPr lang="en-GB" sz="1200" b="0" i="0" u="none" strike="noStrike" kern="0" cap="none" spc="0" baseline="0" dirty="0" smtClean="0">
                <a:solidFill>
                  <a:srgbClr val="000090"/>
                </a:solidFill>
                <a:uFillTx/>
                <a:latin typeface="Arial" pitchFamily="34"/>
                <a:cs typeface="Arial" pitchFamily="34"/>
              </a:rPr>
              <a:t>Additional Notes:</a:t>
            </a:r>
          </a:p>
          <a:p>
            <a:pPr marL="0" marR="0" lvl="0" indent="0" algn="l" defTabSz="914400" rtl="0" fontAlgn="auto" hangingPunct="1">
              <a:lnSpc>
                <a:spcPct val="100000"/>
              </a:lnSpc>
              <a:spcBef>
                <a:spcPts val="0"/>
              </a:spcBef>
              <a:spcAft>
                <a:spcPts val="2000"/>
              </a:spcAft>
              <a:buClr>
                <a:srgbClr val="ED7D31"/>
              </a:buClr>
              <a:buSzPct val="121000"/>
              <a:buFont typeface="Arial" panose="020B0604020202020204" pitchFamily="34" charset="0"/>
              <a:buNone/>
              <a:tabLst/>
              <a:defRPr sz="1800" b="0" i="0" u="none" strike="noStrike" kern="0" cap="none" spc="0" baseline="0">
                <a:solidFill>
                  <a:srgbClr val="000000"/>
                </a:solidFill>
                <a:uFillTx/>
              </a:defRPr>
            </a:pPr>
            <a:endParaRPr lang="en-GB" sz="1200" b="0" i="0" u="none" strike="noStrike" kern="0" cap="none" spc="0" baseline="0" dirty="0" smtClean="0">
              <a:solidFill>
                <a:srgbClr val="000090"/>
              </a:solidFill>
              <a:uFillTx/>
              <a:latin typeface="Arial" pitchFamily="34"/>
              <a:cs typeface="Arial" pitchFamily="34"/>
            </a:endParaRPr>
          </a:p>
          <a:p>
            <a:pPr marL="0" marR="0" lvl="0" indent="0" algn="l" defTabSz="914400" rtl="0" fontAlgn="auto" hangingPunct="1">
              <a:lnSpc>
                <a:spcPct val="100000"/>
              </a:lnSpc>
              <a:spcBef>
                <a:spcPts val="0"/>
              </a:spcBef>
              <a:spcAft>
                <a:spcPts val="2000"/>
              </a:spcAft>
              <a:buClr>
                <a:srgbClr val="ED7D31"/>
              </a:buClr>
              <a:buSzPct val="121000"/>
              <a:buFont typeface="Arial" panose="020B0604020202020204" pitchFamily="34" charset="0"/>
              <a:buNone/>
              <a:tabLst/>
              <a:defRPr sz="1800" b="0" i="0" u="none" strike="noStrike" kern="0" cap="none" spc="0" baseline="0">
                <a:solidFill>
                  <a:srgbClr val="000000"/>
                </a:solidFill>
                <a:uFillTx/>
              </a:defRPr>
            </a:pPr>
            <a:r>
              <a:rPr lang="en-GB" sz="1200" b="0" i="0" u="none" strike="noStrike" kern="0" cap="none" spc="0" baseline="0" dirty="0" smtClean="0">
                <a:solidFill>
                  <a:srgbClr val="000090"/>
                </a:solidFill>
                <a:uFillTx/>
                <a:latin typeface="Arial" pitchFamily="34"/>
                <a:cs typeface="Arial" pitchFamily="34"/>
              </a:rPr>
              <a:t>- Semi-structured qualitative interviewing is the most appropriate method of date collection when you want to understand individuals’ perspectives on a specific topic in depth while maintaining the flexibility of exploring interesting threads in the interview as it unfolds (e.g., Jenson and Holliman 2009)</a:t>
            </a:r>
          </a:p>
          <a:p>
            <a:pPr marL="0" marR="0" lvl="0" indent="0" algn="l" defTabSz="914400" rtl="0" fontAlgn="auto" hangingPunct="1">
              <a:lnSpc>
                <a:spcPct val="100000"/>
              </a:lnSpc>
              <a:spcBef>
                <a:spcPts val="0"/>
              </a:spcBef>
              <a:spcAft>
                <a:spcPts val="2000"/>
              </a:spcAft>
              <a:buClr>
                <a:srgbClr val="ED7D31"/>
              </a:buClr>
              <a:buSzPct val="121000"/>
              <a:buFont typeface="Arial" pitchFamily="34"/>
              <a:buNone/>
              <a:tabLst/>
              <a:defRPr sz="1800" b="0" i="0" u="none" strike="noStrike" kern="0" cap="none" spc="0" baseline="0">
                <a:solidFill>
                  <a:srgbClr val="000000"/>
                </a:solidFill>
                <a:uFillTx/>
              </a:defRPr>
            </a:pPr>
            <a:endParaRPr lang="en-GB" sz="1200" b="0" i="0" u="none" strike="noStrike" kern="0" cap="none" spc="0" baseline="0" dirty="0" smtClean="0">
              <a:solidFill>
                <a:srgbClr val="000090"/>
              </a:solidFill>
              <a:uFillTx/>
              <a:latin typeface="Arial" pitchFamily="34"/>
              <a:cs typeface="Arial" pitchFamily="34"/>
            </a:endParaRPr>
          </a:p>
          <a:p>
            <a:pPr marL="0" marR="0" lvl="0" indent="0" algn="l" defTabSz="914400" rtl="0" fontAlgn="auto" hangingPunct="1">
              <a:lnSpc>
                <a:spcPct val="100000"/>
              </a:lnSpc>
              <a:spcBef>
                <a:spcPts val="0"/>
              </a:spcBef>
              <a:spcAft>
                <a:spcPts val="2000"/>
              </a:spcAft>
              <a:buClr>
                <a:srgbClr val="ED7D31"/>
              </a:buClr>
              <a:buSzPct val="121000"/>
              <a:buFont typeface="Arial" pitchFamily="34"/>
              <a:buNone/>
              <a:tabLst/>
              <a:defRPr sz="1800" b="0" i="0" u="none" strike="noStrike" kern="0" cap="none" spc="0" baseline="0">
                <a:solidFill>
                  <a:srgbClr val="000000"/>
                </a:solidFill>
                <a:uFillTx/>
              </a:defRPr>
            </a:pPr>
            <a:r>
              <a:rPr lang="en-GB" sz="1200" b="0" i="0" u="none" strike="noStrike" kern="0" cap="none" spc="0" baseline="0" dirty="0" smtClean="0">
                <a:solidFill>
                  <a:srgbClr val="000090"/>
                </a:solidFill>
                <a:uFillTx/>
                <a:latin typeface="Arial" pitchFamily="34"/>
                <a:cs typeface="Arial" pitchFamily="34"/>
              </a:rPr>
              <a:t>- You need a list of open-ended questions and a conversational tone to allow your participants to answer freely based upon personal reflection, knowledge and experience.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u="none" strike="noStrike" kern="0" cap="none" spc="0" baseline="0" dirty="0" smtClean="0">
              <a:solidFill>
                <a:srgbClr val="000090"/>
              </a:solidFill>
              <a:uFillTx/>
              <a:latin typeface="Arial" pitchFamily="34"/>
              <a:cs typeface="Arial" pitchFamily="3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0" cap="none" spc="0" baseline="0" dirty="0" smtClean="0">
                <a:solidFill>
                  <a:srgbClr val="000090"/>
                </a:solidFill>
                <a:uFillTx/>
                <a:latin typeface="Arial" pitchFamily="34"/>
                <a:cs typeface="Arial" pitchFamily="34"/>
              </a:rPr>
              <a:t>- Drawback of long and unstructured audio data is that it requires time and effort to organize, transcribe and analyse.</a:t>
            </a:r>
          </a:p>
          <a:p>
            <a:endParaRPr lang="en-GB" dirty="0"/>
          </a:p>
        </p:txBody>
      </p:sp>
      <p:sp>
        <p:nvSpPr>
          <p:cNvPr id="4" name="Slide Number Placeholder 3"/>
          <p:cNvSpPr>
            <a:spLocks noGrp="1"/>
          </p:cNvSpPr>
          <p:nvPr>
            <p:ph type="sldNum" sz="quarter" idx="10"/>
          </p:nvPr>
        </p:nvSpPr>
        <p:spPr/>
        <p:txBody>
          <a:bodyPr/>
          <a:lstStyle/>
          <a:p>
            <a:pPr lvl="0"/>
            <a:fld id="{07956891-CF37-4CC0-A515-B16E29EDAC9A}" type="slidenum">
              <a:rPr lang="en-GB" smtClean="0"/>
              <a:t>7</a:t>
            </a:fld>
            <a:endParaRPr lang="en-GB"/>
          </a:p>
        </p:txBody>
      </p:sp>
    </p:spTree>
    <p:extLst>
      <p:ext uri="{BB962C8B-B14F-4D97-AF65-F5344CB8AC3E}">
        <p14:creationId xmlns:p14="http://schemas.microsoft.com/office/powerpoint/2010/main" val="4206729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Additional Notes:</a:t>
            </a:r>
          </a:p>
          <a:p>
            <a:endParaRPr lang="en-GB" dirty="0" smtClean="0"/>
          </a:p>
          <a:p>
            <a:pPr marL="0" marR="0" lvl="0" indent="0" algn="l" defTabSz="914400" rtl="0" fontAlgn="auto" hangingPunct="1">
              <a:lnSpc>
                <a:spcPct val="90000"/>
              </a:lnSpc>
              <a:spcBef>
                <a:spcPts val="0"/>
              </a:spcBef>
              <a:spcAft>
                <a:spcPts val="2000"/>
              </a:spcAft>
              <a:buNone/>
              <a:tabLst/>
              <a:defRPr sz="1800" b="0" i="0" u="none" strike="noStrike" kern="0" cap="none" spc="0" baseline="0">
                <a:solidFill>
                  <a:srgbClr val="000000"/>
                </a:solidFill>
                <a:uFillTx/>
              </a:defRPr>
            </a:pPr>
            <a:r>
              <a:rPr lang="en-GB" sz="1200" b="0" i="0" u="none" strike="noStrike" kern="0" cap="none" spc="0" baseline="0" dirty="0" smtClean="0">
                <a:solidFill>
                  <a:srgbClr val="000090"/>
                </a:solidFill>
                <a:uFillTx/>
                <a:latin typeface="Arial" pitchFamily="34"/>
                <a:cs typeface="Arial" pitchFamily="34"/>
              </a:rPr>
              <a:t>- You should pay careful attention to how you phrase your question and ensure you are clear and concise.</a:t>
            </a:r>
            <a:r>
              <a:rPr lang="en-GB" sz="1200" b="0" i="0" u="none" strike="noStrike" kern="0" cap="none" spc="0" dirty="0" smtClean="0">
                <a:solidFill>
                  <a:srgbClr val="000090"/>
                </a:solidFill>
                <a:uFillTx/>
                <a:latin typeface="Arial" pitchFamily="34"/>
                <a:cs typeface="Arial" pitchFamily="34"/>
              </a:rPr>
              <a:t>  </a:t>
            </a:r>
            <a:endParaRPr lang="en-GB" sz="1200" b="0" i="0" u="none" strike="noStrike" kern="0" cap="none" spc="0" baseline="0" dirty="0" smtClean="0">
              <a:solidFill>
                <a:srgbClr val="000090"/>
              </a:solidFill>
              <a:uFillTx/>
              <a:latin typeface="Arial" pitchFamily="34"/>
              <a:cs typeface="Arial" pitchFamily="34"/>
            </a:endParaRPr>
          </a:p>
          <a:p>
            <a:pPr marL="0" marR="0" lvl="0" indent="0" algn="l" defTabSz="914400" rtl="0" fontAlgn="auto" hangingPunct="1">
              <a:lnSpc>
                <a:spcPct val="90000"/>
              </a:lnSpc>
              <a:spcBef>
                <a:spcPts val="0"/>
              </a:spcBef>
              <a:spcAft>
                <a:spcPts val="2000"/>
              </a:spcAft>
              <a:buNone/>
              <a:tabLst/>
              <a:defRPr sz="1800" b="0" i="0" u="none" strike="noStrike" kern="0" cap="none" spc="0" baseline="0">
                <a:solidFill>
                  <a:srgbClr val="000000"/>
                </a:solidFill>
                <a:uFillTx/>
              </a:defRPr>
            </a:pPr>
            <a:r>
              <a:rPr lang="en-GB" sz="1200" b="0" i="0" u="none" strike="noStrike" kern="0" cap="none" spc="0" baseline="0" dirty="0" smtClean="0">
                <a:solidFill>
                  <a:srgbClr val="000090"/>
                </a:solidFill>
                <a:uFillTx/>
                <a:latin typeface="Arial" pitchFamily="34"/>
                <a:cs typeface="Arial" pitchFamily="34"/>
              </a:rPr>
              <a:t>	</a:t>
            </a:r>
          </a:p>
          <a:p>
            <a:pPr marL="0" marR="0" lvl="0" indent="0" algn="l" defTabSz="914400" rtl="0" fontAlgn="auto" hangingPunct="1">
              <a:lnSpc>
                <a:spcPct val="90000"/>
              </a:lnSpc>
              <a:spcBef>
                <a:spcPts val="0"/>
              </a:spcBef>
              <a:spcAft>
                <a:spcPts val="2000"/>
              </a:spcAft>
              <a:buNone/>
              <a:tabLst/>
              <a:defRPr sz="1800" b="0" i="0" u="none" strike="noStrike" kern="0" cap="none" spc="0" baseline="0">
                <a:solidFill>
                  <a:srgbClr val="000000"/>
                </a:solidFill>
                <a:uFillTx/>
              </a:defRPr>
            </a:pPr>
            <a:r>
              <a:rPr lang="en-GB" sz="1200" b="0" i="0" u="none" strike="noStrike" kern="0" cap="none" spc="0" baseline="0" dirty="0" smtClean="0">
                <a:solidFill>
                  <a:srgbClr val="000090"/>
                </a:solidFill>
                <a:uFillTx/>
                <a:latin typeface="Arial" pitchFamily="34"/>
                <a:cs typeface="Arial" pitchFamily="34"/>
              </a:rPr>
              <a:t>	“Can you walk me through why your museum visitors seem to prefer the dinosaur exhibits over the insect exhibit, and why men aged 18-34 had higher levels 	of spending in the gift shop?”</a:t>
            </a:r>
          </a:p>
          <a:p>
            <a:pPr marL="0" marR="0" lvl="0" indent="0" algn="l" defTabSz="914400" rtl="0" fontAlgn="auto" hangingPunct="1">
              <a:lnSpc>
                <a:spcPct val="90000"/>
              </a:lnSpc>
              <a:spcBef>
                <a:spcPts val="0"/>
              </a:spcBef>
              <a:spcAft>
                <a:spcPts val="2000"/>
              </a:spcAft>
              <a:buNone/>
              <a:tabLst/>
              <a:defRPr sz="1800" b="0" i="0" u="none" strike="noStrike" kern="0" cap="none" spc="0" baseline="0">
                <a:solidFill>
                  <a:srgbClr val="000000"/>
                </a:solidFill>
                <a:uFillTx/>
              </a:defRPr>
            </a:pPr>
            <a:endParaRPr lang="en-GB" sz="1200" b="0" i="0" u="none" strike="noStrike" kern="0" cap="none" spc="0" baseline="0" dirty="0" smtClean="0">
              <a:solidFill>
                <a:srgbClr val="000090"/>
              </a:solidFill>
              <a:uFillTx/>
              <a:latin typeface="Arial" pitchFamily="34"/>
              <a:cs typeface="Arial" pitchFamily="34"/>
            </a:endParaRPr>
          </a:p>
          <a:p>
            <a:pPr marL="0" marR="0" lvl="0" indent="0" algn="l" defTabSz="914400" rtl="0" fontAlgn="auto" hangingPunct="1">
              <a:lnSpc>
                <a:spcPct val="90000"/>
              </a:lnSpc>
              <a:spcBef>
                <a:spcPts val="0"/>
              </a:spcBef>
              <a:spcAft>
                <a:spcPts val="2000"/>
              </a:spcAft>
              <a:buNone/>
              <a:tabLst/>
              <a:defRPr sz="1800" b="0" i="0" u="none" strike="noStrike" kern="0" cap="none" spc="0" baseline="0">
                <a:solidFill>
                  <a:srgbClr val="000000"/>
                </a:solidFill>
                <a:uFillTx/>
              </a:defRPr>
            </a:pPr>
            <a:r>
              <a:rPr lang="en-GB" sz="1200" b="0" i="0" u="none" strike="noStrike" kern="0" cap="none" spc="0" baseline="0" dirty="0" smtClean="0">
                <a:solidFill>
                  <a:srgbClr val="000090"/>
                </a:solidFill>
                <a:uFillTx/>
                <a:latin typeface="Arial" pitchFamily="34"/>
                <a:cs typeface="Arial" pitchFamily="34"/>
              </a:rPr>
              <a:t>	In this example the subject is unclear and there are multiple questions.  This is difficult for the participant to deal with. To fix this, break the question down 	into separate questions:</a:t>
            </a:r>
            <a:r>
              <a:rPr lang="en-GB" sz="1200" b="0" i="0" u="none" strike="noStrike" kern="0" cap="none" spc="0" dirty="0" smtClean="0">
                <a:solidFill>
                  <a:srgbClr val="000090"/>
                </a:solidFill>
                <a:uFillTx/>
                <a:latin typeface="Arial" pitchFamily="34"/>
                <a:cs typeface="Arial" pitchFamily="34"/>
              </a:rPr>
              <a:t> </a:t>
            </a:r>
          </a:p>
          <a:p>
            <a:pPr marL="0" marR="0" lvl="0" indent="0" algn="l" defTabSz="914400" rtl="0" fontAlgn="auto" hangingPunct="1">
              <a:lnSpc>
                <a:spcPct val="90000"/>
              </a:lnSpc>
              <a:spcBef>
                <a:spcPts val="0"/>
              </a:spcBef>
              <a:spcAft>
                <a:spcPts val="2000"/>
              </a:spcAft>
              <a:buNone/>
              <a:tabLst/>
              <a:defRPr sz="1800" b="0" i="0" u="none" strike="noStrike" kern="0" cap="none" spc="0" baseline="0">
                <a:solidFill>
                  <a:srgbClr val="000000"/>
                </a:solidFill>
                <a:uFillTx/>
              </a:defRPr>
            </a:pPr>
            <a:endParaRPr lang="en-GB" sz="1200" b="0" i="0" u="none" strike="noStrike" kern="0" cap="none" spc="0" dirty="0" smtClean="0">
              <a:solidFill>
                <a:srgbClr val="000090"/>
              </a:solidFill>
              <a:uFillTx/>
              <a:latin typeface="Arial" pitchFamily="34"/>
              <a:cs typeface="Arial" pitchFamily="34"/>
            </a:endParaRPr>
          </a:p>
          <a:p>
            <a:pPr lvl="0">
              <a:lnSpc>
                <a:spcPct val="90000"/>
              </a:lnSpc>
              <a:spcAft>
                <a:spcPts val="2000"/>
              </a:spcAft>
              <a:defRPr sz="1800" b="0" i="0" u="none" strike="noStrike" kern="0" cap="none" spc="0" baseline="0">
                <a:solidFill>
                  <a:srgbClr val="000000"/>
                </a:solidFill>
                <a:uFillTx/>
              </a:defRPr>
            </a:pPr>
            <a:r>
              <a:rPr lang="en-GB" sz="1200" kern="0" dirty="0" smtClean="0">
                <a:solidFill>
                  <a:srgbClr val="000090"/>
                </a:solidFill>
                <a:latin typeface="Arial" pitchFamily="34"/>
                <a:cs typeface="Arial" pitchFamily="34"/>
              </a:rPr>
              <a:t>	“Why do you think your museum visitors seem to prefer the dinosaur exhibits over the insect exhibit?”</a:t>
            </a:r>
          </a:p>
          <a:p>
            <a:pPr lvl="0">
              <a:lnSpc>
                <a:spcPct val="90000"/>
              </a:lnSpc>
              <a:spcAft>
                <a:spcPts val="2000"/>
              </a:spcAft>
              <a:defRPr sz="1800" b="0" i="0" u="none" strike="noStrike" kern="0" cap="none" spc="0" baseline="0">
                <a:solidFill>
                  <a:srgbClr val="000000"/>
                </a:solidFill>
                <a:uFillTx/>
              </a:defRPr>
            </a:pPr>
            <a:r>
              <a:rPr lang="en-GB" sz="1200" kern="0" dirty="0" smtClean="0">
                <a:solidFill>
                  <a:srgbClr val="000090"/>
                </a:solidFill>
                <a:latin typeface="Arial" pitchFamily="34"/>
                <a:cs typeface="Arial" pitchFamily="34"/>
              </a:rPr>
              <a:t> 	“Why do men aged 18-34 have higher levels of spending in the gift shop?”</a:t>
            </a:r>
          </a:p>
          <a:p>
            <a:pPr lvl="0">
              <a:lnSpc>
                <a:spcPct val="90000"/>
              </a:lnSpc>
              <a:spcAft>
                <a:spcPts val="2000"/>
              </a:spcAft>
              <a:defRPr sz="1800" b="0" i="0" u="none" strike="noStrike" kern="0" cap="none" spc="0" baseline="0">
                <a:solidFill>
                  <a:srgbClr val="000000"/>
                </a:solidFill>
                <a:uFillTx/>
              </a:defRPr>
            </a:pPr>
            <a:endParaRPr lang="en-GB" sz="1200" b="0" i="0" u="none" strike="noStrike" kern="0" cap="none" spc="0" baseline="0" dirty="0" smtClean="0">
              <a:solidFill>
                <a:srgbClr val="000090"/>
              </a:solidFill>
              <a:uFillTx/>
              <a:latin typeface="Arial" pitchFamily="34"/>
              <a:cs typeface="Arial" pitchFamily="34"/>
            </a:endParaRPr>
          </a:p>
          <a:p>
            <a:pPr marL="0" lvl="0" indent="0">
              <a:spcBef>
                <a:spcPts val="0"/>
              </a:spcBef>
              <a:spcAft>
                <a:spcPts val="2000"/>
              </a:spcAft>
              <a:buNone/>
            </a:pPr>
            <a:r>
              <a:rPr lang="en-GB" sz="1200" b="0" i="0" u="none" strike="noStrike" kern="0" cap="none" spc="0" baseline="0" dirty="0" smtClean="0">
                <a:solidFill>
                  <a:srgbClr val="000090"/>
                </a:solidFill>
                <a:uFillTx/>
                <a:latin typeface="Arial" pitchFamily="34"/>
                <a:cs typeface="Arial" pitchFamily="34"/>
              </a:rPr>
              <a:t>- </a:t>
            </a:r>
            <a:r>
              <a:rPr lang="en-GB" dirty="0" smtClean="0">
                <a:solidFill>
                  <a:srgbClr val="000090"/>
                </a:solidFill>
                <a:latin typeface="Arial" pitchFamily="34"/>
                <a:cs typeface="Arial" pitchFamily="34"/>
              </a:rPr>
              <a:t>Avoid jargon or slang. These terms can confuse participants.</a:t>
            </a:r>
          </a:p>
          <a:p>
            <a:pPr lvl="0">
              <a:spcBef>
                <a:spcPts val="0"/>
              </a:spcBef>
              <a:spcAft>
                <a:spcPts val="2000"/>
              </a:spcAft>
              <a:buClr>
                <a:srgbClr val="ED7D31"/>
              </a:buClr>
              <a:buSzPct val="121000"/>
            </a:pPr>
            <a:endParaRPr lang="en-GB" dirty="0" smtClean="0">
              <a:solidFill>
                <a:srgbClr val="000090"/>
              </a:solidFill>
              <a:latin typeface="Arial" pitchFamily="34"/>
              <a:cs typeface="Arial" pitchFamily="34"/>
            </a:endParaRPr>
          </a:p>
          <a:p>
            <a:pPr lvl="0">
              <a:spcBef>
                <a:spcPts val="0"/>
              </a:spcBef>
              <a:spcAft>
                <a:spcPts val="2000"/>
              </a:spcAft>
              <a:buClr>
                <a:srgbClr val="ED7D31"/>
              </a:buClr>
              <a:buSzPct val="121000"/>
            </a:pPr>
            <a:r>
              <a:rPr lang="en-GB" dirty="0" smtClean="0">
                <a:solidFill>
                  <a:srgbClr val="000090"/>
                </a:solidFill>
                <a:latin typeface="Arial" pitchFamily="34"/>
                <a:cs typeface="Arial" pitchFamily="34"/>
              </a:rPr>
              <a:t>- Keep your language neutral or aligned with your participants. Try to use professional and neutral language rather than emotional, biased or loaded terms.</a:t>
            </a:r>
          </a:p>
          <a:p>
            <a:pPr lvl="0">
              <a:spcBef>
                <a:spcPts val="0"/>
              </a:spcBef>
              <a:spcAft>
                <a:spcPts val="2000"/>
              </a:spcAft>
              <a:buClr>
                <a:srgbClr val="ED7D31"/>
              </a:buClr>
              <a:buSzPct val="121000"/>
            </a:pPr>
            <a:endParaRPr lang="en-GB" dirty="0" smtClean="0">
              <a:solidFill>
                <a:srgbClr val="000090"/>
              </a:solidFill>
              <a:latin typeface="Arial" pitchFamily="34"/>
              <a:cs typeface="Arial" pitchFamily="34"/>
            </a:endParaRPr>
          </a:p>
          <a:p>
            <a:pPr lvl="0">
              <a:spcBef>
                <a:spcPts val="0"/>
              </a:spcBef>
              <a:spcAft>
                <a:spcPts val="2000"/>
              </a:spcAft>
              <a:buClr>
                <a:srgbClr val="ED7D31"/>
              </a:buClr>
              <a:buSzPct val="121000"/>
            </a:pPr>
            <a:r>
              <a:rPr lang="en-GB" dirty="0" smtClean="0">
                <a:solidFill>
                  <a:srgbClr val="000090"/>
                </a:solidFill>
                <a:latin typeface="Arial" pitchFamily="34"/>
                <a:cs typeface="Arial" pitchFamily="34"/>
              </a:rPr>
              <a:t>- Ask open ended questions. They are far more likely to generate useful data than ‘yes/no’ questions</a:t>
            </a:r>
            <a:endParaRPr lang="it-IT" dirty="0" smtClean="0">
              <a:solidFill>
                <a:srgbClr val="000090"/>
              </a:solidFill>
              <a:latin typeface="Arial" pitchFamily="34"/>
              <a:cs typeface="Arial" pitchFamily="34"/>
            </a:endParaRPr>
          </a:p>
          <a:p>
            <a:pPr lvl="0">
              <a:lnSpc>
                <a:spcPct val="90000"/>
              </a:lnSpc>
              <a:spcAft>
                <a:spcPts val="2000"/>
              </a:spcAft>
              <a:defRPr sz="1800" b="0" i="0" u="none" strike="noStrike" kern="0" cap="none" spc="0" baseline="0">
                <a:solidFill>
                  <a:srgbClr val="000000"/>
                </a:solidFill>
                <a:uFillTx/>
              </a:defRPr>
            </a:pPr>
            <a:endParaRPr lang="it-IT" sz="1200" b="0" i="0" u="none" strike="noStrike" kern="0" cap="none" spc="0" baseline="0" dirty="0" smtClean="0">
              <a:solidFill>
                <a:srgbClr val="000090"/>
              </a:solidFill>
              <a:uFillTx/>
              <a:latin typeface="Arial" pitchFamily="34"/>
              <a:cs typeface="Arial" pitchFamily="34"/>
            </a:endParaRPr>
          </a:p>
          <a:p>
            <a:endParaRPr lang="en-GB" dirty="0"/>
          </a:p>
        </p:txBody>
      </p:sp>
      <p:sp>
        <p:nvSpPr>
          <p:cNvPr id="4" name="Slide Number Placeholder 3"/>
          <p:cNvSpPr>
            <a:spLocks noGrp="1"/>
          </p:cNvSpPr>
          <p:nvPr>
            <p:ph type="sldNum" sz="quarter" idx="10"/>
          </p:nvPr>
        </p:nvSpPr>
        <p:spPr/>
        <p:txBody>
          <a:bodyPr/>
          <a:lstStyle/>
          <a:p>
            <a:pPr lvl="0"/>
            <a:fld id="{07956891-CF37-4CC0-A515-B16E29EDAC9A}" type="slidenum">
              <a:rPr lang="en-GB" smtClean="0"/>
              <a:t>8</a:t>
            </a:fld>
            <a:endParaRPr lang="en-GB"/>
          </a:p>
        </p:txBody>
      </p:sp>
    </p:spTree>
    <p:extLst>
      <p:ext uri="{BB962C8B-B14F-4D97-AF65-F5344CB8AC3E}">
        <p14:creationId xmlns:p14="http://schemas.microsoft.com/office/powerpoint/2010/main" val="2495205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Questions adapted from </a:t>
            </a:r>
            <a:r>
              <a:rPr lang="en-GB" dirty="0" err="1" smtClean="0"/>
              <a:t>Kvale</a:t>
            </a:r>
            <a:r>
              <a:rPr lang="en-GB" baseline="0" dirty="0" smtClean="0"/>
              <a:t> 1996</a:t>
            </a:r>
            <a:endParaRPr lang="en-GB" dirty="0"/>
          </a:p>
        </p:txBody>
      </p:sp>
      <p:sp>
        <p:nvSpPr>
          <p:cNvPr id="4" name="Slide Number Placeholder 3"/>
          <p:cNvSpPr>
            <a:spLocks noGrp="1"/>
          </p:cNvSpPr>
          <p:nvPr>
            <p:ph type="sldNum" sz="quarter" idx="10"/>
          </p:nvPr>
        </p:nvSpPr>
        <p:spPr/>
        <p:txBody>
          <a:bodyPr/>
          <a:lstStyle/>
          <a:p>
            <a:pPr lvl="0"/>
            <a:fld id="{07956891-CF37-4CC0-A515-B16E29EDAC9A}" type="slidenum">
              <a:rPr lang="en-GB" smtClean="0"/>
              <a:t>9</a:t>
            </a:fld>
            <a:endParaRPr lang="en-GB"/>
          </a:p>
        </p:txBody>
      </p:sp>
    </p:spTree>
    <p:extLst>
      <p:ext uri="{BB962C8B-B14F-4D97-AF65-F5344CB8AC3E}">
        <p14:creationId xmlns:p14="http://schemas.microsoft.com/office/powerpoint/2010/main" val="3752087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txBox="1">
            <a:spLocks noGrp="1"/>
          </p:cNvSpPr>
          <p:nvPr>
            <p:ph type="body" sz="quarter" idx="1"/>
          </p:nvPr>
        </p:nvSpPr>
        <p:spPr/>
        <p:txBody>
          <a:bodyPr/>
          <a:lstStyle/>
          <a:p>
            <a:pPr lvl="0"/>
            <a:r>
              <a:rPr lang="en-GB" dirty="0" smtClean="0"/>
              <a:t>Additional Notes:</a:t>
            </a:r>
          </a:p>
          <a:p>
            <a:pPr lvl="0"/>
            <a:endParaRPr lang="en-GB" dirty="0" smtClean="0"/>
          </a:p>
          <a:p>
            <a:pPr marL="0" lvl="8" indent="0" algn="l" rtl="0">
              <a:spcAft>
                <a:spcPts val="2000"/>
              </a:spcAft>
              <a:buClr>
                <a:srgbClr val="ED7D31"/>
              </a:buClr>
              <a:buSzPct val="120000"/>
              <a:buFontTx/>
              <a:buNone/>
            </a:pPr>
            <a:r>
              <a:rPr lang="en-GB" sz="2400" kern="1200" dirty="0" smtClean="0">
                <a:solidFill>
                  <a:srgbClr val="000090"/>
                </a:solidFill>
                <a:latin typeface="Arial" pitchFamily="34"/>
                <a:cs typeface="Arial" pitchFamily="34"/>
              </a:rPr>
              <a:t> - Digging deeper - You dig deeper when the participant has given you an informative response but you want more details</a:t>
            </a:r>
          </a:p>
          <a:p>
            <a:pPr marL="0" lvl="8" indent="0" algn="l" rtl="0">
              <a:spcAft>
                <a:spcPts val="2000"/>
              </a:spcAft>
              <a:buClr>
                <a:srgbClr val="ED7D31"/>
              </a:buClr>
              <a:buSzPct val="120000"/>
              <a:buFontTx/>
              <a:buNone/>
            </a:pPr>
            <a:r>
              <a:rPr lang="en-GB" sz="2400" kern="1200" dirty="0" smtClean="0">
                <a:solidFill>
                  <a:srgbClr val="000090"/>
                </a:solidFill>
                <a:latin typeface="Arial" pitchFamily="34"/>
                <a:cs typeface="Arial" pitchFamily="34"/>
              </a:rPr>
              <a:t>	</a:t>
            </a:r>
            <a:r>
              <a:rPr lang="en-GB" sz="2200" kern="1200" dirty="0" smtClean="0">
                <a:solidFill>
                  <a:srgbClr val="000090"/>
                </a:solidFill>
                <a:latin typeface="Arial" pitchFamily="34"/>
                <a:cs typeface="Arial" pitchFamily="34"/>
              </a:rPr>
              <a:t>Consideration: If the participant appears exasperated or uncomfortable, then you should not ask further questions.</a:t>
            </a:r>
          </a:p>
          <a:p>
            <a:pPr marL="0" lvl="8" indent="0" algn="l" rtl="0">
              <a:spcAft>
                <a:spcPts val="2000"/>
              </a:spcAft>
              <a:buClr>
                <a:srgbClr val="ED7D31"/>
              </a:buClr>
              <a:buSzPct val="120000"/>
              <a:buFont typeface="Arial" pitchFamily="34"/>
              <a:buNone/>
            </a:pPr>
            <a:endParaRPr lang="en-GB" sz="2400" kern="1200" dirty="0" smtClean="0">
              <a:solidFill>
                <a:srgbClr val="000090"/>
              </a:solidFill>
              <a:latin typeface="Arial" pitchFamily="34"/>
              <a:cs typeface="Arial" pitchFamily="34"/>
            </a:endParaRPr>
          </a:p>
          <a:p>
            <a:pPr marL="0" lvl="8" indent="0" algn="l" rtl="0">
              <a:spcAft>
                <a:spcPts val="2000"/>
              </a:spcAft>
              <a:buClr>
                <a:srgbClr val="ED7D31"/>
              </a:buClr>
              <a:buSzPct val="120000"/>
              <a:buFont typeface="Arial" pitchFamily="34"/>
              <a:buNone/>
            </a:pPr>
            <a:r>
              <a:rPr lang="en-GB" sz="2400" kern="1200" dirty="0" smtClean="0">
                <a:solidFill>
                  <a:srgbClr val="000090"/>
                </a:solidFill>
                <a:latin typeface="Arial" pitchFamily="34"/>
                <a:cs typeface="Arial" pitchFamily="34"/>
              </a:rPr>
              <a:t>- </a:t>
            </a:r>
            <a:r>
              <a:rPr lang="en-GB" sz="2400" kern="1200" baseline="0" dirty="0" smtClean="0">
                <a:solidFill>
                  <a:srgbClr val="000090"/>
                </a:solidFill>
                <a:latin typeface="Arial" pitchFamily="34"/>
                <a:cs typeface="Arial" pitchFamily="34"/>
              </a:rPr>
              <a:t> </a:t>
            </a:r>
            <a:r>
              <a:rPr lang="en-GB" sz="2400" kern="1200" dirty="0" smtClean="0">
                <a:solidFill>
                  <a:srgbClr val="000090"/>
                </a:solidFill>
                <a:latin typeface="Arial" pitchFamily="34"/>
                <a:cs typeface="Arial" pitchFamily="34"/>
              </a:rPr>
              <a:t>Digging wider - You dig wider when the participant has given a vague or shallow response and you are seeking more basic information about the context.</a:t>
            </a:r>
            <a:r>
              <a:rPr lang="en-GB" sz="2200" kern="1200" dirty="0" smtClean="0">
                <a:solidFill>
                  <a:srgbClr val="000090"/>
                </a:solidFill>
                <a:latin typeface="Arial" pitchFamily="34"/>
                <a:cs typeface="Arial" pitchFamily="34"/>
              </a:rPr>
              <a:t> 	Consideration: The participant may not know or have an answer to the given question.</a:t>
            </a:r>
          </a:p>
          <a:p>
            <a:pPr lvl="0"/>
            <a:endParaRPr lang="en-GB" dirty="0"/>
          </a:p>
        </p:txBody>
      </p:sp>
      <p:sp>
        <p:nvSpPr>
          <p:cNvPr id="4" name="Slide Number Placeholder 3"/>
          <p:cNvSpPr txBox="1"/>
          <p:nvPr/>
        </p:nvSpPr>
        <p:spPr>
          <a:xfrm>
            <a:off x="3884608" y="8685208"/>
            <a:ext cx="2971800" cy="457200"/>
          </a:xfrm>
          <a:prstGeom prst="rect">
            <a:avLst/>
          </a:prstGeom>
          <a:noFill/>
          <a:ln>
            <a:noFill/>
          </a:ln>
        </p:spPr>
        <p:txBody>
          <a:bodyPr vert="horz" wrap="square" lIns="91440" tIns="45720" rIns="91440" bIns="45720" anchor="b" anchorCtr="0" compatLnSpc="1"/>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9E1F5FF9-40A6-4CBC-AAD4-BFFE5A88E7D5}" type="slidenum">
              <a:t>10</a:t>
            </a:fld>
            <a:endParaRPr lang="en-GB" sz="1200" b="0" i="0" u="none" strike="noStrike" kern="1200" cap="none" spc="0" baseline="0">
              <a:solidFill>
                <a:srgbClr val="000000"/>
              </a:solidFill>
              <a:uFillTx/>
              <a:latin typeface="Calibri"/>
            </a:endParaRPr>
          </a:p>
        </p:txBody>
      </p:sp>
    </p:spTree>
    <p:extLst>
      <p:ext uri="{BB962C8B-B14F-4D97-AF65-F5344CB8AC3E}">
        <p14:creationId xmlns:p14="http://schemas.microsoft.com/office/powerpoint/2010/main" val="322526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it-IT"/>
          </a:p>
        </p:txBody>
      </p:sp>
      <p:sp>
        <p:nvSpPr>
          <p:cNvPr id="3" name="Subtitle 2"/>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it-IT"/>
          </a:p>
        </p:txBody>
      </p:sp>
      <p:sp>
        <p:nvSpPr>
          <p:cNvPr id="4" name="Date Placeholder 3"/>
          <p:cNvSpPr txBox="1">
            <a:spLocks noGrp="1"/>
          </p:cNvSpPr>
          <p:nvPr>
            <p:ph type="dt" sz="half" idx="7"/>
          </p:nvPr>
        </p:nvSpPr>
        <p:spPr/>
        <p:txBody>
          <a:bodyPr/>
          <a:lstStyle>
            <a:lvl1pPr>
              <a:defRPr/>
            </a:lvl1pPr>
          </a:lstStyle>
          <a:p>
            <a:pPr lvl="0"/>
            <a:fld id="{E1F37126-CF2B-4B2B-B749-50D18CD0C4EA}" type="datetime1">
              <a:rPr lang="it-IT"/>
              <a:pPr lvl="0"/>
              <a:t>02/09/2016</a:t>
            </a:fld>
            <a:endParaRPr lang="it-IT"/>
          </a:p>
        </p:txBody>
      </p:sp>
      <p:sp>
        <p:nvSpPr>
          <p:cNvPr id="5" name="Footer Placeholder 4"/>
          <p:cNvSpPr txBox="1">
            <a:spLocks noGrp="1"/>
          </p:cNvSpPr>
          <p:nvPr>
            <p:ph type="ftr" sz="quarter" idx="9"/>
          </p:nvPr>
        </p:nvSpPr>
        <p:spPr/>
        <p:txBody>
          <a:bodyPr/>
          <a:lstStyle>
            <a:lvl1pPr>
              <a:defRPr/>
            </a:lvl1pPr>
          </a:lstStyle>
          <a:p>
            <a:pPr lvl="0"/>
            <a:endParaRPr lang="it-IT"/>
          </a:p>
        </p:txBody>
      </p:sp>
      <p:sp>
        <p:nvSpPr>
          <p:cNvPr id="6" name="Slide Number Placeholder 5"/>
          <p:cNvSpPr txBox="1">
            <a:spLocks noGrp="1"/>
          </p:cNvSpPr>
          <p:nvPr>
            <p:ph type="sldNum" sz="quarter" idx="8"/>
          </p:nvPr>
        </p:nvSpPr>
        <p:spPr/>
        <p:txBody>
          <a:bodyPr/>
          <a:lstStyle>
            <a:lvl1pPr>
              <a:defRPr/>
            </a:lvl1pPr>
          </a:lstStyle>
          <a:p>
            <a:pPr lvl="0"/>
            <a:fld id="{9E6ABF1B-AE1E-443F-B089-993DE6A3F11D}" type="slidenum">
              <a:t>‹#›</a:t>
            </a:fld>
            <a:endParaRPr lang="it-IT"/>
          </a:p>
        </p:txBody>
      </p:sp>
    </p:spTree>
    <p:extLst>
      <p:ext uri="{BB962C8B-B14F-4D97-AF65-F5344CB8AC3E}">
        <p14:creationId xmlns:p14="http://schemas.microsoft.com/office/powerpoint/2010/main" val="13965692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it-IT"/>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txBox="1">
            <a:spLocks noGrp="1"/>
          </p:cNvSpPr>
          <p:nvPr>
            <p:ph type="dt" sz="half" idx="7"/>
          </p:nvPr>
        </p:nvSpPr>
        <p:spPr/>
        <p:txBody>
          <a:bodyPr/>
          <a:lstStyle>
            <a:lvl1pPr>
              <a:defRPr/>
            </a:lvl1pPr>
          </a:lstStyle>
          <a:p>
            <a:pPr lvl="0"/>
            <a:fld id="{5C028FE4-7EC8-4277-B5FD-CF5B9DDA0381}" type="datetime1">
              <a:rPr lang="it-IT"/>
              <a:pPr lvl="0"/>
              <a:t>02/09/2016</a:t>
            </a:fld>
            <a:endParaRPr lang="it-IT"/>
          </a:p>
        </p:txBody>
      </p:sp>
      <p:sp>
        <p:nvSpPr>
          <p:cNvPr id="5" name="Footer Placeholder 4"/>
          <p:cNvSpPr txBox="1">
            <a:spLocks noGrp="1"/>
          </p:cNvSpPr>
          <p:nvPr>
            <p:ph type="ftr" sz="quarter" idx="9"/>
          </p:nvPr>
        </p:nvSpPr>
        <p:spPr/>
        <p:txBody>
          <a:bodyPr/>
          <a:lstStyle>
            <a:lvl1pPr>
              <a:defRPr/>
            </a:lvl1pPr>
          </a:lstStyle>
          <a:p>
            <a:pPr lvl="0"/>
            <a:endParaRPr lang="it-IT"/>
          </a:p>
        </p:txBody>
      </p:sp>
      <p:sp>
        <p:nvSpPr>
          <p:cNvPr id="6" name="Slide Number Placeholder 5"/>
          <p:cNvSpPr txBox="1">
            <a:spLocks noGrp="1"/>
          </p:cNvSpPr>
          <p:nvPr>
            <p:ph type="sldNum" sz="quarter" idx="8"/>
          </p:nvPr>
        </p:nvSpPr>
        <p:spPr/>
        <p:txBody>
          <a:bodyPr/>
          <a:lstStyle>
            <a:lvl1pPr>
              <a:defRPr/>
            </a:lvl1pPr>
          </a:lstStyle>
          <a:p>
            <a:pPr lvl="0"/>
            <a:fld id="{DA3AB1EF-5292-4786-8768-EBECE601DDC4}" type="slidenum">
              <a:t>‹#›</a:t>
            </a:fld>
            <a:endParaRPr lang="it-IT"/>
          </a:p>
        </p:txBody>
      </p:sp>
    </p:spTree>
    <p:extLst>
      <p:ext uri="{BB962C8B-B14F-4D97-AF65-F5344CB8AC3E}">
        <p14:creationId xmlns:p14="http://schemas.microsoft.com/office/powerpoint/2010/main" val="2326290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it-IT"/>
          </a:p>
        </p:txBody>
      </p:sp>
      <p:sp>
        <p:nvSpPr>
          <p:cNvPr id="3" name="Vertical Text Placeholder 2"/>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txBox="1">
            <a:spLocks noGrp="1"/>
          </p:cNvSpPr>
          <p:nvPr>
            <p:ph type="dt" sz="half" idx="7"/>
          </p:nvPr>
        </p:nvSpPr>
        <p:spPr/>
        <p:txBody>
          <a:bodyPr/>
          <a:lstStyle>
            <a:lvl1pPr>
              <a:defRPr/>
            </a:lvl1pPr>
          </a:lstStyle>
          <a:p>
            <a:pPr lvl="0"/>
            <a:fld id="{74580920-2EAC-4F1C-BAF8-47FCBDE21B2F}" type="datetime1">
              <a:rPr lang="it-IT"/>
              <a:pPr lvl="0"/>
              <a:t>02/09/2016</a:t>
            </a:fld>
            <a:endParaRPr lang="it-IT"/>
          </a:p>
        </p:txBody>
      </p:sp>
      <p:sp>
        <p:nvSpPr>
          <p:cNvPr id="5" name="Footer Placeholder 4"/>
          <p:cNvSpPr txBox="1">
            <a:spLocks noGrp="1"/>
          </p:cNvSpPr>
          <p:nvPr>
            <p:ph type="ftr" sz="quarter" idx="9"/>
          </p:nvPr>
        </p:nvSpPr>
        <p:spPr/>
        <p:txBody>
          <a:bodyPr/>
          <a:lstStyle>
            <a:lvl1pPr>
              <a:defRPr/>
            </a:lvl1pPr>
          </a:lstStyle>
          <a:p>
            <a:pPr lvl="0"/>
            <a:endParaRPr lang="it-IT"/>
          </a:p>
        </p:txBody>
      </p:sp>
      <p:sp>
        <p:nvSpPr>
          <p:cNvPr id="6" name="Slide Number Placeholder 5"/>
          <p:cNvSpPr txBox="1">
            <a:spLocks noGrp="1"/>
          </p:cNvSpPr>
          <p:nvPr>
            <p:ph type="sldNum" sz="quarter" idx="8"/>
          </p:nvPr>
        </p:nvSpPr>
        <p:spPr/>
        <p:txBody>
          <a:bodyPr/>
          <a:lstStyle>
            <a:lvl1pPr>
              <a:defRPr/>
            </a:lvl1pPr>
          </a:lstStyle>
          <a:p>
            <a:pPr lvl="0"/>
            <a:fld id="{31CB5B21-35E0-4EE3-A71C-B65C091E1A9C}" type="slidenum">
              <a:t>‹#›</a:t>
            </a:fld>
            <a:endParaRPr lang="it-IT"/>
          </a:p>
        </p:txBody>
      </p:sp>
    </p:spTree>
    <p:extLst>
      <p:ext uri="{BB962C8B-B14F-4D97-AF65-F5344CB8AC3E}">
        <p14:creationId xmlns:p14="http://schemas.microsoft.com/office/powerpoint/2010/main" val="42173760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it-IT"/>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txBox="1">
            <a:spLocks noGrp="1"/>
          </p:cNvSpPr>
          <p:nvPr>
            <p:ph type="dt" sz="half" idx="7"/>
          </p:nvPr>
        </p:nvSpPr>
        <p:spPr/>
        <p:txBody>
          <a:bodyPr/>
          <a:lstStyle>
            <a:lvl1pPr>
              <a:defRPr/>
            </a:lvl1pPr>
          </a:lstStyle>
          <a:p>
            <a:pPr lvl="0"/>
            <a:fld id="{6B2807E9-C5D1-47CC-8AC5-3218E71BC497}" type="datetime1">
              <a:rPr lang="it-IT"/>
              <a:pPr lvl="0"/>
              <a:t>02/09/2016</a:t>
            </a:fld>
            <a:endParaRPr lang="it-IT"/>
          </a:p>
        </p:txBody>
      </p:sp>
      <p:sp>
        <p:nvSpPr>
          <p:cNvPr id="5" name="Footer Placeholder 4"/>
          <p:cNvSpPr txBox="1">
            <a:spLocks noGrp="1"/>
          </p:cNvSpPr>
          <p:nvPr>
            <p:ph type="ftr" sz="quarter" idx="9"/>
          </p:nvPr>
        </p:nvSpPr>
        <p:spPr/>
        <p:txBody>
          <a:bodyPr/>
          <a:lstStyle>
            <a:lvl1pPr>
              <a:defRPr/>
            </a:lvl1pPr>
          </a:lstStyle>
          <a:p>
            <a:pPr lvl="0"/>
            <a:endParaRPr lang="it-IT"/>
          </a:p>
        </p:txBody>
      </p:sp>
      <p:sp>
        <p:nvSpPr>
          <p:cNvPr id="6" name="Slide Number Placeholder 5"/>
          <p:cNvSpPr txBox="1">
            <a:spLocks noGrp="1"/>
          </p:cNvSpPr>
          <p:nvPr>
            <p:ph type="sldNum" sz="quarter" idx="8"/>
          </p:nvPr>
        </p:nvSpPr>
        <p:spPr/>
        <p:txBody>
          <a:bodyPr/>
          <a:lstStyle>
            <a:lvl1pPr>
              <a:defRPr/>
            </a:lvl1pPr>
          </a:lstStyle>
          <a:p>
            <a:pPr lvl="0"/>
            <a:fld id="{BB8D5CB4-30A9-426A-BB15-CB38C6C3A420}" type="slidenum">
              <a:t>‹#›</a:t>
            </a:fld>
            <a:endParaRPr lang="it-IT"/>
          </a:p>
        </p:txBody>
      </p:sp>
    </p:spTree>
    <p:extLst>
      <p:ext uri="{BB962C8B-B14F-4D97-AF65-F5344CB8AC3E}">
        <p14:creationId xmlns:p14="http://schemas.microsoft.com/office/powerpoint/2010/main" val="1592639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it-IT"/>
          </a:p>
        </p:txBody>
      </p:sp>
      <p:sp>
        <p:nvSpPr>
          <p:cNvPr id="3" name="Text Placeholder 2"/>
          <p:cNvSpPr txBox="1">
            <a:spLocks noGrp="1"/>
          </p:cNvSpPr>
          <p:nvPr>
            <p:ph type="body" idx="1"/>
          </p:nvPr>
        </p:nvSpPr>
        <p:spPr>
          <a:xfrm>
            <a:off x="831847" y="4589465"/>
            <a:ext cx="10515600" cy="1500182"/>
          </a:xfrm>
        </p:spPr>
        <p:txBody>
          <a:bodyPr/>
          <a:lstStyle>
            <a:lvl1pPr marL="0" indent="0">
              <a:buNone/>
              <a:defRPr sz="2400">
                <a:solidFill>
                  <a:srgbClr val="898989"/>
                </a:solidFill>
              </a:defRPr>
            </a:lvl1pPr>
          </a:lstStyle>
          <a:p>
            <a:pPr lvl="0"/>
            <a:r>
              <a:rPr lang="en-US"/>
              <a:t>Click to edit Master text styles</a:t>
            </a:r>
          </a:p>
        </p:txBody>
      </p:sp>
      <p:sp>
        <p:nvSpPr>
          <p:cNvPr id="4" name="Date Placeholder 3"/>
          <p:cNvSpPr txBox="1">
            <a:spLocks noGrp="1"/>
          </p:cNvSpPr>
          <p:nvPr>
            <p:ph type="dt" sz="half" idx="7"/>
          </p:nvPr>
        </p:nvSpPr>
        <p:spPr/>
        <p:txBody>
          <a:bodyPr/>
          <a:lstStyle>
            <a:lvl1pPr>
              <a:defRPr/>
            </a:lvl1pPr>
          </a:lstStyle>
          <a:p>
            <a:pPr lvl="0"/>
            <a:fld id="{D3715B45-C87E-4DC1-8636-4D18D7F148D5}" type="datetime1">
              <a:rPr lang="it-IT"/>
              <a:pPr lvl="0"/>
              <a:t>02/09/2016</a:t>
            </a:fld>
            <a:endParaRPr lang="it-IT"/>
          </a:p>
        </p:txBody>
      </p:sp>
      <p:sp>
        <p:nvSpPr>
          <p:cNvPr id="5" name="Footer Placeholder 4"/>
          <p:cNvSpPr txBox="1">
            <a:spLocks noGrp="1"/>
          </p:cNvSpPr>
          <p:nvPr>
            <p:ph type="ftr" sz="quarter" idx="9"/>
          </p:nvPr>
        </p:nvSpPr>
        <p:spPr/>
        <p:txBody>
          <a:bodyPr/>
          <a:lstStyle>
            <a:lvl1pPr>
              <a:defRPr/>
            </a:lvl1pPr>
          </a:lstStyle>
          <a:p>
            <a:pPr lvl="0"/>
            <a:endParaRPr lang="it-IT"/>
          </a:p>
        </p:txBody>
      </p:sp>
      <p:sp>
        <p:nvSpPr>
          <p:cNvPr id="6" name="Slide Number Placeholder 5"/>
          <p:cNvSpPr txBox="1">
            <a:spLocks noGrp="1"/>
          </p:cNvSpPr>
          <p:nvPr>
            <p:ph type="sldNum" sz="quarter" idx="8"/>
          </p:nvPr>
        </p:nvSpPr>
        <p:spPr/>
        <p:txBody>
          <a:bodyPr/>
          <a:lstStyle>
            <a:lvl1pPr>
              <a:defRPr/>
            </a:lvl1pPr>
          </a:lstStyle>
          <a:p>
            <a:pPr lvl="0"/>
            <a:fld id="{242845DD-FF6A-4B0D-8825-5A97B1CC0EC8}" type="slidenum">
              <a:t>‹#›</a:t>
            </a:fld>
            <a:endParaRPr lang="it-IT"/>
          </a:p>
        </p:txBody>
      </p:sp>
    </p:spTree>
    <p:extLst>
      <p:ext uri="{BB962C8B-B14F-4D97-AF65-F5344CB8AC3E}">
        <p14:creationId xmlns:p14="http://schemas.microsoft.com/office/powerpoint/2010/main" val="232874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it-IT"/>
          </a:p>
        </p:txBody>
      </p:sp>
      <p:sp>
        <p:nvSpPr>
          <p:cNvPr id="3" name="Content Placeholder 2"/>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Content Placeholder 3"/>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Date Placeholder 4"/>
          <p:cNvSpPr txBox="1">
            <a:spLocks noGrp="1"/>
          </p:cNvSpPr>
          <p:nvPr>
            <p:ph type="dt" sz="half" idx="7"/>
          </p:nvPr>
        </p:nvSpPr>
        <p:spPr/>
        <p:txBody>
          <a:bodyPr/>
          <a:lstStyle>
            <a:lvl1pPr>
              <a:defRPr/>
            </a:lvl1pPr>
          </a:lstStyle>
          <a:p>
            <a:pPr lvl="0"/>
            <a:fld id="{AE56DB73-B63A-4D21-B215-BBB3D6425036}" type="datetime1">
              <a:rPr lang="it-IT"/>
              <a:pPr lvl="0"/>
              <a:t>02/09/2016</a:t>
            </a:fld>
            <a:endParaRPr lang="it-IT"/>
          </a:p>
        </p:txBody>
      </p:sp>
      <p:sp>
        <p:nvSpPr>
          <p:cNvPr id="6" name="Footer Placeholder 5"/>
          <p:cNvSpPr txBox="1">
            <a:spLocks noGrp="1"/>
          </p:cNvSpPr>
          <p:nvPr>
            <p:ph type="ftr" sz="quarter" idx="9"/>
          </p:nvPr>
        </p:nvSpPr>
        <p:spPr/>
        <p:txBody>
          <a:bodyPr/>
          <a:lstStyle>
            <a:lvl1pPr>
              <a:defRPr/>
            </a:lvl1pPr>
          </a:lstStyle>
          <a:p>
            <a:pPr lvl="0"/>
            <a:endParaRPr lang="it-IT"/>
          </a:p>
        </p:txBody>
      </p:sp>
      <p:sp>
        <p:nvSpPr>
          <p:cNvPr id="7" name="Slide Number Placeholder 6"/>
          <p:cNvSpPr txBox="1">
            <a:spLocks noGrp="1"/>
          </p:cNvSpPr>
          <p:nvPr>
            <p:ph type="sldNum" sz="quarter" idx="8"/>
          </p:nvPr>
        </p:nvSpPr>
        <p:spPr/>
        <p:txBody>
          <a:bodyPr/>
          <a:lstStyle>
            <a:lvl1pPr>
              <a:defRPr/>
            </a:lvl1pPr>
          </a:lstStyle>
          <a:p>
            <a:pPr lvl="0"/>
            <a:fld id="{1AF908F7-4C73-44FC-B89F-FC40C666F926}" type="slidenum">
              <a:t>‹#›</a:t>
            </a:fld>
            <a:endParaRPr lang="it-IT"/>
          </a:p>
        </p:txBody>
      </p:sp>
    </p:spTree>
    <p:extLst>
      <p:ext uri="{BB962C8B-B14F-4D97-AF65-F5344CB8AC3E}">
        <p14:creationId xmlns:p14="http://schemas.microsoft.com/office/powerpoint/2010/main" val="1505973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it-IT"/>
          </a:p>
        </p:txBody>
      </p:sp>
      <p:sp>
        <p:nvSpPr>
          <p:cNvPr id="3" name="Text Placeholder 2"/>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Click to edit Master text styles</a:t>
            </a:r>
          </a:p>
        </p:txBody>
      </p:sp>
      <p:sp>
        <p:nvSpPr>
          <p:cNvPr id="4" name="Content Placeholder 3"/>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Text Placeholder 4"/>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Click to edit Master text styles</a:t>
            </a:r>
          </a:p>
        </p:txBody>
      </p:sp>
      <p:sp>
        <p:nvSpPr>
          <p:cNvPr id="6" name="Content Placeholder 5"/>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7" name="Date Placeholder 6"/>
          <p:cNvSpPr txBox="1">
            <a:spLocks noGrp="1"/>
          </p:cNvSpPr>
          <p:nvPr>
            <p:ph type="dt" sz="half" idx="7"/>
          </p:nvPr>
        </p:nvSpPr>
        <p:spPr/>
        <p:txBody>
          <a:bodyPr/>
          <a:lstStyle>
            <a:lvl1pPr>
              <a:defRPr/>
            </a:lvl1pPr>
          </a:lstStyle>
          <a:p>
            <a:pPr lvl="0"/>
            <a:fld id="{5AD0C204-9770-48CF-BBD5-B91E1D462280}" type="datetime1">
              <a:rPr lang="it-IT"/>
              <a:pPr lvl="0"/>
              <a:t>02/09/2016</a:t>
            </a:fld>
            <a:endParaRPr lang="it-IT"/>
          </a:p>
        </p:txBody>
      </p:sp>
      <p:sp>
        <p:nvSpPr>
          <p:cNvPr id="8" name="Footer Placeholder 7"/>
          <p:cNvSpPr txBox="1">
            <a:spLocks noGrp="1"/>
          </p:cNvSpPr>
          <p:nvPr>
            <p:ph type="ftr" sz="quarter" idx="9"/>
          </p:nvPr>
        </p:nvSpPr>
        <p:spPr/>
        <p:txBody>
          <a:bodyPr/>
          <a:lstStyle>
            <a:lvl1pPr>
              <a:defRPr/>
            </a:lvl1pPr>
          </a:lstStyle>
          <a:p>
            <a:pPr lvl="0"/>
            <a:endParaRPr lang="it-IT"/>
          </a:p>
        </p:txBody>
      </p:sp>
      <p:sp>
        <p:nvSpPr>
          <p:cNvPr id="9" name="Slide Number Placeholder 8"/>
          <p:cNvSpPr txBox="1">
            <a:spLocks noGrp="1"/>
          </p:cNvSpPr>
          <p:nvPr>
            <p:ph type="sldNum" sz="quarter" idx="8"/>
          </p:nvPr>
        </p:nvSpPr>
        <p:spPr/>
        <p:txBody>
          <a:bodyPr/>
          <a:lstStyle>
            <a:lvl1pPr>
              <a:defRPr/>
            </a:lvl1pPr>
          </a:lstStyle>
          <a:p>
            <a:pPr lvl="0"/>
            <a:fld id="{0AF5D342-FF65-42C6-8A58-564606EA25BF}" type="slidenum">
              <a:t>‹#›</a:t>
            </a:fld>
            <a:endParaRPr lang="it-IT"/>
          </a:p>
        </p:txBody>
      </p:sp>
    </p:spTree>
    <p:extLst>
      <p:ext uri="{BB962C8B-B14F-4D97-AF65-F5344CB8AC3E}">
        <p14:creationId xmlns:p14="http://schemas.microsoft.com/office/powerpoint/2010/main" val="30878120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it-IT"/>
          </a:p>
        </p:txBody>
      </p:sp>
      <p:sp>
        <p:nvSpPr>
          <p:cNvPr id="3" name="Date Placeholder 2"/>
          <p:cNvSpPr txBox="1">
            <a:spLocks noGrp="1"/>
          </p:cNvSpPr>
          <p:nvPr>
            <p:ph type="dt" sz="half" idx="7"/>
          </p:nvPr>
        </p:nvSpPr>
        <p:spPr/>
        <p:txBody>
          <a:bodyPr/>
          <a:lstStyle>
            <a:lvl1pPr>
              <a:defRPr/>
            </a:lvl1pPr>
          </a:lstStyle>
          <a:p>
            <a:pPr lvl="0"/>
            <a:fld id="{54AAE124-1C37-4BFB-95E5-D9B3BAA95CB8}" type="datetime1">
              <a:rPr lang="it-IT"/>
              <a:pPr lvl="0"/>
              <a:t>02/09/2016</a:t>
            </a:fld>
            <a:endParaRPr lang="it-IT"/>
          </a:p>
        </p:txBody>
      </p:sp>
      <p:sp>
        <p:nvSpPr>
          <p:cNvPr id="4" name="Footer Placeholder 3"/>
          <p:cNvSpPr txBox="1">
            <a:spLocks noGrp="1"/>
          </p:cNvSpPr>
          <p:nvPr>
            <p:ph type="ftr" sz="quarter" idx="9"/>
          </p:nvPr>
        </p:nvSpPr>
        <p:spPr/>
        <p:txBody>
          <a:bodyPr/>
          <a:lstStyle>
            <a:lvl1pPr>
              <a:defRPr/>
            </a:lvl1pPr>
          </a:lstStyle>
          <a:p>
            <a:pPr lvl="0"/>
            <a:endParaRPr lang="it-IT"/>
          </a:p>
        </p:txBody>
      </p:sp>
      <p:sp>
        <p:nvSpPr>
          <p:cNvPr id="5" name="Slide Number Placeholder 4"/>
          <p:cNvSpPr txBox="1">
            <a:spLocks noGrp="1"/>
          </p:cNvSpPr>
          <p:nvPr>
            <p:ph type="sldNum" sz="quarter" idx="8"/>
          </p:nvPr>
        </p:nvSpPr>
        <p:spPr/>
        <p:txBody>
          <a:bodyPr/>
          <a:lstStyle>
            <a:lvl1pPr>
              <a:defRPr/>
            </a:lvl1pPr>
          </a:lstStyle>
          <a:p>
            <a:pPr lvl="0"/>
            <a:fld id="{5CB1084C-1CB8-4D55-A97E-66DE0CD45236}" type="slidenum">
              <a:t>‹#›</a:t>
            </a:fld>
            <a:endParaRPr lang="it-IT"/>
          </a:p>
        </p:txBody>
      </p:sp>
    </p:spTree>
    <p:extLst>
      <p:ext uri="{BB962C8B-B14F-4D97-AF65-F5344CB8AC3E}">
        <p14:creationId xmlns:p14="http://schemas.microsoft.com/office/powerpoint/2010/main" val="2093757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txBox="1">
            <a:spLocks noGrp="1"/>
          </p:cNvSpPr>
          <p:nvPr>
            <p:ph type="dt" sz="half" idx="7"/>
          </p:nvPr>
        </p:nvSpPr>
        <p:spPr/>
        <p:txBody>
          <a:bodyPr/>
          <a:lstStyle>
            <a:lvl1pPr>
              <a:defRPr/>
            </a:lvl1pPr>
          </a:lstStyle>
          <a:p>
            <a:pPr lvl="0"/>
            <a:fld id="{1781A148-F039-4BE4-A896-A33E0A771981}" type="datetime1">
              <a:rPr lang="it-IT"/>
              <a:pPr lvl="0"/>
              <a:t>02/09/2016</a:t>
            </a:fld>
            <a:endParaRPr lang="it-IT"/>
          </a:p>
        </p:txBody>
      </p:sp>
      <p:sp>
        <p:nvSpPr>
          <p:cNvPr id="3" name="Footer Placeholder 2"/>
          <p:cNvSpPr txBox="1">
            <a:spLocks noGrp="1"/>
          </p:cNvSpPr>
          <p:nvPr>
            <p:ph type="ftr" sz="quarter" idx="9"/>
          </p:nvPr>
        </p:nvSpPr>
        <p:spPr/>
        <p:txBody>
          <a:bodyPr/>
          <a:lstStyle>
            <a:lvl1pPr>
              <a:defRPr/>
            </a:lvl1pPr>
          </a:lstStyle>
          <a:p>
            <a:pPr lvl="0"/>
            <a:endParaRPr lang="it-IT"/>
          </a:p>
        </p:txBody>
      </p:sp>
      <p:sp>
        <p:nvSpPr>
          <p:cNvPr id="4" name="Slide Number Placeholder 3"/>
          <p:cNvSpPr txBox="1">
            <a:spLocks noGrp="1"/>
          </p:cNvSpPr>
          <p:nvPr>
            <p:ph type="sldNum" sz="quarter" idx="8"/>
          </p:nvPr>
        </p:nvSpPr>
        <p:spPr/>
        <p:txBody>
          <a:bodyPr/>
          <a:lstStyle>
            <a:lvl1pPr>
              <a:defRPr/>
            </a:lvl1pPr>
          </a:lstStyle>
          <a:p>
            <a:pPr lvl="0"/>
            <a:fld id="{B0683F75-313E-4058-9955-759C7406FC3F}" type="slidenum">
              <a:t>‹#›</a:t>
            </a:fld>
            <a:endParaRPr lang="it-IT"/>
          </a:p>
        </p:txBody>
      </p:sp>
    </p:spTree>
    <p:extLst>
      <p:ext uri="{BB962C8B-B14F-4D97-AF65-F5344CB8AC3E}">
        <p14:creationId xmlns:p14="http://schemas.microsoft.com/office/powerpoint/2010/main" val="1343598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it-IT"/>
          </a:p>
        </p:txBody>
      </p:sp>
      <p:sp>
        <p:nvSpPr>
          <p:cNvPr id="3" name="Content Placeholder 2"/>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Text Placeholder 3"/>
          <p:cNvSpPr txBox="1">
            <a:spLocks noGrp="1"/>
          </p:cNvSpPr>
          <p:nvPr>
            <p:ph type="body" idx="2"/>
          </p:nvPr>
        </p:nvSpPr>
        <p:spPr>
          <a:xfrm>
            <a:off x="839784" y="2057400"/>
            <a:ext cx="3932240" cy="3811584"/>
          </a:xfrm>
        </p:spPr>
        <p:txBody>
          <a:bodyPr/>
          <a:lstStyle>
            <a:lvl1pPr marL="0" indent="0">
              <a:buNone/>
              <a:defRPr sz="1600"/>
            </a:lvl1pPr>
          </a:lstStyle>
          <a:p>
            <a:pPr lvl="0"/>
            <a:r>
              <a:rPr lang="en-US"/>
              <a:t>Click to edit Master text styles</a:t>
            </a:r>
          </a:p>
        </p:txBody>
      </p:sp>
      <p:sp>
        <p:nvSpPr>
          <p:cNvPr id="5" name="Date Placeholder 4"/>
          <p:cNvSpPr txBox="1">
            <a:spLocks noGrp="1"/>
          </p:cNvSpPr>
          <p:nvPr>
            <p:ph type="dt" sz="half" idx="7"/>
          </p:nvPr>
        </p:nvSpPr>
        <p:spPr/>
        <p:txBody>
          <a:bodyPr/>
          <a:lstStyle>
            <a:lvl1pPr>
              <a:defRPr/>
            </a:lvl1pPr>
          </a:lstStyle>
          <a:p>
            <a:pPr lvl="0"/>
            <a:fld id="{8F449CDB-551E-47FB-B2A1-9437D21ABC94}" type="datetime1">
              <a:rPr lang="it-IT"/>
              <a:pPr lvl="0"/>
              <a:t>02/09/2016</a:t>
            </a:fld>
            <a:endParaRPr lang="it-IT"/>
          </a:p>
        </p:txBody>
      </p:sp>
      <p:sp>
        <p:nvSpPr>
          <p:cNvPr id="6" name="Footer Placeholder 5"/>
          <p:cNvSpPr txBox="1">
            <a:spLocks noGrp="1"/>
          </p:cNvSpPr>
          <p:nvPr>
            <p:ph type="ftr" sz="quarter" idx="9"/>
          </p:nvPr>
        </p:nvSpPr>
        <p:spPr/>
        <p:txBody>
          <a:bodyPr/>
          <a:lstStyle>
            <a:lvl1pPr>
              <a:defRPr/>
            </a:lvl1pPr>
          </a:lstStyle>
          <a:p>
            <a:pPr lvl="0"/>
            <a:endParaRPr lang="it-IT"/>
          </a:p>
        </p:txBody>
      </p:sp>
      <p:sp>
        <p:nvSpPr>
          <p:cNvPr id="7" name="Slide Number Placeholder 6"/>
          <p:cNvSpPr txBox="1">
            <a:spLocks noGrp="1"/>
          </p:cNvSpPr>
          <p:nvPr>
            <p:ph type="sldNum" sz="quarter" idx="8"/>
          </p:nvPr>
        </p:nvSpPr>
        <p:spPr/>
        <p:txBody>
          <a:bodyPr/>
          <a:lstStyle>
            <a:lvl1pPr>
              <a:defRPr/>
            </a:lvl1pPr>
          </a:lstStyle>
          <a:p>
            <a:pPr lvl="0"/>
            <a:fld id="{64A53212-0CD3-4F03-A415-008EFB7417B8}" type="slidenum">
              <a:t>‹#›</a:t>
            </a:fld>
            <a:endParaRPr lang="it-IT"/>
          </a:p>
        </p:txBody>
      </p:sp>
    </p:spTree>
    <p:extLst>
      <p:ext uri="{BB962C8B-B14F-4D97-AF65-F5344CB8AC3E}">
        <p14:creationId xmlns:p14="http://schemas.microsoft.com/office/powerpoint/2010/main" val="3707412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it-IT"/>
          </a:p>
        </p:txBody>
      </p:sp>
      <p:sp>
        <p:nvSpPr>
          <p:cNvPr id="3" name="Picture Placeholder 2"/>
          <p:cNvSpPr txBox="1">
            <a:spLocks noGrp="1"/>
          </p:cNvSpPr>
          <p:nvPr>
            <p:ph type="pic" idx="1"/>
          </p:nvPr>
        </p:nvSpPr>
        <p:spPr>
          <a:xfrm>
            <a:off x="5183184" y="987423"/>
            <a:ext cx="6172200" cy="4873623"/>
          </a:xfrm>
        </p:spPr>
        <p:txBody>
          <a:bodyPr/>
          <a:lstStyle>
            <a:lvl1pPr marL="0" indent="0">
              <a:buNone/>
              <a:defRPr sz="3200"/>
            </a:lvl1pPr>
          </a:lstStyle>
          <a:p>
            <a:pPr lvl="0"/>
            <a:r>
              <a:rPr lang="en-US"/>
              <a:t>Click icon to add picture</a:t>
            </a:r>
            <a:endParaRPr lang="it-IT"/>
          </a:p>
        </p:txBody>
      </p:sp>
      <p:sp>
        <p:nvSpPr>
          <p:cNvPr id="4" name="Text Placeholder 3"/>
          <p:cNvSpPr txBox="1">
            <a:spLocks noGrp="1"/>
          </p:cNvSpPr>
          <p:nvPr>
            <p:ph type="body" idx="2"/>
          </p:nvPr>
        </p:nvSpPr>
        <p:spPr>
          <a:xfrm>
            <a:off x="839784" y="2057400"/>
            <a:ext cx="3932240" cy="3811584"/>
          </a:xfrm>
        </p:spPr>
        <p:txBody>
          <a:bodyPr/>
          <a:lstStyle>
            <a:lvl1pPr marL="0" indent="0">
              <a:buNone/>
              <a:defRPr sz="1600"/>
            </a:lvl1pPr>
          </a:lstStyle>
          <a:p>
            <a:pPr lvl="0"/>
            <a:r>
              <a:rPr lang="en-US"/>
              <a:t>Click to edit Master text styles</a:t>
            </a:r>
          </a:p>
        </p:txBody>
      </p:sp>
      <p:sp>
        <p:nvSpPr>
          <p:cNvPr id="5" name="Date Placeholder 4"/>
          <p:cNvSpPr txBox="1">
            <a:spLocks noGrp="1"/>
          </p:cNvSpPr>
          <p:nvPr>
            <p:ph type="dt" sz="half" idx="7"/>
          </p:nvPr>
        </p:nvSpPr>
        <p:spPr/>
        <p:txBody>
          <a:bodyPr/>
          <a:lstStyle>
            <a:lvl1pPr>
              <a:defRPr/>
            </a:lvl1pPr>
          </a:lstStyle>
          <a:p>
            <a:pPr lvl="0"/>
            <a:fld id="{E0B21D98-D783-4015-98F3-8FE6B0F08D0F}" type="datetime1">
              <a:rPr lang="it-IT"/>
              <a:pPr lvl="0"/>
              <a:t>02/09/2016</a:t>
            </a:fld>
            <a:endParaRPr lang="it-IT"/>
          </a:p>
        </p:txBody>
      </p:sp>
      <p:sp>
        <p:nvSpPr>
          <p:cNvPr id="6" name="Footer Placeholder 5"/>
          <p:cNvSpPr txBox="1">
            <a:spLocks noGrp="1"/>
          </p:cNvSpPr>
          <p:nvPr>
            <p:ph type="ftr" sz="quarter" idx="9"/>
          </p:nvPr>
        </p:nvSpPr>
        <p:spPr/>
        <p:txBody>
          <a:bodyPr/>
          <a:lstStyle>
            <a:lvl1pPr>
              <a:defRPr/>
            </a:lvl1pPr>
          </a:lstStyle>
          <a:p>
            <a:pPr lvl="0"/>
            <a:endParaRPr lang="it-IT"/>
          </a:p>
        </p:txBody>
      </p:sp>
      <p:sp>
        <p:nvSpPr>
          <p:cNvPr id="7" name="Slide Number Placeholder 6"/>
          <p:cNvSpPr txBox="1">
            <a:spLocks noGrp="1"/>
          </p:cNvSpPr>
          <p:nvPr>
            <p:ph type="sldNum" sz="quarter" idx="8"/>
          </p:nvPr>
        </p:nvSpPr>
        <p:spPr/>
        <p:txBody>
          <a:bodyPr/>
          <a:lstStyle>
            <a:lvl1pPr>
              <a:defRPr/>
            </a:lvl1pPr>
          </a:lstStyle>
          <a:p>
            <a:pPr lvl="0"/>
            <a:fld id="{28C118A9-6589-4FD3-858A-607BB52D6D65}" type="slidenum">
              <a:t>‹#›</a:t>
            </a:fld>
            <a:endParaRPr lang="it-IT"/>
          </a:p>
        </p:txBody>
      </p:sp>
    </p:spTree>
    <p:extLst>
      <p:ext uri="{BB962C8B-B14F-4D97-AF65-F5344CB8AC3E}">
        <p14:creationId xmlns:p14="http://schemas.microsoft.com/office/powerpoint/2010/main" val="2115543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lstStyle/>
          <a:p>
            <a:pPr lvl="0"/>
            <a:r>
              <a:rPr lang="en-US"/>
              <a:t>Click to edit Master title style</a:t>
            </a:r>
            <a:endParaRPr lang="it-IT"/>
          </a:p>
        </p:txBody>
      </p:sp>
      <p:sp>
        <p:nvSpPr>
          <p:cNvPr id="3" name="Text Placeholder 2"/>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lstStyle>
            <a:lvl1pPr marL="0" marR="0" lvl="0" indent="0" algn="l" defTabSz="914400" rtl="0" fontAlgn="auto" hangingPunct="1">
              <a:lnSpc>
                <a:spcPct val="100000"/>
              </a:lnSpc>
              <a:spcBef>
                <a:spcPts val="0"/>
              </a:spcBef>
              <a:spcAft>
                <a:spcPts val="0"/>
              </a:spcAft>
              <a:buNone/>
              <a:tabLst/>
              <a:defRPr lang="it-IT" sz="1200" b="0" i="0" u="none" strike="noStrike" kern="1200" cap="none" spc="0" baseline="0">
                <a:solidFill>
                  <a:srgbClr val="898989"/>
                </a:solidFill>
                <a:uFillTx/>
                <a:latin typeface="Calibri"/>
              </a:defRPr>
            </a:lvl1pPr>
          </a:lstStyle>
          <a:p>
            <a:pPr lvl="0"/>
            <a:fld id="{2CE7CCB5-9477-46B0-8951-2526B374DE2F}" type="datetime1">
              <a:rPr lang="it-IT"/>
              <a:pPr lvl="0"/>
              <a:t>02/09/2016</a:t>
            </a:fld>
            <a:endParaRPr lang="it-IT"/>
          </a:p>
        </p:txBody>
      </p:sp>
      <p:sp>
        <p:nvSpPr>
          <p:cNvPr id="5" name="Footer Placeholder 4"/>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lstStyle>
            <a:lvl1pPr marL="0" marR="0" lvl="0" indent="0" algn="ctr" defTabSz="914400" rtl="0" fontAlgn="auto" hangingPunct="1">
              <a:lnSpc>
                <a:spcPct val="100000"/>
              </a:lnSpc>
              <a:spcBef>
                <a:spcPts val="0"/>
              </a:spcBef>
              <a:spcAft>
                <a:spcPts val="0"/>
              </a:spcAft>
              <a:buNone/>
              <a:tabLst/>
              <a:defRPr lang="it-IT" sz="1200" b="0" i="0" u="none" strike="noStrike" kern="1200" cap="none" spc="0" baseline="0">
                <a:solidFill>
                  <a:srgbClr val="898989"/>
                </a:solidFill>
                <a:uFillTx/>
                <a:latin typeface="Calibri"/>
              </a:defRPr>
            </a:lvl1pPr>
          </a:lstStyle>
          <a:p>
            <a:pPr lvl="0"/>
            <a:endParaRPr lang="it-IT"/>
          </a:p>
        </p:txBody>
      </p:sp>
      <p:sp>
        <p:nvSpPr>
          <p:cNvPr id="6" name="Slide Number Placeholder 5"/>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lstStyle>
            <a:lvl1pPr marL="0" marR="0" lvl="0" indent="0" algn="r" defTabSz="914400" rtl="0" fontAlgn="auto" hangingPunct="1">
              <a:lnSpc>
                <a:spcPct val="100000"/>
              </a:lnSpc>
              <a:spcBef>
                <a:spcPts val="0"/>
              </a:spcBef>
              <a:spcAft>
                <a:spcPts val="0"/>
              </a:spcAft>
              <a:buNone/>
              <a:tabLst/>
              <a:defRPr lang="it-IT" sz="1200" b="0" i="0" u="none" strike="noStrike" kern="1200" cap="none" spc="0" baseline="0">
                <a:solidFill>
                  <a:srgbClr val="898989"/>
                </a:solidFill>
                <a:uFillTx/>
                <a:latin typeface="Calibri"/>
              </a:defRPr>
            </a:lvl1pPr>
          </a:lstStyle>
          <a:p>
            <a:pPr lvl="0"/>
            <a:fld id="{3F8FF0F8-8D72-420E-8D65-7D5D42B39FD0}" type="slidenum">
              <a:t>‹#›</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name="Slide30">
    <p:spTree>
      <p:nvGrpSpPr>
        <p:cNvPr id="1" name=""/>
        <p:cNvGrpSpPr/>
        <p:nvPr/>
      </p:nvGrpSpPr>
      <p:grpSpPr>
        <a:xfrm>
          <a:off x="0" y="0"/>
          <a:ext cx="0" cy="0"/>
          <a:chOff x="0" y="0"/>
          <a:chExt cx="0" cy="0"/>
        </a:xfrm>
      </p:grpSpPr>
      <p:sp>
        <p:nvSpPr>
          <p:cNvPr id="8" name="TextBox 7"/>
          <p:cNvSpPr txBox="1"/>
          <p:nvPr/>
        </p:nvSpPr>
        <p:spPr>
          <a:xfrm>
            <a:off x="531629" y="404580"/>
            <a:ext cx="7506587" cy="2431435"/>
          </a:xfrm>
          <a:prstGeom prst="rect">
            <a:avLst/>
          </a:prstGeom>
          <a:noFill/>
        </p:spPr>
        <p:txBody>
          <a:bodyPr wrap="square" rtlCol="0">
            <a:spAutoFit/>
          </a:bodyPr>
          <a:lstStyle/>
          <a:p>
            <a:r>
              <a:rPr lang="en-GB" sz="8000" dirty="0">
                <a:solidFill>
                  <a:srgbClr val="000090"/>
                </a:solidFill>
                <a:latin typeface="Aharoni" panose="02010803020104030203" pitchFamily="2" charset="-79"/>
                <a:cs typeface="Aharoni" panose="02010803020104030203" pitchFamily="2" charset="-79"/>
              </a:rPr>
              <a:t> </a:t>
            </a:r>
            <a:r>
              <a:rPr lang="en-GB" sz="7200" b="1" dirty="0" smtClean="0">
                <a:solidFill>
                  <a:srgbClr val="00A4DE"/>
                </a:solidFill>
              </a:rPr>
              <a:t>Doing</a:t>
            </a:r>
          </a:p>
          <a:p>
            <a:r>
              <a:rPr lang="en-GB" sz="7200" b="1" dirty="0" smtClean="0">
                <a:solidFill>
                  <a:srgbClr val="00A4DE"/>
                </a:solidFill>
              </a:rPr>
              <a:t>Real Research</a:t>
            </a:r>
            <a:endParaRPr lang="en-GB" sz="7000" dirty="0">
              <a:solidFill>
                <a:srgbClr val="00A4DE"/>
              </a:solidFill>
              <a:latin typeface="Aharoni" panose="02010803020104030203" pitchFamily="2" charset="-79"/>
              <a:cs typeface="Aharoni" panose="02010803020104030203" pitchFamily="2" charset="-79"/>
            </a:endParaRPr>
          </a:p>
        </p:txBody>
      </p:sp>
      <p:sp>
        <p:nvSpPr>
          <p:cNvPr id="9" name="TextBox 8"/>
          <p:cNvSpPr txBox="1"/>
          <p:nvPr/>
        </p:nvSpPr>
        <p:spPr>
          <a:xfrm>
            <a:off x="1334390" y="2949693"/>
            <a:ext cx="9042991" cy="646331"/>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3600" dirty="0">
                <a:solidFill>
                  <a:srgbClr val="00A4DE"/>
                </a:solidFill>
              </a:rPr>
              <a:t>A practical guide to social research</a:t>
            </a:r>
          </a:p>
        </p:txBody>
      </p:sp>
      <p:sp>
        <p:nvSpPr>
          <p:cNvPr id="10" name="TextBox 9"/>
          <p:cNvSpPr txBox="1"/>
          <p:nvPr/>
        </p:nvSpPr>
        <p:spPr>
          <a:xfrm>
            <a:off x="7421526" y="350877"/>
            <a:ext cx="4506433" cy="830997"/>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2400" dirty="0" smtClean="0">
                <a:solidFill>
                  <a:srgbClr val="00A4DE"/>
                </a:solidFill>
              </a:rPr>
              <a:t>Dr Eric Jensen</a:t>
            </a:r>
          </a:p>
          <a:p>
            <a:pPr algn="ctr"/>
            <a:r>
              <a:rPr lang="en-GB" sz="2400" dirty="0" smtClean="0">
                <a:solidFill>
                  <a:srgbClr val="00A4DE"/>
                </a:solidFill>
              </a:rPr>
              <a:t>Dr Charles Laurie</a:t>
            </a:r>
            <a:endParaRPr lang="en-GB" sz="2400" dirty="0">
              <a:solidFill>
                <a:srgbClr val="00A4DE"/>
              </a:solidFill>
            </a:endParaRPr>
          </a:p>
        </p:txBody>
      </p:sp>
      <p:pic>
        <p:nvPicPr>
          <p:cNvPr id="11" name="Picture 3" descr="X:\Subject Folders\Digital Content\! COMPANION WEBSITES\! BOOK FILES\2016 Titles\04 LIVE\JENSEN &amp; LAURIE_ Doing Real Research\Instructor resources\Powerpoint Slides\Design\USB.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759215" y="3556697"/>
            <a:ext cx="8054108" cy="324588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4841360" y="4867564"/>
            <a:ext cx="4367295" cy="9698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solidFill>
                  <a:srgbClr val="00A4DE"/>
                </a:solidFill>
                <a:latin typeface="Aharoni" panose="02010803020104030203" pitchFamily="2" charset="-79"/>
                <a:cs typeface="Aharoni" panose="02010803020104030203" pitchFamily="2" charset="-79"/>
              </a:rPr>
              <a:t>QUALITATIVE DATA COLLECTION</a:t>
            </a:r>
            <a:endParaRPr lang="en-GB" sz="3600" dirty="0">
              <a:solidFill>
                <a:srgbClr val="00A4DE"/>
              </a:solidFill>
              <a:latin typeface="Aharoni" panose="02010803020104030203" pitchFamily="2" charset="-79"/>
              <a:cs typeface="Aharoni" panose="02010803020104030203" pitchFamily="2" charset="-79"/>
            </a:endParaRPr>
          </a:p>
        </p:txBody>
      </p:sp>
      <p:sp>
        <p:nvSpPr>
          <p:cNvPr id="13" name="Rounded Rectangle 12"/>
          <p:cNvSpPr/>
          <p:nvPr/>
        </p:nvSpPr>
        <p:spPr>
          <a:xfrm>
            <a:off x="10298545" y="5033817"/>
            <a:ext cx="341746" cy="4710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A4DE"/>
              </a:solidFill>
            </a:endParaRPr>
          </a:p>
        </p:txBody>
      </p:sp>
      <p:sp>
        <p:nvSpPr>
          <p:cNvPr id="14" name="TextBox 13"/>
          <p:cNvSpPr txBox="1"/>
          <p:nvPr/>
        </p:nvSpPr>
        <p:spPr>
          <a:xfrm>
            <a:off x="10123061" y="4673613"/>
            <a:ext cx="655776" cy="1107996"/>
          </a:xfrm>
          <a:prstGeom prst="rect">
            <a:avLst/>
          </a:prstGeom>
          <a:noFill/>
        </p:spPr>
        <p:txBody>
          <a:bodyPr wrap="square" rtlCol="0">
            <a:spAutoFit/>
          </a:bodyPr>
          <a:lstStyle/>
          <a:p>
            <a:pPr algn="ctr"/>
            <a:r>
              <a:rPr lang="en-GB" sz="6600" dirty="0" smtClean="0">
                <a:solidFill>
                  <a:srgbClr val="00A4DE"/>
                </a:solidFill>
                <a:latin typeface="Aharoni" panose="02010803020104030203" pitchFamily="2" charset="-79"/>
                <a:cs typeface="Aharoni" panose="02010803020104030203" pitchFamily="2" charset="-79"/>
              </a:rPr>
              <a:t>8</a:t>
            </a:r>
            <a:endParaRPr lang="en-GB" sz="6600" dirty="0">
              <a:solidFill>
                <a:srgbClr val="00A4DE"/>
              </a:solidFill>
              <a:latin typeface="Aharoni" panose="02010803020104030203" pitchFamily="2" charset="-79"/>
              <a:cs typeface="Aharoni" panose="02010803020104030203" pitchFamily="2" charset="-79"/>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noGrp="1"/>
          </p:cNvSpPr>
          <p:nvPr>
            <p:ph idx="1"/>
          </p:nvPr>
        </p:nvSpPr>
        <p:spPr>
          <a:xfrm>
            <a:off x="780288" y="1259372"/>
            <a:ext cx="10594848" cy="5122103"/>
          </a:xfrm>
        </p:spPr>
        <p:txBody>
          <a:bodyPr/>
          <a:lstStyle/>
          <a:p>
            <a:pPr>
              <a:spcBef>
                <a:spcPts val="0"/>
              </a:spcBef>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Introduction </a:t>
            </a:r>
            <a:r>
              <a:rPr lang="en-GB" sz="2000" dirty="0" smtClean="0">
                <a:solidFill>
                  <a:srgbClr val="00A4DE"/>
                </a:solidFill>
                <a:latin typeface="Arial" panose="020B0604020202020204" pitchFamily="34" charset="0"/>
                <a:cs typeface="Arial" panose="020B0604020202020204" pitchFamily="34" charset="0"/>
              </a:rPr>
              <a:t>- </a:t>
            </a:r>
            <a:r>
              <a:rPr lang="en-GB" sz="2000" dirty="0">
                <a:solidFill>
                  <a:srgbClr val="00A4DE"/>
                </a:solidFill>
                <a:latin typeface="Arial" panose="020B0604020202020204" pitchFamily="34" charset="0"/>
                <a:cs typeface="Arial" panose="020B0604020202020204" pitchFamily="34" charset="0"/>
              </a:rPr>
              <a:t>Introduce yourself and get acquainted with the participant.</a:t>
            </a:r>
          </a:p>
          <a:p>
            <a:pPr lvl="0">
              <a:spcBef>
                <a:spcPts val="0"/>
              </a:spcBef>
              <a:buClr>
                <a:srgbClr val="ED7D31"/>
              </a:buClr>
              <a:buSzPct val="150000"/>
              <a:buBlip>
                <a:blip r:embed="rId3"/>
              </a:buBlip>
            </a:pPr>
            <a:endParaRPr lang="en-GB" sz="2000" dirty="0">
              <a:solidFill>
                <a:srgbClr val="00A4DE"/>
              </a:solidFill>
              <a:latin typeface="Arial" panose="020B0604020202020204" pitchFamily="34" charset="0"/>
              <a:cs typeface="Arial" panose="020B0604020202020204" pitchFamily="34" charset="0"/>
            </a:endParaRPr>
          </a:p>
          <a:p>
            <a:pPr lvl="0">
              <a:spcBef>
                <a:spcPts val="0"/>
              </a:spcBef>
              <a:buClr>
                <a:srgbClr val="ED7D31"/>
              </a:buClr>
              <a:buSzPct val="150000"/>
              <a:buBlip>
                <a:blip r:embed="rId3"/>
              </a:buBlip>
            </a:pPr>
            <a:r>
              <a:rPr lang="en-GB" sz="2000" b="1" dirty="0">
                <a:solidFill>
                  <a:srgbClr val="00A4DE"/>
                </a:solidFill>
                <a:latin typeface="Arial" panose="020B0604020202020204" pitchFamily="34" charset="0"/>
                <a:cs typeface="Arial" panose="020B0604020202020204" pitchFamily="34" charset="0"/>
              </a:rPr>
              <a:t>Describe your </a:t>
            </a:r>
            <a:r>
              <a:rPr lang="en-GB" sz="2000" b="1" dirty="0" smtClean="0">
                <a:solidFill>
                  <a:srgbClr val="00A4DE"/>
                </a:solidFill>
                <a:latin typeface="Arial" panose="020B0604020202020204" pitchFamily="34" charset="0"/>
                <a:cs typeface="Arial" panose="020B0604020202020204" pitchFamily="34" charset="0"/>
              </a:rPr>
              <a:t>research - </a:t>
            </a:r>
            <a:r>
              <a:rPr lang="en-GB" sz="2000" dirty="0">
                <a:solidFill>
                  <a:srgbClr val="00A4DE"/>
                </a:solidFill>
                <a:latin typeface="Arial" panose="020B0604020202020204" pitchFamily="34" charset="0"/>
                <a:cs typeface="Arial" panose="020B0604020202020204" pitchFamily="34" charset="0"/>
              </a:rPr>
              <a:t>Provide a brief description of your research to the participant. If you are using verbal consent it is wise to ask for it at this point. In the brief description of your research include</a:t>
            </a:r>
            <a:r>
              <a:rPr lang="en-GB" sz="2000" dirty="0" smtClean="0">
                <a:solidFill>
                  <a:srgbClr val="00A4DE"/>
                </a:solidFill>
                <a:latin typeface="Arial" panose="020B0604020202020204" pitchFamily="34" charset="0"/>
                <a:cs typeface="Arial" panose="020B0604020202020204" pitchFamily="34" charset="0"/>
              </a:rPr>
              <a:t>:</a:t>
            </a:r>
          </a:p>
          <a:p>
            <a:pPr lvl="0">
              <a:spcBef>
                <a:spcPts val="0"/>
              </a:spcBef>
              <a:buClr>
                <a:srgbClr val="ED7D31"/>
              </a:buClr>
              <a:buSzPct val="150000"/>
              <a:buBlip>
                <a:blip r:embed="rId3"/>
              </a:buBlip>
            </a:pPr>
            <a:endParaRPr lang="en-GB" sz="2000" dirty="0">
              <a:solidFill>
                <a:srgbClr val="00A4DE"/>
              </a:solidFill>
              <a:latin typeface="Arial" panose="020B0604020202020204" pitchFamily="34" charset="0"/>
              <a:cs typeface="Arial" panose="020B0604020202020204" pitchFamily="34" charset="0"/>
            </a:endParaRPr>
          </a:p>
          <a:p>
            <a:pPr marL="571500" lvl="1" indent="-342900">
              <a:buSzPct val="150000"/>
              <a:buBlip>
                <a:blip r:embed="rId3"/>
              </a:buBlip>
            </a:pPr>
            <a:r>
              <a:rPr lang="en-GB" sz="2000" dirty="0">
                <a:solidFill>
                  <a:srgbClr val="00A4DE"/>
                </a:solidFill>
                <a:latin typeface="Arial" panose="020B0604020202020204" pitchFamily="34" charset="0"/>
                <a:cs typeface="Arial" panose="020B0604020202020204" pitchFamily="34" charset="0"/>
              </a:rPr>
              <a:t>Title of </a:t>
            </a:r>
            <a:r>
              <a:rPr lang="en-GB" sz="2000" dirty="0" smtClean="0">
                <a:solidFill>
                  <a:srgbClr val="00A4DE"/>
                </a:solidFill>
                <a:latin typeface="Arial" panose="020B0604020202020204" pitchFamily="34" charset="0"/>
                <a:cs typeface="Arial" panose="020B0604020202020204" pitchFamily="34" charset="0"/>
              </a:rPr>
              <a:t>research, an expected completion date </a:t>
            </a:r>
            <a:r>
              <a:rPr lang="en-GB" sz="2000" dirty="0">
                <a:solidFill>
                  <a:srgbClr val="00A4DE"/>
                </a:solidFill>
                <a:latin typeface="Arial" panose="020B0604020202020204" pitchFamily="34" charset="0"/>
                <a:cs typeface="Arial" panose="020B0604020202020204" pitchFamily="34" charset="0"/>
              </a:rPr>
              <a:t>and overview of research goals</a:t>
            </a:r>
          </a:p>
          <a:p>
            <a:pPr marL="571500" lvl="1" indent="-342900">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Explain </a:t>
            </a:r>
            <a:r>
              <a:rPr lang="en-GB" sz="2000" dirty="0">
                <a:solidFill>
                  <a:srgbClr val="00A4DE"/>
                </a:solidFill>
                <a:latin typeface="Arial" panose="020B0604020202020204" pitchFamily="34" charset="0"/>
                <a:cs typeface="Arial" panose="020B0604020202020204" pitchFamily="34" charset="0"/>
              </a:rPr>
              <a:t>that participation is </a:t>
            </a:r>
            <a:r>
              <a:rPr lang="en-GB" sz="2000" dirty="0" smtClean="0">
                <a:solidFill>
                  <a:srgbClr val="00A4DE"/>
                </a:solidFill>
                <a:latin typeface="Arial" panose="020B0604020202020204" pitchFamily="34" charset="0"/>
                <a:cs typeface="Arial" panose="020B0604020202020204" pitchFamily="34" charset="0"/>
              </a:rPr>
              <a:t>voluntary and review </a:t>
            </a:r>
            <a:r>
              <a:rPr lang="en-GB" sz="2000" dirty="0">
                <a:solidFill>
                  <a:srgbClr val="00A4DE"/>
                </a:solidFill>
                <a:latin typeface="Arial" panose="020B0604020202020204" pitchFamily="34" charset="0"/>
                <a:cs typeface="Arial" panose="020B0604020202020204" pitchFamily="34" charset="0"/>
              </a:rPr>
              <a:t>written consent procedures</a:t>
            </a:r>
            <a:br>
              <a:rPr lang="en-GB" sz="2000" dirty="0">
                <a:solidFill>
                  <a:srgbClr val="00A4DE"/>
                </a:solidFill>
                <a:latin typeface="Arial" panose="020B0604020202020204" pitchFamily="34" charset="0"/>
                <a:cs typeface="Arial" panose="020B0604020202020204" pitchFamily="34" charset="0"/>
              </a:rPr>
            </a:br>
            <a:endParaRPr lang="en-GB" sz="2000" dirty="0">
              <a:solidFill>
                <a:srgbClr val="00A4DE"/>
              </a:solidFill>
              <a:latin typeface="Arial" panose="020B0604020202020204" pitchFamily="34" charset="0"/>
              <a:cs typeface="Arial" panose="020B0604020202020204" pitchFamily="34" charset="0"/>
            </a:endParaRPr>
          </a:p>
          <a:p>
            <a:pPr lvl="0">
              <a:spcBef>
                <a:spcPts val="0"/>
              </a:spcBef>
              <a:buClr>
                <a:srgbClr val="ED7D31"/>
              </a:buClr>
              <a:buSzPct val="150000"/>
              <a:buBlip>
                <a:blip r:embed="rId3"/>
              </a:buBlip>
            </a:pPr>
            <a:r>
              <a:rPr lang="en-GB" sz="2000" b="1" dirty="0">
                <a:solidFill>
                  <a:srgbClr val="00A4DE"/>
                </a:solidFill>
                <a:latin typeface="Arial" panose="020B0604020202020204" pitchFamily="34" charset="0"/>
                <a:cs typeface="Arial" panose="020B0604020202020204" pitchFamily="34" charset="0"/>
              </a:rPr>
              <a:t>Give a brief overview of the forthcoming </a:t>
            </a:r>
            <a:r>
              <a:rPr lang="en-GB" sz="2000" b="1" dirty="0" smtClean="0">
                <a:solidFill>
                  <a:srgbClr val="00A4DE"/>
                </a:solidFill>
                <a:latin typeface="Arial" panose="020B0604020202020204" pitchFamily="34" charset="0"/>
                <a:cs typeface="Arial" panose="020B0604020202020204" pitchFamily="34" charset="0"/>
              </a:rPr>
              <a:t>interview - </a:t>
            </a:r>
            <a:r>
              <a:rPr lang="en-GB" sz="2000" dirty="0">
                <a:solidFill>
                  <a:srgbClr val="00A4DE"/>
                </a:solidFill>
                <a:latin typeface="Arial" panose="020B0604020202020204" pitchFamily="34" charset="0"/>
                <a:cs typeface="Arial" panose="020B0604020202020204" pitchFamily="34" charset="0"/>
              </a:rPr>
              <a:t>Explain the structure.</a:t>
            </a:r>
          </a:p>
          <a:p>
            <a:pPr lvl="0">
              <a:spcBef>
                <a:spcPts val="0"/>
              </a:spcBef>
              <a:buClr>
                <a:srgbClr val="ED7D31"/>
              </a:buClr>
              <a:buSzPct val="150000"/>
              <a:buBlip>
                <a:blip r:embed="rId3"/>
              </a:buBlip>
            </a:pPr>
            <a:endParaRPr lang="en-GB" sz="2000" dirty="0">
              <a:solidFill>
                <a:srgbClr val="00A4DE"/>
              </a:solidFill>
              <a:latin typeface="Arial" panose="020B0604020202020204" pitchFamily="34" charset="0"/>
              <a:cs typeface="Arial" panose="020B0604020202020204" pitchFamily="34" charset="0"/>
            </a:endParaRPr>
          </a:p>
          <a:p>
            <a:pPr lvl="0">
              <a:spcBef>
                <a:spcPts val="0"/>
              </a:spcBef>
              <a:buClr>
                <a:srgbClr val="ED7D31"/>
              </a:buClr>
              <a:buSzPct val="150000"/>
              <a:buBlip>
                <a:blip r:embed="rId3"/>
              </a:buBlip>
            </a:pPr>
            <a:r>
              <a:rPr lang="en-GB" sz="2000" b="1" dirty="0">
                <a:solidFill>
                  <a:srgbClr val="00A4DE"/>
                </a:solidFill>
                <a:latin typeface="Arial" panose="020B0604020202020204" pitchFamily="34" charset="0"/>
                <a:cs typeface="Arial" panose="020B0604020202020204" pitchFamily="34" charset="0"/>
              </a:rPr>
              <a:t>Work through the interview </a:t>
            </a:r>
            <a:r>
              <a:rPr lang="en-GB" sz="2000" b="1" dirty="0" smtClean="0">
                <a:solidFill>
                  <a:srgbClr val="00A4DE"/>
                </a:solidFill>
                <a:latin typeface="Arial" panose="020B0604020202020204" pitchFamily="34" charset="0"/>
                <a:cs typeface="Arial" panose="020B0604020202020204" pitchFamily="34" charset="0"/>
              </a:rPr>
              <a:t>questions - </a:t>
            </a:r>
            <a:r>
              <a:rPr lang="en-GB" sz="2000" dirty="0">
                <a:solidFill>
                  <a:srgbClr val="00A4DE"/>
                </a:solidFill>
                <a:latin typeface="Arial" panose="020B0604020202020204" pitchFamily="34" charset="0"/>
                <a:cs typeface="Arial" panose="020B0604020202020204" pitchFamily="34" charset="0"/>
              </a:rPr>
              <a:t>Work up to more challenging questions gradually.</a:t>
            </a:r>
          </a:p>
          <a:p>
            <a:pPr lvl="0">
              <a:spcBef>
                <a:spcPts val="0"/>
              </a:spcBef>
              <a:buClr>
                <a:srgbClr val="ED7D31"/>
              </a:buClr>
              <a:buSzPct val="150000"/>
              <a:buBlip>
                <a:blip r:embed="rId3"/>
              </a:buBlip>
            </a:pPr>
            <a:endParaRPr lang="en-GB" sz="2000" dirty="0">
              <a:solidFill>
                <a:srgbClr val="00A4DE"/>
              </a:solidFill>
              <a:latin typeface="Arial" panose="020B0604020202020204" pitchFamily="34" charset="0"/>
              <a:cs typeface="Arial" panose="020B0604020202020204" pitchFamily="34" charset="0"/>
            </a:endParaRPr>
          </a:p>
          <a:p>
            <a:pPr lvl="0">
              <a:spcBef>
                <a:spcPts val="0"/>
              </a:spcBef>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Closure -</a:t>
            </a:r>
            <a:r>
              <a:rPr lang="en-GB" sz="2000" dirty="0" smtClean="0">
                <a:solidFill>
                  <a:srgbClr val="00A4DE"/>
                </a:solidFill>
                <a:latin typeface="Arial" panose="020B0604020202020204" pitchFamily="34" charset="0"/>
                <a:cs typeface="Arial" panose="020B0604020202020204" pitchFamily="34" charset="0"/>
              </a:rPr>
              <a:t> </a:t>
            </a:r>
            <a:r>
              <a:rPr lang="en-GB" sz="2000" dirty="0">
                <a:solidFill>
                  <a:srgbClr val="00A4DE"/>
                </a:solidFill>
                <a:latin typeface="Arial" panose="020B0604020202020204" pitchFamily="34" charset="0"/>
                <a:cs typeface="Arial" panose="020B0604020202020204" pitchFamily="34" charset="0"/>
              </a:rPr>
              <a:t>End the interview with a thank you, and by letting the participant know how valuable their contribution has been</a:t>
            </a:r>
            <a:r>
              <a:rPr lang="en-GB" sz="2000" dirty="0" smtClean="0">
                <a:solidFill>
                  <a:srgbClr val="00A4DE"/>
                </a:solidFill>
                <a:latin typeface="Arial" panose="020B0604020202020204" pitchFamily="34" charset="0"/>
                <a:cs typeface="Arial" panose="020B0604020202020204" pitchFamily="34" charset="0"/>
              </a:rPr>
              <a:t>.</a:t>
            </a:r>
          </a:p>
          <a:p>
            <a:pPr lvl="0">
              <a:spcBef>
                <a:spcPts val="0"/>
              </a:spcBef>
              <a:buClr>
                <a:srgbClr val="ED7D31"/>
              </a:buClr>
              <a:buSzPct val="121000"/>
            </a:pPr>
            <a:endParaRPr lang="en-GB" sz="2000" dirty="0">
              <a:solidFill>
                <a:srgbClr val="00A4DE"/>
              </a:solidFill>
              <a:latin typeface="Arial" pitchFamily="34"/>
              <a:cs typeface="Arial" pitchFamily="34"/>
            </a:endParaRPr>
          </a:p>
          <a:p>
            <a:pPr marL="0" lvl="0" indent="0" algn="ctr">
              <a:spcBef>
                <a:spcPts val="0"/>
              </a:spcBef>
              <a:buClr>
                <a:srgbClr val="ED7D31"/>
              </a:buClr>
              <a:buSzPct val="121000"/>
              <a:buNone/>
            </a:pPr>
            <a:r>
              <a:rPr lang="en-GB" sz="2000" i="1" dirty="0">
                <a:solidFill>
                  <a:srgbClr val="00A4DE"/>
                </a:solidFill>
                <a:latin typeface="Arial" pitchFamily="34"/>
                <a:cs typeface="Arial" pitchFamily="34"/>
              </a:rPr>
              <a:t>Qualitative interviews are designed to enable you to dig deeper and dig </a:t>
            </a:r>
            <a:r>
              <a:rPr lang="en-GB" sz="2000" i="1" dirty="0" smtClean="0">
                <a:solidFill>
                  <a:srgbClr val="00A4DE"/>
                </a:solidFill>
                <a:latin typeface="Arial" pitchFamily="34"/>
                <a:cs typeface="Arial" pitchFamily="34"/>
              </a:rPr>
              <a:t>wider!</a:t>
            </a:r>
            <a:endParaRPr lang="en-GB" sz="2000" dirty="0">
              <a:solidFill>
                <a:srgbClr val="00A4DE"/>
              </a:solidFill>
              <a:latin typeface="Arial" pitchFamily="34"/>
              <a:cs typeface="Arial" pitchFamily="34"/>
            </a:endParaRPr>
          </a:p>
          <a:p>
            <a:pPr lvl="0">
              <a:spcBef>
                <a:spcPts val="0"/>
              </a:spcBef>
              <a:buClr>
                <a:srgbClr val="ED7D31"/>
              </a:buClr>
              <a:buSzPct val="121000"/>
            </a:pPr>
            <a:endParaRPr lang="en-GB" sz="2000" dirty="0">
              <a:solidFill>
                <a:srgbClr val="000090"/>
              </a:solidFill>
              <a:latin typeface="Arial" pitchFamily="34"/>
              <a:cs typeface="Arial" pitchFamily="34"/>
            </a:endParaRPr>
          </a:p>
        </p:txBody>
      </p:sp>
      <p:sp>
        <p:nvSpPr>
          <p:cNvPr id="10" name="TextBox 9"/>
          <p:cNvSpPr txBox="1"/>
          <p:nvPr/>
        </p:nvSpPr>
        <p:spPr>
          <a:xfrm>
            <a:off x="902923" y="377193"/>
            <a:ext cx="631474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INTERVIEW STRUCTURE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1"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986273" y="434304"/>
            <a:ext cx="600252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10006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name="Slide47">
    <p:spTree>
      <p:nvGrpSpPr>
        <p:cNvPr id="1" name=""/>
        <p:cNvGrpSpPr/>
        <p:nvPr/>
      </p:nvGrpSpPr>
      <p:grpSpPr>
        <a:xfrm>
          <a:off x="0" y="0"/>
          <a:ext cx="0" cy="0"/>
          <a:chOff x="0" y="0"/>
          <a:chExt cx="0" cy="0"/>
        </a:xfrm>
      </p:grpSpPr>
      <p:sp>
        <p:nvSpPr>
          <p:cNvPr id="6" name="Rectangle 1"/>
          <p:cNvSpPr/>
          <p:nvPr/>
        </p:nvSpPr>
        <p:spPr>
          <a:xfrm>
            <a:off x="1121665" y="1535342"/>
            <a:ext cx="4340351" cy="2456057"/>
          </a:xfrm>
          <a:prstGeom prst="rect">
            <a:avLst/>
          </a:prstGeom>
          <a:noFill/>
          <a:ln>
            <a:noFill/>
            <a:prstDash val="solid"/>
          </a:ln>
        </p:spPr>
        <p:txBody>
          <a:bodyPr vert="horz" wrap="square" lIns="91440" tIns="45720" rIns="91440" bIns="45720" anchor="t" anchorCtr="0" compatLnSpc="1">
            <a:spAutoFit/>
          </a:bodyPr>
          <a:lstStyle/>
          <a:p>
            <a:pPr marL="342900" marR="0" lvl="0" indent="-342900" algn="l" defTabSz="914400" rtl="0" fontAlgn="auto" hangingPunct="1">
              <a:lnSpc>
                <a:spcPct val="90000"/>
              </a:lnSpc>
              <a:spcBef>
                <a:spcPts val="0"/>
              </a:spcBef>
              <a:spcAft>
                <a:spcPts val="0"/>
              </a:spcAft>
              <a:buClr>
                <a:srgbClr val="ED7D31"/>
              </a:buClr>
              <a:buSzPct val="150000"/>
              <a:buBlip>
                <a:blip r:embed="rId3"/>
              </a:buBlip>
              <a:tabLst/>
              <a:defRPr sz="1800" b="0" i="0" u="none" strike="noStrike" kern="0" cap="none" spc="0" baseline="0">
                <a:solidFill>
                  <a:srgbClr val="000000"/>
                </a:solidFill>
                <a:uFillTx/>
              </a:defRPr>
            </a:pPr>
            <a:r>
              <a:rPr lang="en-GB" sz="2400" b="1" i="0" u="none" strike="noStrike" kern="1200" cap="none" spc="0" baseline="0" dirty="0" smtClean="0">
                <a:solidFill>
                  <a:srgbClr val="00A4DE"/>
                </a:solidFill>
                <a:uFillTx/>
                <a:latin typeface="Arial" pitchFamily="34"/>
                <a:cs typeface="Arial" pitchFamily="34"/>
              </a:rPr>
              <a:t>Lack </a:t>
            </a:r>
            <a:r>
              <a:rPr lang="en-GB" sz="2400" b="1" i="0" u="none" strike="noStrike" kern="1200" cap="none" spc="0" baseline="0" dirty="0">
                <a:solidFill>
                  <a:srgbClr val="00A4DE"/>
                </a:solidFill>
                <a:uFillTx/>
                <a:latin typeface="Arial" pitchFamily="34"/>
                <a:cs typeface="Arial" pitchFamily="34"/>
              </a:rPr>
              <a:t>of </a:t>
            </a:r>
            <a:r>
              <a:rPr lang="en-GB" sz="2400" b="1" i="0" u="none" strike="noStrike" kern="1200" cap="none" spc="0" baseline="0" dirty="0" smtClean="0">
                <a:solidFill>
                  <a:srgbClr val="00A4DE"/>
                </a:solidFill>
                <a:uFillTx/>
                <a:latin typeface="Arial" pitchFamily="34"/>
                <a:cs typeface="Arial" pitchFamily="34"/>
              </a:rPr>
              <a:t>elaboration</a:t>
            </a:r>
            <a:endParaRPr lang="en-GB" sz="2400" b="1" dirty="0">
              <a:solidFill>
                <a:srgbClr val="00A4DE"/>
              </a:solidFill>
              <a:latin typeface="Arial" pitchFamily="34"/>
              <a:cs typeface="Arial" pitchFamily="34"/>
            </a:endParaRPr>
          </a:p>
          <a:p>
            <a:pPr marR="0" lvl="0" algn="l" defTabSz="914400" rtl="0" fontAlgn="auto" hangingPunct="1">
              <a:lnSpc>
                <a:spcPct val="90000"/>
              </a:lnSpc>
              <a:spcBef>
                <a:spcPts val="0"/>
              </a:spcBef>
              <a:spcAft>
                <a:spcPts val="0"/>
              </a:spcAft>
              <a:buClr>
                <a:srgbClr val="ED7D31"/>
              </a:buClr>
              <a:buSzPct val="150000"/>
              <a:tabLst/>
              <a:defRPr sz="1800" b="0" i="0" u="none" strike="noStrike" kern="0" cap="none" spc="0" baseline="0">
                <a:solidFill>
                  <a:srgbClr val="000000"/>
                </a:solidFill>
                <a:uFillTx/>
              </a:defRPr>
            </a:pPr>
            <a:r>
              <a:rPr lang="en-GB" sz="2400" b="1" i="0" u="none" strike="noStrike" kern="1200" cap="none" spc="0" baseline="0" dirty="0" smtClean="0">
                <a:solidFill>
                  <a:srgbClr val="00A4DE"/>
                </a:solidFill>
                <a:uFillTx/>
                <a:latin typeface="Arial" pitchFamily="34"/>
                <a:cs typeface="Arial" pitchFamily="34"/>
              </a:rPr>
              <a:t>            </a:t>
            </a:r>
            <a:endParaRPr lang="en-GB" sz="2400" b="0" i="0" u="none" strike="noStrike" kern="1200" cap="none" spc="0" baseline="0" dirty="0">
              <a:solidFill>
                <a:srgbClr val="00A4DE"/>
              </a:solidFill>
              <a:uFillTx/>
              <a:latin typeface="Calibri"/>
            </a:endParaRPr>
          </a:p>
          <a:p>
            <a:pPr marL="342900" marR="0" lvl="0" indent="-342900" algn="l" defTabSz="914400" rtl="0" fontAlgn="auto" hangingPunct="1">
              <a:lnSpc>
                <a:spcPct val="90000"/>
              </a:lnSpc>
              <a:spcBef>
                <a:spcPts val="0"/>
              </a:spcBef>
              <a:spcAft>
                <a:spcPts val="0"/>
              </a:spcAft>
              <a:buClr>
                <a:srgbClr val="ED7D31"/>
              </a:buClr>
              <a:buSzPct val="150000"/>
              <a:buBlip>
                <a:blip r:embed="rId3"/>
              </a:buBlip>
              <a:tabLst/>
              <a:defRPr sz="1800" b="0" i="0" u="none" strike="noStrike" kern="0" cap="none" spc="0" baseline="0">
                <a:solidFill>
                  <a:srgbClr val="000000"/>
                </a:solidFill>
                <a:uFillTx/>
              </a:defRPr>
            </a:pPr>
            <a:r>
              <a:rPr lang="en-GB" sz="2400" b="1" i="0" u="none" strike="noStrike" kern="1200" cap="none" spc="0" baseline="0" dirty="0" smtClean="0">
                <a:solidFill>
                  <a:srgbClr val="00A4DE"/>
                </a:solidFill>
                <a:uFillTx/>
                <a:latin typeface="Arial" pitchFamily="34"/>
                <a:cs typeface="Arial" pitchFamily="34"/>
              </a:rPr>
              <a:t>Discomfort</a:t>
            </a:r>
            <a:endParaRPr lang="en-GB" sz="2400" b="1" dirty="0">
              <a:solidFill>
                <a:srgbClr val="00A4DE"/>
              </a:solidFill>
              <a:latin typeface="Arial" pitchFamily="34"/>
              <a:cs typeface="Arial" pitchFamily="34"/>
            </a:endParaRPr>
          </a:p>
          <a:p>
            <a:pPr marR="0" lvl="0" algn="l" defTabSz="914400" rtl="0" fontAlgn="auto" hangingPunct="1">
              <a:lnSpc>
                <a:spcPct val="90000"/>
              </a:lnSpc>
              <a:spcBef>
                <a:spcPts val="0"/>
              </a:spcBef>
              <a:spcAft>
                <a:spcPts val="0"/>
              </a:spcAft>
              <a:buClr>
                <a:srgbClr val="ED7D31"/>
              </a:buClr>
              <a:buSzPct val="150000"/>
              <a:tabLst/>
              <a:defRPr sz="1800" b="0" i="0" u="none" strike="noStrike" kern="0" cap="none" spc="0" baseline="0">
                <a:solidFill>
                  <a:srgbClr val="000000"/>
                </a:solidFill>
                <a:uFillTx/>
              </a:defRPr>
            </a:pPr>
            <a:r>
              <a:rPr lang="en-GB" sz="2400" b="1" i="0" u="none" strike="noStrike" kern="1200" cap="none" spc="0" baseline="0" dirty="0" smtClean="0">
                <a:solidFill>
                  <a:srgbClr val="00A4DE"/>
                </a:solidFill>
                <a:uFillTx/>
                <a:latin typeface="Arial" pitchFamily="34"/>
                <a:cs typeface="Arial" pitchFamily="34"/>
              </a:rPr>
              <a:t>              </a:t>
            </a:r>
            <a:endParaRPr lang="en-GB" sz="2400" b="0" i="0" u="none" strike="noStrike" kern="1200" cap="none" spc="0" baseline="0" dirty="0">
              <a:solidFill>
                <a:srgbClr val="00A4DE"/>
              </a:solidFill>
              <a:uFillTx/>
              <a:latin typeface="Calibri"/>
            </a:endParaRPr>
          </a:p>
          <a:p>
            <a:pPr marL="342900" marR="0" lvl="0" indent="-342900" algn="l" defTabSz="914400" rtl="0" fontAlgn="auto" hangingPunct="1">
              <a:lnSpc>
                <a:spcPct val="90000"/>
              </a:lnSpc>
              <a:spcBef>
                <a:spcPts val="0"/>
              </a:spcBef>
              <a:spcAft>
                <a:spcPts val="0"/>
              </a:spcAft>
              <a:buClr>
                <a:srgbClr val="ED7D31"/>
              </a:buClr>
              <a:buSzPct val="150000"/>
              <a:buBlip>
                <a:blip r:embed="rId3"/>
              </a:buBlip>
              <a:tabLst/>
              <a:defRPr sz="1800" b="0" i="0" u="none" strike="noStrike" kern="0" cap="none" spc="0" baseline="0">
                <a:solidFill>
                  <a:srgbClr val="000000"/>
                </a:solidFill>
                <a:uFillTx/>
              </a:defRPr>
            </a:pPr>
            <a:r>
              <a:rPr lang="en-GB" sz="2400" b="1" i="0" u="none" strike="noStrike" kern="1200" cap="none" spc="0" baseline="0" dirty="0" smtClean="0">
                <a:solidFill>
                  <a:srgbClr val="00A4DE"/>
                </a:solidFill>
                <a:uFillTx/>
                <a:latin typeface="Arial" pitchFamily="34"/>
                <a:cs typeface="Arial" pitchFamily="34"/>
              </a:rPr>
              <a:t>Contradiction</a:t>
            </a:r>
            <a:endParaRPr lang="en-GB" sz="2400" b="1" dirty="0">
              <a:solidFill>
                <a:srgbClr val="00A4DE"/>
              </a:solidFill>
              <a:latin typeface="Arial" pitchFamily="34"/>
              <a:cs typeface="Arial" pitchFamily="34"/>
            </a:endParaRPr>
          </a:p>
          <a:p>
            <a:pPr marR="0" lvl="0" algn="l" defTabSz="914400" rtl="0" fontAlgn="auto" hangingPunct="1">
              <a:lnSpc>
                <a:spcPct val="90000"/>
              </a:lnSpc>
              <a:spcBef>
                <a:spcPts val="0"/>
              </a:spcBef>
              <a:spcAft>
                <a:spcPts val="0"/>
              </a:spcAft>
              <a:buClr>
                <a:srgbClr val="ED7D31"/>
              </a:buClr>
              <a:buSzPct val="150000"/>
              <a:tabLst/>
              <a:defRPr sz="1800" b="0" i="0" u="none" strike="noStrike" kern="0" cap="none" spc="0" baseline="0">
                <a:solidFill>
                  <a:srgbClr val="000000"/>
                </a:solidFill>
                <a:uFillTx/>
              </a:defRPr>
            </a:pPr>
            <a:r>
              <a:rPr lang="en-GB" sz="2400" b="1" i="0" u="none" strike="noStrike" kern="1200" cap="none" spc="0" baseline="0" dirty="0" smtClean="0">
                <a:solidFill>
                  <a:srgbClr val="00A4DE"/>
                </a:solidFill>
                <a:uFillTx/>
                <a:latin typeface="Arial" pitchFamily="34"/>
                <a:cs typeface="Arial" pitchFamily="34"/>
              </a:rPr>
              <a:t>   </a:t>
            </a:r>
            <a:endParaRPr lang="en-GB" sz="2400" b="1" i="0" u="none" strike="noStrike" kern="1200" cap="none" spc="0" baseline="0" dirty="0" smtClean="0">
              <a:solidFill>
                <a:srgbClr val="00A4DE"/>
              </a:solidFill>
              <a:uFillTx/>
              <a:latin typeface="Arial" pitchFamily="34"/>
              <a:cs typeface="Arial" pitchFamily="34"/>
            </a:endParaRPr>
          </a:p>
          <a:p>
            <a:pPr marL="342900" lvl="0" indent="-342900">
              <a:buClr>
                <a:srgbClr val="ED7D31"/>
              </a:buClr>
              <a:buSzPct val="150000"/>
              <a:buBlip>
                <a:blip r:embed="rId3"/>
              </a:buBlip>
            </a:pPr>
            <a:r>
              <a:rPr lang="en-GB" sz="2400" b="1" dirty="0" smtClean="0">
                <a:solidFill>
                  <a:srgbClr val="00A4DE"/>
                </a:solidFill>
                <a:latin typeface="Arial" pitchFamily="34"/>
                <a:cs typeface="Arial" pitchFamily="34"/>
              </a:rPr>
              <a:t>Confusion</a:t>
            </a:r>
            <a:endParaRPr lang="en-GB" sz="2400" b="1" dirty="0">
              <a:solidFill>
                <a:srgbClr val="00A4DE"/>
              </a:solidFill>
              <a:latin typeface="Arial" pitchFamily="34"/>
              <a:cs typeface="Arial" pitchFamily="34"/>
            </a:endParaRPr>
          </a:p>
        </p:txBody>
      </p:sp>
      <p:sp>
        <p:nvSpPr>
          <p:cNvPr id="8" name="Rectangle 1"/>
          <p:cNvSpPr/>
          <p:nvPr/>
        </p:nvSpPr>
        <p:spPr>
          <a:xfrm>
            <a:off x="7174993" y="1536368"/>
            <a:ext cx="4340351" cy="1938992"/>
          </a:xfrm>
          <a:prstGeom prst="rect">
            <a:avLst/>
          </a:prstGeom>
          <a:noFill/>
          <a:ln>
            <a:noFill/>
            <a:prstDash val="solid"/>
          </a:ln>
        </p:spPr>
        <p:txBody>
          <a:bodyPr vert="horz" wrap="square" lIns="91440" tIns="45720" rIns="91440" bIns="45720" anchor="t" anchorCtr="0" compatLnSpc="1">
            <a:spAutoFit/>
          </a:bodyPr>
          <a:lstStyle/>
          <a:p>
            <a:pPr marL="342900" lvl="0" indent="-342900">
              <a:buClr>
                <a:srgbClr val="ED7D31"/>
              </a:buClr>
              <a:buSzPct val="150000"/>
              <a:buBlip>
                <a:blip r:embed="rId3"/>
              </a:buBlip>
            </a:pPr>
            <a:r>
              <a:rPr lang="en-GB" sz="2400" b="1" dirty="0" smtClean="0">
                <a:solidFill>
                  <a:srgbClr val="00A4DE"/>
                </a:solidFill>
                <a:latin typeface="Arial" pitchFamily="34"/>
                <a:cs typeface="Arial" pitchFamily="34"/>
              </a:rPr>
              <a:t>Personal</a:t>
            </a:r>
            <a:endParaRPr lang="en-GB" sz="2400" b="1" dirty="0">
              <a:solidFill>
                <a:srgbClr val="00A4DE"/>
              </a:solidFill>
              <a:latin typeface="Arial" pitchFamily="34"/>
              <a:cs typeface="Arial" pitchFamily="34"/>
            </a:endParaRPr>
          </a:p>
          <a:p>
            <a:pPr lvl="0">
              <a:buClr>
                <a:srgbClr val="ED7D31"/>
              </a:buClr>
              <a:buSzPct val="150000"/>
            </a:pPr>
            <a:endParaRPr lang="en-GB" sz="2400" b="1" dirty="0" smtClean="0">
              <a:solidFill>
                <a:srgbClr val="00A4DE"/>
              </a:solidFill>
              <a:latin typeface="Arial" pitchFamily="34"/>
              <a:cs typeface="Arial" pitchFamily="34"/>
            </a:endParaRPr>
          </a:p>
          <a:p>
            <a:pPr marL="342900" lvl="0" indent="-342900">
              <a:buClr>
                <a:srgbClr val="ED7D31"/>
              </a:buClr>
              <a:buSzPct val="150000"/>
              <a:buBlip>
                <a:blip r:embed="rId3"/>
              </a:buBlip>
            </a:pPr>
            <a:r>
              <a:rPr lang="en-GB" sz="2400" b="1" dirty="0" smtClean="0">
                <a:solidFill>
                  <a:srgbClr val="00A4DE"/>
                </a:solidFill>
                <a:latin typeface="Arial" pitchFamily="34"/>
                <a:cs typeface="Arial" pitchFamily="34"/>
              </a:rPr>
              <a:t>Flirting</a:t>
            </a:r>
            <a:endParaRPr lang="en-GB" sz="2400" b="1" dirty="0">
              <a:solidFill>
                <a:srgbClr val="00A4DE"/>
              </a:solidFill>
              <a:latin typeface="Arial" pitchFamily="34"/>
              <a:cs typeface="Arial" pitchFamily="34"/>
            </a:endParaRPr>
          </a:p>
          <a:p>
            <a:pPr lvl="0">
              <a:buClr>
                <a:srgbClr val="ED7D31"/>
              </a:buClr>
              <a:buSzPct val="150000"/>
            </a:pPr>
            <a:r>
              <a:rPr lang="en-GB" sz="2400" b="1" dirty="0" smtClean="0">
                <a:solidFill>
                  <a:srgbClr val="00A4DE"/>
                </a:solidFill>
                <a:latin typeface="Arial" pitchFamily="34"/>
                <a:cs typeface="Arial" pitchFamily="34"/>
              </a:rPr>
              <a:t>      </a:t>
            </a:r>
            <a:endParaRPr lang="en-GB" sz="2400" b="1" dirty="0">
              <a:solidFill>
                <a:srgbClr val="00A4DE"/>
              </a:solidFill>
              <a:latin typeface="Arial" pitchFamily="34"/>
              <a:cs typeface="Arial" pitchFamily="34"/>
            </a:endParaRPr>
          </a:p>
          <a:p>
            <a:pPr marL="342900" lvl="0" indent="-342900">
              <a:buClr>
                <a:srgbClr val="ED7D31"/>
              </a:buClr>
              <a:buSzPct val="150000"/>
              <a:buBlip>
                <a:blip r:embed="rId3"/>
              </a:buBlip>
            </a:pPr>
            <a:r>
              <a:rPr lang="en-GB" sz="2400" b="1" dirty="0" smtClean="0">
                <a:solidFill>
                  <a:srgbClr val="00A4DE"/>
                </a:solidFill>
                <a:latin typeface="Arial" pitchFamily="34"/>
                <a:cs typeface="Arial" pitchFamily="34"/>
              </a:rPr>
              <a:t>Inquisition         </a:t>
            </a:r>
            <a:endParaRPr lang="en-GB" sz="2400" b="1" dirty="0">
              <a:solidFill>
                <a:srgbClr val="00A4DE"/>
              </a:solidFill>
              <a:latin typeface="Arial" pitchFamily="34"/>
              <a:cs typeface="Arial" pitchFamily="34"/>
            </a:endParaRPr>
          </a:p>
        </p:txBody>
      </p:sp>
      <p:sp>
        <p:nvSpPr>
          <p:cNvPr id="9" name="TextBox 8"/>
          <p:cNvSpPr txBox="1"/>
          <p:nvPr/>
        </p:nvSpPr>
        <p:spPr>
          <a:xfrm>
            <a:off x="902924" y="377193"/>
            <a:ext cx="577829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SOME CHALLENGES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2016" y="434304"/>
            <a:ext cx="6526784" cy="39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noGrp="1"/>
          </p:cNvSpPr>
          <p:nvPr>
            <p:ph idx="1"/>
          </p:nvPr>
        </p:nvSpPr>
        <p:spPr>
          <a:xfrm>
            <a:off x="578590" y="1093466"/>
            <a:ext cx="11034823" cy="6334042"/>
          </a:xfrm>
        </p:spPr>
        <p:txBody>
          <a:bodyPr>
            <a:spAutoFit/>
          </a:bodyPr>
          <a:lstStyle/>
          <a:p>
            <a:pPr>
              <a:lnSpc>
                <a:spcPct val="100000"/>
              </a:lnSpc>
              <a:spcBef>
                <a:spcPts val="0"/>
              </a:spcBef>
              <a:spcAft>
                <a:spcPts val="2000"/>
              </a:spcAft>
              <a:buClr>
                <a:srgbClr val="ED7D31"/>
              </a:buClr>
              <a:buSzPct val="150000"/>
              <a:buBlip>
                <a:blip r:embed="rId3"/>
              </a:buBlip>
            </a:pPr>
            <a:r>
              <a:rPr lang="en-GB" sz="1800" dirty="0" smtClean="0">
                <a:solidFill>
                  <a:srgbClr val="00A4DE"/>
                </a:solidFill>
                <a:latin typeface="Arial" pitchFamily="34"/>
                <a:cs typeface="Arial" pitchFamily="34"/>
              </a:rPr>
              <a:t>Schedule </a:t>
            </a:r>
            <a:r>
              <a:rPr lang="en-GB" sz="1800" dirty="0">
                <a:solidFill>
                  <a:srgbClr val="00A4DE"/>
                </a:solidFill>
                <a:latin typeface="Arial" pitchFamily="34"/>
                <a:cs typeface="Arial" pitchFamily="34"/>
              </a:rPr>
              <a:t>interviews 2-3 months in advance</a:t>
            </a:r>
            <a:r>
              <a:rPr lang="en-GB" sz="1800" dirty="0" smtClean="0">
                <a:solidFill>
                  <a:srgbClr val="00A4DE"/>
                </a:solidFill>
                <a:latin typeface="Arial" pitchFamily="34"/>
                <a:cs typeface="Arial" pitchFamily="34"/>
              </a:rPr>
              <a:t>.</a:t>
            </a:r>
            <a:endParaRPr lang="en-GB" sz="1800" dirty="0">
              <a:solidFill>
                <a:srgbClr val="00A4DE"/>
              </a:solidFill>
              <a:latin typeface="Arial" pitchFamily="34"/>
              <a:cs typeface="Arial" pitchFamily="34"/>
            </a:endParaRPr>
          </a:p>
          <a:p>
            <a:pPr>
              <a:lnSpc>
                <a:spcPct val="100000"/>
              </a:lnSpc>
              <a:spcBef>
                <a:spcPts val="0"/>
              </a:spcBef>
              <a:spcAft>
                <a:spcPts val="2000"/>
              </a:spcAft>
              <a:buClr>
                <a:srgbClr val="ED7D31"/>
              </a:buClr>
              <a:buSzPct val="150000"/>
              <a:buBlip>
                <a:blip r:embed="rId3"/>
              </a:buBlip>
            </a:pPr>
            <a:r>
              <a:rPr lang="en-GB" sz="1800" dirty="0">
                <a:solidFill>
                  <a:srgbClr val="00A4DE"/>
                </a:solidFill>
                <a:latin typeface="Arial" pitchFamily="34"/>
                <a:cs typeface="Arial" pitchFamily="34"/>
              </a:rPr>
              <a:t>Ask the participants to set aside sufficient time for the interview</a:t>
            </a:r>
            <a:r>
              <a:rPr lang="en-GB" sz="1800" dirty="0" smtClean="0">
                <a:solidFill>
                  <a:srgbClr val="00A4DE"/>
                </a:solidFill>
                <a:latin typeface="Arial" pitchFamily="34"/>
                <a:cs typeface="Arial" pitchFamily="34"/>
              </a:rPr>
              <a:t>.</a:t>
            </a:r>
            <a:endParaRPr lang="en-GB" sz="1800" dirty="0">
              <a:solidFill>
                <a:srgbClr val="00A4DE"/>
              </a:solidFill>
              <a:latin typeface="Arial" pitchFamily="34"/>
              <a:cs typeface="Arial" pitchFamily="34"/>
            </a:endParaRPr>
          </a:p>
          <a:p>
            <a:pPr>
              <a:lnSpc>
                <a:spcPct val="100000"/>
              </a:lnSpc>
              <a:spcBef>
                <a:spcPts val="0"/>
              </a:spcBef>
              <a:spcAft>
                <a:spcPts val="2000"/>
              </a:spcAft>
              <a:buClr>
                <a:srgbClr val="ED7D31"/>
              </a:buClr>
              <a:buSzPct val="150000"/>
              <a:buBlip>
                <a:blip r:embed="rId3"/>
              </a:buBlip>
            </a:pPr>
            <a:r>
              <a:rPr lang="en-GB" sz="1800" dirty="0">
                <a:solidFill>
                  <a:srgbClr val="00A4DE"/>
                </a:solidFill>
                <a:latin typeface="Arial" pitchFamily="34"/>
                <a:cs typeface="Arial" pitchFamily="34"/>
              </a:rPr>
              <a:t>Choose the interview venue in advance</a:t>
            </a:r>
            <a:r>
              <a:rPr lang="en-GB" sz="1800" dirty="0" smtClean="0">
                <a:solidFill>
                  <a:srgbClr val="00A4DE"/>
                </a:solidFill>
                <a:latin typeface="Arial" pitchFamily="34"/>
                <a:cs typeface="Arial" pitchFamily="34"/>
              </a:rPr>
              <a:t>.</a:t>
            </a:r>
            <a:endParaRPr lang="en-GB" sz="1800" dirty="0">
              <a:solidFill>
                <a:srgbClr val="00A4DE"/>
              </a:solidFill>
              <a:latin typeface="Arial" pitchFamily="34"/>
              <a:cs typeface="Arial" pitchFamily="34"/>
            </a:endParaRPr>
          </a:p>
          <a:p>
            <a:pPr>
              <a:lnSpc>
                <a:spcPct val="100000"/>
              </a:lnSpc>
              <a:spcBef>
                <a:spcPts val="0"/>
              </a:spcBef>
              <a:spcAft>
                <a:spcPts val="2000"/>
              </a:spcAft>
              <a:buClr>
                <a:srgbClr val="ED7D31"/>
              </a:buClr>
              <a:buSzPct val="150000"/>
              <a:buBlip>
                <a:blip r:embed="rId3"/>
              </a:buBlip>
            </a:pPr>
            <a:r>
              <a:rPr lang="en-GB" sz="1800" dirty="0">
                <a:solidFill>
                  <a:srgbClr val="00A4DE"/>
                </a:solidFill>
                <a:latin typeface="Arial" pitchFamily="34"/>
                <a:cs typeface="Arial" pitchFamily="34"/>
              </a:rPr>
              <a:t>Select a location that is quiet and somewhat secluded</a:t>
            </a:r>
            <a:r>
              <a:rPr lang="en-GB" sz="1800" dirty="0" smtClean="0">
                <a:solidFill>
                  <a:srgbClr val="00A4DE"/>
                </a:solidFill>
                <a:latin typeface="Arial" pitchFamily="34"/>
                <a:cs typeface="Arial" pitchFamily="34"/>
              </a:rPr>
              <a:t>.</a:t>
            </a:r>
            <a:endParaRPr lang="en-GB" sz="1800" dirty="0" smtClean="0">
              <a:solidFill>
                <a:srgbClr val="00A4DE"/>
              </a:solidFill>
              <a:latin typeface="Arial" pitchFamily="34"/>
              <a:cs typeface="Arial" pitchFamily="34"/>
            </a:endParaRPr>
          </a:p>
          <a:p>
            <a:pPr marL="285750" lvl="1" indent="-285750">
              <a:lnSpc>
                <a:spcPct val="100000"/>
              </a:lnSpc>
              <a:spcBef>
                <a:spcPts val="0"/>
              </a:spcBef>
              <a:spcAft>
                <a:spcPts val="2000"/>
              </a:spcAft>
              <a:buClr>
                <a:srgbClr val="ED7D31"/>
              </a:buClr>
              <a:buSzPct val="150000"/>
              <a:buBlip>
                <a:blip r:embed="rId3"/>
              </a:buBlip>
              <a:tabLst>
                <a:tab pos="180979" algn="l"/>
              </a:tabLst>
              <a:defRPr sz="1800" b="0" i="0" u="none" strike="noStrike" kern="0" cap="none" spc="0" baseline="0">
                <a:solidFill>
                  <a:srgbClr val="000000"/>
                </a:solidFill>
                <a:uFillTx/>
              </a:defRPr>
            </a:pPr>
            <a:r>
              <a:rPr lang="en-GB" sz="1800" kern="0" dirty="0">
                <a:solidFill>
                  <a:srgbClr val="00A4DE"/>
                </a:solidFill>
                <a:latin typeface="Arial" pitchFamily="34"/>
                <a:cs typeface="Arial" pitchFamily="34"/>
              </a:rPr>
              <a:t>Don’t rush. Make sure the pace of the interview is relaxed.</a:t>
            </a:r>
          </a:p>
          <a:p>
            <a:pPr marL="285750" lvl="1" indent="-285750">
              <a:lnSpc>
                <a:spcPct val="100000"/>
              </a:lnSpc>
              <a:spcBef>
                <a:spcPts val="0"/>
              </a:spcBef>
              <a:spcAft>
                <a:spcPts val="2000"/>
              </a:spcAft>
              <a:buClr>
                <a:srgbClr val="ED7D31"/>
              </a:buClr>
              <a:buSzPct val="150000"/>
              <a:buBlip>
                <a:blip r:embed="rId3"/>
              </a:buBlip>
              <a:tabLst>
                <a:tab pos="180979" algn="l"/>
              </a:tabLst>
              <a:defRPr sz="1800" b="0" i="0" u="none" strike="noStrike" kern="0" cap="none" spc="0" baseline="0">
                <a:solidFill>
                  <a:srgbClr val="000000"/>
                </a:solidFill>
                <a:uFillTx/>
              </a:defRPr>
            </a:pPr>
            <a:r>
              <a:rPr lang="en-GB" sz="1800" kern="0" dirty="0">
                <a:solidFill>
                  <a:srgbClr val="00A4DE"/>
                </a:solidFill>
                <a:latin typeface="Arial" pitchFamily="34"/>
                <a:cs typeface="Arial" pitchFamily="34"/>
              </a:rPr>
              <a:t>Maintain focus and relevance. Keep discussion focussed on topic that are relevant to your main research question.</a:t>
            </a:r>
          </a:p>
          <a:p>
            <a:pPr marL="285750" lvl="1" indent="-285750">
              <a:lnSpc>
                <a:spcPct val="100000"/>
              </a:lnSpc>
              <a:spcBef>
                <a:spcPts val="0"/>
              </a:spcBef>
              <a:spcAft>
                <a:spcPts val="2000"/>
              </a:spcAft>
              <a:buClr>
                <a:srgbClr val="ED7D31"/>
              </a:buClr>
              <a:buSzPct val="150000"/>
              <a:buBlip>
                <a:blip r:embed="rId3"/>
              </a:buBlip>
              <a:tabLst>
                <a:tab pos="180979" algn="l"/>
              </a:tabLst>
              <a:defRPr sz="1800" b="0" i="0" u="none" strike="noStrike" kern="0" cap="none" spc="0" baseline="0">
                <a:solidFill>
                  <a:srgbClr val="000000"/>
                </a:solidFill>
                <a:uFillTx/>
              </a:defRPr>
            </a:pPr>
            <a:r>
              <a:rPr lang="en-GB" sz="1800" kern="0" dirty="0">
                <a:solidFill>
                  <a:srgbClr val="00A4DE"/>
                </a:solidFill>
                <a:latin typeface="Arial" pitchFamily="34"/>
                <a:cs typeface="Arial" pitchFamily="34"/>
              </a:rPr>
              <a:t>Probe for depth and detail. You will start with relatively broad questions. You should use follow-up with questions to get the level of detail needed for your project.</a:t>
            </a:r>
          </a:p>
          <a:p>
            <a:pPr marL="285750" lvl="1" indent="-285750">
              <a:lnSpc>
                <a:spcPct val="100000"/>
              </a:lnSpc>
              <a:spcBef>
                <a:spcPts val="0"/>
              </a:spcBef>
              <a:spcAft>
                <a:spcPts val="2000"/>
              </a:spcAft>
              <a:buClr>
                <a:srgbClr val="ED7D31"/>
              </a:buClr>
              <a:buSzPct val="150000"/>
              <a:buBlip>
                <a:blip r:embed="rId3"/>
              </a:buBlip>
              <a:tabLst>
                <a:tab pos="180979" algn="l"/>
              </a:tabLst>
              <a:defRPr sz="1800" b="0" i="0" u="none" strike="noStrike" kern="0" cap="none" spc="0" baseline="0">
                <a:solidFill>
                  <a:srgbClr val="000000"/>
                </a:solidFill>
                <a:uFillTx/>
              </a:defRPr>
            </a:pPr>
            <a:r>
              <a:rPr lang="en-GB" sz="1800" kern="0" dirty="0">
                <a:solidFill>
                  <a:srgbClr val="00A4DE"/>
                </a:solidFill>
                <a:latin typeface="Arial" pitchFamily="34"/>
                <a:cs typeface="Arial" pitchFamily="34"/>
              </a:rPr>
              <a:t>Keep it neutral. The more you make the engagement natural and comfortable the more likely you are to have a successful interview.</a:t>
            </a:r>
          </a:p>
          <a:p>
            <a:pPr marL="285750" lvl="1" indent="-285750">
              <a:lnSpc>
                <a:spcPct val="100000"/>
              </a:lnSpc>
              <a:spcBef>
                <a:spcPts val="0"/>
              </a:spcBef>
              <a:spcAft>
                <a:spcPts val="2000"/>
              </a:spcAft>
              <a:buClr>
                <a:srgbClr val="ED7D31"/>
              </a:buClr>
              <a:buSzPct val="150000"/>
              <a:buBlip>
                <a:blip r:embed="rId3"/>
              </a:buBlip>
              <a:tabLst>
                <a:tab pos="180979" algn="l"/>
              </a:tabLst>
              <a:defRPr sz="1800" b="0" i="0" u="none" strike="noStrike" kern="0" cap="none" spc="0" baseline="0">
                <a:solidFill>
                  <a:srgbClr val="000000"/>
                </a:solidFill>
                <a:uFillTx/>
              </a:defRPr>
            </a:pPr>
            <a:r>
              <a:rPr lang="en-GB" sz="1800" kern="0" dirty="0">
                <a:solidFill>
                  <a:srgbClr val="00A4DE"/>
                </a:solidFill>
                <a:latin typeface="Arial" pitchFamily="34"/>
                <a:cs typeface="Arial" pitchFamily="34"/>
              </a:rPr>
              <a:t>Ask sensitive questions after establishing rapport. Ask difficult and personal questions for a later stage of the interview when rapport and trust are established.</a:t>
            </a:r>
          </a:p>
          <a:p>
            <a:pPr lvl="0">
              <a:spcBef>
                <a:spcPts val="0"/>
              </a:spcBef>
              <a:buClr>
                <a:srgbClr val="ED7D31"/>
              </a:buClr>
              <a:buSzPct val="121000"/>
            </a:pPr>
            <a:endParaRPr lang="en-GB" sz="2400" dirty="0">
              <a:solidFill>
                <a:srgbClr val="000090"/>
              </a:solidFill>
              <a:latin typeface="Arial" pitchFamily="34"/>
              <a:cs typeface="Arial" pitchFamily="34"/>
            </a:endParaRPr>
          </a:p>
        </p:txBody>
      </p:sp>
      <p:sp>
        <p:nvSpPr>
          <p:cNvPr id="11" name="TextBox 10"/>
          <p:cNvSpPr txBox="1"/>
          <p:nvPr/>
        </p:nvSpPr>
        <p:spPr>
          <a:xfrm>
            <a:off x="902923" y="377193"/>
            <a:ext cx="401045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TOP TIPS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2"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7600" y="434304"/>
            <a:ext cx="833120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07594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name="Slide49">
    <p:spTree>
      <p:nvGrpSpPr>
        <p:cNvPr id="1" name=""/>
        <p:cNvGrpSpPr/>
        <p:nvPr/>
      </p:nvGrpSpPr>
      <p:grpSpPr>
        <a:xfrm>
          <a:off x="0" y="0"/>
          <a:ext cx="0" cy="0"/>
          <a:chOff x="0" y="0"/>
          <a:chExt cx="0" cy="0"/>
        </a:xfrm>
      </p:grpSpPr>
      <p:sp>
        <p:nvSpPr>
          <p:cNvPr id="6" name="Content Placeholder 2"/>
          <p:cNvSpPr txBox="1">
            <a:spLocks noGrp="1"/>
          </p:cNvSpPr>
          <p:nvPr>
            <p:ph idx="1"/>
          </p:nvPr>
        </p:nvSpPr>
        <p:spPr>
          <a:xfrm>
            <a:off x="798576" y="1271770"/>
            <a:ext cx="10594848" cy="6037550"/>
          </a:xfrm>
        </p:spPr>
        <p:txBody>
          <a:bodyPr wrap="square">
            <a:spAutoFit/>
          </a:bodyPr>
          <a:lstStyle/>
          <a:p>
            <a:pPr lvl="0">
              <a:lnSpc>
                <a:spcPct val="100000"/>
              </a:lnSpc>
              <a:spcBef>
                <a:spcPts val="0"/>
              </a:spcBef>
              <a:spcAft>
                <a:spcPts val="2000"/>
              </a:spcAft>
              <a:buClr>
                <a:srgbClr val="ED7D31"/>
              </a:buClr>
              <a:buSzPct val="150000"/>
              <a:buBlip>
                <a:blip r:embed="rId3"/>
              </a:buBlip>
            </a:pPr>
            <a:r>
              <a:rPr lang="en-GB" sz="2000" dirty="0">
                <a:solidFill>
                  <a:srgbClr val="00A4DE"/>
                </a:solidFill>
                <a:latin typeface="Arial" pitchFamily="34"/>
                <a:cs typeface="Arial" pitchFamily="34"/>
              </a:rPr>
              <a:t>Focus groups bring sets of participants together for a structured or semi-structured discussion about a chosen topic</a:t>
            </a:r>
            <a:r>
              <a:rPr lang="en-GB" sz="2000" dirty="0" smtClean="0">
                <a:solidFill>
                  <a:srgbClr val="00A4DE"/>
                </a:solidFill>
                <a:latin typeface="Arial" pitchFamily="34"/>
                <a:cs typeface="Arial" pitchFamily="34"/>
              </a:rPr>
              <a:t>.</a:t>
            </a:r>
            <a:endParaRPr lang="en-GB" sz="2000" dirty="0">
              <a:solidFill>
                <a:srgbClr val="00A4DE"/>
              </a:solidFill>
              <a:latin typeface="Arial" pitchFamily="34"/>
              <a:cs typeface="Arial" pitchFamily="34"/>
            </a:endParaRPr>
          </a:p>
          <a:p>
            <a:pPr lvl="0">
              <a:lnSpc>
                <a:spcPct val="100000"/>
              </a:lnSpc>
              <a:spcBef>
                <a:spcPts val="0"/>
              </a:spcBef>
              <a:spcAft>
                <a:spcPts val="2000"/>
              </a:spcAft>
              <a:buClr>
                <a:srgbClr val="ED7D31"/>
              </a:buClr>
              <a:buSzPct val="150000"/>
              <a:buBlip>
                <a:blip r:embed="rId3"/>
              </a:buBlip>
            </a:pPr>
            <a:r>
              <a:rPr lang="en-GB" sz="2000" dirty="0">
                <a:solidFill>
                  <a:srgbClr val="00A4DE"/>
                </a:solidFill>
                <a:latin typeface="Arial" pitchFamily="34"/>
                <a:cs typeface="Arial" pitchFamily="34"/>
              </a:rPr>
              <a:t>Erving Goffman explained the methodology of focus  groups using the term  ‘focused gatherings’, defining them in terms of their “single cognitive focus of attention; a mutual and preferential openness to verbal communication…an eye-to-eye ecological huddle</a:t>
            </a:r>
            <a:r>
              <a:rPr lang="en-GB" sz="2000" dirty="0" smtClean="0">
                <a:solidFill>
                  <a:srgbClr val="00A4DE"/>
                </a:solidFill>
                <a:latin typeface="Arial" pitchFamily="34"/>
                <a:cs typeface="Arial" pitchFamily="34"/>
              </a:rPr>
              <a:t>”.</a:t>
            </a:r>
          </a:p>
          <a:p>
            <a:pPr lvl="0">
              <a:lnSpc>
                <a:spcPct val="100000"/>
              </a:lnSpc>
              <a:spcBef>
                <a:spcPts val="0"/>
              </a:spcBef>
              <a:spcAft>
                <a:spcPts val="2000"/>
              </a:spcAft>
              <a:buClr>
                <a:srgbClr val="ED7D31"/>
              </a:buClr>
              <a:buSzPct val="150000"/>
              <a:buBlip>
                <a:blip r:embed="rId3"/>
              </a:buBlip>
            </a:pPr>
            <a:r>
              <a:rPr lang="en-GB" sz="2000" dirty="0">
                <a:solidFill>
                  <a:srgbClr val="00A4DE"/>
                </a:solidFill>
                <a:latin typeface="Arial" pitchFamily="34"/>
                <a:cs typeface="Arial" pitchFamily="34"/>
              </a:rPr>
              <a:t>They provide an informal and supportive setting to discuss  specific topics where participants can use their own frames of reference and vocabulary</a:t>
            </a:r>
            <a:r>
              <a:rPr lang="en-GB" sz="2000" dirty="0" smtClean="0">
                <a:solidFill>
                  <a:srgbClr val="00A4DE"/>
                </a:solidFill>
                <a:latin typeface="Arial" pitchFamily="34"/>
                <a:cs typeface="Arial" pitchFamily="34"/>
              </a:rPr>
              <a:t>.</a:t>
            </a:r>
            <a:endParaRPr lang="en-GB" sz="2000" dirty="0">
              <a:solidFill>
                <a:srgbClr val="00A4DE"/>
              </a:solidFill>
              <a:latin typeface="Arial" pitchFamily="34"/>
              <a:cs typeface="Arial" pitchFamily="34"/>
            </a:endParaRPr>
          </a:p>
          <a:p>
            <a:pPr lvl="0">
              <a:lnSpc>
                <a:spcPct val="100000"/>
              </a:lnSpc>
              <a:spcBef>
                <a:spcPts val="0"/>
              </a:spcBef>
              <a:spcAft>
                <a:spcPts val="2000"/>
              </a:spcAft>
              <a:buClr>
                <a:srgbClr val="ED7D31"/>
              </a:buClr>
              <a:buSzPct val="150000"/>
              <a:buBlip>
                <a:blip r:embed="rId3"/>
              </a:buBlip>
            </a:pPr>
            <a:r>
              <a:rPr lang="en-GB" sz="2000" dirty="0">
                <a:solidFill>
                  <a:srgbClr val="00A4DE"/>
                </a:solidFill>
                <a:latin typeface="Arial" pitchFamily="34"/>
                <a:cs typeface="Arial" pitchFamily="34"/>
              </a:rPr>
              <a:t>They can help bring out new perspectives on issues as participants challenge, persuade and influence one another</a:t>
            </a:r>
            <a:r>
              <a:rPr lang="en-GB" sz="2000" dirty="0" smtClean="0">
                <a:solidFill>
                  <a:srgbClr val="00A4DE"/>
                </a:solidFill>
                <a:latin typeface="Arial" pitchFamily="34"/>
                <a:cs typeface="Arial" pitchFamily="34"/>
              </a:rPr>
              <a:t>.</a:t>
            </a:r>
            <a:endParaRPr lang="en-GB" sz="2000" dirty="0">
              <a:solidFill>
                <a:srgbClr val="00A4DE"/>
              </a:solidFill>
              <a:latin typeface="Arial" pitchFamily="34"/>
              <a:cs typeface="Arial" pitchFamily="34"/>
            </a:endParaRPr>
          </a:p>
          <a:p>
            <a:pPr lvl="0">
              <a:lnSpc>
                <a:spcPct val="100000"/>
              </a:lnSpc>
              <a:spcBef>
                <a:spcPts val="0"/>
              </a:spcBef>
              <a:spcAft>
                <a:spcPts val="2000"/>
              </a:spcAft>
              <a:buClr>
                <a:srgbClr val="ED7D31"/>
              </a:buClr>
              <a:buSzPct val="150000"/>
              <a:buBlip>
                <a:blip r:embed="rId3"/>
              </a:buBlip>
            </a:pPr>
            <a:r>
              <a:rPr lang="en-GB" sz="2000" dirty="0">
                <a:solidFill>
                  <a:srgbClr val="00A4DE"/>
                </a:solidFill>
                <a:latin typeface="Arial" pitchFamily="34"/>
                <a:cs typeface="Arial" pitchFamily="34"/>
              </a:rPr>
              <a:t>They can be successfully used beyond social science research, e.g. in political discussions</a:t>
            </a:r>
            <a:r>
              <a:rPr lang="en-GB" sz="2000" dirty="0" smtClean="0">
                <a:solidFill>
                  <a:srgbClr val="00A4DE"/>
                </a:solidFill>
                <a:latin typeface="Arial" pitchFamily="34"/>
                <a:cs typeface="Arial" pitchFamily="34"/>
              </a:rPr>
              <a:t>.</a:t>
            </a:r>
            <a:endParaRPr lang="en-GB" sz="2000" dirty="0">
              <a:solidFill>
                <a:srgbClr val="00A4DE"/>
              </a:solidFill>
              <a:latin typeface="Arial" pitchFamily="34"/>
              <a:cs typeface="Arial" pitchFamily="34"/>
            </a:endParaRPr>
          </a:p>
          <a:p>
            <a:pPr lvl="0">
              <a:lnSpc>
                <a:spcPct val="100000"/>
              </a:lnSpc>
              <a:spcBef>
                <a:spcPts val="0"/>
              </a:spcBef>
              <a:spcAft>
                <a:spcPts val="2000"/>
              </a:spcAft>
              <a:buClr>
                <a:srgbClr val="ED7D31"/>
              </a:buClr>
              <a:buSzPct val="150000"/>
              <a:buBlip>
                <a:blip r:embed="rId3"/>
              </a:buBlip>
            </a:pPr>
            <a:r>
              <a:rPr lang="en-GB" sz="2000" dirty="0">
                <a:solidFill>
                  <a:srgbClr val="00A4DE"/>
                </a:solidFill>
                <a:latin typeface="Arial" pitchFamily="34"/>
                <a:cs typeface="Arial" pitchFamily="34"/>
              </a:rPr>
              <a:t>It is also useful to repeat focus groups with the same participants over time breaks, to see if any interesting shifts in opinion have occurred.</a:t>
            </a:r>
          </a:p>
          <a:p>
            <a:pPr lvl="0">
              <a:buClr>
                <a:srgbClr val="ED7D31"/>
              </a:buClr>
              <a:buSzPct val="121000"/>
            </a:pPr>
            <a:endParaRPr lang="en-GB" sz="2000" dirty="0" smtClean="0">
              <a:solidFill>
                <a:srgbClr val="000090"/>
              </a:solidFill>
              <a:latin typeface="Arial" pitchFamily="34"/>
              <a:cs typeface="Arial" pitchFamily="34"/>
            </a:endParaRPr>
          </a:p>
        </p:txBody>
      </p:sp>
      <p:sp>
        <p:nvSpPr>
          <p:cNvPr id="8" name="TextBox 7"/>
          <p:cNvSpPr txBox="1"/>
          <p:nvPr/>
        </p:nvSpPr>
        <p:spPr>
          <a:xfrm>
            <a:off x="902923" y="377193"/>
            <a:ext cx="761928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CONDUCTING FOCUS GROUPS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351776" y="434304"/>
            <a:ext cx="4637024" cy="39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02923" y="1188182"/>
            <a:ext cx="10496597" cy="6124754"/>
          </a:xfrm>
          <a:prstGeom prst="rect">
            <a:avLst/>
          </a:prstGeom>
          <a:noFill/>
          <a:ln>
            <a:noFill/>
          </a:ln>
        </p:spPr>
        <p:txBody>
          <a:bodyPr vert="horz" wrap="square" lIns="91440" tIns="45720" rIns="91440" bIns="45720" anchor="t" anchorCtr="0" compatLnSpc="1">
            <a:spAutoFit/>
          </a:bodyPr>
          <a:lstStyle/>
          <a:p>
            <a:pPr marL="342900" marR="0" lvl="0" indent="-342900" algn="l" defTabSz="914400" rtl="0" fontAlgn="auto" hangingPunct="1">
              <a:buClr>
                <a:srgbClr val="ED7D31"/>
              </a:buClr>
              <a:buSzPct val="150000"/>
              <a:buBlip>
                <a:blip r:embed="rId3"/>
              </a:buBlip>
              <a:tabLst/>
              <a:defRPr sz="1800" b="0" i="0" u="none" strike="noStrike" kern="0" cap="none" spc="0" baseline="0">
                <a:solidFill>
                  <a:srgbClr val="000000"/>
                </a:solidFill>
                <a:uFillTx/>
              </a:defRPr>
            </a:pPr>
            <a:r>
              <a:rPr lang="en-GB" sz="1900" b="0" i="0" u="none" strike="noStrike" kern="0" cap="none" spc="0" baseline="0" dirty="0" smtClean="0">
                <a:solidFill>
                  <a:srgbClr val="00A4DE"/>
                </a:solidFill>
                <a:uFillTx/>
                <a:latin typeface="Arial" pitchFamily="34"/>
                <a:cs typeface="Arial" pitchFamily="34"/>
              </a:rPr>
              <a:t>Advanced planning for focus groups is very important.</a:t>
            </a:r>
          </a:p>
          <a:p>
            <a:pPr marL="342900" marR="0" lvl="0" indent="-342900" algn="l" defTabSz="914400" rtl="0" fontAlgn="auto" hangingPunct="1">
              <a:buClr>
                <a:srgbClr val="ED7D31"/>
              </a:buClr>
              <a:buSzPct val="150000"/>
              <a:buBlip>
                <a:blip r:embed="rId3"/>
              </a:buBlip>
              <a:tabLst/>
              <a:defRPr sz="1800" b="0" i="0" u="none" strike="noStrike" kern="0" cap="none" spc="0" baseline="0">
                <a:solidFill>
                  <a:srgbClr val="000000"/>
                </a:solidFill>
                <a:uFillTx/>
              </a:defRPr>
            </a:pPr>
            <a:endParaRPr lang="it-IT" sz="1900" b="0" i="0" u="none" strike="noStrike" kern="0" cap="none" spc="0" baseline="0" dirty="0">
              <a:solidFill>
                <a:srgbClr val="00A4DE"/>
              </a:solidFill>
              <a:uFillTx/>
              <a:latin typeface="Arial" pitchFamily="34"/>
              <a:cs typeface="Arial" pitchFamily="34"/>
            </a:endParaRPr>
          </a:p>
          <a:p>
            <a:pPr marL="342900" marR="0" lvl="0" indent="-342900" algn="l" defTabSz="914400" rtl="0" fontAlgn="auto" hangingPunct="1">
              <a:buClr>
                <a:srgbClr val="ED7D31"/>
              </a:buClr>
              <a:buSzPct val="150000"/>
              <a:buBlip>
                <a:blip r:embed="rId3"/>
              </a:buBlip>
              <a:tabLst/>
              <a:defRPr sz="1800" b="0" i="0" u="none" strike="noStrike" kern="0" cap="none" spc="0" baseline="0">
                <a:solidFill>
                  <a:srgbClr val="000000"/>
                </a:solidFill>
                <a:uFillTx/>
              </a:defRPr>
            </a:pPr>
            <a:r>
              <a:rPr lang="en-GB" sz="1900" b="0" i="0" u="none" strike="noStrike" kern="1200" cap="none" spc="0" baseline="0" dirty="0">
                <a:solidFill>
                  <a:srgbClr val="00A4DE"/>
                </a:solidFill>
                <a:uFillTx/>
                <a:latin typeface="Arial" pitchFamily="34"/>
                <a:cs typeface="Arial" pitchFamily="34"/>
              </a:rPr>
              <a:t>Your role within the focus group is to act as the ‘moderator’. You provide the topic or specific questions to ask, allow all participants to have the opportunity to speak, and know when to intervene in discussion or recede into the background</a:t>
            </a:r>
            <a:r>
              <a:rPr lang="en-GB" sz="1900" b="0" i="0" u="none" strike="noStrike" kern="1200" cap="none" spc="0" baseline="0" dirty="0" smtClean="0">
                <a:solidFill>
                  <a:srgbClr val="00A4DE"/>
                </a:solidFill>
                <a:uFillTx/>
                <a:latin typeface="Arial" pitchFamily="34"/>
                <a:cs typeface="Arial" pitchFamily="34"/>
              </a:rPr>
              <a:t>.</a:t>
            </a:r>
          </a:p>
          <a:p>
            <a:pPr marL="342900" marR="0" lvl="0" indent="-342900" algn="l" defTabSz="914400" rtl="0" fontAlgn="auto" hangingPunct="1">
              <a:buClr>
                <a:srgbClr val="ED7D31"/>
              </a:buClr>
              <a:buSzPct val="150000"/>
              <a:buBlip>
                <a:blip r:embed="rId3"/>
              </a:buBlip>
              <a:tabLst/>
              <a:defRPr sz="1800" b="0" i="0" u="none" strike="noStrike" kern="0" cap="none" spc="0" baseline="0">
                <a:solidFill>
                  <a:srgbClr val="000000"/>
                </a:solidFill>
                <a:uFillTx/>
              </a:defRPr>
            </a:pPr>
            <a:endParaRPr lang="en-GB" sz="1900" b="0" i="0" u="none" strike="noStrike" kern="1200" cap="none" spc="0" baseline="0" dirty="0" smtClean="0">
              <a:solidFill>
                <a:srgbClr val="00A4DE"/>
              </a:solidFill>
              <a:uFillTx/>
              <a:latin typeface="Arial" pitchFamily="34"/>
              <a:cs typeface="Arial" pitchFamily="34"/>
            </a:endParaRPr>
          </a:p>
          <a:p>
            <a:pPr marL="342900" lvl="0" indent="-342900">
              <a:buClr>
                <a:srgbClr val="ED7D31"/>
              </a:buClr>
              <a:buSzPct val="150000"/>
              <a:buBlip>
                <a:blip r:embed="rId3"/>
              </a:buBlip>
              <a:defRPr sz="1800" b="0" i="0" u="none" strike="noStrike" kern="0" cap="none" spc="0" baseline="0">
                <a:solidFill>
                  <a:srgbClr val="000000"/>
                </a:solidFill>
                <a:uFillTx/>
              </a:defRPr>
            </a:pPr>
            <a:r>
              <a:rPr lang="en-GB" sz="1900" dirty="0">
                <a:solidFill>
                  <a:srgbClr val="00A4DE"/>
                </a:solidFill>
                <a:latin typeface="Arial" pitchFamily="34"/>
                <a:cs typeface="Arial" pitchFamily="34"/>
              </a:rPr>
              <a:t>Controversial issues or sensitive issues should only be introduced after you and your supervisor have thought through all the challenges and alternative approaches</a:t>
            </a:r>
            <a:r>
              <a:rPr lang="en-GB" sz="1900" dirty="0" smtClean="0">
                <a:solidFill>
                  <a:srgbClr val="00A4DE"/>
                </a:solidFill>
                <a:latin typeface="Arial" pitchFamily="34"/>
                <a:cs typeface="Arial" pitchFamily="34"/>
              </a:rPr>
              <a:t>.</a:t>
            </a:r>
            <a:endParaRPr lang="en-GB" sz="1900" dirty="0">
              <a:solidFill>
                <a:srgbClr val="00A4DE"/>
              </a:solidFill>
              <a:latin typeface="Arial" pitchFamily="34"/>
              <a:cs typeface="Arial" pitchFamily="34"/>
            </a:endParaRPr>
          </a:p>
          <a:p>
            <a:pPr marL="342900" lvl="0" indent="-342900">
              <a:buClr>
                <a:srgbClr val="ED7D31"/>
              </a:buClr>
              <a:buSzPct val="150000"/>
              <a:buBlip>
                <a:blip r:embed="rId3"/>
              </a:buBlip>
              <a:defRPr sz="1800" b="0" i="0" u="none" strike="noStrike" kern="0" cap="none" spc="0" baseline="0">
                <a:solidFill>
                  <a:srgbClr val="000000"/>
                </a:solidFill>
                <a:uFillTx/>
              </a:defRPr>
            </a:pPr>
            <a:endParaRPr lang="en-GB" sz="1900" dirty="0">
              <a:solidFill>
                <a:srgbClr val="00A4DE"/>
              </a:solidFill>
              <a:latin typeface="Arial" pitchFamily="34"/>
              <a:cs typeface="Arial" pitchFamily="34"/>
            </a:endParaRPr>
          </a:p>
          <a:p>
            <a:pPr marL="342900" lvl="0" indent="-342900">
              <a:buClr>
                <a:srgbClr val="ED7D31"/>
              </a:buClr>
              <a:buSzPct val="150000"/>
              <a:buBlip>
                <a:blip r:embed="rId3"/>
              </a:buBlip>
              <a:defRPr sz="1800" b="0" i="0" u="none" strike="noStrike" kern="0" cap="none" spc="0" baseline="0">
                <a:solidFill>
                  <a:srgbClr val="000000"/>
                </a:solidFill>
                <a:uFillTx/>
              </a:defRPr>
            </a:pPr>
            <a:r>
              <a:rPr lang="en-GB" sz="1900" dirty="0">
                <a:solidFill>
                  <a:srgbClr val="00A4DE"/>
                </a:solidFill>
                <a:latin typeface="Arial" pitchFamily="34"/>
                <a:cs typeface="Arial" pitchFamily="34"/>
              </a:rPr>
              <a:t>Ensure that participants are effectively briefed before agreeing to come to the focus group</a:t>
            </a:r>
            <a:r>
              <a:rPr lang="en-GB" sz="1900" dirty="0" smtClean="0">
                <a:solidFill>
                  <a:srgbClr val="00A4DE"/>
                </a:solidFill>
                <a:latin typeface="Arial" pitchFamily="34"/>
                <a:cs typeface="Arial" pitchFamily="34"/>
              </a:rPr>
              <a:t>.</a:t>
            </a:r>
            <a:endParaRPr lang="en-GB" sz="1900" dirty="0">
              <a:solidFill>
                <a:srgbClr val="00A4DE"/>
              </a:solidFill>
              <a:latin typeface="Arial" pitchFamily="34"/>
              <a:cs typeface="Arial" pitchFamily="34"/>
            </a:endParaRPr>
          </a:p>
          <a:p>
            <a:pPr marL="342900" lvl="0" indent="-342900">
              <a:buClr>
                <a:srgbClr val="ED7D31"/>
              </a:buClr>
              <a:buSzPct val="150000"/>
              <a:buBlip>
                <a:blip r:embed="rId3"/>
              </a:buBlip>
              <a:defRPr sz="1800" b="0" i="0" u="none" strike="noStrike" kern="0" cap="none" spc="0" baseline="0">
                <a:solidFill>
                  <a:srgbClr val="000000"/>
                </a:solidFill>
                <a:uFillTx/>
              </a:defRPr>
            </a:pPr>
            <a:endParaRPr lang="en-GB" sz="1900" dirty="0">
              <a:solidFill>
                <a:srgbClr val="00A4DE"/>
              </a:solidFill>
              <a:latin typeface="Arial" pitchFamily="34"/>
              <a:cs typeface="Arial" pitchFamily="34"/>
            </a:endParaRPr>
          </a:p>
          <a:p>
            <a:pPr marL="342900" lvl="0" indent="-342900">
              <a:buClr>
                <a:srgbClr val="ED7D31"/>
              </a:buClr>
              <a:buSzPct val="150000"/>
              <a:buBlip>
                <a:blip r:embed="rId3"/>
              </a:buBlip>
              <a:defRPr sz="1800" b="0" i="0" u="none" strike="noStrike" kern="0" cap="none" spc="0" baseline="0">
                <a:solidFill>
                  <a:srgbClr val="000000"/>
                </a:solidFill>
                <a:uFillTx/>
              </a:defRPr>
            </a:pPr>
            <a:r>
              <a:rPr lang="en-GB" sz="1900" dirty="0" smtClean="0">
                <a:solidFill>
                  <a:srgbClr val="00A4DE"/>
                </a:solidFill>
                <a:latin typeface="Arial" pitchFamily="34"/>
                <a:cs typeface="Arial" pitchFamily="34"/>
              </a:rPr>
              <a:t>Ensure </a:t>
            </a:r>
            <a:r>
              <a:rPr lang="en-GB" sz="1900" dirty="0">
                <a:solidFill>
                  <a:srgbClr val="00A4DE"/>
                </a:solidFill>
                <a:latin typeface="Arial" pitchFamily="34"/>
                <a:cs typeface="Arial" pitchFamily="34"/>
              </a:rPr>
              <a:t>you have enough time to secure your desired </a:t>
            </a:r>
            <a:r>
              <a:rPr lang="en-GB" sz="1900" dirty="0" smtClean="0">
                <a:solidFill>
                  <a:srgbClr val="00A4DE"/>
                </a:solidFill>
                <a:latin typeface="Arial" pitchFamily="34"/>
                <a:cs typeface="Arial" pitchFamily="34"/>
              </a:rPr>
              <a:t>and appropriate venue </a:t>
            </a:r>
            <a:r>
              <a:rPr lang="en-GB" sz="1900" dirty="0">
                <a:solidFill>
                  <a:srgbClr val="00A4DE"/>
                </a:solidFill>
                <a:latin typeface="Arial" pitchFamily="34"/>
                <a:cs typeface="Arial" pitchFamily="34"/>
              </a:rPr>
              <a:t>and allow time for advertising, recruiting and briefing </a:t>
            </a:r>
            <a:r>
              <a:rPr lang="en-GB" sz="1900" dirty="0" smtClean="0">
                <a:solidFill>
                  <a:srgbClr val="00A4DE"/>
                </a:solidFill>
                <a:latin typeface="Arial" pitchFamily="34"/>
                <a:cs typeface="Arial" pitchFamily="34"/>
              </a:rPr>
              <a:t>relevant participants.</a:t>
            </a:r>
          </a:p>
          <a:p>
            <a:pPr marL="342900" lvl="0" indent="-342900">
              <a:buClr>
                <a:srgbClr val="ED7D31"/>
              </a:buClr>
              <a:buSzPct val="150000"/>
              <a:buBlip>
                <a:blip r:embed="rId3"/>
              </a:buBlip>
              <a:defRPr sz="1800" b="0" i="0" u="none" strike="noStrike" kern="0" cap="none" spc="0" baseline="0">
                <a:solidFill>
                  <a:srgbClr val="000000"/>
                </a:solidFill>
                <a:uFillTx/>
              </a:defRPr>
            </a:pPr>
            <a:endParaRPr lang="en-GB" sz="1900" dirty="0">
              <a:solidFill>
                <a:srgbClr val="00A4DE"/>
              </a:solidFill>
              <a:latin typeface="Arial" pitchFamily="34"/>
              <a:cs typeface="Arial" pitchFamily="34"/>
            </a:endParaRPr>
          </a:p>
          <a:p>
            <a:pPr marL="342900" lvl="0" indent="-342900">
              <a:buClr>
                <a:srgbClr val="ED7D31"/>
              </a:buClr>
              <a:buSzPct val="150000"/>
              <a:buBlip>
                <a:blip r:embed="rId3"/>
              </a:buBlip>
              <a:defRPr sz="1800" b="0" i="0" u="none" strike="noStrike" kern="0" cap="none" spc="0" baseline="0">
                <a:solidFill>
                  <a:srgbClr val="000000"/>
                </a:solidFill>
                <a:uFillTx/>
              </a:defRPr>
            </a:pPr>
            <a:r>
              <a:rPr lang="en-GB" sz="1900" dirty="0" smtClean="0">
                <a:solidFill>
                  <a:srgbClr val="00A4DE"/>
                </a:solidFill>
                <a:latin typeface="Arial" pitchFamily="34"/>
                <a:cs typeface="Arial" pitchFamily="34"/>
              </a:rPr>
              <a:t>You </a:t>
            </a:r>
            <a:r>
              <a:rPr lang="en-GB" sz="1900" dirty="0">
                <a:solidFill>
                  <a:srgbClr val="00A4DE"/>
                </a:solidFill>
                <a:latin typeface="Arial" pitchFamily="34"/>
                <a:cs typeface="Arial" pitchFamily="34"/>
              </a:rPr>
              <a:t>can run a focus group with between 3 and 12 </a:t>
            </a:r>
            <a:r>
              <a:rPr lang="en-GB" sz="1900" dirty="0" smtClean="0">
                <a:solidFill>
                  <a:srgbClr val="00A4DE"/>
                </a:solidFill>
                <a:latin typeface="Arial" pitchFamily="34"/>
                <a:cs typeface="Arial" pitchFamily="34"/>
              </a:rPr>
              <a:t>participants.  </a:t>
            </a:r>
            <a:r>
              <a:rPr lang="en-GB" sz="1900" dirty="0">
                <a:solidFill>
                  <a:srgbClr val="00A4DE"/>
                </a:solidFill>
                <a:latin typeface="Arial" pitchFamily="34"/>
                <a:cs typeface="Arial" pitchFamily="34"/>
              </a:rPr>
              <a:t>If you are moderating for the first time you should work with a smaller group</a:t>
            </a:r>
            <a:r>
              <a:rPr lang="en-GB" sz="1900" dirty="0" smtClean="0">
                <a:solidFill>
                  <a:srgbClr val="00A4DE"/>
                </a:solidFill>
                <a:latin typeface="Arial" pitchFamily="34"/>
                <a:cs typeface="Arial" pitchFamily="34"/>
              </a:rPr>
              <a:t>.</a:t>
            </a:r>
          </a:p>
          <a:p>
            <a:pPr marL="342900" lvl="0" indent="-342900">
              <a:buClr>
                <a:srgbClr val="ED7D31"/>
              </a:buClr>
              <a:buSzPct val="150000"/>
              <a:buBlip>
                <a:blip r:embed="rId3"/>
              </a:buBlip>
              <a:defRPr sz="1800" b="0" i="0" u="none" strike="noStrike" kern="0" cap="none" spc="0" baseline="0">
                <a:solidFill>
                  <a:srgbClr val="000000"/>
                </a:solidFill>
                <a:uFillTx/>
              </a:defRPr>
            </a:pPr>
            <a:endParaRPr lang="en-GB" sz="1900" dirty="0" smtClean="0">
              <a:solidFill>
                <a:srgbClr val="00A4DE"/>
              </a:solidFill>
              <a:latin typeface="Arial" pitchFamily="34"/>
              <a:cs typeface="Arial" pitchFamily="34"/>
            </a:endParaRPr>
          </a:p>
          <a:p>
            <a:pPr marL="342900" lvl="0" indent="-342900">
              <a:buClr>
                <a:srgbClr val="ED7D31"/>
              </a:buClr>
              <a:buSzPct val="150000"/>
              <a:buBlip>
                <a:blip r:embed="rId3"/>
              </a:buBlip>
              <a:defRPr sz="1800" b="0" i="0" u="none" strike="noStrike" kern="0" cap="none" spc="0" baseline="0">
                <a:solidFill>
                  <a:srgbClr val="000000"/>
                </a:solidFill>
                <a:uFillTx/>
              </a:defRPr>
            </a:pPr>
            <a:r>
              <a:rPr lang="en-GB" sz="1900" dirty="0" smtClean="0">
                <a:solidFill>
                  <a:srgbClr val="00A4DE"/>
                </a:solidFill>
                <a:latin typeface="Arial" pitchFamily="34"/>
                <a:cs typeface="Arial" pitchFamily="34"/>
              </a:rPr>
              <a:t>Focus groups typically last 2-3 hours. </a:t>
            </a:r>
            <a:endParaRPr lang="en-GB" sz="1900" dirty="0">
              <a:solidFill>
                <a:srgbClr val="00A4DE"/>
              </a:solidFill>
              <a:latin typeface="Arial" pitchFamily="34"/>
              <a:cs typeface="Arial" pitchFamily="34"/>
            </a:endParaRPr>
          </a:p>
          <a:p>
            <a:pPr marL="228600" lvl="0" indent="-228600">
              <a:buClr>
                <a:srgbClr val="ED7D31"/>
              </a:buClr>
              <a:buSzPct val="121000"/>
              <a:buFont typeface="Arial" pitchFamily="34"/>
              <a:buChar char="•"/>
              <a:defRPr sz="1800" b="0" i="0" u="none" strike="noStrike" kern="0" cap="none" spc="0" baseline="0">
                <a:solidFill>
                  <a:srgbClr val="000000"/>
                </a:solidFill>
                <a:uFillTx/>
              </a:defRPr>
            </a:pPr>
            <a:endParaRPr lang="en-GB" sz="2000" dirty="0">
              <a:solidFill>
                <a:srgbClr val="000090"/>
              </a:solidFill>
              <a:latin typeface="Arial" pitchFamily="34"/>
              <a:cs typeface="Arial" pitchFamily="34"/>
            </a:endParaRPr>
          </a:p>
          <a:p>
            <a:pPr marL="228600" marR="0" lvl="0" indent="-228600" algn="l" defTabSz="914400" rtl="0" fontAlgn="auto" hangingPunct="1">
              <a:buClr>
                <a:srgbClr val="ED7D31"/>
              </a:buClr>
              <a:buSzPct val="121000"/>
              <a:buFont typeface="Arial" pitchFamily="34"/>
              <a:buChar char="•"/>
              <a:tabLst/>
              <a:defRPr sz="1800" b="0" i="0" u="none" strike="noStrike" kern="0" cap="none" spc="0" baseline="0">
                <a:solidFill>
                  <a:srgbClr val="000000"/>
                </a:solidFill>
                <a:uFillTx/>
              </a:defRPr>
            </a:pPr>
            <a:endParaRPr lang="en-GB" sz="2000" b="0" i="0" u="none" strike="noStrike" kern="1200" cap="none" spc="0" baseline="0" dirty="0" smtClean="0">
              <a:solidFill>
                <a:srgbClr val="000090"/>
              </a:solidFill>
              <a:uFillTx/>
              <a:latin typeface="Calibri"/>
              <a:cs typeface="Arial" pitchFamily="34"/>
            </a:endParaRPr>
          </a:p>
          <a:p>
            <a:pPr marR="0" lvl="1" algn="l" defTabSz="914400" rtl="0" fontAlgn="auto" hangingPunct="1">
              <a:buSzPct val="100000"/>
              <a:tabLst/>
              <a:defRPr sz="1800" b="0" i="0" u="none" strike="noStrike" kern="0" cap="none" spc="0" baseline="0">
                <a:solidFill>
                  <a:srgbClr val="000000"/>
                </a:solidFill>
                <a:uFillTx/>
              </a:defRPr>
            </a:pPr>
            <a:endParaRPr lang="en-GB" sz="1000" b="0" i="0" u="none" strike="noStrike" kern="1200" cap="none" spc="0" baseline="0" dirty="0" smtClean="0">
              <a:solidFill>
                <a:srgbClr val="000090"/>
              </a:solidFill>
              <a:uFillTx/>
              <a:latin typeface="Calibri"/>
              <a:cs typeface="Arial" pitchFamily="34"/>
            </a:endParaRPr>
          </a:p>
        </p:txBody>
      </p:sp>
      <p:sp>
        <p:nvSpPr>
          <p:cNvPr id="9" name="TextBox 8"/>
          <p:cNvSpPr txBox="1"/>
          <p:nvPr/>
        </p:nvSpPr>
        <p:spPr>
          <a:xfrm>
            <a:off x="902923" y="377193"/>
            <a:ext cx="636350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FOCUS GROUP DESIGN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119035" y="434304"/>
            <a:ext cx="586976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6848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name="Slide59">
    <p:spTree>
      <p:nvGrpSpPr>
        <p:cNvPr id="1" name=""/>
        <p:cNvGrpSpPr/>
        <p:nvPr/>
      </p:nvGrpSpPr>
      <p:grpSpPr>
        <a:xfrm>
          <a:off x="0" y="0"/>
          <a:ext cx="0" cy="0"/>
          <a:chOff x="0" y="0"/>
          <a:chExt cx="0" cy="0"/>
        </a:xfrm>
      </p:grpSpPr>
      <p:sp>
        <p:nvSpPr>
          <p:cNvPr id="4" name="Title 1"/>
          <p:cNvSpPr txBox="1">
            <a:spLocks noGrp="1"/>
          </p:cNvSpPr>
          <p:nvPr>
            <p:ph type="title"/>
          </p:nvPr>
        </p:nvSpPr>
        <p:spPr/>
        <p:txBody>
          <a:bodyPr anchorCtr="1"/>
          <a:lstStyle/>
          <a:p>
            <a:pPr lvl="0" algn="ctr">
              <a:lnSpc>
                <a:spcPct val="100000"/>
              </a:lnSpc>
            </a:pPr>
            <a:r>
              <a:rPr lang="en-GB" sz="2000">
                <a:solidFill>
                  <a:srgbClr val="000090"/>
                </a:solidFill>
                <a:latin typeface="Aharoni" pitchFamily="2"/>
                <a:cs typeface="Aharoni" pitchFamily="2"/>
              </a:rPr>
              <a:t/>
            </a:r>
            <a:br>
              <a:rPr lang="en-GB" sz="2000">
                <a:solidFill>
                  <a:srgbClr val="000090"/>
                </a:solidFill>
                <a:latin typeface="Aharoni" pitchFamily="2"/>
                <a:cs typeface="Aharoni" pitchFamily="2"/>
              </a:rPr>
            </a:br>
            <a:endParaRPr lang="en-GB"/>
          </a:p>
        </p:txBody>
      </p:sp>
      <p:sp>
        <p:nvSpPr>
          <p:cNvPr id="7" name="Content Placeholder 2"/>
          <p:cNvSpPr txBox="1">
            <a:spLocks noGrp="1"/>
          </p:cNvSpPr>
          <p:nvPr>
            <p:ph idx="1"/>
          </p:nvPr>
        </p:nvSpPr>
        <p:spPr>
          <a:xfrm>
            <a:off x="838202" y="1295188"/>
            <a:ext cx="10515601" cy="5324535"/>
          </a:xfrm>
        </p:spPr>
        <p:txBody>
          <a:bodyPr wrap="square">
            <a:spAutoFit/>
          </a:bodyPr>
          <a:lstStyle/>
          <a:p>
            <a:pPr>
              <a:lnSpc>
                <a:spcPct val="100000"/>
              </a:lnSpc>
              <a:spcBef>
                <a:spcPts val="0"/>
              </a:spcBef>
              <a:spcAft>
                <a:spcPts val="2000"/>
              </a:spcAft>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Initial </a:t>
            </a:r>
            <a:r>
              <a:rPr lang="en-GB" sz="2000" b="1" dirty="0">
                <a:solidFill>
                  <a:srgbClr val="00A4DE"/>
                </a:solidFill>
                <a:latin typeface="Arial" panose="020B0604020202020204" pitchFamily="34" charset="0"/>
                <a:cs typeface="Arial" panose="020B0604020202020204" pitchFamily="34" charset="0"/>
              </a:rPr>
              <a:t>briefing </a:t>
            </a:r>
            <a:r>
              <a:rPr lang="en-GB" sz="2000" dirty="0">
                <a:solidFill>
                  <a:srgbClr val="00A4DE"/>
                </a:solidFill>
                <a:latin typeface="Arial" panose="020B0604020202020204" pitchFamily="34" charset="0"/>
                <a:cs typeface="Arial" panose="020B0604020202020204" pitchFamily="34" charset="0"/>
              </a:rPr>
              <a:t>– The moderator reiterates any information that was provided during the recruitment </a:t>
            </a:r>
            <a:r>
              <a:rPr lang="en-GB" sz="2000" dirty="0" smtClean="0">
                <a:solidFill>
                  <a:srgbClr val="00A4DE"/>
                </a:solidFill>
                <a:latin typeface="Arial" panose="020B0604020202020204" pitchFamily="34" charset="0"/>
                <a:cs typeface="Arial" panose="020B0604020202020204" pitchFamily="34" charset="0"/>
              </a:rPr>
              <a:t>process.</a:t>
            </a:r>
          </a:p>
          <a:p>
            <a:pPr>
              <a:lnSpc>
                <a:spcPct val="100000"/>
              </a:lnSpc>
              <a:spcBef>
                <a:spcPts val="0"/>
              </a:spcBef>
              <a:spcAft>
                <a:spcPts val="2000"/>
              </a:spcAft>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General </a:t>
            </a:r>
            <a:r>
              <a:rPr lang="en-GB" sz="2000" b="1" dirty="0">
                <a:solidFill>
                  <a:srgbClr val="00A4DE"/>
                </a:solidFill>
                <a:latin typeface="Arial" panose="020B0604020202020204" pitchFamily="34" charset="0"/>
                <a:cs typeface="Arial" panose="020B0604020202020204" pitchFamily="34" charset="0"/>
              </a:rPr>
              <a:t>discussion </a:t>
            </a:r>
            <a:r>
              <a:rPr lang="en-GB" sz="2000" dirty="0">
                <a:solidFill>
                  <a:srgbClr val="00A4DE"/>
                </a:solidFill>
                <a:latin typeface="Arial" panose="020B0604020202020204" pitchFamily="34" charset="0"/>
                <a:cs typeface="Arial" panose="020B0604020202020204" pitchFamily="34" charset="0"/>
              </a:rPr>
              <a:t>– facilitated by the moderator through a series of open-ended </a:t>
            </a:r>
            <a:r>
              <a:rPr lang="en-GB" sz="2000" dirty="0" smtClean="0">
                <a:solidFill>
                  <a:srgbClr val="00A4DE"/>
                </a:solidFill>
                <a:latin typeface="Arial" panose="020B0604020202020204" pitchFamily="34" charset="0"/>
                <a:cs typeface="Arial" panose="020B0604020202020204" pitchFamily="34" charset="0"/>
              </a:rPr>
              <a:t>questions.</a:t>
            </a:r>
          </a:p>
          <a:p>
            <a:pPr>
              <a:lnSpc>
                <a:spcPct val="100000"/>
              </a:lnSpc>
              <a:spcBef>
                <a:spcPts val="0"/>
              </a:spcBef>
              <a:spcAft>
                <a:spcPts val="2000"/>
              </a:spcAft>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Group </a:t>
            </a:r>
            <a:r>
              <a:rPr lang="en-GB" sz="2000" b="1" dirty="0">
                <a:solidFill>
                  <a:srgbClr val="00A4DE"/>
                </a:solidFill>
                <a:latin typeface="Arial" panose="020B0604020202020204" pitchFamily="34" charset="0"/>
                <a:cs typeface="Arial" panose="020B0604020202020204" pitchFamily="34" charset="0"/>
              </a:rPr>
              <a:t>work </a:t>
            </a:r>
            <a:r>
              <a:rPr lang="en-GB" sz="2000" dirty="0">
                <a:solidFill>
                  <a:srgbClr val="00A4DE"/>
                </a:solidFill>
                <a:latin typeface="Arial" panose="020B0604020202020204" pitchFamily="34" charset="0"/>
                <a:cs typeface="Arial" panose="020B0604020202020204" pitchFamily="34" charset="0"/>
              </a:rPr>
              <a:t>– Getting participants to work together on a thought provoking activity, such as a story board activity.  </a:t>
            </a:r>
            <a:endParaRPr lang="en-GB" sz="2000" dirty="0" smtClean="0">
              <a:solidFill>
                <a:srgbClr val="00A4DE"/>
              </a:solidFill>
              <a:latin typeface="Arial" panose="020B0604020202020204" pitchFamily="34" charset="0"/>
              <a:cs typeface="Arial" panose="020B0604020202020204" pitchFamily="34" charset="0"/>
            </a:endParaRPr>
          </a:p>
          <a:p>
            <a:pPr>
              <a:lnSpc>
                <a:spcPct val="100000"/>
              </a:lnSpc>
              <a:spcBef>
                <a:spcPts val="0"/>
              </a:spcBef>
              <a:spcAft>
                <a:spcPts val="2000"/>
              </a:spcAft>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Presentation </a:t>
            </a:r>
            <a:r>
              <a:rPr lang="en-GB" sz="2000" b="1" dirty="0">
                <a:solidFill>
                  <a:srgbClr val="00A4DE"/>
                </a:solidFill>
                <a:latin typeface="Arial" panose="020B0604020202020204" pitchFamily="34" charset="0"/>
                <a:cs typeface="Arial" panose="020B0604020202020204" pitchFamily="34" charset="0"/>
              </a:rPr>
              <a:t>of storyboard </a:t>
            </a:r>
            <a:r>
              <a:rPr lang="en-GB" sz="2000" dirty="0">
                <a:solidFill>
                  <a:srgbClr val="00A4DE"/>
                </a:solidFill>
                <a:latin typeface="Arial" panose="020B0604020202020204" pitchFamily="34" charset="0"/>
                <a:cs typeface="Arial" panose="020B0604020202020204" pitchFamily="34" charset="0"/>
              </a:rPr>
              <a:t>– Where the participants present their story board or activity to the rest of the </a:t>
            </a:r>
            <a:r>
              <a:rPr lang="en-GB" sz="2000" dirty="0" smtClean="0">
                <a:solidFill>
                  <a:srgbClr val="00A4DE"/>
                </a:solidFill>
                <a:latin typeface="Arial" panose="020B0604020202020204" pitchFamily="34" charset="0"/>
                <a:cs typeface="Arial" panose="020B0604020202020204" pitchFamily="34" charset="0"/>
              </a:rPr>
              <a:t>group.</a:t>
            </a:r>
          </a:p>
          <a:p>
            <a:pPr>
              <a:lnSpc>
                <a:spcPct val="100000"/>
              </a:lnSpc>
              <a:spcBef>
                <a:spcPts val="0"/>
              </a:spcBef>
              <a:spcAft>
                <a:spcPts val="2000"/>
              </a:spcAft>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Follow-up </a:t>
            </a:r>
            <a:r>
              <a:rPr lang="en-GB" sz="2000" b="1" dirty="0">
                <a:solidFill>
                  <a:srgbClr val="00A4DE"/>
                </a:solidFill>
                <a:latin typeface="Arial" panose="020B0604020202020204" pitchFamily="34" charset="0"/>
                <a:cs typeface="Arial" panose="020B0604020202020204" pitchFamily="34" charset="0"/>
              </a:rPr>
              <a:t>questions </a:t>
            </a:r>
            <a:r>
              <a:rPr lang="en-GB" sz="2000" dirty="0">
                <a:solidFill>
                  <a:srgbClr val="00A4DE"/>
                </a:solidFill>
                <a:latin typeface="Arial" panose="020B0604020202020204" pitchFamily="34" charset="0"/>
                <a:cs typeface="Arial" panose="020B0604020202020204" pitchFamily="34" charset="0"/>
              </a:rPr>
              <a:t>– The moderator may want to ask questions about the story </a:t>
            </a:r>
            <a:r>
              <a:rPr lang="en-GB" sz="2000" dirty="0" smtClean="0">
                <a:solidFill>
                  <a:srgbClr val="00A4DE"/>
                </a:solidFill>
                <a:latin typeface="Arial" panose="020B0604020202020204" pitchFamily="34" charset="0"/>
                <a:cs typeface="Arial" panose="020B0604020202020204" pitchFamily="34" charset="0"/>
              </a:rPr>
              <a:t>board.</a:t>
            </a:r>
          </a:p>
          <a:p>
            <a:pPr>
              <a:lnSpc>
                <a:spcPct val="100000"/>
              </a:lnSpc>
              <a:spcBef>
                <a:spcPts val="0"/>
              </a:spcBef>
              <a:spcAft>
                <a:spcPts val="2000"/>
              </a:spcAft>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Final </a:t>
            </a:r>
            <a:r>
              <a:rPr lang="en-GB" sz="2000" b="1" dirty="0">
                <a:solidFill>
                  <a:srgbClr val="00A4DE"/>
                </a:solidFill>
                <a:latin typeface="Arial" panose="020B0604020202020204" pitchFamily="34" charset="0"/>
                <a:cs typeface="Arial" panose="020B0604020202020204" pitchFamily="34" charset="0"/>
              </a:rPr>
              <a:t>questionnaire </a:t>
            </a:r>
            <a:r>
              <a:rPr lang="en-GB" sz="2000" dirty="0">
                <a:solidFill>
                  <a:srgbClr val="00A4DE"/>
                </a:solidFill>
                <a:latin typeface="Arial" panose="020B0604020202020204" pitchFamily="34" charset="0"/>
                <a:cs typeface="Arial" panose="020B0604020202020204" pitchFamily="34" charset="0"/>
              </a:rPr>
              <a:t>– Participants complete a final questionnaire where they reflect on their experiences and any issues that </a:t>
            </a:r>
            <a:r>
              <a:rPr lang="en-GB" sz="2000" dirty="0" smtClean="0">
                <a:solidFill>
                  <a:srgbClr val="00A4DE"/>
                </a:solidFill>
                <a:latin typeface="Arial" panose="020B0604020202020204" pitchFamily="34" charset="0"/>
                <a:cs typeface="Arial" panose="020B0604020202020204" pitchFamily="34" charset="0"/>
              </a:rPr>
              <a:t>arose.</a:t>
            </a:r>
          </a:p>
          <a:p>
            <a:pPr>
              <a:lnSpc>
                <a:spcPct val="100000"/>
              </a:lnSpc>
              <a:spcBef>
                <a:spcPts val="0"/>
              </a:spcBef>
              <a:spcAft>
                <a:spcPts val="2000"/>
              </a:spcAft>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Final </a:t>
            </a:r>
            <a:r>
              <a:rPr lang="en-GB" sz="2000" b="1" dirty="0">
                <a:solidFill>
                  <a:srgbClr val="00A4DE"/>
                </a:solidFill>
                <a:latin typeface="Arial" panose="020B0604020202020204" pitchFamily="34" charset="0"/>
                <a:cs typeface="Arial" panose="020B0604020202020204" pitchFamily="34" charset="0"/>
              </a:rPr>
              <a:t>debrief </a:t>
            </a:r>
            <a:r>
              <a:rPr lang="en-GB" sz="2000" dirty="0">
                <a:solidFill>
                  <a:srgbClr val="00A4DE"/>
                </a:solidFill>
                <a:latin typeface="Arial" panose="020B0604020202020204" pitchFamily="34" charset="0"/>
                <a:cs typeface="Arial" panose="020B0604020202020204" pitchFamily="34" charset="0"/>
              </a:rPr>
              <a:t>– The researcher invites final questions from the participants</a:t>
            </a:r>
            <a:r>
              <a:rPr lang="en-GB" sz="2000" dirty="0" smtClean="0">
                <a:solidFill>
                  <a:srgbClr val="00A4DE"/>
                </a:solidFill>
                <a:latin typeface="Arial" panose="020B0604020202020204" pitchFamily="34" charset="0"/>
                <a:cs typeface="Arial" panose="020B0604020202020204" pitchFamily="34" charset="0"/>
              </a:rPr>
              <a:t>.</a:t>
            </a:r>
            <a:endParaRPr lang="en-GB" sz="2000" dirty="0">
              <a:solidFill>
                <a:srgbClr val="00A4DE"/>
              </a:solidFill>
              <a:latin typeface="Arial" panose="020B0604020202020204" pitchFamily="34" charset="0"/>
              <a:cs typeface="Arial" panose="020B0604020202020204" pitchFamily="34" charset="0"/>
            </a:endParaRPr>
          </a:p>
        </p:txBody>
      </p:sp>
      <p:sp>
        <p:nvSpPr>
          <p:cNvPr id="9" name="TextBox 8"/>
          <p:cNvSpPr txBox="1"/>
          <p:nvPr/>
        </p:nvSpPr>
        <p:spPr>
          <a:xfrm>
            <a:off x="902923" y="377193"/>
            <a:ext cx="700968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FOCUS GROUP STRUCTURE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754368" y="434304"/>
            <a:ext cx="5234432" cy="39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name="Slide61">
    <p:spTree>
      <p:nvGrpSpPr>
        <p:cNvPr id="1" name=""/>
        <p:cNvGrpSpPr/>
        <p:nvPr/>
      </p:nvGrpSpPr>
      <p:grpSpPr>
        <a:xfrm>
          <a:off x="0" y="0"/>
          <a:ext cx="0" cy="0"/>
          <a:chOff x="0" y="0"/>
          <a:chExt cx="0" cy="0"/>
        </a:xfrm>
      </p:grpSpPr>
      <p:sp>
        <p:nvSpPr>
          <p:cNvPr id="4" name="Title 1"/>
          <p:cNvSpPr txBox="1">
            <a:spLocks noGrp="1"/>
          </p:cNvSpPr>
          <p:nvPr>
            <p:ph type="title"/>
          </p:nvPr>
        </p:nvSpPr>
        <p:spPr/>
        <p:txBody>
          <a:bodyPr anchorCtr="1"/>
          <a:lstStyle/>
          <a:p>
            <a:pPr lvl="0" algn="ctr">
              <a:lnSpc>
                <a:spcPct val="100000"/>
              </a:lnSpc>
            </a:pPr>
            <a:r>
              <a:rPr lang="en-GB" sz="2000">
                <a:solidFill>
                  <a:srgbClr val="000090"/>
                </a:solidFill>
                <a:latin typeface="Aharoni" pitchFamily="2"/>
                <a:cs typeface="Aharoni" pitchFamily="2"/>
              </a:rPr>
              <a:t/>
            </a:r>
            <a:br>
              <a:rPr lang="en-GB" sz="2000">
                <a:solidFill>
                  <a:srgbClr val="000090"/>
                </a:solidFill>
                <a:latin typeface="Aharoni" pitchFamily="2"/>
                <a:cs typeface="Aharoni" pitchFamily="2"/>
              </a:rPr>
            </a:br>
            <a:endParaRPr lang="en-GB"/>
          </a:p>
        </p:txBody>
      </p:sp>
      <p:sp>
        <p:nvSpPr>
          <p:cNvPr id="7" name="Content Placeholder 2"/>
          <p:cNvSpPr txBox="1">
            <a:spLocks noGrp="1"/>
          </p:cNvSpPr>
          <p:nvPr>
            <p:ph idx="1"/>
          </p:nvPr>
        </p:nvSpPr>
        <p:spPr>
          <a:xfrm>
            <a:off x="902923" y="1243296"/>
            <a:ext cx="10350294" cy="5170646"/>
          </a:xfrm>
        </p:spPr>
        <p:txBody>
          <a:bodyPr wrap="square">
            <a:spAutoFit/>
          </a:bodyPr>
          <a:lstStyle/>
          <a:p>
            <a:pPr marL="0" lvl="0" indent="0">
              <a:lnSpc>
                <a:spcPct val="100000"/>
              </a:lnSpc>
              <a:spcBef>
                <a:spcPts val="0"/>
              </a:spcBef>
              <a:spcAft>
                <a:spcPts val="2000"/>
              </a:spcAft>
              <a:buClr>
                <a:srgbClr val="ED7D31"/>
              </a:buClr>
              <a:buSzPct val="121000"/>
              <a:buNone/>
            </a:pPr>
            <a:r>
              <a:rPr lang="en-GB" sz="2000" dirty="0">
                <a:solidFill>
                  <a:srgbClr val="00A4DE"/>
                </a:solidFill>
                <a:latin typeface="Arial" panose="020B0604020202020204" pitchFamily="34" charset="0"/>
                <a:cs typeface="Arial" panose="020B0604020202020204" pitchFamily="34" charset="0"/>
              </a:rPr>
              <a:t>Evaluating how your participants found the focus group experience can help you make improvements over </a:t>
            </a:r>
            <a:r>
              <a:rPr lang="en-GB" sz="2000" dirty="0" smtClean="0">
                <a:solidFill>
                  <a:srgbClr val="00A4DE"/>
                </a:solidFill>
                <a:latin typeface="Arial" panose="020B0604020202020204" pitchFamily="34" charset="0"/>
                <a:cs typeface="Arial" panose="020B0604020202020204" pitchFamily="34" charset="0"/>
              </a:rPr>
              <a:t>time. Evaluation </a:t>
            </a:r>
            <a:r>
              <a:rPr lang="en-GB" sz="2000" dirty="0">
                <a:solidFill>
                  <a:srgbClr val="00A4DE"/>
                </a:solidFill>
                <a:latin typeface="Arial" panose="020B0604020202020204" pitchFamily="34" charset="0"/>
                <a:cs typeface="Arial" panose="020B0604020202020204" pitchFamily="34" charset="0"/>
              </a:rPr>
              <a:t>does not need to be overly formal </a:t>
            </a:r>
            <a:r>
              <a:rPr lang="en-GB" sz="2000" dirty="0" smtClean="0">
                <a:solidFill>
                  <a:srgbClr val="00A4DE"/>
                </a:solidFill>
                <a:latin typeface="Arial" panose="020B0604020202020204" pitchFamily="34" charset="0"/>
                <a:cs typeface="Arial" panose="020B0604020202020204" pitchFamily="34" charset="0"/>
              </a:rPr>
              <a:t>or tedious, </a:t>
            </a:r>
            <a:r>
              <a:rPr lang="en-GB" sz="2000" dirty="0">
                <a:solidFill>
                  <a:srgbClr val="00A4DE"/>
                </a:solidFill>
                <a:latin typeface="Arial" panose="020B0604020202020204" pitchFamily="34" charset="0"/>
                <a:cs typeface="Arial" panose="020B0604020202020204" pitchFamily="34" charset="0"/>
              </a:rPr>
              <a:t>but it’s useful to assess whether participants felt the focus group was organized well, worth their time and that they were able to actively participate.</a:t>
            </a:r>
            <a:br>
              <a:rPr lang="en-GB" sz="2000" dirty="0">
                <a:solidFill>
                  <a:srgbClr val="00A4DE"/>
                </a:solidFill>
                <a:latin typeface="Arial" panose="020B0604020202020204" pitchFamily="34" charset="0"/>
                <a:cs typeface="Arial" panose="020B0604020202020204" pitchFamily="34" charset="0"/>
              </a:rPr>
            </a:br>
            <a:r>
              <a:rPr lang="en-GB" sz="2000" dirty="0">
                <a:solidFill>
                  <a:srgbClr val="00A4DE"/>
                </a:solidFill>
                <a:latin typeface="Arial" panose="020B0604020202020204" pitchFamily="34" charset="0"/>
                <a:cs typeface="Arial" panose="020B0604020202020204" pitchFamily="34" charset="0"/>
              </a:rPr>
              <a:t/>
            </a:r>
            <a:br>
              <a:rPr lang="en-GB" sz="2000" dirty="0">
                <a:solidFill>
                  <a:srgbClr val="00A4DE"/>
                </a:solidFill>
                <a:latin typeface="Arial" panose="020B0604020202020204" pitchFamily="34" charset="0"/>
                <a:cs typeface="Arial" panose="020B0604020202020204" pitchFamily="34" charset="0"/>
              </a:rPr>
            </a:br>
            <a:r>
              <a:rPr lang="en-GB" sz="2000" dirty="0" smtClean="0">
                <a:solidFill>
                  <a:srgbClr val="00A4DE"/>
                </a:solidFill>
                <a:latin typeface="Arial" panose="020B0604020202020204" pitchFamily="34" charset="0"/>
                <a:cs typeface="Arial" panose="020B0604020202020204" pitchFamily="34" charset="0"/>
              </a:rPr>
              <a:t>			</a:t>
            </a:r>
            <a:r>
              <a:rPr lang="en-GB" sz="2000" b="1" i="1" dirty="0" smtClean="0">
                <a:solidFill>
                  <a:srgbClr val="00A4DE"/>
                </a:solidFill>
                <a:latin typeface="Arial" panose="020B0604020202020204" pitchFamily="34" charset="0"/>
                <a:cs typeface="Arial" panose="020B0604020202020204" pitchFamily="34" charset="0"/>
              </a:rPr>
              <a:t>The </a:t>
            </a:r>
            <a:r>
              <a:rPr lang="en-GB" sz="2000" b="1" i="1" dirty="0">
                <a:solidFill>
                  <a:srgbClr val="00A4DE"/>
                </a:solidFill>
                <a:latin typeface="Arial" panose="020B0604020202020204" pitchFamily="34" charset="0"/>
                <a:cs typeface="Arial" panose="020B0604020202020204" pitchFamily="34" charset="0"/>
              </a:rPr>
              <a:t>most useful methods of evaluation: </a:t>
            </a:r>
            <a:endParaRPr lang="en-GB" sz="2000" b="1" i="1" dirty="0" smtClean="0">
              <a:solidFill>
                <a:srgbClr val="00A4DE"/>
              </a:solidFill>
              <a:latin typeface="Arial" panose="020B0604020202020204" pitchFamily="34" charset="0"/>
              <a:cs typeface="Arial" panose="020B0604020202020204" pitchFamily="34" charset="0"/>
            </a:endParaRPr>
          </a:p>
          <a:p>
            <a:pPr lvl="0">
              <a:lnSpc>
                <a:spcPct val="100000"/>
              </a:lnSpc>
              <a:spcBef>
                <a:spcPts val="0"/>
              </a:spcBef>
              <a:spcAft>
                <a:spcPts val="2000"/>
              </a:spcAft>
              <a:buClr>
                <a:srgbClr val="ED7D31"/>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The </a:t>
            </a:r>
            <a:r>
              <a:rPr lang="en-GB" sz="2000" dirty="0">
                <a:solidFill>
                  <a:srgbClr val="00A4DE"/>
                </a:solidFill>
                <a:latin typeface="Arial" panose="020B0604020202020204" pitchFamily="34" charset="0"/>
                <a:cs typeface="Arial" panose="020B0604020202020204" pitchFamily="34" charset="0"/>
              </a:rPr>
              <a:t>moderators or observer’s impressions and observations –  By taking field notes during the focus groups, they can find any potentially relevant non-verbal activity and specific </a:t>
            </a:r>
            <a:r>
              <a:rPr lang="en-GB" sz="2000" dirty="0" smtClean="0">
                <a:solidFill>
                  <a:srgbClr val="00A4DE"/>
                </a:solidFill>
                <a:latin typeface="Arial" panose="020B0604020202020204" pitchFamily="34" charset="0"/>
                <a:cs typeface="Arial" panose="020B0604020202020204" pitchFamily="34" charset="0"/>
              </a:rPr>
              <a:t>discussions.</a:t>
            </a:r>
          </a:p>
          <a:p>
            <a:pPr lvl="0">
              <a:lnSpc>
                <a:spcPct val="100000"/>
              </a:lnSpc>
              <a:spcBef>
                <a:spcPts val="0"/>
              </a:spcBef>
              <a:spcAft>
                <a:spcPts val="2000"/>
              </a:spcAft>
              <a:buClr>
                <a:srgbClr val="ED7D31"/>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Participant </a:t>
            </a:r>
            <a:r>
              <a:rPr lang="en-GB" sz="2000" dirty="0">
                <a:solidFill>
                  <a:srgbClr val="00A4DE"/>
                </a:solidFill>
                <a:latin typeface="Arial" panose="020B0604020202020204" pitchFamily="34" charset="0"/>
                <a:cs typeface="Arial" panose="020B0604020202020204" pitchFamily="34" charset="0"/>
              </a:rPr>
              <a:t>questionnaires –  Giving the participants a brief questionnaire about their focus group experiences can be very useful and help to inform the structure of subsequent focus </a:t>
            </a:r>
            <a:r>
              <a:rPr lang="en-GB" sz="2000" dirty="0" smtClean="0">
                <a:solidFill>
                  <a:srgbClr val="00A4DE"/>
                </a:solidFill>
                <a:latin typeface="Arial" panose="020B0604020202020204" pitchFamily="34" charset="0"/>
                <a:cs typeface="Arial" panose="020B0604020202020204" pitchFamily="34" charset="0"/>
              </a:rPr>
              <a:t>groups.</a:t>
            </a:r>
          </a:p>
          <a:p>
            <a:pPr lvl="0">
              <a:lnSpc>
                <a:spcPct val="100000"/>
              </a:lnSpc>
              <a:spcBef>
                <a:spcPts val="0"/>
              </a:spcBef>
              <a:spcAft>
                <a:spcPts val="2000"/>
              </a:spcAft>
              <a:buClr>
                <a:srgbClr val="ED7D31"/>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Review </a:t>
            </a:r>
            <a:r>
              <a:rPr lang="en-GB" sz="2000" dirty="0">
                <a:solidFill>
                  <a:srgbClr val="00A4DE"/>
                </a:solidFill>
                <a:latin typeface="Arial" panose="020B0604020202020204" pitchFamily="34" charset="0"/>
                <a:cs typeface="Arial" panose="020B0604020202020204" pitchFamily="34" charset="0"/>
              </a:rPr>
              <a:t>of the recording and transcription  –  This  can assess the quality of the focus group dynamic as a whole</a:t>
            </a:r>
            <a:r>
              <a:rPr lang="en-GB" sz="2000" dirty="0" smtClean="0">
                <a:solidFill>
                  <a:srgbClr val="00A4DE"/>
                </a:solidFill>
                <a:latin typeface="Arial" panose="020B0604020202020204" pitchFamily="34" charset="0"/>
                <a:cs typeface="Arial" panose="020B0604020202020204" pitchFamily="34" charset="0"/>
              </a:rPr>
              <a:t>.</a:t>
            </a:r>
            <a:endParaRPr lang="en-GB" sz="2000" dirty="0">
              <a:solidFill>
                <a:srgbClr val="00A4DE"/>
              </a:solidFill>
              <a:latin typeface="Arial" panose="020B0604020202020204" pitchFamily="34" charset="0"/>
              <a:cs typeface="Arial" panose="020B0604020202020204" pitchFamily="34" charset="0"/>
            </a:endParaRPr>
          </a:p>
        </p:txBody>
      </p:sp>
      <p:sp>
        <p:nvSpPr>
          <p:cNvPr id="10" name="TextBox 9"/>
          <p:cNvSpPr txBox="1"/>
          <p:nvPr/>
        </p:nvSpPr>
        <p:spPr>
          <a:xfrm>
            <a:off x="902923" y="377193"/>
            <a:ext cx="737544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FOCUS GROUP EVALUATION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1"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071360" y="434304"/>
            <a:ext cx="4917440" cy="39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name="Slide63">
    <p:spTree>
      <p:nvGrpSpPr>
        <p:cNvPr id="1" name=""/>
        <p:cNvGrpSpPr/>
        <p:nvPr/>
      </p:nvGrpSpPr>
      <p:grpSpPr>
        <a:xfrm>
          <a:off x="0" y="0"/>
          <a:ext cx="0" cy="0"/>
          <a:chOff x="0" y="0"/>
          <a:chExt cx="0" cy="0"/>
        </a:xfrm>
      </p:grpSpPr>
      <p:sp>
        <p:nvSpPr>
          <p:cNvPr id="4" name="Title 1"/>
          <p:cNvSpPr txBox="1">
            <a:spLocks noGrp="1"/>
          </p:cNvSpPr>
          <p:nvPr>
            <p:ph type="title"/>
          </p:nvPr>
        </p:nvSpPr>
        <p:spPr/>
        <p:txBody>
          <a:bodyPr anchorCtr="1"/>
          <a:lstStyle/>
          <a:p>
            <a:pPr lvl="0" algn="ctr">
              <a:lnSpc>
                <a:spcPct val="100000"/>
              </a:lnSpc>
            </a:pPr>
            <a:r>
              <a:rPr lang="en-GB" sz="2000" dirty="0">
                <a:solidFill>
                  <a:srgbClr val="000090"/>
                </a:solidFill>
                <a:latin typeface="Aharoni" pitchFamily="2"/>
                <a:cs typeface="Aharoni" pitchFamily="2"/>
              </a:rPr>
              <a:t/>
            </a:r>
            <a:br>
              <a:rPr lang="en-GB" sz="2000" dirty="0">
                <a:solidFill>
                  <a:srgbClr val="000090"/>
                </a:solidFill>
                <a:latin typeface="Aharoni" pitchFamily="2"/>
                <a:cs typeface="Aharoni" pitchFamily="2"/>
              </a:rPr>
            </a:br>
            <a:endParaRPr lang="en-GB" dirty="0"/>
          </a:p>
        </p:txBody>
      </p:sp>
      <p:sp>
        <p:nvSpPr>
          <p:cNvPr id="7" name="Content Placeholder 2"/>
          <p:cNvSpPr txBox="1">
            <a:spLocks noGrp="1"/>
          </p:cNvSpPr>
          <p:nvPr>
            <p:ph idx="1"/>
          </p:nvPr>
        </p:nvSpPr>
        <p:spPr>
          <a:xfrm>
            <a:off x="835823" y="1387580"/>
            <a:ext cx="10515600" cy="5611793"/>
          </a:xfrm>
        </p:spPr>
        <p:txBody>
          <a:bodyPr>
            <a:spAutoFit/>
          </a:bodyPr>
          <a:lstStyle/>
          <a:p>
            <a:pPr lvl="0">
              <a:buClr>
                <a:srgbClr val="ED7D31"/>
              </a:buClr>
              <a:buSzPct val="150000"/>
              <a:buBlip>
                <a:blip r:embed="rId3"/>
              </a:buBlip>
            </a:pPr>
            <a:r>
              <a:rPr lang="en-GB" sz="2000" dirty="0">
                <a:solidFill>
                  <a:srgbClr val="00A4DE"/>
                </a:solidFill>
                <a:latin typeface="Arial" pitchFamily="34"/>
                <a:cs typeface="Arial" pitchFamily="34"/>
              </a:rPr>
              <a:t>Recording data should be standard practice for all researchers</a:t>
            </a:r>
            <a:r>
              <a:rPr lang="en-GB" sz="2000" dirty="0" smtClean="0">
                <a:solidFill>
                  <a:srgbClr val="00A4DE"/>
                </a:solidFill>
                <a:latin typeface="Arial" pitchFamily="34"/>
                <a:cs typeface="Arial" pitchFamily="34"/>
              </a:rPr>
              <a:t>.</a:t>
            </a:r>
            <a:endParaRPr lang="en-GB" sz="2000" dirty="0">
              <a:solidFill>
                <a:srgbClr val="00A4DE"/>
              </a:solidFill>
              <a:latin typeface="Arial" pitchFamily="34"/>
              <a:cs typeface="Arial" pitchFamily="34"/>
            </a:endParaRPr>
          </a:p>
          <a:p>
            <a:pPr lvl="0">
              <a:buClr>
                <a:srgbClr val="ED7D31"/>
              </a:buClr>
              <a:buSzPct val="150000"/>
              <a:buBlip>
                <a:blip r:embed="rId3"/>
              </a:buBlip>
            </a:pPr>
            <a:r>
              <a:rPr lang="en-GB" sz="2000" dirty="0">
                <a:solidFill>
                  <a:srgbClr val="00A4DE"/>
                </a:solidFill>
                <a:latin typeface="Arial" pitchFamily="34"/>
                <a:cs typeface="Arial" pitchFamily="34"/>
              </a:rPr>
              <a:t>Recordings increase the accuracy of analysed qualitative data, reduce the risk of biased memory and biased selection of which element are noted down, and recordings allow you to focus more fully on engaging with </a:t>
            </a:r>
            <a:r>
              <a:rPr lang="en-GB" sz="2000" dirty="0" smtClean="0">
                <a:solidFill>
                  <a:srgbClr val="00A4DE"/>
                </a:solidFill>
                <a:latin typeface="Arial" pitchFamily="34"/>
                <a:cs typeface="Arial" pitchFamily="34"/>
              </a:rPr>
              <a:t>participants.</a:t>
            </a:r>
            <a:endParaRPr lang="en-GB" sz="2000" dirty="0">
              <a:solidFill>
                <a:srgbClr val="00A4DE"/>
              </a:solidFill>
              <a:latin typeface="Arial" pitchFamily="34"/>
              <a:cs typeface="Arial" pitchFamily="34"/>
            </a:endParaRPr>
          </a:p>
          <a:p>
            <a:pPr lvl="0">
              <a:buClr>
                <a:srgbClr val="ED7D31"/>
              </a:buClr>
              <a:buSzPct val="150000"/>
              <a:buBlip>
                <a:blip r:embed="rId3"/>
              </a:buBlip>
            </a:pPr>
            <a:r>
              <a:rPr lang="en-GB" sz="2000" dirty="0">
                <a:solidFill>
                  <a:srgbClr val="00A4DE"/>
                </a:solidFill>
                <a:latin typeface="Arial" pitchFamily="34"/>
                <a:cs typeface="Arial" pitchFamily="34"/>
              </a:rPr>
              <a:t>Information will not be missed or forgotten; and there is no need to interrupt participants ask them to repeat </a:t>
            </a:r>
            <a:r>
              <a:rPr lang="en-GB" sz="2000" dirty="0" smtClean="0">
                <a:solidFill>
                  <a:srgbClr val="00A4DE"/>
                </a:solidFill>
                <a:latin typeface="Arial" pitchFamily="34"/>
                <a:cs typeface="Arial" pitchFamily="34"/>
              </a:rPr>
              <a:t>themselves.</a:t>
            </a:r>
          </a:p>
          <a:p>
            <a:pPr marL="0" lvl="0" indent="0">
              <a:buClr>
                <a:srgbClr val="ED7D31"/>
              </a:buClr>
              <a:buSzPct val="121000"/>
              <a:buNone/>
            </a:pPr>
            <a:endParaRPr lang="en-GB" sz="2000" dirty="0" smtClean="0">
              <a:solidFill>
                <a:srgbClr val="00A4DE"/>
              </a:solidFill>
              <a:latin typeface="Arial" pitchFamily="34"/>
              <a:cs typeface="Arial" pitchFamily="34"/>
            </a:endParaRPr>
          </a:p>
          <a:p>
            <a:pPr marL="0" lvl="0" indent="0" algn="ctr">
              <a:buNone/>
            </a:pPr>
            <a:r>
              <a:rPr lang="en-GB" sz="2000" b="1" i="1" kern="0" dirty="0">
                <a:solidFill>
                  <a:srgbClr val="00A4DE"/>
                </a:solidFill>
                <a:latin typeface="Arial" pitchFamily="34"/>
                <a:cs typeface="Arial" pitchFamily="34"/>
              </a:rPr>
              <a:t>When you should not record your qualitative data </a:t>
            </a:r>
            <a:r>
              <a:rPr lang="en-GB" sz="2000" b="1" i="1" kern="0" dirty="0" smtClean="0">
                <a:solidFill>
                  <a:srgbClr val="00A4DE"/>
                </a:solidFill>
                <a:latin typeface="Arial" pitchFamily="34"/>
                <a:cs typeface="Arial" pitchFamily="34"/>
              </a:rPr>
              <a:t>collection:</a:t>
            </a:r>
            <a:endParaRPr lang="en-GB" sz="2000" b="1" i="1" dirty="0">
              <a:solidFill>
                <a:srgbClr val="00A4DE"/>
              </a:solidFill>
              <a:latin typeface="Arial" pitchFamily="34"/>
              <a:cs typeface="Arial" pitchFamily="34"/>
            </a:endParaRPr>
          </a:p>
          <a:p>
            <a:pPr lvl="0">
              <a:lnSpc>
                <a:spcPct val="100000"/>
              </a:lnSpc>
              <a:spcAft>
                <a:spcPts val="1200"/>
              </a:spcAft>
              <a:buClr>
                <a:srgbClr val="ED7D31"/>
              </a:buClr>
              <a:buSzPct val="150000"/>
              <a:buBlip>
                <a:blip r:embed="rId3"/>
              </a:buBlip>
            </a:pPr>
            <a:r>
              <a:rPr lang="en-GB" sz="2000" dirty="0">
                <a:solidFill>
                  <a:srgbClr val="00A4DE"/>
                </a:solidFill>
                <a:latin typeface="Arial" pitchFamily="34"/>
                <a:cs typeface="Arial" pitchFamily="34"/>
              </a:rPr>
              <a:t>Do not if a participant explicitly asks you not to or if you have not specifically sought permission from the participant to record. </a:t>
            </a:r>
          </a:p>
          <a:p>
            <a:pPr lvl="0">
              <a:lnSpc>
                <a:spcPct val="100000"/>
              </a:lnSpc>
              <a:spcAft>
                <a:spcPts val="1200"/>
              </a:spcAft>
              <a:buClr>
                <a:srgbClr val="ED7D31"/>
              </a:buClr>
              <a:buSzPct val="150000"/>
              <a:buBlip>
                <a:blip r:embed="rId3"/>
              </a:buBlip>
            </a:pPr>
            <a:r>
              <a:rPr lang="en-GB" sz="2000" dirty="0">
                <a:solidFill>
                  <a:srgbClr val="00A4DE"/>
                </a:solidFill>
                <a:latin typeface="Arial" pitchFamily="34"/>
                <a:cs typeface="Arial" pitchFamily="34"/>
              </a:rPr>
              <a:t>Secret recordings undermine the rust between the participant and the researcher, and in some cases secret recordings are illegal.</a:t>
            </a:r>
          </a:p>
          <a:p>
            <a:pPr>
              <a:lnSpc>
                <a:spcPct val="100000"/>
              </a:lnSpc>
              <a:spcAft>
                <a:spcPts val="1200"/>
              </a:spcAft>
              <a:buClr>
                <a:srgbClr val="ED7D31"/>
              </a:buClr>
              <a:buSzPct val="150000"/>
              <a:buBlip>
                <a:blip r:embed="rId3"/>
              </a:buBlip>
            </a:pPr>
            <a:r>
              <a:rPr lang="en-GB" sz="2000" b="1" dirty="0">
                <a:solidFill>
                  <a:srgbClr val="00A4DE"/>
                </a:solidFill>
                <a:latin typeface="Arial" pitchFamily="34"/>
                <a:cs typeface="Arial" pitchFamily="34"/>
              </a:rPr>
              <a:t>Your research objectives are always secondary to participants’ wellbeing.</a:t>
            </a:r>
          </a:p>
          <a:p>
            <a:pPr lvl="0">
              <a:buClr>
                <a:srgbClr val="ED7D31"/>
              </a:buClr>
              <a:buSzPct val="121000"/>
            </a:pPr>
            <a:endParaRPr lang="it-IT" sz="2000" dirty="0">
              <a:solidFill>
                <a:srgbClr val="000090"/>
              </a:solidFill>
              <a:latin typeface="Arial" pitchFamily="34"/>
              <a:cs typeface="Arial" pitchFamily="34"/>
            </a:endParaRPr>
          </a:p>
        </p:txBody>
      </p:sp>
      <p:sp>
        <p:nvSpPr>
          <p:cNvPr id="9" name="TextBox 8"/>
          <p:cNvSpPr txBox="1"/>
          <p:nvPr/>
        </p:nvSpPr>
        <p:spPr>
          <a:xfrm>
            <a:off x="902923" y="377193"/>
            <a:ext cx="904574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RECORDING YOUR QUALITATIVE DATA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766048" y="434304"/>
            <a:ext cx="3222752" cy="39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noGrp="1"/>
          </p:cNvSpPr>
          <p:nvPr>
            <p:ph type="title"/>
          </p:nvPr>
        </p:nvSpPr>
        <p:spPr/>
        <p:txBody>
          <a:bodyPr anchorCtr="1"/>
          <a:lstStyle/>
          <a:p>
            <a:pPr lvl="0" algn="ctr">
              <a:lnSpc>
                <a:spcPct val="100000"/>
              </a:lnSpc>
            </a:pPr>
            <a:r>
              <a:rPr lang="en-GB" sz="2000">
                <a:solidFill>
                  <a:srgbClr val="000090"/>
                </a:solidFill>
                <a:latin typeface="Aharoni" pitchFamily="2"/>
                <a:cs typeface="Aharoni" pitchFamily="2"/>
              </a:rPr>
              <a:t/>
            </a:r>
            <a:br>
              <a:rPr lang="en-GB" sz="2000">
                <a:solidFill>
                  <a:srgbClr val="000090"/>
                </a:solidFill>
                <a:latin typeface="Aharoni" pitchFamily="2"/>
                <a:cs typeface="Aharoni" pitchFamily="2"/>
              </a:rPr>
            </a:br>
            <a:endParaRPr lang="en-GB"/>
          </a:p>
        </p:txBody>
      </p:sp>
      <p:sp>
        <p:nvSpPr>
          <p:cNvPr id="10" name="Content Placeholder 2"/>
          <p:cNvSpPr txBox="1">
            <a:spLocks noGrp="1"/>
          </p:cNvSpPr>
          <p:nvPr>
            <p:ph idx="1"/>
          </p:nvPr>
        </p:nvSpPr>
        <p:spPr>
          <a:xfrm>
            <a:off x="170688" y="1200768"/>
            <a:ext cx="11155680" cy="6278642"/>
          </a:xfrm>
        </p:spPr>
        <p:txBody>
          <a:bodyPr wrap="square">
            <a:spAutoFit/>
          </a:bodyPr>
          <a:lstStyle/>
          <a:p>
            <a:pPr lvl="1">
              <a:lnSpc>
                <a:spcPct val="100000"/>
              </a:lnSpc>
              <a:spcBef>
                <a:spcPts val="1200"/>
              </a:spcBef>
              <a:spcAft>
                <a:spcPts val="1200"/>
              </a:spcAft>
              <a:buClr>
                <a:schemeClr val="accent6"/>
              </a:buClr>
              <a:buSzPct val="150000"/>
              <a:buBlip>
                <a:blip r:embed="rId2"/>
              </a:buBlip>
            </a:pPr>
            <a:r>
              <a:rPr lang="en-GB" sz="2000" i="1" dirty="0" smtClean="0">
                <a:solidFill>
                  <a:srgbClr val="00A4DE"/>
                </a:solidFill>
                <a:latin typeface="Arial" panose="020B0604020202020204" pitchFamily="34" charset="0"/>
                <a:cs typeface="Arial" panose="020B0604020202020204" pitchFamily="34" charset="0"/>
              </a:rPr>
              <a:t>Be </a:t>
            </a:r>
            <a:r>
              <a:rPr lang="en-GB" sz="2000" i="1" dirty="0">
                <a:solidFill>
                  <a:srgbClr val="00A4DE"/>
                </a:solidFill>
                <a:latin typeface="Arial" panose="020B0604020202020204" pitchFamily="34" charset="0"/>
                <a:cs typeface="Arial" panose="020B0604020202020204" pitchFamily="34" charset="0"/>
              </a:rPr>
              <a:t>familiar with recording equipment </a:t>
            </a:r>
            <a:r>
              <a:rPr lang="en-GB" sz="2000" dirty="0">
                <a:solidFill>
                  <a:srgbClr val="00A4DE"/>
                </a:solidFill>
                <a:latin typeface="Arial" panose="020B0604020202020204" pitchFamily="34" charset="0"/>
                <a:cs typeface="Arial" panose="020B0604020202020204" pitchFamily="34" charset="0"/>
              </a:rPr>
              <a:t>–  Practice with </a:t>
            </a:r>
            <a:r>
              <a:rPr lang="en-GB" sz="2000" dirty="0" smtClean="0">
                <a:solidFill>
                  <a:srgbClr val="00A4DE"/>
                </a:solidFill>
                <a:latin typeface="Arial" panose="020B0604020202020204" pitchFamily="34" charset="0"/>
                <a:cs typeface="Arial" panose="020B0604020202020204" pitchFamily="34" charset="0"/>
              </a:rPr>
              <a:t>recording </a:t>
            </a:r>
            <a:r>
              <a:rPr lang="en-GB" sz="2000" dirty="0">
                <a:solidFill>
                  <a:srgbClr val="00A4DE"/>
                </a:solidFill>
                <a:latin typeface="Arial" panose="020B0604020202020204" pitchFamily="34" charset="0"/>
                <a:cs typeface="Arial" panose="020B0604020202020204" pitchFamily="34" charset="0"/>
              </a:rPr>
              <a:t>equipment beforehand so that it is less distracting and you seem more professional during the interview or focus group.</a:t>
            </a:r>
          </a:p>
          <a:p>
            <a:pPr lvl="1">
              <a:lnSpc>
                <a:spcPct val="100000"/>
              </a:lnSpc>
              <a:spcBef>
                <a:spcPts val="1200"/>
              </a:spcBef>
              <a:spcAft>
                <a:spcPts val="1200"/>
              </a:spcAft>
              <a:buClr>
                <a:schemeClr val="accent6"/>
              </a:buClr>
              <a:buSzPct val="150000"/>
              <a:buBlip>
                <a:blip r:embed="rId2"/>
              </a:buBlip>
            </a:pPr>
            <a:r>
              <a:rPr lang="en-GB" sz="2000" i="1" dirty="0" smtClean="0">
                <a:solidFill>
                  <a:srgbClr val="00A4DE"/>
                </a:solidFill>
                <a:latin typeface="Arial" panose="020B0604020202020204" pitchFamily="34" charset="0"/>
                <a:cs typeface="Arial" panose="020B0604020202020204" pitchFamily="34" charset="0"/>
              </a:rPr>
              <a:t>Use right equipment </a:t>
            </a:r>
            <a:r>
              <a:rPr lang="en-GB" sz="2000" dirty="0">
                <a:solidFill>
                  <a:srgbClr val="00A4DE"/>
                </a:solidFill>
                <a:latin typeface="Arial" panose="020B0604020202020204" pitchFamily="34" charset="0"/>
                <a:cs typeface="Arial" panose="020B0604020202020204" pitchFamily="34" charset="0"/>
              </a:rPr>
              <a:t>– Simple, good quality equipment is best to use. Equipment that can record from a moderate distance will enable you also to be more flexible in establishing a comfortable interview environment. A Marantz solid state recorder is a recommended device</a:t>
            </a:r>
            <a:r>
              <a:rPr lang="en-GB" sz="2000" dirty="0" smtClean="0">
                <a:solidFill>
                  <a:srgbClr val="00A4DE"/>
                </a:solidFill>
                <a:latin typeface="Arial" panose="020B0604020202020204" pitchFamily="34" charset="0"/>
                <a:cs typeface="Arial" panose="020B0604020202020204" pitchFamily="34" charset="0"/>
              </a:rPr>
              <a:t>.</a:t>
            </a:r>
          </a:p>
          <a:p>
            <a:pPr lvl="1">
              <a:lnSpc>
                <a:spcPct val="100000"/>
              </a:lnSpc>
              <a:spcBef>
                <a:spcPts val="1200"/>
              </a:spcBef>
              <a:spcAft>
                <a:spcPts val="1200"/>
              </a:spcAft>
              <a:buClr>
                <a:schemeClr val="accent6"/>
              </a:buClr>
              <a:buSzPct val="150000"/>
              <a:buBlip>
                <a:blip r:embed="rId2"/>
              </a:buBlip>
            </a:pPr>
            <a:r>
              <a:rPr lang="en-GB" sz="2000" i="1" dirty="0" smtClean="0">
                <a:solidFill>
                  <a:srgbClr val="00A4DE"/>
                </a:solidFill>
                <a:latin typeface="Arial" panose="020B0604020202020204" pitchFamily="34" charset="0"/>
                <a:cs typeface="Arial" panose="020B0604020202020204" pitchFamily="34" charset="0"/>
              </a:rPr>
              <a:t>Use </a:t>
            </a:r>
            <a:r>
              <a:rPr lang="en-GB" sz="2000" i="1" dirty="0">
                <a:solidFill>
                  <a:srgbClr val="00A4DE"/>
                </a:solidFill>
                <a:latin typeface="Arial" panose="020B0604020202020204" pitchFamily="34" charset="0"/>
                <a:cs typeface="Arial" panose="020B0604020202020204" pitchFamily="34" charset="0"/>
              </a:rPr>
              <a:t>less recording equipment </a:t>
            </a:r>
            <a:r>
              <a:rPr lang="en-GB" sz="2000" dirty="0">
                <a:solidFill>
                  <a:srgbClr val="00A4DE"/>
                </a:solidFill>
                <a:latin typeface="Arial" panose="020B0604020202020204" pitchFamily="34" charset="0"/>
                <a:cs typeface="Arial" panose="020B0604020202020204" pitchFamily="34" charset="0"/>
              </a:rPr>
              <a:t>–  In this case there are less items to set up and monitor, and less items to worry about becoming damaged or stolen</a:t>
            </a:r>
            <a:r>
              <a:rPr lang="en-GB" sz="2000" dirty="0" smtClean="0">
                <a:solidFill>
                  <a:srgbClr val="00A4DE"/>
                </a:solidFill>
                <a:latin typeface="Arial" panose="020B0604020202020204" pitchFamily="34" charset="0"/>
                <a:cs typeface="Arial" panose="020B0604020202020204" pitchFamily="34" charset="0"/>
              </a:rPr>
              <a:t>.</a:t>
            </a:r>
          </a:p>
          <a:p>
            <a:pPr lvl="1">
              <a:lnSpc>
                <a:spcPct val="100000"/>
              </a:lnSpc>
              <a:spcBef>
                <a:spcPts val="1200"/>
              </a:spcBef>
              <a:spcAft>
                <a:spcPts val="1200"/>
              </a:spcAft>
              <a:buClr>
                <a:schemeClr val="accent6"/>
              </a:buClr>
              <a:buSzPct val="150000"/>
              <a:buBlip>
                <a:blip r:embed="rId2"/>
              </a:buBlip>
            </a:pPr>
            <a:r>
              <a:rPr lang="en-GB" sz="2000" i="1" dirty="0" smtClean="0">
                <a:solidFill>
                  <a:srgbClr val="00A4DE"/>
                </a:solidFill>
                <a:latin typeface="Arial" panose="020B0604020202020204" pitchFamily="34" charset="0"/>
                <a:cs typeface="Arial" panose="020B0604020202020204" pitchFamily="34" charset="0"/>
              </a:rPr>
              <a:t>Bring </a:t>
            </a:r>
            <a:r>
              <a:rPr lang="en-GB" sz="2000" i="1" dirty="0">
                <a:solidFill>
                  <a:srgbClr val="00A4DE"/>
                </a:solidFill>
                <a:latin typeface="Arial" panose="020B0604020202020204" pitchFamily="34" charset="0"/>
                <a:cs typeface="Arial" panose="020B0604020202020204" pitchFamily="34" charset="0"/>
              </a:rPr>
              <a:t>backup </a:t>
            </a:r>
            <a:r>
              <a:rPr lang="en-GB" sz="2000" i="1" dirty="0" smtClean="0">
                <a:solidFill>
                  <a:srgbClr val="00A4DE"/>
                </a:solidFill>
                <a:latin typeface="Arial" panose="020B0604020202020204" pitchFamily="34" charset="0"/>
                <a:cs typeface="Arial" panose="020B0604020202020204" pitchFamily="34" charset="0"/>
              </a:rPr>
              <a:t>power</a:t>
            </a:r>
            <a:r>
              <a:rPr lang="en-GB" sz="2000" dirty="0">
                <a:solidFill>
                  <a:srgbClr val="00A4DE"/>
                </a:solidFill>
                <a:latin typeface="Arial" panose="020B0604020202020204" pitchFamily="34" charset="0"/>
                <a:cs typeface="Arial" panose="020B0604020202020204" pitchFamily="34" charset="0"/>
              </a:rPr>
              <a:t> – </a:t>
            </a:r>
            <a:r>
              <a:rPr lang="en-GB" sz="2000" dirty="0" smtClean="0">
                <a:solidFill>
                  <a:srgbClr val="00A4DE"/>
                </a:solidFill>
                <a:latin typeface="Arial" panose="020B0604020202020204" pitchFamily="34" charset="0"/>
                <a:cs typeface="Arial" panose="020B0604020202020204" pitchFamily="34" charset="0"/>
              </a:rPr>
              <a:t>Ensure </a:t>
            </a:r>
            <a:r>
              <a:rPr lang="en-GB" sz="2000" dirty="0">
                <a:solidFill>
                  <a:srgbClr val="00A4DE"/>
                </a:solidFill>
                <a:latin typeface="Arial" panose="020B0604020202020204" pitchFamily="34" charset="0"/>
                <a:cs typeface="Arial" panose="020B0604020202020204" pitchFamily="34" charset="0"/>
              </a:rPr>
              <a:t>equipment is fully charged before interviews, but just in case, an additional power supply for your recorders is a sound investment.</a:t>
            </a:r>
          </a:p>
          <a:p>
            <a:pPr lvl="1">
              <a:lnSpc>
                <a:spcPct val="100000"/>
              </a:lnSpc>
              <a:spcBef>
                <a:spcPts val="1200"/>
              </a:spcBef>
              <a:spcAft>
                <a:spcPts val="1200"/>
              </a:spcAft>
              <a:buClr>
                <a:schemeClr val="accent6"/>
              </a:buClr>
              <a:buSzPct val="150000"/>
              <a:buBlip>
                <a:blip r:embed="rId2"/>
              </a:buBlip>
            </a:pPr>
            <a:r>
              <a:rPr lang="en-GB" sz="2000" i="1" dirty="0" smtClean="0">
                <a:solidFill>
                  <a:srgbClr val="00A4DE"/>
                </a:solidFill>
                <a:latin typeface="Arial" panose="020B0604020202020204" pitchFamily="34" charset="0"/>
                <a:cs typeface="Arial" panose="020B0604020202020204" pitchFamily="34" charset="0"/>
              </a:rPr>
              <a:t>Protect </a:t>
            </a:r>
            <a:r>
              <a:rPr lang="en-GB" sz="2000" i="1" dirty="0">
                <a:solidFill>
                  <a:srgbClr val="00A4DE"/>
                </a:solidFill>
                <a:latin typeface="Arial" panose="020B0604020202020204" pitchFamily="34" charset="0"/>
                <a:cs typeface="Arial" panose="020B0604020202020204" pitchFamily="34" charset="0"/>
              </a:rPr>
              <a:t>your recorded </a:t>
            </a:r>
            <a:r>
              <a:rPr lang="en-GB" sz="2000" i="1" dirty="0" smtClean="0">
                <a:solidFill>
                  <a:srgbClr val="00A4DE"/>
                </a:solidFill>
                <a:latin typeface="Arial" panose="020B0604020202020204" pitchFamily="34" charset="0"/>
                <a:cs typeface="Arial" panose="020B0604020202020204" pitchFamily="34" charset="0"/>
              </a:rPr>
              <a:t>data</a:t>
            </a:r>
            <a:r>
              <a:rPr lang="en-GB" sz="2000" i="1" dirty="0">
                <a:solidFill>
                  <a:srgbClr val="00A4DE"/>
                </a:solidFill>
                <a:latin typeface="Arial" panose="020B0604020202020204" pitchFamily="34" charset="0"/>
                <a:cs typeface="Arial" panose="020B0604020202020204" pitchFamily="34" charset="0"/>
              </a:rPr>
              <a:t> </a:t>
            </a:r>
            <a:r>
              <a:rPr lang="en-GB" sz="2000" dirty="0">
                <a:solidFill>
                  <a:srgbClr val="00A4DE"/>
                </a:solidFill>
                <a:latin typeface="Arial" panose="020B0604020202020204" pitchFamily="34" charset="0"/>
                <a:cs typeface="Arial" panose="020B0604020202020204" pitchFamily="34" charset="0"/>
              </a:rPr>
              <a:t>– </a:t>
            </a:r>
            <a:r>
              <a:rPr lang="en-GB" sz="2000" dirty="0" smtClean="0">
                <a:solidFill>
                  <a:srgbClr val="00A4DE"/>
                </a:solidFill>
                <a:latin typeface="Arial" panose="020B0604020202020204" pitchFamily="34" charset="0"/>
                <a:cs typeface="Arial" panose="020B0604020202020204" pitchFamily="34" charset="0"/>
              </a:rPr>
              <a:t>Copy </a:t>
            </a:r>
            <a:r>
              <a:rPr lang="en-GB" sz="2000" dirty="0">
                <a:solidFill>
                  <a:srgbClr val="00A4DE"/>
                </a:solidFill>
                <a:latin typeface="Arial" panose="020B0604020202020204" pitchFamily="34" charset="0"/>
                <a:cs typeface="Arial" panose="020B0604020202020204" pitchFamily="34" charset="0"/>
              </a:rPr>
              <a:t>data into an external storage device that is not connected to a computer and kept in a secure </a:t>
            </a:r>
            <a:r>
              <a:rPr lang="en-GB" sz="2000" dirty="0" smtClean="0">
                <a:solidFill>
                  <a:srgbClr val="00A4DE"/>
                </a:solidFill>
                <a:latin typeface="Arial" panose="020B0604020202020204" pitchFamily="34" charset="0"/>
                <a:cs typeface="Arial" panose="020B0604020202020204" pitchFamily="34" charset="0"/>
              </a:rPr>
              <a:t>location. Software </a:t>
            </a:r>
            <a:r>
              <a:rPr lang="en-GB" sz="2000" dirty="0">
                <a:solidFill>
                  <a:srgbClr val="00A4DE"/>
                </a:solidFill>
                <a:latin typeface="Arial" panose="020B0604020202020204" pitchFamily="34" charset="0"/>
                <a:cs typeface="Arial" panose="020B0604020202020204" pitchFamily="34" charset="0"/>
              </a:rPr>
              <a:t>encryption uses a process of scrambling information so only the intended user can access it by using a passcode.</a:t>
            </a:r>
          </a:p>
          <a:p>
            <a:pPr lvl="1">
              <a:lnSpc>
                <a:spcPct val="100000"/>
              </a:lnSpc>
              <a:spcBef>
                <a:spcPts val="1200"/>
              </a:spcBef>
              <a:spcAft>
                <a:spcPts val="1200"/>
              </a:spcAft>
              <a:buClr>
                <a:schemeClr val="accent6"/>
              </a:buClr>
              <a:buSzPct val="150000"/>
              <a:buBlip>
                <a:blip r:embed="rId2"/>
              </a:buBlip>
            </a:pPr>
            <a:endParaRPr lang="en-GB" sz="2200" dirty="0">
              <a:solidFill>
                <a:srgbClr val="000090"/>
              </a:solidFill>
              <a:cs typeface="Arial" pitchFamily="34"/>
            </a:endParaRPr>
          </a:p>
        </p:txBody>
      </p:sp>
      <p:sp>
        <p:nvSpPr>
          <p:cNvPr id="9" name="TextBox 8"/>
          <p:cNvSpPr txBox="1"/>
          <p:nvPr/>
        </p:nvSpPr>
        <p:spPr>
          <a:xfrm>
            <a:off x="902923" y="377193"/>
            <a:ext cx="608309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TOP RECORDING TIPS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1"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852160" y="434304"/>
            <a:ext cx="613664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63945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name="Slide69">
    <p:spTree>
      <p:nvGrpSpPr>
        <p:cNvPr id="1" name=""/>
        <p:cNvGrpSpPr/>
        <p:nvPr/>
      </p:nvGrpSpPr>
      <p:grpSpPr>
        <a:xfrm>
          <a:off x="0" y="0"/>
          <a:ext cx="0" cy="0"/>
          <a:chOff x="0" y="0"/>
          <a:chExt cx="0" cy="0"/>
        </a:xfrm>
      </p:grpSpPr>
      <p:sp>
        <p:nvSpPr>
          <p:cNvPr id="4" name="Title 1"/>
          <p:cNvSpPr txBox="1">
            <a:spLocks noGrp="1"/>
          </p:cNvSpPr>
          <p:nvPr>
            <p:ph type="title"/>
          </p:nvPr>
        </p:nvSpPr>
        <p:spPr/>
        <p:txBody>
          <a:bodyPr anchorCtr="1"/>
          <a:lstStyle/>
          <a:p>
            <a:pPr lvl="0" algn="ctr">
              <a:lnSpc>
                <a:spcPct val="100000"/>
              </a:lnSpc>
            </a:pPr>
            <a:r>
              <a:rPr lang="en-GB" sz="2000">
                <a:solidFill>
                  <a:srgbClr val="000090"/>
                </a:solidFill>
                <a:latin typeface="Aharoni" pitchFamily="2"/>
                <a:cs typeface="Aharoni" pitchFamily="2"/>
              </a:rPr>
              <a:t/>
            </a:r>
            <a:br>
              <a:rPr lang="en-GB" sz="2000">
                <a:solidFill>
                  <a:srgbClr val="000090"/>
                </a:solidFill>
                <a:latin typeface="Aharoni" pitchFamily="2"/>
                <a:cs typeface="Aharoni" pitchFamily="2"/>
              </a:rPr>
            </a:br>
            <a:endParaRPr lang="en-GB"/>
          </a:p>
        </p:txBody>
      </p:sp>
      <p:sp>
        <p:nvSpPr>
          <p:cNvPr id="7" name="Content Placeholder 2"/>
          <p:cNvSpPr txBox="1">
            <a:spLocks noGrp="1"/>
          </p:cNvSpPr>
          <p:nvPr>
            <p:ph idx="1"/>
          </p:nvPr>
        </p:nvSpPr>
        <p:spPr>
          <a:xfrm>
            <a:off x="973053" y="1518146"/>
            <a:ext cx="10036324" cy="3631763"/>
          </a:xfrm>
        </p:spPr>
        <p:txBody>
          <a:bodyPr wrap="square">
            <a:spAutoFit/>
          </a:bodyPr>
          <a:lstStyle/>
          <a:p>
            <a:pPr>
              <a:lnSpc>
                <a:spcPct val="100000"/>
              </a:lnSpc>
              <a:spcBef>
                <a:spcPts val="0"/>
              </a:spcBef>
              <a:spcAft>
                <a:spcPts val="2000"/>
              </a:spcAft>
              <a:buClr>
                <a:srgbClr val="ED7D31"/>
              </a:buClr>
              <a:buSzPct val="150000"/>
              <a:buBlip>
                <a:blip r:embed="rId2"/>
              </a:buBlip>
            </a:pPr>
            <a:r>
              <a:rPr lang="en-GB" sz="2000" dirty="0" smtClean="0">
                <a:solidFill>
                  <a:srgbClr val="00A4DE"/>
                </a:solidFill>
                <a:latin typeface="Arial" pitchFamily="34"/>
                <a:cs typeface="Arial" pitchFamily="34"/>
              </a:rPr>
              <a:t>It </a:t>
            </a:r>
            <a:r>
              <a:rPr lang="en-GB" sz="2000" dirty="0">
                <a:solidFill>
                  <a:srgbClr val="00A4DE"/>
                </a:solidFill>
                <a:latin typeface="Arial" pitchFamily="34"/>
                <a:cs typeface="Arial" pitchFamily="34"/>
              </a:rPr>
              <a:t>is </a:t>
            </a:r>
            <a:r>
              <a:rPr lang="en-GB" sz="2000" dirty="0" smtClean="0">
                <a:solidFill>
                  <a:srgbClr val="00A4DE"/>
                </a:solidFill>
                <a:latin typeface="Arial" pitchFamily="34"/>
                <a:cs typeface="Arial" pitchFamily="34"/>
              </a:rPr>
              <a:t>always important </a:t>
            </a:r>
            <a:r>
              <a:rPr lang="en-GB" sz="2000" dirty="0">
                <a:solidFill>
                  <a:srgbClr val="00A4DE"/>
                </a:solidFill>
                <a:latin typeface="Arial" pitchFamily="34"/>
                <a:cs typeface="Arial" pitchFamily="34"/>
              </a:rPr>
              <a:t>to select </a:t>
            </a:r>
            <a:r>
              <a:rPr lang="en-GB" sz="2000" dirty="0" smtClean="0">
                <a:solidFill>
                  <a:srgbClr val="00A4DE"/>
                </a:solidFill>
                <a:latin typeface="Arial" pitchFamily="34"/>
                <a:cs typeface="Arial" pitchFamily="34"/>
              </a:rPr>
              <a:t>methods </a:t>
            </a:r>
            <a:r>
              <a:rPr lang="en-GB" sz="2000" dirty="0">
                <a:solidFill>
                  <a:srgbClr val="00A4DE"/>
                </a:solidFill>
                <a:latin typeface="Arial" pitchFamily="34"/>
                <a:cs typeface="Arial" pitchFamily="34"/>
              </a:rPr>
              <a:t>that will be appropriate for your research question</a:t>
            </a:r>
            <a:r>
              <a:rPr lang="en-GB" sz="2000" dirty="0" smtClean="0">
                <a:solidFill>
                  <a:srgbClr val="00A4DE"/>
                </a:solidFill>
                <a:latin typeface="Arial" pitchFamily="34"/>
                <a:cs typeface="Arial" pitchFamily="34"/>
              </a:rPr>
              <a:t>.</a:t>
            </a:r>
            <a:endParaRPr lang="en-GB" sz="2000" dirty="0">
              <a:solidFill>
                <a:srgbClr val="00A4DE"/>
              </a:solidFill>
              <a:latin typeface="Arial" pitchFamily="34"/>
              <a:cs typeface="Arial" pitchFamily="34"/>
            </a:endParaRPr>
          </a:p>
          <a:p>
            <a:pPr lvl="0">
              <a:lnSpc>
                <a:spcPct val="100000"/>
              </a:lnSpc>
              <a:spcBef>
                <a:spcPts val="0"/>
              </a:spcBef>
              <a:spcAft>
                <a:spcPts val="2000"/>
              </a:spcAft>
              <a:buClr>
                <a:srgbClr val="ED7D31"/>
              </a:buClr>
              <a:buSzPct val="150000"/>
              <a:buBlip>
                <a:blip r:embed="rId2"/>
              </a:buBlip>
            </a:pPr>
            <a:r>
              <a:rPr lang="en-GB" sz="2000" dirty="0">
                <a:solidFill>
                  <a:srgbClr val="00A4DE"/>
                </a:solidFill>
                <a:latin typeface="Arial" pitchFamily="34"/>
                <a:cs typeface="Arial" pitchFamily="34"/>
              </a:rPr>
              <a:t>The best qualitative research allows for emergence, where information gained during the initial stages of data collection can hone, alter or otherwise influence your research focus</a:t>
            </a:r>
            <a:r>
              <a:rPr lang="en-GB" sz="2000" dirty="0" smtClean="0">
                <a:solidFill>
                  <a:srgbClr val="00A4DE"/>
                </a:solidFill>
                <a:latin typeface="Arial" pitchFamily="34"/>
                <a:cs typeface="Arial" pitchFamily="34"/>
              </a:rPr>
              <a:t>.</a:t>
            </a:r>
            <a:endParaRPr lang="en-GB" sz="2000" dirty="0">
              <a:solidFill>
                <a:srgbClr val="00A4DE"/>
              </a:solidFill>
              <a:latin typeface="Arial" pitchFamily="34"/>
              <a:cs typeface="Arial" pitchFamily="34"/>
            </a:endParaRPr>
          </a:p>
          <a:p>
            <a:pPr lvl="0">
              <a:lnSpc>
                <a:spcPct val="100000"/>
              </a:lnSpc>
              <a:spcBef>
                <a:spcPts val="0"/>
              </a:spcBef>
              <a:spcAft>
                <a:spcPts val="2000"/>
              </a:spcAft>
              <a:buClr>
                <a:srgbClr val="ED7D31"/>
              </a:buClr>
              <a:buSzPct val="150000"/>
              <a:buBlip>
                <a:blip r:embed="rId2"/>
              </a:buBlip>
            </a:pPr>
            <a:r>
              <a:rPr lang="en-GB" sz="2000" dirty="0">
                <a:solidFill>
                  <a:srgbClr val="00A4DE"/>
                </a:solidFill>
                <a:latin typeface="Arial" pitchFamily="34"/>
                <a:cs typeface="Arial" pitchFamily="34"/>
              </a:rPr>
              <a:t>Qualitative methods require a substantial investment of time, energy and specialised skill in your chosen method. </a:t>
            </a:r>
          </a:p>
          <a:p>
            <a:pPr lvl="0">
              <a:lnSpc>
                <a:spcPct val="100000"/>
              </a:lnSpc>
              <a:spcBef>
                <a:spcPts val="0"/>
              </a:spcBef>
              <a:spcAft>
                <a:spcPts val="2000"/>
              </a:spcAft>
              <a:buClr>
                <a:srgbClr val="ED7D31"/>
              </a:buClr>
              <a:buSzPct val="150000"/>
              <a:buBlip>
                <a:blip r:embed="rId2"/>
              </a:buBlip>
            </a:pPr>
            <a:r>
              <a:rPr lang="en-GB" sz="2000" dirty="0">
                <a:solidFill>
                  <a:srgbClr val="00A4DE"/>
                </a:solidFill>
                <a:latin typeface="Arial" pitchFamily="34"/>
                <a:cs typeface="Arial" pitchFamily="34"/>
              </a:rPr>
              <a:t>However, the insights that emerge from such research can more than justify this investment, providing you with a real window into the lives and thinking of others</a:t>
            </a:r>
            <a:r>
              <a:rPr lang="en-GB" sz="2000" dirty="0" smtClean="0">
                <a:solidFill>
                  <a:srgbClr val="00A4DE"/>
                </a:solidFill>
                <a:latin typeface="Arial" pitchFamily="34"/>
                <a:cs typeface="Arial" pitchFamily="34"/>
              </a:rPr>
              <a:t>.</a:t>
            </a:r>
            <a:endParaRPr lang="it-IT" sz="2000" dirty="0">
              <a:solidFill>
                <a:srgbClr val="00A4DE"/>
              </a:solidFill>
              <a:latin typeface="Arial" pitchFamily="34"/>
              <a:cs typeface="Arial" pitchFamily="34"/>
            </a:endParaRPr>
          </a:p>
        </p:txBody>
      </p:sp>
      <p:sp>
        <p:nvSpPr>
          <p:cNvPr id="9" name="TextBox 8"/>
          <p:cNvSpPr txBox="1"/>
          <p:nvPr/>
        </p:nvSpPr>
        <p:spPr>
          <a:xfrm>
            <a:off x="291514" y="377193"/>
            <a:ext cx="597781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CONCLUSION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10" name="Group 9"/>
          <p:cNvGrpSpPr/>
          <p:nvPr/>
        </p:nvGrpSpPr>
        <p:grpSpPr>
          <a:xfrm>
            <a:off x="0" y="12753"/>
            <a:ext cx="2124075" cy="1085850"/>
            <a:chOff x="0" y="12753"/>
            <a:chExt cx="2124075" cy="1085850"/>
          </a:xfrm>
        </p:grpSpPr>
        <p:grpSp>
          <p:nvGrpSpPr>
            <p:cNvPr id="11" name="Group 10"/>
            <p:cNvGrpSpPr/>
            <p:nvPr/>
          </p:nvGrpSpPr>
          <p:grpSpPr>
            <a:xfrm>
              <a:off x="0" y="12753"/>
              <a:ext cx="2124075" cy="1085850"/>
              <a:chOff x="0" y="12753"/>
              <a:chExt cx="2124075" cy="1085850"/>
            </a:xfrm>
          </p:grpSpPr>
          <p:pic>
            <p:nvPicPr>
              <p:cNvPr id="13"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2"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1516" y="434304"/>
            <a:ext cx="7517283" cy="39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name="Slide54">
    <p:spTree>
      <p:nvGrpSpPr>
        <p:cNvPr id="1" name=""/>
        <p:cNvGrpSpPr/>
        <p:nvPr/>
      </p:nvGrpSpPr>
      <p:grpSpPr>
        <a:xfrm>
          <a:off x="0" y="0"/>
          <a:ext cx="0" cy="0"/>
          <a:chOff x="0" y="0"/>
          <a:chExt cx="0" cy="0"/>
        </a:xfrm>
      </p:grpSpPr>
      <p:sp>
        <p:nvSpPr>
          <p:cNvPr id="6" name="TextBox 13"/>
          <p:cNvSpPr txBox="1"/>
          <p:nvPr/>
        </p:nvSpPr>
        <p:spPr>
          <a:xfrm>
            <a:off x="942108" y="1627488"/>
            <a:ext cx="10311107" cy="3016210"/>
          </a:xfrm>
          <a:prstGeom prst="rect">
            <a:avLst/>
          </a:prstGeom>
          <a:noFill/>
          <a:ln>
            <a:noFill/>
          </a:ln>
        </p:spPr>
        <p:txBody>
          <a:bodyPr vert="horz" wrap="square" lIns="91440" tIns="45720" rIns="91440" bIns="45720" anchor="t" anchorCtr="0" compatLnSpc="1">
            <a:spAutoFit/>
          </a:bodyPr>
          <a:lstStyle/>
          <a:p>
            <a:pPr marL="342900" marR="0" lvl="0" indent="-342900" algn="l" defTabSz="914400" rtl="0" fontAlgn="auto" hangingPunct="1">
              <a:lnSpc>
                <a:spcPct val="10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sz="2000" b="0" i="0" u="none" strike="noStrike" kern="0" cap="none" spc="0" baseline="0" dirty="0" smtClean="0">
                <a:solidFill>
                  <a:srgbClr val="00A4DE"/>
                </a:solidFill>
                <a:uFillTx/>
                <a:latin typeface="Arial" pitchFamily="34"/>
                <a:cs typeface="Arial" pitchFamily="34"/>
              </a:rPr>
              <a:t>Qualitative </a:t>
            </a:r>
            <a:r>
              <a:rPr lang="en-GB" sz="2000" b="0" i="0" u="none" strike="noStrike" kern="0" cap="none" spc="0" baseline="0" dirty="0">
                <a:solidFill>
                  <a:srgbClr val="00A4DE"/>
                </a:solidFill>
                <a:uFillTx/>
                <a:latin typeface="Arial" pitchFamily="34"/>
                <a:cs typeface="Arial" pitchFamily="34"/>
              </a:rPr>
              <a:t>research offers unique opportunities for gaining insights into </a:t>
            </a:r>
            <a:r>
              <a:rPr lang="en-GB" sz="2000" b="0" i="0" u="none" strike="noStrike" kern="0" cap="none" spc="0" baseline="0" dirty="0" smtClean="0">
                <a:solidFill>
                  <a:srgbClr val="00A4DE"/>
                </a:solidFill>
                <a:uFillTx/>
                <a:latin typeface="Arial" pitchFamily="34"/>
                <a:cs typeface="Arial" pitchFamily="34"/>
              </a:rPr>
              <a:t>experiences </a:t>
            </a:r>
            <a:r>
              <a:rPr lang="en-GB" sz="2000" b="0" i="0" u="none" strike="noStrike" kern="0" cap="none" spc="0" baseline="0" dirty="0">
                <a:solidFill>
                  <a:srgbClr val="00A4DE"/>
                </a:solidFill>
                <a:uFillTx/>
                <a:latin typeface="Arial" pitchFamily="34"/>
                <a:cs typeface="Arial" pitchFamily="34"/>
              </a:rPr>
              <a:t>and authentic viewpoints of your participants.  </a:t>
            </a:r>
          </a:p>
          <a:p>
            <a:pPr marL="342900" marR="0" lvl="0" indent="-342900" algn="l" defTabSz="914400" rtl="0" fontAlgn="auto" hangingPunct="1">
              <a:lnSpc>
                <a:spcPct val="10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sz="2000" kern="0" dirty="0">
                <a:solidFill>
                  <a:srgbClr val="00A4DE"/>
                </a:solidFill>
                <a:latin typeface="Arial" pitchFamily="34"/>
                <a:cs typeface="Arial" pitchFamily="34"/>
              </a:rPr>
              <a:t>I</a:t>
            </a:r>
            <a:r>
              <a:rPr lang="en-GB" sz="2000" b="0" i="0" u="none" strike="noStrike" kern="0" cap="none" spc="0" baseline="0" dirty="0" smtClean="0">
                <a:solidFill>
                  <a:srgbClr val="00A4DE"/>
                </a:solidFill>
                <a:uFillTx/>
                <a:latin typeface="Arial" pitchFamily="34"/>
                <a:cs typeface="Arial" pitchFamily="34"/>
              </a:rPr>
              <a:t>nterviews </a:t>
            </a:r>
            <a:r>
              <a:rPr lang="en-GB" sz="2000" b="0" i="0" u="none" strike="noStrike" kern="0" cap="none" spc="0" baseline="0" dirty="0">
                <a:solidFill>
                  <a:srgbClr val="00A4DE"/>
                </a:solidFill>
                <a:uFillTx/>
                <a:latin typeface="Arial" pitchFamily="34"/>
                <a:cs typeface="Arial" pitchFamily="34"/>
              </a:rPr>
              <a:t>and focus groups </a:t>
            </a:r>
            <a:r>
              <a:rPr lang="en-GB" sz="2000" b="0" i="0" u="none" strike="noStrike" kern="0" cap="none" spc="0" baseline="0" dirty="0" smtClean="0">
                <a:solidFill>
                  <a:srgbClr val="00A4DE"/>
                </a:solidFill>
                <a:uFillTx/>
                <a:latin typeface="Arial" pitchFamily="34"/>
                <a:cs typeface="Arial" pitchFamily="34"/>
              </a:rPr>
              <a:t>can offer in-depth insights </a:t>
            </a:r>
            <a:r>
              <a:rPr lang="en-GB" sz="2000" b="0" i="0" u="none" strike="noStrike" kern="0" cap="none" spc="0" baseline="0" dirty="0">
                <a:solidFill>
                  <a:srgbClr val="00A4DE"/>
                </a:solidFill>
                <a:uFillTx/>
                <a:latin typeface="Arial" pitchFamily="34"/>
                <a:cs typeface="Arial" pitchFamily="34"/>
              </a:rPr>
              <a:t>about people’s </a:t>
            </a:r>
            <a:r>
              <a:rPr lang="en-GB" sz="2000" b="0" i="0" u="none" strike="noStrike" kern="0" cap="none" spc="0" baseline="0" dirty="0" smtClean="0">
                <a:solidFill>
                  <a:srgbClr val="00A4DE"/>
                </a:solidFill>
                <a:uFillTx/>
                <a:latin typeface="Arial" pitchFamily="34"/>
                <a:cs typeface="Arial" pitchFamily="34"/>
              </a:rPr>
              <a:t>social lives.</a:t>
            </a:r>
            <a:endParaRPr lang="en-GB" sz="2000" b="0" i="0" u="none" strike="noStrike" kern="0" cap="none" spc="0" baseline="0" dirty="0">
              <a:solidFill>
                <a:srgbClr val="00A4DE"/>
              </a:solidFill>
              <a:uFillTx/>
              <a:latin typeface="Arial" pitchFamily="34"/>
              <a:cs typeface="Arial" pitchFamily="34"/>
            </a:endParaRPr>
          </a:p>
          <a:p>
            <a:pPr marL="342900" marR="0" lvl="0" indent="-342900" algn="l" defTabSz="914400" rtl="0" fontAlgn="auto" hangingPunct="1">
              <a:lnSpc>
                <a:spcPct val="10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sz="2000" b="0" i="0" u="none" strike="noStrike" kern="0" cap="none" spc="0" baseline="0" dirty="0">
                <a:solidFill>
                  <a:srgbClr val="00A4DE"/>
                </a:solidFill>
                <a:uFillTx/>
                <a:latin typeface="Arial" pitchFamily="34"/>
                <a:cs typeface="Arial" pitchFamily="34"/>
              </a:rPr>
              <a:t>You need detailed plans for your data collection, including focus group guides, templates for field notes and strategies for </a:t>
            </a:r>
            <a:r>
              <a:rPr lang="en-GB" sz="2000" b="0" i="0" u="none" strike="noStrike" kern="0" cap="none" spc="0" baseline="0" dirty="0" smtClean="0">
                <a:solidFill>
                  <a:srgbClr val="00A4DE"/>
                </a:solidFill>
                <a:uFillTx/>
                <a:latin typeface="Arial" pitchFamily="34"/>
                <a:cs typeface="Arial" pitchFamily="34"/>
              </a:rPr>
              <a:t>interaction.</a:t>
            </a:r>
            <a:endParaRPr lang="en-GB" sz="2000" b="0" i="0" u="none" strike="noStrike" kern="0" cap="none" spc="0" baseline="0" dirty="0">
              <a:solidFill>
                <a:srgbClr val="00A4DE"/>
              </a:solidFill>
              <a:uFillTx/>
              <a:latin typeface="Arial" pitchFamily="34"/>
              <a:cs typeface="Arial" pitchFamily="34"/>
            </a:endParaRPr>
          </a:p>
          <a:p>
            <a:pPr marL="342900" marR="0" lvl="0" indent="-342900" algn="l" defTabSz="914400" rtl="0" fontAlgn="auto" hangingPunct="1">
              <a:lnSpc>
                <a:spcPct val="10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sz="2000" b="0" i="0" u="none" strike="noStrike" kern="0" cap="none" spc="0" baseline="0" dirty="0">
                <a:solidFill>
                  <a:srgbClr val="00A4DE"/>
                </a:solidFill>
                <a:uFillTx/>
                <a:latin typeface="Arial" pitchFamily="34"/>
                <a:cs typeface="Arial" pitchFamily="34"/>
              </a:rPr>
              <a:t>Good qualitative research allows for </a:t>
            </a:r>
            <a:r>
              <a:rPr lang="en-GB" sz="2000" b="0" i="0" u="none" strike="noStrike" kern="0" cap="none" spc="0" baseline="0" dirty="0" smtClean="0">
                <a:solidFill>
                  <a:srgbClr val="00A4DE"/>
                </a:solidFill>
                <a:uFillTx/>
                <a:latin typeface="Arial" pitchFamily="34"/>
                <a:cs typeface="Arial" pitchFamily="34"/>
              </a:rPr>
              <a:t>adjustments</a:t>
            </a:r>
            <a:r>
              <a:rPr lang="en-GB" sz="2000" b="0" i="0" u="none" strike="noStrike" kern="0" cap="none" spc="0" dirty="0" smtClean="0">
                <a:solidFill>
                  <a:srgbClr val="00A4DE"/>
                </a:solidFill>
                <a:uFillTx/>
                <a:latin typeface="Arial" pitchFamily="34"/>
                <a:cs typeface="Arial" pitchFamily="34"/>
              </a:rPr>
              <a:t> to </a:t>
            </a:r>
            <a:r>
              <a:rPr lang="en-GB" sz="2000" b="0" i="0" u="none" strike="noStrike" kern="0" cap="none" spc="0" baseline="0" dirty="0" smtClean="0">
                <a:solidFill>
                  <a:srgbClr val="00A4DE"/>
                </a:solidFill>
                <a:uFillTx/>
                <a:latin typeface="Arial" pitchFamily="34"/>
                <a:cs typeface="Arial" pitchFamily="34"/>
              </a:rPr>
              <a:t>‘emergence</a:t>
            </a:r>
            <a:r>
              <a:rPr lang="en-GB" sz="2000" b="0" i="0" u="none" strike="noStrike" kern="0" cap="none" spc="0" baseline="0" dirty="0">
                <a:solidFill>
                  <a:srgbClr val="00A4DE"/>
                </a:solidFill>
                <a:uFillTx/>
                <a:latin typeface="Arial" pitchFamily="34"/>
                <a:cs typeface="Arial" pitchFamily="34"/>
              </a:rPr>
              <a:t>’ of new </a:t>
            </a:r>
            <a:r>
              <a:rPr lang="en-GB" sz="2000" b="0" i="0" u="none" strike="noStrike" kern="0" cap="none" spc="0" baseline="0" dirty="0" smtClean="0">
                <a:solidFill>
                  <a:srgbClr val="00A4DE"/>
                </a:solidFill>
                <a:uFillTx/>
                <a:latin typeface="Arial" pitchFamily="34"/>
                <a:cs typeface="Arial" pitchFamily="34"/>
              </a:rPr>
              <a:t>information,</a:t>
            </a:r>
            <a:r>
              <a:rPr lang="en-GB" sz="2000" b="0" i="0" u="none" strike="noStrike" kern="0" cap="none" spc="0" dirty="0" smtClean="0">
                <a:solidFill>
                  <a:srgbClr val="00A4DE"/>
                </a:solidFill>
                <a:uFillTx/>
                <a:latin typeface="Arial" pitchFamily="34"/>
                <a:cs typeface="Arial" pitchFamily="34"/>
              </a:rPr>
              <a:t> adapting </a:t>
            </a:r>
            <a:r>
              <a:rPr lang="en-GB" sz="2000" b="0" i="0" u="none" strike="noStrike" kern="0" cap="none" spc="0" baseline="0" dirty="0" smtClean="0">
                <a:solidFill>
                  <a:srgbClr val="00A4DE"/>
                </a:solidFill>
                <a:uFillTx/>
                <a:latin typeface="Arial" pitchFamily="34"/>
                <a:cs typeface="Arial" pitchFamily="34"/>
              </a:rPr>
              <a:t>focus</a:t>
            </a:r>
            <a:r>
              <a:rPr lang="en-GB" sz="2000" b="0" i="0" u="none" strike="noStrike" kern="0" cap="none" spc="0" baseline="0" dirty="0">
                <a:solidFill>
                  <a:srgbClr val="00A4DE"/>
                </a:solidFill>
                <a:uFillTx/>
                <a:latin typeface="Arial" pitchFamily="34"/>
                <a:cs typeface="Arial" pitchFamily="34"/>
              </a:rPr>
              <a:t>, approach and content of subsequent data </a:t>
            </a:r>
            <a:r>
              <a:rPr lang="en-GB" sz="2000" b="0" i="0" u="none" strike="noStrike" kern="0" cap="none" spc="0" baseline="0" dirty="0" smtClean="0">
                <a:solidFill>
                  <a:srgbClr val="00A4DE"/>
                </a:solidFill>
                <a:uFillTx/>
                <a:latin typeface="Arial" pitchFamily="34"/>
                <a:cs typeface="Arial" pitchFamily="34"/>
              </a:rPr>
              <a:t>collection</a:t>
            </a:r>
            <a:r>
              <a:rPr lang="en-GB" sz="2000" kern="0" dirty="0" smtClean="0">
                <a:solidFill>
                  <a:srgbClr val="00A4DE"/>
                </a:solidFill>
                <a:latin typeface="Arial" pitchFamily="34"/>
                <a:cs typeface="Arial" pitchFamily="34"/>
              </a:rPr>
              <a:t>.</a:t>
            </a:r>
            <a:endParaRPr lang="en-GB" sz="2000" b="0" i="0" u="none" strike="noStrike" kern="1200" cap="none" spc="0" baseline="0" dirty="0">
              <a:solidFill>
                <a:srgbClr val="00A4DE"/>
              </a:solidFill>
              <a:uFillTx/>
              <a:latin typeface="Arial" pitchFamily="34"/>
              <a:cs typeface="Arial" pitchFamily="34"/>
            </a:endParaRPr>
          </a:p>
        </p:txBody>
      </p:sp>
      <p:sp>
        <p:nvSpPr>
          <p:cNvPr id="10" name="TextBox 9"/>
          <p:cNvSpPr txBox="1"/>
          <p:nvPr/>
        </p:nvSpPr>
        <p:spPr>
          <a:xfrm>
            <a:off x="272264" y="377193"/>
            <a:ext cx="638456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INTRODUCTION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11" name="Group 10"/>
          <p:cNvGrpSpPr/>
          <p:nvPr/>
        </p:nvGrpSpPr>
        <p:grpSpPr>
          <a:xfrm>
            <a:off x="0" y="12753"/>
            <a:ext cx="2124075" cy="1085850"/>
            <a:chOff x="0" y="12753"/>
            <a:chExt cx="2124075" cy="1085850"/>
          </a:xfrm>
        </p:grpSpPr>
        <p:grpSp>
          <p:nvGrpSpPr>
            <p:cNvPr id="12" name="Group 11"/>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3"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1456" y="434304"/>
            <a:ext cx="7197343" cy="39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name="Slide58">
    <p:spTree>
      <p:nvGrpSpPr>
        <p:cNvPr id="1" name=""/>
        <p:cNvGrpSpPr/>
        <p:nvPr/>
      </p:nvGrpSpPr>
      <p:grpSpPr>
        <a:xfrm>
          <a:off x="0" y="0"/>
          <a:ext cx="0" cy="0"/>
          <a:chOff x="0" y="0"/>
          <a:chExt cx="0" cy="0"/>
        </a:xfrm>
      </p:grpSpPr>
      <p:sp>
        <p:nvSpPr>
          <p:cNvPr id="6" name="TextBox 13"/>
          <p:cNvSpPr txBox="1"/>
          <p:nvPr/>
        </p:nvSpPr>
        <p:spPr>
          <a:xfrm>
            <a:off x="184867" y="1553011"/>
            <a:ext cx="11589489" cy="1836398"/>
          </a:xfrm>
          <a:prstGeom prst="rect">
            <a:avLst/>
          </a:prstGeom>
          <a:noFill/>
          <a:ln>
            <a:noFill/>
          </a:ln>
        </p:spPr>
        <p:txBody>
          <a:bodyPr vert="horz" wrap="square" lIns="91440" tIns="45720" rIns="91440" bIns="45720" anchor="t" anchorCtr="0" compatLnSpc="1">
            <a:spAutoFit/>
          </a:bodyPr>
          <a:lstStyle/>
          <a:p>
            <a:pPr marL="285750" marR="0" lvl="0" indent="-285750" algn="l" defTabSz="914400" rtl="0" fontAlgn="auto" hangingPunct="1">
              <a:lnSpc>
                <a:spcPct val="100000"/>
              </a:lnSpc>
              <a:spcBef>
                <a:spcPts val="0"/>
              </a:spcBef>
              <a:spcAft>
                <a:spcPts val="0"/>
              </a:spcAft>
              <a:buClr>
                <a:srgbClr val="ED7D31"/>
              </a:buClr>
              <a:buSzPct val="121000"/>
              <a:buFont typeface="Arial" pitchFamily="34"/>
              <a:buChar char="•"/>
              <a:tabLst/>
              <a:defRPr sz="1800" b="0" i="0" u="none" strike="noStrike" kern="0" cap="none" spc="0" baseline="0">
                <a:solidFill>
                  <a:srgbClr val="000000"/>
                </a:solidFill>
                <a:uFillTx/>
              </a:defRPr>
            </a:pPr>
            <a:endParaRPr lang="en-GB" sz="2000" b="0" i="0" u="none" strike="noStrike" kern="1200" cap="none" spc="0" baseline="0">
              <a:solidFill>
                <a:srgbClr val="000090"/>
              </a:solidFill>
              <a:uFillTx/>
              <a:latin typeface="Arial" pitchFamily="34"/>
              <a:cs typeface="Arial" pitchFamily="34"/>
            </a:endParaRPr>
          </a:p>
          <a:p>
            <a:pPr marL="285750" marR="0" lvl="0" indent="-285750" algn="l" defTabSz="914400" rtl="0" fontAlgn="auto" hangingPunct="1">
              <a:lnSpc>
                <a:spcPct val="100000"/>
              </a:lnSpc>
              <a:spcBef>
                <a:spcPts val="0"/>
              </a:spcBef>
              <a:spcAft>
                <a:spcPts val="2000"/>
              </a:spcAft>
              <a:buClr>
                <a:srgbClr val="ED7D31"/>
              </a:buClr>
              <a:buSzPct val="121000"/>
              <a:buFont typeface="Arial" pitchFamily="34"/>
              <a:buChar char="•"/>
              <a:tabLst/>
              <a:defRPr sz="1800" b="0" i="0" u="none" strike="noStrike" kern="0" cap="none" spc="0" baseline="0">
                <a:solidFill>
                  <a:srgbClr val="000000"/>
                </a:solidFill>
                <a:uFillTx/>
              </a:defRPr>
            </a:pPr>
            <a:endParaRPr lang="en-GB" sz="2000" b="0" i="0" u="none" strike="noStrike" kern="1200" cap="none" spc="0" baseline="0">
              <a:solidFill>
                <a:srgbClr val="000090"/>
              </a:solidFill>
              <a:uFillTx/>
              <a:latin typeface="Arial" pitchFamily="34"/>
              <a:cs typeface="Arial" pitchFamily="34"/>
            </a:endParaRPr>
          </a:p>
          <a:p>
            <a:pPr marL="285750" marR="0" lvl="0" indent="-285750" algn="l" defTabSz="914400" rtl="0" fontAlgn="auto" hangingPunct="1">
              <a:lnSpc>
                <a:spcPct val="100000"/>
              </a:lnSpc>
              <a:spcBef>
                <a:spcPts val="0"/>
              </a:spcBef>
              <a:spcAft>
                <a:spcPts val="2000"/>
              </a:spcAft>
              <a:buClr>
                <a:srgbClr val="ED7D31"/>
              </a:buClr>
              <a:buSzPct val="121000"/>
              <a:buFont typeface="Arial" pitchFamily="34"/>
              <a:buChar char="•"/>
              <a:tabLst/>
              <a:defRPr sz="1800" b="0" i="0" u="none" strike="noStrike" kern="0" cap="none" spc="0" baseline="0">
                <a:solidFill>
                  <a:srgbClr val="000000"/>
                </a:solidFill>
                <a:uFillTx/>
              </a:defRPr>
            </a:pPr>
            <a:endParaRPr lang="en-GB" sz="2000" b="0" i="0" u="none" strike="noStrike" kern="1200" cap="none" spc="0" baseline="0">
              <a:solidFill>
                <a:srgbClr val="000090"/>
              </a:solidFill>
              <a:uFillTx/>
              <a:latin typeface="Arial" pitchFamily="34"/>
              <a:cs typeface="Arial" pitchFamily="34"/>
            </a:endParaRPr>
          </a:p>
          <a:p>
            <a:pPr marL="285750" marR="0" lvl="0" indent="-285750" algn="l" defTabSz="914400" rtl="0" fontAlgn="auto" hangingPunct="1">
              <a:lnSpc>
                <a:spcPct val="100000"/>
              </a:lnSpc>
              <a:spcBef>
                <a:spcPts val="0"/>
              </a:spcBef>
              <a:spcAft>
                <a:spcPts val="0"/>
              </a:spcAft>
              <a:buClr>
                <a:srgbClr val="ED7D31"/>
              </a:buClr>
              <a:buSzPct val="121000"/>
              <a:buFont typeface="Arial" pitchFamily="34"/>
              <a:buChar char="•"/>
              <a:tabLst/>
              <a:defRPr sz="1800" b="0" i="0" u="none" strike="noStrike" kern="0" cap="none" spc="0" baseline="0">
                <a:solidFill>
                  <a:srgbClr val="000000"/>
                </a:solidFill>
                <a:uFillTx/>
              </a:defRPr>
            </a:pPr>
            <a:endParaRPr lang="en-GB" sz="2000" b="0" i="0" u="none" strike="noStrike" kern="1200" cap="none" spc="0" baseline="0">
              <a:solidFill>
                <a:srgbClr val="000090"/>
              </a:solidFill>
              <a:uFillTx/>
              <a:latin typeface="Arial" pitchFamily="34"/>
              <a:cs typeface="Arial" pitchFamily="34"/>
            </a:endParaRPr>
          </a:p>
        </p:txBody>
      </p:sp>
      <p:sp>
        <p:nvSpPr>
          <p:cNvPr id="7" name="Content Placeholder 12"/>
          <p:cNvSpPr txBox="1">
            <a:spLocks noGrp="1"/>
          </p:cNvSpPr>
          <p:nvPr>
            <p:ph idx="1"/>
          </p:nvPr>
        </p:nvSpPr>
        <p:spPr>
          <a:xfrm>
            <a:off x="98227" y="1344950"/>
            <a:ext cx="5785104" cy="4692179"/>
          </a:xfrm>
        </p:spPr>
        <p:txBody>
          <a:bodyPr/>
          <a:lstStyle/>
          <a:p>
            <a:pPr marL="0" lvl="0" indent="0" algn="ctr">
              <a:lnSpc>
                <a:spcPct val="100000"/>
              </a:lnSpc>
              <a:spcBef>
                <a:spcPts val="0"/>
              </a:spcBef>
              <a:spcAft>
                <a:spcPts val="2000"/>
              </a:spcAft>
              <a:buClr>
                <a:srgbClr val="ED7D31"/>
              </a:buClr>
              <a:buSzPct val="121000"/>
              <a:buNone/>
            </a:pPr>
            <a:r>
              <a:rPr lang="en-GB" sz="2400" b="1" kern="0" dirty="0" smtClean="0">
                <a:solidFill>
                  <a:srgbClr val="00A4DE"/>
                </a:solidFill>
                <a:latin typeface="Arial" pitchFamily="34"/>
                <a:cs typeface="Arial" pitchFamily="34"/>
              </a:rPr>
              <a:t>Strengths</a:t>
            </a:r>
            <a:endParaRPr lang="en-GB" sz="2400" kern="0" dirty="0" smtClean="0">
              <a:solidFill>
                <a:srgbClr val="00A4DE"/>
              </a:solidFill>
              <a:latin typeface="Arial" pitchFamily="34"/>
              <a:cs typeface="Arial" pitchFamily="34"/>
            </a:endParaRPr>
          </a:p>
          <a:p>
            <a:pPr lvl="1">
              <a:lnSpc>
                <a:spcPct val="100000"/>
              </a:lnSpc>
              <a:spcBef>
                <a:spcPts val="0"/>
              </a:spcBef>
              <a:spcAft>
                <a:spcPts val="2000"/>
              </a:spcAft>
              <a:buClr>
                <a:srgbClr val="ED7D31"/>
              </a:buClr>
              <a:buSzPct val="150000"/>
              <a:buBlip>
                <a:blip r:embed="rId3"/>
              </a:buBlip>
            </a:pPr>
            <a:r>
              <a:rPr lang="en-GB" sz="2000" kern="0" dirty="0" smtClean="0">
                <a:solidFill>
                  <a:srgbClr val="00A4DE"/>
                </a:solidFill>
                <a:latin typeface="Arial" pitchFamily="34"/>
                <a:cs typeface="Arial" pitchFamily="34"/>
              </a:rPr>
              <a:t>Detailed </a:t>
            </a:r>
            <a:r>
              <a:rPr lang="en-GB" sz="2000" kern="0" dirty="0">
                <a:solidFill>
                  <a:srgbClr val="00A4DE"/>
                </a:solidFill>
                <a:latin typeface="Arial" pitchFamily="34"/>
                <a:cs typeface="Arial" pitchFamily="34"/>
              </a:rPr>
              <a:t>understanding of </a:t>
            </a:r>
            <a:r>
              <a:rPr lang="en-GB" sz="2000" kern="0" dirty="0" smtClean="0">
                <a:solidFill>
                  <a:srgbClr val="00A4DE"/>
                </a:solidFill>
                <a:latin typeface="Arial" pitchFamily="34"/>
                <a:cs typeface="Arial" pitchFamily="34"/>
              </a:rPr>
              <a:t>experiences. </a:t>
            </a:r>
          </a:p>
          <a:p>
            <a:pPr lvl="1">
              <a:lnSpc>
                <a:spcPct val="100000"/>
              </a:lnSpc>
              <a:spcBef>
                <a:spcPts val="0"/>
              </a:spcBef>
              <a:spcAft>
                <a:spcPts val="2000"/>
              </a:spcAft>
              <a:buClr>
                <a:srgbClr val="ED7D31"/>
              </a:buClr>
              <a:buSzPct val="150000"/>
              <a:buBlip>
                <a:blip r:embed="rId3"/>
              </a:buBlip>
            </a:pPr>
            <a:r>
              <a:rPr lang="en-GB" sz="2000" kern="0" dirty="0" smtClean="0">
                <a:solidFill>
                  <a:srgbClr val="00A4DE"/>
                </a:solidFill>
                <a:latin typeface="Arial" pitchFamily="34"/>
                <a:cs typeface="Arial" pitchFamily="34"/>
              </a:rPr>
              <a:t>Intensive </a:t>
            </a:r>
            <a:r>
              <a:rPr lang="en-GB" sz="2000" kern="0" dirty="0">
                <a:solidFill>
                  <a:srgbClr val="00A4DE"/>
                </a:solidFill>
                <a:latin typeface="Arial" pitchFamily="34"/>
                <a:cs typeface="Arial" pitchFamily="34"/>
              </a:rPr>
              <a:t>focus on one </a:t>
            </a:r>
            <a:r>
              <a:rPr lang="en-GB" sz="2000" kern="0" dirty="0" smtClean="0">
                <a:solidFill>
                  <a:srgbClr val="00A4DE"/>
                </a:solidFill>
                <a:latin typeface="Arial" pitchFamily="34"/>
                <a:cs typeface="Arial" pitchFamily="34"/>
              </a:rPr>
              <a:t>individual’s perspective.</a:t>
            </a:r>
          </a:p>
          <a:p>
            <a:pPr lvl="1">
              <a:lnSpc>
                <a:spcPct val="100000"/>
              </a:lnSpc>
              <a:spcBef>
                <a:spcPts val="0"/>
              </a:spcBef>
              <a:spcAft>
                <a:spcPts val="2000"/>
              </a:spcAft>
              <a:buClr>
                <a:srgbClr val="ED7D31"/>
              </a:buClr>
              <a:buSzPct val="150000"/>
              <a:buBlip>
                <a:blip r:embed="rId3"/>
              </a:buBlip>
            </a:pPr>
            <a:r>
              <a:rPr lang="en-GB" sz="2000" kern="0" dirty="0">
                <a:solidFill>
                  <a:srgbClr val="00A4DE"/>
                </a:solidFill>
                <a:latin typeface="Arial" pitchFamily="34"/>
                <a:cs typeface="Arial" pitchFamily="34"/>
              </a:rPr>
              <a:t>A</a:t>
            </a:r>
            <a:r>
              <a:rPr lang="en-GB" sz="2000" kern="0" dirty="0" smtClean="0">
                <a:solidFill>
                  <a:srgbClr val="00A4DE"/>
                </a:solidFill>
                <a:latin typeface="Arial" pitchFamily="34"/>
                <a:cs typeface="Arial" pitchFamily="34"/>
              </a:rPr>
              <a:t>bility </a:t>
            </a:r>
            <a:r>
              <a:rPr lang="en-GB" sz="2000" kern="0" dirty="0">
                <a:solidFill>
                  <a:srgbClr val="00A4DE"/>
                </a:solidFill>
                <a:latin typeface="Arial" pitchFamily="34"/>
                <a:cs typeface="Arial" pitchFamily="34"/>
              </a:rPr>
              <a:t>to change </a:t>
            </a:r>
            <a:r>
              <a:rPr lang="en-GB" sz="2000" kern="0" dirty="0" smtClean="0">
                <a:solidFill>
                  <a:srgbClr val="00A4DE"/>
                </a:solidFill>
                <a:latin typeface="Arial" pitchFamily="34"/>
                <a:cs typeface="Arial" pitchFamily="34"/>
              </a:rPr>
              <a:t>direction as research unfolds.  </a:t>
            </a:r>
          </a:p>
          <a:p>
            <a:pPr lvl="1">
              <a:lnSpc>
                <a:spcPct val="100000"/>
              </a:lnSpc>
              <a:spcBef>
                <a:spcPts val="0"/>
              </a:spcBef>
              <a:spcAft>
                <a:spcPts val="2000"/>
              </a:spcAft>
              <a:buClr>
                <a:srgbClr val="ED7D31"/>
              </a:buClr>
              <a:buSzPct val="150000"/>
              <a:buBlip>
                <a:blip r:embed="rId3"/>
              </a:buBlip>
            </a:pPr>
            <a:r>
              <a:rPr lang="en-GB" sz="2000" kern="0" dirty="0" smtClean="0">
                <a:solidFill>
                  <a:srgbClr val="00A4DE"/>
                </a:solidFill>
                <a:latin typeface="Arial" pitchFamily="34"/>
                <a:cs typeface="Arial" pitchFamily="34"/>
              </a:rPr>
              <a:t>Opportunity </a:t>
            </a:r>
            <a:r>
              <a:rPr lang="en-GB" sz="2000" kern="0" dirty="0">
                <a:solidFill>
                  <a:srgbClr val="00A4DE"/>
                </a:solidFill>
                <a:latin typeface="Arial" pitchFamily="34"/>
                <a:cs typeface="Arial" pitchFamily="34"/>
              </a:rPr>
              <a:t>to clarify and </a:t>
            </a:r>
            <a:r>
              <a:rPr lang="en-GB" sz="2000" kern="0" dirty="0" smtClean="0">
                <a:solidFill>
                  <a:srgbClr val="00A4DE"/>
                </a:solidFill>
                <a:latin typeface="Arial" pitchFamily="34"/>
                <a:cs typeface="Arial" pitchFamily="34"/>
              </a:rPr>
              <a:t>explain what you are looking to understand during live conversations with participants. </a:t>
            </a:r>
          </a:p>
          <a:p>
            <a:pPr lvl="1">
              <a:lnSpc>
                <a:spcPct val="100000"/>
              </a:lnSpc>
              <a:spcBef>
                <a:spcPts val="0"/>
              </a:spcBef>
              <a:spcAft>
                <a:spcPts val="2000"/>
              </a:spcAft>
              <a:buClr>
                <a:srgbClr val="ED7D31"/>
              </a:buClr>
              <a:buSzPct val="150000"/>
              <a:buBlip>
                <a:blip r:embed="rId3"/>
              </a:buBlip>
            </a:pPr>
            <a:r>
              <a:rPr lang="en-GB" sz="2000" kern="0" dirty="0" smtClean="0">
                <a:solidFill>
                  <a:srgbClr val="00A4DE"/>
                </a:solidFill>
                <a:latin typeface="Arial" pitchFamily="34"/>
                <a:cs typeface="Arial" pitchFamily="34"/>
              </a:rPr>
              <a:t>Opportunity </a:t>
            </a:r>
            <a:r>
              <a:rPr lang="en-GB" sz="2000" kern="0" dirty="0">
                <a:solidFill>
                  <a:srgbClr val="00A4DE"/>
                </a:solidFill>
                <a:latin typeface="Arial" pitchFamily="34"/>
                <a:cs typeface="Arial" pitchFamily="34"/>
              </a:rPr>
              <a:t>to ask follow up </a:t>
            </a:r>
            <a:r>
              <a:rPr lang="en-GB" sz="2000" kern="0" dirty="0" smtClean="0">
                <a:solidFill>
                  <a:srgbClr val="00A4DE"/>
                </a:solidFill>
                <a:latin typeface="Arial" pitchFamily="34"/>
                <a:cs typeface="Arial" pitchFamily="34"/>
              </a:rPr>
              <a:t>questions. </a:t>
            </a:r>
          </a:p>
          <a:p>
            <a:pPr lvl="1">
              <a:lnSpc>
                <a:spcPct val="100000"/>
              </a:lnSpc>
              <a:spcBef>
                <a:spcPts val="0"/>
              </a:spcBef>
              <a:spcAft>
                <a:spcPts val="2000"/>
              </a:spcAft>
              <a:buClr>
                <a:srgbClr val="ED7D31"/>
              </a:buClr>
              <a:buSzPct val="150000"/>
              <a:buBlip>
                <a:blip r:embed="rId3"/>
              </a:buBlip>
            </a:pPr>
            <a:r>
              <a:rPr lang="en-GB" sz="2000" kern="0" dirty="0">
                <a:solidFill>
                  <a:srgbClr val="00A4DE"/>
                </a:solidFill>
                <a:latin typeface="Arial" pitchFamily="34"/>
                <a:cs typeface="Arial" pitchFamily="34"/>
              </a:rPr>
              <a:t>P</a:t>
            </a:r>
            <a:r>
              <a:rPr lang="en-GB" sz="2000" kern="0" dirty="0" smtClean="0">
                <a:solidFill>
                  <a:srgbClr val="00A4DE"/>
                </a:solidFill>
                <a:latin typeface="Arial" pitchFamily="34"/>
                <a:cs typeface="Arial" pitchFamily="34"/>
              </a:rPr>
              <a:t>ositive </a:t>
            </a:r>
            <a:r>
              <a:rPr lang="en-GB" sz="2000" kern="0" dirty="0">
                <a:solidFill>
                  <a:srgbClr val="00A4DE"/>
                </a:solidFill>
                <a:latin typeface="Arial" pitchFamily="34"/>
                <a:cs typeface="Arial" pitchFamily="34"/>
              </a:rPr>
              <a:t>experience for participants</a:t>
            </a:r>
            <a:r>
              <a:rPr lang="en-GB" sz="2000" kern="0" dirty="0" smtClean="0">
                <a:solidFill>
                  <a:srgbClr val="00A4DE"/>
                </a:solidFill>
                <a:latin typeface="Arial" pitchFamily="34"/>
                <a:cs typeface="Arial" pitchFamily="34"/>
              </a:rPr>
              <a:t>.</a:t>
            </a:r>
            <a:endParaRPr lang="en-GB" sz="2000" kern="0" dirty="0">
              <a:solidFill>
                <a:srgbClr val="00A4DE"/>
              </a:solidFill>
              <a:latin typeface="Arial" pitchFamily="34"/>
              <a:cs typeface="Arial" pitchFamily="34"/>
            </a:endParaRPr>
          </a:p>
        </p:txBody>
      </p:sp>
      <p:sp>
        <p:nvSpPr>
          <p:cNvPr id="11" name="Content Placeholder 12"/>
          <p:cNvSpPr txBox="1">
            <a:spLocks/>
          </p:cNvSpPr>
          <p:nvPr/>
        </p:nvSpPr>
        <p:spPr>
          <a:xfrm>
            <a:off x="6299913" y="1415345"/>
            <a:ext cx="5368522" cy="4692179"/>
          </a:xfrm>
          <a:prstGeom prst="rect">
            <a:avLst/>
          </a:prstGeom>
          <a:noFill/>
          <a:ln>
            <a:noFill/>
          </a:ln>
        </p:spPr>
        <p:txBody>
          <a:bodyPr vert="horz" wrap="square" lIns="91440" tIns="45720" rIns="91440" bIns="45720" anchor="t" anchorCtr="0" compatLnSpc="1"/>
          <a:lst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stStyle>
          <a:p>
            <a:pPr marL="0" indent="0" algn="ctr">
              <a:lnSpc>
                <a:spcPct val="100000"/>
              </a:lnSpc>
              <a:spcBef>
                <a:spcPts val="0"/>
              </a:spcBef>
              <a:spcAft>
                <a:spcPts val="2000"/>
              </a:spcAft>
              <a:buClr>
                <a:srgbClr val="ED7D31"/>
              </a:buClr>
              <a:buSzPct val="121000"/>
              <a:buNone/>
            </a:pPr>
            <a:r>
              <a:rPr lang="en-GB" sz="2400" b="1" kern="0" dirty="0" smtClean="0">
                <a:solidFill>
                  <a:srgbClr val="00A4DE"/>
                </a:solidFill>
                <a:latin typeface="Arial" pitchFamily="34"/>
                <a:cs typeface="Arial" pitchFamily="34"/>
              </a:rPr>
              <a:t>Weaknesses</a:t>
            </a:r>
            <a:r>
              <a:rPr lang="en-GB" sz="2400" kern="0" dirty="0" smtClean="0">
                <a:solidFill>
                  <a:srgbClr val="00A4DE"/>
                </a:solidFill>
                <a:latin typeface="Arial" pitchFamily="34"/>
                <a:cs typeface="Arial" pitchFamily="34"/>
              </a:rPr>
              <a:t> </a:t>
            </a:r>
          </a:p>
          <a:p>
            <a:pPr lvl="1">
              <a:lnSpc>
                <a:spcPct val="100000"/>
              </a:lnSpc>
              <a:spcBef>
                <a:spcPts val="0"/>
              </a:spcBef>
              <a:spcAft>
                <a:spcPts val="2000"/>
              </a:spcAft>
              <a:buClr>
                <a:srgbClr val="ED7D31"/>
              </a:buClr>
              <a:buSzPct val="150000"/>
              <a:buBlip>
                <a:blip r:embed="rId3"/>
              </a:buBlip>
            </a:pPr>
            <a:r>
              <a:rPr lang="en-GB" sz="2000" kern="0" dirty="0" smtClean="0">
                <a:solidFill>
                  <a:srgbClr val="00A4DE"/>
                </a:solidFill>
                <a:latin typeface="Arial" pitchFamily="34"/>
                <a:cs typeface="Arial" pitchFamily="34"/>
              </a:rPr>
              <a:t>Expensive and time consuming.</a:t>
            </a:r>
          </a:p>
          <a:p>
            <a:pPr lvl="1">
              <a:lnSpc>
                <a:spcPct val="100000"/>
              </a:lnSpc>
              <a:spcBef>
                <a:spcPts val="0"/>
              </a:spcBef>
              <a:spcAft>
                <a:spcPts val="2000"/>
              </a:spcAft>
              <a:buClr>
                <a:srgbClr val="ED7D31"/>
              </a:buClr>
              <a:buSzPct val="150000"/>
              <a:buBlip>
                <a:blip r:embed="rId3"/>
              </a:buBlip>
            </a:pPr>
            <a:r>
              <a:rPr lang="en-GB" sz="2000" kern="0" dirty="0" smtClean="0">
                <a:solidFill>
                  <a:srgbClr val="00A4DE"/>
                </a:solidFill>
                <a:latin typeface="Arial" pitchFamily="34"/>
                <a:cs typeface="Arial" pitchFamily="34"/>
              </a:rPr>
              <a:t>Dependant on skills and interests of researcher conducting data collection. </a:t>
            </a:r>
          </a:p>
          <a:p>
            <a:pPr lvl="1">
              <a:lnSpc>
                <a:spcPct val="100000"/>
              </a:lnSpc>
              <a:spcBef>
                <a:spcPts val="0"/>
              </a:spcBef>
              <a:spcAft>
                <a:spcPts val="2000"/>
              </a:spcAft>
              <a:buClr>
                <a:srgbClr val="ED7D31"/>
              </a:buClr>
              <a:buSzPct val="150000"/>
              <a:buBlip>
                <a:blip r:embed="rId3"/>
              </a:buBlip>
            </a:pPr>
            <a:r>
              <a:rPr lang="en-GB" sz="2000" kern="0" dirty="0" smtClean="0">
                <a:solidFill>
                  <a:srgbClr val="00A4DE"/>
                </a:solidFill>
                <a:latin typeface="Arial" pitchFamily="34"/>
                <a:cs typeface="Arial" pitchFamily="34"/>
              </a:rPr>
              <a:t>Samples are relatively small. </a:t>
            </a:r>
          </a:p>
          <a:p>
            <a:pPr lvl="1">
              <a:lnSpc>
                <a:spcPct val="100000"/>
              </a:lnSpc>
              <a:spcBef>
                <a:spcPts val="0"/>
              </a:spcBef>
              <a:spcAft>
                <a:spcPts val="2000"/>
              </a:spcAft>
              <a:buClr>
                <a:srgbClr val="ED7D31"/>
              </a:buClr>
              <a:buSzPct val="150000"/>
              <a:buBlip>
                <a:blip r:embed="rId3"/>
              </a:buBlip>
            </a:pPr>
            <a:r>
              <a:rPr lang="en-GB" sz="2000" kern="0" dirty="0" smtClean="0">
                <a:solidFill>
                  <a:srgbClr val="00A4DE"/>
                </a:solidFill>
                <a:latin typeface="Arial" pitchFamily="34"/>
                <a:cs typeface="Arial" pitchFamily="34"/>
              </a:rPr>
              <a:t>Researcher identity and demeanour can strongly affect participant responses. </a:t>
            </a:r>
          </a:p>
          <a:p>
            <a:pPr lvl="1">
              <a:lnSpc>
                <a:spcPct val="100000"/>
              </a:lnSpc>
              <a:spcBef>
                <a:spcPts val="0"/>
              </a:spcBef>
              <a:spcAft>
                <a:spcPts val="2000"/>
              </a:spcAft>
              <a:buClr>
                <a:srgbClr val="ED7D31"/>
              </a:buClr>
              <a:buSzPct val="150000"/>
              <a:buBlip>
                <a:blip r:embed="rId3"/>
              </a:buBlip>
            </a:pPr>
            <a:r>
              <a:rPr lang="en-GB" sz="2000" kern="0" dirty="0" smtClean="0">
                <a:solidFill>
                  <a:srgbClr val="00A4DE"/>
                </a:solidFill>
                <a:latin typeface="Arial" pitchFamily="34"/>
                <a:cs typeface="Arial" pitchFamily="34"/>
              </a:rPr>
              <a:t>Can be difficult to compare results from different interviews or focus groups.</a:t>
            </a:r>
            <a:endParaRPr lang="en-GB" sz="2000" kern="0" dirty="0">
              <a:solidFill>
                <a:srgbClr val="00A4DE"/>
              </a:solidFill>
              <a:latin typeface="Arial" pitchFamily="34"/>
              <a:cs typeface="Arial" pitchFamily="34"/>
            </a:endParaRPr>
          </a:p>
        </p:txBody>
      </p:sp>
      <p:sp>
        <p:nvSpPr>
          <p:cNvPr id="19" name="TextBox 18"/>
          <p:cNvSpPr txBox="1"/>
          <p:nvPr/>
        </p:nvSpPr>
        <p:spPr>
          <a:xfrm>
            <a:off x="902923" y="377193"/>
            <a:ext cx="99376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SEMI-STRUCTURED QUALITATIVE INTERVIEWS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2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9741408" y="434304"/>
            <a:ext cx="2247392" cy="39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7331" y="1418960"/>
            <a:ext cx="4813853" cy="3816429"/>
          </a:xfrm>
          <a:prstGeom prst="rect">
            <a:avLst/>
          </a:prstGeom>
          <a:noFill/>
          <a:ln>
            <a:noFill/>
          </a:ln>
        </p:spPr>
        <p:txBody>
          <a:bodyPr vert="horz" wrap="square" lIns="91440" tIns="45720" rIns="91440" bIns="45720" anchor="t" anchorCtr="0" compatLnSpc="1">
            <a:spAutoFit/>
          </a:bodyPr>
          <a:lstStyle/>
          <a:p>
            <a:pPr marR="0" lvl="0" algn="ctr" defTabSz="914400" rtl="0" fontAlgn="auto" hangingPunct="1">
              <a:lnSpc>
                <a:spcPct val="100000"/>
              </a:lnSpc>
              <a:spcBef>
                <a:spcPts val="0"/>
              </a:spcBef>
              <a:spcAft>
                <a:spcPts val="2000"/>
              </a:spcAft>
              <a:buClr>
                <a:srgbClr val="ED7D31"/>
              </a:buClr>
              <a:buSzPct val="150000"/>
              <a:tabLst/>
              <a:defRPr sz="1800" b="0" i="0" u="none" strike="noStrike" kern="0" cap="none" spc="0" baseline="0">
                <a:solidFill>
                  <a:srgbClr val="000000"/>
                </a:solidFill>
                <a:uFillTx/>
              </a:defRPr>
            </a:pPr>
            <a:r>
              <a:rPr lang="en-GB" sz="2400" b="1" i="0" u="none" strike="noStrike" kern="0" cap="none" spc="0" baseline="0" dirty="0" smtClean="0">
                <a:solidFill>
                  <a:srgbClr val="00A4DE"/>
                </a:solidFill>
                <a:uFillTx/>
                <a:latin typeface="Arial" pitchFamily="34"/>
                <a:cs typeface="Arial" pitchFamily="34"/>
              </a:rPr>
              <a:t>Strengths</a:t>
            </a:r>
          </a:p>
          <a:p>
            <a:pPr marL="800100" lvl="1" indent="-342900">
              <a:spcAft>
                <a:spcPts val="2000"/>
              </a:spcAft>
              <a:buClr>
                <a:srgbClr val="ED7D31"/>
              </a:buClr>
              <a:buSzPct val="150000"/>
              <a:buBlip>
                <a:blip r:embed="rId3"/>
              </a:buBlip>
              <a:defRPr sz="1800" b="0" i="0" u="none" strike="noStrike" kern="0" cap="none" spc="0" baseline="0">
                <a:solidFill>
                  <a:srgbClr val="000000"/>
                </a:solidFill>
                <a:uFillTx/>
              </a:defRPr>
            </a:pPr>
            <a:r>
              <a:rPr lang="en-GB" sz="2400" kern="0" dirty="0">
                <a:solidFill>
                  <a:srgbClr val="00A4DE"/>
                </a:solidFill>
                <a:latin typeface="Arial" pitchFamily="34"/>
                <a:cs typeface="Arial" pitchFamily="34"/>
              </a:rPr>
              <a:t>M</a:t>
            </a:r>
            <a:r>
              <a:rPr lang="en-GB" sz="2400" b="0" i="0" u="none" strike="noStrike" kern="0" cap="none" spc="0" baseline="0" dirty="0" smtClean="0">
                <a:solidFill>
                  <a:srgbClr val="00A4DE"/>
                </a:solidFill>
                <a:uFillTx/>
                <a:latin typeface="Arial" pitchFamily="34"/>
                <a:cs typeface="Arial" pitchFamily="34"/>
              </a:rPr>
              <a:t>ore </a:t>
            </a:r>
            <a:r>
              <a:rPr lang="en-GB" sz="2400" b="0" i="0" u="none" strike="noStrike" kern="0" cap="none" spc="0" baseline="0" dirty="0">
                <a:solidFill>
                  <a:srgbClr val="00A4DE"/>
                </a:solidFill>
                <a:uFillTx/>
                <a:latin typeface="Arial" pitchFamily="34"/>
                <a:cs typeface="Arial" pitchFamily="34"/>
              </a:rPr>
              <a:t>depth as participants </a:t>
            </a:r>
            <a:r>
              <a:rPr lang="en-GB" sz="2400" b="0" i="0" u="none" strike="noStrike" kern="0" cap="none" spc="0" baseline="0" dirty="0" smtClean="0">
                <a:solidFill>
                  <a:srgbClr val="00A4DE"/>
                </a:solidFill>
                <a:uFillTx/>
                <a:latin typeface="Arial" pitchFamily="34"/>
                <a:cs typeface="Arial" pitchFamily="34"/>
              </a:rPr>
              <a:t>interact, building on each other’s ideas. </a:t>
            </a:r>
          </a:p>
          <a:p>
            <a:pPr marL="800100" lvl="1" indent="-342900">
              <a:spcAft>
                <a:spcPts val="2000"/>
              </a:spcAft>
              <a:buClr>
                <a:srgbClr val="ED7D31"/>
              </a:buClr>
              <a:buSzPct val="150000"/>
              <a:buBlip>
                <a:blip r:embed="rId3"/>
              </a:buBlip>
              <a:defRPr sz="1800" b="0" i="0" u="none" strike="noStrike" kern="0" cap="none" spc="0" baseline="0">
                <a:solidFill>
                  <a:srgbClr val="000000"/>
                </a:solidFill>
                <a:uFillTx/>
              </a:defRPr>
            </a:pPr>
            <a:r>
              <a:rPr lang="en-GB" sz="2400" kern="0" dirty="0" smtClean="0">
                <a:solidFill>
                  <a:srgbClr val="00A4DE"/>
                </a:solidFill>
                <a:latin typeface="Arial" pitchFamily="34"/>
                <a:cs typeface="Arial" pitchFamily="34"/>
              </a:rPr>
              <a:t>A</a:t>
            </a:r>
            <a:r>
              <a:rPr lang="en-GB" sz="2400" b="0" i="0" u="none" strike="noStrike" kern="0" cap="none" spc="0" baseline="0" dirty="0" smtClean="0">
                <a:solidFill>
                  <a:srgbClr val="00A4DE"/>
                </a:solidFill>
                <a:uFillTx/>
                <a:latin typeface="Arial" pitchFamily="34"/>
                <a:cs typeface="Arial" pitchFamily="34"/>
              </a:rPr>
              <a:t>llows </a:t>
            </a:r>
            <a:r>
              <a:rPr lang="en-GB" sz="2400" b="0" i="0" u="none" strike="noStrike" kern="0" cap="none" spc="0" baseline="0" dirty="0">
                <a:solidFill>
                  <a:srgbClr val="00A4DE"/>
                </a:solidFill>
                <a:uFillTx/>
                <a:latin typeface="Arial" pitchFamily="34"/>
                <a:cs typeface="Arial" pitchFamily="34"/>
              </a:rPr>
              <a:t>disagreements to be </a:t>
            </a:r>
            <a:r>
              <a:rPr lang="en-GB" sz="2400" b="0" i="0" u="none" strike="noStrike" kern="0" cap="none" spc="0" baseline="0" dirty="0" smtClean="0">
                <a:solidFill>
                  <a:srgbClr val="00A4DE"/>
                </a:solidFill>
                <a:uFillTx/>
                <a:latin typeface="Arial" pitchFamily="34"/>
                <a:cs typeface="Arial" pitchFamily="34"/>
              </a:rPr>
              <a:t>discussed.</a:t>
            </a:r>
          </a:p>
          <a:p>
            <a:pPr marL="800100" lvl="1" indent="-342900">
              <a:spcAft>
                <a:spcPts val="2000"/>
              </a:spcAft>
              <a:buClr>
                <a:srgbClr val="ED7D31"/>
              </a:buClr>
              <a:buSzPct val="150000"/>
              <a:buBlip>
                <a:blip r:embed="rId3"/>
              </a:buBlip>
              <a:defRPr sz="1800" b="0" i="0" u="none" strike="noStrike" kern="0" cap="none" spc="0" baseline="0">
                <a:solidFill>
                  <a:srgbClr val="000000"/>
                </a:solidFill>
                <a:uFillTx/>
              </a:defRPr>
            </a:pPr>
            <a:r>
              <a:rPr lang="en-GB" sz="2400" kern="0" dirty="0" smtClean="0">
                <a:solidFill>
                  <a:srgbClr val="00A4DE"/>
                </a:solidFill>
                <a:latin typeface="Arial" pitchFamily="34"/>
                <a:cs typeface="Arial" pitchFamily="34"/>
              </a:rPr>
              <a:t>R</a:t>
            </a:r>
            <a:r>
              <a:rPr lang="en-GB" sz="2400" b="0" i="0" u="none" strike="noStrike" kern="0" cap="none" spc="0" baseline="0" dirty="0" smtClean="0">
                <a:solidFill>
                  <a:srgbClr val="00A4DE"/>
                </a:solidFill>
                <a:uFillTx/>
                <a:latin typeface="Arial" pitchFamily="34"/>
                <a:cs typeface="Arial" pitchFamily="34"/>
              </a:rPr>
              <a:t>ewarding </a:t>
            </a:r>
            <a:r>
              <a:rPr lang="en-GB" sz="2400" b="0" i="0" u="none" strike="noStrike" kern="0" cap="none" spc="0" baseline="0" dirty="0">
                <a:solidFill>
                  <a:srgbClr val="00A4DE"/>
                </a:solidFill>
                <a:uFillTx/>
                <a:latin typeface="Arial" pitchFamily="34"/>
                <a:cs typeface="Arial" pitchFamily="34"/>
              </a:rPr>
              <a:t>intellectual and social </a:t>
            </a:r>
            <a:r>
              <a:rPr lang="en-GB" sz="2400" b="0" i="0" u="none" strike="noStrike" kern="0" cap="none" spc="0" baseline="0" dirty="0" smtClean="0">
                <a:solidFill>
                  <a:srgbClr val="00A4DE"/>
                </a:solidFill>
                <a:uFillTx/>
                <a:latin typeface="Arial" pitchFamily="34"/>
                <a:cs typeface="Arial" pitchFamily="34"/>
              </a:rPr>
              <a:t>experience.</a:t>
            </a:r>
          </a:p>
        </p:txBody>
      </p:sp>
      <p:sp>
        <p:nvSpPr>
          <p:cNvPr id="20" name="TextBox 13"/>
          <p:cNvSpPr txBox="1"/>
          <p:nvPr/>
        </p:nvSpPr>
        <p:spPr>
          <a:xfrm>
            <a:off x="5919907" y="1418960"/>
            <a:ext cx="5693664" cy="4883388"/>
          </a:xfrm>
          <a:prstGeom prst="rect">
            <a:avLst/>
          </a:prstGeom>
          <a:noFill/>
          <a:ln>
            <a:noFill/>
          </a:ln>
        </p:spPr>
        <p:txBody>
          <a:bodyPr vert="horz" wrap="square" lIns="91440" tIns="45720" rIns="91440" bIns="45720" anchor="t" anchorCtr="0" compatLnSpc="1">
            <a:spAutoFit/>
          </a:bodyPr>
          <a:lstStyle/>
          <a:p>
            <a:pPr marR="0" lvl="0" algn="ctr" defTabSz="914400" rtl="0" fontAlgn="auto" hangingPunct="1">
              <a:lnSpc>
                <a:spcPct val="100000"/>
              </a:lnSpc>
              <a:spcBef>
                <a:spcPts val="0"/>
              </a:spcBef>
              <a:spcAft>
                <a:spcPts val="2000"/>
              </a:spcAft>
              <a:buClr>
                <a:srgbClr val="ED7D31"/>
              </a:buClr>
              <a:buSzPct val="121000"/>
              <a:tabLst/>
              <a:defRPr sz="1800" b="0" i="0" u="none" strike="noStrike" kern="0" cap="none" spc="0" baseline="0">
                <a:solidFill>
                  <a:srgbClr val="000000"/>
                </a:solidFill>
                <a:uFillTx/>
              </a:defRPr>
            </a:pPr>
            <a:r>
              <a:rPr lang="en-GB" sz="2400" b="1" i="0" u="none" strike="noStrike" kern="0" cap="none" spc="0" baseline="0" dirty="0" smtClean="0">
                <a:solidFill>
                  <a:srgbClr val="00A4DE"/>
                </a:solidFill>
                <a:uFillTx/>
                <a:latin typeface="Arial" pitchFamily="34"/>
                <a:cs typeface="Arial" pitchFamily="34"/>
              </a:rPr>
              <a:t>Weaknesses</a:t>
            </a:r>
          </a:p>
          <a:p>
            <a:pPr marL="800100" lvl="1" indent="-342900">
              <a:spcAft>
                <a:spcPts val="200"/>
              </a:spcAft>
              <a:buClr>
                <a:srgbClr val="ED7D31"/>
              </a:buClr>
              <a:buSzPct val="150000"/>
              <a:buBlip>
                <a:blip r:embed="rId3"/>
              </a:buBlip>
              <a:defRPr sz="1800" b="0" i="0" u="none" strike="noStrike" kern="0" cap="none" spc="0" baseline="0">
                <a:solidFill>
                  <a:srgbClr val="000000"/>
                </a:solidFill>
                <a:uFillTx/>
              </a:defRPr>
            </a:pPr>
            <a:r>
              <a:rPr lang="en-GB" sz="2400" kern="0" dirty="0" smtClean="0">
                <a:solidFill>
                  <a:srgbClr val="00A4DE"/>
                </a:solidFill>
                <a:latin typeface="Arial" pitchFamily="34"/>
                <a:cs typeface="Arial" pitchFamily="34"/>
              </a:rPr>
              <a:t>Greater administrative preparation required.</a:t>
            </a:r>
          </a:p>
          <a:p>
            <a:pPr marL="800100" lvl="1" indent="-342900">
              <a:spcAft>
                <a:spcPts val="200"/>
              </a:spcAft>
              <a:buClr>
                <a:srgbClr val="ED7D31"/>
              </a:buClr>
              <a:buSzPct val="150000"/>
              <a:buBlip>
                <a:blip r:embed="rId3"/>
              </a:buBlip>
              <a:defRPr sz="1800" b="0" i="0" u="none" strike="noStrike" kern="0" cap="none" spc="0" baseline="0">
                <a:solidFill>
                  <a:srgbClr val="000000"/>
                </a:solidFill>
                <a:uFillTx/>
              </a:defRPr>
            </a:pPr>
            <a:r>
              <a:rPr lang="en-GB" sz="2400" kern="0" dirty="0" smtClean="0">
                <a:solidFill>
                  <a:srgbClr val="00A4DE"/>
                </a:solidFill>
                <a:latin typeface="Arial" pitchFamily="34"/>
                <a:cs typeface="Arial" pitchFamily="34"/>
              </a:rPr>
              <a:t>Responsibility </a:t>
            </a:r>
            <a:r>
              <a:rPr lang="en-GB" sz="2400" kern="0" dirty="0">
                <a:solidFill>
                  <a:srgbClr val="00A4DE"/>
                </a:solidFill>
                <a:latin typeface="Arial" pitchFamily="34"/>
                <a:cs typeface="Arial" pitchFamily="34"/>
              </a:rPr>
              <a:t>for a broad range of activities including managing group </a:t>
            </a:r>
            <a:r>
              <a:rPr lang="en-GB" sz="2400" kern="0" dirty="0" smtClean="0">
                <a:solidFill>
                  <a:srgbClr val="00A4DE"/>
                </a:solidFill>
                <a:latin typeface="Arial" pitchFamily="34"/>
                <a:cs typeface="Arial" pitchFamily="34"/>
              </a:rPr>
              <a:t>dynamics. </a:t>
            </a:r>
          </a:p>
          <a:p>
            <a:pPr marL="800100" lvl="1" indent="-342900">
              <a:spcAft>
                <a:spcPts val="200"/>
              </a:spcAft>
              <a:buClr>
                <a:srgbClr val="ED7D31"/>
              </a:buClr>
              <a:buSzPct val="150000"/>
              <a:buBlip>
                <a:blip r:embed="rId3"/>
              </a:buBlip>
              <a:defRPr sz="1800" b="0" i="0" u="none" strike="noStrike" kern="0" cap="none" spc="0" baseline="0">
                <a:solidFill>
                  <a:srgbClr val="000000"/>
                </a:solidFill>
                <a:uFillTx/>
              </a:defRPr>
            </a:pPr>
            <a:r>
              <a:rPr lang="en-GB" sz="2400" kern="0" dirty="0" smtClean="0">
                <a:solidFill>
                  <a:srgbClr val="00A4DE"/>
                </a:solidFill>
                <a:latin typeface="Arial" pitchFamily="34"/>
                <a:cs typeface="Arial" pitchFamily="34"/>
              </a:rPr>
              <a:t>Fast-moving </a:t>
            </a:r>
            <a:r>
              <a:rPr lang="en-GB" sz="2400" kern="0" dirty="0">
                <a:solidFill>
                  <a:srgbClr val="00A4DE"/>
                </a:solidFill>
                <a:latin typeface="Arial" pitchFamily="34"/>
                <a:cs typeface="Arial" pitchFamily="34"/>
              </a:rPr>
              <a:t>conversation may make it difficult to follow </a:t>
            </a:r>
            <a:r>
              <a:rPr lang="en-GB" sz="2400" kern="0" dirty="0" smtClean="0">
                <a:solidFill>
                  <a:srgbClr val="00A4DE"/>
                </a:solidFill>
                <a:latin typeface="Arial" pitchFamily="34"/>
                <a:cs typeface="Arial" pitchFamily="34"/>
              </a:rPr>
              <a:t>individual perspectives. </a:t>
            </a:r>
          </a:p>
          <a:p>
            <a:pPr marL="800100" lvl="1" indent="-342900">
              <a:spcAft>
                <a:spcPts val="200"/>
              </a:spcAft>
              <a:buClr>
                <a:srgbClr val="ED7D31"/>
              </a:buClr>
              <a:buSzPct val="150000"/>
              <a:buBlip>
                <a:blip r:embed="rId3"/>
              </a:buBlip>
              <a:defRPr sz="1800" b="0" i="0" u="none" strike="noStrike" kern="0" cap="none" spc="0" baseline="0">
                <a:solidFill>
                  <a:srgbClr val="000000"/>
                </a:solidFill>
                <a:uFillTx/>
              </a:defRPr>
            </a:pPr>
            <a:r>
              <a:rPr lang="en-GB" sz="2400" kern="0" dirty="0" smtClean="0">
                <a:solidFill>
                  <a:srgbClr val="00A4DE"/>
                </a:solidFill>
                <a:latin typeface="Arial" pitchFamily="34"/>
                <a:cs typeface="Arial" pitchFamily="34"/>
              </a:rPr>
              <a:t>Some </a:t>
            </a:r>
            <a:r>
              <a:rPr lang="en-GB" sz="2400" kern="0" dirty="0">
                <a:solidFill>
                  <a:srgbClr val="00A4DE"/>
                </a:solidFill>
                <a:latin typeface="Arial" pitchFamily="34"/>
                <a:cs typeface="Arial" pitchFamily="34"/>
              </a:rPr>
              <a:t>people may be </a:t>
            </a:r>
            <a:r>
              <a:rPr lang="en-GB" sz="2400" kern="0" dirty="0" smtClean="0">
                <a:solidFill>
                  <a:srgbClr val="00A4DE"/>
                </a:solidFill>
                <a:latin typeface="Arial" pitchFamily="34"/>
                <a:cs typeface="Arial" pitchFamily="34"/>
              </a:rPr>
              <a:t>quiet.</a:t>
            </a:r>
          </a:p>
          <a:p>
            <a:pPr marL="800100" lvl="1" indent="-342900">
              <a:spcAft>
                <a:spcPts val="200"/>
              </a:spcAft>
              <a:buClr>
                <a:srgbClr val="ED7D31"/>
              </a:buClr>
              <a:buSzPct val="150000"/>
              <a:buBlip>
                <a:blip r:embed="rId3"/>
              </a:buBlip>
              <a:defRPr sz="1800" b="0" i="0" u="none" strike="noStrike" kern="0" cap="none" spc="0" baseline="0">
                <a:solidFill>
                  <a:srgbClr val="000000"/>
                </a:solidFill>
                <a:uFillTx/>
              </a:defRPr>
            </a:pPr>
            <a:r>
              <a:rPr lang="en-GB" sz="2400" kern="0" dirty="0">
                <a:solidFill>
                  <a:srgbClr val="00A4DE"/>
                </a:solidFill>
                <a:latin typeface="Arial" pitchFamily="34"/>
                <a:cs typeface="Arial" pitchFamily="34"/>
              </a:rPr>
              <a:t>T</a:t>
            </a:r>
            <a:r>
              <a:rPr lang="en-GB" sz="2400" kern="0" dirty="0" smtClean="0">
                <a:solidFill>
                  <a:srgbClr val="00A4DE"/>
                </a:solidFill>
                <a:latin typeface="Arial" pitchFamily="34"/>
                <a:cs typeface="Arial" pitchFamily="34"/>
              </a:rPr>
              <a:t>ranscriptions </a:t>
            </a:r>
            <a:r>
              <a:rPr lang="en-GB" sz="2400" kern="0" dirty="0">
                <a:solidFill>
                  <a:srgbClr val="00A4DE"/>
                </a:solidFill>
                <a:latin typeface="Arial" pitchFamily="34"/>
                <a:cs typeface="Arial" pitchFamily="34"/>
              </a:rPr>
              <a:t>can be </a:t>
            </a:r>
            <a:r>
              <a:rPr lang="en-GB" sz="2400" kern="0" dirty="0" smtClean="0">
                <a:solidFill>
                  <a:srgbClr val="00A4DE"/>
                </a:solidFill>
                <a:latin typeface="Arial" pitchFamily="34"/>
                <a:cs typeface="Arial" pitchFamily="34"/>
              </a:rPr>
              <a:t>particularly challenging.</a:t>
            </a:r>
            <a:endParaRPr lang="en-GB" sz="2400" kern="0" dirty="0">
              <a:solidFill>
                <a:srgbClr val="00A4DE"/>
              </a:solidFill>
              <a:latin typeface="Arial" pitchFamily="34"/>
              <a:cs typeface="Arial" pitchFamily="34"/>
            </a:endParaRPr>
          </a:p>
        </p:txBody>
      </p:sp>
      <p:sp>
        <p:nvSpPr>
          <p:cNvPr id="11" name="TextBox 10"/>
          <p:cNvSpPr txBox="1"/>
          <p:nvPr/>
        </p:nvSpPr>
        <p:spPr>
          <a:xfrm>
            <a:off x="902923" y="377193"/>
            <a:ext cx="524863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FOCUS GROUPS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2"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2144" y="434304"/>
            <a:ext cx="7026656"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2482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3"/>
          <p:cNvSpPr txBox="1"/>
          <p:nvPr/>
        </p:nvSpPr>
        <p:spPr>
          <a:xfrm>
            <a:off x="1070696" y="1490109"/>
            <a:ext cx="10243479" cy="3323987"/>
          </a:xfrm>
          <a:prstGeom prst="rect">
            <a:avLst/>
          </a:prstGeom>
          <a:noFill/>
          <a:ln>
            <a:noFill/>
          </a:ln>
        </p:spPr>
        <p:txBody>
          <a:bodyPr vert="horz" wrap="square" lIns="91440" tIns="45720" rIns="91440" bIns="45720" anchor="t" anchorCtr="0" compatLnSpc="1">
            <a:spAutoFit/>
          </a:bodyPr>
          <a:lstStyle/>
          <a:p>
            <a:pPr marR="0" lvl="0" algn="l" defTabSz="914400" rtl="0" fontAlgn="auto" hangingPunct="1">
              <a:lnSpc>
                <a:spcPct val="100000"/>
              </a:lnSpc>
              <a:spcBef>
                <a:spcPts val="0"/>
              </a:spcBef>
              <a:spcAft>
                <a:spcPts val="2000"/>
              </a:spcAft>
              <a:buClr>
                <a:srgbClr val="ED7D31"/>
              </a:buClr>
              <a:buSzPct val="121000"/>
              <a:tabLst/>
              <a:defRPr sz="1800" b="0" i="0" u="none" strike="noStrike" kern="0" cap="none" spc="0" baseline="0">
                <a:solidFill>
                  <a:srgbClr val="000000"/>
                </a:solidFill>
                <a:uFillTx/>
              </a:defRPr>
            </a:pPr>
            <a:r>
              <a:rPr lang="en-GB" sz="2000" b="0" i="0" u="none" strike="noStrike" kern="0" cap="none" spc="0" baseline="0" dirty="0" smtClean="0">
                <a:solidFill>
                  <a:srgbClr val="00A4DE"/>
                </a:solidFill>
                <a:uFillTx/>
                <a:latin typeface="Arial" pitchFamily="34"/>
                <a:cs typeface="Arial" pitchFamily="34"/>
              </a:rPr>
              <a:t>Beyond characteristics </a:t>
            </a:r>
            <a:r>
              <a:rPr lang="en-GB" sz="2000" b="0" i="0" u="none" strike="noStrike" kern="0" cap="none" spc="0" baseline="0" dirty="0">
                <a:solidFill>
                  <a:srgbClr val="00A4DE"/>
                </a:solidFill>
                <a:uFillTx/>
                <a:latin typeface="Arial" pitchFamily="34"/>
                <a:cs typeface="Arial" pitchFamily="34"/>
              </a:rPr>
              <a:t>that distinguish interviews and focus groups research, they also share some important features.</a:t>
            </a:r>
          </a:p>
          <a:p>
            <a:pPr marL="800100" lvl="1" indent="-342900">
              <a:spcAft>
                <a:spcPts val="2000"/>
              </a:spcAft>
              <a:buClr>
                <a:srgbClr val="ED7D31"/>
              </a:buClr>
              <a:buSzPct val="150000"/>
              <a:buBlip>
                <a:blip r:embed="rId3"/>
              </a:buBlip>
              <a:defRPr sz="1800" b="0" i="0" u="none" strike="noStrike" kern="0" cap="none" spc="0" baseline="0">
                <a:solidFill>
                  <a:srgbClr val="000000"/>
                </a:solidFill>
                <a:uFillTx/>
              </a:defRPr>
            </a:pPr>
            <a:r>
              <a:rPr lang="en-GB" sz="2000" b="0" i="0" u="none" strike="noStrike" kern="0" cap="none" spc="0" baseline="0" dirty="0">
                <a:solidFill>
                  <a:srgbClr val="00A4DE"/>
                </a:solidFill>
                <a:uFillTx/>
                <a:latin typeface="Arial" pitchFamily="34"/>
                <a:cs typeface="Arial" pitchFamily="34"/>
              </a:rPr>
              <a:t>Limited repeatability – it is difficult for interviews or focus groups to be replicated</a:t>
            </a:r>
          </a:p>
          <a:p>
            <a:pPr marL="800100" lvl="1" indent="-342900">
              <a:spcAft>
                <a:spcPts val="2000"/>
              </a:spcAft>
              <a:buClr>
                <a:srgbClr val="ED7D31"/>
              </a:buClr>
              <a:buSzPct val="150000"/>
              <a:buBlip>
                <a:blip r:embed="rId3"/>
              </a:buBlip>
              <a:defRPr sz="1800" b="0" i="0" u="none" strike="noStrike" kern="0" cap="none" spc="0" baseline="0">
                <a:solidFill>
                  <a:srgbClr val="000000"/>
                </a:solidFill>
                <a:uFillTx/>
              </a:defRPr>
            </a:pPr>
            <a:r>
              <a:rPr lang="en-GB" sz="2000" b="0" i="0" u="none" strike="noStrike" kern="0" cap="none" spc="0" baseline="0" dirty="0">
                <a:solidFill>
                  <a:srgbClr val="00A4DE"/>
                </a:solidFill>
                <a:uFillTx/>
                <a:latin typeface="Arial" pitchFamily="34"/>
                <a:cs typeface="Arial" pitchFamily="34"/>
              </a:rPr>
              <a:t>Constructive remembering – participants remembering things that happened in the past cannot be treated as an innocent record of objective reality.</a:t>
            </a:r>
          </a:p>
          <a:p>
            <a:pPr marL="800100" lvl="1" indent="-342900">
              <a:spcAft>
                <a:spcPts val="2000"/>
              </a:spcAft>
              <a:buClr>
                <a:srgbClr val="ED7D31"/>
              </a:buClr>
              <a:buSzPct val="150000"/>
              <a:buBlip>
                <a:blip r:embed="rId3"/>
              </a:buBlip>
              <a:defRPr sz="1800" b="0" i="0" u="none" strike="noStrike" kern="0" cap="none" spc="0" baseline="0">
                <a:solidFill>
                  <a:srgbClr val="000000"/>
                </a:solidFill>
                <a:uFillTx/>
              </a:defRPr>
            </a:pPr>
            <a:r>
              <a:rPr lang="en-GB" sz="2000" b="0" i="0" u="none" strike="noStrike" kern="0" cap="none" spc="0" baseline="0" dirty="0">
                <a:solidFill>
                  <a:srgbClr val="00A4DE"/>
                </a:solidFill>
                <a:uFillTx/>
                <a:latin typeface="Arial" pitchFamily="34"/>
                <a:cs typeface="Arial" pitchFamily="34"/>
              </a:rPr>
              <a:t>Over disclosure – Participants can disclose things they wished they had not. They must be provided with an opportunity to withdraw consent for personal information to be used in your research</a:t>
            </a:r>
            <a:r>
              <a:rPr lang="en-GB" sz="2000" b="0" i="0" u="none" strike="noStrike" kern="0" cap="none" spc="0" baseline="0" dirty="0" smtClean="0">
                <a:solidFill>
                  <a:srgbClr val="00A4DE"/>
                </a:solidFill>
                <a:uFillTx/>
                <a:latin typeface="Arial" pitchFamily="34"/>
                <a:cs typeface="Arial" pitchFamily="34"/>
              </a:rPr>
              <a:t>.</a:t>
            </a:r>
            <a:endParaRPr lang="en-GB" sz="2000" b="0" i="0" u="none" strike="noStrike" kern="1200" cap="none" spc="0" baseline="0" dirty="0">
              <a:solidFill>
                <a:srgbClr val="00A4DE"/>
              </a:solidFill>
              <a:uFillTx/>
              <a:latin typeface="Arial" pitchFamily="34"/>
              <a:cs typeface="Arial" pitchFamily="34"/>
            </a:endParaRPr>
          </a:p>
        </p:txBody>
      </p:sp>
      <p:sp>
        <p:nvSpPr>
          <p:cNvPr id="11" name="TextBox 10"/>
          <p:cNvSpPr txBox="1"/>
          <p:nvPr/>
        </p:nvSpPr>
        <p:spPr>
          <a:xfrm>
            <a:off x="1232107" y="377193"/>
            <a:ext cx="1106134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CHOOSING QUALITATIVE DATA COLLECTION METHODS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2"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1423904" y="441284"/>
            <a:ext cx="540362"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418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Slide33">
    <p:spTree>
      <p:nvGrpSpPr>
        <p:cNvPr id="1" name=""/>
        <p:cNvGrpSpPr/>
        <p:nvPr/>
      </p:nvGrpSpPr>
      <p:grpSpPr>
        <a:xfrm>
          <a:off x="0" y="0"/>
          <a:ext cx="0" cy="0"/>
          <a:chOff x="0" y="0"/>
          <a:chExt cx="0" cy="0"/>
        </a:xfrm>
      </p:grpSpPr>
      <p:sp>
        <p:nvSpPr>
          <p:cNvPr id="6" name="Content Placeholder 2"/>
          <p:cNvSpPr txBox="1">
            <a:spLocks noGrp="1"/>
          </p:cNvSpPr>
          <p:nvPr>
            <p:ph idx="1"/>
          </p:nvPr>
        </p:nvSpPr>
        <p:spPr>
          <a:xfrm>
            <a:off x="902923" y="1636879"/>
            <a:ext cx="10325909" cy="2841804"/>
          </a:xfrm>
        </p:spPr>
        <p:txBody>
          <a:bodyPr wrap="square">
            <a:spAutoFit/>
          </a:bodyPr>
          <a:lstStyle/>
          <a:p>
            <a:pPr marL="0" lvl="0" indent="0">
              <a:spcBef>
                <a:spcPts val="0"/>
              </a:spcBef>
              <a:spcAft>
                <a:spcPts val="2000"/>
              </a:spcAft>
              <a:buNone/>
            </a:pPr>
            <a:r>
              <a:rPr lang="en-GB" sz="2000" i="1" kern="0" dirty="0">
                <a:solidFill>
                  <a:srgbClr val="00A4DE"/>
                </a:solidFill>
                <a:latin typeface="Arial" pitchFamily="34"/>
                <a:cs typeface="Arial" pitchFamily="34"/>
              </a:rPr>
              <a:t>Using qualitative interviews to understand the ‘how’ and ‘why</a:t>
            </a:r>
            <a:r>
              <a:rPr lang="en-GB" sz="2000" i="1" kern="0" dirty="0" smtClean="0">
                <a:solidFill>
                  <a:srgbClr val="00A4DE"/>
                </a:solidFill>
                <a:latin typeface="Arial" pitchFamily="34"/>
                <a:cs typeface="Arial" pitchFamily="34"/>
              </a:rPr>
              <a:t>’:</a:t>
            </a:r>
            <a:endParaRPr lang="it-IT" sz="2000" i="1" dirty="0">
              <a:solidFill>
                <a:srgbClr val="00A4DE"/>
              </a:solidFill>
              <a:latin typeface="Arial" pitchFamily="34"/>
              <a:cs typeface="Arial" pitchFamily="34"/>
            </a:endParaRPr>
          </a:p>
          <a:p>
            <a:pPr lvl="0">
              <a:spcBef>
                <a:spcPts val="0"/>
              </a:spcBef>
              <a:buClr>
                <a:srgbClr val="ED7D31"/>
              </a:buClr>
              <a:buSzPct val="150000"/>
              <a:buBlip>
                <a:blip r:embed="rId3"/>
              </a:buBlip>
            </a:pPr>
            <a:r>
              <a:rPr lang="en-GB" sz="2000" dirty="0">
                <a:solidFill>
                  <a:srgbClr val="00A4DE"/>
                </a:solidFill>
                <a:latin typeface="Arial" pitchFamily="34"/>
                <a:cs typeface="Arial" pitchFamily="34"/>
              </a:rPr>
              <a:t>What assumptions, needs, stereotypes, desires, and hopes are underpinning the issues you’re researching?</a:t>
            </a:r>
            <a:endParaRPr lang="it-IT" sz="2000" dirty="0">
              <a:solidFill>
                <a:srgbClr val="00A4DE"/>
              </a:solidFill>
              <a:latin typeface="Arial" pitchFamily="34"/>
              <a:cs typeface="Arial" pitchFamily="34"/>
            </a:endParaRPr>
          </a:p>
          <a:p>
            <a:pPr lvl="0">
              <a:spcBef>
                <a:spcPts val="0"/>
              </a:spcBef>
              <a:buClr>
                <a:srgbClr val="ED7D31"/>
              </a:buClr>
              <a:buSzPct val="150000"/>
              <a:buBlip>
                <a:blip r:embed="rId3"/>
              </a:buBlip>
            </a:pPr>
            <a:endParaRPr lang="it-IT" sz="2000" dirty="0">
              <a:solidFill>
                <a:srgbClr val="00A4DE"/>
              </a:solidFill>
              <a:latin typeface="Arial" pitchFamily="34"/>
              <a:cs typeface="Arial" pitchFamily="34"/>
            </a:endParaRPr>
          </a:p>
          <a:p>
            <a:pPr lvl="0">
              <a:spcBef>
                <a:spcPts val="0"/>
              </a:spcBef>
              <a:buClr>
                <a:srgbClr val="ED7D31"/>
              </a:buClr>
              <a:buSzPct val="150000"/>
              <a:buBlip>
                <a:blip r:embed="rId3"/>
              </a:buBlip>
            </a:pPr>
            <a:r>
              <a:rPr lang="it-IT" sz="2000" dirty="0">
                <a:solidFill>
                  <a:srgbClr val="00A4DE"/>
                </a:solidFill>
                <a:latin typeface="Arial" pitchFamily="34"/>
                <a:cs typeface="Arial" pitchFamily="34"/>
              </a:rPr>
              <a:t>Qualitative interviews enable you to unearth what lies beneath the surface of a personal experience, political opinion, issue, situation or process.</a:t>
            </a:r>
          </a:p>
          <a:p>
            <a:pPr lvl="0">
              <a:spcBef>
                <a:spcPts val="0"/>
              </a:spcBef>
              <a:buClr>
                <a:srgbClr val="ED7D31"/>
              </a:buClr>
              <a:buSzPct val="150000"/>
              <a:buBlip>
                <a:blip r:embed="rId3"/>
              </a:buBlip>
            </a:pPr>
            <a:endParaRPr lang="it-IT" sz="2000" dirty="0">
              <a:solidFill>
                <a:srgbClr val="00A4DE"/>
              </a:solidFill>
              <a:latin typeface="Arial" pitchFamily="34"/>
              <a:cs typeface="Arial" pitchFamily="34"/>
            </a:endParaRPr>
          </a:p>
          <a:p>
            <a:pPr lvl="0">
              <a:spcBef>
                <a:spcPts val="0"/>
              </a:spcBef>
              <a:buClr>
                <a:srgbClr val="ED7D31"/>
              </a:buClr>
              <a:buSzPct val="150000"/>
              <a:buBlip>
                <a:blip r:embed="rId3"/>
              </a:buBlip>
            </a:pPr>
            <a:r>
              <a:rPr lang="it-IT" sz="2000" dirty="0">
                <a:solidFill>
                  <a:srgbClr val="00A4DE"/>
                </a:solidFill>
                <a:latin typeface="Arial" pitchFamily="34"/>
                <a:cs typeface="Arial" pitchFamily="34"/>
              </a:rPr>
              <a:t>This means qualitative data tends to take a long time (e.g., one hour for an interview and three hours for a focus group).</a:t>
            </a:r>
            <a:endParaRPr lang="en-GB" sz="2000" dirty="0">
              <a:solidFill>
                <a:srgbClr val="00A4DE"/>
              </a:solidFill>
              <a:latin typeface="Arial" pitchFamily="34"/>
              <a:cs typeface="Arial" pitchFamily="34"/>
            </a:endParaRPr>
          </a:p>
        </p:txBody>
      </p:sp>
      <p:sp>
        <p:nvSpPr>
          <p:cNvPr id="9" name="TextBox 8"/>
          <p:cNvSpPr txBox="1"/>
          <p:nvPr/>
        </p:nvSpPr>
        <p:spPr>
          <a:xfrm>
            <a:off x="902923" y="377193"/>
            <a:ext cx="928958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CONDUCTING QUALITATIVE INTERVIEWS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9022080" y="434304"/>
            <a:ext cx="2966720" cy="39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name="Slide34">
    <p:spTree>
      <p:nvGrpSpPr>
        <p:cNvPr id="1" name=""/>
        <p:cNvGrpSpPr/>
        <p:nvPr/>
      </p:nvGrpSpPr>
      <p:grpSpPr>
        <a:xfrm>
          <a:off x="0" y="0"/>
          <a:ext cx="0" cy="0"/>
          <a:chOff x="0" y="0"/>
          <a:chExt cx="0" cy="0"/>
        </a:xfrm>
      </p:grpSpPr>
      <p:sp>
        <p:nvSpPr>
          <p:cNvPr id="6" name="Content Placeholder 2"/>
          <p:cNvSpPr txBox="1"/>
          <p:nvPr/>
        </p:nvSpPr>
        <p:spPr>
          <a:xfrm>
            <a:off x="902924" y="1371456"/>
            <a:ext cx="10382916" cy="2523768"/>
          </a:xfrm>
          <a:prstGeom prst="rect">
            <a:avLst/>
          </a:prstGeom>
          <a:noFill/>
          <a:ln>
            <a:noFill/>
          </a:ln>
        </p:spPr>
        <p:txBody>
          <a:bodyPr vert="horz" wrap="square" lIns="91440" tIns="45720" rIns="91440" bIns="45720" anchor="t" anchorCtr="0" compatLnSpc="1">
            <a:spAutoFit/>
          </a:bodyPr>
          <a:lstStyle/>
          <a:p>
            <a:pPr marL="0" marR="0" lvl="0" indent="0" algn="l" defTabSz="914400" rtl="0" fontAlgn="auto" hangingPunct="1">
              <a:lnSpc>
                <a:spcPct val="90000"/>
              </a:lnSpc>
              <a:spcBef>
                <a:spcPts val="0"/>
              </a:spcBef>
              <a:spcAft>
                <a:spcPts val="2000"/>
              </a:spcAft>
              <a:buNone/>
              <a:tabLst/>
              <a:defRPr sz="1800" b="0" i="0" u="none" strike="noStrike" kern="0" cap="none" spc="0" baseline="0">
                <a:solidFill>
                  <a:srgbClr val="000000"/>
                </a:solidFill>
                <a:uFillTx/>
              </a:defRPr>
            </a:pPr>
            <a:r>
              <a:rPr lang="en-GB" sz="2000" b="1" i="1" u="none" strike="noStrike" kern="0" cap="none" spc="0" baseline="0" dirty="0" smtClean="0">
                <a:solidFill>
                  <a:srgbClr val="00A4DE"/>
                </a:solidFill>
                <a:uFillTx/>
                <a:latin typeface="Arial" pitchFamily="34"/>
                <a:cs typeface="Arial" pitchFamily="34"/>
              </a:rPr>
              <a:t>Semi-structured</a:t>
            </a:r>
            <a:r>
              <a:rPr lang="en-GB" sz="2000" b="0" i="0" u="none" strike="noStrike" kern="0" cap="none" spc="0" baseline="0" dirty="0" smtClean="0">
                <a:solidFill>
                  <a:srgbClr val="00A4DE"/>
                </a:solidFill>
                <a:uFillTx/>
                <a:latin typeface="Arial" pitchFamily="34"/>
                <a:cs typeface="Arial" pitchFamily="34"/>
              </a:rPr>
              <a:t> </a:t>
            </a:r>
            <a:r>
              <a:rPr lang="en-GB" sz="2000" b="0" i="0" u="none" strike="noStrike" kern="0" cap="none" spc="0" baseline="0" dirty="0">
                <a:solidFill>
                  <a:srgbClr val="00A4DE"/>
                </a:solidFill>
                <a:uFillTx/>
                <a:latin typeface="Arial" pitchFamily="34"/>
                <a:cs typeface="Arial" pitchFamily="34"/>
              </a:rPr>
              <a:t>qualitative interviews are the most common type of interview because you get the best of both worlds: </a:t>
            </a:r>
            <a:endParaRPr lang="en-GB" sz="2000" kern="0" dirty="0">
              <a:solidFill>
                <a:srgbClr val="00A4DE"/>
              </a:solidFill>
              <a:latin typeface="Arial" pitchFamily="34"/>
              <a:cs typeface="Arial" pitchFamily="34"/>
            </a:endParaRPr>
          </a:p>
          <a:p>
            <a:pPr marL="342900" marR="0" lvl="0" indent="-342900" algn="l" defTabSz="914400" rtl="0" fontAlgn="auto" hangingPunct="1">
              <a:lnSpc>
                <a:spcPct val="90000"/>
              </a:lnSpc>
              <a:spcBef>
                <a:spcPts val="0"/>
              </a:spcBef>
              <a:spcAft>
                <a:spcPts val="2000"/>
              </a:spcAft>
              <a:buSzPct val="150000"/>
              <a:buBlip>
                <a:blip r:embed="rId3"/>
              </a:buBlip>
              <a:tabLst/>
              <a:defRPr sz="1800" b="0" i="0" u="none" strike="noStrike" kern="0" cap="none" spc="0" baseline="0">
                <a:solidFill>
                  <a:srgbClr val="000000"/>
                </a:solidFill>
                <a:uFillTx/>
              </a:defRPr>
            </a:pPr>
            <a:r>
              <a:rPr lang="en-GB" sz="2000" b="0" i="0" u="none" strike="noStrike" kern="0" cap="none" spc="0" baseline="0" dirty="0" smtClean="0">
                <a:solidFill>
                  <a:srgbClr val="00A4DE"/>
                </a:solidFill>
                <a:uFillTx/>
                <a:latin typeface="Arial" pitchFamily="34"/>
                <a:cs typeface="Arial" pitchFamily="34"/>
              </a:rPr>
              <a:t>A </a:t>
            </a:r>
            <a:r>
              <a:rPr lang="en-GB" sz="2000" b="0" i="0" u="none" strike="noStrike" kern="0" cap="none" spc="0" baseline="0" dirty="0">
                <a:solidFill>
                  <a:srgbClr val="00A4DE"/>
                </a:solidFill>
                <a:uFillTx/>
                <a:latin typeface="Arial" pitchFamily="34"/>
                <a:cs typeface="Arial" pitchFamily="34"/>
              </a:rPr>
              <a:t>structured list of questions to cover the </a:t>
            </a:r>
            <a:r>
              <a:rPr lang="en-GB" sz="2000" b="0" i="0" u="none" strike="noStrike" kern="0" cap="none" spc="0" baseline="0" dirty="0" smtClean="0">
                <a:solidFill>
                  <a:srgbClr val="00A4DE"/>
                </a:solidFill>
                <a:uFillTx/>
                <a:latin typeface="Arial" pitchFamily="34"/>
                <a:cs typeface="Arial" pitchFamily="34"/>
              </a:rPr>
              <a:t>topic.</a:t>
            </a:r>
            <a:r>
              <a:rPr lang="en-GB" sz="2000" b="0" i="0" u="none" strike="noStrike" kern="0" cap="none" spc="0" dirty="0" smtClean="0">
                <a:solidFill>
                  <a:srgbClr val="00A4DE"/>
                </a:solidFill>
                <a:uFillTx/>
                <a:latin typeface="Arial" pitchFamily="34"/>
                <a:cs typeface="Arial" pitchFamily="34"/>
              </a:rPr>
              <a:t> </a:t>
            </a:r>
          </a:p>
          <a:p>
            <a:pPr marL="342900" marR="0" lvl="0" indent="-342900" algn="l" defTabSz="914400" rtl="0" fontAlgn="auto" hangingPunct="1">
              <a:lnSpc>
                <a:spcPct val="90000"/>
              </a:lnSpc>
              <a:spcBef>
                <a:spcPts val="0"/>
              </a:spcBef>
              <a:spcAft>
                <a:spcPts val="2000"/>
              </a:spcAft>
              <a:buSzPct val="150000"/>
              <a:buBlip>
                <a:blip r:embed="rId3"/>
              </a:buBlip>
              <a:tabLst/>
              <a:defRPr sz="1800" b="0" i="0" u="none" strike="noStrike" kern="0" cap="none" spc="0" baseline="0">
                <a:solidFill>
                  <a:srgbClr val="000000"/>
                </a:solidFill>
                <a:uFillTx/>
              </a:defRPr>
            </a:pPr>
            <a:r>
              <a:rPr lang="en-GB" sz="2000" kern="0" dirty="0" smtClean="0">
                <a:solidFill>
                  <a:srgbClr val="00A4DE"/>
                </a:solidFill>
                <a:latin typeface="Arial" pitchFamily="34"/>
                <a:cs typeface="Arial" pitchFamily="34"/>
              </a:rPr>
              <a:t>F</a:t>
            </a:r>
            <a:r>
              <a:rPr lang="en-GB" sz="2000" b="0" i="0" u="none" strike="noStrike" kern="0" cap="none" spc="0" baseline="0" dirty="0" smtClean="0">
                <a:solidFill>
                  <a:srgbClr val="00A4DE"/>
                </a:solidFill>
                <a:uFillTx/>
                <a:latin typeface="Arial" pitchFamily="34"/>
                <a:cs typeface="Arial" pitchFamily="34"/>
              </a:rPr>
              <a:t>lexibility </a:t>
            </a:r>
            <a:r>
              <a:rPr lang="en-GB" sz="2000" b="0" i="0" u="none" strike="noStrike" kern="0" cap="none" spc="0" baseline="0" dirty="0">
                <a:solidFill>
                  <a:srgbClr val="00A4DE"/>
                </a:solidFill>
                <a:uFillTx/>
                <a:latin typeface="Arial" pitchFamily="34"/>
                <a:cs typeface="Arial" pitchFamily="34"/>
              </a:rPr>
              <a:t>to adapt as issues come to light during the </a:t>
            </a:r>
            <a:r>
              <a:rPr lang="en-GB" sz="2000" b="0" i="0" u="none" strike="noStrike" kern="0" cap="none" spc="0" baseline="0" dirty="0" smtClean="0">
                <a:solidFill>
                  <a:srgbClr val="00A4DE"/>
                </a:solidFill>
                <a:uFillTx/>
                <a:latin typeface="Arial" pitchFamily="34"/>
                <a:cs typeface="Arial" pitchFamily="34"/>
              </a:rPr>
              <a:t>interview.</a:t>
            </a:r>
            <a:endParaRPr lang="en-GB" sz="2000" kern="0" dirty="0">
              <a:solidFill>
                <a:srgbClr val="00A4DE"/>
              </a:solidFill>
              <a:latin typeface="Arial" pitchFamily="34"/>
              <a:cs typeface="Arial" pitchFamily="34"/>
            </a:endParaRPr>
          </a:p>
          <a:p>
            <a:pPr marL="0" marR="0" lvl="0" indent="0" algn="l" defTabSz="914400" rtl="0" fontAlgn="auto" hangingPunct="1">
              <a:lnSpc>
                <a:spcPct val="90000"/>
              </a:lnSpc>
              <a:spcBef>
                <a:spcPts val="0"/>
              </a:spcBef>
              <a:spcAft>
                <a:spcPts val="2000"/>
              </a:spcAft>
              <a:buNone/>
              <a:tabLst/>
              <a:defRPr sz="1800" b="0" i="0" u="none" strike="noStrike" kern="0" cap="none" spc="0" baseline="0">
                <a:solidFill>
                  <a:srgbClr val="000000"/>
                </a:solidFill>
                <a:uFillTx/>
              </a:defRPr>
            </a:pPr>
            <a:r>
              <a:rPr lang="en-GB" sz="2000" b="0" i="0" u="none" strike="noStrike" kern="0" cap="none" spc="0" baseline="0" dirty="0" smtClean="0">
                <a:solidFill>
                  <a:srgbClr val="00A4DE"/>
                </a:solidFill>
                <a:uFillTx/>
                <a:latin typeface="Arial" pitchFamily="34"/>
                <a:cs typeface="Arial" pitchFamily="34"/>
              </a:rPr>
              <a:t>This </a:t>
            </a:r>
            <a:r>
              <a:rPr lang="en-GB" sz="2000" b="0" i="0" u="none" strike="noStrike" kern="0" cap="none" spc="0" baseline="0" dirty="0">
                <a:solidFill>
                  <a:srgbClr val="00A4DE"/>
                </a:solidFill>
                <a:uFillTx/>
                <a:latin typeface="Arial" pitchFamily="34"/>
                <a:cs typeface="Arial" pitchFamily="34"/>
              </a:rPr>
              <a:t>is useful when exploring a little-known topic because you can follow </a:t>
            </a:r>
            <a:r>
              <a:rPr lang="en-GB" sz="2000" b="0" i="0" u="none" strike="noStrike" kern="0" cap="none" spc="0" baseline="0" dirty="0" smtClean="0">
                <a:solidFill>
                  <a:srgbClr val="00A4DE"/>
                </a:solidFill>
                <a:uFillTx/>
                <a:latin typeface="Arial" pitchFamily="34"/>
                <a:cs typeface="Arial" pitchFamily="34"/>
              </a:rPr>
              <a:t>up </a:t>
            </a:r>
            <a:r>
              <a:rPr lang="en-GB" sz="2000" b="0" i="0" u="none" strike="noStrike" kern="0" cap="none" spc="0" baseline="0" dirty="0">
                <a:solidFill>
                  <a:srgbClr val="00A4DE"/>
                </a:solidFill>
                <a:uFillTx/>
                <a:latin typeface="Arial" pitchFamily="34"/>
                <a:cs typeface="Arial" pitchFamily="34"/>
              </a:rPr>
              <a:t>interesting issues as they arise</a:t>
            </a:r>
            <a:r>
              <a:rPr lang="en-GB" sz="2000" b="0" i="0" u="none" strike="noStrike" kern="0" cap="none" spc="0" baseline="0" dirty="0" smtClean="0">
                <a:solidFill>
                  <a:srgbClr val="00A4DE"/>
                </a:solidFill>
                <a:uFillTx/>
                <a:latin typeface="Arial" pitchFamily="34"/>
                <a:cs typeface="Arial" pitchFamily="34"/>
              </a:rPr>
              <a:t>.</a:t>
            </a:r>
            <a:endParaRPr lang="en-GB" sz="2000" b="0" i="0" u="none" strike="noStrike" kern="0" cap="none" spc="0" baseline="0" dirty="0">
              <a:solidFill>
                <a:srgbClr val="00A4DE"/>
              </a:solidFill>
              <a:uFillTx/>
              <a:latin typeface="Arial" pitchFamily="34"/>
              <a:cs typeface="Arial" pitchFamily="34"/>
            </a:endParaRPr>
          </a:p>
        </p:txBody>
      </p:sp>
      <p:sp>
        <p:nvSpPr>
          <p:cNvPr id="9" name="Content Placeholder 2"/>
          <p:cNvSpPr txBox="1"/>
          <p:nvPr/>
        </p:nvSpPr>
        <p:spPr>
          <a:xfrm>
            <a:off x="889923" y="4242350"/>
            <a:ext cx="10395916" cy="2343206"/>
          </a:xfrm>
          <a:prstGeom prst="rect">
            <a:avLst/>
          </a:prstGeom>
          <a:noFill/>
          <a:ln>
            <a:noFill/>
          </a:ln>
        </p:spPr>
        <p:txBody>
          <a:bodyPr vert="horz" wrap="square" lIns="91440" tIns="45720" rIns="91440" bIns="45720" anchor="t" anchorCtr="0" compatLnSpc="1">
            <a:spAutoFit/>
          </a:bodyPr>
          <a:lstStyle/>
          <a:p>
            <a:pPr lvl="0">
              <a:lnSpc>
                <a:spcPct val="90000"/>
              </a:lnSpc>
              <a:spcBef>
                <a:spcPts val="1000"/>
              </a:spcBef>
              <a:buClr>
                <a:srgbClr val="ED7D31"/>
              </a:buClr>
              <a:buSzPct val="121000"/>
              <a:defRPr sz="1800" b="0" i="0" u="none" strike="noStrike" kern="0" cap="none" spc="0" baseline="0">
                <a:solidFill>
                  <a:srgbClr val="000000"/>
                </a:solidFill>
                <a:uFillTx/>
              </a:defRPr>
            </a:pPr>
            <a:r>
              <a:rPr lang="en-GB" sz="2000" b="1" i="1" kern="0" dirty="0" smtClean="0">
                <a:solidFill>
                  <a:srgbClr val="00A4DE"/>
                </a:solidFill>
                <a:latin typeface="Arial" pitchFamily="34"/>
                <a:cs typeface="Arial" pitchFamily="34"/>
              </a:rPr>
              <a:t>Structured</a:t>
            </a:r>
            <a:r>
              <a:rPr lang="en-GB" sz="2000" kern="0" dirty="0" smtClean="0">
                <a:solidFill>
                  <a:srgbClr val="00A4DE"/>
                </a:solidFill>
                <a:latin typeface="Arial" pitchFamily="34"/>
                <a:cs typeface="Arial" pitchFamily="34"/>
              </a:rPr>
              <a:t> qualitative interviews </a:t>
            </a:r>
            <a:r>
              <a:rPr lang="en-GB" sz="2000" kern="0" dirty="0">
                <a:solidFill>
                  <a:srgbClr val="00A4DE"/>
                </a:solidFill>
                <a:latin typeface="Arial" pitchFamily="34"/>
                <a:cs typeface="Arial" pitchFamily="34"/>
              </a:rPr>
              <a:t>rely on fixed questions that all participants are asked.</a:t>
            </a:r>
          </a:p>
          <a:p>
            <a:pPr marL="342900" lvl="0" indent="-342900">
              <a:lnSpc>
                <a:spcPct val="90000"/>
              </a:lnSpc>
              <a:spcBef>
                <a:spcPts val="1000"/>
              </a:spcBef>
              <a:buClr>
                <a:srgbClr val="ED7D31"/>
              </a:buClr>
              <a:buSzPct val="150000"/>
              <a:buBlip>
                <a:blip r:embed="rId3"/>
              </a:buBlip>
              <a:defRPr sz="1800" b="0" i="0" u="none" strike="noStrike" kern="0" cap="none" spc="0" baseline="0">
                <a:solidFill>
                  <a:srgbClr val="000000"/>
                </a:solidFill>
                <a:uFillTx/>
              </a:defRPr>
            </a:pPr>
            <a:r>
              <a:rPr lang="en-GB" sz="2000" kern="0" dirty="0" smtClean="0">
                <a:solidFill>
                  <a:srgbClr val="00A4DE"/>
                </a:solidFill>
                <a:latin typeface="Arial" pitchFamily="34"/>
                <a:cs typeface="Arial" pitchFamily="34"/>
              </a:rPr>
              <a:t>This </a:t>
            </a:r>
            <a:r>
              <a:rPr lang="en-GB" sz="2000" kern="0" dirty="0">
                <a:solidFill>
                  <a:srgbClr val="00A4DE"/>
                </a:solidFill>
                <a:latin typeface="Arial" pitchFamily="34"/>
                <a:cs typeface="Arial" pitchFamily="34"/>
              </a:rPr>
              <a:t>can be inflexible and participants can feel constrained of they cannot fully </a:t>
            </a:r>
            <a:r>
              <a:rPr lang="en-GB" sz="2000" kern="0" dirty="0" smtClean="0">
                <a:solidFill>
                  <a:srgbClr val="00A4DE"/>
                </a:solidFill>
                <a:latin typeface="Arial" pitchFamily="34"/>
                <a:cs typeface="Arial" pitchFamily="34"/>
              </a:rPr>
              <a:t>elaborate </a:t>
            </a:r>
            <a:r>
              <a:rPr lang="en-GB" sz="2000" kern="0" dirty="0">
                <a:solidFill>
                  <a:srgbClr val="00A4DE"/>
                </a:solidFill>
                <a:latin typeface="Arial" pitchFamily="34"/>
                <a:cs typeface="Arial" pitchFamily="34"/>
              </a:rPr>
              <a:t>their responses.</a:t>
            </a:r>
          </a:p>
          <a:p>
            <a:pPr marL="342900" lvl="0" indent="-342900">
              <a:lnSpc>
                <a:spcPct val="90000"/>
              </a:lnSpc>
              <a:spcBef>
                <a:spcPts val="1000"/>
              </a:spcBef>
              <a:buClr>
                <a:srgbClr val="ED7D31"/>
              </a:buClr>
              <a:buSzPct val="150000"/>
              <a:buBlip>
                <a:blip r:embed="rId3"/>
              </a:buBlip>
              <a:defRPr sz="1800" b="0" i="0" u="none" strike="noStrike" kern="0" cap="none" spc="0" baseline="0">
                <a:solidFill>
                  <a:srgbClr val="000000"/>
                </a:solidFill>
                <a:uFillTx/>
              </a:defRPr>
            </a:pPr>
            <a:r>
              <a:rPr lang="en-GB" sz="2000" kern="0" dirty="0" smtClean="0">
                <a:solidFill>
                  <a:srgbClr val="00A4DE"/>
                </a:solidFill>
                <a:latin typeface="Arial" pitchFamily="34"/>
                <a:cs typeface="Arial" pitchFamily="34"/>
              </a:rPr>
              <a:t>Structured </a:t>
            </a:r>
            <a:r>
              <a:rPr lang="en-GB" sz="2000" kern="0" dirty="0">
                <a:solidFill>
                  <a:srgbClr val="00A4DE"/>
                </a:solidFill>
                <a:latin typeface="Arial" pitchFamily="34"/>
                <a:cs typeface="Arial" pitchFamily="34"/>
              </a:rPr>
              <a:t>qualitative interviews are best suited to circumstances such as when </a:t>
            </a:r>
            <a:r>
              <a:rPr lang="en-GB" sz="2000" kern="0" dirty="0" smtClean="0">
                <a:solidFill>
                  <a:srgbClr val="00A4DE"/>
                </a:solidFill>
                <a:latin typeface="Arial" pitchFamily="34"/>
                <a:cs typeface="Arial" pitchFamily="34"/>
              </a:rPr>
              <a:t>the </a:t>
            </a:r>
            <a:r>
              <a:rPr lang="en-GB" sz="2000" kern="0" dirty="0">
                <a:solidFill>
                  <a:srgbClr val="00A4DE"/>
                </a:solidFill>
                <a:latin typeface="Arial" pitchFamily="34"/>
                <a:cs typeface="Arial" pitchFamily="34"/>
              </a:rPr>
              <a:t>researcher knows the field well and knows what is important to ask about or </a:t>
            </a:r>
            <a:r>
              <a:rPr lang="en-GB" sz="2000" kern="0" dirty="0" smtClean="0">
                <a:solidFill>
                  <a:srgbClr val="00A4DE"/>
                </a:solidFill>
                <a:latin typeface="Arial" pitchFamily="34"/>
                <a:cs typeface="Arial" pitchFamily="34"/>
              </a:rPr>
              <a:t>	when </a:t>
            </a:r>
            <a:r>
              <a:rPr lang="en-GB" sz="2000" kern="0" dirty="0">
                <a:solidFill>
                  <a:srgbClr val="00A4DE"/>
                </a:solidFill>
                <a:latin typeface="Arial" pitchFamily="34"/>
                <a:cs typeface="Arial" pitchFamily="34"/>
              </a:rPr>
              <a:t>they are short or </a:t>
            </a:r>
            <a:r>
              <a:rPr lang="en-GB" sz="2000" kern="0" dirty="0" smtClean="0">
                <a:solidFill>
                  <a:srgbClr val="00A4DE"/>
                </a:solidFill>
                <a:latin typeface="Arial" pitchFamily="34"/>
                <a:cs typeface="Arial" pitchFamily="34"/>
              </a:rPr>
              <a:t>time</a:t>
            </a:r>
            <a:r>
              <a:rPr lang="en-GB" sz="2000" kern="0" dirty="0">
                <a:solidFill>
                  <a:srgbClr val="00A4DE"/>
                </a:solidFill>
                <a:latin typeface="Arial" pitchFamily="34"/>
                <a:cs typeface="Arial" pitchFamily="34"/>
              </a:rPr>
              <a:t>.</a:t>
            </a:r>
            <a:endParaRPr lang="en-GB" sz="2000" i="1" kern="0" dirty="0">
              <a:solidFill>
                <a:srgbClr val="00A4DE"/>
              </a:solidFill>
              <a:latin typeface="Arial" pitchFamily="34"/>
              <a:cs typeface="Arial" pitchFamily="34"/>
            </a:endParaRPr>
          </a:p>
          <a:p>
            <a:pPr marL="0" marR="0" lvl="0" indent="0" algn="l" defTabSz="914400" rtl="0" fontAlgn="auto" hangingPunct="1">
              <a:lnSpc>
                <a:spcPct val="90000"/>
              </a:lnSpc>
              <a:spcBef>
                <a:spcPts val="0"/>
              </a:spcBef>
              <a:spcAft>
                <a:spcPts val="2000"/>
              </a:spcAft>
              <a:buNone/>
              <a:tabLst/>
              <a:defRPr sz="1800" b="0" i="0" u="none" strike="noStrike" kern="0" cap="none" spc="0" baseline="0">
                <a:solidFill>
                  <a:srgbClr val="000000"/>
                </a:solidFill>
                <a:uFillTx/>
              </a:defRPr>
            </a:pPr>
            <a:endParaRPr lang="en-GB" sz="2400" i="1" u="none" strike="noStrike" kern="0" cap="none" spc="0" baseline="0" dirty="0">
              <a:solidFill>
                <a:srgbClr val="000090"/>
              </a:solidFill>
              <a:uFillTx/>
              <a:latin typeface="Arial" pitchFamily="34"/>
              <a:cs typeface="Arial" pitchFamily="34"/>
            </a:endParaRPr>
          </a:p>
        </p:txBody>
      </p:sp>
      <p:sp>
        <p:nvSpPr>
          <p:cNvPr id="10" name="TextBox 9"/>
          <p:cNvSpPr txBox="1"/>
          <p:nvPr/>
        </p:nvSpPr>
        <p:spPr>
          <a:xfrm>
            <a:off x="902923" y="377193"/>
            <a:ext cx="813134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QUALITATIVE INTERVIEW DESIGN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1"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790688" y="434304"/>
            <a:ext cx="4198112" cy="39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name="Slide35">
    <p:spTree>
      <p:nvGrpSpPr>
        <p:cNvPr id="1" name=""/>
        <p:cNvGrpSpPr/>
        <p:nvPr/>
      </p:nvGrpSpPr>
      <p:grpSpPr>
        <a:xfrm>
          <a:off x="0" y="0"/>
          <a:ext cx="0" cy="0"/>
          <a:chOff x="0" y="0"/>
          <a:chExt cx="0" cy="0"/>
        </a:xfrm>
      </p:grpSpPr>
      <p:sp>
        <p:nvSpPr>
          <p:cNvPr id="6" name="Content Placeholder 2"/>
          <p:cNvSpPr txBox="1">
            <a:spLocks noGrp="1"/>
          </p:cNvSpPr>
          <p:nvPr>
            <p:ph idx="1"/>
          </p:nvPr>
        </p:nvSpPr>
        <p:spPr>
          <a:xfrm>
            <a:off x="975360" y="1239182"/>
            <a:ext cx="10204704" cy="5209118"/>
          </a:xfrm>
        </p:spPr>
        <p:txBody>
          <a:bodyPr wrap="square">
            <a:spAutoFit/>
          </a:bodyPr>
          <a:lstStyle/>
          <a:p>
            <a:pPr marL="0" lvl="0" indent="0">
              <a:buNone/>
            </a:pPr>
            <a:r>
              <a:rPr lang="en-GB" sz="2000" i="1" dirty="0">
                <a:solidFill>
                  <a:srgbClr val="00A4DE"/>
                </a:solidFill>
                <a:latin typeface="Arial" pitchFamily="34"/>
                <a:cs typeface="Arial" pitchFamily="34"/>
              </a:rPr>
              <a:t>The following is a basic overview of how you will arrive at your interview questions:</a:t>
            </a:r>
          </a:p>
          <a:p>
            <a:pPr lvl="0">
              <a:buClr>
                <a:srgbClr val="ED7D31"/>
              </a:buClr>
              <a:buSzPct val="150000"/>
              <a:buBlip>
                <a:blip r:embed="rId3"/>
              </a:buBlip>
            </a:pPr>
            <a:r>
              <a:rPr lang="en-GB" sz="2000" b="1" dirty="0">
                <a:solidFill>
                  <a:srgbClr val="00A4DE"/>
                </a:solidFill>
                <a:latin typeface="Arial" pitchFamily="34"/>
                <a:cs typeface="Arial" pitchFamily="34"/>
              </a:rPr>
              <a:t>Follow your research question</a:t>
            </a:r>
          </a:p>
          <a:p>
            <a:pPr marL="228600" lvl="1" indent="0">
              <a:buSzPct val="150000"/>
              <a:buNone/>
            </a:pPr>
            <a:r>
              <a:rPr lang="en-GB" sz="2000" dirty="0">
                <a:solidFill>
                  <a:srgbClr val="00A4DE"/>
                </a:solidFill>
              </a:rPr>
              <a:t>Start with a clear research focus – what are you trying to understand?</a:t>
            </a:r>
          </a:p>
          <a:p>
            <a:pPr lvl="0">
              <a:buClr>
                <a:srgbClr val="ED7D31"/>
              </a:buClr>
              <a:buSzPct val="150000"/>
              <a:buBlip>
                <a:blip r:embed="rId3"/>
              </a:buBlip>
            </a:pPr>
            <a:r>
              <a:rPr lang="en-GB" sz="2000" b="1" dirty="0">
                <a:solidFill>
                  <a:srgbClr val="00A4DE"/>
                </a:solidFill>
                <a:latin typeface="Arial" pitchFamily="34"/>
                <a:cs typeface="Arial" pitchFamily="34"/>
              </a:rPr>
              <a:t>Know the research field </a:t>
            </a:r>
          </a:p>
          <a:p>
            <a:pPr marL="228600" lvl="1" indent="0">
              <a:buSzPct val="150000"/>
              <a:buNone/>
            </a:pPr>
            <a:r>
              <a:rPr lang="en-GB" sz="2000" dirty="0">
                <a:solidFill>
                  <a:srgbClr val="00A4DE"/>
                </a:solidFill>
              </a:rPr>
              <a:t>Read the key </a:t>
            </a:r>
            <a:r>
              <a:rPr lang="en-GB" sz="2000" dirty="0" smtClean="0">
                <a:solidFill>
                  <a:srgbClr val="00A4DE"/>
                </a:solidFill>
              </a:rPr>
              <a:t>literature and know </a:t>
            </a:r>
            <a:r>
              <a:rPr lang="en-GB" sz="2000" dirty="0">
                <a:solidFill>
                  <a:srgbClr val="00A4DE"/>
                </a:solidFill>
              </a:rPr>
              <a:t>the prevailing </a:t>
            </a:r>
            <a:r>
              <a:rPr lang="en-GB" sz="2000" dirty="0" smtClean="0">
                <a:solidFill>
                  <a:srgbClr val="00A4DE"/>
                </a:solidFill>
              </a:rPr>
              <a:t>arguments. Be </a:t>
            </a:r>
            <a:r>
              <a:rPr lang="en-GB" sz="2000" dirty="0">
                <a:solidFill>
                  <a:srgbClr val="00A4DE"/>
                </a:solidFill>
              </a:rPr>
              <a:t>clear on where your research lies in this </a:t>
            </a:r>
            <a:r>
              <a:rPr lang="en-GB" sz="2000" dirty="0" smtClean="0">
                <a:solidFill>
                  <a:srgbClr val="00A4DE"/>
                </a:solidFill>
              </a:rPr>
              <a:t>space, </a:t>
            </a:r>
            <a:r>
              <a:rPr lang="en-GB" sz="2000" dirty="0">
                <a:solidFill>
                  <a:srgbClr val="00A4DE"/>
                </a:solidFill>
              </a:rPr>
              <a:t>and where you want to focus your interview questions. </a:t>
            </a:r>
          </a:p>
          <a:p>
            <a:pPr lvl="0">
              <a:buClr>
                <a:srgbClr val="ED7D31"/>
              </a:buClr>
              <a:buSzPct val="150000"/>
              <a:buBlip>
                <a:blip r:embed="rId3"/>
              </a:buBlip>
            </a:pPr>
            <a:r>
              <a:rPr lang="en-GB" sz="2000" b="1" dirty="0">
                <a:solidFill>
                  <a:srgbClr val="00A4DE"/>
                </a:solidFill>
                <a:latin typeface="Arial" pitchFamily="34"/>
                <a:cs typeface="Arial" pitchFamily="34"/>
              </a:rPr>
              <a:t>Consider your participants</a:t>
            </a:r>
          </a:p>
          <a:p>
            <a:pPr marL="228600" lvl="1" indent="0">
              <a:buSzPct val="150000"/>
              <a:buNone/>
            </a:pPr>
            <a:r>
              <a:rPr lang="en-GB" sz="2000" dirty="0">
                <a:solidFill>
                  <a:srgbClr val="00A4DE"/>
                </a:solidFill>
              </a:rPr>
              <a:t>Who could they </a:t>
            </a:r>
            <a:r>
              <a:rPr lang="en-GB" sz="2000" dirty="0" smtClean="0">
                <a:solidFill>
                  <a:srgbClr val="00A4DE"/>
                </a:solidFill>
              </a:rPr>
              <a:t>be, and </a:t>
            </a:r>
            <a:r>
              <a:rPr lang="en-GB" sz="2000" dirty="0">
                <a:solidFill>
                  <a:srgbClr val="00A4DE"/>
                </a:solidFill>
              </a:rPr>
              <a:t>w</a:t>
            </a:r>
            <a:r>
              <a:rPr lang="en-GB" sz="2000" dirty="0" smtClean="0">
                <a:solidFill>
                  <a:srgbClr val="00A4DE"/>
                </a:solidFill>
              </a:rPr>
              <a:t>hat </a:t>
            </a:r>
            <a:r>
              <a:rPr lang="en-GB" sz="2000" dirty="0">
                <a:solidFill>
                  <a:srgbClr val="00A4DE"/>
                </a:solidFill>
              </a:rPr>
              <a:t>special insights would they be </a:t>
            </a:r>
            <a:r>
              <a:rPr lang="en-GB" sz="2000" dirty="0" smtClean="0">
                <a:solidFill>
                  <a:srgbClr val="00A4DE"/>
                </a:solidFill>
              </a:rPr>
              <a:t>able </a:t>
            </a:r>
            <a:r>
              <a:rPr lang="en-GB" sz="2000" dirty="0">
                <a:solidFill>
                  <a:srgbClr val="00A4DE"/>
                </a:solidFill>
              </a:rPr>
              <a:t>to provide?</a:t>
            </a:r>
          </a:p>
          <a:p>
            <a:pPr lvl="0">
              <a:buClr>
                <a:srgbClr val="ED7D31"/>
              </a:buClr>
              <a:buSzPct val="150000"/>
              <a:buBlip>
                <a:blip r:embed="rId3"/>
              </a:buBlip>
            </a:pPr>
            <a:r>
              <a:rPr lang="en-GB" sz="2000" b="1" dirty="0">
                <a:solidFill>
                  <a:srgbClr val="00A4DE"/>
                </a:solidFill>
                <a:latin typeface="Arial" pitchFamily="34"/>
                <a:cs typeface="Arial" pitchFamily="34"/>
              </a:rPr>
              <a:t>Begin crafting your interview questions</a:t>
            </a:r>
          </a:p>
          <a:p>
            <a:pPr marL="228600" lvl="1" indent="0">
              <a:buSzPct val="150000"/>
              <a:buNone/>
            </a:pPr>
            <a:r>
              <a:rPr lang="en-GB" sz="2000" dirty="0">
                <a:solidFill>
                  <a:srgbClr val="00A4DE"/>
                </a:solidFill>
              </a:rPr>
              <a:t>You will need to adjust your questions multiple times during your project</a:t>
            </a:r>
            <a:r>
              <a:rPr lang="en-GB" sz="2000" dirty="0" smtClean="0">
                <a:solidFill>
                  <a:srgbClr val="00A4DE"/>
                </a:solidFill>
              </a:rPr>
              <a:t>. </a:t>
            </a:r>
            <a:r>
              <a:rPr lang="en-GB" sz="2000" dirty="0">
                <a:solidFill>
                  <a:srgbClr val="00A4DE"/>
                </a:solidFill>
              </a:rPr>
              <a:t>You can refine them as you come across new information to ensure they are getting the most valuable </a:t>
            </a:r>
            <a:r>
              <a:rPr lang="en-GB" sz="2000" dirty="0" smtClean="0">
                <a:solidFill>
                  <a:srgbClr val="00A4DE"/>
                </a:solidFill>
              </a:rPr>
              <a:t>data.</a:t>
            </a:r>
            <a:endParaRPr lang="en-GB" sz="2000" dirty="0">
              <a:solidFill>
                <a:srgbClr val="00A4DE"/>
              </a:solidFill>
            </a:endParaRPr>
          </a:p>
          <a:p>
            <a:pPr lvl="0">
              <a:buClr>
                <a:srgbClr val="ED7D31"/>
              </a:buClr>
              <a:buSzPct val="150000"/>
              <a:buBlip>
                <a:blip r:embed="rId3"/>
              </a:buBlip>
            </a:pPr>
            <a:r>
              <a:rPr lang="en-GB" sz="2000" b="1" dirty="0">
                <a:solidFill>
                  <a:srgbClr val="00A4DE"/>
                </a:solidFill>
                <a:latin typeface="Arial" pitchFamily="34"/>
                <a:cs typeface="Arial" pitchFamily="34"/>
              </a:rPr>
              <a:t>Test the questions</a:t>
            </a:r>
          </a:p>
          <a:p>
            <a:pPr marL="228600" lvl="1" indent="0">
              <a:buSzPct val="150000"/>
              <a:buNone/>
            </a:pPr>
            <a:r>
              <a:rPr lang="en-GB" sz="2000" dirty="0">
                <a:solidFill>
                  <a:srgbClr val="00A4DE"/>
                </a:solidFill>
              </a:rPr>
              <a:t>Ask your supervisor and other experts in your field to review </a:t>
            </a:r>
            <a:r>
              <a:rPr lang="en-GB" sz="2000" dirty="0" smtClean="0">
                <a:solidFill>
                  <a:srgbClr val="00A4DE"/>
                </a:solidFill>
              </a:rPr>
              <a:t>your </a:t>
            </a:r>
            <a:r>
              <a:rPr lang="en-GB" sz="2000" dirty="0">
                <a:solidFill>
                  <a:srgbClr val="00A4DE"/>
                </a:solidFill>
              </a:rPr>
              <a:t>questions and to give you advance feedback</a:t>
            </a:r>
            <a:r>
              <a:rPr lang="en-GB" sz="2000" dirty="0" smtClean="0">
                <a:solidFill>
                  <a:srgbClr val="00A4DE"/>
                </a:solidFill>
              </a:rPr>
              <a:t>. </a:t>
            </a:r>
            <a:r>
              <a:rPr lang="en-GB" sz="2000" dirty="0">
                <a:solidFill>
                  <a:srgbClr val="00A4DE"/>
                </a:solidFill>
              </a:rPr>
              <a:t>Try questions on friends or family</a:t>
            </a:r>
            <a:r>
              <a:rPr lang="en-GB" sz="2000" dirty="0" smtClean="0">
                <a:solidFill>
                  <a:srgbClr val="00A4DE"/>
                </a:solidFill>
              </a:rPr>
              <a:t>. </a:t>
            </a:r>
            <a:r>
              <a:rPr lang="en-GB" sz="2000" dirty="0">
                <a:solidFill>
                  <a:srgbClr val="00A4DE"/>
                </a:solidFill>
              </a:rPr>
              <a:t>Update your questions based on this feedback</a:t>
            </a:r>
            <a:r>
              <a:rPr lang="en-GB" sz="2000" dirty="0" smtClean="0">
                <a:solidFill>
                  <a:srgbClr val="00A4DE"/>
                </a:solidFill>
              </a:rPr>
              <a:t>.</a:t>
            </a:r>
            <a:endParaRPr lang="en-GB" sz="2000" dirty="0">
              <a:solidFill>
                <a:srgbClr val="00A4DE"/>
              </a:solidFill>
            </a:endParaRPr>
          </a:p>
        </p:txBody>
      </p:sp>
      <p:sp>
        <p:nvSpPr>
          <p:cNvPr id="9" name="TextBox 8"/>
          <p:cNvSpPr txBox="1"/>
          <p:nvPr/>
        </p:nvSpPr>
        <p:spPr>
          <a:xfrm>
            <a:off x="902923" y="377193"/>
            <a:ext cx="808258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PLANNING FOR YOUR INTERVIEW</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851648" y="434304"/>
            <a:ext cx="4137152" cy="390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p:nvPr/>
        </p:nvSpPr>
        <p:spPr>
          <a:xfrm>
            <a:off x="584575" y="1382655"/>
            <a:ext cx="11408960" cy="5475345"/>
          </a:xfrm>
          <a:prstGeom prst="rect">
            <a:avLst/>
          </a:prstGeom>
          <a:noFill/>
          <a:ln>
            <a:noFill/>
          </a:ln>
        </p:spPr>
        <p:txBody>
          <a:bodyPr vert="horz" wrap="square" lIns="91440" tIns="45720" rIns="91440" bIns="45720" anchor="t" anchorCtr="0" compatLnSpc="1">
            <a:spAutoFit/>
          </a:bodyPr>
          <a:lstStyle/>
          <a:p>
            <a:pPr marL="457200" marR="0" lvl="0" indent="-457200" algn="l" defTabSz="914400" rtl="0" fontAlgn="auto" hangingPunct="1">
              <a:lnSpc>
                <a:spcPct val="9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b="1" i="0" u="none" strike="noStrike" kern="1200" cap="none" spc="0" baseline="0" dirty="0" smtClean="0">
                <a:solidFill>
                  <a:srgbClr val="00A4DE"/>
                </a:solidFill>
                <a:uFillTx/>
                <a:latin typeface="Arial" pitchFamily="34"/>
                <a:cs typeface="Arial" pitchFamily="34"/>
              </a:rPr>
              <a:t>Introducing </a:t>
            </a:r>
            <a:r>
              <a:rPr lang="en-GB" b="1" i="0" u="none" strike="noStrike" kern="1200" cap="none" spc="0" baseline="0" dirty="0">
                <a:solidFill>
                  <a:srgbClr val="00A4DE"/>
                </a:solidFill>
                <a:uFillTx/>
                <a:latin typeface="Arial" pitchFamily="34"/>
                <a:cs typeface="Arial" pitchFamily="34"/>
              </a:rPr>
              <a:t>questions </a:t>
            </a:r>
            <a:r>
              <a:rPr lang="en-GB" b="0" i="0" u="none" strike="noStrike" kern="1200" cap="none" spc="0" baseline="0" dirty="0">
                <a:solidFill>
                  <a:srgbClr val="00A4DE"/>
                </a:solidFill>
                <a:uFillTx/>
                <a:latin typeface="Arial" pitchFamily="34"/>
                <a:cs typeface="Arial" pitchFamily="34"/>
              </a:rPr>
              <a:t>are good for kick-starting conversations.</a:t>
            </a:r>
          </a:p>
          <a:p>
            <a:pPr marL="457200" marR="0" lvl="0" indent="-457200" algn="l" defTabSz="914400" rtl="0" fontAlgn="auto" hangingPunct="1">
              <a:lnSpc>
                <a:spcPct val="9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b="1" i="0" u="none" strike="noStrike" kern="0" cap="none" spc="0" baseline="0" dirty="0">
                <a:solidFill>
                  <a:srgbClr val="00A4DE"/>
                </a:solidFill>
                <a:uFillTx/>
                <a:latin typeface="Arial" pitchFamily="34"/>
                <a:cs typeface="Arial" pitchFamily="34"/>
              </a:rPr>
              <a:t>Follow up questions </a:t>
            </a:r>
            <a:r>
              <a:rPr lang="en-GB" b="0" i="0" u="none" strike="noStrike" kern="0" cap="none" spc="0" baseline="0" dirty="0">
                <a:solidFill>
                  <a:srgbClr val="00A4DE"/>
                </a:solidFill>
                <a:uFillTx/>
                <a:latin typeface="Arial" pitchFamily="34"/>
                <a:cs typeface="Arial" pitchFamily="34"/>
              </a:rPr>
              <a:t>help you to extend discussions on a topic.</a:t>
            </a:r>
          </a:p>
          <a:p>
            <a:pPr marL="457200" marR="0" lvl="0" indent="-457200" algn="l" defTabSz="914400" rtl="0" fontAlgn="auto" hangingPunct="1">
              <a:lnSpc>
                <a:spcPct val="9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b="1" i="0" u="none" strike="noStrike" kern="1200" cap="none" spc="0" baseline="0" dirty="0">
                <a:solidFill>
                  <a:srgbClr val="00A4DE"/>
                </a:solidFill>
                <a:uFillTx/>
                <a:latin typeface="Arial" pitchFamily="34"/>
                <a:cs typeface="Arial" pitchFamily="34"/>
              </a:rPr>
              <a:t>Probing questions </a:t>
            </a:r>
            <a:r>
              <a:rPr lang="en-GB" b="0" i="0" u="none" strike="noStrike" kern="1200" cap="none" spc="0" baseline="0" dirty="0">
                <a:solidFill>
                  <a:srgbClr val="00A4DE"/>
                </a:solidFill>
                <a:uFillTx/>
                <a:latin typeface="Arial" pitchFamily="34"/>
                <a:cs typeface="Arial" pitchFamily="34"/>
              </a:rPr>
              <a:t>allow you to dig deeper into a specific claim or reported experience.</a:t>
            </a:r>
          </a:p>
          <a:p>
            <a:pPr marL="457200" marR="0" lvl="0" indent="-457200" algn="l" defTabSz="914400" rtl="0" fontAlgn="auto" hangingPunct="1">
              <a:lnSpc>
                <a:spcPct val="9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b="1" i="0" u="none" strike="noStrike" kern="0" cap="none" spc="0" baseline="0" dirty="0">
                <a:solidFill>
                  <a:srgbClr val="00A4DE"/>
                </a:solidFill>
                <a:uFillTx/>
                <a:latin typeface="Arial" pitchFamily="34"/>
                <a:cs typeface="Arial" pitchFamily="34"/>
              </a:rPr>
              <a:t>Specifying questions </a:t>
            </a:r>
            <a:r>
              <a:rPr lang="en-GB" b="0" i="0" u="none" strike="noStrike" kern="0" cap="none" spc="0" baseline="0" dirty="0">
                <a:solidFill>
                  <a:srgbClr val="00A4DE"/>
                </a:solidFill>
                <a:uFillTx/>
                <a:latin typeface="Arial" pitchFamily="34"/>
                <a:cs typeface="Arial" pitchFamily="34"/>
              </a:rPr>
              <a:t>help you gain greater precision about a particular claim or reported experience.</a:t>
            </a:r>
          </a:p>
          <a:p>
            <a:pPr marL="457200" marR="0" lvl="0" indent="-457200" algn="l" defTabSz="914400" rtl="0" fontAlgn="auto" hangingPunct="1">
              <a:lnSpc>
                <a:spcPct val="9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b="1" i="0" u="none" strike="noStrike" kern="1200" cap="none" spc="0" baseline="0" dirty="0">
                <a:solidFill>
                  <a:srgbClr val="00A4DE"/>
                </a:solidFill>
                <a:uFillTx/>
                <a:latin typeface="Arial" pitchFamily="34"/>
                <a:cs typeface="Arial" pitchFamily="34"/>
              </a:rPr>
              <a:t>Direct questions </a:t>
            </a:r>
            <a:r>
              <a:rPr lang="en-GB" b="0" i="0" u="none" strike="noStrike" kern="1200" cap="none" spc="0" baseline="0" dirty="0">
                <a:solidFill>
                  <a:srgbClr val="00A4DE"/>
                </a:solidFill>
                <a:uFillTx/>
                <a:latin typeface="Arial" pitchFamily="34"/>
                <a:cs typeface="Arial" pitchFamily="34"/>
              </a:rPr>
              <a:t>help you clarify a point of fact that emerges during the </a:t>
            </a:r>
            <a:r>
              <a:rPr lang="en-GB" b="0" i="0" u="none" strike="noStrike" kern="1200" cap="none" spc="0" baseline="0" dirty="0" smtClean="0">
                <a:solidFill>
                  <a:srgbClr val="00A4DE"/>
                </a:solidFill>
                <a:uFillTx/>
                <a:latin typeface="Arial" pitchFamily="34"/>
                <a:cs typeface="Arial" pitchFamily="34"/>
              </a:rPr>
              <a:t>interview.</a:t>
            </a:r>
          </a:p>
          <a:p>
            <a:pPr marL="457200" marR="0" lvl="0" indent="-457200" algn="l" defTabSz="914400" rtl="0" fontAlgn="auto" hangingPunct="1">
              <a:lnSpc>
                <a:spcPct val="9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b="1" kern="0" dirty="0" smtClean="0">
                <a:solidFill>
                  <a:srgbClr val="00A4DE"/>
                </a:solidFill>
                <a:latin typeface="Arial" pitchFamily="34"/>
                <a:cs typeface="Arial" pitchFamily="34"/>
              </a:rPr>
              <a:t>Indirect </a:t>
            </a:r>
            <a:r>
              <a:rPr lang="en-GB" b="1" kern="0" dirty="0">
                <a:solidFill>
                  <a:srgbClr val="00A4DE"/>
                </a:solidFill>
                <a:latin typeface="Arial" pitchFamily="34"/>
                <a:cs typeface="Arial" pitchFamily="34"/>
              </a:rPr>
              <a:t>questions</a:t>
            </a:r>
            <a:r>
              <a:rPr lang="en-GB" kern="0" dirty="0">
                <a:solidFill>
                  <a:srgbClr val="00A4DE"/>
                </a:solidFill>
                <a:latin typeface="Arial" pitchFamily="34"/>
                <a:cs typeface="Arial" pitchFamily="34"/>
              </a:rPr>
              <a:t> can help you to explore issues that may be too sensitive to bring up </a:t>
            </a:r>
            <a:r>
              <a:rPr lang="en-GB" kern="0" dirty="0" smtClean="0">
                <a:solidFill>
                  <a:srgbClr val="00A4DE"/>
                </a:solidFill>
                <a:latin typeface="Arial" pitchFamily="34"/>
                <a:cs typeface="Arial" pitchFamily="34"/>
              </a:rPr>
              <a:t>explicitly.</a:t>
            </a:r>
          </a:p>
          <a:p>
            <a:pPr marL="457200" marR="0" lvl="0" indent="-457200" algn="l" defTabSz="914400" rtl="0" fontAlgn="auto" hangingPunct="1">
              <a:lnSpc>
                <a:spcPct val="9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b="1" kern="0" dirty="0" smtClean="0">
                <a:solidFill>
                  <a:srgbClr val="00A4DE"/>
                </a:solidFill>
                <a:latin typeface="Arial" pitchFamily="34"/>
                <a:cs typeface="Arial" pitchFamily="34"/>
              </a:rPr>
              <a:t>Structuring </a:t>
            </a:r>
            <a:r>
              <a:rPr lang="en-GB" b="1" kern="0" dirty="0">
                <a:solidFill>
                  <a:srgbClr val="00A4DE"/>
                </a:solidFill>
                <a:latin typeface="Arial" pitchFamily="34"/>
                <a:cs typeface="Arial" pitchFamily="34"/>
              </a:rPr>
              <a:t>questions </a:t>
            </a:r>
            <a:r>
              <a:rPr lang="en-GB" kern="0" dirty="0">
                <a:solidFill>
                  <a:srgbClr val="00A4DE"/>
                </a:solidFill>
                <a:latin typeface="Arial" pitchFamily="34"/>
                <a:cs typeface="Arial" pitchFamily="34"/>
              </a:rPr>
              <a:t>are used when you are unsure whether you understand a point made by the </a:t>
            </a:r>
            <a:r>
              <a:rPr lang="en-GB" kern="0" dirty="0" smtClean="0">
                <a:solidFill>
                  <a:srgbClr val="00A4DE"/>
                </a:solidFill>
                <a:latin typeface="Arial" pitchFamily="34"/>
                <a:cs typeface="Arial" pitchFamily="34"/>
              </a:rPr>
              <a:t> participant.</a:t>
            </a:r>
          </a:p>
          <a:p>
            <a:pPr marL="457200" marR="0" lvl="0" indent="-457200" algn="l" defTabSz="914400" rtl="0" fontAlgn="auto" hangingPunct="1">
              <a:lnSpc>
                <a:spcPct val="9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b="1" kern="0" dirty="0" smtClean="0">
                <a:solidFill>
                  <a:srgbClr val="00A4DE"/>
                </a:solidFill>
                <a:latin typeface="Arial" pitchFamily="34"/>
                <a:cs typeface="Arial" pitchFamily="34"/>
              </a:rPr>
              <a:t>Interpreting </a:t>
            </a:r>
            <a:r>
              <a:rPr lang="en-GB" b="1" kern="0" dirty="0">
                <a:solidFill>
                  <a:srgbClr val="00A4DE"/>
                </a:solidFill>
                <a:latin typeface="Arial" pitchFamily="34"/>
                <a:cs typeface="Arial" pitchFamily="34"/>
              </a:rPr>
              <a:t>questions </a:t>
            </a:r>
            <a:r>
              <a:rPr lang="en-GB" kern="0" dirty="0">
                <a:solidFill>
                  <a:srgbClr val="00A4DE"/>
                </a:solidFill>
                <a:latin typeface="Arial" pitchFamily="34"/>
                <a:cs typeface="Arial" pitchFamily="34"/>
              </a:rPr>
              <a:t>are used when you’re unsure whether you understand a point made by a </a:t>
            </a:r>
            <a:r>
              <a:rPr lang="en-GB" kern="0" dirty="0" smtClean="0">
                <a:solidFill>
                  <a:srgbClr val="00A4DE"/>
                </a:solidFill>
                <a:latin typeface="Arial" pitchFamily="34"/>
                <a:cs typeface="Arial" pitchFamily="34"/>
              </a:rPr>
              <a:t>participant.</a:t>
            </a:r>
          </a:p>
          <a:p>
            <a:pPr marL="457200" marR="0" lvl="0" indent="-457200" algn="l" defTabSz="914400" rtl="0" fontAlgn="auto" hangingPunct="1">
              <a:lnSpc>
                <a:spcPct val="90000"/>
              </a:lnSpc>
              <a:spcBef>
                <a:spcPts val="0"/>
              </a:spcBef>
              <a:spcAft>
                <a:spcPts val="2000"/>
              </a:spcAft>
              <a:buClr>
                <a:srgbClr val="ED7D31"/>
              </a:buClr>
              <a:buSzPct val="150000"/>
              <a:buBlip>
                <a:blip r:embed="rId3"/>
              </a:buBlip>
              <a:tabLst/>
              <a:defRPr sz="1800" b="0" i="0" u="none" strike="noStrike" kern="0" cap="none" spc="0" baseline="0">
                <a:solidFill>
                  <a:srgbClr val="000000"/>
                </a:solidFill>
                <a:uFillTx/>
              </a:defRPr>
            </a:pPr>
            <a:r>
              <a:rPr lang="en-GB" b="1" kern="0" dirty="0" smtClean="0">
                <a:solidFill>
                  <a:srgbClr val="00A4DE"/>
                </a:solidFill>
                <a:latin typeface="Arial" pitchFamily="34"/>
                <a:cs typeface="Arial" pitchFamily="34"/>
              </a:rPr>
              <a:t>Silence</a:t>
            </a:r>
            <a:r>
              <a:rPr lang="en-GB" b="1" kern="0" dirty="0">
                <a:solidFill>
                  <a:srgbClr val="00A4DE"/>
                </a:solidFill>
                <a:latin typeface="Arial" pitchFamily="34"/>
                <a:cs typeface="Arial" pitchFamily="34"/>
              </a:rPr>
              <a:t>.  </a:t>
            </a:r>
            <a:r>
              <a:rPr lang="en-GB" kern="0" dirty="0">
                <a:solidFill>
                  <a:srgbClr val="00A4DE"/>
                </a:solidFill>
                <a:latin typeface="Arial" pitchFamily="34"/>
                <a:cs typeface="Arial" pitchFamily="34"/>
              </a:rPr>
              <a:t>Not really a question but a pause is often an effective means of promoting further discussion</a:t>
            </a:r>
            <a:r>
              <a:rPr lang="en-GB" kern="0" dirty="0">
                <a:solidFill>
                  <a:srgbClr val="000090"/>
                </a:solidFill>
                <a:latin typeface="Arial" pitchFamily="34"/>
                <a:cs typeface="Arial" pitchFamily="34"/>
              </a:rPr>
              <a:t>.</a:t>
            </a:r>
            <a:endParaRPr lang="en-GB" b="1" kern="0" dirty="0">
              <a:solidFill>
                <a:srgbClr val="000090"/>
              </a:solidFill>
              <a:latin typeface="Arial" pitchFamily="34"/>
              <a:cs typeface="Arial" pitchFamily="34"/>
            </a:endParaRPr>
          </a:p>
          <a:p>
            <a:pPr marR="0" lvl="0" algn="l" defTabSz="914400" rtl="0" fontAlgn="auto" hangingPunct="1">
              <a:lnSpc>
                <a:spcPct val="90000"/>
              </a:lnSpc>
              <a:spcBef>
                <a:spcPts val="0"/>
              </a:spcBef>
              <a:spcAft>
                <a:spcPts val="2000"/>
              </a:spcAft>
              <a:buClr>
                <a:srgbClr val="ED7D31"/>
              </a:buClr>
              <a:buSzPct val="121000"/>
              <a:tabLst/>
              <a:defRPr sz="1800" b="0" i="0" u="none" strike="noStrike" kern="0" cap="none" spc="0" baseline="0">
                <a:solidFill>
                  <a:srgbClr val="000000"/>
                </a:solidFill>
                <a:uFillTx/>
              </a:defRPr>
            </a:pPr>
            <a:endParaRPr lang="en-GB" sz="2400" b="0" i="0" u="none" strike="noStrike" kern="1200" cap="none" spc="0" baseline="0" dirty="0">
              <a:solidFill>
                <a:srgbClr val="000090"/>
              </a:solidFill>
              <a:uFillTx/>
              <a:latin typeface="Arial" pitchFamily="34"/>
              <a:cs typeface="Arial" pitchFamily="34"/>
            </a:endParaRPr>
          </a:p>
        </p:txBody>
      </p:sp>
      <p:sp>
        <p:nvSpPr>
          <p:cNvPr id="10" name="TextBox 9"/>
          <p:cNvSpPr txBox="1"/>
          <p:nvPr/>
        </p:nvSpPr>
        <p:spPr>
          <a:xfrm>
            <a:off x="902923" y="377193"/>
            <a:ext cx="809477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TYPES OF INTERVIEW QUESTIONS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1"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815072" y="434304"/>
            <a:ext cx="417372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26056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SAGE Methods Book PPT MAIN Template (with chap. 6 conten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TotalTime>
  <Words>2421</Words>
  <Application>Microsoft Office PowerPoint</Application>
  <PresentationFormat>Custom</PresentationFormat>
  <Paragraphs>262</Paragraphs>
  <Slides>19</Slides>
  <Notes>16</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SAGE Methods Book PPT MAIN Template (with chap. 6 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 </vt:lpstr>
      <vt:lpstr>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Kate</dc:creator>
  <cp:lastModifiedBy>Statham, Chloe</cp:lastModifiedBy>
  <cp:revision>45</cp:revision>
  <dcterms:modified xsi:type="dcterms:W3CDTF">2016-09-02T14:25:08Z</dcterms:modified>
</cp:coreProperties>
</file>