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0">
  <p:sldMasterIdLst>
    <p:sldMasterId id="2147483648" r:id="rId1"/>
  </p:sldMasterIdLst>
  <p:sldIdLst>
    <p:sldId id="285" r:id="rId2"/>
    <p:sldId id="291" r:id="rId3"/>
    <p:sldId id="325" r:id="rId4"/>
    <p:sldId id="288" r:id="rId5"/>
    <p:sldId id="290" r:id="rId6"/>
    <p:sldId id="328" r:id="rId7"/>
    <p:sldId id="334" r:id="rId8"/>
    <p:sldId id="335" r:id="rId9"/>
    <p:sldId id="337" r:id="rId10"/>
    <p:sldId id="339" r:id="rId11"/>
    <p:sldId id="293" r:id="rId12"/>
    <p:sldId id="294" r:id="rId13"/>
    <p:sldId id="316" r:id="rId14"/>
    <p:sldId id="401" r:id="rId15"/>
    <p:sldId id="295" r:id="rId16"/>
    <p:sldId id="296" r:id="rId17"/>
    <p:sldId id="297" r:id="rId18"/>
    <p:sldId id="409" r:id="rId19"/>
    <p:sldId id="298" r:id="rId20"/>
    <p:sldId id="411" r:id="rId21"/>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4DE"/>
    <a:srgbClr val="0000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204" autoAdjust="0"/>
    <p:restoredTop sz="94660"/>
  </p:normalViewPr>
  <p:slideViewPr>
    <p:cSldViewPr snapToGrid="0">
      <p:cViewPr varScale="1">
        <p:scale>
          <a:sx n="101" d="100"/>
          <a:sy n="101" d="100"/>
        </p:scale>
        <p:origin x="-96" y="-12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it-IT"/>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326819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27354476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it-IT"/>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2664975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41159938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it-IT"/>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24142502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Date Placeholder 4"/>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25342253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it-IT"/>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7" name="Date Placeholder 6"/>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2761700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t-IT"/>
          </a:p>
        </p:txBody>
      </p:sp>
      <p:sp>
        <p:nvSpPr>
          <p:cNvPr id="3" name="Date Placeholder 2"/>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9411273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3288186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t-IT"/>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37807393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t-IT"/>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it-IT"/>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C54577-FAF4-4DA5-AB09-6167DBD5BEF1}" type="datetimeFigureOut">
              <a:rPr lang="it-IT" smtClean="0"/>
              <a:pPr/>
              <a:t>06/09/2016</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FB7E87-C148-47AB-B521-6F84D08F3E78}" type="slidenum">
              <a:rPr lang="it-IT" smtClean="0"/>
              <a:pPr/>
              <a:t>‹#›</a:t>
            </a:fld>
            <a:endParaRPr lang="it-IT"/>
          </a:p>
        </p:txBody>
      </p:sp>
    </p:spTree>
    <p:extLst>
      <p:ext uri="{BB962C8B-B14F-4D97-AF65-F5344CB8AC3E}">
        <p14:creationId xmlns:p14="http://schemas.microsoft.com/office/powerpoint/2010/main" val="3680455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it-IT"/>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t-IT"/>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C54577-FAF4-4DA5-AB09-6167DBD5BEF1}" type="datetimeFigureOut">
              <a:rPr lang="it-IT" smtClean="0"/>
              <a:pPr/>
              <a:t>06/09/2016</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FB7E87-C148-47AB-B521-6F84D08F3E78}" type="slidenum">
              <a:rPr lang="it-IT" smtClean="0"/>
              <a:pPr/>
              <a:t>‹#›</a:t>
            </a:fld>
            <a:endParaRPr lang="it-IT"/>
          </a:p>
        </p:txBody>
      </p:sp>
    </p:spTree>
    <p:extLst>
      <p:ext uri="{BB962C8B-B14F-4D97-AF65-F5344CB8AC3E}">
        <p14:creationId xmlns:p14="http://schemas.microsoft.com/office/powerpoint/2010/main" val="36445762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531629" y="404580"/>
            <a:ext cx="7506587" cy="2431435"/>
          </a:xfrm>
          <a:prstGeom prst="rect">
            <a:avLst/>
          </a:prstGeom>
          <a:noFill/>
        </p:spPr>
        <p:txBody>
          <a:bodyPr wrap="square" rtlCol="0">
            <a:spAutoFit/>
          </a:bodyPr>
          <a:lstStyle/>
          <a:p>
            <a:r>
              <a:rPr lang="en-GB" sz="8000" dirty="0">
                <a:solidFill>
                  <a:srgbClr val="000090"/>
                </a:solidFill>
                <a:latin typeface="Aharoni" panose="02010803020104030203" pitchFamily="2" charset="-79"/>
                <a:cs typeface="Aharoni" panose="02010803020104030203" pitchFamily="2" charset="-79"/>
              </a:rPr>
              <a:t> </a:t>
            </a:r>
            <a:r>
              <a:rPr lang="en-GB" sz="7200" b="1" dirty="0" smtClean="0">
                <a:solidFill>
                  <a:srgbClr val="00A4DE"/>
                </a:solidFill>
              </a:rPr>
              <a:t>Doing</a:t>
            </a:r>
          </a:p>
          <a:p>
            <a:r>
              <a:rPr lang="en-GB" sz="7200" b="1" dirty="0" smtClean="0">
                <a:solidFill>
                  <a:srgbClr val="00A4DE"/>
                </a:solidFill>
              </a:rPr>
              <a:t>Real Research</a:t>
            </a:r>
            <a:endParaRPr lang="en-GB" sz="7000" dirty="0">
              <a:solidFill>
                <a:srgbClr val="00A4DE"/>
              </a:solidFill>
              <a:latin typeface="Aharoni" panose="02010803020104030203" pitchFamily="2" charset="-79"/>
              <a:cs typeface="Aharoni" panose="02010803020104030203" pitchFamily="2" charset="-79"/>
            </a:endParaRPr>
          </a:p>
        </p:txBody>
      </p:sp>
      <p:sp>
        <p:nvSpPr>
          <p:cNvPr id="10" name="TextBox 9"/>
          <p:cNvSpPr txBox="1"/>
          <p:nvPr/>
        </p:nvSpPr>
        <p:spPr>
          <a:xfrm>
            <a:off x="1334390" y="2949693"/>
            <a:ext cx="9042991" cy="646331"/>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3600" dirty="0">
                <a:solidFill>
                  <a:srgbClr val="00A4DE"/>
                </a:solidFill>
              </a:rPr>
              <a:t>A practical guide to social research</a:t>
            </a:r>
          </a:p>
        </p:txBody>
      </p:sp>
      <p:sp>
        <p:nvSpPr>
          <p:cNvPr id="11" name="TextBox 10"/>
          <p:cNvSpPr txBox="1"/>
          <p:nvPr/>
        </p:nvSpPr>
        <p:spPr>
          <a:xfrm>
            <a:off x="7421526" y="350877"/>
            <a:ext cx="4506433" cy="830997"/>
          </a:xfrm>
          <a:prstGeom prst="rect">
            <a:avLst/>
          </a:prstGeom>
          <a:noFill/>
        </p:spPr>
        <p:txBody>
          <a:bodyPr wrap="square" rtlCol="0">
            <a:spAutoFit/>
          </a:bodyPr>
          <a:lstStyle>
            <a:defPPr>
              <a:defRPr lang="it-IT"/>
            </a:defPPr>
            <a:lvl1pPr>
              <a:defRPr sz="6000">
                <a:solidFill>
                  <a:schemeClr val="accent1">
                    <a:lumMod val="75000"/>
                  </a:schemeClr>
                </a:solidFill>
                <a:latin typeface="Aharoni" panose="02010803020104030203" pitchFamily="2" charset="-79"/>
                <a:cs typeface="Aharoni" panose="02010803020104030203" pitchFamily="2" charset="-79"/>
              </a:defRPr>
            </a:lvl1pPr>
          </a:lstStyle>
          <a:p>
            <a:pPr algn="ctr"/>
            <a:r>
              <a:rPr lang="en-GB" sz="2400" dirty="0" smtClean="0">
                <a:solidFill>
                  <a:srgbClr val="00A4DE"/>
                </a:solidFill>
              </a:rPr>
              <a:t>Dr Eric Jensen</a:t>
            </a:r>
          </a:p>
          <a:p>
            <a:pPr algn="ctr"/>
            <a:r>
              <a:rPr lang="en-GB" sz="2400" dirty="0" smtClean="0">
                <a:solidFill>
                  <a:srgbClr val="00A4DE"/>
                </a:solidFill>
              </a:rPr>
              <a:t>Dr Charles Laurie</a:t>
            </a:r>
            <a:endParaRPr lang="en-GB" sz="2400" dirty="0">
              <a:solidFill>
                <a:srgbClr val="00A4DE"/>
              </a:solidFill>
            </a:endParaRPr>
          </a:p>
        </p:txBody>
      </p:sp>
      <p:pic>
        <p:nvPicPr>
          <p:cNvPr id="13" name="Picture 3" descr="X:\Subject Folders\Digital Content\! COMPANION WEBSITES\! BOOK FILES\2016 Titles\04 LIVE\JENSEN &amp; LAURIE_ Doing Real Research\Instructor resources\Powerpoint Slides\Design\US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9215" y="3556697"/>
            <a:ext cx="8054108" cy="3245886"/>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4841360" y="4867564"/>
            <a:ext cx="4367295" cy="9698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smtClean="0">
                <a:solidFill>
                  <a:srgbClr val="00A4DE"/>
                </a:solidFill>
                <a:latin typeface="Aharoni" panose="02010803020104030203" pitchFamily="2" charset="-79"/>
                <a:cs typeface="Aharoni" panose="02010803020104030203" pitchFamily="2" charset="-79"/>
              </a:rPr>
              <a:t>QUALITATIVE ANALYSIS</a:t>
            </a:r>
            <a:endParaRPr lang="en-GB" sz="3600" dirty="0">
              <a:solidFill>
                <a:srgbClr val="00A4DE"/>
              </a:solidFill>
              <a:latin typeface="Aharoni" panose="02010803020104030203" pitchFamily="2" charset="-79"/>
              <a:cs typeface="Aharoni" panose="02010803020104030203" pitchFamily="2" charset="-79"/>
            </a:endParaRPr>
          </a:p>
        </p:txBody>
      </p:sp>
      <p:sp>
        <p:nvSpPr>
          <p:cNvPr id="21" name="Rounded Rectangle 20"/>
          <p:cNvSpPr/>
          <p:nvPr/>
        </p:nvSpPr>
        <p:spPr>
          <a:xfrm>
            <a:off x="10298545" y="5033817"/>
            <a:ext cx="341746" cy="47105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rgbClr val="00A4DE"/>
              </a:solidFill>
            </a:endParaRPr>
          </a:p>
        </p:txBody>
      </p:sp>
      <p:sp>
        <p:nvSpPr>
          <p:cNvPr id="22" name="TextBox 21"/>
          <p:cNvSpPr txBox="1"/>
          <p:nvPr/>
        </p:nvSpPr>
        <p:spPr>
          <a:xfrm>
            <a:off x="9913510" y="4654563"/>
            <a:ext cx="1078339" cy="1107996"/>
          </a:xfrm>
          <a:prstGeom prst="rect">
            <a:avLst/>
          </a:prstGeom>
          <a:noFill/>
        </p:spPr>
        <p:txBody>
          <a:bodyPr wrap="square" rtlCol="0">
            <a:spAutoFit/>
          </a:bodyPr>
          <a:lstStyle/>
          <a:p>
            <a:pPr algn="ctr"/>
            <a:r>
              <a:rPr lang="en-GB" sz="6600" dirty="0" smtClean="0">
                <a:solidFill>
                  <a:srgbClr val="00A4DE"/>
                </a:solidFill>
                <a:latin typeface="Aharoni" panose="02010803020104030203" pitchFamily="2" charset="-79"/>
                <a:cs typeface="Aharoni" panose="02010803020104030203" pitchFamily="2" charset="-79"/>
              </a:rPr>
              <a:t>11</a:t>
            </a:r>
            <a:endParaRPr lang="en-GB" sz="6600" dirty="0">
              <a:solidFill>
                <a:srgbClr val="00A4DE"/>
              </a:solidFill>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35301536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933450" y="1526650"/>
            <a:ext cx="10391776" cy="4293483"/>
          </a:xfrm>
          <a:noFill/>
        </p:spPr>
        <p:txBody>
          <a:bodyPr vert="horz" wrap="square" lIns="91440" tIns="45720" rIns="91440" bIns="45720" rtlCol="0">
            <a:spAutoFit/>
          </a:bodyPr>
          <a:lstStyle/>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During the coding process, think about how you can connect your findings to theoretical concepts</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a:t>
            </a:r>
            <a:r>
              <a:rPr lang="en-GB" sz="2000" dirty="0" smtClean="0">
                <a:solidFill>
                  <a:srgbClr val="00A4DE"/>
                </a:solidFill>
                <a:latin typeface="Arial" panose="020B0604020202020204" pitchFamily="34" charset="0"/>
                <a:cs typeface="Arial" panose="020B0604020202020204" pitchFamily="34" charset="0"/>
              </a:rPr>
              <a:t>existing concepts don’t help explain your data, then you may need to develop new or adjusted concepts to explain your findings</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Qualitative </a:t>
            </a:r>
            <a:r>
              <a:rPr lang="en-GB" sz="2000" dirty="0" smtClean="0">
                <a:solidFill>
                  <a:srgbClr val="00A4DE"/>
                </a:solidFill>
                <a:latin typeface="Arial" panose="020B0604020202020204" pitchFamily="34" charset="0"/>
                <a:cs typeface="Arial" panose="020B0604020202020204" pitchFamily="34" charset="0"/>
              </a:rPr>
              <a:t>analysis must draw upon, modify or create theoretical concepts that are useful in developing explanations that may be applicable beyond the immediate context of the project</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Never </a:t>
            </a:r>
            <a:r>
              <a:rPr lang="en-GB" sz="2000" dirty="0">
                <a:solidFill>
                  <a:srgbClr val="00A4DE"/>
                </a:solidFill>
                <a:latin typeface="Arial" panose="020B0604020202020204" pitchFamily="34" charset="0"/>
                <a:cs typeface="Arial" panose="020B0604020202020204" pitchFamily="34" charset="0"/>
              </a:rPr>
              <a:t>cherry pick your data extracts based on what fits your pre-existing assumptions about a topic</a:t>
            </a:r>
          </a:p>
          <a:p>
            <a:pPr>
              <a:buClr>
                <a:schemeClr val="accent2"/>
              </a:buClr>
              <a:buSzPct val="121000"/>
            </a:pPr>
            <a:endParaRPr lang="en-GB" sz="2000" dirty="0" smtClean="0">
              <a:solidFill>
                <a:srgbClr val="000090"/>
              </a:solidFill>
              <a:latin typeface="Arial" panose="020B0604020202020204" pitchFamily="34" charset="0"/>
              <a:cs typeface="Arial" panose="020B0604020202020204" pitchFamily="34" charset="0"/>
            </a:endParaRPr>
          </a:p>
        </p:txBody>
      </p:sp>
      <p:sp>
        <p:nvSpPr>
          <p:cNvPr id="8" name="TextBox 7"/>
          <p:cNvSpPr txBox="1"/>
          <p:nvPr/>
        </p:nvSpPr>
        <p:spPr>
          <a:xfrm>
            <a:off x="330280" y="377193"/>
            <a:ext cx="993764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CONNECT TO THEORETICAL CONCEPTS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34400" y="434304"/>
            <a:ext cx="345440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50558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848412" y="1720091"/>
            <a:ext cx="10501460" cy="3098284"/>
          </a:xfrm>
          <a:noFill/>
        </p:spPr>
        <p:txBody>
          <a:bodyPr vert="horz" wrap="square" lIns="91440" tIns="45720" rIns="91440" bIns="45720" rtlCol="0">
            <a:spAutoFit/>
          </a:bodyPr>
          <a:lstStyle/>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There are several qualitative analysis software (sometimes referred to as Computer-assisted qualitative data analysis software, CAQDAS) products that you can use to help you get from raw qualitative data to results you can use in your research report</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Any minor limitations stemming from qualitative analysis software are more than outweighed by increases in productivity, reliability, consistency and transparency (Carmel, 1999, p. 148)</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Whichever software you choose, it is a good idea to take the time to learn how to use qualitative analysis software as it is likely to save you time and improve the quality of your research in the long-term</a:t>
            </a:r>
          </a:p>
        </p:txBody>
      </p:sp>
      <p:sp>
        <p:nvSpPr>
          <p:cNvPr id="7" name="TextBox 6"/>
          <p:cNvSpPr txBox="1"/>
          <p:nvPr/>
        </p:nvSpPr>
        <p:spPr>
          <a:xfrm>
            <a:off x="244555" y="377193"/>
            <a:ext cx="9766220"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QUALITATIVE ANALYSIS SOFTWARE</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2925" y="434304"/>
            <a:ext cx="382587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59781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57839" y="1562026"/>
            <a:ext cx="10483980" cy="4496103"/>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2" indent="-342900">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NVivo </a:t>
            </a:r>
            <a:r>
              <a:rPr lang="en-GB" dirty="0" smtClean="0">
                <a:solidFill>
                  <a:srgbClr val="00A4DE"/>
                </a:solidFill>
                <a:latin typeface="Arial" panose="020B0604020202020204" pitchFamily="34" charset="0"/>
                <a:cs typeface="Arial" panose="020B0604020202020204" pitchFamily="34" charset="0"/>
              </a:rPr>
              <a:t>is one of the most popular and powerful types of CAQDAS software</a:t>
            </a:r>
          </a:p>
          <a:p>
            <a:pPr marL="342900" lvl="2" indent="-342900">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You can use NVivo to explore and analyze patterns in your data, whilst also giving you the tools to illustrate your findings in your report</a:t>
            </a:r>
          </a:p>
          <a:p>
            <a:pPr marL="342900" lvl="2" indent="-342900">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Five key terms that NVivo uses:</a:t>
            </a:r>
          </a:p>
          <a:p>
            <a:pPr marL="800100" lvl="3" indent="-342900">
              <a:spcBef>
                <a:spcPts val="0"/>
              </a:spcBef>
              <a:spcAft>
                <a:spcPts val="2000"/>
              </a:spcAft>
              <a:buClr>
                <a:schemeClr val="bg1">
                  <a:lumMod val="50000"/>
                </a:schemeClr>
              </a:buClr>
              <a:buSzPct val="100000"/>
              <a:buFont typeface="+mj-lt"/>
              <a:buAutoNum type="arabicPeriod"/>
            </a:pPr>
            <a:r>
              <a:rPr lang="en-GB" i="1" dirty="0" smtClean="0">
                <a:solidFill>
                  <a:srgbClr val="00A4DE"/>
                </a:solidFill>
                <a:latin typeface="Arial" panose="020B0604020202020204" pitchFamily="34" charset="0"/>
                <a:cs typeface="Arial" panose="020B0604020202020204" pitchFamily="34" charset="0"/>
              </a:rPr>
              <a:t>Sources</a:t>
            </a:r>
            <a:r>
              <a:rPr lang="en-GB" dirty="0" smtClean="0">
                <a:solidFill>
                  <a:srgbClr val="00A4DE"/>
                </a:solidFill>
                <a:latin typeface="Arial" panose="020B0604020202020204" pitchFamily="34" charset="0"/>
                <a:cs typeface="Arial" panose="020B0604020202020204" pitchFamily="34" charset="0"/>
              </a:rPr>
              <a:t> are your data</a:t>
            </a:r>
          </a:p>
          <a:p>
            <a:pPr marL="800100" lvl="3" indent="-342900">
              <a:spcBef>
                <a:spcPts val="0"/>
              </a:spcBef>
              <a:spcAft>
                <a:spcPts val="2000"/>
              </a:spcAft>
              <a:buClr>
                <a:schemeClr val="bg1">
                  <a:lumMod val="50000"/>
                </a:schemeClr>
              </a:buClr>
              <a:buSzPct val="100000"/>
              <a:buFont typeface="+mj-lt"/>
              <a:buAutoNum type="arabicPeriod"/>
            </a:pPr>
            <a:r>
              <a:rPr lang="en-GB" i="1" dirty="0" smtClean="0">
                <a:solidFill>
                  <a:srgbClr val="00A4DE"/>
                </a:solidFill>
                <a:latin typeface="Arial" panose="020B0604020202020204" pitchFamily="34" charset="0"/>
                <a:cs typeface="Arial" panose="020B0604020202020204" pitchFamily="34" charset="0"/>
              </a:rPr>
              <a:t>Coding</a:t>
            </a:r>
            <a:r>
              <a:rPr lang="en-GB" dirty="0" smtClean="0">
                <a:solidFill>
                  <a:srgbClr val="00A4DE"/>
                </a:solidFill>
                <a:latin typeface="Arial" panose="020B0604020202020204" pitchFamily="34" charset="0"/>
                <a:cs typeface="Arial" panose="020B0604020202020204" pitchFamily="34" charset="0"/>
              </a:rPr>
              <a:t> is the focus of the analysis process</a:t>
            </a:r>
          </a:p>
          <a:p>
            <a:pPr marL="800100" lvl="3" indent="-342900">
              <a:spcBef>
                <a:spcPts val="0"/>
              </a:spcBef>
              <a:spcAft>
                <a:spcPts val="2000"/>
              </a:spcAft>
              <a:buClr>
                <a:schemeClr val="bg1">
                  <a:lumMod val="50000"/>
                </a:schemeClr>
              </a:buClr>
              <a:buSzPct val="100000"/>
              <a:buFont typeface="+mj-lt"/>
              <a:buAutoNum type="arabicPeriod"/>
            </a:pPr>
            <a:r>
              <a:rPr lang="en-GB" i="1" dirty="0" smtClean="0">
                <a:solidFill>
                  <a:srgbClr val="00A4DE"/>
                </a:solidFill>
                <a:latin typeface="Arial" panose="020B0604020202020204" pitchFamily="34" charset="0"/>
                <a:cs typeface="Arial" panose="020B0604020202020204" pitchFamily="34" charset="0"/>
              </a:rPr>
              <a:t>Nodes</a:t>
            </a:r>
            <a:r>
              <a:rPr lang="en-GB" dirty="0" smtClean="0">
                <a:solidFill>
                  <a:srgbClr val="00A4DE"/>
                </a:solidFill>
                <a:latin typeface="Arial" panose="020B0604020202020204" pitchFamily="34" charset="0"/>
                <a:cs typeface="Arial" panose="020B0604020202020204" pitchFamily="34" charset="0"/>
              </a:rPr>
              <a:t> are sets of codes grouped by category</a:t>
            </a:r>
          </a:p>
          <a:p>
            <a:pPr marL="800100" lvl="3" indent="-342900">
              <a:spcBef>
                <a:spcPts val="0"/>
              </a:spcBef>
              <a:spcAft>
                <a:spcPts val="2000"/>
              </a:spcAft>
              <a:buClr>
                <a:schemeClr val="bg1">
                  <a:lumMod val="50000"/>
                </a:schemeClr>
              </a:buClr>
              <a:buSzPct val="100000"/>
              <a:buFont typeface="+mj-lt"/>
              <a:buAutoNum type="arabicPeriod"/>
            </a:pPr>
            <a:r>
              <a:rPr lang="en-GB" i="1" dirty="0" smtClean="0">
                <a:solidFill>
                  <a:srgbClr val="00A4DE"/>
                </a:solidFill>
                <a:latin typeface="Arial" panose="020B0604020202020204" pitchFamily="34" charset="0"/>
                <a:cs typeface="Arial" panose="020B0604020202020204" pitchFamily="34" charset="0"/>
              </a:rPr>
              <a:t>Source classifications </a:t>
            </a:r>
            <a:r>
              <a:rPr lang="en-GB" dirty="0" smtClean="0">
                <a:solidFill>
                  <a:srgbClr val="00A4DE"/>
                </a:solidFill>
                <a:latin typeface="Arial" panose="020B0604020202020204" pitchFamily="34" charset="0"/>
                <a:cs typeface="Arial" panose="020B0604020202020204" pitchFamily="34" charset="0"/>
              </a:rPr>
              <a:t>are used to record information about each of your data sources</a:t>
            </a:r>
          </a:p>
          <a:p>
            <a:pPr marL="800100" lvl="3" indent="-342900">
              <a:spcBef>
                <a:spcPts val="0"/>
              </a:spcBef>
              <a:spcAft>
                <a:spcPts val="2000"/>
              </a:spcAft>
              <a:buClr>
                <a:schemeClr val="bg1">
                  <a:lumMod val="50000"/>
                </a:schemeClr>
              </a:buClr>
              <a:buSzPct val="100000"/>
              <a:buFont typeface="+mj-lt"/>
              <a:buAutoNum type="arabicPeriod"/>
            </a:pPr>
            <a:r>
              <a:rPr lang="en-GB" i="1" dirty="0" smtClean="0">
                <a:solidFill>
                  <a:srgbClr val="00A4DE"/>
                </a:solidFill>
                <a:latin typeface="Arial" panose="020B0604020202020204" pitchFamily="34" charset="0"/>
                <a:cs typeface="Arial" panose="020B0604020202020204" pitchFamily="34" charset="0"/>
              </a:rPr>
              <a:t>Node classifications </a:t>
            </a:r>
            <a:r>
              <a:rPr lang="en-GB" dirty="0" smtClean="0">
                <a:solidFill>
                  <a:srgbClr val="00A4DE"/>
                </a:solidFill>
                <a:latin typeface="Arial" panose="020B0604020202020204" pitchFamily="34" charset="0"/>
                <a:cs typeface="Arial" panose="020B0604020202020204" pitchFamily="34" charset="0"/>
              </a:rPr>
              <a:t>are used to document information about sets of codes you are grouping together under a higher level category</a:t>
            </a:r>
          </a:p>
        </p:txBody>
      </p:sp>
      <p:sp>
        <p:nvSpPr>
          <p:cNvPr id="7" name="TextBox 6"/>
          <p:cNvSpPr txBox="1"/>
          <p:nvPr/>
        </p:nvSpPr>
        <p:spPr>
          <a:xfrm>
            <a:off x="0" y="377193"/>
            <a:ext cx="531804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NVivo</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434304"/>
            <a:ext cx="878840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2100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838200" y="1536265"/>
            <a:ext cx="10515600" cy="4196020"/>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As you begin laying out the elements of your analysis on the page, ensure that you clearly link your reported findings to your data</a:t>
            </a:r>
          </a:p>
          <a:p>
            <a:pPr marL="3429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Provide specific representative examples from the data to illustrate your analysis</a:t>
            </a:r>
          </a:p>
          <a:p>
            <a:pPr marL="3429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If you find that you lack the material to support your conclusions, this can be a clue that you need to rethink your analysis or find more data</a:t>
            </a:r>
          </a:p>
          <a:p>
            <a:pPr marL="342900" lvl="2" indent="-342900">
              <a:lnSpc>
                <a:spcPct val="100000"/>
              </a:lnSpc>
              <a:spcBef>
                <a:spcPts val="0"/>
              </a:spcBef>
              <a:spcAft>
                <a:spcPts val="2000"/>
              </a:spcAft>
              <a:buClr>
                <a:schemeClr val="accent2"/>
              </a:buClr>
              <a:buSzPct val="150000"/>
              <a:buBlip>
                <a:blip r:embed="rId2"/>
              </a:buBlip>
            </a:pPr>
            <a:r>
              <a:rPr lang="en-GB" dirty="0">
                <a:solidFill>
                  <a:srgbClr val="00A4DE"/>
                </a:solidFill>
                <a:latin typeface="Arial" panose="020B0604020202020204" pitchFamily="34" charset="0"/>
                <a:cs typeface="Arial" panose="020B0604020202020204" pitchFamily="34" charset="0"/>
              </a:rPr>
              <a:t>If you’re having a hard time deciding which parts of your data use in your research report, remember that you only need content directly relevant to your reported </a:t>
            </a:r>
            <a:r>
              <a:rPr lang="en-GB" dirty="0" smtClean="0">
                <a:solidFill>
                  <a:srgbClr val="00A4DE"/>
                </a:solidFill>
                <a:latin typeface="Arial" panose="020B0604020202020204" pitchFamily="34" charset="0"/>
                <a:cs typeface="Arial" panose="020B0604020202020204" pitchFamily="34" charset="0"/>
              </a:rPr>
              <a:t>findings</a:t>
            </a:r>
          </a:p>
          <a:p>
            <a:pPr marL="342900" lvl="2" indent="-342900">
              <a:lnSpc>
                <a:spcPct val="100000"/>
              </a:lnSpc>
              <a:spcBef>
                <a:spcPts val="0"/>
              </a:spcBef>
              <a:spcAft>
                <a:spcPts val="2000"/>
              </a:spcAft>
              <a:buClr>
                <a:schemeClr val="accent2"/>
              </a:buClr>
              <a:buSzPct val="150000"/>
              <a:buBlip>
                <a:blip r:embed="rId2"/>
              </a:buBlip>
            </a:pPr>
            <a:r>
              <a:rPr lang="en-GB" dirty="0">
                <a:solidFill>
                  <a:srgbClr val="00A4DE"/>
                </a:solidFill>
                <a:latin typeface="Arial" panose="020B0604020202020204" pitchFamily="34" charset="0"/>
                <a:cs typeface="Arial" panose="020B0604020202020204" pitchFamily="34" charset="0"/>
              </a:rPr>
              <a:t>If you have a lot of similar examples, summarize them and pick only the most interesting to illustrate your key statements (as long as the most interesting is representative of the others</a:t>
            </a:r>
            <a:r>
              <a:rPr lang="en-GB" dirty="0" smtClean="0">
                <a:solidFill>
                  <a:srgbClr val="00A4DE"/>
                </a:solidFill>
                <a:latin typeface="Arial" panose="020B0604020202020204" pitchFamily="34" charset="0"/>
                <a:cs typeface="Arial" panose="020B0604020202020204" pitchFamily="34" charset="0"/>
              </a:rPr>
              <a:t>)</a:t>
            </a:r>
          </a:p>
        </p:txBody>
      </p:sp>
      <p:sp>
        <p:nvSpPr>
          <p:cNvPr id="7" name="TextBox 6"/>
          <p:cNvSpPr txBox="1"/>
          <p:nvPr/>
        </p:nvSpPr>
        <p:spPr>
          <a:xfrm>
            <a:off x="638175" y="377193"/>
            <a:ext cx="9544028"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CHOOSING &amp; WRITING UP YOUR DATA</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01100" y="434304"/>
            <a:ext cx="318770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2100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790575" y="1353066"/>
            <a:ext cx="10572750" cy="2267287"/>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2" indent="-342900">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Although your participants’ accounts are the primary source of information for your project, don’t assume that they offer an unvarnished or consistent picture of social reality</a:t>
            </a:r>
          </a:p>
          <a:p>
            <a:pPr marL="342900" lvl="2" indent="-342900">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It is often appropriate to describe your participants’ perspective, construction or framing of events, rather than implying you know what actually happened</a:t>
            </a:r>
          </a:p>
          <a:p>
            <a:pPr marL="342900" lvl="2" indent="-342900">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Comparisons between different people’s perspectives and direct observations can help to reveal the constructive process at play in your participants’ accounts</a:t>
            </a:r>
          </a:p>
        </p:txBody>
      </p:sp>
      <p:sp>
        <p:nvSpPr>
          <p:cNvPr id="7" name="TextBox 6"/>
          <p:cNvSpPr txBox="1"/>
          <p:nvPr/>
        </p:nvSpPr>
        <p:spPr>
          <a:xfrm>
            <a:off x="244556" y="377193"/>
            <a:ext cx="9423320"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HANDLING DIFFERENT ACCOUNTS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39075" y="434304"/>
            <a:ext cx="414972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52100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895350" y="1442570"/>
            <a:ext cx="10344150" cy="4033925"/>
          </a:xfrm>
          <a:noFill/>
        </p:spPr>
        <p:txBody>
          <a:bodyPr vert="horz" wrap="square" lIns="91440" tIns="45720" rIns="91440" bIns="45720" rtlCol="0">
            <a:spAutoFit/>
          </a:bodyPr>
          <a:lstStyle/>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can help ensure the quality of your analysis by employing these strategies:</a:t>
            </a:r>
          </a:p>
          <a:p>
            <a:pPr lvl="1">
              <a:spcBef>
                <a:spcPts val="0"/>
              </a:spcBef>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Transcribe and read your qualitative data during the data collection process can put you in a strong position to remember relevant contextual details you can add to your field notes</a:t>
            </a:r>
          </a:p>
          <a:p>
            <a:pPr lvl="1">
              <a:spcBef>
                <a:spcPts val="0"/>
              </a:spcBef>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Read up on methodology in your sub-field</a:t>
            </a:r>
          </a:p>
          <a:p>
            <a:pPr lvl="1">
              <a:spcBef>
                <a:spcPts val="0"/>
              </a:spcBef>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Don’t try to tie up every loose end or smooth over every rough patch. Qualitative analysis should allow for diversity in people’s perspectives and experiences</a:t>
            </a:r>
          </a:p>
          <a:p>
            <a:pPr lvl="1">
              <a:spcBef>
                <a:spcPts val="0"/>
              </a:spcBef>
              <a:spcAft>
                <a:spcPts val="2000"/>
              </a:spcAft>
              <a:buClr>
                <a:schemeClr val="accent2"/>
              </a:buClr>
              <a:buSzPct val="150000"/>
              <a:buBlip>
                <a:blip r:embed="rId2"/>
              </a:buBlip>
            </a:pPr>
            <a:r>
              <a:rPr lang="en-GB" sz="1600" dirty="0" smtClean="0">
                <a:solidFill>
                  <a:srgbClr val="00A4DE"/>
                </a:solidFill>
                <a:latin typeface="Arial" panose="020B0604020202020204" pitchFamily="34" charset="0"/>
                <a:cs typeface="Arial" panose="020B0604020202020204" pitchFamily="34" charset="0"/>
              </a:rPr>
              <a:t>Don’t try to do everything. Just as you must narrow the scope of your project during the research design phase, your qualitative analysis will also need a tight focus so you can complete it on time. </a:t>
            </a:r>
            <a:endParaRPr lang="en-GB" sz="2000" dirty="0" smtClean="0">
              <a:solidFill>
                <a:srgbClr val="00A4DE"/>
              </a:solidFill>
              <a:latin typeface="Arial" panose="020B0604020202020204" pitchFamily="34" charset="0"/>
              <a:cs typeface="Arial" panose="020B0604020202020204" pitchFamily="34" charset="0"/>
            </a:endParaRPr>
          </a:p>
          <a:p>
            <a:pPr marL="342900" lvl="2" indent="-342900">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Gaskell and Bauer (2000, p. 342) note that qualitative research requires its own quality assurance criteria; they recommend using techniques such as </a:t>
            </a:r>
            <a:r>
              <a:rPr lang="en-GB" b="1" dirty="0" smtClean="0">
                <a:solidFill>
                  <a:srgbClr val="00A4DE"/>
                </a:solidFill>
                <a:latin typeface="Arial" panose="020B0604020202020204" pitchFamily="34" charset="0"/>
                <a:cs typeface="Arial" panose="020B0604020202020204" pitchFamily="34" charset="0"/>
              </a:rPr>
              <a:t>thick description, transparency </a:t>
            </a:r>
            <a:r>
              <a:rPr lang="en-GB" sz="2000" b="1" dirty="0" smtClean="0">
                <a:solidFill>
                  <a:srgbClr val="00A4DE"/>
                </a:solidFill>
                <a:latin typeface="Arial" panose="020B0604020202020204" pitchFamily="34" charset="0"/>
                <a:cs typeface="Arial" panose="020B0604020202020204" pitchFamily="34" charset="0"/>
              </a:rPr>
              <a:t>and procedural clarity, deviant-case analysis, </a:t>
            </a:r>
            <a:r>
              <a:rPr lang="en-GB" sz="2000" dirty="0" smtClean="0">
                <a:solidFill>
                  <a:srgbClr val="00A4DE"/>
                </a:solidFill>
                <a:latin typeface="Arial" panose="020B0604020202020204" pitchFamily="34" charset="0"/>
                <a:cs typeface="Arial" panose="020B0604020202020204" pitchFamily="34" charset="0"/>
              </a:rPr>
              <a:t>and </a:t>
            </a:r>
            <a:r>
              <a:rPr lang="en-GB" sz="2000" b="1" dirty="0" smtClean="0">
                <a:solidFill>
                  <a:srgbClr val="00A4DE"/>
                </a:solidFill>
                <a:latin typeface="Arial" panose="020B0604020202020204" pitchFamily="34" charset="0"/>
                <a:cs typeface="Arial" panose="020B0604020202020204" pitchFamily="34" charset="0"/>
              </a:rPr>
              <a:t>reflexivity</a:t>
            </a:r>
            <a:r>
              <a:rPr lang="en-GB" sz="2000" dirty="0" smtClean="0">
                <a:solidFill>
                  <a:srgbClr val="00A4DE"/>
                </a:solidFill>
                <a:latin typeface="Arial" panose="020B0604020202020204" pitchFamily="34" charset="0"/>
                <a:cs typeface="Arial" panose="020B0604020202020204" pitchFamily="34" charset="0"/>
              </a:rPr>
              <a:t>.</a:t>
            </a:r>
          </a:p>
        </p:txBody>
      </p:sp>
      <p:sp>
        <p:nvSpPr>
          <p:cNvPr id="8" name="TextBox 7"/>
          <p:cNvSpPr txBox="1"/>
          <p:nvPr/>
        </p:nvSpPr>
        <p:spPr>
          <a:xfrm>
            <a:off x="244555" y="377193"/>
            <a:ext cx="716589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ENSURING QUALITY</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14975" y="434304"/>
            <a:ext cx="647382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69048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904875" y="1443509"/>
            <a:ext cx="10325100" cy="1754326"/>
          </a:xfrm>
          <a:noFill/>
        </p:spPr>
        <p:txBody>
          <a:bodyPr vert="horz" wrap="square" lIns="91440" tIns="45720" rIns="91440" bIns="45720" rtlCol="0">
            <a:spAutoFit/>
          </a:bodyPr>
          <a:lstStyle/>
          <a:p>
            <a:pPr>
              <a:spcBef>
                <a:spcPts val="0"/>
              </a:spcBef>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Thick description involves the use of extended verbatim extracts from the data, which empower the reader to either agree with the researcher’s conclusions or to come to different interpretations</a:t>
            </a:r>
          </a:p>
          <a:p>
            <a:pPr>
              <a:spcBef>
                <a:spcPts val="0"/>
              </a:spcBef>
              <a:buClr>
                <a:schemeClr val="accent2"/>
              </a:buClr>
              <a:buSzPct val="150000"/>
              <a:buBlip>
                <a:blip r:embed="rId2"/>
              </a:buBlip>
            </a:pPr>
            <a:endParaRPr lang="en-GB" sz="2000" dirty="0" smtClean="0">
              <a:solidFill>
                <a:srgbClr val="00A4DE"/>
              </a:solidFill>
              <a:latin typeface="Arial" panose="020B0604020202020204" pitchFamily="34" charset="0"/>
              <a:cs typeface="Arial" panose="020B0604020202020204" pitchFamily="34" charset="0"/>
            </a:endParaRPr>
          </a:p>
          <a:p>
            <a:pPr>
              <a:spcBef>
                <a:spcPts val="0"/>
              </a:spcBef>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On a practical level, lengthy data extracts showing the basis for your analysis will need to be broken down into smaller segments that can then be discussed piece-by-piece</a:t>
            </a:r>
          </a:p>
        </p:txBody>
      </p:sp>
      <p:sp>
        <p:nvSpPr>
          <p:cNvPr id="8" name="TextBox 7"/>
          <p:cNvSpPr txBox="1"/>
          <p:nvPr/>
        </p:nvSpPr>
        <p:spPr>
          <a:xfrm>
            <a:off x="244555" y="377193"/>
            <a:ext cx="712779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THICK DESCRIPTION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5925" y="434304"/>
            <a:ext cx="649287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37411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914400" y="1286111"/>
            <a:ext cx="10558021" cy="5257812"/>
          </a:xfrm>
        </p:spPr>
        <p:txBody>
          <a:bodyPr>
            <a:normAutofit/>
          </a:bodyPr>
          <a:lstStyle/>
          <a:p>
            <a:pPr>
              <a:spcBef>
                <a:spcPts val="0"/>
              </a:spcBef>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audit trail also serves as key means of establishing quality in your analysis because it allows you, your supervisor and potentially your readers to follow your analysis process</a:t>
            </a:r>
          </a:p>
          <a:p>
            <a:pPr>
              <a:spcBef>
                <a:spcPts val="0"/>
              </a:spcBef>
              <a:buClr>
                <a:schemeClr val="accent2"/>
              </a:buClr>
              <a:buSzPct val="150000"/>
              <a:buBlip>
                <a:blip r:embed="rId2"/>
              </a:buBlip>
            </a:pPr>
            <a:endParaRPr lang="en-GB" sz="2000" dirty="0" smtClean="0">
              <a:solidFill>
                <a:srgbClr val="00A4DE"/>
              </a:solidFill>
              <a:latin typeface="Arial" panose="020B0604020202020204" pitchFamily="34" charset="0"/>
              <a:cs typeface="Arial" panose="020B0604020202020204" pitchFamily="34" charset="0"/>
            </a:endParaRPr>
          </a:p>
          <a:p>
            <a:pPr>
              <a:spcBef>
                <a:spcPts val="0"/>
              </a:spcBef>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In this way, an audit trail helps you establish the quality of your qualitative analysis</a:t>
            </a:r>
          </a:p>
          <a:p>
            <a:pPr>
              <a:spcBef>
                <a:spcPts val="0"/>
              </a:spcBef>
              <a:buClr>
                <a:schemeClr val="accent2"/>
              </a:buClr>
              <a:buSzPct val="150000"/>
              <a:buBlip>
                <a:blip r:embed="rId2"/>
              </a:buBlip>
            </a:pPr>
            <a:endParaRPr lang="en-GB" sz="2000" dirty="0" smtClean="0">
              <a:solidFill>
                <a:srgbClr val="00A4DE"/>
              </a:solidFill>
              <a:latin typeface="Arial" panose="020B0604020202020204" pitchFamily="34" charset="0"/>
              <a:cs typeface="Arial" panose="020B0604020202020204" pitchFamily="34" charset="0"/>
            </a:endParaRPr>
          </a:p>
          <a:p>
            <a:pPr>
              <a:spcBef>
                <a:spcPts val="0"/>
              </a:spcBef>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Records are date and time stamped, allowing you to re-trace your steps if necessary</a:t>
            </a:r>
          </a:p>
          <a:p>
            <a:pPr>
              <a:spcBef>
                <a:spcPts val="0"/>
              </a:spcBef>
              <a:buClr>
                <a:schemeClr val="accent2"/>
              </a:buClr>
              <a:buSzPct val="150000"/>
              <a:buBlip>
                <a:blip r:embed="rId2"/>
              </a:buBlip>
            </a:pPr>
            <a:endParaRPr lang="en-GB" sz="2000" dirty="0" smtClean="0">
              <a:solidFill>
                <a:srgbClr val="00A4DE"/>
              </a:solidFill>
              <a:latin typeface="Arial" panose="020B0604020202020204" pitchFamily="34" charset="0"/>
              <a:cs typeface="Arial" panose="020B0604020202020204" pitchFamily="34" charset="0"/>
            </a:endParaRPr>
          </a:p>
          <a:p>
            <a:pPr>
              <a:spcBef>
                <a:spcPts val="0"/>
              </a:spcBef>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Lincoln and Guba </a:t>
            </a:r>
            <a:r>
              <a:rPr lang="en-US" sz="2000" dirty="0">
                <a:solidFill>
                  <a:srgbClr val="00A4DE"/>
                </a:solidFill>
                <a:latin typeface="Arial" panose="020B0604020202020204" pitchFamily="34" charset="0"/>
                <a:cs typeface="Arial" panose="020B0604020202020204" pitchFamily="34" charset="0"/>
              </a:rPr>
              <a:t>(1985, p. 319-310) highlight six categories to consider for your audit trail: </a:t>
            </a:r>
          </a:p>
          <a:p>
            <a:pPr>
              <a:spcBef>
                <a:spcPts val="0"/>
              </a:spcBef>
              <a:buClr>
                <a:schemeClr val="accent2"/>
              </a:buClr>
              <a:buSzPct val="121000"/>
            </a:pPr>
            <a:endParaRPr lang="en-US" sz="2000" dirty="0">
              <a:solidFill>
                <a:srgbClr val="00A4DE"/>
              </a:solidFill>
              <a:latin typeface="Arial" panose="020B0604020202020204" pitchFamily="34" charset="0"/>
              <a:cs typeface="Arial" panose="020B0604020202020204" pitchFamily="34" charset="0"/>
            </a:endParaRPr>
          </a:p>
          <a:p>
            <a:pPr marL="800100" lvl="1" indent="-342900">
              <a:spcBef>
                <a:spcPts val="0"/>
              </a:spcBef>
              <a:buClr>
                <a:schemeClr val="bg1">
                  <a:lumMod val="50000"/>
                </a:schemeClr>
              </a:buClr>
              <a:buSzPct val="100000"/>
              <a:buFont typeface="+mj-lt"/>
              <a:buAutoNum type="arabicPeriod"/>
            </a:pPr>
            <a:r>
              <a:rPr lang="en-US" sz="1600" dirty="0">
                <a:solidFill>
                  <a:srgbClr val="00A4DE"/>
                </a:solidFill>
                <a:latin typeface="Arial" panose="020B0604020202020204" pitchFamily="34" charset="0"/>
                <a:cs typeface="Arial" panose="020B0604020202020204" pitchFamily="34" charset="0"/>
              </a:rPr>
              <a:t>Instrument development information</a:t>
            </a:r>
          </a:p>
          <a:p>
            <a:pPr marL="800100" lvl="1" indent="-342900">
              <a:spcBef>
                <a:spcPts val="0"/>
              </a:spcBef>
              <a:buClr>
                <a:schemeClr val="bg1">
                  <a:lumMod val="50000"/>
                </a:schemeClr>
              </a:buClr>
              <a:buSzPct val="100000"/>
              <a:buFont typeface="+mj-lt"/>
              <a:buAutoNum type="arabicPeriod"/>
            </a:pPr>
            <a:r>
              <a:rPr lang="en-US" sz="1600" dirty="0">
                <a:solidFill>
                  <a:srgbClr val="00A4DE"/>
                </a:solidFill>
                <a:latin typeface="Arial" panose="020B0604020202020204" pitchFamily="34" charset="0"/>
                <a:cs typeface="Arial" panose="020B0604020202020204" pitchFamily="34" charset="0"/>
              </a:rPr>
              <a:t>Raw data</a:t>
            </a:r>
          </a:p>
          <a:p>
            <a:pPr marL="800100" lvl="1" indent="-342900">
              <a:spcBef>
                <a:spcPts val="0"/>
              </a:spcBef>
              <a:buClr>
                <a:schemeClr val="bg1">
                  <a:lumMod val="50000"/>
                </a:schemeClr>
              </a:buClr>
              <a:buSzPct val="100000"/>
              <a:buFont typeface="+mj-lt"/>
              <a:buAutoNum type="arabicPeriod"/>
            </a:pPr>
            <a:r>
              <a:rPr lang="en-US" sz="1600" dirty="0">
                <a:solidFill>
                  <a:srgbClr val="00A4DE"/>
                </a:solidFill>
                <a:latin typeface="Arial" panose="020B0604020202020204" pitchFamily="34" charset="0"/>
                <a:cs typeface="Arial" panose="020B0604020202020204" pitchFamily="34" charset="0"/>
              </a:rPr>
              <a:t>Data reduction and analysis products</a:t>
            </a:r>
          </a:p>
          <a:p>
            <a:pPr marL="800100" lvl="1" indent="-342900">
              <a:spcBef>
                <a:spcPts val="0"/>
              </a:spcBef>
              <a:buClr>
                <a:schemeClr val="bg1">
                  <a:lumMod val="50000"/>
                </a:schemeClr>
              </a:buClr>
              <a:buSzPct val="100000"/>
              <a:buFont typeface="+mj-lt"/>
              <a:buAutoNum type="arabicPeriod"/>
            </a:pPr>
            <a:r>
              <a:rPr lang="en-US" sz="1600" dirty="0">
                <a:solidFill>
                  <a:srgbClr val="00A4DE"/>
                </a:solidFill>
                <a:latin typeface="Arial" panose="020B0604020202020204" pitchFamily="34" charset="0"/>
                <a:cs typeface="Arial" panose="020B0604020202020204" pitchFamily="34" charset="0"/>
              </a:rPr>
              <a:t>Data reconstruction and synthesis products</a:t>
            </a:r>
          </a:p>
          <a:p>
            <a:pPr marL="800100" lvl="1" indent="-342900">
              <a:spcBef>
                <a:spcPts val="0"/>
              </a:spcBef>
              <a:buClr>
                <a:schemeClr val="bg1">
                  <a:lumMod val="50000"/>
                </a:schemeClr>
              </a:buClr>
              <a:buSzPct val="100000"/>
              <a:buFont typeface="+mj-lt"/>
              <a:buAutoNum type="arabicPeriod"/>
            </a:pPr>
            <a:r>
              <a:rPr lang="en-US" sz="1600" dirty="0">
                <a:solidFill>
                  <a:srgbClr val="00A4DE"/>
                </a:solidFill>
                <a:latin typeface="Arial" panose="020B0604020202020204" pitchFamily="34" charset="0"/>
                <a:cs typeface="Arial" panose="020B0604020202020204" pitchFamily="34" charset="0"/>
              </a:rPr>
              <a:t>Process notes</a:t>
            </a:r>
          </a:p>
          <a:p>
            <a:pPr marL="800100" lvl="1" indent="-342900">
              <a:spcBef>
                <a:spcPts val="0"/>
              </a:spcBef>
              <a:buClr>
                <a:schemeClr val="bg1">
                  <a:lumMod val="50000"/>
                </a:schemeClr>
              </a:buClr>
              <a:buSzPct val="100000"/>
              <a:buFont typeface="+mj-lt"/>
              <a:buAutoNum type="arabicPeriod"/>
            </a:pPr>
            <a:r>
              <a:rPr lang="en-US" sz="1600" dirty="0">
                <a:solidFill>
                  <a:srgbClr val="00A4DE"/>
                </a:solidFill>
                <a:latin typeface="Arial" panose="020B0604020202020204" pitchFamily="34" charset="0"/>
                <a:cs typeface="Arial" panose="020B0604020202020204" pitchFamily="34" charset="0"/>
              </a:rPr>
              <a:t>Materials relating to intentions and dispositions</a:t>
            </a:r>
          </a:p>
          <a:p>
            <a:pPr>
              <a:spcBef>
                <a:spcPts val="0"/>
              </a:spcBef>
              <a:buClr>
                <a:schemeClr val="accent2"/>
              </a:buClr>
              <a:buSzPct val="121000"/>
            </a:pPr>
            <a:endParaRPr lang="en-US" sz="2000" b="1" dirty="0">
              <a:solidFill>
                <a:srgbClr val="00A4DE"/>
              </a:solidFill>
            </a:endParaRPr>
          </a:p>
          <a:p>
            <a:pPr>
              <a:spcBef>
                <a:spcPts val="0"/>
              </a:spcBef>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These categories should allow an auditor to easily follow your research decisions, ensuring they stand up to scrutiny</a:t>
            </a:r>
            <a:endParaRPr lang="it-IT" sz="2000" dirty="0">
              <a:solidFill>
                <a:srgbClr val="00A4DE"/>
              </a:solidFill>
              <a:latin typeface="Arial" panose="020B0604020202020204" pitchFamily="34" charset="0"/>
              <a:cs typeface="Arial" panose="020B0604020202020204" pitchFamily="34" charset="0"/>
            </a:endParaRPr>
          </a:p>
          <a:p>
            <a:pPr>
              <a:spcBef>
                <a:spcPts val="0"/>
              </a:spcBef>
              <a:buClr>
                <a:schemeClr val="accent2"/>
              </a:buClr>
              <a:buSzPct val="121000"/>
            </a:pPr>
            <a:endParaRPr lang="it-IT" sz="2000" dirty="0">
              <a:solidFill>
                <a:srgbClr val="000090"/>
              </a:solidFill>
              <a:latin typeface="Arial" panose="020B0604020202020204" pitchFamily="34" charset="0"/>
              <a:cs typeface="Arial" panose="020B0604020202020204" pitchFamily="34" charset="0"/>
            </a:endParaRPr>
          </a:p>
        </p:txBody>
      </p:sp>
      <p:sp>
        <p:nvSpPr>
          <p:cNvPr id="7" name="TextBox 6"/>
          <p:cNvSpPr txBox="1"/>
          <p:nvPr/>
        </p:nvSpPr>
        <p:spPr>
          <a:xfrm>
            <a:off x="914401" y="377193"/>
            <a:ext cx="9267802"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TRANSPARENCY &amp; PROCEDURAL CLARITY</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29700" y="434304"/>
            <a:ext cx="295910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95297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ph idx="1"/>
          </p:nvPr>
        </p:nvSpPr>
        <p:spPr>
          <a:xfrm>
            <a:off x="782425" y="1417711"/>
            <a:ext cx="10727703" cy="3991459"/>
          </a:xfrm>
        </p:spPr>
        <p:txBody>
          <a:bodyPr>
            <a:normAutofit/>
          </a:bodyPr>
          <a:lstStyle/>
          <a:p>
            <a:pPr>
              <a:lnSpc>
                <a:spcPct val="100000"/>
              </a:lnSpc>
              <a:spcBef>
                <a:spcPts val="0"/>
              </a:spcBef>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When thinking about quality in your qualitative analysis, keep in mind that every research project is different</a:t>
            </a:r>
          </a:p>
          <a:p>
            <a:pPr>
              <a:lnSpc>
                <a:spcPct val="100000"/>
              </a:lnSpc>
              <a:spcBef>
                <a:spcPts val="0"/>
              </a:spcBef>
              <a:buClr>
                <a:schemeClr val="accent2"/>
              </a:buClr>
              <a:buSzPct val="150000"/>
              <a:buBlip>
                <a:blip r:embed="rId2"/>
              </a:buBlip>
            </a:pPr>
            <a:endParaRPr lang="en-GB" sz="2000" dirty="0" smtClean="0">
              <a:solidFill>
                <a:srgbClr val="00A4DE"/>
              </a:solidFill>
              <a:latin typeface="Arial" panose="020B0604020202020204" pitchFamily="34" charset="0"/>
              <a:cs typeface="Arial" panose="020B0604020202020204" pitchFamily="34" charset="0"/>
            </a:endParaRPr>
          </a:p>
          <a:p>
            <a:pPr>
              <a:lnSpc>
                <a:spcPct val="100000"/>
              </a:lnSpc>
              <a:spcBef>
                <a:spcPts val="0"/>
              </a:spcBef>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Adopt quality assurance strategies selectively based on what seems appropriate for your research topic and context</a:t>
            </a:r>
          </a:p>
          <a:p>
            <a:pPr>
              <a:lnSpc>
                <a:spcPct val="100000"/>
              </a:lnSpc>
              <a:spcBef>
                <a:spcPts val="0"/>
              </a:spcBef>
              <a:buClr>
                <a:schemeClr val="accent2"/>
              </a:buClr>
              <a:buSzPct val="150000"/>
              <a:buBlip>
                <a:blip r:embed="rId2"/>
              </a:buBlip>
            </a:pPr>
            <a:endParaRPr lang="en-GB" sz="2000" dirty="0" smtClean="0">
              <a:solidFill>
                <a:srgbClr val="00A4DE"/>
              </a:solidFill>
              <a:latin typeface="Arial" panose="020B0604020202020204" pitchFamily="34" charset="0"/>
              <a:cs typeface="Arial" panose="020B0604020202020204" pitchFamily="34" charset="0"/>
            </a:endParaRPr>
          </a:p>
          <a:p>
            <a:pPr>
              <a:lnSpc>
                <a:spcPct val="100000"/>
              </a:lnSpc>
              <a:spcBef>
                <a:spcPts val="0"/>
              </a:spcBef>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Be honest with your reader and yourself about your decision-making, data collection and analysis</a:t>
            </a:r>
          </a:p>
          <a:p>
            <a:pPr>
              <a:lnSpc>
                <a:spcPct val="100000"/>
              </a:lnSpc>
              <a:spcBef>
                <a:spcPts val="0"/>
              </a:spcBef>
              <a:buClr>
                <a:schemeClr val="accent2"/>
              </a:buClr>
              <a:buSzPct val="150000"/>
              <a:buBlip>
                <a:blip r:embed="rId2"/>
              </a:buBlip>
            </a:pPr>
            <a:endParaRPr lang="en-GB" sz="2000" dirty="0" smtClean="0">
              <a:solidFill>
                <a:srgbClr val="00A4DE"/>
              </a:solidFill>
              <a:latin typeface="Arial" panose="020B0604020202020204" pitchFamily="34" charset="0"/>
              <a:cs typeface="Arial" panose="020B0604020202020204" pitchFamily="34" charset="0"/>
            </a:endParaRPr>
          </a:p>
          <a:p>
            <a:pPr>
              <a:lnSpc>
                <a:spcPct val="100000"/>
              </a:lnSpc>
              <a:spcBef>
                <a:spcPts val="0"/>
              </a:spcBef>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Identifying and explaining an issue is vastly better than trying to conceal it. This indicates that you are aware of the problem, even if you can’t remedy it. </a:t>
            </a:r>
          </a:p>
        </p:txBody>
      </p:sp>
      <p:sp>
        <p:nvSpPr>
          <p:cNvPr id="7" name="TextBox 6"/>
          <p:cNvSpPr txBox="1"/>
          <p:nvPr/>
        </p:nvSpPr>
        <p:spPr>
          <a:xfrm>
            <a:off x="1851747" y="377193"/>
            <a:ext cx="911150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ACCOUNT FOR QUALITY IN QUALITATIVE WRITE-UP</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72775" y="434304"/>
            <a:ext cx="1216024"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95297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txBox="1">
            <a:spLocks/>
          </p:cNvSpPr>
          <p:nvPr/>
        </p:nvSpPr>
        <p:spPr>
          <a:xfrm>
            <a:off x="876300" y="1678579"/>
            <a:ext cx="10410825" cy="3500841"/>
          </a:xfrm>
          <a:prstGeom prst="rect">
            <a:avLst/>
          </a:prstGeom>
        </p:spPr>
        <p:txBody>
          <a:bodyPr vert="horz" lIns="91440" tIns="45720" rIns="91440" bIns="45720" rtlCol="0">
            <a:normAutofit/>
          </a:bodyPr>
          <a:lstStyle>
            <a:lvl1pPr indent="0">
              <a:lnSpc>
                <a:spcPct val="90000"/>
              </a:lnSpc>
              <a:spcBef>
                <a:spcPts val="0"/>
              </a:spcBef>
              <a:buClr>
                <a:schemeClr val="accent2"/>
              </a:buClr>
              <a:buSzPct val="121000"/>
              <a:buFont typeface="Arial" panose="020B0604020202020204" pitchFamily="34" charset="0"/>
              <a:buNone/>
              <a:defRPr sz="2000" b="1" i="1">
                <a:solidFill>
                  <a:schemeClr val="accent1">
                    <a:lumMod val="75000"/>
                  </a:schemeClr>
                </a:solidFill>
                <a:latin typeface="Arial" panose="020B0604020202020204" pitchFamily="34" charset="0"/>
                <a:cs typeface="Arial" panose="020B0604020202020204" pitchFamily="34" charset="0"/>
              </a:defRPr>
            </a:lvl1pPr>
            <a:lvl2pPr marL="685800" lvl="1" indent="-228600">
              <a:lnSpc>
                <a:spcPct val="90000"/>
              </a:lnSpc>
              <a:spcBef>
                <a:spcPts val="0"/>
              </a:spcBef>
              <a:buSzPct val="121000"/>
              <a:buFont typeface="Arial" panose="020B0604020202020204" pitchFamily="34" charset="0"/>
              <a:buChar char="•"/>
              <a:defRPr sz="1600">
                <a:latin typeface="Arial" panose="020B0604020202020204" pitchFamily="34" charset="0"/>
                <a:cs typeface="Arial" panose="020B0604020202020204" pitchFamily="34" charset="0"/>
              </a:defRPr>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342900" lvl="2" indent="-342900">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This presentation has focused on outlining one commonly used way of conducting qualitative data analysis.</a:t>
            </a:r>
          </a:p>
          <a:p>
            <a:pPr marL="342900" lvl="2" indent="-342900">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However, there is a treasure trove of different options you could choose from within the qualitative methods literature. We summarize three commonly used approaches:</a:t>
            </a:r>
          </a:p>
          <a:p>
            <a:pPr marL="742950" lvl="3" indent="-285750">
              <a:spcBef>
                <a:spcPts val="0"/>
              </a:spcBef>
              <a:spcAft>
                <a:spcPts val="2000"/>
              </a:spcAft>
              <a:buClr>
                <a:schemeClr val="accent2"/>
              </a:buClr>
              <a:buSzPct val="150000"/>
              <a:buBlip>
                <a:blip r:embed="rId2"/>
              </a:buBlip>
            </a:pPr>
            <a:r>
              <a:rPr lang="en-GB" dirty="0" smtClean="0">
                <a:solidFill>
                  <a:srgbClr val="00A4DE"/>
                </a:solidFill>
              </a:rPr>
              <a:t> </a:t>
            </a:r>
            <a:r>
              <a:rPr lang="en-GB" dirty="0" smtClean="0">
                <a:solidFill>
                  <a:srgbClr val="00A4DE"/>
                </a:solidFill>
                <a:latin typeface="Arial" panose="020B0604020202020204" pitchFamily="34" charset="0"/>
                <a:cs typeface="Arial" panose="020B0604020202020204" pitchFamily="34" charset="0"/>
              </a:rPr>
              <a:t>Grounded Theory</a:t>
            </a:r>
          </a:p>
          <a:p>
            <a:pPr marL="742950" lvl="3" indent="-285750">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Discourse Analysis</a:t>
            </a:r>
          </a:p>
          <a:p>
            <a:pPr marL="742950" lvl="3" indent="-285750">
              <a:spcBef>
                <a:spcPts val="0"/>
              </a:spcBef>
              <a:spcAft>
                <a:spcPts val="2000"/>
              </a:spcAft>
              <a:buClr>
                <a:schemeClr val="accent2"/>
              </a:buClr>
              <a:buSzPct val="150000"/>
              <a:buBlip>
                <a:blip r:embed="rId2"/>
              </a:buBlip>
            </a:pPr>
            <a:r>
              <a:rPr lang="en-US" dirty="0" smtClean="0">
                <a:solidFill>
                  <a:srgbClr val="00A4DE"/>
                </a:solidFill>
                <a:latin typeface="Arial" panose="020B0604020202020204" pitchFamily="34" charset="0"/>
                <a:cs typeface="Arial" panose="020B0604020202020204" pitchFamily="34" charset="0"/>
              </a:rPr>
              <a:t>Interpretative Phenomenological Analysis (IPA)</a:t>
            </a:r>
            <a:endParaRPr lang="it-IT" dirty="0" smtClean="0">
              <a:solidFill>
                <a:srgbClr val="00A4DE"/>
              </a:solidFill>
              <a:latin typeface="Arial" panose="020B0604020202020204" pitchFamily="34" charset="0"/>
              <a:cs typeface="Arial" panose="020B0604020202020204" pitchFamily="34" charset="0"/>
            </a:endParaRPr>
          </a:p>
        </p:txBody>
      </p:sp>
      <p:sp>
        <p:nvSpPr>
          <p:cNvPr id="7" name="TextBox 6"/>
          <p:cNvSpPr txBox="1"/>
          <p:nvPr/>
        </p:nvSpPr>
        <p:spPr>
          <a:xfrm>
            <a:off x="244555" y="377193"/>
            <a:ext cx="971859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ASSURE PARTICIPANTS OF PRIVACY</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4825" y="434304"/>
            <a:ext cx="386397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4661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1062037" y="1295962"/>
            <a:ext cx="10053810" cy="5011628"/>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This presentation covers the following topics:</a:t>
            </a:r>
          </a:p>
          <a:p>
            <a:pPr marL="8001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Accounting for context in your analysis</a:t>
            </a:r>
          </a:p>
          <a:p>
            <a:pPr marL="8001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Identifying and evidencing patterns in your data</a:t>
            </a:r>
          </a:p>
          <a:p>
            <a:pPr marL="8001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Using comparisons to understand your data</a:t>
            </a:r>
          </a:p>
          <a:p>
            <a:pPr marL="8001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Developing explanations</a:t>
            </a:r>
          </a:p>
          <a:p>
            <a:pPr marL="8001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Using qualitative data analysis software</a:t>
            </a:r>
          </a:p>
          <a:p>
            <a:pPr marL="8001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Ensuring quality in your qualitative data analysis</a:t>
            </a:r>
          </a:p>
          <a:p>
            <a:pPr marL="800100" lvl="2" indent="-342900">
              <a:lnSpc>
                <a:spcPct val="100000"/>
              </a:lnSpc>
              <a:spcBef>
                <a:spcPts val="0"/>
              </a:spcBef>
              <a:spcAft>
                <a:spcPts val="2000"/>
              </a:spcAft>
              <a:buClr>
                <a:schemeClr val="accent2"/>
              </a:buClr>
              <a:buSzPct val="150000"/>
              <a:buBlip>
                <a:blip r:embed="rId2"/>
              </a:buBlip>
            </a:pPr>
            <a:r>
              <a:rPr lang="en-GB" dirty="0" smtClean="0">
                <a:solidFill>
                  <a:srgbClr val="00A4DE"/>
                </a:solidFill>
                <a:latin typeface="Arial" panose="020B0604020202020204" pitchFamily="34" charset="0"/>
                <a:cs typeface="Arial" panose="020B0604020202020204" pitchFamily="34" charset="0"/>
              </a:rPr>
              <a:t>Evaluating alternative models of qualitative analysis</a:t>
            </a:r>
          </a:p>
          <a:p>
            <a:pPr>
              <a:buClr>
                <a:schemeClr val="accent2"/>
              </a:buClr>
              <a:buSzPct val="121000"/>
            </a:pPr>
            <a:endParaRPr lang="en-GB" sz="2000" dirty="0" smtClean="0">
              <a:solidFill>
                <a:srgbClr val="000090"/>
              </a:solidFill>
              <a:latin typeface="Arial" panose="020B0604020202020204" pitchFamily="34" charset="0"/>
              <a:cs typeface="Arial" panose="020B0604020202020204" pitchFamily="34" charset="0"/>
            </a:endParaRPr>
          </a:p>
        </p:txBody>
      </p:sp>
      <p:sp>
        <p:nvSpPr>
          <p:cNvPr id="7" name="TextBox 6"/>
          <p:cNvSpPr txBox="1"/>
          <p:nvPr/>
        </p:nvSpPr>
        <p:spPr>
          <a:xfrm>
            <a:off x="272264" y="377193"/>
            <a:ext cx="6996754"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LECTURE OVERVIEW</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9" name="Group 8"/>
          <p:cNvGrpSpPr/>
          <p:nvPr/>
        </p:nvGrpSpPr>
        <p:grpSpPr>
          <a:xfrm>
            <a:off x="0" y="12753"/>
            <a:ext cx="2124075" cy="1085850"/>
            <a:chOff x="0" y="12753"/>
            <a:chExt cx="2124075" cy="1085850"/>
          </a:xfrm>
        </p:grpSpPr>
        <p:grpSp>
          <p:nvGrpSpPr>
            <p:cNvPr id="10" name="Group 9"/>
            <p:cNvGrpSpPr/>
            <p:nvPr/>
          </p:nvGrpSpPr>
          <p:grpSpPr>
            <a:xfrm>
              <a:off x="0" y="12753"/>
              <a:ext cx="2124075" cy="1085850"/>
              <a:chOff x="0" y="12753"/>
              <a:chExt cx="2124075" cy="1085850"/>
            </a:xfrm>
          </p:grpSpPr>
          <p:pic>
            <p:nvPicPr>
              <p:cNvPr id="14"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5" name="Oval 14"/>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77164" y="434304"/>
            <a:ext cx="651163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0991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838986" y="1351722"/>
            <a:ext cx="10548594" cy="4980493"/>
          </a:xfrm>
        </p:spPr>
        <p:txBody>
          <a:bodyPr>
            <a:normAutofit fontScale="92500" lnSpcReduction="20000"/>
          </a:bodyPr>
          <a:lstStyle/>
          <a:p>
            <a:pPr>
              <a:lnSpc>
                <a:spcPct val="110000"/>
              </a:lnSpc>
              <a:spcBef>
                <a:spcPts val="0"/>
              </a:spcBef>
              <a:spcAft>
                <a:spcPts val="2000"/>
              </a:spcAft>
              <a:buClr>
                <a:schemeClr val="accent2"/>
              </a:buClr>
              <a:buSzPct val="150000"/>
              <a:buBlip>
                <a:blip r:embed="rId2"/>
              </a:buBlip>
            </a:pPr>
            <a:r>
              <a:rPr lang="en-GB" sz="2200" dirty="0" smtClean="0">
                <a:solidFill>
                  <a:srgbClr val="00A4DE"/>
                </a:solidFill>
                <a:latin typeface="Arial" panose="020B0604020202020204" pitchFamily="34" charset="0"/>
                <a:cs typeface="Arial" panose="020B0604020202020204" pitchFamily="34" charset="0"/>
              </a:rPr>
              <a:t>To support your qualitative knowledge claims, use quotes from research participants or written content, images and/or detailed descriptions of first-hand observations of the activities you’re studying further.</a:t>
            </a:r>
          </a:p>
          <a:p>
            <a:pPr>
              <a:lnSpc>
                <a:spcPct val="110000"/>
              </a:lnSpc>
              <a:spcBef>
                <a:spcPts val="0"/>
              </a:spcBef>
              <a:spcAft>
                <a:spcPts val="2000"/>
              </a:spcAft>
              <a:buClr>
                <a:schemeClr val="accent2"/>
              </a:buClr>
              <a:buSzPct val="150000"/>
              <a:buBlip>
                <a:blip r:embed="rId2"/>
              </a:buBlip>
            </a:pPr>
            <a:r>
              <a:rPr lang="en-GB" sz="2200" dirty="0" smtClean="0">
                <a:solidFill>
                  <a:srgbClr val="00A4DE"/>
                </a:solidFill>
                <a:latin typeface="Arial" panose="020B0604020202020204" pitchFamily="34" charset="0"/>
                <a:cs typeface="Arial" panose="020B0604020202020204" pitchFamily="34" charset="0"/>
              </a:rPr>
              <a:t>Good qualitative research links social scientific concepts to data at every stage. </a:t>
            </a:r>
          </a:p>
          <a:p>
            <a:pPr>
              <a:lnSpc>
                <a:spcPct val="110000"/>
              </a:lnSpc>
              <a:spcBef>
                <a:spcPts val="0"/>
              </a:spcBef>
              <a:spcAft>
                <a:spcPts val="2000"/>
              </a:spcAft>
              <a:buClr>
                <a:schemeClr val="accent2"/>
              </a:buClr>
              <a:buSzPct val="150000"/>
              <a:buBlip>
                <a:blip r:embed="rId2"/>
              </a:buBlip>
            </a:pPr>
            <a:r>
              <a:rPr lang="en-GB" sz="2200" dirty="0" smtClean="0">
                <a:solidFill>
                  <a:srgbClr val="00A4DE"/>
                </a:solidFill>
                <a:latin typeface="Arial" panose="020B0604020202020204" pitchFamily="34" charset="0"/>
                <a:cs typeface="Arial" panose="020B0604020202020204" pitchFamily="34" charset="0"/>
              </a:rPr>
              <a:t>Resist the temptation to select well-phrased quotations from your participants that don't represent the overall pattern very well. Your goal should be to provide your reader with a general description of the pattern, and then a set of representative quotations (or image elements) that demonstrate the various facets of that pattern.</a:t>
            </a:r>
          </a:p>
          <a:p>
            <a:pPr>
              <a:lnSpc>
                <a:spcPct val="110000"/>
              </a:lnSpc>
              <a:spcBef>
                <a:spcPts val="0"/>
              </a:spcBef>
              <a:spcAft>
                <a:spcPts val="2000"/>
              </a:spcAft>
              <a:buClr>
                <a:schemeClr val="accent2"/>
              </a:buClr>
              <a:buSzPct val="150000"/>
              <a:buBlip>
                <a:blip r:embed="rId2"/>
              </a:buBlip>
            </a:pPr>
            <a:r>
              <a:rPr lang="en-GB" sz="2200" dirty="0">
                <a:solidFill>
                  <a:srgbClr val="00A4DE"/>
                </a:solidFill>
                <a:latin typeface="Arial" panose="020B0604020202020204" pitchFamily="34" charset="0"/>
                <a:cs typeface="Arial" panose="020B0604020202020204" pitchFamily="34" charset="0"/>
              </a:rPr>
              <a:t>We advocate keeping an audit trail of your key research decisions and the rationale behind </a:t>
            </a:r>
            <a:r>
              <a:rPr lang="en-GB" sz="2200" dirty="0" smtClean="0">
                <a:solidFill>
                  <a:srgbClr val="00A4DE"/>
                </a:solidFill>
                <a:latin typeface="Arial" panose="020B0604020202020204" pitchFamily="34" charset="0"/>
                <a:cs typeface="Arial" panose="020B0604020202020204" pitchFamily="34" charset="0"/>
              </a:rPr>
              <a:t>them</a:t>
            </a:r>
          </a:p>
          <a:p>
            <a:pPr>
              <a:lnSpc>
                <a:spcPct val="110000"/>
              </a:lnSpc>
              <a:spcBef>
                <a:spcPts val="0"/>
              </a:spcBef>
              <a:spcAft>
                <a:spcPts val="2000"/>
              </a:spcAft>
              <a:buClr>
                <a:schemeClr val="accent2"/>
              </a:buClr>
              <a:buSzPct val="150000"/>
              <a:buBlip>
                <a:blip r:embed="rId2"/>
              </a:buBlip>
            </a:pPr>
            <a:r>
              <a:rPr lang="en-GB" sz="2200" dirty="0" smtClean="0">
                <a:solidFill>
                  <a:srgbClr val="00A4DE"/>
                </a:solidFill>
                <a:latin typeface="Arial" panose="020B0604020202020204" pitchFamily="34" charset="0"/>
                <a:cs typeface="Arial" panose="020B0604020202020204" pitchFamily="34" charset="0"/>
              </a:rPr>
              <a:t>Don’t assume you have your readers’ trust present the </a:t>
            </a:r>
            <a:r>
              <a:rPr lang="en-GB" sz="2200" dirty="0">
                <a:solidFill>
                  <a:srgbClr val="00A4DE"/>
                </a:solidFill>
                <a:latin typeface="Arial" panose="020B0604020202020204" pitchFamily="34" charset="0"/>
                <a:cs typeface="Arial" panose="020B0604020202020204" pitchFamily="34" charset="0"/>
              </a:rPr>
              <a:t>context and evidence you’re using as the basis for your interpretations.</a:t>
            </a:r>
          </a:p>
          <a:p>
            <a:pPr marL="0" indent="0">
              <a:lnSpc>
                <a:spcPct val="110000"/>
              </a:lnSpc>
              <a:spcBef>
                <a:spcPts val="0"/>
              </a:spcBef>
              <a:spcAft>
                <a:spcPts val="2000"/>
              </a:spcAft>
              <a:buClr>
                <a:schemeClr val="accent2"/>
              </a:buClr>
              <a:buSzPct val="121000"/>
              <a:buNone/>
            </a:pPr>
            <a:endParaRPr lang="en-GB" sz="2100" dirty="0" smtClean="0">
              <a:solidFill>
                <a:srgbClr val="000090"/>
              </a:solidFill>
              <a:latin typeface="Arial" panose="020B0604020202020204" pitchFamily="34" charset="0"/>
              <a:cs typeface="Arial" panose="020B0604020202020204" pitchFamily="34" charset="0"/>
            </a:endParaRPr>
          </a:p>
          <a:p>
            <a:pPr>
              <a:lnSpc>
                <a:spcPct val="110000"/>
              </a:lnSpc>
              <a:spcBef>
                <a:spcPts val="0"/>
              </a:spcBef>
              <a:spcAft>
                <a:spcPts val="2000"/>
              </a:spcAft>
              <a:buClr>
                <a:schemeClr val="accent2"/>
              </a:buClr>
              <a:buSzPct val="121000"/>
            </a:pPr>
            <a:endParaRPr lang="en-GB" sz="2100" dirty="0" smtClean="0">
              <a:solidFill>
                <a:srgbClr val="000090"/>
              </a:solidFill>
              <a:latin typeface="Arial" panose="020B0604020202020204" pitchFamily="34" charset="0"/>
              <a:cs typeface="Arial" panose="020B0604020202020204" pitchFamily="34" charset="0"/>
            </a:endParaRPr>
          </a:p>
        </p:txBody>
      </p:sp>
      <p:sp>
        <p:nvSpPr>
          <p:cNvPr id="8" name="TextBox 7"/>
          <p:cNvSpPr txBox="1"/>
          <p:nvPr/>
        </p:nvSpPr>
        <p:spPr>
          <a:xfrm>
            <a:off x="272264" y="377193"/>
            <a:ext cx="5977811"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CONCLUSION</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grpSp>
        <p:nvGrpSpPr>
          <p:cNvPr id="9" name="Group 8"/>
          <p:cNvGrpSpPr/>
          <p:nvPr/>
        </p:nvGrpSpPr>
        <p:grpSpPr>
          <a:xfrm>
            <a:off x="0" y="12753"/>
            <a:ext cx="2124075" cy="1085850"/>
            <a:chOff x="0" y="12753"/>
            <a:chExt cx="2124075" cy="1085850"/>
          </a:xfrm>
        </p:grpSpPr>
        <p:grpSp>
          <p:nvGrpSpPr>
            <p:cNvPr id="10" name="Group 9"/>
            <p:cNvGrpSpPr/>
            <p:nvPr/>
          </p:nvGrpSpPr>
          <p:grpSpPr>
            <a:xfrm>
              <a:off x="0" y="12753"/>
              <a:ext cx="2124075" cy="1085850"/>
              <a:chOff x="0" y="12753"/>
              <a:chExt cx="2124075" cy="1085850"/>
            </a:xfrm>
          </p:grpSpPr>
          <p:pic>
            <p:nvPicPr>
              <p:cNvPr id="14" name="Picture 4"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53"/>
                <a:ext cx="21240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5" name="Oval 14"/>
              <p:cNvSpPr/>
              <p:nvPr/>
            </p:nvSpPr>
            <p:spPr>
              <a:xfrm>
                <a:off x="157018" y="258618"/>
                <a:ext cx="785091" cy="75738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5" descr="X:\Subject Folders\Digital Content\! COMPANION WEBSITES\! BOOK FILES\2016 Titles\04 LIVE\JENSEN &amp; LAURIE_ Doing Real Research\Instructor resources\Powerpoint Slides\Design\Footprin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9766699">
              <a:off x="361169" y="276360"/>
              <a:ext cx="478017" cy="657225"/>
            </a:xfrm>
            <a:prstGeom prst="rect">
              <a:avLst/>
            </a:prstGeom>
            <a:noFill/>
            <a:extLst>
              <a:ext uri="{909E8E84-426E-40DD-AFC4-6F175D3DCCD1}">
                <a14:hiddenFill xmlns:a14="http://schemas.microsoft.com/office/drawing/2010/main">
                  <a:solidFill>
                    <a:srgbClr val="FFFFFF"/>
                  </a:solidFill>
                </a14:hiddenFill>
              </a:ext>
            </a:extLst>
          </p:spPr>
        </p:pic>
      </p:grpSp>
      <p:pic>
        <p:nvPicPr>
          <p:cNvPr id="16"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71516" y="434304"/>
            <a:ext cx="7517283"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1843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txBox="1">
            <a:spLocks/>
          </p:cNvSpPr>
          <p:nvPr/>
        </p:nvSpPr>
        <p:spPr>
          <a:xfrm>
            <a:off x="980388" y="1311662"/>
            <a:ext cx="10284643" cy="3888244"/>
          </a:xfrm>
          <a:prstGeom prst="rect">
            <a:avLst/>
          </a:prstGeom>
          <a:noFill/>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lvl="1" indent="-342900">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Qualitative data analysis is the process of identifying patterns in written information, audio recordings, videos or </a:t>
            </a:r>
            <a:r>
              <a:rPr lang="en-GB" sz="2000" dirty="0" smtClean="0">
                <a:solidFill>
                  <a:srgbClr val="00A4DE"/>
                </a:solidFill>
                <a:latin typeface="Arial" panose="020B0604020202020204" pitchFamily="34" charset="0"/>
                <a:cs typeface="Arial" panose="020B0604020202020204" pitchFamily="34" charset="0"/>
              </a:rPr>
              <a:t>images</a:t>
            </a:r>
            <a:endParaRPr lang="en-GB" sz="2000" dirty="0" smtClean="0">
              <a:solidFill>
                <a:srgbClr val="00A4DE"/>
              </a:solidFill>
              <a:latin typeface="Arial" panose="020B0604020202020204" pitchFamily="34" charset="0"/>
              <a:cs typeface="Arial" panose="020B0604020202020204" pitchFamily="34" charset="0"/>
            </a:endParaRPr>
          </a:p>
          <a:p>
            <a:pPr marL="342900" lvl="1" indent="-342900">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There are no universally accepted rules for this process. However, you should always be thorough and detailed in your </a:t>
            </a:r>
            <a:r>
              <a:rPr lang="en-GB" sz="2000" dirty="0" smtClean="0">
                <a:solidFill>
                  <a:srgbClr val="00A4DE"/>
                </a:solidFill>
                <a:latin typeface="Arial" panose="020B0604020202020204" pitchFamily="34" charset="0"/>
                <a:cs typeface="Arial" panose="020B0604020202020204" pitchFamily="34" charset="0"/>
              </a:rPr>
              <a:t>approach</a:t>
            </a:r>
            <a:endParaRPr lang="en-GB" sz="2000" dirty="0" smtClean="0">
              <a:solidFill>
                <a:srgbClr val="00A4DE"/>
              </a:solidFill>
              <a:latin typeface="Arial" panose="020B0604020202020204" pitchFamily="34" charset="0"/>
              <a:cs typeface="Arial" panose="020B0604020202020204" pitchFamily="34" charset="0"/>
            </a:endParaRP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  It </a:t>
            </a:r>
            <a:r>
              <a:rPr lang="en-GB" sz="2000" dirty="0">
                <a:solidFill>
                  <a:srgbClr val="00A4DE"/>
                </a:solidFill>
                <a:latin typeface="Arial" panose="020B0604020202020204" pitchFamily="34" charset="0"/>
                <a:cs typeface="Arial" panose="020B0604020202020204" pitchFamily="34" charset="0"/>
              </a:rPr>
              <a:t>is open-ended by nature and relies on your judgement to find </a:t>
            </a:r>
            <a:r>
              <a:rPr lang="en-GB" sz="2000" dirty="0" smtClean="0">
                <a:solidFill>
                  <a:srgbClr val="00A4DE"/>
                </a:solidFill>
                <a:latin typeface="Arial" panose="020B0604020202020204" pitchFamily="34" charset="0"/>
                <a:cs typeface="Arial" panose="020B0604020202020204" pitchFamily="34" charset="0"/>
              </a:rPr>
              <a:t>patterns</a:t>
            </a:r>
            <a:endParaRPr lang="en-GB" sz="2000" dirty="0">
              <a:solidFill>
                <a:srgbClr val="00A4DE"/>
              </a:solidFill>
              <a:latin typeface="Arial" panose="020B0604020202020204" pitchFamily="34" charset="0"/>
              <a:cs typeface="Arial" panose="020B0604020202020204" pitchFamily="34" charset="0"/>
            </a:endParaRP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  While </a:t>
            </a:r>
            <a:r>
              <a:rPr lang="en-GB" sz="2000" dirty="0">
                <a:solidFill>
                  <a:srgbClr val="00A4DE"/>
                </a:solidFill>
                <a:latin typeface="Arial" panose="020B0604020202020204" pitchFamily="34" charset="0"/>
                <a:cs typeface="Arial" panose="020B0604020202020204" pitchFamily="34" charset="0"/>
              </a:rPr>
              <a:t>such judgement can be personal and subjective, techniques specified in this </a:t>
            </a:r>
            <a:r>
              <a:rPr lang="en-GB" sz="2000" dirty="0" smtClean="0">
                <a:solidFill>
                  <a:srgbClr val="00A4DE"/>
                </a:solidFill>
                <a:latin typeface="Arial" panose="020B0604020202020204" pitchFamily="34" charset="0"/>
                <a:cs typeface="Arial" panose="020B0604020202020204" pitchFamily="34" charset="0"/>
              </a:rPr>
              <a:t>presentation </a:t>
            </a:r>
            <a:r>
              <a:rPr lang="en-GB" sz="2000" dirty="0">
                <a:solidFill>
                  <a:srgbClr val="00A4DE"/>
                </a:solidFill>
                <a:latin typeface="Arial" panose="020B0604020202020204" pitchFamily="34" charset="0"/>
                <a:cs typeface="Arial" panose="020B0604020202020204" pitchFamily="34" charset="0"/>
              </a:rPr>
              <a:t>can help ensure your analysis is </a:t>
            </a:r>
            <a:r>
              <a:rPr lang="en-GB" sz="2000" dirty="0" smtClean="0">
                <a:solidFill>
                  <a:srgbClr val="00A4DE"/>
                </a:solidFill>
                <a:latin typeface="Arial" panose="020B0604020202020204" pitchFamily="34" charset="0"/>
                <a:cs typeface="Arial" panose="020B0604020202020204" pitchFamily="34" charset="0"/>
              </a:rPr>
              <a:t>systematic</a:t>
            </a:r>
            <a:endParaRPr lang="en-GB" sz="2000" dirty="0">
              <a:solidFill>
                <a:srgbClr val="00A4DE"/>
              </a:solidFill>
              <a:latin typeface="Arial" panose="020B0604020202020204" pitchFamily="34" charset="0"/>
              <a:cs typeface="Arial" panose="020B0604020202020204" pitchFamily="34" charset="0"/>
            </a:endParaRP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  Qualitative </a:t>
            </a:r>
            <a:r>
              <a:rPr lang="en-GB" sz="2000" dirty="0">
                <a:solidFill>
                  <a:srgbClr val="00A4DE"/>
                </a:solidFill>
                <a:latin typeface="Arial" panose="020B0604020202020204" pitchFamily="34" charset="0"/>
                <a:cs typeface="Arial" panose="020B0604020202020204" pitchFamily="34" charset="0"/>
              </a:rPr>
              <a:t>analysis is not about writing an opinion on a research topic, or selecting a couple of quotes that support an argument you already wanted to </a:t>
            </a:r>
            <a:r>
              <a:rPr lang="en-GB" sz="2000" dirty="0" smtClean="0">
                <a:solidFill>
                  <a:srgbClr val="00A4DE"/>
                </a:solidFill>
                <a:latin typeface="Arial" panose="020B0604020202020204" pitchFamily="34" charset="0"/>
                <a:cs typeface="Arial" panose="020B0604020202020204" pitchFamily="34" charset="0"/>
              </a:rPr>
              <a:t>make</a:t>
            </a:r>
            <a:endParaRPr lang="en-GB" sz="2000" dirty="0">
              <a:solidFill>
                <a:srgbClr val="00A4DE"/>
              </a:solidFill>
              <a:latin typeface="Arial" panose="020B0604020202020204" pitchFamily="34" charset="0"/>
              <a:cs typeface="Arial" panose="020B0604020202020204" pitchFamily="34" charset="0"/>
            </a:endParaRPr>
          </a:p>
        </p:txBody>
      </p:sp>
      <p:sp>
        <p:nvSpPr>
          <p:cNvPr id="17" name="TextBox 16"/>
          <p:cNvSpPr txBox="1"/>
          <p:nvPr/>
        </p:nvSpPr>
        <p:spPr>
          <a:xfrm>
            <a:off x="371181" y="377193"/>
            <a:ext cx="9839303"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ABOUT QUALITATIVE DATA ANALYSIS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18"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50111" y="434304"/>
            <a:ext cx="3438688"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0991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1070698" y="1353874"/>
            <a:ext cx="10178327" cy="5062924"/>
          </a:xfrm>
          <a:noFill/>
        </p:spPr>
        <p:txBody>
          <a:bodyPr wrap="square" rtlCol="0">
            <a:spAutoFit/>
          </a:bodyPr>
          <a:lstStyle/>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Your first step is to take stock of the data and contextual information available to you</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When you think of qualitative data, your initial vision might be interview recordings and transcripts but you can find yourself with information such as diaries, photographs and a range of personal, business or government documents</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Document how you gathered any and all new data sources that you may draw upon in your analysis</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Distinguish </a:t>
            </a:r>
            <a:r>
              <a:rPr lang="en-GB" sz="2000" dirty="0">
                <a:solidFill>
                  <a:srgbClr val="00A4DE"/>
                </a:solidFill>
                <a:latin typeface="Arial" panose="020B0604020202020204" pitchFamily="34" charset="0"/>
                <a:cs typeface="Arial" panose="020B0604020202020204" pitchFamily="34" charset="0"/>
              </a:rPr>
              <a:t>between background information you use to provide context, and data that you systematically scrutinize through the data analysis </a:t>
            </a:r>
            <a:r>
              <a:rPr lang="en-GB" sz="2000" dirty="0" smtClean="0">
                <a:solidFill>
                  <a:srgbClr val="00A4DE"/>
                </a:solidFill>
                <a:latin typeface="Arial" panose="020B0604020202020204" pitchFamily="34" charset="0"/>
                <a:cs typeface="Arial" panose="020B0604020202020204" pitchFamily="34" charset="0"/>
              </a:rPr>
              <a:t>process</a:t>
            </a:r>
          </a:p>
          <a:p>
            <a:pPr>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For </a:t>
            </a:r>
            <a:r>
              <a:rPr lang="en-GB" sz="2000" dirty="0">
                <a:solidFill>
                  <a:srgbClr val="00A4DE"/>
                </a:solidFill>
                <a:latin typeface="Arial" panose="020B0604020202020204" pitchFamily="34" charset="0"/>
                <a:cs typeface="Arial" panose="020B0604020202020204" pitchFamily="34" charset="0"/>
              </a:rPr>
              <a:t>data, your methods section provides your basis for using it as a source of information</a:t>
            </a:r>
          </a:p>
          <a:p>
            <a:pPr marL="285750" indent="-285750">
              <a:spcAft>
                <a:spcPts val="2000"/>
              </a:spcAft>
              <a:buClr>
                <a:schemeClr val="accent2"/>
              </a:buClr>
              <a:buSzPct val="121000"/>
            </a:pPr>
            <a:endParaRPr lang="en-GB" sz="2000" dirty="0" smtClean="0">
              <a:solidFill>
                <a:srgbClr val="000090"/>
              </a:solidFill>
              <a:latin typeface="Arial" panose="020B0604020202020204" pitchFamily="34" charset="0"/>
              <a:cs typeface="Arial" panose="020B0604020202020204" pitchFamily="34" charset="0"/>
            </a:endParaRPr>
          </a:p>
        </p:txBody>
      </p:sp>
      <p:sp>
        <p:nvSpPr>
          <p:cNvPr id="8" name="TextBox 7"/>
          <p:cNvSpPr txBox="1"/>
          <p:nvPr/>
        </p:nvSpPr>
        <p:spPr>
          <a:xfrm>
            <a:off x="244555" y="377193"/>
            <a:ext cx="792789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TAKING STOCK OF DATA</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5075" y="434304"/>
            <a:ext cx="567372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15345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981075" y="1355012"/>
            <a:ext cx="10214170" cy="4293483"/>
          </a:xfrm>
          <a:noFill/>
        </p:spPr>
        <p:txBody>
          <a:bodyPr vert="horz" wrap="square" lIns="91440" tIns="45720" rIns="91440" bIns="45720" rtlCol="0">
            <a:spAutoFit/>
          </a:bodyPr>
          <a:lstStyle/>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With </a:t>
            </a:r>
            <a:r>
              <a:rPr lang="en-GB" sz="2000" dirty="0" smtClean="0">
                <a:solidFill>
                  <a:srgbClr val="00A4DE"/>
                </a:solidFill>
                <a:latin typeface="Arial" panose="020B0604020202020204" pitchFamily="34" charset="0"/>
                <a:cs typeface="Arial" panose="020B0604020202020204" pitchFamily="34" charset="0"/>
              </a:rPr>
              <a:t>a qualitative project, your analysis begins in the methods section; you explain who you collected data from and why, in what circumstances and over what period of time.</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This </a:t>
            </a:r>
            <a:r>
              <a:rPr lang="en-GB" sz="2000" dirty="0" smtClean="0">
                <a:solidFill>
                  <a:srgbClr val="00A4DE"/>
                </a:solidFill>
                <a:latin typeface="Arial" panose="020B0604020202020204" pitchFamily="34" charset="0"/>
                <a:cs typeface="Arial" panose="020B0604020202020204" pitchFamily="34" charset="0"/>
              </a:rPr>
              <a:t>context orients your analysis and establishes the boundaries of the kinds of knowledge claims you can make</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Gathering </a:t>
            </a:r>
            <a:r>
              <a:rPr lang="en-GB" sz="2000" dirty="0" smtClean="0">
                <a:solidFill>
                  <a:srgbClr val="00A4DE"/>
                </a:solidFill>
                <a:latin typeface="Arial" panose="020B0604020202020204" pitchFamily="34" charset="0"/>
                <a:cs typeface="Arial" panose="020B0604020202020204" pitchFamily="34" charset="0"/>
              </a:rPr>
              <a:t>data for qualitative research relies so heavily on the researcher’s subjectivity, so the analysis often needs to address the way that the researcher influences the results</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a:t>
            </a:r>
            <a:r>
              <a:rPr lang="en-GB" sz="2000" dirty="0">
                <a:solidFill>
                  <a:srgbClr val="00A4DE"/>
                </a:solidFill>
                <a:latin typeface="Arial" panose="020B0604020202020204" pitchFamily="34" charset="0"/>
                <a:cs typeface="Arial" panose="020B0604020202020204" pitchFamily="34" charset="0"/>
              </a:rPr>
              <a:t>identity and demeanour of the person(s) collecting the data can be a key aspect of context, affecting how data are generated</a:t>
            </a:r>
          </a:p>
          <a:p>
            <a:pPr>
              <a:buClr>
                <a:schemeClr val="accent2"/>
              </a:buClr>
              <a:buSzPct val="121000"/>
            </a:pPr>
            <a:endParaRPr lang="en-GB" sz="2000" dirty="0" smtClean="0">
              <a:solidFill>
                <a:srgbClr val="000090"/>
              </a:solidFill>
              <a:latin typeface="Arial" panose="020B0604020202020204" pitchFamily="34" charset="0"/>
              <a:cs typeface="Arial" panose="020B0604020202020204" pitchFamily="34" charset="0"/>
            </a:endParaRPr>
          </a:p>
        </p:txBody>
      </p:sp>
      <p:sp>
        <p:nvSpPr>
          <p:cNvPr id="8" name="TextBox 7"/>
          <p:cNvSpPr txBox="1"/>
          <p:nvPr/>
        </p:nvSpPr>
        <p:spPr>
          <a:xfrm>
            <a:off x="244555" y="377193"/>
            <a:ext cx="752784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EXPLAINING CONTEXT</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95975" y="434304"/>
            <a:ext cx="6092825"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50558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962025" y="1292584"/>
            <a:ext cx="10201276" cy="4910062"/>
          </a:xfrm>
          <a:noFill/>
        </p:spPr>
        <p:txBody>
          <a:bodyPr vert="horz" wrap="square" lIns="91440" tIns="45720" rIns="91440" bIns="45720" rtlCol="0">
            <a:spAutoFit/>
          </a:bodyPr>
          <a:lstStyle/>
          <a:p>
            <a:pPr>
              <a:buClr>
                <a:schemeClr val="accent2"/>
              </a:buClr>
              <a:buSzPct val="150000"/>
              <a:buBlip>
                <a:blip r:embed="rId2"/>
              </a:buBlip>
            </a:pPr>
            <a:r>
              <a:rPr lang="en-GB" sz="2000" i="1" dirty="0" smtClean="0">
                <a:solidFill>
                  <a:srgbClr val="00A4DE"/>
                </a:solidFill>
                <a:latin typeface="Arial" panose="020B0604020202020204" pitchFamily="34" charset="0"/>
                <a:cs typeface="Arial" panose="020B0604020202020204" pitchFamily="34" charset="0"/>
              </a:rPr>
              <a:t>Pattern analysis </a:t>
            </a:r>
            <a:r>
              <a:rPr lang="en-GB" sz="2000" dirty="0" smtClean="0">
                <a:solidFill>
                  <a:srgbClr val="00A4DE"/>
                </a:solidFill>
                <a:latin typeface="Arial" panose="020B0604020202020204" pitchFamily="34" charset="0"/>
                <a:cs typeface="Arial" panose="020B0604020202020204" pitchFamily="34" charset="0"/>
              </a:rPr>
              <a:t>is a widely used approach</a:t>
            </a:r>
          </a:p>
          <a:p>
            <a:pPr>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Categorize words and images using codes, which are specific groupings of your data </a:t>
            </a:r>
          </a:p>
          <a:p>
            <a:pPr>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can use your codes to develop comparisons and connect your data to relevant theoretical concepts you’ve located in your literature review</a:t>
            </a:r>
          </a:p>
          <a:p>
            <a:pPr>
              <a:buClr>
                <a:schemeClr val="accent2"/>
              </a:buClr>
              <a:buSzPct val="150000"/>
              <a:buBlip>
                <a:blip r:embed="rId2"/>
              </a:buBlip>
            </a:pPr>
            <a:r>
              <a:rPr lang="en-GB" sz="2000" dirty="0">
                <a:solidFill>
                  <a:srgbClr val="00A4DE"/>
                </a:solidFill>
                <a:latin typeface="Arial" panose="020B0604020202020204" pitchFamily="34" charset="0"/>
                <a:cs typeface="Arial" panose="020B0604020202020204" pitchFamily="34" charset="0"/>
              </a:rPr>
              <a:t>We advocate following </a:t>
            </a:r>
            <a:r>
              <a:rPr lang="en-GB" sz="2000" dirty="0" err="1">
                <a:solidFill>
                  <a:srgbClr val="00A4DE"/>
                </a:solidFill>
                <a:latin typeface="Arial" panose="020B0604020202020204" pitchFamily="34" charset="0"/>
                <a:cs typeface="Arial" panose="020B0604020202020204" pitchFamily="34" charset="0"/>
              </a:rPr>
              <a:t>Kelle’s</a:t>
            </a:r>
            <a:r>
              <a:rPr lang="en-GB" sz="2000" dirty="0">
                <a:solidFill>
                  <a:srgbClr val="00A4DE"/>
                </a:solidFill>
                <a:latin typeface="Arial" panose="020B0604020202020204" pitchFamily="34" charset="0"/>
                <a:cs typeface="Arial" panose="020B0604020202020204" pitchFamily="34" charset="0"/>
              </a:rPr>
              <a:t> (2000, p. 295) six steps when coding with qualitative analysis software:</a:t>
            </a:r>
          </a:p>
          <a:p>
            <a:pPr marL="0" indent="0">
              <a:buClr>
                <a:schemeClr val="accent2"/>
              </a:buClr>
              <a:buSzPct val="121000"/>
              <a:buNone/>
            </a:pPr>
            <a:endParaRPr lang="en-GB" sz="1000" dirty="0">
              <a:solidFill>
                <a:srgbClr val="000090"/>
              </a:solidFill>
              <a:latin typeface="Arial" panose="020B0604020202020204" pitchFamily="34" charset="0"/>
              <a:cs typeface="Arial" panose="020B0604020202020204" pitchFamily="34" charset="0"/>
            </a:endParaRPr>
          </a:p>
          <a:p>
            <a:pPr marL="800100" lvl="2" indent="-342900">
              <a:spcBef>
                <a:spcPts val="1000"/>
              </a:spcBef>
              <a:buClr>
                <a:schemeClr val="bg1">
                  <a:lumMod val="50000"/>
                </a:schemeClr>
              </a:buClr>
              <a:buSzPct val="121000"/>
              <a:buFont typeface="+mj-lt"/>
              <a:buAutoNum type="arabicPeriod"/>
            </a:pPr>
            <a:r>
              <a:rPr lang="en-GB" sz="1600" dirty="0">
                <a:solidFill>
                  <a:srgbClr val="00A4DE"/>
                </a:solidFill>
                <a:latin typeface="Arial" panose="020B0604020202020204" pitchFamily="34" charset="0"/>
                <a:cs typeface="Arial" panose="020B0604020202020204" pitchFamily="34" charset="0"/>
              </a:rPr>
              <a:t>Format textual data </a:t>
            </a:r>
          </a:p>
          <a:p>
            <a:pPr marL="800100" lvl="2" indent="-342900">
              <a:spcBef>
                <a:spcPts val="1000"/>
              </a:spcBef>
              <a:buClr>
                <a:schemeClr val="bg1">
                  <a:lumMod val="50000"/>
                </a:schemeClr>
              </a:buClr>
              <a:buSzPct val="121000"/>
              <a:buFont typeface="+mj-lt"/>
              <a:buAutoNum type="arabicPeriod"/>
            </a:pPr>
            <a:r>
              <a:rPr lang="en-GB" sz="1600" dirty="0">
                <a:solidFill>
                  <a:srgbClr val="00A4DE"/>
                </a:solidFill>
                <a:latin typeface="Arial" panose="020B0604020202020204" pitchFamily="34" charset="0"/>
                <a:cs typeface="Arial" panose="020B0604020202020204" pitchFamily="34" charset="0"/>
              </a:rPr>
              <a:t>Open code of data</a:t>
            </a:r>
          </a:p>
          <a:p>
            <a:pPr marL="800100" lvl="2" indent="-342900">
              <a:spcBef>
                <a:spcPts val="1000"/>
              </a:spcBef>
              <a:buClr>
                <a:schemeClr val="bg1">
                  <a:lumMod val="50000"/>
                </a:schemeClr>
              </a:buClr>
              <a:buSzPct val="121000"/>
              <a:buFont typeface="+mj-lt"/>
              <a:buAutoNum type="arabicPeriod"/>
            </a:pPr>
            <a:r>
              <a:rPr lang="en-GB" sz="1600" dirty="0">
                <a:solidFill>
                  <a:srgbClr val="00A4DE"/>
                </a:solidFill>
                <a:latin typeface="Arial" panose="020B0604020202020204" pitchFamily="34" charset="0"/>
                <a:cs typeface="Arial" panose="020B0604020202020204" pitchFamily="34" charset="0"/>
              </a:rPr>
              <a:t>Memo writing </a:t>
            </a:r>
          </a:p>
          <a:p>
            <a:pPr marL="800100" lvl="2" indent="-342900">
              <a:spcBef>
                <a:spcPts val="1000"/>
              </a:spcBef>
              <a:buClr>
                <a:schemeClr val="bg1">
                  <a:lumMod val="50000"/>
                </a:schemeClr>
              </a:buClr>
              <a:buSzPct val="121000"/>
              <a:buFont typeface="+mj-lt"/>
              <a:buAutoNum type="arabicPeriod"/>
            </a:pPr>
            <a:r>
              <a:rPr lang="en-GB" sz="1600" dirty="0">
                <a:solidFill>
                  <a:srgbClr val="00A4DE"/>
                </a:solidFill>
                <a:latin typeface="Arial" panose="020B0604020202020204" pitchFamily="34" charset="0"/>
                <a:cs typeface="Arial" panose="020B0604020202020204" pitchFamily="34" charset="0"/>
              </a:rPr>
              <a:t>Compare text segments that have been assigned the same code </a:t>
            </a:r>
          </a:p>
          <a:p>
            <a:pPr marL="800100" lvl="2" indent="-342900">
              <a:spcBef>
                <a:spcPts val="1000"/>
              </a:spcBef>
              <a:buClr>
                <a:schemeClr val="bg1">
                  <a:lumMod val="50000"/>
                </a:schemeClr>
              </a:buClr>
              <a:buSzPct val="121000"/>
              <a:buFont typeface="+mj-lt"/>
              <a:buAutoNum type="arabicPeriod"/>
            </a:pPr>
            <a:r>
              <a:rPr lang="en-GB" sz="1600" dirty="0">
                <a:solidFill>
                  <a:srgbClr val="00A4DE"/>
                </a:solidFill>
                <a:latin typeface="Arial" panose="020B0604020202020204" pitchFamily="34" charset="0"/>
                <a:cs typeface="Arial" panose="020B0604020202020204" pitchFamily="34" charset="0"/>
              </a:rPr>
              <a:t>Integrate codes, and attach memos to codes</a:t>
            </a:r>
          </a:p>
          <a:p>
            <a:pPr marL="800100" lvl="2" indent="-342900">
              <a:spcBef>
                <a:spcPts val="1000"/>
              </a:spcBef>
              <a:buClr>
                <a:schemeClr val="bg1">
                  <a:lumMod val="50000"/>
                </a:schemeClr>
              </a:buClr>
              <a:buSzPct val="121000"/>
              <a:buFont typeface="+mj-lt"/>
              <a:buAutoNum type="arabicPeriod"/>
            </a:pPr>
            <a:r>
              <a:rPr lang="en-GB" sz="1600" dirty="0">
                <a:solidFill>
                  <a:srgbClr val="00A4DE"/>
                </a:solidFill>
                <a:latin typeface="Arial" panose="020B0604020202020204" pitchFamily="34" charset="0"/>
                <a:cs typeface="Arial" panose="020B0604020202020204" pitchFamily="34" charset="0"/>
              </a:rPr>
              <a:t>Developing a main theme </a:t>
            </a:r>
          </a:p>
          <a:p>
            <a:pPr>
              <a:buClr>
                <a:schemeClr val="accent2"/>
              </a:buClr>
              <a:buSzPct val="121000"/>
            </a:pPr>
            <a:endParaRPr lang="en-GB" sz="2000" dirty="0" smtClean="0">
              <a:solidFill>
                <a:srgbClr val="000090"/>
              </a:solidFill>
              <a:latin typeface="Arial" panose="020B0604020202020204" pitchFamily="34" charset="0"/>
              <a:cs typeface="Arial" panose="020B0604020202020204" pitchFamily="34" charset="0"/>
            </a:endParaRPr>
          </a:p>
        </p:txBody>
      </p:sp>
      <p:sp>
        <p:nvSpPr>
          <p:cNvPr id="8" name="TextBox 7"/>
          <p:cNvSpPr txBox="1"/>
          <p:nvPr/>
        </p:nvSpPr>
        <p:spPr>
          <a:xfrm>
            <a:off x="1571625" y="377193"/>
            <a:ext cx="10080589"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ANALYZE THE PATTERNS IN DATA THROUGH CODING</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3300" y="434015"/>
            <a:ext cx="830227"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50558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914400" y="1635065"/>
            <a:ext cx="10353675" cy="3631763"/>
          </a:xfrm>
          <a:noFill/>
        </p:spPr>
        <p:txBody>
          <a:bodyPr vert="horz" wrap="square" lIns="91440" tIns="45720" rIns="91440" bIns="45720" rtlCol="0">
            <a:spAutoFit/>
          </a:bodyPr>
          <a:lstStyle/>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‘Coding’ is the process of identifying words, phrases or passages of text (or any other unit of meaningful data) and applying labels (‘codes’) to them</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Have </a:t>
            </a:r>
            <a:r>
              <a:rPr lang="en-GB" sz="2000" dirty="0" smtClean="0">
                <a:solidFill>
                  <a:srgbClr val="00A4DE"/>
                </a:solidFill>
                <a:latin typeface="Arial" panose="020B0604020202020204" pitchFamily="34" charset="0"/>
                <a:cs typeface="Arial" panose="020B0604020202020204" pitchFamily="34" charset="0"/>
              </a:rPr>
              <a:t>a consistent and unified electronic format for your content as you start off to avoid confusion and wasted time later on</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As </a:t>
            </a:r>
            <a:r>
              <a:rPr lang="en-GB" sz="2000" dirty="0" smtClean="0">
                <a:solidFill>
                  <a:srgbClr val="00A4DE"/>
                </a:solidFill>
                <a:latin typeface="Arial" panose="020B0604020202020204" pitchFamily="34" charset="0"/>
                <a:cs typeface="Arial" panose="020B0604020202020204" pitchFamily="34" charset="0"/>
              </a:rPr>
              <a:t>you progress you will quickly see that the codes you initially came up with will need to evolve to capture the new patterns you are identifying</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Once </a:t>
            </a:r>
            <a:r>
              <a:rPr lang="en-GB" sz="2000" dirty="0" smtClean="0">
                <a:solidFill>
                  <a:srgbClr val="00A4DE"/>
                </a:solidFill>
                <a:latin typeface="Arial" panose="020B0604020202020204" pitchFamily="34" charset="0"/>
                <a:cs typeface="Arial" panose="020B0604020202020204" pitchFamily="34" charset="0"/>
              </a:rPr>
              <a:t>you’ve finished a complete first pass you would then start again doing one pass after another until you are certain that you’ve captured as much depth as possible for all your transcripts</a:t>
            </a:r>
          </a:p>
        </p:txBody>
      </p:sp>
      <p:sp>
        <p:nvSpPr>
          <p:cNvPr id="8" name="TextBox 7"/>
          <p:cNvSpPr txBox="1"/>
          <p:nvPr/>
        </p:nvSpPr>
        <p:spPr>
          <a:xfrm>
            <a:off x="1000125" y="377193"/>
            <a:ext cx="9182077"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CODE DATA TO UNDERSTAND KEY TERMS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05900" y="434304"/>
            <a:ext cx="288290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50558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962026" y="1635065"/>
            <a:ext cx="10248900" cy="3421449"/>
          </a:xfrm>
          <a:noFill/>
        </p:spPr>
        <p:txBody>
          <a:bodyPr vert="horz" wrap="square" lIns="91440" tIns="45720" rIns="91440" bIns="45720" rtlCol="0">
            <a:spAutoFit/>
          </a:bodyPr>
          <a:lstStyle/>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Keep noting down analytical thoughts that occur to you during the coding process, however raw or incomplete the thought might seem</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By </a:t>
            </a:r>
            <a:r>
              <a:rPr lang="en-GB" sz="2000" dirty="0" smtClean="0">
                <a:solidFill>
                  <a:srgbClr val="00A4DE"/>
                </a:solidFill>
                <a:latin typeface="Arial" panose="020B0604020202020204" pitchFamily="34" charset="0"/>
                <a:cs typeface="Arial" panose="020B0604020202020204" pitchFamily="34" charset="0"/>
              </a:rPr>
              <a:t>recording these ‘memos’ within your qualitative data analysis software they will all be in one place, and you can electronically connect them to the piece of data that sparked the thought within the software</a:t>
            </a:r>
          </a:p>
          <a:p>
            <a:pPr>
              <a:lnSpc>
                <a:spcPct val="100000"/>
              </a:lnSpc>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will </a:t>
            </a:r>
            <a:r>
              <a:rPr lang="en-GB" sz="2000" dirty="0" smtClean="0">
                <a:solidFill>
                  <a:srgbClr val="00A4DE"/>
                </a:solidFill>
                <a:latin typeface="Arial" panose="020B0604020202020204" pitchFamily="34" charset="0"/>
                <a:cs typeface="Arial" panose="020B0604020202020204" pitchFamily="34" charset="0"/>
              </a:rPr>
              <a:t>be grateful for this easy access to your memos when during the writing up phase </a:t>
            </a:r>
          </a:p>
          <a:p>
            <a:pPr>
              <a:buClr>
                <a:schemeClr val="accent2"/>
              </a:buClr>
              <a:buSzPct val="121000"/>
            </a:pPr>
            <a:endParaRPr lang="en-GB" sz="2000" dirty="0" smtClean="0">
              <a:solidFill>
                <a:srgbClr val="000090"/>
              </a:solidFill>
              <a:latin typeface="Arial" panose="020B0604020202020204" pitchFamily="34" charset="0"/>
              <a:cs typeface="Arial" panose="020B0604020202020204" pitchFamily="34" charset="0"/>
            </a:endParaRPr>
          </a:p>
        </p:txBody>
      </p:sp>
      <p:sp>
        <p:nvSpPr>
          <p:cNvPr id="8" name="TextBox 7"/>
          <p:cNvSpPr txBox="1"/>
          <p:nvPr/>
        </p:nvSpPr>
        <p:spPr>
          <a:xfrm>
            <a:off x="244556" y="377193"/>
            <a:ext cx="5079919"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MEMOS</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9000" y="434304"/>
            <a:ext cx="855980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50558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962025" y="1391478"/>
            <a:ext cx="10210800" cy="3888244"/>
          </a:xfrm>
          <a:noFill/>
        </p:spPr>
        <p:txBody>
          <a:bodyPr vert="horz" wrap="square" lIns="91440" tIns="45720" rIns="91440" bIns="45720" rtlCol="0">
            <a:spAutoFit/>
          </a:bodyPr>
          <a:lstStyle/>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The number of codes you should end up with largely depends on the depth and richness of your data</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a:t>
            </a:r>
            <a:r>
              <a:rPr lang="en-GB" sz="2000" dirty="0">
                <a:solidFill>
                  <a:srgbClr val="00A4DE"/>
                </a:solidFill>
                <a:latin typeface="Arial" panose="020B0604020202020204" pitchFamily="34" charset="0"/>
                <a:cs typeface="Arial" panose="020B0604020202020204" pitchFamily="34" charset="0"/>
              </a:rPr>
              <a:t>should first carefully read through your data to come up with your initial set of </a:t>
            </a:r>
            <a:r>
              <a:rPr lang="en-GB" sz="2000" dirty="0" smtClean="0">
                <a:solidFill>
                  <a:srgbClr val="00A4DE"/>
                </a:solidFill>
                <a:latin typeface="Arial" panose="020B0604020202020204" pitchFamily="34" charset="0"/>
                <a:cs typeface="Arial" panose="020B0604020202020204" pitchFamily="34" charset="0"/>
              </a:rPr>
              <a:t>codes</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Don’t </a:t>
            </a:r>
            <a:r>
              <a:rPr lang="en-GB" sz="2000" dirty="0">
                <a:solidFill>
                  <a:srgbClr val="00A4DE"/>
                </a:solidFill>
                <a:latin typeface="Arial" panose="020B0604020202020204" pitchFamily="34" charset="0"/>
                <a:cs typeface="Arial" panose="020B0604020202020204" pitchFamily="34" charset="0"/>
              </a:rPr>
              <a:t>feel like you have to apply your codes to every bit of text in your data. Make sure your codes are relevant and closely fit the categories in the text</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You </a:t>
            </a:r>
            <a:r>
              <a:rPr lang="en-GB" sz="2000" dirty="0" smtClean="0">
                <a:solidFill>
                  <a:srgbClr val="00A4DE"/>
                </a:solidFill>
                <a:latin typeface="Arial" panose="020B0604020202020204" pitchFamily="34" charset="0"/>
                <a:cs typeface="Arial" panose="020B0604020202020204" pitchFamily="34" charset="0"/>
              </a:rPr>
              <a:t>may want only a few codes because you are only searching for a handful of key themes</a:t>
            </a:r>
          </a:p>
          <a:p>
            <a:pPr>
              <a:spcBef>
                <a:spcPts val="0"/>
              </a:spcBef>
              <a:spcAft>
                <a:spcPts val="2000"/>
              </a:spcAft>
              <a:buClr>
                <a:schemeClr val="accent2"/>
              </a:buClr>
              <a:buSzPct val="150000"/>
              <a:buBlip>
                <a:blip r:embed="rId2"/>
              </a:buBlip>
            </a:pPr>
            <a:r>
              <a:rPr lang="en-GB" sz="2000" dirty="0" smtClean="0">
                <a:solidFill>
                  <a:srgbClr val="00A4DE"/>
                </a:solidFill>
                <a:latin typeface="Arial" panose="020B0604020202020204" pitchFamily="34" charset="0"/>
                <a:cs typeface="Arial" panose="020B0604020202020204" pitchFamily="34" charset="0"/>
              </a:rPr>
              <a:t>If </a:t>
            </a:r>
            <a:r>
              <a:rPr lang="en-GB" sz="2000" dirty="0" smtClean="0">
                <a:solidFill>
                  <a:srgbClr val="00A4DE"/>
                </a:solidFill>
                <a:latin typeface="Arial" panose="020B0604020202020204" pitchFamily="34" charset="0"/>
                <a:cs typeface="Arial" panose="020B0604020202020204" pitchFamily="34" charset="0"/>
              </a:rPr>
              <a:t>you are exploring the transcripts though, you don’t want to end up with only a handful of codes or your ‘themes’ would be very broad</a:t>
            </a:r>
          </a:p>
        </p:txBody>
      </p:sp>
      <p:sp>
        <p:nvSpPr>
          <p:cNvPr id="8" name="TextBox 7"/>
          <p:cNvSpPr txBox="1"/>
          <p:nvPr/>
        </p:nvSpPr>
        <p:spPr>
          <a:xfrm>
            <a:off x="244555" y="377193"/>
            <a:ext cx="9375695" cy="523220"/>
          </a:xfrm>
          <a:prstGeom prst="rect">
            <a:avLst/>
          </a:prstGeom>
          <a:noFill/>
        </p:spPr>
        <p:txBody>
          <a:bodyPr wrap="square" rtlCol="0">
            <a:spAutoFit/>
          </a:bodyPr>
          <a:lstStyle/>
          <a:p>
            <a:pPr algn="ctr"/>
            <a:r>
              <a:rPr lang="en-GB" sz="2800" dirty="0" smtClean="0">
                <a:solidFill>
                  <a:schemeClr val="bg1">
                    <a:lumMod val="50000"/>
                  </a:schemeClr>
                </a:solidFill>
                <a:latin typeface="Aharoni" panose="02010803020104030203" pitchFamily="2" charset="-79"/>
                <a:cs typeface="Aharoni" panose="02010803020104030203" pitchFamily="2" charset="-79"/>
              </a:rPr>
              <a:t>HOW MUCH CODING DO I NEED?</a:t>
            </a:r>
            <a:endParaRPr lang="en-GB" sz="2000" dirty="0">
              <a:solidFill>
                <a:schemeClr val="bg1">
                  <a:lumMod val="50000"/>
                </a:schemeClr>
              </a:solidFill>
              <a:latin typeface="Aharoni" panose="02010803020104030203" pitchFamily="2" charset="-79"/>
              <a:cs typeface="Aharoni" panose="02010803020104030203" pitchFamily="2" charset="-79"/>
            </a:endParaRPr>
          </a:p>
        </p:txBody>
      </p:sp>
      <p:pic>
        <p:nvPicPr>
          <p:cNvPr id="9" name="Picture 2" descr="X:\Subject Folders\Digital Content\! COMPANION WEBSITES\! BOOK FILES\2016 Titles\04 LIVE\JENSEN &amp; LAURIE_ Doing Real Research\Instructor resources\Powerpoint Slides\Design\Key Tip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61" y="0"/>
            <a:ext cx="2124075" cy="10858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X:\Subject Folders\Digital Content\! COMPANION WEBSITES\! BOOK FILES\2016 Titles\04 LIVE\JENSEN &amp; LAURIE_ Doing Real Research\Instructor resources\Powerpoint Slides\Design\Line.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91450" y="434304"/>
            <a:ext cx="4197350" cy="390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5055847"/>
      </p:ext>
    </p:extLst>
  </p:cSld>
  <p:clrMapOvr>
    <a:masterClrMapping/>
  </p:clrMapOvr>
  <p:timing>
    <p:tnLst>
      <p:par>
        <p:cTn id="1" dur="indefinite" restart="never" nodeType="tmRoot"/>
      </p:par>
    </p:tnLst>
  </p:timing>
</p:sld>
</file>

<file path=ppt/theme/theme1.xml><?xml version="1.0" encoding="utf-8"?>
<a:theme xmlns:a="http://schemas.openxmlformats.org/drawingml/2006/main" name="SAGE Methods Book PPT MAIN Template (with chap. 6 conten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Be an ethical researcher-Doing Real Research-Chapter Slide Deck-v3" id="{A1A58D4A-2CF5-4F4E-A08C-BFB1B29A0451}" vid="{3995C7EA-6AB3-4BD6-BF55-DFE7427B542D}"/>
    </a:ext>
  </a:extLst>
</a:theme>
</file>

<file path=docProps/app.xml><?xml version="1.0" encoding="utf-8"?>
<Properties xmlns="http://schemas.openxmlformats.org/officeDocument/2006/extended-properties" xmlns:vt="http://schemas.openxmlformats.org/officeDocument/2006/docPropsVTypes">
  <Template>SAGE Methods Book PPT MAIN Template (with chap. 6 content)</Template>
  <TotalTime>6914</TotalTime>
  <Words>1962</Words>
  <Application>Microsoft Office PowerPoint</Application>
  <PresentationFormat>Custom</PresentationFormat>
  <Paragraphs>136</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SAGE Methods Book PPT MAIN Template (with chap. 6 content)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Vicky</dc:creator>
  <cp:lastModifiedBy>Statham, Chloe</cp:lastModifiedBy>
  <cp:revision>115</cp:revision>
  <dcterms:created xsi:type="dcterms:W3CDTF">2015-03-29T18:15:46Z</dcterms:created>
  <dcterms:modified xsi:type="dcterms:W3CDTF">2016-09-06T10:22:33Z</dcterms:modified>
</cp:coreProperties>
</file>