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5" r:id="rId2"/>
    <p:sldId id="291" r:id="rId3"/>
    <p:sldId id="283" r:id="rId4"/>
    <p:sldId id="286" r:id="rId5"/>
    <p:sldId id="288" r:id="rId6"/>
    <p:sldId id="289" r:id="rId7"/>
    <p:sldId id="290" r:id="rId8"/>
    <p:sldId id="294" r:id="rId9"/>
    <p:sldId id="315" r:id="rId10"/>
    <p:sldId id="316" r:id="rId11"/>
    <p:sldId id="295" r:id="rId12"/>
    <p:sldId id="299" r:id="rId13"/>
    <p:sldId id="300" r:id="rId14"/>
    <p:sldId id="301" r:id="rId15"/>
    <p:sldId id="302" r:id="rId16"/>
    <p:sldId id="303" r:id="rId17"/>
    <p:sldId id="305" r:id="rId18"/>
    <p:sldId id="306" r:id="rId19"/>
    <p:sldId id="324" r:id="rId20"/>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DE"/>
    <a:srgbClr val="000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0" autoAdjust="0"/>
    <p:restoredTop sz="94675" autoAdjust="0"/>
  </p:normalViewPr>
  <p:slideViewPr>
    <p:cSldViewPr snapToGrid="0">
      <p:cViewPr varScale="1">
        <p:scale>
          <a:sx n="101" d="100"/>
          <a:sy n="101" d="100"/>
        </p:scale>
        <p:origin x="-102" y="-1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79208D-15E3-4CB1-B5E3-704C5809AE16}"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GB"/>
        </a:p>
      </dgm:t>
    </dgm:pt>
    <dgm:pt modelId="{5493D815-D0F5-4195-88B1-EE8A77E27C44}">
      <dgm:prSet phldrT="[Text]" custT="1"/>
      <dgm:spPr>
        <a:solidFill>
          <a:srgbClr val="00A4DE"/>
        </a:solidFill>
      </dgm:spPr>
      <dgm:t>
        <a:bodyPr/>
        <a:lstStyle/>
        <a:p>
          <a:r>
            <a:rPr lang="en-GB" sz="1100" b="1" dirty="0"/>
            <a:t>Face-to-face</a:t>
          </a:r>
        </a:p>
      </dgm:t>
    </dgm:pt>
    <dgm:pt modelId="{F4E2997D-33AB-4407-AADD-40789D118D07}" type="parTrans" cxnId="{E793617C-22A3-43C5-B6F5-C487EAE00D40}">
      <dgm:prSet/>
      <dgm:spPr/>
      <dgm:t>
        <a:bodyPr/>
        <a:lstStyle/>
        <a:p>
          <a:endParaRPr lang="en-GB" sz="1000"/>
        </a:p>
      </dgm:t>
    </dgm:pt>
    <dgm:pt modelId="{851BCF7C-1D34-4B84-88FC-B0484E46130D}" type="sibTrans" cxnId="{E793617C-22A3-43C5-B6F5-C487EAE00D40}">
      <dgm:prSet/>
      <dgm:spPr/>
      <dgm:t>
        <a:bodyPr/>
        <a:lstStyle/>
        <a:p>
          <a:endParaRPr lang="en-GB" sz="1000"/>
        </a:p>
      </dgm:t>
    </dgm:pt>
    <dgm:pt modelId="{AE524A28-F170-49C9-91CF-8BB2E6726D30}">
      <dgm:prSet phldrT="[Text]" custT="1"/>
      <dgm:spPr/>
      <dgm:t>
        <a:bodyPr/>
        <a:lstStyle/>
        <a:p>
          <a:r>
            <a:rPr lang="en-GB" sz="1000" dirty="0"/>
            <a:t>Sufficient resources to access a big enough sample</a:t>
          </a:r>
        </a:p>
      </dgm:t>
    </dgm:pt>
    <dgm:pt modelId="{993FDB6D-E528-4012-B811-55A7FB994271}" type="parTrans" cxnId="{51658F99-989B-4D12-B485-FA081F05D970}">
      <dgm:prSet/>
      <dgm:spPr/>
      <dgm:t>
        <a:bodyPr/>
        <a:lstStyle/>
        <a:p>
          <a:endParaRPr lang="en-GB" sz="1000"/>
        </a:p>
      </dgm:t>
    </dgm:pt>
    <dgm:pt modelId="{ED4DE55E-07A2-44E5-A297-387A5E195DD3}" type="sibTrans" cxnId="{51658F99-989B-4D12-B485-FA081F05D970}">
      <dgm:prSet/>
      <dgm:spPr/>
      <dgm:t>
        <a:bodyPr/>
        <a:lstStyle/>
        <a:p>
          <a:endParaRPr lang="en-GB" sz="1000"/>
        </a:p>
      </dgm:t>
    </dgm:pt>
    <dgm:pt modelId="{0C3C4E31-7CE3-4A89-B327-9B558FD09BCE}">
      <dgm:prSet phldrT="[Text]" custT="1"/>
      <dgm:spPr/>
      <dgm:t>
        <a:bodyPr/>
        <a:lstStyle/>
        <a:p>
          <a:r>
            <a:rPr lang="en-GB" sz="1000" dirty="0"/>
            <a:t>Participants will feel comfortable discussing the topic in public (even if just an introduction)</a:t>
          </a:r>
        </a:p>
      </dgm:t>
    </dgm:pt>
    <dgm:pt modelId="{6056E744-2A91-453B-9EBB-5C5E3CC0DC18}" type="parTrans" cxnId="{C1002F90-A44B-44B4-B3EB-A7959DA71902}">
      <dgm:prSet/>
      <dgm:spPr>
        <a:ln>
          <a:solidFill>
            <a:srgbClr val="00A4DE"/>
          </a:solidFill>
        </a:ln>
      </dgm:spPr>
      <dgm:t>
        <a:bodyPr/>
        <a:lstStyle/>
        <a:p>
          <a:endParaRPr lang="en-GB" sz="1000"/>
        </a:p>
      </dgm:t>
    </dgm:pt>
    <dgm:pt modelId="{B2A6B3BD-7A4A-46C1-9BBE-1DDCC46BD4E4}" type="sibTrans" cxnId="{C1002F90-A44B-44B4-B3EB-A7959DA71902}">
      <dgm:prSet/>
      <dgm:spPr/>
      <dgm:t>
        <a:bodyPr/>
        <a:lstStyle/>
        <a:p>
          <a:endParaRPr lang="en-GB" sz="1000"/>
        </a:p>
      </dgm:t>
    </dgm:pt>
    <dgm:pt modelId="{200496DD-1510-4FAC-9290-FB951B839384}">
      <dgm:prSet phldrT="[Text]" custT="1"/>
      <dgm:spPr>
        <a:solidFill>
          <a:srgbClr val="00A4DE"/>
        </a:solidFill>
      </dgm:spPr>
      <dgm:t>
        <a:bodyPr/>
        <a:lstStyle/>
        <a:p>
          <a:r>
            <a:rPr lang="en-GB" sz="1100" b="1" dirty="0"/>
            <a:t>Online</a:t>
          </a:r>
        </a:p>
      </dgm:t>
    </dgm:pt>
    <dgm:pt modelId="{A17656B9-C30A-4DA0-9C75-148A88A95D2B}" type="parTrans" cxnId="{2B2BADC4-1D33-4137-BB0A-AF7BE7CAB05F}">
      <dgm:prSet/>
      <dgm:spPr/>
      <dgm:t>
        <a:bodyPr/>
        <a:lstStyle/>
        <a:p>
          <a:endParaRPr lang="en-GB" sz="1000"/>
        </a:p>
      </dgm:t>
    </dgm:pt>
    <dgm:pt modelId="{58F9C0CF-9004-405A-91A8-180506DB36C5}" type="sibTrans" cxnId="{2B2BADC4-1D33-4137-BB0A-AF7BE7CAB05F}">
      <dgm:prSet/>
      <dgm:spPr/>
      <dgm:t>
        <a:bodyPr/>
        <a:lstStyle/>
        <a:p>
          <a:endParaRPr lang="en-GB" sz="1000"/>
        </a:p>
      </dgm:t>
    </dgm:pt>
    <dgm:pt modelId="{DE5F193C-4C3B-4488-BDE3-1197FCBE37B7}">
      <dgm:prSet phldrT="[Text]" custT="1"/>
      <dgm:spPr/>
      <dgm:t>
        <a:bodyPr/>
        <a:lstStyle/>
        <a:p>
          <a:r>
            <a:rPr lang="en-GB" sz="1000"/>
            <a:t>Small budget but large sample required</a:t>
          </a:r>
        </a:p>
      </dgm:t>
    </dgm:pt>
    <dgm:pt modelId="{DAD2564A-B3B1-4BC9-AA5C-A8E7FB6647F7}" type="parTrans" cxnId="{784EFE29-41DE-4ECF-9991-547C6EF4EEB5}">
      <dgm:prSet/>
      <dgm:spPr/>
      <dgm:t>
        <a:bodyPr/>
        <a:lstStyle/>
        <a:p>
          <a:endParaRPr lang="en-GB" sz="1000"/>
        </a:p>
      </dgm:t>
    </dgm:pt>
    <dgm:pt modelId="{27BB6EBE-29D3-4F8D-8663-2A30D44CAACB}" type="sibTrans" cxnId="{784EFE29-41DE-4ECF-9991-547C6EF4EEB5}">
      <dgm:prSet/>
      <dgm:spPr/>
      <dgm:t>
        <a:bodyPr/>
        <a:lstStyle/>
        <a:p>
          <a:endParaRPr lang="en-GB" sz="1000"/>
        </a:p>
      </dgm:t>
    </dgm:pt>
    <dgm:pt modelId="{7B0A2BC3-A535-4D26-A2CB-65DE1DAD8272}">
      <dgm:prSet phldrT="[Text]" custT="1"/>
      <dgm:spPr/>
      <dgm:t>
        <a:bodyPr/>
        <a:lstStyle/>
        <a:p>
          <a:r>
            <a:rPr lang="en-GB" sz="1000" dirty="0"/>
            <a:t>Large geographic area needs to be covered</a:t>
          </a:r>
        </a:p>
      </dgm:t>
    </dgm:pt>
    <dgm:pt modelId="{0A3C439F-B20C-4327-81D9-C41FF0CEDAED}" type="parTrans" cxnId="{AB57FF9A-C537-42C8-9E02-6150A1F091D5}">
      <dgm:prSet/>
      <dgm:spPr>
        <a:ln>
          <a:solidFill>
            <a:srgbClr val="00A4DE"/>
          </a:solidFill>
        </a:ln>
      </dgm:spPr>
      <dgm:t>
        <a:bodyPr/>
        <a:lstStyle/>
        <a:p>
          <a:endParaRPr lang="en-GB" sz="1000"/>
        </a:p>
      </dgm:t>
    </dgm:pt>
    <dgm:pt modelId="{427A0B6A-E99A-40E5-8E26-FFF438910F14}" type="sibTrans" cxnId="{AB57FF9A-C537-42C8-9E02-6150A1F091D5}">
      <dgm:prSet/>
      <dgm:spPr/>
      <dgm:t>
        <a:bodyPr/>
        <a:lstStyle/>
        <a:p>
          <a:endParaRPr lang="en-GB" sz="1000"/>
        </a:p>
      </dgm:t>
    </dgm:pt>
    <dgm:pt modelId="{6C00328D-FC35-4FE3-B1B7-ECB166F20A4F}">
      <dgm:prSet custT="1"/>
      <dgm:spPr/>
      <dgm:t>
        <a:bodyPr/>
        <a:lstStyle/>
        <a:p>
          <a:r>
            <a:rPr lang="en-GB" sz="1000" dirty="0"/>
            <a:t>Topic area is sensitive - participants will seek anonymity</a:t>
          </a:r>
        </a:p>
      </dgm:t>
    </dgm:pt>
    <dgm:pt modelId="{1B546D89-C04C-4F38-9EE2-5178AB823A6A}" type="parTrans" cxnId="{82AC26C6-9FB8-44C3-9513-4F882B41301E}">
      <dgm:prSet/>
      <dgm:spPr>
        <a:ln>
          <a:solidFill>
            <a:srgbClr val="00A4DE"/>
          </a:solidFill>
        </a:ln>
      </dgm:spPr>
      <dgm:t>
        <a:bodyPr/>
        <a:lstStyle/>
        <a:p>
          <a:endParaRPr lang="en-GB" sz="1000"/>
        </a:p>
      </dgm:t>
    </dgm:pt>
    <dgm:pt modelId="{E94E1145-121C-431A-B446-276468D7F79C}" type="sibTrans" cxnId="{82AC26C6-9FB8-44C3-9513-4F882B41301E}">
      <dgm:prSet/>
      <dgm:spPr/>
      <dgm:t>
        <a:bodyPr/>
        <a:lstStyle/>
        <a:p>
          <a:endParaRPr lang="en-GB" sz="1000"/>
        </a:p>
      </dgm:t>
    </dgm:pt>
    <dgm:pt modelId="{329F183A-B315-40BB-BFE1-92878D19159F}">
      <dgm:prSet custT="1"/>
      <dgm:spPr/>
      <dgm:t>
        <a:bodyPr/>
        <a:lstStyle/>
        <a:p>
          <a:r>
            <a:rPr lang="en-GB" sz="1000" dirty="0"/>
            <a:t>Potential participant locations are clear</a:t>
          </a:r>
        </a:p>
      </dgm:t>
    </dgm:pt>
    <dgm:pt modelId="{A98BE903-ADB6-4420-9F35-FD8255EE345E}" type="parTrans" cxnId="{7EEED0FD-82C0-4266-AF84-06C833BE38A3}">
      <dgm:prSet/>
      <dgm:spPr/>
      <dgm:t>
        <a:bodyPr/>
        <a:lstStyle/>
        <a:p>
          <a:endParaRPr lang="en-GB" sz="1000"/>
        </a:p>
      </dgm:t>
    </dgm:pt>
    <dgm:pt modelId="{5F8FC00E-7CE7-46C9-83BA-EF964A7E2CEB}" type="sibTrans" cxnId="{7EEED0FD-82C0-4266-AF84-06C833BE38A3}">
      <dgm:prSet/>
      <dgm:spPr/>
      <dgm:t>
        <a:bodyPr/>
        <a:lstStyle/>
        <a:p>
          <a:endParaRPr lang="en-GB" sz="1000"/>
        </a:p>
      </dgm:t>
    </dgm:pt>
    <dgm:pt modelId="{9E550069-5DFA-44DB-8062-DD9B82176DB7}">
      <dgm:prSet custT="1"/>
      <dgm:spPr/>
      <dgm:t>
        <a:bodyPr/>
        <a:lstStyle/>
        <a:p>
          <a:r>
            <a:rPr lang="en-GB" sz="1000"/>
            <a:t>Uncertainty around where participants may be located</a:t>
          </a:r>
        </a:p>
      </dgm:t>
    </dgm:pt>
    <dgm:pt modelId="{F362EA9B-4944-4A4A-884A-B6E1F05345F9}" type="parTrans" cxnId="{7A1CDE76-916A-45C6-ACD6-C4976DA32D5E}">
      <dgm:prSet/>
      <dgm:spPr/>
      <dgm:t>
        <a:bodyPr/>
        <a:lstStyle/>
        <a:p>
          <a:endParaRPr lang="en-GB" sz="1000"/>
        </a:p>
      </dgm:t>
    </dgm:pt>
    <dgm:pt modelId="{5FEC536F-FA67-4509-829C-F9A0622EF7FC}" type="sibTrans" cxnId="{7A1CDE76-916A-45C6-ACD6-C4976DA32D5E}">
      <dgm:prSet/>
      <dgm:spPr/>
      <dgm:t>
        <a:bodyPr/>
        <a:lstStyle/>
        <a:p>
          <a:endParaRPr lang="en-GB" sz="1000"/>
        </a:p>
      </dgm:t>
    </dgm:pt>
    <dgm:pt modelId="{90109CD9-2653-486A-A3D9-C34F196CD590}">
      <dgm:prSet custT="1"/>
      <dgm:spPr/>
      <dgm:t>
        <a:bodyPr/>
        <a:lstStyle/>
        <a:p>
          <a:r>
            <a:rPr lang="en-GB" sz="1000"/>
            <a:t>Credibility more likely to be gained through face-to-face interaction (depending on topic area)</a:t>
          </a:r>
        </a:p>
      </dgm:t>
    </dgm:pt>
    <dgm:pt modelId="{CE9E661A-66AF-4357-81C7-E6252D7EA30A}" type="parTrans" cxnId="{E69DC7C9-8BD2-48B4-A7B5-5256FC3A2A08}">
      <dgm:prSet/>
      <dgm:spPr/>
      <dgm:t>
        <a:bodyPr/>
        <a:lstStyle/>
        <a:p>
          <a:endParaRPr lang="en-GB" sz="1000"/>
        </a:p>
      </dgm:t>
    </dgm:pt>
    <dgm:pt modelId="{BF9C43BC-096D-4735-8AB7-F51F41232CC4}" type="sibTrans" cxnId="{E69DC7C9-8BD2-48B4-A7B5-5256FC3A2A08}">
      <dgm:prSet/>
      <dgm:spPr/>
      <dgm:t>
        <a:bodyPr/>
        <a:lstStyle/>
        <a:p>
          <a:endParaRPr lang="en-GB" sz="1000"/>
        </a:p>
      </dgm:t>
    </dgm:pt>
    <dgm:pt modelId="{1FF814E8-C252-480E-AF00-6002A1B03903}" type="pres">
      <dgm:prSet presAssocID="{B679208D-15E3-4CB1-B5E3-704C5809AE16}" presName="diagram" presStyleCnt="0">
        <dgm:presLayoutVars>
          <dgm:chPref val="1"/>
          <dgm:dir/>
          <dgm:animOne val="branch"/>
          <dgm:animLvl val="lvl"/>
          <dgm:resizeHandles/>
        </dgm:presLayoutVars>
      </dgm:prSet>
      <dgm:spPr/>
      <dgm:t>
        <a:bodyPr/>
        <a:lstStyle/>
        <a:p>
          <a:endParaRPr lang="en-GB"/>
        </a:p>
      </dgm:t>
    </dgm:pt>
    <dgm:pt modelId="{F275B2B0-0B48-4D81-8CC0-C73540C7A075}" type="pres">
      <dgm:prSet presAssocID="{5493D815-D0F5-4195-88B1-EE8A77E27C44}" presName="root" presStyleCnt="0"/>
      <dgm:spPr/>
    </dgm:pt>
    <dgm:pt modelId="{92DDF906-3AD5-494E-A6F8-37886C96980F}" type="pres">
      <dgm:prSet presAssocID="{5493D815-D0F5-4195-88B1-EE8A77E27C44}" presName="rootComposite" presStyleCnt="0"/>
      <dgm:spPr/>
    </dgm:pt>
    <dgm:pt modelId="{89C6CAD8-6DF3-4772-A8EC-037B114EB1D3}" type="pres">
      <dgm:prSet presAssocID="{5493D815-D0F5-4195-88B1-EE8A77E27C44}" presName="rootText" presStyleLbl="node1" presStyleIdx="0" presStyleCnt="2" custScaleY="36771" custLinFactNeighborX="-54824" custLinFactNeighborY="58968"/>
      <dgm:spPr/>
      <dgm:t>
        <a:bodyPr/>
        <a:lstStyle/>
        <a:p>
          <a:endParaRPr lang="en-GB"/>
        </a:p>
      </dgm:t>
    </dgm:pt>
    <dgm:pt modelId="{EC6F0E5D-A15D-4F5E-9136-14A726A38C48}" type="pres">
      <dgm:prSet presAssocID="{5493D815-D0F5-4195-88B1-EE8A77E27C44}" presName="rootConnector" presStyleLbl="node1" presStyleIdx="0" presStyleCnt="2"/>
      <dgm:spPr/>
      <dgm:t>
        <a:bodyPr/>
        <a:lstStyle/>
        <a:p>
          <a:endParaRPr lang="en-GB"/>
        </a:p>
      </dgm:t>
    </dgm:pt>
    <dgm:pt modelId="{E111AA20-7E07-4016-AED1-A3647D00A6AA}" type="pres">
      <dgm:prSet presAssocID="{5493D815-D0F5-4195-88B1-EE8A77E27C44}" presName="childShape" presStyleCnt="0"/>
      <dgm:spPr/>
    </dgm:pt>
    <dgm:pt modelId="{A40A8231-C7E0-4E8F-BA02-7EFDEB48BFEE}" type="pres">
      <dgm:prSet presAssocID="{993FDB6D-E528-4012-B811-55A7FB994271}" presName="Name13" presStyleLbl="parChTrans1D2" presStyleIdx="0" presStyleCnt="8"/>
      <dgm:spPr/>
      <dgm:t>
        <a:bodyPr/>
        <a:lstStyle/>
        <a:p>
          <a:endParaRPr lang="en-GB"/>
        </a:p>
      </dgm:t>
    </dgm:pt>
    <dgm:pt modelId="{71338402-95F4-4EBF-A2AD-0954174149A8}" type="pres">
      <dgm:prSet presAssocID="{AE524A28-F170-49C9-91CF-8BB2E6726D30}" presName="childText" presStyleLbl="bgAcc1" presStyleIdx="0" presStyleCnt="8" custScaleX="89374" custScaleY="85274" custLinFactNeighborX="-68464" custLinFactNeighborY="58968">
        <dgm:presLayoutVars>
          <dgm:bulletEnabled val="1"/>
        </dgm:presLayoutVars>
      </dgm:prSet>
      <dgm:spPr/>
      <dgm:t>
        <a:bodyPr/>
        <a:lstStyle/>
        <a:p>
          <a:endParaRPr lang="en-GB"/>
        </a:p>
      </dgm:t>
    </dgm:pt>
    <dgm:pt modelId="{8604FDFF-CB31-47A8-854A-B9EA71E00A73}" type="pres">
      <dgm:prSet presAssocID="{A98BE903-ADB6-4420-9F35-FD8255EE345E}" presName="Name13" presStyleLbl="parChTrans1D2" presStyleIdx="1" presStyleCnt="8"/>
      <dgm:spPr/>
      <dgm:t>
        <a:bodyPr/>
        <a:lstStyle/>
        <a:p>
          <a:endParaRPr lang="en-GB"/>
        </a:p>
      </dgm:t>
    </dgm:pt>
    <dgm:pt modelId="{8B0B30BD-CF42-48D4-8EC2-9E33CD6AE20B}" type="pres">
      <dgm:prSet presAssocID="{329F183A-B315-40BB-BFE1-92878D19159F}" presName="childText" presStyleLbl="bgAcc1" presStyleIdx="1" presStyleCnt="8" custScaleX="90793" custScaleY="87121" custLinFactNeighborX="30103" custLinFactNeighborY="24941">
        <dgm:presLayoutVars>
          <dgm:bulletEnabled val="1"/>
        </dgm:presLayoutVars>
      </dgm:prSet>
      <dgm:spPr/>
      <dgm:t>
        <a:bodyPr/>
        <a:lstStyle/>
        <a:p>
          <a:endParaRPr lang="en-GB"/>
        </a:p>
      </dgm:t>
    </dgm:pt>
    <dgm:pt modelId="{4543FBE7-4370-4131-BA48-E188610CEEE1}" type="pres">
      <dgm:prSet presAssocID="{CE9E661A-66AF-4357-81C7-E6252D7EA30A}" presName="Name13" presStyleLbl="parChTrans1D2" presStyleIdx="2" presStyleCnt="8"/>
      <dgm:spPr/>
      <dgm:t>
        <a:bodyPr/>
        <a:lstStyle/>
        <a:p>
          <a:endParaRPr lang="en-US"/>
        </a:p>
      </dgm:t>
    </dgm:pt>
    <dgm:pt modelId="{B4A11157-DFBE-4C02-9F1E-1AD0F9937DE3}" type="pres">
      <dgm:prSet presAssocID="{90109CD9-2653-486A-A3D9-C34F196CD590}" presName="childText" presStyleLbl="bgAcc1" presStyleIdx="2" presStyleCnt="8" custScaleX="89533" custScaleY="84199" custLinFactNeighborX="-67046" custLinFactNeighborY="-10233">
        <dgm:presLayoutVars>
          <dgm:bulletEnabled val="1"/>
        </dgm:presLayoutVars>
      </dgm:prSet>
      <dgm:spPr/>
      <dgm:t>
        <a:bodyPr/>
        <a:lstStyle/>
        <a:p>
          <a:endParaRPr lang="en-GB"/>
        </a:p>
      </dgm:t>
    </dgm:pt>
    <dgm:pt modelId="{202B81A3-997F-44DD-B0F5-00930E3D813D}" type="pres">
      <dgm:prSet presAssocID="{6056E744-2A91-453B-9EBB-5C5E3CC0DC18}" presName="Name13" presStyleLbl="parChTrans1D2" presStyleIdx="3" presStyleCnt="8"/>
      <dgm:spPr/>
      <dgm:t>
        <a:bodyPr/>
        <a:lstStyle/>
        <a:p>
          <a:endParaRPr lang="en-GB"/>
        </a:p>
      </dgm:t>
    </dgm:pt>
    <dgm:pt modelId="{929A3839-408C-4797-9124-46DE85179BBA}" type="pres">
      <dgm:prSet presAssocID="{0C3C4E31-7CE3-4A89-B327-9B558FD09BCE}" presName="childText" presStyleLbl="bgAcc1" presStyleIdx="3" presStyleCnt="8" custScaleX="86974" custScaleY="82319" custLinFactNeighborX="29396" custLinFactNeighborY="-51073">
        <dgm:presLayoutVars>
          <dgm:bulletEnabled val="1"/>
        </dgm:presLayoutVars>
      </dgm:prSet>
      <dgm:spPr/>
      <dgm:t>
        <a:bodyPr/>
        <a:lstStyle/>
        <a:p>
          <a:endParaRPr lang="en-GB"/>
        </a:p>
      </dgm:t>
    </dgm:pt>
    <dgm:pt modelId="{21283731-17C9-4C23-8871-95E4BBC4DDD7}" type="pres">
      <dgm:prSet presAssocID="{200496DD-1510-4FAC-9290-FB951B839384}" presName="root" presStyleCnt="0"/>
      <dgm:spPr/>
    </dgm:pt>
    <dgm:pt modelId="{8C582CFE-AA67-4B58-A96C-59147E7F2105}" type="pres">
      <dgm:prSet presAssocID="{200496DD-1510-4FAC-9290-FB951B839384}" presName="rootComposite" presStyleCnt="0"/>
      <dgm:spPr/>
    </dgm:pt>
    <dgm:pt modelId="{B3EF27A2-A556-41C9-B031-1B41F4861717}" type="pres">
      <dgm:prSet presAssocID="{200496DD-1510-4FAC-9290-FB951B839384}" presName="rootText" presStyleLbl="node1" presStyleIdx="1" presStyleCnt="2" custScaleY="36683" custLinFactNeighborY="58968"/>
      <dgm:spPr/>
      <dgm:t>
        <a:bodyPr/>
        <a:lstStyle/>
        <a:p>
          <a:endParaRPr lang="en-GB"/>
        </a:p>
      </dgm:t>
    </dgm:pt>
    <dgm:pt modelId="{CA0E399C-5D89-428E-831B-9CAB4A0AE5D8}" type="pres">
      <dgm:prSet presAssocID="{200496DD-1510-4FAC-9290-FB951B839384}" presName="rootConnector" presStyleLbl="node1" presStyleIdx="1" presStyleCnt="2"/>
      <dgm:spPr/>
      <dgm:t>
        <a:bodyPr/>
        <a:lstStyle/>
        <a:p>
          <a:endParaRPr lang="en-GB"/>
        </a:p>
      </dgm:t>
    </dgm:pt>
    <dgm:pt modelId="{258127A9-690B-4016-A91F-A625C18FA84F}" type="pres">
      <dgm:prSet presAssocID="{200496DD-1510-4FAC-9290-FB951B839384}" presName="childShape" presStyleCnt="0"/>
      <dgm:spPr/>
    </dgm:pt>
    <dgm:pt modelId="{6DE31AA4-24E9-4F10-90D5-B1FDC0D42AE0}" type="pres">
      <dgm:prSet presAssocID="{DAD2564A-B3B1-4BC9-AA5C-A8E7FB6647F7}" presName="Name13" presStyleLbl="parChTrans1D2" presStyleIdx="4" presStyleCnt="8"/>
      <dgm:spPr/>
      <dgm:t>
        <a:bodyPr/>
        <a:lstStyle/>
        <a:p>
          <a:endParaRPr lang="en-GB"/>
        </a:p>
      </dgm:t>
    </dgm:pt>
    <dgm:pt modelId="{2649FEFE-1FE4-4B5A-A4CF-F2C562CFD9C9}" type="pres">
      <dgm:prSet presAssocID="{DE5F193C-4C3B-4488-BDE3-1197FCBE37B7}" presName="childText" presStyleLbl="bgAcc1" presStyleIdx="4" presStyleCnt="8" custLinFactNeighborY="58968">
        <dgm:presLayoutVars>
          <dgm:bulletEnabled val="1"/>
        </dgm:presLayoutVars>
      </dgm:prSet>
      <dgm:spPr/>
      <dgm:t>
        <a:bodyPr/>
        <a:lstStyle/>
        <a:p>
          <a:endParaRPr lang="en-GB"/>
        </a:p>
      </dgm:t>
    </dgm:pt>
    <dgm:pt modelId="{7F333C74-E149-4CDE-A08E-FA15EE12C5CF}" type="pres">
      <dgm:prSet presAssocID="{0A3C439F-B20C-4327-81D9-C41FF0CEDAED}" presName="Name13" presStyleLbl="parChTrans1D2" presStyleIdx="5" presStyleCnt="8"/>
      <dgm:spPr/>
      <dgm:t>
        <a:bodyPr/>
        <a:lstStyle/>
        <a:p>
          <a:endParaRPr lang="en-GB"/>
        </a:p>
      </dgm:t>
    </dgm:pt>
    <dgm:pt modelId="{83C29887-B99E-401D-AC8E-C7C341DBEB5F}" type="pres">
      <dgm:prSet presAssocID="{7B0A2BC3-A535-4D26-A2CB-65DE1DAD8272}" presName="childText" presStyleLbl="bgAcc1" presStyleIdx="5" presStyleCnt="8" custLinFactX="12058" custLinFactNeighborX="100000" custLinFactNeighborY="19128">
        <dgm:presLayoutVars>
          <dgm:bulletEnabled val="1"/>
        </dgm:presLayoutVars>
      </dgm:prSet>
      <dgm:spPr/>
      <dgm:t>
        <a:bodyPr/>
        <a:lstStyle/>
        <a:p>
          <a:endParaRPr lang="en-GB"/>
        </a:p>
      </dgm:t>
    </dgm:pt>
    <dgm:pt modelId="{56B98FF4-2E1D-4381-8858-FF839DBCAB4F}" type="pres">
      <dgm:prSet presAssocID="{F362EA9B-4944-4A4A-884A-B6E1F05345F9}" presName="Name13" presStyleLbl="parChTrans1D2" presStyleIdx="6" presStyleCnt="8"/>
      <dgm:spPr/>
      <dgm:t>
        <a:bodyPr/>
        <a:lstStyle/>
        <a:p>
          <a:endParaRPr lang="en-GB"/>
        </a:p>
      </dgm:t>
    </dgm:pt>
    <dgm:pt modelId="{2A114ACE-5F26-4735-A8B9-8465570838CE}" type="pres">
      <dgm:prSet presAssocID="{9E550069-5DFA-44DB-8062-DD9B82176DB7}" presName="childText" presStyleLbl="bgAcc1" presStyleIdx="6" presStyleCnt="8" custLinFactNeighborY="-18222">
        <dgm:presLayoutVars>
          <dgm:bulletEnabled val="1"/>
        </dgm:presLayoutVars>
      </dgm:prSet>
      <dgm:spPr/>
      <dgm:t>
        <a:bodyPr/>
        <a:lstStyle/>
        <a:p>
          <a:endParaRPr lang="en-GB"/>
        </a:p>
      </dgm:t>
    </dgm:pt>
    <dgm:pt modelId="{3A8AF75C-DBC0-4458-81F2-52ECC6D19050}" type="pres">
      <dgm:prSet presAssocID="{1B546D89-C04C-4F38-9EE2-5178AB823A6A}" presName="Name13" presStyleLbl="parChTrans1D2" presStyleIdx="7" presStyleCnt="8"/>
      <dgm:spPr/>
      <dgm:t>
        <a:bodyPr/>
        <a:lstStyle/>
        <a:p>
          <a:endParaRPr lang="en-GB"/>
        </a:p>
      </dgm:t>
    </dgm:pt>
    <dgm:pt modelId="{C82A45C8-65A5-4D26-9D66-7D9A7E513D3F}" type="pres">
      <dgm:prSet presAssocID="{6C00328D-FC35-4FE3-B1B7-ECB166F20A4F}" presName="childText" presStyleLbl="bgAcc1" presStyleIdx="7" presStyleCnt="8" custLinFactX="12058" custLinFactNeighborX="100000" custLinFactNeighborY="-59307">
        <dgm:presLayoutVars>
          <dgm:bulletEnabled val="1"/>
        </dgm:presLayoutVars>
      </dgm:prSet>
      <dgm:spPr/>
      <dgm:t>
        <a:bodyPr/>
        <a:lstStyle/>
        <a:p>
          <a:endParaRPr lang="en-GB"/>
        </a:p>
      </dgm:t>
    </dgm:pt>
  </dgm:ptLst>
  <dgm:cxnLst>
    <dgm:cxn modelId="{01792CB0-6082-436C-99DC-1D911243E248}" type="presOf" srcId="{A98BE903-ADB6-4420-9F35-FD8255EE345E}" destId="{8604FDFF-CB31-47A8-854A-B9EA71E00A73}" srcOrd="0" destOrd="0" presId="urn:microsoft.com/office/officeart/2005/8/layout/hierarchy3"/>
    <dgm:cxn modelId="{6E47FA39-D8DF-4A72-8BFC-3C970E472C31}" type="presOf" srcId="{0C3C4E31-7CE3-4A89-B327-9B558FD09BCE}" destId="{929A3839-408C-4797-9124-46DE85179BBA}" srcOrd="0" destOrd="0" presId="urn:microsoft.com/office/officeart/2005/8/layout/hierarchy3"/>
    <dgm:cxn modelId="{92135C5F-AE7A-446E-B492-DAB64F507841}" type="presOf" srcId="{993FDB6D-E528-4012-B811-55A7FB994271}" destId="{A40A8231-C7E0-4E8F-BA02-7EFDEB48BFEE}" srcOrd="0" destOrd="0" presId="urn:microsoft.com/office/officeart/2005/8/layout/hierarchy3"/>
    <dgm:cxn modelId="{F84AEB4E-D77F-4285-A0A3-32DFAA9F3101}" type="presOf" srcId="{200496DD-1510-4FAC-9290-FB951B839384}" destId="{B3EF27A2-A556-41C9-B031-1B41F4861717}" srcOrd="0" destOrd="0" presId="urn:microsoft.com/office/officeart/2005/8/layout/hierarchy3"/>
    <dgm:cxn modelId="{C1002F90-A44B-44B4-B3EB-A7959DA71902}" srcId="{5493D815-D0F5-4195-88B1-EE8A77E27C44}" destId="{0C3C4E31-7CE3-4A89-B327-9B558FD09BCE}" srcOrd="3" destOrd="0" parTransId="{6056E744-2A91-453B-9EBB-5C5E3CC0DC18}" sibTransId="{B2A6B3BD-7A4A-46C1-9BBE-1DDCC46BD4E4}"/>
    <dgm:cxn modelId="{51658F99-989B-4D12-B485-FA081F05D970}" srcId="{5493D815-D0F5-4195-88B1-EE8A77E27C44}" destId="{AE524A28-F170-49C9-91CF-8BB2E6726D30}" srcOrd="0" destOrd="0" parTransId="{993FDB6D-E528-4012-B811-55A7FB994271}" sibTransId="{ED4DE55E-07A2-44E5-A297-387A5E195DD3}"/>
    <dgm:cxn modelId="{7FED53E4-2D49-402A-A017-A96EC37840F5}" type="presOf" srcId="{90109CD9-2653-486A-A3D9-C34F196CD590}" destId="{B4A11157-DFBE-4C02-9F1E-1AD0F9937DE3}" srcOrd="0" destOrd="0" presId="urn:microsoft.com/office/officeart/2005/8/layout/hierarchy3"/>
    <dgm:cxn modelId="{70E14D73-430E-4F2C-8E62-6D103945BBA5}" type="presOf" srcId="{7B0A2BC3-A535-4D26-A2CB-65DE1DAD8272}" destId="{83C29887-B99E-401D-AC8E-C7C341DBEB5F}" srcOrd="0" destOrd="0" presId="urn:microsoft.com/office/officeart/2005/8/layout/hierarchy3"/>
    <dgm:cxn modelId="{636968D3-923F-4BD2-B6D4-89260F6FB590}" type="presOf" srcId="{DAD2564A-B3B1-4BC9-AA5C-A8E7FB6647F7}" destId="{6DE31AA4-24E9-4F10-90D5-B1FDC0D42AE0}" srcOrd="0" destOrd="0" presId="urn:microsoft.com/office/officeart/2005/8/layout/hierarchy3"/>
    <dgm:cxn modelId="{82AC26C6-9FB8-44C3-9513-4F882B41301E}" srcId="{200496DD-1510-4FAC-9290-FB951B839384}" destId="{6C00328D-FC35-4FE3-B1B7-ECB166F20A4F}" srcOrd="3" destOrd="0" parTransId="{1B546D89-C04C-4F38-9EE2-5178AB823A6A}" sibTransId="{E94E1145-121C-431A-B446-276468D7F79C}"/>
    <dgm:cxn modelId="{F224E01C-F374-4B8A-ABF9-ECF4A3E97C55}" type="presOf" srcId="{B679208D-15E3-4CB1-B5E3-704C5809AE16}" destId="{1FF814E8-C252-480E-AF00-6002A1B03903}" srcOrd="0" destOrd="0" presId="urn:microsoft.com/office/officeart/2005/8/layout/hierarchy3"/>
    <dgm:cxn modelId="{97B29D62-B8B7-4355-AB74-8C68F3C5ECD5}" type="presOf" srcId="{F362EA9B-4944-4A4A-884A-B6E1F05345F9}" destId="{56B98FF4-2E1D-4381-8858-FF839DBCAB4F}" srcOrd="0" destOrd="0" presId="urn:microsoft.com/office/officeart/2005/8/layout/hierarchy3"/>
    <dgm:cxn modelId="{9F19355D-1913-4E1D-95C6-6EB204B508F6}" type="presOf" srcId="{9E550069-5DFA-44DB-8062-DD9B82176DB7}" destId="{2A114ACE-5F26-4735-A8B9-8465570838CE}" srcOrd="0" destOrd="0" presId="urn:microsoft.com/office/officeart/2005/8/layout/hierarchy3"/>
    <dgm:cxn modelId="{39B8DBF0-E98B-4593-9706-0BB2A0706534}" type="presOf" srcId="{0A3C439F-B20C-4327-81D9-C41FF0CEDAED}" destId="{7F333C74-E149-4CDE-A08E-FA15EE12C5CF}" srcOrd="0" destOrd="0" presId="urn:microsoft.com/office/officeart/2005/8/layout/hierarchy3"/>
    <dgm:cxn modelId="{F2FE76B0-F841-4D4D-88F6-193D6A91B19B}" type="presOf" srcId="{1B546D89-C04C-4F38-9EE2-5178AB823A6A}" destId="{3A8AF75C-DBC0-4458-81F2-52ECC6D19050}" srcOrd="0" destOrd="0" presId="urn:microsoft.com/office/officeart/2005/8/layout/hierarchy3"/>
    <dgm:cxn modelId="{E793617C-22A3-43C5-B6F5-C487EAE00D40}" srcId="{B679208D-15E3-4CB1-B5E3-704C5809AE16}" destId="{5493D815-D0F5-4195-88B1-EE8A77E27C44}" srcOrd="0" destOrd="0" parTransId="{F4E2997D-33AB-4407-AADD-40789D118D07}" sibTransId="{851BCF7C-1D34-4B84-88FC-B0484E46130D}"/>
    <dgm:cxn modelId="{EC9A5D38-120B-4FB0-A32C-1D3E27094A91}" type="presOf" srcId="{6C00328D-FC35-4FE3-B1B7-ECB166F20A4F}" destId="{C82A45C8-65A5-4D26-9D66-7D9A7E513D3F}" srcOrd="0" destOrd="0" presId="urn:microsoft.com/office/officeart/2005/8/layout/hierarchy3"/>
    <dgm:cxn modelId="{188EF567-48A4-4DED-90B2-8C495173288F}" type="presOf" srcId="{AE524A28-F170-49C9-91CF-8BB2E6726D30}" destId="{71338402-95F4-4EBF-A2AD-0954174149A8}" srcOrd="0" destOrd="0" presId="urn:microsoft.com/office/officeart/2005/8/layout/hierarchy3"/>
    <dgm:cxn modelId="{2B2BADC4-1D33-4137-BB0A-AF7BE7CAB05F}" srcId="{B679208D-15E3-4CB1-B5E3-704C5809AE16}" destId="{200496DD-1510-4FAC-9290-FB951B839384}" srcOrd="1" destOrd="0" parTransId="{A17656B9-C30A-4DA0-9C75-148A88A95D2B}" sibTransId="{58F9C0CF-9004-405A-91A8-180506DB36C5}"/>
    <dgm:cxn modelId="{678541EF-1671-4A77-96D7-78F0892585F8}" type="presOf" srcId="{6056E744-2A91-453B-9EBB-5C5E3CC0DC18}" destId="{202B81A3-997F-44DD-B0F5-00930E3D813D}" srcOrd="0" destOrd="0" presId="urn:microsoft.com/office/officeart/2005/8/layout/hierarchy3"/>
    <dgm:cxn modelId="{7EEED0FD-82C0-4266-AF84-06C833BE38A3}" srcId="{5493D815-D0F5-4195-88B1-EE8A77E27C44}" destId="{329F183A-B315-40BB-BFE1-92878D19159F}" srcOrd="1" destOrd="0" parTransId="{A98BE903-ADB6-4420-9F35-FD8255EE345E}" sibTransId="{5F8FC00E-7CE7-46C9-83BA-EF964A7E2CEB}"/>
    <dgm:cxn modelId="{896E0739-DA56-4CB1-81D4-80BDBB0FE68D}" type="presOf" srcId="{200496DD-1510-4FAC-9290-FB951B839384}" destId="{CA0E399C-5D89-428E-831B-9CAB4A0AE5D8}" srcOrd="1" destOrd="0" presId="urn:microsoft.com/office/officeart/2005/8/layout/hierarchy3"/>
    <dgm:cxn modelId="{784EFE29-41DE-4ECF-9991-547C6EF4EEB5}" srcId="{200496DD-1510-4FAC-9290-FB951B839384}" destId="{DE5F193C-4C3B-4488-BDE3-1197FCBE37B7}" srcOrd="0" destOrd="0" parTransId="{DAD2564A-B3B1-4BC9-AA5C-A8E7FB6647F7}" sibTransId="{27BB6EBE-29D3-4F8D-8663-2A30D44CAACB}"/>
    <dgm:cxn modelId="{E19DA943-AD45-4AE1-97EA-CE085237FB3E}" type="presOf" srcId="{DE5F193C-4C3B-4488-BDE3-1197FCBE37B7}" destId="{2649FEFE-1FE4-4B5A-A4CF-F2C562CFD9C9}" srcOrd="0" destOrd="0" presId="urn:microsoft.com/office/officeart/2005/8/layout/hierarchy3"/>
    <dgm:cxn modelId="{0DF47BEF-EEEC-4958-A4D8-B94261C9B5C4}" type="presOf" srcId="{5493D815-D0F5-4195-88B1-EE8A77E27C44}" destId="{EC6F0E5D-A15D-4F5E-9136-14A726A38C48}" srcOrd="1" destOrd="0" presId="urn:microsoft.com/office/officeart/2005/8/layout/hierarchy3"/>
    <dgm:cxn modelId="{E69DC7C9-8BD2-48B4-A7B5-5256FC3A2A08}" srcId="{5493D815-D0F5-4195-88B1-EE8A77E27C44}" destId="{90109CD9-2653-486A-A3D9-C34F196CD590}" srcOrd="2" destOrd="0" parTransId="{CE9E661A-66AF-4357-81C7-E6252D7EA30A}" sibTransId="{BF9C43BC-096D-4735-8AB7-F51F41232CC4}"/>
    <dgm:cxn modelId="{B31549FD-E4F1-4DB4-B11D-4DC864A5A89E}" type="presOf" srcId="{CE9E661A-66AF-4357-81C7-E6252D7EA30A}" destId="{4543FBE7-4370-4131-BA48-E188610CEEE1}" srcOrd="0" destOrd="0" presId="urn:microsoft.com/office/officeart/2005/8/layout/hierarchy3"/>
    <dgm:cxn modelId="{08D0D68E-D916-4359-B519-043F37466A2F}" type="presOf" srcId="{5493D815-D0F5-4195-88B1-EE8A77E27C44}" destId="{89C6CAD8-6DF3-4772-A8EC-037B114EB1D3}" srcOrd="0" destOrd="0" presId="urn:microsoft.com/office/officeart/2005/8/layout/hierarchy3"/>
    <dgm:cxn modelId="{7A1CDE76-916A-45C6-ACD6-C4976DA32D5E}" srcId="{200496DD-1510-4FAC-9290-FB951B839384}" destId="{9E550069-5DFA-44DB-8062-DD9B82176DB7}" srcOrd="2" destOrd="0" parTransId="{F362EA9B-4944-4A4A-884A-B6E1F05345F9}" sibTransId="{5FEC536F-FA67-4509-829C-F9A0622EF7FC}"/>
    <dgm:cxn modelId="{AB57FF9A-C537-42C8-9E02-6150A1F091D5}" srcId="{200496DD-1510-4FAC-9290-FB951B839384}" destId="{7B0A2BC3-A535-4D26-A2CB-65DE1DAD8272}" srcOrd="1" destOrd="0" parTransId="{0A3C439F-B20C-4327-81D9-C41FF0CEDAED}" sibTransId="{427A0B6A-E99A-40E5-8E26-FFF438910F14}"/>
    <dgm:cxn modelId="{BADE07F2-61CD-481A-BFF6-A0CF867022F8}" type="presOf" srcId="{329F183A-B315-40BB-BFE1-92878D19159F}" destId="{8B0B30BD-CF42-48D4-8EC2-9E33CD6AE20B}" srcOrd="0" destOrd="0" presId="urn:microsoft.com/office/officeart/2005/8/layout/hierarchy3"/>
    <dgm:cxn modelId="{D0569C96-BA9D-4436-BD4C-191FCC45CB2A}" type="presParOf" srcId="{1FF814E8-C252-480E-AF00-6002A1B03903}" destId="{F275B2B0-0B48-4D81-8CC0-C73540C7A075}" srcOrd="0" destOrd="0" presId="urn:microsoft.com/office/officeart/2005/8/layout/hierarchy3"/>
    <dgm:cxn modelId="{A93AA91B-0FFF-4C91-92EF-B2F21E224636}" type="presParOf" srcId="{F275B2B0-0B48-4D81-8CC0-C73540C7A075}" destId="{92DDF906-3AD5-494E-A6F8-37886C96980F}" srcOrd="0" destOrd="0" presId="urn:microsoft.com/office/officeart/2005/8/layout/hierarchy3"/>
    <dgm:cxn modelId="{746C2539-B181-4401-9EBA-C952DF7E30A9}" type="presParOf" srcId="{92DDF906-3AD5-494E-A6F8-37886C96980F}" destId="{89C6CAD8-6DF3-4772-A8EC-037B114EB1D3}" srcOrd="0" destOrd="0" presId="urn:microsoft.com/office/officeart/2005/8/layout/hierarchy3"/>
    <dgm:cxn modelId="{0E9DFA6A-B0B3-4E42-B5DC-B90EA67C79CD}" type="presParOf" srcId="{92DDF906-3AD5-494E-A6F8-37886C96980F}" destId="{EC6F0E5D-A15D-4F5E-9136-14A726A38C48}" srcOrd="1" destOrd="0" presId="urn:microsoft.com/office/officeart/2005/8/layout/hierarchy3"/>
    <dgm:cxn modelId="{8FC4E3A5-FE7F-43C4-B923-2BA0DF768088}" type="presParOf" srcId="{F275B2B0-0B48-4D81-8CC0-C73540C7A075}" destId="{E111AA20-7E07-4016-AED1-A3647D00A6AA}" srcOrd="1" destOrd="0" presId="urn:microsoft.com/office/officeart/2005/8/layout/hierarchy3"/>
    <dgm:cxn modelId="{B89051B4-EB2E-4F20-A9CE-36384D25F6AD}" type="presParOf" srcId="{E111AA20-7E07-4016-AED1-A3647D00A6AA}" destId="{A40A8231-C7E0-4E8F-BA02-7EFDEB48BFEE}" srcOrd="0" destOrd="0" presId="urn:microsoft.com/office/officeart/2005/8/layout/hierarchy3"/>
    <dgm:cxn modelId="{EDD3C461-3665-4B8F-91F3-CE6EACAF196E}" type="presParOf" srcId="{E111AA20-7E07-4016-AED1-A3647D00A6AA}" destId="{71338402-95F4-4EBF-A2AD-0954174149A8}" srcOrd="1" destOrd="0" presId="urn:microsoft.com/office/officeart/2005/8/layout/hierarchy3"/>
    <dgm:cxn modelId="{A175F72A-DD17-41CB-9864-A4B35FD9CB95}" type="presParOf" srcId="{E111AA20-7E07-4016-AED1-A3647D00A6AA}" destId="{8604FDFF-CB31-47A8-854A-B9EA71E00A73}" srcOrd="2" destOrd="0" presId="urn:microsoft.com/office/officeart/2005/8/layout/hierarchy3"/>
    <dgm:cxn modelId="{9ACABFD2-F5E6-467C-B06D-537A50F75960}" type="presParOf" srcId="{E111AA20-7E07-4016-AED1-A3647D00A6AA}" destId="{8B0B30BD-CF42-48D4-8EC2-9E33CD6AE20B}" srcOrd="3" destOrd="0" presId="urn:microsoft.com/office/officeart/2005/8/layout/hierarchy3"/>
    <dgm:cxn modelId="{708C3DAB-1923-4789-BB68-3923D274CE9F}" type="presParOf" srcId="{E111AA20-7E07-4016-AED1-A3647D00A6AA}" destId="{4543FBE7-4370-4131-BA48-E188610CEEE1}" srcOrd="4" destOrd="0" presId="urn:microsoft.com/office/officeart/2005/8/layout/hierarchy3"/>
    <dgm:cxn modelId="{2A7022F8-4472-42E9-BC13-E72B550CAE17}" type="presParOf" srcId="{E111AA20-7E07-4016-AED1-A3647D00A6AA}" destId="{B4A11157-DFBE-4C02-9F1E-1AD0F9937DE3}" srcOrd="5" destOrd="0" presId="urn:microsoft.com/office/officeart/2005/8/layout/hierarchy3"/>
    <dgm:cxn modelId="{8724C661-A446-4A34-A0DB-951F34247928}" type="presParOf" srcId="{E111AA20-7E07-4016-AED1-A3647D00A6AA}" destId="{202B81A3-997F-44DD-B0F5-00930E3D813D}" srcOrd="6" destOrd="0" presId="urn:microsoft.com/office/officeart/2005/8/layout/hierarchy3"/>
    <dgm:cxn modelId="{0C9402EF-1B9F-4E25-A2C4-4F4EE5B9CC3D}" type="presParOf" srcId="{E111AA20-7E07-4016-AED1-A3647D00A6AA}" destId="{929A3839-408C-4797-9124-46DE85179BBA}" srcOrd="7" destOrd="0" presId="urn:microsoft.com/office/officeart/2005/8/layout/hierarchy3"/>
    <dgm:cxn modelId="{8C943813-E039-4207-902F-3DC3E25E5A8E}" type="presParOf" srcId="{1FF814E8-C252-480E-AF00-6002A1B03903}" destId="{21283731-17C9-4C23-8871-95E4BBC4DDD7}" srcOrd="1" destOrd="0" presId="urn:microsoft.com/office/officeart/2005/8/layout/hierarchy3"/>
    <dgm:cxn modelId="{3F96D6C5-0FAB-4B40-9AF8-6D8F9072E0BF}" type="presParOf" srcId="{21283731-17C9-4C23-8871-95E4BBC4DDD7}" destId="{8C582CFE-AA67-4B58-A96C-59147E7F2105}" srcOrd="0" destOrd="0" presId="urn:microsoft.com/office/officeart/2005/8/layout/hierarchy3"/>
    <dgm:cxn modelId="{FCFDC866-BD7B-4809-9BF2-0A1CA6B3A654}" type="presParOf" srcId="{8C582CFE-AA67-4B58-A96C-59147E7F2105}" destId="{B3EF27A2-A556-41C9-B031-1B41F4861717}" srcOrd="0" destOrd="0" presId="urn:microsoft.com/office/officeart/2005/8/layout/hierarchy3"/>
    <dgm:cxn modelId="{652B5F5B-84CF-4E10-A2C8-70545C76A5F7}" type="presParOf" srcId="{8C582CFE-AA67-4B58-A96C-59147E7F2105}" destId="{CA0E399C-5D89-428E-831B-9CAB4A0AE5D8}" srcOrd="1" destOrd="0" presId="urn:microsoft.com/office/officeart/2005/8/layout/hierarchy3"/>
    <dgm:cxn modelId="{8FC7A072-36B4-418E-B3B5-4A0869F6898D}" type="presParOf" srcId="{21283731-17C9-4C23-8871-95E4BBC4DDD7}" destId="{258127A9-690B-4016-A91F-A625C18FA84F}" srcOrd="1" destOrd="0" presId="urn:microsoft.com/office/officeart/2005/8/layout/hierarchy3"/>
    <dgm:cxn modelId="{6D5D1A8D-48D2-4B48-AE49-04D18FA0204E}" type="presParOf" srcId="{258127A9-690B-4016-A91F-A625C18FA84F}" destId="{6DE31AA4-24E9-4F10-90D5-B1FDC0D42AE0}" srcOrd="0" destOrd="0" presId="urn:microsoft.com/office/officeart/2005/8/layout/hierarchy3"/>
    <dgm:cxn modelId="{083ECDF2-8232-480C-BFF9-8CFDFACF1409}" type="presParOf" srcId="{258127A9-690B-4016-A91F-A625C18FA84F}" destId="{2649FEFE-1FE4-4B5A-A4CF-F2C562CFD9C9}" srcOrd="1" destOrd="0" presId="urn:microsoft.com/office/officeart/2005/8/layout/hierarchy3"/>
    <dgm:cxn modelId="{C228EAFE-34F5-4129-A2AB-C8C9538B2CC1}" type="presParOf" srcId="{258127A9-690B-4016-A91F-A625C18FA84F}" destId="{7F333C74-E149-4CDE-A08E-FA15EE12C5CF}" srcOrd="2" destOrd="0" presId="urn:microsoft.com/office/officeart/2005/8/layout/hierarchy3"/>
    <dgm:cxn modelId="{7C8B6AE3-68D6-41DB-8C6F-A86DB8F8E418}" type="presParOf" srcId="{258127A9-690B-4016-A91F-A625C18FA84F}" destId="{83C29887-B99E-401D-AC8E-C7C341DBEB5F}" srcOrd="3" destOrd="0" presId="urn:microsoft.com/office/officeart/2005/8/layout/hierarchy3"/>
    <dgm:cxn modelId="{C09C6805-FAB1-44F1-9A3A-DF0157B5E357}" type="presParOf" srcId="{258127A9-690B-4016-A91F-A625C18FA84F}" destId="{56B98FF4-2E1D-4381-8858-FF839DBCAB4F}" srcOrd="4" destOrd="0" presId="urn:microsoft.com/office/officeart/2005/8/layout/hierarchy3"/>
    <dgm:cxn modelId="{B6199903-2FFC-452D-A9AB-011E2C185CA9}" type="presParOf" srcId="{258127A9-690B-4016-A91F-A625C18FA84F}" destId="{2A114ACE-5F26-4735-A8B9-8465570838CE}" srcOrd="5" destOrd="0" presId="urn:microsoft.com/office/officeart/2005/8/layout/hierarchy3"/>
    <dgm:cxn modelId="{33352D1A-B2F0-4584-8BC0-5571D7A30F34}" type="presParOf" srcId="{258127A9-690B-4016-A91F-A625C18FA84F}" destId="{3A8AF75C-DBC0-4458-81F2-52ECC6D19050}" srcOrd="6" destOrd="0" presId="urn:microsoft.com/office/officeart/2005/8/layout/hierarchy3"/>
    <dgm:cxn modelId="{A6708BF2-4B5A-4E4C-9906-91FA1EC57113}" type="presParOf" srcId="{258127A9-690B-4016-A91F-A625C18FA84F}" destId="{C82A45C8-65A5-4D26-9D66-7D9A7E513D3F}" srcOrd="7"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C6CAD8-6DF3-4772-A8EC-037B114EB1D3}">
      <dsp:nvSpPr>
        <dsp:cNvPr id="0" name=""/>
        <dsp:cNvSpPr/>
      </dsp:nvSpPr>
      <dsp:spPr>
        <a:xfrm>
          <a:off x="801253" y="641212"/>
          <a:ext cx="2173571" cy="399621"/>
        </a:xfrm>
        <a:prstGeom prst="roundRect">
          <a:avLst>
            <a:gd name="adj" fmla="val 10000"/>
          </a:avLst>
        </a:prstGeom>
        <a:solidFill>
          <a:srgbClr val="00A4D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GB" sz="1100" b="1" kern="1200" dirty="0"/>
            <a:t>Face-to-face</a:t>
          </a:r>
        </a:p>
      </dsp:txBody>
      <dsp:txXfrm>
        <a:off x="812957" y="652916"/>
        <a:ext cx="2150163" cy="376213"/>
      </dsp:txXfrm>
    </dsp:sp>
    <dsp:sp modelId="{A40A8231-C7E0-4E8F-BA02-7EFDEB48BFEE}">
      <dsp:nvSpPr>
        <dsp:cNvPr id="0" name=""/>
        <dsp:cNvSpPr/>
      </dsp:nvSpPr>
      <dsp:spPr>
        <a:xfrm>
          <a:off x="1018610" y="1040834"/>
          <a:ext cx="218504" cy="735069"/>
        </a:xfrm>
        <a:custGeom>
          <a:avLst/>
          <a:gdLst/>
          <a:ahLst/>
          <a:cxnLst/>
          <a:rect l="0" t="0" r="0" b="0"/>
          <a:pathLst>
            <a:path>
              <a:moveTo>
                <a:pt x="0" y="0"/>
              </a:moveTo>
              <a:lnTo>
                <a:pt x="0" y="735069"/>
              </a:lnTo>
              <a:lnTo>
                <a:pt x="218504" y="73506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1338402-95F4-4EBF-A2AD-0954174149A8}">
      <dsp:nvSpPr>
        <dsp:cNvPr id="0" name=""/>
        <dsp:cNvSpPr/>
      </dsp:nvSpPr>
      <dsp:spPr>
        <a:xfrm>
          <a:off x="1237114" y="1312530"/>
          <a:ext cx="1554085" cy="92674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GB" sz="1000" kern="1200" dirty="0"/>
            <a:t>Sufficient resources to access a big enough sample</a:t>
          </a:r>
        </a:p>
      </dsp:txBody>
      <dsp:txXfrm>
        <a:off x="1264257" y="1339673"/>
        <a:ext cx="1499799" cy="872459"/>
      </dsp:txXfrm>
    </dsp:sp>
    <dsp:sp modelId="{8604FDFF-CB31-47A8-854A-B9EA71E00A73}">
      <dsp:nvSpPr>
        <dsp:cNvPr id="0" name=""/>
        <dsp:cNvSpPr/>
      </dsp:nvSpPr>
      <dsp:spPr>
        <a:xfrm>
          <a:off x="1018610" y="1040834"/>
          <a:ext cx="1932443" cy="1573746"/>
        </a:xfrm>
        <a:custGeom>
          <a:avLst/>
          <a:gdLst/>
          <a:ahLst/>
          <a:cxnLst/>
          <a:rect l="0" t="0" r="0" b="0"/>
          <a:pathLst>
            <a:path>
              <a:moveTo>
                <a:pt x="0" y="0"/>
              </a:moveTo>
              <a:lnTo>
                <a:pt x="0" y="1573746"/>
              </a:lnTo>
              <a:lnTo>
                <a:pt x="1932443" y="157374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0B30BD-CF42-48D4-8EC2-9E33CD6AE20B}">
      <dsp:nvSpPr>
        <dsp:cNvPr id="0" name=""/>
        <dsp:cNvSpPr/>
      </dsp:nvSpPr>
      <dsp:spPr>
        <a:xfrm>
          <a:off x="2951053" y="2141172"/>
          <a:ext cx="1578760" cy="94681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GB" sz="1000" kern="1200" dirty="0"/>
            <a:t>Potential participant locations are clear</a:t>
          </a:r>
        </a:p>
      </dsp:txBody>
      <dsp:txXfrm>
        <a:off x="2978784" y="2168903"/>
        <a:ext cx="1523298" cy="891356"/>
      </dsp:txXfrm>
    </dsp:sp>
    <dsp:sp modelId="{4543FBE7-4370-4131-BA48-E188610CEEE1}">
      <dsp:nvSpPr>
        <dsp:cNvPr id="0" name=""/>
        <dsp:cNvSpPr/>
      </dsp:nvSpPr>
      <dsp:spPr>
        <a:xfrm>
          <a:off x="1018610" y="1040834"/>
          <a:ext cx="243161" cy="2394117"/>
        </a:xfrm>
        <a:custGeom>
          <a:avLst/>
          <a:gdLst/>
          <a:ahLst/>
          <a:cxnLst/>
          <a:rect l="0" t="0" r="0" b="0"/>
          <a:pathLst>
            <a:path>
              <a:moveTo>
                <a:pt x="0" y="0"/>
              </a:moveTo>
              <a:lnTo>
                <a:pt x="0" y="2394117"/>
              </a:lnTo>
              <a:lnTo>
                <a:pt x="243161" y="239411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4A11157-DFBE-4C02-9F1E-1AD0F9937DE3}">
      <dsp:nvSpPr>
        <dsp:cNvPr id="0" name=""/>
        <dsp:cNvSpPr/>
      </dsp:nvSpPr>
      <dsp:spPr>
        <a:xfrm>
          <a:off x="1261771" y="2977421"/>
          <a:ext cx="1556850" cy="91506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GB" sz="1000" kern="1200"/>
            <a:t>Credibility more likely to be gained through face-to-face interaction (depending on topic area)</a:t>
          </a:r>
        </a:p>
      </dsp:txBody>
      <dsp:txXfrm>
        <a:off x="1288572" y="3004222"/>
        <a:ext cx="1503248" cy="861460"/>
      </dsp:txXfrm>
    </dsp:sp>
    <dsp:sp modelId="{202B81A3-997F-44DD-B0F5-00930E3D813D}">
      <dsp:nvSpPr>
        <dsp:cNvPr id="0" name=""/>
        <dsp:cNvSpPr/>
      </dsp:nvSpPr>
      <dsp:spPr>
        <a:xfrm>
          <a:off x="1018610" y="1040834"/>
          <a:ext cx="1920150" cy="3126817"/>
        </a:xfrm>
        <a:custGeom>
          <a:avLst/>
          <a:gdLst/>
          <a:ahLst/>
          <a:cxnLst/>
          <a:rect l="0" t="0" r="0" b="0"/>
          <a:pathLst>
            <a:path>
              <a:moveTo>
                <a:pt x="0" y="0"/>
              </a:moveTo>
              <a:lnTo>
                <a:pt x="0" y="3126817"/>
              </a:lnTo>
              <a:lnTo>
                <a:pt x="1920150" y="3126817"/>
              </a:lnTo>
            </a:path>
          </a:pathLst>
        </a:custGeom>
        <a:noFill/>
        <a:ln w="12700" cap="flat" cmpd="sng" algn="ctr">
          <a:solidFill>
            <a:srgbClr val="00A4DE"/>
          </a:solidFill>
          <a:prstDash val="solid"/>
          <a:miter lim="800000"/>
        </a:ln>
        <a:effectLst/>
      </dsp:spPr>
      <dsp:style>
        <a:lnRef idx="2">
          <a:scrgbClr r="0" g="0" b="0"/>
        </a:lnRef>
        <a:fillRef idx="0">
          <a:scrgbClr r="0" g="0" b="0"/>
        </a:fillRef>
        <a:effectRef idx="0">
          <a:scrgbClr r="0" g="0" b="0"/>
        </a:effectRef>
        <a:fontRef idx="minor"/>
      </dsp:style>
    </dsp:sp>
    <dsp:sp modelId="{929A3839-408C-4797-9124-46DE85179BBA}">
      <dsp:nvSpPr>
        <dsp:cNvPr id="0" name=""/>
        <dsp:cNvSpPr/>
      </dsp:nvSpPr>
      <dsp:spPr>
        <a:xfrm>
          <a:off x="2938760" y="3720336"/>
          <a:ext cx="1512353" cy="89463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GB" sz="1000" kern="1200" dirty="0"/>
            <a:t>Participants will feel comfortable discussing the topic in public (even if just an introduction)</a:t>
          </a:r>
        </a:p>
      </dsp:txBody>
      <dsp:txXfrm>
        <a:off x="2964963" y="3746539"/>
        <a:ext cx="1459947" cy="842224"/>
      </dsp:txXfrm>
    </dsp:sp>
    <dsp:sp modelId="{B3EF27A2-A556-41C9-B031-1B41F4861717}">
      <dsp:nvSpPr>
        <dsp:cNvPr id="0" name=""/>
        <dsp:cNvSpPr/>
      </dsp:nvSpPr>
      <dsp:spPr>
        <a:xfrm>
          <a:off x="4709855" y="641212"/>
          <a:ext cx="2173571" cy="398665"/>
        </a:xfrm>
        <a:prstGeom prst="roundRect">
          <a:avLst>
            <a:gd name="adj" fmla="val 10000"/>
          </a:avLst>
        </a:prstGeom>
        <a:solidFill>
          <a:srgbClr val="00A4D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13970" rIns="20955" bIns="13970" numCol="1" spcCol="1270" anchor="ctr" anchorCtr="0">
          <a:noAutofit/>
        </a:bodyPr>
        <a:lstStyle/>
        <a:p>
          <a:pPr lvl="0" algn="ctr" defTabSz="488950">
            <a:lnSpc>
              <a:spcPct val="90000"/>
            </a:lnSpc>
            <a:spcBef>
              <a:spcPct val="0"/>
            </a:spcBef>
            <a:spcAft>
              <a:spcPct val="35000"/>
            </a:spcAft>
          </a:pPr>
          <a:r>
            <a:rPr lang="en-GB" sz="1100" b="1" kern="1200" dirty="0"/>
            <a:t>Online</a:t>
          </a:r>
        </a:p>
      </dsp:txBody>
      <dsp:txXfrm>
        <a:off x="4721531" y="652888"/>
        <a:ext cx="2150219" cy="375313"/>
      </dsp:txXfrm>
    </dsp:sp>
    <dsp:sp modelId="{6DE31AA4-24E9-4F10-90D5-B1FDC0D42AE0}">
      <dsp:nvSpPr>
        <dsp:cNvPr id="0" name=""/>
        <dsp:cNvSpPr/>
      </dsp:nvSpPr>
      <dsp:spPr>
        <a:xfrm>
          <a:off x="4927212" y="1039878"/>
          <a:ext cx="217357" cy="815089"/>
        </a:xfrm>
        <a:custGeom>
          <a:avLst/>
          <a:gdLst/>
          <a:ahLst/>
          <a:cxnLst/>
          <a:rect l="0" t="0" r="0" b="0"/>
          <a:pathLst>
            <a:path>
              <a:moveTo>
                <a:pt x="0" y="0"/>
              </a:moveTo>
              <a:lnTo>
                <a:pt x="0" y="815089"/>
              </a:lnTo>
              <a:lnTo>
                <a:pt x="217357" y="81508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49FEFE-1FE4-4B5A-A4CF-F2C562CFD9C9}">
      <dsp:nvSpPr>
        <dsp:cNvPr id="0" name=""/>
        <dsp:cNvSpPr/>
      </dsp:nvSpPr>
      <dsp:spPr>
        <a:xfrm>
          <a:off x="5144569" y="1311574"/>
          <a:ext cx="1738856" cy="108678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GB" sz="1000" kern="1200"/>
            <a:t>Small budget but large sample required</a:t>
          </a:r>
        </a:p>
      </dsp:txBody>
      <dsp:txXfrm>
        <a:off x="5176400" y="1343405"/>
        <a:ext cx="1675194" cy="1023123"/>
      </dsp:txXfrm>
    </dsp:sp>
    <dsp:sp modelId="{7F333C74-E149-4CDE-A08E-FA15EE12C5CF}">
      <dsp:nvSpPr>
        <dsp:cNvPr id="0" name=""/>
        <dsp:cNvSpPr/>
      </dsp:nvSpPr>
      <dsp:spPr>
        <a:xfrm>
          <a:off x="4927212" y="1039878"/>
          <a:ext cx="2165885" cy="1740595"/>
        </a:xfrm>
        <a:custGeom>
          <a:avLst/>
          <a:gdLst/>
          <a:ahLst/>
          <a:cxnLst/>
          <a:rect l="0" t="0" r="0" b="0"/>
          <a:pathLst>
            <a:path>
              <a:moveTo>
                <a:pt x="0" y="0"/>
              </a:moveTo>
              <a:lnTo>
                <a:pt x="0" y="1740595"/>
              </a:lnTo>
              <a:lnTo>
                <a:pt x="2165885" y="1740595"/>
              </a:lnTo>
            </a:path>
          </a:pathLst>
        </a:custGeom>
        <a:noFill/>
        <a:ln w="12700" cap="flat" cmpd="sng" algn="ctr">
          <a:solidFill>
            <a:srgbClr val="00A4DE"/>
          </a:solidFill>
          <a:prstDash val="solid"/>
          <a:miter lim="800000"/>
        </a:ln>
        <a:effectLst/>
      </dsp:spPr>
      <dsp:style>
        <a:lnRef idx="2">
          <a:scrgbClr r="0" g="0" b="0"/>
        </a:lnRef>
        <a:fillRef idx="0">
          <a:scrgbClr r="0" g="0" b="0"/>
        </a:fillRef>
        <a:effectRef idx="0">
          <a:scrgbClr r="0" g="0" b="0"/>
        </a:effectRef>
        <a:fontRef idx="minor"/>
      </dsp:style>
    </dsp:sp>
    <dsp:sp modelId="{83C29887-B99E-401D-AC8E-C7C341DBEB5F}">
      <dsp:nvSpPr>
        <dsp:cNvPr id="0" name=""/>
        <dsp:cNvSpPr/>
      </dsp:nvSpPr>
      <dsp:spPr>
        <a:xfrm>
          <a:off x="7093097" y="2237081"/>
          <a:ext cx="1738856" cy="108678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GB" sz="1000" kern="1200" dirty="0"/>
            <a:t>Large geographic area needs to be covered</a:t>
          </a:r>
        </a:p>
      </dsp:txBody>
      <dsp:txXfrm>
        <a:off x="7124928" y="2268912"/>
        <a:ext cx="1675194" cy="1023123"/>
      </dsp:txXfrm>
    </dsp:sp>
    <dsp:sp modelId="{56B98FF4-2E1D-4381-8858-FF839DBCAB4F}">
      <dsp:nvSpPr>
        <dsp:cNvPr id="0" name=""/>
        <dsp:cNvSpPr/>
      </dsp:nvSpPr>
      <dsp:spPr>
        <a:xfrm>
          <a:off x="4927212" y="1039878"/>
          <a:ext cx="217357" cy="2693163"/>
        </a:xfrm>
        <a:custGeom>
          <a:avLst/>
          <a:gdLst/>
          <a:ahLst/>
          <a:cxnLst/>
          <a:rect l="0" t="0" r="0" b="0"/>
          <a:pathLst>
            <a:path>
              <a:moveTo>
                <a:pt x="0" y="0"/>
              </a:moveTo>
              <a:lnTo>
                <a:pt x="0" y="2693163"/>
              </a:lnTo>
              <a:lnTo>
                <a:pt x="217357" y="269316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A114ACE-5F26-4735-A8B9-8465570838CE}">
      <dsp:nvSpPr>
        <dsp:cNvPr id="0" name=""/>
        <dsp:cNvSpPr/>
      </dsp:nvSpPr>
      <dsp:spPr>
        <a:xfrm>
          <a:off x="5144569" y="3189648"/>
          <a:ext cx="1738856" cy="108678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GB" sz="1000" kern="1200"/>
            <a:t>Uncertainty around where participants may be located</a:t>
          </a:r>
        </a:p>
      </dsp:txBody>
      <dsp:txXfrm>
        <a:off x="5176400" y="3221479"/>
        <a:ext cx="1675194" cy="1023123"/>
      </dsp:txXfrm>
    </dsp:sp>
    <dsp:sp modelId="{3A8AF75C-DBC0-4458-81F2-52ECC6D19050}">
      <dsp:nvSpPr>
        <dsp:cNvPr id="0" name=""/>
        <dsp:cNvSpPr/>
      </dsp:nvSpPr>
      <dsp:spPr>
        <a:xfrm>
          <a:off x="4927212" y="1039878"/>
          <a:ext cx="2165885" cy="3605139"/>
        </a:xfrm>
        <a:custGeom>
          <a:avLst/>
          <a:gdLst/>
          <a:ahLst/>
          <a:cxnLst/>
          <a:rect l="0" t="0" r="0" b="0"/>
          <a:pathLst>
            <a:path>
              <a:moveTo>
                <a:pt x="0" y="0"/>
              </a:moveTo>
              <a:lnTo>
                <a:pt x="0" y="3605139"/>
              </a:lnTo>
              <a:lnTo>
                <a:pt x="2165885" y="3605139"/>
              </a:lnTo>
            </a:path>
          </a:pathLst>
        </a:custGeom>
        <a:noFill/>
        <a:ln w="12700" cap="flat" cmpd="sng" algn="ctr">
          <a:solidFill>
            <a:srgbClr val="00A4DE"/>
          </a:solidFill>
          <a:prstDash val="solid"/>
          <a:miter lim="800000"/>
        </a:ln>
        <a:effectLst/>
      </dsp:spPr>
      <dsp:style>
        <a:lnRef idx="2">
          <a:scrgbClr r="0" g="0" b="0"/>
        </a:lnRef>
        <a:fillRef idx="0">
          <a:scrgbClr r="0" g="0" b="0"/>
        </a:fillRef>
        <a:effectRef idx="0">
          <a:scrgbClr r="0" g="0" b="0"/>
        </a:effectRef>
        <a:fontRef idx="minor"/>
      </dsp:style>
    </dsp:sp>
    <dsp:sp modelId="{C82A45C8-65A5-4D26-9D66-7D9A7E513D3F}">
      <dsp:nvSpPr>
        <dsp:cNvPr id="0" name=""/>
        <dsp:cNvSpPr/>
      </dsp:nvSpPr>
      <dsp:spPr>
        <a:xfrm>
          <a:off x="7093097" y="4101624"/>
          <a:ext cx="1738856" cy="108678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lvl="0" algn="ctr" defTabSz="444500">
            <a:lnSpc>
              <a:spcPct val="90000"/>
            </a:lnSpc>
            <a:spcBef>
              <a:spcPct val="0"/>
            </a:spcBef>
            <a:spcAft>
              <a:spcPct val="35000"/>
            </a:spcAft>
          </a:pPr>
          <a:r>
            <a:rPr lang="en-GB" sz="1000" kern="1200" dirty="0"/>
            <a:t>Topic area is sensitive - participants will seek anonymity</a:t>
          </a:r>
        </a:p>
      </dsp:txBody>
      <dsp:txXfrm>
        <a:off x="7124928" y="4133455"/>
        <a:ext cx="1675194" cy="102312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t-I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26819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735447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t-IT"/>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66497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4115993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t-IT"/>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414250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Date Placeholder 4"/>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534225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t-IT"/>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7" name="Date Placeholder 6"/>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76170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Date Placeholder 2"/>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941127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288186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780739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pPr/>
              <a:t>02/09/2016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68045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54577-FAF4-4DA5-AB09-6167DBD5BEF1}" type="datetimeFigureOut">
              <a:rPr lang="it-IT" smtClean="0"/>
              <a:pPr/>
              <a:t>02/09/2016</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FB7E87-C148-47AB-B521-6F84D08F3E78}" type="slidenum">
              <a:rPr lang="it-IT" smtClean="0"/>
              <a:pPr/>
              <a:t>‹#›</a:t>
            </a:fld>
            <a:endParaRPr lang="it-IT"/>
          </a:p>
        </p:txBody>
      </p:sp>
    </p:spTree>
    <p:extLst>
      <p:ext uri="{BB962C8B-B14F-4D97-AF65-F5344CB8AC3E}">
        <p14:creationId xmlns:p14="http://schemas.microsoft.com/office/powerpoint/2010/main" val="3644576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diagramLayout" Target="../diagrams/layout1.xml"/><Relationship Id="rId7" Type="http://schemas.openxmlformats.org/officeDocument/2006/relationships/image" Target="../media/image3.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4433826"/>
            <a:ext cx="12192000" cy="1913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531629" y="404580"/>
            <a:ext cx="7506587" cy="2431435"/>
          </a:xfrm>
          <a:prstGeom prst="rect">
            <a:avLst/>
          </a:prstGeom>
          <a:noFill/>
        </p:spPr>
        <p:txBody>
          <a:bodyPr wrap="square" rtlCol="0">
            <a:spAutoFit/>
          </a:bodyPr>
          <a:lstStyle/>
          <a:p>
            <a:r>
              <a:rPr lang="en-GB" sz="8000" dirty="0">
                <a:solidFill>
                  <a:srgbClr val="000090"/>
                </a:solidFill>
                <a:latin typeface="Aharoni" panose="02010803020104030203" pitchFamily="2" charset="-79"/>
                <a:cs typeface="Aharoni" panose="02010803020104030203" pitchFamily="2" charset="-79"/>
              </a:rPr>
              <a:t> </a:t>
            </a:r>
            <a:r>
              <a:rPr lang="en-GB" sz="7200" b="1" dirty="0" smtClean="0">
                <a:solidFill>
                  <a:srgbClr val="00A4DE"/>
                </a:solidFill>
              </a:rPr>
              <a:t>Doing</a:t>
            </a:r>
          </a:p>
          <a:p>
            <a:r>
              <a:rPr lang="en-GB" sz="7200" b="1" dirty="0" smtClean="0">
                <a:solidFill>
                  <a:srgbClr val="00A4DE"/>
                </a:solidFill>
              </a:rPr>
              <a:t>Real Research</a:t>
            </a:r>
            <a:endParaRPr lang="en-GB" sz="7000" dirty="0">
              <a:solidFill>
                <a:srgbClr val="00A4DE"/>
              </a:solidFill>
              <a:latin typeface="Aharoni" panose="02010803020104030203" pitchFamily="2" charset="-79"/>
              <a:cs typeface="Aharoni" panose="02010803020104030203" pitchFamily="2" charset="-79"/>
            </a:endParaRPr>
          </a:p>
        </p:txBody>
      </p:sp>
      <p:sp>
        <p:nvSpPr>
          <p:cNvPr id="10" name="TextBox 9"/>
          <p:cNvSpPr txBox="1"/>
          <p:nvPr/>
        </p:nvSpPr>
        <p:spPr>
          <a:xfrm>
            <a:off x="1334390" y="2949693"/>
            <a:ext cx="9042991" cy="646331"/>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3600" dirty="0">
                <a:solidFill>
                  <a:srgbClr val="00A4DE"/>
                </a:solidFill>
              </a:rPr>
              <a:t>A practical guide to social research</a:t>
            </a:r>
          </a:p>
        </p:txBody>
      </p:sp>
      <p:sp>
        <p:nvSpPr>
          <p:cNvPr id="11" name="TextBox 10"/>
          <p:cNvSpPr txBox="1"/>
          <p:nvPr/>
        </p:nvSpPr>
        <p:spPr>
          <a:xfrm>
            <a:off x="7421526" y="350877"/>
            <a:ext cx="4506433" cy="830997"/>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2400" dirty="0" smtClean="0">
                <a:solidFill>
                  <a:srgbClr val="00A4DE"/>
                </a:solidFill>
              </a:rPr>
              <a:t>Dr Eric Jensen</a:t>
            </a:r>
          </a:p>
          <a:p>
            <a:pPr algn="ctr"/>
            <a:r>
              <a:rPr lang="en-GB" sz="2400" dirty="0" smtClean="0">
                <a:solidFill>
                  <a:srgbClr val="00A4DE"/>
                </a:solidFill>
              </a:rPr>
              <a:t>Dr Charles Laurie</a:t>
            </a:r>
            <a:endParaRPr lang="en-GB" sz="2400" dirty="0">
              <a:solidFill>
                <a:srgbClr val="00A4DE"/>
              </a:solidFill>
            </a:endParaRPr>
          </a:p>
        </p:txBody>
      </p:sp>
      <p:pic>
        <p:nvPicPr>
          <p:cNvPr id="13"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713402" y="4867564"/>
            <a:ext cx="4655512"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GAINING RESEARCH PARTICIPATION</a:t>
            </a:r>
            <a:endParaRPr lang="en-GB" sz="3600" dirty="0">
              <a:solidFill>
                <a:srgbClr val="00A4DE"/>
              </a:solidFill>
              <a:latin typeface="Aharoni" panose="02010803020104030203" pitchFamily="2" charset="-79"/>
              <a:cs typeface="Aharoni" panose="02010803020104030203" pitchFamily="2" charset="-79"/>
            </a:endParaRPr>
          </a:p>
        </p:txBody>
      </p:sp>
      <p:sp>
        <p:nvSpPr>
          <p:cNvPr id="21" name="Rounded Rectangle 20"/>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
        <p:nvSpPr>
          <p:cNvPr id="22" name="TextBox 21"/>
          <p:cNvSpPr txBox="1"/>
          <p:nvPr/>
        </p:nvSpPr>
        <p:spPr>
          <a:xfrm>
            <a:off x="10123061" y="4673613"/>
            <a:ext cx="655776" cy="1107996"/>
          </a:xfrm>
          <a:prstGeom prst="rect">
            <a:avLst/>
          </a:prstGeom>
          <a:noFill/>
        </p:spPr>
        <p:txBody>
          <a:bodyPr wrap="square" rtlCol="0">
            <a:spAutoFit/>
          </a:bodyPr>
          <a:lstStyle/>
          <a:p>
            <a:pPr algn="ctr"/>
            <a:r>
              <a:rPr lang="en-GB" sz="6600" dirty="0" smtClean="0">
                <a:solidFill>
                  <a:srgbClr val="00A4DE"/>
                </a:solidFill>
                <a:latin typeface="Aharoni" panose="02010803020104030203" pitchFamily="2" charset="-79"/>
                <a:cs typeface="Aharoni" panose="02010803020104030203" pitchFamily="2" charset="-79"/>
              </a:rPr>
              <a:t>6</a:t>
            </a:r>
            <a:endParaRPr lang="en-GB" sz="6600" dirty="0">
              <a:solidFill>
                <a:srgbClr val="00A4DE"/>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30153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989813" y="1547511"/>
            <a:ext cx="10124389" cy="2759730"/>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When researching topics that hold deep emotional meaning for your participants, such as wartime experiences or family conflict, you will often find incentives are not helpful</a:t>
            </a:r>
          </a:p>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Participants may even be repulsed at the prospect of exchanging their emotionally charged stories for a ‘prize’</a:t>
            </a:r>
          </a:p>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Be sure to always allow people to opt out of incentives as they may, for example, face a tax liability that they might not want to deal </a:t>
            </a:r>
            <a:r>
              <a:rPr lang="en-GB" dirty="0" smtClean="0">
                <a:solidFill>
                  <a:srgbClr val="00A4DE"/>
                </a:solidFill>
                <a:latin typeface="Arial" panose="020B0604020202020204" pitchFamily="34" charset="0"/>
                <a:cs typeface="Arial" panose="020B0604020202020204" pitchFamily="34" charset="0"/>
              </a:rPr>
              <a:t>with.</a:t>
            </a:r>
            <a:endParaRPr lang="en-GB" dirty="0" smtClean="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1941923" y="377192"/>
            <a:ext cx="790908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INCENTIVES ARE NOT ALWAYS APPROPRIATE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7315" y="434303"/>
            <a:ext cx="224148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2100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52107" y="1420422"/>
            <a:ext cx="10180949" cy="3631763"/>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Having individuals who are known and trusted by your potential participants vouch for you can be very helpful when you are seeking to gain participation.</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Gatekeepers might include local leaders such as members of the clergy, members of a city or town council, leaders within clubs and social organisations, politicians, school teachers or administrators, executives or managers in a company or activists from NGOs may be respected within your target population.</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Gatekeepers may be able to bridge language and cultural barriers between you and your participants.</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 the case of research with children or vulnerable adults, gatekeepers are mandatory in almost all cases. </a:t>
            </a:r>
            <a:endParaRPr lang="it-IT" sz="2000" dirty="0" smtClean="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941923" y="377192"/>
            <a:ext cx="628767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BUILD BRIDGES WITH GATEKEEPERS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5905" y="434303"/>
            <a:ext cx="386289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9048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04972" y="1389872"/>
            <a:ext cx="10246937" cy="4688955"/>
          </a:xfrm>
        </p:spPr>
        <p:txBody>
          <a:bodyPr>
            <a:normAutofit/>
          </a:bodyPr>
          <a:lstStyle/>
          <a:p>
            <a:pPr marL="342900" lvl="1" indent="-342900">
              <a:lnSpc>
                <a:spcPct val="100000"/>
              </a:lnSpc>
              <a:spcBef>
                <a:spcPts val="0"/>
              </a:spcBef>
              <a:spcAft>
                <a:spcPts val="20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You can help to assuage concerns about privacy by indicating to your participant that:</a:t>
            </a:r>
          </a:p>
          <a:p>
            <a:pPr lvl="1">
              <a:lnSpc>
                <a:spcPct val="100000"/>
              </a:lnSpc>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Their information will not be passed to third parties under any circumstances</a:t>
            </a:r>
          </a:p>
          <a:p>
            <a:pPr lvl="1">
              <a:lnSpc>
                <a:spcPct val="100000"/>
              </a:lnSpc>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There is no reason to believe that anyone would be specifically hacking your system</a:t>
            </a:r>
          </a:p>
          <a:p>
            <a:pPr lvl="1">
              <a:lnSpc>
                <a:spcPct val="100000"/>
              </a:lnSpc>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Every reasonable precaution (such as using password protected computers) would be used to maintain privacy</a:t>
            </a:r>
          </a:p>
          <a:p>
            <a:pPr lvl="1">
              <a:lnSpc>
                <a:spcPct val="100000"/>
              </a:lnSpc>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Collected data will be assigned a unique identifying number and the correlating respondent names will be stored on a medium not connected to the internet</a:t>
            </a:r>
          </a:p>
          <a:p>
            <a:pPr lvl="0">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Establish your credibility as a researcher</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Take time to build up trust between you and the participant, especially if the topic is particularly personal </a:t>
            </a:r>
            <a:endParaRPr lang="it-IT" sz="20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941924" y="377192"/>
            <a:ext cx="658933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MANAGE CONCERNS OVER PRIVACY</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1003" y="434303"/>
            <a:ext cx="361779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843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1168924" y="1349910"/>
            <a:ext cx="9662474" cy="5181520"/>
          </a:xfrm>
        </p:spPr>
        <p:txBody>
          <a:bodyPr>
            <a:normAutofit/>
          </a:bodyPr>
          <a:lstStyle/>
          <a:p>
            <a:pPr>
              <a:lnSpc>
                <a:spcPct val="110000"/>
              </a:lnSpc>
              <a:spcBef>
                <a:spcPts val="0"/>
              </a:spcBef>
              <a:buClr>
                <a:schemeClr val="accent2"/>
              </a:buClr>
              <a:buSzPct val="121000"/>
              <a:buNone/>
            </a:pPr>
            <a:r>
              <a:rPr lang="it-IT" sz="2000" dirty="0" smtClean="0">
                <a:solidFill>
                  <a:srgbClr val="00A4DE"/>
                </a:solidFill>
                <a:latin typeface="Arial" panose="020B0604020202020204" pitchFamily="34" charset="0"/>
                <a:cs typeface="Arial" panose="020B0604020202020204" pitchFamily="34" charset="0"/>
              </a:rPr>
              <a:t>This can be even more important when you make a research participation request online. Be sure to:</a:t>
            </a:r>
          </a:p>
          <a:p>
            <a:pPr>
              <a:lnSpc>
                <a:spcPct val="110000"/>
              </a:lnSpc>
              <a:spcBef>
                <a:spcPts val="0"/>
              </a:spcBef>
              <a:buClr>
                <a:schemeClr val="accent2"/>
              </a:buClr>
              <a:buSzPct val="121000"/>
              <a:buNone/>
            </a:pPr>
            <a:endParaRPr lang="it-IT" sz="2000" dirty="0" smtClean="0">
              <a:solidFill>
                <a:srgbClr val="00A4DE"/>
              </a:solidFill>
              <a:latin typeface="Arial" panose="020B0604020202020204" pitchFamily="34" charset="0"/>
              <a:cs typeface="Arial" panose="020B0604020202020204" pitchFamily="34" charset="0"/>
            </a:endParaRP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Thoroughly check for typos or other errors in your message, as these can indicate a lack of credibility. </a:t>
            </a: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Post some kind of information about yourself and the research you are conducting on your institution’s website if possible. </a:t>
            </a: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Do not be surprised to receive queries from prospective respondents emailing you to confirm the research is legitimate. This means you need to keep a particularly close eye on your email inbox in the first 48 hours</a:t>
            </a: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Use an institutional email address. This will offer the reassurance that you are part of a respectable institution.</a:t>
            </a:r>
          </a:p>
          <a:p>
            <a:endParaRPr lang="it-IT" sz="4400" dirty="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1941923" y="377192"/>
            <a:ext cx="844641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ESTABLISH YOUR CREDIBILITY AS A RESEARCHER</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12924" y="434303"/>
            <a:ext cx="1675876"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662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0698" y="1316099"/>
            <a:ext cx="10194333" cy="2636619"/>
          </a:xfrm>
          <a:prstGeom prst="rect">
            <a:avLst/>
          </a:prstGeom>
        </p:spPr>
        <p:txBody>
          <a:bodyPr wrap="square">
            <a:spAutoFit/>
          </a:bodyPr>
          <a:lstStyle/>
          <a:p>
            <a:pPr marL="342900" indent="-342900">
              <a:lnSpc>
                <a:spcPct val="11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Link yourself to an established brand that the respondent will already be familiar with. </a:t>
            </a:r>
          </a:p>
          <a:p>
            <a:pPr marL="342900" indent="-342900">
              <a:lnSpc>
                <a:spcPct val="11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you don’t have an institutional email account, then make sure your email address lends credibility </a:t>
            </a:r>
          </a:p>
          <a:p>
            <a:pPr marL="342900" indent="-342900">
              <a:lnSpc>
                <a:spcPct val="11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may find a positive reception from some and immediate rejection from others. Think carefully about how an institution is perceived before you make a final decision about whether to emphasise your association with it. </a:t>
            </a:r>
            <a:endParaRPr lang="en-GB" sz="2000" dirty="0">
              <a:solidFill>
                <a:srgbClr val="00A4DE"/>
              </a:solidFill>
              <a:latin typeface="Arial" panose="020B0604020202020204" pitchFamily="34" charset="0"/>
              <a:cs typeface="Arial" panose="020B0604020202020204" pitchFamily="34" charset="0"/>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941923" y="377192"/>
            <a:ext cx="1025007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CONNECT RESEARCH TO A TRUSTED/RESPECTED INSTITUTION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1067037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1133078576"/>
              </p:ext>
            </p:extLst>
          </p:nvPr>
        </p:nvGraphicFramePr>
        <p:xfrm>
          <a:off x="1382302" y="829409"/>
          <a:ext cx="8876318" cy="58333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1941924" y="377192"/>
            <a:ext cx="744717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SOLICITING PARTICIPANTS: DECISION TREE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94829" y="434303"/>
            <a:ext cx="269397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6870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4552" y="340249"/>
            <a:ext cx="11748975" cy="523220"/>
          </a:xfrm>
          <a:prstGeom prst="rect">
            <a:avLst/>
          </a:prstGeom>
          <a:noFill/>
        </p:spPr>
        <p:txBody>
          <a:bodyPr wrap="square" rtlCol="0">
            <a:spAutoFit/>
          </a:bodyPr>
          <a:lstStyle/>
          <a:p>
            <a:pPr algn="ctr"/>
            <a:r>
              <a:rPr lang="en-GB" sz="2800" dirty="0" smtClean="0">
                <a:solidFill>
                  <a:srgbClr val="000090"/>
                </a:solidFill>
                <a:latin typeface="Aharoni" panose="02010803020104030203" pitchFamily="2" charset="-79"/>
                <a:cs typeface="Aharoni" panose="02010803020104030203" pitchFamily="2" charset="-79"/>
              </a:rPr>
              <a:t>Be knowledgeable about your research</a:t>
            </a:r>
            <a:endParaRPr lang="en-GB" sz="2000" dirty="0">
              <a:solidFill>
                <a:srgbClr val="000090"/>
              </a:solidFill>
              <a:latin typeface="Aharoni" panose="02010803020104030203" pitchFamily="2" charset="-79"/>
              <a:cs typeface="Aharoni" panose="02010803020104030203" pitchFamily="2" charset="-79"/>
            </a:endParaRPr>
          </a:p>
        </p:txBody>
      </p:sp>
      <p:sp>
        <p:nvSpPr>
          <p:cNvPr id="2" name="Rectangle 1"/>
          <p:cNvSpPr/>
          <p:nvPr/>
        </p:nvSpPr>
        <p:spPr>
          <a:xfrm>
            <a:off x="318976" y="1316099"/>
            <a:ext cx="10621925" cy="5068054"/>
          </a:xfrm>
          <a:prstGeom prst="rect">
            <a:avLst/>
          </a:prstGeom>
        </p:spPr>
        <p:txBody>
          <a:bodyPr wrap="square">
            <a:spAutoFit/>
          </a:bodyPr>
          <a:lstStyle/>
          <a:p>
            <a:pPr marL="342900" indent="-342900">
              <a:spcAft>
                <a:spcPts val="2000"/>
              </a:spcAft>
              <a:buClr>
                <a:schemeClr val="accent2"/>
              </a:buClr>
              <a:buSzPct val="120000"/>
              <a:buFont typeface="Arial" panose="020B0604020202020204" pitchFamily="34" charset="0"/>
              <a:buChar char="•"/>
            </a:pPr>
            <a:r>
              <a:rPr lang="en-GB" sz="2000" dirty="0" smtClean="0">
                <a:solidFill>
                  <a:srgbClr val="000090"/>
                </a:solidFill>
                <a:latin typeface="Arial" panose="020B0604020202020204" pitchFamily="34" charset="0"/>
                <a:cs typeface="Arial" panose="020B0604020202020204" pitchFamily="34" charset="0"/>
              </a:rPr>
              <a:t>Prepare answers for questions about what your research topic is, why you are doing the research and how you will ensure that your participants’ data will be kept secure. </a:t>
            </a:r>
          </a:p>
          <a:p>
            <a:pPr marL="342900" indent="-342900">
              <a:spcAft>
                <a:spcPts val="2000"/>
              </a:spcAft>
              <a:buClr>
                <a:schemeClr val="accent2"/>
              </a:buClr>
              <a:buSzPct val="120000"/>
              <a:buFont typeface="Arial" panose="020B0604020202020204" pitchFamily="34" charset="0"/>
              <a:buChar char="•"/>
            </a:pPr>
            <a:r>
              <a:rPr lang="en-GB" sz="2000" dirty="0" smtClean="0">
                <a:solidFill>
                  <a:srgbClr val="000090"/>
                </a:solidFill>
                <a:latin typeface="Arial" panose="020B0604020202020204" pitchFamily="34" charset="0"/>
                <a:cs typeface="Arial" panose="020B0604020202020204" pitchFamily="34" charset="0"/>
              </a:rPr>
              <a:t>You may also be asked about whether, how and when the participant can view the results.</a:t>
            </a:r>
          </a:p>
          <a:p>
            <a:pPr marL="342900" indent="-342900">
              <a:spcAft>
                <a:spcPts val="2000"/>
              </a:spcAft>
              <a:buClr>
                <a:schemeClr val="accent2"/>
              </a:buClr>
              <a:buSzPct val="120000"/>
              <a:buFont typeface="Arial" panose="020B0604020202020204" pitchFamily="34" charset="0"/>
              <a:buChar char="•"/>
            </a:pPr>
            <a:r>
              <a:rPr lang="en-GB" sz="2000" dirty="0" smtClean="0">
                <a:solidFill>
                  <a:srgbClr val="000090"/>
                </a:solidFill>
                <a:latin typeface="Arial" panose="020B0604020202020204" pitchFamily="34" charset="0"/>
                <a:cs typeface="Arial" panose="020B0604020202020204" pitchFamily="34" charset="0"/>
              </a:rPr>
              <a:t>You should be able to answer various common questions from participants, such as use of information, the topic of your research, participant incentives, completion of the work, and confidentiality.</a:t>
            </a:r>
          </a:p>
          <a:p>
            <a:pPr marL="342900" indent="-342900">
              <a:spcAft>
                <a:spcPts val="2000"/>
              </a:spcAft>
              <a:buClr>
                <a:schemeClr val="accent2"/>
              </a:buClr>
              <a:buSzPct val="120000"/>
              <a:buFont typeface="Arial" panose="020B0604020202020204" pitchFamily="34" charset="0"/>
              <a:buChar char="•"/>
            </a:pPr>
            <a:r>
              <a:rPr lang="en-GB" sz="2000" dirty="0" smtClean="0">
                <a:solidFill>
                  <a:srgbClr val="000090"/>
                </a:solidFill>
                <a:latin typeface="Arial" panose="020B0604020202020204" pitchFamily="34" charset="0"/>
                <a:cs typeface="Arial" panose="020B0604020202020204" pitchFamily="34" charset="0"/>
              </a:rPr>
              <a:t>At the same time you should also be able to speak easily and knowledgably about more in-depth aspects of the research project, such as how you would analyse or use information, how a funding organisation may use private information, or precisely how your study will have a larger impact on the issue.</a:t>
            </a:r>
            <a:endParaRPr lang="it-IT" sz="2000" dirty="0" smtClean="0">
              <a:solidFill>
                <a:srgbClr val="000090"/>
              </a:solidFill>
              <a:latin typeface="Arial" panose="020B0604020202020204" pitchFamily="34" charset="0"/>
              <a:cs typeface="Arial" panose="020B0604020202020204" pitchFamily="34" charset="0"/>
            </a:endParaRPr>
          </a:p>
          <a:p>
            <a:pPr marL="342900" indent="-342900">
              <a:spcAft>
                <a:spcPts val="2000"/>
              </a:spcAft>
              <a:buClr>
                <a:schemeClr val="accent2"/>
              </a:buClr>
              <a:buSzPct val="120000"/>
              <a:buFont typeface="Arial" panose="020B0604020202020204" pitchFamily="34" charset="0"/>
              <a:buChar char="•"/>
            </a:pPr>
            <a:endParaRPr lang="en-GB" sz="2000" dirty="0">
              <a:solidFill>
                <a:srgbClr val="000090"/>
              </a:solidFill>
              <a:latin typeface="Arial" panose="020B0604020202020204" pitchFamily="34" charset="0"/>
              <a:cs typeface="Arial" panose="020B0604020202020204" pitchFamily="34" charset="0"/>
            </a:endParaRPr>
          </a:p>
          <a:p>
            <a:pPr marL="342900" indent="-342900">
              <a:spcAft>
                <a:spcPts val="2000"/>
              </a:spcAft>
              <a:buClr>
                <a:schemeClr val="accent2"/>
              </a:buClr>
              <a:buSzPct val="120000"/>
              <a:buFont typeface="Arial" panose="020B0604020202020204" pitchFamily="34" charset="0"/>
              <a:buChar char="•"/>
            </a:pPr>
            <a:endParaRPr lang="en-GB" sz="2000" dirty="0">
              <a:solidFill>
                <a:srgbClr val="00009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77161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168923" y="1406022"/>
            <a:ext cx="9813303" cy="4955203"/>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results of your research will be skewed if you fail to ensure that your sample reflects the population that you are studying</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For example, it could be unwise to assume that prospective participants from ethnic minorities (for example, recent immigrants) speak English, have internet access, or are aware of certain local historical events.</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Possible variables include local languages, educational backgrounds and levels of social marginalisation.</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Minority groups may also be reluctant to participate in research for reasons stemming from historical discrimination. Other communities may have a history of being exploited that has led them to mistrust research and research institutions.  Be aware of these histories.</a:t>
            </a:r>
          </a:p>
          <a:p>
            <a:pPr marL="342900" indent="-342900">
              <a:spcAft>
                <a:spcPts val="2000"/>
              </a:spcAft>
              <a:buClr>
                <a:schemeClr val="accent2"/>
              </a:buClr>
              <a:buSzPct val="120000"/>
            </a:pPr>
            <a:endParaRPr lang="it-IT" sz="2000" dirty="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1923068" y="377192"/>
            <a:ext cx="826730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CONSIDER POTENTIAL CULTURAL SENSITIVITIES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14961" y="434303"/>
            <a:ext cx="187383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5501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94974" y="1487541"/>
            <a:ext cx="10483179" cy="4508927"/>
          </a:xfrm>
        </p:spPr>
        <p:txBody>
          <a:bodyPr vert="horz" wrap="square" lIns="91440" tIns="45720" rIns="91440" bIns="45720" rtlCol="0">
            <a:spAutoFit/>
          </a:body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a:t>
            </a:r>
            <a:r>
              <a:rPr lang="en-GB" sz="2000" dirty="0" smtClean="0">
                <a:solidFill>
                  <a:srgbClr val="00A4DE"/>
                </a:solidFill>
                <a:latin typeface="Arial" panose="020B0604020202020204" pitchFamily="34" charset="0"/>
                <a:cs typeface="Arial" panose="020B0604020202020204" pitchFamily="34" charset="0"/>
              </a:rPr>
              <a:t>should be prepared to demonstrate basic mastery of information about your research topic to assure your participants of your credibility as a researcher. </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should also avoid terms and phrases that may sound condescending, pompous or unapproachable. </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greater the time commitment, inconvenience and risk faced by your respondent, the more you will need to offer incentives for participation. </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may need to work through gatekeepers in order to reach your participants effectively. </a:t>
            </a:r>
          </a:p>
          <a:p>
            <a:pPr marL="342900" indent="-342900">
              <a:spcAft>
                <a:spcPts val="2000"/>
              </a:spcAft>
              <a:buClr>
                <a:schemeClr val="accent2"/>
              </a:buClr>
              <a:buSzPct val="120000"/>
            </a:pPr>
            <a:endParaRPr lang="en-GB" sz="2000" dirty="0" smtClean="0">
              <a:solidFill>
                <a:srgbClr val="000090"/>
              </a:solidFill>
              <a:latin typeface="Arial" panose="020B0604020202020204" pitchFamily="34" charset="0"/>
              <a:cs typeface="Arial" panose="020B0604020202020204" pitchFamily="34" charset="0"/>
            </a:endParaRPr>
          </a:p>
          <a:p>
            <a:pPr marL="342900" indent="-342900">
              <a:spcAft>
                <a:spcPts val="2000"/>
              </a:spcAft>
              <a:buClr>
                <a:schemeClr val="accent2"/>
              </a:buClr>
              <a:buSzPct val="120000"/>
            </a:pPr>
            <a:endParaRPr lang="it-IT" sz="2000" dirty="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894974" y="377193"/>
            <a:ext cx="932368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 STRATEGIES &amp; </a:t>
            </a:r>
            <a:r>
              <a:rPr lang="en-GB" sz="2800" dirty="0" smtClean="0">
                <a:solidFill>
                  <a:schemeClr val="bg1">
                    <a:lumMod val="50000"/>
                  </a:schemeClr>
                </a:solidFill>
                <a:latin typeface="Aharoni" panose="02010803020104030203" pitchFamily="2" charset="-79"/>
                <a:cs typeface="Aharoni" panose="02010803020104030203" pitchFamily="2" charset="-79"/>
              </a:rPr>
              <a:t>INCENTIVES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68586" y="434304"/>
            <a:ext cx="2920212"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062036" y="1483292"/>
            <a:ext cx="10108727" cy="3934410"/>
          </a:xfrm>
        </p:spPr>
        <p:txBody>
          <a:bodyPr vert="horz" wrap="square" lIns="91440" tIns="45720" rIns="91440" bIns="45720" rtlCol="0">
            <a:spAutoFit/>
          </a:body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Dress </a:t>
            </a:r>
            <a:r>
              <a:rPr lang="en-GB" sz="2000" dirty="0" smtClean="0">
                <a:solidFill>
                  <a:srgbClr val="00A4DE"/>
                </a:solidFill>
                <a:latin typeface="Arial" panose="020B0604020202020204" pitchFamily="34" charset="0"/>
                <a:cs typeface="Arial" panose="020B0604020202020204" pitchFamily="34" charset="0"/>
              </a:rPr>
              <a:t>appropriately</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Keep your appointments</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Arrive early and ensure that you both and the participants are absolutely clear about where and when you will meet</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Always follow the core ethical principles </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Finally: be prepared for rejection and take it gracefully, expressing thanks for considering your participation request. </a:t>
            </a:r>
          </a:p>
          <a:p>
            <a:pPr marL="342900" indent="-342900">
              <a:spcAft>
                <a:spcPts val="2000"/>
              </a:spcAft>
              <a:buClr>
                <a:schemeClr val="accent2"/>
              </a:buClr>
              <a:buSzPct val="120000"/>
            </a:pPr>
            <a:endParaRPr lang="it-IT" sz="2000" dirty="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894974" y="377193"/>
            <a:ext cx="1116190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 GETTING THE FUNDAMENTALS RIGHT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44520" y="434304"/>
            <a:ext cx="104427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244339" y="1506603"/>
            <a:ext cx="9709608" cy="2451953"/>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Surveys, interviews, focus groups, participant observation and other research methods depend on participation</a:t>
            </a:r>
            <a:r>
              <a:rPr lang="en-GB" sz="2000" dirty="0" smtClean="0">
                <a:solidFill>
                  <a:srgbClr val="00A4DE"/>
                </a:solidFill>
                <a:latin typeface="Arial" panose="020B0604020202020204" pitchFamily="34" charset="0"/>
                <a:cs typeface="Arial" panose="020B0604020202020204" pitchFamily="34" charset="0"/>
              </a:rPr>
              <a:t>.</a:t>
            </a: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Strategies and procedures for gaining participation form the foundation of successful projects involving primary research</a:t>
            </a:r>
            <a:r>
              <a:rPr lang="en-GB" sz="2000" dirty="0" smtClean="0">
                <a:solidFill>
                  <a:srgbClr val="00A4DE"/>
                </a:solidFill>
                <a:latin typeface="Arial" panose="020B0604020202020204" pitchFamily="34" charset="0"/>
                <a:cs typeface="Arial" panose="020B0604020202020204" pitchFamily="34" charset="0"/>
              </a:rPr>
              <a:t>.</a:t>
            </a: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need to convince your respondents that it is worthwhile for them to contribute their time and perhaps disclose confidential information to you</a:t>
            </a:r>
            <a:endParaRPr lang="it-IT"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272264" y="377193"/>
            <a:ext cx="632649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INTRODUCTION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0536" y="434304"/>
            <a:ext cx="722826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0991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070698" y="1684709"/>
            <a:ext cx="10279174" cy="3580467"/>
          </a:xfrm>
          <a:prstGeom prst="rect">
            <a:avLst/>
          </a:prstGeom>
          <a:noFill/>
        </p:spPr>
        <p:txBody>
          <a:bodyPr wrap="square" rtlCol="0">
            <a:spAutoFit/>
          </a:bodyPr>
          <a:lstStyle/>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People </a:t>
            </a:r>
            <a:r>
              <a:rPr lang="en-GB" sz="2000" dirty="0" smtClean="0">
                <a:solidFill>
                  <a:srgbClr val="00A4DE"/>
                </a:solidFill>
                <a:latin typeface="Arial" panose="020B0604020202020204" pitchFamily="34" charset="0"/>
                <a:cs typeface="Arial" panose="020B0604020202020204" pitchFamily="34" charset="0"/>
              </a:rPr>
              <a:t>may be reluctant to participate in your </a:t>
            </a:r>
            <a:r>
              <a:rPr lang="en-GB" sz="2000" dirty="0" smtClean="0">
                <a:solidFill>
                  <a:srgbClr val="00A4DE"/>
                </a:solidFill>
                <a:latin typeface="Arial" panose="020B0604020202020204" pitchFamily="34" charset="0"/>
                <a:cs typeface="Arial" panose="020B0604020202020204" pitchFamily="34" charset="0"/>
              </a:rPr>
              <a:t>research</a:t>
            </a:r>
            <a:endParaRPr lang="en-GB" sz="2000" dirty="0" smtClean="0">
              <a:solidFill>
                <a:srgbClr val="00A4DE"/>
              </a:solidFill>
              <a:latin typeface="Arial" panose="020B0604020202020204" pitchFamily="34" charset="0"/>
              <a:cs typeface="Arial" panose="020B0604020202020204" pitchFamily="34" charset="0"/>
            </a:endParaRP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Potential respondents might not be interested in your research project, they might not immediately trust you or they might be wary of participating due to cultural </a:t>
            </a:r>
            <a:r>
              <a:rPr lang="en-GB" sz="2000" dirty="0" smtClean="0">
                <a:solidFill>
                  <a:srgbClr val="00A4DE"/>
                </a:solidFill>
                <a:latin typeface="Arial" panose="020B0604020202020204" pitchFamily="34" charset="0"/>
                <a:cs typeface="Arial" panose="020B0604020202020204" pitchFamily="34" charset="0"/>
              </a:rPr>
              <a:t>sensitivities</a:t>
            </a:r>
            <a:endParaRPr lang="en-GB" sz="2000" dirty="0" smtClean="0">
              <a:solidFill>
                <a:srgbClr val="00A4DE"/>
              </a:solidFill>
              <a:latin typeface="Arial" panose="020B0604020202020204" pitchFamily="34" charset="0"/>
              <a:cs typeface="Arial" panose="020B0604020202020204" pitchFamily="34" charset="0"/>
            </a:endParaRPr>
          </a:p>
          <a:p>
            <a:pPr marL="342900" indent="-342900">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You are often approaching people with whom you have no prior </a:t>
            </a:r>
            <a:r>
              <a:rPr lang="en-US" sz="2000" dirty="0" smtClean="0">
                <a:solidFill>
                  <a:srgbClr val="00A4DE"/>
                </a:solidFill>
                <a:latin typeface="Arial" panose="020B0604020202020204" pitchFamily="34" charset="0"/>
                <a:cs typeface="Arial" panose="020B0604020202020204" pitchFamily="34" charset="0"/>
              </a:rPr>
              <a:t>relationship</a:t>
            </a:r>
            <a:endParaRPr lang="en-US" sz="2000" dirty="0" smtClean="0">
              <a:solidFill>
                <a:srgbClr val="00A4DE"/>
              </a:solidFill>
              <a:latin typeface="Arial" panose="020B0604020202020204" pitchFamily="34" charset="0"/>
              <a:cs typeface="Arial" panose="020B0604020202020204" pitchFamily="34" charset="0"/>
            </a:endParaRPr>
          </a:p>
          <a:p>
            <a:pPr marL="342900" indent="-342900">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You may be asking participants about their income, health or drug use after only knowing them for a few minutes</a:t>
            </a:r>
            <a:endParaRPr lang="en-GB" sz="2000" dirty="0" smtClean="0">
              <a:solidFill>
                <a:srgbClr val="00A4DE"/>
              </a:solidFill>
              <a:latin typeface="Arial" panose="020B0604020202020204" pitchFamily="34" charset="0"/>
              <a:cs typeface="Arial" panose="020B0604020202020204" pitchFamily="34" charset="0"/>
            </a:endParaRPr>
          </a:p>
          <a:p>
            <a:pPr marL="285750" indent="-285750">
              <a:buClr>
                <a:schemeClr val="accent2"/>
              </a:buClr>
              <a:buSzPct val="121000"/>
              <a:buFont typeface="Arial" panose="020B0604020202020204" pitchFamily="34" charset="0"/>
              <a:buChar char="•"/>
            </a:pPr>
            <a:endParaRPr lang="en-GB" sz="2000" b="1" dirty="0" smtClean="0">
              <a:solidFill>
                <a:srgbClr val="000090"/>
              </a:solidFill>
              <a:latin typeface="Aharoni" panose="02010803020104030203" pitchFamily="2" charset="-79"/>
              <a:cs typeface="Aharoni" panose="02010803020104030203" pitchFamily="2" charset="-79"/>
            </a:endParaRPr>
          </a:p>
          <a:p>
            <a:pPr>
              <a:buClr>
                <a:schemeClr val="accent2"/>
              </a:buClr>
              <a:buSzPct val="121000"/>
            </a:pPr>
            <a:endParaRPr lang="en-GB" sz="2000" b="1" dirty="0">
              <a:solidFill>
                <a:srgbClr val="000090"/>
              </a:solidFill>
              <a:latin typeface="Aharoni" panose="02010803020104030203" pitchFamily="2" charset="-79"/>
              <a:cs typeface="Aharoni" panose="02010803020104030203" pitchFamily="2" charset="-79"/>
            </a:endParaRPr>
          </a:p>
        </p:txBody>
      </p:sp>
      <p:sp>
        <p:nvSpPr>
          <p:cNvPr id="7" name="TextBox 6"/>
          <p:cNvSpPr txBox="1"/>
          <p:nvPr/>
        </p:nvSpPr>
        <p:spPr>
          <a:xfrm>
            <a:off x="244555" y="377193"/>
            <a:ext cx="719319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INITIAL DIFFICULTIES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1241" y="434304"/>
            <a:ext cx="641755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2785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070697" y="1118652"/>
            <a:ext cx="10156627" cy="4049827"/>
          </a:xfrm>
          <a:prstGeom prst="rect">
            <a:avLst/>
          </a:prstGeom>
          <a:noFill/>
        </p:spPr>
        <p:txBody>
          <a:bodyPr wrap="square" rtlCol="0">
            <a:spAutoFit/>
          </a:bodyPr>
          <a:lstStyle>
            <a:defPPr>
              <a:defRPr lang="it-IT"/>
            </a:defPPr>
            <a:lvl1pPr marL="285750" indent="-285750">
              <a:buClr>
                <a:schemeClr val="accent2"/>
              </a:buClr>
              <a:buSzPct val="121000"/>
              <a:buFont typeface="Arial" panose="020B0604020202020204" pitchFamily="34" charset="0"/>
              <a:buChar char="•"/>
              <a:defRPr sz="2000">
                <a:solidFill>
                  <a:schemeClr val="accent1">
                    <a:lumMod val="75000"/>
                  </a:schemeClr>
                </a:solidFill>
                <a:latin typeface="Arial" panose="020B0604020202020204" pitchFamily="34" charset="0"/>
                <a:cs typeface="Arial" panose="020B0604020202020204" pitchFamily="34" charset="0"/>
              </a:defRPr>
            </a:lvl1pPr>
          </a:lstStyle>
          <a:p>
            <a:endParaRPr lang="en-GB" dirty="0">
              <a:solidFill>
                <a:srgbClr val="000090"/>
              </a:solidFill>
            </a:endParaRPr>
          </a:p>
          <a:p>
            <a:pPr>
              <a:spcAft>
                <a:spcPts val="2000"/>
              </a:spcAft>
              <a:buSzPct val="150000"/>
              <a:buBlip>
                <a:blip r:embed="rId2"/>
              </a:buBlip>
            </a:pPr>
            <a:r>
              <a:rPr lang="en-GB" dirty="0" smtClean="0">
                <a:solidFill>
                  <a:srgbClr val="00A4DE"/>
                </a:solidFill>
              </a:rPr>
              <a:t> You </a:t>
            </a:r>
            <a:r>
              <a:rPr lang="en-GB" dirty="0" smtClean="0">
                <a:solidFill>
                  <a:srgbClr val="00A4DE"/>
                </a:solidFill>
              </a:rPr>
              <a:t>must first locate your potential participants, make contact with them and gain their </a:t>
            </a:r>
            <a:r>
              <a:rPr lang="en-GB" dirty="0" smtClean="0">
                <a:solidFill>
                  <a:srgbClr val="00A4DE"/>
                </a:solidFill>
              </a:rPr>
              <a:t>  interest </a:t>
            </a:r>
            <a:r>
              <a:rPr lang="en-GB" dirty="0" smtClean="0">
                <a:solidFill>
                  <a:srgbClr val="00A4DE"/>
                </a:solidFill>
              </a:rPr>
              <a:t>in your project</a:t>
            </a:r>
          </a:p>
          <a:p>
            <a:pPr marL="400050" indent="-342900">
              <a:spcAft>
                <a:spcPts val="2000"/>
              </a:spcAft>
              <a:buSzPct val="150000"/>
              <a:buBlip>
                <a:blip r:embed="rId2"/>
              </a:buBlip>
            </a:pPr>
            <a:r>
              <a:rPr lang="en-GB" dirty="0" smtClean="0">
                <a:solidFill>
                  <a:srgbClr val="00A4DE"/>
                </a:solidFill>
              </a:rPr>
              <a:t>Locate potential participants where they live, work and play – consider:</a:t>
            </a:r>
          </a:p>
          <a:p>
            <a:pPr marL="742950" lvl="1" indent="-285750">
              <a:spcBef>
                <a:spcPts val="5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	Where your participants may be found </a:t>
            </a:r>
          </a:p>
          <a:p>
            <a:pPr marL="742950" lvl="1" indent="-285750">
              <a:spcBef>
                <a:spcPts val="50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	Where they might be most receptive to participation requests</a:t>
            </a:r>
          </a:p>
          <a:p>
            <a:pPr lvl="1">
              <a:lnSpc>
                <a:spcPct val="90000"/>
              </a:lnSpc>
              <a:spcBef>
                <a:spcPts val="500"/>
              </a:spcBef>
              <a:buClr>
                <a:schemeClr val="accent2"/>
              </a:buClr>
              <a:buSzPct val="121000"/>
            </a:pPr>
            <a:endParaRPr lang="en-GB" sz="2000" dirty="0" smtClean="0">
              <a:solidFill>
                <a:srgbClr val="000090"/>
              </a:solidFill>
              <a:latin typeface="Arial" panose="020B0604020202020204" pitchFamily="34" charset="0"/>
              <a:cs typeface="Arial" panose="020B0604020202020204" pitchFamily="34" charset="0"/>
            </a:endParaRPr>
          </a:p>
          <a:p>
            <a:pPr>
              <a:spcAft>
                <a:spcPts val="2000"/>
              </a:spcAft>
            </a:pPr>
            <a:endParaRPr lang="en-GB" dirty="0">
              <a:solidFill>
                <a:srgbClr val="000090"/>
              </a:solidFill>
            </a:endParaRPr>
          </a:p>
          <a:p>
            <a:endParaRPr lang="en-GB" dirty="0">
              <a:solidFill>
                <a:srgbClr val="000090"/>
              </a:solidFill>
            </a:endParaRPr>
          </a:p>
        </p:txBody>
      </p:sp>
      <p:sp>
        <p:nvSpPr>
          <p:cNvPr id="7" name="TextBox 6"/>
          <p:cNvSpPr txBox="1"/>
          <p:nvPr/>
        </p:nvSpPr>
        <p:spPr>
          <a:xfrm>
            <a:off x="904973" y="377192"/>
            <a:ext cx="653277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FINDING PARTICIPANTS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9971" y="434303"/>
            <a:ext cx="573882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1853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159497" y="1574011"/>
            <a:ext cx="9992412" cy="4285789"/>
          </a:xfrm>
          <a:noFill/>
        </p:spPr>
        <p:txBody>
          <a:bodyPr wrap="square" rtlCol="0">
            <a:spAutoFit/>
          </a:bodyPr>
          <a:lstStyle/>
          <a:p>
            <a:pPr>
              <a:lnSpc>
                <a:spcPct val="100000"/>
              </a:lnSpc>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Social media sites can help to ‘snowball’ your sample</a:t>
            </a:r>
          </a:p>
          <a:p>
            <a:pPr>
              <a:lnSpc>
                <a:spcPct val="100000"/>
              </a:lnSpc>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The following are useful social media sites to consider:</a:t>
            </a:r>
            <a:endParaRPr lang="en-GB" sz="2000" dirty="0" smtClean="0">
              <a:solidFill>
                <a:srgbClr val="00A4DE"/>
              </a:solidFill>
              <a:latin typeface="Arial" panose="020B0604020202020204" pitchFamily="34" charset="0"/>
              <a:cs typeface="Arial" panose="020B0604020202020204" pitchFamily="34" charset="0"/>
            </a:endParaRPr>
          </a:p>
          <a:p>
            <a:pPr lvl="1">
              <a:lnSpc>
                <a:spcPct val="100000"/>
              </a:lnSpc>
              <a:spcAft>
                <a:spcPts val="2000"/>
              </a:spcAft>
              <a:buClr>
                <a:schemeClr val="accent2"/>
              </a:buClr>
              <a:buSzPct val="150000"/>
              <a:buBlip>
                <a:blip r:embed="rId2"/>
              </a:buBlip>
            </a:pPr>
            <a:r>
              <a:rPr lang="en-US" sz="1600" dirty="0" smtClean="0">
                <a:solidFill>
                  <a:srgbClr val="00A4DE"/>
                </a:solidFill>
                <a:latin typeface="Arial" panose="020B0604020202020204" pitchFamily="34" charset="0"/>
                <a:cs typeface="Arial" panose="020B0604020202020204" pitchFamily="34" charset="0"/>
              </a:rPr>
              <a:t>LinkedIn – widely used for ‘professional’ contacts</a:t>
            </a:r>
            <a:endParaRPr lang="en-GB" sz="1600" dirty="0" smtClean="0">
              <a:solidFill>
                <a:srgbClr val="00A4DE"/>
              </a:solidFill>
              <a:latin typeface="Arial" panose="020B0604020202020204" pitchFamily="34" charset="0"/>
              <a:cs typeface="Arial" panose="020B0604020202020204" pitchFamily="34" charset="0"/>
            </a:endParaRPr>
          </a:p>
          <a:p>
            <a:pPr marL="742950" lvl="2" indent="-285750">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Facebook – has a major focus on social networks, but many companies and key figures have public profiles on the website</a:t>
            </a:r>
          </a:p>
          <a:p>
            <a:pPr marL="742950" lvl="2" indent="-285750">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Twitter – not everyone has a Twitter account but it can be a useful means of approaching people who do</a:t>
            </a:r>
            <a:endParaRPr lang="it-IT" sz="1600" dirty="0" smtClean="0">
              <a:solidFill>
                <a:srgbClr val="00A4DE"/>
              </a:solidFill>
              <a:latin typeface="Arial" panose="020B0604020202020204" pitchFamily="34" charset="0"/>
              <a:cs typeface="Arial" panose="020B0604020202020204" pitchFamily="34" charset="0"/>
            </a:endParaRPr>
          </a:p>
          <a:p>
            <a:pPr>
              <a:lnSpc>
                <a:spcPct val="100000"/>
              </a:lnSpc>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In other cases persistent and creative internet searches can get you contact details for key people</a:t>
            </a:r>
            <a:endParaRPr lang="it-IT" sz="2000" dirty="0" smtClean="0">
              <a:solidFill>
                <a:srgbClr val="00A4DE"/>
              </a:solidFill>
              <a:latin typeface="Arial" panose="020B0604020202020204" pitchFamily="34" charset="0"/>
              <a:cs typeface="Arial" panose="020B0604020202020204" pitchFamily="34" charset="0"/>
            </a:endParaRPr>
          </a:p>
        </p:txBody>
      </p:sp>
      <p:sp>
        <p:nvSpPr>
          <p:cNvPr id="10" name="TextBox 9"/>
          <p:cNvSpPr txBox="1"/>
          <p:nvPr/>
        </p:nvSpPr>
        <p:spPr>
          <a:xfrm>
            <a:off x="1941922" y="377192"/>
            <a:ext cx="902145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GAINING PARTICIPATION THROUGH SOCIAL MEDIA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1"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3946" y="434303"/>
            <a:ext cx="10348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5345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197204" y="1420379"/>
            <a:ext cx="9926426" cy="4801314"/>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Gaining attention for your request for research participation requires an understanding of what is likely to matter to people in your target </a:t>
            </a:r>
            <a:r>
              <a:rPr lang="en-GB" sz="2000" dirty="0" smtClean="0">
                <a:solidFill>
                  <a:srgbClr val="00A4DE"/>
                </a:solidFill>
                <a:latin typeface="Arial" panose="020B0604020202020204" pitchFamily="34" charset="0"/>
                <a:cs typeface="Arial" panose="020B0604020202020204" pitchFamily="34" charset="0"/>
              </a:rPr>
              <a:t>population</a:t>
            </a: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Try to appeal to them by connecting the research to a higher goal:</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Is it likely to improve quality of life or health? </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Will it contribute to improvements in socially desirable institutions?</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Will it contribute to efforts to reduce something socially undesirable? </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Does it shed light on an important, contentious social issue?</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Will it address some kind of injustice? </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Could your research contribute to greater understanding</a:t>
            </a:r>
            <a:r>
              <a:rPr lang="en-GB" sz="1600" dirty="0" smtClean="0">
                <a:solidFill>
                  <a:srgbClr val="00A4DE"/>
                </a:solidFill>
                <a:latin typeface="Arial" panose="020B0604020202020204" pitchFamily="34" charset="0"/>
                <a:cs typeface="Arial" panose="020B0604020202020204" pitchFamily="34" charset="0"/>
              </a:rPr>
              <a:t>?</a:t>
            </a:r>
            <a:endParaRPr lang="en-GB" sz="1600" dirty="0" smtClean="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1979630" y="377192"/>
            <a:ext cx="661761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PERSUADING PEOPLE TO PARTICIPATE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21831" y="434303"/>
            <a:ext cx="346696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8869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070698" y="1499684"/>
            <a:ext cx="10071784" cy="4933658"/>
          </a:xfrm>
          <a:noFill/>
        </p:spPr>
        <p:txBody>
          <a:bodyPr vert="horz" wrap="square" lIns="91440" tIns="45720" rIns="91440" bIns="45720" rtlCol="0">
            <a:spAutoFit/>
          </a:bodyPr>
          <a:lstStyle/>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It is legitimate to use incentives to improve your research participation </a:t>
            </a:r>
            <a:r>
              <a:rPr lang="en-GB" sz="2000" dirty="0" smtClean="0">
                <a:solidFill>
                  <a:srgbClr val="00A4DE"/>
                </a:solidFill>
                <a:latin typeface="Arial" panose="020B0604020202020204" pitchFamily="34" charset="0"/>
                <a:cs typeface="Arial" panose="020B0604020202020204" pitchFamily="34" charset="0"/>
              </a:rPr>
              <a:t>rate</a:t>
            </a: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There are two main modes of offering incentives: </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Offering incentives to everyone who participates </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Offering incentives to only a few people – such as with a prize </a:t>
            </a:r>
            <a:r>
              <a:rPr lang="en-GB" sz="1600" dirty="0" smtClean="0">
                <a:solidFill>
                  <a:srgbClr val="00A4DE"/>
                </a:solidFill>
                <a:latin typeface="Arial" panose="020B0604020202020204" pitchFamily="34" charset="0"/>
                <a:cs typeface="Arial" panose="020B0604020202020204" pitchFamily="34" charset="0"/>
              </a:rPr>
              <a:t>draw</a:t>
            </a: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It will usually be preferable to offer the same incentive to all participants. However, there are often practical reasons for using a prize draw as your method of compensation. </a:t>
            </a:r>
          </a:p>
          <a:p>
            <a:pPr lvl="1">
              <a:buClr>
                <a:schemeClr val="accent2"/>
              </a:buClr>
              <a:buSzPct val="121000"/>
            </a:pPr>
            <a:endParaRPr lang="en-GB" sz="1600" b="1" dirty="0" smtClean="0"/>
          </a:p>
          <a:p>
            <a:pPr lvl="1">
              <a:buClr>
                <a:schemeClr val="accent2"/>
              </a:buClr>
              <a:buSzPct val="121000"/>
            </a:pPr>
            <a:endParaRPr lang="en-GB" sz="1600" b="1" dirty="0" smtClean="0"/>
          </a:p>
          <a:p>
            <a:pPr lvl="1">
              <a:buClr>
                <a:schemeClr val="accent2"/>
              </a:buClr>
              <a:buSzPct val="121000"/>
            </a:pPr>
            <a:endParaRPr lang="en-GB" sz="1600" dirty="0" smtClean="0"/>
          </a:p>
          <a:p>
            <a:pPr lvl="1">
              <a:buClr>
                <a:schemeClr val="accent2"/>
              </a:buClr>
              <a:buSzPct val="121000"/>
            </a:pPr>
            <a:endParaRPr lang="en-GB" sz="16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2026763" y="377192"/>
            <a:ext cx="622169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USE APPROPRIATE COMPENSATION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4186" y="434303"/>
            <a:ext cx="383461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558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95545" y="1562026"/>
            <a:ext cx="10446273" cy="2708434"/>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Giving respondents access to your research findings is an ethical requirement. </a:t>
            </a:r>
          </a:p>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It prevents your research from becoming a one-way, exploitative relationship in which data are harvested from participants and never returned in any form</a:t>
            </a:r>
          </a:p>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It’s inexpensive and easy to give this access</a:t>
            </a:r>
          </a:p>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This will help the respondent to feel part of the research, and encourage them to participate more fully and consistently</a:t>
            </a: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875932" y="377192"/>
            <a:ext cx="1039776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GIVE RESPONDENTS ACCESS TO YOUR RESEARCH FINDINGS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552100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941923" y="377192"/>
            <a:ext cx="437558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INCENTIVE CATEGORIES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5703" y="434303"/>
            <a:ext cx="5833097" cy="3905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4" name="Table 13"/>
          <p:cNvGraphicFramePr>
            <a:graphicFrameLocks noGrp="1"/>
          </p:cNvGraphicFramePr>
          <p:nvPr>
            <p:extLst>
              <p:ext uri="{D42A27DB-BD31-4B8C-83A1-F6EECF244321}">
                <p14:modId xmlns:p14="http://schemas.microsoft.com/office/powerpoint/2010/main" val="2624045438"/>
              </p:ext>
            </p:extLst>
          </p:nvPr>
        </p:nvGraphicFramePr>
        <p:xfrm>
          <a:off x="1190172" y="1068012"/>
          <a:ext cx="9811656" cy="5431342"/>
        </p:xfrm>
        <a:graphic>
          <a:graphicData uri="http://schemas.openxmlformats.org/drawingml/2006/table">
            <a:tbl>
              <a:tblPr firstRow="1" bandRow="1">
                <a:effectLst/>
                <a:tableStyleId>{5C22544A-7EE6-4342-B048-85BDC9FD1C3A}</a:tableStyleId>
              </a:tblPr>
              <a:tblGrid>
                <a:gridCol w="3270552"/>
                <a:gridCol w="3270552"/>
                <a:gridCol w="3270552"/>
              </a:tblGrid>
              <a:tr h="1405786">
                <a:tc rowSpan="2">
                  <a:txBody>
                    <a:bodyPr/>
                    <a:lstStyle/>
                    <a:p>
                      <a:pPr marL="685800" lvl="1" indent="-228600" algn="l" defTabSz="914400" rtl="0" eaLnBrk="1" latinLnBrk="0" hangingPunct="1">
                        <a:lnSpc>
                          <a:spcPct val="90000"/>
                        </a:lnSpc>
                        <a:spcBef>
                          <a:spcPts val="500"/>
                        </a:spcBef>
                        <a:buClr>
                          <a:schemeClr val="accent2"/>
                        </a:buClr>
                        <a:buSzPct val="121000"/>
                        <a:buFont typeface="Arial" panose="020B0604020202020204" pitchFamily="34" charset="0"/>
                        <a:buNone/>
                      </a:pPr>
                      <a:r>
                        <a:rPr lang="en-GB" sz="1600" b="0" kern="1200" dirty="0" smtClean="0">
                          <a:solidFill>
                            <a:srgbClr val="00A4DE"/>
                          </a:solidFill>
                          <a:latin typeface="Arial" panose="020B0604020202020204" pitchFamily="34" charset="0"/>
                          <a:ea typeface="+mn-ea"/>
                          <a:cs typeface="Arial" panose="020B0604020202020204" pitchFamily="34" charset="0"/>
                        </a:rPr>
                        <a:t>Individual incentives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85800" lvl="1" indent="-228600" algn="l" defTabSz="914400" rtl="0" eaLnBrk="1" latinLnBrk="0" hangingPunct="1">
                        <a:lnSpc>
                          <a:spcPct val="90000"/>
                        </a:lnSpc>
                        <a:spcBef>
                          <a:spcPts val="500"/>
                        </a:spcBef>
                        <a:buClr>
                          <a:schemeClr val="accent2"/>
                        </a:buClr>
                        <a:buSzPct val="121000"/>
                        <a:buFont typeface="Arial" panose="020B0604020202020204" pitchFamily="34" charset="0"/>
                        <a:buNone/>
                      </a:pPr>
                      <a:r>
                        <a:rPr lang="en-GB" sz="1600" b="0" kern="1200" dirty="0" smtClean="0">
                          <a:solidFill>
                            <a:srgbClr val="00A4DE"/>
                          </a:solidFill>
                          <a:latin typeface="Arial" panose="020B0604020202020204" pitchFamily="34" charset="0"/>
                          <a:ea typeface="+mn-ea"/>
                          <a:cs typeface="Arial" panose="020B0604020202020204" pitchFamily="34" charset="0"/>
                        </a:rPr>
                        <a:t>Direct compensation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b="0" kern="1200" dirty="0" smtClean="0">
                          <a:solidFill>
                            <a:srgbClr val="00A4DE"/>
                          </a:solidFill>
                          <a:latin typeface="Arial" panose="020B0604020202020204" pitchFamily="34" charset="0"/>
                          <a:ea typeface="+mn-ea"/>
                          <a:cs typeface="Arial" panose="020B0604020202020204" pitchFamily="34" charset="0"/>
                        </a:rPr>
                        <a:t> Vouchers</a:t>
                      </a:r>
                    </a:p>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b="0" kern="1200" dirty="0" smtClean="0">
                          <a:solidFill>
                            <a:srgbClr val="00A4DE"/>
                          </a:solidFill>
                          <a:latin typeface="Arial" panose="020B0604020202020204" pitchFamily="34" charset="0"/>
                          <a:ea typeface="+mn-ea"/>
                          <a:cs typeface="Arial" panose="020B0604020202020204" pitchFamily="34" charset="0"/>
                        </a:rPr>
                        <a:t> Tickets</a:t>
                      </a:r>
                    </a:p>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b="0" kern="1200" dirty="0" smtClean="0">
                          <a:solidFill>
                            <a:srgbClr val="00A4DE"/>
                          </a:solidFill>
                          <a:latin typeface="Arial" panose="020B0604020202020204" pitchFamily="34" charset="0"/>
                          <a:ea typeface="+mn-ea"/>
                          <a:cs typeface="Arial" panose="020B0604020202020204" pitchFamily="34" charset="0"/>
                        </a:rPr>
                        <a:t> Gift certificates</a:t>
                      </a:r>
                    </a:p>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b="0" kern="1200" dirty="0" smtClean="0">
                          <a:solidFill>
                            <a:srgbClr val="00A4DE"/>
                          </a:solidFill>
                          <a:latin typeface="Arial" panose="020B0604020202020204" pitchFamily="34" charset="0"/>
                          <a:ea typeface="+mn-ea"/>
                          <a:cs typeface="Arial" panose="020B0604020202020204" pitchFamily="34" charset="0"/>
                        </a:rPr>
                        <a:t> Prize draw</a:t>
                      </a:r>
                    </a:p>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b="0" kern="1200" dirty="0" smtClean="0">
                          <a:solidFill>
                            <a:srgbClr val="00A4DE"/>
                          </a:solidFill>
                          <a:latin typeface="Arial" panose="020B0604020202020204" pitchFamily="34" charset="0"/>
                          <a:ea typeface="+mn-ea"/>
                          <a:cs typeface="Arial" panose="020B0604020202020204" pitchFamily="34" charset="0"/>
                        </a:rPr>
                        <a:t> Cash (fair market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2201">
                <a:tc vMerge="1">
                  <a:txBody>
                    <a:bodyPr/>
                    <a:lstStyle/>
                    <a:p>
                      <a:endParaRPr lang="en-GB"/>
                    </a:p>
                  </a:txBody>
                  <a:tcPr/>
                </a:tc>
                <a:tc>
                  <a:txBody>
                    <a:bodyPr/>
                    <a:lstStyle/>
                    <a:p>
                      <a:pPr marL="685800" lvl="1" indent="-228600" algn="l" defTabSz="914400" rtl="0" eaLnBrk="1" latinLnBrk="0" hangingPunct="1">
                        <a:lnSpc>
                          <a:spcPct val="90000"/>
                        </a:lnSpc>
                        <a:spcBef>
                          <a:spcPts val="500"/>
                        </a:spcBef>
                        <a:buClr>
                          <a:schemeClr val="accent2"/>
                        </a:buClr>
                        <a:buSzPct val="121000"/>
                        <a:buFont typeface="Arial" panose="020B0604020202020204" pitchFamily="34" charset="0"/>
                        <a:buNone/>
                      </a:pPr>
                      <a:r>
                        <a:rPr lang="en-GB" sz="1600" kern="1200" dirty="0" smtClean="0">
                          <a:solidFill>
                            <a:srgbClr val="00A4DE"/>
                          </a:solidFill>
                          <a:latin typeface="Arial" panose="020B0604020202020204" pitchFamily="34" charset="0"/>
                          <a:ea typeface="+mn-ea"/>
                          <a:cs typeface="Arial" panose="020B0604020202020204" pitchFamily="34" charset="0"/>
                        </a:rPr>
                        <a:t>Reimbursing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kern="1200" dirty="0" smtClean="0">
                          <a:solidFill>
                            <a:srgbClr val="00A4DE"/>
                          </a:solidFill>
                          <a:latin typeface="Arial" panose="020B0604020202020204" pitchFamily="34" charset="0"/>
                          <a:ea typeface="+mn-ea"/>
                          <a:cs typeface="Arial" panose="020B0604020202020204" pitchFamily="34" charset="0"/>
                        </a:rPr>
                        <a:t> Travel costs</a:t>
                      </a:r>
                    </a:p>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kern="1200" dirty="0" smtClean="0">
                          <a:solidFill>
                            <a:srgbClr val="00A4DE"/>
                          </a:solidFill>
                          <a:latin typeface="Arial" panose="020B0604020202020204" pitchFamily="34" charset="0"/>
                          <a:ea typeface="+mn-ea"/>
                          <a:cs typeface="Arial" panose="020B0604020202020204" pitchFamily="34" charset="0"/>
                        </a:rPr>
                        <a:t> Stipend for meals or alternatively provide refreshments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2201">
                <a:tc rowSpan="2">
                  <a:txBody>
                    <a:bodyPr/>
                    <a:lstStyle/>
                    <a:p>
                      <a:pPr marL="685800" lvl="1" indent="-228600" algn="l" defTabSz="914400" rtl="0" eaLnBrk="1" latinLnBrk="0" hangingPunct="1">
                        <a:lnSpc>
                          <a:spcPct val="90000"/>
                        </a:lnSpc>
                        <a:spcBef>
                          <a:spcPts val="500"/>
                        </a:spcBef>
                        <a:buClr>
                          <a:schemeClr val="accent2"/>
                        </a:buClr>
                        <a:buSzPct val="121000"/>
                        <a:buFont typeface="Arial" panose="020B0604020202020204" pitchFamily="34" charset="0"/>
                        <a:buNone/>
                      </a:pPr>
                      <a:r>
                        <a:rPr lang="en-GB" sz="1600" kern="1200" dirty="0" smtClean="0">
                          <a:solidFill>
                            <a:srgbClr val="00A4DE"/>
                          </a:solidFill>
                          <a:latin typeface="Arial" panose="020B0604020202020204" pitchFamily="34" charset="0"/>
                          <a:ea typeface="+mn-ea"/>
                          <a:cs typeface="Arial" panose="020B0604020202020204" pitchFamily="34" charset="0"/>
                        </a:rPr>
                        <a:t>Social incentives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85800" lvl="1" indent="-228600" algn="l" defTabSz="914400" rtl="0" eaLnBrk="1" latinLnBrk="0" hangingPunct="1">
                        <a:lnSpc>
                          <a:spcPct val="90000"/>
                        </a:lnSpc>
                        <a:spcBef>
                          <a:spcPts val="500"/>
                        </a:spcBef>
                        <a:buClr>
                          <a:schemeClr val="accent2"/>
                        </a:buClr>
                        <a:buSzPct val="121000"/>
                        <a:buFont typeface="Arial" panose="020B0604020202020204" pitchFamily="34" charset="0"/>
                        <a:buNone/>
                      </a:pPr>
                      <a:r>
                        <a:rPr lang="en-GB" sz="1600" kern="1200" dirty="0" smtClean="0">
                          <a:solidFill>
                            <a:srgbClr val="00A4DE"/>
                          </a:solidFill>
                          <a:latin typeface="Arial" panose="020B0604020202020204" pitchFamily="34" charset="0"/>
                          <a:ea typeface="+mn-ea"/>
                          <a:cs typeface="Arial" panose="020B0604020202020204" pitchFamily="34" charset="0"/>
                        </a:rPr>
                        <a:t>Charitable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kern="1200" dirty="0" smtClean="0">
                          <a:solidFill>
                            <a:srgbClr val="00A4DE"/>
                          </a:solidFill>
                          <a:latin typeface="Arial" panose="020B0604020202020204" pitchFamily="34" charset="0"/>
                          <a:ea typeface="+mn-ea"/>
                          <a:cs typeface="Arial" panose="020B0604020202020204" pitchFamily="34" charset="0"/>
                        </a:rPr>
                        <a:t> Donation to charity of researcher’s choice</a:t>
                      </a:r>
                    </a:p>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kern="1200" dirty="0" smtClean="0">
                          <a:solidFill>
                            <a:srgbClr val="00A4DE"/>
                          </a:solidFill>
                          <a:latin typeface="Arial" panose="020B0604020202020204" pitchFamily="34" charset="0"/>
                          <a:ea typeface="+mn-ea"/>
                          <a:cs typeface="Arial" panose="020B0604020202020204" pitchFamily="34" charset="0"/>
                        </a:rPr>
                        <a:t> Donation to charity of participant’s choice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78616">
                <a:tc vMerge="1">
                  <a:txBody>
                    <a:bodyPr/>
                    <a:lstStyle/>
                    <a:p>
                      <a:endParaRPr lang="en-GB"/>
                    </a:p>
                  </a:txBody>
                  <a:tcPr/>
                </a:tc>
                <a:tc>
                  <a:txBody>
                    <a:bodyPr/>
                    <a:lstStyle/>
                    <a:p>
                      <a:pPr marL="685800" lvl="1" indent="-228600" algn="l" defTabSz="914400" rtl="0" eaLnBrk="1" latinLnBrk="0" hangingPunct="1">
                        <a:lnSpc>
                          <a:spcPct val="90000"/>
                        </a:lnSpc>
                        <a:spcBef>
                          <a:spcPts val="500"/>
                        </a:spcBef>
                        <a:buClr>
                          <a:schemeClr val="accent2"/>
                        </a:buClr>
                        <a:buSzPct val="121000"/>
                        <a:buFont typeface="Arial" panose="020B0604020202020204" pitchFamily="34" charset="0"/>
                        <a:buNone/>
                      </a:pPr>
                      <a:r>
                        <a:rPr lang="en-GB" sz="1600" kern="1200" dirty="0" smtClean="0">
                          <a:solidFill>
                            <a:srgbClr val="00A4DE"/>
                          </a:solidFill>
                          <a:latin typeface="Arial" panose="020B0604020202020204" pitchFamily="34" charset="0"/>
                          <a:ea typeface="+mn-ea"/>
                          <a:cs typeface="Arial" panose="020B0604020202020204" pitchFamily="34" charset="0"/>
                        </a:rPr>
                        <a:t>Community/ Society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kern="1200" dirty="0" smtClean="0">
                          <a:solidFill>
                            <a:srgbClr val="00A4DE"/>
                          </a:solidFill>
                          <a:latin typeface="Arial" panose="020B0604020202020204" pitchFamily="34" charset="0"/>
                          <a:ea typeface="+mn-ea"/>
                          <a:cs typeface="Arial" panose="020B0604020202020204" pitchFamily="34" charset="0"/>
                        </a:rPr>
                        <a:t> Details of how findings will benefit the participant’s community or society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34956">
                <a:tc>
                  <a:txBody>
                    <a:bodyPr/>
                    <a:lstStyle/>
                    <a:p>
                      <a:pPr marL="685800" lvl="1" indent="-228600" algn="l" defTabSz="914400" rtl="0" eaLnBrk="1" latinLnBrk="0" hangingPunct="1">
                        <a:lnSpc>
                          <a:spcPct val="90000"/>
                        </a:lnSpc>
                        <a:spcBef>
                          <a:spcPts val="500"/>
                        </a:spcBef>
                        <a:buClr>
                          <a:schemeClr val="accent2"/>
                        </a:buClr>
                        <a:buSzPct val="121000"/>
                        <a:buFont typeface="Arial" panose="020B0604020202020204" pitchFamily="34" charset="0"/>
                        <a:buNone/>
                      </a:pPr>
                      <a:r>
                        <a:rPr lang="en-GB" sz="1600" kern="1200" dirty="0" smtClean="0">
                          <a:solidFill>
                            <a:srgbClr val="00A4DE"/>
                          </a:solidFill>
                          <a:latin typeface="Arial" panose="020B0604020202020204" pitchFamily="34" charset="0"/>
                          <a:ea typeface="+mn-ea"/>
                          <a:cs typeface="Arial" panose="020B0604020202020204" pitchFamily="34" charset="0"/>
                        </a:rPr>
                        <a:t>Ethical incentives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685800" lvl="1" indent="-228600" algn="l" defTabSz="914400" rtl="0" eaLnBrk="1" latinLnBrk="0" hangingPunct="1">
                        <a:lnSpc>
                          <a:spcPct val="90000"/>
                        </a:lnSpc>
                        <a:spcBef>
                          <a:spcPts val="500"/>
                        </a:spcBef>
                        <a:buClr>
                          <a:schemeClr val="accent2"/>
                        </a:buClr>
                        <a:buSzPct val="121000"/>
                        <a:buFont typeface="Arial" panose="020B0604020202020204" pitchFamily="34" charset="0"/>
                        <a:buNone/>
                      </a:pPr>
                      <a:r>
                        <a:rPr lang="en-GB" sz="1600" kern="1200" dirty="0" smtClean="0">
                          <a:solidFill>
                            <a:srgbClr val="00A4DE"/>
                          </a:solidFill>
                          <a:latin typeface="Arial" panose="020B0604020202020204" pitchFamily="34" charset="0"/>
                          <a:ea typeface="+mn-ea"/>
                          <a:cs typeface="Arial" panose="020B0604020202020204" pitchFamily="34" charset="0"/>
                        </a:rPr>
                        <a:t>Access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742950" lvl="1" indent="-285750" algn="l" defTabSz="914400" rtl="0" eaLnBrk="1" latinLnBrk="0" hangingPunct="1">
                        <a:lnSpc>
                          <a:spcPct val="90000"/>
                        </a:lnSpc>
                        <a:spcBef>
                          <a:spcPts val="500"/>
                        </a:spcBef>
                        <a:buClr>
                          <a:schemeClr val="accent2"/>
                        </a:buClr>
                        <a:buSzPct val="150000"/>
                        <a:buFontTx/>
                        <a:buBlip>
                          <a:blip r:embed="rId4"/>
                        </a:buBlip>
                      </a:pPr>
                      <a:r>
                        <a:rPr lang="en-GB" sz="1600" kern="1200" dirty="0" smtClean="0">
                          <a:solidFill>
                            <a:srgbClr val="00A4DE"/>
                          </a:solidFill>
                          <a:latin typeface="Arial" panose="020B0604020202020204" pitchFamily="34" charset="0"/>
                          <a:ea typeface="+mn-ea"/>
                          <a:cs typeface="Arial" panose="020B0604020202020204" pitchFamily="34" charset="0"/>
                        </a:rPr>
                        <a:t> Give respondents access to the research findings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55210029"/>
      </p:ext>
    </p:extLst>
  </p:cSld>
  <p:clrMapOvr>
    <a:masterClrMapping/>
  </p:clrMapOvr>
  <p:timing>
    <p:tnLst>
      <p:par>
        <p:cTn id="1" dur="indefinite" restart="never" nodeType="tmRoot"/>
      </p:par>
    </p:tnLst>
  </p:timing>
</p:sld>
</file>

<file path=ppt/theme/theme1.xml><?xml version="1.0" encoding="utf-8"?>
<a:theme xmlns:a="http://schemas.openxmlformats.org/drawingml/2006/main" name="SAGE Methods Book PPT MAIN Template (with chap. 6 conten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Be an ethical researcher-Doing Real Research-Chapter Slide Deck-v3" id="{A1A58D4A-2CF5-4F4E-A08C-BFB1B29A0451}" vid="{3995C7EA-6AB3-4BD6-BF55-DFE7427B542D}"/>
    </a:ext>
  </a:extLst>
</a:theme>
</file>

<file path=docProps/app.xml><?xml version="1.0" encoding="utf-8"?>
<Properties xmlns="http://schemas.openxmlformats.org/officeDocument/2006/extended-properties" xmlns:vt="http://schemas.openxmlformats.org/officeDocument/2006/docPropsVTypes">
  <Template>SAGE Methods Book PPT MAIN Template (with chap. 6 content)</Template>
  <TotalTime>6225</TotalTime>
  <Words>1587</Words>
  <Application>Microsoft Office PowerPoint</Application>
  <PresentationFormat>Custom</PresentationFormat>
  <Paragraphs>132</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SAGE Methods Book PPT MAIN Template (with chap. 6 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Vicky</dc:creator>
  <cp:lastModifiedBy>Statham, Chloe</cp:lastModifiedBy>
  <cp:revision>45</cp:revision>
  <dcterms:created xsi:type="dcterms:W3CDTF">2015-03-29T18:15:46Z</dcterms:created>
  <dcterms:modified xsi:type="dcterms:W3CDTF">2016-09-02T10:57:20Z</dcterms:modified>
</cp:coreProperties>
</file>