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9">
  <p:sldMasterIdLst>
    <p:sldMasterId id="2147483648" r:id="rId1"/>
  </p:sldMasterIdLst>
  <p:notesMasterIdLst>
    <p:notesMasterId r:id="rId38"/>
  </p:notesMasterIdLst>
  <p:sldIdLst>
    <p:sldId id="285" r:id="rId2"/>
    <p:sldId id="291" r:id="rId3"/>
    <p:sldId id="329" r:id="rId4"/>
    <p:sldId id="334" r:id="rId5"/>
    <p:sldId id="288" r:id="rId6"/>
    <p:sldId id="289" r:id="rId7"/>
    <p:sldId id="290" r:id="rId8"/>
    <p:sldId id="298" r:id="rId9"/>
    <p:sldId id="300" r:id="rId10"/>
    <p:sldId id="341" r:id="rId11"/>
    <p:sldId id="302" r:id="rId12"/>
    <p:sldId id="349" r:id="rId13"/>
    <p:sldId id="350" r:id="rId14"/>
    <p:sldId id="351" r:id="rId15"/>
    <p:sldId id="304" r:id="rId16"/>
    <p:sldId id="319" r:id="rId17"/>
    <p:sldId id="353" r:id="rId18"/>
    <p:sldId id="354" r:id="rId19"/>
    <p:sldId id="355" r:id="rId20"/>
    <p:sldId id="305" r:id="rId21"/>
    <p:sldId id="356" r:id="rId22"/>
    <p:sldId id="357" r:id="rId23"/>
    <p:sldId id="362" r:id="rId24"/>
    <p:sldId id="363" r:id="rId25"/>
    <p:sldId id="364" r:id="rId26"/>
    <p:sldId id="365" r:id="rId27"/>
    <p:sldId id="306" r:id="rId28"/>
    <p:sldId id="367" r:id="rId29"/>
    <p:sldId id="368" r:id="rId30"/>
    <p:sldId id="396" r:id="rId31"/>
    <p:sldId id="370" r:id="rId32"/>
    <p:sldId id="376" r:id="rId33"/>
    <p:sldId id="377" r:id="rId34"/>
    <p:sldId id="381" r:id="rId35"/>
    <p:sldId id="383" r:id="rId36"/>
    <p:sldId id="324" r:id="rId3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118" autoAdjust="0"/>
    <p:restoredTop sz="95221"/>
  </p:normalViewPr>
  <p:slideViewPr>
    <p:cSldViewPr snapToGrid="0">
      <p:cViewPr varScale="1">
        <p:scale>
          <a:sx n="95" d="100"/>
          <a:sy n="95" d="100"/>
        </p:scale>
        <p:origin x="-108" y="-15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581709-E1E2-A648-9C21-6CF0ED6D5A22}" type="datetimeFigureOut">
              <a:rPr lang="en-US" smtClean="0"/>
              <a:t>9/6/2016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D4F4A0-FA71-8841-9A8C-2131FAF7D216}" type="slidenum">
              <a:rPr lang="en-US" smtClean="0"/>
              <a:t>‹#›</a:t>
            </a:fld>
            <a:endParaRPr lang="en-US"/>
          </a:p>
        </p:txBody>
      </p:sp>
    </p:spTree>
    <p:extLst>
      <p:ext uri="{BB962C8B-B14F-4D97-AF65-F5344CB8AC3E}">
        <p14:creationId xmlns:p14="http://schemas.microsoft.com/office/powerpoint/2010/main" val="19719416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8D4F4A0-FA71-8841-9A8C-2131FAF7D216}" type="slidenum">
              <a:rPr lang="en-US" smtClean="0"/>
              <a:t>2</a:t>
            </a:fld>
            <a:endParaRPr lang="en-US"/>
          </a:p>
        </p:txBody>
      </p:sp>
    </p:spTree>
    <p:extLst>
      <p:ext uri="{BB962C8B-B14F-4D97-AF65-F5344CB8AC3E}">
        <p14:creationId xmlns:p14="http://schemas.microsoft.com/office/powerpoint/2010/main" val="478136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solidFill>
                  <a:srgbClr val="000090"/>
                </a:solidFill>
                <a:latin typeface="Arial" panose="020B0604020202020204" pitchFamily="34" charset="0"/>
                <a:cs typeface="Arial" panose="020B0604020202020204" pitchFamily="34" charset="0"/>
              </a:rPr>
              <a:t>Figure shows four similar codes on eugenics were collapsed into a final all-encompassing code called ‘Unnatural’ while two outlier codes were not included. </a:t>
            </a:r>
          </a:p>
          <a:p>
            <a:endParaRPr lang="en-US" dirty="0"/>
          </a:p>
        </p:txBody>
      </p:sp>
      <p:sp>
        <p:nvSpPr>
          <p:cNvPr id="4" name="Slide Number Placeholder 3"/>
          <p:cNvSpPr>
            <a:spLocks noGrp="1"/>
          </p:cNvSpPr>
          <p:nvPr>
            <p:ph type="sldNum" sz="quarter" idx="10"/>
          </p:nvPr>
        </p:nvSpPr>
        <p:spPr/>
        <p:txBody>
          <a:bodyPr/>
          <a:lstStyle/>
          <a:p>
            <a:fld id="{48D4F4A0-FA71-8841-9A8C-2131FAF7D216}" type="slidenum">
              <a:rPr lang="en-US" smtClean="0"/>
              <a:t>3</a:t>
            </a:fld>
            <a:endParaRPr lang="en-US"/>
          </a:p>
        </p:txBody>
      </p:sp>
    </p:spTree>
    <p:extLst>
      <p:ext uri="{BB962C8B-B14F-4D97-AF65-F5344CB8AC3E}">
        <p14:creationId xmlns:p14="http://schemas.microsoft.com/office/powerpoint/2010/main" val="1381574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2681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735447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6649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411599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414250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534225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76170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94112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2881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78073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68045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pPr/>
              <a:t>06/09/2016</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pPr/>
              <a:t>‹#›</a:t>
            </a:fld>
            <a:endParaRPr lang="it-IT"/>
          </a:p>
        </p:txBody>
      </p:sp>
    </p:spTree>
    <p:extLst>
      <p:ext uri="{BB962C8B-B14F-4D97-AF65-F5344CB8AC3E}">
        <p14:creationId xmlns:p14="http://schemas.microsoft.com/office/powerpoint/2010/main" val="364457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1.emf"/><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2.emf"/><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34.xml.rels><?xml version="1.0" encoding="UTF-8" standalone="yes"?>
<Relationships xmlns="http://schemas.openxmlformats.org/package/2006/relationships"><Relationship Id="rId3" Type="http://schemas.openxmlformats.org/officeDocument/2006/relationships/hyperlink" Target="http://www.uccs.edu/~lbecker/" TargetMode="External"/><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3.jpe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5.jpe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10" name="TextBox 9"/>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11" name="TextBox 10"/>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3"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QUANTITATIVE ANALYSIS</a:t>
            </a:r>
            <a:endParaRPr lang="en-GB" sz="3600" dirty="0">
              <a:solidFill>
                <a:srgbClr val="00A4DE"/>
              </a:solidFill>
              <a:latin typeface="Aharoni" panose="02010803020104030203" pitchFamily="2" charset="-79"/>
              <a:cs typeface="Aharoni" panose="02010803020104030203" pitchFamily="2" charset="-79"/>
            </a:endParaRPr>
          </a:p>
        </p:txBody>
      </p:sp>
      <p:sp>
        <p:nvSpPr>
          <p:cNvPr id="21" name="Rounded Rectangle 20"/>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22" name="TextBox 21"/>
          <p:cNvSpPr txBox="1"/>
          <p:nvPr/>
        </p:nvSpPr>
        <p:spPr>
          <a:xfrm>
            <a:off x="9978009" y="4663565"/>
            <a:ext cx="911356"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12</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27100" y="1476873"/>
            <a:ext cx="10276812" cy="2893100"/>
          </a:xfrm>
          <a:prstGeom prst="rect">
            <a:avLst/>
          </a:prstGeom>
        </p:spPr>
        <p:txBody>
          <a:bodyPr wrap="square">
            <a:spAutoFit/>
          </a:bodyPr>
          <a:lstStyle/>
          <a:p>
            <a:pPr marL="342900" indent="-342900">
              <a:lnSpc>
                <a:spcPct val="110000"/>
              </a:lnSpc>
              <a:spcAft>
                <a:spcPts val="2000"/>
              </a:spcAft>
              <a:buClr>
                <a:schemeClr val="accent2"/>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Standard deviation</a:t>
            </a:r>
            <a:r>
              <a:rPr lang="en-GB" sz="2000" dirty="0" smtClean="0">
                <a:solidFill>
                  <a:srgbClr val="00A4DE"/>
                </a:solidFill>
                <a:latin typeface="Arial" panose="020B0604020202020204" pitchFamily="34" charset="0"/>
                <a:cs typeface="Arial" panose="020B0604020202020204" pitchFamily="34" charset="0"/>
              </a:rPr>
              <a:t>: Measure used to summarize how spread out your data is.</a:t>
            </a:r>
          </a:p>
          <a:p>
            <a:pPr marL="800100" lvl="1" indent="-342900">
              <a:lnSpc>
                <a:spcPct val="11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It is a measure of the average level of variability away from the mean in your data.</a:t>
            </a:r>
          </a:p>
          <a:p>
            <a:pPr marL="342900" indent="-342900">
              <a:lnSpc>
                <a:spcPct val="11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your data’s standard deviation is larger than the mean, that suggests your data are highly spread out.</a:t>
            </a:r>
          </a:p>
          <a:p>
            <a:pPr marL="342900" indent="-342900">
              <a:lnSpc>
                <a:spcPct val="11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a:t>
            </a:r>
            <a:r>
              <a:rPr lang="en-GB" sz="2000" dirty="0">
                <a:solidFill>
                  <a:srgbClr val="00A4DE"/>
                </a:solidFill>
                <a:latin typeface="Arial" panose="020B0604020202020204" pitchFamily="34" charset="0"/>
                <a:cs typeface="Arial" panose="020B0604020202020204" pitchFamily="34" charset="0"/>
              </a:rPr>
              <a:t>the standard deviation is </a:t>
            </a:r>
            <a:r>
              <a:rPr lang="en-GB" sz="2000" dirty="0" smtClean="0">
                <a:solidFill>
                  <a:srgbClr val="00A4DE"/>
                </a:solidFill>
                <a:latin typeface="Arial" panose="020B0604020202020204" pitchFamily="34" charset="0"/>
                <a:cs typeface="Arial" panose="020B0604020202020204" pitchFamily="34" charset="0"/>
              </a:rPr>
              <a:t>much smaller than your mean, then the data are likely to be clustering around the mean.</a:t>
            </a:r>
          </a:p>
        </p:txBody>
      </p:sp>
      <p:sp>
        <p:nvSpPr>
          <p:cNvPr id="7" name="TextBox 6"/>
          <p:cNvSpPr txBox="1"/>
          <p:nvPr/>
        </p:nvSpPr>
        <p:spPr>
          <a:xfrm>
            <a:off x="244555" y="377193"/>
            <a:ext cx="761325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STANDARD DEVIATION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8555" y="434304"/>
            <a:ext cx="597024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7037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885825" algn="l"/>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17410" name="Group 2"/>
          <p:cNvGrpSpPr>
            <a:grpSpLocks/>
          </p:cNvGrpSpPr>
          <p:nvPr/>
        </p:nvGrpSpPr>
        <p:grpSpPr bwMode="auto">
          <a:xfrm>
            <a:off x="2344056" y="2177143"/>
            <a:ext cx="6785429" cy="4268107"/>
            <a:chOff x="1800" y="4369"/>
            <a:chExt cx="5597" cy="3245"/>
          </a:xfrm>
        </p:grpSpPr>
        <p:pic>
          <p:nvPicPr>
            <p:cNvPr id="17411" name="Picture 85"/>
            <p:cNvPicPr>
              <a:picLocks noChangeAspect="1" noChangeArrowheads="1"/>
            </p:cNvPicPr>
            <p:nvPr/>
          </p:nvPicPr>
          <p:blipFill>
            <a:blip r:embed="rId2" cstate="print"/>
            <a:srcRect/>
            <a:stretch>
              <a:fillRect/>
            </a:stretch>
          </p:blipFill>
          <p:spPr bwMode="auto">
            <a:xfrm>
              <a:off x="1800" y="4369"/>
              <a:ext cx="5597" cy="3245"/>
            </a:xfrm>
            <a:prstGeom prst="rect">
              <a:avLst/>
            </a:prstGeom>
            <a:noFill/>
          </p:spPr>
        </p:pic>
        <p:sp>
          <p:nvSpPr>
            <p:cNvPr id="17412" name="Striped Right Arrow 7"/>
            <p:cNvSpPr>
              <a:spLocks noChangeArrowheads="1"/>
            </p:cNvSpPr>
            <p:nvPr/>
          </p:nvSpPr>
          <p:spPr bwMode="auto">
            <a:xfrm>
              <a:off x="3120" y="4814"/>
              <a:ext cx="952" cy="394"/>
            </a:xfrm>
            <a:custGeom>
              <a:avLst/>
              <a:gdLst>
                <a:gd name="G0" fmla="+- 10800 0 0"/>
                <a:gd name="G1" fmla="+- 5400 0 0"/>
                <a:gd name="G2" fmla="+- 21600 0 5400"/>
                <a:gd name="G3" fmla="+- 10800 0 5400"/>
                <a:gd name="G4" fmla="+- 21600 0 10800"/>
                <a:gd name="G5" fmla="*/ G4 G3 10800"/>
                <a:gd name="G6" fmla="+- 21600 0 G5"/>
                <a:gd name="T0" fmla="*/ 10800 w 21600"/>
                <a:gd name="T1" fmla="*/ 0 h 21600"/>
                <a:gd name="T2" fmla="*/ 0 w 21600"/>
                <a:gd name="T3" fmla="*/ 10800 h 21600"/>
                <a:gd name="T4" fmla="*/ 108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0800" y="0"/>
                  </a:moveTo>
                  <a:lnTo>
                    <a:pt x="10800" y="5400"/>
                  </a:lnTo>
                  <a:lnTo>
                    <a:pt x="3375" y="5400"/>
                  </a:lnTo>
                  <a:lnTo>
                    <a:pt x="3375" y="16200"/>
                  </a:lnTo>
                  <a:lnTo>
                    <a:pt x="10800" y="16200"/>
                  </a:lnTo>
                  <a:lnTo>
                    <a:pt x="108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A7BFDE"/>
                </a:gs>
                <a:gs pos="100000">
                  <a:srgbClr val="4F81BD"/>
                </a:gs>
              </a:gsLst>
              <a:lin ang="5400000"/>
            </a:gradFill>
            <a:ln w="9525">
              <a:solidFill>
                <a:srgbClr val="4579B8"/>
              </a:solidFill>
              <a:miter lim="800000"/>
              <a:headEnd/>
              <a:tailEnd/>
            </a:ln>
            <a:effectLst>
              <a:outerShdw dist="23000" dir="5400000" rotWithShape="0">
                <a:srgbClr val="808080">
                  <a:alpha val="34999"/>
                </a:srgbClr>
              </a:outerShdw>
            </a:effectLst>
          </p:spPr>
          <p:txBody>
            <a:bodyPr vert="horz" wrap="square" lIns="91440" tIns="45720" rIns="91440" bIns="45720" numCol="1" anchor="t" anchorCtr="0" compatLnSpc="1">
              <a:prstTxWarp prst="textNoShape">
                <a:avLst/>
              </a:prstTxWarp>
            </a:bodyPr>
            <a:lstStyle/>
            <a:p>
              <a:endParaRPr lang="en-GB"/>
            </a:p>
          </p:txBody>
        </p:sp>
        <p:sp>
          <p:nvSpPr>
            <p:cNvPr id="17413" name="AutoShape 5"/>
            <p:cNvSpPr>
              <a:spLocks noChangeArrowheads="1"/>
            </p:cNvSpPr>
            <p:nvPr/>
          </p:nvSpPr>
          <p:spPr bwMode="auto">
            <a:xfrm>
              <a:off x="5400" y="6973"/>
              <a:ext cx="952" cy="394"/>
            </a:xfrm>
            <a:custGeom>
              <a:avLst/>
              <a:gdLst>
                <a:gd name="G0" fmla="+- 10800 0 0"/>
                <a:gd name="G1" fmla="+- 5400 0 0"/>
                <a:gd name="G2" fmla="+- 21600 0 5400"/>
                <a:gd name="G3" fmla="+- 10800 0 5400"/>
                <a:gd name="G4" fmla="+- 21600 0 10800"/>
                <a:gd name="G5" fmla="*/ G4 G3 10800"/>
                <a:gd name="G6" fmla="+- 21600 0 G5"/>
                <a:gd name="T0" fmla="*/ 10800 w 21600"/>
                <a:gd name="T1" fmla="*/ 0 h 21600"/>
                <a:gd name="T2" fmla="*/ 0 w 21600"/>
                <a:gd name="T3" fmla="*/ 10800 h 21600"/>
                <a:gd name="T4" fmla="*/ 108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0800" y="0"/>
                  </a:moveTo>
                  <a:lnTo>
                    <a:pt x="10800" y="5400"/>
                  </a:lnTo>
                  <a:lnTo>
                    <a:pt x="3375" y="5400"/>
                  </a:lnTo>
                  <a:lnTo>
                    <a:pt x="3375" y="16200"/>
                  </a:lnTo>
                  <a:lnTo>
                    <a:pt x="10800" y="16200"/>
                  </a:lnTo>
                  <a:lnTo>
                    <a:pt x="108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gradFill rotWithShape="1">
              <a:gsLst>
                <a:gs pos="0">
                  <a:srgbClr val="A7BFDE"/>
                </a:gs>
                <a:gs pos="100000">
                  <a:srgbClr val="4F81BD"/>
                </a:gs>
              </a:gsLst>
              <a:lin ang="5400000"/>
            </a:gradFill>
            <a:ln w="9525">
              <a:solidFill>
                <a:srgbClr val="4579B8"/>
              </a:solidFill>
              <a:miter lim="800000"/>
              <a:headEnd/>
              <a:tailEnd/>
            </a:ln>
            <a:effectLst>
              <a:outerShdw dist="23000" dir="5400000" rotWithShape="0">
                <a:srgbClr val="808080">
                  <a:alpha val="34999"/>
                </a:srgbClr>
              </a:outerShdw>
            </a:effectLst>
          </p:spPr>
          <p:txBody>
            <a:bodyPr vert="horz" wrap="square" lIns="91440" tIns="45720" rIns="91440" bIns="45720" numCol="1" anchor="t" anchorCtr="0" compatLnSpc="1">
              <a:prstTxWarp prst="textNoShape">
                <a:avLst/>
              </a:prstTxWarp>
            </a:bodyPr>
            <a:lstStyle/>
            <a:p>
              <a:endParaRPr lang="en-GB"/>
            </a:p>
          </p:txBody>
        </p:sp>
      </p:grpSp>
      <p:sp>
        <p:nvSpPr>
          <p:cNvPr id="14" name="TextBox 13"/>
          <p:cNvSpPr txBox="1"/>
          <p:nvPr/>
        </p:nvSpPr>
        <p:spPr>
          <a:xfrm>
            <a:off x="885371" y="1252696"/>
            <a:ext cx="10624458" cy="769441"/>
          </a:xfrm>
          <a:prstGeom prst="rect">
            <a:avLst/>
          </a:prstGeom>
          <a:noFill/>
        </p:spPr>
        <p:txBody>
          <a:bodyPr wrap="square" rtlCol="0">
            <a:spAutoFit/>
          </a:bodyPr>
          <a:lstStyle/>
          <a:p>
            <a:pPr>
              <a:lnSpc>
                <a:spcPct val="110000"/>
              </a:lnSpc>
              <a:buClr>
                <a:schemeClr val="accent2"/>
              </a:buClr>
              <a:buSzPct val="121000"/>
            </a:pPr>
            <a:r>
              <a:rPr lang="en-GB" sz="2000" dirty="0" smtClean="0">
                <a:solidFill>
                  <a:srgbClr val="00A4DE"/>
                </a:solidFill>
                <a:latin typeface="Arial" panose="020B0604020202020204" pitchFamily="34" charset="0"/>
                <a:cs typeface="Arial" panose="020B0604020202020204" pitchFamily="34" charset="0"/>
              </a:rPr>
              <a:t>This will give you an SPSS output that shows you the mean and number of cases included in your analysis (N).</a:t>
            </a:r>
          </a:p>
        </p:txBody>
      </p:sp>
      <p:sp>
        <p:nvSpPr>
          <p:cNvPr id="15" name="TextBox 14"/>
          <p:cNvSpPr txBox="1"/>
          <p:nvPr/>
        </p:nvSpPr>
        <p:spPr>
          <a:xfrm>
            <a:off x="978059" y="377193"/>
            <a:ext cx="1086892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USING DESCRIPTIVES IN SPSS TO CALCULATE MEAN </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6"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22074" y="434304"/>
            <a:ext cx="11667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6870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64158" y="1266014"/>
            <a:ext cx="10490479" cy="4934684"/>
          </a:xfrm>
          <a:prstGeom prst="rect">
            <a:avLst/>
          </a:prstGeom>
          <a:noFill/>
        </p:spPr>
        <p:txBody>
          <a:bodyPr wrap="square" rtlCol="0">
            <a:spAutoFit/>
          </a:bodyPr>
          <a:lstStyle/>
          <a:p>
            <a:pPr marL="342900" indent="-342900">
              <a:lnSpc>
                <a:spcPct val="9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Inferential statistics supports generalization to a larger population from your sample with a quantifiable risk of error.</a:t>
            </a:r>
          </a:p>
          <a:p>
            <a:pPr marL="342900" indent="-342900">
              <a:lnSpc>
                <a:spcPct val="9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Parametric statistics are generally used with probability (or near-probability) samples.</a:t>
            </a:r>
          </a:p>
          <a:p>
            <a:pPr marL="342900" indent="-342900">
              <a:lnSpc>
                <a:spcPct val="9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Non-parametric statistics are used with non-probability samples</a:t>
            </a:r>
            <a:r>
              <a:rPr lang="en-GB" sz="2000" dirty="0" smtClean="0">
                <a:solidFill>
                  <a:srgbClr val="00A4DE"/>
                </a:solidFill>
                <a:latin typeface="Arial" panose="020B0604020202020204" pitchFamily="34" charset="0"/>
                <a:cs typeface="Arial" panose="020B0604020202020204" pitchFamily="34" charset="0"/>
              </a:rPr>
              <a:t>.</a:t>
            </a:r>
            <a:endParaRPr lang="en-GB" sz="2000" dirty="0" smtClean="0">
              <a:solidFill>
                <a:srgbClr val="00A4DE"/>
              </a:solidFill>
              <a:latin typeface="Arial" panose="020B0604020202020204" pitchFamily="34" charset="0"/>
              <a:cs typeface="Arial" panose="020B0604020202020204" pitchFamily="34" charset="0"/>
            </a:endParaRPr>
          </a:p>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One of the most common assumptions for parametric statistics is ‘normality’. </a:t>
            </a:r>
          </a:p>
          <a:p>
            <a:pPr marL="800100" lvl="1"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can run tests to confirm it.</a:t>
            </a:r>
          </a:p>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Another common assumption required when using certain parametric statistics is that the levels of variability across all parts of the sample data are equivalent. </a:t>
            </a:r>
          </a:p>
          <a:p>
            <a:pPr marL="800100" lvl="1"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is called ‘equality of variance’.</a:t>
            </a:r>
          </a:p>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When comparing groups, this assumption can be confirmed using an inferential statistic called ‘</a:t>
            </a:r>
            <a:r>
              <a:rPr lang="en-GB" sz="2000" dirty="0" err="1" smtClean="0">
                <a:solidFill>
                  <a:srgbClr val="00A4DE"/>
                </a:solidFill>
                <a:latin typeface="Arial" panose="020B0604020202020204" pitchFamily="34" charset="0"/>
                <a:cs typeface="Arial" panose="020B0604020202020204" pitchFamily="34" charset="0"/>
              </a:rPr>
              <a:t>Levene’s</a:t>
            </a:r>
            <a:r>
              <a:rPr lang="en-GB" sz="2000" dirty="0" smtClean="0">
                <a:solidFill>
                  <a:srgbClr val="00A4DE"/>
                </a:solidFill>
                <a:latin typeface="Arial" panose="020B0604020202020204" pitchFamily="34" charset="0"/>
                <a:cs typeface="Arial" panose="020B0604020202020204" pitchFamily="34" charset="0"/>
              </a:rPr>
              <a:t> test’. </a:t>
            </a:r>
          </a:p>
        </p:txBody>
      </p:sp>
      <p:sp>
        <p:nvSpPr>
          <p:cNvPr id="7" name="TextBox 6"/>
          <p:cNvSpPr txBox="1"/>
          <p:nvPr/>
        </p:nvSpPr>
        <p:spPr>
          <a:xfrm>
            <a:off x="783771" y="377193"/>
            <a:ext cx="939843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INFERENTIAL &amp; PARAMETRIC STATISTICS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62646" y="434304"/>
            <a:ext cx="31261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6870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13657" y="1302657"/>
            <a:ext cx="11364685" cy="646331"/>
          </a:xfrm>
          <a:prstGeom prst="rect">
            <a:avLst/>
          </a:prstGeom>
          <a:noFill/>
        </p:spPr>
        <p:txBody>
          <a:bodyPr wrap="square" rtlCol="0">
            <a:spAutoFit/>
          </a:bodyPr>
          <a:lstStyle/>
          <a:p>
            <a:pPr>
              <a:lnSpc>
                <a:spcPct val="90000"/>
              </a:lnSpc>
              <a:spcAft>
                <a:spcPts val="2000"/>
              </a:spcAft>
              <a:buClr>
                <a:schemeClr val="accent2"/>
              </a:buClr>
              <a:buSzPct val="121000"/>
            </a:pPr>
            <a:r>
              <a:rPr lang="en-GB" sz="2000" dirty="0" smtClean="0">
                <a:solidFill>
                  <a:srgbClr val="00A4DE"/>
                </a:solidFill>
                <a:latin typeface="Arial" panose="020B0604020202020204" pitchFamily="34" charset="0"/>
                <a:cs typeface="Arial" panose="020B0604020202020204" pitchFamily="34" charset="0"/>
              </a:rPr>
              <a:t>Correct statistical analysis will depend on type of data you have and kind of analysis you want to conduct</a:t>
            </a:r>
          </a:p>
        </p:txBody>
      </p:sp>
      <p:sp>
        <p:nvSpPr>
          <p:cNvPr id="7" name="TextBox 6"/>
          <p:cNvSpPr txBox="1"/>
          <p:nvPr/>
        </p:nvSpPr>
        <p:spPr>
          <a:xfrm>
            <a:off x="2866571" y="2162628"/>
            <a:ext cx="6458858" cy="369332"/>
          </a:xfrm>
          <a:prstGeom prst="rect">
            <a:avLst/>
          </a:prstGeom>
          <a:noFill/>
        </p:spPr>
        <p:txBody>
          <a:bodyPr wrap="square" rtlCol="0">
            <a:spAutoFit/>
          </a:bodyPr>
          <a:lstStyle/>
          <a:p>
            <a:r>
              <a:rPr lang="en-GB" b="1" dirty="0" smtClean="0"/>
              <a:t>Table 1.2 Matching data type, analysis purpose and statistical test</a:t>
            </a:r>
            <a:endParaRPr lang="en-GB" b="1" dirty="0"/>
          </a:p>
        </p:txBody>
      </p:sp>
      <p:graphicFrame>
        <p:nvGraphicFramePr>
          <p:cNvPr id="8" name="Table 7"/>
          <p:cNvGraphicFramePr>
            <a:graphicFrameLocks noGrp="1"/>
          </p:cNvGraphicFramePr>
          <p:nvPr/>
        </p:nvGraphicFramePr>
        <p:xfrm>
          <a:off x="2772227" y="2641599"/>
          <a:ext cx="6647545" cy="3947887"/>
        </p:xfrm>
        <a:graphic>
          <a:graphicData uri="http://schemas.openxmlformats.org/drawingml/2006/table">
            <a:tbl>
              <a:tblPr/>
              <a:tblGrid>
                <a:gridCol w="1877316"/>
                <a:gridCol w="1867314"/>
                <a:gridCol w="1652653"/>
                <a:gridCol w="1250262"/>
              </a:tblGrid>
              <a:tr h="986972">
                <a:tc>
                  <a:txBody>
                    <a:bodyPr/>
                    <a:lstStyle/>
                    <a:p>
                      <a:pPr algn="ctr">
                        <a:spcAft>
                          <a:spcPts val="0"/>
                        </a:spcAft>
                      </a:pPr>
                      <a:r>
                        <a:rPr lang="en-GB" sz="1000" b="1" spc="75" dirty="0">
                          <a:solidFill>
                            <a:srgbClr val="000000"/>
                          </a:solidFill>
                          <a:latin typeface="Calibri"/>
                          <a:ea typeface="Times New Roman"/>
                          <a:cs typeface="Times New Roman"/>
                        </a:rPr>
                        <a:t>Research Question</a:t>
                      </a:r>
                      <a:endParaRPr lang="en-GB" sz="1000" spc="75" dirty="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b="1" spc="75" dirty="0">
                          <a:solidFill>
                            <a:srgbClr val="000000"/>
                          </a:solidFill>
                          <a:latin typeface="Calibri"/>
                          <a:ea typeface="Times New Roman"/>
                          <a:cs typeface="Times New Roman"/>
                        </a:rPr>
                        <a:t>Number and Type of Dependent Variable(s)</a:t>
                      </a:r>
                      <a:endParaRPr lang="en-GB" sz="1000" spc="75" dirty="0">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b="1" spc="75">
                          <a:solidFill>
                            <a:srgbClr val="000000"/>
                          </a:solidFill>
                          <a:latin typeface="Calibri"/>
                          <a:ea typeface="Times New Roman"/>
                          <a:cs typeface="Times New Roman"/>
                        </a:rPr>
                        <a:t>Number and Type of Independent Variable(s)</a:t>
                      </a:r>
                      <a:endParaRPr lang="en-GB" sz="1000" spc="75">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000" b="1" spc="75">
                          <a:solidFill>
                            <a:srgbClr val="000000"/>
                          </a:solidFill>
                          <a:latin typeface="Calibri"/>
                          <a:ea typeface="Times New Roman"/>
                          <a:cs typeface="Times New Roman"/>
                        </a:rPr>
                        <a:t>Test</a:t>
                      </a:r>
                      <a:endParaRPr lang="en-GB" sz="1000" spc="75">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57981">
                <a:tc rowSpan="2">
                  <a:txBody>
                    <a:bodyPr/>
                    <a:lstStyle/>
                    <a:p>
                      <a:pPr>
                        <a:spcAft>
                          <a:spcPts val="0"/>
                        </a:spcAft>
                      </a:pPr>
                      <a:r>
                        <a:rPr lang="en-GB" sz="1000" i="1" spc="75">
                          <a:solidFill>
                            <a:srgbClr val="000000"/>
                          </a:solidFill>
                          <a:latin typeface="Calibri"/>
                          <a:ea typeface="Times New Roman"/>
                          <a:cs typeface="Times New Roman"/>
                        </a:rPr>
                        <a:t>Group differences</a:t>
                      </a:r>
                      <a:endParaRPr lang="en-GB" sz="1000" spc="75">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spc="75">
                          <a:solidFill>
                            <a:srgbClr val="000000"/>
                          </a:solidFill>
                          <a:latin typeface="Calibri"/>
                          <a:ea typeface="Times New Roman"/>
                          <a:cs typeface="Times New Roman"/>
                        </a:rPr>
                        <a:t>1 categorical or ordinal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spc="75">
                          <a:solidFill>
                            <a:srgbClr val="000000"/>
                          </a:solidFill>
                          <a:latin typeface="Calibri"/>
                          <a:ea typeface="Times New Roman"/>
                          <a:cs typeface="Times New Roman"/>
                        </a:rPr>
                        <a:t>1 categorical or ordinal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spc="75" dirty="0">
                          <a:solidFill>
                            <a:srgbClr val="000000"/>
                          </a:solidFill>
                          <a:latin typeface="Calibri"/>
                          <a:ea typeface="Times New Roman"/>
                          <a:cs typeface="Times New Roman"/>
                        </a:rPr>
                        <a:t>Chi-square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15962">
                <a:tc vMerge="1">
                  <a:txBody>
                    <a:bodyPr/>
                    <a:lstStyle/>
                    <a:p>
                      <a:endParaRPr lang="en-GB"/>
                    </a:p>
                  </a:txBody>
                  <a:tcPr/>
                </a:tc>
                <a:tc>
                  <a:txBody>
                    <a:bodyPr/>
                    <a:lstStyle/>
                    <a:p>
                      <a:pPr>
                        <a:spcAft>
                          <a:spcPts val="0"/>
                        </a:spcAft>
                      </a:pPr>
                      <a:r>
                        <a:rPr lang="en-GB" sz="1000" spc="75">
                          <a:solidFill>
                            <a:srgbClr val="000000"/>
                          </a:solidFill>
                          <a:latin typeface="Calibri"/>
                          <a:ea typeface="Times New Roman"/>
                          <a:cs typeface="Times New Roman"/>
                        </a:rPr>
                        <a:t>1 interval (AKA continuous or scale)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spc="75">
                          <a:solidFill>
                            <a:srgbClr val="000000"/>
                          </a:solidFill>
                          <a:latin typeface="Calibri"/>
                          <a:ea typeface="Times New Roman"/>
                          <a:cs typeface="Times New Roman"/>
                        </a:rPr>
                        <a:t>1 categorical (with only two categories, e.g., male/female)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i="1" spc="75">
                          <a:solidFill>
                            <a:srgbClr val="000000"/>
                          </a:solidFill>
                          <a:latin typeface="Calibri"/>
                          <a:ea typeface="Times New Roman"/>
                          <a:cs typeface="Times New Roman"/>
                        </a:rPr>
                        <a:t>t</a:t>
                      </a:r>
                      <a:r>
                        <a:rPr lang="en-GB" sz="1000" spc="75">
                          <a:solidFill>
                            <a:srgbClr val="000000"/>
                          </a:solidFill>
                          <a:latin typeface="Calibri"/>
                          <a:ea typeface="Times New Roman"/>
                          <a:cs typeface="Times New Roman"/>
                        </a:rPr>
                        <a:t>-test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6972">
                <a:tc>
                  <a:txBody>
                    <a:bodyPr/>
                    <a:lstStyle/>
                    <a:p>
                      <a:pPr>
                        <a:spcAft>
                          <a:spcPts val="0"/>
                        </a:spcAft>
                      </a:pPr>
                      <a:r>
                        <a:rPr lang="en-GB" sz="1000" i="1" spc="75">
                          <a:solidFill>
                            <a:srgbClr val="000000"/>
                          </a:solidFill>
                          <a:latin typeface="Calibri"/>
                          <a:ea typeface="Times New Roman"/>
                          <a:cs typeface="Times New Roman"/>
                        </a:rPr>
                        <a:t>Degree of relationship</a:t>
                      </a:r>
                      <a:endParaRPr lang="en-GB" sz="1000" spc="75">
                        <a:solidFill>
                          <a:srgbClr val="000000"/>
                        </a:solidFill>
                        <a:latin typeface="Calibri"/>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spc="75">
                          <a:solidFill>
                            <a:srgbClr val="000000"/>
                          </a:solidFill>
                          <a:latin typeface="Calibri"/>
                          <a:ea typeface="Times New Roman"/>
                          <a:cs typeface="Times New Roman"/>
                        </a:rPr>
                        <a:t>1 interval (AKA continuous or scale)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spc="75">
                          <a:solidFill>
                            <a:srgbClr val="000000"/>
                          </a:solidFill>
                          <a:latin typeface="Calibri"/>
                          <a:ea typeface="Times New Roman"/>
                          <a:cs typeface="Times New Roman"/>
                        </a:rPr>
                        <a:t>1 interval (AKA continuous or scale)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000" spc="75" dirty="0">
                          <a:solidFill>
                            <a:srgbClr val="000000"/>
                          </a:solidFill>
                          <a:latin typeface="Calibri"/>
                          <a:ea typeface="Times New Roman"/>
                          <a:cs typeface="Times New Roman"/>
                        </a:rPr>
                        <a:t>Pearson correlation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9" name="TextBox 8"/>
          <p:cNvSpPr txBox="1"/>
          <p:nvPr/>
        </p:nvSpPr>
        <p:spPr>
          <a:xfrm>
            <a:off x="1971322" y="367956"/>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CHOOSE AN APPROPRIATE INFERENTIAL STATISTICAL TEST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68709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84255" y="1451429"/>
            <a:ext cx="10611059" cy="4982903"/>
          </a:xfrm>
          <a:prstGeom prst="rect">
            <a:avLst/>
          </a:prstGeom>
          <a:noFill/>
        </p:spPr>
        <p:txBody>
          <a:bodyPr wrap="square" rtlCol="0">
            <a:spAutoFit/>
          </a:bodyPr>
          <a:lstStyle/>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When evaluating the statistical relationship between categorical variables such as gender, ethnicity and religious affiliation, you can’t produce a mean. </a:t>
            </a:r>
          </a:p>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To conduct this analysis, you use what is called a contingency table.</a:t>
            </a:r>
          </a:p>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compare what you find in your sample data with what would be expected if there were no relationship between the two variables.</a:t>
            </a:r>
            <a:endParaRPr lang="en-GB" sz="2000" dirty="0">
              <a:solidFill>
                <a:srgbClr val="00A4DE"/>
              </a:solidFill>
              <a:latin typeface="Arial" panose="020B0604020202020204" pitchFamily="34" charset="0"/>
              <a:cs typeface="Arial" panose="020B0604020202020204" pitchFamily="34" charset="0"/>
            </a:endParaRPr>
          </a:p>
          <a:p>
            <a:pPr marL="800100" lvl="1"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‘no relationship’ scenario is null hypothesis in this case.</a:t>
            </a:r>
          </a:p>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For each cell in the table there is an expected frequency, which SPSS will calculate for you and then compare with observed frequencies from your sample data to see how much difference there is.</a:t>
            </a:r>
          </a:p>
          <a:p>
            <a:pPr marL="342900" indent="-342900">
              <a:lnSpc>
                <a:spcPct val="9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statistical test that tells you whether the difference is large enough to reject the null hypothesis and conclude that the variables are related is called a chi-square statistic.</a:t>
            </a:r>
          </a:p>
          <a:p>
            <a:pPr marL="228600" indent="-228600">
              <a:lnSpc>
                <a:spcPct val="90000"/>
              </a:lnSpc>
              <a:spcAft>
                <a:spcPts val="2000"/>
              </a:spcAft>
              <a:buClr>
                <a:schemeClr val="accent2"/>
              </a:buClr>
              <a:buSzPct val="121000"/>
              <a:buFont typeface="Arial" panose="020B0604020202020204" pitchFamily="34" charset="0"/>
              <a:buChar char="•"/>
            </a:pPr>
            <a:endParaRPr lang="en-GB" sz="2200" dirty="0" smtClean="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884255" y="377193"/>
            <a:ext cx="92979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DETERMINE SYSTEMATIC RELATIONSHIPS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73178" y="434304"/>
            <a:ext cx="301562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26870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894302" y="1286111"/>
            <a:ext cx="10329707" cy="4678204"/>
          </a:xfrm>
        </p:spPr>
        <p:txBody>
          <a:bodyPr wrap="square">
            <a:spAutoFit/>
          </a:body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the chi-square result is large enough to be statistically significant, this means that difference in our sample is large enough that we would see it less than 5% of time if there were no real difference between them in the population (which is the null hypothesis).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would mean you could reject the null hypothesis, and say that there is in fact a relationship between the variables you are analyzing</a:t>
            </a:r>
          </a:p>
          <a:p>
            <a:pPr marL="0" indent="0">
              <a:spcAft>
                <a:spcPts val="2000"/>
              </a:spcAft>
              <a:buClr>
                <a:schemeClr val="accent2"/>
              </a:buClr>
              <a:buSzPct val="150000"/>
              <a:buNone/>
            </a:pPr>
            <a:r>
              <a:rPr lang="en-GB" sz="2000" b="1" dirty="0" smtClean="0">
                <a:solidFill>
                  <a:srgbClr val="00A4DE"/>
                </a:solidFill>
                <a:latin typeface="Arial" panose="020B0604020202020204" pitchFamily="34" charset="0"/>
                <a:cs typeface="Arial" panose="020B0604020202020204" pitchFamily="34" charset="0"/>
              </a:rPr>
              <a:t>Note:</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can only use chi-square tests where each cell in the table has an expected value of at least 5.</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categories must be discrete. That is, no case should fall into more than one category.</a:t>
            </a:r>
          </a:p>
        </p:txBody>
      </p:sp>
      <p:sp>
        <p:nvSpPr>
          <p:cNvPr id="7" name="TextBox 6"/>
          <p:cNvSpPr txBox="1"/>
          <p:nvPr/>
        </p:nvSpPr>
        <p:spPr>
          <a:xfrm>
            <a:off x="244556" y="377193"/>
            <a:ext cx="706059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USING CHI-SQUARE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56255" y="434304"/>
            <a:ext cx="653254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218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813916" y="1286111"/>
            <a:ext cx="10400044" cy="923330"/>
          </a:xfrm>
        </p:spPr>
        <p:txBody>
          <a:bodyPr wrap="square">
            <a:spAutoFit/>
          </a:bodyPr>
          <a:lstStyle/>
          <a:p>
            <a:pPr marL="0" indent="0">
              <a:spcAft>
                <a:spcPts val="2000"/>
              </a:spcAft>
              <a:buClr>
                <a:schemeClr val="accent2"/>
              </a:buClr>
              <a:buSzPct val="120000"/>
              <a:buNone/>
            </a:pPr>
            <a:r>
              <a:rPr lang="en-GB" sz="2000" dirty="0" smtClean="0">
                <a:solidFill>
                  <a:srgbClr val="00A4DE"/>
                </a:solidFill>
                <a:latin typeface="Arial" panose="020B0604020202020204" pitchFamily="34" charset="0"/>
                <a:cs typeface="Arial" panose="020B0604020202020204" pitchFamily="34" charset="0"/>
              </a:rPr>
              <a:t>Your first SPSS test result output will be a </a:t>
            </a:r>
            <a:r>
              <a:rPr lang="en-GB" sz="2000" dirty="0" err="1" smtClean="0">
                <a:solidFill>
                  <a:srgbClr val="00A4DE"/>
                </a:solidFill>
                <a:latin typeface="Arial" panose="020B0604020202020204" pitchFamily="34" charset="0"/>
                <a:cs typeface="Arial" panose="020B0604020202020204" pitchFamily="34" charset="0"/>
              </a:rPr>
              <a:t>crosstabular</a:t>
            </a:r>
            <a:r>
              <a:rPr lang="en-GB" sz="2000" dirty="0" smtClean="0">
                <a:solidFill>
                  <a:srgbClr val="00A4DE"/>
                </a:solidFill>
                <a:latin typeface="Arial" panose="020B0604020202020204" pitchFamily="34" charset="0"/>
                <a:cs typeface="Arial" panose="020B0604020202020204" pitchFamily="34" charset="0"/>
              </a:rPr>
              <a:t> table, which presents the percentages and raw numbers in each category of your analysis, as well as the row and column totals.</a:t>
            </a:r>
          </a:p>
        </p:txBody>
      </p:sp>
      <p:sp>
        <p:nvSpPr>
          <p:cNvPr id="9218" name="Rectangle 2"/>
          <p:cNvSpPr>
            <a:spLocks noChangeArrowheads="1"/>
          </p:cNvSpPr>
          <p:nvPr/>
        </p:nvSpPr>
        <p:spPr bwMode="auto">
          <a:xfrm>
            <a:off x="3839028" y="2523569"/>
            <a:ext cx="4513943"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F</a:t>
            </a:r>
            <a:r>
              <a:rPr kumimoji="0" lang="en-GB" sz="1600" b="1" i="0" u="none" strike="noStrike" cap="none" normalizeH="0" baseline="0" dirty="0" smtClean="0" bmk="">
                <a:ln>
                  <a:noFill/>
                </a:ln>
                <a:solidFill>
                  <a:srgbClr val="000000"/>
                </a:solidFill>
                <a:effectLst/>
                <a:latin typeface="Arial" pitchFamily="34" charset="0"/>
                <a:ea typeface="Calibri" pitchFamily="34" charset="0"/>
                <a:cs typeface="Times New Roman" pitchFamily="18" charset="0"/>
              </a:rPr>
              <a:t>igure:</a:t>
            </a:r>
            <a:r>
              <a:rPr kumimoji="0" lang="en-GB" sz="1600" b="1" i="0" u="none" strike="noStrike" cap="none" normalizeH="0" dirty="0" smtClean="0" bmk="">
                <a:ln>
                  <a:noFill/>
                </a:ln>
                <a:solidFill>
                  <a:srgbClr val="000000"/>
                </a:solidFill>
                <a:effectLst/>
                <a:latin typeface="Arial" pitchFamily="34" charset="0"/>
                <a:ea typeface="Calibri" pitchFamily="34" charset="0"/>
                <a:cs typeface="Times New Roman" pitchFamily="18" charset="0"/>
              </a:rPr>
              <a:t> </a:t>
            </a: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SPSS output – </a:t>
            </a:r>
            <a:r>
              <a:rPr kumimoji="0" lang="en-GB" sz="1600" b="1" i="0" u="none" strike="noStrike" cap="none" normalizeH="0" baseline="0" dirty="0" err="1" smtClean="0">
                <a:ln>
                  <a:noFill/>
                </a:ln>
                <a:solidFill>
                  <a:srgbClr val="000000"/>
                </a:solidFill>
                <a:effectLst/>
                <a:latin typeface="Arial" pitchFamily="34" charset="0"/>
                <a:ea typeface="Calibri" pitchFamily="34" charset="0"/>
                <a:cs typeface="Times New Roman" pitchFamily="18" charset="0"/>
              </a:rPr>
              <a:t>crosstabular</a:t>
            </a: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 table</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9217" name="Picture 8"/>
          <p:cNvPicPr>
            <a:picLocks noChangeAspect="1" noChangeArrowheads="1"/>
          </p:cNvPicPr>
          <p:nvPr/>
        </p:nvPicPr>
        <p:blipFill>
          <a:blip r:embed="rId2" cstate="print"/>
          <a:srcRect/>
          <a:stretch>
            <a:fillRect/>
          </a:stretch>
        </p:blipFill>
        <p:spPr bwMode="auto">
          <a:xfrm>
            <a:off x="1643518" y="3004457"/>
            <a:ext cx="8904963" cy="3265714"/>
          </a:xfrm>
          <a:prstGeom prst="rect">
            <a:avLst/>
          </a:prstGeom>
          <a:noFill/>
        </p:spPr>
      </p:pic>
      <p:sp>
        <p:nvSpPr>
          <p:cNvPr id="10" name="TextBox 9"/>
          <p:cNvSpPr txBox="1"/>
          <p:nvPr/>
        </p:nvSpPr>
        <p:spPr>
          <a:xfrm>
            <a:off x="1008203"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SPSS RESULTS OUTPUT: CROSSTABULAR TABLE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1"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7722" y="434304"/>
            <a:ext cx="207107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218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736904" y="1286111"/>
            <a:ext cx="10735338" cy="369332"/>
          </a:xfrm>
        </p:spPr>
        <p:txBody>
          <a:bodyPr wrap="square">
            <a:spAutoFit/>
          </a:bodyPr>
          <a:lstStyle/>
          <a:p>
            <a:pPr marL="0" indent="0">
              <a:spcAft>
                <a:spcPts val="2000"/>
              </a:spcAft>
              <a:buClr>
                <a:schemeClr val="accent2"/>
              </a:buClr>
              <a:buSzPct val="120000"/>
              <a:buNone/>
            </a:pPr>
            <a:r>
              <a:rPr lang="en-GB" sz="2000" dirty="0" smtClean="0">
                <a:solidFill>
                  <a:srgbClr val="00A4DE"/>
                </a:solidFill>
                <a:latin typeface="Arial" panose="020B0604020202020204" pitchFamily="34" charset="0"/>
                <a:cs typeface="Arial" panose="020B0604020202020204" pitchFamily="34" charset="0"/>
              </a:rPr>
              <a:t>The second part of test result output in SPSS will be your chi-square results table. </a:t>
            </a:r>
          </a:p>
        </p:txBody>
      </p:sp>
      <p:pic>
        <p:nvPicPr>
          <p:cNvPr id="80897" name="Picture 9"/>
          <p:cNvPicPr>
            <a:picLocks noChangeAspect="1" noChangeArrowheads="1"/>
          </p:cNvPicPr>
          <p:nvPr/>
        </p:nvPicPr>
        <p:blipFill>
          <a:blip r:embed="rId2" cstate="print"/>
          <a:srcRect/>
          <a:stretch>
            <a:fillRect/>
          </a:stretch>
        </p:blipFill>
        <p:spPr bwMode="auto">
          <a:xfrm>
            <a:off x="2234236" y="2458510"/>
            <a:ext cx="7723527" cy="3852181"/>
          </a:xfrm>
          <a:prstGeom prst="rect">
            <a:avLst/>
          </a:prstGeom>
          <a:noFill/>
        </p:spPr>
      </p:pic>
      <p:grpSp>
        <p:nvGrpSpPr>
          <p:cNvPr id="80898" name="Group 2"/>
          <p:cNvGrpSpPr>
            <a:grpSpLocks/>
          </p:cNvGrpSpPr>
          <p:nvPr/>
        </p:nvGrpSpPr>
        <p:grpSpPr bwMode="auto">
          <a:xfrm>
            <a:off x="2884034" y="3706739"/>
            <a:ext cx="6855051" cy="2229304"/>
            <a:chOff x="3348" y="8105"/>
            <a:chExt cx="5760" cy="1769"/>
          </a:xfrm>
        </p:grpSpPr>
        <p:sp>
          <p:nvSpPr>
            <p:cNvPr id="80901" name="AutoShape 5"/>
            <p:cNvSpPr>
              <a:spLocks noChangeArrowheads="1"/>
            </p:cNvSpPr>
            <p:nvPr/>
          </p:nvSpPr>
          <p:spPr bwMode="auto">
            <a:xfrm>
              <a:off x="8283" y="8105"/>
              <a:ext cx="825" cy="346"/>
            </a:xfrm>
            <a:custGeom>
              <a:avLst/>
              <a:gdLst>
                <a:gd name="G0" fmla="+- 1183 0 0"/>
                <a:gd name="G1" fmla="+- 21600 0 1183"/>
                <a:gd name="G2" fmla="+- 21600 0 118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83" y="10800"/>
                  </a:moveTo>
                  <a:cubicBezTo>
                    <a:pt x="1183" y="16111"/>
                    <a:pt x="5489" y="20417"/>
                    <a:pt x="10800" y="20417"/>
                  </a:cubicBezTo>
                  <a:cubicBezTo>
                    <a:pt x="16111" y="20417"/>
                    <a:pt x="20417" y="16111"/>
                    <a:pt x="20417" y="10800"/>
                  </a:cubicBezTo>
                  <a:cubicBezTo>
                    <a:pt x="20417" y="5489"/>
                    <a:pt x="16111" y="1183"/>
                    <a:pt x="10800" y="1183"/>
                  </a:cubicBezTo>
                  <a:cubicBezTo>
                    <a:pt x="5489" y="1183"/>
                    <a:pt x="1183" y="5489"/>
                    <a:pt x="1183" y="10800"/>
                  </a:cubicBezTo>
                  <a:close/>
                </a:path>
              </a:pathLst>
            </a:cu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t" anchorCtr="0" compatLnSpc="1">
              <a:prstTxWarp prst="textNoShape">
                <a:avLst/>
              </a:prstTxWarp>
            </a:bodyPr>
            <a:lstStyle/>
            <a:p>
              <a:endParaRPr lang="en-GB"/>
            </a:p>
          </p:txBody>
        </p:sp>
        <p:sp>
          <p:nvSpPr>
            <p:cNvPr id="80900" name="AutoShape 4"/>
            <p:cNvSpPr>
              <a:spLocks noChangeArrowheads="1"/>
            </p:cNvSpPr>
            <p:nvPr/>
          </p:nvSpPr>
          <p:spPr bwMode="auto">
            <a:xfrm>
              <a:off x="5580" y="8105"/>
              <a:ext cx="1072" cy="338"/>
            </a:xfrm>
            <a:custGeom>
              <a:avLst/>
              <a:gdLst>
                <a:gd name="G0" fmla="+- 1183 0 0"/>
                <a:gd name="G1" fmla="+- 21600 0 1183"/>
                <a:gd name="G2" fmla="+- 21600 0 118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83" y="10800"/>
                  </a:moveTo>
                  <a:cubicBezTo>
                    <a:pt x="1183" y="16111"/>
                    <a:pt x="5489" y="20417"/>
                    <a:pt x="10800" y="20417"/>
                  </a:cubicBezTo>
                  <a:cubicBezTo>
                    <a:pt x="16111" y="20417"/>
                    <a:pt x="20417" y="16111"/>
                    <a:pt x="20417" y="10800"/>
                  </a:cubicBezTo>
                  <a:cubicBezTo>
                    <a:pt x="20417" y="5489"/>
                    <a:pt x="16111" y="1183"/>
                    <a:pt x="10800" y="1183"/>
                  </a:cubicBezTo>
                  <a:cubicBezTo>
                    <a:pt x="5489" y="1183"/>
                    <a:pt x="1183" y="5489"/>
                    <a:pt x="1183" y="10800"/>
                  </a:cubicBezTo>
                  <a:close/>
                </a:path>
              </a:pathLst>
            </a:cu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t" anchorCtr="0" compatLnSpc="1">
              <a:prstTxWarp prst="textNoShape">
                <a:avLst/>
              </a:prstTxWarp>
            </a:bodyPr>
            <a:lstStyle/>
            <a:p>
              <a:endParaRPr lang="en-GB"/>
            </a:p>
          </p:txBody>
        </p:sp>
        <p:sp>
          <p:nvSpPr>
            <p:cNvPr id="80899" name="AutoShape 3"/>
            <p:cNvSpPr>
              <a:spLocks noChangeArrowheads="1"/>
            </p:cNvSpPr>
            <p:nvPr/>
          </p:nvSpPr>
          <p:spPr bwMode="auto">
            <a:xfrm>
              <a:off x="3348" y="9528"/>
              <a:ext cx="825" cy="346"/>
            </a:xfrm>
            <a:custGeom>
              <a:avLst/>
              <a:gdLst>
                <a:gd name="G0" fmla="+- 1183 0 0"/>
                <a:gd name="G1" fmla="+- 21600 0 1183"/>
                <a:gd name="G2" fmla="+- 21600 0 1183"/>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183" y="10800"/>
                  </a:moveTo>
                  <a:cubicBezTo>
                    <a:pt x="1183" y="16111"/>
                    <a:pt x="5489" y="20417"/>
                    <a:pt x="10800" y="20417"/>
                  </a:cubicBezTo>
                  <a:cubicBezTo>
                    <a:pt x="16111" y="20417"/>
                    <a:pt x="20417" y="16111"/>
                    <a:pt x="20417" y="10800"/>
                  </a:cubicBezTo>
                  <a:cubicBezTo>
                    <a:pt x="20417" y="5489"/>
                    <a:pt x="16111" y="1183"/>
                    <a:pt x="10800" y="1183"/>
                  </a:cubicBezTo>
                  <a:cubicBezTo>
                    <a:pt x="5489" y="1183"/>
                    <a:pt x="1183" y="5489"/>
                    <a:pt x="1183" y="10800"/>
                  </a:cubicBezTo>
                  <a:close/>
                </a:path>
              </a:pathLst>
            </a:cu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t" anchorCtr="0" compatLnSpc="1">
              <a:prstTxWarp prst="textNoShape">
                <a:avLst/>
              </a:prstTxWarp>
            </a:bodyPr>
            <a:lstStyle/>
            <a:p>
              <a:endParaRPr lang="en-GB"/>
            </a:p>
          </p:txBody>
        </p:sp>
      </p:grpSp>
      <p:sp>
        <p:nvSpPr>
          <p:cNvPr id="80902" name="Rectangle 6"/>
          <p:cNvSpPr>
            <a:spLocks noChangeArrowheads="1"/>
          </p:cNvSpPr>
          <p:nvPr/>
        </p:nvSpPr>
        <p:spPr bwMode="auto">
          <a:xfrm>
            <a:off x="3745036" y="2082404"/>
            <a:ext cx="4474302"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Figure: SPSS output – chi-square test result</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80903" name="Rectangle 7"/>
          <p:cNvSpPr>
            <a:spLocks noChangeArrowheads="1"/>
          </p:cNvSpPr>
          <p:nvPr/>
        </p:nvSpPr>
        <p:spPr bwMode="auto">
          <a:xfrm>
            <a:off x="0" y="4572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14" name="TextBox 13"/>
          <p:cNvSpPr txBox="1"/>
          <p:nvPr/>
        </p:nvSpPr>
        <p:spPr>
          <a:xfrm>
            <a:off x="696735"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SPSS RESULTS OUTPUT: CHI-SQUARE TABLE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5"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24870" y="434304"/>
            <a:ext cx="266393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2186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884255" y="1276062"/>
            <a:ext cx="10460333" cy="4792081"/>
          </a:xfrm>
        </p:spPr>
        <p:txBody>
          <a:bodyPr wrap="square">
            <a:spAutoFit/>
          </a:body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Cramer’s V is a Proportional Reduction in Error (PRE) statistic, which indicates the strength of associations in contingency tables.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 Another way of describing proportional reduction in error is how much better your prediction of the outcome variable will be if you know something about the predictor variable. </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Proportional reduction in error statistics such as Cramer’s V range from 0 to ±1. Roughly speaking, the following guidelines indicate the strength of the relationship between the variables (Cohen, 1988):</a:t>
            </a:r>
          </a:p>
          <a:p>
            <a:pPr marL="742950" lvl="3" indent="-285750">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.10 – Small effect size</a:t>
            </a:r>
          </a:p>
          <a:p>
            <a:pPr marL="742950" lvl="3" indent="-285750">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.30 – Medium effect size</a:t>
            </a:r>
          </a:p>
          <a:p>
            <a:pPr marL="742950" lvl="3" indent="-285750">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.50 – Large effect size</a:t>
            </a:r>
          </a:p>
        </p:txBody>
      </p:sp>
      <p:sp>
        <p:nvSpPr>
          <p:cNvPr id="7" name="TextBox 6"/>
          <p:cNvSpPr txBox="1"/>
          <p:nvPr/>
        </p:nvSpPr>
        <p:spPr>
          <a:xfrm>
            <a:off x="1497204" y="377193"/>
            <a:ext cx="868499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PROPORTIONAL REDUCTION IN ERROR (PRE)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96176" y="434304"/>
            <a:ext cx="239262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218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994786" y="1286111"/>
            <a:ext cx="10152025" cy="1095685"/>
          </a:xfrm>
        </p:spPr>
        <p:txBody>
          <a:bodyPr wrap="square">
            <a:spAutoFit/>
          </a:bodyPr>
          <a:lstStyle/>
          <a:p>
            <a:pPr marL="0" indent="0">
              <a:spcAft>
                <a:spcPts val="2000"/>
              </a:spcAft>
              <a:buClr>
                <a:schemeClr val="accent2"/>
              </a:buClr>
              <a:buSzPct val="120000"/>
              <a:buNone/>
            </a:pPr>
            <a:r>
              <a:rPr lang="en-GB" sz="2400" dirty="0" smtClean="0">
                <a:solidFill>
                  <a:srgbClr val="00A4DE"/>
                </a:solidFill>
                <a:latin typeface="Arial" panose="020B0604020202020204" pitchFamily="34" charset="0"/>
                <a:cs typeface="Arial" panose="020B0604020202020204" pitchFamily="34" charset="0"/>
              </a:rPr>
              <a:t>This very weak relationship means other variables are needed to provide a more complete explanation for the outcome variable being measured in this analysis.</a:t>
            </a:r>
          </a:p>
        </p:txBody>
      </p:sp>
      <p:sp>
        <p:nvSpPr>
          <p:cNvPr id="80903" name="Rectangle 7"/>
          <p:cNvSpPr>
            <a:spLocks noChangeArrowheads="1"/>
          </p:cNvSpPr>
          <p:nvPr/>
        </p:nvSpPr>
        <p:spPr bwMode="auto">
          <a:xfrm>
            <a:off x="0" y="4572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83970" name="Rectangle 2"/>
          <p:cNvSpPr>
            <a:spLocks noChangeArrowheads="1"/>
          </p:cNvSpPr>
          <p:nvPr/>
        </p:nvSpPr>
        <p:spPr bwMode="auto">
          <a:xfrm>
            <a:off x="3441266" y="2512237"/>
            <a:ext cx="5309467"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F</a:t>
            </a:r>
            <a:r>
              <a:rPr kumimoji="0" lang="en-GB" sz="1600" b="1" i="0" u="none" strike="noStrike" cap="none" normalizeH="0" baseline="0" dirty="0" smtClean="0" bmk="">
                <a:ln>
                  <a:noFill/>
                </a:ln>
                <a:solidFill>
                  <a:srgbClr val="000000"/>
                </a:solidFill>
                <a:effectLst/>
                <a:latin typeface="Arial" pitchFamily="34" charset="0"/>
                <a:ea typeface="Calibri" pitchFamily="34" charset="0"/>
                <a:cs typeface="Times New Roman" pitchFamily="18" charset="0"/>
              </a:rPr>
              <a:t>igure </a:t>
            </a:r>
            <a:r>
              <a:rPr kumimoji="0" lang="en-GB" sz="1600" b="1" i="0" u="none" strike="noStrike" cap="none" normalizeH="0" baseline="0" dirty="0" smtClean="0" bmk="_Ref412995153">
                <a:ln>
                  <a:noFill/>
                </a:ln>
                <a:solidFill>
                  <a:srgbClr val="000000"/>
                </a:solidFill>
                <a:effectLst/>
                <a:latin typeface="Arial" pitchFamily="34" charset="0"/>
                <a:ea typeface="Calibri" pitchFamily="34" charset="0"/>
                <a:cs typeface="Times New Roman" pitchFamily="18" charset="0"/>
              </a:rPr>
              <a:t>21</a:t>
            </a: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 Cramer's V results table from SPSS output</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83969" name="Picture 11"/>
          <p:cNvPicPr>
            <a:picLocks noChangeAspect="1" noChangeArrowheads="1"/>
          </p:cNvPicPr>
          <p:nvPr/>
        </p:nvPicPr>
        <p:blipFill>
          <a:blip r:embed="rId2" cstate="print"/>
          <a:srcRect/>
          <a:stretch>
            <a:fillRect/>
          </a:stretch>
        </p:blipFill>
        <p:spPr bwMode="auto">
          <a:xfrm>
            <a:off x="1702550" y="3030135"/>
            <a:ext cx="9686786" cy="3489326"/>
          </a:xfrm>
          <a:prstGeom prst="rect">
            <a:avLst/>
          </a:prstGeom>
          <a:noFill/>
        </p:spPr>
      </p:pic>
      <p:sp>
        <p:nvSpPr>
          <p:cNvPr id="83971" name="Rectangle 3"/>
          <p:cNvSpPr>
            <a:spLocks noChangeArrowheads="1"/>
          </p:cNvSpPr>
          <p:nvPr/>
        </p:nvSpPr>
        <p:spPr bwMode="auto">
          <a:xfrm>
            <a:off x="0" y="2371725"/>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1" name="TextBox 10"/>
          <p:cNvSpPr txBox="1"/>
          <p:nvPr/>
        </p:nvSpPr>
        <p:spPr>
          <a:xfrm>
            <a:off x="1209163"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CRAMER’S V RESULTS TABLE FROM SPSS OUTPUT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4"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79947" y="434304"/>
            <a:ext cx="160885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218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73053" y="1983314"/>
            <a:ext cx="10181247" cy="1836400"/>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Counting and comparing are the primary activities in quantitative analysis</a:t>
            </a:r>
          </a:p>
          <a:p>
            <a:pPr>
              <a:lnSpc>
                <a:spcPct val="100000"/>
              </a:lnSpc>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Quantitative analysis tends to prioritize objectivity and impartiality</a:t>
            </a:r>
          </a:p>
          <a:p>
            <a:pPr>
              <a:lnSpc>
                <a:spcPct val="100000"/>
              </a:lnSpc>
              <a:spcBef>
                <a:spcPts val="0"/>
              </a:spcBef>
              <a:spcAft>
                <a:spcPts val="2000"/>
              </a:spcAft>
              <a:buClr>
                <a:schemeClr val="accent2"/>
              </a:buClr>
              <a:buSzPct val="150000"/>
              <a:buBlip>
                <a:blip r:embed="rId3"/>
              </a:buBlip>
            </a:pPr>
            <a:r>
              <a:rPr lang="en-GB" sz="2000" dirty="0" smtClean="0">
                <a:solidFill>
                  <a:srgbClr val="00A4DE"/>
                </a:solidFill>
                <a:latin typeface="Arial" panose="020B0604020202020204" pitchFamily="34" charset="0"/>
                <a:cs typeface="Arial" panose="020B0604020202020204" pitchFamily="34" charset="0"/>
              </a:rPr>
              <a:t>Quantitative analysis follows standardized, transparent approaches that can be replicated by other researchers. </a:t>
            </a:r>
          </a:p>
        </p:txBody>
      </p:sp>
      <p:sp>
        <p:nvSpPr>
          <p:cNvPr id="7" name="TextBox 6"/>
          <p:cNvSpPr txBox="1"/>
          <p:nvPr/>
        </p:nvSpPr>
        <p:spPr>
          <a:xfrm>
            <a:off x="272263" y="377193"/>
            <a:ext cx="637974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INTRODUCTION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93064" y="434304"/>
            <a:ext cx="719573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0991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34013" y="1406022"/>
            <a:ext cx="10450285" cy="417088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400" dirty="0" smtClean="0">
                <a:solidFill>
                  <a:srgbClr val="00A4DE"/>
                </a:solidFill>
                <a:latin typeface="Arial" panose="020B0604020202020204" pitchFamily="34" charset="0"/>
                <a:cs typeface="Arial" panose="020B0604020202020204" pitchFamily="34" charset="0"/>
              </a:rPr>
              <a:t>The chi-square result tells you if there is a relationship between two variables (yes or no).</a:t>
            </a:r>
          </a:p>
          <a:p>
            <a:pPr>
              <a:spcAft>
                <a:spcPts val="2000"/>
              </a:spcAft>
              <a:buClr>
                <a:schemeClr val="accent2"/>
              </a:buClr>
              <a:buSzPct val="150000"/>
              <a:buBlip>
                <a:blip r:embed="rId2"/>
              </a:buBlip>
            </a:pPr>
            <a:r>
              <a:rPr lang="en-GB" sz="2400" dirty="0" smtClean="0">
                <a:solidFill>
                  <a:srgbClr val="00A4DE"/>
                </a:solidFill>
                <a:latin typeface="Arial" panose="020B0604020202020204" pitchFamily="34" charset="0"/>
                <a:cs typeface="Arial" panose="020B0604020202020204" pitchFamily="34" charset="0"/>
              </a:rPr>
              <a:t>When there is a relationship, the Cramer’s V is used to determine the strength of that relationship.</a:t>
            </a:r>
          </a:p>
          <a:p>
            <a:pPr>
              <a:spcAft>
                <a:spcPts val="2000"/>
              </a:spcAft>
              <a:buClr>
                <a:schemeClr val="accent2"/>
              </a:buClr>
              <a:buSzPct val="150000"/>
              <a:buBlip>
                <a:blip r:embed="rId2"/>
              </a:buBlip>
            </a:pPr>
            <a:r>
              <a:rPr lang="en-GB" sz="2400" dirty="0" smtClean="0">
                <a:solidFill>
                  <a:srgbClr val="00A4DE"/>
                </a:solidFill>
                <a:latin typeface="Arial" panose="020B0604020202020204" pitchFamily="34" charset="0"/>
                <a:cs typeface="Arial" panose="020B0604020202020204" pitchFamily="34" charset="0"/>
              </a:rPr>
              <a:t>When writing up your results, it is important to include information on both. </a:t>
            </a:r>
          </a:p>
          <a:p>
            <a:pPr>
              <a:spcAft>
                <a:spcPts val="2000"/>
              </a:spcAft>
              <a:buClr>
                <a:schemeClr val="accent2"/>
              </a:buClr>
              <a:buSzPct val="150000"/>
              <a:buBlip>
                <a:blip r:embed="rId2"/>
              </a:buBlip>
            </a:pPr>
            <a:r>
              <a:rPr lang="en-GB" sz="2400" dirty="0" smtClean="0">
                <a:solidFill>
                  <a:srgbClr val="00A4DE"/>
                </a:solidFill>
                <a:latin typeface="Arial" panose="020B0604020202020204" pitchFamily="34" charset="0"/>
                <a:cs typeface="Arial" panose="020B0604020202020204" pitchFamily="34" charset="0"/>
              </a:rPr>
              <a:t>Avoid using contingency tables with interval variables such as age in years.</a:t>
            </a:r>
          </a:p>
          <a:p>
            <a:pPr lvl="1">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is because the tables could be enormous and unmanageable. </a:t>
            </a:r>
          </a:p>
        </p:txBody>
      </p:sp>
      <p:sp>
        <p:nvSpPr>
          <p:cNvPr id="7" name="TextBox 6"/>
          <p:cNvSpPr txBox="1"/>
          <p:nvPr/>
        </p:nvSpPr>
        <p:spPr>
          <a:xfrm>
            <a:off x="1520651"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WRITE UP YOUR CHI-SQUARE &amp; CRAMERS V RESULTS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02462" y="434304"/>
            <a:ext cx="108633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76300" y="1404820"/>
            <a:ext cx="10439400" cy="384720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Correlation analysis measures relationship between two interval variables. </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form of analysis tracks whether deviations from mean ‘</a:t>
            </a:r>
            <a:r>
              <a:rPr lang="en-GB" sz="2000" dirty="0" err="1" smtClean="0">
                <a:solidFill>
                  <a:srgbClr val="00A4DE"/>
                </a:solidFill>
                <a:latin typeface="Arial" panose="020B0604020202020204" pitchFamily="34" charset="0"/>
                <a:cs typeface="Arial" panose="020B0604020202020204" pitchFamily="34" charset="0"/>
              </a:rPr>
              <a:t>covary</a:t>
            </a:r>
            <a:r>
              <a:rPr lang="en-GB" sz="2000" dirty="0" smtClean="0">
                <a:solidFill>
                  <a:srgbClr val="00A4DE"/>
                </a:solidFill>
                <a:latin typeface="Arial" panose="020B0604020202020204" pitchFamily="34" charset="0"/>
                <a:cs typeface="Arial" panose="020B0604020202020204" pitchFamily="34" charset="0"/>
              </a:rPr>
              <a:t>’ in a systematic way.</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Pearson’s Sample Correlation Coefficient (</a:t>
            </a:r>
            <a:r>
              <a:rPr lang="en-GB" sz="2000" i="1" dirty="0" smtClean="0">
                <a:solidFill>
                  <a:srgbClr val="00A4DE"/>
                </a:solidFill>
                <a:latin typeface="Arial" panose="020B0604020202020204" pitchFamily="34" charset="0"/>
                <a:cs typeface="Arial" panose="020B0604020202020204" pitchFamily="34" charset="0"/>
              </a:rPr>
              <a:t>r</a:t>
            </a:r>
            <a:r>
              <a:rPr lang="en-GB" sz="2000" dirty="0" smtClean="0">
                <a:solidFill>
                  <a:srgbClr val="00A4DE"/>
                </a:solidFill>
                <a:latin typeface="Arial" panose="020B0604020202020204" pitchFamily="34" charset="0"/>
                <a:cs typeface="Arial" panose="020B0604020202020204" pitchFamily="34" charset="0"/>
              </a:rPr>
              <a:t>) represents both direction and strength of association between two numerical variables.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Pearson’s </a:t>
            </a:r>
            <a:r>
              <a:rPr lang="en-GB" sz="2000" i="1" dirty="0" smtClean="0">
                <a:solidFill>
                  <a:srgbClr val="00A4DE"/>
                </a:solidFill>
                <a:latin typeface="Arial" panose="020B0604020202020204" pitchFamily="34" charset="0"/>
                <a:cs typeface="Arial" panose="020B0604020202020204" pitchFamily="34" charset="0"/>
              </a:rPr>
              <a:t>r</a:t>
            </a:r>
            <a:r>
              <a:rPr lang="en-GB" sz="2000" dirty="0" smtClean="0">
                <a:solidFill>
                  <a:srgbClr val="00A4DE"/>
                </a:solidFill>
                <a:latin typeface="Arial" panose="020B0604020202020204" pitchFamily="34" charset="0"/>
                <a:cs typeface="Arial" panose="020B0604020202020204" pitchFamily="34" charset="0"/>
              </a:rPr>
              <a:t> standardizes raw covariance detected into a comparable statistic known as a ‘correlation coefficient’. </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closer </a:t>
            </a:r>
            <a:r>
              <a:rPr lang="en-GB" sz="2000" i="1" dirty="0" smtClean="0">
                <a:solidFill>
                  <a:srgbClr val="00A4DE"/>
                </a:solidFill>
                <a:latin typeface="Arial" panose="020B0604020202020204" pitchFamily="34" charset="0"/>
                <a:cs typeface="Arial" panose="020B0604020202020204" pitchFamily="34" charset="0"/>
              </a:rPr>
              <a:t>r </a:t>
            </a:r>
            <a:r>
              <a:rPr lang="en-GB" sz="2000" dirty="0" smtClean="0">
                <a:solidFill>
                  <a:srgbClr val="00A4DE"/>
                </a:solidFill>
                <a:latin typeface="Arial" panose="020B0604020202020204" pitchFamily="34" charset="0"/>
                <a:cs typeface="Arial" panose="020B0604020202020204" pitchFamily="34" charset="0"/>
              </a:rPr>
              <a:t>value is to 1 (represents a perfect positive correlation) or to -1 (represents a perfect negative correlation), the stronger the correlation.</a:t>
            </a:r>
          </a:p>
        </p:txBody>
      </p:sp>
      <p:sp>
        <p:nvSpPr>
          <p:cNvPr id="7" name="TextBox 6"/>
          <p:cNvSpPr txBox="1"/>
          <p:nvPr/>
        </p:nvSpPr>
        <p:spPr>
          <a:xfrm>
            <a:off x="244555" y="377193"/>
            <a:ext cx="97937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CONDUCT CORRELATION ANALYSIS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66546" y="434304"/>
            <a:ext cx="372225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44062" y="1534890"/>
            <a:ext cx="10471638" cy="365792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Once you’ve decided Pearson Correlation is appropriate for your analysis, you need to test its assumptions:</a:t>
            </a:r>
          </a:p>
          <a:p>
            <a:pPr marL="800100" lvl="3" indent="-342900">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Normality</a:t>
            </a:r>
            <a:r>
              <a:rPr lang="en-GB" sz="2000" dirty="0" smtClean="0">
                <a:solidFill>
                  <a:srgbClr val="00A4DE"/>
                </a:solidFill>
                <a:latin typeface="Arial" panose="020B0604020202020204" pitchFamily="34" charset="0"/>
                <a:cs typeface="Arial" panose="020B0604020202020204" pitchFamily="34" charset="0"/>
              </a:rPr>
              <a:t>. If distribution of variable appears to follow shape of a bell curve, then it is usually safe to assume the variable is normally distributed.</a:t>
            </a:r>
          </a:p>
          <a:p>
            <a:pPr marL="800100" lvl="3" indent="-342900">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Linear relationship</a:t>
            </a:r>
            <a:r>
              <a:rPr lang="en-GB" sz="2000" dirty="0" smtClean="0">
                <a:solidFill>
                  <a:srgbClr val="00A4DE"/>
                </a:solidFill>
                <a:latin typeface="Arial" panose="020B0604020202020204" pitchFamily="34" charset="0"/>
                <a:cs typeface="Arial" panose="020B0604020202020204" pitchFamily="34" charset="0"/>
              </a:rPr>
              <a:t>. Create a scatter plot (as discussed earlier in this chapter) placing the outcome variable on y-axis and predictor variable on x-axis. You may assume a linear relationship as long as there is not a u-shaped curve. </a:t>
            </a:r>
          </a:p>
          <a:p>
            <a:pPr marL="800100" lvl="3" indent="-342900">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No significant outliers</a:t>
            </a:r>
            <a:r>
              <a:rPr lang="en-GB" sz="2000" dirty="0" smtClean="0">
                <a:solidFill>
                  <a:srgbClr val="00A4DE"/>
                </a:solidFill>
                <a:latin typeface="Arial" panose="020B0604020202020204" pitchFamily="34" charset="0"/>
                <a:cs typeface="Arial" panose="020B0604020202020204" pitchFamily="34" charset="0"/>
              </a:rPr>
              <a:t>. If, when you look at the plot, there is one value that appears far away from the rest of the data, it is most likely an outlier.</a:t>
            </a:r>
          </a:p>
        </p:txBody>
      </p:sp>
      <p:sp>
        <p:nvSpPr>
          <p:cNvPr id="7" name="TextBox 6"/>
          <p:cNvSpPr txBox="1"/>
          <p:nvPr/>
        </p:nvSpPr>
        <p:spPr>
          <a:xfrm>
            <a:off x="713433" y="377193"/>
            <a:ext cx="1125527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TEST THE PEARSON’S R CORRELATION TEST’S ASSUMPTIONS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24976" y="434304"/>
            <a:ext cx="56382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3" name="Rectangle 7"/>
          <p:cNvSpPr>
            <a:spLocks noChangeArrowheads="1"/>
          </p:cNvSpPr>
          <p:nvPr/>
        </p:nvSpPr>
        <p:spPr bwMode="auto">
          <a:xfrm>
            <a:off x="0" y="4572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91139" name="Rectangle 3"/>
          <p:cNvSpPr>
            <a:spLocks noChangeArrowheads="1"/>
          </p:cNvSpPr>
          <p:nvPr/>
        </p:nvSpPr>
        <p:spPr bwMode="auto">
          <a:xfrm>
            <a:off x="0" y="371475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11" name="Table 10"/>
          <p:cNvGraphicFramePr>
            <a:graphicFrameLocks noGrp="1"/>
          </p:cNvGraphicFramePr>
          <p:nvPr>
            <p:extLst>
              <p:ext uri="{D42A27DB-BD31-4B8C-83A1-F6EECF244321}">
                <p14:modId xmlns:p14="http://schemas.microsoft.com/office/powerpoint/2010/main" val="3879280638"/>
              </p:ext>
            </p:extLst>
          </p:nvPr>
        </p:nvGraphicFramePr>
        <p:xfrm>
          <a:off x="841196" y="1429658"/>
          <a:ext cx="4471032" cy="4390570"/>
        </p:xfrm>
        <a:graphic>
          <a:graphicData uri="http://schemas.openxmlformats.org/drawingml/2006/table">
            <a:tbl>
              <a:tblPr/>
              <a:tblGrid>
                <a:gridCol w="1115446"/>
                <a:gridCol w="1115446"/>
                <a:gridCol w="1120070"/>
                <a:gridCol w="1120070"/>
              </a:tblGrid>
              <a:tr h="292705">
                <a:tc gridSpan="4">
                  <a:txBody>
                    <a:bodyPr/>
                    <a:lstStyle/>
                    <a:p>
                      <a:pPr marL="38100" marR="38100" algn="ctr">
                        <a:lnSpc>
                          <a:spcPts val="1600"/>
                        </a:lnSpc>
                        <a:spcAft>
                          <a:spcPts val="0"/>
                        </a:spcAft>
                      </a:pPr>
                      <a:r>
                        <a:rPr lang="en-GB" sz="1200" b="1" dirty="0">
                          <a:solidFill>
                            <a:srgbClr val="000000"/>
                          </a:solidFill>
                          <a:latin typeface="Arial"/>
                          <a:ea typeface="Calibri"/>
                          <a:cs typeface="Times New Roman"/>
                        </a:rPr>
                        <a:t>Correlations</a:t>
                      </a:r>
                      <a:endParaRPr lang="en-GB" sz="1200" dirty="0">
                        <a:latin typeface="Calibri"/>
                        <a:ea typeface="Calibri"/>
                        <a:cs typeface="Times New Roman"/>
                      </a:endParaRPr>
                    </a:p>
                  </a:txBody>
                  <a:tcPr marL="0" marR="0" marT="0" marB="0" anchor="ctr">
                    <a:lnL>
                      <a:noFill/>
                    </a:lnL>
                    <a:lnR>
                      <a:noFill/>
                    </a:lnR>
                    <a:lnT>
                      <a:noFill/>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GB"/>
                    </a:p>
                  </a:txBody>
                  <a:tcPr/>
                </a:tc>
                <a:tc hMerge="1">
                  <a:txBody>
                    <a:bodyPr/>
                    <a:lstStyle/>
                    <a:p>
                      <a:endParaRPr lang="en-GB"/>
                    </a:p>
                  </a:txBody>
                  <a:tcPr/>
                </a:tc>
                <a:tc hMerge="1">
                  <a:txBody>
                    <a:bodyPr/>
                    <a:lstStyle/>
                    <a:p>
                      <a:endParaRPr lang="en-GB"/>
                    </a:p>
                  </a:txBody>
                  <a:tcPr/>
                </a:tc>
              </a:tr>
              <a:tr h="585409">
                <a:tc gridSpan="2">
                  <a:txBody>
                    <a:bodyPr/>
                    <a:lstStyle/>
                    <a:p>
                      <a:pPr>
                        <a:lnSpc>
                          <a:spcPct val="200000"/>
                        </a:lnSpc>
                        <a:spcAft>
                          <a:spcPts val="0"/>
                        </a:spcAft>
                      </a:pPr>
                      <a:endParaRPr lang="en-GB" sz="1200">
                        <a:latin typeface="Times New Roman"/>
                        <a:ea typeface="Calibri"/>
                        <a:cs typeface="Times New Roman"/>
                      </a:endParaRPr>
                    </a:p>
                  </a:txBody>
                  <a:tcPr marL="0" marR="0" marT="0" marB="0" anchor="b">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hMerge="1">
                  <a:txBody>
                    <a:bodyPr/>
                    <a:lstStyle/>
                    <a:p>
                      <a:endParaRPr lang="en-GB"/>
                    </a:p>
                  </a:txBody>
                  <a:tcPr/>
                </a:tc>
                <a:tc>
                  <a:txBody>
                    <a:bodyPr/>
                    <a:lstStyle/>
                    <a:p>
                      <a:pPr marL="38100" marR="38100" algn="ctr">
                        <a:lnSpc>
                          <a:spcPts val="1600"/>
                        </a:lnSpc>
                        <a:spcAft>
                          <a:spcPts val="0"/>
                        </a:spcAft>
                      </a:pPr>
                      <a:r>
                        <a:rPr lang="en-GB" sz="1200">
                          <a:solidFill>
                            <a:srgbClr val="000000"/>
                          </a:solidFill>
                          <a:latin typeface="Arial"/>
                          <a:ea typeface="Calibri"/>
                          <a:cs typeface="Times New Roman"/>
                        </a:rPr>
                        <a:t>Age</a:t>
                      </a:r>
                      <a:endParaRPr lang="en-GB" sz="1200">
                        <a:latin typeface="Calibri"/>
                        <a:ea typeface="Calibri"/>
                        <a:cs typeface="Times New Roman"/>
                      </a:endParaRPr>
                    </a:p>
                  </a:txBody>
                  <a:tcPr marL="0" marR="0" marT="0" marB="0" anchor="b">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ctr">
                        <a:lnSpc>
                          <a:spcPts val="1600"/>
                        </a:lnSpc>
                        <a:spcAft>
                          <a:spcPts val="0"/>
                        </a:spcAft>
                      </a:pPr>
                      <a:r>
                        <a:rPr lang="en-GB" sz="1200">
                          <a:solidFill>
                            <a:srgbClr val="000000"/>
                          </a:solidFill>
                          <a:latin typeface="Arial"/>
                          <a:ea typeface="Calibri"/>
                          <a:cs typeface="Times New Roman"/>
                        </a:rPr>
                        <a:t>Satisfaction</a:t>
                      </a:r>
                      <a:endParaRPr lang="en-GB" sz="1200">
                        <a:latin typeface="Calibri"/>
                        <a:ea typeface="Calibri"/>
                        <a:cs typeface="Times New Roman"/>
                      </a:endParaRPr>
                    </a:p>
                  </a:txBody>
                  <a:tcPr marL="0" marR="0" marT="0" marB="0" anchor="b">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r>
              <a:tr h="878114">
                <a:tc rowSpan="3">
                  <a:txBody>
                    <a:bodyPr/>
                    <a:lstStyle/>
                    <a:p>
                      <a:pPr marL="38100" marR="38100">
                        <a:lnSpc>
                          <a:spcPts val="1600"/>
                        </a:lnSpc>
                        <a:spcAft>
                          <a:spcPts val="0"/>
                        </a:spcAft>
                      </a:pPr>
                      <a:r>
                        <a:rPr lang="en-GB" sz="1200">
                          <a:solidFill>
                            <a:srgbClr val="000000"/>
                          </a:solidFill>
                          <a:latin typeface="Arial"/>
                          <a:ea typeface="Calibri"/>
                          <a:cs typeface="Times New Roman"/>
                        </a:rPr>
                        <a:t>Age</a:t>
                      </a:r>
                      <a:endParaRPr lang="en-GB" sz="1200">
                        <a:latin typeface="Calibri"/>
                        <a:ea typeface="Calibri"/>
                        <a:cs typeface="Times New Roman"/>
                      </a:endParaRPr>
                    </a:p>
                  </a:txBody>
                  <a:tcPr marL="0" marR="0" marT="0" marB="0">
                    <a:lnL w="28575" cap="flat" cmpd="sng" algn="ctr">
                      <a:solidFill>
                        <a:srgbClr val="000000"/>
                      </a:solidFill>
                      <a:prstDash val="solid"/>
                      <a:round/>
                      <a:headEnd type="none" w="med" len="med"/>
                      <a:tailEnd type="none" w="med" len="med"/>
                    </a:lnL>
                    <a:lnR>
                      <a:noFill/>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38100" marR="38100">
                        <a:lnSpc>
                          <a:spcPts val="1600"/>
                        </a:lnSpc>
                        <a:spcAft>
                          <a:spcPts val="0"/>
                        </a:spcAft>
                      </a:pPr>
                      <a:r>
                        <a:rPr lang="en-GB" sz="1200">
                          <a:solidFill>
                            <a:srgbClr val="000000"/>
                          </a:solidFill>
                          <a:latin typeface="Arial"/>
                          <a:ea typeface="Calibri"/>
                          <a:cs typeface="Times New Roman"/>
                        </a:rPr>
                        <a:t>Pearson Correlation</a:t>
                      </a:r>
                      <a:endParaRPr lang="en-GB" sz="1200">
                        <a:latin typeface="Calibri"/>
                        <a:ea typeface="Calibri"/>
                        <a:cs typeface="Times New Roman"/>
                      </a:endParaRPr>
                    </a:p>
                  </a:txBody>
                  <a:tcPr marL="0" marR="0" marT="0" marB="0">
                    <a:lnL>
                      <a:noFill/>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1</a:t>
                      </a:r>
                      <a:endParaRPr lang="en-GB" sz="1200">
                        <a:latin typeface="Calibri"/>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-.028</a:t>
                      </a:r>
                      <a:endParaRPr lang="en-GB" sz="12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a:noFill/>
                    </a:lnB>
                    <a:solidFill>
                      <a:srgbClr val="FFFFFF"/>
                    </a:solidFill>
                  </a:tcPr>
                </a:tc>
              </a:tr>
              <a:tr h="585409">
                <a:tc vMerge="1">
                  <a:txBody>
                    <a:bodyPr/>
                    <a:lstStyle/>
                    <a:p>
                      <a:endParaRPr lang="en-GB"/>
                    </a:p>
                  </a:txBody>
                  <a:tcPr/>
                </a:tc>
                <a:tc>
                  <a:txBody>
                    <a:bodyPr/>
                    <a:lstStyle/>
                    <a:p>
                      <a:pPr marL="38100" marR="38100">
                        <a:lnSpc>
                          <a:spcPts val="1600"/>
                        </a:lnSpc>
                        <a:spcAft>
                          <a:spcPts val="0"/>
                        </a:spcAft>
                      </a:pPr>
                      <a:r>
                        <a:rPr lang="en-GB" sz="1200">
                          <a:solidFill>
                            <a:srgbClr val="000000"/>
                          </a:solidFill>
                          <a:latin typeface="Arial"/>
                          <a:ea typeface="Calibri"/>
                          <a:cs typeface="Times New Roman"/>
                        </a:rPr>
                        <a:t>Sig. (2-tailed)</a:t>
                      </a:r>
                      <a:endParaRPr lang="en-GB" sz="1200">
                        <a:latin typeface="Calibri"/>
                        <a:ea typeface="Calibri"/>
                        <a:cs typeface="Times New Roman"/>
                      </a:endParaRPr>
                    </a:p>
                  </a:txBody>
                  <a:tcPr marL="0" marR="0" marT="0" marB="0">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nSpc>
                          <a:spcPct val="200000"/>
                        </a:lnSpc>
                        <a:spcAft>
                          <a:spcPts val="0"/>
                        </a:spcAft>
                      </a:pPr>
                      <a:endParaRPr lang="en-GB" sz="1200" dirty="0">
                        <a:latin typeface="Times New Roman"/>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.127</a:t>
                      </a:r>
                      <a:endParaRPr lang="en-GB" sz="12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292705">
                <a:tc vMerge="1">
                  <a:txBody>
                    <a:bodyPr/>
                    <a:lstStyle/>
                    <a:p>
                      <a:endParaRPr lang="en-GB"/>
                    </a:p>
                  </a:txBody>
                  <a:tcPr/>
                </a:tc>
                <a:tc>
                  <a:txBody>
                    <a:bodyPr/>
                    <a:lstStyle/>
                    <a:p>
                      <a:pPr marL="38100" marR="38100">
                        <a:lnSpc>
                          <a:spcPts val="1600"/>
                        </a:lnSpc>
                        <a:spcAft>
                          <a:spcPts val="0"/>
                        </a:spcAft>
                      </a:pPr>
                      <a:r>
                        <a:rPr lang="en-GB" sz="1200">
                          <a:solidFill>
                            <a:srgbClr val="000000"/>
                          </a:solidFill>
                          <a:latin typeface="Arial"/>
                          <a:ea typeface="Calibri"/>
                          <a:cs typeface="Times New Roman"/>
                        </a:rPr>
                        <a:t>N</a:t>
                      </a:r>
                      <a:endParaRPr lang="en-GB" sz="1200">
                        <a:latin typeface="Calibri"/>
                        <a:ea typeface="Calibri"/>
                        <a:cs typeface="Times New Roman"/>
                      </a:endParaRPr>
                    </a:p>
                  </a:txBody>
                  <a:tcPr marL="0" marR="0" marT="0" marB="0">
                    <a:lnL>
                      <a:noFill/>
                    </a:lnL>
                    <a:lnR w="28575"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3018</a:t>
                      </a:r>
                      <a:endParaRPr lang="en-GB" sz="1200">
                        <a:latin typeface="Calibri"/>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3018</a:t>
                      </a:r>
                      <a:endParaRPr lang="en-GB" sz="12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rgbClr val="FFFFFF"/>
                    </a:solidFill>
                  </a:tcPr>
                </a:tc>
              </a:tr>
              <a:tr h="878114">
                <a:tc rowSpan="3">
                  <a:txBody>
                    <a:bodyPr/>
                    <a:lstStyle/>
                    <a:p>
                      <a:pPr marL="38100" marR="38100">
                        <a:lnSpc>
                          <a:spcPts val="1600"/>
                        </a:lnSpc>
                        <a:spcAft>
                          <a:spcPts val="0"/>
                        </a:spcAft>
                      </a:pPr>
                      <a:r>
                        <a:rPr lang="en-GB" sz="1200">
                          <a:solidFill>
                            <a:srgbClr val="000000"/>
                          </a:solidFill>
                          <a:latin typeface="Arial"/>
                          <a:ea typeface="Calibri"/>
                          <a:cs typeface="Times New Roman"/>
                        </a:rPr>
                        <a:t>Satisfaction</a:t>
                      </a:r>
                      <a:endParaRPr lang="en-GB" sz="1200">
                        <a:latin typeface="Calibri"/>
                        <a:ea typeface="Calibri"/>
                        <a:cs typeface="Times New Roman"/>
                      </a:endParaRPr>
                    </a:p>
                  </a:txBody>
                  <a:tcPr marL="0" marR="0" marT="0" marB="0">
                    <a:lnL w="28575"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nSpc>
                          <a:spcPts val="1600"/>
                        </a:lnSpc>
                        <a:spcAft>
                          <a:spcPts val="0"/>
                        </a:spcAft>
                      </a:pPr>
                      <a:r>
                        <a:rPr lang="en-GB" sz="1200">
                          <a:solidFill>
                            <a:srgbClr val="000000"/>
                          </a:solidFill>
                          <a:latin typeface="Arial"/>
                          <a:ea typeface="Calibri"/>
                          <a:cs typeface="Times New Roman"/>
                        </a:rPr>
                        <a:t>Pearson Correlation</a:t>
                      </a:r>
                      <a:endParaRPr lang="en-GB" sz="1200">
                        <a:latin typeface="Calibri"/>
                        <a:ea typeface="Calibri"/>
                        <a:cs typeface="Times New Roman"/>
                      </a:endParaRPr>
                    </a:p>
                  </a:txBody>
                  <a:tcPr marL="0" marR="0" marT="0" marB="0">
                    <a:lnL>
                      <a:noFill/>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GB" sz="1200" dirty="0">
                          <a:solidFill>
                            <a:srgbClr val="000000"/>
                          </a:solidFill>
                          <a:latin typeface="Arial"/>
                          <a:ea typeface="Calibri"/>
                          <a:cs typeface="Times New Roman"/>
                        </a:rPr>
                        <a:t>-.028</a:t>
                      </a:r>
                      <a:endParaRPr lang="en-GB" sz="1200" dirty="0">
                        <a:latin typeface="Calibri"/>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1</a:t>
                      </a:r>
                      <a:endParaRPr lang="en-GB" sz="120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FFFFFF"/>
                    </a:solidFill>
                  </a:tcPr>
                </a:tc>
              </a:tr>
              <a:tr h="585409">
                <a:tc vMerge="1">
                  <a:txBody>
                    <a:bodyPr/>
                    <a:lstStyle/>
                    <a:p>
                      <a:endParaRPr lang="en-GB"/>
                    </a:p>
                  </a:txBody>
                  <a:tcPr/>
                </a:tc>
                <a:tc>
                  <a:txBody>
                    <a:bodyPr/>
                    <a:lstStyle/>
                    <a:p>
                      <a:pPr marL="38100" marR="38100">
                        <a:lnSpc>
                          <a:spcPts val="1600"/>
                        </a:lnSpc>
                        <a:spcAft>
                          <a:spcPts val="0"/>
                        </a:spcAft>
                      </a:pPr>
                      <a:r>
                        <a:rPr lang="en-GB" sz="1200">
                          <a:solidFill>
                            <a:srgbClr val="000000"/>
                          </a:solidFill>
                          <a:latin typeface="Arial"/>
                          <a:ea typeface="Calibri"/>
                          <a:cs typeface="Times New Roman"/>
                        </a:rPr>
                        <a:t>Sig. (2-tailed)</a:t>
                      </a:r>
                      <a:endParaRPr lang="en-GB" sz="1200">
                        <a:latin typeface="Calibri"/>
                        <a:ea typeface="Calibri"/>
                        <a:cs typeface="Times New Roman"/>
                      </a:endParaRPr>
                    </a:p>
                  </a:txBody>
                  <a:tcPr marL="0" marR="0" marT="0" marB="0">
                    <a:lnL>
                      <a:noFill/>
                    </a:lnL>
                    <a:lnR w="28575"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.127</a:t>
                      </a:r>
                      <a:endParaRPr lang="en-GB" sz="1200">
                        <a:latin typeface="Calibri"/>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nSpc>
                          <a:spcPct val="200000"/>
                        </a:lnSpc>
                        <a:spcAft>
                          <a:spcPts val="0"/>
                        </a:spcAft>
                      </a:pPr>
                      <a:endParaRPr lang="en-GB" sz="1200">
                        <a:latin typeface="Times New Roman"/>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a:noFill/>
                    </a:lnB>
                    <a:solidFill>
                      <a:srgbClr val="FFFFFF"/>
                    </a:solidFill>
                  </a:tcPr>
                </a:tc>
              </a:tr>
              <a:tr h="292705">
                <a:tc vMerge="1">
                  <a:txBody>
                    <a:bodyPr/>
                    <a:lstStyle/>
                    <a:p>
                      <a:endParaRPr lang="en-GB"/>
                    </a:p>
                  </a:txBody>
                  <a:tcPr/>
                </a:tc>
                <a:tc>
                  <a:txBody>
                    <a:bodyPr/>
                    <a:lstStyle/>
                    <a:p>
                      <a:pPr marL="38100" marR="38100">
                        <a:lnSpc>
                          <a:spcPts val="1600"/>
                        </a:lnSpc>
                        <a:spcAft>
                          <a:spcPts val="0"/>
                        </a:spcAft>
                      </a:pPr>
                      <a:r>
                        <a:rPr lang="en-GB" sz="1200">
                          <a:solidFill>
                            <a:srgbClr val="000000"/>
                          </a:solidFill>
                          <a:latin typeface="Arial"/>
                          <a:ea typeface="Calibri"/>
                          <a:cs typeface="Times New Roman"/>
                        </a:rPr>
                        <a:t>N</a:t>
                      </a:r>
                      <a:endParaRPr lang="en-GB" sz="1200">
                        <a:latin typeface="Calibri"/>
                        <a:ea typeface="Calibri"/>
                        <a:cs typeface="Times New Roman"/>
                      </a:endParaRPr>
                    </a:p>
                  </a:txBody>
                  <a:tcPr marL="0" marR="0" marT="0" marB="0">
                    <a:lnL>
                      <a:noFill/>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GB" sz="1200">
                          <a:solidFill>
                            <a:srgbClr val="000000"/>
                          </a:solidFill>
                          <a:latin typeface="Arial"/>
                          <a:ea typeface="Calibri"/>
                          <a:cs typeface="Times New Roman"/>
                        </a:rPr>
                        <a:t>3018</a:t>
                      </a:r>
                      <a:endParaRPr lang="en-GB" sz="1200">
                        <a:latin typeface="Calibri"/>
                        <a:ea typeface="Calibri"/>
                        <a:cs typeface="Times New Roman"/>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c>
                  <a:txBody>
                    <a:bodyPr/>
                    <a:lstStyle/>
                    <a:p>
                      <a:pPr marL="38100" marR="38100" algn="r">
                        <a:lnSpc>
                          <a:spcPts val="1600"/>
                        </a:lnSpc>
                        <a:spcAft>
                          <a:spcPts val="0"/>
                        </a:spcAft>
                      </a:pPr>
                      <a:r>
                        <a:rPr lang="en-GB" sz="1200" dirty="0">
                          <a:solidFill>
                            <a:srgbClr val="000000"/>
                          </a:solidFill>
                          <a:latin typeface="Arial"/>
                          <a:ea typeface="Calibri"/>
                          <a:cs typeface="Times New Roman"/>
                        </a:rPr>
                        <a:t>3018</a:t>
                      </a:r>
                      <a:endParaRPr lang="en-GB" sz="1200" dirty="0">
                        <a:latin typeface="Calibri"/>
                        <a:ea typeface="Calibri"/>
                        <a:cs typeface="Times New Roman"/>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a:noFill/>
                    </a:lnT>
                    <a:lnB w="28575" cap="flat" cmpd="sng" algn="ctr">
                      <a:solidFill>
                        <a:srgbClr val="000000"/>
                      </a:solidFill>
                      <a:prstDash val="solid"/>
                      <a:round/>
                      <a:headEnd type="none" w="med" len="med"/>
                      <a:tailEnd type="none" w="med" len="med"/>
                    </a:lnB>
                    <a:solidFill>
                      <a:srgbClr val="FFFFFF"/>
                    </a:solidFill>
                  </a:tcPr>
                </a:tc>
              </a:tr>
            </a:tbl>
          </a:graphicData>
        </a:graphic>
      </p:graphicFrame>
      <p:sp>
        <p:nvSpPr>
          <p:cNvPr id="92161" name="Rectangle 1"/>
          <p:cNvSpPr>
            <a:spLocks noChangeArrowheads="1"/>
          </p:cNvSpPr>
          <p:nvPr/>
        </p:nvSpPr>
        <p:spPr bwMode="auto">
          <a:xfrm>
            <a:off x="541967" y="1054854"/>
            <a:ext cx="5208477"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F</a:t>
            </a:r>
            <a:r>
              <a:rPr kumimoji="0" lang="fr-FR" sz="1600" b="1" i="0" u="none" strike="noStrike" cap="none" normalizeH="0" baseline="0" dirty="0" smtClean="0" bmk="">
                <a:ln>
                  <a:noFill/>
                </a:ln>
                <a:solidFill>
                  <a:srgbClr val="000000"/>
                </a:solidFill>
                <a:effectLst/>
                <a:latin typeface="Arial" pitchFamily="34" charset="0"/>
                <a:ea typeface="Calibri" pitchFamily="34" charset="0"/>
                <a:cs typeface="Times New Roman" pitchFamily="18" charset="0"/>
              </a:rPr>
              <a:t>igure </a:t>
            </a:r>
            <a:r>
              <a:rPr kumimoji="0" lang="fr-FR" sz="1600" b="1" i="0" u="none" strike="noStrike" cap="none" normalizeH="0" baseline="0" dirty="0" smtClean="0" bmk="_Ref413002746">
                <a:ln>
                  <a:noFill/>
                </a:ln>
                <a:solidFill>
                  <a:srgbClr val="000000"/>
                </a:solidFill>
                <a:effectLst/>
                <a:latin typeface="Arial" pitchFamily="34" charset="0"/>
                <a:ea typeface="Calibri" pitchFamily="34" charset="0"/>
                <a:cs typeface="Times New Roman" pitchFamily="18" charset="0"/>
              </a:rPr>
              <a:t>24</a:t>
            </a:r>
            <a:r>
              <a:rPr kumimoji="0" lang="fr-FR"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 </a:t>
            </a:r>
            <a:r>
              <a:rPr kumimoji="0" lang="fr-FR" sz="1600" b="1" i="0" u="none" strike="noStrike" cap="none" normalizeH="0" baseline="0" dirty="0" err="1" smtClean="0">
                <a:ln>
                  <a:noFill/>
                </a:ln>
                <a:solidFill>
                  <a:srgbClr val="000000"/>
                </a:solidFill>
                <a:effectLst/>
                <a:latin typeface="Arial" pitchFamily="34" charset="0"/>
                <a:ea typeface="Calibri" pitchFamily="34" charset="0"/>
                <a:cs typeface="Times New Roman" pitchFamily="18" charset="0"/>
              </a:rPr>
              <a:t>Correlation</a:t>
            </a:r>
            <a:r>
              <a:rPr kumimoji="0" lang="fr-FR"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 </a:t>
            </a:r>
            <a:r>
              <a:rPr kumimoji="0" lang="fr-FR" sz="1600" b="1" i="0" u="none" strike="noStrike" cap="none" normalizeH="0" baseline="0" dirty="0" err="1" smtClean="0">
                <a:ln>
                  <a:noFill/>
                </a:ln>
                <a:solidFill>
                  <a:srgbClr val="000000"/>
                </a:solidFill>
                <a:effectLst/>
                <a:latin typeface="Arial" pitchFamily="34" charset="0"/>
                <a:ea typeface="Calibri" pitchFamily="34" charset="0"/>
                <a:cs typeface="Times New Roman" pitchFamily="18" charset="0"/>
              </a:rPr>
              <a:t>matrix</a:t>
            </a:r>
            <a:r>
              <a:rPr kumimoji="0" lang="fr-FR"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 (non-</a:t>
            </a:r>
            <a:r>
              <a:rPr kumimoji="0" lang="fr-FR" sz="1600" b="1" i="0" u="none" strike="noStrike" cap="none" normalizeH="0" baseline="0" dirty="0" err="1" smtClean="0">
                <a:ln>
                  <a:noFill/>
                </a:ln>
                <a:solidFill>
                  <a:srgbClr val="000000"/>
                </a:solidFill>
                <a:effectLst/>
                <a:latin typeface="Arial" pitchFamily="34" charset="0"/>
                <a:ea typeface="Calibri" pitchFamily="34" charset="0"/>
                <a:cs typeface="Times New Roman" pitchFamily="18" charset="0"/>
              </a:rPr>
              <a:t>significant</a:t>
            </a:r>
            <a:r>
              <a:rPr kumimoji="0" lang="fr-FR"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 </a:t>
            </a:r>
            <a:r>
              <a:rPr kumimoji="0" lang="fr-FR" sz="1600" b="1" i="0" u="none" strike="noStrike" cap="none" normalizeH="0" baseline="0" dirty="0" err="1" smtClean="0">
                <a:ln>
                  <a:noFill/>
                </a:ln>
                <a:solidFill>
                  <a:srgbClr val="000000"/>
                </a:solidFill>
                <a:effectLst/>
                <a:latin typeface="Arial" pitchFamily="34" charset="0"/>
                <a:ea typeface="Calibri" pitchFamily="34" charset="0"/>
                <a:cs typeface="Times New Roman" pitchFamily="18" charset="0"/>
              </a:rPr>
              <a:t>result</a:t>
            </a:r>
            <a:r>
              <a:rPr kumimoji="0" lang="fr-FR"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Content Placeholder 2"/>
          <p:cNvSpPr txBox="1">
            <a:spLocks/>
          </p:cNvSpPr>
          <p:nvPr/>
        </p:nvSpPr>
        <p:spPr>
          <a:xfrm>
            <a:off x="5750443" y="1677997"/>
            <a:ext cx="6078699" cy="3593291"/>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important information for you to extract from this table is:</a:t>
            </a:r>
          </a:p>
          <a:p>
            <a:pPr marL="800100" lvl="3" indent="-342900">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t>
            </a:r>
            <a:r>
              <a:rPr lang="en-GB" sz="2000" i="1" dirty="0" smtClean="0">
                <a:solidFill>
                  <a:srgbClr val="00A4DE"/>
                </a:solidFill>
                <a:latin typeface="Arial" panose="020B0604020202020204" pitchFamily="34" charset="0"/>
                <a:cs typeface="Arial" panose="020B0604020202020204" pitchFamily="34" charset="0"/>
              </a:rPr>
              <a:t>p </a:t>
            </a:r>
            <a:r>
              <a:rPr lang="en-GB" sz="2000" dirty="0" smtClean="0">
                <a:solidFill>
                  <a:srgbClr val="00A4DE"/>
                </a:solidFill>
                <a:latin typeface="Arial" panose="020B0604020202020204" pitchFamily="34" charset="0"/>
                <a:cs typeface="Arial" panose="020B0604020202020204" pitchFamily="34" charset="0"/>
              </a:rPr>
              <a:t>value (Sig.)</a:t>
            </a:r>
          </a:p>
          <a:p>
            <a:pPr marL="800100" lvl="3" indent="-342900">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t>
            </a:r>
            <a:r>
              <a:rPr lang="en-GB" sz="2000" i="1" dirty="0" smtClean="0">
                <a:solidFill>
                  <a:srgbClr val="00A4DE"/>
                </a:solidFill>
                <a:latin typeface="Arial" panose="020B0604020202020204" pitchFamily="34" charset="0"/>
                <a:cs typeface="Arial" panose="020B0604020202020204" pitchFamily="34" charset="0"/>
              </a:rPr>
              <a:t>r</a:t>
            </a:r>
            <a:r>
              <a:rPr lang="en-GB" sz="2000" dirty="0" smtClean="0">
                <a:solidFill>
                  <a:srgbClr val="00A4DE"/>
                </a:solidFill>
                <a:latin typeface="Arial" panose="020B0604020202020204" pitchFamily="34" charset="0"/>
                <a:cs typeface="Arial" panose="020B0604020202020204" pitchFamily="34" charset="0"/>
              </a:rPr>
              <a:t> (Pearson Correlation)</a:t>
            </a:r>
          </a:p>
          <a:p>
            <a:pPr marL="800100" lvl="3" indent="-342900">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N (number of cases)</a:t>
            </a: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the result is not statistically significant, we would conclude that there is no relationship.</a:t>
            </a:r>
          </a:p>
        </p:txBody>
      </p:sp>
      <p:sp>
        <p:nvSpPr>
          <p:cNvPr id="15" name="TextBox 14"/>
          <p:cNvSpPr txBox="1"/>
          <p:nvPr/>
        </p:nvSpPr>
        <p:spPr>
          <a:xfrm>
            <a:off x="1145512" y="377193"/>
            <a:ext cx="903669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INTRODUCING THE CORRELATION MATRIX</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6"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4338" y="434304"/>
            <a:ext cx="2774462"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79218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84254" y="1406022"/>
            <a:ext cx="10507645" cy="427296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For the Pearson correlation, you can use your </a:t>
            </a:r>
            <a:r>
              <a:rPr lang="en-GB" sz="2000" i="1" dirty="0" smtClean="0">
                <a:solidFill>
                  <a:srgbClr val="00A4DE"/>
                </a:solidFill>
                <a:latin typeface="Arial" panose="020B0604020202020204" pitchFamily="34" charset="0"/>
                <a:cs typeface="Arial" panose="020B0604020202020204" pitchFamily="34" charset="0"/>
              </a:rPr>
              <a:t>r</a:t>
            </a:r>
            <a:r>
              <a:rPr lang="en-GB" sz="2000" dirty="0" smtClean="0">
                <a:solidFill>
                  <a:srgbClr val="00A4DE"/>
                </a:solidFill>
                <a:latin typeface="Arial" panose="020B0604020202020204" pitchFamily="34" charset="0"/>
                <a:cs typeface="Arial" panose="020B0604020202020204" pitchFamily="34" charset="0"/>
              </a:rPr>
              <a:t> value to determine the strength of the association between the two variables you are testing. </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t>
            </a:r>
            <a:r>
              <a:rPr lang="en-GB" sz="2000" i="1" dirty="0" smtClean="0">
                <a:solidFill>
                  <a:srgbClr val="00A4DE"/>
                </a:solidFill>
                <a:latin typeface="Arial" panose="020B0604020202020204" pitchFamily="34" charset="0"/>
                <a:cs typeface="Arial" panose="020B0604020202020204" pitchFamily="34" charset="0"/>
              </a:rPr>
              <a:t>r</a:t>
            </a:r>
            <a:r>
              <a:rPr lang="en-GB" sz="2000" dirty="0" smtClean="0">
                <a:solidFill>
                  <a:srgbClr val="00A4DE"/>
                </a:solidFill>
                <a:latin typeface="Arial" panose="020B0604020202020204" pitchFamily="34" charset="0"/>
                <a:cs typeface="Arial" panose="020B0604020202020204" pitchFamily="34" charset="0"/>
              </a:rPr>
              <a:t> value without any adjustment gives an indication of effect size, as follows (based on Hopkins, 2013):</a:t>
            </a:r>
          </a:p>
          <a:p>
            <a:pPr lvl="1">
              <a:spcAft>
                <a:spcPts val="6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.90 to 1 (almost perfect relationship)</a:t>
            </a:r>
          </a:p>
          <a:p>
            <a:pPr lvl="1">
              <a:spcAft>
                <a:spcPts val="6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.70 to .90 (very strong relationship)</a:t>
            </a:r>
          </a:p>
          <a:p>
            <a:pPr lvl="1">
              <a:spcAft>
                <a:spcPts val="6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.50 to .70 (strong relationship)</a:t>
            </a:r>
          </a:p>
          <a:p>
            <a:pPr lvl="1">
              <a:spcAft>
                <a:spcPts val="6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.30 to .50 (moderate relationship)</a:t>
            </a:r>
          </a:p>
          <a:p>
            <a:pPr lvl="1">
              <a:spcAft>
                <a:spcPts val="6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.10 to .30 (small relationship)</a:t>
            </a:r>
          </a:p>
          <a:p>
            <a:pPr lvl="1">
              <a:spcAft>
                <a:spcPts val="6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.00 to .10 (very small relationship)</a:t>
            </a:r>
          </a:p>
        </p:txBody>
      </p:sp>
      <p:sp>
        <p:nvSpPr>
          <p:cNvPr id="7" name="TextBox 6"/>
          <p:cNvSpPr txBox="1"/>
          <p:nvPr/>
        </p:nvSpPr>
        <p:spPr>
          <a:xfrm>
            <a:off x="1929283" y="377193"/>
            <a:ext cx="812911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EVALUATE THE EFFECT SIZE FOR YOUR RESULTS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7675" y="434304"/>
            <a:ext cx="20811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070697" y="1444122"/>
            <a:ext cx="10103069" cy="3613810"/>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Aft>
                <a:spcPts val="2000"/>
              </a:spcAft>
              <a:buClr>
                <a:schemeClr val="accent2"/>
              </a:buClr>
              <a:buNone/>
            </a:pPr>
            <a:r>
              <a:rPr lang="en-GB" sz="2000" b="1" dirty="0">
                <a:solidFill>
                  <a:srgbClr val="00A4DE"/>
                </a:solidFill>
                <a:latin typeface="Arial" panose="020B0604020202020204" pitchFamily="34" charset="0"/>
                <a:cs typeface="Arial" panose="020B0604020202020204" pitchFamily="34" charset="0"/>
              </a:rPr>
              <a:t>Spearman’s rank-order correlation</a:t>
            </a: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you find that one or more of the key assumptions for parametric statistical tests has been violated, use the non-parametric alternative test known as Spearman’s rank-order correlation. </a:t>
            </a:r>
          </a:p>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Spearman’s </a:t>
            </a:r>
            <a:r>
              <a:rPr lang="en-GB" sz="2000" dirty="0" smtClean="0">
                <a:solidFill>
                  <a:srgbClr val="00A4DE"/>
                </a:solidFill>
                <a:latin typeface="Arial" panose="020B0604020202020204" pitchFamily="34" charset="0"/>
                <a:cs typeface="Arial" panose="020B0604020202020204" pitchFamily="34" charset="0"/>
              </a:rPr>
              <a:t>rho (as it is called) is less likely to identify real patterns in the population than the Pearson Correlation.</a:t>
            </a:r>
          </a:p>
          <a:p>
            <a:pPr lvl="1">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is why it is considered a second-best option only to be used when violated assumptions make it unavoidable.</a:t>
            </a: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566284" y="377193"/>
            <a:ext cx="10502898" cy="523220"/>
          </a:xfrm>
          <a:prstGeom prst="rect">
            <a:avLst/>
          </a:prstGeom>
          <a:solidFill>
            <a:schemeClr val="bg1"/>
          </a:solid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NON-PARAMETRIC ALTERNATIVE TO PEARSON CORRELATION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84737" y="1406022"/>
            <a:ext cx="10289513" cy="4039567"/>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process for calculating Spearman’s rho in SPSS is almost identical to calculating Pearson’s r. </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output for this test is almost identical to the output for Pearson’s r, and can be interpreted in a similar way. </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As with the other form of correlation, the important information includes:</a:t>
            </a:r>
          </a:p>
          <a:p>
            <a:pPr marL="800100" lvl="3"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significance level (p value)</a:t>
            </a:r>
          </a:p>
          <a:p>
            <a:pPr marL="800100" lvl="3"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Correlation Coefficient (Spearman’s rho)</a:t>
            </a:r>
          </a:p>
          <a:p>
            <a:pPr marL="800100" lvl="3" indent="-342900">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n (number of cases)</a:t>
            </a:r>
          </a:p>
        </p:txBody>
      </p:sp>
      <p:sp>
        <p:nvSpPr>
          <p:cNvPr id="7" name="TextBox 6"/>
          <p:cNvSpPr txBox="1"/>
          <p:nvPr/>
        </p:nvSpPr>
        <p:spPr>
          <a:xfrm>
            <a:off x="244555" y="377193"/>
            <a:ext cx="940186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CALCULATING SPEARMAN’S RHO</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87473" y="434304"/>
            <a:ext cx="420132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5501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34014" y="1660905"/>
            <a:ext cx="10339754" cy="2887970"/>
          </a:xfrm>
        </p:spPr>
        <p:txBody>
          <a:bodyPr vert="horz" wrap="square" lIns="91440" tIns="45720" rIns="91440" bIns="45720" rtlCol="0">
            <a:spAutoFit/>
          </a:bodyPr>
          <a:lstStyle/>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you have one interval outcome variable (e.g. income) and you want to compare means across two categories (e.g. men and women), then the t-test is where you should start. </a:t>
            </a:r>
          </a:p>
          <a:p>
            <a:pPr marL="800100" lvl="3" indent="-342900">
              <a:lnSpc>
                <a:spcPct val="100000"/>
              </a:lnSpc>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T-tests with two independent samples</a:t>
            </a:r>
            <a:r>
              <a:rPr lang="en-GB" sz="2000" dirty="0" smtClean="0">
                <a:solidFill>
                  <a:srgbClr val="00A4DE"/>
                </a:solidFill>
                <a:latin typeface="Arial" panose="020B0604020202020204" pitchFamily="34" charset="0"/>
                <a:cs typeface="Arial" panose="020B0604020202020204" pitchFamily="34" charset="0"/>
              </a:rPr>
              <a:t>: the defining feature of this kind of statistical analysis is that the data you’re comparing come from different groups of people. </a:t>
            </a:r>
          </a:p>
          <a:p>
            <a:pPr marL="800100" lvl="3" indent="-342900">
              <a:lnSpc>
                <a:spcPct val="100000"/>
              </a:lnSpc>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T-test with two paired samples</a:t>
            </a:r>
            <a:r>
              <a:rPr lang="en-GB" sz="2000" dirty="0" smtClean="0">
                <a:solidFill>
                  <a:srgbClr val="00A4DE"/>
                </a:solidFill>
                <a:latin typeface="Arial" panose="020B0604020202020204" pitchFamily="34" charset="0"/>
                <a:cs typeface="Arial" panose="020B0604020202020204" pitchFamily="34" charset="0"/>
              </a:rPr>
              <a:t>: this statistical test compares two means using data gathered from the same people measured at different times. </a:t>
            </a:r>
          </a:p>
        </p:txBody>
      </p:sp>
      <p:sp>
        <p:nvSpPr>
          <p:cNvPr id="8" name="TextBox 7"/>
          <p:cNvSpPr txBox="1"/>
          <p:nvPr/>
        </p:nvSpPr>
        <p:spPr>
          <a:xfrm>
            <a:off x="244555" y="377193"/>
            <a:ext cx="945210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USE T-TESTS TO COMPARE MEANS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7714" y="434304"/>
            <a:ext cx="4151086"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84255" y="1597405"/>
            <a:ext cx="10520624" cy="1862048"/>
          </a:xfrm>
        </p:spPr>
        <p:txBody>
          <a:bodyPr vert="horz" wrap="square" lIns="91440" tIns="45720" rIns="91440" bIns="45720" rtlCol="0">
            <a:spAutoFit/>
          </a:body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the samples come from the same population, then we must start with the expectation that their means to be roughly equal (this is the null hypothesis).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We compare the difference between sample means that we collected to the difference between sample means that we would expect to obtain if there were no effect (i.e. if the null hypothesis were true).</a:t>
            </a:r>
          </a:p>
        </p:txBody>
      </p:sp>
      <p:sp>
        <p:nvSpPr>
          <p:cNvPr id="8" name="TextBox 7"/>
          <p:cNvSpPr txBox="1"/>
          <p:nvPr/>
        </p:nvSpPr>
        <p:spPr>
          <a:xfrm>
            <a:off x="244555" y="377193"/>
            <a:ext cx="852765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COMPAING SAMPLE MEANS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3411" y="434304"/>
            <a:ext cx="5045389"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03868" y="1472219"/>
            <a:ext cx="10500528" cy="2949525"/>
          </a:xfrm>
        </p:spPr>
        <p:txBody>
          <a:bodyPr vert="horz" wrap="square" lIns="91440" tIns="45720" rIns="91440" bIns="45720" rtlCol="0">
            <a:spAutoFit/>
          </a:body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the difference between the samples we have collected is larger than what we would expect if the null hypothesis is true, then we can conclude one of two things:</a:t>
            </a:r>
          </a:p>
          <a:p>
            <a:pPr marL="800100" lvl="3" indent="-342900">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There is no effect. </a:t>
            </a:r>
            <a:r>
              <a:rPr lang="en-GB" sz="2000" dirty="0" smtClean="0">
                <a:solidFill>
                  <a:srgbClr val="00A4DE"/>
                </a:solidFill>
                <a:latin typeface="Arial" panose="020B0604020202020204" pitchFamily="34" charset="0"/>
                <a:cs typeface="Arial" panose="020B0604020202020204" pitchFamily="34" charset="0"/>
              </a:rPr>
              <a:t>Sample means in our population fluctuate and we have, purely by chance, gathered two samples that are not representative of the population from which they came.</a:t>
            </a:r>
          </a:p>
          <a:p>
            <a:pPr marL="800100" lvl="3" indent="-342900">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There is a statistically significant difference</a:t>
            </a:r>
            <a:r>
              <a:rPr lang="en-GB" sz="2000" dirty="0" smtClean="0">
                <a:solidFill>
                  <a:srgbClr val="00A4DE"/>
                </a:solidFill>
                <a:latin typeface="Arial" panose="020B0604020202020204" pitchFamily="34" charset="0"/>
                <a:cs typeface="Arial" panose="020B0604020202020204" pitchFamily="34" charset="0"/>
              </a:rPr>
              <a:t>. In this scenario, the difference between samples represents a genuine difference between the samples (and so the null hypothesis is false).</a:t>
            </a:r>
          </a:p>
        </p:txBody>
      </p:sp>
      <p:sp>
        <p:nvSpPr>
          <p:cNvPr id="8" name="TextBox 7"/>
          <p:cNvSpPr txBox="1"/>
          <p:nvPr/>
        </p:nvSpPr>
        <p:spPr>
          <a:xfrm>
            <a:off x="1590987"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CONCLUDING THE COMPARISON OF SAMPLE MEANS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73284" y="434304"/>
            <a:ext cx="91551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AutoShape 3"/>
          <p:cNvSpPr>
            <a:spLocks noChangeAspect="1" noChangeArrowheads="1"/>
          </p:cNvSpPr>
          <p:nvPr/>
        </p:nvSpPr>
        <p:spPr bwMode="auto">
          <a:xfrm>
            <a:off x="0" y="457200"/>
            <a:ext cx="5353050" cy="3209925"/>
          </a:xfrm>
          <a:prstGeom prst="rect">
            <a:avLst/>
          </a:prstGeom>
          <a:noFill/>
        </p:spPr>
        <p:txBody>
          <a:bodyPr vert="horz" wrap="square" lIns="91440" tIns="45720" rIns="91440" bIns="45720" numCol="1" anchor="t" anchorCtr="0" compatLnSpc="1">
            <a:prstTxWarp prst="textNoShape">
              <a:avLst/>
            </a:prstTxWarp>
          </a:bodyPr>
          <a:lstStyle/>
          <a:p>
            <a:endParaRPr lang="en-GB"/>
          </a:p>
        </p:txBody>
      </p:sp>
      <p:grpSp>
        <p:nvGrpSpPr>
          <p:cNvPr id="58372" name="Group 4"/>
          <p:cNvGrpSpPr>
            <a:grpSpLocks noChangeAspect="1"/>
          </p:cNvGrpSpPr>
          <p:nvPr/>
        </p:nvGrpSpPr>
        <p:grpSpPr bwMode="auto">
          <a:xfrm>
            <a:off x="1600504" y="1161144"/>
            <a:ext cx="9208570" cy="5413828"/>
            <a:chOff x="2598" y="10617"/>
            <a:chExt cx="6702" cy="3903"/>
          </a:xfrm>
        </p:grpSpPr>
        <p:sp>
          <p:nvSpPr>
            <p:cNvPr id="58389" name="AutoShape 21"/>
            <p:cNvSpPr>
              <a:spLocks noChangeAspect="1" noChangeArrowheads="1" noTextEdit="1"/>
            </p:cNvSpPr>
            <p:nvPr/>
          </p:nvSpPr>
          <p:spPr bwMode="auto">
            <a:xfrm>
              <a:off x="2598" y="10617"/>
              <a:ext cx="6702" cy="3903"/>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GB"/>
            </a:p>
          </p:txBody>
        </p:sp>
        <p:sp>
          <p:nvSpPr>
            <p:cNvPr id="58388" name="Oval 20"/>
            <p:cNvSpPr>
              <a:spLocks noChangeArrowheads="1"/>
            </p:cNvSpPr>
            <p:nvPr/>
          </p:nvSpPr>
          <p:spPr bwMode="auto">
            <a:xfrm>
              <a:off x="5090" y="13126"/>
              <a:ext cx="3045" cy="1256"/>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58387" name="Line 19"/>
            <p:cNvSpPr>
              <a:spLocks noChangeShapeType="1"/>
            </p:cNvSpPr>
            <p:nvPr/>
          </p:nvSpPr>
          <p:spPr bwMode="auto">
            <a:xfrm>
              <a:off x="3484" y="12011"/>
              <a:ext cx="1800" cy="1394"/>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58386" name="Line 18"/>
            <p:cNvSpPr>
              <a:spLocks noChangeShapeType="1"/>
            </p:cNvSpPr>
            <p:nvPr/>
          </p:nvSpPr>
          <p:spPr bwMode="auto">
            <a:xfrm>
              <a:off x="5146" y="12011"/>
              <a:ext cx="554" cy="1254"/>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58385" name="Line 17"/>
            <p:cNvSpPr>
              <a:spLocks noChangeShapeType="1"/>
            </p:cNvSpPr>
            <p:nvPr/>
          </p:nvSpPr>
          <p:spPr bwMode="auto">
            <a:xfrm flipH="1">
              <a:off x="7084" y="12011"/>
              <a:ext cx="140" cy="1114"/>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58384" name="Text Box 16"/>
            <p:cNvSpPr txBox="1">
              <a:spLocks noChangeArrowheads="1"/>
            </p:cNvSpPr>
            <p:nvPr/>
          </p:nvSpPr>
          <p:spPr bwMode="auto">
            <a:xfrm>
              <a:off x="2792" y="11175"/>
              <a:ext cx="1108" cy="83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“Eugenics is playing God”</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83" name="Text Box 15"/>
            <p:cNvSpPr txBox="1">
              <a:spLocks noChangeArrowheads="1"/>
            </p:cNvSpPr>
            <p:nvPr/>
          </p:nvSpPr>
          <p:spPr bwMode="auto">
            <a:xfrm>
              <a:off x="4177" y="11175"/>
              <a:ext cx="1798" cy="83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“Eugenics = creation &amp; destruction of </a:t>
              </a:r>
              <a:r>
                <a:rPr lang="en-US" sz="1600" dirty="0" smtClean="0">
                  <a:latin typeface="Arial" pitchFamily="34" charset="0"/>
                  <a:ea typeface="Calibri" pitchFamily="34" charset="0"/>
                  <a:cs typeface="Times New Roman" pitchFamily="18" charset="0"/>
                </a:rPr>
                <a:t>human</a:t>
              </a:r>
              <a:r>
                <a:rPr kumimoji="0" lang="en-US" sz="16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 life”</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82" name="Text Box 14"/>
            <p:cNvSpPr txBox="1">
              <a:spLocks noChangeArrowheads="1"/>
            </p:cNvSpPr>
            <p:nvPr/>
          </p:nvSpPr>
          <p:spPr bwMode="auto">
            <a:xfrm>
              <a:off x="6392" y="11175"/>
              <a:ext cx="1523" cy="83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30000" dirty="0" smtClean="0">
                  <a:ln>
                    <a:noFill/>
                  </a:ln>
                  <a:solidFill>
                    <a:schemeClr val="tx1"/>
                  </a:solidFill>
                  <a:effectLst/>
                  <a:latin typeface="Arial" pitchFamily="34" charset="0"/>
                  <a:ea typeface="Calibri" pitchFamily="34" charset="0"/>
                  <a:cs typeface="Times New Roman" pitchFamily="18" charset="0"/>
                </a:rPr>
                <a:t>“</a:t>
              </a:r>
              <a:r>
                <a:rPr lang="en-US" sz="1600" dirty="0" smtClean="0">
                  <a:latin typeface="Arial" pitchFamily="34" charset="0"/>
                  <a:ea typeface="Calibri" pitchFamily="34" charset="0"/>
                  <a:cs typeface="Times New Roman" pitchFamily="18" charset="0"/>
                </a:rPr>
                <a:t>Eugenics = designer babies”</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81" name="Text Box 13"/>
            <p:cNvSpPr txBox="1">
              <a:spLocks noChangeArrowheads="1"/>
            </p:cNvSpPr>
            <p:nvPr/>
          </p:nvSpPr>
          <p:spPr bwMode="auto">
            <a:xfrm>
              <a:off x="8054" y="11175"/>
              <a:ext cx="1108" cy="83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“Eugenics = engineered children”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80" name="Text Box 12"/>
            <p:cNvSpPr txBox="1">
              <a:spLocks noChangeArrowheads="1"/>
            </p:cNvSpPr>
            <p:nvPr/>
          </p:nvSpPr>
          <p:spPr bwMode="auto">
            <a:xfrm>
              <a:off x="5229" y="13544"/>
              <a:ext cx="2767" cy="41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Final “Unnatural” code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79" name="Line 11"/>
            <p:cNvSpPr>
              <a:spLocks noChangeShapeType="1"/>
            </p:cNvSpPr>
            <p:nvPr/>
          </p:nvSpPr>
          <p:spPr bwMode="auto">
            <a:xfrm flipH="1">
              <a:off x="7915" y="12011"/>
              <a:ext cx="693" cy="1394"/>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58377" name="Text Box 9"/>
            <p:cNvSpPr txBox="1">
              <a:spLocks noChangeArrowheads="1"/>
            </p:cNvSpPr>
            <p:nvPr/>
          </p:nvSpPr>
          <p:spPr bwMode="auto">
            <a:xfrm>
              <a:off x="2598" y="13264"/>
              <a:ext cx="969" cy="698"/>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“Eugenics is confusing”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76" name="Line 8"/>
            <p:cNvSpPr>
              <a:spLocks noChangeShapeType="1"/>
            </p:cNvSpPr>
            <p:nvPr/>
          </p:nvSpPr>
          <p:spPr bwMode="auto">
            <a:xfrm>
              <a:off x="3152" y="13962"/>
              <a:ext cx="1" cy="419"/>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58375" name="Text Box 7"/>
            <p:cNvSpPr txBox="1">
              <a:spLocks noChangeArrowheads="1"/>
            </p:cNvSpPr>
            <p:nvPr/>
          </p:nvSpPr>
          <p:spPr bwMode="auto">
            <a:xfrm>
              <a:off x="2736" y="12847"/>
              <a:ext cx="1800" cy="34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Outliers excluded</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74" name="Text Box 6"/>
            <p:cNvSpPr txBox="1">
              <a:spLocks noChangeArrowheads="1"/>
            </p:cNvSpPr>
            <p:nvPr/>
          </p:nvSpPr>
          <p:spPr bwMode="auto">
            <a:xfrm>
              <a:off x="3706" y="13265"/>
              <a:ext cx="969" cy="69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pitchFamily="34" charset="0"/>
                  <a:ea typeface="Calibri" pitchFamily="34" charset="0"/>
                  <a:cs typeface="Times New Roman" pitchFamily="18" charset="0"/>
                </a:rPr>
                <a:t>“Eugenics is magic”</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73" name="Line 5"/>
            <p:cNvSpPr>
              <a:spLocks noChangeShapeType="1"/>
            </p:cNvSpPr>
            <p:nvPr/>
          </p:nvSpPr>
          <p:spPr bwMode="auto">
            <a:xfrm>
              <a:off x="4121" y="13962"/>
              <a:ext cx="1" cy="419"/>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grpSp>
      <p:sp>
        <p:nvSpPr>
          <p:cNvPr id="58390" name="Text Box 22"/>
          <p:cNvSpPr txBox="1">
            <a:spLocks noChangeArrowheads="1"/>
          </p:cNvSpPr>
          <p:nvPr/>
        </p:nvSpPr>
        <p:spPr bwMode="auto">
          <a:xfrm>
            <a:off x="3017157" y="1282699"/>
            <a:ext cx="6257471" cy="517071"/>
          </a:xfrm>
          <a:prstGeom prst="rect">
            <a:avLst/>
          </a:prstGeom>
          <a:solidFill>
            <a:srgbClr val="FFFFFF"/>
          </a:solid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bmk="_Toc412913069">
                <a:ln>
                  <a:noFill/>
                </a:ln>
                <a:solidFill>
                  <a:srgbClr val="000000"/>
                </a:solidFill>
                <a:effectLst/>
                <a:latin typeface="Arial" pitchFamily="34" charset="0"/>
                <a:ea typeface="Calibri" pitchFamily="34" charset="0"/>
                <a:cs typeface="Times New Roman" pitchFamily="18" charset="0"/>
              </a:rPr>
              <a:t>F</a:t>
            </a:r>
            <a:r>
              <a:rPr kumimoji="0" lang="en-US" sz="1600" b="1" i="0" u="none" strike="noStrike" cap="none" normalizeH="0" baseline="0" dirty="0" smtClean="0" bmk="">
                <a:ln>
                  <a:noFill/>
                </a:ln>
                <a:solidFill>
                  <a:srgbClr val="000000"/>
                </a:solidFill>
                <a:effectLst/>
                <a:latin typeface="Arial" pitchFamily="34" charset="0"/>
                <a:ea typeface="Calibri" pitchFamily="34" charset="0"/>
                <a:cs typeface="Times New Roman" pitchFamily="18" charset="0"/>
              </a:rPr>
              <a:t>igure:</a:t>
            </a:r>
            <a:r>
              <a:rPr kumimoji="0" lang="en-US" sz="1600" b="1" i="0" u="none" strike="noStrike" cap="none" normalizeH="0" dirty="0" smtClean="0" bmk="">
                <a:ln>
                  <a:noFill/>
                </a:ln>
                <a:solidFill>
                  <a:srgbClr val="000000"/>
                </a:solidFill>
                <a:effectLst/>
                <a:latin typeface="Arial" pitchFamily="34" charset="0"/>
                <a:ea typeface="Calibri" pitchFamily="34" charset="0"/>
                <a:cs typeface="Times New Roman" pitchFamily="18" charset="0"/>
              </a:rPr>
              <a:t> </a:t>
            </a:r>
            <a:r>
              <a:rPr kumimoji="0" lang="en-US" sz="1600" b="1" i="0" u="none" strike="noStrike" cap="none" normalizeH="0" baseline="0" dirty="0" smtClean="0" bmk="_Toc412913069">
                <a:ln>
                  <a:noFill/>
                </a:ln>
                <a:solidFill>
                  <a:srgbClr val="000000"/>
                </a:solidFill>
                <a:effectLst/>
                <a:latin typeface="Arial" pitchFamily="34" charset="0"/>
                <a:ea typeface="Calibri" pitchFamily="34" charset="0"/>
                <a:cs typeface="Times New Roman" pitchFamily="18" charset="0"/>
              </a:rPr>
              <a:t>Example of final code development from open coding for "Unnatural"</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
        <p:nvSpPr>
          <p:cNvPr id="58391" name="Rectangle 23"/>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114264" tIns="45720" rIns="91440" bIns="152352" numCol="1" anchor="ctr" anchorCtr="0" compatLnSpc="1">
            <a:prstTxWarp prst="textNoShape">
              <a:avLst/>
            </a:prstTxWarp>
            <a:spAutoFit/>
          </a:bodyPr>
          <a:lstStyle/>
          <a:p>
            <a:endParaRPr lang="en-GB"/>
          </a:p>
        </p:txBody>
      </p:sp>
      <p:sp>
        <p:nvSpPr>
          <p:cNvPr id="58402" name="Rectangle 34"/>
          <p:cNvSpPr>
            <a:spLocks noChangeArrowheads="1"/>
          </p:cNvSpPr>
          <p:nvPr/>
        </p:nvSpPr>
        <p:spPr bwMode="auto">
          <a:xfrm>
            <a:off x="0" y="4572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GB"/>
          </a:p>
        </p:txBody>
      </p:sp>
      <p:sp>
        <p:nvSpPr>
          <p:cNvPr id="58403" name="Rectangle 35"/>
          <p:cNvSpPr>
            <a:spLocks noChangeArrowheads="1"/>
          </p:cNvSpPr>
          <p:nvPr/>
        </p:nvSpPr>
        <p:spPr bwMode="auto">
          <a:xfrm>
            <a:off x="0" y="3667125"/>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smtClean="0">
                <a:ln>
                  <a:noFill/>
                </a:ln>
                <a:solidFill>
                  <a:srgbClr val="000000"/>
                </a:solidFill>
                <a:effectLst/>
                <a:latin typeface="Calibri" pitchFamily="34" charset="0"/>
                <a:ea typeface="MS Gothic" pitchFamily="49" charset="-128"/>
                <a:cs typeface="Arial" pitchFamily="34" charset="0"/>
              </a:rPr>
              <a:t> </a:t>
            </a:r>
            <a:endParaRPr kumimoji="0" lang="en-GB" sz="1200" b="1" i="0" u="none" strike="noStrike" cap="none" normalizeH="0" baseline="0" smtClean="0">
              <a:ln>
                <a:noFill/>
              </a:ln>
              <a:solidFill>
                <a:srgbClr val="000000"/>
              </a:solidFill>
              <a:effectLst/>
              <a:latin typeface="Calibri" pitchFamily="34" charset="0"/>
              <a:ea typeface="MS Gothic" pitchFamily="49" charset="-128"/>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
        <p:nvSpPr>
          <p:cNvPr id="28" name="TextBox 27"/>
          <p:cNvSpPr txBox="1"/>
          <p:nvPr/>
        </p:nvSpPr>
        <p:spPr>
          <a:xfrm>
            <a:off x="1897205" y="377193"/>
            <a:ext cx="975888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COLLAPSING CATEGORIES DURING CONTENT ANALYSIS </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2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5943" y="434304"/>
            <a:ext cx="362856"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104900" y="1472219"/>
            <a:ext cx="10078915" cy="2195473"/>
          </a:xfrm>
        </p:spPr>
        <p:txBody>
          <a:bodyPr vert="horz" wrap="square" lIns="91440" tIns="45720" rIns="91440" bIns="45720" rtlCol="0">
            <a:spAutoFit/>
          </a:bodyPr>
          <a:lstStyle/>
          <a:p>
            <a:pPr marL="342900" lvl="3" indent="-342900">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 sum, the t-value is effectively the difference between what you would expect if the null hypothesis (identical means in population) is true and the actual sample data you’ve collected.</a:t>
            </a:r>
          </a:p>
          <a:p>
            <a:pPr marL="342900" lvl="3" indent="-342900">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the data you’ve collected indicates a large enough difference, you can reject the null hypothesis and say you have discovered a statistically significant difference between the two means.</a:t>
            </a:r>
          </a:p>
        </p:txBody>
      </p:sp>
      <p:sp>
        <p:nvSpPr>
          <p:cNvPr id="11" name="TextBox 10"/>
          <p:cNvSpPr txBox="1"/>
          <p:nvPr/>
        </p:nvSpPr>
        <p:spPr>
          <a:xfrm>
            <a:off x="1590987"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CONCLUDING THE COMPARISON OF SAMPLE MEANS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4"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73284" y="434304"/>
            <a:ext cx="91551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64158" y="1436492"/>
            <a:ext cx="10420141" cy="4401205"/>
          </a:xfrm>
        </p:spPr>
        <p:txBody>
          <a:bodyPr vert="horz" wrap="square" lIns="91440" tIns="45720" rIns="91440" bIns="45720" rtlCol="0">
            <a:spAutoFit/>
          </a:bodyPr>
          <a:lstStyle/>
          <a:p>
            <a:pPr marL="342900" lvl="3" indent="-342900">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To check whether your data have equality of variances, you use the </a:t>
            </a:r>
            <a:r>
              <a:rPr lang="en-GB" sz="2000" dirty="0" err="1" smtClean="0">
                <a:solidFill>
                  <a:srgbClr val="00A4DE"/>
                </a:solidFill>
                <a:latin typeface="Arial" panose="020B0604020202020204" pitchFamily="34" charset="0"/>
                <a:cs typeface="Arial" panose="020B0604020202020204" pitchFamily="34" charset="0"/>
              </a:rPr>
              <a:t>Levene’s</a:t>
            </a:r>
            <a:r>
              <a:rPr lang="en-GB" sz="2000" dirty="0" smtClean="0">
                <a:solidFill>
                  <a:srgbClr val="00A4DE"/>
                </a:solidFill>
                <a:latin typeface="Arial" panose="020B0604020202020204" pitchFamily="34" charset="0"/>
                <a:cs typeface="Arial" panose="020B0604020202020204" pitchFamily="34" charset="0"/>
              </a:rPr>
              <a:t> test is used; It tests the hypothesis that the variances in the groups are equal.</a:t>
            </a:r>
          </a:p>
          <a:p>
            <a:pPr marL="342900" lvl="3" indent="-342900">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the </a:t>
            </a:r>
            <a:r>
              <a:rPr lang="en-GB" sz="2000" dirty="0" err="1" smtClean="0">
                <a:solidFill>
                  <a:srgbClr val="00A4DE"/>
                </a:solidFill>
                <a:latin typeface="Arial" panose="020B0604020202020204" pitchFamily="34" charset="0"/>
                <a:cs typeface="Arial" panose="020B0604020202020204" pitchFamily="34" charset="0"/>
              </a:rPr>
              <a:t>Levene’s</a:t>
            </a:r>
            <a:r>
              <a:rPr lang="en-GB" sz="2000" dirty="0" smtClean="0">
                <a:solidFill>
                  <a:srgbClr val="00A4DE"/>
                </a:solidFill>
                <a:latin typeface="Arial" panose="020B0604020202020204" pitchFamily="34" charset="0"/>
                <a:cs typeface="Arial" panose="020B0604020202020204" pitchFamily="34" charset="0"/>
              </a:rPr>
              <a:t> test is statistically non-significant (p &gt; .05), then equality of variances is confirmed.</a:t>
            </a:r>
          </a:p>
          <a:p>
            <a:pPr marL="342900" lvl="3" indent="-342900">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the </a:t>
            </a:r>
            <a:r>
              <a:rPr lang="en-GB" sz="2000" dirty="0" err="1" smtClean="0">
                <a:solidFill>
                  <a:srgbClr val="00A4DE"/>
                </a:solidFill>
                <a:latin typeface="Arial" panose="020B0604020202020204" pitchFamily="34" charset="0"/>
                <a:cs typeface="Arial" panose="020B0604020202020204" pitchFamily="34" charset="0"/>
              </a:rPr>
              <a:t>Levene’s</a:t>
            </a:r>
            <a:r>
              <a:rPr lang="en-GB" sz="2000" dirty="0" smtClean="0">
                <a:solidFill>
                  <a:srgbClr val="00A4DE"/>
                </a:solidFill>
                <a:latin typeface="Arial" panose="020B0604020202020204" pitchFamily="34" charset="0"/>
                <a:cs typeface="Arial" panose="020B0604020202020204" pitchFamily="34" charset="0"/>
              </a:rPr>
              <a:t> test is statistically significant (p &lt; .05), this means that variances are not equal (assumption is violated). This indicates that you shouldn’t be using the standard t-test.</a:t>
            </a:r>
          </a:p>
          <a:p>
            <a:pPr marL="342900" lvl="3" indent="-342900">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you find that the t-test assumptions are not supported, then you should skip to the non-parametric alternatives.</a:t>
            </a:r>
          </a:p>
          <a:p>
            <a:pPr marL="342900" lvl="3" indent="-342900">
              <a:spcBef>
                <a:spcPts val="1000"/>
              </a:spcBef>
              <a:spcAft>
                <a:spcPts val="2000"/>
              </a:spcAft>
              <a:buClr>
                <a:schemeClr val="accent2"/>
              </a:buClr>
              <a:buSzPct val="120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1590987" y="377193"/>
            <a:ext cx="345328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LEVENE’S TEST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1614" y="434304"/>
            <a:ext cx="7497186"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64158" y="1434681"/>
            <a:ext cx="10379948" cy="2523768"/>
          </a:xfrm>
          <a:prstGeom prst="rect">
            <a:avLst/>
          </a:prstGeom>
          <a:noFill/>
        </p:spPr>
        <p:txBody>
          <a:bodyPr wrap="square" rtlCol="0">
            <a:spAutoFit/>
          </a:bodyPr>
          <a:lstStyle/>
          <a:p>
            <a:pPr marL="342900" lvl="3" indent="-342900">
              <a:lnSpc>
                <a:spcPct val="90000"/>
              </a:lnSpc>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err="1" smtClean="0">
                <a:solidFill>
                  <a:srgbClr val="00A4DE"/>
                </a:solidFill>
                <a:latin typeface="Arial" panose="020B0604020202020204" pitchFamily="34" charset="0"/>
                <a:cs typeface="Arial" panose="020B0604020202020204" pitchFamily="34" charset="0"/>
              </a:rPr>
              <a:t>Levene’s</a:t>
            </a:r>
            <a:r>
              <a:rPr lang="en-GB" sz="2000" dirty="0" smtClean="0">
                <a:solidFill>
                  <a:srgbClr val="00A4DE"/>
                </a:solidFill>
                <a:latin typeface="Arial" panose="020B0604020202020204" pitchFamily="34" charset="0"/>
                <a:cs typeface="Arial" panose="020B0604020202020204" pitchFamily="34" charset="0"/>
              </a:rPr>
              <a:t> test shown here has a statistically significant result (‘sig.’ value is less than .05).</a:t>
            </a:r>
          </a:p>
          <a:p>
            <a:pPr marL="342900" lvl="3" indent="-342900">
              <a:lnSpc>
                <a:spcPct val="90000"/>
              </a:lnSpc>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means that the equality of variances assumption of this statistical test may have been violated.</a:t>
            </a:r>
          </a:p>
          <a:p>
            <a:pPr marL="342900" lvl="3" indent="-342900">
              <a:lnSpc>
                <a:spcPct val="90000"/>
              </a:lnSpc>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in turn indicates that you shouldn’t use the t-test, but will need to switch to a non-parametric alternative.</a:t>
            </a:r>
          </a:p>
        </p:txBody>
      </p:sp>
      <p:sp>
        <p:nvSpPr>
          <p:cNvPr id="104450" name="Rectangle 2"/>
          <p:cNvSpPr>
            <a:spLocks noChangeArrowheads="1"/>
          </p:cNvSpPr>
          <p:nvPr/>
        </p:nvSpPr>
        <p:spPr bwMode="auto">
          <a:xfrm>
            <a:off x="737802" y="4225796"/>
            <a:ext cx="10716395"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F</a:t>
            </a:r>
            <a:r>
              <a:rPr kumimoji="0" lang="en-GB" sz="1400" b="1" i="0" u="none" strike="noStrike" cap="none" normalizeH="0" baseline="0" dirty="0" smtClean="0" bmk="">
                <a:ln>
                  <a:noFill/>
                </a:ln>
                <a:solidFill>
                  <a:srgbClr val="000000"/>
                </a:solidFill>
                <a:effectLst/>
                <a:latin typeface="Arial" pitchFamily="34" charset="0"/>
                <a:ea typeface="Calibri" pitchFamily="34" charset="0"/>
                <a:cs typeface="Times New Roman" pitchFamily="18" charset="0"/>
              </a:rPr>
              <a:t>igure </a:t>
            </a:r>
            <a:r>
              <a:rPr kumimoji="0" lang="en-GB" sz="1400" b="1" i="0" u="none" strike="noStrike" cap="none" normalizeH="0" baseline="0" dirty="0" smtClean="0" bmk="_Ref413004654">
                <a:ln>
                  <a:noFill/>
                </a:ln>
                <a:solidFill>
                  <a:srgbClr val="000000"/>
                </a:solidFill>
                <a:effectLst/>
                <a:latin typeface="Arial" pitchFamily="34" charset="0"/>
                <a:ea typeface="Calibri" pitchFamily="34" charset="0"/>
                <a:cs typeface="Times New Roman" pitchFamily="18" charset="0"/>
              </a:rPr>
              <a:t>28</a:t>
            </a:r>
            <a:r>
              <a:rPr kumimoji="0" lang="en-GB" sz="14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 Part of t-test SPSS output: checking equality of variance assumptions – equality of variances assumption violated</a:t>
            </a:r>
            <a:endParaRPr kumimoji="0" lang="en-GB" sz="12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4449" name="Picture 153"/>
          <p:cNvPicPr>
            <a:picLocks noChangeAspect="1" noChangeArrowheads="1"/>
          </p:cNvPicPr>
          <p:nvPr/>
        </p:nvPicPr>
        <p:blipFill>
          <a:blip r:embed="rId3" cstate="print"/>
          <a:srcRect t="13919"/>
          <a:stretch>
            <a:fillRect/>
          </a:stretch>
        </p:blipFill>
        <p:spPr bwMode="auto">
          <a:xfrm>
            <a:off x="3577771" y="4617130"/>
            <a:ext cx="5036457" cy="1939245"/>
          </a:xfrm>
          <a:prstGeom prst="rect">
            <a:avLst/>
          </a:prstGeom>
          <a:noFill/>
        </p:spPr>
      </p:pic>
      <p:sp>
        <p:nvSpPr>
          <p:cNvPr id="9" name="TextBox 8"/>
          <p:cNvSpPr txBox="1"/>
          <p:nvPr/>
        </p:nvSpPr>
        <p:spPr>
          <a:xfrm>
            <a:off x="1590987" y="377193"/>
            <a:ext cx="578450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READING THE LEVENE’S TEST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2976" y="434304"/>
            <a:ext cx="513582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03385" y="1190171"/>
            <a:ext cx="10781881" cy="2523768"/>
          </a:xfrm>
          <a:prstGeom prst="rect">
            <a:avLst/>
          </a:prstGeom>
          <a:noFill/>
        </p:spPr>
        <p:txBody>
          <a:bodyPr wrap="square" rtlCol="0">
            <a:spAutoFit/>
          </a:bodyPr>
          <a:lstStyle/>
          <a:p>
            <a:pPr marL="342900" lvl="3" indent="-342900">
              <a:lnSpc>
                <a:spcPct val="90000"/>
              </a:lnSpc>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you have a non-significant </a:t>
            </a:r>
            <a:r>
              <a:rPr lang="en-GB" sz="2000" dirty="0" err="1" smtClean="0">
                <a:solidFill>
                  <a:srgbClr val="00A4DE"/>
                </a:solidFill>
                <a:latin typeface="Arial" panose="020B0604020202020204" pitchFamily="34" charset="0"/>
                <a:cs typeface="Arial" panose="020B0604020202020204" pitchFamily="34" charset="0"/>
              </a:rPr>
              <a:t>Levene’s</a:t>
            </a:r>
            <a:r>
              <a:rPr lang="en-GB" sz="2000" dirty="0" smtClean="0">
                <a:solidFill>
                  <a:srgbClr val="00A4DE"/>
                </a:solidFill>
                <a:latin typeface="Arial" panose="020B0604020202020204" pitchFamily="34" charset="0"/>
                <a:cs typeface="Arial" panose="020B0604020202020204" pitchFamily="34" charset="0"/>
              </a:rPr>
              <a:t> test result (that is, a ‘Sig.’ value greater than .05), then you can continue on with your t-test.</a:t>
            </a:r>
          </a:p>
          <a:p>
            <a:pPr marL="342900" lvl="3" indent="-342900">
              <a:lnSpc>
                <a:spcPct val="90000"/>
              </a:lnSpc>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can immediately see if a result is statistically significant by checking the column that says ‘Sig. (2-tailed)’.</a:t>
            </a:r>
          </a:p>
          <a:p>
            <a:pPr marL="342900" lvl="3" indent="-342900">
              <a:lnSpc>
                <a:spcPct val="90000"/>
              </a:lnSpc>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this number is lower than .05, then your result is statistically significant. This means you would be able to reject the null hypothesis and conclude that there is a real difference.</a:t>
            </a:r>
          </a:p>
        </p:txBody>
      </p:sp>
      <p:sp>
        <p:nvSpPr>
          <p:cNvPr id="105474" name="Rectangle 2"/>
          <p:cNvSpPr>
            <a:spLocks noChangeArrowheads="1"/>
          </p:cNvSpPr>
          <p:nvPr/>
        </p:nvSpPr>
        <p:spPr bwMode="auto">
          <a:xfrm>
            <a:off x="3681717" y="3846285"/>
            <a:ext cx="4612160"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F</a:t>
            </a:r>
            <a:r>
              <a:rPr kumimoji="0" lang="en-GB" sz="1600" b="1" i="0" u="none" strike="noStrike" cap="none" normalizeH="0" baseline="0" dirty="0" smtClean="0" bmk="">
                <a:ln>
                  <a:noFill/>
                </a:ln>
                <a:solidFill>
                  <a:srgbClr val="000000"/>
                </a:solidFill>
                <a:effectLst/>
                <a:latin typeface="Arial" pitchFamily="34" charset="0"/>
                <a:ea typeface="Calibri" pitchFamily="34" charset="0"/>
                <a:cs typeface="Times New Roman" pitchFamily="18" charset="0"/>
              </a:rPr>
              <a:t>igure:</a:t>
            </a:r>
            <a:r>
              <a:rPr kumimoji="0" lang="en-GB" sz="1600" b="1" i="0" u="none" strike="noStrike" cap="none" normalizeH="0" dirty="0" smtClean="0" bmk="">
                <a:ln>
                  <a:noFill/>
                </a:ln>
                <a:solidFill>
                  <a:srgbClr val="000000"/>
                </a:solidFill>
                <a:effectLst/>
                <a:latin typeface="Arial" pitchFamily="34" charset="0"/>
                <a:ea typeface="Calibri" pitchFamily="34" charset="0"/>
                <a:cs typeface="Times New Roman" pitchFamily="18" charset="0"/>
              </a:rPr>
              <a:t> </a:t>
            </a:r>
            <a:r>
              <a:rPr kumimoji="0" lang="en-GB" sz="1600" b="1" i="0" u="none" strike="noStrike" cap="none" normalizeH="0" baseline="0" dirty="0" smtClean="0">
                <a:ln>
                  <a:noFill/>
                </a:ln>
                <a:solidFill>
                  <a:srgbClr val="000000"/>
                </a:solidFill>
                <a:effectLst/>
                <a:latin typeface="Arial" pitchFamily="34" charset="0"/>
                <a:ea typeface="Calibri" pitchFamily="34" charset="0"/>
                <a:cs typeface="Times New Roman" pitchFamily="18" charset="0"/>
              </a:rPr>
              <a:t>Example t-test results output in SPSS</a:t>
            </a:r>
            <a:endParaRPr kumimoji="0" lang="en-GB" sz="1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05473" name="Picture 7"/>
          <p:cNvPicPr>
            <a:picLocks noChangeAspect="1" noChangeArrowheads="1"/>
          </p:cNvPicPr>
          <p:nvPr/>
        </p:nvPicPr>
        <p:blipFill>
          <a:blip r:embed="rId3" cstate="print"/>
          <a:srcRect/>
          <a:stretch>
            <a:fillRect/>
          </a:stretch>
        </p:blipFill>
        <p:spPr bwMode="auto">
          <a:xfrm>
            <a:off x="1787263" y="4119805"/>
            <a:ext cx="8617474" cy="2539077"/>
          </a:xfrm>
          <a:prstGeom prst="rect">
            <a:avLst/>
          </a:prstGeom>
          <a:noFill/>
        </p:spPr>
      </p:pic>
      <p:sp>
        <p:nvSpPr>
          <p:cNvPr id="9" name="TextBox 8"/>
          <p:cNvSpPr txBox="1"/>
          <p:nvPr/>
        </p:nvSpPr>
        <p:spPr>
          <a:xfrm>
            <a:off x="1590987" y="377193"/>
            <a:ext cx="578450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READING THE LEVENE’S TEST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0"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2976" y="434304"/>
            <a:ext cx="513582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54109" y="1465943"/>
            <a:ext cx="10425723" cy="3185487"/>
          </a:xfrm>
          <a:prstGeom prst="rect">
            <a:avLst/>
          </a:prstGeom>
          <a:noFill/>
        </p:spPr>
        <p:txBody>
          <a:bodyPr wrap="square" rtlCol="0">
            <a:spAutoFit/>
          </a:bodyPr>
          <a:lstStyle/>
          <a:p>
            <a:pPr marL="342900" lvl="3" indent="-342900">
              <a:lnSpc>
                <a:spcPct val="90000"/>
              </a:lnSpc>
              <a:spcBef>
                <a:spcPts val="100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your result is statistically significant, you next need to determine the effect size.</a:t>
            </a:r>
          </a:p>
          <a:p>
            <a:pPr marL="342900" lvl="3" indent="-342900">
              <a:lnSpc>
                <a:spcPct val="90000"/>
              </a:lnSpc>
              <a:spcBef>
                <a:spcPts val="1000"/>
              </a:spcBef>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For t-tests, the appropriate effect size measure is known as Cohen’s d, which is simply a standardized measure of the difference between two means.</a:t>
            </a:r>
          </a:p>
          <a:p>
            <a:pPr marL="342900" lvl="3" indent="-342900">
              <a:lnSpc>
                <a:spcPct val="90000"/>
              </a:lnSpc>
              <a:spcBef>
                <a:spcPts val="1000"/>
              </a:spcBef>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This value is not automatically calculated within SPSS, although the t-test output does provide all the necessary elements for calculating this effect size on your own.</a:t>
            </a:r>
          </a:p>
          <a:p>
            <a:pPr marL="800100" lvl="4" indent="-342900">
              <a:lnSpc>
                <a:spcPct val="90000"/>
              </a:lnSpc>
              <a:spcBef>
                <a:spcPts val="1000"/>
              </a:spcBef>
              <a:spcAft>
                <a:spcPts val="2000"/>
              </a:spcAft>
              <a:buClr>
                <a:schemeClr val="accent2"/>
              </a:buClr>
              <a:buSzPct val="150000"/>
              <a:buBlip>
                <a:blip r:embed="rId2"/>
              </a:buBlip>
            </a:pPr>
            <a:r>
              <a:rPr lang="en-US" dirty="0" smtClean="0">
                <a:solidFill>
                  <a:srgbClr val="00A4DE"/>
                </a:solidFill>
                <a:latin typeface="Arial" panose="020B0604020202020204" pitchFamily="34" charset="0"/>
                <a:cs typeface="Arial" panose="020B0604020202020204" pitchFamily="34" charset="0"/>
              </a:rPr>
              <a:t>To avoid having to do these calculations yourself, we suggest using the following website for calculating Cohen’s d: </a:t>
            </a:r>
            <a:r>
              <a:rPr lang="en-US" dirty="0" smtClean="0">
                <a:solidFill>
                  <a:srgbClr val="00A4DE"/>
                </a:solidFill>
                <a:latin typeface="Arial" panose="020B0604020202020204" pitchFamily="34" charset="0"/>
                <a:cs typeface="Arial" panose="020B0604020202020204" pitchFamily="34" charset="0"/>
                <a:hlinkClick r:id="rId3"/>
              </a:rPr>
              <a:t>http://www.uccs.edu/~lbecker/</a:t>
            </a:r>
            <a:endParaRPr lang="en-GB" dirty="0" smtClean="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1590987" y="377193"/>
            <a:ext cx="944210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EVALUATE THE EFFECT SIZE OF YOUR T-TEST RESULT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70866" y="434304"/>
            <a:ext cx="141793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94303" y="1566952"/>
            <a:ext cx="10339754" cy="3185487"/>
          </a:xfrm>
          <a:prstGeom prst="rect">
            <a:avLst/>
          </a:prstGeom>
          <a:noFill/>
        </p:spPr>
        <p:txBody>
          <a:bodyPr wrap="square" rtlCol="0">
            <a:spAutoFit/>
          </a:bodyPr>
          <a:lstStyle/>
          <a:p>
            <a:pPr marL="342900" lvl="3" indent="-342900">
              <a:lnSpc>
                <a:spcPct val="90000"/>
              </a:lnSpc>
              <a:spcBef>
                <a:spcPts val="1000"/>
              </a:spcBef>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If the t-test assumptions are violated, it can result in a lack of statistical power, meaning that you may fail to reject the null-hypothesis when in fact you should have (that is, a false negative).</a:t>
            </a:r>
          </a:p>
          <a:p>
            <a:pPr marL="342900" lvl="3" indent="-342900">
              <a:lnSpc>
                <a:spcPct val="90000"/>
              </a:lnSpc>
              <a:spcBef>
                <a:spcPts val="1000"/>
              </a:spcBef>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It may also result in seemingly nonsensical results.</a:t>
            </a:r>
          </a:p>
          <a:p>
            <a:pPr marL="342900" lvl="3" indent="-342900">
              <a:lnSpc>
                <a:spcPct val="90000"/>
              </a:lnSpc>
              <a:spcBef>
                <a:spcPts val="1000"/>
              </a:spcBef>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This is especially true if you have small sample sizes and/or drastically unequal groups you’re comparing.</a:t>
            </a:r>
          </a:p>
          <a:p>
            <a:pPr marL="342900" lvl="3" indent="-342900">
              <a:lnSpc>
                <a:spcPct val="90000"/>
              </a:lnSpc>
              <a:spcBef>
                <a:spcPts val="1000"/>
              </a:spcBef>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In these cases, you should use a non-parametric test instead.</a:t>
            </a:r>
            <a:endParaRPr lang="en-GB" sz="2000" dirty="0" smtClean="0">
              <a:solidFill>
                <a:srgbClr val="00A4DE"/>
              </a:solidFill>
              <a:latin typeface="Arial" panose="020B0604020202020204" pitchFamily="34" charset="0"/>
              <a:cs typeface="Arial" panose="020B0604020202020204" pitchFamily="34" charset="0"/>
            </a:endParaRPr>
          </a:p>
        </p:txBody>
      </p:sp>
      <p:sp>
        <p:nvSpPr>
          <p:cNvPr id="8" name="TextBox 7"/>
          <p:cNvSpPr txBox="1"/>
          <p:nvPr/>
        </p:nvSpPr>
        <p:spPr>
          <a:xfrm>
            <a:off x="2002955" y="377193"/>
            <a:ext cx="980384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TO USE NON-PARAMETRIC ALTERNATIVES TO T-TEST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73053" y="1414162"/>
            <a:ext cx="10315775" cy="4857740"/>
          </a:xfrm>
        </p:spPr>
        <p:txBody>
          <a:bodyPr vert="horz" wrap="square" lIns="91440" tIns="45720" rIns="91440" bIns="45720" rtlCol="0">
            <a:sp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Quantitative analysis aims to create efficient descriptions and summaries of patterns using standardized data sets and statistics. </a:t>
            </a:r>
          </a:p>
          <a:p>
            <a:pPr>
              <a:lnSpc>
                <a:spcPct val="100000"/>
              </a:lnSpc>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a:t>
            </a:r>
            <a:r>
              <a:rPr lang="en-GB" sz="2000" dirty="0" smtClean="0">
                <a:solidFill>
                  <a:srgbClr val="00A4DE"/>
                </a:solidFill>
                <a:latin typeface="Arial" panose="020B0604020202020204" pitchFamily="34" charset="0"/>
                <a:cs typeface="Arial" panose="020B0604020202020204" pitchFamily="34" charset="0"/>
              </a:rPr>
              <a:t>ll content analysis projects should be designed to include the assessment and reporting of this crucial quality assurance measure.</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can test hypotheses using statistics to calculate whether a result is ‘statistically significant’, that is, whether it points to a real pattern in the population. </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Once a significant pattern is detected, you’ll need to determine the strength of association using a different test (e.g. the Cramer’s V in the case of a significant chi-square result).</a:t>
            </a:r>
          </a:p>
          <a:p>
            <a:pPr>
              <a:lnSpc>
                <a:spcPct val="100000"/>
              </a:lnSpc>
              <a:spcBef>
                <a:spcPts val="0"/>
              </a:spcBef>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Statistical tests often have assumptions that must be met in order to use them.</a:t>
            </a:r>
          </a:p>
          <a:p>
            <a:pPr marL="342900" indent="-342900">
              <a:spcAft>
                <a:spcPts val="2000"/>
              </a:spcAft>
              <a:buClr>
                <a:schemeClr val="accent2"/>
              </a:buClr>
              <a:buSzPct val="120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14717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52500" y="1360539"/>
            <a:ext cx="10401300" cy="2472472"/>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12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Content analysis includes creating quantitative data that can be used in statistical analyses.</a:t>
            </a:r>
          </a:p>
          <a:p>
            <a:pPr lvl="1">
              <a:spcAft>
                <a:spcPts val="12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Should be easy to repeat portions of analysis if necessary.</a:t>
            </a:r>
          </a:p>
          <a:p>
            <a:pPr lvl="1">
              <a:spcAft>
                <a:spcPts val="12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A</a:t>
            </a:r>
            <a:r>
              <a:rPr lang="en-GB" sz="2000" dirty="0" smtClean="0">
                <a:solidFill>
                  <a:srgbClr val="00A4DE"/>
                </a:solidFill>
                <a:latin typeface="Arial" panose="020B0604020202020204" pitchFamily="34" charset="0"/>
                <a:cs typeface="Arial" panose="020B0604020202020204" pitchFamily="34" charset="0"/>
              </a:rPr>
              <a:t>llows same analysis to be applied to data collected at different points in time.</a:t>
            </a:r>
          </a:p>
          <a:p>
            <a:pPr>
              <a:spcAft>
                <a:spcPts val="12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S</a:t>
            </a:r>
            <a:r>
              <a:rPr lang="en-GB" sz="2000" dirty="0" smtClean="0">
                <a:solidFill>
                  <a:srgbClr val="00A4DE"/>
                </a:solidFill>
                <a:latin typeface="Arial" panose="020B0604020202020204" pitchFamily="34" charset="0"/>
                <a:cs typeface="Arial" panose="020B0604020202020204" pitchFamily="34" charset="0"/>
              </a:rPr>
              <a:t>ome form of content analysis is likely to be required to convert qualitative data into quantitative data that can be </a:t>
            </a:r>
            <a:r>
              <a:rPr lang="en-GB" sz="2000" dirty="0" err="1" smtClean="0">
                <a:solidFill>
                  <a:srgbClr val="00A4DE"/>
                </a:solidFill>
                <a:latin typeface="Arial" panose="020B0604020202020204" pitchFamily="34" charset="0"/>
                <a:cs typeface="Arial" panose="020B0604020202020204" pitchFamily="34" charset="0"/>
              </a:rPr>
              <a:t>analyzed</a:t>
            </a:r>
            <a:r>
              <a:rPr lang="en-GB" sz="2000" dirty="0" smtClean="0">
                <a:solidFill>
                  <a:srgbClr val="00A4DE"/>
                </a:solidFill>
                <a:latin typeface="Arial" panose="020B0604020202020204" pitchFamily="34" charset="0"/>
                <a:cs typeface="Arial" panose="020B0604020202020204" pitchFamily="34" charset="0"/>
              </a:rPr>
              <a:t> statistically.</a:t>
            </a:r>
          </a:p>
        </p:txBody>
      </p:sp>
      <p:sp>
        <p:nvSpPr>
          <p:cNvPr id="7" name="TextBox 6"/>
          <p:cNvSpPr txBox="1"/>
          <p:nvPr/>
        </p:nvSpPr>
        <p:spPr>
          <a:xfrm>
            <a:off x="1698170" y="377193"/>
            <a:ext cx="805877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ACCOUNT FOR STRENGTHS &amp; WEAKNESSES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95210" y="434304"/>
            <a:ext cx="259359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099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64641" y="1242415"/>
            <a:ext cx="10399207" cy="5332229"/>
          </a:xfrm>
          <a:noFill/>
        </p:spPr>
        <p:txBody>
          <a:bodyPr wrap="square" rtlCol="0">
            <a:spAutoFit/>
          </a:bodyPr>
          <a:lstStyle/>
          <a:p>
            <a:pPr>
              <a:lnSpc>
                <a:spcPct val="100000"/>
              </a:lnSpc>
              <a:spcAft>
                <a:spcPts val="2000"/>
              </a:spcAft>
              <a:buClr>
                <a:schemeClr val="accent2"/>
              </a:buClr>
              <a:buSzPct val="150000"/>
              <a:buBlip>
                <a:blip r:embed="rId2"/>
              </a:buBlip>
            </a:pPr>
            <a:r>
              <a:rPr lang="en-US" sz="2000" dirty="0" smtClean="0">
                <a:solidFill>
                  <a:srgbClr val="00A4DE"/>
                </a:solidFill>
                <a:latin typeface="Arial" panose="020B0604020202020204" pitchFamily="34" charset="0"/>
                <a:cs typeface="Arial" panose="020B0604020202020204" pitchFamily="34" charset="0"/>
              </a:rPr>
              <a:t>Quantitative analysis uses deductive reasoning: </a:t>
            </a:r>
          </a:p>
          <a:p>
            <a:pPr lvl="1">
              <a:lnSpc>
                <a:spcPct val="100000"/>
              </a:lnSpc>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Y</a:t>
            </a:r>
            <a:r>
              <a:rPr lang="en-GB" sz="1800" dirty="0" smtClean="0">
                <a:solidFill>
                  <a:srgbClr val="00A4DE"/>
                </a:solidFill>
                <a:latin typeface="Arial" panose="020B0604020202020204" pitchFamily="34" charset="0"/>
                <a:cs typeface="Arial" panose="020B0604020202020204" pitchFamily="34" charset="0"/>
              </a:rPr>
              <a:t>ou first develop a ‘hypotheses’: An educated starting statement explaining the phenomenon you are going to research.</a:t>
            </a:r>
          </a:p>
          <a:p>
            <a:pPr lvl="1">
              <a:lnSpc>
                <a:spcPct val="100000"/>
              </a:lnSpc>
              <a:spcAft>
                <a:spcPts val="2000"/>
              </a:spcAft>
              <a:buClr>
                <a:schemeClr val="accent2"/>
              </a:buClr>
              <a:buSzPct val="150000"/>
              <a:buBlip>
                <a:blip r:embed="rId2"/>
              </a:buBlip>
            </a:pPr>
            <a:r>
              <a:rPr lang="en-GB" sz="1800" dirty="0">
                <a:solidFill>
                  <a:srgbClr val="00A4DE"/>
                </a:solidFill>
                <a:latin typeface="Arial" panose="020B0604020202020204" pitchFamily="34" charset="0"/>
                <a:cs typeface="Arial" panose="020B0604020202020204" pitchFamily="34" charset="0"/>
              </a:rPr>
              <a:t>Y</a:t>
            </a:r>
            <a:r>
              <a:rPr lang="en-GB" sz="1800" dirty="0" smtClean="0">
                <a:solidFill>
                  <a:srgbClr val="00A4DE"/>
                </a:solidFill>
                <a:latin typeface="Arial" panose="020B0604020202020204" pitchFamily="34" charset="0"/>
                <a:cs typeface="Arial" panose="020B0604020202020204" pitchFamily="34" charset="0"/>
              </a:rPr>
              <a:t>ou then identify what results you would expect if the hypothesis is correct. This is your ‘expected results’.</a:t>
            </a:r>
          </a:p>
          <a:p>
            <a:pPr lvl="1">
              <a:lnSpc>
                <a:spcPct val="100000"/>
              </a:lnSpc>
              <a:spcAft>
                <a:spcPts val="2000"/>
              </a:spcAft>
              <a:buClr>
                <a:schemeClr val="accent2"/>
              </a:buClr>
              <a:buSzPct val="150000"/>
              <a:buBlip>
                <a:blip r:embed="rId2"/>
              </a:buBlip>
            </a:pPr>
            <a:r>
              <a:rPr lang="en-GB" sz="1800" dirty="0" smtClean="0">
                <a:solidFill>
                  <a:srgbClr val="00A4DE"/>
                </a:solidFill>
                <a:latin typeface="Arial" panose="020B0604020202020204" pitchFamily="34" charset="0"/>
                <a:cs typeface="Arial" panose="020B0604020202020204" pitchFamily="34" charset="0"/>
              </a:rPr>
              <a:t>You then collect ‘observed data’ to test its ‘fit’ with expected outcomes defined by the hypothesis.</a:t>
            </a:r>
            <a:endParaRPr lang="en-US" sz="1800" dirty="0" smtClean="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Instead of directly evaluating the accuracy of a hypothesis, statistical analyses operate by testing the opposite proposition, the null hypothesis. </a:t>
            </a: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this opposite view – or null hypothesis – is revealed to be unlikely to be true by the statistical analysis, then it is rejected and its alternative (the hypothesis, also known as the ‘alternative hypothesis’) is considered to be the likely truth.</a:t>
            </a:r>
          </a:p>
        </p:txBody>
      </p:sp>
      <p:sp>
        <p:nvSpPr>
          <p:cNvPr id="8" name="TextBox 7"/>
          <p:cNvSpPr txBox="1"/>
          <p:nvPr/>
        </p:nvSpPr>
        <p:spPr>
          <a:xfrm>
            <a:off x="1939331" y="377193"/>
            <a:ext cx="824286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DEVELOP &amp; TEST YOUR MODELS &amp; HYPOTHESES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48352" y="434304"/>
            <a:ext cx="194044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5345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74207" y="1179218"/>
            <a:ext cx="10491574" cy="6591548"/>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There is a crucial distinction in quantitative analysis between the variables that you think might be causing or predicting an outcome and the variables that you think of as outcomes or effects</a:t>
            </a:r>
            <a:endParaRPr lang="en-US" sz="2000" dirty="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explanatory variables are known as ‘independent variables</a:t>
            </a:r>
            <a:r>
              <a:rPr lang="en-GB" sz="2000" dirty="0" smtClean="0">
                <a:solidFill>
                  <a:srgbClr val="00A4DE"/>
                </a:solidFill>
                <a:latin typeface="Arial" panose="020B0604020202020204" pitchFamily="34" charset="0"/>
                <a:cs typeface="Arial" panose="020B0604020202020204" pitchFamily="34" charset="0"/>
              </a:rPr>
              <a:t>’.</a:t>
            </a:r>
            <a:endParaRPr lang="en-GB" sz="2000" dirty="0">
              <a:solidFill>
                <a:srgbClr val="00A4DE"/>
              </a:solidFill>
              <a:latin typeface="Arial" panose="020B0604020202020204" pitchFamily="34" charset="0"/>
              <a:cs typeface="Arial" panose="020B0604020202020204" pitchFamily="34" charset="0"/>
            </a:endParaRP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outcome variables are known as ‘dependent variables’. </a:t>
            </a:r>
          </a:p>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You must be able to identify the different types of variable in order to use the statistical analysis that corresponds with the variable type(s) of your data.</a:t>
            </a:r>
          </a:p>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There are three different types of quantitative data, although they are sometimes referred to with different names:</a:t>
            </a:r>
            <a:endParaRPr lang="en-GB" sz="2000" dirty="0">
              <a:solidFill>
                <a:srgbClr val="00A4DE"/>
              </a:solidFill>
            </a:endParaRPr>
          </a:p>
          <a:p>
            <a:pPr lvl="1">
              <a:lnSpc>
                <a:spcPct val="100000"/>
              </a:lnSpc>
              <a:spcBef>
                <a:spcPts val="0"/>
              </a:spcBef>
              <a:spcAft>
                <a:spcPts val="1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Categorical (Nominal) variables</a:t>
            </a:r>
            <a:r>
              <a:rPr lang="en-GB" sz="1600" dirty="0" smtClean="0">
                <a:solidFill>
                  <a:srgbClr val="00A4DE"/>
                </a:solidFill>
                <a:latin typeface="Arial" panose="020B0604020202020204" pitchFamily="34" charset="0"/>
                <a:cs typeface="Arial" panose="020B0604020202020204" pitchFamily="34" charset="0"/>
              </a:rPr>
              <a:t>.</a:t>
            </a:r>
            <a:endParaRPr lang="en-GB" sz="1600" dirty="0">
              <a:solidFill>
                <a:srgbClr val="00A4DE"/>
              </a:solidFill>
              <a:latin typeface="Arial" panose="020B0604020202020204" pitchFamily="34" charset="0"/>
              <a:cs typeface="Arial" panose="020B0604020202020204" pitchFamily="34" charset="0"/>
            </a:endParaRPr>
          </a:p>
          <a:p>
            <a:pPr lvl="1">
              <a:lnSpc>
                <a:spcPct val="100000"/>
              </a:lnSpc>
              <a:spcBef>
                <a:spcPts val="0"/>
              </a:spcBef>
              <a:spcAft>
                <a:spcPts val="1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Ordinal variables</a:t>
            </a:r>
            <a:r>
              <a:rPr lang="en-GB" sz="1600" dirty="0" smtClean="0">
                <a:solidFill>
                  <a:srgbClr val="00A4DE"/>
                </a:solidFill>
                <a:latin typeface="Arial" panose="020B0604020202020204" pitchFamily="34" charset="0"/>
                <a:cs typeface="Arial" panose="020B0604020202020204" pitchFamily="34" charset="0"/>
              </a:rPr>
              <a:t>.</a:t>
            </a:r>
            <a:endParaRPr lang="en-GB" sz="1600" dirty="0">
              <a:solidFill>
                <a:srgbClr val="00A4DE"/>
              </a:solidFill>
              <a:latin typeface="Arial" panose="020B0604020202020204" pitchFamily="34" charset="0"/>
              <a:cs typeface="Arial" panose="020B0604020202020204" pitchFamily="34" charset="0"/>
            </a:endParaRPr>
          </a:p>
          <a:p>
            <a:pPr lvl="1">
              <a:lnSpc>
                <a:spcPct val="100000"/>
              </a:lnSpc>
              <a:spcBef>
                <a:spcPts val="0"/>
              </a:spcBef>
              <a:spcAft>
                <a:spcPts val="1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Interval (Continuous or Scale) variables.</a:t>
            </a:r>
          </a:p>
          <a:p>
            <a:pPr>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a:p>
            <a:pPr>
              <a:buClr>
                <a:schemeClr val="accent2"/>
              </a:buClr>
              <a:buSzPct val="121000"/>
            </a:pPr>
            <a:endParaRPr lang="it-IT" sz="2000"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723481" y="377193"/>
            <a:ext cx="938516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UNDERSTAND THE TYPES OF VARIABLES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2259" y="434304"/>
            <a:ext cx="3206541"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58869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070698" y="1348852"/>
            <a:ext cx="10090788" cy="3606115"/>
          </a:xfrm>
          <a:noFill/>
        </p:spPr>
        <p:txBody>
          <a:bodyPr vert="horz" wrap="square" lIns="91440" tIns="45720" rIns="91440" bIns="45720" rtlCol="0">
            <a:spAutoFit/>
          </a:bodyPr>
          <a:lstStyle/>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Both data management and analysis can be conducted with SPSS</a:t>
            </a:r>
          </a:p>
          <a:p>
            <a:pPr>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File types associated with SPSS include:</a:t>
            </a:r>
          </a:p>
          <a:p>
            <a:pPr lvl="1">
              <a:lnSpc>
                <a:spcPct val="100000"/>
              </a:lnSpc>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Data</a:t>
            </a:r>
            <a:r>
              <a:rPr lang="en-GB" sz="2000" dirty="0" smtClean="0">
                <a:solidFill>
                  <a:srgbClr val="00A4DE"/>
                </a:solidFill>
                <a:latin typeface="Arial" panose="020B0604020202020204" pitchFamily="34" charset="0"/>
                <a:cs typeface="Arial" panose="020B0604020202020204" pitchFamily="34" charset="0"/>
              </a:rPr>
              <a:t>: filename.sav</a:t>
            </a:r>
          </a:p>
          <a:p>
            <a:pPr lvl="1">
              <a:lnSpc>
                <a:spcPct val="100000"/>
              </a:lnSpc>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Output</a:t>
            </a:r>
            <a:r>
              <a:rPr lang="en-GB" sz="2000" dirty="0" smtClean="0">
                <a:solidFill>
                  <a:srgbClr val="00A4DE"/>
                </a:solidFill>
                <a:latin typeface="Arial" panose="020B0604020202020204" pitchFamily="34" charset="0"/>
                <a:cs typeface="Arial" panose="020B0604020202020204" pitchFamily="34" charset="0"/>
              </a:rPr>
              <a:t>: filename.spo</a:t>
            </a:r>
          </a:p>
          <a:p>
            <a:pPr lvl="1">
              <a:lnSpc>
                <a:spcPct val="100000"/>
              </a:lnSpc>
              <a:spcAft>
                <a:spcPts val="2000"/>
              </a:spcAft>
              <a:buClr>
                <a:schemeClr val="accent2"/>
              </a:buClr>
              <a:buSzPct val="150000"/>
              <a:buBlip>
                <a:blip r:embed="rId2"/>
              </a:buBlip>
            </a:pPr>
            <a:r>
              <a:rPr lang="en-GB" sz="2000" b="1" dirty="0" smtClean="0">
                <a:solidFill>
                  <a:srgbClr val="00A4DE"/>
                </a:solidFill>
                <a:latin typeface="Arial" panose="020B0604020202020204" pitchFamily="34" charset="0"/>
                <a:cs typeface="Arial" panose="020B0604020202020204" pitchFamily="34" charset="0"/>
              </a:rPr>
              <a:t>Commands</a:t>
            </a:r>
            <a:r>
              <a:rPr lang="en-GB" sz="2000" dirty="0" smtClean="0">
                <a:solidFill>
                  <a:srgbClr val="00A4DE"/>
                </a:solidFill>
                <a:latin typeface="Arial" panose="020B0604020202020204" pitchFamily="34" charset="0"/>
                <a:cs typeface="Arial" panose="020B0604020202020204" pitchFamily="34" charset="0"/>
              </a:rPr>
              <a:t>: filename.sps</a:t>
            </a:r>
          </a:p>
          <a:p>
            <a:pPr lvl="1">
              <a:lnSpc>
                <a:spcPct val="100000"/>
              </a:lnSpc>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SPSS can open these files as well as Excel, CSV and other file formats. </a:t>
            </a:r>
          </a:p>
        </p:txBody>
      </p:sp>
      <p:sp>
        <p:nvSpPr>
          <p:cNvPr id="8" name="TextBox 7"/>
          <p:cNvSpPr txBox="1"/>
          <p:nvPr/>
        </p:nvSpPr>
        <p:spPr>
          <a:xfrm>
            <a:off x="1557473" y="377193"/>
            <a:ext cx="1041009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USE SPSS TO CONDUCT QUANTITATIVE DATA ANALYSIS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55121" y="434304"/>
            <a:ext cx="53367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834013" y="1286110"/>
            <a:ext cx="10862268" cy="3782786"/>
          </a:xfrm>
          <a:prstGeom prst="rect">
            <a:avLst/>
          </a:prstGeom>
        </p:spPr>
        <p:txBody>
          <a:bodyPr vert="horz" lIns="91440" tIns="45720" rIns="91440" bIns="45720" rtlCol="0">
            <a:normAutofit/>
          </a:bodyPr>
          <a:lstStyle>
            <a:lvl1pPr indent="0">
              <a:lnSpc>
                <a:spcPct val="90000"/>
              </a:lnSpc>
              <a:spcBef>
                <a:spcPts val="0"/>
              </a:spcBef>
              <a:buClr>
                <a:schemeClr val="accent2"/>
              </a:buClr>
              <a:buSzPct val="121000"/>
              <a:buFont typeface="Arial" panose="020B0604020202020204" pitchFamily="34" charset="0"/>
              <a:buNone/>
              <a:defRPr sz="2000" b="1" i="1">
                <a:solidFill>
                  <a:schemeClr val="accent1">
                    <a:lumMod val="75000"/>
                  </a:schemeClr>
                </a:solidFill>
                <a:latin typeface="Arial" panose="020B0604020202020204" pitchFamily="34" charset="0"/>
                <a:cs typeface="Arial" panose="020B0604020202020204" pitchFamily="34" charset="0"/>
              </a:defRPr>
            </a:lvl1pPr>
            <a:lvl2pPr marL="685800" lvl="1" indent="-228600">
              <a:lnSpc>
                <a:spcPct val="90000"/>
              </a:lnSpc>
              <a:spcBef>
                <a:spcPts val="0"/>
              </a:spcBef>
              <a:buSzPct val="121000"/>
              <a:buFont typeface="Arial" panose="020B0604020202020204" pitchFamily="34" charset="0"/>
              <a:buChar char="•"/>
              <a:defRPr sz="16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lvl="2" indent="0">
              <a:spcBef>
                <a:spcPts val="0"/>
              </a:spcBef>
              <a:spcAft>
                <a:spcPts val="2000"/>
              </a:spcAft>
              <a:buClr>
                <a:schemeClr val="accent2"/>
              </a:buClr>
              <a:buSzPct val="121000"/>
              <a:buNone/>
            </a:pPr>
            <a:r>
              <a:rPr lang="en-GB" sz="1600" dirty="0" smtClean="0">
                <a:solidFill>
                  <a:srgbClr val="00A4DE"/>
                </a:solidFill>
                <a:latin typeface="Arial" panose="020B0604020202020204" pitchFamily="34" charset="0"/>
                <a:cs typeface="Arial" panose="020B0604020202020204" pitchFamily="34" charset="0"/>
              </a:rPr>
              <a:t>Use SPSS to visualise your data</a:t>
            </a:r>
          </a:p>
          <a:p>
            <a:pPr marL="285750" lvl="2" indent="-285750">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When </a:t>
            </a:r>
            <a:r>
              <a:rPr lang="en-GB" sz="1600" dirty="0" smtClean="0">
                <a:solidFill>
                  <a:srgbClr val="00A4DE"/>
                </a:solidFill>
                <a:latin typeface="Arial" panose="020B0604020202020204" pitchFamily="34" charset="0"/>
                <a:cs typeface="Arial" panose="020B0604020202020204" pitchFamily="34" charset="0"/>
              </a:rPr>
              <a:t>presenting your data in charts, your goals should be: </a:t>
            </a:r>
          </a:p>
          <a:p>
            <a:pPr marL="742950" lvl="3" indent="-285750">
              <a:spcBef>
                <a:spcPts val="0"/>
              </a:spcBef>
              <a:spcAft>
                <a:spcPts val="2000"/>
              </a:spcAft>
              <a:buClr>
                <a:schemeClr val="accent2"/>
              </a:buClr>
              <a:buSzPct val="150000"/>
              <a:buBlip>
                <a:blip r:embed="rId2"/>
              </a:buBlip>
            </a:pPr>
            <a:r>
              <a:rPr lang="en-GB" sz="1600" dirty="0">
                <a:solidFill>
                  <a:srgbClr val="00A4DE"/>
                </a:solidFill>
                <a:latin typeface="Arial" panose="020B0604020202020204" pitchFamily="34" charset="0"/>
                <a:cs typeface="Arial" panose="020B0604020202020204" pitchFamily="34" charset="0"/>
              </a:rPr>
              <a:t>T</a:t>
            </a:r>
            <a:r>
              <a:rPr lang="en-GB" sz="1600" dirty="0" smtClean="0">
                <a:solidFill>
                  <a:srgbClr val="00A4DE"/>
                </a:solidFill>
                <a:latin typeface="Arial" panose="020B0604020202020204" pitchFamily="34" charset="0"/>
                <a:cs typeface="Arial" panose="020B0604020202020204" pitchFamily="34" charset="0"/>
              </a:rPr>
              <a:t>o provide the reader with an accurate understanding of the data.</a:t>
            </a:r>
          </a:p>
          <a:p>
            <a:pPr marL="742950" lvl="3" indent="-285750">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Present your data in a manageable form that can be understood.</a:t>
            </a:r>
          </a:p>
          <a:p>
            <a:pPr marL="285750" lvl="2" indent="-285750">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There are two specific types of charts that are especially useful: Histogram, Population Pyramid and </a:t>
            </a:r>
            <a:r>
              <a:rPr lang="en-GB" sz="1600" dirty="0" err="1" smtClean="0">
                <a:solidFill>
                  <a:srgbClr val="00A4DE"/>
                </a:solidFill>
                <a:latin typeface="Arial" panose="020B0604020202020204" pitchFamily="34" charset="0"/>
                <a:cs typeface="Arial" panose="020B0604020202020204" pitchFamily="34" charset="0"/>
              </a:rPr>
              <a:t>Scatterplot</a:t>
            </a:r>
            <a:r>
              <a:rPr lang="en-GB" sz="1600" dirty="0" smtClean="0">
                <a:solidFill>
                  <a:srgbClr val="00A4DE"/>
                </a:solidFill>
                <a:latin typeface="Arial" panose="020B0604020202020204" pitchFamily="34" charset="0"/>
                <a:cs typeface="Arial" panose="020B0604020202020204" pitchFamily="34" charset="0"/>
              </a:rPr>
              <a:t>.</a:t>
            </a:r>
            <a:endParaRPr lang="it-IT" sz="1600" dirty="0" smtClean="0">
              <a:solidFill>
                <a:srgbClr val="00A4DE"/>
              </a:solidFill>
              <a:latin typeface="Arial" panose="020B0604020202020204" pitchFamily="34" charset="0"/>
              <a:cs typeface="Arial" panose="020B0604020202020204" pitchFamily="34" charset="0"/>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3675847"/>
            <a:ext cx="3361645" cy="2786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54171" y="3675845"/>
            <a:ext cx="3623900" cy="2906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202879" y="3812920"/>
            <a:ext cx="3626264" cy="29045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244555" y="377193"/>
            <a:ext cx="9442056"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REPRESENTING UNIVARIATE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4"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87956" y="434304"/>
            <a:ext cx="410084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661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1219200" y="1249430"/>
            <a:ext cx="9752548" cy="5181520"/>
          </a:xfrm>
        </p:spPr>
        <p:txBody>
          <a:bodyPr>
            <a:no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When you have Interval data, identifying the typical pattern in the data can be very useful. This can be done by looking for the central tendency in the data. </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mean is probably the most commonly used measure of central tendency. </a:t>
            </a:r>
          </a:p>
          <a:p>
            <a:pPr lvl="1">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can provide a general sense of the average pattern across the entire sample. </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For variables that tend to have extreme values such as income the median is the more appropriate measure of central tendency because it’s not distorted by such extremes.</a:t>
            </a:r>
          </a:p>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While the central tendency is an important part of the picture, it is also important to understand how your data spread out</a:t>
            </a:r>
          </a:p>
          <a:p>
            <a:pPr>
              <a:lnSpc>
                <a:spcPct val="100000"/>
              </a:lnSpc>
              <a:spcAft>
                <a:spcPts val="2000"/>
              </a:spcAft>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If they don’t cluster tightly around your mean, then that indicates your mean is a poor summary of your overall results</a:t>
            </a:r>
          </a:p>
          <a:p>
            <a:pPr>
              <a:lnSpc>
                <a:spcPct val="110000"/>
              </a:lnSpc>
              <a:spcBef>
                <a:spcPts val="0"/>
              </a:spcBef>
              <a:buClr>
                <a:schemeClr val="accent2"/>
              </a:buClr>
              <a:buSzPct val="121000"/>
            </a:pPr>
            <a:endParaRPr lang="en-GB" sz="2400" dirty="0" smtClean="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944544" y="377193"/>
            <a:ext cx="1093260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LOOK FOR THE CENTRAL TENDENCY IN YOUR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91930" y="434304"/>
            <a:ext cx="119687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766270"/>
      </p:ext>
    </p:extLst>
  </p:cSld>
  <p:clrMapOvr>
    <a:masterClrMapping/>
  </p:clrMapOvr>
  <p:timing>
    <p:tnLst>
      <p:par>
        <p:cTn id="1" dur="indefinite" restart="never" nodeType="tmRoot"/>
      </p:par>
    </p:tnLst>
  </p:timing>
</p:sld>
</file>

<file path=ppt/theme/theme1.xml><?xml version="1.0" encoding="utf-8"?>
<a:theme xmlns:a="http://schemas.openxmlformats.org/drawingml/2006/main" name="SAGE Methods Book PPT MAIN Template (with chap. 6 conten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e an ethical researcher-Doing Real Research-Chapter Slide Deck-v3" id="{A1A58D4A-2CF5-4F4E-A08C-BFB1B29A0451}" vid="{3995C7EA-6AB3-4BD6-BF55-DFE7427B542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SAGE Methods Book PPT MAIN Template (with chap. 6 content)</Template>
  <TotalTime>7206</TotalTime>
  <Words>3173</Words>
  <Application>Microsoft Office PowerPoint</Application>
  <PresentationFormat>Custom</PresentationFormat>
  <Paragraphs>240</Paragraphs>
  <Slides>36</Slides>
  <Notes>2</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SAGE Methods Book PPT MAIN Template (with chap. 6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Vicky</dc:creator>
  <cp:lastModifiedBy>Statham, Chloe</cp:lastModifiedBy>
  <cp:revision>244</cp:revision>
  <dcterms:created xsi:type="dcterms:W3CDTF">2015-03-29T18:15:46Z</dcterms:created>
  <dcterms:modified xsi:type="dcterms:W3CDTF">2016-09-06T11:17:41Z</dcterms:modified>
</cp:coreProperties>
</file>