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85" r:id="rId2"/>
    <p:sldId id="283" r:id="rId3"/>
    <p:sldId id="286" r:id="rId4"/>
    <p:sldId id="289" r:id="rId5"/>
    <p:sldId id="319" r:id="rId6"/>
    <p:sldId id="323" r:id="rId7"/>
    <p:sldId id="325" r:id="rId8"/>
    <p:sldId id="326" r:id="rId9"/>
    <p:sldId id="292" r:id="rId10"/>
    <p:sldId id="328" r:id="rId11"/>
    <p:sldId id="330" r:id="rId12"/>
    <p:sldId id="294" r:id="rId13"/>
    <p:sldId id="295" r:id="rId14"/>
    <p:sldId id="297" r:id="rId15"/>
    <p:sldId id="334" r:id="rId16"/>
    <p:sldId id="336" r:id="rId17"/>
    <p:sldId id="337" r:id="rId18"/>
    <p:sldId id="339" r:id="rId19"/>
    <p:sldId id="299" r:id="rId20"/>
    <p:sldId id="344" r:id="rId21"/>
    <p:sldId id="361" r:id="rId22"/>
    <p:sldId id="362" r:id="rId23"/>
    <p:sldId id="366" r:id="rId24"/>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4DE"/>
    <a:srgbClr val="ED7D31"/>
    <a:srgbClr val="00009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198" autoAdjust="0"/>
    <p:restoredTop sz="94660"/>
  </p:normalViewPr>
  <p:slideViewPr>
    <p:cSldViewPr snapToGrid="0">
      <p:cViewPr varScale="1">
        <p:scale>
          <a:sx n="97" d="100"/>
          <a:sy n="97" d="100"/>
        </p:scale>
        <p:origin x="-300"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63730C-6927-441C-AB99-AAED9124AE33}" type="datetimeFigureOut">
              <a:rPr lang="en-GB" smtClean="0"/>
              <a:t>06/09/2016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533FC8-EB1A-4210-85D3-4C8625DD4004}" type="slidenum">
              <a:rPr lang="en-GB" smtClean="0"/>
              <a:t>‹#›</a:t>
            </a:fld>
            <a:endParaRPr lang="en-GB"/>
          </a:p>
        </p:txBody>
      </p:sp>
    </p:spTree>
    <p:extLst>
      <p:ext uri="{BB962C8B-B14F-4D97-AF65-F5344CB8AC3E}">
        <p14:creationId xmlns:p14="http://schemas.microsoft.com/office/powerpoint/2010/main" val="1160044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smtClean="0">
                <a:solidFill>
                  <a:schemeClr val="tx1"/>
                </a:solidFill>
                <a:effectLst/>
                <a:latin typeface="+mn-lt"/>
                <a:ea typeface="+mn-ea"/>
                <a:cs typeface="+mn-cs"/>
              </a:rPr>
              <a:t>Free for commercial use / No attribution required http://pixabay.com/en/to-write-pen-notes-page-words-224591/ </a:t>
            </a:r>
            <a:endParaRPr lang="en-GB" dirty="0"/>
          </a:p>
        </p:txBody>
      </p:sp>
      <p:sp>
        <p:nvSpPr>
          <p:cNvPr id="4" name="Slide Number Placeholder 3"/>
          <p:cNvSpPr>
            <a:spLocks noGrp="1"/>
          </p:cNvSpPr>
          <p:nvPr>
            <p:ph type="sldNum" sz="quarter" idx="10"/>
          </p:nvPr>
        </p:nvSpPr>
        <p:spPr/>
        <p:txBody>
          <a:bodyPr/>
          <a:lstStyle/>
          <a:p>
            <a:fld id="{43533FC8-EB1A-4210-85D3-4C8625DD4004}" type="slidenum">
              <a:rPr lang="en-GB" smtClean="0"/>
              <a:t>3</a:t>
            </a:fld>
            <a:endParaRPr lang="en-GB"/>
          </a:p>
        </p:txBody>
      </p:sp>
    </p:spTree>
    <p:extLst>
      <p:ext uri="{BB962C8B-B14F-4D97-AF65-F5344CB8AC3E}">
        <p14:creationId xmlns:p14="http://schemas.microsoft.com/office/powerpoint/2010/main" val="26062582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Document Icons by </a:t>
            </a:r>
            <a:r>
              <a:rPr lang="en-GB" dirty="0" err="1" smtClean="0"/>
              <a:t>dellustrations</a:t>
            </a:r>
            <a:r>
              <a:rPr lang="en-GB" dirty="0" smtClean="0"/>
              <a:t> http://dellustrations.deviantart.com/art/Document-Icons-97547683</a:t>
            </a:r>
          </a:p>
        </p:txBody>
      </p:sp>
      <p:sp>
        <p:nvSpPr>
          <p:cNvPr id="4" name="Slide Number Placeholder 3"/>
          <p:cNvSpPr>
            <a:spLocks noGrp="1"/>
          </p:cNvSpPr>
          <p:nvPr>
            <p:ph type="sldNum" sz="quarter" idx="10"/>
          </p:nvPr>
        </p:nvSpPr>
        <p:spPr/>
        <p:txBody>
          <a:bodyPr/>
          <a:lstStyle/>
          <a:p>
            <a:fld id="{43533FC8-EB1A-4210-85D3-4C8625DD4004}" type="slidenum">
              <a:rPr lang="en-GB" smtClean="0"/>
              <a:t>5</a:t>
            </a:fld>
            <a:endParaRPr lang="en-GB"/>
          </a:p>
        </p:txBody>
      </p:sp>
    </p:spTree>
    <p:extLst>
      <p:ext uri="{BB962C8B-B14F-4D97-AF65-F5344CB8AC3E}">
        <p14:creationId xmlns:p14="http://schemas.microsoft.com/office/powerpoint/2010/main" val="5880813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smtClean="0">
                <a:solidFill>
                  <a:schemeClr val="tx1"/>
                </a:solidFill>
                <a:effectLst/>
                <a:latin typeface="+mn-lt"/>
                <a:ea typeface="+mn-ea"/>
                <a:cs typeface="+mn-cs"/>
              </a:rPr>
              <a:t>Free for commercial use / No attribution required</a:t>
            </a:r>
            <a:r>
              <a:rPr lang="en-GB" dirty="0" smtClean="0"/>
              <a:t> http://pixabay.com/en/books-pattern-reading-wallpaper-157688/</a:t>
            </a:r>
            <a:endParaRPr lang="en-GB" dirty="0"/>
          </a:p>
        </p:txBody>
      </p:sp>
      <p:sp>
        <p:nvSpPr>
          <p:cNvPr id="4" name="Slide Number Placeholder 3"/>
          <p:cNvSpPr>
            <a:spLocks noGrp="1"/>
          </p:cNvSpPr>
          <p:nvPr>
            <p:ph type="sldNum" sz="quarter" idx="10"/>
          </p:nvPr>
        </p:nvSpPr>
        <p:spPr/>
        <p:txBody>
          <a:bodyPr/>
          <a:lstStyle/>
          <a:p>
            <a:fld id="{43533FC8-EB1A-4210-85D3-4C8625DD4004}" type="slidenum">
              <a:rPr lang="en-GB" smtClean="0"/>
              <a:t>7</a:t>
            </a:fld>
            <a:endParaRPr lang="en-GB"/>
          </a:p>
        </p:txBody>
      </p:sp>
    </p:spTree>
    <p:extLst>
      <p:ext uri="{BB962C8B-B14F-4D97-AF65-F5344CB8AC3E}">
        <p14:creationId xmlns:p14="http://schemas.microsoft.com/office/powerpoint/2010/main" val="15706849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Confused Man Reading a Bill or Bank Statement by </a:t>
            </a:r>
            <a:r>
              <a:rPr lang="en-GB" dirty="0" err="1" smtClean="0"/>
              <a:t>meritus</a:t>
            </a:r>
            <a:r>
              <a:rPr lang="en-GB" baseline="0" dirty="0" smtClean="0"/>
              <a:t> media https://www.flickr.com/photos/safari_vacation/6257284524/</a:t>
            </a:r>
            <a:endParaRPr lang="en-GB" dirty="0"/>
          </a:p>
        </p:txBody>
      </p:sp>
      <p:sp>
        <p:nvSpPr>
          <p:cNvPr id="4" name="Slide Number Placeholder 3"/>
          <p:cNvSpPr>
            <a:spLocks noGrp="1"/>
          </p:cNvSpPr>
          <p:nvPr>
            <p:ph type="sldNum" sz="quarter" idx="10"/>
          </p:nvPr>
        </p:nvSpPr>
        <p:spPr/>
        <p:txBody>
          <a:bodyPr/>
          <a:lstStyle/>
          <a:p>
            <a:fld id="{43533FC8-EB1A-4210-85D3-4C8625DD4004}" type="slidenum">
              <a:rPr lang="en-GB" smtClean="0"/>
              <a:t>8</a:t>
            </a:fld>
            <a:endParaRPr lang="en-GB"/>
          </a:p>
        </p:txBody>
      </p:sp>
    </p:spTree>
    <p:extLst>
      <p:ext uri="{BB962C8B-B14F-4D97-AF65-F5344CB8AC3E}">
        <p14:creationId xmlns:p14="http://schemas.microsoft.com/office/powerpoint/2010/main" val="41746452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mn-lt"/>
                <a:ea typeface="+mn-ea"/>
                <a:cs typeface="+mn-cs"/>
              </a:rPr>
              <a:t>Female hands typing on a laptop keyboard</a:t>
            </a:r>
            <a:r>
              <a:rPr lang="en-GB" sz="1200" kern="1200" baseline="0" dirty="0" smtClean="0">
                <a:solidFill>
                  <a:schemeClr val="tx1"/>
                </a:solidFill>
                <a:effectLst/>
                <a:latin typeface="+mn-lt"/>
                <a:ea typeface="+mn-ea"/>
                <a:cs typeface="+mn-cs"/>
              </a:rPr>
              <a:t> by </a:t>
            </a:r>
            <a:r>
              <a:rPr lang="en-GB" sz="1200" b="0" i="0" kern="1200" dirty="0" smtClean="0">
                <a:solidFill>
                  <a:schemeClr val="tx1"/>
                </a:solidFill>
                <a:effectLst/>
                <a:latin typeface="+mn-lt"/>
                <a:ea typeface="+mn-ea"/>
                <a:cs typeface="+mn-cs"/>
              </a:rPr>
              <a:t>Amanda Mills http://www.freestockphotos.biz/stockphoto/16011</a:t>
            </a:r>
            <a:endParaRPr lang="en-GB" dirty="0"/>
          </a:p>
        </p:txBody>
      </p:sp>
      <p:sp>
        <p:nvSpPr>
          <p:cNvPr id="4" name="Slide Number Placeholder 3"/>
          <p:cNvSpPr>
            <a:spLocks noGrp="1"/>
          </p:cNvSpPr>
          <p:nvPr>
            <p:ph type="sldNum" sz="quarter" idx="10"/>
          </p:nvPr>
        </p:nvSpPr>
        <p:spPr/>
        <p:txBody>
          <a:bodyPr/>
          <a:lstStyle/>
          <a:p>
            <a:fld id="{43533FC8-EB1A-4210-85D3-4C8625DD4004}" type="slidenum">
              <a:rPr lang="en-GB" smtClean="0"/>
              <a:t>9</a:t>
            </a:fld>
            <a:endParaRPr lang="en-GB"/>
          </a:p>
        </p:txBody>
      </p:sp>
    </p:spTree>
    <p:extLst>
      <p:ext uri="{BB962C8B-B14F-4D97-AF65-F5344CB8AC3E}">
        <p14:creationId xmlns:p14="http://schemas.microsoft.com/office/powerpoint/2010/main" val="1902237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Book sale loot by Ginny</a:t>
            </a:r>
            <a:r>
              <a:rPr lang="en-GB" baseline="0" dirty="0" smtClean="0"/>
              <a:t> https://www.flickr.com/photos/ginnerobot/4552277923/</a:t>
            </a:r>
            <a:endParaRPr lang="en-GB" dirty="0"/>
          </a:p>
        </p:txBody>
      </p:sp>
      <p:sp>
        <p:nvSpPr>
          <p:cNvPr id="4" name="Slide Number Placeholder 3"/>
          <p:cNvSpPr>
            <a:spLocks noGrp="1"/>
          </p:cNvSpPr>
          <p:nvPr>
            <p:ph type="sldNum" sz="quarter" idx="10"/>
          </p:nvPr>
        </p:nvSpPr>
        <p:spPr/>
        <p:txBody>
          <a:bodyPr/>
          <a:lstStyle/>
          <a:p>
            <a:fld id="{43533FC8-EB1A-4210-85D3-4C8625DD4004}" type="slidenum">
              <a:rPr lang="en-GB" smtClean="0"/>
              <a:t>16</a:t>
            </a:fld>
            <a:endParaRPr lang="en-GB"/>
          </a:p>
        </p:txBody>
      </p:sp>
    </p:spTree>
    <p:extLst>
      <p:ext uri="{BB962C8B-B14F-4D97-AF65-F5344CB8AC3E}">
        <p14:creationId xmlns:p14="http://schemas.microsoft.com/office/powerpoint/2010/main" val="27553714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http://pixabay.com/en/folders-yellow-red-document-paper-24867/</a:t>
            </a:r>
            <a:endParaRPr lang="en-GB" dirty="0"/>
          </a:p>
        </p:txBody>
      </p:sp>
      <p:sp>
        <p:nvSpPr>
          <p:cNvPr id="4" name="Slide Number Placeholder 3"/>
          <p:cNvSpPr>
            <a:spLocks noGrp="1"/>
          </p:cNvSpPr>
          <p:nvPr>
            <p:ph type="sldNum" sz="quarter" idx="10"/>
          </p:nvPr>
        </p:nvSpPr>
        <p:spPr/>
        <p:txBody>
          <a:bodyPr/>
          <a:lstStyle/>
          <a:p>
            <a:fld id="{43533FC8-EB1A-4210-85D3-4C8625DD4004}" type="slidenum">
              <a:rPr lang="en-GB" smtClean="0"/>
              <a:t>22</a:t>
            </a:fld>
            <a:endParaRPr lang="en-GB"/>
          </a:p>
        </p:txBody>
      </p:sp>
    </p:spTree>
    <p:extLst>
      <p:ext uri="{BB962C8B-B14F-4D97-AF65-F5344CB8AC3E}">
        <p14:creationId xmlns:p14="http://schemas.microsoft.com/office/powerpoint/2010/main" val="40925059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it-IT"/>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it-IT"/>
          </a:p>
        </p:txBody>
      </p:sp>
      <p:sp>
        <p:nvSpPr>
          <p:cNvPr id="4" name="Date Placeholder 3"/>
          <p:cNvSpPr>
            <a:spLocks noGrp="1"/>
          </p:cNvSpPr>
          <p:nvPr>
            <p:ph type="dt" sz="half" idx="10"/>
          </p:nvPr>
        </p:nvSpPr>
        <p:spPr/>
        <p:txBody>
          <a:bodyPr/>
          <a:lstStyle/>
          <a:p>
            <a:fld id="{BCC54577-FAF4-4DA5-AB09-6167DBD5BEF1}" type="datetimeFigureOut">
              <a:rPr lang="it-IT" smtClean="0"/>
              <a:t>06/09/2016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3268199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t-IT"/>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Date Placeholder 3"/>
          <p:cNvSpPr>
            <a:spLocks noGrp="1"/>
          </p:cNvSpPr>
          <p:nvPr>
            <p:ph type="dt" sz="half" idx="10"/>
          </p:nvPr>
        </p:nvSpPr>
        <p:spPr/>
        <p:txBody>
          <a:bodyPr/>
          <a:lstStyle/>
          <a:p>
            <a:fld id="{BCC54577-FAF4-4DA5-AB09-6167DBD5BEF1}" type="datetimeFigureOut">
              <a:rPr lang="it-IT" smtClean="0"/>
              <a:t>06/09/2016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27354476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it-IT"/>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Date Placeholder 3"/>
          <p:cNvSpPr>
            <a:spLocks noGrp="1"/>
          </p:cNvSpPr>
          <p:nvPr>
            <p:ph type="dt" sz="half" idx="10"/>
          </p:nvPr>
        </p:nvSpPr>
        <p:spPr/>
        <p:txBody>
          <a:bodyPr/>
          <a:lstStyle/>
          <a:p>
            <a:fld id="{BCC54577-FAF4-4DA5-AB09-6167DBD5BEF1}" type="datetimeFigureOut">
              <a:rPr lang="it-IT" smtClean="0"/>
              <a:t>06/09/2016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26649753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t-IT"/>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Date Placeholder 3"/>
          <p:cNvSpPr>
            <a:spLocks noGrp="1"/>
          </p:cNvSpPr>
          <p:nvPr>
            <p:ph type="dt" sz="half" idx="10"/>
          </p:nvPr>
        </p:nvSpPr>
        <p:spPr/>
        <p:txBody>
          <a:bodyPr/>
          <a:lstStyle/>
          <a:p>
            <a:fld id="{BCC54577-FAF4-4DA5-AB09-6167DBD5BEF1}" type="datetimeFigureOut">
              <a:rPr lang="it-IT" smtClean="0"/>
              <a:t>06/09/2016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41159938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it-IT"/>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CC54577-FAF4-4DA5-AB09-6167DBD5BEF1}" type="datetimeFigureOut">
              <a:rPr lang="it-IT" smtClean="0"/>
              <a:t>06/09/2016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24142502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t-IT"/>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5" name="Date Placeholder 4"/>
          <p:cNvSpPr>
            <a:spLocks noGrp="1"/>
          </p:cNvSpPr>
          <p:nvPr>
            <p:ph type="dt" sz="half" idx="10"/>
          </p:nvPr>
        </p:nvSpPr>
        <p:spPr/>
        <p:txBody>
          <a:bodyPr/>
          <a:lstStyle/>
          <a:p>
            <a:fld id="{BCC54577-FAF4-4DA5-AB09-6167DBD5BEF1}" type="datetimeFigureOut">
              <a:rPr lang="it-IT" smtClean="0"/>
              <a:t>06/09/2016</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25342253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it-IT"/>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7" name="Date Placeholder 6"/>
          <p:cNvSpPr>
            <a:spLocks noGrp="1"/>
          </p:cNvSpPr>
          <p:nvPr>
            <p:ph type="dt" sz="half" idx="10"/>
          </p:nvPr>
        </p:nvSpPr>
        <p:spPr/>
        <p:txBody>
          <a:bodyPr/>
          <a:lstStyle/>
          <a:p>
            <a:fld id="{BCC54577-FAF4-4DA5-AB09-6167DBD5BEF1}" type="datetimeFigureOut">
              <a:rPr lang="it-IT" smtClean="0"/>
              <a:t>06/09/2016</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27617003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t-IT"/>
          </a:p>
        </p:txBody>
      </p:sp>
      <p:sp>
        <p:nvSpPr>
          <p:cNvPr id="3" name="Date Placeholder 2"/>
          <p:cNvSpPr>
            <a:spLocks noGrp="1"/>
          </p:cNvSpPr>
          <p:nvPr>
            <p:ph type="dt" sz="half" idx="10"/>
          </p:nvPr>
        </p:nvSpPr>
        <p:spPr/>
        <p:txBody>
          <a:bodyPr/>
          <a:lstStyle/>
          <a:p>
            <a:fld id="{BCC54577-FAF4-4DA5-AB09-6167DBD5BEF1}" type="datetimeFigureOut">
              <a:rPr lang="it-IT" smtClean="0"/>
              <a:t>06/09/2016</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9411273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CC54577-FAF4-4DA5-AB09-6167DBD5BEF1}" type="datetimeFigureOut">
              <a:rPr lang="it-IT" smtClean="0"/>
              <a:t>06/09/2016</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32881864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it-IT"/>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CC54577-FAF4-4DA5-AB09-6167DBD5BEF1}" type="datetimeFigureOut">
              <a:rPr lang="it-IT" smtClean="0"/>
              <a:t>06/09/2016</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37807393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it-IT"/>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it-IT"/>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CC54577-FAF4-4DA5-AB09-6167DBD5BEF1}" type="datetimeFigureOut">
              <a:rPr lang="it-IT" smtClean="0"/>
              <a:t>06/09/2016</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10FB7E87-C148-47AB-B521-6F84D08F3E78}" type="slidenum">
              <a:rPr lang="it-IT" smtClean="0"/>
              <a:t>‹#›</a:t>
            </a:fld>
            <a:endParaRPr lang="it-IT"/>
          </a:p>
        </p:txBody>
      </p:sp>
    </p:spTree>
    <p:extLst>
      <p:ext uri="{BB962C8B-B14F-4D97-AF65-F5344CB8AC3E}">
        <p14:creationId xmlns:p14="http://schemas.microsoft.com/office/powerpoint/2010/main" val="36804552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it-IT"/>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CC54577-FAF4-4DA5-AB09-6167DBD5BEF1}" type="datetimeFigureOut">
              <a:rPr lang="it-IT" smtClean="0"/>
              <a:t>06/09/2016</a:t>
            </a:fld>
            <a:endParaRPr lang="it-IT"/>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FB7E87-C148-47AB-B521-6F84D08F3E78}" type="slidenum">
              <a:rPr lang="it-IT" smtClean="0"/>
              <a:t>‹#›</a:t>
            </a:fld>
            <a:endParaRPr lang="it-IT"/>
          </a:p>
        </p:txBody>
      </p:sp>
    </p:spTree>
    <p:extLst>
      <p:ext uri="{BB962C8B-B14F-4D97-AF65-F5344CB8AC3E}">
        <p14:creationId xmlns:p14="http://schemas.microsoft.com/office/powerpoint/2010/main" val="36445762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2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0" y="4433826"/>
            <a:ext cx="12192000" cy="19138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p:cNvSpPr txBox="1"/>
          <p:nvPr/>
        </p:nvSpPr>
        <p:spPr>
          <a:xfrm>
            <a:off x="531629" y="404580"/>
            <a:ext cx="7506587" cy="2431435"/>
          </a:xfrm>
          <a:prstGeom prst="rect">
            <a:avLst/>
          </a:prstGeom>
          <a:noFill/>
        </p:spPr>
        <p:txBody>
          <a:bodyPr wrap="square" rtlCol="0">
            <a:spAutoFit/>
          </a:bodyPr>
          <a:lstStyle/>
          <a:p>
            <a:r>
              <a:rPr lang="en-GB" sz="8000" dirty="0">
                <a:solidFill>
                  <a:srgbClr val="000090"/>
                </a:solidFill>
                <a:latin typeface="Aharoni" panose="02010803020104030203" pitchFamily="2" charset="-79"/>
                <a:cs typeface="Aharoni" panose="02010803020104030203" pitchFamily="2" charset="-79"/>
              </a:rPr>
              <a:t> </a:t>
            </a:r>
            <a:r>
              <a:rPr lang="en-GB" sz="7200" b="1" dirty="0" smtClean="0">
                <a:solidFill>
                  <a:srgbClr val="00A4DE"/>
                </a:solidFill>
              </a:rPr>
              <a:t>Doing</a:t>
            </a:r>
          </a:p>
          <a:p>
            <a:r>
              <a:rPr lang="en-GB" sz="7200" b="1" dirty="0" smtClean="0">
                <a:solidFill>
                  <a:srgbClr val="00A4DE"/>
                </a:solidFill>
              </a:rPr>
              <a:t>Real Research</a:t>
            </a:r>
            <a:endParaRPr lang="en-GB" sz="7000" dirty="0">
              <a:solidFill>
                <a:srgbClr val="00A4DE"/>
              </a:solidFill>
              <a:latin typeface="Aharoni" panose="02010803020104030203" pitchFamily="2" charset="-79"/>
              <a:cs typeface="Aharoni" panose="02010803020104030203" pitchFamily="2" charset="-79"/>
            </a:endParaRPr>
          </a:p>
        </p:txBody>
      </p:sp>
      <p:sp>
        <p:nvSpPr>
          <p:cNvPr id="10" name="TextBox 9"/>
          <p:cNvSpPr txBox="1"/>
          <p:nvPr/>
        </p:nvSpPr>
        <p:spPr>
          <a:xfrm>
            <a:off x="1334390" y="2949693"/>
            <a:ext cx="9042991" cy="646331"/>
          </a:xfrm>
          <a:prstGeom prst="rect">
            <a:avLst/>
          </a:prstGeom>
          <a:noFill/>
        </p:spPr>
        <p:txBody>
          <a:bodyPr wrap="square" rtlCol="0">
            <a:spAutoFit/>
          </a:bodyPr>
          <a:lstStyle>
            <a:defPPr>
              <a:defRPr lang="it-IT"/>
            </a:defPPr>
            <a:lvl1pPr>
              <a:defRPr sz="6000">
                <a:solidFill>
                  <a:schemeClr val="accent1">
                    <a:lumMod val="75000"/>
                  </a:schemeClr>
                </a:solidFill>
                <a:latin typeface="Aharoni" panose="02010803020104030203" pitchFamily="2" charset="-79"/>
                <a:cs typeface="Aharoni" panose="02010803020104030203" pitchFamily="2" charset="-79"/>
              </a:defRPr>
            </a:lvl1pPr>
          </a:lstStyle>
          <a:p>
            <a:pPr algn="ctr"/>
            <a:r>
              <a:rPr lang="en-GB" sz="3600" dirty="0">
                <a:solidFill>
                  <a:srgbClr val="00A4DE"/>
                </a:solidFill>
              </a:rPr>
              <a:t>A practical guide to social research</a:t>
            </a:r>
          </a:p>
        </p:txBody>
      </p:sp>
      <p:sp>
        <p:nvSpPr>
          <p:cNvPr id="11" name="TextBox 10"/>
          <p:cNvSpPr txBox="1"/>
          <p:nvPr/>
        </p:nvSpPr>
        <p:spPr>
          <a:xfrm>
            <a:off x="7421526" y="350877"/>
            <a:ext cx="4506433" cy="830997"/>
          </a:xfrm>
          <a:prstGeom prst="rect">
            <a:avLst/>
          </a:prstGeom>
          <a:noFill/>
        </p:spPr>
        <p:txBody>
          <a:bodyPr wrap="square" rtlCol="0">
            <a:spAutoFit/>
          </a:bodyPr>
          <a:lstStyle>
            <a:defPPr>
              <a:defRPr lang="it-IT"/>
            </a:defPPr>
            <a:lvl1pPr>
              <a:defRPr sz="6000">
                <a:solidFill>
                  <a:schemeClr val="accent1">
                    <a:lumMod val="75000"/>
                  </a:schemeClr>
                </a:solidFill>
                <a:latin typeface="Aharoni" panose="02010803020104030203" pitchFamily="2" charset="-79"/>
                <a:cs typeface="Aharoni" panose="02010803020104030203" pitchFamily="2" charset="-79"/>
              </a:defRPr>
            </a:lvl1pPr>
          </a:lstStyle>
          <a:p>
            <a:pPr algn="ctr"/>
            <a:r>
              <a:rPr lang="en-GB" sz="2400" dirty="0" smtClean="0">
                <a:solidFill>
                  <a:srgbClr val="00A4DE"/>
                </a:solidFill>
              </a:rPr>
              <a:t>Dr Eric Jensen</a:t>
            </a:r>
          </a:p>
          <a:p>
            <a:pPr algn="ctr"/>
            <a:r>
              <a:rPr lang="en-GB" sz="2400" dirty="0" smtClean="0">
                <a:solidFill>
                  <a:srgbClr val="00A4DE"/>
                </a:solidFill>
              </a:rPr>
              <a:t>Dr Charles Laurie</a:t>
            </a:r>
            <a:endParaRPr lang="en-GB" sz="2400" dirty="0">
              <a:solidFill>
                <a:srgbClr val="00A4DE"/>
              </a:solidFill>
            </a:endParaRPr>
          </a:p>
        </p:txBody>
      </p:sp>
      <p:pic>
        <p:nvPicPr>
          <p:cNvPr id="13" name="Picture 3" descr="X:\Subject Folders\Digital Content\! COMPANION WEBSITES\! BOOK FILES\2016 Titles\04 LIVE\JENSEN &amp; LAURIE_ Doing Real Research\Instructor resources\Powerpoint Slides\Design\US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59215" y="3556697"/>
            <a:ext cx="8054108" cy="3245886"/>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p:cNvSpPr/>
          <p:nvPr/>
        </p:nvSpPr>
        <p:spPr>
          <a:xfrm>
            <a:off x="4841360" y="4867564"/>
            <a:ext cx="4367295" cy="9698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smtClean="0">
                <a:solidFill>
                  <a:srgbClr val="00A4DE"/>
                </a:solidFill>
                <a:latin typeface="Aharoni" panose="02010803020104030203" pitchFamily="2" charset="-79"/>
                <a:cs typeface="Aharoni" panose="02010803020104030203" pitchFamily="2" charset="-79"/>
              </a:rPr>
              <a:t>WRITING UP YOUR RESEARCH</a:t>
            </a:r>
            <a:endParaRPr lang="en-GB" sz="3600" dirty="0">
              <a:solidFill>
                <a:srgbClr val="00A4DE"/>
              </a:solidFill>
              <a:latin typeface="Aharoni" panose="02010803020104030203" pitchFamily="2" charset="-79"/>
              <a:cs typeface="Aharoni" panose="02010803020104030203" pitchFamily="2" charset="-79"/>
            </a:endParaRPr>
          </a:p>
        </p:txBody>
      </p:sp>
      <p:sp>
        <p:nvSpPr>
          <p:cNvPr id="21" name="Rounded Rectangle 20"/>
          <p:cNvSpPr/>
          <p:nvPr/>
        </p:nvSpPr>
        <p:spPr>
          <a:xfrm>
            <a:off x="10298545" y="5033817"/>
            <a:ext cx="341746" cy="47105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00A4DE"/>
              </a:solidFill>
            </a:endParaRPr>
          </a:p>
        </p:txBody>
      </p:sp>
      <p:sp>
        <p:nvSpPr>
          <p:cNvPr id="22" name="TextBox 21"/>
          <p:cNvSpPr txBox="1"/>
          <p:nvPr/>
        </p:nvSpPr>
        <p:spPr>
          <a:xfrm>
            <a:off x="10014909" y="4673613"/>
            <a:ext cx="879236" cy="1107996"/>
          </a:xfrm>
          <a:prstGeom prst="rect">
            <a:avLst/>
          </a:prstGeom>
          <a:noFill/>
        </p:spPr>
        <p:txBody>
          <a:bodyPr wrap="square" rtlCol="0">
            <a:spAutoFit/>
          </a:bodyPr>
          <a:lstStyle/>
          <a:p>
            <a:pPr algn="ctr"/>
            <a:r>
              <a:rPr lang="en-GB" sz="6600" dirty="0" smtClean="0">
                <a:solidFill>
                  <a:srgbClr val="00A4DE"/>
                </a:solidFill>
                <a:latin typeface="Aharoni" panose="02010803020104030203" pitchFamily="2" charset="-79"/>
                <a:cs typeface="Aharoni" panose="02010803020104030203" pitchFamily="2" charset="-79"/>
              </a:rPr>
              <a:t>13</a:t>
            </a:r>
            <a:endParaRPr lang="en-GB" sz="6600" dirty="0">
              <a:solidFill>
                <a:srgbClr val="00A4DE"/>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35301536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a:spLocks noGrp="1"/>
          </p:cNvSpPr>
          <p:nvPr>
            <p:ph idx="1"/>
          </p:nvPr>
        </p:nvSpPr>
        <p:spPr>
          <a:xfrm>
            <a:off x="816077" y="1432219"/>
            <a:ext cx="10500852" cy="4508927"/>
          </a:xfrm>
          <a:noFill/>
        </p:spPr>
        <p:txBody>
          <a:bodyPr vert="horz" wrap="square" lIns="91440" tIns="45720" rIns="91440" bIns="45720" rtlCol="0">
            <a:spAutoFit/>
          </a:bodyPr>
          <a:lstStyle/>
          <a:p>
            <a:pPr>
              <a:lnSpc>
                <a:spcPct val="100000"/>
              </a:lnSpc>
              <a:buClr>
                <a:schemeClr val="accent2"/>
              </a:buClr>
              <a:buSzPct val="150000"/>
              <a:buBlip>
                <a:blip r:embed="rId2"/>
              </a:buBlip>
            </a:pPr>
            <a:r>
              <a:rPr lang="en-GB" sz="2000" b="1" dirty="0">
                <a:solidFill>
                  <a:srgbClr val="00A4DE"/>
                </a:solidFill>
                <a:latin typeface="Arial" panose="020B0604020202020204" pitchFamily="34" charset="0"/>
                <a:cs typeface="Arial" panose="020B0604020202020204" pitchFamily="34" charset="0"/>
              </a:rPr>
              <a:t>Don’t try to start at page one and work through your write-up from start to finish. Writing doesn’t tend to flow in such a </a:t>
            </a:r>
            <a:r>
              <a:rPr lang="en-GB" sz="2000" b="1" dirty="0" smtClean="0">
                <a:solidFill>
                  <a:srgbClr val="00A4DE"/>
                </a:solidFill>
                <a:latin typeface="Arial" panose="020B0604020202020204" pitchFamily="34" charset="0"/>
                <a:cs typeface="Arial" panose="020B0604020202020204" pitchFamily="34" charset="0"/>
              </a:rPr>
              <a:t>linear and convenient manner.</a:t>
            </a:r>
          </a:p>
          <a:p>
            <a:pPr>
              <a:lnSpc>
                <a:spcPct val="100000"/>
              </a:lnSpc>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Instead</a:t>
            </a:r>
            <a:r>
              <a:rPr lang="en-GB" sz="2000" dirty="0">
                <a:solidFill>
                  <a:srgbClr val="00A4DE"/>
                </a:solidFill>
                <a:latin typeface="Arial" panose="020B0604020202020204" pitchFamily="34" charset="0"/>
                <a:cs typeface="Arial" panose="020B0604020202020204" pitchFamily="34" charset="0"/>
              </a:rPr>
              <a:t>, try to make breakthroughs wherever you can by beginning with sections (or even sub-sections) that you can complete relatively easily or that you are the most interested in </a:t>
            </a:r>
            <a:r>
              <a:rPr lang="en-GB" sz="2000" dirty="0" smtClean="0">
                <a:solidFill>
                  <a:srgbClr val="00A4DE"/>
                </a:solidFill>
                <a:latin typeface="Arial" panose="020B0604020202020204" pitchFamily="34" charset="0"/>
                <a:cs typeface="Arial" panose="020B0604020202020204" pitchFamily="34" charset="0"/>
              </a:rPr>
              <a:t>writing.</a:t>
            </a:r>
          </a:p>
          <a:p>
            <a:pPr lvl="1">
              <a:lnSpc>
                <a:spcPct val="100000"/>
              </a:lnSpc>
              <a:buClr>
                <a:schemeClr val="accent2"/>
              </a:buClr>
              <a:buSzPct val="150000"/>
              <a:buBlip>
                <a:blip r:embed="rId2"/>
              </a:buBlip>
            </a:pPr>
            <a:r>
              <a:rPr lang="en-GB" sz="1800" dirty="0" smtClean="0">
                <a:solidFill>
                  <a:srgbClr val="00A4DE"/>
                </a:solidFill>
                <a:latin typeface="Arial" panose="020B0604020202020204" pitchFamily="34" charset="0"/>
                <a:cs typeface="Arial" panose="020B0604020202020204" pitchFamily="34" charset="0"/>
              </a:rPr>
              <a:t>Some </a:t>
            </a:r>
            <a:r>
              <a:rPr lang="en-GB" sz="1800" dirty="0">
                <a:solidFill>
                  <a:srgbClr val="00A4DE"/>
                </a:solidFill>
                <a:latin typeface="Arial" panose="020B0604020202020204" pitchFamily="34" charset="0"/>
                <a:cs typeface="Arial" panose="020B0604020202020204" pitchFamily="34" charset="0"/>
              </a:rPr>
              <a:t>people </a:t>
            </a:r>
            <a:r>
              <a:rPr lang="en-GB" sz="1800" dirty="0" smtClean="0">
                <a:solidFill>
                  <a:srgbClr val="00A4DE"/>
                </a:solidFill>
                <a:latin typeface="Arial" panose="020B0604020202020204" pitchFamily="34" charset="0"/>
                <a:cs typeface="Arial" panose="020B0604020202020204" pitchFamily="34" charset="0"/>
              </a:rPr>
              <a:t>start with </a:t>
            </a:r>
            <a:r>
              <a:rPr lang="en-GB" sz="1800" dirty="0">
                <a:solidFill>
                  <a:srgbClr val="00A4DE"/>
                </a:solidFill>
                <a:latin typeface="Arial" panose="020B0604020202020204" pitchFamily="34" charset="0"/>
                <a:cs typeface="Arial" panose="020B0604020202020204" pitchFamily="34" charset="0"/>
              </a:rPr>
              <a:t>the methods section because it is relatively straightforward: </a:t>
            </a:r>
            <a:r>
              <a:rPr lang="en-GB" sz="1800" dirty="0" smtClean="0">
                <a:solidFill>
                  <a:srgbClr val="00A4DE"/>
                </a:solidFill>
                <a:latin typeface="Arial" panose="020B0604020202020204" pitchFamily="34" charset="0"/>
                <a:cs typeface="Arial" panose="020B0604020202020204" pitchFamily="34" charset="0"/>
              </a:rPr>
              <a:t>it </a:t>
            </a:r>
            <a:r>
              <a:rPr lang="en-GB" sz="1800" dirty="0">
                <a:solidFill>
                  <a:srgbClr val="00A4DE"/>
                </a:solidFill>
                <a:latin typeface="Arial" panose="020B0604020202020204" pitchFamily="34" charset="0"/>
                <a:cs typeface="Arial" panose="020B0604020202020204" pitchFamily="34" charset="0"/>
              </a:rPr>
              <a:t>describes your research actions and decision-making </a:t>
            </a:r>
            <a:endParaRPr lang="en-GB" sz="1800" dirty="0" smtClean="0">
              <a:solidFill>
                <a:srgbClr val="00A4DE"/>
              </a:solidFill>
              <a:latin typeface="Arial" panose="020B0604020202020204" pitchFamily="34" charset="0"/>
              <a:cs typeface="Arial" panose="020B0604020202020204" pitchFamily="34" charset="0"/>
            </a:endParaRPr>
          </a:p>
          <a:p>
            <a:pPr lvl="1">
              <a:lnSpc>
                <a:spcPct val="100000"/>
              </a:lnSpc>
              <a:buClr>
                <a:schemeClr val="accent2"/>
              </a:buClr>
              <a:buSzPct val="150000"/>
              <a:buBlip>
                <a:blip r:embed="rId2"/>
              </a:buBlip>
            </a:pPr>
            <a:r>
              <a:rPr lang="en-GB" sz="1800" dirty="0" smtClean="0">
                <a:solidFill>
                  <a:srgbClr val="00A4DE"/>
                </a:solidFill>
                <a:latin typeface="Arial" panose="020B0604020202020204" pitchFamily="34" charset="0"/>
                <a:cs typeface="Arial" panose="020B0604020202020204" pitchFamily="34" charset="0"/>
              </a:rPr>
              <a:t>Some start </a:t>
            </a:r>
            <a:r>
              <a:rPr lang="en-GB" sz="1800" dirty="0">
                <a:solidFill>
                  <a:srgbClr val="00A4DE"/>
                </a:solidFill>
                <a:latin typeface="Arial" panose="020B0604020202020204" pitchFamily="34" charset="0"/>
                <a:cs typeface="Arial" panose="020B0604020202020204" pitchFamily="34" charset="0"/>
              </a:rPr>
              <a:t>with a results section where participants’ quotations and your notes provide a jumping off point for the </a:t>
            </a:r>
            <a:r>
              <a:rPr lang="en-GB" sz="1800" dirty="0" smtClean="0">
                <a:solidFill>
                  <a:srgbClr val="00A4DE"/>
                </a:solidFill>
                <a:latin typeface="Arial" panose="020B0604020202020204" pitchFamily="34" charset="0"/>
                <a:cs typeface="Arial" panose="020B0604020202020204" pitchFamily="34" charset="0"/>
              </a:rPr>
              <a:t>report.</a:t>
            </a:r>
          </a:p>
          <a:p>
            <a:pPr lvl="1">
              <a:lnSpc>
                <a:spcPct val="100000"/>
              </a:lnSpc>
              <a:buClr>
                <a:schemeClr val="accent2"/>
              </a:buClr>
              <a:buSzPct val="150000"/>
              <a:buBlip>
                <a:blip r:embed="rId2"/>
              </a:buBlip>
            </a:pPr>
            <a:endParaRPr lang="en-GB" sz="1800" dirty="0" smtClean="0">
              <a:solidFill>
                <a:srgbClr val="00A4DE"/>
              </a:solidFill>
              <a:latin typeface="Arial" panose="020B0604020202020204" pitchFamily="34" charset="0"/>
              <a:cs typeface="Arial" panose="020B0604020202020204" pitchFamily="34" charset="0"/>
            </a:endParaRPr>
          </a:p>
          <a:p>
            <a:pPr lvl="1">
              <a:lnSpc>
                <a:spcPct val="100000"/>
              </a:lnSpc>
              <a:buClr>
                <a:schemeClr val="accent2"/>
              </a:buClr>
              <a:buSzPct val="150000"/>
              <a:buBlip>
                <a:blip r:embed="rId2"/>
              </a:buBlip>
            </a:pPr>
            <a:r>
              <a:rPr lang="en-GB" sz="1800" dirty="0" smtClean="0">
                <a:solidFill>
                  <a:srgbClr val="00A4DE"/>
                </a:solidFill>
                <a:latin typeface="Arial" panose="020B0604020202020204" pitchFamily="34" charset="0"/>
                <a:cs typeface="Arial" panose="020B0604020202020204" pitchFamily="34" charset="0"/>
              </a:rPr>
              <a:t>We </a:t>
            </a:r>
            <a:r>
              <a:rPr lang="en-GB" sz="1800" dirty="0">
                <a:solidFill>
                  <a:srgbClr val="00A4DE"/>
                </a:solidFill>
                <a:latin typeface="Arial" panose="020B0604020202020204" pitchFamily="34" charset="0"/>
                <a:cs typeface="Arial" panose="020B0604020202020204" pitchFamily="34" charset="0"/>
              </a:rPr>
              <a:t>have advocated taking detailed notes about your ideas during the research process precisely to help you at this stage. It’s much harder to start with a blank page than to have notes that you can use to flesh out a section. Having </a:t>
            </a:r>
            <a:r>
              <a:rPr lang="en-GB" sz="1800" dirty="0" smtClean="0">
                <a:solidFill>
                  <a:srgbClr val="00A4DE"/>
                </a:solidFill>
                <a:latin typeface="Arial" panose="020B0604020202020204" pitchFamily="34" charset="0"/>
                <a:cs typeface="Arial" panose="020B0604020202020204" pitchFamily="34" charset="0"/>
              </a:rPr>
              <a:t>figures</a:t>
            </a:r>
            <a:r>
              <a:rPr lang="en-GB" sz="1800" dirty="0">
                <a:solidFill>
                  <a:srgbClr val="00A4DE"/>
                </a:solidFill>
                <a:latin typeface="Arial" panose="020B0604020202020204" pitchFamily="34" charset="0"/>
                <a:cs typeface="Arial" panose="020B0604020202020204" pitchFamily="34" charset="0"/>
              </a:rPr>
              <a:t>, tables and pages of detailed notes can kick-start your writing. </a:t>
            </a:r>
            <a:endParaRPr lang="en-GB" sz="1600" dirty="0">
              <a:solidFill>
                <a:srgbClr val="00A4DE"/>
              </a:solidFill>
              <a:latin typeface="Arial" panose="020B0604020202020204" pitchFamily="34" charset="0"/>
              <a:cs typeface="Arial" panose="020B0604020202020204" pitchFamily="34" charset="0"/>
            </a:endParaRPr>
          </a:p>
        </p:txBody>
      </p:sp>
      <p:sp>
        <p:nvSpPr>
          <p:cNvPr id="7" name="TextBox 6"/>
          <p:cNvSpPr txBox="1"/>
          <p:nvPr/>
        </p:nvSpPr>
        <p:spPr>
          <a:xfrm>
            <a:off x="1750140" y="377193"/>
            <a:ext cx="4041059"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START WRITING UP</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78246" y="434304"/>
            <a:ext cx="6610554"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13835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a:spLocks noGrp="1"/>
          </p:cNvSpPr>
          <p:nvPr>
            <p:ph idx="1"/>
          </p:nvPr>
        </p:nvSpPr>
        <p:spPr>
          <a:xfrm>
            <a:off x="884903" y="1432219"/>
            <a:ext cx="10579510" cy="5044971"/>
          </a:xfrm>
          <a:noFill/>
        </p:spPr>
        <p:txBody>
          <a:bodyPr vert="horz" wrap="square" lIns="91440" tIns="45720" rIns="91440" bIns="45720" rtlCol="0">
            <a:spAutoFit/>
          </a:bodyPr>
          <a:lstStyle/>
          <a:p>
            <a:pPr>
              <a:lnSpc>
                <a:spcPct val="100000"/>
              </a:lnSpc>
              <a:buClr>
                <a:schemeClr val="accent2"/>
              </a:buClr>
              <a:buSzPct val="150000"/>
              <a:buBlip>
                <a:blip r:embed="rId2"/>
              </a:buBlip>
            </a:pPr>
            <a:r>
              <a:rPr lang="en-GB" sz="2000" b="1" dirty="0">
                <a:solidFill>
                  <a:srgbClr val="00A4DE"/>
                </a:solidFill>
                <a:latin typeface="Arial" panose="020B0604020202020204" pitchFamily="34" charset="0"/>
                <a:cs typeface="Arial" panose="020B0604020202020204" pitchFamily="34" charset="0"/>
              </a:rPr>
              <a:t>Create a first draft that gets as many of your ideas as possible written </a:t>
            </a:r>
            <a:r>
              <a:rPr lang="en-GB" sz="2000" b="1" dirty="0" smtClean="0">
                <a:solidFill>
                  <a:srgbClr val="00A4DE"/>
                </a:solidFill>
                <a:latin typeface="Arial" panose="020B0604020202020204" pitchFamily="34" charset="0"/>
                <a:cs typeface="Arial" panose="020B0604020202020204" pitchFamily="34" charset="0"/>
              </a:rPr>
              <a:t>down.</a:t>
            </a:r>
          </a:p>
          <a:p>
            <a:pPr>
              <a:lnSpc>
                <a:spcPct val="100000"/>
              </a:lnSpc>
              <a:buClr>
                <a:schemeClr val="accent2"/>
              </a:buClr>
              <a:buSzPct val="150000"/>
              <a:buBlip>
                <a:blip r:embed="rId2"/>
              </a:buBlip>
            </a:pPr>
            <a:r>
              <a:rPr lang="en-GB" sz="2000" b="1" dirty="0" smtClean="0">
                <a:solidFill>
                  <a:srgbClr val="00A4DE"/>
                </a:solidFill>
                <a:latin typeface="Arial" panose="020B0604020202020204" pitchFamily="34" charset="0"/>
                <a:cs typeface="Arial" panose="020B0604020202020204" pitchFamily="34" charset="0"/>
              </a:rPr>
              <a:t>Then</a:t>
            </a:r>
            <a:r>
              <a:rPr lang="en-GB" sz="2000" b="1" dirty="0">
                <a:solidFill>
                  <a:srgbClr val="00A4DE"/>
                </a:solidFill>
                <a:latin typeface="Arial" panose="020B0604020202020204" pitchFamily="34" charset="0"/>
                <a:cs typeface="Arial" panose="020B0604020202020204" pitchFamily="34" charset="0"/>
              </a:rPr>
              <a:t>, in successive passes, you refine the section over and over </a:t>
            </a:r>
            <a:r>
              <a:rPr lang="en-GB" sz="2000" b="1" dirty="0" smtClean="0">
                <a:solidFill>
                  <a:srgbClr val="00A4DE"/>
                </a:solidFill>
                <a:latin typeface="Arial" panose="020B0604020202020204" pitchFamily="34" charset="0"/>
                <a:cs typeface="Arial" panose="020B0604020202020204" pitchFamily="34" charset="0"/>
              </a:rPr>
              <a:t>again.</a:t>
            </a:r>
          </a:p>
          <a:p>
            <a:pPr>
              <a:lnSpc>
                <a:spcPct val="100000"/>
              </a:lnSpc>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This </a:t>
            </a:r>
            <a:r>
              <a:rPr lang="en-GB" sz="2000" dirty="0">
                <a:solidFill>
                  <a:srgbClr val="00A4DE"/>
                </a:solidFill>
                <a:latin typeface="Arial" panose="020B0604020202020204" pitchFamily="34" charset="0"/>
                <a:cs typeface="Arial" panose="020B0604020202020204" pitchFamily="34" charset="0"/>
              </a:rPr>
              <a:t>is a vastly better way of writing because it gives you time to gain perspective, see what can be improved and where the gaps </a:t>
            </a:r>
            <a:r>
              <a:rPr lang="en-GB" sz="2000" dirty="0" smtClean="0">
                <a:solidFill>
                  <a:srgbClr val="00A4DE"/>
                </a:solidFill>
                <a:latin typeface="Arial" panose="020B0604020202020204" pitchFamily="34" charset="0"/>
                <a:cs typeface="Arial" panose="020B0604020202020204" pitchFamily="34" charset="0"/>
              </a:rPr>
              <a:t>are.</a:t>
            </a:r>
          </a:p>
          <a:p>
            <a:pPr lvl="1">
              <a:lnSpc>
                <a:spcPct val="100000"/>
              </a:lnSpc>
              <a:buClr>
                <a:schemeClr val="accent2"/>
              </a:buClr>
              <a:buSzPct val="150000"/>
              <a:buBlip>
                <a:blip r:embed="rId2"/>
              </a:buBlip>
            </a:pPr>
            <a:r>
              <a:rPr lang="en-GB" sz="1800" dirty="0" smtClean="0">
                <a:solidFill>
                  <a:srgbClr val="00A4DE"/>
                </a:solidFill>
                <a:latin typeface="Arial" panose="020B0604020202020204" pitchFamily="34" charset="0"/>
                <a:cs typeface="Arial" panose="020B0604020202020204" pitchFamily="34" charset="0"/>
              </a:rPr>
              <a:t>Between </a:t>
            </a:r>
            <a:r>
              <a:rPr lang="en-GB" sz="1800" dirty="0">
                <a:solidFill>
                  <a:srgbClr val="00A4DE"/>
                </a:solidFill>
                <a:latin typeface="Arial" panose="020B0604020202020204" pitchFamily="34" charset="0"/>
                <a:cs typeface="Arial" panose="020B0604020202020204" pitchFamily="34" charset="0"/>
              </a:rPr>
              <a:t>drafts, you can work on other sections, benefiting from seeing how the report as a whole is coming together. </a:t>
            </a:r>
          </a:p>
          <a:p>
            <a:pPr>
              <a:lnSpc>
                <a:spcPct val="100000"/>
              </a:lnSpc>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In order to have a coherent, well-rounded and focused section, think in advance about how it will be </a:t>
            </a:r>
            <a:r>
              <a:rPr lang="en-GB" sz="2000" dirty="0" smtClean="0">
                <a:solidFill>
                  <a:srgbClr val="00A4DE"/>
                </a:solidFill>
                <a:latin typeface="Arial" panose="020B0604020202020204" pitchFamily="34" charset="0"/>
                <a:cs typeface="Arial" panose="020B0604020202020204" pitchFamily="34" charset="0"/>
              </a:rPr>
              <a:t>structured.</a:t>
            </a:r>
          </a:p>
          <a:p>
            <a:pPr lvl="1">
              <a:lnSpc>
                <a:spcPct val="100000"/>
              </a:lnSpc>
              <a:buClr>
                <a:schemeClr val="accent2"/>
              </a:buClr>
              <a:buSzPct val="150000"/>
              <a:buBlip>
                <a:blip r:embed="rId2"/>
              </a:buBlip>
            </a:pPr>
            <a:r>
              <a:rPr lang="en-GB" sz="1800" dirty="0" smtClean="0">
                <a:solidFill>
                  <a:srgbClr val="00A4DE"/>
                </a:solidFill>
                <a:latin typeface="Arial" panose="020B0604020202020204" pitchFamily="34" charset="0"/>
                <a:cs typeface="Arial" panose="020B0604020202020204" pitchFamily="34" charset="0"/>
              </a:rPr>
              <a:t>Prepare </a:t>
            </a:r>
            <a:r>
              <a:rPr lang="en-GB" sz="1800" dirty="0">
                <a:solidFill>
                  <a:srgbClr val="00A4DE"/>
                </a:solidFill>
                <a:latin typeface="Arial" panose="020B0604020202020204" pitchFamily="34" charset="0"/>
                <a:cs typeface="Arial" panose="020B0604020202020204" pitchFamily="34" charset="0"/>
              </a:rPr>
              <a:t>an outline that indicates the content of each section and its </a:t>
            </a:r>
            <a:r>
              <a:rPr lang="en-GB" sz="1800" dirty="0" smtClean="0">
                <a:solidFill>
                  <a:srgbClr val="00A4DE"/>
                </a:solidFill>
                <a:latin typeface="Arial" panose="020B0604020202020204" pitchFamily="34" charset="0"/>
                <a:cs typeface="Arial" panose="020B0604020202020204" pitchFamily="34" charset="0"/>
              </a:rPr>
              <a:t>sub-sections, with some </a:t>
            </a:r>
            <a:r>
              <a:rPr lang="en-GB" sz="1800" dirty="0">
                <a:solidFill>
                  <a:srgbClr val="00A4DE"/>
                </a:solidFill>
                <a:latin typeface="Arial" panose="020B0604020202020204" pitchFamily="34" charset="0"/>
                <a:cs typeface="Arial" panose="020B0604020202020204" pitchFamily="34" charset="0"/>
              </a:rPr>
              <a:t>notes about the kind of </a:t>
            </a:r>
            <a:r>
              <a:rPr lang="en-GB" sz="1800" dirty="0" smtClean="0">
                <a:solidFill>
                  <a:srgbClr val="00A4DE"/>
                </a:solidFill>
                <a:latin typeface="Arial" panose="020B0604020202020204" pitchFamily="34" charset="0"/>
                <a:cs typeface="Arial" panose="020B0604020202020204" pitchFamily="34" charset="0"/>
              </a:rPr>
              <a:t>content and some </a:t>
            </a:r>
            <a:r>
              <a:rPr lang="en-GB" sz="1800" dirty="0">
                <a:solidFill>
                  <a:srgbClr val="00A4DE"/>
                </a:solidFill>
                <a:latin typeface="Arial" panose="020B0604020202020204" pitchFamily="34" charset="0"/>
                <a:cs typeface="Arial" panose="020B0604020202020204" pitchFamily="34" charset="0"/>
              </a:rPr>
              <a:t>of the sources you’d like to use </a:t>
            </a:r>
            <a:r>
              <a:rPr lang="en-GB" sz="1800" dirty="0" smtClean="0">
                <a:solidFill>
                  <a:srgbClr val="00A4DE"/>
                </a:solidFill>
                <a:latin typeface="Arial" panose="020B0604020202020204" pitchFamily="34" charset="0"/>
                <a:cs typeface="Arial" panose="020B0604020202020204" pitchFamily="34" charset="0"/>
              </a:rPr>
              <a:t>there.</a:t>
            </a:r>
          </a:p>
          <a:p>
            <a:pPr lvl="1">
              <a:lnSpc>
                <a:spcPct val="100000"/>
              </a:lnSpc>
              <a:buClr>
                <a:schemeClr val="accent2"/>
              </a:buClr>
              <a:buSzPct val="150000"/>
              <a:buBlip>
                <a:blip r:embed="rId2"/>
              </a:buBlip>
            </a:pPr>
            <a:r>
              <a:rPr lang="en-GB" sz="1800" dirty="0" smtClean="0">
                <a:solidFill>
                  <a:srgbClr val="00A4DE"/>
                </a:solidFill>
                <a:latin typeface="Arial" panose="020B0604020202020204" pitchFamily="34" charset="0"/>
                <a:cs typeface="Arial" panose="020B0604020202020204" pitchFamily="34" charset="0"/>
              </a:rPr>
              <a:t>This </a:t>
            </a:r>
            <a:r>
              <a:rPr lang="en-GB" sz="1800" dirty="0">
                <a:solidFill>
                  <a:srgbClr val="00A4DE"/>
                </a:solidFill>
                <a:latin typeface="Arial" panose="020B0604020202020204" pitchFamily="34" charset="0"/>
                <a:cs typeface="Arial" panose="020B0604020202020204" pitchFamily="34" charset="0"/>
              </a:rPr>
              <a:t>way when you start writing you’re following a kind of roadmap to help you stay focused</a:t>
            </a:r>
            <a:r>
              <a:rPr lang="en-GB" sz="1800" dirty="0" smtClean="0">
                <a:solidFill>
                  <a:srgbClr val="00A4DE"/>
                </a:solidFill>
                <a:latin typeface="Arial" panose="020B0604020202020204" pitchFamily="34" charset="0"/>
                <a:cs typeface="Arial" panose="020B0604020202020204" pitchFamily="34" charset="0"/>
              </a:rPr>
              <a:t>.</a:t>
            </a:r>
          </a:p>
          <a:p>
            <a:pPr>
              <a:lnSpc>
                <a:spcPct val="100000"/>
              </a:lnSpc>
              <a:buClr>
                <a:schemeClr val="accent2"/>
              </a:buClr>
              <a:buSzPct val="150000"/>
              <a:buBlip>
                <a:blip r:embed="rId2"/>
              </a:buBlip>
            </a:pPr>
            <a:r>
              <a:rPr lang="en-GB" sz="2200" dirty="0" smtClean="0">
                <a:solidFill>
                  <a:srgbClr val="00A4DE"/>
                </a:solidFill>
                <a:latin typeface="Arial" panose="020B0604020202020204" pitchFamily="34" charset="0"/>
                <a:cs typeface="Arial" panose="020B0604020202020204" pitchFamily="34" charset="0"/>
              </a:rPr>
              <a:t>As you make repeated passes, also ensure that sections follow each other coherently and that your arguments build in depth and complexity as the writing evolves.</a:t>
            </a:r>
            <a:endParaRPr lang="en-GB" sz="2200" dirty="0">
              <a:solidFill>
                <a:srgbClr val="00A4DE"/>
              </a:solidFill>
              <a:latin typeface="Arial" panose="020B0604020202020204" pitchFamily="34" charset="0"/>
              <a:cs typeface="Arial" panose="020B0604020202020204" pitchFamily="34" charset="0"/>
            </a:endParaRPr>
          </a:p>
        </p:txBody>
      </p:sp>
      <p:sp>
        <p:nvSpPr>
          <p:cNvPr id="7" name="TextBox 6"/>
          <p:cNvSpPr txBox="1"/>
          <p:nvPr/>
        </p:nvSpPr>
        <p:spPr>
          <a:xfrm>
            <a:off x="1750140" y="377193"/>
            <a:ext cx="4041059"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START WRITING UP</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78246" y="434304"/>
            <a:ext cx="6610554"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69691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835742" y="1562026"/>
            <a:ext cx="10412362" cy="4401205"/>
          </a:xfrm>
          <a:prstGeom prst="rect">
            <a:avLst/>
          </a:prstGeom>
          <a:no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spcAft>
                <a:spcPts val="2000"/>
              </a:spcAft>
              <a:buClr>
                <a:schemeClr val="accent2"/>
              </a:buClr>
              <a:buSzPct val="121000"/>
              <a:buNone/>
            </a:pPr>
            <a:r>
              <a:rPr lang="en-GB" sz="2000" b="1" dirty="0">
                <a:solidFill>
                  <a:srgbClr val="00A4DE"/>
                </a:solidFill>
                <a:latin typeface="Arial" panose="020B0604020202020204" pitchFamily="34" charset="0"/>
                <a:cs typeface="Arial" panose="020B0604020202020204" pitchFamily="34" charset="0"/>
              </a:rPr>
              <a:t>The abstract enables readers to understand the most important information about your research project in summary form. </a:t>
            </a:r>
            <a:r>
              <a:rPr lang="en-GB" sz="2000" dirty="0">
                <a:solidFill>
                  <a:srgbClr val="00A4DE"/>
                </a:solidFill>
                <a:latin typeface="Arial" panose="020B0604020202020204" pitchFamily="34" charset="0"/>
                <a:cs typeface="Arial" panose="020B0604020202020204" pitchFamily="34" charset="0"/>
              </a:rPr>
              <a:t>It should answer the following: </a:t>
            </a:r>
          </a:p>
          <a:p>
            <a:pPr marL="914400" lvl="1" indent="-457200">
              <a:spcBef>
                <a:spcPts val="0"/>
              </a:spcBef>
              <a:spcAft>
                <a:spcPts val="2000"/>
              </a:spcAft>
              <a:buClr>
                <a:schemeClr val="bg1">
                  <a:lumMod val="50000"/>
                </a:schemeClr>
              </a:buClr>
              <a:buSzPct val="100000"/>
              <a:buFont typeface="+mj-lt"/>
              <a:buAutoNum type="arabicPeriod"/>
            </a:pPr>
            <a:r>
              <a:rPr lang="en-GB" sz="2000" dirty="0" smtClean="0">
                <a:solidFill>
                  <a:srgbClr val="00A4DE"/>
                </a:solidFill>
                <a:latin typeface="Arial" panose="020B0604020202020204" pitchFamily="34" charset="0"/>
                <a:cs typeface="Arial" panose="020B0604020202020204" pitchFamily="34" charset="0"/>
              </a:rPr>
              <a:t>What </a:t>
            </a:r>
            <a:r>
              <a:rPr lang="en-GB" sz="2000" dirty="0">
                <a:solidFill>
                  <a:srgbClr val="00A4DE"/>
                </a:solidFill>
                <a:latin typeface="Arial" panose="020B0604020202020204" pitchFamily="34" charset="0"/>
                <a:cs typeface="Arial" panose="020B0604020202020204" pitchFamily="34" charset="0"/>
              </a:rPr>
              <a:t>topic did you research? (1-3 </a:t>
            </a:r>
            <a:r>
              <a:rPr lang="en-GB" sz="2000" dirty="0" smtClean="0">
                <a:solidFill>
                  <a:srgbClr val="00A4DE"/>
                </a:solidFill>
                <a:latin typeface="Arial" panose="020B0604020202020204" pitchFamily="34" charset="0"/>
                <a:cs typeface="Arial" panose="020B0604020202020204" pitchFamily="34" charset="0"/>
              </a:rPr>
              <a:t>sentences)</a:t>
            </a:r>
          </a:p>
          <a:p>
            <a:pPr marL="914400" lvl="1" indent="-457200">
              <a:spcBef>
                <a:spcPts val="0"/>
              </a:spcBef>
              <a:spcAft>
                <a:spcPts val="2000"/>
              </a:spcAft>
              <a:buClr>
                <a:schemeClr val="bg1">
                  <a:lumMod val="50000"/>
                </a:schemeClr>
              </a:buClr>
              <a:buSzPct val="100000"/>
              <a:buFont typeface="+mj-lt"/>
              <a:buAutoNum type="arabicPeriod"/>
            </a:pPr>
            <a:r>
              <a:rPr lang="en-GB" sz="2000" dirty="0" smtClean="0">
                <a:solidFill>
                  <a:srgbClr val="00A4DE"/>
                </a:solidFill>
                <a:latin typeface="Arial" panose="020B0604020202020204" pitchFamily="34" charset="0"/>
                <a:cs typeface="Arial" panose="020B0604020202020204" pitchFamily="34" charset="0"/>
              </a:rPr>
              <a:t>Why </a:t>
            </a:r>
            <a:r>
              <a:rPr lang="en-GB" sz="2000" dirty="0">
                <a:solidFill>
                  <a:srgbClr val="00A4DE"/>
                </a:solidFill>
                <a:latin typeface="Arial" panose="020B0604020202020204" pitchFamily="34" charset="0"/>
                <a:cs typeface="Arial" panose="020B0604020202020204" pitchFamily="34" charset="0"/>
              </a:rPr>
              <a:t>is this topic important? (1-2 </a:t>
            </a:r>
            <a:r>
              <a:rPr lang="en-GB" sz="2000" dirty="0" smtClean="0">
                <a:solidFill>
                  <a:srgbClr val="00A4DE"/>
                </a:solidFill>
                <a:latin typeface="Arial" panose="020B0604020202020204" pitchFamily="34" charset="0"/>
                <a:cs typeface="Arial" panose="020B0604020202020204" pitchFamily="34" charset="0"/>
              </a:rPr>
              <a:t>sentences)</a:t>
            </a:r>
          </a:p>
          <a:p>
            <a:pPr marL="914400" lvl="1" indent="-457200">
              <a:spcBef>
                <a:spcPts val="0"/>
              </a:spcBef>
              <a:spcAft>
                <a:spcPts val="2000"/>
              </a:spcAft>
              <a:buClr>
                <a:schemeClr val="bg1">
                  <a:lumMod val="50000"/>
                </a:schemeClr>
              </a:buClr>
              <a:buSzPct val="100000"/>
              <a:buFont typeface="+mj-lt"/>
              <a:buAutoNum type="arabicPeriod"/>
            </a:pPr>
            <a:r>
              <a:rPr lang="en-GB" sz="2000" dirty="0" smtClean="0">
                <a:solidFill>
                  <a:srgbClr val="00A4DE"/>
                </a:solidFill>
                <a:latin typeface="Arial" panose="020B0604020202020204" pitchFamily="34" charset="0"/>
                <a:cs typeface="Arial" panose="020B0604020202020204" pitchFamily="34" charset="0"/>
              </a:rPr>
              <a:t>Who </a:t>
            </a:r>
            <a:r>
              <a:rPr lang="en-GB" sz="2000" dirty="0">
                <a:solidFill>
                  <a:srgbClr val="00A4DE"/>
                </a:solidFill>
                <a:latin typeface="Arial" panose="020B0604020202020204" pitchFamily="34" charset="0"/>
                <a:cs typeface="Arial" panose="020B0604020202020204" pitchFamily="34" charset="0"/>
              </a:rPr>
              <a:t>did you collect data from, and how? (1-2 </a:t>
            </a:r>
            <a:r>
              <a:rPr lang="en-GB" sz="2000" dirty="0" smtClean="0">
                <a:solidFill>
                  <a:srgbClr val="00A4DE"/>
                </a:solidFill>
                <a:latin typeface="Arial" panose="020B0604020202020204" pitchFamily="34" charset="0"/>
                <a:cs typeface="Arial" panose="020B0604020202020204" pitchFamily="34" charset="0"/>
              </a:rPr>
              <a:t>sentences)</a:t>
            </a:r>
          </a:p>
          <a:p>
            <a:pPr marL="914400" lvl="1" indent="-457200">
              <a:spcBef>
                <a:spcPts val="0"/>
              </a:spcBef>
              <a:spcAft>
                <a:spcPts val="2000"/>
              </a:spcAft>
              <a:buClr>
                <a:schemeClr val="bg1">
                  <a:lumMod val="50000"/>
                </a:schemeClr>
              </a:buClr>
              <a:buSzPct val="100000"/>
              <a:buFont typeface="+mj-lt"/>
              <a:buAutoNum type="arabicPeriod"/>
            </a:pPr>
            <a:r>
              <a:rPr lang="en-GB" sz="2000" dirty="0" smtClean="0">
                <a:solidFill>
                  <a:srgbClr val="00A4DE"/>
                </a:solidFill>
                <a:latin typeface="Arial" panose="020B0604020202020204" pitchFamily="34" charset="0"/>
                <a:cs typeface="Arial" panose="020B0604020202020204" pitchFamily="34" charset="0"/>
              </a:rPr>
              <a:t>What </a:t>
            </a:r>
            <a:r>
              <a:rPr lang="en-GB" sz="2000" dirty="0">
                <a:solidFill>
                  <a:srgbClr val="00A4DE"/>
                </a:solidFill>
                <a:latin typeface="Arial" panose="020B0604020202020204" pitchFamily="34" charset="0"/>
                <a:cs typeface="Arial" panose="020B0604020202020204" pitchFamily="34" charset="0"/>
              </a:rPr>
              <a:t>were your high level findings? (2-3 </a:t>
            </a:r>
            <a:r>
              <a:rPr lang="en-GB" sz="2000" dirty="0" smtClean="0">
                <a:solidFill>
                  <a:srgbClr val="00A4DE"/>
                </a:solidFill>
                <a:latin typeface="Arial" panose="020B0604020202020204" pitchFamily="34" charset="0"/>
                <a:cs typeface="Arial" panose="020B0604020202020204" pitchFamily="34" charset="0"/>
              </a:rPr>
              <a:t>sentences)</a:t>
            </a:r>
          </a:p>
          <a:p>
            <a:pPr marL="914400" lvl="1" indent="-457200">
              <a:spcBef>
                <a:spcPts val="0"/>
              </a:spcBef>
              <a:spcAft>
                <a:spcPts val="2000"/>
              </a:spcAft>
              <a:buClr>
                <a:schemeClr val="bg1">
                  <a:lumMod val="50000"/>
                </a:schemeClr>
              </a:buClr>
              <a:buSzPct val="100000"/>
              <a:buFont typeface="+mj-lt"/>
              <a:buAutoNum type="arabicPeriod"/>
            </a:pPr>
            <a:r>
              <a:rPr lang="en-GB" sz="2000" dirty="0" smtClean="0">
                <a:solidFill>
                  <a:srgbClr val="00A4DE"/>
                </a:solidFill>
                <a:latin typeface="Arial" panose="020B0604020202020204" pitchFamily="34" charset="0"/>
                <a:cs typeface="Arial" panose="020B0604020202020204" pitchFamily="34" charset="0"/>
              </a:rPr>
              <a:t>What </a:t>
            </a:r>
            <a:r>
              <a:rPr lang="en-GB" sz="2000" dirty="0">
                <a:solidFill>
                  <a:srgbClr val="00A4DE"/>
                </a:solidFill>
                <a:latin typeface="Arial" panose="020B0604020202020204" pitchFamily="34" charset="0"/>
                <a:cs typeface="Arial" panose="020B0604020202020204" pitchFamily="34" charset="0"/>
              </a:rPr>
              <a:t>are the implications of this research? (1-2 sentences)</a:t>
            </a:r>
          </a:p>
          <a:p>
            <a:pPr marL="0" indent="0">
              <a:spcBef>
                <a:spcPts val="0"/>
              </a:spcBef>
              <a:spcAft>
                <a:spcPts val="2000"/>
              </a:spcAft>
              <a:buClr>
                <a:schemeClr val="accent2"/>
              </a:buClr>
              <a:buSzPct val="121000"/>
              <a:buNone/>
            </a:pPr>
            <a:r>
              <a:rPr lang="en-GB" sz="2000" dirty="0">
                <a:solidFill>
                  <a:srgbClr val="00A4DE"/>
                </a:solidFill>
                <a:latin typeface="Arial" panose="020B0604020202020204" pitchFamily="34" charset="0"/>
                <a:cs typeface="Arial" panose="020B0604020202020204" pitchFamily="34" charset="0"/>
              </a:rPr>
              <a:t>Your abstract should state clearly why your research is significant (i.e., why should anyone want to read it?). It should then briefly summarize your results. The abstract is normally one long paragraph of about 200-300 words. It doesn’t usually include citations.</a:t>
            </a:r>
          </a:p>
        </p:txBody>
      </p:sp>
      <p:sp>
        <p:nvSpPr>
          <p:cNvPr id="7" name="TextBox 6"/>
          <p:cNvSpPr txBox="1"/>
          <p:nvPr/>
        </p:nvSpPr>
        <p:spPr>
          <a:xfrm>
            <a:off x="1750140" y="377193"/>
            <a:ext cx="2517060"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ABSTRACT</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13239" y="434304"/>
            <a:ext cx="8075561"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521002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924232" y="1420422"/>
            <a:ext cx="10392697" cy="2544286"/>
          </a:xfrm>
          <a:noFill/>
        </p:spPr>
        <p:txBody>
          <a:bodyPr vert="horz" wrap="square" lIns="91440" tIns="45720" rIns="91440" bIns="45720" rtlCol="0">
            <a:spAutoFit/>
          </a:bodyPr>
          <a:lstStyle/>
          <a:p>
            <a:pPr>
              <a:spcBef>
                <a:spcPts val="0"/>
              </a:spcBef>
              <a:spcAft>
                <a:spcPts val="2000"/>
              </a:spcAft>
              <a:buClr>
                <a:schemeClr val="accent2"/>
              </a:buClr>
              <a:buSzPct val="150000"/>
              <a:buBlip>
                <a:blip r:embed="rId2"/>
              </a:buBlip>
            </a:pPr>
            <a:r>
              <a:rPr lang="en-GB" sz="2000" b="1" dirty="0">
                <a:solidFill>
                  <a:srgbClr val="00A4DE"/>
                </a:solidFill>
                <a:latin typeface="Arial" panose="020B0604020202020204" pitchFamily="34" charset="0"/>
                <a:cs typeface="Arial" panose="020B0604020202020204" pitchFamily="34" charset="0"/>
              </a:rPr>
              <a:t>Your table of contents needs to be a somewhat detailed, yet short and clear, outline of the major headings in your </a:t>
            </a:r>
            <a:r>
              <a:rPr lang="en-GB" sz="2000" b="1" dirty="0" smtClean="0">
                <a:solidFill>
                  <a:srgbClr val="00A4DE"/>
                </a:solidFill>
                <a:latin typeface="Arial" panose="020B0604020202020204" pitchFamily="34" charset="0"/>
                <a:cs typeface="Arial" panose="020B0604020202020204" pitchFamily="34" charset="0"/>
              </a:rPr>
              <a:t>report.</a:t>
            </a:r>
          </a:p>
          <a:p>
            <a:pPr>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We recommend </a:t>
            </a:r>
            <a:r>
              <a:rPr lang="en-GB" sz="2000" dirty="0">
                <a:solidFill>
                  <a:srgbClr val="00A4DE"/>
                </a:solidFill>
                <a:latin typeface="Arial" panose="020B0604020202020204" pitchFamily="34" charset="0"/>
                <a:cs typeface="Arial" panose="020B0604020202020204" pitchFamily="34" charset="0"/>
              </a:rPr>
              <a:t>including three heading levels in your table of contents </a:t>
            </a:r>
            <a:r>
              <a:rPr lang="en-GB" sz="2000" dirty="0" smtClean="0">
                <a:solidFill>
                  <a:srgbClr val="00A4DE"/>
                </a:solidFill>
                <a:latin typeface="Arial" panose="020B0604020202020204" pitchFamily="34" charset="0"/>
                <a:cs typeface="Arial" panose="020B0604020202020204" pitchFamily="34" charset="0"/>
              </a:rPr>
              <a:t>(refer back to the ‘</a:t>
            </a:r>
            <a:r>
              <a:rPr lang="en-GB" sz="2000" i="1" dirty="0" smtClean="0">
                <a:solidFill>
                  <a:srgbClr val="00A4DE"/>
                </a:solidFill>
                <a:latin typeface="Arial" panose="020B0604020202020204" pitchFamily="34" charset="0"/>
                <a:cs typeface="Arial" panose="020B0604020202020204" pitchFamily="34" charset="0"/>
              </a:rPr>
              <a:t>Create your word processor template</a:t>
            </a:r>
            <a:r>
              <a:rPr lang="en-GB" sz="2000" dirty="0" smtClean="0">
                <a:solidFill>
                  <a:srgbClr val="00A4DE"/>
                </a:solidFill>
                <a:latin typeface="Arial" panose="020B0604020202020204" pitchFamily="34" charset="0"/>
                <a:cs typeface="Arial" panose="020B0604020202020204" pitchFamily="34" charset="0"/>
              </a:rPr>
              <a:t>’ slides) </a:t>
            </a:r>
            <a:r>
              <a:rPr lang="en-GB" sz="2000" dirty="0">
                <a:solidFill>
                  <a:srgbClr val="00A4DE"/>
                </a:solidFill>
                <a:latin typeface="Arial" panose="020B0604020202020204" pitchFamily="34" charset="0"/>
                <a:cs typeface="Arial" panose="020B0604020202020204" pitchFamily="34" charset="0"/>
              </a:rPr>
              <a:t>to provide your reader with a reasonable level of </a:t>
            </a:r>
            <a:r>
              <a:rPr lang="en-GB" sz="2000" dirty="0" smtClean="0">
                <a:solidFill>
                  <a:srgbClr val="00A4DE"/>
                </a:solidFill>
                <a:latin typeface="Arial" panose="020B0604020202020204" pitchFamily="34" charset="0"/>
                <a:cs typeface="Arial" panose="020B0604020202020204" pitchFamily="34" charset="0"/>
              </a:rPr>
              <a:t>detail.</a:t>
            </a:r>
          </a:p>
          <a:p>
            <a:pPr>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In </a:t>
            </a:r>
            <a:r>
              <a:rPr lang="en-GB" sz="2000" dirty="0">
                <a:solidFill>
                  <a:srgbClr val="00A4DE"/>
                </a:solidFill>
                <a:latin typeface="Arial" panose="020B0604020202020204" pitchFamily="34" charset="0"/>
                <a:cs typeface="Arial" panose="020B0604020202020204" pitchFamily="34" charset="0"/>
              </a:rPr>
              <a:t>addition to the table of contents, you can also include a list of figures and a list of tables (which will show their captions). </a:t>
            </a:r>
            <a:endParaRPr lang="it-IT" sz="2000" dirty="0">
              <a:solidFill>
                <a:srgbClr val="00A4DE"/>
              </a:solidFill>
              <a:latin typeface="Arial" panose="020B0604020202020204" pitchFamily="34" charset="0"/>
              <a:cs typeface="Arial" panose="020B0604020202020204" pitchFamily="34" charset="0"/>
            </a:endParaRPr>
          </a:p>
        </p:txBody>
      </p:sp>
      <p:sp>
        <p:nvSpPr>
          <p:cNvPr id="8" name="TextBox 7"/>
          <p:cNvSpPr txBox="1"/>
          <p:nvPr/>
        </p:nvSpPr>
        <p:spPr>
          <a:xfrm>
            <a:off x="1750139" y="377193"/>
            <a:ext cx="6971073"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WRITING YOUR TABLE OF CONTENTS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57418" y="434304"/>
            <a:ext cx="3631381"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690489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a:spLocks noGrp="1"/>
          </p:cNvSpPr>
          <p:nvPr>
            <p:ph idx="1"/>
          </p:nvPr>
        </p:nvSpPr>
        <p:spPr>
          <a:xfrm>
            <a:off x="924232" y="1532586"/>
            <a:ext cx="10441858" cy="4644377"/>
          </a:xfrm>
        </p:spPr>
        <p:txBody>
          <a:bodyPr/>
          <a:lstStyle/>
          <a:p>
            <a:pPr>
              <a:spcBef>
                <a:spcPts val="0"/>
              </a:spcBef>
              <a:spcAft>
                <a:spcPts val="1200"/>
              </a:spcAft>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The introduction is one of the most difficult sections to </a:t>
            </a:r>
            <a:r>
              <a:rPr lang="en-GB" sz="2000" dirty="0" smtClean="0">
                <a:solidFill>
                  <a:srgbClr val="00A4DE"/>
                </a:solidFill>
                <a:latin typeface="Arial" panose="020B0604020202020204" pitchFamily="34" charset="0"/>
                <a:cs typeface="Arial" panose="020B0604020202020204" pitchFamily="34" charset="0"/>
              </a:rPr>
              <a:t>write.</a:t>
            </a:r>
          </a:p>
          <a:p>
            <a:pPr>
              <a:spcBef>
                <a:spcPts val="0"/>
              </a:spcBef>
              <a:spcAft>
                <a:spcPts val="12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On the one hand it seems intuitive that you would write it first. Yet, the wording you use in the introduction needs to match what appears in all the other sections. We suggest writing the introduction in three stages:</a:t>
            </a:r>
            <a:endParaRPr lang="en-GB" sz="2000" i="1" dirty="0" smtClean="0">
              <a:solidFill>
                <a:srgbClr val="00A4DE"/>
              </a:solidFill>
              <a:latin typeface="Arial" panose="020B0604020202020204" pitchFamily="34" charset="0"/>
              <a:cs typeface="Arial" panose="020B0604020202020204" pitchFamily="34" charset="0"/>
            </a:endParaRPr>
          </a:p>
          <a:p>
            <a:pPr marL="914400" lvl="1" indent="-457200">
              <a:spcBef>
                <a:spcPts val="0"/>
              </a:spcBef>
              <a:spcAft>
                <a:spcPts val="1200"/>
              </a:spcAft>
              <a:buClr>
                <a:schemeClr val="bg1">
                  <a:lumMod val="50000"/>
                </a:schemeClr>
              </a:buClr>
              <a:buSzPct val="100000"/>
              <a:buFont typeface="+mj-lt"/>
              <a:buAutoNum type="arabicPeriod"/>
            </a:pPr>
            <a:r>
              <a:rPr lang="en-GB" sz="1800" i="1" dirty="0" smtClean="0">
                <a:solidFill>
                  <a:srgbClr val="00A4DE"/>
                </a:solidFill>
                <a:latin typeface="Arial" panose="020B0604020202020204" pitchFamily="34" charset="0"/>
                <a:cs typeface="Arial" panose="020B0604020202020204" pitchFamily="34" charset="0"/>
              </a:rPr>
              <a:t>Write some content for your introduction early (but not necessarily first) in your writing-up process. This way you can begin committing thoughts to paper and aligning the direction of your report. </a:t>
            </a:r>
          </a:p>
          <a:p>
            <a:pPr marL="914400" lvl="1" indent="-457200">
              <a:spcBef>
                <a:spcPts val="0"/>
              </a:spcBef>
              <a:spcAft>
                <a:spcPts val="1200"/>
              </a:spcAft>
              <a:buClr>
                <a:schemeClr val="bg1">
                  <a:lumMod val="50000"/>
                </a:schemeClr>
              </a:buClr>
              <a:buSzPct val="100000"/>
              <a:buFont typeface="+mj-lt"/>
              <a:buAutoNum type="arabicPeriod"/>
            </a:pPr>
            <a:r>
              <a:rPr lang="en-GB" sz="1800" i="1" dirty="0" smtClean="0">
                <a:solidFill>
                  <a:srgbClr val="00A4DE"/>
                </a:solidFill>
                <a:latin typeface="Arial" panose="020B0604020202020204" pitchFamily="34" charset="0"/>
                <a:cs typeface="Arial" panose="020B0604020202020204" pitchFamily="34" charset="0"/>
              </a:rPr>
              <a:t>Return periodically to add content to the introduction as your other sections evolve. For example, if you finish a sub-section in your results, you could go back to your introduction to make sure it accounts for this content. Doing this for each new (sub-)section you complete means that you flesh out more and more of your introduction as you go. </a:t>
            </a:r>
          </a:p>
          <a:p>
            <a:pPr marL="914400" lvl="1" indent="-457200">
              <a:spcBef>
                <a:spcPts val="0"/>
              </a:spcBef>
              <a:spcAft>
                <a:spcPts val="1200"/>
              </a:spcAft>
              <a:buClr>
                <a:schemeClr val="bg1">
                  <a:lumMod val="50000"/>
                </a:schemeClr>
              </a:buClr>
              <a:buSzPct val="100000"/>
              <a:buFont typeface="+mj-lt"/>
              <a:buAutoNum type="arabicPeriod"/>
            </a:pPr>
            <a:r>
              <a:rPr lang="en-GB" sz="1800" i="1" dirty="0" smtClean="0">
                <a:solidFill>
                  <a:srgbClr val="00A4DE"/>
                </a:solidFill>
                <a:latin typeface="Arial" panose="020B0604020202020204" pitchFamily="34" charset="0"/>
                <a:cs typeface="Arial" panose="020B0604020202020204" pitchFamily="34" charset="0"/>
              </a:rPr>
              <a:t>When you have finished writing all your other sections, including a first pass of your conclusion, go back to heavily revise your introduction to bring it close to a final stage.</a:t>
            </a:r>
            <a:endParaRPr lang="en-GB" sz="1800" i="1" dirty="0">
              <a:solidFill>
                <a:srgbClr val="00A4DE"/>
              </a:solidFill>
              <a:latin typeface="Arial" panose="020B0604020202020204" pitchFamily="34" charset="0"/>
              <a:cs typeface="Arial" panose="020B0604020202020204" pitchFamily="34" charset="0"/>
            </a:endParaRPr>
          </a:p>
        </p:txBody>
      </p:sp>
      <p:sp>
        <p:nvSpPr>
          <p:cNvPr id="7" name="TextBox 6"/>
          <p:cNvSpPr txBox="1"/>
          <p:nvPr/>
        </p:nvSpPr>
        <p:spPr>
          <a:xfrm>
            <a:off x="1750140" y="377193"/>
            <a:ext cx="6233654"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WRITING YOUR INTRODUCTION</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0" y="434304"/>
            <a:ext cx="4368799"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952978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a:spLocks noGrp="1"/>
          </p:cNvSpPr>
          <p:nvPr>
            <p:ph idx="1"/>
          </p:nvPr>
        </p:nvSpPr>
        <p:spPr>
          <a:xfrm>
            <a:off x="865240" y="1532586"/>
            <a:ext cx="10373032" cy="4644377"/>
          </a:xfrm>
        </p:spPr>
        <p:txBody>
          <a:bodyPr/>
          <a:lstStyle/>
          <a:p>
            <a:pPr>
              <a:spcBef>
                <a:spcPts val="0"/>
              </a:spcBef>
              <a:spcAft>
                <a:spcPts val="1200"/>
              </a:spcAft>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It’s worth over-investing in getting your introduction just right, as </a:t>
            </a:r>
            <a:r>
              <a:rPr lang="en-GB" sz="2000" b="1" dirty="0">
                <a:solidFill>
                  <a:srgbClr val="00A4DE"/>
                </a:solidFill>
                <a:latin typeface="Arial" panose="020B0604020202020204" pitchFamily="34" charset="0"/>
                <a:cs typeface="Arial" panose="020B0604020202020204" pitchFamily="34" charset="0"/>
              </a:rPr>
              <a:t>this will establish your readers’ initial impression of your </a:t>
            </a:r>
            <a:r>
              <a:rPr lang="en-GB" sz="2000" b="1" dirty="0" smtClean="0">
                <a:solidFill>
                  <a:srgbClr val="00A4DE"/>
                </a:solidFill>
                <a:latin typeface="Arial" panose="020B0604020202020204" pitchFamily="34" charset="0"/>
                <a:cs typeface="Arial" panose="020B0604020202020204" pitchFamily="34" charset="0"/>
              </a:rPr>
              <a:t>report.</a:t>
            </a:r>
          </a:p>
          <a:p>
            <a:pPr>
              <a:spcBef>
                <a:spcPts val="0"/>
              </a:spcBef>
              <a:spcAft>
                <a:spcPts val="12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Keep </a:t>
            </a:r>
            <a:r>
              <a:rPr lang="en-GB" sz="2000" dirty="0">
                <a:solidFill>
                  <a:srgbClr val="00A4DE"/>
                </a:solidFill>
                <a:latin typeface="Arial" panose="020B0604020202020204" pitchFamily="34" charset="0"/>
                <a:cs typeface="Arial" panose="020B0604020202020204" pitchFamily="34" charset="0"/>
              </a:rPr>
              <a:t>your sentences short, minimize jargon and easy to </a:t>
            </a:r>
            <a:r>
              <a:rPr lang="en-GB" sz="2000" dirty="0" smtClean="0">
                <a:solidFill>
                  <a:srgbClr val="00A4DE"/>
                </a:solidFill>
                <a:latin typeface="Arial" panose="020B0604020202020204" pitchFamily="34" charset="0"/>
                <a:cs typeface="Arial" panose="020B0604020202020204" pitchFamily="34" charset="0"/>
              </a:rPr>
              <a:t>understand.</a:t>
            </a:r>
            <a:endParaRPr lang="en-GB" sz="2000" dirty="0">
              <a:solidFill>
                <a:srgbClr val="00A4DE"/>
              </a:solidFill>
              <a:latin typeface="Arial" panose="020B0604020202020204" pitchFamily="34" charset="0"/>
              <a:cs typeface="Arial" panose="020B0604020202020204" pitchFamily="34" charset="0"/>
            </a:endParaRPr>
          </a:p>
          <a:p>
            <a:pPr>
              <a:spcBef>
                <a:spcPts val="0"/>
              </a:spcBef>
              <a:spcAft>
                <a:spcPts val="1200"/>
              </a:spcAft>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Without repeating the abstract, your introduction should: </a:t>
            </a:r>
          </a:p>
          <a:p>
            <a:pPr lvl="1">
              <a:spcBef>
                <a:spcPts val="0"/>
              </a:spcBef>
              <a:spcAft>
                <a:spcPts val="1200"/>
              </a:spcAft>
              <a:buClr>
                <a:schemeClr val="accent2"/>
              </a:buClr>
              <a:buSzPct val="150000"/>
              <a:buBlip>
                <a:blip r:embed="rId2"/>
              </a:buBlip>
            </a:pPr>
            <a:r>
              <a:rPr lang="en-GB" sz="1600" dirty="0">
                <a:solidFill>
                  <a:srgbClr val="00A4DE"/>
                </a:solidFill>
                <a:latin typeface="Arial" panose="020B0604020202020204" pitchFamily="34" charset="0"/>
                <a:cs typeface="Arial" panose="020B0604020202020204" pitchFamily="34" charset="0"/>
              </a:rPr>
              <a:t>Clearly identify the problem you’re investigating.</a:t>
            </a:r>
          </a:p>
          <a:p>
            <a:pPr lvl="1">
              <a:spcBef>
                <a:spcPts val="0"/>
              </a:spcBef>
              <a:spcAft>
                <a:spcPts val="1200"/>
              </a:spcAft>
              <a:buClr>
                <a:schemeClr val="accent2"/>
              </a:buClr>
              <a:buSzPct val="150000"/>
              <a:buBlip>
                <a:blip r:embed="rId2"/>
              </a:buBlip>
            </a:pPr>
            <a:r>
              <a:rPr lang="en-GB" sz="1600" dirty="0">
                <a:solidFill>
                  <a:srgbClr val="00A4DE"/>
                </a:solidFill>
                <a:latin typeface="Arial" panose="020B0604020202020204" pitchFamily="34" charset="0"/>
                <a:cs typeface="Arial" panose="020B0604020202020204" pitchFamily="34" charset="0"/>
              </a:rPr>
              <a:t>Contextualize your problem within the broader research context. For example, if you’re researching gender bias in a workplace, you need to link this problem to broader societal concerns (e.g. women’s place in society, participation of women in the labour market, etc.).</a:t>
            </a:r>
          </a:p>
          <a:p>
            <a:pPr lvl="1">
              <a:spcBef>
                <a:spcPts val="0"/>
              </a:spcBef>
              <a:spcAft>
                <a:spcPts val="1200"/>
              </a:spcAft>
              <a:buClr>
                <a:schemeClr val="accent2"/>
              </a:buClr>
              <a:buSzPct val="150000"/>
              <a:buBlip>
                <a:blip r:embed="rId2"/>
              </a:buBlip>
            </a:pPr>
            <a:r>
              <a:rPr lang="en-GB" sz="1600" dirty="0">
                <a:solidFill>
                  <a:srgbClr val="00A4DE"/>
                </a:solidFill>
                <a:latin typeface="Arial" panose="020B0604020202020204" pitchFamily="34" charset="0"/>
                <a:cs typeface="Arial" panose="020B0604020202020204" pitchFamily="34" charset="0"/>
              </a:rPr>
              <a:t>Acknowledge existing work on which you are building, including theoretical issues and major research, although hold the in-depth discussion for the literature review. </a:t>
            </a:r>
          </a:p>
          <a:p>
            <a:pPr lvl="1">
              <a:spcBef>
                <a:spcPts val="0"/>
              </a:spcBef>
              <a:spcAft>
                <a:spcPts val="1200"/>
              </a:spcAft>
              <a:buClr>
                <a:schemeClr val="accent2"/>
              </a:buClr>
              <a:buSzPct val="150000"/>
              <a:buBlip>
                <a:blip r:embed="rId2"/>
              </a:buBlip>
            </a:pPr>
            <a:r>
              <a:rPr lang="en-GB" sz="1600" dirty="0">
                <a:solidFill>
                  <a:srgbClr val="00A4DE"/>
                </a:solidFill>
                <a:latin typeface="Arial" panose="020B0604020202020204" pitchFamily="34" charset="0"/>
                <a:cs typeface="Arial" panose="020B0604020202020204" pitchFamily="34" charset="0"/>
              </a:rPr>
              <a:t>Define the scope of your forthcoming report. What will you be covering and why? </a:t>
            </a:r>
            <a:endParaRPr lang="en-GB" sz="1600" dirty="0" smtClean="0">
              <a:solidFill>
                <a:srgbClr val="00A4DE"/>
              </a:solidFill>
              <a:latin typeface="Arial" panose="020B0604020202020204" pitchFamily="34" charset="0"/>
              <a:cs typeface="Arial" panose="020B0604020202020204" pitchFamily="34" charset="0"/>
            </a:endParaRPr>
          </a:p>
          <a:p>
            <a:pPr lvl="1">
              <a:spcBef>
                <a:spcPts val="0"/>
              </a:spcBef>
              <a:spcAft>
                <a:spcPts val="1200"/>
              </a:spcAft>
              <a:buClr>
                <a:schemeClr val="accent2"/>
              </a:buClr>
              <a:buSzPct val="150000"/>
              <a:buBlip>
                <a:blip r:embed="rId2"/>
              </a:buBlip>
            </a:pPr>
            <a:r>
              <a:rPr lang="en-GB" sz="1600" dirty="0" smtClean="0">
                <a:solidFill>
                  <a:srgbClr val="00A4DE"/>
                </a:solidFill>
                <a:latin typeface="Arial" panose="020B0604020202020204" pitchFamily="34" charset="0"/>
                <a:cs typeface="Arial" panose="020B0604020202020204" pitchFamily="34" charset="0"/>
              </a:rPr>
              <a:t>Outline a </a:t>
            </a:r>
            <a:r>
              <a:rPr lang="en-GB" sz="1600" dirty="0">
                <a:solidFill>
                  <a:srgbClr val="00A4DE"/>
                </a:solidFill>
                <a:latin typeface="Arial" panose="020B0604020202020204" pitchFamily="34" charset="0"/>
                <a:cs typeface="Arial" panose="020B0604020202020204" pitchFamily="34" charset="0"/>
              </a:rPr>
              <a:t>roadmap for the rest of the report, so the reader knows what sections are coming up and how they are linked together.</a:t>
            </a:r>
          </a:p>
          <a:p>
            <a:pPr lvl="1">
              <a:spcBef>
                <a:spcPts val="0"/>
              </a:spcBef>
              <a:spcAft>
                <a:spcPts val="1200"/>
              </a:spcAft>
              <a:buClr>
                <a:schemeClr val="accent2"/>
              </a:buClr>
              <a:buSzPct val="100000"/>
            </a:pPr>
            <a:endParaRPr lang="en-GB" sz="1600" dirty="0">
              <a:solidFill>
                <a:srgbClr val="000090"/>
              </a:solidFill>
              <a:latin typeface="Arial" panose="020B0604020202020204" pitchFamily="34" charset="0"/>
              <a:cs typeface="Arial" panose="020B0604020202020204" pitchFamily="34" charset="0"/>
            </a:endParaRPr>
          </a:p>
          <a:p>
            <a:pPr>
              <a:spcBef>
                <a:spcPts val="0"/>
              </a:spcBef>
              <a:spcAft>
                <a:spcPts val="1200"/>
              </a:spcAft>
              <a:buClr>
                <a:schemeClr val="accent2"/>
              </a:buClr>
              <a:buSzPct val="100000"/>
            </a:pPr>
            <a:endParaRPr lang="en-GB" sz="2000" dirty="0" smtClean="0">
              <a:solidFill>
                <a:srgbClr val="000090"/>
              </a:solidFill>
              <a:latin typeface="Arial" panose="020B0604020202020204" pitchFamily="34" charset="0"/>
              <a:cs typeface="Arial" panose="020B0604020202020204" pitchFamily="34" charset="0"/>
            </a:endParaRPr>
          </a:p>
        </p:txBody>
      </p:sp>
      <p:sp>
        <p:nvSpPr>
          <p:cNvPr id="7" name="TextBox 6"/>
          <p:cNvSpPr txBox="1"/>
          <p:nvPr/>
        </p:nvSpPr>
        <p:spPr>
          <a:xfrm>
            <a:off x="1750140" y="377193"/>
            <a:ext cx="6233654"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WRITING YOUR INTRODUCTION</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0" y="434304"/>
            <a:ext cx="4368799"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432402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a:spLocks noGrp="1"/>
          </p:cNvSpPr>
          <p:nvPr>
            <p:ph idx="1"/>
          </p:nvPr>
        </p:nvSpPr>
        <p:spPr>
          <a:xfrm>
            <a:off x="865239" y="1532586"/>
            <a:ext cx="10353367" cy="4644377"/>
          </a:xfrm>
        </p:spPr>
        <p:txBody>
          <a:bodyPr/>
          <a:lstStyle/>
          <a:p>
            <a:pPr marL="0" indent="0">
              <a:spcAft>
                <a:spcPts val="1200"/>
              </a:spcAft>
              <a:buClr>
                <a:srgbClr val="ED7D31"/>
              </a:buClr>
              <a:buNone/>
            </a:pPr>
            <a:r>
              <a:rPr lang="en-GB" sz="2000" dirty="0">
                <a:solidFill>
                  <a:srgbClr val="00A4DE"/>
                </a:solidFill>
                <a:latin typeface="Arial" panose="020B0604020202020204" pitchFamily="34" charset="0"/>
                <a:cs typeface="Arial" panose="020B0604020202020204" pitchFamily="34" charset="0"/>
              </a:rPr>
              <a:t>Your literature review serves three main </a:t>
            </a:r>
            <a:r>
              <a:rPr lang="en-GB" sz="2000" dirty="0" smtClean="0">
                <a:solidFill>
                  <a:srgbClr val="00A4DE"/>
                </a:solidFill>
                <a:latin typeface="Arial" panose="020B0604020202020204" pitchFamily="34" charset="0"/>
                <a:cs typeface="Arial" panose="020B0604020202020204" pitchFamily="34" charset="0"/>
              </a:rPr>
              <a:t>purposes:</a:t>
            </a:r>
            <a:endParaRPr lang="en-GB" sz="2000" dirty="0">
              <a:solidFill>
                <a:srgbClr val="00A4DE"/>
              </a:solidFill>
              <a:latin typeface="Arial" panose="020B0604020202020204" pitchFamily="34" charset="0"/>
              <a:cs typeface="Arial" panose="020B0604020202020204" pitchFamily="34" charset="0"/>
            </a:endParaRPr>
          </a:p>
          <a:p>
            <a:pPr marL="914400" lvl="1" indent="-457200">
              <a:spcAft>
                <a:spcPts val="1200"/>
              </a:spcAft>
              <a:buClr>
                <a:schemeClr val="bg1">
                  <a:lumMod val="50000"/>
                </a:schemeClr>
              </a:buClr>
              <a:buFont typeface="+mj-lt"/>
              <a:buAutoNum type="arabicPeriod"/>
            </a:pPr>
            <a:r>
              <a:rPr lang="en-GB" sz="2000" dirty="0">
                <a:solidFill>
                  <a:srgbClr val="00A4DE"/>
                </a:solidFill>
                <a:latin typeface="Arial" panose="020B0604020202020204" pitchFamily="34" charset="0"/>
                <a:cs typeface="Arial" panose="020B0604020202020204" pitchFamily="34" charset="0"/>
              </a:rPr>
              <a:t>Show your readers that you’ve </a:t>
            </a:r>
            <a:r>
              <a:rPr lang="en-GB" sz="2000" b="1" dirty="0">
                <a:solidFill>
                  <a:srgbClr val="00A4DE"/>
                </a:solidFill>
                <a:latin typeface="Arial" panose="020B0604020202020204" pitchFamily="34" charset="0"/>
                <a:cs typeface="Arial" panose="020B0604020202020204" pitchFamily="34" charset="0"/>
              </a:rPr>
              <a:t>read and understood the key relevant literature </a:t>
            </a:r>
            <a:r>
              <a:rPr lang="en-GB" sz="2000" dirty="0">
                <a:solidFill>
                  <a:srgbClr val="00A4DE"/>
                </a:solidFill>
                <a:latin typeface="Arial" panose="020B0604020202020204" pitchFamily="34" charset="0"/>
                <a:cs typeface="Arial" panose="020B0604020202020204" pitchFamily="34" charset="0"/>
              </a:rPr>
              <a:t>in your field. </a:t>
            </a:r>
          </a:p>
          <a:p>
            <a:pPr marL="914400" lvl="1" indent="-457200">
              <a:spcAft>
                <a:spcPts val="1200"/>
              </a:spcAft>
              <a:buClr>
                <a:schemeClr val="bg1">
                  <a:lumMod val="50000"/>
                </a:schemeClr>
              </a:buClr>
              <a:buFont typeface="+mj-lt"/>
              <a:buAutoNum type="arabicPeriod"/>
            </a:pPr>
            <a:r>
              <a:rPr lang="en-GB" sz="2000" dirty="0">
                <a:solidFill>
                  <a:srgbClr val="00A4DE"/>
                </a:solidFill>
                <a:latin typeface="Arial" panose="020B0604020202020204" pitchFamily="34" charset="0"/>
                <a:cs typeface="Arial" panose="020B0604020202020204" pitchFamily="34" charset="0"/>
              </a:rPr>
              <a:t>Demonstrate </a:t>
            </a:r>
            <a:r>
              <a:rPr lang="en-GB" sz="2000" b="1" dirty="0">
                <a:solidFill>
                  <a:srgbClr val="00A4DE"/>
                </a:solidFill>
                <a:latin typeface="Arial" panose="020B0604020202020204" pitchFamily="34" charset="0"/>
                <a:cs typeface="Arial" panose="020B0604020202020204" pitchFamily="34" charset="0"/>
              </a:rPr>
              <a:t>where your research fits in a broader field of study,</a:t>
            </a:r>
            <a:r>
              <a:rPr lang="en-GB" sz="2000" dirty="0">
                <a:solidFill>
                  <a:srgbClr val="00A4DE"/>
                </a:solidFill>
                <a:latin typeface="Arial" panose="020B0604020202020204" pitchFamily="34" charset="0"/>
                <a:cs typeface="Arial" panose="020B0604020202020204" pitchFamily="34" charset="0"/>
              </a:rPr>
              <a:t> why it is important and how you’re making an original contribution. </a:t>
            </a:r>
          </a:p>
          <a:p>
            <a:pPr marL="914400" lvl="1" indent="-457200">
              <a:spcAft>
                <a:spcPts val="1200"/>
              </a:spcAft>
              <a:buClr>
                <a:schemeClr val="bg1">
                  <a:lumMod val="50000"/>
                </a:schemeClr>
              </a:buClr>
              <a:buFont typeface="+mj-lt"/>
              <a:buAutoNum type="arabicPeriod"/>
            </a:pPr>
            <a:r>
              <a:rPr lang="en-GB" sz="2000" b="1" dirty="0">
                <a:solidFill>
                  <a:srgbClr val="00A4DE"/>
                </a:solidFill>
                <a:latin typeface="Arial" panose="020B0604020202020204" pitchFamily="34" charset="0"/>
                <a:cs typeface="Arial" panose="020B0604020202020204" pitchFamily="34" charset="0"/>
              </a:rPr>
              <a:t>Explain, evaluate and contextualize research and theory</a:t>
            </a:r>
            <a:r>
              <a:rPr lang="en-GB" sz="2000" dirty="0">
                <a:solidFill>
                  <a:srgbClr val="00A4DE"/>
                </a:solidFill>
                <a:latin typeface="Arial" panose="020B0604020202020204" pitchFamily="34" charset="0"/>
                <a:cs typeface="Arial" panose="020B0604020202020204" pitchFamily="34" charset="0"/>
              </a:rPr>
              <a:t> that you can engage with throughout your write-up to give your research broader relevance and importance.</a:t>
            </a:r>
          </a:p>
        </p:txBody>
      </p:sp>
      <p:sp>
        <p:nvSpPr>
          <p:cNvPr id="7" name="TextBox 6"/>
          <p:cNvSpPr txBox="1"/>
          <p:nvPr/>
        </p:nvSpPr>
        <p:spPr>
          <a:xfrm>
            <a:off x="1730473" y="377193"/>
            <a:ext cx="6882583"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WRITING YOUR LITERATURE REVIEW</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8761" y="434304"/>
            <a:ext cx="3710038"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701029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a:spLocks noGrp="1"/>
          </p:cNvSpPr>
          <p:nvPr>
            <p:ph idx="1"/>
          </p:nvPr>
        </p:nvSpPr>
        <p:spPr>
          <a:xfrm>
            <a:off x="786582" y="1240884"/>
            <a:ext cx="10609006" cy="5454882"/>
          </a:xfrm>
        </p:spPr>
        <p:txBody>
          <a:bodyPr>
            <a:normAutofit fontScale="85000" lnSpcReduction="20000"/>
          </a:bodyPr>
          <a:lstStyle/>
          <a:p>
            <a:pPr marL="0" indent="0">
              <a:spcAft>
                <a:spcPts val="1200"/>
              </a:spcAft>
              <a:buClr>
                <a:srgbClr val="ED7D31"/>
              </a:buClr>
              <a:buNone/>
            </a:pPr>
            <a:r>
              <a:rPr lang="en-GB" sz="2400" dirty="0" smtClean="0">
                <a:solidFill>
                  <a:srgbClr val="00A4DE"/>
                </a:solidFill>
                <a:latin typeface="Arial" panose="020B0604020202020204" pitchFamily="34" charset="0"/>
                <a:cs typeface="Arial" panose="020B0604020202020204" pitchFamily="34" charset="0"/>
              </a:rPr>
              <a:t>Your methods section provides </a:t>
            </a:r>
            <a:r>
              <a:rPr lang="en-GB" sz="2400" dirty="0">
                <a:solidFill>
                  <a:srgbClr val="00A4DE"/>
                </a:solidFill>
                <a:latin typeface="Arial" panose="020B0604020202020204" pitchFamily="34" charset="0"/>
                <a:cs typeface="Arial" panose="020B0604020202020204" pitchFamily="34" charset="0"/>
              </a:rPr>
              <a:t>a detailed description of your sampling, data collection and data analysis methods. </a:t>
            </a:r>
          </a:p>
          <a:p>
            <a:pPr marL="0" indent="0">
              <a:spcAft>
                <a:spcPts val="1200"/>
              </a:spcAft>
              <a:buClr>
                <a:srgbClr val="ED7D31"/>
              </a:buClr>
              <a:buNone/>
            </a:pPr>
            <a:r>
              <a:rPr lang="en-GB" sz="2400" dirty="0">
                <a:solidFill>
                  <a:srgbClr val="00A4DE"/>
                </a:solidFill>
                <a:latin typeface="Arial" panose="020B0604020202020204" pitchFamily="34" charset="0"/>
                <a:cs typeface="Arial" panose="020B0604020202020204" pitchFamily="34" charset="0"/>
              </a:rPr>
              <a:t>In this section you should detail (where relevant) the following:</a:t>
            </a:r>
          </a:p>
          <a:p>
            <a:pPr marL="914400" lvl="1" indent="-457200">
              <a:spcAft>
                <a:spcPts val="1200"/>
              </a:spcAft>
              <a:buClr>
                <a:schemeClr val="bg1">
                  <a:lumMod val="50000"/>
                </a:schemeClr>
              </a:buClr>
              <a:buFont typeface="+mj-lt"/>
              <a:buAutoNum type="arabicPeriod"/>
            </a:pPr>
            <a:r>
              <a:rPr lang="en-GB" dirty="0" smtClean="0">
                <a:solidFill>
                  <a:srgbClr val="00A4DE"/>
                </a:solidFill>
                <a:latin typeface="Arial" panose="020B0604020202020204" pitchFamily="34" charset="0"/>
                <a:cs typeface="Arial" panose="020B0604020202020204" pitchFamily="34" charset="0"/>
              </a:rPr>
              <a:t>Your </a:t>
            </a:r>
            <a:r>
              <a:rPr lang="en-GB" dirty="0">
                <a:solidFill>
                  <a:srgbClr val="00A4DE"/>
                </a:solidFill>
                <a:latin typeface="Arial" panose="020B0604020202020204" pitchFamily="34" charset="0"/>
                <a:cs typeface="Arial" panose="020B0604020202020204" pitchFamily="34" charset="0"/>
              </a:rPr>
              <a:t>theoretical assumptions that are directly affecting your methodological choices.</a:t>
            </a:r>
          </a:p>
          <a:p>
            <a:pPr marL="914400" lvl="1" indent="-457200">
              <a:spcAft>
                <a:spcPts val="1200"/>
              </a:spcAft>
              <a:buClr>
                <a:schemeClr val="bg1">
                  <a:lumMod val="50000"/>
                </a:schemeClr>
              </a:buClr>
              <a:buFont typeface="+mj-lt"/>
              <a:buAutoNum type="arabicPeriod"/>
            </a:pPr>
            <a:r>
              <a:rPr lang="en-GB" dirty="0" smtClean="0">
                <a:solidFill>
                  <a:srgbClr val="00A4DE"/>
                </a:solidFill>
                <a:latin typeface="Arial" panose="020B0604020202020204" pitchFamily="34" charset="0"/>
                <a:cs typeface="Arial" panose="020B0604020202020204" pitchFamily="34" charset="0"/>
              </a:rPr>
              <a:t>How </a:t>
            </a:r>
            <a:r>
              <a:rPr lang="en-GB" dirty="0">
                <a:solidFill>
                  <a:srgbClr val="00A4DE"/>
                </a:solidFill>
                <a:latin typeface="Arial" panose="020B0604020202020204" pitchFamily="34" charset="0"/>
                <a:cs typeface="Arial" panose="020B0604020202020204" pitchFamily="34" charset="0"/>
              </a:rPr>
              <a:t>you did your research.</a:t>
            </a:r>
          </a:p>
          <a:p>
            <a:pPr marL="914400" lvl="1" indent="-457200">
              <a:spcAft>
                <a:spcPts val="1200"/>
              </a:spcAft>
              <a:buClr>
                <a:schemeClr val="bg1">
                  <a:lumMod val="50000"/>
                </a:schemeClr>
              </a:buClr>
              <a:buFont typeface="+mj-lt"/>
              <a:buAutoNum type="arabicPeriod"/>
            </a:pPr>
            <a:r>
              <a:rPr lang="en-GB" dirty="0" smtClean="0">
                <a:solidFill>
                  <a:srgbClr val="00A4DE"/>
                </a:solidFill>
                <a:latin typeface="Arial" panose="020B0604020202020204" pitchFamily="34" charset="0"/>
                <a:cs typeface="Arial" panose="020B0604020202020204" pitchFamily="34" charset="0"/>
              </a:rPr>
              <a:t>Which </a:t>
            </a:r>
            <a:r>
              <a:rPr lang="en-GB" dirty="0">
                <a:solidFill>
                  <a:srgbClr val="00A4DE"/>
                </a:solidFill>
                <a:latin typeface="Arial" panose="020B0604020202020204" pitchFamily="34" charset="0"/>
                <a:cs typeface="Arial" panose="020B0604020202020204" pitchFamily="34" charset="0"/>
              </a:rPr>
              <a:t>data collection strategies you adopted and why.</a:t>
            </a:r>
          </a:p>
          <a:p>
            <a:pPr marL="914400" lvl="1" indent="-457200">
              <a:spcAft>
                <a:spcPts val="1200"/>
              </a:spcAft>
              <a:buClr>
                <a:schemeClr val="bg1">
                  <a:lumMod val="50000"/>
                </a:schemeClr>
              </a:buClr>
              <a:buFont typeface="+mj-lt"/>
              <a:buAutoNum type="arabicPeriod"/>
            </a:pPr>
            <a:r>
              <a:rPr lang="en-GB" dirty="0" smtClean="0">
                <a:solidFill>
                  <a:srgbClr val="00A4DE"/>
                </a:solidFill>
                <a:latin typeface="Arial" panose="020B0604020202020204" pitchFamily="34" charset="0"/>
                <a:cs typeface="Arial" panose="020B0604020202020204" pitchFamily="34" charset="0"/>
              </a:rPr>
              <a:t>What </a:t>
            </a:r>
            <a:r>
              <a:rPr lang="en-GB" dirty="0">
                <a:solidFill>
                  <a:srgbClr val="00A4DE"/>
                </a:solidFill>
                <a:latin typeface="Arial" panose="020B0604020202020204" pitchFamily="34" charset="0"/>
                <a:cs typeface="Arial" panose="020B0604020202020204" pitchFamily="34" charset="0"/>
              </a:rPr>
              <a:t>research design you used and why</a:t>
            </a:r>
            <a:r>
              <a:rPr lang="en-GB" dirty="0" smtClean="0">
                <a:solidFill>
                  <a:srgbClr val="00A4DE"/>
                </a:solidFill>
                <a:latin typeface="Arial" panose="020B0604020202020204" pitchFamily="34" charset="0"/>
                <a:cs typeface="Arial" panose="020B0604020202020204" pitchFamily="34" charset="0"/>
              </a:rPr>
              <a:t>.</a:t>
            </a:r>
          </a:p>
          <a:p>
            <a:pPr marL="914400" lvl="1" indent="-457200">
              <a:spcAft>
                <a:spcPts val="1200"/>
              </a:spcAft>
              <a:buClr>
                <a:schemeClr val="bg1">
                  <a:lumMod val="50000"/>
                </a:schemeClr>
              </a:buClr>
              <a:buFont typeface="+mj-lt"/>
              <a:buAutoNum type="arabicPeriod" startAt="5"/>
            </a:pPr>
            <a:r>
              <a:rPr lang="en-GB" dirty="0">
                <a:solidFill>
                  <a:srgbClr val="00A4DE"/>
                </a:solidFill>
                <a:latin typeface="Arial" panose="020B0604020202020204" pitchFamily="34" charset="0"/>
                <a:cs typeface="Arial" panose="020B0604020202020204" pitchFamily="34" charset="0"/>
              </a:rPr>
              <a:t>How and why you chose your research location.</a:t>
            </a:r>
          </a:p>
          <a:p>
            <a:pPr marL="914400" lvl="1" indent="-457200">
              <a:spcAft>
                <a:spcPts val="1200"/>
              </a:spcAft>
              <a:buClr>
                <a:schemeClr val="bg1">
                  <a:lumMod val="50000"/>
                </a:schemeClr>
              </a:buClr>
              <a:buFont typeface="+mj-lt"/>
              <a:buAutoNum type="arabicPeriod" startAt="5"/>
            </a:pPr>
            <a:r>
              <a:rPr lang="en-GB" dirty="0">
                <a:solidFill>
                  <a:srgbClr val="00A4DE"/>
                </a:solidFill>
                <a:latin typeface="Arial" panose="020B0604020202020204" pitchFamily="34" charset="0"/>
                <a:cs typeface="Arial" panose="020B0604020202020204" pitchFamily="34" charset="0"/>
              </a:rPr>
              <a:t>Important information about your research location(s) in terms of potential biases.</a:t>
            </a:r>
          </a:p>
          <a:p>
            <a:pPr marL="914400" lvl="1" indent="-457200">
              <a:spcAft>
                <a:spcPts val="1200"/>
              </a:spcAft>
              <a:buClr>
                <a:schemeClr val="bg1">
                  <a:lumMod val="50000"/>
                </a:schemeClr>
              </a:buClr>
              <a:buFont typeface="+mj-lt"/>
              <a:buAutoNum type="arabicPeriod" startAt="5"/>
            </a:pPr>
            <a:r>
              <a:rPr lang="en-GB" dirty="0">
                <a:solidFill>
                  <a:srgbClr val="00A4DE"/>
                </a:solidFill>
                <a:latin typeface="Arial" panose="020B0604020202020204" pitchFamily="34" charset="0"/>
                <a:cs typeface="Arial" panose="020B0604020202020204" pitchFamily="34" charset="0"/>
              </a:rPr>
              <a:t>Any other factors that may have affected your data in a way that is relevant to your research question.</a:t>
            </a:r>
          </a:p>
          <a:p>
            <a:pPr marL="914400" lvl="1" indent="-457200">
              <a:spcAft>
                <a:spcPts val="1200"/>
              </a:spcAft>
              <a:buClr>
                <a:schemeClr val="bg1">
                  <a:lumMod val="50000"/>
                </a:schemeClr>
              </a:buClr>
              <a:buFont typeface="+mj-lt"/>
              <a:buAutoNum type="arabicPeriod" startAt="5"/>
            </a:pPr>
            <a:r>
              <a:rPr lang="en-GB" dirty="0">
                <a:solidFill>
                  <a:srgbClr val="00A4DE"/>
                </a:solidFill>
                <a:latin typeface="Arial" panose="020B0604020202020204" pitchFamily="34" charset="0"/>
                <a:cs typeface="Arial" panose="020B0604020202020204" pitchFamily="34" charset="0"/>
              </a:rPr>
              <a:t>Why your research strategy and methods were appropriate for this research context.</a:t>
            </a:r>
          </a:p>
          <a:p>
            <a:pPr marL="914400" lvl="1" indent="-457200">
              <a:spcAft>
                <a:spcPts val="1200"/>
              </a:spcAft>
              <a:buClr>
                <a:schemeClr val="bg1">
                  <a:lumMod val="50000"/>
                </a:schemeClr>
              </a:buClr>
              <a:buFont typeface="+mj-lt"/>
              <a:buAutoNum type="arabicPeriod" startAt="5"/>
            </a:pPr>
            <a:r>
              <a:rPr lang="en-GB" dirty="0">
                <a:solidFill>
                  <a:srgbClr val="00A4DE"/>
                </a:solidFill>
                <a:latin typeface="Arial" panose="020B0604020202020204" pitchFamily="34" charset="0"/>
                <a:cs typeface="Arial" panose="020B0604020202020204" pitchFamily="34" charset="0"/>
              </a:rPr>
              <a:t>Which data analysis approach(</a:t>
            </a:r>
            <a:r>
              <a:rPr lang="en-GB" dirty="0" err="1">
                <a:solidFill>
                  <a:srgbClr val="00A4DE"/>
                </a:solidFill>
                <a:latin typeface="Arial" panose="020B0604020202020204" pitchFamily="34" charset="0"/>
                <a:cs typeface="Arial" panose="020B0604020202020204" pitchFamily="34" charset="0"/>
              </a:rPr>
              <a:t>es</a:t>
            </a:r>
            <a:r>
              <a:rPr lang="en-GB" dirty="0">
                <a:solidFill>
                  <a:srgbClr val="00A4DE"/>
                </a:solidFill>
                <a:latin typeface="Arial" panose="020B0604020202020204" pitchFamily="34" charset="0"/>
                <a:cs typeface="Arial" panose="020B0604020202020204" pitchFamily="34" charset="0"/>
              </a:rPr>
              <a:t>) you have selected and why. </a:t>
            </a:r>
          </a:p>
          <a:p>
            <a:pPr marL="457200" lvl="1" indent="0">
              <a:spcAft>
                <a:spcPts val="1200"/>
              </a:spcAft>
              <a:buClr>
                <a:srgbClr val="ED7D31"/>
              </a:buClr>
              <a:buNone/>
            </a:pPr>
            <a:endParaRPr lang="en-GB" sz="2000" dirty="0">
              <a:solidFill>
                <a:srgbClr val="000090"/>
              </a:solidFill>
              <a:latin typeface="Arial" panose="020B0604020202020204" pitchFamily="34" charset="0"/>
              <a:cs typeface="Arial" panose="020B0604020202020204" pitchFamily="34" charset="0"/>
            </a:endParaRPr>
          </a:p>
        </p:txBody>
      </p:sp>
      <p:sp>
        <p:nvSpPr>
          <p:cNvPr id="6" name="TextBox 5"/>
          <p:cNvSpPr txBox="1"/>
          <p:nvPr/>
        </p:nvSpPr>
        <p:spPr>
          <a:xfrm>
            <a:off x="1750139" y="377193"/>
            <a:ext cx="6725267"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WRITING YOUR METHODS SECTION </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7"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60774" y="434304"/>
            <a:ext cx="3828025"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462834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a:spLocks noGrp="1"/>
          </p:cNvSpPr>
          <p:nvPr>
            <p:ph idx="1"/>
          </p:nvPr>
        </p:nvSpPr>
        <p:spPr>
          <a:xfrm>
            <a:off x="418744" y="1314396"/>
            <a:ext cx="11128214" cy="4980552"/>
          </a:xfrm>
        </p:spPr>
        <p:txBody>
          <a:bodyPr>
            <a:normAutofit/>
          </a:bodyPr>
          <a:lstStyle/>
          <a:p>
            <a:pPr marL="457200" lvl="1" indent="0">
              <a:spcAft>
                <a:spcPts val="1200"/>
              </a:spcAft>
              <a:buClr>
                <a:srgbClr val="ED7D31"/>
              </a:buClr>
              <a:buNone/>
            </a:pPr>
            <a:r>
              <a:rPr lang="en-GB" sz="2000" b="1" dirty="0">
                <a:solidFill>
                  <a:srgbClr val="00A4DE"/>
                </a:solidFill>
                <a:latin typeface="Arial" panose="020B0604020202020204" pitchFamily="34" charset="0"/>
                <a:cs typeface="Arial" panose="020B0604020202020204" pitchFamily="34" charset="0"/>
              </a:rPr>
              <a:t>The number of results sections you write depends on your particular </a:t>
            </a:r>
            <a:r>
              <a:rPr lang="en-GB" sz="2000" b="1" dirty="0" smtClean="0">
                <a:solidFill>
                  <a:srgbClr val="00A4DE"/>
                </a:solidFill>
                <a:latin typeface="Arial" panose="020B0604020202020204" pitchFamily="34" charset="0"/>
                <a:cs typeface="Arial" panose="020B0604020202020204" pitchFamily="34" charset="0"/>
              </a:rPr>
              <a:t>study.</a:t>
            </a:r>
          </a:p>
          <a:p>
            <a:pPr lvl="1">
              <a:spcAft>
                <a:spcPts val="1200"/>
              </a:spcAft>
              <a:buClr>
                <a:srgbClr val="ED7D31"/>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Smaller </a:t>
            </a:r>
            <a:r>
              <a:rPr lang="en-GB" sz="2000" dirty="0">
                <a:solidFill>
                  <a:srgbClr val="00A4DE"/>
                </a:solidFill>
                <a:latin typeface="Arial" panose="020B0604020202020204" pitchFamily="34" charset="0"/>
                <a:cs typeface="Arial" panose="020B0604020202020204" pitchFamily="34" charset="0"/>
              </a:rPr>
              <a:t>pieces of research may only have one or two results sections, and larger studies may have five or six </a:t>
            </a:r>
            <a:r>
              <a:rPr lang="en-GB" sz="2000" dirty="0" smtClean="0">
                <a:solidFill>
                  <a:srgbClr val="00A4DE"/>
                </a:solidFill>
                <a:latin typeface="Arial" panose="020B0604020202020204" pitchFamily="34" charset="0"/>
                <a:cs typeface="Arial" panose="020B0604020202020204" pitchFamily="34" charset="0"/>
              </a:rPr>
              <a:t>sections.</a:t>
            </a:r>
          </a:p>
          <a:p>
            <a:pPr lvl="1">
              <a:spcAft>
                <a:spcPts val="1200"/>
              </a:spcAft>
              <a:buClr>
                <a:srgbClr val="ED7D31"/>
              </a:buClr>
              <a:buSzPct val="150000"/>
              <a:buBlip>
                <a:blip r:embed="rId2"/>
              </a:buBlip>
            </a:pPr>
            <a:r>
              <a:rPr lang="en-GB" sz="2000" b="1" dirty="0" smtClean="0">
                <a:solidFill>
                  <a:srgbClr val="00A4DE"/>
                </a:solidFill>
                <a:latin typeface="Arial" panose="020B0604020202020204" pitchFamily="34" charset="0"/>
                <a:cs typeface="Arial" panose="020B0604020202020204" pitchFamily="34" charset="0"/>
              </a:rPr>
              <a:t>Each results section should focus on one major issue.</a:t>
            </a:r>
          </a:p>
          <a:p>
            <a:pPr lvl="2">
              <a:spcAft>
                <a:spcPts val="1200"/>
              </a:spcAft>
              <a:buClr>
                <a:srgbClr val="ED7D31"/>
              </a:buClr>
              <a:buSzPct val="150000"/>
              <a:buBlip>
                <a:blip r:embed="rId2"/>
              </a:buBlip>
            </a:pPr>
            <a:r>
              <a:rPr lang="en-GB" sz="1800" dirty="0" smtClean="0">
                <a:solidFill>
                  <a:srgbClr val="00A4DE"/>
                </a:solidFill>
                <a:latin typeface="Arial" panose="020B0604020202020204" pitchFamily="34" charset="0"/>
                <a:cs typeface="Arial" panose="020B0604020202020204" pitchFamily="34" charset="0"/>
              </a:rPr>
              <a:t>Your </a:t>
            </a:r>
            <a:r>
              <a:rPr lang="en-GB" sz="1800" dirty="0">
                <a:solidFill>
                  <a:srgbClr val="00A4DE"/>
                </a:solidFill>
                <a:latin typeface="Arial" panose="020B0604020202020204" pitchFamily="34" charset="0"/>
                <a:cs typeface="Arial" panose="020B0604020202020204" pitchFamily="34" charset="0"/>
              </a:rPr>
              <a:t>sections should relate to each other in a coherent sequence.</a:t>
            </a:r>
          </a:p>
          <a:p>
            <a:pPr lvl="2">
              <a:spcAft>
                <a:spcPts val="1200"/>
              </a:spcAft>
              <a:buClr>
                <a:srgbClr val="ED7D31"/>
              </a:buClr>
              <a:buSzPct val="150000"/>
              <a:buBlip>
                <a:blip r:embed="rId2"/>
              </a:buBlip>
            </a:pPr>
            <a:r>
              <a:rPr lang="en-GB" sz="1800" dirty="0">
                <a:solidFill>
                  <a:srgbClr val="00A4DE"/>
                </a:solidFill>
                <a:latin typeface="Arial" panose="020B0604020202020204" pitchFamily="34" charset="0"/>
                <a:cs typeface="Arial" panose="020B0604020202020204" pitchFamily="34" charset="0"/>
              </a:rPr>
              <a:t>Think about what order makes the most sense for your particular research.</a:t>
            </a:r>
          </a:p>
          <a:p>
            <a:pPr lvl="2">
              <a:spcAft>
                <a:spcPts val="1200"/>
              </a:spcAft>
              <a:buClr>
                <a:srgbClr val="ED7D31"/>
              </a:buClr>
              <a:buSzPct val="150000"/>
              <a:buBlip>
                <a:blip r:embed="rId2"/>
              </a:buBlip>
            </a:pPr>
            <a:r>
              <a:rPr lang="en-GB" sz="1800" dirty="0">
                <a:solidFill>
                  <a:srgbClr val="00A4DE"/>
                </a:solidFill>
                <a:latin typeface="Arial" panose="020B0604020202020204" pitchFamily="34" charset="0"/>
                <a:cs typeface="Arial" panose="020B0604020202020204" pitchFamily="34" charset="0"/>
              </a:rPr>
              <a:t>You might start with the more general theme and then address the more specific ones, for example.</a:t>
            </a:r>
          </a:p>
          <a:p>
            <a:pPr lvl="2">
              <a:spcAft>
                <a:spcPts val="1200"/>
              </a:spcAft>
              <a:buClr>
                <a:srgbClr val="ED7D31"/>
              </a:buClr>
              <a:buSzPct val="150000"/>
              <a:buBlip>
                <a:blip r:embed="rId2"/>
              </a:buBlip>
            </a:pPr>
            <a:r>
              <a:rPr lang="en-GB" sz="1800" dirty="0">
                <a:solidFill>
                  <a:srgbClr val="00A4DE"/>
                </a:solidFill>
                <a:latin typeface="Arial" panose="020B0604020202020204" pitchFamily="34" charset="0"/>
                <a:cs typeface="Arial" panose="020B0604020202020204" pitchFamily="34" charset="0"/>
              </a:rPr>
              <a:t>If there is no obviously appropriate sequence, just select an order and ensure you have good transitions to make the set of results sections seem coherent.</a:t>
            </a:r>
          </a:p>
          <a:p>
            <a:pPr lvl="2">
              <a:spcAft>
                <a:spcPts val="1200"/>
              </a:spcAft>
              <a:buClr>
                <a:srgbClr val="ED7D31"/>
              </a:buClr>
            </a:pPr>
            <a:endParaRPr lang="en-GB" sz="1800" dirty="0" smtClean="0">
              <a:solidFill>
                <a:srgbClr val="000090"/>
              </a:solidFill>
              <a:latin typeface="Arial" panose="020B0604020202020204" pitchFamily="34" charset="0"/>
              <a:cs typeface="Arial" panose="020B0604020202020204" pitchFamily="34" charset="0"/>
            </a:endParaRPr>
          </a:p>
        </p:txBody>
      </p:sp>
      <p:sp>
        <p:nvSpPr>
          <p:cNvPr id="6" name="TextBox 5"/>
          <p:cNvSpPr txBox="1"/>
          <p:nvPr/>
        </p:nvSpPr>
        <p:spPr>
          <a:xfrm>
            <a:off x="1750140" y="377193"/>
            <a:ext cx="6449964"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WRITING YOUR RESULTS SECTION</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7"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46142" y="434304"/>
            <a:ext cx="4142657"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843804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609600" y="1389872"/>
            <a:ext cx="10829270" cy="5069922"/>
          </a:xfrm>
        </p:spPr>
        <p:txBody>
          <a:bodyPr>
            <a:normAutofit fontScale="77500" lnSpcReduction="20000"/>
          </a:bodyPr>
          <a:lstStyle/>
          <a:p>
            <a:pPr marL="342900" lvl="1" indent="-342900">
              <a:lnSpc>
                <a:spcPct val="100000"/>
              </a:lnSpc>
              <a:spcBef>
                <a:spcPts val="0"/>
              </a:spcBef>
              <a:spcAft>
                <a:spcPts val="2000"/>
              </a:spcAft>
              <a:buClr>
                <a:schemeClr val="accent2"/>
              </a:buClr>
              <a:buSzPct val="150000"/>
              <a:buBlip>
                <a:blip r:embed="rId2"/>
              </a:buBlip>
              <a:tabLst>
                <a:tab pos="180975" algn="l"/>
              </a:tabLst>
            </a:pPr>
            <a:r>
              <a:rPr lang="en-GB" sz="2300" dirty="0">
                <a:solidFill>
                  <a:srgbClr val="00A4DE"/>
                </a:solidFill>
                <a:latin typeface="Arial" panose="020B0604020202020204" pitchFamily="34" charset="0"/>
                <a:cs typeface="Arial" panose="020B0604020202020204" pitchFamily="34" charset="0"/>
              </a:rPr>
              <a:t>As with all sections, we recommend </a:t>
            </a:r>
            <a:r>
              <a:rPr lang="en-GB" sz="2300" b="1" dirty="0">
                <a:solidFill>
                  <a:srgbClr val="00A4DE"/>
                </a:solidFill>
                <a:latin typeface="Arial" panose="020B0604020202020204" pitchFamily="34" charset="0"/>
                <a:cs typeface="Arial" panose="020B0604020202020204" pitchFamily="34" charset="0"/>
              </a:rPr>
              <a:t>adding notes to the discussion section when ideas occur to you while writing other sections </a:t>
            </a:r>
            <a:r>
              <a:rPr lang="en-GB" sz="2300" dirty="0">
                <a:solidFill>
                  <a:srgbClr val="00A4DE"/>
                </a:solidFill>
                <a:latin typeface="Arial" panose="020B0604020202020204" pitchFamily="34" charset="0"/>
                <a:cs typeface="Arial" panose="020B0604020202020204" pitchFamily="34" charset="0"/>
              </a:rPr>
              <a:t>so that you have content to build </a:t>
            </a:r>
            <a:r>
              <a:rPr lang="en-GB" sz="2300" dirty="0" smtClean="0">
                <a:solidFill>
                  <a:srgbClr val="00A4DE"/>
                </a:solidFill>
                <a:latin typeface="Arial" panose="020B0604020202020204" pitchFamily="34" charset="0"/>
                <a:cs typeface="Arial" panose="020B0604020202020204" pitchFamily="34" charset="0"/>
              </a:rPr>
              <a:t>from.</a:t>
            </a:r>
          </a:p>
          <a:p>
            <a:pPr marL="342900" lvl="1" indent="-342900">
              <a:lnSpc>
                <a:spcPct val="100000"/>
              </a:lnSpc>
              <a:spcBef>
                <a:spcPts val="0"/>
              </a:spcBef>
              <a:spcAft>
                <a:spcPts val="2000"/>
              </a:spcAft>
              <a:buClr>
                <a:schemeClr val="accent2"/>
              </a:buClr>
              <a:buSzPct val="150000"/>
              <a:buBlip>
                <a:blip r:embed="rId2"/>
              </a:buBlip>
              <a:tabLst>
                <a:tab pos="180975" algn="l"/>
              </a:tabLst>
            </a:pPr>
            <a:r>
              <a:rPr lang="en-GB" sz="2300" dirty="0" smtClean="0">
                <a:solidFill>
                  <a:srgbClr val="00A4DE"/>
                </a:solidFill>
                <a:latin typeface="Arial" panose="020B0604020202020204" pitchFamily="34" charset="0"/>
                <a:cs typeface="Arial" panose="020B0604020202020204" pitchFamily="34" charset="0"/>
              </a:rPr>
              <a:t>Start </a:t>
            </a:r>
            <a:r>
              <a:rPr lang="en-GB" sz="2300" dirty="0">
                <a:solidFill>
                  <a:srgbClr val="00A4DE"/>
                </a:solidFill>
                <a:latin typeface="Arial" panose="020B0604020202020204" pitchFamily="34" charset="0"/>
                <a:cs typeface="Arial" panose="020B0604020202020204" pitchFamily="34" charset="0"/>
              </a:rPr>
              <a:t>preparing your first full draft of your discussion section when you’ve completed all your results sections, but just before you write your first full draft of your </a:t>
            </a:r>
            <a:r>
              <a:rPr lang="en-GB" sz="2300" dirty="0" smtClean="0">
                <a:solidFill>
                  <a:srgbClr val="00A4DE"/>
                </a:solidFill>
                <a:latin typeface="Arial" panose="020B0604020202020204" pitchFamily="34" charset="0"/>
                <a:cs typeface="Arial" panose="020B0604020202020204" pitchFamily="34" charset="0"/>
              </a:rPr>
              <a:t>introduction.</a:t>
            </a:r>
          </a:p>
          <a:p>
            <a:pPr marL="342900" lvl="1" indent="-342900">
              <a:lnSpc>
                <a:spcPct val="100000"/>
              </a:lnSpc>
              <a:spcBef>
                <a:spcPts val="0"/>
              </a:spcBef>
              <a:spcAft>
                <a:spcPts val="2000"/>
              </a:spcAft>
              <a:buClr>
                <a:schemeClr val="accent2"/>
              </a:buClr>
              <a:buSzPct val="150000"/>
              <a:buBlip>
                <a:blip r:embed="rId2"/>
              </a:buBlip>
              <a:tabLst>
                <a:tab pos="180975" algn="l"/>
              </a:tabLst>
            </a:pPr>
            <a:r>
              <a:rPr lang="en-GB" sz="2300" dirty="0">
                <a:solidFill>
                  <a:srgbClr val="00A4DE"/>
                </a:solidFill>
                <a:latin typeface="Arial" panose="020B0604020202020204" pitchFamily="34" charset="0"/>
                <a:cs typeface="Arial" panose="020B0604020202020204" pitchFamily="34" charset="0"/>
              </a:rPr>
              <a:t>Once your draft </a:t>
            </a:r>
            <a:r>
              <a:rPr lang="en-GB" sz="2300" dirty="0" smtClean="0">
                <a:solidFill>
                  <a:srgbClr val="00A4DE"/>
                </a:solidFill>
                <a:latin typeface="Arial" panose="020B0604020202020204" pitchFamily="34" charset="0"/>
                <a:cs typeface="Arial" panose="020B0604020202020204" pitchFamily="34" charset="0"/>
              </a:rPr>
              <a:t>discussion is </a:t>
            </a:r>
            <a:r>
              <a:rPr lang="en-GB" sz="2300" dirty="0">
                <a:solidFill>
                  <a:srgbClr val="00A4DE"/>
                </a:solidFill>
                <a:latin typeface="Arial" panose="020B0604020202020204" pitchFamily="34" charset="0"/>
                <a:cs typeface="Arial" panose="020B0604020202020204" pitchFamily="34" charset="0"/>
              </a:rPr>
              <a:t>complete, you can begin refining both the discussion and introduction. </a:t>
            </a:r>
            <a:endParaRPr lang="en-GB" sz="2300" dirty="0" smtClean="0">
              <a:solidFill>
                <a:srgbClr val="00A4DE"/>
              </a:solidFill>
              <a:latin typeface="Arial" panose="020B0604020202020204" pitchFamily="34" charset="0"/>
              <a:cs typeface="Arial" panose="020B0604020202020204" pitchFamily="34" charset="0"/>
            </a:endParaRPr>
          </a:p>
          <a:p>
            <a:pPr marL="342900" lvl="1" indent="-342900">
              <a:lnSpc>
                <a:spcPct val="100000"/>
              </a:lnSpc>
              <a:spcBef>
                <a:spcPts val="0"/>
              </a:spcBef>
              <a:spcAft>
                <a:spcPts val="1200"/>
              </a:spcAft>
              <a:buClr>
                <a:schemeClr val="accent2"/>
              </a:buClr>
              <a:buSzPct val="150000"/>
              <a:buBlip>
                <a:blip r:embed="rId2"/>
              </a:buBlip>
              <a:tabLst>
                <a:tab pos="180975" algn="l"/>
              </a:tabLst>
            </a:pPr>
            <a:r>
              <a:rPr lang="en-GB" sz="2300" dirty="0">
                <a:solidFill>
                  <a:srgbClr val="00A4DE"/>
                </a:solidFill>
                <a:latin typeface="Arial" panose="020B0604020202020204" pitchFamily="34" charset="0"/>
                <a:cs typeface="Arial" panose="020B0604020202020204" pitchFamily="34" charset="0"/>
              </a:rPr>
              <a:t>Your discussion section should begin by briefly re-stating the research problem and research question(s) you are investigating.</a:t>
            </a:r>
          </a:p>
          <a:p>
            <a:pPr marL="742950" lvl="2" indent="-285750">
              <a:lnSpc>
                <a:spcPct val="100000"/>
              </a:lnSpc>
              <a:spcBef>
                <a:spcPts val="0"/>
              </a:spcBef>
              <a:spcAft>
                <a:spcPts val="1200"/>
              </a:spcAft>
              <a:buClr>
                <a:schemeClr val="accent2"/>
              </a:buClr>
              <a:buSzPct val="150000"/>
              <a:buBlip>
                <a:blip r:embed="rId2"/>
              </a:buBlip>
              <a:tabLst>
                <a:tab pos="180975" algn="l"/>
              </a:tabLst>
            </a:pPr>
            <a:r>
              <a:rPr lang="en-GB" sz="2100" dirty="0">
                <a:solidFill>
                  <a:srgbClr val="00A4DE"/>
                </a:solidFill>
                <a:latin typeface="Arial" panose="020B0604020202020204" pitchFamily="34" charset="0"/>
                <a:cs typeface="Arial" panose="020B0604020202020204" pitchFamily="34" charset="0"/>
              </a:rPr>
              <a:t>That is, re-establish the overall focus for this piece of research.</a:t>
            </a:r>
          </a:p>
          <a:p>
            <a:pPr marL="342900" lvl="1" indent="-342900">
              <a:lnSpc>
                <a:spcPct val="100000"/>
              </a:lnSpc>
              <a:spcBef>
                <a:spcPts val="0"/>
              </a:spcBef>
              <a:spcAft>
                <a:spcPts val="1200"/>
              </a:spcAft>
              <a:buClr>
                <a:schemeClr val="accent2"/>
              </a:buClr>
              <a:buSzPct val="150000"/>
              <a:buBlip>
                <a:blip r:embed="rId2"/>
              </a:buBlip>
              <a:tabLst>
                <a:tab pos="180975" algn="l"/>
              </a:tabLst>
            </a:pPr>
            <a:r>
              <a:rPr lang="en-GB" sz="2300" dirty="0">
                <a:solidFill>
                  <a:srgbClr val="00A4DE"/>
                </a:solidFill>
                <a:latin typeface="Arial" panose="020B0604020202020204" pitchFamily="34" charset="0"/>
                <a:cs typeface="Arial" panose="020B0604020202020204" pitchFamily="34" charset="0"/>
              </a:rPr>
              <a:t>You will then want to summarize the headline findings from your results sections.</a:t>
            </a:r>
          </a:p>
          <a:p>
            <a:pPr marL="742950" lvl="2" indent="-285750">
              <a:lnSpc>
                <a:spcPct val="100000"/>
              </a:lnSpc>
              <a:spcBef>
                <a:spcPts val="0"/>
              </a:spcBef>
              <a:spcAft>
                <a:spcPts val="1200"/>
              </a:spcAft>
              <a:buClr>
                <a:schemeClr val="accent2"/>
              </a:buClr>
              <a:buSzPct val="150000"/>
              <a:buBlip>
                <a:blip r:embed="rId2"/>
              </a:buBlip>
              <a:tabLst>
                <a:tab pos="180975" algn="l"/>
              </a:tabLst>
            </a:pPr>
            <a:r>
              <a:rPr lang="en-GB" sz="2100" dirty="0">
                <a:solidFill>
                  <a:srgbClr val="00A4DE"/>
                </a:solidFill>
                <a:latin typeface="Arial" panose="020B0604020202020204" pitchFamily="34" charset="0"/>
                <a:cs typeface="Arial" panose="020B0604020202020204" pitchFamily="34" charset="0"/>
              </a:rPr>
              <a:t>Strictly avoid introducing new evidence at this stage, but instead focus on developing clear statements about the significance and implications of your results.</a:t>
            </a:r>
          </a:p>
          <a:p>
            <a:pPr marL="742950" lvl="2" indent="-285750">
              <a:lnSpc>
                <a:spcPct val="100000"/>
              </a:lnSpc>
              <a:spcBef>
                <a:spcPts val="0"/>
              </a:spcBef>
              <a:spcAft>
                <a:spcPts val="1200"/>
              </a:spcAft>
              <a:buClr>
                <a:schemeClr val="accent2"/>
              </a:buClr>
              <a:buSzPct val="150000"/>
              <a:buBlip>
                <a:blip r:embed="rId2"/>
              </a:buBlip>
              <a:tabLst>
                <a:tab pos="180975" algn="l"/>
              </a:tabLst>
            </a:pPr>
            <a:r>
              <a:rPr lang="en-GB" sz="2100" dirty="0">
                <a:solidFill>
                  <a:srgbClr val="00A4DE"/>
                </a:solidFill>
                <a:latin typeface="Arial" panose="020B0604020202020204" pitchFamily="34" charset="0"/>
                <a:cs typeface="Arial" panose="020B0604020202020204" pitchFamily="34" charset="0"/>
              </a:rPr>
              <a:t>Think about whether there are any ‘take away’ points for readers from each individual finding as well as the project as a whole.</a:t>
            </a:r>
          </a:p>
          <a:p>
            <a:pPr marL="342900" lvl="1" indent="-342900">
              <a:lnSpc>
                <a:spcPct val="100000"/>
              </a:lnSpc>
              <a:spcBef>
                <a:spcPts val="0"/>
              </a:spcBef>
              <a:spcAft>
                <a:spcPts val="1200"/>
              </a:spcAft>
              <a:buClr>
                <a:schemeClr val="accent2"/>
              </a:buClr>
              <a:buSzPct val="150000"/>
              <a:buBlip>
                <a:blip r:embed="rId2"/>
              </a:buBlip>
              <a:tabLst>
                <a:tab pos="180975" algn="l"/>
              </a:tabLst>
            </a:pPr>
            <a:r>
              <a:rPr lang="en-GB" sz="2300" dirty="0">
                <a:solidFill>
                  <a:srgbClr val="00A4DE"/>
                </a:solidFill>
                <a:latin typeface="Arial" panose="020B0604020202020204" pitchFamily="34" charset="0"/>
                <a:cs typeface="Arial" panose="020B0604020202020204" pitchFamily="34" charset="0"/>
              </a:rPr>
              <a:t>The last part of the discussion section is a sub-section called ‘conclusion’, which provides the closing argument you would like to make based on your research.</a:t>
            </a:r>
          </a:p>
          <a:p>
            <a:pPr marL="228600" lvl="1">
              <a:lnSpc>
                <a:spcPct val="100000"/>
              </a:lnSpc>
              <a:spcBef>
                <a:spcPts val="0"/>
              </a:spcBef>
              <a:spcAft>
                <a:spcPts val="2000"/>
              </a:spcAft>
              <a:buClr>
                <a:schemeClr val="accent2"/>
              </a:buClr>
              <a:buSzPct val="121000"/>
              <a:tabLst>
                <a:tab pos="180975" algn="l"/>
              </a:tabLst>
            </a:pPr>
            <a:endParaRPr lang="en-GB" sz="2000" dirty="0">
              <a:solidFill>
                <a:srgbClr val="000090"/>
              </a:solidFill>
              <a:latin typeface="Arial" panose="020B0604020202020204" pitchFamily="34" charset="0"/>
              <a:cs typeface="Arial" panose="020B0604020202020204" pitchFamily="34" charset="0"/>
            </a:endParaRPr>
          </a:p>
        </p:txBody>
      </p:sp>
      <p:sp>
        <p:nvSpPr>
          <p:cNvPr id="8" name="TextBox 7"/>
          <p:cNvSpPr txBox="1"/>
          <p:nvPr/>
        </p:nvSpPr>
        <p:spPr>
          <a:xfrm>
            <a:off x="1750140" y="377193"/>
            <a:ext cx="7148054"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WRITING YOUR DISCUSSION SECTION</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83562" y="434304"/>
            <a:ext cx="3405238"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1843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845574" y="1204958"/>
            <a:ext cx="10353368" cy="5452775"/>
          </a:xfrm>
          <a:prstGeom prst="rect">
            <a:avLst/>
          </a:prstGeom>
          <a:noFill/>
        </p:spPr>
        <p:txBody>
          <a:bodyPr wrap="square" rtlCol="0">
            <a:spAutoFit/>
          </a:bodyPr>
          <a:lstStyle/>
          <a:p>
            <a:pPr marL="342900" indent="-342900">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Setting </a:t>
            </a:r>
            <a:r>
              <a:rPr lang="en-GB" sz="2000" dirty="0">
                <a:solidFill>
                  <a:srgbClr val="00A4DE"/>
                </a:solidFill>
                <a:latin typeface="Arial" panose="020B0604020202020204" pitchFamily="34" charset="0"/>
                <a:cs typeface="Arial" panose="020B0604020202020204" pitchFamily="34" charset="0"/>
              </a:rPr>
              <a:t>up a comprehensive and flexible word processor template that includes automated features and referencing.</a:t>
            </a:r>
          </a:p>
          <a:p>
            <a:pPr marL="342900" indent="-342900">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Marshalling your </a:t>
            </a:r>
            <a:r>
              <a:rPr lang="en-GB" sz="2000" dirty="0">
                <a:solidFill>
                  <a:srgbClr val="00A4DE"/>
                </a:solidFill>
                <a:latin typeface="Arial" panose="020B0604020202020204" pitchFamily="34" charset="0"/>
                <a:cs typeface="Arial" panose="020B0604020202020204" pitchFamily="34" charset="0"/>
              </a:rPr>
              <a:t>existing resources to see what information you’ve got, where it goes and what’s missing.</a:t>
            </a:r>
          </a:p>
          <a:p>
            <a:pPr marL="342900" indent="-342900">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Evaluating what </a:t>
            </a:r>
            <a:r>
              <a:rPr lang="en-GB" sz="2000" dirty="0">
                <a:solidFill>
                  <a:srgbClr val="00A4DE"/>
                </a:solidFill>
                <a:latin typeface="Arial" panose="020B0604020202020204" pitchFamily="34" charset="0"/>
                <a:cs typeface="Arial" panose="020B0604020202020204" pitchFamily="34" charset="0"/>
              </a:rPr>
              <a:t>your audience will expect and how you can craft your report to provide it. </a:t>
            </a:r>
          </a:p>
          <a:p>
            <a:pPr marL="342900" indent="-342900">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Strategies for writing </a:t>
            </a:r>
            <a:r>
              <a:rPr lang="en-GB" sz="2000" dirty="0">
                <a:solidFill>
                  <a:srgbClr val="00A4DE"/>
                </a:solidFill>
                <a:latin typeface="Arial" panose="020B0604020202020204" pitchFamily="34" charset="0"/>
                <a:cs typeface="Arial" panose="020B0604020202020204" pitchFamily="34" charset="0"/>
              </a:rPr>
              <a:t>focused and analytical sections while ensuring that your entire report maintains overall cohesion.</a:t>
            </a:r>
          </a:p>
          <a:p>
            <a:pPr marL="342900" indent="-342900">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Advice </a:t>
            </a:r>
            <a:r>
              <a:rPr lang="en-GB" sz="2000" dirty="0">
                <a:solidFill>
                  <a:srgbClr val="00A4DE"/>
                </a:solidFill>
                <a:latin typeface="Arial" panose="020B0604020202020204" pitchFamily="34" charset="0"/>
                <a:cs typeface="Arial" panose="020B0604020202020204" pitchFamily="34" charset="0"/>
              </a:rPr>
              <a:t>on good writing principles and practices to keep your report focused and coherent.  </a:t>
            </a:r>
          </a:p>
          <a:p>
            <a:pPr marL="342900" indent="-342900">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Solutions </a:t>
            </a:r>
            <a:r>
              <a:rPr lang="en-GB" sz="2000" dirty="0">
                <a:solidFill>
                  <a:srgbClr val="00A4DE"/>
                </a:solidFill>
                <a:latin typeface="Arial" panose="020B0604020202020204" pitchFamily="34" charset="0"/>
                <a:cs typeface="Arial" panose="020B0604020202020204" pitchFamily="34" charset="0"/>
              </a:rPr>
              <a:t>to key problems you may face when writing up your report</a:t>
            </a:r>
            <a:r>
              <a:rPr lang="en-GB" sz="2000" dirty="0" smtClean="0">
                <a:solidFill>
                  <a:srgbClr val="00A4DE"/>
                </a:solidFill>
                <a:latin typeface="Arial" panose="020B0604020202020204" pitchFamily="34" charset="0"/>
                <a:cs typeface="Arial" panose="020B0604020202020204" pitchFamily="34" charset="0"/>
              </a:rPr>
              <a:t>.</a:t>
            </a:r>
          </a:p>
          <a:p>
            <a:pPr>
              <a:spcBef>
                <a:spcPts val="1000"/>
              </a:spcBef>
              <a:buClr>
                <a:schemeClr val="accent2"/>
              </a:buClr>
              <a:buSzPct val="121000"/>
            </a:pPr>
            <a:endParaRPr lang="en-GB" sz="2000" dirty="0">
              <a:solidFill>
                <a:srgbClr val="000090"/>
              </a:solidFill>
              <a:latin typeface="Arial" panose="020B0604020202020204" pitchFamily="34" charset="0"/>
              <a:cs typeface="Arial" panose="020B0604020202020204" pitchFamily="34" charset="0"/>
            </a:endParaRPr>
          </a:p>
        </p:txBody>
      </p:sp>
      <p:sp>
        <p:nvSpPr>
          <p:cNvPr id="7" name="TextBox 6"/>
          <p:cNvSpPr txBox="1"/>
          <p:nvPr/>
        </p:nvSpPr>
        <p:spPr>
          <a:xfrm>
            <a:off x="272264" y="377193"/>
            <a:ext cx="6996754"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LECTURE OVERVIEW</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grpSp>
        <p:nvGrpSpPr>
          <p:cNvPr id="9" name="Group 8"/>
          <p:cNvGrpSpPr/>
          <p:nvPr/>
        </p:nvGrpSpPr>
        <p:grpSpPr>
          <a:xfrm>
            <a:off x="0" y="12753"/>
            <a:ext cx="2124075" cy="1085850"/>
            <a:chOff x="0" y="12753"/>
            <a:chExt cx="2124075" cy="1085850"/>
          </a:xfrm>
        </p:grpSpPr>
        <p:grpSp>
          <p:nvGrpSpPr>
            <p:cNvPr id="10" name="Group 9"/>
            <p:cNvGrpSpPr/>
            <p:nvPr/>
          </p:nvGrpSpPr>
          <p:grpSpPr>
            <a:xfrm>
              <a:off x="0" y="12753"/>
              <a:ext cx="2124075" cy="1085850"/>
              <a:chOff x="0" y="12753"/>
              <a:chExt cx="2124075" cy="1085850"/>
            </a:xfrm>
          </p:grpSpPr>
          <p:pic>
            <p:nvPicPr>
              <p:cNvPr id="15" name="Picture 4"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753"/>
                <a:ext cx="2124075" cy="1085850"/>
              </a:xfrm>
              <a:prstGeom prst="rect">
                <a:avLst/>
              </a:prstGeom>
              <a:noFill/>
              <a:extLst>
                <a:ext uri="{909E8E84-426E-40DD-AFC4-6F175D3DCCD1}">
                  <a14:hiddenFill xmlns:a14="http://schemas.microsoft.com/office/drawing/2010/main">
                    <a:solidFill>
                      <a:srgbClr val="FFFFFF"/>
                    </a:solidFill>
                  </a14:hiddenFill>
                </a:ext>
              </a:extLst>
            </p:spPr>
          </p:pic>
          <p:sp>
            <p:nvSpPr>
              <p:cNvPr id="16" name="Oval 15"/>
              <p:cNvSpPr/>
              <p:nvPr/>
            </p:nvSpPr>
            <p:spPr>
              <a:xfrm>
                <a:off x="157018" y="258618"/>
                <a:ext cx="785091" cy="75738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1" name="Picture 5" descr="X:\Subject Folders\Digital Content\! COMPANION WEBSITES\! BOOK FILES\2016 Titles\04 LIVE\JENSEN &amp; LAURIE_ Doing Real Research\Instructor resources\Powerpoint Slides\Design\Footprint.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9766699">
              <a:off x="361169" y="276360"/>
              <a:ext cx="478017" cy="657225"/>
            </a:xfrm>
            <a:prstGeom prst="rect">
              <a:avLst/>
            </a:prstGeom>
            <a:noFill/>
            <a:extLst>
              <a:ext uri="{909E8E84-426E-40DD-AFC4-6F175D3DCCD1}">
                <a14:hiddenFill xmlns:a14="http://schemas.microsoft.com/office/drawing/2010/main">
                  <a:solidFill>
                    <a:srgbClr val="FFFFFF"/>
                  </a:solidFill>
                </a14:hiddenFill>
              </a:ext>
            </a:extLst>
          </p:spPr>
        </p:pic>
      </p:grpSp>
      <p:pic>
        <p:nvPicPr>
          <p:cNvPr id="17"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77164" y="434304"/>
            <a:ext cx="6511635"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327855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786580" y="1389872"/>
            <a:ext cx="10652289" cy="4688955"/>
          </a:xfrm>
        </p:spPr>
        <p:txBody>
          <a:bodyPr>
            <a:normAutofit/>
          </a:bodyPr>
          <a:lstStyle/>
          <a:p>
            <a:pPr marL="342900" lvl="1" indent="-342900">
              <a:lnSpc>
                <a:spcPct val="100000"/>
              </a:lnSpc>
              <a:spcBef>
                <a:spcPts val="0"/>
              </a:spcBef>
              <a:spcAft>
                <a:spcPts val="1200"/>
              </a:spcAft>
              <a:buClr>
                <a:schemeClr val="accent2"/>
              </a:buClr>
              <a:buSzPct val="150000"/>
              <a:buBlip>
                <a:blip r:embed="rId2"/>
              </a:buBlip>
              <a:tabLst>
                <a:tab pos="180975" algn="l"/>
              </a:tabLst>
            </a:pPr>
            <a:r>
              <a:rPr lang="en-GB" sz="2000" b="1" dirty="0">
                <a:solidFill>
                  <a:srgbClr val="00A4DE"/>
                </a:solidFill>
                <a:latin typeface="Arial" panose="020B0604020202020204" pitchFamily="34" charset="0"/>
                <a:cs typeface="Arial" panose="020B0604020202020204" pitchFamily="34" charset="0"/>
              </a:rPr>
              <a:t>If you have non-essential details that you think some readers might wish to consult, you can provide them after the main body of the research report in an </a:t>
            </a:r>
            <a:r>
              <a:rPr lang="en-GB" sz="2000" b="1" dirty="0" smtClean="0">
                <a:solidFill>
                  <a:srgbClr val="00A4DE"/>
                </a:solidFill>
                <a:latin typeface="Arial" panose="020B0604020202020204" pitchFamily="34" charset="0"/>
                <a:cs typeface="Arial" panose="020B0604020202020204" pitchFamily="34" charset="0"/>
              </a:rPr>
              <a:t>appendix.</a:t>
            </a:r>
          </a:p>
          <a:p>
            <a:pPr marL="742950" lvl="2" indent="-285750">
              <a:lnSpc>
                <a:spcPct val="100000"/>
              </a:lnSpc>
              <a:spcBef>
                <a:spcPts val="0"/>
              </a:spcBef>
              <a:spcAft>
                <a:spcPts val="1200"/>
              </a:spcAft>
              <a:buClr>
                <a:schemeClr val="accent2"/>
              </a:buClr>
              <a:buSzPct val="150000"/>
              <a:buBlip>
                <a:blip r:embed="rId2"/>
              </a:buBlip>
              <a:tabLst>
                <a:tab pos="180975" algn="l"/>
              </a:tabLst>
            </a:pPr>
            <a:r>
              <a:rPr lang="en-GB" sz="1800" dirty="0" smtClean="0">
                <a:solidFill>
                  <a:srgbClr val="00A4DE"/>
                </a:solidFill>
                <a:latin typeface="Arial" panose="020B0604020202020204" pitchFamily="34" charset="0"/>
                <a:cs typeface="Arial" panose="020B0604020202020204" pitchFamily="34" charset="0"/>
              </a:rPr>
              <a:t>Some </a:t>
            </a:r>
            <a:r>
              <a:rPr lang="en-GB" sz="1800" dirty="0">
                <a:solidFill>
                  <a:srgbClr val="00A4DE"/>
                </a:solidFill>
                <a:latin typeface="Arial" panose="020B0604020202020204" pitchFamily="34" charset="0"/>
                <a:cs typeface="Arial" panose="020B0604020202020204" pitchFamily="34" charset="0"/>
              </a:rPr>
              <a:t>reports have no appendices while others have </a:t>
            </a:r>
            <a:r>
              <a:rPr lang="en-GB" sz="1800" dirty="0" smtClean="0">
                <a:solidFill>
                  <a:srgbClr val="00A4DE"/>
                </a:solidFill>
                <a:latin typeface="Arial" panose="020B0604020202020204" pitchFamily="34" charset="0"/>
                <a:cs typeface="Arial" panose="020B0604020202020204" pitchFamily="34" charset="0"/>
              </a:rPr>
              <a:t>several.</a:t>
            </a:r>
          </a:p>
          <a:p>
            <a:pPr marL="342900" lvl="1" indent="-342900">
              <a:lnSpc>
                <a:spcPct val="100000"/>
              </a:lnSpc>
              <a:spcBef>
                <a:spcPts val="0"/>
              </a:spcBef>
              <a:spcAft>
                <a:spcPts val="1200"/>
              </a:spcAft>
              <a:buClr>
                <a:schemeClr val="accent2"/>
              </a:buClr>
              <a:buSzPct val="150000"/>
              <a:buBlip>
                <a:blip r:embed="rId2"/>
              </a:buBlip>
              <a:tabLst>
                <a:tab pos="180975" algn="l"/>
              </a:tabLst>
            </a:pPr>
            <a:r>
              <a:rPr lang="en-GB" sz="2000" i="1" dirty="0" smtClean="0">
                <a:solidFill>
                  <a:srgbClr val="00A4DE"/>
                </a:solidFill>
                <a:latin typeface="Arial" panose="020B0604020202020204" pitchFamily="34" charset="0"/>
                <a:cs typeface="Arial" panose="020B0604020202020204" pitchFamily="34" charset="0"/>
              </a:rPr>
              <a:t>For </a:t>
            </a:r>
            <a:r>
              <a:rPr lang="en-GB" sz="2000" i="1" dirty="0">
                <a:solidFill>
                  <a:srgbClr val="00A4DE"/>
                </a:solidFill>
                <a:latin typeface="Arial" panose="020B0604020202020204" pitchFamily="34" charset="0"/>
                <a:cs typeface="Arial" panose="020B0604020202020204" pitchFamily="34" charset="0"/>
              </a:rPr>
              <a:t>example, if you needed to keep the main report short in a qualitative project, you might provide a table outlining demographic information about your interview participants and the duration of each </a:t>
            </a:r>
            <a:r>
              <a:rPr lang="en-GB" sz="2000" i="1" dirty="0" smtClean="0">
                <a:solidFill>
                  <a:srgbClr val="00A4DE"/>
                </a:solidFill>
                <a:latin typeface="Arial" panose="020B0604020202020204" pitchFamily="34" charset="0"/>
                <a:cs typeface="Arial" panose="020B0604020202020204" pitchFamily="34" charset="0"/>
              </a:rPr>
              <a:t>interview.</a:t>
            </a:r>
          </a:p>
          <a:p>
            <a:pPr marL="342900" lvl="1" indent="-342900">
              <a:lnSpc>
                <a:spcPct val="100000"/>
              </a:lnSpc>
              <a:spcBef>
                <a:spcPts val="0"/>
              </a:spcBef>
              <a:spcAft>
                <a:spcPts val="1200"/>
              </a:spcAft>
              <a:buClr>
                <a:schemeClr val="accent2"/>
              </a:buClr>
              <a:buSzPct val="150000"/>
              <a:buBlip>
                <a:blip r:embed="rId2"/>
              </a:buBlip>
              <a:tabLst>
                <a:tab pos="180975" algn="l"/>
              </a:tabLst>
            </a:pPr>
            <a:r>
              <a:rPr lang="en-GB" sz="2000" dirty="0" smtClean="0">
                <a:solidFill>
                  <a:srgbClr val="00A4DE"/>
                </a:solidFill>
                <a:latin typeface="Arial" panose="020B0604020202020204" pitchFamily="34" charset="0"/>
                <a:cs typeface="Arial" panose="020B0604020202020204" pitchFamily="34" charset="0"/>
              </a:rPr>
              <a:t>Quantitative </a:t>
            </a:r>
            <a:r>
              <a:rPr lang="en-GB" sz="2000" dirty="0">
                <a:solidFill>
                  <a:srgbClr val="00A4DE"/>
                </a:solidFill>
                <a:latin typeface="Arial" panose="020B0604020202020204" pitchFamily="34" charset="0"/>
                <a:cs typeface="Arial" panose="020B0604020202020204" pitchFamily="34" charset="0"/>
              </a:rPr>
              <a:t>researchers sometimes use appendices to provide the original survey forms used in a project or extra statistical </a:t>
            </a:r>
            <a:r>
              <a:rPr lang="en-GB" sz="2000" dirty="0" smtClean="0">
                <a:solidFill>
                  <a:srgbClr val="00A4DE"/>
                </a:solidFill>
                <a:latin typeface="Arial" panose="020B0604020202020204" pitchFamily="34" charset="0"/>
                <a:cs typeface="Arial" panose="020B0604020202020204" pitchFamily="34" charset="0"/>
              </a:rPr>
              <a:t>detail.</a:t>
            </a:r>
          </a:p>
          <a:p>
            <a:pPr marL="342900" lvl="1" indent="-342900">
              <a:lnSpc>
                <a:spcPct val="100000"/>
              </a:lnSpc>
              <a:spcBef>
                <a:spcPts val="0"/>
              </a:spcBef>
              <a:spcAft>
                <a:spcPts val="1200"/>
              </a:spcAft>
              <a:buClr>
                <a:schemeClr val="accent2"/>
              </a:buClr>
              <a:buSzPct val="150000"/>
              <a:buBlip>
                <a:blip r:embed="rId2"/>
              </a:buBlip>
              <a:tabLst>
                <a:tab pos="180975" algn="l"/>
              </a:tabLst>
            </a:pPr>
            <a:r>
              <a:rPr lang="en-GB" sz="2000" dirty="0" smtClean="0">
                <a:solidFill>
                  <a:srgbClr val="00A4DE"/>
                </a:solidFill>
                <a:latin typeface="Arial" panose="020B0604020202020204" pitchFamily="34" charset="0"/>
                <a:cs typeface="Arial" panose="020B0604020202020204" pitchFamily="34" charset="0"/>
              </a:rPr>
              <a:t>When </a:t>
            </a:r>
            <a:r>
              <a:rPr lang="en-GB" sz="2000" dirty="0">
                <a:solidFill>
                  <a:srgbClr val="00A4DE"/>
                </a:solidFill>
                <a:latin typeface="Arial" panose="020B0604020202020204" pitchFamily="34" charset="0"/>
                <a:cs typeface="Arial" panose="020B0604020202020204" pitchFamily="34" charset="0"/>
              </a:rPr>
              <a:t>deciding whether to add content to an appendix, ensure that it is directly relevant to your research and important for the reader to have available.</a:t>
            </a:r>
          </a:p>
        </p:txBody>
      </p:sp>
      <p:sp>
        <p:nvSpPr>
          <p:cNvPr id="8" name="TextBox 7"/>
          <p:cNvSpPr txBox="1"/>
          <p:nvPr/>
        </p:nvSpPr>
        <p:spPr>
          <a:xfrm>
            <a:off x="1750140" y="377193"/>
            <a:ext cx="5643718"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WRITING YOUR APPENDICES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39898" y="434304"/>
            <a:ext cx="4948902"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133013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835742" y="1389872"/>
            <a:ext cx="10481187" cy="5298008"/>
          </a:xfrm>
        </p:spPr>
        <p:txBody>
          <a:bodyPr>
            <a:normAutofit/>
          </a:bodyPr>
          <a:lstStyle/>
          <a:p>
            <a:pPr marL="342900" lvl="1" indent="-342900">
              <a:lnSpc>
                <a:spcPct val="100000"/>
              </a:lnSpc>
              <a:spcBef>
                <a:spcPts val="0"/>
              </a:spcBef>
              <a:spcAft>
                <a:spcPts val="1200"/>
              </a:spcAft>
              <a:buClr>
                <a:schemeClr val="accent2"/>
              </a:buClr>
              <a:buSzPct val="150000"/>
              <a:buBlip>
                <a:blip r:embed="rId2"/>
              </a:buBlip>
              <a:tabLst>
                <a:tab pos="180975" algn="l"/>
              </a:tabLst>
            </a:pPr>
            <a:r>
              <a:rPr lang="en-GB" sz="2000" dirty="0">
                <a:solidFill>
                  <a:srgbClr val="00A4DE"/>
                </a:solidFill>
                <a:latin typeface="Arial" panose="020B0604020202020204" pitchFamily="34" charset="0"/>
                <a:cs typeface="Arial" panose="020B0604020202020204" pitchFamily="34" charset="0"/>
              </a:rPr>
              <a:t>While the written report is undoubtedly the dominant format, the social sciences are increasingly opening up to alternative ways of presenting research </a:t>
            </a:r>
            <a:r>
              <a:rPr lang="en-GB" sz="2000" dirty="0" smtClean="0">
                <a:solidFill>
                  <a:srgbClr val="00A4DE"/>
                </a:solidFill>
                <a:latin typeface="Arial" panose="020B0604020202020204" pitchFamily="34" charset="0"/>
                <a:cs typeface="Arial" panose="020B0604020202020204" pitchFamily="34" charset="0"/>
              </a:rPr>
              <a:t>results.</a:t>
            </a:r>
          </a:p>
          <a:p>
            <a:pPr marL="342900" lvl="1" indent="-342900">
              <a:lnSpc>
                <a:spcPct val="100000"/>
              </a:lnSpc>
              <a:spcBef>
                <a:spcPts val="0"/>
              </a:spcBef>
              <a:spcAft>
                <a:spcPts val="1200"/>
              </a:spcAft>
              <a:buClr>
                <a:schemeClr val="accent2"/>
              </a:buClr>
              <a:buSzPct val="150000"/>
              <a:buBlip>
                <a:blip r:embed="rId2"/>
              </a:buBlip>
              <a:tabLst>
                <a:tab pos="180975" algn="l"/>
              </a:tabLst>
            </a:pPr>
            <a:r>
              <a:rPr lang="en-GB" sz="2000" dirty="0" smtClean="0">
                <a:solidFill>
                  <a:srgbClr val="00A4DE"/>
                </a:solidFill>
                <a:latin typeface="Arial" panose="020B0604020202020204" pitchFamily="34" charset="0"/>
                <a:cs typeface="Arial" panose="020B0604020202020204" pitchFamily="34" charset="0"/>
              </a:rPr>
              <a:t>Qualitative </a:t>
            </a:r>
            <a:r>
              <a:rPr lang="en-GB" sz="2000" dirty="0">
                <a:solidFill>
                  <a:srgbClr val="00A4DE"/>
                </a:solidFill>
                <a:latin typeface="Arial" panose="020B0604020202020204" pitchFamily="34" charset="0"/>
                <a:cs typeface="Arial" panose="020B0604020202020204" pitchFamily="34" charset="0"/>
              </a:rPr>
              <a:t>researchers in particular are using a variety of media, including video documentaries, artistic exhibitions </a:t>
            </a:r>
            <a:r>
              <a:rPr lang="en-GB" sz="2000" dirty="0" smtClean="0">
                <a:solidFill>
                  <a:srgbClr val="00A4DE"/>
                </a:solidFill>
                <a:latin typeface="Arial" panose="020B0604020202020204" pitchFamily="34" charset="0"/>
                <a:cs typeface="Arial" panose="020B0604020202020204" pitchFamily="34" charset="0"/>
              </a:rPr>
              <a:t>to </a:t>
            </a:r>
            <a:r>
              <a:rPr lang="en-GB" sz="2000" dirty="0">
                <a:solidFill>
                  <a:srgbClr val="00A4DE"/>
                </a:solidFill>
                <a:latin typeface="Arial" panose="020B0604020202020204" pitchFamily="34" charset="0"/>
                <a:cs typeface="Arial" panose="020B0604020202020204" pitchFamily="34" charset="0"/>
              </a:rPr>
              <a:t>present research </a:t>
            </a:r>
            <a:r>
              <a:rPr lang="en-GB" sz="2000" dirty="0" smtClean="0">
                <a:solidFill>
                  <a:srgbClr val="00A4DE"/>
                </a:solidFill>
                <a:latin typeface="Arial" panose="020B0604020202020204" pitchFamily="34" charset="0"/>
                <a:cs typeface="Arial" panose="020B0604020202020204" pitchFamily="34" charset="0"/>
              </a:rPr>
              <a:t>insights.</a:t>
            </a:r>
          </a:p>
          <a:p>
            <a:pPr marL="342900" lvl="1" indent="-342900">
              <a:lnSpc>
                <a:spcPct val="100000"/>
              </a:lnSpc>
              <a:spcBef>
                <a:spcPts val="0"/>
              </a:spcBef>
              <a:spcAft>
                <a:spcPts val="1200"/>
              </a:spcAft>
              <a:buClr>
                <a:schemeClr val="accent2"/>
              </a:buClr>
              <a:buSzPct val="150000"/>
              <a:buBlip>
                <a:blip r:embed="rId2"/>
              </a:buBlip>
              <a:tabLst>
                <a:tab pos="180975" algn="l"/>
              </a:tabLst>
            </a:pPr>
            <a:r>
              <a:rPr lang="en-GB" sz="2000" dirty="0" smtClean="0">
                <a:solidFill>
                  <a:srgbClr val="00A4DE"/>
                </a:solidFill>
                <a:latin typeface="Arial" panose="020B0604020202020204" pitchFamily="34" charset="0"/>
                <a:cs typeface="Arial" panose="020B0604020202020204" pitchFamily="34" charset="0"/>
              </a:rPr>
              <a:t>More </a:t>
            </a:r>
            <a:r>
              <a:rPr lang="en-GB" sz="2000" dirty="0">
                <a:solidFill>
                  <a:srgbClr val="00A4DE"/>
                </a:solidFill>
                <a:latin typeface="Arial" panose="020B0604020202020204" pitchFamily="34" charset="0"/>
                <a:cs typeface="Arial" panose="020B0604020202020204" pitchFamily="34" charset="0"/>
              </a:rPr>
              <a:t>broadly, blogs, podcasts, interactive websites, games and many other tools are used to communicate social </a:t>
            </a:r>
            <a:r>
              <a:rPr lang="en-GB" sz="2000" dirty="0" smtClean="0">
                <a:solidFill>
                  <a:srgbClr val="00A4DE"/>
                </a:solidFill>
                <a:latin typeface="Arial" panose="020B0604020202020204" pitchFamily="34" charset="0"/>
                <a:cs typeface="Arial" panose="020B0604020202020204" pitchFamily="34" charset="0"/>
              </a:rPr>
              <a:t>research.</a:t>
            </a:r>
          </a:p>
          <a:p>
            <a:pPr marL="342900" lvl="1" indent="-342900">
              <a:lnSpc>
                <a:spcPct val="100000"/>
              </a:lnSpc>
              <a:spcBef>
                <a:spcPts val="0"/>
              </a:spcBef>
              <a:spcAft>
                <a:spcPts val="1200"/>
              </a:spcAft>
              <a:buClr>
                <a:schemeClr val="accent2"/>
              </a:buClr>
              <a:buSzPct val="150000"/>
              <a:buBlip>
                <a:blip r:embed="rId2"/>
              </a:buBlip>
              <a:tabLst>
                <a:tab pos="180975" algn="l"/>
              </a:tabLst>
            </a:pPr>
            <a:r>
              <a:rPr lang="en-GB" sz="2000" b="1" dirty="0" smtClean="0">
                <a:solidFill>
                  <a:srgbClr val="00A4DE"/>
                </a:solidFill>
                <a:latin typeface="Arial" panose="020B0604020202020204" pitchFamily="34" charset="0"/>
                <a:cs typeface="Arial" panose="020B0604020202020204" pitchFamily="34" charset="0"/>
              </a:rPr>
              <a:t>Web-based </a:t>
            </a:r>
            <a:r>
              <a:rPr lang="en-GB" sz="2000" b="1" dirty="0">
                <a:solidFill>
                  <a:srgbClr val="00A4DE"/>
                </a:solidFill>
                <a:latin typeface="Arial" panose="020B0604020202020204" pitchFamily="34" charset="0"/>
                <a:cs typeface="Arial" panose="020B0604020202020204" pitchFamily="34" charset="0"/>
              </a:rPr>
              <a:t>publishing </a:t>
            </a:r>
            <a:r>
              <a:rPr lang="en-GB" sz="2000" dirty="0">
                <a:solidFill>
                  <a:srgbClr val="00A4DE"/>
                </a:solidFill>
                <a:latin typeface="Arial" panose="020B0604020202020204" pitchFamily="34" charset="0"/>
                <a:cs typeface="Arial" panose="020B0604020202020204" pitchFamily="34" charset="0"/>
              </a:rPr>
              <a:t>allows researchers to have a dialogue with others interested in their topic, which can affect how findings are interpreted and prompt future </a:t>
            </a:r>
            <a:r>
              <a:rPr lang="en-GB" sz="2000" dirty="0" smtClean="0">
                <a:solidFill>
                  <a:srgbClr val="00A4DE"/>
                </a:solidFill>
                <a:latin typeface="Arial" panose="020B0604020202020204" pitchFamily="34" charset="0"/>
                <a:cs typeface="Arial" panose="020B0604020202020204" pitchFamily="34" charset="0"/>
              </a:rPr>
              <a:t>research.</a:t>
            </a:r>
          </a:p>
          <a:p>
            <a:pPr marL="342900" lvl="1" indent="-342900">
              <a:lnSpc>
                <a:spcPct val="100000"/>
              </a:lnSpc>
              <a:spcBef>
                <a:spcPts val="0"/>
              </a:spcBef>
              <a:spcAft>
                <a:spcPts val="1200"/>
              </a:spcAft>
              <a:buClr>
                <a:schemeClr val="accent2"/>
              </a:buClr>
              <a:buSzPct val="150000"/>
              <a:buBlip>
                <a:blip r:embed="rId2"/>
              </a:buBlip>
              <a:tabLst>
                <a:tab pos="180975" algn="l"/>
              </a:tabLst>
            </a:pPr>
            <a:r>
              <a:rPr lang="en-GB" sz="2000" dirty="0" smtClean="0">
                <a:solidFill>
                  <a:srgbClr val="00A4DE"/>
                </a:solidFill>
                <a:latin typeface="Arial" panose="020B0604020202020204" pitchFamily="34" charset="0"/>
                <a:cs typeface="Arial" panose="020B0604020202020204" pitchFamily="34" charset="0"/>
              </a:rPr>
              <a:t>You </a:t>
            </a:r>
            <a:r>
              <a:rPr lang="en-GB" sz="2000" dirty="0">
                <a:solidFill>
                  <a:srgbClr val="00A4DE"/>
                </a:solidFill>
                <a:latin typeface="Arial" panose="020B0604020202020204" pitchFamily="34" charset="0"/>
                <a:cs typeface="Arial" panose="020B0604020202020204" pitchFamily="34" charset="0"/>
              </a:rPr>
              <a:t>can even publish your data in hopes that other researchers will </a:t>
            </a:r>
            <a:r>
              <a:rPr lang="en-GB" sz="2000" dirty="0" err="1">
                <a:solidFill>
                  <a:srgbClr val="00A4DE"/>
                </a:solidFill>
                <a:latin typeface="Arial" panose="020B0604020202020204" pitchFamily="34" charset="0"/>
                <a:cs typeface="Arial" panose="020B0604020202020204" pitchFamily="34" charset="0"/>
              </a:rPr>
              <a:t>analyze</a:t>
            </a:r>
            <a:r>
              <a:rPr lang="en-GB" sz="2000" dirty="0">
                <a:solidFill>
                  <a:srgbClr val="00A4DE"/>
                </a:solidFill>
                <a:latin typeface="Arial" panose="020B0604020202020204" pitchFamily="34" charset="0"/>
                <a:cs typeface="Arial" panose="020B0604020202020204" pitchFamily="34" charset="0"/>
              </a:rPr>
              <a:t> it </a:t>
            </a:r>
            <a:r>
              <a:rPr lang="en-GB" sz="2000" dirty="0" smtClean="0">
                <a:solidFill>
                  <a:srgbClr val="00A4DE"/>
                </a:solidFill>
                <a:latin typeface="Arial" panose="020B0604020202020204" pitchFamily="34" charset="0"/>
                <a:cs typeface="Arial" panose="020B0604020202020204" pitchFamily="34" charset="0"/>
              </a:rPr>
              <a:t>further.</a:t>
            </a:r>
          </a:p>
          <a:p>
            <a:pPr marL="342900" lvl="1" indent="-342900">
              <a:lnSpc>
                <a:spcPct val="100000"/>
              </a:lnSpc>
              <a:spcBef>
                <a:spcPts val="0"/>
              </a:spcBef>
              <a:spcAft>
                <a:spcPts val="1200"/>
              </a:spcAft>
              <a:buClr>
                <a:schemeClr val="accent2"/>
              </a:buClr>
              <a:buSzPct val="150000"/>
              <a:buBlip>
                <a:blip r:embed="rId2"/>
              </a:buBlip>
              <a:tabLst>
                <a:tab pos="180975" algn="l"/>
              </a:tabLst>
            </a:pPr>
            <a:r>
              <a:rPr lang="en-GB" sz="2000" dirty="0" smtClean="0">
                <a:solidFill>
                  <a:srgbClr val="00A4DE"/>
                </a:solidFill>
                <a:latin typeface="Arial" panose="020B0604020202020204" pitchFamily="34" charset="0"/>
                <a:cs typeface="Arial" panose="020B0604020202020204" pitchFamily="34" charset="0"/>
              </a:rPr>
              <a:t>As </a:t>
            </a:r>
            <a:r>
              <a:rPr lang="en-GB" sz="2000" dirty="0">
                <a:solidFill>
                  <a:srgbClr val="00A4DE"/>
                </a:solidFill>
                <a:latin typeface="Arial" panose="020B0604020202020204" pitchFamily="34" charset="0"/>
                <a:cs typeface="Arial" panose="020B0604020202020204" pitchFamily="34" charset="0"/>
              </a:rPr>
              <a:t>you think about the potential audiences for your research, don’t forget about the people around the world that you can reach through online platforms such as Twitter, academia.edu and </a:t>
            </a:r>
            <a:r>
              <a:rPr lang="en-GB" sz="2000" dirty="0" err="1">
                <a:solidFill>
                  <a:srgbClr val="00A4DE"/>
                </a:solidFill>
                <a:latin typeface="Arial" panose="020B0604020202020204" pitchFamily="34" charset="0"/>
                <a:cs typeface="Arial" panose="020B0604020202020204" pitchFamily="34" charset="0"/>
              </a:rPr>
              <a:t>ResearchGate</a:t>
            </a:r>
            <a:r>
              <a:rPr lang="en-GB" sz="2000" dirty="0">
                <a:solidFill>
                  <a:srgbClr val="00A4DE"/>
                </a:solidFill>
                <a:latin typeface="Arial" panose="020B0604020202020204" pitchFamily="34" charset="0"/>
                <a:cs typeface="Arial" panose="020B0604020202020204" pitchFamily="34" charset="0"/>
              </a:rPr>
              <a:t>.</a:t>
            </a:r>
          </a:p>
        </p:txBody>
      </p:sp>
      <p:sp>
        <p:nvSpPr>
          <p:cNvPr id="8" name="TextBox 7"/>
          <p:cNvSpPr txBox="1"/>
          <p:nvPr/>
        </p:nvSpPr>
        <p:spPr>
          <a:xfrm>
            <a:off x="1750140" y="377193"/>
            <a:ext cx="5034117"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LOOK BEYOND WRITING</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90968" y="434304"/>
            <a:ext cx="5597831"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062900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a:spLocks noGrp="1"/>
          </p:cNvSpPr>
          <p:nvPr>
            <p:ph idx="1"/>
          </p:nvPr>
        </p:nvSpPr>
        <p:spPr>
          <a:xfrm>
            <a:off x="816077" y="1349909"/>
            <a:ext cx="10534409" cy="5739081"/>
          </a:xfrm>
        </p:spPr>
        <p:txBody>
          <a:bodyPr>
            <a:normAutofit/>
          </a:bodyPr>
          <a:lstStyle/>
          <a:p>
            <a:pPr marL="342900" lvl="8" indent="-342900">
              <a:spcBef>
                <a:spcPts val="1000"/>
              </a:spcBef>
              <a:spcAft>
                <a:spcPts val="800"/>
              </a:spcAft>
              <a:buClr>
                <a:srgbClr val="ED7D31"/>
              </a:buClr>
              <a:buSzPct val="150000"/>
              <a:buBlip>
                <a:blip r:embed="rId3"/>
              </a:buBlip>
            </a:pPr>
            <a:r>
              <a:rPr lang="en-GB" sz="2000" b="1" dirty="0" smtClean="0">
                <a:solidFill>
                  <a:srgbClr val="00A4DE"/>
                </a:solidFill>
                <a:latin typeface="Arial" panose="020B0604020202020204" pitchFamily="34" charset="0"/>
                <a:cs typeface="Arial" panose="020B0604020202020204" pitchFamily="34" charset="0"/>
              </a:rPr>
              <a:t>Your </a:t>
            </a:r>
            <a:r>
              <a:rPr lang="en-GB" sz="2000" b="1" dirty="0">
                <a:solidFill>
                  <a:srgbClr val="00A4DE"/>
                </a:solidFill>
                <a:latin typeface="Arial" panose="020B0604020202020204" pitchFamily="34" charset="0"/>
                <a:cs typeface="Arial" panose="020B0604020202020204" pitchFamily="34" charset="0"/>
              </a:rPr>
              <a:t>report will likely need the following </a:t>
            </a:r>
            <a:r>
              <a:rPr lang="en-GB" sz="2000" b="1" dirty="0" smtClean="0">
                <a:solidFill>
                  <a:srgbClr val="00A4DE"/>
                </a:solidFill>
                <a:latin typeface="Arial" panose="020B0604020202020204" pitchFamily="34" charset="0"/>
                <a:cs typeface="Arial" panose="020B0604020202020204" pitchFamily="34" charset="0"/>
              </a:rPr>
              <a:t>sections:</a:t>
            </a:r>
          </a:p>
          <a:p>
            <a:pPr marL="800100" lvl="2" indent="-342900">
              <a:lnSpc>
                <a:spcPct val="100000"/>
              </a:lnSpc>
              <a:spcBef>
                <a:spcPts val="0"/>
              </a:spcBef>
              <a:spcAft>
                <a:spcPts val="800"/>
              </a:spcAft>
              <a:buClr>
                <a:srgbClr val="ED7D31"/>
              </a:buClr>
              <a:buSzPct val="150000"/>
              <a:buBlip>
                <a:blip r:embed="rId3"/>
              </a:buBlip>
              <a:tabLst>
                <a:tab pos="180975" algn="l"/>
              </a:tabLst>
            </a:pPr>
            <a:r>
              <a:rPr lang="en-GB" sz="2000" i="1" dirty="0" smtClean="0">
                <a:solidFill>
                  <a:srgbClr val="00A4DE"/>
                </a:solidFill>
                <a:latin typeface="Arial" panose="020B0604020202020204" pitchFamily="34" charset="0"/>
                <a:cs typeface="Arial" panose="020B0604020202020204" pitchFamily="34" charset="0"/>
              </a:rPr>
              <a:t>Title page</a:t>
            </a:r>
          </a:p>
          <a:p>
            <a:pPr marL="800100" lvl="2" indent="-342900">
              <a:lnSpc>
                <a:spcPct val="100000"/>
              </a:lnSpc>
              <a:spcBef>
                <a:spcPts val="0"/>
              </a:spcBef>
              <a:spcAft>
                <a:spcPts val="800"/>
              </a:spcAft>
              <a:buClr>
                <a:srgbClr val="ED7D31"/>
              </a:buClr>
              <a:buSzPct val="150000"/>
              <a:buBlip>
                <a:blip r:embed="rId3"/>
              </a:buBlip>
              <a:tabLst>
                <a:tab pos="180975" algn="l"/>
              </a:tabLst>
            </a:pPr>
            <a:r>
              <a:rPr lang="en-GB" sz="2000" i="1" dirty="0" smtClean="0">
                <a:solidFill>
                  <a:srgbClr val="00A4DE"/>
                </a:solidFill>
                <a:latin typeface="Arial" panose="020B0604020202020204" pitchFamily="34" charset="0"/>
                <a:cs typeface="Arial" panose="020B0604020202020204" pitchFamily="34" charset="0"/>
              </a:rPr>
              <a:t>Abstract</a:t>
            </a:r>
          </a:p>
          <a:p>
            <a:pPr marL="800100" lvl="2" indent="-342900">
              <a:lnSpc>
                <a:spcPct val="100000"/>
              </a:lnSpc>
              <a:spcBef>
                <a:spcPts val="0"/>
              </a:spcBef>
              <a:spcAft>
                <a:spcPts val="800"/>
              </a:spcAft>
              <a:buClr>
                <a:srgbClr val="ED7D31"/>
              </a:buClr>
              <a:buSzPct val="150000"/>
              <a:buBlip>
                <a:blip r:embed="rId3"/>
              </a:buBlip>
              <a:tabLst>
                <a:tab pos="180975" algn="l"/>
              </a:tabLst>
            </a:pPr>
            <a:r>
              <a:rPr lang="en-GB" sz="2000" i="1" dirty="0" smtClean="0">
                <a:solidFill>
                  <a:srgbClr val="00A4DE"/>
                </a:solidFill>
                <a:latin typeface="Arial" panose="020B0604020202020204" pitchFamily="34" charset="0"/>
                <a:cs typeface="Arial" panose="020B0604020202020204" pitchFamily="34" charset="0"/>
              </a:rPr>
              <a:t>Table of Contents</a:t>
            </a:r>
          </a:p>
          <a:p>
            <a:pPr marL="800100" lvl="2" indent="-342900">
              <a:lnSpc>
                <a:spcPct val="100000"/>
              </a:lnSpc>
              <a:spcBef>
                <a:spcPts val="0"/>
              </a:spcBef>
              <a:spcAft>
                <a:spcPts val="800"/>
              </a:spcAft>
              <a:buClr>
                <a:srgbClr val="ED7D31"/>
              </a:buClr>
              <a:buSzPct val="150000"/>
              <a:buBlip>
                <a:blip r:embed="rId3"/>
              </a:buBlip>
              <a:tabLst>
                <a:tab pos="180975" algn="l"/>
              </a:tabLst>
            </a:pPr>
            <a:r>
              <a:rPr lang="en-GB" sz="2000" i="1" dirty="0" smtClean="0">
                <a:solidFill>
                  <a:srgbClr val="00A4DE"/>
                </a:solidFill>
                <a:latin typeface="Arial" panose="020B0604020202020204" pitchFamily="34" charset="0"/>
                <a:cs typeface="Arial" panose="020B0604020202020204" pitchFamily="34" charset="0"/>
              </a:rPr>
              <a:t>Introduction</a:t>
            </a:r>
          </a:p>
          <a:p>
            <a:pPr marL="800100" lvl="2" indent="-342900">
              <a:lnSpc>
                <a:spcPct val="100000"/>
              </a:lnSpc>
              <a:spcBef>
                <a:spcPts val="0"/>
              </a:spcBef>
              <a:spcAft>
                <a:spcPts val="800"/>
              </a:spcAft>
              <a:buClr>
                <a:srgbClr val="ED7D31"/>
              </a:buClr>
              <a:buSzPct val="150000"/>
              <a:buBlip>
                <a:blip r:embed="rId3"/>
              </a:buBlip>
              <a:tabLst>
                <a:tab pos="180975" algn="l"/>
              </a:tabLst>
            </a:pPr>
            <a:r>
              <a:rPr lang="en-GB" sz="2000" i="1" dirty="0" smtClean="0">
                <a:solidFill>
                  <a:srgbClr val="00A4DE"/>
                </a:solidFill>
                <a:latin typeface="Arial" panose="020B0604020202020204" pitchFamily="34" charset="0"/>
                <a:cs typeface="Arial" panose="020B0604020202020204" pitchFamily="34" charset="0"/>
              </a:rPr>
              <a:t>Literature review</a:t>
            </a:r>
          </a:p>
          <a:p>
            <a:pPr marL="800100" lvl="2" indent="-342900">
              <a:lnSpc>
                <a:spcPct val="100000"/>
              </a:lnSpc>
              <a:spcBef>
                <a:spcPts val="0"/>
              </a:spcBef>
              <a:spcAft>
                <a:spcPts val="800"/>
              </a:spcAft>
              <a:buClr>
                <a:srgbClr val="ED7D31"/>
              </a:buClr>
              <a:buSzPct val="150000"/>
              <a:buBlip>
                <a:blip r:embed="rId3"/>
              </a:buBlip>
              <a:tabLst>
                <a:tab pos="180975" algn="l"/>
              </a:tabLst>
            </a:pPr>
            <a:r>
              <a:rPr lang="en-GB" sz="2000" i="1" dirty="0" smtClean="0">
                <a:solidFill>
                  <a:srgbClr val="00A4DE"/>
                </a:solidFill>
                <a:latin typeface="Arial" panose="020B0604020202020204" pitchFamily="34" charset="0"/>
                <a:cs typeface="Arial" panose="020B0604020202020204" pitchFamily="34" charset="0"/>
              </a:rPr>
              <a:t>Methods</a:t>
            </a:r>
          </a:p>
          <a:p>
            <a:pPr marL="800100" lvl="2" indent="-342900">
              <a:lnSpc>
                <a:spcPct val="100000"/>
              </a:lnSpc>
              <a:spcBef>
                <a:spcPts val="0"/>
              </a:spcBef>
              <a:spcAft>
                <a:spcPts val="800"/>
              </a:spcAft>
              <a:buClr>
                <a:srgbClr val="ED7D31"/>
              </a:buClr>
              <a:buSzPct val="150000"/>
              <a:buBlip>
                <a:blip r:embed="rId3"/>
              </a:buBlip>
              <a:tabLst>
                <a:tab pos="180975" algn="l"/>
              </a:tabLst>
            </a:pPr>
            <a:r>
              <a:rPr lang="en-GB" sz="2000" i="1" dirty="0" smtClean="0">
                <a:solidFill>
                  <a:srgbClr val="00A4DE"/>
                </a:solidFill>
                <a:latin typeface="Arial" panose="020B0604020202020204" pitchFamily="34" charset="0"/>
                <a:cs typeface="Arial" panose="020B0604020202020204" pitchFamily="34" charset="0"/>
              </a:rPr>
              <a:t>Conclusion</a:t>
            </a:r>
          </a:p>
          <a:p>
            <a:pPr marL="342900" lvl="8" indent="-342900">
              <a:spcBef>
                <a:spcPts val="1000"/>
              </a:spcBef>
              <a:spcAft>
                <a:spcPts val="800"/>
              </a:spcAft>
              <a:buClr>
                <a:srgbClr val="ED7D31"/>
              </a:buClr>
              <a:buSzPct val="150000"/>
              <a:buBlip>
                <a:blip r:embed="rId3"/>
              </a:buBlip>
            </a:pPr>
            <a:r>
              <a:rPr lang="en-GB" sz="2000" dirty="0" smtClean="0">
                <a:solidFill>
                  <a:srgbClr val="00A4DE"/>
                </a:solidFill>
                <a:latin typeface="Arial" panose="020B0604020202020204" pitchFamily="34" charset="0"/>
                <a:cs typeface="Arial" panose="020B0604020202020204" pitchFamily="34" charset="0"/>
              </a:rPr>
              <a:t>It </a:t>
            </a:r>
            <a:r>
              <a:rPr lang="en-GB" sz="2000" dirty="0">
                <a:solidFill>
                  <a:srgbClr val="00A4DE"/>
                </a:solidFill>
                <a:latin typeface="Arial" panose="020B0604020202020204" pitchFamily="34" charset="0"/>
                <a:cs typeface="Arial" panose="020B0604020202020204" pitchFamily="34" charset="0"/>
              </a:rPr>
              <a:t>also needs </a:t>
            </a:r>
            <a:r>
              <a:rPr lang="en-GB" sz="2000" i="1" dirty="0">
                <a:solidFill>
                  <a:srgbClr val="00A4DE"/>
                </a:solidFill>
                <a:latin typeface="Arial" panose="020B0604020202020204" pitchFamily="34" charset="0"/>
                <a:cs typeface="Arial" panose="020B0604020202020204" pitchFamily="34" charset="0"/>
              </a:rPr>
              <a:t>results</a:t>
            </a:r>
            <a:r>
              <a:rPr lang="en-GB" sz="2000" dirty="0">
                <a:solidFill>
                  <a:srgbClr val="00A4DE"/>
                </a:solidFill>
                <a:latin typeface="Arial" panose="020B0604020202020204" pitchFamily="34" charset="0"/>
                <a:cs typeface="Arial" panose="020B0604020202020204" pitchFamily="34" charset="0"/>
              </a:rPr>
              <a:t> sections, each of which presents a coherent set of </a:t>
            </a:r>
            <a:r>
              <a:rPr lang="en-GB" sz="2000" dirty="0" smtClean="0">
                <a:solidFill>
                  <a:srgbClr val="00A4DE"/>
                </a:solidFill>
                <a:latin typeface="Arial" panose="020B0604020202020204" pitchFamily="34" charset="0"/>
                <a:cs typeface="Arial" panose="020B0604020202020204" pitchFamily="34" charset="0"/>
              </a:rPr>
              <a:t>findings.</a:t>
            </a:r>
          </a:p>
          <a:p>
            <a:pPr marL="342900" lvl="8" indent="-342900">
              <a:spcBef>
                <a:spcPts val="1000"/>
              </a:spcBef>
              <a:spcAft>
                <a:spcPts val="800"/>
              </a:spcAft>
              <a:buClr>
                <a:srgbClr val="ED7D31"/>
              </a:buClr>
              <a:buSzPct val="150000"/>
              <a:buBlip>
                <a:blip r:embed="rId3"/>
              </a:buBlip>
            </a:pPr>
            <a:r>
              <a:rPr lang="en-GB" sz="2000" dirty="0" smtClean="0">
                <a:solidFill>
                  <a:srgbClr val="00A4DE"/>
                </a:solidFill>
                <a:latin typeface="Arial" panose="020B0604020202020204" pitchFamily="34" charset="0"/>
                <a:cs typeface="Arial" panose="020B0604020202020204" pitchFamily="34" charset="0"/>
              </a:rPr>
              <a:t>For </a:t>
            </a:r>
            <a:r>
              <a:rPr lang="en-GB" sz="2000" dirty="0">
                <a:solidFill>
                  <a:srgbClr val="00A4DE"/>
                </a:solidFill>
                <a:latin typeface="Arial" panose="020B0604020202020204" pitchFamily="34" charset="0"/>
                <a:cs typeface="Arial" panose="020B0604020202020204" pitchFamily="34" charset="0"/>
              </a:rPr>
              <a:t>each of your sections we strongly recommend that you draft a rough outline before you start writing. </a:t>
            </a:r>
          </a:p>
        </p:txBody>
      </p:sp>
      <p:sp>
        <p:nvSpPr>
          <p:cNvPr id="7" name="TextBox 6"/>
          <p:cNvSpPr txBox="1"/>
          <p:nvPr/>
        </p:nvSpPr>
        <p:spPr>
          <a:xfrm>
            <a:off x="272264" y="377193"/>
            <a:ext cx="5977811"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CONCLUSION</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grpSp>
        <p:nvGrpSpPr>
          <p:cNvPr id="9" name="Group 8"/>
          <p:cNvGrpSpPr/>
          <p:nvPr/>
        </p:nvGrpSpPr>
        <p:grpSpPr>
          <a:xfrm>
            <a:off x="0" y="12753"/>
            <a:ext cx="2124075" cy="1085850"/>
            <a:chOff x="0" y="12753"/>
            <a:chExt cx="2124075" cy="1085850"/>
          </a:xfrm>
        </p:grpSpPr>
        <p:grpSp>
          <p:nvGrpSpPr>
            <p:cNvPr id="10" name="Group 9"/>
            <p:cNvGrpSpPr/>
            <p:nvPr/>
          </p:nvGrpSpPr>
          <p:grpSpPr>
            <a:xfrm>
              <a:off x="0" y="12753"/>
              <a:ext cx="2124075" cy="1085850"/>
              <a:chOff x="0" y="12753"/>
              <a:chExt cx="2124075" cy="1085850"/>
            </a:xfrm>
          </p:grpSpPr>
          <p:pic>
            <p:nvPicPr>
              <p:cNvPr id="14" name="Picture 4"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2753"/>
                <a:ext cx="2124075" cy="1085850"/>
              </a:xfrm>
              <a:prstGeom prst="rect">
                <a:avLst/>
              </a:prstGeom>
              <a:noFill/>
              <a:extLst>
                <a:ext uri="{909E8E84-426E-40DD-AFC4-6F175D3DCCD1}">
                  <a14:hiddenFill xmlns:a14="http://schemas.microsoft.com/office/drawing/2010/main">
                    <a:solidFill>
                      <a:srgbClr val="FFFFFF"/>
                    </a:solidFill>
                  </a14:hiddenFill>
                </a:ext>
              </a:extLst>
            </p:spPr>
          </p:pic>
          <p:sp>
            <p:nvSpPr>
              <p:cNvPr id="15" name="Oval 14"/>
              <p:cNvSpPr/>
              <p:nvPr/>
            </p:nvSpPr>
            <p:spPr>
              <a:xfrm>
                <a:off x="157018" y="258618"/>
                <a:ext cx="785091" cy="75738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1" name="Picture 5" descr="X:\Subject Folders\Digital Content\! COMPANION WEBSITES\! BOOK FILES\2016 Titles\04 LIVE\JENSEN &amp; LAURIE_ Doing Real Research\Instructor resources\Powerpoint Slides\Design\Footprint.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9766699">
              <a:off x="361169" y="276360"/>
              <a:ext cx="478017" cy="657225"/>
            </a:xfrm>
            <a:prstGeom prst="rect">
              <a:avLst/>
            </a:prstGeom>
            <a:noFill/>
            <a:extLst>
              <a:ext uri="{909E8E84-426E-40DD-AFC4-6F175D3DCCD1}">
                <a14:hiddenFill xmlns:a14="http://schemas.microsoft.com/office/drawing/2010/main">
                  <a:solidFill>
                    <a:srgbClr val="FFFFFF"/>
                  </a:solidFill>
                </a14:hiddenFill>
              </a:ext>
            </a:extLst>
          </p:spPr>
        </p:pic>
      </p:grpSp>
      <p:pic>
        <p:nvPicPr>
          <p:cNvPr id="16"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71516" y="434304"/>
            <a:ext cx="7517283"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76627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806245" y="1389872"/>
            <a:ext cx="10559846" cy="5298008"/>
          </a:xfrm>
        </p:spPr>
        <p:txBody>
          <a:bodyPr>
            <a:normAutofit/>
          </a:bodyPr>
          <a:lstStyle/>
          <a:p>
            <a:pPr marL="342900" lvl="1" indent="-342900">
              <a:lnSpc>
                <a:spcPct val="100000"/>
              </a:lnSpc>
              <a:spcBef>
                <a:spcPts val="0"/>
              </a:spcBef>
              <a:spcAft>
                <a:spcPts val="1200"/>
              </a:spcAft>
              <a:buClr>
                <a:schemeClr val="accent2"/>
              </a:buClr>
              <a:buSzPct val="150000"/>
              <a:buBlip>
                <a:blip r:embed="rId2"/>
              </a:buBlip>
              <a:tabLst>
                <a:tab pos="180975" algn="l"/>
              </a:tabLst>
            </a:pPr>
            <a:r>
              <a:rPr lang="en-GB" sz="2000" b="1" dirty="0">
                <a:solidFill>
                  <a:srgbClr val="00A4DE"/>
                </a:solidFill>
                <a:latin typeface="Arial" panose="020B0604020202020204" pitchFamily="34" charset="0"/>
                <a:cs typeface="Arial" panose="020B0604020202020204" pitchFamily="34" charset="0"/>
              </a:rPr>
              <a:t>Get words on the page early and </a:t>
            </a:r>
            <a:r>
              <a:rPr lang="en-GB" sz="2000" b="1" dirty="0" smtClean="0">
                <a:solidFill>
                  <a:srgbClr val="00A4DE"/>
                </a:solidFill>
                <a:latin typeface="Arial" panose="020B0604020202020204" pitchFamily="34" charset="0"/>
                <a:cs typeface="Arial" panose="020B0604020202020204" pitchFamily="34" charset="0"/>
              </a:rPr>
              <a:t>often</a:t>
            </a:r>
          </a:p>
          <a:p>
            <a:pPr marL="342900" lvl="1" indent="-342900">
              <a:lnSpc>
                <a:spcPct val="100000"/>
              </a:lnSpc>
              <a:spcBef>
                <a:spcPts val="0"/>
              </a:spcBef>
              <a:spcAft>
                <a:spcPts val="1200"/>
              </a:spcAft>
              <a:buClr>
                <a:schemeClr val="accent2"/>
              </a:buClr>
              <a:buSzPct val="150000"/>
              <a:buBlip>
                <a:blip r:embed="rId2"/>
              </a:buBlip>
              <a:tabLst>
                <a:tab pos="180975" algn="l"/>
              </a:tabLst>
            </a:pPr>
            <a:r>
              <a:rPr lang="en-GB" sz="2000" dirty="0" smtClean="0">
                <a:solidFill>
                  <a:srgbClr val="00A4DE"/>
                </a:solidFill>
                <a:latin typeface="Arial" panose="020B0604020202020204" pitchFamily="34" charset="0"/>
                <a:cs typeface="Arial" panose="020B0604020202020204" pitchFamily="34" charset="0"/>
              </a:rPr>
              <a:t>When </a:t>
            </a:r>
            <a:r>
              <a:rPr lang="en-GB" sz="2000" dirty="0">
                <a:solidFill>
                  <a:srgbClr val="00A4DE"/>
                </a:solidFill>
                <a:latin typeface="Arial" panose="020B0604020202020204" pitchFamily="34" charset="0"/>
                <a:cs typeface="Arial" panose="020B0604020202020204" pitchFamily="34" charset="0"/>
              </a:rPr>
              <a:t>you gather some momentum in your writing, keep going until you run out of </a:t>
            </a:r>
            <a:r>
              <a:rPr lang="en-GB" sz="2000" dirty="0" smtClean="0">
                <a:solidFill>
                  <a:srgbClr val="00A4DE"/>
                </a:solidFill>
                <a:latin typeface="Arial" panose="020B0604020202020204" pitchFamily="34" charset="0"/>
                <a:cs typeface="Arial" panose="020B0604020202020204" pitchFamily="34" charset="0"/>
              </a:rPr>
              <a:t>steam.</a:t>
            </a:r>
          </a:p>
          <a:p>
            <a:pPr marL="342900" lvl="1" indent="-342900">
              <a:lnSpc>
                <a:spcPct val="100000"/>
              </a:lnSpc>
              <a:spcBef>
                <a:spcPts val="0"/>
              </a:spcBef>
              <a:spcAft>
                <a:spcPts val="1200"/>
              </a:spcAft>
              <a:buClr>
                <a:schemeClr val="accent2"/>
              </a:buClr>
              <a:buSzPct val="150000"/>
              <a:buBlip>
                <a:blip r:embed="rId2"/>
              </a:buBlip>
              <a:tabLst>
                <a:tab pos="180975" algn="l"/>
              </a:tabLst>
            </a:pPr>
            <a:r>
              <a:rPr lang="en-GB" sz="2000" dirty="0" smtClean="0">
                <a:solidFill>
                  <a:srgbClr val="00A4DE"/>
                </a:solidFill>
                <a:latin typeface="Arial" panose="020B0604020202020204" pitchFamily="34" charset="0"/>
                <a:cs typeface="Arial" panose="020B0604020202020204" pitchFamily="34" charset="0"/>
              </a:rPr>
              <a:t>It’s </a:t>
            </a:r>
            <a:r>
              <a:rPr lang="en-GB" sz="2000" dirty="0">
                <a:solidFill>
                  <a:srgbClr val="00A4DE"/>
                </a:solidFill>
                <a:latin typeface="Arial" panose="020B0604020202020204" pitchFamily="34" charset="0"/>
                <a:cs typeface="Arial" panose="020B0604020202020204" pitchFamily="34" charset="0"/>
              </a:rPr>
              <a:t>easy to get side-tracked on various tasks that feel like research but are actually distracting </a:t>
            </a:r>
            <a:r>
              <a:rPr lang="en-GB" sz="2000" dirty="0" smtClean="0">
                <a:solidFill>
                  <a:srgbClr val="00A4DE"/>
                </a:solidFill>
                <a:latin typeface="Arial" panose="020B0604020202020204" pitchFamily="34" charset="0"/>
                <a:cs typeface="Arial" panose="020B0604020202020204" pitchFamily="34" charset="0"/>
              </a:rPr>
              <a:t>you.</a:t>
            </a:r>
          </a:p>
          <a:p>
            <a:pPr marL="742950" lvl="2" indent="-285750">
              <a:lnSpc>
                <a:spcPct val="100000"/>
              </a:lnSpc>
              <a:spcBef>
                <a:spcPts val="0"/>
              </a:spcBef>
              <a:spcAft>
                <a:spcPts val="1200"/>
              </a:spcAft>
              <a:buClr>
                <a:schemeClr val="accent2"/>
              </a:buClr>
              <a:buSzPct val="150000"/>
              <a:buBlip>
                <a:blip r:embed="rId2"/>
              </a:buBlip>
              <a:tabLst>
                <a:tab pos="180975" algn="l"/>
              </a:tabLst>
            </a:pPr>
            <a:r>
              <a:rPr lang="en-GB" sz="1800" dirty="0" smtClean="0">
                <a:solidFill>
                  <a:srgbClr val="00A4DE"/>
                </a:solidFill>
                <a:latin typeface="Arial" panose="020B0604020202020204" pitchFamily="34" charset="0"/>
                <a:cs typeface="Arial" panose="020B0604020202020204" pitchFamily="34" charset="0"/>
              </a:rPr>
              <a:t>If </a:t>
            </a:r>
            <a:r>
              <a:rPr lang="en-GB" sz="1800" dirty="0">
                <a:solidFill>
                  <a:srgbClr val="00A4DE"/>
                </a:solidFill>
                <a:latin typeface="Arial" panose="020B0604020202020204" pitchFamily="34" charset="0"/>
                <a:cs typeface="Arial" panose="020B0604020202020204" pitchFamily="34" charset="0"/>
              </a:rPr>
              <a:t>you are reading something at this stage, you should either decide early on that it’s not useful or write about it (typing up good quotes, summarizing relevant arguments and findings, etc</a:t>
            </a:r>
            <a:r>
              <a:rPr lang="en-GB" sz="1800" dirty="0" smtClean="0">
                <a:solidFill>
                  <a:srgbClr val="00A4DE"/>
                </a:solidFill>
                <a:latin typeface="Arial" panose="020B0604020202020204" pitchFamily="34" charset="0"/>
                <a:cs typeface="Arial" panose="020B0604020202020204" pitchFamily="34" charset="0"/>
              </a:rPr>
              <a:t>.).</a:t>
            </a:r>
          </a:p>
          <a:p>
            <a:pPr marL="342900" lvl="1" indent="-342900">
              <a:lnSpc>
                <a:spcPct val="100000"/>
              </a:lnSpc>
              <a:spcBef>
                <a:spcPts val="0"/>
              </a:spcBef>
              <a:spcAft>
                <a:spcPts val="1200"/>
              </a:spcAft>
              <a:buClr>
                <a:schemeClr val="accent2"/>
              </a:buClr>
              <a:buSzPct val="150000"/>
              <a:buBlip>
                <a:blip r:embed="rId2"/>
              </a:buBlip>
              <a:tabLst>
                <a:tab pos="180975" algn="l"/>
              </a:tabLst>
            </a:pPr>
            <a:r>
              <a:rPr lang="en-GB" sz="2000" b="1" dirty="0" smtClean="0">
                <a:solidFill>
                  <a:srgbClr val="00A4DE"/>
                </a:solidFill>
                <a:latin typeface="Arial" panose="020B0604020202020204" pitchFamily="34" charset="0"/>
                <a:cs typeface="Arial" panose="020B0604020202020204" pitchFamily="34" charset="0"/>
              </a:rPr>
              <a:t>In </a:t>
            </a:r>
            <a:r>
              <a:rPr lang="en-GB" sz="2000" b="1" dirty="0">
                <a:solidFill>
                  <a:srgbClr val="00A4DE"/>
                </a:solidFill>
                <a:latin typeface="Arial" panose="020B0604020202020204" pitchFamily="34" charset="0"/>
                <a:cs typeface="Arial" panose="020B0604020202020204" pitchFamily="34" charset="0"/>
              </a:rPr>
              <a:t>sum, we urge you to write, write, write! </a:t>
            </a:r>
            <a:endParaRPr lang="en-GB" sz="2000" b="1" dirty="0" smtClean="0">
              <a:solidFill>
                <a:srgbClr val="00A4DE"/>
              </a:solidFill>
              <a:latin typeface="Arial" panose="020B0604020202020204" pitchFamily="34" charset="0"/>
              <a:cs typeface="Arial" panose="020B0604020202020204" pitchFamily="34" charset="0"/>
            </a:endParaRPr>
          </a:p>
          <a:p>
            <a:pPr marL="742950" lvl="2" indent="-285750">
              <a:lnSpc>
                <a:spcPct val="100000"/>
              </a:lnSpc>
              <a:spcBef>
                <a:spcPts val="0"/>
              </a:spcBef>
              <a:spcAft>
                <a:spcPts val="1200"/>
              </a:spcAft>
              <a:buClr>
                <a:schemeClr val="accent2"/>
              </a:buClr>
              <a:buSzPct val="150000"/>
              <a:buBlip>
                <a:blip r:embed="rId2"/>
              </a:buBlip>
              <a:tabLst>
                <a:tab pos="180975" algn="l"/>
              </a:tabLst>
            </a:pPr>
            <a:r>
              <a:rPr lang="en-GB" sz="1800" dirty="0" smtClean="0">
                <a:solidFill>
                  <a:srgbClr val="00A4DE"/>
                </a:solidFill>
                <a:latin typeface="Arial" panose="020B0604020202020204" pitchFamily="34" charset="0"/>
                <a:cs typeface="Arial" panose="020B0604020202020204" pitchFamily="34" charset="0"/>
              </a:rPr>
              <a:t>Even </a:t>
            </a:r>
            <a:r>
              <a:rPr lang="en-GB" sz="1800" dirty="0">
                <a:solidFill>
                  <a:srgbClr val="00A4DE"/>
                </a:solidFill>
                <a:latin typeface="Arial" panose="020B0604020202020204" pitchFamily="34" charset="0"/>
                <a:cs typeface="Arial" panose="020B0604020202020204" pitchFamily="34" charset="0"/>
              </a:rPr>
              <a:t>if the words aren’t perfect, you’re in a much stronger position when you have some content to build on and </a:t>
            </a:r>
            <a:r>
              <a:rPr lang="en-GB" sz="1800" dirty="0" smtClean="0">
                <a:solidFill>
                  <a:srgbClr val="00A4DE"/>
                </a:solidFill>
                <a:latin typeface="Arial" panose="020B0604020202020204" pitchFamily="34" charset="0"/>
                <a:cs typeface="Arial" panose="020B0604020202020204" pitchFamily="34" charset="0"/>
              </a:rPr>
              <a:t>refine.</a:t>
            </a:r>
          </a:p>
          <a:p>
            <a:pPr marL="742950" lvl="2" indent="-285750">
              <a:lnSpc>
                <a:spcPct val="100000"/>
              </a:lnSpc>
              <a:spcBef>
                <a:spcPts val="0"/>
              </a:spcBef>
              <a:spcAft>
                <a:spcPts val="1200"/>
              </a:spcAft>
              <a:buClr>
                <a:schemeClr val="accent2"/>
              </a:buClr>
              <a:buSzPct val="150000"/>
              <a:buBlip>
                <a:blip r:embed="rId2"/>
              </a:buBlip>
              <a:tabLst>
                <a:tab pos="180975" algn="l"/>
              </a:tabLst>
            </a:pPr>
            <a:r>
              <a:rPr lang="en-GB" sz="1800" dirty="0" smtClean="0">
                <a:solidFill>
                  <a:srgbClr val="00A4DE"/>
                </a:solidFill>
                <a:latin typeface="Arial" panose="020B0604020202020204" pitchFamily="34" charset="0"/>
                <a:cs typeface="Arial" panose="020B0604020202020204" pitchFamily="34" charset="0"/>
              </a:rPr>
              <a:t>Don’t </a:t>
            </a:r>
            <a:r>
              <a:rPr lang="en-GB" sz="1800" dirty="0">
                <a:solidFill>
                  <a:srgbClr val="00A4DE"/>
                </a:solidFill>
                <a:latin typeface="Arial" panose="020B0604020202020204" pitchFamily="34" charset="0"/>
                <a:cs typeface="Arial" panose="020B0604020202020204" pitchFamily="34" charset="0"/>
              </a:rPr>
              <a:t>waste a single day surfing the internet, reading material that you can’t use or toying with ideas without writing about their application to your topic.</a:t>
            </a:r>
          </a:p>
        </p:txBody>
      </p:sp>
      <p:sp>
        <p:nvSpPr>
          <p:cNvPr id="8" name="TextBox 7"/>
          <p:cNvSpPr txBox="1"/>
          <p:nvPr/>
        </p:nvSpPr>
        <p:spPr>
          <a:xfrm>
            <a:off x="272264" y="377193"/>
            <a:ext cx="5977811"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CONCLUSION</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grpSp>
        <p:nvGrpSpPr>
          <p:cNvPr id="9" name="Group 8"/>
          <p:cNvGrpSpPr/>
          <p:nvPr/>
        </p:nvGrpSpPr>
        <p:grpSpPr>
          <a:xfrm>
            <a:off x="0" y="12753"/>
            <a:ext cx="2124075" cy="1085850"/>
            <a:chOff x="0" y="12753"/>
            <a:chExt cx="2124075" cy="1085850"/>
          </a:xfrm>
        </p:grpSpPr>
        <p:grpSp>
          <p:nvGrpSpPr>
            <p:cNvPr id="10" name="Group 9"/>
            <p:cNvGrpSpPr/>
            <p:nvPr/>
          </p:nvGrpSpPr>
          <p:grpSpPr>
            <a:xfrm>
              <a:off x="0" y="12753"/>
              <a:ext cx="2124075" cy="1085850"/>
              <a:chOff x="0" y="12753"/>
              <a:chExt cx="2124075" cy="1085850"/>
            </a:xfrm>
          </p:grpSpPr>
          <p:pic>
            <p:nvPicPr>
              <p:cNvPr id="14" name="Picture 4"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753"/>
                <a:ext cx="2124075" cy="1085850"/>
              </a:xfrm>
              <a:prstGeom prst="rect">
                <a:avLst/>
              </a:prstGeom>
              <a:noFill/>
              <a:extLst>
                <a:ext uri="{909E8E84-426E-40DD-AFC4-6F175D3DCCD1}">
                  <a14:hiddenFill xmlns:a14="http://schemas.microsoft.com/office/drawing/2010/main">
                    <a:solidFill>
                      <a:srgbClr val="FFFFFF"/>
                    </a:solidFill>
                  </a14:hiddenFill>
                </a:ext>
              </a:extLst>
            </p:spPr>
          </p:pic>
          <p:sp>
            <p:nvSpPr>
              <p:cNvPr id="15" name="Oval 14"/>
              <p:cNvSpPr/>
              <p:nvPr/>
            </p:nvSpPr>
            <p:spPr>
              <a:xfrm>
                <a:off x="157018" y="258618"/>
                <a:ext cx="785091" cy="75738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1" name="Picture 5" descr="X:\Subject Folders\Digital Content\! COMPANION WEBSITES\! BOOK FILES\2016 Titles\04 LIVE\JENSEN &amp; LAURIE_ Doing Real Research\Instructor resources\Powerpoint Slides\Design\Footprint.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9766699">
              <a:off x="361169" y="276360"/>
              <a:ext cx="478017" cy="657225"/>
            </a:xfrm>
            <a:prstGeom prst="rect">
              <a:avLst/>
            </a:prstGeom>
            <a:noFill/>
            <a:extLst>
              <a:ext uri="{909E8E84-426E-40DD-AFC4-6F175D3DCCD1}">
                <a14:hiddenFill xmlns:a14="http://schemas.microsoft.com/office/drawing/2010/main">
                  <a:solidFill>
                    <a:srgbClr val="FFFFFF"/>
                  </a:solidFill>
                </a14:hiddenFill>
              </a:ext>
            </a:extLst>
          </p:spPr>
        </p:pic>
      </p:grpSp>
      <p:pic>
        <p:nvPicPr>
          <p:cNvPr id="16"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71516" y="434304"/>
            <a:ext cx="7517283"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38295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875070" y="1222562"/>
            <a:ext cx="10510685" cy="5319405"/>
          </a:xfrm>
          <a:prstGeom prst="rect">
            <a:avLst/>
          </a:prstGeom>
          <a:noFill/>
        </p:spPr>
        <p:txBody>
          <a:bodyPr wrap="square" rtlCol="0">
            <a:spAutoFit/>
          </a:bodyPr>
          <a:lstStyle>
            <a:defPPr>
              <a:defRPr lang="it-IT"/>
            </a:defPPr>
            <a:lvl1pPr marL="285750" indent="-285750">
              <a:buClr>
                <a:schemeClr val="accent2"/>
              </a:buClr>
              <a:buSzPct val="121000"/>
              <a:buFont typeface="Arial" panose="020B0604020202020204" pitchFamily="34" charset="0"/>
              <a:buChar char="•"/>
              <a:defRPr sz="2000">
                <a:solidFill>
                  <a:schemeClr val="accent1">
                    <a:lumMod val="75000"/>
                  </a:schemeClr>
                </a:solidFill>
                <a:latin typeface="Arial" panose="020B0604020202020204" pitchFamily="34" charset="0"/>
                <a:cs typeface="Arial" panose="020B0604020202020204" pitchFamily="34" charset="0"/>
              </a:defRPr>
            </a:lvl1pPr>
          </a:lstStyle>
          <a:p>
            <a:pPr>
              <a:spcBef>
                <a:spcPts val="1000"/>
              </a:spcBef>
              <a:buSzPct val="150000"/>
              <a:buBlip>
                <a:blip r:embed="rId3"/>
              </a:buBlip>
            </a:pPr>
            <a:r>
              <a:rPr lang="en-GB" dirty="0">
                <a:solidFill>
                  <a:srgbClr val="00A4DE"/>
                </a:solidFill>
              </a:rPr>
              <a:t>Writing your report involves gathering all the content you’ve compiled so far in your </a:t>
            </a:r>
            <a:r>
              <a:rPr lang="en-GB" dirty="0" smtClean="0">
                <a:solidFill>
                  <a:srgbClr val="00A4DE"/>
                </a:solidFill>
              </a:rPr>
              <a:t>research:</a:t>
            </a:r>
          </a:p>
          <a:p>
            <a:pPr marL="742950" lvl="1" indent="-285750">
              <a:spcBef>
                <a:spcPts val="1000"/>
              </a:spcBef>
              <a:buSzPct val="150000"/>
              <a:buBlip>
                <a:blip r:embed="rId3"/>
              </a:buBlip>
            </a:pPr>
            <a:r>
              <a:rPr lang="en-GB" dirty="0" smtClean="0">
                <a:solidFill>
                  <a:srgbClr val="00A4DE"/>
                </a:solidFill>
              </a:rPr>
              <a:t>research </a:t>
            </a:r>
            <a:r>
              <a:rPr lang="en-GB" dirty="0">
                <a:solidFill>
                  <a:srgbClr val="00A4DE"/>
                </a:solidFill>
              </a:rPr>
              <a:t>design, </a:t>
            </a:r>
            <a:endParaRPr lang="en-GB" dirty="0" smtClean="0">
              <a:solidFill>
                <a:srgbClr val="00A4DE"/>
              </a:solidFill>
            </a:endParaRPr>
          </a:p>
          <a:p>
            <a:pPr marL="742950" lvl="1" indent="-285750">
              <a:spcBef>
                <a:spcPts val="1000"/>
              </a:spcBef>
              <a:buSzPct val="150000"/>
              <a:buBlip>
                <a:blip r:embed="rId3"/>
              </a:buBlip>
            </a:pPr>
            <a:r>
              <a:rPr lang="en-GB" dirty="0" smtClean="0">
                <a:solidFill>
                  <a:srgbClr val="00A4DE"/>
                </a:solidFill>
              </a:rPr>
              <a:t>literature </a:t>
            </a:r>
            <a:r>
              <a:rPr lang="en-GB" dirty="0">
                <a:solidFill>
                  <a:srgbClr val="00A4DE"/>
                </a:solidFill>
              </a:rPr>
              <a:t>review, </a:t>
            </a:r>
            <a:endParaRPr lang="en-GB" dirty="0" smtClean="0">
              <a:solidFill>
                <a:srgbClr val="00A4DE"/>
              </a:solidFill>
            </a:endParaRPr>
          </a:p>
          <a:p>
            <a:pPr marL="742950" lvl="1" indent="-285750">
              <a:spcBef>
                <a:spcPts val="1000"/>
              </a:spcBef>
              <a:buSzPct val="150000"/>
              <a:buBlip>
                <a:blip r:embed="rId3"/>
              </a:buBlip>
            </a:pPr>
            <a:r>
              <a:rPr lang="en-GB" dirty="0" smtClean="0">
                <a:solidFill>
                  <a:srgbClr val="00A4DE"/>
                </a:solidFill>
              </a:rPr>
              <a:t>methods</a:t>
            </a:r>
            <a:r>
              <a:rPr lang="en-GB" dirty="0">
                <a:solidFill>
                  <a:srgbClr val="00A4DE"/>
                </a:solidFill>
              </a:rPr>
              <a:t>, </a:t>
            </a:r>
            <a:endParaRPr lang="en-GB" dirty="0" smtClean="0">
              <a:solidFill>
                <a:srgbClr val="00A4DE"/>
              </a:solidFill>
            </a:endParaRPr>
          </a:p>
          <a:p>
            <a:pPr marL="742950" lvl="1" indent="-285750">
              <a:spcBef>
                <a:spcPts val="1000"/>
              </a:spcBef>
              <a:buSzPct val="150000"/>
              <a:buBlip>
                <a:blip r:embed="rId3"/>
              </a:buBlip>
            </a:pPr>
            <a:r>
              <a:rPr lang="en-GB" dirty="0" smtClean="0">
                <a:solidFill>
                  <a:srgbClr val="00A4DE"/>
                </a:solidFill>
              </a:rPr>
              <a:t>data </a:t>
            </a:r>
            <a:r>
              <a:rPr lang="en-GB" dirty="0">
                <a:solidFill>
                  <a:srgbClr val="00A4DE"/>
                </a:solidFill>
              </a:rPr>
              <a:t>analysis, </a:t>
            </a:r>
            <a:endParaRPr lang="en-GB" dirty="0" smtClean="0">
              <a:solidFill>
                <a:srgbClr val="00A4DE"/>
              </a:solidFill>
            </a:endParaRPr>
          </a:p>
          <a:p>
            <a:pPr marL="742950" lvl="1" indent="-285750">
              <a:spcBef>
                <a:spcPts val="1000"/>
              </a:spcBef>
              <a:buSzPct val="150000"/>
              <a:buBlip>
                <a:blip r:embed="rId3"/>
              </a:buBlip>
            </a:pPr>
            <a:r>
              <a:rPr lang="en-GB" dirty="0" smtClean="0">
                <a:solidFill>
                  <a:srgbClr val="00A4DE"/>
                </a:solidFill>
              </a:rPr>
              <a:t>notes</a:t>
            </a:r>
          </a:p>
          <a:p>
            <a:pPr marL="742950" lvl="1" indent="-285750">
              <a:spcBef>
                <a:spcPts val="1000"/>
              </a:spcBef>
              <a:buSzPct val="150000"/>
              <a:buBlip>
                <a:blip r:embed="rId3"/>
              </a:buBlip>
            </a:pPr>
            <a:endParaRPr lang="en-GB" dirty="0">
              <a:solidFill>
                <a:srgbClr val="00A4DE"/>
              </a:solidFill>
            </a:endParaRPr>
          </a:p>
          <a:p>
            <a:pPr>
              <a:spcAft>
                <a:spcPts val="2000"/>
              </a:spcAft>
              <a:buSzPct val="150000"/>
              <a:buBlip>
                <a:blip r:embed="rId3"/>
              </a:buBlip>
            </a:pPr>
            <a:r>
              <a:rPr lang="en-GB" b="1" dirty="0">
                <a:solidFill>
                  <a:srgbClr val="00A4DE"/>
                </a:solidFill>
              </a:rPr>
              <a:t>Before you begin writing up your research, start by evaluating what content you’ve already completed during your research project. </a:t>
            </a:r>
          </a:p>
          <a:p>
            <a:pPr>
              <a:spcAft>
                <a:spcPts val="2000"/>
              </a:spcAft>
              <a:buSzPct val="150000"/>
              <a:buBlip>
                <a:blip r:embed="rId3"/>
              </a:buBlip>
            </a:pPr>
            <a:r>
              <a:rPr lang="en-GB" dirty="0">
                <a:solidFill>
                  <a:srgbClr val="00A4DE"/>
                </a:solidFill>
              </a:rPr>
              <a:t>A good plan showing what you already have and what’s missing can save you wasting weeks or even months of writing you might not ultimately need.</a:t>
            </a:r>
            <a:endParaRPr lang="it-IT" dirty="0">
              <a:solidFill>
                <a:srgbClr val="00A4DE"/>
              </a:solidFill>
            </a:endParaRPr>
          </a:p>
          <a:p>
            <a:pPr>
              <a:spcBef>
                <a:spcPts val="1000"/>
              </a:spcBef>
            </a:pPr>
            <a:endParaRPr lang="en-GB" dirty="0" smtClean="0">
              <a:solidFill>
                <a:srgbClr val="000090"/>
              </a:solidFill>
            </a:endParaRPr>
          </a:p>
        </p:txBody>
      </p:sp>
      <p:sp>
        <p:nvSpPr>
          <p:cNvPr id="7" name="TextBox 6"/>
          <p:cNvSpPr txBox="1"/>
          <p:nvPr/>
        </p:nvSpPr>
        <p:spPr>
          <a:xfrm>
            <a:off x="244555" y="377193"/>
            <a:ext cx="9937648"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HOW TO WRITE UP YOUR RESEARCH</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8"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66546" y="434304"/>
            <a:ext cx="3722254"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31853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825910" y="1420379"/>
            <a:ext cx="10422194" cy="5078826"/>
          </a:xfrm>
          <a:prstGeom prst="rect">
            <a:avLst/>
          </a:prstGeom>
          <a:no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700"/>
              </a:spcBef>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We </a:t>
            </a:r>
            <a:r>
              <a:rPr lang="en-GB" sz="2000" dirty="0">
                <a:solidFill>
                  <a:srgbClr val="00A4DE"/>
                </a:solidFill>
                <a:latin typeface="Arial" panose="020B0604020202020204" pitchFamily="34" charset="0"/>
                <a:cs typeface="Arial" panose="020B0604020202020204" pitchFamily="34" charset="0"/>
              </a:rPr>
              <a:t>explain in more detail later in the </a:t>
            </a:r>
            <a:r>
              <a:rPr lang="en-GB" sz="2000" dirty="0" smtClean="0">
                <a:solidFill>
                  <a:srgbClr val="00A4DE"/>
                </a:solidFill>
                <a:latin typeface="Arial" panose="020B0604020202020204" pitchFamily="34" charset="0"/>
                <a:cs typeface="Arial" panose="020B0604020202020204" pitchFamily="34" charset="0"/>
              </a:rPr>
              <a:t>presentation, </a:t>
            </a:r>
            <a:r>
              <a:rPr lang="en-GB" sz="2000" dirty="0">
                <a:solidFill>
                  <a:srgbClr val="00A4DE"/>
                </a:solidFill>
                <a:latin typeface="Arial" panose="020B0604020202020204" pitchFamily="34" charset="0"/>
                <a:cs typeface="Arial" panose="020B0604020202020204" pitchFamily="34" charset="0"/>
              </a:rPr>
              <a:t>but the standard sections in a research report </a:t>
            </a:r>
            <a:r>
              <a:rPr lang="en-GB" sz="2000" dirty="0" smtClean="0">
                <a:solidFill>
                  <a:srgbClr val="00A4DE"/>
                </a:solidFill>
                <a:latin typeface="Arial" panose="020B0604020202020204" pitchFamily="34" charset="0"/>
                <a:cs typeface="Arial" panose="020B0604020202020204" pitchFamily="34" charset="0"/>
              </a:rPr>
              <a:t>are:</a:t>
            </a:r>
          </a:p>
          <a:p>
            <a:pPr>
              <a:spcBef>
                <a:spcPts val="700"/>
              </a:spcBef>
              <a:buClr>
                <a:schemeClr val="accent2"/>
              </a:buClr>
              <a:buSzPct val="150000"/>
              <a:buBlip>
                <a:blip r:embed="rId2"/>
              </a:buBlip>
            </a:pPr>
            <a:endParaRPr lang="en-GB" sz="800" dirty="0" smtClean="0">
              <a:solidFill>
                <a:srgbClr val="00A4DE"/>
              </a:solidFill>
              <a:latin typeface="Arial" panose="020B0604020202020204" pitchFamily="34" charset="0"/>
              <a:cs typeface="Arial" panose="020B0604020202020204" pitchFamily="34" charset="0"/>
            </a:endParaRPr>
          </a:p>
          <a:p>
            <a:pPr lvl="1">
              <a:spcBef>
                <a:spcPts val="300"/>
              </a:spcBef>
              <a:buClr>
                <a:schemeClr val="accent2"/>
              </a:buClr>
              <a:buSzPct val="150000"/>
              <a:buBlip>
                <a:blip r:embed="rId2"/>
              </a:buBlip>
            </a:pPr>
            <a:r>
              <a:rPr lang="en-GB" sz="1800" dirty="0" smtClean="0">
                <a:solidFill>
                  <a:srgbClr val="00A4DE"/>
                </a:solidFill>
                <a:latin typeface="Arial" panose="020B0604020202020204" pitchFamily="34" charset="0"/>
                <a:cs typeface="Arial" panose="020B0604020202020204" pitchFamily="34" charset="0"/>
              </a:rPr>
              <a:t>Title page</a:t>
            </a:r>
          </a:p>
          <a:p>
            <a:pPr lvl="1">
              <a:spcBef>
                <a:spcPts val="300"/>
              </a:spcBef>
              <a:buClr>
                <a:schemeClr val="accent2"/>
              </a:buClr>
              <a:buSzPct val="150000"/>
              <a:buBlip>
                <a:blip r:embed="rId2"/>
              </a:buBlip>
            </a:pPr>
            <a:r>
              <a:rPr lang="en-GB" sz="1800" dirty="0" smtClean="0">
                <a:solidFill>
                  <a:srgbClr val="00A4DE"/>
                </a:solidFill>
                <a:latin typeface="Arial" panose="020B0604020202020204" pitchFamily="34" charset="0"/>
                <a:cs typeface="Arial" panose="020B0604020202020204" pitchFamily="34" charset="0"/>
              </a:rPr>
              <a:t>Abstract</a:t>
            </a:r>
          </a:p>
          <a:p>
            <a:pPr lvl="1">
              <a:spcBef>
                <a:spcPts val="300"/>
              </a:spcBef>
              <a:buClr>
                <a:schemeClr val="accent2"/>
              </a:buClr>
              <a:buSzPct val="150000"/>
              <a:buBlip>
                <a:blip r:embed="rId2"/>
              </a:buBlip>
            </a:pPr>
            <a:r>
              <a:rPr lang="en-GB" sz="1800" dirty="0" smtClean="0">
                <a:solidFill>
                  <a:srgbClr val="00A4DE"/>
                </a:solidFill>
                <a:latin typeface="Arial" panose="020B0604020202020204" pitchFamily="34" charset="0"/>
                <a:cs typeface="Arial" panose="020B0604020202020204" pitchFamily="34" charset="0"/>
              </a:rPr>
              <a:t>Table </a:t>
            </a:r>
            <a:r>
              <a:rPr lang="en-GB" sz="1800" dirty="0">
                <a:solidFill>
                  <a:srgbClr val="00A4DE"/>
                </a:solidFill>
                <a:latin typeface="Arial" panose="020B0604020202020204" pitchFamily="34" charset="0"/>
                <a:cs typeface="Arial" panose="020B0604020202020204" pitchFamily="34" charset="0"/>
              </a:rPr>
              <a:t>of </a:t>
            </a:r>
            <a:r>
              <a:rPr lang="en-GB" sz="1800" dirty="0" smtClean="0">
                <a:solidFill>
                  <a:srgbClr val="00A4DE"/>
                </a:solidFill>
                <a:latin typeface="Arial" panose="020B0604020202020204" pitchFamily="34" charset="0"/>
                <a:cs typeface="Arial" panose="020B0604020202020204" pitchFamily="34" charset="0"/>
              </a:rPr>
              <a:t>Contents</a:t>
            </a:r>
          </a:p>
          <a:p>
            <a:pPr lvl="1">
              <a:spcBef>
                <a:spcPts val="300"/>
              </a:spcBef>
              <a:buClr>
                <a:schemeClr val="accent2"/>
              </a:buClr>
              <a:buSzPct val="150000"/>
              <a:buBlip>
                <a:blip r:embed="rId2"/>
              </a:buBlip>
            </a:pPr>
            <a:r>
              <a:rPr lang="en-GB" sz="1800" dirty="0" smtClean="0">
                <a:solidFill>
                  <a:srgbClr val="00A4DE"/>
                </a:solidFill>
                <a:latin typeface="Arial" panose="020B0604020202020204" pitchFamily="34" charset="0"/>
                <a:cs typeface="Arial" panose="020B0604020202020204" pitchFamily="34" charset="0"/>
              </a:rPr>
              <a:t>Introduction</a:t>
            </a:r>
          </a:p>
          <a:p>
            <a:pPr lvl="1">
              <a:spcBef>
                <a:spcPts val="300"/>
              </a:spcBef>
              <a:buClr>
                <a:schemeClr val="accent2"/>
              </a:buClr>
              <a:buSzPct val="150000"/>
              <a:buBlip>
                <a:blip r:embed="rId2"/>
              </a:buBlip>
            </a:pPr>
            <a:r>
              <a:rPr lang="en-GB" sz="1800" dirty="0" smtClean="0">
                <a:solidFill>
                  <a:srgbClr val="00A4DE"/>
                </a:solidFill>
                <a:latin typeface="Arial" panose="020B0604020202020204" pitchFamily="34" charset="0"/>
                <a:cs typeface="Arial" panose="020B0604020202020204" pitchFamily="34" charset="0"/>
              </a:rPr>
              <a:t>Methods</a:t>
            </a:r>
          </a:p>
          <a:p>
            <a:pPr lvl="1">
              <a:spcBef>
                <a:spcPts val="300"/>
              </a:spcBef>
              <a:buClr>
                <a:schemeClr val="accent2"/>
              </a:buClr>
              <a:buSzPct val="150000"/>
              <a:buBlip>
                <a:blip r:embed="rId2"/>
              </a:buBlip>
            </a:pPr>
            <a:r>
              <a:rPr lang="en-GB" sz="1800" dirty="0" smtClean="0">
                <a:solidFill>
                  <a:srgbClr val="00A4DE"/>
                </a:solidFill>
                <a:latin typeface="Arial" panose="020B0604020202020204" pitchFamily="34" charset="0"/>
                <a:cs typeface="Arial" panose="020B0604020202020204" pitchFamily="34" charset="0"/>
              </a:rPr>
              <a:t>Results</a:t>
            </a:r>
          </a:p>
          <a:p>
            <a:pPr lvl="1">
              <a:spcBef>
                <a:spcPts val="300"/>
              </a:spcBef>
              <a:buClr>
                <a:schemeClr val="accent2"/>
              </a:buClr>
              <a:buSzPct val="150000"/>
              <a:buBlip>
                <a:blip r:embed="rId2"/>
              </a:buBlip>
            </a:pPr>
            <a:r>
              <a:rPr lang="en-GB" sz="1800" dirty="0" smtClean="0">
                <a:solidFill>
                  <a:srgbClr val="00A4DE"/>
                </a:solidFill>
                <a:latin typeface="Arial" panose="020B0604020202020204" pitchFamily="34" charset="0"/>
                <a:cs typeface="Arial" panose="020B0604020202020204" pitchFamily="34" charset="0"/>
              </a:rPr>
              <a:t>Discussion</a:t>
            </a:r>
          </a:p>
          <a:p>
            <a:pPr lvl="1">
              <a:spcBef>
                <a:spcPts val="300"/>
              </a:spcBef>
              <a:buClr>
                <a:schemeClr val="accent2"/>
              </a:buClr>
              <a:buSzPct val="150000"/>
              <a:buBlip>
                <a:blip r:embed="rId2"/>
              </a:buBlip>
            </a:pPr>
            <a:r>
              <a:rPr lang="en-GB" sz="1800" dirty="0" smtClean="0">
                <a:solidFill>
                  <a:srgbClr val="00A4DE"/>
                </a:solidFill>
                <a:latin typeface="Arial" panose="020B0604020202020204" pitchFamily="34" charset="0"/>
                <a:cs typeface="Arial" panose="020B0604020202020204" pitchFamily="34" charset="0"/>
              </a:rPr>
              <a:t>Conclusion</a:t>
            </a:r>
          </a:p>
          <a:p>
            <a:pPr lvl="1">
              <a:spcBef>
                <a:spcPts val="300"/>
              </a:spcBef>
              <a:buClr>
                <a:schemeClr val="accent2"/>
              </a:buClr>
              <a:buSzPct val="150000"/>
              <a:buBlip>
                <a:blip r:embed="rId2"/>
              </a:buBlip>
            </a:pPr>
            <a:r>
              <a:rPr lang="en-GB" sz="1800" dirty="0" smtClean="0">
                <a:solidFill>
                  <a:srgbClr val="00A4DE"/>
                </a:solidFill>
                <a:latin typeface="Arial" panose="020B0604020202020204" pitchFamily="34" charset="0"/>
                <a:cs typeface="Arial" panose="020B0604020202020204" pitchFamily="34" charset="0"/>
              </a:rPr>
              <a:t>References.</a:t>
            </a:r>
          </a:p>
          <a:p>
            <a:pPr lvl="1">
              <a:spcBef>
                <a:spcPts val="300"/>
              </a:spcBef>
              <a:buClr>
                <a:schemeClr val="accent2"/>
              </a:buClr>
              <a:buSzPct val="150000"/>
              <a:buBlip>
                <a:blip r:embed="rId2"/>
              </a:buBlip>
            </a:pPr>
            <a:endParaRPr lang="en-GB" sz="800" dirty="0" smtClean="0">
              <a:solidFill>
                <a:srgbClr val="00A4DE"/>
              </a:solidFill>
              <a:latin typeface="Arial" panose="020B0604020202020204" pitchFamily="34" charset="0"/>
              <a:cs typeface="Arial" panose="020B0604020202020204" pitchFamily="34" charset="0"/>
            </a:endParaRPr>
          </a:p>
          <a:p>
            <a:pPr>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Separate </a:t>
            </a:r>
            <a:r>
              <a:rPr lang="en-GB" sz="2000" dirty="0">
                <a:solidFill>
                  <a:srgbClr val="00A4DE"/>
                </a:solidFill>
                <a:latin typeface="Arial" panose="020B0604020202020204" pitchFamily="34" charset="0"/>
                <a:cs typeface="Arial" panose="020B0604020202020204" pitchFamily="34" charset="0"/>
              </a:rPr>
              <a:t>each section with a ‘section break’, a way for your word processing software to recognize that one section has ended and another one has begun. </a:t>
            </a:r>
            <a:endParaRPr lang="en-GB" sz="2000" dirty="0" smtClean="0">
              <a:solidFill>
                <a:srgbClr val="00A4DE"/>
              </a:solidFill>
              <a:latin typeface="Arial" panose="020B0604020202020204" pitchFamily="34" charset="0"/>
              <a:cs typeface="Arial" panose="020B0604020202020204" pitchFamily="34" charset="0"/>
            </a:endParaRPr>
          </a:p>
          <a:p>
            <a:pPr>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Insert page numbers, usually in the header in the top right of the document. </a:t>
            </a:r>
          </a:p>
          <a:p>
            <a:pPr marL="0" indent="0">
              <a:buClr>
                <a:schemeClr val="accent2"/>
              </a:buClr>
              <a:buSzPct val="121000"/>
              <a:buNone/>
            </a:pPr>
            <a:endParaRPr lang="en-GB" sz="2000" dirty="0">
              <a:solidFill>
                <a:srgbClr val="000090"/>
              </a:solidFill>
              <a:latin typeface="Arial" panose="020B0604020202020204" pitchFamily="34" charset="0"/>
              <a:cs typeface="Arial" panose="020B0604020202020204" pitchFamily="34" charset="0"/>
            </a:endParaRPr>
          </a:p>
        </p:txBody>
      </p:sp>
      <p:sp>
        <p:nvSpPr>
          <p:cNvPr id="7" name="TextBox 6"/>
          <p:cNvSpPr txBox="1"/>
          <p:nvPr/>
        </p:nvSpPr>
        <p:spPr>
          <a:xfrm>
            <a:off x="1474838" y="377193"/>
            <a:ext cx="8707363"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CREATE YOUR WORD PROCESSOR TEMPLATE</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06116" y="434304"/>
            <a:ext cx="2382683"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58869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806245" y="1153683"/>
            <a:ext cx="10500852" cy="5455340"/>
          </a:xfrm>
          <a:prstGeom prst="rect">
            <a:avLst/>
          </a:prstGeom>
          <a:no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0000"/>
              </a:lnSpc>
              <a:buClr>
                <a:srgbClr val="ED7D31"/>
              </a:buClr>
              <a:buSzPct val="150000"/>
              <a:buBlip>
                <a:blip r:embed="rId3"/>
              </a:buBlip>
            </a:pPr>
            <a:r>
              <a:rPr lang="en-GB" sz="2000" b="1" dirty="0" smtClean="0">
                <a:solidFill>
                  <a:srgbClr val="00A4DE"/>
                </a:solidFill>
                <a:latin typeface="Arial" panose="020B0604020202020204" pitchFamily="34" charset="0"/>
                <a:cs typeface="Arial" panose="020B0604020202020204" pitchFamily="34" charset="0"/>
              </a:rPr>
              <a:t>Start </a:t>
            </a:r>
            <a:r>
              <a:rPr lang="en-GB" sz="2000" b="1" dirty="0">
                <a:solidFill>
                  <a:srgbClr val="00A4DE"/>
                </a:solidFill>
                <a:latin typeface="Arial" panose="020B0604020202020204" pitchFamily="34" charset="0"/>
                <a:cs typeface="Arial" panose="020B0604020202020204" pitchFamily="34" charset="0"/>
              </a:rPr>
              <a:t>placing </a:t>
            </a:r>
            <a:r>
              <a:rPr lang="en-GB" sz="2000" b="1" dirty="0" smtClean="0">
                <a:solidFill>
                  <a:srgbClr val="00A4DE"/>
                </a:solidFill>
                <a:latin typeface="Arial" panose="020B0604020202020204" pitchFamily="34" charset="0"/>
                <a:cs typeface="Arial" panose="020B0604020202020204" pitchFamily="34" charset="0"/>
              </a:rPr>
              <a:t>content </a:t>
            </a:r>
            <a:r>
              <a:rPr lang="en-GB" sz="2000" b="1" dirty="0">
                <a:solidFill>
                  <a:srgbClr val="00A4DE"/>
                </a:solidFill>
                <a:latin typeface="Arial" panose="020B0604020202020204" pitchFamily="34" charset="0"/>
                <a:cs typeface="Arial" panose="020B0604020202020204" pitchFamily="34" charset="0"/>
              </a:rPr>
              <a:t>into the relevant sections of your </a:t>
            </a:r>
            <a:r>
              <a:rPr lang="en-GB" sz="2000" b="1" dirty="0" smtClean="0">
                <a:solidFill>
                  <a:srgbClr val="00A4DE"/>
                </a:solidFill>
                <a:latin typeface="Arial" panose="020B0604020202020204" pitchFamily="34" charset="0"/>
                <a:cs typeface="Arial" panose="020B0604020202020204" pitchFamily="34" charset="0"/>
              </a:rPr>
              <a:t>report, using the template you have just created </a:t>
            </a:r>
          </a:p>
          <a:p>
            <a:pPr lvl="1">
              <a:lnSpc>
                <a:spcPct val="110000"/>
              </a:lnSpc>
              <a:buClr>
                <a:srgbClr val="ED7D31"/>
              </a:buClr>
              <a:buSzPct val="150000"/>
              <a:buBlip>
                <a:blip r:embed="rId3"/>
              </a:buBlip>
            </a:pPr>
            <a:r>
              <a:rPr lang="en-GB" sz="1800" dirty="0" smtClean="0">
                <a:solidFill>
                  <a:srgbClr val="00A4DE"/>
                </a:solidFill>
                <a:latin typeface="Arial" panose="020B0604020202020204" pitchFamily="34" charset="0"/>
                <a:cs typeface="Arial" panose="020B0604020202020204" pitchFamily="34" charset="0"/>
              </a:rPr>
              <a:t>If </a:t>
            </a:r>
            <a:r>
              <a:rPr lang="en-GB" sz="1800" dirty="0">
                <a:solidFill>
                  <a:srgbClr val="00A4DE"/>
                </a:solidFill>
                <a:latin typeface="Arial" panose="020B0604020202020204" pitchFamily="34" charset="0"/>
                <a:cs typeface="Arial" panose="020B0604020202020204" pitchFamily="34" charset="0"/>
              </a:rPr>
              <a:t>you’re unsure where to put it, then either make a best guess or create a second document to temporarily park this kind of </a:t>
            </a:r>
            <a:r>
              <a:rPr lang="en-GB" sz="1800" dirty="0" smtClean="0">
                <a:solidFill>
                  <a:srgbClr val="00A4DE"/>
                </a:solidFill>
                <a:latin typeface="Arial" panose="020B0604020202020204" pitchFamily="34" charset="0"/>
                <a:cs typeface="Arial" panose="020B0604020202020204" pitchFamily="34" charset="0"/>
              </a:rPr>
              <a:t>content</a:t>
            </a:r>
          </a:p>
          <a:p>
            <a:pPr>
              <a:lnSpc>
                <a:spcPct val="110000"/>
              </a:lnSpc>
              <a:buClr>
                <a:srgbClr val="ED7D31"/>
              </a:buClr>
              <a:buSzPct val="150000"/>
              <a:buBlip>
                <a:blip r:embed="rId3"/>
              </a:buBlip>
            </a:pPr>
            <a:endParaRPr lang="en-GB" sz="800" dirty="0" smtClean="0">
              <a:solidFill>
                <a:srgbClr val="00A4DE"/>
              </a:solidFill>
              <a:latin typeface="Arial" panose="020B0604020202020204" pitchFamily="34" charset="0"/>
              <a:cs typeface="Arial" panose="020B0604020202020204" pitchFamily="34" charset="0"/>
            </a:endParaRPr>
          </a:p>
          <a:p>
            <a:pPr>
              <a:lnSpc>
                <a:spcPct val="110000"/>
              </a:lnSpc>
              <a:buClr>
                <a:srgbClr val="ED7D31"/>
              </a:buClr>
              <a:buSzPct val="150000"/>
              <a:buBlip>
                <a:blip r:embed="rId3"/>
              </a:buBlip>
            </a:pPr>
            <a:r>
              <a:rPr lang="en-GB" sz="2000" dirty="0" smtClean="0">
                <a:solidFill>
                  <a:srgbClr val="00A4DE"/>
                </a:solidFill>
                <a:latin typeface="Arial" panose="020B0604020202020204" pitchFamily="34" charset="0"/>
                <a:cs typeface="Arial" panose="020B0604020202020204" pitchFamily="34" charset="0"/>
              </a:rPr>
              <a:t>Information </a:t>
            </a:r>
            <a:r>
              <a:rPr lang="en-GB" sz="2000" dirty="0">
                <a:solidFill>
                  <a:srgbClr val="00A4DE"/>
                </a:solidFill>
                <a:latin typeface="Arial" panose="020B0604020202020204" pitchFamily="34" charset="0"/>
                <a:cs typeface="Arial" panose="020B0604020202020204" pitchFamily="34" charset="0"/>
              </a:rPr>
              <a:t>may be in the form of graphs, data tables, drafts of sections or sub-sections or perhaps even just notes with ideas you’ve had so far during your project. </a:t>
            </a:r>
            <a:endParaRPr lang="en-GB" sz="2000" dirty="0" smtClean="0">
              <a:solidFill>
                <a:srgbClr val="00A4DE"/>
              </a:solidFill>
              <a:latin typeface="Arial" panose="020B0604020202020204" pitchFamily="34" charset="0"/>
              <a:cs typeface="Arial" panose="020B0604020202020204" pitchFamily="34" charset="0"/>
            </a:endParaRPr>
          </a:p>
          <a:p>
            <a:pPr>
              <a:lnSpc>
                <a:spcPct val="110000"/>
              </a:lnSpc>
              <a:buClr>
                <a:srgbClr val="ED7D31"/>
              </a:buClr>
              <a:buSzPct val="150000"/>
              <a:buBlip>
                <a:blip r:embed="rId3"/>
              </a:buBlip>
            </a:pPr>
            <a:endParaRPr lang="en-GB" sz="800" dirty="0" smtClean="0">
              <a:solidFill>
                <a:srgbClr val="00A4DE"/>
              </a:solidFill>
              <a:latin typeface="Arial" panose="020B0604020202020204" pitchFamily="34" charset="0"/>
              <a:cs typeface="Arial" panose="020B0604020202020204" pitchFamily="34" charset="0"/>
            </a:endParaRPr>
          </a:p>
          <a:p>
            <a:pPr>
              <a:lnSpc>
                <a:spcPct val="110000"/>
              </a:lnSpc>
              <a:buClr>
                <a:srgbClr val="ED7D31"/>
              </a:buClr>
              <a:buSzPct val="150000"/>
              <a:buBlip>
                <a:blip r:embed="rId3"/>
              </a:buBlip>
            </a:pPr>
            <a:r>
              <a:rPr lang="en-GB" sz="2000" dirty="0">
                <a:solidFill>
                  <a:srgbClr val="00A4DE"/>
                </a:solidFill>
                <a:latin typeface="Arial" panose="020B0604020202020204" pitchFamily="34" charset="0"/>
                <a:cs typeface="Arial" panose="020B0604020202020204" pitchFamily="34" charset="0"/>
              </a:rPr>
              <a:t>We strongly recommend that every time you paste text from an outside source into your template that you use the ‘unformatted text’ pasting feature. </a:t>
            </a:r>
            <a:r>
              <a:rPr lang="en-GB" sz="2000" dirty="0" smtClean="0">
                <a:solidFill>
                  <a:srgbClr val="00A4DE"/>
                </a:solidFill>
                <a:latin typeface="Arial" panose="020B0604020202020204" pitchFamily="34" charset="0"/>
                <a:cs typeface="Arial" panose="020B0604020202020204" pitchFamily="34" charset="0"/>
              </a:rPr>
              <a:t>If you don’t it will disrupt </a:t>
            </a:r>
            <a:r>
              <a:rPr lang="en-GB" sz="2000" dirty="0">
                <a:solidFill>
                  <a:srgbClr val="00A4DE"/>
                </a:solidFill>
                <a:latin typeface="Arial" panose="020B0604020202020204" pitchFamily="34" charset="0"/>
                <a:cs typeface="Arial" panose="020B0604020202020204" pitchFamily="34" charset="0"/>
              </a:rPr>
              <a:t>your automatic numbering, etc. </a:t>
            </a:r>
            <a:endParaRPr lang="en-GB" sz="2000" dirty="0" smtClean="0">
              <a:solidFill>
                <a:srgbClr val="00A4DE"/>
              </a:solidFill>
              <a:latin typeface="Arial" panose="020B0604020202020204" pitchFamily="34" charset="0"/>
              <a:cs typeface="Arial" panose="020B0604020202020204" pitchFamily="34" charset="0"/>
            </a:endParaRPr>
          </a:p>
          <a:p>
            <a:pPr>
              <a:lnSpc>
                <a:spcPct val="110000"/>
              </a:lnSpc>
              <a:buClr>
                <a:srgbClr val="ED7D31"/>
              </a:buClr>
              <a:buSzPct val="150000"/>
              <a:buBlip>
                <a:blip r:embed="rId3"/>
              </a:buBlip>
            </a:pPr>
            <a:endParaRPr lang="en-GB" sz="800" dirty="0">
              <a:solidFill>
                <a:srgbClr val="00A4DE"/>
              </a:solidFill>
              <a:latin typeface="Arial" panose="020B0604020202020204" pitchFamily="34" charset="0"/>
              <a:cs typeface="Arial" panose="020B0604020202020204" pitchFamily="34" charset="0"/>
            </a:endParaRPr>
          </a:p>
          <a:p>
            <a:pPr>
              <a:lnSpc>
                <a:spcPct val="110000"/>
              </a:lnSpc>
              <a:buClr>
                <a:srgbClr val="ED7D31"/>
              </a:buClr>
              <a:buSzPct val="150000"/>
              <a:buBlip>
                <a:blip r:embed="rId3"/>
              </a:buBlip>
            </a:pPr>
            <a:r>
              <a:rPr lang="en-GB" sz="2000" dirty="0">
                <a:solidFill>
                  <a:srgbClr val="00A4DE"/>
                </a:solidFill>
                <a:latin typeface="Arial" panose="020B0604020202020204" pitchFamily="34" charset="0"/>
                <a:cs typeface="Arial" panose="020B0604020202020204" pitchFamily="34" charset="0"/>
              </a:rPr>
              <a:t>This one, easy step is a virtually fool-proof way of preventing unwanted style changes to your template that can be difficult to fix later on.</a:t>
            </a:r>
          </a:p>
          <a:p>
            <a:pPr>
              <a:lnSpc>
                <a:spcPct val="110000"/>
              </a:lnSpc>
              <a:buClr>
                <a:srgbClr val="ED7D31"/>
              </a:buClr>
            </a:pPr>
            <a:endParaRPr lang="en-GB" sz="2000" dirty="0">
              <a:solidFill>
                <a:srgbClr val="000090"/>
              </a:solidFill>
              <a:latin typeface="Arial" panose="020B0604020202020204" pitchFamily="34" charset="0"/>
              <a:cs typeface="Arial" panose="020B0604020202020204" pitchFamily="34" charset="0"/>
            </a:endParaRPr>
          </a:p>
        </p:txBody>
      </p:sp>
      <p:sp>
        <p:nvSpPr>
          <p:cNvPr id="7" name="TextBox 6"/>
          <p:cNvSpPr txBox="1"/>
          <p:nvPr/>
        </p:nvSpPr>
        <p:spPr>
          <a:xfrm>
            <a:off x="1455173" y="377193"/>
            <a:ext cx="10107562"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COMPILE YOUR EXISTING RESEARCH INFORMATION</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972800" y="434304"/>
            <a:ext cx="1015999"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370589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776748" y="1348852"/>
            <a:ext cx="10491020" cy="5514330"/>
          </a:xfrm>
          <a:noFill/>
        </p:spPr>
        <p:txBody>
          <a:bodyPr vert="horz" wrap="square" lIns="91440" tIns="45720" rIns="91440" bIns="45720" rtlCol="0">
            <a:spAutoFit/>
          </a:bodyPr>
          <a:lstStyle/>
          <a:p>
            <a:pPr>
              <a:lnSpc>
                <a:spcPct val="100000"/>
              </a:lnSpc>
              <a:spcAft>
                <a:spcPts val="2000"/>
              </a:spcAft>
              <a:buClr>
                <a:schemeClr val="accent2"/>
              </a:buClr>
              <a:buSzPct val="150000"/>
              <a:buBlip>
                <a:blip r:embed="rId2"/>
              </a:buBlip>
            </a:pPr>
            <a:r>
              <a:rPr lang="en-GB" sz="2000" b="1" dirty="0">
                <a:solidFill>
                  <a:srgbClr val="00A4DE"/>
                </a:solidFill>
                <a:latin typeface="Arial" panose="020B0604020202020204" pitchFamily="34" charset="0"/>
                <a:cs typeface="Arial" panose="020B0604020202020204" pitchFamily="34" charset="0"/>
              </a:rPr>
              <a:t>Academic audiences for social research generally expect organized, concise and in-depth </a:t>
            </a:r>
            <a:r>
              <a:rPr lang="en-GB" sz="2000" b="1" dirty="0" smtClean="0">
                <a:solidFill>
                  <a:srgbClr val="00A4DE"/>
                </a:solidFill>
                <a:latin typeface="Arial" panose="020B0604020202020204" pitchFamily="34" charset="0"/>
                <a:cs typeface="Arial" panose="020B0604020202020204" pitchFamily="34" charset="0"/>
              </a:rPr>
              <a:t>writing. They want to </a:t>
            </a:r>
            <a:r>
              <a:rPr lang="en-GB" sz="2000" dirty="0" smtClean="0">
                <a:solidFill>
                  <a:srgbClr val="00A4DE"/>
                </a:solidFill>
                <a:latin typeface="Arial" panose="020B0604020202020204" pitchFamily="34" charset="0"/>
                <a:cs typeface="Arial" panose="020B0604020202020204" pitchFamily="34" charset="0"/>
              </a:rPr>
              <a:t>know </a:t>
            </a:r>
            <a:r>
              <a:rPr lang="en-GB" sz="2000" dirty="0">
                <a:solidFill>
                  <a:srgbClr val="00A4DE"/>
                </a:solidFill>
                <a:latin typeface="Arial" panose="020B0604020202020204" pitchFamily="34" charset="0"/>
                <a:cs typeface="Arial" panose="020B0604020202020204" pitchFamily="34" charset="0"/>
              </a:rPr>
              <a:t>the ‘how’ and ‘why’ behind your results, so provide this information in a clear and thorough </a:t>
            </a:r>
            <a:r>
              <a:rPr lang="en-GB" sz="2000" dirty="0" smtClean="0">
                <a:solidFill>
                  <a:srgbClr val="00A4DE"/>
                </a:solidFill>
                <a:latin typeface="Arial" panose="020B0604020202020204" pitchFamily="34" charset="0"/>
                <a:cs typeface="Arial" panose="020B0604020202020204" pitchFamily="34" charset="0"/>
              </a:rPr>
              <a:t>manner.</a:t>
            </a:r>
            <a:endParaRPr lang="en-GB" sz="800" dirty="0" smtClean="0">
              <a:solidFill>
                <a:srgbClr val="00A4DE"/>
              </a:solidFill>
              <a:latin typeface="Arial" panose="020B0604020202020204" pitchFamily="34" charset="0"/>
              <a:cs typeface="Arial" panose="020B0604020202020204" pitchFamily="34" charset="0"/>
            </a:endParaRPr>
          </a:p>
          <a:p>
            <a:pPr>
              <a:lnSpc>
                <a:spcPct val="100000"/>
              </a:lnSpc>
              <a:spcBef>
                <a:spcPts val="0"/>
              </a:spcBef>
              <a:spcAft>
                <a:spcPts val="1000"/>
              </a:spcAft>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Your methods section should be detailed and rigorous, accounting for possible lines of </a:t>
            </a:r>
            <a:r>
              <a:rPr lang="en-GB" sz="2000" dirty="0" smtClean="0">
                <a:solidFill>
                  <a:srgbClr val="00A4DE"/>
                </a:solidFill>
                <a:latin typeface="Arial" panose="020B0604020202020204" pitchFamily="34" charset="0"/>
                <a:cs typeface="Arial" panose="020B0604020202020204" pitchFamily="34" charset="0"/>
              </a:rPr>
              <a:t>criticism</a:t>
            </a:r>
          </a:p>
          <a:p>
            <a:pPr lvl="1">
              <a:lnSpc>
                <a:spcPct val="100000"/>
              </a:lnSpc>
              <a:spcAft>
                <a:spcPts val="1000"/>
              </a:spcAft>
              <a:buClr>
                <a:schemeClr val="accent2"/>
              </a:buClr>
              <a:buSzPct val="150000"/>
              <a:buBlip>
                <a:blip r:embed="rId2"/>
              </a:buBlip>
            </a:pPr>
            <a:r>
              <a:rPr lang="en-GB" sz="1600" dirty="0" smtClean="0">
                <a:solidFill>
                  <a:srgbClr val="00A4DE"/>
                </a:solidFill>
                <a:latin typeface="Arial" panose="020B0604020202020204" pitchFamily="34" charset="0"/>
                <a:cs typeface="Arial" panose="020B0604020202020204" pitchFamily="34" charset="0"/>
              </a:rPr>
              <a:t>Don’t </a:t>
            </a:r>
            <a:r>
              <a:rPr lang="en-GB" sz="1600" dirty="0">
                <a:solidFill>
                  <a:srgbClr val="00A4DE"/>
                </a:solidFill>
                <a:latin typeface="Arial" panose="020B0604020202020204" pitchFamily="34" charset="0"/>
                <a:cs typeface="Arial" panose="020B0604020202020204" pitchFamily="34" charset="0"/>
              </a:rPr>
              <a:t>try to conceal your project’s weaknesses. All research involves </a:t>
            </a:r>
            <a:r>
              <a:rPr lang="en-GB" sz="1600" dirty="0" smtClean="0">
                <a:solidFill>
                  <a:srgbClr val="00A4DE"/>
                </a:solidFill>
                <a:latin typeface="Arial" panose="020B0604020202020204" pitchFamily="34" charset="0"/>
                <a:cs typeface="Arial" panose="020B0604020202020204" pitchFamily="34" charset="0"/>
              </a:rPr>
              <a:t>compromises, </a:t>
            </a:r>
            <a:r>
              <a:rPr lang="en-GB" sz="1600" dirty="0">
                <a:solidFill>
                  <a:srgbClr val="00A4DE"/>
                </a:solidFill>
                <a:latin typeface="Arial" panose="020B0604020202020204" pitchFamily="34" charset="0"/>
                <a:cs typeface="Arial" panose="020B0604020202020204" pitchFamily="34" charset="0"/>
              </a:rPr>
              <a:t>show that you have thought about them, explain your decision-making around them and acknowledge limitations.</a:t>
            </a:r>
          </a:p>
          <a:p>
            <a:pPr>
              <a:lnSpc>
                <a:spcPct val="100000"/>
              </a:lnSpc>
              <a:spcAft>
                <a:spcPts val="2000"/>
              </a:spcAft>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Don’t make claims that exceed your methods and evidence.</a:t>
            </a:r>
          </a:p>
          <a:p>
            <a:pPr>
              <a:lnSpc>
                <a:spcPct val="100000"/>
              </a:lnSpc>
              <a:spcBef>
                <a:spcPts val="0"/>
              </a:spcBef>
              <a:spcAft>
                <a:spcPts val="1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You </a:t>
            </a:r>
            <a:r>
              <a:rPr lang="en-GB" sz="2000" dirty="0">
                <a:solidFill>
                  <a:srgbClr val="00A4DE"/>
                </a:solidFill>
                <a:latin typeface="Arial" panose="020B0604020202020204" pitchFamily="34" charset="0"/>
                <a:cs typeface="Arial" panose="020B0604020202020204" pitchFamily="34" charset="0"/>
              </a:rPr>
              <a:t>can show your results clearly using visualizations such as maps, tables and graphs. </a:t>
            </a:r>
            <a:endParaRPr lang="en-GB" sz="2000" dirty="0" smtClean="0">
              <a:solidFill>
                <a:srgbClr val="00A4DE"/>
              </a:solidFill>
              <a:latin typeface="Arial" panose="020B0604020202020204" pitchFamily="34" charset="0"/>
              <a:cs typeface="Arial" panose="020B0604020202020204" pitchFamily="34" charset="0"/>
            </a:endParaRPr>
          </a:p>
          <a:p>
            <a:pPr lvl="1">
              <a:lnSpc>
                <a:spcPct val="100000"/>
              </a:lnSpc>
              <a:spcAft>
                <a:spcPts val="1000"/>
              </a:spcAft>
              <a:buClr>
                <a:schemeClr val="accent2"/>
              </a:buClr>
              <a:buSzPct val="150000"/>
              <a:buBlip>
                <a:blip r:embed="rId2"/>
              </a:buBlip>
            </a:pPr>
            <a:r>
              <a:rPr lang="en-GB" sz="1800" dirty="0" smtClean="0">
                <a:solidFill>
                  <a:srgbClr val="00A4DE"/>
                </a:solidFill>
                <a:latin typeface="Arial" panose="020B0604020202020204" pitchFamily="34" charset="0"/>
                <a:cs typeface="Arial" panose="020B0604020202020204" pitchFamily="34" charset="0"/>
              </a:rPr>
              <a:t>Tables </a:t>
            </a:r>
            <a:r>
              <a:rPr lang="en-GB" sz="1800" dirty="0">
                <a:solidFill>
                  <a:srgbClr val="00A4DE"/>
                </a:solidFill>
                <a:latin typeface="Arial" panose="020B0604020202020204" pitchFamily="34" charset="0"/>
                <a:cs typeface="Arial" panose="020B0604020202020204" pitchFamily="34" charset="0"/>
              </a:rPr>
              <a:t>provide important details from your results without bogging down the </a:t>
            </a:r>
            <a:r>
              <a:rPr lang="en-GB" sz="1800" dirty="0" smtClean="0">
                <a:solidFill>
                  <a:srgbClr val="00A4DE"/>
                </a:solidFill>
                <a:latin typeface="Arial" panose="020B0604020202020204" pitchFamily="34" charset="0"/>
                <a:cs typeface="Arial" panose="020B0604020202020204" pitchFamily="34" charset="0"/>
              </a:rPr>
              <a:t>reader.</a:t>
            </a:r>
            <a:endParaRPr lang="en-GB" sz="800" dirty="0" smtClean="0">
              <a:solidFill>
                <a:srgbClr val="00A4DE"/>
              </a:solidFill>
              <a:latin typeface="Arial" panose="020B0604020202020204" pitchFamily="34" charset="0"/>
              <a:cs typeface="Arial" panose="020B0604020202020204" pitchFamily="34" charset="0"/>
            </a:endParaRPr>
          </a:p>
          <a:p>
            <a:pPr lvl="1">
              <a:lnSpc>
                <a:spcPct val="100000"/>
              </a:lnSpc>
              <a:spcAft>
                <a:spcPts val="1000"/>
              </a:spcAft>
              <a:buClr>
                <a:schemeClr val="accent2"/>
              </a:buClr>
              <a:buSzPct val="150000"/>
              <a:buBlip>
                <a:blip r:embed="rId2"/>
              </a:buBlip>
            </a:pPr>
            <a:r>
              <a:rPr lang="en-GB" sz="1800" dirty="0" smtClean="0">
                <a:solidFill>
                  <a:srgbClr val="00A4DE"/>
                </a:solidFill>
                <a:latin typeface="Arial" panose="020B0604020202020204" pitchFamily="34" charset="0"/>
                <a:cs typeface="Arial" panose="020B0604020202020204" pitchFamily="34" charset="0"/>
              </a:rPr>
              <a:t>Maps </a:t>
            </a:r>
            <a:r>
              <a:rPr lang="en-GB" sz="1800" dirty="0">
                <a:solidFill>
                  <a:srgbClr val="00A4DE"/>
                </a:solidFill>
                <a:latin typeface="Arial" panose="020B0604020202020204" pitchFamily="34" charset="0"/>
                <a:cs typeface="Arial" panose="020B0604020202020204" pitchFamily="34" charset="0"/>
              </a:rPr>
              <a:t>with a layer of additional information from your research can show spatial patterns much more clearly than </a:t>
            </a:r>
            <a:r>
              <a:rPr lang="en-GB" sz="1800" dirty="0" smtClean="0">
                <a:solidFill>
                  <a:srgbClr val="00A4DE"/>
                </a:solidFill>
                <a:latin typeface="Arial" panose="020B0604020202020204" pitchFamily="34" charset="0"/>
                <a:cs typeface="Arial" panose="020B0604020202020204" pitchFamily="34" charset="0"/>
              </a:rPr>
              <a:t>words.</a:t>
            </a:r>
          </a:p>
          <a:p>
            <a:pPr marL="457200" lvl="1" indent="0">
              <a:lnSpc>
                <a:spcPct val="100000"/>
              </a:lnSpc>
              <a:buClr>
                <a:schemeClr val="accent2"/>
              </a:buClr>
              <a:buSzPct val="121000"/>
              <a:buNone/>
            </a:pPr>
            <a:endParaRPr lang="en-GB" sz="1800" dirty="0" smtClean="0">
              <a:solidFill>
                <a:srgbClr val="000090"/>
              </a:solidFill>
              <a:latin typeface="Arial" panose="020B0604020202020204" pitchFamily="34" charset="0"/>
              <a:cs typeface="Arial" panose="020B0604020202020204" pitchFamily="34" charset="0"/>
            </a:endParaRPr>
          </a:p>
        </p:txBody>
      </p:sp>
      <p:sp>
        <p:nvSpPr>
          <p:cNvPr id="8" name="TextBox 7"/>
          <p:cNvSpPr txBox="1"/>
          <p:nvPr/>
        </p:nvSpPr>
        <p:spPr>
          <a:xfrm>
            <a:off x="1750141" y="377193"/>
            <a:ext cx="8432061"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HOW TO WRITE FOR AN ACADEMIC AUDIENCE</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61754" y="434304"/>
            <a:ext cx="2127045"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03939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845574" y="1404964"/>
            <a:ext cx="10459734" cy="2267287"/>
          </a:xfrm>
          <a:noFill/>
        </p:spPr>
        <p:txBody>
          <a:bodyPr vert="horz" wrap="square" lIns="91440" tIns="45720" rIns="91440" bIns="45720" rtlCol="0">
            <a:spAutoFit/>
          </a:bodyPr>
          <a:lstStyle/>
          <a:p>
            <a:pPr>
              <a:spcBef>
                <a:spcPts val="0"/>
              </a:spcBef>
              <a:spcAft>
                <a:spcPts val="2000"/>
              </a:spcAft>
              <a:buClr>
                <a:schemeClr val="accent2"/>
              </a:buClr>
              <a:buSzPct val="150000"/>
              <a:buBlip>
                <a:blip r:embed="rId3"/>
              </a:buBlip>
            </a:pPr>
            <a:r>
              <a:rPr lang="en-GB" sz="2000" b="1" dirty="0">
                <a:solidFill>
                  <a:srgbClr val="00A4DE"/>
                </a:solidFill>
                <a:latin typeface="Arial" panose="020B0604020202020204" pitchFamily="34" charset="0"/>
                <a:cs typeface="Arial" panose="020B0604020202020204" pitchFamily="34" charset="0"/>
              </a:rPr>
              <a:t>Drawing upon your literature review and theory at multiple points during your report is another hallmark of academic </a:t>
            </a:r>
            <a:r>
              <a:rPr lang="en-GB" sz="2000" b="1" dirty="0" smtClean="0">
                <a:solidFill>
                  <a:srgbClr val="00A4DE"/>
                </a:solidFill>
                <a:latin typeface="Arial" panose="020B0604020202020204" pitchFamily="34" charset="0"/>
                <a:cs typeface="Arial" panose="020B0604020202020204" pitchFamily="34" charset="0"/>
              </a:rPr>
              <a:t>writing.</a:t>
            </a:r>
          </a:p>
          <a:p>
            <a:pPr>
              <a:spcBef>
                <a:spcPts val="0"/>
              </a:spcBef>
              <a:spcAft>
                <a:spcPts val="2000"/>
              </a:spcAft>
              <a:buClr>
                <a:schemeClr val="accent2"/>
              </a:buClr>
              <a:buSzPct val="150000"/>
              <a:buBlip>
                <a:blip r:embed="rId3"/>
              </a:buBlip>
            </a:pPr>
            <a:r>
              <a:rPr lang="en-GB" sz="2000" dirty="0" smtClean="0">
                <a:solidFill>
                  <a:srgbClr val="00A4DE"/>
                </a:solidFill>
                <a:latin typeface="Arial" panose="020B0604020202020204" pitchFamily="34" charset="0"/>
                <a:cs typeface="Arial" panose="020B0604020202020204" pitchFamily="34" charset="0"/>
              </a:rPr>
              <a:t>The </a:t>
            </a:r>
            <a:r>
              <a:rPr lang="en-GB" sz="2000" dirty="0">
                <a:solidFill>
                  <a:srgbClr val="00A4DE"/>
                </a:solidFill>
                <a:latin typeface="Arial" panose="020B0604020202020204" pitchFamily="34" charset="0"/>
                <a:cs typeface="Arial" panose="020B0604020202020204" pitchFamily="34" charset="0"/>
              </a:rPr>
              <a:t>relevant research and theory you identified during your literature review needs to be applied to establish where you are making a contribution to your </a:t>
            </a:r>
            <a:r>
              <a:rPr lang="en-GB" sz="2000" dirty="0" smtClean="0">
                <a:solidFill>
                  <a:srgbClr val="00A4DE"/>
                </a:solidFill>
                <a:latin typeface="Arial" panose="020B0604020202020204" pitchFamily="34" charset="0"/>
                <a:cs typeface="Arial" panose="020B0604020202020204" pitchFamily="34" charset="0"/>
              </a:rPr>
              <a:t>field.</a:t>
            </a:r>
          </a:p>
          <a:p>
            <a:pPr>
              <a:spcBef>
                <a:spcPts val="0"/>
              </a:spcBef>
              <a:spcAft>
                <a:spcPts val="2000"/>
              </a:spcAft>
              <a:buClr>
                <a:schemeClr val="accent2"/>
              </a:buClr>
              <a:buSzPct val="150000"/>
              <a:buBlip>
                <a:blip r:embed="rId3"/>
              </a:buBlip>
            </a:pPr>
            <a:r>
              <a:rPr lang="en-GB" sz="2000" dirty="0" smtClean="0">
                <a:solidFill>
                  <a:srgbClr val="00A4DE"/>
                </a:solidFill>
                <a:latin typeface="Arial" panose="020B0604020202020204" pitchFamily="34" charset="0"/>
                <a:cs typeface="Arial" panose="020B0604020202020204" pitchFamily="34" charset="0"/>
              </a:rPr>
              <a:t>Moreover</a:t>
            </a:r>
            <a:r>
              <a:rPr lang="en-GB" sz="2000" dirty="0">
                <a:solidFill>
                  <a:srgbClr val="00A4DE"/>
                </a:solidFill>
                <a:latin typeface="Arial" panose="020B0604020202020204" pitchFamily="34" charset="0"/>
                <a:cs typeface="Arial" panose="020B0604020202020204" pitchFamily="34" charset="0"/>
              </a:rPr>
              <a:t>, your readers will often be familiar with relevant literature, thus by referencing it you create a bridge of understanding between their base of knowledge and your work. </a:t>
            </a:r>
            <a:endParaRPr lang="it-IT" sz="1600" dirty="0">
              <a:solidFill>
                <a:srgbClr val="00A4DE"/>
              </a:solidFill>
              <a:latin typeface="Arial" panose="020B0604020202020204" pitchFamily="34" charset="0"/>
              <a:cs typeface="Arial" panose="020B0604020202020204" pitchFamily="34" charset="0"/>
            </a:endParaRPr>
          </a:p>
        </p:txBody>
      </p:sp>
      <p:sp>
        <p:nvSpPr>
          <p:cNvPr id="8" name="TextBox 7"/>
          <p:cNvSpPr txBox="1"/>
          <p:nvPr/>
        </p:nvSpPr>
        <p:spPr>
          <a:xfrm>
            <a:off x="1750141" y="377193"/>
            <a:ext cx="8432061"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HOW TO WRITE FOR AN ACADEMIC AUDIENCE</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61754" y="434304"/>
            <a:ext cx="2127045"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92934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825910" y="1280272"/>
            <a:ext cx="10559845" cy="4112921"/>
          </a:xfrm>
          <a:noFill/>
        </p:spPr>
        <p:txBody>
          <a:bodyPr vert="horz" wrap="square" lIns="91440" tIns="45720" rIns="91440" bIns="45720" rtlCol="0">
            <a:spAutoFit/>
          </a:bodyPr>
          <a:lstStyle/>
          <a:p>
            <a:pPr>
              <a:buClr>
                <a:schemeClr val="accent2"/>
              </a:buClr>
              <a:buSzPct val="150000"/>
              <a:buBlip>
                <a:blip r:embed="rId3"/>
              </a:buBlip>
            </a:pPr>
            <a:r>
              <a:rPr lang="en-GB" sz="2000" b="1" dirty="0" smtClean="0">
                <a:solidFill>
                  <a:srgbClr val="00A4DE"/>
                </a:solidFill>
                <a:latin typeface="Arial" panose="020B0604020202020204" pitchFamily="34" charset="0"/>
                <a:cs typeface="Arial" panose="020B0604020202020204" pitchFamily="34" charset="0"/>
              </a:rPr>
              <a:t>When </a:t>
            </a:r>
            <a:r>
              <a:rPr lang="en-GB" sz="2000" b="1" dirty="0">
                <a:solidFill>
                  <a:srgbClr val="00A4DE"/>
                </a:solidFill>
                <a:latin typeface="Arial" panose="020B0604020202020204" pitchFamily="34" charset="0"/>
                <a:cs typeface="Arial" panose="020B0604020202020204" pitchFamily="34" charset="0"/>
              </a:rPr>
              <a:t>it comes to writing for non-academic audiences, less is </a:t>
            </a:r>
            <a:r>
              <a:rPr lang="en-GB" sz="2000" b="1" dirty="0" smtClean="0">
                <a:solidFill>
                  <a:srgbClr val="00A4DE"/>
                </a:solidFill>
                <a:latin typeface="Arial" panose="020B0604020202020204" pitchFamily="34" charset="0"/>
                <a:cs typeface="Arial" panose="020B0604020202020204" pitchFamily="34" charset="0"/>
              </a:rPr>
              <a:t>more</a:t>
            </a:r>
            <a:r>
              <a:rPr lang="en-GB" sz="2000" b="1" dirty="0">
                <a:solidFill>
                  <a:srgbClr val="00A4DE"/>
                </a:solidFill>
                <a:latin typeface="Arial" panose="020B0604020202020204" pitchFamily="34" charset="0"/>
                <a:cs typeface="Arial" panose="020B0604020202020204" pitchFamily="34" charset="0"/>
              </a:rPr>
              <a:t>. Your writing needs to be highly accessible </a:t>
            </a:r>
            <a:endParaRPr lang="en-GB" sz="2000" b="1" dirty="0" smtClean="0">
              <a:solidFill>
                <a:srgbClr val="00A4DE"/>
              </a:solidFill>
              <a:latin typeface="Arial" panose="020B0604020202020204" pitchFamily="34" charset="0"/>
              <a:cs typeface="Arial" panose="020B0604020202020204" pitchFamily="34" charset="0"/>
            </a:endParaRPr>
          </a:p>
          <a:p>
            <a:pPr lvl="1">
              <a:buClr>
                <a:schemeClr val="accent2"/>
              </a:buClr>
              <a:buSzPct val="150000"/>
              <a:buBlip>
                <a:blip r:embed="rId3"/>
              </a:buBlip>
            </a:pPr>
            <a:r>
              <a:rPr lang="en-GB" sz="1800" dirty="0" smtClean="0">
                <a:solidFill>
                  <a:srgbClr val="00A4DE"/>
                </a:solidFill>
                <a:latin typeface="Arial" panose="020B0604020202020204" pitchFamily="34" charset="0"/>
                <a:cs typeface="Arial" panose="020B0604020202020204" pitchFamily="34" charset="0"/>
              </a:rPr>
              <a:t>This </a:t>
            </a:r>
            <a:r>
              <a:rPr lang="en-GB" sz="1800" dirty="0">
                <a:solidFill>
                  <a:srgbClr val="00A4DE"/>
                </a:solidFill>
                <a:latin typeface="Arial" panose="020B0604020202020204" pitchFamily="34" charset="0"/>
                <a:cs typeface="Arial" panose="020B0604020202020204" pitchFamily="34" charset="0"/>
              </a:rPr>
              <a:t>type of audience is usually uninterested in methodological detail, so no need to provide a full methods </a:t>
            </a:r>
            <a:r>
              <a:rPr lang="en-GB" sz="1800" dirty="0" smtClean="0">
                <a:solidFill>
                  <a:srgbClr val="00A4DE"/>
                </a:solidFill>
                <a:latin typeface="Arial" panose="020B0604020202020204" pitchFamily="34" charset="0"/>
                <a:cs typeface="Arial" panose="020B0604020202020204" pitchFamily="34" charset="0"/>
              </a:rPr>
              <a:t>section.</a:t>
            </a:r>
          </a:p>
          <a:p>
            <a:pPr lvl="1">
              <a:buClr>
                <a:schemeClr val="accent2"/>
              </a:buClr>
              <a:buSzPct val="150000"/>
              <a:buBlip>
                <a:blip r:embed="rId3"/>
              </a:buBlip>
            </a:pPr>
            <a:r>
              <a:rPr lang="en-GB" sz="1800" dirty="0" smtClean="0">
                <a:solidFill>
                  <a:srgbClr val="00A4DE"/>
                </a:solidFill>
                <a:latin typeface="Arial" panose="020B0604020202020204" pitchFamily="34" charset="0"/>
                <a:cs typeface="Arial" panose="020B0604020202020204" pitchFamily="34" charset="0"/>
              </a:rPr>
              <a:t>You </a:t>
            </a:r>
            <a:r>
              <a:rPr lang="en-GB" sz="1800" dirty="0">
                <a:solidFill>
                  <a:srgbClr val="00A4DE"/>
                </a:solidFill>
                <a:latin typeface="Arial" panose="020B0604020202020204" pitchFamily="34" charset="0"/>
                <a:cs typeface="Arial" panose="020B0604020202020204" pitchFamily="34" charset="0"/>
              </a:rPr>
              <a:t>need to summarize what methods you used and why, perhaps providing example questions, by not much more than that. </a:t>
            </a:r>
            <a:endParaRPr lang="en-GB" sz="1800" dirty="0" smtClean="0">
              <a:solidFill>
                <a:srgbClr val="00A4DE"/>
              </a:solidFill>
              <a:latin typeface="Arial" panose="020B0604020202020204" pitchFamily="34" charset="0"/>
              <a:cs typeface="Arial" panose="020B0604020202020204" pitchFamily="34" charset="0"/>
            </a:endParaRPr>
          </a:p>
          <a:p>
            <a:pPr lvl="1">
              <a:buClr>
                <a:schemeClr val="accent2"/>
              </a:buClr>
              <a:buSzPct val="150000"/>
              <a:buBlip>
                <a:blip r:embed="rId3"/>
              </a:buBlip>
            </a:pPr>
            <a:endParaRPr lang="en-GB" sz="1800" dirty="0">
              <a:solidFill>
                <a:srgbClr val="00A4DE"/>
              </a:solidFill>
              <a:latin typeface="Arial" panose="020B0604020202020204" pitchFamily="34" charset="0"/>
              <a:cs typeface="Arial" panose="020B0604020202020204" pitchFamily="34" charset="0"/>
            </a:endParaRPr>
          </a:p>
          <a:p>
            <a:pPr>
              <a:buClr>
                <a:schemeClr val="accent2"/>
              </a:buClr>
              <a:buSzPct val="150000"/>
              <a:buBlip>
                <a:blip r:embed="rId3"/>
              </a:buBlip>
            </a:pPr>
            <a:r>
              <a:rPr lang="en-GB" sz="2000" dirty="0" smtClean="0">
                <a:solidFill>
                  <a:srgbClr val="00A4DE"/>
                </a:solidFill>
                <a:latin typeface="Arial" panose="020B0604020202020204" pitchFamily="34" charset="0"/>
                <a:cs typeface="Arial" panose="020B0604020202020204" pitchFamily="34" charset="0"/>
              </a:rPr>
              <a:t>You </a:t>
            </a:r>
            <a:r>
              <a:rPr lang="en-GB" sz="2000" dirty="0">
                <a:solidFill>
                  <a:srgbClr val="00A4DE"/>
                </a:solidFill>
                <a:latin typeface="Arial" panose="020B0604020202020204" pitchFamily="34" charset="0"/>
                <a:cs typeface="Arial" panose="020B0604020202020204" pitchFamily="34" charset="0"/>
              </a:rPr>
              <a:t>can’t assume familiarity with academic jargon, so keep it to a minimum.</a:t>
            </a:r>
          </a:p>
          <a:p>
            <a:pPr>
              <a:buClr>
                <a:schemeClr val="accent2"/>
              </a:buClr>
              <a:buSzPct val="150000"/>
              <a:buBlip>
                <a:blip r:embed="rId3"/>
              </a:buBlip>
            </a:pPr>
            <a:r>
              <a:rPr lang="en-GB" sz="2000" dirty="0">
                <a:solidFill>
                  <a:srgbClr val="00A4DE"/>
                </a:solidFill>
                <a:latin typeface="Arial" panose="020B0604020202020204" pitchFamily="34" charset="0"/>
                <a:cs typeface="Arial" panose="020B0604020202020204" pitchFamily="34" charset="0"/>
              </a:rPr>
              <a:t>Make sure that your writing is clear, approachable, easy to read and to the point, even if that means sacrificing detail.</a:t>
            </a:r>
          </a:p>
          <a:p>
            <a:pPr>
              <a:buClr>
                <a:schemeClr val="accent2"/>
              </a:buClr>
              <a:buSzPct val="150000"/>
              <a:buBlip>
                <a:blip r:embed="rId3"/>
              </a:buBlip>
            </a:pPr>
            <a:r>
              <a:rPr lang="en-GB" sz="2000" dirty="0">
                <a:solidFill>
                  <a:srgbClr val="00A4DE"/>
                </a:solidFill>
                <a:latin typeface="Arial" panose="020B0604020202020204" pitchFamily="34" charset="0"/>
                <a:cs typeface="Arial" panose="020B0604020202020204" pitchFamily="34" charset="0"/>
              </a:rPr>
              <a:t>Your content needs to be much shorter and very direct in explaining key points throughout your report.</a:t>
            </a:r>
          </a:p>
          <a:p>
            <a:pPr lvl="1">
              <a:buClr>
                <a:schemeClr val="accent2"/>
              </a:buClr>
              <a:buSzPct val="121000"/>
            </a:pPr>
            <a:endParaRPr lang="it-IT" sz="1400" dirty="0">
              <a:solidFill>
                <a:srgbClr val="000090"/>
              </a:solidFill>
              <a:latin typeface="Arial" panose="020B0604020202020204" pitchFamily="34" charset="0"/>
              <a:cs typeface="Arial" panose="020B0604020202020204" pitchFamily="34" charset="0"/>
            </a:endParaRPr>
          </a:p>
        </p:txBody>
      </p:sp>
      <p:sp>
        <p:nvSpPr>
          <p:cNvPr id="8" name="TextBox 7"/>
          <p:cNvSpPr txBox="1"/>
          <p:nvPr/>
        </p:nvSpPr>
        <p:spPr>
          <a:xfrm>
            <a:off x="1750141" y="377193"/>
            <a:ext cx="9114504"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HOW TO WRITE FOR A NON-ACADEMIC AUDIENCE</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69677" y="434304"/>
            <a:ext cx="1419122"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970691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a:spLocks noGrp="1"/>
          </p:cNvSpPr>
          <p:nvPr>
            <p:ph idx="1"/>
          </p:nvPr>
        </p:nvSpPr>
        <p:spPr>
          <a:xfrm>
            <a:off x="934065" y="1432219"/>
            <a:ext cx="10441858" cy="3162404"/>
          </a:xfrm>
          <a:noFill/>
        </p:spPr>
        <p:txBody>
          <a:bodyPr vert="horz" wrap="square" lIns="91440" tIns="45720" rIns="91440" bIns="45720" rtlCol="0">
            <a:spAutoFit/>
          </a:bodyPr>
          <a:lstStyle/>
          <a:p>
            <a:pPr>
              <a:buClr>
                <a:schemeClr val="accent2"/>
              </a:buClr>
              <a:buSzPct val="150000"/>
              <a:buBlip>
                <a:blip r:embed="rId3"/>
              </a:buBlip>
            </a:pPr>
            <a:r>
              <a:rPr lang="en-GB" sz="2000" b="1" dirty="0">
                <a:solidFill>
                  <a:srgbClr val="00A4DE"/>
                </a:solidFill>
                <a:latin typeface="Arial" panose="020B0604020202020204" pitchFamily="34" charset="0"/>
                <a:cs typeface="Arial" panose="020B0604020202020204" pitchFamily="34" charset="0"/>
              </a:rPr>
              <a:t>Once you’ve set up your template, populated it with your existing </a:t>
            </a:r>
            <a:r>
              <a:rPr lang="en-GB" sz="2000" b="1" dirty="0" smtClean="0">
                <a:solidFill>
                  <a:srgbClr val="00A4DE"/>
                </a:solidFill>
                <a:latin typeface="Arial" panose="020B0604020202020204" pitchFamily="34" charset="0"/>
                <a:cs typeface="Arial" panose="020B0604020202020204" pitchFamily="34" charset="0"/>
              </a:rPr>
              <a:t>content </a:t>
            </a:r>
            <a:r>
              <a:rPr lang="en-GB" sz="2000" b="1" dirty="0">
                <a:solidFill>
                  <a:srgbClr val="00A4DE"/>
                </a:solidFill>
                <a:latin typeface="Arial" panose="020B0604020202020204" pitchFamily="34" charset="0"/>
                <a:cs typeface="Arial" panose="020B0604020202020204" pitchFamily="34" charset="0"/>
              </a:rPr>
              <a:t>and decided what audience you’re writing for, you’re ready to begin the writing up phase of your </a:t>
            </a:r>
            <a:r>
              <a:rPr lang="en-GB" sz="2000" b="1" dirty="0" smtClean="0">
                <a:solidFill>
                  <a:srgbClr val="00A4DE"/>
                </a:solidFill>
                <a:latin typeface="Arial" panose="020B0604020202020204" pitchFamily="34" charset="0"/>
                <a:cs typeface="Arial" panose="020B0604020202020204" pitchFamily="34" charset="0"/>
              </a:rPr>
              <a:t>research.</a:t>
            </a:r>
          </a:p>
          <a:p>
            <a:pPr>
              <a:buClr>
                <a:schemeClr val="accent2"/>
              </a:buClr>
              <a:buSzPct val="150000"/>
              <a:buBlip>
                <a:blip r:embed="rId3"/>
              </a:buBlip>
            </a:pPr>
            <a:endParaRPr lang="en-GB" sz="2000" b="1" dirty="0" smtClean="0">
              <a:solidFill>
                <a:srgbClr val="00A4DE"/>
              </a:solidFill>
              <a:latin typeface="Arial" panose="020B0604020202020204" pitchFamily="34" charset="0"/>
              <a:cs typeface="Arial" panose="020B0604020202020204" pitchFamily="34" charset="0"/>
            </a:endParaRPr>
          </a:p>
          <a:p>
            <a:pPr>
              <a:buClr>
                <a:schemeClr val="accent2"/>
              </a:buClr>
              <a:buSzPct val="150000"/>
              <a:buBlip>
                <a:blip r:embed="rId3"/>
              </a:buBlip>
            </a:pPr>
            <a:r>
              <a:rPr lang="en-GB" sz="2000" b="1" i="1" dirty="0" smtClean="0">
                <a:solidFill>
                  <a:srgbClr val="00A4DE"/>
                </a:solidFill>
                <a:latin typeface="Arial" panose="020B0604020202020204" pitchFamily="34" charset="0"/>
                <a:cs typeface="Arial" panose="020B0604020202020204" pitchFamily="34" charset="0"/>
              </a:rPr>
              <a:t>We </a:t>
            </a:r>
            <a:r>
              <a:rPr lang="en-GB" sz="2000" b="1" i="1" dirty="0">
                <a:solidFill>
                  <a:srgbClr val="00A4DE"/>
                </a:solidFill>
                <a:latin typeface="Arial" panose="020B0604020202020204" pitchFamily="34" charset="0"/>
                <a:cs typeface="Arial" panose="020B0604020202020204" pitchFamily="34" charset="0"/>
              </a:rPr>
              <a:t>have three key pieces of advice as you begin this stage of your research: </a:t>
            </a:r>
            <a:endParaRPr lang="en-GB" sz="2000" b="1" i="1" dirty="0" smtClean="0">
              <a:solidFill>
                <a:srgbClr val="00A4DE"/>
              </a:solidFill>
              <a:latin typeface="Arial" panose="020B0604020202020204" pitchFamily="34" charset="0"/>
              <a:cs typeface="Arial" panose="020B0604020202020204" pitchFamily="34" charset="0"/>
            </a:endParaRPr>
          </a:p>
          <a:p>
            <a:pPr marL="0" indent="0">
              <a:buClr>
                <a:schemeClr val="accent2"/>
              </a:buClr>
              <a:buSzPct val="121000"/>
              <a:buNone/>
            </a:pPr>
            <a:endParaRPr lang="en-GB" sz="2000" b="1" i="1" dirty="0">
              <a:solidFill>
                <a:srgbClr val="00A4DE"/>
              </a:solidFill>
              <a:latin typeface="Arial" panose="020B0604020202020204" pitchFamily="34" charset="0"/>
              <a:cs typeface="Arial" panose="020B0604020202020204" pitchFamily="34" charset="0"/>
            </a:endParaRPr>
          </a:p>
          <a:p>
            <a:pPr marL="914400" lvl="1" indent="-457200">
              <a:buClr>
                <a:schemeClr val="bg1">
                  <a:lumMod val="50000"/>
                </a:schemeClr>
              </a:buClr>
              <a:buSzPct val="101000"/>
              <a:buFont typeface="+mj-lt"/>
              <a:buAutoNum type="arabicPeriod"/>
            </a:pPr>
            <a:r>
              <a:rPr lang="en-GB" sz="2000" i="1" dirty="0" smtClean="0">
                <a:solidFill>
                  <a:srgbClr val="00A4DE"/>
                </a:solidFill>
                <a:latin typeface="Arial" panose="020B0604020202020204" pitchFamily="34" charset="0"/>
                <a:cs typeface="Arial" panose="020B0604020202020204" pitchFamily="34" charset="0"/>
              </a:rPr>
              <a:t>Write </a:t>
            </a:r>
            <a:r>
              <a:rPr lang="en-GB" sz="2000" i="1" dirty="0">
                <a:solidFill>
                  <a:srgbClr val="00A4DE"/>
                </a:solidFill>
                <a:latin typeface="Arial" panose="020B0604020202020204" pitchFamily="34" charset="0"/>
                <a:cs typeface="Arial" panose="020B0604020202020204" pitchFamily="34" charset="0"/>
              </a:rPr>
              <a:t>the sections when you are </a:t>
            </a:r>
            <a:r>
              <a:rPr lang="en-GB" sz="2000" i="1" dirty="0" smtClean="0">
                <a:solidFill>
                  <a:srgbClr val="00A4DE"/>
                </a:solidFill>
                <a:latin typeface="Arial" panose="020B0604020202020204" pitchFamily="34" charset="0"/>
                <a:cs typeface="Arial" panose="020B0604020202020204" pitchFamily="34" charset="0"/>
              </a:rPr>
              <a:t>ready</a:t>
            </a:r>
          </a:p>
          <a:p>
            <a:pPr marL="914400" lvl="1" indent="-457200">
              <a:buClr>
                <a:schemeClr val="bg1">
                  <a:lumMod val="50000"/>
                </a:schemeClr>
              </a:buClr>
              <a:buSzPct val="101000"/>
              <a:buFont typeface="+mj-lt"/>
              <a:buAutoNum type="arabicPeriod"/>
            </a:pPr>
            <a:r>
              <a:rPr lang="en-GB" sz="2000" i="1" dirty="0" smtClean="0">
                <a:solidFill>
                  <a:srgbClr val="00A4DE"/>
                </a:solidFill>
                <a:latin typeface="Arial" panose="020B0604020202020204" pitchFamily="34" charset="0"/>
                <a:cs typeface="Arial" panose="020B0604020202020204" pitchFamily="34" charset="0"/>
              </a:rPr>
              <a:t>Keep </a:t>
            </a:r>
            <a:r>
              <a:rPr lang="en-GB" sz="2000" i="1" dirty="0">
                <a:solidFill>
                  <a:srgbClr val="00A4DE"/>
                </a:solidFill>
                <a:latin typeface="Arial" panose="020B0604020202020204" pitchFamily="34" charset="0"/>
                <a:cs typeface="Arial" panose="020B0604020202020204" pitchFamily="34" charset="0"/>
              </a:rPr>
              <a:t>returning to sections to refine </a:t>
            </a:r>
            <a:r>
              <a:rPr lang="en-GB" sz="2000" i="1" dirty="0" smtClean="0">
                <a:solidFill>
                  <a:srgbClr val="00A4DE"/>
                </a:solidFill>
                <a:latin typeface="Arial" panose="020B0604020202020204" pitchFamily="34" charset="0"/>
                <a:cs typeface="Arial" panose="020B0604020202020204" pitchFamily="34" charset="0"/>
              </a:rPr>
              <a:t>them.</a:t>
            </a:r>
          </a:p>
          <a:p>
            <a:pPr marL="914400" lvl="1" indent="-457200">
              <a:buClr>
                <a:schemeClr val="bg1">
                  <a:lumMod val="50000"/>
                </a:schemeClr>
              </a:buClr>
              <a:buSzPct val="101000"/>
              <a:buFont typeface="+mj-lt"/>
              <a:buAutoNum type="arabicPeriod"/>
            </a:pPr>
            <a:r>
              <a:rPr lang="en-GB" sz="2000" i="1" dirty="0" smtClean="0">
                <a:solidFill>
                  <a:srgbClr val="00A4DE"/>
                </a:solidFill>
                <a:latin typeface="Arial" panose="020B0604020202020204" pitchFamily="34" charset="0"/>
                <a:cs typeface="Arial" panose="020B0604020202020204" pitchFamily="34" charset="0"/>
              </a:rPr>
              <a:t>Write </a:t>
            </a:r>
            <a:r>
              <a:rPr lang="en-GB" sz="2000" i="1" dirty="0">
                <a:solidFill>
                  <a:srgbClr val="00A4DE"/>
                </a:solidFill>
                <a:latin typeface="Arial" panose="020B0604020202020204" pitchFamily="34" charset="0"/>
                <a:cs typeface="Arial" panose="020B0604020202020204" pitchFamily="34" charset="0"/>
              </a:rPr>
              <a:t>outlines for each section. </a:t>
            </a:r>
          </a:p>
        </p:txBody>
      </p:sp>
      <p:sp>
        <p:nvSpPr>
          <p:cNvPr id="7" name="TextBox 6"/>
          <p:cNvSpPr txBox="1"/>
          <p:nvPr/>
        </p:nvSpPr>
        <p:spPr>
          <a:xfrm>
            <a:off x="1750140" y="377193"/>
            <a:ext cx="4041059"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START WRITING UP</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78246" y="434304"/>
            <a:ext cx="6610554"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295160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Be an ethical researcher-Doing Real Research-Chapter Slide Deck-v3" id="{A1A58D4A-2CF5-4F4E-A08C-BFB1B29A0451}" vid="{3995C7EA-6AB3-4BD6-BF55-DFE7427B542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Template</Template>
  <TotalTime>831</TotalTime>
  <Words>2914</Words>
  <Application>Microsoft Office PowerPoint</Application>
  <PresentationFormat>Custom</PresentationFormat>
  <Paragraphs>200</Paragraphs>
  <Slides>23</Slides>
  <Notes>7</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Charlotte Furber</dc:creator>
  <cp:lastModifiedBy>Statham, Chloe</cp:lastModifiedBy>
  <cp:revision>81</cp:revision>
  <dcterms:created xsi:type="dcterms:W3CDTF">2015-04-02T19:22:11Z</dcterms:created>
  <dcterms:modified xsi:type="dcterms:W3CDTF">2016-09-06T11:44:58Z</dcterms:modified>
</cp:coreProperties>
</file>