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69" r:id="rId4"/>
  </p:sldMasterIdLst>
  <p:notesMasterIdLst>
    <p:notesMasterId r:id="rId21"/>
  </p:notesMasterIdLst>
  <p:handoutMasterIdLst>
    <p:handoutMasterId r:id="rId22"/>
  </p:handoutMasterIdLst>
  <p:sldIdLst>
    <p:sldId id="500" r:id="rId5"/>
    <p:sldId id="1053" r:id="rId6"/>
    <p:sldId id="1048" r:id="rId7"/>
    <p:sldId id="1075" r:id="rId8"/>
    <p:sldId id="1086" r:id="rId9"/>
    <p:sldId id="1076" r:id="rId10"/>
    <p:sldId id="1077" r:id="rId11"/>
    <p:sldId id="1078" r:id="rId12"/>
    <p:sldId id="1021" r:id="rId13"/>
    <p:sldId id="1079" r:id="rId14"/>
    <p:sldId id="1080" r:id="rId15"/>
    <p:sldId id="1081" r:id="rId16"/>
    <p:sldId id="1082" r:id="rId17"/>
    <p:sldId id="1084" r:id="rId18"/>
    <p:sldId id="1085" r:id="rId19"/>
    <p:sldId id="577" r:id="rId20"/>
  </p:sldIdLst>
  <p:sldSz cx="9144000" cy="5143500" type="screen16x9"/>
  <p:notesSz cx="6797675" cy="9926638"/>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94D1"/>
    <a:srgbClr val="1B3D78"/>
    <a:srgbClr val="22568B"/>
    <a:srgbClr val="62A9D5"/>
    <a:srgbClr val="3DB7E4"/>
    <a:srgbClr val="50B4C9"/>
    <a:srgbClr val="5C458F"/>
    <a:srgbClr val="002060"/>
    <a:srgbClr val="EC952B"/>
    <a:srgbClr val="F0AF3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135" autoAdjust="0"/>
    <p:restoredTop sz="62924" autoAdjust="0"/>
  </p:normalViewPr>
  <p:slideViewPr>
    <p:cSldViewPr snapToGrid="0" snapToObjects="1">
      <p:cViewPr varScale="1">
        <p:scale>
          <a:sx n="55" d="100"/>
          <a:sy n="55" d="100"/>
        </p:scale>
        <p:origin x="1416" y="40"/>
      </p:cViewPr>
      <p:guideLst>
        <p:guide orient="horz" pos="1620"/>
        <p:guide pos="2880"/>
      </p:guideLst>
    </p:cSldViewPr>
  </p:slideViewPr>
  <p:outlineViewPr>
    <p:cViewPr>
      <p:scale>
        <a:sx n="33" d="100"/>
        <a:sy n="33" d="100"/>
      </p:scale>
      <p:origin x="0" y="3990"/>
    </p:cViewPr>
  </p:outlineViewPr>
  <p:notesTextViewPr>
    <p:cViewPr>
      <p:scale>
        <a:sx n="100" d="100"/>
        <a:sy n="100" d="100"/>
      </p:scale>
      <p:origin x="0" y="0"/>
    </p:cViewPr>
  </p:notesTextViewPr>
  <p:gridSpacing cx="72237" cy="72237"/>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ilip Boen" userId="f3ba5a88-dbd6-47dd-871a-e364d5b391b4" providerId="ADAL" clId="{D1966BAB-63DA-481D-BA86-6F682B56674D}"/>
    <pc:docChg chg="undo custSel addSld delSld modSld">
      <pc:chgData name="Filip Boen" userId="f3ba5a88-dbd6-47dd-871a-e364d5b391b4" providerId="ADAL" clId="{D1966BAB-63DA-481D-BA86-6F682B56674D}" dt="2022-04-07T14:37:08.297" v="7037"/>
      <pc:docMkLst>
        <pc:docMk/>
      </pc:docMkLst>
      <pc:sldChg chg="addSp delSp modSp modNotesTx">
        <pc:chgData name="Filip Boen" userId="f3ba5a88-dbd6-47dd-871a-e364d5b391b4" providerId="ADAL" clId="{D1966BAB-63DA-481D-BA86-6F682B56674D}" dt="2022-04-07T13:27:02.895" v="1664" actId="1076"/>
        <pc:sldMkLst>
          <pc:docMk/>
          <pc:sldMk cId="3120472011" sldId="500"/>
        </pc:sldMkLst>
        <pc:spChg chg="mod">
          <ac:chgData name="Filip Boen" userId="f3ba5a88-dbd6-47dd-871a-e364d5b391b4" providerId="ADAL" clId="{D1966BAB-63DA-481D-BA86-6F682B56674D}" dt="2022-04-07T13:04:31.563" v="167" actId="20577"/>
          <ac:spMkLst>
            <pc:docMk/>
            <pc:sldMk cId="3120472011" sldId="500"/>
            <ac:spMk id="10" creationId="{00000000-0000-0000-0000-000000000000}"/>
          </ac:spMkLst>
        </pc:spChg>
        <pc:spChg chg="mod">
          <ac:chgData name="Filip Boen" userId="f3ba5a88-dbd6-47dd-871a-e364d5b391b4" providerId="ADAL" clId="{D1966BAB-63DA-481D-BA86-6F682B56674D}" dt="2022-04-07T13:03:53.564" v="48" actId="20577"/>
          <ac:spMkLst>
            <pc:docMk/>
            <pc:sldMk cId="3120472011" sldId="500"/>
            <ac:spMk id="16" creationId="{00000000-0000-0000-0000-000000000000}"/>
          </ac:spMkLst>
        </pc:spChg>
        <pc:picChg chg="del">
          <ac:chgData name="Filip Boen" userId="f3ba5a88-dbd6-47dd-871a-e364d5b391b4" providerId="ADAL" clId="{D1966BAB-63DA-481D-BA86-6F682B56674D}" dt="2022-04-07T13:04:40.901" v="169"/>
          <ac:picMkLst>
            <pc:docMk/>
            <pc:sldMk cId="3120472011" sldId="500"/>
            <ac:picMk id="3" creationId="{E92E320E-AAFC-431A-AF56-0B0022AE082C}"/>
          </ac:picMkLst>
        </pc:picChg>
        <pc:picChg chg="add del">
          <ac:chgData name="Filip Boen" userId="f3ba5a88-dbd6-47dd-871a-e364d5b391b4" providerId="ADAL" clId="{D1966BAB-63DA-481D-BA86-6F682B56674D}" dt="2022-04-07T13:09:19.475" v="177"/>
          <ac:picMkLst>
            <pc:docMk/>
            <pc:sldMk cId="3120472011" sldId="500"/>
            <ac:picMk id="12" creationId="{D5778ED9-9AEA-46A3-980E-8DA5A75193A4}"/>
          </ac:picMkLst>
        </pc:picChg>
        <pc:picChg chg="add del mod">
          <ac:chgData name="Filip Boen" userId="f3ba5a88-dbd6-47dd-871a-e364d5b391b4" providerId="ADAL" clId="{D1966BAB-63DA-481D-BA86-6F682B56674D}" dt="2022-04-07T13:08:04.922" v="175"/>
          <ac:picMkLst>
            <pc:docMk/>
            <pc:sldMk cId="3120472011" sldId="500"/>
            <ac:picMk id="1026" creationId="{C6DAAFEA-9E5F-4B4F-B33B-478791D43367}"/>
          </ac:picMkLst>
        </pc:picChg>
        <pc:picChg chg="add mod">
          <ac:chgData name="Filip Boen" userId="f3ba5a88-dbd6-47dd-871a-e364d5b391b4" providerId="ADAL" clId="{D1966BAB-63DA-481D-BA86-6F682B56674D}" dt="2022-04-07T13:27:02.895" v="1664" actId="1076"/>
          <ac:picMkLst>
            <pc:docMk/>
            <pc:sldMk cId="3120472011" sldId="500"/>
            <ac:picMk id="1028" creationId="{CD5EEDB0-F838-4415-B353-DC943EFFC60E}"/>
          </ac:picMkLst>
        </pc:picChg>
      </pc:sldChg>
      <pc:sldChg chg="addSp delSp modSp modAnim modNotes modNotesTx">
        <pc:chgData name="Filip Boen" userId="f3ba5a88-dbd6-47dd-871a-e364d5b391b4" providerId="ADAL" clId="{D1966BAB-63DA-481D-BA86-6F682B56674D}" dt="2022-04-07T14:36:30.691" v="7036" actId="14861"/>
        <pc:sldMkLst>
          <pc:docMk/>
          <pc:sldMk cId="472659591" sldId="577"/>
        </pc:sldMkLst>
        <pc:spChg chg="mod">
          <ac:chgData name="Filip Boen" userId="f3ba5a88-dbd6-47dd-871a-e364d5b391b4" providerId="ADAL" clId="{D1966BAB-63DA-481D-BA86-6F682B56674D}" dt="2022-04-07T14:29:30.925" v="7019" actId="20577"/>
          <ac:spMkLst>
            <pc:docMk/>
            <pc:sldMk cId="472659591" sldId="577"/>
            <ac:spMk id="9" creationId="{9E1FB00C-FB00-47C6-88BF-17239AD5F695}"/>
          </ac:spMkLst>
        </pc:spChg>
        <pc:picChg chg="add mod">
          <ac:chgData name="Filip Boen" userId="f3ba5a88-dbd6-47dd-871a-e364d5b391b4" providerId="ADAL" clId="{D1966BAB-63DA-481D-BA86-6F682B56674D}" dt="2022-04-07T14:36:30.691" v="7036" actId="14861"/>
          <ac:picMkLst>
            <pc:docMk/>
            <pc:sldMk cId="472659591" sldId="577"/>
            <ac:picMk id="1026" creationId="{4B06B8DF-087E-4FB3-8A53-16EBF2FC4D61}"/>
          </ac:picMkLst>
        </pc:picChg>
        <pc:picChg chg="del">
          <ac:chgData name="Filip Boen" userId="f3ba5a88-dbd6-47dd-871a-e364d5b391b4" providerId="ADAL" clId="{D1966BAB-63DA-481D-BA86-6F682B56674D}" dt="2022-04-07T14:20:54.618" v="6050"/>
          <ac:picMkLst>
            <pc:docMk/>
            <pc:sldMk cId="472659591" sldId="577"/>
            <ac:picMk id="3074" creationId="{CA81A529-20BC-4DA5-B86F-E9C20CC4024A}"/>
          </ac:picMkLst>
        </pc:picChg>
      </pc:sldChg>
      <pc:sldChg chg="delSp modSp add del modAnim modNotes modNotesTx">
        <pc:chgData name="Filip Boen" userId="f3ba5a88-dbd6-47dd-871a-e364d5b391b4" providerId="ADAL" clId="{D1966BAB-63DA-481D-BA86-6F682B56674D}" dt="2022-04-07T14:29:01.718" v="7009"/>
        <pc:sldMkLst>
          <pc:docMk/>
          <pc:sldMk cId="649956759" sldId="1021"/>
        </pc:sldMkLst>
        <pc:spChg chg="mod">
          <ac:chgData name="Filip Boen" userId="f3ba5a88-dbd6-47dd-871a-e364d5b391b4" providerId="ADAL" clId="{D1966BAB-63DA-481D-BA86-6F682B56674D}" dt="2022-04-07T13:50:19.494" v="4139" actId="20577"/>
          <ac:spMkLst>
            <pc:docMk/>
            <pc:sldMk cId="649956759" sldId="1021"/>
            <ac:spMk id="7" creationId="{E16374FD-3178-4334-92FB-6FF2D87998B8}"/>
          </ac:spMkLst>
        </pc:spChg>
        <pc:spChg chg="mod">
          <ac:chgData name="Filip Boen" userId="f3ba5a88-dbd6-47dd-871a-e364d5b391b4" providerId="ADAL" clId="{D1966BAB-63DA-481D-BA86-6F682B56674D}" dt="2022-04-07T13:59:45.296" v="4974" actId="20577"/>
          <ac:spMkLst>
            <pc:docMk/>
            <pc:sldMk cId="649956759" sldId="1021"/>
            <ac:spMk id="9" creationId="{9E1FB00C-FB00-47C6-88BF-17239AD5F695}"/>
          </ac:spMkLst>
        </pc:spChg>
        <pc:spChg chg="mod">
          <ac:chgData name="Filip Boen" userId="f3ba5a88-dbd6-47dd-871a-e364d5b391b4" providerId="ADAL" clId="{D1966BAB-63DA-481D-BA86-6F682B56674D}" dt="2022-04-07T13:51:13.568" v="4364" actId="20577"/>
          <ac:spMkLst>
            <pc:docMk/>
            <pc:sldMk cId="649956759" sldId="1021"/>
            <ac:spMk id="10" creationId="{8F590BBE-DFF9-4E01-91C4-3D5760711361}"/>
          </ac:spMkLst>
        </pc:spChg>
        <pc:picChg chg="del">
          <ac:chgData name="Filip Boen" userId="f3ba5a88-dbd6-47dd-871a-e364d5b391b4" providerId="ADAL" clId="{D1966BAB-63DA-481D-BA86-6F682B56674D}" dt="2022-04-07T13:50:04.405" v="4071"/>
          <ac:picMkLst>
            <pc:docMk/>
            <pc:sldMk cId="649956759" sldId="1021"/>
            <ac:picMk id="8" creationId="{8BED4E41-8C03-704D-A53D-80A2F7258A96}"/>
          </ac:picMkLst>
        </pc:picChg>
      </pc:sldChg>
      <pc:sldChg chg="modSp modAnim modNotes modNotesTx">
        <pc:chgData name="Filip Boen" userId="f3ba5a88-dbd6-47dd-871a-e364d5b391b4" providerId="ADAL" clId="{D1966BAB-63DA-481D-BA86-6F682B56674D}" dt="2022-04-07T14:28:53.139" v="6998"/>
        <pc:sldMkLst>
          <pc:docMk/>
          <pc:sldMk cId="596258218" sldId="1048"/>
        </pc:sldMkLst>
        <pc:spChg chg="mod">
          <ac:chgData name="Filip Boen" userId="f3ba5a88-dbd6-47dd-871a-e364d5b391b4" providerId="ADAL" clId="{D1966BAB-63DA-481D-BA86-6F682B56674D}" dt="2022-04-07T13:32:17.489" v="2289" actId="20577"/>
          <ac:spMkLst>
            <pc:docMk/>
            <pc:sldMk cId="596258218" sldId="1048"/>
            <ac:spMk id="7" creationId="{E16374FD-3178-4334-92FB-6FF2D87998B8}"/>
          </ac:spMkLst>
        </pc:spChg>
        <pc:spChg chg="mod">
          <ac:chgData name="Filip Boen" userId="f3ba5a88-dbd6-47dd-871a-e364d5b391b4" providerId="ADAL" clId="{D1966BAB-63DA-481D-BA86-6F682B56674D}" dt="2022-04-07T13:32:22.410" v="2290" actId="1076"/>
          <ac:spMkLst>
            <pc:docMk/>
            <pc:sldMk cId="596258218" sldId="1048"/>
            <ac:spMk id="9" creationId="{9E1FB00C-FB00-47C6-88BF-17239AD5F695}"/>
          </ac:spMkLst>
        </pc:spChg>
        <pc:spChg chg="mod">
          <ac:chgData name="Filip Boen" userId="f3ba5a88-dbd6-47dd-871a-e364d5b391b4" providerId="ADAL" clId="{D1966BAB-63DA-481D-BA86-6F682B56674D}" dt="2022-04-07T13:32:27.422" v="2292" actId="1076"/>
          <ac:spMkLst>
            <pc:docMk/>
            <pc:sldMk cId="596258218" sldId="1048"/>
            <ac:spMk id="10" creationId="{8F590BBE-DFF9-4E01-91C4-3D5760711361}"/>
          </ac:spMkLst>
        </pc:spChg>
      </pc:sldChg>
      <pc:sldChg chg="modSp modAnim modNotes modNotesTx">
        <pc:chgData name="Filip Boen" userId="f3ba5a88-dbd6-47dd-871a-e364d5b391b4" providerId="ADAL" clId="{D1966BAB-63DA-481D-BA86-6F682B56674D}" dt="2022-04-07T14:28:50.783" v="6995"/>
        <pc:sldMkLst>
          <pc:docMk/>
          <pc:sldMk cId="1271171560" sldId="1053"/>
        </pc:sldMkLst>
        <pc:spChg chg="mod">
          <ac:chgData name="Filip Boen" userId="f3ba5a88-dbd6-47dd-871a-e364d5b391b4" providerId="ADAL" clId="{D1966BAB-63DA-481D-BA86-6F682B56674D}" dt="2022-04-07T13:26:52.485" v="1660" actId="6549"/>
          <ac:spMkLst>
            <pc:docMk/>
            <pc:sldMk cId="1271171560" sldId="1053"/>
            <ac:spMk id="8" creationId="{68AF17C5-4836-46DA-81D6-58CE7E079EF5}"/>
          </ac:spMkLst>
        </pc:spChg>
      </pc:sldChg>
    </pc:docChg>
  </pc:docChgLst>
  <pc:docChgLst>
    <pc:chgData name="Filip Boen" userId="f3ba5a88-dbd6-47dd-871a-e364d5b391b4" providerId="ADAL" clId="{8CF26EB8-A98D-42ED-9B14-547836A5E578}"/>
    <pc:docChg chg="undo custSel addSld delSld modSld sldOrd">
      <pc:chgData name="Filip Boen" userId="f3ba5a88-dbd6-47dd-871a-e364d5b391b4" providerId="ADAL" clId="{8CF26EB8-A98D-42ED-9B14-547836A5E578}" dt="2022-04-22T15:25:05.875" v="9843" actId="1076"/>
      <pc:docMkLst>
        <pc:docMk/>
      </pc:docMkLst>
      <pc:sldChg chg="addSp delSp modSp">
        <pc:chgData name="Filip Boen" userId="f3ba5a88-dbd6-47dd-871a-e364d5b391b4" providerId="ADAL" clId="{8CF26EB8-A98D-42ED-9B14-547836A5E578}" dt="2022-04-22T15:11:03.881" v="9831" actId="1076"/>
        <pc:sldMkLst>
          <pc:docMk/>
          <pc:sldMk cId="3120472011" sldId="500"/>
        </pc:sldMkLst>
        <pc:spChg chg="mod">
          <ac:chgData name="Filip Boen" userId="f3ba5a88-dbd6-47dd-871a-e364d5b391b4" providerId="ADAL" clId="{8CF26EB8-A98D-42ED-9B14-547836A5E578}" dt="2022-04-22T15:11:01.137" v="9828" actId="1076"/>
          <ac:spMkLst>
            <pc:docMk/>
            <pc:sldMk cId="3120472011" sldId="500"/>
            <ac:spMk id="10" creationId="{00000000-0000-0000-0000-000000000000}"/>
          </ac:spMkLst>
        </pc:spChg>
        <pc:spChg chg="mod">
          <ac:chgData name="Filip Boen" userId="f3ba5a88-dbd6-47dd-871a-e364d5b391b4" providerId="ADAL" clId="{8CF26EB8-A98D-42ED-9B14-547836A5E578}" dt="2022-04-22T14:36:21.304" v="6188" actId="20577"/>
          <ac:spMkLst>
            <pc:docMk/>
            <pc:sldMk cId="3120472011" sldId="500"/>
            <ac:spMk id="16" creationId="{00000000-0000-0000-0000-000000000000}"/>
          </ac:spMkLst>
        </pc:spChg>
        <pc:picChg chg="add mod">
          <ac:chgData name="Filip Boen" userId="f3ba5a88-dbd6-47dd-871a-e364d5b391b4" providerId="ADAL" clId="{8CF26EB8-A98D-42ED-9B14-547836A5E578}" dt="2022-04-22T15:11:03.881" v="9831" actId="1076"/>
          <ac:picMkLst>
            <pc:docMk/>
            <pc:sldMk cId="3120472011" sldId="500"/>
            <ac:picMk id="2" creationId="{F7BA21ED-7A98-40C0-9A13-40DDDD42E658}"/>
          </ac:picMkLst>
        </pc:picChg>
        <pc:picChg chg="add del mod">
          <ac:chgData name="Filip Boen" userId="f3ba5a88-dbd6-47dd-871a-e364d5b391b4" providerId="ADAL" clId="{8CF26EB8-A98D-42ED-9B14-547836A5E578}" dt="2022-04-22T14:34:30.649" v="6110"/>
          <ac:picMkLst>
            <pc:docMk/>
            <pc:sldMk cId="3120472011" sldId="500"/>
            <ac:picMk id="1026" creationId="{5B614026-B88E-40D9-BAA8-1A80697EB3EE}"/>
          </ac:picMkLst>
        </pc:picChg>
        <pc:picChg chg="del">
          <ac:chgData name="Filip Boen" userId="f3ba5a88-dbd6-47dd-871a-e364d5b391b4" providerId="ADAL" clId="{8CF26EB8-A98D-42ED-9B14-547836A5E578}" dt="2022-04-22T12:52:21.948" v="166"/>
          <ac:picMkLst>
            <pc:docMk/>
            <pc:sldMk cId="3120472011" sldId="500"/>
            <ac:picMk id="1028" creationId="{CD5EEDB0-F838-4415-B353-DC943EFFC60E}"/>
          </ac:picMkLst>
        </pc:picChg>
      </pc:sldChg>
      <pc:sldChg chg="addSp delSp modSp modNotes modNotesTx">
        <pc:chgData name="Filip Boen" userId="f3ba5a88-dbd6-47dd-871a-e364d5b391b4" providerId="ADAL" clId="{8CF26EB8-A98D-42ED-9B14-547836A5E578}" dt="2022-04-22T15:25:05.875" v="9843" actId="1076"/>
        <pc:sldMkLst>
          <pc:docMk/>
          <pc:sldMk cId="472659591" sldId="577"/>
        </pc:sldMkLst>
        <pc:spChg chg="mod">
          <ac:chgData name="Filip Boen" userId="f3ba5a88-dbd6-47dd-871a-e364d5b391b4" providerId="ADAL" clId="{8CF26EB8-A98D-42ED-9B14-547836A5E578}" dt="2022-04-22T13:59:42.723" v="2906" actId="113"/>
          <ac:spMkLst>
            <pc:docMk/>
            <pc:sldMk cId="472659591" sldId="577"/>
            <ac:spMk id="9" creationId="{9E1FB00C-FB00-47C6-88BF-17239AD5F695}"/>
          </ac:spMkLst>
        </pc:spChg>
        <pc:picChg chg="del">
          <ac:chgData name="Filip Boen" userId="f3ba5a88-dbd6-47dd-871a-e364d5b391b4" providerId="ADAL" clId="{8CF26EB8-A98D-42ED-9B14-547836A5E578}" dt="2022-04-22T13:19:09.771" v="1645"/>
          <ac:picMkLst>
            <pc:docMk/>
            <pc:sldMk cId="472659591" sldId="577"/>
            <ac:picMk id="1026" creationId="{4B06B8DF-087E-4FB3-8A53-16EBF2FC4D61}"/>
          </ac:picMkLst>
        </pc:picChg>
        <pc:picChg chg="add mod">
          <ac:chgData name="Filip Boen" userId="f3ba5a88-dbd6-47dd-871a-e364d5b391b4" providerId="ADAL" clId="{8CF26EB8-A98D-42ED-9B14-547836A5E578}" dt="2022-04-22T15:25:05.875" v="9843" actId="1076"/>
          <ac:picMkLst>
            <pc:docMk/>
            <pc:sldMk cId="472659591" sldId="577"/>
            <ac:picMk id="2050" creationId="{080184D7-6D55-4D95-8D40-A6FABC9EA8F1}"/>
          </ac:picMkLst>
        </pc:picChg>
      </pc:sldChg>
      <pc:sldChg chg="addSp delSp modSp del modNotes modNotesTx">
        <pc:chgData name="Filip Boen" userId="f3ba5a88-dbd6-47dd-871a-e364d5b391b4" providerId="ADAL" clId="{8CF26EB8-A98D-42ED-9B14-547836A5E578}" dt="2022-04-22T12:55:55.330" v="217" actId="2696"/>
        <pc:sldMkLst>
          <pc:docMk/>
          <pc:sldMk cId="3972013265" sldId="993"/>
        </pc:sldMkLst>
        <pc:spChg chg="add mod">
          <ac:chgData name="Filip Boen" userId="f3ba5a88-dbd6-47dd-871a-e364d5b391b4" providerId="ADAL" clId="{8CF26EB8-A98D-42ED-9B14-547836A5E578}" dt="2022-04-22T12:55:36.530" v="215"/>
          <ac:spMkLst>
            <pc:docMk/>
            <pc:sldMk cId="3972013265" sldId="993"/>
            <ac:spMk id="2" creationId="{FD1F29AC-7497-4924-BB55-770BE385BF44}"/>
          </ac:spMkLst>
        </pc:spChg>
        <pc:spChg chg="del">
          <ac:chgData name="Filip Boen" userId="f3ba5a88-dbd6-47dd-871a-e364d5b391b4" providerId="ADAL" clId="{8CF26EB8-A98D-42ED-9B14-547836A5E578}" dt="2022-04-22T12:55:36.530" v="215"/>
          <ac:spMkLst>
            <pc:docMk/>
            <pc:sldMk cId="3972013265" sldId="993"/>
            <ac:spMk id="9" creationId="{9E1FB00C-FB00-47C6-88BF-17239AD5F695}"/>
          </ac:spMkLst>
        </pc:spChg>
        <pc:picChg chg="del">
          <ac:chgData name="Filip Boen" userId="f3ba5a88-dbd6-47dd-871a-e364d5b391b4" providerId="ADAL" clId="{8CF26EB8-A98D-42ED-9B14-547836A5E578}" dt="2022-04-22T12:55:33.328" v="214"/>
          <ac:picMkLst>
            <pc:docMk/>
            <pc:sldMk cId="3972013265" sldId="993"/>
            <ac:picMk id="2052" creationId="{BB52745B-BA02-4029-83B3-E3DC7F1278A1}"/>
          </ac:picMkLst>
        </pc:picChg>
      </pc:sldChg>
      <pc:sldChg chg="addSp delSp modSp modNotes modNotesTx">
        <pc:chgData name="Filip Boen" userId="f3ba5a88-dbd6-47dd-871a-e364d5b391b4" providerId="ADAL" clId="{8CF26EB8-A98D-42ED-9B14-547836A5E578}" dt="2022-04-22T15:24:14.068" v="9835" actId="1076"/>
        <pc:sldMkLst>
          <pc:docMk/>
          <pc:sldMk cId="649956759" sldId="1021"/>
        </pc:sldMkLst>
        <pc:spChg chg="del">
          <ac:chgData name="Filip Boen" userId="f3ba5a88-dbd6-47dd-871a-e364d5b391b4" providerId="ADAL" clId="{8CF26EB8-A98D-42ED-9B14-547836A5E578}" dt="2022-04-22T13:09:42.126" v="846"/>
          <ac:spMkLst>
            <pc:docMk/>
            <pc:sldMk cId="649956759" sldId="1021"/>
            <ac:spMk id="6" creationId="{99BE6611-CA50-6F42-8219-3FB23D4E6128}"/>
          </ac:spMkLst>
        </pc:spChg>
        <pc:spChg chg="mod">
          <ac:chgData name="Filip Boen" userId="f3ba5a88-dbd6-47dd-871a-e364d5b391b4" providerId="ADAL" clId="{8CF26EB8-A98D-42ED-9B14-547836A5E578}" dt="2022-04-22T13:09:15.698" v="843" actId="20577"/>
          <ac:spMkLst>
            <pc:docMk/>
            <pc:sldMk cId="649956759" sldId="1021"/>
            <ac:spMk id="7" creationId="{E16374FD-3178-4334-92FB-6FF2D87998B8}"/>
          </ac:spMkLst>
        </pc:spChg>
        <pc:spChg chg="mod">
          <ac:chgData name="Filip Boen" userId="f3ba5a88-dbd6-47dd-871a-e364d5b391b4" providerId="ADAL" clId="{8CF26EB8-A98D-42ED-9B14-547836A5E578}" dt="2022-04-22T14:28:55.624" v="5795" actId="20577"/>
          <ac:spMkLst>
            <pc:docMk/>
            <pc:sldMk cId="649956759" sldId="1021"/>
            <ac:spMk id="9" creationId="{9E1FB00C-FB00-47C6-88BF-17239AD5F695}"/>
          </ac:spMkLst>
        </pc:spChg>
        <pc:spChg chg="del">
          <ac:chgData name="Filip Boen" userId="f3ba5a88-dbd6-47dd-871a-e364d5b391b4" providerId="ADAL" clId="{8CF26EB8-A98D-42ED-9B14-547836A5E578}" dt="2022-04-22T13:09:33.568" v="845"/>
          <ac:spMkLst>
            <pc:docMk/>
            <pc:sldMk cId="649956759" sldId="1021"/>
            <ac:spMk id="10" creationId="{8F590BBE-DFF9-4E01-91C4-3D5760711361}"/>
          </ac:spMkLst>
        </pc:spChg>
        <pc:picChg chg="add mod">
          <ac:chgData name="Filip Boen" userId="f3ba5a88-dbd6-47dd-871a-e364d5b391b4" providerId="ADAL" clId="{8CF26EB8-A98D-42ED-9B14-547836A5E578}" dt="2022-04-22T15:24:14.068" v="9835" actId="1076"/>
          <ac:picMkLst>
            <pc:docMk/>
            <pc:sldMk cId="649956759" sldId="1021"/>
            <ac:picMk id="8" creationId="{2B447B0C-57D5-42B3-A3D2-66D8A9F49C01}"/>
          </ac:picMkLst>
        </pc:picChg>
      </pc:sldChg>
      <pc:sldChg chg="modSp modNotes modNotesTx">
        <pc:chgData name="Filip Boen" userId="f3ba5a88-dbd6-47dd-871a-e364d5b391b4" providerId="ADAL" clId="{8CF26EB8-A98D-42ED-9B14-547836A5E578}" dt="2022-04-22T15:23:41.498" v="9832" actId="20577"/>
        <pc:sldMkLst>
          <pc:docMk/>
          <pc:sldMk cId="596258218" sldId="1048"/>
        </pc:sldMkLst>
        <pc:spChg chg="mod">
          <ac:chgData name="Filip Boen" userId="f3ba5a88-dbd6-47dd-871a-e364d5b391b4" providerId="ADAL" clId="{8CF26EB8-A98D-42ED-9B14-547836A5E578}" dt="2022-04-22T12:58:54.888" v="412" actId="20577"/>
          <ac:spMkLst>
            <pc:docMk/>
            <pc:sldMk cId="596258218" sldId="1048"/>
            <ac:spMk id="7" creationId="{E16374FD-3178-4334-92FB-6FF2D87998B8}"/>
          </ac:spMkLst>
        </pc:spChg>
        <pc:spChg chg="mod">
          <ac:chgData name="Filip Boen" userId="f3ba5a88-dbd6-47dd-871a-e364d5b391b4" providerId="ADAL" clId="{8CF26EB8-A98D-42ED-9B14-547836A5E578}" dt="2022-04-22T15:23:41.498" v="9832" actId="20577"/>
          <ac:spMkLst>
            <pc:docMk/>
            <pc:sldMk cId="596258218" sldId="1048"/>
            <ac:spMk id="9" creationId="{9E1FB00C-FB00-47C6-88BF-17239AD5F695}"/>
          </ac:spMkLst>
        </pc:spChg>
        <pc:spChg chg="mod">
          <ac:chgData name="Filip Boen" userId="f3ba5a88-dbd6-47dd-871a-e364d5b391b4" providerId="ADAL" clId="{8CF26EB8-A98D-42ED-9B14-547836A5E578}" dt="2022-04-22T14:50:47.914" v="8229" actId="20577"/>
          <ac:spMkLst>
            <pc:docMk/>
            <pc:sldMk cId="596258218" sldId="1048"/>
            <ac:spMk id="10" creationId="{8F590BBE-DFF9-4E01-91C4-3D5760711361}"/>
          </ac:spMkLst>
        </pc:spChg>
      </pc:sldChg>
      <pc:sldChg chg="modSp ord modNotes modNotesTx">
        <pc:chgData name="Filip Boen" userId="f3ba5a88-dbd6-47dd-871a-e364d5b391b4" providerId="ADAL" clId="{8CF26EB8-A98D-42ED-9B14-547836A5E578}" dt="2022-04-22T15:08:01.712" v="9827" actId="20577"/>
        <pc:sldMkLst>
          <pc:docMk/>
          <pc:sldMk cId="1271171560" sldId="1053"/>
        </pc:sldMkLst>
        <pc:spChg chg="mod">
          <ac:chgData name="Filip Boen" userId="f3ba5a88-dbd6-47dd-871a-e364d5b391b4" providerId="ADAL" clId="{8CF26EB8-A98D-42ED-9B14-547836A5E578}" dt="2022-04-22T15:08:01.712" v="9827" actId="20577"/>
          <ac:spMkLst>
            <pc:docMk/>
            <pc:sldMk cId="1271171560" sldId="1053"/>
            <ac:spMk id="8" creationId="{68AF17C5-4836-46DA-81D6-58CE7E079EF5}"/>
          </ac:spMkLst>
        </pc:spChg>
        <pc:spChg chg="mod">
          <ac:chgData name="Filip Boen" userId="f3ba5a88-dbd6-47dd-871a-e364d5b391b4" providerId="ADAL" clId="{8CF26EB8-A98D-42ED-9B14-547836A5E578}" dt="2022-04-22T14:55:13.731" v="8665" actId="14100"/>
          <ac:spMkLst>
            <pc:docMk/>
            <pc:sldMk cId="1271171560" sldId="1053"/>
            <ac:spMk id="9" creationId="{9E1FB00C-FB00-47C6-88BF-17239AD5F695}"/>
          </ac:spMkLst>
        </pc:spChg>
      </pc:sldChg>
      <pc:sldChg chg="del modNotes modNotesTx">
        <pc:chgData name="Filip Boen" userId="f3ba5a88-dbd6-47dd-871a-e364d5b391b4" providerId="ADAL" clId="{8CF26EB8-A98D-42ED-9B14-547836A5E578}" dt="2022-04-22T13:05:39.064" v="579" actId="2696"/>
        <pc:sldMkLst>
          <pc:docMk/>
          <pc:sldMk cId="674456252" sldId="1065"/>
        </pc:sldMkLst>
      </pc:sldChg>
      <pc:sldChg chg="del modNotes modNotesTx">
        <pc:chgData name="Filip Boen" userId="f3ba5a88-dbd6-47dd-871a-e364d5b391b4" providerId="ADAL" clId="{8CF26EB8-A98D-42ED-9B14-547836A5E578}" dt="2022-04-22T13:05:41.965" v="580" actId="2696"/>
        <pc:sldMkLst>
          <pc:docMk/>
          <pc:sldMk cId="4154049391" sldId="1066"/>
        </pc:sldMkLst>
      </pc:sldChg>
      <pc:sldChg chg="del">
        <pc:chgData name="Filip Boen" userId="f3ba5a88-dbd6-47dd-871a-e364d5b391b4" providerId="ADAL" clId="{8CF26EB8-A98D-42ED-9B14-547836A5E578}" dt="2022-04-22T13:02:22.216" v="507" actId="2696"/>
        <pc:sldMkLst>
          <pc:docMk/>
          <pc:sldMk cId="2740027803" sldId="1067"/>
        </pc:sldMkLst>
      </pc:sldChg>
      <pc:sldChg chg="del modNotes modNotesTx">
        <pc:chgData name="Filip Boen" userId="f3ba5a88-dbd6-47dd-871a-e364d5b391b4" providerId="ADAL" clId="{8CF26EB8-A98D-42ED-9B14-547836A5E578}" dt="2022-04-22T13:05:43.186" v="581" actId="2696"/>
        <pc:sldMkLst>
          <pc:docMk/>
          <pc:sldMk cId="1461910588" sldId="1068"/>
        </pc:sldMkLst>
      </pc:sldChg>
      <pc:sldChg chg="del modNotes modNotesTx">
        <pc:chgData name="Filip Boen" userId="f3ba5a88-dbd6-47dd-871a-e364d5b391b4" providerId="ADAL" clId="{8CF26EB8-A98D-42ED-9B14-547836A5E578}" dt="2022-04-22T13:11:40.446" v="1032" actId="2696"/>
        <pc:sldMkLst>
          <pc:docMk/>
          <pc:sldMk cId="2318337075" sldId="1069"/>
        </pc:sldMkLst>
      </pc:sldChg>
      <pc:sldChg chg="del modNotes modNotesTx">
        <pc:chgData name="Filip Boen" userId="f3ba5a88-dbd6-47dd-871a-e364d5b391b4" providerId="ADAL" clId="{8CF26EB8-A98D-42ED-9B14-547836A5E578}" dt="2022-04-22T13:11:40.909" v="1033" actId="2696"/>
        <pc:sldMkLst>
          <pc:docMk/>
          <pc:sldMk cId="1496654516" sldId="1070"/>
        </pc:sldMkLst>
      </pc:sldChg>
      <pc:sldChg chg="del modNotes modNotesTx">
        <pc:chgData name="Filip Boen" userId="f3ba5a88-dbd6-47dd-871a-e364d5b391b4" providerId="ADAL" clId="{8CF26EB8-A98D-42ED-9B14-547836A5E578}" dt="2022-04-22T13:11:43.196" v="1034" actId="2696"/>
        <pc:sldMkLst>
          <pc:docMk/>
          <pc:sldMk cId="26127977" sldId="1071"/>
        </pc:sldMkLst>
      </pc:sldChg>
      <pc:sldChg chg="del">
        <pc:chgData name="Filip Boen" userId="f3ba5a88-dbd6-47dd-871a-e364d5b391b4" providerId="ADAL" clId="{8CF26EB8-A98D-42ED-9B14-547836A5E578}" dt="2022-04-22T13:11:44.858" v="1035" actId="2696"/>
        <pc:sldMkLst>
          <pc:docMk/>
          <pc:sldMk cId="2887581663" sldId="1072"/>
        </pc:sldMkLst>
      </pc:sldChg>
      <pc:sldChg chg="del modNotes modNotesTx">
        <pc:chgData name="Filip Boen" userId="f3ba5a88-dbd6-47dd-871a-e364d5b391b4" providerId="ADAL" clId="{8CF26EB8-A98D-42ED-9B14-547836A5E578}" dt="2022-04-22T13:11:45.523" v="1036" actId="2696"/>
        <pc:sldMkLst>
          <pc:docMk/>
          <pc:sldMk cId="328876395" sldId="1073"/>
        </pc:sldMkLst>
      </pc:sldChg>
      <pc:sldChg chg="del">
        <pc:chgData name="Filip Boen" userId="f3ba5a88-dbd6-47dd-871a-e364d5b391b4" providerId="ADAL" clId="{8CF26EB8-A98D-42ED-9B14-547836A5E578}" dt="2022-04-22T13:11:46.156" v="1037" actId="2696"/>
        <pc:sldMkLst>
          <pc:docMk/>
          <pc:sldMk cId="626148382" sldId="1074"/>
        </pc:sldMkLst>
      </pc:sldChg>
      <pc:sldChg chg="addSp delSp modSp add">
        <pc:chgData name="Filip Boen" userId="f3ba5a88-dbd6-47dd-871a-e364d5b391b4" providerId="ADAL" clId="{8CF26EB8-A98D-42ED-9B14-547836A5E578}" dt="2022-04-22T13:02:19.722" v="506" actId="14100"/>
        <pc:sldMkLst>
          <pc:docMk/>
          <pc:sldMk cId="3918254603" sldId="1075"/>
        </pc:sldMkLst>
        <pc:spChg chg="del">
          <ac:chgData name="Filip Boen" userId="f3ba5a88-dbd6-47dd-871a-e364d5b391b4" providerId="ADAL" clId="{8CF26EB8-A98D-42ED-9B14-547836A5E578}" dt="2022-04-22T13:02:14.844" v="503"/>
          <ac:spMkLst>
            <pc:docMk/>
            <pc:sldMk cId="3918254603" sldId="1075"/>
            <ac:spMk id="2" creationId="{B1DF530E-FA84-46E0-8C6E-F9666D628BB0}"/>
          </ac:spMkLst>
        </pc:spChg>
        <pc:spChg chg="del">
          <ac:chgData name="Filip Boen" userId="f3ba5a88-dbd6-47dd-871a-e364d5b391b4" providerId="ADAL" clId="{8CF26EB8-A98D-42ED-9B14-547836A5E578}" dt="2022-04-22T13:02:08.047" v="502" actId="931"/>
          <ac:spMkLst>
            <pc:docMk/>
            <pc:sldMk cId="3918254603" sldId="1075"/>
            <ac:spMk id="3" creationId="{99C38CCC-CAE0-4D18-AA18-D07D82716923}"/>
          </ac:spMkLst>
        </pc:spChg>
        <pc:picChg chg="add mod">
          <ac:chgData name="Filip Boen" userId="f3ba5a88-dbd6-47dd-871a-e364d5b391b4" providerId="ADAL" clId="{8CF26EB8-A98D-42ED-9B14-547836A5E578}" dt="2022-04-22T13:02:19.722" v="506" actId="14100"/>
          <ac:picMkLst>
            <pc:docMk/>
            <pc:sldMk cId="3918254603" sldId="1075"/>
            <ac:picMk id="5" creationId="{41CAB1C2-7DD1-4871-8DEC-27B4B071BA9F}"/>
          </ac:picMkLst>
        </pc:picChg>
      </pc:sldChg>
      <pc:sldChg chg="addSp delSp modSp add modNotes modNotesTx">
        <pc:chgData name="Filip Boen" userId="f3ba5a88-dbd6-47dd-871a-e364d5b391b4" providerId="ADAL" clId="{8CF26EB8-A98D-42ED-9B14-547836A5E578}" dt="2022-04-22T14:51:04.106" v="8237" actId="20577"/>
        <pc:sldMkLst>
          <pc:docMk/>
          <pc:sldMk cId="4186856404" sldId="1076"/>
        </pc:sldMkLst>
        <pc:spChg chg="mod">
          <ac:chgData name="Filip Boen" userId="f3ba5a88-dbd6-47dd-871a-e364d5b391b4" providerId="ADAL" clId="{8CF26EB8-A98D-42ED-9B14-547836A5E578}" dt="2022-04-22T14:43:45.405" v="7298" actId="1076"/>
          <ac:spMkLst>
            <pc:docMk/>
            <pc:sldMk cId="4186856404" sldId="1076"/>
            <ac:spMk id="9" creationId="{9E1FB00C-FB00-47C6-88BF-17239AD5F695}"/>
          </ac:spMkLst>
        </pc:spChg>
        <pc:spChg chg="mod">
          <ac:chgData name="Filip Boen" userId="f3ba5a88-dbd6-47dd-871a-e364d5b391b4" providerId="ADAL" clId="{8CF26EB8-A98D-42ED-9B14-547836A5E578}" dt="2022-04-22T14:51:04.106" v="8237" actId="20577"/>
          <ac:spMkLst>
            <pc:docMk/>
            <pc:sldMk cId="4186856404" sldId="1076"/>
            <ac:spMk id="10" creationId="{8F590BBE-DFF9-4E01-91C4-3D5760711361}"/>
          </ac:spMkLst>
        </pc:spChg>
        <pc:picChg chg="add del">
          <ac:chgData name="Filip Boen" userId="f3ba5a88-dbd6-47dd-871a-e364d5b391b4" providerId="ADAL" clId="{8CF26EB8-A98D-42ED-9B14-547836A5E578}" dt="2022-04-22T13:04:24.628" v="568"/>
          <ac:picMkLst>
            <pc:docMk/>
            <pc:sldMk cId="4186856404" sldId="1076"/>
            <ac:picMk id="2" creationId="{1C56C8FE-2A50-42A1-8121-6FE630643D45}"/>
          </ac:picMkLst>
        </pc:picChg>
      </pc:sldChg>
      <pc:sldChg chg="addSp delSp modSp add">
        <pc:chgData name="Filip Boen" userId="f3ba5a88-dbd6-47dd-871a-e364d5b391b4" providerId="ADAL" clId="{8CF26EB8-A98D-42ED-9B14-547836A5E578}" dt="2022-04-22T13:04:43.458" v="574" actId="14100"/>
        <pc:sldMkLst>
          <pc:docMk/>
          <pc:sldMk cId="853950127" sldId="1077"/>
        </pc:sldMkLst>
        <pc:spChg chg="del">
          <ac:chgData name="Filip Boen" userId="f3ba5a88-dbd6-47dd-871a-e364d5b391b4" providerId="ADAL" clId="{8CF26EB8-A98D-42ED-9B14-547836A5E578}" dt="2022-04-22T13:04:38.347" v="571"/>
          <ac:spMkLst>
            <pc:docMk/>
            <pc:sldMk cId="853950127" sldId="1077"/>
            <ac:spMk id="2" creationId="{D90671AD-9747-412F-8AA4-86B9DA7AFA20}"/>
          </ac:spMkLst>
        </pc:spChg>
        <pc:spChg chg="del">
          <ac:chgData name="Filip Boen" userId="f3ba5a88-dbd6-47dd-871a-e364d5b391b4" providerId="ADAL" clId="{8CF26EB8-A98D-42ED-9B14-547836A5E578}" dt="2022-04-22T13:04:32.371" v="570" actId="931"/>
          <ac:spMkLst>
            <pc:docMk/>
            <pc:sldMk cId="853950127" sldId="1077"/>
            <ac:spMk id="3" creationId="{051EF04F-BD98-4AA4-8CD6-13D19E6E369E}"/>
          </ac:spMkLst>
        </pc:spChg>
        <pc:picChg chg="add mod">
          <ac:chgData name="Filip Boen" userId="f3ba5a88-dbd6-47dd-871a-e364d5b391b4" providerId="ADAL" clId="{8CF26EB8-A98D-42ED-9B14-547836A5E578}" dt="2022-04-22T13:04:43.458" v="574" actId="14100"/>
          <ac:picMkLst>
            <pc:docMk/>
            <pc:sldMk cId="853950127" sldId="1077"/>
            <ac:picMk id="5" creationId="{1F0D18E5-AD53-427C-8819-14258B5FC2BB}"/>
          </ac:picMkLst>
        </pc:picChg>
      </pc:sldChg>
      <pc:sldChg chg="addSp delSp modSp add modNotes modNotesTx">
        <pc:chgData name="Filip Boen" userId="f3ba5a88-dbd6-47dd-871a-e364d5b391b4" providerId="ADAL" clId="{8CF26EB8-A98D-42ED-9B14-547836A5E578}" dt="2022-04-22T14:35:07.500" v="6139" actId="1076"/>
        <pc:sldMkLst>
          <pc:docMk/>
          <pc:sldMk cId="761856153" sldId="1078"/>
        </pc:sldMkLst>
        <pc:spChg chg="add del mod">
          <ac:chgData name="Filip Boen" userId="f3ba5a88-dbd6-47dd-871a-e364d5b391b4" providerId="ADAL" clId="{8CF26EB8-A98D-42ED-9B14-547836A5E578}" dt="2022-04-22T14:34:57.777" v="6135"/>
          <ac:spMkLst>
            <pc:docMk/>
            <pc:sldMk cId="761856153" sldId="1078"/>
            <ac:spMk id="2" creationId="{1FD1A18C-351B-4E24-A5B5-E7062B877666}"/>
          </ac:spMkLst>
        </pc:spChg>
        <pc:spChg chg="del mod">
          <ac:chgData name="Filip Boen" userId="f3ba5a88-dbd6-47dd-871a-e364d5b391b4" providerId="ADAL" clId="{8CF26EB8-A98D-42ED-9B14-547836A5E578}" dt="2022-04-22T13:06:17.492" v="672"/>
          <ac:spMkLst>
            <pc:docMk/>
            <pc:sldMk cId="761856153" sldId="1078"/>
            <ac:spMk id="7" creationId="{E16374FD-3178-4334-92FB-6FF2D87998B8}"/>
          </ac:spMkLst>
        </pc:spChg>
        <pc:spChg chg="mod">
          <ac:chgData name="Filip Boen" userId="f3ba5a88-dbd6-47dd-871a-e364d5b391b4" providerId="ADAL" clId="{8CF26EB8-A98D-42ED-9B14-547836A5E578}" dt="2022-04-22T14:35:05.108" v="6138" actId="1076"/>
          <ac:spMkLst>
            <pc:docMk/>
            <pc:sldMk cId="761856153" sldId="1078"/>
            <ac:spMk id="9" creationId="{9E1FB00C-FB00-47C6-88BF-17239AD5F695}"/>
          </ac:spMkLst>
        </pc:spChg>
        <pc:spChg chg="mod">
          <ac:chgData name="Filip Boen" userId="f3ba5a88-dbd6-47dd-871a-e364d5b391b4" providerId="ADAL" clId="{8CF26EB8-A98D-42ED-9B14-547836A5E578}" dt="2022-04-22T14:35:01.892" v="6137" actId="1076"/>
          <ac:spMkLst>
            <pc:docMk/>
            <pc:sldMk cId="761856153" sldId="1078"/>
            <ac:spMk id="10" creationId="{8F590BBE-DFF9-4E01-91C4-3D5760711361}"/>
          </ac:spMkLst>
        </pc:spChg>
        <pc:picChg chg="add mod">
          <ac:chgData name="Filip Boen" userId="f3ba5a88-dbd6-47dd-871a-e364d5b391b4" providerId="ADAL" clId="{8CF26EB8-A98D-42ED-9B14-547836A5E578}" dt="2022-04-22T14:35:07.500" v="6139" actId="1076"/>
          <ac:picMkLst>
            <pc:docMk/>
            <pc:sldMk cId="761856153" sldId="1078"/>
            <ac:picMk id="8" creationId="{C4EC889A-A32F-430A-889B-D2CE52FA4B85}"/>
          </ac:picMkLst>
        </pc:picChg>
      </pc:sldChg>
      <pc:sldChg chg="addSp delSp modSp add">
        <pc:chgData name="Filip Boen" userId="f3ba5a88-dbd6-47dd-871a-e364d5b391b4" providerId="ADAL" clId="{8CF26EB8-A98D-42ED-9B14-547836A5E578}" dt="2022-04-22T13:08:25.155" v="734"/>
        <pc:sldMkLst>
          <pc:docMk/>
          <pc:sldMk cId="1632766914" sldId="1079"/>
        </pc:sldMkLst>
        <pc:spChg chg="del">
          <ac:chgData name="Filip Boen" userId="f3ba5a88-dbd6-47dd-871a-e364d5b391b4" providerId="ADAL" clId="{8CF26EB8-A98D-42ED-9B14-547836A5E578}" dt="2022-04-22T13:08:25.155" v="734"/>
          <ac:spMkLst>
            <pc:docMk/>
            <pc:sldMk cId="1632766914" sldId="1079"/>
            <ac:spMk id="2" creationId="{63323C76-D2D3-4147-B6E2-FEEEF3ADCC2C}"/>
          </ac:spMkLst>
        </pc:spChg>
        <pc:spChg chg="del">
          <ac:chgData name="Filip Boen" userId="f3ba5a88-dbd6-47dd-871a-e364d5b391b4" providerId="ADAL" clId="{8CF26EB8-A98D-42ED-9B14-547836A5E578}" dt="2022-04-22T13:08:13.607" v="728" actId="931"/>
          <ac:spMkLst>
            <pc:docMk/>
            <pc:sldMk cId="1632766914" sldId="1079"/>
            <ac:spMk id="3" creationId="{85793709-9EF7-4E79-8960-D9BB652BDECC}"/>
          </ac:spMkLst>
        </pc:spChg>
        <pc:picChg chg="add mod">
          <ac:chgData name="Filip Boen" userId="f3ba5a88-dbd6-47dd-871a-e364d5b391b4" providerId="ADAL" clId="{8CF26EB8-A98D-42ED-9B14-547836A5E578}" dt="2022-04-22T13:08:22.605" v="733" actId="1076"/>
          <ac:picMkLst>
            <pc:docMk/>
            <pc:sldMk cId="1632766914" sldId="1079"/>
            <ac:picMk id="5" creationId="{3623D853-7968-464E-9A99-255AF490EF87}"/>
          </ac:picMkLst>
        </pc:picChg>
      </pc:sldChg>
      <pc:sldChg chg="modSp add modNotes modNotesTx">
        <pc:chgData name="Filip Boen" userId="f3ba5a88-dbd6-47dd-871a-e364d5b391b4" providerId="ADAL" clId="{8CF26EB8-A98D-42ED-9B14-547836A5E578}" dt="2022-04-22T14:23:36.846" v="5340" actId="20577"/>
        <pc:sldMkLst>
          <pc:docMk/>
          <pc:sldMk cId="2554730706" sldId="1080"/>
        </pc:sldMkLst>
        <pc:spChg chg="mod">
          <ac:chgData name="Filip Boen" userId="f3ba5a88-dbd6-47dd-871a-e364d5b391b4" providerId="ADAL" clId="{8CF26EB8-A98D-42ED-9B14-547836A5E578}" dt="2022-04-22T14:23:36.846" v="5340" actId="20577"/>
          <ac:spMkLst>
            <pc:docMk/>
            <pc:sldMk cId="2554730706" sldId="1080"/>
            <ac:spMk id="9" creationId="{9E1FB00C-FB00-47C6-88BF-17239AD5F695}"/>
          </ac:spMkLst>
        </pc:spChg>
        <pc:spChg chg="mod">
          <ac:chgData name="Filip Boen" userId="f3ba5a88-dbd6-47dd-871a-e364d5b391b4" providerId="ADAL" clId="{8CF26EB8-A98D-42ED-9B14-547836A5E578}" dt="2022-04-22T13:10:42.070" v="1020" actId="20577"/>
          <ac:spMkLst>
            <pc:docMk/>
            <pc:sldMk cId="2554730706" sldId="1080"/>
            <ac:spMk id="10" creationId="{8F590BBE-DFF9-4E01-91C4-3D5760711361}"/>
          </ac:spMkLst>
        </pc:spChg>
      </pc:sldChg>
      <pc:sldChg chg="modSp add modNotes modNotesTx">
        <pc:chgData name="Filip Boen" userId="f3ba5a88-dbd6-47dd-871a-e364d5b391b4" providerId="ADAL" clId="{8CF26EB8-A98D-42ED-9B14-547836A5E578}" dt="2022-04-22T14:15:20.963" v="4700" actId="20577"/>
        <pc:sldMkLst>
          <pc:docMk/>
          <pc:sldMk cId="1603898161" sldId="1081"/>
        </pc:sldMkLst>
        <pc:spChg chg="mod">
          <ac:chgData name="Filip Boen" userId="f3ba5a88-dbd6-47dd-871a-e364d5b391b4" providerId="ADAL" clId="{8CF26EB8-A98D-42ED-9B14-547836A5E578}" dt="2022-04-22T13:11:58.760" v="1041" actId="20577"/>
          <ac:spMkLst>
            <pc:docMk/>
            <pc:sldMk cId="1603898161" sldId="1081"/>
            <ac:spMk id="6" creationId="{99BE6611-CA50-6F42-8219-3FB23D4E6128}"/>
          </ac:spMkLst>
        </pc:spChg>
        <pc:spChg chg="mod">
          <ac:chgData name="Filip Boen" userId="f3ba5a88-dbd6-47dd-871a-e364d5b391b4" providerId="ADAL" clId="{8CF26EB8-A98D-42ED-9B14-547836A5E578}" dt="2022-04-22T14:15:20.963" v="4700" actId="20577"/>
          <ac:spMkLst>
            <pc:docMk/>
            <pc:sldMk cId="1603898161" sldId="1081"/>
            <ac:spMk id="9" creationId="{9E1FB00C-FB00-47C6-88BF-17239AD5F695}"/>
          </ac:spMkLst>
        </pc:spChg>
        <pc:spChg chg="mod">
          <ac:chgData name="Filip Boen" userId="f3ba5a88-dbd6-47dd-871a-e364d5b391b4" providerId="ADAL" clId="{8CF26EB8-A98D-42ED-9B14-547836A5E578}" dt="2022-04-22T13:12:34.353" v="1173" actId="20577"/>
          <ac:spMkLst>
            <pc:docMk/>
            <pc:sldMk cId="1603898161" sldId="1081"/>
            <ac:spMk id="10" creationId="{8F590BBE-DFF9-4E01-91C4-3D5760711361}"/>
          </ac:spMkLst>
        </pc:spChg>
      </pc:sldChg>
      <pc:sldChg chg="addSp delSp modSp add">
        <pc:chgData name="Filip Boen" userId="f3ba5a88-dbd6-47dd-871a-e364d5b391b4" providerId="ADAL" clId="{8CF26EB8-A98D-42ED-9B14-547836A5E578}" dt="2022-04-22T14:16:39.783" v="4705" actId="1076"/>
        <pc:sldMkLst>
          <pc:docMk/>
          <pc:sldMk cId="2883764108" sldId="1082"/>
        </pc:sldMkLst>
        <pc:spChg chg="del">
          <ac:chgData name="Filip Boen" userId="f3ba5a88-dbd6-47dd-871a-e364d5b391b4" providerId="ADAL" clId="{8CF26EB8-A98D-42ED-9B14-547836A5E578}" dt="2022-04-22T13:14:10.937" v="1180"/>
          <ac:spMkLst>
            <pc:docMk/>
            <pc:sldMk cId="2883764108" sldId="1082"/>
            <ac:spMk id="2" creationId="{9199422F-F10E-4813-B6E8-D8B7E4EBCB7F}"/>
          </ac:spMkLst>
        </pc:spChg>
        <pc:spChg chg="del">
          <ac:chgData name="Filip Boen" userId="f3ba5a88-dbd6-47dd-871a-e364d5b391b4" providerId="ADAL" clId="{8CF26EB8-A98D-42ED-9B14-547836A5E578}" dt="2022-04-22T13:14:05.345" v="1177"/>
          <ac:spMkLst>
            <pc:docMk/>
            <pc:sldMk cId="2883764108" sldId="1082"/>
            <ac:spMk id="3" creationId="{52087CC8-94BF-4757-91D0-CB4ADA853478}"/>
          </ac:spMkLst>
        </pc:spChg>
        <pc:spChg chg="add mod">
          <ac:chgData name="Filip Boen" userId="f3ba5a88-dbd6-47dd-871a-e364d5b391b4" providerId="ADAL" clId="{8CF26EB8-A98D-42ED-9B14-547836A5E578}" dt="2022-04-22T14:16:07.277" v="4701"/>
          <ac:spMkLst>
            <pc:docMk/>
            <pc:sldMk cId="2883764108" sldId="1082"/>
            <ac:spMk id="5" creationId="{D69DC788-8218-4A92-B2C3-9F966A009FA1}"/>
          </ac:spMkLst>
        </pc:spChg>
        <pc:picChg chg="add del mod">
          <ac:chgData name="Filip Boen" userId="f3ba5a88-dbd6-47dd-871a-e364d5b391b4" providerId="ADAL" clId="{8CF26EB8-A98D-42ED-9B14-547836A5E578}" dt="2022-04-22T14:16:07.277" v="4701"/>
          <ac:picMkLst>
            <pc:docMk/>
            <pc:sldMk cId="2883764108" sldId="1082"/>
            <ac:picMk id="4" creationId="{C3E429EF-FF5C-4A4A-AC15-3CFAA89DE163}"/>
          </ac:picMkLst>
        </pc:picChg>
        <pc:picChg chg="add mod">
          <ac:chgData name="Filip Boen" userId="f3ba5a88-dbd6-47dd-871a-e364d5b391b4" providerId="ADAL" clId="{8CF26EB8-A98D-42ED-9B14-547836A5E578}" dt="2022-04-22T14:16:39.783" v="4705" actId="1076"/>
          <ac:picMkLst>
            <pc:docMk/>
            <pc:sldMk cId="2883764108" sldId="1082"/>
            <ac:picMk id="6" creationId="{9952FB90-C100-44AA-A87D-345DACFFFB21}"/>
          </ac:picMkLst>
        </pc:picChg>
      </pc:sldChg>
      <pc:sldChg chg="modSp add del modNotes modNotesTx">
        <pc:chgData name="Filip Boen" userId="f3ba5a88-dbd6-47dd-871a-e364d5b391b4" providerId="ADAL" clId="{8CF26EB8-A98D-42ED-9B14-547836A5E578}" dt="2022-04-22T14:09:13.950" v="3907" actId="2696"/>
        <pc:sldMkLst>
          <pc:docMk/>
          <pc:sldMk cId="2274019996" sldId="1083"/>
        </pc:sldMkLst>
        <pc:spChg chg="mod">
          <ac:chgData name="Filip Boen" userId="f3ba5a88-dbd6-47dd-871a-e364d5b391b4" providerId="ADAL" clId="{8CF26EB8-A98D-42ED-9B14-547836A5E578}" dt="2022-04-22T13:15:23.722" v="1186" actId="20577"/>
          <ac:spMkLst>
            <pc:docMk/>
            <pc:sldMk cId="2274019996" sldId="1083"/>
            <ac:spMk id="6" creationId="{99BE6611-CA50-6F42-8219-3FB23D4E6128}"/>
          </ac:spMkLst>
        </pc:spChg>
        <pc:spChg chg="mod">
          <ac:chgData name="Filip Boen" userId="f3ba5a88-dbd6-47dd-871a-e364d5b391b4" providerId="ADAL" clId="{8CF26EB8-A98D-42ED-9B14-547836A5E578}" dt="2022-04-22T13:16:14.697" v="1420" actId="27636"/>
          <ac:spMkLst>
            <pc:docMk/>
            <pc:sldMk cId="2274019996" sldId="1083"/>
            <ac:spMk id="10" creationId="{8F590BBE-DFF9-4E01-91C4-3D5760711361}"/>
          </ac:spMkLst>
        </pc:spChg>
      </pc:sldChg>
      <pc:sldChg chg="modSp add modNotes modNotesTx">
        <pc:chgData name="Filip Boen" userId="f3ba5a88-dbd6-47dd-871a-e364d5b391b4" providerId="ADAL" clId="{8CF26EB8-A98D-42ED-9B14-547836A5E578}" dt="2022-04-22T14:08:20" v="3904" actId="14100"/>
        <pc:sldMkLst>
          <pc:docMk/>
          <pc:sldMk cId="3126285353" sldId="1084"/>
        </pc:sldMkLst>
        <pc:spChg chg="mod">
          <ac:chgData name="Filip Boen" userId="f3ba5a88-dbd6-47dd-871a-e364d5b391b4" providerId="ADAL" clId="{8CF26EB8-A98D-42ED-9B14-547836A5E578}" dt="2022-04-22T14:08:20" v="3904" actId="14100"/>
          <ac:spMkLst>
            <pc:docMk/>
            <pc:sldMk cId="3126285353" sldId="1084"/>
            <ac:spMk id="9" creationId="{9E1FB00C-FB00-47C6-88BF-17239AD5F695}"/>
          </ac:spMkLst>
        </pc:spChg>
      </pc:sldChg>
      <pc:sldChg chg="addSp delSp modSp add modNotes modNotesTx">
        <pc:chgData name="Filip Boen" userId="f3ba5a88-dbd6-47dd-871a-e364d5b391b4" providerId="ADAL" clId="{8CF26EB8-A98D-42ED-9B14-547836A5E578}" dt="2022-04-22T15:25:01.603" v="9842" actId="1076"/>
        <pc:sldMkLst>
          <pc:docMk/>
          <pc:sldMk cId="1392854922" sldId="1085"/>
        </pc:sldMkLst>
        <pc:spChg chg="mod">
          <ac:chgData name="Filip Boen" userId="f3ba5a88-dbd6-47dd-871a-e364d5b391b4" providerId="ADAL" clId="{8CF26EB8-A98D-42ED-9B14-547836A5E578}" dt="2022-04-22T15:24:57.124" v="9840" actId="1076"/>
          <ac:spMkLst>
            <pc:docMk/>
            <pc:sldMk cId="1392854922" sldId="1085"/>
            <ac:spMk id="6" creationId="{99BE6611-CA50-6F42-8219-3FB23D4E6128}"/>
          </ac:spMkLst>
        </pc:spChg>
        <pc:spChg chg="mod">
          <ac:chgData name="Filip Boen" userId="f3ba5a88-dbd6-47dd-871a-e364d5b391b4" providerId="ADAL" clId="{8CF26EB8-A98D-42ED-9B14-547836A5E578}" dt="2022-04-22T15:24:59.476" v="9841" actId="1076"/>
          <ac:spMkLst>
            <pc:docMk/>
            <pc:sldMk cId="1392854922" sldId="1085"/>
            <ac:spMk id="9" creationId="{9E1FB00C-FB00-47C6-88BF-17239AD5F695}"/>
          </ac:spMkLst>
        </pc:spChg>
        <pc:spChg chg="mod">
          <ac:chgData name="Filip Boen" userId="f3ba5a88-dbd6-47dd-871a-e364d5b391b4" providerId="ADAL" clId="{8CF26EB8-A98D-42ED-9B14-547836A5E578}" dt="2022-04-22T15:24:53.572" v="9839" actId="1076"/>
          <ac:spMkLst>
            <pc:docMk/>
            <pc:sldMk cId="1392854922" sldId="1085"/>
            <ac:spMk id="10" creationId="{8F590BBE-DFF9-4E01-91C4-3D5760711361}"/>
          </ac:spMkLst>
        </pc:spChg>
        <pc:picChg chg="add del mod">
          <ac:chgData name="Filip Boen" userId="f3ba5a88-dbd6-47dd-871a-e364d5b391b4" providerId="ADAL" clId="{8CF26EB8-A98D-42ED-9B14-547836A5E578}" dt="2022-04-22T13:53:06.713" v="2248"/>
          <ac:picMkLst>
            <pc:docMk/>
            <pc:sldMk cId="1392854922" sldId="1085"/>
            <ac:picMk id="3074" creationId="{6398E62B-1405-48C6-A6C7-89F52032EF04}"/>
          </ac:picMkLst>
        </pc:picChg>
        <pc:picChg chg="add mod">
          <ac:chgData name="Filip Boen" userId="f3ba5a88-dbd6-47dd-871a-e364d5b391b4" providerId="ADAL" clId="{8CF26EB8-A98D-42ED-9B14-547836A5E578}" dt="2022-04-22T15:25:01.603" v="9842" actId="1076"/>
          <ac:picMkLst>
            <pc:docMk/>
            <pc:sldMk cId="1392854922" sldId="1085"/>
            <ac:picMk id="3076" creationId="{CF188DDB-8F31-4F37-B9DB-58411704379C}"/>
          </ac:picMkLst>
        </pc:picChg>
      </pc:sldChg>
      <pc:sldChg chg="modSp add modNotes modNotesTx">
        <pc:chgData name="Filip Boen" userId="f3ba5a88-dbd6-47dd-871a-e364d5b391b4" providerId="ADAL" clId="{8CF26EB8-A98D-42ED-9B14-547836A5E578}" dt="2022-04-22T14:54:51.215" v="8664" actId="20577"/>
        <pc:sldMkLst>
          <pc:docMk/>
          <pc:sldMk cId="4083657521" sldId="1086"/>
        </pc:sldMkLst>
        <pc:spChg chg="mod">
          <ac:chgData name="Filip Boen" userId="f3ba5a88-dbd6-47dd-871a-e364d5b391b4" providerId="ADAL" clId="{8CF26EB8-A98D-42ED-9B14-547836A5E578}" dt="2022-04-22T14:54:51.215" v="8664" actId="20577"/>
          <ac:spMkLst>
            <pc:docMk/>
            <pc:sldMk cId="4083657521" sldId="1086"/>
            <ac:spMk id="9" creationId="{9E1FB00C-FB00-47C6-88BF-17239AD5F695}"/>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6400" cy="496889"/>
          </a:xfrm>
          <a:prstGeom prst="rect">
            <a:avLst/>
          </a:prstGeom>
        </p:spPr>
        <p:txBody>
          <a:bodyPr vert="horz" lIns="91440" tIns="45720" rIns="91440" bIns="45720" rtlCol="0"/>
          <a:lstStyle>
            <a:lvl1pPr algn="l">
              <a:defRPr sz="1200" smtClean="0"/>
            </a:lvl1pPr>
          </a:lstStyle>
          <a:p>
            <a:pPr>
              <a:defRPr/>
            </a:pPr>
            <a:endParaRPr lang="en-GB"/>
          </a:p>
        </p:txBody>
      </p:sp>
      <p:sp>
        <p:nvSpPr>
          <p:cNvPr id="3" name="Date Placeholder 2"/>
          <p:cNvSpPr>
            <a:spLocks noGrp="1"/>
          </p:cNvSpPr>
          <p:nvPr>
            <p:ph type="dt" sz="quarter" idx="1"/>
          </p:nvPr>
        </p:nvSpPr>
        <p:spPr>
          <a:xfrm>
            <a:off x="3849689" y="1"/>
            <a:ext cx="2946400" cy="496889"/>
          </a:xfrm>
          <a:prstGeom prst="rect">
            <a:avLst/>
          </a:prstGeom>
        </p:spPr>
        <p:txBody>
          <a:bodyPr vert="horz" lIns="91440" tIns="45720" rIns="91440" bIns="45720" rtlCol="0"/>
          <a:lstStyle>
            <a:lvl1pPr algn="r">
              <a:defRPr sz="1200" smtClean="0"/>
            </a:lvl1pPr>
          </a:lstStyle>
          <a:p>
            <a:pPr>
              <a:defRPr/>
            </a:pPr>
            <a:fld id="{B1D2B90C-776D-469A-A8A2-18DE75BD3603}" type="datetimeFigureOut">
              <a:rPr lang="en-GB"/>
              <a:pPr>
                <a:defRPr/>
              </a:pPr>
              <a:t>01/08/2022</a:t>
            </a:fld>
            <a:endParaRPr lang="en-GB"/>
          </a:p>
        </p:txBody>
      </p:sp>
      <p:sp>
        <p:nvSpPr>
          <p:cNvPr id="4" name="Footer Placeholder 3"/>
          <p:cNvSpPr>
            <a:spLocks noGrp="1"/>
          </p:cNvSpPr>
          <p:nvPr>
            <p:ph type="ftr" sz="quarter" idx="2"/>
          </p:nvPr>
        </p:nvSpPr>
        <p:spPr>
          <a:xfrm>
            <a:off x="0" y="9428164"/>
            <a:ext cx="2946400" cy="496887"/>
          </a:xfrm>
          <a:prstGeom prst="rect">
            <a:avLst/>
          </a:prstGeom>
        </p:spPr>
        <p:txBody>
          <a:bodyPr vert="horz" lIns="91440" tIns="45720" rIns="91440" bIns="45720" rtlCol="0" anchor="b"/>
          <a:lstStyle>
            <a:lvl1pPr algn="l">
              <a:defRPr sz="1200" smtClean="0"/>
            </a:lvl1pPr>
          </a:lstStyle>
          <a:p>
            <a:pPr>
              <a:defRPr/>
            </a:pPr>
            <a:endParaRPr lang="en-GB"/>
          </a:p>
        </p:txBody>
      </p:sp>
      <p:sp>
        <p:nvSpPr>
          <p:cNvPr id="5" name="Slide Number Placeholder 4"/>
          <p:cNvSpPr>
            <a:spLocks noGrp="1"/>
          </p:cNvSpPr>
          <p:nvPr>
            <p:ph type="sldNum" sz="quarter" idx="3"/>
          </p:nvPr>
        </p:nvSpPr>
        <p:spPr>
          <a:xfrm>
            <a:off x="3849689" y="9428164"/>
            <a:ext cx="2946400" cy="496887"/>
          </a:xfrm>
          <a:prstGeom prst="rect">
            <a:avLst/>
          </a:prstGeom>
        </p:spPr>
        <p:txBody>
          <a:bodyPr vert="horz" lIns="91440" tIns="45720" rIns="91440" bIns="45720" rtlCol="0" anchor="b"/>
          <a:lstStyle>
            <a:lvl1pPr algn="r">
              <a:defRPr sz="1200" smtClean="0"/>
            </a:lvl1pPr>
          </a:lstStyle>
          <a:p>
            <a:pPr>
              <a:defRPr/>
            </a:pPr>
            <a:fld id="{1D645871-7ABB-47CC-AF40-5207FD0B05A9}" type="slidenum">
              <a:rPr lang="en-GB"/>
              <a:pPr>
                <a:defRPr/>
              </a:pPr>
              <a:t>‹#›</a:t>
            </a:fld>
            <a:endParaRPr lang="en-GB"/>
          </a:p>
        </p:txBody>
      </p:sp>
    </p:spTree>
    <p:extLst>
      <p:ext uri="{BB962C8B-B14F-4D97-AF65-F5344CB8AC3E}">
        <p14:creationId xmlns:p14="http://schemas.microsoft.com/office/powerpoint/2010/main" val="37524533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6400" cy="496889"/>
          </a:xfrm>
          <a:prstGeom prst="rect">
            <a:avLst/>
          </a:prstGeom>
        </p:spPr>
        <p:txBody>
          <a:bodyPr vert="horz" lIns="91440" tIns="45720" rIns="91440" bIns="45720" rtlCol="0"/>
          <a:lstStyle>
            <a:lvl1pPr algn="l">
              <a:defRPr sz="1200">
                <a:ea typeface="ＭＳ Ｐゴシック" charset="-128"/>
              </a:defRPr>
            </a:lvl1pPr>
          </a:lstStyle>
          <a:p>
            <a:pPr>
              <a:defRPr/>
            </a:pPr>
            <a:endParaRPr lang="en-GB"/>
          </a:p>
        </p:txBody>
      </p:sp>
      <p:sp>
        <p:nvSpPr>
          <p:cNvPr id="3" name="Date Placeholder 2"/>
          <p:cNvSpPr>
            <a:spLocks noGrp="1"/>
          </p:cNvSpPr>
          <p:nvPr>
            <p:ph type="dt" idx="1"/>
          </p:nvPr>
        </p:nvSpPr>
        <p:spPr>
          <a:xfrm>
            <a:off x="3849689" y="1"/>
            <a:ext cx="2946400" cy="496889"/>
          </a:xfrm>
          <a:prstGeom prst="rect">
            <a:avLst/>
          </a:prstGeom>
        </p:spPr>
        <p:txBody>
          <a:bodyPr vert="horz" lIns="91440" tIns="45720" rIns="91440" bIns="45720" rtlCol="0"/>
          <a:lstStyle>
            <a:lvl1pPr algn="r">
              <a:defRPr sz="1200">
                <a:ea typeface="ＭＳ Ｐゴシック" charset="-128"/>
              </a:defRPr>
            </a:lvl1pPr>
          </a:lstStyle>
          <a:p>
            <a:pPr>
              <a:defRPr/>
            </a:pPr>
            <a:fld id="{36308773-B399-475F-B46D-C9B103CD1E7E}" type="datetimeFigureOut">
              <a:rPr lang="en-GB"/>
              <a:pPr>
                <a:defRPr/>
              </a:pPr>
              <a:t>01/08/2022</a:t>
            </a:fld>
            <a:endParaRPr lang="en-GB"/>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p:cNvSpPr>
            <a:spLocks noGrp="1"/>
          </p:cNvSpPr>
          <p:nvPr>
            <p:ph type="body" sz="quarter" idx="3"/>
          </p:nvPr>
        </p:nvSpPr>
        <p:spPr>
          <a:xfrm>
            <a:off x="679451" y="4714877"/>
            <a:ext cx="5438775" cy="4467225"/>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p:cNvSpPr>
            <a:spLocks noGrp="1"/>
          </p:cNvSpPr>
          <p:nvPr>
            <p:ph type="ftr" sz="quarter" idx="4"/>
          </p:nvPr>
        </p:nvSpPr>
        <p:spPr>
          <a:xfrm>
            <a:off x="0" y="9428164"/>
            <a:ext cx="2946400" cy="496887"/>
          </a:xfrm>
          <a:prstGeom prst="rect">
            <a:avLst/>
          </a:prstGeom>
        </p:spPr>
        <p:txBody>
          <a:bodyPr vert="horz" lIns="91440" tIns="45720" rIns="91440" bIns="45720" rtlCol="0" anchor="b"/>
          <a:lstStyle>
            <a:lvl1pPr algn="l">
              <a:defRPr sz="1200">
                <a:ea typeface="ＭＳ Ｐゴシック" charset="-128"/>
              </a:defRPr>
            </a:lvl1pPr>
          </a:lstStyle>
          <a:p>
            <a:pPr>
              <a:defRPr/>
            </a:pPr>
            <a:endParaRPr lang="en-GB"/>
          </a:p>
        </p:txBody>
      </p:sp>
      <p:sp>
        <p:nvSpPr>
          <p:cNvPr id="7" name="Slide Number Placeholder 6"/>
          <p:cNvSpPr>
            <a:spLocks noGrp="1"/>
          </p:cNvSpPr>
          <p:nvPr>
            <p:ph type="sldNum" sz="quarter" idx="5"/>
          </p:nvPr>
        </p:nvSpPr>
        <p:spPr>
          <a:xfrm>
            <a:off x="3849689" y="9428164"/>
            <a:ext cx="2946400" cy="496887"/>
          </a:xfrm>
          <a:prstGeom prst="rect">
            <a:avLst/>
          </a:prstGeom>
        </p:spPr>
        <p:txBody>
          <a:bodyPr vert="horz" lIns="91440" tIns="45720" rIns="91440" bIns="45720" rtlCol="0" anchor="b"/>
          <a:lstStyle>
            <a:lvl1pPr algn="r">
              <a:defRPr sz="1200">
                <a:ea typeface="ＭＳ Ｐゴシック" charset="-128"/>
              </a:defRPr>
            </a:lvl1pPr>
          </a:lstStyle>
          <a:p>
            <a:pPr>
              <a:defRPr/>
            </a:pPr>
            <a:fld id="{04915706-070A-4707-AA18-DDF1820200B2}" type="slidenum">
              <a:rPr lang="en-GB"/>
              <a:pPr>
                <a:defRPr/>
              </a:pPr>
              <a:t>‹#›</a:t>
            </a:fld>
            <a:endParaRPr lang="en-GB"/>
          </a:p>
        </p:txBody>
      </p:sp>
    </p:spTree>
    <p:extLst>
      <p:ext uri="{BB962C8B-B14F-4D97-AF65-F5344CB8AC3E}">
        <p14:creationId xmlns:p14="http://schemas.microsoft.com/office/powerpoint/2010/main" val="215033119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a:p>
            <a:endParaRPr lang="en-GB" dirty="0"/>
          </a:p>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a:t>
            </a:fld>
            <a:endParaRPr lang="en-GB" dirty="0"/>
          </a:p>
        </p:txBody>
      </p:sp>
    </p:spTree>
    <p:extLst>
      <p:ext uri="{BB962C8B-B14F-4D97-AF65-F5344CB8AC3E}">
        <p14:creationId xmlns:p14="http://schemas.microsoft.com/office/powerpoint/2010/main" val="37929796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endParaRPr lang="nl-BE" sz="1200" b="0" i="0" u="none" strike="noStrike" kern="1200" baseline="0" dirty="0">
              <a:solidFill>
                <a:schemeClr val="tx1"/>
              </a:solidFill>
              <a:latin typeface="+mn-lt"/>
              <a:ea typeface="+mn-ea"/>
              <a:cs typeface="+mn-cs"/>
            </a:endParaRP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Key point 2: Shared social identity determines which physical activity norms we attend to</a:t>
            </a:r>
          </a:p>
          <a:p>
            <a:r>
              <a:rPr lang="en-US" sz="1200" b="0" i="0" u="none" strike="noStrike" kern="1200" baseline="0" dirty="0">
                <a:solidFill>
                  <a:schemeClr val="tx1"/>
                </a:solidFill>
                <a:latin typeface="+mn-lt"/>
                <a:ea typeface="+mn-ea"/>
                <a:cs typeface="+mn-cs"/>
              </a:rPr>
              <a:t>A growing body of work suggests that, when it comes to social influences on physical activity (e.g., norms), the </a:t>
            </a:r>
            <a:r>
              <a:rPr lang="en-US" sz="1200" b="0" i="1" u="none" strike="noStrike" kern="1200" baseline="0" dirty="0">
                <a:solidFill>
                  <a:schemeClr val="tx1"/>
                </a:solidFill>
                <a:latin typeface="+mn-lt"/>
                <a:ea typeface="+mn-ea"/>
                <a:cs typeface="+mn-cs"/>
              </a:rPr>
              <a:t>source </a:t>
            </a:r>
            <a:r>
              <a:rPr lang="en-US" sz="1200" b="0" i="0" u="none" strike="noStrike" kern="1200" baseline="0" dirty="0">
                <a:solidFill>
                  <a:schemeClr val="tx1"/>
                </a:solidFill>
                <a:latin typeface="+mn-lt"/>
                <a:ea typeface="+mn-ea"/>
                <a:cs typeface="+mn-cs"/>
              </a:rPr>
              <a:t>of the influence matters. For example, early meta-analytic evidence pointed to the particularly potent impact of family, friends and others whose views and opinions might typically be considered important (e.g., doctors, work colleagues) on individuals’ engagement in structured exercise (Carron, </a:t>
            </a:r>
            <a:r>
              <a:rPr lang="en-US" sz="1200" b="0" i="0" u="none" strike="noStrike" kern="1200" baseline="0" dirty="0" err="1">
                <a:solidFill>
                  <a:schemeClr val="tx1"/>
                </a:solidFill>
                <a:latin typeface="+mn-lt"/>
                <a:ea typeface="+mn-ea"/>
                <a:cs typeface="+mn-cs"/>
              </a:rPr>
              <a:t>Hausenblas</a:t>
            </a:r>
            <a:r>
              <a:rPr lang="en-US" sz="1200" b="0" i="0" u="none" strike="noStrike" kern="1200" baseline="0" dirty="0">
                <a:solidFill>
                  <a:schemeClr val="tx1"/>
                </a:solidFill>
                <a:latin typeface="+mn-lt"/>
                <a:ea typeface="+mn-ea"/>
                <a:cs typeface="+mn-cs"/>
              </a:rPr>
              <a:t>, &amp; Mack, 1996). Moving beyond this, the more specific hypothesis of the SIE model is that </a:t>
            </a:r>
            <a:r>
              <a:rPr lang="en-US" sz="1200" b="0" i="1" u="none" strike="noStrike" kern="1200" baseline="0" dirty="0">
                <a:solidFill>
                  <a:schemeClr val="tx1"/>
                </a:solidFill>
                <a:latin typeface="+mn-lt"/>
                <a:ea typeface="+mn-ea"/>
                <a:cs typeface="+mn-cs"/>
              </a:rPr>
              <a:t>shared salient social identity </a:t>
            </a:r>
            <a:r>
              <a:rPr lang="en-US" sz="1200" b="0" i="0" u="none" strike="noStrike" kern="1200" baseline="0" dirty="0">
                <a:solidFill>
                  <a:schemeClr val="tx1"/>
                </a:solidFill>
                <a:latin typeface="+mn-lt"/>
                <a:ea typeface="+mn-ea"/>
                <a:cs typeface="+mn-cs"/>
              </a:rPr>
              <a:t>is a critical determinant of the capacity for a norm to be perceived as self-relevant and, hence, to exert an influence on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(Turner, 1991). For instance, an Australian may be well aware of a normative sporting culture associated with their national identity, but the norms of this would only be expected to influence their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if, and to the extent that, they psychologically identify as an Australian.</a:t>
            </a:r>
          </a:p>
          <a:p>
            <a:r>
              <a:rPr lang="en-US" sz="1200" b="0" i="0" u="none" strike="noStrike" kern="1200" baseline="0" dirty="0">
                <a:solidFill>
                  <a:schemeClr val="tx1"/>
                </a:solidFill>
                <a:latin typeface="+mn-lt"/>
                <a:ea typeface="+mn-ea"/>
                <a:cs typeface="+mn-cs"/>
              </a:rPr>
              <a:t>Explicit evidence for the hypothesis that shared identity moderates the relationship between norms and physical activity behaviours remains sparse. However, a recent body of work points to a tendency for people to adhere to group physical activity norms to a greater extent when they identify strongly as a member of the group in question. For example, in a study conducted in the context of parkrun (a collection of over 1,500 weekly 5km running events around the world), Stevens, Rees, and </a:t>
            </a:r>
            <a:r>
              <a:rPr lang="en-US" sz="1200" b="0" i="0" u="none" strike="noStrike" kern="1200" baseline="0" dirty="0" err="1">
                <a:solidFill>
                  <a:schemeClr val="tx1"/>
                </a:solidFill>
                <a:latin typeface="+mn-lt"/>
                <a:ea typeface="+mn-ea"/>
                <a:cs typeface="+mn-cs"/>
              </a:rPr>
              <a:t>Polman</a:t>
            </a:r>
            <a:r>
              <a:rPr lang="en-US" sz="1200" b="0" i="0" u="none" strike="noStrike" kern="1200" baseline="0" dirty="0">
                <a:solidFill>
                  <a:schemeClr val="tx1"/>
                </a:solidFill>
                <a:latin typeface="+mn-lt"/>
                <a:ea typeface="+mn-ea"/>
                <a:cs typeface="+mn-cs"/>
              </a:rPr>
              <a:t> (2019) found that the strength of participants’ identification as a ‘</a:t>
            </a:r>
            <a:r>
              <a:rPr lang="en-US" sz="1200" b="0" i="0" u="none" strike="noStrike" kern="1200" baseline="0" dirty="0" err="1">
                <a:solidFill>
                  <a:schemeClr val="tx1"/>
                </a:solidFill>
                <a:latin typeface="+mn-lt"/>
                <a:ea typeface="+mn-ea"/>
                <a:cs typeface="+mn-cs"/>
              </a:rPr>
              <a:t>parkrunner</a:t>
            </a:r>
            <a:r>
              <a:rPr lang="en-US" sz="1200" b="0" i="0" u="none" strike="noStrike" kern="1200" baseline="0" dirty="0">
                <a:solidFill>
                  <a:schemeClr val="tx1"/>
                </a:solidFill>
                <a:latin typeface="+mn-lt"/>
                <a:ea typeface="+mn-ea"/>
                <a:cs typeface="+mn-cs"/>
              </a:rPr>
              <a:t>’ was positively associated with their objectively-assessed parkrun participation (specifically the number of </a:t>
            </a:r>
            <a:r>
              <a:rPr lang="en-US" sz="1200" b="0" i="0" u="none" strike="noStrike" kern="1200" baseline="0" dirty="0" err="1">
                <a:solidFill>
                  <a:schemeClr val="tx1"/>
                </a:solidFill>
                <a:latin typeface="+mn-lt"/>
                <a:ea typeface="+mn-ea"/>
                <a:cs typeface="+mn-cs"/>
              </a:rPr>
              <a:t>parkruns</a:t>
            </a:r>
            <a:r>
              <a:rPr lang="en-US" sz="1200" b="0" i="0" u="none" strike="noStrike" kern="1200" baseline="0" dirty="0">
                <a:solidFill>
                  <a:schemeClr val="tx1"/>
                </a:solidFill>
                <a:latin typeface="+mn-lt"/>
                <a:ea typeface="+mn-ea"/>
                <a:cs typeface="+mn-cs"/>
              </a:rPr>
              <a:t> that they completed over a six-month period).</a:t>
            </a:r>
          </a:p>
          <a:p>
            <a:r>
              <a:rPr lang="en-US" sz="1200" b="0" i="0" u="none" strike="noStrike" kern="1200" baseline="0" dirty="0">
                <a:solidFill>
                  <a:schemeClr val="tx1"/>
                </a:solidFill>
                <a:latin typeface="+mn-lt"/>
                <a:ea typeface="+mn-ea"/>
                <a:cs typeface="+mn-cs"/>
              </a:rPr>
              <a:t>Studies have also observed positive relationships between the strength of individuals’ identification as members of other groups to which they belong (e.g., their sport team or their exercise group) and their participation in these groups’ activities (e.g., Stevens et al., 2018, 2020). These effects are seemingly underpinned (to some extent at least) by individuals’ desire to align personal behaviours with those of representative (or </a:t>
            </a:r>
            <a:r>
              <a:rPr lang="en-US" sz="1200" b="0" i="1" u="none" strike="noStrike" kern="1200" baseline="0" dirty="0">
                <a:solidFill>
                  <a:schemeClr val="tx1"/>
                </a:solidFill>
                <a:latin typeface="+mn-lt"/>
                <a:ea typeface="+mn-ea"/>
                <a:cs typeface="+mn-cs"/>
              </a:rPr>
              <a:t>prototypical</a:t>
            </a:r>
            <a:r>
              <a:rPr lang="en-US" sz="1200" b="0" i="0" u="none" strike="noStrike" kern="1200" baseline="0" dirty="0">
                <a:solidFill>
                  <a:schemeClr val="tx1"/>
                </a:solidFill>
                <a:latin typeface="+mn-lt"/>
                <a:ea typeface="+mn-ea"/>
                <a:cs typeface="+mn-cs"/>
              </a:rPr>
              <a:t>) in-group members (Turner et al., 1987), with the caveat that regular participation will be normative in many, but not all, physical activity groups. Indeed, in a two-time-point study involving a sample of sports team competitors recruited from 27 different sports (Stevens et al., 2020), cross-lagged analyses indicated that, although the relationship between group identification and participation may be reciprocal, identification was a stronger predictor of regular participation than regular participation was of identification.</a:t>
            </a:r>
          </a:p>
          <a:p>
            <a:r>
              <a:rPr lang="en-US" sz="1200" b="0" i="0" u="none" strike="noStrike" kern="1200" baseline="0" dirty="0">
                <a:solidFill>
                  <a:schemeClr val="tx1"/>
                </a:solidFill>
                <a:latin typeface="+mn-lt"/>
                <a:ea typeface="+mn-ea"/>
                <a:cs typeface="+mn-cs"/>
              </a:rPr>
              <a:t>As noted in Chapter 2, a social identity lens can be used to predict not only how </a:t>
            </a:r>
            <a:r>
              <a:rPr lang="en-US" sz="1200" b="0" i="1" u="none" strike="noStrike" kern="1200" baseline="0" dirty="0">
                <a:solidFill>
                  <a:schemeClr val="tx1"/>
                </a:solidFill>
                <a:latin typeface="+mn-lt"/>
                <a:ea typeface="+mn-ea"/>
                <a:cs typeface="+mn-cs"/>
              </a:rPr>
              <a:t>much </a:t>
            </a:r>
            <a:r>
              <a:rPr lang="en-US" sz="1200" b="0" i="0" u="none" strike="noStrike" kern="1200" baseline="0" dirty="0">
                <a:solidFill>
                  <a:schemeClr val="tx1"/>
                </a:solidFill>
                <a:latin typeface="+mn-lt"/>
                <a:ea typeface="+mn-ea"/>
                <a:cs typeface="+mn-cs"/>
              </a:rPr>
              <a:t>physical activity a person does, but also what </a:t>
            </a:r>
            <a:r>
              <a:rPr lang="en-US" sz="1200" b="0" i="1" u="none" strike="noStrike" kern="1200" baseline="0" dirty="0">
                <a:solidFill>
                  <a:schemeClr val="tx1"/>
                </a:solidFill>
                <a:latin typeface="+mn-lt"/>
                <a:ea typeface="+mn-ea"/>
                <a:cs typeface="+mn-cs"/>
              </a:rPr>
              <a:t>type </a:t>
            </a:r>
            <a:r>
              <a:rPr lang="en-US" sz="1200" b="0" i="0" u="none" strike="noStrike" kern="1200" baseline="0" dirty="0">
                <a:solidFill>
                  <a:schemeClr val="tx1"/>
                </a:solidFill>
                <a:latin typeface="+mn-lt"/>
                <a:ea typeface="+mn-ea"/>
                <a:cs typeface="+mn-cs"/>
              </a:rPr>
              <a:t>of activity they do (or do most often). For example, understanding how strongly someone identifies as a member of (a) their tennis club and (b) their snooker club allows us to make predictions about how much tennis and snooker they will play. This time investment in turn is likely to have other important implications, not least because the health benefits of these two activities are likely to be very different.</a:t>
            </a:r>
          </a:p>
          <a:p>
            <a:r>
              <a:rPr lang="en-US" sz="1200" b="0" i="0" u="none" strike="noStrike" kern="1200" baseline="0" dirty="0">
                <a:solidFill>
                  <a:schemeClr val="tx1"/>
                </a:solidFill>
                <a:latin typeface="+mn-lt"/>
                <a:ea typeface="+mn-ea"/>
                <a:cs typeface="+mn-cs"/>
              </a:rPr>
              <a:t>Interestingly, too, Stevens and colleagues (2018, 2020) provided evidence for the role that physical activity leaders (coaches, captains, exercise group leaders) often </a:t>
            </a:r>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fostering group members’ identification, and hence their participation. These findings complement a growing body of work that speaks to the benefits of targeting both social identities and social norms in efforts to </a:t>
            </a:r>
            <a:r>
              <a:rPr lang="en-US" sz="1200" b="0" i="1" u="none" strike="noStrike" kern="1200" baseline="0" dirty="0">
                <a:solidFill>
                  <a:schemeClr val="tx1"/>
                </a:solidFill>
                <a:latin typeface="+mn-lt"/>
                <a:ea typeface="+mn-ea"/>
                <a:cs typeface="+mn-cs"/>
              </a:rPr>
              <a:t>promote </a:t>
            </a:r>
            <a:r>
              <a:rPr lang="en-US" sz="1200" b="0" i="0" u="none" strike="noStrike" kern="1200" baseline="0" dirty="0">
                <a:solidFill>
                  <a:schemeClr val="tx1"/>
                </a:solidFill>
                <a:latin typeface="+mn-lt"/>
                <a:ea typeface="+mn-ea"/>
                <a:cs typeface="+mn-cs"/>
              </a:rPr>
              <a:t>physical activity. In particular, a body of research has provided support for a key proposition of self-categorization theory, namely (a) that people feel more connected to others with whom they share membership in one or more social categories (e.g., on the basis of gender or age), and (b) that this in turn guides </a:t>
            </a:r>
            <a:r>
              <a:rPr lang="en-US" sz="1200" b="0" i="0" u="none" strike="noStrike" kern="1200" baseline="0" dirty="0" err="1">
                <a:solidFill>
                  <a:schemeClr val="tx1"/>
                </a:solidFill>
                <a:latin typeface="+mn-lt"/>
                <a:ea typeface="+mn-ea"/>
                <a:cs typeface="+mn-cs"/>
              </a:rPr>
              <a:t>behavioural</a:t>
            </a:r>
            <a:r>
              <a:rPr lang="en-US" sz="1200" b="0" i="0" u="none" strike="noStrike" kern="1200" baseline="0" dirty="0">
                <a:solidFill>
                  <a:schemeClr val="tx1"/>
                </a:solidFill>
                <a:latin typeface="+mn-lt"/>
                <a:ea typeface="+mn-ea"/>
                <a:cs typeface="+mn-cs"/>
              </a:rPr>
              <a:t> engagement (Abrams &amp; Hogg, 1990). Of particular note, a recent </a:t>
            </a:r>
            <a:r>
              <a:rPr lang="en-US" sz="1200" b="0" i="0" u="none" strike="noStrike" kern="1200" baseline="0" dirty="0" err="1">
                <a:solidFill>
                  <a:schemeClr val="tx1"/>
                </a:solidFill>
                <a:latin typeface="+mn-lt"/>
                <a:ea typeface="+mn-ea"/>
                <a:cs typeface="+mn-cs"/>
              </a:rPr>
              <a:t>randomised</a:t>
            </a:r>
            <a:r>
              <a:rPr lang="en-US" sz="1200" b="0" i="0" u="none" strike="noStrike" kern="1200" baseline="0" dirty="0">
                <a:solidFill>
                  <a:schemeClr val="tx1"/>
                </a:solidFill>
                <a:latin typeface="+mn-lt"/>
                <a:ea typeface="+mn-ea"/>
                <a:cs typeface="+mn-cs"/>
              </a:rPr>
              <a:t> controlled trial provided strong evidence for the potential benefits of attending to older people’s age-related identities (Beauchamp, </a:t>
            </a:r>
            <a:r>
              <a:rPr lang="en-US" sz="1200" b="0" i="0" u="none" strike="noStrike" kern="1200" baseline="0" dirty="0" err="1">
                <a:solidFill>
                  <a:schemeClr val="tx1"/>
                </a:solidFill>
                <a:latin typeface="+mn-lt"/>
                <a:ea typeface="+mn-ea"/>
                <a:cs typeface="+mn-cs"/>
              </a:rPr>
              <a:t>Ruissen</a:t>
            </a:r>
            <a:r>
              <a:rPr lang="en-US" sz="1200" b="0" i="0" u="none" strike="noStrike" kern="1200" baseline="0" dirty="0">
                <a:solidFill>
                  <a:schemeClr val="tx1"/>
                </a:solidFill>
                <a:latin typeface="+mn-lt"/>
                <a:ea typeface="+mn-ea"/>
                <a:cs typeface="+mn-cs"/>
              </a:rPr>
              <a:t> et al., 2018). In this, 627 participants completed a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of group-based exercise classes (lasting 50–60 minutes) three times a week in groups comprised of people who were either (a) of similar age and the same gender, (b) of similar age and mixed gender, or (c) of mixed age and mixed gender. The researchers subsequently found that participants in the similar age–same gender and similar age–mixed gender groups showed greater adherence to exercise regimes over 12- and 24-week periods than participants in the mixed age–mixed gender group, with the largest effects shown in the similar age–mixed gender group. Interestingly, these effects were observed despite the researchers not explicitly making age (as a social category) salient (e.g., by encouraging people to </a:t>
            </a:r>
            <a:r>
              <a:rPr lang="en-US" sz="1200" b="0" i="0" u="none" strike="noStrike" kern="1200" baseline="0" dirty="0" err="1">
                <a:solidFill>
                  <a:schemeClr val="tx1"/>
                </a:solidFill>
                <a:latin typeface="+mn-lt"/>
                <a:ea typeface="+mn-ea"/>
                <a:cs typeface="+mn-cs"/>
              </a:rPr>
              <a:t>enrol</a:t>
            </a:r>
            <a:r>
              <a:rPr lang="en-US" sz="1200" b="0" i="0" u="none" strike="noStrike" kern="1200" baseline="0" dirty="0">
                <a:solidFill>
                  <a:schemeClr val="tx1"/>
                </a:solidFill>
                <a:latin typeface="+mn-lt"/>
                <a:ea typeface="+mn-ea"/>
                <a:cs typeface="+mn-cs"/>
              </a:rPr>
              <a:t> in ‘exercise classes for older people’). </a:t>
            </a:r>
          </a:p>
          <a:p>
            <a:r>
              <a:rPr lang="en-US" sz="1200" b="0" i="0" u="none" strike="noStrike" kern="1200" baseline="0" dirty="0">
                <a:solidFill>
                  <a:schemeClr val="tx1"/>
                </a:solidFill>
                <a:latin typeface="+mn-lt"/>
                <a:ea typeface="+mn-ea"/>
                <a:cs typeface="+mn-cs"/>
              </a:rPr>
              <a:t>Recent evidence from ‘Football Fans In Training’ (FFIT) </a:t>
            </a:r>
            <a:r>
              <a:rPr lang="en-US" sz="1200" b="0" i="0" u="none" strike="noStrike" kern="1200" baseline="0" dirty="0" err="1">
                <a:solidFill>
                  <a:schemeClr val="tx1"/>
                </a:solidFill>
                <a:latin typeface="+mn-lt"/>
                <a:ea typeface="+mn-ea"/>
                <a:cs typeface="+mn-cs"/>
              </a:rPr>
              <a:t>programmes</a:t>
            </a:r>
            <a:r>
              <a:rPr lang="en-US" sz="1200" b="0" i="0" u="none" strike="noStrike" kern="1200" baseline="0" dirty="0">
                <a:solidFill>
                  <a:schemeClr val="tx1"/>
                </a:solidFill>
                <a:latin typeface="+mn-lt"/>
                <a:ea typeface="+mn-ea"/>
                <a:cs typeface="+mn-cs"/>
              </a:rPr>
              <a:t> provides further indications of the potential value of attending to social identities in efforts to promote physical activity. First </a:t>
            </a:r>
            <a:r>
              <a:rPr lang="en-US" sz="1200" b="0" i="0" u="none" strike="noStrike" kern="1200" baseline="0" dirty="0" err="1">
                <a:solidFill>
                  <a:schemeClr val="tx1"/>
                </a:solidFill>
                <a:latin typeface="+mn-lt"/>
                <a:ea typeface="+mn-ea"/>
                <a:cs typeface="+mn-cs"/>
              </a:rPr>
              <a:t>trialled</a:t>
            </a:r>
            <a:r>
              <a:rPr lang="en-US" sz="1200" b="0" i="0" u="none" strike="noStrike" kern="1200" baseline="0" dirty="0">
                <a:solidFill>
                  <a:schemeClr val="tx1"/>
                </a:solidFill>
                <a:latin typeface="+mn-lt"/>
                <a:ea typeface="+mn-ea"/>
                <a:cs typeface="+mn-cs"/>
              </a:rPr>
              <a:t> in Scottish professional football clubs (Hunt, Grey et al., 2014; Hunt, Wyke et al., 2014), this initiative has now been tested in football clubs across Europe (Wyke et al., 2019), and is being used in an array of sports, including ice hockey (Gill et al., 2016; Petrella et al., 2017), Australian Rules football (Quested et al., 2018), and rugby (Maddison et al., 2019). Seeking to work with, rather than against, cultural ideals of masculinity, it targets male fans of specific clubs or teams, and involves a 12-week weight loss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(with both physical activity and diet components) run at the stadium of the club or the team that participants support. </a:t>
            </a:r>
            <a:r>
              <a:rPr lang="en-US" sz="1200" b="0" i="0" u="none" strike="noStrike" kern="1200" baseline="0" dirty="0" err="1">
                <a:solidFill>
                  <a:schemeClr val="tx1"/>
                </a:solidFill>
                <a:latin typeface="+mn-lt"/>
                <a:ea typeface="+mn-ea"/>
                <a:cs typeface="+mn-cs"/>
              </a:rPr>
              <a:t>Randomised</a:t>
            </a:r>
            <a:r>
              <a:rPr lang="en-US" sz="1200" b="0" i="0" u="none" strike="noStrike" kern="1200" baseline="0" dirty="0">
                <a:solidFill>
                  <a:schemeClr val="tx1"/>
                </a:solidFill>
                <a:latin typeface="+mn-lt"/>
                <a:ea typeface="+mn-ea"/>
                <a:cs typeface="+mn-cs"/>
              </a:rPr>
              <a:t> controlled trials have yielded very promising results, including showing significant improvements at 12-month follow-up on measures of weight loss, sedentary time, step counts and indicators of psychological health, such as self-esteem (Hunt, Wyke et al., 2014; Wyke et al., 2019). Importantly, too, participants in intervention groups have generally out-performed those in control conditions (who are placed on a waiting list). Although professional sports settings are used for Fans in Training </a:t>
            </a:r>
            <a:r>
              <a:rPr lang="en-US" sz="1200" b="0" i="0" u="none" strike="noStrike" kern="1200" baseline="0" dirty="0" err="1">
                <a:solidFill>
                  <a:schemeClr val="tx1"/>
                </a:solidFill>
                <a:latin typeface="+mn-lt"/>
                <a:ea typeface="+mn-ea"/>
                <a:cs typeface="+mn-cs"/>
              </a:rPr>
              <a:t>programmes</a:t>
            </a:r>
            <a:r>
              <a:rPr lang="en-US" sz="1200" b="0" i="0" u="none" strike="noStrike" kern="1200" baseline="0" dirty="0">
                <a:solidFill>
                  <a:schemeClr val="tx1"/>
                </a:solidFill>
                <a:latin typeface="+mn-lt"/>
                <a:ea typeface="+mn-ea"/>
                <a:cs typeface="+mn-cs"/>
              </a:rPr>
              <a:t> because these are considered a powerful ‘hook’ through which to engage men in weight-loss </a:t>
            </a:r>
            <a:r>
              <a:rPr lang="en-US" sz="1200" b="0" i="0" u="none" strike="noStrike" kern="1200" baseline="0" dirty="0" err="1">
                <a:solidFill>
                  <a:schemeClr val="tx1"/>
                </a:solidFill>
                <a:latin typeface="+mn-lt"/>
                <a:ea typeface="+mn-ea"/>
                <a:cs typeface="+mn-cs"/>
              </a:rPr>
              <a:t>programmes</a:t>
            </a:r>
            <a:r>
              <a:rPr lang="en-US" sz="1200" b="0" i="0" u="none" strike="noStrike" kern="1200" baseline="0" dirty="0">
                <a:solidFill>
                  <a:schemeClr val="tx1"/>
                </a:solidFill>
                <a:latin typeface="+mn-lt"/>
                <a:ea typeface="+mn-ea"/>
                <a:cs typeface="+mn-cs"/>
              </a:rPr>
              <a:t> (Quested et al., 2018), adherence to the </a:t>
            </a:r>
            <a:r>
              <a:rPr lang="en-US" sz="1200" b="0" i="0" u="none" strike="noStrike" kern="1200" baseline="0" dirty="0" err="1">
                <a:solidFill>
                  <a:schemeClr val="tx1"/>
                </a:solidFill>
                <a:latin typeface="+mn-lt"/>
                <a:ea typeface="+mn-ea"/>
                <a:cs typeface="+mn-cs"/>
              </a:rPr>
              <a:t>programmes</a:t>
            </a:r>
            <a:r>
              <a:rPr lang="en-US" sz="1200" b="0" i="0" u="none" strike="noStrike" kern="1200" baseline="0" dirty="0">
                <a:solidFill>
                  <a:schemeClr val="tx1"/>
                </a:solidFill>
                <a:latin typeface="+mn-lt"/>
                <a:ea typeface="+mn-ea"/>
                <a:cs typeface="+mn-cs"/>
              </a:rPr>
              <a:t> may equally be attributed, we believe, to the common social identity that participants share as fans of the same team, and the interaction that is assured between ingroup members. </a:t>
            </a:r>
          </a:p>
          <a:p>
            <a:r>
              <a:rPr lang="en-US" sz="1200" b="0" i="0" u="none" strike="noStrike" kern="1200" baseline="0" dirty="0">
                <a:solidFill>
                  <a:schemeClr val="tx1"/>
                </a:solidFill>
                <a:latin typeface="+mn-lt"/>
                <a:ea typeface="+mn-ea"/>
                <a:cs typeface="+mn-cs"/>
              </a:rPr>
              <a:t>Yet despite this evidence for the benefits of attending to identities as part of efforts to </a:t>
            </a:r>
            <a:r>
              <a:rPr lang="en-US" sz="1200" b="0" i="1" u="none" strike="noStrike" kern="1200" baseline="0" dirty="0">
                <a:solidFill>
                  <a:schemeClr val="tx1"/>
                </a:solidFill>
                <a:latin typeface="+mn-lt"/>
                <a:ea typeface="+mn-ea"/>
                <a:cs typeface="+mn-cs"/>
              </a:rPr>
              <a:t>increase </a:t>
            </a:r>
            <a:r>
              <a:rPr lang="en-US" sz="1200" b="0" i="0" u="none" strike="noStrike" kern="1200" baseline="0" dirty="0">
                <a:solidFill>
                  <a:schemeClr val="tx1"/>
                </a:solidFill>
                <a:latin typeface="+mn-lt"/>
                <a:ea typeface="+mn-ea"/>
                <a:cs typeface="+mn-cs"/>
              </a:rPr>
              <a:t>physical activity, there is also potential for identities, and the norms associated </a:t>
            </a:r>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with them, to act as </a:t>
            </a:r>
            <a:r>
              <a:rPr lang="en-US" sz="1200" b="0" i="1" u="none" strike="noStrike" kern="1200" baseline="0" dirty="0">
                <a:solidFill>
                  <a:schemeClr val="tx1"/>
                </a:solidFill>
                <a:latin typeface="+mn-lt"/>
                <a:ea typeface="+mn-ea"/>
                <a:cs typeface="+mn-cs"/>
              </a:rPr>
              <a:t>barriers </a:t>
            </a:r>
            <a:r>
              <a:rPr lang="en-US" sz="1200" b="0" i="0" u="none" strike="noStrike" kern="1200" baseline="0" dirty="0">
                <a:solidFill>
                  <a:schemeClr val="tx1"/>
                </a:solidFill>
                <a:latin typeface="+mn-lt"/>
                <a:ea typeface="+mn-ea"/>
                <a:cs typeface="+mn-cs"/>
              </a:rPr>
              <a:t>to participation. For example, a review of socio-cultural barriers to women’s physical activity participation identified childcare and household work as key factors that stop women reaching recommended physical activity levels (Abbasi, 2014). Indeed, research indicates that, in some societies, norms dictating that women should be the primary caretakers of the home are so deeply rooted that it is considered inappropriate and even selfish for women to engage in recreational activities of any form (Parra-Medina &amp; </a:t>
            </a:r>
            <a:r>
              <a:rPr lang="en-US" sz="1200" b="0" i="0" u="none" strike="noStrike" kern="1200" baseline="0" dirty="0" err="1">
                <a:solidFill>
                  <a:schemeClr val="tx1"/>
                </a:solidFill>
                <a:latin typeface="+mn-lt"/>
                <a:ea typeface="+mn-ea"/>
                <a:cs typeface="+mn-cs"/>
              </a:rPr>
              <a:t>Messias</a:t>
            </a:r>
            <a:r>
              <a:rPr lang="en-US" sz="1200" b="0" i="0" u="none" strike="noStrike" kern="1200" baseline="0" dirty="0">
                <a:solidFill>
                  <a:schemeClr val="tx1"/>
                </a:solidFill>
                <a:latin typeface="+mn-lt"/>
                <a:ea typeface="+mn-ea"/>
                <a:cs typeface="+mn-cs"/>
              </a:rPr>
              <a:t>, 2011). There is also evidence of similar norm-related barriers among more specific groups. For example, concerns regarding performing free bodily movements and wearing culturally unsuitable clothes that expose parts of the body (particularly in front of men) have been identified as barriers to Asian and Somalian </a:t>
            </a:r>
            <a:r>
              <a:rPr lang="en-US" sz="1200" b="0" i="0" u="none" strike="noStrike" kern="1200" baseline="0" dirty="0" err="1">
                <a:solidFill>
                  <a:schemeClr val="tx1"/>
                </a:solidFill>
                <a:latin typeface="+mn-lt"/>
                <a:ea typeface="+mn-ea"/>
                <a:cs typeface="+mn-cs"/>
              </a:rPr>
              <a:t>womens</a:t>
            </a:r>
            <a:r>
              <a:rPr lang="en-US" sz="1200" b="0" i="0" u="none" strike="noStrike" kern="1200" baseline="0" dirty="0">
                <a:solidFill>
                  <a:schemeClr val="tx1"/>
                </a:solidFill>
                <a:latin typeface="+mn-lt"/>
                <a:ea typeface="+mn-ea"/>
                <a:cs typeface="+mn-cs"/>
              </a:rPr>
              <a:t>’ participation in exercise (Devlin et al., 2012; Lawton, Ahmad, Hanna, Douglas, &amp; Hallowell, 2006).</a:t>
            </a:r>
          </a:p>
          <a:p>
            <a:r>
              <a:rPr lang="en-US" sz="1200" b="0" i="0" u="none" strike="noStrike" kern="1200" baseline="0" dirty="0">
                <a:solidFill>
                  <a:schemeClr val="tx1"/>
                </a:solidFill>
                <a:latin typeface="+mn-lt"/>
                <a:ea typeface="+mn-ea"/>
                <a:cs typeface="+mn-cs"/>
              </a:rPr>
              <a:t>Although the studies </a:t>
            </a:r>
            <a:r>
              <a:rPr lang="en-US" sz="1200" b="0" i="0" u="none" strike="noStrike" kern="1200" baseline="0" dirty="0" err="1">
                <a:solidFill>
                  <a:schemeClr val="tx1"/>
                </a:solidFill>
                <a:latin typeface="+mn-lt"/>
                <a:ea typeface="+mn-ea"/>
                <a:cs typeface="+mn-cs"/>
              </a:rPr>
              <a:t>summarised</a:t>
            </a:r>
            <a:r>
              <a:rPr lang="en-US" sz="1200" b="0" i="0" u="none" strike="noStrike" kern="1200" baseline="0" dirty="0">
                <a:solidFill>
                  <a:schemeClr val="tx1"/>
                </a:solidFill>
                <a:latin typeface="+mn-lt"/>
                <a:ea typeface="+mn-ea"/>
                <a:cs typeface="+mn-cs"/>
              </a:rPr>
              <a:t> above indicate that both norms and identities interact to shape physical activity behaviours, this interaction hypothesis has yet to be fully tested, with norms often assumed rather than measured or manipulated. For example, in the studies by Stevens and colleagues, group identification was directly assessed but group norms relating to physical activity participation were not (Stevens et al., 2018; Stevens, Rees &amp; </a:t>
            </a:r>
            <a:r>
              <a:rPr lang="en-US" sz="1200" b="0" i="0" u="none" strike="noStrike" kern="1200" baseline="0" dirty="0" err="1">
                <a:solidFill>
                  <a:schemeClr val="tx1"/>
                </a:solidFill>
                <a:latin typeface="+mn-lt"/>
                <a:ea typeface="+mn-ea"/>
                <a:cs typeface="+mn-cs"/>
              </a:rPr>
              <a:t>Polman</a:t>
            </a:r>
            <a:r>
              <a:rPr lang="en-US" sz="1200" b="0" i="0" u="none" strike="noStrike" kern="1200" baseline="0" dirty="0">
                <a:solidFill>
                  <a:schemeClr val="tx1"/>
                </a:solidFill>
                <a:latin typeface="+mn-lt"/>
                <a:ea typeface="+mn-ea"/>
                <a:cs typeface="+mn-cs"/>
              </a:rPr>
              <a:t>, 2019). Nevertheless, research by Terry and Hogg (1996) speaks more directly to this interaction effect. These researchers found that university students’ perceptions of their friends’ and peers’ exercise-related norms influenced these participants’ own exercise intentions only among those who identified strongly with this reference group. However, the focus on intentions – rather than actual behaviours – means that Terry and Hogg’s (1996) findings should be interpreted with caution (along the lines of our discussion of the intention–</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gap above).</a:t>
            </a:r>
          </a:p>
          <a:p>
            <a:r>
              <a:rPr lang="en-US" sz="1200" b="0" i="0" u="none" strike="noStrike" kern="1200" baseline="0" dirty="0">
                <a:solidFill>
                  <a:schemeClr val="tx1"/>
                </a:solidFill>
                <a:latin typeface="+mn-lt"/>
                <a:ea typeface="+mn-ea"/>
                <a:cs typeface="+mn-cs"/>
              </a:rPr>
              <a:t>A clearer indication of the benefits of attending to both norms </a:t>
            </a:r>
            <a:r>
              <a:rPr lang="en-US" sz="1200" b="0" i="1" u="none" strike="noStrike" kern="1200" baseline="0" dirty="0">
                <a:solidFill>
                  <a:schemeClr val="tx1"/>
                </a:solidFill>
                <a:latin typeface="+mn-lt"/>
                <a:ea typeface="+mn-ea"/>
                <a:cs typeface="+mn-cs"/>
              </a:rPr>
              <a:t>and </a:t>
            </a:r>
            <a:r>
              <a:rPr lang="en-US" sz="1200" b="0" i="0" u="none" strike="noStrike" kern="1200" baseline="0" dirty="0">
                <a:solidFill>
                  <a:schemeClr val="tx1"/>
                </a:solidFill>
                <a:latin typeface="+mn-lt"/>
                <a:ea typeface="+mn-ea"/>
                <a:cs typeface="+mn-cs"/>
              </a:rPr>
              <a:t>identities, and, crucially, of the potential to reap benefits by challenging the norms associated with particular identities, is provided by the recent ‘This Girl Can’ campaign. Originating in the United Kingdom (but subsequently adopted elsewhere), this campaign was designed to address the fear of judgement that acts as a barrier to females’ participation in physical activity. The campaign used girls and women of all ages and backgrounds to communicate slogans such as ‘I kick balls, deal with it’ and ‘Sweating like a pig, feeling like a fox’ (see Kemp, 2016). In line with social identity principles, these messages can be seen to have served two primary purposes: (a) to </a:t>
            </a:r>
            <a:r>
              <a:rPr lang="en-US" sz="1200" b="0" i="0" u="none" strike="noStrike" kern="1200" baseline="0" dirty="0" err="1">
                <a:solidFill>
                  <a:schemeClr val="tx1"/>
                </a:solidFill>
                <a:latin typeface="+mn-lt"/>
                <a:ea typeface="+mn-ea"/>
                <a:cs typeface="+mn-cs"/>
              </a:rPr>
              <a:t>capitalise</a:t>
            </a:r>
            <a:r>
              <a:rPr lang="en-US" sz="1200" b="0" i="0" u="none" strike="noStrike" kern="1200" baseline="0" dirty="0">
                <a:solidFill>
                  <a:schemeClr val="tx1"/>
                </a:solidFill>
                <a:latin typeface="+mn-lt"/>
                <a:ea typeface="+mn-ea"/>
                <a:cs typeface="+mn-cs"/>
              </a:rPr>
              <a:t> on girls’ and </a:t>
            </a:r>
            <a:r>
              <a:rPr lang="en-US" sz="1200" b="0" i="0" u="none" strike="noStrike" kern="1200" baseline="0" dirty="0" err="1">
                <a:solidFill>
                  <a:schemeClr val="tx1"/>
                </a:solidFill>
                <a:latin typeface="+mn-lt"/>
                <a:ea typeface="+mn-ea"/>
                <a:cs typeface="+mn-cs"/>
              </a:rPr>
              <a:t>womens</a:t>
            </a:r>
            <a:r>
              <a:rPr lang="en-US" sz="1200" b="0" i="0" u="none" strike="noStrike" kern="1200" baseline="0" dirty="0">
                <a:solidFill>
                  <a:schemeClr val="tx1"/>
                </a:solidFill>
                <a:latin typeface="+mn-lt"/>
                <a:ea typeface="+mn-ea"/>
                <a:cs typeface="+mn-cs"/>
              </a:rPr>
              <a:t>’ gender-based identity, and (b) to redefine the norms associated with this identity in order to create a perception that exercising, and not worrying what one looks like when exercising, is both acceptable and common for girls and women. Further enhanced by resources that help girls and women to find the right way to get active for them (see This Girl Can, 2018; Figure 10.4), this campaign has been credited with increasing participation rates among girls and women of all ages and backgrounds, and helping to close the physical activity gender gap (Sport England, 2016) – a rare degree of success for a health promotional campaign (see Brown et al., 2012). </a:t>
            </a: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light of the success of this campaign, and the growing body of research indicating that identities and norms interact to influence physical activity behaviours, there is now good evidence to suggest that explicitly targeting (i.e., seeking to change or manipulate) the physical activity norms that people associate with particular identities may represent a fruitful intervention strategy. However, while there is consistent evidence for an interaction between norms and identity in the context of other health-related behaviours (e.g., see Louis et al., 2007; Neighbors et al., 2010; Smith et al., 2006), there remains a clear need for research to test this hypothesis in the physical activity domain. That is, experimental and intervention-based research is needed to show how norms and identities interact not only to shape individuals’ physical activity intentions (cf., Terry &amp; Hogg, 1996) but, more importantly, both their actual participation in physical activity (e.g., assessed via daily or weekly step counts) and their behaviours when undertaking this activity (e.g., their effort and engagement levels). </a:t>
            </a:r>
            <a:endParaRPr lang="nl-BE"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12</a:t>
            </a:fld>
            <a:endParaRPr lang="en-GB"/>
          </a:p>
        </p:txBody>
      </p:sp>
    </p:spTree>
    <p:extLst>
      <p:ext uri="{BB962C8B-B14F-4D97-AF65-F5344CB8AC3E}">
        <p14:creationId xmlns:p14="http://schemas.microsoft.com/office/powerpoint/2010/main" val="15636484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A clearer indication of the benefits of attending to both norms </a:t>
            </a:r>
            <a:r>
              <a:rPr lang="en-US" sz="1200" b="0" i="1" u="none" strike="noStrike" kern="1200" baseline="0" dirty="0">
                <a:solidFill>
                  <a:schemeClr val="tx1"/>
                </a:solidFill>
                <a:latin typeface="+mn-lt"/>
                <a:ea typeface="+mn-ea"/>
                <a:cs typeface="+mn-cs"/>
              </a:rPr>
              <a:t>and </a:t>
            </a:r>
            <a:r>
              <a:rPr lang="en-US" sz="1200" b="0" i="0" u="none" strike="noStrike" kern="1200" baseline="0" dirty="0">
                <a:solidFill>
                  <a:schemeClr val="tx1"/>
                </a:solidFill>
                <a:latin typeface="+mn-lt"/>
                <a:ea typeface="+mn-ea"/>
                <a:cs typeface="+mn-cs"/>
              </a:rPr>
              <a:t>identities, and, crucially, of the potential to reap benefits by challenging the norms associated with particular identities, is provided by the recent ‘This Girl Can’ campaign. Originating in the United Kingdom (but subsequently adopted elsewhere), this campaign was designed to address the fear of judgement that acts as a barrier to women and girls’ participation in physical activity. The campaign used girls and women of all ages and backgrounds to communicate slogans such as ‘I kick balls, deal with it’ and ‘Sweating like a pig, feeling like a fox’ (see Kemp, 2016). In line with social identity principles, these messages can be seen to have served two primary purposes: (a) to </a:t>
            </a:r>
            <a:r>
              <a:rPr lang="en-US" sz="1200" b="0" i="0" u="none" strike="noStrike" kern="1200" baseline="0" dirty="0" err="1">
                <a:solidFill>
                  <a:schemeClr val="tx1"/>
                </a:solidFill>
                <a:latin typeface="+mn-lt"/>
                <a:ea typeface="+mn-ea"/>
                <a:cs typeface="+mn-cs"/>
              </a:rPr>
              <a:t>capitalise</a:t>
            </a:r>
            <a:r>
              <a:rPr lang="en-US" sz="1200" b="0" i="0" u="none" strike="noStrike" kern="1200" baseline="0" dirty="0">
                <a:solidFill>
                  <a:schemeClr val="tx1"/>
                </a:solidFill>
                <a:latin typeface="+mn-lt"/>
                <a:ea typeface="+mn-ea"/>
                <a:cs typeface="+mn-cs"/>
              </a:rPr>
              <a:t> on girls’ and </a:t>
            </a:r>
            <a:r>
              <a:rPr lang="en-US" sz="1200" b="0" i="0" u="none" strike="noStrike" kern="1200" baseline="0" dirty="0" err="1">
                <a:solidFill>
                  <a:schemeClr val="tx1"/>
                </a:solidFill>
                <a:latin typeface="+mn-lt"/>
                <a:ea typeface="+mn-ea"/>
                <a:cs typeface="+mn-cs"/>
              </a:rPr>
              <a:t>womens</a:t>
            </a:r>
            <a:r>
              <a:rPr lang="en-US" sz="1200" b="0" i="0" u="none" strike="noStrike" kern="1200" baseline="0" dirty="0">
                <a:solidFill>
                  <a:schemeClr val="tx1"/>
                </a:solidFill>
                <a:latin typeface="+mn-lt"/>
                <a:ea typeface="+mn-ea"/>
                <a:cs typeface="+mn-cs"/>
              </a:rPr>
              <a:t>’ gender-based identity, and (b) to redefine the norms associated with this identity in order to create a perception that exercising, and not worrying what one looks like when exercising, is both acceptable and common for girls and women. Further enhanced by resources that help girls and women to find the right way to get active for them (see This Girl Can, 2018; Figure 10.4), this campaign has been credited with increasing participation rates among girls and women of all ages and backgrounds, and helping to close the physical activity gender gap (Sport England, 2016) – a rare degree of success for a health promotional campaign (see Brown et al., 2012). </a:t>
            </a:r>
          </a:p>
          <a:p>
            <a:endParaRPr lang="nl-BE" dirty="0"/>
          </a:p>
        </p:txBody>
      </p:sp>
      <p:sp>
        <p:nvSpPr>
          <p:cNvPr id="4" name="Slide Number Placeholder 3"/>
          <p:cNvSpPr>
            <a:spLocks noGrp="1"/>
          </p:cNvSpPr>
          <p:nvPr>
            <p:ph type="sldNum" sz="quarter" idx="5"/>
          </p:nvPr>
        </p:nvSpPr>
        <p:spPr/>
        <p:txBody>
          <a:bodyPr/>
          <a:lstStyle/>
          <a:p>
            <a:pPr>
              <a:defRPr/>
            </a:pPr>
            <a:fld id="{04915706-070A-4707-AA18-DDF1820200B2}" type="slidenum">
              <a:rPr lang="en-GB" smtClean="0"/>
              <a:pPr>
                <a:defRPr/>
              </a:pPr>
              <a:t>13</a:t>
            </a:fld>
            <a:endParaRPr lang="en-GB"/>
          </a:p>
        </p:txBody>
      </p:sp>
    </p:spTree>
    <p:extLst>
      <p:ext uri="{BB962C8B-B14F-4D97-AF65-F5344CB8AC3E}">
        <p14:creationId xmlns:p14="http://schemas.microsoft.com/office/powerpoint/2010/main" val="18015876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endParaRPr lang="nl-BE" sz="1200" b="0" i="0" u="none" strike="noStrike" kern="1200" baseline="0" dirty="0">
              <a:solidFill>
                <a:schemeClr val="tx1"/>
              </a:solidFill>
              <a:latin typeface="+mn-lt"/>
              <a:ea typeface="+mn-ea"/>
              <a:cs typeface="+mn-cs"/>
            </a:endParaRP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Key point 3: Social context provides cues to specific identities and thus determines which identities become salient in driving physical activity </a:t>
            </a:r>
          </a:p>
          <a:p>
            <a:r>
              <a:rPr lang="en-US" sz="1200" b="0" i="0" u="none" strike="noStrike" kern="1200" baseline="0" dirty="0">
                <a:solidFill>
                  <a:schemeClr val="tx1"/>
                </a:solidFill>
                <a:latin typeface="+mn-lt"/>
                <a:ea typeface="+mn-ea"/>
                <a:cs typeface="+mn-cs"/>
              </a:rPr>
              <a:t>A third proposition of the SIE model is that social context is an important determinant of physical activity. Social context can include a whole raft of factors related to the environment in which physical activity does – or does not – take place. The SIE model proposes that there are two particular pathways through which context is important in determining physical activity. The first of these (discussed in this section) is that social context influences which social identities are likely to be cognitively salient for a person and which thereby influence their behaviours.</a:t>
            </a:r>
          </a:p>
          <a:p>
            <a:r>
              <a:rPr lang="en-US" sz="1200" b="0" i="0" u="none" strike="noStrike" kern="1200" baseline="0" dirty="0">
                <a:solidFill>
                  <a:schemeClr val="tx1"/>
                </a:solidFill>
                <a:latin typeface="+mn-lt"/>
                <a:ea typeface="+mn-ea"/>
                <a:cs typeface="+mn-cs"/>
              </a:rPr>
              <a:t>In this regard, as we noted in Chapter 2 (see Figure 2.2), self-categorization theory (Turner et al., 1987) points to two aspects of the social context that determine which identities become salient for an individual. The first of these is </a:t>
            </a:r>
            <a:r>
              <a:rPr lang="en-US" sz="1200" b="0" i="1" u="none" strike="noStrike" kern="1200" baseline="0" dirty="0">
                <a:solidFill>
                  <a:schemeClr val="tx1"/>
                </a:solidFill>
                <a:latin typeface="+mn-lt"/>
                <a:ea typeface="+mn-ea"/>
                <a:cs typeface="+mn-cs"/>
              </a:rPr>
              <a:t>comparative fit</a:t>
            </a:r>
            <a:r>
              <a:rPr lang="en-US" sz="1200" b="0" i="0" u="none" strike="noStrike" kern="1200" baseline="0" dirty="0">
                <a:solidFill>
                  <a:schemeClr val="tx1"/>
                </a:solidFill>
                <a:latin typeface="+mn-lt"/>
                <a:ea typeface="+mn-ea"/>
                <a:cs typeface="+mn-cs"/>
              </a:rPr>
              <a:t>. This relates to the perceived similarities and differences between sets of individuals (or things associated with them; e.g., attitudes and behaviours) in a given situation (</a:t>
            </a:r>
            <a:r>
              <a:rPr lang="en-US" sz="1200" b="0" i="0" u="none" strike="noStrike" kern="1200" baseline="0" dirty="0" err="1">
                <a:solidFill>
                  <a:schemeClr val="tx1"/>
                </a:solidFill>
                <a:latin typeface="+mn-lt"/>
                <a:ea typeface="+mn-ea"/>
                <a:cs typeface="+mn-cs"/>
              </a:rPr>
              <a:t>Doosje</a:t>
            </a:r>
            <a:r>
              <a:rPr lang="en-US" sz="1200" b="0" i="0" u="none" strike="noStrike" kern="1200" baseline="0" dirty="0">
                <a:solidFill>
                  <a:schemeClr val="tx1"/>
                </a:solidFill>
                <a:latin typeface="+mn-lt"/>
                <a:ea typeface="+mn-ea"/>
                <a:cs typeface="+mn-cs"/>
              </a:rPr>
              <a:t> et al., 1998). By way of example, imagine a typical gym environment that is divided into separate areas for weights training and cardiovascular exercise (e.g., treadmills, rowing machines). If all the women in the gym are using the cardiovascular machines, while all the men are using the weights, </a:t>
            </a:r>
            <a:r>
              <a:rPr lang="en-US" sz="1200" b="0" i="1" u="none" strike="noStrike" kern="1200" baseline="0" dirty="0">
                <a:solidFill>
                  <a:schemeClr val="tx1"/>
                </a:solidFill>
                <a:latin typeface="+mn-lt"/>
                <a:ea typeface="+mn-ea"/>
                <a:cs typeface="+mn-cs"/>
              </a:rPr>
              <a:t>gender </a:t>
            </a:r>
            <a:r>
              <a:rPr lang="en-US" sz="1200" b="0" i="0" u="none" strike="noStrike" kern="1200" baseline="0" dirty="0">
                <a:solidFill>
                  <a:schemeClr val="tx1"/>
                </a:solidFill>
                <a:latin typeface="+mn-lt"/>
                <a:ea typeface="+mn-ea"/>
                <a:cs typeface="+mn-cs"/>
              </a:rPr>
              <a:t>is likely to be a salient social identity and serve as an </a:t>
            </a:r>
            <a:r>
              <a:rPr lang="en-US" sz="1200" b="0" i="0" u="none" strike="noStrike" kern="1200" baseline="0" dirty="0" err="1">
                <a:solidFill>
                  <a:schemeClr val="tx1"/>
                </a:solidFill>
                <a:latin typeface="+mn-lt"/>
                <a:ea typeface="+mn-ea"/>
                <a:cs typeface="+mn-cs"/>
              </a:rPr>
              <a:t>organising</a:t>
            </a:r>
            <a:r>
              <a:rPr lang="en-US" sz="1200" b="0" i="0" u="none" strike="noStrike" kern="1200" baseline="0" dirty="0">
                <a:solidFill>
                  <a:schemeClr val="tx1"/>
                </a:solidFill>
                <a:latin typeface="+mn-lt"/>
                <a:ea typeface="+mn-ea"/>
                <a:cs typeface="+mn-cs"/>
              </a:rPr>
              <a:t> category that ‘helps’ people (e.g., a person entering the gym) to understand and respond in what they might consider an appropriate way (i.e., by engaging in the type of activity that appears gender-normative). On the other hand, if all the younger people in the gym were lifting weights while all the older people were engaged in </a:t>
            </a:r>
            <a:r>
              <a:rPr lang="en-US" sz="1200" b="0" i="0" u="none" strike="noStrike" kern="1200" baseline="0" dirty="0" err="1">
                <a:solidFill>
                  <a:schemeClr val="tx1"/>
                </a:solidFill>
                <a:latin typeface="+mn-lt"/>
                <a:ea typeface="+mn-ea"/>
                <a:cs typeface="+mn-cs"/>
              </a:rPr>
              <a:t>pilates</a:t>
            </a:r>
            <a:r>
              <a:rPr lang="en-US" sz="1200" b="0" i="0" u="none" strike="noStrike" kern="1200" baseline="0" dirty="0">
                <a:solidFill>
                  <a:schemeClr val="tx1"/>
                </a:solidFill>
                <a:latin typeface="+mn-lt"/>
                <a:ea typeface="+mn-ea"/>
                <a:cs typeface="+mn-cs"/>
              </a:rPr>
              <a:t>, then </a:t>
            </a:r>
            <a:r>
              <a:rPr lang="en-US" sz="1200" b="0" i="1" u="none" strike="noStrike" kern="1200" baseline="0" dirty="0">
                <a:solidFill>
                  <a:schemeClr val="tx1"/>
                </a:solidFill>
                <a:latin typeface="+mn-lt"/>
                <a:ea typeface="+mn-ea"/>
                <a:cs typeface="+mn-cs"/>
              </a:rPr>
              <a:t>age </a:t>
            </a:r>
            <a:r>
              <a:rPr lang="en-US" sz="1200" b="0" i="0" u="none" strike="noStrike" kern="1200" baseline="0" dirty="0">
                <a:solidFill>
                  <a:schemeClr val="tx1"/>
                </a:solidFill>
                <a:latin typeface="+mn-lt"/>
                <a:ea typeface="+mn-ea"/>
                <a:cs typeface="+mn-cs"/>
              </a:rPr>
              <a:t>would be more likely to become a salient social identity.</a:t>
            </a:r>
          </a:p>
          <a:p>
            <a:r>
              <a:rPr lang="en-US" sz="1200" b="0" i="0" u="none" strike="noStrike" kern="1200" baseline="0" dirty="0">
                <a:solidFill>
                  <a:schemeClr val="tx1"/>
                </a:solidFill>
                <a:latin typeface="+mn-lt"/>
                <a:ea typeface="+mn-ea"/>
                <a:cs typeface="+mn-cs"/>
              </a:rPr>
              <a:t>The second aspect of context that determines which social identity becomes salient is </a:t>
            </a:r>
            <a:r>
              <a:rPr lang="en-US" sz="1200" b="0" i="1" u="none" strike="noStrike" kern="1200" baseline="0" dirty="0">
                <a:solidFill>
                  <a:schemeClr val="tx1"/>
                </a:solidFill>
                <a:latin typeface="+mn-lt"/>
                <a:ea typeface="+mn-ea"/>
                <a:cs typeface="+mn-cs"/>
              </a:rPr>
              <a:t>normative fit</a:t>
            </a:r>
            <a:r>
              <a:rPr lang="en-US" sz="1200" b="0" i="0" u="none" strike="noStrike" kern="1200" baseline="0" dirty="0">
                <a:solidFill>
                  <a:schemeClr val="tx1"/>
                </a:solidFill>
                <a:latin typeface="+mn-lt"/>
                <a:ea typeface="+mn-ea"/>
                <a:cs typeface="+mn-cs"/>
              </a:rPr>
              <a:t>. This relates to the point that a particular social identity is more likely to become salient in contexts where there is congruence between, on the one hand, the attributes and behaviours of members of the social category and, on the other hand, the attributes and behaviours that are considered normative for members of that social category (Oakes et al., 1991). So, in our gym example, if it were the women lifting weights and the men on the cardiovascular equipment, gender would be </a:t>
            </a:r>
            <a:r>
              <a:rPr lang="en-US" sz="1200" b="0" i="1" u="none" strike="noStrike" kern="1200" baseline="0" dirty="0">
                <a:solidFill>
                  <a:schemeClr val="tx1"/>
                </a:solidFill>
                <a:latin typeface="+mn-lt"/>
                <a:ea typeface="+mn-ea"/>
                <a:cs typeface="+mn-cs"/>
              </a:rPr>
              <a:t>less </a:t>
            </a:r>
            <a:r>
              <a:rPr lang="en-US" sz="1200" b="0" i="0" u="none" strike="noStrike" kern="1200" baseline="0" dirty="0">
                <a:solidFill>
                  <a:schemeClr val="tx1"/>
                </a:solidFill>
                <a:latin typeface="+mn-lt"/>
                <a:ea typeface="+mn-ea"/>
                <a:cs typeface="+mn-cs"/>
              </a:rPr>
              <a:t>likely to become a salient social category, because this does not map as clearly onto gender-based social norms for exercise (i.e., expectations about what it is acceptable and common for men and women to do).</a:t>
            </a:r>
          </a:p>
          <a:p>
            <a:r>
              <a:rPr lang="en-US" sz="1200" b="0" i="0" u="none" strike="noStrike" kern="1200" baseline="0" dirty="0">
                <a:solidFill>
                  <a:schemeClr val="tx1"/>
                </a:solidFill>
                <a:latin typeface="+mn-lt"/>
                <a:ea typeface="+mn-ea"/>
                <a:cs typeface="+mn-cs"/>
              </a:rPr>
              <a:t>Evidence from physical activity settings that speaks directly to these points is sparse. However, research in the broader health domain provides suggestive evidence and a clue to the way in which these processes might play out in physical activity contexts. In particular, Tarrant and Butler (2011) examined the impact of making particular social identities salient on individuals’ intentions to engage in health-related behaviours. Specifically, in the first of their two studies, Tarrant and Butler (2011) recruited a sample of British university students. They told half the students that the purpose of the study was to understand </a:t>
            </a:r>
            <a:r>
              <a:rPr lang="en-US" sz="1200" b="0" i="1" u="none" strike="noStrike" kern="1200" baseline="0" dirty="0">
                <a:solidFill>
                  <a:schemeClr val="tx1"/>
                </a:solidFill>
                <a:latin typeface="+mn-lt"/>
                <a:ea typeface="+mn-ea"/>
                <a:cs typeface="+mn-cs"/>
              </a:rPr>
              <a:t>students</a:t>
            </a:r>
            <a:r>
              <a:rPr lang="en-US" sz="1200" b="0" i="0" u="none" strike="noStrike" kern="1200" baseline="0" dirty="0">
                <a:solidFill>
                  <a:schemeClr val="tx1"/>
                </a:solidFill>
                <a:latin typeface="+mn-lt"/>
                <a:ea typeface="+mn-ea"/>
                <a:cs typeface="+mn-cs"/>
              </a:rPr>
              <a:t>’ attitudes towards health, and the other half that the purpose of the study was to understand </a:t>
            </a:r>
            <a:r>
              <a:rPr lang="en-US" sz="1200" b="0" i="1" u="none" strike="noStrike" kern="1200" baseline="0" dirty="0">
                <a:solidFill>
                  <a:schemeClr val="tx1"/>
                </a:solidFill>
                <a:latin typeface="+mn-lt"/>
                <a:ea typeface="+mn-ea"/>
                <a:cs typeface="+mn-cs"/>
              </a:rPr>
              <a:t>British people’s </a:t>
            </a:r>
            <a:r>
              <a:rPr lang="en-US" sz="1200" b="0" i="0" u="none" strike="noStrike" kern="1200" baseline="0" dirty="0">
                <a:solidFill>
                  <a:schemeClr val="tx1"/>
                </a:solidFill>
                <a:latin typeface="+mn-lt"/>
                <a:ea typeface="+mn-ea"/>
                <a:cs typeface="+mn-cs"/>
              </a:rPr>
              <a:t>attitudes towards health – a manipulation of identity salience that was further reinforced via a questionnaire. The students then indicated the extent to which they perceived these two social identities to be associated with (a) drinking alcohol within safe limits, and (b) reducing salt intake. As expected, the students indicated that they perceived these two healthy behaviours to be more congruent with the identity ‘British’ than that of ‘university student’. After this, participants indicated their own intentions to perform these healthy behaviours. Results showed that those in the British identity condition reported greater intention to reduce both alcohol consumption and salt intake than those in the university student identity condition. In this way, the findings point to the fact that cues which</a:t>
            </a:r>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which people in turn associate with specific (e.g., healthy or unhealthy) norms – play an important role in shaping their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Furthermore, they suggest that providing cues to identities that have positive (e.g., health-enhancing) normative content may be a fruitful strategy for intervention. </a:t>
            </a:r>
          </a:p>
          <a:p>
            <a:r>
              <a:rPr lang="en-US" sz="1200" b="0" i="0" u="none" strike="noStrike" kern="1200" baseline="0" dirty="0">
                <a:solidFill>
                  <a:schemeClr val="tx1"/>
                </a:solidFill>
                <a:latin typeface="+mn-lt"/>
                <a:ea typeface="+mn-ea"/>
                <a:cs typeface="+mn-cs"/>
              </a:rPr>
              <a:t>Unfortunately, in physical activity settings, this approach is not routinely adopted. In fact, particular groups in society (e.g., older people, people from low socio-economic status backgrounds) are often identified as ‘problem groups’ who require special consideration and are deemed befitting of focused attempts to increase activity levels (e.g., see Armitage &amp; Arden, 2010; King, 2001). While the classification of these groups as needing attention to improve their physical activity is well-founded – statistics indicate that these groups are among the least active in society (e.g., see Sport England, 2018) – our contention is that, in line with Tarrant and Butler’s (2011) findings, labelling them as such is not helpful. This is because doing so makes it more likely that people will subsequently seek to live out the norms associated with those identities (</a:t>
            </a:r>
            <a:r>
              <a:rPr lang="en-US" sz="1200" b="0" i="0" u="none" strike="noStrike" kern="1200" baseline="0" dirty="0" err="1">
                <a:solidFill>
                  <a:schemeClr val="tx1"/>
                </a:solidFill>
                <a:latin typeface="+mn-lt"/>
                <a:ea typeface="+mn-ea"/>
                <a:cs typeface="+mn-cs"/>
              </a:rPr>
              <a:t>Oyserman</a:t>
            </a:r>
            <a:r>
              <a:rPr lang="en-US" sz="1200" b="0" i="0" u="none" strike="noStrike" kern="1200" baseline="0" dirty="0">
                <a:solidFill>
                  <a:schemeClr val="tx1"/>
                </a:solidFill>
                <a:latin typeface="+mn-lt"/>
                <a:ea typeface="+mn-ea"/>
                <a:cs typeface="+mn-cs"/>
              </a:rPr>
              <a:t>, Fryberg, &amp; Yoder, 2007), in this case increasing the likelihood that they will remain inactive. A better approach could be to make other identities salient that have more positive normative connotations for physical activity. For instance, making racial identities salient may be beneficial in some cases – for example, as part of attempts to encourage participation in sports with proportionally high participation rates among black people (e.g., basketball; R. W. Turner, Perrin, Coyne-Beasley, Peterson, &amp; Skinner, 2015). Indeed, along these lines, and speaking to the potential for identity salience to influence behaviours in physical activity contexts, recent research found that a group of experienced female basketball players whose black identity had been made salient performed better on a free-throw task than a separate group of players whose gender identity had been made salient (Howard &amp; </a:t>
            </a:r>
            <a:r>
              <a:rPr lang="en-US" sz="1200" b="0" i="0" u="none" strike="noStrike" kern="1200" baseline="0" dirty="0" err="1">
                <a:solidFill>
                  <a:schemeClr val="tx1"/>
                </a:solidFill>
                <a:latin typeface="+mn-lt"/>
                <a:ea typeface="+mn-ea"/>
                <a:cs typeface="+mn-cs"/>
              </a:rPr>
              <a:t>Borgella</a:t>
            </a:r>
            <a:r>
              <a:rPr lang="en-US" sz="1200" b="0" i="0" u="none" strike="noStrike" kern="1200" baseline="0" dirty="0">
                <a:solidFill>
                  <a:schemeClr val="tx1"/>
                </a:solidFill>
                <a:latin typeface="+mn-lt"/>
                <a:ea typeface="+mn-ea"/>
                <a:cs typeface="+mn-cs"/>
              </a:rPr>
              <a:t>, 2018).  </a:t>
            </a:r>
            <a:endParaRPr lang="nl-BE"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14</a:t>
            </a:fld>
            <a:endParaRPr lang="en-GB"/>
          </a:p>
        </p:txBody>
      </p:sp>
    </p:spTree>
    <p:extLst>
      <p:ext uri="{BB962C8B-B14F-4D97-AF65-F5344CB8AC3E}">
        <p14:creationId xmlns:p14="http://schemas.microsoft.com/office/powerpoint/2010/main" val="5859165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endParaRPr lang="nl-BE" sz="1200" b="0" i="0" u="none" strike="noStrike" kern="1200" baseline="0" dirty="0">
              <a:solidFill>
                <a:schemeClr val="tx1"/>
              </a:solidFill>
              <a:latin typeface="+mn-lt"/>
              <a:ea typeface="+mn-ea"/>
              <a:cs typeface="+mn-cs"/>
            </a:endParaRPr>
          </a:p>
          <a:p>
            <a:pPr algn="l"/>
            <a:endParaRPr lang="nl-BE" sz="1800" b="0" i="0" u="none" strike="noStrike" baseline="0" dirty="0">
              <a:solidFill>
                <a:srgbClr val="000000"/>
              </a:solidFill>
              <a:latin typeface="Helvetica LT Std"/>
            </a:endParaRPr>
          </a:p>
          <a:p>
            <a:r>
              <a:rPr lang="en-US" sz="2000" b="0" i="0" u="none" strike="noStrike" baseline="0" dirty="0">
                <a:latin typeface="Helvetica LT Std"/>
              </a:rPr>
              <a:t>Key point 4: Social context provides cues to specific physical activity norms and thus determines their relevance (or not) in a particular situation </a:t>
            </a:r>
          </a:p>
          <a:p>
            <a:pPr algn="just"/>
            <a:r>
              <a:rPr lang="en-US" sz="1200" b="0" i="0" u="none" strike="noStrike" baseline="0" dirty="0">
                <a:latin typeface="Times New Roman" panose="02020603050405020304" pitchFamily="18" charset="0"/>
              </a:rPr>
              <a:t>The SIE model also specifies a second pathway through which context is important. Specifically, social context directly influences the salience of particular social norms, often by providing cues to these norms. In this way, we argue that context provides cues that inform both the </a:t>
            </a:r>
            <a:r>
              <a:rPr lang="en-US" sz="1200" b="0" i="1" u="none" strike="noStrike" baseline="0" dirty="0">
                <a:latin typeface="Times New Roman" panose="02020603050405020304" pitchFamily="18" charset="0"/>
              </a:rPr>
              <a:t>amount </a:t>
            </a:r>
            <a:r>
              <a:rPr lang="en-US" sz="1200" b="0" i="0" u="none" strike="noStrike" baseline="0" dirty="0">
                <a:latin typeface="Times New Roman" panose="02020603050405020304" pitchFamily="18" charset="0"/>
              </a:rPr>
              <a:t>and </a:t>
            </a:r>
            <a:r>
              <a:rPr lang="en-US" sz="1200" b="0" i="1" u="none" strike="noStrike" baseline="0" dirty="0">
                <a:latin typeface="Times New Roman" panose="02020603050405020304" pitchFamily="18" charset="0"/>
              </a:rPr>
              <a:t>type </a:t>
            </a:r>
            <a:r>
              <a:rPr lang="en-US" sz="1200" b="0" i="0" u="none" strike="noStrike" baseline="0" dirty="0">
                <a:latin typeface="Times New Roman" panose="02020603050405020304" pitchFamily="18" charset="0"/>
              </a:rPr>
              <a:t>of physical activity that people do. </a:t>
            </a:r>
          </a:p>
          <a:p>
            <a:r>
              <a:rPr lang="en-US" sz="1200" b="0" i="0" u="none" strike="noStrike" baseline="0" dirty="0">
                <a:latin typeface="Times New Roman" panose="02020603050405020304" pitchFamily="18" charset="0"/>
              </a:rPr>
              <a:t>One example of how these processes play out to influence physical activity levels is provided by the growing body of evidence that points to the impact of the built environment on physical activity. In particular, there is robust evidence for a positive relationship between the walkability of </a:t>
            </a:r>
            <a:r>
              <a:rPr lang="en-US" sz="1200" b="0" i="0" u="none" strike="noStrike" baseline="0" dirty="0" err="1">
                <a:latin typeface="Times New Roman" panose="02020603050405020304" pitchFamily="18" charset="0"/>
              </a:rPr>
              <a:t>neighbourhoods</a:t>
            </a:r>
            <a:r>
              <a:rPr lang="en-US" sz="1200" b="0" i="0" u="none" strike="noStrike" baseline="0" dirty="0">
                <a:latin typeface="Times New Roman" panose="02020603050405020304" pitchFamily="18" charset="0"/>
              </a:rPr>
              <a:t> (e.g., assessed considering the use of land and the number of residential units and intersections per square </a:t>
            </a:r>
            <a:r>
              <a:rPr lang="en-US" sz="1200" b="0" i="0" u="none" strike="noStrike" baseline="0" dirty="0" err="1">
                <a:latin typeface="Times New Roman" panose="02020603050405020304" pitchFamily="18" charset="0"/>
              </a:rPr>
              <a:t>kilometre</a:t>
            </a:r>
            <a:r>
              <a:rPr lang="en-US" sz="1200" b="0" i="0" u="none" strike="noStrike" baseline="0" dirty="0">
                <a:latin typeface="Times New Roman" panose="02020603050405020304" pitchFamily="18" charset="0"/>
              </a:rPr>
              <a:t>) and physical activity in adults (e.g., walking for active transportation, walking for leisure, accelerometer measured moderate-to-vigorous physical activity; </a:t>
            </a:r>
            <a:r>
              <a:rPr lang="en-US" sz="1200" b="0" i="0" u="none" strike="noStrike" baseline="0" dirty="0" err="1">
                <a:latin typeface="Times New Roman" panose="02020603050405020304" pitchFamily="18" charset="0"/>
              </a:rPr>
              <a:t>Hajna</a:t>
            </a:r>
            <a:r>
              <a:rPr lang="en-US" sz="1200" b="0" i="0" u="none" strike="noStrike" baseline="0" dirty="0">
                <a:latin typeface="Times New Roman" panose="02020603050405020304" pitchFamily="18" charset="0"/>
              </a:rPr>
              <a:t> et al., 2015; Owen et al., 2007; </a:t>
            </a:r>
            <a:r>
              <a:rPr lang="en-US" sz="1200" b="0" i="0" u="none" strike="noStrike" baseline="0" dirty="0" err="1">
                <a:latin typeface="Times New Roman" panose="02020603050405020304" pitchFamily="18" charset="0"/>
              </a:rPr>
              <a:t>Sallis</a:t>
            </a:r>
            <a:r>
              <a:rPr lang="en-US" sz="1200" b="0" i="0" u="none" strike="noStrike" baseline="0" dirty="0">
                <a:latin typeface="Times New Roman" panose="02020603050405020304" pitchFamily="18" charset="0"/>
              </a:rPr>
              <a:t> et al., 2009; </a:t>
            </a:r>
            <a:r>
              <a:rPr lang="en-US" sz="1200" b="0" i="0" u="none" strike="noStrike" baseline="0" dirty="0" err="1">
                <a:latin typeface="Times New Roman" panose="02020603050405020304" pitchFamily="18" charset="0"/>
              </a:rPr>
              <a:t>Sundquist</a:t>
            </a:r>
            <a:r>
              <a:rPr lang="en-US" sz="1200" b="0" i="0" u="none" strike="noStrike" baseline="0" dirty="0">
                <a:latin typeface="Times New Roman" panose="02020603050405020304" pitchFamily="18" charset="0"/>
              </a:rPr>
              <a:t> et al., 2011). Similarly, reviews of physical activity correlates have consistently identified the proximity of, and access to, facilities </a:t>
            </a:r>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(e.g., sports </a:t>
            </a:r>
            <a:r>
              <a:rPr lang="en-US" sz="1200" b="0" i="0" u="none" strike="noStrike" kern="1200" baseline="0" dirty="0" err="1">
                <a:solidFill>
                  <a:schemeClr val="tx1"/>
                </a:solidFill>
                <a:latin typeface="+mn-lt"/>
                <a:ea typeface="+mn-ea"/>
                <a:cs typeface="+mn-cs"/>
              </a:rPr>
              <a:t>centres</a:t>
            </a:r>
            <a:r>
              <a:rPr lang="en-US" sz="1200" b="0" i="0" u="none" strike="noStrike" kern="1200" baseline="0" dirty="0">
                <a:solidFill>
                  <a:schemeClr val="tx1"/>
                </a:solidFill>
                <a:latin typeface="+mn-lt"/>
                <a:ea typeface="+mn-ea"/>
                <a:cs typeface="+mn-cs"/>
              </a:rPr>
              <a:t>, parks, playgrounds) as factors that contribute to physical activity levels, particularly among children and adolescents (Davison &amp; Lawson, 2006; Mitchell, Clark, &amp; Gilliland, 2016; </a:t>
            </a:r>
            <a:r>
              <a:rPr lang="en-US" sz="1200" b="0" i="0" u="none" strike="noStrike" kern="1200" baseline="0" dirty="0" err="1">
                <a:solidFill>
                  <a:schemeClr val="tx1"/>
                </a:solidFill>
                <a:latin typeface="+mn-lt"/>
                <a:ea typeface="+mn-ea"/>
                <a:cs typeface="+mn-cs"/>
              </a:rPr>
              <a:t>Sallis</a:t>
            </a:r>
            <a:r>
              <a:rPr lang="en-US" sz="1200" b="0" i="0" u="none" strike="noStrike" kern="1200" baseline="0" dirty="0">
                <a:solidFill>
                  <a:schemeClr val="tx1"/>
                </a:solidFill>
                <a:latin typeface="+mn-lt"/>
                <a:ea typeface="+mn-ea"/>
                <a:cs typeface="+mn-cs"/>
              </a:rPr>
              <a:t>, Prochaska, &amp; Taylor, 2000).</a:t>
            </a:r>
          </a:p>
          <a:p>
            <a:r>
              <a:rPr lang="en-US" sz="1200" b="0" i="0" u="none" strike="noStrike" kern="1200" baseline="0" dirty="0">
                <a:solidFill>
                  <a:schemeClr val="tx1"/>
                </a:solidFill>
                <a:latin typeface="+mn-lt"/>
                <a:ea typeface="+mn-ea"/>
                <a:cs typeface="+mn-cs"/>
              </a:rPr>
              <a:t>A clear illustration of the way in which context shapes the types of activity in which people participate is provided by evidence that people are much more likely to use a bicycle if they live in a town, city or country (a) where cycling for transport is normative, (b) where there is a large network of cycle lanes, and (c) where people perceive cycling to be safe (de </a:t>
            </a:r>
            <a:r>
              <a:rPr lang="en-US" sz="1200" b="0" i="0" u="none" strike="noStrike" kern="1200" baseline="0" dirty="0" err="1">
                <a:solidFill>
                  <a:schemeClr val="tx1"/>
                </a:solidFill>
                <a:latin typeface="+mn-lt"/>
                <a:ea typeface="+mn-ea"/>
                <a:cs typeface="+mn-cs"/>
              </a:rPr>
              <a:t>Geus</a:t>
            </a:r>
            <a:r>
              <a:rPr lang="en-US" sz="1200" b="0" i="0" u="none" strike="noStrike" kern="1200" baseline="0" dirty="0">
                <a:solidFill>
                  <a:schemeClr val="tx1"/>
                </a:solidFill>
                <a:latin typeface="+mn-lt"/>
                <a:ea typeface="+mn-ea"/>
                <a:cs typeface="+mn-cs"/>
              </a:rPr>
              <a:t>, De </a:t>
            </a:r>
            <a:r>
              <a:rPr lang="en-US" sz="1200" b="0" i="0" u="none" strike="noStrike" kern="1200" baseline="0" dirty="0" err="1">
                <a:solidFill>
                  <a:schemeClr val="tx1"/>
                </a:solidFill>
                <a:latin typeface="+mn-lt"/>
                <a:ea typeface="+mn-ea"/>
                <a:cs typeface="+mn-cs"/>
              </a:rPr>
              <a:t>Bourdeaudhuij</a:t>
            </a:r>
            <a:r>
              <a:rPr lang="en-US" sz="1200" b="0" i="0" u="none" strike="noStrike" kern="1200" baseline="0" dirty="0">
                <a:solidFill>
                  <a:schemeClr val="tx1"/>
                </a:solidFill>
                <a:latin typeface="+mn-lt"/>
                <a:ea typeface="+mn-ea"/>
                <a:cs typeface="+mn-cs"/>
              </a:rPr>
              <a:t>, Jannes, &amp; Meeusen, 2008; Fraser &amp; Lock, 2011). Indeed, in line with these findings, it is also no surprise that at the Winter Olympic Games medals are typically shared among countries which have areas covered by ice and snow for large parts of the year (see </a:t>
            </a:r>
            <a:r>
              <a:rPr lang="en-US" sz="1200" b="0" i="0" u="none" strike="noStrike" kern="1200" baseline="0" dirty="0" err="1">
                <a:solidFill>
                  <a:schemeClr val="tx1"/>
                </a:solidFill>
                <a:latin typeface="+mn-lt"/>
                <a:ea typeface="+mn-ea"/>
                <a:cs typeface="+mn-cs"/>
              </a:rPr>
              <a:t>Calfas</a:t>
            </a:r>
            <a:r>
              <a:rPr lang="en-US" sz="1200" b="0" i="0" u="none" strike="noStrike" kern="1200" baseline="0" dirty="0">
                <a:solidFill>
                  <a:schemeClr val="tx1"/>
                </a:solidFill>
                <a:latin typeface="+mn-lt"/>
                <a:ea typeface="+mn-ea"/>
                <a:cs typeface="+mn-cs"/>
              </a:rPr>
              <a:t>, 2018). In such countries, contextual cues will reinforce the perception that participating in winter sports is normative from a young age (leading to more regular participation and the greater likelihood of skill mastery). These cues (such as adverts for skiing lessons) are, however, far less likely to be present in countries that have warmer climates (e.g., Australia).</a:t>
            </a:r>
          </a:p>
          <a:p>
            <a:r>
              <a:rPr lang="en-US" sz="1200" b="0" i="0" u="none" strike="noStrike" kern="1200" baseline="0" dirty="0">
                <a:solidFill>
                  <a:schemeClr val="tx1"/>
                </a:solidFill>
                <a:latin typeface="+mn-lt"/>
                <a:ea typeface="+mn-ea"/>
                <a:cs typeface="+mn-cs"/>
              </a:rPr>
              <a:t>Of course, this evidence may be interpreted in ways that do not rely on normative influence – for instance, by positing a direct relationship between accessibility and availability of facilities, on the one hand, and physical activity, on the other. We argue, though, that seeking to explain participation trends through consideration of environmental and geographic factors </a:t>
            </a:r>
            <a:r>
              <a:rPr lang="en-US" sz="1200" b="0" i="1" u="none" strike="noStrike" kern="1200" baseline="0" dirty="0">
                <a:solidFill>
                  <a:schemeClr val="tx1"/>
                </a:solidFill>
                <a:latin typeface="+mn-lt"/>
                <a:ea typeface="+mn-ea"/>
                <a:cs typeface="+mn-cs"/>
              </a:rPr>
              <a:t>alone </a:t>
            </a:r>
            <a:r>
              <a:rPr lang="en-US" sz="1200" b="0" i="0" u="none" strike="noStrike" kern="1200" baseline="0" dirty="0">
                <a:solidFill>
                  <a:schemeClr val="tx1"/>
                </a:solidFill>
                <a:latin typeface="+mn-lt"/>
                <a:ea typeface="+mn-ea"/>
                <a:cs typeface="+mn-cs"/>
              </a:rPr>
              <a:t>fails to </a:t>
            </a:r>
            <a:r>
              <a:rPr lang="en-US" sz="1200" b="0" i="0" u="none" strike="noStrike" kern="1200" baseline="0" dirty="0" err="1">
                <a:solidFill>
                  <a:schemeClr val="tx1"/>
                </a:solidFill>
                <a:latin typeface="+mn-lt"/>
                <a:ea typeface="+mn-ea"/>
                <a:cs typeface="+mn-cs"/>
              </a:rPr>
              <a:t>recognise</a:t>
            </a:r>
            <a:r>
              <a:rPr lang="en-US" sz="1200" b="0" i="0" u="none" strike="noStrike" kern="1200" baseline="0" dirty="0">
                <a:solidFill>
                  <a:schemeClr val="tx1"/>
                </a:solidFill>
                <a:latin typeface="+mn-lt"/>
                <a:ea typeface="+mn-ea"/>
                <a:cs typeface="+mn-cs"/>
              </a:rPr>
              <a:t> (a) that people are active agents who make choices about what activities they engage in, and (b) that they make these choices in socially structured contexts, rather than social vacuums. That is, just because it snows regularly in the town where someone lives does not guarantee that they will take up skiing. Instead, the regular snow acts as a cue to norms about how the people who live in this town, and with whom one identifies, behave (e.g., making salient that most of the town residents know how to ski), which in turn drives their motivation to live up to those norms (e.g., by learning to ski). This observation leads us to urge researchers and practitioners to consider more closely the social-psychological mechanisms (in particular, the norms) that underpin contextual influences on physical activity behaviours when they are seeking to understand and moderate those behaviours.</a:t>
            </a:r>
            <a:endParaRPr lang="nl-BE"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15</a:t>
            </a:fld>
            <a:endParaRPr lang="en-GB"/>
          </a:p>
        </p:txBody>
      </p:sp>
    </p:spTree>
    <p:extLst>
      <p:ext uri="{BB962C8B-B14F-4D97-AF65-F5344CB8AC3E}">
        <p14:creationId xmlns:p14="http://schemas.microsoft.com/office/powerpoint/2010/main" val="25019654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endParaRPr lang="nl-BE" sz="1200" b="0" i="0" u="none" strike="noStrike" kern="1200" baseline="0" dirty="0">
              <a:solidFill>
                <a:schemeClr val="tx1"/>
              </a:solidFill>
              <a:latin typeface="+mn-lt"/>
              <a:ea typeface="+mn-ea"/>
              <a:cs typeface="+mn-cs"/>
            </a:endParaRPr>
          </a:p>
          <a:p>
            <a:r>
              <a:rPr lang="nl-BE" sz="1200" b="0" i="0" u="none" strike="noStrike" kern="1200" baseline="0" dirty="0">
                <a:solidFill>
                  <a:schemeClr val="tx1"/>
                </a:solidFill>
                <a:latin typeface="+mn-lt"/>
                <a:ea typeface="+mn-ea"/>
                <a:cs typeface="+mn-cs"/>
              </a:rPr>
              <a:t>CONCLUSION</a:t>
            </a:r>
          </a:p>
          <a:p>
            <a:r>
              <a:rPr lang="en-US" sz="1200" b="0" i="0" u="none" strike="noStrike" kern="1200" baseline="0" dirty="0">
                <a:solidFill>
                  <a:schemeClr val="tx1"/>
                </a:solidFill>
                <a:latin typeface="+mn-lt"/>
                <a:ea typeface="+mn-ea"/>
                <a:cs typeface="+mn-cs"/>
              </a:rPr>
              <a:t>In the first part of this chapter we outlined the widespread problem of high, and largely stagnant, physical inactivity rates. We then turned our attention to two theoretical approaches – the theory of planned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(TPB) and self-determination theory (SDT) – that, over the past three decades, have become dominant guiding frameworks for researchers seeking to understand physical activity behaviours and devise interventions to promote physical activity. While charting the partial success of these approaches and outlining the substantial contributions that they have made to the physical activity literature, we also noted their limitations, together with the benefits that may be derived from a new model that places social factors at the heart of its analysis. </a:t>
            </a: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the second part of the chapter we outlined a situated identity enactment (SIE) model that does exactly this, and presented evidence that supports its key propositions. This model asserts that social norms, social identities and social context are all powerful determinants of physical activity and articulates how these three social factors interact to shape the behaviours that underpin physical activity. Crucially, the SIE model proposes that a social identity model of physical activity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is not solely reducible to an identity x norm interaction, but that social context provides vital cues both to particular identities and to particular norms, and thus also plays a key role in determining individuals’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Throughout our discussion, we have noted opportunities to enhance physical activity interventions by attending to the SIE model’s key hypotheses, and noted the success of efforts (deliberate or otherwise) that have begun to do this (e.g., through campaigns and initiatives such as ‘Fit ’n’ Fun Dudes’, ‘This Girl Can’ and ‘Fans in Training’). It is our strong conviction that if we are to achieve the ambitious physical activity targets that have been set for communities around the world (World Health </a:t>
            </a:r>
            <a:r>
              <a:rPr lang="en-US" sz="1200" b="0" i="0" u="none" strike="noStrike" kern="1200" baseline="0" dirty="0" err="1">
                <a:solidFill>
                  <a:schemeClr val="tx1"/>
                </a:solidFill>
                <a:latin typeface="+mn-lt"/>
                <a:ea typeface="+mn-ea"/>
                <a:cs typeface="+mn-cs"/>
              </a:rPr>
              <a:t>Organisation</a:t>
            </a:r>
            <a:r>
              <a:rPr lang="en-US" sz="1200" b="0" i="0" u="none" strike="noStrike" kern="1200" baseline="0" dirty="0">
                <a:solidFill>
                  <a:schemeClr val="tx1"/>
                </a:solidFill>
                <a:latin typeface="+mn-lt"/>
                <a:ea typeface="+mn-ea"/>
                <a:cs typeface="+mn-cs"/>
              </a:rPr>
              <a:t>, 2013, 2018), then continuing to </a:t>
            </a:r>
            <a:r>
              <a:rPr lang="en-US" sz="1200" b="0" i="0" u="none" strike="noStrike" kern="1200" baseline="0" dirty="0" err="1">
                <a:solidFill>
                  <a:schemeClr val="tx1"/>
                </a:solidFill>
                <a:latin typeface="+mn-lt"/>
                <a:ea typeface="+mn-ea"/>
                <a:cs typeface="+mn-cs"/>
              </a:rPr>
              <a:t>capitalise</a:t>
            </a:r>
            <a:r>
              <a:rPr lang="en-US" sz="1200" b="0" i="0" u="none" strike="noStrike" kern="1200" baseline="0" dirty="0">
                <a:solidFill>
                  <a:schemeClr val="tx1"/>
                </a:solidFill>
                <a:latin typeface="+mn-lt"/>
                <a:ea typeface="+mn-ea"/>
                <a:cs typeface="+mn-cs"/>
              </a:rPr>
              <a:t> on opportunities to harness social norms, social identities and social context for positive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change, in the way that this model outlines, has a major role to play. </a:t>
            </a:r>
            <a:endParaRPr lang="nl-BE" sz="1200" b="0" i="0" u="none" strike="noStrike" kern="1200" baseline="0" dirty="0">
              <a:solidFill>
                <a:schemeClr val="tx1"/>
              </a:solidFill>
              <a:latin typeface="+mn-lt"/>
              <a:ea typeface="+mn-ea"/>
              <a:cs typeface="+mn-cs"/>
            </a:endParaRPr>
          </a:p>
          <a:p>
            <a:endParaRPr lang="nl-BE"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16</a:t>
            </a:fld>
            <a:endParaRPr lang="en-GB"/>
          </a:p>
        </p:txBody>
      </p:sp>
    </p:spTree>
    <p:extLst>
      <p:ext uri="{BB962C8B-B14F-4D97-AF65-F5344CB8AC3E}">
        <p14:creationId xmlns:p14="http://schemas.microsoft.com/office/powerpoint/2010/main" val="11077450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mn-lt"/>
                <a:ea typeface="+mn-ea"/>
                <a:cs typeface="+mn-cs"/>
              </a:rPr>
              <a:t>Sport is a type of physical activity, which is a broader term that encapsulates all bodily movements that result in energy expenditure (Caspersen, Powell, &amp; Christenson, 1985). In line with this definition, exercise – planned, structured and repetitive bodily movements aimed at increasing physical fitness – is also a type of physical activity. So too is incidental physical activity, that which occurs within a person’s daily life as part of their regular lifestyle (e.g., walking to the shops). The present chapter will focus on all types of physical activity, including sport, exercise and incidental physical activity.</a:t>
            </a:r>
          </a:p>
          <a:p>
            <a:r>
              <a:rPr lang="en-US" sz="1200" b="0" i="0" u="none" strike="noStrike" kern="1200" baseline="0" dirty="0">
                <a:solidFill>
                  <a:schemeClr val="tx1"/>
                </a:solidFill>
                <a:latin typeface="+mn-lt"/>
                <a:ea typeface="+mn-ea"/>
                <a:cs typeface="+mn-cs"/>
              </a:rPr>
              <a:t>Physical activity has considerable, wide-ranging and well documented health benefits. In particular, its capacity to reduce individuals’ risk of developing non-communicable diseases (e.g., heart disease, Type 2 diabetes, colon and breast cancers) has been repeatedly highlighted (e.g., see Lee, 2003; </a:t>
            </a:r>
            <a:r>
              <a:rPr lang="en-US" sz="1200" b="0" i="0" u="none" strike="noStrike" kern="1200" baseline="0" dirty="0" err="1">
                <a:solidFill>
                  <a:schemeClr val="tx1"/>
                </a:solidFill>
                <a:latin typeface="+mn-lt"/>
                <a:ea typeface="+mn-ea"/>
                <a:cs typeface="+mn-cs"/>
              </a:rPr>
              <a:t>Sattelmair</a:t>
            </a:r>
            <a:r>
              <a:rPr lang="en-US" sz="1200" b="0" i="0" u="none" strike="noStrike" kern="1200" baseline="0" dirty="0">
                <a:solidFill>
                  <a:schemeClr val="tx1"/>
                </a:solidFill>
                <a:latin typeface="+mn-lt"/>
                <a:ea typeface="+mn-ea"/>
                <a:cs typeface="+mn-cs"/>
              </a:rPr>
              <a:t> et al., 2011; </a:t>
            </a:r>
            <a:r>
              <a:rPr lang="en-US" sz="1200" b="0" i="0" u="none" strike="noStrike" kern="1200" baseline="0" dirty="0" err="1">
                <a:solidFill>
                  <a:schemeClr val="tx1"/>
                </a:solidFill>
                <a:latin typeface="+mn-lt"/>
                <a:ea typeface="+mn-ea"/>
                <a:cs typeface="+mn-cs"/>
              </a:rPr>
              <a:t>Sigal</a:t>
            </a:r>
            <a:r>
              <a:rPr lang="en-US" sz="1200" b="0" i="0" u="none" strike="noStrike" kern="1200" baseline="0" dirty="0">
                <a:solidFill>
                  <a:schemeClr val="tx1"/>
                </a:solidFill>
                <a:latin typeface="+mn-lt"/>
                <a:ea typeface="+mn-ea"/>
                <a:cs typeface="+mn-cs"/>
              </a:rPr>
              <a:t>, Kenny, Wasserman, Castaneda-</a:t>
            </a:r>
            <a:r>
              <a:rPr lang="en-US" sz="1200" b="0" i="0" u="none" strike="noStrike" kern="1200" baseline="0" dirty="0" err="1">
                <a:solidFill>
                  <a:schemeClr val="tx1"/>
                </a:solidFill>
                <a:latin typeface="+mn-lt"/>
                <a:ea typeface="+mn-ea"/>
                <a:cs typeface="+mn-cs"/>
              </a:rPr>
              <a:t>Sceppa</a:t>
            </a:r>
            <a:r>
              <a:rPr lang="en-US" sz="1200" b="0" i="0" u="none" strike="noStrike" kern="1200" baseline="0" dirty="0">
                <a:solidFill>
                  <a:schemeClr val="tx1"/>
                </a:solidFill>
                <a:latin typeface="+mn-lt"/>
                <a:ea typeface="+mn-ea"/>
                <a:cs typeface="+mn-cs"/>
              </a:rPr>
              <a:t>, &amp; White, 2006). This is particularly important in light of estimates that 9% of all premature mortality can be attributed to physical inactivity (Lee et al., 2012). However, the value of physical activity is not only physiological, with considerable evidence also pointing to its psychological benefits. For example, physical activity has been found to reduce the symptoms and incidence of both anxiety and depression (Dunn, Trivedi, &amp; O’Neal, 2001; </a:t>
            </a:r>
            <a:r>
              <a:rPr lang="en-US" sz="1200" b="0" i="0" u="none" strike="noStrike" kern="1200" baseline="0" dirty="0" err="1">
                <a:solidFill>
                  <a:schemeClr val="tx1"/>
                </a:solidFill>
                <a:latin typeface="+mn-lt"/>
                <a:ea typeface="+mn-ea"/>
                <a:cs typeface="+mn-cs"/>
              </a:rPr>
              <a:t>Teychenne</a:t>
            </a:r>
            <a:r>
              <a:rPr lang="en-US" sz="1200" b="0" i="0" u="none" strike="noStrike" kern="1200" baseline="0" dirty="0">
                <a:solidFill>
                  <a:schemeClr val="tx1"/>
                </a:solidFill>
                <a:latin typeface="+mn-lt"/>
                <a:ea typeface="+mn-ea"/>
                <a:cs typeface="+mn-cs"/>
              </a:rPr>
              <a:t>, Ball, &amp; Salmon, 2008), and to improve self-esteem (</a:t>
            </a:r>
            <a:r>
              <a:rPr lang="en-US" sz="1200" b="0" i="0" u="none" strike="noStrike" kern="1200" baseline="0" dirty="0" err="1">
                <a:solidFill>
                  <a:schemeClr val="tx1"/>
                </a:solidFill>
                <a:latin typeface="+mn-lt"/>
                <a:ea typeface="+mn-ea"/>
                <a:cs typeface="+mn-cs"/>
              </a:rPr>
              <a:t>Ekeland</a:t>
            </a:r>
            <a:r>
              <a:rPr lang="en-US" sz="1200" b="0" i="0" u="none" strike="noStrike" kern="1200" baseline="0" dirty="0">
                <a:solidFill>
                  <a:schemeClr val="tx1"/>
                </a:solidFill>
                <a:latin typeface="+mn-lt"/>
                <a:ea typeface="+mn-ea"/>
                <a:cs typeface="+mn-cs"/>
              </a:rPr>
              <a:t>, Heian, &amp; Hagen, 2005), mood (</a:t>
            </a:r>
            <a:r>
              <a:rPr lang="en-US" sz="1200" b="0" i="0" u="none" strike="noStrike" kern="1200" baseline="0" dirty="0" err="1">
                <a:solidFill>
                  <a:schemeClr val="tx1"/>
                </a:solidFill>
                <a:latin typeface="+mn-lt"/>
                <a:ea typeface="+mn-ea"/>
                <a:cs typeface="+mn-cs"/>
              </a:rPr>
              <a:t>Kanning</a:t>
            </a:r>
            <a:r>
              <a:rPr lang="en-US" sz="1200" b="0" i="0" u="none" strike="noStrike" kern="1200" baseline="0" dirty="0">
                <a:solidFill>
                  <a:schemeClr val="tx1"/>
                </a:solidFill>
                <a:latin typeface="+mn-lt"/>
                <a:ea typeface="+mn-ea"/>
                <a:cs typeface="+mn-cs"/>
              </a:rPr>
              <a:t> &amp; </a:t>
            </a:r>
            <a:r>
              <a:rPr lang="en-US" sz="1200" b="0" i="0" u="none" strike="noStrike" kern="1200" baseline="0" dirty="0" err="1">
                <a:solidFill>
                  <a:schemeClr val="tx1"/>
                </a:solidFill>
                <a:latin typeface="+mn-lt"/>
                <a:ea typeface="+mn-ea"/>
                <a:cs typeface="+mn-cs"/>
              </a:rPr>
              <a:t>Schlicht</a:t>
            </a:r>
            <a:r>
              <a:rPr lang="en-US" sz="1200" b="0" i="0" u="none" strike="noStrike" kern="1200" baseline="0" dirty="0">
                <a:solidFill>
                  <a:schemeClr val="tx1"/>
                </a:solidFill>
                <a:latin typeface="+mn-lt"/>
                <a:ea typeface="+mn-ea"/>
                <a:cs typeface="+mn-cs"/>
              </a:rPr>
              <a:t>, 2010) and cognitive functioning (Lautenschlager et al., 2008).</a:t>
            </a:r>
          </a:p>
          <a:p>
            <a:r>
              <a:rPr lang="en-US" sz="1200" b="0" i="0" u="none" strike="noStrike" kern="1200" baseline="0" dirty="0">
                <a:solidFill>
                  <a:schemeClr val="tx1"/>
                </a:solidFill>
                <a:latin typeface="+mn-lt"/>
                <a:ea typeface="+mn-ea"/>
                <a:cs typeface="+mn-cs"/>
              </a:rPr>
              <a:t>Based on evidence which has accumulated over many decades, the World Health </a:t>
            </a:r>
            <a:r>
              <a:rPr lang="en-US" sz="1200" b="0" i="0" u="none" strike="noStrike" kern="1200" baseline="0" dirty="0" err="1">
                <a:solidFill>
                  <a:schemeClr val="tx1"/>
                </a:solidFill>
                <a:latin typeface="+mn-lt"/>
                <a:ea typeface="+mn-ea"/>
                <a:cs typeface="+mn-cs"/>
              </a:rPr>
              <a:t>Organisation</a:t>
            </a:r>
            <a:r>
              <a:rPr lang="en-US" sz="1200" b="0" i="0" u="none" strike="noStrike" kern="1200" baseline="0" dirty="0">
                <a:solidFill>
                  <a:schemeClr val="tx1"/>
                </a:solidFill>
                <a:latin typeface="+mn-lt"/>
                <a:ea typeface="+mn-ea"/>
                <a:cs typeface="+mn-cs"/>
              </a:rPr>
              <a:t> (2010) recommends that each week adults aged 19–64 should engage in a minimum of either 150 minutes of moderate intensity aerobic activity, 75 minutes of vigorous intensity aerobic activity, or a combination of the two. However, despite an ever-increasing awareness of these recommendations and of the benefits of physical activity, rates of participation in physical activity remain a substantial concern. The most recent global statistics indicate that over a quarter of adults (27.5%) worldwide are insufficiently active (</a:t>
            </a:r>
            <a:r>
              <a:rPr lang="en-US" sz="1200" b="0" i="0" u="none" strike="noStrike" kern="1200" baseline="0" dirty="0" err="1">
                <a:solidFill>
                  <a:schemeClr val="tx1"/>
                </a:solidFill>
                <a:latin typeface="+mn-lt"/>
                <a:ea typeface="+mn-ea"/>
                <a:cs typeface="+mn-cs"/>
              </a:rPr>
              <a:t>Guthold</a:t>
            </a:r>
            <a:r>
              <a:rPr lang="en-US" sz="1200" b="0" i="0" u="none" strike="noStrike" kern="1200" baseline="0" dirty="0">
                <a:solidFill>
                  <a:schemeClr val="tx1"/>
                </a:solidFill>
                <a:latin typeface="+mn-lt"/>
                <a:ea typeface="+mn-ea"/>
                <a:cs typeface="+mn-cs"/>
              </a:rPr>
              <a:t>, Stevens, Riley, &amp; Bull, 2018). Even higher rates of insufficient activity (&gt;90%) have been reported based on objective accelerometer data (Tucker, Welk, &amp; </a:t>
            </a:r>
            <a:r>
              <a:rPr lang="en-US" sz="1200" b="0" i="0" u="none" strike="noStrike" kern="1200" baseline="0" dirty="0" err="1">
                <a:solidFill>
                  <a:schemeClr val="tx1"/>
                </a:solidFill>
                <a:latin typeface="+mn-lt"/>
                <a:ea typeface="+mn-ea"/>
                <a:cs typeface="+mn-cs"/>
              </a:rPr>
              <a:t>Beyler</a:t>
            </a:r>
            <a:r>
              <a:rPr lang="en-US" sz="1200" b="0" i="0" u="none" strike="noStrike" kern="1200" baseline="0" dirty="0">
                <a:solidFill>
                  <a:schemeClr val="tx1"/>
                </a:solidFill>
                <a:latin typeface="+mn-lt"/>
                <a:ea typeface="+mn-ea"/>
                <a:cs typeface="+mn-cs"/>
              </a:rPr>
              <a:t>, 2011). These high levels of inactivity have consequences that extend well beyond the negative impact on individuals’ health. In particular, physical inactivity also exerts a considerable financial burden on governments in both developed and developing countries (Li, 2014). For example, estimates from the United Kingdom place the cost of inactivity in the region of £7.4 billion per year (Public Health England, 2014), with analyses suggesting that the percentage of total national healthcare costs resulting from inactivity are comparable across high-, middle- and low-income countries (Pratt, Norris, </a:t>
            </a:r>
            <a:r>
              <a:rPr lang="en-US" sz="1200" b="0" i="0" u="none" strike="noStrike" kern="1200" baseline="0" dirty="0" err="1">
                <a:solidFill>
                  <a:schemeClr val="tx1"/>
                </a:solidFill>
                <a:latin typeface="+mn-lt"/>
                <a:ea typeface="+mn-ea"/>
                <a:cs typeface="+mn-cs"/>
              </a:rPr>
              <a:t>Lobelo</a:t>
            </a:r>
            <a:r>
              <a:rPr lang="en-US" sz="1200" b="0" i="0" u="none" strike="noStrike" kern="1200" baseline="0" dirty="0">
                <a:solidFill>
                  <a:schemeClr val="tx1"/>
                </a:solidFill>
                <a:latin typeface="+mn-lt"/>
                <a:ea typeface="+mn-ea"/>
                <a:cs typeface="+mn-cs"/>
              </a:rPr>
              <a:t>, Roux, &amp; Wang, 2014). </a:t>
            </a:r>
          </a:p>
          <a:p>
            <a:r>
              <a:rPr lang="en-US" sz="1200" b="0" i="0" u="none" strike="noStrike" kern="1200" baseline="0" dirty="0">
                <a:solidFill>
                  <a:schemeClr val="tx1"/>
                </a:solidFill>
                <a:latin typeface="+mn-lt"/>
                <a:ea typeface="+mn-ea"/>
                <a:cs typeface="+mn-cs"/>
              </a:rPr>
              <a:t>Given these statistics, and with the world’s population growing, enhancing physical activity participation rates represents a global health priority (Blair, </a:t>
            </a:r>
            <a:r>
              <a:rPr lang="en-US" sz="1200" b="0" i="0" u="none" strike="noStrike" kern="1200" baseline="0" dirty="0" err="1">
                <a:solidFill>
                  <a:schemeClr val="tx1"/>
                </a:solidFill>
                <a:latin typeface="+mn-lt"/>
                <a:ea typeface="+mn-ea"/>
                <a:cs typeface="+mn-cs"/>
              </a:rPr>
              <a:t>Sallis</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Hutber</a:t>
            </a:r>
            <a:r>
              <a:rPr lang="en-US" sz="1200" b="0" i="0" u="none" strike="noStrike" kern="1200" baseline="0" dirty="0">
                <a:solidFill>
                  <a:schemeClr val="tx1"/>
                </a:solidFill>
                <a:latin typeface="+mn-lt"/>
                <a:ea typeface="+mn-ea"/>
                <a:cs typeface="+mn-cs"/>
              </a:rPr>
              <a:t>, &amp; Archer, 2012). Indeed, </a:t>
            </a:r>
            <a:r>
              <a:rPr lang="en-US" sz="1200" b="0" i="0" u="none" strike="noStrike" kern="1200" baseline="0" dirty="0" err="1">
                <a:solidFill>
                  <a:schemeClr val="tx1"/>
                </a:solidFill>
                <a:latin typeface="+mn-lt"/>
                <a:ea typeface="+mn-ea"/>
                <a:cs typeface="+mn-cs"/>
              </a:rPr>
              <a:t>recognising</a:t>
            </a:r>
            <a:r>
              <a:rPr lang="en-US" sz="1200" b="0" i="0" u="none" strike="noStrike" kern="1200" baseline="0" dirty="0">
                <a:solidFill>
                  <a:schemeClr val="tx1"/>
                </a:solidFill>
                <a:latin typeface="+mn-lt"/>
                <a:ea typeface="+mn-ea"/>
                <a:cs typeface="+mn-cs"/>
              </a:rPr>
              <a:t> the urgency of this problem, the World Health </a:t>
            </a:r>
            <a:r>
              <a:rPr lang="en-US" sz="1200" b="0" i="0" u="none" strike="noStrike" kern="1200" baseline="0" dirty="0" err="1">
                <a:solidFill>
                  <a:schemeClr val="tx1"/>
                </a:solidFill>
                <a:latin typeface="+mn-lt"/>
                <a:ea typeface="+mn-ea"/>
                <a:cs typeface="+mn-cs"/>
              </a:rPr>
              <a:t>Organisation</a:t>
            </a:r>
            <a:r>
              <a:rPr lang="en-US" sz="1200" b="0" i="0" u="none" strike="noStrike" kern="1200" baseline="0" dirty="0">
                <a:solidFill>
                  <a:schemeClr val="tx1"/>
                </a:solidFill>
                <a:latin typeface="+mn-lt"/>
                <a:ea typeface="+mn-ea"/>
                <a:cs typeface="+mn-cs"/>
              </a:rPr>
              <a:t> has set ambitious targets to reduce inactivity by 10% by 2025 and 15% by 2030 (World Health </a:t>
            </a:r>
            <a:r>
              <a:rPr lang="en-US" sz="1200" b="0" i="0" u="none" strike="noStrike" kern="1200" baseline="0" dirty="0" err="1">
                <a:solidFill>
                  <a:schemeClr val="tx1"/>
                </a:solidFill>
                <a:latin typeface="+mn-lt"/>
                <a:ea typeface="+mn-ea"/>
                <a:cs typeface="+mn-cs"/>
              </a:rPr>
              <a:t>Organisation</a:t>
            </a:r>
            <a:r>
              <a:rPr lang="en-US" sz="1200" b="0" i="0" u="none" strike="noStrike" kern="1200" baseline="0" dirty="0">
                <a:solidFill>
                  <a:schemeClr val="tx1"/>
                </a:solidFill>
                <a:latin typeface="+mn-lt"/>
                <a:ea typeface="+mn-ea"/>
                <a:cs typeface="+mn-cs"/>
              </a:rPr>
              <a:t>, 2013, 2018). However, despite the efforts of researchers, community </a:t>
            </a:r>
            <a:r>
              <a:rPr lang="en-US" sz="1200" b="0" i="0" u="none" strike="noStrike" kern="1200" baseline="0" dirty="0" err="1">
                <a:solidFill>
                  <a:schemeClr val="tx1"/>
                </a:solidFill>
                <a:latin typeface="+mn-lt"/>
                <a:ea typeface="+mn-ea"/>
                <a:cs typeface="+mn-cs"/>
              </a:rPr>
              <a:t>organisations</a:t>
            </a:r>
            <a:r>
              <a:rPr lang="en-US" sz="1200" b="0" i="0" u="none" strike="noStrike" kern="1200" baseline="0" dirty="0">
                <a:solidFill>
                  <a:schemeClr val="tx1"/>
                </a:solidFill>
                <a:latin typeface="+mn-lt"/>
                <a:ea typeface="+mn-ea"/>
                <a:cs typeface="+mn-cs"/>
              </a:rPr>
              <a:t> and public health agencies, trend data indicate that inactivity rates remain stagnant at best, and may even be increasing, leading to suggestions that these targets are unlikely to be met (</a:t>
            </a:r>
            <a:r>
              <a:rPr lang="en-US" sz="1200" b="0" i="0" u="none" strike="noStrike" kern="1200" baseline="0" dirty="0" err="1">
                <a:solidFill>
                  <a:schemeClr val="tx1"/>
                </a:solidFill>
                <a:latin typeface="+mn-lt"/>
                <a:ea typeface="+mn-ea"/>
                <a:cs typeface="+mn-cs"/>
              </a:rPr>
              <a:t>Guthold</a:t>
            </a:r>
            <a:r>
              <a:rPr lang="en-US" sz="1200" b="0" i="0" u="none" strike="noStrike" kern="1200" baseline="0" dirty="0">
                <a:solidFill>
                  <a:schemeClr val="tx1"/>
                </a:solidFill>
                <a:latin typeface="+mn-lt"/>
                <a:ea typeface="+mn-ea"/>
                <a:cs typeface="+mn-cs"/>
              </a:rPr>
              <a:t> et al., 2018). </a:t>
            </a:r>
          </a:p>
          <a:p>
            <a:r>
              <a:rPr lang="en-US" sz="1200" b="0" i="0" u="none" strike="noStrike" kern="1200" baseline="0" dirty="0">
                <a:solidFill>
                  <a:schemeClr val="tx1"/>
                </a:solidFill>
                <a:latin typeface="+mn-lt"/>
                <a:ea typeface="+mn-ea"/>
                <a:cs typeface="+mn-cs"/>
              </a:rPr>
              <a:t>Building on recent discussions of the potential for the social identity approach to contribute both (a) to our understanding of physical activity behaviours, and (b) to efforts to promote physical activity (Beauchamp, 2019; Stevens et al., 2017), in this chapter we provide a fresh framework for guiding these efforts. This framework places social factors – and social identification in particular – at the </a:t>
            </a:r>
            <a:r>
              <a:rPr lang="en-US" sz="1200" b="0" i="0" u="none" strike="noStrike" kern="1200" baseline="0" dirty="0" err="1">
                <a:solidFill>
                  <a:schemeClr val="tx1"/>
                </a:solidFill>
                <a:latin typeface="+mn-lt"/>
                <a:ea typeface="+mn-ea"/>
                <a:cs typeface="+mn-cs"/>
              </a:rPr>
              <a:t>centre</a:t>
            </a:r>
            <a:r>
              <a:rPr lang="en-US" sz="1200" b="0" i="0" u="none" strike="noStrike" kern="1200" baseline="0" dirty="0">
                <a:solidFill>
                  <a:schemeClr val="tx1"/>
                </a:solidFill>
                <a:latin typeface="+mn-lt"/>
                <a:ea typeface="+mn-ea"/>
                <a:cs typeface="+mn-cs"/>
              </a:rPr>
              <a:t> of the analysis. First, however, we set the scene for this outline by presenting a short overview of two prevailing theoretical approaches that have dominated the physical activity landscape for the last three decades. Here, while highlighting the strengths of these approaches, we also draw attention to what we consider to be an incomplete analysis within these theories of the impact of social factors on physical activity behaviours. </a:t>
            </a:r>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 </a:t>
            </a:r>
            <a:endParaRPr lang="nl-BE" sz="1200" b="0" i="0" u="none" strike="noStrike" kern="1200" baseline="0" dirty="0">
              <a:solidFill>
                <a:schemeClr val="tx1"/>
              </a:solidFill>
              <a:latin typeface="+mn-lt"/>
              <a:ea typeface="+mn-ea"/>
              <a:cs typeface="+mn-cs"/>
            </a:endParaRPr>
          </a:p>
          <a:p>
            <a:endParaRPr lang="en-US" sz="1200" b="1"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2</a:t>
            </a:fld>
            <a:endParaRPr lang="en-GB"/>
          </a:p>
        </p:txBody>
      </p:sp>
    </p:spTree>
    <p:extLst>
      <p:ext uri="{BB962C8B-B14F-4D97-AF65-F5344CB8AC3E}">
        <p14:creationId xmlns:p14="http://schemas.microsoft.com/office/powerpoint/2010/main" val="36282569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BE" sz="1200" b="0" i="0" u="none" strike="noStrike" kern="1200" baseline="0" dirty="0">
              <a:solidFill>
                <a:schemeClr val="tx1"/>
              </a:solidFill>
              <a:latin typeface="+mn-lt"/>
              <a:ea typeface="+mn-ea"/>
              <a:cs typeface="+mn-cs"/>
            </a:endParaRP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While early psychological research on physical activity was largely </a:t>
            </a:r>
            <a:r>
              <a:rPr lang="en-US" sz="1200" b="0" i="0" u="none" strike="noStrike" kern="1200" baseline="0" dirty="0" err="1">
                <a:solidFill>
                  <a:schemeClr val="tx1"/>
                </a:solidFill>
                <a:latin typeface="+mn-lt"/>
                <a:ea typeface="+mn-ea"/>
                <a:cs typeface="+mn-cs"/>
              </a:rPr>
              <a:t>atheoretical</a:t>
            </a:r>
            <a:r>
              <a:rPr lang="en-US" sz="1200" b="0" i="0" u="none" strike="noStrike" kern="1200" baseline="0" dirty="0">
                <a:solidFill>
                  <a:schemeClr val="tx1"/>
                </a:solidFill>
                <a:latin typeface="+mn-lt"/>
                <a:ea typeface="+mn-ea"/>
                <a:cs typeface="+mn-cs"/>
              </a:rPr>
              <a:t>, the field took a major step forward in the late 1980s and early 1990s when the first attempts were made to develop and apply theoretical frameworks to understand and promote physical activity. As Rhodes and colleagues (2018) note, theoretical frameworks are essential because (a) they allow for study replication and </a:t>
            </a:r>
            <a:r>
              <a:rPr lang="en-US" sz="1200" b="0" i="0" u="none" strike="noStrike" kern="1200" baseline="0" dirty="0" err="1">
                <a:solidFill>
                  <a:schemeClr val="tx1"/>
                </a:solidFill>
                <a:latin typeface="+mn-lt"/>
                <a:ea typeface="+mn-ea"/>
                <a:cs typeface="+mn-cs"/>
              </a:rPr>
              <a:t>generalisation</a:t>
            </a:r>
            <a:r>
              <a:rPr lang="en-US" sz="1200" b="0" i="0" u="none" strike="noStrike" kern="1200" baseline="0" dirty="0">
                <a:solidFill>
                  <a:schemeClr val="tx1"/>
                </a:solidFill>
                <a:latin typeface="+mn-lt"/>
                <a:ea typeface="+mn-ea"/>
                <a:cs typeface="+mn-cs"/>
              </a:rPr>
              <a:t>, (b) they create a context within which variables under study can be defined and structured, and (c) they lay a foundation for the testing and falsification of hypotheses.</a:t>
            </a:r>
          </a:p>
          <a:p>
            <a:r>
              <a:rPr lang="en-US" sz="1200" b="0" i="0" u="none" strike="noStrike" kern="1200" baseline="0" dirty="0">
                <a:solidFill>
                  <a:schemeClr val="tx1"/>
                </a:solidFill>
                <a:latin typeface="+mn-lt"/>
                <a:ea typeface="+mn-ea"/>
                <a:cs typeface="+mn-cs"/>
              </a:rPr>
              <a:t>Two approaches in particular have become cornerstones of the physical activity literature: the </a:t>
            </a:r>
            <a:r>
              <a:rPr lang="en-US" sz="1200" b="0" i="1" u="none" strike="noStrike" kern="1200" baseline="0" dirty="0">
                <a:solidFill>
                  <a:schemeClr val="tx1"/>
                </a:solidFill>
                <a:latin typeface="+mn-lt"/>
                <a:ea typeface="+mn-ea"/>
                <a:cs typeface="+mn-cs"/>
              </a:rPr>
              <a:t>theory of planned </a:t>
            </a:r>
            <a:r>
              <a:rPr lang="en-US" sz="1200" b="0" i="1" u="none" strike="noStrike" kern="1200" baseline="0" dirty="0" err="1">
                <a:solidFill>
                  <a:schemeClr val="tx1"/>
                </a:solidFill>
                <a:latin typeface="+mn-lt"/>
                <a:ea typeface="+mn-ea"/>
                <a:cs typeface="+mn-cs"/>
              </a:rPr>
              <a:t>behaviour</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(TPB; </a:t>
            </a:r>
            <a:r>
              <a:rPr lang="en-US" sz="1200" b="0" i="0" u="none" strike="noStrike" kern="1200" baseline="0" dirty="0" err="1">
                <a:solidFill>
                  <a:schemeClr val="tx1"/>
                </a:solidFill>
                <a:latin typeface="+mn-lt"/>
                <a:ea typeface="+mn-ea"/>
                <a:cs typeface="+mn-cs"/>
              </a:rPr>
              <a:t>Ajzen</a:t>
            </a:r>
            <a:r>
              <a:rPr lang="en-US" sz="1200" b="0" i="0" u="none" strike="noStrike" kern="1200" baseline="0" dirty="0">
                <a:solidFill>
                  <a:schemeClr val="tx1"/>
                </a:solidFill>
                <a:latin typeface="+mn-lt"/>
                <a:ea typeface="+mn-ea"/>
                <a:cs typeface="+mn-cs"/>
              </a:rPr>
              <a:t>, 1991) and </a:t>
            </a:r>
            <a:r>
              <a:rPr lang="en-US" sz="1200" b="0" i="1" u="none" strike="noStrike" kern="1200" baseline="0" dirty="0">
                <a:solidFill>
                  <a:schemeClr val="tx1"/>
                </a:solidFill>
                <a:latin typeface="+mn-lt"/>
                <a:ea typeface="+mn-ea"/>
                <a:cs typeface="+mn-cs"/>
              </a:rPr>
              <a:t>self-determination theory </a:t>
            </a:r>
            <a:r>
              <a:rPr lang="en-US" sz="1200" b="0" i="0" u="none" strike="noStrike" kern="1200" baseline="0" dirty="0">
                <a:solidFill>
                  <a:schemeClr val="tx1"/>
                </a:solidFill>
                <a:latin typeface="+mn-lt"/>
                <a:ea typeface="+mn-ea"/>
                <a:cs typeface="+mn-cs"/>
              </a:rPr>
              <a:t>(SDT; Deci &amp; Ryan, 1985). Numerous other theories, including the health action process approach (Schwarzer, 1992), the health belief model (Rosenstock, 1974), self-efficacy theory (Bandura, 1977), and social cognitive theory (Bandura, 1986, 2001) have also been applied in this context. Indeed, in a similar vein, the transtheoretical model (a stage-based model of health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Prochaska &amp; DiClemente, 1983) and approaches focusing on genetic factors, non-conscious processes, and the role of positive and negative affect have all contributed to the considerable efforts that have been made to (a) understand physical activity behaviours, and (b) promote physical activity. Comprehensive outlines of these approaches, and reviews of the studies that have tested them, can be found elsewhere (e.g., see Beauchamp, Crawford, &amp; Jackson, 2018; </a:t>
            </a:r>
            <a:r>
              <a:rPr lang="en-US" sz="1200" b="0" i="0" u="none" strike="noStrike" kern="1200" baseline="0" dirty="0" err="1">
                <a:solidFill>
                  <a:schemeClr val="tx1"/>
                </a:solidFill>
                <a:latin typeface="+mn-lt"/>
                <a:ea typeface="+mn-ea"/>
                <a:cs typeface="+mn-cs"/>
              </a:rPr>
              <a:t>Beunen</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Beunen</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Thomis</a:t>
            </a:r>
            <a:r>
              <a:rPr lang="en-US" sz="1200" b="0" i="0" u="none" strike="noStrike" kern="1200" baseline="0" dirty="0">
                <a:solidFill>
                  <a:schemeClr val="tx1"/>
                </a:solidFill>
                <a:latin typeface="+mn-lt"/>
                <a:ea typeface="+mn-ea"/>
                <a:cs typeface="+mn-cs"/>
              </a:rPr>
              <a:t>, &amp; </a:t>
            </a:r>
            <a:r>
              <a:rPr lang="en-US" sz="1200" b="0" i="0" u="none" strike="noStrike" kern="1200" baseline="0" dirty="0" err="1">
                <a:solidFill>
                  <a:schemeClr val="tx1"/>
                </a:solidFill>
                <a:latin typeface="+mn-lt"/>
                <a:ea typeface="+mn-ea"/>
                <a:cs typeface="+mn-cs"/>
              </a:rPr>
              <a:t>Thomis</a:t>
            </a:r>
            <a:r>
              <a:rPr lang="en-US" sz="1200" b="0" i="0" u="none" strike="noStrike" kern="1200" baseline="0" dirty="0">
                <a:solidFill>
                  <a:schemeClr val="tx1"/>
                </a:solidFill>
                <a:latin typeface="+mn-lt"/>
                <a:ea typeface="+mn-ea"/>
                <a:cs typeface="+mn-cs"/>
              </a:rPr>
              <a:t>, 1999; Marshall &amp; Biddle, 2001; Rebar et al., 2016; Rhodes &amp; Kates, 2015; Rhodes et al., 2018). In this chapter, however, we will focus on what we consider are the two most dominant frameworks in the field: the TPB and SDT.</a:t>
            </a:r>
          </a:p>
          <a:p>
            <a:endParaRPr lang="en-US" sz="1200" b="0" i="0" u="none" strike="noStrike" kern="1200" baseline="0" dirty="0">
              <a:solidFill>
                <a:schemeClr val="tx1"/>
              </a:solidFill>
              <a:latin typeface="+mn-lt"/>
              <a:ea typeface="+mn-ea"/>
              <a:cs typeface="+mn-cs"/>
            </a:endParaRP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theory of planned </a:t>
            </a:r>
            <a:r>
              <a:rPr lang="en-US" sz="1200" b="0" i="0" u="none" strike="noStrike" kern="1200" baseline="0" dirty="0" err="1">
                <a:solidFill>
                  <a:schemeClr val="tx1"/>
                </a:solidFill>
                <a:latin typeface="+mn-lt"/>
                <a:ea typeface="+mn-ea"/>
                <a:cs typeface="+mn-cs"/>
              </a:rPr>
              <a:t>behaviour</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the last two decades in particular, the theory of planned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(TPB) has been the most widely used theoretical framework in the physical activity domain. A meta-analysis, published 15 years ago of exercise-related studies that draw on the TPB (or its preceding version, the theory of reasoned action; </a:t>
            </a:r>
            <a:r>
              <a:rPr lang="en-US" sz="1200" b="0" i="0" u="none" strike="noStrike" kern="1200" baseline="0" dirty="0" err="1">
                <a:solidFill>
                  <a:schemeClr val="tx1"/>
                </a:solidFill>
                <a:latin typeface="+mn-lt"/>
                <a:ea typeface="+mn-ea"/>
                <a:cs typeface="+mn-cs"/>
              </a:rPr>
              <a:t>Ajzen</a:t>
            </a:r>
            <a:r>
              <a:rPr lang="en-US" sz="1200" b="0" i="0" u="none" strike="noStrike" kern="1200" baseline="0" dirty="0">
                <a:solidFill>
                  <a:schemeClr val="tx1"/>
                </a:solidFill>
                <a:latin typeface="+mn-lt"/>
                <a:ea typeface="+mn-ea"/>
                <a:cs typeface="+mn-cs"/>
              </a:rPr>
              <a:t> &amp; Fishbein, 1980) identified 111 studies (Downs &amp; </a:t>
            </a:r>
            <a:r>
              <a:rPr lang="en-US" sz="1200" b="0" i="0" u="none" strike="noStrike" kern="1200" baseline="0" dirty="0" err="1">
                <a:solidFill>
                  <a:schemeClr val="tx1"/>
                </a:solidFill>
                <a:latin typeface="+mn-lt"/>
                <a:ea typeface="+mn-ea"/>
                <a:cs typeface="+mn-cs"/>
              </a:rPr>
              <a:t>Hausenblas</a:t>
            </a:r>
            <a:r>
              <a:rPr lang="en-US" sz="1200" b="0" i="0" u="none" strike="noStrike" kern="1200" baseline="0" dirty="0">
                <a:solidFill>
                  <a:schemeClr val="tx1"/>
                </a:solidFill>
                <a:latin typeface="+mn-lt"/>
                <a:ea typeface="+mn-ea"/>
                <a:cs typeface="+mn-cs"/>
              </a:rPr>
              <a:t>, 2005). More recent estimates suggest that in excess of 200 studies have drawn on the TPB to predict and explain physical activity (Rhodes &amp; </a:t>
            </a:r>
            <a:r>
              <a:rPr lang="en-US" sz="1200" b="0" i="0" u="none" strike="noStrike" kern="1200" baseline="0" dirty="0" err="1">
                <a:solidFill>
                  <a:schemeClr val="tx1"/>
                </a:solidFill>
                <a:latin typeface="+mn-lt"/>
                <a:ea typeface="+mn-ea"/>
                <a:cs typeface="+mn-cs"/>
              </a:rPr>
              <a:t>Nigg</a:t>
            </a:r>
            <a:r>
              <a:rPr lang="en-US" sz="1200" b="0" i="0" u="none" strike="noStrike" kern="1200" baseline="0" dirty="0">
                <a:solidFill>
                  <a:schemeClr val="tx1"/>
                </a:solidFill>
                <a:latin typeface="+mn-lt"/>
                <a:ea typeface="+mn-ea"/>
                <a:cs typeface="+mn-cs"/>
              </a:rPr>
              <a:t>, 2011), with this number likely to have grown substantially in the period since.</a:t>
            </a:r>
          </a:p>
          <a:p>
            <a:r>
              <a:rPr lang="en-US" sz="1200" b="0" i="0" u="none" strike="noStrike" kern="1200" baseline="0" dirty="0">
                <a:solidFill>
                  <a:schemeClr val="tx1"/>
                </a:solidFill>
                <a:latin typeface="+mn-lt"/>
                <a:ea typeface="+mn-ea"/>
                <a:cs typeface="+mn-cs"/>
              </a:rPr>
              <a:t>The TPB is particularly concerned with predictors of </a:t>
            </a:r>
            <a:r>
              <a:rPr lang="en-US" sz="1200" b="0" i="0" u="none" strike="noStrike" kern="1200" baseline="0" dirty="0" err="1">
                <a:solidFill>
                  <a:schemeClr val="tx1"/>
                </a:solidFill>
                <a:latin typeface="+mn-lt"/>
                <a:ea typeface="+mn-ea"/>
                <a:cs typeface="+mn-cs"/>
              </a:rPr>
              <a:t>behavioural</a:t>
            </a:r>
            <a:r>
              <a:rPr lang="en-US" sz="1200" b="0" i="0" u="none" strike="noStrike" kern="1200" baseline="0" dirty="0">
                <a:solidFill>
                  <a:schemeClr val="tx1"/>
                </a:solidFill>
                <a:latin typeface="+mn-lt"/>
                <a:ea typeface="+mn-ea"/>
                <a:cs typeface="+mn-cs"/>
              </a:rPr>
              <a:t> intentions, which are argued to be the most proximal determinant of behaviours. Specifically, as can be seen from Figure 10.1, the TPB posits three key determinants of </a:t>
            </a:r>
            <a:r>
              <a:rPr lang="en-US" sz="1200" b="0" i="0" u="none" strike="noStrike" kern="1200" baseline="0" dirty="0" err="1">
                <a:solidFill>
                  <a:schemeClr val="tx1"/>
                </a:solidFill>
                <a:latin typeface="+mn-lt"/>
                <a:ea typeface="+mn-ea"/>
                <a:cs typeface="+mn-cs"/>
              </a:rPr>
              <a:t>behavioural</a:t>
            </a:r>
            <a:r>
              <a:rPr lang="en-US" sz="1200" b="0" i="0" u="none" strike="noStrike" kern="1200" baseline="0" dirty="0">
                <a:solidFill>
                  <a:schemeClr val="tx1"/>
                </a:solidFill>
                <a:latin typeface="+mn-lt"/>
                <a:ea typeface="+mn-ea"/>
                <a:cs typeface="+mn-cs"/>
              </a:rPr>
              <a:t> intentions: (a) </a:t>
            </a:r>
            <a:r>
              <a:rPr lang="en-US" sz="1200" b="0" i="1" u="none" strike="noStrike" kern="1200" baseline="0" dirty="0">
                <a:solidFill>
                  <a:schemeClr val="tx1"/>
                </a:solidFill>
                <a:latin typeface="+mn-lt"/>
                <a:ea typeface="+mn-ea"/>
                <a:cs typeface="+mn-cs"/>
              </a:rPr>
              <a:t>attitudes </a:t>
            </a:r>
            <a:r>
              <a:rPr lang="en-US" sz="1200" b="0" i="0" u="none" strike="noStrike" kern="1200" baseline="0" dirty="0">
                <a:solidFill>
                  <a:schemeClr val="tx1"/>
                </a:solidFill>
                <a:latin typeface="+mn-lt"/>
                <a:ea typeface="+mn-ea"/>
                <a:cs typeface="+mn-cs"/>
              </a:rPr>
              <a:t>(e.g., the degree to which a person possesses a </a:t>
            </a:r>
            <a:r>
              <a:rPr lang="en-US" sz="1200" b="0" i="0" u="none" strike="noStrike" kern="1200" baseline="0" dirty="0" err="1">
                <a:solidFill>
                  <a:schemeClr val="tx1"/>
                </a:solidFill>
                <a:latin typeface="+mn-lt"/>
                <a:ea typeface="+mn-ea"/>
                <a:cs typeface="+mn-cs"/>
              </a:rPr>
              <a:t>favourable</a:t>
            </a:r>
            <a:r>
              <a:rPr lang="en-US" sz="1200" b="0" i="0" u="none" strike="noStrike" kern="1200" baseline="0" dirty="0">
                <a:solidFill>
                  <a:schemeClr val="tx1"/>
                </a:solidFill>
                <a:latin typeface="+mn-lt"/>
                <a:ea typeface="+mn-ea"/>
                <a:cs typeface="+mn-cs"/>
              </a:rPr>
              <a:t> perception of physical activity and believes it will lead to desired outcomes), (b) perceived sense of </a:t>
            </a:r>
            <a:r>
              <a:rPr lang="en-US" sz="1200" b="0" i="1" u="none" strike="noStrike" kern="1200" baseline="0" dirty="0" err="1">
                <a:solidFill>
                  <a:schemeClr val="tx1"/>
                </a:solidFill>
                <a:latin typeface="+mn-lt"/>
                <a:ea typeface="+mn-ea"/>
                <a:cs typeface="+mn-cs"/>
              </a:rPr>
              <a:t>behavioural</a:t>
            </a:r>
            <a:r>
              <a:rPr lang="en-US" sz="1200" b="0" i="1" u="none" strike="noStrike" kern="1200" baseline="0" dirty="0">
                <a:solidFill>
                  <a:schemeClr val="tx1"/>
                </a:solidFill>
                <a:latin typeface="+mn-lt"/>
                <a:ea typeface="+mn-ea"/>
                <a:cs typeface="+mn-cs"/>
              </a:rPr>
              <a:t> control </a:t>
            </a:r>
            <a:r>
              <a:rPr lang="en-US" sz="1200" b="0" i="0" u="none" strike="noStrike" kern="1200" baseline="0" dirty="0">
                <a:solidFill>
                  <a:schemeClr val="tx1"/>
                </a:solidFill>
                <a:latin typeface="+mn-lt"/>
                <a:ea typeface="+mn-ea"/>
                <a:cs typeface="+mn-cs"/>
              </a:rPr>
              <a:t>(e.g., a person’s perception of their ability to be physically active and to overcome barriers to physical activity), and (c) </a:t>
            </a:r>
            <a:r>
              <a:rPr lang="en-US" sz="1200" b="0" i="1" u="none" strike="noStrike" kern="1200" baseline="0" dirty="0">
                <a:solidFill>
                  <a:schemeClr val="tx1"/>
                </a:solidFill>
                <a:latin typeface="+mn-lt"/>
                <a:ea typeface="+mn-ea"/>
                <a:cs typeface="+mn-cs"/>
              </a:rPr>
              <a:t>subjective norms </a:t>
            </a:r>
            <a:r>
              <a:rPr lang="en-US" sz="1200" b="0" i="0" u="none" strike="noStrike" kern="1200" baseline="0" dirty="0">
                <a:solidFill>
                  <a:schemeClr val="tx1"/>
                </a:solidFill>
                <a:latin typeface="+mn-lt"/>
                <a:ea typeface="+mn-ea"/>
                <a:cs typeface="+mn-cs"/>
              </a:rPr>
              <a:t>(e.g., a person’s perception that doing physical activity is something others think they should do; </a:t>
            </a:r>
            <a:r>
              <a:rPr lang="en-US" sz="1200" b="0" i="0" u="none" strike="noStrike" kern="1200" baseline="0" dirty="0" err="1">
                <a:solidFill>
                  <a:schemeClr val="tx1"/>
                </a:solidFill>
                <a:latin typeface="+mn-lt"/>
                <a:ea typeface="+mn-ea"/>
                <a:cs typeface="+mn-cs"/>
              </a:rPr>
              <a:t>Ajzen</a:t>
            </a:r>
            <a:r>
              <a:rPr lang="en-US" sz="1200" b="0" i="0" u="none" strike="noStrike" kern="1200" baseline="0" dirty="0">
                <a:solidFill>
                  <a:schemeClr val="tx1"/>
                </a:solidFill>
                <a:latin typeface="+mn-lt"/>
                <a:ea typeface="+mn-ea"/>
                <a:cs typeface="+mn-cs"/>
              </a:rPr>
              <a:t>, 1991; see also Hagger &amp; </a:t>
            </a:r>
            <a:r>
              <a:rPr lang="en-US" sz="1200" b="0" i="0" u="none" strike="noStrike" kern="1200" baseline="0" dirty="0" err="1">
                <a:solidFill>
                  <a:schemeClr val="tx1"/>
                </a:solidFill>
                <a:latin typeface="+mn-lt"/>
                <a:ea typeface="+mn-ea"/>
                <a:cs typeface="+mn-cs"/>
              </a:rPr>
              <a:t>Chatzisarantis</a:t>
            </a:r>
            <a:r>
              <a:rPr lang="en-US" sz="1200" b="0" i="0" u="none" strike="noStrike" kern="1200" baseline="0" dirty="0">
                <a:solidFill>
                  <a:schemeClr val="tx1"/>
                </a:solidFill>
                <a:latin typeface="+mn-lt"/>
                <a:ea typeface="+mn-ea"/>
                <a:cs typeface="+mn-cs"/>
              </a:rPr>
              <a:t>, 2014; Hagger, </a:t>
            </a:r>
            <a:r>
              <a:rPr lang="en-US" sz="1200" b="0" i="0" u="none" strike="noStrike" kern="1200" baseline="0" dirty="0" err="1">
                <a:solidFill>
                  <a:schemeClr val="tx1"/>
                </a:solidFill>
                <a:latin typeface="+mn-lt"/>
                <a:ea typeface="+mn-ea"/>
                <a:cs typeface="+mn-cs"/>
              </a:rPr>
              <a:t>Chatzisarantis</a:t>
            </a:r>
            <a:r>
              <a:rPr lang="en-US" sz="1200" b="0" i="0" u="none" strike="noStrike" kern="1200" baseline="0" dirty="0">
                <a:solidFill>
                  <a:schemeClr val="tx1"/>
                </a:solidFill>
                <a:latin typeface="+mn-lt"/>
                <a:ea typeface="+mn-ea"/>
                <a:cs typeface="+mn-cs"/>
              </a:rPr>
              <a:t>, &amp; Biddle, 2002). So, for example, the theory would posit that an older woman would develop positive intentions to go walking on a regular basis (and thus, actually go walking on a regular basis) if she (a) believes that this will help maintain her fitness and ability to continuing playing with her grandchildren, (b) considers herself capable of walking regularly, regardless of unpleasant weather, and (c) believes that her other family members think it is important she stays physically active. </a:t>
            </a: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Along these lines, it is worth noting that original </a:t>
            </a:r>
            <a:r>
              <a:rPr lang="en-US" sz="1200" b="0" i="0" u="none" strike="noStrike" kern="1200" baseline="0" dirty="0" err="1">
                <a:solidFill>
                  <a:schemeClr val="tx1"/>
                </a:solidFill>
                <a:latin typeface="+mn-lt"/>
                <a:ea typeface="+mn-ea"/>
                <a:cs typeface="+mn-cs"/>
              </a:rPr>
              <a:t>conceptualisations</a:t>
            </a:r>
            <a:r>
              <a:rPr lang="en-US" sz="1200" b="0" i="0" u="none" strike="noStrike" kern="1200" baseline="0" dirty="0">
                <a:solidFill>
                  <a:schemeClr val="tx1"/>
                </a:solidFill>
                <a:latin typeface="+mn-lt"/>
                <a:ea typeface="+mn-ea"/>
                <a:cs typeface="+mn-cs"/>
              </a:rPr>
              <a:t> of subjective norms in the context of the TPB </a:t>
            </a:r>
            <a:r>
              <a:rPr lang="en-US" sz="1200" b="0" i="0" u="none" strike="noStrike" kern="1200" baseline="0" dirty="0" err="1">
                <a:solidFill>
                  <a:schemeClr val="tx1"/>
                </a:solidFill>
                <a:latin typeface="+mn-lt"/>
                <a:ea typeface="+mn-ea"/>
                <a:cs typeface="+mn-cs"/>
              </a:rPr>
              <a:t>emphasised</a:t>
            </a:r>
            <a:r>
              <a:rPr lang="en-US" sz="1200" b="0" i="0" u="none" strike="noStrike" kern="1200" baseline="0" dirty="0">
                <a:solidFill>
                  <a:schemeClr val="tx1"/>
                </a:solidFill>
                <a:latin typeface="+mn-lt"/>
                <a:ea typeface="+mn-ea"/>
                <a:cs typeface="+mn-cs"/>
              </a:rPr>
              <a:t> the centrality of a person’s perceptions of whether important others (e.g., their family, friends or doctor) thought they </a:t>
            </a:r>
            <a:r>
              <a:rPr lang="en-US" sz="1200" b="0" i="1" u="none" strike="noStrike" kern="1200" baseline="0" dirty="0">
                <a:solidFill>
                  <a:schemeClr val="tx1"/>
                </a:solidFill>
                <a:latin typeface="+mn-lt"/>
                <a:ea typeface="+mn-ea"/>
                <a:cs typeface="+mn-cs"/>
              </a:rPr>
              <a:t>should </a:t>
            </a:r>
            <a:r>
              <a:rPr lang="en-US" sz="1200" b="0" i="0" u="none" strike="noStrike" kern="1200" baseline="0" dirty="0">
                <a:solidFill>
                  <a:schemeClr val="tx1"/>
                </a:solidFill>
                <a:latin typeface="+mn-lt"/>
                <a:ea typeface="+mn-ea"/>
                <a:cs typeface="+mn-cs"/>
              </a:rPr>
              <a:t>or </a:t>
            </a:r>
            <a:r>
              <a:rPr lang="en-US" sz="1200" b="0" i="1" u="none" strike="noStrike" kern="1200" baseline="0" dirty="0">
                <a:solidFill>
                  <a:schemeClr val="tx1"/>
                </a:solidFill>
                <a:latin typeface="+mn-lt"/>
                <a:ea typeface="+mn-ea"/>
                <a:cs typeface="+mn-cs"/>
              </a:rPr>
              <a:t>should not </a:t>
            </a:r>
            <a:r>
              <a:rPr lang="en-US" sz="1200" b="0" i="0" u="none" strike="noStrike" kern="1200" baseline="0" dirty="0">
                <a:solidFill>
                  <a:schemeClr val="tx1"/>
                </a:solidFill>
                <a:latin typeface="+mn-lt"/>
                <a:ea typeface="+mn-ea"/>
                <a:cs typeface="+mn-cs"/>
              </a:rPr>
              <a:t>engage in the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in question (i.e., </a:t>
            </a:r>
            <a:r>
              <a:rPr lang="en-US" sz="1200" b="0" i="1" u="none" strike="noStrike" kern="1200" baseline="0" dirty="0">
                <a:solidFill>
                  <a:schemeClr val="tx1"/>
                </a:solidFill>
                <a:latin typeface="+mn-lt"/>
                <a:ea typeface="+mn-ea"/>
                <a:cs typeface="+mn-cs"/>
              </a:rPr>
              <a:t>injunctive </a:t>
            </a:r>
            <a:r>
              <a:rPr lang="en-US" sz="1200" b="0" i="0" u="none" strike="noStrike" kern="1200" baseline="0" dirty="0">
                <a:solidFill>
                  <a:schemeClr val="tx1"/>
                </a:solidFill>
                <a:latin typeface="+mn-lt"/>
                <a:ea typeface="+mn-ea"/>
                <a:cs typeface="+mn-cs"/>
              </a:rPr>
              <a:t>norms; </a:t>
            </a:r>
            <a:r>
              <a:rPr lang="en-US" sz="1200" b="0" i="0" u="none" strike="noStrike" kern="1200" baseline="0" dirty="0" err="1">
                <a:solidFill>
                  <a:schemeClr val="tx1"/>
                </a:solidFill>
                <a:latin typeface="+mn-lt"/>
                <a:ea typeface="+mn-ea"/>
                <a:cs typeface="+mn-cs"/>
              </a:rPr>
              <a:t>Ajzen</a:t>
            </a:r>
            <a:r>
              <a:rPr lang="en-US" sz="1200" b="0" i="0" u="none" strike="noStrike" kern="1200" baseline="0" dirty="0">
                <a:solidFill>
                  <a:schemeClr val="tx1"/>
                </a:solidFill>
                <a:latin typeface="+mn-lt"/>
                <a:ea typeface="+mn-ea"/>
                <a:cs typeface="+mn-cs"/>
              </a:rPr>
              <a:t>, 1991). More recent </a:t>
            </a:r>
            <a:r>
              <a:rPr lang="en-US" sz="1200" b="0" i="0" u="none" strike="noStrike" kern="1200" baseline="0" dirty="0" err="1">
                <a:solidFill>
                  <a:schemeClr val="tx1"/>
                </a:solidFill>
                <a:latin typeface="+mn-lt"/>
                <a:ea typeface="+mn-ea"/>
                <a:cs typeface="+mn-cs"/>
              </a:rPr>
              <a:t>conceptualisations</a:t>
            </a:r>
            <a:r>
              <a:rPr lang="en-US" sz="1200" b="0" i="0" u="none" strike="noStrike" kern="1200" baseline="0" dirty="0">
                <a:solidFill>
                  <a:schemeClr val="tx1"/>
                </a:solidFill>
                <a:latin typeface="+mn-lt"/>
                <a:ea typeface="+mn-ea"/>
                <a:cs typeface="+mn-cs"/>
              </a:rPr>
              <a:t> have, however, </a:t>
            </a:r>
            <a:r>
              <a:rPr lang="en-US" sz="1200" b="0" i="0" u="none" strike="noStrike" kern="1200" baseline="0" dirty="0" err="1">
                <a:solidFill>
                  <a:schemeClr val="tx1"/>
                </a:solidFill>
                <a:latin typeface="+mn-lt"/>
                <a:ea typeface="+mn-ea"/>
                <a:cs typeface="+mn-cs"/>
              </a:rPr>
              <a:t>recognised</a:t>
            </a:r>
            <a:r>
              <a:rPr lang="en-US" sz="1200" b="0" i="0" u="none" strike="noStrike" kern="1200" baseline="0" dirty="0">
                <a:solidFill>
                  <a:schemeClr val="tx1"/>
                </a:solidFill>
                <a:latin typeface="+mn-lt"/>
                <a:ea typeface="+mn-ea"/>
                <a:cs typeface="+mn-cs"/>
              </a:rPr>
              <a:t> the importance of perceptions of whether others </a:t>
            </a:r>
            <a:r>
              <a:rPr lang="en-US" sz="1200" b="0" i="1" u="none" strike="noStrike" kern="1200" baseline="0" dirty="0">
                <a:solidFill>
                  <a:schemeClr val="tx1"/>
                </a:solidFill>
                <a:latin typeface="+mn-lt"/>
                <a:ea typeface="+mn-ea"/>
                <a:cs typeface="+mn-cs"/>
              </a:rPr>
              <a:t>are </a:t>
            </a:r>
            <a:r>
              <a:rPr lang="en-US" sz="1200" b="0" i="0" u="none" strike="noStrike" kern="1200" baseline="0" dirty="0">
                <a:solidFill>
                  <a:schemeClr val="tx1"/>
                </a:solidFill>
                <a:latin typeface="+mn-lt"/>
                <a:ea typeface="+mn-ea"/>
                <a:cs typeface="+mn-cs"/>
              </a:rPr>
              <a:t>or </a:t>
            </a:r>
            <a:r>
              <a:rPr lang="en-US" sz="1200" b="0" i="1" u="none" strike="noStrike" kern="1200" baseline="0" dirty="0">
                <a:solidFill>
                  <a:schemeClr val="tx1"/>
                </a:solidFill>
                <a:latin typeface="+mn-lt"/>
                <a:ea typeface="+mn-ea"/>
                <a:cs typeface="+mn-cs"/>
              </a:rPr>
              <a:t>are not </a:t>
            </a:r>
            <a:r>
              <a:rPr lang="en-US" sz="1200" b="0" i="0" u="none" strike="noStrike" kern="1200" baseline="0" dirty="0">
                <a:solidFill>
                  <a:schemeClr val="tx1"/>
                </a:solidFill>
                <a:latin typeface="+mn-lt"/>
                <a:ea typeface="+mn-ea"/>
                <a:cs typeface="+mn-cs"/>
              </a:rPr>
              <a:t>performing the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in question (i.e., </a:t>
            </a:r>
            <a:r>
              <a:rPr lang="en-US" sz="1200" b="0" i="1" u="none" strike="noStrike" kern="1200" baseline="0" dirty="0">
                <a:solidFill>
                  <a:schemeClr val="tx1"/>
                </a:solidFill>
                <a:latin typeface="+mn-lt"/>
                <a:ea typeface="+mn-ea"/>
                <a:cs typeface="+mn-cs"/>
              </a:rPr>
              <a:t>descriptive </a:t>
            </a:r>
            <a:r>
              <a:rPr lang="en-US" sz="1200" b="0" i="0" u="none" strike="noStrike" kern="1200" baseline="0" dirty="0">
                <a:solidFill>
                  <a:schemeClr val="tx1"/>
                </a:solidFill>
                <a:latin typeface="+mn-lt"/>
                <a:ea typeface="+mn-ea"/>
                <a:cs typeface="+mn-cs"/>
              </a:rPr>
              <a:t>norms; Fishbein &amp; </a:t>
            </a:r>
            <a:r>
              <a:rPr lang="en-US" sz="1200" b="0" i="0" u="none" strike="noStrike" kern="1200" baseline="0" dirty="0" err="1">
                <a:solidFill>
                  <a:schemeClr val="tx1"/>
                </a:solidFill>
                <a:latin typeface="+mn-lt"/>
                <a:ea typeface="+mn-ea"/>
                <a:cs typeface="+mn-cs"/>
              </a:rPr>
              <a:t>Ajzen</a:t>
            </a:r>
            <a:r>
              <a:rPr lang="en-US" sz="1200" b="0" i="0" u="none" strike="noStrike" kern="1200" baseline="0" dirty="0">
                <a:solidFill>
                  <a:schemeClr val="tx1"/>
                </a:solidFill>
                <a:latin typeface="+mn-lt"/>
                <a:ea typeface="+mn-ea"/>
                <a:cs typeface="+mn-cs"/>
              </a:rPr>
              <a:t>, 2011). Indeed, there is evidence that both injunctive and descriptive norms exert an independent influence on </a:t>
            </a:r>
            <a:r>
              <a:rPr lang="en-US" sz="1200" b="0" i="0" u="none" strike="noStrike" kern="1200" baseline="0" dirty="0" err="1">
                <a:solidFill>
                  <a:schemeClr val="tx1"/>
                </a:solidFill>
                <a:latin typeface="+mn-lt"/>
                <a:ea typeface="+mn-ea"/>
                <a:cs typeface="+mn-cs"/>
              </a:rPr>
              <a:t>behavioural</a:t>
            </a:r>
            <a:r>
              <a:rPr lang="en-US" sz="1200" b="0" i="0" u="none" strike="noStrike" kern="1200" baseline="0" dirty="0">
                <a:solidFill>
                  <a:schemeClr val="tx1"/>
                </a:solidFill>
                <a:latin typeface="+mn-lt"/>
                <a:ea typeface="+mn-ea"/>
                <a:cs typeface="+mn-cs"/>
              </a:rPr>
              <a:t> intentions (</a:t>
            </a:r>
            <a:r>
              <a:rPr lang="en-US" sz="1200" b="0" i="0" u="none" strike="noStrike" kern="1200" baseline="0" dirty="0" err="1">
                <a:solidFill>
                  <a:schemeClr val="tx1"/>
                </a:solidFill>
                <a:latin typeface="+mn-lt"/>
                <a:ea typeface="+mn-ea"/>
                <a:cs typeface="+mn-cs"/>
              </a:rPr>
              <a:t>Rivis</a:t>
            </a:r>
            <a:r>
              <a:rPr lang="en-US" sz="1200" b="0" i="0" u="none" strike="noStrike" kern="1200" baseline="0" dirty="0">
                <a:solidFill>
                  <a:schemeClr val="tx1"/>
                </a:solidFill>
                <a:latin typeface="+mn-lt"/>
                <a:ea typeface="+mn-ea"/>
                <a:cs typeface="+mn-cs"/>
              </a:rPr>
              <a:t> &amp; Sheeran, 2003; White, Smith, Terry, Greenslade, &amp; </a:t>
            </a:r>
            <a:r>
              <a:rPr lang="en-US" sz="1200" b="0" i="0" u="none" strike="noStrike" kern="1200" baseline="0" dirty="0" err="1">
                <a:solidFill>
                  <a:schemeClr val="tx1"/>
                </a:solidFill>
                <a:latin typeface="+mn-lt"/>
                <a:ea typeface="+mn-ea"/>
                <a:cs typeface="+mn-cs"/>
              </a:rPr>
              <a:t>McKimmie</a:t>
            </a:r>
            <a:r>
              <a:rPr lang="en-US" sz="1200" b="0" i="0" u="none" strike="noStrike" kern="1200" baseline="0" dirty="0">
                <a:solidFill>
                  <a:schemeClr val="tx1"/>
                </a:solidFill>
                <a:latin typeface="+mn-lt"/>
                <a:ea typeface="+mn-ea"/>
                <a:cs typeface="+mn-cs"/>
              </a:rPr>
              <a:t>, 2009). Despite this, there remains a tendency for injunctive norms alone to be measured in studies that apply the TPB to physical activity behaviours and to other health behaviours (e.g., see </a:t>
            </a:r>
            <a:r>
              <a:rPr lang="en-US" sz="1200" b="0" i="0" u="none" strike="noStrike" kern="1200" baseline="0" dirty="0" err="1">
                <a:solidFill>
                  <a:schemeClr val="tx1"/>
                </a:solidFill>
                <a:latin typeface="+mn-lt"/>
                <a:ea typeface="+mn-ea"/>
                <a:cs typeface="+mn-cs"/>
              </a:rPr>
              <a:t>Girelli</a:t>
            </a:r>
            <a:r>
              <a:rPr lang="en-US" sz="1200" b="0" i="0" u="none" strike="noStrike" kern="1200" baseline="0" dirty="0">
                <a:solidFill>
                  <a:schemeClr val="tx1"/>
                </a:solidFill>
                <a:latin typeface="+mn-lt"/>
                <a:ea typeface="+mn-ea"/>
                <a:cs typeface="+mn-cs"/>
              </a:rPr>
              <a:t>, Hagger, </a:t>
            </a:r>
            <a:r>
              <a:rPr lang="en-US" sz="1200" b="0" i="0" u="none" strike="noStrike" kern="1200" baseline="0" dirty="0" err="1">
                <a:solidFill>
                  <a:schemeClr val="tx1"/>
                </a:solidFill>
                <a:latin typeface="+mn-lt"/>
                <a:ea typeface="+mn-ea"/>
                <a:cs typeface="+mn-cs"/>
              </a:rPr>
              <a:t>Mallia</a:t>
            </a:r>
            <a:r>
              <a:rPr lang="en-US" sz="1200" b="0" i="0" u="none" strike="noStrike" kern="1200" baseline="0" dirty="0">
                <a:solidFill>
                  <a:schemeClr val="tx1"/>
                </a:solidFill>
                <a:latin typeface="+mn-lt"/>
                <a:ea typeface="+mn-ea"/>
                <a:cs typeface="+mn-cs"/>
              </a:rPr>
              <a:t>, &amp; </a:t>
            </a:r>
            <a:r>
              <a:rPr lang="en-US" sz="1200" b="0" i="0" u="none" strike="noStrike" kern="1200" baseline="0" dirty="0" err="1">
                <a:solidFill>
                  <a:schemeClr val="tx1"/>
                </a:solidFill>
                <a:latin typeface="+mn-lt"/>
                <a:ea typeface="+mn-ea"/>
                <a:cs typeface="+mn-cs"/>
              </a:rPr>
              <a:t>Lucidi</a:t>
            </a:r>
            <a:r>
              <a:rPr lang="en-US" sz="1200" b="0" i="0" u="none" strike="noStrike" kern="1200" baseline="0" dirty="0">
                <a:solidFill>
                  <a:schemeClr val="tx1"/>
                </a:solidFill>
                <a:latin typeface="+mn-lt"/>
                <a:ea typeface="+mn-ea"/>
                <a:cs typeface="+mn-cs"/>
              </a:rPr>
              <a:t>, 2016; González, Carmen </a:t>
            </a:r>
            <a:r>
              <a:rPr lang="en-US" sz="1200" b="0" i="0" u="none" strike="noStrike" kern="1200" baseline="0" dirty="0" err="1">
                <a:solidFill>
                  <a:schemeClr val="tx1"/>
                </a:solidFill>
                <a:latin typeface="+mn-lt"/>
                <a:ea typeface="+mn-ea"/>
                <a:cs typeface="+mn-cs"/>
              </a:rPr>
              <a:t>Neipp</a:t>
            </a:r>
            <a:r>
              <a:rPr lang="en-US" sz="1200" b="0" i="0" u="none" strike="noStrike" kern="1200" baseline="0" dirty="0">
                <a:solidFill>
                  <a:schemeClr val="tx1"/>
                </a:solidFill>
                <a:latin typeface="+mn-lt"/>
                <a:ea typeface="+mn-ea"/>
                <a:cs typeface="+mn-cs"/>
              </a:rPr>
              <a:t> López, Marcos, &amp; Rodríguez- Marín, 2012; Hamilton, Kirkpatrick, Rebar, &amp; Hagger, 2017; Hannan, Moffitt, Neumann, &amp; Thomas, 2015; Mistry, Sweet, Latimer-Cheung, &amp; Rhodes, 2015). </a:t>
            </a: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 considerable body of research supports the TPB’s key hypotheses. In particular, this speaks to the proposed relationships between, on the one hand, individuals’ subjective norm perceptions, attitudes and perceived sense of </a:t>
            </a:r>
            <a:r>
              <a:rPr lang="en-US" sz="1200" b="0" i="0" u="none" strike="noStrike" kern="1200" baseline="0" dirty="0" err="1">
                <a:solidFill>
                  <a:schemeClr val="tx1"/>
                </a:solidFill>
                <a:latin typeface="+mn-lt"/>
                <a:ea typeface="+mn-ea"/>
                <a:cs typeface="+mn-cs"/>
              </a:rPr>
              <a:t>behavioural</a:t>
            </a:r>
            <a:r>
              <a:rPr lang="en-US" sz="1200" b="0" i="0" u="none" strike="noStrike" kern="1200" baseline="0" dirty="0">
                <a:solidFill>
                  <a:schemeClr val="tx1"/>
                </a:solidFill>
                <a:latin typeface="+mn-lt"/>
                <a:ea typeface="+mn-ea"/>
                <a:cs typeface="+mn-cs"/>
              </a:rPr>
              <a:t> control and, on the other, their </a:t>
            </a:r>
            <a:r>
              <a:rPr lang="en-US" sz="1200" b="0" i="0" u="none" strike="noStrike" kern="1200" baseline="0" dirty="0" err="1">
                <a:solidFill>
                  <a:schemeClr val="tx1"/>
                </a:solidFill>
                <a:latin typeface="+mn-lt"/>
                <a:ea typeface="+mn-ea"/>
                <a:cs typeface="+mn-cs"/>
              </a:rPr>
              <a:t>behavioural</a:t>
            </a:r>
            <a:r>
              <a:rPr lang="en-US" sz="1200" b="0" i="0" u="none" strike="noStrike" kern="1200" baseline="0" dirty="0">
                <a:solidFill>
                  <a:schemeClr val="tx1"/>
                </a:solidFill>
                <a:latin typeface="+mn-lt"/>
                <a:ea typeface="+mn-ea"/>
                <a:cs typeface="+mn-cs"/>
              </a:rPr>
              <a:t> intentions. With regard to physical activity behaviours, this evidence has been drawn from a diverse array of populations, including children (Foley et al., 2008), college and university students (Blanchard et al., 2008), older people (</a:t>
            </a:r>
            <a:r>
              <a:rPr lang="en-US" sz="1200" b="0" i="0" u="none" strike="noStrike" kern="1200" baseline="0" dirty="0" err="1">
                <a:solidFill>
                  <a:schemeClr val="tx1"/>
                </a:solidFill>
                <a:latin typeface="+mn-lt"/>
                <a:ea typeface="+mn-ea"/>
                <a:cs typeface="+mn-cs"/>
              </a:rPr>
              <a:t>Brenes</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Strube</a:t>
            </a:r>
            <a:r>
              <a:rPr lang="en-US" sz="1200" b="0" i="0" u="none" strike="noStrike" kern="1200" baseline="0" dirty="0">
                <a:solidFill>
                  <a:schemeClr val="tx1"/>
                </a:solidFill>
                <a:latin typeface="+mn-lt"/>
                <a:ea typeface="+mn-ea"/>
                <a:cs typeface="+mn-cs"/>
              </a:rPr>
              <a:t>, &amp; </a:t>
            </a:r>
            <a:r>
              <a:rPr lang="en-US" sz="1200" b="0" i="0" u="none" strike="noStrike" kern="1200" baseline="0" dirty="0" err="1">
                <a:solidFill>
                  <a:schemeClr val="tx1"/>
                </a:solidFill>
                <a:latin typeface="+mn-lt"/>
                <a:ea typeface="+mn-ea"/>
                <a:cs typeface="+mn-cs"/>
              </a:rPr>
              <a:t>Storandt</a:t>
            </a:r>
            <a:r>
              <a:rPr lang="en-US" sz="1200" b="0" i="0" u="none" strike="noStrike" kern="1200" baseline="0" dirty="0">
                <a:solidFill>
                  <a:schemeClr val="tx1"/>
                </a:solidFill>
                <a:latin typeface="+mn-lt"/>
                <a:ea typeface="+mn-ea"/>
                <a:cs typeface="+mn-cs"/>
              </a:rPr>
              <a:t>, 1998), people receiving cardiac rehabilitation (Blanchard, </a:t>
            </a:r>
            <a:r>
              <a:rPr lang="en-US" sz="1200" b="0" i="0" u="none" strike="noStrike" kern="1200" baseline="0" dirty="0" err="1">
                <a:solidFill>
                  <a:schemeClr val="tx1"/>
                </a:solidFill>
                <a:latin typeface="+mn-lt"/>
                <a:ea typeface="+mn-ea"/>
                <a:cs typeface="+mn-cs"/>
              </a:rPr>
              <a:t>Courneya</a:t>
            </a:r>
            <a:r>
              <a:rPr lang="en-US" sz="1200" b="0" i="0" u="none" strike="noStrike" kern="1200" baseline="0" dirty="0">
                <a:solidFill>
                  <a:schemeClr val="tx1"/>
                </a:solidFill>
                <a:latin typeface="+mn-lt"/>
                <a:ea typeface="+mn-ea"/>
                <a:cs typeface="+mn-cs"/>
              </a:rPr>
              <a:t>, Rodgers, Daub, &amp; </a:t>
            </a:r>
            <a:r>
              <a:rPr lang="en-US" sz="1200" b="0" i="0" u="none" strike="noStrike" kern="1200" baseline="0" dirty="0" err="1">
                <a:solidFill>
                  <a:schemeClr val="tx1"/>
                </a:solidFill>
                <a:latin typeface="+mn-lt"/>
                <a:ea typeface="+mn-ea"/>
                <a:cs typeface="+mn-cs"/>
              </a:rPr>
              <a:t>Knapik</a:t>
            </a:r>
            <a:r>
              <a:rPr lang="en-US" sz="1200" b="0" i="0" u="none" strike="noStrike" kern="1200" baseline="0" dirty="0">
                <a:solidFill>
                  <a:schemeClr val="tx1"/>
                </a:solidFill>
                <a:latin typeface="+mn-lt"/>
                <a:ea typeface="+mn-ea"/>
                <a:cs typeface="+mn-cs"/>
              </a:rPr>
              <a:t>, 2002), and people with chronic health conditions (Galea &amp; Bray, 2006). Moreover, this research has demonstrated the potential for the TPB to explain a relatively high proportion of the variance in individuals’ physical activity intentions and behaviours. For example, in a three-wave longitudinal study that tested the predictive validity of the TPB in a sample of 364 school children (aged 9–11), Rhodes, Macdonald, and McKay (2006) found that the three predictor variables posited by the TPB explained between 35% and 50% of the variance in physical activity and around 75% of the variance in intentions across their two prediction times. More broadly, a meta-analytic synthesis of studies applying the TPB to physical activity suggests that intention and perceived </a:t>
            </a:r>
            <a:r>
              <a:rPr lang="en-US" sz="1200" b="0" i="0" u="none" strike="noStrike" kern="1200" baseline="0" dirty="0" err="1">
                <a:solidFill>
                  <a:schemeClr val="tx1"/>
                </a:solidFill>
                <a:latin typeface="+mn-lt"/>
                <a:ea typeface="+mn-ea"/>
                <a:cs typeface="+mn-cs"/>
              </a:rPr>
              <a:t>behavioural</a:t>
            </a:r>
            <a:r>
              <a:rPr lang="en-US" sz="1200" b="0" i="0" u="none" strike="noStrike" kern="1200" baseline="0" dirty="0">
                <a:solidFill>
                  <a:schemeClr val="tx1"/>
                </a:solidFill>
                <a:latin typeface="+mn-lt"/>
                <a:ea typeface="+mn-ea"/>
                <a:cs typeface="+mn-cs"/>
              </a:rPr>
              <a:t> control (which has emerged as a more consistent </a:t>
            </a:r>
            <a:r>
              <a:rPr lang="en-US" sz="1200" b="0" i="1" u="none" strike="noStrike" kern="1200" baseline="0" dirty="0">
                <a:solidFill>
                  <a:schemeClr val="tx1"/>
                </a:solidFill>
                <a:latin typeface="+mn-lt"/>
                <a:ea typeface="+mn-ea"/>
                <a:cs typeface="+mn-cs"/>
              </a:rPr>
              <a:t>direct </a:t>
            </a:r>
            <a:r>
              <a:rPr lang="en-US" sz="1200" b="0" i="0" u="none" strike="noStrike" kern="1200" baseline="0" dirty="0">
                <a:solidFill>
                  <a:schemeClr val="tx1"/>
                </a:solidFill>
                <a:latin typeface="+mn-lt"/>
                <a:ea typeface="+mn-ea"/>
                <a:cs typeface="+mn-cs"/>
              </a:rPr>
              <a:t>predictor of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than attitudes and subjective norms) explain approximately 30% of the variance in physical activity, and attitudes, perceived </a:t>
            </a:r>
            <a:r>
              <a:rPr lang="en-US" sz="1200" b="0" i="0" u="none" strike="noStrike" kern="1200" baseline="0" dirty="0" err="1">
                <a:solidFill>
                  <a:schemeClr val="tx1"/>
                </a:solidFill>
                <a:latin typeface="+mn-lt"/>
                <a:ea typeface="+mn-ea"/>
                <a:cs typeface="+mn-cs"/>
              </a:rPr>
              <a:t>behavioural</a:t>
            </a:r>
            <a:r>
              <a:rPr lang="en-US" sz="1200" b="0" i="0" u="none" strike="noStrike" kern="1200" baseline="0" dirty="0">
                <a:solidFill>
                  <a:schemeClr val="tx1"/>
                </a:solidFill>
                <a:latin typeface="+mn-lt"/>
                <a:ea typeface="+mn-ea"/>
                <a:cs typeface="+mn-cs"/>
              </a:rPr>
              <a:t> control and subjective norms explain approximately 40% of the variance in intentions (Hagger et al., 2002).</a:t>
            </a:r>
          </a:p>
          <a:p>
            <a:r>
              <a:rPr lang="en-US" sz="1200" b="0" i="0" u="none" strike="noStrike" kern="1200" baseline="0" dirty="0">
                <a:solidFill>
                  <a:schemeClr val="tx1"/>
                </a:solidFill>
                <a:latin typeface="+mn-lt"/>
                <a:ea typeface="+mn-ea"/>
                <a:cs typeface="+mn-cs"/>
              </a:rPr>
              <a:t>As this evidence indicates, the TPB has made a valuable contribution to our understanding of physical activity (and health-related behaviours more broadly) and the vast number of studies supporting its propositions is a clear strength of this framework. Nevertheless, the majority of studies that have been informed by the TPB have used correlational or prospective designs (often with a short time interval between data collection points), and findings from these studies have not been equivocal in their support for the theory (e.g., see </a:t>
            </a:r>
            <a:r>
              <a:rPr lang="en-US" sz="1200" b="0" i="0" u="none" strike="noStrike" kern="1200" baseline="0" dirty="0" err="1">
                <a:solidFill>
                  <a:schemeClr val="tx1"/>
                </a:solidFill>
                <a:latin typeface="+mn-lt"/>
                <a:ea typeface="+mn-ea"/>
                <a:cs typeface="+mn-cs"/>
              </a:rPr>
              <a:t>Bozionelos</a:t>
            </a:r>
            <a:r>
              <a:rPr lang="en-US" sz="1200" b="0" i="0" u="none" strike="noStrike" kern="1200" baseline="0" dirty="0">
                <a:solidFill>
                  <a:schemeClr val="tx1"/>
                </a:solidFill>
                <a:latin typeface="+mn-lt"/>
                <a:ea typeface="+mn-ea"/>
                <a:cs typeface="+mn-cs"/>
              </a:rPr>
              <a:t> &amp; Bennett, 1999; Gardner &amp; </a:t>
            </a:r>
            <a:r>
              <a:rPr lang="en-US" sz="1200" b="0" i="0" u="none" strike="noStrike" kern="1200" baseline="0" dirty="0" err="1">
                <a:solidFill>
                  <a:schemeClr val="tx1"/>
                </a:solidFill>
                <a:latin typeface="+mn-lt"/>
                <a:ea typeface="+mn-ea"/>
                <a:cs typeface="+mn-cs"/>
              </a:rPr>
              <a:t>Hausenblas</a:t>
            </a:r>
            <a:r>
              <a:rPr lang="en-US" sz="1200" b="0" i="0" u="none" strike="noStrike" kern="1200" baseline="0" dirty="0">
                <a:solidFill>
                  <a:schemeClr val="tx1"/>
                </a:solidFill>
                <a:latin typeface="+mn-lt"/>
                <a:ea typeface="+mn-ea"/>
                <a:cs typeface="+mn-cs"/>
              </a:rPr>
              <a:t>, 2004). Researchers have argued that those studies which have not supported the TPB have a number of empirical inadequacies (e.g., poorly designed interventions) that may account for their non-significant findings (</a:t>
            </a:r>
            <a:r>
              <a:rPr lang="en-US" sz="1200" b="0" i="0" u="none" strike="noStrike" kern="1200" baseline="0" dirty="0" err="1">
                <a:solidFill>
                  <a:schemeClr val="tx1"/>
                </a:solidFill>
                <a:latin typeface="+mn-lt"/>
                <a:ea typeface="+mn-ea"/>
                <a:cs typeface="+mn-cs"/>
              </a:rPr>
              <a:t>Ajzen</a:t>
            </a:r>
            <a:r>
              <a:rPr lang="en-US" sz="1200" b="0" i="0" u="none" strike="noStrike" kern="1200" baseline="0" dirty="0">
                <a:solidFill>
                  <a:schemeClr val="tx1"/>
                </a:solidFill>
                <a:latin typeface="+mn-lt"/>
                <a:ea typeface="+mn-ea"/>
                <a:cs typeface="+mn-cs"/>
              </a:rPr>
              <a:t>, 2015). Yet others have refuted these claims and, indeed, argued that the TPB is so seriously flawed that it should be ‘retired’ (Ogden, 2015; </a:t>
            </a:r>
            <a:r>
              <a:rPr lang="en-US" sz="1200" b="0" i="0" u="none" strike="noStrike" kern="1200" baseline="0" dirty="0" err="1">
                <a:solidFill>
                  <a:schemeClr val="tx1"/>
                </a:solidFill>
                <a:latin typeface="+mn-lt"/>
                <a:ea typeface="+mn-ea"/>
                <a:cs typeface="+mn-cs"/>
              </a:rPr>
              <a:t>Sniehotta</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Presseau</a:t>
            </a:r>
            <a:r>
              <a:rPr lang="en-US" sz="1200" b="0" i="0" u="none" strike="noStrike" kern="1200" baseline="0" dirty="0">
                <a:solidFill>
                  <a:schemeClr val="tx1"/>
                </a:solidFill>
                <a:latin typeface="+mn-lt"/>
                <a:ea typeface="+mn-ea"/>
                <a:cs typeface="+mn-cs"/>
              </a:rPr>
              <a:t>, &amp; Araújo-Soares, 2014; </a:t>
            </a:r>
            <a:r>
              <a:rPr lang="en-US" sz="1200" b="0" i="0" u="none" strike="noStrike" kern="1200" baseline="0" dirty="0" err="1">
                <a:solidFill>
                  <a:schemeClr val="tx1"/>
                </a:solidFill>
                <a:latin typeface="+mn-lt"/>
                <a:ea typeface="+mn-ea"/>
                <a:cs typeface="+mn-cs"/>
              </a:rPr>
              <a:t>Trafimow</a:t>
            </a:r>
            <a:r>
              <a:rPr lang="en-US" sz="1200" b="0" i="0" u="none" strike="noStrike" kern="1200" baseline="0" dirty="0">
                <a:solidFill>
                  <a:schemeClr val="tx1"/>
                </a:solidFill>
                <a:latin typeface="+mn-lt"/>
                <a:ea typeface="+mn-ea"/>
                <a:cs typeface="+mn-cs"/>
              </a:rPr>
              <a:t>, 2015).</a:t>
            </a:r>
          </a:p>
          <a:p>
            <a:r>
              <a:rPr lang="en-US" sz="1200" b="0" i="0" u="none" strike="noStrike" kern="1200" baseline="0" dirty="0">
                <a:solidFill>
                  <a:schemeClr val="tx1"/>
                </a:solidFill>
                <a:latin typeface="+mn-lt"/>
                <a:ea typeface="+mn-ea"/>
                <a:cs typeface="+mn-cs"/>
              </a:rPr>
              <a:t>Criticisms of the TPB have tended to focus on (at least) five interrelated concerns. Probably the most common criticism of the TPB relates to what is called the </a:t>
            </a:r>
            <a:r>
              <a:rPr lang="en-US" sz="1200" b="0" i="1" u="none" strike="noStrike" kern="1200" baseline="0" dirty="0">
                <a:solidFill>
                  <a:schemeClr val="tx1"/>
                </a:solidFill>
                <a:latin typeface="+mn-lt"/>
                <a:ea typeface="+mn-ea"/>
                <a:cs typeface="+mn-cs"/>
              </a:rPr>
              <a:t>intention–</a:t>
            </a:r>
            <a:r>
              <a:rPr lang="en-US" sz="1200" b="0" i="1" u="none" strike="noStrike" kern="1200" baseline="0" dirty="0" err="1">
                <a:solidFill>
                  <a:schemeClr val="tx1"/>
                </a:solidFill>
                <a:latin typeface="+mn-lt"/>
                <a:ea typeface="+mn-ea"/>
                <a:cs typeface="+mn-cs"/>
              </a:rPr>
              <a:t>behaviour</a:t>
            </a:r>
            <a:r>
              <a:rPr lang="en-US" sz="1200" b="0" i="1" u="none" strike="noStrike" kern="1200" baseline="0" dirty="0">
                <a:solidFill>
                  <a:schemeClr val="tx1"/>
                </a:solidFill>
                <a:latin typeface="+mn-lt"/>
                <a:ea typeface="+mn-ea"/>
                <a:cs typeface="+mn-cs"/>
              </a:rPr>
              <a:t> gap </a:t>
            </a:r>
            <a:r>
              <a:rPr lang="en-US" sz="1200" b="0" i="0" u="none" strike="noStrike" kern="1200" baseline="0" dirty="0">
                <a:solidFill>
                  <a:schemeClr val="tx1"/>
                </a:solidFill>
                <a:latin typeface="+mn-lt"/>
                <a:ea typeface="+mn-ea"/>
                <a:cs typeface="+mn-cs"/>
              </a:rPr>
              <a:t>– that is, the discrepancy between people’s positive </a:t>
            </a:r>
            <a:r>
              <a:rPr lang="en-US" sz="1200" b="0" i="1" u="none" strike="noStrike" kern="1200" baseline="0" dirty="0">
                <a:solidFill>
                  <a:schemeClr val="tx1"/>
                </a:solidFill>
                <a:latin typeface="+mn-lt"/>
                <a:ea typeface="+mn-ea"/>
                <a:cs typeface="+mn-cs"/>
              </a:rPr>
              <a:t>intentions </a:t>
            </a:r>
            <a:r>
              <a:rPr lang="en-US" sz="1200" b="0" i="0" u="none" strike="noStrike" kern="1200" baseline="0" dirty="0">
                <a:solidFill>
                  <a:schemeClr val="tx1"/>
                </a:solidFill>
                <a:latin typeface="+mn-lt"/>
                <a:ea typeface="+mn-ea"/>
                <a:cs typeface="+mn-cs"/>
              </a:rPr>
              <a:t>to engage in healthy behaviours and their actual enactment of those </a:t>
            </a:r>
            <a:r>
              <a:rPr lang="en-US" sz="1200" b="0" i="1" u="none" strike="noStrike" kern="1200" baseline="0" dirty="0">
                <a:solidFill>
                  <a:schemeClr val="tx1"/>
                </a:solidFill>
                <a:latin typeface="+mn-lt"/>
                <a:ea typeface="+mn-ea"/>
                <a:cs typeface="+mn-cs"/>
              </a:rPr>
              <a:t>behaviours </a:t>
            </a:r>
            <a:r>
              <a:rPr lang="en-US" sz="1200" b="0" i="0" u="none" strike="noStrike" kern="1200" baseline="0" dirty="0">
                <a:solidFill>
                  <a:schemeClr val="tx1"/>
                </a:solidFill>
                <a:latin typeface="+mn-lt"/>
                <a:ea typeface="+mn-ea"/>
                <a:cs typeface="+mn-cs"/>
              </a:rPr>
              <a:t>(Rhodes &amp; de </a:t>
            </a:r>
            <a:r>
              <a:rPr lang="en-US" sz="1200" b="0" i="0" u="none" strike="noStrike" kern="1200" baseline="0" dirty="0" err="1">
                <a:solidFill>
                  <a:schemeClr val="tx1"/>
                </a:solidFill>
                <a:latin typeface="+mn-lt"/>
                <a:ea typeface="+mn-ea"/>
                <a:cs typeface="+mn-cs"/>
              </a:rPr>
              <a:t>Bruijn</a:t>
            </a:r>
            <a:r>
              <a:rPr lang="en-US" sz="1200" b="0" i="0" u="none" strike="noStrike" kern="1200" baseline="0" dirty="0">
                <a:solidFill>
                  <a:schemeClr val="tx1"/>
                </a:solidFill>
                <a:latin typeface="+mn-lt"/>
                <a:ea typeface="+mn-ea"/>
                <a:cs typeface="+mn-cs"/>
              </a:rPr>
              <a:t>, 2013b). In this regard, it is notable that many studies which have tested the TPB only measure intentions, which are relatively easy to assess in survey-based research (Baumeister, </a:t>
            </a:r>
            <a:r>
              <a:rPr lang="en-US" sz="1200" b="0" i="0" u="none" strike="noStrike" kern="1200" baseline="0" dirty="0" err="1">
                <a:solidFill>
                  <a:schemeClr val="tx1"/>
                </a:solidFill>
                <a:latin typeface="+mn-lt"/>
                <a:ea typeface="+mn-ea"/>
                <a:cs typeface="+mn-cs"/>
              </a:rPr>
              <a:t>Vohs</a:t>
            </a:r>
            <a:r>
              <a:rPr lang="en-US" sz="1200" b="0" i="0" u="none" strike="noStrike" kern="1200" baseline="0" dirty="0">
                <a:solidFill>
                  <a:schemeClr val="tx1"/>
                </a:solidFill>
                <a:latin typeface="+mn-lt"/>
                <a:ea typeface="+mn-ea"/>
                <a:cs typeface="+mn-cs"/>
              </a:rPr>
              <a:t>, &amp; Funder, 2007; </a:t>
            </a:r>
            <a:r>
              <a:rPr lang="en-US" sz="1200" b="0" i="0" u="none" strike="noStrike" kern="1200" baseline="0" dirty="0" err="1">
                <a:solidFill>
                  <a:schemeClr val="tx1"/>
                </a:solidFill>
                <a:latin typeface="+mn-lt"/>
                <a:ea typeface="+mn-ea"/>
                <a:cs typeface="+mn-cs"/>
              </a:rPr>
              <a:t>Doliński</a:t>
            </a:r>
            <a:r>
              <a:rPr lang="en-US" sz="1200" b="0" i="0" u="none" strike="noStrike" kern="1200" baseline="0" dirty="0">
                <a:solidFill>
                  <a:schemeClr val="tx1"/>
                </a:solidFill>
                <a:latin typeface="+mn-lt"/>
                <a:ea typeface="+mn-ea"/>
                <a:cs typeface="+mn-cs"/>
              </a:rPr>
              <a:t>, 2018), but do not verify the findings by also including an objective measure of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Moreover, those that do include a measure of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(objective or otherwise) have often found only weak-to-moderate associations between intentions and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(e.g., see </a:t>
            </a:r>
            <a:r>
              <a:rPr lang="en-US" sz="1200" b="0" i="0" u="none" strike="noStrike" kern="1200" baseline="0" dirty="0" err="1">
                <a:solidFill>
                  <a:schemeClr val="tx1"/>
                </a:solidFill>
                <a:latin typeface="+mn-lt"/>
                <a:ea typeface="+mn-ea"/>
                <a:cs typeface="+mn-cs"/>
              </a:rPr>
              <a:t>Bozionelos</a:t>
            </a:r>
            <a:r>
              <a:rPr lang="en-US" sz="1200" b="0" i="0" u="none" strike="noStrike" kern="1200" baseline="0" dirty="0">
                <a:solidFill>
                  <a:schemeClr val="tx1"/>
                </a:solidFill>
                <a:latin typeface="+mn-lt"/>
                <a:ea typeface="+mn-ea"/>
                <a:cs typeface="+mn-cs"/>
              </a:rPr>
              <a:t> &amp; Bennett, 1999; </a:t>
            </a:r>
            <a:r>
              <a:rPr lang="en-US" sz="1200" b="0" i="0" u="none" strike="noStrike" kern="1200" baseline="0" dirty="0" err="1">
                <a:solidFill>
                  <a:schemeClr val="tx1"/>
                </a:solidFill>
                <a:latin typeface="+mn-lt"/>
                <a:ea typeface="+mn-ea"/>
                <a:cs typeface="+mn-cs"/>
              </a:rPr>
              <a:t>Karvinen</a:t>
            </a:r>
            <a:r>
              <a:rPr lang="en-US" sz="1200" b="0" i="0" u="none" strike="noStrike" kern="1200" baseline="0" dirty="0">
                <a:solidFill>
                  <a:schemeClr val="tx1"/>
                </a:solidFill>
                <a:latin typeface="+mn-lt"/>
                <a:ea typeface="+mn-ea"/>
                <a:cs typeface="+mn-cs"/>
              </a:rPr>
              <a:t> et al., 2009; Martin, Oliver, &amp; </a:t>
            </a:r>
            <a:r>
              <a:rPr lang="en-US" sz="1200" b="0" i="0" u="none" strike="noStrike" kern="1200" baseline="0" dirty="0" err="1">
                <a:solidFill>
                  <a:schemeClr val="tx1"/>
                </a:solidFill>
                <a:latin typeface="+mn-lt"/>
                <a:ea typeface="+mn-ea"/>
                <a:cs typeface="+mn-cs"/>
              </a:rPr>
              <a:t>McCaughtry</a:t>
            </a:r>
            <a:r>
              <a:rPr lang="en-US" sz="1200" b="0" i="0" u="none" strike="noStrike" kern="1200" baseline="0" dirty="0">
                <a:solidFill>
                  <a:schemeClr val="tx1"/>
                </a:solidFill>
                <a:latin typeface="+mn-lt"/>
                <a:ea typeface="+mn-ea"/>
                <a:cs typeface="+mn-cs"/>
              </a:rPr>
              <a:t>, 2007). As a result, questions have been raised regarding the predictive validity of the theory (</a:t>
            </a:r>
            <a:r>
              <a:rPr lang="en-US" sz="1200" b="0" i="0" u="none" strike="noStrike" kern="1200" baseline="0" dirty="0" err="1">
                <a:solidFill>
                  <a:schemeClr val="tx1"/>
                </a:solidFill>
                <a:latin typeface="+mn-lt"/>
                <a:ea typeface="+mn-ea"/>
                <a:cs typeface="+mn-cs"/>
              </a:rPr>
              <a:t>Sniehotta</a:t>
            </a:r>
            <a:r>
              <a:rPr lang="en-US" sz="1200" b="0" i="0" u="none" strike="noStrike" kern="1200" baseline="0" dirty="0">
                <a:solidFill>
                  <a:schemeClr val="tx1"/>
                </a:solidFill>
                <a:latin typeface="+mn-lt"/>
                <a:ea typeface="+mn-ea"/>
                <a:cs typeface="+mn-cs"/>
              </a:rPr>
              <a:t> et al., 2014). The intention–</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gap has been found to exist for a range of health behaviours, with people falling well short of their lofty intentions to, for example, eat healthily, reduce their smoking and engage in safe sex (e.g., see Mullan, </a:t>
            </a:r>
            <a:r>
              <a:rPr lang="en-US" sz="1200" b="0" i="0" u="none" strike="noStrike" kern="1200" baseline="0" dirty="0" err="1">
                <a:solidFill>
                  <a:schemeClr val="tx1"/>
                </a:solidFill>
                <a:latin typeface="+mn-lt"/>
                <a:ea typeface="+mn-ea"/>
                <a:cs typeface="+mn-cs"/>
              </a:rPr>
              <a:t>Allom</a:t>
            </a:r>
            <a:r>
              <a:rPr lang="en-US" sz="1200" b="0" i="0" u="none" strike="noStrike" kern="1200" baseline="0" dirty="0">
                <a:solidFill>
                  <a:schemeClr val="tx1"/>
                </a:solidFill>
                <a:latin typeface="+mn-lt"/>
                <a:ea typeface="+mn-ea"/>
                <a:cs typeface="+mn-cs"/>
              </a:rPr>
              <a:t>, Brogan, </a:t>
            </a:r>
            <a:r>
              <a:rPr lang="en-US" sz="1200" b="0" i="0" u="none" strike="noStrike" kern="1200" baseline="0" dirty="0" err="1">
                <a:solidFill>
                  <a:schemeClr val="tx1"/>
                </a:solidFill>
                <a:latin typeface="+mn-lt"/>
                <a:ea typeface="+mn-ea"/>
                <a:cs typeface="+mn-cs"/>
              </a:rPr>
              <a:t>Kothe</a:t>
            </a:r>
            <a:r>
              <a:rPr lang="en-US" sz="1200" b="0" i="0" u="none" strike="noStrike" kern="1200" baseline="0" dirty="0">
                <a:solidFill>
                  <a:schemeClr val="tx1"/>
                </a:solidFill>
                <a:latin typeface="+mn-lt"/>
                <a:ea typeface="+mn-ea"/>
                <a:cs typeface="+mn-cs"/>
              </a:rPr>
              <a:t>, &amp; Todd, 2014; Webb &amp; Sheeran, 2006). Evidence also suggests that the gap is particularly large in the case of physical activity behaviours. For example, meta-analyses have shown (a) that medium-sized changes in intention result in trivial changes in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(Rhodes &amp; Dickau, 2012), and (b) that across studies examining the relationship between intentions and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prospectively, approximately half of the total sample fell into the intention–</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gap (and may therefore be labelled ‘unsuccessful intenders’; Rhodes &amp; de </a:t>
            </a:r>
            <a:r>
              <a:rPr lang="en-US" sz="1200" b="0" i="0" u="none" strike="noStrike" kern="1200" baseline="0" dirty="0" err="1">
                <a:solidFill>
                  <a:schemeClr val="tx1"/>
                </a:solidFill>
                <a:latin typeface="+mn-lt"/>
                <a:ea typeface="+mn-ea"/>
                <a:cs typeface="+mn-cs"/>
              </a:rPr>
              <a:t>Bruijn</a:t>
            </a:r>
            <a:r>
              <a:rPr lang="en-US" sz="1200" b="0" i="0" u="none" strike="noStrike" kern="1200" baseline="0" dirty="0">
                <a:solidFill>
                  <a:schemeClr val="tx1"/>
                </a:solidFill>
                <a:latin typeface="+mn-lt"/>
                <a:ea typeface="+mn-ea"/>
                <a:cs typeface="+mn-cs"/>
              </a:rPr>
              <a:t>, 2013a).</a:t>
            </a:r>
          </a:p>
          <a:p>
            <a:r>
              <a:rPr lang="en-US" sz="1200" b="0" i="0" u="none" strike="noStrike" kern="1200" baseline="0" dirty="0">
                <a:solidFill>
                  <a:schemeClr val="tx1"/>
                </a:solidFill>
                <a:latin typeface="+mn-lt"/>
                <a:ea typeface="+mn-ea"/>
                <a:cs typeface="+mn-cs"/>
              </a:rPr>
              <a:t>A second criticism of the TPB relates to the measurement of its core predictors. The concept that has received most scrutiny in this regard is perceived </a:t>
            </a:r>
            <a:r>
              <a:rPr lang="en-US" sz="1200" b="0" i="0" u="none" strike="noStrike" kern="1200" baseline="0" dirty="0" err="1">
                <a:solidFill>
                  <a:schemeClr val="tx1"/>
                </a:solidFill>
                <a:latin typeface="+mn-lt"/>
                <a:ea typeface="+mn-ea"/>
                <a:cs typeface="+mn-cs"/>
              </a:rPr>
              <a:t>behavioural</a:t>
            </a:r>
            <a:r>
              <a:rPr lang="en-US" sz="1200" b="0" i="0" u="none" strike="noStrike" kern="1200" baseline="0" dirty="0">
                <a:solidFill>
                  <a:schemeClr val="tx1"/>
                </a:solidFill>
                <a:latin typeface="+mn-lt"/>
                <a:ea typeface="+mn-ea"/>
                <a:cs typeface="+mn-cs"/>
              </a:rPr>
              <a:t> control. Here mixed findings have led to concerns that perceived </a:t>
            </a:r>
            <a:r>
              <a:rPr lang="en-US" sz="1200" b="0" i="0" u="none" strike="noStrike" kern="1200" baseline="0" dirty="0" err="1">
                <a:solidFill>
                  <a:schemeClr val="tx1"/>
                </a:solidFill>
                <a:latin typeface="+mn-lt"/>
                <a:ea typeface="+mn-ea"/>
                <a:cs typeface="+mn-cs"/>
              </a:rPr>
              <a:t>behavioural</a:t>
            </a:r>
            <a:r>
              <a:rPr lang="en-US" sz="1200" b="0" i="0" u="none" strike="noStrike" kern="1200" baseline="0" dirty="0">
                <a:solidFill>
                  <a:schemeClr val="tx1"/>
                </a:solidFill>
                <a:latin typeface="+mn-lt"/>
                <a:ea typeface="+mn-ea"/>
                <a:cs typeface="+mn-cs"/>
              </a:rPr>
              <a:t> control is in fact an amalgamation of several variables (i.e., perceived control, perceived difficulty and </a:t>
            </a:r>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perceived confidence; Kraft, Rise, Sutton, &amp; </a:t>
            </a:r>
            <a:r>
              <a:rPr lang="en-US" sz="1200" b="0" i="0" u="none" strike="noStrike" kern="1200" baseline="0" dirty="0" err="1">
                <a:solidFill>
                  <a:schemeClr val="tx1"/>
                </a:solidFill>
                <a:latin typeface="+mn-lt"/>
                <a:ea typeface="+mn-ea"/>
                <a:cs typeface="+mn-cs"/>
              </a:rPr>
              <a:t>Roysamb</a:t>
            </a:r>
            <a:r>
              <a:rPr lang="en-US" sz="1200" b="0" i="0" u="none" strike="noStrike" kern="1200" baseline="0" dirty="0">
                <a:solidFill>
                  <a:schemeClr val="tx1"/>
                </a:solidFill>
                <a:latin typeface="+mn-lt"/>
                <a:ea typeface="+mn-ea"/>
                <a:cs typeface="+mn-cs"/>
              </a:rPr>
              <a:t>, 2011; </a:t>
            </a:r>
            <a:r>
              <a:rPr lang="en-US" sz="1200" b="0" i="0" u="none" strike="noStrike" kern="1200" baseline="0" dirty="0" err="1">
                <a:solidFill>
                  <a:schemeClr val="tx1"/>
                </a:solidFill>
                <a:latin typeface="+mn-lt"/>
                <a:ea typeface="+mn-ea"/>
                <a:cs typeface="+mn-cs"/>
              </a:rPr>
              <a:t>Trafimow</a:t>
            </a:r>
            <a:r>
              <a:rPr lang="en-US" sz="1200" b="0" i="0" u="none" strike="noStrike" kern="1200" baseline="0" dirty="0">
                <a:solidFill>
                  <a:schemeClr val="tx1"/>
                </a:solidFill>
                <a:latin typeface="+mn-lt"/>
                <a:ea typeface="+mn-ea"/>
                <a:cs typeface="+mn-cs"/>
              </a:rPr>
              <a:t>, Sheeran, Conner, &amp; Finlay, 2002), and that the measures typically used to assess perceived </a:t>
            </a:r>
            <a:r>
              <a:rPr lang="en-US" sz="1200" b="0" i="0" u="none" strike="noStrike" kern="1200" baseline="0" dirty="0" err="1">
                <a:solidFill>
                  <a:schemeClr val="tx1"/>
                </a:solidFill>
                <a:latin typeface="+mn-lt"/>
                <a:ea typeface="+mn-ea"/>
                <a:cs typeface="+mn-cs"/>
              </a:rPr>
              <a:t>behavioural</a:t>
            </a:r>
            <a:r>
              <a:rPr lang="en-US" sz="1200" b="0" i="0" u="none" strike="noStrike" kern="1200" baseline="0" dirty="0">
                <a:solidFill>
                  <a:schemeClr val="tx1"/>
                </a:solidFill>
                <a:latin typeface="+mn-lt"/>
                <a:ea typeface="+mn-ea"/>
                <a:cs typeface="+mn-cs"/>
              </a:rPr>
              <a:t> control are in fact better </a:t>
            </a:r>
            <a:r>
              <a:rPr lang="en-US" sz="1200" b="0" i="0" u="none" strike="noStrike" kern="1200" baseline="0" dirty="0" err="1">
                <a:solidFill>
                  <a:schemeClr val="tx1"/>
                </a:solidFill>
                <a:latin typeface="+mn-lt"/>
                <a:ea typeface="+mn-ea"/>
                <a:cs typeface="+mn-cs"/>
              </a:rPr>
              <a:t>conceptualised</a:t>
            </a:r>
            <a:r>
              <a:rPr lang="en-US" sz="1200" b="0" i="0" u="none" strike="noStrike" kern="1200" baseline="0" dirty="0">
                <a:solidFill>
                  <a:schemeClr val="tx1"/>
                </a:solidFill>
                <a:latin typeface="+mn-lt"/>
                <a:ea typeface="+mn-ea"/>
                <a:cs typeface="+mn-cs"/>
              </a:rPr>
              <a:t> as measures of self-efficacy (e.g., see Armitage, 2005; Armitage, Conner, Loach, &amp; Willetts, 1999). </a:t>
            </a:r>
          </a:p>
          <a:p>
            <a:r>
              <a:rPr lang="en-US" sz="1200" b="0" i="0" u="none" strike="noStrike" kern="1200" baseline="0" dirty="0">
                <a:solidFill>
                  <a:schemeClr val="tx1"/>
                </a:solidFill>
                <a:latin typeface="+mn-lt"/>
                <a:ea typeface="+mn-ea"/>
                <a:cs typeface="+mn-cs"/>
              </a:rPr>
              <a:t>Relatedly, third, there have been concerns that the TPB is not open to empirical falsification (Ogden, 2003), with non-significant findings being attributed to methodological, rather than theoretical, shortcomings. </a:t>
            </a:r>
          </a:p>
          <a:p>
            <a:r>
              <a:rPr lang="en-US" sz="1200" b="0" i="0" u="none" strike="noStrike" kern="1200" baseline="0" dirty="0">
                <a:solidFill>
                  <a:schemeClr val="tx1"/>
                </a:solidFill>
                <a:latin typeface="+mn-lt"/>
                <a:ea typeface="+mn-ea"/>
                <a:cs typeface="+mn-cs"/>
              </a:rPr>
              <a:t>At the same time, and fourth, the TPB has an exclusive focus on rational, cognitive reasoning. This overlooks evidence that people often make irrational </a:t>
            </a:r>
            <a:r>
              <a:rPr lang="en-US" sz="1200" b="0" i="0" u="none" strike="noStrike" kern="1200" baseline="0" dirty="0" err="1">
                <a:solidFill>
                  <a:schemeClr val="tx1"/>
                </a:solidFill>
                <a:latin typeface="+mn-lt"/>
                <a:ea typeface="+mn-ea"/>
                <a:cs typeface="+mn-cs"/>
              </a:rPr>
              <a:t>behavioural</a:t>
            </a:r>
            <a:r>
              <a:rPr lang="en-US" sz="1200" b="0" i="0" u="none" strike="noStrike" kern="1200" baseline="0" dirty="0">
                <a:solidFill>
                  <a:schemeClr val="tx1"/>
                </a:solidFill>
                <a:latin typeface="+mn-lt"/>
                <a:ea typeface="+mn-ea"/>
                <a:cs typeface="+mn-cs"/>
              </a:rPr>
              <a:t> decisions (e.g., see </a:t>
            </a:r>
            <a:r>
              <a:rPr lang="en-US" sz="1200" b="0" i="0" u="none" strike="noStrike" kern="1200" baseline="0" dirty="0" err="1">
                <a:solidFill>
                  <a:schemeClr val="tx1"/>
                </a:solidFill>
                <a:latin typeface="+mn-lt"/>
                <a:ea typeface="+mn-ea"/>
                <a:cs typeface="+mn-cs"/>
              </a:rPr>
              <a:t>Frederiks</a:t>
            </a:r>
            <a:r>
              <a:rPr lang="en-US" sz="1200" b="0" i="0" u="none" strike="noStrike" kern="1200" baseline="0" dirty="0">
                <a:solidFill>
                  <a:schemeClr val="tx1"/>
                </a:solidFill>
                <a:latin typeface="+mn-lt"/>
                <a:ea typeface="+mn-ea"/>
                <a:cs typeface="+mn-cs"/>
              </a:rPr>
              <a:t>, Stenner, &amp; </a:t>
            </a:r>
            <a:r>
              <a:rPr lang="en-US" sz="1200" b="0" i="0" u="none" strike="noStrike" kern="1200" baseline="0" dirty="0" err="1">
                <a:solidFill>
                  <a:schemeClr val="tx1"/>
                </a:solidFill>
                <a:latin typeface="+mn-lt"/>
                <a:ea typeface="+mn-ea"/>
                <a:cs typeface="+mn-cs"/>
              </a:rPr>
              <a:t>Hobman</a:t>
            </a:r>
            <a:r>
              <a:rPr lang="en-US" sz="1200" b="0" i="0" u="none" strike="noStrike" kern="1200" baseline="0" dirty="0">
                <a:solidFill>
                  <a:schemeClr val="tx1"/>
                </a:solidFill>
                <a:latin typeface="+mn-lt"/>
                <a:ea typeface="+mn-ea"/>
                <a:cs typeface="+mn-cs"/>
              </a:rPr>
              <a:t>, 2015; Williams, Manias, &amp; Walker, 2009) and it leaves little room for other health-</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determinants, such as unconscious processes (Sheeran, Gollwitzer, &amp; </a:t>
            </a:r>
            <a:r>
              <a:rPr lang="en-US" sz="1200" b="0" i="0" u="none" strike="noStrike" kern="1200" baseline="0" dirty="0" err="1">
                <a:solidFill>
                  <a:schemeClr val="tx1"/>
                </a:solidFill>
                <a:latin typeface="+mn-lt"/>
                <a:ea typeface="+mn-ea"/>
                <a:cs typeface="+mn-cs"/>
              </a:rPr>
              <a:t>Bargh</a:t>
            </a:r>
            <a:r>
              <a:rPr lang="en-US" sz="1200" b="0" i="0" u="none" strike="noStrike" kern="1200" baseline="0" dirty="0">
                <a:solidFill>
                  <a:schemeClr val="tx1"/>
                </a:solidFill>
                <a:latin typeface="+mn-lt"/>
                <a:ea typeface="+mn-ea"/>
                <a:cs typeface="+mn-cs"/>
              </a:rPr>
              <a:t>, 2013), or those that lie beyond individual control, such as social context. It is these less deliberate cognitive processes that may, for example, lead a teenager who, while walking through a park, sees a group of his friends playing a game of football to join in – despite not having previously planned to do so or given extended thought to the pros and cons. </a:t>
            </a:r>
          </a:p>
          <a:p>
            <a:r>
              <a:rPr lang="en-US" sz="1200" b="0" i="0" u="none" strike="noStrike" kern="1200" baseline="0" dirty="0">
                <a:solidFill>
                  <a:schemeClr val="tx1"/>
                </a:solidFill>
                <a:latin typeface="+mn-lt"/>
                <a:ea typeface="+mn-ea"/>
                <a:cs typeface="+mn-cs"/>
              </a:rPr>
              <a:t>Finally, and perhaps most importantly, efforts to change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via interventions that target elements of the TPB have demonstrated minimal success (</a:t>
            </a:r>
            <a:r>
              <a:rPr lang="en-US" sz="1200" b="0" i="0" u="none" strike="noStrike" kern="1200" baseline="0" dirty="0" err="1">
                <a:solidFill>
                  <a:schemeClr val="tx1"/>
                </a:solidFill>
                <a:latin typeface="+mn-lt"/>
                <a:ea typeface="+mn-ea"/>
                <a:cs typeface="+mn-cs"/>
              </a:rPr>
              <a:t>Chatzisarantis</a:t>
            </a:r>
            <a:r>
              <a:rPr lang="en-US" sz="1200" b="0" i="0" u="none" strike="noStrike" kern="1200" baseline="0" dirty="0">
                <a:solidFill>
                  <a:schemeClr val="tx1"/>
                </a:solidFill>
                <a:latin typeface="+mn-lt"/>
                <a:ea typeface="+mn-ea"/>
                <a:cs typeface="+mn-cs"/>
              </a:rPr>
              <a:t> &amp; Hagger, 2005; </a:t>
            </a:r>
            <a:r>
              <a:rPr lang="en-US" sz="1200" b="0" i="0" u="none" strike="noStrike" kern="1200" baseline="0" dirty="0" err="1">
                <a:solidFill>
                  <a:schemeClr val="tx1"/>
                </a:solidFill>
                <a:latin typeface="+mn-lt"/>
                <a:ea typeface="+mn-ea"/>
                <a:cs typeface="+mn-cs"/>
              </a:rPr>
              <a:t>Kinmonth</a:t>
            </a:r>
            <a:r>
              <a:rPr lang="en-US" sz="1200" b="0" i="0" u="none" strike="noStrike" kern="1200" baseline="0" dirty="0">
                <a:solidFill>
                  <a:schemeClr val="tx1"/>
                </a:solidFill>
                <a:latin typeface="+mn-lt"/>
                <a:ea typeface="+mn-ea"/>
                <a:cs typeface="+mn-cs"/>
              </a:rPr>
              <a:t> et al., 2008; </a:t>
            </a:r>
            <a:r>
              <a:rPr lang="en-US" sz="1200" b="0" i="0" u="none" strike="noStrike" kern="1200" baseline="0" dirty="0" err="1">
                <a:solidFill>
                  <a:schemeClr val="tx1"/>
                </a:solidFill>
                <a:latin typeface="+mn-lt"/>
                <a:ea typeface="+mn-ea"/>
                <a:cs typeface="+mn-cs"/>
              </a:rPr>
              <a:t>Sniehotta</a:t>
            </a:r>
            <a:r>
              <a:rPr lang="en-US" sz="1200" b="0" i="0" u="none" strike="noStrike" kern="1200" baseline="0" dirty="0">
                <a:solidFill>
                  <a:schemeClr val="tx1"/>
                </a:solidFill>
                <a:latin typeface="+mn-lt"/>
                <a:ea typeface="+mn-ea"/>
                <a:cs typeface="+mn-cs"/>
              </a:rPr>
              <a:t>, 2009). For example, using a multifactorial design, </a:t>
            </a:r>
            <a:r>
              <a:rPr lang="en-US" sz="1200" b="0" i="0" u="none" strike="noStrike" kern="1200" baseline="0" dirty="0" err="1">
                <a:solidFill>
                  <a:schemeClr val="tx1"/>
                </a:solidFill>
                <a:latin typeface="+mn-lt"/>
                <a:ea typeface="+mn-ea"/>
                <a:cs typeface="+mn-cs"/>
              </a:rPr>
              <a:t>Sniehotta</a:t>
            </a:r>
            <a:r>
              <a:rPr lang="en-US" sz="1200" b="0" i="0" u="none" strike="noStrike" kern="1200" baseline="0" dirty="0">
                <a:solidFill>
                  <a:schemeClr val="tx1"/>
                </a:solidFill>
                <a:latin typeface="+mn-lt"/>
                <a:ea typeface="+mn-ea"/>
                <a:cs typeface="+mn-cs"/>
              </a:rPr>
              <a:t> (2009) randomly assigned 579 participants to receive a </a:t>
            </a:r>
            <a:r>
              <a:rPr lang="en-US" sz="1200" b="0" i="0" u="none" strike="noStrike" kern="1200" baseline="0" dirty="0" err="1">
                <a:solidFill>
                  <a:schemeClr val="tx1"/>
                </a:solidFill>
                <a:latin typeface="+mn-lt"/>
                <a:ea typeface="+mn-ea"/>
                <a:cs typeface="+mn-cs"/>
              </a:rPr>
              <a:t>behavioural</a:t>
            </a:r>
            <a:r>
              <a:rPr lang="en-US" sz="1200" b="0" i="0" u="none" strike="noStrike" kern="1200" baseline="0" dirty="0">
                <a:solidFill>
                  <a:schemeClr val="tx1"/>
                </a:solidFill>
                <a:latin typeface="+mn-lt"/>
                <a:ea typeface="+mn-ea"/>
                <a:cs typeface="+mn-cs"/>
              </a:rPr>
              <a:t> belief intervention or not, a normative belief intervention or not, and a control belief intervention or not (i.e., to one of six conditions). Despite manipulation checks confirming that these interventions induced positive post-intervention changes in attitudes, subjective norms and perceived </a:t>
            </a:r>
            <a:r>
              <a:rPr lang="en-US" sz="1200" b="0" i="0" u="none" strike="noStrike" kern="1200" baseline="0" dirty="0" err="1">
                <a:solidFill>
                  <a:schemeClr val="tx1"/>
                </a:solidFill>
                <a:latin typeface="+mn-lt"/>
                <a:ea typeface="+mn-ea"/>
                <a:cs typeface="+mn-cs"/>
              </a:rPr>
              <a:t>behavioural</a:t>
            </a:r>
            <a:r>
              <a:rPr lang="en-US" sz="1200" b="0" i="0" u="none" strike="noStrike" kern="1200" baseline="0" dirty="0">
                <a:solidFill>
                  <a:schemeClr val="tx1"/>
                </a:solidFill>
                <a:latin typeface="+mn-lt"/>
                <a:ea typeface="+mn-ea"/>
                <a:cs typeface="+mn-cs"/>
              </a:rPr>
              <a:t> control, the study’s results showed that only the control belief intervention exerted a significant effect on objectively-assessed attendance (and this effect was very small; η</a:t>
            </a:r>
            <a:r>
              <a:rPr lang="en-US" sz="1200" b="0" i="0" u="none" strike="noStrike" kern="1200" baseline="30000" dirty="0">
                <a:solidFill>
                  <a:schemeClr val="tx1"/>
                </a:solidFill>
                <a:latin typeface="+mn-lt"/>
                <a:ea typeface="+mn-ea"/>
                <a:cs typeface="+mn-cs"/>
              </a:rPr>
              <a:t>2 </a:t>
            </a:r>
            <a:r>
              <a:rPr lang="en-US" sz="1200" b="0" i="0" u="none" strike="noStrike" kern="1200" baseline="0" dirty="0">
                <a:solidFill>
                  <a:schemeClr val="tx1"/>
                </a:solidFill>
                <a:latin typeface="+mn-lt"/>
                <a:ea typeface="+mn-ea"/>
                <a:cs typeface="+mn-cs"/>
              </a:rPr>
              <a:t>= .007). Findings such as these have led researchers to raise serious concerns about the suitability of the TPB as a model of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a:t>
            </a:r>
            <a:r>
              <a:rPr lang="en-US" sz="1200" b="0" i="1" u="none" strike="noStrike" kern="1200" baseline="0" dirty="0">
                <a:solidFill>
                  <a:schemeClr val="tx1"/>
                </a:solidFill>
                <a:latin typeface="+mn-lt"/>
                <a:ea typeface="+mn-ea"/>
                <a:cs typeface="+mn-cs"/>
              </a:rPr>
              <a:t>change </a:t>
            </a:r>
            <a:r>
              <a:rPr lang="en-US" sz="1200" b="0" i="0" u="none" strike="noStrike" kern="1200" baseline="0" dirty="0">
                <a:solidFill>
                  <a:schemeClr val="tx1"/>
                </a:solidFill>
                <a:latin typeface="+mn-lt"/>
                <a:ea typeface="+mn-ea"/>
                <a:cs typeface="+mn-cs"/>
              </a:rPr>
              <a:t>(</a:t>
            </a:r>
            <a:r>
              <a:rPr lang="en-US" sz="1200" b="0" i="0" u="none" strike="noStrike" kern="1200" baseline="0" dirty="0" err="1">
                <a:solidFill>
                  <a:schemeClr val="tx1"/>
                </a:solidFill>
                <a:latin typeface="+mn-lt"/>
                <a:ea typeface="+mn-ea"/>
                <a:cs typeface="+mn-cs"/>
              </a:rPr>
              <a:t>Sniehotta</a:t>
            </a:r>
            <a:r>
              <a:rPr lang="en-US" sz="1200" b="0" i="0" u="none" strike="noStrike" kern="1200" baseline="0" dirty="0">
                <a:solidFill>
                  <a:schemeClr val="tx1"/>
                </a:solidFill>
                <a:latin typeface="+mn-lt"/>
                <a:ea typeface="+mn-ea"/>
                <a:cs typeface="+mn-cs"/>
              </a:rPr>
              <a:t> et al., 2014). </a:t>
            </a:r>
            <a:endParaRPr lang="nl-BE"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3</a:t>
            </a:fld>
            <a:endParaRPr lang="en-GB"/>
          </a:p>
        </p:txBody>
      </p:sp>
    </p:spTree>
    <p:extLst>
      <p:ext uri="{BB962C8B-B14F-4D97-AF65-F5344CB8AC3E}">
        <p14:creationId xmlns:p14="http://schemas.microsoft.com/office/powerpoint/2010/main" val="7715841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32500" lnSpcReduction="20000"/>
          </a:bodyPr>
          <a:lstStyle/>
          <a:p>
            <a:endParaRPr lang="nl-BE" sz="1200" b="0" i="0" u="none" strike="noStrike" kern="1200" baseline="0" dirty="0">
              <a:solidFill>
                <a:schemeClr val="tx1"/>
              </a:solidFill>
              <a:latin typeface="+mn-lt"/>
              <a:ea typeface="+mn-ea"/>
              <a:cs typeface="+mn-cs"/>
            </a:endParaRP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While early psychological research on physical activity was largely </a:t>
            </a:r>
            <a:r>
              <a:rPr lang="en-US" sz="1200" b="0" i="0" u="none" strike="noStrike" kern="1200" baseline="0" dirty="0" err="1">
                <a:solidFill>
                  <a:schemeClr val="tx1"/>
                </a:solidFill>
                <a:latin typeface="+mn-lt"/>
                <a:ea typeface="+mn-ea"/>
                <a:cs typeface="+mn-cs"/>
              </a:rPr>
              <a:t>atheoretical</a:t>
            </a:r>
            <a:r>
              <a:rPr lang="en-US" sz="1200" b="0" i="0" u="none" strike="noStrike" kern="1200" baseline="0" dirty="0">
                <a:solidFill>
                  <a:schemeClr val="tx1"/>
                </a:solidFill>
                <a:latin typeface="+mn-lt"/>
                <a:ea typeface="+mn-ea"/>
                <a:cs typeface="+mn-cs"/>
              </a:rPr>
              <a:t>, the field took a major step forward in the late 1980s and early 1990s when the first attempts were made to develop and apply theoretical frameworks to understand and promote physical activity. As Rhodes and colleagues (2018) note, theoretical frameworks are essential because (a) they allow for study replication and </a:t>
            </a:r>
            <a:r>
              <a:rPr lang="en-US" sz="1200" b="0" i="0" u="none" strike="noStrike" kern="1200" baseline="0" dirty="0" err="1">
                <a:solidFill>
                  <a:schemeClr val="tx1"/>
                </a:solidFill>
                <a:latin typeface="+mn-lt"/>
                <a:ea typeface="+mn-ea"/>
                <a:cs typeface="+mn-cs"/>
              </a:rPr>
              <a:t>generalisation</a:t>
            </a:r>
            <a:r>
              <a:rPr lang="en-US" sz="1200" b="0" i="0" u="none" strike="noStrike" kern="1200" baseline="0" dirty="0">
                <a:solidFill>
                  <a:schemeClr val="tx1"/>
                </a:solidFill>
                <a:latin typeface="+mn-lt"/>
                <a:ea typeface="+mn-ea"/>
                <a:cs typeface="+mn-cs"/>
              </a:rPr>
              <a:t>, (b) they create a context within which variables under study can be defined and structured, and (c) they lay a foundation for the testing and falsification of hypotheses.</a:t>
            </a:r>
          </a:p>
          <a:p>
            <a:r>
              <a:rPr lang="en-US" sz="1200" b="0" i="0" u="none" strike="noStrike" kern="1200" baseline="0" dirty="0">
                <a:solidFill>
                  <a:schemeClr val="tx1"/>
                </a:solidFill>
                <a:latin typeface="+mn-lt"/>
                <a:ea typeface="+mn-ea"/>
                <a:cs typeface="+mn-cs"/>
              </a:rPr>
              <a:t>Two approaches in particular have become cornerstones of the physical activity literature: the </a:t>
            </a:r>
            <a:r>
              <a:rPr lang="en-US" sz="1200" b="0" i="1" u="none" strike="noStrike" kern="1200" baseline="0" dirty="0">
                <a:solidFill>
                  <a:schemeClr val="tx1"/>
                </a:solidFill>
                <a:latin typeface="+mn-lt"/>
                <a:ea typeface="+mn-ea"/>
                <a:cs typeface="+mn-cs"/>
              </a:rPr>
              <a:t>theory of planned </a:t>
            </a:r>
            <a:r>
              <a:rPr lang="en-US" sz="1200" b="0" i="1" u="none" strike="noStrike" kern="1200" baseline="0" dirty="0" err="1">
                <a:solidFill>
                  <a:schemeClr val="tx1"/>
                </a:solidFill>
                <a:latin typeface="+mn-lt"/>
                <a:ea typeface="+mn-ea"/>
                <a:cs typeface="+mn-cs"/>
              </a:rPr>
              <a:t>behaviour</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(TPB; </a:t>
            </a:r>
            <a:r>
              <a:rPr lang="en-US" sz="1200" b="0" i="0" u="none" strike="noStrike" kern="1200" baseline="0" dirty="0" err="1">
                <a:solidFill>
                  <a:schemeClr val="tx1"/>
                </a:solidFill>
                <a:latin typeface="+mn-lt"/>
                <a:ea typeface="+mn-ea"/>
                <a:cs typeface="+mn-cs"/>
              </a:rPr>
              <a:t>Ajzen</a:t>
            </a:r>
            <a:r>
              <a:rPr lang="en-US" sz="1200" b="0" i="0" u="none" strike="noStrike" kern="1200" baseline="0" dirty="0">
                <a:solidFill>
                  <a:schemeClr val="tx1"/>
                </a:solidFill>
                <a:latin typeface="+mn-lt"/>
                <a:ea typeface="+mn-ea"/>
                <a:cs typeface="+mn-cs"/>
              </a:rPr>
              <a:t>, 1991) and </a:t>
            </a:r>
            <a:r>
              <a:rPr lang="en-US" sz="1200" b="0" i="1" u="none" strike="noStrike" kern="1200" baseline="0" dirty="0">
                <a:solidFill>
                  <a:schemeClr val="tx1"/>
                </a:solidFill>
                <a:latin typeface="+mn-lt"/>
                <a:ea typeface="+mn-ea"/>
                <a:cs typeface="+mn-cs"/>
              </a:rPr>
              <a:t>self-determination theory </a:t>
            </a:r>
            <a:r>
              <a:rPr lang="en-US" sz="1200" b="0" i="0" u="none" strike="noStrike" kern="1200" baseline="0" dirty="0">
                <a:solidFill>
                  <a:schemeClr val="tx1"/>
                </a:solidFill>
                <a:latin typeface="+mn-lt"/>
                <a:ea typeface="+mn-ea"/>
                <a:cs typeface="+mn-cs"/>
              </a:rPr>
              <a:t>(SDT; Deci &amp; Ryan, 1985). Numerous other theories, including the health action process approach (Schwarzer, 1992), the health belief model (Rosenstock, 1974), self-efficacy theory (Bandura, 1977), and social cognitive theory (Bandura, 1986, 2001) have also been applied in this context. Indeed, in a similar vein, the transtheoretical model (a stage-based model of health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Prochaska &amp; DiClemente, 1983) and approaches focusing on genetic factors, non-conscious processes, and the role of positive and negative affect have all contributed to the considerable efforts that have been made to (a) understand physical activity behaviours, and (b) promote physical activity. Comprehensive outlines of these approaches, and reviews of the studies that have tested them, can be found elsewhere (e.g., see Beauchamp, Crawford, &amp; Jackson, 2018; </a:t>
            </a:r>
            <a:r>
              <a:rPr lang="en-US" sz="1200" b="0" i="0" u="none" strike="noStrike" kern="1200" baseline="0" dirty="0" err="1">
                <a:solidFill>
                  <a:schemeClr val="tx1"/>
                </a:solidFill>
                <a:latin typeface="+mn-lt"/>
                <a:ea typeface="+mn-ea"/>
                <a:cs typeface="+mn-cs"/>
              </a:rPr>
              <a:t>Beunen</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Beunen</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Thomis</a:t>
            </a:r>
            <a:r>
              <a:rPr lang="en-US" sz="1200" b="0" i="0" u="none" strike="noStrike" kern="1200" baseline="0" dirty="0">
                <a:solidFill>
                  <a:schemeClr val="tx1"/>
                </a:solidFill>
                <a:latin typeface="+mn-lt"/>
                <a:ea typeface="+mn-ea"/>
                <a:cs typeface="+mn-cs"/>
              </a:rPr>
              <a:t>, &amp; </a:t>
            </a:r>
            <a:r>
              <a:rPr lang="en-US" sz="1200" b="0" i="0" u="none" strike="noStrike" kern="1200" baseline="0" dirty="0" err="1">
                <a:solidFill>
                  <a:schemeClr val="tx1"/>
                </a:solidFill>
                <a:latin typeface="+mn-lt"/>
                <a:ea typeface="+mn-ea"/>
                <a:cs typeface="+mn-cs"/>
              </a:rPr>
              <a:t>Thomis</a:t>
            </a:r>
            <a:r>
              <a:rPr lang="en-US" sz="1200" b="0" i="0" u="none" strike="noStrike" kern="1200" baseline="0" dirty="0">
                <a:solidFill>
                  <a:schemeClr val="tx1"/>
                </a:solidFill>
                <a:latin typeface="+mn-lt"/>
                <a:ea typeface="+mn-ea"/>
                <a:cs typeface="+mn-cs"/>
              </a:rPr>
              <a:t>, 1999; Marshall &amp; Biddle, 2001; Rebar et al., 2016; Rhodes &amp; Kates, 2015; Rhodes et al., 2018). In this chapter, however, we will focus on what we consider are the two most dominant frameworks in the field: the TPB and SDT.</a:t>
            </a:r>
          </a:p>
          <a:p>
            <a:endParaRPr lang="en-US" sz="1200" b="0" i="0" u="none" strike="noStrike" kern="1200" baseline="0" dirty="0">
              <a:solidFill>
                <a:schemeClr val="tx1"/>
              </a:solidFill>
              <a:latin typeface="+mn-lt"/>
              <a:ea typeface="+mn-ea"/>
              <a:cs typeface="+mn-cs"/>
            </a:endParaRP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theory of planned </a:t>
            </a:r>
            <a:r>
              <a:rPr lang="en-US" sz="1200" b="0" i="0" u="none" strike="noStrike" kern="1200" baseline="0" dirty="0" err="1">
                <a:solidFill>
                  <a:schemeClr val="tx1"/>
                </a:solidFill>
                <a:latin typeface="+mn-lt"/>
                <a:ea typeface="+mn-ea"/>
                <a:cs typeface="+mn-cs"/>
              </a:rPr>
              <a:t>behaviour</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the last two decades in particular, the theory of planned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(TPB) has been the most widely used theoretical framework in the physical activity domain. A meta-analysis, published 15 years ago of exercise-related studies that draw on the TPB (or its preceding version, the theory of reasoned action; </a:t>
            </a:r>
            <a:r>
              <a:rPr lang="en-US" sz="1200" b="0" i="0" u="none" strike="noStrike" kern="1200" baseline="0" dirty="0" err="1">
                <a:solidFill>
                  <a:schemeClr val="tx1"/>
                </a:solidFill>
                <a:latin typeface="+mn-lt"/>
                <a:ea typeface="+mn-ea"/>
                <a:cs typeface="+mn-cs"/>
              </a:rPr>
              <a:t>Ajzen</a:t>
            </a:r>
            <a:r>
              <a:rPr lang="en-US" sz="1200" b="0" i="0" u="none" strike="noStrike" kern="1200" baseline="0" dirty="0">
                <a:solidFill>
                  <a:schemeClr val="tx1"/>
                </a:solidFill>
                <a:latin typeface="+mn-lt"/>
                <a:ea typeface="+mn-ea"/>
                <a:cs typeface="+mn-cs"/>
              </a:rPr>
              <a:t> &amp; Fishbein, 1980) identified 111 studies (Downs &amp; </a:t>
            </a:r>
            <a:r>
              <a:rPr lang="en-US" sz="1200" b="0" i="0" u="none" strike="noStrike" kern="1200" baseline="0" dirty="0" err="1">
                <a:solidFill>
                  <a:schemeClr val="tx1"/>
                </a:solidFill>
                <a:latin typeface="+mn-lt"/>
                <a:ea typeface="+mn-ea"/>
                <a:cs typeface="+mn-cs"/>
              </a:rPr>
              <a:t>Hausenblas</a:t>
            </a:r>
            <a:r>
              <a:rPr lang="en-US" sz="1200" b="0" i="0" u="none" strike="noStrike" kern="1200" baseline="0" dirty="0">
                <a:solidFill>
                  <a:schemeClr val="tx1"/>
                </a:solidFill>
                <a:latin typeface="+mn-lt"/>
                <a:ea typeface="+mn-ea"/>
                <a:cs typeface="+mn-cs"/>
              </a:rPr>
              <a:t>, 2005). More recent estimates suggest that in excess of 200 studies have drawn on the TPB to predict and explain physical activity (Rhodes &amp; </a:t>
            </a:r>
            <a:r>
              <a:rPr lang="en-US" sz="1200" b="0" i="0" u="none" strike="noStrike" kern="1200" baseline="0" dirty="0" err="1">
                <a:solidFill>
                  <a:schemeClr val="tx1"/>
                </a:solidFill>
                <a:latin typeface="+mn-lt"/>
                <a:ea typeface="+mn-ea"/>
                <a:cs typeface="+mn-cs"/>
              </a:rPr>
              <a:t>Nigg</a:t>
            </a:r>
            <a:r>
              <a:rPr lang="en-US" sz="1200" b="0" i="0" u="none" strike="noStrike" kern="1200" baseline="0" dirty="0">
                <a:solidFill>
                  <a:schemeClr val="tx1"/>
                </a:solidFill>
                <a:latin typeface="+mn-lt"/>
                <a:ea typeface="+mn-ea"/>
                <a:cs typeface="+mn-cs"/>
              </a:rPr>
              <a:t>, 2011), with this number likely to have grown substantially in the period since.</a:t>
            </a:r>
          </a:p>
          <a:p>
            <a:r>
              <a:rPr lang="en-US" sz="1200" b="0" i="0" u="none" strike="noStrike" kern="1200" baseline="0" dirty="0">
                <a:solidFill>
                  <a:schemeClr val="tx1"/>
                </a:solidFill>
                <a:latin typeface="+mn-lt"/>
                <a:ea typeface="+mn-ea"/>
                <a:cs typeface="+mn-cs"/>
              </a:rPr>
              <a:t>The TPB is particularly concerned with predictors of </a:t>
            </a:r>
            <a:r>
              <a:rPr lang="en-US" sz="1200" b="0" i="0" u="none" strike="noStrike" kern="1200" baseline="0" dirty="0" err="1">
                <a:solidFill>
                  <a:schemeClr val="tx1"/>
                </a:solidFill>
                <a:latin typeface="+mn-lt"/>
                <a:ea typeface="+mn-ea"/>
                <a:cs typeface="+mn-cs"/>
              </a:rPr>
              <a:t>behavioural</a:t>
            </a:r>
            <a:r>
              <a:rPr lang="en-US" sz="1200" b="0" i="0" u="none" strike="noStrike" kern="1200" baseline="0" dirty="0">
                <a:solidFill>
                  <a:schemeClr val="tx1"/>
                </a:solidFill>
                <a:latin typeface="+mn-lt"/>
                <a:ea typeface="+mn-ea"/>
                <a:cs typeface="+mn-cs"/>
              </a:rPr>
              <a:t> intentions, which are argued to be the most proximal determinant of behaviours. Specifically, as can be seen from Figure 10.1, the TPB posits three key determinants of </a:t>
            </a:r>
            <a:r>
              <a:rPr lang="en-US" sz="1200" b="0" i="0" u="none" strike="noStrike" kern="1200" baseline="0" dirty="0" err="1">
                <a:solidFill>
                  <a:schemeClr val="tx1"/>
                </a:solidFill>
                <a:latin typeface="+mn-lt"/>
                <a:ea typeface="+mn-ea"/>
                <a:cs typeface="+mn-cs"/>
              </a:rPr>
              <a:t>behavioural</a:t>
            </a:r>
            <a:r>
              <a:rPr lang="en-US" sz="1200" b="0" i="0" u="none" strike="noStrike" kern="1200" baseline="0" dirty="0">
                <a:solidFill>
                  <a:schemeClr val="tx1"/>
                </a:solidFill>
                <a:latin typeface="+mn-lt"/>
                <a:ea typeface="+mn-ea"/>
                <a:cs typeface="+mn-cs"/>
              </a:rPr>
              <a:t> intentions: (a) </a:t>
            </a:r>
            <a:r>
              <a:rPr lang="en-US" sz="1200" b="0" i="1" u="none" strike="noStrike" kern="1200" baseline="0" dirty="0">
                <a:solidFill>
                  <a:schemeClr val="tx1"/>
                </a:solidFill>
                <a:latin typeface="+mn-lt"/>
                <a:ea typeface="+mn-ea"/>
                <a:cs typeface="+mn-cs"/>
              </a:rPr>
              <a:t>attitudes </a:t>
            </a:r>
            <a:r>
              <a:rPr lang="en-US" sz="1200" b="0" i="0" u="none" strike="noStrike" kern="1200" baseline="0" dirty="0">
                <a:solidFill>
                  <a:schemeClr val="tx1"/>
                </a:solidFill>
                <a:latin typeface="+mn-lt"/>
                <a:ea typeface="+mn-ea"/>
                <a:cs typeface="+mn-cs"/>
              </a:rPr>
              <a:t>(e.g., the degree to which a person possesses a </a:t>
            </a:r>
            <a:r>
              <a:rPr lang="en-US" sz="1200" b="0" i="0" u="none" strike="noStrike" kern="1200" baseline="0" dirty="0" err="1">
                <a:solidFill>
                  <a:schemeClr val="tx1"/>
                </a:solidFill>
                <a:latin typeface="+mn-lt"/>
                <a:ea typeface="+mn-ea"/>
                <a:cs typeface="+mn-cs"/>
              </a:rPr>
              <a:t>favourable</a:t>
            </a:r>
            <a:r>
              <a:rPr lang="en-US" sz="1200" b="0" i="0" u="none" strike="noStrike" kern="1200" baseline="0" dirty="0">
                <a:solidFill>
                  <a:schemeClr val="tx1"/>
                </a:solidFill>
                <a:latin typeface="+mn-lt"/>
                <a:ea typeface="+mn-ea"/>
                <a:cs typeface="+mn-cs"/>
              </a:rPr>
              <a:t> perception of physical activity and believes it will lead to desired outcomes), (b) perceived sense of </a:t>
            </a:r>
            <a:r>
              <a:rPr lang="en-US" sz="1200" b="0" i="1" u="none" strike="noStrike" kern="1200" baseline="0" dirty="0" err="1">
                <a:solidFill>
                  <a:schemeClr val="tx1"/>
                </a:solidFill>
                <a:latin typeface="+mn-lt"/>
                <a:ea typeface="+mn-ea"/>
                <a:cs typeface="+mn-cs"/>
              </a:rPr>
              <a:t>behavioural</a:t>
            </a:r>
            <a:r>
              <a:rPr lang="en-US" sz="1200" b="0" i="1" u="none" strike="noStrike" kern="1200" baseline="0" dirty="0">
                <a:solidFill>
                  <a:schemeClr val="tx1"/>
                </a:solidFill>
                <a:latin typeface="+mn-lt"/>
                <a:ea typeface="+mn-ea"/>
                <a:cs typeface="+mn-cs"/>
              </a:rPr>
              <a:t> control </a:t>
            </a:r>
            <a:r>
              <a:rPr lang="en-US" sz="1200" b="0" i="0" u="none" strike="noStrike" kern="1200" baseline="0" dirty="0">
                <a:solidFill>
                  <a:schemeClr val="tx1"/>
                </a:solidFill>
                <a:latin typeface="+mn-lt"/>
                <a:ea typeface="+mn-ea"/>
                <a:cs typeface="+mn-cs"/>
              </a:rPr>
              <a:t>(e.g., a person’s perception of their ability to be physically active and to overcome barriers to physical activity), and (c) </a:t>
            </a:r>
            <a:r>
              <a:rPr lang="en-US" sz="1200" b="0" i="1" u="none" strike="noStrike" kern="1200" baseline="0" dirty="0">
                <a:solidFill>
                  <a:schemeClr val="tx1"/>
                </a:solidFill>
                <a:latin typeface="+mn-lt"/>
                <a:ea typeface="+mn-ea"/>
                <a:cs typeface="+mn-cs"/>
              </a:rPr>
              <a:t>subjective norms </a:t>
            </a:r>
            <a:r>
              <a:rPr lang="en-US" sz="1200" b="0" i="0" u="none" strike="noStrike" kern="1200" baseline="0" dirty="0">
                <a:solidFill>
                  <a:schemeClr val="tx1"/>
                </a:solidFill>
                <a:latin typeface="+mn-lt"/>
                <a:ea typeface="+mn-ea"/>
                <a:cs typeface="+mn-cs"/>
              </a:rPr>
              <a:t>(e.g., a person’s perception that doing physical activity is something others think they should do; </a:t>
            </a:r>
            <a:r>
              <a:rPr lang="en-US" sz="1200" b="0" i="0" u="none" strike="noStrike" kern="1200" baseline="0" dirty="0" err="1">
                <a:solidFill>
                  <a:schemeClr val="tx1"/>
                </a:solidFill>
                <a:latin typeface="+mn-lt"/>
                <a:ea typeface="+mn-ea"/>
                <a:cs typeface="+mn-cs"/>
              </a:rPr>
              <a:t>Ajzen</a:t>
            </a:r>
            <a:r>
              <a:rPr lang="en-US" sz="1200" b="0" i="0" u="none" strike="noStrike" kern="1200" baseline="0" dirty="0">
                <a:solidFill>
                  <a:schemeClr val="tx1"/>
                </a:solidFill>
                <a:latin typeface="+mn-lt"/>
                <a:ea typeface="+mn-ea"/>
                <a:cs typeface="+mn-cs"/>
              </a:rPr>
              <a:t>, 1991; see also Hagger &amp; </a:t>
            </a:r>
            <a:r>
              <a:rPr lang="en-US" sz="1200" b="0" i="0" u="none" strike="noStrike" kern="1200" baseline="0" dirty="0" err="1">
                <a:solidFill>
                  <a:schemeClr val="tx1"/>
                </a:solidFill>
                <a:latin typeface="+mn-lt"/>
                <a:ea typeface="+mn-ea"/>
                <a:cs typeface="+mn-cs"/>
              </a:rPr>
              <a:t>Chatzisarantis</a:t>
            </a:r>
            <a:r>
              <a:rPr lang="en-US" sz="1200" b="0" i="0" u="none" strike="noStrike" kern="1200" baseline="0" dirty="0">
                <a:solidFill>
                  <a:schemeClr val="tx1"/>
                </a:solidFill>
                <a:latin typeface="+mn-lt"/>
                <a:ea typeface="+mn-ea"/>
                <a:cs typeface="+mn-cs"/>
              </a:rPr>
              <a:t>, 2014; Hagger, </a:t>
            </a:r>
            <a:r>
              <a:rPr lang="en-US" sz="1200" b="0" i="0" u="none" strike="noStrike" kern="1200" baseline="0" dirty="0" err="1">
                <a:solidFill>
                  <a:schemeClr val="tx1"/>
                </a:solidFill>
                <a:latin typeface="+mn-lt"/>
                <a:ea typeface="+mn-ea"/>
                <a:cs typeface="+mn-cs"/>
              </a:rPr>
              <a:t>Chatzisarantis</a:t>
            </a:r>
            <a:r>
              <a:rPr lang="en-US" sz="1200" b="0" i="0" u="none" strike="noStrike" kern="1200" baseline="0" dirty="0">
                <a:solidFill>
                  <a:schemeClr val="tx1"/>
                </a:solidFill>
                <a:latin typeface="+mn-lt"/>
                <a:ea typeface="+mn-ea"/>
                <a:cs typeface="+mn-cs"/>
              </a:rPr>
              <a:t>, &amp; Biddle, 2002). So, for example, the theory would posit that an older woman would develop positive intentions to go walking on a regular basis (and thus, actually go walking on a regular basis) if she (a) believes that this will help maintain her fitness and ability to continuing playing with her grandchildren, (b) considers herself capable of walking regularly, regardless of unpleasant weather, and (c) believes that her other family members think it is important she stays physically active. </a:t>
            </a: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Along these lines, it is worth noting that original </a:t>
            </a:r>
            <a:r>
              <a:rPr lang="en-US" sz="1200" b="0" i="0" u="none" strike="noStrike" kern="1200" baseline="0" dirty="0" err="1">
                <a:solidFill>
                  <a:schemeClr val="tx1"/>
                </a:solidFill>
                <a:latin typeface="+mn-lt"/>
                <a:ea typeface="+mn-ea"/>
                <a:cs typeface="+mn-cs"/>
              </a:rPr>
              <a:t>conceptualisations</a:t>
            </a:r>
            <a:r>
              <a:rPr lang="en-US" sz="1200" b="0" i="0" u="none" strike="noStrike" kern="1200" baseline="0" dirty="0">
                <a:solidFill>
                  <a:schemeClr val="tx1"/>
                </a:solidFill>
                <a:latin typeface="+mn-lt"/>
                <a:ea typeface="+mn-ea"/>
                <a:cs typeface="+mn-cs"/>
              </a:rPr>
              <a:t> of subjective norms in the context of the TPB </a:t>
            </a:r>
            <a:r>
              <a:rPr lang="en-US" sz="1200" b="0" i="0" u="none" strike="noStrike" kern="1200" baseline="0" dirty="0" err="1">
                <a:solidFill>
                  <a:schemeClr val="tx1"/>
                </a:solidFill>
                <a:latin typeface="+mn-lt"/>
                <a:ea typeface="+mn-ea"/>
                <a:cs typeface="+mn-cs"/>
              </a:rPr>
              <a:t>emphasised</a:t>
            </a:r>
            <a:r>
              <a:rPr lang="en-US" sz="1200" b="0" i="0" u="none" strike="noStrike" kern="1200" baseline="0" dirty="0">
                <a:solidFill>
                  <a:schemeClr val="tx1"/>
                </a:solidFill>
                <a:latin typeface="+mn-lt"/>
                <a:ea typeface="+mn-ea"/>
                <a:cs typeface="+mn-cs"/>
              </a:rPr>
              <a:t> the centrality of a person’s perceptions of whether important others (e.g., their family, friends or doctor) thought they </a:t>
            </a:r>
            <a:r>
              <a:rPr lang="en-US" sz="1200" b="0" i="1" u="none" strike="noStrike" kern="1200" baseline="0" dirty="0">
                <a:solidFill>
                  <a:schemeClr val="tx1"/>
                </a:solidFill>
                <a:latin typeface="+mn-lt"/>
                <a:ea typeface="+mn-ea"/>
                <a:cs typeface="+mn-cs"/>
              </a:rPr>
              <a:t>should </a:t>
            </a:r>
            <a:r>
              <a:rPr lang="en-US" sz="1200" b="0" i="0" u="none" strike="noStrike" kern="1200" baseline="0" dirty="0">
                <a:solidFill>
                  <a:schemeClr val="tx1"/>
                </a:solidFill>
                <a:latin typeface="+mn-lt"/>
                <a:ea typeface="+mn-ea"/>
                <a:cs typeface="+mn-cs"/>
              </a:rPr>
              <a:t>or </a:t>
            </a:r>
            <a:r>
              <a:rPr lang="en-US" sz="1200" b="0" i="1" u="none" strike="noStrike" kern="1200" baseline="0" dirty="0">
                <a:solidFill>
                  <a:schemeClr val="tx1"/>
                </a:solidFill>
                <a:latin typeface="+mn-lt"/>
                <a:ea typeface="+mn-ea"/>
                <a:cs typeface="+mn-cs"/>
              </a:rPr>
              <a:t>should not </a:t>
            </a:r>
            <a:r>
              <a:rPr lang="en-US" sz="1200" b="0" i="0" u="none" strike="noStrike" kern="1200" baseline="0" dirty="0">
                <a:solidFill>
                  <a:schemeClr val="tx1"/>
                </a:solidFill>
                <a:latin typeface="+mn-lt"/>
                <a:ea typeface="+mn-ea"/>
                <a:cs typeface="+mn-cs"/>
              </a:rPr>
              <a:t>engage in the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in question (i.e., </a:t>
            </a:r>
            <a:r>
              <a:rPr lang="en-US" sz="1200" b="0" i="1" u="none" strike="noStrike" kern="1200" baseline="0" dirty="0">
                <a:solidFill>
                  <a:schemeClr val="tx1"/>
                </a:solidFill>
                <a:latin typeface="+mn-lt"/>
                <a:ea typeface="+mn-ea"/>
                <a:cs typeface="+mn-cs"/>
              </a:rPr>
              <a:t>injunctive </a:t>
            </a:r>
            <a:r>
              <a:rPr lang="en-US" sz="1200" b="0" i="0" u="none" strike="noStrike" kern="1200" baseline="0" dirty="0">
                <a:solidFill>
                  <a:schemeClr val="tx1"/>
                </a:solidFill>
                <a:latin typeface="+mn-lt"/>
                <a:ea typeface="+mn-ea"/>
                <a:cs typeface="+mn-cs"/>
              </a:rPr>
              <a:t>norms; </a:t>
            </a:r>
            <a:r>
              <a:rPr lang="en-US" sz="1200" b="0" i="0" u="none" strike="noStrike" kern="1200" baseline="0" dirty="0" err="1">
                <a:solidFill>
                  <a:schemeClr val="tx1"/>
                </a:solidFill>
                <a:latin typeface="+mn-lt"/>
                <a:ea typeface="+mn-ea"/>
                <a:cs typeface="+mn-cs"/>
              </a:rPr>
              <a:t>Ajzen</a:t>
            </a:r>
            <a:r>
              <a:rPr lang="en-US" sz="1200" b="0" i="0" u="none" strike="noStrike" kern="1200" baseline="0" dirty="0">
                <a:solidFill>
                  <a:schemeClr val="tx1"/>
                </a:solidFill>
                <a:latin typeface="+mn-lt"/>
                <a:ea typeface="+mn-ea"/>
                <a:cs typeface="+mn-cs"/>
              </a:rPr>
              <a:t>, 1991). More recent </a:t>
            </a:r>
            <a:r>
              <a:rPr lang="en-US" sz="1200" b="0" i="0" u="none" strike="noStrike" kern="1200" baseline="0" dirty="0" err="1">
                <a:solidFill>
                  <a:schemeClr val="tx1"/>
                </a:solidFill>
                <a:latin typeface="+mn-lt"/>
                <a:ea typeface="+mn-ea"/>
                <a:cs typeface="+mn-cs"/>
              </a:rPr>
              <a:t>conceptualisations</a:t>
            </a:r>
            <a:r>
              <a:rPr lang="en-US" sz="1200" b="0" i="0" u="none" strike="noStrike" kern="1200" baseline="0" dirty="0">
                <a:solidFill>
                  <a:schemeClr val="tx1"/>
                </a:solidFill>
                <a:latin typeface="+mn-lt"/>
                <a:ea typeface="+mn-ea"/>
                <a:cs typeface="+mn-cs"/>
              </a:rPr>
              <a:t> have, however, </a:t>
            </a:r>
            <a:r>
              <a:rPr lang="en-US" sz="1200" b="0" i="0" u="none" strike="noStrike" kern="1200" baseline="0" dirty="0" err="1">
                <a:solidFill>
                  <a:schemeClr val="tx1"/>
                </a:solidFill>
                <a:latin typeface="+mn-lt"/>
                <a:ea typeface="+mn-ea"/>
                <a:cs typeface="+mn-cs"/>
              </a:rPr>
              <a:t>recognised</a:t>
            </a:r>
            <a:r>
              <a:rPr lang="en-US" sz="1200" b="0" i="0" u="none" strike="noStrike" kern="1200" baseline="0" dirty="0">
                <a:solidFill>
                  <a:schemeClr val="tx1"/>
                </a:solidFill>
                <a:latin typeface="+mn-lt"/>
                <a:ea typeface="+mn-ea"/>
                <a:cs typeface="+mn-cs"/>
              </a:rPr>
              <a:t> the importance of perceptions of whether others </a:t>
            </a:r>
            <a:r>
              <a:rPr lang="en-US" sz="1200" b="0" i="1" u="none" strike="noStrike" kern="1200" baseline="0" dirty="0">
                <a:solidFill>
                  <a:schemeClr val="tx1"/>
                </a:solidFill>
                <a:latin typeface="+mn-lt"/>
                <a:ea typeface="+mn-ea"/>
                <a:cs typeface="+mn-cs"/>
              </a:rPr>
              <a:t>are </a:t>
            </a:r>
            <a:r>
              <a:rPr lang="en-US" sz="1200" b="0" i="0" u="none" strike="noStrike" kern="1200" baseline="0" dirty="0">
                <a:solidFill>
                  <a:schemeClr val="tx1"/>
                </a:solidFill>
                <a:latin typeface="+mn-lt"/>
                <a:ea typeface="+mn-ea"/>
                <a:cs typeface="+mn-cs"/>
              </a:rPr>
              <a:t>or </a:t>
            </a:r>
            <a:r>
              <a:rPr lang="en-US" sz="1200" b="0" i="1" u="none" strike="noStrike" kern="1200" baseline="0" dirty="0">
                <a:solidFill>
                  <a:schemeClr val="tx1"/>
                </a:solidFill>
                <a:latin typeface="+mn-lt"/>
                <a:ea typeface="+mn-ea"/>
                <a:cs typeface="+mn-cs"/>
              </a:rPr>
              <a:t>are not </a:t>
            </a:r>
            <a:r>
              <a:rPr lang="en-US" sz="1200" b="0" i="0" u="none" strike="noStrike" kern="1200" baseline="0" dirty="0">
                <a:solidFill>
                  <a:schemeClr val="tx1"/>
                </a:solidFill>
                <a:latin typeface="+mn-lt"/>
                <a:ea typeface="+mn-ea"/>
                <a:cs typeface="+mn-cs"/>
              </a:rPr>
              <a:t>performing the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in question (i.e., </a:t>
            </a:r>
            <a:r>
              <a:rPr lang="en-US" sz="1200" b="0" i="1" u="none" strike="noStrike" kern="1200" baseline="0" dirty="0">
                <a:solidFill>
                  <a:schemeClr val="tx1"/>
                </a:solidFill>
                <a:latin typeface="+mn-lt"/>
                <a:ea typeface="+mn-ea"/>
                <a:cs typeface="+mn-cs"/>
              </a:rPr>
              <a:t>descriptive </a:t>
            </a:r>
            <a:r>
              <a:rPr lang="en-US" sz="1200" b="0" i="0" u="none" strike="noStrike" kern="1200" baseline="0" dirty="0">
                <a:solidFill>
                  <a:schemeClr val="tx1"/>
                </a:solidFill>
                <a:latin typeface="+mn-lt"/>
                <a:ea typeface="+mn-ea"/>
                <a:cs typeface="+mn-cs"/>
              </a:rPr>
              <a:t>norms; Fishbein &amp; </a:t>
            </a:r>
            <a:r>
              <a:rPr lang="en-US" sz="1200" b="0" i="0" u="none" strike="noStrike" kern="1200" baseline="0" dirty="0" err="1">
                <a:solidFill>
                  <a:schemeClr val="tx1"/>
                </a:solidFill>
                <a:latin typeface="+mn-lt"/>
                <a:ea typeface="+mn-ea"/>
                <a:cs typeface="+mn-cs"/>
              </a:rPr>
              <a:t>Ajzen</a:t>
            </a:r>
            <a:r>
              <a:rPr lang="en-US" sz="1200" b="0" i="0" u="none" strike="noStrike" kern="1200" baseline="0" dirty="0">
                <a:solidFill>
                  <a:schemeClr val="tx1"/>
                </a:solidFill>
                <a:latin typeface="+mn-lt"/>
                <a:ea typeface="+mn-ea"/>
                <a:cs typeface="+mn-cs"/>
              </a:rPr>
              <a:t>, 2011). Indeed, there is evidence that both injunctive and descriptive norms exert an independent influence on </a:t>
            </a:r>
            <a:r>
              <a:rPr lang="en-US" sz="1200" b="0" i="0" u="none" strike="noStrike" kern="1200" baseline="0" dirty="0" err="1">
                <a:solidFill>
                  <a:schemeClr val="tx1"/>
                </a:solidFill>
                <a:latin typeface="+mn-lt"/>
                <a:ea typeface="+mn-ea"/>
                <a:cs typeface="+mn-cs"/>
              </a:rPr>
              <a:t>behavioural</a:t>
            </a:r>
            <a:r>
              <a:rPr lang="en-US" sz="1200" b="0" i="0" u="none" strike="noStrike" kern="1200" baseline="0" dirty="0">
                <a:solidFill>
                  <a:schemeClr val="tx1"/>
                </a:solidFill>
                <a:latin typeface="+mn-lt"/>
                <a:ea typeface="+mn-ea"/>
                <a:cs typeface="+mn-cs"/>
              </a:rPr>
              <a:t> intentions (</a:t>
            </a:r>
            <a:r>
              <a:rPr lang="en-US" sz="1200" b="0" i="0" u="none" strike="noStrike" kern="1200" baseline="0" dirty="0" err="1">
                <a:solidFill>
                  <a:schemeClr val="tx1"/>
                </a:solidFill>
                <a:latin typeface="+mn-lt"/>
                <a:ea typeface="+mn-ea"/>
                <a:cs typeface="+mn-cs"/>
              </a:rPr>
              <a:t>Rivis</a:t>
            </a:r>
            <a:r>
              <a:rPr lang="en-US" sz="1200" b="0" i="0" u="none" strike="noStrike" kern="1200" baseline="0" dirty="0">
                <a:solidFill>
                  <a:schemeClr val="tx1"/>
                </a:solidFill>
                <a:latin typeface="+mn-lt"/>
                <a:ea typeface="+mn-ea"/>
                <a:cs typeface="+mn-cs"/>
              </a:rPr>
              <a:t> &amp; Sheeran, 2003; White, Smith, Terry, Greenslade, &amp; </a:t>
            </a:r>
            <a:r>
              <a:rPr lang="en-US" sz="1200" b="0" i="0" u="none" strike="noStrike" kern="1200" baseline="0" dirty="0" err="1">
                <a:solidFill>
                  <a:schemeClr val="tx1"/>
                </a:solidFill>
                <a:latin typeface="+mn-lt"/>
                <a:ea typeface="+mn-ea"/>
                <a:cs typeface="+mn-cs"/>
              </a:rPr>
              <a:t>McKimmie</a:t>
            </a:r>
            <a:r>
              <a:rPr lang="en-US" sz="1200" b="0" i="0" u="none" strike="noStrike" kern="1200" baseline="0" dirty="0">
                <a:solidFill>
                  <a:schemeClr val="tx1"/>
                </a:solidFill>
                <a:latin typeface="+mn-lt"/>
                <a:ea typeface="+mn-ea"/>
                <a:cs typeface="+mn-cs"/>
              </a:rPr>
              <a:t>, 2009). Despite this, there remains a tendency for injunctive norms alone to be measured in studies that apply the TPB to physical activity behaviours and to other health behaviours (e.g., see </a:t>
            </a:r>
            <a:r>
              <a:rPr lang="en-US" sz="1200" b="0" i="0" u="none" strike="noStrike" kern="1200" baseline="0" dirty="0" err="1">
                <a:solidFill>
                  <a:schemeClr val="tx1"/>
                </a:solidFill>
                <a:latin typeface="+mn-lt"/>
                <a:ea typeface="+mn-ea"/>
                <a:cs typeface="+mn-cs"/>
              </a:rPr>
              <a:t>Girelli</a:t>
            </a:r>
            <a:r>
              <a:rPr lang="en-US" sz="1200" b="0" i="0" u="none" strike="noStrike" kern="1200" baseline="0" dirty="0">
                <a:solidFill>
                  <a:schemeClr val="tx1"/>
                </a:solidFill>
                <a:latin typeface="+mn-lt"/>
                <a:ea typeface="+mn-ea"/>
                <a:cs typeface="+mn-cs"/>
              </a:rPr>
              <a:t>, Hagger, </a:t>
            </a:r>
            <a:r>
              <a:rPr lang="en-US" sz="1200" b="0" i="0" u="none" strike="noStrike" kern="1200" baseline="0" dirty="0" err="1">
                <a:solidFill>
                  <a:schemeClr val="tx1"/>
                </a:solidFill>
                <a:latin typeface="+mn-lt"/>
                <a:ea typeface="+mn-ea"/>
                <a:cs typeface="+mn-cs"/>
              </a:rPr>
              <a:t>Mallia</a:t>
            </a:r>
            <a:r>
              <a:rPr lang="en-US" sz="1200" b="0" i="0" u="none" strike="noStrike" kern="1200" baseline="0" dirty="0">
                <a:solidFill>
                  <a:schemeClr val="tx1"/>
                </a:solidFill>
                <a:latin typeface="+mn-lt"/>
                <a:ea typeface="+mn-ea"/>
                <a:cs typeface="+mn-cs"/>
              </a:rPr>
              <a:t>, &amp; </a:t>
            </a:r>
            <a:r>
              <a:rPr lang="en-US" sz="1200" b="0" i="0" u="none" strike="noStrike" kern="1200" baseline="0" dirty="0" err="1">
                <a:solidFill>
                  <a:schemeClr val="tx1"/>
                </a:solidFill>
                <a:latin typeface="+mn-lt"/>
                <a:ea typeface="+mn-ea"/>
                <a:cs typeface="+mn-cs"/>
              </a:rPr>
              <a:t>Lucidi</a:t>
            </a:r>
            <a:r>
              <a:rPr lang="en-US" sz="1200" b="0" i="0" u="none" strike="noStrike" kern="1200" baseline="0" dirty="0">
                <a:solidFill>
                  <a:schemeClr val="tx1"/>
                </a:solidFill>
                <a:latin typeface="+mn-lt"/>
                <a:ea typeface="+mn-ea"/>
                <a:cs typeface="+mn-cs"/>
              </a:rPr>
              <a:t>, 2016; González, Carmen </a:t>
            </a:r>
            <a:r>
              <a:rPr lang="en-US" sz="1200" b="0" i="0" u="none" strike="noStrike" kern="1200" baseline="0" dirty="0" err="1">
                <a:solidFill>
                  <a:schemeClr val="tx1"/>
                </a:solidFill>
                <a:latin typeface="+mn-lt"/>
                <a:ea typeface="+mn-ea"/>
                <a:cs typeface="+mn-cs"/>
              </a:rPr>
              <a:t>Neipp</a:t>
            </a:r>
            <a:r>
              <a:rPr lang="en-US" sz="1200" b="0" i="0" u="none" strike="noStrike" kern="1200" baseline="0" dirty="0">
                <a:solidFill>
                  <a:schemeClr val="tx1"/>
                </a:solidFill>
                <a:latin typeface="+mn-lt"/>
                <a:ea typeface="+mn-ea"/>
                <a:cs typeface="+mn-cs"/>
              </a:rPr>
              <a:t> López, Marcos, &amp; Rodríguez- Marín, 2012; Hamilton, Kirkpatrick, Rebar, &amp; Hagger, 2017; Hannan, Moffitt, Neumann, &amp; Thomas, 2015; Mistry, Sweet, Latimer-Cheung, &amp; Rhodes, 2015). </a:t>
            </a: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 considerable body of research supports the TPB’s key hypotheses. In particular, this speaks to the proposed relationships between, on the one hand, individuals’ subjective norm perceptions, attitudes and perceived sense of </a:t>
            </a:r>
            <a:r>
              <a:rPr lang="en-US" sz="1200" b="0" i="0" u="none" strike="noStrike" kern="1200" baseline="0" dirty="0" err="1">
                <a:solidFill>
                  <a:schemeClr val="tx1"/>
                </a:solidFill>
                <a:latin typeface="+mn-lt"/>
                <a:ea typeface="+mn-ea"/>
                <a:cs typeface="+mn-cs"/>
              </a:rPr>
              <a:t>behavioural</a:t>
            </a:r>
            <a:r>
              <a:rPr lang="en-US" sz="1200" b="0" i="0" u="none" strike="noStrike" kern="1200" baseline="0" dirty="0">
                <a:solidFill>
                  <a:schemeClr val="tx1"/>
                </a:solidFill>
                <a:latin typeface="+mn-lt"/>
                <a:ea typeface="+mn-ea"/>
                <a:cs typeface="+mn-cs"/>
              </a:rPr>
              <a:t> control and, on the other, their </a:t>
            </a:r>
            <a:r>
              <a:rPr lang="en-US" sz="1200" b="0" i="0" u="none" strike="noStrike" kern="1200" baseline="0" dirty="0" err="1">
                <a:solidFill>
                  <a:schemeClr val="tx1"/>
                </a:solidFill>
                <a:latin typeface="+mn-lt"/>
                <a:ea typeface="+mn-ea"/>
                <a:cs typeface="+mn-cs"/>
              </a:rPr>
              <a:t>behavioural</a:t>
            </a:r>
            <a:r>
              <a:rPr lang="en-US" sz="1200" b="0" i="0" u="none" strike="noStrike" kern="1200" baseline="0" dirty="0">
                <a:solidFill>
                  <a:schemeClr val="tx1"/>
                </a:solidFill>
                <a:latin typeface="+mn-lt"/>
                <a:ea typeface="+mn-ea"/>
                <a:cs typeface="+mn-cs"/>
              </a:rPr>
              <a:t> intentions. With regard to physical activity behaviours, this evidence has been drawn from a diverse array of populations, including children (Foley et al., 2008), college and university students (Blanchard et al., 2008), older people (</a:t>
            </a:r>
            <a:r>
              <a:rPr lang="en-US" sz="1200" b="0" i="0" u="none" strike="noStrike" kern="1200" baseline="0" dirty="0" err="1">
                <a:solidFill>
                  <a:schemeClr val="tx1"/>
                </a:solidFill>
                <a:latin typeface="+mn-lt"/>
                <a:ea typeface="+mn-ea"/>
                <a:cs typeface="+mn-cs"/>
              </a:rPr>
              <a:t>Brenes</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Strube</a:t>
            </a:r>
            <a:r>
              <a:rPr lang="en-US" sz="1200" b="0" i="0" u="none" strike="noStrike" kern="1200" baseline="0" dirty="0">
                <a:solidFill>
                  <a:schemeClr val="tx1"/>
                </a:solidFill>
                <a:latin typeface="+mn-lt"/>
                <a:ea typeface="+mn-ea"/>
                <a:cs typeface="+mn-cs"/>
              </a:rPr>
              <a:t>, &amp; </a:t>
            </a:r>
            <a:r>
              <a:rPr lang="en-US" sz="1200" b="0" i="0" u="none" strike="noStrike" kern="1200" baseline="0" dirty="0" err="1">
                <a:solidFill>
                  <a:schemeClr val="tx1"/>
                </a:solidFill>
                <a:latin typeface="+mn-lt"/>
                <a:ea typeface="+mn-ea"/>
                <a:cs typeface="+mn-cs"/>
              </a:rPr>
              <a:t>Storandt</a:t>
            </a:r>
            <a:r>
              <a:rPr lang="en-US" sz="1200" b="0" i="0" u="none" strike="noStrike" kern="1200" baseline="0" dirty="0">
                <a:solidFill>
                  <a:schemeClr val="tx1"/>
                </a:solidFill>
                <a:latin typeface="+mn-lt"/>
                <a:ea typeface="+mn-ea"/>
                <a:cs typeface="+mn-cs"/>
              </a:rPr>
              <a:t>, 1998), people receiving cardiac rehabilitation (Blanchard, </a:t>
            </a:r>
            <a:r>
              <a:rPr lang="en-US" sz="1200" b="0" i="0" u="none" strike="noStrike" kern="1200" baseline="0" dirty="0" err="1">
                <a:solidFill>
                  <a:schemeClr val="tx1"/>
                </a:solidFill>
                <a:latin typeface="+mn-lt"/>
                <a:ea typeface="+mn-ea"/>
                <a:cs typeface="+mn-cs"/>
              </a:rPr>
              <a:t>Courneya</a:t>
            </a:r>
            <a:r>
              <a:rPr lang="en-US" sz="1200" b="0" i="0" u="none" strike="noStrike" kern="1200" baseline="0" dirty="0">
                <a:solidFill>
                  <a:schemeClr val="tx1"/>
                </a:solidFill>
                <a:latin typeface="+mn-lt"/>
                <a:ea typeface="+mn-ea"/>
                <a:cs typeface="+mn-cs"/>
              </a:rPr>
              <a:t>, Rodgers, Daub, &amp; </a:t>
            </a:r>
            <a:r>
              <a:rPr lang="en-US" sz="1200" b="0" i="0" u="none" strike="noStrike" kern="1200" baseline="0" dirty="0" err="1">
                <a:solidFill>
                  <a:schemeClr val="tx1"/>
                </a:solidFill>
                <a:latin typeface="+mn-lt"/>
                <a:ea typeface="+mn-ea"/>
                <a:cs typeface="+mn-cs"/>
              </a:rPr>
              <a:t>Knapik</a:t>
            </a:r>
            <a:r>
              <a:rPr lang="en-US" sz="1200" b="0" i="0" u="none" strike="noStrike" kern="1200" baseline="0" dirty="0">
                <a:solidFill>
                  <a:schemeClr val="tx1"/>
                </a:solidFill>
                <a:latin typeface="+mn-lt"/>
                <a:ea typeface="+mn-ea"/>
                <a:cs typeface="+mn-cs"/>
              </a:rPr>
              <a:t>, 2002), and people with chronic health conditions (Galea &amp; Bray, 2006). Moreover, this research has demonstrated the potential for the TPB to explain a relatively high proportion of the variance in individuals’ physical activity intentions and behaviours. For example, in a three-wave longitudinal study that tested the predictive validity of the TPB in a sample of 364 school children (aged 9–11), Rhodes, Macdonald, and McKay (2006) found that the three predictor variables posited by the TPB explained between 35% and 50% of the variance in physical activity and around 75% of the variance in intentions across their two prediction times. More broadly, a meta-analytic synthesis of studies applying the TPB to physical activity suggests that intention and perceived </a:t>
            </a:r>
            <a:r>
              <a:rPr lang="en-US" sz="1200" b="0" i="0" u="none" strike="noStrike" kern="1200" baseline="0" dirty="0" err="1">
                <a:solidFill>
                  <a:schemeClr val="tx1"/>
                </a:solidFill>
                <a:latin typeface="+mn-lt"/>
                <a:ea typeface="+mn-ea"/>
                <a:cs typeface="+mn-cs"/>
              </a:rPr>
              <a:t>behavioural</a:t>
            </a:r>
            <a:r>
              <a:rPr lang="en-US" sz="1200" b="0" i="0" u="none" strike="noStrike" kern="1200" baseline="0" dirty="0">
                <a:solidFill>
                  <a:schemeClr val="tx1"/>
                </a:solidFill>
                <a:latin typeface="+mn-lt"/>
                <a:ea typeface="+mn-ea"/>
                <a:cs typeface="+mn-cs"/>
              </a:rPr>
              <a:t> control (which has emerged as a more consistent </a:t>
            </a:r>
            <a:r>
              <a:rPr lang="en-US" sz="1200" b="0" i="1" u="none" strike="noStrike" kern="1200" baseline="0" dirty="0">
                <a:solidFill>
                  <a:schemeClr val="tx1"/>
                </a:solidFill>
                <a:latin typeface="+mn-lt"/>
                <a:ea typeface="+mn-ea"/>
                <a:cs typeface="+mn-cs"/>
              </a:rPr>
              <a:t>direct </a:t>
            </a:r>
            <a:r>
              <a:rPr lang="en-US" sz="1200" b="0" i="0" u="none" strike="noStrike" kern="1200" baseline="0" dirty="0">
                <a:solidFill>
                  <a:schemeClr val="tx1"/>
                </a:solidFill>
                <a:latin typeface="+mn-lt"/>
                <a:ea typeface="+mn-ea"/>
                <a:cs typeface="+mn-cs"/>
              </a:rPr>
              <a:t>predictor of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than attitudes and subjective norms) explain approximately 30% of the variance in physical activity, and attitudes, perceived </a:t>
            </a:r>
            <a:r>
              <a:rPr lang="en-US" sz="1200" b="0" i="0" u="none" strike="noStrike" kern="1200" baseline="0" dirty="0" err="1">
                <a:solidFill>
                  <a:schemeClr val="tx1"/>
                </a:solidFill>
                <a:latin typeface="+mn-lt"/>
                <a:ea typeface="+mn-ea"/>
                <a:cs typeface="+mn-cs"/>
              </a:rPr>
              <a:t>behavioural</a:t>
            </a:r>
            <a:r>
              <a:rPr lang="en-US" sz="1200" b="0" i="0" u="none" strike="noStrike" kern="1200" baseline="0" dirty="0">
                <a:solidFill>
                  <a:schemeClr val="tx1"/>
                </a:solidFill>
                <a:latin typeface="+mn-lt"/>
                <a:ea typeface="+mn-ea"/>
                <a:cs typeface="+mn-cs"/>
              </a:rPr>
              <a:t> control and subjective norms explain approximately 40% of the variance in intentions (Hagger et al., 2002).</a:t>
            </a:r>
          </a:p>
          <a:p>
            <a:r>
              <a:rPr lang="en-US" sz="1200" b="0" i="0" u="none" strike="noStrike" kern="1200" baseline="0" dirty="0">
                <a:solidFill>
                  <a:schemeClr val="tx1"/>
                </a:solidFill>
                <a:latin typeface="+mn-lt"/>
                <a:ea typeface="+mn-ea"/>
                <a:cs typeface="+mn-cs"/>
              </a:rPr>
              <a:t>As this evidence indicates, the TPB has made a valuable contribution to our understanding of physical activity (and health-related behaviours more broadly) and the vast number of studies supporting its propositions is a clear strength of this framework. Nevertheless, the majority of studies that have been informed by the TPB have used correlational or prospective designs (often with a short time interval between data collection points), and findings from these studies have not been equivocal in their support for the theory (e.g., see </a:t>
            </a:r>
            <a:r>
              <a:rPr lang="en-US" sz="1200" b="0" i="0" u="none" strike="noStrike" kern="1200" baseline="0" dirty="0" err="1">
                <a:solidFill>
                  <a:schemeClr val="tx1"/>
                </a:solidFill>
                <a:latin typeface="+mn-lt"/>
                <a:ea typeface="+mn-ea"/>
                <a:cs typeface="+mn-cs"/>
              </a:rPr>
              <a:t>Bozionelos</a:t>
            </a:r>
            <a:r>
              <a:rPr lang="en-US" sz="1200" b="0" i="0" u="none" strike="noStrike" kern="1200" baseline="0" dirty="0">
                <a:solidFill>
                  <a:schemeClr val="tx1"/>
                </a:solidFill>
                <a:latin typeface="+mn-lt"/>
                <a:ea typeface="+mn-ea"/>
                <a:cs typeface="+mn-cs"/>
              </a:rPr>
              <a:t> &amp; Bennett, 1999; Gardner &amp; </a:t>
            </a:r>
            <a:r>
              <a:rPr lang="en-US" sz="1200" b="0" i="0" u="none" strike="noStrike" kern="1200" baseline="0" dirty="0" err="1">
                <a:solidFill>
                  <a:schemeClr val="tx1"/>
                </a:solidFill>
                <a:latin typeface="+mn-lt"/>
                <a:ea typeface="+mn-ea"/>
                <a:cs typeface="+mn-cs"/>
              </a:rPr>
              <a:t>Hausenblas</a:t>
            </a:r>
            <a:r>
              <a:rPr lang="en-US" sz="1200" b="0" i="0" u="none" strike="noStrike" kern="1200" baseline="0" dirty="0">
                <a:solidFill>
                  <a:schemeClr val="tx1"/>
                </a:solidFill>
                <a:latin typeface="+mn-lt"/>
                <a:ea typeface="+mn-ea"/>
                <a:cs typeface="+mn-cs"/>
              </a:rPr>
              <a:t>, 2004). Researchers have argued that those studies which have not supported the TPB have a number of empirical inadequacies (e.g., poorly designed interventions) that may account for their non-significant findings (</a:t>
            </a:r>
            <a:r>
              <a:rPr lang="en-US" sz="1200" b="0" i="0" u="none" strike="noStrike" kern="1200" baseline="0" dirty="0" err="1">
                <a:solidFill>
                  <a:schemeClr val="tx1"/>
                </a:solidFill>
                <a:latin typeface="+mn-lt"/>
                <a:ea typeface="+mn-ea"/>
                <a:cs typeface="+mn-cs"/>
              </a:rPr>
              <a:t>Ajzen</a:t>
            </a:r>
            <a:r>
              <a:rPr lang="en-US" sz="1200" b="0" i="0" u="none" strike="noStrike" kern="1200" baseline="0" dirty="0">
                <a:solidFill>
                  <a:schemeClr val="tx1"/>
                </a:solidFill>
                <a:latin typeface="+mn-lt"/>
                <a:ea typeface="+mn-ea"/>
                <a:cs typeface="+mn-cs"/>
              </a:rPr>
              <a:t>, 2015). Yet others have refuted these claims and, indeed, argued that the TPB is so seriously flawed that it should be ‘retired’ (Ogden, 2015; </a:t>
            </a:r>
            <a:r>
              <a:rPr lang="en-US" sz="1200" b="0" i="0" u="none" strike="noStrike" kern="1200" baseline="0" dirty="0" err="1">
                <a:solidFill>
                  <a:schemeClr val="tx1"/>
                </a:solidFill>
                <a:latin typeface="+mn-lt"/>
                <a:ea typeface="+mn-ea"/>
                <a:cs typeface="+mn-cs"/>
              </a:rPr>
              <a:t>Sniehotta</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Presseau</a:t>
            </a:r>
            <a:r>
              <a:rPr lang="en-US" sz="1200" b="0" i="0" u="none" strike="noStrike" kern="1200" baseline="0" dirty="0">
                <a:solidFill>
                  <a:schemeClr val="tx1"/>
                </a:solidFill>
                <a:latin typeface="+mn-lt"/>
                <a:ea typeface="+mn-ea"/>
                <a:cs typeface="+mn-cs"/>
              </a:rPr>
              <a:t>, &amp; Araújo-Soares, 2014; </a:t>
            </a:r>
            <a:r>
              <a:rPr lang="en-US" sz="1200" b="0" i="0" u="none" strike="noStrike" kern="1200" baseline="0" dirty="0" err="1">
                <a:solidFill>
                  <a:schemeClr val="tx1"/>
                </a:solidFill>
                <a:latin typeface="+mn-lt"/>
                <a:ea typeface="+mn-ea"/>
                <a:cs typeface="+mn-cs"/>
              </a:rPr>
              <a:t>Trafimow</a:t>
            </a:r>
            <a:r>
              <a:rPr lang="en-US" sz="1200" b="0" i="0" u="none" strike="noStrike" kern="1200" baseline="0" dirty="0">
                <a:solidFill>
                  <a:schemeClr val="tx1"/>
                </a:solidFill>
                <a:latin typeface="+mn-lt"/>
                <a:ea typeface="+mn-ea"/>
                <a:cs typeface="+mn-cs"/>
              </a:rPr>
              <a:t>, 2015).</a:t>
            </a:r>
          </a:p>
          <a:p>
            <a:r>
              <a:rPr lang="en-US" sz="1200" b="0" i="0" u="none" strike="noStrike" kern="1200" baseline="0" dirty="0">
                <a:solidFill>
                  <a:schemeClr val="tx1"/>
                </a:solidFill>
                <a:latin typeface="+mn-lt"/>
                <a:ea typeface="+mn-ea"/>
                <a:cs typeface="+mn-cs"/>
              </a:rPr>
              <a:t>Criticisms of the TPB have tended to focus on (at least) five interrelated concerns. Probably the most common criticism of the TPB relates to what is called the </a:t>
            </a:r>
            <a:r>
              <a:rPr lang="en-US" sz="1200" b="0" i="1" u="none" strike="noStrike" kern="1200" baseline="0" dirty="0">
                <a:solidFill>
                  <a:schemeClr val="tx1"/>
                </a:solidFill>
                <a:latin typeface="+mn-lt"/>
                <a:ea typeface="+mn-ea"/>
                <a:cs typeface="+mn-cs"/>
              </a:rPr>
              <a:t>intention–</a:t>
            </a:r>
            <a:r>
              <a:rPr lang="en-US" sz="1200" b="0" i="1" u="none" strike="noStrike" kern="1200" baseline="0" dirty="0" err="1">
                <a:solidFill>
                  <a:schemeClr val="tx1"/>
                </a:solidFill>
                <a:latin typeface="+mn-lt"/>
                <a:ea typeface="+mn-ea"/>
                <a:cs typeface="+mn-cs"/>
              </a:rPr>
              <a:t>behaviour</a:t>
            </a:r>
            <a:r>
              <a:rPr lang="en-US" sz="1200" b="0" i="1" u="none" strike="noStrike" kern="1200" baseline="0" dirty="0">
                <a:solidFill>
                  <a:schemeClr val="tx1"/>
                </a:solidFill>
                <a:latin typeface="+mn-lt"/>
                <a:ea typeface="+mn-ea"/>
                <a:cs typeface="+mn-cs"/>
              </a:rPr>
              <a:t> gap </a:t>
            </a:r>
            <a:r>
              <a:rPr lang="en-US" sz="1200" b="0" i="0" u="none" strike="noStrike" kern="1200" baseline="0" dirty="0">
                <a:solidFill>
                  <a:schemeClr val="tx1"/>
                </a:solidFill>
                <a:latin typeface="+mn-lt"/>
                <a:ea typeface="+mn-ea"/>
                <a:cs typeface="+mn-cs"/>
              </a:rPr>
              <a:t>– that is, the discrepancy between people’s positive </a:t>
            </a:r>
            <a:r>
              <a:rPr lang="en-US" sz="1200" b="0" i="1" u="none" strike="noStrike" kern="1200" baseline="0" dirty="0">
                <a:solidFill>
                  <a:schemeClr val="tx1"/>
                </a:solidFill>
                <a:latin typeface="+mn-lt"/>
                <a:ea typeface="+mn-ea"/>
                <a:cs typeface="+mn-cs"/>
              </a:rPr>
              <a:t>intentions </a:t>
            </a:r>
            <a:r>
              <a:rPr lang="en-US" sz="1200" b="0" i="0" u="none" strike="noStrike" kern="1200" baseline="0" dirty="0">
                <a:solidFill>
                  <a:schemeClr val="tx1"/>
                </a:solidFill>
                <a:latin typeface="+mn-lt"/>
                <a:ea typeface="+mn-ea"/>
                <a:cs typeface="+mn-cs"/>
              </a:rPr>
              <a:t>to engage in healthy behaviours and their actual enactment of those </a:t>
            </a:r>
            <a:r>
              <a:rPr lang="en-US" sz="1200" b="0" i="1" u="none" strike="noStrike" kern="1200" baseline="0" dirty="0">
                <a:solidFill>
                  <a:schemeClr val="tx1"/>
                </a:solidFill>
                <a:latin typeface="+mn-lt"/>
                <a:ea typeface="+mn-ea"/>
                <a:cs typeface="+mn-cs"/>
              </a:rPr>
              <a:t>behaviours </a:t>
            </a:r>
            <a:r>
              <a:rPr lang="en-US" sz="1200" b="0" i="0" u="none" strike="noStrike" kern="1200" baseline="0" dirty="0">
                <a:solidFill>
                  <a:schemeClr val="tx1"/>
                </a:solidFill>
                <a:latin typeface="+mn-lt"/>
                <a:ea typeface="+mn-ea"/>
                <a:cs typeface="+mn-cs"/>
              </a:rPr>
              <a:t>(Rhodes &amp; de </a:t>
            </a:r>
            <a:r>
              <a:rPr lang="en-US" sz="1200" b="0" i="0" u="none" strike="noStrike" kern="1200" baseline="0" dirty="0" err="1">
                <a:solidFill>
                  <a:schemeClr val="tx1"/>
                </a:solidFill>
                <a:latin typeface="+mn-lt"/>
                <a:ea typeface="+mn-ea"/>
                <a:cs typeface="+mn-cs"/>
              </a:rPr>
              <a:t>Bruijn</a:t>
            </a:r>
            <a:r>
              <a:rPr lang="en-US" sz="1200" b="0" i="0" u="none" strike="noStrike" kern="1200" baseline="0" dirty="0">
                <a:solidFill>
                  <a:schemeClr val="tx1"/>
                </a:solidFill>
                <a:latin typeface="+mn-lt"/>
                <a:ea typeface="+mn-ea"/>
                <a:cs typeface="+mn-cs"/>
              </a:rPr>
              <a:t>, 2013b). In this regard, it is notable that many studies which have tested the TPB only measure intentions, which are relatively easy to assess in survey-based research (Baumeister, </a:t>
            </a:r>
            <a:r>
              <a:rPr lang="en-US" sz="1200" b="0" i="0" u="none" strike="noStrike" kern="1200" baseline="0" dirty="0" err="1">
                <a:solidFill>
                  <a:schemeClr val="tx1"/>
                </a:solidFill>
                <a:latin typeface="+mn-lt"/>
                <a:ea typeface="+mn-ea"/>
                <a:cs typeface="+mn-cs"/>
              </a:rPr>
              <a:t>Vohs</a:t>
            </a:r>
            <a:r>
              <a:rPr lang="en-US" sz="1200" b="0" i="0" u="none" strike="noStrike" kern="1200" baseline="0" dirty="0">
                <a:solidFill>
                  <a:schemeClr val="tx1"/>
                </a:solidFill>
                <a:latin typeface="+mn-lt"/>
                <a:ea typeface="+mn-ea"/>
                <a:cs typeface="+mn-cs"/>
              </a:rPr>
              <a:t>, &amp; Funder, 2007; </a:t>
            </a:r>
            <a:r>
              <a:rPr lang="en-US" sz="1200" b="0" i="0" u="none" strike="noStrike" kern="1200" baseline="0" dirty="0" err="1">
                <a:solidFill>
                  <a:schemeClr val="tx1"/>
                </a:solidFill>
                <a:latin typeface="+mn-lt"/>
                <a:ea typeface="+mn-ea"/>
                <a:cs typeface="+mn-cs"/>
              </a:rPr>
              <a:t>Doliński</a:t>
            </a:r>
            <a:r>
              <a:rPr lang="en-US" sz="1200" b="0" i="0" u="none" strike="noStrike" kern="1200" baseline="0" dirty="0">
                <a:solidFill>
                  <a:schemeClr val="tx1"/>
                </a:solidFill>
                <a:latin typeface="+mn-lt"/>
                <a:ea typeface="+mn-ea"/>
                <a:cs typeface="+mn-cs"/>
              </a:rPr>
              <a:t>, 2018), but do not verify the findings by also including an objective measure of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Moreover, those that do include a measure of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(objective or otherwise) have often found only weak-to-moderate associations between intentions and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(e.g., see </a:t>
            </a:r>
            <a:r>
              <a:rPr lang="en-US" sz="1200" b="0" i="0" u="none" strike="noStrike" kern="1200" baseline="0" dirty="0" err="1">
                <a:solidFill>
                  <a:schemeClr val="tx1"/>
                </a:solidFill>
                <a:latin typeface="+mn-lt"/>
                <a:ea typeface="+mn-ea"/>
                <a:cs typeface="+mn-cs"/>
              </a:rPr>
              <a:t>Bozionelos</a:t>
            </a:r>
            <a:r>
              <a:rPr lang="en-US" sz="1200" b="0" i="0" u="none" strike="noStrike" kern="1200" baseline="0" dirty="0">
                <a:solidFill>
                  <a:schemeClr val="tx1"/>
                </a:solidFill>
                <a:latin typeface="+mn-lt"/>
                <a:ea typeface="+mn-ea"/>
                <a:cs typeface="+mn-cs"/>
              </a:rPr>
              <a:t> &amp; Bennett, 1999; </a:t>
            </a:r>
            <a:r>
              <a:rPr lang="en-US" sz="1200" b="0" i="0" u="none" strike="noStrike" kern="1200" baseline="0" dirty="0" err="1">
                <a:solidFill>
                  <a:schemeClr val="tx1"/>
                </a:solidFill>
                <a:latin typeface="+mn-lt"/>
                <a:ea typeface="+mn-ea"/>
                <a:cs typeface="+mn-cs"/>
              </a:rPr>
              <a:t>Karvinen</a:t>
            </a:r>
            <a:r>
              <a:rPr lang="en-US" sz="1200" b="0" i="0" u="none" strike="noStrike" kern="1200" baseline="0" dirty="0">
                <a:solidFill>
                  <a:schemeClr val="tx1"/>
                </a:solidFill>
                <a:latin typeface="+mn-lt"/>
                <a:ea typeface="+mn-ea"/>
                <a:cs typeface="+mn-cs"/>
              </a:rPr>
              <a:t> et al., 2009; Martin, Oliver, &amp; </a:t>
            </a:r>
            <a:r>
              <a:rPr lang="en-US" sz="1200" b="0" i="0" u="none" strike="noStrike" kern="1200" baseline="0" dirty="0" err="1">
                <a:solidFill>
                  <a:schemeClr val="tx1"/>
                </a:solidFill>
                <a:latin typeface="+mn-lt"/>
                <a:ea typeface="+mn-ea"/>
                <a:cs typeface="+mn-cs"/>
              </a:rPr>
              <a:t>McCaughtry</a:t>
            </a:r>
            <a:r>
              <a:rPr lang="en-US" sz="1200" b="0" i="0" u="none" strike="noStrike" kern="1200" baseline="0" dirty="0">
                <a:solidFill>
                  <a:schemeClr val="tx1"/>
                </a:solidFill>
                <a:latin typeface="+mn-lt"/>
                <a:ea typeface="+mn-ea"/>
                <a:cs typeface="+mn-cs"/>
              </a:rPr>
              <a:t>, 2007). As a result, questions have been raised regarding the predictive validity of the theory (</a:t>
            </a:r>
            <a:r>
              <a:rPr lang="en-US" sz="1200" b="0" i="0" u="none" strike="noStrike" kern="1200" baseline="0" dirty="0" err="1">
                <a:solidFill>
                  <a:schemeClr val="tx1"/>
                </a:solidFill>
                <a:latin typeface="+mn-lt"/>
                <a:ea typeface="+mn-ea"/>
                <a:cs typeface="+mn-cs"/>
              </a:rPr>
              <a:t>Sniehotta</a:t>
            </a:r>
            <a:r>
              <a:rPr lang="en-US" sz="1200" b="0" i="0" u="none" strike="noStrike" kern="1200" baseline="0" dirty="0">
                <a:solidFill>
                  <a:schemeClr val="tx1"/>
                </a:solidFill>
                <a:latin typeface="+mn-lt"/>
                <a:ea typeface="+mn-ea"/>
                <a:cs typeface="+mn-cs"/>
              </a:rPr>
              <a:t> et al., 2014). The intention–</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gap has been found to exist for a range of health behaviours, with people falling well short of their lofty intentions to, for example, eat healthily, reduce their smoking and engage in safe sex (e.g., see Mullan, </a:t>
            </a:r>
            <a:r>
              <a:rPr lang="en-US" sz="1200" b="0" i="0" u="none" strike="noStrike" kern="1200" baseline="0" dirty="0" err="1">
                <a:solidFill>
                  <a:schemeClr val="tx1"/>
                </a:solidFill>
                <a:latin typeface="+mn-lt"/>
                <a:ea typeface="+mn-ea"/>
                <a:cs typeface="+mn-cs"/>
              </a:rPr>
              <a:t>Allom</a:t>
            </a:r>
            <a:r>
              <a:rPr lang="en-US" sz="1200" b="0" i="0" u="none" strike="noStrike" kern="1200" baseline="0" dirty="0">
                <a:solidFill>
                  <a:schemeClr val="tx1"/>
                </a:solidFill>
                <a:latin typeface="+mn-lt"/>
                <a:ea typeface="+mn-ea"/>
                <a:cs typeface="+mn-cs"/>
              </a:rPr>
              <a:t>, Brogan, </a:t>
            </a:r>
            <a:r>
              <a:rPr lang="en-US" sz="1200" b="0" i="0" u="none" strike="noStrike" kern="1200" baseline="0" dirty="0" err="1">
                <a:solidFill>
                  <a:schemeClr val="tx1"/>
                </a:solidFill>
                <a:latin typeface="+mn-lt"/>
                <a:ea typeface="+mn-ea"/>
                <a:cs typeface="+mn-cs"/>
              </a:rPr>
              <a:t>Kothe</a:t>
            </a:r>
            <a:r>
              <a:rPr lang="en-US" sz="1200" b="0" i="0" u="none" strike="noStrike" kern="1200" baseline="0" dirty="0">
                <a:solidFill>
                  <a:schemeClr val="tx1"/>
                </a:solidFill>
                <a:latin typeface="+mn-lt"/>
                <a:ea typeface="+mn-ea"/>
                <a:cs typeface="+mn-cs"/>
              </a:rPr>
              <a:t>, &amp; Todd, 2014; Webb &amp; Sheeran, 2006). Evidence also suggests that the gap is particularly large in the case of physical activity behaviours. For example, meta-analyses have shown (a) that medium-sized changes in intention result in trivial changes in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(Rhodes &amp; Dickau, 2012), and (b) that across studies examining the relationship between intentions and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prospectively, approximately half of the total sample fell into the intention–</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gap (and may therefore be labelled ‘unsuccessful intenders’; Rhodes &amp; de </a:t>
            </a:r>
            <a:r>
              <a:rPr lang="en-US" sz="1200" b="0" i="0" u="none" strike="noStrike" kern="1200" baseline="0" dirty="0" err="1">
                <a:solidFill>
                  <a:schemeClr val="tx1"/>
                </a:solidFill>
                <a:latin typeface="+mn-lt"/>
                <a:ea typeface="+mn-ea"/>
                <a:cs typeface="+mn-cs"/>
              </a:rPr>
              <a:t>Bruijn</a:t>
            </a:r>
            <a:r>
              <a:rPr lang="en-US" sz="1200" b="0" i="0" u="none" strike="noStrike" kern="1200" baseline="0" dirty="0">
                <a:solidFill>
                  <a:schemeClr val="tx1"/>
                </a:solidFill>
                <a:latin typeface="+mn-lt"/>
                <a:ea typeface="+mn-ea"/>
                <a:cs typeface="+mn-cs"/>
              </a:rPr>
              <a:t>, 2013a).</a:t>
            </a:r>
          </a:p>
          <a:p>
            <a:r>
              <a:rPr lang="en-US" sz="1200" b="0" i="0" u="none" strike="noStrike" kern="1200" baseline="0" dirty="0">
                <a:solidFill>
                  <a:schemeClr val="tx1"/>
                </a:solidFill>
                <a:latin typeface="+mn-lt"/>
                <a:ea typeface="+mn-ea"/>
                <a:cs typeface="+mn-cs"/>
              </a:rPr>
              <a:t>A second criticism of the TPB relates to the measurement of its core predictors. The concept that has received most scrutiny in this regard is perceived </a:t>
            </a:r>
            <a:r>
              <a:rPr lang="en-US" sz="1200" b="0" i="0" u="none" strike="noStrike" kern="1200" baseline="0" dirty="0" err="1">
                <a:solidFill>
                  <a:schemeClr val="tx1"/>
                </a:solidFill>
                <a:latin typeface="+mn-lt"/>
                <a:ea typeface="+mn-ea"/>
                <a:cs typeface="+mn-cs"/>
              </a:rPr>
              <a:t>behavioural</a:t>
            </a:r>
            <a:r>
              <a:rPr lang="en-US" sz="1200" b="0" i="0" u="none" strike="noStrike" kern="1200" baseline="0" dirty="0">
                <a:solidFill>
                  <a:schemeClr val="tx1"/>
                </a:solidFill>
                <a:latin typeface="+mn-lt"/>
                <a:ea typeface="+mn-ea"/>
                <a:cs typeface="+mn-cs"/>
              </a:rPr>
              <a:t> control. Here mixed findings have led to concerns that perceived </a:t>
            </a:r>
            <a:r>
              <a:rPr lang="en-US" sz="1200" b="0" i="0" u="none" strike="noStrike" kern="1200" baseline="0" dirty="0" err="1">
                <a:solidFill>
                  <a:schemeClr val="tx1"/>
                </a:solidFill>
                <a:latin typeface="+mn-lt"/>
                <a:ea typeface="+mn-ea"/>
                <a:cs typeface="+mn-cs"/>
              </a:rPr>
              <a:t>behavioural</a:t>
            </a:r>
            <a:r>
              <a:rPr lang="en-US" sz="1200" b="0" i="0" u="none" strike="noStrike" kern="1200" baseline="0" dirty="0">
                <a:solidFill>
                  <a:schemeClr val="tx1"/>
                </a:solidFill>
                <a:latin typeface="+mn-lt"/>
                <a:ea typeface="+mn-ea"/>
                <a:cs typeface="+mn-cs"/>
              </a:rPr>
              <a:t> control is in fact an amalgamation of several variables (i.e., perceived control, perceived difficulty and </a:t>
            </a:r>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perceived confidence; Kraft, Rise, Sutton, &amp; </a:t>
            </a:r>
            <a:r>
              <a:rPr lang="en-US" sz="1200" b="0" i="0" u="none" strike="noStrike" kern="1200" baseline="0" dirty="0" err="1">
                <a:solidFill>
                  <a:schemeClr val="tx1"/>
                </a:solidFill>
                <a:latin typeface="+mn-lt"/>
                <a:ea typeface="+mn-ea"/>
                <a:cs typeface="+mn-cs"/>
              </a:rPr>
              <a:t>Roysamb</a:t>
            </a:r>
            <a:r>
              <a:rPr lang="en-US" sz="1200" b="0" i="0" u="none" strike="noStrike" kern="1200" baseline="0" dirty="0">
                <a:solidFill>
                  <a:schemeClr val="tx1"/>
                </a:solidFill>
                <a:latin typeface="+mn-lt"/>
                <a:ea typeface="+mn-ea"/>
                <a:cs typeface="+mn-cs"/>
              </a:rPr>
              <a:t>, 2011; </a:t>
            </a:r>
            <a:r>
              <a:rPr lang="en-US" sz="1200" b="0" i="0" u="none" strike="noStrike" kern="1200" baseline="0" dirty="0" err="1">
                <a:solidFill>
                  <a:schemeClr val="tx1"/>
                </a:solidFill>
                <a:latin typeface="+mn-lt"/>
                <a:ea typeface="+mn-ea"/>
                <a:cs typeface="+mn-cs"/>
              </a:rPr>
              <a:t>Trafimow</a:t>
            </a:r>
            <a:r>
              <a:rPr lang="en-US" sz="1200" b="0" i="0" u="none" strike="noStrike" kern="1200" baseline="0" dirty="0">
                <a:solidFill>
                  <a:schemeClr val="tx1"/>
                </a:solidFill>
                <a:latin typeface="+mn-lt"/>
                <a:ea typeface="+mn-ea"/>
                <a:cs typeface="+mn-cs"/>
              </a:rPr>
              <a:t>, Sheeran, Conner, &amp; Finlay, 2002), and that the measures typically used to assess perceived </a:t>
            </a:r>
            <a:r>
              <a:rPr lang="en-US" sz="1200" b="0" i="0" u="none" strike="noStrike" kern="1200" baseline="0" dirty="0" err="1">
                <a:solidFill>
                  <a:schemeClr val="tx1"/>
                </a:solidFill>
                <a:latin typeface="+mn-lt"/>
                <a:ea typeface="+mn-ea"/>
                <a:cs typeface="+mn-cs"/>
              </a:rPr>
              <a:t>behavioural</a:t>
            </a:r>
            <a:r>
              <a:rPr lang="en-US" sz="1200" b="0" i="0" u="none" strike="noStrike" kern="1200" baseline="0" dirty="0">
                <a:solidFill>
                  <a:schemeClr val="tx1"/>
                </a:solidFill>
                <a:latin typeface="+mn-lt"/>
                <a:ea typeface="+mn-ea"/>
                <a:cs typeface="+mn-cs"/>
              </a:rPr>
              <a:t> control are in fact better </a:t>
            </a:r>
            <a:r>
              <a:rPr lang="en-US" sz="1200" b="0" i="0" u="none" strike="noStrike" kern="1200" baseline="0" dirty="0" err="1">
                <a:solidFill>
                  <a:schemeClr val="tx1"/>
                </a:solidFill>
                <a:latin typeface="+mn-lt"/>
                <a:ea typeface="+mn-ea"/>
                <a:cs typeface="+mn-cs"/>
              </a:rPr>
              <a:t>conceptualised</a:t>
            </a:r>
            <a:r>
              <a:rPr lang="en-US" sz="1200" b="0" i="0" u="none" strike="noStrike" kern="1200" baseline="0" dirty="0">
                <a:solidFill>
                  <a:schemeClr val="tx1"/>
                </a:solidFill>
                <a:latin typeface="+mn-lt"/>
                <a:ea typeface="+mn-ea"/>
                <a:cs typeface="+mn-cs"/>
              </a:rPr>
              <a:t> as measures of self-efficacy (e.g., see Armitage, 2005; Armitage, Conner, Loach, &amp; Willetts, 1999). </a:t>
            </a:r>
          </a:p>
          <a:p>
            <a:r>
              <a:rPr lang="en-US" sz="1200" b="0" i="0" u="none" strike="noStrike" kern="1200" baseline="0" dirty="0">
                <a:solidFill>
                  <a:schemeClr val="tx1"/>
                </a:solidFill>
                <a:latin typeface="+mn-lt"/>
                <a:ea typeface="+mn-ea"/>
                <a:cs typeface="+mn-cs"/>
              </a:rPr>
              <a:t>Relatedly, third, there have been concerns that the TPB is not open to empirical falsification (Ogden, 2003), with non-significant findings being attributed to methodological, rather than theoretical, shortcomings. </a:t>
            </a:r>
          </a:p>
          <a:p>
            <a:r>
              <a:rPr lang="en-US" sz="1200" b="0" i="0" u="none" strike="noStrike" kern="1200" baseline="0" dirty="0">
                <a:solidFill>
                  <a:schemeClr val="tx1"/>
                </a:solidFill>
                <a:latin typeface="+mn-lt"/>
                <a:ea typeface="+mn-ea"/>
                <a:cs typeface="+mn-cs"/>
              </a:rPr>
              <a:t>At the same time, and fourth, the TPB has an exclusive focus on rational, cognitive reasoning. This overlooks evidence that people often make irrational </a:t>
            </a:r>
            <a:r>
              <a:rPr lang="en-US" sz="1200" b="0" i="0" u="none" strike="noStrike" kern="1200" baseline="0" dirty="0" err="1">
                <a:solidFill>
                  <a:schemeClr val="tx1"/>
                </a:solidFill>
                <a:latin typeface="+mn-lt"/>
                <a:ea typeface="+mn-ea"/>
                <a:cs typeface="+mn-cs"/>
              </a:rPr>
              <a:t>behavioural</a:t>
            </a:r>
            <a:r>
              <a:rPr lang="en-US" sz="1200" b="0" i="0" u="none" strike="noStrike" kern="1200" baseline="0" dirty="0">
                <a:solidFill>
                  <a:schemeClr val="tx1"/>
                </a:solidFill>
                <a:latin typeface="+mn-lt"/>
                <a:ea typeface="+mn-ea"/>
                <a:cs typeface="+mn-cs"/>
              </a:rPr>
              <a:t> decisions (e.g., see </a:t>
            </a:r>
            <a:r>
              <a:rPr lang="en-US" sz="1200" b="0" i="0" u="none" strike="noStrike" kern="1200" baseline="0" dirty="0" err="1">
                <a:solidFill>
                  <a:schemeClr val="tx1"/>
                </a:solidFill>
                <a:latin typeface="+mn-lt"/>
                <a:ea typeface="+mn-ea"/>
                <a:cs typeface="+mn-cs"/>
              </a:rPr>
              <a:t>Frederiks</a:t>
            </a:r>
            <a:r>
              <a:rPr lang="en-US" sz="1200" b="0" i="0" u="none" strike="noStrike" kern="1200" baseline="0" dirty="0">
                <a:solidFill>
                  <a:schemeClr val="tx1"/>
                </a:solidFill>
                <a:latin typeface="+mn-lt"/>
                <a:ea typeface="+mn-ea"/>
                <a:cs typeface="+mn-cs"/>
              </a:rPr>
              <a:t>, Stenner, &amp; </a:t>
            </a:r>
            <a:r>
              <a:rPr lang="en-US" sz="1200" b="0" i="0" u="none" strike="noStrike" kern="1200" baseline="0" dirty="0" err="1">
                <a:solidFill>
                  <a:schemeClr val="tx1"/>
                </a:solidFill>
                <a:latin typeface="+mn-lt"/>
                <a:ea typeface="+mn-ea"/>
                <a:cs typeface="+mn-cs"/>
              </a:rPr>
              <a:t>Hobman</a:t>
            </a:r>
            <a:r>
              <a:rPr lang="en-US" sz="1200" b="0" i="0" u="none" strike="noStrike" kern="1200" baseline="0" dirty="0">
                <a:solidFill>
                  <a:schemeClr val="tx1"/>
                </a:solidFill>
                <a:latin typeface="+mn-lt"/>
                <a:ea typeface="+mn-ea"/>
                <a:cs typeface="+mn-cs"/>
              </a:rPr>
              <a:t>, 2015; Williams, Manias, &amp; Walker, 2009) and it leaves little room for other health-</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determinants, such as unconscious processes (Sheeran, Gollwitzer, &amp; </a:t>
            </a:r>
            <a:r>
              <a:rPr lang="en-US" sz="1200" b="0" i="0" u="none" strike="noStrike" kern="1200" baseline="0" dirty="0" err="1">
                <a:solidFill>
                  <a:schemeClr val="tx1"/>
                </a:solidFill>
                <a:latin typeface="+mn-lt"/>
                <a:ea typeface="+mn-ea"/>
                <a:cs typeface="+mn-cs"/>
              </a:rPr>
              <a:t>Bargh</a:t>
            </a:r>
            <a:r>
              <a:rPr lang="en-US" sz="1200" b="0" i="0" u="none" strike="noStrike" kern="1200" baseline="0" dirty="0">
                <a:solidFill>
                  <a:schemeClr val="tx1"/>
                </a:solidFill>
                <a:latin typeface="+mn-lt"/>
                <a:ea typeface="+mn-ea"/>
                <a:cs typeface="+mn-cs"/>
              </a:rPr>
              <a:t>, 2013), or those that lie beyond individual control, such as social context. It is these less deliberate cognitive processes that may, for example, lead a teenager who, while walking through a park, sees a group of his friends playing a game of football to join in – despite not having previously planned to do so or given extended thought to the pros and cons. </a:t>
            </a:r>
          </a:p>
          <a:p>
            <a:r>
              <a:rPr lang="en-US" sz="1200" b="0" i="0" u="none" strike="noStrike" kern="1200" baseline="0" dirty="0">
                <a:solidFill>
                  <a:schemeClr val="tx1"/>
                </a:solidFill>
                <a:latin typeface="+mn-lt"/>
                <a:ea typeface="+mn-ea"/>
                <a:cs typeface="+mn-cs"/>
              </a:rPr>
              <a:t>Finally, and perhaps most importantly, efforts to change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via interventions that target elements of the TPB have demonstrated minimal success (</a:t>
            </a:r>
            <a:r>
              <a:rPr lang="en-US" sz="1200" b="0" i="0" u="none" strike="noStrike" kern="1200" baseline="0" dirty="0" err="1">
                <a:solidFill>
                  <a:schemeClr val="tx1"/>
                </a:solidFill>
                <a:latin typeface="+mn-lt"/>
                <a:ea typeface="+mn-ea"/>
                <a:cs typeface="+mn-cs"/>
              </a:rPr>
              <a:t>Chatzisarantis</a:t>
            </a:r>
            <a:r>
              <a:rPr lang="en-US" sz="1200" b="0" i="0" u="none" strike="noStrike" kern="1200" baseline="0" dirty="0">
                <a:solidFill>
                  <a:schemeClr val="tx1"/>
                </a:solidFill>
                <a:latin typeface="+mn-lt"/>
                <a:ea typeface="+mn-ea"/>
                <a:cs typeface="+mn-cs"/>
              </a:rPr>
              <a:t> &amp; Hagger, 2005; </a:t>
            </a:r>
            <a:r>
              <a:rPr lang="en-US" sz="1200" b="0" i="0" u="none" strike="noStrike" kern="1200" baseline="0" dirty="0" err="1">
                <a:solidFill>
                  <a:schemeClr val="tx1"/>
                </a:solidFill>
                <a:latin typeface="+mn-lt"/>
                <a:ea typeface="+mn-ea"/>
                <a:cs typeface="+mn-cs"/>
              </a:rPr>
              <a:t>Kinmonth</a:t>
            </a:r>
            <a:r>
              <a:rPr lang="en-US" sz="1200" b="0" i="0" u="none" strike="noStrike" kern="1200" baseline="0" dirty="0">
                <a:solidFill>
                  <a:schemeClr val="tx1"/>
                </a:solidFill>
                <a:latin typeface="+mn-lt"/>
                <a:ea typeface="+mn-ea"/>
                <a:cs typeface="+mn-cs"/>
              </a:rPr>
              <a:t> et al., 2008; </a:t>
            </a:r>
            <a:r>
              <a:rPr lang="en-US" sz="1200" b="0" i="0" u="none" strike="noStrike" kern="1200" baseline="0" dirty="0" err="1">
                <a:solidFill>
                  <a:schemeClr val="tx1"/>
                </a:solidFill>
                <a:latin typeface="+mn-lt"/>
                <a:ea typeface="+mn-ea"/>
                <a:cs typeface="+mn-cs"/>
              </a:rPr>
              <a:t>Sniehotta</a:t>
            </a:r>
            <a:r>
              <a:rPr lang="en-US" sz="1200" b="0" i="0" u="none" strike="noStrike" kern="1200" baseline="0" dirty="0">
                <a:solidFill>
                  <a:schemeClr val="tx1"/>
                </a:solidFill>
                <a:latin typeface="+mn-lt"/>
                <a:ea typeface="+mn-ea"/>
                <a:cs typeface="+mn-cs"/>
              </a:rPr>
              <a:t>, 2009). For example, using a multifactorial design, </a:t>
            </a:r>
            <a:r>
              <a:rPr lang="en-US" sz="1200" b="0" i="0" u="none" strike="noStrike" kern="1200" baseline="0" dirty="0" err="1">
                <a:solidFill>
                  <a:schemeClr val="tx1"/>
                </a:solidFill>
                <a:latin typeface="+mn-lt"/>
                <a:ea typeface="+mn-ea"/>
                <a:cs typeface="+mn-cs"/>
              </a:rPr>
              <a:t>Sniehotta</a:t>
            </a:r>
            <a:r>
              <a:rPr lang="en-US" sz="1200" b="0" i="0" u="none" strike="noStrike" kern="1200" baseline="0" dirty="0">
                <a:solidFill>
                  <a:schemeClr val="tx1"/>
                </a:solidFill>
                <a:latin typeface="+mn-lt"/>
                <a:ea typeface="+mn-ea"/>
                <a:cs typeface="+mn-cs"/>
              </a:rPr>
              <a:t> (2009) randomly assigned 579 participants to receive a </a:t>
            </a:r>
            <a:r>
              <a:rPr lang="en-US" sz="1200" b="0" i="0" u="none" strike="noStrike" kern="1200" baseline="0" dirty="0" err="1">
                <a:solidFill>
                  <a:schemeClr val="tx1"/>
                </a:solidFill>
                <a:latin typeface="+mn-lt"/>
                <a:ea typeface="+mn-ea"/>
                <a:cs typeface="+mn-cs"/>
              </a:rPr>
              <a:t>behavioural</a:t>
            </a:r>
            <a:r>
              <a:rPr lang="en-US" sz="1200" b="0" i="0" u="none" strike="noStrike" kern="1200" baseline="0" dirty="0">
                <a:solidFill>
                  <a:schemeClr val="tx1"/>
                </a:solidFill>
                <a:latin typeface="+mn-lt"/>
                <a:ea typeface="+mn-ea"/>
                <a:cs typeface="+mn-cs"/>
              </a:rPr>
              <a:t> belief intervention or not, a normative belief intervention or not, and a control belief intervention or not (i.e., to one of six conditions). Despite manipulation checks confirming that these interventions induced positive post-intervention changes in attitudes, subjective norms and perceived </a:t>
            </a:r>
            <a:r>
              <a:rPr lang="en-US" sz="1200" b="0" i="0" u="none" strike="noStrike" kern="1200" baseline="0" dirty="0" err="1">
                <a:solidFill>
                  <a:schemeClr val="tx1"/>
                </a:solidFill>
                <a:latin typeface="+mn-lt"/>
                <a:ea typeface="+mn-ea"/>
                <a:cs typeface="+mn-cs"/>
              </a:rPr>
              <a:t>behavioural</a:t>
            </a:r>
            <a:r>
              <a:rPr lang="en-US" sz="1200" b="0" i="0" u="none" strike="noStrike" kern="1200" baseline="0" dirty="0">
                <a:solidFill>
                  <a:schemeClr val="tx1"/>
                </a:solidFill>
                <a:latin typeface="+mn-lt"/>
                <a:ea typeface="+mn-ea"/>
                <a:cs typeface="+mn-cs"/>
              </a:rPr>
              <a:t> control, the study’s results showed that only the control belief intervention exerted a significant effect on objectively-assessed attendance (and this effect was very small; η</a:t>
            </a:r>
            <a:r>
              <a:rPr lang="en-US" sz="1200" b="0" i="0" u="none" strike="noStrike" kern="1200" baseline="30000" dirty="0">
                <a:solidFill>
                  <a:schemeClr val="tx1"/>
                </a:solidFill>
                <a:latin typeface="+mn-lt"/>
                <a:ea typeface="+mn-ea"/>
                <a:cs typeface="+mn-cs"/>
              </a:rPr>
              <a:t>2 </a:t>
            </a:r>
            <a:r>
              <a:rPr lang="en-US" sz="1200" b="0" i="0" u="none" strike="noStrike" kern="1200" baseline="0" dirty="0">
                <a:solidFill>
                  <a:schemeClr val="tx1"/>
                </a:solidFill>
                <a:latin typeface="+mn-lt"/>
                <a:ea typeface="+mn-ea"/>
                <a:cs typeface="+mn-cs"/>
              </a:rPr>
              <a:t>= .007). Findings such as these have led researchers to raise serious concerns about the suitability of the TPB as a model of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a:t>
            </a:r>
            <a:r>
              <a:rPr lang="en-US" sz="1200" b="0" i="1" u="none" strike="noStrike" kern="1200" baseline="0" dirty="0">
                <a:solidFill>
                  <a:schemeClr val="tx1"/>
                </a:solidFill>
                <a:latin typeface="+mn-lt"/>
                <a:ea typeface="+mn-ea"/>
                <a:cs typeface="+mn-cs"/>
              </a:rPr>
              <a:t>change </a:t>
            </a:r>
            <a:r>
              <a:rPr lang="en-US" sz="1200" b="0" i="0" u="none" strike="noStrike" kern="1200" baseline="0" dirty="0">
                <a:solidFill>
                  <a:schemeClr val="tx1"/>
                </a:solidFill>
                <a:latin typeface="+mn-lt"/>
                <a:ea typeface="+mn-ea"/>
                <a:cs typeface="+mn-cs"/>
              </a:rPr>
              <a:t>(</a:t>
            </a:r>
            <a:r>
              <a:rPr lang="en-US" sz="1200" b="0" i="0" u="none" strike="noStrike" kern="1200" baseline="0" dirty="0" err="1">
                <a:solidFill>
                  <a:schemeClr val="tx1"/>
                </a:solidFill>
                <a:latin typeface="+mn-lt"/>
                <a:ea typeface="+mn-ea"/>
                <a:cs typeface="+mn-cs"/>
              </a:rPr>
              <a:t>Sniehotta</a:t>
            </a:r>
            <a:r>
              <a:rPr lang="en-US" sz="1200" b="0" i="0" u="none" strike="noStrike" kern="1200" baseline="0" dirty="0">
                <a:solidFill>
                  <a:schemeClr val="tx1"/>
                </a:solidFill>
                <a:latin typeface="+mn-lt"/>
                <a:ea typeface="+mn-ea"/>
                <a:cs typeface="+mn-cs"/>
              </a:rPr>
              <a:t> et al., 2014). </a:t>
            </a:r>
            <a:endParaRPr lang="nl-BE"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5</a:t>
            </a:fld>
            <a:endParaRPr lang="en-GB"/>
          </a:p>
        </p:txBody>
      </p:sp>
    </p:spTree>
    <p:extLst>
      <p:ext uri="{BB962C8B-B14F-4D97-AF65-F5344CB8AC3E}">
        <p14:creationId xmlns:p14="http://schemas.microsoft.com/office/powerpoint/2010/main" val="33980938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32500" lnSpcReduction="20000"/>
          </a:bodyPr>
          <a:lstStyle/>
          <a:p>
            <a:endParaRPr lang="nl-BE" sz="1200" b="0" i="0" u="none" strike="noStrike" kern="1200" baseline="0" dirty="0">
              <a:solidFill>
                <a:schemeClr val="tx1"/>
              </a:solidFill>
              <a:latin typeface="+mn-lt"/>
              <a:ea typeface="+mn-ea"/>
              <a:cs typeface="+mn-cs"/>
            </a:endParaRP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At its core, self-determination theory (SDT) proposes that human beings have three fundamental psychological needs – for autonomy, competence and relatedness. </a:t>
            </a:r>
            <a:r>
              <a:rPr lang="en-US" sz="1200" b="0" i="1" u="none" strike="noStrike" kern="1200" baseline="0" dirty="0">
                <a:solidFill>
                  <a:schemeClr val="tx1"/>
                </a:solidFill>
                <a:latin typeface="+mn-lt"/>
                <a:ea typeface="+mn-ea"/>
                <a:cs typeface="+mn-cs"/>
              </a:rPr>
              <a:t>Autonomy </a:t>
            </a:r>
            <a:r>
              <a:rPr lang="en-US" sz="1200" b="0" i="0" u="none" strike="noStrike" kern="1200" baseline="0" dirty="0">
                <a:solidFill>
                  <a:schemeClr val="tx1"/>
                </a:solidFill>
                <a:latin typeface="+mn-lt"/>
                <a:ea typeface="+mn-ea"/>
                <a:cs typeface="+mn-cs"/>
              </a:rPr>
              <a:t>refers to people’s need to self-</a:t>
            </a:r>
            <a:r>
              <a:rPr lang="en-US" sz="1200" b="0" i="0" u="none" strike="noStrike" kern="1200" baseline="0" dirty="0" err="1">
                <a:solidFill>
                  <a:schemeClr val="tx1"/>
                </a:solidFill>
                <a:latin typeface="+mn-lt"/>
                <a:ea typeface="+mn-ea"/>
                <a:cs typeface="+mn-cs"/>
              </a:rPr>
              <a:t>organise</a:t>
            </a:r>
            <a:r>
              <a:rPr lang="en-US" sz="1200" b="0" i="0" u="none" strike="noStrike" kern="1200" baseline="0" dirty="0">
                <a:solidFill>
                  <a:schemeClr val="tx1"/>
                </a:solidFill>
                <a:latin typeface="+mn-lt"/>
                <a:ea typeface="+mn-ea"/>
                <a:cs typeface="+mn-cs"/>
              </a:rPr>
              <a:t> experience and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and perceive activity as aligning with their interests, values and goals. In physical activity contexts, fitness professionals (e.g., personal trainers and exercise class instructors) have been shown to play a key role in satisfying or frustrating this need, and may do so by offering (or else limiting) exercisers’ choice regarding what activities they engage in, acknowledging (ignoring) their feelings and perspectives, and identifying and nurturing (neglecting) their interests (</a:t>
            </a:r>
            <a:r>
              <a:rPr lang="en-US" sz="1200" b="0" i="0" u="none" strike="noStrike" kern="1200" baseline="0" dirty="0" err="1">
                <a:solidFill>
                  <a:schemeClr val="tx1"/>
                </a:solidFill>
                <a:latin typeface="+mn-lt"/>
                <a:ea typeface="+mn-ea"/>
                <a:cs typeface="+mn-cs"/>
              </a:rPr>
              <a:t>Hancox</a:t>
            </a:r>
            <a:r>
              <a:rPr lang="en-US" sz="1200" b="0" i="0" u="none" strike="noStrike" kern="1200" baseline="0" dirty="0">
                <a:solidFill>
                  <a:schemeClr val="tx1"/>
                </a:solidFill>
                <a:latin typeface="+mn-lt"/>
                <a:ea typeface="+mn-ea"/>
                <a:cs typeface="+mn-cs"/>
              </a:rPr>
              <a:t>, Quested, </a:t>
            </a:r>
            <a:r>
              <a:rPr lang="en-US" sz="1200" b="0" i="0" u="none" strike="noStrike" kern="1200" baseline="0" dirty="0" err="1">
                <a:solidFill>
                  <a:schemeClr val="tx1"/>
                </a:solidFill>
                <a:latin typeface="+mn-lt"/>
                <a:ea typeface="+mn-ea"/>
                <a:cs typeface="+mn-cs"/>
              </a:rPr>
              <a:t>Thøgersen-Ntoumani</a:t>
            </a:r>
            <a:r>
              <a:rPr lang="en-US" sz="1200" b="0" i="0" u="none" strike="noStrike" kern="1200" baseline="0" dirty="0">
                <a:solidFill>
                  <a:schemeClr val="tx1"/>
                </a:solidFill>
                <a:latin typeface="+mn-lt"/>
                <a:ea typeface="+mn-ea"/>
                <a:cs typeface="+mn-cs"/>
              </a:rPr>
              <a:t>, &amp; Ntoumanis, 2015; Ntoumanis, </a:t>
            </a:r>
            <a:r>
              <a:rPr lang="en-US" sz="1200" b="0" i="0" u="none" strike="noStrike" kern="1200" baseline="0" dirty="0" err="1">
                <a:solidFill>
                  <a:schemeClr val="tx1"/>
                </a:solidFill>
                <a:latin typeface="+mn-lt"/>
                <a:ea typeface="+mn-ea"/>
                <a:cs typeface="+mn-cs"/>
              </a:rPr>
              <a:t>Thøgersen-Ntoumani</a:t>
            </a:r>
            <a:r>
              <a:rPr lang="en-US" sz="1200" b="0" i="0" u="none" strike="noStrike" kern="1200" baseline="0" dirty="0">
                <a:solidFill>
                  <a:schemeClr val="tx1"/>
                </a:solidFill>
                <a:latin typeface="+mn-lt"/>
                <a:ea typeface="+mn-ea"/>
                <a:cs typeface="+mn-cs"/>
              </a:rPr>
              <a:t>, Quested, &amp; </a:t>
            </a:r>
            <a:r>
              <a:rPr lang="en-US" sz="1200" b="0" i="0" u="none" strike="noStrike" kern="1200" baseline="0" dirty="0" err="1">
                <a:solidFill>
                  <a:schemeClr val="tx1"/>
                </a:solidFill>
                <a:latin typeface="+mn-lt"/>
                <a:ea typeface="+mn-ea"/>
                <a:cs typeface="+mn-cs"/>
              </a:rPr>
              <a:t>Hancox</a:t>
            </a:r>
            <a:r>
              <a:rPr lang="en-US" sz="1200" b="0" i="0" u="none" strike="noStrike" kern="1200" baseline="0" dirty="0">
                <a:solidFill>
                  <a:schemeClr val="tx1"/>
                </a:solidFill>
                <a:latin typeface="+mn-lt"/>
                <a:ea typeface="+mn-ea"/>
                <a:cs typeface="+mn-cs"/>
              </a:rPr>
              <a:t>, 2016). </a:t>
            </a:r>
          </a:p>
          <a:p>
            <a:r>
              <a:rPr lang="en-US" sz="1200" b="0" i="1" u="none" strike="noStrike" kern="1200" baseline="0" dirty="0">
                <a:solidFill>
                  <a:schemeClr val="tx1"/>
                </a:solidFill>
                <a:latin typeface="+mn-lt"/>
                <a:ea typeface="+mn-ea"/>
                <a:cs typeface="+mn-cs"/>
              </a:rPr>
              <a:t>Competence </a:t>
            </a:r>
            <a:r>
              <a:rPr lang="en-US" sz="1200" b="0" i="0" u="none" strike="noStrike" kern="1200" baseline="0" dirty="0">
                <a:solidFill>
                  <a:schemeClr val="tx1"/>
                </a:solidFill>
                <a:latin typeface="+mn-lt"/>
                <a:ea typeface="+mn-ea"/>
                <a:cs typeface="+mn-cs"/>
              </a:rPr>
              <a:t>refers to people’s need to feel effective and capable of meeting challenges. This may arise, for example, if they succeed in accomplishing self-relevant physical activity </a:t>
            </a:r>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goals (e.g., by achieving daily step count targets or completing a running race). Ensuring goals are </a:t>
            </a:r>
            <a:r>
              <a:rPr lang="en-US" sz="1200" b="0" i="0" u="none" strike="noStrike" kern="1200" baseline="0" dirty="0" err="1">
                <a:solidFill>
                  <a:schemeClr val="tx1"/>
                </a:solidFill>
                <a:latin typeface="+mn-lt"/>
                <a:ea typeface="+mn-ea"/>
                <a:cs typeface="+mn-cs"/>
              </a:rPr>
              <a:t>individualised</a:t>
            </a:r>
            <a:r>
              <a:rPr lang="en-US" sz="1200" b="0" i="0" u="none" strike="noStrike" kern="1200" baseline="0" dirty="0">
                <a:solidFill>
                  <a:schemeClr val="tx1"/>
                </a:solidFill>
                <a:latin typeface="+mn-lt"/>
                <a:ea typeface="+mn-ea"/>
                <a:cs typeface="+mn-cs"/>
              </a:rPr>
              <a:t> and realistic is therefore paramount (e.g., see Silva et al., 2008), as SDT suggests that negative effects are likely to eventuate if goals are not reached and perceptions of competence are diminished as a consequence (Deci &amp; Ryan, 2000).</a:t>
            </a:r>
          </a:p>
          <a:p>
            <a:r>
              <a:rPr lang="en-US" sz="1200" b="0" i="0" u="none" strike="noStrike" kern="1200" baseline="0" dirty="0">
                <a:solidFill>
                  <a:schemeClr val="tx1"/>
                </a:solidFill>
                <a:latin typeface="+mn-lt"/>
                <a:ea typeface="+mn-ea"/>
                <a:cs typeface="+mn-cs"/>
              </a:rPr>
              <a:t>Finally, </a:t>
            </a:r>
            <a:r>
              <a:rPr lang="en-US" sz="1200" b="0" i="1" u="none" strike="noStrike" kern="1200" baseline="0" dirty="0">
                <a:solidFill>
                  <a:schemeClr val="tx1"/>
                </a:solidFill>
                <a:latin typeface="+mn-lt"/>
                <a:ea typeface="+mn-ea"/>
                <a:cs typeface="+mn-cs"/>
              </a:rPr>
              <a:t>relatedness </a:t>
            </a:r>
            <a:r>
              <a:rPr lang="en-US" sz="1200" b="0" i="0" u="none" strike="noStrike" kern="1200" baseline="0" dirty="0">
                <a:solidFill>
                  <a:schemeClr val="tx1"/>
                </a:solidFill>
                <a:latin typeface="+mn-lt"/>
                <a:ea typeface="+mn-ea"/>
                <a:cs typeface="+mn-cs"/>
              </a:rPr>
              <a:t>refers to people’s need to feel connected to, and cared for, by other people. That is, this component of SDT </a:t>
            </a:r>
            <a:r>
              <a:rPr lang="en-US" sz="1200" b="0" i="0" u="none" strike="noStrike" kern="1200" baseline="0" dirty="0" err="1">
                <a:solidFill>
                  <a:schemeClr val="tx1"/>
                </a:solidFill>
                <a:latin typeface="+mn-lt"/>
                <a:ea typeface="+mn-ea"/>
                <a:cs typeface="+mn-cs"/>
              </a:rPr>
              <a:t>emphasises</a:t>
            </a:r>
            <a:r>
              <a:rPr lang="en-US" sz="1200" b="0" i="0" u="none" strike="noStrike" kern="1200" baseline="0" dirty="0">
                <a:solidFill>
                  <a:schemeClr val="tx1"/>
                </a:solidFill>
                <a:latin typeface="+mn-lt"/>
                <a:ea typeface="+mn-ea"/>
                <a:cs typeface="+mn-cs"/>
              </a:rPr>
              <a:t> the importance of people developing connections at an interpersonal (rather than group) level. Applied to physical activity, people’s need for relatedness may be fulfilled through the development of positive relationships with other members of exercise </a:t>
            </a:r>
            <a:r>
              <a:rPr lang="en-US" sz="1200" b="0" i="0" u="none" strike="noStrike" kern="1200" baseline="0" dirty="0" err="1">
                <a:solidFill>
                  <a:schemeClr val="tx1"/>
                </a:solidFill>
                <a:latin typeface="+mn-lt"/>
                <a:ea typeface="+mn-ea"/>
                <a:cs typeface="+mn-cs"/>
              </a:rPr>
              <a:t>programmes</a:t>
            </a:r>
            <a:r>
              <a:rPr lang="en-US" sz="1200" b="0" i="0" u="none" strike="noStrike" kern="1200" baseline="0" dirty="0">
                <a:solidFill>
                  <a:schemeClr val="tx1"/>
                </a:solidFill>
                <a:latin typeface="+mn-lt"/>
                <a:ea typeface="+mn-ea"/>
                <a:cs typeface="+mn-cs"/>
              </a:rPr>
              <a:t> or classes (</a:t>
            </a:r>
            <a:r>
              <a:rPr lang="en-US" sz="1200" b="0" i="0" u="none" strike="noStrike" kern="1200" baseline="0" dirty="0" err="1">
                <a:solidFill>
                  <a:schemeClr val="tx1"/>
                </a:solidFill>
                <a:latin typeface="+mn-lt"/>
                <a:ea typeface="+mn-ea"/>
                <a:cs typeface="+mn-cs"/>
              </a:rPr>
              <a:t>Vlachopoulos</a:t>
            </a:r>
            <a:r>
              <a:rPr lang="en-US" sz="1200" b="0" i="0" u="none" strike="noStrike" kern="1200" baseline="0" dirty="0">
                <a:solidFill>
                  <a:schemeClr val="tx1"/>
                </a:solidFill>
                <a:latin typeface="+mn-lt"/>
                <a:ea typeface="+mn-ea"/>
                <a:cs typeface="+mn-cs"/>
              </a:rPr>
              <a:t>, Ntoumanis, &amp; Smith, 2010).</a:t>
            </a:r>
          </a:p>
          <a:p>
            <a:r>
              <a:rPr lang="en-US" sz="1200" b="0" i="0" u="none" strike="noStrike" kern="1200" baseline="0" dirty="0">
                <a:solidFill>
                  <a:schemeClr val="tx1"/>
                </a:solidFill>
                <a:latin typeface="+mn-lt"/>
                <a:ea typeface="+mn-ea"/>
                <a:cs typeface="+mn-cs"/>
              </a:rPr>
              <a:t>Crucially, SDT is a theory of human motivation: it proposes that the satisfaction of these three needs is crucial to the development of higher quality and more sustainable forms of motivation (i.e., motivations derived from internal choice or personal volition, rather than external pressure or a sense of obligation) to engage in particular behaviours, such as physical activity (Deci &amp; Ryan, 2000; Ntoumanis et al., 2016). These </a:t>
            </a:r>
            <a:r>
              <a:rPr lang="en-US" sz="1200" b="0" i="1" u="none" strike="noStrike" kern="1200" baseline="0" dirty="0">
                <a:solidFill>
                  <a:schemeClr val="tx1"/>
                </a:solidFill>
                <a:latin typeface="+mn-lt"/>
                <a:ea typeface="+mn-ea"/>
                <a:cs typeface="+mn-cs"/>
              </a:rPr>
              <a:t>autonomous </a:t>
            </a:r>
            <a:r>
              <a:rPr lang="en-US" sz="1200" b="0" i="0" u="none" strike="noStrike" kern="1200" baseline="0" dirty="0">
                <a:solidFill>
                  <a:schemeClr val="tx1"/>
                </a:solidFill>
                <a:latin typeface="+mn-lt"/>
                <a:ea typeface="+mn-ea"/>
                <a:cs typeface="+mn-cs"/>
              </a:rPr>
              <a:t>rather than </a:t>
            </a:r>
            <a:r>
              <a:rPr lang="en-US" sz="1200" b="0" i="1" u="none" strike="noStrike" kern="1200" baseline="0" dirty="0">
                <a:solidFill>
                  <a:schemeClr val="tx1"/>
                </a:solidFill>
                <a:latin typeface="+mn-lt"/>
                <a:ea typeface="+mn-ea"/>
                <a:cs typeface="+mn-cs"/>
              </a:rPr>
              <a:t>controlled </a:t>
            </a:r>
            <a:r>
              <a:rPr lang="en-US" sz="1200" b="0" i="0" u="none" strike="noStrike" kern="1200" baseline="0" dirty="0">
                <a:solidFill>
                  <a:schemeClr val="tx1"/>
                </a:solidFill>
                <a:latin typeface="+mn-lt"/>
                <a:ea typeface="+mn-ea"/>
                <a:cs typeface="+mn-cs"/>
              </a:rPr>
              <a:t>forms of motivation are, in turn, proposed to be associated with more adaptive behaviours, such as greater adherence to exercise </a:t>
            </a:r>
            <a:r>
              <a:rPr lang="en-US" sz="1200" b="0" i="0" u="none" strike="noStrike" kern="1200" baseline="0" dirty="0" err="1">
                <a:solidFill>
                  <a:schemeClr val="tx1"/>
                </a:solidFill>
                <a:latin typeface="+mn-lt"/>
                <a:ea typeface="+mn-ea"/>
                <a:cs typeface="+mn-cs"/>
              </a:rPr>
              <a:t>programmes</a:t>
            </a:r>
            <a:r>
              <a:rPr lang="en-US" sz="1200" b="0" i="0" u="none" strike="noStrike" kern="1200" baseline="0" dirty="0">
                <a:solidFill>
                  <a:schemeClr val="tx1"/>
                </a:solidFill>
                <a:latin typeface="+mn-lt"/>
                <a:ea typeface="+mn-ea"/>
                <a:cs typeface="+mn-cs"/>
              </a:rPr>
              <a:t> (see Figure 10.2). Although individual tests of SDT in physical activity contexts have not always provided support for all of the relationships specified in the model (e.g., see Edmunds, Ntoumanis, &amp; </a:t>
            </a:r>
            <a:r>
              <a:rPr lang="en-US" sz="1200" b="0" i="0" u="none" strike="noStrike" kern="1200" baseline="0" dirty="0" err="1">
                <a:solidFill>
                  <a:schemeClr val="tx1"/>
                </a:solidFill>
                <a:latin typeface="+mn-lt"/>
                <a:ea typeface="+mn-ea"/>
                <a:cs typeface="+mn-cs"/>
              </a:rPr>
              <a:t>Duda</a:t>
            </a:r>
            <a:r>
              <a:rPr lang="en-US" sz="1200" b="0" i="0" u="none" strike="noStrike" kern="1200" baseline="0" dirty="0">
                <a:solidFill>
                  <a:schemeClr val="tx1"/>
                </a:solidFill>
                <a:latin typeface="+mn-lt"/>
                <a:ea typeface="+mn-ea"/>
                <a:cs typeface="+mn-cs"/>
              </a:rPr>
              <a:t>, 2006, 2007), the substantial body of research underpinned by the theory generally supports its hypotheses (for reviews, see Ng et al., 2012; Teixeira, </a:t>
            </a:r>
            <a:r>
              <a:rPr lang="en-US" sz="1200" b="0" i="0" u="none" strike="noStrike" kern="1200" baseline="0" dirty="0" err="1">
                <a:solidFill>
                  <a:schemeClr val="tx1"/>
                </a:solidFill>
                <a:latin typeface="+mn-lt"/>
                <a:ea typeface="+mn-ea"/>
                <a:cs typeface="+mn-cs"/>
              </a:rPr>
              <a:t>Carraça</a:t>
            </a:r>
            <a:r>
              <a:rPr lang="en-US" sz="1200" b="0" i="0" u="none" strike="noStrike" kern="1200" baseline="0" dirty="0">
                <a:solidFill>
                  <a:schemeClr val="tx1"/>
                </a:solidFill>
                <a:latin typeface="+mn-lt"/>
                <a:ea typeface="+mn-ea"/>
                <a:cs typeface="+mn-cs"/>
              </a:rPr>
              <a:t>, Markland, Silva, &amp; Ryan, 2012).</a:t>
            </a: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Crucially, too, SDT has demonstrated a capacity to serve as a framework to guide interventions to promote physical activity. For example, Silva and colleagues (2010) conducted a 12-month </a:t>
            </a:r>
            <a:r>
              <a:rPr lang="en-US" sz="1200" b="0" i="0" u="none" strike="noStrike" kern="1200" baseline="0" dirty="0" err="1">
                <a:solidFill>
                  <a:schemeClr val="tx1"/>
                </a:solidFill>
                <a:latin typeface="+mn-lt"/>
                <a:ea typeface="+mn-ea"/>
                <a:cs typeface="+mn-cs"/>
              </a:rPr>
              <a:t>randomised</a:t>
            </a:r>
            <a:r>
              <a:rPr lang="en-US" sz="1200" b="0" i="0" u="none" strike="noStrike" kern="1200" baseline="0" dirty="0">
                <a:solidFill>
                  <a:schemeClr val="tx1"/>
                </a:solidFill>
                <a:latin typeface="+mn-lt"/>
                <a:ea typeface="+mn-ea"/>
                <a:cs typeface="+mn-cs"/>
              </a:rPr>
              <a:t> controlled trial with a community sample of overweight women. Participants received either an SDT-based intervention or were allocated to a control group (and received a general health education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The SDT intervention included a suite of strategies that aimed to bolster participants’ sense of autonomy, ownership and control over their own behaviours. For example, a ‘menu’ of options for individuals looking to engage in physical activity was provided and intervention facilitators were instructed to use neutral language when communicating with participants (i.e., ‘may’, and ‘could’ rather than ‘should’ or ‘must’). The study found that participants in the SDT condition reported significantly greater increases in both physical activity levels (i.e., steps per day and minutes of moderate plus vigorous exercise) and percentage weight loss than those in the control group. </a:t>
            </a:r>
          </a:p>
          <a:p>
            <a:r>
              <a:rPr lang="en-US" sz="1200" b="0" i="0" u="none" strike="noStrike" kern="1200" baseline="0" dirty="0">
                <a:solidFill>
                  <a:schemeClr val="tx1"/>
                </a:solidFill>
                <a:latin typeface="+mn-lt"/>
                <a:ea typeface="+mn-ea"/>
                <a:cs typeface="+mn-cs"/>
              </a:rPr>
              <a:t>Yet while such findings indicate that the specific strategies employed by Silva and colleagues are likely to be useful, there remain some concerns about the theory. For example, while the theory proposes that motivation lies on a continuum from completely autonomous (i.e., intrinsic) motivation to highly controlled (i.e., extrinsic) forms of motivation, it is seemingly possible to be at the same time both intrinsically and extrinsically motivated to engage in a given activity. For example, a person might attend an exercise class both because they enjoy it (intrinsic motivation) and out of a sense of obligation to stay fit, healthy and active (extrinsic motivation). </a:t>
            </a:r>
          </a:p>
          <a:p>
            <a:r>
              <a:rPr lang="en-US" sz="1200" b="0" i="0" u="none" strike="noStrike" kern="1200" baseline="0" dirty="0">
                <a:solidFill>
                  <a:schemeClr val="tx1"/>
                </a:solidFill>
                <a:latin typeface="+mn-lt"/>
                <a:ea typeface="+mn-ea"/>
                <a:cs typeface="+mn-cs"/>
              </a:rPr>
              <a:t>Beyond this, we highlight one further point that is pertinent to SDT, the TPB, and all of the prevailing theoretical approaches to understanding physical activity that we mentioned earlier in this chapter (notably the health action process approach, the health belief model, self-efficacy theory and social cognitive theory). We note that these theories do make some reference to social factors. For example, SDT highlights the importance of feeling connected to other people (via the construct of relatedness), while the TPB specifies the salient role of other people in determining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including the potential for those to whom we feel stronger connections to have greater influence (via the construct of subjective norms). However, these theories maintain an assumption that our thoughts, attitudes and, crucially, behaviours are determined by our sense of self </a:t>
            </a:r>
            <a:r>
              <a:rPr lang="en-US" sz="1200" b="0" i="1" u="none" strike="noStrike" kern="1200" baseline="0" dirty="0">
                <a:solidFill>
                  <a:schemeClr val="tx1"/>
                </a:solidFill>
                <a:latin typeface="+mn-lt"/>
                <a:ea typeface="+mn-ea"/>
                <a:cs typeface="+mn-cs"/>
              </a:rPr>
              <a:t>as individuals</a:t>
            </a:r>
            <a:r>
              <a:rPr lang="en-US" sz="1200" b="0" i="0" u="none" strike="noStrike" kern="1200" baseline="0" dirty="0">
                <a:solidFill>
                  <a:schemeClr val="tx1"/>
                </a:solidFill>
                <a:latin typeface="+mn-lt"/>
                <a:ea typeface="+mn-ea"/>
                <a:cs typeface="+mn-cs"/>
              </a:rPr>
              <a:t>. Indeed, in direct contrast to the social identity approach, SDT assumes the existence of a single ‘true self’, with innate needs for autonomy, competence and personal (rather than group-based) relatedness (Deci &amp; Ryan, 2000). This theory – like the others that we have mentioned – thus overlooks the capacity for individuals to possess </a:t>
            </a:r>
            <a:r>
              <a:rPr lang="en-US" sz="1200" b="0" i="1" u="none" strike="noStrike" kern="1200" baseline="0" dirty="0">
                <a:solidFill>
                  <a:schemeClr val="tx1"/>
                </a:solidFill>
                <a:latin typeface="+mn-lt"/>
                <a:ea typeface="+mn-ea"/>
                <a:cs typeface="+mn-cs"/>
              </a:rPr>
              <a:t>multiple selves </a:t>
            </a:r>
            <a:r>
              <a:rPr lang="en-US" sz="1200" b="0" i="0" u="none" strike="noStrike" kern="1200" baseline="0" dirty="0">
                <a:solidFill>
                  <a:schemeClr val="tx1"/>
                </a:solidFill>
                <a:latin typeface="+mn-lt"/>
                <a:ea typeface="+mn-ea"/>
                <a:cs typeface="+mn-cs"/>
              </a:rPr>
              <a:t>that correspond to the identities they possess as members of various </a:t>
            </a:r>
            <a:r>
              <a:rPr lang="en-US" sz="1200" b="0" i="1" u="none" strike="noStrike" kern="1200" baseline="0" dirty="0">
                <a:solidFill>
                  <a:schemeClr val="tx1"/>
                </a:solidFill>
                <a:latin typeface="+mn-lt"/>
                <a:ea typeface="+mn-ea"/>
                <a:cs typeface="+mn-cs"/>
              </a:rPr>
              <a:t>social groups </a:t>
            </a:r>
            <a:r>
              <a:rPr lang="en-US" sz="1200" b="0" i="0" u="none" strike="noStrike" kern="1200" baseline="0" dirty="0">
                <a:solidFill>
                  <a:schemeClr val="tx1"/>
                </a:solidFill>
                <a:latin typeface="+mn-lt"/>
                <a:ea typeface="+mn-ea"/>
                <a:cs typeface="+mn-cs"/>
              </a:rPr>
              <a:t>(Haslam &amp; Turner, 1992; Turner et al., 1994), and, crucially, for these identities to play a fundamental role in determining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In this way, they also fail to </a:t>
            </a:r>
            <a:r>
              <a:rPr lang="en-US" sz="1200" b="0" i="0" u="none" strike="noStrike" kern="1200" baseline="0" dirty="0" err="1">
                <a:solidFill>
                  <a:schemeClr val="tx1"/>
                </a:solidFill>
                <a:latin typeface="+mn-lt"/>
                <a:ea typeface="+mn-ea"/>
                <a:cs typeface="+mn-cs"/>
              </a:rPr>
              <a:t>recognise</a:t>
            </a:r>
            <a:r>
              <a:rPr lang="en-US" sz="1200" b="0" i="0" u="none" strike="noStrike" kern="1200" baseline="0" dirty="0">
                <a:solidFill>
                  <a:schemeClr val="tx1"/>
                </a:solidFill>
                <a:latin typeface="+mn-lt"/>
                <a:ea typeface="+mn-ea"/>
                <a:cs typeface="+mn-cs"/>
              </a:rPr>
              <a:t> the capacity for social context to lead to </a:t>
            </a:r>
            <a:r>
              <a:rPr lang="en-US" sz="1200" b="0" i="1" u="none" strike="noStrike" kern="1200" baseline="0" dirty="0">
                <a:solidFill>
                  <a:schemeClr val="tx1"/>
                </a:solidFill>
                <a:latin typeface="+mn-lt"/>
                <a:ea typeface="+mn-ea"/>
                <a:cs typeface="+mn-cs"/>
              </a:rPr>
              <a:t>change </a:t>
            </a:r>
            <a:r>
              <a:rPr lang="en-US" sz="1200" b="0" i="0" u="none" strike="noStrike" kern="1200" baseline="0" dirty="0">
                <a:solidFill>
                  <a:schemeClr val="tx1"/>
                </a:solidFill>
                <a:latin typeface="+mn-lt"/>
                <a:ea typeface="+mn-ea"/>
                <a:cs typeface="+mn-cs"/>
              </a:rPr>
              <a:t>in the self or its needs – a key strength of the social identity approach. </a:t>
            </a:r>
            <a:endParaRPr lang="nl-BE"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6</a:t>
            </a:fld>
            <a:endParaRPr lang="en-GB"/>
          </a:p>
        </p:txBody>
      </p:sp>
    </p:spTree>
    <p:extLst>
      <p:ext uri="{BB962C8B-B14F-4D97-AF65-F5344CB8AC3E}">
        <p14:creationId xmlns:p14="http://schemas.microsoft.com/office/powerpoint/2010/main" val="4273728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endParaRPr lang="nl-BE" sz="1200" b="0" i="0" u="none" strike="noStrike" kern="1200" baseline="0" dirty="0">
              <a:solidFill>
                <a:schemeClr val="tx1"/>
              </a:solidFill>
              <a:latin typeface="+mn-lt"/>
              <a:ea typeface="+mn-ea"/>
              <a:cs typeface="+mn-cs"/>
            </a:endParaRPr>
          </a:p>
          <a:p>
            <a:pPr algn="l"/>
            <a:endParaRPr lang="nl-BE" sz="1800" b="0" i="0" u="none" strike="noStrike" baseline="0" dirty="0">
              <a:solidFill>
                <a:srgbClr val="000000"/>
              </a:solidFill>
              <a:latin typeface="Times New Roman" panose="02020603050405020304" pitchFamily="18" charset="0"/>
            </a:endParaRPr>
          </a:p>
          <a:p>
            <a:r>
              <a:rPr lang="en-US" sz="1200" b="0" i="0" u="none" strike="noStrike" baseline="0" dirty="0">
                <a:latin typeface="Times New Roman" panose="02020603050405020304" pitchFamily="18" charset="0"/>
              </a:rPr>
              <a:t>Although the above review outlines both our own and others’ criticisms of previous work, our goal was not to dismiss these theories’ insights, nor to call for researchers to abandon the theories altogether (as others have done; e.g., see Ogden, 2015; </a:t>
            </a:r>
            <a:r>
              <a:rPr lang="en-US" sz="1200" b="0" i="0" u="none" strike="noStrike" baseline="0" dirty="0" err="1">
                <a:latin typeface="Times New Roman" panose="02020603050405020304" pitchFamily="18" charset="0"/>
              </a:rPr>
              <a:t>Sniehotta</a:t>
            </a:r>
            <a:r>
              <a:rPr lang="en-US" sz="1200" b="0" i="0" u="none" strike="noStrike" baseline="0" dirty="0">
                <a:latin typeface="Times New Roman" panose="02020603050405020304" pitchFamily="18" charset="0"/>
              </a:rPr>
              <a:t> et al., 2014). Rather, we seek to pinpoint some of the key limitations of this work and to </a:t>
            </a:r>
            <a:r>
              <a:rPr lang="en-US" sz="1200" b="0" i="0" u="none" strike="noStrike" kern="1200" baseline="0" dirty="0">
                <a:solidFill>
                  <a:schemeClr val="tx1"/>
                </a:solidFill>
                <a:latin typeface="+mn-lt"/>
                <a:ea typeface="+mn-ea"/>
                <a:cs typeface="+mn-cs"/>
              </a:rPr>
              <a:t>elucidate the gaps in understanding that we believe our new social identity model can begin to fill. Certainly, given both the small overall effect sizes (Conn, Valentine, &amp; Cooper, 2002; Harris, </a:t>
            </a:r>
            <a:r>
              <a:rPr lang="en-US" sz="1200" b="0" i="0" u="none" strike="noStrike" kern="1200" baseline="0" dirty="0" err="1">
                <a:solidFill>
                  <a:schemeClr val="tx1"/>
                </a:solidFill>
                <a:latin typeface="+mn-lt"/>
                <a:ea typeface="+mn-ea"/>
                <a:cs typeface="+mn-cs"/>
              </a:rPr>
              <a:t>Kuramoto</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Schulzer</a:t>
            </a:r>
            <a:r>
              <a:rPr lang="en-US" sz="1200" b="0" i="0" u="none" strike="noStrike" kern="1200" baseline="0" dirty="0">
                <a:solidFill>
                  <a:schemeClr val="tx1"/>
                </a:solidFill>
                <a:latin typeface="+mn-lt"/>
                <a:ea typeface="+mn-ea"/>
                <a:cs typeface="+mn-cs"/>
              </a:rPr>
              <a:t>, &amp; </a:t>
            </a:r>
            <a:r>
              <a:rPr lang="en-US" sz="1200" b="0" i="0" u="none" strike="noStrike" kern="1200" baseline="0" dirty="0" err="1">
                <a:solidFill>
                  <a:schemeClr val="tx1"/>
                </a:solidFill>
                <a:latin typeface="+mn-lt"/>
                <a:ea typeface="+mn-ea"/>
                <a:cs typeface="+mn-cs"/>
              </a:rPr>
              <a:t>Retallack</a:t>
            </a:r>
            <a:r>
              <a:rPr lang="en-US" sz="1200" b="0" i="0" u="none" strike="noStrike" kern="1200" baseline="0" dirty="0">
                <a:solidFill>
                  <a:schemeClr val="tx1"/>
                </a:solidFill>
                <a:latin typeface="+mn-lt"/>
                <a:ea typeface="+mn-ea"/>
                <a:cs typeface="+mn-cs"/>
              </a:rPr>
              <a:t>, 2009) and the considerable heterogeneity in effect size strength often reported in meta-analyses of physical activity interventions (Conn, </a:t>
            </a:r>
            <a:r>
              <a:rPr lang="en-US" sz="1200" b="0" i="0" u="none" strike="noStrike" kern="1200" baseline="0" dirty="0" err="1">
                <a:solidFill>
                  <a:schemeClr val="tx1"/>
                </a:solidFill>
                <a:latin typeface="+mn-lt"/>
                <a:ea typeface="+mn-ea"/>
                <a:cs typeface="+mn-cs"/>
              </a:rPr>
              <a:t>Hafdahl</a:t>
            </a:r>
            <a:r>
              <a:rPr lang="en-US" sz="1200" b="0" i="0" u="none" strike="noStrike" kern="1200" baseline="0" dirty="0">
                <a:solidFill>
                  <a:schemeClr val="tx1"/>
                </a:solidFill>
                <a:latin typeface="+mn-lt"/>
                <a:ea typeface="+mn-ea"/>
                <a:cs typeface="+mn-cs"/>
              </a:rPr>
              <a:t>, Cooper, Brown, &amp; Lusk, 2009), we do not believe it is in any way contentious to state that there is still a long way to go in the quest to discover the most effective ways of promoting sustained physical activity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change.</a:t>
            </a:r>
          </a:p>
          <a:p>
            <a:r>
              <a:rPr lang="en-US" sz="1200" b="0" i="0" u="none" strike="noStrike" kern="1200" baseline="0" dirty="0">
                <a:solidFill>
                  <a:schemeClr val="tx1"/>
                </a:solidFill>
                <a:latin typeface="+mn-lt"/>
                <a:ea typeface="+mn-ea"/>
                <a:cs typeface="+mn-cs"/>
              </a:rPr>
              <a:t>In line with this conclusion, a recent meta-analysis of theory-based interventions (broadly-defined) that have been tested through </a:t>
            </a:r>
            <a:r>
              <a:rPr lang="en-US" sz="1200" b="0" i="0" u="none" strike="noStrike" kern="1200" baseline="0" dirty="0" err="1">
                <a:solidFill>
                  <a:schemeClr val="tx1"/>
                </a:solidFill>
                <a:latin typeface="+mn-lt"/>
                <a:ea typeface="+mn-ea"/>
                <a:cs typeface="+mn-cs"/>
              </a:rPr>
              <a:t>randomised</a:t>
            </a:r>
            <a:r>
              <a:rPr lang="en-US" sz="1200" b="0" i="0" u="none" strike="noStrike" kern="1200" baseline="0" dirty="0">
                <a:solidFill>
                  <a:schemeClr val="tx1"/>
                </a:solidFill>
                <a:latin typeface="+mn-lt"/>
                <a:ea typeface="+mn-ea"/>
                <a:cs typeface="+mn-cs"/>
              </a:rPr>
              <a:t> controlled trials concluded that, compared to control groups, these interventions have had a significantly more positive impact on the physical activity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of participants (</a:t>
            </a:r>
            <a:r>
              <a:rPr lang="en-US" sz="1200" b="0" i="0" u="none" strike="noStrike" kern="1200" baseline="0" dirty="0" err="1">
                <a:solidFill>
                  <a:schemeClr val="tx1"/>
                </a:solidFill>
                <a:latin typeface="+mn-lt"/>
                <a:ea typeface="+mn-ea"/>
                <a:cs typeface="+mn-cs"/>
              </a:rPr>
              <a:t>Gourlan</a:t>
            </a:r>
            <a:r>
              <a:rPr lang="en-US" sz="1200" b="0" i="0" u="none" strike="noStrike" kern="1200" baseline="0" dirty="0">
                <a:solidFill>
                  <a:schemeClr val="tx1"/>
                </a:solidFill>
                <a:latin typeface="+mn-lt"/>
                <a:ea typeface="+mn-ea"/>
                <a:cs typeface="+mn-cs"/>
              </a:rPr>
              <a:t> et al., 2015). However, the size of this impact was small to medium (Cohen’s </a:t>
            </a:r>
            <a:r>
              <a:rPr lang="en-US" sz="1200" b="0" i="1" u="none" strike="noStrike" kern="1200" baseline="0" dirty="0">
                <a:solidFill>
                  <a:schemeClr val="tx1"/>
                </a:solidFill>
                <a:latin typeface="+mn-lt"/>
                <a:ea typeface="+mn-ea"/>
                <a:cs typeface="+mn-cs"/>
              </a:rPr>
              <a:t>d </a:t>
            </a:r>
            <a:r>
              <a:rPr lang="en-US" sz="1200" b="0" i="0" u="none" strike="noStrike" kern="1200" baseline="0" dirty="0">
                <a:solidFill>
                  <a:schemeClr val="tx1"/>
                </a:solidFill>
                <a:latin typeface="+mn-lt"/>
                <a:ea typeface="+mn-ea"/>
                <a:cs typeface="+mn-cs"/>
              </a:rPr>
              <a:t>= 0.31) and this points to the fact that existing approaches are a long way short of providing a comprehensive solution to applied challenges in this field (e.g., see Rhodes et al., 2018). So while noting the promise of recent efforts to move beyond prevailing theoretical approaches (e.g., through the development of integrated models of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change; Hagger &amp; </a:t>
            </a:r>
            <a:r>
              <a:rPr lang="en-US" sz="1200" b="0" i="0" u="none" strike="noStrike" kern="1200" baseline="0" dirty="0" err="1">
                <a:solidFill>
                  <a:schemeClr val="tx1"/>
                </a:solidFill>
                <a:latin typeface="+mn-lt"/>
                <a:ea typeface="+mn-ea"/>
                <a:cs typeface="+mn-cs"/>
              </a:rPr>
              <a:t>Chatzisarantis</a:t>
            </a:r>
            <a:r>
              <a:rPr lang="en-US" sz="1200" b="0" i="0" u="none" strike="noStrike" kern="1200" baseline="0" dirty="0">
                <a:solidFill>
                  <a:schemeClr val="tx1"/>
                </a:solidFill>
                <a:latin typeface="+mn-lt"/>
                <a:ea typeface="+mn-ea"/>
                <a:cs typeface="+mn-cs"/>
              </a:rPr>
              <a:t>, 2014), we think there is value in a fresh approach which concentrates on clarifying the key routes through which </a:t>
            </a:r>
            <a:r>
              <a:rPr lang="en-US" sz="1200" b="0" i="1" u="none" strike="noStrike" kern="1200" baseline="0" dirty="0">
                <a:solidFill>
                  <a:schemeClr val="tx1"/>
                </a:solidFill>
                <a:latin typeface="+mn-lt"/>
                <a:ea typeface="+mn-ea"/>
                <a:cs typeface="+mn-cs"/>
              </a:rPr>
              <a:t>social </a:t>
            </a:r>
            <a:r>
              <a:rPr lang="en-US" sz="1200" b="0" i="0" u="none" strike="noStrike" kern="1200" baseline="0" dirty="0">
                <a:solidFill>
                  <a:schemeClr val="tx1"/>
                </a:solidFill>
                <a:latin typeface="+mn-lt"/>
                <a:ea typeface="+mn-ea"/>
                <a:cs typeface="+mn-cs"/>
              </a:rPr>
              <a:t>factors shape physical activity behaviours.</a:t>
            </a:r>
            <a:endParaRPr lang="nl-BE"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8</a:t>
            </a:fld>
            <a:endParaRPr lang="en-GB"/>
          </a:p>
        </p:txBody>
      </p:sp>
    </p:spTree>
    <p:extLst>
      <p:ext uri="{BB962C8B-B14F-4D97-AF65-F5344CB8AC3E}">
        <p14:creationId xmlns:p14="http://schemas.microsoft.com/office/powerpoint/2010/main" val="6368510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BE" sz="1200" b="0" i="0" u="none" strike="noStrike" kern="1200" baseline="0" dirty="0">
              <a:solidFill>
                <a:schemeClr val="tx1"/>
              </a:solidFill>
              <a:latin typeface="+mn-lt"/>
              <a:ea typeface="+mn-ea"/>
              <a:cs typeface="+mn-cs"/>
            </a:endParaRPr>
          </a:p>
          <a:p>
            <a:pPr algn="l"/>
            <a:endParaRPr lang="nl-BE" sz="1800" b="0" i="0" u="none" strike="noStrike" baseline="0" dirty="0">
              <a:solidFill>
                <a:srgbClr val="000000"/>
              </a:solidFill>
              <a:latin typeface="Times New Roman" panose="02020603050405020304" pitchFamily="18" charset="0"/>
            </a:endParaRPr>
          </a:p>
          <a:p>
            <a:pPr algn="just"/>
            <a:r>
              <a:rPr lang="en-US" sz="1200" b="0" i="0" u="none" strike="noStrike" baseline="0" dirty="0">
                <a:latin typeface="Times New Roman" panose="02020603050405020304" pitchFamily="18" charset="0"/>
              </a:rPr>
              <a:t>The social identity approach encompasses a range of principles that can be fruitfully applied to understanding and promoting physical activity (e.g., see Beauchamp, 2019; Stevens et al., 2017). Of the five hypotheses outlined in Chapter 2, the hypothesis which is most relevant to this domain is the participation hypothesis, which asserts that participation in sport and exercise is grounded in social identification with relevant groups. In this chapter, though, we are interested in presenting a simple and unified model that provides a more focused framework for understanding the social and social-psychological determinants of physical activity (and physical activity </a:t>
            </a:r>
            <a:r>
              <a:rPr lang="en-US" sz="1200" b="0" i="0" u="none" strike="noStrike" baseline="0" dirty="0" err="1">
                <a:latin typeface="Times New Roman" panose="02020603050405020304" pitchFamily="18" charset="0"/>
              </a:rPr>
              <a:t>behaviour</a:t>
            </a:r>
            <a:r>
              <a:rPr lang="en-US" sz="1200" b="0" i="0" u="none" strike="noStrike" baseline="0" dirty="0">
                <a:latin typeface="Times New Roman" panose="02020603050405020304" pitchFamily="18" charset="0"/>
              </a:rPr>
              <a:t> change). Part of the appeal of the TPB and SDT models is their simple and compelling forms (e.g., as represented schematically in Figures 10.1 and 10.2), as well as the ease with which the constructs of interest can be measured. Our new model, the </a:t>
            </a:r>
            <a:r>
              <a:rPr lang="en-US" sz="1200" b="0" i="1" u="none" strike="noStrike" baseline="0" dirty="0">
                <a:latin typeface="Times New Roman" panose="02020603050405020304" pitchFamily="18" charset="0"/>
              </a:rPr>
              <a:t>situated identity enactment </a:t>
            </a:r>
            <a:r>
              <a:rPr lang="en-US" sz="1200" b="0" i="0" u="none" strike="noStrike" baseline="0" dirty="0">
                <a:latin typeface="Times New Roman" panose="02020603050405020304" pitchFamily="18" charset="0"/>
              </a:rPr>
              <a:t>(SIE) model (Cruwys, </a:t>
            </a:r>
            <a:r>
              <a:rPr lang="en-US" sz="1200" b="0" i="0" u="none" strike="noStrike" baseline="0" dirty="0" err="1">
                <a:latin typeface="Times New Roman" panose="02020603050405020304" pitchFamily="18" charset="0"/>
              </a:rPr>
              <a:t>Platow</a:t>
            </a:r>
            <a:r>
              <a:rPr lang="en-US" sz="1200" b="0" i="0" u="none" strike="noStrike" baseline="0" dirty="0">
                <a:latin typeface="Times New Roman" panose="02020603050405020304" pitchFamily="18" charset="0"/>
              </a:rPr>
              <a:t>, Rieger, Byrne, &amp; Haslam, 2016; see Figure 10.3), also seeks to provide a simple framework and readily </a:t>
            </a:r>
            <a:r>
              <a:rPr lang="en-US" sz="1200" b="0" i="0" u="none" strike="noStrike" baseline="0" dirty="0" err="1">
                <a:latin typeface="Times New Roman" panose="02020603050405020304" pitchFamily="18" charset="0"/>
              </a:rPr>
              <a:t>operationalised</a:t>
            </a:r>
            <a:r>
              <a:rPr lang="en-US" sz="1200" b="0" i="0" u="none" strike="noStrike" baseline="0" dirty="0">
                <a:latin typeface="Times New Roman" panose="02020603050405020304" pitchFamily="18" charset="0"/>
              </a:rPr>
              <a:t> constructs, but is based on a social identity framework that seeks to detail the key social variables involved in health </a:t>
            </a:r>
            <a:r>
              <a:rPr lang="en-US" sz="1200" b="0" i="0" u="none" strike="noStrike" baseline="0" dirty="0" err="1">
                <a:latin typeface="Times New Roman" panose="02020603050405020304" pitchFamily="18" charset="0"/>
              </a:rPr>
              <a:t>behaviour</a:t>
            </a:r>
            <a:r>
              <a:rPr lang="en-US" sz="1200" b="0" i="0" u="none" strike="noStrike" baseline="0" dirty="0">
                <a:latin typeface="Times New Roman" panose="02020603050405020304" pitchFamily="18" charset="0"/>
              </a:rPr>
              <a:t>, as well as the primary routes through which these variables affect health </a:t>
            </a:r>
            <a:r>
              <a:rPr lang="en-US" sz="1200" b="0" i="0" u="none" strike="noStrike" baseline="0" dirty="0" err="1">
                <a:latin typeface="Times New Roman" panose="02020603050405020304" pitchFamily="18" charset="0"/>
              </a:rPr>
              <a:t>behaviour</a:t>
            </a:r>
            <a:r>
              <a:rPr lang="en-US" sz="1200" b="0" i="0" u="none" strike="noStrike" baseline="0" dirty="0">
                <a:latin typeface="Times New Roman" panose="02020603050405020304" pitchFamily="18" charset="0"/>
              </a:rPr>
              <a:t>. </a:t>
            </a: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Earlier social identity models of health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often focused exclusively on </a:t>
            </a:r>
            <a:r>
              <a:rPr lang="en-US" sz="1200" b="0" i="0" u="none" strike="noStrike" kern="1200" baseline="0" dirty="0" err="1">
                <a:solidFill>
                  <a:schemeClr val="tx1"/>
                </a:solidFill>
                <a:latin typeface="+mn-lt"/>
                <a:ea typeface="+mn-ea"/>
                <a:cs typeface="+mn-cs"/>
              </a:rPr>
              <a:t>characterising</a:t>
            </a:r>
            <a:r>
              <a:rPr lang="en-US" sz="1200" b="0" i="0" u="none" strike="noStrike" kern="1200" baseline="0" dirty="0">
                <a:solidFill>
                  <a:schemeClr val="tx1"/>
                </a:solidFill>
                <a:latin typeface="+mn-lt"/>
                <a:ea typeface="+mn-ea"/>
                <a:cs typeface="+mn-cs"/>
              </a:rPr>
              <a:t> (and predicting)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as an interaction between social identification and descriptive or injunctive ingroup norms (e.g., see Louis, Davies, Smith, &amp; Terry, 2007; Neighbors et al., 2010; Smith, Terry, &amp; Hogg, 2006). This notion – that the presence, and strength, of shared social identification has a salient impact on the strength of the norm–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relationship – is certainly one of the key predictions made by the social identity approach. However, it is by no means the only prediction made by the SIE model. In particular, this is because the SIE model also specifies the way in which, alongside </a:t>
            </a:r>
            <a:r>
              <a:rPr lang="en-US" sz="1200" b="0" i="1" u="none" strike="noStrike" kern="1200" baseline="0" dirty="0">
                <a:solidFill>
                  <a:schemeClr val="tx1"/>
                </a:solidFill>
                <a:latin typeface="+mn-lt"/>
                <a:ea typeface="+mn-ea"/>
                <a:cs typeface="+mn-cs"/>
              </a:rPr>
              <a:t>social identity </a:t>
            </a:r>
            <a:r>
              <a:rPr lang="en-US" sz="1200" b="0" i="0" u="none" strike="noStrike" kern="1200" baseline="0" dirty="0">
                <a:solidFill>
                  <a:schemeClr val="tx1"/>
                </a:solidFill>
                <a:latin typeface="+mn-lt"/>
                <a:ea typeface="+mn-ea"/>
                <a:cs typeface="+mn-cs"/>
              </a:rPr>
              <a:t>and </a:t>
            </a:r>
            <a:r>
              <a:rPr lang="en-US" sz="1200" b="0" i="1" u="none" strike="noStrike" kern="1200" baseline="0" dirty="0">
                <a:solidFill>
                  <a:schemeClr val="tx1"/>
                </a:solidFill>
                <a:latin typeface="+mn-lt"/>
                <a:ea typeface="+mn-ea"/>
                <a:cs typeface="+mn-cs"/>
              </a:rPr>
              <a:t>social norms </a:t>
            </a:r>
            <a:r>
              <a:rPr lang="en-US" sz="1200" b="0" i="0" u="none" strike="noStrike" kern="1200" baseline="0" dirty="0">
                <a:solidFill>
                  <a:schemeClr val="tx1"/>
                </a:solidFill>
                <a:latin typeface="+mn-lt"/>
                <a:ea typeface="+mn-ea"/>
                <a:cs typeface="+mn-cs"/>
              </a:rPr>
              <a:t>(a term that refers to the standards against which the appropriateness of a certain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is assessed, and that encapsulates both descriptive and injunctive norms; Ball, Jeffery, Abbott, McNaughton, &amp; Crawford, 2010), </a:t>
            </a:r>
            <a:r>
              <a:rPr lang="en-US" sz="1200" b="0" i="1" u="none" strike="noStrike" kern="1200" baseline="0" dirty="0">
                <a:solidFill>
                  <a:schemeClr val="tx1"/>
                </a:solidFill>
                <a:latin typeface="+mn-lt"/>
                <a:ea typeface="+mn-ea"/>
                <a:cs typeface="+mn-cs"/>
              </a:rPr>
              <a:t>social context </a:t>
            </a:r>
            <a:r>
              <a:rPr lang="en-US" sz="1200" b="0" i="0" u="none" strike="noStrike" kern="1200" baseline="0" dirty="0">
                <a:solidFill>
                  <a:schemeClr val="tx1"/>
                </a:solidFill>
                <a:latin typeface="+mn-lt"/>
                <a:ea typeface="+mn-ea"/>
                <a:cs typeface="+mn-cs"/>
              </a:rPr>
              <a:t>is also an important determinant of health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Crucially, too, the model is also concerned with clarifying how these three factors </a:t>
            </a:r>
            <a:r>
              <a:rPr lang="en-US" sz="1200" b="0" i="1" u="none" strike="noStrike" kern="1200" baseline="0" dirty="0">
                <a:solidFill>
                  <a:schemeClr val="tx1"/>
                </a:solidFill>
                <a:latin typeface="+mn-lt"/>
                <a:ea typeface="+mn-ea"/>
                <a:cs typeface="+mn-cs"/>
              </a:rPr>
              <a:t>interact </a:t>
            </a:r>
            <a:r>
              <a:rPr lang="en-US" sz="1200" b="0" i="0" u="none" strike="noStrike" kern="1200" baseline="0" dirty="0">
                <a:solidFill>
                  <a:schemeClr val="tx1"/>
                </a:solidFill>
                <a:latin typeface="+mn-lt"/>
                <a:ea typeface="+mn-ea"/>
                <a:cs typeface="+mn-cs"/>
              </a:rPr>
              <a:t>(in more intricate ways than have previously been interrogated) to determine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Specifically, the SIE model states that to best understand a person’s engagement with physical activity (i.e., what they do and how much), one needs (a) to take heed of the social norms associated with relevant social identities, and (b) to appreciate that which social norms and social identities become relevant is best understood by examining the specific social context in which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takes place.</a:t>
            </a:r>
          </a:p>
          <a:p>
            <a:r>
              <a:rPr lang="en-US" sz="1200" b="0" i="0" u="none" strike="noStrike" kern="1200" baseline="0" dirty="0">
                <a:solidFill>
                  <a:schemeClr val="tx1"/>
                </a:solidFill>
                <a:latin typeface="+mn-lt"/>
                <a:ea typeface="+mn-ea"/>
                <a:cs typeface="+mn-cs"/>
              </a:rPr>
              <a:t>For example, to predict whether Joanne will attend football practice, one first needs to understand which social groups are salient for her in the hours leading up to football practice. The social context plays a key role here. For instance, if Joanne is at work, her professional identity (e.g., as a physiotherapist) is more likely to be salient than if she is at home (where her identity as a mother is more likely to be salient). Once we know which social identity is salient for Joanne, we can interrogate what the physical activity-relevant social norms are – and are perceived by Joanne to be – for the group to which this identity relates. For example, in this case, the norms of physiotherapy may be seen as highly supportive of physical activity, while those of motherhood may be less so. On this basis, the SIE model would lead us to expect that Joanne’s attendance at football practice is better predicted by the context in which she finds herself (e.g., at work versus home) than by her </a:t>
            </a:r>
            <a:r>
              <a:rPr lang="en-US" sz="1200" b="0" i="1" u="none" strike="noStrike" kern="1200" baseline="0" dirty="0">
                <a:solidFill>
                  <a:schemeClr val="tx1"/>
                </a:solidFill>
                <a:latin typeface="+mn-lt"/>
                <a:ea typeface="+mn-ea"/>
                <a:cs typeface="+mn-cs"/>
              </a:rPr>
              <a:t>intention </a:t>
            </a:r>
            <a:r>
              <a:rPr lang="en-US" sz="1200" b="0" i="0" u="none" strike="noStrike" kern="1200" baseline="0" dirty="0">
                <a:solidFill>
                  <a:schemeClr val="tx1"/>
                </a:solidFill>
                <a:latin typeface="+mn-lt"/>
                <a:ea typeface="+mn-ea"/>
                <a:cs typeface="+mn-cs"/>
              </a:rPr>
              <a:t>to attend, as measured at some unspecified time previously.</a:t>
            </a:r>
          </a:p>
          <a:p>
            <a:r>
              <a:rPr lang="en-US" sz="1200" b="0" i="0" u="none" strike="noStrike" kern="1200" baseline="0" dirty="0">
                <a:solidFill>
                  <a:schemeClr val="tx1"/>
                </a:solidFill>
                <a:latin typeface="+mn-lt"/>
                <a:ea typeface="+mn-ea"/>
                <a:cs typeface="+mn-cs"/>
              </a:rPr>
              <a:t>The SIE model was developed primarily with the goal of shedding light on another set of health behaviours, specifically those related to disordered eating (Cruwys, </a:t>
            </a:r>
            <a:r>
              <a:rPr lang="en-US" sz="1200" b="0" i="0" u="none" strike="noStrike" kern="1200" baseline="0" dirty="0" err="1">
                <a:solidFill>
                  <a:schemeClr val="tx1"/>
                </a:solidFill>
                <a:latin typeface="+mn-lt"/>
                <a:ea typeface="+mn-ea"/>
                <a:cs typeface="+mn-cs"/>
              </a:rPr>
              <a:t>Platow</a:t>
            </a:r>
            <a:r>
              <a:rPr lang="en-US" sz="1200" b="0" i="0" u="none" strike="noStrike" kern="1200" baseline="0" dirty="0">
                <a:solidFill>
                  <a:schemeClr val="tx1"/>
                </a:solidFill>
                <a:latin typeface="+mn-lt"/>
                <a:ea typeface="+mn-ea"/>
                <a:cs typeface="+mn-cs"/>
              </a:rPr>
              <a:t> et al., 2016). Below, though, we apply this model to the physical activity context and draw on the extant literature to evaluate its capacity to both explain and consolidate existing empirical studies relating to key processes through which social factors influence physical activity behaviours.</a:t>
            </a: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9</a:t>
            </a:fld>
            <a:endParaRPr lang="en-GB"/>
          </a:p>
        </p:txBody>
      </p:sp>
    </p:spTree>
    <p:extLst>
      <p:ext uri="{BB962C8B-B14F-4D97-AF65-F5344CB8AC3E}">
        <p14:creationId xmlns:p14="http://schemas.microsoft.com/office/powerpoint/2010/main" val="22453779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BE" dirty="0"/>
          </a:p>
        </p:txBody>
      </p:sp>
      <p:sp>
        <p:nvSpPr>
          <p:cNvPr id="4" name="Slide Number Placeholder 3"/>
          <p:cNvSpPr>
            <a:spLocks noGrp="1"/>
          </p:cNvSpPr>
          <p:nvPr>
            <p:ph type="sldNum" sz="quarter" idx="5"/>
          </p:nvPr>
        </p:nvSpPr>
        <p:spPr/>
        <p:txBody>
          <a:bodyPr/>
          <a:lstStyle/>
          <a:p>
            <a:pPr>
              <a:defRPr/>
            </a:pPr>
            <a:fld id="{04915706-070A-4707-AA18-DDF1820200B2}" type="slidenum">
              <a:rPr lang="en-GB" smtClean="0"/>
              <a:pPr>
                <a:defRPr/>
              </a:pPr>
              <a:t>10</a:t>
            </a:fld>
            <a:endParaRPr lang="en-GB"/>
          </a:p>
        </p:txBody>
      </p:sp>
    </p:spTree>
    <p:extLst>
      <p:ext uri="{BB962C8B-B14F-4D97-AF65-F5344CB8AC3E}">
        <p14:creationId xmlns:p14="http://schemas.microsoft.com/office/powerpoint/2010/main" val="39474565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endParaRPr lang="nl-BE" sz="1200" b="0" i="0" u="none" strike="noStrike" kern="1200" baseline="0" dirty="0">
              <a:solidFill>
                <a:schemeClr val="tx1"/>
              </a:solidFill>
              <a:latin typeface="+mn-lt"/>
              <a:ea typeface="+mn-ea"/>
              <a:cs typeface="+mn-cs"/>
            </a:endParaRP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Key point 1: Physical activity is shaped by social norms</a:t>
            </a:r>
          </a:p>
          <a:p>
            <a:r>
              <a:rPr lang="en-US" sz="1200" b="0" i="0" u="none" strike="noStrike" kern="1200" baseline="0" dirty="0">
                <a:solidFill>
                  <a:schemeClr val="tx1"/>
                </a:solidFill>
                <a:latin typeface="+mn-lt"/>
                <a:ea typeface="+mn-ea"/>
                <a:cs typeface="+mn-cs"/>
              </a:rPr>
              <a:t>The SIE model proposes that the first, and most proximal, social-psychological determinant of physical activity is </a:t>
            </a:r>
            <a:r>
              <a:rPr lang="en-US" sz="1200" b="0" i="1" u="none" strike="noStrike" kern="1200" baseline="0" dirty="0">
                <a:solidFill>
                  <a:schemeClr val="tx1"/>
                </a:solidFill>
                <a:latin typeface="+mn-lt"/>
                <a:ea typeface="+mn-ea"/>
                <a:cs typeface="+mn-cs"/>
              </a:rPr>
              <a:t>social norms</a:t>
            </a:r>
            <a:r>
              <a:rPr lang="en-US" sz="1200" b="0" i="0" u="none" strike="noStrike" kern="1200" baseline="0" dirty="0">
                <a:solidFill>
                  <a:schemeClr val="tx1"/>
                </a:solidFill>
                <a:latin typeface="+mn-lt"/>
                <a:ea typeface="+mn-ea"/>
                <a:cs typeface="+mn-cs"/>
              </a:rPr>
              <a:t>. This is in line with a large volume of research, from various health domains, demonstrating the relationship between norms and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For example, a recent review of 69 experimental studies showed that social norms are a robust and powerful predictor of eating behaviours (i.e., both what people eat and how much; Cruwys, </a:t>
            </a:r>
            <a:r>
              <a:rPr lang="en-US" sz="1200" b="0" i="0" u="none" strike="noStrike" kern="1200" baseline="0" dirty="0" err="1">
                <a:solidFill>
                  <a:schemeClr val="tx1"/>
                </a:solidFill>
                <a:latin typeface="+mn-lt"/>
                <a:ea typeface="+mn-ea"/>
                <a:cs typeface="+mn-cs"/>
              </a:rPr>
              <a:t>Bevelander</a:t>
            </a:r>
            <a:r>
              <a:rPr lang="en-US" sz="1200" b="0" i="0" u="none" strike="noStrike" kern="1200" baseline="0" dirty="0">
                <a:solidFill>
                  <a:schemeClr val="tx1"/>
                </a:solidFill>
                <a:latin typeface="+mn-lt"/>
                <a:ea typeface="+mn-ea"/>
                <a:cs typeface="+mn-cs"/>
              </a:rPr>
              <a:t>, &amp; Hermans, 2015a).</a:t>
            </a:r>
          </a:p>
          <a:p>
            <a:r>
              <a:rPr lang="en-US" sz="1200" b="0" i="0" u="none" strike="noStrike" kern="1200" baseline="0" dirty="0">
                <a:solidFill>
                  <a:schemeClr val="tx1"/>
                </a:solidFill>
                <a:latin typeface="+mn-lt"/>
                <a:ea typeface="+mn-ea"/>
                <a:cs typeface="+mn-cs"/>
              </a:rPr>
              <a:t>In the physical activity domain, research focusing on the impact of social modelling provides key evidence for the norm–</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relationship. Early research in this area highlighted the impact of families and demonstrated an aggregation effect such that the activity levels of family members were highly correlated (</a:t>
            </a:r>
            <a:r>
              <a:rPr lang="en-US" sz="1200" b="0" i="0" u="none" strike="noStrike" kern="1200" baseline="0" dirty="0" err="1">
                <a:solidFill>
                  <a:schemeClr val="tx1"/>
                </a:solidFill>
                <a:latin typeface="+mn-lt"/>
                <a:ea typeface="+mn-ea"/>
                <a:cs typeface="+mn-cs"/>
              </a:rPr>
              <a:t>Freedson</a:t>
            </a:r>
            <a:r>
              <a:rPr lang="en-US" sz="1200" b="0" i="0" u="none" strike="noStrike" kern="1200" baseline="0" dirty="0">
                <a:solidFill>
                  <a:schemeClr val="tx1"/>
                </a:solidFill>
                <a:latin typeface="+mn-lt"/>
                <a:ea typeface="+mn-ea"/>
                <a:cs typeface="+mn-cs"/>
              </a:rPr>
              <a:t> &amp; Evenson, 1991; </a:t>
            </a:r>
            <a:r>
              <a:rPr lang="en-US" sz="1200" b="0" i="0" u="none" strike="noStrike" kern="1200" baseline="0" dirty="0" err="1">
                <a:solidFill>
                  <a:schemeClr val="tx1"/>
                </a:solidFill>
                <a:latin typeface="+mn-lt"/>
                <a:ea typeface="+mn-ea"/>
                <a:cs typeface="+mn-cs"/>
              </a:rPr>
              <a:t>Sallis</a:t>
            </a:r>
            <a:r>
              <a:rPr lang="en-US" sz="1200" b="0" i="0" u="none" strike="noStrike" kern="1200" baseline="0" dirty="0">
                <a:solidFill>
                  <a:schemeClr val="tx1"/>
                </a:solidFill>
                <a:latin typeface="+mn-lt"/>
                <a:ea typeface="+mn-ea"/>
                <a:cs typeface="+mn-cs"/>
              </a:rPr>
              <a:t>, Patterson, </a:t>
            </a:r>
            <a:r>
              <a:rPr lang="en-US" sz="1200" b="0" i="0" u="none" strike="noStrike" kern="1200" baseline="0" dirty="0" err="1">
                <a:solidFill>
                  <a:schemeClr val="tx1"/>
                </a:solidFill>
                <a:latin typeface="+mn-lt"/>
                <a:ea typeface="+mn-ea"/>
                <a:cs typeface="+mn-cs"/>
              </a:rPr>
              <a:t>Buono</a:t>
            </a:r>
            <a:r>
              <a:rPr lang="en-US" sz="1200" b="0" i="0" u="none" strike="noStrike" kern="1200" baseline="0" dirty="0">
                <a:solidFill>
                  <a:schemeClr val="tx1"/>
                </a:solidFill>
                <a:latin typeface="+mn-lt"/>
                <a:ea typeface="+mn-ea"/>
                <a:cs typeface="+mn-cs"/>
              </a:rPr>
              <a:t>, Atkins, &amp; Nader, 1988). Indeed, longitudinal evidence over the course of a year from the Framingham Children’s Study showed that young children were almost six times more likely to be active when both their parents were active rather than sedentary (Moore et al., 1991).</a:t>
            </a:r>
          </a:p>
          <a:p>
            <a:r>
              <a:rPr lang="en-US" sz="1200" b="0" i="0" u="none" strike="noStrike" kern="1200" baseline="0" dirty="0">
                <a:solidFill>
                  <a:schemeClr val="tx1"/>
                </a:solidFill>
                <a:latin typeface="+mn-lt"/>
                <a:ea typeface="+mn-ea"/>
                <a:cs typeface="+mn-cs"/>
              </a:rPr>
              <a:t>More recently, research has also pointed to a particularly strong link in the activity levels of peers for both children and adolescents. For example, there is consistent evidence that physical activity levels among boys and girls are correlated with the physical activity levels of their friends (Duncan, Duncan, </a:t>
            </a:r>
            <a:r>
              <a:rPr lang="en-US" sz="1200" b="0" i="0" u="none" strike="noStrike" kern="1200" baseline="0" dirty="0" err="1">
                <a:solidFill>
                  <a:schemeClr val="tx1"/>
                </a:solidFill>
                <a:latin typeface="+mn-lt"/>
                <a:ea typeface="+mn-ea"/>
                <a:cs typeface="+mn-cs"/>
              </a:rPr>
              <a:t>Strycker</a:t>
            </a:r>
            <a:r>
              <a:rPr lang="en-US" sz="1200" b="0" i="0" u="none" strike="noStrike" kern="1200" baseline="0" dirty="0">
                <a:solidFill>
                  <a:schemeClr val="tx1"/>
                </a:solidFill>
                <a:latin typeface="+mn-lt"/>
                <a:ea typeface="+mn-ea"/>
                <a:cs typeface="+mn-cs"/>
              </a:rPr>
              <a:t>, &amp; </a:t>
            </a:r>
            <a:r>
              <a:rPr lang="en-US" sz="1200" b="0" i="0" u="none" strike="noStrike" kern="1200" baseline="0" dirty="0" err="1">
                <a:solidFill>
                  <a:schemeClr val="tx1"/>
                </a:solidFill>
                <a:latin typeface="+mn-lt"/>
                <a:ea typeface="+mn-ea"/>
                <a:cs typeface="+mn-cs"/>
              </a:rPr>
              <a:t>Chaumeton</a:t>
            </a:r>
            <a:r>
              <a:rPr lang="en-US" sz="1200" b="0" i="0" u="none" strike="noStrike" kern="1200" baseline="0" dirty="0">
                <a:solidFill>
                  <a:schemeClr val="tx1"/>
                </a:solidFill>
                <a:latin typeface="+mn-lt"/>
                <a:ea typeface="+mn-ea"/>
                <a:cs typeface="+mn-cs"/>
              </a:rPr>
              <a:t>, 2007; </a:t>
            </a:r>
            <a:r>
              <a:rPr lang="en-US" sz="1200" b="0" i="0" u="none" strike="noStrike" kern="1200" baseline="0" dirty="0" err="1">
                <a:solidFill>
                  <a:schemeClr val="tx1"/>
                </a:solidFill>
                <a:latin typeface="+mn-lt"/>
                <a:ea typeface="+mn-ea"/>
                <a:cs typeface="+mn-cs"/>
              </a:rPr>
              <a:t>Keresztes</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Piko</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Pluhar</a:t>
            </a:r>
            <a:r>
              <a:rPr lang="en-US" sz="1200" b="0" i="0" u="none" strike="noStrike" kern="1200" baseline="0" dirty="0">
                <a:solidFill>
                  <a:schemeClr val="tx1"/>
                </a:solidFill>
                <a:latin typeface="+mn-lt"/>
                <a:ea typeface="+mn-ea"/>
                <a:cs typeface="+mn-cs"/>
              </a:rPr>
              <a:t>, &amp; Page, 2008; King, </a:t>
            </a:r>
            <a:r>
              <a:rPr lang="en-US" sz="1200" b="0" i="0" u="none" strike="noStrike" kern="1200" baseline="0" dirty="0" err="1">
                <a:solidFill>
                  <a:schemeClr val="tx1"/>
                </a:solidFill>
                <a:latin typeface="+mn-lt"/>
                <a:ea typeface="+mn-ea"/>
                <a:cs typeface="+mn-cs"/>
              </a:rPr>
              <a:t>Tergerson</a:t>
            </a:r>
            <a:r>
              <a:rPr lang="en-US" sz="1200" b="0" i="0" u="none" strike="noStrike" kern="1200" baseline="0" dirty="0">
                <a:solidFill>
                  <a:schemeClr val="tx1"/>
                </a:solidFill>
                <a:latin typeface="+mn-lt"/>
                <a:ea typeface="+mn-ea"/>
                <a:cs typeface="+mn-cs"/>
              </a:rPr>
              <a:t>, &amp; Wilson, 2008). In this vein, longitudinal research by de la Haye and colleagues (2011) found that adolescents both (a) tend to befriend peers who do similar amounts of physical activity, and (b) subsequently model their friends’ physical activity behaviours. Indeed, there is even evidence that modelling can help children learn physical activity behaviours and gain confidence undertaking them (Weiss, McCullagh, Smith, &amp; Berlant, 1998). </a:t>
            </a:r>
          </a:p>
          <a:p>
            <a:r>
              <a:rPr lang="en-US" sz="1200" b="0" i="0" u="none" strike="noStrike" kern="1200" baseline="0" dirty="0">
                <a:solidFill>
                  <a:schemeClr val="tx1"/>
                </a:solidFill>
                <a:latin typeface="+mn-lt"/>
                <a:ea typeface="+mn-ea"/>
                <a:cs typeface="+mn-cs"/>
              </a:rPr>
              <a:t>Perhaps most importantly, research has also pointed to the potential value of modelling-based interventions that seek to </a:t>
            </a:r>
            <a:r>
              <a:rPr lang="en-US" sz="1200" b="0" i="1" u="none" strike="noStrike" kern="1200" baseline="0" dirty="0">
                <a:solidFill>
                  <a:schemeClr val="tx1"/>
                </a:solidFill>
                <a:latin typeface="+mn-lt"/>
                <a:ea typeface="+mn-ea"/>
                <a:cs typeface="+mn-cs"/>
              </a:rPr>
              <a:t>change </a:t>
            </a:r>
            <a:r>
              <a:rPr lang="en-US" sz="1200" b="0" i="0" u="none" strike="noStrike" kern="1200" baseline="0" dirty="0">
                <a:solidFill>
                  <a:schemeClr val="tx1"/>
                </a:solidFill>
                <a:latin typeface="+mn-lt"/>
                <a:ea typeface="+mn-ea"/>
                <a:cs typeface="+mn-cs"/>
              </a:rPr>
              <a:t>social norms. ‘Fit ’n’ Fun Dudes’ is an example of one such intervention. This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uses fictional characters, which are presented as ‘cool’ physically active children, to encourage participants to increase their activity levels (Horne, Hardman, Lowe, &amp; Rowlands, 2009). Specifically, participating children listen and are given the lyrics to a song that encourages them to join in being physically active. They also receive a </a:t>
            </a:r>
            <a:r>
              <a:rPr lang="en-US" sz="1200" b="0" i="0" u="none" strike="noStrike" kern="1200" baseline="0" dirty="0" err="1">
                <a:solidFill>
                  <a:schemeClr val="tx1"/>
                </a:solidFill>
                <a:latin typeface="+mn-lt"/>
                <a:ea typeface="+mn-ea"/>
                <a:cs typeface="+mn-cs"/>
              </a:rPr>
              <a:t>personalised</a:t>
            </a:r>
            <a:r>
              <a:rPr lang="en-US" sz="1200" b="0" i="0" u="none" strike="noStrike" kern="1200" baseline="0" dirty="0">
                <a:solidFill>
                  <a:schemeClr val="tx1"/>
                </a:solidFill>
                <a:latin typeface="+mn-lt"/>
                <a:ea typeface="+mn-ea"/>
                <a:cs typeface="+mn-cs"/>
              </a:rPr>
              <a:t> letter with the same message, and are given supporting booklets and pedometers. Trials have documented significant increases in step counts from baseline both during the intervention and at 12- and 14-week follow-ups (Hardman, Home, &amp; Lowe, 2009; Hardman, Horne, &amp; Lowe, 2011; Horne et al., 2009), while significant differences relative to a control group have also been demonstrated (Hardman et al., 2009; Horne et al., 2009). </a:t>
            </a:r>
          </a:p>
          <a:p>
            <a:r>
              <a:rPr lang="en-US" sz="1200" b="0" i="0" u="none" strike="noStrike" kern="1200" baseline="0" dirty="0">
                <a:solidFill>
                  <a:schemeClr val="tx1"/>
                </a:solidFill>
                <a:latin typeface="+mn-lt"/>
                <a:ea typeface="+mn-ea"/>
                <a:cs typeface="+mn-cs"/>
              </a:rPr>
              <a:t>Interestingly, and further speaking to the apparent value of attempts to harness the power of normative influence, results of the trial conducted by Hardman et al. (2011) pointed to more sustained increases in physical activity among participants who were in a peer-modelling </a:t>
            </a:r>
            <a:r>
              <a:rPr lang="en-US" sz="1200" b="0" i="1" u="none" strike="noStrike" kern="1200" baseline="0" dirty="0">
                <a:solidFill>
                  <a:schemeClr val="tx1"/>
                </a:solidFill>
                <a:latin typeface="+mn-lt"/>
                <a:ea typeface="+mn-ea"/>
                <a:cs typeface="+mn-cs"/>
              </a:rPr>
              <a:t>only </a:t>
            </a:r>
            <a:r>
              <a:rPr lang="en-US" sz="1200" b="0" i="0" u="none" strike="noStrike" kern="1200" baseline="0" dirty="0">
                <a:solidFill>
                  <a:schemeClr val="tx1"/>
                </a:solidFill>
                <a:latin typeface="+mn-lt"/>
                <a:ea typeface="+mn-ea"/>
                <a:cs typeface="+mn-cs"/>
              </a:rPr>
              <a:t>condition, rather than in a peer-modelling plus rewards condition (where children received small rewards for achieving </a:t>
            </a:r>
            <a:r>
              <a:rPr lang="en-US" sz="1200" b="0" i="0" u="none" strike="noStrike" kern="1200" baseline="0" dirty="0" err="1">
                <a:solidFill>
                  <a:schemeClr val="tx1"/>
                </a:solidFill>
                <a:latin typeface="+mn-lt"/>
                <a:ea typeface="+mn-ea"/>
                <a:cs typeface="+mn-cs"/>
              </a:rPr>
              <a:t>personalised</a:t>
            </a:r>
            <a:r>
              <a:rPr lang="en-US" sz="1200" b="0" i="0" u="none" strike="noStrike" kern="1200" baseline="0" dirty="0">
                <a:solidFill>
                  <a:schemeClr val="tx1"/>
                </a:solidFill>
                <a:latin typeface="+mn-lt"/>
                <a:ea typeface="+mn-ea"/>
                <a:cs typeface="+mn-cs"/>
              </a:rPr>
              <a:t> step targets). That is, once the rewards were removed after the intervention, physical activity levels returned to baseline levels among participants in the peer-modelling plus rewards condition, but continued to increase in the peer-modelling only condition. These findings suggest (a) that the rewards may, in fact, have undermined the long-term effectiveness of the norm-based intervention by fostering extrinsic (rather than intrinsic) motivation (i.e., in ways suggested by SDT), and (b) that, in this case at least, the group- rather than individual-level component of the intervention had greater impact. </a:t>
            </a:r>
          </a:p>
          <a:p>
            <a:r>
              <a:rPr lang="en-US" sz="1200" b="0" i="0" u="none" strike="noStrike" kern="1200" baseline="0" dirty="0">
                <a:solidFill>
                  <a:schemeClr val="tx1"/>
                </a:solidFill>
                <a:latin typeface="+mn-lt"/>
                <a:ea typeface="+mn-ea"/>
                <a:cs typeface="+mn-cs"/>
              </a:rPr>
              <a:t>Yet while this evidence is compelling, tests of the norm–</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relationship have not always shown such large effects. Indeed, meta-analytic evidence has even suggested that ‘subjective norms’ are generally a weak predictor of </a:t>
            </a:r>
            <a:r>
              <a:rPr lang="en-US" sz="1200" b="0" i="0" u="none" strike="noStrike" kern="1200" baseline="0" dirty="0" err="1">
                <a:solidFill>
                  <a:schemeClr val="tx1"/>
                </a:solidFill>
                <a:latin typeface="+mn-lt"/>
                <a:ea typeface="+mn-ea"/>
                <a:cs typeface="+mn-cs"/>
              </a:rPr>
              <a:t>behavioural</a:t>
            </a:r>
            <a:r>
              <a:rPr lang="en-US" sz="1200" b="0" i="0" u="none" strike="noStrike" kern="1200" baseline="0" dirty="0">
                <a:solidFill>
                  <a:schemeClr val="tx1"/>
                </a:solidFill>
                <a:latin typeface="+mn-lt"/>
                <a:ea typeface="+mn-ea"/>
                <a:cs typeface="+mn-cs"/>
              </a:rPr>
              <a:t> intentions (let alone actual behaviours) in studies based on the TPB (Armitage &amp; Conner, 2001). We argue that, in part, this is due to the failure of the TPB (and research more broadly) to </a:t>
            </a:r>
            <a:r>
              <a:rPr lang="en-US" sz="1200" b="0" i="0" u="none" strike="noStrike" kern="1200" baseline="0" dirty="0" err="1">
                <a:solidFill>
                  <a:schemeClr val="tx1"/>
                </a:solidFill>
                <a:latin typeface="+mn-lt"/>
                <a:ea typeface="+mn-ea"/>
                <a:cs typeface="+mn-cs"/>
              </a:rPr>
              <a:t>recognise</a:t>
            </a:r>
            <a:r>
              <a:rPr lang="en-US" sz="1200" b="0" i="0" u="none" strike="noStrike" kern="1200" baseline="0" dirty="0">
                <a:solidFill>
                  <a:schemeClr val="tx1"/>
                </a:solidFill>
                <a:latin typeface="+mn-lt"/>
                <a:ea typeface="+mn-ea"/>
                <a:cs typeface="+mn-cs"/>
              </a:rPr>
              <a:t> the importance of the </a:t>
            </a:r>
            <a:r>
              <a:rPr lang="en-US" sz="1200" b="0" i="1" u="none" strike="noStrike" kern="1200" baseline="0" dirty="0">
                <a:solidFill>
                  <a:schemeClr val="tx1"/>
                </a:solidFill>
                <a:latin typeface="+mn-lt"/>
                <a:ea typeface="+mn-ea"/>
                <a:cs typeface="+mn-cs"/>
              </a:rPr>
              <a:t>source </a:t>
            </a:r>
            <a:r>
              <a:rPr lang="en-US" sz="1200" b="0" i="0" u="none" strike="noStrike" kern="1200" baseline="0" dirty="0">
                <a:solidFill>
                  <a:schemeClr val="tx1"/>
                </a:solidFill>
                <a:latin typeface="+mn-lt"/>
                <a:ea typeface="+mn-ea"/>
                <a:cs typeface="+mn-cs"/>
              </a:rPr>
              <a:t>of these norms (see also Reynolds, </a:t>
            </a:r>
            <a:r>
              <a:rPr lang="en-US" sz="1200" b="0" i="0" u="none" strike="noStrike" kern="1200" baseline="0" dirty="0" err="1">
                <a:solidFill>
                  <a:schemeClr val="tx1"/>
                </a:solidFill>
                <a:latin typeface="+mn-lt"/>
                <a:ea typeface="+mn-ea"/>
                <a:cs typeface="+mn-cs"/>
              </a:rPr>
              <a:t>Subasic</a:t>
            </a:r>
            <a:r>
              <a:rPr lang="en-US" sz="1200" b="0" i="0" u="none" strike="noStrike" kern="1200" baseline="0" dirty="0">
                <a:solidFill>
                  <a:schemeClr val="tx1"/>
                </a:solidFill>
                <a:latin typeface="+mn-lt"/>
                <a:ea typeface="+mn-ea"/>
                <a:cs typeface="+mn-cs"/>
              </a:rPr>
              <a:t>, &amp; Tindall, 2014). In the following section, we provide evidence that speaks to this critique and, in particular, to our second key point: that people’s physical activity behaviours are not shaped by just </a:t>
            </a:r>
            <a:r>
              <a:rPr lang="en-US" sz="1200" b="0" i="1" u="none" strike="noStrike" kern="1200" baseline="0" dirty="0">
                <a:solidFill>
                  <a:schemeClr val="tx1"/>
                </a:solidFill>
                <a:latin typeface="+mn-lt"/>
                <a:ea typeface="+mn-ea"/>
                <a:cs typeface="+mn-cs"/>
              </a:rPr>
              <a:t>any </a:t>
            </a:r>
            <a:r>
              <a:rPr lang="en-US" sz="1200" b="0" i="0" u="none" strike="noStrike" kern="1200" baseline="0" dirty="0">
                <a:solidFill>
                  <a:schemeClr val="tx1"/>
                </a:solidFill>
                <a:latin typeface="+mn-lt"/>
                <a:ea typeface="+mn-ea"/>
                <a:cs typeface="+mn-cs"/>
              </a:rPr>
              <a:t>norms, nor even by those which are dictated by people who we generally consider ‘important to us’ (i.e., of the form that widely used TPB measures attend to; see Armitage, 2005). Rather, that people’s physical activity behaviours are primarily shaped by the norms of the social groups to which they belong and with which they identify strongly. </a:t>
            </a:r>
            <a:endParaRPr lang="nl-BE" sz="1800" b="0" i="0" u="none" strike="noStrike" baseline="0" dirty="0">
              <a:solidFill>
                <a:srgbClr val="000000"/>
              </a:solidFill>
              <a:latin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11</a:t>
            </a:fld>
            <a:endParaRPr lang="en-GB"/>
          </a:p>
        </p:txBody>
      </p:sp>
    </p:spTree>
    <p:extLst>
      <p:ext uri="{BB962C8B-B14F-4D97-AF65-F5344CB8AC3E}">
        <p14:creationId xmlns:p14="http://schemas.microsoft.com/office/powerpoint/2010/main" val="393769929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Subtitle-Speaker">
    <p:spTree>
      <p:nvGrpSpPr>
        <p:cNvPr id="1" name=""/>
        <p:cNvGrpSpPr/>
        <p:nvPr/>
      </p:nvGrpSpPr>
      <p:grpSpPr>
        <a:xfrm>
          <a:off x="0" y="0"/>
          <a:ext cx="0" cy="0"/>
          <a:chOff x="0" y="0"/>
          <a:chExt cx="0" cy="0"/>
        </a:xfrm>
      </p:grpSpPr>
      <p:sp>
        <p:nvSpPr>
          <p:cNvPr id="2" name="Title 1"/>
          <p:cNvSpPr>
            <a:spLocks noGrp="1"/>
          </p:cNvSpPr>
          <p:nvPr>
            <p:ph type="ctrTitle"/>
          </p:nvPr>
        </p:nvSpPr>
        <p:spPr>
          <a:xfrm>
            <a:off x="679939" y="438353"/>
            <a:ext cx="7772400" cy="521493"/>
          </a:xfrm>
        </p:spPr>
        <p:txBody>
          <a:bodyPr anchor="t">
            <a:noAutofit/>
          </a:bodyPr>
          <a:lstStyle>
            <a:lvl1pPr algn="l">
              <a:defRPr sz="3600" b="1"/>
            </a:lvl1pPr>
          </a:lstStyle>
          <a:p>
            <a:r>
              <a:rPr lang="en-US" dirty="0"/>
              <a:t>Click to edit Master title style</a:t>
            </a:r>
          </a:p>
        </p:txBody>
      </p:sp>
      <p:sp>
        <p:nvSpPr>
          <p:cNvPr id="3" name="Subtitle 2"/>
          <p:cNvSpPr>
            <a:spLocks noGrp="1"/>
          </p:cNvSpPr>
          <p:nvPr>
            <p:ph type="subTitle" idx="1"/>
          </p:nvPr>
        </p:nvSpPr>
        <p:spPr>
          <a:xfrm>
            <a:off x="679939" y="988352"/>
            <a:ext cx="7772400" cy="519094"/>
          </a:xfrm>
        </p:spPr>
        <p:txBody>
          <a:bodyPr>
            <a:normAutofit/>
          </a:bodyPr>
          <a:lstStyle>
            <a:lvl1pPr marL="0" indent="0" algn="l">
              <a:buNone/>
              <a:defRPr sz="2800">
                <a:solidFill>
                  <a:srgbClr val="708DEA"/>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0"/>
          </p:nvPr>
        </p:nvSpPr>
        <p:spPr>
          <a:xfrm>
            <a:off x="679938" y="1535952"/>
            <a:ext cx="7772400" cy="581025"/>
          </a:xfrm>
        </p:spPr>
        <p:txBody>
          <a:bodyPr>
            <a:normAutofit/>
          </a:bodyPr>
          <a:lstStyle>
            <a:lvl1pPr marL="0" indent="0">
              <a:buNone/>
              <a:defRPr sz="2000"/>
            </a:lvl1pPr>
          </a:lstStyle>
          <a:p>
            <a:pPr lvl="0"/>
            <a:r>
              <a:rPr lang="en-GB" dirty="0"/>
              <a:t>Click to edit Master text styles</a:t>
            </a:r>
          </a:p>
        </p:txBody>
      </p:sp>
      <p:pic>
        <p:nvPicPr>
          <p:cNvPr id="5" name="Picture 4">
            <a:extLst>
              <a:ext uri="{FF2B5EF4-FFF2-40B4-BE49-F238E27FC236}">
                <a16:creationId xmlns:a16="http://schemas.microsoft.com/office/drawing/2014/main" id="{927B991C-56B6-794A-8E0C-92A3133BC362}"/>
              </a:ext>
            </a:extLst>
          </p:cNvPr>
          <p:cNvPicPr>
            <a:picLocks noChangeAspect="1"/>
          </p:cNvPicPr>
          <p:nvPr userDrawn="1"/>
        </p:nvPicPr>
        <p:blipFill>
          <a:blip r:embed="rId2"/>
          <a:stretch>
            <a:fillRect/>
          </a:stretch>
        </p:blipFill>
        <p:spPr>
          <a:xfrm>
            <a:off x="7949958" y="244841"/>
            <a:ext cx="1004760" cy="1430010"/>
          </a:xfrm>
          <a:prstGeom prst="rect">
            <a:avLst/>
          </a:prstGeom>
        </p:spPr>
      </p:pic>
      <p:sp>
        <p:nvSpPr>
          <p:cNvPr id="6" name="Oval 5">
            <a:extLst>
              <a:ext uri="{FF2B5EF4-FFF2-40B4-BE49-F238E27FC236}">
                <a16:creationId xmlns:a16="http://schemas.microsoft.com/office/drawing/2014/main" id="{285CC83F-1E22-DB42-B0D8-6F5313CDF349}"/>
              </a:ext>
            </a:extLst>
          </p:cNvPr>
          <p:cNvSpPr/>
          <p:nvPr userDrawn="1"/>
        </p:nvSpPr>
        <p:spPr>
          <a:xfrm>
            <a:off x="8288215" y="1206134"/>
            <a:ext cx="328247" cy="3256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 name="Slide Number Placeholder 5">
            <a:extLst>
              <a:ext uri="{FF2B5EF4-FFF2-40B4-BE49-F238E27FC236}">
                <a16:creationId xmlns:a16="http://schemas.microsoft.com/office/drawing/2014/main" id="{28F4DE66-1794-564A-B673-EE6A426FE82C}"/>
              </a:ext>
            </a:extLst>
          </p:cNvPr>
          <p:cNvSpPr>
            <a:spLocks noGrp="1"/>
          </p:cNvSpPr>
          <p:nvPr>
            <p:ph type="sldNum" sz="quarter" idx="4"/>
          </p:nvPr>
        </p:nvSpPr>
        <p:spPr>
          <a:xfrm>
            <a:off x="8197361" y="484016"/>
            <a:ext cx="509954" cy="1047779"/>
          </a:xfrm>
          <a:prstGeom prst="rect">
            <a:avLst/>
          </a:prstGeom>
        </p:spPr>
        <p:txBody>
          <a:bodyPr vert="horz" lIns="91440" tIns="45720" rIns="91440" bIns="45720" rtlCol="0" anchor="b"/>
          <a:lstStyle>
            <a:lvl1pPr algn="ctr">
              <a:defRPr sz="1800" b="0">
                <a:ln>
                  <a:noFill/>
                </a:ln>
                <a:solidFill>
                  <a:srgbClr val="50B4C9"/>
                </a:solidFill>
                <a:latin typeface="+mj-lt"/>
              </a:defRPr>
            </a:lvl1pPr>
          </a:lstStyle>
          <a:p>
            <a:fld id="{BDED0440-CF85-4CB9-8D89-87E5AE29F424}" type="slidenum">
              <a:rPr lang="en-GB" smtClean="0"/>
              <a:pPr/>
              <a:t>‹#›</a:t>
            </a:fld>
            <a:endParaRPr lang="en-GB" dirty="0"/>
          </a:p>
        </p:txBody>
      </p:sp>
    </p:spTree>
    <p:extLst>
      <p:ext uri="{BB962C8B-B14F-4D97-AF65-F5344CB8AC3E}">
        <p14:creationId xmlns:p14="http://schemas.microsoft.com/office/powerpoint/2010/main" val="6950813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nl-BE"/>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BE"/>
          </a:p>
        </p:txBody>
      </p:sp>
      <p:sp>
        <p:nvSpPr>
          <p:cNvPr id="4" name="Rectangle 4"/>
          <p:cNvSpPr>
            <a:spLocks noGrp="1" noChangeArrowheads="1"/>
          </p:cNvSpPr>
          <p:nvPr>
            <p:ph type="dt" sz="half" idx="10"/>
          </p:nvPr>
        </p:nvSpPr>
        <p:spPr/>
        <p:txBody>
          <a:bodyPr/>
          <a:lstStyle>
            <a:lvl1pPr>
              <a:defRPr/>
            </a:lvl1pPr>
          </a:lstStyle>
          <a:p>
            <a:pPr>
              <a:defRPr/>
            </a:pPr>
            <a:endParaRPr lang="nl-NL"/>
          </a:p>
        </p:txBody>
      </p:sp>
      <p:sp>
        <p:nvSpPr>
          <p:cNvPr id="5" name="Rectangle 4"/>
          <p:cNvSpPr>
            <a:spLocks noGrp="1" noChangeArrowheads="1"/>
          </p:cNvSpPr>
          <p:nvPr>
            <p:ph type="dt" sz="half" idx="11"/>
          </p:nvPr>
        </p:nvSpPr>
        <p:spPr/>
        <p:txBody>
          <a:bodyPr/>
          <a:lstStyle>
            <a:lvl1pPr>
              <a:defRPr/>
            </a:lvl1pPr>
          </a:lstStyle>
          <a:p>
            <a:pPr>
              <a:defRPr/>
            </a:pPr>
            <a:endParaRPr lang="nl-NL"/>
          </a:p>
        </p:txBody>
      </p:sp>
      <p:sp>
        <p:nvSpPr>
          <p:cNvPr id="6" name="Rectangle 5"/>
          <p:cNvSpPr>
            <a:spLocks noGrp="1" noChangeArrowheads="1"/>
          </p:cNvSpPr>
          <p:nvPr>
            <p:ph type="ftr" sz="quarter" idx="12"/>
          </p:nvPr>
        </p:nvSpPr>
        <p:spPr/>
        <p:txBody>
          <a:bodyPr/>
          <a:lstStyle>
            <a:lvl1pPr>
              <a:defRPr/>
            </a:lvl1pPr>
          </a:lstStyle>
          <a:p>
            <a:pPr>
              <a:defRPr/>
            </a:pPr>
            <a:endParaRPr lang="nl-NL"/>
          </a:p>
        </p:txBody>
      </p:sp>
      <p:sp>
        <p:nvSpPr>
          <p:cNvPr id="7" name="Rectangle 5"/>
          <p:cNvSpPr>
            <a:spLocks noGrp="1" noChangeArrowheads="1"/>
          </p:cNvSpPr>
          <p:nvPr>
            <p:ph type="ftr" sz="quarter" idx="13"/>
          </p:nvPr>
        </p:nvSpPr>
        <p:spPr/>
        <p:txBody>
          <a:bodyPr/>
          <a:lstStyle>
            <a:lvl1pPr>
              <a:defRPr/>
            </a:lvl1pPr>
          </a:lstStyle>
          <a:p>
            <a:pPr>
              <a:defRPr/>
            </a:pPr>
            <a:endParaRPr lang="nl-NL"/>
          </a:p>
        </p:txBody>
      </p:sp>
    </p:spTree>
    <p:extLst>
      <p:ext uri="{BB962C8B-B14F-4D97-AF65-F5344CB8AC3E}">
        <p14:creationId xmlns:p14="http://schemas.microsoft.com/office/powerpoint/2010/main" val="424544895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2919" y="374650"/>
            <a:ext cx="8079581" cy="1243649"/>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507492" y="1508760"/>
            <a:ext cx="8065294" cy="282463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Oval 7">
            <a:extLst>
              <a:ext uri="{FF2B5EF4-FFF2-40B4-BE49-F238E27FC236}">
                <a16:creationId xmlns:a16="http://schemas.microsoft.com/office/drawing/2014/main" id="{14648699-830C-6142-A07C-D1E17D64B9C1}"/>
              </a:ext>
            </a:extLst>
          </p:cNvPr>
          <p:cNvSpPr/>
          <p:nvPr userDrawn="1"/>
        </p:nvSpPr>
        <p:spPr>
          <a:xfrm>
            <a:off x="8288215" y="4472354"/>
            <a:ext cx="328247" cy="3256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Tree>
    <p:extLst>
      <p:ext uri="{BB962C8B-B14F-4D97-AF65-F5344CB8AC3E}">
        <p14:creationId xmlns:p14="http://schemas.microsoft.com/office/powerpoint/2010/main" val="162354441"/>
      </p:ext>
    </p:extLst>
  </p:cSld>
  <p:clrMap bg1="lt1" tx1="dk1" bg2="lt2" tx2="dk2" accent1="accent1" accent2="accent2" accent3="accent3" accent4="accent4" accent5="accent5" accent6="accent6" hlink="hlink" folHlink="folHlink"/>
  <p:sldLayoutIdLst>
    <p:sldLayoutId id="2147483981" r:id="rId1"/>
    <p:sldLayoutId id="2147483982" r:id="rId2"/>
  </p:sldLayoutIdLst>
  <p:hf hdr="0" ftr="0" dt="0"/>
  <p:txStyles>
    <p:titleStyle>
      <a:lvl1pPr algn="l" defTabSz="685800" rtl="0" eaLnBrk="1" latinLnBrk="0" hangingPunct="1">
        <a:lnSpc>
          <a:spcPct val="85000"/>
        </a:lnSpc>
        <a:spcBef>
          <a:spcPct val="0"/>
        </a:spcBef>
        <a:buNone/>
        <a:defRPr sz="4050" kern="1200" spc="-90" baseline="0">
          <a:solidFill>
            <a:schemeClr val="accent1"/>
          </a:solidFill>
          <a:latin typeface="+mj-lt"/>
          <a:ea typeface="+mj-ea"/>
          <a:cs typeface="+mj-cs"/>
        </a:defRPr>
      </a:lvl1pPr>
    </p:titleStyle>
    <p:bodyStyle>
      <a:lvl1pPr marL="68580" indent="-68580" algn="l" defTabSz="685800" rtl="0" eaLnBrk="1" latinLnBrk="0" hangingPunct="1">
        <a:lnSpc>
          <a:spcPct val="85000"/>
        </a:lnSpc>
        <a:spcBef>
          <a:spcPts val="975"/>
        </a:spcBef>
        <a:buFont typeface="Arial" pitchFamily="34" charset="0"/>
        <a:buChar char=" "/>
        <a:defRPr sz="1800" kern="1200">
          <a:solidFill>
            <a:schemeClr val="tx1">
              <a:lumMod val="85000"/>
              <a:lumOff val="15000"/>
            </a:schemeClr>
          </a:solidFill>
          <a:latin typeface="+mn-lt"/>
          <a:ea typeface="+mn-ea"/>
          <a:cs typeface="+mn-cs"/>
        </a:defRPr>
      </a:lvl1pPr>
      <a:lvl2pPr marL="260604" indent="-257175" algn="l" defTabSz="685800" rtl="0" eaLnBrk="1" latinLnBrk="0" hangingPunct="1">
        <a:lnSpc>
          <a:spcPct val="85000"/>
        </a:lnSpc>
        <a:spcBef>
          <a:spcPts val="450"/>
        </a:spcBef>
        <a:buFont typeface="Arial" pitchFamily="34" charset="0"/>
        <a:buChar char=" "/>
        <a:defRPr sz="1800" kern="1200">
          <a:solidFill>
            <a:schemeClr val="tx1">
              <a:lumMod val="85000"/>
              <a:lumOff val="15000"/>
            </a:schemeClr>
          </a:solidFill>
          <a:latin typeface="+mn-lt"/>
          <a:ea typeface="+mn-ea"/>
          <a:cs typeface="+mn-cs"/>
        </a:defRPr>
      </a:lvl2pPr>
      <a:lvl3pPr marL="411480" indent="-411480" algn="l" defTabSz="685800" rtl="0" eaLnBrk="1" latinLnBrk="0" hangingPunct="1">
        <a:lnSpc>
          <a:spcPct val="85000"/>
        </a:lnSpc>
        <a:spcBef>
          <a:spcPts val="450"/>
        </a:spcBef>
        <a:buFont typeface="Arial" pitchFamily="34" charset="0"/>
        <a:buChar char=" "/>
        <a:defRPr sz="1500" i="1" kern="1200">
          <a:solidFill>
            <a:schemeClr val="tx1">
              <a:lumMod val="85000"/>
              <a:lumOff val="15000"/>
            </a:schemeClr>
          </a:solidFill>
          <a:latin typeface="+mn-lt"/>
          <a:ea typeface="+mn-ea"/>
          <a:cs typeface="+mn-cs"/>
        </a:defRPr>
      </a:lvl3pPr>
      <a:lvl4pPr marL="617220" indent="-61722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4pPr>
      <a:lvl5pPr marL="822960" indent="-82296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5pPr>
      <a:lvl6pPr marL="90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6pPr>
      <a:lvl7pPr marL="105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7pPr>
      <a:lvl8pPr marL="120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8pPr>
      <a:lvl9pPr marL="135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E272627-D71E-A141-8DE3-F13201A62D86}"/>
              </a:ext>
            </a:extLst>
          </p:cNvPr>
          <p:cNvSpPr>
            <a:spLocks noGrp="1"/>
          </p:cNvSpPr>
          <p:nvPr>
            <p:ph type="sldNum" sz="quarter" idx="4"/>
          </p:nvPr>
        </p:nvSpPr>
        <p:spPr/>
        <p:txBody>
          <a:bodyPr/>
          <a:lstStyle/>
          <a:p>
            <a:fld id="{BDED0440-CF85-4CB9-8D89-87E5AE29F424}" type="slidenum">
              <a:rPr lang="en-GB" smtClean="0"/>
              <a:pPr/>
              <a:t>1</a:t>
            </a:fld>
            <a:endParaRPr lang="en-GB" dirty="0"/>
          </a:p>
        </p:txBody>
      </p:sp>
      <p:sp>
        <p:nvSpPr>
          <p:cNvPr id="11" name="Rectangle 10">
            <a:extLst>
              <a:ext uri="{FF2B5EF4-FFF2-40B4-BE49-F238E27FC236}">
                <a16:creationId xmlns:a16="http://schemas.microsoft.com/office/drawing/2014/main" id="{2FB1E9C9-F201-6A4A-AFCD-8CA98D36AAD3}"/>
              </a:ext>
            </a:extLst>
          </p:cNvPr>
          <p:cNvSpPr/>
          <p:nvPr/>
        </p:nvSpPr>
        <p:spPr>
          <a:xfrm>
            <a:off x="7620000" y="157982"/>
            <a:ext cx="1359877" cy="1699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itle 1"/>
          <p:cNvSpPr txBox="1">
            <a:spLocks/>
          </p:cNvSpPr>
          <p:nvPr/>
        </p:nvSpPr>
        <p:spPr>
          <a:xfrm>
            <a:off x="321058" y="246234"/>
            <a:ext cx="7830655" cy="1506179"/>
          </a:xfrm>
          <a:prstGeom prst="rect">
            <a:avLst/>
          </a:prstGeom>
        </p:spPr>
        <p:txBody>
          <a:bodyPr vert="horz" lIns="91440" tIns="45720" rIns="91440" bIns="45720" rtlCol="0" anchor="ctr">
            <a:noAutofit/>
          </a:bodyPr>
          <a:lstStyle>
            <a:lvl1pPr algn="l" defTabSz="685800" rtl="0" eaLnBrk="1" latinLnBrk="0" hangingPunct="1">
              <a:lnSpc>
                <a:spcPct val="85000"/>
              </a:lnSpc>
              <a:spcBef>
                <a:spcPct val="0"/>
              </a:spcBef>
              <a:buNone/>
              <a:defRPr sz="6000" b="1" kern="1200" spc="-90" baseline="0">
                <a:solidFill>
                  <a:schemeClr val="accent1"/>
                </a:solidFill>
                <a:latin typeface="+mj-lt"/>
                <a:ea typeface="+mj-ea"/>
                <a:cs typeface="+mj-cs"/>
              </a:defRPr>
            </a:lvl1pPr>
          </a:lstStyle>
          <a:p>
            <a:r>
              <a:rPr lang="en-GB" sz="2800" b="0" dirty="0">
                <a:solidFill>
                  <a:schemeClr val="bg1">
                    <a:lumMod val="50000"/>
                  </a:schemeClr>
                </a:solidFill>
                <a:latin typeface="Avenir Roman" panose="02000503020000020003" pitchFamily="2" charset="0"/>
                <a:ea typeface="Bodoni Ornaments" pitchFamily="2" charset="0"/>
                <a:cs typeface="Beirut" pitchFamily="2" charset="-78"/>
              </a:rPr>
              <a:t>Lecture 10 </a:t>
            </a:r>
          </a:p>
          <a:p>
            <a:r>
              <a:rPr lang="en-GB" sz="2800" b="0" dirty="0">
                <a:solidFill>
                  <a:srgbClr val="22568B"/>
                </a:solidFill>
                <a:latin typeface="Avenir Roman" panose="02000503020000020003" pitchFamily="2" charset="0"/>
                <a:ea typeface="Bodoni Ornaments" pitchFamily="2" charset="0"/>
                <a:cs typeface="Beirut" pitchFamily="2" charset="-78"/>
              </a:rPr>
              <a:t>Physical Activity</a:t>
            </a:r>
          </a:p>
        </p:txBody>
      </p:sp>
      <p:sp>
        <p:nvSpPr>
          <p:cNvPr id="10" name="Rectangle 9"/>
          <p:cNvSpPr/>
          <p:nvPr/>
        </p:nvSpPr>
        <p:spPr>
          <a:xfrm>
            <a:off x="607053" y="2019680"/>
            <a:ext cx="5566667" cy="2246769"/>
          </a:xfrm>
          <a:prstGeom prst="rect">
            <a:avLst/>
          </a:prstGeom>
        </p:spPr>
        <p:txBody>
          <a:bodyPr wrap="square">
            <a:spAutoFit/>
          </a:bodyPr>
          <a:lstStyle/>
          <a:p>
            <a:r>
              <a:rPr lang="en-GB" sz="2000" dirty="0">
                <a:solidFill>
                  <a:srgbClr val="4094D1"/>
                </a:solidFill>
                <a:latin typeface="Avenir Roman" panose="02000503020000020003" pitchFamily="2" charset="0"/>
                <a:ea typeface="Apple Color Emoji" pitchFamily="2" charset="0"/>
                <a:cs typeface="Al Bayan Plain" pitchFamily="2" charset="-78"/>
              </a:rPr>
              <a:t>Mark Stevens, </a:t>
            </a:r>
          </a:p>
          <a:p>
            <a:r>
              <a:rPr lang="en-GB" sz="2000" dirty="0">
                <a:solidFill>
                  <a:srgbClr val="4094D1"/>
                </a:solidFill>
                <a:latin typeface="Avenir Roman" panose="02000503020000020003" pitchFamily="2" charset="0"/>
                <a:ea typeface="Apple Color Emoji" pitchFamily="2" charset="0"/>
                <a:cs typeface="Al Bayan Plain" pitchFamily="2" charset="-78"/>
              </a:rPr>
              <a:t>Tegan Cruwys,</a:t>
            </a:r>
          </a:p>
          <a:p>
            <a:r>
              <a:rPr lang="en-GB" sz="2000" dirty="0">
                <a:solidFill>
                  <a:srgbClr val="4094D1"/>
                </a:solidFill>
                <a:latin typeface="Avenir Roman" panose="02000503020000020003" pitchFamily="2" charset="0"/>
                <a:ea typeface="Apple Color Emoji" pitchFamily="2" charset="0"/>
                <a:cs typeface="Al Bayan Plain" pitchFamily="2" charset="-78"/>
              </a:rPr>
              <a:t>Tim Rees,</a:t>
            </a:r>
          </a:p>
          <a:p>
            <a:r>
              <a:rPr lang="en-GB" sz="2000" dirty="0">
                <a:solidFill>
                  <a:srgbClr val="4094D1"/>
                </a:solidFill>
                <a:latin typeface="Avenir Roman" panose="02000503020000020003" pitchFamily="2" charset="0"/>
                <a:ea typeface="Apple Color Emoji" pitchFamily="2" charset="0"/>
                <a:cs typeface="Al Bayan Plain" pitchFamily="2" charset="-78"/>
              </a:rPr>
              <a:t>S. Alexander Haslam,</a:t>
            </a:r>
          </a:p>
          <a:p>
            <a:r>
              <a:rPr lang="en-GB" sz="2000" dirty="0">
                <a:solidFill>
                  <a:srgbClr val="4094D1"/>
                </a:solidFill>
                <a:latin typeface="Avenir Roman" panose="02000503020000020003" pitchFamily="2" charset="0"/>
                <a:ea typeface="Apple Color Emoji" pitchFamily="2" charset="0"/>
                <a:cs typeface="Al Bayan Plain" pitchFamily="2" charset="-78"/>
              </a:rPr>
              <a:t>Filip Boen,</a:t>
            </a:r>
          </a:p>
          <a:p>
            <a:r>
              <a:rPr lang="en-GB" sz="2000" dirty="0">
                <a:solidFill>
                  <a:srgbClr val="4094D1"/>
                </a:solidFill>
                <a:latin typeface="Avenir Roman" panose="02000503020000020003" pitchFamily="2" charset="0"/>
                <a:ea typeface="Apple Color Emoji" pitchFamily="2" charset="0"/>
                <a:cs typeface="Al Bayan Plain" pitchFamily="2" charset="-78"/>
              </a:rPr>
              <a:t>&amp; Katrien Fransen</a:t>
            </a:r>
          </a:p>
          <a:p>
            <a:endParaRPr lang="en-GB" sz="2000" dirty="0">
              <a:solidFill>
                <a:srgbClr val="4094D1"/>
              </a:solidFill>
              <a:latin typeface="Avenir Roman" panose="02000503020000020003" pitchFamily="2" charset="0"/>
              <a:ea typeface="Apple Color Emoji" pitchFamily="2" charset="0"/>
              <a:cs typeface="Al Bayan Plain" pitchFamily="2" charset="-78"/>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8959" y="246743"/>
            <a:ext cx="1375270" cy="2240171"/>
          </a:xfrm>
          <a:prstGeom prst="rect">
            <a:avLst/>
          </a:prstGeom>
        </p:spPr>
      </p:pic>
      <p:pic>
        <p:nvPicPr>
          <p:cNvPr id="2" name="Picture 4" descr="man riding a bicycle">
            <a:extLst>
              <a:ext uri="{FF2B5EF4-FFF2-40B4-BE49-F238E27FC236}">
                <a16:creationId xmlns:a16="http://schemas.microsoft.com/office/drawing/2014/main" id="{F7BA21ED-7A98-40C0-9A13-40DDDD42E65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30670" y="1365518"/>
            <a:ext cx="2538576" cy="3650400"/>
          </a:xfrm>
          <a:prstGeom prst="rect">
            <a:avLst/>
          </a:prstGeom>
          <a:noFill/>
          <a:effectLst>
            <a:softEdge rad="762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0472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623D853-7968-464E-9A99-255AF490EF87}"/>
              </a:ext>
            </a:extLst>
          </p:cNvPr>
          <p:cNvPicPr>
            <a:picLocks noGrp="1" noChangeAspect="1"/>
          </p:cNvPicPr>
          <p:nvPr>
            <p:ph idx="1"/>
          </p:nvPr>
        </p:nvPicPr>
        <p:blipFill>
          <a:blip r:embed="rId3"/>
          <a:stretch>
            <a:fillRect/>
          </a:stretch>
        </p:blipFill>
        <p:spPr>
          <a:xfrm>
            <a:off x="1624564" y="498237"/>
            <a:ext cx="5593237" cy="4147026"/>
          </a:xfrm>
        </p:spPr>
      </p:pic>
    </p:spTree>
    <p:extLst>
      <p:ext uri="{BB962C8B-B14F-4D97-AF65-F5344CB8AC3E}">
        <p14:creationId xmlns:p14="http://schemas.microsoft.com/office/powerpoint/2010/main" val="16327669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11</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471721" y="2681325"/>
            <a:ext cx="8235593" cy="2347875"/>
          </a:xfrm>
        </p:spPr>
        <p:txBody>
          <a:bodyPr>
            <a:normAutofit/>
          </a:bodyPr>
          <a:lstStyle/>
          <a:p>
            <a:pPr marL="342900" indent="-342900">
              <a:lnSpc>
                <a:spcPct val="90000"/>
              </a:lnSpc>
              <a:buFont typeface="Arial" panose="020B0604020202020204" pitchFamily="34" charset="0"/>
              <a:buChar char="•"/>
            </a:pPr>
            <a:r>
              <a:rPr lang="nl-BE" sz="1800" dirty="0" err="1">
                <a:latin typeface="Avenir Roman"/>
              </a:rPr>
              <a:t>Social</a:t>
            </a:r>
            <a:r>
              <a:rPr lang="nl-BE" sz="1800" dirty="0">
                <a:latin typeface="Avenir Roman"/>
              </a:rPr>
              <a:t> </a:t>
            </a:r>
            <a:r>
              <a:rPr lang="nl-BE" sz="1800" dirty="0" err="1">
                <a:latin typeface="Avenir Roman"/>
              </a:rPr>
              <a:t>norms</a:t>
            </a:r>
            <a:r>
              <a:rPr lang="nl-BE" sz="1800" dirty="0">
                <a:latin typeface="Avenir Roman"/>
              </a:rPr>
              <a:t> </a:t>
            </a:r>
            <a:r>
              <a:rPr lang="nl-BE" sz="1800" dirty="0" err="1">
                <a:latin typeface="Avenir Roman"/>
              </a:rPr>
              <a:t>determine</a:t>
            </a:r>
            <a:r>
              <a:rPr lang="nl-BE" sz="1800" dirty="0">
                <a:latin typeface="Avenir Roman"/>
              </a:rPr>
              <a:t> </a:t>
            </a:r>
            <a:r>
              <a:rPr lang="nl-BE" sz="1800" dirty="0" err="1">
                <a:latin typeface="Avenir Roman"/>
              </a:rPr>
              <a:t>physical</a:t>
            </a:r>
            <a:r>
              <a:rPr lang="nl-BE" sz="1800" dirty="0">
                <a:latin typeface="Avenir Roman"/>
              </a:rPr>
              <a:t> </a:t>
            </a:r>
            <a:r>
              <a:rPr lang="nl-BE" sz="1800" dirty="0" err="1">
                <a:latin typeface="Avenir Roman"/>
              </a:rPr>
              <a:t>activity</a:t>
            </a:r>
            <a:r>
              <a:rPr lang="nl-BE" sz="1800" dirty="0">
                <a:latin typeface="Avenir Roman"/>
              </a:rPr>
              <a:t> </a:t>
            </a:r>
            <a:r>
              <a:rPr lang="nl-BE" sz="1800" dirty="0" err="1">
                <a:latin typeface="Avenir Roman"/>
              </a:rPr>
              <a:t>behaviour</a:t>
            </a:r>
            <a:r>
              <a:rPr lang="nl-BE" sz="1800" dirty="0">
                <a:latin typeface="Avenir Roman"/>
              </a:rPr>
              <a:t> (e.g., family </a:t>
            </a:r>
            <a:r>
              <a:rPr lang="nl-BE" sz="1800" dirty="0" err="1">
                <a:latin typeface="Avenir Roman"/>
              </a:rPr>
              <a:t>norms</a:t>
            </a:r>
            <a:r>
              <a:rPr lang="nl-BE" sz="1800" dirty="0">
                <a:latin typeface="Avenir Roman"/>
              </a:rPr>
              <a:t> on </a:t>
            </a:r>
            <a:r>
              <a:rPr lang="nl-BE" sz="1800" dirty="0" err="1">
                <a:latin typeface="Avenir Roman"/>
              </a:rPr>
              <a:t>physical</a:t>
            </a:r>
            <a:r>
              <a:rPr lang="nl-BE" sz="1800" dirty="0">
                <a:latin typeface="Avenir Roman"/>
              </a:rPr>
              <a:t> </a:t>
            </a:r>
            <a:r>
              <a:rPr lang="nl-BE" sz="1800" dirty="0" err="1">
                <a:latin typeface="Avenir Roman"/>
              </a:rPr>
              <a:t>activity</a:t>
            </a:r>
            <a:r>
              <a:rPr lang="nl-BE" sz="1800" dirty="0">
                <a:latin typeface="Avenir Roman"/>
              </a:rPr>
              <a:t> of </a:t>
            </a:r>
            <a:r>
              <a:rPr lang="nl-BE" sz="1800" dirty="0" err="1">
                <a:latin typeface="Avenir Roman"/>
              </a:rPr>
              <a:t>children</a:t>
            </a:r>
            <a:r>
              <a:rPr lang="nl-BE" sz="1800" dirty="0">
                <a:latin typeface="Avenir Roman"/>
              </a:rPr>
              <a:t>; peer </a:t>
            </a:r>
            <a:r>
              <a:rPr lang="nl-BE" sz="1800" dirty="0" err="1">
                <a:latin typeface="Avenir Roman"/>
              </a:rPr>
              <a:t>norms</a:t>
            </a:r>
            <a:r>
              <a:rPr lang="nl-BE" sz="1800" dirty="0">
                <a:latin typeface="Avenir Roman"/>
              </a:rPr>
              <a:t> on </a:t>
            </a:r>
            <a:r>
              <a:rPr lang="nl-BE" sz="1800" dirty="0" err="1">
                <a:latin typeface="Avenir Roman"/>
              </a:rPr>
              <a:t>activity</a:t>
            </a:r>
            <a:r>
              <a:rPr lang="nl-BE" sz="1800" dirty="0">
                <a:latin typeface="Avenir Roman"/>
              </a:rPr>
              <a:t> levels of </a:t>
            </a:r>
            <a:r>
              <a:rPr lang="nl-BE" sz="1800" dirty="0" err="1">
                <a:latin typeface="Avenir Roman"/>
              </a:rPr>
              <a:t>children</a:t>
            </a:r>
            <a:r>
              <a:rPr lang="nl-BE" sz="1800" dirty="0">
                <a:latin typeface="Avenir Roman"/>
              </a:rPr>
              <a:t> and </a:t>
            </a:r>
            <a:r>
              <a:rPr lang="nl-BE" sz="1800" dirty="0" err="1">
                <a:latin typeface="Avenir Roman"/>
              </a:rPr>
              <a:t>adolescents</a:t>
            </a:r>
            <a:r>
              <a:rPr lang="nl-BE" sz="1800" dirty="0">
                <a:latin typeface="Avenir Roman"/>
              </a:rPr>
              <a:t>). </a:t>
            </a:r>
          </a:p>
          <a:p>
            <a:pPr marL="342900" indent="-342900">
              <a:lnSpc>
                <a:spcPct val="90000"/>
              </a:lnSpc>
              <a:buFont typeface="Arial" panose="020B0604020202020204" pitchFamily="34" charset="0"/>
              <a:buChar char="•"/>
            </a:pPr>
            <a:r>
              <a:rPr lang="nl-BE" sz="1800" dirty="0">
                <a:latin typeface="Avenir Roman"/>
              </a:rPr>
              <a:t>In </a:t>
            </a:r>
            <a:r>
              <a:rPr lang="nl-BE" sz="1800" dirty="0" err="1">
                <a:latin typeface="Avenir Roman"/>
              </a:rPr>
              <a:t>changing</a:t>
            </a:r>
            <a:r>
              <a:rPr lang="nl-BE" sz="1800" dirty="0">
                <a:latin typeface="Avenir Roman"/>
              </a:rPr>
              <a:t> </a:t>
            </a:r>
            <a:r>
              <a:rPr lang="nl-BE" sz="1800" dirty="0" err="1">
                <a:latin typeface="Avenir Roman"/>
              </a:rPr>
              <a:t>norms</a:t>
            </a:r>
            <a:r>
              <a:rPr lang="nl-BE" sz="1800" dirty="0">
                <a:latin typeface="Avenir Roman"/>
              </a:rPr>
              <a:t>, </a:t>
            </a:r>
            <a:r>
              <a:rPr lang="nl-BE" sz="1800" dirty="0" err="1">
                <a:latin typeface="Avenir Roman"/>
              </a:rPr>
              <a:t>the</a:t>
            </a:r>
            <a:r>
              <a:rPr lang="nl-BE" sz="1800" dirty="0">
                <a:latin typeface="Avenir Roman"/>
              </a:rPr>
              <a:t> source of these </a:t>
            </a:r>
            <a:r>
              <a:rPr lang="nl-BE" sz="1800" dirty="0" err="1">
                <a:latin typeface="Avenir Roman"/>
              </a:rPr>
              <a:t>norms</a:t>
            </a:r>
            <a:r>
              <a:rPr lang="nl-BE" sz="1800" dirty="0">
                <a:latin typeface="Avenir Roman"/>
              </a:rPr>
              <a:t> </a:t>
            </a:r>
            <a:r>
              <a:rPr lang="nl-BE" sz="1800" dirty="0" err="1">
                <a:latin typeface="Avenir Roman"/>
              </a:rPr>
              <a:t>should</a:t>
            </a:r>
            <a:r>
              <a:rPr lang="nl-BE" sz="1800" dirty="0">
                <a:latin typeface="Avenir Roman"/>
              </a:rPr>
              <a:t> </a:t>
            </a:r>
            <a:r>
              <a:rPr lang="nl-BE" sz="1800" dirty="0" err="1">
                <a:latin typeface="Avenir Roman"/>
              </a:rPr>
              <a:t>be</a:t>
            </a:r>
            <a:r>
              <a:rPr lang="nl-BE" sz="1800" dirty="0">
                <a:latin typeface="Avenir Roman"/>
              </a:rPr>
              <a:t> </a:t>
            </a:r>
            <a:r>
              <a:rPr lang="nl-BE" sz="1800" dirty="0" err="1">
                <a:latin typeface="Avenir Roman"/>
              </a:rPr>
              <a:t>recognized</a:t>
            </a:r>
            <a:r>
              <a:rPr lang="nl-BE" sz="1800" dirty="0">
                <a:latin typeface="Avenir Roman"/>
              </a:rPr>
              <a:t>: focus </a:t>
            </a:r>
            <a:r>
              <a:rPr lang="nl-BE" sz="1800" dirty="0" err="1">
                <a:latin typeface="Avenir Roman"/>
              </a:rPr>
              <a:t>should</a:t>
            </a:r>
            <a:r>
              <a:rPr lang="nl-BE" sz="1800" dirty="0">
                <a:latin typeface="Avenir Roman"/>
              </a:rPr>
              <a:t> </a:t>
            </a:r>
            <a:r>
              <a:rPr lang="nl-BE" sz="1800" dirty="0" err="1">
                <a:latin typeface="Avenir Roman"/>
              </a:rPr>
              <a:t>be</a:t>
            </a:r>
            <a:r>
              <a:rPr lang="nl-BE" sz="1800" dirty="0">
                <a:latin typeface="Avenir Roman"/>
              </a:rPr>
              <a:t> on </a:t>
            </a:r>
            <a:r>
              <a:rPr lang="nl-BE" sz="1800" dirty="0" err="1">
                <a:latin typeface="Avenir Roman"/>
              </a:rPr>
              <a:t>norms</a:t>
            </a:r>
            <a:r>
              <a:rPr lang="nl-BE" sz="1800" dirty="0">
                <a:latin typeface="Avenir Roman"/>
              </a:rPr>
              <a:t> set </a:t>
            </a:r>
            <a:r>
              <a:rPr lang="nl-BE" sz="1800" dirty="0" err="1">
                <a:latin typeface="Avenir Roman"/>
              </a:rPr>
              <a:t>by</a:t>
            </a:r>
            <a:r>
              <a:rPr lang="nl-BE" sz="1800" dirty="0">
                <a:latin typeface="Avenir Roman"/>
              </a:rPr>
              <a:t> </a:t>
            </a:r>
            <a:r>
              <a:rPr lang="nl-BE" sz="1800" dirty="0" err="1">
                <a:latin typeface="Avenir Roman"/>
              </a:rPr>
              <a:t>social</a:t>
            </a:r>
            <a:r>
              <a:rPr lang="nl-BE" sz="1800" dirty="0">
                <a:latin typeface="Avenir Roman"/>
              </a:rPr>
              <a:t> </a:t>
            </a:r>
            <a:r>
              <a:rPr lang="nl-BE" sz="1800" dirty="0" err="1">
                <a:latin typeface="Avenir Roman"/>
              </a:rPr>
              <a:t>group</a:t>
            </a:r>
            <a:r>
              <a:rPr lang="nl-BE" sz="1800" dirty="0">
                <a:latin typeface="Avenir Roman"/>
              </a:rPr>
              <a:t> </a:t>
            </a:r>
            <a:r>
              <a:rPr lang="nl-BE" sz="1800" dirty="0" err="1">
                <a:latin typeface="Avenir Roman"/>
              </a:rPr>
              <a:t>to</a:t>
            </a:r>
            <a:r>
              <a:rPr lang="nl-BE" sz="1800" dirty="0">
                <a:latin typeface="Avenir Roman"/>
              </a:rPr>
              <a:t> </a:t>
            </a:r>
            <a:r>
              <a:rPr lang="nl-BE" sz="1800" dirty="0" err="1">
                <a:latin typeface="Avenir Roman"/>
              </a:rPr>
              <a:t>which</a:t>
            </a:r>
            <a:r>
              <a:rPr lang="nl-BE" sz="1800" dirty="0">
                <a:latin typeface="Avenir Roman"/>
              </a:rPr>
              <a:t> </a:t>
            </a:r>
            <a:r>
              <a:rPr lang="nl-BE" sz="1800" dirty="0" err="1">
                <a:latin typeface="Avenir Roman"/>
              </a:rPr>
              <a:t>people</a:t>
            </a:r>
            <a:r>
              <a:rPr lang="nl-BE" sz="1800" dirty="0">
                <a:latin typeface="Avenir Roman"/>
              </a:rPr>
              <a:t> </a:t>
            </a:r>
            <a:r>
              <a:rPr lang="nl-BE" sz="1800" dirty="0" err="1">
                <a:latin typeface="Avenir Roman"/>
              </a:rPr>
              <a:t>belong</a:t>
            </a:r>
            <a:r>
              <a:rPr lang="nl-BE" sz="1800" dirty="0">
                <a:latin typeface="Avenir Roman"/>
              </a:rPr>
              <a:t> and </a:t>
            </a:r>
            <a:r>
              <a:rPr lang="nl-BE" sz="1800" dirty="0" err="1">
                <a:latin typeface="Avenir Roman"/>
              </a:rPr>
              <a:t>with</a:t>
            </a:r>
            <a:r>
              <a:rPr lang="nl-BE" sz="1800" dirty="0">
                <a:latin typeface="Avenir Roman"/>
              </a:rPr>
              <a:t> </a:t>
            </a:r>
            <a:r>
              <a:rPr lang="nl-BE" sz="1800" dirty="0" err="1">
                <a:latin typeface="Avenir Roman"/>
              </a:rPr>
              <a:t>which</a:t>
            </a:r>
            <a:r>
              <a:rPr lang="nl-BE" sz="1800" dirty="0">
                <a:latin typeface="Avenir Roman"/>
              </a:rPr>
              <a:t> </a:t>
            </a:r>
            <a:r>
              <a:rPr lang="nl-BE" sz="1800" dirty="0" err="1">
                <a:latin typeface="Avenir Roman"/>
              </a:rPr>
              <a:t>they</a:t>
            </a:r>
            <a:r>
              <a:rPr lang="nl-BE" sz="1800" dirty="0">
                <a:latin typeface="Avenir Roman"/>
              </a:rPr>
              <a:t> </a:t>
            </a:r>
            <a:r>
              <a:rPr lang="nl-BE" sz="1800" dirty="0" err="1">
                <a:latin typeface="Avenir Roman"/>
              </a:rPr>
              <a:t>identify</a:t>
            </a:r>
            <a:r>
              <a:rPr lang="nl-BE" sz="1800" dirty="0">
                <a:latin typeface="Avenir Roman"/>
              </a:rPr>
              <a:t> </a:t>
            </a:r>
            <a:r>
              <a:rPr lang="nl-BE" sz="1800" dirty="0" err="1">
                <a:latin typeface="Avenir Roman"/>
              </a:rPr>
              <a:t>strongly</a:t>
            </a:r>
            <a:r>
              <a:rPr lang="nl-BE" sz="1800" dirty="0">
                <a:latin typeface="Avenir Roman"/>
              </a:rPr>
              <a:t>. </a:t>
            </a: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79450" y="438150"/>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A social identity approach to understanding </a:t>
            </a:r>
            <a:br>
              <a:rPr lang="en-US" sz="3200" b="0" dirty="0">
                <a:solidFill>
                  <a:srgbClr val="22568B"/>
                </a:solidFill>
                <a:latin typeface="Avenir Roman" panose="02000503020000020003" pitchFamily="2" charset="0"/>
              </a:rPr>
            </a:br>
            <a:r>
              <a:rPr lang="en-US" sz="3200" b="0" dirty="0">
                <a:solidFill>
                  <a:srgbClr val="22568B"/>
                </a:solidFill>
                <a:latin typeface="Avenir Roman" panose="02000503020000020003" pitchFamily="2" charset="0"/>
              </a:rPr>
              <a:t>and promoting physical activity</a:t>
            </a:r>
            <a:br>
              <a:rPr lang="en-US" b="0" dirty="0">
                <a:solidFill>
                  <a:srgbClr val="22568B"/>
                </a:solidFill>
                <a:latin typeface="Avenir Roman" panose="02000503020000020003" pitchFamily="2" charset="0"/>
              </a:rPr>
            </a:br>
            <a:endParaRPr lang="en-US" b="0" dirty="0">
              <a:solidFill>
                <a:srgbClr val="22568B"/>
              </a:solidFill>
              <a:latin typeface="Avenir Roman" panose="02000503020000020003" pitchFamily="2" charset="0"/>
            </a:endParaRP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1011580" y="1633492"/>
            <a:ext cx="6315495" cy="740229"/>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000" dirty="0">
                <a:solidFill>
                  <a:srgbClr val="4094D1"/>
                </a:solidFill>
                <a:latin typeface="Avenir Roman" panose="02000503020000020003" pitchFamily="2" charset="0"/>
              </a:rPr>
              <a:t>Physical activity is shaped by social norms</a:t>
            </a:r>
          </a:p>
        </p:txBody>
      </p:sp>
      <p:sp>
        <p:nvSpPr>
          <p:cNvPr id="6" name="Rounded Rectangle 5">
            <a:extLst>
              <a:ext uri="{FF2B5EF4-FFF2-40B4-BE49-F238E27FC236}">
                <a16:creationId xmlns:a16="http://schemas.microsoft.com/office/drawing/2014/main" id="{99BE6611-CA50-6F42-8219-3FB23D4E6128}"/>
              </a:ext>
            </a:extLst>
          </p:cNvPr>
          <p:cNvSpPr/>
          <p:nvPr/>
        </p:nvSpPr>
        <p:spPr>
          <a:xfrm>
            <a:off x="240324" y="1623374"/>
            <a:ext cx="691661" cy="949570"/>
          </a:xfrm>
          <a:prstGeom prst="roundRect">
            <a:avLst/>
          </a:prstGeom>
          <a:solidFill>
            <a:srgbClr val="4094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Key </a:t>
            </a:r>
          </a:p>
          <a:p>
            <a:pPr algn="ctr"/>
            <a:r>
              <a:rPr lang="en-US" sz="1600" dirty="0"/>
              <a:t>Point </a:t>
            </a:r>
          </a:p>
          <a:p>
            <a:pPr algn="ctr"/>
            <a:r>
              <a:rPr lang="en-US" dirty="0"/>
              <a:t>1</a:t>
            </a:r>
          </a:p>
        </p:txBody>
      </p:sp>
    </p:spTree>
    <p:extLst>
      <p:ext uri="{BB962C8B-B14F-4D97-AF65-F5344CB8AC3E}">
        <p14:creationId xmlns:p14="http://schemas.microsoft.com/office/powerpoint/2010/main" val="25547307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12</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471721" y="2681325"/>
            <a:ext cx="8235593" cy="2347875"/>
          </a:xfrm>
        </p:spPr>
        <p:txBody>
          <a:bodyPr>
            <a:normAutofit/>
          </a:bodyPr>
          <a:lstStyle/>
          <a:p>
            <a:pPr marL="342900" indent="-342900">
              <a:lnSpc>
                <a:spcPct val="90000"/>
              </a:lnSpc>
              <a:buFont typeface="Arial" panose="020B0604020202020204" pitchFamily="34" charset="0"/>
              <a:buChar char="•"/>
            </a:pPr>
            <a:r>
              <a:rPr lang="nl-BE" sz="1800" dirty="0">
                <a:latin typeface="Avenir Roman"/>
              </a:rPr>
              <a:t>Source of </a:t>
            </a:r>
            <a:r>
              <a:rPr lang="nl-BE" sz="1800" dirty="0" err="1">
                <a:latin typeface="Avenir Roman"/>
              </a:rPr>
              <a:t>social</a:t>
            </a:r>
            <a:r>
              <a:rPr lang="nl-BE" sz="1800" dirty="0">
                <a:latin typeface="Avenir Roman"/>
              </a:rPr>
              <a:t> </a:t>
            </a:r>
            <a:r>
              <a:rPr lang="nl-BE" sz="1800" dirty="0" err="1">
                <a:latin typeface="Avenir Roman"/>
              </a:rPr>
              <a:t>influence</a:t>
            </a:r>
            <a:r>
              <a:rPr lang="nl-BE" sz="1800" dirty="0">
                <a:latin typeface="Avenir Roman"/>
              </a:rPr>
              <a:t> on </a:t>
            </a:r>
            <a:r>
              <a:rPr lang="nl-BE" sz="1800" dirty="0" err="1">
                <a:latin typeface="Avenir Roman"/>
              </a:rPr>
              <a:t>physical</a:t>
            </a:r>
            <a:r>
              <a:rPr lang="nl-BE" sz="1800" dirty="0">
                <a:latin typeface="Avenir Roman"/>
              </a:rPr>
              <a:t> </a:t>
            </a:r>
            <a:r>
              <a:rPr lang="nl-BE" sz="1800" dirty="0" err="1">
                <a:latin typeface="Avenir Roman"/>
              </a:rPr>
              <a:t>activity</a:t>
            </a:r>
            <a:r>
              <a:rPr lang="nl-BE" sz="1800" dirty="0">
                <a:latin typeface="Avenir Roman"/>
              </a:rPr>
              <a:t> </a:t>
            </a:r>
            <a:r>
              <a:rPr lang="nl-BE" sz="1800" dirty="0" err="1">
                <a:latin typeface="Avenir Roman"/>
              </a:rPr>
              <a:t>matters</a:t>
            </a:r>
            <a:r>
              <a:rPr lang="nl-BE" sz="1800" dirty="0">
                <a:latin typeface="Avenir Roman"/>
              </a:rPr>
              <a:t>: shared </a:t>
            </a:r>
            <a:r>
              <a:rPr lang="nl-BE" sz="1800" dirty="0" err="1">
                <a:latin typeface="Avenir Roman"/>
              </a:rPr>
              <a:t>salient</a:t>
            </a:r>
            <a:r>
              <a:rPr lang="nl-BE" sz="1800" dirty="0">
                <a:latin typeface="Avenir Roman"/>
              </a:rPr>
              <a:t> </a:t>
            </a:r>
            <a:r>
              <a:rPr lang="nl-BE" sz="1800" dirty="0" err="1">
                <a:latin typeface="Avenir Roman"/>
              </a:rPr>
              <a:t>social</a:t>
            </a:r>
            <a:r>
              <a:rPr lang="nl-BE" sz="1800" dirty="0">
                <a:latin typeface="Avenir Roman"/>
              </a:rPr>
              <a:t> </a:t>
            </a:r>
            <a:r>
              <a:rPr lang="nl-BE" sz="1800" dirty="0" err="1">
                <a:latin typeface="Avenir Roman"/>
              </a:rPr>
              <a:t>identity</a:t>
            </a:r>
            <a:r>
              <a:rPr lang="nl-BE" sz="1800" dirty="0">
                <a:latin typeface="Avenir Roman"/>
              </a:rPr>
              <a:t> is a </a:t>
            </a:r>
            <a:r>
              <a:rPr lang="nl-BE" sz="1800" dirty="0" err="1">
                <a:latin typeface="Avenir Roman"/>
              </a:rPr>
              <a:t>critical</a:t>
            </a:r>
            <a:r>
              <a:rPr lang="nl-BE" sz="1800" dirty="0">
                <a:latin typeface="Avenir Roman"/>
              </a:rPr>
              <a:t> determinant </a:t>
            </a:r>
            <a:r>
              <a:rPr lang="nl-BE" sz="1800" dirty="0" err="1">
                <a:latin typeface="Avenir Roman"/>
              </a:rPr>
              <a:t>for</a:t>
            </a:r>
            <a:r>
              <a:rPr lang="nl-BE" sz="1800" dirty="0">
                <a:latin typeface="Avenir Roman"/>
              </a:rPr>
              <a:t> a norm </a:t>
            </a:r>
            <a:r>
              <a:rPr lang="nl-BE" sz="1800" dirty="0" err="1">
                <a:latin typeface="Avenir Roman"/>
              </a:rPr>
              <a:t>to</a:t>
            </a:r>
            <a:r>
              <a:rPr lang="nl-BE" sz="1800" dirty="0">
                <a:latin typeface="Avenir Roman"/>
              </a:rPr>
              <a:t> </a:t>
            </a:r>
            <a:r>
              <a:rPr lang="nl-BE" sz="1800" dirty="0" err="1">
                <a:latin typeface="Avenir Roman"/>
              </a:rPr>
              <a:t>be</a:t>
            </a:r>
            <a:r>
              <a:rPr lang="nl-BE" sz="1800" dirty="0">
                <a:latin typeface="Avenir Roman"/>
              </a:rPr>
              <a:t> </a:t>
            </a:r>
            <a:r>
              <a:rPr lang="nl-BE" sz="1800" dirty="0" err="1">
                <a:latin typeface="Avenir Roman"/>
              </a:rPr>
              <a:t>perceived</a:t>
            </a:r>
            <a:r>
              <a:rPr lang="nl-BE" sz="1800" dirty="0">
                <a:latin typeface="Avenir Roman"/>
              </a:rPr>
              <a:t> as </a:t>
            </a:r>
            <a:r>
              <a:rPr lang="nl-BE" sz="1800" dirty="0" err="1">
                <a:latin typeface="Avenir Roman"/>
              </a:rPr>
              <a:t>self</a:t>
            </a:r>
            <a:r>
              <a:rPr lang="nl-BE" sz="1800" dirty="0">
                <a:latin typeface="Avenir Roman"/>
              </a:rPr>
              <a:t>-relevant and </a:t>
            </a:r>
            <a:r>
              <a:rPr lang="nl-BE" sz="1800" dirty="0" err="1">
                <a:latin typeface="Avenir Roman"/>
              </a:rPr>
              <a:t>thus</a:t>
            </a:r>
            <a:r>
              <a:rPr lang="nl-BE" sz="1800" dirty="0">
                <a:latin typeface="Avenir Roman"/>
              </a:rPr>
              <a:t> </a:t>
            </a:r>
            <a:r>
              <a:rPr lang="nl-BE" sz="1800" dirty="0" err="1">
                <a:latin typeface="Avenir Roman"/>
              </a:rPr>
              <a:t>to</a:t>
            </a:r>
            <a:r>
              <a:rPr lang="nl-BE" sz="1800" dirty="0">
                <a:latin typeface="Avenir Roman"/>
              </a:rPr>
              <a:t> </a:t>
            </a:r>
            <a:r>
              <a:rPr lang="nl-BE" sz="1800" dirty="0" err="1">
                <a:latin typeface="Avenir Roman"/>
              </a:rPr>
              <a:t>influence</a:t>
            </a:r>
            <a:r>
              <a:rPr lang="nl-BE" sz="1800" dirty="0">
                <a:latin typeface="Avenir Roman"/>
              </a:rPr>
              <a:t> a </a:t>
            </a:r>
            <a:r>
              <a:rPr lang="nl-BE" sz="1800" dirty="0" err="1">
                <a:latin typeface="Avenir Roman"/>
              </a:rPr>
              <a:t>behaviour</a:t>
            </a:r>
            <a:r>
              <a:rPr lang="nl-BE" sz="1800" dirty="0">
                <a:latin typeface="Avenir Roman"/>
              </a:rPr>
              <a:t>. </a:t>
            </a:r>
          </a:p>
          <a:p>
            <a:pPr marL="342900" indent="-342900">
              <a:lnSpc>
                <a:spcPct val="90000"/>
              </a:lnSpc>
              <a:buFont typeface="Arial" panose="020B0604020202020204" pitchFamily="34" charset="0"/>
              <a:buChar char="•"/>
            </a:pPr>
            <a:r>
              <a:rPr lang="nl-BE" sz="1800" dirty="0" err="1">
                <a:latin typeface="Avenir Roman"/>
              </a:rPr>
              <a:t>Example</a:t>
            </a:r>
            <a:r>
              <a:rPr lang="nl-BE" sz="1800" dirty="0">
                <a:latin typeface="Avenir Roman"/>
              </a:rPr>
              <a:t> 1: </a:t>
            </a:r>
            <a:r>
              <a:rPr lang="nl-BE" sz="1800" dirty="0" err="1">
                <a:latin typeface="Avenir Roman"/>
              </a:rPr>
              <a:t>participants</a:t>
            </a:r>
            <a:r>
              <a:rPr lang="nl-BE" sz="1800" dirty="0">
                <a:latin typeface="Avenir Roman"/>
              </a:rPr>
              <a:t>’ </a:t>
            </a:r>
            <a:r>
              <a:rPr lang="nl-BE" sz="1800" dirty="0" err="1">
                <a:latin typeface="Avenir Roman"/>
              </a:rPr>
              <a:t>identification</a:t>
            </a:r>
            <a:r>
              <a:rPr lang="nl-BE" sz="1800" dirty="0">
                <a:latin typeface="Avenir Roman"/>
              </a:rPr>
              <a:t> as a ‘parkrunner’ was </a:t>
            </a:r>
            <a:r>
              <a:rPr lang="nl-BE" sz="1800" dirty="0" err="1">
                <a:latin typeface="Avenir Roman"/>
              </a:rPr>
              <a:t>positively</a:t>
            </a:r>
            <a:r>
              <a:rPr lang="nl-BE" sz="1800" dirty="0">
                <a:latin typeface="Avenir Roman"/>
              </a:rPr>
              <a:t> </a:t>
            </a:r>
            <a:r>
              <a:rPr lang="nl-BE" sz="1800" dirty="0" err="1">
                <a:latin typeface="Avenir Roman"/>
              </a:rPr>
              <a:t>associated</a:t>
            </a:r>
            <a:r>
              <a:rPr lang="nl-BE" sz="1800" dirty="0">
                <a:latin typeface="Avenir Roman"/>
              </a:rPr>
              <a:t> </a:t>
            </a:r>
            <a:r>
              <a:rPr lang="nl-BE" sz="1800" dirty="0" err="1">
                <a:latin typeface="Avenir Roman"/>
              </a:rPr>
              <a:t>with</a:t>
            </a:r>
            <a:r>
              <a:rPr lang="nl-BE" sz="1800" dirty="0">
                <a:latin typeface="Avenir Roman"/>
              </a:rPr>
              <a:t> </a:t>
            </a:r>
            <a:r>
              <a:rPr lang="nl-BE" sz="1800" dirty="0" err="1">
                <a:latin typeface="Avenir Roman"/>
              </a:rPr>
              <a:t>objectively-assessed</a:t>
            </a:r>
            <a:r>
              <a:rPr lang="nl-BE" sz="1800" dirty="0">
                <a:latin typeface="Avenir Roman"/>
              </a:rPr>
              <a:t> </a:t>
            </a:r>
            <a:r>
              <a:rPr lang="nl-BE" sz="1800" dirty="0" err="1">
                <a:latin typeface="Avenir Roman"/>
              </a:rPr>
              <a:t>participation</a:t>
            </a:r>
            <a:r>
              <a:rPr lang="nl-BE" sz="1800" dirty="0">
                <a:latin typeface="Avenir Roman"/>
              </a:rPr>
              <a:t> </a:t>
            </a:r>
            <a:r>
              <a:rPr lang="nl-BE" sz="1800" dirty="0">
                <a:solidFill>
                  <a:schemeClr val="bg1">
                    <a:lumMod val="65000"/>
                  </a:schemeClr>
                </a:solidFill>
                <a:latin typeface="Avenir Roman"/>
              </a:rPr>
              <a:t>(Stevens, Rees, &amp; Polman, 2019)</a:t>
            </a:r>
            <a:r>
              <a:rPr lang="nl-BE" sz="1800" dirty="0">
                <a:latin typeface="Avenir Roman"/>
              </a:rPr>
              <a:t>. </a:t>
            </a:r>
          </a:p>
          <a:p>
            <a:pPr marL="342900" indent="-342900">
              <a:lnSpc>
                <a:spcPct val="90000"/>
              </a:lnSpc>
              <a:buFont typeface="Arial" panose="020B0604020202020204" pitchFamily="34" charset="0"/>
              <a:buChar char="•"/>
            </a:pPr>
            <a:r>
              <a:rPr lang="nl-BE" sz="1800" dirty="0" err="1">
                <a:latin typeface="Avenir Roman"/>
              </a:rPr>
              <a:t>Example</a:t>
            </a:r>
            <a:r>
              <a:rPr lang="nl-BE" sz="1800" dirty="0">
                <a:latin typeface="Avenir Roman"/>
              </a:rPr>
              <a:t> 2: Football Fans in Training (FFIT) </a:t>
            </a:r>
            <a:r>
              <a:rPr lang="nl-BE" sz="1800" dirty="0" err="1">
                <a:latin typeface="Avenir Roman"/>
              </a:rPr>
              <a:t>intervention</a:t>
            </a:r>
            <a:r>
              <a:rPr lang="nl-BE" sz="1800" dirty="0">
                <a:latin typeface="Avenir Roman"/>
              </a:rPr>
              <a:t> </a:t>
            </a:r>
            <a:r>
              <a:rPr lang="nl-BE" sz="1800" dirty="0" err="1">
                <a:latin typeface="Avenir Roman"/>
              </a:rPr>
              <a:t>programmes</a:t>
            </a:r>
            <a:r>
              <a:rPr lang="nl-BE" sz="1800" dirty="0">
                <a:latin typeface="Avenir Roman"/>
              </a:rPr>
              <a:t> </a:t>
            </a:r>
            <a:r>
              <a:rPr lang="nl-BE" sz="1800" dirty="0" err="1">
                <a:latin typeface="Avenir Roman"/>
              </a:rPr>
              <a:t>showed</a:t>
            </a:r>
            <a:r>
              <a:rPr lang="nl-BE" sz="1800" dirty="0">
                <a:latin typeface="Avenir Roman"/>
              </a:rPr>
              <a:t> </a:t>
            </a:r>
            <a:r>
              <a:rPr lang="nl-BE" sz="1800" dirty="0" err="1">
                <a:latin typeface="Avenir Roman"/>
              </a:rPr>
              <a:t>that</a:t>
            </a:r>
            <a:r>
              <a:rPr lang="nl-BE" sz="1800" dirty="0">
                <a:latin typeface="Avenir Roman"/>
              </a:rPr>
              <a:t> </a:t>
            </a:r>
            <a:r>
              <a:rPr lang="nl-BE" sz="1800" dirty="0" err="1">
                <a:latin typeface="Avenir Roman"/>
              </a:rPr>
              <a:t>males</a:t>
            </a:r>
            <a:r>
              <a:rPr lang="nl-BE" sz="1800" dirty="0">
                <a:latin typeface="Avenir Roman"/>
              </a:rPr>
              <a:t> fans </a:t>
            </a:r>
            <a:r>
              <a:rPr lang="nl-BE" sz="1800" dirty="0" err="1">
                <a:latin typeface="Avenir Roman"/>
              </a:rPr>
              <a:t>were</a:t>
            </a:r>
            <a:r>
              <a:rPr lang="nl-BE" sz="1800" dirty="0">
                <a:latin typeface="Avenir Roman"/>
              </a:rPr>
              <a:t> more </a:t>
            </a:r>
            <a:r>
              <a:rPr lang="nl-BE" sz="1800" dirty="0" err="1">
                <a:latin typeface="Avenir Roman"/>
              </a:rPr>
              <a:t>likely</a:t>
            </a:r>
            <a:r>
              <a:rPr lang="nl-BE" sz="1800" dirty="0">
                <a:latin typeface="Avenir Roman"/>
              </a:rPr>
              <a:t> </a:t>
            </a:r>
            <a:r>
              <a:rPr lang="nl-BE" sz="1800" dirty="0" err="1">
                <a:latin typeface="Avenir Roman"/>
              </a:rPr>
              <a:t>to</a:t>
            </a:r>
            <a:r>
              <a:rPr lang="nl-BE" sz="1800" dirty="0">
                <a:latin typeface="Avenir Roman"/>
              </a:rPr>
              <a:t> </a:t>
            </a:r>
            <a:r>
              <a:rPr lang="nl-BE" sz="1800" dirty="0" err="1">
                <a:latin typeface="Avenir Roman"/>
              </a:rPr>
              <a:t>loose</a:t>
            </a:r>
            <a:r>
              <a:rPr lang="nl-BE" sz="1800" dirty="0">
                <a:latin typeface="Avenir Roman"/>
              </a:rPr>
              <a:t> </a:t>
            </a:r>
            <a:r>
              <a:rPr lang="nl-BE" sz="1800" dirty="0" err="1">
                <a:latin typeface="Avenir Roman"/>
              </a:rPr>
              <a:t>weight</a:t>
            </a:r>
            <a:r>
              <a:rPr lang="nl-BE" sz="1800" dirty="0">
                <a:latin typeface="Avenir Roman"/>
              </a:rPr>
              <a:t> </a:t>
            </a:r>
            <a:r>
              <a:rPr lang="nl-BE" sz="1800" dirty="0" err="1">
                <a:latin typeface="Avenir Roman"/>
              </a:rPr>
              <a:t>when</a:t>
            </a:r>
            <a:r>
              <a:rPr lang="nl-BE" sz="1800" dirty="0">
                <a:latin typeface="Avenir Roman"/>
              </a:rPr>
              <a:t> </a:t>
            </a:r>
            <a:r>
              <a:rPr lang="nl-BE" sz="1800" dirty="0" err="1">
                <a:latin typeface="Avenir Roman"/>
              </a:rPr>
              <a:t>exercising</a:t>
            </a:r>
            <a:r>
              <a:rPr lang="nl-BE" sz="1800" dirty="0">
                <a:latin typeface="Avenir Roman"/>
              </a:rPr>
              <a:t> </a:t>
            </a:r>
            <a:r>
              <a:rPr lang="nl-BE" sz="1800" dirty="0" err="1">
                <a:latin typeface="Avenir Roman"/>
              </a:rPr>
              <a:t>together</a:t>
            </a:r>
            <a:r>
              <a:rPr lang="nl-BE" sz="1800" dirty="0">
                <a:latin typeface="Avenir Roman"/>
              </a:rPr>
              <a:t> as fans of </a:t>
            </a:r>
            <a:r>
              <a:rPr lang="nl-BE" sz="1800" dirty="0" err="1">
                <a:latin typeface="Avenir Roman"/>
              </a:rPr>
              <a:t>their</a:t>
            </a:r>
            <a:r>
              <a:rPr lang="nl-BE" sz="1800" dirty="0">
                <a:latin typeface="Avenir Roman"/>
              </a:rPr>
              <a:t> </a:t>
            </a:r>
            <a:r>
              <a:rPr lang="nl-BE" sz="1800" dirty="0" err="1">
                <a:latin typeface="Avenir Roman"/>
              </a:rPr>
              <a:t>favourite</a:t>
            </a:r>
            <a:r>
              <a:rPr lang="nl-BE" sz="1800" dirty="0">
                <a:latin typeface="Avenir Roman"/>
              </a:rPr>
              <a:t> team (and in </a:t>
            </a:r>
            <a:r>
              <a:rPr lang="nl-BE" sz="1800" dirty="0" err="1">
                <a:latin typeface="Avenir Roman"/>
              </a:rPr>
              <a:t>the</a:t>
            </a:r>
            <a:r>
              <a:rPr lang="nl-BE" sz="1800" dirty="0">
                <a:latin typeface="Avenir Roman"/>
              </a:rPr>
              <a:t> </a:t>
            </a:r>
            <a:r>
              <a:rPr lang="nl-BE" sz="1800" dirty="0" err="1">
                <a:latin typeface="Avenir Roman"/>
              </a:rPr>
              <a:t>location</a:t>
            </a:r>
            <a:r>
              <a:rPr lang="nl-BE" sz="1800" dirty="0">
                <a:latin typeface="Avenir Roman"/>
              </a:rPr>
              <a:t> and outfit of </a:t>
            </a:r>
            <a:r>
              <a:rPr lang="nl-BE" sz="1800" dirty="0" err="1">
                <a:latin typeface="Avenir Roman"/>
              </a:rPr>
              <a:t>that</a:t>
            </a:r>
            <a:r>
              <a:rPr lang="nl-BE" sz="1800" dirty="0">
                <a:latin typeface="Avenir Roman"/>
              </a:rPr>
              <a:t> team). </a:t>
            </a: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79450" y="438150"/>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A social identity approach to understanding </a:t>
            </a:r>
            <a:br>
              <a:rPr lang="en-US" sz="3200" b="0" dirty="0">
                <a:solidFill>
                  <a:srgbClr val="22568B"/>
                </a:solidFill>
                <a:latin typeface="Avenir Roman" panose="02000503020000020003" pitchFamily="2" charset="0"/>
              </a:rPr>
            </a:br>
            <a:r>
              <a:rPr lang="en-US" sz="3200" b="0" dirty="0">
                <a:solidFill>
                  <a:srgbClr val="22568B"/>
                </a:solidFill>
                <a:latin typeface="Avenir Roman" panose="02000503020000020003" pitchFamily="2" charset="0"/>
              </a:rPr>
              <a:t>and promoting physical activity</a:t>
            </a:r>
            <a:br>
              <a:rPr lang="en-US" b="0" dirty="0">
                <a:solidFill>
                  <a:srgbClr val="22568B"/>
                </a:solidFill>
                <a:latin typeface="Avenir Roman" panose="02000503020000020003" pitchFamily="2" charset="0"/>
              </a:rPr>
            </a:br>
            <a:endParaRPr lang="en-US" b="0" dirty="0">
              <a:solidFill>
                <a:srgbClr val="22568B"/>
              </a:solidFill>
              <a:latin typeface="Avenir Roman" panose="02000503020000020003" pitchFamily="2" charset="0"/>
            </a:endParaRP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1011580" y="1633492"/>
            <a:ext cx="6315495" cy="740229"/>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000" dirty="0">
                <a:solidFill>
                  <a:srgbClr val="4094D1"/>
                </a:solidFill>
                <a:latin typeface="Avenir Roman" panose="02000503020000020003" pitchFamily="2" charset="0"/>
              </a:rPr>
              <a:t>Shared social identity determines which physical activity norms we attend to</a:t>
            </a:r>
          </a:p>
        </p:txBody>
      </p:sp>
      <p:sp>
        <p:nvSpPr>
          <p:cNvPr id="6" name="Rounded Rectangle 5">
            <a:extLst>
              <a:ext uri="{FF2B5EF4-FFF2-40B4-BE49-F238E27FC236}">
                <a16:creationId xmlns:a16="http://schemas.microsoft.com/office/drawing/2014/main" id="{99BE6611-CA50-6F42-8219-3FB23D4E6128}"/>
              </a:ext>
            </a:extLst>
          </p:cNvPr>
          <p:cNvSpPr/>
          <p:nvPr/>
        </p:nvSpPr>
        <p:spPr>
          <a:xfrm>
            <a:off x="240324" y="1623374"/>
            <a:ext cx="691661" cy="949570"/>
          </a:xfrm>
          <a:prstGeom prst="roundRect">
            <a:avLst/>
          </a:prstGeom>
          <a:solidFill>
            <a:srgbClr val="4094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Key </a:t>
            </a:r>
          </a:p>
          <a:p>
            <a:pPr algn="ctr"/>
            <a:r>
              <a:rPr lang="en-US" sz="1600" dirty="0"/>
              <a:t>Point </a:t>
            </a:r>
          </a:p>
          <a:p>
            <a:pPr algn="ctr"/>
            <a:r>
              <a:rPr lang="en-US" dirty="0"/>
              <a:t>2</a:t>
            </a:r>
          </a:p>
        </p:txBody>
      </p:sp>
    </p:spTree>
    <p:extLst>
      <p:ext uri="{BB962C8B-B14F-4D97-AF65-F5344CB8AC3E}">
        <p14:creationId xmlns:p14="http://schemas.microsoft.com/office/powerpoint/2010/main" val="16038981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D69DC788-8218-4A92-B2C3-9F966A009FA1}"/>
              </a:ext>
            </a:extLst>
          </p:cNvPr>
          <p:cNvSpPr>
            <a:spLocks noGrp="1"/>
          </p:cNvSpPr>
          <p:nvPr>
            <p:ph idx="1"/>
          </p:nvPr>
        </p:nvSpPr>
        <p:spPr/>
        <p:txBody>
          <a:bodyPr/>
          <a:lstStyle/>
          <a:p>
            <a:endParaRPr lang="nl-BE"/>
          </a:p>
        </p:txBody>
      </p:sp>
      <p:pic>
        <p:nvPicPr>
          <p:cNvPr id="6" name="Picture 5">
            <a:extLst>
              <a:ext uri="{FF2B5EF4-FFF2-40B4-BE49-F238E27FC236}">
                <a16:creationId xmlns:a16="http://schemas.microsoft.com/office/drawing/2014/main" id="{9952FB90-C100-44AA-A87D-345DACFFFB21}"/>
              </a:ext>
            </a:extLst>
          </p:cNvPr>
          <p:cNvPicPr>
            <a:picLocks noChangeAspect="1"/>
          </p:cNvPicPr>
          <p:nvPr/>
        </p:nvPicPr>
        <p:blipFill>
          <a:blip r:embed="rId3"/>
          <a:stretch>
            <a:fillRect/>
          </a:stretch>
        </p:blipFill>
        <p:spPr>
          <a:xfrm>
            <a:off x="507491" y="179528"/>
            <a:ext cx="8065295" cy="4836382"/>
          </a:xfrm>
          <a:prstGeom prst="rect">
            <a:avLst/>
          </a:prstGeom>
        </p:spPr>
      </p:pic>
    </p:spTree>
    <p:extLst>
      <p:ext uri="{BB962C8B-B14F-4D97-AF65-F5344CB8AC3E}">
        <p14:creationId xmlns:p14="http://schemas.microsoft.com/office/powerpoint/2010/main" val="28837641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14</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345782" y="2572944"/>
            <a:ext cx="8798218" cy="2347875"/>
          </a:xfrm>
        </p:spPr>
        <p:txBody>
          <a:bodyPr>
            <a:noAutofit/>
          </a:bodyPr>
          <a:lstStyle/>
          <a:p>
            <a:pPr marL="342900" indent="-342900">
              <a:lnSpc>
                <a:spcPct val="90000"/>
              </a:lnSpc>
              <a:buFont typeface="Arial" panose="020B0604020202020204" pitchFamily="34" charset="0"/>
              <a:buChar char="•"/>
            </a:pPr>
            <a:r>
              <a:rPr lang="nl-BE" sz="1800" dirty="0">
                <a:latin typeface="Avenir Roman"/>
              </a:rPr>
              <a:t>First </a:t>
            </a:r>
            <a:r>
              <a:rPr lang="nl-BE" sz="1800" dirty="0" err="1">
                <a:latin typeface="Avenir Roman"/>
              </a:rPr>
              <a:t>pathway</a:t>
            </a:r>
            <a:r>
              <a:rPr lang="nl-BE" sz="1800" dirty="0">
                <a:latin typeface="Avenir Roman"/>
              </a:rPr>
              <a:t> </a:t>
            </a:r>
            <a:r>
              <a:rPr lang="nl-BE" sz="1800" dirty="0" err="1">
                <a:latin typeface="Avenir Roman"/>
              </a:rPr>
              <a:t>by</a:t>
            </a:r>
            <a:r>
              <a:rPr lang="nl-BE" sz="1800" dirty="0">
                <a:latin typeface="Avenir Roman"/>
              </a:rPr>
              <a:t> </a:t>
            </a:r>
            <a:r>
              <a:rPr lang="nl-BE" sz="1800" dirty="0" err="1">
                <a:latin typeface="Avenir Roman"/>
              </a:rPr>
              <a:t>which</a:t>
            </a:r>
            <a:r>
              <a:rPr lang="nl-BE" sz="1800" dirty="0">
                <a:latin typeface="Avenir Roman"/>
              </a:rPr>
              <a:t> </a:t>
            </a:r>
            <a:r>
              <a:rPr lang="nl-BE" sz="1800" dirty="0" err="1">
                <a:latin typeface="Avenir Roman"/>
              </a:rPr>
              <a:t>social</a:t>
            </a:r>
            <a:r>
              <a:rPr lang="nl-BE" sz="1800" dirty="0">
                <a:latin typeface="Avenir Roman"/>
              </a:rPr>
              <a:t> context </a:t>
            </a:r>
            <a:r>
              <a:rPr lang="nl-BE" sz="1800" dirty="0" err="1">
                <a:latin typeface="Avenir Roman"/>
              </a:rPr>
              <a:t>determinates</a:t>
            </a:r>
            <a:r>
              <a:rPr lang="nl-BE" sz="1800" dirty="0">
                <a:latin typeface="Avenir Roman"/>
              </a:rPr>
              <a:t> </a:t>
            </a:r>
            <a:r>
              <a:rPr lang="nl-BE" sz="1800" dirty="0" err="1">
                <a:latin typeface="Avenir Roman"/>
              </a:rPr>
              <a:t>physical</a:t>
            </a:r>
            <a:r>
              <a:rPr lang="nl-BE" sz="1800" dirty="0">
                <a:latin typeface="Avenir Roman"/>
              </a:rPr>
              <a:t> </a:t>
            </a:r>
            <a:r>
              <a:rPr lang="nl-BE" sz="1800" dirty="0" err="1">
                <a:latin typeface="Avenir Roman"/>
              </a:rPr>
              <a:t>activity</a:t>
            </a:r>
            <a:r>
              <a:rPr lang="nl-BE" sz="1800" dirty="0">
                <a:latin typeface="Avenir Roman"/>
              </a:rPr>
              <a:t>: </a:t>
            </a:r>
            <a:r>
              <a:rPr lang="nl-BE" sz="1800" dirty="0" err="1">
                <a:latin typeface="Avenir Roman"/>
              </a:rPr>
              <a:t>social</a:t>
            </a:r>
            <a:r>
              <a:rPr lang="nl-BE" sz="1800" dirty="0">
                <a:latin typeface="Avenir Roman"/>
              </a:rPr>
              <a:t> context </a:t>
            </a:r>
            <a:r>
              <a:rPr lang="nl-BE" sz="1800" dirty="0" err="1">
                <a:latin typeface="Avenir Roman"/>
              </a:rPr>
              <a:t>influences</a:t>
            </a:r>
            <a:r>
              <a:rPr lang="nl-BE" sz="1800" dirty="0">
                <a:latin typeface="Avenir Roman"/>
              </a:rPr>
              <a:t> </a:t>
            </a:r>
            <a:r>
              <a:rPr lang="nl-BE" sz="1800" dirty="0" err="1">
                <a:latin typeface="Avenir Roman"/>
              </a:rPr>
              <a:t>which</a:t>
            </a:r>
            <a:r>
              <a:rPr lang="nl-BE" sz="1800" dirty="0">
                <a:latin typeface="Avenir Roman"/>
              </a:rPr>
              <a:t> </a:t>
            </a:r>
            <a:r>
              <a:rPr lang="nl-BE" sz="1800" dirty="0" err="1">
                <a:latin typeface="Avenir Roman"/>
              </a:rPr>
              <a:t>social</a:t>
            </a:r>
            <a:r>
              <a:rPr lang="nl-BE" sz="1800" dirty="0">
                <a:latin typeface="Avenir Roman"/>
              </a:rPr>
              <a:t> </a:t>
            </a:r>
            <a:r>
              <a:rPr lang="nl-BE" sz="1800" dirty="0" err="1">
                <a:latin typeface="Avenir Roman"/>
              </a:rPr>
              <a:t>identities</a:t>
            </a:r>
            <a:r>
              <a:rPr lang="nl-BE" sz="1800" dirty="0">
                <a:latin typeface="Avenir Roman"/>
              </a:rPr>
              <a:t> are </a:t>
            </a:r>
            <a:r>
              <a:rPr lang="nl-BE" sz="1800" dirty="0" err="1">
                <a:latin typeface="Avenir Roman"/>
              </a:rPr>
              <a:t>likely</a:t>
            </a:r>
            <a:r>
              <a:rPr lang="nl-BE" sz="1800" dirty="0">
                <a:latin typeface="Avenir Roman"/>
              </a:rPr>
              <a:t> </a:t>
            </a:r>
            <a:r>
              <a:rPr lang="nl-BE" sz="1800" dirty="0" err="1">
                <a:latin typeface="Avenir Roman"/>
              </a:rPr>
              <a:t>to</a:t>
            </a:r>
            <a:r>
              <a:rPr lang="nl-BE" sz="1800" dirty="0">
                <a:latin typeface="Avenir Roman"/>
              </a:rPr>
              <a:t> </a:t>
            </a:r>
            <a:r>
              <a:rPr lang="nl-BE" sz="1800" dirty="0" err="1">
                <a:latin typeface="Avenir Roman"/>
              </a:rPr>
              <a:t>be</a:t>
            </a:r>
            <a:r>
              <a:rPr lang="nl-BE" sz="1800" dirty="0">
                <a:latin typeface="Avenir Roman"/>
              </a:rPr>
              <a:t> </a:t>
            </a:r>
            <a:r>
              <a:rPr lang="nl-BE" sz="1800" dirty="0" err="1">
                <a:latin typeface="Avenir Roman"/>
              </a:rPr>
              <a:t>cognitively</a:t>
            </a:r>
            <a:r>
              <a:rPr lang="nl-BE" sz="1800" dirty="0">
                <a:latin typeface="Avenir Roman"/>
              </a:rPr>
              <a:t> </a:t>
            </a:r>
            <a:r>
              <a:rPr lang="nl-BE" sz="1800" dirty="0" err="1">
                <a:latin typeface="Avenir Roman"/>
              </a:rPr>
              <a:t>salient</a:t>
            </a:r>
            <a:r>
              <a:rPr lang="nl-BE" sz="1800" dirty="0">
                <a:latin typeface="Avenir Roman"/>
              </a:rPr>
              <a:t> </a:t>
            </a:r>
            <a:r>
              <a:rPr lang="nl-BE" sz="1800" dirty="0" err="1">
                <a:latin typeface="Avenir Roman"/>
              </a:rPr>
              <a:t>for</a:t>
            </a:r>
            <a:r>
              <a:rPr lang="nl-BE" sz="1800" dirty="0">
                <a:latin typeface="Avenir Roman"/>
              </a:rPr>
              <a:t> a person.</a:t>
            </a:r>
          </a:p>
          <a:p>
            <a:pPr marL="342900" indent="-342900">
              <a:lnSpc>
                <a:spcPct val="90000"/>
              </a:lnSpc>
              <a:buFont typeface="Arial" panose="020B0604020202020204" pitchFamily="34" charset="0"/>
              <a:buChar char="•"/>
            </a:pPr>
            <a:r>
              <a:rPr lang="nl-BE" sz="1800" dirty="0" err="1">
                <a:latin typeface="Avenir Roman"/>
              </a:rPr>
              <a:t>Two</a:t>
            </a:r>
            <a:r>
              <a:rPr lang="nl-BE" sz="1800" dirty="0">
                <a:latin typeface="Avenir Roman"/>
              </a:rPr>
              <a:t> relevant </a:t>
            </a:r>
            <a:r>
              <a:rPr lang="nl-BE" sz="1800" dirty="0" err="1">
                <a:latin typeface="Avenir Roman"/>
              </a:rPr>
              <a:t>aspects</a:t>
            </a:r>
            <a:r>
              <a:rPr lang="nl-BE" sz="1800" dirty="0">
                <a:latin typeface="Avenir Roman"/>
              </a:rPr>
              <a:t> of </a:t>
            </a:r>
            <a:r>
              <a:rPr lang="nl-BE" sz="1800" dirty="0" err="1">
                <a:latin typeface="Avenir Roman"/>
              </a:rPr>
              <a:t>social</a:t>
            </a:r>
            <a:r>
              <a:rPr lang="nl-BE" sz="1800" dirty="0">
                <a:latin typeface="Avenir Roman"/>
              </a:rPr>
              <a:t> context (</a:t>
            </a:r>
            <a:r>
              <a:rPr lang="nl-BE" sz="1800" dirty="0" err="1">
                <a:latin typeface="Avenir Roman"/>
              </a:rPr>
              <a:t>see</a:t>
            </a:r>
            <a:r>
              <a:rPr lang="nl-BE" sz="1800" dirty="0">
                <a:latin typeface="Avenir Roman"/>
              </a:rPr>
              <a:t> </a:t>
            </a:r>
            <a:r>
              <a:rPr lang="nl-BE" sz="1800" dirty="0" err="1">
                <a:latin typeface="Avenir Roman"/>
              </a:rPr>
              <a:t>Chapter</a:t>
            </a:r>
            <a:r>
              <a:rPr lang="nl-BE" sz="1800" dirty="0">
                <a:latin typeface="Avenir Roman"/>
              </a:rPr>
              <a:t> 2): </a:t>
            </a:r>
            <a:r>
              <a:rPr lang="nl-BE" sz="1800" dirty="0" err="1">
                <a:latin typeface="Avenir Roman"/>
              </a:rPr>
              <a:t>comparative</a:t>
            </a:r>
            <a:r>
              <a:rPr lang="nl-BE" sz="1800" dirty="0">
                <a:latin typeface="Avenir Roman"/>
              </a:rPr>
              <a:t> fit and </a:t>
            </a:r>
            <a:r>
              <a:rPr lang="nl-BE" sz="1800" dirty="0" err="1">
                <a:latin typeface="Avenir Roman"/>
              </a:rPr>
              <a:t>normative</a:t>
            </a:r>
            <a:r>
              <a:rPr lang="nl-BE" sz="1800" dirty="0">
                <a:latin typeface="Avenir Roman"/>
              </a:rPr>
              <a:t> fit. </a:t>
            </a:r>
          </a:p>
          <a:p>
            <a:pPr marL="342900" indent="-342900">
              <a:lnSpc>
                <a:spcPct val="90000"/>
              </a:lnSpc>
              <a:buFont typeface="Arial" panose="020B0604020202020204" pitchFamily="34" charset="0"/>
              <a:buChar char="•"/>
            </a:pPr>
            <a:r>
              <a:rPr lang="nl-BE" sz="1800" dirty="0" err="1">
                <a:latin typeface="Avenir Roman"/>
              </a:rPr>
              <a:t>Unfortunately</a:t>
            </a:r>
            <a:r>
              <a:rPr lang="nl-BE" sz="1800" dirty="0">
                <a:latin typeface="Avenir Roman"/>
              </a:rPr>
              <a:t>, </a:t>
            </a:r>
            <a:r>
              <a:rPr lang="nl-BE" sz="1800" dirty="0" err="1">
                <a:latin typeface="Avenir Roman"/>
              </a:rPr>
              <a:t>providing</a:t>
            </a:r>
            <a:r>
              <a:rPr lang="nl-BE" sz="1800" dirty="0">
                <a:latin typeface="Avenir Roman"/>
              </a:rPr>
              <a:t> cues </a:t>
            </a:r>
            <a:r>
              <a:rPr lang="nl-BE" sz="1800" dirty="0" err="1">
                <a:latin typeface="Avenir Roman"/>
              </a:rPr>
              <a:t>to</a:t>
            </a:r>
            <a:r>
              <a:rPr lang="nl-BE" sz="1800" dirty="0">
                <a:latin typeface="Avenir Roman"/>
              </a:rPr>
              <a:t> </a:t>
            </a:r>
            <a:r>
              <a:rPr lang="nl-BE" sz="1800" dirty="0" err="1">
                <a:latin typeface="Avenir Roman"/>
              </a:rPr>
              <a:t>identities</a:t>
            </a:r>
            <a:r>
              <a:rPr lang="nl-BE" sz="1800" dirty="0">
                <a:latin typeface="Avenir Roman"/>
              </a:rPr>
              <a:t> is </a:t>
            </a:r>
            <a:r>
              <a:rPr lang="nl-BE" sz="1800" dirty="0" err="1">
                <a:latin typeface="Avenir Roman"/>
              </a:rPr>
              <a:t>not</a:t>
            </a:r>
            <a:r>
              <a:rPr lang="nl-BE" sz="1800" dirty="0">
                <a:latin typeface="Avenir Roman"/>
              </a:rPr>
              <a:t> </a:t>
            </a:r>
            <a:r>
              <a:rPr lang="nl-BE" sz="1800" dirty="0" err="1">
                <a:latin typeface="Avenir Roman"/>
              </a:rPr>
              <a:t>yet</a:t>
            </a:r>
            <a:r>
              <a:rPr lang="nl-BE" sz="1800" dirty="0">
                <a:latin typeface="Avenir Roman"/>
              </a:rPr>
              <a:t> </a:t>
            </a:r>
            <a:r>
              <a:rPr lang="nl-BE" sz="1800" dirty="0" err="1">
                <a:latin typeface="Avenir Roman"/>
              </a:rPr>
              <a:t>routinely</a:t>
            </a:r>
            <a:r>
              <a:rPr lang="nl-BE" sz="1800" dirty="0">
                <a:latin typeface="Avenir Roman"/>
              </a:rPr>
              <a:t> </a:t>
            </a:r>
            <a:r>
              <a:rPr lang="nl-BE" sz="1800" dirty="0" err="1">
                <a:latin typeface="Avenir Roman"/>
              </a:rPr>
              <a:t>adopted</a:t>
            </a:r>
            <a:r>
              <a:rPr lang="nl-BE" sz="1800" dirty="0">
                <a:latin typeface="Avenir Roman"/>
              </a:rPr>
              <a:t> in </a:t>
            </a:r>
            <a:r>
              <a:rPr lang="nl-BE" sz="1800" dirty="0" err="1">
                <a:latin typeface="Avenir Roman"/>
              </a:rPr>
              <a:t>physical</a:t>
            </a:r>
            <a:r>
              <a:rPr lang="nl-BE" sz="1800" dirty="0">
                <a:latin typeface="Avenir Roman"/>
              </a:rPr>
              <a:t> </a:t>
            </a:r>
            <a:r>
              <a:rPr lang="nl-BE" sz="1800" dirty="0" err="1">
                <a:latin typeface="Avenir Roman"/>
              </a:rPr>
              <a:t>activity</a:t>
            </a:r>
            <a:r>
              <a:rPr lang="nl-BE" sz="1800" dirty="0">
                <a:latin typeface="Avenir Roman"/>
              </a:rPr>
              <a:t> research.</a:t>
            </a:r>
          </a:p>
          <a:p>
            <a:pPr marL="342900" indent="-342900">
              <a:lnSpc>
                <a:spcPct val="90000"/>
              </a:lnSpc>
              <a:buFont typeface="Arial" panose="020B0604020202020204" pitchFamily="34" charset="0"/>
              <a:buChar char="•"/>
            </a:pPr>
            <a:r>
              <a:rPr lang="nl-BE" sz="1800" dirty="0" err="1">
                <a:latin typeface="Avenir Roman"/>
              </a:rPr>
              <a:t>Example</a:t>
            </a:r>
            <a:r>
              <a:rPr lang="nl-BE" sz="1800" dirty="0">
                <a:latin typeface="Avenir Roman"/>
              </a:rPr>
              <a:t> in sport: a </a:t>
            </a:r>
            <a:r>
              <a:rPr lang="nl-BE" sz="1800" dirty="0" err="1">
                <a:latin typeface="Avenir Roman"/>
              </a:rPr>
              <a:t>group</a:t>
            </a:r>
            <a:r>
              <a:rPr lang="nl-BE" sz="1800" dirty="0">
                <a:latin typeface="Avenir Roman"/>
              </a:rPr>
              <a:t> of </a:t>
            </a:r>
            <a:r>
              <a:rPr lang="nl-BE" sz="1800" dirty="0" err="1">
                <a:latin typeface="Avenir Roman"/>
              </a:rPr>
              <a:t>experienced</a:t>
            </a:r>
            <a:r>
              <a:rPr lang="nl-BE" sz="1800" dirty="0">
                <a:latin typeface="Avenir Roman"/>
              </a:rPr>
              <a:t> </a:t>
            </a:r>
            <a:r>
              <a:rPr lang="nl-BE" sz="1800" dirty="0" err="1">
                <a:latin typeface="Avenir Roman"/>
              </a:rPr>
              <a:t>female</a:t>
            </a:r>
            <a:r>
              <a:rPr lang="nl-BE" sz="1800" dirty="0">
                <a:latin typeface="Avenir Roman"/>
              </a:rPr>
              <a:t> </a:t>
            </a:r>
            <a:r>
              <a:rPr lang="nl-BE" sz="1800" dirty="0" err="1">
                <a:latin typeface="Avenir Roman"/>
              </a:rPr>
              <a:t>basketball</a:t>
            </a:r>
            <a:r>
              <a:rPr lang="nl-BE" sz="1800" dirty="0">
                <a:latin typeface="Avenir Roman"/>
              </a:rPr>
              <a:t> </a:t>
            </a:r>
            <a:r>
              <a:rPr lang="nl-BE" sz="1800" dirty="0" err="1">
                <a:latin typeface="Avenir Roman"/>
              </a:rPr>
              <a:t>players</a:t>
            </a:r>
            <a:r>
              <a:rPr lang="nl-BE" sz="1800" dirty="0">
                <a:latin typeface="Avenir Roman"/>
              </a:rPr>
              <a:t> </a:t>
            </a:r>
            <a:r>
              <a:rPr lang="nl-BE" sz="1800" dirty="0" err="1">
                <a:latin typeface="Avenir Roman"/>
              </a:rPr>
              <a:t>whose</a:t>
            </a:r>
            <a:r>
              <a:rPr lang="nl-BE" sz="1800" dirty="0">
                <a:latin typeface="Avenir Roman"/>
              </a:rPr>
              <a:t> black </a:t>
            </a:r>
            <a:r>
              <a:rPr lang="nl-BE" sz="1800" dirty="0" err="1">
                <a:latin typeface="Avenir Roman"/>
              </a:rPr>
              <a:t>identity</a:t>
            </a:r>
            <a:r>
              <a:rPr lang="nl-BE" sz="1800" dirty="0">
                <a:latin typeface="Avenir Roman"/>
              </a:rPr>
              <a:t> had been made </a:t>
            </a:r>
            <a:r>
              <a:rPr lang="nl-BE" sz="1800" dirty="0" err="1">
                <a:latin typeface="Avenir Roman"/>
              </a:rPr>
              <a:t>salient</a:t>
            </a:r>
            <a:r>
              <a:rPr lang="nl-BE" sz="1800" dirty="0">
                <a:latin typeface="Avenir Roman"/>
              </a:rPr>
              <a:t> </a:t>
            </a:r>
            <a:r>
              <a:rPr lang="nl-BE" sz="1800" dirty="0" err="1">
                <a:latin typeface="Avenir Roman"/>
              </a:rPr>
              <a:t>performed</a:t>
            </a:r>
            <a:r>
              <a:rPr lang="nl-BE" sz="1800" dirty="0">
                <a:latin typeface="Avenir Roman"/>
              </a:rPr>
              <a:t> </a:t>
            </a:r>
            <a:r>
              <a:rPr lang="nl-BE" sz="1800" dirty="0" err="1">
                <a:latin typeface="Avenir Roman"/>
              </a:rPr>
              <a:t>better</a:t>
            </a:r>
            <a:r>
              <a:rPr lang="nl-BE" sz="1800" dirty="0">
                <a:latin typeface="Avenir Roman"/>
              </a:rPr>
              <a:t> on free-</a:t>
            </a:r>
            <a:r>
              <a:rPr lang="nl-BE" sz="1800" dirty="0" err="1">
                <a:latin typeface="Avenir Roman"/>
              </a:rPr>
              <a:t>throw</a:t>
            </a:r>
            <a:r>
              <a:rPr lang="nl-BE" sz="1800" dirty="0">
                <a:latin typeface="Avenir Roman"/>
              </a:rPr>
              <a:t> </a:t>
            </a:r>
            <a:r>
              <a:rPr lang="nl-BE" sz="1800" dirty="0" err="1">
                <a:latin typeface="Avenir Roman"/>
              </a:rPr>
              <a:t>task</a:t>
            </a:r>
            <a:r>
              <a:rPr lang="nl-BE" sz="1800" dirty="0">
                <a:latin typeface="Avenir Roman"/>
              </a:rPr>
              <a:t> </a:t>
            </a:r>
            <a:r>
              <a:rPr lang="nl-BE" sz="1800" dirty="0" err="1">
                <a:latin typeface="Avenir Roman"/>
              </a:rPr>
              <a:t>than</a:t>
            </a:r>
            <a:r>
              <a:rPr lang="nl-BE" sz="1800" dirty="0">
                <a:latin typeface="Avenir Roman"/>
              </a:rPr>
              <a:t> a separate </a:t>
            </a:r>
            <a:r>
              <a:rPr lang="nl-BE" sz="1800" dirty="0" err="1">
                <a:latin typeface="Avenir Roman"/>
              </a:rPr>
              <a:t>group</a:t>
            </a:r>
            <a:r>
              <a:rPr lang="nl-BE" sz="1800" dirty="0">
                <a:latin typeface="Avenir Roman"/>
              </a:rPr>
              <a:t> of </a:t>
            </a:r>
            <a:r>
              <a:rPr lang="nl-BE" sz="1800" dirty="0" err="1">
                <a:latin typeface="Avenir Roman"/>
              </a:rPr>
              <a:t>players</a:t>
            </a:r>
            <a:r>
              <a:rPr lang="nl-BE" sz="1800" dirty="0">
                <a:latin typeface="Avenir Roman"/>
              </a:rPr>
              <a:t> </a:t>
            </a:r>
            <a:r>
              <a:rPr lang="nl-BE" sz="1800" dirty="0" err="1">
                <a:latin typeface="Avenir Roman"/>
              </a:rPr>
              <a:t>whose</a:t>
            </a:r>
            <a:r>
              <a:rPr lang="nl-BE" sz="1800" dirty="0">
                <a:latin typeface="Avenir Roman"/>
              </a:rPr>
              <a:t> gender </a:t>
            </a:r>
            <a:r>
              <a:rPr lang="nl-BE" sz="1800" dirty="0" err="1">
                <a:latin typeface="Avenir Roman"/>
              </a:rPr>
              <a:t>identity</a:t>
            </a:r>
            <a:r>
              <a:rPr lang="nl-BE" sz="1800" dirty="0">
                <a:latin typeface="Avenir Roman"/>
              </a:rPr>
              <a:t> had been made </a:t>
            </a:r>
            <a:r>
              <a:rPr lang="nl-BE" sz="1800" dirty="0" err="1">
                <a:latin typeface="Avenir Roman"/>
              </a:rPr>
              <a:t>salient</a:t>
            </a:r>
            <a:r>
              <a:rPr lang="nl-BE" sz="1800" dirty="0">
                <a:latin typeface="Avenir Roman"/>
              </a:rPr>
              <a:t> </a:t>
            </a:r>
            <a:r>
              <a:rPr lang="nl-BE" sz="1800" dirty="0">
                <a:solidFill>
                  <a:schemeClr val="bg1">
                    <a:lumMod val="65000"/>
                  </a:schemeClr>
                </a:solidFill>
                <a:latin typeface="Avenir Roman"/>
              </a:rPr>
              <a:t>(</a:t>
            </a:r>
            <a:r>
              <a:rPr lang="nl-BE" sz="1800" dirty="0" err="1">
                <a:solidFill>
                  <a:schemeClr val="bg1">
                    <a:lumMod val="65000"/>
                  </a:schemeClr>
                </a:solidFill>
                <a:latin typeface="Avenir Roman"/>
              </a:rPr>
              <a:t>Howard</a:t>
            </a:r>
            <a:r>
              <a:rPr lang="nl-BE" sz="1800" dirty="0">
                <a:solidFill>
                  <a:schemeClr val="bg1">
                    <a:lumMod val="65000"/>
                  </a:schemeClr>
                </a:solidFill>
                <a:latin typeface="Avenir Roman"/>
              </a:rPr>
              <a:t> &amp; </a:t>
            </a:r>
            <a:r>
              <a:rPr lang="nl-BE" sz="1800" dirty="0" err="1">
                <a:solidFill>
                  <a:schemeClr val="bg1">
                    <a:lumMod val="65000"/>
                  </a:schemeClr>
                </a:solidFill>
                <a:latin typeface="Avenir Roman"/>
              </a:rPr>
              <a:t>Borgella</a:t>
            </a:r>
            <a:r>
              <a:rPr lang="nl-BE" sz="1800" dirty="0">
                <a:solidFill>
                  <a:schemeClr val="bg1">
                    <a:lumMod val="65000"/>
                  </a:schemeClr>
                </a:solidFill>
                <a:latin typeface="Avenir Roman"/>
              </a:rPr>
              <a:t>, 2018). </a:t>
            </a: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79450" y="438150"/>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A social identity approach to understanding </a:t>
            </a:r>
            <a:br>
              <a:rPr lang="en-US" sz="3200" b="0" dirty="0">
                <a:solidFill>
                  <a:srgbClr val="22568B"/>
                </a:solidFill>
                <a:latin typeface="Avenir Roman" panose="02000503020000020003" pitchFamily="2" charset="0"/>
              </a:rPr>
            </a:br>
            <a:r>
              <a:rPr lang="en-US" sz="3200" b="0" dirty="0">
                <a:solidFill>
                  <a:srgbClr val="22568B"/>
                </a:solidFill>
                <a:latin typeface="Avenir Roman" panose="02000503020000020003" pitchFamily="2" charset="0"/>
              </a:rPr>
              <a:t>and promoting physical activity</a:t>
            </a:r>
            <a:br>
              <a:rPr lang="en-US" b="0" dirty="0">
                <a:solidFill>
                  <a:srgbClr val="22568B"/>
                </a:solidFill>
                <a:latin typeface="Avenir Roman" panose="02000503020000020003" pitchFamily="2" charset="0"/>
              </a:rPr>
            </a:br>
            <a:endParaRPr lang="en-US" b="0" dirty="0">
              <a:solidFill>
                <a:srgbClr val="22568B"/>
              </a:solidFill>
              <a:latin typeface="Avenir Roman" panose="02000503020000020003" pitchFamily="2" charset="0"/>
            </a:endParaRP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1011580" y="1633492"/>
            <a:ext cx="6718290" cy="938258"/>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000" dirty="0">
                <a:solidFill>
                  <a:srgbClr val="4094D1"/>
                </a:solidFill>
                <a:latin typeface="Avenir Roman" panose="02000503020000020003" pitchFamily="2" charset="0"/>
              </a:rPr>
              <a:t>Social context provides cues to specific identities and thus determines which identities become salient in driving physical activity </a:t>
            </a:r>
          </a:p>
        </p:txBody>
      </p:sp>
      <p:sp>
        <p:nvSpPr>
          <p:cNvPr id="6" name="Rounded Rectangle 5">
            <a:extLst>
              <a:ext uri="{FF2B5EF4-FFF2-40B4-BE49-F238E27FC236}">
                <a16:creationId xmlns:a16="http://schemas.microsoft.com/office/drawing/2014/main" id="{99BE6611-CA50-6F42-8219-3FB23D4E6128}"/>
              </a:ext>
            </a:extLst>
          </p:cNvPr>
          <p:cNvSpPr/>
          <p:nvPr/>
        </p:nvSpPr>
        <p:spPr>
          <a:xfrm>
            <a:off x="240324" y="1623374"/>
            <a:ext cx="691661" cy="949570"/>
          </a:xfrm>
          <a:prstGeom prst="roundRect">
            <a:avLst/>
          </a:prstGeom>
          <a:solidFill>
            <a:srgbClr val="4094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Key </a:t>
            </a:r>
          </a:p>
          <a:p>
            <a:pPr algn="ctr"/>
            <a:r>
              <a:rPr lang="en-US" sz="1600" dirty="0"/>
              <a:t>Point </a:t>
            </a:r>
          </a:p>
          <a:p>
            <a:pPr algn="ctr"/>
            <a:r>
              <a:rPr lang="en-US" dirty="0"/>
              <a:t>3</a:t>
            </a:r>
          </a:p>
        </p:txBody>
      </p:sp>
    </p:spTree>
    <p:extLst>
      <p:ext uri="{BB962C8B-B14F-4D97-AF65-F5344CB8AC3E}">
        <p14:creationId xmlns:p14="http://schemas.microsoft.com/office/powerpoint/2010/main" val="31262853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15</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240324" y="2571750"/>
            <a:ext cx="8235593" cy="2347875"/>
          </a:xfrm>
        </p:spPr>
        <p:txBody>
          <a:bodyPr>
            <a:normAutofit/>
          </a:bodyPr>
          <a:lstStyle/>
          <a:p>
            <a:pPr marL="342900" indent="-342900">
              <a:lnSpc>
                <a:spcPct val="90000"/>
              </a:lnSpc>
              <a:buFont typeface="Arial" panose="020B0604020202020204" pitchFamily="34" charset="0"/>
              <a:buChar char="•"/>
            </a:pPr>
            <a:r>
              <a:rPr lang="nl-BE" sz="1800" dirty="0">
                <a:latin typeface="Avenir Roman"/>
              </a:rPr>
              <a:t>Second </a:t>
            </a:r>
            <a:r>
              <a:rPr lang="nl-BE" sz="1800" dirty="0" err="1">
                <a:latin typeface="Avenir Roman"/>
              </a:rPr>
              <a:t>pathway</a:t>
            </a:r>
            <a:r>
              <a:rPr lang="nl-BE" sz="1800" dirty="0">
                <a:latin typeface="Avenir Roman"/>
              </a:rPr>
              <a:t>: </a:t>
            </a:r>
            <a:r>
              <a:rPr lang="nl-BE" sz="1800" dirty="0" err="1">
                <a:latin typeface="Avenir Roman"/>
              </a:rPr>
              <a:t>social</a:t>
            </a:r>
            <a:r>
              <a:rPr lang="nl-BE" sz="1800" dirty="0">
                <a:latin typeface="Avenir Roman"/>
              </a:rPr>
              <a:t> context </a:t>
            </a:r>
            <a:r>
              <a:rPr lang="nl-BE" sz="1800" dirty="0" err="1">
                <a:latin typeface="Avenir Roman"/>
              </a:rPr>
              <a:t>provides</a:t>
            </a:r>
            <a:r>
              <a:rPr lang="nl-BE" sz="1800" dirty="0">
                <a:latin typeface="Avenir Roman"/>
              </a:rPr>
              <a:t> cues </a:t>
            </a:r>
            <a:r>
              <a:rPr lang="nl-BE" sz="1800" dirty="0" err="1">
                <a:latin typeface="Avenir Roman"/>
              </a:rPr>
              <a:t>that</a:t>
            </a:r>
            <a:r>
              <a:rPr lang="nl-BE" sz="1800" dirty="0">
                <a:latin typeface="Avenir Roman"/>
              </a:rPr>
              <a:t> </a:t>
            </a:r>
            <a:r>
              <a:rPr lang="nl-BE" sz="1800" dirty="0" err="1">
                <a:latin typeface="Avenir Roman"/>
              </a:rPr>
              <a:t>inform</a:t>
            </a:r>
            <a:r>
              <a:rPr lang="nl-BE" sz="1800" dirty="0">
                <a:latin typeface="Avenir Roman"/>
              </a:rPr>
              <a:t> </a:t>
            </a:r>
            <a:r>
              <a:rPr lang="nl-BE" sz="1800" dirty="0" err="1">
                <a:latin typeface="Avenir Roman"/>
              </a:rPr>
              <a:t>both</a:t>
            </a:r>
            <a:r>
              <a:rPr lang="nl-BE" sz="1800" dirty="0">
                <a:latin typeface="Avenir Roman"/>
              </a:rPr>
              <a:t> </a:t>
            </a:r>
            <a:r>
              <a:rPr lang="nl-BE" sz="1800" dirty="0" err="1">
                <a:latin typeface="Avenir Roman"/>
              </a:rPr>
              <a:t>the</a:t>
            </a:r>
            <a:r>
              <a:rPr lang="nl-BE" sz="1800" dirty="0">
                <a:latin typeface="Avenir Roman"/>
              </a:rPr>
              <a:t> </a:t>
            </a:r>
            <a:r>
              <a:rPr lang="nl-BE" sz="1800" i="1" dirty="0" err="1">
                <a:latin typeface="Avenir Roman"/>
              </a:rPr>
              <a:t>amount</a:t>
            </a:r>
            <a:r>
              <a:rPr lang="nl-BE" sz="1800" dirty="0">
                <a:latin typeface="Avenir Roman"/>
              </a:rPr>
              <a:t> and </a:t>
            </a:r>
            <a:r>
              <a:rPr lang="nl-BE" sz="1800" dirty="0" err="1">
                <a:latin typeface="Avenir Roman"/>
              </a:rPr>
              <a:t>the</a:t>
            </a:r>
            <a:r>
              <a:rPr lang="nl-BE" sz="1800" dirty="0">
                <a:latin typeface="Avenir Roman"/>
              </a:rPr>
              <a:t> </a:t>
            </a:r>
            <a:r>
              <a:rPr lang="nl-BE" sz="1800" i="1" dirty="0">
                <a:latin typeface="Avenir Roman"/>
              </a:rPr>
              <a:t>type </a:t>
            </a:r>
            <a:r>
              <a:rPr lang="nl-BE" sz="1800" dirty="0">
                <a:latin typeface="Avenir Roman"/>
              </a:rPr>
              <a:t>of </a:t>
            </a:r>
            <a:r>
              <a:rPr lang="nl-BE" sz="1800" dirty="0" err="1">
                <a:latin typeface="Avenir Roman"/>
              </a:rPr>
              <a:t>physical</a:t>
            </a:r>
            <a:r>
              <a:rPr lang="nl-BE" sz="1800" dirty="0">
                <a:latin typeface="Avenir Roman"/>
              </a:rPr>
              <a:t> </a:t>
            </a:r>
            <a:r>
              <a:rPr lang="nl-BE" sz="1800" dirty="0" err="1">
                <a:latin typeface="Avenir Roman"/>
              </a:rPr>
              <a:t>activity</a:t>
            </a:r>
            <a:r>
              <a:rPr lang="nl-BE" sz="1800" dirty="0">
                <a:latin typeface="Avenir Roman"/>
              </a:rPr>
              <a:t> </a:t>
            </a:r>
            <a:r>
              <a:rPr lang="nl-BE" sz="1800" dirty="0" err="1">
                <a:latin typeface="Avenir Roman"/>
              </a:rPr>
              <a:t>that</a:t>
            </a:r>
            <a:r>
              <a:rPr lang="nl-BE" sz="1800" dirty="0">
                <a:latin typeface="Avenir Roman"/>
              </a:rPr>
              <a:t> </a:t>
            </a:r>
            <a:r>
              <a:rPr lang="nl-BE" sz="1800" dirty="0" err="1">
                <a:latin typeface="Avenir Roman"/>
              </a:rPr>
              <a:t>people</a:t>
            </a:r>
            <a:r>
              <a:rPr lang="nl-BE" sz="1800" dirty="0">
                <a:latin typeface="Avenir Roman"/>
              </a:rPr>
              <a:t> do.</a:t>
            </a:r>
          </a:p>
          <a:p>
            <a:pPr marL="342900" indent="-342900">
              <a:lnSpc>
                <a:spcPct val="90000"/>
              </a:lnSpc>
              <a:buFont typeface="Arial" panose="020B0604020202020204" pitchFamily="34" charset="0"/>
              <a:buChar char="•"/>
            </a:pPr>
            <a:r>
              <a:rPr lang="nl-BE" sz="1800" dirty="0" err="1">
                <a:latin typeface="Avenir Roman"/>
              </a:rPr>
              <a:t>Examples</a:t>
            </a:r>
            <a:r>
              <a:rPr lang="nl-BE" sz="1800" dirty="0">
                <a:latin typeface="Avenir Roman"/>
              </a:rPr>
              <a:t> </a:t>
            </a:r>
            <a:r>
              <a:rPr lang="nl-BE" sz="1800" dirty="0" err="1">
                <a:latin typeface="Avenir Roman"/>
              </a:rPr>
              <a:t>include</a:t>
            </a:r>
            <a:r>
              <a:rPr lang="nl-BE" sz="1800" dirty="0">
                <a:latin typeface="Avenir Roman"/>
              </a:rPr>
              <a:t> </a:t>
            </a:r>
            <a:r>
              <a:rPr lang="nl-BE" sz="1800" dirty="0" err="1">
                <a:latin typeface="Avenir Roman"/>
              </a:rPr>
              <a:t>the</a:t>
            </a:r>
            <a:r>
              <a:rPr lang="nl-BE" sz="1800" dirty="0">
                <a:latin typeface="Avenir Roman"/>
              </a:rPr>
              <a:t> </a:t>
            </a:r>
            <a:r>
              <a:rPr lang="nl-BE" sz="1800" dirty="0" err="1">
                <a:latin typeface="Avenir Roman"/>
              </a:rPr>
              <a:t>positive</a:t>
            </a:r>
            <a:r>
              <a:rPr lang="nl-BE" sz="1800" dirty="0">
                <a:latin typeface="Avenir Roman"/>
              </a:rPr>
              <a:t> </a:t>
            </a:r>
            <a:r>
              <a:rPr lang="nl-BE" sz="1800" dirty="0" err="1">
                <a:latin typeface="Avenir Roman"/>
              </a:rPr>
              <a:t>relation</a:t>
            </a:r>
            <a:r>
              <a:rPr lang="nl-BE" sz="1800" dirty="0">
                <a:latin typeface="Avenir Roman"/>
              </a:rPr>
              <a:t> </a:t>
            </a:r>
            <a:r>
              <a:rPr lang="nl-BE" sz="1800" dirty="0" err="1">
                <a:latin typeface="Avenir Roman"/>
              </a:rPr>
              <a:t>between</a:t>
            </a:r>
            <a:r>
              <a:rPr lang="nl-BE" sz="1800" dirty="0">
                <a:latin typeface="Avenir Roman"/>
              </a:rPr>
              <a:t> </a:t>
            </a:r>
            <a:r>
              <a:rPr lang="nl-BE" sz="1800" dirty="0" err="1">
                <a:latin typeface="Avenir Roman"/>
              </a:rPr>
              <a:t>the</a:t>
            </a:r>
            <a:r>
              <a:rPr lang="nl-BE" sz="1800" dirty="0">
                <a:latin typeface="Avenir Roman"/>
              </a:rPr>
              <a:t> </a:t>
            </a:r>
            <a:r>
              <a:rPr lang="nl-BE" sz="1800" dirty="0" err="1">
                <a:latin typeface="Avenir Roman"/>
              </a:rPr>
              <a:t>walkability</a:t>
            </a:r>
            <a:r>
              <a:rPr lang="nl-BE" sz="1800" dirty="0">
                <a:latin typeface="Avenir Roman"/>
              </a:rPr>
              <a:t> of </a:t>
            </a:r>
            <a:r>
              <a:rPr lang="nl-BE" sz="1800" dirty="0" err="1">
                <a:latin typeface="Avenir Roman"/>
              </a:rPr>
              <a:t>neigbourhoods</a:t>
            </a:r>
            <a:r>
              <a:rPr lang="nl-BE" sz="1800" dirty="0">
                <a:latin typeface="Avenir Roman"/>
              </a:rPr>
              <a:t> and </a:t>
            </a:r>
            <a:r>
              <a:rPr lang="nl-BE" sz="1800" dirty="0" err="1">
                <a:latin typeface="Avenir Roman"/>
              </a:rPr>
              <a:t>physical</a:t>
            </a:r>
            <a:r>
              <a:rPr lang="nl-BE" sz="1800" dirty="0">
                <a:latin typeface="Avenir Roman"/>
              </a:rPr>
              <a:t> </a:t>
            </a:r>
            <a:r>
              <a:rPr lang="nl-BE" sz="1800" dirty="0" err="1">
                <a:latin typeface="Avenir Roman"/>
              </a:rPr>
              <a:t>activity</a:t>
            </a:r>
            <a:r>
              <a:rPr lang="nl-BE" sz="1800" dirty="0">
                <a:latin typeface="Avenir Roman"/>
              </a:rPr>
              <a:t> in </a:t>
            </a:r>
            <a:r>
              <a:rPr lang="nl-BE" sz="1800" dirty="0" err="1">
                <a:latin typeface="Avenir Roman"/>
              </a:rPr>
              <a:t>adults</a:t>
            </a:r>
            <a:r>
              <a:rPr lang="nl-BE" sz="1800" dirty="0">
                <a:latin typeface="Avenir Roman"/>
              </a:rPr>
              <a:t>, and </a:t>
            </a:r>
            <a:r>
              <a:rPr lang="nl-BE" sz="1800" dirty="0" err="1">
                <a:latin typeface="Avenir Roman"/>
              </a:rPr>
              <a:t>the</a:t>
            </a:r>
            <a:r>
              <a:rPr lang="nl-BE" sz="1800" dirty="0">
                <a:latin typeface="Avenir Roman"/>
              </a:rPr>
              <a:t> impact of </a:t>
            </a:r>
            <a:r>
              <a:rPr lang="nl-BE" sz="1800" dirty="0" err="1">
                <a:latin typeface="Avenir Roman"/>
              </a:rPr>
              <a:t>the</a:t>
            </a:r>
            <a:r>
              <a:rPr lang="nl-BE" sz="1800" dirty="0">
                <a:latin typeface="Avenir Roman"/>
              </a:rPr>
              <a:t> availability of </a:t>
            </a:r>
            <a:r>
              <a:rPr lang="nl-BE" sz="1800" dirty="0" err="1">
                <a:latin typeface="Avenir Roman"/>
              </a:rPr>
              <a:t>cycling</a:t>
            </a:r>
            <a:r>
              <a:rPr lang="nl-BE" sz="1800" dirty="0">
                <a:latin typeface="Avenir Roman"/>
              </a:rPr>
              <a:t> </a:t>
            </a:r>
            <a:r>
              <a:rPr lang="nl-BE" sz="1800" dirty="0" err="1">
                <a:latin typeface="Avenir Roman"/>
              </a:rPr>
              <a:t>lanes</a:t>
            </a:r>
            <a:r>
              <a:rPr lang="nl-BE" sz="1800" dirty="0">
                <a:latin typeface="Avenir Roman"/>
              </a:rPr>
              <a:t>, in </a:t>
            </a:r>
            <a:r>
              <a:rPr lang="nl-BE" sz="1800" dirty="0" err="1">
                <a:latin typeface="Avenir Roman"/>
              </a:rPr>
              <a:t>combination</a:t>
            </a:r>
            <a:r>
              <a:rPr lang="nl-BE" sz="1800" dirty="0">
                <a:latin typeface="Avenir Roman"/>
              </a:rPr>
              <a:t> </a:t>
            </a:r>
            <a:r>
              <a:rPr lang="nl-BE" sz="1800" dirty="0" err="1">
                <a:latin typeface="Avenir Roman"/>
              </a:rPr>
              <a:t>with</a:t>
            </a:r>
            <a:r>
              <a:rPr lang="nl-BE" sz="1800" dirty="0">
                <a:latin typeface="Avenir Roman"/>
              </a:rPr>
              <a:t> a norm </a:t>
            </a:r>
            <a:r>
              <a:rPr lang="nl-BE" sz="1800" dirty="0" err="1">
                <a:latin typeface="Avenir Roman"/>
              </a:rPr>
              <a:t>for</a:t>
            </a:r>
            <a:r>
              <a:rPr lang="nl-BE" sz="1800" dirty="0">
                <a:latin typeface="Avenir Roman"/>
              </a:rPr>
              <a:t> </a:t>
            </a:r>
            <a:r>
              <a:rPr lang="nl-BE" sz="1800" dirty="0" err="1">
                <a:latin typeface="Avenir Roman"/>
              </a:rPr>
              <a:t>cycling</a:t>
            </a:r>
            <a:r>
              <a:rPr lang="nl-BE" sz="1800" dirty="0">
                <a:latin typeface="Avenir Roman"/>
              </a:rPr>
              <a:t> as transport, on </a:t>
            </a:r>
            <a:r>
              <a:rPr lang="nl-BE" sz="1800" dirty="0" err="1">
                <a:latin typeface="Avenir Roman"/>
              </a:rPr>
              <a:t>the</a:t>
            </a:r>
            <a:r>
              <a:rPr lang="nl-BE" sz="1800" dirty="0">
                <a:latin typeface="Avenir Roman"/>
              </a:rPr>
              <a:t> </a:t>
            </a:r>
            <a:r>
              <a:rPr lang="nl-BE" sz="1800" dirty="0" err="1">
                <a:latin typeface="Avenir Roman"/>
              </a:rPr>
              <a:t>use</a:t>
            </a:r>
            <a:r>
              <a:rPr lang="nl-BE" sz="1800" dirty="0">
                <a:latin typeface="Avenir Roman"/>
              </a:rPr>
              <a:t> of </a:t>
            </a:r>
            <a:r>
              <a:rPr lang="nl-BE" sz="1800" dirty="0" err="1">
                <a:latin typeface="Avenir Roman"/>
              </a:rPr>
              <a:t>bicycles</a:t>
            </a:r>
            <a:r>
              <a:rPr lang="nl-BE" sz="1800" dirty="0">
                <a:latin typeface="Avenir Roman"/>
              </a:rPr>
              <a:t>.</a:t>
            </a: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79450" y="438150"/>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A social identity approach to understanding </a:t>
            </a:r>
            <a:br>
              <a:rPr lang="en-US" sz="3200" b="0" dirty="0">
                <a:solidFill>
                  <a:srgbClr val="22568B"/>
                </a:solidFill>
                <a:latin typeface="Avenir Roman" panose="02000503020000020003" pitchFamily="2" charset="0"/>
              </a:rPr>
            </a:br>
            <a:r>
              <a:rPr lang="en-US" sz="3200" b="0" dirty="0">
                <a:solidFill>
                  <a:srgbClr val="22568B"/>
                </a:solidFill>
                <a:latin typeface="Avenir Roman" panose="02000503020000020003" pitchFamily="2" charset="0"/>
              </a:rPr>
              <a:t>and promoting physical activity</a:t>
            </a:r>
            <a:br>
              <a:rPr lang="en-US" b="0" dirty="0">
                <a:solidFill>
                  <a:srgbClr val="22568B"/>
                </a:solidFill>
                <a:latin typeface="Avenir Roman" panose="02000503020000020003" pitchFamily="2" charset="0"/>
              </a:rPr>
            </a:br>
            <a:endParaRPr lang="en-US" b="0" dirty="0">
              <a:solidFill>
                <a:srgbClr val="22568B"/>
              </a:solidFill>
              <a:latin typeface="Avenir Roman" panose="02000503020000020003" pitchFamily="2" charset="0"/>
            </a:endParaRP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1079261" y="1531795"/>
            <a:ext cx="6718290" cy="938258"/>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000" dirty="0">
                <a:solidFill>
                  <a:srgbClr val="4094D1"/>
                </a:solidFill>
                <a:latin typeface="Avenir Roman" panose="02000503020000020003" pitchFamily="2" charset="0"/>
              </a:rPr>
              <a:t>Social context provides cues to specific physical activity norms and thus determines their relevance (or not) in a particular situation. </a:t>
            </a:r>
          </a:p>
        </p:txBody>
      </p:sp>
      <p:sp>
        <p:nvSpPr>
          <p:cNvPr id="6" name="Rounded Rectangle 5">
            <a:extLst>
              <a:ext uri="{FF2B5EF4-FFF2-40B4-BE49-F238E27FC236}">
                <a16:creationId xmlns:a16="http://schemas.microsoft.com/office/drawing/2014/main" id="{99BE6611-CA50-6F42-8219-3FB23D4E6128}"/>
              </a:ext>
            </a:extLst>
          </p:cNvPr>
          <p:cNvSpPr/>
          <p:nvPr/>
        </p:nvSpPr>
        <p:spPr>
          <a:xfrm>
            <a:off x="240324" y="1515456"/>
            <a:ext cx="691661" cy="949570"/>
          </a:xfrm>
          <a:prstGeom prst="roundRect">
            <a:avLst/>
          </a:prstGeom>
          <a:solidFill>
            <a:srgbClr val="4094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Key </a:t>
            </a:r>
          </a:p>
          <a:p>
            <a:pPr algn="ctr"/>
            <a:r>
              <a:rPr lang="en-US" sz="1600" dirty="0"/>
              <a:t>Point </a:t>
            </a:r>
          </a:p>
          <a:p>
            <a:pPr algn="ctr"/>
            <a:r>
              <a:rPr lang="en-US" dirty="0"/>
              <a:t>4</a:t>
            </a:r>
          </a:p>
        </p:txBody>
      </p:sp>
      <p:pic>
        <p:nvPicPr>
          <p:cNvPr id="3076" name="Picture 4" descr="photo of cars on highway during daytime">
            <a:extLst>
              <a:ext uri="{FF2B5EF4-FFF2-40B4-BE49-F238E27FC236}">
                <a16:creationId xmlns:a16="http://schemas.microsoft.com/office/drawing/2014/main" id="{CF188DDB-8F31-4F37-B9DB-5841170437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89089" y="3997841"/>
            <a:ext cx="898633" cy="1145659"/>
          </a:xfrm>
          <a:prstGeom prst="rect">
            <a:avLst/>
          </a:prstGeom>
          <a:noFill/>
          <a:effectLst>
            <a:softEdge rad="508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28549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16</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590636" y="1200651"/>
            <a:ext cx="7057073" cy="3643086"/>
          </a:xfrm>
        </p:spPr>
        <p:txBody>
          <a:bodyPr>
            <a:normAutofit/>
          </a:bodyPr>
          <a:lstStyle/>
          <a:p>
            <a:pPr marL="342900" indent="-342900">
              <a:lnSpc>
                <a:spcPct val="90000"/>
              </a:lnSpc>
              <a:buFont typeface="Arial" panose="020B0604020202020204" pitchFamily="34" charset="0"/>
              <a:buChar char="•"/>
            </a:pPr>
            <a:r>
              <a:rPr lang="nl-BE" sz="1800" dirty="0" err="1">
                <a:latin typeface="Avenir Roman" panose="02000503020000020003"/>
              </a:rPr>
              <a:t>Social</a:t>
            </a:r>
            <a:r>
              <a:rPr lang="nl-BE" sz="1800" dirty="0">
                <a:latin typeface="Avenir Roman" panose="02000503020000020003"/>
              </a:rPr>
              <a:t> </a:t>
            </a:r>
            <a:r>
              <a:rPr lang="nl-BE" sz="1800" dirty="0" err="1">
                <a:latin typeface="Avenir Roman" panose="02000503020000020003"/>
              </a:rPr>
              <a:t>norms</a:t>
            </a:r>
            <a:r>
              <a:rPr lang="nl-BE" sz="1800" dirty="0">
                <a:latin typeface="Avenir Roman" panose="02000503020000020003"/>
              </a:rPr>
              <a:t>, </a:t>
            </a:r>
            <a:r>
              <a:rPr lang="nl-BE" sz="1800" dirty="0" err="1">
                <a:latin typeface="Avenir Roman" panose="02000503020000020003"/>
              </a:rPr>
              <a:t>social</a:t>
            </a:r>
            <a:r>
              <a:rPr lang="nl-BE" sz="1800" dirty="0">
                <a:latin typeface="Avenir Roman" panose="02000503020000020003"/>
              </a:rPr>
              <a:t> </a:t>
            </a:r>
            <a:r>
              <a:rPr lang="nl-BE" sz="1800" dirty="0" err="1">
                <a:latin typeface="Avenir Roman" panose="02000503020000020003"/>
              </a:rPr>
              <a:t>identities</a:t>
            </a:r>
            <a:r>
              <a:rPr lang="nl-BE" sz="1800" dirty="0">
                <a:latin typeface="Avenir Roman" panose="02000503020000020003"/>
              </a:rPr>
              <a:t> and </a:t>
            </a:r>
            <a:r>
              <a:rPr lang="nl-BE" sz="1800" dirty="0" err="1">
                <a:latin typeface="Avenir Roman" panose="02000503020000020003"/>
              </a:rPr>
              <a:t>social</a:t>
            </a:r>
            <a:r>
              <a:rPr lang="nl-BE" sz="1800" dirty="0">
                <a:latin typeface="Avenir Roman" panose="02000503020000020003"/>
              </a:rPr>
              <a:t> context </a:t>
            </a:r>
            <a:r>
              <a:rPr lang="nl-BE" sz="1800" dirty="0" err="1">
                <a:latin typeface="Avenir Roman" panose="02000503020000020003"/>
              </a:rPr>
              <a:t>interact</a:t>
            </a:r>
            <a:r>
              <a:rPr lang="nl-BE" sz="1800" dirty="0">
                <a:latin typeface="Avenir Roman" panose="02000503020000020003"/>
              </a:rPr>
              <a:t> </a:t>
            </a:r>
            <a:r>
              <a:rPr lang="nl-BE" sz="1800" dirty="0" err="1">
                <a:latin typeface="Avenir Roman" panose="02000503020000020003"/>
              </a:rPr>
              <a:t>to</a:t>
            </a:r>
            <a:r>
              <a:rPr lang="nl-BE" sz="1800" dirty="0">
                <a:latin typeface="Avenir Roman" panose="02000503020000020003"/>
              </a:rPr>
              <a:t> </a:t>
            </a:r>
            <a:r>
              <a:rPr lang="nl-BE" sz="1800" dirty="0" err="1">
                <a:latin typeface="Avenir Roman" panose="02000503020000020003"/>
              </a:rPr>
              <a:t>shape</a:t>
            </a:r>
            <a:r>
              <a:rPr lang="nl-BE" sz="1800" dirty="0">
                <a:latin typeface="Avenir Roman" panose="02000503020000020003"/>
              </a:rPr>
              <a:t> </a:t>
            </a:r>
            <a:r>
              <a:rPr lang="nl-BE" sz="1800" dirty="0" err="1">
                <a:latin typeface="Avenir Roman" panose="02000503020000020003"/>
              </a:rPr>
              <a:t>physical</a:t>
            </a:r>
            <a:r>
              <a:rPr lang="nl-BE" sz="1800" dirty="0">
                <a:latin typeface="Avenir Roman" panose="02000503020000020003"/>
              </a:rPr>
              <a:t> </a:t>
            </a:r>
            <a:r>
              <a:rPr lang="nl-BE" sz="1800" dirty="0" err="1">
                <a:latin typeface="Avenir Roman" panose="02000503020000020003"/>
              </a:rPr>
              <a:t>activity</a:t>
            </a:r>
            <a:r>
              <a:rPr lang="nl-BE" sz="1800" dirty="0">
                <a:latin typeface="Avenir Roman" panose="02000503020000020003"/>
              </a:rPr>
              <a:t>.</a:t>
            </a:r>
          </a:p>
          <a:p>
            <a:pPr marL="342900" indent="-342900">
              <a:lnSpc>
                <a:spcPct val="90000"/>
              </a:lnSpc>
              <a:buFont typeface="Arial" panose="020B0604020202020204" pitchFamily="34" charset="0"/>
              <a:buChar char="•"/>
            </a:pPr>
            <a:r>
              <a:rPr lang="nl-BE" sz="1800" dirty="0" err="1">
                <a:latin typeface="Avenir Roman" panose="02000503020000020003"/>
              </a:rPr>
              <a:t>Crucially</a:t>
            </a:r>
            <a:r>
              <a:rPr lang="nl-BE" sz="1800" dirty="0">
                <a:latin typeface="Avenir Roman" panose="02000503020000020003"/>
              </a:rPr>
              <a:t>, </a:t>
            </a:r>
            <a:r>
              <a:rPr lang="nl-BE" sz="1800" dirty="0" err="1">
                <a:latin typeface="Avenir Roman" panose="02000503020000020003"/>
              </a:rPr>
              <a:t>the</a:t>
            </a:r>
            <a:r>
              <a:rPr lang="nl-BE" sz="1800" dirty="0">
                <a:latin typeface="Avenir Roman" panose="02000503020000020003"/>
              </a:rPr>
              <a:t> </a:t>
            </a:r>
            <a:r>
              <a:rPr lang="nl-BE" sz="1800" b="1" dirty="0" err="1">
                <a:latin typeface="Avenir Roman" panose="02000503020000020003"/>
              </a:rPr>
              <a:t>Situated</a:t>
            </a:r>
            <a:r>
              <a:rPr lang="nl-BE" sz="1800" b="1" dirty="0">
                <a:latin typeface="Avenir Roman" panose="02000503020000020003"/>
              </a:rPr>
              <a:t> Identity </a:t>
            </a:r>
            <a:r>
              <a:rPr lang="nl-BE" sz="1800" b="1" dirty="0" err="1">
                <a:latin typeface="Avenir Roman" panose="02000503020000020003"/>
              </a:rPr>
              <a:t>Enactment</a:t>
            </a:r>
            <a:r>
              <a:rPr lang="nl-BE" sz="1800" b="1" dirty="0">
                <a:latin typeface="Avenir Roman" panose="02000503020000020003"/>
              </a:rPr>
              <a:t> </a:t>
            </a:r>
            <a:r>
              <a:rPr lang="nl-BE" sz="1800" dirty="0">
                <a:latin typeface="Avenir Roman" panose="02000503020000020003"/>
              </a:rPr>
              <a:t>model </a:t>
            </a:r>
            <a:r>
              <a:rPr lang="nl-BE" sz="1800" dirty="0" err="1">
                <a:latin typeface="Avenir Roman" panose="02000503020000020003"/>
              </a:rPr>
              <a:t>proposes</a:t>
            </a:r>
            <a:r>
              <a:rPr lang="nl-BE" sz="1800" dirty="0">
                <a:latin typeface="Avenir Roman" panose="02000503020000020003"/>
              </a:rPr>
              <a:t> </a:t>
            </a:r>
            <a:r>
              <a:rPr lang="nl-BE" sz="1800" dirty="0" err="1">
                <a:latin typeface="Avenir Roman" panose="02000503020000020003"/>
              </a:rPr>
              <a:t>that</a:t>
            </a:r>
            <a:r>
              <a:rPr lang="nl-BE" sz="1800" dirty="0">
                <a:latin typeface="Avenir Roman" panose="02000503020000020003"/>
              </a:rPr>
              <a:t> </a:t>
            </a:r>
            <a:r>
              <a:rPr lang="nl-BE" sz="1800" dirty="0" err="1">
                <a:latin typeface="Avenir Roman" panose="02000503020000020003"/>
              </a:rPr>
              <a:t>social</a:t>
            </a:r>
            <a:r>
              <a:rPr lang="nl-BE" sz="1800" dirty="0">
                <a:latin typeface="Avenir Roman" panose="02000503020000020003"/>
              </a:rPr>
              <a:t> context </a:t>
            </a:r>
            <a:r>
              <a:rPr lang="nl-BE" sz="1800" dirty="0" err="1">
                <a:latin typeface="Avenir Roman" panose="02000503020000020003"/>
              </a:rPr>
              <a:t>provides</a:t>
            </a:r>
            <a:r>
              <a:rPr lang="nl-BE" sz="1800" dirty="0">
                <a:latin typeface="Avenir Roman" panose="02000503020000020003"/>
              </a:rPr>
              <a:t> </a:t>
            </a:r>
            <a:r>
              <a:rPr lang="nl-BE" sz="1800" dirty="0" err="1">
                <a:latin typeface="Avenir Roman" panose="02000503020000020003"/>
              </a:rPr>
              <a:t>vital</a:t>
            </a:r>
            <a:r>
              <a:rPr lang="nl-BE" sz="1800" dirty="0">
                <a:latin typeface="Avenir Roman" panose="02000503020000020003"/>
              </a:rPr>
              <a:t> cues </a:t>
            </a:r>
            <a:r>
              <a:rPr lang="nl-BE" sz="1800" dirty="0" err="1">
                <a:latin typeface="Avenir Roman" panose="02000503020000020003"/>
              </a:rPr>
              <a:t>both</a:t>
            </a:r>
            <a:r>
              <a:rPr lang="nl-BE" sz="1800" dirty="0">
                <a:latin typeface="Avenir Roman" panose="02000503020000020003"/>
              </a:rPr>
              <a:t> </a:t>
            </a:r>
            <a:r>
              <a:rPr lang="nl-BE" sz="1800" dirty="0" err="1">
                <a:latin typeface="Avenir Roman" panose="02000503020000020003"/>
              </a:rPr>
              <a:t>to</a:t>
            </a:r>
            <a:r>
              <a:rPr lang="nl-BE" sz="1800" dirty="0">
                <a:latin typeface="Avenir Roman" panose="02000503020000020003"/>
              </a:rPr>
              <a:t> </a:t>
            </a:r>
            <a:r>
              <a:rPr lang="nl-BE" sz="1800" dirty="0" err="1">
                <a:latin typeface="Avenir Roman" panose="02000503020000020003"/>
              </a:rPr>
              <a:t>particular</a:t>
            </a:r>
            <a:r>
              <a:rPr lang="nl-BE" sz="1800" dirty="0">
                <a:latin typeface="Avenir Roman" panose="02000503020000020003"/>
              </a:rPr>
              <a:t> </a:t>
            </a:r>
            <a:r>
              <a:rPr lang="nl-BE" sz="1800" dirty="0" err="1">
                <a:latin typeface="Avenir Roman" panose="02000503020000020003"/>
              </a:rPr>
              <a:t>identities</a:t>
            </a:r>
            <a:r>
              <a:rPr lang="nl-BE" sz="1800" dirty="0">
                <a:latin typeface="Avenir Roman" panose="02000503020000020003"/>
              </a:rPr>
              <a:t> and </a:t>
            </a:r>
            <a:r>
              <a:rPr lang="nl-BE" sz="1800" dirty="0" err="1">
                <a:latin typeface="Avenir Roman" panose="02000503020000020003"/>
              </a:rPr>
              <a:t>to</a:t>
            </a:r>
            <a:r>
              <a:rPr lang="nl-BE" sz="1800" dirty="0">
                <a:latin typeface="Avenir Roman" panose="02000503020000020003"/>
              </a:rPr>
              <a:t> </a:t>
            </a:r>
            <a:r>
              <a:rPr lang="nl-BE" sz="1800" dirty="0" err="1">
                <a:latin typeface="Avenir Roman" panose="02000503020000020003"/>
              </a:rPr>
              <a:t>particular</a:t>
            </a:r>
            <a:r>
              <a:rPr lang="nl-BE" sz="1800" dirty="0">
                <a:latin typeface="Avenir Roman" panose="02000503020000020003"/>
              </a:rPr>
              <a:t> </a:t>
            </a:r>
            <a:r>
              <a:rPr lang="nl-BE" sz="1800" dirty="0" err="1">
                <a:latin typeface="Avenir Roman" panose="02000503020000020003"/>
              </a:rPr>
              <a:t>norms</a:t>
            </a:r>
            <a:r>
              <a:rPr lang="nl-BE" sz="1800" dirty="0">
                <a:latin typeface="Avenir Roman" panose="02000503020000020003"/>
              </a:rPr>
              <a:t>. </a:t>
            </a:r>
          </a:p>
        </p:txBody>
      </p:sp>
      <p:sp>
        <p:nvSpPr>
          <p:cNvPr id="8" name="Title 1">
            <a:extLst>
              <a:ext uri="{FF2B5EF4-FFF2-40B4-BE49-F238E27FC236}">
                <a16:creationId xmlns:a16="http://schemas.microsoft.com/office/drawing/2014/main" id="{362AEFA4-322C-4D50-8767-6B0634F1FBA0}"/>
              </a:ext>
            </a:extLst>
          </p:cNvPr>
          <p:cNvSpPr>
            <a:spLocks noGrp="1"/>
          </p:cNvSpPr>
          <p:nvPr>
            <p:ph type="ctrTitle"/>
          </p:nvPr>
        </p:nvSpPr>
        <p:spPr>
          <a:xfrm>
            <a:off x="679938" y="340153"/>
            <a:ext cx="7772400" cy="522288"/>
          </a:xfrm>
        </p:spPr>
        <p:txBody>
          <a:bodyPr anchor="t">
            <a:noAutofit/>
          </a:bodyPr>
          <a:lstStyle>
            <a:lvl1pPr algn="l">
              <a:defRPr sz="3600" b="1"/>
            </a:lvl1pPr>
          </a:lstStyle>
          <a:p>
            <a:r>
              <a:rPr lang="en-US" sz="3200" b="0" dirty="0">
                <a:solidFill>
                  <a:srgbClr val="22568B"/>
                </a:solidFill>
                <a:latin typeface="Avenir Roman" panose="02000503020000020003"/>
              </a:rPr>
              <a:t>Conclusions</a:t>
            </a:r>
            <a:br>
              <a:rPr lang="en-US" dirty="0"/>
            </a:br>
            <a:endParaRPr lang="en-US" dirty="0"/>
          </a:p>
        </p:txBody>
      </p:sp>
      <p:pic>
        <p:nvPicPr>
          <p:cNvPr id="2050" name="Picture 2" descr="Football Fans in Training | Dunfermline Athletic Football Club">
            <a:extLst>
              <a:ext uri="{FF2B5EF4-FFF2-40B4-BE49-F238E27FC236}">
                <a16:creationId xmlns:a16="http://schemas.microsoft.com/office/drawing/2014/main" id="{080184D7-6D55-4D95-8D40-A6FABC9EA8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04976" y="2905565"/>
            <a:ext cx="3295343" cy="2074568"/>
          </a:xfrm>
          <a:prstGeom prst="rect">
            <a:avLst/>
          </a:prstGeom>
          <a:noFill/>
          <a:effectLst>
            <a:softEdge rad="1143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26595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2</a:t>
            </a:fld>
            <a:endParaRPr lang="en-GB" dirty="0"/>
          </a:p>
        </p:txBody>
      </p:sp>
      <p:sp>
        <p:nvSpPr>
          <p:cNvPr id="5" name="Title 1">
            <a:extLst>
              <a:ext uri="{FF2B5EF4-FFF2-40B4-BE49-F238E27FC236}">
                <a16:creationId xmlns:a16="http://schemas.microsoft.com/office/drawing/2014/main" id="{2E36572C-7613-4D4D-9C7E-9752C773C584}"/>
              </a:ext>
            </a:extLst>
          </p:cNvPr>
          <p:cNvSpPr>
            <a:spLocks noGrp="1"/>
          </p:cNvSpPr>
          <p:nvPr>
            <p:ph type="ctrTitle"/>
          </p:nvPr>
        </p:nvSpPr>
        <p:spPr>
          <a:xfrm>
            <a:off x="424961" y="372131"/>
            <a:ext cx="7772400" cy="521493"/>
          </a:xfrm>
        </p:spPr>
        <p:txBody>
          <a:bodyPr anchor="t">
            <a:noAutofit/>
          </a:bodyPr>
          <a:lstStyle>
            <a:lvl1pPr algn="l">
              <a:defRPr sz="3600" b="1"/>
            </a:lvl1pPr>
          </a:lstStyle>
          <a:p>
            <a:r>
              <a:rPr lang="en-US" b="0" dirty="0">
                <a:solidFill>
                  <a:srgbClr val="22568B"/>
                </a:solidFill>
                <a:latin typeface="Avenir Roman" panose="02000503020000020003" pitchFamily="2" charset="0"/>
                <a:cs typeface="Shree Devanagari 714" panose="02000600000000000000" pitchFamily="2" charset="0"/>
              </a:rPr>
              <a:t>Background</a:t>
            </a:r>
            <a:br>
              <a:rPr lang="en-US" dirty="0">
                <a:latin typeface="Avenir Roman" panose="02000503020000020003" pitchFamily="2" charset="0"/>
              </a:rPr>
            </a:br>
            <a:endParaRPr lang="en-US" dirty="0">
              <a:latin typeface="Avenir Roman" panose="02000503020000020003" pitchFamily="2" charset="0"/>
            </a:endParaRPr>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436685" y="1218100"/>
            <a:ext cx="8079994" cy="3720834"/>
          </a:xfrm>
        </p:spPr>
        <p:txBody>
          <a:bodyPr>
            <a:normAutofit/>
          </a:bodyPr>
          <a:lstStyle/>
          <a:p>
            <a:pPr marL="0" indent="0">
              <a:lnSpc>
                <a:spcPct val="100000"/>
              </a:lnSpc>
              <a:spcBef>
                <a:spcPts val="0"/>
              </a:spcBef>
              <a:buFontTx/>
              <a:buNone/>
            </a:pPr>
            <a:endParaRPr lang="nl-BE" altLang="nl-BE" sz="1600" dirty="0">
              <a:solidFill>
                <a:srgbClr val="4094D1"/>
              </a:solidFill>
              <a:latin typeface="Avenir Roman" panose="02000503020000020003" pitchFamily="2" charset="0"/>
            </a:endParaRPr>
          </a:p>
          <a:p>
            <a:pPr marL="0" indent="0">
              <a:lnSpc>
                <a:spcPct val="100000"/>
              </a:lnSpc>
              <a:spcBef>
                <a:spcPts val="0"/>
              </a:spcBef>
              <a:buFontTx/>
              <a:buNone/>
            </a:pPr>
            <a:endParaRPr lang="nl-BE" altLang="nl-BE" sz="1600" dirty="0">
              <a:solidFill>
                <a:srgbClr val="4094D1"/>
              </a:solidFill>
              <a:latin typeface="Avenir Roman" panose="02000503020000020003" pitchFamily="2" charset="0"/>
            </a:endParaRPr>
          </a:p>
          <a:p>
            <a:pPr marL="0" indent="0">
              <a:lnSpc>
                <a:spcPct val="100000"/>
              </a:lnSpc>
              <a:spcBef>
                <a:spcPts val="0"/>
              </a:spcBef>
              <a:buFontTx/>
              <a:buNone/>
            </a:pPr>
            <a:endParaRPr lang="nl-BE" altLang="nl-BE" sz="1600" dirty="0">
              <a:solidFill>
                <a:srgbClr val="4094D1"/>
              </a:solidFill>
              <a:latin typeface="Avenir Roman" panose="02000503020000020003" pitchFamily="2" charset="0"/>
            </a:endParaRPr>
          </a:p>
          <a:p>
            <a:pPr>
              <a:lnSpc>
                <a:spcPct val="110000"/>
              </a:lnSpc>
            </a:pPr>
            <a:endParaRPr lang="nl-BE" sz="1600" dirty="0">
              <a:latin typeface="Avenir Roman" panose="02000503020000020003" pitchFamily="2" charset="0"/>
            </a:endParaRPr>
          </a:p>
        </p:txBody>
      </p:sp>
      <p:sp>
        <p:nvSpPr>
          <p:cNvPr id="8" name="Content Placeholder 2">
            <a:extLst>
              <a:ext uri="{FF2B5EF4-FFF2-40B4-BE49-F238E27FC236}">
                <a16:creationId xmlns:a16="http://schemas.microsoft.com/office/drawing/2014/main" id="{68AF17C5-4836-46DA-81D6-58CE7E079EF5}"/>
              </a:ext>
            </a:extLst>
          </p:cNvPr>
          <p:cNvSpPr txBox="1">
            <a:spLocks/>
          </p:cNvSpPr>
          <p:nvPr/>
        </p:nvSpPr>
        <p:spPr>
          <a:xfrm>
            <a:off x="382754" y="1879819"/>
            <a:ext cx="8187856" cy="3643086"/>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000" kern="1200">
                <a:solidFill>
                  <a:schemeClr val="tx1">
                    <a:lumMod val="85000"/>
                    <a:lumOff val="15000"/>
                  </a:schemeClr>
                </a:solidFill>
                <a:latin typeface="+mn-lt"/>
                <a:ea typeface="+mn-ea"/>
                <a:cs typeface="+mn-cs"/>
              </a:defRPr>
            </a:lvl1pPr>
            <a:lvl2pPr marL="260604" indent="-257175" algn="l" defTabSz="685800" rtl="0" eaLnBrk="1" latinLnBrk="0" hangingPunct="1">
              <a:lnSpc>
                <a:spcPct val="85000"/>
              </a:lnSpc>
              <a:spcBef>
                <a:spcPts val="450"/>
              </a:spcBef>
              <a:buFont typeface="Arial" pitchFamily="34" charset="0"/>
              <a:buChar char=" "/>
              <a:defRPr sz="1800" kern="1200">
                <a:solidFill>
                  <a:schemeClr val="tx1">
                    <a:lumMod val="85000"/>
                    <a:lumOff val="15000"/>
                  </a:schemeClr>
                </a:solidFill>
                <a:latin typeface="+mn-lt"/>
                <a:ea typeface="+mn-ea"/>
                <a:cs typeface="+mn-cs"/>
              </a:defRPr>
            </a:lvl2pPr>
            <a:lvl3pPr marL="411480" indent="-411480" algn="l" defTabSz="685800" rtl="0" eaLnBrk="1" latinLnBrk="0" hangingPunct="1">
              <a:lnSpc>
                <a:spcPct val="85000"/>
              </a:lnSpc>
              <a:spcBef>
                <a:spcPts val="450"/>
              </a:spcBef>
              <a:buFont typeface="Arial" pitchFamily="34" charset="0"/>
              <a:buChar char=" "/>
              <a:defRPr sz="1500" i="1" kern="1200">
                <a:solidFill>
                  <a:schemeClr val="tx1">
                    <a:lumMod val="85000"/>
                    <a:lumOff val="15000"/>
                  </a:schemeClr>
                </a:solidFill>
                <a:latin typeface="+mn-lt"/>
                <a:ea typeface="+mn-ea"/>
                <a:cs typeface="+mn-cs"/>
              </a:defRPr>
            </a:lvl3pPr>
            <a:lvl4pPr marL="617220" indent="-61722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4pPr>
            <a:lvl5pPr marL="822960" indent="-82296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5pPr>
            <a:lvl6pPr marL="90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6pPr>
            <a:lvl7pPr marL="105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7pPr>
            <a:lvl8pPr marL="120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8pPr>
            <a:lvl9pPr marL="135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9pPr>
          </a:lstStyle>
          <a:p>
            <a:pPr marL="342900" indent="-342900" fontAlgn="auto">
              <a:lnSpc>
                <a:spcPct val="90000"/>
              </a:lnSpc>
              <a:spcAft>
                <a:spcPts val="0"/>
              </a:spcAft>
              <a:buFont typeface="Arial" pitchFamily="34" charset="0"/>
              <a:buChar char="•"/>
            </a:pPr>
            <a:r>
              <a:rPr lang="nl-BE" sz="1800" dirty="0">
                <a:latin typeface="Avenir Roman"/>
              </a:rPr>
              <a:t>Sport and </a:t>
            </a:r>
            <a:r>
              <a:rPr lang="nl-BE" sz="1800" dirty="0" err="1">
                <a:latin typeface="Avenir Roman"/>
              </a:rPr>
              <a:t>exercise</a:t>
            </a:r>
            <a:r>
              <a:rPr lang="nl-BE" sz="1800" dirty="0">
                <a:latin typeface="Avenir Roman"/>
              </a:rPr>
              <a:t> are </a:t>
            </a:r>
            <a:r>
              <a:rPr lang="nl-BE" sz="1800" dirty="0" err="1">
                <a:latin typeface="Avenir Roman"/>
              </a:rPr>
              <a:t>both</a:t>
            </a:r>
            <a:r>
              <a:rPr lang="nl-BE" sz="1800" dirty="0">
                <a:latin typeface="Avenir Roman"/>
              </a:rPr>
              <a:t> types of </a:t>
            </a:r>
            <a:r>
              <a:rPr lang="nl-BE" sz="1800" dirty="0" err="1">
                <a:latin typeface="Avenir Roman"/>
              </a:rPr>
              <a:t>physical</a:t>
            </a:r>
            <a:r>
              <a:rPr lang="nl-BE" sz="1800" dirty="0">
                <a:latin typeface="Avenir Roman"/>
              </a:rPr>
              <a:t> </a:t>
            </a:r>
            <a:r>
              <a:rPr lang="nl-BE" sz="1800" dirty="0" err="1">
                <a:latin typeface="Avenir Roman"/>
              </a:rPr>
              <a:t>activity</a:t>
            </a:r>
            <a:r>
              <a:rPr lang="nl-BE" sz="1800" dirty="0">
                <a:latin typeface="Avenir Roman"/>
              </a:rPr>
              <a:t> (PA), </a:t>
            </a:r>
            <a:r>
              <a:rPr lang="nl-BE" sz="1800" dirty="0" err="1">
                <a:latin typeface="Avenir Roman"/>
              </a:rPr>
              <a:t>which</a:t>
            </a:r>
            <a:r>
              <a:rPr lang="nl-BE" sz="1800" dirty="0">
                <a:latin typeface="Avenir Roman"/>
              </a:rPr>
              <a:t> </a:t>
            </a:r>
            <a:r>
              <a:rPr lang="nl-BE" sz="1800" dirty="0" err="1">
                <a:latin typeface="Avenir Roman"/>
              </a:rPr>
              <a:t>encapsulates</a:t>
            </a:r>
            <a:r>
              <a:rPr lang="nl-BE" sz="1800" dirty="0">
                <a:latin typeface="Avenir Roman"/>
              </a:rPr>
              <a:t> </a:t>
            </a:r>
            <a:r>
              <a:rPr lang="nl-BE" sz="1800" dirty="0" err="1">
                <a:latin typeface="Avenir Roman"/>
              </a:rPr>
              <a:t>all</a:t>
            </a:r>
            <a:r>
              <a:rPr lang="nl-BE" sz="1800" dirty="0">
                <a:latin typeface="Avenir Roman"/>
              </a:rPr>
              <a:t> </a:t>
            </a:r>
            <a:r>
              <a:rPr lang="nl-BE" sz="1800" dirty="0" err="1">
                <a:latin typeface="Avenir Roman"/>
              </a:rPr>
              <a:t>bodily</a:t>
            </a:r>
            <a:r>
              <a:rPr lang="nl-BE" sz="1800" dirty="0">
                <a:latin typeface="Avenir Roman"/>
              </a:rPr>
              <a:t> </a:t>
            </a:r>
            <a:r>
              <a:rPr lang="nl-BE" sz="1800" dirty="0" err="1">
                <a:latin typeface="Avenir Roman"/>
              </a:rPr>
              <a:t>movements</a:t>
            </a:r>
            <a:r>
              <a:rPr lang="nl-BE" sz="1800" dirty="0">
                <a:latin typeface="Avenir Roman"/>
              </a:rPr>
              <a:t> </a:t>
            </a:r>
            <a:r>
              <a:rPr lang="nl-BE" sz="1800" dirty="0" err="1">
                <a:latin typeface="Avenir Roman"/>
              </a:rPr>
              <a:t>that</a:t>
            </a:r>
            <a:r>
              <a:rPr lang="nl-BE" sz="1800" dirty="0">
                <a:latin typeface="Avenir Roman"/>
              </a:rPr>
              <a:t> </a:t>
            </a:r>
            <a:r>
              <a:rPr lang="nl-BE" sz="1800" dirty="0" err="1">
                <a:latin typeface="Avenir Roman"/>
              </a:rPr>
              <a:t>result</a:t>
            </a:r>
            <a:r>
              <a:rPr lang="nl-BE" sz="1800" dirty="0">
                <a:latin typeface="Avenir Roman"/>
              </a:rPr>
              <a:t> in energy </a:t>
            </a:r>
            <a:r>
              <a:rPr lang="nl-BE" sz="1800" dirty="0" err="1">
                <a:latin typeface="Avenir Roman"/>
              </a:rPr>
              <a:t>expendity</a:t>
            </a:r>
            <a:r>
              <a:rPr lang="nl-BE" sz="1800" dirty="0">
                <a:latin typeface="Avenir Roman"/>
              </a:rPr>
              <a:t>.</a:t>
            </a:r>
          </a:p>
          <a:p>
            <a:pPr marL="342900" indent="-342900" fontAlgn="auto">
              <a:lnSpc>
                <a:spcPct val="90000"/>
              </a:lnSpc>
              <a:spcAft>
                <a:spcPts val="0"/>
              </a:spcAft>
              <a:buFont typeface="Arial" pitchFamily="34" charset="0"/>
              <a:buChar char="•"/>
            </a:pPr>
            <a:r>
              <a:rPr lang="nl-BE" sz="1800" dirty="0">
                <a:latin typeface="Avenir Roman"/>
              </a:rPr>
              <a:t>Present </a:t>
            </a:r>
            <a:r>
              <a:rPr lang="nl-BE" sz="1800" dirty="0" err="1">
                <a:latin typeface="Avenir Roman"/>
              </a:rPr>
              <a:t>chapter</a:t>
            </a:r>
            <a:r>
              <a:rPr lang="nl-BE" sz="1800" dirty="0">
                <a:latin typeface="Avenir Roman"/>
              </a:rPr>
              <a:t> </a:t>
            </a:r>
            <a:r>
              <a:rPr lang="nl-BE" sz="1800" dirty="0" err="1">
                <a:latin typeface="Avenir Roman"/>
              </a:rPr>
              <a:t>focuses</a:t>
            </a:r>
            <a:r>
              <a:rPr lang="nl-BE" sz="1800" dirty="0">
                <a:latin typeface="Avenir Roman"/>
              </a:rPr>
              <a:t> on </a:t>
            </a:r>
            <a:r>
              <a:rPr lang="nl-BE" sz="1800" dirty="0" err="1">
                <a:latin typeface="Avenir Roman"/>
              </a:rPr>
              <a:t>all</a:t>
            </a:r>
            <a:r>
              <a:rPr lang="nl-BE" sz="1800" dirty="0">
                <a:latin typeface="Avenir Roman"/>
              </a:rPr>
              <a:t> types of PA, </a:t>
            </a:r>
            <a:r>
              <a:rPr lang="nl-BE" sz="1800" dirty="0" err="1">
                <a:latin typeface="Avenir Roman"/>
              </a:rPr>
              <a:t>given</a:t>
            </a:r>
            <a:r>
              <a:rPr lang="nl-BE" sz="1800" dirty="0">
                <a:latin typeface="Avenir Roman"/>
              </a:rPr>
              <a:t> </a:t>
            </a:r>
            <a:r>
              <a:rPr lang="nl-BE" sz="1800" dirty="0" err="1">
                <a:latin typeface="Avenir Roman"/>
              </a:rPr>
              <a:t>the</a:t>
            </a:r>
            <a:r>
              <a:rPr lang="nl-BE" sz="1800" dirty="0">
                <a:latin typeface="Avenir Roman"/>
              </a:rPr>
              <a:t> </a:t>
            </a:r>
            <a:r>
              <a:rPr lang="nl-BE" sz="1800" dirty="0" err="1">
                <a:latin typeface="Avenir Roman"/>
              </a:rPr>
              <a:t>considerable</a:t>
            </a:r>
            <a:r>
              <a:rPr lang="nl-BE" sz="1800" dirty="0">
                <a:latin typeface="Avenir Roman"/>
              </a:rPr>
              <a:t>, </a:t>
            </a:r>
            <a:r>
              <a:rPr lang="nl-BE" sz="1800" dirty="0" err="1">
                <a:latin typeface="Avenir Roman"/>
              </a:rPr>
              <a:t>wide-ranging</a:t>
            </a:r>
            <a:r>
              <a:rPr lang="nl-BE" sz="1800" dirty="0">
                <a:latin typeface="Avenir Roman"/>
              </a:rPr>
              <a:t> and well </a:t>
            </a:r>
            <a:r>
              <a:rPr lang="nl-BE" sz="1800" dirty="0" err="1">
                <a:latin typeface="Avenir Roman"/>
              </a:rPr>
              <a:t>documented</a:t>
            </a:r>
            <a:r>
              <a:rPr lang="nl-BE" sz="1800" dirty="0">
                <a:latin typeface="Avenir Roman"/>
              </a:rPr>
              <a:t> </a:t>
            </a:r>
            <a:r>
              <a:rPr lang="nl-BE" sz="1800" b="1" dirty="0">
                <a:latin typeface="Avenir Roman"/>
              </a:rPr>
              <a:t>health benefits of </a:t>
            </a:r>
            <a:r>
              <a:rPr lang="nl-BE" sz="1800" b="1" dirty="0" err="1">
                <a:latin typeface="Avenir Roman"/>
              </a:rPr>
              <a:t>regular</a:t>
            </a:r>
            <a:r>
              <a:rPr lang="nl-BE" sz="1800" b="1" dirty="0">
                <a:latin typeface="Avenir Roman"/>
              </a:rPr>
              <a:t> PA:</a:t>
            </a:r>
            <a:r>
              <a:rPr lang="nl-BE" sz="1800" dirty="0">
                <a:latin typeface="Avenir Roman"/>
              </a:rPr>
              <a:t> </a:t>
            </a:r>
            <a:r>
              <a:rPr lang="nl-BE" sz="1800" dirty="0" err="1">
                <a:latin typeface="Avenir Roman"/>
              </a:rPr>
              <a:t>both</a:t>
            </a:r>
            <a:r>
              <a:rPr lang="nl-BE" sz="1800" dirty="0">
                <a:latin typeface="Avenir Roman"/>
              </a:rPr>
              <a:t> </a:t>
            </a:r>
            <a:r>
              <a:rPr lang="nl-BE" sz="1800" b="1" dirty="0" err="1">
                <a:latin typeface="Avenir Roman"/>
              </a:rPr>
              <a:t>physically</a:t>
            </a:r>
            <a:r>
              <a:rPr lang="nl-BE" sz="1800" dirty="0">
                <a:latin typeface="Avenir Roman"/>
              </a:rPr>
              <a:t> (e.g., on </a:t>
            </a:r>
            <a:r>
              <a:rPr lang="nl-BE" sz="1800" dirty="0" err="1">
                <a:latin typeface="Avenir Roman"/>
              </a:rPr>
              <a:t>heart</a:t>
            </a:r>
            <a:r>
              <a:rPr lang="nl-BE" sz="1800" dirty="0">
                <a:latin typeface="Avenir Roman"/>
              </a:rPr>
              <a:t> </a:t>
            </a:r>
            <a:r>
              <a:rPr lang="nl-BE" sz="1800" dirty="0" err="1">
                <a:latin typeface="Avenir Roman"/>
              </a:rPr>
              <a:t>disease</a:t>
            </a:r>
            <a:r>
              <a:rPr lang="nl-BE" sz="1800" dirty="0">
                <a:latin typeface="Avenir Roman"/>
              </a:rPr>
              <a:t>, type 2 diabetes, colon and </a:t>
            </a:r>
            <a:r>
              <a:rPr lang="nl-BE" sz="1800" dirty="0" err="1">
                <a:latin typeface="Avenir Roman"/>
              </a:rPr>
              <a:t>breast</a:t>
            </a:r>
            <a:r>
              <a:rPr lang="nl-BE" sz="1800" dirty="0">
                <a:latin typeface="Avenir Roman"/>
              </a:rPr>
              <a:t> </a:t>
            </a:r>
            <a:r>
              <a:rPr lang="nl-BE" sz="1800" dirty="0" err="1">
                <a:latin typeface="Avenir Roman"/>
              </a:rPr>
              <a:t>cancers</a:t>
            </a:r>
            <a:r>
              <a:rPr lang="nl-BE" sz="1800" dirty="0">
                <a:latin typeface="Avenir Roman"/>
              </a:rPr>
              <a:t>) and </a:t>
            </a:r>
            <a:r>
              <a:rPr lang="nl-BE" sz="1800" b="1" dirty="0" err="1">
                <a:latin typeface="Avenir Roman"/>
              </a:rPr>
              <a:t>mentally</a:t>
            </a:r>
            <a:r>
              <a:rPr lang="nl-BE" sz="1800" dirty="0">
                <a:latin typeface="Avenir Roman"/>
              </a:rPr>
              <a:t> (e.g., on </a:t>
            </a:r>
            <a:r>
              <a:rPr lang="nl-BE" sz="1800" dirty="0" err="1">
                <a:latin typeface="Avenir Roman"/>
              </a:rPr>
              <a:t>anxiety</a:t>
            </a:r>
            <a:r>
              <a:rPr lang="nl-BE" sz="1800" dirty="0">
                <a:latin typeface="Avenir Roman"/>
              </a:rPr>
              <a:t> and </a:t>
            </a:r>
            <a:r>
              <a:rPr lang="nl-BE" sz="1800" dirty="0" err="1">
                <a:latin typeface="Avenir Roman"/>
              </a:rPr>
              <a:t>depression</a:t>
            </a:r>
            <a:r>
              <a:rPr lang="nl-BE" sz="1800" dirty="0">
                <a:latin typeface="Avenir Roman"/>
              </a:rPr>
              <a:t>).</a:t>
            </a:r>
          </a:p>
          <a:p>
            <a:pPr marL="342900" indent="-342900" fontAlgn="auto">
              <a:lnSpc>
                <a:spcPct val="90000"/>
              </a:lnSpc>
              <a:spcAft>
                <a:spcPts val="0"/>
              </a:spcAft>
              <a:buFont typeface="Arial" pitchFamily="34" charset="0"/>
              <a:buChar char="•"/>
            </a:pPr>
            <a:r>
              <a:rPr lang="nl-BE" sz="1800" dirty="0" err="1">
                <a:latin typeface="Avenir Roman"/>
              </a:rPr>
              <a:t>Nevertheless</a:t>
            </a:r>
            <a:r>
              <a:rPr lang="nl-BE" sz="1800" dirty="0">
                <a:latin typeface="Avenir Roman"/>
              </a:rPr>
              <a:t>, </a:t>
            </a:r>
            <a:r>
              <a:rPr lang="nl-BE" sz="1800" dirty="0" err="1">
                <a:latin typeface="Avenir Roman"/>
              </a:rPr>
              <a:t>despite</a:t>
            </a:r>
            <a:r>
              <a:rPr lang="nl-BE" sz="1800" dirty="0">
                <a:latin typeface="Avenir Roman"/>
              </a:rPr>
              <a:t> </a:t>
            </a:r>
            <a:r>
              <a:rPr lang="nl-BE" sz="1800" dirty="0" err="1">
                <a:latin typeface="Avenir Roman"/>
              </a:rPr>
              <a:t>the</a:t>
            </a:r>
            <a:r>
              <a:rPr lang="nl-BE" sz="1800" dirty="0">
                <a:latin typeface="Avenir Roman"/>
              </a:rPr>
              <a:t> </a:t>
            </a:r>
            <a:r>
              <a:rPr lang="nl-BE" sz="1800" dirty="0" err="1">
                <a:latin typeface="Avenir Roman"/>
              </a:rPr>
              <a:t>increasing</a:t>
            </a:r>
            <a:r>
              <a:rPr lang="nl-BE" sz="1800" dirty="0">
                <a:latin typeface="Avenir Roman"/>
              </a:rPr>
              <a:t> awareness of </a:t>
            </a:r>
            <a:r>
              <a:rPr lang="nl-BE" sz="1800" dirty="0" err="1">
                <a:latin typeface="Avenir Roman"/>
              </a:rPr>
              <a:t>the</a:t>
            </a:r>
            <a:r>
              <a:rPr lang="nl-BE" sz="1800" dirty="0">
                <a:latin typeface="Avenir Roman"/>
              </a:rPr>
              <a:t> </a:t>
            </a:r>
            <a:r>
              <a:rPr lang="nl-BE" sz="1800" dirty="0" err="1">
                <a:latin typeface="Avenir Roman"/>
              </a:rPr>
              <a:t>importance</a:t>
            </a:r>
            <a:r>
              <a:rPr lang="nl-BE" sz="1800" dirty="0">
                <a:latin typeface="Avenir Roman"/>
              </a:rPr>
              <a:t> of </a:t>
            </a:r>
            <a:r>
              <a:rPr lang="nl-BE" sz="1800" dirty="0" err="1">
                <a:latin typeface="Avenir Roman"/>
              </a:rPr>
              <a:t>reaching</a:t>
            </a:r>
            <a:r>
              <a:rPr lang="nl-BE" sz="1800" dirty="0">
                <a:latin typeface="Avenir Roman"/>
              </a:rPr>
              <a:t> </a:t>
            </a:r>
            <a:r>
              <a:rPr lang="nl-BE" sz="1800" dirty="0" err="1">
                <a:latin typeface="Avenir Roman"/>
              </a:rPr>
              <a:t>the</a:t>
            </a:r>
            <a:r>
              <a:rPr lang="nl-BE" sz="1800" dirty="0">
                <a:latin typeface="Avenir Roman"/>
              </a:rPr>
              <a:t> </a:t>
            </a:r>
            <a:r>
              <a:rPr lang="nl-BE" sz="1800" dirty="0" err="1">
                <a:latin typeface="Avenir Roman"/>
              </a:rPr>
              <a:t>proposed</a:t>
            </a:r>
            <a:r>
              <a:rPr lang="nl-BE" sz="1800" dirty="0">
                <a:latin typeface="Avenir Roman"/>
              </a:rPr>
              <a:t> </a:t>
            </a:r>
            <a:r>
              <a:rPr lang="nl-BE" sz="1800" dirty="0" err="1">
                <a:latin typeface="Avenir Roman"/>
              </a:rPr>
              <a:t>norms</a:t>
            </a:r>
            <a:r>
              <a:rPr lang="nl-BE" sz="1800" dirty="0">
                <a:latin typeface="Avenir Roman"/>
              </a:rPr>
              <a:t> </a:t>
            </a:r>
            <a:r>
              <a:rPr lang="nl-BE" sz="1800" dirty="0" err="1">
                <a:latin typeface="Avenir Roman"/>
              </a:rPr>
              <a:t>for</a:t>
            </a:r>
            <a:r>
              <a:rPr lang="nl-BE" sz="1800" dirty="0">
                <a:latin typeface="Avenir Roman"/>
              </a:rPr>
              <a:t> health-</a:t>
            </a:r>
            <a:r>
              <a:rPr lang="nl-BE" sz="1800" dirty="0" err="1">
                <a:latin typeface="Avenir Roman"/>
              </a:rPr>
              <a:t>enhancing</a:t>
            </a:r>
            <a:r>
              <a:rPr lang="nl-BE" sz="1800" dirty="0">
                <a:latin typeface="Avenir Roman"/>
              </a:rPr>
              <a:t> PA, high levels of </a:t>
            </a:r>
            <a:r>
              <a:rPr lang="nl-BE" sz="1800" dirty="0" err="1">
                <a:latin typeface="Avenir Roman"/>
              </a:rPr>
              <a:t>inactivity</a:t>
            </a:r>
            <a:r>
              <a:rPr lang="nl-BE" sz="1800" dirty="0">
                <a:latin typeface="Avenir Roman"/>
              </a:rPr>
              <a:t> are </a:t>
            </a:r>
            <a:r>
              <a:rPr lang="nl-BE" sz="1800" dirty="0" err="1">
                <a:latin typeface="Avenir Roman"/>
              </a:rPr>
              <a:t>still</a:t>
            </a:r>
            <a:r>
              <a:rPr lang="nl-BE" sz="1800" dirty="0">
                <a:latin typeface="Avenir Roman"/>
              </a:rPr>
              <a:t> </a:t>
            </a:r>
            <a:r>
              <a:rPr lang="nl-BE" sz="1800" dirty="0" err="1">
                <a:latin typeface="Avenir Roman"/>
              </a:rPr>
              <a:t>reported</a:t>
            </a:r>
            <a:r>
              <a:rPr lang="nl-BE" sz="1800" dirty="0">
                <a:latin typeface="Avenir Roman"/>
              </a:rPr>
              <a:t> worldwide, </a:t>
            </a:r>
            <a:r>
              <a:rPr lang="nl-BE" sz="1800" dirty="0" err="1">
                <a:latin typeface="Avenir Roman"/>
              </a:rPr>
              <a:t>resulting</a:t>
            </a:r>
            <a:r>
              <a:rPr lang="nl-BE" sz="1800" dirty="0">
                <a:latin typeface="Avenir Roman"/>
              </a:rPr>
              <a:t> in </a:t>
            </a:r>
            <a:r>
              <a:rPr lang="nl-BE" sz="1800" dirty="0" err="1">
                <a:latin typeface="Avenir Roman"/>
              </a:rPr>
              <a:t>considerable</a:t>
            </a:r>
            <a:r>
              <a:rPr lang="nl-BE" sz="1800" dirty="0">
                <a:latin typeface="Avenir Roman"/>
              </a:rPr>
              <a:t> financial </a:t>
            </a:r>
            <a:r>
              <a:rPr lang="nl-BE" sz="1800" dirty="0" err="1">
                <a:latin typeface="Avenir Roman"/>
              </a:rPr>
              <a:t>burden</a:t>
            </a:r>
            <a:r>
              <a:rPr lang="nl-BE" sz="1800" dirty="0">
                <a:latin typeface="Avenir Roman"/>
              </a:rPr>
              <a:t> on </a:t>
            </a:r>
            <a:r>
              <a:rPr lang="nl-BE" sz="1800" dirty="0" err="1">
                <a:latin typeface="Avenir Roman"/>
              </a:rPr>
              <a:t>governments</a:t>
            </a:r>
            <a:r>
              <a:rPr lang="nl-BE" sz="1800" dirty="0">
                <a:latin typeface="Avenir Roman"/>
              </a:rPr>
              <a:t>.</a:t>
            </a:r>
          </a:p>
          <a:p>
            <a:pPr marL="342900" indent="-342900" fontAlgn="auto">
              <a:lnSpc>
                <a:spcPct val="90000"/>
              </a:lnSpc>
              <a:spcAft>
                <a:spcPts val="0"/>
              </a:spcAft>
              <a:buFont typeface="Arial" pitchFamily="34" charset="0"/>
              <a:buChar char="•"/>
            </a:pPr>
            <a:r>
              <a:rPr lang="nl-BE" sz="1800" dirty="0" err="1">
                <a:latin typeface="Avenir Roman"/>
              </a:rPr>
              <a:t>There</a:t>
            </a:r>
            <a:r>
              <a:rPr lang="nl-BE" sz="1800" dirty="0">
                <a:latin typeface="Avenir Roman"/>
              </a:rPr>
              <a:t> is </a:t>
            </a:r>
            <a:r>
              <a:rPr lang="nl-BE" sz="1800" dirty="0" err="1">
                <a:latin typeface="Avenir Roman"/>
              </a:rPr>
              <a:t>thus</a:t>
            </a:r>
            <a:r>
              <a:rPr lang="nl-BE" sz="1800" dirty="0">
                <a:latin typeface="Avenir Roman"/>
              </a:rPr>
              <a:t> a </a:t>
            </a:r>
            <a:r>
              <a:rPr lang="nl-BE" sz="1800" dirty="0" err="1">
                <a:latin typeface="Avenir Roman"/>
              </a:rPr>
              <a:t>clear</a:t>
            </a:r>
            <a:r>
              <a:rPr lang="nl-BE" sz="1800" dirty="0">
                <a:latin typeface="Avenir Roman"/>
              </a:rPr>
              <a:t> </a:t>
            </a:r>
            <a:r>
              <a:rPr lang="nl-BE" sz="1800" dirty="0" err="1">
                <a:latin typeface="Avenir Roman"/>
              </a:rPr>
              <a:t>need</a:t>
            </a:r>
            <a:r>
              <a:rPr lang="nl-BE" sz="1800" dirty="0">
                <a:latin typeface="Avenir Roman"/>
              </a:rPr>
              <a:t> </a:t>
            </a:r>
            <a:r>
              <a:rPr lang="nl-BE" sz="1800" dirty="0" err="1">
                <a:latin typeface="Avenir Roman"/>
              </a:rPr>
              <a:t>for</a:t>
            </a:r>
            <a:r>
              <a:rPr lang="nl-BE" sz="1800" dirty="0">
                <a:latin typeface="Avenir Roman"/>
              </a:rPr>
              <a:t> a </a:t>
            </a:r>
            <a:r>
              <a:rPr lang="nl-BE" sz="1800" dirty="0" err="1">
                <a:latin typeface="Avenir Roman"/>
              </a:rPr>
              <a:t>fresh</a:t>
            </a:r>
            <a:r>
              <a:rPr lang="nl-BE" sz="1800" dirty="0">
                <a:latin typeface="Avenir Roman"/>
              </a:rPr>
              <a:t> </a:t>
            </a:r>
            <a:r>
              <a:rPr lang="nl-BE" sz="1800" dirty="0" err="1">
                <a:latin typeface="Avenir Roman"/>
              </a:rPr>
              <a:t>framework</a:t>
            </a:r>
            <a:r>
              <a:rPr lang="nl-BE" sz="1800" dirty="0">
                <a:latin typeface="Avenir Roman"/>
              </a:rPr>
              <a:t> </a:t>
            </a:r>
            <a:r>
              <a:rPr lang="nl-BE" sz="1800" dirty="0" err="1">
                <a:latin typeface="Avenir Roman"/>
              </a:rPr>
              <a:t>that</a:t>
            </a:r>
            <a:r>
              <a:rPr lang="nl-BE" sz="1800" dirty="0">
                <a:latin typeface="Avenir Roman"/>
              </a:rPr>
              <a:t> </a:t>
            </a:r>
            <a:r>
              <a:rPr lang="nl-BE" sz="1800" dirty="0" err="1">
                <a:latin typeface="Avenir Roman"/>
              </a:rPr>
              <a:t>places</a:t>
            </a:r>
            <a:r>
              <a:rPr lang="nl-BE" sz="1800" dirty="0">
                <a:latin typeface="Avenir Roman"/>
              </a:rPr>
              <a:t> </a:t>
            </a:r>
            <a:r>
              <a:rPr lang="nl-BE" sz="1800" dirty="0" err="1">
                <a:latin typeface="Avenir Roman"/>
              </a:rPr>
              <a:t>social</a:t>
            </a:r>
            <a:r>
              <a:rPr lang="nl-BE" sz="1800" dirty="0">
                <a:latin typeface="Avenir Roman"/>
              </a:rPr>
              <a:t> factors at </a:t>
            </a:r>
            <a:r>
              <a:rPr lang="nl-BE" sz="1800" dirty="0" err="1">
                <a:latin typeface="Avenir Roman"/>
              </a:rPr>
              <a:t>the</a:t>
            </a:r>
            <a:r>
              <a:rPr lang="nl-BE" sz="1800" dirty="0">
                <a:latin typeface="Avenir Roman"/>
              </a:rPr>
              <a:t> </a:t>
            </a:r>
            <a:r>
              <a:rPr lang="nl-BE" sz="1800" dirty="0" err="1">
                <a:latin typeface="Avenir Roman"/>
              </a:rPr>
              <a:t>centre</a:t>
            </a:r>
            <a:r>
              <a:rPr lang="nl-BE" sz="1800" dirty="0">
                <a:latin typeface="Avenir Roman"/>
              </a:rPr>
              <a:t> of </a:t>
            </a:r>
            <a:r>
              <a:rPr lang="nl-BE" sz="1800" dirty="0" err="1">
                <a:latin typeface="Avenir Roman"/>
              </a:rPr>
              <a:t>the</a:t>
            </a:r>
            <a:r>
              <a:rPr lang="nl-BE" sz="1800" dirty="0">
                <a:latin typeface="Avenir Roman"/>
              </a:rPr>
              <a:t> analysis, </a:t>
            </a:r>
            <a:r>
              <a:rPr lang="nl-BE" sz="1800" dirty="0" err="1">
                <a:latin typeface="Avenir Roman"/>
              </a:rPr>
              <a:t>to</a:t>
            </a:r>
            <a:r>
              <a:rPr lang="nl-BE" sz="1800" dirty="0">
                <a:latin typeface="Avenir Roman"/>
              </a:rPr>
              <a:t> guide </a:t>
            </a:r>
            <a:r>
              <a:rPr lang="nl-BE" sz="1800" dirty="0" err="1">
                <a:latin typeface="Avenir Roman"/>
              </a:rPr>
              <a:t>future</a:t>
            </a:r>
            <a:r>
              <a:rPr lang="nl-BE" sz="1800" dirty="0">
                <a:latin typeface="Avenir Roman"/>
              </a:rPr>
              <a:t> </a:t>
            </a:r>
            <a:r>
              <a:rPr lang="nl-BE" sz="1800" dirty="0" err="1">
                <a:latin typeface="Avenir Roman"/>
              </a:rPr>
              <a:t>efforts</a:t>
            </a:r>
            <a:r>
              <a:rPr lang="nl-BE" sz="1800" dirty="0">
                <a:latin typeface="Avenir Roman"/>
              </a:rPr>
              <a:t> </a:t>
            </a:r>
            <a:r>
              <a:rPr lang="nl-BE" sz="1800" dirty="0" err="1">
                <a:latin typeface="Avenir Roman"/>
              </a:rPr>
              <a:t>to</a:t>
            </a:r>
            <a:r>
              <a:rPr lang="nl-BE" sz="1800" dirty="0">
                <a:latin typeface="Avenir Roman"/>
              </a:rPr>
              <a:t> </a:t>
            </a:r>
            <a:r>
              <a:rPr lang="nl-BE" sz="1800" dirty="0" err="1">
                <a:latin typeface="Avenir Roman"/>
              </a:rPr>
              <a:t>promote</a:t>
            </a:r>
            <a:r>
              <a:rPr lang="nl-BE" sz="1800" dirty="0">
                <a:latin typeface="Avenir Roman"/>
              </a:rPr>
              <a:t> PA.</a:t>
            </a:r>
          </a:p>
          <a:p>
            <a:pPr marL="342900" indent="-342900" fontAlgn="auto">
              <a:lnSpc>
                <a:spcPct val="90000"/>
              </a:lnSpc>
              <a:spcAft>
                <a:spcPts val="0"/>
              </a:spcAft>
              <a:buFont typeface="Arial" pitchFamily="34" charset="0"/>
              <a:buChar char="•"/>
            </a:pPr>
            <a:endParaRPr lang="nl-BE" sz="1800" dirty="0">
              <a:latin typeface="Avenir Roman"/>
            </a:endParaRPr>
          </a:p>
        </p:txBody>
      </p:sp>
    </p:spTree>
    <p:extLst>
      <p:ext uri="{BB962C8B-B14F-4D97-AF65-F5344CB8AC3E}">
        <p14:creationId xmlns:p14="http://schemas.microsoft.com/office/powerpoint/2010/main" val="12711715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3</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685800" y="1928802"/>
            <a:ext cx="8187856" cy="3643086"/>
          </a:xfrm>
        </p:spPr>
        <p:txBody>
          <a:bodyPr>
            <a:normAutofit/>
          </a:bodyPr>
          <a:lstStyle/>
          <a:p>
            <a:pPr marL="342900" indent="-342900">
              <a:lnSpc>
                <a:spcPct val="90000"/>
              </a:lnSpc>
              <a:buFont typeface="Arial" panose="020B0604020202020204" pitchFamily="34" charset="0"/>
              <a:buChar char="•"/>
            </a:pPr>
            <a:r>
              <a:rPr lang="nl-BE" dirty="0">
                <a:latin typeface="Avenir Roman"/>
              </a:rPr>
              <a:t>Most </a:t>
            </a:r>
            <a:r>
              <a:rPr lang="nl-BE" dirty="0" err="1">
                <a:latin typeface="Avenir Roman"/>
              </a:rPr>
              <a:t>widely</a:t>
            </a:r>
            <a:r>
              <a:rPr lang="nl-BE" dirty="0">
                <a:latin typeface="Avenir Roman"/>
              </a:rPr>
              <a:t> </a:t>
            </a:r>
            <a:r>
              <a:rPr lang="nl-BE" dirty="0" err="1">
                <a:latin typeface="Avenir Roman"/>
              </a:rPr>
              <a:t>used</a:t>
            </a:r>
            <a:r>
              <a:rPr lang="nl-BE" dirty="0">
                <a:latin typeface="Avenir Roman"/>
              </a:rPr>
              <a:t> </a:t>
            </a:r>
            <a:r>
              <a:rPr lang="nl-BE" dirty="0" err="1">
                <a:latin typeface="Avenir Roman"/>
              </a:rPr>
              <a:t>theoretical</a:t>
            </a:r>
            <a:r>
              <a:rPr lang="nl-BE" dirty="0">
                <a:latin typeface="Avenir Roman"/>
              </a:rPr>
              <a:t> </a:t>
            </a:r>
            <a:r>
              <a:rPr lang="nl-BE" dirty="0" err="1">
                <a:latin typeface="Avenir Roman"/>
              </a:rPr>
              <a:t>framework</a:t>
            </a:r>
            <a:r>
              <a:rPr lang="nl-BE" dirty="0">
                <a:latin typeface="Avenir Roman"/>
              </a:rPr>
              <a:t> in </a:t>
            </a:r>
            <a:r>
              <a:rPr lang="nl-BE" dirty="0" err="1">
                <a:latin typeface="Avenir Roman"/>
              </a:rPr>
              <a:t>physical</a:t>
            </a:r>
            <a:r>
              <a:rPr lang="nl-BE" dirty="0">
                <a:latin typeface="Avenir Roman"/>
              </a:rPr>
              <a:t> </a:t>
            </a:r>
            <a:r>
              <a:rPr lang="nl-BE" dirty="0" err="1">
                <a:latin typeface="Avenir Roman"/>
              </a:rPr>
              <a:t>activity</a:t>
            </a:r>
            <a:r>
              <a:rPr lang="nl-BE" dirty="0">
                <a:latin typeface="Avenir Roman"/>
              </a:rPr>
              <a:t> domain.</a:t>
            </a:r>
          </a:p>
          <a:p>
            <a:pPr marL="342900" indent="-342900">
              <a:lnSpc>
                <a:spcPct val="90000"/>
              </a:lnSpc>
              <a:buFont typeface="Arial" panose="020B0604020202020204" pitchFamily="34" charset="0"/>
              <a:buChar char="•"/>
            </a:pPr>
            <a:r>
              <a:rPr lang="nl-BE" dirty="0">
                <a:latin typeface="Avenir Roman"/>
              </a:rPr>
              <a:t>TPB </a:t>
            </a:r>
            <a:r>
              <a:rPr lang="nl-BE" dirty="0" err="1">
                <a:latin typeface="Avenir Roman"/>
              </a:rPr>
              <a:t>assumes</a:t>
            </a:r>
            <a:r>
              <a:rPr lang="nl-BE" dirty="0">
                <a:latin typeface="Avenir Roman"/>
              </a:rPr>
              <a:t> </a:t>
            </a:r>
            <a:r>
              <a:rPr lang="nl-BE" dirty="0" err="1">
                <a:latin typeface="Avenir Roman"/>
              </a:rPr>
              <a:t>that</a:t>
            </a:r>
            <a:r>
              <a:rPr lang="nl-BE" dirty="0">
                <a:latin typeface="Avenir Roman"/>
              </a:rPr>
              <a:t> attitude, </a:t>
            </a:r>
            <a:r>
              <a:rPr lang="nl-BE" dirty="0" err="1">
                <a:latin typeface="Avenir Roman"/>
              </a:rPr>
              <a:t>subjective</a:t>
            </a:r>
            <a:r>
              <a:rPr lang="nl-BE" dirty="0">
                <a:latin typeface="Avenir Roman"/>
              </a:rPr>
              <a:t> norm and </a:t>
            </a:r>
            <a:r>
              <a:rPr lang="nl-BE" dirty="0" err="1">
                <a:latin typeface="Avenir Roman"/>
              </a:rPr>
              <a:t>perceived</a:t>
            </a:r>
            <a:r>
              <a:rPr lang="nl-BE" dirty="0">
                <a:latin typeface="Avenir Roman"/>
              </a:rPr>
              <a:t> control </a:t>
            </a:r>
            <a:r>
              <a:rPr lang="nl-BE" dirty="0" err="1">
                <a:latin typeface="Avenir Roman"/>
              </a:rPr>
              <a:t>influence</a:t>
            </a:r>
            <a:r>
              <a:rPr lang="nl-BE" dirty="0">
                <a:latin typeface="Avenir Roman"/>
              </a:rPr>
              <a:t> </a:t>
            </a:r>
            <a:r>
              <a:rPr lang="nl-BE" dirty="0" err="1">
                <a:latin typeface="Avenir Roman"/>
              </a:rPr>
              <a:t>behavioural</a:t>
            </a:r>
            <a:r>
              <a:rPr lang="nl-BE" dirty="0">
                <a:latin typeface="Avenir Roman"/>
              </a:rPr>
              <a:t> </a:t>
            </a:r>
            <a:r>
              <a:rPr lang="nl-BE" dirty="0" err="1">
                <a:latin typeface="Avenir Roman"/>
              </a:rPr>
              <a:t>intention</a:t>
            </a:r>
            <a:r>
              <a:rPr lang="nl-BE" dirty="0">
                <a:latin typeface="Avenir Roman"/>
              </a:rPr>
              <a:t>, </a:t>
            </a:r>
            <a:r>
              <a:rPr lang="nl-BE" dirty="0" err="1">
                <a:latin typeface="Avenir Roman"/>
              </a:rPr>
              <a:t>which</a:t>
            </a:r>
            <a:r>
              <a:rPr lang="nl-BE" dirty="0">
                <a:latin typeface="Avenir Roman"/>
              </a:rPr>
              <a:t> in turn </a:t>
            </a:r>
            <a:r>
              <a:rPr lang="nl-BE" dirty="0" err="1">
                <a:latin typeface="Avenir Roman"/>
              </a:rPr>
              <a:t>then</a:t>
            </a:r>
            <a:r>
              <a:rPr lang="nl-BE" dirty="0">
                <a:latin typeface="Avenir Roman"/>
              </a:rPr>
              <a:t> </a:t>
            </a:r>
            <a:r>
              <a:rPr lang="nl-BE" dirty="0" err="1">
                <a:latin typeface="Avenir Roman"/>
              </a:rPr>
              <a:t>influences</a:t>
            </a:r>
            <a:r>
              <a:rPr lang="nl-BE" dirty="0">
                <a:latin typeface="Avenir Roman"/>
              </a:rPr>
              <a:t> </a:t>
            </a:r>
            <a:r>
              <a:rPr lang="nl-BE" dirty="0" err="1">
                <a:latin typeface="Avenir Roman"/>
              </a:rPr>
              <a:t>physical</a:t>
            </a:r>
            <a:r>
              <a:rPr lang="nl-BE" dirty="0">
                <a:latin typeface="Avenir Roman"/>
              </a:rPr>
              <a:t> </a:t>
            </a:r>
            <a:r>
              <a:rPr lang="nl-BE" dirty="0" err="1">
                <a:latin typeface="Avenir Roman"/>
              </a:rPr>
              <a:t>activity</a:t>
            </a:r>
            <a:r>
              <a:rPr lang="nl-BE" dirty="0">
                <a:latin typeface="Avenir Roman"/>
              </a:rPr>
              <a:t> </a:t>
            </a:r>
            <a:r>
              <a:rPr lang="nl-BE" dirty="0" err="1">
                <a:latin typeface="Avenir Roman"/>
              </a:rPr>
              <a:t>behaviour</a:t>
            </a:r>
            <a:r>
              <a:rPr lang="nl-BE" dirty="0">
                <a:latin typeface="Avenir Roman"/>
              </a:rPr>
              <a:t>.</a:t>
            </a:r>
          </a:p>
          <a:p>
            <a:pPr marL="342900" indent="-342900">
              <a:lnSpc>
                <a:spcPct val="90000"/>
              </a:lnSpc>
              <a:buFont typeface="Arial" panose="020B0604020202020204" pitchFamily="34" charset="0"/>
              <a:buChar char="•"/>
            </a:pPr>
            <a:r>
              <a:rPr lang="nl-BE" dirty="0" err="1">
                <a:latin typeface="Avenir Roman"/>
              </a:rPr>
              <a:t>Subjective</a:t>
            </a:r>
            <a:r>
              <a:rPr lang="nl-BE" dirty="0">
                <a:latin typeface="Avenir Roman"/>
              </a:rPr>
              <a:t> </a:t>
            </a:r>
            <a:r>
              <a:rPr lang="nl-BE" dirty="0" err="1">
                <a:latin typeface="Avenir Roman"/>
              </a:rPr>
              <a:t>norms</a:t>
            </a:r>
            <a:r>
              <a:rPr lang="nl-BE" dirty="0">
                <a:latin typeface="Avenir Roman"/>
              </a:rPr>
              <a:t> have been </a:t>
            </a:r>
            <a:r>
              <a:rPr lang="nl-BE" dirty="0" err="1">
                <a:latin typeface="Avenir Roman"/>
              </a:rPr>
              <a:t>conceptualised</a:t>
            </a:r>
            <a:r>
              <a:rPr lang="nl-BE" dirty="0">
                <a:latin typeface="Avenir Roman"/>
              </a:rPr>
              <a:t> </a:t>
            </a:r>
            <a:r>
              <a:rPr lang="nl-BE" dirty="0" err="1">
                <a:latin typeface="Avenir Roman"/>
              </a:rPr>
              <a:t>both</a:t>
            </a:r>
            <a:r>
              <a:rPr lang="nl-BE" dirty="0">
                <a:latin typeface="Avenir Roman"/>
              </a:rPr>
              <a:t> as </a:t>
            </a:r>
            <a:r>
              <a:rPr lang="nl-BE" dirty="0" err="1">
                <a:latin typeface="Avenir Roman"/>
              </a:rPr>
              <a:t>injunctive</a:t>
            </a:r>
            <a:r>
              <a:rPr lang="nl-BE" dirty="0">
                <a:latin typeface="Avenir Roman"/>
              </a:rPr>
              <a:t> </a:t>
            </a:r>
            <a:r>
              <a:rPr lang="nl-BE" dirty="0" err="1">
                <a:latin typeface="Avenir Roman"/>
              </a:rPr>
              <a:t>norms</a:t>
            </a:r>
            <a:r>
              <a:rPr lang="nl-BE" dirty="0">
                <a:latin typeface="Avenir Roman"/>
              </a:rPr>
              <a:t> (</a:t>
            </a:r>
            <a:r>
              <a:rPr lang="nl-BE" dirty="0" err="1">
                <a:latin typeface="Avenir Roman"/>
              </a:rPr>
              <a:t>what</a:t>
            </a:r>
            <a:r>
              <a:rPr lang="nl-BE" dirty="0">
                <a:latin typeface="Avenir Roman"/>
              </a:rPr>
              <a:t> </a:t>
            </a:r>
            <a:r>
              <a:rPr lang="nl-BE" dirty="0" err="1">
                <a:latin typeface="Avenir Roman"/>
              </a:rPr>
              <a:t>others</a:t>
            </a:r>
            <a:r>
              <a:rPr lang="nl-BE" dirty="0">
                <a:latin typeface="Avenir Roman"/>
              </a:rPr>
              <a:t> </a:t>
            </a:r>
            <a:r>
              <a:rPr lang="nl-BE" dirty="0" err="1">
                <a:latin typeface="Avenir Roman"/>
              </a:rPr>
              <a:t>think</a:t>
            </a:r>
            <a:r>
              <a:rPr lang="nl-BE" dirty="0">
                <a:latin typeface="Avenir Roman"/>
              </a:rPr>
              <a:t> I </a:t>
            </a:r>
            <a:r>
              <a:rPr lang="nl-BE" dirty="0" err="1">
                <a:latin typeface="Avenir Roman"/>
              </a:rPr>
              <a:t>should</a:t>
            </a:r>
            <a:r>
              <a:rPr lang="nl-BE" dirty="0">
                <a:latin typeface="Avenir Roman"/>
              </a:rPr>
              <a:t> do) or as </a:t>
            </a:r>
            <a:r>
              <a:rPr lang="nl-BE" dirty="0" err="1">
                <a:latin typeface="Avenir Roman"/>
              </a:rPr>
              <a:t>descriptive</a:t>
            </a:r>
            <a:r>
              <a:rPr lang="nl-BE" dirty="0">
                <a:latin typeface="Avenir Roman"/>
              </a:rPr>
              <a:t> </a:t>
            </a:r>
            <a:r>
              <a:rPr lang="nl-BE" dirty="0" err="1">
                <a:latin typeface="Avenir Roman"/>
              </a:rPr>
              <a:t>norms</a:t>
            </a:r>
            <a:r>
              <a:rPr lang="nl-BE" dirty="0">
                <a:latin typeface="Avenir Roman"/>
              </a:rPr>
              <a:t> (</a:t>
            </a:r>
            <a:r>
              <a:rPr lang="nl-BE" dirty="0" err="1">
                <a:latin typeface="Avenir Roman"/>
              </a:rPr>
              <a:t>what</a:t>
            </a:r>
            <a:r>
              <a:rPr lang="nl-BE" dirty="0">
                <a:latin typeface="Avenir Roman"/>
              </a:rPr>
              <a:t> </a:t>
            </a:r>
            <a:r>
              <a:rPr lang="nl-BE" dirty="0" err="1">
                <a:latin typeface="Avenir Roman"/>
              </a:rPr>
              <a:t>other</a:t>
            </a:r>
            <a:r>
              <a:rPr lang="nl-BE" dirty="0">
                <a:latin typeface="Avenir Roman"/>
              </a:rPr>
              <a:t> </a:t>
            </a:r>
            <a:r>
              <a:rPr lang="nl-BE" dirty="0" err="1">
                <a:latin typeface="Avenir Roman"/>
              </a:rPr>
              <a:t>people</a:t>
            </a:r>
            <a:r>
              <a:rPr lang="nl-BE" dirty="0">
                <a:latin typeface="Avenir Roman"/>
              </a:rPr>
              <a:t> do).</a:t>
            </a:r>
          </a:p>
          <a:p>
            <a:pPr marL="342900" indent="-342900">
              <a:lnSpc>
                <a:spcPct val="90000"/>
              </a:lnSpc>
              <a:buFont typeface="Arial" panose="020B0604020202020204" pitchFamily="34" charset="0"/>
              <a:buChar char="•"/>
            </a:pPr>
            <a:r>
              <a:rPr lang="nl-BE" dirty="0">
                <a:latin typeface="Avenir Roman"/>
              </a:rPr>
              <a:t>Meta-analysis </a:t>
            </a:r>
            <a:r>
              <a:rPr lang="nl-BE" dirty="0" err="1">
                <a:latin typeface="Avenir Roman"/>
              </a:rPr>
              <a:t>suggest</a:t>
            </a:r>
            <a:r>
              <a:rPr lang="nl-BE" dirty="0">
                <a:latin typeface="Avenir Roman"/>
              </a:rPr>
              <a:t> </a:t>
            </a:r>
            <a:r>
              <a:rPr lang="nl-BE" dirty="0" err="1">
                <a:latin typeface="Avenir Roman"/>
              </a:rPr>
              <a:t>that</a:t>
            </a:r>
            <a:r>
              <a:rPr lang="nl-BE" dirty="0">
                <a:latin typeface="Avenir Roman"/>
              </a:rPr>
              <a:t> 30% of </a:t>
            </a:r>
            <a:r>
              <a:rPr lang="nl-BE" dirty="0" err="1">
                <a:latin typeface="Avenir Roman"/>
              </a:rPr>
              <a:t>variance</a:t>
            </a:r>
            <a:r>
              <a:rPr lang="nl-BE" dirty="0">
                <a:latin typeface="Avenir Roman"/>
              </a:rPr>
              <a:t> in </a:t>
            </a:r>
            <a:r>
              <a:rPr lang="nl-BE" dirty="0" err="1">
                <a:latin typeface="Avenir Roman"/>
              </a:rPr>
              <a:t>physical</a:t>
            </a:r>
            <a:r>
              <a:rPr lang="nl-BE" dirty="0">
                <a:latin typeface="Avenir Roman"/>
              </a:rPr>
              <a:t> </a:t>
            </a:r>
            <a:r>
              <a:rPr lang="nl-BE" dirty="0" err="1">
                <a:latin typeface="Avenir Roman"/>
              </a:rPr>
              <a:t>activity</a:t>
            </a:r>
            <a:r>
              <a:rPr lang="nl-BE" dirty="0">
                <a:latin typeface="Avenir Roman"/>
              </a:rPr>
              <a:t> </a:t>
            </a:r>
            <a:r>
              <a:rPr lang="nl-BE" dirty="0" err="1">
                <a:latin typeface="Avenir Roman"/>
              </a:rPr>
              <a:t>can</a:t>
            </a:r>
            <a:r>
              <a:rPr lang="nl-BE" dirty="0">
                <a:latin typeface="Avenir Roman"/>
              </a:rPr>
              <a:t> </a:t>
            </a:r>
            <a:r>
              <a:rPr lang="nl-BE" dirty="0" err="1">
                <a:latin typeface="Avenir Roman"/>
              </a:rPr>
              <a:t>be</a:t>
            </a:r>
            <a:r>
              <a:rPr lang="nl-BE" dirty="0">
                <a:latin typeface="Avenir Roman"/>
              </a:rPr>
              <a:t> </a:t>
            </a:r>
            <a:r>
              <a:rPr lang="nl-BE" dirty="0" err="1">
                <a:latin typeface="Avenir Roman"/>
              </a:rPr>
              <a:t>explained</a:t>
            </a:r>
            <a:r>
              <a:rPr lang="nl-BE" dirty="0">
                <a:latin typeface="Avenir Roman"/>
              </a:rPr>
              <a:t> </a:t>
            </a:r>
            <a:r>
              <a:rPr lang="nl-BE" dirty="0" err="1">
                <a:latin typeface="Avenir Roman"/>
              </a:rPr>
              <a:t>by</a:t>
            </a:r>
            <a:r>
              <a:rPr lang="nl-BE" dirty="0">
                <a:latin typeface="Avenir Roman"/>
              </a:rPr>
              <a:t> TPB.</a:t>
            </a: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85800" y="286046"/>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Current approaches to understanding and promoting physical activity </a:t>
            </a:r>
            <a:br>
              <a:rPr lang="en-US" b="0" dirty="0">
                <a:solidFill>
                  <a:srgbClr val="22568B"/>
                </a:solidFill>
                <a:latin typeface="Avenir Roman" panose="02000503020000020003" pitchFamily="2" charset="0"/>
              </a:rPr>
            </a:br>
            <a:r>
              <a:rPr lang="en-US" b="0" dirty="0">
                <a:solidFill>
                  <a:srgbClr val="22568B"/>
                </a:solidFill>
                <a:latin typeface="Avenir Roman" panose="02000503020000020003" pitchFamily="2" charset="0"/>
              </a:rPr>
              <a:t> </a:t>
            </a: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685800" y="1404118"/>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The theory of planned </a:t>
            </a:r>
            <a:r>
              <a:rPr lang="en-US" sz="2400" dirty="0" err="1">
                <a:solidFill>
                  <a:srgbClr val="4094D1"/>
                </a:solidFill>
                <a:latin typeface="Avenir Roman" panose="02000503020000020003" pitchFamily="2" charset="0"/>
              </a:rPr>
              <a:t>behaviour</a:t>
            </a:r>
            <a:r>
              <a:rPr lang="en-US" sz="2400" dirty="0">
                <a:solidFill>
                  <a:srgbClr val="4094D1"/>
                </a:solidFill>
                <a:latin typeface="Avenir Roman" panose="02000503020000020003" pitchFamily="2" charset="0"/>
              </a:rPr>
              <a:t> (TPB)  </a:t>
            </a:r>
          </a:p>
        </p:txBody>
      </p:sp>
    </p:spTree>
    <p:extLst>
      <p:ext uri="{BB962C8B-B14F-4D97-AF65-F5344CB8AC3E}">
        <p14:creationId xmlns:p14="http://schemas.microsoft.com/office/powerpoint/2010/main" val="5962582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41CAB1C2-7DD1-4871-8DEC-27B4B071BA9F}"/>
              </a:ext>
            </a:extLst>
          </p:cNvPr>
          <p:cNvPicPr>
            <a:picLocks noGrp="1" noChangeAspect="1"/>
          </p:cNvPicPr>
          <p:nvPr>
            <p:ph idx="1"/>
          </p:nvPr>
        </p:nvPicPr>
        <p:blipFill>
          <a:blip r:embed="rId2"/>
          <a:stretch>
            <a:fillRect/>
          </a:stretch>
        </p:blipFill>
        <p:spPr>
          <a:xfrm>
            <a:off x="708396" y="531628"/>
            <a:ext cx="7565346" cy="3987209"/>
          </a:xfrm>
        </p:spPr>
      </p:pic>
    </p:spTree>
    <p:extLst>
      <p:ext uri="{BB962C8B-B14F-4D97-AF65-F5344CB8AC3E}">
        <p14:creationId xmlns:p14="http://schemas.microsoft.com/office/powerpoint/2010/main" val="39182546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5</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685800" y="1928802"/>
            <a:ext cx="8187856" cy="3643086"/>
          </a:xfrm>
        </p:spPr>
        <p:txBody>
          <a:bodyPr>
            <a:normAutofit/>
          </a:bodyPr>
          <a:lstStyle/>
          <a:p>
            <a:pPr marL="342900" indent="-342900">
              <a:lnSpc>
                <a:spcPct val="90000"/>
              </a:lnSpc>
              <a:buFont typeface="Arial" panose="020B0604020202020204" pitchFamily="34" charset="0"/>
              <a:buChar char="•"/>
            </a:pPr>
            <a:r>
              <a:rPr lang="nl-BE" dirty="0">
                <a:latin typeface="Avenir Roman"/>
              </a:rPr>
              <a:t>Five </a:t>
            </a:r>
            <a:r>
              <a:rPr lang="nl-BE" dirty="0" err="1">
                <a:latin typeface="Avenir Roman"/>
              </a:rPr>
              <a:t>interrelated</a:t>
            </a:r>
            <a:r>
              <a:rPr lang="nl-BE" dirty="0">
                <a:latin typeface="Avenir Roman"/>
              </a:rPr>
              <a:t> </a:t>
            </a:r>
            <a:r>
              <a:rPr lang="nl-BE" dirty="0" err="1">
                <a:latin typeface="Avenir Roman"/>
              </a:rPr>
              <a:t>criticisms</a:t>
            </a:r>
            <a:r>
              <a:rPr lang="nl-BE" dirty="0">
                <a:latin typeface="Avenir Roman"/>
              </a:rPr>
              <a:t>:</a:t>
            </a:r>
          </a:p>
          <a:p>
            <a:pPr marL="457200" indent="-457200">
              <a:lnSpc>
                <a:spcPct val="90000"/>
              </a:lnSpc>
              <a:buAutoNum type="arabicParenR"/>
            </a:pPr>
            <a:r>
              <a:rPr lang="nl-BE" dirty="0" err="1">
                <a:latin typeface="Avenir Roman"/>
              </a:rPr>
              <a:t>intention-behaviour</a:t>
            </a:r>
            <a:r>
              <a:rPr lang="nl-BE" dirty="0">
                <a:latin typeface="Avenir Roman"/>
              </a:rPr>
              <a:t> gap</a:t>
            </a:r>
          </a:p>
          <a:p>
            <a:pPr marL="457200" indent="-457200">
              <a:lnSpc>
                <a:spcPct val="90000"/>
              </a:lnSpc>
              <a:buAutoNum type="arabicParenR"/>
            </a:pPr>
            <a:r>
              <a:rPr lang="nl-BE" dirty="0" err="1">
                <a:latin typeface="Avenir Roman"/>
              </a:rPr>
              <a:t>measurement</a:t>
            </a:r>
            <a:r>
              <a:rPr lang="nl-BE" dirty="0">
                <a:latin typeface="Avenir Roman"/>
              </a:rPr>
              <a:t> of </a:t>
            </a:r>
            <a:r>
              <a:rPr lang="nl-BE" dirty="0" err="1">
                <a:latin typeface="Avenir Roman"/>
              </a:rPr>
              <a:t>core</a:t>
            </a:r>
            <a:r>
              <a:rPr lang="nl-BE" dirty="0">
                <a:latin typeface="Avenir Roman"/>
              </a:rPr>
              <a:t> </a:t>
            </a:r>
            <a:r>
              <a:rPr lang="nl-BE" dirty="0" err="1">
                <a:latin typeface="Avenir Roman"/>
              </a:rPr>
              <a:t>predictors</a:t>
            </a:r>
            <a:r>
              <a:rPr lang="nl-BE" dirty="0">
                <a:latin typeface="Avenir Roman"/>
              </a:rPr>
              <a:t> (</a:t>
            </a:r>
            <a:r>
              <a:rPr lang="nl-BE" dirty="0" err="1">
                <a:latin typeface="Avenir Roman"/>
              </a:rPr>
              <a:t>especially</a:t>
            </a:r>
            <a:r>
              <a:rPr lang="nl-BE" dirty="0">
                <a:latin typeface="Avenir Roman"/>
              </a:rPr>
              <a:t> </a:t>
            </a:r>
            <a:r>
              <a:rPr lang="nl-BE" dirty="0" err="1">
                <a:latin typeface="Avenir Roman"/>
              </a:rPr>
              <a:t>perceived</a:t>
            </a:r>
            <a:r>
              <a:rPr lang="nl-BE" dirty="0">
                <a:latin typeface="Avenir Roman"/>
              </a:rPr>
              <a:t> </a:t>
            </a:r>
            <a:r>
              <a:rPr lang="nl-BE" dirty="0" err="1">
                <a:latin typeface="Avenir Roman"/>
              </a:rPr>
              <a:t>behavioural</a:t>
            </a:r>
            <a:r>
              <a:rPr lang="nl-BE" dirty="0">
                <a:latin typeface="Avenir Roman"/>
              </a:rPr>
              <a:t> control)</a:t>
            </a:r>
          </a:p>
          <a:p>
            <a:pPr marL="457200" indent="-457200">
              <a:lnSpc>
                <a:spcPct val="90000"/>
              </a:lnSpc>
              <a:buAutoNum type="arabicParenR"/>
            </a:pPr>
            <a:r>
              <a:rPr lang="nl-BE" dirty="0" err="1">
                <a:latin typeface="Avenir Roman"/>
              </a:rPr>
              <a:t>not</a:t>
            </a:r>
            <a:r>
              <a:rPr lang="nl-BE" dirty="0">
                <a:latin typeface="Avenir Roman"/>
              </a:rPr>
              <a:t> open </a:t>
            </a:r>
            <a:r>
              <a:rPr lang="nl-BE" dirty="0" err="1">
                <a:latin typeface="Avenir Roman"/>
              </a:rPr>
              <a:t>to</a:t>
            </a:r>
            <a:r>
              <a:rPr lang="nl-BE" dirty="0">
                <a:latin typeface="Avenir Roman"/>
              </a:rPr>
              <a:t> </a:t>
            </a:r>
            <a:r>
              <a:rPr lang="nl-BE" dirty="0" err="1">
                <a:latin typeface="Avenir Roman"/>
              </a:rPr>
              <a:t>empirical</a:t>
            </a:r>
            <a:r>
              <a:rPr lang="nl-BE" dirty="0">
                <a:latin typeface="Avenir Roman"/>
              </a:rPr>
              <a:t> </a:t>
            </a:r>
            <a:r>
              <a:rPr lang="nl-BE" dirty="0" err="1">
                <a:latin typeface="Avenir Roman"/>
              </a:rPr>
              <a:t>falsification</a:t>
            </a:r>
            <a:endParaRPr lang="nl-BE" dirty="0">
              <a:latin typeface="Avenir Roman"/>
            </a:endParaRPr>
          </a:p>
          <a:p>
            <a:pPr marL="457200" indent="-457200">
              <a:lnSpc>
                <a:spcPct val="90000"/>
              </a:lnSpc>
              <a:buAutoNum type="arabicParenR"/>
            </a:pPr>
            <a:r>
              <a:rPr lang="nl-BE" dirty="0" err="1">
                <a:latin typeface="Avenir Roman"/>
              </a:rPr>
              <a:t>exclusive</a:t>
            </a:r>
            <a:r>
              <a:rPr lang="nl-BE" dirty="0">
                <a:latin typeface="Avenir Roman"/>
              </a:rPr>
              <a:t> focus on </a:t>
            </a:r>
            <a:r>
              <a:rPr lang="nl-BE" dirty="0" err="1">
                <a:latin typeface="Avenir Roman"/>
              </a:rPr>
              <a:t>rational</a:t>
            </a:r>
            <a:r>
              <a:rPr lang="nl-BE" dirty="0">
                <a:latin typeface="Avenir Roman"/>
              </a:rPr>
              <a:t>, </a:t>
            </a:r>
            <a:r>
              <a:rPr lang="nl-BE" dirty="0" err="1">
                <a:latin typeface="Avenir Roman"/>
              </a:rPr>
              <a:t>cognitive</a:t>
            </a:r>
            <a:r>
              <a:rPr lang="nl-BE" dirty="0">
                <a:latin typeface="Avenir Roman"/>
              </a:rPr>
              <a:t> </a:t>
            </a:r>
            <a:r>
              <a:rPr lang="nl-BE" dirty="0" err="1">
                <a:latin typeface="Avenir Roman"/>
              </a:rPr>
              <a:t>reasoning</a:t>
            </a:r>
            <a:endParaRPr lang="nl-BE" dirty="0">
              <a:latin typeface="Avenir Roman"/>
            </a:endParaRPr>
          </a:p>
          <a:p>
            <a:pPr marL="457200" indent="-457200">
              <a:lnSpc>
                <a:spcPct val="90000"/>
              </a:lnSpc>
              <a:buAutoNum type="arabicParenR"/>
            </a:pPr>
            <a:r>
              <a:rPr lang="nl-BE" dirty="0" err="1">
                <a:latin typeface="Avenir Roman"/>
              </a:rPr>
              <a:t>minimal</a:t>
            </a:r>
            <a:r>
              <a:rPr lang="nl-BE" dirty="0">
                <a:latin typeface="Avenir Roman"/>
              </a:rPr>
              <a:t> </a:t>
            </a:r>
            <a:r>
              <a:rPr lang="nl-BE" dirty="0" err="1">
                <a:latin typeface="Avenir Roman"/>
              </a:rPr>
              <a:t>success</a:t>
            </a:r>
            <a:r>
              <a:rPr lang="nl-BE" dirty="0">
                <a:latin typeface="Avenir Roman"/>
              </a:rPr>
              <a:t> of </a:t>
            </a:r>
            <a:r>
              <a:rPr lang="nl-BE" dirty="0" err="1">
                <a:latin typeface="Avenir Roman"/>
              </a:rPr>
              <a:t>interventions</a:t>
            </a:r>
            <a:r>
              <a:rPr lang="nl-BE" dirty="0">
                <a:latin typeface="Avenir Roman"/>
              </a:rPr>
              <a:t> </a:t>
            </a:r>
            <a:r>
              <a:rPr lang="nl-BE" dirty="0" err="1">
                <a:latin typeface="Avenir Roman"/>
              </a:rPr>
              <a:t>to</a:t>
            </a:r>
            <a:r>
              <a:rPr lang="nl-BE" dirty="0">
                <a:latin typeface="Avenir Roman"/>
              </a:rPr>
              <a:t> change behaviours </a:t>
            </a:r>
            <a:r>
              <a:rPr lang="nl-BE" dirty="0" err="1">
                <a:latin typeface="Avenir Roman"/>
              </a:rPr>
              <a:t>based</a:t>
            </a:r>
            <a:r>
              <a:rPr lang="nl-BE" dirty="0">
                <a:latin typeface="Avenir Roman"/>
              </a:rPr>
              <a:t> on TPB</a:t>
            </a: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85800" y="286046"/>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Current approaches to understanding and promoting physical activity </a:t>
            </a:r>
            <a:br>
              <a:rPr lang="en-US" b="0" dirty="0">
                <a:solidFill>
                  <a:srgbClr val="22568B"/>
                </a:solidFill>
                <a:latin typeface="Avenir Roman" panose="02000503020000020003" pitchFamily="2" charset="0"/>
              </a:rPr>
            </a:br>
            <a:r>
              <a:rPr lang="en-US" b="0" dirty="0">
                <a:solidFill>
                  <a:srgbClr val="22568B"/>
                </a:solidFill>
                <a:latin typeface="Avenir Roman" panose="02000503020000020003" pitchFamily="2" charset="0"/>
              </a:rPr>
              <a:t> </a:t>
            </a: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685800" y="1404118"/>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The theory of planned </a:t>
            </a:r>
            <a:r>
              <a:rPr lang="en-US" sz="2400" dirty="0" err="1">
                <a:solidFill>
                  <a:srgbClr val="4094D1"/>
                </a:solidFill>
                <a:latin typeface="Avenir Roman" panose="02000503020000020003" pitchFamily="2" charset="0"/>
              </a:rPr>
              <a:t>behaviour</a:t>
            </a:r>
            <a:r>
              <a:rPr lang="en-US" sz="2400" dirty="0">
                <a:solidFill>
                  <a:srgbClr val="4094D1"/>
                </a:solidFill>
                <a:latin typeface="Avenir Roman" panose="02000503020000020003" pitchFamily="2" charset="0"/>
              </a:rPr>
              <a:t> (TPB)  </a:t>
            </a:r>
          </a:p>
        </p:txBody>
      </p:sp>
    </p:spTree>
    <p:extLst>
      <p:ext uri="{BB962C8B-B14F-4D97-AF65-F5344CB8AC3E}">
        <p14:creationId xmlns:p14="http://schemas.microsoft.com/office/powerpoint/2010/main" val="40836575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6</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685800" y="1923212"/>
            <a:ext cx="8187856" cy="3643086"/>
          </a:xfrm>
        </p:spPr>
        <p:txBody>
          <a:bodyPr>
            <a:normAutofit/>
          </a:bodyPr>
          <a:lstStyle/>
          <a:p>
            <a:pPr marL="342900" indent="-342900">
              <a:lnSpc>
                <a:spcPct val="90000"/>
              </a:lnSpc>
              <a:buFont typeface="Arial" panose="020B0604020202020204" pitchFamily="34" charset="0"/>
              <a:buChar char="•"/>
            </a:pPr>
            <a:r>
              <a:rPr lang="nl-BE" dirty="0" err="1">
                <a:latin typeface="Avenir Roman"/>
              </a:rPr>
              <a:t>Satisfaction</a:t>
            </a:r>
            <a:r>
              <a:rPr lang="nl-BE" dirty="0">
                <a:latin typeface="Avenir Roman"/>
              </a:rPr>
              <a:t> of </a:t>
            </a:r>
            <a:r>
              <a:rPr lang="nl-BE" dirty="0" err="1">
                <a:latin typeface="Avenir Roman"/>
              </a:rPr>
              <a:t>three</a:t>
            </a:r>
            <a:r>
              <a:rPr lang="nl-BE" dirty="0">
                <a:latin typeface="Avenir Roman"/>
              </a:rPr>
              <a:t> basic </a:t>
            </a:r>
            <a:r>
              <a:rPr lang="nl-BE" dirty="0" err="1">
                <a:latin typeface="Avenir Roman"/>
              </a:rPr>
              <a:t>needs</a:t>
            </a:r>
            <a:r>
              <a:rPr lang="nl-BE" dirty="0">
                <a:latin typeface="Avenir Roman"/>
              </a:rPr>
              <a:t> (</a:t>
            </a:r>
            <a:r>
              <a:rPr lang="nl-BE" dirty="0" err="1">
                <a:latin typeface="Avenir Roman"/>
              </a:rPr>
              <a:t>autonomy</a:t>
            </a:r>
            <a:r>
              <a:rPr lang="nl-BE" dirty="0">
                <a:latin typeface="Avenir Roman"/>
              </a:rPr>
              <a:t>, </a:t>
            </a:r>
            <a:r>
              <a:rPr lang="nl-BE" dirty="0" err="1">
                <a:latin typeface="Avenir Roman"/>
              </a:rPr>
              <a:t>competence</a:t>
            </a:r>
            <a:r>
              <a:rPr lang="nl-BE" dirty="0">
                <a:latin typeface="Avenir Roman"/>
              </a:rPr>
              <a:t> and </a:t>
            </a:r>
            <a:r>
              <a:rPr lang="nl-BE" dirty="0" err="1">
                <a:latin typeface="Avenir Roman"/>
              </a:rPr>
              <a:t>relatedness</a:t>
            </a:r>
            <a:r>
              <a:rPr lang="nl-BE" dirty="0">
                <a:latin typeface="Avenir Roman"/>
              </a:rPr>
              <a:t>) is </a:t>
            </a:r>
            <a:r>
              <a:rPr lang="nl-BE" dirty="0" err="1">
                <a:latin typeface="Avenir Roman"/>
              </a:rPr>
              <a:t>crucial</a:t>
            </a:r>
            <a:r>
              <a:rPr lang="nl-BE" dirty="0">
                <a:latin typeface="Avenir Roman"/>
              </a:rPr>
              <a:t> </a:t>
            </a:r>
            <a:r>
              <a:rPr lang="nl-BE" dirty="0" err="1">
                <a:latin typeface="Avenir Roman"/>
              </a:rPr>
              <a:t>to</a:t>
            </a:r>
            <a:r>
              <a:rPr lang="nl-BE" dirty="0">
                <a:latin typeface="Avenir Roman"/>
              </a:rPr>
              <a:t> </a:t>
            </a:r>
            <a:r>
              <a:rPr lang="nl-BE" dirty="0" err="1">
                <a:latin typeface="Avenir Roman"/>
              </a:rPr>
              <a:t>the</a:t>
            </a:r>
            <a:r>
              <a:rPr lang="nl-BE" dirty="0">
                <a:latin typeface="Avenir Roman"/>
              </a:rPr>
              <a:t> development of more </a:t>
            </a:r>
            <a:r>
              <a:rPr lang="nl-BE" dirty="0" err="1">
                <a:latin typeface="Avenir Roman"/>
              </a:rPr>
              <a:t>sustainable</a:t>
            </a:r>
            <a:r>
              <a:rPr lang="nl-BE" dirty="0">
                <a:latin typeface="Avenir Roman"/>
              </a:rPr>
              <a:t> </a:t>
            </a:r>
            <a:r>
              <a:rPr lang="nl-BE" dirty="0" err="1">
                <a:latin typeface="Avenir Roman"/>
              </a:rPr>
              <a:t>forms</a:t>
            </a:r>
            <a:r>
              <a:rPr lang="nl-BE" dirty="0">
                <a:latin typeface="Avenir Roman"/>
              </a:rPr>
              <a:t> of </a:t>
            </a:r>
            <a:r>
              <a:rPr lang="nl-BE" dirty="0" err="1">
                <a:latin typeface="Avenir Roman"/>
              </a:rPr>
              <a:t>motivations</a:t>
            </a:r>
            <a:r>
              <a:rPr lang="nl-BE" dirty="0">
                <a:latin typeface="Avenir Roman"/>
              </a:rPr>
              <a:t> on a </a:t>
            </a:r>
            <a:r>
              <a:rPr lang="nl-BE" dirty="0" err="1">
                <a:latin typeface="Avenir Roman"/>
              </a:rPr>
              <a:t>continuum</a:t>
            </a:r>
            <a:r>
              <a:rPr lang="nl-BE" dirty="0">
                <a:latin typeface="Avenir Roman"/>
              </a:rPr>
              <a:t> (= </a:t>
            </a:r>
            <a:r>
              <a:rPr lang="nl-BE" dirty="0" err="1">
                <a:latin typeface="Avenir Roman"/>
              </a:rPr>
              <a:t>from</a:t>
            </a:r>
            <a:r>
              <a:rPr lang="nl-BE" dirty="0">
                <a:latin typeface="Avenir Roman"/>
              </a:rPr>
              <a:t> </a:t>
            </a:r>
            <a:r>
              <a:rPr lang="nl-BE" dirty="0" err="1">
                <a:latin typeface="Avenir Roman"/>
              </a:rPr>
              <a:t>controlled</a:t>
            </a:r>
            <a:r>
              <a:rPr lang="nl-BE" dirty="0">
                <a:latin typeface="Avenir Roman"/>
              </a:rPr>
              <a:t> </a:t>
            </a:r>
            <a:r>
              <a:rPr lang="nl-BE" dirty="0" err="1">
                <a:latin typeface="Avenir Roman"/>
              </a:rPr>
              <a:t>fo</a:t>
            </a:r>
            <a:r>
              <a:rPr lang="nl-BE" dirty="0">
                <a:latin typeface="Avenir Roman"/>
              </a:rPr>
              <a:t> </a:t>
            </a:r>
            <a:r>
              <a:rPr lang="nl-BE" dirty="0" err="1">
                <a:latin typeface="Avenir Roman"/>
              </a:rPr>
              <a:t>autonomous</a:t>
            </a:r>
            <a:r>
              <a:rPr lang="nl-BE" dirty="0">
                <a:latin typeface="Avenir Roman"/>
              </a:rPr>
              <a:t> </a:t>
            </a:r>
            <a:r>
              <a:rPr lang="nl-BE" dirty="0" err="1">
                <a:latin typeface="Avenir Roman"/>
              </a:rPr>
              <a:t>forms</a:t>
            </a:r>
            <a:r>
              <a:rPr lang="nl-BE" dirty="0">
                <a:latin typeface="Avenir Roman"/>
              </a:rPr>
              <a:t> of </a:t>
            </a:r>
            <a:r>
              <a:rPr lang="nl-BE" dirty="0" err="1">
                <a:latin typeface="Avenir Roman"/>
              </a:rPr>
              <a:t>motivation</a:t>
            </a:r>
            <a:r>
              <a:rPr lang="nl-BE" dirty="0">
                <a:latin typeface="Avenir Roman"/>
              </a:rPr>
              <a:t>) </a:t>
            </a:r>
            <a:r>
              <a:rPr lang="nl-BE" dirty="0">
                <a:solidFill>
                  <a:schemeClr val="bg1">
                    <a:lumMod val="65000"/>
                  </a:schemeClr>
                </a:solidFill>
                <a:latin typeface="Avenir Roman"/>
              </a:rPr>
              <a:t>(</a:t>
            </a:r>
            <a:r>
              <a:rPr lang="nl-BE" dirty="0" err="1">
                <a:solidFill>
                  <a:schemeClr val="bg1">
                    <a:lumMod val="65000"/>
                  </a:schemeClr>
                </a:solidFill>
                <a:latin typeface="Avenir Roman"/>
              </a:rPr>
              <a:t>Deci</a:t>
            </a:r>
            <a:r>
              <a:rPr lang="nl-BE" dirty="0">
                <a:solidFill>
                  <a:schemeClr val="bg1">
                    <a:lumMod val="65000"/>
                  </a:schemeClr>
                </a:solidFill>
                <a:latin typeface="Avenir Roman"/>
              </a:rPr>
              <a:t> &amp; Ryan, 2000). </a:t>
            </a:r>
          </a:p>
          <a:p>
            <a:pPr marL="342900" indent="-342900">
              <a:lnSpc>
                <a:spcPct val="90000"/>
              </a:lnSpc>
              <a:buFont typeface="Arial" panose="020B0604020202020204" pitchFamily="34" charset="0"/>
              <a:buChar char="•"/>
            </a:pPr>
            <a:r>
              <a:rPr lang="nl-BE" dirty="0" err="1">
                <a:latin typeface="Avenir Roman"/>
              </a:rPr>
              <a:t>There</a:t>
            </a:r>
            <a:r>
              <a:rPr lang="nl-BE" dirty="0">
                <a:latin typeface="Avenir Roman"/>
              </a:rPr>
              <a:t> </a:t>
            </a:r>
            <a:r>
              <a:rPr lang="nl-BE" dirty="0" err="1">
                <a:latin typeface="Avenir Roman"/>
              </a:rPr>
              <a:t>exists</a:t>
            </a:r>
            <a:r>
              <a:rPr lang="nl-BE" dirty="0">
                <a:latin typeface="Avenir Roman"/>
              </a:rPr>
              <a:t> a </a:t>
            </a:r>
            <a:r>
              <a:rPr lang="nl-BE" dirty="0" err="1">
                <a:latin typeface="Avenir Roman"/>
              </a:rPr>
              <a:t>substantial</a:t>
            </a:r>
            <a:r>
              <a:rPr lang="nl-BE" dirty="0">
                <a:latin typeface="Avenir Roman"/>
              </a:rPr>
              <a:t> body of research </a:t>
            </a:r>
            <a:r>
              <a:rPr lang="nl-BE" dirty="0" err="1">
                <a:latin typeface="Avenir Roman"/>
              </a:rPr>
              <a:t>that</a:t>
            </a:r>
            <a:r>
              <a:rPr lang="nl-BE" dirty="0">
                <a:latin typeface="Avenir Roman"/>
              </a:rPr>
              <a:t> </a:t>
            </a:r>
            <a:r>
              <a:rPr lang="nl-BE" dirty="0" err="1">
                <a:latin typeface="Avenir Roman"/>
              </a:rPr>
              <a:t>generally</a:t>
            </a:r>
            <a:r>
              <a:rPr lang="nl-BE" dirty="0">
                <a:latin typeface="Avenir Roman"/>
              </a:rPr>
              <a:t> supports </a:t>
            </a:r>
            <a:r>
              <a:rPr lang="nl-BE" dirty="0" err="1">
                <a:latin typeface="Avenir Roman"/>
              </a:rPr>
              <a:t>assumptions</a:t>
            </a:r>
            <a:r>
              <a:rPr lang="nl-BE" dirty="0">
                <a:latin typeface="Avenir Roman"/>
              </a:rPr>
              <a:t> of SDT and guides </a:t>
            </a:r>
            <a:r>
              <a:rPr lang="nl-BE" dirty="0" err="1">
                <a:latin typeface="Avenir Roman"/>
              </a:rPr>
              <a:t>successful</a:t>
            </a:r>
            <a:r>
              <a:rPr lang="nl-BE" dirty="0">
                <a:latin typeface="Avenir Roman"/>
              </a:rPr>
              <a:t> </a:t>
            </a:r>
            <a:r>
              <a:rPr lang="nl-BE" dirty="0" err="1">
                <a:latin typeface="Avenir Roman"/>
              </a:rPr>
              <a:t>interventions</a:t>
            </a:r>
            <a:r>
              <a:rPr lang="nl-BE" dirty="0">
                <a:latin typeface="Avenir Roman"/>
              </a:rPr>
              <a:t> </a:t>
            </a:r>
            <a:r>
              <a:rPr lang="nl-BE" dirty="0">
                <a:solidFill>
                  <a:schemeClr val="bg1">
                    <a:lumMod val="65000"/>
                  </a:schemeClr>
                </a:solidFill>
                <a:latin typeface="Avenir Roman"/>
              </a:rPr>
              <a:t>(e.g., Silva et al., 2010). </a:t>
            </a:r>
          </a:p>
          <a:p>
            <a:pPr marL="342900" indent="-342900">
              <a:lnSpc>
                <a:spcPct val="90000"/>
              </a:lnSpc>
              <a:buFont typeface="Arial" panose="020B0604020202020204" pitchFamily="34" charset="0"/>
              <a:buChar char="•"/>
            </a:pPr>
            <a:r>
              <a:rPr lang="nl-BE" dirty="0" err="1">
                <a:latin typeface="Avenir Roman"/>
              </a:rPr>
              <a:t>Theoretical</a:t>
            </a:r>
            <a:r>
              <a:rPr lang="nl-BE" dirty="0">
                <a:latin typeface="Avenir Roman"/>
              </a:rPr>
              <a:t> </a:t>
            </a:r>
            <a:r>
              <a:rPr lang="nl-BE" dirty="0" err="1">
                <a:latin typeface="Avenir Roman"/>
              </a:rPr>
              <a:t>problems</a:t>
            </a:r>
            <a:r>
              <a:rPr lang="nl-BE" dirty="0">
                <a:latin typeface="Avenir Roman"/>
              </a:rPr>
              <a:t>: a) </a:t>
            </a:r>
            <a:r>
              <a:rPr lang="nl-BE" dirty="0" err="1">
                <a:latin typeface="Avenir Roman"/>
              </a:rPr>
              <a:t>you</a:t>
            </a:r>
            <a:r>
              <a:rPr lang="nl-BE" dirty="0">
                <a:latin typeface="Avenir Roman"/>
              </a:rPr>
              <a:t> </a:t>
            </a:r>
            <a:r>
              <a:rPr lang="nl-BE" dirty="0" err="1">
                <a:latin typeface="Avenir Roman"/>
              </a:rPr>
              <a:t>can</a:t>
            </a:r>
            <a:r>
              <a:rPr lang="nl-BE" dirty="0">
                <a:latin typeface="Avenir Roman"/>
              </a:rPr>
              <a:t> have </a:t>
            </a:r>
            <a:r>
              <a:rPr lang="nl-BE" dirty="0" err="1">
                <a:latin typeface="Avenir Roman"/>
              </a:rPr>
              <a:t>various</a:t>
            </a:r>
            <a:r>
              <a:rPr lang="nl-BE" dirty="0">
                <a:latin typeface="Avenir Roman"/>
              </a:rPr>
              <a:t> form of </a:t>
            </a:r>
            <a:r>
              <a:rPr lang="nl-BE" dirty="0" err="1">
                <a:latin typeface="Avenir Roman"/>
              </a:rPr>
              <a:t>motivation</a:t>
            </a:r>
            <a:r>
              <a:rPr lang="nl-BE" dirty="0">
                <a:latin typeface="Avenir Roman"/>
              </a:rPr>
              <a:t> at </a:t>
            </a:r>
            <a:r>
              <a:rPr lang="nl-BE" dirty="0" err="1">
                <a:latin typeface="Avenir Roman"/>
              </a:rPr>
              <a:t>the</a:t>
            </a:r>
            <a:r>
              <a:rPr lang="nl-BE" dirty="0">
                <a:latin typeface="Avenir Roman"/>
              </a:rPr>
              <a:t> </a:t>
            </a:r>
            <a:r>
              <a:rPr lang="nl-BE" dirty="0" err="1">
                <a:latin typeface="Avenir Roman"/>
              </a:rPr>
              <a:t>same</a:t>
            </a:r>
            <a:r>
              <a:rPr lang="nl-BE" dirty="0">
                <a:latin typeface="Avenir Roman"/>
              </a:rPr>
              <a:t> time; b) </a:t>
            </a:r>
            <a:r>
              <a:rPr lang="nl-BE" dirty="0" err="1">
                <a:latin typeface="Avenir Roman"/>
              </a:rPr>
              <a:t>overlooks</a:t>
            </a:r>
            <a:r>
              <a:rPr lang="nl-BE" dirty="0">
                <a:latin typeface="Avenir Roman"/>
              </a:rPr>
              <a:t> </a:t>
            </a:r>
            <a:r>
              <a:rPr lang="nl-BE" dirty="0" err="1">
                <a:latin typeface="Avenir Roman"/>
              </a:rPr>
              <a:t>the</a:t>
            </a:r>
            <a:r>
              <a:rPr lang="nl-BE" dirty="0">
                <a:latin typeface="Avenir Roman"/>
              </a:rPr>
              <a:t> </a:t>
            </a:r>
            <a:r>
              <a:rPr lang="nl-BE" dirty="0" err="1">
                <a:latin typeface="Avenir Roman"/>
              </a:rPr>
              <a:t>capacity</a:t>
            </a:r>
            <a:r>
              <a:rPr lang="nl-BE" dirty="0">
                <a:latin typeface="Avenir Roman"/>
              </a:rPr>
              <a:t> </a:t>
            </a:r>
            <a:r>
              <a:rPr lang="nl-BE" dirty="0" err="1">
                <a:latin typeface="Avenir Roman"/>
              </a:rPr>
              <a:t>for</a:t>
            </a:r>
            <a:r>
              <a:rPr lang="nl-BE" dirty="0">
                <a:latin typeface="Avenir Roman"/>
              </a:rPr>
              <a:t> </a:t>
            </a:r>
            <a:r>
              <a:rPr lang="nl-BE" dirty="0" err="1">
                <a:latin typeface="Avenir Roman"/>
              </a:rPr>
              <a:t>individuals</a:t>
            </a:r>
            <a:r>
              <a:rPr lang="nl-BE" dirty="0">
                <a:latin typeface="Avenir Roman"/>
              </a:rPr>
              <a:t> </a:t>
            </a:r>
            <a:r>
              <a:rPr lang="nl-BE" dirty="0" err="1">
                <a:latin typeface="Avenir Roman"/>
              </a:rPr>
              <a:t>to</a:t>
            </a:r>
            <a:r>
              <a:rPr lang="nl-BE" dirty="0">
                <a:latin typeface="Avenir Roman"/>
              </a:rPr>
              <a:t> </a:t>
            </a:r>
            <a:r>
              <a:rPr lang="nl-BE" dirty="0" err="1">
                <a:latin typeface="Avenir Roman"/>
              </a:rPr>
              <a:t>possess</a:t>
            </a:r>
            <a:r>
              <a:rPr lang="nl-BE" dirty="0">
                <a:latin typeface="Avenir Roman"/>
              </a:rPr>
              <a:t> multiple </a:t>
            </a:r>
            <a:r>
              <a:rPr lang="nl-BE" dirty="0" err="1">
                <a:latin typeface="Avenir Roman"/>
              </a:rPr>
              <a:t>selves</a:t>
            </a:r>
            <a:r>
              <a:rPr lang="nl-BE" dirty="0">
                <a:latin typeface="Avenir Roman"/>
              </a:rPr>
              <a:t> </a:t>
            </a:r>
            <a:r>
              <a:rPr lang="nl-BE" dirty="0" err="1">
                <a:latin typeface="Avenir Roman"/>
              </a:rPr>
              <a:t>that</a:t>
            </a:r>
            <a:r>
              <a:rPr lang="nl-BE" dirty="0">
                <a:latin typeface="Avenir Roman"/>
              </a:rPr>
              <a:t> </a:t>
            </a:r>
            <a:r>
              <a:rPr lang="nl-BE" dirty="0" err="1">
                <a:latin typeface="Avenir Roman"/>
              </a:rPr>
              <a:t>correspond</a:t>
            </a:r>
            <a:r>
              <a:rPr lang="nl-BE" dirty="0">
                <a:latin typeface="Avenir Roman"/>
              </a:rPr>
              <a:t> </a:t>
            </a:r>
            <a:r>
              <a:rPr lang="nl-BE" dirty="0" err="1">
                <a:latin typeface="Avenir Roman"/>
              </a:rPr>
              <a:t>to</a:t>
            </a:r>
            <a:r>
              <a:rPr lang="nl-BE" dirty="0">
                <a:latin typeface="Avenir Roman"/>
              </a:rPr>
              <a:t> </a:t>
            </a:r>
            <a:r>
              <a:rPr lang="nl-BE" dirty="0" err="1">
                <a:latin typeface="Avenir Roman"/>
              </a:rPr>
              <a:t>their</a:t>
            </a:r>
            <a:r>
              <a:rPr lang="nl-BE" dirty="0">
                <a:latin typeface="Avenir Roman"/>
              </a:rPr>
              <a:t> </a:t>
            </a:r>
            <a:r>
              <a:rPr lang="nl-BE" dirty="0" err="1">
                <a:latin typeface="Avenir Roman"/>
              </a:rPr>
              <a:t>membership</a:t>
            </a:r>
            <a:r>
              <a:rPr lang="nl-BE" dirty="0">
                <a:latin typeface="Avenir Roman"/>
              </a:rPr>
              <a:t> of </a:t>
            </a:r>
            <a:r>
              <a:rPr lang="nl-BE" dirty="0" err="1">
                <a:latin typeface="Avenir Roman"/>
              </a:rPr>
              <a:t>social</a:t>
            </a:r>
            <a:r>
              <a:rPr lang="nl-BE" dirty="0">
                <a:latin typeface="Avenir Roman"/>
              </a:rPr>
              <a:t> </a:t>
            </a:r>
            <a:r>
              <a:rPr lang="nl-BE" dirty="0" err="1">
                <a:latin typeface="Avenir Roman"/>
              </a:rPr>
              <a:t>groups</a:t>
            </a:r>
            <a:r>
              <a:rPr lang="nl-BE" dirty="0">
                <a:latin typeface="Avenir Roman"/>
              </a:rPr>
              <a:t>.</a:t>
            </a: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85800" y="286046"/>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Current approaches to understanding and promoting physical activity </a:t>
            </a:r>
            <a:br>
              <a:rPr lang="en-US" b="0" dirty="0">
                <a:solidFill>
                  <a:srgbClr val="22568B"/>
                </a:solidFill>
                <a:latin typeface="Avenir Roman" panose="02000503020000020003" pitchFamily="2" charset="0"/>
              </a:rPr>
            </a:br>
            <a:r>
              <a:rPr lang="en-US" b="0" dirty="0">
                <a:solidFill>
                  <a:srgbClr val="22568B"/>
                </a:solidFill>
                <a:latin typeface="Avenir Roman" panose="02000503020000020003" pitchFamily="2" charset="0"/>
              </a:rPr>
              <a:t> </a:t>
            </a: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685800" y="1404118"/>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Self-determination theory (SDT)  </a:t>
            </a:r>
          </a:p>
        </p:txBody>
      </p:sp>
    </p:spTree>
    <p:extLst>
      <p:ext uri="{BB962C8B-B14F-4D97-AF65-F5344CB8AC3E}">
        <p14:creationId xmlns:p14="http://schemas.microsoft.com/office/powerpoint/2010/main" val="41868564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1F0D18E5-AD53-427C-8819-14258B5FC2BB}"/>
              </a:ext>
            </a:extLst>
          </p:cNvPr>
          <p:cNvPicPr>
            <a:picLocks noGrp="1" noChangeAspect="1"/>
          </p:cNvPicPr>
          <p:nvPr>
            <p:ph idx="1"/>
          </p:nvPr>
        </p:nvPicPr>
        <p:blipFill>
          <a:blip r:embed="rId2"/>
          <a:stretch>
            <a:fillRect/>
          </a:stretch>
        </p:blipFill>
        <p:spPr>
          <a:xfrm>
            <a:off x="440297" y="675942"/>
            <a:ext cx="8352829" cy="3832647"/>
          </a:xfrm>
        </p:spPr>
      </p:pic>
    </p:spTree>
    <p:extLst>
      <p:ext uri="{BB962C8B-B14F-4D97-AF65-F5344CB8AC3E}">
        <p14:creationId xmlns:p14="http://schemas.microsoft.com/office/powerpoint/2010/main" val="8539501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8</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770861" y="1500414"/>
            <a:ext cx="8187856" cy="3643086"/>
          </a:xfrm>
        </p:spPr>
        <p:txBody>
          <a:bodyPr>
            <a:normAutofit/>
          </a:bodyPr>
          <a:lstStyle/>
          <a:p>
            <a:pPr marL="342900" indent="-342900">
              <a:lnSpc>
                <a:spcPct val="90000"/>
              </a:lnSpc>
              <a:buFont typeface="Arial" panose="020B0604020202020204" pitchFamily="34" charset="0"/>
              <a:buChar char="•"/>
            </a:pPr>
            <a:r>
              <a:rPr lang="nl-BE" dirty="0">
                <a:latin typeface="Avenir Roman"/>
              </a:rPr>
              <a:t>small overall effect </a:t>
            </a:r>
            <a:r>
              <a:rPr lang="nl-BE" dirty="0" err="1">
                <a:latin typeface="Avenir Roman"/>
              </a:rPr>
              <a:t>sizes</a:t>
            </a:r>
            <a:endParaRPr lang="nl-BE" dirty="0">
              <a:latin typeface="Avenir Roman"/>
            </a:endParaRPr>
          </a:p>
          <a:p>
            <a:pPr marL="342900" indent="-342900">
              <a:lnSpc>
                <a:spcPct val="90000"/>
              </a:lnSpc>
              <a:buFont typeface="Arial" panose="020B0604020202020204" pitchFamily="34" charset="0"/>
              <a:buChar char="•"/>
            </a:pPr>
            <a:r>
              <a:rPr lang="nl-BE" dirty="0" err="1">
                <a:latin typeface="Avenir Roman"/>
              </a:rPr>
              <a:t>considerably</a:t>
            </a:r>
            <a:r>
              <a:rPr lang="nl-BE" dirty="0">
                <a:latin typeface="Avenir Roman"/>
              </a:rPr>
              <a:t> </a:t>
            </a:r>
            <a:r>
              <a:rPr lang="nl-BE" dirty="0" err="1">
                <a:latin typeface="Avenir Roman"/>
              </a:rPr>
              <a:t>heterogeneity</a:t>
            </a:r>
            <a:r>
              <a:rPr lang="nl-BE" dirty="0">
                <a:latin typeface="Avenir Roman"/>
              </a:rPr>
              <a:t> in effect </a:t>
            </a:r>
            <a:r>
              <a:rPr lang="nl-BE" dirty="0" err="1">
                <a:latin typeface="Avenir Roman"/>
              </a:rPr>
              <a:t>size</a:t>
            </a:r>
            <a:r>
              <a:rPr lang="nl-BE" dirty="0">
                <a:latin typeface="Avenir Roman"/>
              </a:rPr>
              <a:t> </a:t>
            </a:r>
            <a:r>
              <a:rPr lang="nl-BE" dirty="0" err="1">
                <a:latin typeface="Avenir Roman"/>
              </a:rPr>
              <a:t>strength</a:t>
            </a:r>
            <a:r>
              <a:rPr lang="nl-BE" dirty="0">
                <a:latin typeface="Avenir Roman"/>
              </a:rPr>
              <a:t> in meta-analyses</a:t>
            </a:r>
          </a:p>
          <a:p>
            <a:pPr>
              <a:lnSpc>
                <a:spcPct val="90000"/>
              </a:lnSpc>
            </a:pPr>
            <a:r>
              <a:rPr lang="nl-BE" dirty="0">
                <a:latin typeface="Avenir Roman"/>
              </a:rPr>
              <a:t>=&gt; </a:t>
            </a:r>
            <a:r>
              <a:rPr lang="nl-BE" dirty="0" err="1">
                <a:latin typeface="Avenir Roman"/>
              </a:rPr>
              <a:t>value</a:t>
            </a:r>
            <a:r>
              <a:rPr lang="nl-BE" dirty="0">
                <a:latin typeface="Avenir Roman"/>
              </a:rPr>
              <a:t> in a </a:t>
            </a:r>
            <a:r>
              <a:rPr lang="nl-BE" dirty="0" err="1">
                <a:latin typeface="Avenir Roman"/>
              </a:rPr>
              <a:t>fresh</a:t>
            </a:r>
            <a:r>
              <a:rPr lang="nl-BE" dirty="0">
                <a:latin typeface="Avenir Roman"/>
              </a:rPr>
              <a:t> approach </a:t>
            </a:r>
            <a:r>
              <a:rPr lang="nl-BE" dirty="0" err="1">
                <a:latin typeface="Avenir Roman"/>
              </a:rPr>
              <a:t>which</a:t>
            </a:r>
            <a:r>
              <a:rPr lang="nl-BE" dirty="0">
                <a:latin typeface="Avenir Roman"/>
              </a:rPr>
              <a:t> </a:t>
            </a:r>
            <a:r>
              <a:rPr lang="nl-BE" dirty="0" err="1">
                <a:latin typeface="Avenir Roman"/>
              </a:rPr>
              <a:t>concentrates</a:t>
            </a:r>
            <a:r>
              <a:rPr lang="nl-BE" dirty="0">
                <a:latin typeface="Avenir Roman"/>
              </a:rPr>
              <a:t> on </a:t>
            </a:r>
            <a:r>
              <a:rPr lang="nl-BE" dirty="0" err="1">
                <a:latin typeface="Avenir Roman"/>
              </a:rPr>
              <a:t>clarifying</a:t>
            </a:r>
            <a:r>
              <a:rPr lang="nl-BE" dirty="0">
                <a:latin typeface="Avenir Roman"/>
              </a:rPr>
              <a:t> </a:t>
            </a:r>
            <a:r>
              <a:rPr lang="nl-BE" dirty="0" err="1">
                <a:latin typeface="Avenir Roman"/>
              </a:rPr>
              <a:t>the</a:t>
            </a:r>
            <a:r>
              <a:rPr lang="nl-BE" dirty="0">
                <a:latin typeface="Avenir Roman"/>
              </a:rPr>
              <a:t> </a:t>
            </a:r>
            <a:r>
              <a:rPr lang="nl-BE" dirty="0" err="1">
                <a:latin typeface="Avenir Roman"/>
              </a:rPr>
              <a:t>key</a:t>
            </a:r>
            <a:r>
              <a:rPr lang="nl-BE" dirty="0">
                <a:latin typeface="Avenir Roman"/>
              </a:rPr>
              <a:t> routes </a:t>
            </a:r>
            <a:r>
              <a:rPr lang="nl-BE" dirty="0" err="1">
                <a:latin typeface="Avenir Roman"/>
              </a:rPr>
              <a:t>through</a:t>
            </a:r>
            <a:r>
              <a:rPr lang="nl-BE" dirty="0">
                <a:latin typeface="Avenir Roman"/>
              </a:rPr>
              <a:t> </a:t>
            </a:r>
            <a:r>
              <a:rPr lang="nl-BE" dirty="0" err="1">
                <a:latin typeface="Avenir Roman"/>
              </a:rPr>
              <a:t>which</a:t>
            </a:r>
            <a:r>
              <a:rPr lang="nl-BE" dirty="0">
                <a:latin typeface="Avenir Roman"/>
              </a:rPr>
              <a:t> </a:t>
            </a:r>
            <a:r>
              <a:rPr lang="nl-BE" dirty="0" err="1">
                <a:latin typeface="Avenir Roman"/>
              </a:rPr>
              <a:t>social</a:t>
            </a:r>
            <a:r>
              <a:rPr lang="nl-BE" dirty="0">
                <a:latin typeface="Avenir Roman"/>
              </a:rPr>
              <a:t> factors </a:t>
            </a:r>
            <a:r>
              <a:rPr lang="nl-BE" dirty="0" err="1">
                <a:latin typeface="Avenir Roman"/>
              </a:rPr>
              <a:t>shape</a:t>
            </a:r>
            <a:r>
              <a:rPr lang="nl-BE" dirty="0">
                <a:latin typeface="Avenir Roman"/>
              </a:rPr>
              <a:t> </a:t>
            </a:r>
            <a:r>
              <a:rPr lang="nl-BE" dirty="0" err="1">
                <a:latin typeface="Avenir Roman"/>
              </a:rPr>
              <a:t>physical</a:t>
            </a:r>
            <a:r>
              <a:rPr lang="nl-BE" dirty="0">
                <a:latin typeface="Avenir Roman"/>
              </a:rPr>
              <a:t> </a:t>
            </a:r>
            <a:r>
              <a:rPr lang="nl-BE" dirty="0" err="1">
                <a:latin typeface="Avenir Roman"/>
              </a:rPr>
              <a:t>activity</a:t>
            </a:r>
            <a:r>
              <a:rPr lang="nl-BE" dirty="0">
                <a:latin typeface="Avenir Roman"/>
              </a:rPr>
              <a:t> behaviours.</a:t>
            </a: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770861" y="656100"/>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Summary of existing approaches  </a:t>
            </a:r>
          </a:p>
        </p:txBody>
      </p:sp>
      <p:pic>
        <p:nvPicPr>
          <p:cNvPr id="8" name="Picture 2" descr="man in black t-shirt and black shorts running on road during daytime">
            <a:extLst>
              <a:ext uri="{FF2B5EF4-FFF2-40B4-BE49-F238E27FC236}">
                <a16:creationId xmlns:a16="http://schemas.microsoft.com/office/drawing/2014/main" id="{C4EC889A-A32F-430A-889B-D2CE52FA4B8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18727" y="3272558"/>
            <a:ext cx="2694244" cy="1796902"/>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18561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9</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471722" y="2117799"/>
            <a:ext cx="8235593" cy="2347875"/>
          </a:xfrm>
        </p:spPr>
        <p:txBody>
          <a:bodyPr>
            <a:normAutofit/>
          </a:bodyPr>
          <a:lstStyle/>
          <a:p>
            <a:pPr marL="342900" indent="-342900">
              <a:lnSpc>
                <a:spcPct val="90000"/>
              </a:lnSpc>
              <a:buFont typeface="Arial" panose="020B0604020202020204" pitchFamily="34" charset="0"/>
              <a:buChar char="•"/>
            </a:pPr>
            <a:r>
              <a:rPr lang="nl-BE" sz="1800" b="1" dirty="0" err="1">
                <a:latin typeface="Avenir Roman"/>
              </a:rPr>
              <a:t>Situated</a:t>
            </a:r>
            <a:r>
              <a:rPr lang="nl-BE" sz="1800" b="1" dirty="0">
                <a:latin typeface="Avenir Roman"/>
              </a:rPr>
              <a:t> Identity </a:t>
            </a:r>
            <a:r>
              <a:rPr lang="nl-BE" sz="1800" b="1" dirty="0" err="1">
                <a:latin typeface="Avenir Roman"/>
              </a:rPr>
              <a:t>Enactment</a:t>
            </a:r>
            <a:r>
              <a:rPr lang="nl-BE" sz="1800" b="1" dirty="0">
                <a:latin typeface="Avenir Roman"/>
              </a:rPr>
              <a:t> Model (SIE) </a:t>
            </a:r>
            <a:r>
              <a:rPr lang="nl-BE" sz="1800" dirty="0">
                <a:solidFill>
                  <a:schemeClr val="bg1">
                    <a:lumMod val="65000"/>
                  </a:schemeClr>
                </a:solidFill>
                <a:latin typeface="Avenir Roman"/>
              </a:rPr>
              <a:t>(Cruwys, </a:t>
            </a:r>
            <a:r>
              <a:rPr lang="nl-BE" sz="1800" dirty="0" err="1">
                <a:solidFill>
                  <a:schemeClr val="bg1">
                    <a:lumMod val="65000"/>
                  </a:schemeClr>
                </a:solidFill>
                <a:latin typeface="Avenir Roman"/>
              </a:rPr>
              <a:t>Rieger</a:t>
            </a:r>
            <a:r>
              <a:rPr lang="nl-BE" sz="1800" dirty="0">
                <a:solidFill>
                  <a:schemeClr val="bg1">
                    <a:lumMod val="65000"/>
                  </a:schemeClr>
                </a:solidFill>
                <a:latin typeface="Avenir Roman"/>
              </a:rPr>
              <a:t>, Byrne, &amp; </a:t>
            </a:r>
            <a:r>
              <a:rPr lang="nl-BE" sz="1800" dirty="0" err="1">
                <a:solidFill>
                  <a:schemeClr val="bg1">
                    <a:lumMod val="65000"/>
                  </a:schemeClr>
                </a:solidFill>
                <a:latin typeface="Avenir Roman"/>
              </a:rPr>
              <a:t>Haslam</a:t>
            </a:r>
            <a:r>
              <a:rPr lang="nl-BE" sz="1800" dirty="0">
                <a:solidFill>
                  <a:schemeClr val="bg1">
                    <a:lumMod val="65000"/>
                  </a:schemeClr>
                </a:solidFill>
                <a:latin typeface="Avenir Roman"/>
              </a:rPr>
              <a:t>, 2016)</a:t>
            </a:r>
          </a:p>
          <a:p>
            <a:pPr marL="342900" indent="-342900">
              <a:lnSpc>
                <a:spcPct val="90000"/>
              </a:lnSpc>
              <a:buFont typeface="Arial" panose="020B0604020202020204" pitchFamily="34" charset="0"/>
              <a:buChar char="•"/>
            </a:pPr>
            <a:r>
              <a:rPr lang="nl-BE" sz="1800" dirty="0" err="1">
                <a:solidFill>
                  <a:schemeClr val="tx1"/>
                </a:solidFill>
                <a:latin typeface="Avenir Roman"/>
              </a:rPr>
              <a:t>Contrary</a:t>
            </a:r>
            <a:r>
              <a:rPr lang="nl-BE" sz="1800" dirty="0">
                <a:solidFill>
                  <a:schemeClr val="tx1"/>
                </a:solidFill>
                <a:latin typeface="Avenir Roman"/>
              </a:rPr>
              <a:t> </a:t>
            </a:r>
            <a:r>
              <a:rPr lang="nl-BE" sz="1800" dirty="0" err="1">
                <a:solidFill>
                  <a:schemeClr val="tx1"/>
                </a:solidFill>
                <a:latin typeface="Avenir Roman"/>
              </a:rPr>
              <a:t>to</a:t>
            </a:r>
            <a:r>
              <a:rPr lang="nl-BE" sz="1800" dirty="0">
                <a:solidFill>
                  <a:schemeClr val="tx1"/>
                </a:solidFill>
                <a:latin typeface="Avenir Roman"/>
              </a:rPr>
              <a:t> </a:t>
            </a:r>
            <a:r>
              <a:rPr lang="nl-BE" sz="1800" dirty="0" err="1">
                <a:solidFill>
                  <a:schemeClr val="tx1"/>
                </a:solidFill>
                <a:latin typeface="Avenir Roman"/>
              </a:rPr>
              <a:t>earlier</a:t>
            </a:r>
            <a:r>
              <a:rPr lang="nl-BE" sz="1800" dirty="0">
                <a:solidFill>
                  <a:schemeClr val="tx1"/>
                </a:solidFill>
                <a:latin typeface="Avenir Roman"/>
              </a:rPr>
              <a:t> </a:t>
            </a:r>
            <a:r>
              <a:rPr lang="nl-BE" sz="1800" dirty="0" err="1">
                <a:solidFill>
                  <a:schemeClr val="tx1"/>
                </a:solidFill>
                <a:latin typeface="Avenir Roman"/>
              </a:rPr>
              <a:t>social</a:t>
            </a:r>
            <a:r>
              <a:rPr lang="nl-BE" sz="1800" dirty="0">
                <a:solidFill>
                  <a:schemeClr val="tx1"/>
                </a:solidFill>
                <a:latin typeface="Avenir Roman"/>
              </a:rPr>
              <a:t> </a:t>
            </a:r>
            <a:r>
              <a:rPr lang="nl-BE" sz="1800" dirty="0" err="1">
                <a:solidFill>
                  <a:schemeClr val="tx1"/>
                </a:solidFill>
                <a:latin typeface="Avenir Roman"/>
              </a:rPr>
              <a:t>identity</a:t>
            </a:r>
            <a:r>
              <a:rPr lang="nl-BE" sz="1800" dirty="0">
                <a:solidFill>
                  <a:schemeClr val="tx1"/>
                </a:solidFill>
                <a:latin typeface="Avenir Roman"/>
              </a:rPr>
              <a:t> </a:t>
            </a:r>
            <a:r>
              <a:rPr lang="nl-BE" sz="1800" dirty="0" err="1">
                <a:solidFill>
                  <a:schemeClr val="tx1"/>
                </a:solidFill>
                <a:latin typeface="Avenir Roman"/>
              </a:rPr>
              <a:t>models</a:t>
            </a:r>
            <a:r>
              <a:rPr lang="nl-BE" sz="1800" dirty="0">
                <a:solidFill>
                  <a:schemeClr val="tx1"/>
                </a:solidFill>
                <a:latin typeface="Avenir Roman"/>
              </a:rPr>
              <a:t> of health </a:t>
            </a:r>
            <a:r>
              <a:rPr lang="nl-BE" sz="1800" dirty="0" err="1">
                <a:solidFill>
                  <a:schemeClr val="tx1"/>
                </a:solidFill>
                <a:latin typeface="Avenir Roman"/>
              </a:rPr>
              <a:t>behaviour</a:t>
            </a:r>
            <a:r>
              <a:rPr lang="nl-BE" sz="1800" dirty="0">
                <a:solidFill>
                  <a:schemeClr val="tx1"/>
                </a:solidFill>
                <a:latin typeface="Avenir Roman"/>
              </a:rPr>
              <a:t>, SIE </a:t>
            </a:r>
            <a:r>
              <a:rPr lang="nl-BE" sz="1800" dirty="0" err="1">
                <a:solidFill>
                  <a:schemeClr val="tx1"/>
                </a:solidFill>
                <a:latin typeface="Avenir Roman"/>
              </a:rPr>
              <a:t>not</a:t>
            </a:r>
            <a:r>
              <a:rPr lang="nl-BE" sz="1800" dirty="0">
                <a:solidFill>
                  <a:schemeClr val="tx1"/>
                </a:solidFill>
                <a:latin typeface="Avenir Roman"/>
              </a:rPr>
              <a:t> </a:t>
            </a:r>
            <a:r>
              <a:rPr lang="nl-BE" sz="1800" dirty="0" err="1">
                <a:solidFill>
                  <a:schemeClr val="tx1"/>
                </a:solidFill>
                <a:latin typeface="Avenir Roman"/>
              </a:rPr>
              <a:t>only</a:t>
            </a:r>
            <a:r>
              <a:rPr lang="nl-BE" sz="1800" dirty="0">
                <a:solidFill>
                  <a:schemeClr val="tx1"/>
                </a:solidFill>
                <a:latin typeface="Avenir Roman"/>
              </a:rPr>
              <a:t> </a:t>
            </a:r>
            <a:r>
              <a:rPr lang="nl-BE" sz="1800" dirty="0" err="1">
                <a:solidFill>
                  <a:schemeClr val="tx1"/>
                </a:solidFill>
                <a:latin typeface="Avenir Roman"/>
              </a:rPr>
              <a:t>focusses</a:t>
            </a:r>
            <a:r>
              <a:rPr lang="nl-BE" sz="1800" dirty="0">
                <a:solidFill>
                  <a:schemeClr val="tx1"/>
                </a:solidFill>
                <a:latin typeface="Avenir Roman"/>
              </a:rPr>
              <a:t> on </a:t>
            </a:r>
            <a:r>
              <a:rPr lang="nl-BE" sz="1800" dirty="0" err="1">
                <a:solidFill>
                  <a:schemeClr val="tx1"/>
                </a:solidFill>
                <a:latin typeface="Avenir Roman"/>
              </a:rPr>
              <a:t>interaction</a:t>
            </a:r>
            <a:r>
              <a:rPr lang="nl-BE" sz="1800" dirty="0">
                <a:solidFill>
                  <a:schemeClr val="tx1"/>
                </a:solidFill>
                <a:latin typeface="Avenir Roman"/>
              </a:rPr>
              <a:t> </a:t>
            </a:r>
            <a:r>
              <a:rPr lang="nl-BE" sz="1800" dirty="0" err="1">
                <a:solidFill>
                  <a:schemeClr val="tx1"/>
                </a:solidFill>
                <a:latin typeface="Avenir Roman"/>
              </a:rPr>
              <a:t>between</a:t>
            </a:r>
            <a:r>
              <a:rPr lang="nl-BE" sz="1800" dirty="0">
                <a:solidFill>
                  <a:schemeClr val="tx1"/>
                </a:solidFill>
                <a:latin typeface="Avenir Roman"/>
              </a:rPr>
              <a:t> </a:t>
            </a:r>
            <a:r>
              <a:rPr lang="nl-BE" sz="1800" dirty="0" err="1">
                <a:solidFill>
                  <a:schemeClr val="tx1"/>
                </a:solidFill>
                <a:latin typeface="Avenir Roman"/>
              </a:rPr>
              <a:t>social</a:t>
            </a:r>
            <a:r>
              <a:rPr lang="nl-BE" sz="1800" dirty="0">
                <a:solidFill>
                  <a:schemeClr val="tx1"/>
                </a:solidFill>
                <a:latin typeface="Avenir Roman"/>
              </a:rPr>
              <a:t> </a:t>
            </a:r>
            <a:r>
              <a:rPr lang="nl-BE" sz="1800" dirty="0" err="1">
                <a:solidFill>
                  <a:schemeClr val="tx1"/>
                </a:solidFill>
                <a:latin typeface="Avenir Roman"/>
              </a:rPr>
              <a:t>identification</a:t>
            </a:r>
            <a:r>
              <a:rPr lang="nl-BE" sz="1800" dirty="0">
                <a:solidFill>
                  <a:schemeClr val="tx1"/>
                </a:solidFill>
                <a:latin typeface="Avenir Roman"/>
              </a:rPr>
              <a:t> and (</a:t>
            </a:r>
            <a:r>
              <a:rPr lang="nl-BE" sz="1800" dirty="0" err="1">
                <a:solidFill>
                  <a:schemeClr val="tx1"/>
                </a:solidFill>
                <a:latin typeface="Avenir Roman"/>
              </a:rPr>
              <a:t>descriptive</a:t>
            </a:r>
            <a:r>
              <a:rPr lang="nl-BE" sz="1800" dirty="0">
                <a:solidFill>
                  <a:schemeClr val="tx1"/>
                </a:solidFill>
                <a:latin typeface="Avenir Roman"/>
              </a:rPr>
              <a:t> or </a:t>
            </a:r>
            <a:r>
              <a:rPr lang="nl-BE" sz="1800" dirty="0" err="1">
                <a:solidFill>
                  <a:schemeClr val="tx1"/>
                </a:solidFill>
                <a:latin typeface="Avenir Roman"/>
              </a:rPr>
              <a:t>injunctive</a:t>
            </a:r>
            <a:r>
              <a:rPr lang="nl-BE" sz="1800" dirty="0">
                <a:solidFill>
                  <a:schemeClr val="tx1"/>
                </a:solidFill>
                <a:latin typeface="Avenir Roman"/>
              </a:rPr>
              <a:t>) </a:t>
            </a:r>
            <a:r>
              <a:rPr lang="nl-BE" sz="1800" dirty="0" err="1">
                <a:solidFill>
                  <a:schemeClr val="tx1"/>
                </a:solidFill>
                <a:latin typeface="Avenir Roman"/>
              </a:rPr>
              <a:t>ingroup</a:t>
            </a:r>
            <a:r>
              <a:rPr lang="nl-BE" sz="1800" dirty="0">
                <a:solidFill>
                  <a:schemeClr val="tx1"/>
                </a:solidFill>
                <a:latin typeface="Avenir Roman"/>
              </a:rPr>
              <a:t> </a:t>
            </a:r>
            <a:r>
              <a:rPr lang="nl-BE" sz="1800" dirty="0" err="1">
                <a:solidFill>
                  <a:schemeClr val="tx1"/>
                </a:solidFill>
                <a:latin typeface="Avenir Roman"/>
              </a:rPr>
              <a:t>norms</a:t>
            </a:r>
            <a:r>
              <a:rPr lang="nl-BE" sz="1800" dirty="0">
                <a:solidFill>
                  <a:schemeClr val="tx1"/>
                </a:solidFill>
                <a:latin typeface="Avenir Roman"/>
              </a:rPr>
              <a:t>, but </a:t>
            </a:r>
            <a:r>
              <a:rPr lang="nl-BE" sz="1800" dirty="0" err="1">
                <a:solidFill>
                  <a:schemeClr val="tx1"/>
                </a:solidFill>
                <a:latin typeface="Avenir Roman"/>
              </a:rPr>
              <a:t>also</a:t>
            </a:r>
            <a:r>
              <a:rPr lang="nl-BE" sz="1800" dirty="0">
                <a:solidFill>
                  <a:schemeClr val="tx1"/>
                </a:solidFill>
                <a:latin typeface="Avenir Roman"/>
              </a:rPr>
              <a:t> </a:t>
            </a:r>
            <a:r>
              <a:rPr lang="nl-BE" sz="1800" dirty="0" err="1">
                <a:solidFill>
                  <a:schemeClr val="tx1"/>
                </a:solidFill>
                <a:latin typeface="Avenir Roman"/>
              </a:rPr>
              <a:t>incorporates</a:t>
            </a:r>
            <a:r>
              <a:rPr lang="nl-BE" sz="1800" dirty="0">
                <a:solidFill>
                  <a:schemeClr val="tx1"/>
                </a:solidFill>
                <a:latin typeface="Avenir Roman"/>
              </a:rPr>
              <a:t> </a:t>
            </a:r>
            <a:r>
              <a:rPr lang="nl-BE" sz="1800" b="1" dirty="0" err="1">
                <a:solidFill>
                  <a:schemeClr val="tx1"/>
                </a:solidFill>
                <a:latin typeface="Avenir Roman"/>
              </a:rPr>
              <a:t>social</a:t>
            </a:r>
            <a:r>
              <a:rPr lang="nl-BE" sz="1800" b="1" dirty="0">
                <a:solidFill>
                  <a:schemeClr val="tx1"/>
                </a:solidFill>
                <a:latin typeface="Avenir Roman"/>
              </a:rPr>
              <a:t> context </a:t>
            </a:r>
            <a:r>
              <a:rPr lang="nl-BE" sz="1800" dirty="0">
                <a:solidFill>
                  <a:schemeClr val="tx1"/>
                </a:solidFill>
                <a:latin typeface="Avenir Roman"/>
              </a:rPr>
              <a:t>as </a:t>
            </a:r>
            <a:r>
              <a:rPr lang="nl-BE" sz="1800" dirty="0" err="1">
                <a:solidFill>
                  <a:schemeClr val="tx1"/>
                </a:solidFill>
                <a:latin typeface="Avenir Roman"/>
              </a:rPr>
              <a:t>crucial</a:t>
            </a:r>
            <a:r>
              <a:rPr lang="nl-BE" sz="1800" dirty="0">
                <a:solidFill>
                  <a:schemeClr val="tx1"/>
                </a:solidFill>
                <a:latin typeface="Avenir Roman"/>
              </a:rPr>
              <a:t> determinant. </a:t>
            </a: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79450" y="438150"/>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A social identity approach to understanding </a:t>
            </a:r>
            <a:br>
              <a:rPr lang="en-US" sz="3200" b="0" dirty="0">
                <a:solidFill>
                  <a:srgbClr val="22568B"/>
                </a:solidFill>
                <a:latin typeface="Avenir Roman" panose="02000503020000020003" pitchFamily="2" charset="0"/>
              </a:rPr>
            </a:br>
            <a:r>
              <a:rPr lang="en-US" sz="3200" b="0" dirty="0">
                <a:solidFill>
                  <a:srgbClr val="22568B"/>
                </a:solidFill>
                <a:latin typeface="Avenir Roman" panose="02000503020000020003" pitchFamily="2" charset="0"/>
              </a:rPr>
              <a:t>and promoting physical activity</a:t>
            </a:r>
            <a:br>
              <a:rPr lang="en-US" b="0" dirty="0">
                <a:solidFill>
                  <a:srgbClr val="22568B"/>
                </a:solidFill>
                <a:latin typeface="Avenir Roman" panose="02000503020000020003" pitchFamily="2" charset="0"/>
              </a:rPr>
            </a:br>
            <a:endParaRPr lang="en-US" b="0" dirty="0">
              <a:solidFill>
                <a:srgbClr val="22568B"/>
              </a:solidFill>
              <a:latin typeface="Avenir Roman" panose="02000503020000020003" pitchFamily="2" charset="0"/>
            </a:endParaRPr>
          </a:p>
        </p:txBody>
      </p:sp>
      <p:pic>
        <p:nvPicPr>
          <p:cNvPr id="8" name="Content Placeholder 4">
            <a:extLst>
              <a:ext uri="{FF2B5EF4-FFF2-40B4-BE49-F238E27FC236}">
                <a16:creationId xmlns:a16="http://schemas.microsoft.com/office/drawing/2014/main" id="{2B447B0C-57D5-42B3-A3D2-66D8A9F49C01}"/>
              </a:ext>
            </a:extLst>
          </p:cNvPr>
          <p:cNvPicPr>
            <a:picLocks noChangeAspect="1"/>
          </p:cNvPicPr>
          <p:nvPr/>
        </p:nvPicPr>
        <p:blipFill>
          <a:blip r:embed="rId3"/>
          <a:stretch>
            <a:fillRect/>
          </a:stretch>
        </p:blipFill>
        <p:spPr>
          <a:xfrm>
            <a:off x="3508745" y="3654680"/>
            <a:ext cx="1884180" cy="1396998"/>
          </a:xfrm>
          <a:prstGeom prst="rect">
            <a:avLst/>
          </a:prstGeom>
        </p:spPr>
      </p:pic>
    </p:spTree>
    <p:extLst>
      <p:ext uri="{BB962C8B-B14F-4D97-AF65-F5344CB8AC3E}">
        <p14:creationId xmlns:p14="http://schemas.microsoft.com/office/powerpoint/2010/main" val="649956759"/>
      </p:ext>
    </p:extLst>
  </p:cSld>
  <p:clrMapOvr>
    <a:masterClrMapping/>
  </p:clrMapOvr>
</p:sld>
</file>

<file path=ppt/theme/theme1.xml><?xml version="1.0" encoding="utf-8"?>
<a:theme xmlns:a="http://schemas.openxmlformats.org/drawingml/2006/main" name="Metropolitan">
  <a:themeElements>
    <a:clrScheme name="Metropolitan">
      <a:dk1>
        <a:sysClr val="windowText" lastClr="000000"/>
      </a:dk1>
      <a:lt1>
        <a:sysClr val="window" lastClr="FFFFFF"/>
      </a:lt1>
      <a:dk2>
        <a:srgbClr val="162F33"/>
      </a:dk2>
      <a:lt2>
        <a:srgbClr val="EAF0E0"/>
      </a:lt2>
      <a:accent1>
        <a:srgbClr val="50B4C8"/>
      </a:accent1>
      <a:accent2>
        <a:srgbClr val="A8B97F"/>
      </a:accent2>
      <a:accent3>
        <a:srgbClr val="9B9256"/>
      </a:accent3>
      <a:accent4>
        <a:srgbClr val="657689"/>
      </a:accent4>
      <a:accent5>
        <a:srgbClr val="7A855D"/>
      </a:accent5>
      <a:accent6>
        <a:srgbClr val="84AC9D"/>
      </a:accent6>
      <a:hlink>
        <a:srgbClr val="2370CD"/>
      </a:hlink>
      <a:folHlink>
        <a:srgbClr val="877589"/>
      </a:folHlink>
    </a:clrScheme>
    <a:fontScheme name="Metropolitan">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Metropolitan">
      <a:fillStyleLst>
        <a:solidFill>
          <a:schemeClr val="phClr"/>
        </a:solidFill>
        <a:gradFill rotWithShape="1">
          <a:gsLst>
            <a:gs pos="0">
              <a:schemeClr val="phClr">
                <a:tint val="70000"/>
                <a:satMod val="100000"/>
                <a:lumMod val="110000"/>
              </a:schemeClr>
            </a:gs>
            <a:gs pos="50000">
              <a:schemeClr val="phClr">
                <a:tint val="75000"/>
                <a:satMod val="101000"/>
                <a:lumMod val="105000"/>
              </a:schemeClr>
            </a:gs>
            <a:gs pos="100000">
              <a:schemeClr val="phClr">
                <a:tint val="82000"/>
                <a:satMod val="104000"/>
                <a:lumMod val="105000"/>
              </a:schemeClr>
            </a:gs>
          </a:gsLst>
          <a:lin ang="2700000" scaled="0"/>
        </a:gradFill>
        <a:gradFill rotWithShape="1">
          <a:gsLst>
            <a:gs pos="0">
              <a:schemeClr val="phClr">
                <a:tint val="97000"/>
                <a:satMod val="100000"/>
                <a:lumMod val="102000"/>
              </a:schemeClr>
            </a:gs>
            <a:gs pos="50000">
              <a:schemeClr val="phClr">
                <a:shade val="100000"/>
                <a:satMod val="100000"/>
                <a:lumMod val="100000"/>
              </a:schemeClr>
            </a:gs>
            <a:gs pos="100000">
              <a:schemeClr val="phClr">
                <a:shade val="80000"/>
                <a:satMod val="100000"/>
                <a:lumMod val="99000"/>
              </a:schemeClr>
            </a:gs>
          </a:gsLst>
          <a:lin ang="27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Metropolitan" id="{4C5440D6-04D2-4954-96CF-F251137069B2}" vid="{79CFCA13-9412-4290-BB4B-85112F88857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7D7AB4BC5C5FC49B44E5D0AD7668A91" ma:contentTypeVersion="13" ma:contentTypeDescription="Create a new document." ma:contentTypeScope="" ma:versionID="164fb0483e3f63a7c48d0c8127926e34">
  <xsd:schema xmlns:xsd="http://www.w3.org/2001/XMLSchema" xmlns:xs="http://www.w3.org/2001/XMLSchema" xmlns:p="http://schemas.microsoft.com/office/2006/metadata/properties" xmlns:ns3="40e20171-6edb-45ad-8ac4-7e0229e7c879" xmlns:ns4="35b40e38-f187-4def-b149-9a2597bf88a1" targetNamespace="http://schemas.microsoft.com/office/2006/metadata/properties" ma:root="true" ma:fieldsID="3d6165212b4698202d2d40db3767e1d3" ns3:_="" ns4:_="">
    <xsd:import namespace="40e20171-6edb-45ad-8ac4-7e0229e7c879"/>
    <xsd:import namespace="35b40e38-f187-4def-b149-9a2597bf88a1"/>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4:SharedWithUsers" minOccurs="0"/>
                <xsd:element ref="ns4:SharedWithDetails" minOccurs="0"/>
                <xsd:element ref="ns4:SharingHintHash"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e20171-6edb-45ad-8ac4-7e0229e7c87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5b40e38-f187-4def-b149-9a2597bf88a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SharingHintHash" ma:index="16"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71B595D-4749-4AA9-A0E2-0D75B5BBA5E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0e20171-6edb-45ad-8ac4-7e0229e7c879"/>
    <ds:schemaRef ds:uri="35b40e38-f187-4def-b149-9a2597bf88a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75D09F8-62D7-4669-80AB-FA2ABB276D98}">
  <ds:schemaRefs>
    <ds:schemaRef ds:uri="http://schemas.microsoft.com/sharepoint/v3/contenttype/forms"/>
  </ds:schemaRefs>
</ds:datastoreItem>
</file>

<file path=customXml/itemProps3.xml><?xml version="1.0" encoding="utf-8"?>
<ds:datastoreItem xmlns:ds="http://schemas.openxmlformats.org/officeDocument/2006/customXml" ds:itemID="{9A7A907E-5D50-4097-BFC4-4FE7B6A7F250}">
  <ds:schemaRefs>
    <ds:schemaRef ds:uri="http://schemas.microsoft.com/office/infopath/2007/PartnerControls"/>
    <ds:schemaRef ds:uri="http://purl.org/dc/dcmitype/"/>
    <ds:schemaRef ds:uri="http://www.w3.org/XML/1998/namespace"/>
    <ds:schemaRef ds:uri="http://schemas.openxmlformats.org/package/2006/metadata/core-properties"/>
    <ds:schemaRef ds:uri="http://schemas.microsoft.com/office/2006/documentManagement/types"/>
    <ds:schemaRef ds:uri="http://purl.org/dc/terms/"/>
    <ds:schemaRef ds:uri="http://schemas.microsoft.com/office/2006/metadata/properties"/>
    <ds:schemaRef ds:uri="http://purl.org/dc/elements/1.1/"/>
    <ds:schemaRef ds:uri="35b40e38-f187-4def-b149-9a2597bf88a1"/>
    <ds:schemaRef ds:uri="40e20171-6edb-45ad-8ac4-7e0229e7c879"/>
  </ds:schemaRefs>
</ds:datastoreItem>
</file>

<file path=docProps/app.xml><?xml version="1.0" encoding="utf-8"?>
<Properties xmlns="http://schemas.openxmlformats.org/officeDocument/2006/extended-properties" xmlns:vt="http://schemas.openxmlformats.org/officeDocument/2006/docPropsVTypes">
  <Template/>
  <TotalTime>19934</TotalTime>
  <Words>14391</Words>
  <Application>Microsoft Office PowerPoint</Application>
  <PresentationFormat>On-screen Show (16:9)</PresentationFormat>
  <Paragraphs>218</Paragraphs>
  <Slides>16</Slides>
  <Notes>14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Arial</vt:lpstr>
      <vt:lpstr>Avenir Roman</vt:lpstr>
      <vt:lpstr>Calibri</vt:lpstr>
      <vt:lpstr>Calibri Light</vt:lpstr>
      <vt:lpstr>Helvetica LT Std</vt:lpstr>
      <vt:lpstr>Times New Roman</vt:lpstr>
      <vt:lpstr>Metropolitan</vt:lpstr>
      <vt:lpstr>PowerPoint Presentation</vt:lpstr>
      <vt:lpstr>Background </vt:lpstr>
      <vt:lpstr>Current approaches to understanding and promoting physical activity   </vt:lpstr>
      <vt:lpstr>PowerPoint Presentation</vt:lpstr>
      <vt:lpstr>Current approaches to understanding and promoting physical activity   </vt:lpstr>
      <vt:lpstr>Current approaches to understanding and promoting physical activity   </vt:lpstr>
      <vt:lpstr>PowerPoint Presentation</vt:lpstr>
      <vt:lpstr>PowerPoint Presentation</vt:lpstr>
      <vt:lpstr>A social identity approach to understanding  and promoting physical activity </vt:lpstr>
      <vt:lpstr>PowerPoint Presentation</vt:lpstr>
      <vt:lpstr>A social identity approach to understanding  and promoting physical activity </vt:lpstr>
      <vt:lpstr>A social identity approach to understanding  and promoting physical activity </vt:lpstr>
      <vt:lpstr>PowerPoint Presentation</vt:lpstr>
      <vt:lpstr>A social identity approach to understanding  and promoting physical activity </vt:lpstr>
      <vt:lpstr>A social identity approach to understanding  and promoting physical activity </vt:lpstr>
      <vt:lpstr>Conclusions </vt:lpstr>
    </vt:vector>
  </TitlesOfParts>
  <Company>Sage Publications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we know</dc:title>
  <dc:creator>Martha Sedgwick</dc:creator>
  <cp:lastModifiedBy>Emma Yuan (they/she)</cp:lastModifiedBy>
  <cp:revision>943</cp:revision>
  <cp:lastPrinted>2017-06-27T15:10:23Z</cp:lastPrinted>
  <dcterms:created xsi:type="dcterms:W3CDTF">2012-11-12T22:03:53Z</dcterms:created>
  <dcterms:modified xsi:type="dcterms:W3CDTF">2022-08-01T10:18:49Z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0x01010057D7AB4BC5C5FC49B44E5D0AD7668A91</vt:lpwstr>
  </property>
</Properties>
</file>