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1"/>
  </p:notesMasterIdLst>
  <p:handoutMasterIdLst>
    <p:handoutMasterId r:id="rId22"/>
  </p:handoutMasterIdLst>
  <p:sldIdLst>
    <p:sldId id="500" r:id="rId5"/>
    <p:sldId id="501" r:id="rId6"/>
    <p:sldId id="571" r:id="rId7"/>
    <p:sldId id="995" r:id="rId8"/>
    <p:sldId id="1009" r:id="rId9"/>
    <p:sldId id="999" r:id="rId10"/>
    <p:sldId id="1008" r:id="rId11"/>
    <p:sldId id="1002" r:id="rId12"/>
    <p:sldId id="1001" r:id="rId13"/>
    <p:sldId id="1000" r:id="rId14"/>
    <p:sldId id="572" r:id="rId15"/>
    <p:sldId id="1004" r:id="rId16"/>
    <p:sldId id="1005" r:id="rId17"/>
    <p:sldId id="1006" r:id="rId18"/>
    <p:sldId id="1007" r:id="rId19"/>
    <p:sldId id="577" r:id="rId20"/>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A9D5"/>
    <a:srgbClr val="22568B"/>
    <a:srgbClr val="4094D1"/>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08" autoAdjust="0"/>
    <p:restoredTop sz="96293" autoAdjust="0"/>
  </p:normalViewPr>
  <p:slideViewPr>
    <p:cSldViewPr snapToGrid="0" snapToObjects="1">
      <p:cViewPr varScale="1">
        <p:scale>
          <a:sx n="164" d="100"/>
          <a:sy n="164" d="100"/>
        </p:scale>
        <p:origin x="168" y="1816"/>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27/04/2021</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27/04/2021</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History of potential covers.</a:t>
            </a:r>
          </a:p>
          <a:p>
            <a:r>
              <a:rPr lang="en-GB" dirty="0"/>
              <a:t>What do they have in common?</a:t>
            </a:r>
          </a:p>
          <a:p>
            <a:r>
              <a:rPr lang="en-GB" dirty="0"/>
              <a:t>Feelings of connectedness…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2760732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2991126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3862508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3365690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1876131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16219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347688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2636536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1895999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3045066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373788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38280740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295580" y="311859"/>
            <a:ext cx="6304512" cy="1545969"/>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pPr>
              <a:lnSpc>
                <a:spcPct val="100000"/>
              </a:lnSpc>
            </a:pPr>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2 </a:t>
            </a:r>
          </a:p>
          <a:p>
            <a:pPr>
              <a:lnSpc>
                <a:spcPct val="100000"/>
              </a:lnSpc>
            </a:pPr>
            <a:r>
              <a:rPr lang="en-GB" sz="3200" b="0" dirty="0">
                <a:solidFill>
                  <a:srgbClr val="22568B"/>
                </a:solidFill>
                <a:latin typeface="Avenir Roman" panose="02000503020000020003" pitchFamily="2" charset="0"/>
                <a:ea typeface="Bodoni Ornaments" pitchFamily="2" charset="0"/>
                <a:cs typeface="Beirut" pitchFamily="2" charset="-78"/>
              </a:rPr>
              <a:t>THE SOCIAL IDENTITY APPROACH TO SPORT AND EXERCISE PSYCHOLOGY</a:t>
            </a:r>
          </a:p>
        </p:txBody>
      </p:sp>
      <p:sp>
        <p:nvSpPr>
          <p:cNvPr id="10" name="Rectangle 9"/>
          <p:cNvSpPr/>
          <p:nvPr/>
        </p:nvSpPr>
        <p:spPr>
          <a:xfrm>
            <a:off x="436556" y="2922445"/>
            <a:ext cx="5566667" cy="1631216"/>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a:t>
            </a:r>
          </a:p>
          <a:p>
            <a:r>
              <a:rPr lang="en-GB" sz="2000" dirty="0">
                <a:solidFill>
                  <a:srgbClr val="4094D1"/>
                </a:solidFill>
                <a:latin typeface="Avenir Roman" panose="02000503020000020003" pitchFamily="2" charset="0"/>
                <a:ea typeface="Apple Color Emoji" pitchFamily="2" charset="0"/>
                <a:cs typeface="Al Bayan Plain" pitchFamily="2" charset="-78"/>
              </a:rPr>
              <a:t>Katrien Fransen,</a:t>
            </a:r>
          </a:p>
          <a:p>
            <a:r>
              <a:rPr lang="en-GB" sz="2000" dirty="0">
                <a:solidFill>
                  <a:srgbClr val="4094D1"/>
                </a:solidFill>
                <a:latin typeface="Avenir Roman" panose="02000503020000020003" pitchFamily="2" charset="0"/>
                <a:ea typeface="Apple Color Emoji" pitchFamily="2" charset="0"/>
                <a:cs typeface="Al Bayan Plain" pitchFamily="2" charset="-78"/>
              </a:rPr>
              <a:t>Filip Boen &amp;</a:t>
            </a:r>
          </a:p>
          <a:p>
            <a:r>
              <a:rPr lang="en-GB" sz="2000" dirty="0">
                <a:solidFill>
                  <a:srgbClr val="4094D1"/>
                </a:solidFill>
                <a:latin typeface="Avenir Roman" panose="02000503020000020003" pitchFamily="2" charset="0"/>
                <a:ea typeface="Apple Color Emoji" pitchFamily="2" charset="0"/>
                <a:cs typeface="Al Bayan Plain" pitchFamily="2" charset="-78"/>
              </a:rPr>
              <a:t>Stephen Reicher </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3" name="Picture 2">
            <a:extLst>
              <a:ext uri="{FF2B5EF4-FFF2-40B4-BE49-F238E27FC236}">
                <a16:creationId xmlns:a16="http://schemas.microsoft.com/office/drawing/2014/main" id="{3420C846-F23B-46A4-8070-816A6247157D}"/>
              </a:ext>
            </a:extLst>
          </p:cNvPr>
          <p:cNvPicPr>
            <a:picLocks noChangeAspect="1"/>
          </p:cNvPicPr>
          <p:nvPr/>
        </p:nvPicPr>
        <p:blipFill>
          <a:blip r:embed="rId4"/>
          <a:stretch>
            <a:fillRect/>
          </a:stretch>
        </p:blipFill>
        <p:spPr>
          <a:xfrm>
            <a:off x="3692769" y="2808720"/>
            <a:ext cx="1622030" cy="1054320"/>
          </a:xfrm>
          <a:prstGeom prst="rect">
            <a:avLst/>
          </a:prstGeom>
          <a:effectLst>
            <a:softEdge rad="88900"/>
          </a:effectLst>
        </p:spPr>
      </p:pic>
      <p:pic>
        <p:nvPicPr>
          <p:cNvPr id="6" name="Picture 5">
            <a:extLst>
              <a:ext uri="{FF2B5EF4-FFF2-40B4-BE49-F238E27FC236}">
                <a16:creationId xmlns:a16="http://schemas.microsoft.com/office/drawing/2014/main" id="{66BA113F-12C8-4C28-B4D5-B7A421909554}"/>
              </a:ext>
            </a:extLst>
          </p:cNvPr>
          <p:cNvPicPr>
            <a:picLocks noChangeAspect="1"/>
          </p:cNvPicPr>
          <p:nvPr/>
        </p:nvPicPr>
        <p:blipFill>
          <a:blip r:embed="rId5"/>
          <a:stretch>
            <a:fillRect/>
          </a:stretch>
        </p:blipFill>
        <p:spPr>
          <a:xfrm>
            <a:off x="5470468" y="2775598"/>
            <a:ext cx="1966917" cy="1087442"/>
          </a:xfrm>
          <a:prstGeom prst="rect">
            <a:avLst/>
          </a:prstGeom>
          <a:effectLst>
            <a:softEdge rad="177800"/>
          </a:effectLst>
        </p:spPr>
      </p:pic>
      <p:pic>
        <p:nvPicPr>
          <p:cNvPr id="12" name="Picture 11">
            <a:extLst>
              <a:ext uri="{FF2B5EF4-FFF2-40B4-BE49-F238E27FC236}">
                <a16:creationId xmlns:a16="http://schemas.microsoft.com/office/drawing/2014/main" id="{D16A919E-4379-42A7-A752-9E98778A6714}"/>
              </a:ext>
            </a:extLst>
          </p:cNvPr>
          <p:cNvPicPr>
            <a:picLocks noChangeAspect="1"/>
          </p:cNvPicPr>
          <p:nvPr/>
        </p:nvPicPr>
        <p:blipFill>
          <a:blip r:embed="rId6"/>
          <a:stretch>
            <a:fillRect/>
          </a:stretch>
        </p:blipFill>
        <p:spPr>
          <a:xfrm>
            <a:off x="2622234" y="3976648"/>
            <a:ext cx="2848234" cy="1154026"/>
          </a:xfrm>
          <a:prstGeom prst="rect">
            <a:avLst/>
          </a:prstGeom>
          <a:effectLst>
            <a:softEdge rad="241300"/>
          </a:effectLst>
        </p:spPr>
      </p:pic>
      <p:pic>
        <p:nvPicPr>
          <p:cNvPr id="18" name="Picture 17">
            <a:extLst>
              <a:ext uri="{FF2B5EF4-FFF2-40B4-BE49-F238E27FC236}">
                <a16:creationId xmlns:a16="http://schemas.microsoft.com/office/drawing/2014/main" id="{E80B5516-5C82-4284-B6F6-E4C3B5325AE9}"/>
              </a:ext>
            </a:extLst>
          </p:cNvPr>
          <p:cNvPicPr>
            <a:picLocks noChangeAspect="1"/>
          </p:cNvPicPr>
          <p:nvPr/>
        </p:nvPicPr>
        <p:blipFill>
          <a:blip r:embed="rId7"/>
          <a:stretch>
            <a:fillRect/>
          </a:stretch>
        </p:blipFill>
        <p:spPr>
          <a:xfrm>
            <a:off x="5470468" y="3902688"/>
            <a:ext cx="1887528" cy="1082731"/>
          </a:xfrm>
          <a:prstGeom prst="rect">
            <a:avLst/>
          </a:prstGeom>
          <a:effectLst>
            <a:softEdge rad="88900"/>
          </a:effectLst>
        </p:spPr>
      </p:pic>
    </p:spTree>
    <p:extLst>
      <p:ext uri="{BB962C8B-B14F-4D97-AF65-F5344CB8AC3E}">
        <p14:creationId xmlns:p14="http://schemas.microsoft.com/office/powerpoint/2010/main" val="312047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42630" y="1825705"/>
            <a:ext cx="7130478" cy="3132798"/>
          </a:xfrm>
        </p:spPr>
        <p:txBody>
          <a:bodyPr>
            <a:normAutofit/>
          </a:bodyPr>
          <a:lstStyle/>
          <a:p>
            <a:pPr>
              <a:lnSpc>
                <a:spcPct val="100000"/>
              </a:lnSpc>
            </a:pPr>
            <a:r>
              <a:rPr lang="nl-BE" sz="1800" b="1" dirty="0">
                <a:latin typeface="Avenir Roman"/>
              </a:rPr>
              <a:t>Consequences </a:t>
            </a:r>
            <a:r>
              <a:rPr lang="nl-BE" sz="1800" dirty="0">
                <a:latin typeface="Avenir Roman"/>
              </a:rPr>
              <a:t>of social identity salience</a:t>
            </a:r>
          </a:p>
          <a:p>
            <a:pPr marL="180975" indent="-180975">
              <a:lnSpc>
                <a:spcPct val="100000"/>
              </a:lnSpc>
              <a:spcBef>
                <a:spcPts val="600"/>
              </a:spcBef>
              <a:buFont typeface="Arial" panose="020B0604020202020204" pitchFamily="34" charset="0"/>
              <a:buChar char="•"/>
            </a:pPr>
            <a:r>
              <a:rPr lang="nl-BE" sz="1800" dirty="0">
                <a:latin typeface="Avenir Roman"/>
              </a:rPr>
              <a:t>When a social identity becomes salient, group behaviour becomes possible through a process of depersonalisation (self-stereotyping). This leads people to behave </a:t>
            </a:r>
            <a:r>
              <a:rPr lang="nl-BE" sz="1800" b="1" dirty="0">
                <a:latin typeface="Avenir Roman"/>
              </a:rPr>
              <a:t>as group members</a:t>
            </a:r>
            <a:r>
              <a:rPr lang="nl-BE" sz="1800" dirty="0">
                <a:latin typeface="Avenir Roman"/>
              </a:rPr>
              <a:t>, rather than as individuals. </a:t>
            </a:r>
          </a:p>
          <a:p>
            <a:pPr marL="180975" indent="-180975">
              <a:lnSpc>
                <a:spcPct val="100000"/>
              </a:lnSpc>
              <a:spcBef>
                <a:spcPts val="600"/>
              </a:spcBef>
              <a:buFont typeface="Arial" panose="020B0604020202020204" pitchFamily="34" charset="0"/>
              <a:buChar char="•"/>
            </a:pPr>
            <a:r>
              <a:rPr lang="nl-BE" sz="1800" dirty="0">
                <a:latin typeface="Avenir Roman"/>
              </a:rPr>
              <a:t>Here differences differences within groups are minimized and differences between groups are accentuated (so that there is categorial differentiation between ‘us’ and ‘them’).</a:t>
            </a:r>
          </a:p>
          <a:p>
            <a:pPr marL="180975" indent="-180975">
              <a:lnSpc>
                <a:spcPct val="100000"/>
              </a:lnSpc>
              <a:spcBef>
                <a:spcPts val="600"/>
              </a:spcBef>
              <a:buFont typeface="Arial" panose="020B0604020202020204" pitchFamily="34" charset="0"/>
              <a:buChar char="•"/>
            </a:pPr>
            <a:r>
              <a:rPr lang="nl-BE" sz="1800" dirty="0">
                <a:latin typeface="Avenir Roman"/>
              </a:rPr>
              <a:t>Here too the </a:t>
            </a:r>
            <a:r>
              <a:rPr lang="nl-BE" sz="1800" b="1" dirty="0">
                <a:latin typeface="Avenir Roman"/>
              </a:rPr>
              <a:t>interchangeability </a:t>
            </a:r>
            <a:r>
              <a:rPr lang="nl-BE" sz="1800" dirty="0">
                <a:latin typeface="Avenir Roman"/>
              </a:rPr>
              <a:t>of self and other provides a basis for </a:t>
            </a:r>
            <a:r>
              <a:rPr lang="nl-BE" sz="1800" b="1" dirty="0">
                <a:latin typeface="Avenir Roman"/>
              </a:rPr>
              <a:t>social influence </a:t>
            </a:r>
            <a:r>
              <a:rPr lang="nl-BE" sz="1800" dirty="0">
                <a:solidFill>
                  <a:schemeClr val="bg1">
                    <a:lumMod val="50000"/>
                  </a:schemeClr>
                </a:solidFill>
                <a:latin typeface="Avenir Roman"/>
              </a:rPr>
              <a:t>(Turner, 1991)</a:t>
            </a:r>
            <a:r>
              <a:rPr lang="nl-BE" sz="1800" b="1" dirty="0">
                <a:latin typeface="Avenir Roman"/>
              </a:rPr>
              <a:t> </a:t>
            </a:r>
            <a:r>
              <a:rPr lang="nl-BE" sz="1800" dirty="0">
                <a:latin typeface="Avenir Roman"/>
              </a:rPr>
              <a:t>and</a:t>
            </a:r>
            <a:r>
              <a:rPr lang="nl-BE" sz="1800" b="1" dirty="0">
                <a:latin typeface="Avenir Roman"/>
              </a:rPr>
              <a:t> collective goal striving </a:t>
            </a:r>
            <a:r>
              <a:rPr lang="nl-BE" sz="1800" dirty="0">
                <a:solidFill>
                  <a:schemeClr val="bg1">
                    <a:lumMod val="50000"/>
                  </a:schemeClr>
                </a:solidFill>
                <a:latin typeface="Avenir Roman"/>
              </a:rPr>
              <a:t>(Haslam, 2004)</a:t>
            </a:r>
          </a:p>
          <a:p>
            <a:pPr>
              <a:lnSpc>
                <a:spcPct val="100000"/>
              </a:lnSpc>
            </a:pPr>
            <a:endParaRPr lang="nl-BE" sz="1800" dirty="0">
              <a:latin typeface="Avenir Roman"/>
            </a:endParaRPr>
          </a:p>
        </p:txBody>
      </p:sp>
      <p:sp>
        <p:nvSpPr>
          <p:cNvPr id="8" name="Title 1">
            <a:extLst>
              <a:ext uri="{FF2B5EF4-FFF2-40B4-BE49-F238E27FC236}">
                <a16:creationId xmlns:a16="http://schemas.microsoft.com/office/drawing/2014/main" id="{D271F271-59EF-3C44-9134-6E74482658D2}"/>
              </a:ext>
            </a:extLst>
          </p:cNvPr>
          <p:cNvSpPr>
            <a:spLocks noGrp="1"/>
          </p:cNvSpPr>
          <p:nvPr>
            <p:ph type="ctrTitle"/>
          </p:nvPr>
        </p:nvSpPr>
        <p:spPr>
          <a:xfrm>
            <a:off x="442630" y="435393"/>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7AC9D130-558A-E946-BED3-4C7FC87DB98B}"/>
              </a:ext>
            </a:extLst>
          </p:cNvPr>
          <p:cNvSpPr txBox="1">
            <a:spLocks/>
          </p:cNvSpPr>
          <p:nvPr/>
        </p:nvSpPr>
        <p:spPr>
          <a:xfrm>
            <a:off x="442630" y="125159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Self-Categorization Theory </a:t>
            </a:r>
            <a:r>
              <a:rPr lang="en-US" sz="1800" dirty="0">
                <a:solidFill>
                  <a:schemeClr val="bg1">
                    <a:lumMod val="50000"/>
                  </a:schemeClr>
                </a:solidFill>
                <a:latin typeface="Avenir Roman" panose="02000503020000020003" pitchFamily="2" charset="0"/>
              </a:rPr>
              <a:t>(SCT, Turner et al., 1987, 1994)</a:t>
            </a:r>
          </a:p>
        </p:txBody>
      </p:sp>
      <p:pic>
        <p:nvPicPr>
          <p:cNvPr id="6" name="Picture 5" descr="PiO">
            <a:extLst>
              <a:ext uri="{FF2B5EF4-FFF2-40B4-BE49-F238E27FC236}">
                <a16:creationId xmlns:a16="http://schemas.microsoft.com/office/drawing/2014/main" id="{9AEAE114-F057-1D4D-9539-2C93604361E8}"/>
              </a:ext>
            </a:extLst>
          </p:cNvPr>
          <p:cNvPicPr/>
          <p:nvPr/>
        </p:nvPicPr>
        <p:blipFill>
          <a:blip r:embed="rId3">
            <a:extLst>
              <a:ext uri="{28A0092B-C50C-407E-A947-70E740481C1C}">
                <a14:useLocalDpi xmlns:a14="http://schemas.microsoft.com/office/drawing/2010/main" val="0"/>
              </a:ext>
            </a:extLst>
          </a:blip>
          <a:srcRect b="6841"/>
          <a:stretch>
            <a:fillRect/>
          </a:stretch>
        </p:blipFill>
        <p:spPr bwMode="auto">
          <a:xfrm>
            <a:off x="7962188" y="3469894"/>
            <a:ext cx="1021778" cy="1334335"/>
          </a:xfrm>
          <a:prstGeom prst="rect">
            <a:avLst/>
          </a:prstGeom>
          <a:noFill/>
          <a:ln w="3175">
            <a:solidFill>
              <a:schemeClr val="bg1">
                <a:lumMod val="75000"/>
              </a:schemeClr>
            </a:solidFill>
          </a:ln>
        </p:spPr>
      </p:pic>
      <p:pic>
        <p:nvPicPr>
          <p:cNvPr id="4" name="Picture 3">
            <a:extLst>
              <a:ext uri="{FF2B5EF4-FFF2-40B4-BE49-F238E27FC236}">
                <a16:creationId xmlns:a16="http://schemas.microsoft.com/office/drawing/2014/main" id="{074B76E4-2C59-A242-BA59-F37CFE3A1B42}"/>
              </a:ext>
            </a:extLst>
          </p:cNvPr>
          <p:cNvPicPr>
            <a:picLocks noChangeAspect="1"/>
          </p:cNvPicPr>
          <p:nvPr/>
        </p:nvPicPr>
        <p:blipFill>
          <a:blip r:embed="rId4"/>
          <a:stretch>
            <a:fillRect/>
          </a:stretch>
        </p:blipFill>
        <p:spPr>
          <a:xfrm>
            <a:off x="7962188" y="1955610"/>
            <a:ext cx="1021778" cy="1329359"/>
          </a:xfrm>
          <a:prstGeom prst="rect">
            <a:avLst/>
          </a:prstGeom>
          <a:ln>
            <a:solidFill>
              <a:schemeClr val="bg1">
                <a:lumMod val="75000"/>
              </a:schemeClr>
            </a:solidFill>
          </a:ln>
        </p:spPr>
      </p:pic>
    </p:spTree>
    <p:extLst>
      <p:ext uri="{BB962C8B-B14F-4D97-AF65-F5344CB8AC3E}">
        <p14:creationId xmlns:p14="http://schemas.microsoft.com/office/powerpoint/2010/main" val="3343382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509953" y="160573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Participation</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09953" y="2192916"/>
            <a:ext cx="8095343" cy="1776741"/>
          </a:xfrm>
        </p:spPr>
        <p:txBody>
          <a:bodyPr>
            <a:normAutofit/>
          </a:bodyPr>
          <a:lstStyle/>
          <a:p>
            <a:pPr marL="180975" indent="-180975">
              <a:lnSpc>
                <a:spcPct val="90000"/>
              </a:lnSpc>
              <a:buFont typeface="Arial" panose="020B0604020202020204" pitchFamily="34" charset="0"/>
              <a:buChar char="•"/>
            </a:pPr>
            <a:r>
              <a:rPr lang="nl-BE" sz="1800" dirty="0">
                <a:latin typeface="Avenir Roman"/>
              </a:rPr>
              <a:t>How and whether we engage in sport and exercise is determined by the </a:t>
            </a:r>
            <a:r>
              <a:rPr lang="nl-BE" sz="1800" b="1" dirty="0">
                <a:latin typeface="Avenir Roman"/>
              </a:rPr>
              <a:t>content</a:t>
            </a:r>
            <a:r>
              <a:rPr lang="nl-BE" sz="1800" dirty="0">
                <a:latin typeface="Avenir Roman"/>
              </a:rPr>
              <a:t> of relevant social identities and associated </a:t>
            </a:r>
            <a:r>
              <a:rPr lang="nl-BE" sz="1800" b="1" dirty="0">
                <a:latin typeface="Avenir Roman"/>
              </a:rPr>
              <a:t>norms</a:t>
            </a:r>
            <a:r>
              <a:rPr lang="nl-BE" sz="1800" dirty="0">
                <a:latin typeface="Avenir Roman"/>
              </a:rPr>
              <a:t>. </a:t>
            </a:r>
          </a:p>
          <a:p>
            <a:pPr marL="180975" indent="-180975">
              <a:lnSpc>
                <a:spcPct val="90000"/>
              </a:lnSpc>
              <a:buFont typeface="Arial" panose="020B0604020202020204" pitchFamily="34" charset="0"/>
              <a:buChar char="•"/>
            </a:pPr>
            <a:r>
              <a:rPr lang="nl-BE" sz="1800" dirty="0">
                <a:latin typeface="Avenir Roman"/>
              </a:rPr>
              <a:t>When a given sporting social identity is salient, it determines what we do and how we do it (e.g., cheering when our team scores a goal)    </a:t>
            </a:r>
          </a:p>
        </p:txBody>
      </p:sp>
      <p:sp>
        <p:nvSpPr>
          <p:cNvPr id="8" name="Title 1">
            <a:extLst>
              <a:ext uri="{FF2B5EF4-FFF2-40B4-BE49-F238E27FC236}">
                <a16:creationId xmlns:a16="http://schemas.microsoft.com/office/drawing/2014/main" id="{D19848C4-7ED9-BC41-B3A1-667C1BAFA02A}"/>
              </a:ext>
            </a:extLst>
          </p:cNvPr>
          <p:cNvSpPr>
            <a:spLocks noGrp="1"/>
          </p:cNvSpPr>
          <p:nvPr>
            <p:ph type="ctrTitle"/>
          </p:nvPr>
        </p:nvSpPr>
        <p:spPr>
          <a:xfrm>
            <a:off x="509953" y="358698"/>
            <a:ext cx="7772400" cy="521493"/>
          </a:xfrm>
        </p:spPr>
        <p:txBody>
          <a:bodyPr anchor="t">
            <a:noAutofit/>
          </a:bodyPr>
          <a:lstStyle>
            <a:lvl1pPr algn="l">
              <a:defRPr sz="3600" b="1"/>
            </a:lvl1pPr>
          </a:lstStyle>
          <a:p>
            <a:pPr>
              <a:lnSpc>
                <a:spcPct val="100000"/>
              </a:lnSpc>
            </a:pPr>
            <a:r>
              <a:rPr lang="en-US" sz="3200" b="0" dirty="0">
                <a:solidFill>
                  <a:srgbClr val="22568B"/>
                </a:solidFill>
                <a:latin typeface="Avenir Roman"/>
              </a:rPr>
              <a:t>Applying SIA to sport and exercise psychology: The 5Ps</a:t>
            </a:r>
            <a:endParaRPr lang="en-US" sz="3200" dirty="0"/>
          </a:p>
        </p:txBody>
      </p:sp>
    </p:spTree>
    <p:extLst>
      <p:ext uri="{BB962C8B-B14F-4D97-AF65-F5344CB8AC3E}">
        <p14:creationId xmlns:p14="http://schemas.microsoft.com/office/powerpoint/2010/main" val="245533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74784" y="1617461"/>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Performance</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4784" y="2204637"/>
            <a:ext cx="8095343" cy="1920489"/>
          </a:xfrm>
        </p:spPr>
        <p:txBody>
          <a:bodyPr>
            <a:normAutofit/>
          </a:bodyPr>
          <a:lstStyle/>
          <a:p>
            <a:pPr marL="180975" indent="-180975">
              <a:lnSpc>
                <a:spcPct val="90000"/>
              </a:lnSpc>
              <a:buFont typeface="Arial" panose="020B0604020202020204" pitchFamily="34" charset="0"/>
              <a:buChar char="•"/>
            </a:pPr>
            <a:r>
              <a:rPr lang="nl-BE" sz="1800" dirty="0">
                <a:latin typeface="Avenir Roman"/>
              </a:rPr>
              <a:t>Performance isn’t just about </a:t>
            </a:r>
            <a:r>
              <a:rPr lang="nl-BE" sz="1800" dirty="0" err="1">
                <a:latin typeface="Avenir Roman"/>
              </a:rPr>
              <a:t>the</a:t>
            </a:r>
            <a:r>
              <a:rPr lang="nl-BE" sz="1800" dirty="0">
                <a:latin typeface="Avenir Roman"/>
              </a:rPr>
              <a:t> </a:t>
            </a:r>
            <a:r>
              <a:rPr lang="nl-BE" sz="1800" dirty="0" err="1">
                <a:latin typeface="Avenir Roman"/>
              </a:rPr>
              <a:t>individual</a:t>
            </a:r>
            <a:r>
              <a:rPr lang="nl-BE" sz="1800" dirty="0">
                <a:latin typeface="Avenir Roman"/>
              </a:rPr>
              <a:t> and their mental techniques and mindset.</a:t>
            </a:r>
          </a:p>
          <a:p>
            <a:pPr marL="180975" indent="-180975">
              <a:lnSpc>
                <a:spcPct val="90000"/>
              </a:lnSpc>
              <a:buFont typeface="Arial" panose="020B0604020202020204" pitchFamily="34" charset="0"/>
              <a:buChar char="•"/>
            </a:pPr>
            <a:r>
              <a:rPr lang="nl-BE" sz="1800" dirty="0">
                <a:latin typeface="Avenir Roman"/>
              </a:rPr>
              <a:t>It is also critically shaped by social identities and the contexts of sporting and physical activity (e.g., so that players ‘lift their game’ when they believe in the group and its cause)</a:t>
            </a:r>
          </a:p>
        </p:txBody>
      </p:sp>
      <p:sp>
        <p:nvSpPr>
          <p:cNvPr id="8" name="Title 1">
            <a:extLst>
              <a:ext uri="{FF2B5EF4-FFF2-40B4-BE49-F238E27FC236}">
                <a16:creationId xmlns:a16="http://schemas.microsoft.com/office/drawing/2014/main" id="{0C1D43C2-C6B8-2D41-A553-6B2A8371589B}"/>
              </a:ext>
            </a:extLst>
          </p:cNvPr>
          <p:cNvSpPr>
            <a:spLocks noGrp="1"/>
          </p:cNvSpPr>
          <p:nvPr>
            <p:ph type="ctrTitle"/>
          </p:nvPr>
        </p:nvSpPr>
        <p:spPr>
          <a:xfrm>
            <a:off x="509953" y="358698"/>
            <a:ext cx="7772400" cy="521493"/>
          </a:xfrm>
        </p:spPr>
        <p:txBody>
          <a:bodyPr anchor="t">
            <a:noAutofit/>
          </a:bodyPr>
          <a:lstStyle>
            <a:lvl1pPr algn="l">
              <a:defRPr sz="3600" b="1"/>
            </a:lvl1pPr>
          </a:lstStyle>
          <a:p>
            <a:pPr>
              <a:lnSpc>
                <a:spcPct val="100000"/>
              </a:lnSpc>
            </a:pPr>
            <a:r>
              <a:rPr lang="en-US" sz="3200" b="0" dirty="0">
                <a:solidFill>
                  <a:srgbClr val="22568B"/>
                </a:solidFill>
                <a:latin typeface="Avenir Roman"/>
              </a:rPr>
              <a:t>Applying SIA to sport and exercise psychology: The 5Ps</a:t>
            </a:r>
            <a:endParaRPr lang="en-US" sz="3200" dirty="0"/>
          </a:p>
        </p:txBody>
      </p:sp>
    </p:spTree>
    <p:extLst>
      <p:ext uri="{BB962C8B-B14F-4D97-AF65-F5344CB8AC3E}">
        <p14:creationId xmlns:p14="http://schemas.microsoft.com/office/powerpoint/2010/main" val="1092177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509953" y="161492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Psychological and physical health</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09953" y="2187054"/>
            <a:ext cx="7209693" cy="1920489"/>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Social identities are a </a:t>
            </a:r>
            <a:r>
              <a:rPr lang="nl-BE" sz="1800" b="1" dirty="0">
                <a:latin typeface="Avenir Roman"/>
              </a:rPr>
              <a:t>resource</a:t>
            </a:r>
            <a:r>
              <a:rPr lang="nl-BE" sz="1800" dirty="0">
                <a:latin typeface="Avenir Roman"/>
              </a:rPr>
              <a:t> that provide a basis for a sense of meaning, purpose and control in ways that support mental and physical health </a:t>
            </a:r>
            <a:r>
              <a:rPr lang="nl-BE" sz="1800" dirty="0">
                <a:solidFill>
                  <a:schemeClr val="bg1">
                    <a:lumMod val="50000"/>
                  </a:schemeClr>
                </a:solidFill>
                <a:latin typeface="Avenir Roman"/>
              </a:rPr>
              <a:t>(Haslam et al., 2018)</a:t>
            </a:r>
          </a:p>
          <a:p>
            <a:pPr marL="180975" indent="-180975">
              <a:lnSpc>
                <a:spcPct val="100000"/>
              </a:lnSpc>
              <a:buFont typeface="Arial" panose="020B0604020202020204" pitchFamily="34" charset="0"/>
              <a:buChar char="•"/>
            </a:pPr>
            <a:r>
              <a:rPr lang="nl-BE" sz="1800" dirty="0">
                <a:latin typeface="Avenir Roman"/>
              </a:rPr>
              <a:t>They are also a basis for a sense of </a:t>
            </a:r>
            <a:r>
              <a:rPr lang="nl-BE" sz="1800" b="1" dirty="0">
                <a:latin typeface="Avenir Roman"/>
              </a:rPr>
              <a:t>social connection</a:t>
            </a:r>
            <a:r>
              <a:rPr lang="nl-BE" sz="1800" dirty="0">
                <a:latin typeface="Avenir Roman"/>
              </a:rPr>
              <a:t> and for </a:t>
            </a:r>
            <a:r>
              <a:rPr lang="nl-BE" sz="1800" b="1" dirty="0">
                <a:latin typeface="Avenir Roman"/>
              </a:rPr>
              <a:t>mutual support </a:t>
            </a:r>
            <a:r>
              <a:rPr lang="nl-BE" sz="1800" dirty="0">
                <a:latin typeface="Avenir Roman"/>
              </a:rPr>
              <a:t>— so that we tend to feel connected to ingroup (but not outgroup) members nd to help them out.   </a:t>
            </a:r>
          </a:p>
        </p:txBody>
      </p:sp>
      <p:sp>
        <p:nvSpPr>
          <p:cNvPr id="10" name="Title 1">
            <a:extLst>
              <a:ext uri="{FF2B5EF4-FFF2-40B4-BE49-F238E27FC236}">
                <a16:creationId xmlns:a16="http://schemas.microsoft.com/office/drawing/2014/main" id="{AF1CBCC8-4DD6-1345-83D7-6FB641C83641}"/>
              </a:ext>
            </a:extLst>
          </p:cNvPr>
          <p:cNvSpPr>
            <a:spLocks noGrp="1"/>
          </p:cNvSpPr>
          <p:nvPr>
            <p:ph type="ctrTitle"/>
          </p:nvPr>
        </p:nvSpPr>
        <p:spPr>
          <a:xfrm>
            <a:off x="509953" y="358698"/>
            <a:ext cx="7772400" cy="521493"/>
          </a:xfrm>
        </p:spPr>
        <p:txBody>
          <a:bodyPr anchor="t">
            <a:noAutofit/>
          </a:bodyPr>
          <a:lstStyle>
            <a:lvl1pPr algn="l">
              <a:defRPr sz="3600" b="1"/>
            </a:lvl1pPr>
          </a:lstStyle>
          <a:p>
            <a:pPr>
              <a:lnSpc>
                <a:spcPct val="100000"/>
              </a:lnSpc>
            </a:pPr>
            <a:r>
              <a:rPr lang="en-US" sz="3200" b="0" dirty="0">
                <a:solidFill>
                  <a:srgbClr val="22568B"/>
                </a:solidFill>
                <a:latin typeface="Avenir Roman"/>
              </a:rPr>
              <a:t>Applying SIA to sport and exercise psychology: The 5Ps</a:t>
            </a:r>
            <a:endParaRPr lang="en-US" sz="3200" dirty="0"/>
          </a:p>
        </p:txBody>
      </p:sp>
      <p:pic>
        <p:nvPicPr>
          <p:cNvPr id="7" name="Picture 6" descr="NPoH Cover v3">
            <a:extLst>
              <a:ext uri="{FF2B5EF4-FFF2-40B4-BE49-F238E27FC236}">
                <a16:creationId xmlns:a16="http://schemas.microsoft.com/office/drawing/2014/main" id="{FD95BD82-D242-4349-B990-9FCFCB2CED5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951238" y="2134023"/>
            <a:ext cx="1002200" cy="1367872"/>
          </a:xfrm>
          <a:prstGeom prst="rect">
            <a:avLst/>
          </a:prstGeom>
          <a:noFill/>
          <a:ln w="3175">
            <a:solidFill>
              <a:schemeClr val="bg1">
                <a:lumMod val="75000"/>
              </a:schemeClr>
            </a:solidFill>
          </a:ln>
        </p:spPr>
      </p:pic>
    </p:spTree>
    <p:extLst>
      <p:ext uri="{BB962C8B-B14F-4D97-AF65-F5344CB8AC3E}">
        <p14:creationId xmlns:p14="http://schemas.microsoft.com/office/powerpoint/2010/main" val="360731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09953" y="2193614"/>
            <a:ext cx="8095343" cy="2392203"/>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Sport is a context in which group processes — and fierce </a:t>
            </a:r>
            <a:r>
              <a:rPr lang="nl-BE" sz="1800" b="1" dirty="0">
                <a:latin typeface="Avenir Roman"/>
              </a:rPr>
              <a:t>intergroup rivalries</a:t>
            </a:r>
            <a:r>
              <a:rPr lang="nl-BE" sz="1800" dirty="0">
                <a:latin typeface="Avenir Roman"/>
              </a:rPr>
              <a:t> — are routinely highlighted. </a:t>
            </a:r>
          </a:p>
          <a:p>
            <a:pPr marL="180975" indent="-180975">
              <a:lnSpc>
                <a:spcPct val="100000"/>
              </a:lnSpc>
              <a:buFont typeface="Arial" panose="020B0604020202020204" pitchFamily="34" charset="0"/>
              <a:buChar char="•"/>
            </a:pPr>
            <a:r>
              <a:rPr lang="nl-BE" sz="1800" dirty="0">
                <a:latin typeface="Avenir Roman"/>
              </a:rPr>
              <a:t>Not least, because of</a:t>
            </a:r>
          </a:p>
          <a:p>
            <a:pPr marL="355600" indent="-174625">
              <a:lnSpc>
                <a:spcPct val="100000"/>
              </a:lnSpc>
              <a:spcBef>
                <a:spcPts val="600"/>
              </a:spcBef>
              <a:buFont typeface="Arial" panose="020B0604020202020204" pitchFamily="34" charset="0"/>
              <a:buChar char="•"/>
            </a:pPr>
            <a:r>
              <a:rPr lang="nl-BE" sz="1800" dirty="0">
                <a:latin typeface="Avenir Roman"/>
              </a:rPr>
              <a:t>zero-sum situation (when one team wins, its opponent loses)</a:t>
            </a:r>
          </a:p>
          <a:p>
            <a:pPr marL="355600" indent="-174625">
              <a:lnSpc>
                <a:spcPct val="100000"/>
              </a:lnSpc>
              <a:spcBef>
                <a:spcPts val="600"/>
              </a:spcBef>
              <a:buFont typeface="Arial" panose="020B0604020202020204" pitchFamily="34" charset="0"/>
              <a:buChar char="•"/>
            </a:pPr>
            <a:r>
              <a:rPr lang="nl-BE" sz="1800" dirty="0">
                <a:latin typeface="Avenir Roman"/>
              </a:rPr>
              <a:t>frequent comparisons (e.g., weekly status updates)</a:t>
            </a:r>
          </a:p>
          <a:p>
            <a:pPr marL="355600" indent="-174625">
              <a:lnSpc>
                <a:spcPct val="100000"/>
              </a:lnSpc>
              <a:spcBef>
                <a:spcPts val="600"/>
              </a:spcBef>
              <a:buFont typeface="Arial" panose="020B0604020202020204" pitchFamily="34" charset="0"/>
              <a:buChar char="•"/>
            </a:pPr>
            <a:r>
              <a:rPr lang="nl-BE" sz="1800" dirty="0">
                <a:latin typeface="Avenir Roman"/>
              </a:rPr>
              <a:t>enormous media attention  (e.g., headlines of news) (see </a:t>
            </a:r>
            <a:r>
              <a:rPr lang="nl-BE" sz="1800" dirty="0">
                <a:solidFill>
                  <a:srgbClr val="62A9D5"/>
                </a:solidFill>
                <a:latin typeface="Avenir Roman"/>
              </a:rPr>
              <a:t>Lecture 17</a:t>
            </a:r>
            <a:r>
              <a:rPr lang="nl-BE" sz="1800" dirty="0">
                <a:latin typeface="Avenir Roman"/>
              </a:rPr>
              <a:t>)</a:t>
            </a:r>
          </a:p>
        </p:txBody>
      </p:sp>
      <p:sp>
        <p:nvSpPr>
          <p:cNvPr id="10" name="Subtitle 2">
            <a:extLst>
              <a:ext uri="{FF2B5EF4-FFF2-40B4-BE49-F238E27FC236}">
                <a16:creationId xmlns:a16="http://schemas.microsoft.com/office/drawing/2014/main" id="{822DA962-D929-7242-B2E7-1848EC8D14F7}"/>
              </a:ext>
            </a:extLst>
          </p:cNvPr>
          <p:cNvSpPr>
            <a:spLocks noGrp="1"/>
          </p:cNvSpPr>
          <p:nvPr>
            <p:ph type="subTitle" idx="1"/>
          </p:nvPr>
        </p:nvSpPr>
        <p:spPr>
          <a:xfrm>
            <a:off x="509953" y="1599877"/>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Partisanship</a:t>
            </a:r>
          </a:p>
        </p:txBody>
      </p:sp>
      <p:sp>
        <p:nvSpPr>
          <p:cNvPr id="8" name="Title 1">
            <a:extLst>
              <a:ext uri="{FF2B5EF4-FFF2-40B4-BE49-F238E27FC236}">
                <a16:creationId xmlns:a16="http://schemas.microsoft.com/office/drawing/2014/main" id="{17E0822D-4F34-4C4E-8983-F9763766DA00}"/>
              </a:ext>
            </a:extLst>
          </p:cNvPr>
          <p:cNvSpPr>
            <a:spLocks noGrp="1"/>
          </p:cNvSpPr>
          <p:nvPr>
            <p:ph type="ctrTitle"/>
          </p:nvPr>
        </p:nvSpPr>
        <p:spPr>
          <a:xfrm>
            <a:off x="509953" y="358698"/>
            <a:ext cx="7772400" cy="521493"/>
          </a:xfrm>
        </p:spPr>
        <p:txBody>
          <a:bodyPr anchor="t">
            <a:noAutofit/>
          </a:bodyPr>
          <a:lstStyle>
            <a:lvl1pPr algn="l">
              <a:defRPr sz="3600" b="1"/>
            </a:lvl1pPr>
          </a:lstStyle>
          <a:p>
            <a:pPr>
              <a:lnSpc>
                <a:spcPct val="100000"/>
              </a:lnSpc>
            </a:pPr>
            <a:r>
              <a:rPr lang="en-US" sz="3200" b="0" dirty="0">
                <a:solidFill>
                  <a:srgbClr val="22568B"/>
                </a:solidFill>
                <a:latin typeface="Avenir Roman"/>
              </a:rPr>
              <a:t>Applying SIA to sport and exercise psychology: The 5Ps</a:t>
            </a:r>
            <a:endParaRPr lang="en-US" sz="3200" dirty="0"/>
          </a:p>
        </p:txBody>
      </p:sp>
    </p:spTree>
    <p:extLst>
      <p:ext uri="{BB962C8B-B14F-4D97-AF65-F5344CB8AC3E}">
        <p14:creationId xmlns:p14="http://schemas.microsoft.com/office/powerpoint/2010/main" val="260482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09953" y="2187752"/>
            <a:ext cx="8095343" cy="2522832"/>
          </a:xfrm>
        </p:spPr>
        <p:txBody>
          <a:bodyPr>
            <a:normAutofit/>
          </a:bodyPr>
          <a:lstStyle/>
          <a:p>
            <a:pPr marL="180975" indent="-180975">
              <a:lnSpc>
                <a:spcPct val="90000"/>
              </a:lnSpc>
              <a:buFont typeface="Arial" panose="020B0604020202020204" pitchFamily="34" charset="0"/>
              <a:buChar char="•"/>
            </a:pPr>
            <a:r>
              <a:rPr lang="nl-BE" sz="1800" dirty="0">
                <a:latin typeface="Avenir Roman"/>
              </a:rPr>
              <a:t>Sport is political because of its capacity to be a vehicle for the mobilisation of </a:t>
            </a:r>
            <a:r>
              <a:rPr lang="nl-BE" sz="1800" b="1" dirty="0">
                <a:latin typeface="Avenir Roman"/>
              </a:rPr>
              <a:t>group-based power </a:t>
            </a:r>
            <a:r>
              <a:rPr lang="nl-BE" sz="1800" dirty="0">
                <a:latin typeface="Avenir Roman"/>
              </a:rPr>
              <a:t>(e.g., Rugby in South Africa, Olympic games in Berlin in 1936)</a:t>
            </a:r>
          </a:p>
          <a:p>
            <a:pPr marL="180975" indent="-180975">
              <a:lnSpc>
                <a:spcPct val="90000"/>
              </a:lnSpc>
              <a:buFont typeface="Arial" panose="020B0604020202020204" pitchFamily="34" charset="0"/>
              <a:buChar char="•"/>
            </a:pPr>
            <a:r>
              <a:rPr lang="nl-BE" sz="1800" dirty="0">
                <a:latin typeface="Avenir Roman"/>
              </a:rPr>
              <a:t>Such mobilisation is often (perceived as) threatening to status quo (e.g., reactions to kneeling of American football players during national anthem) </a:t>
            </a:r>
          </a:p>
          <a:p>
            <a:pPr marL="180975" indent="-180975">
              <a:lnSpc>
                <a:spcPct val="90000"/>
              </a:lnSpc>
              <a:buFont typeface="Arial" panose="020B0604020202020204" pitchFamily="34" charset="0"/>
              <a:buChar char="•"/>
            </a:pPr>
            <a:r>
              <a:rPr lang="nl-BE" sz="1800" dirty="0">
                <a:latin typeface="Avenir Roman"/>
              </a:rPr>
              <a:t>As a result, sport can be a powerful vehicle for </a:t>
            </a:r>
            <a:r>
              <a:rPr lang="nl-BE" sz="1800" b="1" dirty="0">
                <a:latin typeface="Avenir Roman"/>
              </a:rPr>
              <a:t>social change</a:t>
            </a:r>
          </a:p>
        </p:txBody>
      </p:sp>
      <p:sp>
        <p:nvSpPr>
          <p:cNvPr id="10" name="Subtitle 2">
            <a:extLst>
              <a:ext uri="{FF2B5EF4-FFF2-40B4-BE49-F238E27FC236}">
                <a16:creationId xmlns:a16="http://schemas.microsoft.com/office/drawing/2014/main" id="{4B644398-0424-9948-BBF6-7633FBAB10CB}"/>
              </a:ext>
            </a:extLst>
          </p:cNvPr>
          <p:cNvSpPr>
            <a:spLocks noGrp="1"/>
          </p:cNvSpPr>
          <p:nvPr>
            <p:ph type="subTitle" idx="1"/>
          </p:nvPr>
        </p:nvSpPr>
        <p:spPr>
          <a:xfrm>
            <a:off x="509953" y="1657113"/>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Politics</a:t>
            </a:r>
          </a:p>
        </p:txBody>
      </p:sp>
      <p:sp>
        <p:nvSpPr>
          <p:cNvPr id="12" name="Title 1">
            <a:extLst>
              <a:ext uri="{FF2B5EF4-FFF2-40B4-BE49-F238E27FC236}">
                <a16:creationId xmlns:a16="http://schemas.microsoft.com/office/drawing/2014/main" id="{370C6FF3-7BAE-E64F-BB19-CAF51778EA17}"/>
              </a:ext>
            </a:extLst>
          </p:cNvPr>
          <p:cNvSpPr>
            <a:spLocks noGrp="1"/>
          </p:cNvSpPr>
          <p:nvPr>
            <p:ph type="ctrTitle"/>
          </p:nvPr>
        </p:nvSpPr>
        <p:spPr>
          <a:xfrm>
            <a:off x="509953" y="358698"/>
            <a:ext cx="7772400" cy="521493"/>
          </a:xfrm>
        </p:spPr>
        <p:txBody>
          <a:bodyPr anchor="t">
            <a:noAutofit/>
          </a:bodyPr>
          <a:lstStyle>
            <a:lvl1pPr algn="l">
              <a:defRPr sz="3600" b="1"/>
            </a:lvl1pPr>
          </a:lstStyle>
          <a:p>
            <a:pPr>
              <a:lnSpc>
                <a:spcPct val="100000"/>
              </a:lnSpc>
            </a:pPr>
            <a:r>
              <a:rPr lang="en-US" sz="3200" b="0" dirty="0">
                <a:solidFill>
                  <a:srgbClr val="22568B"/>
                </a:solidFill>
                <a:latin typeface="Avenir Roman"/>
              </a:rPr>
              <a:t>Applying SIA to sport and exercise psychology: The 5Ps</a:t>
            </a:r>
            <a:endParaRPr lang="en-US" sz="3200" dirty="0"/>
          </a:p>
        </p:txBody>
      </p:sp>
    </p:spTree>
    <p:extLst>
      <p:ext uri="{BB962C8B-B14F-4D97-AF65-F5344CB8AC3E}">
        <p14:creationId xmlns:p14="http://schemas.microsoft.com/office/powerpoint/2010/main" val="59349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552450" y="1012701"/>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a:rPr>
              <a:t>Three overarching principles</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03738" y="1821014"/>
            <a:ext cx="8335108" cy="3322486"/>
          </a:xfrm>
        </p:spPr>
        <p:txBody>
          <a:bodyPr>
            <a:normAutofit lnSpcReduction="10000"/>
          </a:bodyPr>
          <a:lstStyle/>
          <a:p>
            <a:pPr>
              <a:lnSpc>
                <a:spcPct val="110000"/>
              </a:lnSpc>
            </a:pPr>
            <a:r>
              <a:rPr lang="nl-BE" sz="1800" dirty="0">
                <a:latin typeface="Avenir Roman" panose="02000503020000020003"/>
              </a:rPr>
              <a:t>The 5Ps point to the importance of social identification with relevant group and the norms and values associated with salient social identities for sport and exercise behaviour. These are underpinned by </a:t>
            </a:r>
            <a:r>
              <a:rPr lang="nl-BE" sz="1800" b="1" dirty="0">
                <a:latin typeface="Avenir Roman" panose="02000503020000020003"/>
              </a:rPr>
              <a:t>three overarching principles</a:t>
            </a:r>
            <a:r>
              <a:rPr lang="nl-BE" sz="1800" dirty="0">
                <a:latin typeface="Avenir Roman" panose="02000503020000020003"/>
              </a:rPr>
              <a:t>: </a:t>
            </a:r>
          </a:p>
          <a:p>
            <a:pPr marL="268288" indent="-268288">
              <a:lnSpc>
                <a:spcPct val="110000"/>
              </a:lnSpc>
              <a:spcBef>
                <a:spcPts val="600"/>
              </a:spcBef>
              <a:buFont typeface="+mj-lt"/>
              <a:buAutoNum type="arabicPeriod"/>
            </a:pPr>
            <a:r>
              <a:rPr lang="nl-BE" sz="1800" dirty="0">
                <a:latin typeface="Avenir Roman" panose="02000503020000020003"/>
              </a:rPr>
              <a:t>Social identities and social identification — and hence the sport and exercise-related behaviour they give rise to — are heavily structured by the social context (</a:t>
            </a:r>
            <a:r>
              <a:rPr lang="nl-BE" sz="1800" b="1" dirty="0">
                <a:latin typeface="Avenir Roman" panose="02000503020000020003"/>
              </a:rPr>
              <a:t>the context principle</a:t>
            </a:r>
            <a:r>
              <a:rPr lang="nl-BE" sz="1800" dirty="0">
                <a:latin typeface="Avenir Roman" panose="02000503020000020003"/>
              </a:rPr>
              <a:t>). </a:t>
            </a:r>
          </a:p>
          <a:p>
            <a:pPr marL="268288" indent="-268288">
              <a:lnSpc>
                <a:spcPct val="110000"/>
              </a:lnSpc>
              <a:spcBef>
                <a:spcPts val="600"/>
              </a:spcBef>
              <a:buFont typeface="+mj-lt"/>
              <a:buAutoNum type="arabicPeriod"/>
            </a:pPr>
            <a:r>
              <a:rPr lang="nl-BE" sz="1800" dirty="0">
                <a:latin typeface="Avenir Roman" panose="02000503020000020003"/>
              </a:rPr>
              <a:t>They are also structured by identity-based social influence and, most especially, leadership (</a:t>
            </a:r>
            <a:r>
              <a:rPr lang="nl-BE" sz="1800" b="1" dirty="0">
                <a:latin typeface="Avenir Roman" panose="02000503020000020003"/>
              </a:rPr>
              <a:t>the leadership principle</a:t>
            </a:r>
            <a:r>
              <a:rPr lang="nl-BE" sz="1800" dirty="0">
                <a:latin typeface="Avenir Roman" panose="02000503020000020003"/>
              </a:rPr>
              <a:t>).</a:t>
            </a:r>
          </a:p>
          <a:p>
            <a:pPr marL="268288" indent="-268288">
              <a:lnSpc>
                <a:spcPct val="110000"/>
              </a:lnSpc>
              <a:spcBef>
                <a:spcPts val="600"/>
              </a:spcBef>
              <a:buFont typeface="+mj-lt"/>
              <a:buAutoNum type="arabicPeriod"/>
            </a:pPr>
            <a:r>
              <a:rPr lang="nl-BE" sz="1800" dirty="0">
                <a:latin typeface="Avenir Roman" panose="02000503020000020003"/>
              </a:rPr>
              <a:t>These contexts also give rise to emergent forms of social identity that make sport both captivating and transformational (</a:t>
            </a:r>
            <a:r>
              <a:rPr lang="nl-BE" sz="1800" b="1" dirty="0">
                <a:latin typeface="Avenir Roman" panose="02000503020000020003"/>
              </a:rPr>
              <a:t>the emergence principle</a:t>
            </a:r>
            <a:r>
              <a:rPr lang="nl-BE" sz="1800" dirty="0">
                <a:latin typeface="Avenir Roman" panose="02000503020000020003"/>
              </a:rPr>
              <a:t>). </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552450" y="294583"/>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endParaRPr lang="en-US" sz="3200" dirty="0"/>
          </a:p>
        </p:txBody>
      </p:sp>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 calcmode="lin" valueType="num">
                                      <p:cBhvr additive="base">
                                        <p:cTn id="17"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018934"/>
            <a:ext cx="7498717" cy="4014038"/>
          </a:xfrm>
        </p:spPr>
        <p:txBody>
          <a:bodyPr>
            <a:noAutofit/>
          </a:bodyPr>
          <a:lstStyle/>
          <a:p>
            <a:pPr>
              <a:lnSpc>
                <a:spcPct val="100000"/>
              </a:lnSpc>
            </a:pPr>
            <a:r>
              <a:rPr lang="nl-BE" altLang="nl-BE" sz="1400" dirty="0">
                <a:solidFill>
                  <a:srgbClr val="4094D1"/>
                </a:solidFill>
                <a:latin typeface="Avenir Roman" panose="02000503020000020003" pitchFamily="2" charset="0"/>
              </a:rPr>
              <a:t>“</a:t>
            </a:r>
            <a:r>
              <a:rPr lang="en-AU" sz="1400" dirty="0">
                <a:solidFill>
                  <a:srgbClr val="4094D1"/>
                </a:solidFill>
                <a:latin typeface="Avenir Roman" panose="02000503020000020003"/>
              </a:rPr>
              <a:t>When a fan suggested to Bill Shankly, the manager of Liverpool FC from 1959 to 1974, that football was a matter of life and death, he famously replied, “</a:t>
            </a:r>
            <a:r>
              <a:rPr lang="en-AU" sz="1400" i="1" dirty="0">
                <a:solidFill>
                  <a:srgbClr val="4094D1"/>
                </a:solidFill>
                <a:latin typeface="Avenir Roman" panose="02000503020000020003"/>
              </a:rPr>
              <a:t>no, it’s much more important than that</a:t>
            </a:r>
            <a:r>
              <a:rPr lang="en-AU" sz="1400" dirty="0">
                <a:solidFill>
                  <a:srgbClr val="4094D1"/>
                </a:solidFill>
                <a:latin typeface="Avenir Roman" panose="02000503020000020003"/>
              </a:rPr>
              <a:t>” </a:t>
            </a:r>
            <a:r>
              <a:rPr lang="en-AU" sz="1400" dirty="0">
                <a:solidFill>
                  <a:schemeClr val="bg1">
                    <a:lumMod val="50000"/>
                  </a:schemeClr>
                </a:solidFill>
                <a:latin typeface="Avenir Roman" panose="02000503020000020003"/>
              </a:rPr>
              <a:t>(Corbett, 2009; Kelly, 1995). </a:t>
            </a:r>
          </a:p>
          <a:p>
            <a:pPr>
              <a:lnSpc>
                <a:spcPct val="100000"/>
              </a:lnSpc>
            </a:pPr>
            <a:r>
              <a:rPr lang="en-AU" sz="1400" dirty="0">
                <a:solidFill>
                  <a:srgbClr val="4094D1"/>
                </a:solidFill>
                <a:latin typeface="Avenir Roman" panose="02000503020000020003"/>
              </a:rPr>
              <a:t>When he arrived at Liverpool, the team was struggling in the second division and very much a poor relation to the city’s big team, Everton. Steadily, though, he built the team up by instilling in his young players a sense that they were privileged to represent the club that bore the name of their city and to play for its fans. His core ethos was that no individual was bigger than the team, but that no individual was smaller than the team either </a:t>
            </a:r>
            <a:r>
              <a:rPr lang="en-AU" sz="1400" dirty="0">
                <a:solidFill>
                  <a:schemeClr val="bg1">
                    <a:lumMod val="50000"/>
                  </a:schemeClr>
                </a:solidFill>
                <a:latin typeface="Avenir Roman" panose="02000503020000020003"/>
              </a:rPr>
              <a:t>(Bowler, 2013)</a:t>
            </a:r>
            <a:r>
              <a:rPr lang="en-AU" sz="1400" dirty="0">
                <a:solidFill>
                  <a:srgbClr val="4094D1"/>
                </a:solidFill>
                <a:latin typeface="Avenir Roman" panose="02000503020000020003"/>
              </a:rPr>
              <a:t>. </a:t>
            </a:r>
            <a:r>
              <a:rPr lang="en-AU" sz="1400" i="1" dirty="0">
                <a:solidFill>
                  <a:srgbClr val="4094D1"/>
                </a:solidFill>
                <a:latin typeface="Avenir Roman" panose="02000503020000020003"/>
              </a:rPr>
              <a:t>Shankly’s point, then, is that life and death are things that happen to individuals (however great they may be), whereas the great game — and the collective enthusiasm it creates — endures and carries large groups of people on with it. </a:t>
            </a:r>
            <a:endParaRPr lang="nl-BE" sz="1400" i="1" dirty="0">
              <a:solidFill>
                <a:srgbClr val="4094D1"/>
              </a:solidFill>
              <a:latin typeface="Avenir Roman" panose="02000503020000020003"/>
            </a:endParaRPr>
          </a:p>
          <a:p>
            <a:pPr>
              <a:lnSpc>
                <a:spcPct val="100000"/>
              </a:lnSpc>
            </a:pPr>
            <a:r>
              <a:rPr lang="en-AU" sz="1400" dirty="0">
                <a:solidFill>
                  <a:srgbClr val="4094D1"/>
                </a:solidFill>
                <a:latin typeface="Avenir Roman" panose="02000503020000020003"/>
              </a:rPr>
              <a:t>In these terms, we see that football — like all sport — is never just personal but is also always social. The same is true for its psychology. </a:t>
            </a:r>
            <a:r>
              <a:rPr lang="en-AU" sz="1400" b="1" dirty="0">
                <a:solidFill>
                  <a:srgbClr val="4094D1"/>
                </a:solidFill>
                <a:latin typeface="Avenir Roman" panose="02000503020000020003"/>
              </a:rPr>
              <a:t>For while sport is obviously something that individuals take part in, what makes it significant, meaningful, and powerful is the fact that they routinely do so not </a:t>
            </a:r>
            <a:r>
              <a:rPr lang="en-AU" sz="1400" b="1" i="1" dirty="0">
                <a:solidFill>
                  <a:srgbClr val="4094D1"/>
                </a:solidFill>
                <a:latin typeface="Avenir Roman" panose="02000503020000020003"/>
              </a:rPr>
              <a:t>as individuals</a:t>
            </a:r>
            <a:r>
              <a:rPr lang="en-AU" sz="1400" b="1" dirty="0">
                <a:solidFill>
                  <a:srgbClr val="4094D1"/>
                </a:solidFill>
                <a:latin typeface="Avenir Roman" panose="02000503020000020003"/>
              </a:rPr>
              <a:t> but </a:t>
            </a:r>
            <a:r>
              <a:rPr lang="en-AU" sz="1400" b="1" i="1" dirty="0">
                <a:solidFill>
                  <a:srgbClr val="4094D1"/>
                </a:solidFill>
                <a:latin typeface="Avenir Roman" panose="02000503020000020003"/>
              </a:rPr>
              <a:t>as members of social groups</a:t>
            </a:r>
            <a:r>
              <a:rPr lang="en-AU" sz="1400" b="1" dirty="0">
                <a:solidFill>
                  <a:srgbClr val="4094D1"/>
                </a:solidFill>
                <a:latin typeface="Avenir Roman" panose="02000503020000020003"/>
              </a:rPr>
              <a:t>, whether as players in a particular team, as supporters of a particular club, or as followers of a particular sport and so on.</a:t>
            </a:r>
            <a:r>
              <a:rPr lang="nl-BE" altLang="nl-BE" sz="1400" b="1" dirty="0">
                <a:solidFill>
                  <a:srgbClr val="4094D1"/>
                </a:solidFill>
                <a:latin typeface="Avenir Roman" panose="02000503020000020003"/>
              </a:rPr>
              <a:t> </a:t>
            </a:r>
            <a:endParaRPr lang="nl-BE" sz="1400" b="1" dirty="0">
              <a:latin typeface="Avenir Roman" panose="02000503020000020003" pitchFamily="2" charset="0"/>
            </a:endParaRPr>
          </a:p>
        </p:txBody>
      </p:sp>
      <p:sp>
        <p:nvSpPr>
          <p:cNvPr id="7" name="Title 1">
            <a:extLst>
              <a:ext uri="{FF2B5EF4-FFF2-40B4-BE49-F238E27FC236}">
                <a16:creationId xmlns:a16="http://schemas.microsoft.com/office/drawing/2014/main" id="{EA6F2736-66E2-46A8-920E-9C1C8698214B}"/>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endParaRPr lang="en-US" sz="3200" dirty="0">
              <a:latin typeface="Avenir Roman" panose="02000503020000020003" pitchFamily="2" charset="0"/>
            </a:endParaRPr>
          </a:p>
        </p:txBody>
      </p:sp>
    </p:spTree>
    <p:extLst>
      <p:ext uri="{BB962C8B-B14F-4D97-AF65-F5344CB8AC3E}">
        <p14:creationId xmlns:p14="http://schemas.microsoft.com/office/powerpoint/2010/main" val="201669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7450" y="1922780"/>
            <a:ext cx="8187856" cy="2614052"/>
          </a:xfrm>
        </p:spPr>
        <p:txBody>
          <a:bodyPr>
            <a:normAutofit/>
          </a:bodyPr>
          <a:lstStyle/>
          <a:p>
            <a:pPr marL="285750" indent="-285750">
              <a:lnSpc>
                <a:spcPct val="90000"/>
              </a:lnSpc>
              <a:buFont typeface="Arial" panose="020B0604020202020204" pitchFamily="34" charset="0"/>
              <a:buChar char="•"/>
              <a:tabLst>
                <a:tab pos="174625" algn="l"/>
              </a:tabLst>
            </a:pPr>
            <a:r>
              <a:rPr lang="nl-BE" sz="1800" dirty="0">
                <a:latin typeface="Avenir Roman"/>
              </a:rPr>
              <a:t>The ‘self’ is not always first-person singular (me, I)</a:t>
            </a:r>
          </a:p>
          <a:p>
            <a:pPr marL="285750" indent="-285750">
              <a:lnSpc>
                <a:spcPct val="90000"/>
              </a:lnSpc>
              <a:buFont typeface="Arial" panose="020B0604020202020204" pitchFamily="34" charset="0"/>
              <a:buChar char="•"/>
              <a:tabLst>
                <a:tab pos="174625" algn="l"/>
              </a:tabLst>
            </a:pPr>
            <a:r>
              <a:rPr lang="nl-BE" sz="1800" dirty="0">
                <a:latin typeface="Avenir Roman"/>
              </a:rPr>
              <a:t>Self can also be defined in terms of attributes and qualities that we share with other people (the first-person </a:t>
            </a:r>
            <a:r>
              <a:rPr lang="nl-BE" sz="1800" b="1" dirty="0">
                <a:latin typeface="Avenir Roman"/>
              </a:rPr>
              <a:t>plural</a:t>
            </a:r>
            <a:r>
              <a:rPr lang="nl-BE" sz="1800" dirty="0">
                <a:latin typeface="Avenir Roman"/>
              </a:rPr>
              <a:t> as ‘we’ and ‘us’)</a:t>
            </a:r>
          </a:p>
          <a:p>
            <a:pPr marL="285750" indent="-285750">
              <a:lnSpc>
                <a:spcPct val="90000"/>
              </a:lnSpc>
              <a:buFont typeface="Arial" panose="020B0604020202020204" pitchFamily="34" charset="0"/>
              <a:buChar char="•"/>
              <a:tabLst>
                <a:tab pos="174625" algn="l"/>
              </a:tabLst>
            </a:pPr>
            <a:r>
              <a:rPr lang="nl-BE" sz="1800" b="1" dirty="0">
                <a:latin typeface="Avenir Roman"/>
              </a:rPr>
              <a:t>Social identity </a:t>
            </a:r>
            <a:r>
              <a:rPr lang="nl-BE" sz="1800" dirty="0">
                <a:latin typeface="Avenir Roman"/>
              </a:rPr>
              <a:t>reflects the capacity for groups to be internalized into our self (‘who we are’)</a:t>
            </a:r>
          </a:p>
          <a:p>
            <a:pPr marL="285750" indent="-285750">
              <a:lnSpc>
                <a:spcPct val="90000"/>
              </a:lnSpc>
              <a:buFont typeface="Arial" panose="020B0604020202020204" pitchFamily="34" charset="0"/>
              <a:buChar char="•"/>
              <a:tabLst>
                <a:tab pos="174625" algn="l"/>
              </a:tabLst>
            </a:pPr>
            <a:r>
              <a:rPr lang="nl-BE" sz="1800" dirty="0">
                <a:latin typeface="Avenir Roman"/>
              </a:rPr>
              <a:t>So the way we see the world — and the way we behave within it — are not simply a reflection of our individuality, but also of group memberships — and associated social identities — that we share with other people.</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457450" y="124591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Social Identity Theory </a:t>
            </a:r>
            <a:r>
              <a:rPr lang="en-US" sz="2000" dirty="0">
                <a:solidFill>
                  <a:schemeClr val="bg1">
                    <a:lumMod val="50000"/>
                  </a:schemeClr>
                </a:solidFill>
                <a:latin typeface="Avenir Roman" panose="02000503020000020003" pitchFamily="2" charset="0"/>
              </a:rPr>
              <a:t>(SIT; Tajfel &amp; Turner, 1979)</a:t>
            </a:r>
          </a:p>
        </p:txBody>
      </p:sp>
    </p:spTree>
    <p:extLst>
      <p:ext uri="{BB962C8B-B14F-4D97-AF65-F5344CB8AC3E}">
        <p14:creationId xmlns:p14="http://schemas.microsoft.com/office/powerpoint/2010/main" val="351469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 calcmode="lin" valueType="num">
                                      <p:cBhvr additive="base">
                                        <p:cTn id="1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 calcmode="lin" valueType="num">
                                      <p:cBhvr additive="base">
                                        <p:cTn id="23"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7450" y="1834856"/>
            <a:ext cx="8312150" cy="2884833"/>
          </a:xfrm>
        </p:spPr>
        <p:txBody>
          <a:bodyPr>
            <a:normAutofit lnSpcReduction="10000"/>
          </a:bodyPr>
          <a:lstStyle/>
          <a:p>
            <a:pPr marL="180975" indent="-180975">
              <a:lnSpc>
                <a:spcPct val="110000"/>
              </a:lnSpc>
              <a:buFont typeface="Arial" panose="020B0604020202020204" pitchFamily="34" charset="0"/>
              <a:buChar char="•"/>
            </a:pPr>
            <a:r>
              <a:rPr lang="nl-BE" sz="1800" dirty="0">
                <a:latin typeface="Avenir Roman"/>
              </a:rPr>
              <a:t>Points to the importance of social identity (internalised group membership) for psychology and behaviour.</a:t>
            </a:r>
          </a:p>
          <a:p>
            <a:pPr marL="180975" indent="-180975">
              <a:lnSpc>
                <a:spcPct val="110000"/>
              </a:lnSpc>
              <a:buFont typeface="Arial" panose="020B0604020202020204" pitchFamily="34" charset="0"/>
              <a:buChar char="•"/>
            </a:pPr>
            <a:r>
              <a:rPr lang="nl-BE" sz="1800" dirty="0">
                <a:latin typeface="Avenir Roman"/>
              </a:rPr>
              <a:t>When we define ourselves as group members we strive to belong to groups that are </a:t>
            </a:r>
            <a:r>
              <a:rPr lang="nl-BE" sz="1800" b="1" dirty="0">
                <a:latin typeface="Avenir Roman"/>
              </a:rPr>
              <a:t>positively distinct </a:t>
            </a:r>
            <a:r>
              <a:rPr lang="nl-BE" sz="1800" dirty="0">
                <a:latin typeface="Avenir Roman"/>
              </a:rPr>
              <a:t>from other groups</a:t>
            </a:r>
          </a:p>
          <a:p>
            <a:pPr marL="180975" indent="-180975">
              <a:lnSpc>
                <a:spcPct val="110000"/>
              </a:lnSpc>
              <a:buFont typeface="Arial" panose="020B0604020202020204" pitchFamily="34" charset="0"/>
              <a:buChar char="•"/>
            </a:pPr>
            <a:r>
              <a:rPr lang="nl-BE" sz="1800" dirty="0">
                <a:latin typeface="Avenir Roman"/>
              </a:rPr>
              <a:t>This explains </a:t>
            </a:r>
            <a:r>
              <a:rPr lang="nl-BE" sz="1800" b="1" dirty="0">
                <a:latin typeface="Avenir Roman"/>
              </a:rPr>
              <a:t>ingroup favouritism in the Minimal Group Paradigm </a:t>
            </a:r>
            <a:r>
              <a:rPr lang="nl-BE" sz="1800" dirty="0">
                <a:solidFill>
                  <a:schemeClr val="bg1">
                    <a:lumMod val="50000"/>
                  </a:schemeClr>
                </a:solidFill>
                <a:latin typeface="Avenir Roman"/>
              </a:rPr>
              <a:t>(Tajfel et al., 1971)</a:t>
            </a:r>
          </a:p>
        </p:txBody>
      </p:sp>
      <p:sp>
        <p:nvSpPr>
          <p:cNvPr id="8" name="Title 1">
            <a:extLst>
              <a:ext uri="{FF2B5EF4-FFF2-40B4-BE49-F238E27FC236}">
                <a16:creationId xmlns:a16="http://schemas.microsoft.com/office/drawing/2014/main" id="{23FC0121-36EA-1745-923F-9BC78DA73A92}"/>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421195FE-03AF-084A-895A-41AE4E8096BD}"/>
              </a:ext>
            </a:extLst>
          </p:cNvPr>
          <p:cNvSpPr txBox="1">
            <a:spLocks/>
          </p:cNvSpPr>
          <p:nvPr/>
        </p:nvSpPr>
        <p:spPr>
          <a:xfrm>
            <a:off x="457450" y="124591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Social Identity Theory </a:t>
            </a:r>
            <a:r>
              <a:rPr lang="en-US" sz="2000" dirty="0">
                <a:solidFill>
                  <a:schemeClr val="bg1">
                    <a:lumMod val="50000"/>
                  </a:schemeClr>
                </a:solidFill>
                <a:latin typeface="Avenir Roman" panose="02000503020000020003" pitchFamily="2" charset="0"/>
              </a:rPr>
              <a:t>(SIT; Tajfel &amp; Turner, 1979)</a:t>
            </a:r>
          </a:p>
        </p:txBody>
      </p:sp>
    </p:spTree>
    <p:extLst>
      <p:ext uri="{BB962C8B-B14F-4D97-AF65-F5344CB8AC3E}">
        <p14:creationId xmlns:p14="http://schemas.microsoft.com/office/powerpoint/2010/main" val="217020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7450" y="1887610"/>
            <a:ext cx="8312150" cy="2884833"/>
          </a:xfrm>
        </p:spPr>
        <p:txBody>
          <a:bodyPr>
            <a:normAutofit lnSpcReduction="10000"/>
          </a:bodyPr>
          <a:lstStyle/>
          <a:p>
            <a:pPr marL="180975" indent="-180975">
              <a:lnSpc>
                <a:spcPct val="110000"/>
              </a:lnSpc>
              <a:buFont typeface="Arial" panose="020B0604020202020204" pitchFamily="34" charset="0"/>
              <a:buChar char="•"/>
            </a:pPr>
            <a:r>
              <a:rPr lang="nl-BE" sz="1800" dirty="0">
                <a:latin typeface="Avenir Roman"/>
              </a:rPr>
              <a:t>But how we achieve a positive social identity depends on </a:t>
            </a:r>
            <a:r>
              <a:rPr lang="nl-BE" sz="1800" b="1" dirty="0">
                <a:latin typeface="Avenir Roman"/>
              </a:rPr>
              <a:t>social and psychological context.</a:t>
            </a:r>
          </a:p>
          <a:p>
            <a:pPr marL="180975" indent="-180975">
              <a:lnSpc>
                <a:spcPct val="110000"/>
              </a:lnSpc>
              <a:buFont typeface="Arial" panose="020B0604020202020204" pitchFamily="34" charset="0"/>
              <a:buChar char="•"/>
            </a:pPr>
            <a:r>
              <a:rPr lang="nl-BE" sz="1800" dirty="0">
                <a:latin typeface="Avenir Roman"/>
              </a:rPr>
              <a:t>In particular, </a:t>
            </a:r>
          </a:p>
          <a:p>
            <a:pPr marL="355600" lvl="1" indent="-174625">
              <a:lnSpc>
                <a:spcPct val="110000"/>
              </a:lnSpc>
              <a:buFont typeface="Arial" panose="020B0604020202020204" pitchFamily="34" charset="0"/>
              <a:buChar char="•"/>
            </a:pPr>
            <a:r>
              <a:rPr lang="nl-BE" sz="1600" dirty="0">
                <a:latin typeface="Avenir Roman"/>
              </a:rPr>
              <a:t>If we belong to low-status group we will engage in </a:t>
            </a:r>
            <a:r>
              <a:rPr lang="nl-BE" sz="1600" b="1" dirty="0">
                <a:latin typeface="Avenir Roman"/>
              </a:rPr>
              <a:t>individual mobility </a:t>
            </a:r>
            <a:r>
              <a:rPr lang="nl-BE" sz="1600" dirty="0">
                <a:latin typeface="Avenir Roman"/>
              </a:rPr>
              <a:t>(e.g., try to leave the group) if boundaries are permeable. </a:t>
            </a:r>
          </a:p>
          <a:p>
            <a:pPr marL="355600" lvl="1" indent="-174625">
              <a:lnSpc>
                <a:spcPct val="110000"/>
              </a:lnSpc>
              <a:buFont typeface="Arial" panose="020B0604020202020204" pitchFamily="34" charset="0"/>
              <a:buChar char="•"/>
            </a:pPr>
            <a:r>
              <a:rPr lang="nl-BE" sz="1600" dirty="0">
                <a:latin typeface="Avenir Roman"/>
              </a:rPr>
              <a:t>If boundaries are perceived as impermeable but secure (stable and legitimate), we will engage in </a:t>
            </a:r>
            <a:r>
              <a:rPr lang="nl-BE" sz="1600" b="1" dirty="0">
                <a:latin typeface="Avenir Roman"/>
              </a:rPr>
              <a:t>social creativity </a:t>
            </a:r>
            <a:r>
              <a:rPr lang="nl-BE" sz="1600" dirty="0">
                <a:latin typeface="Avenir Roman"/>
              </a:rPr>
              <a:t>(e.g., changing comparison dimension, changing comparison group).</a:t>
            </a:r>
          </a:p>
          <a:p>
            <a:pPr marL="355600" lvl="1" indent="-174625">
              <a:lnSpc>
                <a:spcPct val="110000"/>
              </a:lnSpc>
              <a:buFont typeface="Arial" panose="020B0604020202020204" pitchFamily="34" charset="0"/>
              <a:buChar char="•"/>
            </a:pPr>
            <a:r>
              <a:rPr lang="nl-BE" sz="1600" dirty="0">
                <a:latin typeface="Avenir Roman"/>
              </a:rPr>
              <a:t>If boundaries are perceived as impermeable and insecure (unstable and illegitimate), we will engage in </a:t>
            </a:r>
            <a:r>
              <a:rPr lang="nl-BE" sz="1600" b="1" dirty="0">
                <a:latin typeface="Avenir Roman"/>
              </a:rPr>
              <a:t>social competition </a:t>
            </a:r>
            <a:r>
              <a:rPr lang="nl-BE" sz="1600" dirty="0">
                <a:latin typeface="Avenir Roman"/>
              </a:rPr>
              <a:t>(e.g., contesting the status relation). </a:t>
            </a:r>
          </a:p>
        </p:txBody>
      </p:sp>
      <p:sp>
        <p:nvSpPr>
          <p:cNvPr id="8" name="Title 1">
            <a:extLst>
              <a:ext uri="{FF2B5EF4-FFF2-40B4-BE49-F238E27FC236}">
                <a16:creationId xmlns:a16="http://schemas.microsoft.com/office/drawing/2014/main" id="{0303D26E-BAC1-7447-AAD6-52AC72A8CA56}"/>
              </a:ext>
            </a:extLst>
          </p:cNvPr>
          <p:cNvSpPr>
            <a:spLocks noGrp="1"/>
          </p:cNvSpPr>
          <p:nvPr>
            <p:ph type="ctrTitle"/>
          </p:nvPr>
        </p:nvSpPr>
        <p:spPr>
          <a:xfrm>
            <a:off x="457450" y="420565"/>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9704BB01-E108-4949-B5DE-14E88CAF03A7}"/>
              </a:ext>
            </a:extLst>
          </p:cNvPr>
          <p:cNvSpPr txBox="1">
            <a:spLocks/>
          </p:cNvSpPr>
          <p:nvPr/>
        </p:nvSpPr>
        <p:spPr>
          <a:xfrm>
            <a:off x="457450" y="1245914"/>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Social Identity Theory </a:t>
            </a:r>
            <a:r>
              <a:rPr lang="en-US" sz="2000" dirty="0">
                <a:solidFill>
                  <a:schemeClr val="bg1">
                    <a:lumMod val="50000"/>
                  </a:schemeClr>
                </a:solidFill>
                <a:latin typeface="Avenir Roman" panose="02000503020000020003" pitchFamily="2" charset="0"/>
              </a:rPr>
              <a:t>(SIT; Tajfel &amp; Turner, 1979)</a:t>
            </a:r>
          </a:p>
        </p:txBody>
      </p:sp>
    </p:spTree>
    <p:extLst>
      <p:ext uri="{BB962C8B-B14F-4D97-AF65-F5344CB8AC3E}">
        <p14:creationId xmlns:p14="http://schemas.microsoft.com/office/powerpoint/2010/main" val="34960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1F5891C-9A4A-4BB7-ADD8-2BF909390D7F}"/>
              </a:ext>
            </a:extLst>
          </p:cNvPr>
          <p:cNvPicPr>
            <a:picLocks noGrp="1" noChangeAspect="1"/>
          </p:cNvPicPr>
          <p:nvPr>
            <p:ph idx="1"/>
          </p:nvPr>
        </p:nvPicPr>
        <p:blipFill rotWithShape="1">
          <a:blip r:embed="rId2"/>
          <a:srcRect t="84607"/>
          <a:stretch/>
        </p:blipFill>
        <p:spPr>
          <a:xfrm>
            <a:off x="554968" y="1286262"/>
            <a:ext cx="4190280" cy="471771"/>
          </a:xfrm>
        </p:spPr>
      </p:pic>
      <p:pic>
        <p:nvPicPr>
          <p:cNvPr id="3" name="Picture 2">
            <a:extLst>
              <a:ext uri="{FF2B5EF4-FFF2-40B4-BE49-F238E27FC236}">
                <a16:creationId xmlns:a16="http://schemas.microsoft.com/office/drawing/2014/main" id="{57DB1763-0A6B-C448-92A6-C88FE69D516A}"/>
              </a:ext>
            </a:extLst>
          </p:cNvPr>
          <p:cNvPicPr>
            <a:picLocks noChangeAspect="1"/>
          </p:cNvPicPr>
          <p:nvPr/>
        </p:nvPicPr>
        <p:blipFill>
          <a:blip r:embed="rId3"/>
          <a:stretch>
            <a:fillRect/>
          </a:stretch>
        </p:blipFill>
        <p:spPr>
          <a:xfrm>
            <a:off x="7949958" y="244841"/>
            <a:ext cx="1004760" cy="1430010"/>
          </a:xfrm>
          <a:prstGeom prst="rect">
            <a:avLst/>
          </a:prstGeom>
        </p:spPr>
      </p:pic>
      <p:sp>
        <p:nvSpPr>
          <p:cNvPr id="4" name="Oval 3">
            <a:extLst>
              <a:ext uri="{FF2B5EF4-FFF2-40B4-BE49-F238E27FC236}">
                <a16:creationId xmlns:a16="http://schemas.microsoft.com/office/drawing/2014/main" id="{BE49E1F2-F8DB-1E41-9A06-BEBB3E05B925}"/>
              </a:ext>
            </a:extLst>
          </p:cNvPr>
          <p:cNvSpPr/>
          <p:nvPr/>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Slide Number Placeholder 5">
            <a:extLst>
              <a:ext uri="{FF2B5EF4-FFF2-40B4-BE49-F238E27FC236}">
                <a16:creationId xmlns:a16="http://schemas.microsoft.com/office/drawing/2014/main" id="{73D632B7-E6A3-0343-9CD4-59CF225C8DD8}"/>
              </a:ext>
            </a:extLst>
          </p:cNvPr>
          <p:cNvSpPr txBox="1">
            <a:spLocks/>
          </p:cNvSpPr>
          <p:nvPr/>
        </p:nvSpPr>
        <p:spPr>
          <a:xfrm>
            <a:off x="8197361" y="484016"/>
            <a:ext cx="509954" cy="1047779"/>
          </a:xfrm>
          <a:prstGeom prst="rect">
            <a:avLst/>
          </a:prstGeom>
        </p:spPr>
        <p:txBody>
          <a:bodyPr vert="horz" lIns="91440" tIns="45720" rIns="91440" bIns="45720" rtlCol="0" anchor="b"/>
          <a:lstStyle>
            <a:defPPr>
              <a:defRPr lang="en-US"/>
            </a:defPPr>
            <a:lvl1pPr algn="ctr" defTabSz="457200" rtl="0" fontAlgn="base">
              <a:spcBef>
                <a:spcPct val="0"/>
              </a:spcBef>
              <a:spcAft>
                <a:spcPct val="0"/>
              </a:spcAft>
              <a:defRPr sz="1800" b="0" kern="1200">
                <a:ln>
                  <a:noFill/>
                </a:ln>
                <a:solidFill>
                  <a:srgbClr val="50B4C9"/>
                </a:solidFill>
                <a:latin typeface="+mj-lt"/>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a:lstStyle>
          <a:p>
            <a:fld id="{BDED0440-CF85-4CB9-8D89-87E5AE29F424}" type="slidenum">
              <a:rPr lang="en-GB" smtClean="0"/>
              <a:pPr/>
              <a:t>6</a:t>
            </a:fld>
            <a:endParaRPr lang="en-GB" dirty="0"/>
          </a:p>
        </p:txBody>
      </p:sp>
      <p:sp>
        <p:nvSpPr>
          <p:cNvPr id="7" name="Title 1">
            <a:extLst>
              <a:ext uri="{FF2B5EF4-FFF2-40B4-BE49-F238E27FC236}">
                <a16:creationId xmlns:a16="http://schemas.microsoft.com/office/drawing/2014/main" id="{8FDCC90F-DF6D-B941-8800-6651A36DF3BC}"/>
              </a:ext>
            </a:extLst>
          </p:cNvPr>
          <p:cNvSpPr txBox="1">
            <a:spLocks/>
          </p:cNvSpPr>
          <p:nvPr/>
        </p:nvSpPr>
        <p:spPr>
          <a:xfrm>
            <a:off x="457450" y="420565"/>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The Social Identity Approach (SIA)</a:t>
            </a:r>
            <a:br>
              <a:rPr lang="en-US" sz="3200" b="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8" name="Subtitle 2">
            <a:extLst>
              <a:ext uri="{FF2B5EF4-FFF2-40B4-BE49-F238E27FC236}">
                <a16:creationId xmlns:a16="http://schemas.microsoft.com/office/drawing/2014/main" id="{28FEC1C8-58B1-7648-B1BC-29A2899F37CA}"/>
              </a:ext>
            </a:extLst>
          </p:cNvPr>
          <p:cNvSpPr txBox="1">
            <a:spLocks/>
          </p:cNvSpPr>
          <p:nvPr/>
        </p:nvSpPr>
        <p:spPr>
          <a:xfrm>
            <a:off x="515815" y="927349"/>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Social Identity Theory </a:t>
            </a:r>
            <a:r>
              <a:rPr lang="en-US" sz="2000" dirty="0">
                <a:solidFill>
                  <a:schemeClr val="bg1">
                    <a:lumMod val="50000"/>
                  </a:schemeClr>
                </a:solidFill>
                <a:latin typeface="Avenir Roman" panose="02000503020000020003" pitchFamily="2" charset="0"/>
              </a:rPr>
              <a:t>(SIT; Tajfel &amp; Turner, 1979)</a:t>
            </a:r>
          </a:p>
        </p:txBody>
      </p:sp>
      <p:sp>
        <p:nvSpPr>
          <p:cNvPr id="9" name="Text Box 26">
            <a:extLst>
              <a:ext uri="{FF2B5EF4-FFF2-40B4-BE49-F238E27FC236}">
                <a16:creationId xmlns:a16="http://schemas.microsoft.com/office/drawing/2014/main" id="{751D6C73-5A66-7F47-A319-4C8792979EA3}"/>
              </a:ext>
            </a:extLst>
          </p:cNvPr>
          <p:cNvSpPr txBox="1">
            <a:spLocks noChangeArrowheads="1"/>
          </p:cNvSpPr>
          <p:nvPr/>
        </p:nvSpPr>
        <p:spPr bwMode="auto">
          <a:xfrm>
            <a:off x="2789765" y="1690244"/>
            <a:ext cx="824230" cy="67183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900" i="1" dirty="0">
                <a:effectLst/>
                <a:latin typeface="Arial"/>
                <a:ea typeface="Times New Roman"/>
                <a:cs typeface="Times New Roman"/>
              </a:rPr>
              <a:t>Perceived</a:t>
            </a:r>
            <a:endParaRPr lang="en-AU" sz="1200" dirty="0">
              <a:effectLst/>
              <a:latin typeface="Times"/>
              <a:ea typeface="Times New Roman"/>
              <a:cs typeface="Times New Roman"/>
            </a:endParaRPr>
          </a:p>
          <a:p>
            <a:pPr marL="0" marR="0" algn="ctr">
              <a:spcBef>
                <a:spcPts val="0"/>
              </a:spcBef>
              <a:spcAft>
                <a:spcPts val="0"/>
              </a:spcAft>
            </a:pPr>
            <a:r>
              <a:rPr lang="en-US" sz="900" i="1" dirty="0">
                <a:effectLst/>
                <a:latin typeface="Arial"/>
                <a:ea typeface="Times New Roman"/>
                <a:cs typeface="Times New Roman"/>
              </a:rPr>
              <a:t>permeability of group boundaries</a:t>
            </a:r>
            <a:endParaRPr lang="en-AU" sz="1200" dirty="0">
              <a:effectLst/>
              <a:latin typeface="Times"/>
              <a:ea typeface="Times New Roman"/>
              <a:cs typeface="Times New Roman"/>
            </a:endParaRPr>
          </a:p>
        </p:txBody>
      </p:sp>
      <p:sp>
        <p:nvSpPr>
          <p:cNvPr id="10" name="Text Box 23">
            <a:extLst>
              <a:ext uri="{FF2B5EF4-FFF2-40B4-BE49-F238E27FC236}">
                <a16:creationId xmlns:a16="http://schemas.microsoft.com/office/drawing/2014/main" id="{59BB647C-42EA-E24C-B9A6-BBB353834ADB}"/>
              </a:ext>
            </a:extLst>
          </p:cNvPr>
          <p:cNvSpPr txBox="1">
            <a:spLocks noChangeArrowheads="1"/>
          </p:cNvSpPr>
          <p:nvPr/>
        </p:nvSpPr>
        <p:spPr bwMode="auto">
          <a:xfrm>
            <a:off x="3796240" y="1690244"/>
            <a:ext cx="844550" cy="886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900" i="1" dirty="0">
                <a:effectLst/>
                <a:latin typeface="Arial"/>
                <a:ea typeface="Times New Roman"/>
                <a:cs typeface="Times New Roman"/>
              </a:rPr>
              <a:t>Perceived security of intergroup relations (legitimacy and stability)</a:t>
            </a:r>
            <a:endParaRPr lang="en-AU" sz="1200" dirty="0">
              <a:effectLst/>
              <a:latin typeface="Times"/>
              <a:ea typeface="Times New Roman"/>
              <a:cs typeface="Times New Roman"/>
            </a:endParaRPr>
          </a:p>
        </p:txBody>
      </p:sp>
      <p:sp>
        <p:nvSpPr>
          <p:cNvPr id="11" name="Text Box 24">
            <a:extLst>
              <a:ext uri="{FF2B5EF4-FFF2-40B4-BE49-F238E27FC236}">
                <a16:creationId xmlns:a16="http://schemas.microsoft.com/office/drawing/2014/main" id="{25113CF6-6B6C-B64A-BEDB-5E363B769014}"/>
              </a:ext>
            </a:extLst>
          </p:cNvPr>
          <p:cNvSpPr txBox="1">
            <a:spLocks noChangeArrowheads="1"/>
          </p:cNvSpPr>
          <p:nvPr/>
        </p:nvSpPr>
        <p:spPr bwMode="auto">
          <a:xfrm>
            <a:off x="4677620" y="1690244"/>
            <a:ext cx="824230"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900" i="1" dirty="0">
                <a:effectLst/>
                <a:latin typeface="Arial"/>
                <a:ea typeface="Times New Roman"/>
                <a:cs typeface="Times New Roman"/>
              </a:rPr>
              <a:t>Strategy for achieving positive social identity</a:t>
            </a:r>
            <a:endParaRPr lang="en-AU" sz="1200" dirty="0">
              <a:effectLst/>
              <a:latin typeface="Times"/>
              <a:ea typeface="Times New Roman"/>
              <a:cs typeface="Times New Roman"/>
            </a:endParaRPr>
          </a:p>
        </p:txBody>
      </p:sp>
      <p:sp>
        <p:nvSpPr>
          <p:cNvPr id="12" name="Text Box 22">
            <a:extLst>
              <a:ext uri="{FF2B5EF4-FFF2-40B4-BE49-F238E27FC236}">
                <a16:creationId xmlns:a16="http://schemas.microsoft.com/office/drawing/2014/main" id="{9D367400-7ADB-2147-8EE9-64AAF07EF6B4}"/>
              </a:ext>
            </a:extLst>
          </p:cNvPr>
          <p:cNvSpPr txBox="1">
            <a:spLocks noChangeArrowheads="1"/>
          </p:cNvSpPr>
          <p:nvPr/>
        </p:nvSpPr>
        <p:spPr bwMode="auto">
          <a:xfrm>
            <a:off x="5677110" y="1690244"/>
            <a:ext cx="844550" cy="886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lgn="ctr">
              <a:spcBef>
                <a:spcPts val="0"/>
              </a:spcBef>
              <a:spcAft>
                <a:spcPts val="0"/>
              </a:spcAft>
            </a:pPr>
            <a:r>
              <a:rPr lang="en-US" sz="900" i="1" dirty="0">
                <a:effectLst/>
                <a:latin typeface="Arial"/>
                <a:ea typeface="Times New Roman"/>
                <a:cs typeface="Times New Roman"/>
              </a:rPr>
              <a:t>Course of action resulting from strategy</a:t>
            </a:r>
            <a:endParaRPr lang="en-AU" sz="1200" dirty="0">
              <a:effectLst/>
              <a:latin typeface="Times"/>
              <a:ea typeface="Times New Roman"/>
              <a:cs typeface="Times New Roman"/>
            </a:endParaRPr>
          </a:p>
        </p:txBody>
      </p:sp>
      <p:sp>
        <p:nvSpPr>
          <p:cNvPr id="13" name="Text Box 21">
            <a:extLst>
              <a:ext uri="{FF2B5EF4-FFF2-40B4-BE49-F238E27FC236}">
                <a16:creationId xmlns:a16="http://schemas.microsoft.com/office/drawing/2014/main" id="{1BC53FE2-0E56-614A-BBB7-4A5BDCFA3FF5}"/>
              </a:ext>
            </a:extLst>
          </p:cNvPr>
          <p:cNvSpPr txBox="1">
            <a:spLocks noChangeArrowheads="1"/>
          </p:cNvSpPr>
          <p:nvPr/>
        </p:nvSpPr>
        <p:spPr bwMode="auto">
          <a:xfrm>
            <a:off x="6816211" y="1690244"/>
            <a:ext cx="886460" cy="7854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900" i="1" dirty="0">
                <a:effectLst/>
                <a:latin typeface="Arial"/>
                <a:ea typeface="Times New Roman"/>
                <a:cs typeface="Times New Roman"/>
              </a:rPr>
              <a:t>Preferred self-enhancement strategy</a:t>
            </a:r>
            <a:endParaRPr lang="en-AU" sz="1200" dirty="0">
              <a:effectLst/>
              <a:latin typeface="Times"/>
              <a:ea typeface="Times New Roman"/>
              <a:cs typeface="Times New Roman"/>
            </a:endParaRPr>
          </a:p>
        </p:txBody>
      </p:sp>
      <p:sp>
        <p:nvSpPr>
          <p:cNvPr id="14" name="Text Box 25">
            <a:extLst>
              <a:ext uri="{FF2B5EF4-FFF2-40B4-BE49-F238E27FC236}">
                <a16:creationId xmlns:a16="http://schemas.microsoft.com/office/drawing/2014/main" id="{D373FE89-7D2C-A641-8476-F95FCC915BD9}"/>
              </a:ext>
            </a:extLst>
          </p:cNvPr>
          <p:cNvSpPr txBox="1">
            <a:spLocks noChangeArrowheads="1"/>
          </p:cNvSpPr>
          <p:nvPr/>
        </p:nvSpPr>
        <p:spPr bwMode="auto">
          <a:xfrm>
            <a:off x="2026535" y="1690244"/>
            <a:ext cx="845820" cy="7854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900" i="1" dirty="0">
                <a:effectLst/>
                <a:latin typeface="Arial"/>
                <a:ea typeface="Times New Roman"/>
                <a:cs typeface="Times New Roman"/>
              </a:rPr>
              <a:t>Level of shared social identity </a:t>
            </a:r>
            <a:endParaRPr lang="en-AU" sz="1200" dirty="0">
              <a:effectLst/>
              <a:latin typeface="Times"/>
              <a:ea typeface="Times New Roman"/>
              <a:cs typeface="Times New Roman"/>
            </a:endParaRPr>
          </a:p>
        </p:txBody>
      </p:sp>
      <p:cxnSp>
        <p:nvCxnSpPr>
          <p:cNvPr id="15" name="Line 16">
            <a:extLst>
              <a:ext uri="{FF2B5EF4-FFF2-40B4-BE49-F238E27FC236}">
                <a16:creationId xmlns:a16="http://schemas.microsoft.com/office/drawing/2014/main" id="{955C7498-7A19-674B-82AA-3060EC0F8718}"/>
              </a:ext>
            </a:extLst>
          </p:cNvPr>
          <p:cNvCxnSpPr>
            <a:cxnSpLocks noChangeShapeType="1"/>
            <a:endCxn id="19" idx="1"/>
          </p:cNvCxnSpPr>
          <p:nvPr/>
        </p:nvCxnSpPr>
        <p:spPr bwMode="auto">
          <a:xfrm>
            <a:off x="3610185" y="2921642"/>
            <a:ext cx="3177769" cy="2554"/>
          </a:xfrm>
          <a:prstGeom prst="line">
            <a:avLst/>
          </a:prstGeom>
          <a:noFill/>
          <a:ln w="9525">
            <a:solidFill>
              <a:srgbClr val="365F91"/>
            </a:solidFill>
            <a:round/>
            <a:headEnd/>
            <a:tailEnd/>
          </a:ln>
          <a:extLst>
            <a:ext uri="{909E8E84-426E-40dd-AFC4-6F175D3DCCD1}">
              <a14:hiddenFill xmlns:a14="http://schemas.microsoft.com/office/drawing/2010/main" xmlns="">
                <a:noFill/>
              </a14:hiddenFill>
            </a:ext>
          </a:extLst>
        </p:spPr>
      </p:cxnSp>
      <p:sp>
        <p:nvSpPr>
          <p:cNvPr id="16" name="Text Box 14">
            <a:extLst>
              <a:ext uri="{FF2B5EF4-FFF2-40B4-BE49-F238E27FC236}">
                <a16:creationId xmlns:a16="http://schemas.microsoft.com/office/drawing/2014/main" id="{6EB0224F-461E-2544-8BB5-49729E260220}"/>
              </a:ext>
            </a:extLst>
          </p:cNvPr>
          <p:cNvSpPr txBox="1">
            <a:spLocks noChangeArrowheads="1"/>
          </p:cNvSpPr>
          <p:nvPr/>
        </p:nvSpPr>
        <p:spPr bwMode="auto">
          <a:xfrm>
            <a:off x="2789765" y="2681626"/>
            <a:ext cx="824230" cy="485140"/>
          </a:xfrm>
          <a:prstGeom prst="rect">
            <a:avLst/>
          </a:prstGeom>
          <a:solidFill>
            <a:srgbClr val="FFFFFF"/>
          </a:solidFill>
          <a:ln w="9525">
            <a:solidFill>
              <a:srgbClr val="365F91"/>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900">
                <a:effectLst/>
                <a:latin typeface="Arial"/>
                <a:ea typeface="Times New Roman"/>
                <a:cs typeface="Times New Roman"/>
              </a:rPr>
              <a:t>permeable group boundaries</a:t>
            </a:r>
            <a:endParaRPr lang="en-AU" sz="1200">
              <a:effectLst/>
              <a:latin typeface="Times"/>
              <a:ea typeface="Times New Roman"/>
              <a:cs typeface="Times New Roman"/>
            </a:endParaRPr>
          </a:p>
        </p:txBody>
      </p:sp>
      <p:sp>
        <p:nvSpPr>
          <p:cNvPr id="17" name="Text Box 18">
            <a:extLst>
              <a:ext uri="{FF2B5EF4-FFF2-40B4-BE49-F238E27FC236}">
                <a16:creationId xmlns:a16="http://schemas.microsoft.com/office/drawing/2014/main" id="{5D2576BB-7A66-114E-A217-D3EB771A5CCB}"/>
              </a:ext>
            </a:extLst>
          </p:cNvPr>
          <p:cNvSpPr txBox="1">
            <a:spLocks noChangeArrowheads="1"/>
          </p:cNvSpPr>
          <p:nvPr/>
        </p:nvSpPr>
        <p:spPr bwMode="auto">
          <a:xfrm>
            <a:off x="4747788" y="2729886"/>
            <a:ext cx="683895" cy="388620"/>
          </a:xfrm>
          <a:prstGeom prst="rect">
            <a:avLst/>
          </a:prstGeom>
          <a:solidFill>
            <a:srgbClr val="FFFFFF"/>
          </a:solidFill>
          <a:ln w="9525">
            <a:solidFill>
              <a:srgbClr val="365F91"/>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900">
                <a:effectLst/>
                <a:latin typeface="Arial"/>
                <a:ea typeface="Times New Roman"/>
                <a:cs typeface="Times New Roman"/>
              </a:rPr>
              <a:t>personal mobility</a:t>
            </a:r>
            <a:endParaRPr lang="en-AU" sz="1200">
              <a:effectLst/>
              <a:latin typeface="Times"/>
              <a:ea typeface="Times New Roman"/>
              <a:cs typeface="Times New Roman"/>
            </a:endParaRPr>
          </a:p>
        </p:txBody>
      </p:sp>
      <p:sp>
        <p:nvSpPr>
          <p:cNvPr id="18" name="Text Box 19">
            <a:extLst>
              <a:ext uri="{FF2B5EF4-FFF2-40B4-BE49-F238E27FC236}">
                <a16:creationId xmlns:a16="http://schemas.microsoft.com/office/drawing/2014/main" id="{3CD10E1B-CDD6-1143-8FF8-A9296E9C61B9}"/>
              </a:ext>
            </a:extLst>
          </p:cNvPr>
          <p:cNvSpPr txBox="1">
            <a:spLocks noChangeArrowheads="1"/>
          </p:cNvSpPr>
          <p:nvPr/>
        </p:nvSpPr>
        <p:spPr bwMode="auto">
          <a:xfrm>
            <a:off x="5656473" y="2665116"/>
            <a:ext cx="885825" cy="518160"/>
          </a:xfrm>
          <a:prstGeom prst="rect">
            <a:avLst/>
          </a:prstGeom>
          <a:solidFill>
            <a:srgbClr val="FFFFFF"/>
          </a:solidFill>
          <a:ln w="9525">
            <a:solidFill>
              <a:srgbClr val="365F91"/>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900">
                <a:effectLst/>
                <a:latin typeface="Arial"/>
                <a:ea typeface="Times New Roman"/>
                <a:cs typeface="Times New Roman"/>
              </a:rPr>
              <a:t>attempt to join high-status group</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p:txBody>
      </p:sp>
      <p:sp>
        <p:nvSpPr>
          <p:cNvPr id="19" name="Text Box 20">
            <a:extLst>
              <a:ext uri="{FF2B5EF4-FFF2-40B4-BE49-F238E27FC236}">
                <a16:creationId xmlns:a16="http://schemas.microsoft.com/office/drawing/2014/main" id="{EA6A71A0-1139-8140-8ED4-51CC09BD0A87}"/>
              </a:ext>
            </a:extLst>
          </p:cNvPr>
          <p:cNvSpPr txBox="1">
            <a:spLocks noChangeArrowheads="1"/>
          </p:cNvSpPr>
          <p:nvPr/>
        </p:nvSpPr>
        <p:spPr bwMode="auto">
          <a:xfrm>
            <a:off x="6787954" y="2654321"/>
            <a:ext cx="942975" cy="539750"/>
          </a:xfrm>
          <a:prstGeom prst="rect">
            <a:avLst/>
          </a:prstGeom>
          <a:solidFill>
            <a:srgbClr val="B8CCE4"/>
          </a:solidFill>
          <a:ln w="9525">
            <a:solidFill>
              <a:srgbClr val="365F91"/>
            </a:solidFill>
            <a:miter lim="800000"/>
            <a:headEnd/>
            <a:tailEnd/>
          </a:ln>
        </p:spPr>
        <p:txBody>
          <a:bodyPr rot="0" vert="horz" wrap="square" lIns="36576" tIns="45720" rIns="36576" bIns="45720" anchor="t" anchorCtr="0" upright="1">
            <a:noAutofit/>
          </a:bodyPr>
          <a:lstStyle/>
          <a:p>
            <a:pPr marL="0" marR="0" algn="ctr">
              <a:spcBef>
                <a:spcPts val="0"/>
              </a:spcBef>
              <a:spcAft>
                <a:spcPts val="0"/>
              </a:spcAft>
            </a:pPr>
            <a:r>
              <a:rPr lang="en-US" sz="900">
                <a:effectLst/>
                <a:latin typeface="Arial"/>
                <a:ea typeface="Times New Roman"/>
                <a:cs typeface="Times New Roman"/>
              </a:rPr>
              <a:t>individual effort to escape ingroup</a:t>
            </a:r>
            <a:endParaRPr lang="en-AU" sz="1200">
              <a:effectLst/>
              <a:latin typeface="Times"/>
              <a:ea typeface="Times New Roman"/>
              <a:cs typeface="Times New Roman"/>
            </a:endParaRPr>
          </a:p>
        </p:txBody>
      </p:sp>
      <p:cxnSp>
        <p:nvCxnSpPr>
          <p:cNvPr id="20" name="Line 9">
            <a:extLst>
              <a:ext uri="{FF2B5EF4-FFF2-40B4-BE49-F238E27FC236}">
                <a16:creationId xmlns:a16="http://schemas.microsoft.com/office/drawing/2014/main" id="{9D5EDFC6-586D-0D4A-8DE6-41B30BEFE796}"/>
              </a:ext>
            </a:extLst>
          </p:cNvPr>
          <p:cNvCxnSpPr>
            <a:cxnSpLocks noChangeShapeType="1"/>
          </p:cNvCxnSpPr>
          <p:nvPr/>
        </p:nvCxnSpPr>
        <p:spPr bwMode="auto">
          <a:xfrm>
            <a:off x="3493980" y="3854274"/>
            <a:ext cx="3304540" cy="7620"/>
          </a:xfrm>
          <a:prstGeom prst="line">
            <a:avLst/>
          </a:prstGeom>
          <a:noFill/>
          <a:ln w="9525">
            <a:solidFill>
              <a:srgbClr val="5F497A"/>
            </a:solidFill>
            <a:round/>
            <a:headEnd/>
            <a:tailEnd/>
          </a:ln>
          <a:extLst>
            <a:ext uri="{909E8E84-426E-40dd-AFC4-6F175D3DCCD1}">
              <a14:hiddenFill xmlns:a14="http://schemas.microsoft.com/office/drawing/2010/main" xmlns="">
                <a:noFill/>
              </a14:hiddenFill>
            </a:ext>
          </a:extLst>
        </p:spPr>
      </p:cxnSp>
      <p:cxnSp>
        <p:nvCxnSpPr>
          <p:cNvPr id="21" name="Line 3">
            <a:extLst>
              <a:ext uri="{FF2B5EF4-FFF2-40B4-BE49-F238E27FC236}">
                <a16:creationId xmlns:a16="http://schemas.microsoft.com/office/drawing/2014/main" id="{483BF255-3970-2249-AE19-A27ACA8791D1}"/>
              </a:ext>
            </a:extLst>
          </p:cNvPr>
          <p:cNvCxnSpPr>
            <a:cxnSpLocks noChangeShapeType="1"/>
          </p:cNvCxnSpPr>
          <p:nvPr/>
        </p:nvCxnSpPr>
        <p:spPr bwMode="auto">
          <a:xfrm>
            <a:off x="3479375" y="4696919"/>
            <a:ext cx="3406140" cy="8255"/>
          </a:xfrm>
          <a:prstGeom prst="line">
            <a:avLst/>
          </a:prstGeom>
          <a:noFill/>
          <a:ln w="9525">
            <a:solidFill>
              <a:srgbClr val="943634"/>
            </a:solidFill>
            <a:round/>
            <a:headEnd/>
            <a:tailEnd/>
          </a:ln>
          <a:extLst>
            <a:ext uri="{909E8E84-426E-40dd-AFC4-6F175D3DCCD1}">
              <a14:hiddenFill xmlns:a14="http://schemas.microsoft.com/office/drawing/2010/main" xmlns="">
                <a:noFill/>
              </a14:hiddenFill>
            </a:ext>
          </a:extLst>
        </p:spPr>
      </p:cxnSp>
      <p:sp>
        <p:nvSpPr>
          <p:cNvPr id="22" name="Text Box 8">
            <a:extLst>
              <a:ext uri="{FF2B5EF4-FFF2-40B4-BE49-F238E27FC236}">
                <a16:creationId xmlns:a16="http://schemas.microsoft.com/office/drawing/2014/main" id="{F76D715C-B94B-E94F-BEF5-ABF8DB1DFB5E}"/>
              </a:ext>
            </a:extLst>
          </p:cNvPr>
          <p:cNvSpPr txBox="1">
            <a:spLocks noChangeArrowheads="1"/>
          </p:cNvSpPr>
          <p:nvPr/>
        </p:nvSpPr>
        <p:spPr bwMode="auto">
          <a:xfrm>
            <a:off x="2769128" y="3785694"/>
            <a:ext cx="865505" cy="1063625"/>
          </a:xfrm>
          <a:prstGeom prst="rect">
            <a:avLst/>
          </a:prstGeom>
          <a:solidFill>
            <a:srgbClr val="FFFFFF"/>
          </a:solidFill>
          <a:ln w="9525">
            <a:solidFill>
              <a:srgbClr val="943634"/>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impermeable group boundaries</a:t>
            </a:r>
            <a:endParaRPr lang="en-AU" sz="1200" dirty="0">
              <a:effectLst/>
              <a:latin typeface="Times"/>
              <a:ea typeface="Times New Roman"/>
              <a:cs typeface="Times New Roman"/>
            </a:endParaRPr>
          </a:p>
        </p:txBody>
      </p:sp>
      <p:sp>
        <p:nvSpPr>
          <p:cNvPr id="23" name="Text Box 10">
            <a:extLst>
              <a:ext uri="{FF2B5EF4-FFF2-40B4-BE49-F238E27FC236}">
                <a16:creationId xmlns:a16="http://schemas.microsoft.com/office/drawing/2014/main" id="{7A0C1F17-C087-D043-8879-16C060F10347}"/>
              </a:ext>
            </a:extLst>
          </p:cNvPr>
          <p:cNvSpPr txBox="1">
            <a:spLocks noChangeArrowheads="1"/>
          </p:cNvSpPr>
          <p:nvPr/>
        </p:nvSpPr>
        <p:spPr bwMode="auto">
          <a:xfrm>
            <a:off x="4745248" y="3668219"/>
            <a:ext cx="688975" cy="345440"/>
          </a:xfrm>
          <a:prstGeom prst="rect">
            <a:avLst/>
          </a:prstGeom>
          <a:solidFill>
            <a:srgbClr val="FFFFFF"/>
          </a:solidFill>
          <a:ln w="9525">
            <a:solidFill>
              <a:srgbClr val="5F497A"/>
            </a:solidFill>
            <a:miter lim="800000"/>
            <a:headEnd/>
            <a:tailEnd/>
          </a:ln>
        </p:spPr>
        <p:txBody>
          <a:bodyPr rot="0" vert="horz" wrap="square" lIns="91440" tIns="36576" rIns="91440" bIns="36576" anchor="t" anchorCtr="0" upright="1">
            <a:noAutofit/>
          </a:bodyPr>
          <a:lstStyle/>
          <a:p>
            <a:pPr marL="0" marR="0" algn="ctr">
              <a:spcBef>
                <a:spcPts val="0"/>
              </a:spcBef>
              <a:spcAft>
                <a:spcPts val="0"/>
              </a:spcAft>
            </a:pPr>
            <a:r>
              <a:rPr lang="en-US" sz="900">
                <a:effectLst/>
                <a:latin typeface="Arial"/>
                <a:ea typeface="Times New Roman"/>
                <a:cs typeface="Times New Roman"/>
              </a:rPr>
              <a:t>social creativity</a:t>
            </a:r>
            <a:endParaRPr lang="en-AU" sz="1200">
              <a:effectLst/>
              <a:latin typeface="Times"/>
              <a:ea typeface="Times New Roman"/>
              <a:cs typeface="Times New Roman"/>
            </a:endParaRPr>
          </a:p>
        </p:txBody>
      </p:sp>
      <p:sp>
        <p:nvSpPr>
          <p:cNvPr id="24" name="Text Box 12">
            <a:extLst>
              <a:ext uri="{FF2B5EF4-FFF2-40B4-BE49-F238E27FC236}">
                <a16:creationId xmlns:a16="http://schemas.microsoft.com/office/drawing/2014/main" id="{4A8D4487-149A-BC44-B4D4-19DB6106A052}"/>
              </a:ext>
            </a:extLst>
          </p:cNvPr>
          <p:cNvSpPr txBox="1">
            <a:spLocks noChangeArrowheads="1"/>
          </p:cNvSpPr>
          <p:nvPr/>
        </p:nvSpPr>
        <p:spPr bwMode="auto">
          <a:xfrm>
            <a:off x="5646948" y="3347544"/>
            <a:ext cx="904875" cy="1014730"/>
          </a:xfrm>
          <a:prstGeom prst="rect">
            <a:avLst/>
          </a:prstGeom>
          <a:solidFill>
            <a:srgbClr val="FFFFFF"/>
          </a:solidFill>
          <a:ln w="9525">
            <a:solidFill>
              <a:srgbClr val="5F497A"/>
            </a:solidFill>
            <a:miter lim="800000"/>
            <a:headEnd/>
            <a:tailEnd/>
          </a:ln>
        </p:spPr>
        <p:txBody>
          <a:bodyPr rot="0" vert="horz" wrap="square" lIns="36576" tIns="36576" rIns="36576" bIns="36576" anchor="t" anchorCtr="0" upright="1">
            <a:noAutofit/>
          </a:bodyPr>
          <a:lstStyle/>
          <a:p>
            <a:pPr marL="0" marR="0" algn="ctr">
              <a:spcBef>
                <a:spcPts val="0"/>
              </a:spcBef>
              <a:spcAft>
                <a:spcPts val="0"/>
              </a:spcAft>
            </a:pPr>
            <a:r>
              <a:rPr lang="en-US" sz="900" dirty="0">
                <a:effectLst/>
                <a:latin typeface="Arial"/>
                <a:ea typeface="Times New Roman"/>
                <a:cs typeface="Times New Roman"/>
              </a:rPr>
              <a:t>change</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(a) meaning of identity</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(b) comparison groups, or</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(c) comparison dimensions</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a:p>
            <a:pPr marL="0" marR="0" algn="ctr">
              <a:spcBef>
                <a:spcPts val="0"/>
              </a:spcBef>
              <a:spcAft>
                <a:spcPts val="0"/>
              </a:spcAft>
            </a:pPr>
            <a:r>
              <a:rPr lang="en-US" sz="900" dirty="0">
                <a:effectLst/>
                <a:latin typeface="Arial"/>
                <a:ea typeface="Times New Roman"/>
                <a:cs typeface="Times New Roman"/>
              </a:rPr>
              <a:t> </a:t>
            </a:r>
            <a:endParaRPr lang="en-AU" sz="1200" dirty="0">
              <a:effectLst/>
              <a:latin typeface="Times"/>
              <a:ea typeface="Times New Roman"/>
              <a:cs typeface="Times New Roman"/>
            </a:endParaRPr>
          </a:p>
        </p:txBody>
      </p:sp>
      <p:sp>
        <p:nvSpPr>
          <p:cNvPr id="25" name="Text Box 13">
            <a:extLst>
              <a:ext uri="{FF2B5EF4-FFF2-40B4-BE49-F238E27FC236}">
                <a16:creationId xmlns:a16="http://schemas.microsoft.com/office/drawing/2014/main" id="{612743F0-5336-D94E-A50A-055D3B726202}"/>
              </a:ext>
            </a:extLst>
          </p:cNvPr>
          <p:cNvSpPr txBox="1">
            <a:spLocks noChangeArrowheads="1"/>
          </p:cNvSpPr>
          <p:nvPr/>
        </p:nvSpPr>
        <p:spPr bwMode="auto">
          <a:xfrm>
            <a:off x="6780651" y="3418664"/>
            <a:ext cx="957580" cy="820420"/>
          </a:xfrm>
          <a:prstGeom prst="rect">
            <a:avLst/>
          </a:prstGeom>
          <a:solidFill>
            <a:srgbClr val="CCC0D9"/>
          </a:solidFill>
          <a:ln w="9525">
            <a:solidFill>
              <a:srgbClr val="5F497A"/>
            </a:solidFill>
            <a:miter lim="800000"/>
            <a:headEnd/>
            <a:tailEnd/>
          </a:ln>
        </p:spPr>
        <p:txBody>
          <a:bodyPr rot="0" vert="horz" wrap="square" lIns="91440" tIns="73152" rIns="91440" bIns="45720" anchor="t" anchorCtr="0" upright="1">
            <a:noAutofit/>
          </a:bodyPr>
          <a:lstStyle/>
          <a:p>
            <a:pPr marL="0" marR="0" algn="ctr">
              <a:spcBef>
                <a:spcPts val="0"/>
              </a:spcBef>
              <a:spcAft>
                <a:spcPts val="0"/>
              </a:spcAft>
            </a:pPr>
            <a:r>
              <a:rPr lang="en-US" sz="900">
                <a:effectLst/>
                <a:latin typeface="Arial"/>
                <a:ea typeface="Times New Roman"/>
                <a:cs typeface="Times New Roman"/>
              </a:rPr>
              <a:t>individual or collective</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effort to reconstrue ingroup   </a:t>
            </a:r>
            <a:endParaRPr lang="en-AU" sz="1200">
              <a:effectLst/>
              <a:latin typeface="Times"/>
              <a:ea typeface="Times New Roman"/>
              <a:cs typeface="Times New Roman"/>
            </a:endParaRPr>
          </a:p>
        </p:txBody>
      </p:sp>
      <p:sp>
        <p:nvSpPr>
          <p:cNvPr id="26" name="Text Box 4">
            <a:extLst>
              <a:ext uri="{FF2B5EF4-FFF2-40B4-BE49-F238E27FC236}">
                <a16:creationId xmlns:a16="http://schemas.microsoft.com/office/drawing/2014/main" id="{AB98FD7C-30E3-1E41-A363-DA2ACB91324E}"/>
              </a:ext>
            </a:extLst>
          </p:cNvPr>
          <p:cNvSpPr txBox="1">
            <a:spLocks noChangeArrowheads="1"/>
          </p:cNvSpPr>
          <p:nvPr/>
        </p:nvSpPr>
        <p:spPr bwMode="auto">
          <a:xfrm>
            <a:off x="4737945" y="4543884"/>
            <a:ext cx="703580" cy="345440"/>
          </a:xfrm>
          <a:prstGeom prst="rect">
            <a:avLst/>
          </a:prstGeom>
          <a:solidFill>
            <a:srgbClr val="FFFFFF"/>
          </a:solidFill>
          <a:ln w="9525">
            <a:solidFill>
              <a:srgbClr val="943634"/>
            </a:solidFill>
            <a:miter lim="800000"/>
            <a:headEnd/>
            <a:tailEnd/>
          </a:ln>
        </p:spPr>
        <p:txBody>
          <a:bodyPr rot="0" vert="horz" wrap="square" lIns="45720" tIns="36576" rIns="45720" bIns="36576" anchor="t" anchorCtr="0" upright="1">
            <a:noAutofit/>
          </a:bodyPr>
          <a:lstStyle/>
          <a:p>
            <a:pPr marL="0" marR="0" algn="ctr">
              <a:spcBef>
                <a:spcPts val="0"/>
              </a:spcBef>
              <a:spcAft>
                <a:spcPts val="0"/>
              </a:spcAft>
            </a:pPr>
            <a:r>
              <a:rPr lang="en-US" sz="900">
                <a:effectLst/>
                <a:latin typeface="Arial"/>
                <a:ea typeface="Times New Roman"/>
                <a:cs typeface="Times New Roman"/>
              </a:rPr>
              <a:t>social competition</a:t>
            </a:r>
            <a:endParaRPr lang="en-AU" sz="1200">
              <a:effectLst/>
              <a:latin typeface="Times"/>
              <a:ea typeface="Times New Roman"/>
              <a:cs typeface="Times New Roman"/>
            </a:endParaRPr>
          </a:p>
        </p:txBody>
      </p:sp>
      <p:sp>
        <p:nvSpPr>
          <p:cNvPr id="27" name="Text Box 6">
            <a:extLst>
              <a:ext uri="{FF2B5EF4-FFF2-40B4-BE49-F238E27FC236}">
                <a16:creationId xmlns:a16="http://schemas.microsoft.com/office/drawing/2014/main" id="{204737BA-F1EA-8544-AC04-F5101DABD1EE}"/>
              </a:ext>
            </a:extLst>
          </p:cNvPr>
          <p:cNvSpPr txBox="1">
            <a:spLocks noChangeArrowheads="1"/>
          </p:cNvSpPr>
          <p:nvPr/>
        </p:nvSpPr>
        <p:spPr bwMode="auto">
          <a:xfrm>
            <a:off x="5646948" y="4449904"/>
            <a:ext cx="904875" cy="528955"/>
          </a:xfrm>
          <a:prstGeom prst="rect">
            <a:avLst/>
          </a:prstGeom>
          <a:solidFill>
            <a:srgbClr val="FFFFFF"/>
          </a:solidFill>
          <a:ln w="9525">
            <a:solidFill>
              <a:srgbClr val="943634"/>
            </a:solidFill>
            <a:miter lim="800000"/>
            <a:headEnd/>
            <a:tailEnd/>
          </a:ln>
        </p:spPr>
        <p:txBody>
          <a:bodyPr rot="0" vert="horz" wrap="square" lIns="91440" tIns="36576" rIns="91440" bIns="36576" anchor="t" anchorCtr="0" upright="1">
            <a:noAutofit/>
          </a:bodyPr>
          <a:lstStyle/>
          <a:p>
            <a:pPr marL="0" marR="0" algn="ctr">
              <a:spcBef>
                <a:spcPts val="0"/>
              </a:spcBef>
              <a:spcAft>
                <a:spcPts val="0"/>
              </a:spcAft>
            </a:pPr>
            <a:r>
              <a:rPr lang="en-US" sz="900">
                <a:effectLst/>
                <a:latin typeface="Arial"/>
                <a:ea typeface="Times New Roman"/>
                <a:cs typeface="Times New Roman"/>
              </a:rPr>
              <a:t>contest outgroup for high status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p:txBody>
      </p:sp>
      <p:sp>
        <p:nvSpPr>
          <p:cNvPr id="28" name="Text Box 11">
            <a:extLst>
              <a:ext uri="{FF2B5EF4-FFF2-40B4-BE49-F238E27FC236}">
                <a16:creationId xmlns:a16="http://schemas.microsoft.com/office/drawing/2014/main" id="{EB69BFE7-9526-3F4C-A1A8-A63848F750EF}"/>
              </a:ext>
            </a:extLst>
          </p:cNvPr>
          <p:cNvSpPr txBox="1">
            <a:spLocks noChangeArrowheads="1"/>
          </p:cNvSpPr>
          <p:nvPr/>
        </p:nvSpPr>
        <p:spPr bwMode="auto">
          <a:xfrm>
            <a:off x="3901015" y="3663774"/>
            <a:ext cx="635000" cy="354965"/>
          </a:xfrm>
          <a:prstGeom prst="rect">
            <a:avLst/>
          </a:prstGeom>
          <a:solidFill>
            <a:srgbClr val="FFFFFF"/>
          </a:solidFill>
          <a:ln w="9525">
            <a:solidFill>
              <a:srgbClr val="5F497A"/>
            </a:solidFill>
            <a:miter lim="800000"/>
            <a:headEnd/>
            <a:tailEnd/>
          </a:ln>
        </p:spPr>
        <p:txBody>
          <a:bodyPr rot="0" vert="horz" wrap="square" lIns="91440" tIns="36576" rIns="91440" bIns="36576" anchor="t" anchorCtr="0" upright="1">
            <a:noAutofit/>
          </a:bodyPr>
          <a:lstStyle/>
          <a:p>
            <a:pPr marL="0" marR="0" algn="ctr">
              <a:spcBef>
                <a:spcPts val="0"/>
              </a:spcBef>
              <a:spcAft>
                <a:spcPts val="0"/>
              </a:spcAft>
            </a:pPr>
            <a:r>
              <a:rPr lang="en-US" sz="900">
                <a:effectLst/>
                <a:latin typeface="Arial"/>
                <a:ea typeface="Times New Roman"/>
                <a:cs typeface="Times New Roman"/>
              </a:rPr>
              <a:t>secure relations</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p:txBody>
      </p:sp>
      <p:sp>
        <p:nvSpPr>
          <p:cNvPr id="29" name="Text Box 5">
            <a:extLst>
              <a:ext uri="{FF2B5EF4-FFF2-40B4-BE49-F238E27FC236}">
                <a16:creationId xmlns:a16="http://schemas.microsoft.com/office/drawing/2014/main" id="{97DE1709-C2F0-2545-892E-86EEDEEED66F}"/>
              </a:ext>
            </a:extLst>
          </p:cNvPr>
          <p:cNvSpPr txBox="1">
            <a:spLocks noChangeArrowheads="1"/>
          </p:cNvSpPr>
          <p:nvPr/>
        </p:nvSpPr>
        <p:spPr bwMode="auto">
          <a:xfrm>
            <a:off x="3915620" y="4543884"/>
            <a:ext cx="605790" cy="344805"/>
          </a:xfrm>
          <a:prstGeom prst="rect">
            <a:avLst/>
          </a:prstGeom>
          <a:solidFill>
            <a:srgbClr val="FFFFFF"/>
          </a:solidFill>
          <a:ln w="9525">
            <a:solidFill>
              <a:srgbClr val="943634"/>
            </a:solidFill>
            <a:miter lim="800000"/>
            <a:headEnd/>
            <a:tailEnd/>
          </a:ln>
        </p:spPr>
        <p:txBody>
          <a:bodyPr rot="0" vert="horz" wrap="square" lIns="45720" tIns="36576" rIns="45720" bIns="36576" anchor="t" anchorCtr="0" upright="1">
            <a:noAutofit/>
          </a:bodyPr>
          <a:lstStyle/>
          <a:p>
            <a:pPr marL="0" marR="0" algn="ctr">
              <a:spcBef>
                <a:spcPts val="0"/>
              </a:spcBef>
              <a:spcAft>
                <a:spcPts val="0"/>
              </a:spcAft>
            </a:pPr>
            <a:r>
              <a:rPr lang="en-US" sz="900">
                <a:effectLst/>
                <a:latin typeface="Arial"/>
                <a:ea typeface="Times New Roman"/>
                <a:cs typeface="Times New Roman"/>
              </a:rPr>
              <a:t>insecure relations</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 </a:t>
            </a:r>
            <a:endParaRPr lang="en-AU" sz="1200">
              <a:effectLst/>
              <a:latin typeface="Times"/>
              <a:ea typeface="Times New Roman"/>
              <a:cs typeface="Times New Roman"/>
            </a:endParaRPr>
          </a:p>
        </p:txBody>
      </p:sp>
      <p:sp>
        <p:nvSpPr>
          <p:cNvPr id="30" name="Text Box 7">
            <a:extLst>
              <a:ext uri="{FF2B5EF4-FFF2-40B4-BE49-F238E27FC236}">
                <a16:creationId xmlns:a16="http://schemas.microsoft.com/office/drawing/2014/main" id="{FE801966-4B0C-0346-B12F-D242065E56D1}"/>
              </a:ext>
            </a:extLst>
          </p:cNvPr>
          <p:cNvSpPr txBox="1">
            <a:spLocks noChangeArrowheads="1"/>
          </p:cNvSpPr>
          <p:nvPr/>
        </p:nvSpPr>
        <p:spPr bwMode="auto">
          <a:xfrm>
            <a:off x="6773666" y="4362274"/>
            <a:ext cx="971550" cy="662305"/>
          </a:xfrm>
          <a:prstGeom prst="rect">
            <a:avLst/>
          </a:prstGeom>
          <a:solidFill>
            <a:srgbClr val="E5B8B7"/>
          </a:solidFill>
          <a:ln w="9525">
            <a:solidFill>
              <a:srgbClr val="943634"/>
            </a:solidFill>
            <a:miter lim="800000"/>
            <a:headEnd/>
            <a:tailEnd/>
          </a:ln>
        </p:spPr>
        <p:txBody>
          <a:bodyPr rot="0" vert="horz" wrap="square" lIns="91440" tIns="73152" rIns="91440" bIns="45720" anchor="t" anchorCtr="0" upright="1">
            <a:noAutofit/>
          </a:bodyPr>
          <a:lstStyle/>
          <a:p>
            <a:pPr marL="0" marR="0" algn="ctr">
              <a:spcBef>
                <a:spcPts val="0"/>
              </a:spcBef>
              <a:spcAft>
                <a:spcPts val="0"/>
              </a:spcAft>
            </a:pPr>
            <a:r>
              <a:rPr lang="en-US" sz="900">
                <a:effectLst/>
                <a:latin typeface="Arial"/>
                <a:ea typeface="Times New Roman"/>
                <a:cs typeface="Times New Roman"/>
              </a:rPr>
              <a:t>collective</a:t>
            </a:r>
            <a:endParaRPr lang="en-AU" sz="1200">
              <a:effectLst/>
              <a:latin typeface="Times"/>
              <a:ea typeface="Times New Roman"/>
              <a:cs typeface="Times New Roman"/>
            </a:endParaRPr>
          </a:p>
          <a:p>
            <a:pPr marL="0" marR="0" algn="ctr">
              <a:spcBef>
                <a:spcPts val="0"/>
              </a:spcBef>
              <a:spcAft>
                <a:spcPts val="0"/>
              </a:spcAft>
            </a:pPr>
            <a:r>
              <a:rPr lang="en-US" sz="900">
                <a:effectLst/>
                <a:latin typeface="Arial"/>
                <a:ea typeface="Times New Roman"/>
                <a:cs typeface="Times New Roman"/>
              </a:rPr>
              <a:t>effort to challenge outgroup</a:t>
            </a:r>
            <a:endParaRPr lang="en-AU" sz="1200">
              <a:effectLst/>
              <a:latin typeface="Times"/>
              <a:ea typeface="Times New Roman"/>
              <a:cs typeface="Times New Roman"/>
            </a:endParaRPr>
          </a:p>
        </p:txBody>
      </p:sp>
      <p:sp>
        <p:nvSpPr>
          <p:cNvPr id="31" name="AutoShape 15">
            <a:extLst>
              <a:ext uri="{FF2B5EF4-FFF2-40B4-BE49-F238E27FC236}">
                <a16:creationId xmlns:a16="http://schemas.microsoft.com/office/drawing/2014/main" id="{F052523C-2A00-1A47-9A74-187FB62470BB}"/>
              </a:ext>
            </a:extLst>
          </p:cNvPr>
          <p:cNvSpPr>
            <a:spLocks noChangeArrowheads="1"/>
          </p:cNvSpPr>
          <p:nvPr/>
        </p:nvSpPr>
        <p:spPr bwMode="auto">
          <a:xfrm>
            <a:off x="2210973" y="2553159"/>
            <a:ext cx="223520" cy="2296160"/>
          </a:xfrm>
          <a:prstGeom prst="rtTriangle">
            <a:avLst/>
          </a:prstGeom>
          <a:gradFill rotWithShape="1">
            <a:gsLst>
              <a:gs pos="0">
                <a:srgbClr val="B8CCE4"/>
              </a:gs>
              <a:gs pos="100000">
                <a:srgbClr val="E5B8B7"/>
              </a:gs>
            </a:gsLst>
            <a:lin ang="5400000" scaled="1"/>
          </a:gradFill>
          <a:ln w="9525">
            <a:solidFill>
              <a:srgbClr val="A5A5A5"/>
            </a:solidFill>
            <a:miter lim="800000"/>
            <a:headEnd/>
            <a:tailEnd/>
          </a:ln>
        </p:spPr>
        <p:txBody>
          <a:bodyPr rot="0" vert="horz" wrap="square" lIns="91440" tIns="45720" rIns="91440" bIns="45720" anchor="t" anchorCtr="0" upright="1">
            <a:noAutofit/>
          </a:bodyPr>
          <a:lstStyle/>
          <a:p>
            <a:endParaRPr lang="en-US"/>
          </a:p>
        </p:txBody>
      </p:sp>
      <p:sp>
        <p:nvSpPr>
          <p:cNvPr id="32" name="Text Box 17">
            <a:extLst>
              <a:ext uri="{FF2B5EF4-FFF2-40B4-BE49-F238E27FC236}">
                <a16:creationId xmlns:a16="http://schemas.microsoft.com/office/drawing/2014/main" id="{2D906058-0521-E44B-8E36-0820B8E549A9}"/>
              </a:ext>
            </a:extLst>
          </p:cNvPr>
          <p:cNvSpPr txBox="1">
            <a:spLocks noChangeArrowheads="1"/>
          </p:cNvSpPr>
          <p:nvPr/>
        </p:nvSpPr>
        <p:spPr bwMode="auto">
          <a:xfrm>
            <a:off x="1854103" y="2491594"/>
            <a:ext cx="713740" cy="320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900">
                <a:effectLst/>
                <a:latin typeface="Arial"/>
                <a:ea typeface="Times New Roman"/>
                <a:cs typeface="Arial"/>
              </a:rPr>
              <a:t>low</a:t>
            </a:r>
            <a:endParaRPr lang="en-AU" sz="900">
              <a:effectLst/>
              <a:latin typeface="Arial"/>
              <a:ea typeface="Times New Roman"/>
              <a:cs typeface="Arial"/>
            </a:endParaRPr>
          </a:p>
        </p:txBody>
      </p:sp>
      <p:sp>
        <p:nvSpPr>
          <p:cNvPr id="33" name="Text Box 17">
            <a:extLst>
              <a:ext uri="{FF2B5EF4-FFF2-40B4-BE49-F238E27FC236}">
                <a16:creationId xmlns:a16="http://schemas.microsoft.com/office/drawing/2014/main" id="{2C8E4F13-8080-1E40-AF20-41286A9B0729}"/>
              </a:ext>
            </a:extLst>
          </p:cNvPr>
          <p:cNvSpPr txBox="1">
            <a:spLocks noChangeArrowheads="1"/>
          </p:cNvSpPr>
          <p:nvPr/>
        </p:nvSpPr>
        <p:spPr bwMode="auto">
          <a:xfrm>
            <a:off x="1827716" y="4658819"/>
            <a:ext cx="713740" cy="320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900" dirty="0">
                <a:effectLst/>
                <a:latin typeface="Arial"/>
                <a:ea typeface="Times New Roman"/>
                <a:cs typeface="Arial"/>
              </a:rPr>
              <a:t>high</a:t>
            </a:r>
            <a:endParaRPr lang="en-AU" sz="900" dirty="0">
              <a:effectLst/>
              <a:latin typeface="Arial"/>
              <a:ea typeface="Times New Roman"/>
              <a:cs typeface="Arial"/>
            </a:endParaRPr>
          </a:p>
        </p:txBody>
      </p:sp>
    </p:spTree>
    <p:extLst>
      <p:ext uri="{BB962C8B-B14F-4D97-AF65-F5344CB8AC3E}">
        <p14:creationId xmlns:p14="http://schemas.microsoft.com/office/powerpoint/2010/main" val="3563025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6" grpId="0" animBg="1"/>
      <p:bldP spid="17" grpId="0" animBg="1"/>
      <p:bldP spid="18" grpId="0" animBg="1"/>
      <p:bldP spid="19"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42630" y="2010702"/>
            <a:ext cx="8187856" cy="1758267"/>
          </a:xfrm>
        </p:spPr>
        <p:txBody>
          <a:bodyPr>
            <a:normAutofit/>
          </a:bodyPr>
          <a:lstStyle/>
          <a:p>
            <a:pPr marL="342900" indent="-342900">
              <a:lnSpc>
                <a:spcPct val="90000"/>
              </a:lnSpc>
              <a:buFont typeface="Arial" panose="020B0604020202020204" pitchFamily="34" charset="0"/>
              <a:buChar char="•"/>
            </a:pPr>
            <a:r>
              <a:rPr lang="nl-BE" sz="1800" dirty="0">
                <a:latin typeface="Avenir Roman"/>
              </a:rPr>
              <a:t>Specifies the causes and consequences of </a:t>
            </a:r>
            <a:r>
              <a:rPr lang="nl-BE" sz="1800" b="1" dirty="0">
                <a:latin typeface="Avenir Roman"/>
              </a:rPr>
              <a:t>social identity salience</a:t>
            </a:r>
            <a:r>
              <a:rPr lang="nl-BE" sz="1800" dirty="0">
                <a:latin typeface="Avenir Roman"/>
              </a:rPr>
              <a:t>.</a:t>
            </a:r>
          </a:p>
          <a:p>
            <a:pPr marL="342900" indent="-342900">
              <a:lnSpc>
                <a:spcPct val="90000"/>
              </a:lnSpc>
              <a:buFont typeface="Arial" panose="020B0604020202020204" pitchFamily="34" charset="0"/>
              <a:buChar char="•"/>
            </a:pPr>
            <a:endParaRPr lang="nl-BE" sz="1800" dirty="0">
              <a:latin typeface="Avenir Roman"/>
            </a:endParaRPr>
          </a:p>
          <a:p>
            <a:pPr marL="342900" indent="-342900">
              <a:lnSpc>
                <a:spcPct val="90000"/>
              </a:lnSpc>
              <a:buFont typeface="Arial" panose="020B0604020202020204" pitchFamily="34" charset="0"/>
              <a:buChar char="•"/>
            </a:pPr>
            <a:endParaRPr lang="nl-BE" sz="1800" dirty="0">
              <a:latin typeface="Avenir Roman"/>
            </a:endParaRPr>
          </a:p>
          <a:p>
            <a:pPr marL="342900" indent="-342900">
              <a:lnSpc>
                <a:spcPct val="90000"/>
              </a:lnSpc>
              <a:buFont typeface="Arial" panose="020B0604020202020204" pitchFamily="34" charset="0"/>
              <a:buChar char="•"/>
            </a:pPr>
            <a:endParaRPr lang="nl-BE" sz="1800" dirty="0">
              <a:latin typeface="Avenir Roman"/>
            </a:endParaRPr>
          </a:p>
          <a:p>
            <a:pPr marL="342900" indent="-342900">
              <a:lnSpc>
                <a:spcPct val="90000"/>
              </a:lnSpc>
              <a:buFont typeface="Arial" panose="020B0604020202020204" pitchFamily="34" charset="0"/>
              <a:buChar char="•"/>
            </a:pPr>
            <a:endParaRPr lang="nl-BE" sz="1800" dirty="0">
              <a:latin typeface="Avenir Roman"/>
            </a:endParaRPr>
          </a:p>
          <a:p>
            <a:pPr marL="342900" indent="-342900">
              <a:lnSpc>
                <a:spcPct val="90000"/>
              </a:lnSpc>
              <a:buFont typeface="Arial" panose="020B0604020202020204" pitchFamily="34" charset="0"/>
              <a:buChar char="•"/>
            </a:pPr>
            <a:r>
              <a:rPr lang="nl-BE" sz="1800" dirty="0">
                <a:latin typeface="Avenir Roman"/>
              </a:rPr>
              <a:t>What leads people to define themselves, and act, as group members? And what are the consequences for their psychology and behaviour when they do?</a:t>
            </a:r>
          </a:p>
          <a:p>
            <a:pPr>
              <a:lnSpc>
                <a:spcPct val="90000"/>
              </a:lnSpc>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442630" y="435393"/>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442630" y="125159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Self-Categorization Theory </a:t>
            </a:r>
            <a:r>
              <a:rPr lang="en-US" sz="1800" dirty="0">
                <a:solidFill>
                  <a:schemeClr val="bg1">
                    <a:lumMod val="50000"/>
                  </a:schemeClr>
                </a:solidFill>
                <a:latin typeface="Avenir Roman" panose="02000503020000020003" pitchFamily="2" charset="0"/>
              </a:rPr>
              <a:t>(SCT, Turner et al., 1987, 1994)</a:t>
            </a:r>
          </a:p>
        </p:txBody>
      </p:sp>
      <p:sp>
        <p:nvSpPr>
          <p:cNvPr id="2" name="Rectangle 1">
            <a:extLst>
              <a:ext uri="{FF2B5EF4-FFF2-40B4-BE49-F238E27FC236}">
                <a16:creationId xmlns:a16="http://schemas.microsoft.com/office/drawing/2014/main" id="{66BFD866-58B2-8846-A69A-23603E01146B}"/>
              </a:ext>
            </a:extLst>
          </p:cNvPr>
          <p:cNvSpPr/>
          <p:nvPr/>
        </p:nvSpPr>
        <p:spPr>
          <a:xfrm>
            <a:off x="3703272" y="2539999"/>
            <a:ext cx="1333184" cy="986971"/>
          </a:xfrm>
          <a:prstGeom prst="rect">
            <a:avLst/>
          </a:prstGeom>
          <a:solidFill>
            <a:srgbClr val="225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Social identity</a:t>
            </a:r>
          </a:p>
          <a:p>
            <a:pPr algn="ctr"/>
            <a:r>
              <a:rPr lang="en-US" sz="1600" dirty="0"/>
              <a:t>(us-ness)</a:t>
            </a:r>
          </a:p>
        </p:txBody>
      </p:sp>
      <p:sp>
        <p:nvSpPr>
          <p:cNvPr id="4" name="Right Arrow 3">
            <a:extLst>
              <a:ext uri="{FF2B5EF4-FFF2-40B4-BE49-F238E27FC236}">
                <a16:creationId xmlns:a16="http://schemas.microsoft.com/office/drawing/2014/main" id="{ECA9F48C-02CD-7E4B-B8CB-50F16CC59C77}"/>
              </a:ext>
            </a:extLst>
          </p:cNvPr>
          <p:cNvSpPr/>
          <p:nvPr/>
        </p:nvSpPr>
        <p:spPr>
          <a:xfrm>
            <a:off x="2256971" y="2677885"/>
            <a:ext cx="1161144" cy="6133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causes?</a:t>
            </a:r>
          </a:p>
        </p:txBody>
      </p:sp>
      <p:sp>
        <p:nvSpPr>
          <p:cNvPr id="11" name="Right Arrow 10">
            <a:extLst>
              <a:ext uri="{FF2B5EF4-FFF2-40B4-BE49-F238E27FC236}">
                <a16:creationId xmlns:a16="http://schemas.microsoft.com/office/drawing/2014/main" id="{AEBC4659-3AC8-524C-BFF9-4400C573F715}"/>
              </a:ext>
            </a:extLst>
          </p:cNvPr>
          <p:cNvSpPr/>
          <p:nvPr/>
        </p:nvSpPr>
        <p:spPr>
          <a:xfrm>
            <a:off x="5321613" y="2622339"/>
            <a:ext cx="1516743" cy="751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consequences?</a:t>
            </a:r>
          </a:p>
        </p:txBody>
      </p:sp>
    </p:spTree>
    <p:extLst>
      <p:ext uri="{BB962C8B-B14F-4D97-AF65-F5344CB8AC3E}">
        <p14:creationId xmlns:p14="http://schemas.microsoft.com/office/powerpoint/2010/main" val="377603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2" grpId="0" animBg="1"/>
      <p:bldP spid="4"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42630" y="1893954"/>
            <a:ext cx="7060139" cy="2701492"/>
          </a:xfrm>
        </p:spPr>
        <p:txBody>
          <a:bodyPr>
            <a:normAutofit/>
          </a:bodyPr>
          <a:lstStyle/>
          <a:p>
            <a:pPr>
              <a:lnSpc>
                <a:spcPct val="100000"/>
              </a:lnSpc>
            </a:pPr>
            <a:r>
              <a:rPr lang="nl-BE" b="1" dirty="0">
                <a:latin typeface="Avenir Roman"/>
              </a:rPr>
              <a:t>Causes </a:t>
            </a:r>
            <a:r>
              <a:rPr lang="nl-BE" dirty="0">
                <a:latin typeface="Avenir Roman"/>
              </a:rPr>
              <a:t>of social identity salience</a:t>
            </a:r>
          </a:p>
          <a:p>
            <a:pPr marL="180975" indent="-180975">
              <a:lnSpc>
                <a:spcPct val="100000"/>
              </a:lnSpc>
              <a:buFont typeface="Arial" panose="020B0604020202020204" pitchFamily="34" charset="0"/>
              <a:buChar char="•"/>
            </a:pPr>
            <a:r>
              <a:rPr lang="nl-BE" sz="1800" dirty="0">
                <a:latin typeface="Avenir Roman"/>
              </a:rPr>
              <a:t>Salience of social identity is </a:t>
            </a:r>
            <a:r>
              <a:rPr lang="nl-BE" sz="1800" b="1" dirty="0">
                <a:latin typeface="Avenir Roman"/>
              </a:rPr>
              <a:t>context-specific</a:t>
            </a:r>
            <a:r>
              <a:rPr lang="nl-BE" sz="1800" dirty="0">
                <a:latin typeface="Avenir Roman"/>
              </a:rPr>
              <a:t> </a:t>
            </a:r>
            <a:r>
              <a:rPr lang="nl-BE" sz="1800" dirty="0">
                <a:solidFill>
                  <a:schemeClr val="bg1">
                    <a:lumMod val="50000"/>
                  </a:schemeClr>
                </a:solidFill>
                <a:latin typeface="Avenir Roman"/>
              </a:rPr>
              <a:t>(Oakes, Haslam &amp; Turner, 1994) </a:t>
            </a:r>
          </a:p>
          <a:p>
            <a:pPr marL="180975" indent="-180975">
              <a:lnSpc>
                <a:spcPct val="100000"/>
              </a:lnSpc>
              <a:buFont typeface="Arial" panose="020B0604020202020204" pitchFamily="34" charset="0"/>
              <a:buChar char="•"/>
            </a:pPr>
            <a:r>
              <a:rPr lang="nl-BE" sz="1800" dirty="0">
                <a:latin typeface="Avenir Roman"/>
              </a:rPr>
              <a:t>Depends on </a:t>
            </a:r>
          </a:p>
          <a:p>
            <a:pPr marL="355600">
              <a:lnSpc>
                <a:spcPct val="100000"/>
              </a:lnSpc>
            </a:pPr>
            <a:r>
              <a:rPr lang="nl-BE" sz="1800" b="1" dirty="0">
                <a:latin typeface="Avenir Roman"/>
              </a:rPr>
              <a:t>fit</a:t>
            </a:r>
            <a:r>
              <a:rPr lang="nl-BE" sz="1800" dirty="0">
                <a:latin typeface="Avenir Roman"/>
              </a:rPr>
              <a:t> of social category in a given situation  </a:t>
            </a:r>
          </a:p>
          <a:p>
            <a:pPr marL="355600">
              <a:lnSpc>
                <a:spcPct val="100000"/>
              </a:lnSpc>
            </a:pPr>
            <a:r>
              <a:rPr lang="nl-BE" sz="1800" b="1" dirty="0">
                <a:latin typeface="Avenir Roman"/>
              </a:rPr>
              <a:t>readiness </a:t>
            </a:r>
            <a:r>
              <a:rPr lang="nl-BE" sz="1800" dirty="0">
                <a:latin typeface="Avenir Roman"/>
              </a:rPr>
              <a:t>of person to use that category to define the self (in particular, their history of </a:t>
            </a:r>
            <a:r>
              <a:rPr lang="nl-BE" sz="1800" b="1" dirty="0">
                <a:latin typeface="Avenir Roman"/>
              </a:rPr>
              <a:t>social identification</a:t>
            </a:r>
            <a:r>
              <a:rPr lang="nl-BE" sz="1800" dirty="0">
                <a:latin typeface="Avenir Roman"/>
              </a:rPr>
              <a:t>)</a:t>
            </a:r>
          </a:p>
        </p:txBody>
      </p:sp>
      <p:sp>
        <p:nvSpPr>
          <p:cNvPr id="8" name="Title 1">
            <a:extLst>
              <a:ext uri="{FF2B5EF4-FFF2-40B4-BE49-F238E27FC236}">
                <a16:creationId xmlns:a16="http://schemas.microsoft.com/office/drawing/2014/main" id="{EF7798AA-4369-AF48-A3AB-50402AD93E03}"/>
              </a:ext>
            </a:extLst>
          </p:cNvPr>
          <p:cNvSpPr>
            <a:spLocks noGrp="1"/>
          </p:cNvSpPr>
          <p:nvPr>
            <p:ph type="ctrTitle"/>
          </p:nvPr>
        </p:nvSpPr>
        <p:spPr>
          <a:xfrm>
            <a:off x="442630" y="435393"/>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The Social Identity Approach (SIA)</a:t>
            </a:r>
            <a:br>
              <a:rPr lang="en-US" sz="3200" b="0" dirty="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6AF87F62-1421-4B4F-A23B-64F27DA20399}"/>
              </a:ext>
            </a:extLst>
          </p:cNvPr>
          <p:cNvSpPr txBox="1">
            <a:spLocks/>
          </p:cNvSpPr>
          <p:nvPr/>
        </p:nvSpPr>
        <p:spPr>
          <a:xfrm>
            <a:off x="442630" y="1251591"/>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Self-Categorization Theory </a:t>
            </a:r>
            <a:r>
              <a:rPr lang="en-US" sz="1800" dirty="0">
                <a:solidFill>
                  <a:schemeClr val="bg1">
                    <a:lumMod val="50000"/>
                  </a:schemeClr>
                </a:solidFill>
                <a:latin typeface="Avenir Roman" panose="02000503020000020003" pitchFamily="2" charset="0"/>
              </a:rPr>
              <a:t>(SCT, Turner et al., 1987, 1994)</a:t>
            </a:r>
          </a:p>
        </p:txBody>
      </p:sp>
      <p:pic>
        <p:nvPicPr>
          <p:cNvPr id="6" name="Picture 5">
            <a:extLst>
              <a:ext uri="{FF2B5EF4-FFF2-40B4-BE49-F238E27FC236}">
                <a16:creationId xmlns:a16="http://schemas.microsoft.com/office/drawing/2014/main" id="{4263452E-64AA-1C47-BD3E-B6ACCE561FD1}"/>
              </a:ext>
            </a:extLst>
          </p:cNvPr>
          <p:cNvPicPr/>
          <p:nvPr/>
        </p:nvPicPr>
        <p:blipFill>
          <a:blip r:embed="rId3">
            <a:extLst>
              <a:ext uri="{28A0092B-C50C-407E-A947-70E740481C1C}">
                <a14:useLocalDpi xmlns:a14="http://schemas.microsoft.com/office/drawing/2010/main" val="0"/>
              </a:ext>
            </a:extLst>
          </a:blip>
          <a:srcRect l="2272" t="1515" r="2272" b="1515"/>
          <a:stretch>
            <a:fillRect/>
          </a:stretch>
        </p:blipFill>
        <p:spPr bwMode="auto">
          <a:xfrm>
            <a:off x="7961084" y="1955914"/>
            <a:ext cx="980831" cy="1367857"/>
          </a:xfrm>
          <a:prstGeom prst="rect">
            <a:avLst/>
          </a:prstGeom>
          <a:noFill/>
          <a:ln w="3175" cmpd="sng">
            <a:solidFill>
              <a:schemeClr val="bg1">
                <a:lumMod val="75000"/>
                <a:lumOff val="0"/>
              </a:schemeClr>
            </a:solidFill>
            <a:miter lim="800000"/>
            <a:headEnd/>
            <a:tailEnd/>
          </a:ln>
          <a:effectLst/>
        </p:spPr>
      </p:pic>
    </p:spTree>
    <p:extLst>
      <p:ext uri="{BB962C8B-B14F-4D97-AF65-F5344CB8AC3E}">
        <p14:creationId xmlns:p14="http://schemas.microsoft.com/office/powerpoint/2010/main" val="358392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AC05C8E-01ED-4EE1-A974-E9727430F2C8}"/>
              </a:ext>
            </a:extLst>
          </p:cNvPr>
          <p:cNvPicPr>
            <a:picLocks noGrp="1" noChangeAspect="1"/>
          </p:cNvPicPr>
          <p:nvPr>
            <p:ph idx="1"/>
          </p:nvPr>
        </p:nvPicPr>
        <p:blipFill rotWithShape="1">
          <a:blip r:embed="rId3"/>
          <a:srcRect t="61787" b="26260"/>
          <a:stretch/>
        </p:blipFill>
        <p:spPr>
          <a:xfrm>
            <a:off x="507063" y="1385554"/>
            <a:ext cx="3963537" cy="368584"/>
          </a:xfrm>
          <a:prstGeom prst="rect">
            <a:avLst/>
          </a:prstGeom>
        </p:spPr>
      </p:pic>
      <p:pic>
        <p:nvPicPr>
          <p:cNvPr id="3" name="Picture 2">
            <a:extLst>
              <a:ext uri="{FF2B5EF4-FFF2-40B4-BE49-F238E27FC236}">
                <a16:creationId xmlns:a16="http://schemas.microsoft.com/office/drawing/2014/main" id="{F491A9B8-746C-9140-9797-04A3CEF8B904}"/>
              </a:ext>
            </a:extLst>
          </p:cNvPr>
          <p:cNvPicPr>
            <a:picLocks noChangeAspect="1"/>
          </p:cNvPicPr>
          <p:nvPr/>
        </p:nvPicPr>
        <p:blipFill>
          <a:blip r:embed="rId4"/>
          <a:stretch>
            <a:fillRect/>
          </a:stretch>
        </p:blipFill>
        <p:spPr>
          <a:xfrm>
            <a:off x="7949958" y="244841"/>
            <a:ext cx="1004760" cy="1430010"/>
          </a:xfrm>
          <a:prstGeom prst="rect">
            <a:avLst/>
          </a:prstGeom>
        </p:spPr>
      </p:pic>
      <p:sp>
        <p:nvSpPr>
          <p:cNvPr id="5" name="Oval 4">
            <a:extLst>
              <a:ext uri="{FF2B5EF4-FFF2-40B4-BE49-F238E27FC236}">
                <a16:creationId xmlns:a16="http://schemas.microsoft.com/office/drawing/2014/main" id="{36492306-640B-3745-A3D1-5E2485A0778C}"/>
              </a:ext>
            </a:extLst>
          </p:cNvPr>
          <p:cNvSpPr/>
          <p:nvPr/>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Slide Number Placeholder 5">
            <a:extLst>
              <a:ext uri="{FF2B5EF4-FFF2-40B4-BE49-F238E27FC236}">
                <a16:creationId xmlns:a16="http://schemas.microsoft.com/office/drawing/2014/main" id="{12DEC992-1C34-8244-B092-A472AA84BA95}"/>
              </a:ext>
            </a:extLst>
          </p:cNvPr>
          <p:cNvSpPr txBox="1">
            <a:spLocks/>
          </p:cNvSpPr>
          <p:nvPr/>
        </p:nvSpPr>
        <p:spPr>
          <a:xfrm>
            <a:off x="8197361" y="484016"/>
            <a:ext cx="509954" cy="1047779"/>
          </a:xfrm>
          <a:prstGeom prst="rect">
            <a:avLst/>
          </a:prstGeom>
        </p:spPr>
        <p:txBody>
          <a:bodyPr vert="horz" lIns="91440" tIns="45720" rIns="91440" bIns="45720" rtlCol="0" anchor="b"/>
          <a:lstStyle>
            <a:defPPr>
              <a:defRPr lang="en-US"/>
            </a:defPPr>
            <a:lvl1pPr algn="ctr" defTabSz="457200" rtl="0" fontAlgn="base">
              <a:spcBef>
                <a:spcPct val="0"/>
              </a:spcBef>
              <a:spcAft>
                <a:spcPct val="0"/>
              </a:spcAft>
              <a:defRPr sz="1800" b="0" kern="1200">
                <a:ln>
                  <a:noFill/>
                </a:ln>
                <a:solidFill>
                  <a:srgbClr val="50B4C9"/>
                </a:solidFill>
                <a:latin typeface="+mj-lt"/>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a:lstStyle>
          <a:p>
            <a:fld id="{BDED0440-CF85-4CB9-8D89-87E5AE29F424}" type="slidenum">
              <a:rPr lang="en-GB" smtClean="0"/>
              <a:pPr/>
              <a:t>9</a:t>
            </a:fld>
            <a:endParaRPr lang="en-GB" dirty="0"/>
          </a:p>
        </p:txBody>
      </p:sp>
      <p:sp>
        <p:nvSpPr>
          <p:cNvPr id="7" name="Title 1">
            <a:extLst>
              <a:ext uri="{FF2B5EF4-FFF2-40B4-BE49-F238E27FC236}">
                <a16:creationId xmlns:a16="http://schemas.microsoft.com/office/drawing/2014/main" id="{1002861A-9B7E-8C45-B9A4-A23CB1A06E00}"/>
              </a:ext>
            </a:extLst>
          </p:cNvPr>
          <p:cNvSpPr txBox="1">
            <a:spLocks/>
          </p:cNvSpPr>
          <p:nvPr/>
        </p:nvSpPr>
        <p:spPr>
          <a:xfrm>
            <a:off x="442630" y="435393"/>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The Social Identity Approach (SIA)</a:t>
            </a:r>
            <a:br>
              <a:rPr lang="en-US" sz="3200" b="0">
                <a:solidFill>
                  <a:srgbClr val="22568B"/>
                </a:solidFill>
                <a:latin typeface="Avenir Roman" panose="02000503020000020003" pitchFamily="2" charset="0"/>
              </a:rPr>
            </a:br>
            <a:endParaRPr lang="en-US" sz="3200" b="0" dirty="0">
              <a:solidFill>
                <a:srgbClr val="22568B"/>
              </a:solidFill>
              <a:latin typeface="Avenir Roman" panose="02000503020000020003" pitchFamily="2" charset="0"/>
            </a:endParaRPr>
          </a:p>
        </p:txBody>
      </p:sp>
      <p:sp>
        <p:nvSpPr>
          <p:cNvPr id="8" name="Subtitle 2">
            <a:extLst>
              <a:ext uri="{FF2B5EF4-FFF2-40B4-BE49-F238E27FC236}">
                <a16:creationId xmlns:a16="http://schemas.microsoft.com/office/drawing/2014/main" id="{149E5FEA-CE9D-354F-A050-B5ECD9C17A3D}"/>
              </a:ext>
            </a:extLst>
          </p:cNvPr>
          <p:cNvSpPr txBox="1">
            <a:spLocks/>
          </p:cNvSpPr>
          <p:nvPr/>
        </p:nvSpPr>
        <p:spPr>
          <a:xfrm>
            <a:off x="442630" y="1026066"/>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Self-Categorization Theory </a:t>
            </a:r>
            <a:r>
              <a:rPr lang="en-US" sz="1800" dirty="0">
                <a:solidFill>
                  <a:schemeClr val="bg1">
                    <a:lumMod val="50000"/>
                  </a:schemeClr>
                </a:solidFill>
                <a:latin typeface="Avenir Roman" panose="02000503020000020003" pitchFamily="2" charset="0"/>
              </a:rPr>
              <a:t>(SCT, Turner et al., 1987, 1994)</a:t>
            </a:r>
          </a:p>
        </p:txBody>
      </p:sp>
      <p:pic>
        <p:nvPicPr>
          <p:cNvPr id="9" name="Picture 8">
            <a:extLst>
              <a:ext uri="{FF2B5EF4-FFF2-40B4-BE49-F238E27FC236}">
                <a16:creationId xmlns:a16="http://schemas.microsoft.com/office/drawing/2014/main" id="{362499D8-B311-A747-AD9A-B0937D4A1D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3524" y="2973431"/>
            <a:ext cx="1089380" cy="783273"/>
          </a:xfrm>
          <a:prstGeom prst="rect">
            <a:avLst/>
          </a:prstGeom>
        </p:spPr>
      </p:pic>
      <p:cxnSp>
        <p:nvCxnSpPr>
          <p:cNvPr id="10" name="Line 14">
            <a:extLst>
              <a:ext uri="{FF2B5EF4-FFF2-40B4-BE49-F238E27FC236}">
                <a16:creationId xmlns:a16="http://schemas.microsoft.com/office/drawing/2014/main" id="{446DD31F-F6B1-ED45-AD56-20BF70ECACEE}"/>
              </a:ext>
            </a:extLst>
          </p:cNvPr>
          <p:cNvCxnSpPr>
            <a:cxnSpLocks noChangeShapeType="1"/>
          </p:cNvCxnSpPr>
          <p:nvPr/>
        </p:nvCxnSpPr>
        <p:spPr bwMode="auto">
          <a:xfrm flipV="1">
            <a:off x="4782083" y="3579325"/>
            <a:ext cx="547933" cy="437412"/>
          </a:xfrm>
          <a:prstGeom prst="line">
            <a:avLst/>
          </a:prstGeom>
          <a:noFill/>
          <a:ln w="38100" cmpd="sng">
            <a:solidFill>
              <a:srgbClr val="C0550F"/>
            </a:solidFill>
            <a:round/>
            <a:headEnd/>
            <a:tailEnd type="stealth" w="med" len="med"/>
          </a:ln>
          <a:extLst>
            <a:ext uri="{909E8E84-426E-40dd-AFC4-6F175D3DCCD1}">
              <a14:hiddenFill xmlns:a14="http://schemas.microsoft.com/office/drawing/2010/main" xmlns="">
                <a:noFill/>
              </a14:hiddenFill>
            </a:ext>
          </a:extLst>
        </p:spPr>
      </p:cxnSp>
      <p:sp>
        <p:nvSpPr>
          <p:cNvPr id="11" name="Text Box 11">
            <a:extLst>
              <a:ext uri="{FF2B5EF4-FFF2-40B4-BE49-F238E27FC236}">
                <a16:creationId xmlns:a16="http://schemas.microsoft.com/office/drawing/2014/main" id="{90B8B83F-2CF3-0D43-8E1E-E30F958FF952}"/>
              </a:ext>
            </a:extLst>
          </p:cNvPr>
          <p:cNvSpPr txBox="1">
            <a:spLocks noChangeArrowheads="1"/>
          </p:cNvSpPr>
          <p:nvPr/>
        </p:nvSpPr>
        <p:spPr bwMode="auto">
          <a:xfrm>
            <a:off x="1567044" y="2113626"/>
            <a:ext cx="795020" cy="317500"/>
          </a:xfrm>
          <a:prstGeom prst="rect">
            <a:avLst/>
          </a:prstGeom>
          <a:noFill/>
          <a:ln>
            <a:noFill/>
          </a:ln>
        </p:spPr>
        <p:txBody>
          <a:bodyPr rot="0" vert="horz" wrap="square" lIns="91440" tIns="45720" rIns="91440" bIns="45720" anchor="t" anchorCtr="0" upright="1">
            <a:noAutofit/>
          </a:bodyPr>
          <a:lstStyle/>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History</a:t>
            </a:r>
            <a:endParaRPr lang="en-GB" sz="1200" dirty="0">
              <a:solidFill>
                <a:schemeClr val="tx1">
                  <a:lumMod val="50000"/>
                  <a:lumOff val="50000"/>
                </a:schemeClr>
              </a:solidFill>
              <a:effectLst/>
              <a:latin typeface="Cambria" charset="0"/>
              <a:ea typeface="ＭＳ 明朝" charset="-128"/>
              <a:cs typeface="Times New Roman" charset="0"/>
            </a:endParaRPr>
          </a:p>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  </a:t>
            </a:r>
            <a:endParaRPr lang="en-GB" sz="1200" dirty="0">
              <a:solidFill>
                <a:schemeClr val="tx1">
                  <a:lumMod val="50000"/>
                  <a:lumOff val="50000"/>
                </a:schemeClr>
              </a:solidFill>
              <a:effectLst/>
              <a:latin typeface="Cambria" charset="0"/>
              <a:ea typeface="ＭＳ 明朝" charset="-128"/>
              <a:cs typeface="Times New Roman" charset="0"/>
            </a:endParaRPr>
          </a:p>
        </p:txBody>
      </p:sp>
      <p:sp>
        <p:nvSpPr>
          <p:cNvPr id="12" name="Text Box 12">
            <a:extLst>
              <a:ext uri="{FF2B5EF4-FFF2-40B4-BE49-F238E27FC236}">
                <a16:creationId xmlns:a16="http://schemas.microsoft.com/office/drawing/2014/main" id="{6ECF49D8-561C-ED42-AC14-002F562A0005}"/>
              </a:ext>
            </a:extLst>
          </p:cNvPr>
          <p:cNvSpPr txBox="1">
            <a:spLocks noChangeArrowheads="1"/>
          </p:cNvSpPr>
          <p:nvPr/>
        </p:nvSpPr>
        <p:spPr bwMode="auto">
          <a:xfrm>
            <a:off x="4284844" y="2113626"/>
            <a:ext cx="795020" cy="317500"/>
          </a:xfrm>
          <a:prstGeom prst="rect">
            <a:avLst/>
          </a:prstGeom>
          <a:noFill/>
          <a:ln>
            <a:noFill/>
          </a:ln>
        </p:spPr>
        <p:txBody>
          <a:bodyPr rot="0" vert="horz" wrap="square" lIns="91440" tIns="45720" rIns="91440" bIns="45720" anchor="t" anchorCtr="0" upright="1">
            <a:noAutofit/>
          </a:bodyPr>
          <a:lstStyle/>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Present</a:t>
            </a:r>
            <a:endParaRPr lang="en-GB" sz="1200" dirty="0">
              <a:solidFill>
                <a:schemeClr val="tx1">
                  <a:lumMod val="50000"/>
                  <a:lumOff val="50000"/>
                </a:schemeClr>
              </a:solidFill>
              <a:effectLst/>
              <a:latin typeface="Cambria" charset="0"/>
              <a:ea typeface="ＭＳ 明朝" charset="-128"/>
              <a:cs typeface="Times New Roman" charset="0"/>
            </a:endParaRPr>
          </a:p>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  </a:t>
            </a:r>
            <a:endParaRPr lang="en-GB" sz="1200" dirty="0">
              <a:solidFill>
                <a:schemeClr val="tx1">
                  <a:lumMod val="50000"/>
                  <a:lumOff val="50000"/>
                </a:schemeClr>
              </a:solidFill>
              <a:effectLst/>
              <a:latin typeface="Cambria" charset="0"/>
              <a:ea typeface="ＭＳ 明朝" charset="-128"/>
              <a:cs typeface="Times New Roman" charset="0"/>
            </a:endParaRPr>
          </a:p>
        </p:txBody>
      </p:sp>
      <p:sp>
        <p:nvSpPr>
          <p:cNvPr id="13" name="Text Box 13">
            <a:extLst>
              <a:ext uri="{FF2B5EF4-FFF2-40B4-BE49-F238E27FC236}">
                <a16:creationId xmlns:a16="http://schemas.microsoft.com/office/drawing/2014/main" id="{936C1F46-72CE-864F-8BE8-F75600DC200D}"/>
              </a:ext>
            </a:extLst>
          </p:cNvPr>
          <p:cNvSpPr txBox="1">
            <a:spLocks noChangeArrowheads="1"/>
          </p:cNvSpPr>
          <p:nvPr/>
        </p:nvSpPr>
        <p:spPr bwMode="auto">
          <a:xfrm>
            <a:off x="7002644" y="2113626"/>
            <a:ext cx="795020" cy="317500"/>
          </a:xfrm>
          <a:prstGeom prst="rect">
            <a:avLst/>
          </a:prstGeom>
          <a:noFill/>
          <a:ln>
            <a:noFill/>
          </a:ln>
        </p:spPr>
        <p:txBody>
          <a:bodyPr rot="0" vert="horz" wrap="square" lIns="91440" tIns="45720" rIns="91440" bIns="45720" anchor="t" anchorCtr="0" upright="1">
            <a:noAutofit/>
          </a:bodyPr>
          <a:lstStyle/>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Future</a:t>
            </a:r>
            <a:endParaRPr lang="en-GB" sz="1200" dirty="0">
              <a:solidFill>
                <a:schemeClr val="tx1">
                  <a:lumMod val="50000"/>
                  <a:lumOff val="50000"/>
                </a:schemeClr>
              </a:solidFill>
              <a:effectLst/>
              <a:latin typeface="Cambria" charset="0"/>
              <a:ea typeface="ＭＳ 明朝" charset="-128"/>
              <a:cs typeface="Times New Roman" charset="0"/>
            </a:endParaRPr>
          </a:p>
          <a:p>
            <a:pPr marL="0" marR="0">
              <a:spcBef>
                <a:spcPts val="0"/>
              </a:spcBef>
              <a:spcAft>
                <a:spcPts val="0"/>
              </a:spcAft>
            </a:pPr>
            <a:r>
              <a:rPr lang="en-US" sz="1000" dirty="0">
                <a:solidFill>
                  <a:schemeClr val="tx1">
                    <a:lumMod val="50000"/>
                    <a:lumOff val="50000"/>
                  </a:schemeClr>
                </a:solidFill>
                <a:effectLst/>
                <a:latin typeface="Arial" charset="0"/>
                <a:ea typeface="ＭＳ 明朝" charset="-128"/>
                <a:cs typeface="Times New Roman" charset="0"/>
              </a:rPr>
              <a:t>  </a:t>
            </a:r>
            <a:endParaRPr lang="en-GB" sz="1200" dirty="0">
              <a:solidFill>
                <a:schemeClr val="tx1">
                  <a:lumMod val="50000"/>
                  <a:lumOff val="50000"/>
                </a:schemeClr>
              </a:solidFill>
              <a:effectLst/>
              <a:latin typeface="Cambria" charset="0"/>
              <a:ea typeface="ＭＳ 明朝" charset="-128"/>
              <a:cs typeface="Times New Roman" charset="0"/>
            </a:endParaRPr>
          </a:p>
        </p:txBody>
      </p:sp>
      <p:sp>
        <p:nvSpPr>
          <p:cNvPr id="14" name="Text Box 24">
            <a:extLst>
              <a:ext uri="{FF2B5EF4-FFF2-40B4-BE49-F238E27FC236}">
                <a16:creationId xmlns:a16="http://schemas.microsoft.com/office/drawing/2014/main" id="{A6EAC4B2-6CD0-3748-B7A6-FB7752BA476B}"/>
              </a:ext>
            </a:extLst>
          </p:cNvPr>
          <p:cNvSpPr txBox="1">
            <a:spLocks noChangeArrowheads="1"/>
          </p:cNvSpPr>
          <p:nvPr/>
        </p:nvSpPr>
        <p:spPr bwMode="auto">
          <a:xfrm>
            <a:off x="3022753" y="3526741"/>
            <a:ext cx="1918970" cy="750101"/>
          </a:xfrm>
          <a:prstGeom prst="rect">
            <a:avLst/>
          </a:prstGeom>
          <a:solidFill>
            <a:schemeClr val="bg1"/>
          </a:solidFill>
          <a:ln>
            <a:solidFill>
              <a:srgbClr val="A6A6A6"/>
            </a:solidFill>
          </a:ln>
        </p:spPr>
        <p:txBody>
          <a:bodyPr rot="0" vert="horz" wrap="square" lIns="91440" tIns="45720" rIns="91440" bIns="45720" anchor="t" anchorCtr="0" upright="1">
            <a:noAutofit/>
          </a:bodyPr>
          <a:lstStyle/>
          <a:p>
            <a:pPr marL="0" marR="0">
              <a:spcBef>
                <a:spcPts val="0"/>
              </a:spcBef>
              <a:spcAft>
                <a:spcPts val="0"/>
              </a:spcAft>
            </a:pPr>
            <a:r>
              <a:rPr lang="en-US" sz="1000" dirty="0">
                <a:effectLst/>
                <a:latin typeface="Arial" charset="0"/>
                <a:ea typeface="ＭＳ 明朝" charset="-128"/>
                <a:cs typeface="Times New Roman" charset="0"/>
              </a:rPr>
              <a:t>Perceiver readiness</a:t>
            </a:r>
            <a:endParaRPr lang="en-GB" sz="1200" dirty="0">
              <a:effectLst/>
              <a:latin typeface="Cambria" charset="0"/>
              <a:ea typeface="ＭＳ 明朝" charset="-128"/>
              <a:cs typeface="Times New Roman" charset="0"/>
            </a:endParaRPr>
          </a:p>
          <a:p>
            <a:pPr marL="0" marR="0">
              <a:spcBef>
                <a:spcPts val="0"/>
              </a:spcBef>
              <a:spcAft>
                <a:spcPts val="0"/>
              </a:spcAft>
            </a:pPr>
            <a:r>
              <a:rPr lang="en-US" sz="1000" dirty="0">
                <a:effectLst/>
                <a:latin typeface="Arial" charset="0"/>
                <a:ea typeface="ＭＳ 明朝" charset="-128"/>
                <a:cs typeface="Times New Roman" charset="0"/>
              </a:rPr>
              <a:t>  </a:t>
            </a:r>
            <a:endParaRPr lang="en-GB" sz="1200" dirty="0">
              <a:effectLst/>
              <a:latin typeface="Cambria" charset="0"/>
              <a:ea typeface="ＭＳ 明朝" charset="-128"/>
              <a:cs typeface="Times New Roman" charset="0"/>
            </a:endParaRPr>
          </a:p>
        </p:txBody>
      </p:sp>
      <p:cxnSp>
        <p:nvCxnSpPr>
          <p:cNvPr id="15" name="Line 14">
            <a:extLst>
              <a:ext uri="{FF2B5EF4-FFF2-40B4-BE49-F238E27FC236}">
                <a16:creationId xmlns:a16="http://schemas.microsoft.com/office/drawing/2014/main" id="{247BAA60-0DF7-734F-90F5-71C917CC5A46}"/>
              </a:ext>
            </a:extLst>
          </p:cNvPr>
          <p:cNvCxnSpPr>
            <a:cxnSpLocks noChangeShapeType="1"/>
          </p:cNvCxnSpPr>
          <p:nvPr/>
        </p:nvCxnSpPr>
        <p:spPr bwMode="auto">
          <a:xfrm>
            <a:off x="2624126" y="3928097"/>
            <a:ext cx="387350" cy="6350"/>
          </a:xfrm>
          <a:prstGeom prst="line">
            <a:avLst/>
          </a:prstGeom>
          <a:noFill/>
          <a:ln w="38100" cmpd="sng">
            <a:solidFill>
              <a:srgbClr val="C0550F">
                <a:alpha val="65000"/>
              </a:srgbClr>
            </a:solidFill>
            <a:round/>
            <a:headEnd/>
            <a:tailEnd type="stealth" w="med" len="med"/>
          </a:ln>
          <a:extLst>
            <a:ext uri="{909E8E84-426E-40dd-AFC4-6F175D3DCCD1}">
              <a14:hiddenFill xmlns:a14="http://schemas.microsoft.com/office/drawing/2010/main" xmlns="">
                <a:noFill/>
              </a14:hiddenFill>
            </a:ext>
          </a:extLst>
        </p:spPr>
      </p:cxnSp>
      <p:cxnSp>
        <p:nvCxnSpPr>
          <p:cNvPr id="16" name="Line 14">
            <a:extLst>
              <a:ext uri="{FF2B5EF4-FFF2-40B4-BE49-F238E27FC236}">
                <a16:creationId xmlns:a16="http://schemas.microsoft.com/office/drawing/2014/main" id="{5BDA2DF7-C749-9248-A16C-2C648EF45E3A}"/>
              </a:ext>
            </a:extLst>
          </p:cNvPr>
          <p:cNvCxnSpPr>
            <a:cxnSpLocks noChangeShapeType="1"/>
          </p:cNvCxnSpPr>
          <p:nvPr/>
        </p:nvCxnSpPr>
        <p:spPr bwMode="auto">
          <a:xfrm>
            <a:off x="4928519" y="2886482"/>
            <a:ext cx="401497" cy="315555"/>
          </a:xfrm>
          <a:prstGeom prst="line">
            <a:avLst/>
          </a:prstGeom>
          <a:noFill/>
          <a:ln w="38100" cmpd="sng">
            <a:solidFill>
              <a:srgbClr val="C0550F"/>
            </a:solidFill>
            <a:round/>
            <a:headEnd/>
            <a:tailEnd type="stealth" w="med" len="med"/>
          </a:ln>
          <a:extLst>
            <a:ext uri="{909E8E84-426E-40dd-AFC4-6F175D3DCCD1}">
              <a14:hiddenFill xmlns:a14="http://schemas.microsoft.com/office/drawing/2010/main" xmlns="">
                <a:noFill/>
              </a14:hiddenFill>
            </a:ext>
          </a:extLst>
        </p:spPr>
      </p:cxnSp>
      <p:sp>
        <p:nvSpPr>
          <p:cNvPr id="17" name="Text Box 16">
            <a:extLst>
              <a:ext uri="{FF2B5EF4-FFF2-40B4-BE49-F238E27FC236}">
                <a16:creationId xmlns:a16="http://schemas.microsoft.com/office/drawing/2014/main" id="{E4F6CFE8-6D0D-BF49-B0A6-FFBE9D737A55}"/>
              </a:ext>
            </a:extLst>
          </p:cNvPr>
          <p:cNvSpPr txBox="1">
            <a:spLocks noChangeArrowheads="1"/>
          </p:cNvSpPr>
          <p:nvPr/>
        </p:nvSpPr>
        <p:spPr bwMode="auto">
          <a:xfrm>
            <a:off x="3022463" y="2605750"/>
            <a:ext cx="1919259" cy="763355"/>
          </a:xfrm>
          <a:prstGeom prst="rect">
            <a:avLst/>
          </a:prstGeom>
          <a:solidFill>
            <a:schemeClr val="bg1"/>
          </a:solidFill>
          <a:ln>
            <a:solidFill>
              <a:srgbClr val="A6A6A6"/>
            </a:solidFill>
          </a:ln>
        </p:spPr>
        <p:txBody>
          <a:bodyPr rot="0" vert="horz" wrap="square" lIns="91440" tIns="45720" rIns="91440" bIns="45720" anchor="t" anchorCtr="0" upright="1">
            <a:noAutofit/>
          </a:bodyPr>
          <a:lstStyle/>
          <a:p>
            <a:pPr marL="0" marR="0">
              <a:spcBef>
                <a:spcPts val="0"/>
              </a:spcBef>
              <a:spcAft>
                <a:spcPts val="0"/>
              </a:spcAft>
            </a:pPr>
            <a:r>
              <a:rPr lang="en-US" sz="1000">
                <a:effectLst/>
                <a:latin typeface="Arial" charset="0"/>
                <a:ea typeface="ＭＳ 明朝" charset="-128"/>
                <a:cs typeface="Times New Roman" charset="0"/>
              </a:rPr>
              <a:t>Fit</a:t>
            </a:r>
            <a:endParaRPr lang="en-GB" sz="1200">
              <a:effectLst/>
              <a:latin typeface="Cambria" charset="0"/>
              <a:ea typeface="ＭＳ 明朝" charset="-128"/>
              <a:cs typeface="Times New Roman" charset="0"/>
            </a:endParaRPr>
          </a:p>
          <a:p>
            <a:pPr marL="0" marR="0">
              <a:spcBef>
                <a:spcPts val="0"/>
              </a:spcBef>
              <a:spcAft>
                <a:spcPts val="0"/>
              </a:spcAft>
            </a:pPr>
            <a:r>
              <a:rPr lang="en-US" sz="1000">
                <a:effectLst/>
                <a:latin typeface="Arial" charset="0"/>
                <a:ea typeface="ＭＳ 明朝" charset="-128"/>
                <a:cs typeface="Times New Roman" charset="0"/>
              </a:rPr>
              <a:t>  </a:t>
            </a:r>
            <a:endParaRPr lang="en-GB" sz="1200">
              <a:effectLst/>
              <a:latin typeface="Cambria" charset="0"/>
              <a:ea typeface="ＭＳ 明朝" charset="-128"/>
              <a:cs typeface="Times New Roman" charset="0"/>
            </a:endParaRPr>
          </a:p>
        </p:txBody>
      </p:sp>
      <p:cxnSp>
        <p:nvCxnSpPr>
          <p:cNvPr id="18" name="Line 14">
            <a:extLst>
              <a:ext uri="{FF2B5EF4-FFF2-40B4-BE49-F238E27FC236}">
                <a16:creationId xmlns:a16="http://schemas.microsoft.com/office/drawing/2014/main" id="{038F0E15-D8BF-4B4C-8FA2-9481A1C05F29}"/>
              </a:ext>
            </a:extLst>
          </p:cNvPr>
          <p:cNvCxnSpPr>
            <a:cxnSpLocks noChangeShapeType="1"/>
            <a:stCxn id="27" idx="6"/>
            <a:endCxn id="29" idx="1"/>
          </p:cNvCxnSpPr>
          <p:nvPr/>
        </p:nvCxnSpPr>
        <p:spPr bwMode="auto">
          <a:xfrm flipV="1">
            <a:off x="6489564" y="3381384"/>
            <a:ext cx="435234" cy="4463"/>
          </a:xfrm>
          <a:prstGeom prst="line">
            <a:avLst/>
          </a:prstGeom>
          <a:noFill/>
          <a:ln w="38100" cmpd="sng">
            <a:solidFill>
              <a:srgbClr val="C0550F"/>
            </a:solidFill>
            <a:round/>
            <a:headEnd/>
            <a:tailEnd type="stealth" w="med" len="med"/>
          </a:ln>
          <a:extLst>
            <a:ext uri="{909E8E84-426E-40dd-AFC4-6F175D3DCCD1}">
              <a14:hiddenFill xmlns:a14="http://schemas.microsoft.com/office/drawing/2010/main" xmlns="">
                <a:noFill/>
              </a14:hiddenFill>
            </a:ext>
          </a:extLst>
        </p:spPr>
      </p:cxnSp>
      <p:cxnSp>
        <p:nvCxnSpPr>
          <p:cNvPr id="19" name="Line 14">
            <a:extLst>
              <a:ext uri="{FF2B5EF4-FFF2-40B4-BE49-F238E27FC236}">
                <a16:creationId xmlns:a16="http://schemas.microsoft.com/office/drawing/2014/main" id="{DB79915A-A087-2F46-9E24-835012DE28D9}"/>
              </a:ext>
            </a:extLst>
          </p:cNvPr>
          <p:cNvCxnSpPr>
            <a:cxnSpLocks noChangeShapeType="1"/>
          </p:cNvCxnSpPr>
          <p:nvPr/>
        </p:nvCxnSpPr>
        <p:spPr bwMode="auto">
          <a:xfrm>
            <a:off x="7670664" y="3372058"/>
            <a:ext cx="254000" cy="6350"/>
          </a:xfrm>
          <a:prstGeom prst="line">
            <a:avLst/>
          </a:prstGeom>
          <a:noFill/>
          <a:ln w="38100" cmpd="sng">
            <a:solidFill>
              <a:srgbClr val="C0550F"/>
            </a:solidFill>
            <a:prstDash val="sysDash"/>
            <a:round/>
            <a:headEnd/>
            <a:tailEnd type="none" w="med" len="med"/>
          </a:ln>
          <a:extLst>
            <a:ext uri="{909E8E84-426E-40dd-AFC4-6F175D3DCCD1}">
              <a14:hiddenFill xmlns:a14="http://schemas.microsoft.com/office/drawing/2010/main" xmlns="">
                <a:noFill/>
              </a14:hiddenFill>
            </a:ext>
          </a:extLst>
        </p:spPr>
      </p:cxnSp>
      <p:cxnSp>
        <p:nvCxnSpPr>
          <p:cNvPr id="20" name="Line 14">
            <a:extLst>
              <a:ext uri="{FF2B5EF4-FFF2-40B4-BE49-F238E27FC236}">
                <a16:creationId xmlns:a16="http://schemas.microsoft.com/office/drawing/2014/main" id="{AA9A8CE2-9697-C343-B809-0FE87BC7D271}"/>
              </a:ext>
            </a:extLst>
          </p:cNvPr>
          <p:cNvCxnSpPr>
            <a:cxnSpLocks noChangeShapeType="1"/>
          </p:cNvCxnSpPr>
          <p:nvPr/>
        </p:nvCxnSpPr>
        <p:spPr bwMode="auto">
          <a:xfrm flipH="1">
            <a:off x="7934519" y="3358530"/>
            <a:ext cx="2" cy="1432286"/>
          </a:xfrm>
          <a:prstGeom prst="line">
            <a:avLst/>
          </a:prstGeom>
          <a:noFill/>
          <a:ln w="38100" cmpd="sng">
            <a:solidFill>
              <a:srgbClr val="C0550F"/>
            </a:solidFill>
            <a:prstDash val="sysDash"/>
            <a:round/>
            <a:headEnd/>
            <a:tailEnd type="none" w="med" len="med"/>
          </a:ln>
          <a:extLst>
            <a:ext uri="{909E8E84-426E-40dd-AFC4-6F175D3DCCD1}">
              <a14:hiddenFill xmlns:a14="http://schemas.microsoft.com/office/drawing/2010/main" xmlns="">
                <a:noFill/>
              </a14:hiddenFill>
            </a:ext>
          </a:extLst>
        </p:spPr>
      </p:cxnSp>
      <p:cxnSp>
        <p:nvCxnSpPr>
          <p:cNvPr id="21" name="Line 14">
            <a:extLst>
              <a:ext uri="{FF2B5EF4-FFF2-40B4-BE49-F238E27FC236}">
                <a16:creationId xmlns:a16="http://schemas.microsoft.com/office/drawing/2014/main" id="{4CA525BF-406D-FB4B-BE87-CABA9B2CF3C4}"/>
              </a:ext>
            </a:extLst>
          </p:cNvPr>
          <p:cNvCxnSpPr>
            <a:cxnSpLocks noChangeShapeType="1"/>
          </p:cNvCxnSpPr>
          <p:nvPr/>
        </p:nvCxnSpPr>
        <p:spPr bwMode="auto">
          <a:xfrm flipV="1">
            <a:off x="1367601" y="4037962"/>
            <a:ext cx="10651" cy="746228"/>
          </a:xfrm>
          <a:prstGeom prst="line">
            <a:avLst/>
          </a:prstGeom>
          <a:noFill/>
          <a:ln w="38100" cmpd="sng">
            <a:solidFill>
              <a:srgbClr val="C0550F"/>
            </a:solidFill>
            <a:prstDash val="sysDash"/>
            <a:round/>
            <a:headEnd/>
            <a:tailEnd type="stealth" w="med" len="med"/>
          </a:ln>
          <a:extLst>
            <a:ext uri="{909E8E84-426E-40dd-AFC4-6F175D3DCCD1}">
              <a14:hiddenFill xmlns:a14="http://schemas.microsoft.com/office/drawing/2010/main" xmlns="">
                <a:noFill/>
              </a14:hiddenFill>
            </a:ext>
          </a:extLst>
        </p:spPr>
      </p:cxnSp>
      <p:cxnSp>
        <p:nvCxnSpPr>
          <p:cNvPr id="22" name="Line 14">
            <a:extLst>
              <a:ext uri="{FF2B5EF4-FFF2-40B4-BE49-F238E27FC236}">
                <a16:creationId xmlns:a16="http://schemas.microsoft.com/office/drawing/2014/main" id="{FBCD45AD-AF31-8145-917C-43F56C869A64}"/>
              </a:ext>
            </a:extLst>
          </p:cNvPr>
          <p:cNvCxnSpPr>
            <a:cxnSpLocks noChangeShapeType="1"/>
          </p:cNvCxnSpPr>
          <p:nvPr/>
        </p:nvCxnSpPr>
        <p:spPr bwMode="auto">
          <a:xfrm flipV="1">
            <a:off x="1363162" y="4758999"/>
            <a:ext cx="6586796" cy="6209"/>
          </a:xfrm>
          <a:prstGeom prst="line">
            <a:avLst/>
          </a:prstGeom>
          <a:noFill/>
          <a:ln w="38100" cmpd="sng">
            <a:solidFill>
              <a:srgbClr val="C0550F"/>
            </a:solidFill>
            <a:prstDash val="sysDash"/>
            <a:round/>
            <a:headEnd/>
            <a:tailEnd type="none" w="med" len="med"/>
          </a:ln>
          <a:extLst>
            <a:ext uri="{909E8E84-426E-40dd-AFC4-6F175D3DCCD1}">
              <a14:hiddenFill xmlns:a14="http://schemas.microsoft.com/office/drawing/2010/main" xmlns="">
                <a:noFill/>
              </a14:hiddenFill>
            </a:ext>
          </a:extLst>
        </p:spPr>
      </p:cxnSp>
      <p:cxnSp>
        <p:nvCxnSpPr>
          <p:cNvPr id="23" name="Straight Connector 22">
            <a:extLst>
              <a:ext uri="{FF2B5EF4-FFF2-40B4-BE49-F238E27FC236}">
                <a16:creationId xmlns:a16="http://schemas.microsoft.com/office/drawing/2014/main" id="{4FB02302-50F1-564B-874D-7CD33BF8AF81}"/>
              </a:ext>
            </a:extLst>
          </p:cNvPr>
          <p:cNvCxnSpPr/>
          <p:nvPr/>
        </p:nvCxnSpPr>
        <p:spPr>
          <a:xfrm>
            <a:off x="2750641" y="2160975"/>
            <a:ext cx="333" cy="2822713"/>
          </a:xfrm>
          <a:prstGeom prst="line">
            <a:avLst/>
          </a:prstGeom>
          <a:ln w="19050"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FCACD628-8162-2541-9DAB-E4D413948F27}"/>
              </a:ext>
            </a:extLst>
          </p:cNvPr>
          <p:cNvCxnSpPr/>
          <p:nvPr/>
        </p:nvCxnSpPr>
        <p:spPr>
          <a:xfrm>
            <a:off x="6641664" y="2160975"/>
            <a:ext cx="22806" cy="2822713"/>
          </a:xfrm>
          <a:prstGeom prst="line">
            <a:avLst/>
          </a:prstGeom>
          <a:ln w="19050"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sp>
        <p:nvSpPr>
          <p:cNvPr id="25" name="Text Box 1">
            <a:extLst>
              <a:ext uri="{FF2B5EF4-FFF2-40B4-BE49-F238E27FC236}">
                <a16:creationId xmlns:a16="http://schemas.microsoft.com/office/drawing/2014/main" id="{872768DA-0B90-664A-B63B-BC2CAC46D4D2}"/>
              </a:ext>
            </a:extLst>
          </p:cNvPr>
          <p:cNvSpPr txBox="1">
            <a:spLocks noChangeArrowheads="1"/>
          </p:cNvSpPr>
          <p:nvPr/>
        </p:nvSpPr>
        <p:spPr bwMode="auto">
          <a:xfrm>
            <a:off x="5387204" y="3805033"/>
            <a:ext cx="922020"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000" i="1" dirty="0">
                <a:effectLst/>
                <a:latin typeface="Arial" charset="0"/>
                <a:ea typeface="ＭＳ 明朝" charset="-128"/>
                <a:cs typeface="Times New Roman" charset="0"/>
              </a:rPr>
              <a:t>salient social identity</a:t>
            </a:r>
            <a:endParaRPr lang="en-GB" sz="1200" dirty="0">
              <a:effectLst/>
              <a:latin typeface="Cambria" charset="0"/>
              <a:ea typeface="ＭＳ 明朝" charset="-128"/>
              <a:cs typeface="Times New Roman" charset="0"/>
            </a:endParaRPr>
          </a:p>
          <a:p>
            <a:pPr marL="0" marR="0" algn="ctr">
              <a:spcBef>
                <a:spcPts val="0"/>
              </a:spcBef>
              <a:spcAft>
                <a:spcPts val="0"/>
              </a:spcAft>
            </a:pPr>
            <a:r>
              <a:rPr lang="en-US" sz="1000" dirty="0">
                <a:solidFill>
                  <a:srgbClr val="808080"/>
                </a:solidFill>
                <a:effectLst/>
                <a:latin typeface="Arial" charset="0"/>
                <a:ea typeface="ＭＳ 明朝" charset="-128"/>
                <a:cs typeface="Times New Roman" charset="0"/>
              </a:rPr>
              <a:t> </a:t>
            </a:r>
            <a:endParaRPr lang="en-GB" sz="1200" dirty="0">
              <a:effectLst/>
              <a:latin typeface="Cambria" charset="0"/>
              <a:ea typeface="ＭＳ 明朝" charset="-128"/>
              <a:cs typeface="Times New Roman" charset="0"/>
            </a:endParaRPr>
          </a:p>
        </p:txBody>
      </p:sp>
      <p:sp>
        <p:nvSpPr>
          <p:cNvPr id="26" name="Text Box 3">
            <a:extLst>
              <a:ext uri="{FF2B5EF4-FFF2-40B4-BE49-F238E27FC236}">
                <a16:creationId xmlns:a16="http://schemas.microsoft.com/office/drawing/2014/main" id="{4BA34A1B-0E13-D24B-94F9-FDB5F9386A62}"/>
              </a:ext>
            </a:extLst>
          </p:cNvPr>
          <p:cNvSpPr txBox="1">
            <a:spLocks noChangeArrowheads="1"/>
          </p:cNvSpPr>
          <p:nvPr/>
        </p:nvSpPr>
        <p:spPr bwMode="auto">
          <a:xfrm>
            <a:off x="1829299" y="4233342"/>
            <a:ext cx="922020"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US" sz="1000" i="1" dirty="0">
                <a:effectLst/>
                <a:latin typeface="Arial" charset="0"/>
                <a:ea typeface="ＭＳ 明朝" charset="-128"/>
                <a:cs typeface="Times New Roman" charset="0"/>
              </a:rPr>
              <a:t>social identification</a:t>
            </a:r>
            <a:endParaRPr lang="en-GB" sz="1200" dirty="0">
              <a:effectLst/>
              <a:latin typeface="Cambria" charset="0"/>
              <a:ea typeface="ＭＳ 明朝" charset="-128"/>
              <a:cs typeface="Times New Roman" charset="0"/>
            </a:endParaRPr>
          </a:p>
          <a:p>
            <a:pPr marL="0" marR="0" algn="ctr">
              <a:spcBef>
                <a:spcPts val="0"/>
              </a:spcBef>
              <a:spcAft>
                <a:spcPts val="0"/>
              </a:spcAft>
            </a:pPr>
            <a:r>
              <a:rPr lang="en-US" sz="1000" dirty="0">
                <a:solidFill>
                  <a:srgbClr val="808080"/>
                </a:solidFill>
                <a:effectLst/>
                <a:latin typeface="Arial" charset="0"/>
                <a:ea typeface="ＭＳ 明朝" charset="-128"/>
                <a:cs typeface="Times New Roman" charset="0"/>
              </a:rPr>
              <a:t> </a:t>
            </a:r>
            <a:endParaRPr lang="en-GB" sz="1200" dirty="0">
              <a:effectLst/>
              <a:latin typeface="Cambria" charset="0"/>
              <a:ea typeface="ＭＳ 明朝" charset="-128"/>
              <a:cs typeface="Times New Roman" charset="0"/>
            </a:endParaRPr>
          </a:p>
        </p:txBody>
      </p:sp>
      <p:sp>
        <p:nvSpPr>
          <p:cNvPr id="27" name="Oval 26">
            <a:extLst>
              <a:ext uri="{FF2B5EF4-FFF2-40B4-BE49-F238E27FC236}">
                <a16:creationId xmlns:a16="http://schemas.microsoft.com/office/drawing/2014/main" id="{7716DE90-3D36-204C-8DA4-8A37AF9E8A47}"/>
              </a:ext>
            </a:extLst>
          </p:cNvPr>
          <p:cNvSpPr/>
          <p:nvPr/>
        </p:nvSpPr>
        <p:spPr>
          <a:xfrm>
            <a:off x="5262653" y="2959849"/>
            <a:ext cx="1226911" cy="851996"/>
          </a:xfrm>
          <a:prstGeom prst="ellipse">
            <a:avLst/>
          </a:prstGeom>
          <a:noFill/>
          <a:ln w="19050">
            <a:solidFill>
              <a:srgbClr val="C055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Box 1">
            <a:extLst>
              <a:ext uri="{FF2B5EF4-FFF2-40B4-BE49-F238E27FC236}">
                <a16:creationId xmlns:a16="http://schemas.microsoft.com/office/drawing/2014/main" id="{7B2114EE-0D2C-A544-8CF3-A323752B7FCC}"/>
              </a:ext>
            </a:extLst>
          </p:cNvPr>
          <p:cNvSpPr txBox="1">
            <a:spLocks noChangeArrowheads="1"/>
          </p:cNvSpPr>
          <p:nvPr/>
        </p:nvSpPr>
        <p:spPr bwMode="auto">
          <a:xfrm>
            <a:off x="5415098" y="2670685"/>
            <a:ext cx="922020"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AU" sz="1000" i="1">
                <a:solidFill>
                  <a:srgbClr val="C0550F"/>
                </a:solidFill>
                <a:effectLst/>
                <a:latin typeface="Arial" charset="0"/>
                <a:ea typeface="ＭＳ 明朝" charset="-128"/>
                <a:cs typeface="Times New Roman" charset="0"/>
              </a:rPr>
              <a:t>“us reds”</a:t>
            </a:r>
            <a:endParaRPr lang="en-GB" sz="1200" dirty="0">
              <a:solidFill>
                <a:srgbClr val="C0550F"/>
              </a:solidFill>
              <a:effectLst/>
              <a:latin typeface="Cambria" charset="0"/>
              <a:ea typeface="ＭＳ 明朝" charset="-128"/>
              <a:cs typeface="Times New Roman" charset="0"/>
            </a:endParaRPr>
          </a:p>
          <a:p>
            <a:pPr marL="0" marR="0" algn="ctr">
              <a:spcBef>
                <a:spcPts val="0"/>
              </a:spcBef>
              <a:spcAft>
                <a:spcPts val="0"/>
              </a:spcAft>
            </a:pPr>
            <a:r>
              <a:rPr lang="en-US" sz="1000" dirty="0">
                <a:solidFill>
                  <a:srgbClr val="C0550F"/>
                </a:solidFill>
                <a:effectLst/>
                <a:latin typeface="Arial" charset="0"/>
                <a:ea typeface="ＭＳ 明朝" charset="-128"/>
                <a:cs typeface="Times New Roman" charset="0"/>
              </a:rPr>
              <a:t> </a:t>
            </a:r>
            <a:endParaRPr lang="en-GB" sz="1200" dirty="0">
              <a:solidFill>
                <a:srgbClr val="C0550F"/>
              </a:solidFill>
              <a:effectLst/>
              <a:latin typeface="Cambria" charset="0"/>
              <a:ea typeface="ＭＳ 明朝" charset="-128"/>
              <a:cs typeface="Times New Roman" charset="0"/>
            </a:endParaRPr>
          </a:p>
        </p:txBody>
      </p:sp>
      <p:pic>
        <p:nvPicPr>
          <p:cNvPr id="29" name="Picture 28">
            <a:extLst>
              <a:ext uri="{FF2B5EF4-FFF2-40B4-BE49-F238E27FC236}">
                <a16:creationId xmlns:a16="http://schemas.microsoft.com/office/drawing/2014/main" id="{CD8AF3DE-B9E0-6049-A7A6-6B929991E12A}"/>
              </a:ext>
            </a:extLst>
          </p:cNvPr>
          <p:cNvPicPr>
            <a:picLocks noChangeAspect="1"/>
          </p:cNvPicPr>
          <p:nvPr/>
        </p:nvPicPr>
        <p:blipFill>
          <a:blip r:embed="rId5">
            <a:alphaModFix amt="50000"/>
            <a:extLst>
              <a:ext uri="{28A0092B-C50C-407E-A947-70E740481C1C}">
                <a14:useLocalDpi xmlns:a14="http://schemas.microsoft.com/office/drawing/2010/main" val="0"/>
              </a:ext>
            </a:extLst>
          </a:blip>
          <a:stretch>
            <a:fillRect/>
          </a:stretch>
        </p:blipFill>
        <p:spPr>
          <a:xfrm>
            <a:off x="6924798" y="3117630"/>
            <a:ext cx="733661" cy="527508"/>
          </a:xfrm>
          <a:prstGeom prst="rect">
            <a:avLst/>
          </a:prstGeom>
        </p:spPr>
      </p:pic>
      <p:pic>
        <p:nvPicPr>
          <p:cNvPr id="30" name="Picture 29">
            <a:extLst>
              <a:ext uri="{FF2B5EF4-FFF2-40B4-BE49-F238E27FC236}">
                <a16:creationId xmlns:a16="http://schemas.microsoft.com/office/drawing/2014/main" id="{78C7E41F-EEF8-1D46-830F-C94F96D816A5}"/>
              </a:ext>
            </a:extLst>
          </p:cNvPr>
          <p:cNvPicPr>
            <a:picLocks noChangeAspect="1"/>
          </p:cNvPicPr>
          <p:nvPr/>
        </p:nvPicPr>
        <p:blipFill>
          <a:blip r:embed="rId5">
            <a:alphaModFix amt="35000"/>
            <a:extLst>
              <a:ext uri="{28A0092B-C50C-407E-A947-70E740481C1C}">
                <a14:useLocalDpi xmlns:a14="http://schemas.microsoft.com/office/drawing/2010/main" val="0"/>
              </a:ext>
            </a:extLst>
          </a:blip>
          <a:stretch>
            <a:fillRect/>
          </a:stretch>
        </p:blipFill>
        <p:spPr>
          <a:xfrm>
            <a:off x="1222083" y="3779768"/>
            <a:ext cx="339420" cy="244046"/>
          </a:xfrm>
          <a:prstGeom prst="rect">
            <a:avLst/>
          </a:prstGeom>
        </p:spPr>
      </p:pic>
      <p:pic>
        <p:nvPicPr>
          <p:cNvPr id="31" name="Picture 30">
            <a:extLst>
              <a:ext uri="{FF2B5EF4-FFF2-40B4-BE49-F238E27FC236}">
                <a16:creationId xmlns:a16="http://schemas.microsoft.com/office/drawing/2014/main" id="{7CB9EF0B-0DBD-4A48-B126-15158585744F}"/>
              </a:ext>
            </a:extLst>
          </p:cNvPr>
          <p:cNvPicPr>
            <a:picLocks noChangeAspect="1"/>
          </p:cNvPicPr>
          <p:nvPr/>
        </p:nvPicPr>
        <p:blipFill>
          <a:blip r:embed="rId5">
            <a:alphaModFix amt="50000"/>
            <a:extLst>
              <a:ext uri="{28A0092B-C50C-407E-A947-70E740481C1C}">
                <a14:useLocalDpi xmlns:a14="http://schemas.microsoft.com/office/drawing/2010/main" val="0"/>
              </a:ext>
            </a:extLst>
          </a:blip>
          <a:stretch>
            <a:fillRect/>
          </a:stretch>
        </p:blipFill>
        <p:spPr>
          <a:xfrm>
            <a:off x="2006984" y="3731364"/>
            <a:ext cx="547233" cy="393465"/>
          </a:xfrm>
          <a:prstGeom prst="rect">
            <a:avLst/>
          </a:prstGeom>
        </p:spPr>
      </p:pic>
      <p:pic>
        <p:nvPicPr>
          <p:cNvPr id="32" name="Picture 31">
            <a:extLst>
              <a:ext uri="{FF2B5EF4-FFF2-40B4-BE49-F238E27FC236}">
                <a16:creationId xmlns:a16="http://schemas.microsoft.com/office/drawing/2014/main" id="{D4777B93-CF41-9048-9CD0-1708F2512F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87053" y="2789025"/>
            <a:ext cx="695030" cy="499610"/>
          </a:xfrm>
          <a:prstGeom prst="rect">
            <a:avLst/>
          </a:prstGeom>
        </p:spPr>
      </p:pic>
      <p:pic>
        <p:nvPicPr>
          <p:cNvPr id="33" name="Picture 32">
            <a:extLst>
              <a:ext uri="{FF2B5EF4-FFF2-40B4-BE49-F238E27FC236}">
                <a16:creationId xmlns:a16="http://schemas.microsoft.com/office/drawing/2014/main" id="{F767374B-AC5B-EB4D-BEE0-1564FC67ED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1327" y="2808168"/>
            <a:ext cx="685542" cy="492910"/>
          </a:xfrm>
          <a:prstGeom prst="rect">
            <a:avLst/>
          </a:prstGeom>
        </p:spPr>
      </p:pic>
      <p:sp>
        <p:nvSpPr>
          <p:cNvPr id="34" name="Text Box 1">
            <a:extLst>
              <a:ext uri="{FF2B5EF4-FFF2-40B4-BE49-F238E27FC236}">
                <a16:creationId xmlns:a16="http://schemas.microsoft.com/office/drawing/2014/main" id="{4C75945D-E573-AE4E-8530-FB89FBE989CD}"/>
              </a:ext>
            </a:extLst>
          </p:cNvPr>
          <p:cNvSpPr txBox="1">
            <a:spLocks noChangeArrowheads="1"/>
          </p:cNvSpPr>
          <p:nvPr/>
        </p:nvSpPr>
        <p:spPr bwMode="auto">
          <a:xfrm>
            <a:off x="3230915" y="2595213"/>
            <a:ext cx="922020"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AU" sz="1000" i="1">
                <a:solidFill>
                  <a:srgbClr val="C0550F"/>
                </a:solidFill>
                <a:effectLst/>
                <a:latin typeface="Arial" charset="0"/>
                <a:ea typeface="ＭＳ 明朝" charset="-128"/>
                <a:cs typeface="Times New Roman" charset="0"/>
              </a:rPr>
              <a:t>reds</a:t>
            </a:r>
            <a:endParaRPr lang="en-GB" sz="1200" dirty="0">
              <a:solidFill>
                <a:srgbClr val="C0550F"/>
              </a:solidFill>
              <a:effectLst/>
              <a:latin typeface="Cambria" charset="0"/>
              <a:ea typeface="ＭＳ 明朝" charset="-128"/>
              <a:cs typeface="Times New Roman" charset="0"/>
            </a:endParaRPr>
          </a:p>
          <a:p>
            <a:pPr marL="0" marR="0" algn="ctr">
              <a:spcBef>
                <a:spcPts val="0"/>
              </a:spcBef>
              <a:spcAft>
                <a:spcPts val="0"/>
              </a:spcAft>
            </a:pPr>
            <a:r>
              <a:rPr lang="en-US" sz="1000" dirty="0">
                <a:solidFill>
                  <a:srgbClr val="C0550F"/>
                </a:solidFill>
                <a:effectLst/>
                <a:latin typeface="Arial" charset="0"/>
                <a:ea typeface="ＭＳ 明朝" charset="-128"/>
                <a:cs typeface="Times New Roman" charset="0"/>
              </a:rPr>
              <a:t> </a:t>
            </a:r>
            <a:endParaRPr lang="en-GB" sz="1200" dirty="0">
              <a:solidFill>
                <a:srgbClr val="C0550F"/>
              </a:solidFill>
              <a:effectLst/>
              <a:latin typeface="Cambria" charset="0"/>
              <a:ea typeface="ＭＳ 明朝" charset="-128"/>
              <a:cs typeface="Times New Roman" charset="0"/>
            </a:endParaRPr>
          </a:p>
        </p:txBody>
      </p:sp>
      <p:sp>
        <p:nvSpPr>
          <p:cNvPr id="35" name="Text Box 1">
            <a:extLst>
              <a:ext uri="{FF2B5EF4-FFF2-40B4-BE49-F238E27FC236}">
                <a16:creationId xmlns:a16="http://schemas.microsoft.com/office/drawing/2014/main" id="{ED9DD8DC-6202-294F-A132-64BE06BAD3FA}"/>
              </a:ext>
            </a:extLst>
          </p:cNvPr>
          <p:cNvSpPr txBox="1">
            <a:spLocks noChangeArrowheads="1"/>
          </p:cNvSpPr>
          <p:nvPr/>
        </p:nvSpPr>
        <p:spPr bwMode="auto">
          <a:xfrm>
            <a:off x="4006499" y="2590420"/>
            <a:ext cx="922020"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AU" sz="1000" i="1">
                <a:solidFill>
                  <a:srgbClr val="224D9B"/>
                </a:solidFill>
                <a:effectLst/>
                <a:latin typeface="Arial" charset="0"/>
                <a:ea typeface="ＭＳ 明朝" charset="-128"/>
                <a:cs typeface="Times New Roman" charset="0"/>
              </a:rPr>
              <a:t>blues</a:t>
            </a:r>
            <a:endParaRPr lang="en-GB" sz="1200" dirty="0">
              <a:solidFill>
                <a:srgbClr val="224D9B"/>
              </a:solidFill>
              <a:effectLst/>
              <a:latin typeface="Cambria" charset="0"/>
              <a:ea typeface="ＭＳ 明朝" charset="-128"/>
              <a:cs typeface="Times New Roman" charset="0"/>
            </a:endParaRPr>
          </a:p>
          <a:p>
            <a:pPr marL="0" marR="0" algn="ctr">
              <a:spcBef>
                <a:spcPts val="0"/>
              </a:spcBef>
              <a:spcAft>
                <a:spcPts val="0"/>
              </a:spcAft>
            </a:pPr>
            <a:r>
              <a:rPr lang="en-US" sz="1000" dirty="0">
                <a:solidFill>
                  <a:srgbClr val="224D9B"/>
                </a:solidFill>
                <a:effectLst/>
                <a:latin typeface="Arial" charset="0"/>
                <a:ea typeface="ＭＳ 明朝" charset="-128"/>
                <a:cs typeface="Times New Roman" charset="0"/>
              </a:rPr>
              <a:t> </a:t>
            </a:r>
            <a:endParaRPr lang="en-GB" sz="1200" dirty="0">
              <a:solidFill>
                <a:srgbClr val="224D9B"/>
              </a:solidFill>
              <a:effectLst/>
              <a:latin typeface="Cambria" charset="0"/>
              <a:ea typeface="ＭＳ 明朝" charset="-128"/>
              <a:cs typeface="Times New Roman" charset="0"/>
            </a:endParaRPr>
          </a:p>
        </p:txBody>
      </p:sp>
      <p:pic>
        <p:nvPicPr>
          <p:cNvPr id="36" name="Picture 35">
            <a:extLst>
              <a:ext uri="{FF2B5EF4-FFF2-40B4-BE49-F238E27FC236}">
                <a16:creationId xmlns:a16="http://schemas.microsoft.com/office/drawing/2014/main" id="{FA2492C1-8EEA-2241-A72C-1D5467E21F97}"/>
              </a:ext>
            </a:extLst>
          </p:cNvPr>
          <p:cNvPicPr>
            <a:picLocks noChangeAspect="1"/>
          </p:cNvPicPr>
          <p:nvPr/>
        </p:nvPicPr>
        <p:blipFill>
          <a:blip r:embed="rId5">
            <a:alphaModFix amt="85000"/>
            <a:extLst>
              <a:ext uri="{28A0092B-C50C-407E-A947-70E740481C1C}">
                <a14:useLocalDpi xmlns:a14="http://schemas.microsoft.com/office/drawing/2010/main" val="0"/>
              </a:ext>
            </a:extLst>
          </a:blip>
          <a:stretch>
            <a:fillRect/>
          </a:stretch>
        </p:blipFill>
        <p:spPr>
          <a:xfrm>
            <a:off x="3697946" y="3756704"/>
            <a:ext cx="685542" cy="492910"/>
          </a:xfrm>
          <a:prstGeom prst="rect">
            <a:avLst/>
          </a:prstGeom>
        </p:spPr>
      </p:pic>
      <p:cxnSp>
        <p:nvCxnSpPr>
          <p:cNvPr id="37" name="Line 14">
            <a:extLst>
              <a:ext uri="{FF2B5EF4-FFF2-40B4-BE49-F238E27FC236}">
                <a16:creationId xmlns:a16="http://schemas.microsoft.com/office/drawing/2014/main" id="{A1637B70-4511-9147-8B36-BC081B67BFE7}"/>
              </a:ext>
            </a:extLst>
          </p:cNvPr>
          <p:cNvCxnSpPr>
            <a:cxnSpLocks noChangeShapeType="1"/>
          </p:cNvCxnSpPr>
          <p:nvPr/>
        </p:nvCxnSpPr>
        <p:spPr bwMode="auto">
          <a:xfrm>
            <a:off x="1601982" y="3928097"/>
            <a:ext cx="387350" cy="6350"/>
          </a:xfrm>
          <a:prstGeom prst="line">
            <a:avLst/>
          </a:prstGeom>
          <a:noFill/>
          <a:ln w="38100" cmpd="sng">
            <a:solidFill>
              <a:srgbClr val="C0550F">
                <a:alpha val="40000"/>
              </a:srgbClr>
            </a:solidFill>
            <a:round/>
            <a:headEnd/>
            <a:tailEnd type="stealth" w="med" len="med"/>
          </a:ln>
          <a:extLst>
            <a:ext uri="{909E8E84-426E-40dd-AFC4-6F175D3DCCD1}">
              <a14:hiddenFill xmlns:a14="http://schemas.microsoft.com/office/drawing/2010/main" xmlns="">
                <a:noFill/>
              </a14:hiddenFill>
            </a:ext>
          </a:extLst>
        </p:spPr>
      </p:cxnSp>
      <p:sp>
        <p:nvSpPr>
          <p:cNvPr id="38" name="Text Box 1">
            <a:extLst>
              <a:ext uri="{FF2B5EF4-FFF2-40B4-BE49-F238E27FC236}">
                <a16:creationId xmlns:a16="http://schemas.microsoft.com/office/drawing/2014/main" id="{EB965865-C034-D447-9006-1DAE0BE88292}"/>
              </a:ext>
            </a:extLst>
          </p:cNvPr>
          <p:cNvSpPr txBox="1">
            <a:spLocks noChangeArrowheads="1"/>
          </p:cNvSpPr>
          <p:nvPr/>
        </p:nvSpPr>
        <p:spPr bwMode="auto">
          <a:xfrm>
            <a:off x="6629043" y="2863326"/>
            <a:ext cx="1229053"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AU" sz="1000" i="1" dirty="0">
                <a:solidFill>
                  <a:srgbClr val="DFAA8C"/>
                </a:solidFill>
                <a:effectLst/>
                <a:latin typeface="Arial" charset="0"/>
                <a:ea typeface="ＭＳ 明朝" charset="-128"/>
                <a:cs typeface="Times New Roman" charset="0"/>
              </a:rPr>
              <a:t>“</a:t>
            </a:r>
            <a:r>
              <a:rPr lang="en-AU" sz="1000" i="1" dirty="0">
                <a:solidFill>
                  <a:srgbClr val="DFAA8C"/>
                </a:solidFill>
                <a:latin typeface="Arial" charset="0"/>
                <a:ea typeface="ＭＳ 明朝" charset="-128"/>
                <a:cs typeface="Times New Roman" charset="0"/>
              </a:rPr>
              <a:t>we were</a:t>
            </a:r>
            <a:r>
              <a:rPr lang="en-AU" sz="1000" i="1" dirty="0">
                <a:solidFill>
                  <a:srgbClr val="DFAA8C"/>
                </a:solidFill>
                <a:effectLst/>
                <a:latin typeface="Arial" charset="0"/>
                <a:ea typeface="ＭＳ 明朝" charset="-128"/>
                <a:cs typeface="Times New Roman" charset="0"/>
              </a:rPr>
              <a:t> reds”</a:t>
            </a:r>
            <a:endParaRPr lang="en-GB" sz="1200" dirty="0">
              <a:solidFill>
                <a:srgbClr val="DFAA8C"/>
              </a:solidFill>
              <a:effectLst/>
              <a:latin typeface="Cambria" charset="0"/>
              <a:ea typeface="ＭＳ 明朝" charset="-128"/>
              <a:cs typeface="Times New Roman" charset="0"/>
            </a:endParaRPr>
          </a:p>
          <a:p>
            <a:pPr marL="0" marR="0" algn="ctr">
              <a:spcBef>
                <a:spcPts val="0"/>
              </a:spcBef>
              <a:spcAft>
                <a:spcPts val="0"/>
              </a:spcAft>
            </a:pPr>
            <a:r>
              <a:rPr lang="en-US" sz="1000" dirty="0">
                <a:solidFill>
                  <a:srgbClr val="C0550F"/>
                </a:solidFill>
                <a:effectLst/>
                <a:latin typeface="Arial" charset="0"/>
                <a:ea typeface="ＭＳ 明朝" charset="-128"/>
                <a:cs typeface="Times New Roman" charset="0"/>
              </a:rPr>
              <a:t> </a:t>
            </a:r>
            <a:endParaRPr lang="en-GB" sz="1200" dirty="0">
              <a:solidFill>
                <a:srgbClr val="C0550F"/>
              </a:solidFill>
              <a:effectLst/>
              <a:latin typeface="Cambria" charset="0"/>
              <a:ea typeface="ＭＳ 明朝" charset="-128"/>
              <a:cs typeface="Times New Roman" charset="0"/>
            </a:endParaRPr>
          </a:p>
        </p:txBody>
      </p:sp>
      <p:sp>
        <p:nvSpPr>
          <p:cNvPr id="39" name="Text Box 1">
            <a:extLst>
              <a:ext uri="{FF2B5EF4-FFF2-40B4-BE49-F238E27FC236}">
                <a16:creationId xmlns:a16="http://schemas.microsoft.com/office/drawing/2014/main" id="{8E5AE19A-7E26-1B4F-80F0-26C70FC90FA7}"/>
              </a:ext>
            </a:extLst>
          </p:cNvPr>
          <p:cNvSpPr txBox="1">
            <a:spLocks noChangeArrowheads="1"/>
          </p:cNvSpPr>
          <p:nvPr/>
        </p:nvSpPr>
        <p:spPr bwMode="auto">
          <a:xfrm>
            <a:off x="931787" y="3477900"/>
            <a:ext cx="1229053" cy="539115"/>
          </a:xfrm>
          <a:prstGeom prst="rect">
            <a:avLst/>
          </a:prstGeom>
          <a:noFill/>
          <a:ln>
            <a:noFill/>
          </a:ln>
        </p:spPr>
        <p:txBody>
          <a:bodyPr rot="0" vert="horz" wrap="square" lIns="91440" tIns="45720" rIns="91440" bIns="45720" anchor="t" anchorCtr="0" upright="1">
            <a:noAutofit/>
          </a:bodyPr>
          <a:lstStyle/>
          <a:p>
            <a:pPr marL="0" marR="0" algn="ctr">
              <a:spcBef>
                <a:spcPts val="0"/>
              </a:spcBef>
              <a:spcAft>
                <a:spcPts val="0"/>
              </a:spcAft>
            </a:pPr>
            <a:r>
              <a:rPr lang="en-AU" sz="1000" i="1">
                <a:solidFill>
                  <a:srgbClr val="DFAA8C"/>
                </a:solidFill>
                <a:effectLst/>
                <a:latin typeface="Arial" charset="0"/>
                <a:ea typeface="ＭＳ 明朝" charset="-128"/>
                <a:cs typeface="Times New Roman" charset="0"/>
              </a:rPr>
              <a:t>“</a:t>
            </a:r>
            <a:r>
              <a:rPr lang="en-AU" sz="1000" i="1">
                <a:solidFill>
                  <a:srgbClr val="DFAA8C"/>
                </a:solidFill>
                <a:latin typeface="Arial" charset="0"/>
                <a:ea typeface="ＭＳ 明朝" charset="-128"/>
                <a:cs typeface="Times New Roman" charset="0"/>
              </a:rPr>
              <a:t>we were</a:t>
            </a:r>
            <a:r>
              <a:rPr lang="en-AU" sz="1000" i="1">
                <a:solidFill>
                  <a:srgbClr val="DFAA8C"/>
                </a:solidFill>
                <a:effectLst/>
                <a:latin typeface="Arial" charset="0"/>
                <a:ea typeface="ＭＳ 明朝" charset="-128"/>
                <a:cs typeface="Times New Roman" charset="0"/>
              </a:rPr>
              <a:t> reds”</a:t>
            </a:r>
            <a:endParaRPr lang="en-GB" sz="1200" dirty="0">
              <a:solidFill>
                <a:srgbClr val="DFAA8C"/>
              </a:solidFill>
              <a:effectLst/>
              <a:latin typeface="Cambria" charset="0"/>
              <a:ea typeface="ＭＳ 明朝" charset="-128"/>
              <a:cs typeface="Times New Roman" charset="0"/>
            </a:endParaRPr>
          </a:p>
          <a:p>
            <a:pPr marL="0" marR="0" algn="ctr">
              <a:spcBef>
                <a:spcPts val="0"/>
              </a:spcBef>
              <a:spcAft>
                <a:spcPts val="0"/>
              </a:spcAft>
            </a:pPr>
            <a:r>
              <a:rPr lang="en-US" sz="1000" dirty="0">
                <a:solidFill>
                  <a:srgbClr val="DFAA8C"/>
                </a:solidFill>
                <a:effectLst/>
                <a:latin typeface="Arial" charset="0"/>
                <a:ea typeface="ＭＳ 明朝" charset="-128"/>
                <a:cs typeface="Times New Roman" charset="0"/>
              </a:rPr>
              <a:t> </a:t>
            </a:r>
            <a:endParaRPr lang="en-GB" sz="1200" dirty="0">
              <a:solidFill>
                <a:srgbClr val="DFAA8C"/>
              </a:solidFill>
              <a:effectLst/>
              <a:latin typeface="Cambria" charset="0"/>
              <a:ea typeface="ＭＳ 明朝" charset="-128"/>
              <a:cs typeface="Times New Roman" charset="0"/>
            </a:endParaRPr>
          </a:p>
        </p:txBody>
      </p:sp>
    </p:spTree>
    <p:extLst>
      <p:ext uri="{BB962C8B-B14F-4D97-AF65-F5344CB8AC3E}">
        <p14:creationId xmlns:p14="http://schemas.microsoft.com/office/powerpoint/2010/main" val="65237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37"/>
                                        </p:tgtEl>
                                        <p:attrNameLst>
                                          <p:attrName>style.visibility</p:attrName>
                                        </p:attrNameLst>
                                      </p:cBhvr>
                                      <p:to>
                                        <p:strVal val="visible"/>
                                      </p:to>
                                    </p:set>
                                  </p:childTnLst>
                                </p:cTn>
                              </p:par>
                              <p:par>
                                <p:cTn id="83" presetID="1" presetClass="entr" presetSubtype="0" fill="hold" grpId="1"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P spid="17" grpId="0" animBg="1"/>
      <p:bldP spid="25" grpId="0"/>
      <p:bldP spid="26" grpId="0"/>
      <p:bldP spid="27" grpId="0" animBg="1"/>
      <p:bldP spid="28" grpId="0"/>
      <p:bldP spid="34" grpId="0"/>
      <p:bldP spid="35" grpId="0"/>
      <p:bldP spid="38" grpId="0"/>
      <p:bldP spid="39" grpId="0"/>
      <p:bldP spid="39" grpId="1"/>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7A907E-5D50-4097-BFC4-4FE7B6A7F250}">
  <ds:schemaRefs>
    <ds:schemaRef ds:uri="http://schemas.microsoft.com/office/infopath/2007/PartnerControls"/>
    <ds:schemaRef ds:uri="http://schemas.openxmlformats.org/package/2006/metadata/core-properties"/>
    <ds:schemaRef ds:uri="40e20171-6edb-45ad-8ac4-7e0229e7c879"/>
    <ds:schemaRef ds:uri="http://www.w3.org/XML/1998/namespace"/>
    <ds:schemaRef ds:uri="http://schemas.microsoft.com/office/2006/documentManagement/types"/>
    <ds:schemaRef ds:uri="35b40e38-f187-4def-b149-9a2597bf88a1"/>
    <ds:schemaRef ds:uri="http://purl.org/dc/terms/"/>
    <ds:schemaRef ds:uri="http://schemas.microsoft.com/office/2006/metadata/properties"/>
    <ds:schemaRef ds:uri="http://purl.org/dc/dcmitype/"/>
    <ds:schemaRef ds:uri="http://purl.org/dc/elements/1.1/"/>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18754</TotalTime>
  <Words>1628</Words>
  <Application>Microsoft Macintosh PowerPoint</Application>
  <PresentationFormat>On-screen Show (16:9)</PresentationFormat>
  <Paragraphs>195</Paragraphs>
  <Slides>16</Slides>
  <Notes>15</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16</vt:i4>
      </vt:variant>
    </vt:vector>
  </HeadingPairs>
  <TitlesOfParts>
    <vt:vector size="31" baseType="lpstr">
      <vt:lpstr>ＭＳ 明朝</vt:lpstr>
      <vt:lpstr>ＭＳ Ｐゴシック</vt:lpstr>
      <vt:lpstr>Al Bayan Plain</vt:lpstr>
      <vt:lpstr>Apple Color Emoji</vt:lpstr>
      <vt:lpstr>Arial</vt:lpstr>
      <vt:lpstr>Avenir Roman</vt:lpstr>
      <vt:lpstr>Beirut</vt:lpstr>
      <vt:lpstr>Bodoni Ornaments</vt:lpstr>
      <vt:lpstr>Calibri</vt:lpstr>
      <vt:lpstr>Calibri Light</vt:lpstr>
      <vt:lpstr>Cambria</vt:lpstr>
      <vt:lpstr>Shree Devanagari 714</vt:lpstr>
      <vt:lpstr>Times</vt:lpstr>
      <vt:lpstr>Times New Roman</vt:lpstr>
      <vt:lpstr>Metropolitan</vt:lpstr>
      <vt:lpstr>PowerPoint Presentation</vt:lpstr>
      <vt:lpstr>Background</vt:lpstr>
      <vt:lpstr>The Social Identity Approach (SIA) </vt:lpstr>
      <vt:lpstr>The Social Identity Approach (SIA) </vt:lpstr>
      <vt:lpstr>The Social Identity Approach (SIA) </vt:lpstr>
      <vt:lpstr>PowerPoint Presentation</vt:lpstr>
      <vt:lpstr>The Social Identity Approach (SIA) </vt:lpstr>
      <vt:lpstr>The Social Identity Approach (SIA) </vt:lpstr>
      <vt:lpstr>PowerPoint Presentation</vt:lpstr>
      <vt:lpstr>The Social Identity Approach (SIA) </vt:lpstr>
      <vt:lpstr>Applying SIA to sport and exercise psychology: The 5Ps</vt:lpstr>
      <vt:lpstr>Applying SIA to sport and exercise psychology: The 5Ps</vt:lpstr>
      <vt:lpstr>Applying SIA to sport and exercise psychology: The 5Ps</vt:lpstr>
      <vt:lpstr>Applying SIA to sport and exercise psychology: The 5Ps</vt:lpstr>
      <vt:lpstr>Applying SIA to sport and exercise psychology: The 5Ps</vt:lpstr>
      <vt:lpstr>Conclusions</vt:lpstr>
    </vt:vector>
  </TitlesOfParts>
  <Company>Sage Publications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Alex Haslam</cp:lastModifiedBy>
  <cp:revision>850</cp:revision>
  <cp:lastPrinted>2017-06-27T15:10:23Z</cp:lastPrinted>
  <dcterms:created xsi:type="dcterms:W3CDTF">2012-11-12T22:03:53Z</dcterms:created>
  <dcterms:modified xsi:type="dcterms:W3CDTF">2021-04-27T02:17:43Z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