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9" r:id="rId4"/>
  </p:sldMasterIdLst>
  <p:notesMasterIdLst>
    <p:notesMasterId r:id="rId21"/>
  </p:notesMasterIdLst>
  <p:handoutMasterIdLst>
    <p:handoutMasterId r:id="rId22"/>
  </p:handoutMasterIdLst>
  <p:sldIdLst>
    <p:sldId id="500" r:id="rId5"/>
    <p:sldId id="993" r:id="rId6"/>
    <p:sldId id="1053" r:id="rId7"/>
    <p:sldId id="1048" r:id="rId8"/>
    <p:sldId id="1054" r:id="rId9"/>
    <p:sldId id="1056" r:id="rId10"/>
    <p:sldId id="1055" r:id="rId11"/>
    <p:sldId id="1057" r:id="rId12"/>
    <p:sldId id="1059" r:id="rId13"/>
    <p:sldId id="1058" r:id="rId14"/>
    <p:sldId id="1021" r:id="rId15"/>
    <p:sldId id="1064" r:id="rId16"/>
    <p:sldId id="1041" r:id="rId17"/>
    <p:sldId id="1062" r:id="rId18"/>
    <p:sldId id="1060" r:id="rId19"/>
    <p:sldId id="577" r:id="rId20"/>
  </p:sldIdLst>
  <p:sldSz cx="9144000" cy="5143500" type="screen16x9"/>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3D78"/>
    <a:srgbClr val="4094D1"/>
    <a:srgbClr val="22568B"/>
    <a:srgbClr val="62A9D5"/>
    <a:srgbClr val="3DB7E4"/>
    <a:srgbClr val="50B4C9"/>
    <a:srgbClr val="5C458F"/>
    <a:srgbClr val="002060"/>
    <a:srgbClr val="EC952B"/>
    <a:srgbClr val="F0AF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18" autoAdjust="0"/>
    <p:restoredTop sz="84762" autoAdjust="0"/>
  </p:normalViewPr>
  <p:slideViewPr>
    <p:cSldViewPr snapToGrid="0" snapToObjects="1">
      <p:cViewPr varScale="1">
        <p:scale>
          <a:sx n="138" d="100"/>
          <a:sy n="138" d="100"/>
        </p:scale>
        <p:origin x="392" y="168"/>
      </p:cViewPr>
      <p:guideLst>
        <p:guide orient="horz" pos="1620"/>
        <p:guide pos="2880"/>
      </p:guideLst>
    </p:cSldViewPr>
  </p:slideViewPr>
  <p:outlineViewPr>
    <p:cViewPr>
      <p:scale>
        <a:sx n="33" d="100"/>
        <a:sy n="33" d="100"/>
      </p:scale>
      <p:origin x="0" y="3990"/>
    </p:cViewPr>
  </p:outlineViewPr>
  <p:notesTextViewPr>
    <p:cViewPr>
      <p:scale>
        <a:sx n="100" d="100"/>
        <a:sy n="100" d="100"/>
      </p:scale>
      <p:origin x="0" y="0"/>
    </p:cViewPr>
  </p:notesTextViewPr>
  <p:gridSpacing cx="72237" cy="72237"/>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lip Boen" userId="f3ba5a88-dbd6-47dd-871a-e364d5b391b4" providerId="ADAL" clId="{F023C9FA-D34B-4C63-8DEF-C942C193A5CB}"/>
    <pc:docChg chg="custSel modSld">
      <pc:chgData name="Filip Boen" userId="f3ba5a88-dbd6-47dd-871a-e364d5b391b4" providerId="ADAL" clId="{F023C9FA-D34B-4C63-8DEF-C942C193A5CB}" dt="2021-03-01T18:47:26.566" v="1478" actId="255"/>
      <pc:docMkLst>
        <pc:docMk/>
      </pc:docMkLst>
      <pc:sldChg chg="modSp">
        <pc:chgData name="Filip Boen" userId="f3ba5a88-dbd6-47dd-871a-e364d5b391b4" providerId="ADAL" clId="{F023C9FA-D34B-4C63-8DEF-C942C193A5CB}" dt="2021-03-01T17:45:12.583" v="16" actId="20577"/>
        <pc:sldMkLst>
          <pc:docMk/>
          <pc:sldMk cId="3120472011" sldId="500"/>
        </pc:sldMkLst>
        <pc:spChg chg="mod">
          <ac:chgData name="Filip Boen" userId="f3ba5a88-dbd6-47dd-871a-e364d5b391b4" providerId="ADAL" clId="{F023C9FA-D34B-4C63-8DEF-C942C193A5CB}" dt="2021-03-01T17:45:12.583" v="16" actId="20577"/>
          <ac:spMkLst>
            <pc:docMk/>
            <pc:sldMk cId="3120472011" sldId="500"/>
            <ac:spMk id="16" creationId="{00000000-0000-0000-0000-000000000000}"/>
          </ac:spMkLst>
        </pc:spChg>
      </pc:sldChg>
      <pc:sldChg chg="modSp">
        <pc:chgData name="Filip Boen" userId="f3ba5a88-dbd6-47dd-871a-e364d5b391b4" providerId="ADAL" clId="{F023C9FA-D34B-4C63-8DEF-C942C193A5CB}" dt="2021-03-01T18:47:26.566" v="1478" actId="255"/>
        <pc:sldMkLst>
          <pc:docMk/>
          <pc:sldMk cId="472659591" sldId="577"/>
        </pc:sldMkLst>
        <pc:spChg chg="mod">
          <ac:chgData name="Filip Boen" userId="f3ba5a88-dbd6-47dd-871a-e364d5b391b4" providerId="ADAL" clId="{F023C9FA-D34B-4C63-8DEF-C942C193A5CB}" dt="2021-03-01T18:47:26.566" v="1478" actId="255"/>
          <ac:spMkLst>
            <pc:docMk/>
            <pc:sldMk cId="472659591" sldId="577"/>
            <ac:spMk id="9" creationId="{9E1FB00C-FB00-47C6-88BF-17239AD5F695}"/>
          </ac:spMkLst>
        </pc:spChg>
      </pc:sldChg>
      <pc:sldChg chg="modSp">
        <pc:chgData name="Filip Boen" userId="f3ba5a88-dbd6-47dd-871a-e364d5b391b4" providerId="ADAL" clId="{F023C9FA-D34B-4C63-8DEF-C942C193A5CB}" dt="2021-03-01T18:31:36.353" v="182" actId="1076"/>
        <pc:sldMkLst>
          <pc:docMk/>
          <pc:sldMk cId="3972013265" sldId="993"/>
        </pc:sldMkLst>
        <pc:spChg chg="mod">
          <ac:chgData name="Filip Boen" userId="f3ba5a88-dbd6-47dd-871a-e364d5b391b4" providerId="ADAL" clId="{F023C9FA-D34B-4C63-8DEF-C942C193A5CB}" dt="2021-03-01T18:31:33.633" v="181" actId="207"/>
          <ac:spMkLst>
            <pc:docMk/>
            <pc:sldMk cId="3972013265" sldId="993"/>
            <ac:spMk id="9" creationId="{9E1FB00C-FB00-47C6-88BF-17239AD5F695}"/>
          </ac:spMkLst>
        </pc:spChg>
        <pc:picChg chg="mod">
          <ac:chgData name="Filip Boen" userId="f3ba5a88-dbd6-47dd-871a-e364d5b391b4" providerId="ADAL" clId="{F023C9FA-D34B-4C63-8DEF-C942C193A5CB}" dt="2021-03-01T18:31:36.353" v="182" actId="1076"/>
          <ac:picMkLst>
            <pc:docMk/>
            <pc:sldMk cId="3972013265" sldId="993"/>
            <ac:picMk id="7" creationId="{FFD8D05A-B67C-4DDA-9452-5E7A24819735}"/>
          </ac:picMkLst>
        </pc:picChg>
      </pc:sldChg>
      <pc:sldChg chg="modSp">
        <pc:chgData name="Filip Boen" userId="f3ba5a88-dbd6-47dd-871a-e364d5b391b4" providerId="ADAL" clId="{F023C9FA-D34B-4C63-8DEF-C942C193A5CB}" dt="2021-03-01T18:43:19.589" v="1139" actId="20577"/>
        <pc:sldMkLst>
          <pc:docMk/>
          <pc:sldMk cId="649956759" sldId="1021"/>
        </pc:sldMkLst>
        <pc:spChg chg="mod">
          <ac:chgData name="Filip Boen" userId="f3ba5a88-dbd6-47dd-871a-e364d5b391b4" providerId="ADAL" clId="{F023C9FA-D34B-4C63-8DEF-C942C193A5CB}" dt="2021-03-01T18:42:44.727" v="1121" actId="255"/>
          <ac:spMkLst>
            <pc:docMk/>
            <pc:sldMk cId="649956759" sldId="1021"/>
            <ac:spMk id="7" creationId="{E16374FD-3178-4334-92FB-6FF2D87998B8}"/>
          </ac:spMkLst>
        </pc:spChg>
        <pc:spChg chg="mod">
          <ac:chgData name="Filip Boen" userId="f3ba5a88-dbd6-47dd-871a-e364d5b391b4" providerId="ADAL" clId="{F023C9FA-D34B-4C63-8DEF-C942C193A5CB}" dt="2021-03-01T18:43:19.589" v="1139" actId="20577"/>
          <ac:spMkLst>
            <pc:docMk/>
            <pc:sldMk cId="649956759" sldId="1021"/>
            <ac:spMk id="9" creationId="{9E1FB00C-FB00-47C6-88BF-17239AD5F695}"/>
          </ac:spMkLst>
        </pc:spChg>
        <pc:spChg chg="mod">
          <ac:chgData name="Filip Boen" userId="f3ba5a88-dbd6-47dd-871a-e364d5b391b4" providerId="ADAL" clId="{F023C9FA-D34B-4C63-8DEF-C942C193A5CB}" dt="2021-03-01T18:42:40.762" v="1120" actId="27636"/>
          <ac:spMkLst>
            <pc:docMk/>
            <pc:sldMk cId="649956759" sldId="1021"/>
            <ac:spMk id="10" creationId="{8F590BBE-DFF9-4E01-91C4-3D5760711361}"/>
          </ac:spMkLst>
        </pc:spChg>
      </pc:sldChg>
      <pc:sldChg chg="modSp">
        <pc:chgData name="Filip Boen" userId="f3ba5a88-dbd6-47dd-871a-e364d5b391b4" providerId="ADAL" clId="{F023C9FA-D34B-4C63-8DEF-C942C193A5CB}" dt="2021-03-01T18:45:26.653" v="1324" actId="255"/>
        <pc:sldMkLst>
          <pc:docMk/>
          <pc:sldMk cId="2195460630" sldId="1041"/>
        </pc:sldMkLst>
        <pc:spChg chg="mod">
          <ac:chgData name="Filip Boen" userId="f3ba5a88-dbd6-47dd-871a-e364d5b391b4" providerId="ADAL" clId="{F023C9FA-D34B-4C63-8DEF-C942C193A5CB}" dt="2021-03-01T18:44:37.668" v="1229" actId="255"/>
          <ac:spMkLst>
            <pc:docMk/>
            <pc:sldMk cId="2195460630" sldId="1041"/>
            <ac:spMk id="7" creationId="{E16374FD-3178-4334-92FB-6FF2D87998B8}"/>
          </ac:spMkLst>
        </pc:spChg>
        <pc:spChg chg="mod">
          <ac:chgData name="Filip Boen" userId="f3ba5a88-dbd6-47dd-871a-e364d5b391b4" providerId="ADAL" clId="{F023C9FA-D34B-4C63-8DEF-C942C193A5CB}" dt="2021-03-01T18:45:26.653" v="1324" actId="255"/>
          <ac:spMkLst>
            <pc:docMk/>
            <pc:sldMk cId="2195460630" sldId="1041"/>
            <ac:spMk id="9" creationId="{9E1FB00C-FB00-47C6-88BF-17239AD5F695}"/>
          </ac:spMkLst>
        </pc:spChg>
        <pc:spChg chg="mod">
          <ac:chgData name="Filip Boen" userId="f3ba5a88-dbd6-47dd-871a-e364d5b391b4" providerId="ADAL" clId="{F023C9FA-D34B-4C63-8DEF-C942C193A5CB}" dt="2021-03-01T18:44:31.762" v="1228" actId="27636"/>
          <ac:spMkLst>
            <pc:docMk/>
            <pc:sldMk cId="2195460630" sldId="1041"/>
            <ac:spMk id="10" creationId="{8F590BBE-DFF9-4E01-91C4-3D5760711361}"/>
          </ac:spMkLst>
        </pc:spChg>
      </pc:sldChg>
      <pc:sldChg chg="modSp">
        <pc:chgData name="Filip Boen" userId="f3ba5a88-dbd6-47dd-871a-e364d5b391b4" providerId="ADAL" clId="{F023C9FA-D34B-4C63-8DEF-C942C193A5CB}" dt="2021-03-01T18:34:09.740" v="402" actId="20577"/>
        <pc:sldMkLst>
          <pc:docMk/>
          <pc:sldMk cId="596258218" sldId="1048"/>
        </pc:sldMkLst>
        <pc:spChg chg="mod">
          <ac:chgData name="Filip Boen" userId="f3ba5a88-dbd6-47dd-871a-e364d5b391b4" providerId="ADAL" clId="{F023C9FA-D34B-4C63-8DEF-C942C193A5CB}" dt="2021-03-01T18:32:27.271" v="210" actId="255"/>
          <ac:spMkLst>
            <pc:docMk/>
            <pc:sldMk cId="596258218" sldId="1048"/>
            <ac:spMk id="7" creationId="{E16374FD-3178-4334-92FB-6FF2D87998B8}"/>
          </ac:spMkLst>
        </pc:spChg>
        <pc:spChg chg="mod">
          <ac:chgData name="Filip Boen" userId="f3ba5a88-dbd6-47dd-871a-e364d5b391b4" providerId="ADAL" clId="{F023C9FA-D34B-4C63-8DEF-C942C193A5CB}" dt="2021-03-01T18:34:09.740" v="402" actId="20577"/>
          <ac:spMkLst>
            <pc:docMk/>
            <pc:sldMk cId="596258218" sldId="1048"/>
            <ac:spMk id="9" creationId="{9E1FB00C-FB00-47C6-88BF-17239AD5F695}"/>
          </ac:spMkLst>
        </pc:spChg>
        <pc:spChg chg="mod">
          <ac:chgData name="Filip Boen" userId="f3ba5a88-dbd6-47dd-871a-e364d5b391b4" providerId="ADAL" clId="{F023C9FA-D34B-4C63-8DEF-C942C193A5CB}" dt="2021-03-01T18:32:31.673" v="211" actId="1076"/>
          <ac:spMkLst>
            <pc:docMk/>
            <pc:sldMk cId="596258218" sldId="1048"/>
            <ac:spMk id="10" creationId="{8F590BBE-DFF9-4E01-91C4-3D5760711361}"/>
          </ac:spMkLst>
        </pc:spChg>
      </pc:sldChg>
      <pc:sldChg chg="modSp">
        <pc:chgData name="Filip Boen" userId="f3ba5a88-dbd6-47dd-871a-e364d5b391b4" providerId="ADAL" clId="{F023C9FA-D34B-4C63-8DEF-C942C193A5CB}" dt="2021-03-01T18:32:01.271" v="208" actId="255"/>
        <pc:sldMkLst>
          <pc:docMk/>
          <pc:sldMk cId="1271171560" sldId="1053"/>
        </pc:sldMkLst>
        <pc:spChg chg="mod">
          <ac:chgData name="Filip Boen" userId="f3ba5a88-dbd6-47dd-871a-e364d5b391b4" providerId="ADAL" clId="{F023C9FA-D34B-4C63-8DEF-C942C193A5CB}" dt="2021-03-01T18:32:01.271" v="208" actId="255"/>
          <ac:spMkLst>
            <pc:docMk/>
            <pc:sldMk cId="1271171560" sldId="1053"/>
            <ac:spMk id="8" creationId="{68AF17C5-4836-46DA-81D6-58CE7E079EF5}"/>
          </ac:spMkLst>
        </pc:spChg>
      </pc:sldChg>
      <pc:sldChg chg="modSp">
        <pc:chgData name="Filip Boen" userId="f3ba5a88-dbd6-47dd-871a-e364d5b391b4" providerId="ADAL" clId="{F023C9FA-D34B-4C63-8DEF-C942C193A5CB}" dt="2021-03-01T18:36:37.519" v="557" actId="255"/>
        <pc:sldMkLst>
          <pc:docMk/>
          <pc:sldMk cId="3384728690" sldId="1055"/>
        </pc:sldMkLst>
        <pc:spChg chg="mod">
          <ac:chgData name="Filip Boen" userId="f3ba5a88-dbd6-47dd-871a-e364d5b391b4" providerId="ADAL" clId="{F023C9FA-D34B-4C63-8DEF-C942C193A5CB}" dt="2021-03-01T18:35:29.550" v="467" actId="255"/>
          <ac:spMkLst>
            <pc:docMk/>
            <pc:sldMk cId="3384728690" sldId="1055"/>
            <ac:spMk id="7" creationId="{E16374FD-3178-4334-92FB-6FF2D87998B8}"/>
          </ac:spMkLst>
        </pc:spChg>
        <pc:spChg chg="mod">
          <ac:chgData name="Filip Boen" userId="f3ba5a88-dbd6-47dd-871a-e364d5b391b4" providerId="ADAL" clId="{F023C9FA-D34B-4C63-8DEF-C942C193A5CB}" dt="2021-03-01T18:36:37.519" v="557" actId="255"/>
          <ac:spMkLst>
            <pc:docMk/>
            <pc:sldMk cId="3384728690" sldId="1055"/>
            <ac:spMk id="9" creationId="{9E1FB00C-FB00-47C6-88BF-17239AD5F695}"/>
          </ac:spMkLst>
        </pc:spChg>
        <pc:spChg chg="mod">
          <ac:chgData name="Filip Boen" userId="f3ba5a88-dbd6-47dd-871a-e364d5b391b4" providerId="ADAL" clId="{F023C9FA-D34B-4C63-8DEF-C942C193A5CB}" dt="2021-03-01T18:35:36.057" v="469" actId="1076"/>
          <ac:spMkLst>
            <pc:docMk/>
            <pc:sldMk cId="3384728690" sldId="1055"/>
            <ac:spMk id="10" creationId="{8F590BBE-DFF9-4E01-91C4-3D5760711361}"/>
          </ac:spMkLst>
        </pc:spChg>
      </pc:sldChg>
      <pc:sldChg chg="modSp modAnim">
        <pc:chgData name="Filip Boen" userId="f3ba5a88-dbd6-47dd-871a-e364d5b391b4" providerId="ADAL" clId="{F023C9FA-D34B-4C63-8DEF-C942C193A5CB}" dt="2021-03-01T18:35:22.558" v="466" actId="20577"/>
        <pc:sldMkLst>
          <pc:docMk/>
          <pc:sldMk cId="650538923" sldId="1056"/>
        </pc:sldMkLst>
        <pc:spChg chg="mod">
          <ac:chgData name="Filip Boen" userId="f3ba5a88-dbd6-47dd-871a-e364d5b391b4" providerId="ADAL" clId="{F023C9FA-D34B-4C63-8DEF-C942C193A5CB}" dt="2021-03-01T18:34:24.519" v="404" actId="255"/>
          <ac:spMkLst>
            <pc:docMk/>
            <pc:sldMk cId="650538923" sldId="1056"/>
            <ac:spMk id="7" creationId="{E16374FD-3178-4334-92FB-6FF2D87998B8}"/>
          </ac:spMkLst>
        </pc:spChg>
        <pc:spChg chg="mod">
          <ac:chgData name="Filip Boen" userId="f3ba5a88-dbd6-47dd-871a-e364d5b391b4" providerId="ADAL" clId="{F023C9FA-D34B-4C63-8DEF-C942C193A5CB}" dt="2021-03-01T18:35:22.558" v="466" actId="20577"/>
          <ac:spMkLst>
            <pc:docMk/>
            <pc:sldMk cId="650538923" sldId="1056"/>
            <ac:spMk id="9" creationId="{9E1FB00C-FB00-47C6-88BF-17239AD5F695}"/>
          </ac:spMkLst>
        </pc:spChg>
        <pc:spChg chg="mod">
          <ac:chgData name="Filip Boen" userId="f3ba5a88-dbd6-47dd-871a-e364d5b391b4" providerId="ADAL" clId="{F023C9FA-D34B-4C63-8DEF-C942C193A5CB}" dt="2021-03-01T18:34:27.336" v="405" actId="1076"/>
          <ac:spMkLst>
            <pc:docMk/>
            <pc:sldMk cId="650538923" sldId="1056"/>
            <ac:spMk id="10" creationId="{8F590BBE-DFF9-4E01-91C4-3D5760711361}"/>
          </ac:spMkLst>
        </pc:spChg>
      </pc:sldChg>
      <pc:sldChg chg="modSp">
        <pc:chgData name="Filip Boen" userId="f3ba5a88-dbd6-47dd-871a-e364d5b391b4" providerId="ADAL" clId="{F023C9FA-D34B-4C63-8DEF-C942C193A5CB}" dt="2021-03-01T18:38:08.628" v="710" actId="20577"/>
        <pc:sldMkLst>
          <pc:docMk/>
          <pc:sldMk cId="2714600493" sldId="1057"/>
        </pc:sldMkLst>
        <pc:spChg chg="mod">
          <ac:chgData name="Filip Boen" userId="f3ba5a88-dbd6-47dd-871a-e364d5b391b4" providerId="ADAL" clId="{F023C9FA-D34B-4C63-8DEF-C942C193A5CB}" dt="2021-03-01T18:36:46.608" v="558" actId="255"/>
          <ac:spMkLst>
            <pc:docMk/>
            <pc:sldMk cId="2714600493" sldId="1057"/>
            <ac:spMk id="7" creationId="{E16374FD-3178-4334-92FB-6FF2D87998B8}"/>
          </ac:spMkLst>
        </pc:spChg>
        <pc:spChg chg="mod">
          <ac:chgData name="Filip Boen" userId="f3ba5a88-dbd6-47dd-871a-e364d5b391b4" providerId="ADAL" clId="{F023C9FA-D34B-4C63-8DEF-C942C193A5CB}" dt="2021-03-01T18:38:08.628" v="710" actId="20577"/>
          <ac:spMkLst>
            <pc:docMk/>
            <pc:sldMk cId="2714600493" sldId="1057"/>
            <ac:spMk id="9" creationId="{9E1FB00C-FB00-47C6-88BF-17239AD5F695}"/>
          </ac:spMkLst>
        </pc:spChg>
        <pc:spChg chg="mod">
          <ac:chgData name="Filip Boen" userId="f3ba5a88-dbd6-47dd-871a-e364d5b391b4" providerId="ADAL" clId="{F023C9FA-D34B-4C63-8DEF-C942C193A5CB}" dt="2021-03-01T18:36:53.239" v="560" actId="255"/>
          <ac:spMkLst>
            <pc:docMk/>
            <pc:sldMk cId="2714600493" sldId="1057"/>
            <ac:spMk id="10" creationId="{8F590BBE-DFF9-4E01-91C4-3D5760711361}"/>
          </ac:spMkLst>
        </pc:spChg>
      </pc:sldChg>
      <pc:sldChg chg="modSp modAnim">
        <pc:chgData name="Filip Boen" userId="f3ba5a88-dbd6-47dd-871a-e364d5b391b4" providerId="ADAL" clId="{F023C9FA-D34B-4C63-8DEF-C942C193A5CB}" dt="2021-03-01T18:42:31.588" v="1118" actId="20577"/>
        <pc:sldMkLst>
          <pc:docMk/>
          <pc:sldMk cId="2909065334" sldId="1058"/>
        </pc:sldMkLst>
        <pc:spChg chg="mod">
          <ac:chgData name="Filip Boen" userId="f3ba5a88-dbd6-47dd-871a-e364d5b391b4" providerId="ADAL" clId="{F023C9FA-D34B-4C63-8DEF-C942C193A5CB}" dt="2021-03-01T18:38:20.391" v="711" actId="255"/>
          <ac:spMkLst>
            <pc:docMk/>
            <pc:sldMk cId="2909065334" sldId="1058"/>
            <ac:spMk id="7" creationId="{E16374FD-3178-4334-92FB-6FF2D87998B8}"/>
          </ac:spMkLst>
        </pc:spChg>
        <pc:spChg chg="mod">
          <ac:chgData name="Filip Boen" userId="f3ba5a88-dbd6-47dd-871a-e364d5b391b4" providerId="ADAL" clId="{F023C9FA-D34B-4C63-8DEF-C942C193A5CB}" dt="2021-03-01T18:42:31.588" v="1118" actId="20577"/>
          <ac:spMkLst>
            <pc:docMk/>
            <pc:sldMk cId="2909065334" sldId="1058"/>
            <ac:spMk id="9" creationId="{9E1FB00C-FB00-47C6-88BF-17239AD5F695}"/>
          </ac:spMkLst>
        </pc:spChg>
        <pc:spChg chg="mod">
          <ac:chgData name="Filip Boen" userId="f3ba5a88-dbd6-47dd-871a-e364d5b391b4" providerId="ADAL" clId="{F023C9FA-D34B-4C63-8DEF-C942C193A5CB}" dt="2021-03-01T18:38:26.224" v="713" actId="1076"/>
          <ac:spMkLst>
            <pc:docMk/>
            <pc:sldMk cId="2909065334" sldId="1058"/>
            <ac:spMk id="10" creationId="{8F590BBE-DFF9-4E01-91C4-3D5760711361}"/>
          </ac:spMkLst>
        </pc:spChg>
      </pc:sldChg>
      <pc:sldChg chg="modSp">
        <pc:chgData name="Filip Boen" userId="f3ba5a88-dbd6-47dd-871a-e364d5b391b4" providerId="ADAL" clId="{F023C9FA-D34B-4C63-8DEF-C942C193A5CB}" dt="2021-03-01T18:47:13.153" v="1477" actId="255"/>
        <pc:sldMkLst>
          <pc:docMk/>
          <pc:sldMk cId="2543100829" sldId="1060"/>
        </pc:sldMkLst>
        <pc:spChg chg="mod">
          <ac:chgData name="Filip Boen" userId="f3ba5a88-dbd6-47dd-871a-e364d5b391b4" providerId="ADAL" clId="{F023C9FA-D34B-4C63-8DEF-C942C193A5CB}" dt="2021-03-01T18:46:25.409" v="1396" actId="255"/>
          <ac:spMkLst>
            <pc:docMk/>
            <pc:sldMk cId="2543100829" sldId="1060"/>
            <ac:spMk id="7" creationId="{E16374FD-3178-4334-92FB-6FF2D87998B8}"/>
          </ac:spMkLst>
        </pc:spChg>
        <pc:spChg chg="mod">
          <ac:chgData name="Filip Boen" userId="f3ba5a88-dbd6-47dd-871a-e364d5b391b4" providerId="ADAL" clId="{F023C9FA-D34B-4C63-8DEF-C942C193A5CB}" dt="2021-03-01T18:47:13.153" v="1477" actId="255"/>
          <ac:spMkLst>
            <pc:docMk/>
            <pc:sldMk cId="2543100829" sldId="1060"/>
            <ac:spMk id="9" creationId="{9E1FB00C-FB00-47C6-88BF-17239AD5F695}"/>
          </ac:spMkLst>
        </pc:spChg>
        <pc:spChg chg="mod">
          <ac:chgData name="Filip Boen" userId="f3ba5a88-dbd6-47dd-871a-e364d5b391b4" providerId="ADAL" clId="{F023C9FA-D34B-4C63-8DEF-C942C193A5CB}" dt="2021-03-01T18:46:20.145" v="1395" actId="255"/>
          <ac:spMkLst>
            <pc:docMk/>
            <pc:sldMk cId="2543100829" sldId="1060"/>
            <ac:spMk id="10" creationId="{8F590BBE-DFF9-4E01-91C4-3D5760711361}"/>
          </ac:spMkLst>
        </pc:spChg>
      </pc:sldChg>
      <pc:sldChg chg="modSp">
        <pc:chgData name="Filip Boen" userId="f3ba5a88-dbd6-47dd-871a-e364d5b391b4" providerId="ADAL" clId="{F023C9FA-D34B-4C63-8DEF-C942C193A5CB}" dt="2021-03-01T18:46:09.156" v="1394" actId="20577"/>
        <pc:sldMkLst>
          <pc:docMk/>
          <pc:sldMk cId="2392264467" sldId="1062"/>
        </pc:sldMkLst>
        <pc:spChg chg="mod">
          <ac:chgData name="Filip Boen" userId="f3ba5a88-dbd6-47dd-871a-e364d5b391b4" providerId="ADAL" clId="{F023C9FA-D34B-4C63-8DEF-C942C193A5CB}" dt="2021-03-01T18:45:38.350" v="1327" actId="255"/>
          <ac:spMkLst>
            <pc:docMk/>
            <pc:sldMk cId="2392264467" sldId="1062"/>
            <ac:spMk id="7" creationId="{E16374FD-3178-4334-92FB-6FF2D87998B8}"/>
          </ac:spMkLst>
        </pc:spChg>
        <pc:spChg chg="mod">
          <ac:chgData name="Filip Boen" userId="f3ba5a88-dbd6-47dd-871a-e364d5b391b4" providerId="ADAL" clId="{F023C9FA-D34B-4C63-8DEF-C942C193A5CB}" dt="2021-03-01T18:46:09.156" v="1394" actId="20577"/>
          <ac:spMkLst>
            <pc:docMk/>
            <pc:sldMk cId="2392264467" sldId="1062"/>
            <ac:spMk id="9" creationId="{9E1FB00C-FB00-47C6-88BF-17239AD5F695}"/>
          </ac:spMkLst>
        </pc:spChg>
        <pc:spChg chg="mod">
          <ac:chgData name="Filip Boen" userId="f3ba5a88-dbd6-47dd-871a-e364d5b391b4" providerId="ADAL" clId="{F023C9FA-D34B-4C63-8DEF-C942C193A5CB}" dt="2021-03-01T18:45:34.137" v="1326" actId="27636"/>
          <ac:spMkLst>
            <pc:docMk/>
            <pc:sldMk cId="2392264467" sldId="1062"/>
            <ac:spMk id="10" creationId="{8F590BBE-DFF9-4E01-91C4-3D5760711361}"/>
          </ac:spMkLst>
        </pc:spChg>
      </pc:sldChg>
      <pc:sldChg chg="modSp">
        <pc:chgData name="Filip Boen" userId="f3ba5a88-dbd6-47dd-871a-e364d5b391b4" providerId="ADAL" clId="{F023C9FA-D34B-4C63-8DEF-C942C193A5CB}" dt="2021-03-01T18:44:26.020" v="1226" actId="20577"/>
        <pc:sldMkLst>
          <pc:docMk/>
          <pc:sldMk cId="3062017395" sldId="1064"/>
        </pc:sldMkLst>
        <pc:spChg chg="mod">
          <ac:chgData name="Filip Boen" userId="f3ba5a88-dbd6-47dd-871a-e364d5b391b4" providerId="ADAL" clId="{F023C9FA-D34B-4C63-8DEF-C942C193A5CB}" dt="2021-03-01T18:43:33.328" v="1143" actId="255"/>
          <ac:spMkLst>
            <pc:docMk/>
            <pc:sldMk cId="3062017395" sldId="1064"/>
            <ac:spMk id="7" creationId="{E16374FD-3178-4334-92FB-6FF2D87998B8}"/>
          </ac:spMkLst>
        </pc:spChg>
        <pc:spChg chg="mod">
          <ac:chgData name="Filip Boen" userId="f3ba5a88-dbd6-47dd-871a-e364d5b391b4" providerId="ADAL" clId="{F023C9FA-D34B-4C63-8DEF-C942C193A5CB}" dt="2021-03-01T18:44:26.020" v="1226" actId="20577"/>
          <ac:spMkLst>
            <pc:docMk/>
            <pc:sldMk cId="3062017395" sldId="1064"/>
            <ac:spMk id="9" creationId="{9E1FB00C-FB00-47C6-88BF-17239AD5F695}"/>
          </ac:spMkLst>
        </pc:spChg>
        <pc:spChg chg="mod">
          <ac:chgData name="Filip Boen" userId="f3ba5a88-dbd6-47dd-871a-e364d5b391b4" providerId="ADAL" clId="{F023C9FA-D34B-4C63-8DEF-C942C193A5CB}" dt="2021-03-01T18:43:28.649" v="1142" actId="1076"/>
          <ac:spMkLst>
            <pc:docMk/>
            <pc:sldMk cId="3062017395" sldId="1064"/>
            <ac:spMk id="10" creationId="{8F590BBE-DFF9-4E01-91C4-3D576071136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smtClean="0"/>
            </a:lvl1pPr>
          </a:lstStyle>
          <a:p>
            <a:pPr>
              <a:defRPr/>
            </a:pPr>
            <a:endParaRPr lang="en-GB"/>
          </a:p>
        </p:txBody>
      </p:sp>
      <p:sp>
        <p:nvSpPr>
          <p:cNvPr id="3" name="Date Placeholder 2"/>
          <p:cNvSpPr>
            <a:spLocks noGrp="1"/>
          </p:cNvSpPr>
          <p:nvPr>
            <p:ph type="dt" sz="quarter" idx="1"/>
          </p:nvPr>
        </p:nvSpPr>
        <p:spPr>
          <a:xfrm>
            <a:off x="3849689" y="1"/>
            <a:ext cx="2946400" cy="496889"/>
          </a:xfrm>
          <a:prstGeom prst="rect">
            <a:avLst/>
          </a:prstGeom>
        </p:spPr>
        <p:txBody>
          <a:bodyPr vert="horz" lIns="91440" tIns="45720" rIns="91440" bIns="45720" rtlCol="0"/>
          <a:lstStyle>
            <a:lvl1pPr algn="r">
              <a:defRPr sz="1200" smtClean="0"/>
            </a:lvl1pPr>
          </a:lstStyle>
          <a:p>
            <a:pPr>
              <a:defRPr/>
            </a:pPr>
            <a:fld id="{B1D2B90C-776D-469A-A8A2-18DE75BD3603}" type="datetimeFigureOut">
              <a:rPr lang="en-GB"/>
              <a:pPr>
                <a:defRPr/>
              </a:pPr>
              <a:t>26/07/2021</a:t>
            </a:fld>
            <a:endParaRPr lang="en-GB"/>
          </a:p>
        </p:txBody>
      </p:sp>
      <p:sp>
        <p:nvSpPr>
          <p:cNvPr id="4" name="Footer Placeholder 3"/>
          <p:cNvSpPr>
            <a:spLocks noGrp="1"/>
          </p:cNvSpPr>
          <p:nvPr>
            <p:ph type="ftr" sz="quarter" idx="2"/>
          </p:nvPr>
        </p:nvSpPr>
        <p:spPr>
          <a:xfrm>
            <a:off x="0" y="9428164"/>
            <a:ext cx="2946400" cy="496887"/>
          </a:xfrm>
          <a:prstGeom prst="rect">
            <a:avLst/>
          </a:prstGeom>
        </p:spPr>
        <p:txBody>
          <a:bodyPr vert="horz" lIns="91440" tIns="45720" rIns="91440" bIns="45720" rtlCol="0" anchor="b"/>
          <a:lstStyle>
            <a:lvl1pPr algn="l">
              <a:defRPr sz="1200" smtClean="0"/>
            </a:lvl1pPr>
          </a:lstStyle>
          <a:p>
            <a:pPr>
              <a:defRPr/>
            </a:pPr>
            <a:endParaRPr lang="en-GB"/>
          </a:p>
        </p:txBody>
      </p:sp>
      <p:sp>
        <p:nvSpPr>
          <p:cNvPr id="5" name="Slide Number Placeholder 4"/>
          <p:cNvSpPr>
            <a:spLocks noGrp="1"/>
          </p:cNvSpPr>
          <p:nvPr>
            <p:ph type="sldNum" sz="quarter" idx="3"/>
          </p:nvPr>
        </p:nvSpPr>
        <p:spPr>
          <a:xfrm>
            <a:off x="3849689" y="9428164"/>
            <a:ext cx="2946400" cy="496887"/>
          </a:xfrm>
          <a:prstGeom prst="rect">
            <a:avLst/>
          </a:prstGeom>
        </p:spPr>
        <p:txBody>
          <a:bodyPr vert="horz" lIns="91440" tIns="45720" rIns="91440" bIns="45720" rtlCol="0" anchor="b"/>
          <a:lstStyle>
            <a:lvl1pPr algn="r">
              <a:defRPr sz="1200" smtClean="0"/>
            </a:lvl1pPr>
          </a:lstStyle>
          <a:p>
            <a:pPr>
              <a:defRPr/>
            </a:pPr>
            <a:fld id="{1D645871-7ABB-47CC-AF40-5207FD0B05A9}" type="slidenum">
              <a:rPr lang="en-GB"/>
              <a:pPr>
                <a:defRPr/>
              </a:pPr>
              <a:t>‹#›</a:t>
            </a:fld>
            <a:endParaRPr lang="en-GB"/>
          </a:p>
        </p:txBody>
      </p:sp>
    </p:spTree>
    <p:extLst>
      <p:ext uri="{BB962C8B-B14F-4D97-AF65-F5344CB8AC3E}">
        <p14:creationId xmlns:p14="http://schemas.microsoft.com/office/powerpoint/2010/main" val="3752453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a:ea typeface="ＭＳ Ｐゴシック" charset="-128"/>
              </a:defRPr>
            </a:lvl1pPr>
          </a:lstStyle>
          <a:p>
            <a:pPr>
              <a:defRPr/>
            </a:pPr>
            <a:endParaRPr lang="en-GB"/>
          </a:p>
        </p:txBody>
      </p:sp>
      <p:sp>
        <p:nvSpPr>
          <p:cNvPr id="3" name="Date Placeholder 2"/>
          <p:cNvSpPr>
            <a:spLocks noGrp="1"/>
          </p:cNvSpPr>
          <p:nvPr>
            <p:ph type="dt" idx="1"/>
          </p:nvPr>
        </p:nvSpPr>
        <p:spPr>
          <a:xfrm>
            <a:off x="3849689" y="1"/>
            <a:ext cx="2946400" cy="496889"/>
          </a:xfrm>
          <a:prstGeom prst="rect">
            <a:avLst/>
          </a:prstGeom>
        </p:spPr>
        <p:txBody>
          <a:bodyPr vert="horz" lIns="91440" tIns="45720" rIns="91440" bIns="45720" rtlCol="0"/>
          <a:lstStyle>
            <a:lvl1pPr algn="r">
              <a:defRPr sz="1200">
                <a:ea typeface="ＭＳ Ｐゴシック" charset="-128"/>
              </a:defRPr>
            </a:lvl1pPr>
          </a:lstStyle>
          <a:p>
            <a:pPr>
              <a:defRPr/>
            </a:pPr>
            <a:fld id="{36308773-B399-475F-B46D-C9B103CD1E7E}" type="datetimeFigureOut">
              <a:rPr lang="en-GB"/>
              <a:pPr>
                <a:defRPr/>
              </a:pPr>
              <a:t>26/07/2021</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79451" y="4714877"/>
            <a:ext cx="5438775" cy="4467225"/>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28164"/>
            <a:ext cx="2946400" cy="496887"/>
          </a:xfrm>
          <a:prstGeom prst="rect">
            <a:avLst/>
          </a:prstGeom>
        </p:spPr>
        <p:txBody>
          <a:bodyPr vert="horz" lIns="91440" tIns="45720" rIns="91440" bIns="45720" rtlCol="0" anchor="b"/>
          <a:lstStyle>
            <a:lvl1pPr algn="l">
              <a:defRPr sz="1200">
                <a:ea typeface="ＭＳ Ｐゴシック" charset="-128"/>
              </a:defRPr>
            </a:lvl1pPr>
          </a:lstStyle>
          <a:p>
            <a:pPr>
              <a:defRPr/>
            </a:pPr>
            <a:endParaRPr lang="en-GB"/>
          </a:p>
        </p:txBody>
      </p:sp>
      <p:sp>
        <p:nvSpPr>
          <p:cNvPr id="7" name="Slide Number Placeholder 6"/>
          <p:cNvSpPr>
            <a:spLocks noGrp="1"/>
          </p:cNvSpPr>
          <p:nvPr>
            <p:ph type="sldNum" sz="quarter" idx="5"/>
          </p:nvPr>
        </p:nvSpPr>
        <p:spPr>
          <a:xfrm>
            <a:off x="3849689" y="9428164"/>
            <a:ext cx="2946400" cy="496887"/>
          </a:xfrm>
          <a:prstGeom prst="rect">
            <a:avLst/>
          </a:prstGeom>
        </p:spPr>
        <p:txBody>
          <a:bodyPr vert="horz" lIns="91440" tIns="45720" rIns="91440" bIns="45720" rtlCol="0" anchor="b"/>
          <a:lstStyle>
            <a:lvl1pPr algn="r">
              <a:defRPr sz="1200">
                <a:ea typeface="ＭＳ Ｐゴシック" charset="-128"/>
              </a:defRPr>
            </a:lvl1pPr>
          </a:lstStyle>
          <a:p>
            <a:pPr>
              <a:defRPr/>
            </a:pPr>
            <a:fld id="{04915706-070A-4707-AA18-DDF1820200B2}" type="slidenum">
              <a:rPr lang="en-GB"/>
              <a:pPr>
                <a:defRPr/>
              </a:pPr>
              <a:t>‹#›</a:t>
            </a:fld>
            <a:endParaRPr lang="en-GB"/>
          </a:p>
        </p:txBody>
      </p:sp>
    </p:spTree>
    <p:extLst>
      <p:ext uri="{BB962C8B-B14F-4D97-AF65-F5344CB8AC3E}">
        <p14:creationId xmlns:p14="http://schemas.microsoft.com/office/powerpoint/2010/main" val="21503311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8" Type="http://schemas.openxmlformats.org/officeDocument/2006/relationships/hyperlink" Target="https://en.wikipedia.org/wiki/Colombia_national_football_team" TargetMode="External"/><Relationship Id="rId3" Type="http://schemas.openxmlformats.org/officeDocument/2006/relationships/hyperlink" Target="https://en.wikipedia.org/wiki/Colombia/People" TargetMode="External"/><Relationship Id="rId7" Type="http://schemas.openxmlformats.org/officeDocument/2006/relationships/hyperlink" Target="https://en.wikipedia.org/wiki/BSC_Young_Boys"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s://en.wikipedia.org/wiki/Atl%C3%A9tico_Nacional" TargetMode="External"/><Relationship Id="rId5" Type="http://schemas.openxmlformats.org/officeDocument/2006/relationships/hyperlink" Target="https://en.wikipedia.org/wiki/Defender_(association_football)" TargetMode="External"/><Relationship Id="rId10" Type="http://schemas.openxmlformats.org/officeDocument/2006/relationships/hyperlink" Target="https://en.wikipedia.org/wiki/Own_goal" TargetMode="External"/><Relationship Id="rId4" Type="http://schemas.openxmlformats.org/officeDocument/2006/relationships/hyperlink" Target="https://en.wikipedia.org/wiki/Association_football" TargetMode="External"/><Relationship Id="rId9" Type="http://schemas.openxmlformats.org/officeDocument/2006/relationships/hyperlink" Target="https://en.wikipedia.org/wiki/Colombia_at_the_1994_FIFA_World_Cup"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Golf: most ‘mental’ sport: why did you perform a good/bad shot: weather, wind vs. lack of concentration …</a:t>
            </a:r>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a:t>
            </a:fld>
            <a:endParaRPr lang="en-GB" dirty="0"/>
          </a:p>
        </p:txBody>
      </p:sp>
    </p:spTree>
    <p:extLst>
      <p:ext uri="{BB962C8B-B14F-4D97-AF65-F5344CB8AC3E}">
        <p14:creationId xmlns:p14="http://schemas.microsoft.com/office/powerpoint/2010/main" val="379297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regard, a key prediction of social identity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is that in an array of social contexts – not least sporting ones – individuals </a:t>
            </a:r>
            <a:r>
              <a:rPr lang="en-US" sz="1200" b="0" i="0" u="none" strike="noStrike" kern="1200" baseline="0" dirty="0" err="1">
                <a:solidFill>
                  <a:schemeClr val="tx1"/>
                </a:solidFill>
                <a:latin typeface="+mn-lt"/>
                <a:ea typeface="+mn-ea"/>
                <a:cs typeface="+mn-cs"/>
              </a:rPr>
              <a:t>internalise</a:t>
            </a:r>
            <a:r>
              <a:rPr lang="en-US" sz="1200" b="0" i="0" u="none" strike="noStrike" kern="1200" baseline="0" dirty="0">
                <a:solidFill>
                  <a:schemeClr val="tx1"/>
                </a:solidFill>
                <a:latin typeface="+mn-lt"/>
                <a:ea typeface="+mn-ea"/>
                <a:cs typeface="+mn-cs"/>
              </a:rPr>
              <a:t> group memberships as part of themselves. In particular, individuals who identify highly with a group (high-identifiers) are inclined to perceive events from the group perspective, and hence are more likely to make team-referent attributions. Among other things, this means that after a performance, these high identifiers are more likely than low identifiers (or people who identify with other groups) to use the collective pronouns ‘we’ and ‘us’ (vs ‘I’ and ‘me’) when describing, and making attributions about, their performance.</a:t>
            </a:r>
          </a:p>
          <a:p>
            <a:r>
              <a:rPr lang="en-US" sz="1200" b="0" i="0" u="none" strike="noStrike" kern="1200" baseline="0" dirty="0">
                <a:solidFill>
                  <a:schemeClr val="tx1"/>
                </a:solidFill>
                <a:latin typeface="+mn-lt"/>
                <a:ea typeface="+mn-ea"/>
                <a:cs typeface="+mn-cs"/>
              </a:rPr>
              <a:t>As one illustration of these points, it is notable that when discussing his game with journalists the professional golfer </a:t>
            </a:r>
            <a:r>
              <a:rPr lang="en-US" sz="1200" b="1" i="0" u="none" strike="noStrike" kern="1200" baseline="0" dirty="0">
                <a:solidFill>
                  <a:schemeClr val="tx1"/>
                </a:solidFill>
                <a:latin typeface="+mn-lt"/>
                <a:ea typeface="+mn-ea"/>
                <a:cs typeface="+mn-cs"/>
              </a:rPr>
              <a:t>Jordan Spieth </a:t>
            </a:r>
            <a:r>
              <a:rPr lang="en-US" sz="1200" b="0" i="0" u="none" strike="noStrike" kern="1200" baseline="0" dirty="0">
                <a:solidFill>
                  <a:schemeClr val="tx1"/>
                </a:solidFill>
                <a:latin typeface="+mn-lt"/>
                <a:ea typeface="+mn-ea"/>
                <a:cs typeface="+mn-cs"/>
              </a:rPr>
              <a:t>invariably uses the collective pronoun ‘we’, when referring to himself and other members of his team (e.g., his caddie, coach and trainer; Wacker, 2016). Including his team as part of his self-definition in this way has two distinct consequences. First, it clearly communicates his sense of shared social identity. Second, it means that he is more likely to make team-referent attributions to explain his performance – whether good or bad (e.g., attributing a win to </a:t>
            </a:r>
            <a:r>
              <a:rPr lang="en-US" sz="1200" b="0" i="1" u="none" strike="noStrike" kern="1200" baseline="0" dirty="0">
                <a:solidFill>
                  <a:schemeClr val="tx1"/>
                </a:solidFill>
                <a:latin typeface="+mn-lt"/>
                <a:ea typeface="+mn-ea"/>
                <a:cs typeface="+mn-cs"/>
              </a:rPr>
              <a:t>our </a:t>
            </a:r>
            <a:r>
              <a:rPr lang="en-US" sz="1200" b="0" i="0" u="none" strike="noStrike" kern="1200" baseline="0" dirty="0">
                <a:solidFill>
                  <a:schemeClr val="tx1"/>
                </a:solidFill>
                <a:latin typeface="+mn-lt"/>
                <a:ea typeface="+mn-ea"/>
                <a:cs typeface="+mn-cs"/>
              </a:rPr>
              <a:t>effort, rather than just </a:t>
            </a:r>
            <a:r>
              <a:rPr lang="en-US" sz="1200" b="0" i="1" u="none" strike="noStrike" kern="1200" baseline="0" dirty="0">
                <a:solidFill>
                  <a:schemeClr val="tx1"/>
                </a:solidFill>
                <a:latin typeface="+mn-lt"/>
                <a:ea typeface="+mn-ea"/>
                <a:cs typeface="+mn-cs"/>
              </a:rPr>
              <a:t>my </a:t>
            </a:r>
            <a:r>
              <a:rPr lang="en-US" sz="1200" b="0" i="0" u="none" strike="noStrike" kern="1200" baseline="0" dirty="0">
                <a:solidFill>
                  <a:schemeClr val="tx1"/>
                </a:solidFill>
                <a:latin typeface="+mn-lt"/>
                <a:ea typeface="+mn-ea"/>
                <a:cs typeface="+mn-cs"/>
              </a:rPr>
              <a:t>effort).</a:t>
            </a:r>
          </a:p>
          <a:p>
            <a:r>
              <a:rPr lang="en-US" sz="1200" b="0" i="0" u="none" strike="noStrike" kern="1200" baseline="0" dirty="0">
                <a:solidFill>
                  <a:schemeClr val="tx1"/>
                </a:solidFill>
                <a:latin typeface="+mn-lt"/>
                <a:ea typeface="+mn-ea"/>
                <a:cs typeface="+mn-cs"/>
              </a:rPr>
              <a:t>Importantly, researchers have noted that the inclination to make team-based attributions tends to have implications for well-being and performance (Allen, Jones, &amp; Sheffield, 2009; Coffee et al., 2015). Identification with a team also increases the likelihood that adaptive team-referent attributions will have a positive impact on future outcomes (Murray, Coffee, Arthur, &amp; Eklund, in press). For example, if a cricketer, Trevor, identifies highly with his cricket team, he is more likely to see his team’s loss as a collective failure (rather than just as his own individual failure) and if his team makes an adaptive team-referent attribution for its loss (e.g., believing it is the result of a poor strategy that they can improve on in future), then he is likely to be more confident in his team’s ability to succeed in future. In ways discussed in Chapter 15, these team-based attributions are also likely to enhance his well-being by giving him a greater sense of control, support and agency, as well as a greater sense of </a:t>
            </a:r>
            <a:r>
              <a:rPr lang="en-US" sz="1200" b="0" i="1" u="none" strike="noStrike" kern="1200" baseline="0" dirty="0">
                <a:solidFill>
                  <a:schemeClr val="tx1"/>
                </a:solidFill>
                <a:latin typeface="+mn-lt"/>
                <a:ea typeface="+mn-ea"/>
                <a:cs typeface="+mn-cs"/>
              </a:rPr>
              <a:t>collective </a:t>
            </a:r>
            <a:r>
              <a:rPr lang="en-US" sz="1200" b="0" i="0" u="none" strike="noStrike" kern="1200" baseline="0" dirty="0">
                <a:solidFill>
                  <a:schemeClr val="tx1"/>
                </a:solidFill>
                <a:latin typeface="+mn-lt"/>
                <a:ea typeface="+mn-ea"/>
                <a:cs typeface="+mn-cs"/>
              </a:rPr>
              <a:t>self-efficacy (Haslam, </a:t>
            </a:r>
            <a:r>
              <a:rPr lang="en-US" sz="1200" b="0" i="0" u="none" strike="noStrike" kern="1200" baseline="0" dirty="0" err="1">
                <a:solidFill>
                  <a:schemeClr val="tx1"/>
                </a:solidFill>
                <a:latin typeface="+mn-lt"/>
                <a:ea typeface="+mn-ea"/>
                <a:cs typeface="+mn-cs"/>
              </a:rPr>
              <a:t>Jetten</a:t>
            </a:r>
            <a:r>
              <a:rPr lang="en-US" sz="1200" b="0" i="0" u="none" strike="noStrike" kern="1200" baseline="0" dirty="0">
                <a:solidFill>
                  <a:schemeClr val="tx1"/>
                </a:solidFill>
                <a:latin typeface="+mn-lt"/>
                <a:ea typeface="+mn-ea"/>
                <a:cs typeface="+mn-cs"/>
              </a:rPr>
              <a:t> et al., 2018).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Social identity is also important when examining the effects of intra-team agreement in team-referent attributions. This is something that research by the third author and his colleagues has shown to be associated with positive performance outcomes (Murray, Coffee, Eklund, &amp; Arthur, 2019). Specifically, when team members agreed with fellow team members about the cause of team failure, then this led to a significant improvement in their subsequent performance. This suggests that team performance is enhanced to the extent that team members are on the same attributional page, so to speak. Indeed, even though high levels of agreement and lack of divergent thinking (i.e., disagreement) can be implicated in negative outcomes such as groupthink (</a:t>
            </a:r>
            <a:r>
              <a:rPr lang="en-US" sz="1200" b="0" i="0" u="none" strike="noStrike" kern="1200" baseline="0" dirty="0" err="1">
                <a:solidFill>
                  <a:schemeClr val="tx1"/>
                </a:solidFill>
                <a:latin typeface="+mn-lt"/>
                <a:ea typeface="+mn-ea"/>
                <a:cs typeface="+mn-cs"/>
              </a:rPr>
              <a:t>Cosier</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Schwenk</a:t>
            </a:r>
            <a:r>
              <a:rPr lang="en-US" sz="1200" b="0" i="0" u="none" strike="noStrike" kern="1200" baseline="0" dirty="0">
                <a:solidFill>
                  <a:schemeClr val="tx1"/>
                </a:solidFill>
                <a:latin typeface="+mn-lt"/>
                <a:ea typeface="+mn-ea"/>
                <a:cs typeface="+mn-cs"/>
              </a:rPr>
              <a:t>, 1990; Turner, </a:t>
            </a:r>
            <a:r>
              <a:rPr lang="en-US" sz="1200" b="0" i="0" u="none" strike="noStrike" kern="1200" baseline="0" dirty="0" err="1">
                <a:solidFill>
                  <a:schemeClr val="tx1"/>
                </a:solidFill>
                <a:latin typeface="+mn-lt"/>
                <a:ea typeface="+mn-ea"/>
                <a:cs typeface="+mn-cs"/>
              </a:rPr>
              <a:t>Pratkanis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Probasco</a:t>
            </a:r>
            <a:r>
              <a:rPr lang="en-US" sz="1200" b="0" i="0" u="none" strike="noStrike" kern="1200" baseline="0" dirty="0">
                <a:solidFill>
                  <a:schemeClr val="tx1"/>
                </a:solidFill>
                <a:latin typeface="+mn-lt"/>
                <a:ea typeface="+mn-ea"/>
                <a:cs typeface="+mn-cs"/>
              </a:rPr>
              <a:t>, &amp; Leve, 2006), there is generally value in having – and seeking to develop – a shared understanding both of ‘why we failed’ or ‘why we succeeded’ (Haslam, 2001). </a:t>
            </a:r>
          </a:p>
          <a:p>
            <a:r>
              <a:rPr lang="en-US" sz="1200" b="0" i="0" u="none" strike="noStrike" kern="1200" baseline="0" dirty="0">
                <a:solidFill>
                  <a:schemeClr val="tx1"/>
                </a:solidFill>
                <a:latin typeface="+mn-lt"/>
                <a:ea typeface="+mn-ea"/>
                <a:cs typeface="+mn-cs"/>
              </a:rPr>
              <a:t>Indeed, even if team members have different ideas about the cause of a team performance, it seems reasonable to suppose that sharing these ideas will lead to a more comprehensive understanding of the causes behind a team performance. At the same time, though, an environment in which team members make different team-referent attributions also has the potential to create conflict within the group (Mitchell, 2016; Paradis, Carron, &amp; Martin, 2014). For this reason, Tom </a:t>
            </a:r>
            <a:r>
              <a:rPr lang="en-US" sz="1200" b="0" i="0" u="none" strike="noStrike" kern="1200" baseline="0" dirty="0" err="1">
                <a:solidFill>
                  <a:schemeClr val="tx1"/>
                </a:solidFill>
                <a:latin typeface="+mn-lt"/>
                <a:ea typeface="+mn-ea"/>
                <a:cs typeface="+mn-cs"/>
              </a:rPr>
              <a:t>Postmes</a:t>
            </a:r>
            <a:r>
              <a:rPr lang="en-US" sz="1200" b="0" i="0" u="none" strike="noStrike" kern="1200" baseline="0" dirty="0">
                <a:solidFill>
                  <a:schemeClr val="tx1"/>
                </a:solidFill>
                <a:latin typeface="+mn-lt"/>
                <a:ea typeface="+mn-ea"/>
                <a:cs typeface="+mn-cs"/>
              </a:rPr>
              <a:t> and colleagues recommend that teams build norms attached to their social identities that encourage the sharing of information (i.e., disagreement among team members; </a:t>
            </a:r>
            <a:r>
              <a:rPr lang="en-US" sz="1200" b="0" i="0" u="none" strike="noStrike" kern="1200" baseline="0" dirty="0" err="1">
                <a:solidFill>
                  <a:schemeClr val="tx1"/>
                </a:solidFill>
                <a:latin typeface="+mn-lt"/>
                <a:ea typeface="+mn-ea"/>
                <a:cs typeface="+mn-cs"/>
              </a:rPr>
              <a:t>Postmes</a:t>
            </a:r>
            <a:r>
              <a:rPr lang="en-US" sz="1200" b="0" i="0" u="none" strike="noStrike" kern="1200" baseline="0" dirty="0">
                <a:solidFill>
                  <a:schemeClr val="tx1"/>
                </a:solidFill>
                <a:latin typeface="+mn-lt"/>
                <a:ea typeface="+mn-ea"/>
                <a:cs typeface="+mn-cs"/>
              </a:rPr>
              <a:t>, Spears, &amp; </a:t>
            </a:r>
            <a:r>
              <a:rPr lang="en-US" sz="1200" b="0" i="0" u="none" strike="noStrike" kern="1200" baseline="0" dirty="0" err="1">
                <a:solidFill>
                  <a:schemeClr val="tx1"/>
                </a:solidFill>
                <a:latin typeface="+mn-lt"/>
                <a:ea typeface="+mn-ea"/>
                <a:cs typeface="+mn-cs"/>
              </a:rPr>
              <a:t>Cihangir</a:t>
            </a:r>
            <a:r>
              <a:rPr lang="en-US" sz="1200" b="0" i="0" u="none" strike="noStrike" kern="1200" baseline="0" dirty="0">
                <a:solidFill>
                  <a:schemeClr val="tx1"/>
                </a:solidFill>
                <a:latin typeface="+mn-lt"/>
                <a:ea typeface="+mn-ea"/>
                <a:cs typeface="+mn-cs"/>
              </a:rPr>
              <a:t>, 2001). For if teammates feel they can openly discuss their attributions for team failure (and success) without fear of conflict, a more thorough causal search can take place, which will increase the likelihood of team performance improving in future. One reason for this is that the sharing of such information can itself help to build a sense of shared identity in ways that have positive implications for performance and well-being (</a:t>
            </a:r>
            <a:r>
              <a:rPr lang="en-US" sz="1200" b="0" i="0" u="none" strike="noStrike" kern="1200" baseline="0" dirty="0" err="1">
                <a:solidFill>
                  <a:schemeClr val="tx1"/>
                </a:solidFill>
                <a:latin typeface="+mn-lt"/>
                <a:ea typeface="+mn-ea"/>
                <a:cs typeface="+mn-cs"/>
              </a:rPr>
              <a:t>Postmes</a:t>
            </a:r>
            <a:r>
              <a:rPr lang="en-US" sz="1200" b="0" i="0" u="none" strike="noStrike" kern="1200" baseline="0" dirty="0">
                <a:solidFill>
                  <a:schemeClr val="tx1"/>
                </a:solidFill>
                <a:latin typeface="+mn-lt"/>
                <a:ea typeface="+mn-ea"/>
                <a:cs typeface="+mn-cs"/>
              </a:rPr>
              <a:t>, Haslam, &amp; </a:t>
            </a:r>
            <a:r>
              <a:rPr lang="en-US" sz="1200" b="0" i="0" u="none" strike="noStrike" kern="1200" baseline="0" dirty="0" err="1">
                <a:solidFill>
                  <a:schemeClr val="tx1"/>
                </a:solidFill>
                <a:latin typeface="+mn-lt"/>
                <a:ea typeface="+mn-ea"/>
                <a:cs typeface="+mn-cs"/>
              </a:rPr>
              <a:t>Swaab</a:t>
            </a:r>
            <a:r>
              <a:rPr lang="en-US" sz="1200" b="0" i="0" u="none" strike="noStrike" kern="1200" baseline="0" dirty="0">
                <a:solidFill>
                  <a:schemeClr val="tx1"/>
                </a:solidFill>
                <a:latin typeface="+mn-lt"/>
                <a:ea typeface="+mn-ea"/>
                <a:cs typeface="+mn-cs"/>
              </a:rPr>
              <a:t>, 2005; e.g., as discussed in Chapters 5 and 15).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12</a:t>
            </a:fld>
            <a:endParaRPr lang="en-GB"/>
          </a:p>
        </p:txBody>
      </p:sp>
    </p:spTree>
    <p:extLst>
      <p:ext uri="{BB962C8B-B14F-4D97-AF65-F5344CB8AC3E}">
        <p14:creationId xmlns:p14="http://schemas.microsoft.com/office/powerpoint/2010/main" val="2806715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endParaRPr lang="nl-BE"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Key point 2: Social identity has an important role to play in attributional retraining </a:t>
            </a:r>
          </a:p>
          <a:p>
            <a:endParaRPr lang="en-US" sz="1200" b="1"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we have seen, current approaches to attributional retraining have focused on individual-level factors (e.g., ‘how can “</a:t>
            </a:r>
            <a:r>
              <a:rPr lang="en-US" sz="1200" b="0" i="1" u="none" strike="noStrike" kern="1200" baseline="0" dirty="0">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 control the cause of this outcome?’). However, the social identity approach offers a new perspective on the process of encouraging adaptive thinking (i.e., adaptive attributions) through attributional retraining. In particular, it raises the question of </a:t>
            </a:r>
            <a:r>
              <a:rPr lang="en-US" sz="1200" b="1" i="0" u="none" strike="noStrike" kern="1200" baseline="0" dirty="0">
                <a:solidFill>
                  <a:schemeClr val="tx1"/>
                </a:solidFill>
                <a:latin typeface="+mn-lt"/>
                <a:ea typeface="+mn-ea"/>
                <a:cs typeface="+mn-cs"/>
              </a:rPr>
              <a:t>whether treatment protocols might be enhanced by providing individuals with a cognitive platform for accessing group-based resources (e.g., ‘How can “</a:t>
            </a:r>
            <a:r>
              <a:rPr lang="en-US" sz="1200" b="1" i="1" u="none" strike="noStrike" kern="1200" baseline="0" dirty="0">
                <a:solidFill>
                  <a:schemeClr val="tx1"/>
                </a:solidFill>
                <a:latin typeface="+mn-lt"/>
                <a:ea typeface="+mn-ea"/>
                <a:cs typeface="+mn-cs"/>
              </a:rPr>
              <a:t>we</a:t>
            </a:r>
            <a:r>
              <a:rPr lang="en-US" sz="1200" b="1" i="0" u="none" strike="noStrike" kern="1200" baseline="0" dirty="0">
                <a:solidFill>
                  <a:schemeClr val="tx1"/>
                </a:solidFill>
                <a:latin typeface="+mn-lt"/>
                <a:ea typeface="+mn-ea"/>
                <a:cs typeface="+mn-cs"/>
              </a:rPr>
              <a:t>” control the cause of this outcome?’). </a:t>
            </a:r>
          </a:p>
          <a:p>
            <a:endParaRPr lang="en-US" sz="1200" b="1"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Two studies that speak to the potential of this line of thinking were conducted by Tegan Cruwys and colleagues and examined how social identity might reduce levels of depression by fostering positive attributions (Cruwys, South, Greenaway &amp; Haslam, 2015). This possibility relates to previous research which shows that depressed people often fail to display the self-serving attributional bias in which credit is taken for personal success and blame is denied for personal failure (e.g., Peterson &amp; Seligman, 1984). That is, a depressed person is more likely to attribute negative events to causes like ‘I’m just not good enough in everything I do’ – something that is about themselves (internal), something that is not going to change (stable), something that influences many areas of their life (global), and something that is unique to them (personal). In their studies, Cruwys and colleagues found that social identity was an important moderator of this trend. More specifically, </a:t>
            </a:r>
            <a:r>
              <a:rPr lang="en-US" sz="1200" b="1" i="0" u="none" strike="noStrike" kern="1200" baseline="0" dirty="0">
                <a:solidFill>
                  <a:schemeClr val="tx1"/>
                </a:solidFill>
                <a:latin typeface="+mn-lt"/>
                <a:ea typeface="+mn-ea"/>
                <a:cs typeface="+mn-cs"/>
              </a:rPr>
              <a:t>they found that individuals with stronger social identities – that is, those who had a stronger sense of connection to meaningful groups in their lives (something that the researchers measured in one study and manipulated in another) – were less likely to perceive negative outcomes (e.g., when bad things happen) as internal, stable and global, and, as a result of this, they reported lower levels of depression. </a:t>
            </a:r>
            <a:r>
              <a:rPr lang="en-US" sz="1200" b="0" i="0" u="none" strike="noStrike" kern="1200" baseline="0" dirty="0">
                <a:solidFill>
                  <a:schemeClr val="tx1"/>
                </a:solidFill>
                <a:latin typeface="+mn-lt"/>
                <a:ea typeface="+mn-ea"/>
                <a:cs typeface="+mn-cs"/>
              </a:rPr>
              <a:t>Of interest to our suggestion above that collective attributions can provide a cognitive platform for accessing group-based resources, one of the mechanisms that Cruwys and colleagues identified as explaining their findings was a shift in attentional focus among participants with a stronger sense of social identity away from personally self-referent explanations for their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towards explanations that were group-referent. In other words, social identity helped people to see failure as something which wasn’t just down to themselves, and as a result helped them stave off depression.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get a better understanding of this process, we can imagine a situation in which our golfer Cathy is part of a team that did not perform well in their most recent tournament. Social identity research suggests that if Cathy is able to shift away from thinking about this failure in personal terms (e.g., ‘how can “</a:t>
            </a:r>
            <a:r>
              <a:rPr lang="en-US" sz="1200" b="0" i="1" u="none" strike="noStrike" kern="1200" baseline="0" dirty="0">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 control the cause of the negative outcome?’) towards thinking collectively in terms of her team (e.g., ‘how can “</a:t>
            </a:r>
            <a:r>
              <a:rPr lang="en-US" sz="1200" b="0" i="1" u="none" strike="noStrike" kern="1200" baseline="0" dirty="0">
                <a:solidFill>
                  <a:schemeClr val="tx1"/>
                </a:solidFill>
                <a:latin typeface="+mn-lt"/>
                <a:ea typeface="+mn-ea"/>
                <a:cs typeface="+mn-cs"/>
              </a:rPr>
              <a:t>we</a:t>
            </a:r>
            <a:r>
              <a:rPr lang="en-US" sz="1200" b="0" i="0" u="none" strike="noStrike" kern="1200" baseline="0" dirty="0">
                <a:solidFill>
                  <a:schemeClr val="tx1"/>
                </a:solidFill>
                <a:latin typeface="+mn-lt"/>
                <a:ea typeface="+mn-ea"/>
                <a:cs typeface="+mn-cs"/>
              </a:rPr>
              <a:t>” control the cause of the negative outcome?’), then this is likely to provide her with access to group-based resources that will facilitate opportunities for adaptive thinking.</a:t>
            </a:r>
          </a:p>
          <a:p>
            <a:r>
              <a:rPr lang="en-US" sz="1200" b="0" i="0" u="none" strike="noStrike" kern="1200" baseline="0" dirty="0">
                <a:solidFill>
                  <a:schemeClr val="tx1"/>
                </a:solidFill>
                <a:latin typeface="+mn-lt"/>
                <a:ea typeface="+mn-ea"/>
                <a:cs typeface="+mn-cs"/>
              </a:rPr>
              <a:t>The same approach can also be applied to encourage adaptive thinking around personal performance. For example, Cathy might feel that she let the team down due to her poor ability (a maladaptive attribution) and that it was this that led the team to defeat. But encouraging her to draw upon her social identity as a golfer and consider how other golfers might explain a poor performance could help to provide her with access to group-sourced, alternative explanations that are more adaptive. For example, if she has a salient, positive social identity as a golfer, Cathy might be more likely to ask herself, ‘How do other golfers explain a poor performance?’ This process of critical distancing by looking at the world from the perspective of other ingroup members might also lead Cathy to consider alternative attributions for her poor performance, such as ‘poor strategy’, or ‘inefficient practice’ (all adaptive attributions). In sum, then, there are strong grounds for thinking that helping athletes to reflect on events from the perspective of shared social identity (e.g., ‘us swimmers’, ‘us athletes’) can provide a cognitive platform for them to access more adaptive attributions for negative events.</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13</a:t>
            </a:fld>
            <a:endParaRPr lang="en-GB"/>
          </a:p>
        </p:txBody>
      </p:sp>
    </p:spTree>
    <p:extLst>
      <p:ext uri="{BB962C8B-B14F-4D97-AF65-F5344CB8AC3E}">
        <p14:creationId xmlns:p14="http://schemas.microsoft.com/office/powerpoint/2010/main" val="1078050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It is also possible to apply these ideas directly to attributional retraining interventions in ways that might improve their effectiveness. Above we noted that such interventions typically help participants who tend to make maladaptive attributions </a:t>
            </a:r>
            <a:r>
              <a:rPr lang="nl-BE"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to video feedback in which a peer or expert proposes alternative, more adaptive attributions for an event (e.g., seeing poor strategy as the cause of a bad performance outcome; see Perry et al., 2014; Perry &amp; Hamm, 2017). </a:t>
            </a:r>
          </a:p>
          <a:p>
            <a:r>
              <a:rPr lang="en-US" sz="1200" b="0" i="0" u="none" strike="noStrike" kern="1200" baseline="0" dirty="0">
                <a:solidFill>
                  <a:schemeClr val="tx1"/>
                </a:solidFill>
                <a:latin typeface="+mn-lt"/>
                <a:ea typeface="+mn-ea"/>
                <a:cs typeface="+mn-cs"/>
              </a:rPr>
              <a:t>However, the social identity principles discussed above suggest that there are a number of ways that this intervention can be more forensically targeted. First, they suggest that such an intervention is likely to be more effective </a:t>
            </a:r>
            <a:r>
              <a:rPr lang="en-US" sz="1200" b="0" i="1" u="none" strike="noStrike" kern="1200" baseline="0" dirty="0">
                <a:solidFill>
                  <a:schemeClr val="tx1"/>
                </a:solidFill>
                <a:latin typeface="+mn-lt"/>
                <a:ea typeface="+mn-ea"/>
                <a:cs typeface="+mn-cs"/>
              </a:rPr>
              <a:t>if participants see themselves as sharing a social identity with the person in the video </a:t>
            </a:r>
            <a:r>
              <a:rPr lang="en-US" sz="1200" b="0" i="0" u="none" strike="noStrike" kern="1200" baseline="0" dirty="0">
                <a:solidFill>
                  <a:schemeClr val="tx1"/>
                </a:solidFill>
                <a:latin typeface="+mn-lt"/>
                <a:ea typeface="+mn-ea"/>
                <a:cs typeface="+mn-cs"/>
              </a:rPr>
              <a:t>(i.e., if the peer or expert is seen as an ingroup member; see Haslam et al., 2004). Second, they suggest that there is value in encouraging participants to make, where possible, team-referent (not just personal) attributions as these will give them more access to group-based resources for explaining and addressing negative outcomes. And third, they suggest that attributional retraining can be more effective if participants are encouraged to understand events from the perspective of other ingroup members as this will help to facilitate critical distancing that increases their access to alternative, group-sourced adaptive explanations for events.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14</a:t>
            </a:fld>
            <a:endParaRPr lang="en-GB"/>
          </a:p>
        </p:txBody>
      </p:sp>
    </p:spTree>
    <p:extLst>
      <p:ext uri="{BB962C8B-B14F-4D97-AF65-F5344CB8AC3E}">
        <p14:creationId xmlns:p14="http://schemas.microsoft.com/office/powerpoint/2010/main" val="663622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endParaRPr lang="nl-BE"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Key point 3: Social identity shapes observer attributions </a:t>
            </a:r>
          </a:p>
          <a:p>
            <a:r>
              <a:rPr lang="en-US" sz="1200" b="0" i="0" u="none" strike="noStrike" kern="1200" baseline="0" dirty="0">
                <a:solidFill>
                  <a:schemeClr val="tx1"/>
                </a:solidFill>
                <a:latin typeface="+mn-lt"/>
                <a:ea typeface="+mn-ea"/>
                <a:cs typeface="+mn-cs"/>
              </a:rPr>
              <a:t>According to the social identity approach, to the extent that they define themselves in terms of shared social identity, group members are motivated to think and behave in ways that align them with fellow ingroup members while also differentiating themselves from outgroup members. This means that when they have a high degree of shared social identity, individuals come to see themselves and other ingroup members as functionally interchangeable (Turner, 1982). This in turn affects how they evaluate the actions and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of members both of their ingroup and of other outgroups. In line with this point, a study by Michael Hogg and Elizabeth Hardie (1991) found that highly identified members of an Australian Rules football team in Melbourne had significantly more positive evaluations of prototypical group members (i.e., those who were highly representative of the group) than they did of non-prototypical group members (Hogg &amp; Hardie, 1991). Moreover, this prototypicality was in turn a basis for their liking of different players, so that the more players liked other players, the more they embodied the group’s identity.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analysis is also relevant to our understanding of observer attributions and the work of the fourth author (</a:t>
            </a:r>
            <a:r>
              <a:rPr lang="en-US" sz="1200" b="0" i="0" u="none" strike="noStrike" kern="1200" baseline="0" dirty="0" err="1">
                <a:solidFill>
                  <a:schemeClr val="tx1"/>
                </a:solidFill>
                <a:latin typeface="+mn-lt"/>
                <a:ea typeface="+mn-ea"/>
                <a:cs typeface="+mn-cs"/>
              </a:rPr>
              <a:t>Kawycz</a:t>
            </a:r>
            <a:r>
              <a:rPr lang="en-US" sz="1200" b="0" i="0" u="none" strike="noStrike" kern="1200" baseline="0" dirty="0">
                <a:solidFill>
                  <a:schemeClr val="tx1"/>
                </a:solidFill>
                <a:latin typeface="+mn-lt"/>
                <a:ea typeface="+mn-ea"/>
                <a:cs typeface="+mn-cs"/>
              </a:rPr>
              <a:t>, Coffee, &amp; Eklund, 2017), where explanations of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and performance of an actor (e.g., an athlete) are also likely to be structured by perceptions of shared (and non-shared) social identity. In particular, within a sporting context, people are likely to offer positive explanations for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of athletes the more they see themselves as sharing social identity. This can anecdotally be seen in post-match interviews with players and coaches. For example, when questioned about a poor performance from their team, players and managers typically offer explanations that support their team or teammates, while at the same time attributing defeat to more situational and external factors (e.g., bad referee decisions or the opposition’s good fortune).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Research on fan culture provides abundant evidence of ingroup </a:t>
            </a:r>
            <a:r>
              <a:rPr lang="en-US" sz="1200" b="0" i="0" u="none" strike="noStrike" kern="1200" baseline="0" dirty="0" err="1">
                <a:solidFill>
                  <a:schemeClr val="tx1"/>
                </a:solidFill>
                <a:latin typeface="+mn-lt"/>
                <a:ea typeface="+mn-ea"/>
                <a:cs typeface="+mn-cs"/>
              </a:rPr>
              <a:t>favouring</a:t>
            </a:r>
            <a:r>
              <a:rPr lang="en-US" sz="1200" b="0" i="0" u="none" strike="noStrike" kern="1200" baseline="0" dirty="0">
                <a:solidFill>
                  <a:schemeClr val="tx1"/>
                </a:solidFill>
                <a:latin typeface="+mn-lt"/>
                <a:ea typeface="+mn-ea"/>
                <a:cs typeface="+mn-cs"/>
              </a:rPr>
              <a:t> patterns in explanations of sport-related events or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As noted earlier, and in line with the fourth author’s work (</a:t>
            </a:r>
            <a:r>
              <a:rPr lang="en-US" sz="1200" b="0" i="0" u="none" strike="noStrike" kern="1200" baseline="0" dirty="0" err="1">
                <a:solidFill>
                  <a:schemeClr val="tx1"/>
                </a:solidFill>
                <a:latin typeface="+mn-lt"/>
                <a:ea typeface="+mn-ea"/>
                <a:cs typeface="+mn-cs"/>
              </a:rPr>
              <a:t>Kawycz</a:t>
            </a:r>
            <a:r>
              <a:rPr lang="en-US" sz="1200" b="0" i="0" u="none" strike="noStrike" kern="1200" baseline="0" dirty="0">
                <a:solidFill>
                  <a:schemeClr val="tx1"/>
                </a:solidFill>
                <a:latin typeface="+mn-lt"/>
                <a:ea typeface="+mn-ea"/>
                <a:cs typeface="+mn-cs"/>
              </a:rPr>
              <a:t> &amp; Coffee, 2019), researchers have observed that highly identified fans (observers) are more likely to attribute the success of ‘their’ athletes/teams (ingroup actors) to internal factors, and the failure of ‘their’ athletes/teams to external factors (Fink, Parker, Brett, &amp; Higgins, 2009; Madrigal &amp; Chen, 2008). In this sense, a positive ‘self-serving’ bias is extended to members of the ingroup in the form of a ‘team’ or ‘group-serving’ bias. In self-categorization terms, then, when social identity is salient, the ‘team’ becomes representative of their ‘self’. Typically, then, fans are keen to ensure credit is given to their team for its successes, while also protecting it from blame in the event of failure. Furthermore, as social identity theory suggests, fans will generally strive to compare their team </a:t>
            </a:r>
            <a:r>
              <a:rPr lang="en-US" sz="1200" b="0" i="0" u="none" strike="noStrike" kern="1200" baseline="0" dirty="0" err="1">
                <a:solidFill>
                  <a:schemeClr val="tx1"/>
                </a:solidFill>
                <a:latin typeface="+mn-lt"/>
                <a:ea typeface="+mn-ea"/>
                <a:cs typeface="+mn-cs"/>
              </a:rPr>
              <a:t>favourably</a:t>
            </a:r>
            <a:r>
              <a:rPr lang="en-US" sz="1200" b="0" i="0" u="none" strike="noStrike" kern="1200" baseline="0" dirty="0">
                <a:solidFill>
                  <a:schemeClr val="tx1"/>
                </a:solidFill>
                <a:latin typeface="+mn-lt"/>
                <a:ea typeface="+mn-ea"/>
                <a:cs typeface="+mn-cs"/>
              </a:rPr>
              <a:t> to other teams, such that they root against rival teams and provide negative explanations for their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As noted in Chapter 2, this is particularly true for highly identified fans who need to recover threatened self-esteem in the face of group failure. These fans are particularly motivated to see ‘us’ as positively distinct from ‘them’ – and this applies not just to the way they describe outgroup (and ingroup)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but also to the way they explain it.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effect has also been observed when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of ingroup athletes (actors) is highly problematic or even criminal (Dietz-</a:t>
            </a:r>
            <a:r>
              <a:rPr lang="en-US" sz="1200" b="0" i="0" u="none" strike="noStrike" kern="1200" baseline="0" dirty="0" err="1">
                <a:solidFill>
                  <a:schemeClr val="tx1"/>
                </a:solidFill>
                <a:latin typeface="+mn-lt"/>
                <a:ea typeface="+mn-ea"/>
                <a:cs typeface="+mn-cs"/>
              </a:rPr>
              <a:t>Uhler</a:t>
            </a:r>
            <a:r>
              <a:rPr lang="en-US" sz="1200" b="0" i="0" u="none" strike="noStrike" kern="1200" baseline="0" dirty="0">
                <a:solidFill>
                  <a:schemeClr val="tx1"/>
                </a:solidFill>
                <a:latin typeface="+mn-lt"/>
                <a:ea typeface="+mn-ea"/>
                <a:cs typeface="+mn-cs"/>
              </a:rPr>
              <a:t> &amp; Murrell, 1998). As an example of this, consider the following analysis provided by a fan of </a:t>
            </a:r>
            <a:r>
              <a:rPr lang="en-US" sz="1200" b="1" i="0" u="none" strike="noStrike" kern="1200" baseline="0" dirty="0">
                <a:solidFill>
                  <a:schemeClr val="tx1"/>
                </a:solidFill>
                <a:latin typeface="+mn-lt"/>
                <a:ea typeface="+mn-ea"/>
                <a:cs typeface="+mn-cs"/>
              </a:rPr>
              <a:t>Lance Armstrong </a:t>
            </a:r>
            <a:r>
              <a:rPr lang="en-US" sz="1200" b="0" i="0" u="none" strike="noStrike" kern="1200" baseline="0" dirty="0">
                <a:solidFill>
                  <a:schemeClr val="tx1"/>
                </a:solidFill>
                <a:latin typeface="+mn-lt"/>
                <a:ea typeface="+mn-ea"/>
                <a:cs typeface="+mn-cs"/>
              </a:rPr>
              <a:t>after the cyclist had been found to have taken performance-enhancing drugs:</a:t>
            </a:r>
          </a:p>
          <a:p>
            <a:r>
              <a:rPr lang="en-US" sz="1200" b="0" i="0" u="none" strike="noStrike" kern="1200" baseline="0" dirty="0">
                <a:solidFill>
                  <a:schemeClr val="tx1"/>
                </a:solidFill>
                <a:latin typeface="+mn-lt"/>
                <a:ea typeface="+mn-ea"/>
                <a:cs typeface="+mn-cs"/>
              </a:rPr>
              <a:t>Lance was operating at a very high level alongside competitors who were making the same sacrifices that he was. Take a look at any competitive sport or high-pressure career and there are conflicts of interest. It was against the rules to take performance-enhancing drugs; the fact large numbers of the pro peloton were using at the same time does not excuse Lance’s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but in my eyes it does vindicate him slightly. (</a:t>
            </a:r>
            <a:r>
              <a:rPr lang="en-US" sz="1200" b="0" i="0" u="none" strike="noStrike" kern="1200" baseline="0" dirty="0" err="1">
                <a:solidFill>
                  <a:schemeClr val="tx1"/>
                </a:solidFill>
                <a:latin typeface="+mn-lt"/>
                <a:ea typeface="+mn-ea"/>
                <a:cs typeface="+mn-cs"/>
              </a:rPr>
              <a:t>Warnakulasuriya</a:t>
            </a:r>
            <a:r>
              <a:rPr lang="en-US" sz="1200" b="0" i="0" u="none" strike="noStrike" kern="1200" baseline="0" dirty="0">
                <a:solidFill>
                  <a:schemeClr val="tx1"/>
                </a:solidFill>
                <a:latin typeface="+mn-lt"/>
                <a:ea typeface="+mn-ea"/>
                <a:cs typeface="+mn-cs"/>
              </a:rPr>
              <a:t>, 2017)</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Here the fan – a fellow American – clearly shows group-serving bias in seeking to explain Armstrong’s actions (see Figure 8.3). More specifically, they seek to diminish the seriousness of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presenting it as </a:t>
            </a:r>
          </a:p>
          <a:p>
            <a:r>
              <a:rPr lang="en-US" sz="1200" b="0" i="0" u="none" strike="noStrike" kern="1200" baseline="0" dirty="0">
                <a:solidFill>
                  <a:schemeClr val="tx1"/>
                </a:solidFill>
                <a:latin typeface="+mn-lt"/>
                <a:ea typeface="+mn-ea"/>
                <a:cs typeface="+mn-cs"/>
              </a:rPr>
              <a:t>having resulted from situational not dispositional factors. The suggestion that large numbers of other cyclists were taking performance-enhancing drugs also seeks to </a:t>
            </a:r>
            <a:r>
              <a:rPr lang="en-US" sz="1200" b="0" i="0" u="none" strike="noStrike" kern="1200" baseline="0" dirty="0" err="1">
                <a:solidFill>
                  <a:schemeClr val="tx1"/>
                </a:solidFill>
                <a:latin typeface="+mn-lt"/>
                <a:ea typeface="+mn-ea"/>
                <a:cs typeface="+mn-cs"/>
              </a:rPr>
              <a:t>minimise</a:t>
            </a:r>
            <a:r>
              <a:rPr lang="en-US" sz="1200" b="0" i="0" u="none" strike="noStrike" kern="1200" baseline="0" dirty="0">
                <a:solidFill>
                  <a:schemeClr val="tx1"/>
                </a:solidFill>
                <a:latin typeface="+mn-lt"/>
                <a:ea typeface="+mn-ea"/>
                <a:cs typeface="+mn-cs"/>
              </a:rPr>
              <a:t> the need to provide an explanation for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This, then, alerts us to a collective dimension to </a:t>
            </a:r>
            <a:r>
              <a:rPr lang="en-US" sz="1200" b="0" i="0" u="none" strike="noStrike" kern="1200" baseline="0" dirty="0" err="1">
                <a:solidFill>
                  <a:schemeClr val="tx1"/>
                </a:solidFill>
                <a:latin typeface="+mn-lt"/>
                <a:ea typeface="+mn-ea"/>
                <a:cs typeface="+mn-cs"/>
              </a:rPr>
              <a:t>Malle</a:t>
            </a:r>
            <a:r>
              <a:rPr lang="en-US" sz="1200" b="0" i="0" u="none" strike="noStrike" kern="1200" baseline="0" dirty="0">
                <a:solidFill>
                  <a:schemeClr val="tx1"/>
                </a:solidFill>
                <a:latin typeface="+mn-lt"/>
                <a:ea typeface="+mn-ea"/>
                <a:cs typeface="+mn-cs"/>
              </a:rPr>
              <a:t> and colleagues’ (2007) notions of asymmetry that we discussed above: for when observers identify highly with actors, they too will be motivated to see the world from their perspective and display the same reason, belief and marker asymmetries. In this case, then, the fan’s suggestion that there is ‘nothing to explain here’ mirrors the reason asymmetry that Armstrong himself displayed when pointing to a host of factors that contributed to his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(notably the culture in cycling and the pressure to win; Rodgers, 2013).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Drawing on these examples, future research in this area might do well to consider the way in which attributions are shaped by, and also themselves shape, the coach–athlete relationship. As we noted above, a coach (observer) is typically required to look at why an athlete was successful or unsuccessful and provide explanations for their performance. These explanations have an impact on cognitions towards the athlete, such as attitudes (hard-working, lazy), emotions towards the athlete (happy, angry), and </a:t>
            </a:r>
            <a:r>
              <a:rPr lang="en-US" sz="1200" b="0" i="0" u="none" strike="noStrike" kern="1200" baseline="0" dirty="0" err="1">
                <a:solidFill>
                  <a:schemeClr val="tx1"/>
                </a:solidFill>
                <a:latin typeface="+mn-lt"/>
                <a:ea typeface="+mn-ea"/>
                <a:cs typeface="+mn-cs"/>
              </a:rPr>
              <a:t>behaviours</a:t>
            </a:r>
            <a:r>
              <a:rPr lang="en-US" sz="1200" b="0" i="0" u="none" strike="noStrike" kern="1200" baseline="0" dirty="0">
                <a:solidFill>
                  <a:schemeClr val="tx1"/>
                </a:solidFill>
                <a:latin typeface="+mn-lt"/>
                <a:ea typeface="+mn-ea"/>
                <a:cs typeface="+mn-cs"/>
              </a:rPr>
              <a:t> (kind and engaging, abrupt and disengaging). Furthermore, the explanations that the coach provides can impact both training plans and strategic training decisions in ways that can ultimately help to improve (or not) the athlete’s performance. Importantly, though, as Peters notes in Chapter 4, effective communication between the coach and the athlete will be determined by levels of shared social identity </a:t>
            </a:r>
            <a:r>
              <a:rPr lang="en-US" sz="1200" b="0" i="1" u="none" strike="noStrike" kern="1200" baseline="0" dirty="0">
                <a:solidFill>
                  <a:schemeClr val="tx1"/>
                </a:solidFill>
                <a:latin typeface="+mn-lt"/>
                <a:ea typeface="+mn-ea"/>
                <a:cs typeface="+mn-cs"/>
              </a:rPr>
              <a:t>and so too will their attributions</a:t>
            </a:r>
            <a:r>
              <a:rPr lang="en-US" sz="1200" b="0" i="0" u="none" strike="noStrike" kern="1200" baseline="0" dirty="0">
                <a:solidFill>
                  <a:schemeClr val="tx1"/>
                </a:solidFill>
                <a:latin typeface="+mn-lt"/>
                <a:ea typeface="+mn-ea"/>
                <a:cs typeface="+mn-cs"/>
              </a:rPr>
              <a:t>. Indeed, under conditions where athlete and coach share the same social identity, their perspective on social reality – and hence their attributions – will become interchangeable, so that, in effect, </a:t>
            </a:r>
            <a:r>
              <a:rPr lang="en-US" sz="1200" b="0" i="1" u="none" strike="noStrike" kern="1200" baseline="0" dirty="0">
                <a:solidFill>
                  <a:schemeClr val="tx1"/>
                </a:solidFill>
                <a:latin typeface="+mn-lt"/>
                <a:ea typeface="+mn-ea"/>
                <a:cs typeface="+mn-cs"/>
              </a:rPr>
              <a:t>the coach is no longer an observer but instead becomes a co-actor</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In line with ideas presented earlier in this chapter, in this way shared social identity can also help to facilitate effective communication of divergent explanations for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between the coach and the athlete. In particular, this means that criticism or challenge to the athlete’s performance is more likely to be seen as constructive and therefore promote growth rather than conflict (</a:t>
            </a:r>
            <a:r>
              <a:rPr lang="en-US" sz="1200" b="0" i="0" u="none" strike="noStrike" kern="1200" baseline="0" dirty="0" err="1">
                <a:solidFill>
                  <a:schemeClr val="tx1"/>
                </a:solidFill>
                <a:latin typeface="+mn-lt"/>
                <a:ea typeface="+mn-ea"/>
                <a:cs typeface="+mn-cs"/>
              </a:rPr>
              <a:t>Hornsey</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Oppes</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Svensson</a:t>
            </a:r>
            <a:r>
              <a:rPr lang="en-US" sz="1200" b="0" i="0" u="none" strike="noStrike" kern="1200" baseline="0" dirty="0">
                <a:solidFill>
                  <a:schemeClr val="tx1"/>
                </a:solidFill>
                <a:latin typeface="+mn-lt"/>
                <a:ea typeface="+mn-ea"/>
                <a:cs typeface="+mn-cs"/>
              </a:rPr>
              <a:t>, 2002). For example, if a coach and athlete perceive themselves to share (rather than not share) social identity, then when the coach tells the player that they are not training hard enough and that their technique needs improving, this message is more likely to be received and to lead to increases in motivation and effort (Haslam, 2017). At the same time, in line with ideas presented on the group-serving bias, there is also likely to be a tendency for highly identified coaches to ‘protect’ their athletes and ‘explain away’ their poor performance. Here the tendency to focus on situational and not relevant dispositional attributions for poor performance may lead to a masking of the real causes of poor performance and divert attention away from relevant issues that need to be addressed. Understanding the complex dynamics that are at play here thus provides a rich and important agenda for future research.</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15</a:t>
            </a:fld>
            <a:endParaRPr lang="en-GB"/>
          </a:p>
        </p:txBody>
      </p:sp>
    </p:spTree>
    <p:extLst>
      <p:ext uri="{BB962C8B-B14F-4D97-AF65-F5344CB8AC3E}">
        <p14:creationId xmlns:p14="http://schemas.microsoft.com/office/powerpoint/2010/main" val="30831677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Attribution processes are fundamental to success. For without attributions, athletes cannot understand why they have succeeded or failed and hence cannot learn from experiences in ways that allow them to avoid future failure. This is true in all spheres of life, not only in sport but also in education, politics, business and social relationships. The goal of this chapter has been to map out the theoretical underpinnings of attribution processes. That said, our review of the models that have dominated this field to date (not only in sport but also in general social psychology) have predominantly focused on attributions </a:t>
            </a:r>
            <a:r>
              <a:rPr lang="en-US" sz="1200" b="0" i="1" u="none" strike="noStrike" kern="1200" baseline="0" dirty="0">
                <a:solidFill>
                  <a:schemeClr val="tx1"/>
                </a:solidFill>
                <a:latin typeface="+mn-lt"/>
                <a:ea typeface="+mn-ea"/>
                <a:cs typeface="+mn-cs"/>
              </a:rPr>
              <a:t>about individuals </a:t>
            </a:r>
            <a:r>
              <a:rPr lang="en-US" sz="1200" b="0" i="0" u="none" strike="noStrike" kern="1200" baseline="0" dirty="0">
                <a:solidFill>
                  <a:schemeClr val="tx1"/>
                </a:solidFill>
                <a:latin typeface="+mn-lt"/>
                <a:ea typeface="+mn-ea"/>
                <a:cs typeface="+mn-cs"/>
              </a:rPr>
              <a:t>made by people who are acting </a:t>
            </a:r>
            <a:r>
              <a:rPr lang="en-US" sz="1200" b="0" i="1" u="none" strike="noStrike" kern="1200" baseline="0" dirty="0">
                <a:solidFill>
                  <a:schemeClr val="tx1"/>
                </a:solidFill>
                <a:latin typeface="+mn-lt"/>
                <a:ea typeface="+mn-ea"/>
                <a:cs typeface="+mn-cs"/>
              </a:rPr>
              <a:t>as individuals</a:t>
            </a:r>
            <a:r>
              <a:rPr lang="en-US" sz="1200" b="0" i="0" u="none" strike="noStrike" kern="1200" baseline="0" dirty="0">
                <a:solidFill>
                  <a:schemeClr val="tx1"/>
                </a:solidFill>
                <a:latin typeface="+mn-lt"/>
                <a:ea typeface="+mn-ea"/>
                <a:cs typeface="+mn-cs"/>
              </a:rPr>
              <a:t>. The role of groups and group processes is thus noticeably absent from these models.</a:t>
            </a:r>
          </a:p>
          <a:p>
            <a:r>
              <a:rPr lang="en-US" sz="1200" b="0" i="0" u="none" strike="noStrike" kern="1200" baseline="0" dirty="0">
                <a:solidFill>
                  <a:schemeClr val="tx1"/>
                </a:solidFill>
                <a:latin typeface="+mn-lt"/>
                <a:ea typeface="+mn-ea"/>
                <a:cs typeface="+mn-cs"/>
              </a:rPr>
              <a:t>Seeking to correct for this omission, the social identity approach to attributions that we set out in this chapter shows how attention to </a:t>
            </a:r>
            <a:r>
              <a:rPr lang="en-US" sz="1200" b="0" i="1" u="none" strike="noStrike" kern="1200" baseline="0" dirty="0">
                <a:solidFill>
                  <a:schemeClr val="tx1"/>
                </a:solidFill>
                <a:latin typeface="+mn-lt"/>
                <a:ea typeface="+mn-ea"/>
                <a:cs typeface="+mn-cs"/>
              </a:rPr>
              <a:t>group-sourced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group-focused </a:t>
            </a:r>
            <a:r>
              <a:rPr lang="en-US" sz="1200" b="0" i="0" u="none" strike="noStrike" kern="1200" baseline="0" dirty="0">
                <a:solidFill>
                  <a:schemeClr val="tx1"/>
                </a:solidFill>
                <a:latin typeface="+mn-lt"/>
                <a:ea typeface="+mn-ea"/>
                <a:cs typeface="+mn-cs"/>
              </a:rPr>
              <a:t>explanations can provide a fuller appreciation of the attribution process. It also provides greater insight into the nature of adaptive explanations for events and </a:t>
            </a:r>
            <a:r>
              <a:rPr lang="en-US" sz="1200" b="0" i="0" u="none" strike="noStrike" kern="1200" baseline="0" dirty="0" err="1">
                <a:solidFill>
                  <a:schemeClr val="tx1"/>
                </a:solidFill>
                <a:latin typeface="+mn-lt"/>
                <a:ea typeface="+mn-ea"/>
                <a:cs typeface="+mn-cs"/>
              </a:rPr>
              <a:t>behaviours</a:t>
            </a:r>
            <a:r>
              <a:rPr lang="en-US" sz="1200" b="0" i="0" u="none" strike="noStrike" kern="1200" baseline="0" dirty="0">
                <a:solidFill>
                  <a:schemeClr val="tx1"/>
                </a:solidFill>
                <a:latin typeface="+mn-lt"/>
                <a:ea typeface="+mn-ea"/>
                <a:cs typeface="+mn-cs"/>
              </a:rPr>
              <a:t>. More specifically, by elaborating three key points that can be derived from this approach, we underscored its relevance to four of the ‘5Ps’ identified in Chapter 2: participation, performance, psychological and physical health, and partisanship.</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Yet while it was not explicitly discussed in this chapter, it is clear too that a social identity approach to attributions in sport and exercise contexts also speaks to the fifth P: politics. Not least, this is because identity-based politics is a key determinant of the big-picture issue of </a:t>
            </a:r>
            <a:r>
              <a:rPr lang="en-US" sz="1200" b="0" i="1" u="none" strike="noStrike" kern="1200" baseline="0" dirty="0">
                <a:solidFill>
                  <a:schemeClr val="tx1"/>
                </a:solidFill>
                <a:latin typeface="+mn-lt"/>
                <a:ea typeface="+mn-ea"/>
                <a:cs typeface="+mn-cs"/>
              </a:rPr>
              <a:t>what </a:t>
            </a:r>
            <a:r>
              <a:rPr lang="en-US" sz="1200" b="0" i="0" u="none" strike="noStrike" kern="1200" baseline="0" dirty="0">
                <a:solidFill>
                  <a:schemeClr val="tx1"/>
                </a:solidFill>
                <a:latin typeface="+mn-lt"/>
                <a:ea typeface="+mn-ea"/>
                <a:cs typeface="+mn-cs"/>
              </a:rPr>
              <a:t>we seek to explain in sport. So, among other things, it is social identity that determines whether we focus more on the causes of success in Australian Rules football than in snowboarding, or more on the causes of drug-taking in former East Germany or China than in Britain or the United States.</a:t>
            </a:r>
          </a:p>
          <a:p>
            <a:r>
              <a:rPr lang="en-US" sz="1200" b="0" i="0" u="none" strike="noStrike" kern="1200" baseline="0" dirty="0">
                <a:solidFill>
                  <a:schemeClr val="tx1"/>
                </a:solidFill>
                <a:latin typeface="+mn-lt"/>
                <a:ea typeface="+mn-ea"/>
                <a:cs typeface="+mn-cs"/>
              </a:rPr>
              <a:t>Without a proper appreciation of attribution processes, then, our understanding of sport and exercise psychology is quite limited. Our hope is that this chapter serves to refresh readers’ interest in this area and to stimulate a plethora of new research. For while we have explained the relevance of the social identity approach to the study of attributions in sport and exercise, clearly much more remains to be done to develop, test and apply the ideas set out above. In closing, we therefore align ourselves – and hopefully readers – with the attributional discourse of Rory Best in noting that the success of this enterprise is going to require a lot of hard work and a massive team effort. </a:t>
            </a:r>
          </a:p>
          <a:p>
            <a:endParaRPr lang="en-US" sz="1200" b="0" i="0" u="none" strike="noStrike" kern="1200" baseline="0" dirty="0">
              <a:solidFill>
                <a:schemeClr val="tx1"/>
              </a:solidFill>
              <a:latin typeface="+mn-lt"/>
              <a:ea typeface="+mn-ea"/>
              <a:cs typeface="+mn-cs"/>
            </a:endParaRPr>
          </a:p>
          <a:p>
            <a:r>
              <a:rPr lang="en-US" sz="1200" b="1" i="0" kern="1200" dirty="0">
                <a:solidFill>
                  <a:schemeClr val="tx1"/>
                </a:solidFill>
                <a:effectLst/>
                <a:latin typeface="+mn-lt"/>
                <a:ea typeface="+mn-ea"/>
                <a:cs typeface="+mn-cs"/>
              </a:rPr>
              <a:t>Andrés Escobar Saldarriaga</a:t>
            </a:r>
            <a:r>
              <a:rPr lang="en-US" sz="1200" b="0" i="0" kern="1200" dirty="0">
                <a:solidFill>
                  <a:schemeClr val="tx1"/>
                </a:solidFill>
                <a:effectLst/>
                <a:latin typeface="+mn-lt"/>
                <a:ea typeface="+mn-ea"/>
                <a:cs typeface="+mn-cs"/>
              </a:rPr>
              <a:t> 13 March 1967 – 2 July 1994) was a </a:t>
            </a:r>
            <a:r>
              <a:rPr lang="en-US" sz="1200" b="0" i="0" u="none" strike="noStrike" kern="1200" dirty="0">
                <a:solidFill>
                  <a:schemeClr val="tx1"/>
                </a:solidFill>
                <a:effectLst/>
                <a:latin typeface="+mn-lt"/>
                <a:ea typeface="+mn-ea"/>
                <a:cs typeface="+mn-cs"/>
                <a:hlinkClick r:id="rId3" tooltip="Colombia/People"/>
              </a:rPr>
              <a:t>Colombian</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4" tooltip="Association football"/>
              </a:rPr>
              <a:t>footballer</a:t>
            </a:r>
            <a:r>
              <a:rPr lang="en-US" sz="1200" b="0" i="0" kern="1200" dirty="0">
                <a:solidFill>
                  <a:schemeClr val="tx1"/>
                </a:solidFill>
                <a:effectLst/>
                <a:latin typeface="+mn-lt"/>
                <a:ea typeface="+mn-ea"/>
                <a:cs typeface="+mn-cs"/>
              </a:rPr>
              <a:t> who played as a </a:t>
            </a:r>
            <a:r>
              <a:rPr lang="en-US" sz="1200" b="0" i="0" u="none" strike="noStrike" kern="1200" dirty="0">
                <a:solidFill>
                  <a:schemeClr val="tx1"/>
                </a:solidFill>
                <a:effectLst/>
                <a:latin typeface="+mn-lt"/>
                <a:ea typeface="+mn-ea"/>
                <a:cs typeface="+mn-cs"/>
                <a:hlinkClick r:id="rId5" tooltip="Defender (association football)"/>
              </a:rPr>
              <a:t>defender</a:t>
            </a:r>
            <a:r>
              <a:rPr lang="en-US" sz="1200" b="0" i="0" kern="1200" dirty="0">
                <a:solidFill>
                  <a:schemeClr val="tx1"/>
                </a:solidFill>
                <a:effectLst/>
                <a:latin typeface="+mn-lt"/>
                <a:ea typeface="+mn-ea"/>
                <a:cs typeface="+mn-cs"/>
              </a:rPr>
              <a:t>. He played for </a:t>
            </a:r>
            <a:r>
              <a:rPr lang="en-US" sz="1200" b="0" i="0" u="none" strike="noStrike" kern="1200" dirty="0">
                <a:solidFill>
                  <a:schemeClr val="tx1"/>
                </a:solidFill>
                <a:effectLst/>
                <a:latin typeface="+mn-lt"/>
                <a:ea typeface="+mn-ea"/>
                <a:cs typeface="+mn-cs"/>
                <a:hlinkClick r:id="rId6" tooltip="Atlético Nacional"/>
              </a:rPr>
              <a:t>Atlético Nacional</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7" tooltip="BSC Young Boys"/>
              </a:rPr>
              <a:t>BSC Young Boys</a:t>
            </a:r>
            <a:r>
              <a:rPr lang="en-US" sz="1200" b="0" i="0" kern="1200" dirty="0">
                <a:solidFill>
                  <a:schemeClr val="tx1"/>
                </a:solidFill>
                <a:effectLst/>
                <a:latin typeface="+mn-lt"/>
                <a:ea typeface="+mn-ea"/>
                <a:cs typeface="+mn-cs"/>
              </a:rPr>
              <a:t>, and the </a:t>
            </a:r>
            <a:r>
              <a:rPr lang="en-US" sz="1200" b="0" i="0" u="none" strike="noStrike" kern="1200" dirty="0">
                <a:solidFill>
                  <a:schemeClr val="tx1"/>
                </a:solidFill>
                <a:effectLst/>
                <a:latin typeface="+mn-lt"/>
                <a:ea typeface="+mn-ea"/>
                <a:cs typeface="+mn-cs"/>
                <a:hlinkClick r:id="rId8" tooltip="Colombia national football team"/>
              </a:rPr>
              <a:t>Colombia national team</a:t>
            </a:r>
            <a:r>
              <a:rPr lang="en-US" sz="1200" b="0" i="0" kern="1200" dirty="0">
                <a:solidFill>
                  <a:schemeClr val="tx1"/>
                </a:solidFill>
                <a:effectLst/>
                <a:latin typeface="+mn-lt"/>
                <a:ea typeface="+mn-ea"/>
                <a:cs typeface="+mn-cs"/>
              </a:rPr>
              <a:t>.</a:t>
            </a:r>
            <a:r>
              <a:rPr lang="en-US" sz="1200" b="0" i="0" u="none" strike="noStrike"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Nicknamed </a:t>
            </a:r>
            <a:r>
              <a:rPr lang="en-US" sz="1200" b="0" i="1" kern="1200" dirty="0">
                <a:solidFill>
                  <a:schemeClr val="tx1"/>
                </a:solidFill>
                <a:effectLst/>
                <a:latin typeface="+mn-lt"/>
                <a:ea typeface="+mn-ea"/>
                <a:cs typeface="+mn-cs"/>
              </a:rPr>
              <a:t>The Gentleman</a:t>
            </a:r>
            <a:r>
              <a:rPr lang="en-US" sz="1200" b="0" i="0" kern="1200" dirty="0">
                <a:solidFill>
                  <a:schemeClr val="tx1"/>
                </a:solidFill>
                <a:effectLst/>
                <a:latin typeface="+mn-lt"/>
                <a:ea typeface="+mn-ea"/>
                <a:cs typeface="+mn-cs"/>
              </a:rPr>
              <a:t>, he was known for his clean style of play and calmness on the pitch.</a:t>
            </a:r>
            <a:r>
              <a:rPr lang="en-US" sz="1200" b="0"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Escobar was murdered in the aftermath of the </a:t>
            </a:r>
            <a:r>
              <a:rPr lang="en-US" sz="1200" b="0" i="0" u="none" strike="noStrike" kern="1200" dirty="0">
                <a:solidFill>
                  <a:schemeClr val="tx1"/>
                </a:solidFill>
                <a:effectLst/>
                <a:latin typeface="+mn-lt"/>
                <a:ea typeface="+mn-ea"/>
                <a:cs typeface="+mn-cs"/>
                <a:hlinkClick r:id="rId9" tooltip="Colombia at the 1994 FIFA World Cup"/>
              </a:rPr>
              <a:t>1994 FIFA World Cup</a:t>
            </a:r>
            <a:r>
              <a:rPr lang="en-US" sz="1200" b="0" i="0" kern="1200" dirty="0">
                <a:solidFill>
                  <a:schemeClr val="tx1"/>
                </a:solidFill>
                <a:effectLst/>
                <a:latin typeface="+mn-lt"/>
                <a:ea typeface="+mn-ea"/>
                <a:cs typeface="+mn-cs"/>
              </a:rPr>
              <a:t>, reportedly as retaliation for having scored an </a:t>
            </a:r>
            <a:r>
              <a:rPr lang="en-US" sz="1200" b="0" i="0" u="none" strike="noStrike" kern="1200" dirty="0">
                <a:solidFill>
                  <a:schemeClr val="tx1"/>
                </a:solidFill>
                <a:effectLst/>
                <a:latin typeface="+mn-lt"/>
                <a:ea typeface="+mn-ea"/>
                <a:cs typeface="+mn-cs"/>
                <a:hlinkClick r:id="rId10" tooltip="Own goal"/>
              </a:rPr>
              <a:t>own goal</a:t>
            </a:r>
            <a:r>
              <a:rPr lang="en-US" sz="1200" b="0" i="0" kern="1200" dirty="0">
                <a:solidFill>
                  <a:schemeClr val="tx1"/>
                </a:solidFill>
                <a:effectLst/>
                <a:latin typeface="+mn-lt"/>
                <a:ea typeface="+mn-ea"/>
                <a:cs typeface="+mn-cs"/>
              </a:rPr>
              <a:t>  against the US (in the US), which contributed to the team's elimination from the tournament. His murder tarnished the image of the country internationally.</a:t>
            </a:r>
            <a:r>
              <a:rPr lang="en-US" sz="1200" b="0" i="0" u="none" strike="noStrike"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Escobar himself had worked to promote a more positive image of Colombia, earning acclaim in the country.</a:t>
            </a:r>
          </a:p>
          <a:p>
            <a:r>
              <a:rPr lang="en-US" sz="1200" b="0" i="0" kern="1200" dirty="0">
                <a:solidFill>
                  <a:schemeClr val="tx1"/>
                </a:solidFill>
                <a:effectLst/>
                <a:latin typeface="+mn-lt"/>
                <a:ea typeface="+mn-ea"/>
                <a:cs typeface="+mn-cs"/>
              </a:rPr>
              <a:t>Escobar is still held in high regard by Colombian fans, and is especially mourned and remembered by </a:t>
            </a:r>
            <a:r>
              <a:rPr lang="en-US" sz="1200" b="0" i="0" u="none" strike="noStrike" kern="1200" dirty="0">
                <a:solidFill>
                  <a:schemeClr val="tx1"/>
                </a:solidFill>
                <a:effectLst/>
                <a:latin typeface="+mn-lt"/>
                <a:ea typeface="+mn-ea"/>
                <a:cs typeface="+mn-cs"/>
                <a:hlinkClick r:id="rId6" tooltip="Atlético Nacional"/>
              </a:rPr>
              <a:t>Atlético Nacional</a:t>
            </a:r>
            <a:r>
              <a:rPr lang="en-US" sz="1200" b="0" i="0" kern="1200" dirty="0">
                <a:solidFill>
                  <a:schemeClr val="tx1"/>
                </a:solidFill>
                <a:effectLst/>
                <a:latin typeface="+mn-lt"/>
                <a:ea typeface="+mn-ea"/>
                <a:cs typeface="+mn-cs"/>
              </a:rPr>
              <a:t>'s fans.</a:t>
            </a:r>
          </a:p>
          <a:p>
            <a:endParaRPr lang="en-US"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16</a:t>
            </a:fld>
            <a:endParaRPr lang="en-GB"/>
          </a:p>
        </p:txBody>
      </p:sp>
    </p:spTree>
    <p:extLst>
      <p:ext uri="{BB962C8B-B14F-4D97-AF65-F5344CB8AC3E}">
        <p14:creationId xmlns:p14="http://schemas.microsoft.com/office/powerpoint/2010/main" val="1107745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Attributions are explanations about why particular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or performance outcomes  occurred, and these explanations enhance our ability to predict and control events in the future. Consider for a moment, whether it is even possible to experience sport and not consider attributions for </a:t>
            </a:r>
            <a:r>
              <a:rPr lang="en-US" sz="1200" b="0" i="0" u="none" strike="noStrike" kern="1200" baseline="0" dirty="0" err="1">
                <a:solidFill>
                  <a:schemeClr val="tx1"/>
                </a:solidFill>
                <a:latin typeface="+mn-lt"/>
                <a:ea typeface="+mn-ea"/>
                <a:cs typeface="+mn-cs"/>
              </a:rPr>
              <a:t>behaviours</a:t>
            </a:r>
            <a:r>
              <a:rPr lang="en-US" sz="1200" b="0" i="0" u="none" strike="noStrike" kern="1200" baseline="0" dirty="0">
                <a:solidFill>
                  <a:schemeClr val="tx1"/>
                </a:solidFill>
                <a:latin typeface="+mn-lt"/>
                <a:ea typeface="+mn-ea"/>
                <a:cs typeface="+mn-cs"/>
              </a:rPr>
              <a:t> and performances. How would young athletes develop and improve if they did not evaluate why a performance went well (to repeat that success) or why a performance went poorly (to correct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in the future)? What would sport commentators comment on if they could not debate motives for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and reasons for a team’s success or demise?</a:t>
            </a:r>
          </a:p>
          <a:p>
            <a:r>
              <a:rPr lang="en-US" sz="1200" b="0" i="0" u="none" strike="noStrike" kern="1200" baseline="0" dirty="0">
                <a:solidFill>
                  <a:schemeClr val="tx1"/>
                </a:solidFill>
                <a:latin typeface="+mn-lt"/>
                <a:ea typeface="+mn-ea"/>
                <a:cs typeface="+mn-cs"/>
              </a:rPr>
              <a:t>As pondering such questions makes clear, attributions are front and </a:t>
            </a:r>
            <a:r>
              <a:rPr lang="en-US" sz="1200" b="0" i="0" u="none" strike="noStrike" kern="1200" baseline="0" dirty="0" err="1">
                <a:solidFill>
                  <a:schemeClr val="tx1"/>
                </a:solidFill>
                <a:latin typeface="+mn-lt"/>
                <a:ea typeface="+mn-ea"/>
                <a:cs typeface="+mn-cs"/>
              </a:rPr>
              <a:t>centre</a:t>
            </a:r>
            <a:r>
              <a:rPr lang="en-US" sz="1200" b="0" i="0" u="none" strike="noStrike" kern="1200" baseline="0" dirty="0">
                <a:solidFill>
                  <a:schemeClr val="tx1"/>
                </a:solidFill>
                <a:latin typeface="+mn-lt"/>
                <a:ea typeface="+mn-ea"/>
                <a:cs typeface="+mn-cs"/>
              </a:rPr>
              <a:t> of the experience of sport. Most obviously, attribution processes are extremely relevant in sporting contexts because these typically involve, and require, clear explanations for success and failure. </a:t>
            </a:r>
            <a:r>
              <a:rPr lang="en-US" sz="1200" b="1" i="0" u="none" strike="noStrike" kern="1200" baseline="0" dirty="0">
                <a:solidFill>
                  <a:schemeClr val="tx1"/>
                </a:solidFill>
                <a:latin typeface="+mn-lt"/>
                <a:ea typeface="+mn-ea"/>
                <a:cs typeface="+mn-cs"/>
              </a:rPr>
              <a:t>In the above quote from Rory Best, for example, we see that he attributes his team’s success to ‘a lot of hard work’ and ‘a massive team effort’. But equally he might have said, ‘we were very lucky’ or ‘they made a lot of mistakes that we were able to </a:t>
            </a:r>
            <a:r>
              <a:rPr lang="en-US" sz="1200" b="1" i="0" u="none" strike="noStrike" kern="1200" baseline="0" dirty="0" err="1">
                <a:solidFill>
                  <a:schemeClr val="tx1"/>
                </a:solidFill>
                <a:latin typeface="+mn-lt"/>
                <a:ea typeface="+mn-ea"/>
                <a:cs typeface="+mn-cs"/>
              </a:rPr>
              <a:t>capitalise</a:t>
            </a:r>
            <a:r>
              <a:rPr lang="en-US" sz="1200" b="1" i="0" u="none" strike="noStrike" kern="1200" baseline="0" dirty="0">
                <a:solidFill>
                  <a:schemeClr val="tx1"/>
                </a:solidFill>
                <a:latin typeface="+mn-lt"/>
                <a:ea typeface="+mn-ea"/>
                <a:cs typeface="+mn-cs"/>
              </a:rPr>
              <a:t> on’. Would this have mattered? And, if so, what would the consequences have been (e.g., for team dynamics, motivation and future performance)?</a:t>
            </a:r>
          </a:p>
          <a:p>
            <a:r>
              <a:rPr lang="en-US" sz="1200" b="0" i="0" u="none" strike="noStrike" kern="1200" baseline="0" dirty="0">
                <a:solidFill>
                  <a:schemeClr val="tx1"/>
                </a:solidFill>
                <a:latin typeface="+mn-lt"/>
                <a:ea typeface="+mn-ea"/>
                <a:cs typeface="+mn-cs"/>
              </a:rPr>
              <a:t>These are the sorts of questions that the present chapter seeks to address, in exploring the ways in which attributions shape key sporting processes and outcomes. The chapter will review predominant theoretical approaches to attributions in sport and exercise psychology (Rees et al., 2005; Weiner, 1985, 2012, 2018). We will look at approaches to help athletes and exercisers think more positively (through attributional retraining) and consider why there are differences in the way that we explain our own and others’ </a:t>
            </a:r>
            <a:r>
              <a:rPr lang="en-US" sz="1200" b="0" i="0" u="none" strike="noStrike" kern="1200" baseline="0" dirty="0" err="1">
                <a:solidFill>
                  <a:schemeClr val="tx1"/>
                </a:solidFill>
                <a:latin typeface="+mn-lt"/>
                <a:ea typeface="+mn-ea"/>
                <a:cs typeface="+mn-cs"/>
              </a:rPr>
              <a:t>behaviours</a:t>
            </a:r>
            <a:r>
              <a:rPr lang="en-US" sz="1200" b="0" i="0" u="none" strike="noStrike" kern="1200" baseline="0" dirty="0">
                <a:solidFill>
                  <a:schemeClr val="tx1"/>
                </a:solidFill>
                <a:latin typeface="+mn-lt"/>
                <a:ea typeface="+mn-ea"/>
                <a:cs typeface="+mn-cs"/>
              </a:rPr>
              <a:t>. The chapter will then move on to discuss how the social identity approach can enrich our understanding of attribution processes in sport and exercise settings. </a:t>
            </a:r>
            <a:endParaRPr lang="en-US" sz="1200" b="1"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a:t>
            </a:fld>
            <a:endParaRPr lang="en-GB"/>
          </a:p>
        </p:txBody>
      </p:sp>
    </p:spTree>
    <p:extLst>
      <p:ext uri="{BB962C8B-B14F-4D97-AF65-F5344CB8AC3E}">
        <p14:creationId xmlns:p14="http://schemas.microsoft.com/office/powerpoint/2010/main" val="2354446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Attributions are explanations about why particular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or performance outcomes occurred, and these explanations enhance our ability to predict and control events in the future. Consider for a moment, whether it is even possible to experience sport and not consider attributions for </a:t>
            </a:r>
            <a:r>
              <a:rPr lang="en-US" sz="1200" b="0" i="0" u="none" strike="noStrike" kern="1200" baseline="0" dirty="0" err="1">
                <a:solidFill>
                  <a:schemeClr val="tx1"/>
                </a:solidFill>
                <a:latin typeface="+mn-lt"/>
                <a:ea typeface="+mn-ea"/>
                <a:cs typeface="+mn-cs"/>
              </a:rPr>
              <a:t>behaviours</a:t>
            </a:r>
            <a:r>
              <a:rPr lang="en-US" sz="1200" b="0" i="0" u="none" strike="noStrike" kern="1200" baseline="0" dirty="0">
                <a:solidFill>
                  <a:schemeClr val="tx1"/>
                </a:solidFill>
                <a:latin typeface="+mn-lt"/>
                <a:ea typeface="+mn-ea"/>
                <a:cs typeface="+mn-cs"/>
              </a:rPr>
              <a:t> and performances. How would young athletes develop and improve if they did not evaluate why a performance went well (to repeat that success) or why a performance went poorly (to correct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in the future)? What would sport commentators comment on if they could not debate motives for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and reasons for a team’s success or demise?</a:t>
            </a:r>
          </a:p>
          <a:p>
            <a:r>
              <a:rPr lang="en-US" sz="1200" b="0" i="0" u="none" strike="noStrike" kern="1200" baseline="0" dirty="0">
                <a:solidFill>
                  <a:schemeClr val="tx1"/>
                </a:solidFill>
                <a:latin typeface="+mn-lt"/>
                <a:ea typeface="+mn-ea"/>
                <a:cs typeface="+mn-cs"/>
              </a:rPr>
              <a:t>As pondering such questions makes clear, attributions are front and </a:t>
            </a:r>
            <a:r>
              <a:rPr lang="en-US" sz="1200" b="0" i="0" u="none" strike="noStrike" kern="1200" baseline="0" dirty="0" err="1">
                <a:solidFill>
                  <a:schemeClr val="tx1"/>
                </a:solidFill>
                <a:latin typeface="+mn-lt"/>
                <a:ea typeface="+mn-ea"/>
                <a:cs typeface="+mn-cs"/>
              </a:rPr>
              <a:t>centre</a:t>
            </a:r>
            <a:r>
              <a:rPr lang="en-US" sz="1200" b="0" i="0" u="none" strike="noStrike" kern="1200" baseline="0" dirty="0">
                <a:solidFill>
                  <a:schemeClr val="tx1"/>
                </a:solidFill>
                <a:latin typeface="+mn-lt"/>
                <a:ea typeface="+mn-ea"/>
                <a:cs typeface="+mn-cs"/>
              </a:rPr>
              <a:t> of the experience of sport. Most obviously, attribution processes are extremely relevant in sporting contexts because these typically involve, and require, clear explanations for success and failure. In the above quote from Rory Best, for example, we see that he attributes his team’s success to ‘a lot of hard work’ and ‘a massive team effort’. But equally he might have said, ‘we were very lucky’ or ‘they made a lot of mistakes that we were able to </a:t>
            </a:r>
            <a:r>
              <a:rPr lang="en-US" sz="1200" b="0" i="0" u="none" strike="noStrike" kern="1200" baseline="0" dirty="0" err="1">
                <a:solidFill>
                  <a:schemeClr val="tx1"/>
                </a:solidFill>
                <a:latin typeface="+mn-lt"/>
                <a:ea typeface="+mn-ea"/>
                <a:cs typeface="+mn-cs"/>
              </a:rPr>
              <a:t>capitalise</a:t>
            </a:r>
            <a:r>
              <a:rPr lang="en-US" sz="1200" b="0" i="0" u="none" strike="noStrike" kern="1200" baseline="0" dirty="0">
                <a:solidFill>
                  <a:schemeClr val="tx1"/>
                </a:solidFill>
                <a:latin typeface="+mn-lt"/>
                <a:ea typeface="+mn-ea"/>
                <a:cs typeface="+mn-cs"/>
              </a:rPr>
              <a:t> on’. Would this have mattered? And, if so, what would the consequences have been (e.g., for team dynamics, motivation and future performance)?</a:t>
            </a:r>
          </a:p>
          <a:p>
            <a:r>
              <a:rPr lang="en-US" sz="1200" b="0" i="0" u="none" strike="noStrike" kern="1200" baseline="0" dirty="0">
                <a:solidFill>
                  <a:schemeClr val="tx1"/>
                </a:solidFill>
                <a:latin typeface="+mn-lt"/>
                <a:ea typeface="+mn-ea"/>
                <a:cs typeface="+mn-cs"/>
              </a:rPr>
              <a:t>These are the sorts of questions that the present chapter seeks to address, in exploring the ways in which attributions shape key sporting processes and outcomes. The chapter will review predominant theoretical approaches to attributions in sport and exercise psychology (Rees et al., 2005; Weiner, 1985, 2012, 2018). We will look at approaches to help athletes and exercisers think more positively (through attributional retraining) and consider why there are differences in the way that we explain our own and others’ </a:t>
            </a:r>
            <a:r>
              <a:rPr lang="en-US" sz="1200" b="0" i="0" u="none" strike="noStrike" kern="1200" baseline="0" dirty="0" err="1">
                <a:solidFill>
                  <a:schemeClr val="tx1"/>
                </a:solidFill>
                <a:latin typeface="+mn-lt"/>
                <a:ea typeface="+mn-ea"/>
                <a:cs typeface="+mn-cs"/>
              </a:rPr>
              <a:t>behaviours</a:t>
            </a:r>
            <a:r>
              <a:rPr lang="en-US" sz="1200" b="0" i="0" u="none" strike="noStrike" kern="1200" baseline="0" dirty="0">
                <a:solidFill>
                  <a:schemeClr val="tx1"/>
                </a:solidFill>
                <a:latin typeface="+mn-lt"/>
                <a:ea typeface="+mn-ea"/>
                <a:cs typeface="+mn-cs"/>
              </a:rPr>
              <a:t>. The chapter will then move on to discuss how the social identity approach can enrich our understanding of attribution processes in sport and exercise settings. </a:t>
            </a:r>
            <a:endParaRPr lang="en-US" sz="1200" b="1"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3</a:t>
            </a:fld>
            <a:endParaRPr lang="en-GB"/>
          </a:p>
        </p:txBody>
      </p:sp>
    </p:spTree>
    <p:extLst>
      <p:ext uri="{BB962C8B-B14F-4D97-AF65-F5344CB8AC3E}">
        <p14:creationId xmlns:p14="http://schemas.microsoft.com/office/powerpoint/2010/main" val="3628256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Bernard Weiner (1985) proposed that human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can be motivated by the way individuals explain the causes of events or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outcomes. Take, for example, the case of a golfer, Cathy, who fails to make the cut in a major tournament. Weiner’s (1985, 2012, 2018) attribution theory suggests that the way she explains this outcome to herself will have consequences not only for her well-being, but also for her future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such as her motivation to come back and try to make the cut in the next tournament. In particular, the theory predicts that she is going to be more motivated to do this if she convinces herself that she adopted the wrong strategy, did not </a:t>
            </a:r>
            <a:r>
              <a:rPr lang="en-US" sz="1200" b="0" i="0" u="none" strike="noStrike" kern="1200" baseline="0" dirty="0" err="1">
                <a:solidFill>
                  <a:schemeClr val="tx1"/>
                </a:solidFill>
                <a:latin typeface="+mn-lt"/>
                <a:ea typeface="+mn-ea"/>
                <a:cs typeface="+mn-cs"/>
              </a:rPr>
              <a:t>practise</a:t>
            </a:r>
            <a:r>
              <a:rPr lang="en-US" sz="1200" b="0" i="0" u="none" strike="noStrike" kern="1200" baseline="0" dirty="0">
                <a:solidFill>
                  <a:schemeClr val="tx1"/>
                </a:solidFill>
                <a:latin typeface="+mn-lt"/>
                <a:ea typeface="+mn-ea"/>
                <a:cs typeface="+mn-cs"/>
              </a:rPr>
              <a:t> enough or that she was simply unlucky this time, than if she believes her failure is a sign that she just doesn’t have what it takes to succeed. </a:t>
            </a:r>
          </a:p>
          <a:p>
            <a:r>
              <a:rPr lang="en-US" sz="1200" b="0" i="0" u="none" strike="noStrike" kern="1200" baseline="0" dirty="0">
                <a:solidFill>
                  <a:schemeClr val="tx1"/>
                </a:solidFill>
                <a:latin typeface="+mn-lt"/>
                <a:ea typeface="+mn-ea"/>
                <a:cs typeface="+mn-cs"/>
              </a:rPr>
              <a:t>Weiner argued that attributions for negative, important or unexpected events occur quickly, often outside awareness, and that these attributions can significantly impact an individual’s subsequent cognitions, emotions and motivated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In particular, he postulated that attributions (i.e., causal explanations of events) can be classified in terms of three dimensions or properties: </a:t>
            </a:r>
            <a:r>
              <a:rPr lang="en-US" sz="1200" b="0" i="1" u="none" strike="noStrike" kern="1200" baseline="0" dirty="0">
                <a:solidFill>
                  <a:schemeClr val="tx1"/>
                </a:solidFill>
                <a:latin typeface="+mn-lt"/>
                <a:ea typeface="+mn-ea"/>
                <a:cs typeface="+mn-cs"/>
              </a:rPr>
              <a:t>locus of causality</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stability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controllability</a:t>
            </a:r>
            <a:r>
              <a:rPr lang="en-US" sz="1200" b="0" i="0" u="none" strike="noStrike" kern="1200" baseline="0" dirty="0">
                <a:solidFill>
                  <a:schemeClr val="tx1"/>
                </a:solidFill>
                <a:latin typeface="+mn-lt"/>
                <a:ea typeface="+mn-ea"/>
                <a:cs typeface="+mn-cs"/>
              </a:rPr>
              <a:t>. </a:t>
            </a:r>
          </a:p>
          <a:p>
            <a:r>
              <a:rPr lang="en-US" sz="1200" b="0" i="1" u="none" strike="noStrike" kern="1200" baseline="0" dirty="0">
                <a:solidFill>
                  <a:schemeClr val="tx1"/>
                </a:solidFill>
                <a:latin typeface="+mn-lt"/>
                <a:ea typeface="+mn-ea"/>
                <a:cs typeface="+mn-cs"/>
              </a:rPr>
              <a:t>Locus of causality </a:t>
            </a:r>
            <a:r>
              <a:rPr lang="en-US" sz="1200" b="0" i="0" u="none" strike="noStrike" kern="1200" baseline="0" dirty="0">
                <a:solidFill>
                  <a:schemeClr val="tx1"/>
                </a:solidFill>
                <a:latin typeface="+mn-lt"/>
                <a:ea typeface="+mn-ea"/>
                <a:cs typeface="+mn-cs"/>
              </a:rPr>
              <a:t>refers to whether an event (technically, an </a:t>
            </a:r>
            <a:r>
              <a:rPr lang="en-US" sz="1200" b="0" i="1" u="none" strike="noStrike" kern="1200" baseline="0" dirty="0">
                <a:solidFill>
                  <a:schemeClr val="tx1"/>
                </a:solidFill>
                <a:latin typeface="+mn-lt"/>
                <a:ea typeface="+mn-ea"/>
                <a:cs typeface="+mn-cs"/>
              </a:rPr>
              <a:t>explanandum</a:t>
            </a:r>
            <a:r>
              <a:rPr lang="en-US" sz="1200" b="0" i="0" u="none" strike="noStrike" kern="1200" baseline="0" dirty="0">
                <a:solidFill>
                  <a:schemeClr val="tx1"/>
                </a:solidFill>
                <a:latin typeface="+mn-lt"/>
                <a:ea typeface="+mn-ea"/>
                <a:cs typeface="+mn-cs"/>
              </a:rPr>
              <a:t>: a thing to be explained) is perceived to be caused by a factor internal or external to an individual (anchored by an internal or external pole; Weiner, 2014). In our golfing example, attributions to bad luck would be external, while attributions to lack of ability are internal. These would play an important role in determining Cathy’s emotional responses to her failure – not least her self-esteem and sense of worth and her willingness to persevere rather than give up. </a:t>
            </a:r>
          </a:p>
          <a:p>
            <a:r>
              <a:rPr lang="en-US" sz="1200" b="0" i="1" u="none" strike="noStrike" kern="1200" baseline="0" dirty="0">
                <a:solidFill>
                  <a:schemeClr val="tx1"/>
                </a:solidFill>
                <a:latin typeface="+mn-lt"/>
                <a:ea typeface="+mn-ea"/>
                <a:cs typeface="+mn-cs"/>
              </a:rPr>
              <a:t>Stability </a:t>
            </a:r>
            <a:r>
              <a:rPr lang="en-US" sz="1200" b="0" i="0" u="none" strike="noStrike" kern="1200" baseline="0" dirty="0">
                <a:solidFill>
                  <a:schemeClr val="tx1"/>
                </a:solidFill>
                <a:latin typeface="+mn-lt"/>
                <a:ea typeface="+mn-ea"/>
                <a:cs typeface="+mn-cs"/>
              </a:rPr>
              <a:t>refers to whether an event is perceived as transient or unchanging. This causal property is critical in determining expectancies of future success (or failure) and is tied to various emotions, including (but not limited to) confidence, anxiety, hopelessness and hope. If Cathy believes her failure to make the cut is a one-off event and something that can change (e.g., if she changes her strategy), she will feel more hopeful and be less likely to give up than if she thinks her performance is unlikely to improve in future. </a:t>
            </a:r>
          </a:p>
          <a:p>
            <a:r>
              <a:rPr lang="en-US" sz="1200" b="0" i="0" u="none" strike="noStrike" kern="1200" baseline="0" dirty="0">
                <a:solidFill>
                  <a:schemeClr val="tx1"/>
                </a:solidFill>
                <a:latin typeface="+mn-lt"/>
                <a:ea typeface="+mn-ea"/>
                <a:cs typeface="+mn-cs"/>
              </a:rPr>
              <a:t>Finally, the </a:t>
            </a:r>
            <a:r>
              <a:rPr lang="en-US" sz="1200" b="0" i="1" u="none" strike="noStrike" kern="1200" baseline="0" dirty="0">
                <a:solidFill>
                  <a:schemeClr val="tx1"/>
                </a:solidFill>
                <a:latin typeface="+mn-lt"/>
                <a:ea typeface="+mn-ea"/>
                <a:cs typeface="+mn-cs"/>
              </a:rPr>
              <a:t>controllability </a:t>
            </a:r>
            <a:r>
              <a:rPr lang="en-US" sz="1200" b="0" i="0" u="none" strike="noStrike" kern="1200" baseline="0" dirty="0">
                <a:solidFill>
                  <a:schemeClr val="tx1"/>
                </a:solidFill>
                <a:latin typeface="+mn-lt"/>
                <a:ea typeface="+mn-ea"/>
                <a:cs typeface="+mn-cs"/>
              </a:rPr>
              <a:t>dimension refers to whether an event is seen to be caused by factors that are under a person’s control or beyond his or her control. This dimension is associated with judgements of responsibility so that the more controllable an outcome is, the more likely an individual is to take responsibility for it. If Cathy attributes her failure to bad luck, then this is clearly beyond her control, and she does not need to feel responsible for it. However, if she sees it as a reflection of her (lack of) effort or selection of a poor strategy, then missing the cut is clearly down to her. In the latter cases, where failure is seen as controllable, this is likely to trigger a specific cluster of emotions in the person who experiences it, including guilt, anger and regret. It may also invite criticism from onlookers (who might be more sympathetic if the outcome was uncontrollable; Weiner, Graham, &amp; Chandler, 1982).</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analysis alerts us to the fact that there are myriad ways in which any particular sporting outcome can be explained. In Cathy’s case, for example, failure to make the cut could be explained by her lack of ability (an internal, stable, uncontrollable attribution), by adopting the wrong strategy (internal, unstable, controllable), or by her coach’s poor instruction (external, stable, uncontrollable). Here, a sense that it results from lack of ability is likely to produce lowered expectancy of success and feelings of shame and hopelessness since Cathy may view the cause as personal and unchanging. Using a wrong strategy, however, is more likely to increase her expectancy for success and produce feelings of guilt and a sense of responsibility because the cause is seen as something that can change and is within her personal control. By the same token, we can see that Rory Best’s attribution of his team’s success to ‘a lot of hard work’ (an internal and controllable attribution) is likely to produce pride and high levels of self-esteem, together with a positive sense of responsibility.</a:t>
            </a:r>
          </a:p>
          <a:p>
            <a:r>
              <a:rPr lang="en-US" sz="1200" b="0" i="0" u="none" strike="noStrike" kern="1200" baseline="0" dirty="0">
                <a:solidFill>
                  <a:schemeClr val="tx1"/>
                </a:solidFill>
                <a:latin typeface="+mn-lt"/>
                <a:ea typeface="+mn-ea"/>
                <a:cs typeface="+mn-cs"/>
              </a:rPr>
              <a:t>More generally, as Figure 8.1 indicates, Weiner (1985, 2012, 2018) argues that attributions are tied to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change through a temporal sequence in which they first affect cognitions, emotions, and then in turn shape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 key idea here, then, is that making the ‘right’ attribution is an important way to produce desired forms of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down the track. In Cathy’s case, for example, if she is going to go on to greater things in golf, it will be important for her to see her failure as something more than simply a reflection of her lack of ability.</a:t>
            </a:r>
          </a:p>
          <a:p>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4</a:t>
            </a:fld>
            <a:endParaRPr lang="en-GB"/>
          </a:p>
        </p:txBody>
      </p:sp>
    </p:spTree>
    <p:extLst>
      <p:ext uri="{BB962C8B-B14F-4D97-AF65-F5344CB8AC3E}">
        <p14:creationId xmlns:p14="http://schemas.microsoft.com/office/powerpoint/2010/main" val="771584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it comes to efforts to promote positive outcomes in sport, the dominant line of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has placed particular emphasis on the importance of the controllability dimension (e.g., Biddle, 1993; Hardy, Jones, &amp; Gould, 1996). In particular, Tim Rees and colleagues (2005) proposed that research in sport and exercise psychology should focus on the main effects of controllability as well as on the way that controllability interacts with </a:t>
            </a:r>
            <a:r>
              <a:rPr lang="en-US" sz="1200" b="0" i="1" u="none" strike="noStrike" kern="1200" baseline="0" dirty="0" err="1">
                <a:solidFill>
                  <a:schemeClr val="tx1"/>
                </a:solidFill>
                <a:latin typeface="+mn-lt"/>
                <a:ea typeface="+mn-ea"/>
                <a:cs typeface="+mn-cs"/>
              </a:rPr>
              <a:t>generalisability</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Generalisability</a:t>
            </a:r>
            <a:r>
              <a:rPr lang="en-US" sz="1200" b="0" i="0" u="none" strike="noStrike" kern="1200" baseline="0" dirty="0">
                <a:solidFill>
                  <a:schemeClr val="tx1"/>
                </a:solidFill>
                <a:latin typeface="+mn-lt"/>
                <a:ea typeface="+mn-ea"/>
                <a:cs typeface="+mn-cs"/>
              </a:rPr>
              <a:t> relates to stability (as defined in Weiner’s theory) and also globality and universality. </a:t>
            </a:r>
            <a:r>
              <a:rPr lang="en-US" sz="1200" b="0" i="1" u="none" strike="noStrike" kern="1200" baseline="0" dirty="0">
                <a:solidFill>
                  <a:schemeClr val="tx1"/>
                </a:solidFill>
                <a:latin typeface="+mn-lt"/>
                <a:ea typeface="+mn-ea"/>
                <a:cs typeface="+mn-cs"/>
              </a:rPr>
              <a:t>Globality </a:t>
            </a:r>
            <a:r>
              <a:rPr lang="en-US" sz="1200" b="0" i="0" u="none" strike="noStrike" kern="1200" baseline="0" dirty="0">
                <a:solidFill>
                  <a:schemeClr val="tx1"/>
                </a:solidFill>
                <a:latin typeface="+mn-lt"/>
                <a:ea typeface="+mn-ea"/>
                <a:cs typeface="+mn-cs"/>
              </a:rPr>
              <a:t>concerns the degree to which the cause of an event is seen as likely to affect a wide (vs a narrow) range of situations; </a:t>
            </a:r>
            <a:r>
              <a:rPr lang="en-US" sz="1200" b="0" i="1" u="none" strike="noStrike" kern="1200" baseline="0" dirty="0">
                <a:solidFill>
                  <a:schemeClr val="tx1"/>
                </a:solidFill>
                <a:latin typeface="+mn-lt"/>
                <a:ea typeface="+mn-ea"/>
                <a:cs typeface="+mn-cs"/>
              </a:rPr>
              <a:t>universality </a:t>
            </a:r>
            <a:r>
              <a:rPr lang="en-US" sz="1200" b="0" i="0" u="none" strike="noStrike" kern="1200" baseline="0" dirty="0">
                <a:solidFill>
                  <a:schemeClr val="tx1"/>
                </a:solidFill>
                <a:latin typeface="+mn-lt"/>
                <a:ea typeface="+mn-ea"/>
                <a:cs typeface="+mn-cs"/>
              </a:rPr>
              <a:t>concerns the degree to which the cause of an event is seen to be common to all people (vs unique to an individual; Rees et al., 2005).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first author and his colleagues have examined the interactive effects of controllability and </a:t>
            </a:r>
            <a:r>
              <a:rPr lang="en-US" sz="1200" b="0" i="0" u="none" strike="noStrike" kern="1200" baseline="0" dirty="0" err="1">
                <a:solidFill>
                  <a:schemeClr val="tx1"/>
                </a:solidFill>
                <a:latin typeface="+mn-lt"/>
                <a:ea typeface="+mn-ea"/>
                <a:cs typeface="+mn-cs"/>
              </a:rPr>
              <a:t>generalisability</a:t>
            </a:r>
            <a:r>
              <a:rPr lang="en-US" sz="1200" b="0" i="0" u="none" strike="noStrike" kern="1200" baseline="0" dirty="0">
                <a:solidFill>
                  <a:schemeClr val="tx1"/>
                </a:solidFill>
                <a:latin typeface="+mn-lt"/>
                <a:ea typeface="+mn-ea"/>
                <a:cs typeface="+mn-cs"/>
              </a:rPr>
              <a:t> and have provided empirical evidence of the conditions under which controllability is pertinent to future outcomes (e.g., Coffee, </a:t>
            </a:r>
            <a:r>
              <a:rPr lang="en-US" sz="1200" b="0" i="0" u="none" strike="noStrike" kern="1200" baseline="0" dirty="0" err="1">
                <a:solidFill>
                  <a:schemeClr val="tx1"/>
                </a:solidFill>
                <a:latin typeface="+mn-lt"/>
                <a:ea typeface="+mn-ea"/>
                <a:cs typeface="+mn-cs"/>
              </a:rPr>
              <a:t>Greenlees</a:t>
            </a:r>
            <a:r>
              <a:rPr lang="en-US" sz="1200" b="0" i="0" u="none" strike="noStrike" kern="1200" baseline="0" dirty="0">
                <a:solidFill>
                  <a:schemeClr val="tx1"/>
                </a:solidFill>
                <a:latin typeface="+mn-lt"/>
                <a:ea typeface="+mn-ea"/>
                <a:cs typeface="+mn-cs"/>
              </a:rPr>
              <a:t>, &amp; Allen, 2015; Coffee &amp; Rees, 2008a, 2008b, 2009).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in the case of our golfer Cathy, if her failure is seen as being due to something that is likely to affect a wide range of situations, then it is important that she has control over these factors and can influence them (Coffee et al., 2015; Coffee &amp; Rees, 2008b). Such attributions might include ineffective practice or using the wrong strategy. Indeed, as these are attributions that will affect a number of new future situations for Cathy, it is crucial that she has control over them. For this is likely to enhance her mental state following failure, by boosting expectations for success and positive emotions, and this should result in improved performance in the future.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But what if Cathy attributes her failure to a different global attribution such as, for example, her lack of ability? In this case, Cathy’s attribution will again influence a number of new future situations but ones that she has little to no control over. This is likely to impair her mental state following failure, </a:t>
            </a:r>
            <a:r>
              <a:rPr lang="en-US" sz="1200" b="0" i="0" u="none" strike="noStrike" kern="1200" baseline="0" dirty="0" err="1">
                <a:solidFill>
                  <a:schemeClr val="tx1"/>
                </a:solidFill>
                <a:latin typeface="+mn-lt"/>
                <a:ea typeface="+mn-ea"/>
                <a:cs typeface="+mn-cs"/>
              </a:rPr>
              <a:t>fuelling</a:t>
            </a:r>
            <a:r>
              <a:rPr lang="en-US" sz="1200" b="0" i="0" u="none" strike="noStrike" kern="1200" baseline="0" dirty="0">
                <a:solidFill>
                  <a:schemeClr val="tx1"/>
                </a:solidFill>
                <a:latin typeface="+mn-lt"/>
                <a:ea typeface="+mn-ea"/>
                <a:cs typeface="+mn-cs"/>
              </a:rPr>
              <a:t> negative emotions and reducing expectations for success, and in ways that result in poorer performance in the future. Together, then, the interactive effects of controllability and </a:t>
            </a:r>
            <a:r>
              <a:rPr lang="en-US" sz="1200" b="0" i="0" u="none" strike="noStrike" kern="1200" baseline="0" dirty="0" err="1">
                <a:solidFill>
                  <a:schemeClr val="tx1"/>
                </a:solidFill>
                <a:latin typeface="+mn-lt"/>
                <a:ea typeface="+mn-ea"/>
                <a:cs typeface="+mn-cs"/>
              </a:rPr>
              <a:t>generalisability</a:t>
            </a:r>
            <a:r>
              <a:rPr lang="en-US" sz="1200" b="0" i="0" u="none" strike="noStrike" kern="1200" baseline="0" dirty="0">
                <a:solidFill>
                  <a:schemeClr val="tx1"/>
                </a:solidFill>
                <a:latin typeface="+mn-lt"/>
                <a:ea typeface="+mn-ea"/>
                <a:cs typeface="+mn-cs"/>
              </a:rPr>
              <a:t> suggest that while a sense of control over the causes of failure (and success) is always important, its impact on cognitions, emotions and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is dependent on the </a:t>
            </a:r>
            <a:r>
              <a:rPr lang="en-US" sz="1200" b="0" i="0" u="none" strike="noStrike" kern="1200" baseline="0" dirty="0" err="1">
                <a:solidFill>
                  <a:schemeClr val="tx1"/>
                </a:solidFill>
                <a:latin typeface="+mn-lt"/>
                <a:ea typeface="+mn-ea"/>
                <a:cs typeface="+mn-cs"/>
              </a:rPr>
              <a:t>generalisability</a:t>
            </a:r>
            <a:r>
              <a:rPr lang="en-US" sz="1200" b="0" i="0" u="none" strike="noStrike" kern="1200" baseline="0" dirty="0">
                <a:solidFill>
                  <a:schemeClr val="tx1"/>
                </a:solidFill>
                <a:latin typeface="+mn-lt"/>
                <a:ea typeface="+mn-ea"/>
                <a:cs typeface="+mn-cs"/>
              </a:rPr>
              <a:t> of causes (e.g., whether the cause affects a wide versus a narrow range of situations). </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6</a:t>
            </a:fld>
            <a:endParaRPr lang="en-GB"/>
          </a:p>
        </p:txBody>
      </p:sp>
    </p:spTree>
    <p:extLst>
      <p:ext uri="{BB962C8B-B14F-4D97-AF65-F5344CB8AC3E}">
        <p14:creationId xmlns:p14="http://schemas.microsoft.com/office/powerpoint/2010/main" val="890641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Building on the foregoing ideas, attributional retraining is a motivation intervention designed to encourage individuals to develop adaptive (e.g., controllable) rather than maladaptive (e.g., uncontrollable) explanations for poor performance (Perry, Chipperfield, </a:t>
            </a:r>
            <a:r>
              <a:rPr lang="en-US" sz="1200" b="0" i="0" u="none" strike="noStrike" kern="1200" baseline="0" dirty="0" err="1">
                <a:solidFill>
                  <a:schemeClr val="tx1"/>
                </a:solidFill>
                <a:latin typeface="+mn-lt"/>
                <a:ea typeface="+mn-ea"/>
                <a:cs typeface="+mn-cs"/>
              </a:rPr>
              <a:t>Hladkyj</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Pekrun</a:t>
            </a:r>
            <a:r>
              <a:rPr lang="en-US" sz="1200" b="0" i="0" u="none" strike="noStrike" kern="1200" baseline="0" dirty="0">
                <a:solidFill>
                  <a:schemeClr val="tx1"/>
                </a:solidFill>
                <a:latin typeface="+mn-lt"/>
                <a:ea typeface="+mn-ea"/>
                <a:cs typeface="+mn-cs"/>
              </a:rPr>
              <a:t>, &amp; Hamm, 2014). For example, the retraining may focus on helping an athlete to understand the ways in which outcomes are controllable and unstable (e.g., a consequence of ‘strategy’; adaptive) rather than uncontrollable and stable (e.g., due to ‘low ability’; maladaptive). Speaking to the efficacy of this approach, a range of studies point to the capacity for attributional retraining to promote positive cognitive, emotional and motivational outcomes as well as to stimulate improved performance and increased persistence across a range of sporting and educational contexts (Le </a:t>
            </a:r>
            <a:r>
              <a:rPr lang="en-US" sz="1200" b="0" i="0" u="none" strike="noStrike" kern="1200" baseline="0" dirty="0" err="1">
                <a:solidFill>
                  <a:schemeClr val="tx1"/>
                </a:solidFill>
                <a:latin typeface="+mn-lt"/>
                <a:ea typeface="+mn-ea"/>
                <a:cs typeface="+mn-cs"/>
              </a:rPr>
              <a:t>Foll</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Rascle</a:t>
            </a:r>
            <a:r>
              <a:rPr lang="en-US" sz="1200" b="0" i="0" u="none" strike="noStrike" kern="1200" baseline="0" dirty="0">
                <a:solidFill>
                  <a:schemeClr val="tx1"/>
                </a:solidFill>
                <a:latin typeface="+mn-lt"/>
                <a:ea typeface="+mn-ea"/>
                <a:cs typeface="+mn-cs"/>
              </a:rPr>
              <a:t>, &amp; Higgins, 2008; Perry et al., 2014; </a:t>
            </a:r>
            <a:r>
              <a:rPr lang="en-US" sz="1200" b="0" i="0" u="none" strike="noStrike" kern="1200" baseline="0" dirty="0" err="1">
                <a:solidFill>
                  <a:schemeClr val="tx1"/>
                </a:solidFill>
                <a:latin typeface="+mn-lt"/>
                <a:ea typeface="+mn-ea"/>
                <a:cs typeface="+mn-cs"/>
              </a:rPr>
              <a:t>Rascle</a:t>
            </a:r>
            <a:r>
              <a:rPr lang="en-US" sz="1200" b="0" i="0" u="none" strike="noStrike" kern="1200" baseline="0" dirty="0">
                <a:solidFill>
                  <a:schemeClr val="tx1"/>
                </a:solidFill>
                <a:latin typeface="+mn-lt"/>
                <a:ea typeface="+mn-ea"/>
                <a:cs typeface="+mn-cs"/>
              </a:rPr>
              <a:t>, Le </a:t>
            </a:r>
            <a:r>
              <a:rPr lang="en-US" sz="1200" b="0" i="0" u="none" strike="noStrike" kern="1200" baseline="0" dirty="0" err="1">
                <a:solidFill>
                  <a:schemeClr val="tx1"/>
                </a:solidFill>
                <a:latin typeface="+mn-lt"/>
                <a:ea typeface="+mn-ea"/>
                <a:cs typeface="+mn-cs"/>
              </a:rPr>
              <a:t>Foll</a:t>
            </a:r>
            <a:r>
              <a:rPr lang="en-US" sz="1200" b="0" i="0" u="none" strike="noStrike" kern="1200" baseline="0" dirty="0">
                <a:solidFill>
                  <a:schemeClr val="tx1"/>
                </a:solidFill>
                <a:latin typeface="+mn-lt"/>
                <a:ea typeface="+mn-ea"/>
                <a:cs typeface="+mn-cs"/>
              </a:rPr>
              <a:t>, Charrier, Higgins, Rees, &amp; Coffee, 2015; Rees et al., 2013).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sport, recent attributional retraining studies have looked at attributions used for individuals’ golf-putting and dart-throwing performance. For example, in a study by Olivier </a:t>
            </a:r>
            <a:r>
              <a:rPr lang="en-US" sz="1200" b="0" i="0" u="none" strike="noStrike" kern="1200" baseline="0" dirty="0" err="1">
                <a:solidFill>
                  <a:schemeClr val="tx1"/>
                </a:solidFill>
                <a:latin typeface="+mn-lt"/>
                <a:ea typeface="+mn-ea"/>
                <a:cs typeface="+mn-cs"/>
              </a:rPr>
              <a:t>Rascle</a:t>
            </a:r>
            <a:r>
              <a:rPr lang="en-US" sz="1200" b="0" i="0" u="none" strike="noStrike" kern="1200" baseline="0" dirty="0">
                <a:solidFill>
                  <a:schemeClr val="tx1"/>
                </a:solidFill>
                <a:latin typeface="+mn-lt"/>
                <a:ea typeface="+mn-ea"/>
                <a:cs typeface="+mn-cs"/>
              </a:rPr>
              <a:t> and colleagues (2015), students were randomly assigned to an adaptive (functional) attributional feedback group, a maladaptive (dysfunctional) attributional feedback group and a no feedback group. Those in the adaptive attributional condition were told that the causes of their performance on the task (e.g., golf-putting) reflected mostly personally controllable and unstable factors (e.g., their effort or strategy). They were also reminded that they could take personal control over the effort they put into the task and that the intensity of effort might change over time. Students in the maladaptive attributional feedback condition were told that the causes of their performance on the task (golf-putting) reflected personally uncontrollable and stable factors (e.g., task difficulty). They were told these factors were not something they could control and that they would not change over time. Finally, students in the control condition were given general information about the task (e.g., that different skills are required to be a good golf player, the distance of the putt).</a:t>
            </a:r>
          </a:p>
          <a:p>
            <a:r>
              <a:rPr lang="en-US" sz="1200" b="0" i="0" u="none" strike="noStrike" kern="1200" baseline="0" dirty="0">
                <a:solidFill>
                  <a:schemeClr val="tx1"/>
                </a:solidFill>
                <a:latin typeface="+mn-lt"/>
                <a:ea typeface="+mn-ea"/>
                <a:cs typeface="+mn-cs"/>
              </a:rPr>
              <a:t>Going back to our original example, let’s suppose Cathy was in the adaptive attributional feedback group, and her peer, Jack, was in the maladaptive feedback group. The findings of </a:t>
            </a:r>
            <a:r>
              <a:rPr lang="en-US" sz="1200" b="0" i="0" u="none" strike="noStrike" kern="1200" baseline="0" dirty="0" err="1">
                <a:solidFill>
                  <a:schemeClr val="tx1"/>
                </a:solidFill>
                <a:latin typeface="+mn-lt"/>
                <a:ea typeface="+mn-ea"/>
                <a:cs typeface="+mn-cs"/>
              </a:rPr>
              <a:t>Rascle</a:t>
            </a:r>
            <a:r>
              <a:rPr lang="en-US" sz="1200" b="0" i="0" u="none" strike="noStrike" kern="1200" baseline="0" dirty="0">
                <a:solidFill>
                  <a:schemeClr val="tx1"/>
                </a:solidFill>
                <a:latin typeface="+mn-lt"/>
                <a:ea typeface="+mn-ea"/>
                <a:cs typeface="+mn-cs"/>
              </a:rPr>
              <a:t> and colleagues’ study suggest that after failing on the golf-putting task, Cathy, who received the adaptive attributional feedback, would be more likely (a) to attribute her performance to controllable causes, (b) to believe she would be more successful in the future, and (c) to persist in </a:t>
            </a:r>
            <a:r>
              <a:rPr lang="en-US" sz="1200" b="0" i="0" u="none" strike="noStrike" kern="1200" baseline="0" dirty="0" err="1">
                <a:solidFill>
                  <a:schemeClr val="tx1"/>
                </a:solidFill>
                <a:latin typeface="+mn-lt"/>
                <a:ea typeface="+mn-ea"/>
                <a:cs typeface="+mn-cs"/>
              </a:rPr>
              <a:t>practising</a:t>
            </a:r>
            <a:r>
              <a:rPr lang="en-US" sz="1200" b="0" i="0" u="none" strike="noStrike" kern="1200" baseline="0" dirty="0">
                <a:solidFill>
                  <a:schemeClr val="tx1"/>
                </a:solidFill>
                <a:latin typeface="+mn-lt"/>
                <a:ea typeface="+mn-ea"/>
                <a:cs typeface="+mn-cs"/>
              </a:rPr>
              <a:t> her putting. Being in the maladaptive feedback condition, Jack, on the other hand, would be more likely (a) to explain failure in terms of uncontrollable and stable causes, (b) to have lower expectations for future success, and (c) to stop </a:t>
            </a:r>
            <a:r>
              <a:rPr lang="en-US" sz="1200" b="0" i="0" u="none" strike="noStrike" kern="1200" baseline="0" dirty="0" err="1">
                <a:solidFill>
                  <a:schemeClr val="tx1"/>
                </a:solidFill>
                <a:latin typeface="+mn-lt"/>
                <a:ea typeface="+mn-ea"/>
                <a:cs typeface="+mn-cs"/>
              </a:rPr>
              <a:t>practising</a:t>
            </a:r>
            <a:r>
              <a:rPr lang="en-US" sz="1200" b="0" i="0" u="none" strike="noStrike" kern="1200" baseline="0" dirty="0">
                <a:solidFill>
                  <a:schemeClr val="tx1"/>
                </a:solidFill>
                <a:latin typeface="+mn-lt"/>
                <a:ea typeface="+mn-ea"/>
                <a:cs typeface="+mn-cs"/>
              </a:rPr>
              <a:t> his putting. In this way, we see that how Cathy and Jack explain their performance failure is likely to have a big impact both on their expectations of future success and on what they actually do to improve their skills (i.e., through practice) in ways that make success more likely. Aside from research on golf-putting and dart-throwing, research in sport has consistently shown attributional retraining techniques to have similar effects across other domains, including college tennis and basketball at both beginner and recreational levels (Orbach, Singer, &amp; Murphey, 1997; Orbach, Singer, &amp; Price, 1999), and effects on important outcomes, such as objective performance (Rees et al., 2013).</a:t>
            </a:r>
          </a:p>
          <a:p>
            <a:endParaRPr lang="en-US"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While there is strong evidence for the efficacy of attributional retraining in sport, attribution-based treatment procedures vary considerably. Moreover, they are not as systematic as those that have been implemented in education contexts (e.g., Perry &amp; Hamm, 2017). Education-based attributional retraining treatment protocols typically comprise three phases. Following the delivery of a questionnaire (to collect demographic and baseline data), Phase 1 (</a:t>
            </a:r>
            <a:r>
              <a:rPr lang="en-US" sz="1200" b="0" i="1" u="none" strike="noStrike" kern="1200" baseline="0" dirty="0">
                <a:solidFill>
                  <a:schemeClr val="tx1"/>
                </a:solidFill>
                <a:latin typeface="+mn-lt"/>
                <a:ea typeface="+mn-ea"/>
                <a:cs typeface="+mn-cs"/>
              </a:rPr>
              <a:t>causal search activation</a:t>
            </a:r>
            <a:r>
              <a:rPr lang="en-US" sz="1200" b="0" i="0" u="none" strike="noStrike" kern="1200" baseline="0" dirty="0">
                <a:solidFill>
                  <a:schemeClr val="tx1"/>
                </a:solidFill>
                <a:latin typeface="+mn-lt"/>
                <a:ea typeface="+mn-ea"/>
                <a:cs typeface="+mn-cs"/>
              </a:rPr>
              <a:t>) prompts participants to engage in attributional thinking by considering the causes of failure on some achievement task (e.g., they are asked to think about the last time they did poorly on a course test and the reasons for it). Phase 2 (</a:t>
            </a:r>
            <a:r>
              <a:rPr lang="en-US" sz="1200" b="0" i="1" u="none" strike="noStrike" kern="1200" baseline="0" dirty="0">
                <a:solidFill>
                  <a:schemeClr val="tx1"/>
                </a:solidFill>
                <a:latin typeface="+mn-lt"/>
                <a:ea typeface="+mn-ea"/>
                <a:cs typeface="+mn-cs"/>
              </a:rPr>
              <a:t>attributional induction</a:t>
            </a:r>
            <a:r>
              <a:rPr lang="en-US" sz="1200" b="0" i="0" u="none" strike="noStrike" kern="1200" baseline="0" dirty="0">
                <a:solidFill>
                  <a:schemeClr val="tx1"/>
                </a:solidFill>
                <a:latin typeface="+mn-lt"/>
                <a:ea typeface="+mn-ea"/>
                <a:cs typeface="+mn-cs"/>
              </a:rPr>
              <a:t>) then asks participants to watch a video presentation that encourages them to make internal, controllable attributions and discourages internal, uncontrollable attributions for failure. Often the retraining focuses on only two attributional dimensions (internal and controllable attributions) in order to simplify the content delivery and help students retain the information. Attributional retraining videos have varied in format delivery, and include such things as a conversation between an undergraduate and graduate student, or a PowerPoint presentation in which a narrator explains the benefits of using internal and controllable attributions for poor academic performance (e.g., improved motivation and achievement). Finally, Phase 3 (</a:t>
            </a:r>
            <a:r>
              <a:rPr lang="en-US" sz="1200" b="0" i="1" u="none" strike="noStrike" kern="1200" baseline="0" dirty="0">
                <a:solidFill>
                  <a:schemeClr val="tx1"/>
                </a:solidFill>
                <a:latin typeface="+mn-lt"/>
                <a:ea typeface="+mn-ea"/>
                <a:cs typeface="+mn-cs"/>
              </a:rPr>
              <a:t>consolidation</a:t>
            </a:r>
            <a:r>
              <a:rPr lang="en-US" sz="1200" b="0" i="0" u="none" strike="noStrike" kern="1200" baseline="0" dirty="0">
                <a:solidFill>
                  <a:schemeClr val="tx1"/>
                </a:solidFill>
                <a:latin typeface="+mn-lt"/>
                <a:ea typeface="+mn-ea"/>
                <a:cs typeface="+mn-cs"/>
              </a:rPr>
              <a:t>) involves asking participants to </a:t>
            </a:r>
            <a:r>
              <a:rPr lang="en-US" sz="1200" b="0" i="0" u="none" strike="noStrike" kern="1200" baseline="0" dirty="0" err="1">
                <a:solidFill>
                  <a:schemeClr val="tx1"/>
                </a:solidFill>
                <a:latin typeface="+mn-lt"/>
                <a:ea typeface="+mn-ea"/>
                <a:cs typeface="+mn-cs"/>
              </a:rPr>
              <a:t>summarise</a:t>
            </a:r>
            <a:r>
              <a:rPr lang="en-US" sz="1200" b="0" i="0" u="none" strike="noStrike" kern="1200" baseline="0" dirty="0">
                <a:solidFill>
                  <a:schemeClr val="tx1"/>
                </a:solidFill>
                <a:latin typeface="+mn-lt"/>
                <a:ea typeface="+mn-ea"/>
                <a:cs typeface="+mn-cs"/>
              </a:rPr>
              <a:t> the treatment content and to reflect on its relevance to their own lives (see Haynes, Perry, </a:t>
            </a:r>
            <a:r>
              <a:rPr lang="en-US" sz="1200" b="0" i="0" u="none" strike="noStrike" kern="1200" baseline="0" dirty="0" err="1">
                <a:solidFill>
                  <a:schemeClr val="tx1"/>
                </a:solidFill>
                <a:latin typeface="+mn-lt"/>
                <a:ea typeface="+mn-ea"/>
                <a:cs typeface="+mn-cs"/>
              </a:rPr>
              <a:t>Stupnisky</a:t>
            </a:r>
            <a:r>
              <a:rPr lang="en-US" sz="1200" b="0" i="0" u="none" strike="noStrike" kern="1200" baseline="0" dirty="0">
                <a:solidFill>
                  <a:schemeClr val="tx1"/>
                </a:solidFill>
                <a:latin typeface="+mn-lt"/>
                <a:ea typeface="+mn-ea"/>
                <a:cs typeface="+mn-cs"/>
              </a:rPr>
              <a:t>, &amp; Daniels, 2009). Depending on the study, participants in no-attributional retraining (control group) conditions either do not receive a treatment or are asked to complete a filler task in which they view a presentation of similar length on unrelated course content. </a:t>
            </a:r>
          </a:p>
          <a:p>
            <a:r>
              <a:rPr lang="nl-BE" sz="1200" b="0" i="0" u="none" strike="noStrike" kern="1200" baseline="0" dirty="0" err="1">
                <a:solidFill>
                  <a:schemeClr val="tx1"/>
                </a:solidFill>
                <a:latin typeface="+mn-lt"/>
                <a:ea typeface="+mn-ea"/>
                <a:cs typeface="+mn-cs"/>
              </a:rPr>
              <a:t>Across</a:t>
            </a:r>
            <a:r>
              <a:rPr lang="nl-BE" sz="1200" b="0" i="0" u="none" strike="noStrike" kern="1200" baseline="0" dirty="0">
                <a:solidFill>
                  <a:schemeClr val="tx1"/>
                </a:solidFill>
                <a:latin typeface="+mn-lt"/>
                <a:ea typeface="+mn-ea"/>
                <a:cs typeface="+mn-cs"/>
              </a:rPr>
              <a:t> a range of </a:t>
            </a:r>
            <a:r>
              <a:rPr lang="nl-BE" sz="1200" b="0" i="0" u="none" strike="noStrike" kern="1200" baseline="0" dirty="0" err="1">
                <a:solidFill>
                  <a:schemeClr val="tx1"/>
                </a:solidFill>
                <a:latin typeface="+mn-lt"/>
                <a:ea typeface="+mn-ea"/>
                <a:cs typeface="+mn-cs"/>
              </a:rPr>
              <a:t>educational</a:t>
            </a:r>
            <a:r>
              <a:rPr lang="nl-BE" sz="1200" b="0" i="0" u="none" strike="noStrike" kern="1200" baseline="0" dirty="0">
                <a:solidFill>
                  <a:schemeClr val="tx1"/>
                </a:solidFill>
                <a:latin typeface="+mn-lt"/>
                <a:ea typeface="+mn-ea"/>
                <a:cs typeface="+mn-cs"/>
              </a:rPr>
              <a:t> studies, </a:t>
            </a:r>
            <a:r>
              <a:rPr lang="nl-BE" sz="1200" b="0" i="0" u="none" strike="noStrike" kern="1200" baseline="0" dirty="0" err="1">
                <a:solidFill>
                  <a:schemeClr val="tx1"/>
                </a:solidFill>
                <a:latin typeface="+mn-lt"/>
                <a:ea typeface="+mn-ea"/>
                <a:cs typeface="+mn-cs"/>
              </a:rPr>
              <a:t>protocols</a:t>
            </a:r>
            <a:r>
              <a:rPr lang="nl-BE" sz="1200" b="0" i="0" u="none" strike="noStrike" kern="1200" baseline="0" dirty="0">
                <a:solidFill>
                  <a:schemeClr val="tx1"/>
                </a:solidFill>
                <a:latin typeface="+mn-lt"/>
                <a:ea typeface="+mn-ea"/>
                <a:cs typeface="+mn-cs"/>
              </a:rPr>
              <a:t> of </a:t>
            </a:r>
            <a:r>
              <a:rPr lang="nl-BE" sz="1200" b="0" i="0" u="none" strike="noStrike" kern="1200" baseline="0" dirty="0" err="1">
                <a:solidFill>
                  <a:schemeClr val="tx1"/>
                </a:solidFill>
                <a:latin typeface="+mn-lt"/>
                <a:ea typeface="+mn-ea"/>
                <a:cs typeface="+mn-cs"/>
              </a:rPr>
              <a:t>this</a:t>
            </a:r>
            <a:r>
              <a:rPr lang="nl-BE" sz="1200" b="0" i="0" u="none" strike="noStrike" kern="1200" baseline="0" dirty="0">
                <a:solidFill>
                  <a:schemeClr val="tx1"/>
                </a:solidFill>
                <a:latin typeface="+mn-lt"/>
                <a:ea typeface="+mn-ea"/>
                <a:cs typeface="+mn-cs"/>
              </a:rPr>
              <a:t> form have been </a:t>
            </a:r>
            <a:r>
              <a:rPr lang="nl-BE" sz="1200" b="0" i="0" u="none" strike="noStrike" kern="1200" baseline="0" dirty="0" err="1">
                <a:solidFill>
                  <a:schemeClr val="tx1"/>
                </a:solidFill>
                <a:latin typeface="+mn-lt"/>
                <a:ea typeface="+mn-ea"/>
                <a:cs typeface="+mn-cs"/>
              </a:rPr>
              <a:t>observed</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to</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improve</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students</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academic</a:t>
            </a:r>
            <a:r>
              <a:rPr lang="nl-BE" sz="1200" b="0" i="0" u="none" strike="noStrike" kern="1200" baseline="0" dirty="0">
                <a:solidFill>
                  <a:schemeClr val="tx1"/>
                </a:solidFill>
                <a:latin typeface="+mn-lt"/>
                <a:ea typeface="+mn-ea"/>
                <a:cs typeface="+mn-cs"/>
              </a:rPr>
              <a:t> performance (e.g., Parker, Perry, Hamm, Chipperfield, &amp; </a:t>
            </a:r>
            <a:r>
              <a:rPr lang="nl-BE" sz="1200" b="0" i="0" u="none" strike="noStrike" kern="1200" baseline="0" dirty="0" err="1">
                <a:solidFill>
                  <a:schemeClr val="tx1"/>
                </a:solidFill>
                <a:latin typeface="+mn-lt"/>
                <a:ea typeface="+mn-ea"/>
                <a:cs typeface="+mn-cs"/>
              </a:rPr>
              <a:t>Hladkyj</a:t>
            </a:r>
            <a:r>
              <a:rPr lang="nl-BE" sz="1200" b="0" i="0" u="none" strike="noStrike" kern="1200" baseline="0" dirty="0">
                <a:solidFill>
                  <a:schemeClr val="tx1"/>
                </a:solidFill>
                <a:latin typeface="+mn-lt"/>
                <a:ea typeface="+mn-ea"/>
                <a:cs typeface="+mn-cs"/>
              </a:rPr>
              <a:t>, 2016; Parker, Perry, Hamm, Chipperfield, </a:t>
            </a:r>
            <a:r>
              <a:rPr lang="nl-BE" sz="1200" b="0" i="0" u="none" strike="noStrike" kern="1200" baseline="0" dirty="0" err="1">
                <a:solidFill>
                  <a:schemeClr val="tx1"/>
                </a:solidFill>
                <a:latin typeface="+mn-lt"/>
                <a:ea typeface="+mn-ea"/>
                <a:cs typeface="+mn-cs"/>
              </a:rPr>
              <a:t>Hladkyj</a:t>
            </a:r>
            <a:r>
              <a:rPr lang="nl-BE" sz="1200" b="0" i="0" u="none" strike="noStrike" kern="1200" baseline="0" dirty="0">
                <a:solidFill>
                  <a:schemeClr val="tx1"/>
                </a:solidFill>
                <a:latin typeface="+mn-lt"/>
                <a:ea typeface="+mn-ea"/>
                <a:cs typeface="+mn-cs"/>
              </a:rPr>
              <a:t>, &amp; </a:t>
            </a:r>
            <a:r>
              <a:rPr lang="nl-BE" sz="1200" b="0" i="0" u="none" strike="noStrike" kern="1200" baseline="0" dirty="0" err="1">
                <a:solidFill>
                  <a:schemeClr val="tx1"/>
                </a:solidFill>
                <a:latin typeface="+mn-lt"/>
                <a:ea typeface="+mn-ea"/>
                <a:cs typeface="+mn-cs"/>
              </a:rPr>
              <a:t>Leboe-McGowan</a:t>
            </a:r>
            <a:r>
              <a:rPr lang="nl-BE" sz="1200" b="0" i="0" u="none" strike="noStrike" kern="1200" baseline="0" dirty="0">
                <a:solidFill>
                  <a:schemeClr val="tx1"/>
                </a:solidFill>
                <a:latin typeface="+mn-lt"/>
                <a:ea typeface="+mn-ea"/>
                <a:cs typeface="+mn-cs"/>
              </a:rPr>
              <a:t>, 2018).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Indeed, integrating insights from sport and education contexts, researchers have used attributional retraining as part of efforts to improve the academic adjustment of competitive athletes at university. For example, research by the second author and her colleagues (Parker et al., 2016; Parker et al., 2018) found that encouraging competitive student athletes to make adaptive attributions when explaining negative events (e.g., poor performance on a course test) increased their subsequent performance and persistence on academic tasks. These attributional retraining treatments proved to be particularly useful for student-athletes who had perceived themselves to have limited control over their academic course. In an online learning environment, such treatments have also been found to benefit student athletes who are faced with a range of stressors at university. Evidence suggests they do this by enhancing cognitions (e.g., increasing perceived control) which, in line with Weiner’s temporal model (see Figure 8.1), then go on to shape emotions and, through this, final grades (Parker et al., 2018). </a:t>
            </a:r>
          </a:p>
          <a:p>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7</a:t>
            </a:fld>
            <a:endParaRPr lang="en-GB"/>
          </a:p>
        </p:txBody>
      </p:sp>
    </p:spTree>
    <p:extLst>
      <p:ext uri="{BB962C8B-B14F-4D97-AF65-F5344CB8AC3E}">
        <p14:creationId xmlns:p14="http://schemas.microsoft.com/office/powerpoint/2010/main" val="606624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Within the attribution literature one prominent research focus since the early 1970s has been on the </a:t>
            </a:r>
            <a:r>
              <a:rPr lang="en-US" sz="1200" b="0" i="1" u="none" strike="noStrike" kern="1200" baseline="0" dirty="0">
                <a:solidFill>
                  <a:schemeClr val="tx1"/>
                </a:solidFill>
                <a:latin typeface="+mn-lt"/>
                <a:ea typeface="+mn-ea"/>
                <a:cs typeface="+mn-cs"/>
              </a:rPr>
              <a:t>biases </a:t>
            </a:r>
            <a:r>
              <a:rPr lang="en-US" sz="1200" b="0" i="0" u="none" strike="noStrike" kern="1200" baseline="0" dirty="0">
                <a:solidFill>
                  <a:schemeClr val="tx1"/>
                </a:solidFill>
                <a:latin typeface="+mn-lt"/>
                <a:ea typeface="+mn-ea"/>
                <a:cs typeface="+mn-cs"/>
              </a:rPr>
              <a:t>that lead perceivers to </a:t>
            </a:r>
            <a:r>
              <a:rPr lang="en-US" sz="1200" b="0" i="0" u="none" strike="noStrike" kern="1200" baseline="0" dirty="0" err="1">
                <a:solidFill>
                  <a:schemeClr val="tx1"/>
                </a:solidFill>
                <a:latin typeface="+mn-lt"/>
                <a:ea typeface="+mn-ea"/>
                <a:cs typeface="+mn-cs"/>
              </a:rPr>
              <a:t>favour</a:t>
            </a:r>
            <a:r>
              <a:rPr lang="en-US" sz="1200" b="0" i="0" u="none" strike="noStrike" kern="1200" baseline="0" dirty="0">
                <a:solidFill>
                  <a:schemeClr val="tx1"/>
                </a:solidFill>
                <a:latin typeface="+mn-lt"/>
                <a:ea typeface="+mn-ea"/>
                <a:cs typeface="+mn-cs"/>
              </a:rPr>
              <a:t> certain forms of explanation over others. In this tradition, one of the patterns that has received most attention is the </a:t>
            </a:r>
            <a:r>
              <a:rPr lang="en-US" sz="1200" b="0" i="1" u="none" strike="noStrike" kern="1200" baseline="0" dirty="0">
                <a:solidFill>
                  <a:schemeClr val="tx1"/>
                </a:solidFill>
                <a:latin typeface="+mn-lt"/>
                <a:ea typeface="+mn-ea"/>
                <a:cs typeface="+mn-cs"/>
              </a:rPr>
              <a:t>actor–observer bias </a:t>
            </a:r>
            <a:r>
              <a:rPr lang="en-US" sz="1200" b="0" i="0" u="none" strike="noStrike" kern="1200" baseline="0" dirty="0">
                <a:solidFill>
                  <a:schemeClr val="tx1"/>
                </a:solidFill>
                <a:latin typeface="+mn-lt"/>
                <a:ea typeface="+mn-ea"/>
                <a:cs typeface="+mn-cs"/>
              </a:rPr>
              <a:t>(Jones &amp; Nisbett, 1972). This relates to </a:t>
            </a:r>
            <a:r>
              <a:rPr lang="en-US" sz="1200" b="1" i="0" u="none" strike="noStrike" kern="1200" baseline="0" dirty="0">
                <a:solidFill>
                  <a:schemeClr val="tx1"/>
                </a:solidFill>
                <a:latin typeface="+mn-lt"/>
                <a:ea typeface="+mn-ea"/>
                <a:cs typeface="+mn-cs"/>
              </a:rPr>
              <a:t>the tendency for actors to attribute outcomes – particularly negative ones – more to external (situational) causes than do observers.</a:t>
            </a:r>
            <a:r>
              <a:rPr lang="en-US" sz="1200" b="0" i="0" u="none" strike="noStrike" kern="1200" baseline="0" dirty="0">
                <a:solidFill>
                  <a:schemeClr val="tx1"/>
                </a:solidFill>
                <a:latin typeface="+mn-lt"/>
                <a:ea typeface="+mn-ea"/>
                <a:cs typeface="+mn-cs"/>
              </a:rPr>
              <a:t> For example, a male footballer who misses a penalty may blame this on the booing of the crowd or the poor quality of the penalty spot, whereas onlookers might explain it in terms of his inherently poor penalty-taking skills. Likewise, if a basketball team loses an important game, team members might attribute their loss to the poor decisions of the referee, the luck of their opponent or an injury of their own players, while neutral bystanders might simply observe that the team wasn’t as good as its opponent. </a:t>
            </a:r>
          </a:p>
          <a:p>
            <a:r>
              <a:rPr lang="en-US" sz="1200" b="0" i="0" u="none" strike="noStrike" kern="1200" baseline="0" dirty="0">
                <a:solidFill>
                  <a:schemeClr val="tx1"/>
                </a:solidFill>
                <a:latin typeface="+mn-lt"/>
                <a:ea typeface="+mn-ea"/>
                <a:cs typeface="+mn-cs"/>
              </a:rPr>
              <a:t>One potential explanation for this asymmetric pattern of attribution is that actors and observers have access to very different contextual data (Jones &amp; Nisbett, 1972). In line with this point it is clear that the viewpoint or perspective of actors during an action or performance is quite different from that of onlookers. For example, a penalty-taker may see the poor pitch surface, and the basketball team may see that a referee has missed a foul in a way that onlookers cannot. More generally, because actors are looking outward, the situation and environment are more likely to be salient in ways that lead them to make external, situational explanations for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However, for observers, the actor is more likely to be the focus of attention and hence to be salient in ways that lead them to make more internal, dispositional explanations for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Again, if we take our golfer Cathy as an example of an actor, she may attribute her missing of a putt to the strong wind blowing in her face. In contrast, observers may see the missed putt simply as evidence of her </a:t>
            </a:r>
          </a:p>
          <a:p>
            <a:r>
              <a:rPr lang="en-US" sz="1200" b="0" i="0" u="none" strike="noStrike" kern="1200" baseline="0" dirty="0">
                <a:solidFill>
                  <a:schemeClr val="tx1"/>
                </a:solidFill>
                <a:latin typeface="+mn-lt"/>
                <a:ea typeface="+mn-ea"/>
                <a:cs typeface="+mn-cs"/>
              </a:rPr>
              <a:t>inability to read the green. Indeed, this failure of observers to take account of the actors’ perspective when explaining their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led Ross (1977) to label this the </a:t>
            </a:r>
            <a:r>
              <a:rPr lang="en-US" sz="1200" b="0" i="1" u="none" strike="noStrike" kern="1200" baseline="0" dirty="0">
                <a:solidFill>
                  <a:schemeClr val="tx1"/>
                </a:solidFill>
                <a:latin typeface="+mn-lt"/>
                <a:ea typeface="+mn-ea"/>
                <a:cs typeface="+mn-cs"/>
              </a:rPr>
              <a:t>fundamental attribution error </a:t>
            </a:r>
            <a:r>
              <a:rPr lang="en-US" sz="1200" b="0" i="0" u="none" strike="noStrike" kern="1200" baseline="0" dirty="0">
                <a:solidFill>
                  <a:schemeClr val="tx1"/>
                </a:solidFill>
                <a:latin typeface="+mn-lt"/>
                <a:ea typeface="+mn-ea"/>
                <a:cs typeface="+mn-cs"/>
              </a:rPr>
              <a:t>(see Figure 8.2).</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Researchers have generally seen the actor–observer asymmetry to be both robust (Jones, 1976) and pervasive (Baron, Byrne, &amp; </a:t>
            </a:r>
            <a:r>
              <a:rPr lang="en-US" sz="1200" b="0" i="0" u="none" strike="noStrike" kern="1200" baseline="0" dirty="0" err="1">
                <a:solidFill>
                  <a:schemeClr val="tx1"/>
                </a:solidFill>
                <a:latin typeface="+mn-lt"/>
                <a:ea typeface="+mn-ea"/>
                <a:cs typeface="+mn-cs"/>
              </a:rPr>
              <a:t>Branscombe</a:t>
            </a:r>
            <a:r>
              <a:rPr lang="en-US" sz="1200" b="0" i="0" u="none" strike="noStrike" kern="1200" baseline="0" dirty="0">
                <a:solidFill>
                  <a:schemeClr val="tx1"/>
                </a:solidFill>
                <a:latin typeface="+mn-lt"/>
                <a:ea typeface="+mn-ea"/>
                <a:cs typeface="+mn-cs"/>
              </a:rPr>
              <a:t>, 2006). Nevertheless, there is evidence that the effect is </a:t>
            </a:r>
            <a:r>
              <a:rPr lang="en-US" sz="1200" b="1" i="0" u="none" strike="noStrike" kern="1200" baseline="0" dirty="0">
                <a:solidFill>
                  <a:schemeClr val="tx1"/>
                </a:solidFill>
                <a:latin typeface="+mn-lt"/>
                <a:ea typeface="+mn-ea"/>
                <a:cs typeface="+mn-cs"/>
              </a:rPr>
              <a:t>more nuanced than often supposed, for at least three reasons</a:t>
            </a:r>
            <a:r>
              <a:rPr lang="en-US" sz="1200" b="0" i="0" u="none" strike="noStrike" kern="1200" baseline="0" dirty="0">
                <a:solidFill>
                  <a:schemeClr val="tx1"/>
                </a:solidFill>
                <a:latin typeface="+mn-lt"/>
                <a:ea typeface="+mn-ea"/>
                <a:cs typeface="+mn-cs"/>
              </a:rPr>
              <a:t>. First, it plays out differently in the context of intentional (i.e., a specific, deliberate reason for action by an actor, brought about by skill towards some form of outcome) and unintentional </a:t>
            </a:r>
            <a:r>
              <a:rPr lang="en-US" sz="1200" b="0" i="0" u="none" strike="noStrike" kern="1200" baseline="0" dirty="0" err="1">
                <a:solidFill>
                  <a:schemeClr val="tx1"/>
                </a:solidFill>
                <a:latin typeface="+mn-lt"/>
                <a:ea typeface="+mn-ea"/>
                <a:cs typeface="+mn-cs"/>
              </a:rPr>
              <a:t>behaviours</a:t>
            </a:r>
            <a:r>
              <a:rPr lang="en-US" sz="1200" b="0" i="0" u="none" strike="noStrike" kern="1200" baseline="0" dirty="0">
                <a:solidFill>
                  <a:schemeClr val="tx1"/>
                </a:solidFill>
                <a:latin typeface="+mn-lt"/>
                <a:ea typeface="+mn-ea"/>
                <a:cs typeface="+mn-cs"/>
              </a:rPr>
              <a:t> (i.e., an undeliberate action, brought about by luck that has led to some form of outcome), such that it applies only to unintentional </a:t>
            </a:r>
            <a:r>
              <a:rPr lang="en-US" sz="1200" b="0" i="0" u="none" strike="noStrike" kern="1200" baseline="0" dirty="0" err="1">
                <a:solidFill>
                  <a:schemeClr val="tx1"/>
                </a:solidFill>
                <a:latin typeface="+mn-lt"/>
                <a:ea typeface="+mn-ea"/>
                <a:cs typeface="+mn-cs"/>
              </a:rPr>
              <a:t>behaviours</a:t>
            </a:r>
            <a:r>
              <a:rPr lang="en-US" sz="1200" b="0" i="0" u="none" strike="noStrike" kern="1200" baseline="0" dirty="0">
                <a:solidFill>
                  <a:schemeClr val="tx1"/>
                </a:solidFill>
                <a:latin typeface="+mn-lt"/>
                <a:ea typeface="+mn-ea"/>
                <a:cs typeface="+mn-cs"/>
              </a:rPr>
              <a:t> (Malle,1999). Second, it operates differently in naturalistic settings (i.e., in competition/training environments as opposed to the experimental settings where it has generally been studied; Lewis, 1995). And, third, it is more pronounced for negative events than for positive ones (</a:t>
            </a:r>
            <a:r>
              <a:rPr lang="en-US" sz="1200" b="0" i="0" u="none" strike="noStrike" kern="1200" baseline="0" dirty="0" err="1">
                <a:solidFill>
                  <a:schemeClr val="tx1"/>
                </a:solidFill>
                <a:latin typeface="+mn-lt"/>
                <a:ea typeface="+mn-ea"/>
                <a:cs typeface="+mn-cs"/>
              </a:rPr>
              <a:t>Malle</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Knobe</a:t>
            </a:r>
            <a:r>
              <a:rPr lang="en-US" sz="1200" b="0" i="0" u="none" strike="noStrike" kern="1200" baseline="0" dirty="0">
                <a:solidFill>
                  <a:schemeClr val="tx1"/>
                </a:solidFill>
                <a:latin typeface="+mn-lt"/>
                <a:ea typeface="+mn-ea"/>
                <a:cs typeface="+mn-cs"/>
              </a:rPr>
              <a:t>, &amp; Nelson, 2007). Indeed, while athletes may often be reluctant to take personal blame for their failures, they are typically much more willing to take personal credit for their success.</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8</a:t>
            </a:fld>
            <a:endParaRPr lang="en-GB"/>
          </a:p>
        </p:txBody>
      </p:sp>
    </p:spTree>
    <p:extLst>
      <p:ext uri="{BB962C8B-B14F-4D97-AF65-F5344CB8AC3E}">
        <p14:creationId xmlns:p14="http://schemas.microsoft.com/office/powerpoint/2010/main" val="3351232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Taking stock of these issues, over the last two decades, Bertram </a:t>
            </a:r>
            <a:r>
              <a:rPr lang="en-US" sz="1200" b="0" i="0" u="none" strike="noStrike" kern="1200" baseline="0" dirty="0" err="1">
                <a:solidFill>
                  <a:schemeClr val="tx1"/>
                </a:solidFill>
                <a:latin typeface="+mn-lt"/>
                <a:ea typeface="+mn-ea"/>
                <a:cs typeface="+mn-cs"/>
              </a:rPr>
              <a:t>Malle</a:t>
            </a:r>
            <a:r>
              <a:rPr lang="en-US" sz="1200" b="0" i="0" u="none" strike="noStrike" kern="1200" baseline="0" dirty="0">
                <a:solidFill>
                  <a:schemeClr val="tx1"/>
                </a:solidFill>
                <a:latin typeface="+mn-lt"/>
                <a:ea typeface="+mn-ea"/>
                <a:cs typeface="+mn-cs"/>
              </a:rPr>
              <a:t> and his colleagues (2007) have developed an alternative approach – </a:t>
            </a:r>
            <a:r>
              <a:rPr lang="en-US" sz="1200" b="0" i="1" u="none" strike="noStrike" kern="1200" baseline="0" dirty="0">
                <a:solidFill>
                  <a:schemeClr val="tx1"/>
                </a:solidFill>
                <a:latin typeface="+mn-lt"/>
                <a:ea typeface="+mn-ea"/>
                <a:cs typeface="+mn-cs"/>
              </a:rPr>
              <a:t>the folk conceptual theory of </a:t>
            </a:r>
            <a:r>
              <a:rPr lang="en-US" sz="1200" b="0" i="1" u="none" strike="noStrike" kern="1200" baseline="0" dirty="0" err="1">
                <a:solidFill>
                  <a:schemeClr val="tx1"/>
                </a:solidFill>
                <a:latin typeface="+mn-lt"/>
                <a:ea typeface="+mn-ea"/>
                <a:cs typeface="+mn-cs"/>
              </a:rPr>
              <a:t>behaviour</a:t>
            </a:r>
            <a:r>
              <a:rPr lang="en-US" sz="1200" b="0" i="1" u="none" strike="noStrike" kern="1200" baseline="0" dirty="0">
                <a:solidFill>
                  <a:schemeClr val="tx1"/>
                </a:solidFill>
                <a:latin typeface="+mn-lt"/>
                <a:ea typeface="+mn-ea"/>
                <a:cs typeface="+mn-cs"/>
              </a:rPr>
              <a:t> explanations</a:t>
            </a:r>
            <a:r>
              <a:rPr lang="en-US" sz="1200" b="0" i="0" u="none" strike="noStrike" kern="1200" baseline="0" dirty="0">
                <a:solidFill>
                  <a:schemeClr val="tx1"/>
                </a:solidFill>
                <a:latin typeface="+mn-lt"/>
                <a:ea typeface="+mn-ea"/>
                <a:cs typeface="+mn-cs"/>
              </a:rPr>
              <a:t>. To understand this, imagine the scenario in which a football player, Lucy, attempts to make a difficult pass up the pitch to a teammate, but is unsuccessful. Within traditional actor–observer bias we might expect Lucy (the player, the actor) to see the failure of the pass to be a consequence of an opposition player getting the better of their teammate (a situational attribution), whereas her coach (Gareth, the observer) may explain the failure as a reflection of Lucy’s lack of ability (a dispositional attribution). However, </a:t>
            </a:r>
            <a:r>
              <a:rPr lang="en-US" sz="1200" b="0" i="0" u="none" strike="noStrike" kern="1200" baseline="0" dirty="0" err="1">
                <a:solidFill>
                  <a:schemeClr val="tx1"/>
                </a:solidFill>
                <a:latin typeface="+mn-lt"/>
                <a:ea typeface="+mn-ea"/>
                <a:cs typeface="+mn-cs"/>
              </a:rPr>
              <a:t>Malle</a:t>
            </a:r>
            <a:r>
              <a:rPr lang="en-US" sz="1200" b="0" i="0" u="none" strike="noStrike" kern="1200" baseline="0" dirty="0">
                <a:solidFill>
                  <a:schemeClr val="tx1"/>
                </a:solidFill>
                <a:latin typeface="+mn-lt"/>
                <a:ea typeface="+mn-ea"/>
                <a:cs typeface="+mn-cs"/>
              </a:rPr>
              <a:t> and colleagues argue that explanations of events go further than just situational–dispositional explanations. More specifically, they note that they entail not only internal or external attributions, but also what they refer to as </a:t>
            </a:r>
            <a:r>
              <a:rPr lang="en-US" sz="1200" b="0" i="1" u="none" strike="noStrike" kern="1200" baseline="0" dirty="0">
                <a:solidFill>
                  <a:schemeClr val="tx1"/>
                </a:solidFill>
                <a:latin typeface="+mn-lt"/>
                <a:ea typeface="+mn-ea"/>
                <a:cs typeface="+mn-cs"/>
              </a:rPr>
              <a:t>modes of cause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reason explanations</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Spelling out this point, </a:t>
            </a:r>
            <a:r>
              <a:rPr lang="en-US" sz="1200" b="0" i="0" u="none" strike="noStrike" kern="1200" baseline="0" dirty="0" err="1">
                <a:solidFill>
                  <a:schemeClr val="tx1"/>
                </a:solidFill>
                <a:latin typeface="+mn-lt"/>
                <a:ea typeface="+mn-ea"/>
                <a:cs typeface="+mn-cs"/>
              </a:rPr>
              <a:t>Malle</a:t>
            </a:r>
            <a:r>
              <a:rPr lang="en-US" sz="1200" b="0" i="0" u="none" strike="noStrike" kern="1200" baseline="0" dirty="0">
                <a:solidFill>
                  <a:schemeClr val="tx1"/>
                </a:solidFill>
                <a:latin typeface="+mn-lt"/>
                <a:ea typeface="+mn-ea"/>
                <a:cs typeface="+mn-cs"/>
              </a:rPr>
              <a:t> and colleagues’ (2007) theory posits three actor– observer hypotheses. The first pertains to </a:t>
            </a:r>
            <a:r>
              <a:rPr lang="en-US" sz="1200" b="0" i="1" u="none" strike="noStrike" kern="1200" baseline="0" dirty="0">
                <a:solidFill>
                  <a:schemeClr val="tx1"/>
                </a:solidFill>
                <a:latin typeface="+mn-lt"/>
                <a:ea typeface="+mn-ea"/>
                <a:cs typeface="+mn-cs"/>
              </a:rPr>
              <a:t>reason asymmetry</a:t>
            </a:r>
            <a:r>
              <a:rPr lang="en-US" sz="1200" b="0" i="0" u="none" strike="noStrike" kern="1200" baseline="0" dirty="0">
                <a:solidFill>
                  <a:schemeClr val="tx1"/>
                </a:solidFill>
                <a:latin typeface="+mn-lt"/>
                <a:ea typeface="+mn-ea"/>
                <a:cs typeface="+mn-cs"/>
              </a:rPr>
              <a:t>, and implies that actors use more reasons and fewer causal history explanations than observers. In our football scenario, for example, Lucy (the player) is more able to recall the particular reasons for her actions (e.g., why she attempted a difficult pass in light of all the other options open to her), but for Gareth (the coach) these reasons are less observable. Gareth therefore has to rely more on stored knowledge and inferences (</a:t>
            </a:r>
            <a:r>
              <a:rPr lang="en-US" sz="1200" b="0" i="1" u="none" strike="noStrike" kern="1200" baseline="0" dirty="0">
                <a:solidFill>
                  <a:schemeClr val="tx1"/>
                </a:solidFill>
                <a:latin typeface="+mn-lt"/>
                <a:ea typeface="+mn-ea"/>
                <a:cs typeface="+mn-cs"/>
              </a:rPr>
              <a:t>causal history</a:t>
            </a:r>
            <a:r>
              <a:rPr lang="en-US" sz="1200" b="0" i="0" u="none" strike="noStrike" kern="1200" baseline="0" dirty="0">
                <a:solidFill>
                  <a:schemeClr val="tx1"/>
                </a:solidFill>
                <a:latin typeface="+mn-lt"/>
                <a:ea typeface="+mn-ea"/>
                <a:cs typeface="+mn-cs"/>
              </a:rPr>
              <a:t>) about Lucy to explain why she attempted the pass and why she was unsuccessful. As we will discuss further below, this asymmetry is also likely to be affected by, and affect, the relationship between the coach and the athlete – in particular, the extent of their shared social identity (e.g., as members of the same team). </a:t>
            </a:r>
          </a:p>
          <a:p>
            <a:r>
              <a:rPr lang="en-US" sz="1200" b="0" i="0" u="none" strike="noStrike" kern="1200" baseline="0" dirty="0">
                <a:solidFill>
                  <a:schemeClr val="tx1"/>
                </a:solidFill>
                <a:latin typeface="+mn-lt"/>
                <a:ea typeface="+mn-ea"/>
                <a:cs typeface="+mn-cs"/>
              </a:rPr>
              <a:t>The second hypothesis pertains to </a:t>
            </a:r>
            <a:r>
              <a:rPr lang="en-US" sz="1200" b="0" i="1" u="none" strike="noStrike" kern="1200" baseline="0" dirty="0">
                <a:solidFill>
                  <a:schemeClr val="tx1"/>
                </a:solidFill>
                <a:latin typeface="+mn-lt"/>
                <a:ea typeface="+mn-ea"/>
                <a:cs typeface="+mn-cs"/>
              </a:rPr>
              <a:t>belief asymmetry</a:t>
            </a:r>
            <a:r>
              <a:rPr lang="en-US" sz="1200" b="0" i="0" u="none" strike="noStrike" kern="1200" baseline="0" dirty="0">
                <a:solidFill>
                  <a:schemeClr val="tx1"/>
                </a:solidFill>
                <a:latin typeface="+mn-lt"/>
                <a:ea typeface="+mn-ea"/>
                <a:cs typeface="+mn-cs"/>
              </a:rPr>
              <a:t>. This predicts that actors use relatively more belief reasons and fewer desire reasons than observers. For example, Lucy’s (the player) decision to attempt the difficult pass is influenced by her knowledge, assessment and the potential outcome of the action at that moment in time. Accordingly, Lucy is more likely to explain her actions with reference to her </a:t>
            </a:r>
            <a:r>
              <a:rPr lang="en-US" sz="1200" b="0" i="1" u="none" strike="noStrike" kern="1200" baseline="0" dirty="0">
                <a:solidFill>
                  <a:schemeClr val="tx1"/>
                </a:solidFill>
                <a:latin typeface="+mn-lt"/>
                <a:ea typeface="+mn-ea"/>
                <a:cs typeface="+mn-cs"/>
              </a:rPr>
              <a:t>belief </a:t>
            </a:r>
            <a:r>
              <a:rPr lang="en-US" sz="1200" b="0" i="0" u="none" strike="noStrike" kern="1200" baseline="0" dirty="0">
                <a:solidFill>
                  <a:schemeClr val="tx1"/>
                </a:solidFill>
                <a:latin typeface="+mn-lt"/>
                <a:ea typeface="+mn-ea"/>
                <a:cs typeface="+mn-cs"/>
              </a:rPr>
              <a:t>that she saw her teammate and her </a:t>
            </a:r>
            <a:r>
              <a:rPr lang="en-US" sz="1200" b="0" i="1" u="none" strike="noStrike" kern="1200" baseline="0" dirty="0">
                <a:solidFill>
                  <a:schemeClr val="tx1"/>
                </a:solidFill>
                <a:latin typeface="+mn-lt"/>
                <a:ea typeface="+mn-ea"/>
                <a:cs typeface="+mn-cs"/>
              </a:rPr>
              <a:t>belief </a:t>
            </a:r>
            <a:r>
              <a:rPr lang="en-US" sz="1200" b="0" i="0" u="none" strike="noStrike" kern="1200" baseline="0" dirty="0">
                <a:solidFill>
                  <a:schemeClr val="tx1"/>
                </a:solidFill>
                <a:latin typeface="+mn-lt"/>
                <a:ea typeface="+mn-ea"/>
                <a:cs typeface="+mn-cs"/>
              </a:rPr>
              <a:t>that she could make the pass and that the pass would lead to a positive outcome for her team. However, for Gareth (the coach), the beliefs of Lucy are difficult to infer, and this may lead him to explain the action of Lucy with reference more to </a:t>
            </a:r>
            <a:r>
              <a:rPr lang="en-US" sz="1200" b="0" i="1" u="none" strike="noStrike" kern="1200" baseline="0" dirty="0">
                <a:solidFill>
                  <a:schemeClr val="tx1"/>
                </a:solidFill>
                <a:latin typeface="+mn-lt"/>
                <a:ea typeface="+mn-ea"/>
                <a:cs typeface="+mn-cs"/>
              </a:rPr>
              <a:t>desire</a:t>
            </a:r>
            <a:r>
              <a:rPr lang="en-US" sz="1200" b="0" i="0" u="none" strike="noStrike" kern="1200" baseline="0" dirty="0">
                <a:solidFill>
                  <a:schemeClr val="tx1"/>
                </a:solidFill>
                <a:latin typeface="+mn-lt"/>
                <a:ea typeface="+mn-ea"/>
                <a:cs typeface="+mn-cs"/>
              </a:rPr>
              <a:t>-based reasons, such as ‘Lucy panicked and wanted to get rid of the ball as quickly as possible to relieve the pressure she was under’ (i.e., her </a:t>
            </a:r>
            <a:r>
              <a:rPr lang="en-US" sz="1200" b="0" i="1" u="none" strike="noStrike" kern="1200" baseline="0" dirty="0">
                <a:solidFill>
                  <a:schemeClr val="tx1"/>
                </a:solidFill>
                <a:latin typeface="+mn-lt"/>
                <a:ea typeface="+mn-ea"/>
                <a:cs typeface="+mn-cs"/>
              </a:rPr>
              <a:t>desire </a:t>
            </a:r>
            <a:r>
              <a:rPr lang="en-US" sz="1200" b="0" i="0" u="none" strike="noStrike" kern="1200" baseline="0" dirty="0">
                <a:solidFill>
                  <a:schemeClr val="tx1"/>
                </a:solidFill>
                <a:latin typeface="+mn-lt"/>
                <a:ea typeface="+mn-ea"/>
                <a:cs typeface="+mn-cs"/>
              </a:rPr>
              <a:t>was to protect herself). This type of explanation again has links to the fundamental attribution error highlighted in Figure 8.2. </a:t>
            </a:r>
          </a:p>
          <a:p>
            <a:r>
              <a:rPr lang="en-US" sz="1200" b="0" i="0" u="none" strike="noStrike" kern="1200" baseline="0" dirty="0">
                <a:solidFill>
                  <a:schemeClr val="tx1"/>
                </a:solidFill>
                <a:latin typeface="+mn-lt"/>
                <a:ea typeface="+mn-ea"/>
                <a:cs typeface="+mn-cs"/>
              </a:rPr>
              <a:t>The final hypothesis pertains to </a:t>
            </a:r>
            <a:r>
              <a:rPr lang="en-US" sz="1200" b="0" i="1" u="none" strike="noStrike" kern="1200" baseline="0" dirty="0">
                <a:solidFill>
                  <a:schemeClr val="tx1"/>
                </a:solidFill>
                <a:latin typeface="+mn-lt"/>
                <a:ea typeface="+mn-ea"/>
                <a:cs typeface="+mn-cs"/>
              </a:rPr>
              <a:t>marker asymmetry</a:t>
            </a:r>
            <a:r>
              <a:rPr lang="en-US" sz="1200" b="0" i="0" u="none" strike="noStrike" kern="1200" baseline="0" dirty="0">
                <a:solidFill>
                  <a:schemeClr val="tx1"/>
                </a:solidFill>
                <a:latin typeface="+mn-lt"/>
                <a:ea typeface="+mn-ea"/>
                <a:cs typeface="+mn-cs"/>
              </a:rPr>
              <a:t>. This asserts that actors are more likely than observers to leave their belief reasons </a:t>
            </a:r>
            <a:r>
              <a:rPr lang="en-US" sz="1200" b="0" i="1" u="none" strike="noStrike" kern="1200" baseline="0" dirty="0">
                <a:solidFill>
                  <a:schemeClr val="tx1"/>
                </a:solidFill>
                <a:latin typeface="+mn-lt"/>
                <a:ea typeface="+mn-ea"/>
                <a:cs typeface="+mn-cs"/>
              </a:rPr>
              <a:t>unmarked </a:t>
            </a:r>
            <a:r>
              <a:rPr lang="en-US" sz="1200" b="0" i="0" u="none" strike="noStrike" kern="1200" baseline="0" dirty="0">
                <a:solidFill>
                  <a:schemeClr val="tx1"/>
                </a:solidFill>
                <a:latin typeface="+mn-lt"/>
                <a:ea typeface="+mn-ea"/>
                <a:cs typeface="+mn-cs"/>
              </a:rPr>
              <a:t>(i.e., to take them as given; </a:t>
            </a:r>
            <a:r>
              <a:rPr lang="en-US" sz="1200" b="0" i="0" u="none" strike="noStrike" kern="1200" baseline="0" dirty="0" err="1">
                <a:solidFill>
                  <a:schemeClr val="tx1"/>
                </a:solidFill>
                <a:latin typeface="+mn-lt"/>
                <a:ea typeface="+mn-ea"/>
                <a:cs typeface="+mn-cs"/>
              </a:rPr>
              <a:t>Malle</a:t>
            </a:r>
            <a:r>
              <a:rPr lang="en-US" sz="1200" b="0" i="0" u="none" strike="noStrike" kern="1200" baseline="0" dirty="0">
                <a:solidFill>
                  <a:schemeClr val="tx1"/>
                </a:solidFill>
                <a:latin typeface="+mn-lt"/>
                <a:ea typeface="+mn-ea"/>
                <a:cs typeface="+mn-cs"/>
              </a:rPr>
              <a:t>, 1999, 2004; </a:t>
            </a:r>
            <a:r>
              <a:rPr lang="en-US" sz="1200" b="0" i="0" u="none" strike="noStrike" kern="1200" baseline="0" dirty="0" err="1">
                <a:solidFill>
                  <a:schemeClr val="tx1"/>
                </a:solidFill>
                <a:latin typeface="+mn-lt"/>
                <a:ea typeface="+mn-ea"/>
                <a:cs typeface="+mn-cs"/>
              </a:rPr>
              <a:t>Malle</a:t>
            </a:r>
            <a:r>
              <a:rPr lang="en-US" sz="1200" b="0" i="0" u="none" strike="noStrike" kern="1200" baseline="0" dirty="0">
                <a:solidFill>
                  <a:schemeClr val="tx1"/>
                </a:solidFill>
                <a:latin typeface="+mn-lt"/>
                <a:ea typeface="+mn-ea"/>
                <a:cs typeface="+mn-cs"/>
              </a:rPr>
              <a:t> et al., 2007). In our example, this means that Lucy (the player) is likely to focus directly on the content of her beliefs (e.g., my teammate was in a good position) rather than to say that she ‘believed’ that her teammate was in a good position. In contrast, Gareth (the coach) is more likely to make reference to Lucy’s beliefs; for example, remarking that ‘she “believed” that she could get out of trouble by kicking the ball up the pitch’. In this way, observers (e.g., a coach) mark beliefs in order to make sense of aspects of actors’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that they could not otherwise account for.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These three hypotheses anticipate a number of psychological processes which shape the explanations given by both actors and observers. </a:t>
            </a:r>
            <a:r>
              <a:rPr lang="en-US" sz="1200" b="1" i="0" u="none" strike="noStrike" kern="1200" baseline="0" dirty="0">
                <a:solidFill>
                  <a:schemeClr val="tx1"/>
                </a:solidFill>
                <a:latin typeface="+mn-lt"/>
                <a:ea typeface="+mn-ea"/>
                <a:cs typeface="+mn-cs"/>
              </a:rPr>
              <a:t>These include how well an observer knows and understands not only the social context of performance, but also the actor (or actors) and how motivated they are to influence the attribution in question. I</a:t>
            </a:r>
            <a:r>
              <a:rPr lang="en-US" sz="1200" b="0" i="0" u="none" strike="noStrike" kern="1200" baseline="0" dirty="0">
                <a:solidFill>
                  <a:schemeClr val="tx1"/>
                </a:solidFill>
                <a:latin typeface="+mn-lt"/>
                <a:ea typeface="+mn-ea"/>
                <a:cs typeface="+mn-cs"/>
              </a:rPr>
              <a:t>n this context, </a:t>
            </a:r>
            <a:r>
              <a:rPr lang="en-US" sz="1200" b="0" i="0" u="none" strike="noStrike" kern="1200" baseline="0" dirty="0" err="1">
                <a:solidFill>
                  <a:schemeClr val="tx1"/>
                </a:solidFill>
                <a:latin typeface="+mn-lt"/>
                <a:ea typeface="+mn-ea"/>
                <a:cs typeface="+mn-cs"/>
              </a:rPr>
              <a:t>Malle</a:t>
            </a:r>
            <a:r>
              <a:rPr lang="en-US" sz="1200" b="0" i="0" u="none" strike="noStrike" kern="1200" baseline="0" dirty="0">
                <a:solidFill>
                  <a:schemeClr val="tx1"/>
                </a:solidFill>
                <a:latin typeface="+mn-lt"/>
                <a:ea typeface="+mn-ea"/>
                <a:cs typeface="+mn-cs"/>
              </a:rPr>
              <a:t> and colleagues (2007) observed that close (intimate) observers generally portrayed an actor in a more positive light than distant (stranger) observers. Again, this attunes us to insights from the social identity approach in so far as the ‘closeness’ of observers can be understood to be a proxy for shared social identity, such that close observers see actors as ingroup members and distant observers see actors as outgroup members. Indeed, in what follows, we will expand on this observation to note that social identity processes are a latent feature of most attributional processes in sport (Coffee, 2017).</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10</a:t>
            </a:fld>
            <a:endParaRPr lang="en-GB"/>
          </a:p>
        </p:txBody>
      </p:sp>
    </p:spTree>
    <p:extLst>
      <p:ext uri="{BB962C8B-B14F-4D97-AF65-F5344CB8AC3E}">
        <p14:creationId xmlns:p14="http://schemas.microsoft.com/office/powerpoint/2010/main" val="1343724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Chapter 2 drew attention to the five spheres of sports-related activity to which social identity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has profound relevance (the 5Ps): </a:t>
            </a:r>
            <a:r>
              <a:rPr lang="en-US" sz="1200" b="0" i="1" u="none" strike="noStrike" kern="1200" baseline="0" dirty="0">
                <a:solidFill>
                  <a:schemeClr val="tx1"/>
                </a:solidFill>
                <a:latin typeface="+mn-lt"/>
                <a:ea typeface="+mn-ea"/>
                <a:cs typeface="+mn-cs"/>
              </a:rPr>
              <a:t>participation </a:t>
            </a:r>
            <a:r>
              <a:rPr lang="en-US" sz="1200" b="0" i="0" u="none" strike="noStrike" kern="1200" baseline="0" dirty="0">
                <a:solidFill>
                  <a:schemeClr val="tx1"/>
                </a:solidFill>
                <a:latin typeface="+mn-lt"/>
                <a:ea typeface="+mn-ea"/>
                <a:cs typeface="+mn-cs"/>
              </a:rPr>
              <a:t>(what sport and exercise activities people engage in), </a:t>
            </a:r>
            <a:r>
              <a:rPr lang="en-US" sz="1200" b="0" i="1" u="none" strike="noStrike" kern="1200" baseline="0" dirty="0">
                <a:solidFill>
                  <a:schemeClr val="tx1"/>
                </a:solidFill>
                <a:latin typeface="+mn-lt"/>
                <a:ea typeface="+mn-ea"/>
                <a:cs typeface="+mn-cs"/>
              </a:rPr>
              <a:t>performance </a:t>
            </a:r>
            <a:r>
              <a:rPr lang="en-US" sz="1200" b="0" i="0" u="none" strike="noStrike" kern="1200" baseline="0" dirty="0">
                <a:solidFill>
                  <a:schemeClr val="tx1"/>
                </a:solidFill>
                <a:latin typeface="+mn-lt"/>
                <a:ea typeface="+mn-ea"/>
                <a:cs typeface="+mn-cs"/>
              </a:rPr>
              <a:t>(how well people do those activities), </a:t>
            </a:r>
            <a:r>
              <a:rPr lang="en-US" sz="1200" b="0" i="1" u="none" strike="noStrike" kern="1200" baseline="0" dirty="0">
                <a:solidFill>
                  <a:schemeClr val="tx1"/>
                </a:solidFill>
                <a:latin typeface="+mn-lt"/>
                <a:ea typeface="+mn-ea"/>
                <a:cs typeface="+mn-cs"/>
              </a:rPr>
              <a:t>psychological and physical health </a:t>
            </a:r>
            <a:r>
              <a:rPr lang="en-US" sz="1200" b="0" i="0" u="none" strike="noStrike" kern="1200" baseline="0" dirty="0">
                <a:solidFill>
                  <a:schemeClr val="tx1"/>
                </a:solidFill>
                <a:latin typeface="+mn-lt"/>
                <a:ea typeface="+mn-ea"/>
                <a:cs typeface="+mn-cs"/>
              </a:rPr>
              <a:t>(how well people feel because of doing those activities), </a:t>
            </a:r>
            <a:r>
              <a:rPr lang="en-US" sz="1200" b="0" i="1" u="none" strike="noStrike" kern="1200" baseline="0" dirty="0">
                <a:solidFill>
                  <a:schemeClr val="tx1"/>
                </a:solidFill>
                <a:latin typeface="+mn-lt"/>
                <a:ea typeface="+mn-ea"/>
                <a:cs typeface="+mn-cs"/>
              </a:rPr>
              <a:t>partisanship </a:t>
            </a:r>
            <a:r>
              <a:rPr lang="en-US" sz="1200" b="0" i="0" u="none" strike="noStrike" kern="1200" baseline="0" dirty="0">
                <a:solidFill>
                  <a:schemeClr val="tx1"/>
                </a:solidFill>
                <a:latin typeface="+mn-lt"/>
                <a:ea typeface="+mn-ea"/>
                <a:cs typeface="+mn-cs"/>
              </a:rPr>
              <a:t>(how people behave as supporters of sport activity) and </a:t>
            </a:r>
            <a:r>
              <a:rPr lang="en-US" sz="1200" b="0" i="1" u="none" strike="noStrike" kern="1200" baseline="0" dirty="0">
                <a:solidFill>
                  <a:schemeClr val="tx1"/>
                </a:solidFill>
                <a:latin typeface="+mn-lt"/>
                <a:ea typeface="+mn-ea"/>
                <a:cs typeface="+mn-cs"/>
              </a:rPr>
              <a:t>politics </a:t>
            </a:r>
            <a:r>
              <a:rPr lang="en-US" sz="1200" b="0" i="0" u="none" strike="noStrike" kern="1200" baseline="0" dirty="0">
                <a:solidFill>
                  <a:schemeClr val="tx1"/>
                </a:solidFill>
                <a:latin typeface="+mn-lt"/>
                <a:ea typeface="+mn-ea"/>
                <a:cs typeface="+mn-cs"/>
              </a:rPr>
              <a:t>(how people acquire and wield power in and through sporting activity). Attribution processes are integral to all five of these spheres of sports-related activity. Furthermore, we argue below that social identity and self-categorization processes are themselves foundational to these attributions. Indeed, the social identity approach suggests that the groups to which people belong can be, and often are, incorporated into their sense of self and, through this, are powerful determinants of all cognitions, including attributions (Turner et al., 1994; see also Chapter 7). In the remainder of this chapter, then, we look to explore how social identity-informed attributions determine participation, performance, psychological and physical health, partisanship and politics.</a:t>
            </a:r>
          </a:p>
          <a:p>
            <a:r>
              <a:rPr lang="en-US" sz="1200" b="0" i="0" u="none" strike="noStrike" kern="1200" baseline="0" dirty="0">
                <a:solidFill>
                  <a:schemeClr val="tx1"/>
                </a:solidFill>
                <a:latin typeface="+mn-lt"/>
                <a:ea typeface="+mn-ea"/>
                <a:cs typeface="+mn-cs"/>
              </a:rPr>
              <a:t>Consider for a moment the sports and activities you engage in (or do not engage in). What are the reasons (attributions) for your </a:t>
            </a:r>
            <a:r>
              <a:rPr lang="en-US" sz="1200" b="0" i="1" u="none" strike="noStrike" kern="1200" baseline="0" dirty="0">
                <a:solidFill>
                  <a:schemeClr val="tx1"/>
                </a:solidFill>
                <a:latin typeface="+mn-lt"/>
                <a:ea typeface="+mn-ea"/>
                <a:cs typeface="+mn-cs"/>
              </a:rPr>
              <a:t>participation </a:t>
            </a:r>
            <a:r>
              <a:rPr lang="en-US" sz="1200" b="0" i="0" u="none" strike="noStrike" kern="1200" baseline="0" dirty="0">
                <a:solidFill>
                  <a:schemeClr val="tx1"/>
                </a:solidFill>
                <a:latin typeface="+mn-lt"/>
                <a:ea typeface="+mn-ea"/>
                <a:cs typeface="+mn-cs"/>
              </a:rPr>
              <a:t>and how do they affect your emotions and subsequent engagement? And how does your membership of particular social groups affect your reasons for participation? For example, you might say, ‘I play football because we – my football team – are really good at it so I’m going to keep playing’. Or you might say, ‘I go to exercise classes because we – my CrossFit group – have a lot of fun so I’m going to keep going’. In both these examples, it is clear that attributions of ability and fun are intrinsically informed by group memberships in ways that affect your current and future participation in these activities (see also Chapters 10 and 11).</a:t>
            </a:r>
          </a:p>
          <a:p>
            <a:r>
              <a:rPr lang="en-US" sz="1200" b="0" i="0" u="none" strike="noStrike" kern="1200" baseline="0" dirty="0">
                <a:solidFill>
                  <a:schemeClr val="tx1"/>
                </a:solidFill>
                <a:latin typeface="+mn-lt"/>
                <a:ea typeface="+mn-ea"/>
                <a:cs typeface="+mn-cs"/>
              </a:rPr>
              <a:t>As a second example, consider how </a:t>
            </a:r>
            <a:r>
              <a:rPr lang="en-US" sz="1200" b="0" i="1" u="none" strike="noStrike" kern="1200" baseline="0" dirty="0">
                <a:solidFill>
                  <a:schemeClr val="tx1"/>
                </a:solidFill>
                <a:latin typeface="+mn-lt"/>
                <a:ea typeface="+mn-ea"/>
                <a:cs typeface="+mn-cs"/>
              </a:rPr>
              <a:t>partisanship </a:t>
            </a:r>
            <a:r>
              <a:rPr lang="en-US" sz="1200" b="0" i="0" u="none" strike="noStrike" kern="1200" baseline="0" dirty="0">
                <a:solidFill>
                  <a:schemeClr val="tx1"/>
                </a:solidFill>
                <a:latin typeface="+mn-lt"/>
                <a:ea typeface="+mn-ea"/>
                <a:cs typeface="+mn-cs"/>
              </a:rPr>
              <a:t>– associated with distinct social identities – affects our explanations of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of those we observe. Here it is clear, for example, that a Liverpool fan and an Everton fan can watch exactly the same game of football between their two clubs but form very different explanations for the performances they observe (</a:t>
            </a:r>
            <a:r>
              <a:rPr lang="en-US" sz="1200" b="0" i="0" u="none" strike="noStrike" kern="1200" baseline="0" dirty="0" err="1">
                <a:solidFill>
                  <a:schemeClr val="tx1"/>
                </a:solidFill>
                <a:latin typeface="+mn-lt"/>
                <a:ea typeface="+mn-ea"/>
                <a:cs typeface="+mn-cs"/>
              </a:rPr>
              <a:t>Hastorf</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Cantril</a:t>
            </a:r>
            <a:r>
              <a:rPr lang="en-US" sz="1200" b="0" i="0" u="none" strike="noStrike" kern="1200" baseline="0" dirty="0">
                <a:solidFill>
                  <a:schemeClr val="tx1"/>
                </a:solidFill>
                <a:latin typeface="+mn-lt"/>
                <a:ea typeface="+mn-ea"/>
                <a:cs typeface="+mn-cs"/>
              </a:rPr>
              <a:t>, 1954). The Liverpool fan might describe the excellent goal that Liverpool scored as a great piece of ingenuity and creativity by a Liverpool striker. An Everton fan, however, might describe exactly the same event as a lucky goal that Liverpool scored due to the deflection of the ball and the obstruction of the goalkeeper’s view. Here, then, the social identity-informed partisanship of the fans results in very different explanations for the same observed event. </a:t>
            </a:r>
          </a:p>
          <a:p>
            <a:r>
              <a:rPr lang="en-US" sz="1200" b="0" i="0" u="none" strike="noStrike" kern="1200" baseline="0" dirty="0">
                <a:solidFill>
                  <a:schemeClr val="tx1"/>
                </a:solidFill>
                <a:latin typeface="+mn-lt"/>
                <a:ea typeface="+mn-ea"/>
                <a:cs typeface="+mn-cs"/>
              </a:rPr>
              <a:t>Yet despite the obvious relevance of social identity processes to attribution processes, at present, they are largely neglected within the attribution literature (not only in sport but also in social psychology more generally; Oakes et al., 1991). In large part, this is because these theories position athletes and observers </a:t>
            </a:r>
            <a:r>
              <a:rPr lang="en-US" sz="1200" b="0" i="1" u="none" strike="noStrike" kern="1200" baseline="0" dirty="0">
                <a:solidFill>
                  <a:schemeClr val="tx1"/>
                </a:solidFill>
                <a:latin typeface="+mn-lt"/>
                <a:ea typeface="+mn-ea"/>
                <a:cs typeface="+mn-cs"/>
              </a:rPr>
              <a:t>as individuals </a:t>
            </a:r>
            <a:r>
              <a:rPr lang="en-US" sz="1200" b="0" i="0" u="none" strike="noStrike" kern="1200" baseline="0" dirty="0">
                <a:solidFill>
                  <a:schemeClr val="tx1"/>
                </a:solidFill>
                <a:latin typeface="+mn-lt"/>
                <a:ea typeface="+mn-ea"/>
                <a:cs typeface="+mn-cs"/>
              </a:rPr>
              <a:t>rather than as members of groups. In what follows, we attempt to correct this oversight by highlighting three key points which emerge from a social identity approach to attributions in sport. </a:t>
            </a:r>
          </a:p>
          <a:p>
            <a:endParaRPr lang="en-US"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Key point 1: Attributions are shaped by social identities and are made to groups not just individuals </a:t>
            </a:r>
          </a:p>
          <a:p>
            <a:r>
              <a:rPr lang="en-US" sz="1200" b="0" i="0" u="none" strike="noStrike" kern="1200" baseline="0" dirty="0">
                <a:solidFill>
                  <a:schemeClr val="tx1"/>
                </a:solidFill>
                <a:latin typeface="+mn-lt"/>
                <a:ea typeface="+mn-ea"/>
                <a:cs typeface="+mn-cs"/>
              </a:rPr>
              <a:t>As we have seen, attribution research in sport typically focuses on athletes’ explanations of why they have succeeded or failed. As we have also seen, much of this work has a focus on the individual </a:t>
            </a:r>
            <a:r>
              <a:rPr lang="en-US" sz="1200" b="0" i="1" u="none" strike="noStrike" kern="1200" baseline="0" dirty="0">
                <a:solidFill>
                  <a:schemeClr val="tx1"/>
                </a:solidFill>
                <a:latin typeface="+mn-lt"/>
                <a:ea typeface="+mn-ea"/>
                <a:cs typeface="+mn-cs"/>
              </a:rPr>
              <a:t>as an individual</a:t>
            </a:r>
            <a:r>
              <a:rPr lang="en-US" sz="1200" b="0" i="0" u="none" strike="noStrike" kern="1200" baseline="0" dirty="0">
                <a:solidFill>
                  <a:schemeClr val="tx1"/>
                </a:solidFill>
                <a:latin typeface="+mn-lt"/>
                <a:ea typeface="+mn-ea"/>
                <a:cs typeface="+mn-cs"/>
              </a:rPr>
              <a:t>, so that, for example, self-referent attributions </a:t>
            </a:r>
            <a:r>
              <a:rPr lang="en-US" sz="1200" b="0" i="0" u="none" strike="noStrike" kern="1200" baseline="0" dirty="0" err="1">
                <a:solidFill>
                  <a:schemeClr val="tx1"/>
                </a:solidFill>
                <a:latin typeface="+mn-lt"/>
                <a:ea typeface="+mn-ea"/>
                <a:cs typeface="+mn-cs"/>
              </a:rPr>
              <a:t>centre</a:t>
            </a:r>
            <a:r>
              <a:rPr lang="en-US" sz="1200" b="0" i="0" u="none" strike="noStrike" kern="1200" baseline="0" dirty="0">
                <a:solidFill>
                  <a:schemeClr val="tx1"/>
                </a:solidFill>
                <a:latin typeface="+mn-lt"/>
                <a:ea typeface="+mn-ea"/>
                <a:cs typeface="+mn-cs"/>
              </a:rPr>
              <a:t> on the causes for an athlete’s personal performance (e.g., ‘what </a:t>
            </a:r>
            <a:r>
              <a:rPr lang="en-US" sz="1200" b="0" i="1" u="none" strike="noStrike" kern="1200" baseline="0" dirty="0">
                <a:solidFill>
                  <a:schemeClr val="tx1"/>
                </a:solidFill>
                <a:latin typeface="+mn-lt"/>
                <a:ea typeface="+mn-ea"/>
                <a:cs typeface="+mn-cs"/>
              </a:rPr>
              <a:t>I </a:t>
            </a:r>
            <a:r>
              <a:rPr lang="en-US" sz="1200" b="0" i="0" u="none" strike="noStrike" kern="1200" baseline="0" dirty="0">
                <a:solidFill>
                  <a:schemeClr val="tx1"/>
                </a:solidFill>
                <a:latin typeface="+mn-lt"/>
                <a:ea typeface="+mn-ea"/>
                <a:cs typeface="+mn-cs"/>
              </a:rPr>
              <a:t>did that made </a:t>
            </a:r>
            <a:r>
              <a:rPr lang="en-US" sz="1200" b="0" i="1" u="none" strike="noStrike" kern="1200" baseline="0" dirty="0">
                <a:solidFill>
                  <a:schemeClr val="tx1"/>
                </a:solidFill>
                <a:latin typeface="+mn-lt"/>
                <a:ea typeface="+mn-ea"/>
                <a:cs typeface="+mn-cs"/>
              </a:rPr>
              <a:t>me </a:t>
            </a:r>
            <a:r>
              <a:rPr lang="en-US" sz="1200" b="0" i="0" u="none" strike="noStrike" kern="1200" baseline="0" dirty="0">
                <a:solidFill>
                  <a:schemeClr val="tx1"/>
                </a:solidFill>
                <a:latin typeface="+mn-lt"/>
                <a:ea typeface="+mn-ea"/>
                <a:cs typeface="+mn-cs"/>
              </a:rPr>
              <a:t>fail’). In other words, the ‘self’ here is taken to be personal rather than collective. It is clear, though, that, like performance itself, this attribution process often has a very significant social dimension. This means that attributions are typically shaped by a range of social factors, not least the people around us. For example, after missing the cut, Cathy’s coach might tell her she putted poorly, while her partner might inform her that she wasn’t focused enough. This leads to the more general observation that attributions are never made in a vacuum. Instead, they are made in the context of </a:t>
            </a:r>
            <a:r>
              <a:rPr lang="en-US" sz="1200" b="0" i="1" u="none" strike="noStrike" kern="1200" baseline="0" dirty="0">
                <a:solidFill>
                  <a:schemeClr val="tx1"/>
                </a:solidFill>
                <a:latin typeface="+mn-lt"/>
                <a:ea typeface="+mn-ea"/>
                <a:cs typeface="+mn-cs"/>
              </a:rPr>
              <a:t>others’ </a:t>
            </a:r>
            <a:r>
              <a:rPr lang="en-US" sz="1200" b="0" i="0" u="none" strike="noStrike" kern="1200" baseline="0" dirty="0">
                <a:solidFill>
                  <a:schemeClr val="tx1"/>
                </a:solidFill>
                <a:latin typeface="+mn-lt"/>
                <a:ea typeface="+mn-ea"/>
                <a:cs typeface="+mn-cs"/>
              </a:rPr>
              <a:t>attributions, and those attributions have an important bearing on our own. </a:t>
            </a:r>
          </a:p>
          <a:p>
            <a:r>
              <a:rPr lang="en-US" sz="1200" b="0" i="0" u="none" strike="noStrike" kern="1200" baseline="0" dirty="0">
                <a:solidFill>
                  <a:schemeClr val="tx1"/>
                </a:solidFill>
                <a:latin typeface="+mn-lt"/>
                <a:ea typeface="+mn-ea"/>
                <a:cs typeface="+mn-cs"/>
              </a:rPr>
              <a:t>Consistent with this point, a range of attribution experiments have pointed to the profound influence that others can have on performance. In particular, in a range of contexts researchers have effectively manipulated how individuals explain their performance by </a:t>
            </a:r>
            <a:r>
              <a:rPr lang="en-US" sz="1200" b="0" i="1" u="none" strike="noStrike" kern="1200" baseline="0" dirty="0">
                <a:solidFill>
                  <a:schemeClr val="tx1"/>
                </a:solidFill>
                <a:latin typeface="+mn-lt"/>
                <a:ea typeface="+mn-ea"/>
                <a:cs typeface="+mn-cs"/>
              </a:rPr>
              <a:t>providing feedback </a:t>
            </a:r>
            <a:r>
              <a:rPr lang="en-US" sz="1200" b="0" i="0" u="none" strike="noStrike" kern="1200" baseline="0" dirty="0">
                <a:solidFill>
                  <a:schemeClr val="tx1"/>
                </a:solidFill>
                <a:latin typeface="+mn-lt"/>
                <a:ea typeface="+mn-ea"/>
                <a:cs typeface="+mn-cs"/>
              </a:rPr>
              <a:t>of a specified form (e.g., that their failure was due to controllable and unstable factors or else to uncontrollable and stable factors; e.g., </a:t>
            </a:r>
            <a:r>
              <a:rPr lang="en-US" sz="1200" b="0" i="0" u="none" strike="noStrike" kern="1200" baseline="0" dirty="0" err="1">
                <a:solidFill>
                  <a:schemeClr val="tx1"/>
                </a:solidFill>
                <a:latin typeface="+mn-lt"/>
                <a:ea typeface="+mn-ea"/>
                <a:cs typeface="+mn-cs"/>
              </a:rPr>
              <a:t>Rascle</a:t>
            </a:r>
            <a:r>
              <a:rPr lang="en-US" sz="1200" b="0" i="0" u="none" strike="noStrike" kern="1200" baseline="0" dirty="0">
                <a:solidFill>
                  <a:schemeClr val="tx1"/>
                </a:solidFill>
                <a:latin typeface="+mn-lt"/>
                <a:ea typeface="+mn-ea"/>
                <a:cs typeface="+mn-cs"/>
              </a:rPr>
              <a:t>, Le </a:t>
            </a:r>
            <a:r>
              <a:rPr lang="en-US" sz="1200" b="0" i="0" u="none" strike="noStrike" kern="1200" baseline="0" dirty="0" err="1">
                <a:solidFill>
                  <a:schemeClr val="tx1"/>
                </a:solidFill>
                <a:latin typeface="+mn-lt"/>
                <a:ea typeface="+mn-ea"/>
                <a:cs typeface="+mn-cs"/>
              </a:rPr>
              <a:t>Foll</a:t>
            </a:r>
            <a:r>
              <a:rPr lang="en-US" sz="1200" b="0" i="0" u="none" strike="noStrike" kern="1200" baseline="0" dirty="0">
                <a:solidFill>
                  <a:schemeClr val="tx1"/>
                </a:solidFill>
                <a:latin typeface="+mn-lt"/>
                <a:ea typeface="+mn-ea"/>
                <a:cs typeface="+mn-cs"/>
              </a:rPr>
              <a:t>, &amp; Higgins, 2008). Although this feature of experiments is typically taken for granted (and hence is not part of the researchers’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it nevertheless shows how athletes’ attributions can be shaped by others in ways that have significant consequences for their performance. </a:t>
            </a:r>
          </a:p>
          <a:p>
            <a:r>
              <a:rPr lang="en-US" sz="1200" b="0" i="0" u="none" strike="noStrike" kern="1200" baseline="0" dirty="0">
                <a:solidFill>
                  <a:schemeClr val="tx1"/>
                </a:solidFill>
                <a:latin typeface="+mn-lt"/>
                <a:ea typeface="+mn-ea"/>
                <a:cs typeface="+mn-cs"/>
              </a:rPr>
              <a:t>Of course, though, </a:t>
            </a:r>
            <a:r>
              <a:rPr lang="en-US" sz="1200" b="1" i="0" u="none" strike="noStrike" kern="1200" baseline="0" dirty="0">
                <a:solidFill>
                  <a:schemeClr val="tx1"/>
                </a:solidFill>
                <a:latin typeface="+mn-lt"/>
                <a:ea typeface="+mn-ea"/>
                <a:cs typeface="+mn-cs"/>
              </a:rPr>
              <a:t>it also matters who provides the performance feedback</a:t>
            </a:r>
            <a:r>
              <a:rPr lang="en-US" sz="1200" b="0" i="0" u="none" strike="noStrike" kern="1200" baseline="0" dirty="0">
                <a:solidFill>
                  <a:schemeClr val="tx1"/>
                </a:solidFill>
                <a:latin typeface="+mn-lt"/>
                <a:ea typeface="+mn-ea"/>
                <a:cs typeface="+mn-cs"/>
              </a:rPr>
              <a:t>. For example, when walking off the green after missing the cut in her golf tournament, Cathy might take no notice if a rival tells her she has lost her touch and that it is time for her to retire. However, if that feedback came from her caddie, she would likely take notice. Along these lines, researchers have observed that whether or not one shares social identity with those who provide performance feedback has an important bearing on athletes’ perceptions of the feedback and, in turn, on their performance (</a:t>
            </a:r>
            <a:r>
              <a:rPr lang="en-US" sz="1200" b="0" i="0" u="none" strike="noStrike" kern="1200" baseline="0" dirty="0" err="1">
                <a:solidFill>
                  <a:schemeClr val="tx1"/>
                </a:solidFill>
                <a:latin typeface="+mn-lt"/>
                <a:ea typeface="+mn-ea"/>
                <a:cs typeface="+mn-cs"/>
              </a:rPr>
              <a:t>Rascle</a:t>
            </a:r>
            <a:r>
              <a:rPr lang="en-US" sz="1200" b="0" i="0" u="none" strike="noStrike" kern="1200" baseline="0" dirty="0">
                <a:solidFill>
                  <a:schemeClr val="tx1"/>
                </a:solidFill>
                <a:latin typeface="+mn-lt"/>
                <a:ea typeface="+mn-ea"/>
                <a:cs typeface="+mn-cs"/>
              </a:rPr>
              <a:t> et al., 2019; Rees et al., 2013). This means that in applied settings, athletes will often be most influenced by those </a:t>
            </a:r>
            <a:r>
              <a:rPr lang="nl-BE"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‘insiders’ who are close to them, with whom they share social identity. So while an athlete’s own attributions are likely to be sensitive to the attributions made by ‘insiders’ such as teammates, coaches, family and friends (Rees &amp; Hardy, 2000), the attributions of ‘outsiders’ (e.g., journalists, rivals) will often be ignored.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Up to this point, our discussion of attributions has focused very much on the personal self (i.e., individuals’ explanations for their own individual performance). Clearly, though, athletes also make attributions that are relevant to the collective self (e.g., team members’ explanations for their team’s performance; Allen, Coffee, &amp; </a:t>
            </a:r>
            <a:r>
              <a:rPr lang="en-US" sz="1200" b="0" i="0" u="none" strike="noStrike" kern="1200" baseline="0" dirty="0" err="1">
                <a:solidFill>
                  <a:schemeClr val="tx1"/>
                </a:solidFill>
                <a:latin typeface="+mn-lt"/>
                <a:ea typeface="+mn-ea"/>
                <a:cs typeface="+mn-cs"/>
              </a:rPr>
              <a:t>Greenlees</a:t>
            </a:r>
            <a:r>
              <a:rPr lang="en-US" sz="1200" b="0" i="0" u="none" strike="noStrike" kern="1200" baseline="0" dirty="0">
                <a:solidFill>
                  <a:schemeClr val="tx1"/>
                </a:solidFill>
                <a:latin typeface="+mn-lt"/>
                <a:ea typeface="+mn-ea"/>
                <a:cs typeface="+mn-cs"/>
              </a:rPr>
              <a:t>, 2012). Indeed, team-referent attributions are commonplace in sport (Gill, Ruder, &amp; Gross, 1982; see Appendix at: https://study.sagepub.com/haslamfransenboensportspsych for a suitable scale from Coffee et al., 2015). It is common, for example, to hear people say things such as ‘Arsenal are lucky’, ‘Germans are good at penalties’, ‘referees always </a:t>
            </a:r>
            <a:r>
              <a:rPr lang="en-US" sz="1200" b="0" i="0" u="none" strike="noStrike" kern="1200" baseline="0" dirty="0" err="1">
                <a:solidFill>
                  <a:schemeClr val="tx1"/>
                </a:solidFill>
                <a:latin typeface="+mn-lt"/>
                <a:ea typeface="+mn-ea"/>
                <a:cs typeface="+mn-cs"/>
              </a:rPr>
              <a:t>favour</a:t>
            </a:r>
            <a:r>
              <a:rPr lang="en-US" sz="1200" b="0" i="0" u="none" strike="noStrike" kern="1200" baseline="0" dirty="0">
                <a:solidFill>
                  <a:schemeClr val="tx1"/>
                </a:solidFill>
                <a:latin typeface="+mn-lt"/>
                <a:ea typeface="+mn-ea"/>
                <a:cs typeface="+mn-cs"/>
              </a:rPr>
              <a:t> Manchester United’. Indeed, the quote at the start of this chapter is a good example of one such team-referent attribution – where Rory Best presents the </a:t>
            </a:r>
            <a:r>
              <a:rPr lang="en-US" sz="1200" b="0" i="1" u="none" strike="noStrike" kern="1200" baseline="0" dirty="0">
                <a:solidFill>
                  <a:schemeClr val="tx1"/>
                </a:solidFill>
                <a:latin typeface="+mn-lt"/>
                <a:ea typeface="+mn-ea"/>
                <a:cs typeface="+mn-cs"/>
              </a:rPr>
              <a:t>team’s </a:t>
            </a:r>
            <a:r>
              <a:rPr lang="en-US" sz="1200" b="0" i="0" u="none" strike="noStrike" kern="1200" baseline="0" dirty="0">
                <a:solidFill>
                  <a:schemeClr val="tx1"/>
                </a:solidFill>
                <a:latin typeface="+mn-lt"/>
                <a:ea typeface="+mn-ea"/>
                <a:cs typeface="+mn-cs"/>
              </a:rPr>
              <a:t>success as resulting from ‘a lot of hard work’ and ‘a massive team effort’.</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11</a:t>
            </a:fld>
            <a:endParaRPr lang="en-GB"/>
          </a:p>
        </p:txBody>
      </p:sp>
    </p:spTree>
    <p:extLst>
      <p:ext uri="{BB962C8B-B14F-4D97-AF65-F5344CB8AC3E}">
        <p14:creationId xmlns:p14="http://schemas.microsoft.com/office/powerpoint/2010/main" val="22453779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Subtitle-Speaker">
    <p:spTree>
      <p:nvGrpSpPr>
        <p:cNvPr id="1" name=""/>
        <p:cNvGrpSpPr/>
        <p:nvPr/>
      </p:nvGrpSpPr>
      <p:grpSpPr>
        <a:xfrm>
          <a:off x="0" y="0"/>
          <a:ext cx="0" cy="0"/>
          <a:chOff x="0" y="0"/>
          <a:chExt cx="0" cy="0"/>
        </a:xfrm>
      </p:grpSpPr>
      <p:sp>
        <p:nvSpPr>
          <p:cNvPr id="2" name="Title 1"/>
          <p:cNvSpPr>
            <a:spLocks noGrp="1"/>
          </p:cNvSpPr>
          <p:nvPr>
            <p:ph type="ctrTitle"/>
          </p:nvPr>
        </p:nvSpPr>
        <p:spPr>
          <a:xfrm>
            <a:off x="679939" y="438353"/>
            <a:ext cx="7772400" cy="521493"/>
          </a:xfrm>
        </p:spPr>
        <p:txBody>
          <a:bodyPr anchor="t">
            <a:noAutofit/>
          </a:bodyPr>
          <a:lstStyle>
            <a:lvl1pPr algn="l">
              <a:defRPr sz="3600" b="1"/>
            </a:lvl1pPr>
          </a:lstStyle>
          <a:p>
            <a:r>
              <a:rPr lang="en-US" dirty="0"/>
              <a:t>Click to edit Master title style</a:t>
            </a:r>
          </a:p>
        </p:txBody>
      </p:sp>
      <p:sp>
        <p:nvSpPr>
          <p:cNvPr id="3" name="Subtitle 2"/>
          <p:cNvSpPr>
            <a:spLocks noGrp="1"/>
          </p:cNvSpPr>
          <p:nvPr>
            <p:ph type="subTitle" idx="1"/>
          </p:nvPr>
        </p:nvSpPr>
        <p:spPr>
          <a:xfrm>
            <a:off x="679939" y="988352"/>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0"/>
          </p:nvPr>
        </p:nvSpPr>
        <p:spPr>
          <a:xfrm>
            <a:off x="679938" y="1535952"/>
            <a:ext cx="7772400" cy="581025"/>
          </a:xfrm>
        </p:spPr>
        <p:txBody>
          <a:bodyPr>
            <a:normAutofit/>
          </a:bodyPr>
          <a:lstStyle>
            <a:lvl1pPr marL="0" indent="0">
              <a:buNone/>
              <a:defRPr sz="2000"/>
            </a:lvl1pPr>
          </a:lstStyle>
          <a:p>
            <a:pPr lvl="0"/>
            <a:r>
              <a:rPr lang="en-GB" dirty="0"/>
              <a:t>Click to edit Master text styles</a:t>
            </a:r>
          </a:p>
        </p:txBody>
      </p:sp>
      <p:pic>
        <p:nvPicPr>
          <p:cNvPr id="5" name="Picture 4">
            <a:extLst>
              <a:ext uri="{FF2B5EF4-FFF2-40B4-BE49-F238E27FC236}">
                <a16:creationId xmlns:a16="http://schemas.microsoft.com/office/drawing/2014/main" id="{927B991C-56B6-794A-8E0C-92A3133BC362}"/>
              </a:ext>
            </a:extLst>
          </p:cNvPr>
          <p:cNvPicPr>
            <a:picLocks noChangeAspect="1"/>
          </p:cNvPicPr>
          <p:nvPr userDrawn="1"/>
        </p:nvPicPr>
        <p:blipFill>
          <a:blip r:embed="rId2"/>
          <a:stretch>
            <a:fillRect/>
          </a:stretch>
        </p:blipFill>
        <p:spPr>
          <a:xfrm>
            <a:off x="7949958" y="244841"/>
            <a:ext cx="1004760" cy="1430010"/>
          </a:xfrm>
          <a:prstGeom prst="rect">
            <a:avLst/>
          </a:prstGeom>
        </p:spPr>
      </p:pic>
      <p:sp>
        <p:nvSpPr>
          <p:cNvPr id="6" name="Oval 5">
            <a:extLst>
              <a:ext uri="{FF2B5EF4-FFF2-40B4-BE49-F238E27FC236}">
                <a16:creationId xmlns:a16="http://schemas.microsoft.com/office/drawing/2014/main" id="{285CC83F-1E22-DB42-B0D8-6F5313CDF349}"/>
              </a:ext>
            </a:extLst>
          </p:cNvPr>
          <p:cNvSpPr/>
          <p:nvPr userDrawn="1"/>
        </p:nvSpPr>
        <p:spPr>
          <a:xfrm>
            <a:off x="8288215" y="120613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Slide Number Placeholder 5">
            <a:extLst>
              <a:ext uri="{FF2B5EF4-FFF2-40B4-BE49-F238E27FC236}">
                <a16:creationId xmlns:a16="http://schemas.microsoft.com/office/drawing/2014/main" id="{28F4DE66-1794-564A-B673-EE6A426FE82C}"/>
              </a:ext>
            </a:extLst>
          </p:cNvPr>
          <p:cNvSpPr>
            <a:spLocks noGrp="1"/>
          </p:cNvSpPr>
          <p:nvPr>
            <p:ph type="sldNum" sz="quarter" idx="4"/>
          </p:nvPr>
        </p:nvSpPr>
        <p:spPr>
          <a:xfrm>
            <a:off x="8197361" y="484016"/>
            <a:ext cx="509954" cy="1047779"/>
          </a:xfrm>
          <a:prstGeom prst="rect">
            <a:avLst/>
          </a:prstGeom>
        </p:spPr>
        <p:txBody>
          <a:bodyPr vert="horz" lIns="91440" tIns="45720" rIns="91440" bIns="45720" rtlCol="0" anchor="b"/>
          <a:lstStyle>
            <a:lvl1pPr algn="ctr">
              <a:defRPr sz="1800" b="0">
                <a:ln>
                  <a:noFill/>
                </a:ln>
                <a:solidFill>
                  <a:srgbClr val="50B4C9"/>
                </a:solidFill>
                <a:latin typeface="+mj-lt"/>
              </a:defRPr>
            </a:lvl1pPr>
          </a:lstStyle>
          <a:p>
            <a:fld id="{BDED0440-CF85-4CB9-8D89-87E5AE29F424}" type="slidenum">
              <a:rPr lang="en-GB" smtClean="0"/>
              <a:pPr/>
              <a:t>‹#›</a:t>
            </a:fld>
            <a:endParaRPr lang="en-GB" dirty="0"/>
          </a:p>
        </p:txBody>
      </p:sp>
    </p:spTree>
    <p:extLst>
      <p:ext uri="{BB962C8B-B14F-4D97-AF65-F5344CB8AC3E}">
        <p14:creationId xmlns:p14="http://schemas.microsoft.com/office/powerpoint/2010/main" val="695081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B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Rectangle 4"/>
          <p:cNvSpPr>
            <a:spLocks noGrp="1" noChangeArrowheads="1"/>
          </p:cNvSpPr>
          <p:nvPr>
            <p:ph type="dt" sz="half" idx="10"/>
          </p:nvPr>
        </p:nvSpPr>
        <p:spPr/>
        <p:txBody>
          <a:bodyPr/>
          <a:lstStyle>
            <a:lvl1pPr>
              <a:defRPr/>
            </a:lvl1pPr>
          </a:lstStyle>
          <a:p>
            <a:pPr>
              <a:defRPr/>
            </a:pPr>
            <a:endParaRPr lang="nl-NL"/>
          </a:p>
        </p:txBody>
      </p:sp>
      <p:sp>
        <p:nvSpPr>
          <p:cNvPr id="5" name="Rectangle 4"/>
          <p:cNvSpPr>
            <a:spLocks noGrp="1" noChangeArrowheads="1"/>
          </p:cNvSpPr>
          <p:nvPr>
            <p:ph type="dt" sz="half" idx="11"/>
          </p:nvPr>
        </p:nvSpPr>
        <p:spPr/>
        <p:txBody>
          <a:bodyPr/>
          <a:lstStyle>
            <a:lvl1pPr>
              <a:defRPr/>
            </a:lvl1pPr>
          </a:lstStyle>
          <a:p>
            <a:pPr>
              <a:defRPr/>
            </a:pPr>
            <a:endParaRPr lang="nl-NL"/>
          </a:p>
        </p:txBody>
      </p:sp>
      <p:sp>
        <p:nvSpPr>
          <p:cNvPr id="6" name="Rectangle 5"/>
          <p:cNvSpPr>
            <a:spLocks noGrp="1" noChangeArrowheads="1"/>
          </p:cNvSpPr>
          <p:nvPr>
            <p:ph type="ftr" sz="quarter" idx="12"/>
          </p:nvPr>
        </p:nvSpPr>
        <p:spPr/>
        <p:txBody>
          <a:bodyPr/>
          <a:lstStyle>
            <a:lvl1pPr>
              <a:defRPr/>
            </a:lvl1pPr>
          </a:lstStyle>
          <a:p>
            <a:pPr>
              <a:defRPr/>
            </a:pPr>
            <a:endParaRPr lang="nl-NL"/>
          </a:p>
        </p:txBody>
      </p:sp>
      <p:sp>
        <p:nvSpPr>
          <p:cNvPr id="7" name="Rectangle 5"/>
          <p:cNvSpPr>
            <a:spLocks noGrp="1" noChangeArrowheads="1"/>
          </p:cNvSpPr>
          <p:nvPr>
            <p:ph type="ftr" sz="quarter" idx="13"/>
          </p:nvPr>
        </p:nvSpPr>
        <p:spPr/>
        <p:txBody>
          <a:bodyPr/>
          <a:lstStyle>
            <a:lvl1pPr>
              <a:defRPr/>
            </a:lvl1pPr>
          </a:lstStyle>
          <a:p>
            <a:pPr>
              <a:defRPr/>
            </a:pPr>
            <a:endParaRPr lang="nl-NL"/>
          </a:p>
        </p:txBody>
      </p:sp>
    </p:spTree>
    <p:extLst>
      <p:ext uri="{BB962C8B-B14F-4D97-AF65-F5344CB8AC3E}">
        <p14:creationId xmlns:p14="http://schemas.microsoft.com/office/powerpoint/2010/main" val="42454489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2919" y="374650"/>
            <a:ext cx="8079581" cy="124364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07492" y="1508760"/>
            <a:ext cx="8065294" cy="28246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Oval 7">
            <a:extLst>
              <a:ext uri="{FF2B5EF4-FFF2-40B4-BE49-F238E27FC236}">
                <a16:creationId xmlns:a16="http://schemas.microsoft.com/office/drawing/2014/main" id="{14648699-830C-6142-A07C-D1E17D64B9C1}"/>
              </a:ext>
            </a:extLst>
          </p:cNvPr>
          <p:cNvSpPr/>
          <p:nvPr userDrawn="1"/>
        </p:nvSpPr>
        <p:spPr>
          <a:xfrm>
            <a:off x="8288215" y="447235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162354441"/>
      </p:ext>
    </p:extLst>
  </p:cSld>
  <p:clrMap bg1="lt1" tx1="dk1" bg2="lt2" tx2="dk2" accent1="accent1" accent2="accent2" accent3="accent3" accent4="accent4" accent5="accent5" accent6="accent6" hlink="hlink" folHlink="folHlink"/>
  <p:sldLayoutIdLst>
    <p:sldLayoutId id="2147483981" r:id="rId1"/>
    <p:sldLayoutId id="2147483982" r:id="rId2"/>
  </p:sldLayoutIdLst>
  <p:hf hdr="0" ftr="0" dt="0"/>
  <p:txStyles>
    <p:titleStyle>
      <a:lvl1pPr algn="l" defTabSz="685800" rtl="0" eaLnBrk="1" latinLnBrk="0" hangingPunct="1">
        <a:lnSpc>
          <a:spcPct val="85000"/>
        </a:lnSpc>
        <a:spcBef>
          <a:spcPct val="0"/>
        </a:spcBef>
        <a:buNone/>
        <a:defRPr sz="4050" kern="1200" spc="-90" baseline="0">
          <a:solidFill>
            <a:schemeClr val="accent1"/>
          </a:solidFill>
          <a:latin typeface="+mj-lt"/>
          <a:ea typeface="+mj-ea"/>
          <a:cs typeface="+mj-cs"/>
        </a:defRPr>
      </a:lvl1pPr>
    </p:titleStyle>
    <p:bodyStyle>
      <a:lvl1pPr marL="68580" indent="-68580" algn="l" defTabSz="685800" rtl="0" eaLnBrk="1" latinLnBrk="0" hangingPunct="1">
        <a:lnSpc>
          <a:spcPct val="85000"/>
        </a:lnSpc>
        <a:spcBef>
          <a:spcPts val="975"/>
        </a:spcBef>
        <a:buFont typeface="Arial" pitchFamily="34" charset="0"/>
        <a:buChar char=" "/>
        <a:defRPr sz="18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E272627-D71E-A141-8DE3-F13201A62D86}"/>
              </a:ext>
            </a:extLst>
          </p:cNvPr>
          <p:cNvSpPr>
            <a:spLocks noGrp="1"/>
          </p:cNvSpPr>
          <p:nvPr>
            <p:ph type="sldNum" sz="quarter" idx="4"/>
          </p:nvPr>
        </p:nvSpPr>
        <p:spPr/>
        <p:txBody>
          <a:bodyPr/>
          <a:lstStyle/>
          <a:p>
            <a:fld id="{BDED0440-CF85-4CB9-8D89-87E5AE29F424}" type="slidenum">
              <a:rPr lang="en-GB" smtClean="0"/>
              <a:pPr/>
              <a:t>1</a:t>
            </a:fld>
            <a:endParaRPr lang="en-GB" dirty="0"/>
          </a:p>
        </p:txBody>
      </p:sp>
      <p:sp>
        <p:nvSpPr>
          <p:cNvPr id="11" name="Rectangle 10">
            <a:extLst>
              <a:ext uri="{FF2B5EF4-FFF2-40B4-BE49-F238E27FC236}">
                <a16:creationId xmlns:a16="http://schemas.microsoft.com/office/drawing/2014/main" id="{2FB1E9C9-F201-6A4A-AFCD-8CA98D36AAD3}"/>
              </a:ext>
            </a:extLst>
          </p:cNvPr>
          <p:cNvSpPr/>
          <p:nvPr/>
        </p:nvSpPr>
        <p:spPr>
          <a:xfrm>
            <a:off x="7620000" y="157982"/>
            <a:ext cx="1359877" cy="1699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itle 1"/>
          <p:cNvSpPr txBox="1">
            <a:spLocks/>
          </p:cNvSpPr>
          <p:nvPr/>
        </p:nvSpPr>
        <p:spPr>
          <a:xfrm>
            <a:off x="321058" y="246234"/>
            <a:ext cx="7830655" cy="1506179"/>
          </a:xfrm>
          <a:prstGeom prst="rect">
            <a:avLst/>
          </a:prstGeom>
        </p:spPr>
        <p:txBody>
          <a:bodyPr vert="horz" lIns="91440" tIns="45720" rIns="91440" bIns="45720" rtlCol="0" anchor="ctr">
            <a:noAutofit/>
          </a:bodyPr>
          <a:lstStyle>
            <a:lvl1pPr algn="l" defTabSz="685800" rtl="0" eaLnBrk="1" latinLnBrk="0" hangingPunct="1">
              <a:lnSpc>
                <a:spcPct val="85000"/>
              </a:lnSpc>
              <a:spcBef>
                <a:spcPct val="0"/>
              </a:spcBef>
              <a:buNone/>
              <a:defRPr sz="6000" b="1" kern="1200" spc="-90" baseline="0">
                <a:solidFill>
                  <a:schemeClr val="accent1"/>
                </a:solidFill>
                <a:latin typeface="+mj-lt"/>
                <a:ea typeface="+mj-ea"/>
                <a:cs typeface="+mj-cs"/>
              </a:defRPr>
            </a:lvl1pPr>
          </a:lstStyle>
          <a:p>
            <a:r>
              <a:rPr lang="en-GB" sz="2800" b="0" dirty="0">
                <a:solidFill>
                  <a:schemeClr val="bg1">
                    <a:lumMod val="50000"/>
                  </a:schemeClr>
                </a:solidFill>
                <a:latin typeface="Avenir Roman" panose="02000503020000020003" pitchFamily="2" charset="0"/>
                <a:ea typeface="Bodoni Ornaments" pitchFamily="2" charset="0"/>
                <a:cs typeface="Beirut" pitchFamily="2" charset="-78"/>
              </a:rPr>
              <a:t>Lecture 8 </a:t>
            </a:r>
          </a:p>
          <a:p>
            <a:r>
              <a:rPr lang="en-GB" sz="2800" b="0" dirty="0">
                <a:solidFill>
                  <a:srgbClr val="22568B"/>
                </a:solidFill>
                <a:latin typeface="Avenir Roman" panose="02000503020000020003" pitchFamily="2" charset="0"/>
                <a:ea typeface="Bodoni Ornaments" pitchFamily="2" charset="0"/>
                <a:cs typeface="Beirut" pitchFamily="2" charset="-78"/>
              </a:rPr>
              <a:t>ATTRIBUTION</a:t>
            </a:r>
          </a:p>
        </p:txBody>
      </p:sp>
      <p:sp>
        <p:nvSpPr>
          <p:cNvPr id="10" name="Rectangle 9"/>
          <p:cNvSpPr/>
          <p:nvPr/>
        </p:nvSpPr>
        <p:spPr>
          <a:xfrm>
            <a:off x="436556" y="2922445"/>
            <a:ext cx="5566667" cy="1631216"/>
          </a:xfrm>
          <a:prstGeom prst="rect">
            <a:avLst/>
          </a:prstGeom>
        </p:spPr>
        <p:txBody>
          <a:bodyPr wrap="square">
            <a:spAutoFit/>
          </a:bodyPr>
          <a:lstStyle/>
          <a:p>
            <a:r>
              <a:rPr lang="en-GB" sz="2000" dirty="0">
                <a:solidFill>
                  <a:srgbClr val="4094D1"/>
                </a:solidFill>
                <a:latin typeface="Avenir Roman" panose="02000503020000020003" pitchFamily="2" charset="0"/>
                <a:ea typeface="Apple Color Emoji" pitchFamily="2" charset="0"/>
                <a:cs typeface="Al Bayan Plain" pitchFamily="2" charset="-78"/>
              </a:rPr>
              <a:t>Pete Coffee,</a:t>
            </a:r>
          </a:p>
          <a:p>
            <a:r>
              <a:rPr lang="en-GB" sz="2000" dirty="0">
                <a:solidFill>
                  <a:srgbClr val="4094D1"/>
                </a:solidFill>
                <a:latin typeface="Avenir Roman" panose="02000503020000020003" pitchFamily="2" charset="0"/>
                <a:ea typeface="Apple Color Emoji" pitchFamily="2" charset="0"/>
                <a:cs typeface="Al Bayan Plain" pitchFamily="2" charset="-78"/>
              </a:rPr>
              <a:t>Patti Parker, </a:t>
            </a:r>
          </a:p>
          <a:p>
            <a:r>
              <a:rPr lang="en-GB" sz="2000" dirty="0">
                <a:solidFill>
                  <a:srgbClr val="4094D1"/>
                </a:solidFill>
                <a:latin typeface="Avenir Roman" panose="02000503020000020003" pitchFamily="2" charset="0"/>
                <a:ea typeface="Apple Color Emoji" pitchFamily="2" charset="0"/>
                <a:cs typeface="Al Bayan Plain" pitchFamily="2" charset="-78"/>
              </a:rPr>
              <a:t>Ross Murray, &amp;</a:t>
            </a:r>
          </a:p>
          <a:p>
            <a:r>
              <a:rPr lang="en-GB" sz="2000" dirty="0">
                <a:solidFill>
                  <a:srgbClr val="4094D1"/>
                </a:solidFill>
                <a:latin typeface="Avenir Roman" panose="02000503020000020003" pitchFamily="2" charset="0"/>
                <a:ea typeface="Apple Color Emoji" pitchFamily="2" charset="0"/>
                <a:cs typeface="Al Bayan Plain" pitchFamily="2" charset="-78"/>
              </a:rPr>
              <a:t>Simon </a:t>
            </a:r>
            <a:r>
              <a:rPr lang="en-GB" sz="2000" dirty="0" err="1">
                <a:solidFill>
                  <a:srgbClr val="4094D1"/>
                </a:solidFill>
                <a:latin typeface="Avenir Roman" panose="02000503020000020003" pitchFamily="2" charset="0"/>
                <a:ea typeface="Apple Color Emoji" pitchFamily="2" charset="0"/>
                <a:cs typeface="Al Bayan Plain" pitchFamily="2" charset="-78"/>
              </a:rPr>
              <a:t>Kawycz</a:t>
            </a:r>
            <a:r>
              <a:rPr lang="en-GB" sz="2000" dirty="0">
                <a:solidFill>
                  <a:srgbClr val="4094D1"/>
                </a:solidFill>
                <a:latin typeface="Avenir Roman" panose="02000503020000020003" pitchFamily="2" charset="0"/>
                <a:ea typeface="Apple Color Emoji" pitchFamily="2" charset="0"/>
                <a:cs typeface="Al Bayan Plain" pitchFamily="2" charset="-78"/>
              </a:rPr>
              <a:t> </a:t>
            </a:r>
          </a:p>
          <a:p>
            <a:endParaRPr lang="en-GB" sz="2000" dirty="0">
              <a:solidFill>
                <a:srgbClr val="4094D1"/>
              </a:solidFill>
              <a:latin typeface="Avenir Roman" panose="02000503020000020003" pitchFamily="2" charset="0"/>
              <a:ea typeface="Apple Color Emoji" pitchFamily="2" charset="0"/>
              <a:cs typeface="Al Bayan Plain" pitchFamily="2" charset="-78"/>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8959" y="246743"/>
            <a:ext cx="1375270" cy="2240171"/>
          </a:xfrm>
          <a:prstGeom prst="rect">
            <a:avLst/>
          </a:prstGeom>
        </p:spPr>
      </p:pic>
      <p:pic>
        <p:nvPicPr>
          <p:cNvPr id="3" name="Picture 2">
            <a:extLst>
              <a:ext uri="{FF2B5EF4-FFF2-40B4-BE49-F238E27FC236}">
                <a16:creationId xmlns:a16="http://schemas.microsoft.com/office/drawing/2014/main" id="{E92E320E-AAFC-431A-AF56-0B0022AE082C}"/>
              </a:ext>
            </a:extLst>
          </p:cNvPr>
          <p:cNvPicPr>
            <a:picLocks noChangeAspect="1"/>
          </p:cNvPicPr>
          <p:nvPr/>
        </p:nvPicPr>
        <p:blipFill>
          <a:blip r:embed="rId4"/>
          <a:stretch>
            <a:fillRect/>
          </a:stretch>
        </p:blipFill>
        <p:spPr>
          <a:xfrm>
            <a:off x="2805752" y="2018489"/>
            <a:ext cx="4117790" cy="2745193"/>
          </a:xfrm>
          <a:prstGeom prst="rect">
            <a:avLst/>
          </a:prstGeom>
          <a:effectLst>
            <a:softEdge rad="0"/>
          </a:effectLst>
        </p:spPr>
      </p:pic>
    </p:spTree>
    <p:extLst>
      <p:ext uri="{BB962C8B-B14F-4D97-AF65-F5344CB8AC3E}">
        <p14:creationId xmlns:p14="http://schemas.microsoft.com/office/powerpoint/2010/main" val="312047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10</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762000" y="1729765"/>
            <a:ext cx="7945315" cy="3323186"/>
          </a:xfrm>
        </p:spPr>
        <p:txBody>
          <a:bodyPr>
            <a:normAutofit/>
          </a:bodyPr>
          <a:lstStyle/>
          <a:p>
            <a:pPr marL="342900" indent="-342900">
              <a:lnSpc>
                <a:spcPct val="90000"/>
              </a:lnSpc>
              <a:buFont typeface="Arial" panose="020B0604020202020204" pitchFamily="34" charset="0"/>
              <a:buChar char="•"/>
            </a:pPr>
            <a:r>
              <a:rPr lang="nl-BE" sz="1800" b="1" dirty="0">
                <a:latin typeface="Avenir Roman"/>
              </a:rPr>
              <a:t>The folk </a:t>
            </a:r>
            <a:r>
              <a:rPr lang="nl-BE" sz="1800" b="1" dirty="0" err="1">
                <a:latin typeface="Avenir Roman"/>
              </a:rPr>
              <a:t>conceptual</a:t>
            </a:r>
            <a:r>
              <a:rPr lang="nl-BE" sz="1800" b="1" dirty="0">
                <a:latin typeface="Avenir Roman"/>
              </a:rPr>
              <a:t> </a:t>
            </a:r>
            <a:r>
              <a:rPr lang="nl-BE" sz="1800" b="1" dirty="0" err="1">
                <a:latin typeface="Avenir Roman"/>
              </a:rPr>
              <a:t>theory</a:t>
            </a:r>
            <a:r>
              <a:rPr lang="nl-BE" sz="1800" b="1" dirty="0">
                <a:latin typeface="Avenir Roman"/>
              </a:rPr>
              <a:t> of </a:t>
            </a:r>
            <a:r>
              <a:rPr lang="nl-BE" sz="1800" b="1" dirty="0" err="1">
                <a:latin typeface="Avenir Roman"/>
              </a:rPr>
              <a:t>behaviour</a:t>
            </a:r>
            <a:r>
              <a:rPr lang="nl-BE" sz="1800" b="1" dirty="0">
                <a:latin typeface="Avenir Roman"/>
              </a:rPr>
              <a:t> </a:t>
            </a:r>
            <a:r>
              <a:rPr lang="nl-BE" sz="1800" b="1" dirty="0" err="1">
                <a:latin typeface="Avenir Roman"/>
              </a:rPr>
              <a:t>explanations</a:t>
            </a:r>
            <a:r>
              <a:rPr lang="nl-BE" sz="1800" dirty="0">
                <a:latin typeface="Avenir Roman"/>
              </a:rPr>
              <a:t> </a:t>
            </a:r>
            <a:r>
              <a:rPr lang="nl-BE" sz="1800" dirty="0" err="1">
                <a:latin typeface="Avenir Roman"/>
              </a:rPr>
              <a:t>argues</a:t>
            </a:r>
            <a:r>
              <a:rPr lang="nl-BE" sz="1800" dirty="0">
                <a:latin typeface="Avenir Roman"/>
              </a:rPr>
              <a:t> </a:t>
            </a:r>
            <a:r>
              <a:rPr lang="nl-BE" sz="1800" dirty="0" err="1">
                <a:latin typeface="Avenir Roman"/>
              </a:rPr>
              <a:t>that</a:t>
            </a:r>
            <a:r>
              <a:rPr lang="nl-BE" sz="1800" dirty="0">
                <a:latin typeface="Avenir Roman"/>
              </a:rPr>
              <a:t> </a:t>
            </a:r>
            <a:r>
              <a:rPr lang="nl-BE" sz="1800" dirty="0" err="1">
                <a:latin typeface="Avenir Roman"/>
              </a:rPr>
              <a:t>explanations</a:t>
            </a:r>
            <a:r>
              <a:rPr lang="nl-BE" sz="1800" dirty="0">
                <a:latin typeface="Avenir Roman"/>
              </a:rPr>
              <a:t> </a:t>
            </a:r>
            <a:r>
              <a:rPr lang="nl-BE" sz="1800" dirty="0" err="1">
                <a:latin typeface="Avenir Roman"/>
              </a:rPr>
              <a:t>for</a:t>
            </a:r>
            <a:r>
              <a:rPr lang="nl-BE" sz="1800" dirty="0">
                <a:latin typeface="Avenir Roman"/>
              </a:rPr>
              <a:t> events go </a:t>
            </a:r>
            <a:r>
              <a:rPr lang="nl-BE" sz="1800" dirty="0" err="1">
                <a:latin typeface="Avenir Roman"/>
              </a:rPr>
              <a:t>further</a:t>
            </a:r>
            <a:r>
              <a:rPr lang="nl-BE" sz="1800" dirty="0">
                <a:latin typeface="Avenir Roman"/>
              </a:rPr>
              <a:t> </a:t>
            </a:r>
            <a:r>
              <a:rPr lang="nl-BE" sz="1800" dirty="0" err="1">
                <a:latin typeface="Avenir Roman"/>
              </a:rPr>
              <a:t>than</a:t>
            </a:r>
            <a:r>
              <a:rPr lang="nl-BE" sz="1800" dirty="0">
                <a:latin typeface="Avenir Roman"/>
              </a:rPr>
              <a:t> </a:t>
            </a:r>
            <a:r>
              <a:rPr lang="nl-BE" sz="1800" dirty="0" err="1">
                <a:latin typeface="Avenir Roman"/>
              </a:rPr>
              <a:t>just</a:t>
            </a:r>
            <a:r>
              <a:rPr lang="nl-BE" sz="1800" dirty="0">
                <a:latin typeface="Avenir Roman"/>
              </a:rPr>
              <a:t> </a:t>
            </a:r>
            <a:r>
              <a:rPr lang="nl-BE" sz="1800" dirty="0" err="1">
                <a:latin typeface="Avenir Roman"/>
              </a:rPr>
              <a:t>situational-dispositional</a:t>
            </a:r>
            <a:r>
              <a:rPr lang="nl-BE" sz="1800" dirty="0">
                <a:latin typeface="Avenir Roman"/>
              </a:rPr>
              <a:t> </a:t>
            </a:r>
            <a:r>
              <a:rPr lang="nl-BE" sz="1800" dirty="0" err="1">
                <a:latin typeface="Avenir Roman"/>
              </a:rPr>
              <a:t>explanations</a:t>
            </a:r>
            <a:r>
              <a:rPr lang="nl-BE" sz="1800" dirty="0">
                <a:latin typeface="Avenir Roman"/>
              </a:rPr>
              <a:t>. </a:t>
            </a:r>
            <a:r>
              <a:rPr lang="nl-BE" sz="1800" dirty="0" err="1">
                <a:latin typeface="Avenir Roman"/>
              </a:rPr>
              <a:t>They</a:t>
            </a:r>
            <a:r>
              <a:rPr lang="nl-BE" sz="1800" dirty="0">
                <a:latin typeface="Avenir Roman"/>
              </a:rPr>
              <a:t> </a:t>
            </a:r>
            <a:r>
              <a:rPr lang="nl-BE" sz="1800" dirty="0" err="1">
                <a:latin typeface="Avenir Roman"/>
              </a:rPr>
              <a:t>entail</a:t>
            </a:r>
            <a:r>
              <a:rPr lang="nl-BE" sz="1800" dirty="0">
                <a:latin typeface="Avenir Roman"/>
              </a:rPr>
              <a:t> </a:t>
            </a:r>
            <a:r>
              <a:rPr lang="nl-BE" sz="1800" dirty="0" err="1">
                <a:latin typeface="Avenir Roman"/>
              </a:rPr>
              <a:t>not</a:t>
            </a:r>
            <a:r>
              <a:rPr lang="nl-BE" sz="1800" dirty="0">
                <a:latin typeface="Avenir Roman"/>
              </a:rPr>
              <a:t> </a:t>
            </a:r>
            <a:r>
              <a:rPr lang="nl-BE" sz="1800" dirty="0" err="1">
                <a:latin typeface="Avenir Roman"/>
              </a:rPr>
              <a:t>only</a:t>
            </a:r>
            <a:r>
              <a:rPr lang="nl-BE" sz="1800" dirty="0">
                <a:latin typeface="Avenir Roman"/>
              </a:rPr>
              <a:t> </a:t>
            </a:r>
            <a:r>
              <a:rPr lang="nl-BE" sz="1800" dirty="0" err="1">
                <a:latin typeface="Avenir Roman"/>
              </a:rPr>
              <a:t>internal</a:t>
            </a:r>
            <a:r>
              <a:rPr lang="nl-BE" sz="1800" dirty="0">
                <a:latin typeface="Avenir Roman"/>
              </a:rPr>
              <a:t>/</a:t>
            </a:r>
            <a:r>
              <a:rPr lang="nl-BE" sz="1800" dirty="0" err="1">
                <a:latin typeface="Avenir Roman"/>
              </a:rPr>
              <a:t>external</a:t>
            </a:r>
            <a:r>
              <a:rPr lang="nl-BE" sz="1800" dirty="0">
                <a:latin typeface="Avenir Roman"/>
              </a:rPr>
              <a:t> </a:t>
            </a:r>
            <a:r>
              <a:rPr lang="nl-BE" sz="1800" dirty="0" err="1">
                <a:latin typeface="Avenir Roman"/>
              </a:rPr>
              <a:t>attributions</a:t>
            </a:r>
            <a:r>
              <a:rPr lang="nl-BE" sz="1800" dirty="0">
                <a:latin typeface="Avenir Roman"/>
              </a:rPr>
              <a:t>, but </a:t>
            </a:r>
            <a:r>
              <a:rPr lang="nl-BE" sz="1800" dirty="0" err="1">
                <a:latin typeface="Avenir Roman"/>
              </a:rPr>
              <a:t>also</a:t>
            </a:r>
            <a:r>
              <a:rPr lang="nl-BE" sz="1800" dirty="0">
                <a:latin typeface="Avenir Roman"/>
              </a:rPr>
              <a:t> modes of </a:t>
            </a:r>
            <a:r>
              <a:rPr lang="nl-BE" sz="1800" dirty="0" err="1">
                <a:latin typeface="Avenir Roman"/>
              </a:rPr>
              <a:t>cause</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reason</a:t>
            </a:r>
            <a:r>
              <a:rPr lang="nl-BE" sz="1800" dirty="0">
                <a:latin typeface="Avenir Roman"/>
              </a:rPr>
              <a:t> </a:t>
            </a:r>
            <a:r>
              <a:rPr lang="nl-BE" sz="1800" dirty="0" err="1">
                <a:latin typeface="Avenir Roman"/>
              </a:rPr>
              <a:t>explanations</a:t>
            </a:r>
            <a:r>
              <a:rPr lang="nl-BE" sz="1800" dirty="0">
                <a:latin typeface="Avenir Roman"/>
              </a:rPr>
              <a:t> </a:t>
            </a:r>
            <a:r>
              <a:rPr lang="nl-BE" sz="1800" dirty="0">
                <a:solidFill>
                  <a:schemeClr val="bg1">
                    <a:lumMod val="50000"/>
                  </a:schemeClr>
                </a:solidFill>
                <a:latin typeface="Avenir Roman"/>
              </a:rPr>
              <a:t>(Malle et al., 2007)</a:t>
            </a:r>
            <a:r>
              <a:rPr lang="nl-BE" sz="1800" dirty="0">
                <a:latin typeface="Avenir Roman"/>
              </a:rPr>
              <a:t>.</a:t>
            </a:r>
          </a:p>
          <a:p>
            <a:pPr marL="342900" indent="-342900">
              <a:lnSpc>
                <a:spcPct val="90000"/>
              </a:lnSpc>
              <a:buFont typeface="Arial" panose="020B0604020202020204" pitchFamily="34" charset="0"/>
              <a:buChar char="•"/>
            </a:pPr>
            <a:r>
              <a:rPr lang="nl-BE" sz="1800" dirty="0" err="1">
                <a:latin typeface="Avenir Roman"/>
              </a:rPr>
              <a:t>This</a:t>
            </a:r>
            <a:r>
              <a:rPr lang="nl-BE" sz="1800" dirty="0">
                <a:latin typeface="Avenir Roman"/>
              </a:rPr>
              <a:t> leads </a:t>
            </a:r>
            <a:r>
              <a:rPr lang="nl-BE" sz="1800" dirty="0" err="1">
                <a:latin typeface="Avenir Roman"/>
              </a:rPr>
              <a:t>to</a:t>
            </a:r>
            <a:r>
              <a:rPr lang="nl-BE" sz="1800" dirty="0">
                <a:latin typeface="Avenir Roman"/>
              </a:rPr>
              <a:t> </a:t>
            </a:r>
            <a:r>
              <a:rPr lang="nl-BE" sz="1800" dirty="0" err="1">
                <a:latin typeface="Avenir Roman"/>
              </a:rPr>
              <a:t>three</a:t>
            </a:r>
            <a:r>
              <a:rPr lang="nl-BE" sz="1800" dirty="0">
                <a:latin typeface="Avenir Roman"/>
              </a:rPr>
              <a:t> hypotheses: </a:t>
            </a:r>
          </a:p>
          <a:p>
            <a:pPr marL="536575" lvl="1" indent="-177800">
              <a:lnSpc>
                <a:spcPct val="90000"/>
              </a:lnSpc>
              <a:buNone/>
            </a:pPr>
            <a:r>
              <a:rPr lang="nl-BE" sz="1600" dirty="0">
                <a:latin typeface="Avenir Roman"/>
              </a:rPr>
              <a:t>H1: Actors use more reasons and fewer causal history explanations than observers.</a:t>
            </a:r>
          </a:p>
          <a:p>
            <a:pPr marL="536575" lvl="1" indent="-177800">
              <a:lnSpc>
                <a:spcPct val="90000"/>
              </a:lnSpc>
              <a:buNone/>
            </a:pPr>
            <a:r>
              <a:rPr lang="nl-BE" sz="1600" dirty="0">
                <a:latin typeface="Avenir Roman"/>
              </a:rPr>
              <a:t>H2 (belief asymmetry): Actors use relatively more belief reasons and fewer desire reasons than observers.</a:t>
            </a:r>
          </a:p>
          <a:p>
            <a:pPr marL="536575" lvl="1" indent="-177800">
              <a:lnSpc>
                <a:spcPct val="90000"/>
              </a:lnSpc>
              <a:buNone/>
            </a:pPr>
            <a:r>
              <a:rPr lang="nl-BE" sz="1600" dirty="0">
                <a:latin typeface="Avenir Roman"/>
              </a:rPr>
              <a:t>H3 (marker asymmetry): Actors are more likely than observers to leave their belief reasons unmarked (i.e., to take them as given).</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attributions</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762000" y="910517"/>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Attributional biases </a:t>
            </a:r>
          </a:p>
        </p:txBody>
      </p:sp>
    </p:spTree>
    <p:extLst>
      <p:ext uri="{BB962C8B-B14F-4D97-AF65-F5344CB8AC3E}">
        <p14:creationId xmlns:p14="http://schemas.microsoft.com/office/powerpoint/2010/main" val="2909065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 calcmode="lin" valueType="num">
                                      <p:cBhvr additive="base">
                                        <p:cTn id="31"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11</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71722" y="2681325"/>
            <a:ext cx="6416758" cy="2347875"/>
          </a:xfrm>
        </p:spPr>
        <p:txBody>
          <a:bodyPr>
            <a:normAutofit/>
          </a:bodyPr>
          <a:lstStyle/>
          <a:p>
            <a:pPr marL="342900" indent="-342900">
              <a:lnSpc>
                <a:spcPct val="90000"/>
              </a:lnSpc>
              <a:buFont typeface="Arial" panose="020B0604020202020204" pitchFamily="34" charset="0"/>
              <a:buChar char="•"/>
            </a:pPr>
            <a:r>
              <a:rPr lang="nl-BE" sz="1800" dirty="0" err="1">
                <a:latin typeface="Avenir Roman"/>
              </a:rPr>
              <a:t>Self</a:t>
            </a:r>
            <a:r>
              <a:rPr lang="nl-BE" sz="1800" dirty="0">
                <a:latin typeface="Avenir Roman"/>
              </a:rPr>
              <a:t>-referent </a:t>
            </a:r>
            <a:r>
              <a:rPr lang="nl-BE" sz="1800" dirty="0" err="1">
                <a:latin typeface="Avenir Roman"/>
              </a:rPr>
              <a:t>attributions</a:t>
            </a:r>
            <a:r>
              <a:rPr lang="nl-BE" sz="1800" dirty="0">
                <a:latin typeface="Avenir Roman"/>
              </a:rPr>
              <a:t> (e.g. ‘</a:t>
            </a:r>
            <a:r>
              <a:rPr lang="nl-BE" sz="1800" dirty="0" err="1">
                <a:latin typeface="Avenir Roman"/>
              </a:rPr>
              <a:t>what</a:t>
            </a:r>
            <a:r>
              <a:rPr lang="nl-BE" sz="1800" dirty="0">
                <a:latin typeface="Avenir Roman"/>
              </a:rPr>
              <a:t> I </a:t>
            </a:r>
            <a:r>
              <a:rPr lang="nl-BE" sz="1800" dirty="0" err="1">
                <a:latin typeface="Avenir Roman"/>
              </a:rPr>
              <a:t>did</a:t>
            </a:r>
            <a:r>
              <a:rPr lang="nl-BE" sz="1800" dirty="0">
                <a:latin typeface="Avenir Roman"/>
              </a:rPr>
              <a:t> made me </a:t>
            </a:r>
            <a:r>
              <a:rPr lang="nl-BE" sz="1800" dirty="0" err="1">
                <a:latin typeface="Avenir Roman"/>
              </a:rPr>
              <a:t>fail</a:t>
            </a:r>
            <a:r>
              <a:rPr lang="nl-BE" sz="1800" dirty="0">
                <a:latin typeface="Avenir Roman"/>
              </a:rPr>
              <a:t>’) are made in </a:t>
            </a:r>
            <a:r>
              <a:rPr lang="nl-BE" sz="1800" dirty="0" err="1">
                <a:latin typeface="Avenir Roman"/>
              </a:rPr>
              <a:t>the</a:t>
            </a:r>
            <a:r>
              <a:rPr lang="nl-BE" sz="1800" dirty="0">
                <a:latin typeface="Avenir Roman"/>
              </a:rPr>
              <a:t> context of </a:t>
            </a:r>
            <a:r>
              <a:rPr lang="nl-BE" sz="1800" dirty="0" err="1">
                <a:latin typeface="Avenir Roman"/>
              </a:rPr>
              <a:t>others</a:t>
            </a:r>
            <a:r>
              <a:rPr lang="nl-BE" sz="1800" dirty="0">
                <a:latin typeface="Avenir Roman"/>
              </a:rPr>
              <a:t>’ </a:t>
            </a:r>
            <a:r>
              <a:rPr lang="nl-BE" sz="1800" dirty="0" err="1">
                <a:latin typeface="Avenir Roman"/>
              </a:rPr>
              <a:t>attributions</a:t>
            </a:r>
            <a:r>
              <a:rPr lang="nl-BE" sz="1800" dirty="0">
                <a:latin typeface="Avenir Roman"/>
              </a:rPr>
              <a:t> (e.g., coach, </a:t>
            </a:r>
            <a:r>
              <a:rPr lang="nl-BE" sz="1800" dirty="0" err="1">
                <a:latin typeface="Avenir Roman"/>
              </a:rPr>
              <a:t>teammates</a:t>
            </a:r>
            <a:r>
              <a:rPr lang="nl-BE" sz="1800" dirty="0">
                <a:latin typeface="Avenir Roman"/>
              </a:rPr>
              <a:t>, fans, …).</a:t>
            </a:r>
          </a:p>
          <a:p>
            <a:pPr marL="342900" indent="-342900">
              <a:lnSpc>
                <a:spcPct val="90000"/>
              </a:lnSpc>
              <a:buFont typeface="Arial" panose="020B0604020202020204" pitchFamily="34" charset="0"/>
              <a:buChar char="•"/>
            </a:pPr>
            <a:r>
              <a:rPr lang="nl-BE" sz="1800" dirty="0">
                <a:latin typeface="Avenir Roman"/>
              </a:rPr>
              <a:t>Feedback </a:t>
            </a:r>
            <a:r>
              <a:rPr lang="nl-BE" sz="1800" dirty="0" err="1">
                <a:latin typeface="Avenir Roman"/>
              </a:rPr>
              <a:t>and</a:t>
            </a:r>
            <a:r>
              <a:rPr lang="nl-BE" sz="1800" dirty="0">
                <a:latin typeface="Avenir Roman"/>
              </a:rPr>
              <a:t> </a:t>
            </a:r>
            <a:r>
              <a:rPr lang="nl-BE" sz="1800" dirty="0" err="1">
                <a:latin typeface="Avenir Roman"/>
              </a:rPr>
              <a:t>attributions</a:t>
            </a:r>
            <a:r>
              <a:rPr lang="nl-BE" sz="1800" dirty="0">
                <a:latin typeface="Avenir Roman"/>
              </a:rPr>
              <a:t> </a:t>
            </a:r>
            <a:r>
              <a:rPr lang="nl-BE" sz="1800" dirty="0" err="1">
                <a:latin typeface="Avenir Roman"/>
              </a:rPr>
              <a:t>by</a:t>
            </a:r>
            <a:r>
              <a:rPr lang="nl-BE" sz="1800" dirty="0">
                <a:latin typeface="Avenir Roman"/>
              </a:rPr>
              <a:t> </a:t>
            </a:r>
            <a:r>
              <a:rPr lang="nl-BE" sz="1800" dirty="0" err="1">
                <a:latin typeface="Avenir Roman"/>
              </a:rPr>
              <a:t>ingroup</a:t>
            </a:r>
            <a:r>
              <a:rPr lang="nl-BE" sz="1800" dirty="0">
                <a:latin typeface="Avenir Roman"/>
              </a:rPr>
              <a:t> members are more taken </a:t>
            </a:r>
            <a:r>
              <a:rPr lang="nl-BE" sz="1800" dirty="0" err="1">
                <a:latin typeface="Avenir Roman"/>
              </a:rPr>
              <a:t>into</a:t>
            </a:r>
            <a:r>
              <a:rPr lang="nl-BE" sz="1800" dirty="0">
                <a:latin typeface="Avenir Roman"/>
              </a:rPr>
              <a:t> account </a:t>
            </a:r>
            <a:r>
              <a:rPr lang="nl-BE" sz="1800" dirty="0" err="1">
                <a:latin typeface="Avenir Roman"/>
              </a:rPr>
              <a:t>than</a:t>
            </a:r>
            <a:r>
              <a:rPr lang="nl-BE" sz="1800" dirty="0">
                <a:latin typeface="Avenir Roman"/>
              </a:rPr>
              <a:t> </a:t>
            </a:r>
            <a:r>
              <a:rPr lang="nl-BE" sz="1800" dirty="0" err="1">
                <a:latin typeface="Avenir Roman"/>
              </a:rPr>
              <a:t>those</a:t>
            </a:r>
            <a:r>
              <a:rPr lang="nl-BE" sz="1800" dirty="0">
                <a:latin typeface="Avenir Roman"/>
              </a:rPr>
              <a:t> of </a:t>
            </a:r>
            <a:r>
              <a:rPr lang="nl-BE" sz="1800" dirty="0" err="1">
                <a:latin typeface="Avenir Roman"/>
              </a:rPr>
              <a:t>outgroup</a:t>
            </a:r>
            <a:r>
              <a:rPr lang="nl-BE" sz="1800" dirty="0">
                <a:latin typeface="Avenir Roman"/>
              </a:rPr>
              <a:t> members.</a:t>
            </a:r>
          </a:p>
          <a:p>
            <a:pPr marL="342900" indent="-342900">
              <a:lnSpc>
                <a:spcPct val="90000"/>
              </a:lnSpc>
              <a:buFont typeface="Arial" panose="020B0604020202020204" pitchFamily="34" charset="0"/>
              <a:buChar char="•"/>
            </a:pPr>
            <a:r>
              <a:rPr lang="nl-BE" sz="1800" dirty="0" err="1">
                <a:latin typeface="Avenir Roman"/>
              </a:rPr>
              <a:t>Moreover</a:t>
            </a:r>
            <a:r>
              <a:rPr lang="nl-BE" sz="1800" dirty="0">
                <a:latin typeface="Avenir Roman"/>
              </a:rPr>
              <a:t>, team-referent </a:t>
            </a:r>
            <a:r>
              <a:rPr lang="nl-BE" sz="1800" dirty="0" err="1">
                <a:latin typeface="Avenir Roman"/>
              </a:rPr>
              <a:t>attributions</a:t>
            </a:r>
            <a:r>
              <a:rPr lang="nl-BE" sz="1800" dirty="0">
                <a:latin typeface="Avenir Roman"/>
              </a:rPr>
              <a:t> are </a:t>
            </a:r>
            <a:r>
              <a:rPr lang="nl-BE" sz="1800" dirty="0" err="1">
                <a:latin typeface="Avenir Roman"/>
              </a:rPr>
              <a:t>commonplace</a:t>
            </a:r>
            <a:r>
              <a:rPr lang="nl-BE" sz="1800" dirty="0">
                <a:latin typeface="Avenir Roman"/>
              </a:rPr>
              <a:t> in sport (</a:t>
            </a:r>
            <a:r>
              <a:rPr lang="nl-BE" sz="1800" dirty="0" err="1">
                <a:latin typeface="Avenir Roman"/>
              </a:rPr>
              <a:t>see</a:t>
            </a:r>
            <a:r>
              <a:rPr lang="nl-BE" sz="1800" dirty="0">
                <a:latin typeface="Avenir Roman"/>
              </a:rPr>
              <a:t> quote </a:t>
            </a:r>
            <a:r>
              <a:rPr lang="nl-BE" sz="1800" dirty="0" err="1">
                <a:latin typeface="Avenir Roman"/>
              </a:rPr>
              <a:t>by</a:t>
            </a:r>
            <a:r>
              <a:rPr lang="nl-BE" sz="1800" dirty="0">
                <a:latin typeface="Avenir Roman"/>
              </a:rPr>
              <a:t> Best at </a:t>
            </a:r>
            <a:r>
              <a:rPr lang="nl-BE" sz="1800" dirty="0" err="1">
                <a:latin typeface="Avenir Roman"/>
              </a:rPr>
              <a:t>the</a:t>
            </a:r>
            <a:r>
              <a:rPr lang="nl-BE" sz="1800" dirty="0">
                <a:latin typeface="Avenir Roman"/>
              </a:rPr>
              <a:t> start; ‘</a:t>
            </a:r>
            <a:r>
              <a:rPr lang="nl-BE" sz="1800" dirty="0" err="1">
                <a:latin typeface="Avenir Roman"/>
              </a:rPr>
              <a:t>Germans</a:t>
            </a:r>
            <a:r>
              <a:rPr lang="nl-BE" sz="1800" dirty="0">
                <a:latin typeface="Avenir Roman"/>
              </a:rPr>
              <a:t> are </a:t>
            </a:r>
            <a:r>
              <a:rPr lang="nl-BE" sz="1800" dirty="0" err="1">
                <a:latin typeface="Avenir Roman"/>
              </a:rPr>
              <a:t>good</a:t>
            </a:r>
            <a:r>
              <a:rPr lang="nl-BE" sz="1800" dirty="0">
                <a:latin typeface="Avenir Roman"/>
              </a:rPr>
              <a:t> at </a:t>
            </a:r>
            <a:r>
              <a:rPr lang="nl-BE" sz="1800" dirty="0" err="1">
                <a:latin typeface="Avenir Roman"/>
              </a:rPr>
              <a:t>penalties</a:t>
            </a:r>
            <a:r>
              <a:rPr lang="nl-BE" sz="1800" dirty="0">
                <a:latin typeface="Avenir Roman"/>
              </a:rPr>
              <a:t>’).</a:t>
            </a:r>
          </a:p>
          <a:p>
            <a:pPr marL="342900" indent="-342900">
              <a:lnSpc>
                <a:spcPct val="90000"/>
              </a:lnSpc>
              <a:buFont typeface="Arial" panose="020B0604020202020204" pitchFamily="34" charset="0"/>
              <a:buChar char="•"/>
            </a:pPr>
            <a:endParaRPr lang="nl-BE" sz="1800"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attrib</a:t>
            </a:r>
            <a:r>
              <a:rPr lang="en-US" b="0" dirty="0">
                <a:solidFill>
                  <a:srgbClr val="22568B"/>
                </a:solidFill>
                <a:latin typeface="Avenir Roman" panose="02000503020000020003" pitchFamily="2" charset="0"/>
              </a:rPr>
              <a:t>ution</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11580" y="1633492"/>
            <a:ext cx="6315495" cy="740229"/>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Attributions are shaped by social identities and are made to groups not just individuals </a:t>
            </a:r>
          </a:p>
        </p:txBody>
      </p:sp>
      <p:sp>
        <p:nvSpPr>
          <p:cNvPr id="6" name="Rounded Rectangle 5">
            <a:extLst>
              <a:ext uri="{FF2B5EF4-FFF2-40B4-BE49-F238E27FC236}">
                <a16:creationId xmlns:a16="http://schemas.microsoft.com/office/drawing/2014/main" id="{99BE6611-CA50-6F42-8219-3FB23D4E6128}"/>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1</a:t>
            </a:r>
          </a:p>
        </p:txBody>
      </p:sp>
      <p:pic>
        <p:nvPicPr>
          <p:cNvPr id="8" name="Picture 2" descr="Who Is Jordan Spieth's Caddie? Close Friend Michael Greller">
            <a:extLst>
              <a:ext uri="{FF2B5EF4-FFF2-40B4-BE49-F238E27FC236}">
                <a16:creationId xmlns:a16="http://schemas.microsoft.com/office/drawing/2014/main" id="{8BED4E41-8C03-704D-A53D-80A2F7258A9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774" r="18539"/>
          <a:stretch/>
        </p:blipFill>
        <p:spPr bwMode="auto">
          <a:xfrm>
            <a:off x="6968459" y="2016424"/>
            <a:ext cx="1995055" cy="2060701"/>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9956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12</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71722" y="2705075"/>
            <a:ext cx="8187856" cy="2255545"/>
          </a:xfrm>
        </p:spPr>
        <p:txBody>
          <a:bodyPr>
            <a:normAutofit/>
          </a:bodyPr>
          <a:lstStyle/>
          <a:p>
            <a:pPr marL="342900" indent="-342900">
              <a:lnSpc>
                <a:spcPct val="90000"/>
              </a:lnSpc>
              <a:buFont typeface="Arial" panose="020B0604020202020204" pitchFamily="34" charset="0"/>
              <a:buChar char="•"/>
            </a:pPr>
            <a:r>
              <a:rPr lang="nl-BE" sz="1800" dirty="0">
                <a:latin typeface="Avenir Roman"/>
              </a:rPr>
              <a:t>Team-referent </a:t>
            </a:r>
            <a:r>
              <a:rPr lang="nl-BE" sz="1800" dirty="0" err="1">
                <a:latin typeface="Avenir Roman"/>
              </a:rPr>
              <a:t>explanations</a:t>
            </a:r>
            <a:r>
              <a:rPr lang="nl-BE" sz="1800" dirty="0">
                <a:latin typeface="Avenir Roman"/>
              </a:rPr>
              <a:t> have </a:t>
            </a:r>
            <a:r>
              <a:rPr lang="nl-BE" sz="1800" dirty="0" err="1">
                <a:latin typeface="Avenir Roman"/>
              </a:rPr>
              <a:t>positive</a:t>
            </a:r>
            <a:r>
              <a:rPr lang="nl-BE" sz="1800" dirty="0">
                <a:latin typeface="Avenir Roman"/>
              </a:rPr>
              <a:t> </a:t>
            </a:r>
            <a:r>
              <a:rPr lang="nl-BE" sz="1800" dirty="0" err="1">
                <a:latin typeface="Avenir Roman"/>
              </a:rPr>
              <a:t>implications</a:t>
            </a:r>
            <a:r>
              <a:rPr lang="nl-BE" sz="1800" dirty="0">
                <a:latin typeface="Avenir Roman"/>
              </a:rPr>
              <a:t> </a:t>
            </a:r>
            <a:r>
              <a:rPr lang="nl-BE" sz="1800" dirty="0" err="1">
                <a:latin typeface="Avenir Roman"/>
              </a:rPr>
              <a:t>for</a:t>
            </a:r>
            <a:r>
              <a:rPr lang="nl-BE" sz="1800" dirty="0">
                <a:latin typeface="Avenir Roman"/>
              </a:rPr>
              <a:t> </a:t>
            </a:r>
            <a:r>
              <a:rPr lang="nl-BE" sz="1800" dirty="0" err="1">
                <a:latin typeface="Avenir Roman"/>
              </a:rPr>
              <a:t>both</a:t>
            </a:r>
            <a:r>
              <a:rPr lang="nl-BE" sz="1800" dirty="0">
                <a:latin typeface="Avenir Roman"/>
              </a:rPr>
              <a:t> well-</a:t>
            </a:r>
            <a:r>
              <a:rPr lang="nl-BE" sz="1800" dirty="0" err="1">
                <a:latin typeface="Avenir Roman"/>
              </a:rPr>
              <a:t>being</a:t>
            </a:r>
            <a:r>
              <a:rPr lang="nl-BE" sz="1800" dirty="0">
                <a:latin typeface="Avenir Roman"/>
              </a:rPr>
              <a:t> </a:t>
            </a:r>
            <a:r>
              <a:rPr lang="nl-BE" sz="1800" dirty="0" err="1">
                <a:latin typeface="Avenir Roman"/>
              </a:rPr>
              <a:t>and</a:t>
            </a:r>
            <a:r>
              <a:rPr lang="nl-BE" sz="1800" dirty="0">
                <a:latin typeface="Avenir Roman"/>
              </a:rPr>
              <a:t> performance.</a:t>
            </a:r>
          </a:p>
          <a:p>
            <a:pPr marL="342900" indent="-342900">
              <a:lnSpc>
                <a:spcPct val="90000"/>
              </a:lnSpc>
              <a:buFont typeface="Arial" panose="020B0604020202020204" pitchFamily="34" charset="0"/>
              <a:buChar char="•"/>
            </a:pPr>
            <a:r>
              <a:rPr lang="nl-BE" sz="1800" dirty="0">
                <a:latin typeface="Avenir Roman"/>
              </a:rPr>
              <a:t>This is especially the case when there is intra-team agreement on these team-referent attributions (i.e., being on the same attributional page).</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attribution</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6" name="Subtitle 2">
            <a:extLst>
              <a:ext uri="{FF2B5EF4-FFF2-40B4-BE49-F238E27FC236}">
                <a16:creationId xmlns:a16="http://schemas.microsoft.com/office/drawing/2014/main" id="{4AC2A4E2-4DF6-BD49-BCBD-B9F3804500C1}"/>
              </a:ext>
            </a:extLst>
          </p:cNvPr>
          <p:cNvSpPr txBox="1">
            <a:spLocks/>
          </p:cNvSpPr>
          <p:nvPr/>
        </p:nvSpPr>
        <p:spPr>
          <a:xfrm>
            <a:off x="1011580" y="1633492"/>
            <a:ext cx="6315495" cy="740229"/>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Attributions are shaped by social identities and are made to groups not just individuals </a:t>
            </a:r>
          </a:p>
        </p:txBody>
      </p:sp>
      <p:sp>
        <p:nvSpPr>
          <p:cNvPr id="8" name="Rounded Rectangle 7">
            <a:extLst>
              <a:ext uri="{FF2B5EF4-FFF2-40B4-BE49-F238E27FC236}">
                <a16:creationId xmlns:a16="http://schemas.microsoft.com/office/drawing/2014/main" id="{278575B1-887F-A041-AE79-0A65AC7AF8B2}"/>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1</a:t>
            </a:r>
          </a:p>
        </p:txBody>
      </p:sp>
    </p:spTree>
    <p:extLst>
      <p:ext uri="{BB962C8B-B14F-4D97-AF65-F5344CB8AC3E}">
        <p14:creationId xmlns:p14="http://schemas.microsoft.com/office/powerpoint/2010/main" val="3062017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13</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16163" y="2652155"/>
            <a:ext cx="8627837" cy="2407525"/>
          </a:xfrm>
        </p:spPr>
        <p:txBody>
          <a:bodyPr>
            <a:normAutofit/>
          </a:bodyPr>
          <a:lstStyle/>
          <a:p>
            <a:pPr marL="342900" indent="-342900">
              <a:lnSpc>
                <a:spcPct val="90000"/>
              </a:lnSpc>
              <a:buFont typeface="Arial" panose="020B0604020202020204" pitchFamily="34" charset="0"/>
              <a:buChar char="•"/>
            </a:pPr>
            <a:r>
              <a:rPr lang="nl-BE" sz="1800" dirty="0">
                <a:latin typeface="Avenir Roman"/>
              </a:rPr>
              <a:t>Treatment </a:t>
            </a:r>
            <a:r>
              <a:rPr lang="nl-BE" sz="1800" dirty="0" err="1">
                <a:latin typeface="Avenir Roman"/>
              </a:rPr>
              <a:t>protocols</a:t>
            </a:r>
            <a:r>
              <a:rPr lang="nl-BE" sz="1800" dirty="0">
                <a:latin typeface="Avenir Roman"/>
              </a:rPr>
              <a:t> </a:t>
            </a:r>
            <a:r>
              <a:rPr lang="nl-BE" sz="1800" dirty="0" err="1">
                <a:latin typeface="Avenir Roman"/>
              </a:rPr>
              <a:t>might</a:t>
            </a:r>
            <a:r>
              <a:rPr lang="nl-BE" sz="1800" dirty="0">
                <a:latin typeface="Avenir Roman"/>
              </a:rPr>
              <a:t> </a:t>
            </a:r>
            <a:r>
              <a:rPr lang="nl-BE" sz="1800" dirty="0" err="1">
                <a:latin typeface="Avenir Roman"/>
              </a:rPr>
              <a:t>be</a:t>
            </a:r>
            <a:r>
              <a:rPr lang="nl-BE" sz="1800" dirty="0">
                <a:latin typeface="Avenir Roman"/>
              </a:rPr>
              <a:t> </a:t>
            </a:r>
            <a:r>
              <a:rPr lang="nl-BE" sz="1800" dirty="0" err="1">
                <a:latin typeface="Avenir Roman"/>
              </a:rPr>
              <a:t>enhanced</a:t>
            </a:r>
            <a:r>
              <a:rPr lang="nl-BE" sz="1800" dirty="0">
                <a:latin typeface="Avenir Roman"/>
              </a:rPr>
              <a:t> </a:t>
            </a:r>
            <a:r>
              <a:rPr lang="nl-BE" sz="1800" dirty="0" err="1">
                <a:latin typeface="Avenir Roman"/>
              </a:rPr>
              <a:t>by</a:t>
            </a:r>
            <a:r>
              <a:rPr lang="nl-BE" sz="1800" dirty="0">
                <a:latin typeface="Avenir Roman"/>
              </a:rPr>
              <a:t> </a:t>
            </a:r>
            <a:r>
              <a:rPr lang="nl-BE" sz="1800" dirty="0" err="1">
                <a:latin typeface="Avenir Roman"/>
              </a:rPr>
              <a:t>providing</a:t>
            </a:r>
            <a:r>
              <a:rPr lang="nl-BE" sz="1800" dirty="0">
                <a:latin typeface="Avenir Roman"/>
              </a:rPr>
              <a:t> </a:t>
            </a:r>
            <a:r>
              <a:rPr lang="nl-BE" sz="1800" dirty="0" err="1">
                <a:latin typeface="Avenir Roman"/>
              </a:rPr>
              <a:t>individuals</a:t>
            </a:r>
            <a:r>
              <a:rPr lang="nl-BE" sz="1800" dirty="0">
                <a:latin typeface="Avenir Roman"/>
              </a:rPr>
              <a:t> </a:t>
            </a:r>
            <a:r>
              <a:rPr lang="nl-BE" sz="1800" dirty="0" err="1">
                <a:latin typeface="Avenir Roman"/>
              </a:rPr>
              <a:t>with</a:t>
            </a:r>
            <a:r>
              <a:rPr lang="nl-BE" sz="1800" dirty="0">
                <a:latin typeface="Avenir Roman"/>
              </a:rPr>
              <a:t> a </a:t>
            </a:r>
            <a:r>
              <a:rPr lang="nl-BE" sz="1800" dirty="0" err="1">
                <a:latin typeface="Avenir Roman"/>
              </a:rPr>
              <a:t>cognitive</a:t>
            </a:r>
            <a:r>
              <a:rPr lang="nl-BE" sz="1800" dirty="0">
                <a:latin typeface="Avenir Roman"/>
              </a:rPr>
              <a:t> platform </a:t>
            </a:r>
            <a:r>
              <a:rPr lang="nl-BE" sz="1800" dirty="0" err="1">
                <a:latin typeface="Avenir Roman"/>
              </a:rPr>
              <a:t>for</a:t>
            </a:r>
            <a:r>
              <a:rPr lang="nl-BE" sz="1800" dirty="0">
                <a:latin typeface="Avenir Roman"/>
              </a:rPr>
              <a:t> </a:t>
            </a:r>
            <a:r>
              <a:rPr lang="nl-BE" sz="1800" b="1" dirty="0" err="1">
                <a:latin typeface="Avenir Roman"/>
              </a:rPr>
              <a:t>assessing</a:t>
            </a:r>
            <a:r>
              <a:rPr lang="nl-BE" sz="1800" b="1" dirty="0">
                <a:latin typeface="Avenir Roman"/>
              </a:rPr>
              <a:t> </a:t>
            </a:r>
            <a:r>
              <a:rPr lang="nl-BE" sz="1800" b="1" dirty="0" err="1">
                <a:latin typeface="Avenir Roman"/>
              </a:rPr>
              <a:t>group-based</a:t>
            </a:r>
            <a:r>
              <a:rPr lang="nl-BE" sz="1800" b="1" dirty="0">
                <a:latin typeface="Avenir Roman"/>
              </a:rPr>
              <a:t> resources </a:t>
            </a:r>
            <a:r>
              <a:rPr lang="nl-BE" sz="1800" dirty="0">
                <a:latin typeface="Avenir Roman"/>
              </a:rPr>
              <a:t>(e.g., “How </a:t>
            </a:r>
            <a:r>
              <a:rPr lang="nl-BE" sz="1800" dirty="0" err="1">
                <a:latin typeface="Avenir Roman"/>
              </a:rPr>
              <a:t>can</a:t>
            </a:r>
            <a:r>
              <a:rPr lang="nl-BE" sz="1800" dirty="0">
                <a:latin typeface="Avenir Roman"/>
              </a:rPr>
              <a:t> ‘we’ control </a:t>
            </a:r>
            <a:r>
              <a:rPr lang="nl-BE" sz="1800" dirty="0" err="1">
                <a:latin typeface="Avenir Roman"/>
              </a:rPr>
              <a:t>the</a:t>
            </a:r>
            <a:r>
              <a:rPr lang="nl-BE" sz="1800" dirty="0">
                <a:latin typeface="Avenir Roman"/>
              </a:rPr>
              <a:t> </a:t>
            </a:r>
            <a:r>
              <a:rPr lang="nl-BE" sz="1800" dirty="0" err="1">
                <a:latin typeface="Avenir Roman"/>
              </a:rPr>
              <a:t>cause</a:t>
            </a:r>
            <a:r>
              <a:rPr lang="nl-BE" sz="1800" dirty="0">
                <a:latin typeface="Avenir Roman"/>
              </a:rPr>
              <a:t> of </a:t>
            </a:r>
            <a:r>
              <a:rPr lang="nl-BE" sz="1800" dirty="0" err="1">
                <a:latin typeface="Avenir Roman"/>
              </a:rPr>
              <a:t>this</a:t>
            </a:r>
            <a:r>
              <a:rPr lang="nl-BE" sz="1800" dirty="0">
                <a:latin typeface="Avenir Roman"/>
              </a:rPr>
              <a:t> </a:t>
            </a:r>
            <a:r>
              <a:rPr lang="nl-BE" sz="1800" dirty="0" err="1">
                <a:latin typeface="Avenir Roman"/>
              </a:rPr>
              <a:t>outcome</a:t>
            </a:r>
            <a:r>
              <a:rPr lang="nl-BE" sz="1800" dirty="0">
                <a:latin typeface="Avenir Roman"/>
              </a:rPr>
              <a:t>?”).</a:t>
            </a:r>
          </a:p>
          <a:p>
            <a:pPr marL="342900" indent="-342900">
              <a:lnSpc>
                <a:spcPct val="90000"/>
              </a:lnSpc>
              <a:buFont typeface="Arial" panose="020B0604020202020204" pitchFamily="34" charset="0"/>
              <a:buChar char="•"/>
            </a:pPr>
            <a:r>
              <a:rPr lang="nl-BE" sz="1800" dirty="0" err="1">
                <a:latin typeface="Avenir Roman"/>
              </a:rPr>
              <a:t>Depressed</a:t>
            </a:r>
            <a:r>
              <a:rPr lang="nl-BE" sz="1800" dirty="0">
                <a:latin typeface="Avenir Roman"/>
              </a:rPr>
              <a:t> </a:t>
            </a:r>
            <a:r>
              <a:rPr lang="nl-BE" sz="1800" dirty="0" err="1">
                <a:latin typeface="Avenir Roman"/>
              </a:rPr>
              <a:t>people</a:t>
            </a:r>
            <a:r>
              <a:rPr lang="nl-BE" sz="1800" dirty="0">
                <a:latin typeface="Avenir Roman"/>
              </a:rPr>
              <a:t> </a:t>
            </a:r>
            <a:r>
              <a:rPr lang="nl-BE" sz="1800" dirty="0" err="1">
                <a:latin typeface="Avenir Roman"/>
              </a:rPr>
              <a:t>with</a:t>
            </a:r>
            <a:r>
              <a:rPr lang="nl-BE" sz="1800" dirty="0">
                <a:latin typeface="Avenir Roman"/>
              </a:rPr>
              <a:t> strong </a:t>
            </a:r>
            <a:r>
              <a:rPr lang="nl-BE" sz="1800" dirty="0" err="1">
                <a:latin typeface="Avenir Roman"/>
              </a:rPr>
              <a:t>social</a:t>
            </a:r>
            <a:r>
              <a:rPr lang="nl-BE" sz="1800" dirty="0">
                <a:latin typeface="Avenir Roman"/>
              </a:rPr>
              <a:t> </a:t>
            </a:r>
            <a:r>
              <a:rPr lang="nl-BE" sz="1800" dirty="0" err="1">
                <a:latin typeface="Avenir Roman"/>
              </a:rPr>
              <a:t>identity</a:t>
            </a:r>
            <a:r>
              <a:rPr lang="nl-BE" sz="1800" dirty="0">
                <a:latin typeface="Avenir Roman"/>
              </a:rPr>
              <a:t> </a:t>
            </a:r>
            <a:r>
              <a:rPr lang="nl-BE" sz="1800" dirty="0" err="1">
                <a:latin typeface="Avenir Roman"/>
              </a:rPr>
              <a:t>were</a:t>
            </a:r>
            <a:r>
              <a:rPr lang="nl-BE" sz="1800" dirty="0">
                <a:latin typeface="Avenir Roman"/>
              </a:rPr>
              <a:t> </a:t>
            </a:r>
            <a:r>
              <a:rPr lang="nl-BE" sz="1800" dirty="0" err="1">
                <a:latin typeface="Avenir Roman"/>
              </a:rPr>
              <a:t>less</a:t>
            </a:r>
            <a:r>
              <a:rPr lang="nl-BE" sz="1800" dirty="0">
                <a:latin typeface="Avenir Roman"/>
              </a:rPr>
              <a:t> </a:t>
            </a:r>
            <a:r>
              <a:rPr lang="nl-BE" sz="1800" dirty="0" err="1">
                <a:latin typeface="Avenir Roman"/>
              </a:rPr>
              <a:t>likely</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perceive</a:t>
            </a:r>
            <a:r>
              <a:rPr lang="nl-BE" sz="1800" dirty="0">
                <a:latin typeface="Avenir Roman"/>
              </a:rPr>
              <a:t> </a:t>
            </a:r>
            <a:r>
              <a:rPr lang="nl-BE" sz="1800" dirty="0" err="1">
                <a:latin typeface="Avenir Roman"/>
              </a:rPr>
              <a:t>negative</a:t>
            </a:r>
            <a:r>
              <a:rPr lang="nl-BE" sz="1800" dirty="0">
                <a:latin typeface="Avenir Roman"/>
              </a:rPr>
              <a:t> </a:t>
            </a:r>
            <a:r>
              <a:rPr lang="nl-BE" sz="1800" dirty="0" err="1">
                <a:latin typeface="Avenir Roman"/>
              </a:rPr>
              <a:t>outcomes</a:t>
            </a:r>
            <a:r>
              <a:rPr lang="nl-BE" sz="1800" dirty="0">
                <a:latin typeface="Avenir Roman"/>
              </a:rPr>
              <a:t> as </a:t>
            </a:r>
            <a:r>
              <a:rPr lang="nl-BE" sz="1800" dirty="0" err="1">
                <a:latin typeface="Avenir Roman"/>
              </a:rPr>
              <a:t>internal</a:t>
            </a:r>
            <a:r>
              <a:rPr lang="nl-BE" sz="1800" dirty="0">
                <a:latin typeface="Avenir Roman"/>
              </a:rPr>
              <a:t>, </a:t>
            </a:r>
            <a:r>
              <a:rPr lang="nl-BE" sz="1800" dirty="0" err="1">
                <a:latin typeface="Avenir Roman"/>
              </a:rPr>
              <a:t>stable</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global</a:t>
            </a:r>
            <a:r>
              <a:rPr lang="nl-BE" sz="1800" dirty="0">
                <a:latin typeface="Avenir Roman"/>
              </a:rPr>
              <a:t>, </a:t>
            </a:r>
            <a:r>
              <a:rPr lang="nl-BE" sz="1800" dirty="0" err="1">
                <a:latin typeface="Avenir Roman"/>
              </a:rPr>
              <a:t>and</a:t>
            </a:r>
            <a:r>
              <a:rPr lang="nl-BE" sz="1800" dirty="0">
                <a:latin typeface="Avenir Roman"/>
              </a:rPr>
              <a:t>, as a </a:t>
            </a:r>
            <a:r>
              <a:rPr lang="nl-BE" sz="1800" dirty="0" err="1">
                <a:latin typeface="Avenir Roman"/>
              </a:rPr>
              <a:t>result</a:t>
            </a:r>
            <a:r>
              <a:rPr lang="nl-BE" sz="1800" dirty="0">
                <a:latin typeface="Avenir Roman"/>
              </a:rPr>
              <a:t> of </a:t>
            </a:r>
            <a:r>
              <a:rPr lang="nl-BE" sz="1800" dirty="0" err="1">
                <a:latin typeface="Avenir Roman"/>
              </a:rPr>
              <a:t>this</a:t>
            </a:r>
            <a:r>
              <a:rPr lang="nl-BE" sz="1800" dirty="0">
                <a:latin typeface="Avenir Roman"/>
              </a:rPr>
              <a:t>, </a:t>
            </a:r>
            <a:r>
              <a:rPr lang="nl-BE" sz="1800" dirty="0" err="1">
                <a:latin typeface="Avenir Roman"/>
              </a:rPr>
              <a:t>they</a:t>
            </a:r>
            <a:r>
              <a:rPr lang="nl-BE" sz="1800" dirty="0">
                <a:latin typeface="Avenir Roman"/>
              </a:rPr>
              <a:t> </a:t>
            </a:r>
            <a:r>
              <a:rPr lang="nl-BE" sz="1800" dirty="0" err="1">
                <a:latin typeface="Avenir Roman"/>
              </a:rPr>
              <a:t>reported</a:t>
            </a:r>
            <a:r>
              <a:rPr lang="nl-BE" sz="1800" dirty="0">
                <a:latin typeface="Avenir Roman"/>
              </a:rPr>
              <a:t> </a:t>
            </a:r>
            <a:r>
              <a:rPr lang="nl-BE" sz="1800" dirty="0" err="1">
                <a:latin typeface="Avenir Roman"/>
              </a:rPr>
              <a:t>lower</a:t>
            </a:r>
            <a:r>
              <a:rPr lang="nl-BE" sz="1800" dirty="0">
                <a:latin typeface="Avenir Roman"/>
              </a:rPr>
              <a:t> levels of </a:t>
            </a:r>
            <a:r>
              <a:rPr lang="nl-BE" sz="1800" dirty="0" err="1">
                <a:latin typeface="Avenir Roman"/>
              </a:rPr>
              <a:t>depression</a:t>
            </a:r>
            <a:r>
              <a:rPr lang="nl-BE" sz="1800" dirty="0">
                <a:latin typeface="Avenir Roman"/>
              </a:rPr>
              <a:t>.</a:t>
            </a:r>
          </a:p>
          <a:p>
            <a:pPr marL="342900" indent="-342900">
              <a:lnSpc>
                <a:spcPct val="90000"/>
              </a:lnSpc>
              <a:buFont typeface="Arial" panose="020B0604020202020204" pitchFamily="34" charset="0"/>
              <a:buChar char="•"/>
            </a:pPr>
            <a:r>
              <a:rPr lang="nl-BE" sz="1800" dirty="0">
                <a:latin typeface="Avenir Roman"/>
              </a:rPr>
              <a:t>It is in </a:t>
            </a:r>
            <a:r>
              <a:rPr lang="nl-BE" sz="1800" dirty="0" err="1">
                <a:latin typeface="Avenir Roman"/>
              </a:rPr>
              <a:t>the</a:t>
            </a:r>
            <a:r>
              <a:rPr lang="nl-BE" sz="1800" dirty="0">
                <a:latin typeface="Avenir Roman"/>
              </a:rPr>
              <a:t> interest of </a:t>
            </a:r>
            <a:r>
              <a:rPr lang="nl-BE" sz="1800" dirty="0" err="1">
                <a:latin typeface="Avenir Roman"/>
              </a:rPr>
              <a:t>both</a:t>
            </a:r>
            <a:r>
              <a:rPr lang="nl-BE" sz="1800" dirty="0">
                <a:latin typeface="Avenir Roman"/>
              </a:rPr>
              <a:t> </a:t>
            </a:r>
            <a:r>
              <a:rPr lang="nl-BE" sz="1800" dirty="0" err="1">
                <a:latin typeface="Avenir Roman"/>
              </a:rPr>
              <a:t>individual</a:t>
            </a:r>
            <a:r>
              <a:rPr lang="nl-BE" sz="1800" dirty="0">
                <a:latin typeface="Avenir Roman"/>
              </a:rPr>
              <a:t> </a:t>
            </a:r>
            <a:r>
              <a:rPr lang="nl-BE" sz="1800" dirty="0" err="1">
                <a:latin typeface="Avenir Roman"/>
              </a:rPr>
              <a:t>athletes</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their</a:t>
            </a:r>
            <a:r>
              <a:rPr lang="nl-BE" sz="1800" dirty="0">
                <a:latin typeface="Avenir Roman"/>
              </a:rPr>
              <a:t> team </a:t>
            </a:r>
            <a:r>
              <a:rPr lang="nl-BE" sz="1800" dirty="0" err="1">
                <a:latin typeface="Avenir Roman"/>
              </a:rPr>
              <a:t>to</a:t>
            </a:r>
            <a:r>
              <a:rPr lang="nl-BE" sz="1800" dirty="0">
                <a:latin typeface="Avenir Roman"/>
              </a:rPr>
              <a:t> </a:t>
            </a:r>
            <a:r>
              <a:rPr lang="nl-BE" sz="1800" dirty="0" err="1">
                <a:latin typeface="Avenir Roman"/>
              </a:rPr>
              <a:t>evolve</a:t>
            </a:r>
            <a:r>
              <a:rPr lang="nl-BE" sz="1800" dirty="0">
                <a:latin typeface="Avenir Roman"/>
              </a:rPr>
              <a:t> </a:t>
            </a:r>
            <a:r>
              <a:rPr lang="nl-BE" sz="1800" dirty="0" err="1">
                <a:latin typeface="Avenir Roman"/>
              </a:rPr>
              <a:t>from</a:t>
            </a:r>
            <a:r>
              <a:rPr lang="nl-BE" sz="1800" dirty="0">
                <a:latin typeface="Avenir Roman"/>
              </a:rPr>
              <a:t> </a:t>
            </a:r>
            <a:r>
              <a:rPr lang="nl-BE" sz="1800" dirty="0" err="1">
                <a:latin typeface="Avenir Roman"/>
              </a:rPr>
              <a:t>self</a:t>
            </a:r>
            <a:r>
              <a:rPr lang="nl-BE" sz="1800" dirty="0">
                <a:latin typeface="Avenir Roman"/>
              </a:rPr>
              <a:t>-referent </a:t>
            </a:r>
            <a:r>
              <a:rPr lang="nl-BE" sz="1800" dirty="0" err="1">
                <a:latin typeface="Avenir Roman"/>
              </a:rPr>
              <a:t>explanations</a:t>
            </a:r>
            <a:r>
              <a:rPr lang="nl-BE" sz="1800" dirty="0">
                <a:latin typeface="Avenir Roman"/>
              </a:rPr>
              <a:t> </a:t>
            </a:r>
            <a:r>
              <a:rPr lang="nl-BE" sz="1800" dirty="0" err="1">
                <a:latin typeface="Avenir Roman"/>
              </a:rPr>
              <a:t>towards</a:t>
            </a:r>
            <a:r>
              <a:rPr lang="nl-BE" sz="1800" dirty="0">
                <a:latin typeface="Avenir Roman"/>
              </a:rPr>
              <a:t> more </a:t>
            </a:r>
            <a:r>
              <a:rPr lang="nl-BE" sz="1800" dirty="0" err="1">
                <a:latin typeface="Avenir Roman"/>
              </a:rPr>
              <a:t>group</a:t>
            </a:r>
            <a:r>
              <a:rPr lang="nl-BE" sz="1800" dirty="0">
                <a:latin typeface="Avenir Roman"/>
              </a:rPr>
              <a:t>-referent.</a:t>
            </a:r>
          </a:p>
          <a:p>
            <a:pPr marL="342900" indent="-342900">
              <a:lnSpc>
                <a:spcPct val="90000"/>
              </a:lnSpc>
              <a:buFont typeface="Arial" panose="020B0604020202020204" pitchFamily="34" charset="0"/>
              <a:buChar char="•"/>
            </a:pPr>
            <a:endParaRPr lang="nl-BE" dirty="0">
              <a:latin typeface="Avenir Roman"/>
            </a:endParaRPr>
          </a:p>
          <a:p>
            <a:pPr marL="342900" indent="-342900">
              <a:lnSpc>
                <a:spcPct val="90000"/>
              </a:lnSpc>
              <a:buFont typeface="Arial" panose="020B0604020202020204" pitchFamily="34" charset="0"/>
              <a:buChar char="•"/>
            </a:pPr>
            <a:endParaRPr lang="nl-BE" dirty="0">
              <a:latin typeface="Avenir Roman"/>
            </a:endParaRPr>
          </a:p>
          <a:p>
            <a:pPr marL="342900" indent="-342900">
              <a:lnSpc>
                <a:spcPct val="90000"/>
              </a:lnSpc>
              <a:buFont typeface="Arial" panose="020B0604020202020204" pitchFamily="34" charset="0"/>
              <a:buChar char="•"/>
            </a:pPr>
            <a:endParaRPr lang="nl-BE"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attribution</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41646" y="1711452"/>
            <a:ext cx="6030109" cy="738691"/>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Social identity has an important role to play in attributional retraining </a:t>
            </a:r>
          </a:p>
        </p:txBody>
      </p:sp>
      <p:sp>
        <p:nvSpPr>
          <p:cNvPr id="8" name="Rounded Rectangle 7">
            <a:extLst>
              <a:ext uri="{FF2B5EF4-FFF2-40B4-BE49-F238E27FC236}">
                <a16:creationId xmlns:a16="http://schemas.microsoft.com/office/drawing/2014/main" id="{929107D0-1D31-4243-958F-60633B131D87}"/>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2</a:t>
            </a:r>
          </a:p>
        </p:txBody>
      </p:sp>
    </p:spTree>
    <p:extLst>
      <p:ext uri="{BB962C8B-B14F-4D97-AF65-F5344CB8AC3E}">
        <p14:creationId xmlns:p14="http://schemas.microsoft.com/office/powerpoint/2010/main" val="2195460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14</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59755" y="2693718"/>
            <a:ext cx="8627837" cy="1931622"/>
          </a:xfrm>
        </p:spPr>
        <p:txBody>
          <a:bodyPr>
            <a:normAutofit/>
          </a:bodyPr>
          <a:lstStyle/>
          <a:p>
            <a:pPr marL="342900" indent="-342900">
              <a:lnSpc>
                <a:spcPct val="90000"/>
              </a:lnSpc>
              <a:buFont typeface="Arial" panose="020B0604020202020204" pitchFamily="34" charset="0"/>
              <a:buChar char="•"/>
            </a:pPr>
            <a:r>
              <a:rPr lang="nl-BE" sz="1800" dirty="0" err="1">
                <a:latin typeface="Avenir Roman"/>
              </a:rPr>
              <a:t>Attributional</a:t>
            </a:r>
            <a:r>
              <a:rPr lang="nl-BE" sz="1800" dirty="0">
                <a:latin typeface="Avenir Roman"/>
              </a:rPr>
              <a:t> </a:t>
            </a:r>
            <a:r>
              <a:rPr lang="nl-BE" sz="1800" dirty="0" err="1">
                <a:latin typeface="Avenir Roman"/>
              </a:rPr>
              <a:t>retraining</a:t>
            </a:r>
            <a:r>
              <a:rPr lang="nl-BE" sz="1800" dirty="0">
                <a:latin typeface="Avenir Roman"/>
              </a:rPr>
              <a:t> </a:t>
            </a:r>
            <a:r>
              <a:rPr lang="nl-BE" sz="1800" dirty="0" err="1">
                <a:latin typeface="Avenir Roman"/>
              </a:rPr>
              <a:t>interventions</a:t>
            </a:r>
            <a:r>
              <a:rPr lang="nl-BE" sz="1800" dirty="0">
                <a:latin typeface="Avenir Roman"/>
              </a:rPr>
              <a:t> </a:t>
            </a:r>
            <a:r>
              <a:rPr lang="nl-BE" sz="1800" dirty="0" err="1">
                <a:latin typeface="Avenir Roman"/>
              </a:rPr>
              <a:t>can</a:t>
            </a:r>
            <a:r>
              <a:rPr lang="nl-BE" sz="1800" dirty="0">
                <a:latin typeface="Avenir Roman"/>
              </a:rPr>
              <a:t> </a:t>
            </a:r>
            <a:r>
              <a:rPr lang="nl-BE" sz="1800" dirty="0" err="1">
                <a:latin typeface="Avenir Roman"/>
              </a:rPr>
              <a:t>be</a:t>
            </a:r>
            <a:r>
              <a:rPr lang="nl-BE" sz="1800" dirty="0">
                <a:latin typeface="Avenir Roman"/>
              </a:rPr>
              <a:t> </a:t>
            </a:r>
            <a:r>
              <a:rPr lang="nl-BE" sz="1800" dirty="0" err="1">
                <a:latin typeface="Avenir Roman"/>
              </a:rPr>
              <a:t>improved</a:t>
            </a:r>
            <a:r>
              <a:rPr lang="nl-BE" sz="1800" dirty="0">
                <a:latin typeface="Avenir Roman"/>
              </a:rPr>
              <a:t> </a:t>
            </a:r>
            <a:r>
              <a:rPr lang="nl-BE" sz="1800" dirty="0" err="1">
                <a:latin typeface="Avenir Roman"/>
              </a:rPr>
              <a:t>interventions</a:t>
            </a:r>
            <a:r>
              <a:rPr lang="nl-BE" sz="1800" dirty="0">
                <a:latin typeface="Avenir Roman"/>
              </a:rPr>
              <a:t> </a:t>
            </a:r>
            <a:r>
              <a:rPr lang="nl-BE" sz="1800" dirty="0" err="1">
                <a:latin typeface="Avenir Roman"/>
              </a:rPr>
              <a:t>by</a:t>
            </a:r>
            <a:endParaRPr lang="nl-BE" sz="1800" dirty="0">
              <a:latin typeface="Avenir Roman"/>
            </a:endParaRPr>
          </a:p>
          <a:p>
            <a:pPr marL="536575" lvl="1" indent="-223838">
              <a:lnSpc>
                <a:spcPct val="90000"/>
              </a:lnSpc>
              <a:buNone/>
            </a:pPr>
            <a:r>
              <a:rPr lang="nl-BE" dirty="0">
                <a:latin typeface="Avenir Roman"/>
              </a:rPr>
              <a:t>1. Featuring people with shared social identity in training videos</a:t>
            </a:r>
          </a:p>
          <a:p>
            <a:pPr marL="536575" lvl="1" indent="-223838">
              <a:lnSpc>
                <a:spcPct val="90000"/>
              </a:lnSpc>
              <a:buNone/>
            </a:pPr>
            <a:r>
              <a:rPr lang="nl-BE" dirty="0">
                <a:latin typeface="Avenir Roman"/>
              </a:rPr>
              <a:t>2. Encouraging team-referent, not just personal, attributions to 	unlock group-based resources</a:t>
            </a:r>
          </a:p>
          <a:p>
            <a:pPr marL="536575" lvl="1" indent="-223838">
              <a:lnSpc>
                <a:spcPct val="90000"/>
              </a:lnSpc>
              <a:buNone/>
            </a:pPr>
            <a:r>
              <a:rPr lang="nl-BE" dirty="0">
                <a:latin typeface="Avenir Roman"/>
              </a:rPr>
              <a:t>3. Encourage team members to understand events from the perspective of other ingroup members</a:t>
            </a:r>
          </a:p>
          <a:p>
            <a:pPr marL="342900" indent="-342900">
              <a:lnSpc>
                <a:spcPct val="90000"/>
              </a:lnSpc>
              <a:buFont typeface="Arial" panose="020B0604020202020204" pitchFamily="34" charset="0"/>
              <a:buChar char="•"/>
            </a:pPr>
            <a:endParaRPr lang="nl-BE" dirty="0">
              <a:latin typeface="Avenir Roman"/>
            </a:endParaRPr>
          </a:p>
          <a:p>
            <a:pPr marL="342900" indent="-342900">
              <a:lnSpc>
                <a:spcPct val="90000"/>
              </a:lnSpc>
              <a:buFont typeface="Arial" panose="020B0604020202020204" pitchFamily="34" charset="0"/>
              <a:buChar char="•"/>
            </a:pPr>
            <a:endParaRPr lang="nl-BE" dirty="0">
              <a:latin typeface="Avenir Roman"/>
            </a:endParaRPr>
          </a:p>
          <a:p>
            <a:pPr marL="342900" indent="-342900">
              <a:lnSpc>
                <a:spcPct val="90000"/>
              </a:lnSpc>
              <a:buFont typeface="Arial" panose="020B0604020202020204" pitchFamily="34" charset="0"/>
              <a:buChar char="•"/>
            </a:pPr>
            <a:endParaRPr lang="nl-BE"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attribution</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6" name="Subtitle 2">
            <a:extLst>
              <a:ext uri="{FF2B5EF4-FFF2-40B4-BE49-F238E27FC236}">
                <a16:creationId xmlns:a16="http://schemas.microsoft.com/office/drawing/2014/main" id="{C83C0260-25E3-AD40-99B4-882E1EEC222A}"/>
              </a:ext>
            </a:extLst>
          </p:cNvPr>
          <p:cNvSpPr txBox="1">
            <a:spLocks/>
          </p:cNvSpPr>
          <p:nvPr/>
        </p:nvSpPr>
        <p:spPr>
          <a:xfrm>
            <a:off x="1041646" y="1711452"/>
            <a:ext cx="6030109" cy="738691"/>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Social identity has an important role to play in attributional retraining </a:t>
            </a:r>
          </a:p>
        </p:txBody>
      </p:sp>
      <p:sp>
        <p:nvSpPr>
          <p:cNvPr id="8" name="Rounded Rectangle 7">
            <a:extLst>
              <a:ext uri="{FF2B5EF4-FFF2-40B4-BE49-F238E27FC236}">
                <a16:creationId xmlns:a16="http://schemas.microsoft.com/office/drawing/2014/main" id="{31907865-770D-CD43-85EE-BA894047B625}"/>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2</a:t>
            </a:r>
          </a:p>
        </p:txBody>
      </p:sp>
    </p:spTree>
    <p:extLst>
      <p:ext uri="{BB962C8B-B14F-4D97-AF65-F5344CB8AC3E}">
        <p14:creationId xmlns:p14="http://schemas.microsoft.com/office/powerpoint/2010/main" val="2392264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15</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12254" y="2669968"/>
            <a:ext cx="6782873" cy="2175164"/>
          </a:xfrm>
        </p:spPr>
        <p:txBody>
          <a:bodyPr>
            <a:normAutofit/>
          </a:bodyPr>
          <a:lstStyle/>
          <a:p>
            <a:pPr marL="342900" indent="-342900">
              <a:lnSpc>
                <a:spcPct val="90000"/>
              </a:lnSpc>
              <a:buFont typeface="Arial" panose="020B0604020202020204" pitchFamily="34" charset="0"/>
              <a:buChar char="•"/>
            </a:pPr>
            <a:r>
              <a:rPr lang="nl-BE" sz="1800" dirty="0">
                <a:latin typeface="Avenir Roman"/>
              </a:rPr>
              <a:t>Players, managers, and fans provide different explanations for defeats (i.e., more situational and external, such as referee decisions) than for victories (more internal, such as own quality) based on their group membership.</a:t>
            </a:r>
          </a:p>
          <a:p>
            <a:pPr marL="342900" indent="-342900">
              <a:lnSpc>
                <a:spcPct val="90000"/>
              </a:lnSpc>
              <a:buFont typeface="Arial" panose="020B0604020202020204" pitchFamily="34" charset="0"/>
              <a:buChar char="•"/>
            </a:pPr>
            <a:r>
              <a:rPr lang="nl-BE" sz="1800" dirty="0">
                <a:latin typeface="Avenir Roman"/>
              </a:rPr>
              <a:t>See </a:t>
            </a:r>
            <a:r>
              <a:rPr lang="nl-BE" sz="1800" dirty="0" err="1">
                <a:latin typeface="Avenir Roman"/>
              </a:rPr>
              <a:t>also</a:t>
            </a:r>
            <a:r>
              <a:rPr lang="nl-BE" sz="1800" dirty="0">
                <a:latin typeface="Avenir Roman"/>
              </a:rPr>
              <a:t> </a:t>
            </a:r>
            <a:r>
              <a:rPr lang="nl-BE" sz="1800" dirty="0" err="1">
                <a:latin typeface="Avenir Roman"/>
              </a:rPr>
              <a:t>Trump</a:t>
            </a:r>
            <a:r>
              <a:rPr lang="nl-BE" sz="1800" dirty="0">
                <a:latin typeface="Avenir Roman"/>
              </a:rPr>
              <a:t> vs. </a:t>
            </a:r>
            <a:r>
              <a:rPr lang="nl-BE" sz="1800" dirty="0" err="1">
                <a:latin typeface="Avenir Roman"/>
              </a:rPr>
              <a:t>Biden</a:t>
            </a:r>
            <a:r>
              <a:rPr lang="nl-BE" sz="1800" dirty="0">
                <a:latin typeface="Avenir Roman"/>
              </a:rPr>
              <a:t> in US </a:t>
            </a:r>
            <a:r>
              <a:rPr lang="nl-BE" sz="1800" dirty="0" err="1">
                <a:latin typeface="Avenir Roman"/>
              </a:rPr>
              <a:t>elections</a:t>
            </a:r>
            <a:r>
              <a:rPr lang="nl-BE" sz="1800" dirty="0">
                <a:latin typeface="Avenir Roman"/>
              </a:rPr>
              <a:t> 2020 (e.g., </a:t>
            </a:r>
            <a:r>
              <a:rPr lang="nl-BE" sz="1800" dirty="0" err="1">
                <a:latin typeface="Avenir Roman"/>
              </a:rPr>
              <a:t>mouthmasks</a:t>
            </a:r>
            <a:r>
              <a:rPr lang="nl-BE" sz="1800" dirty="0">
                <a:latin typeface="Avenir Roman"/>
              </a:rPr>
              <a:t> as </a:t>
            </a:r>
            <a:r>
              <a:rPr lang="nl-BE" sz="1800" dirty="0" err="1">
                <a:latin typeface="Avenir Roman"/>
              </a:rPr>
              <a:t>group</a:t>
            </a:r>
            <a:r>
              <a:rPr lang="nl-BE" sz="1800" dirty="0">
                <a:latin typeface="Avenir Roman"/>
              </a:rPr>
              <a:t> uniforms)</a:t>
            </a:r>
          </a:p>
          <a:p>
            <a:pPr marL="342900" indent="-342900">
              <a:lnSpc>
                <a:spcPct val="90000"/>
              </a:lnSpc>
              <a:buFont typeface="Arial" panose="020B0604020202020204" pitchFamily="34" charset="0"/>
              <a:buChar char="•"/>
            </a:pPr>
            <a:r>
              <a:rPr lang="nl-BE" sz="1800" dirty="0">
                <a:latin typeface="Avenir Roman"/>
              </a:rPr>
              <a:t>These different group attributions also occur for highly problematic and criminal behaviour (e.g., Lance Armstrong).</a:t>
            </a:r>
          </a:p>
          <a:p>
            <a:pPr marL="342900" indent="-342900">
              <a:lnSpc>
                <a:spcPct val="90000"/>
              </a:lnSpc>
              <a:buFont typeface="Arial" panose="020B0604020202020204" pitchFamily="34" charset="0"/>
              <a:buChar char="•"/>
            </a:pPr>
            <a:endParaRPr lang="nl-BE"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attribution</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47583" y="1699708"/>
            <a:ext cx="8355693" cy="738691"/>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Social identity shapes observer attributions</a:t>
            </a:r>
          </a:p>
        </p:txBody>
      </p:sp>
      <p:sp>
        <p:nvSpPr>
          <p:cNvPr id="8" name="Rounded Rectangle 7">
            <a:extLst>
              <a:ext uri="{FF2B5EF4-FFF2-40B4-BE49-F238E27FC236}">
                <a16:creationId xmlns:a16="http://schemas.microsoft.com/office/drawing/2014/main" id="{2BEE8B38-009D-044F-A071-6BEC0928A2FA}"/>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3</a:t>
            </a:r>
          </a:p>
        </p:txBody>
      </p:sp>
      <p:pic>
        <p:nvPicPr>
          <p:cNvPr id="4" name="Picture 3">
            <a:extLst>
              <a:ext uri="{FF2B5EF4-FFF2-40B4-BE49-F238E27FC236}">
                <a16:creationId xmlns:a16="http://schemas.microsoft.com/office/drawing/2014/main" id="{44183706-16DA-3D43-88FB-00B3C5083BA9}"/>
              </a:ext>
            </a:extLst>
          </p:cNvPr>
          <p:cNvPicPr>
            <a:picLocks noChangeAspect="1"/>
          </p:cNvPicPr>
          <p:nvPr/>
        </p:nvPicPr>
        <p:blipFill>
          <a:blip r:embed="rId3"/>
          <a:stretch>
            <a:fillRect/>
          </a:stretch>
        </p:blipFill>
        <p:spPr>
          <a:xfrm>
            <a:off x="7019636" y="3707902"/>
            <a:ext cx="1963575" cy="1213598"/>
          </a:xfrm>
          <a:prstGeom prst="rect">
            <a:avLst/>
          </a:prstGeom>
          <a:effectLst>
            <a:softEdge rad="0"/>
          </a:effectLst>
        </p:spPr>
      </p:pic>
    </p:spTree>
    <p:extLst>
      <p:ext uri="{BB962C8B-B14F-4D97-AF65-F5344CB8AC3E}">
        <p14:creationId xmlns:p14="http://schemas.microsoft.com/office/powerpoint/2010/main" val="2543100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16</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90636" y="1200651"/>
            <a:ext cx="7057073" cy="3643086"/>
          </a:xfrm>
        </p:spPr>
        <p:txBody>
          <a:bodyPr>
            <a:normAutofit/>
          </a:bodyPr>
          <a:lstStyle/>
          <a:p>
            <a:pPr marL="342900" indent="-342900">
              <a:lnSpc>
                <a:spcPct val="90000"/>
              </a:lnSpc>
              <a:buFont typeface="Arial" panose="020B0604020202020204" pitchFamily="34" charset="0"/>
              <a:buChar char="•"/>
            </a:pPr>
            <a:r>
              <a:rPr lang="nl-BE" sz="1800" dirty="0">
                <a:latin typeface="Avenir Roman" panose="02000503020000020003"/>
              </a:rPr>
              <a:t>Dominant </a:t>
            </a:r>
            <a:r>
              <a:rPr lang="nl-BE" sz="1800" dirty="0" err="1">
                <a:latin typeface="Avenir Roman" panose="02000503020000020003"/>
              </a:rPr>
              <a:t>models</a:t>
            </a:r>
            <a:r>
              <a:rPr lang="nl-BE" sz="1800" dirty="0">
                <a:latin typeface="Avenir Roman" panose="02000503020000020003"/>
              </a:rPr>
              <a:t> have </a:t>
            </a:r>
            <a:r>
              <a:rPr lang="nl-BE" sz="1800" dirty="0" err="1">
                <a:latin typeface="Avenir Roman" panose="02000503020000020003"/>
              </a:rPr>
              <a:t>focused</a:t>
            </a:r>
            <a:r>
              <a:rPr lang="nl-BE" sz="1800" dirty="0">
                <a:latin typeface="Avenir Roman" panose="02000503020000020003"/>
              </a:rPr>
              <a:t> on </a:t>
            </a:r>
            <a:r>
              <a:rPr lang="nl-BE" sz="1800" i="1" dirty="0" err="1">
                <a:latin typeface="Avenir Roman" panose="02000503020000020003"/>
              </a:rPr>
              <a:t>attributions</a:t>
            </a:r>
            <a:r>
              <a:rPr lang="nl-BE" sz="1800" i="1" dirty="0">
                <a:latin typeface="Avenir Roman" panose="02000503020000020003"/>
              </a:rPr>
              <a:t> </a:t>
            </a:r>
            <a:r>
              <a:rPr lang="nl-BE" sz="1800" i="1" dirty="0" err="1">
                <a:latin typeface="Avenir Roman" panose="02000503020000020003"/>
              </a:rPr>
              <a:t>about</a:t>
            </a:r>
            <a:r>
              <a:rPr lang="nl-BE" sz="1800" i="1" dirty="0">
                <a:latin typeface="Avenir Roman" panose="02000503020000020003"/>
              </a:rPr>
              <a:t> </a:t>
            </a:r>
            <a:r>
              <a:rPr lang="nl-BE" sz="1800" i="1" dirty="0" err="1">
                <a:latin typeface="Avenir Roman" panose="02000503020000020003"/>
              </a:rPr>
              <a:t>individuals</a:t>
            </a:r>
            <a:r>
              <a:rPr lang="nl-BE" sz="1800" i="1" dirty="0">
                <a:latin typeface="Avenir Roman" panose="02000503020000020003"/>
              </a:rPr>
              <a:t> made </a:t>
            </a:r>
            <a:r>
              <a:rPr lang="nl-BE" sz="1800" i="1" dirty="0" err="1">
                <a:latin typeface="Avenir Roman" panose="02000503020000020003"/>
              </a:rPr>
              <a:t>by</a:t>
            </a:r>
            <a:r>
              <a:rPr lang="nl-BE" sz="1800" i="1" dirty="0">
                <a:latin typeface="Avenir Roman" panose="02000503020000020003"/>
              </a:rPr>
              <a:t> </a:t>
            </a:r>
            <a:r>
              <a:rPr lang="nl-BE" sz="1800" i="1" dirty="0" err="1">
                <a:latin typeface="Avenir Roman" panose="02000503020000020003"/>
              </a:rPr>
              <a:t>people</a:t>
            </a:r>
            <a:r>
              <a:rPr lang="nl-BE" sz="1800" i="1" dirty="0">
                <a:latin typeface="Avenir Roman" panose="02000503020000020003"/>
              </a:rPr>
              <a:t> </a:t>
            </a:r>
            <a:r>
              <a:rPr lang="nl-BE" sz="1800" i="1" dirty="0" err="1">
                <a:latin typeface="Avenir Roman" panose="02000503020000020003"/>
              </a:rPr>
              <a:t>who</a:t>
            </a:r>
            <a:r>
              <a:rPr lang="nl-BE" sz="1800" i="1" dirty="0">
                <a:latin typeface="Avenir Roman" panose="02000503020000020003"/>
              </a:rPr>
              <a:t> are </a:t>
            </a:r>
            <a:r>
              <a:rPr lang="nl-BE" sz="1800" i="1" dirty="0" err="1">
                <a:latin typeface="Avenir Roman" panose="02000503020000020003"/>
              </a:rPr>
              <a:t>acting</a:t>
            </a:r>
            <a:r>
              <a:rPr lang="nl-BE" sz="1800" i="1" dirty="0">
                <a:latin typeface="Avenir Roman" panose="02000503020000020003"/>
              </a:rPr>
              <a:t> as </a:t>
            </a:r>
            <a:r>
              <a:rPr lang="nl-BE" sz="1800" i="1" dirty="0" err="1">
                <a:latin typeface="Avenir Roman" panose="02000503020000020003"/>
              </a:rPr>
              <a:t>individuals</a:t>
            </a:r>
            <a:r>
              <a:rPr lang="nl-BE" sz="1800" dirty="0">
                <a:latin typeface="Avenir Roman" panose="02000503020000020003"/>
              </a:rPr>
              <a:t>. </a:t>
            </a:r>
          </a:p>
          <a:p>
            <a:pPr marL="342900" indent="-342900">
              <a:lnSpc>
                <a:spcPct val="90000"/>
              </a:lnSpc>
              <a:buFont typeface="Arial" panose="020B0604020202020204" pitchFamily="34" charset="0"/>
              <a:buChar char="•"/>
            </a:pPr>
            <a:r>
              <a:rPr lang="nl-BE" sz="1800" b="1" dirty="0">
                <a:latin typeface="Avenir Roman" panose="02000503020000020003"/>
              </a:rPr>
              <a:t>Group-sourced and group-focused explanations </a:t>
            </a:r>
            <a:r>
              <a:rPr lang="nl-BE" sz="1800" dirty="0">
                <a:latin typeface="Avenir Roman" panose="02000503020000020003"/>
              </a:rPr>
              <a:t>can provide a fuller appreciation of the attribution process, in particular for the five P’s of sport and exercise: participation, performance, psychological and physical health, partisanship and politics.</a:t>
            </a:r>
          </a:p>
        </p:txBody>
      </p:sp>
      <p:sp>
        <p:nvSpPr>
          <p:cNvPr id="8" name="Title 1">
            <a:extLst>
              <a:ext uri="{FF2B5EF4-FFF2-40B4-BE49-F238E27FC236}">
                <a16:creationId xmlns:a16="http://schemas.microsoft.com/office/drawing/2014/main" id="{362AEFA4-322C-4D50-8767-6B0634F1FBA0}"/>
              </a:ext>
            </a:extLst>
          </p:cNvPr>
          <p:cNvSpPr>
            <a:spLocks noGrp="1"/>
          </p:cNvSpPr>
          <p:nvPr>
            <p:ph type="ctrTitle"/>
          </p:nvPr>
        </p:nvSpPr>
        <p:spPr>
          <a:xfrm>
            <a:off x="679938" y="340153"/>
            <a:ext cx="7772400" cy="522288"/>
          </a:xfrm>
        </p:spPr>
        <p:txBody>
          <a:bodyPr anchor="t">
            <a:noAutofit/>
          </a:bodyPr>
          <a:lstStyle>
            <a:lvl1pPr algn="l">
              <a:defRPr sz="3600" b="1"/>
            </a:lvl1pPr>
          </a:lstStyle>
          <a:p>
            <a:r>
              <a:rPr lang="en-US" sz="3200" b="0" dirty="0">
                <a:solidFill>
                  <a:srgbClr val="22568B"/>
                </a:solidFill>
                <a:latin typeface="Avenir Roman" panose="02000503020000020003"/>
              </a:rPr>
              <a:t>Conclusions</a:t>
            </a:r>
            <a:br>
              <a:rPr lang="en-US" dirty="0"/>
            </a:br>
            <a:endParaRPr lang="en-US" dirty="0"/>
          </a:p>
        </p:txBody>
      </p:sp>
      <p:pic>
        <p:nvPicPr>
          <p:cNvPr id="3074" name="Picture 2" descr="Aftershocks: The Tragic Tale Of Andres Escobar &amp; Football's Most Deadly Own  Goal - Pundit Arena">
            <a:extLst>
              <a:ext uri="{FF2B5EF4-FFF2-40B4-BE49-F238E27FC236}">
                <a16:creationId xmlns:a16="http://schemas.microsoft.com/office/drawing/2014/main" id="{CA81A529-20BC-4DA5-B86F-E9C20CC402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5484" y="2954629"/>
            <a:ext cx="3393077" cy="1976439"/>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659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424961" y="372131"/>
            <a:ext cx="7772400" cy="521493"/>
          </a:xfrm>
        </p:spPr>
        <p:txBody>
          <a:bodyPr anchor="t">
            <a:noAutofit/>
          </a:bodyPr>
          <a:lstStyle>
            <a:lvl1pPr algn="l">
              <a:defRPr sz="3600" b="1"/>
            </a:lvl1pPr>
          </a:lstStyle>
          <a:p>
            <a:r>
              <a:rPr lang="en-US" b="0" dirty="0">
                <a:solidFill>
                  <a:srgbClr val="22568B"/>
                </a:solidFill>
                <a:latin typeface="Avenir Roman" panose="02000503020000020003" pitchFamily="2" charset="0"/>
                <a:cs typeface="Shree Devanagari 714" panose="02000600000000000000" pitchFamily="2" charset="0"/>
              </a:rPr>
              <a:t>Background</a:t>
            </a:r>
            <a:br>
              <a:rPr lang="en-US" dirty="0">
                <a:latin typeface="Avenir Roman" panose="02000503020000020003" pitchFamily="2" charset="0"/>
              </a:rPr>
            </a:br>
            <a:endParaRPr lang="en-US" dirty="0">
              <a:latin typeface="Avenir Roman" panose="02000503020000020003" pitchFamily="2" charset="0"/>
            </a:endParaRP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36684" y="1218100"/>
            <a:ext cx="6437451" cy="3720834"/>
          </a:xfrm>
        </p:spPr>
        <p:txBody>
          <a:bodyPr>
            <a:normAutofit/>
          </a:bodyPr>
          <a:lstStyle/>
          <a:p>
            <a:pPr marL="0" indent="0">
              <a:lnSpc>
                <a:spcPct val="100000"/>
              </a:lnSpc>
              <a:spcBef>
                <a:spcPts val="0"/>
              </a:spcBef>
              <a:buFontTx/>
              <a:buNone/>
            </a:pPr>
            <a:r>
              <a:rPr lang="nl-BE" altLang="nl-BE" sz="1800" dirty="0">
                <a:solidFill>
                  <a:srgbClr val="4094D1"/>
                </a:solidFill>
                <a:latin typeface="Avenir Roman" panose="02000503020000020003" pitchFamily="2" charset="0"/>
              </a:rPr>
              <a:t>“A lot of hard </a:t>
            </a:r>
            <a:r>
              <a:rPr lang="nl-BE" altLang="nl-BE" sz="1800" dirty="0" err="1">
                <a:solidFill>
                  <a:srgbClr val="4094D1"/>
                </a:solidFill>
                <a:latin typeface="Avenir Roman" panose="02000503020000020003" pitchFamily="2" charset="0"/>
              </a:rPr>
              <a:t>work</a:t>
            </a:r>
            <a:r>
              <a:rPr lang="nl-BE" altLang="nl-BE" sz="1800" dirty="0">
                <a:solidFill>
                  <a:srgbClr val="4094D1"/>
                </a:solidFill>
                <a:latin typeface="Avenir Roman" panose="02000503020000020003" pitchFamily="2" charset="0"/>
              </a:rPr>
              <a:t> </a:t>
            </a:r>
            <a:r>
              <a:rPr lang="nl-BE" altLang="nl-BE" sz="1800" dirty="0" err="1">
                <a:solidFill>
                  <a:srgbClr val="4094D1"/>
                </a:solidFill>
                <a:latin typeface="Avenir Roman" panose="02000503020000020003" pitchFamily="2" charset="0"/>
              </a:rPr>
              <a:t>goes</a:t>
            </a:r>
            <a:r>
              <a:rPr lang="nl-BE" altLang="nl-BE" sz="1800" dirty="0">
                <a:solidFill>
                  <a:srgbClr val="4094D1"/>
                </a:solidFill>
                <a:latin typeface="Avenir Roman" panose="02000503020000020003" pitchFamily="2" charset="0"/>
              </a:rPr>
              <a:t> in… It’s a </a:t>
            </a:r>
            <a:r>
              <a:rPr lang="nl-BE" altLang="nl-BE" sz="1800" dirty="0" err="1">
                <a:solidFill>
                  <a:srgbClr val="4094D1"/>
                </a:solidFill>
                <a:latin typeface="Avenir Roman" panose="02000503020000020003" pitchFamily="2" charset="0"/>
              </a:rPr>
              <a:t>massive</a:t>
            </a:r>
            <a:r>
              <a:rPr lang="nl-BE" altLang="nl-BE" sz="1800" dirty="0">
                <a:solidFill>
                  <a:srgbClr val="4094D1"/>
                </a:solidFill>
                <a:latin typeface="Avenir Roman" panose="02000503020000020003" pitchFamily="2" charset="0"/>
              </a:rPr>
              <a:t> team effort.“ </a:t>
            </a:r>
          </a:p>
          <a:p>
            <a:pPr marL="0" indent="0">
              <a:lnSpc>
                <a:spcPct val="100000"/>
              </a:lnSpc>
              <a:spcBef>
                <a:spcPts val="0"/>
              </a:spcBef>
              <a:buFontTx/>
              <a:buNone/>
            </a:pPr>
            <a:endParaRPr lang="nl-BE" altLang="nl-BE" sz="1600" dirty="0">
              <a:solidFill>
                <a:srgbClr val="4094D1"/>
              </a:solidFill>
              <a:latin typeface="Avenir Roman" panose="02000503020000020003" pitchFamily="2" charset="0"/>
            </a:endParaRPr>
          </a:p>
          <a:p>
            <a:pPr marL="0" indent="0">
              <a:lnSpc>
                <a:spcPct val="100000"/>
              </a:lnSpc>
              <a:spcBef>
                <a:spcPts val="0"/>
              </a:spcBef>
              <a:buFontTx/>
              <a:buNone/>
            </a:pPr>
            <a:r>
              <a:rPr lang="nl-BE" altLang="nl-BE" sz="1600" dirty="0">
                <a:solidFill>
                  <a:schemeClr val="bg1">
                    <a:lumMod val="50000"/>
                  </a:schemeClr>
                </a:solidFill>
                <a:latin typeface="Avenir Roman" panose="02000503020000020003" pitchFamily="2" charset="0"/>
              </a:rPr>
              <a:t>(</a:t>
            </a:r>
            <a:r>
              <a:rPr lang="nl-BE" altLang="nl-BE" sz="1600" dirty="0" err="1">
                <a:solidFill>
                  <a:schemeClr val="bg1">
                    <a:lumMod val="50000"/>
                  </a:schemeClr>
                </a:solidFill>
                <a:latin typeface="Avenir Roman" panose="02000503020000020003" pitchFamily="2" charset="0"/>
              </a:rPr>
              <a:t>Rory</a:t>
            </a:r>
            <a:r>
              <a:rPr lang="nl-BE" altLang="nl-BE" sz="1600" dirty="0">
                <a:solidFill>
                  <a:schemeClr val="bg1">
                    <a:lumMod val="50000"/>
                  </a:schemeClr>
                </a:solidFill>
                <a:latin typeface="Avenir Roman" panose="02000503020000020003" pitchFamily="2" charset="0"/>
              </a:rPr>
              <a:t> Best, captain of </a:t>
            </a:r>
            <a:r>
              <a:rPr lang="nl-BE" altLang="nl-BE" sz="1600" dirty="0" err="1">
                <a:solidFill>
                  <a:schemeClr val="bg1">
                    <a:lumMod val="50000"/>
                  </a:schemeClr>
                </a:solidFill>
                <a:latin typeface="Avenir Roman" panose="02000503020000020003" pitchFamily="2" charset="0"/>
              </a:rPr>
              <a:t>the</a:t>
            </a:r>
            <a:r>
              <a:rPr lang="nl-BE" altLang="nl-BE" sz="1600" dirty="0">
                <a:solidFill>
                  <a:schemeClr val="bg1">
                    <a:lumMod val="50000"/>
                  </a:schemeClr>
                </a:solidFill>
                <a:latin typeface="Avenir Roman" panose="02000503020000020003" pitchFamily="2" charset="0"/>
              </a:rPr>
              <a:t> Irish Rugby Union team on winning </a:t>
            </a:r>
            <a:r>
              <a:rPr lang="nl-BE" altLang="nl-BE" sz="1600" dirty="0" err="1">
                <a:solidFill>
                  <a:schemeClr val="bg1">
                    <a:lumMod val="50000"/>
                  </a:schemeClr>
                </a:solidFill>
                <a:latin typeface="Avenir Roman" panose="02000503020000020003" pitchFamily="2" charset="0"/>
              </a:rPr>
              <a:t>the</a:t>
            </a:r>
            <a:r>
              <a:rPr lang="nl-BE" altLang="nl-BE" sz="1600" dirty="0">
                <a:solidFill>
                  <a:schemeClr val="bg1">
                    <a:lumMod val="50000"/>
                  </a:schemeClr>
                </a:solidFill>
                <a:latin typeface="Avenir Roman" panose="02000503020000020003" pitchFamily="2" charset="0"/>
              </a:rPr>
              <a:t> award of 2018 World Rugby Team of </a:t>
            </a:r>
            <a:r>
              <a:rPr lang="nl-BE" altLang="nl-BE" sz="1600" dirty="0" err="1">
                <a:solidFill>
                  <a:schemeClr val="bg1">
                    <a:lumMod val="50000"/>
                  </a:schemeClr>
                </a:solidFill>
                <a:latin typeface="Avenir Roman" panose="02000503020000020003" pitchFamily="2" charset="0"/>
              </a:rPr>
              <a:t>the</a:t>
            </a:r>
            <a:r>
              <a:rPr lang="nl-BE" altLang="nl-BE" sz="1600" dirty="0">
                <a:solidFill>
                  <a:schemeClr val="bg1">
                    <a:lumMod val="50000"/>
                  </a:schemeClr>
                </a:solidFill>
                <a:latin typeface="Avenir Roman" panose="02000503020000020003" pitchFamily="2" charset="0"/>
              </a:rPr>
              <a:t> </a:t>
            </a:r>
            <a:r>
              <a:rPr lang="nl-BE" altLang="nl-BE" sz="1600" dirty="0" err="1">
                <a:solidFill>
                  <a:schemeClr val="bg1">
                    <a:lumMod val="50000"/>
                  </a:schemeClr>
                </a:solidFill>
                <a:latin typeface="Avenir Roman" panose="02000503020000020003" pitchFamily="2" charset="0"/>
              </a:rPr>
              <a:t>Year</a:t>
            </a:r>
            <a:r>
              <a:rPr lang="nl-BE" altLang="nl-BE" sz="1600" dirty="0">
                <a:solidFill>
                  <a:schemeClr val="bg1">
                    <a:lumMod val="50000"/>
                  </a:schemeClr>
                </a:solidFill>
                <a:latin typeface="Avenir Roman" panose="02000503020000020003" pitchFamily="2" charset="0"/>
              </a:rPr>
              <a:t>, </a:t>
            </a:r>
            <a:r>
              <a:rPr lang="nl-BE" altLang="nl-BE" sz="1600" dirty="0" err="1">
                <a:solidFill>
                  <a:schemeClr val="bg1">
                    <a:lumMod val="50000"/>
                  </a:schemeClr>
                </a:solidFill>
                <a:latin typeface="Avenir Roman" panose="02000503020000020003" pitchFamily="2" charset="0"/>
              </a:rPr>
              <a:t>cited</a:t>
            </a:r>
            <a:r>
              <a:rPr lang="nl-BE" altLang="nl-BE" sz="1600" dirty="0">
                <a:solidFill>
                  <a:schemeClr val="bg1">
                    <a:lumMod val="50000"/>
                  </a:schemeClr>
                </a:solidFill>
                <a:latin typeface="Avenir Roman" panose="02000503020000020003" pitchFamily="2" charset="0"/>
              </a:rPr>
              <a:t> in </a:t>
            </a:r>
            <a:r>
              <a:rPr lang="nl-BE" altLang="nl-BE" sz="1600" dirty="0" err="1">
                <a:solidFill>
                  <a:schemeClr val="bg1">
                    <a:lumMod val="50000"/>
                  </a:schemeClr>
                </a:solidFill>
                <a:latin typeface="Avenir Roman" panose="02000503020000020003" pitchFamily="2" charset="0"/>
              </a:rPr>
              <a:t>Hanratty</a:t>
            </a:r>
            <a:r>
              <a:rPr lang="nl-BE" altLang="nl-BE" sz="1600" dirty="0">
                <a:solidFill>
                  <a:schemeClr val="bg1">
                    <a:lumMod val="50000"/>
                  </a:schemeClr>
                </a:solidFill>
                <a:latin typeface="Avenir Roman" panose="02000503020000020003" pitchFamily="2" charset="0"/>
              </a:rPr>
              <a:t>, 2018)</a:t>
            </a:r>
          </a:p>
          <a:p>
            <a:pPr marL="0" indent="0">
              <a:lnSpc>
                <a:spcPct val="100000"/>
              </a:lnSpc>
              <a:spcBef>
                <a:spcPts val="0"/>
              </a:spcBef>
              <a:buFontTx/>
              <a:buNone/>
            </a:pPr>
            <a:endParaRPr lang="nl-BE" altLang="nl-BE" sz="1600" dirty="0">
              <a:solidFill>
                <a:srgbClr val="4094D1"/>
              </a:solidFill>
              <a:latin typeface="Avenir Roman" panose="02000503020000020003" pitchFamily="2" charset="0"/>
            </a:endParaRPr>
          </a:p>
          <a:p>
            <a:pPr marL="0" indent="0">
              <a:lnSpc>
                <a:spcPct val="100000"/>
              </a:lnSpc>
              <a:spcBef>
                <a:spcPts val="0"/>
              </a:spcBef>
              <a:buFontTx/>
              <a:buNone/>
            </a:pPr>
            <a:endParaRPr lang="nl-BE" altLang="nl-BE" sz="1600" dirty="0">
              <a:solidFill>
                <a:srgbClr val="4094D1"/>
              </a:solidFill>
              <a:latin typeface="Avenir Roman" panose="02000503020000020003" pitchFamily="2" charset="0"/>
            </a:endParaRPr>
          </a:p>
          <a:p>
            <a:pPr>
              <a:lnSpc>
                <a:spcPct val="110000"/>
              </a:lnSpc>
            </a:pPr>
            <a:endParaRPr lang="nl-BE" sz="1600" dirty="0">
              <a:latin typeface="Avenir Roman" panose="02000503020000020003" pitchFamily="2" charset="0"/>
            </a:endParaRPr>
          </a:p>
        </p:txBody>
      </p:sp>
      <p:pic>
        <p:nvPicPr>
          <p:cNvPr id="7" name="Picture 2" descr="Rory Best, Rob Kearney and Iain Henderson all sign new IRFU contract  extensions">
            <a:extLst>
              <a:ext uri="{FF2B5EF4-FFF2-40B4-BE49-F238E27FC236}">
                <a16:creationId xmlns:a16="http://schemas.microsoft.com/office/drawing/2014/main" id="{FFD8D05A-B67C-4DDA-9452-5E7A248197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1404" y="2467479"/>
            <a:ext cx="3941191" cy="2471455"/>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2013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3</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424961" y="372131"/>
            <a:ext cx="7772400" cy="521493"/>
          </a:xfrm>
        </p:spPr>
        <p:txBody>
          <a:bodyPr anchor="t">
            <a:noAutofit/>
          </a:bodyPr>
          <a:lstStyle>
            <a:lvl1pPr algn="l">
              <a:defRPr sz="3600" b="1"/>
            </a:lvl1pPr>
          </a:lstStyle>
          <a:p>
            <a:r>
              <a:rPr lang="en-US" b="0" dirty="0">
                <a:solidFill>
                  <a:srgbClr val="22568B"/>
                </a:solidFill>
                <a:latin typeface="Avenir Roman" panose="02000503020000020003" pitchFamily="2" charset="0"/>
                <a:cs typeface="Shree Devanagari 714" panose="02000600000000000000" pitchFamily="2" charset="0"/>
              </a:rPr>
              <a:t>Background</a:t>
            </a:r>
            <a:br>
              <a:rPr lang="en-US" dirty="0">
                <a:latin typeface="Avenir Roman" panose="02000503020000020003" pitchFamily="2" charset="0"/>
              </a:rPr>
            </a:br>
            <a:endParaRPr lang="en-US" dirty="0">
              <a:latin typeface="Avenir Roman" panose="02000503020000020003" pitchFamily="2" charset="0"/>
            </a:endParaRP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36685" y="1218100"/>
            <a:ext cx="5626658" cy="3720834"/>
          </a:xfrm>
        </p:spPr>
        <p:txBody>
          <a:bodyPr>
            <a:normAutofit/>
          </a:bodyPr>
          <a:lstStyle/>
          <a:p>
            <a:pPr marL="0" indent="0">
              <a:lnSpc>
                <a:spcPct val="100000"/>
              </a:lnSpc>
              <a:spcBef>
                <a:spcPts val="0"/>
              </a:spcBef>
              <a:buFontTx/>
              <a:buNone/>
            </a:pPr>
            <a:endParaRPr lang="nl-BE" altLang="nl-BE" sz="1600" dirty="0">
              <a:solidFill>
                <a:srgbClr val="4094D1"/>
              </a:solidFill>
              <a:latin typeface="Avenir Roman" panose="02000503020000020003" pitchFamily="2" charset="0"/>
            </a:endParaRPr>
          </a:p>
          <a:p>
            <a:pPr marL="0" indent="0">
              <a:lnSpc>
                <a:spcPct val="100000"/>
              </a:lnSpc>
              <a:spcBef>
                <a:spcPts val="0"/>
              </a:spcBef>
              <a:buFontTx/>
              <a:buNone/>
            </a:pPr>
            <a:endParaRPr lang="nl-BE" altLang="nl-BE" sz="1600" dirty="0">
              <a:solidFill>
                <a:srgbClr val="4094D1"/>
              </a:solidFill>
              <a:latin typeface="Avenir Roman" panose="02000503020000020003" pitchFamily="2" charset="0"/>
            </a:endParaRPr>
          </a:p>
          <a:p>
            <a:pPr marL="0" indent="0">
              <a:lnSpc>
                <a:spcPct val="100000"/>
              </a:lnSpc>
              <a:spcBef>
                <a:spcPts val="0"/>
              </a:spcBef>
              <a:buFontTx/>
              <a:buNone/>
            </a:pPr>
            <a:endParaRPr lang="nl-BE" altLang="nl-BE" sz="1600" dirty="0">
              <a:solidFill>
                <a:srgbClr val="4094D1"/>
              </a:solidFill>
              <a:latin typeface="Avenir Roman" panose="02000503020000020003" pitchFamily="2" charset="0"/>
            </a:endParaRPr>
          </a:p>
          <a:p>
            <a:pPr>
              <a:lnSpc>
                <a:spcPct val="110000"/>
              </a:lnSpc>
            </a:pPr>
            <a:endParaRPr lang="nl-BE" sz="1600" dirty="0">
              <a:latin typeface="Avenir Roman" panose="02000503020000020003" pitchFamily="2" charset="0"/>
            </a:endParaRPr>
          </a:p>
        </p:txBody>
      </p:sp>
      <p:sp>
        <p:nvSpPr>
          <p:cNvPr id="8" name="Content Placeholder 2">
            <a:extLst>
              <a:ext uri="{FF2B5EF4-FFF2-40B4-BE49-F238E27FC236}">
                <a16:creationId xmlns:a16="http://schemas.microsoft.com/office/drawing/2014/main" id="{68AF17C5-4836-46DA-81D6-58CE7E079EF5}"/>
              </a:ext>
            </a:extLst>
          </p:cNvPr>
          <p:cNvSpPr txBox="1">
            <a:spLocks/>
          </p:cNvSpPr>
          <p:nvPr/>
        </p:nvSpPr>
        <p:spPr>
          <a:xfrm>
            <a:off x="519459" y="2001204"/>
            <a:ext cx="8187856" cy="3643086"/>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0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a:lstStyle>
          <a:p>
            <a:pPr marL="342900" indent="-342900" fontAlgn="auto">
              <a:lnSpc>
                <a:spcPct val="90000"/>
              </a:lnSpc>
              <a:spcAft>
                <a:spcPts val="0"/>
              </a:spcAft>
              <a:buFont typeface="Arial" pitchFamily="34" charset="0"/>
              <a:buChar char="•"/>
            </a:pPr>
            <a:r>
              <a:rPr lang="nl-BE" sz="1800" dirty="0" err="1">
                <a:latin typeface="Avenir Roman"/>
              </a:rPr>
              <a:t>Attributions</a:t>
            </a:r>
            <a:r>
              <a:rPr lang="nl-BE" sz="1800" dirty="0">
                <a:latin typeface="Avenir Roman"/>
              </a:rPr>
              <a:t> are </a:t>
            </a:r>
            <a:r>
              <a:rPr lang="nl-BE" sz="1800" b="1" dirty="0" err="1">
                <a:latin typeface="Avenir Roman"/>
              </a:rPr>
              <a:t>explanations</a:t>
            </a:r>
            <a:r>
              <a:rPr lang="nl-BE" sz="1800" b="1" dirty="0">
                <a:latin typeface="Avenir Roman"/>
              </a:rPr>
              <a:t> </a:t>
            </a:r>
            <a:r>
              <a:rPr lang="nl-BE" sz="1800" b="1" dirty="0" err="1">
                <a:latin typeface="Avenir Roman"/>
              </a:rPr>
              <a:t>about</a:t>
            </a:r>
            <a:r>
              <a:rPr lang="nl-BE" sz="1800" b="1" dirty="0">
                <a:latin typeface="Avenir Roman"/>
              </a:rPr>
              <a:t> </a:t>
            </a:r>
            <a:r>
              <a:rPr lang="nl-BE" sz="1800" b="1" dirty="0" err="1">
                <a:latin typeface="Avenir Roman"/>
              </a:rPr>
              <a:t>why</a:t>
            </a:r>
            <a:r>
              <a:rPr lang="nl-BE" sz="1800" b="1" dirty="0">
                <a:latin typeface="Avenir Roman"/>
              </a:rPr>
              <a:t> </a:t>
            </a:r>
            <a:r>
              <a:rPr lang="nl-BE" sz="1800" b="1" dirty="0" err="1">
                <a:latin typeface="Avenir Roman"/>
              </a:rPr>
              <a:t>particular</a:t>
            </a:r>
            <a:r>
              <a:rPr lang="nl-BE" sz="1800" b="1" dirty="0">
                <a:latin typeface="Avenir Roman"/>
              </a:rPr>
              <a:t> </a:t>
            </a:r>
            <a:r>
              <a:rPr lang="nl-BE" sz="1800" b="1" dirty="0" err="1">
                <a:latin typeface="Avenir Roman"/>
              </a:rPr>
              <a:t>behavioural</a:t>
            </a:r>
            <a:r>
              <a:rPr lang="nl-BE" sz="1800" b="1" dirty="0">
                <a:latin typeface="Avenir Roman"/>
              </a:rPr>
              <a:t> or performance </a:t>
            </a:r>
            <a:r>
              <a:rPr lang="nl-BE" sz="1800" b="1" dirty="0" err="1">
                <a:latin typeface="Avenir Roman"/>
              </a:rPr>
              <a:t>outcomes</a:t>
            </a:r>
            <a:r>
              <a:rPr lang="nl-BE" sz="1800" b="1" dirty="0">
                <a:latin typeface="Avenir Roman"/>
              </a:rPr>
              <a:t> </a:t>
            </a:r>
            <a:r>
              <a:rPr lang="nl-BE" sz="1800" b="1" dirty="0" err="1">
                <a:latin typeface="Avenir Roman"/>
              </a:rPr>
              <a:t>occurred</a:t>
            </a:r>
            <a:r>
              <a:rPr lang="nl-BE" sz="1800" dirty="0">
                <a:latin typeface="Avenir Roman"/>
              </a:rPr>
              <a:t>. </a:t>
            </a:r>
          </a:p>
          <a:p>
            <a:pPr marL="342900" indent="-342900" fontAlgn="auto">
              <a:lnSpc>
                <a:spcPct val="90000"/>
              </a:lnSpc>
              <a:spcAft>
                <a:spcPts val="0"/>
              </a:spcAft>
              <a:buFont typeface="Arial" pitchFamily="34" charset="0"/>
              <a:buChar char="•"/>
            </a:pPr>
            <a:r>
              <a:rPr lang="nl-BE" sz="1800" dirty="0" err="1">
                <a:latin typeface="Avenir Roman"/>
              </a:rPr>
              <a:t>They</a:t>
            </a:r>
            <a:r>
              <a:rPr lang="nl-BE" sz="1800" dirty="0">
                <a:latin typeface="Avenir Roman"/>
              </a:rPr>
              <a:t> </a:t>
            </a:r>
            <a:r>
              <a:rPr lang="nl-BE" sz="1800" dirty="0" err="1">
                <a:latin typeface="Avenir Roman"/>
              </a:rPr>
              <a:t>enhance</a:t>
            </a:r>
            <a:r>
              <a:rPr lang="nl-BE" sz="1800" dirty="0">
                <a:latin typeface="Avenir Roman"/>
              </a:rPr>
              <a:t> </a:t>
            </a:r>
            <a:r>
              <a:rPr lang="nl-BE" sz="1800" dirty="0" err="1">
                <a:latin typeface="Avenir Roman"/>
              </a:rPr>
              <a:t>our</a:t>
            </a:r>
            <a:r>
              <a:rPr lang="nl-BE" sz="1800" dirty="0">
                <a:latin typeface="Avenir Roman"/>
              </a:rPr>
              <a:t> </a:t>
            </a:r>
            <a:r>
              <a:rPr lang="nl-BE" sz="1800" dirty="0" err="1">
                <a:latin typeface="Avenir Roman"/>
              </a:rPr>
              <a:t>ability</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predict</a:t>
            </a:r>
            <a:r>
              <a:rPr lang="nl-BE" sz="1800" dirty="0">
                <a:latin typeface="Avenir Roman"/>
              </a:rPr>
              <a:t> </a:t>
            </a:r>
            <a:r>
              <a:rPr lang="nl-BE" sz="1800" dirty="0" err="1">
                <a:latin typeface="Avenir Roman"/>
              </a:rPr>
              <a:t>and</a:t>
            </a:r>
            <a:r>
              <a:rPr lang="nl-BE" sz="1800" dirty="0">
                <a:latin typeface="Avenir Roman"/>
              </a:rPr>
              <a:t> control events in </a:t>
            </a:r>
            <a:r>
              <a:rPr lang="nl-BE" sz="1800" dirty="0" err="1">
                <a:latin typeface="Avenir Roman"/>
              </a:rPr>
              <a:t>the</a:t>
            </a:r>
            <a:r>
              <a:rPr lang="nl-BE" sz="1800" dirty="0">
                <a:latin typeface="Avenir Roman"/>
              </a:rPr>
              <a:t> </a:t>
            </a:r>
            <a:r>
              <a:rPr lang="nl-BE" sz="1800" dirty="0" err="1">
                <a:latin typeface="Avenir Roman"/>
              </a:rPr>
              <a:t>future</a:t>
            </a:r>
            <a:r>
              <a:rPr lang="nl-BE" sz="1800" dirty="0">
                <a:latin typeface="Avenir Roman"/>
              </a:rPr>
              <a:t>.</a:t>
            </a:r>
          </a:p>
          <a:p>
            <a:pPr marL="342900" indent="-342900" fontAlgn="auto">
              <a:lnSpc>
                <a:spcPct val="90000"/>
              </a:lnSpc>
              <a:spcAft>
                <a:spcPts val="0"/>
              </a:spcAft>
              <a:buFont typeface="Arial" pitchFamily="34" charset="0"/>
              <a:buChar char="•"/>
            </a:pPr>
            <a:r>
              <a:rPr lang="nl-BE" sz="1800" dirty="0" err="1">
                <a:latin typeface="Avenir Roman"/>
              </a:rPr>
              <a:t>Attribution</a:t>
            </a:r>
            <a:r>
              <a:rPr lang="nl-BE" sz="1800" dirty="0">
                <a:latin typeface="Avenir Roman"/>
              </a:rPr>
              <a:t> are </a:t>
            </a:r>
            <a:r>
              <a:rPr lang="nl-BE" sz="1800" dirty="0" err="1">
                <a:latin typeface="Avenir Roman"/>
              </a:rPr>
              <a:t>especially</a:t>
            </a:r>
            <a:r>
              <a:rPr lang="nl-BE" sz="1800" dirty="0">
                <a:latin typeface="Avenir Roman"/>
              </a:rPr>
              <a:t> relevant in sport </a:t>
            </a:r>
            <a:r>
              <a:rPr lang="nl-BE" sz="1800" dirty="0" err="1">
                <a:latin typeface="Avenir Roman"/>
              </a:rPr>
              <a:t>because</a:t>
            </a:r>
            <a:r>
              <a:rPr lang="nl-BE" sz="1800" dirty="0">
                <a:latin typeface="Avenir Roman"/>
              </a:rPr>
              <a:t> </a:t>
            </a:r>
            <a:r>
              <a:rPr lang="nl-BE" sz="1800" dirty="0" err="1">
                <a:latin typeface="Avenir Roman"/>
              </a:rPr>
              <a:t>success</a:t>
            </a:r>
            <a:r>
              <a:rPr lang="nl-BE" sz="1800" dirty="0">
                <a:latin typeface="Avenir Roman"/>
              </a:rPr>
              <a:t> </a:t>
            </a:r>
            <a:r>
              <a:rPr lang="nl-BE" sz="1800" dirty="0" err="1">
                <a:latin typeface="Avenir Roman"/>
              </a:rPr>
              <a:t>and</a:t>
            </a:r>
            <a:r>
              <a:rPr lang="nl-BE" sz="1800" dirty="0">
                <a:latin typeface="Avenir Roman"/>
              </a:rPr>
              <a:t> failure </a:t>
            </a:r>
            <a:r>
              <a:rPr lang="nl-BE" sz="1800" dirty="0" err="1">
                <a:latin typeface="Avenir Roman"/>
              </a:rPr>
              <a:t>occur</a:t>
            </a:r>
            <a:r>
              <a:rPr lang="nl-BE" sz="1800" dirty="0">
                <a:latin typeface="Avenir Roman"/>
              </a:rPr>
              <a:t> </a:t>
            </a:r>
            <a:r>
              <a:rPr lang="nl-BE" sz="1800" dirty="0" err="1">
                <a:latin typeface="Avenir Roman"/>
              </a:rPr>
              <a:t>so</a:t>
            </a:r>
            <a:r>
              <a:rPr lang="nl-BE" sz="1800" dirty="0">
                <a:latin typeface="Avenir Roman"/>
              </a:rPr>
              <a:t> </a:t>
            </a:r>
            <a:r>
              <a:rPr lang="nl-BE" sz="1800" dirty="0" err="1">
                <a:latin typeface="Avenir Roman"/>
              </a:rPr>
              <a:t>clear</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often</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need</a:t>
            </a:r>
            <a:r>
              <a:rPr lang="nl-BE" sz="1800" dirty="0">
                <a:latin typeface="Avenir Roman"/>
              </a:rPr>
              <a:t> </a:t>
            </a:r>
            <a:r>
              <a:rPr lang="nl-BE" sz="1800" dirty="0" err="1">
                <a:latin typeface="Avenir Roman"/>
              </a:rPr>
              <a:t>immediate</a:t>
            </a:r>
            <a:r>
              <a:rPr lang="nl-BE" sz="1800" dirty="0">
                <a:latin typeface="Avenir Roman"/>
              </a:rPr>
              <a:t> </a:t>
            </a:r>
            <a:r>
              <a:rPr lang="nl-BE" sz="1800" dirty="0" err="1">
                <a:latin typeface="Avenir Roman"/>
              </a:rPr>
              <a:t>explanations</a:t>
            </a:r>
            <a:r>
              <a:rPr lang="nl-BE" sz="1800" dirty="0">
                <a:latin typeface="Avenir Roman"/>
              </a:rPr>
              <a:t>)</a:t>
            </a:r>
          </a:p>
        </p:txBody>
      </p:sp>
    </p:spTree>
    <p:extLst>
      <p:ext uri="{BB962C8B-B14F-4D97-AF65-F5344CB8AC3E}">
        <p14:creationId xmlns:p14="http://schemas.microsoft.com/office/powerpoint/2010/main" val="1271171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nodePh="1">
                                  <p:stCondLst>
                                    <p:cond delay="0"/>
                                  </p:stCondLst>
                                  <p:endCondLst>
                                    <p:cond evt="begin" delay="0">
                                      <p:tn val="5"/>
                                    </p:cond>
                                  </p:end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 calcmode="lin" valueType="num">
                                      <p:cBhvr additive="base">
                                        <p:cTn id="19"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anim calcmode="lin" valueType="num">
                                      <p:cBhvr additive="base">
                                        <p:cTn id="25"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4</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762000" y="1729765"/>
            <a:ext cx="8187856" cy="3643086"/>
          </a:xfrm>
        </p:spPr>
        <p:txBody>
          <a:bodyPr>
            <a:normAutofit/>
          </a:bodyPr>
          <a:lstStyle/>
          <a:p>
            <a:pPr marL="342900" indent="-342900">
              <a:lnSpc>
                <a:spcPct val="90000"/>
              </a:lnSpc>
              <a:buFont typeface="Arial" panose="020B0604020202020204" pitchFamily="34" charset="0"/>
              <a:buChar char="•"/>
            </a:pPr>
            <a:r>
              <a:rPr lang="nl-BE" dirty="0">
                <a:latin typeface="Avenir Roman"/>
              </a:rPr>
              <a:t>We are </a:t>
            </a:r>
            <a:r>
              <a:rPr lang="nl-BE" dirty="0" err="1">
                <a:latin typeface="Avenir Roman"/>
              </a:rPr>
              <a:t>motivated</a:t>
            </a:r>
            <a:r>
              <a:rPr lang="nl-BE" dirty="0">
                <a:latin typeface="Avenir Roman"/>
              </a:rPr>
              <a:t> </a:t>
            </a:r>
            <a:r>
              <a:rPr lang="nl-BE" dirty="0" err="1">
                <a:latin typeface="Avenir Roman"/>
              </a:rPr>
              <a:t>by</a:t>
            </a:r>
            <a:r>
              <a:rPr lang="nl-BE" dirty="0">
                <a:latin typeface="Avenir Roman"/>
              </a:rPr>
              <a:t> </a:t>
            </a:r>
            <a:r>
              <a:rPr lang="nl-BE" dirty="0" err="1">
                <a:latin typeface="Avenir Roman"/>
              </a:rPr>
              <a:t>our</a:t>
            </a:r>
            <a:r>
              <a:rPr lang="nl-BE" dirty="0">
                <a:latin typeface="Avenir Roman"/>
              </a:rPr>
              <a:t> </a:t>
            </a:r>
            <a:r>
              <a:rPr lang="nl-BE" dirty="0" err="1">
                <a:latin typeface="Avenir Roman"/>
              </a:rPr>
              <a:t>explanation</a:t>
            </a:r>
            <a:r>
              <a:rPr lang="nl-BE" dirty="0">
                <a:latin typeface="Avenir Roman"/>
              </a:rPr>
              <a:t> of </a:t>
            </a:r>
            <a:r>
              <a:rPr lang="nl-BE" dirty="0" err="1">
                <a:latin typeface="Avenir Roman"/>
              </a:rPr>
              <a:t>the</a:t>
            </a:r>
            <a:r>
              <a:rPr lang="nl-BE" dirty="0">
                <a:latin typeface="Avenir Roman"/>
              </a:rPr>
              <a:t> </a:t>
            </a:r>
            <a:r>
              <a:rPr lang="nl-BE" dirty="0" err="1">
                <a:latin typeface="Avenir Roman"/>
              </a:rPr>
              <a:t>causes</a:t>
            </a:r>
            <a:r>
              <a:rPr lang="nl-BE" dirty="0">
                <a:latin typeface="Avenir Roman"/>
              </a:rPr>
              <a:t> of events or </a:t>
            </a:r>
            <a:r>
              <a:rPr lang="nl-BE" dirty="0" err="1">
                <a:latin typeface="Avenir Roman"/>
              </a:rPr>
              <a:t>behavioural</a:t>
            </a:r>
            <a:r>
              <a:rPr lang="nl-BE" dirty="0">
                <a:latin typeface="Avenir Roman"/>
              </a:rPr>
              <a:t> </a:t>
            </a:r>
            <a:r>
              <a:rPr lang="nl-BE" dirty="0" err="1">
                <a:latin typeface="Avenir Roman"/>
              </a:rPr>
              <a:t>outcomes</a:t>
            </a:r>
            <a:r>
              <a:rPr lang="nl-BE" dirty="0">
                <a:latin typeface="Avenir Roman"/>
              </a:rPr>
              <a:t> </a:t>
            </a:r>
            <a:r>
              <a:rPr lang="nl-BE" dirty="0">
                <a:solidFill>
                  <a:schemeClr val="bg1">
                    <a:lumMod val="50000"/>
                  </a:schemeClr>
                </a:solidFill>
                <a:latin typeface="Avenir Roman"/>
              </a:rPr>
              <a:t>(</a:t>
            </a:r>
            <a:r>
              <a:rPr lang="nl-BE" dirty="0" err="1">
                <a:solidFill>
                  <a:schemeClr val="bg1">
                    <a:lumMod val="50000"/>
                  </a:schemeClr>
                </a:solidFill>
                <a:latin typeface="Avenir Roman"/>
              </a:rPr>
              <a:t>Weiner</a:t>
            </a:r>
            <a:r>
              <a:rPr lang="nl-BE" dirty="0">
                <a:solidFill>
                  <a:schemeClr val="bg1">
                    <a:lumMod val="50000"/>
                  </a:schemeClr>
                </a:solidFill>
                <a:latin typeface="Avenir Roman"/>
              </a:rPr>
              <a:t>, 1985):</a:t>
            </a:r>
          </a:p>
          <a:p>
            <a:pPr>
              <a:lnSpc>
                <a:spcPct val="90000"/>
              </a:lnSpc>
            </a:pPr>
            <a:r>
              <a:rPr lang="nl-BE" dirty="0">
                <a:latin typeface="Avenir Roman"/>
              </a:rPr>
              <a:t>	</a:t>
            </a:r>
            <a:r>
              <a:rPr lang="nl-BE" b="1" dirty="0">
                <a:latin typeface="Avenir Roman"/>
              </a:rPr>
              <a:t>locus of </a:t>
            </a:r>
            <a:r>
              <a:rPr lang="nl-BE" b="1" dirty="0" err="1">
                <a:latin typeface="Avenir Roman"/>
              </a:rPr>
              <a:t>causality</a:t>
            </a:r>
            <a:r>
              <a:rPr lang="nl-BE" dirty="0">
                <a:latin typeface="Avenir Roman"/>
              </a:rPr>
              <a:t>: </a:t>
            </a:r>
            <a:r>
              <a:rPr lang="nl-BE" dirty="0" err="1">
                <a:latin typeface="Avenir Roman"/>
              </a:rPr>
              <a:t>internal</a:t>
            </a:r>
            <a:r>
              <a:rPr lang="nl-BE" dirty="0">
                <a:latin typeface="Avenir Roman"/>
              </a:rPr>
              <a:t> or </a:t>
            </a:r>
            <a:r>
              <a:rPr lang="nl-BE" dirty="0" err="1">
                <a:latin typeface="Avenir Roman"/>
              </a:rPr>
              <a:t>external</a:t>
            </a:r>
            <a:endParaRPr lang="nl-BE" dirty="0">
              <a:latin typeface="Avenir Roman"/>
            </a:endParaRPr>
          </a:p>
          <a:p>
            <a:pPr>
              <a:lnSpc>
                <a:spcPct val="90000"/>
              </a:lnSpc>
            </a:pPr>
            <a:r>
              <a:rPr lang="nl-BE" dirty="0">
                <a:latin typeface="Avenir Roman"/>
              </a:rPr>
              <a:t>	</a:t>
            </a:r>
            <a:r>
              <a:rPr lang="nl-BE" b="1" dirty="0" err="1">
                <a:latin typeface="Avenir Roman"/>
              </a:rPr>
              <a:t>stability</a:t>
            </a:r>
            <a:r>
              <a:rPr lang="nl-BE" dirty="0">
                <a:latin typeface="Avenir Roman"/>
              </a:rPr>
              <a:t>: </a:t>
            </a:r>
            <a:r>
              <a:rPr lang="nl-BE" dirty="0" err="1">
                <a:latin typeface="Avenir Roman"/>
              </a:rPr>
              <a:t>transient</a:t>
            </a:r>
            <a:r>
              <a:rPr lang="nl-BE" dirty="0">
                <a:latin typeface="Avenir Roman"/>
              </a:rPr>
              <a:t> or </a:t>
            </a:r>
            <a:r>
              <a:rPr lang="nl-BE" dirty="0" err="1">
                <a:latin typeface="Avenir Roman"/>
              </a:rPr>
              <a:t>unchanging</a:t>
            </a:r>
            <a:endParaRPr lang="nl-BE" dirty="0">
              <a:latin typeface="Avenir Roman"/>
            </a:endParaRPr>
          </a:p>
          <a:p>
            <a:pPr>
              <a:lnSpc>
                <a:spcPct val="90000"/>
              </a:lnSpc>
            </a:pPr>
            <a:r>
              <a:rPr lang="nl-BE" dirty="0">
                <a:latin typeface="Avenir Roman"/>
              </a:rPr>
              <a:t>	</a:t>
            </a:r>
            <a:r>
              <a:rPr lang="nl-BE" b="1" dirty="0" err="1">
                <a:latin typeface="Avenir Roman"/>
              </a:rPr>
              <a:t>controllability</a:t>
            </a:r>
            <a:r>
              <a:rPr lang="nl-BE" dirty="0">
                <a:latin typeface="Avenir Roman"/>
              </a:rPr>
              <a:t>: </a:t>
            </a:r>
            <a:r>
              <a:rPr lang="nl-BE" dirty="0" err="1">
                <a:latin typeface="Avenir Roman"/>
              </a:rPr>
              <a:t>under</a:t>
            </a:r>
            <a:r>
              <a:rPr lang="nl-BE" dirty="0">
                <a:latin typeface="Avenir Roman"/>
              </a:rPr>
              <a:t> or </a:t>
            </a:r>
            <a:r>
              <a:rPr lang="nl-BE" dirty="0" err="1">
                <a:latin typeface="Avenir Roman"/>
              </a:rPr>
              <a:t>beyond</a:t>
            </a:r>
            <a:r>
              <a:rPr lang="nl-BE" dirty="0">
                <a:latin typeface="Avenir Roman"/>
              </a:rPr>
              <a:t> control</a:t>
            </a:r>
          </a:p>
          <a:p>
            <a:pPr marL="342900" indent="-342900">
              <a:lnSpc>
                <a:spcPct val="90000"/>
              </a:lnSpc>
              <a:buFont typeface="Arial" panose="020B0604020202020204" pitchFamily="34" charset="0"/>
              <a:buChar char="•"/>
            </a:pPr>
            <a:r>
              <a:rPr lang="nl-BE" dirty="0">
                <a:latin typeface="Avenir Roman"/>
              </a:rPr>
              <a:t>These </a:t>
            </a:r>
            <a:r>
              <a:rPr lang="nl-BE" dirty="0" err="1">
                <a:latin typeface="Avenir Roman"/>
              </a:rPr>
              <a:t>attributions</a:t>
            </a:r>
            <a:r>
              <a:rPr lang="nl-BE" dirty="0">
                <a:latin typeface="Avenir Roman"/>
              </a:rPr>
              <a:t>  have </a:t>
            </a:r>
            <a:r>
              <a:rPr lang="nl-BE" dirty="0" err="1">
                <a:latin typeface="Avenir Roman"/>
              </a:rPr>
              <a:t>consequences</a:t>
            </a:r>
            <a:r>
              <a:rPr lang="nl-BE" dirty="0">
                <a:latin typeface="Avenir Roman"/>
              </a:rPr>
              <a:t> </a:t>
            </a:r>
            <a:r>
              <a:rPr lang="nl-BE" dirty="0" err="1">
                <a:latin typeface="Avenir Roman"/>
              </a:rPr>
              <a:t>for</a:t>
            </a:r>
            <a:r>
              <a:rPr lang="nl-BE" dirty="0">
                <a:latin typeface="Avenir Roman"/>
              </a:rPr>
              <a:t> </a:t>
            </a:r>
            <a:r>
              <a:rPr lang="nl-BE" dirty="0" err="1">
                <a:latin typeface="Avenir Roman"/>
              </a:rPr>
              <a:t>our</a:t>
            </a:r>
            <a:r>
              <a:rPr lang="nl-BE" dirty="0">
                <a:latin typeface="Avenir Roman"/>
              </a:rPr>
              <a:t> </a:t>
            </a:r>
            <a:r>
              <a:rPr lang="nl-BE" dirty="0" err="1">
                <a:latin typeface="Avenir Roman"/>
              </a:rPr>
              <a:t>future</a:t>
            </a:r>
            <a:r>
              <a:rPr lang="nl-BE" dirty="0">
                <a:latin typeface="Avenir Roman"/>
              </a:rPr>
              <a:t> effort (</a:t>
            </a:r>
            <a:r>
              <a:rPr lang="nl-BE" dirty="0" err="1">
                <a:latin typeface="Avenir Roman"/>
              </a:rPr>
              <a:t>and</a:t>
            </a:r>
            <a:r>
              <a:rPr lang="nl-BE" dirty="0">
                <a:latin typeface="Avenir Roman"/>
              </a:rPr>
              <a:t> </a:t>
            </a:r>
            <a:r>
              <a:rPr lang="nl-BE" dirty="0" err="1">
                <a:latin typeface="Avenir Roman"/>
              </a:rPr>
              <a:t>self-esteem</a:t>
            </a:r>
            <a:r>
              <a:rPr lang="nl-BE" dirty="0">
                <a:latin typeface="Avenir Roman"/>
              </a:rPr>
              <a:t>). For </a:t>
            </a:r>
            <a:r>
              <a:rPr lang="nl-BE" dirty="0" err="1">
                <a:latin typeface="Avenir Roman"/>
              </a:rPr>
              <a:t>example</a:t>
            </a:r>
            <a:r>
              <a:rPr lang="nl-BE" dirty="0">
                <a:latin typeface="Avenir Roman"/>
              </a:rPr>
              <a:t>, </a:t>
            </a:r>
            <a:r>
              <a:rPr lang="nl-BE" dirty="0" err="1">
                <a:latin typeface="Avenir Roman"/>
              </a:rPr>
              <a:t>attributing</a:t>
            </a:r>
            <a:r>
              <a:rPr lang="nl-BE" dirty="0">
                <a:latin typeface="Avenir Roman"/>
              </a:rPr>
              <a:t> a </a:t>
            </a:r>
            <a:r>
              <a:rPr lang="nl-BE" dirty="0" err="1">
                <a:latin typeface="Avenir Roman"/>
              </a:rPr>
              <a:t>loss</a:t>
            </a:r>
            <a:r>
              <a:rPr lang="nl-BE" dirty="0">
                <a:latin typeface="Avenir Roman"/>
              </a:rPr>
              <a:t> </a:t>
            </a:r>
            <a:r>
              <a:rPr lang="nl-BE" dirty="0" err="1">
                <a:latin typeface="Avenir Roman"/>
              </a:rPr>
              <a:t>to</a:t>
            </a:r>
            <a:r>
              <a:rPr lang="nl-BE" dirty="0">
                <a:latin typeface="Avenir Roman"/>
              </a:rPr>
              <a:t> </a:t>
            </a:r>
            <a:r>
              <a:rPr lang="nl-BE" dirty="0" err="1">
                <a:latin typeface="Avenir Roman"/>
              </a:rPr>
              <a:t>lack</a:t>
            </a:r>
            <a:r>
              <a:rPr lang="nl-BE" dirty="0">
                <a:latin typeface="Avenir Roman"/>
              </a:rPr>
              <a:t> of </a:t>
            </a:r>
            <a:r>
              <a:rPr lang="nl-BE" dirty="0" err="1">
                <a:latin typeface="Avenir Roman"/>
              </a:rPr>
              <a:t>ability</a:t>
            </a:r>
            <a:r>
              <a:rPr lang="nl-BE" dirty="0">
                <a:latin typeface="Avenir Roman"/>
              </a:rPr>
              <a:t> (</a:t>
            </a:r>
            <a:r>
              <a:rPr lang="nl-BE" dirty="0" err="1">
                <a:latin typeface="Avenir Roman"/>
              </a:rPr>
              <a:t>internal</a:t>
            </a:r>
            <a:r>
              <a:rPr lang="nl-BE" dirty="0">
                <a:latin typeface="Avenir Roman"/>
              </a:rPr>
              <a:t>, </a:t>
            </a:r>
            <a:r>
              <a:rPr lang="nl-BE" dirty="0" err="1">
                <a:latin typeface="Avenir Roman"/>
              </a:rPr>
              <a:t>stable</a:t>
            </a:r>
            <a:r>
              <a:rPr lang="nl-BE" dirty="0">
                <a:latin typeface="Avenir Roman"/>
              </a:rPr>
              <a:t>, </a:t>
            </a:r>
            <a:r>
              <a:rPr lang="nl-BE" dirty="0" err="1">
                <a:latin typeface="Avenir Roman"/>
              </a:rPr>
              <a:t>uncontrollable</a:t>
            </a:r>
            <a:r>
              <a:rPr lang="nl-BE" dirty="0">
                <a:latin typeface="Avenir Roman"/>
              </a:rPr>
              <a:t>) versus </a:t>
            </a:r>
            <a:r>
              <a:rPr lang="nl-BE" dirty="0" err="1">
                <a:latin typeface="Avenir Roman"/>
              </a:rPr>
              <a:t>to</a:t>
            </a:r>
            <a:r>
              <a:rPr lang="nl-BE" dirty="0">
                <a:latin typeface="Avenir Roman"/>
              </a:rPr>
              <a:t> a wrong </a:t>
            </a:r>
            <a:r>
              <a:rPr lang="nl-BE" dirty="0" err="1">
                <a:latin typeface="Avenir Roman"/>
              </a:rPr>
              <a:t>strategy</a:t>
            </a:r>
            <a:r>
              <a:rPr lang="nl-BE" dirty="0">
                <a:latin typeface="Avenir Roman"/>
              </a:rPr>
              <a:t> (</a:t>
            </a:r>
            <a:r>
              <a:rPr lang="nl-BE" dirty="0" err="1">
                <a:latin typeface="Avenir Roman"/>
              </a:rPr>
              <a:t>internal</a:t>
            </a:r>
            <a:r>
              <a:rPr lang="nl-BE" dirty="0">
                <a:latin typeface="Avenir Roman"/>
              </a:rPr>
              <a:t>, </a:t>
            </a:r>
            <a:r>
              <a:rPr lang="nl-BE" dirty="0" err="1">
                <a:latin typeface="Avenir Roman"/>
              </a:rPr>
              <a:t>unstable</a:t>
            </a:r>
            <a:r>
              <a:rPr lang="nl-BE" dirty="0">
                <a:latin typeface="Avenir Roman"/>
              </a:rPr>
              <a:t>, </a:t>
            </a:r>
            <a:r>
              <a:rPr lang="nl-BE" dirty="0" err="1">
                <a:latin typeface="Avenir Roman"/>
              </a:rPr>
              <a:t>controlleable</a:t>
            </a:r>
            <a:r>
              <a:rPr lang="nl-BE" dirty="0">
                <a:latin typeface="Avenir Roman"/>
              </a:rPr>
              <a:t>) versus </a:t>
            </a:r>
            <a:r>
              <a:rPr lang="nl-BE" dirty="0" err="1">
                <a:latin typeface="Avenir Roman"/>
              </a:rPr>
              <a:t>to</a:t>
            </a:r>
            <a:r>
              <a:rPr lang="nl-BE" dirty="0">
                <a:latin typeface="Avenir Roman"/>
              </a:rPr>
              <a:t> bad </a:t>
            </a:r>
            <a:r>
              <a:rPr lang="nl-BE" dirty="0" err="1">
                <a:latin typeface="Avenir Roman"/>
              </a:rPr>
              <a:t>luck</a:t>
            </a:r>
            <a:r>
              <a:rPr lang="nl-BE" dirty="0">
                <a:latin typeface="Avenir Roman"/>
              </a:rPr>
              <a:t> (</a:t>
            </a:r>
            <a:r>
              <a:rPr lang="nl-BE" dirty="0" err="1">
                <a:latin typeface="Avenir Roman"/>
              </a:rPr>
              <a:t>external</a:t>
            </a:r>
            <a:r>
              <a:rPr lang="nl-BE" dirty="0">
                <a:latin typeface="Avenir Roman"/>
              </a:rPr>
              <a:t>, </a:t>
            </a:r>
            <a:r>
              <a:rPr lang="nl-BE" dirty="0" err="1">
                <a:latin typeface="Avenir Roman"/>
              </a:rPr>
              <a:t>unstable</a:t>
            </a:r>
            <a:r>
              <a:rPr lang="nl-BE" dirty="0">
                <a:latin typeface="Avenir Roman"/>
              </a:rPr>
              <a:t>, </a:t>
            </a:r>
            <a:r>
              <a:rPr lang="nl-BE" dirty="0" err="1">
                <a:latin typeface="Avenir Roman"/>
              </a:rPr>
              <a:t>uncontrollable</a:t>
            </a:r>
            <a:r>
              <a:rPr lang="nl-BE" dirty="0">
                <a:latin typeface="Avenir Roman"/>
              </a:rPr>
              <a:t>).</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attribution</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79938" y="910517"/>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Attribution theory </a:t>
            </a:r>
          </a:p>
        </p:txBody>
      </p:sp>
    </p:spTree>
    <p:extLst>
      <p:ext uri="{BB962C8B-B14F-4D97-AF65-F5344CB8AC3E}">
        <p14:creationId xmlns:p14="http://schemas.microsoft.com/office/powerpoint/2010/main" val="596258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 calcmode="lin" valueType="num">
                                      <p:cBhvr additive="base">
                                        <p:cTn id="31"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F0CC60A-CE3A-49D8-B6A4-C959978F1737}"/>
              </a:ext>
            </a:extLst>
          </p:cNvPr>
          <p:cNvPicPr>
            <a:picLocks noGrp="1" noChangeAspect="1"/>
          </p:cNvPicPr>
          <p:nvPr>
            <p:ph idx="1"/>
          </p:nvPr>
        </p:nvPicPr>
        <p:blipFill rotWithShape="1">
          <a:blip r:embed="rId2"/>
          <a:srcRect t="71002"/>
          <a:stretch/>
        </p:blipFill>
        <p:spPr>
          <a:xfrm>
            <a:off x="446532" y="1429611"/>
            <a:ext cx="7876266" cy="761320"/>
          </a:xfrm>
        </p:spPr>
      </p:pic>
      <p:sp>
        <p:nvSpPr>
          <p:cNvPr id="3" name="Title 1">
            <a:extLst>
              <a:ext uri="{FF2B5EF4-FFF2-40B4-BE49-F238E27FC236}">
                <a16:creationId xmlns:a16="http://schemas.microsoft.com/office/drawing/2014/main" id="{30EDE977-1D68-CD4B-A2E6-75E2FD86AFB1}"/>
              </a:ext>
            </a:extLst>
          </p:cNvPr>
          <p:cNvSpPr txBox="1">
            <a:spLocks/>
          </p:cNvSpPr>
          <p:nvPr/>
        </p:nvSpPr>
        <p:spPr>
          <a:xfrm>
            <a:off x="685800" y="286046"/>
            <a:ext cx="7772400" cy="522288"/>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a:solidFill>
                  <a:srgbClr val="22568B"/>
                </a:solidFill>
                <a:latin typeface="Avenir Roman" panose="02000503020000020003" pitchFamily="2" charset="0"/>
              </a:rPr>
              <a:t>Current approaches to attribution</a:t>
            </a:r>
            <a:br>
              <a:rPr lang="en-US" b="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4" name="Subtitle 2">
            <a:extLst>
              <a:ext uri="{FF2B5EF4-FFF2-40B4-BE49-F238E27FC236}">
                <a16:creationId xmlns:a16="http://schemas.microsoft.com/office/drawing/2014/main" id="{6A060F44-0FB3-9F4C-93F9-28825A3E9C1F}"/>
              </a:ext>
            </a:extLst>
          </p:cNvPr>
          <p:cNvSpPr txBox="1">
            <a:spLocks/>
          </p:cNvSpPr>
          <p:nvPr/>
        </p:nvSpPr>
        <p:spPr>
          <a:xfrm>
            <a:off x="679938" y="910517"/>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Attribution theory </a:t>
            </a:r>
          </a:p>
        </p:txBody>
      </p:sp>
      <p:sp>
        <p:nvSpPr>
          <p:cNvPr id="19" name="Line 2">
            <a:extLst>
              <a:ext uri="{FF2B5EF4-FFF2-40B4-BE49-F238E27FC236}">
                <a16:creationId xmlns:a16="http://schemas.microsoft.com/office/drawing/2014/main" id="{D65A511D-581C-F54C-8B1E-20F5EA048C73}"/>
              </a:ext>
            </a:extLst>
          </p:cNvPr>
          <p:cNvSpPr>
            <a:spLocks noChangeShapeType="1"/>
          </p:cNvSpPr>
          <p:nvPr/>
        </p:nvSpPr>
        <p:spPr bwMode="auto">
          <a:xfrm flipV="1">
            <a:off x="4904105" y="3059275"/>
            <a:ext cx="1017588" cy="0"/>
          </a:xfrm>
          <a:prstGeom prst="line">
            <a:avLst/>
          </a:prstGeom>
          <a:noFill/>
          <a:ln w="9525" cmpd="sng">
            <a:solidFill>
              <a:sysClr val="windowText" lastClr="000000">
                <a:lumMod val="50000"/>
                <a:lumOff val="50000"/>
              </a:sysClr>
            </a:solidFill>
            <a:round/>
            <a:headEnd/>
            <a:tailEnd type="triangle" w="med" len="med"/>
          </a:ln>
          <a:effectLst/>
        </p:spPr>
        <p:txBody>
          <a:bodyPr tIns="91440" bIns="9144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ndParaRPr>
          </a:p>
        </p:txBody>
      </p:sp>
      <p:sp>
        <p:nvSpPr>
          <p:cNvPr id="20" name="Line 2">
            <a:extLst>
              <a:ext uri="{FF2B5EF4-FFF2-40B4-BE49-F238E27FC236}">
                <a16:creationId xmlns:a16="http://schemas.microsoft.com/office/drawing/2014/main" id="{3F4B59F7-0C2D-0C44-854D-6050BFEC7813}"/>
              </a:ext>
            </a:extLst>
          </p:cNvPr>
          <p:cNvSpPr>
            <a:spLocks noChangeShapeType="1"/>
          </p:cNvSpPr>
          <p:nvPr/>
        </p:nvSpPr>
        <p:spPr bwMode="auto">
          <a:xfrm flipV="1">
            <a:off x="3624580" y="3059275"/>
            <a:ext cx="1017588" cy="0"/>
          </a:xfrm>
          <a:prstGeom prst="line">
            <a:avLst/>
          </a:prstGeom>
          <a:noFill/>
          <a:ln w="9525" cmpd="sng">
            <a:solidFill>
              <a:sysClr val="windowText" lastClr="000000">
                <a:lumMod val="50000"/>
                <a:lumOff val="50000"/>
              </a:sysClr>
            </a:solidFill>
            <a:round/>
            <a:headEnd/>
            <a:tailEnd type="triangle" w="med" len="med"/>
          </a:ln>
          <a:effectLst/>
        </p:spPr>
        <p:txBody>
          <a:bodyPr tIns="91440" bIns="9144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sp>
        <p:nvSpPr>
          <p:cNvPr id="21" name="Line 2">
            <a:extLst>
              <a:ext uri="{FF2B5EF4-FFF2-40B4-BE49-F238E27FC236}">
                <a16:creationId xmlns:a16="http://schemas.microsoft.com/office/drawing/2014/main" id="{49648CB7-06FF-AB44-8927-ADEB33E4DED4}"/>
              </a:ext>
            </a:extLst>
          </p:cNvPr>
          <p:cNvSpPr>
            <a:spLocks noChangeShapeType="1"/>
          </p:cNvSpPr>
          <p:nvPr/>
        </p:nvSpPr>
        <p:spPr bwMode="auto">
          <a:xfrm flipV="1">
            <a:off x="2608580" y="3059275"/>
            <a:ext cx="1017588" cy="0"/>
          </a:xfrm>
          <a:prstGeom prst="line">
            <a:avLst/>
          </a:prstGeom>
          <a:noFill/>
          <a:ln w="9525" cmpd="sng">
            <a:solidFill>
              <a:sysClr val="windowText" lastClr="000000">
                <a:lumMod val="50000"/>
                <a:lumOff val="50000"/>
              </a:sysClr>
            </a:solidFill>
            <a:round/>
            <a:headEnd/>
            <a:tailEnd type="triangle" w="med" len="med"/>
          </a:ln>
          <a:effectLst/>
        </p:spPr>
        <p:txBody>
          <a:bodyPr tIns="91440" bIns="9144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ndParaRPr>
          </a:p>
        </p:txBody>
      </p:sp>
      <p:sp>
        <p:nvSpPr>
          <p:cNvPr id="22" name="Line 2">
            <a:extLst>
              <a:ext uri="{FF2B5EF4-FFF2-40B4-BE49-F238E27FC236}">
                <a16:creationId xmlns:a16="http://schemas.microsoft.com/office/drawing/2014/main" id="{2CCE3A7E-FA77-0649-A574-29DC91A1BE65}"/>
              </a:ext>
            </a:extLst>
          </p:cNvPr>
          <p:cNvSpPr>
            <a:spLocks noChangeShapeType="1"/>
          </p:cNvSpPr>
          <p:nvPr/>
        </p:nvSpPr>
        <p:spPr bwMode="auto">
          <a:xfrm flipV="1">
            <a:off x="986155" y="3043400"/>
            <a:ext cx="1128713" cy="0"/>
          </a:xfrm>
          <a:prstGeom prst="line">
            <a:avLst/>
          </a:prstGeom>
          <a:noFill/>
          <a:ln w="9525" cmpd="sng">
            <a:solidFill>
              <a:sysClr val="windowText" lastClr="000000">
                <a:lumMod val="50000"/>
                <a:lumOff val="50000"/>
              </a:sysClr>
            </a:solidFill>
            <a:round/>
            <a:headEnd/>
            <a:tailEnd type="triangle" w="med" len="med"/>
          </a:ln>
          <a:effectLst/>
        </p:spPr>
        <p:txBody>
          <a:bodyPr tIns="91440" bIns="9144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ndParaRPr>
          </a:p>
        </p:txBody>
      </p:sp>
      <p:sp>
        <p:nvSpPr>
          <p:cNvPr id="23" name="Line 10">
            <a:extLst>
              <a:ext uri="{FF2B5EF4-FFF2-40B4-BE49-F238E27FC236}">
                <a16:creationId xmlns:a16="http://schemas.microsoft.com/office/drawing/2014/main" id="{8B8A6CEB-7938-DC40-A6C5-F20E51918275}"/>
              </a:ext>
            </a:extLst>
          </p:cNvPr>
          <p:cNvSpPr>
            <a:spLocks noChangeShapeType="1"/>
          </p:cNvSpPr>
          <p:nvPr/>
        </p:nvSpPr>
        <p:spPr bwMode="auto">
          <a:xfrm>
            <a:off x="800418" y="3660938"/>
            <a:ext cx="6108700" cy="7937"/>
          </a:xfrm>
          <a:prstGeom prst="line">
            <a:avLst/>
          </a:prstGeom>
          <a:noFill/>
          <a:ln w="12700" cmpd="sng">
            <a:solidFill>
              <a:sysClr val="windowText" lastClr="000000"/>
            </a:solidFill>
            <a:round/>
            <a:headEnd/>
            <a:tailEnd type="triangle" w="med" len="med"/>
          </a:ln>
          <a:effectLst/>
        </p:spPr>
        <p:txBody>
          <a:bodyPr tIns="91440" bIns="9144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ndParaRPr>
          </a:p>
        </p:txBody>
      </p:sp>
      <p:sp>
        <p:nvSpPr>
          <p:cNvPr id="24" name="Text Box 11">
            <a:extLst>
              <a:ext uri="{FF2B5EF4-FFF2-40B4-BE49-F238E27FC236}">
                <a16:creationId xmlns:a16="http://schemas.microsoft.com/office/drawing/2014/main" id="{375F7B30-F8FA-FB43-8D4C-62DF60F9CDE2}"/>
              </a:ext>
            </a:extLst>
          </p:cNvPr>
          <p:cNvSpPr txBox="1">
            <a:spLocks noChangeArrowheads="1"/>
          </p:cNvSpPr>
          <p:nvPr/>
        </p:nvSpPr>
        <p:spPr bwMode="auto">
          <a:xfrm>
            <a:off x="6097905" y="3660938"/>
            <a:ext cx="9144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defTabSz="914400">
              <a:spcBef>
                <a:spcPct val="0"/>
              </a:spcBef>
              <a:buFontTx/>
              <a:buNone/>
            </a:pPr>
            <a:r>
              <a:rPr lang="en-AU" altLang="en-US" sz="1000" i="1">
                <a:solidFill>
                  <a:prstClr val="black"/>
                </a:solidFill>
                <a:latin typeface="Arial" panose="020B0604020202020204" pitchFamily="34" charset="0"/>
              </a:rPr>
              <a:t>time</a:t>
            </a:r>
          </a:p>
        </p:txBody>
      </p:sp>
      <p:sp>
        <p:nvSpPr>
          <p:cNvPr id="25" name="Text Box 3">
            <a:extLst>
              <a:ext uri="{FF2B5EF4-FFF2-40B4-BE49-F238E27FC236}">
                <a16:creationId xmlns:a16="http://schemas.microsoft.com/office/drawing/2014/main" id="{5357674E-4FBC-A848-ABE0-C27C90A0E77E}"/>
              </a:ext>
            </a:extLst>
          </p:cNvPr>
          <p:cNvSpPr txBox="1">
            <a:spLocks noChangeArrowheads="1"/>
          </p:cNvSpPr>
          <p:nvPr/>
        </p:nvSpPr>
        <p:spPr bwMode="auto">
          <a:xfrm>
            <a:off x="841693" y="2710025"/>
            <a:ext cx="987425" cy="661988"/>
          </a:xfrm>
          <a:prstGeom prst="rect">
            <a:avLst/>
          </a:prstGeom>
          <a:solidFill>
            <a:sysClr val="window" lastClr="FFFFFF">
              <a:lumMod val="85000"/>
            </a:sysClr>
          </a:solidFill>
          <a:ln w="9525" cmpd="sng">
            <a:solidFill>
              <a:sysClr val="window" lastClr="FFFFFF">
                <a:lumMod val="65000"/>
              </a:sysClr>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charset="0"/>
                <a:ea typeface="ＭＳ Ｐゴシック" charset="0"/>
              </a:rPr>
              <a:t>event</a:t>
            </a:r>
          </a:p>
        </p:txBody>
      </p:sp>
      <p:sp>
        <p:nvSpPr>
          <p:cNvPr id="26" name="Line 2">
            <a:extLst>
              <a:ext uri="{FF2B5EF4-FFF2-40B4-BE49-F238E27FC236}">
                <a16:creationId xmlns:a16="http://schemas.microsoft.com/office/drawing/2014/main" id="{AEEB1E32-0B6F-FA40-AB1C-74394C7CF687}"/>
              </a:ext>
            </a:extLst>
          </p:cNvPr>
          <p:cNvSpPr>
            <a:spLocks noChangeShapeType="1"/>
          </p:cNvSpPr>
          <p:nvPr/>
        </p:nvSpPr>
        <p:spPr bwMode="auto">
          <a:xfrm>
            <a:off x="4773930" y="3016413"/>
            <a:ext cx="223838" cy="47625"/>
          </a:xfrm>
          <a:prstGeom prst="line">
            <a:avLst/>
          </a:prstGeom>
          <a:noFill/>
          <a:ln w="9525" cmpd="sng">
            <a:solidFill>
              <a:sysClr val="windowText" lastClr="000000">
                <a:lumMod val="50000"/>
                <a:lumOff val="50000"/>
              </a:sysClr>
            </a:solidFill>
            <a:round/>
            <a:headEnd/>
            <a:tailEnd type="triangle" w="med" len="med"/>
          </a:ln>
          <a:effectLst/>
        </p:spPr>
        <p:txBody>
          <a:bodyPr tIns="91440" bIns="9144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ndParaRPr>
          </a:p>
        </p:txBody>
      </p:sp>
      <p:sp>
        <p:nvSpPr>
          <p:cNvPr id="27" name="Line 2">
            <a:extLst>
              <a:ext uri="{FF2B5EF4-FFF2-40B4-BE49-F238E27FC236}">
                <a16:creationId xmlns:a16="http://schemas.microsoft.com/office/drawing/2014/main" id="{6C6AC4CF-B630-DF46-BD56-E4D3D0C923A2}"/>
              </a:ext>
            </a:extLst>
          </p:cNvPr>
          <p:cNvSpPr>
            <a:spLocks noChangeShapeType="1"/>
          </p:cNvSpPr>
          <p:nvPr/>
        </p:nvSpPr>
        <p:spPr bwMode="auto">
          <a:xfrm flipV="1">
            <a:off x="3951605" y="3030700"/>
            <a:ext cx="119063" cy="19050"/>
          </a:xfrm>
          <a:prstGeom prst="line">
            <a:avLst/>
          </a:prstGeom>
          <a:noFill/>
          <a:ln w="9525" cmpd="sng">
            <a:solidFill>
              <a:sysClr val="windowText" lastClr="000000">
                <a:lumMod val="50000"/>
                <a:lumOff val="50000"/>
              </a:sysClr>
            </a:solidFill>
            <a:round/>
            <a:headEnd/>
            <a:tailEnd type="triangle" w="med" len="med"/>
          </a:ln>
          <a:effectLst/>
        </p:spPr>
        <p:txBody>
          <a:bodyPr tIns="91440" bIns="9144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ndParaRPr>
          </a:p>
        </p:txBody>
      </p:sp>
      <p:sp>
        <p:nvSpPr>
          <p:cNvPr id="28" name="Text Box 3">
            <a:extLst>
              <a:ext uri="{FF2B5EF4-FFF2-40B4-BE49-F238E27FC236}">
                <a16:creationId xmlns:a16="http://schemas.microsoft.com/office/drawing/2014/main" id="{608652B1-E7B0-BA47-A7DA-76A58D1966D0}"/>
              </a:ext>
            </a:extLst>
          </p:cNvPr>
          <p:cNvSpPr txBox="1">
            <a:spLocks noChangeArrowheads="1"/>
          </p:cNvSpPr>
          <p:nvPr/>
        </p:nvSpPr>
        <p:spPr bwMode="auto">
          <a:xfrm>
            <a:off x="2114868" y="2541750"/>
            <a:ext cx="1295400" cy="996950"/>
          </a:xfrm>
          <a:prstGeom prst="rect">
            <a:avLst/>
          </a:prstGeom>
          <a:solidFill>
            <a:srgbClr val="4F81BD">
              <a:lumMod val="40000"/>
              <a:lumOff val="60000"/>
            </a:srgbClr>
          </a:solidFill>
          <a:ln w="9525" cap="flat" cmpd="sng" algn="ctr">
            <a:solidFill>
              <a:sysClr val="window" lastClr="FFFFFF">
                <a:lumMod val="65000"/>
              </a:sysClr>
            </a:solidFill>
            <a:prstDash val="solid"/>
          </a:ln>
          <a:effectLst/>
        </p:spPr>
        <p:txBody>
          <a:bodyPr anchor="ctr"/>
          <a:lstStyle>
            <a:defPPr>
              <a:defRPr lang="en-US"/>
            </a:defPPr>
            <a:lvl1pPr algn="ctr">
              <a:defRPr sz="900" i="1">
                <a:cs typeface="Arial" panose="020B0604020202020204" pitchFamily="34" charset="0"/>
              </a:defRPr>
            </a:lvl1pPr>
            <a:lvl2pPr marL="742950" indent="-285750"/>
            <a:lvl3pPr marL="1143000" indent="-228600"/>
            <a:lvl4pPr marL="1600200" indent="-228600"/>
            <a:lvl5pPr marL="2057400" indent="-228600"/>
            <a:lvl6pPr marL="2514600" indent="-228600" defTabSz="457200" eaLnBrk="0" fontAlgn="base" hangingPunct="0">
              <a:spcBef>
                <a:spcPct val="0"/>
              </a:spcBef>
              <a:spcAft>
                <a:spcPct val="0"/>
              </a:spcAft>
            </a:lvl6pPr>
            <a:lvl7pPr marL="2971800" indent="-228600" defTabSz="457200" eaLnBrk="0" fontAlgn="base" hangingPunct="0">
              <a:spcBef>
                <a:spcPct val="0"/>
              </a:spcBef>
              <a:spcAft>
                <a:spcPct val="0"/>
              </a:spcAft>
            </a:lvl7pPr>
            <a:lvl8pPr marL="3429000" indent="-228600" defTabSz="457200" eaLnBrk="0" fontAlgn="base" hangingPunct="0">
              <a:spcBef>
                <a:spcPct val="0"/>
              </a:spcBef>
              <a:spcAft>
                <a:spcPct val="0"/>
              </a:spcAft>
            </a:lvl8pPr>
            <a:lvl9pPr marL="3886200" indent="-228600" defTabSz="457200" eaLnBrk="0" fontAlgn="base" hangingPunct="0">
              <a:spcBef>
                <a:spcPct val="0"/>
              </a:spcBef>
              <a:spcAft>
                <a:spcPct val="0"/>
              </a:spcAft>
            </a:lvl9pPr>
          </a:lstStyle>
          <a:p>
            <a:pPr marL="0" marR="0" lvl="0" indent="0" algn="ctr" defTabSz="914400" eaLnBrk="0" fontAlgn="auto" latinLnBrk="0" hangingPunct="0">
              <a:lnSpc>
                <a:spcPct val="100000"/>
              </a:lnSpc>
              <a:spcBef>
                <a:spcPts val="0"/>
              </a:spcBef>
              <a:spcAft>
                <a:spcPts val="60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attribution</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en-GB" altLang="nl-BE" sz="900" b="0" i="1"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(locus of causality; stability; controllability)</a:t>
            </a:r>
            <a:endParaRPr kumimoji="0" lang="en-AU" sz="900" b="0" i="1"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Text Box 3">
            <a:extLst>
              <a:ext uri="{FF2B5EF4-FFF2-40B4-BE49-F238E27FC236}">
                <a16:creationId xmlns:a16="http://schemas.microsoft.com/office/drawing/2014/main" id="{5FCC22A2-5D34-8847-8A69-CEA84F9AB1DC}"/>
              </a:ext>
            </a:extLst>
          </p:cNvPr>
          <p:cNvSpPr txBox="1">
            <a:spLocks noChangeArrowheads="1"/>
          </p:cNvSpPr>
          <p:nvPr/>
        </p:nvSpPr>
        <p:spPr bwMode="auto">
          <a:xfrm>
            <a:off x="3361055" y="2708438"/>
            <a:ext cx="987425" cy="663575"/>
          </a:xfrm>
          <a:prstGeom prst="rect">
            <a:avLst/>
          </a:prstGeom>
          <a:solidFill>
            <a:srgbClr val="4F81BD">
              <a:lumMod val="20000"/>
              <a:lumOff val="80000"/>
            </a:srgbClr>
          </a:solidFill>
          <a:ln w="9525" cmpd="sng">
            <a:solidFill>
              <a:sysClr val="window" lastClr="FFFFFF">
                <a:lumMod val="65000"/>
              </a:sysClr>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charset="0"/>
                <a:ea typeface="ＭＳ Ｐゴシック" charset="0"/>
              </a:rPr>
              <a:t>cognition</a:t>
            </a:r>
          </a:p>
        </p:txBody>
      </p:sp>
      <p:sp>
        <p:nvSpPr>
          <p:cNvPr id="30" name="Text Box 3">
            <a:extLst>
              <a:ext uri="{FF2B5EF4-FFF2-40B4-BE49-F238E27FC236}">
                <a16:creationId xmlns:a16="http://schemas.microsoft.com/office/drawing/2014/main" id="{8767B2A4-873F-9647-9210-84A89AF7967F}"/>
              </a:ext>
            </a:extLst>
          </p:cNvPr>
          <p:cNvSpPr txBox="1">
            <a:spLocks noChangeArrowheads="1"/>
          </p:cNvSpPr>
          <p:nvPr/>
        </p:nvSpPr>
        <p:spPr bwMode="auto">
          <a:xfrm>
            <a:off x="4642168" y="2710025"/>
            <a:ext cx="987425" cy="661988"/>
          </a:xfrm>
          <a:prstGeom prst="rect">
            <a:avLst/>
          </a:prstGeom>
          <a:solidFill>
            <a:srgbClr val="9BBB59">
              <a:lumMod val="20000"/>
              <a:lumOff val="80000"/>
            </a:srgbClr>
          </a:solidFill>
          <a:ln w="9525" cmpd="sng">
            <a:solidFill>
              <a:sysClr val="window" lastClr="FFFFFF">
                <a:lumMod val="65000"/>
              </a:sysClr>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charset="0"/>
                <a:ea typeface="ＭＳ Ｐゴシック" charset="0"/>
              </a:rPr>
              <a:t>emotion</a:t>
            </a:r>
          </a:p>
        </p:txBody>
      </p:sp>
      <p:sp>
        <p:nvSpPr>
          <p:cNvPr id="31" name="Text Box 3">
            <a:extLst>
              <a:ext uri="{FF2B5EF4-FFF2-40B4-BE49-F238E27FC236}">
                <a16:creationId xmlns:a16="http://schemas.microsoft.com/office/drawing/2014/main" id="{15B2E49D-2230-1040-B379-CC53112D270A}"/>
              </a:ext>
            </a:extLst>
          </p:cNvPr>
          <p:cNvSpPr txBox="1">
            <a:spLocks noChangeArrowheads="1"/>
          </p:cNvSpPr>
          <p:nvPr/>
        </p:nvSpPr>
        <p:spPr bwMode="auto">
          <a:xfrm>
            <a:off x="5921693" y="2708438"/>
            <a:ext cx="987425" cy="663575"/>
          </a:xfrm>
          <a:prstGeom prst="rect">
            <a:avLst/>
          </a:prstGeom>
          <a:solidFill>
            <a:srgbClr val="C0504D">
              <a:lumMod val="20000"/>
              <a:lumOff val="80000"/>
            </a:srgbClr>
          </a:solidFill>
          <a:ln w="9525" cmpd="sng">
            <a:solidFill>
              <a:sysClr val="window" lastClr="FFFFFF">
                <a:lumMod val="65000"/>
              </a:sysClr>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charset="0"/>
                <a:ea typeface="ＭＳ Ｐゴシック" charset="0"/>
              </a:rPr>
              <a:t>behaviour</a:t>
            </a:r>
          </a:p>
        </p:txBody>
      </p:sp>
    </p:spTree>
    <p:extLst>
      <p:ext uri="{BB962C8B-B14F-4D97-AF65-F5344CB8AC3E}">
        <p14:creationId xmlns:p14="http://schemas.microsoft.com/office/powerpoint/2010/main" val="717478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23" grpId="0" animBg="1"/>
      <p:bldP spid="24" grpId="0"/>
      <p:bldP spid="25" grpId="0" animBg="1"/>
      <p:bldP spid="28" grpId="0" animBg="1"/>
      <p:bldP spid="29" grpId="0" animBg="1"/>
      <p:bldP spid="30" grpId="0" animBg="1"/>
      <p:bldP spid="3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6</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762000" y="1729765"/>
            <a:ext cx="8187856" cy="3643086"/>
          </a:xfrm>
        </p:spPr>
        <p:txBody>
          <a:bodyPr>
            <a:normAutofit/>
          </a:bodyPr>
          <a:lstStyle/>
          <a:p>
            <a:pPr marL="342900" indent="-342900">
              <a:lnSpc>
                <a:spcPct val="90000"/>
              </a:lnSpc>
              <a:buFont typeface="Arial" panose="020B0604020202020204" pitchFamily="34" charset="0"/>
              <a:buChar char="•"/>
            </a:pPr>
            <a:r>
              <a:rPr lang="nl-BE" dirty="0">
                <a:latin typeface="Avenir Roman"/>
              </a:rPr>
              <a:t>Sport research </a:t>
            </a:r>
            <a:r>
              <a:rPr lang="nl-BE" i="1" dirty="0" err="1">
                <a:latin typeface="Avenir Roman"/>
              </a:rPr>
              <a:t>should</a:t>
            </a:r>
            <a:r>
              <a:rPr lang="nl-BE" i="1" dirty="0">
                <a:latin typeface="Avenir Roman"/>
              </a:rPr>
              <a:t> focus on </a:t>
            </a:r>
            <a:r>
              <a:rPr lang="nl-BE" i="1" dirty="0" err="1">
                <a:latin typeface="Avenir Roman"/>
              </a:rPr>
              <a:t>controllability</a:t>
            </a:r>
            <a:r>
              <a:rPr lang="nl-BE" dirty="0">
                <a:latin typeface="Avenir Roman"/>
              </a:rPr>
              <a:t>, </a:t>
            </a:r>
            <a:r>
              <a:rPr lang="nl-BE" dirty="0" err="1">
                <a:latin typeface="Avenir Roman"/>
              </a:rPr>
              <a:t>which</a:t>
            </a:r>
            <a:r>
              <a:rPr lang="nl-BE" dirty="0">
                <a:latin typeface="Avenir Roman"/>
              </a:rPr>
              <a:t> </a:t>
            </a:r>
            <a:r>
              <a:rPr lang="nl-BE" dirty="0" err="1">
                <a:latin typeface="Avenir Roman"/>
              </a:rPr>
              <a:t>interacts</a:t>
            </a:r>
            <a:r>
              <a:rPr lang="nl-BE" dirty="0">
                <a:latin typeface="Avenir Roman"/>
              </a:rPr>
              <a:t> </a:t>
            </a:r>
            <a:r>
              <a:rPr lang="nl-BE" dirty="0" err="1">
                <a:latin typeface="Avenir Roman"/>
              </a:rPr>
              <a:t>with</a:t>
            </a:r>
            <a:r>
              <a:rPr lang="nl-BE" dirty="0">
                <a:latin typeface="Avenir Roman"/>
              </a:rPr>
              <a:t> </a:t>
            </a:r>
            <a:r>
              <a:rPr lang="nl-BE" b="1" dirty="0" err="1">
                <a:latin typeface="Avenir Roman"/>
              </a:rPr>
              <a:t>generalisability</a:t>
            </a:r>
            <a:r>
              <a:rPr lang="nl-BE" dirty="0">
                <a:latin typeface="Avenir Roman"/>
              </a:rPr>
              <a:t> </a:t>
            </a:r>
            <a:r>
              <a:rPr lang="nl-BE" dirty="0">
                <a:solidFill>
                  <a:schemeClr val="bg1">
                    <a:lumMod val="50000"/>
                  </a:schemeClr>
                </a:solidFill>
                <a:latin typeface="Avenir Roman"/>
              </a:rPr>
              <a:t>(Rees et al., 2005)</a:t>
            </a:r>
            <a:r>
              <a:rPr lang="nl-BE" dirty="0">
                <a:latin typeface="Avenir Roman"/>
              </a:rPr>
              <a:t>: </a:t>
            </a:r>
          </a:p>
          <a:p>
            <a:pPr marL="342900" indent="12700">
              <a:lnSpc>
                <a:spcPct val="90000"/>
              </a:lnSpc>
              <a:buFont typeface="Arial" panose="020B0604020202020204" pitchFamily="34" charset="0"/>
              <a:buChar char="•"/>
            </a:pPr>
            <a:r>
              <a:rPr lang="nl-BE" b="1" dirty="0">
                <a:latin typeface="Avenir Roman"/>
              </a:rPr>
              <a:t> </a:t>
            </a:r>
            <a:r>
              <a:rPr lang="nl-BE" b="1" dirty="0" err="1">
                <a:latin typeface="Avenir Roman"/>
              </a:rPr>
              <a:t>globality</a:t>
            </a:r>
            <a:r>
              <a:rPr lang="nl-BE" dirty="0">
                <a:latin typeface="Avenir Roman"/>
              </a:rPr>
              <a:t>: </a:t>
            </a:r>
            <a:r>
              <a:rPr lang="nl-BE" dirty="0" err="1">
                <a:latin typeface="Avenir Roman"/>
              </a:rPr>
              <a:t>the</a:t>
            </a:r>
            <a:r>
              <a:rPr lang="nl-BE" dirty="0">
                <a:latin typeface="Avenir Roman"/>
              </a:rPr>
              <a:t> </a:t>
            </a:r>
            <a:r>
              <a:rPr lang="nl-BE" dirty="0" err="1">
                <a:latin typeface="Avenir Roman"/>
              </a:rPr>
              <a:t>degree</a:t>
            </a:r>
            <a:r>
              <a:rPr lang="nl-BE" dirty="0">
                <a:latin typeface="Avenir Roman"/>
              </a:rPr>
              <a:t> </a:t>
            </a:r>
            <a:r>
              <a:rPr lang="nl-BE" dirty="0" err="1">
                <a:latin typeface="Avenir Roman"/>
              </a:rPr>
              <a:t>to</a:t>
            </a:r>
            <a:r>
              <a:rPr lang="nl-BE" dirty="0">
                <a:latin typeface="Avenir Roman"/>
              </a:rPr>
              <a:t> </a:t>
            </a:r>
            <a:r>
              <a:rPr lang="nl-BE" dirty="0" err="1">
                <a:latin typeface="Avenir Roman"/>
              </a:rPr>
              <a:t>which</a:t>
            </a:r>
            <a:r>
              <a:rPr lang="nl-BE" dirty="0">
                <a:latin typeface="Avenir Roman"/>
              </a:rPr>
              <a:t> </a:t>
            </a:r>
            <a:r>
              <a:rPr lang="nl-BE" dirty="0" err="1">
                <a:latin typeface="Avenir Roman"/>
              </a:rPr>
              <a:t>the</a:t>
            </a:r>
            <a:r>
              <a:rPr lang="nl-BE" dirty="0">
                <a:latin typeface="Avenir Roman"/>
              </a:rPr>
              <a:t> </a:t>
            </a:r>
            <a:r>
              <a:rPr lang="nl-BE" dirty="0" err="1">
                <a:latin typeface="Avenir Roman"/>
              </a:rPr>
              <a:t>cause</a:t>
            </a:r>
            <a:r>
              <a:rPr lang="nl-BE" dirty="0">
                <a:latin typeface="Avenir Roman"/>
              </a:rPr>
              <a:t> of </a:t>
            </a:r>
            <a:r>
              <a:rPr lang="nl-BE" dirty="0" err="1">
                <a:latin typeface="Avenir Roman"/>
              </a:rPr>
              <a:t>an</a:t>
            </a:r>
            <a:r>
              <a:rPr lang="nl-BE" dirty="0">
                <a:latin typeface="Avenir Roman"/>
              </a:rPr>
              <a:t> event is </a:t>
            </a:r>
            <a:r>
              <a:rPr lang="nl-BE" dirty="0" err="1">
                <a:latin typeface="Avenir Roman"/>
              </a:rPr>
              <a:t>seen</a:t>
            </a:r>
            <a:r>
              <a:rPr lang="nl-BE" dirty="0">
                <a:latin typeface="Avenir Roman"/>
              </a:rPr>
              <a:t> as </a:t>
            </a:r>
            <a:r>
              <a:rPr lang="nl-BE" dirty="0" err="1">
                <a:latin typeface="Avenir Roman"/>
              </a:rPr>
              <a:t>likely</a:t>
            </a:r>
            <a:r>
              <a:rPr lang="nl-BE" dirty="0">
                <a:latin typeface="Avenir Roman"/>
              </a:rPr>
              <a:t> </a:t>
            </a:r>
            <a:r>
              <a:rPr lang="nl-BE" dirty="0" err="1">
                <a:latin typeface="Avenir Roman"/>
              </a:rPr>
              <a:t>to</a:t>
            </a:r>
            <a:r>
              <a:rPr lang="nl-BE" dirty="0">
                <a:latin typeface="Avenir Roman"/>
              </a:rPr>
              <a:t> affect a </a:t>
            </a:r>
            <a:r>
              <a:rPr lang="nl-BE" dirty="0" err="1">
                <a:latin typeface="Avenir Roman"/>
              </a:rPr>
              <a:t>wide</a:t>
            </a:r>
            <a:r>
              <a:rPr lang="nl-BE" dirty="0">
                <a:latin typeface="Avenir Roman"/>
              </a:rPr>
              <a:t> (vs. a </a:t>
            </a:r>
            <a:r>
              <a:rPr lang="nl-BE" dirty="0" err="1">
                <a:latin typeface="Avenir Roman"/>
              </a:rPr>
              <a:t>narrow</a:t>
            </a:r>
            <a:r>
              <a:rPr lang="nl-BE" dirty="0">
                <a:latin typeface="Avenir Roman"/>
              </a:rPr>
              <a:t>) range of </a:t>
            </a:r>
            <a:r>
              <a:rPr lang="nl-BE" dirty="0" err="1">
                <a:latin typeface="Avenir Roman"/>
              </a:rPr>
              <a:t>situations</a:t>
            </a:r>
            <a:endParaRPr lang="nl-BE" dirty="0">
              <a:latin typeface="Avenir Roman"/>
            </a:endParaRPr>
          </a:p>
          <a:p>
            <a:pPr marL="342900" indent="12700">
              <a:lnSpc>
                <a:spcPct val="90000"/>
              </a:lnSpc>
              <a:buFont typeface="Arial" panose="020B0604020202020204" pitchFamily="34" charset="0"/>
              <a:buChar char="•"/>
            </a:pPr>
            <a:r>
              <a:rPr lang="nl-BE" b="1" dirty="0">
                <a:latin typeface="Avenir Roman"/>
              </a:rPr>
              <a:t> </a:t>
            </a:r>
            <a:r>
              <a:rPr lang="nl-BE" b="1" dirty="0" err="1">
                <a:latin typeface="Avenir Roman"/>
              </a:rPr>
              <a:t>universality</a:t>
            </a:r>
            <a:r>
              <a:rPr lang="nl-BE" dirty="0">
                <a:latin typeface="Avenir Roman"/>
              </a:rPr>
              <a:t>: </a:t>
            </a:r>
            <a:r>
              <a:rPr lang="nl-BE" dirty="0" err="1">
                <a:latin typeface="Avenir Roman"/>
              </a:rPr>
              <a:t>the</a:t>
            </a:r>
            <a:r>
              <a:rPr lang="nl-BE" dirty="0">
                <a:latin typeface="Avenir Roman"/>
              </a:rPr>
              <a:t> </a:t>
            </a:r>
            <a:r>
              <a:rPr lang="nl-BE" dirty="0" err="1">
                <a:latin typeface="Avenir Roman"/>
              </a:rPr>
              <a:t>degree</a:t>
            </a:r>
            <a:r>
              <a:rPr lang="nl-BE" dirty="0">
                <a:latin typeface="Avenir Roman"/>
              </a:rPr>
              <a:t> </a:t>
            </a:r>
            <a:r>
              <a:rPr lang="nl-BE" dirty="0" err="1">
                <a:latin typeface="Avenir Roman"/>
              </a:rPr>
              <a:t>to</a:t>
            </a:r>
            <a:r>
              <a:rPr lang="nl-BE" dirty="0">
                <a:latin typeface="Avenir Roman"/>
              </a:rPr>
              <a:t> </a:t>
            </a:r>
            <a:r>
              <a:rPr lang="nl-BE" dirty="0" err="1">
                <a:latin typeface="Avenir Roman"/>
              </a:rPr>
              <a:t>which</a:t>
            </a:r>
            <a:r>
              <a:rPr lang="nl-BE" dirty="0">
                <a:latin typeface="Avenir Roman"/>
              </a:rPr>
              <a:t> </a:t>
            </a:r>
            <a:r>
              <a:rPr lang="nl-BE" dirty="0" err="1">
                <a:latin typeface="Avenir Roman"/>
              </a:rPr>
              <a:t>the</a:t>
            </a:r>
            <a:r>
              <a:rPr lang="nl-BE" dirty="0">
                <a:latin typeface="Avenir Roman"/>
              </a:rPr>
              <a:t> </a:t>
            </a:r>
            <a:r>
              <a:rPr lang="nl-BE" dirty="0" err="1">
                <a:latin typeface="Avenir Roman"/>
              </a:rPr>
              <a:t>cause</a:t>
            </a:r>
            <a:r>
              <a:rPr lang="nl-BE" dirty="0">
                <a:latin typeface="Avenir Roman"/>
              </a:rPr>
              <a:t> of </a:t>
            </a:r>
            <a:r>
              <a:rPr lang="nl-BE" dirty="0" err="1">
                <a:latin typeface="Avenir Roman"/>
              </a:rPr>
              <a:t>an</a:t>
            </a:r>
            <a:r>
              <a:rPr lang="nl-BE" dirty="0">
                <a:latin typeface="Avenir Roman"/>
              </a:rPr>
              <a:t> event is </a:t>
            </a:r>
            <a:r>
              <a:rPr lang="nl-BE" dirty="0" err="1">
                <a:latin typeface="Avenir Roman"/>
              </a:rPr>
              <a:t>seen</a:t>
            </a:r>
            <a:r>
              <a:rPr lang="nl-BE" dirty="0">
                <a:latin typeface="Avenir Roman"/>
              </a:rPr>
              <a:t> </a:t>
            </a:r>
            <a:r>
              <a:rPr lang="nl-BE" dirty="0" err="1">
                <a:latin typeface="Avenir Roman"/>
              </a:rPr>
              <a:t>to</a:t>
            </a:r>
            <a:r>
              <a:rPr lang="nl-BE" dirty="0">
                <a:latin typeface="Avenir Roman"/>
              </a:rPr>
              <a:t> </a:t>
            </a:r>
            <a:r>
              <a:rPr lang="nl-BE" dirty="0" err="1">
                <a:latin typeface="Avenir Roman"/>
              </a:rPr>
              <a:t>be</a:t>
            </a:r>
            <a:r>
              <a:rPr lang="nl-BE" dirty="0">
                <a:latin typeface="Avenir Roman"/>
              </a:rPr>
              <a:t> common </a:t>
            </a:r>
            <a:r>
              <a:rPr lang="nl-BE" dirty="0" err="1">
                <a:latin typeface="Avenir Roman"/>
              </a:rPr>
              <a:t>to</a:t>
            </a:r>
            <a:r>
              <a:rPr lang="nl-BE" dirty="0">
                <a:latin typeface="Avenir Roman"/>
              </a:rPr>
              <a:t> </a:t>
            </a:r>
            <a:r>
              <a:rPr lang="nl-BE" dirty="0" err="1">
                <a:latin typeface="Avenir Roman"/>
              </a:rPr>
              <a:t>all</a:t>
            </a:r>
            <a:r>
              <a:rPr lang="nl-BE" dirty="0">
                <a:latin typeface="Avenir Roman"/>
              </a:rPr>
              <a:t> </a:t>
            </a:r>
            <a:r>
              <a:rPr lang="nl-BE" dirty="0" err="1">
                <a:latin typeface="Avenir Roman"/>
              </a:rPr>
              <a:t>people</a:t>
            </a:r>
            <a:r>
              <a:rPr lang="nl-BE" dirty="0">
                <a:latin typeface="Avenir Roman"/>
              </a:rPr>
              <a:t> (vs. </a:t>
            </a:r>
            <a:r>
              <a:rPr lang="nl-BE" dirty="0" err="1">
                <a:latin typeface="Avenir Roman"/>
              </a:rPr>
              <a:t>unique</a:t>
            </a:r>
            <a:r>
              <a:rPr lang="nl-BE" dirty="0">
                <a:latin typeface="Avenir Roman"/>
              </a:rPr>
              <a:t> </a:t>
            </a:r>
            <a:r>
              <a:rPr lang="nl-BE" dirty="0" err="1">
                <a:latin typeface="Avenir Roman"/>
              </a:rPr>
              <a:t>to</a:t>
            </a:r>
            <a:r>
              <a:rPr lang="nl-BE" dirty="0">
                <a:latin typeface="Avenir Roman"/>
              </a:rPr>
              <a:t> </a:t>
            </a:r>
            <a:r>
              <a:rPr lang="nl-BE" dirty="0" err="1">
                <a:latin typeface="Avenir Roman"/>
              </a:rPr>
              <a:t>an</a:t>
            </a:r>
            <a:r>
              <a:rPr lang="nl-BE" dirty="0">
                <a:latin typeface="Avenir Roman"/>
              </a:rPr>
              <a:t> </a:t>
            </a:r>
            <a:r>
              <a:rPr lang="nl-BE" dirty="0" err="1">
                <a:latin typeface="Avenir Roman"/>
              </a:rPr>
              <a:t>individual</a:t>
            </a:r>
            <a:r>
              <a:rPr lang="nl-BE" dirty="0">
                <a:latin typeface="Avenir Roman"/>
              </a:rPr>
              <a:t>).</a:t>
            </a:r>
          </a:p>
          <a:p>
            <a:pPr marL="342900" indent="-342900">
              <a:lnSpc>
                <a:spcPct val="90000"/>
              </a:lnSpc>
              <a:buFont typeface="Arial" panose="020B0604020202020204" pitchFamily="34" charset="0"/>
              <a:buChar char="•"/>
            </a:pPr>
            <a:r>
              <a:rPr lang="nl-BE" dirty="0" err="1">
                <a:latin typeface="Avenir Roman"/>
              </a:rPr>
              <a:t>While</a:t>
            </a:r>
            <a:r>
              <a:rPr lang="nl-BE" dirty="0">
                <a:latin typeface="Avenir Roman"/>
              </a:rPr>
              <a:t> a sense of control over </a:t>
            </a:r>
            <a:r>
              <a:rPr lang="nl-BE" dirty="0" err="1">
                <a:latin typeface="Avenir Roman"/>
              </a:rPr>
              <a:t>the</a:t>
            </a:r>
            <a:r>
              <a:rPr lang="nl-BE" dirty="0">
                <a:latin typeface="Avenir Roman"/>
              </a:rPr>
              <a:t> </a:t>
            </a:r>
            <a:r>
              <a:rPr lang="nl-BE" dirty="0" err="1">
                <a:latin typeface="Avenir Roman"/>
              </a:rPr>
              <a:t>causes</a:t>
            </a:r>
            <a:r>
              <a:rPr lang="nl-BE" dirty="0">
                <a:latin typeface="Avenir Roman"/>
              </a:rPr>
              <a:t> of failure (</a:t>
            </a:r>
            <a:r>
              <a:rPr lang="nl-BE" dirty="0" err="1">
                <a:latin typeface="Avenir Roman"/>
              </a:rPr>
              <a:t>and</a:t>
            </a:r>
            <a:r>
              <a:rPr lang="nl-BE" dirty="0">
                <a:latin typeface="Avenir Roman"/>
              </a:rPr>
              <a:t> </a:t>
            </a:r>
            <a:r>
              <a:rPr lang="nl-BE" dirty="0" err="1">
                <a:latin typeface="Avenir Roman"/>
              </a:rPr>
              <a:t>success</a:t>
            </a:r>
            <a:r>
              <a:rPr lang="nl-BE" dirty="0">
                <a:latin typeface="Avenir Roman"/>
              </a:rPr>
              <a:t>) is </a:t>
            </a:r>
            <a:r>
              <a:rPr lang="nl-BE" dirty="0" err="1">
                <a:latin typeface="Avenir Roman"/>
              </a:rPr>
              <a:t>always</a:t>
            </a:r>
            <a:r>
              <a:rPr lang="nl-BE" dirty="0">
                <a:latin typeface="Avenir Roman"/>
              </a:rPr>
              <a:t> important, </a:t>
            </a:r>
            <a:r>
              <a:rPr lang="nl-BE" dirty="0" err="1">
                <a:latin typeface="Avenir Roman"/>
              </a:rPr>
              <a:t>its</a:t>
            </a:r>
            <a:r>
              <a:rPr lang="nl-BE" dirty="0">
                <a:latin typeface="Avenir Roman"/>
              </a:rPr>
              <a:t> impact on </a:t>
            </a:r>
            <a:r>
              <a:rPr lang="nl-BE" dirty="0" err="1">
                <a:latin typeface="Avenir Roman"/>
              </a:rPr>
              <a:t>cognitions</a:t>
            </a:r>
            <a:r>
              <a:rPr lang="nl-BE" dirty="0">
                <a:latin typeface="Avenir Roman"/>
              </a:rPr>
              <a:t>, </a:t>
            </a:r>
            <a:r>
              <a:rPr lang="nl-BE" dirty="0" err="1">
                <a:latin typeface="Avenir Roman"/>
              </a:rPr>
              <a:t>emotions</a:t>
            </a:r>
            <a:r>
              <a:rPr lang="nl-BE" dirty="0">
                <a:latin typeface="Avenir Roman"/>
              </a:rPr>
              <a:t> </a:t>
            </a:r>
            <a:r>
              <a:rPr lang="nl-BE" dirty="0" err="1">
                <a:latin typeface="Avenir Roman"/>
              </a:rPr>
              <a:t>and</a:t>
            </a:r>
            <a:r>
              <a:rPr lang="nl-BE" dirty="0">
                <a:latin typeface="Avenir Roman"/>
              </a:rPr>
              <a:t> </a:t>
            </a:r>
            <a:r>
              <a:rPr lang="nl-BE" dirty="0" err="1">
                <a:latin typeface="Avenir Roman"/>
              </a:rPr>
              <a:t>behaviour</a:t>
            </a:r>
            <a:r>
              <a:rPr lang="nl-BE" dirty="0">
                <a:latin typeface="Avenir Roman"/>
              </a:rPr>
              <a:t> is </a:t>
            </a:r>
            <a:r>
              <a:rPr lang="nl-BE" dirty="0" err="1">
                <a:latin typeface="Avenir Roman"/>
              </a:rPr>
              <a:t>dependent</a:t>
            </a:r>
            <a:r>
              <a:rPr lang="nl-BE" dirty="0">
                <a:latin typeface="Avenir Roman"/>
              </a:rPr>
              <a:t> on </a:t>
            </a:r>
            <a:r>
              <a:rPr lang="nl-BE" dirty="0" err="1">
                <a:latin typeface="Avenir Roman"/>
              </a:rPr>
              <a:t>the</a:t>
            </a:r>
            <a:r>
              <a:rPr lang="nl-BE" dirty="0">
                <a:latin typeface="Avenir Roman"/>
              </a:rPr>
              <a:t> </a:t>
            </a:r>
            <a:r>
              <a:rPr lang="nl-BE" dirty="0" err="1">
                <a:latin typeface="Avenir Roman"/>
              </a:rPr>
              <a:t>generalisability</a:t>
            </a:r>
            <a:r>
              <a:rPr lang="nl-BE" dirty="0">
                <a:latin typeface="Avenir Roman"/>
              </a:rPr>
              <a:t> of </a:t>
            </a:r>
            <a:r>
              <a:rPr lang="nl-BE" dirty="0" err="1">
                <a:latin typeface="Avenir Roman"/>
              </a:rPr>
              <a:t>the</a:t>
            </a:r>
            <a:r>
              <a:rPr lang="nl-BE" dirty="0">
                <a:latin typeface="Avenir Roman"/>
              </a:rPr>
              <a:t> </a:t>
            </a:r>
            <a:r>
              <a:rPr lang="nl-BE" dirty="0" err="1">
                <a:latin typeface="Avenir Roman"/>
              </a:rPr>
              <a:t>causes</a:t>
            </a:r>
            <a:r>
              <a:rPr lang="nl-BE" dirty="0">
                <a:latin typeface="Avenir Roman"/>
              </a:rPr>
              <a:t>.</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attributions</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79938" y="852139"/>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Attribution theory </a:t>
            </a:r>
          </a:p>
        </p:txBody>
      </p:sp>
    </p:spTree>
    <p:extLst>
      <p:ext uri="{BB962C8B-B14F-4D97-AF65-F5344CB8AC3E}">
        <p14:creationId xmlns:p14="http://schemas.microsoft.com/office/powerpoint/2010/main" val="650538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7</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1729765"/>
            <a:ext cx="8187856" cy="3643086"/>
          </a:xfrm>
        </p:spPr>
        <p:txBody>
          <a:bodyPr>
            <a:normAutofit/>
          </a:bodyPr>
          <a:lstStyle/>
          <a:p>
            <a:pPr marL="342900" indent="-342900">
              <a:lnSpc>
                <a:spcPct val="90000"/>
              </a:lnSpc>
              <a:buFont typeface="Arial" panose="020B0604020202020204" pitchFamily="34" charset="0"/>
              <a:buChar char="•"/>
            </a:pPr>
            <a:r>
              <a:rPr lang="nl-BE" sz="1800" dirty="0" err="1">
                <a:latin typeface="Avenir Roman"/>
              </a:rPr>
              <a:t>Attributional</a:t>
            </a:r>
            <a:r>
              <a:rPr lang="nl-BE" sz="1800" dirty="0">
                <a:latin typeface="Avenir Roman"/>
              </a:rPr>
              <a:t> </a:t>
            </a:r>
            <a:r>
              <a:rPr lang="nl-BE" sz="1800" dirty="0" err="1">
                <a:latin typeface="Avenir Roman"/>
              </a:rPr>
              <a:t>retraining</a:t>
            </a:r>
            <a:r>
              <a:rPr lang="nl-BE" sz="1800" dirty="0">
                <a:latin typeface="Avenir Roman"/>
              </a:rPr>
              <a:t> is a </a:t>
            </a:r>
            <a:r>
              <a:rPr lang="nl-BE" sz="1800" dirty="0" err="1">
                <a:latin typeface="Avenir Roman"/>
              </a:rPr>
              <a:t>motivation</a:t>
            </a:r>
            <a:r>
              <a:rPr lang="nl-BE" sz="1800" dirty="0">
                <a:latin typeface="Avenir Roman"/>
              </a:rPr>
              <a:t> </a:t>
            </a:r>
            <a:r>
              <a:rPr lang="nl-BE" sz="1800" dirty="0" err="1">
                <a:latin typeface="Avenir Roman"/>
              </a:rPr>
              <a:t>intervention</a:t>
            </a:r>
            <a:r>
              <a:rPr lang="nl-BE" sz="1800" dirty="0">
                <a:latin typeface="Avenir Roman"/>
              </a:rPr>
              <a:t> </a:t>
            </a:r>
            <a:r>
              <a:rPr lang="nl-BE" sz="1800" dirty="0" err="1">
                <a:latin typeface="Avenir Roman"/>
              </a:rPr>
              <a:t>that</a:t>
            </a:r>
            <a:r>
              <a:rPr lang="nl-BE" sz="1800" dirty="0">
                <a:latin typeface="Avenir Roman"/>
              </a:rPr>
              <a:t> is </a:t>
            </a:r>
            <a:r>
              <a:rPr lang="nl-BE" sz="1800" dirty="0" err="1">
                <a:latin typeface="Avenir Roman"/>
              </a:rPr>
              <a:t>designed</a:t>
            </a:r>
            <a:r>
              <a:rPr lang="nl-BE" sz="1800" dirty="0">
                <a:latin typeface="Avenir Roman"/>
              </a:rPr>
              <a:t> </a:t>
            </a:r>
            <a:r>
              <a:rPr lang="nl-BE" sz="1800" b="1" dirty="0" err="1">
                <a:latin typeface="Avenir Roman"/>
              </a:rPr>
              <a:t>to</a:t>
            </a:r>
            <a:r>
              <a:rPr lang="nl-BE" sz="1800" b="1" dirty="0">
                <a:latin typeface="Avenir Roman"/>
              </a:rPr>
              <a:t> </a:t>
            </a:r>
            <a:r>
              <a:rPr lang="nl-BE" sz="1800" b="1" dirty="0" err="1">
                <a:latin typeface="Avenir Roman"/>
              </a:rPr>
              <a:t>encourage</a:t>
            </a:r>
            <a:r>
              <a:rPr lang="nl-BE" sz="1800" b="1" dirty="0">
                <a:latin typeface="Avenir Roman"/>
              </a:rPr>
              <a:t> </a:t>
            </a:r>
            <a:r>
              <a:rPr lang="nl-BE" sz="1800" b="1" dirty="0" err="1">
                <a:latin typeface="Avenir Roman"/>
              </a:rPr>
              <a:t>individuals</a:t>
            </a:r>
            <a:r>
              <a:rPr lang="nl-BE" sz="1800" b="1" dirty="0">
                <a:latin typeface="Avenir Roman"/>
              </a:rPr>
              <a:t> </a:t>
            </a:r>
            <a:r>
              <a:rPr lang="nl-BE" sz="1800" b="1" dirty="0" err="1">
                <a:latin typeface="Avenir Roman"/>
              </a:rPr>
              <a:t>to</a:t>
            </a:r>
            <a:r>
              <a:rPr lang="nl-BE" sz="1800" b="1" dirty="0">
                <a:latin typeface="Avenir Roman"/>
              </a:rPr>
              <a:t> </a:t>
            </a:r>
            <a:r>
              <a:rPr lang="nl-BE" sz="1800" b="1" dirty="0" err="1">
                <a:latin typeface="Avenir Roman"/>
              </a:rPr>
              <a:t>develop</a:t>
            </a:r>
            <a:r>
              <a:rPr lang="nl-BE" sz="1800" b="1" dirty="0">
                <a:latin typeface="Avenir Roman"/>
              </a:rPr>
              <a:t> </a:t>
            </a:r>
            <a:r>
              <a:rPr lang="nl-BE" sz="1800" b="1" dirty="0" err="1">
                <a:latin typeface="Avenir Roman"/>
              </a:rPr>
              <a:t>adaptive</a:t>
            </a:r>
            <a:r>
              <a:rPr lang="nl-BE" sz="1800" b="1" dirty="0">
                <a:latin typeface="Avenir Roman"/>
              </a:rPr>
              <a:t> (i.e., </a:t>
            </a:r>
            <a:r>
              <a:rPr lang="nl-BE" sz="1800" b="1" dirty="0" err="1">
                <a:latin typeface="Avenir Roman"/>
              </a:rPr>
              <a:t>controllable</a:t>
            </a:r>
            <a:r>
              <a:rPr lang="nl-BE" sz="1800" b="1" dirty="0">
                <a:latin typeface="Avenir Roman"/>
              </a:rPr>
              <a:t>) </a:t>
            </a:r>
            <a:r>
              <a:rPr lang="nl-BE" sz="1800" b="1" dirty="0" err="1">
                <a:latin typeface="Avenir Roman"/>
              </a:rPr>
              <a:t>rather</a:t>
            </a:r>
            <a:r>
              <a:rPr lang="nl-BE" sz="1800" b="1" dirty="0">
                <a:latin typeface="Avenir Roman"/>
              </a:rPr>
              <a:t> </a:t>
            </a:r>
            <a:r>
              <a:rPr lang="nl-BE" sz="1800" b="1" dirty="0" err="1">
                <a:latin typeface="Avenir Roman"/>
              </a:rPr>
              <a:t>than</a:t>
            </a:r>
            <a:r>
              <a:rPr lang="nl-BE" sz="1800" b="1" dirty="0">
                <a:latin typeface="Avenir Roman"/>
              </a:rPr>
              <a:t> </a:t>
            </a:r>
            <a:r>
              <a:rPr lang="nl-BE" sz="1800" b="1" dirty="0" err="1">
                <a:latin typeface="Avenir Roman"/>
              </a:rPr>
              <a:t>maladaptive</a:t>
            </a:r>
            <a:r>
              <a:rPr lang="nl-BE" sz="1800" b="1" dirty="0">
                <a:latin typeface="Avenir Roman"/>
              </a:rPr>
              <a:t> (e.g., </a:t>
            </a:r>
            <a:r>
              <a:rPr lang="nl-BE" sz="1800" b="1" dirty="0" err="1">
                <a:latin typeface="Avenir Roman"/>
              </a:rPr>
              <a:t>uncontrollable</a:t>
            </a:r>
            <a:r>
              <a:rPr lang="nl-BE" sz="1800" b="1" dirty="0">
                <a:latin typeface="Avenir Roman"/>
              </a:rPr>
              <a:t>) </a:t>
            </a:r>
            <a:r>
              <a:rPr lang="nl-BE" sz="1800" b="1" dirty="0" err="1">
                <a:latin typeface="Avenir Roman"/>
              </a:rPr>
              <a:t>explanations</a:t>
            </a:r>
            <a:r>
              <a:rPr lang="nl-BE" sz="1800" b="1" dirty="0">
                <a:latin typeface="Avenir Roman"/>
              </a:rPr>
              <a:t> </a:t>
            </a:r>
            <a:r>
              <a:rPr lang="nl-BE" sz="1800" b="1" dirty="0" err="1">
                <a:latin typeface="Avenir Roman"/>
              </a:rPr>
              <a:t>for</a:t>
            </a:r>
            <a:r>
              <a:rPr lang="nl-BE" sz="1800" b="1" dirty="0">
                <a:latin typeface="Avenir Roman"/>
              </a:rPr>
              <a:t> </a:t>
            </a:r>
            <a:r>
              <a:rPr lang="nl-BE" sz="1800" b="1" dirty="0" err="1">
                <a:latin typeface="Avenir Roman"/>
              </a:rPr>
              <a:t>poor</a:t>
            </a:r>
            <a:r>
              <a:rPr lang="nl-BE" sz="1800" b="1" dirty="0">
                <a:latin typeface="Avenir Roman"/>
              </a:rPr>
              <a:t> performance.</a:t>
            </a:r>
          </a:p>
          <a:p>
            <a:pPr marL="342900" indent="-342900">
              <a:lnSpc>
                <a:spcPct val="90000"/>
              </a:lnSpc>
              <a:buFont typeface="Arial" panose="020B0604020202020204" pitchFamily="34" charset="0"/>
              <a:buChar char="•"/>
            </a:pPr>
            <a:r>
              <a:rPr lang="nl-BE" sz="1800" dirty="0">
                <a:latin typeface="Avenir Roman"/>
              </a:rPr>
              <a:t>It has </a:t>
            </a:r>
            <a:r>
              <a:rPr lang="nl-BE" sz="1800" dirty="0" err="1">
                <a:latin typeface="Avenir Roman"/>
              </a:rPr>
              <a:t>shown</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be</a:t>
            </a:r>
            <a:r>
              <a:rPr lang="nl-BE" sz="1800" dirty="0">
                <a:latin typeface="Avenir Roman"/>
              </a:rPr>
              <a:t> </a:t>
            </a:r>
            <a:r>
              <a:rPr lang="nl-BE" sz="1800" dirty="0" err="1">
                <a:latin typeface="Avenir Roman"/>
              </a:rPr>
              <a:t>successful</a:t>
            </a:r>
            <a:r>
              <a:rPr lang="nl-BE" sz="1800" dirty="0">
                <a:latin typeface="Avenir Roman"/>
              </a:rPr>
              <a:t> in </a:t>
            </a:r>
            <a:r>
              <a:rPr lang="nl-BE" sz="1800" dirty="0" err="1">
                <a:latin typeface="Avenir Roman"/>
              </a:rPr>
              <a:t>various</a:t>
            </a:r>
            <a:r>
              <a:rPr lang="nl-BE" sz="1800" dirty="0">
                <a:latin typeface="Avenir Roman"/>
              </a:rPr>
              <a:t> </a:t>
            </a:r>
            <a:r>
              <a:rPr lang="nl-BE" sz="1800" dirty="0" err="1">
                <a:latin typeface="Avenir Roman"/>
              </a:rPr>
              <a:t>sports</a:t>
            </a:r>
            <a:r>
              <a:rPr lang="nl-BE" sz="1800" dirty="0">
                <a:latin typeface="Avenir Roman"/>
              </a:rPr>
              <a:t>  (golf, dart-</a:t>
            </a:r>
            <a:r>
              <a:rPr lang="nl-BE" sz="1800" dirty="0" err="1">
                <a:latin typeface="Avenir Roman"/>
              </a:rPr>
              <a:t>throwing</a:t>
            </a:r>
            <a:r>
              <a:rPr lang="nl-BE" sz="1800" dirty="0">
                <a:latin typeface="Avenir Roman"/>
              </a:rPr>
              <a:t>, tennis, </a:t>
            </a:r>
            <a:r>
              <a:rPr lang="nl-BE" sz="1800" dirty="0" err="1">
                <a:latin typeface="Avenir Roman"/>
              </a:rPr>
              <a:t>basketball</a:t>
            </a:r>
            <a:r>
              <a:rPr lang="nl-BE" sz="1800" dirty="0">
                <a:latin typeface="Avenir Roman"/>
              </a:rPr>
              <a:t>, …), even </a:t>
            </a:r>
            <a:r>
              <a:rPr lang="nl-BE" sz="1800" dirty="0" err="1">
                <a:latin typeface="Avenir Roman"/>
              </a:rPr>
              <a:t>though</a:t>
            </a:r>
            <a:r>
              <a:rPr lang="nl-BE" sz="1800" dirty="0">
                <a:latin typeface="Avenir Roman"/>
              </a:rPr>
              <a:t> </a:t>
            </a:r>
            <a:r>
              <a:rPr lang="nl-BE" sz="1800" dirty="0" err="1">
                <a:latin typeface="Avenir Roman"/>
              </a:rPr>
              <a:t>the</a:t>
            </a:r>
            <a:r>
              <a:rPr lang="nl-BE" sz="1800" dirty="0">
                <a:latin typeface="Avenir Roman"/>
              </a:rPr>
              <a:t> procedures </a:t>
            </a:r>
            <a:r>
              <a:rPr lang="nl-BE" sz="1800" dirty="0" err="1">
                <a:latin typeface="Avenir Roman"/>
              </a:rPr>
              <a:t>vary</a:t>
            </a:r>
            <a:r>
              <a:rPr lang="nl-BE" sz="1800" dirty="0">
                <a:latin typeface="Avenir Roman"/>
              </a:rPr>
              <a:t> </a:t>
            </a:r>
            <a:r>
              <a:rPr lang="nl-BE" sz="1800" dirty="0" err="1">
                <a:latin typeface="Avenir Roman"/>
              </a:rPr>
              <a:t>considerably</a:t>
            </a:r>
            <a:r>
              <a:rPr lang="nl-BE" sz="1800" dirty="0">
                <a:latin typeface="Avenir Roman"/>
              </a:rPr>
              <a:t>.</a:t>
            </a:r>
          </a:p>
          <a:p>
            <a:pPr marL="342900" indent="-342900">
              <a:lnSpc>
                <a:spcPct val="90000"/>
              </a:lnSpc>
              <a:buFont typeface="Arial" panose="020B0604020202020204" pitchFamily="34" charset="0"/>
              <a:buChar char="•"/>
            </a:pPr>
            <a:r>
              <a:rPr lang="nl-BE" sz="1800" dirty="0" err="1">
                <a:latin typeface="Avenir Roman"/>
              </a:rPr>
              <a:t>Education-based</a:t>
            </a:r>
            <a:r>
              <a:rPr lang="nl-BE" sz="1800" dirty="0">
                <a:latin typeface="Avenir Roman"/>
              </a:rPr>
              <a:t> </a:t>
            </a:r>
            <a:r>
              <a:rPr lang="nl-BE" sz="1800" dirty="0" err="1">
                <a:latin typeface="Avenir Roman"/>
              </a:rPr>
              <a:t>protocols</a:t>
            </a:r>
            <a:r>
              <a:rPr lang="nl-BE" sz="1800" dirty="0">
                <a:latin typeface="Avenir Roman"/>
              </a:rPr>
              <a:t> have </a:t>
            </a:r>
            <a:r>
              <a:rPr lang="nl-BE" sz="1800" dirty="0" err="1">
                <a:latin typeface="Avenir Roman"/>
              </a:rPr>
              <a:t>three</a:t>
            </a:r>
            <a:r>
              <a:rPr lang="nl-BE" sz="1800" dirty="0">
                <a:latin typeface="Avenir Roman"/>
              </a:rPr>
              <a:t> </a:t>
            </a:r>
            <a:r>
              <a:rPr lang="nl-BE" sz="1800" dirty="0" err="1">
                <a:latin typeface="Avenir Roman"/>
              </a:rPr>
              <a:t>phases</a:t>
            </a:r>
            <a:r>
              <a:rPr lang="nl-BE" sz="1800" dirty="0">
                <a:latin typeface="Avenir Roman"/>
              </a:rPr>
              <a:t>:</a:t>
            </a:r>
          </a:p>
          <a:p>
            <a:pPr>
              <a:lnSpc>
                <a:spcPct val="90000"/>
              </a:lnSpc>
            </a:pPr>
            <a:r>
              <a:rPr lang="nl-BE" sz="1800" dirty="0">
                <a:latin typeface="Avenir Roman"/>
              </a:rPr>
              <a:t>	1) </a:t>
            </a:r>
            <a:r>
              <a:rPr lang="nl-BE" sz="1800" dirty="0" err="1">
                <a:latin typeface="Avenir Roman"/>
              </a:rPr>
              <a:t>causal</a:t>
            </a:r>
            <a:r>
              <a:rPr lang="nl-BE" sz="1800" dirty="0">
                <a:latin typeface="Avenir Roman"/>
              </a:rPr>
              <a:t> search </a:t>
            </a:r>
            <a:r>
              <a:rPr lang="nl-BE" sz="1800" dirty="0" err="1">
                <a:latin typeface="Avenir Roman"/>
              </a:rPr>
              <a:t>explanation</a:t>
            </a:r>
            <a:r>
              <a:rPr lang="nl-BE" sz="1800" dirty="0">
                <a:latin typeface="Avenir Roman"/>
              </a:rPr>
              <a:t> (e.g., </a:t>
            </a:r>
            <a:r>
              <a:rPr lang="nl-BE" sz="1800" dirty="0" err="1">
                <a:latin typeface="Avenir Roman"/>
              </a:rPr>
              <a:t>think</a:t>
            </a:r>
            <a:r>
              <a:rPr lang="nl-BE" sz="1800" dirty="0">
                <a:latin typeface="Avenir Roman"/>
              </a:rPr>
              <a:t> </a:t>
            </a:r>
            <a:r>
              <a:rPr lang="nl-BE" sz="1800" dirty="0" err="1">
                <a:latin typeface="Avenir Roman"/>
              </a:rPr>
              <a:t>about</a:t>
            </a:r>
            <a:r>
              <a:rPr lang="nl-BE" sz="1800" dirty="0">
                <a:latin typeface="Avenir Roman"/>
              </a:rPr>
              <a:t> last time)</a:t>
            </a:r>
          </a:p>
          <a:p>
            <a:pPr>
              <a:lnSpc>
                <a:spcPct val="90000"/>
              </a:lnSpc>
            </a:pPr>
            <a:r>
              <a:rPr lang="nl-BE" sz="1800" dirty="0">
                <a:latin typeface="Avenir Roman"/>
              </a:rPr>
              <a:t>	2) </a:t>
            </a:r>
            <a:r>
              <a:rPr lang="nl-BE" sz="1800" dirty="0" err="1">
                <a:latin typeface="Avenir Roman"/>
              </a:rPr>
              <a:t>attributional</a:t>
            </a:r>
            <a:r>
              <a:rPr lang="nl-BE" sz="1800" dirty="0">
                <a:latin typeface="Avenir Roman"/>
              </a:rPr>
              <a:t> </a:t>
            </a:r>
            <a:r>
              <a:rPr lang="nl-BE" sz="1800" dirty="0" err="1">
                <a:latin typeface="Avenir Roman"/>
              </a:rPr>
              <a:t>induction</a:t>
            </a:r>
            <a:r>
              <a:rPr lang="nl-BE" sz="1800" dirty="0">
                <a:latin typeface="Avenir Roman"/>
              </a:rPr>
              <a:t> (e.g. </a:t>
            </a:r>
            <a:r>
              <a:rPr lang="nl-BE" sz="1800" dirty="0" err="1">
                <a:latin typeface="Avenir Roman"/>
              </a:rPr>
              <a:t>watch</a:t>
            </a:r>
            <a:r>
              <a:rPr lang="nl-BE" sz="1800" dirty="0">
                <a:latin typeface="Avenir Roman"/>
              </a:rPr>
              <a:t> video)</a:t>
            </a:r>
          </a:p>
          <a:p>
            <a:pPr>
              <a:lnSpc>
                <a:spcPct val="90000"/>
              </a:lnSpc>
            </a:pPr>
            <a:r>
              <a:rPr lang="nl-BE" sz="1800" dirty="0">
                <a:latin typeface="Avenir Roman"/>
              </a:rPr>
              <a:t>	3) </a:t>
            </a:r>
            <a:r>
              <a:rPr lang="nl-BE" sz="1800" dirty="0" err="1">
                <a:latin typeface="Avenir Roman"/>
              </a:rPr>
              <a:t>consolidation</a:t>
            </a:r>
            <a:r>
              <a:rPr lang="nl-BE" sz="1800" dirty="0">
                <a:latin typeface="Avenir Roman"/>
              </a:rPr>
              <a:t> (e.g., </a:t>
            </a:r>
            <a:r>
              <a:rPr lang="nl-BE" sz="1800" dirty="0" err="1">
                <a:latin typeface="Avenir Roman"/>
              </a:rPr>
              <a:t>summarize</a:t>
            </a:r>
            <a:r>
              <a:rPr lang="nl-BE" sz="1800" dirty="0">
                <a:latin typeface="Avenir Roman"/>
              </a:rPr>
              <a:t> </a:t>
            </a:r>
            <a:r>
              <a:rPr lang="nl-BE" sz="1800" dirty="0" err="1">
                <a:latin typeface="Avenir Roman"/>
              </a:rPr>
              <a:t>and</a:t>
            </a:r>
            <a:r>
              <a:rPr lang="nl-BE" sz="1800" dirty="0">
                <a:latin typeface="Avenir Roman"/>
              </a:rPr>
              <a:t> </a:t>
            </a:r>
            <a:r>
              <a:rPr lang="nl-BE" sz="1800" dirty="0" err="1">
                <a:latin typeface="Avenir Roman"/>
              </a:rPr>
              <a:t>reflect</a:t>
            </a:r>
            <a:r>
              <a:rPr lang="nl-BE" sz="1800" dirty="0">
                <a:latin typeface="Avenir Roman"/>
              </a:rPr>
              <a:t> on </a:t>
            </a:r>
            <a:r>
              <a:rPr lang="nl-BE" sz="1800" dirty="0" err="1">
                <a:latin typeface="Avenir Roman"/>
              </a:rPr>
              <a:t>relevance</a:t>
            </a:r>
            <a:r>
              <a:rPr lang="nl-BE" sz="1800" dirty="0">
                <a:latin typeface="Avenir Roman"/>
              </a:rPr>
              <a:t> </a:t>
            </a:r>
            <a:r>
              <a:rPr lang="nl-BE" sz="1800" dirty="0" err="1">
                <a:latin typeface="Avenir Roman"/>
              </a:rPr>
              <a:t>for</a:t>
            </a:r>
            <a:r>
              <a:rPr lang="nl-BE" sz="1800" dirty="0">
                <a:latin typeface="Avenir Roman"/>
              </a:rPr>
              <a:t> </a:t>
            </a:r>
            <a:r>
              <a:rPr lang="nl-BE" sz="1800" dirty="0" err="1">
                <a:latin typeface="Avenir Roman"/>
              </a:rPr>
              <a:t>own</a:t>
            </a:r>
            <a:r>
              <a:rPr lang="nl-BE" sz="1800" dirty="0">
                <a:latin typeface="Avenir Roman"/>
              </a:rPr>
              <a:t> life)</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attributions</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85800" y="916360"/>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Attributional retraining </a:t>
            </a:r>
          </a:p>
        </p:txBody>
      </p:sp>
    </p:spTree>
    <p:extLst>
      <p:ext uri="{BB962C8B-B14F-4D97-AF65-F5344CB8AC3E}">
        <p14:creationId xmlns:p14="http://schemas.microsoft.com/office/powerpoint/2010/main" val="3384728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 calcmode="lin" valueType="num">
                                      <p:cBhvr additive="base">
                                        <p:cTn id="31"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xEl>
                                              <p:pRg st="5" end="5"/>
                                            </p:txEl>
                                          </p:spTgt>
                                        </p:tgtEl>
                                        <p:attrNameLst>
                                          <p:attrName>style.visibility</p:attrName>
                                        </p:attrNameLst>
                                      </p:cBhvr>
                                      <p:to>
                                        <p:strVal val="visible"/>
                                      </p:to>
                                    </p:set>
                                    <p:anim calcmode="lin" valueType="num">
                                      <p:cBhvr additive="base">
                                        <p:cTn id="37"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8</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762000" y="1729765"/>
            <a:ext cx="8187856" cy="3643086"/>
          </a:xfrm>
        </p:spPr>
        <p:txBody>
          <a:bodyPr>
            <a:normAutofit/>
          </a:bodyPr>
          <a:lstStyle/>
          <a:p>
            <a:pPr marL="342900" indent="-342900">
              <a:lnSpc>
                <a:spcPct val="100000"/>
              </a:lnSpc>
              <a:buFont typeface="Arial" panose="020B0604020202020204" pitchFamily="34" charset="0"/>
              <a:buChar char="•"/>
            </a:pPr>
            <a:r>
              <a:rPr lang="nl-BE" sz="1800" b="1" dirty="0">
                <a:latin typeface="Avenir Roman"/>
              </a:rPr>
              <a:t>The actor-</a:t>
            </a:r>
            <a:r>
              <a:rPr lang="nl-BE" sz="1800" b="1" dirty="0" err="1">
                <a:latin typeface="Avenir Roman"/>
              </a:rPr>
              <a:t>observer</a:t>
            </a:r>
            <a:r>
              <a:rPr lang="nl-BE" sz="1800" b="1" dirty="0">
                <a:latin typeface="Avenir Roman"/>
              </a:rPr>
              <a:t> bias (</a:t>
            </a:r>
            <a:r>
              <a:rPr lang="nl-BE" sz="1800" b="1" dirty="0" err="1">
                <a:latin typeface="Avenir Roman"/>
              </a:rPr>
              <a:t>fundamental</a:t>
            </a:r>
            <a:r>
              <a:rPr lang="nl-BE" sz="1800" b="1" dirty="0">
                <a:latin typeface="Avenir Roman"/>
              </a:rPr>
              <a:t> </a:t>
            </a:r>
            <a:r>
              <a:rPr lang="nl-BE" sz="1800" b="1" dirty="0" err="1">
                <a:latin typeface="Avenir Roman"/>
              </a:rPr>
              <a:t>attribution</a:t>
            </a:r>
            <a:r>
              <a:rPr lang="nl-BE" sz="1800" b="1" dirty="0">
                <a:latin typeface="Avenir Roman"/>
              </a:rPr>
              <a:t> error)</a:t>
            </a:r>
            <a:r>
              <a:rPr lang="nl-BE" sz="1800" dirty="0">
                <a:latin typeface="Avenir Roman"/>
              </a:rPr>
              <a:t> is </a:t>
            </a:r>
            <a:r>
              <a:rPr lang="nl-BE" sz="1800" dirty="0" err="1">
                <a:latin typeface="Avenir Roman"/>
              </a:rPr>
              <a:t>defined</a:t>
            </a:r>
            <a:r>
              <a:rPr lang="nl-BE" sz="1800" dirty="0">
                <a:latin typeface="Avenir Roman"/>
              </a:rPr>
              <a:t> as </a:t>
            </a:r>
            <a:r>
              <a:rPr lang="nl-BE" sz="1800" dirty="0" err="1">
                <a:latin typeface="Avenir Roman"/>
              </a:rPr>
              <a:t>the</a:t>
            </a:r>
            <a:r>
              <a:rPr lang="nl-BE" sz="1800" dirty="0">
                <a:latin typeface="Avenir Roman"/>
              </a:rPr>
              <a:t> </a:t>
            </a:r>
            <a:r>
              <a:rPr lang="nl-BE" sz="1800" dirty="0" err="1">
                <a:latin typeface="Avenir Roman"/>
              </a:rPr>
              <a:t>tendency</a:t>
            </a:r>
            <a:r>
              <a:rPr lang="nl-BE" sz="1800" dirty="0">
                <a:latin typeface="Avenir Roman"/>
              </a:rPr>
              <a:t> </a:t>
            </a:r>
            <a:r>
              <a:rPr lang="nl-BE" sz="1800" dirty="0" err="1">
                <a:latin typeface="Avenir Roman"/>
              </a:rPr>
              <a:t>for</a:t>
            </a:r>
            <a:r>
              <a:rPr lang="nl-BE" sz="1800" dirty="0">
                <a:latin typeface="Avenir Roman"/>
              </a:rPr>
              <a:t> actors </a:t>
            </a:r>
            <a:r>
              <a:rPr lang="nl-BE" sz="1800" dirty="0" err="1">
                <a:latin typeface="Avenir Roman"/>
              </a:rPr>
              <a:t>to</a:t>
            </a:r>
            <a:r>
              <a:rPr lang="nl-BE" sz="1800" dirty="0">
                <a:latin typeface="Avenir Roman"/>
              </a:rPr>
              <a:t> </a:t>
            </a:r>
            <a:r>
              <a:rPr lang="nl-BE" sz="1800" dirty="0" err="1">
                <a:latin typeface="Avenir Roman"/>
              </a:rPr>
              <a:t>attribute</a:t>
            </a:r>
            <a:r>
              <a:rPr lang="nl-BE" sz="1800" dirty="0">
                <a:latin typeface="Avenir Roman"/>
              </a:rPr>
              <a:t> </a:t>
            </a:r>
            <a:r>
              <a:rPr lang="nl-BE" sz="1800" dirty="0" err="1">
                <a:latin typeface="Avenir Roman"/>
              </a:rPr>
              <a:t>outcomes</a:t>
            </a:r>
            <a:r>
              <a:rPr lang="nl-BE" sz="1800" dirty="0">
                <a:latin typeface="Avenir Roman"/>
              </a:rPr>
              <a:t> – </a:t>
            </a:r>
            <a:r>
              <a:rPr lang="nl-BE" sz="1800" dirty="0" err="1">
                <a:latin typeface="Avenir Roman"/>
              </a:rPr>
              <a:t>particularly</a:t>
            </a:r>
            <a:r>
              <a:rPr lang="nl-BE" sz="1800" dirty="0">
                <a:latin typeface="Avenir Roman"/>
              </a:rPr>
              <a:t> </a:t>
            </a:r>
            <a:r>
              <a:rPr lang="nl-BE" sz="1800" dirty="0" err="1">
                <a:latin typeface="Avenir Roman"/>
              </a:rPr>
              <a:t>negative</a:t>
            </a:r>
            <a:r>
              <a:rPr lang="nl-BE" sz="1800" dirty="0">
                <a:latin typeface="Avenir Roman"/>
              </a:rPr>
              <a:t> </a:t>
            </a:r>
            <a:r>
              <a:rPr lang="nl-BE" sz="1800" dirty="0" err="1">
                <a:latin typeface="Avenir Roman"/>
              </a:rPr>
              <a:t>ones</a:t>
            </a:r>
            <a:r>
              <a:rPr lang="nl-BE" sz="1800" dirty="0">
                <a:latin typeface="Avenir Roman"/>
              </a:rPr>
              <a:t> – more </a:t>
            </a:r>
            <a:r>
              <a:rPr lang="nl-BE" sz="1800" dirty="0" err="1">
                <a:latin typeface="Avenir Roman"/>
              </a:rPr>
              <a:t>to</a:t>
            </a:r>
            <a:r>
              <a:rPr lang="nl-BE" sz="1800" dirty="0">
                <a:latin typeface="Avenir Roman"/>
              </a:rPr>
              <a:t> </a:t>
            </a:r>
            <a:r>
              <a:rPr lang="nl-BE" sz="1800" dirty="0" err="1">
                <a:latin typeface="Avenir Roman"/>
              </a:rPr>
              <a:t>external</a:t>
            </a:r>
            <a:r>
              <a:rPr lang="nl-BE" sz="1800" dirty="0">
                <a:latin typeface="Avenir Roman"/>
              </a:rPr>
              <a:t> (</a:t>
            </a:r>
            <a:r>
              <a:rPr lang="nl-BE" sz="1800" dirty="0" err="1">
                <a:latin typeface="Avenir Roman"/>
              </a:rPr>
              <a:t>situational</a:t>
            </a:r>
            <a:r>
              <a:rPr lang="nl-BE" sz="1800" dirty="0">
                <a:latin typeface="Avenir Roman"/>
              </a:rPr>
              <a:t>) </a:t>
            </a:r>
            <a:r>
              <a:rPr lang="nl-BE" sz="1800" dirty="0" err="1">
                <a:latin typeface="Avenir Roman"/>
              </a:rPr>
              <a:t>causes</a:t>
            </a:r>
            <a:r>
              <a:rPr lang="nl-BE" sz="1800" dirty="0">
                <a:latin typeface="Avenir Roman"/>
              </a:rPr>
              <a:t> </a:t>
            </a:r>
            <a:r>
              <a:rPr lang="nl-BE" sz="1800" dirty="0" err="1">
                <a:latin typeface="Avenir Roman"/>
              </a:rPr>
              <a:t>than</a:t>
            </a:r>
            <a:r>
              <a:rPr lang="nl-BE" sz="1800" dirty="0">
                <a:latin typeface="Avenir Roman"/>
              </a:rPr>
              <a:t> do </a:t>
            </a:r>
            <a:r>
              <a:rPr lang="nl-BE" sz="1800" dirty="0" err="1">
                <a:latin typeface="Avenir Roman"/>
              </a:rPr>
              <a:t>observers</a:t>
            </a:r>
            <a:r>
              <a:rPr lang="nl-BE" sz="1800" dirty="0">
                <a:latin typeface="Avenir Roman"/>
              </a:rPr>
              <a:t>.  </a:t>
            </a:r>
          </a:p>
          <a:p>
            <a:pPr marL="342900" indent="-342900">
              <a:lnSpc>
                <a:spcPct val="100000"/>
              </a:lnSpc>
              <a:buFont typeface="Arial" panose="020B0604020202020204" pitchFamily="34" charset="0"/>
              <a:buChar char="•"/>
            </a:pPr>
            <a:r>
              <a:rPr lang="nl-BE" sz="1800" dirty="0">
                <a:latin typeface="Avenir Roman"/>
              </a:rPr>
              <a:t>A </a:t>
            </a:r>
            <a:r>
              <a:rPr lang="nl-BE" sz="1800" dirty="0" err="1">
                <a:latin typeface="Avenir Roman"/>
              </a:rPr>
              <a:t>posible</a:t>
            </a:r>
            <a:r>
              <a:rPr lang="nl-BE" sz="1800" dirty="0">
                <a:latin typeface="Avenir Roman"/>
              </a:rPr>
              <a:t> </a:t>
            </a:r>
            <a:r>
              <a:rPr lang="nl-BE" sz="1800" dirty="0" err="1">
                <a:latin typeface="Avenir Roman"/>
              </a:rPr>
              <a:t>explanaton</a:t>
            </a:r>
            <a:r>
              <a:rPr lang="nl-BE" sz="1800" dirty="0">
                <a:latin typeface="Avenir Roman"/>
              </a:rPr>
              <a:t> is </a:t>
            </a:r>
            <a:r>
              <a:rPr lang="nl-BE" sz="1800" dirty="0" err="1">
                <a:latin typeface="Avenir Roman"/>
              </a:rPr>
              <a:t>that</a:t>
            </a:r>
            <a:r>
              <a:rPr lang="nl-BE" sz="1800" dirty="0">
                <a:latin typeface="Avenir Roman"/>
              </a:rPr>
              <a:t> actors have access </a:t>
            </a:r>
            <a:r>
              <a:rPr lang="nl-BE" sz="1800" dirty="0" err="1">
                <a:latin typeface="Avenir Roman"/>
              </a:rPr>
              <a:t>to</a:t>
            </a:r>
            <a:r>
              <a:rPr lang="nl-BE" sz="1800" dirty="0">
                <a:latin typeface="Avenir Roman"/>
              </a:rPr>
              <a:t> </a:t>
            </a:r>
            <a:r>
              <a:rPr lang="nl-BE" sz="1800" dirty="0" err="1">
                <a:latin typeface="Avenir Roman"/>
              </a:rPr>
              <a:t>very</a:t>
            </a:r>
            <a:r>
              <a:rPr lang="nl-BE" sz="1800" dirty="0">
                <a:latin typeface="Avenir Roman"/>
              </a:rPr>
              <a:t> different </a:t>
            </a:r>
            <a:r>
              <a:rPr lang="nl-BE" sz="1800" dirty="0" err="1">
                <a:latin typeface="Avenir Roman"/>
              </a:rPr>
              <a:t>contextual</a:t>
            </a:r>
            <a:r>
              <a:rPr lang="nl-BE" sz="1800" dirty="0">
                <a:latin typeface="Avenir Roman"/>
              </a:rPr>
              <a:t> data (</a:t>
            </a:r>
            <a:r>
              <a:rPr lang="nl-BE" sz="1800" dirty="0" err="1">
                <a:latin typeface="Avenir Roman"/>
              </a:rPr>
              <a:t>perspectives</a:t>
            </a:r>
            <a:r>
              <a:rPr lang="nl-BE" sz="1800" dirty="0">
                <a:latin typeface="Avenir Roman"/>
              </a:rPr>
              <a:t>) </a:t>
            </a:r>
            <a:r>
              <a:rPr lang="nl-BE" sz="1800" dirty="0" err="1">
                <a:latin typeface="Avenir Roman"/>
              </a:rPr>
              <a:t>than</a:t>
            </a:r>
            <a:r>
              <a:rPr lang="nl-BE" sz="1800" dirty="0">
                <a:latin typeface="Avenir Roman"/>
              </a:rPr>
              <a:t> do </a:t>
            </a:r>
            <a:r>
              <a:rPr lang="nl-BE" sz="1800" dirty="0" err="1">
                <a:latin typeface="Avenir Roman"/>
              </a:rPr>
              <a:t>observers</a:t>
            </a:r>
            <a:r>
              <a:rPr lang="nl-BE" sz="1800" dirty="0">
                <a:latin typeface="Avenir Roman"/>
              </a:rPr>
              <a:t>.</a:t>
            </a:r>
          </a:p>
          <a:p>
            <a:pPr marL="342900" indent="-342900">
              <a:lnSpc>
                <a:spcPct val="100000"/>
              </a:lnSpc>
              <a:buFont typeface="Arial" panose="020B0604020202020204" pitchFamily="34" charset="0"/>
              <a:buChar char="•"/>
            </a:pPr>
            <a:r>
              <a:rPr lang="nl-BE" sz="1800" dirty="0" err="1">
                <a:latin typeface="Avenir Roman"/>
              </a:rPr>
              <a:t>This</a:t>
            </a:r>
            <a:r>
              <a:rPr lang="nl-BE" sz="1800" dirty="0">
                <a:latin typeface="Avenir Roman"/>
              </a:rPr>
              <a:t> bias is </a:t>
            </a:r>
            <a:r>
              <a:rPr lang="nl-BE" sz="1800" dirty="0" err="1">
                <a:latin typeface="Avenir Roman"/>
              </a:rPr>
              <a:t>less</a:t>
            </a:r>
            <a:r>
              <a:rPr lang="nl-BE" sz="1800" dirty="0">
                <a:latin typeface="Avenir Roman"/>
              </a:rPr>
              <a:t> </a:t>
            </a:r>
            <a:r>
              <a:rPr lang="nl-BE" sz="1800" dirty="0" err="1">
                <a:latin typeface="Avenir Roman"/>
              </a:rPr>
              <a:t>robust</a:t>
            </a:r>
            <a:r>
              <a:rPr lang="nl-BE" sz="1800" dirty="0">
                <a:latin typeface="Avenir Roman"/>
              </a:rPr>
              <a:t> </a:t>
            </a:r>
            <a:r>
              <a:rPr lang="nl-BE" sz="1800" dirty="0" err="1">
                <a:latin typeface="Avenir Roman"/>
              </a:rPr>
              <a:t>than</a:t>
            </a:r>
            <a:r>
              <a:rPr lang="nl-BE" sz="1800" dirty="0">
                <a:latin typeface="Avenir Roman"/>
              </a:rPr>
              <a:t> first </a:t>
            </a:r>
            <a:r>
              <a:rPr lang="nl-BE" sz="1800" dirty="0" err="1">
                <a:latin typeface="Avenir Roman"/>
              </a:rPr>
              <a:t>thought</a:t>
            </a:r>
            <a:r>
              <a:rPr lang="nl-BE" sz="1800" dirty="0">
                <a:latin typeface="Avenir Roman"/>
              </a:rPr>
              <a:t>:</a:t>
            </a:r>
          </a:p>
          <a:p>
            <a:pPr>
              <a:lnSpc>
                <a:spcPct val="100000"/>
              </a:lnSpc>
            </a:pPr>
            <a:r>
              <a:rPr lang="nl-BE" sz="1800" dirty="0">
                <a:latin typeface="Avenir Roman"/>
              </a:rPr>
              <a:t>	1) </a:t>
            </a:r>
            <a:r>
              <a:rPr lang="nl-BE" sz="1800" dirty="0" err="1">
                <a:latin typeface="Avenir Roman"/>
              </a:rPr>
              <a:t>it</a:t>
            </a:r>
            <a:r>
              <a:rPr lang="nl-BE" sz="1800" dirty="0">
                <a:latin typeface="Avenir Roman"/>
              </a:rPr>
              <a:t> is different </a:t>
            </a:r>
            <a:r>
              <a:rPr lang="nl-BE" sz="1800" dirty="0" err="1">
                <a:latin typeface="Avenir Roman"/>
              </a:rPr>
              <a:t>for</a:t>
            </a:r>
            <a:r>
              <a:rPr lang="nl-BE" sz="1800" dirty="0">
                <a:latin typeface="Avenir Roman"/>
              </a:rPr>
              <a:t> </a:t>
            </a:r>
            <a:r>
              <a:rPr lang="nl-BE" sz="1800" dirty="0" err="1">
                <a:latin typeface="Avenir Roman"/>
              </a:rPr>
              <a:t>intentional</a:t>
            </a:r>
            <a:r>
              <a:rPr lang="nl-BE" sz="1800" dirty="0">
                <a:latin typeface="Avenir Roman"/>
              </a:rPr>
              <a:t> vs. </a:t>
            </a:r>
            <a:r>
              <a:rPr lang="nl-BE" sz="1800" dirty="0" err="1">
                <a:latin typeface="Avenir Roman"/>
              </a:rPr>
              <a:t>unintentional</a:t>
            </a:r>
            <a:r>
              <a:rPr lang="nl-BE" sz="1800" dirty="0">
                <a:latin typeface="Avenir Roman"/>
              </a:rPr>
              <a:t> </a:t>
            </a:r>
            <a:r>
              <a:rPr lang="nl-BE" sz="1800" dirty="0" err="1">
                <a:latin typeface="Avenir Roman"/>
              </a:rPr>
              <a:t>behaviours</a:t>
            </a:r>
            <a:endParaRPr lang="nl-BE" sz="1800" dirty="0">
              <a:latin typeface="Avenir Roman"/>
            </a:endParaRPr>
          </a:p>
          <a:p>
            <a:pPr>
              <a:lnSpc>
                <a:spcPct val="100000"/>
              </a:lnSpc>
            </a:pPr>
            <a:r>
              <a:rPr lang="nl-BE" sz="1800" dirty="0">
                <a:latin typeface="Avenir Roman"/>
              </a:rPr>
              <a:t>	2) </a:t>
            </a:r>
            <a:r>
              <a:rPr lang="nl-BE" sz="1800" dirty="0" err="1">
                <a:latin typeface="Avenir Roman"/>
              </a:rPr>
              <a:t>it</a:t>
            </a:r>
            <a:r>
              <a:rPr lang="nl-BE" sz="1800" dirty="0">
                <a:latin typeface="Avenir Roman"/>
              </a:rPr>
              <a:t> is different in </a:t>
            </a:r>
            <a:r>
              <a:rPr lang="nl-BE" sz="1800" dirty="0" err="1">
                <a:latin typeface="Avenir Roman"/>
              </a:rPr>
              <a:t>naturalistic</a:t>
            </a:r>
            <a:r>
              <a:rPr lang="nl-BE" sz="1800" dirty="0">
                <a:latin typeface="Avenir Roman"/>
              </a:rPr>
              <a:t> </a:t>
            </a:r>
            <a:r>
              <a:rPr lang="nl-BE" sz="1800" dirty="0" err="1">
                <a:latin typeface="Avenir Roman"/>
              </a:rPr>
              <a:t>settings</a:t>
            </a:r>
            <a:r>
              <a:rPr lang="nl-BE" sz="1800" dirty="0">
                <a:latin typeface="Avenir Roman"/>
              </a:rPr>
              <a:t> </a:t>
            </a:r>
            <a:r>
              <a:rPr lang="nl-BE" sz="1800" dirty="0" err="1">
                <a:latin typeface="Avenir Roman"/>
              </a:rPr>
              <a:t>than</a:t>
            </a:r>
            <a:r>
              <a:rPr lang="nl-BE" sz="1800" dirty="0">
                <a:latin typeface="Avenir Roman"/>
              </a:rPr>
              <a:t> in </a:t>
            </a:r>
            <a:r>
              <a:rPr lang="nl-BE" sz="1800" dirty="0" err="1">
                <a:latin typeface="Avenir Roman"/>
              </a:rPr>
              <a:t>experimental</a:t>
            </a:r>
            <a:r>
              <a:rPr lang="nl-BE" sz="1800" dirty="0">
                <a:latin typeface="Avenir Roman"/>
              </a:rPr>
              <a:t> </a:t>
            </a:r>
            <a:r>
              <a:rPr lang="nl-BE" sz="1800" dirty="0" err="1">
                <a:latin typeface="Avenir Roman"/>
              </a:rPr>
              <a:t>settings</a:t>
            </a:r>
            <a:endParaRPr lang="nl-BE" sz="1800" dirty="0">
              <a:latin typeface="Avenir Roman"/>
            </a:endParaRPr>
          </a:p>
          <a:p>
            <a:pPr>
              <a:lnSpc>
                <a:spcPct val="100000"/>
              </a:lnSpc>
            </a:pPr>
            <a:r>
              <a:rPr lang="nl-BE" sz="1800" dirty="0">
                <a:latin typeface="Avenir Roman"/>
              </a:rPr>
              <a:t>	3) </a:t>
            </a:r>
            <a:r>
              <a:rPr lang="nl-BE" sz="1800" dirty="0" err="1">
                <a:latin typeface="Avenir Roman"/>
              </a:rPr>
              <a:t>it</a:t>
            </a:r>
            <a:r>
              <a:rPr lang="nl-BE" sz="1800" dirty="0">
                <a:latin typeface="Avenir Roman"/>
              </a:rPr>
              <a:t> is more </a:t>
            </a:r>
            <a:r>
              <a:rPr lang="nl-BE" sz="1800" dirty="0" err="1">
                <a:latin typeface="Avenir Roman"/>
              </a:rPr>
              <a:t>pronounced</a:t>
            </a:r>
            <a:r>
              <a:rPr lang="nl-BE" sz="1800" dirty="0">
                <a:latin typeface="Avenir Roman"/>
              </a:rPr>
              <a:t> </a:t>
            </a:r>
            <a:r>
              <a:rPr lang="nl-BE" sz="1800" dirty="0" err="1">
                <a:latin typeface="Avenir Roman"/>
              </a:rPr>
              <a:t>for</a:t>
            </a:r>
            <a:r>
              <a:rPr lang="nl-BE" sz="1800" dirty="0">
                <a:latin typeface="Avenir Roman"/>
              </a:rPr>
              <a:t> </a:t>
            </a:r>
            <a:r>
              <a:rPr lang="nl-BE" sz="1800" dirty="0" err="1">
                <a:latin typeface="Avenir Roman"/>
              </a:rPr>
              <a:t>negative</a:t>
            </a:r>
            <a:r>
              <a:rPr lang="nl-BE" sz="1800" dirty="0">
                <a:latin typeface="Avenir Roman"/>
              </a:rPr>
              <a:t> events</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Current approaches to attributions</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79938" y="852139"/>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Attributional biases </a:t>
            </a:r>
          </a:p>
        </p:txBody>
      </p:sp>
    </p:spTree>
    <p:extLst>
      <p:ext uri="{BB962C8B-B14F-4D97-AF65-F5344CB8AC3E}">
        <p14:creationId xmlns:p14="http://schemas.microsoft.com/office/powerpoint/2010/main" val="2714600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 calcmode="lin" valueType="num">
                                      <p:cBhvr additive="base">
                                        <p:cTn id="31"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xEl>
                                              <p:pRg st="5" end="5"/>
                                            </p:txEl>
                                          </p:spTgt>
                                        </p:tgtEl>
                                        <p:attrNameLst>
                                          <p:attrName>style.visibility</p:attrName>
                                        </p:attrNameLst>
                                      </p:cBhvr>
                                      <p:to>
                                        <p:strVal val="visible"/>
                                      </p:to>
                                    </p:set>
                                    <p:anim calcmode="lin" valueType="num">
                                      <p:cBhvr additive="base">
                                        <p:cTn id="37"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608CE78-1188-408F-B7AB-7B4F10DC4F7F}"/>
              </a:ext>
            </a:extLst>
          </p:cNvPr>
          <p:cNvPicPr>
            <a:picLocks noGrp="1" noChangeAspect="1"/>
          </p:cNvPicPr>
          <p:nvPr>
            <p:ph idx="1"/>
          </p:nvPr>
        </p:nvPicPr>
        <p:blipFill rotWithShape="1">
          <a:blip r:embed="rId2"/>
          <a:srcRect t="56606" b="31488"/>
          <a:stretch/>
        </p:blipFill>
        <p:spPr>
          <a:xfrm>
            <a:off x="448089" y="1506198"/>
            <a:ext cx="7100437" cy="434340"/>
          </a:xfrm>
        </p:spPr>
      </p:pic>
      <p:sp>
        <p:nvSpPr>
          <p:cNvPr id="20" name="Text Box 3">
            <a:extLst>
              <a:ext uri="{FF2B5EF4-FFF2-40B4-BE49-F238E27FC236}">
                <a16:creationId xmlns:a16="http://schemas.microsoft.com/office/drawing/2014/main" id="{55997303-D027-5F40-B2B3-EB9E92B9303B}"/>
              </a:ext>
            </a:extLst>
          </p:cNvPr>
          <p:cNvSpPr txBox="1">
            <a:spLocks noChangeArrowheads="1"/>
          </p:cNvSpPr>
          <p:nvPr/>
        </p:nvSpPr>
        <p:spPr bwMode="auto">
          <a:xfrm>
            <a:off x="2525041" y="3203258"/>
            <a:ext cx="987425" cy="661987"/>
          </a:xfrm>
          <a:prstGeom prst="rect">
            <a:avLst/>
          </a:prstGeom>
          <a:solidFill>
            <a:srgbClr val="C0504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charset="0"/>
                <a:ea typeface="ＭＳ Ｐゴシック" charset="0"/>
              </a:rPr>
              <a:t>attribution</a:t>
            </a:r>
          </a:p>
        </p:txBody>
      </p:sp>
      <p:sp>
        <p:nvSpPr>
          <p:cNvPr id="21" name="Text Box 3">
            <a:extLst>
              <a:ext uri="{FF2B5EF4-FFF2-40B4-BE49-F238E27FC236}">
                <a16:creationId xmlns:a16="http://schemas.microsoft.com/office/drawing/2014/main" id="{B9A53795-4CA7-C645-973E-602680972B23}"/>
              </a:ext>
            </a:extLst>
          </p:cNvPr>
          <p:cNvSpPr txBox="1">
            <a:spLocks noChangeArrowheads="1"/>
          </p:cNvSpPr>
          <p:nvPr/>
        </p:nvSpPr>
        <p:spPr bwMode="auto">
          <a:xfrm>
            <a:off x="3399753" y="2790508"/>
            <a:ext cx="1530350" cy="661987"/>
          </a:xfrm>
          <a:prstGeom prst="rect">
            <a:avLst/>
          </a:prstGeom>
          <a:solidFill>
            <a:sysClr val="window" lastClr="FFFFFF"/>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623888" marR="0" lvl="0" indent="0"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charset="0"/>
                <a:ea typeface="ＭＳ Ｐゴシック" charset="0"/>
              </a:rPr>
              <a:t>the person</a:t>
            </a:r>
          </a:p>
          <a:p>
            <a:pPr marL="623888" marR="0" lvl="0" indent="0" defTabSz="914400" eaLnBrk="1" fontAlgn="auto" latinLnBrk="0" hangingPunct="1">
              <a:lnSpc>
                <a:spcPct val="100000"/>
              </a:lnSpc>
              <a:spcBef>
                <a:spcPts val="0"/>
              </a:spcBef>
              <a:spcAft>
                <a:spcPts val="0"/>
              </a:spcAft>
              <a:buClrTx/>
              <a:buSzTx/>
              <a:buFontTx/>
              <a:buNone/>
              <a:tabLst/>
              <a:defRPr/>
            </a:pPr>
            <a:r>
              <a:rPr kumimoji="0" lang="en-AU" sz="900" b="0" i="0" u="none" strike="noStrike" kern="0" cap="none" spc="0" normalizeH="0" baseline="0" noProof="0" dirty="0">
                <a:ln>
                  <a:noFill/>
                </a:ln>
                <a:solidFill>
                  <a:prstClr val="white">
                    <a:lumMod val="50000"/>
                  </a:prstClr>
                </a:solidFill>
                <a:effectLst/>
                <a:uLnTx/>
                <a:uFillTx/>
                <a:latin typeface="Arial" charset="0"/>
                <a:ea typeface="ＭＳ Ｐゴシック" charset="0"/>
              </a:rPr>
              <a:t>(e.g., lack of skill)</a:t>
            </a:r>
          </a:p>
        </p:txBody>
      </p:sp>
      <p:sp>
        <p:nvSpPr>
          <p:cNvPr id="22" name="Line 2">
            <a:extLst>
              <a:ext uri="{FF2B5EF4-FFF2-40B4-BE49-F238E27FC236}">
                <a16:creationId xmlns:a16="http://schemas.microsoft.com/office/drawing/2014/main" id="{76F46FB1-0A16-B042-8B21-6A99504C86F4}"/>
              </a:ext>
            </a:extLst>
          </p:cNvPr>
          <p:cNvSpPr>
            <a:spLocks noChangeShapeType="1"/>
          </p:cNvSpPr>
          <p:nvPr/>
        </p:nvSpPr>
        <p:spPr bwMode="auto">
          <a:xfrm flipV="1">
            <a:off x="6358853" y="3133408"/>
            <a:ext cx="346075" cy="0"/>
          </a:xfrm>
          <a:prstGeom prst="line">
            <a:avLst/>
          </a:prstGeom>
          <a:noFill/>
          <a:ln w="9525" cmpd="sng">
            <a:solidFill>
              <a:sysClr val="windowText" lastClr="000000">
                <a:lumMod val="50000"/>
                <a:lumOff val="50000"/>
              </a:sysClr>
            </a:solidFill>
            <a:round/>
            <a:headEnd/>
            <a:tailEnd type="triangle" w="med" len="med"/>
          </a:ln>
          <a:effectLst/>
        </p:spPr>
        <p:txBody>
          <a:bodyPr tIns="91440" bIns="9144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sp>
        <p:nvSpPr>
          <p:cNvPr id="23" name="Line 2">
            <a:extLst>
              <a:ext uri="{FF2B5EF4-FFF2-40B4-BE49-F238E27FC236}">
                <a16:creationId xmlns:a16="http://schemas.microsoft.com/office/drawing/2014/main" id="{935329E5-0C58-664D-A05F-ACDA1AA36314}"/>
              </a:ext>
            </a:extLst>
          </p:cNvPr>
          <p:cNvSpPr>
            <a:spLocks noChangeShapeType="1"/>
          </p:cNvSpPr>
          <p:nvPr/>
        </p:nvSpPr>
        <p:spPr bwMode="auto">
          <a:xfrm>
            <a:off x="4526878" y="4016058"/>
            <a:ext cx="749300" cy="6350"/>
          </a:xfrm>
          <a:prstGeom prst="line">
            <a:avLst/>
          </a:prstGeom>
          <a:noFill/>
          <a:ln w="9525" cmpd="sng">
            <a:solidFill>
              <a:sysClr val="windowText" lastClr="000000">
                <a:lumMod val="50000"/>
                <a:lumOff val="50000"/>
              </a:sysClr>
            </a:solidFill>
            <a:round/>
            <a:headEnd/>
            <a:tailEnd type="triangle" w="med" len="med"/>
          </a:ln>
          <a:effectLst/>
        </p:spPr>
        <p:txBody>
          <a:bodyPr tIns="91440" bIns="9144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pic>
        <p:nvPicPr>
          <p:cNvPr id="24" name="Picture 4">
            <a:extLst>
              <a:ext uri="{FF2B5EF4-FFF2-40B4-BE49-F238E27FC236}">
                <a16:creationId xmlns:a16="http://schemas.microsoft.com/office/drawing/2014/main" id="{C03720A8-FFF7-7D4F-8984-DE5435EC9812}"/>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1020091" y="2434908"/>
            <a:ext cx="938212"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Line 2">
            <a:extLst>
              <a:ext uri="{FF2B5EF4-FFF2-40B4-BE49-F238E27FC236}">
                <a16:creationId xmlns:a16="http://schemas.microsoft.com/office/drawing/2014/main" id="{87C4121E-DDD2-1D4F-A4CC-CFFA1752AB5B}"/>
              </a:ext>
            </a:extLst>
          </p:cNvPr>
          <p:cNvSpPr>
            <a:spLocks noChangeShapeType="1"/>
          </p:cNvSpPr>
          <p:nvPr/>
        </p:nvSpPr>
        <p:spPr bwMode="auto">
          <a:xfrm flipV="1">
            <a:off x="4930103" y="3120708"/>
            <a:ext cx="346075" cy="0"/>
          </a:xfrm>
          <a:prstGeom prst="line">
            <a:avLst/>
          </a:prstGeom>
          <a:noFill/>
          <a:ln w="9525" cmpd="sng">
            <a:solidFill>
              <a:sysClr val="windowText" lastClr="000000">
                <a:lumMod val="50000"/>
                <a:lumOff val="50000"/>
              </a:sysClr>
            </a:solidFill>
            <a:round/>
            <a:headEnd/>
            <a:tailEnd type="triangle" w="med" len="med"/>
          </a:ln>
          <a:effectLst/>
        </p:spPr>
        <p:txBody>
          <a:bodyPr tIns="91440" bIns="9144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sp>
        <p:nvSpPr>
          <p:cNvPr id="26" name="Line 2">
            <a:extLst>
              <a:ext uri="{FF2B5EF4-FFF2-40B4-BE49-F238E27FC236}">
                <a16:creationId xmlns:a16="http://schemas.microsoft.com/office/drawing/2014/main" id="{4A5015CD-9B0E-D843-85EB-DB76C5E59D20}"/>
              </a:ext>
            </a:extLst>
          </p:cNvPr>
          <p:cNvSpPr>
            <a:spLocks noChangeShapeType="1"/>
          </p:cNvSpPr>
          <p:nvPr/>
        </p:nvSpPr>
        <p:spPr bwMode="auto">
          <a:xfrm flipV="1">
            <a:off x="1507453" y="3525520"/>
            <a:ext cx="1017588" cy="0"/>
          </a:xfrm>
          <a:prstGeom prst="line">
            <a:avLst/>
          </a:prstGeom>
          <a:noFill/>
          <a:ln w="9525" cmpd="sng">
            <a:solidFill>
              <a:sysClr val="windowText" lastClr="000000">
                <a:lumMod val="50000"/>
                <a:lumOff val="50000"/>
              </a:sysClr>
            </a:solidFill>
            <a:round/>
            <a:headEnd/>
            <a:tailEnd type="triangle" w="med" len="med"/>
          </a:ln>
          <a:effectLst/>
        </p:spPr>
        <p:txBody>
          <a:bodyPr tIns="91440" bIns="9144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sp>
        <p:nvSpPr>
          <p:cNvPr id="27" name="Text Box 3">
            <a:extLst>
              <a:ext uri="{FF2B5EF4-FFF2-40B4-BE49-F238E27FC236}">
                <a16:creationId xmlns:a16="http://schemas.microsoft.com/office/drawing/2014/main" id="{D1B5F570-A48B-5740-A7BF-F27123BA9B98}"/>
              </a:ext>
            </a:extLst>
          </p:cNvPr>
          <p:cNvSpPr txBox="1">
            <a:spLocks noChangeArrowheads="1"/>
          </p:cNvSpPr>
          <p:nvPr/>
        </p:nvSpPr>
        <p:spPr bwMode="auto">
          <a:xfrm>
            <a:off x="1002628" y="3203258"/>
            <a:ext cx="987425" cy="661987"/>
          </a:xfrm>
          <a:prstGeom prst="rect">
            <a:avLst/>
          </a:prstGeom>
          <a:solidFill>
            <a:srgbClr val="C0504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charset="0"/>
                <a:ea typeface="ＭＳ Ｐゴシック" charset="0"/>
              </a:rPr>
              <a:t>(negative) event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900" b="0" i="0" u="none" strike="noStrike" kern="0" cap="none" spc="0" normalizeH="0" baseline="0" noProof="0" dirty="0">
                <a:ln>
                  <a:noFill/>
                </a:ln>
                <a:solidFill>
                  <a:prstClr val="white">
                    <a:lumMod val="50000"/>
                  </a:prstClr>
                </a:solidFill>
                <a:effectLst/>
                <a:uLnTx/>
                <a:uFillTx/>
                <a:latin typeface="Arial" charset="0"/>
                <a:ea typeface="ＭＳ Ｐゴシック" charset="0"/>
              </a:rPr>
              <a:t>(e.g., missed penalty)</a:t>
            </a:r>
          </a:p>
        </p:txBody>
      </p:sp>
      <p:sp>
        <p:nvSpPr>
          <p:cNvPr id="28" name="Text Box 3">
            <a:extLst>
              <a:ext uri="{FF2B5EF4-FFF2-40B4-BE49-F238E27FC236}">
                <a16:creationId xmlns:a16="http://schemas.microsoft.com/office/drawing/2014/main" id="{2E5631AE-6733-E148-BDC3-C26D5EC32C63}"/>
              </a:ext>
            </a:extLst>
          </p:cNvPr>
          <p:cNvSpPr txBox="1">
            <a:spLocks noChangeArrowheads="1"/>
          </p:cNvSpPr>
          <p:nvPr/>
        </p:nvSpPr>
        <p:spPr bwMode="auto">
          <a:xfrm>
            <a:off x="3423566" y="3685858"/>
            <a:ext cx="1535112" cy="661987"/>
          </a:xfrm>
          <a:prstGeom prst="rect">
            <a:avLst/>
          </a:prstGeom>
          <a:solidFill>
            <a:sysClr val="window" lastClr="FFFFFF"/>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623888" marR="0" lvl="0" indent="0"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charset="0"/>
                <a:ea typeface="ＭＳ Ｐゴシック" charset="0"/>
              </a:rPr>
              <a:t>the situation</a:t>
            </a:r>
          </a:p>
          <a:p>
            <a:pPr marL="623888" marR="0" lvl="0" indent="0" defTabSz="914400" eaLnBrk="1" fontAlgn="auto" latinLnBrk="0" hangingPunct="1">
              <a:lnSpc>
                <a:spcPct val="100000"/>
              </a:lnSpc>
              <a:spcBef>
                <a:spcPts val="0"/>
              </a:spcBef>
              <a:spcAft>
                <a:spcPts val="0"/>
              </a:spcAft>
              <a:buClrTx/>
              <a:buSzTx/>
              <a:buFontTx/>
              <a:buNone/>
              <a:tabLst/>
              <a:defRPr/>
            </a:pPr>
            <a:r>
              <a:rPr kumimoji="0" lang="en-AU" sz="900" b="0" i="0" u="none" strike="noStrike" kern="0" cap="none" spc="0" normalizeH="0" baseline="0" noProof="0" dirty="0">
                <a:ln>
                  <a:noFill/>
                </a:ln>
                <a:solidFill>
                  <a:prstClr val="white">
                    <a:lumMod val="50000"/>
                  </a:prstClr>
                </a:solidFill>
                <a:effectLst/>
                <a:uLnTx/>
                <a:uFillTx/>
                <a:latin typeface="Arial" charset="0"/>
                <a:ea typeface="ＭＳ Ｐゴシック" charset="0"/>
              </a:rPr>
              <a:t>(e.g., greasy ball)</a:t>
            </a:r>
          </a:p>
        </p:txBody>
      </p:sp>
      <p:pic>
        <p:nvPicPr>
          <p:cNvPr id="29" name="Picture 18" descr="mage result for footballer silhouette">
            <a:extLst>
              <a:ext uri="{FF2B5EF4-FFF2-40B4-BE49-F238E27FC236}">
                <a16:creationId xmlns:a16="http://schemas.microsoft.com/office/drawing/2014/main" id="{2CF9D128-F8E3-CA4B-B682-65DE8090B2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11887"/>
          <a:stretch>
            <a:fillRect/>
          </a:stretch>
        </p:blipFill>
        <p:spPr bwMode="auto">
          <a:xfrm>
            <a:off x="1124866" y="2436495"/>
            <a:ext cx="728662"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 Box 3">
            <a:extLst>
              <a:ext uri="{FF2B5EF4-FFF2-40B4-BE49-F238E27FC236}">
                <a16:creationId xmlns:a16="http://schemas.microsoft.com/office/drawing/2014/main" id="{3384EF8B-70CC-AE42-AC7F-109962DD53BD}"/>
              </a:ext>
            </a:extLst>
          </p:cNvPr>
          <p:cNvSpPr txBox="1">
            <a:spLocks noChangeArrowheads="1"/>
          </p:cNvSpPr>
          <p:nvPr/>
        </p:nvSpPr>
        <p:spPr bwMode="auto">
          <a:xfrm>
            <a:off x="5276178" y="2790508"/>
            <a:ext cx="1082675" cy="661987"/>
          </a:xfrm>
          <a:prstGeom prst="rect">
            <a:avLst/>
          </a:prstGeom>
          <a:solidFill>
            <a:sysClr val="window" lastClr="FFFFFF"/>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charset="0"/>
                <a:ea typeface="ＭＳ Ｐゴシック" charset="0"/>
              </a:rPr>
              <a:t>person-focused behaviour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900" b="0" i="0" u="none" strike="noStrike" kern="0" cap="none" spc="0" normalizeH="0" baseline="0" noProof="0" dirty="0">
                <a:ln>
                  <a:noFill/>
                </a:ln>
                <a:solidFill>
                  <a:prstClr val="white">
                    <a:lumMod val="50000"/>
                  </a:prstClr>
                </a:solidFill>
                <a:effectLst/>
                <a:uLnTx/>
                <a:uFillTx/>
                <a:latin typeface="Arial" charset="0"/>
                <a:ea typeface="ＭＳ Ｐゴシック" charset="0"/>
              </a:rPr>
              <a:t>(e.g., calls to drop player)</a:t>
            </a:r>
          </a:p>
        </p:txBody>
      </p:sp>
      <p:sp>
        <p:nvSpPr>
          <p:cNvPr id="31" name="Text Box 3">
            <a:extLst>
              <a:ext uri="{FF2B5EF4-FFF2-40B4-BE49-F238E27FC236}">
                <a16:creationId xmlns:a16="http://schemas.microsoft.com/office/drawing/2014/main" id="{332665A4-802B-2C41-8B8D-5611BE9BED64}"/>
              </a:ext>
            </a:extLst>
          </p:cNvPr>
          <p:cNvSpPr txBox="1">
            <a:spLocks noChangeArrowheads="1"/>
          </p:cNvSpPr>
          <p:nvPr/>
        </p:nvSpPr>
        <p:spPr bwMode="auto">
          <a:xfrm>
            <a:off x="5276178" y="3685858"/>
            <a:ext cx="1082675" cy="661987"/>
          </a:xfrm>
          <a:prstGeom prst="rect">
            <a:avLst/>
          </a:prstGeom>
          <a:no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charset="0"/>
                <a:ea typeface="ＭＳ Ｐゴシック" charset="0"/>
              </a:rPr>
              <a:t>context-focused behaviour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900" b="0" i="0" u="none" strike="noStrike" kern="0" cap="none" spc="0" normalizeH="0" baseline="0" noProof="0" dirty="0">
                <a:ln>
                  <a:noFill/>
                </a:ln>
                <a:solidFill>
                  <a:prstClr val="white">
                    <a:lumMod val="50000"/>
                  </a:prstClr>
                </a:solidFill>
                <a:effectLst/>
                <a:uLnTx/>
                <a:uFillTx/>
                <a:latin typeface="Arial" charset="0"/>
                <a:ea typeface="ＭＳ Ｐゴシック" charset="0"/>
              </a:rPr>
              <a:t>(e.g., calls to use different ball)</a:t>
            </a:r>
          </a:p>
        </p:txBody>
      </p:sp>
      <p:pic>
        <p:nvPicPr>
          <p:cNvPr id="32" name="Picture 32">
            <a:extLst>
              <a:ext uri="{FF2B5EF4-FFF2-40B4-BE49-F238E27FC236}">
                <a16:creationId xmlns:a16="http://schemas.microsoft.com/office/drawing/2014/main" id="{B3ECC4E6-9AA2-D54F-9BF7-FB35B841B428}"/>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3433091" y="3870008"/>
            <a:ext cx="6207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8" descr="mage result for footballer silhouette">
            <a:extLst>
              <a:ext uri="{FF2B5EF4-FFF2-40B4-BE49-F238E27FC236}">
                <a16:creationId xmlns:a16="http://schemas.microsoft.com/office/drawing/2014/main" id="{9C658C0E-47DA-A048-A334-7E62775449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11887"/>
          <a:stretch>
            <a:fillRect/>
          </a:stretch>
        </p:blipFill>
        <p:spPr bwMode="auto">
          <a:xfrm>
            <a:off x="3429916" y="2771458"/>
            <a:ext cx="728662"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Oval 33">
            <a:extLst>
              <a:ext uri="{FF2B5EF4-FFF2-40B4-BE49-F238E27FC236}">
                <a16:creationId xmlns:a16="http://schemas.microsoft.com/office/drawing/2014/main" id="{A230B882-C061-9A41-8E63-CCB741C02DC6}"/>
              </a:ext>
            </a:extLst>
          </p:cNvPr>
          <p:cNvSpPr/>
          <p:nvPr/>
        </p:nvSpPr>
        <p:spPr>
          <a:xfrm>
            <a:off x="1758278" y="2914333"/>
            <a:ext cx="71438" cy="73025"/>
          </a:xfrm>
          <a:prstGeom prst="ellipse">
            <a:avLst/>
          </a:prstGeom>
          <a:solidFill>
            <a:sysClr val="windowText" lastClr="000000"/>
          </a:solidFill>
          <a:ln w="9525" cap="flat" cmpd="sng" algn="ctr">
            <a:noFill/>
            <a:prstDash val="solid"/>
          </a:ln>
          <a:effectLst/>
        </p:spPr>
        <p:txBody>
          <a:bodyPr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5" name="Text Box 3">
            <a:extLst>
              <a:ext uri="{FF2B5EF4-FFF2-40B4-BE49-F238E27FC236}">
                <a16:creationId xmlns:a16="http://schemas.microsoft.com/office/drawing/2014/main" id="{6BB4D151-F537-124C-B945-0CDE7659E666}"/>
              </a:ext>
            </a:extLst>
          </p:cNvPr>
          <p:cNvSpPr txBox="1">
            <a:spLocks noChangeArrowheads="1"/>
          </p:cNvSpPr>
          <p:nvPr/>
        </p:nvSpPr>
        <p:spPr bwMode="auto">
          <a:xfrm>
            <a:off x="6709691" y="2790508"/>
            <a:ext cx="1082675" cy="661987"/>
          </a:xfrm>
          <a:prstGeom prst="rect">
            <a:avLst/>
          </a:prstGeom>
          <a:solidFill>
            <a:srgbClr val="4F81BD">
              <a:lumMod val="60000"/>
              <a:lumOff val="4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charset="0"/>
                <a:ea typeface="ＭＳ Ｐゴシック" charset="0"/>
              </a:rPr>
              <a:t>fundamental attribution error</a:t>
            </a:r>
          </a:p>
        </p:txBody>
      </p:sp>
      <p:sp>
        <p:nvSpPr>
          <p:cNvPr id="36" name="Title 1">
            <a:extLst>
              <a:ext uri="{FF2B5EF4-FFF2-40B4-BE49-F238E27FC236}">
                <a16:creationId xmlns:a16="http://schemas.microsoft.com/office/drawing/2014/main" id="{D7FEFBA6-B915-C243-952E-D2668DAD2423}"/>
              </a:ext>
            </a:extLst>
          </p:cNvPr>
          <p:cNvSpPr txBox="1">
            <a:spLocks/>
          </p:cNvSpPr>
          <p:nvPr/>
        </p:nvSpPr>
        <p:spPr>
          <a:xfrm>
            <a:off x="685800" y="286046"/>
            <a:ext cx="7772400" cy="522288"/>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a:solidFill>
                  <a:srgbClr val="22568B"/>
                </a:solidFill>
                <a:latin typeface="Avenir Roman" panose="02000503020000020003" pitchFamily="2" charset="0"/>
              </a:rPr>
              <a:t>Current approaches to attributions</a:t>
            </a:r>
            <a:br>
              <a:rPr lang="en-US" b="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37" name="Subtitle 2">
            <a:extLst>
              <a:ext uri="{FF2B5EF4-FFF2-40B4-BE49-F238E27FC236}">
                <a16:creationId xmlns:a16="http://schemas.microsoft.com/office/drawing/2014/main" id="{39651DC4-ECCB-B84B-92E1-7F844BE01D60}"/>
              </a:ext>
            </a:extLst>
          </p:cNvPr>
          <p:cNvSpPr txBox="1">
            <a:spLocks/>
          </p:cNvSpPr>
          <p:nvPr/>
        </p:nvSpPr>
        <p:spPr>
          <a:xfrm>
            <a:off x="689169" y="924727"/>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Attributional biases </a:t>
            </a:r>
          </a:p>
        </p:txBody>
      </p:sp>
    </p:spTree>
    <p:extLst>
      <p:ext uri="{BB962C8B-B14F-4D97-AF65-F5344CB8AC3E}">
        <p14:creationId xmlns:p14="http://schemas.microsoft.com/office/powerpoint/2010/main" val="18840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5" grpId="0" animBg="1"/>
      <p:bldP spid="26" grpId="0" animBg="1"/>
      <p:bldP spid="27" grpId="0" animBg="1"/>
      <p:bldP spid="28" grpId="0" animBg="1"/>
      <p:bldP spid="30" grpId="0" animBg="1"/>
      <p:bldP spid="31" grpId="0" animBg="1"/>
      <p:bldP spid="34" grpId="0" animBg="1"/>
      <p:bldP spid="35" grpId="0" animBg="1"/>
    </p:bldLst>
  </p:timing>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7D7AB4BC5C5FC49B44E5D0AD7668A91" ma:contentTypeVersion="13" ma:contentTypeDescription="Create a new document." ma:contentTypeScope="" ma:versionID="164fb0483e3f63a7c48d0c8127926e34">
  <xsd:schema xmlns:xsd="http://www.w3.org/2001/XMLSchema" xmlns:xs="http://www.w3.org/2001/XMLSchema" xmlns:p="http://schemas.microsoft.com/office/2006/metadata/properties" xmlns:ns3="40e20171-6edb-45ad-8ac4-7e0229e7c879" xmlns:ns4="35b40e38-f187-4def-b149-9a2597bf88a1" targetNamespace="http://schemas.microsoft.com/office/2006/metadata/properties" ma:root="true" ma:fieldsID="3d6165212b4698202d2d40db3767e1d3" ns3:_="" ns4:_="">
    <xsd:import namespace="40e20171-6edb-45ad-8ac4-7e0229e7c879"/>
    <xsd:import namespace="35b40e38-f187-4def-b149-9a2597bf88a1"/>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20171-6edb-45ad-8ac4-7e0229e7c8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b40e38-f187-4def-b149-9a2597bf88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71B595D-4749-4AA9-A0E2-0D75B5BBA5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20171-6edb-45ad-8ac4-7e0229e7c879"/>
    <ds:schemaRef ds:uri="35b40e38-f187-4def-b149-9a2597bf88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75D09F8-62D7-4669-80AB-FA2ABB276D98}">
  <ds:schemaRefs>
    <ds:schemaRef ds:uri="http://schemas.microsoft.com/sharepoint/v3/contenttype/forms"/>
  </ds:schemaRefs>
</ds:datastoreItem>
</file>

<file path=customXml/itemProps3.xml><?xml version="1.0" encoding="utf-8"?>
<ds:datastoreItem xmlns:ds="http://schemas.openxmlformats.org/officeDocument/2006/customXml" ds:itemID="{9A7A907E-5D50-4097-BFC4-4FE7B6A7F250}">
  <ds:schemaRefs>
    <ds:schemaRef ds:uri="http://schemas.microsoft.com/office/2006/documentManagement/types"/>
    <ds:schemaRef ds:uri="35b40e38-f187-4def-b149-9a2597bf88a1"/>
    <ds:schemaRef ds:uri="http://schemas.microsoft.com/office/infopath/2007/PartnerControls"/>
    <ds:schemaRef ds:uri="http://purl.org/dc/dcmitype/"/>
    <ds:schemaRef ds:uri="http://purl.org/dc/elements/1.1/"/>
    <ds:schemaRef ds:uri="http://schemas.openxmlformats.org/package/2006/metadata/core-properties"/>
    <ds:schemaRef ds:uri="http://schemas.microsoft.com/office/2006/metadata/properties"/>
    <ds:schemaRef ds:uri="http://purl.org/dc/terms/"/>
    <ds:schemaRef ds:uri="40e20171-6edb-45ad-8ac4-7e0229e7c879"/>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19686</TotalTime>
  <Words>11618</Words>
  <Application>Microsoft Macintosh PowerPoint</Application>
  <PresentationFormat>On-screen Show (16:9)</PresentationFormat>
  <Paragraphs>263</Paragraphs>
  <Slides>16</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Avenir Roman</vt:lpstr>
      <vt:lpstr>Calibri</vt:lpstr>
      <vt:lpstr>Calibri Light</vt:lpstr>
      <vt:lpstr>Metropolitan</vt:lpstr>
      <vt:lpstr>PowerPoint Presentation</vt:lpstr>
      <vt:lpstr>Background </vt:lpstr>
      <vt:lpstr>Background </vt:lpstr>
      <vt:lpstr>Current approaches to attribution </vt:lpstr>
      <vt:lpstr>PowerPoint Presentation</vt:lpstr>
      <vt:lpstr>Current approaches to attributions </vt:lpstr>
      <vt:lpstr>Current approaches to attributions </vt:lpstr>
      <vt:lpstr>Current approaches to attributions </vt:lpstr>
      <vt:lpstr>PowerPoint Presentation</vt:lpstr>
      <vt:lpstr>Current approaches to attributions </vt:lpstr>
      <vt:lpstr>A social identity approach to attribution </vt:lpstr>
      <vt:lpstr>A social identity approach to attribution </vt:lpstr>
      <vt:lpstr>A social identity approach to attribution </vt:lpstr>
      <vt:lpstr>A social identity approach to attribution </vt:lpstr>
      <vt:lpstr>A social identity approach to attribution </vt:lpstr>
      <vt:lpstr>Conclusions </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we know</dc:title>
  <dc:creator>Martha Sedgwick</dc:creator>
  <cp:lastModifiedBy>Alex Haslam</cp:lastModifiedBy>
  <cp:revision>921</cp:revision>
  <cp:lastPrinted>2017-06-27T15:10:23Z</cp:lastPrinted>
  <dcterms:created xsi:type="dcterms:W3CDTF">2012-11-12T22:03:53Z</dcterms:created>
  <dcterms:modified xsi:type="dcterms:W3CDTF">2021-07-25T22:14:14Z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0x01010057D7AB4BC5C5FC49B44E5D0AD7668A91</vt:lpwstr>
  </property>
</Properties>
</file>