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18"/>
  </p:notesMasterIdLst>
  <p:handoutMasterIdLst>
    <p:handoutMasterId r:id="rId19"/>
  </p:handoutMasterIdLst>
  <p:sldIdLst>
    <p:sldId id="500" r:id="rId5"/>
    <p:sldId id="501" r:id="rId6"/>
    <p:sldId id="1013" r:id="rId7"/>
    <p:sldId id="1014" r:id="rId8"/>
    <p:sldId id="571" r:id="rId9"/>
    <p:sldId id="1016" r:id="rId10"/>
    <p:sldId id="1015" r:id="rId11"/>
    <p:sldId id="995" r:id="rId12"/>
    <p:sldId id="1010" r:id="rId13"/>
    <p:sldId id="1017" r:id="rId14"/>
    <p:sldId id="1011" r:id="rId15"/>
    <p:sldId id="1018" r:id="rId16"/>
    <p:sldId id="1012" r:id="rId17"/>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A9D5"/>
    <a:srgbClr val="22568B"/>
    <a:srgbClr val="4094D1"/>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08" autoAdjust="0"/>
    <p:restoredTop sz="77748" autoAdjust="0"/>
  </p:normalViewPr>
  <p:slideViewPr>
    <p:cSldViewPr snapToGrid="0" snapToObjects="1">
      <p:cViewPr>
        <p:scale>
          <a:sx n="74" d="100"/>
          <a:sy n="74" d="100"/>
        </p:scale>
        <p:origin x="1140" y="-128"/>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2509BA3B-0F56-47F0-876B-786AA45D0270}"/>
    <pc:docChg chg="undo custSel addSld delSld modSld">
      <pc:chgData name="Filip Boen" userId="f3ba5a88-dbd6-47dd-871a-e364d5b391b4" providerId="ADAL" clId="{2509BA3B-0F56-47F0-876B-786AA45D0270}" dt="2022-02-11T14:38:58.388" v="8551" actId="14100"/>
      <pc:docMkLst>
        <pc:docMk/>
      </pc:docMkLst>
      <pc:sldChg chg="modSp modNotes">
        <pc:chgData name="Filip Boen" userId="f3ba5a88-dbd6-47dd-871a-e364d5b391b4" providerId="ADAL" clId="{2509BA3B-0F56-47F0-876B-786AA45D0270}" dt="2022-02-11T13:50:03.767" v="7442" actId="1076"/>
        <pc:sldMkLst>
          <pc:docMk/>
          <pc:sldMk cId="2016696736" sldId="501"/>
        </pc:sldMkLst>
        <pc:spChg chg="mod">
          <ac:chgData name="Filip Boen" userId="f3ba5a88-dbd6-47dd-871a-e364d5b391b4" providerId="ADAL" clId="{2509BA3B-0F56-47F0-876B-786AA45D0270}" dt="2022-02-11T13:49:58.994" v="7439" actId="255"/>
          <ac:spMkLst>
            <pc:docMk/>
            <pc:sldMk cId="2016696736" sldId="501"/>
            <ac:spMk id="9" creationId="{9E1FB00C-FB00-47C6-88BF-17239AD5F695}"/>
          </ac:spMkLst>
        </pc:spChg>
        <pc:picChg chg="mod">
          <ac:chgData name="Filip Boen" userId="f3ba5a88-dbd6-47dd-871a-e364d5b391b4" providerId="ADAL" clId="{2509BA3B-0F56-47F0-876B-786AA45D0270}" dt="2022-02-11T13:50:03.767" v="7442" actId="1076"/>
          <ac:picMkLst>
            <pc:docMk/>
            <pc:sldMk cId="2016696736" sldId="501"/>
            <ac:picMk id="6" creationId="{AA958B28-350E-47BF-AA45-CE2F871359DD}"/>
          </ac:picMkLst>
        </pc:picChg>
      </pc:sldChg>
      <pc:sldChg chg="modSp modAnim modNotes modNotesTx">
        <pc:chgData name="Filip Boen" userId="f3ba5a88-dbd6-47dd-871a-e364d5b391b4" providerId="ADAL" clId="{2509BA3B-0F56-47F0-876B-786AA45D0270}" dt="2022-02-11T13:53:52.806" v="7664" actId="14100"/>
        <pc:sldMkLst>
          <pc:docMk/>
          <pc:sldMk cId="3514699037" sldId="571"/>
        </pc:sldMkLst>
        <pc:spChg chg="mod">
          <ac:chgData name="Filip Boen" userId="f3ba5a88-dbd6-47dd-871a-e364d5b391b4" providerId="ADAL" clId="{2509BA3B-0F56-47F0-876B-786AA45D0270}" dt="2022-02-11T13:53:52.806" v="7664" actId="14100"/>
          <ac:spMkLst>
            <pc:docMk/>
            <pc:sldMk cId="3514699037" sldId="571"/>
            <ac:spMk id="9" creationId="{9E1FB00C-FB00-47C6-88BF-17239AD5F695}"/>
          </ac:spMkLst>
        </pc:spChg>
      </pc:sldChg>
      <pc:sldChg chg="addSp modSp modAnim modNotes modNotesTx">
        <pc:chgData name="Filip Boen" userId="f3ba5a88-dbd6-47dd-871a-e364d5b391b4" providerId="ADAL" clId="{2509BA3B-0F56-47F0-876B-786AA45D0270}" dt="2022-02-11T14:32:04.939" v="8348" actId="14100"/>
        <pc:sldMkLst>
          <pc:docMk/>
          <pc:sldMk cId="2170206758" sldId="995"/>
        </pc:sldMkLst>
        <pc:spChg chg="mod">
          <ac:chgData name="Filip Boen" userId="f3ba5a88-dbd6-47dd-871a-e364d5b391b4" providerId="ADAL" clId="{2509BA3B-0F56-47F0-876B-786AA45D0270}" dt="2022-02-11T14:31:41.532" v="8338" actId="1076"/>
          <ac:spMkLst>
            <pc:docMk/>
            <pc:sldMk cId="2170206758" sldId="995"/>
            <ac:spMk id="9" creationId="{9E1FB00C-FB00-47C6-88BF-17239AD5F695}"/>
          </ac:spMkLst>
        </pc:spChg>
        <pc:picChg chg="add mod">
          <ac:chgData name="Filip Boen" userId="f3ba5a88-dbd6-47dd-871a-e364d5b391b4" providerId="ADAL" clId="{2509BA3B-0F56-47F0-876B-786AA45D0270}" dt="2022-02-11T14:32:04.939" v="8348" actId="14100"/>
          <ac:picMkLst>
            <pc:docMk/>
            <pc:sldMk cId="2170206758" sldId="995"/>
            <ac:picMk id="4" creationId="{08FF00DC-9986-485D-8F82-591DC8DBFC43}"/>
          </ac:picMkLst>
        </pc:picChg>
      </pc:sldChg>
      <pc:sldChg chg="modSp modAnim modNotes modNotesTx">
        <pc:chgData name="Filip Boen" userId="f3ba5a88-dbd6-47dd-871a-e364d5b391b4" providerId="ADAL" clId="{2509BA3B-0F56-47F0-876B-786AA45D0270}" dt="2022-02-11T13:57:21.152" v="7841" actId="20577"/>
        <pc:sldMkLst>
          <pc:docMk/>
          <pc:sldMk cId="2728215806" sldId="1010"/>
        </pc:sldMkLst>
        <pc:spChg chg="mod">
          <ac:chgData name="Filip Boen" userId="f3ba5a88-dbd6-47dd-871a-e364d5b391b4" providerId="ADAL" clId="{2509BA3B-0F56-47F0-876B-786AA45D0270}" dt="2022-02-11T13:57:21.152" v="7841" actId="20577"/>
          <ac:spMkLst>
            <pc:docMk/>
            <pc:sldMk cId="2728215806" sldId="1010"/>
            <ac:spMk id="9" creationId="{9E1FB00C-FB00-47C6-88BF-17239AD5F695}"/>
          </ac:spMkLst>
        </pc:spChg>
      </pc:sldChg>
      <pc:sldChg chg="addSp delSp modSp modAnim modNotes">
        <pc:chgData name="Filip Boen" userId="f3ba5a88-dbd6-47dd-871a-e364d5b391b4" providerId="ADAL" clId="{2509BA3B-0F56-47F0-876B-786AA45D0270}" dt="2022-02-11T14:34:24.571" v="8445" actId="1076"/>
        <pc:sldMkLst>
          <pc:docMk/>
          <pc:sldMk cId="1827046054" sldId="1011"/>
        </pc:sldMkLst>
        <pc:spChg chg="mod">
          <ac:chgData name="Filip Boen" userId="f3ba5a88-dbd6-47dd-871a-e364d5b391b4" providerId="ADAL" clId="{2509BA3B-0F56-47F0-876B-786AA45D0270}" dt="2022-02-11T14:32:56.043" v="8356" actId="1076"/>
          <ac:spMkLst>
            <pc:docMk/>
            <pc:sldMk cId="1827046054" sldId="1011"/>
            <ac:spMk id="9" creationId="{9E1FB00C-FB00-47C6-88BF-17239AD5F695}"/>
          </ac:spMkLst>
        </pc:spChg>
        <pc:picChg chg="add mod">
          <ac:chgData name="Filip Boen" userId="f3ba5a88-dbd6-47dd-871a-e364d5b391b4" providerId="ADAL" clId="{2509BA3B-0F56-47F0-876B-786AA45D0270}" dt="2022-02-11T14:34:24.571" v="8445" actId="1076"/>
          <ac:picMkLst>
            <pc:docMk/>
            <pc:sldMk cId="1827046054" sldId="1011"/>
            <ac:picMk id="4" creationId="{695D26D9-1D7C-4EFF-AE33-F51A4B212D4B}"/>
          </ac:picMkLst>
        </pc:picChg>
        <pc:picChg chg="add del mod">
          <ac:chgData name="Filip Boen" userId="f3ba5a88-dbd6-47dd-871a-e364d5b391b4" providerId="ADAL" clId="{2509BA3B-0F56-47F0-876B-786AA45D0270}" dt="2022-02-11T14:33:41.113" v="8429"/>
          <ac:picMkLst>
            <pc:docMk/>
            <pc:sldMk cId="1827046054" sldId="1011"/>
            <ac:picMk id="6" creationId="{C6BE1517-685C-4E32-A8D8-BA1F4CB36761}"/>
          </ac:picMkLst>
        </pc:picChg>
        <pc:picChg chg="add mod">
          <ac:chgData name="Filip Boen" userId="f3ba5a88-dbd6-47dd-871a-e364d5b391b4" providerId="ADAL" clId="{2509BA3B-0F56-47F0-876B-786AA45D0270}" dt="2022-02-11T14:34:22.076" v="8444" actId="1076"/>
          <ac:picMkLst>
            <pc:docMk/>
            <pc:sldMk cId="1827046054" sldId="1011"/>
            <ac:picMk id="10" creationId="{41A9D3BA-8F36-4E6B-A335-265D74E2E5CD}"/>
          </ac:picMkLst>
        </pc:picChg>
      </pc:sldChg>
      <pc:sldChg chg="addSp delSp modSp modAnim modNotes modNotesTx">
        <pc:chgData name="Filip Boen" userId="f3ba5a88-dbd6-47dd-871a-e364d5b391b4" providerId="ADAL" clId="{2509BA3B-0F56-47F0-876B-786AA45D0270}" dt="2022-02-11T14:37:53.683" v="8467" actId="14100"/>
        <pc:sldMkLst>
          <pc:docMk/>
          <pc:sldMk cId="1909895170" sldId="1012"/>
        </pc:sldMkLst>
        <pc:spChg chg="mod">
          <ac:chgData name="Filip Boen" userId="f3ba5a88-dbd6-47dd-871a-e364d5b391b4" providerId="ADAL" clId="{2509BA3B-0F56-47F0-876B-786AA45D0270}" dt="2022-02-11T14:36:50.228" v="8453" actId="1076"/>
          <ac:spMkLst>
            <pc:docMk/>
            <pc:sldMk cId="1909895170" sldId="1012"/>
            <ac:spMk id="9" creationId="{9E1FB00C-FB00-47C6-88BF-17239AD5F695}"/>
          </ac:spMkLst>
        </pc:spChg>
        <pc:picChg chg="add del mod">
          <ac:chgData name="Filip Boen" userId="f3ba5a88-dbd6-47dd-871a-e364d5b391b4" providerId="ADAL" clId="{2509BA3B-0F56-47F0-876B-786AA45D0270}" dt="2022-02-11T14:35:23.976" v="8447"/>
          <ac:picMkLst>
            <pc:docMk/>
            <pc:sldMk cId="1909895170" sldId="1012"/>
            <ac:picMk id="4" creationId="{61096C16-22B8-4F0C-BB85-DE452B3D22D6}"/>
          </ac:picMkLst>
        </pc:picChg>
        <pc:picChg chg="add mod">
          <ac:chgData name="Filip Boen" userId="f3ba5a88-dbd6-47dd-871a-e364d5b391b4" providerId="ADAL" clId="{2509BA3B-0F56-47F0-876B-786AA45D0270}" dt="2022-02-11T14:37:53.683" v="8467" actId="14100"/>
          <ac:picMkLst>
            <pc:docMk/>
            <pc:sldMk cId="1909895170" sldId="1012"/>
            <ac:picMk id="8" creationId="{4B578029-71BC-4404-8C16-353398942CFA}"/>
          </ac:picMkLst>
        </pc:picChg>
      </pc:sldChg>
      <pc:sldChg chg="modSp modNotes">
        <pc:chgData name="Filip Boen" userId="f3ba5a88-dbd6-47dd-871a-e364d5b391b4" providerId="ADAL" clId="{2509BA3B-0F56-47F0-876B-786AA45D0270}" dt="2022-02-11T13:50:52.063" v="7457" actId="27636"/>
        <pc:sldMkLst>
          <pc:docMk/>
          <pc:sldMk cId="457064033" sldId="1013"/>
        </pc:sldMkLst>
        <pc:spChg chg="mod">
          <ac:chgData name="Filip Boen" userId="f3ba5a88-dbd6-47dd-871a-e364d5b391b4" providerId="ADAL" clId="{2509BA3B-0F56-47F0-876B-786AA45D0270}" dt="2022-02-11T13:50:52.063" v="7457" actId="27636"/>
          <ac:spMkLst>
            <pc:docMk/>
            <pc:sldMk cId="457064033" sldId="1013"/>
            <ac:spMk id="9" creationId="{9E1FB00C-FB00-47C6-88BF-17239AD5F695}"/>
          </ac:spMkLst>
        </pc:spChg>
      </pc:sldChg>
      <pc:sldChg chg="modSp">
        <pc:chgData name="Filip Boen" userId="f3ba5a88-dbd6-47dd-871a-e364d5b391b4" providerId="ADAL" clId="{2509BA3B-0F56-47F0-876B-786AA45D0270}" dt="2022-02-11T13:52:38.667" v="7614" actId="20577"/>
        <pc:sldMkLst>
          <pc:docMk/>
          <pc:sldMk cId="517737974" sldId="1014"/>
        </pc:sldMkLst>
        <pc:spChg chg="mod">
          <ac:chgData name="Filip Boen" userId="f3ba5a88-dbd6-47dd-871a-e364d5b391b4" providerId="ADAL" clId="{2509BA3B-0F56-47F0-876B-786AA45D0270}" dt="2022-02-11T13:52:38.667" v="7614" actId="20577"/>
          <ac:spMkLst>
            <pc:docMk/>
            <pc:sldMk cId="517737974" sldId="1014"/>
            <ac:spMk id="9" creationId="{9E1FB00C-FB00-47C6-88BF-17239AD5F695}"/>
          </ac:spMkLst>
        </pc:spChg>
      </pc:sldChg>
      <pc:sldChg chg="addSp delSp modSp add modAnim modNotes modNotesTx">
        <pc:chgData name="Filip Boen" userId="f3ba5a88-dbd6-47dd-871a-e364d5b391b4" providerId="ADAL" clId="{2509BA3B-0F56-47F0-876B-786AA45D0270}" dt="2022-02-11T13:55:04.249" v="7675" actId="20577"/>
        <pc:sldMkLst>
          <pc:docMk/>
          <pc:sldMk cId="3203545689" sldId="1015"/>
        </pc:sldMkLst>
        <pc:spChg chg="add del">
          <ac:chgData name="Filip Boen" userId="f3ba5a88-dbd6-47dd-871a-e364d5b391b4" providerId="ADAL" clId="{2509BA3B-0F56-47F0-876B-786AA45D0270}" dt="2022-02-11T11:11:03.242" v="2610"/>
          <ac:spMkLst>
            <pc:docMk/>
            <pc:sldMk cId="3203545689" sldId="1015"/>
            <ac:spMk id="6" creationId="{AD0EA769-3476-4C0F-99FB-EA4231884DE4}"/>
          </ac:spMkLst>
        </pc:spChg>
        <pc:spChg chg="mod">
          <ac:chgData name="Filip Boen" userId="f3ba5a88-dbd6-47dd-871a-e364d5b391b4" providerId="ADAL" clId="{2509BA3B-0F56-47F0-876B-786AA45D0270}" dt="2022-02-11T13:55:04.249" v="7675" actId="20577"/>
          <ac:spMkLst>
            <pc:docMk/>
            <pc:sldMk cId="3203545689" sldId="1015"/>
            <ac:spMk id="9" creationId="{9E1FB00C-FB00-47C6-88BF-17239AD5F695}"/>
          </ac:spMkLst>
        </pc:spChg>
        <pc:spChg chg="del">
          <ac:chgData name="Filip Boen" userId="f3ba5a88-dbd6-47dd-871a-e364d5b391b4" providerId="ADAL" clId="{2509BA3B-0F56-47F0-876B-786AA45D0270}" dt="2022-02-11T10:25:28.949" v="6"/>
          <ac:spMkLst>
            <pc:docMk/>
            <pc:sldMk cId="3203545689" sldId="1015"/>
            <ac:spMk id="10" creationId="{421195FE-03AF-084A-895A-41AE4E8096BD}"/>
          </ac:spMkLst>
        </pc:spChg>
      </pc:sldChg>
      <pc:sldChg chg="addSp delSp modSp add modAnim modNotes modNotesTx">
        <pc:chgData name="Filip Boen" userId="f3ba5a88-dbd6-47dd-871a-e364d5b391b4" providerId="ADAL" clId="{2509BA3B-0F56-47F0-876B-786AA45D0270}" dt="2022-02-11T13:54:36.084" v="7668" actId="1076"/>
        <pc:sldMkLst>
          <pc:docMk/>
          <pc:sldMk cId="3458437799" sldId="1016"/>
        </pc:sldMkLst>
        <pc:spChg chg="mod">
          <ac:chgData name="Filip Boen" userId="f3ba5a88-dbd6-47dd-871a-e364d5b391b4" providerId="ADAL" clId="{2509BA3B-0F56-47F0-876B-786AA45D0270}" dt="2022-02-11T13:54:23.790" v="7666" actId="179"/>
          <ac:spMkLst>
            <pc:docMk/>
            <pc:sldMk cId="3458437799" sldId="1016"/>
            <ac:spMk id="9" creationId="{9E1FB00C-FB00-47C6-88BF-17239AD5F695}"/>
          </ac:spMkLst>
        </pc:spChg>
        <pc:picChg chg="add del mod">
          <ac:chgData name="Filip Boen" userId="f3ba5a88-dbd6-47dd-871a-e364d5b391b4" providerId="ADAL" clId="{2509BA3B-0F56-47F0-876B-786AA45D0270}" dt="2022-02-11T11:07:55.389" v="2571"/>
          <ac:picMkLst>
            <pc:docMk/>
            <pc:sldMk cId="3458437799" sldId="1016"/>
            <ac:picMk id="1026" creationId="{774A7F19-1DAF-4A3D-908A-072F8AFFE8FA}"/>
          </ac:picMkLst>
        </pc:picChg>
        <pc:picChg chg="add mod">
          <ac:chgData name="Filip Boen" userId="f3ba5a88-dbd6-47dd-871a-e364d5b391b4" providerId="ADAL" clId="{2509BA3B-0F56-47F0-876B-786AA45D0270}" dt="2022-02-11T13:54:36.084" v="7668" actId="1076"/>
          <ac:picMkLst>
            <pc:docMk/>
            <pc:sldMk cId="3458437799" sldId="1016"/>
            <ac:picMk id="1028" creationId="{F467DA76-B130-46AE-9E0A-46CA7CDC030A}"/>
          </ac:picMkLst>
        </pc:picChg>
        <pc:picChg chg="add del mod">
          <ac:chgData name="Filip Boen" userId="f3ba5a88-dbd6-47dd-871a-e364d5b391b4" providerId="ADAL" clId="{2509BA3B-0F56-47F0-876B-786AA45D0270}" dt="2022-02-11T11:10:18.778" v="2603"/>
          <ac:picMkLst>
            <pc:docMk/>
            <pc:sldMk cId="3458437799" sldId="1016"/>
            <ac:picMk id="1030" creationId="{7E7EA986-AEBF-4068-8BEA-1D29FC0BFFED}"/>
          </ac:picMkLst>
        </pc:picChg>
        <pc:picChg chg="add mod">
          <ac:chgData name="Filip Boen" userId="f3ba5a88-dbd6-47dd-871a-e364d5b391b4" providerId="ADAL" clId="{2509BA3B-0F56-47F0-876B-786AA45D0270}" dt="2022-02-11T13:54:34.364" v="7667" actId="1076"/>
          <ac:picMkLst>
            <pc:docMk/>
            <pc:sldMk cId="3458437799" sldId="1016"/>
            <ac:picMk id="1032" creationId="{78A6D4CC-7C00-4CEF-BD48-951F9634BD59}"/>
          </ac:picMkLst>
        </pc:picChg>
      </pc:sldChg>
      <pc:sldChg chg="addSp delSp modSp add">
        <pc:chgData name="Filip Boen" userId="f3ba5a88-dbd6-47dd-871a-e364d5b391b4" providerId="ADAL" clId="{2509BA3B-0F56-47F0-876B-786AA45D0270}" dt="2022-02-11T14:27:15.979" v="8335" actId="20577"/>
        <pc:sldMkLst>
          <pc:docMk/>
          <pc:sldMk cId="2860582081" sldId="1017"/>
        </pc:sldMkLst>
        <pc:spChg chg="del">
          <ac:chgData name="Filip Boen" userId="f3ba5a88-dbd6-47dd-871a-e364d5b391b4" providerId="ADAL" clId="{2509BA3B-0F56-47F0-876B-786AA45D0270}" dt="2022-02-11T14:17:31.128" v="7984"/>
          <ac:spMkLst>
            <pc:docMk/>
            <pc:sldMk cId="2860582081" sldId="1017"/>
            <ac:spMk id="2" creationId="{90FA6FC8-7A1A-4AA9-8C84-E71E6B2E3A7A}"/>
          </ac:spMkLst>
        </pc:spChg>
        <pc:spChg chg="del">
          <ac:chgData name="Filip Boen" userId="f3ba5a88-dbd6-47dd-871a-e364d5b391b4" providerId="ADAL" clId="{2509BA3B-0F56-47F0-876B-786AA45D0270}" dt="2022-02-11T14:17:35.654" v="7986"/>
          <ac:spMkLst>
            <pc:docMk/>
            <pc:sldMk cId="2860582081" sldId="1017"/>
            <ac:spMk id="3" creationId="{A8828EC6-94AC-48EC-8C02-CA7D0279442F}"/>
          </ac:spMkLst>
        </pc:spChg>
        <pc:spChg chg="del mod">
          <ac:chgData name="Filip Boen" userId="f3ba5a88-dbd6-47dd-871a-e364d5b391b4" providerId="ADAL" clId="{2509BA3B-0F56-47F0-876B-786AA45D0270}" dt="2022-02-11T14:17:33.728" v="7985"/>
          <ac:spMkLst>
            <pc:docMk/>
            <pc:sldMk cId="2860582081" sldId="1017"/>
            <ac:spMk id="4" creationId="{1FFAFD24-F88B-426F-938B-1BF15AB87430}"/>
          </ac:spMkLst>
        </pc:spChg>
        <pc:spChg chg="add del mod">
          <ac:chgData name="Filip Boen" userId="f3ba5a88-dbd6-47dd-871a-e364d5b391b4" providerId="ADAL" clId="{2509BA3B-0F56-47F0-876B-786AA45D0270}" dt="2022-02-11T14:17:38.064" v="7987"/>
          <ac:spMkLst>
            <pc:docMk/>
            <pc:sldMk cId="2860582081" sldId="1017"/>
            <ac:spMk id="7" creationId="{58FE59D1-A24A-452A-A1D5-763D1A6C2B02}"/>
          </ac:spMkLst>
        </pc:spChg>
        <pc:spChg chg="add mod">
          <ac:chgData name="Filip Boen" userId="f3ba5a88-dbd6-47dd-871a-e364d5b391b4" providerId="ADAL" clId="{2509BA3B-0F56-47F0-876B-786AA45D0270}" dt="2022-02-11T14:27:15.979" v="8335" actId="20577"/>
          <ac:spMkLst>
            <pc:docMk/>
            <pc:sldMk cId="2860582081" sldId="1017"/>
            <ac:spMk id="8" creationId="{D8615601-F79D-4A80-ABDE-DA6E671A9E2D}"/>
          </ac:spMkLst>
        </pc:spChg>
        <pc:picChg chg="add mod">
          <ac:chgData name="Filip Boen" userId="f3ba5a88-dbd6-47dd-871a-e364d5b391b4" providerId="ADAL" clId="{2509BA3B-0F56-47F0-876B-786AA45D0270}" dt="2022-02-11T14:20:40.608" v="8274" actId="1076"/>
          <ac:picMkLst>
            <pc:docMk/>
            <pc:sldMk cId="2860582081" sldId="1017"/>
            <ac:picMk id="6" creationId="{E217CAEA-1F47-4F77-AADD-47D3EB0093D0}"/>
          </ac:picMkLst>
        </pc:picChg>
      </pc:sldChg>
      <pc:sldChg chg="delSp add del">
        <pc:chgData name="Filip Boen" userId="f3ba5a88-dbd6-47dd-871a-e364d5b391b4" providerId="ADAL" clId="{2509BA3B-0F56-47F0-876B-786AA45D0270}" dt="2022-02-11T14:21:20.330" v="8334" actId="2696"/>
        <pc:sldMkLst>
          <pc:docMk/>
          <pc:sldMk cId="798941707" sldId="1018"/>
        </pc:sldMkLst>
        <pc:spChg chg="del">
          <ac:chgData name="Filip Boen" userId="f3ba5a88-dbd6-47dd-871a-e364d5b391b4" providerId="ADAL" clId="{2509BA3B-0F56-47F0-876B-786AA45D0270}" dt="2022-02-11T14:18:06.514" v="7994"/>
          <ac:spMkLst>
            <pc:docMk/>
            <pc:sldMk cId="798941707" sldId="1018"/>
            <ac:spMk id="4" creationId="{6CCD7CDF-0608-4AE0-BF9E-388DA6FBDC90}"/>
          </ac:spMkLst>
        </pc:spChg>
      </pc:sldChg>
      <pc:sldChg chg="addSp delSp modSp add">
        <pc:chgData name="Filip Boen" userId="f3ba5a88-dbd6-47dd-871a-e364d5b391b4" providerId="ADAL" clId="{2509BA3B-0F56-47F0-876B-786AA45D0270}" dt="2022-02-11T14:38:58.388" v="8551" actId="14100"/>
        <pc:sldMkLst>
          <pc:docMk/>
          <pc:sldMk cId="1732534436" sldId="1018"/>
        </pc:sldMkLst>
        <pc:spChg chg="del">
          <ac:chgData name="Filip Boen" userId="f3ba5a88-dbd6-47dd-871a-e364d5b391b4" providerId="ADAL" clId="{2509BA3B-0F56-47F0-876B-786AA45D0270}" dt="2022-02-11T14:38:52.741" v="8548"/>
          <ac:spMkLst>
            <pc:docMk/>
            <pc:sldMk cId="1732534436" sldId="1018"/>
            <ac:spMk id="2" creationId="{B8FF0F09-8757-4B70-A30D-6838A79A9B53}"/>
          </ac:spMkLst>
        </pc:spChg>
        <pc:spChg chg="del">
          <ac:chgData name="Filip Boen" userId="f3ba5a88-dbd6-47dd-871a-e364d5b391b4" providerId="ADAL" clId="{2509BA3B-0F56-47F0-876B-786AA45D0270}" dt="2022-02-11T14:38:55.224" v="8549"/>
          <ac:spMkLst>
            <pc:docMk/>
            <pc:sldMk cId="1732534436" sldId="1018"/>
            <ac:spMk id="3" creationId="{F93930A2-14A8-4C6B-90D6-1A9C4FA6CBC4}"/>
          </ac:spMkLst>
        </pc:spChg>
        <pc:spChg chg="mod">
          <ac:chgData name="Filip Boen" userId="f3ba5a88-dbd6-47dd-871a-e364d5b391b4" providerId="ADAL" clId="{2509BA3B-0F56-47F0-876B-786AA45D0270}" dt="2022-02-11T14:38:49.963" v="8546" actId="1076"/>
          <ac:spMkLst>
            <pc:docMk/>
            <pc:sldMk cId="1732534436" sldId="1018"/>
            <ac:spMk id="4" creationId="{6E499ECF-E768-442A-B473-7EE9A8D6F61C}"/>
          </ac:spMkLst>
        </pc:spChg>
        <pc:picChg chg="add mod">
          <ac:chgData name="Filip Boen" userId="f3ba5a88-dbd6-47dd-871a-e364d5b391b4" providerId="ADAL" clId="{2509BA3B-0F56-47F0-876B-786AA45D0270}" dt="2022-02-11T14:38:58.388" v="8551" actId="14100"/>
          <ac:picMkLst>
            <pc:docMk/>
            <pc:sldMk cId="1732534436" sldId="1018"/>
            <ac:picMk id="6" creationId="{CF4B8D34-1F2F-4F02-BD8C-3D43D236A8A8}"/>
          </ac:picMkLst>
        </pc:picChg>
      </pc:sldChg>
    </pc:docChg>
  </pc:docChgLst>
  <pc:docChgLst>
    <pc:chgData name="Filip Boen" userId="f3ba5a88-dbd6-47dd-871a-e364d5b391b4" providerId="ADAL" clId="{0CD82119-727E-49F2-ACE8-D8FD1A80E308}"/>
    <pc:docChg chg="undo custSel addSld delSld modSld">
      <pc:chgData name="Filip Boen" userId="f3ba5a88-dbd6-47dd-871a-e364d5b391b4" providerId="ADAL" clId="{0CD82119-727E-49F2-ACE8-D8FD1A80E308}" dt="2022-02-11T10:18:27.268" v="5234" actId="14861"/>
      <pc:docMkLst>
        <pc:docMk/>
      </pc:docMkLst>
      <pc:sldChg chg="addSp delSp modSp modAnim modNotesTx">
        <pc:chgData name="Filip Boen" userId="f3ba5a88-dbd6-47dd-871a-e364d5b391b4" providerId="ADAL" clId="{0CD82119-727E-49F2-ACE8-D8FD1A80E308}" dt="2022-02-11T09:18:12.289" v="1146" actId="14861"/>
        <pc:sldMkLst>
          <pc:docMk/>
          <pc:sldMk cId="3120472011" sldId="500"/>
        </pc:sldMkLst>
        <pc:spChg chg="mod">
          <ac:chgData name="Filip Boen" userId="f3ba5a88-dbd6-47dd-871a-e364d5b391b4" providerId="ADAL" clId="{0CD82119-727E-49F2-ACE8-D8FD1A80E308}" dt="2022-02-11T08:58:15.127" v="154" actId="20577"/>
          <ac:spMkLst>
            <pc:docMk/>
            <pc:sldMk cId="3120472011" sldId="500"/>
            <ac:spMk id="10" creationId="{00000000-0000-0000-0000-000000000000}"/>
          </ac:spMkLst>
        </pc:spChg>
        <pc:spChg chg="mod">
          <ac:chgData name="Filip Boen" userId="f3ba5a88-dbd6-47dd-871a-e364d5b391b4" providerId="ADAL" clId="{0CD82119-727E-49F2-ACE8-D8FD1A80E308}" dt="2022-02-11T08:57:44.586" v="108" actId="20577"/>
          <ac:spMkLst>
            <pc:docMk/>
            <pc:sldMk cId="3120472011" sldId="500"/>
            <ac:spMk id="16" creationId="{00000000-0000-0000-0000-000000000000}"/>
          </ac:spMkLst>
        </pc:spChg>
        <pc:picChg chg="del">
          <ac:chgData name="Filip Boen" userId="f3ba5a88-dbd6-47dd-871a-e364d5b391b4" providerId="ADAL" clId="{0CD82119-727E-49F2-ACE8-D8FD1A80E308}" dt="2022-02-11T08:58:19.920" v="155"/>
          <ac:picMkLst>
            <pc:docMk/>
            <pc:sldMk cId="3120472011" sldId="500"/>
            <ac:picMk id="3" creationId="{3420C846-F23B-46A4-8070-816A6247157D}"/>
          </ac:picMkLst>
        </pc:picChg>
        <pc:picChg chg="del">
          <ac:chgData name="Filip Boen" userId="f3ba5a88-dbd6-47dd-871a-e364d5b391b4" providerId="ADAL" clId="{0CD82119-727E-49F2-ACE8-D8FD1A80E308}" dt="2022-02-11T08:58:19.920" v="155"/>
          <ac:picMkLst>
            <pc:docMk/>
            <pc:sldMk cId="3120472011" sldId="500"/>
            <ac:picMk id="6" creationId="{66BA113F-12C8-4C28-B4D5-B7A421909554}"/>
          </ac:picMkLst>
        </pc:picChg>
        <pc:picChg chg="del">
          <ac:chgData name="Filip Boen" userId="f3ba5a88-dbd6-47dd-871a-e364d5b391b4" providerId="ADAL" clId="{0CD82119-727E-49F2-ACE8-D8FD1A80E308}" dt="2022-02-11T08:58:19.920" v="155"/>
          <ac:picMkLst>
            <pc:docMk/>
            <pc:sldMk cId="3120472011" sldId="500"/>
            <ac:picMk id="12" creationId="{D16A919E-4379-42A7-A752-9E98778A6714}"/>
          </ac:picMkLst>
        </pc:picChg>
        <pc:picChg chg="del">
          <ac:chgData name="Filip Boen" userId="f3ba5a88-dbd6-47dd-871a-e364d5b391b4" providerId="ADAL" clId="{0CD82119-727E-49F2-ACE8-D8FD1A80E308}" dt="2022-02-11T08:58:19.920" v="155"/>
          <ac:picMkLst>
            <pc:docMk/>
            <pc:sldMk cId="3120472011" sldId="500"/>
            <ac:picMk id="18" creationId="{E80B5516-5C82-4284-B6F6-E4C3B5325AE9}"/>
          </ac:picMkLst>
        </pc:picChg>
        <pc:picChg chg="add del mod">
          <ac:chgData name="Filip Boen" userId="f3ba5a88-dbd6-47dd-871a-e364d5b391b4" providerId="ADAL" clId="{0CD82119-727E-49F2-ACE8-D8FD1A80E308}" dt="2022-02-11T09:10:24.722" v="1116"/>
          <ac:picMkLst>
            <pc:docMk/>
            <pc:sldMk cId="3120472011" sldId="500"/>
            <ac:picMk id="2050" creationId="{62FD2DA4-5892-4E72-A76E-D8C9654CAC75}"/>
          </ac:picMkLst>
        </pc:picChg>
        <pc:picChg chg="add mod">
          <ac:chgData name="Filip Boen" userId="f3ba5a88-dbd6-47dd-871a-e364d5b391b4" providerId="ADAL" clId="{0CD82119-727E-49F2-ACE8-D8FD1A80E308}" dt="2022-02-11T09:18:12.289" v="1146" actId="14861"/>
          <ac:picMkLst>
            <pc:docMk/>
            <pc:sldMk cId="3120472011" sldId="500"/>
            <ac:picMk id="2052" creationId="{B4019CBC-0C04-4150-ABB9-69F289F68B1B}"/>
          </ac:picMkLst>
        </pc:picChg>
      </pc:sldChg>
      <pc:sldChg chg="addSp delSp modSp modAnim modNotes">
        <pc:chgData name="Filip Boen" userId="f3ba5a88-dbd6-47dd-871a-e364d5b391b4" providerId="ADAL" clId="{0CD82119-727E-49F2-ACE8-D8FD1A80E308}" dt="2022-02-11T09:19:15.318" v="1147" actId="27636"/>
        <pc:sldMkLst>
          <pc:docMk/>
          <pc:sldMk cId="2016696736" sldId="501"/>
        </pc:sldMkLst>
        <pc:spChg chg="mod">
          <ac:chgData name="Filip Boen" userId="f3ba5a88-dbd6-47dd-871a-e364d5b391b4" providerId="ADAL" clId="{0CD82119-727E-49F2-ACE8-D8FD1A80E308}" dt="2022-02-11T09:09:11.892" v="1110" actId="14100"/>
          <ac:spMkLst>
            <pc:docMk/>
            <pc:sldMk cId="2016696736" sldId="501"/>
            <ac:spMk id="9" creationId="{9E1FB00C-FB00-47C6-88BF-17239AD5F695}"/>
          </ac:spMkLst>
        </pc:spChg>
        <pc:picChg chg="add mod">
          <ac:chgData name="Filip Boen" userId="f3ba5a88-dbd6-47dd-871a-e364d5b391b4" providerId="ADAL" clId="{0CD82119-727E-49F2-ACE8-D8FD1A80E308}" dt="2022-02-11T09:10:35.615" v="1121" actId="1076"/>
          <ac:picMkLst>
            <pc:docMk/>
            <pc:sldMk cId="2016696736" sldId="501"/>
            <ac:picMk id="6" creationId="{AA958B28-350E-47BF-AA45-CE2F871359DD}"/>
          </ac:picMkLst>
        </pc:picChg>
        <pc:picChg chg="add del mod">
          <ac:chgData name="Filip Boen" userId="f3ba5a88-dbd6-47dd-871a-e364d5b391b4" providerId="ADAL" clId="{0CD82119-727E-49F2-ACE8-D8FD1A80E308}" dt="2022-02-11T09:09:14.239" v="1111"/>
          <ac:picMkLst>
            <pc:docMk/>
            <pc:sldMk cId="2016696736" sldId="501"/>
            <ac:picMk id="1026" creationId="{214C4A41-9A3A-414B-9043-AE2C8DD94234}"/>
          </ac:picMkLst>
        </pc:picChg>
      </pc:sldChg>
      <pc:sldChg chg="delSp modSp">
        <pc:chgData name="Filip Boen" userId="f3ba5a88-dbd6-47dd-871a-e364d5b391b4" providerId="ADAL" clId="{0CD82119-727E-49F2-ACE8-D8FD1A80E308}" dt="2022-02-11T09:23:08.631" v="1721" actId="20577"/>
        <pc:sldMkLst>
          <pc:docMk/>
          <pc:sldMk cId="3514699037" sldId="571"/>
        </pc:sldMkLst>
        <pc:spChg chg="mod">
          <ac:chgData name="Filip Boen" userId="f3ba5a88-dbd6-47dd-871a-e364d5b391b4" providerId="ADAL" clId="{0CD82119-727E-49F2-ACE8-D8FD1A80E308}" dt="2022-02-11T09:23:08.631" v="1721" actId="20577"/>
          <ac:spMkLst>
            <pc:docMk/>
            <pc:sldMk cId="3514699037" sldId="571"/>
            <ac:spMk id="7" creationId="{E16374FD-3178-4334-92FB-6FF2D87998B8}"/>
          </ac:spMkLst>
        </pc:spChg>
        <pc:spChg chg="del">
          <ac:chgData name="Filip Boen" userId="f3ba5a88-dbd6-47dd-871a-e364d5b391b4" providerId="ADAL" clId="{0CD82119-727E-49F2-ACE8-D8FD1A80E308}" dt="2022-02-11T09:20:17.088" v="1267"/>
          <ac:spMkLst>
            <pc:docMk/>
            <pc:sldMk cId="3514699037" sldId="571"/>
            <ac:spMk id="10" creationId="{8F590BBE-DFF9-4E01-91C4-3D5760711361}"/>
          </ac:spMkLst>
        </pc:spChg>
      </pc:sldChg>
      <pc:sldChg chg="del">
        <pc:chgData name="Filip Boen" userId="f3ba5a88-dbd6-47dd-871a-e364d5b391b4" providerId="ADAL" clId="{0CD82119-727E-49F2-ACE8-D8FD1A80E308}" dt="2022-02-11T09:22:33.899" v="1714" actId="2696"/>
        <pc:sldMkLst>
          <pc:docMk/>
          <pc:sldMk cId="2455330927" sldId="572"/>
        </pc:sldMkLst>
      </pc:sldChg>
      <pc:sldChg chg="modSp del">
        <pc:chgData name="Filip Boen" userId="f3ba5a88-dbd6-47dd-871a-e364d5b391b4" providerId="ADAL" clId="{0CD82119-727E-49F2-ACE8-D8FD1A80E308}" dt="2022-02-11T09:22:47.068" v="1719" actId="2696"/>
        <pc:sldMkLst>
          <pc:docMk/>
          <pc:sldMk cId="472659591" sldId="577"/>
        </pc:sldMkLst>
        <pc:spChg chg="mod">
          <ac:chgData name="Filip Boen" userId="f3ba5a88-dbd6-47dd-871a-e364d5b391b4" providerId="ADAL" clId="{0CD82119-727E-49F2-ACE8-D8FD1A80E308}" dt="2022-02-11T08:58:20.378" v="158" actId="27636"/>
          <ac:spMkLst>
            <pc:docMk/>
            <pc:sldMk cId="472659591" sldId="577"/>
            <ac:spMk id="9" creationId="{9E1FB00C-FB00-47C6-88BF-17239AD5F695}"/>
          </ac:spMkLst>
        </pc:spChg>
      </pc:sldChg>
      <pc:sldChg chg="modSp">
        <pc:chgData name="Filip Boen" userId="f3ba5a88-dbd6-47dd-871a-e364d5b391b4" providerId="ADAL" clId="{0CD82119-727E-49F2-ACE8-D8FD1A80E308}" dt="2022-02-11T09:21:09.627" v="1394" actId="20577"/>
        <pc:sldMkLst>
          <pc:docMk/>
          <pc:sldMk cId="2170206758" sldId="995"/>
        </pc:sldMkLst>
        <pc:spChg chg="mod">
          <ac:chgData name="Filip Boen" userId="f3ba5a88-dbd6-47dd-871a-e364d5b391b4" providerId="ADAL" clId="{0CD82119-727E-49F2-ACE8-D8FD1A80E308}" dt="2022-02-11T09:20:56.613" v="1330" actId="20577"/>
          <ac:spMkLst>
            <pc:docMk/>
            <pc:sldMk cId="2170206758" sldId="995"/>
            <ac:spMk id="8" creationId="{23FC0121-36EA-1745-923F-9BC78DA73A92}"/>
          </ac:spMkLst>
        </pc:spChg>
        <pc:spChg chg="mod">
          <ac:chgData name="Filip Boen" userId="f3ba5a88-dbd6-47dd-871a-e364d5b391b4" providerId="ADAL" clId="{0CD82119-727E-49F2-ACE8-D8FD1A80E308}" dt="2022-02-11T08:58:20.110" v="156" actId="27636"/>
          <ac:spMkLst>
            <pc:docMk/>
            <pc:sldMk cId="2170206758" sldId="995"/>
            <ac:spMk id="9" creationId="{9E1FB00C-FB00-47C6-88BF-17239AD5F695}"/>
          </ac:spMkLst>
        </pc:spChg>
        <pc:spChg chg="mod">
          <ac:chgData name="Filip Boen" userId="f3ba5a88-dbd6-47dd-871a-e364d5b391b4" providerId="ADAL" clId="{0CD82119-727E-49F2-ACE8-D8FD1A80E308}" dt="2022-02-11T09:21:09.627" v="1394" actId="20577"/>
          <ac:spMkLst>
            <pc:docMk/>
            <pc:sldMk cId="2170206758" sldId="995"/>
            <ac:spMk id="10" creationId="{421195FE-03AF-084A-895A-41AE4E8096BD}"/>
          </ac:spMkLst>
        </pc:spChg>
      </pc:sldChg>
      <pc:sldChg chg="del">
        <pc:chgData name="Filip Boen" userId="f3ba5a88-dbd6-47dd-871a-e364d5b391b4" providerId="ADAL" clId="{0CD82119-727E-49F2-ACE8-D8FD1A80E308}" dt="2022-02-11T09:22:25.542" v="1708" actId="2696"/>
        <pc:sldMkLst>
          <pc:docMk/>
          <pc:sldMk cId="3563025823" sldId="999"/>
        </pc:sldMkLst>
      </pc:sldChg>
      <pc:sldChg chg="del">
        <pc:chgData name="Filip Boen" userId="f3ba5a88-dbd6-47dd-871a-e364d5b391b4" providerId="ADAL" clId="{0CD82119-727E-49F2-ACE8-D8FD1A80E308}" dt="2022-02-11T09:22:30.229" v="1713" actId="2696"/>
        <pc:sldMkLst>
          <pc:docMk/>
          <pc:sldMk cId="3343382213" sldId="1000"/>
        </pc:sldMkLst>
      </pc:sldChg>
      <pc:sldChg chg="del">
        <pc:chgData name="Filip Boen" userId="f3ba5a88-dbd6-47dd-871a-e364d5b391b4" providerId="ADAL" clId="{0CD82119-727E-49F2-ACE8-D8FD1A80E308}" dt="2022-02-11T09:22:29.506" v="1711" actId="2696"/>
        <pc:sldMkLst>
          <pc:docMk/>
          <pc:sldMk cId="652372814" sldId="1001"/>
        </pc:sldMkLst>
      </pc:sldChg>
      <pc:sldChg chg="del">
        <pc:chgData name="Filip Boen" userId="f3ba5a88-dbd6-47dd-871a-e364d5b391b4" providerId="ADAL" clId="{0CD82119-727E-49F2-ACE8-D8FD1A80E308}" dt="2022-02-11T09:22:27.518" v="1710" actId="2696"/>
        <pc:sldMkLst>
          <pc:docMk/>
          <pc:sldMk cId="3583926757" sldId="1002"/>
        </pc:sldMkLst>
      </pc:sldChg>
      <pc:sldChg chg="del">
        <pc:chgData name="Filip Boen" userId="f3ba5a88-dbd6-47dd-871a-e364d5b391b4" providerId="ADAL" clId="{0CD82119-727E-49F2-ACE8-D8FD1A80E308}" dt="2022-02-11T09:22:34.459" v="1715" actId="2696"/>
        <pc:sldMkLst>
          <pc:docMk/>
          <pc:sldMk cId="1092177496" sldId="1004"/>
        </pc:sldMkLst>
      </pc:sldChg>
      <pc:sldChg chg="del">
        <pc:chgData name="Filip Boen" userId="f3ba5a88-dbd6-47dd-871a-e364d5b391b4" providerId="ADAL" clId="{0CD82119-727E-49F2-ACE8-D8FD1A80E308}" dt="2022-02-11T09:22:35.244" v="1716" actId="2696"/>
        <pc:sldMkLst>
          <pc:docMk/>
          <pc:sldMk cId="3607318749" sldId="1005"/>
        </pc:sldMkLst>
      </pc:sldChg>
      <pc:sldChg chg="del">
        <pc:chgData name="Filip Boen" userId="f3ba5a88-dbd6-47dd-871a-e364d5b391b4" providerId="ADAL" clId="{0CD82119-727E-49F2-ACE8-D8FD1A80E308}" dt="2022-02-11T09:22:43.693" v="1717" actId="2696"/>
        <pc:sldMkLst>
          <pc:docMk/>
          <pc:sldMk cId="2604823571" sldId="1006"/>
        </pc:sldMkLst>
      </pc:sldChg>
      <pc:sldChg chg="del">
        <pc:chgData name="Filip Boen" userId="f3ba5a88-dbd6-47dd-871a-e364d5b391b4" providerId="ADAL" clId="{0CD82119-727E-49F2-ACE8-D8FD1A80E308}" dt="2022-02-11T09:22:44.241" v="1718" actId="2696"/>
        <pc:sldMkLst>
          <pc:docMk/>
          <pc:sldMk cId="593491162" sldId="1007"/>
        </pc:sldMkLst>
      </pc:sldChg>
      <pc:sldChg chg="modSp del">
        <pc:chgData name="Filip Boen" userId="f3ba5a88-dbd6-47dd-871a-e364d5b391b4" providerId="ADAL" clId="{0CD82119-727E-49F2-ACE8-D8FD1A80E308}" dt="2022-02-11T09:22:26.790" v="1709" actId="2696"/>
        <pc:sldMkLst>
          <pc:docMk/>
          <pc:sldMk cId="3776037669" sldId="1008"/>
        </pc:sldMkLst>
        <pc:spChg chg="mod">
          <ac:chgData name="Filip Boen" userId="f3ba5a88-dbd6-47dd-871a-e364d5b391b4" providerId="ADAL" clId="{0CD82119-727E-49F2-ACE8-D8FD1A80E308}" dt="2022-02-11T08:58:20.202" v="157" actId="27636"/>
          <ac:spMkLst>
            <pc:docMk/>
            <pc:sldMk cId="3776037669" sldId="1008"/>
            <ac:spMk id="9" creationId="{9E1FB00C-FB00-47C6-88BF-17239AD5F695}"/>
          </ac:spMkLst>
        </pc:spChg>
      </pc:sldChg>
      <pc:sldChg chg="del">
        <pc:chgData name="Filip Boen" userId="f3ba5a88-dbd6-47dd-871a-e364d5b391b4" providerId="ADAL" clId="{0CD82119-727E-49F2-ACE8-D8FD1A80E308}" dt="2022-02-11T09:22:23.890" v="1707" actId="2696"/>
        <pc:sldMkLst>
          <pc:docMk/>
          <pc:sldMk cId="349607315" sldId="1009"/>
        </pc:sldMkLst>
      </pc:sldChg>
      <pc:sldChg chg="modSp add">
        <pc:chgData name="Filip Boen" userId="f3ba5a88-dbd6-47dd-871a-e364d5b391b4" providerId="ADAL" clId="{0CD82119-727E-49F2-ACE8-D8FD1A80E308}" dt="2022-02-11T09:21:23.538" v="1434" actId="20577"/>
        <pc:sldMkLst>
          <pc:docMk/>
          <pc:sldMk cId="2728215806" sldId="1010"/>
        </pc:sldMkLst>
        <pc:spChg chg="mod">
          <ac:chgData name="Filip Boen" userId="f3ba5a88-dbd6-47dd-871a-e364d5b391b4" providerId="ADAL" clId="{0CD82119-727E-49F2-ACE8-D8FD1A80E308}" dt="2022-02-11T09:21:23.538" v="1434" actId="20577"/>
          <ac:spMkLst>
            <pc:docMk/>
            <pc:sldMk cId="2728215806" sldId="1010"/>
            <ac:spMk id="10" creationId="{421195FE-03AF-084A-895A-41AE4E8096BD}"/>
          </ac:spMkLst>
        </pc:spChg>
      </pc:sldChg>
      <pc:sldChg chg="modSp add">
        <pc:chgData name="Filip Boen" userId="f3ba5a88-dbd6-47dd-871a-e364d5b391b4" providerId="ADAL" clId="{0CD82119-727E-49F2-ACE8-D8FD1A80E308}" dt="2022-02-11T09:22:00.350" v="1593" actId="20577"/>
        <pc:sldMkLst>
          <pc:docMk/>
          <pc:sldMk cId="1827046054" sldId="1011"/>
        </pc:sldMkLst>
        <pc:spChg chg="mod">
          <ac:chgData name="Filip Boen" userId="f3ba5a88-dbd6-47dd-871a-e364d5b391b4" providerId="ADAL" clId="{0CD82119-727E-49F2-ACE8-D8FD1A80E308}" dt="2022-02-11T09:22:00.350" v="1593" actId="20577"/>
          <ac:spMkLst>
            <pc:docMk/>
            <pc:sldMk cId="1827046054" sldId="1011"/>
            <ac:spMk id="7" creationId="{E16374FD-3178-4334-92FB-6FF2D87998B8}"/>
          </ac:spMkLst>
        </pc:spChg>
      </pc:sldChg>
      <pc:sldChg chg="modSp add">
        <pc:chgData name="Filip Boen" userId="f3ba5a88-dbd6-47dd-871a-e364d5b391b4" providerId="ADAL" clId="{0CD82119-727E-49F2-ACE8-D8FD1A80E308}" dt="2022-02-11T09:22:19.972" v="1706" actId="20577"/>
        <pc:sldMkLst>
          <pc:docMk/>
          <pc:sldMk cId="1909895170" sldId="1012"/>
        </pc:sldMkLst>
        <pc:spChg chg="mod">
          <ac:chgData name="Filip Boen" userId="f3ba5a88-dbd6-47dd-871a-e364d5b391b4" providerId="ADAL" clId="{0CD82119-727E-49F2-ACE8-D8FD1A80E308}" dt="2022-02-11T09:22:19.972" v="1706" actId="20577"/>
          <ac:spMkLst>
            <pc:docMk/>
            <pc:sldMk cId="1909895170" sldId="1012"/>
            <ac:spMk id="7" creationId="{E16374FD-3178-4334-92FB-6FF2D87998B8}"/>
          </ac:spMkLst>
        </pc:spChg>
      </pc:sldChg>
      <pc:sldChg chg="addSp modSp add modAnim modNotes">
        <pc:chgData name="Filip Boen" userId="f3ba5a88-dbd6-47dd-871a-e364d5b391b4" providerId="ADAL" clId="{0CD82119-727E-49F2-ACE8-D8FD1A80E308}" dt="2022-02-11T10:09:49.090" v="5057" actId="20577"/>
        <pc:sldMkLst>
          <pc:docMk/>
          <pc:sldMk cId="457064033" sldId="1013"/>
        </pc:sldMkLst>
        <pc:spChg chg="mod">
          <ac:chgData name="Filip Boen" userId="f3ba5a88-dbd6-47dd-871a-e364d5b391b4" providerId="ADAL" clId="{0CD82119-727E-49F2-ACE8-D8FD1A80E308}" dt="2022-02-11T09:32:46.548" v="1722" actId="6549"/>
          <ac:spMkLst>
            <pc:docMk/>
            <pc:sldMk cId="457064033" sldId="1013"/>
            <ac:spMk id="7" creationId="{E16374FD-3178-4334-92FB-6FF2D87998B8}"/>
          </ac:spMkLst>
        </pc:spChg>
        <pc:spChg chg="mod">
          <ac:chgData name="Filip Boen" userId="f3ba5a88-dbd6-47dd-871a-e364d5b391b4" providerId="ADAL" clId="{0CD82119-727E-49F2-ACE8-D8FD1A80E308}" dt="2022-02-11T10:09:49.090" v="5057" actId="20577"/>
          <ac:spMkLst>
            <pc:docMk/>
            <pc:sldMk cId="457064033" sldId="1013"/>
            <ac:spMk id="9" creationId="{9E1FB00C-FB00-47C6-88BF-17239AD5F695}"/>
          </ac:spMkLst>
        </pc:spChg>
        <pc:picChg chg="add mod">
          <ac:chgData name="Filip Boen" userId="f3ba5a88-dbd6-47dd-871a-e364d5b391b4" providerId="ADAL" clId="{0CD82119-727E-49F2-ACE8-D8FD1A80E308}" dt="2022-02-11T09:39:01.274" v="2462" actId="1076"/>
          <ac:picMkLst>
            <pc:docMk/>
            <pc:sldMk cId="457064033" sldId="1013"/>
            <ac:picMk id="3074" creationId="{401C86EA-2BF4-4834-BF1A-5C466BD7EFAF}"/>
          </ac:picMkLst>
        </pc:picChg>
      </pc:sldChg>
      <pc:sldChg chg="addSp delSp modSp add modNotesTx">
        <pc:chgData name="Filip Boen" userId="f3ba5a88-dbd6-47dd-871a-e364d5b391b4" providerId="ADAL" clId="{0CD82119-727E-49F2-ACE8-D8FD1A80E308}" dt="2022-02-11T10:18:27.268" v="5234" actId="14861"/>
        <pc:sldMkLst>
          <pc:docMk/>
          <pc:sldMk cId="517737974" sldId="1014"/>
        </pc:sldMkLst>
        <pc:spChg chg="mod">
          <ac:chgData name="Filip Boen" userId="f3ba5a88-dbd6-47dd-871a-e364d5b391b4" providerId="ADAL" clId="{0CD82119-727E-49F2-ACE8-D8FD1A80E308}" dt="2022-02-11T10:13:31.804" v="5197" actId="113"/>
          <ac:spMkLst>
            <pc:docMk/>
            <pc:sldMk cId="517737974" sldId="1014"/>
            <ac:spMk id="9" creationId="{9E1FB00C-FB00-47C6-88BF-17239AD5F695}"/>
          </ac:spMkLst>
        </pc:spChg>
        <pc:picChg chg="del">
          <ac:chgData name="Filip Boen" userId="f3ba5a88-dbd6-47dd-871a-e364d5b391b4" providerId="ADAL" clId="{0CD82119-727E-49F2-ACE8-D8FD1A80E308}" dt="2022-02-11T09:47:29.429" v="3158"/>
          <ac:picMkLst>
            <pc:docMk/>
            <pc:sldMk cId="517737974" sldId="1014"/>
            <ac:picMk id="3074" creationId="{401C86EA-2BF4-4834-BF1A-5C466BD7EFAF}"/>
          </ac:picMkLst>
        </pc:picChg>
        <pc:picChg chg="add del mod">
          <ac:chgData name="Filip Boen" userId="f3ba5a88-dbd6-47dd-871a-e364d5b391b4" providerId="ADAL" clId="{0CD82119-727E-49F2-ACE8-D8FD1A80E308}" dt="2022-02-11T10:18:21.057" v="5216"/>
          <ac:picMkLst>
            <pc:docMk/>
            <pc:sldMk cId="517737974" sldId="1014"/>
            <ac:picMk id="4098" creationId="{13422F8F-671D-476F-9113-BC223EDA4649}"/>
          </ac:picMkLst>
        </pc:picChg>
        <pc:picChg chg="add mod">
          <ac:chgData name="Filip Boen" userId="f3ba5a88-dbd6-47dd-871a-e364d5b391b4" providerId="ADAL" clId="{0CD82119-727E-49F2-ACE8-D8FD1A80E308}" dt="2022-02-11T10:18:27.268" v="5234" actId="14861"/>
          <ac:picMkLst>
            <pc:docMk/>
            <pc:sldMk cId="517737974" sldId="1014"/>
            <ac:picMk id="4100" creationId="{89D63163-7336-43A0-846E-909D2E78CD4D}"/>
          </ac:picMkLst>
        </pc:picChg>
      </pc:sldChg>
      <pc:sldMasterChg chg="delSldLayout">
        <pc:chgData name="Filip Boen" userId="f3ba5a88-dbd6-47dd-871a-e364d5b391b4" providerId="ADAL" clId="{0CD82119-727E-49F2-ACE8-D8FD1A80E308}" dt="2022-02-11T09:22:29.508" v="1712" actId="2696"/>
        <pc:sldMasterMkLst>
          <pc:docMk/>
          <pc:sldMasterMk cId="162354441" sldId="2147483969"/>
        </pc:sldMasterMkLst>
        <pc:sldLayoutChg chg="del">
          <pc:chgData name="Filip Boen" userId="f3ba5a88-dbd6-47dd-871a-e364d5b391b4" providerId="ADAL" clId="{0CD82119-727E-49F2-ACE8-D8FD1A80E308}" dt="2022-02-11T09:22:29.508" v="1712" actId="2696"/>
          <pc:sldLayoutMkLst>
            <pc:docMk/>
            <pc:sldMasterMk cId="162354441" sldId="2147483969"/>
            <pc:sldLayoutMk cId="4245448955" sldId="214748398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01/08/2022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01/08/2022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Furthermore, for the first 40 or so years of this nuclear period, researchers gave little</a:t>
            </a:r>
          </a:p>
          <a:p>
            <a:r>
              <a:rPr lang="en-US" sz="1200" b="0" i="0" u="none" strike="noStrike" kern="1200" baseline="0" dirty="0">
                <a:solidFill>
                  <a:schemeClr val="tx1"/>
                </a:solidFill>
                <a:latin typeface="+mn-lt"/>
                <a:ea typeface="+mn-ea"/>
                <a:cs typeface="+mn-cs"/>
              </a:rPr>
              <a:t>thought to the question of what impact physical </a:t>
            </a:r>
            <a:r>
              <a:rPr lang="en-US" sz="1200" b="0" i="1" u="none" strike="noStrike" kern="1200" baseline="0" dirty="0">
                <a:solidFill>
                  <a:schemeClr val="tx1"/>
                </a:solidFill>
                <a:latin typeface="+mn-lt"/>
                <a:ea typeface="+mn-ea"/>
                <a:cs typeface="+mn-cs"/>
              </a:rPr>
              <a:t>in</a:t>
            </a:r>
            <a:r>
              <a:rPr lang="en-US" sz="1200" b="0" i="0" u="none" strike="noStrike" kern="1200" baseline="0" dirty="0">
                <a:solidFill>
                  <a:schemeClr val="tx1"/>
                </a:solidFill>
                <a:latin typeface="+mn-lt"/>
                <a:ea typeface="+mn-ea"/>
                <a:cs typeface="+mn-cs"/>
              </a:rPr>
              <a:t>activity was having on health. Certainly,</a:t>
            </a:r>
          </a:p>
          <a:p>
            <a:r>
              <a:rPr lang="en-US" sz="1200" b="0" i="0" u="none" strike="noStrike" kern="1200" baseline="0" dirty="0">
                <a:solidFill>
                  <a:schemeClr val="tx1"/>
                </a:solidFill>
                <a:latin typeface="+mn-lt"/>
                <a:ea typeface="+mn-ea"/>
                <a:cs typeface="+mn-cs"/>
              </a:rPr>
              <a:t>they generated little hard evidence that it was detrimental to health in any way. Indeed, on the</a:t>
            </a:r>
          </a:p>
          <a:p>
            <a:r>
              <a:rPr lang="en-US" sz="1200" b="0" i="0" u="none" strike="noStrike" kern="1200" baseline="0" dirty="0">
                <a:solidFill>
                  <a:schemeClr val="tx1"/>
                </a:solidFill>
                <a:latin typeface="+mn-lt"/>
                <a:ea typeface="+mn-ea"/>
                <a:cs typeface="+mn-cs"/>
              </a:rPr>
              <a:t>contrary, the reduced need for physical activity was initially welcomed as a blessing for</a:t>
            </a:r>
          </a:p>
          <a:p>
            <a:r>
              <a:rPr lang="en-US" sz="1200" b="0" i="0" u="none" strike="noStrike" kern="1200" baseline="0" dirty="0">
                <a:solidFill>
                  <a:schemeClr val="tx1"/>
                </a:solidFill>
                <a:latin typeface="+mn-lt"/>
                <a:ea typeface="+mn-ea"/>
                <a:cs typeface="+mn-cs"/>
              </a:rPr>
              <a:t>humanity. This is illustrated by an advertisement for Shepard Warner home elevators that</a:t>
            </a:r>
          </a:p>
          <a:p>
            <a:r>
              <a:rPr lang="en-US" sz="1200" b="0" i="0" u="none" strike="noStrike" kern="1200" baseline="0" dirty="0">
                <a:solidFill>
                  <a:schemeClr val="tx1"/>
                </a:solidFill>
                <a:latin typeface="+mn-lt"/>
                <a:ea typeface="+mn-ea"/>
                <a:cs typeface="+mn-cs"/>
              </a:rPr>
              <a:t>appeared in the 1960s (see Figure). “Why climb stairs”, it asked, “when you can ride with</a:t>
            </a:r>
          </a:p>
          <a:p>
            <a:r>
              <a:rPr lang="en-US" sz="1200" b="0" i="0" u="none" strike="noStrike" kern="1200" baseline="0" dirty="0">
                <a:solidFill>
                  <a:schemeClr val="tx1"/>
                </a:solidFill>
                <a:latin typeface="+mn-lt"/>
                <a:ea typeface="+mn-ea"/>
                <a:cs typeface="+mn-cs"/>
              </a:rPr>
              <a:t>the finest in home elevators.” </a:t>
            </a:r>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3646587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a:solidFill>
                  <a:schemeClr val="tx1"/>
                </a:solidFill>
                <a:latin typeface="+mn-lt"/>
                <a:ea typeface="+mn-ea"/>
                <a:cs typeface="+mn-cs"/>
              </a:rPr>
              <a:t>The previous sections alert us to the fact that the fields of sport and exercise</a:t>
            </a:r>
          </a:p>
          <a:p>
            <a:r>
              <a:rPr lang="en-US" sz="1200" b="0" i="0" u="none" strike="noStrike" kern="1200" baseline="0" dirty="0">
                <a:solidFill>
                  <a:schemeClr val="tx1"/>
                </a:solidFill>
                <a:latin typeface="+mn-lt"/>
                <a:ea typeface="+mn-ea"/>
                <a:cs typeface="+mn-cs"/>
              </a:rPr>
              <a:t>psychology have burgeoned in recent decades. This reflects increasing awareness of the</a:t>
            </a:r>
          </a:p>
          <a:p>
            <a:r>
              <a:rPr lang="en-US" sz="1200" b="0" i="0" u="none" strike="noStrike" kern="1200" baseline="0" dirty="0">
                <a:solidFill>
                  <a:schemeClr val="tx1"/>
                </a:solidFill>
                <a:latin typeface="+mn-lt"/>
                <a:ea typeface="+mn-ea"/>
                <a:cs typeface="+mn-cs"/>
              </a:rPr>
              <a:t>importance of psychology not only for the performance and well-being of athletes (of all</a:t>
            </a:r>
          </a:p>
          <a:p>
            <a:r>
              <a:rPr lang="en-US" sz="1200" b="0" i="0" u="none" strike="noStrike" kern="1200" baseline="0" dirty="0">
                <a:solidFill>
                  <a:schemeClr val="tx1"/>
                </a:solidFill>
                <a:latin typeface="+mn-lt"/>
                <a:ea typeface="+mn-ea"/>
                <a:cs typeface="+mn-cs"/>
              </a:rPr>
              <a:t>forms and levels) but also for people’s engagement in exercise, and for the business and</a:t>
            </a:r>
          </a:p>
          <a:p>
            <a:r>
              <a:rPr lang="en-US" sz="1200" b="0" i="0" u="none" strike="noStrike" kern="1200" baseline="0" dirty="0">
                <a:solidFill>
                  <a:schemeClr val="tx1"/>
                </a:solidFill>
                <a:latin typeface="+mn-lt"/>
                <a:ea typeface="+mn-ea"/>
                <a:cs typeface="+mn-cs"/>
              </a:rPr>
              <a:t>industry of sport. And whereas once this might have been considered a rather fringe pursuit,</a:t>
            </a:r>
          </a:p>
          <a:p>
            <a:r>
              <a:rPr lang="en-US" sz="1200" b="0" i="0" u="none" strike="noStrike" kern="1200" baseline="0" dirty="0">
                <a:solidFill>
                  <a:schemeClr val="tx1"/>
                </a:solidFill>
                <a:latin typeface="+mn-lt"/>
                <a:ea typeface="+mn-ea"/>
                <a:cs typeface="+mn-cs"/>
              </a:rPr>
              <a:t>today it is clear that it is anything but. So while the sport industry was estimated to be worth</a:t>
            </a:r>
          </a:p>
          <a:p>
            <a:r>
              <a:rPr lang="en-US" sz="1200" b="0" i="0" u="none" strike="noStrike" kern="1200" baseline="0" dirty="0">
                <a:solidFill>
                  <a:schemeClr val="tx1"/>
                </a:solidFill>
                <a:latin typeface="+mn-lt"/>
                <a:ea typeface="+mn-ea"/>
                <a:cs typeface="+mn-cs"/>
              </a:rPr>
              <a:t>a staggering $60.5 billion in 2014, by 2019 this figure was projected to have grown to $73.5</a:t>
            </a:r>
          </a:p>
          <a:p>
            <a:r>
              <a:rPr lang="nl-BE" sz="1200" b="0" i="0" u="none" strike="noStrike" kern="1200" baseline="0" dirty="0" err="1">
                <a:solidFill>
                  <a:schemeClr val="tx1"/>
                </a:solidFill>
                <a:latin typeface="+mn-lt"/>
                <a:ea typeface="+mn-ea"/>
                <a:cs typeface="+mn-cs"/>
              </a:rPr>
              <a:t>billion</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Heitner</a:t>
            </a:r>
            <a:r>
              <a:rPr lang="nl-BE" sz="1200" b="0" i="0" u="none" strike="noStrike" kern="1200" baseline="0" dirty="0">
                <a:solidFill>
                  <a:schemeClr val="tx1"/>
                </a:solidFill>
                <a:latin typeface="+mn-lt"/>
                <a:ea typeface="+mn-ea"/>
                <a:cs typeface="+mn-cs"/>
              </a:rPr>
              <a:t> 2014).</a:t>
            </a:r>
          </a:p>
          <a:p>
            <a:r>
              <a:rPr lang="en-US" sz="1200" b="0" i="0" u="none" strike="noStrike" kern="1200" baseline="0" dirty="0">
                <a:solidFill>
                  <a:schemeClr val="tx1"/>
                </a:solidFill>
                <a:latin typeface="+mn-lt"/>
                <a:ea typeface="+mn-ea"/>
                <a:cs typeface="+mn-cs"/>
              </a:rPr>
              <a:t>As they have evolved, the fields of sport and exercise psychology have done a very</a:t>
            </a:r>
          </a:p>
          <a:p>
            <a:r>
              <a:rPr lang="en-US" sz="1200" b="0" i="0" u="none" strike="noStrike" kern="1200" baseline="0" dirty="0">
                <a:solidFill>
                  <a:schemeClr val="tx1"/>
                </a:solidFill>
                <a:latin typeface="+mn-lt"/>
                <a:ea typeface="+mn-ea"/>
                <a:cs typeface="+mn-cs"/>
              </a:rPr>
              <a:t>good job of capturing the ways in which the psychological processes and states of individuals</a:t>
            </a:r>
          </a:p>
          <a:p>
            <a:r>
              <a:rPr lang="en-US" sz="1200" b="0" i="1" u="none" strike="noStrike" kern="1200" baseline="0" dirty="0">
                <a:solidFill>
                  <a:schemeClr val="tx1"/>
                </a:solidFill>
                <a:latin typeface="+mn-lt"/>
                <a:ea typeface="+mn-ea"/>
                <a:cs typeface="+mn-cs"/>
              </a:rPr>
              <a:t>as individuals </a:t>
            </a:r>
            <a:r>
              <a:rPr lang="en-US" sz="1200" b="0" i="0" u="none" strike="noStrike" kern="1200" baseline="0" dirty="0">
                <a:solidFill>
                  <a:schemeClr val="tx1"/>
                </a:solidFill>
                <a:latin typeface="+mn-lt"/>
                <a:ea typeface="+mn-ea"/>
                <a:cs typeface="+mn-cs"/>
              </a:rPr>
              <a:t>are shaped by, and contribute to, important sport and exercise phenomena.</a:t>
            </a:r>
          </a:p>
          <a:p>
            <a:r>
              <a:rPr lang="en-US" sz="1200" b="0" i="0" u="none" strike="noStrike" kern="1200" baseline="0" dirty="0">
                <a:solidFill>
                  <a:schemeClr val="tx1"/>
                </a:solidFill>
                <a:latin typeface="+mn-lt"/>
                <a:ea typeface="+mn-ea"/>
                <a:cs typeface="+mn-cs"/>
              </a:rPr>
              <a:t>But, as we noted at the start of this chapter, they have done a poor job of engaging with, and</a:t>
            </a:r>
          </a:p>
          <a:p>
            <a:r>
              <a:rPr lang="en-US" sz="1200" b="0" i="0" u="none" strike="noStrike" kern="1200" baseline="0" dirty="0">
                <a:solidFill>
                  <a:schemeClr val="tx1"/>
                </a:solidFill>
                <a:latin typeface="+mn-lt"/>
                <a:ea typeface="+mn-ea"/>
                <a:cs typeface="+mn-cs"/>
              </a:rPr>
              <a:t>explaining, the ways in which group life, and its </a:t>
            </a:r>
            <a:r>
              <a:rPr lang="en-US" sz="1200" b="0" i="0" u="none" strike="noStrike" kern="1200" baseline="0" dirty="0" err="1">
                <a:solidFill>
                  <a:schemeClr val="tx1"/>
                </a:solidFill>
                <a:latin typeface="+mn-lt"/>
                <a:ea typeface="+mn-ea"/>
                <a:cs typeface="+mn-cs"/>
              </a:rPr>
              <a:t>distictive</a:t>
            </a:r>
            <a:r>
              <a:rPr lang="en-US" sz="1200" b="0" i="0" u="none" strike="noStrike" kern="1200" baseline="0" dirty="0">
                <a:solidFill>
                  <a:schemeClr val="tx1"/>
                </a:solidFill>
                <a:latin typeface="+mn-lt"/>
                <a:ea typeface="+mn-ea"/>
                <a:cs typeface="+mn-cs"/>
              </a:rPr>
              <a:t> psychology is implicated in these</a:t>
            </a:r>
          </a:p>
          <a:p>
            <a:r>
              <a:rPr lang="en-US" sz="1200" b="0" i="0" u="none" strike="noStrike" kern="1200" baseline="0" dirty="0">
                <a:solidFill>
                  <a:schemeClr val="tx1"/>
                </a:solidFill>
                <a:latin typeface="+mn-lt"/>
                <a:ea typeface="+mn-ea"/>
                <a:cs typeface="+mn-cs"/>
              </a:rPr>
              <a:t>same phenomena. More particularly (at least for our present purposes), this has meant that up</a:t>
            </a:r>
          </a:p>
          <a:p>
            <a:r>
              <a:rPr lang="en-US" sz="1200" b="0" i="0" u="none" strike="noStrike" kern="1200" baseline="0" dirty="0">
                <a:solidFill>
                  <a:schemeClr val="tx1"/>
                </a:solidFill>
                <a:latin typeface="+mn-lt"/>
                <a:ea typeface="+mn-ea"/>
                <a:cs typeface="+mn-cs"/>
              </a:rPr>
              <a:t>to this point researchers have failed to recognize the capacity for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to</a:t>
            </a:r>
          </a:p>
          <a:p>
            <a:r>
              <a:rPr lang="en-US" sz="1200" b="0" i="0" u="none" strike="noStrike" kern="1200" baseline="0" dirty="0">
                <a:solidFill>
                  <a:schemeClr val="tx1"/>
                </a:solidFill>
                <a:latin typeface="+mn-lt"/>
                <a:ea typeface="+mn-ea"/>
                <a:cs typeface="+mn-cs"/>
              </a:rPr>
              <a:t>provide a coherent theoretical framework for getting to grips with the collective dimensions</a:t>
            </a:r>
          </a:p>
          <a:p>
            <a:r>
              <a:rPr lang="en-US" sz="1200" b="0" i="0" u="none" strike="noStrike" kern="1200" baseline="0" dirty="0">
                <a:solidFill>
                  <a:schemeClr val="tx1"/>
                </a:solidFill>
                <a:latin typeface="+mn-lt"/>
                <a:ea typeface="+mn-ea"/>
                <a:cs typeface="+mn-cs"/>
              </a:rPr>
              <a:t>of sport and exercise — dimensions that are not only ever-present but also ever-relevant and</a:t>
            </a:r>
          </a:p>
          <a:p>
            <a:r>
              <a:rPr lang="nl-BE" sz="1200" b="0" i="0" u="none" strike="noStrike" kern="1200" baseline="0" dirty="0">
                <a:solidFill>
                  <a:schemeClr val="tx1"/>
                </a:solidFill>
                <a:latin typeface="+mn-lt"/>
                <a:ea typeface="+mn-ea"/>
                <a:cs typeface="+mn-cs"/>
              </a:rPr>
              <a:t>ever-potent.</a:t>
            </a:r>
          </a:p>
          <a:p>
            <a:r>
              <a:rPr lang="en-US" sz="1200" b="0" i="0" u="none" strike="noStrike" kern="1200" baseline="0" dirty="0">
                <a:solidFill>
                  <a:schemeClr val="tx1"/>
                </a:solidFill>
                <a:latin typeface="+mn-lt"/>
                <a:ea typeface="+mn-ea"/>
                <a:cs typeface="+mn-cs"/>
              </a:rPr>
              <a:t>Yet as we noted in the Preface, it would be wrong to suggest that it starts with a blank</a:t>
            </a:r>
          </a:p>
          <a:p>
            <a:r>
              <a:rPr lang="en-US" sz="1200" b="0" i="0" u="none" strike="noStrike" kern="1200" baseline="0" dirty="0">
                <a:solidFill>
                  <a:schemeClr val="tx1"/>
                </a:solidFill>
                <a:latin typeface="+mn-lt"/>
                <a:ea typeface="+mn-ea"/>
                <a:cs typeface="+mn-cs"/>
              </a:rPr>
              <a:t>slate. For not only has there been 50 years of social identity research in cognate disciplines to</a:t>
            </a:r>
          </a:p>
          <a:p>
            <a:r>
              <a:rPr lang="en-US" sz="1200" b="0" i="0" u="none" strike="noStrike" kern="1200" baseline="0" dirty="0">
                <a:solidFill>
                  <a:schemeClr val="tx1"/>
                </a:solidFill>
                <a:latin typeface="+mn-lt"/>
                <a:ea typeface="+mn-ea"/>
                <a:cs typeface="+mn-cs"/>
              </a:rPr>
              <a:t>draw on (after Tajfel, </a:t>
            </a:r>
            <a:r>
              <a:rPr lang="en-US" sz="1200" b="0" i="0" u="none" strike="noStrike" kern="1200" baseline="0" dirty="0" err="1">
                <a:solidFill>
                  <a:schemeClr val="tx1"/>
                </a:solidFill>
                <a:latin typeface="+mn-lt"/>
                <a:ea typeface="+mn-ea"/>
                <a:cs typeface="+mn-cs"/>
              </a:rPr>
              <a:t>Flament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Billig</a:t>
            </a:r>
            <a:r>
              <a:rPr lang="en-US" sz="1200" b="0" i="0" u="none" strike="noStrike" kern="1200" baseline="0" dirty="0">
                <a:solidFill>
                  <a:schemeClr val="tx1"/>
                </a:solidFill>
                <a:latin typeface="+mn-lt"/>
                <a:ea typeface="+mn-ea"/>
                <a:cs typeface="+mn-cs"/>
              </a:rPr>
              <a:t> &amp; Bundy, 1971), but so too in recent years nascent</a:t>
            </a:r>
          </a:p>
          <a:p>
            <a:r>
              <a:rPr lang="en-US" sz="1200" b="0" i="0" u="none" strike="noStrike" kern="1200" baseline="0" dirty="0">
                <a:solidFill>
                  <a:schemeClr val="tx1"/>
                </a:solidFill>
                <a:latin typeface="+mn-lt"/>
                <a:ea typeface="+mn-ea"/>
                <a:cs typeface="+mn-cs"/>
              </a:rPr>
              <a:t>interest in a social identity approach to sport and exercise psychology has rapidly gathered</a:t>
            </a:r>
          </a:p>
          <a:p>
            <a:r>
              <a:rPr lang="en-US" sz="1200" b="0" i="0" u="none" strike="noStrike" kern="1200" baseline="0" dirty="0">
                <a:solidFill>
                  <a:schemeClr val="tx1"/>
                </a:solidFill>
                <a:latin typeface="+mn-lt"/>
                <a:ea typeface="+mn-ea"/>
                <a:cs typeface="+mn-cs"/>
              </a:rPr>
              <a:t>momentum (see Figure P.2). The defining goal of this volume is therefore to build on and</a:t>
            </a:r>
          </a:p>
          <a:p>
            <a:r>
              <a:rPr lang="en-US" sz="1200" b="0" i="0" u="none" strike="noStrike" kern="1200" baseline="0" dirty="0">
                <a:solidFill>
                  <a:schemeClr val="tx1"/>
                </a:solidFill>
                <a:latin typeface="+mn-lt"/>
                <a:ea typeface="+mn-ea"/>
                <a:cs typeface="+mn-cs"/>
              </a:rPr>
              <a:t>focus this momentum through a forensic and far-reaching exploration of the capacity for</a:t>
            </a:r>
          </a:p>
          <a:p>
            <a:r>
              <a:rPr lang="en-US" sz="1200" b="0" i="0" u="none" strike="noStrike" kern="1200" baseline="0" dirty="0">
                <a:solidFill>
                  <a:schemeClr val="tx1"/>
                </a:solidFill>
                <a:latin typeface="+mn-lt"/>
                <a:ea typeface="+mn-ea"/>
                <a:cs typeface="+mn-cs"/>
              </a:rPr>
              <a:t>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to shed light on myriad aspects of the world of sport and exercise.</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2515724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Figure P.1</a:t>
            </a:r>
            <a:r>
              <a:rPr lang="en-AU" sz="1200" kern="1200" dirty="0">
                <a:solidFill>
                  <a:schemeClr val="tx1"/>
                </a:solidFill>
                <a:effectLst/>
                <a:latin typeface="+mn-lt"/>
                <a:ea typeface="+mn-ea"/>
                <a:cs typeface="+mn-cs"/>
              </a:rPr>
              <a:t>  The exponential rise of research on social identity and sport </a:t>
            </a:r>
            <a:endParaRPr lang="nl-BE"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Note</a:t>
            </a:r>
            <a:r>
              <a:rPr lang="en-AU" sz="1200" kern="1200" dirty="0">
                <a:solidFill>
                  <a:schemeClr val="tx1"/>
                </a:solidFill>
                <a:effectLst/>
                <a:latin typeface="+mn-lt"/>
                <a:ea typeface="+mn-ea"/>
                <a:cs typeface="+mn-cs"/>
              </a:rPr>
              <a:t>: Data abstracted from Web of Science based on a search for the terms “social-ident* and sport*”. It is interesting to note that (a) more than half of all of publications (271/483 = 56%) have appeared since 2015 and (b) more appeared in the first 10 months of 2019 (</a:t>
            </a:r>
            <a:r>
              <a:rPr lang="en-AU" sz="1200" i="1" kern="1200" dirty="0">
                <a:solidFill>
                  <a:schemeClr val="tx1"/>
                </a:solidFill>
                <a:effectLst/>
                <a:latin typeface="+mn-lt"/>
                <a:ea typeface="+mn-ea"/>
                <a:cs typeface="+mn-cs"/>
              </a:rPr>
              <a:t>n</a:t>
            </a:r>
            <a:r>
              <a:rPr lang="en-AU" sz="1200" kern="1200" dirty="0">
                <a:solidFill>
                  <a:schemeClr val="tx1"/>
                </a:solidFill>
                <a:effectLst/>
                <a:latin typeface="+mn-lt"/>
                <a:ea typeface="+mn-ea"/>
                <a:cs typeface="+mn-cs"/>
              </a:rPr>
              <a:t>=50) than had </a:t>
            </a:r>
            <a:r>
              <a:rPr lang="en-AU" sz="1200" i="1" kern="1200" dirty="0">
                <a:solidFill>
                  <a:schemeClr val="tx1"/>
                </a:solidFill>
                <a:effectLst/>
                <a:latin typeface="+mn-lt"/>
                <a:ea typeface="+mn-ea"/>
                <a:cs typeface="+mn-cs"/>
              </a:rPr>
              <a:t>in total</a:t>
            </a:r>
            <a:r>
              <a:rPr lang="en-AU" sz="1200" kern="1200" dirty="0">
                <a:solidFill>
                  <a:schemeClr val="tx1"/>
                </a:solidFill>
                <a:effectLst/>
                <a:latin typeface="+mn-lt"/>
                <a:ea typeface="+mn-ea"/>
                <a:cs typeface="+mn-cs"/>
              </a:rPr>
              <a:t> up to 2006 (</a:t>
            </a:r>
            <a:r>
              <a:rPr lang="en-AU" sz="1200" i="1" kern="1200" dirty="0">
                <a:solidFill>
                  <a:schemeClr val="tx1"/>
                </a:solidFill>
                <a:effectLst/>
                <a:latin typeface="+mn-lt"/>
                <a:ea typeface="+mn-ea"/>
                <a:cs typeface="+mn-cs"/>
              </a:rPr>
              <a:t>n</a:t>
            </a:r>
            <a:r>
              <a:rPr lang="en-AU" sz="1200" kern="1200" dirty="0">
                <a:solidFill>
                  <a:schemeClr val="tx1"/>
                </a:solidFill>
                <a:effectLst/>
                <a:latin typeface="+mn-lt"/>
                <a:ea typeface="+mn-ea"/>
                <a:cs typeface="+mn-cs"/>
              </a:rPr>
              <a:t>=47).</a:t>
            </a:r>
            <a:endParaRPr lang="nl-BE" sz="1200" kern="1200" dirty="0">
              <a:solidFill>
                <a:schemeClr val="tx1"/>
              </a:solidFill>
              <a:effectLst/>
              <a:latin typeface="+mn-lt"/>
              <a:ea typeface="+mn-ea"/>
              <a:cs typeface="+mn-cs"/>
            </a:endParaRPr>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1808677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a:solidFill>
                  <a:schemeClr val="tx1"/>
                </a:solidFill>
                <a:latin typeface="+mn-lt"/>
                <a:ea typeface="+mn-ea"/>
                <a:cs typeface="+mn-cs"/>
              </a:rPr>
              <a:t>As we have seen, the opening chapter of the book has attempted to provide an</a:t>
            </a:r>
          </a:p>
          <a:p>
            <a:r>
              <a:rPr lang="en-US" sz="1200" b="0" i="0" u="none" strike="noStrike" kern="1200" baseline="0" dirty="0">
                <a:solidFill>
                  <a:schemeClr val="tx1"/>
                </a:solidFill>
                <a:latin typeface="+mn-lt"/>
                <a:ea typeface="+mn-ea"/>
                <a:cs typeface="+mn-cs"/>
              </a:rPr>
              <a:t>overview of (conceptual) developments in the field of sport and exercise psychology. These</a:t>
            </a:r>
          </a:p>
          <a:p>
            <a:r>
              <a:rPr lang="en-US" sz="1200" b="0" i="0" u="none" strike="noStrike" kern="1200" baseline="0" dirty="0">
                <a:solidFill>
                  <a:schemeClr val="tx1"/>
                </a:solidFill>
                <a:latin typeface="+mn-lt"/>
                <a:ea typeface="+mn-ea"/>
                <a:cs typeface="+mn-cs"/>
              </a:rPr>
              <a:t>are fields that have traditionally had an individualistic focus (e.g., in their emphasis on the</a:t>
            </a:r>
          </a:p>
          <a:p>
            <a:r>
              <a:rPr lang="en-US" sz="1200" b="0" i="0" u="none" strike="noStrike" kern="1200" baseline="0" dirty="0">
                <a:solidFill>
                  <a:schemeClr val="tx1"/>
                </a:solidFill>
                <a:latin typeface="+mn-lt"/>
                <a:ea typeface="+mn-ea"/>
                <a:cs typeface="+mn-cs"/>
              </a:rPr>
              <a:t>personal identity of athletes and on the cognitions and motivations of individuals as</a:t>
            </a:r>
          </a:p>
          <a:p>
            <a:r>
              <a:rPr lang="en-US" sz="1200" b="0" i="0" u="none" strike="noStrike" kern="1200" baseline="0" dirty="0">
                <a:solidFill>
                  <a:schemeClr val="tx1"/>
                </a:solidFill>
                <a:latin typeface="+mn-lt"/>
                <a:ea typeface="+mn-ea"/>
                <a:cs typeface="+mn-cs"/>
              </a:rPr>
              <a:t>individuals). Nevertheless, we believe that they can be profoundly enriched through attention</a:t>
            </a:r>
          </a:p>
          <a:p>
            <a:r>
              <a:rPr lang="en-US" sz="1200" b="0" i="0" u="none" strike="noStrike" kern="1200" baseline="0" dirty="0">
                <a:solidFill>
                  <a:schemeClr val="tx1"/>
                </a:solidFill>
                <a:latin typeface="+mn-lt"/>
                <a:ea typeface="+mn-ea"/>
                <a:cs typeface="+mn-cs"/>
              </a:rPr>
              <a:t>to the workings of a group-based self defined by a sense of shared social identity.</a:t>
            </a:r>
          </a:p>
          <a:p>
            <a:r>
              <a:rPr lang="en-US" sz="1200" b="0" i="0" u="none" strike="noStrike" kern="1200" baseline="0" dirty="0">
                <a:solidFill>
                  <a:schemeClr val="tx1"/>
                </a:solidFill>
                <a:latin typeface="+mn-lt"/>
                <a:ea typeface="+mn-ea"/>
                <a:cs typeface="+mn-cs"/>
              </a:rPr>
              <a:t>As a foundation for this claim, the second chapter of this book completes the</a:t>
            </a:r>
          </a:p>
          <a:p>
            <a:r>
              <a:rPr lang="en-US" sz="1200" b="0" i="0" u="none" strike="noStrike" kern="1200" baseline="0" dirty="0">
                <a:solidFill>
                  <a:schemeClr val="tx1"/>
                </a:solidFill>
                <a:latin typeface="+mn-lt"/>
                <a:ea typeface="+mn-ea"/>
                <a:cs typeface="+mn-cs"/>
              </a:rPr>
              <a:t>Introductory section (Section 1) by setting set out the theoretical platform for social</a:t>
            </a:r>
          </a:p>
          <a:p>
            <a:r>
              <a:rPr lang="en-US" sz="1200" b="0" i="0" u="none" strike="noStrike" kern="1200" baseline="0" dirty="0">
                <a:solidFill>
                  <a:schemeClr val="tx1"/>
                </a:solidFill>
                <a:latin typeface="+mn-lt"/>
                <a:ea typeface="+mn-ea"/>
                <a:cs typeface="+mn-cs"/>
              </a:rPr>
              <a:t>identity approach. It explains what social identity is, as well as how people come to define</a:t>
            </a:r>
          </a:p>
          <a:p>
            <a:r>
              <a:rPr lang="en-US" sz="1200" b="0" i="0" u="none" strike="noStrike" kern="1200" baseline="0" dirty="0">
                <a:solidFill>
                  <a:schemeClr val="tx1"/>
                </a:solidFill>
                <a:latin typeface="+mn-lt"/>
                <a:ea typeface="+mn-ea"/>
                <a:cs typeface="+mn-cs"/>
              </a:rPr>
              <a:t>themselves in terms of (a particular) social identity and what the implications of this are for</a:t>
            </a:r>
          </a:p>
          <a:p>
            <a:r>
              <a:rPr lang="en-US" sz="1200" b="0" i="0" u="none" strike="noStrike" kern="1200" baseline="0" dirty="0">
                <a:solidFill>
                  <a:schemeClr val="tx1"/>
                </a:solidFill>
                <a:latin typeface="+mn-lt"/>
                <a:ea typeface="+mn-ea"/>
                <a:cs typeface="+mn-cs"/>
              </a:rPr>
              <a:t>their thinking, their emotions, and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More specifically, it spells out the</a:t>
            </a:r>
          </a:p>
          <a:p>
            <a:r>
              <a:rPr lang="en-US" sz="1200" b="0" i="0" u="none" strike="noStrike" kern="1200" baseline="0" dirty="0">
                <a:solidFill>
                  <a:schemeClr val="tx1"/>
                </a:solidFill>
                <a:latin typeface="+mn-lt"/>
                <a:ea typeface="+mn-ea"/>
                <a:cs typeface="+mn-cs"/>
              </a:rPr>
              <a:t>implications of social identity for key aspects of sport and exercise that we refer to as </a:t>
            </a:r>
            <a:r>
              <a:rPr lang="en-US" sz="1200" b="0" i="1" u="none" strike="noStrike" kern="1200" baseline="0" dirty="0">
                <a:solidFill>
                  <a:schemeClr val="tx1"/>
                </a:solidFill>
                <a:latin typeface="+mn-lt"/>
                <a:ea typeface="+mn-ea"/>
                <a:cs typeface="+mn-cs"/>
              </a:rPr>
              <a:t>the five</a:t>
            </a:r>
          </a:p>
          <a:p>
            <a:r>
              <a:rPr lang="en-US" sz="1200" b="0" i="1" u="none" strike="noStrike" kern="1200" baseline="0" dirty="0">
                <a:solidFill>
                  <a:schemeClr val="tx1"/>
                </a:solidFill>
                <a:latin typeface="+mn-lt"/>
                <a:ea typeface="+mn-ea"/>
                <a:cs typeface="+mn-cs"/>
              </a:rPr>
              <a:t>P’s</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participation</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performance</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psychological and physical health</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partisanship</a:t>
            </a:r>
            <a:r>
              <a:rPr lang="en-US" sz="1200" b="0" i="0" u="none" strike="noStrike" kern="1200" baseline="0" dirty="0">
                <a:solidFill>
                  <a:schemeClr val="tx1"/>
                </a:solidFill>
                <a:latin typeface="+mn-lt"/>
                <a:ea typeface="+mn-ea"/>
                <a:cs typeface="+mn-cs"/>
              </a:rPr>
              <a:t>, and</a:t>
            </a:r>
          </a:p>
          <a:p>
            <a:r>
              <a:rPr lang="en-US" sz="1200" b="0" i="1" u="none" strike="noStrike" kern="1200" baseline="0" dirty="0">
                <a:solidFill>
                  <a:schemeClr val="tx1"/>
                </a:solidFill>
                <a:latin typeface="+mn-lt"/>
                <a:ea typeface="+mn-ea"/>
                <a:cs typeface="+mn-cs"/>
              </a:rPr>
              <a:t>politics</a:t>
            </a:r>
            <a:r>
              <a:rPr lang="en-US" sz="1200" b="0" i="0" u="none" strike="noStrike" kern="1200" baseline="0" dirty="0">
                <a:solidFill>
                  <a:schemeClr val="tx1"/>
                </a:solidFill>
                <a:latin typeface="+mn-lt"/>
                <a:ea typeface="+mn-ea"/>
                <a:cs typeface="+mn-cs"/>
              </a:rPr>
              <a:t>. Our analysis also generates hypotheses and principles associated with these different</a:t>
            </a:r>
          </a:p>
          <a:p>
            <a:r>
              <a:rPr lang="en-US" sz="1200" b="0" i="0" u="none" strike="noStrike" kern="1200" baseline="0" dirty="0">
                <a:solidFill>
                  <a:schemeClr val="tx1"/>
                </a:solidFill>
                <a:latin typeface="+mn-lt"/>
                <a:ea typeface="+mn-ea"/>
                <a:cs typeface="+mn-cs"/>
              </a:rPr>
              <a:t>foci that underpin, and go on to inform, the specifics of the various topics that are addressed</a:t>
            </a:r>
          </a:p>
          <a:p>
            <a:r>
              <a:rPr lang="en-US" sz="1200" b="0" i="0" u="none" strike="noStrike" kern="1200" baseline="0" dirty="0">
                <a:solidFill>
                  <a:schemeClr val="tx1"/>
                </a:solidFill>
                <a:latin typeface="+mn-lt"/>
                <a:ea typeface="+mn-ea"/>
                <a:cs typeface="+mn-cs"/>
              </a:rPr>
              <a:t>in the chapters that follow.</a:t>
            </a:r>
          </a:p>
          <a:p>
            <a:r>
              <a:rPr lang="en-US" sz="1200" b="0" i="0" u="none" strike="noStrike" kern="1200" baseline="0" dirty="0">
                <a:solidFill>
                  <a:schemeClr val="tx1"/>
                </a:solidFill>
                <a:latin typeface="+mn-lt"/>
                <a:ea typeface="+mn-ea"/>
                <a:cs typeface="+mn-cs"/>
              </a:rPr>
              <a:t>Each of the ensuing 18 chapters (Chapters 3 to 20) then goes on to explore a key topic</a:t>
            </a:r>
          </a:p>
          <a:p>
            <a:r>
              <a:rPr lang="en-US" sz="1200" b="0" i="0" u="none" strike="noStrike" kern="1200" baseline="0" dirty="0">
                <a:solidFill>
                  <a:schemeClr val="tx1"/>
                </a:solidFill>
                <a:latin typeface="+mn-lt"/>
                <a:ea typeface="+mn-ea"/>
                <a:cs typeface="+mn-cs"/>
              </a:rPr>
              <a:t>in the field of sport and exercise psychology. Up to Chapter 18, these all have the same</a:t>
            </a:r>
          </a:p>
          <a:p>
            <a:r>
              <a:rPr lang="en-US" sz="1200" b="0" i="0" u="none" strike="noStrike" kern="1200" baseline="0" dirty="0">
                <a:solidFill>
                  <a:schemeClr val="tx1"/>
                </a:solidFill>
                <a:latin typeface="+mn-lt"/>
                <a:ea typeface="+mn-ea"/>
                <a:cs typeface="+mn-cs"/>
              </a:rPr>
              <a:t>structure. Specifically, they start with a critical discussion of prevailing empirical work and</a:t>
            </a:r>
          </a:p>
          <a:p>
            <a:r>
              <a:rPr lang="en-US" sz="1200" b="0" i="0" u="none" strike="noStrike" kern="1200" baseline="0" dirty="0">
                <a:solidFill>
                  <a:schemeClr val="tx1"/>
                </a:solidFill>
                <a:latin typeface="+mn-lt"/>
                <a:ea typeface="+mn-ea"/>
                <a:cs typeface="+mn-cs"/>
              </a:rPr>
              <a:t>theory, and then go on to tease out points of contact with, and divergence from, social</a:t>
            </a:r>
          </a:p>
          <a:p>
            <a:r>
              <a:rPr lang="en-US" sz="1200" b="0" i="0" u="none" strike="noStrike" kern="1200" baseline="0" dirty="0">
                <a:solidFill>
                  <a:schemeClr val="tx1"/>
                </a:solidFill>
                <a:latin typeface="+mn-lt"/>
                <a:ea typeface="+mn-ea"/>
                <a:cs typeface="+mn-cs"/>
              </a:rPr>
              <a:t>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Each chapter then articulates an alternative position on the topic</a:t>
            </a:r>
          </a:p>
          <a:p>
            <a:r>
              <a:rPr lang="en-US" sz="1200" b="0" i="0" u="none" strike="noStrike" kern="1200" baseline="0" dirty="0">
                <a:solidFill>
                  <a:schemeClr val="tx1"/>
                </a:solidFill>
                <a:latin typeface="+mn-lt"/>
                <a:ea typeface="+mn-ea"/>
                <a:cs typeface="+mn-cs"/>
              </a:rPr>
              <a:t>suggested by a social identity approach, and reviews some of the key evidence that supports</a:t>
            </a:r>
          </a:p>
          <a:p>
            <a:r>
              <a:rPr lang="en-US" sz="1200" b="0" i="0" u="none" strike="noStrike" kern="1200" baseline="0" dirty="0">
                <a:solidFill>
                  <a:schemeClr val="tx1"/>
                </a:solidFill>
                <a:latin typeface="+mn-lt"/>
                <a:ea typeface="+mn-ea"/>
                <a:cs typeface="+mn-cs"/>
              </a:rPr>
              <a:t>this alternative view. The chapters also all conclude by spelling out some of the broader</a:t>
            </a:r>
          </a:p>
          <a:p>
            <a:r>
              <a:rPr lang="en-US" sz="1200" b="0" i="0" u="none" strike="noStrike" kern="1200" baseline="0" dirty="0">
                <a:solidFill>
                  <a:schemeClr val="tx1"/>
                </a:solidFill>
                <a:latin typeface="+mn-lt"/>
                <a:ea typeface="+mn-ea"/>
                <a:cs typeface="+mn-cs"/>
              </a:rPr>
              <a:t>implications of this approach for issues of theory, research and practice. This structure is</a:t>
            </a:r>
          </a:p>
          <a:p>
            <a:r>
              <a:rPr lang="en-US" sz="1200" b="0" i="0" u="none" strike="noStrike" kern="1200" baseline="0" dirty="0">
                <a:solidFill>
                  <a:schemeClr val="tx1"/>
                </a:solidFill>
                <a:latin typeface="+mn-lt"/>
                <a:ea typeface="+mn-ea"/>
                <a:cs typeface="+mn-cs"/>
              </a:rPr>
              <a:t>designed to ensure that the book as a whole can be used as both a general reader and a</a:t>
            </a:r>
          </a:p>
          <a:p>
            <a:r>
              <a:rPr lang="en-US" sz="1200" b="0" i="0" u="none" strike="noStrike" kern="1200" baseline="0" dirty="0">
                <a:solidFill>
                  <a:schemeClr val="tx1"/>
                </a:solidFill>
                <a:latin typeface="+mn-lt"/>
                <a:ea typeface="+mn-ea"/>
                <a:cs typeface="+mn-cs"/>
              </a:rPr>
              <a:t>textbook, and that it provides readers with a structured framework for understanding and</a:t>
            </a:r>
          </a:p>
          <a:p>
            <a:r>
              <a:rPr lang="en-US" sz="1200" b="0" i="0" u="none" strike="noStrike" kern="1200" baseline="0" dirty="0">
                <a:solidFill>
                  <a:schemeClr val="tx1"/>
                </a:solidFill>
                <a:latin typeface="+mn-lt"/>
                <a:ea typeface="+mn-ea"/>
                <a:cs typeface="+mn-cs"/>
              </a:rPr>
              <a:t>engaging with the sweeping landscape of social identity ideas and research that we traverse.</a:t>
            </a:r>
          </a:p>
          <a:p>
            <a:r>
              <a:rPr lang="en-US" sz="1200" b="0" i="0" u="none" strike="noStrike" kern="1200" baseline="0" dirty="0">
                <a:solidFill>
                  <a:schemeClr val="tx1"/>
                </a:solidFill>
                <a:latin typeface="+mn-lt"/>
                <a:ea typeface="+mn-ea"/>
                <a:cs typeface="+mn-cs"/>
              </a:rPr>
              <a:t>A key reason for wanting to develop a new psychology of the field is to show how the</a:t>
            </a:r>
          </a:p>
          <a:p>
            <a:r>
              <a:rPr lang="en-US" sz="1200" b="0" i="0" u="none" strike="noStrike" kern="1200" baseline="0" dirty="0">
                <a:solidFill>
                  <a:schemeClr val="tx1"/>
                </a:solidFill>
                <a:latin typeface="+mn-lt"/>
                <a:ea typeface="+mn-ea"/>
                <a:cs typeface="+mn-cs"/>
              </a:rPr>
              <a:t>micro (individual), meso (group) and macro (societal) dimensions of sport and exercise</a:t>
            </a:r>
          </a:p>
          <a:p>
            <a:r>
              <a:rPr lang="en-US" sz="1200" b="0" i="0" u="none" strike="noStrike" kern="1200" baseline="0" dirty="0">
                <a:solidFill>
                  <a:schemeClr val="tx1"/>
                </a:solidFill>
                <a:latin typeface="+mn-lt"/>
                <a:ea typeface="+mn-ea"/>
                <a:cs typeface="+mn-cs"/>
              </a:rPr>
              <a:t>articulate with each other in powerful ways. As US soccer player and </a:t>
            </a:r>
            <a:r>
              <a:rPr lang="en-US" sz="1200" b="0" i="0" u="none" strike="noStrike" kern="1200" baseline="0" dirty="0" err="1">
                <a:solidFill>
                  <a:schemeClr val="tx1"/>
                </a:solidFill>
                <a:latin typeface="+mn-lt"/>
                <a:ea typeface="+mn-ea"/>
                <a:cs typeface="+mn-cs"/>
              </a:rPr>
              <a:t>Ballon</a:t>
            </a:r>
            <a:r>
              <a:rPr lang="en-US" sz="1200" b="0" i="0" u="none" strike="noStrike" kern="1200" baseline="0" dirty="0">
                <a:solidFill>
                  <a:schemeClr val="tx1"/>
                </a:solidFill>
                <a:latin typeface="+mn-lt"/>
                <a:ea typeface="+mn-ea"/>
                <a:cs typeface="+mn-cs"/>
              </a:rPr>
              <a:t> D’Or winner</a:t>
            </a:r>
          </a:p>
          <a:p>
            <a:r>
              <a:rPr lang="en-US" sz="1200" b="0" i="0" u="none" strike="noStrike" kern="1200" baseline="0" dirty="0">
                <a:solidFill>
                  <a:schemeClr val="tx1"/>
                </a:solidFill>
                <a:latin typeface="+mn-lt"/>
                <a:ea typeface="+mn-ea"/>
                <a:cs typeface="+mn-cs"/>
              </a:rPr>
              <a:t>Megan Rapinoe succinctly and eloquently puts it “everything is connected” (BBC Sport,</a:t>
            </a:r>
          </a:p>
          <a:p>
            <a:r>
              <a:rPr lang="en-US" sz="1200" b="0" i="0" u="none" strike="noStrike" kern="1200" baseline="0" dirty="0">
                <a:solidFill>
                  <a:schemeClr val="tx1"/>
                </a:solidFill>
                <a:latin typeface="+mn-lt"/>
                <a:ea typeface="+mn-ea"/>
                <a:cs typeface="+mn-cs"/>
              </a:rPr>
              <a:t>2019). This articulation is conspicuously absent from other forms of contemporary</a:t>
            </a:r>
          </a:p>
          <a:p>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and yet we believe it holds the key to meaningful advancement of the field. This</a:t>
            </a:r>
          </a:p>
          <a:p>
            <a:r>
              <a:rPr lang="en-US" sz="1200" b="0" i="0" u="none" strike="noStrike" kern="1200" baseline="0" dirty="0">
                <a:solidFill>
                  <a:schemeClr val="tx1"/>
                </a:solidFill>
                <a:latin typeface="+mn-lt"/>
                <a:ea typeface="+mn-ea"/>
                <a:cs typeface="+mn-cs"/>
              </a:rPr>
              <a:t>then, is the key project that has focused the energies of the book’s contributors and that is the</a:t>
            </a:r>
          </a:p>
          <a:p>
            <a:r>
              <a:rPr lang="en-US" sz="1200" b="0" i="0" u="none" strike="noStrike" kern="1200" baseline="0" dirty="0">
                <a:solidFill>
                  <a:schemeClr val="tx1"/>
                </a:solidFill>
                <a:latin typeface="+mn-lt"/>
                <a:ea typeface="+mn-ea"/>
                <a:cs typeface="+mn-cs"/>
              </a:rPr>
              <a:t>source of the new insights for theory and practice that they generate. We hope you will find</a:t>
            </a:r>
          </a:p>
          <a:p>
            <a:r>
              <a:rPr lang="en-US" sz="1200" b="0" i="0" u="none" strike="noStrike" kern="1200" baseline="0" dirty="0">
                <a:solidFill>
                  <a:schemeClr val="tx1"/>
                </a:solidFill>
                <a:latin typeface="+mn-lt"/>
                <a:ea typeface="+mn-ea"/>
                <a:cs typeface="+mn-cs"/>
              </a:rPr>
              <a:t>them as exciting and as </a:t>
            </a:r>
            <a:r>
              <a:rPr lang="en-US" sz="1200" b="0" i="0" u="none" strike="noStrike" kern="1200" baseline="0" dirty="0" err="1">
                <a:solidFill>
                  <a:schemeClr val="tx1"/>
                </a:solidFill>
                <a:latin typeface="+mn-lt"/>
                <a:ea typeface="+mn-ea"/>
                <a:cs typeface="+mn-cs"/>
              </a:rPr>
              <a:t>energising</a:t>
            </a:r>
            <a:r>
              <a:rPr lang="en-US" sz="1200" b="0" i="0" u="none" strike="noStrike" kern="1200" baseline="0" dirty="0">
                <a:solidFill>
                  <a:schemeClr val="tx1"/>
                </a:solidFill>
                <a:latin typeface="+mn-lt"/>
                <a:ea typeface="+mn-ea"/>
                <a:cs typeface="+mn-cs"/>
              </a:rPr>
              <a:t> as we do.</a:t>
            </a:r>
          </a:p>
          <a:p>
            <a:endParaRPr lang="en-US" sz="1200" b="0" i="0" u="none" strike="noStrike" kern="1200" baseline="0" dirty="0">
              <a:solidFill>
                <a:schemeClr val="tx1"/>
              </a:solidFill>
              <a:latin typeface="+mn-lt"/>
              <a:ea typeface="+mn-ea"/>
              <a:cs typeface="+mn-cs"/>
            </a:endParaRPr>
          </a:p>
          <a:p>
            <a:r>
              <a:rPr lang="en-AU" sz="1200" i="1" kern="1200" dirty="0">
                <a:solidFill>
                  <a:schemeClr val="tx1"/>
                </a:solidFill>
                <a:effectLst/>
                <a:latin typeface="+mn-lt"/>
                <a:ea typeface="+mn-ea"/>
                <a:cs typeface="+mn-cs"/>
              </a:rPr>
              <a:t>Figure P.2</a:t>
            </a:r>
            <a:r>
              <a:rPr lang="en-AU" sz="1200" kern="1200" dirty="0">
                <a:solidFill>
                  <a:schemeClr val="tx1"/>
                </a:solidFill>
                <a:effectLst/>
                <a:latin typeface="+mn-lt"/>
                <a:ea typeface="+mn-ea"/>
                <a:cs typeface="+mn-cs"/>
              </a:rPr>
              <a:t>  Participants at the first International Conference on Social Identity and Sport (ICSIS1)</a:t>
            </a:r>
            <a:endParaRPr lang="nl-BE"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Note:</a:t>
            </a:r>
            <a:r>
              <a:rPr lang="en-AU" sz="1200" kern="1200" dirty="0">
                <a:solidFill>
                  <a:schemeClr val="tx1"/>
                </a:solidFill>
                <a:effectLst/>
                <a:latin typeface="+mn-lt"/>
                <a:ea typeface="+mn-ea"/>
                <a:cs typeface="+mn-cs"/>
              </a:rPr>
              <a:t> Held in Leuven in July 2017, the conference was organized by the three editors of this book and brought together 65 researchers (42 of whom are pictured here) from 15 countries  </a:t>
            </a:r>
            <a:endParaRPr lang="nl-BE"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364175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0" i="0" u="none" strike="noStrike" kern="1200" baseline="0" dirty="0">
                <a:solidFill>
                  <a:schemeClr val="tx1"/>
                </a:solidFill>
                <a:latin typeface="+mn-lt"/>
                <a:ea typeface="+mn-ea"/>
                <a:cs typeface="+mn-cs"/>
              </a:rPr>
              <a:t>The above quote is taken from </a:t>
            </a:r>
            <a:r>
              <a:rPr lang="en-US" sz="1200" b="0" i="1" u="none" strike="noStrike" kern="1200" baseline="0" dirty="0">
                <a:solidFill>
                  <a:schemeClr val="tx1"/>
                </a:solidFill>
                <a:latin typeface="+mn-lt"/>
                <a:ea typeface="+mn-ea"/>
                <a:cs typeface="+mn-cs"/>
              </a:rPr>
              <a:t>Long Road to Freedom </a:t>
            </a:r>
            <a:r>
              <a:rPr lang="en-US" sz="1200" b="0" i="0" u="none" strike="noStrike" kern="1200" baseline="0" dirty="0">
                <a:solidFill>
                  <a:schemeClr val="tx1"/>
                </a:solidFill>
                <a:latin typeface="+mn-lt"/>
                <a:ea typeface="+mn-ea"/>
                <a:cs typeface="+mn-cs"/>
              </a:rPr>
              <a:t>— the autobiography of</a:t>
            </a:r>
          </a:p>
          <a:p>
            <a:r>
              <a:rPr lang="en-US" sz="1200" b="0" i="0" u="none" strike="noStrike" kern="1200" baseline="0" dirty="0">
                <a:solidFill>
                  <a:schemeClr val="tx1"/>
                </a:solidFill>
                <a:latin typeface="+mn-lt"/>
                <a:ea typeface="+mn-ea"/>
                <a:cs typeface="+mn-cs"/>
              </a:rPr>
              <a:t>Nelson Mandela in which, amongst other things, he writes about the 28 years he was held in</a:t>
            </a:r>
          </a:p>
          <a:p>
            <a:r>
              <a:rPr lang="en-US" sz="1200" b="0" i="0" u="none" strike="noStrike" kern="1200" baseline="0" dirty="0">
                <a:solidFill>
                  <a:schemeClr val="tx1"/>
                </a:solidFill>
                <a:latin typeface="+mn-lt"/>
                <a:ea typeface="+mn-ea"/>
                <a:cs typeface="+mn-cs"/>
              </a:rPr>
              <a:t>detention on Robben Island for being a member of the ANC, at that time a banned</a:t>
            </a:r>
          </a:p>
          <a:p>
            <a:r>
              <a:rPr lang="en-US" sz="1200" b="0" i="0" u="none" strike="noStrike" kern="1200" baseline="0" dirty="0">
                <a:solidFill>
                  <a:schemeClr val="tx1"/>
                </a:solidFill>
                <a:latin typeface="+mn-lt"/>
                <a:ea typeface="+mn-ea"/>
                <a:cs typeface="+mn-cs"/>
              </a:rPr>
              <a:t>organization that was committed to opposing South Africa’s Apartheid regime. It illustrates</a:t>
            </a:r>
          </a:p>
          <a:p>
            <a:r>
              <a:rPr lang="en-US" sz="1200" b="0" i="0" u="none" strike="noStrike" kern="1200" baseline="0" dirty="0">
                <a:solidFill>
                  <a:schemeClr val="tx1"/>
                </a:solidFill>
                <a:latin typeface="+mn-lt"/>
                <a:ea typeface="+mn-ea"/>
                <a:cs typeface="+mn-cs"/>
              </a:rPr>
              <a:t>two important points about physical activity. First, it shows how physical exercise helped the</a:t>
            </a:r>
          </a:p>
          <a:p>
            <a:r>
              <a:rPr lang="en-US" sz="1200" b="0" i="0" u="none" strike="noStrike" kern="1200" baseline="0" dirty="0">
                <a:solidFill>
                  <a:schemeClr val="tx1"/>
                </a:solidFill>
                <a:latin typeface="+mn-lt"/>
                <a:ea typeface="+mn-ea"/>
                <a:cs typeface="+mn-cs"/>
              </a:rPr>
              <a:t>man who would go on to become President remain mentally and physically healthy over the</a:t>
            </a:r>
          </a:p>
          <a:p>
            <a:r>
              <a:rPr lang="en-US" sz="1200" b="0" i="0" u="none" strike="noStrike" kern="1200" baseline="0" dirty="0">
                <a:solidFill>
                  <a:schemeClr val="tx1"/>
                </a:solidFill>
                <a:latin typeface="+mn-lt"/>
                <a:ea typeface="+mn-ea"/>
                <a:cs typeface="+mn-cs"/>
              </a:rPr>
              <a:t>course of his prolonged imprisonment. Long before regular physical activity was being</a:t>
            </a:r>
          </a:p>
          <a:p>
            <a:r>
              <a:rPr lang="en-US" sz="1200" b="0" i="0" u="none" strike="noStrike" kern="1200" baseline="0" dirty="0">
                <a:solidFill>
                  <a:schemeClr val="tx1"/>
                </a:solidFill>
                <a:latin typeface="+mn-lt"/>
                <a:ea typeface="+mn-ea"/>
                <a:cs typeface="+mn-cs"/>
              </a:rPr>
              <a:t>systematically promoted by health services around the world, Mandela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its</a:t>
            </a:r>
          </a:p>
          <a:p>
            <a:r>
              <a:rPr lang="en-US" sz="1200" b="0" i="0" u="none" strike="noStrike" kern="1200" baseline="0" dirty="0">
                <a:solidFill>
                  <a:schemeClr val="tx1"/>
                </a:solidFill>
                <a:latin typeface="+mn-lt"/>
                <a:ea typeface="+mn-ea"/>
                <a:cs typeface="+mn-cs"/>
              </a:rPr>
              <a:t>importance not only for his own well-being but also for the well-being of his “more</a:t>
            </a:r>
          </a:p>
          <a:p>
            <a:r>
              <a:rPr lang="nl-BE" sz="1200" b="0" i="0" u="none" strike="noStrike" kern="1200" baseline="0" dirty="0" err="1">
                <a:solidFill>
                  <a:schemeClr val="tx1"/>
                </a:solidFill>
                <a:latin typeface="+mn-lt"/>
                <a:ea typeface="+mn-ea"/>
                <a:cs typeface="+mn-cs"/>
              </a:rPr>
              <a:t>sedentary</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colleagues</a:t>
            </a:r>
            <a:r>
              <a:rPr lang="nl-BE"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Second, the quote also speaks to the way in which physical activity is shaped by</a:t>
            </a:r>
          </a:p>
          <a:p>
            <a:r>
              <a:rPr lang="en-US" sz="1200" b="0" i="0" u="none" strike="noStrike" kern="1200" baseline="0" dirty="0">
                <a:solidFill>
                  <a:schemeClr val="tx1"/>
                </a:solidFill>
                <a:latin typeface="+mn-lt"/>
                <a:ea typeface="+mn-ea"/>
                <a:cs typeface="+mn-cs"/>
              </a:rPr>
              <a:t>social group membership. As Mandela points out, at the time, exercise was not a normative</a:t>
            </a:r>
          </a:p>
          <a:p>
            <a:r>
              <a:rPr lang="en-US" sz="1200" b="0" i="0" u="none" strike="noStrike" kern="1200" baseline="0" dirty="0">
                <a:solidFill>
                  <a:schemeClr val="tx1"/>
                </a:solidFill>
                <a:latin typeface="+mn-lt"/>
                <a:ea typeface="+mn-ea"/>
                <a:cs typeface="+mn-cs"/>
              </a:rPr>
              <a:t>behavior for African men of his age (and despite the increasing evidence and awareness of its</a:t>
            </a:r>
          </a:p>
          <a:p>
            <a:r>
              <a:rPr lang="en-US" sz="1200" b="0" i="0" u="none" strike="noStrike" kern="1200" baseline="0" dirty="0">
                <a:solidFill>
                  <a:schemeClr val="tx1"/>
                </a:solidFill>
                <a:latin typeface="+mn-lt"/>
                <a:ea typeface="+mn-ea"/>
                <a:cs typeface="+mn-cs"/>
              </a:rPr>
              <a:t>benefits, it has not yet become so). At the same time, Mandela notes that he was more</a:t>
            </a:r>
          </a:p>
          <a:p>
            <a:r>
              <a:rPr lang="en-US" sz="1200" b="0" i="0" u="none" strike="noStrike" kern="1200" baseline="0" dirty="0">
                <a:solidFill>
                  <a:schemeClr val="tx1"/>
                </a:solidFill>
                <a:latin typeface="+mn-lt"/>
                <a:ea typeface="+mn-ea"/>
                <a:cs typeface="+mn-cs"/>
              </a:rPr>
              <a:t>successful in convincing his fellow prisoners than his own children. Why would this be the</a:t>
            </a:r>
          </a:p>
          <a:p>
            <a:r>
              <a:rPr lang="en-US" sz="1200" b="0" i="0" u="none" strike="noStrike" kern="1200" baseline="0" dirty="0">
                <a:solidFill>
                  <a:schemeClr val="tx1"/>
                </a:solidFill>
                <a:latin typeface="+mn-lt"/>
                <a:ea typeface="+mn-ea"/>
                <a:cs typeface="+mn-cs"/>
              </a:rPr>
              <a:t>case? Is it because he was more charismatic as a political leader than as a father? Is it because</a:t>
            </a:r>
          </a:p>
          <a:p>
            <a:r>
              <a:rPr lang="en-US" sz="1200" b="0" i="0" u="none" strike="noStrike" kern="1200" baseline="0" dirty="0">
                <a:solidFill>
                  <a:schemeClr val="tx1"/>
                </a:solidFill>
                <a:latin typeface="+mn-lt"/>
                <a:ea typeface="+mn-ea"/>
                <a:cs typeface="+mn-cs"/>
              </a:rPr>
              <a:t>he could directly model his physical activity for his inmates and party members, but not for</a:t>
            </a:r>
          </a:p>
          <a:p>
            <a:r>
              <a:rPr lang="en-US" sz="1200" b="0" i="0" u="none" strike="noStrike" kern="1200" baseline="0" dirty="0">
                <a:solidFill>
                  <a:schemeClr val="tx1"/>
                </a:solidFill>
                <a:latin typeface="+mn-lt"/>
                <a:ea typeface="+mn-ea"/>
                <a:cs typeface="+mn-cs"/>
              </a:rPr>
              <a:t>his children? Either way, it speaks to an interesting dynamic that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on group</a:t>
            </a:r>
          </a:p>
          <a:p>
            <a:r>
              <a:rPr lang="nl-BE" sz="1200" b="0" i="0" u="none" strike="noStrike" kern="1200" baseline="0" dirty="0" err="1">
                <a:solidFill>
                  <a:schemeClr val="tx1"/>
                </a:solidFill>
                <a:latin typeface="+mn-lt"/>
                <a:ea typeface="+mn-ea"/>
                <a:cs typeface="+mn-cs"/>
              </a:rPr>
              <a:t>membership</a:t>
            </a:r>
            <a:r>
              <a:rPr lang="nl-BE" sz="1200" b="0" i="0" u="none" strike="noStrike" kern="1200" baseline="0" dirty="0">
                <a:solidFill>
                  <a:schemeClr val="tx1"/>
                </a:solidFill>
                <a:latin typeface="+mn-lt"/>
                <a:ea typeface="+mn-ea"/>
                <a:cs typeface="+mn-cs"/>
              </a:rPr>
              <a:t> and </a:t>
            </a:r>
            <a:r>
              <a:rPr lang="nl-BE" sz="1200" b="0" i="0" u="none" strike="noStrike" kern="1200" baseline="0" dirty="0" err="1">
                <a:solidFill>
                  <a:schemeClr val="tx1"/>
                </a:solidFill>
                <a:latin typeface="+mn-lt"/>
                <a:ea typeface="+mn-ea"/>
                <a:cs typeface="+mn-cs"/>
              </a:rPr>
              <a:t>social</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interaction</a:t>
            </a:r>
            <a:r>
              <a:rPr lang="nl-BE"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After he had been released from prison and become the President of post-Apartheid</a:t>
            </a:r>
          </a:p>
          <a:p>
            <a:r>
              <a:rPr lang="en-US" sz="1200" b="0" i="0" u="none" strike="noStrike" kern="1200" baseline="0" dirty="0">
                <a:solidFill>
                  <a:schemeClr val="tx1"/>
                </a:solidFill>
                <a:latin typeface="+mn-lt"/>
                <a:ea typeface="+mn-ea"/>
                <a:cs typeface="+mn-cs"/>
              </a:rPr>
              <a:t>South Africa, Mandela was the architect of a far more momentous sporting achievement —</a:t>
            </a:r>
          </a:p>
          <a:p>
            <a:r>
              <a:rPr lang="en-US" sz="1200" b="0" i="0" u="none" strike="noStrike" kern="1200" baseline="0" dirty="0">
                <a:solidFill>
                  <a:schemeClr val="tx1"/>
                </a:solidFill>
                <a:latin typeface="+mn-lt"/>
                <a:ea typeface="+mn-ea"/>
                <a:cs typeface="+mn-cs"/>
              </a:rPr>
              <a:t>bringing South Africans together around support for their national rugby team, the</a:t>
            </a:r>
          </a:p>
          <a:p>
            <a:r>
              <a:rPr lang="en-US" sz="1200" b="0" i="0" u="none" strike="noStrike" kern="1200" baseline="0" dirty="0">
                <a:solidFill>
                  <a:schemeClr val="tx1"/>
                </a:solidFill>
                <a:latin typeface="+mn-lt"/>
                <a:ea typeface="+mn-ea"/>
                <a:cs typeface="+mn-cs"/>
              </a:rPr>
              <a:t>Springboks (Carlin, 2008). The Springboks had previously been spurned by the Black</a:t>
            </a:r>
          </a:p>
          <a:p>
            <a:r>
              <a:rPr lang="en-US" sz="1200" b="0" i="0" u="none" strike="noStrike" kern="1200" baseline="0" dirty="0">
                <a:solidFill>
                  <a:schemeClr val="tx1"/>
                </a:solidFill>
                <a:latin typeface="+mn-lt"/>
                <a:ea typeface="+mn-ea"/>
                <a:cs typeface="+mn-cs"/>
              </a:rPr>
              <a:t>majority because they were a symbol of White supremacy and Apartheid. So when Mandela</a:t>
            </a:r>
          </a:p>
          <a:p>
            <a:r>
              <a:rPr lang="en-US" sz="1200" b="0" i="0" u="none" strike="noStrike" kern="1200" baseline="0" dirty="0">
                <a:solidFill>
                  <a:schemeClr val="tx1"/>
                </a:solidFill>
                <a:latin typeface="+mn-lt"/>
                <a:ea typeface="+mn-ea"/>
                <a:cs typeface="+mn-cs"/>
              </a:rPr>
              <a:t>decided to publicly present himself as a fan of the Springboks, he was taking a big risk. But</a:t>
            </a:r>
          </a:p>
          <a:p>
            <a:r>
              <a:rPr lang="en-US" sz="1200" b="0" i="0" u="none" strike="noStrike" kern="1200" baseline="0" dirty="0">
                <a:solidFill>
                  <a:schemeClr val="tx1"/>
                </a:solidFill>
                <a:latin typeface="+mn-lt"/>
                <a:ea typeface="+mn-ea"/>
                <a:cs typeface="+mn-cs"/>
              </a:rPr>
              <a:t>the risk paid off when the Springboks unexpectedly qualified for the 1995 Rugby World Cup</a:t>
            </a:r>
          </a:p>
          <a:p>
            <a:r>
              <a:rPr lang="en-US" sz="1200" b="0" i="0" u="none" strike="noStrike" kern="1200" baseline="0" dirty="0">
                <a:solidFill>
                  <a:schemeClr val="tx1"/>
                </a:solidFill>
                <a:latin typeface="+mn-lt"/>
                <a:ea typeface="+mn-ea"/>
                <a:cs typeface="+mn-cs"/>
              </a:rPr>
              <a:t>final. Before that final, the team visited Robben Island and became inspired by the unshaken</a:t>
            </a:r>
          </a:p>
          <a:p>
            <a:r>
              <a:rPr lang="en-US" sz="1200" b="0" i="0" u="none" strike="noStrike" kern="1200" baseline="0" dirty="0">
                <a:solidFill>
                  <a:schemeClr val="tx1"/>
                </a:solidFill>
                <a:latin typeface="+mn-lt"/>
                <a:ea typeface="+mn-ea"/>
                <a:cs typeface="+mn-cs"/>
              </a:rPr>
              <a:t>spirit and conviction that Mandela and his fellow prisoners had shown during their long</a:t>
            </a:r>
          </a:p>
          <a:p>
            <a:r>
              <a:rPr lang="en-US" sz="1200" b="0" i="0" u="none" strike="noStrike" kern="1200" baseline="0" dirty="0">
                <a:solidFill>
                  <a:schemeClr val="tx1"/>
                </a:solidFill>
                <a:latin typeface="+mn-lt"/>
                <a:ea typeface="+mn-ea"/>
                <a:cs typeface="+mn-cs"/>
              </a:rPr>
              <a:t>imprisonment. Moreover, in the final they were able draw on that defiant spirit to overcome</a:t>
            </a:r>
          </a:p>
          <a:p>
            <a:r>
              <a:rPr lang="en-US" sz="1200" b="0" i="0" u="none" strike="noStrike" kern="1200" baseline="0" dirty="0">
                <a:solidFill>
                  <a:schemeClr val="tx1"/>
                </a:solidFill>
                <a:latin typeface="+mn-lt"/>
                <a:ea typeface="+mn-ea"/>
                <a:cs typeface="+mn-cs"/>
              </a:rPr>
              <a:t>the New Zealand All Blacks, the clear </a:t>
            </a:r>
            <a:r>
              <a:rPr lang="en-US" sz="1200" b="0" i="0" u="none" strike="noStrike" kern="1200" baseline="0" dirty="0" err="1">
                <a:solidFill>
                  <a:schemeClr val="tx1"/>
                </a:solidFill>
                <a:latin typeface="+mn-lt"/>
                <a:ea typeface="+mn-ea"/>
                <a:cs typeface="+mn-cs"/>
              </a:rPr>
              <a:t>favourites</a:t>
            </a:r>
            <a:r>
              <a:rPr lang="en-US" sz="1200" b="0" i="0" u="none" strike="noStrike" kern="1200" baseline="0" dirty="0">
                <a:solidFill>
                  <a:schemeClr val="tx1"/>
                </a:solidFill>
                <a:latin typeface="+mn-lt"/>
                <a:ea typeface="+mn-ea"/>
                <a:cs typeface="+mn-cs"/>
              </a:rPr>
              <a:t>, and become world champions. After this</a:t>
            </a:r>
          </a:p>
          <a:p>
            <a:r>
              <a:rPr lang="en-US" sz="1200" b="0" i="0" u="none" strike="noStrike" kern="1200" baseline="0" dirty="0">
                <a:solidFill>
                  <a:schemeClr val="tx1"/>
                </a:solidFill>
                <a:latin typeface="+mn-lt"/>
                <a:ea typeface="+mn-ea"/>
                <a:cs typeface="+mn-cs"/>
              </a:rPr>
              <a:t>David-versus-Goliath victory, black and white South Africans celebrated together on the</a:t>
            </a:r>
          </a:p>
          <a:p>
            <a:r>
              <a:rPr lang="en-US" sz="1200" b="0" i="0" u="none" strike="noStrike" kern="1200" baseline="0" dirty="0">
                <a:solidFill>
                  <a:schemeClr val="tx1"/>
                </a:solidFill>
                <a:latin typeface="+mn-lt"/>
                <a:ea typeface="+mn-ea"/>
                <a:cs typeface="+mn-cs"/>
              </a:rPr>
              <a:t>streets, and Mandela’s dream of a united nation was </a:t>
            </a:r>
            <a:r>
              <a:rPr lang="en-US" sz="1200" b="0" i="0" u="none" strike="noStrike" kern="1200" baseline="0" dirty="0" err="1">
                <a:solidFill>
                  <a:schemeClr val="tx1"/>
                </a:solidFill>
                <a:latin typeface="+mn-lt"/>
                <a:ea typeface="+mn-ea"/>
                <a:cs typeface="+mn-cs"/>
              </a:rPr>
              <a:t>realised</a:t>
            </a:r>
            <a:r>
              <a:rPr lang="en-US" sz="1200" b="0" i="0" u="none" strike="noStrike" kern="1200" baseline="0" dirty="0">
                <a:solidFill>
                  <a:schemeClr val="tx1"/>
                </a:solidFill>
                <a:latin typeface="+mn-lt"/>
                <a:ea typeface="+mn-ea"/>
                <a:cs typeface="+mn-cs"/>
              </a:rPr>
              <a:t>, at least in that moment (see also</a:t>
            </a:r>
          </a:p>
          <a:p>
            <a:r>
              <a:rPr lang="nl-BE" sz="1200" b="0" i="0" u="none" strike="noStrike" kern="1200" baseline="0" dirty="0" err="1">
                <a:solidFill>
                  <a:schemeClr val="tx1"/>
                </a:solidFill>
                <a:latin typeface="+mn-lt"/>
                <a:ea typeface="+mn-ea"/>
                <a:cs typeface="+mn-cs"/>
              </a:rPr>
              <a:t>Chapters</a:t>
            </a:r>
            <a:r>
              <a:rPr lang="nl-BE" sz="1200" b="0" i="0" u="none" strike="noStrike" kern="1200" baseline="0" dirty="0">
                <a:solidFill>
                  <a:schemeClr val="tx1"/>
                </a:solidFill>
                <a:latin typeface="+mn-lt"/>
                <a:ea typeface="+mn-ea"/>
                <a:cs typeface="+mn-cs"/>
              </a:rPr>
              <a:t> 2 and 20).</a:t>
            </a:r>
          </a:p>
          <a:p>
            <a:r>
              <a:rPr lang="en-US" sz="1200" b="0" i="0" u="none" strike="noStrike" kern="1200" baseline="0" dirty="0">
                <a:solidFill>
                  <a:schemeClr val="tx1"/>
                </a:solidFill>
                <a:latin typeface="+mn-lt"/>
                <a:ea typeface="+mn-ea"/>
                <a:cs typeface="+mn-cs"/>
              </a:rPr>
              <a:t>On the one hand, this story is another example of Mandela’s unique and legendary</a:t>
            </a:r>
          </a:p>
          <a:p>
            <a:r>
              <a:rPr lang="en-US" sz="1200" b="0" i="0" u="none" strike="noStrike" kern="1200" baseline="0" dirty="0">
                <a:solidFill>
                  <a:schemeClr val="tx1"/>
                </a:solidFill>
                <a:latin typeface="+mn-lt"/>
                <a:ea typeface="+mn-ea"/>
                <a:cs typeface="+mn-cs"/>
              </a:rPr>
              <a:t>capacity to shape the will of others. On the other hand, though, it again shows how</a:t>
            </a:r>
          </a:p>
          <a:p>
            <a:r>
              <a:rPr lang="en-US" sz="1200" b="0" i="0" u="none" strike="noStrike" kern="1200" baseline="0" dirty="0">
                <a:solidFill>
                  <a:schemeClr val="tx1"/>
                </a:solidFill>
                <a:latin typeface="+mn-lt"/>
                <a:ea typeface="+mn-ea"/>
                <a:cs typeface="+mn-cs"/>
              </a:rPr>
              <a:t>individuals’ sporting preferences and choices are a reflection of the groups to which these</a:t>
            </a:r>
          </a:p>
          <a:p>
            <a:r>
              <a:rPr lang="en-US" sz="1200" b="0" i="0" u="none" strike="noStrike" kern="1200" baseline="0" dirty="0">
                <a:solidFill>
                  <a:schemeClr val="tx1"/>
                </a:solidFill>
                <a:latin typeface="+mn-lt"/>
                <a:ea typeface="+mn-ea"/>
                <a:cs typeface="+mn-cs"/>
              </a:rPr>
              <a:t>individuals belong. It was only when they saw the national team as an embodiment of a</a:t>
            </a:r>
          </a:p>
          <a:p>
            <a:r>
              <a:rPr lang="en-US" sz="1200" b="0" i="0" u="none" strike="noStrike" kern="1200" baseline="0" dirty="0">
                <a:solidFill>
                  <a:schemeClr val="tx1"/>
                </a:solidFill>
                <a:latin typeface="+mn-lt"/>
                <a:ea typeface="+mn-ea"/>
                <a:cs typeface="+mn-cs"/>
              </a:rPr>
              <a:t>shared identity (as “us South Africans” rather than “us White South Africans”) that all South</a:t>
            </a:r>
          </a:p>
          <a:p>
            <a:r>
              <a:rPr lang="en-US" sz="1200" b="0" i="0" u="none" strike="noStrike" kern="1200" baseline="0" dirty="0">
                <a:solidFill>
                  <a:schemeClr val="tx1"/>
                </a:solidFill>
                <a:latin typeface="+mn-lt"/>
                <a:ea typeface="+mn-ea"/>
                <a:cs typeface="+mn-cs"/>
              </a:rPr>
              <a:t>Africans came out to support it.</a:t>
            </a:r>
          </a:p>
          <a:p>
            <a:r>
              <a:rPr lang="en-US" sz="1200" b="0" i="0" u="none" strike="noStrike" kern="1200" baseline="0" dirty="0">
                <a:solidFill>
                  <a:schemeClr val="tx1"/>
                </a:solidFill>
                <a:latin typeface="+mn-lt"/>
                <a:ea typeface="+mn-ea"/>
                <a:cs typeface="+mn-cs"/>
              </a:rPr>
              <a:t>The more general point here, then, is that as with all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sport and physical</a:t>
            </a:r>
          </a:p>
          <a:p>
            <a:r>
              <a:rPr lang="en-US" sz="1200" b="0" i="0" u="none" strike="noStrike" kern="1200" baseline="0" dirty="0">
                <a:solidFill>
                  <a:schemeClr val="tx1"/>
                </a:solidFill>
                <a:latin typeface="+mn-lt"/>
                <a:ea typeface="+mn-ea"/>
                <a:cs typeface="+mn-cs"/>
              </a:rPr>
              <a:t>activity (in all its forms) is shaped by the complex interplay between individual, social, and</a:t>
            </a:r>
          </a:p>
          <a:p>
            <a:r>
              <a:rPr lang="en-US" sz="1200" b="0" i="0" u="none" strike="noStrike" kern="1200" baseline="0" dirty="0">
                <a:solidFill>
                  <a:schemeClr val="tx1"/>
                </a:solidFill>
                <a:latin typeface="+mn-lt"/>
                <a:ea typeface="+mn-ea"/>
                <a:cs typeface="+mn-cs"/>
              </a:rPr>
              <a:t>contextual factors. Interestingly, though, when Stuart Biddle and Nanette </a:t>
            </a:r>
            <a:r>
              <a:rPr lang="en-US" sz="1200" b="0" i="0" u="none" strike="noStrike" kern="1200" baseline="0" dirty="0" err="1">
                <a:solidFill>
                  <a:schemeClr val="tx1"/>
                </a:solidFill>
                <a:latin typeface="+mn-lt"/>
                <a:ea typeface="+mn-ea"/>
                <a:cs typeface="+mn-cs"/>
              </a:rPr>
              <a:t>Mutrie</a:t>
            </a:r>
            <a:r>
              <a:rPr lang="en-US" sz="1200" b="0" i="0" u="none" strike="noStrike" kern="1200" baseline="0" dirty="0">
                <a:solidFill>
                  <a:schemeClr val="tx1"/>
                </a:solidFill>
                <a:latin typeface="+mn-lt"/>
                <a:ea typeface="+mn-ea"/>
                <a:cs typeface="+mn-cs"/>
              </a:rPr>
              <a:t> (2001)</a:t>
            </a:r>
          </a:p>
          <a:p>
            <a:r>
              <a:rPr lang="en-US" sz="1200" b="0" i="0" u="none" strike="noStrike" kern="1200" baseline="0" dirty="0">
                <a:solidFill>
                  <a:schemeClr val="tx1"/>
                </a:solidFill>
                <a:latin typeface="+mn-lt"/>
                <a:ea typeface="+mn-ea"/>
                <a:cs typeface="+mn-cs"/>
              </a:rPr>
              <a:t>reproduced Mandela’s quote in the first edition of their ground-breaking textbook</a:t>
            </a:r>
          </a:p>
          <a:p>
            <a:r>
              <a:rPr lang="en-US" sz="1200" b="0" i="1" u="none" strike="noStrike" kern="1200" baseline="0" dirty="0">
                <a:solidFill>
                  <a:schemeClr val="tx1"/>
                </a:solidFill>
                <a:latin typeface="+mn-lt"/>
                <a:ea typeface="+mn-ea"/>
                <a:cs typeface="+mn-cs"/>
              </a:rPr>
              <a:t>Psychology of Physical Activity </a:t>
            </a:r>
            <a:r>
              <a:rPr lang="en-US" sz="1200" b="0" i="0" u="none" strike="noStrike" kern="1200" baseline="0" dirty="0">
                <a:solidFill>
                  <a:schemeClr val="tx1"/>
                </a:solidFill>
                <a:latin typeface="+mn-lt"/>
                <a:ea typeface="+mn-ea"/>
                <a:cs typeface="+mn-cs"/>
              </a:rPr>
              <a:t>they used it (and, in particular, the lines “If that old man can</a:t>
            </a:r>
          </a:p>
          <a:p>
            <a:r>
              <a:rPr lang="en-US" sz="1200" b="0" i="0" u="none" strike="noStrike" kern="1200" baseline="0" dirty="0">
                <a:solidFill>
                  <a:schemeClr val="tx1"/>
                </a:solidFill>
                <a:latin typeface="+mn-lt"/>
                <a:ea typeface="+mn-ea"/>
                <a:cs typeface="+mn-cs"/>
              </a:rPr>
              <a:t>do it, why can’t I?”) to underline the point that personal feelings of competence and</a:t>
            </a:r>
          </a:p>
          <a:p>
            <a:r>
              <a:rPr lang="en-US" sz="1200" b="0" i="0" u="none" strike="noStrike" kern="1200" baseline="0" dirty="0">
                <a:solidFill>
                  <a:schemeClr val="tx1"/>
                </a:solidFill>
                <a:latin typeface="+mn-lt"/>
                <a:ea typeface="+mn-ea"/>
                <a:cs typeface="+mn-cs"/>
              </a:rPr>
              <a:t>confidence (i.e., a sense of self-efficacy) are central to people’s willingness to engage in</a:t>
            </a:r>
          </a:p>
          <a:p>
            <a:r>
              <a:rPr lang="en-US" sz="1200" b="0" i="0" u="none" strike="noStrike" kern="1200" baseline="0" dirty="0">
                <a:solidFill>
                  <a:schemeClr val="tx1"/>
                </a:solidFill>
                <a:latin typeface="+mn-lt"/>
                <a:ea typeface="+mn-ea"/>
                <a:cs typeface="+mn-cs"/>
              </a:rPr>
              <a:t>physical activity. The quote was absent from later editions, but the focus on individual-level</a:t>
            </a:r>
          </a:p>
          <a:p>
            <a:r>
              <a:rPr lang="en-US" sz="1200" b="0" i="0" u="none" strike="noStrike" kern="1200" baseline="0" dirty="0">
                <a:solidFill>
                  <a:schemeClr val="tx1"/>
                </a:solidFill>
                <a:latin typeface="+mn-lt"/>
                <a:ea typeface="+mn-ea"/>
                <a:cs typeface="+mn-cs"/>
              </a:rPr>
              <a:t>explanations of physical activity and sport remained. Indeed, research in sport and exercise</a:t>
            </a:r>
          </a:p>
          <a:p>
            <a:r>
              <a:rPr lang="en-US" sz="1200" b="0" i="0" u="none" strike="noStrike" kern="1200" baseline="0" dirty="0">
                <a:solidFill>
                  <a:schemeClr val="tx1"/>
                </a:solidFill>
                <a:latin typeface="+mn-lt"/>
                <a:ea typeface="+mn-ea"/>
                <a:cs typeface="+mn-cs"/>
              </a:rPr>
              <a:t>psychology has generally tended to see the individual as the primary unit of psychological</a:t>
            </a:r>
          </a:p>
          <a:p>
            <a:r>
              <a:rPr lang="en-US" sz="1200" b="0" i="0" u="none" strike="noStrike" kern="1200" baseline="0" dirty="0">
                <a:solidFill>
                  <a:schemeClr val="tx1"/>
                </a:solidFill>
                <a:latin typeface="+mn-lt"/>
                <a:ea typeface="+mn-ea"/>
                <a:cs typeface="+mn-cs"/>
              </a:rPr>
              <a:t>analysis and the group as an external factor that merely provides a context for the thoughts,</a:t>
            </a:r>
          </a:p>
          <a:p>
            <a:r>
              <a:rPr lang="en-US" sz="1200" b="0" i="0" u="none" strike="noStrike" kern="1200" baseline="0" dirty="0">
                <a:solidFill>
                  <a:schemeClr val="tx1"/>
                </a:solidFill>
                <a:latin typeface="+mn-lt"/>
                <a:ea typeface="+mn-ea"/>
                <a:cs typeface="+mn-cs"/>
              </a:rPr>
              <a:t>emotions,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individuals.</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1738564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sz="1200" b="0" i="0" u="none" strike="noStrike" kern="1200" baseline="0" dirty="0">
                <a:solidFill>
                  <a:schemeClr val="tx1"/>
                </a:solidFill>
                <a:latin typeface="+mn-lt"/>
                <a:ea typeface="+mn-ea"/>
                <a:cs typeface="+mn-cs"/>
              </a:rPr>
              <a:t>As we will see in the chapters below, it is clear too that this individualistic</a:t>
            </a:r>
          </a:p>
          <a:p>
            <a:r>
              <a:rPr lang="en-US" sz="1200" b="0" i="0" u="none" strike="noStrike" kern="1200" baseline="0" dirty="0">
                <a:solidFill>
                  <a:schemeClr val="tx1"/>
                </a:solidFill>
                <a:latin typeface="+mn-lt"/>
                <a:ea typeface="+mn-ea"/>
                <a:cs typeface="+mn-cs"/>
              </a:rPr>
              <a:t>perspective has spawned a broad range of empirical and theoretical advances. Yet even</a:t>
            </a:r>
          </a:p>
          <a:p>
            <a:r>
              <a:rPr lang="en-US" sz="1200" b="0" i="0" u="none" strike="noStrike" kern="1200" baseline="0" dirty="0">
                <a:solidFill>
                  <a:schemeClr val="tx1"/>
                </a:solidFill>
                <a:latin typeface="+mn-lt"/>
                <a:ea typeface="+mn-ea"/>
                <a:cs typeface="+mn-cs"/>
              </a:rPr>
              <a:t>though recognition of social and environmental influences on individual psychology has</a:t>
            </a:r>
          </a:p>
          <a:p>
            <a:r>
              <a:rPr lang="en-US" sz="1200" b="0" i="0" u="none" strike="noStrike" kern="1200" baseline="0" dirty="0">
                <a:solidFill>
                  <a:schemeClr val="tx1"/>
                </a:solidFill>
                <a:latin typeface="+mn-lt"/>
                <a:ea typeface="+mn-ea"/>
                <a:cs typeface="+mn-cs"/>
              </a:rPr>
              <a:t>increased over time (e.g., in the ecological models of sport psychology; </a:t>
            </a:r>
            <a:r>
              <a:rPr lang="en-US" sz="1200" b="0" i="0" u="none" strike="noStrike" kern="1200" baseline="0" dirty="0" err="1">
                <a:solidFill>
                  <a:schemeClr val="tx1"/>
                </a:solidFill>
                <a:latin typeface="+mn-lt"/>
                <a:ea typeface="+mn-ea"/>
                <a:cs typeface="+mn-cs"/>
              </a:rPr>
              <a:t>Sallis</a:t>
            </a:r>
            <a:r>
              <a:rPr lang="en-US" sz="1200" b="0" i="0" u="none" strike="noStrike" kern="1200" baseline="0" dirty="0">
                <a:solidFill>
                  <a:schemeClr val="tx1"/>
                </a:solidFill>
                <a:latin typeface="+mn-lt"/>
                <a:ea typeface="+mn-ea"/>
                <a:cs typeface="+mn-cs"/>
              </a:rPr>
              <a:t> &amp; Owen,</a:t>
            </a:r>
          </a:p>
          <a:p>
            <a:r>
              <a:rPr lang="en-US" sz="1200" b="0" i="0" u="none" strike="noStrike" kern="1200" baseline="0" dirty="0">
                <a:solidFill>
                  <a:schemeClr val="tx1"/>
                </a:solidFill>
                <a:latin typeface="+mn-lt"/>
                <a:ea typeface="+mn-ea"/>
                <a:cs typeface="+mn-cs"/>
              </a:rPr>
              <a:t>2002), something is still clearly missing. In particular, there has been a failure to come to</a:t>
            </a:r>
          </a:p>
          <a:p>
            <a:r>
              <a:rPr lang="en-US" sz="1200" b="0" i="0" u="none" strike="noStrike" kern="1200" baseline="0" dirty="0">
                <a:solidFill>
                  <a:schemeClr val="tx1"/>
                </a:solidFill>
                <a:latin typeface="+mn-lt"/>
                <a:ea typeface="+mn-ea"/>
                <a:cs typeface="+mn-cs"/>
              </a:rPr>
              <a:t>terms with the </a:t>
            </a:r>
            <a:r>
              <a:rPr lang="en-US" sz="1200" b="0" i="1" u="none" strike="noStrike" kern="1200" baseline="0" dirty="0">
                <a:solidFill>
                  <a:schemeClr val="tx1"/>
                </a:solidFill>
                <a:latin typeface="+mn-lt"/>
                <a:ea typeface="+mn-ea"/>
                <a:cs typeface="+mn-cs"/>
              </a:rPr>
              <a:t>psychological reality of the group </a:t>
            </a:r>
            <a:r>
              <a:rPr lang="en-US" sz="1200" b="0" i="0" u="none" strike="noStrike" kern="1200" baseline="0" dirty="0">
                <a:solidFill>
                  <a:schemeClr val="tx1"/>
                </a:solidFill>
                <a:latin typeface="+mn-lt"/>
                <a:ea typeface="+mn-ea"/>
                <a:cs typeface="+mn-cs"/>
              </a:rPr>
              <a:t>— the fact that when athletes, fans, and</a:t>
            </a:r>
          </a:p>
          <a:p>
            <a:r>
              <a:rPr lang="en-US" sz="1200" b="0" i="0" u="none" strike="noStrike" kern="1200" baseline="0" dirty="0">
                <a:solidFill>
                  <a:schemeClr val="tx1"/>
                </a:solidFill>
                <a:latin typeface="+mn-lt"/>
                <a:ea typeface="+mn-ea"/>
                <a:cs typeface="+mn-cs"/>
              </a:rPr>
              <a:t>commentators talk about “us” (e.g., “us Lakers fans”, “us cyclists”) their psychology is not</a:t>
            </a:r>
          </a:p>
          <a:p>
            <a:r>
              <a:rPr lang="en-US" sz="1200" b="0" i="0" u="none" strike="noStrike" kern="1200" baseline="0" dirty="0">
                <a:solidFill>
                  <a:schemeClr val="tx1"/>
                </a:solidFill>
                <a:latin typeface="+mn-lt"/>
                <a:ea typeface="+mn-ea"/>
                <a:cs typeface="+mn-cs"/>
              </a:rPr>
              <a:t>that of the person </a:t>
            </a:r>
            <a:r>
              <a:rPr lang="en-US" sz="1200" b="0" i="1" u="none" strike="noStrike" kern="1200" baseline="0" dirty="0">
                <a:solidFill>
                  <a:schemeClr val="tx1"/>
                </a:solidFill>
                <a:latin typeface="+mn-lt"/>
                <a:ea typeface="+mn-ea"/>
                <a:cs typeface="+mn-cs"/>
              </a:rPr>
              <a:t>as an individual </a:t>
            </a:r>
            <a:r>
              <a:rPr lang="en-US" sz="1200" b="0" i="0" u="none" strike="noStrike" kern="1200" baseline="0" dirty="0">
                <a:solidFill>
                  <a:schemeClr val="tx1"/>
                </a:solidFill>
                <a:latin typeface="+mn-lt"/>
                <a:ea typeface="+mn-ea"/>
                <a:cs typeface="+mn-cs"/>
              </a:rPr>
              <a:t>but the psychology of the person </a:t>
            </a:r>
            <a:r>
              <a:rPr lang="en-US" sz="1200" b="0" i="1" u="none" strike="noStrike" kern="1200" baseline="0" dirty="0">
                <a:solidFill>
                  <a:schemeClr val="tx1"/>
                </a:solidFill>
                <a:latin typeface="+mn-lt"/>
                <a:ea typeface="+mn-ea"/>
                <a:cs typeface="+mn-cs"/>
              </a:rPr>
              <a:t>as a group member</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Importantly, this does not just denote a transformation of perception (so that the person</a:t>
            </a:r>
          </a:p>
          <a:p>
            <a:r>
              <a:rPr lang="en-US" sz="1200" b="0" i="0" u="none" strike="noStrike" kern="1200" baseline="0" dirty="0">
                <a:solidFill>
                  <a:schemeClr val="tx1"/>
                </a:solidFill>
                <a:latin typeface="+mn-lt"/>
                <a:ea typeface="+mn-ea"/>
                <a:cs typeface="+mn-cs"/>
              </a:rPr>
              <a:t>comes to see the world through the lens of a given group membership), but also a</a:t>
            </a:r>
          </a:p>
          <a:p>
            <a:r>
              <a:rPr lang="en-US" sz="1200" b="0" i="0" u="none" strike="noStrike" kern="1200" baseline="0" dirty="0">
                <a:solidFill>
                  <a:schemeClr val="tx1"/>
                </a:solidFill>
                <a:latin typeface="+mn-lt"/>
                <a:ea typeface="+mn-ea"/>
                <a:cs typeface="+mn-cs"/>
              </a:rPr>
              <a:t>transformation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so that they now behave, and are capable of behaving, as a</a:t>
            </a:r>
          </a:p>
          <a:p>
            <a:r>
              <a:rPr lang="en-US" sz="1200" b="0" i="0" u="none" strike="noStrike" kern="1200" baseline="0" dirty="0">
                <a:solidFill>
                  <a:schemeClr val="tx1"/>
                </a:solidFill>
                <a:latin typeface="+mn-lt"/>
                <a:ea typeface="+mn-ea"/>
                <a:cs typeface="+mn-cs"/>
              </a:rPr>
              <a:t>group member rather than just as an individual (Turner, 1982). And, as we will also see, this</a:t>
            </a:r>
          </a:p>
          <a:p>
            <a:r>
              <a:rPr lang="en-US" sz="1200" b="0" i="0" u="none" strike="noStrike" kern="1200" baseline="0" dirty="0">
                <a:solidFill>
                  <a:schemeClr val="tx1"/>
                </a:solidFill>
                <a:latin typeface="+mn-lt"/>
                <a:ea typeface="+mn-ea"/>
                <a:cs typeface="+mn-cs"/>
              </a:rPr>
              <a:t>transformation in turn is bound up with a whole range of social influence processes that</a:t>
            </a:r>
          </a:p>
          <a:p>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on this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sense of group membership — such things as leadership,</a:t>
            </a:r>
          </a:p>
          <a:p>
            <a:r>
              <a:rPr lang="nl-BE" sz="1200" b="0" i="0" u="none" strike="noStrike" kern="1200" baseline="0" dirty="0" err="1">
                <a:solidFill>
                  <a:schemeClr val="tx1"/>
                </a:solidFill>
                <a:latin typeface="+mn-lt"/>
                <a:ea typeface="+mn-ea"/>
                <a:cs typeface="+mn-cs"/>
              </a:rPr>
              <a:t>communication</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organization</a:t>
            </a:r>
            <a:r>
              <a:rPr lang="nl-BE" sz="1200" b="0" i="0" u="none" strike="noStrike" kern="1200" baseline="0" dirty="0">
                <a:solidFill>
                  <a:schemeClr val="tx1"/>
                </a:solidFill>
                <a:latin typeface="+mn-lt"/>
                <a:ea typeface="+mn-ea"/>
                <a:cs typeface="+mn-cs"/>
              </a:rPr>
              <a:t>, and teamwork.</a:t>
            </a:r>
          </a:p>
          <a:p>
            <a:r>
              <a:rPr lang="en-US" sz="1200" b="0" i="0" u="none" strike="noStrike" kern="1200" baseline="0" dirty="0">
                <a:solidFill>
                  <a:schemeClr val="tx1"/>
                </a:solidFill>
                <a:latin typeface="+mn-lt"/>
                <a:ea typeface="+mn-ea"/>
                <a:cs typeface="+mn-cs"/>
              </a:rPr>
              <a:t>In recognition of this gap in the field, recent years have witnessed a dramatic growth</a:t>
            </a:r>
          </a:p>
          <a:p>
            <a:r>
              <a:rPr lang="en-US" sz="1200" b="0" i="0" u="none" strike="noStrike" kern="1200" baseline="0" dirty="0">
                <a:solidFill>
                  <a:schemeClr val="tx1"/>
                </a:solidFill>
                <a:latin typeface="+mn-lt"/>
                <a:ea typeface="+mn-ea"/>
                <a:cs typeface="+mn-cs"/>
              </a:rPr>
              <a:t>of interest in social psychological theories that argue for the distinctive contribution of</a:t>
            </a:r>
          </a:p>
          <a:p>
            <a:r>
              <a:rPr lang="en-US" sz="1200" b="0" i="0" u="none" strike="noStrike" kern="1200" baseline="0" dirty="0">
                <a:solidFill>
                  <a:schemeClr val="tx1"/>
                </a:solidFill>
                <a:latin typeface="+mn-lt"/>
                <a:ea typeface="+mn-ea"/>
                <a:cs typeface="+mn-cs"/>
              </a:rPr>
              <a:t>groups to sport and exercise-related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(Rees, Haslam, Coffee, &amp; Lavallee, 2015;</a:t>
            </a:r>
          </a:p>
          <a:p>
            <a:r>
              <a:rPr lang="en-US" sz="1200" b="0" i="0" u="none" strike="noStrike" kern="1200" baseline="0" dirty="0">
                <a:solidFill>
                  <a:schemeClr val="tx1"/>
                </a:solidFill>
                <a:latin typeface="+mn-lt"/>
                <a:ea typeface="+mn-ea"/>
                <a:cs typeface="+mn-cs"/>
              </a:rPr>
              <a:t>Stevens et al., 2017). Indeed, informed by insights from </a:t>
            </a:r>
            <a:r>
              <a:rPr lang="en-US" sz="1200" b="0" i="1" u="none" strike="noStrike" kern="1200" baseline="0" dirty="0">
                <a:solidFill>
                  <a:schemeClr val="tx1"/>
                </a:solidFill>
                <a:latin typeface="+mn-lt"/>
                <a:ea typeface="+mn-ea"/>
                <a:cs typeface="+mn-cs"/>
              </a:rPr>
              <a:t>social identity theory </a:t>
            </a:r>
            <a:r>
              <a:rPr lang="en-US" sz="1200" b="0" i="0" u="none" strike="noStrike" kern="1200" baseline="0" dirty="0">
                <a:solidFill>
                  <a:schemeClr val="tx1"/>
                </a:solidFill>
                <a:latin typeface="+mn-lt"/>
                <a:ea typeface="+mn-ea"/>
                <a:cs typeface="+mn-cs"/>
              </a:rPr>
              <a:t>(Tajfel &amp;</a:t>
            </a:r>
          </a:p>
          <a:p>
            <a:r>
              <a:rPr lang="en-US" sz="1200" b="0" i="0" u="none" strike="noStrike" kern="1200" baseline="0" dirty="0">
                <a:solidFill>
                  <a:schemeClr val="tx1"/>
                </a:solidFill>
                <a:latin typeface="+mn-lt"/>
                <a:ea typeface="+mn-ea"/>
                <a:cs typeface="+mn-cs"/>
              </a:rPr>
              <a:t>Turner, 1979) and </a:t>
            </a:r>
            <a:r>
              <a:rPr lang="en-US" sz="1200" b="0" i="1" u="none" strike="noStrike" kern="1200" baseline="0" dirty="0">
                <a:solidFill>
                  <a:schemeClr val="tx1"/>
                </a:solidFill>
                <a:latin typeface="+mn-lt"/>
                <a:ea typeface="+mn-ea"/>
                <a:cs typeface="+mn-cs"/>
              </a:rPr>
              <a:t>self-categorization theory </a:t>
            </a:r>
            <a:r>
              <a:rPr lang="en-US" sz="1200" b="0" i="0" u="none" strike="noStrike" kern="1200" baseline="0" dirty="0">
                <a:solidFill>
                  <a:schemeClr val="tx1"/>
                </a:solidFill>
                <a:latin typeface="+mn-lt"/>
                <a:ea typeface="+mn-ea"/>
                <a:cs typeface="+mn-cs"/>
              </a:rPr>
              <a:t>(Turner, Hogg, Oakes, Reicher, &amp; Wetherell,</a:t>
            </a:r>
          </a:p>
          <a:p>
            <a:r>
              <a:rPr lang="en-US" sz="1200" b="0" i="0" u="none" strike="noStrike" kern="1200" baseline="0" dirty="0">
                <a:solidFill>
                  <a:schemeClr val="tx1"/>
                </a:solidFill>
                <a:latin typeface="+mn-lt"/>
                <a:ea typeface="+mn-ea"/>
                <a:cs typeface="+mn-cs"/>
              </a:rPr>
              <a:t>1987; also referred to as the </a:t>
            </a:r>
            <a:r>
              <a:rPr lang="en-US" sz="1200" b="0" i="1" u="none" strike="noStrike" kern="1200" baseline="0" dirty="0">
                <a:solidFill>
                  <a:schemeClr val="tx1"/>
                </a:solidFill>
                <a:latin typeface="+mn-lt"/>
                <a:ea typeface="+mn-ea"/>
                <a:cs typeface="+mn-cs"/>
              </a:rPr>
              <a:t>social identity approach</a:t>
            </a:r>
            <a:r>
              <a:rPr lang="en-US" sz="1200" b="0" i="0" u="none" strike="noStrike" kern="1200" baseline="0" dirty="0">
                <a:solidFill>
                  <a:schemeClr val="tx1"/>
                </a:solidFill>
                <a:latin typeface="+mn-lt"/>
                <a:ea typeface="+mn-ea"/>
                <a:cs typeface="+mn-cs"/>
              </a:rPr>
              <a:t>; Haslam, 2004), this has given rise to</a:t>
            </a:r>
          </a:p>
          <a:p>
            <a:r>
              <a:rPr lang="en-US" sz="1200" b="0" i="0" u="none" strike="noStrike" kern="1200" baseline="0" dirty="0">
                <a:solidFill>
                  <a:schemeClr val="tx1"/>
                </a:solidFill>
                <a:latin typeface="+mn-lt"/>
                <a:ea typeface="+mn-ea"/>
                <a:cs typeface="+mn-cs"/>
              </a:rPr>
              <a:t>what can be heralded as a </a:t>
            </a:r>
            <a:r>
              <a:rPr lang="en-US" sz="1200" b="0" i="1" u="none" strike="noStrike" kern="1200" baseline="0" dirty="0">
                <a:solidFill>
                  <a:schemeClr val="tx1"/>
                </a:solidFill>
                <a:latin typeface="+mn-lt"/>
                <a:ea typeface="+mn-ea"/>
                <a:cs typeface="+mn-cs"/>
              </a:rPr>
              <a:t>new psychology of sport and exercise. </a:t>
            </a:r>
            <a:r>
              <a:rPr lang="en-US" sz="1200" b="0" i="0" u="none" strike="noStrike" kern="1200" baseline="0" dirty="0">
                <a:solidFill>
                  <a:schemeClr val="tx1"/>
                </a:solidFill>
                <a:latin typeface="+mn-lt"/>
                <a:ea typeface="+mn-ea"/>
                <a:cs typeface="+mn-cs"/>
              </a:rPr>
              <a:t>This places group processes</a:t>
            </a:r>
          </a:p>
          <a:p>
            <a:r>
              <a:rPr lang="en-US" sz="1200" b="0" i="0" u="none" strike="noStrike" kern="1200" baseline="0" dirty="0">
                <a:solidFill>
                  <a:schemeClr val="tx1"/>
                </a:solidFill>
                <a:latin typeface="+mn-lt"/>
                <a:ea typeface="+mn-ea"/>
                <a:cs typeface="+mn-cs"/>
              </a:rPr>
              <a:t>and the psychology that gives rise to them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stage. More particularly, it argues that</a:t>
            </a:r>
          </a:p>
          <a:p>
            <a:r>
              <a:rPr lang="en-US" sz="1200" b="0" i="0" u="none" strike="noStrike" kern="1200" baseline="0" dirty="0">
                <a:solidFill>
                  <a:schemeClr val="tx1"/>
                </a:solidFill>
                <a:latin typeface="+mn-lt"/>
                <a:ea typeface="+mn-ea"/>
                <a:cs typeface="+mn-cs"/>
              </a:rPr>
              <a:t>group processes are central to most, if not all, aspects of sport and exercise (and many other</a:t>
            </a:r>
          </a:p>
          <a:p>
            <a:r>
              <a:rPr lang="en-US" sz="1200" b="0" i="0" u="none" strike="noStrike" kern="1200" baseline="0" dirty="0">
                <a:solidFill>
                  <a:schemeClr val="tx1"/>
                </a:solidFill>
                <a:latin typeface="+mn-lt"/>
                <a:ea typeface="+mn-ea"/>
                <a:cs typeface="+mn-cs"/>
              </a:rPr>
              <a:t>domains besides). Moreover, these group processes are fundamentally grounded in people’s</a:t>
            </a:r>
          </a:p>
          <a:p>
            <a:r>
              <a:rPr lang="en-US" sz="1200" b="0" i="0" u="none" strike="noStrike" kern="1200" baseline="0" dirty="0">
                <a:solidFill>
                  <a:schemeClr val="tx1"/>
                </a:solidFill>
                <a:latin typeface="+mn-lt"/>
                <a:ea typeface="+mn-ea"/>
                <a:cs typeface="+mn-cs"/>
              </a:rPr>
              <a:t>capacity to define themselves in terms of their </a:t>
            </a:r>
            <a:r>
              <a:rPr lang="en-US" sz="1200" b="0" i="1" u="none" strike="noStrike" kern="1200" baseline="0" dirty="0">
                <a:solidFill>
                  <a:schemeClr val="tx1"/>
                </a:solidFill>
                <a:latin typeface="+mn-lt"/>
                <a:ea typeface="+mn-ea"/>
                <a:cs typeface="+mn-cs"/>
              </a:rPr>
              <a:t>social identity </a:t>
            </a:r>
            <a:r>
              <a:rPr lang="en-US" sz="1200" b="0" i="0" u="none" strike="noStrike" kern="1200" baseline="0" dirty="0">
                <a:solidFill>
                  <a:schemeClr val="tx1"/>
                </a:solidFill>
                <a:latin typeface="+mn-lt"/>
                <a:ea typeface="+mn-ea"/>
                <a:cs typeface="+mn-cs"/>
              </a:rPr>
              <a:t>— that is, their sense of</a:t>
            </a:r>
          </a:p>
          <a:p>
            <a:r>
              <a:rPr lang="en-US" sz="1200" b="0" i="0" u="none" strike="noStrike" kern="1200" baseline="0" dirty="0">
                <a:solidFill>
                  <a:schemeClr val="tx1"/>
                </a:solidFill>
                <a:latin typeface="+mn-lt"/>
                <a:ea typeface="+mn-ea"/>
                <a:cs typeface="+mn-cs"/>
              </a:rPr>
              <a:t>themselves </a:t>
            </a:r>
            <a:r>
              <a:rPr lang="en-US" sz="1200" b="0" i="1" u="none" strike="noStrike" kern="1200" baseline="0" dirty="0">
                <a:solidFill>
                  <a:schemeClr val="tx1"/>
                </a:solidFill>
                <a:latin typeface="+mn-lt"/>
                <a:ea typeface="+mn-ea"/>
                <a:cs typeface="+mn-cs"/>
              </a:rPr>
              <a:t>as group members</a:t>
            </a:r>
            <a:r>
              <a:rPr lang="en-US" sz="1200" b="0" i="0" u="none" strike="noStrike" kern="1200" baseline="0" dirty="0">
                <a:solidFill>
                  <a:schemeClr val="tx1"/>
                </a:solidFill>
                <a:latin typeface="+mn-lt"/>
                <a:ea typeface="+mn-ea"/>
                <a:cs typeface="+mn-cs"/>
              </a:rPr>
              <a:t>. Social identity, then, is the psychological force that</a:t>
            </a:r>
          </a:p>
          <a:p>
            <a:r>
              <a:rPr lang="en-US" sz="1200" b="0" i="0" u="none" strike="noStrike" kern="1200" baseline="0" dirty="0">
                <a:solidFill>
                  <a:schemeClr val="tx1"/>
                </a:solidFill>
                <a:latin typeface="+mn-lt"/>
                <a:ea typeface="+mn-ea"/>
                <a:cs typeface="+mn-cs"/>
              </a:rPr>
              <a:t>transforms what would otherwise be just a collection of disparate individuals into a</a:t>
            </a:r>
          </a:p>
          <a:p>
            <a:r>
              <a:rPr lang="en-US" sz="1200" b="0" i="1" u="none" strike="noStrike" kern="1200" baseline="0" dirty="0">
                <a:solidFill>
                  <a:schemeClr val="tx1"/>
                </a:solidFill>
                <a:latin typeface="+mn-lt"/>
                <a:ea typeface="+mn-ea"/>
                <a:cs typeface="+mn-cs"/>
              </a:rPr>
              <a:t>meaningful group </a:t>
            </a:r>
            <a:r>
              <a:rPr lang="en-US" sz="1200" b="0" i="0" u="none" strike="noStrike" kern="1200" baseline="0" dirty="0">
                <a:solidFill>
                  <a:schemeClr val="tx1"/>
                </a:solidFill>
                <a:latin typeface="+mn-lt"/>
                <a:ea typeface="+mn-ea"/>
                <a:cs typeface="+mn-cs"/>
              </a:rPr>
              <a:t>with a distinct focus, energy and power. It turns lone wolves into a pack,</a:t>
            </a:r>
          </a:p>
          <a:p>
            <a:r>
              <a:rPr lang="en-US" sz="1200" b="0" i="0" u="none" strike="noStrike" kern="1200" baseline="0" dirty="0">
                <a:solidFill>
                  <a:schemeClr val="tx1"/>
                </a:solidFill>
                <a:latin typeface="+mn-lt"/>
                <a:ea typeface="+mn-ea"/>
                <a:cs typeface="+mn-cs"/>
              </a:rPr>
              <a:t>solitary souls into missionary movements, a team of champions into a champion team.</a:t>
            </a:r>
          </a:p>
          <a:p>
            <a:r>
              <a:rPr lang="en-US" sz="1200" b="0" i="0" u="none" strike="noStrike" kern="1200" baseline="0" dirty="0">
                <a:solidFill>
                  <a:schemeClr val="tx1"/>
                </a:solidFill>
                <a:latin typeface="+mn-lt"/>
                <a:ea typeface="+mn-ea"/>
                <a:cs typeface="+mn-cs"/>
              </a:rPr>
              <a:t>Given how central groups and group life are to sport, one might expect that social</a:t>
            </a:r>
          </a:p>
          <a:p>
            <a:r>
              <a:rPr lang="en-US" sz="1200" b="0" i="0" u="none" strike="noStrike" kern="1200" baseline="0" dirty="0">
                <a:solidFill>
                  <a:schemeClr val="tx1"/>
                </a:solidFill>
                <a:latin typeface="+mn-lt"/>
                <a:ea typeface="+mn-ea"/>
                <a:cs typeface="+mn-cs"/>
              </a:rPr>
              <a:t>identity theorists would have had a longstanding interest in questions of sport and exercise</a:t>
            </a:r>
          </a:p>
          <a:p>
            <a:r>
              <a:rPr lang="en-US" sz="1200" b="0" i="0" u="none" strike="noStrike" kern="1200" baseline="0" dirty="0">
                <a:solidFill>
                  <a:schemeClr val="tx1"/>
                </a:solidFill>
                <a:latin typeface="+mn-lt"/>
                <a:ea typeface="+mn-ea"/>
                <a:cs typeface="+mn-cs"/>
              </a:rPr>
              <a:t>psychology and that sports and exercise psychologists would have had a longstanding in</a:t>
            </a:r>
          </a:p>
          <a:p>
            <a:r>
              <a:rPr lang="en-US" sz="1200" b="0" i="0" u="none" strike="noStrike" kern="1200" baseline="0" dirty="0">
                <a:solidFill>
                  <a:schemeClr val="tx1"/>
                </a:solidFill>
                <a:latin typeface="+mn-lt"/>
                <a:ea typeface="+mn-ea"/>
                <a:cs typeface="+mn-cs"/>
              </a:rPr>
              <a:t>questions of social identity. However, as we noted in the Preface, the fact is that they haven’t.</a:t>
            </a:r>
          </a:p>
          <a:p>
            <a:r>
              <a:rPr lang="en-US" sz="1200" b="0" i="0" u="none" strike="noStrike" kern="1200" baseline="0" dirty="0">
                <a:solidFill>
                  <a:schemeClr val="tx1"/>
                </a:solidFill>
                <a:latin typeface="+mn-lt"/>
                <a:ea typeface="+mn-ea"/>
                <a:cs typeface="+mn-cs"/>
              </a:rPr>
              <a:t>Indeed, we noted there that it is this that makes the psychological analysis that we present in</a:t>
            </a:r>
          </a:p>
          <a:p>
            <a:r>
              <a:rPr lang="nl-BE" sz="1200" b="0" i="0" u="none" strike="noStrike" kern="1200" baseline="0" dirty="0" err="1">
                <a:solidFill>
                  <a:schemeClr val="tx1"/>
                </a:solidFill>
                <a:latin typeface="+mn-lt"/>
                <a:ea typeface="+mn-ea"/>
                <a:cs typeface="+mn-cs"/>
              </a:rPr>
              <a:t>this</a:t>
            </a:r>
            <a:r>
              <a:rPr lang="nl-BE" sz="1200" b="0" i="0" u="none" strike="noStrike" kern="1200" baseline="0" dirty="0">
                <a:solidFill>
                  <a:schemeClr val="tx1"/>
                </a:solidFill>
                <a:latin typeface="+mn-lt"/>
                <a:ea typeface="+mn-ea"/>
                <a:cs typeface="+mn-cs"/>
              </a:rPr>
              <a:t> volume “new”.</a:t>
            </a:r>
          </a:p>
          <a:p>
            <a:r>
              <a:rPr lang="en-US" sz="1200" b="0" i="0" u="none" strike="noStrike" kern="1200" baseline="0" dirty="0">
                <a:solidFill>
                  <a:schemeClr val="tx1"/>
                </a:solidFill>
                <a:latin typeface="+mn-lt"/>
                <a:ea typeface="+mn-ea"/>
                <a:cs typeface="+mn-cs"/>
              </a:rPr>
              <a:t>Nevertheless, as we also noted in the Preface, in recent years a large and impressive</a:t>
            </a:r>
          </a:p>
          <a:p>
            <a:r>
              <a:rPr lang="en-US" sz="1200" b="0" i="0" u="none" strike="noStrike" kern="1200" baseline="0" dirty="0">
                <a:solidFill>
                  <a:schemeClr val="tx1"/>
                </a:solidFill>
                <a:latin typeface="+mn-lt"/>
                <a:ea typeface="+mn-ea"/>
                <a:cs typeface="+mn-cs"/>
              </a:rPr>
              <a:t>body of research has quickly built up that has started to bring the study of social identity and</a:t>
            </a:r>
          </a:p>
          <a:p>
            <a:r>
              <a:rPr lang="en-US" sz="1200" b="0" i="0" u="none" strike="noStrike" kern="1200" baseline="0" dirty="0">
                <a:solidFill>
                  <a:schemeClr val="tx1"/>
                </a:solidFill>
                <a:latin typeface="+mn-lt"/>
                <a:ea typeface="+mn-ea"/>
                <a:cs typeface="+mn-cs"/>
              </a:rPr>
              <a:t>sport together and to life (see Figure P.1). Much (perhaps most) of this work has been</a:t>
            </a:r>
          </a:p>
          <a:p>
            <a:r>
              <a:rPr lang="en-US" sz="1200" b="0" i="0" u="none" strike="noStrike" kern="1200" baseline="0" dirty="0">
                <a:solidFill>
                  <a:schemeClr val="tx1"/>
                </a:solidFill>
                <a:latin typeface="+mn-lt"/>
                <a:ea typeface="+mn-ea"/>
                <a:cs typeface="+mn-cs"/>
              </a:rPr>
              <a:t>conducted by contributors to this book. Importantly, though, it has never been systematically</a:t>
            </a:r>
          </a:p>
          <a:p>
            <a:r>
              <a:rPr lang="en-US" sz="1200" b="0" i="0" u="none" strike="noStrike" kern="1200" baseline="0" dirty="0">
                <a:solidFill>
                  <a:schemeClr val="tx1"/>
                </a:solidFill>
                <a:latin typeface="+mn-lt"/>
                <a:ea typeface="+mn-ea"/>
                <a:cs typeface="+mn-cs"/>
              </a:rPr>
              <a:t>integrated in one volume. Neither has it been placed alongside more mainstream empirical</a:t>
            </a:r>
          </a:p>
          <a:p>
            <a:r>
              <a:rPr lang="en-US" sz="1200" b="0" i="0" u="none" strike="noStrike" kern="1200" baseline="0" dirty="0">
                <a:solidFill>
                  <a:schemeClr val="tx1"/>
                </a:solidFill>
                <a:latin typeface="+mn-lt"/>
                <a:ea typeface="+mn-ea"/>
                <a:cs typeface="+mn-cs"/>
              </a:rPr>
              <a:t>work and theory in a text that clarifies, compares, and evaluates the different approaches that</a:t>
            </a:r>
          </a:p>
          <a:p>
            <a:r>
              <a:rPr lang="en-US" sz="1200" b="0" i="0" u="none" strike="noStrike" kern="1200" baseline="0" dirty="0">
                <a:solidFill>
                  <a:schemeClr val="tx1"/>
                </a:solidFill>
                <a:latin typeface="+mn-lt"/>
                <a:ea typeface="+mn-ea"/>
                <a:cs typeface="+mn-cs"/>
              </a:rPr>
              <a:t>students, researchers, and practitioners can take to the core topics of sport and exercise</a:t>
            </a:r>
          </a:p>
          <a:p>
            <a:r>
              <a:rPr lang="nl-BE" sz="1200" b="0" i="0" u="none" strike="noStrike" kern="1200" baseline="0" dirty="0" err="1">
                <a:solidFill>
                  <a:schemeClr val="tx1"/>
                </a:solidFill>
                <a:latin typeface="+mn-lt"/>
                <a:ea typeface="+mn-ea"/>
                <a:cs typeface="+mn-cs"/>
              </a:rPr>
              <a:t>psychology</a:t>
            </a:r>
            <a:r>
              <a:rPr lang="nl-BE"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This, then, is the key gap that the present volume seeks to fill. Its core goal is to flesh</a:t>
            </a:r>
          </a:p>
          <a:p>
            <a:r>
              <a:rPr lang="en-US" sz="1200" b="0" i="0" u="none" strike="noStrike" kern="1200" baseline="0" dirty="0">
                <a:solidFill>
                  <a:schemeClr val="tx1"/>
                </a:solidFill>
                <a:latin typeface="+mn-lt"/>
                <a:ea typeface="+mn-ea"/>
                <a:cs typeface="+mn-cs"/>
              </a:rPr>
              <a:t>out the social identity approach with a view to helping </a:t>
            </a:r>
            <a:r>
              <a:rPr lang="en-US" sz="1200" b="0" i="0" u="none" strike="noStrike" kern="1200" baseline="0" dirty="0" err="1">
                <a:solidFill>
                  <a:schemeClr val="tx1"/>
                </a:solidFill>
                <a:latin typeface="+mn-lt"/>
                <a:ea typeface="+mn-ea"/>
                <a:cs typeface="+mn-cs"/>
              </a:rPr>
              <a:t>helping</a:t>
            </a:r>
            <a:r>
              <a:rPr lang="en-US" sz="1200" b="0" i="0" u="none" strike="noStrike" kern="1200" baseline="0" dirty="0">
                <a:solidFill>
                  <a:schemeClr val="tx1"/>
                </a:solidFill>
                <a:latin typeface="+mn-lt"/>
                <a:ea typeface="+mn-ea"/>
                <a:cs typeface="+mn-cs"/>
              </a:rPr>
              <a:t> readers understand and</a:t>
            </a:r>
          </a:p>
          <a:p>
            <a:r>
              <a:rPr lang="en-US" sz="1200" b="0" i="0" u="none" strike="noStrike" kern="1200" baseline="0" dirty="0">
                <a:solidFill>
                  <a:schemeClr val="tx1"/>
                </a:solidFill>
                <a:latin typeface="+mn-lt"/>
                <a:ea typeface="+mn-ea"/>
                <a:cs typeface="+mn-cs"/>
              </a:rPr>
              <a:t>appreciate the complex relations between physical activity, exercise, and sports on the one</a:t>
            </a:r>
          </a:p>
          <a:p>
            <a:r>
              <a:rPr lang="en-US" sz="1200" b="0" i="0" u="none" strike="noStrike" kern="1200" baseline="0" dirty="0">
                <a:solidFill>
                  <a:schemeClr val="tx1"/>
                </a:solidFill>
                <a:latin typeface="+mn-lt"/>
                <a:ea typeface="+mn-ea"/>
                <a:cs typeface="+mn-cs"/>
              </a:rPr>
              <a:t>hand, and social identity processes and group phenomena on the other. In the process, it</a:t>
            </a:r>
          </a:p>
          <a:p>
            <a:r>
              <a:rPr lang="en-US" sz="1200" b="0" i="0" u="none" strike="noStrike" kern="1200" baseline="0" dirty="0">
                <a:solidFill>
                  <a:schemeClr val="tx1"/>
                </a:solidFill>
                <a:latin typeface="+mn-lt"/>
                <a:ea typeface="+mn-ea"/>
                <a:cs typeface="+mn-cs"/>
              </a:rPr>
              <a:t>seeks to show that this is much more than just a marriage of convenience. That is, it is not</a:t>
            </a:r>
          </a:p>
          <a:p>
            <a:r>
              <a:rPr lang="en-US" sz="1200" b="0" i="0" u="none" strike="noStrike" kern="1200" baseline="0" dirty="0">
                <a:solidFill>
                  <a:schemeClr val="tx1"/>
                </a:solidFill>
                <a:latin typeface="+mn-lt"/>
                <a:ea typeface="+mn-ea"/>
                <a:cs typeface="+mn-cs"/>
              </a:rPr>
              <a:t>simply the case that social identity should be ‘of interest’ to sports and exercise</a:t>
            </a:r>
          </a:p>
          <a:p>
            <a:r>
              <a:rPr lang="en-US" sz="1200" b="0" i="0" u="none" strike="noStrike" kern="1200" baseline="0" dirty="0">
                <a:solidFill>
                  <a:schemeClr val="tx1"/>
                </a:solidFill>
                <a:latin typeface="+mn-lt"/>
                <a:ea typeface="+mn-ea"/>
                <a:cs typeface="+mn-cs"/>
              </a:rPr>
              <a:t>psychologists, and that sport and exercise should be ‘of interest’ to social identity theorists.</a:t>
            </a:r>
          </a:p>
          <a:p>
            <a:r>
              <a:rPr lang="en-US" sz="1200" b="0" i="0" u="none" strike="noStrike" kern="1200" baseline="0" dirty="0">
                <a:solidFill>
                  <a:schemeClr val="tx1"/>
                </a:solidFill>
                <a:latin typeface="+mn-lt"/>
                <a:ea typeface="+mn-ea"/>
                <a:cs typeface="+mn-cs"/>
              </a:rPr>
              <a:t>Much more adventurously, we want to show that social identity is an </a:t>
            </a:r>
            <a:r>
              <a:rPr lang="en-US" sz="1200" b="0" i="1" u="none" strike="noStrike" kern="1200" baseline="0" dirty="0">
                <a:solidFill>
                  <a:schemeClr val="tx1"/>
                </a:solidFill>
                <a:latin typeface="+mn-lt"/>
                <a:ea typeface="+mn-ea"/>
                <a:cs typeface="+mn-cs"/>
              </a:rPr>
              <a:t>indispensable </a:t>
            </a:r>
            <a:r>
              <a:rPr lang="en-US" sz="1200" b="0" i="0" u="none" strike="noStrike" kern="1200" baseline="0" dirty="0">
                <a:solidFill>
                  <a:schemeClr val="tx1"/>
                </a:solidFill>
                <a:latin typeface="+mn-lt"/>
                <a:ea typeface="+mn-ea"/>
                <a:cs typeface="+mn-cs"/>
              </a:rPr>
              <a:t>construct</a:t>
            </a:r>
          </a:p>
          <a:p>
            <a:r>
              <a:rPr lang="en-US" sz="1200" b="0" i="0" u="none" strike="noStrike" kern="1200" baseline="0" dirty="0">
                <a:solidFill>
                  <a:schemeClr val="tx1"/>
                </a:solidFill>
                <a:latin typeface="+mn-lt"/>
                <a:ea typeface="+mn-ea"/>
                <a:cs typeface="+mn-cs"/>
              </a:rPr>
              <a:t>for sport and exercise psychology and that sport and exercise is a </a:t>
            </a:r>
            <a:r>
              <a:rPr lang="en-US" sz="1200" b="0" i="1" u="none" strike="noStrike" kern="1200" baseline="0" dirty="0">
                <a:solidFill>
                  <a:schemeClr val="tx1"/>
                </a:solidFill>
                <a:latin typeface="+mn-lt"/>
                <a:ea typeface="+mn-ea"/>
                <a:cs typeface="+mn-cs"/>
              </a:rPr>
              <a:t>particularly powerful</a:t>
            </a:r>
          </a:p>
          <a:p>
            <a:r>
              <a:rPr lang="en-US" sz="1200" b="0" i="0" u="none" strike="noStrike" kern="1200" baseline="0" dirty="0">
                <a:solidFill>
                  <a:schemeClr val="tx1"/>
                </a:solidFill>
                <a:latin typeface="+mn-lt"/>
                <a:ea typeface="+mn-ea"/>
                <a:cs typeface="+mn-cs"/>
              </a:rPr>
              <a:t>domain in which to test and elaborate social identity theorizing.</a:t>
            </a:r>
          </a:p>
          <a:p>
            <a:r>
              <a:rPr lang="en-US" sz="1200" b="0" i="0" u="none" strike="noStrike" kern="1200" baseline="0" dirty="0">
                <a:solidFill>
                  <a:schemeClr val="tx1"/>
                </a:solidFill>
                <a:latin typeface="+mn-lt"/>
                <a:ea typeface="+mn-ea"/>
                <a:cs typeface="+mn-cs"/>
              </a:rPr>
              <a:t>In the process of setting out on this adventure, this introductory chapter will first</a:t>
            </a:r>
          </a:p>
          <a:p>
            <a:r>
              <a:rPr lang="en-US" sz="1200" b="0" i="0" u="none" strike="noStrike" kern="1200" baseline="0" dirty="0">
                <a:solidFill>
                  <a:schemeClr val="tx1"/>
                </a:solidFill>
                <a:latin typeface="+mn-lt"/>
                <a:ea typeface="+mn-ea"/>
                <a:cs typeface="+mn-cs"/>
              </a:rPr>
              <a:t>provide some conceptual clarifications to the concepts of physical activity, exercise, and</a:t>
            </a:r>
          </a:p>
          <a:p>
            <a:r>
              <a:rPr lang="en-US" sz="1200" b="0" i="0" u="none" strike="noStrike" kern="1200" baseline="0" dirty="0">
                <a:solidFill>
                  <a:schemeClr val="tx1"/>
                </a:solidFill>
                <a:latin typeface="+mn-lt"/>
                <a:ea typeface="+mn-ea"/>
                <a:cs typeface="+mn-cs"/>
              </a:rPr>
              <a:t>sport. After this, we provide a brief historical overview of the emergence of sport and</a:t>
            </a:r>
          </a:p>
          <a:p>
            <a:r>
              <a:rPr lang="en-US" sz="1200" b="0" i="0" u="none" strike="noStrike" kern="1200" baseline="0" dirty="0">
                <a:solidFill>
                  <a:schemeClr val="tx1"/>
                </a:solidFill>
                <a:latin typeface="+mn-lt"/>
                <a:ea typeface="+mn-ea"/>
                <a:cs typeface="+mn-cs"/>
              </a:rPr>
              <a:t>exercise psychology as distinct scientific subdisciplines. We then make a more focused case</a:t>
            </a:r>
          </a:p>
          <a:p>
            <a:r>
              <a:rPr lang="en-US" sz="1200" b="0" i="0" u="none" strike="noStrike" kern="1200" baseline="0" dirty="0">
                <a:solidFill>
                  <a:schemeClr val="tx1"/>
                </a:solidFill>
                <a:latin typeface="+mn-lt"/>
                <a:ea typeface="+mn-ea"/>
                <a:cs typeface="+mn-cs"/>
              </a:rPr>
              <a:t>for the importance of a social identity approach to sport and exercise psychology.</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477404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a:solidFill>
                  <a:schemeClr val="tx1"/>
                </a:solidFill>
                <a:latin typeface="+mn-lt"/>
                <a:ea typeface="+mn-ea"/>
                <a:cs typeface="+mn-cs"/>
              </a:rPr>
              <a:t>Given that there are so many misconceptions about the terms sport, exercise, and</a:t>
            </a:r>
          </a:p>
          <a:p>
            <a:r>
              <a:rPr lang="en-US" sz="1200" b="0" i="0" u="none" strike="noStrike" kern="1200" baseline="0" dirty="0">
                <a:solidFill>
                  <a:schemeClr val="tx1"/>
                </a:solidFill>
                <a:latin typeface="+mn-lt"/>
                <a:ea typeface="+mn-ea"/>
                <a:cs typeface="+mn-cs"/>
              </a:rPr>
              <a:t>physical activity, especially in daily life, it is essential that we first provide clear operational</a:t>
            </a:r>
          </a:p>
          <a:p>
            <a:r>
              <a:rPr lang="en-US" sz="1200" b="0" i="0" u="none" strike="noStrike" kern="1200" baseline="0" dirty="0">
                <a:solidFill>
                  <a:schemeClr val="tx1"/>
                </a:solidFill>
                <a:latin typeface="+mn-lt"/>
                <a:ea typeface="+mn-ea"/>
                <a:cs typeface="+mn-cs"/>
              </a:rPr>
              <a:t>definitions of these key terms. In line with the most prevailing conceptualizations (Biddle,</a:t>
            </a:r>
          </a:p>
          <a:p>
            <a:r>
              <a:rPr lang="en-US" sz="1200" b="0" i="0" u="none" strike="noStrike" kern="1200" baseline="0" dirty="0" err="1">
                <a:solidFill>
                  <a:schemeClr val="tx1"/>
                </a:solidFill>
                <a:latin typeface="+mn-lt"/>
                <a:ea typeface="+mn-ea"/>
                <a:cs typeface="+mn-cs"/>
              </a:rPr>
              <a:t>Mutrie</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Gorely</a:t>
            </a:r>
            <a:r>
              <a:rPr lang="en-US" sz="1200" b="0" i="0" u="none" strike="noStrike" kern="1200" baseline="0" dirty="0">
                <a:solidFill>
                  <a:schemeClr val="tx1"/>
                </a:solidFill>
                <a:latin typeface="+mn-lt"/>
                <a:ea typeface="+mn-ea"/>
                <a:cs typeface="+mn-cs"/>
              </a:rPr>
              <a:t>, 2015), we consider physical activity to be an umbrella term that includes</a:t>
            </a:r>
          </a:p>
          <a:p>
            <a:r>
              <a:rPr lang="en-US" sz="1200" b="0" i="0" u="none" strike="noStrike" kern="1200" baseline="0" dirty="0">
                <a:solidFill>
                  <a:schemeClr val="tx1"/>
                </a:solidFill>
                <a:latin typeface="+mn-lt"/>
                <a:ea typeface="+mn-ea"/>
                <a:cs typeface="+mn-cs"/>
              </a:rPr>
              <a:t>all types of movement. More specifically, the well-accepted definition by Carl Caspersen and</a:t>
            </a:r>
          </a:p>
          <a:p>
            <a:r>
              <a:rPr lang="en-US" sz="1200" b="0" i="0" u="none" strike="noStrike" kern="1200" baseline="0" dirty="0">
                <a:solidFill>
                  <a:schemeClr val="tx1"/>
                </a:solidFill>
                <a:latin typeface="+mn-lt"/>
                <a:ea typeface="+mn-ea"/>
                <a:cs typeface="+mn-cs"/>
              </a:rPr>
              <a:t>colleagues sees physical activity as a (gross?) movement of the body that has three characteristics: (a)</a:t>
            </a:r>
          </a:p>
          <a:p>
            <a:r>
              <a:rPr lang="en-US" sz="1200" b="0" i="0" u="none" strike="noStrike" kern="1200" baseline="0" dirty="0">
                <a:solidFill>
                  <a:schemeClr val="tx1"/>
                </a:solidFill>
                <a:latin typeface="+mn-lt"/>
                <a:ea typeface="+mn-ea"/>
                <a:cs typeface="+mn-cs"/>
              </a:rPr>
              <a:t>it is produced by the skeletal muscles (to distinguish it from more automatically generated</a:t>
            </a:r>
          </a:p>
          <a:p>
            <a:r>
              <a:rPr lang="en-US" sz="1200" b="0" i="0" u="none" strike="noStrike" kern="1200" baseline="0" dirty="0">
                <a:solidFill>
                  <a:schemeClr val="tx1"/>
                </a:solidFill>
                <a:latin typeface="+mn-lt"/>
                <a:ea typeface="+mn-ea"/>
                <a:cs typeface="+mn-cs"/>
              </a:rPr>
              <a:t>movements such as blinking your eyes); (b) it results in energy expenditure which varies</a:t>
            </a:r>
          </a:p>
          <a:p>
            <a:r>
              <a:rPr lang="en-US" sz="1200" b="0" i="0" u="none" strike="noStrike" kern="1200" baseline="0" dirty="0">
                <a:solidFill>
                  <a:schemeClr val="tx1"/>
                </a:solidFill>
                <a:latin typeface="+mn-lt"/>
                <a:ea typeface="+mn-ea"/>
                <a:cs typeface="+mn-cs"/>
              </a:rPr>
              <a:t>from low to high (to include light forms of movement, such as walking); and (c) it has a</a:t>
            </a:r>
          </a:p>
          <a:p>
            <a:r>
              <a:rPr lang="en-US" sz="1200" b="0" i="0" u="none" strike="noStrike" kern="1200" baseline="0" dirty="0">
                <a:solidFill>
                  <a:schemeClr val="tx1"/>
                </a:solidFill>
                <a:latin typeface="+mn-lt"/>
                <a:ea typeface="+mn-ea"/>
                <a:cs typeface="+mn-cs"/>
              </a:rPr>
              <a:t>positive correlation with physical fitness (which is defined as people’s ability to perform</a:t>
            </a:r>
          </a:p>
          <a:p>
            <a:r>
              <a:rPr lang="en-US" sz="1200" b="0" i="0" u="none" strike="noStrike" kern="1200" baseline="0" dirty="0">
                <a:solidFill>
                  <a:schemeClr val="tx1"/>
                </a:solidFill>
                <a:latin typeface="+mn-lt"/>
                <a:ea typeface="+mn-ea"/>
                <a:cs typeface="+mn-cs"/>
              </a:rPr>
              <a:t>physical activity; </a:t>
            </a:r>
            <a:r>
              <a:rPr lang="en-US" sz="1200" b="0" i="0" u="none" strike="noStrike" kern="1200" baseline="0" dirty="0" err="1">
                <a:solidFill>
                  <a:schemeClr val="tx1"/>
                </a:solidFill>
                <a:latin typeface="+mn-lt"/>
                <a:ea typeface="+mn-ea"/>
                <a:cs typeface="+mn-cs"/>
              </a:rPr>
              <a:t>Casperen</a:t>
            </a:r>
            <a:r>
              <a:rPr lang="en-US" sz="1200" b="0" i="0" u="none" strike="noStrike" kern="1200" baseline="0" dirty="0">
                <a:solidFill>
                  <a:schemeClr val="tx1"/>
                </a:solidFill>
                <a:latin typeface="+mn-lt"/>
                <a:ea typeface="+mn-ea"/>
                <a:cs typeface="+mn-cs"/>
              </a:rPr>
              <a:t>, Powell &amp; Christenson, 1985). In order to lead to positive health</a:t>
            </a:r>
          </a:p>
          <a:p>
            <a:r>
              <a:rPr lang="en-US" sz="1200" b="0" i="0" u="none" strike="noStrike" kern="1200" baseline="0" dirty="0">
                <a:solidFill>
                  <a:schemeClr val="tx1"/>
                </a:solidFill>
                <a:latin typeface="+mn-lt"/>
                <a:ea typeface="+mn-ea"/>
                <a:cs typeface="+mn-cs"/>
              </a:rPr>
              <a:t>outcomes and thus to be considered to be </a:t>
            </a:r>
            <a:r>
              <a:rPr lang="en-US" sz="1200" b="0" i="1" u="none" strike="noStrike" kern="1200" baseline="0" dirty="0">
                <a:solidFill>
                  <a:schemeClr val="tx1"/>
                </a:solidFill>
                <a:latin typeface="+mn-lt"/>
                <a:ea typeface="+mn-ea"/>
                <a:cs typeface="+mn-cs"/>
              </a:rPr>
              <a:t>Health-Enhancing Physical Activity </a:t>
            </a:r>
            <a:r>
              <a:rPr lang="en-US" sz="1200" b="0" i="0" u="none" strike="noStrike" kern="1200" baseline="0" dirty="0">
                <a:solidFill>
                  <a:schemeClr val="tx1"/>
                </a:solidFill>
                <a:latin typeface="+mn-lt"/>
                <a:ea typeface="+mn-ea"/>
                <a:cs typeface="+mn-cs"/>
              </a:rPr>
              <a:t>(often</a:t>
            </a:r>
          </a:p>
          <a:p>
            <a:r>
              <a:rPr lang="en-US" sz="1200" b="0" i="0" u="none" strike="noStrike" kern="1200" baseline="0" dirty="0">
                <a:solidFill>
                  <a:schemeClr val="tx1"/>
                </a:solidFill>
                <a:latin typeface="+mn-lt"/>
                <a:ea typeface="+mn-ea"/>
                <a:cs typeface="+mn-cs"/>
              </a:rPr>
              <a:t>abbreviated as HEPA), energy expenditure is usually required to be well above resting levels,</a:t>
            </a:r>
          </a:p>
          <a:p>
            <a:r>
              <a:rPr lang="en-US" sz="1200" b="0" i="0" u="none" strike="noStrike" kern="1200" baseline="0" dirty="0">
                <a:solidFill>
                  <a:schemeClr val="tx1"/>
                </a:solidFill>
                <a:latin typeface="+mn-lt"/>
                <a:ea typeface="+mn-ea"/>
                <a:cs typeface="+mn-cs"/>
              </a:rPr>
              <a:t>and, where this is the case, it is referred to as ‘Moderate-to-Vigorous’ Physical Activity</a:t>
            </a:r>
          </a:p>
          <a:p>
            <a:r>
              <a:rPr lang="nl-BE" sz="1200" b="0" i="0" u="none" strike="noStrike" kern="1200" baseline="0" dirty="0">
                <a:solidFill>
                  <a:schemeClr val="tx1"/>
                </a:solidFill>
                <a:latin typeface="+mn-lt"/>
                <a:ea typeface="+mn-ea"/>
                <a:cs typeface="+mn-cs"/>
              </a:rPr>
              <a:t>(MVPA).</a:t>
            </a:r>
          </a:p>
          <a:p>
            <a:r>
              <a:rPr lang="en-US" sz="1200" b="0" i="0" u="none" strike="noStrike" kern="1200" baseline="0" dirty="0">
                <a:solidFill>
                  <a:schemeClr val="tx1"/>
                </a:solidFill>
                <a:latin typeface="+mn-lt"/>
                <a:ea typeface="+mn-ea"/>
                <a:cs typeface="+mn-cs"/>
              </a:rPr>
              <a:t>Exercise can be seen as a specific subset of physical activity, as it satisfies all three</a:t>
            </a:r>
          </a:p>
          <a:p>
            <a:r>
              <a:rPr lang="en-US" sz="1200" b="0" i="0" u="none" strike="noStrike" kern="1200" baseline="0" dirty="0">
                <a:solidFill>
                  <a:schemeClr val="tx1"/>
                </a:solidFill>
                <a:latin typeface="+mn-lt"/>
                <a:ea typeface="+mn-ea"/>
                <a:cs typeface="+mn-cs"/>
              </a:rPr>
              <a:t>conditions of the foregoing definition, but requires that activity to have a </a:t>
            </a:r>
            <a:r>
              <a:rPr lang="en-US" sz="1200" b="0" i="1" u="none" strike="noStrike" kern="1200" baseline="0" dirty="0">
                <a:solidFill>
                  <a:schemeClr val="tx1"/>
                </a:solidFill>
                <a:latin typeface="+mn-lt"/>
                <a:ea typeface="+mn-ea"/>
                <a:cs typeface="+mn-cs"/>
              </a:rPr>
              <a:t>strong </a:t>
            </a:r>
            <a:r>
              <a:rPr lang="en-US" sz="1200" b="0" i="0" u="none" strike="noStrike" kern="1200" baseline="0" dirty="0">
                <a:solidFill>
                  <a:schemeClr val="tx1"/>
                </a:solidFill>
                <a:latin typeface="+mn-lt"/>
                <a:ea typeface="+mn-ea"/>
                <a:cs typeface="+mn-cs"/>
              </a:rPr>
              <a:t>positive</a:t>
            </a:r>
          </a:p>
          <a:p>
            <a:r>
              <a:rPr lang="en-US" sz="1200" b="0" i="0" u="none" strike="noStrike" kern="1200" baseline="0" dirty="0">
                <a:solidFill>
                  <a:schemeClr val="tx1"/>
                </a:solidFill>
                <a:latin typeface="+mn-lt"/>
                <a:ea typeface="+mn-ea"/>
                <a:cs typeface="+mn-cs"/>
              </a:rPr>
              <a:t>relationship with physical activity/FITNESS. This reflects the fact that physical activity can only be</a:t>
            </a:r>
          </a:p>
          <a:p>
            <a:r>
              <a:rPr lang="en-US" sz="1200" b="0" i="0" u="none" strike="noStrike" kern="1200" baseline="0" dirty="0">
                <a:solidFill>
                  <a:schemeClr val="tx1"/>
                </a:solidFill>
                <a:latin typeface="+mn-lt"/>
                <a:ea typeface="+mn-ea"/>
                <a:cs typeface="+mn-cs"/>
              </a:rPr>
              <a:t>considered to be exercise when it involves </a:t>
            </a:r>
            <a:r>
              <a:rPr lang="en-US" sz="1200" b="0" i="1" u="none" strike="noStrike" kern="1200" baseline="0" dirty="0">
                <a:solidFill>
                  <a:schemeClr val="tx1"/>
                </a:solidFill>
                <a:latin typeface="+mn-lt"/>
                <a:ea typeface="+mn-ea"/>
                <a:cs typeface="+mn-cs"/>
              </a:rPr>
              <a:t>planned, structured, and repetitive bodily</a:t>
            </a:r>
          </a:p>
          <a:p>
            <a:r>
              <a:rPr lang="en-US" sz="1200" b="0" i="1" u="none" strike="noStrike" kern="1200" baseline="0" dirty="0">
                <a:solidFill>
                  <a:schemeClr val="tx1"/>
                </a:solidFill>
                <a:latin typeface="+mn-lt"/>
                <a:ea typeface="+mn-ea"/>
                <a:cs typeface="+mn-cs"/>
              </a:rPr>
              <a:t>movement with the explicit objective of maintaining or improving physical fitness </a:t>
            </a:r>
            <a:r>
              <a:rPr lang="en-US" sz="1200" b="0" i="0" u="none" strike="noStrike" kern="1200" baseline="0" dirty="0">
                <a:solidFill>
                  <a:schemeClr val="tx1"/>
                </a:solidFill>
                <a:latin typeface="+mn-lt"/>
                <a:ea typeface="+mn-ea"/>
                <a:cs typeface="+mn-cs"/>
              </a:rPr>
              <a:t>(e.g., by</a:t>
            </a:r>
          </a:p>
          <a:p>
            <a:r>
              <a:rPr lang="en-US" sz="1200" b="0" i="0" u="none" strike="noStrike" kern="1200" baseline="0" dirty="0">
                <a:solidFill>
                  <a:schemeClr val="tx1"/>
                </a:solidFill>
                <a:latin typeface="+mn-lt"/>
                <a:ea typeface="+mn-ea"/>
                <a:cs typeface="+mn-cs"/>
              </a:rPr>
              <a:t>using the treadmill in the gym). Nevertheless, there is clearly overlap between these</a:t>
            </a:r>
          </a:p>
          <a:p>
            <a:r>
              <a:rPr lang="en-US" sz="1200" b="0" i="0" u="none" strike="noStrike" kern="1200" baseline="0" dirty="0">
                <a:solidFill>
                  <a:schemeClr val="tx1"/>
                </a:solidFill>
                <a:latin typeface="+mn-lt"/>
                <a:ea typeface="+mn-ea"/>
                <a:cs typeface="+mn-cs"/>
              </a:rPr>
              <a:t>concepts, and the distinction between exercise and physical activity is not always clear-cut.</a:t>
            </a:r>
          </a:p>
          <a:p>
            <a:r>
              <a:rPr lang="en-US" sz="1200" b="0" i="0" u="none" strike="noStrike" kern="1200" baseline="0" dirty="0">
                <a:solidFill>
                  <a:schemeClr val="tx1"/>
                </a:solidFill>
                <a:latin typeface="+mn-lt"/>
                <a:ea typeface="+mn-ea"/>
                <a:cs typeface="+mn-cs"/>
              </a:rPr>
              <a:t>For example, if a person deliberately uses a bike instead of a car to go shopping and with his</a:t>
            </a:r>
          </a:p>
          <a:p>
            <a:r>
              <a:rPr lang="en-US" sz="1200" b="0" i="0" u="none" strike="noStrike" kern="1200" baseline="0" dirty="0">
                <a:solidFill>
                  <a:schemeClr val="tx1"/>
                </a:solidFill>
                <a:latin typeface="+mn-lt"/>
                <a:ea typeface="+mn-ea"/>
                <a:cs typeface="+mn-cs"/>
              </a:rPr>
              <a:t>or her health in mind, are they exercising or only engaging in physical activity?</a:t>
            </a:r>
          </a:p>
          <a:p>
            <a:r>
              <a:rPr lang="en-US" sz="1200" b="0" i="0" u="none" strike="noStrike" kern="1200" baseline="0" dirty="0">
                <a:solidFill>
                  <a:schemeClr val="tx1"/>
                </a:solidFill>
                <a:latin typeface="+mn-lt"/>
                <a:ea typeface="+mn-ea"/>
                <a:cs typeface="+mn-cs"/>
              </a:rPr>
              <a:t>Sport is a specific subset of physical activity, but it is even more tricky to define.</a:t>
            </a:r>
          </a:p>
          <a:p>
            <a:r>
              <a:rPr lang="en-US" sz="1200" b="0" i="0" u="none" strike="noStrike" kern="1200" baseline="0" dirty="0">
                <a:solidFill>
                  <a:schemeClr val="tx1"/>
                </a:solidFill>
                <a:latin typeface="+mn-lt"/>
                <a:ea typeface="+mn-ea"/>
                <a:cs typeface="+mn-cs"/>
              </a:rPr>
              <a:t>Nevertheless, this is often done by identifying additional characteristics that differentiate</a:t>
            </a:r>
          </a:p>
          <a:p>
            <a:r>
              <a:rPr lang="en-US" sz="1200" b="0" i="0" u="none" strike="noStrike" kern="1200" baseline="0" dirty="0">
                <a:solidFill>
                  <a:schemeClr val="tx1"/>
                </a:solidFill>
                <a:latin typeface="+mn-lt"/>
                <a:ea typeface="+mn-ea"/>
                <a:cs typeface="+mn-cs"/>
              </a:rPr>
              <a:t>sport from physical activity (and sometimes exercise). For example, in one widely accepted</a:t>
            </a:r>
          </a:p>
          <a:p>
            <a:r>
              <a:rPr lang="en-US" sz="1200" b="0" i="0" u="none" strike="noStrike" kern="1200" baseline="0" dirty="0">
                <a:solidFill>
                  <a:schemeClr val="tx1"/>
                </a:solidFill>
                <a:latin typeface="+mn-lt"/>
                <a:ea typeface="+mn-ea"/>
                <a:cs typeface="+mn-cs"/>
              </a:rPr>
              <a:t>definition, Jack </a:t>
            </a:r>
            <a:r>
              <a:rPr lang="en-US" sz="1200" b="0" i="0" u="none" strike="noStrike" kern="1200" baseline="0" dirty="0" err="1">
                <a:solidFill>
                  <a:schemeClr val="tx1"/>
                </a:solidFill>
                <a:latin typeface="+mn-lt"/>
                <a:ea typeface="+mn-ea"/>
                <a:cs typeface="+mn-cs"/>
              </a:rPr>
              <a:t>Rejeski</a:t>
            </a:r>
            <a:r>
              <a:rPr lang="en-US" sz="1200" b="0" i="0" u="none" strike="noStrike" kern="1200" baseline="0" dirty="0">
                <a:solidFill>
                  <a:schemeClr val="tx1"/>
                </a:solidFill>
                <a:latin typeface="+mn-lt"/>
                <a:ea typeface="+mn-ea"/>
                <a:cs typeface="+mn-cs"/>
              </a:rPr>
              <a:t> and Lawrence Brawley (1988) identified seven of these, noting that</a:t>
            </a:r>
          </a:p>
          <a:p>
            <a:r>
              <a:rPr lang="en-US" sz="1200" b="0" i="0" u="none" strike="noStrike" kern="1200" baseline="0" dirty="0">
                <a:solidFill>
                  <a:schemeClr val="tx1"/>
                </a:solidFill>
                <a:latin typeface="+mn-lt"/>
                <a:ea typeface="+mn-ea"/>
                <a:cs typeface="+mn-cs"/>
              </a:rPr>
              <a:t>sport (a) is </a:t>
            </a:r>
            <a:r>
              <a:rPr lang="en-US" sz="1200" b="0" i="1" u="none" strike="noStrike" kern="1200" baseline="0" dirty="0">
                <a:solidFill>
                  <a:schemeClr val="tx1"/>
                </a:solidFill>
                <a:latin typeface="+mn-lt"/>
                <a:ea typeface="+mn-ea"/>
                <a:cs typeface="+mn-cs"/>
              </a:rPr>
              <a:t>rule governed, </a:t>
            </a:r>
            <a:r>
              <a:rPr lang="en-US" sz="1200" b="0"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structured, </a:t>
            </a:r>
            <a:r>
              <a:rPr lang="en-US" sz="1200" b="0" i="0" u="none" strike="noStrike" kern="1200" baseline="0" dirty="0">
                <a:solidFill>
                  <a:schemeClr val="tx1"/>
                </a:solidFill>
                <a:latin typeface="+mn-lt"/>
                <a:ea typeface="+mn-ea"/>
                <a:cs typeface="+mn-cs"/>
              </a:rPr>
              <a:t>(c) and </a:t>
            </a:r>
            <a:r>
              <a:rPr lang="en-US" sz="1200" b="0" i="1" u="none" strike="noStrike" kern="1200" baseline="0" dirty="0">
                <a:solidFill>
                  <a:schemeClr val="tx1"/>
                </a:solidFill>
                <a:latin typeface="+mn-lt"/>
                <a:ea typeface="+mn-ea"/>
                <a:cs typeface="+mn-cs"/>
              </a:rPr>
              <a:t>competitive, </a:t>
            </a:r>
            <a:r>
              <a:rPr lang="en-US" sz="1200" b="0" i="0" u="none" strike="noStrike" kern="1200" baseline="0" dirty="0">
                <a:solidFill>
                  <a:schemeClr val="tx1"/>
                </a:solidFill>
                <a:latin typeface="+mn-lt"/>
                <a:ea typeface="+mn-ea"/>
                <a:cs typeface="+mn-cs"/>
              </a:rPr>
              <a:t>and (d) </a:t>
            </a:r>
            <a:r>
              <a:rPr lang="en-US" sz="1200" b="0" i="1" u="none" strike="noStrike" kern="1200" baseline="0" dirty="0">
                <a:solidFill>
                  <a:schemeClr val="tx1"/>
                </a:solidFill>
                <a:latin typeface="+mn-lt"/>
                <a:ea typeface="+mn-ea"/>
                <a:cs typeface="+mn-cs"/>
              </a:rPr>
              <a:t>involves gross motor</a:t>
            </a:r>
          </a:p>
          <a:p>
            <a:r>
              <a:rPr lang="en-US" sz="1200" b="0" i="1" u="none" strike="noStrike" kern="1200" baseline="0" dirty="0">
                <a:solidFill>
                  <a:schemeClr val="tx1"/>
                </a:solidFill>
                <a:latin typeface="+mn-lt"/>
                <a:ea typeface="+mn-ea"/>
                <a:cs typeface="+mn-cs"/>
              </a:rPr>
              <a:t>movement </a:t>
            </a:r>
            <a:r>
              <a:rPr lang="en-US" sz="1200" b="0" i="0" u="none" strike="noStrike" kern="1200" baseline="0" dirty="0">
                <a:solidFill>
                  <a:schemeClr val="tx1"/>
                </a:solidFill>
                <a:latin typeface="+mn-lt"/>
                <a:ea typeface="+mn-ea"/>
                <a:cs typeface="+mn-cs"/>
              </a:rPr>
              <a:t>as well as (e) </a:t>
            </a:r>
            <a:r>
              <a:rPr lang="en-US" sz="1200" b="0" i="1" u="none" strike="noStrike" kern="1200" baseline="0" dirty="0">
                <a:solidFill>
                  <a:schemeClr val="tx1"/>
                </a:solidFill>
                <a:latin typeface="+mn-lt"/>
                <a:ea typeface="+mn-ea"/>
                <a:cs typeface="+mn-cs"/>
              </a:rPr>
              <a:t>strategy, </a:t>
            </a:r>
            <a:r>
              <a:rPr lang="en-US" sz="1200" b="0" i="0" u="none" strike="noStrike" kern="1200" baseline="0" dirty="0">
                <a:solidFill>
                  <a:schemeClr val="tx1"/>
                </a:solidFill>
                <a:latin typeface="+mn-lt"/>
                <a:ea typeface="+mn-ea"/>
                <a:cs typeface="+mn-cs"/>
              </a:rPr>
              <a:t>(f) </a:t>
            </a:r>
            <a:r>
              <a:rPr lang="en-US" sz="1200" b="0" i="1" u="none" strike="noStrike" kern="1200" baseline="0" dirty="0">
                <a:solidFill>
                  <a:schemeClr val="tx1"/>
                </a:solidFill>
                <a:latin typeface="+mn-lt"/>
                <a:ea typeface="+mn-ea"/>
                <a:cs typeface="+mn-cs"/>
              </a:rPr>
              <a:t>skills, and </a:t>
            </a:r>
            <a:r>
              <a:rPr lang="en-US" sz="1200" b="0" i="0" u="none" strike="noStrike" kern="1200" baseline="0" dirty="0">
                <a:solidFill>
                  <a:schemeClr val="tx1"/>
                </a:solidFill>
                <a:latin typeface="+mn-lt"/>
                <a:ea typeface="+mn-ea"/>
                <a:cs typeface="+mn-cs"/>
              </a:rPr>
              <a:t>(g) </a:t>
            </a:r>
            <a:r>
              <a:rPr lang="en-US" sz="1200" b="0" i="1" u="none" strike="noStrike" kern="1200" baseline="0" dirty="0">
                <a:solidFill>
                  <a:schemeClr val="tx1"/>
                </a:solidFill>
                <a:latin typeface="+mn-lt"/>
                <a:ea typeface="+mn-ea"/>
                <a:cs typeface="+mn-cs"/>
              </a:rPr>
              <a:t>chance</a:t>
            </a:r>
            <a:r>
              <a:rPr lang="en-US" sz="1200" b="0" i="0" u="none" strike="noStrike" kern="1200" baseline="0" dirty="0">
                <a:solidFill>
                  <a:schemeClr val="tx1"/>
                </a:solidFill>
                <a:latin typeface="+mn-lt"/>
                <a:ea typeface="+mn-ea"/>
                <a:cs typeface="+mn-cs"/>
              </a:rPr>
              <a:t>. It follows, however, that not all</a:t>
            </a:r>
          </a:p>
          <a:p>
            <a:r>
              <a:rPr lang="en-US" sz="1200" b="0" i="0" u="none" strike="noStrike" kern="1200" baseline="0" dirty="0">
                <a:solidFill>
                  <a:schemeClr val="tx1"/>
                </a:solidFill>
                <a:latin typeface="+mn-lt"/>
                <a:ea typeface="+mn-ea"/>
                <a:cs typeface="+mn-cs"/>
              </a:rPr>
              <a:t>sports are health-enhancing (e.g., darts), and that while there is considerable overlap with the</a:t>
            </a:r>
          </a:p>
          <a:p>
            <a:r>
              <a:rPr lang="en-US" sz="1200" b="0" i="0" u="none" strike="noStrike" kern="1200" baseline="0" dirty="0">
                <a:solidFill>
                  <a:schemeClr val="tx1"/>
                </a:solidFill>
                <a:latin typeface="+mn-lt"/>
                <a:ea typeface="+mn-ea"/>
                <a:cs typeface="+mn-cs"/>
              </a:rPr>
              <a:t>concept of exercise, much depends on the meaning of ‘competitive’ (e.g., is the competition</a:t>
            </a:r>
          </a:p>
          <a:p>
            <a:r>
              <a:rPr lang="en-US" sz="1200" b="0" i="0" u="none" strike="noStrike" kern="1200" baseline="0" dirty="0">
                <a:solidFill>
                  <a:schemeClr val="tx1"/>
                </a:solidFill>
                <a:latin typeface="+mn-lt"/>
                <a:ea typeface="+mn-ea"/>
                <a:cs typeface="+mn-cs"/>
              </a:rPr>
              <a:t>with another person, with a group, or with themselves?). For example, should jogging on</a:t>
            </a:r>
          </a:p>
          <a:p>
            <a:r>
              <a:rPr lang="en-US" sz="1200" b="0" i="0" u="none" strike="noStrike" kern="1200" baseline="0" dirty="0">
                <a:solidFill>
                  <a:schemeClr val="tx1"/>
                </a:solidFill>
                <a:latin typeface="+mn-lt"/>
                <a:ea typeface="+mn-ea"/>
                <a:cs typeface="+mn-cs"/>
              </a:rPr>
              <a:t>your own with the goal of beating your previous best time be considered exercise or sport? It</a:t>
            </a:r>
          </a:p>
          <a:p>
            <a:r>
              <a:rPr lang="en-US" sz="1200" b="0" i="0" u="none" strike="noStrike" kern="1200" baseline="0" dirty="0">
                <a:solidFill>
                  <a:schemeClr val="tx1"/>
                </a:solidFill>
                <a:latin typeface="+mn-lt"/>
                <a:ea typeface="+mn-ea"/>
                <a:cs typeface="+mn-cs"/>
              </a:rPr>
              <a:t>is not always clear either whether the movement that an activity involves is gross enough to</a:t>
            </a:r>
          </a:p>
          <a:p>
            <a:r>
              <a:rPr lang="en-US" sz="1200" b="0" i="0" u="none" strike="noStrike" kern="1200" baseline="0" dirty="0">
                <a:solidFill>
                  <a:schemeClr val="tx1"/>
                </a:solidFill>
                <a:latin typeface="+mn-lt"/>
                <a:ea typeface="+mn-ea"/>
                <a:cs typeface="+mn-cs"/>
              </a:rPr>
              <a:t>qualify as sport. This, for example, is an issue that is often discussed in the context of debates</a:t>
            </a:r>
          </a:p>
          <a:p>
            <a:r>
              <a:rPr lang="en-US" sz="1200" b="0" i="0" u="none" strike="noStrike" kern="1200" baseline="0" dirty="0">
                <a:solidFill>
                  <a:schemeClr val="tx1"/>
                </a:solidFill>
                <a:latin typeface="+mn-lt"/>
                <a:ea typeface="+mn-ea"/>
                <a:cs typeface="+mn-cs"/>
              </a:rPr>
              <a:t>about whether e-sports, fishing, or snooker are ‘really’ sports.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3162198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0" i="0" u="none" strike="noStrike" kern="1200" baseline="0" dirty="0">
                <a:solidFill>
                  <a:schemeClr val="tx1"/>
                </a:solidFill>
                <a:latin typeface="+mn-lt"/>
                <a:ea typeface="+mn-ea"/>
                <a:cs typeface="+mn-cs"/>
              </a:rPr>
              <a:t>Despite these conceptual ambiguities, the above definitions provide a framework that</a:t>
            </a:r>
          </a:p>
          <a:p>
            <a:r>
              <a:rPr lang="en-US" sz="1200" b="0" i="0" u="none" strike="noStrike" kern="1200" baseline="0" dirty="0">
                <a:solidFill>
                  <a:schemeClr val="tx1"/>
                </a:solidFill>
                <a:latin typeface="+mn-lt"/>
                <a:ea typeface="+mn-ea"/>
                <a:cs typeface="+mn-cs"/>
              </a:rPr>
              <a:t>can be helpful when it comes to distinguishing between the typical manifestations of physical</a:t>
            </a:r>
          </a:p>
          <a:p>
            <a:r>
              <a:rPr lang="en-US" sz="1200" b="0" i="0" u="none" strike="noStrike" kern="1200" baseline="0" dirty="0">
                <a:solidFill>
                  <a:schemeClr val="tx1"/>
                </a:solidFill>
                <a:latin typeface="+mn-lt"/>
                <a:ea typeface="+mn-ea"/>
                <a:cs typeface="+mn-cs"/>
              </a:rPr>
              <a:t>activity, exercise and sport. At the same time, though, the fact that it is possible for people to</a:t>
            </a:r>
          </a:p>
          <a:p>
            <a:r>
              <a:rPr lang="en-US" sz="1200" b="0" i="0" u="none" strike="noStrike" kern="1200" baseline="0" dirty="0">
                <a:solidFill>
                  <a:schemeClr val="tx1"/>
                </a:solidFill>
                <a:latin typeface="+mn-lt"/>
                <a:ea typeface="+mn-ea"/>
                <a:cs typeface="+mn-cs"/>
              </a:rPr>
              <a:t>have different views about the appropriate categorization for a given activity tells us at least</a:t>
            </a:r>
          </a:p>
          <a:p>
            <a:r>
              <a:rPr lang="en-US" sz="1200" b="0" i="0" u="none" strike="noStrike" kern="1200" baseline="0" dirty="0">
                <a:solidFill>
                  <a:schemeClr val="tx1"/>
                </a:solidFill>
                <a:latin typeface="+mn-lt"/>
                <a:ea typeface="+mn-ea"/>
                <a:cs typeface="+mn-cs"/>
              </a:rPr>
              <a:t>three things. First, that, as with all categorization, in practice there is a strong </a:t>
            </a:r>
            <a:r>
              <a:rPr lang="en-US" sz="1200" b="0" i="1" u="none" strike="noStrike" kern="1200" baseline="0" dirty="0">
                <a:solidFill>
                  <a:schemeClr val="tx1"/>
                </a:solidFill>
                <a:latin typeface="+mn-lt"/>
                <a:ea typeface="+mn-ea"/>
                <a:cs typeface="+mn-cs"/>
              </a:rPr>
              <a:t>subjective</a:t>
            </a:r>
          </a:p>
          <a:p>
            <a:r>
              <a:rPr lang="en-US" sz="1200" b="0" i="0" u="none" strike="noStrike" kern="1200" baseline="0" dirty="0">
                <a:solidFill>
                  <a:schemeClr val="tx1"/>
                </a:solidFill>
                <a:latin typeface="+mn-lt"/>
                <a:ea typeface="+mn-ea"/>
                <a:cs typeface="+mn-cs"/>
              </a:rPr>
              <a:t>dimension to these definitions and distinctions (Oakes, Haslam &amp; Turner, 1994).</a:t>
            </a:r>
          </a:p>
          <a:p>
            <a:r>
              <a:rPr lang="en-US" sz="1200" b="0" i="0" u="none" strike="noStrike" kern="1200" baseline="0" dirty="0">
                <a:solidFill>
                  <a:schemeClr val="tx1"/>
                </a:solidFill>
                <a:latin typeface="+mn-lt"/>
                <a:ea typeface="+mn-ea"/>
                <a:cs typeface="+mn-cs"/>
              </a:rPr>
              <a:t>Nevertheless, second, this subjectivity is </a:t>
            </a:r>
            <a:r>
              <a:rPr lang="en-US" sz="1200" b="0" i="1" u="none" strike="noStrike" kern="1200" baseline="0" dirty="0">
                <a:solidFill>
                  <a:schemeClr val="tx1"/>
                </a:solidFill>
                <a:latin typeface="+mn-lt"/>
                <a:ea typeface="+mn-ea"/>
                <a:cs typeface="+mn-cs"/>
              </a:rPr>
              <a:t>structured </a:t>
            </a:r>
            <a:r>
              <a:rPr lang="en-US" sz="1200" b="0" i="0" u="none" strike="noStrike" kern="1200" baseline="0" dirty="0">
                <a:solidFill>
                  <a:schemeClr val="tx1"/>
                </a:solidFill>
                <a:latin typeface="+mn-lt"/>
                <a:ea typeface="+mn-ea"/>
                <a:cs typeface="+mn-cs"/>
              </a:rPr>
              <a:t>such that it is often a reflection of the</a:t>
            </a:r>
          </a:p>
          <a:p>
            <a:r>
              <a:rPr lang="en-US" sz="1200" b="0" i="0" u="none" strike="noStrike" kern="1200" baseline="0" dirty="0">
                <a:solidFill>
                  <a:schemeClr val="tx1"/>
                </a:solidFill>
                <a:latin typeface="+mn-lt"/>
                <a:ea typeface="+mn-ea"/>
                <a:cs typeface="+mn-cs"/>
              </a:rPr>
              <a:t>shared group memberships of perceivers. In particular, those who participate in a given form</a:t>
            </a:r>
          </a:p>
          <a:p>
            <a:r>
              <a:rPr lang="en-US" sz="1200" b="0" i="0" u="none" strike="noStrike" kern="1200" baseline="0" dirty="0">
                <a:solidFill>
                  <a:schemeClr val="tx1"/>
                </a:solidFill>
                <a:latin typeface="+mn-lt"/>
                <a:ea typeface="+mn-ea"/>
                <a:cs typeface="+mn-cs"/>
              </a:rPr>
              <a:t>of exercise or sport are typically much more likely to extol its virtues than those who do not.</a:t>
            </a:r>
          </a:p>
          <a:p>
            <a:r>
              <a:rPr lang="en-US" sz="1200" b="0" i="0" u="none" strike="noStrike" kern="1200" baseline="0" dirty="0">
                <a:solidFill>
                  <a:schemeClr val="tx1"/>
                </a:solidFill>
                <a:latin typeface="+mn-lt"/>
                <a:ea typeface="+mn-ea"/>
                <a:cs typeface="+mn-cs"/>
              </a:rPr>
              <a:t>Cheerleaders, for example, have been keen to have their activity recognized as a sport, while</a:t>
            </a:r>
          </a:p>
          <a:p>
            <a:r>
              <a:rPr lang="en-US" sz="1200" b="0" i="0" u="none" strike="noStrike" kern="1200" baseline="0" dirty="0">
                <a:solidFill>
                  <a:schemeClr val="tx1"/>
                </a:solidFill>
                <a:latin typeface="+mn-lt"/>
                <a:ea typeface="+mn-ea"/>
                <a:cs typeface="+mn-cs"/>
              </a:rPr>
              <a:t>outsiders have tried to deny them this recognition (on moral and philosophical grounds;</a:t>
            </a:r>
          </a:p>
          <a:p>
            <a:r>
              <a:rPr lang="en-US" sz="1200" b="0" i="0" u="none" strike="noStrike" kern="1200" baseline="0" dirty="0">
                <a:solidFill>
                  <a:schemeClr val="tx1"/>
                </a:solidFill>
                <a:latin typeface="+mn-lt"/>
                <a:ea typeface="+mn-ea"/>
                <a:cs typeface="+mn-cs"/>
              </a:rPr>
              <a:t>Johnson &amp; Sailors, 2012). Related to these points, third, there are </a:t>
            </a:r>
            <a:r>
              <a:rPr lang="en-US" sz="1200" b="0" i="1" u="none" strike="noStrike" kern="1200" baseline="0" dirty="0">
                <a:solidFill>
                  <a:schemeClr val="tx1"/>
                </a:solidFill>
                <a:latin typeface="+mn-lt"/>
                <a:ea typeface="+mn-ea"/>
                <a:cs typeface="+mn-cs"/>
              </a:rPr>
              <a:t>higher-order </a:t>
            </a:r>
            <a:r>
              <a:rPr lang="en-US" sz="1200" b="0" i="0" u="none" strike="noStrike" kern="1200" baseline="0" dirty="0">
                <a:solidFill>
                  <a:schemeClr val="tx1"/>
                </a:solidFill>
                <a:latin typeface="+mn-lt"/>
                <a:ea typeface="+mn-ea"/>
                <a:cs typeface="+mn-cs"/>
              </a:rPr>
              <a:t>definitional</a:t>
            </a:r>
          </a:p>
          <a:p>
            <a:r>
              <a:rPr lang="en-US" sz="1200" b="0" i="0" u="none" strike="noStrike" kern="1200" baseline="0" dirty="0">
                <a:solidFill>
                  <a:schemeClr val="tx1"/>
                </a:solidFill>
                <a:latin typeface="+mn-lt"/>
                <a:ea typeface="+mn-ea"/>
                <a:cs typeface="+mn-cs"/>
              </a:rPr>
              <a:t>and conceptual issues that prescriptive attempts to define exercise and sport overlook. In</a:t>
            </a:r>
          </a:p>
          <a:p>
            <a:r>
              <a:rPr lang="en-US" sz="1200" b="0" i="0" u="none" strike="noStrike" kern="1200" baseline="0" dirty="0">
                <a:solidFill>
                  <a:schemeClr val="tx1"/>
                </a:solidFill>
                <a:latin typeface="+mn-lt"/>
                <a:ea typeface="+mn-ea"/>
                <a:cs typeface="+mn-cs"/>
              </a:rPr>
              <a:t>particular, if we reflect on George Orwell’s (1945) view (that we discussed in the Preface)</a:t>
            </a:r>
          </a:p>
          <a:p>
            <a:r>
              <a:rPr lang="en-US" sz="1200" b="0" i="0" u="none" strike="noStrike" kern="1200" baseline="0" dirty="0">
                <a:solidFill>
                  <a:schemeClr val="tx1"/>
                </a:solidFill>
                <a:latin typeface="+mn-lt"/>
                <a:ea typeface="+mn-ea"/>
                <a:cs typeface="+mn-cs"/>
              </a:rPr>
              <a:t>that sport is “war minus the shooting”, it is clear that he was trying to capture something</a:t>
            </a:r>
          </a:p>
          <a:p>
            <a:r>
              <a:rPr lang="en-US" sz="1200" b="0" i="0" u="none" strike="noStrike" kern="1200" baseline="0" dirty="0">
                <a:solidFill>
                  <a:schemeClr val="tx1"/>
                </a:solidFill>
                <a:latin typeface="+mn-lt"/>
                <a:ea typeface="+mn-ea"/>
                <a:cs typeface="+mn-cs"/>
              </a:rPr>
              <a:t>about the nature of sporting competition as intense, engaging and, above all, grounded in</a:t>
            </a:r>
          </a:p>
          <a:p>
            <a:r>
              <a:rPr lang="nl-BE" sz="1200" b="0" i="0" u="none" strike="noStrike" kern="1200" baseline="0" dirty="0" err="1">
                <a:solidFill>
                  <a:schemeClr val="tx1"/>
                </a:solidFill>
                <a:latin typeface="+mn-lt"/>
                <a:ea typeface="+mn-ea"/>
                <a:cs typeface="+mn-cs"/>
              </a:rPr>
              <a:t>collective</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loyalties</a:t>
            </a:r>
            <a:r>
              <a:rPr lang="nl-BE" sz="1200" b="0" i="0" u="none" strike="noStrike" kern="1200" baseline="0" dirty="0">
                <a:solidFill>
                  <a:schemeClr val="tx1"/>
                </a:solidFill>
                <a:latin typeface="+mn-lt"/>
                <a:ea typeface="+mn-ea"/>
                <a:cs typeface="+mn-cs"/>
              </a:rPr>
              <a:t> and </a:t>
            </a:r>
            <a:r>
              <a:rPr lang="nl-BE" sz="1200" b="0" i="0" u="none" strike="noStrike" kern="1200" baseline="0" dirty="0" err="1">
                <a:solidFill>
                  <a:schemeClr val="tx1"/>
                </a:solidFill>
                <a:latin typeface="+mn-lt"/>
                <a:ea typeface="+mn-ea"/>
                <a:cs typeface="+mn-cs"/>
              </a:rPr>
              <a:t>identifications</a:t>
            </a:r>
            <a:r>
              <a:rPr lang="nl-BE"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One of the key goals of the present volume is to tune in to these collective dimensions</a:t>
            </a:r>
          </a:p>
          <a:p>
            <a:r>
              <a:rPr lang="en-US" sz="1200" b="0" i="0" u="none" strike="noStrike" kern="1200" baseline="0" dirty="0">
                <a:solidFill>
                  <a:schemeClr val="tx1"/>
                </a:solidFill>
                <a:latin typeface="+mn-lt"/>
                <a:ea typeface="+mn-ea"/>
                <a:cs typeface="+mn-cs"/>
              </a:rPr>
              <a:t>of physical activity, exercise and sport. In so doing, we look to explain not only why these</a:t>
            </a:r>
          </a:p>
          <a:p>
            <a:r>
              <a:rPr lang="en-US" sz="1200" b="0" i="0" u="none" strike="noStrike" kern="1200" baseline="0" dirty="0">
                <a:solidFill>
                  <a:schemeClr val="tx1"/>
                </a:solidFill>
                <a:latin typeface="+mn-lt"/>
                <a:ea typeface="+mn-ea"/>
                <a:cs typeface="+mn-cs"/>
              </a:rPr>
              <a:t>dimensions have definitional and conceptual relevance but also why and how they structure</a:t>
            </a:r>
          </a:p>
          <a:p>
            <a:r>
              <a:rPr lang="en-US" sz="1200" b="0" i="0" u="none" strike="noStrike" kern="1200" baseline="0" dirty="0">
                <a:solidFill>
                  <a:schemeClr val="tx1"/>
                </a:solidFill>
                <a:latin typeface="+mn-lt"/>
                <a:ea typeface="+mn-ea"/>
                <a:cs typeface="+mn-cs"/>
              </a:rPr>
              <a:t>people’s actual engagement with the activity in question. And as well as allowing us to</a:t>
            </a:r>
          </a:p>
          <a:p>
            <a:r>
              <a:rPr lang="en-US" sz="1200" b="0" i="0" u="none" strike="noStrike" kern="1200" baseline="0" dirty="0">
                <a:solidFill>
                  <a:schemeClr val="tx1"/>
                </a:solidFill>
                <a:latin typeface="+mn-lt"/>
                <a:ea typeface="+mn-ea"/>
                <a:cs typeface="+mn-cs"/>
              </a:rPr>
              <a:t>explore the ‘big picture’ issues that Orwell raises (e.g., concerning politics and sport; see</a:t>
            </a:r>
          </a:p>
          <a:p>
            <a:r>
              <a:rPr lang="en-US" sz="1200" b="0" i="0" u="none" strike="noStrike" kern="1200" baseline="0" dirty="0">
                <a:solidFill>
                  <a:schemeClr val="tx1"/>
                </a:solidFill>
                <a:latin typeface="+mn-lt"/>
                <a:ea typeface="+mn-ea"/>
                <a:cs typeface="+mn-cs"/>
              </a:rPr>
              <a:t>Chapters 2 and 20) this allows us to answer much more fundamental questions — such as</a:t>
            </a:r>
          </a:p>
          <a:p>
            <a:r>
              <a:rPr lang="en-US" sz="1200" b="0" i="0" u="none" strike="noStrike" kern="1200" baseline="0" dirty="0">
                <a:solidFill>
                  <a:schemeClr val="tx1"/>
                </a:solidFill>
                <a:latin typeface="+mn-lt"/>
                <a:ea typeface="+mn-ea"/>
                <a:cs typeface="+mn-cs"/>
              </a:rPr>
              <a:t>why people engage in sport and exercise at all.</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1113478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mn-lt"/>
                <a:ea typeface="+mn-ea"/>
                <a:cs typeface="+mn-cs"/>
              </a:rPr>
              <a:t>According to the American Psychological Association, sport and exercise psychology</a:t>
            </a:r>
          </a:p>
          <a:p>
            <a:r>
              <a:rPr lang="en-US" sz="1200" b="0" i="0" u="none" strike="noStrike" kern="1200" baseline="0" dirty="0">
                <a:solidFill>
                  <a:schemeClr val="tx1"/>
                </a:solidFill>
                <a:latin typeface="+mn-lt"/>
                <a:ea typeface="+mn-ea"/>
                <a:cs typeface="+mn-cs"/>
              </a:rPr>
              <a:t>involves “the scientific study of the psychological factors that are associated with</a:t>
            </a:r>
          </a:p>
          <a:p>
            <a:r>
              <a:rPr lang="en-US" sz="1200" b="0" i="0" u="none" strike="noStrike" kern="1200" baseline="0" dirty="0">
                <a:solidFill>
                  <a:schemeClr val="tx1"/>
                </a:solidFill>
                <a:latin typeface="+mn-lt"/>
                <a:ea typeface="+mn-ea"/>
                <a:cs typeface="+mn-cs"/>
              </a:rPr>
              <a:t>participation and performance in sport, exercise, and other types of physical activity”</a:t>
            </a:r>
          </a:p>
          <a:p>
            <a:r>
              <a:rPr lang="en-US" sz="1200" b="0" i="0" u="none" strike="noStrike" kern="1200" baseline="0" dirty="0">
                <a:solidFill>
                  <a:schemeClr val="tx1"/>
                </a:solidFill>
                <a:latin typeface="+mn-lt"/>
                <a:ea typeface="+mn-ea"/>
                <a:cs typeface="+mn-cs"/>
              </a:rPr>
              <a:t>(American Psychological Association, 2019). In line with this mission, there are two main</a:t>
            </a:r>
          </a:p>
          <a:p>
            <a:r>
              <a:rPr lang="en-US" sz="1200" b="0" i="0" u="none" strike="noStrike" kern="1200" baseline="0" dirty="0">
                <a:solidFill>
                  <a:schemeClr val="tx1"/>
                </a:solidFill>
                <a:latin typeface="+mn-lt"/>
                <a:ea typeface="+mn-ea"/>
                <a:cs typeface="+mn-cs"/>
              </a:rPr>
              <a:t>goals that animate sport psychologists:</a:t>
            </a:r>
          </a:p>
          <a:p>
            <a:r>
              <a:rPr lang="en-US" sz="1200" b="0" i="0" u="none" strike="noStrike" kern="1200" baseline="0" dirty="0">
                <a:solidFill>
                  <a:schemeClr val="tx1"/>
                </a:solidFill>
                <a:latin typeface="+mn-lt"/>
                <a:ea typeface="+mn-ea"/>
                <a:cs typeface="+mn-cs"/>
              </a:rPr>
              <a:t>(a) helping athletes use psychological principles to achieve optimal mental health and to</a:t>
            </a:r>
          </a:p>
          <a:p>
            <a:r>
              <a:rPr lang="en-US" sz="1200" b="0" i="0" u="none" strike="noStrike" kern="1200" baseline="0" dirty="0">
                <a:solidFill>
                  <a:schemeClr val="tx1"/>
                </a:solidFill>
                <a:latin typeface="+mn-lt"/>
                <a:ea typeface="+mn-ea"/>
                <a:cs typeface="+mn-cs"/>
              </a:rPr>
              <a:t>improve performance (performance enhancement) and (b) understanding how participation in</a:t>
            </a:r>
          </a:p>
          <a:p>
            <a:r>
              <a:rPr lang="en-US" sz="1200" b="0" i="0" u="none" strike="noStrike" kern="1200" baseline="0" dirty="0">
                <a:solidFill>
                  <a:schemeClr val="tx1"/>
                </a:solidFill>
                <a:latin typeface="+mn-lt"/>
                <a:ea typeface="+mn-ea"/>
                <a:cs typeface="+mn-cs"/>
              </a:rPr>
              <a:t>sport, exercise and physical activity affects an individual’s psychological development, health</a:t>
            </a:r>
          </a:p>
          <a:p>
            <a:r>
              <a:rPr lang="en-US" sz="1200" b="0" i="0" u="none" strike="noStrike" kern="1200" baseline="0" dirty="0">
                <a:solidFill>
                  <a:schemeClr val="tx1"/>
                </a:solidFill>
                <a:latin typeface="+mn-lt"/>
                <a:ea typeface="+mn-ea"/>
                <a:cs typeface="+mn-cs"/>
              </a:rPr>
              <a:t>and well-being throughout the lifespan. (American Psychological Association, 2019)</a:t>
            </a:r>
          </a:p>
          <a:p>
            <a:r>
              <a:rPr lang="en-US" sz="1200" b="0" i="0" u="none" strike="noStrike" kern="1200" baseline="0" dirty="0">
                <a:solidFill>
                  <a:schemeClr val="tx1"/>
                </a:solidFill>
                <a:latin typeface="+mn-lt"/>
                <a:ea typeface="+mn-ea"/>
                <a:cs typeface="+mn-cs"/>
              </a:rPr>
              <a:t>Given their shared historical background and focus, sport and exercise psychology are</a:t>
            </a:r>
          </a:p>
          <a:p>
            <a:r>
              <a:rPr lang="en-US" sz="1200" b="0" i="0" u="none" strike="noStrike" kern="1200" baseline="0" dirty="0">
                <a:solidFill>
                  <a:schemeClr val="tx1"/>
                </a:solidFill>
                <a:latin typeface="+mn-lt"/>
                <a:ea typeface="+mn-ea"/>
                <a:cs typeface="+mn-cs"/>
              </a:rPr>
              <a:t>commonly grouped together as fields of research and practice. Nevertheless, there are some</a:t>
            </a:r>
          </a:p>
          <a:p>
            <a:r>
              <a:rPr lang="en-US" sz="1200" b="0" i="0" u="none" strike="noStrike" kern="1200" baseline="0" dirty="0">
                <a:solidFill>
                  <a:schemeClr val="tx1"/>
                </a:solidFill>
                <a:latin typeface="+mn-lt"/>
                <a:ea typeface="+mn-ea"/>
                <a:cs typeface="+mn-cs"/>
              </a:rPr>
              <a:t>important differences between these two subdisciplines — not least in their underlying</a:t>
            </a:r>
          </a:p>
          <a:p>
            <a:r>
              <a:rPr lang="en-US" sz="1200" b="0" i="0" u="none" strike="noStrike" kern="1200" baseline="0" dirty="0">
                <a:solidFill>
                  <a:schemeClr val="tx1"/>
                </a:solidFill>
                <a:latin typeface="+mn-lt"/>
                <a:ea typeface="+mn-ea"/>
                <a:cs typeface="+mn-cs"/>
              </a:rPr>
              <a:t>concerns — that it is useful to tease out.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Division 47</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1464471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0" i="0" u="none" strike="noStrike" kern="1200" baseline="0" dirty="0">
                <a:solidFill>
                  <a:schemeClr val="tx1"/>
                </a:solidFill>
                <a:latin typeface="+mn-lt"/>
                <a:ea typeface="+mn-ea"/>
                <a:cs typeface="+mn-cs"/>
              </a:rPr>
              <a:t>In line with the definition discussed above, sport psychology can be understood as the</a:t>
            </a:r>
          </a:p>
          <a:p>
            <a:r>
              <a:rPr lang="en-US" sz="1200" b="0" i="0" u="none" strike="noStrike" kern="1200" baseline="0" dirty="0">
                <a:solidFill>
                  <a:schemeClr val="tx1"/>
                </a:solidFill>
                <a:latin typeface="+mn-lt"/>
                <a:ea typeface="+mn-ea"/>
                <a:cs typeface="+mn-cs"/>
              </a:rPr>
              <a:t>scientific study of the psychological states and processes that contribute to, and derive from,</a:t>
            </a:r>
          </a:p>
          <a:p>
            <a:r>
              <a:rPr lang="en-US" sz="1200" b="0" i="0" u="none" strike="noStrike" kern="1200" baseline="0" dirty="0">
                <a:solidFill>
                  <a:schemeClr val="tx1"/>
                </a:solidFill>
                <a:latin typeface="+mn-lt"/>
                <a:ea typeface="+mn-ea"/>
                <a:cs typeface="+mn-cs"/>
              </a:rPr>
              <a:t>sporting </a:t>
            </a:r>
            <a:r>
              <a:rPr lang="en-US" sz="1200" b="0" i="1" u="none" strike="noStrike" kern="1200" baseline="0" dirty="0">
                <a:solidFill>
                  <a:schemeClr val="tx1"/>
                </a:solidFill>
                <a:latin typeface="+mn-lt"/>
                <a:ea typeface="+mn-ea"/>
                <a:cs typeface="+mn-cs"/>
              </a:rPr>
              <a:t>performance </a:t>
            </a:r>
            <a:r>
              <a:rPr lang="en-US" sz="1200" b="0" i="0" u="none" strike="noStrike" kern="1200" baseline="0" dirty="0">
                <a:solidFill>
                  <a:schemeClr val="tx1"/>
                </a:solidFill>
                <a:latin typeface="+mn-lt"/>
                <a:ea typeface="+mn-ea"/>
                <a:cs typeface="+mn-cs"/>
              </a:rPr>
              <a:t>and activity. Although one might imagine that this is a relatively new</a:t>
            </a:r>
          </a:p>
          <a:p>
            <a:r>
              <a:rPr lang="en-US" sz="1200" b="0" i="0" u="none" strike="noStrike" kern="1200" baseline="0" dirty="0">
                <a:solidFill>
                  <a:schemeClr val="tx1"/>
                </a:solidFill>
                <a:latin typeface="+mn-lt"/>
                <a:ea typeface="+mn-ea"/>
                <a:cs typeface="+mn-cs"/>
              </a:rPr>
              <a:t>discipline, sport psychology textbooks (e.g., Weinberg &amp; Gould, 2019) commonly observe</a:t>
            </a:r>
          </a:p>
          <a:p>
            <a:r>
              <a:rPr lang="en-US" sz="1200" b="0" i="0" u="none" strike="noStrike" kern="1200" baseline="0" dirty="0">
                <a:solidFill>
                  <a:schemeClr val="tx1"/>
                </a:solidFill>
                <a:latin typeface="+mn-lt"/>
                <a:ea typeface="+mn-ea"/>
                <a:cs typeface="+mn-cs"/>
              </a:rPr>
              <a:t>that some of the first experiments in social psychology — Norman Triplett’s (1898) studies</a:t>
            </a:r>
          </a:p>
          <a:p>
            <a:r>
              <a:rPr lang="en-US" sz="1200" b="0" i="0" u="none" strike="noStrike" kern="1200" baseline="0" dirty="0">
                <a:solidFill>
                  <a:schemeClr val="tx1"/>
                </a:solidFill>
                <a:latin typeface="+mn-lt"/>
                <a:ea typeface="+mn-ea"/>
                <a:cs typeface="+mn-cs"/>
              </a:rPr>
              <a:t>of “Dynamogenic factors in </a:t>
            </a:r>
            <a:r>
              <a:rPr lang="en-US" sz="1200" b="0" i="0" u="none" strike="noStrike" kern="1200" baseline="0" dirty="0" err="1">
                <a:solidFill>
                  <a:schemeClr val="tx1"/>
                </a:solidFill>
                <a:latin typeface="+mn-lt"/>
                <a:ea typeface="+mn-ea"/>
                <a:cs typeface="+mn-cs"/>
              </a:rPr>
              <a:t>pacemaking</a:t>
            </a:r>
            <a:r>
              <a:rPr lang="en-US" sz="1200" b="0" i="0" u="none" strike="noStrike" kern="1200" baseline="0" dirty="0">
                <a:solidFill>
                  <a:schemeClr val="tx1"/>
                </a:solidFill>
                <a:latin typeface="+mn-lt"/>
                <a:ea typeface="+mn-ea"/>
                <a:cs typeface="+mn-cs"/>
              </a:rPr>
              <a:t> and competition” — were actually studies of sport</a:t>
            </a:r>
          </a:p>
          <a:p>
            <a:r>
              <a:rPr lang="en-US" sz="1200" b="0" i="0" u="none" strike="noStrike" kern="1200" baseline="0" dirty="0">
                <a:solidFill>
                  <a:schemeClr val="tx1"/>
                </a:solidFill>
                <a:latin typeface="+mn-lt"/>
                <a:ea typeface="+mn-ea"/>
                <a:cs typeface="+mn-cs"/>
              </a:rPr>
              <a:t>psychology. These were inspired by Triplett’s informal observation that cyclists often raced</a:t>
            </a:r>
          </a:p>
          <a:p>
            <a:r>
              <a:rPr lang="en-US" sz="1200" b="0" i="0" u="none" strike="noStrike" kern="1200" baseline="0" dirty="0">
                <a:solidFill>
                  <a:schemeClr val="tx1"/>
                </a:solidFill>
                <a:latin typeface="+mn-lt"/>
                <a:ea typeface="+mn-ea"/>
                <a:cs typeface="+mn-cs"/>
              </a:rPr>
              <a:t>faster when they rode in groups or pairs than when they rode alone. This was something that</a:t>
            </a:r>
          </a:p>
          <a:p>
            <a:r>
              <a:rPr lang="en-US" sz="1200" b="0" i="0" u="none" strike="noStrike" kern="1200" baseline="0" dirty="0">
                <a:solidFill>
                  <a:schemeClr val="tx1"/>
                </a:solidFill>
                <a:latin typeface="+mn-lt"/>
                <a:ea typeface="+mn-ea"/>
                <a:cs typeface="+mn-cs"/>
              </a:rPr>
              <a:t>Triplett confirmed empirically by </a:t>
            </a:r>
            <a:r>
              <a:rPr lang="en-US" sz="1200" b="0" i="0" u="none" strike="noStrike" kern="1200" baseline="0" dirty="0" err="1">
                <a:solidFill>
                  <a:schemeClr val="tx1"/>
                </a:solidFill>
                <a:latin typeface="+mn-lt"/>
                <a:ea typeface="+mn-ea"/>
                <a:cs typeface="+mn-cs"/>
              </a:rPr>
              <a:t>analysing</a:t>
            </a:r>
            <a:r>
              <a:rPr lang="en-US" sz="1200" b="0" i="0" u="none" strike="noStrike" kern="1200" baseline="0" dirty="0">
                <a:solidFill>
                  <a:schemeClr val="tx1"/>
                </a:solidFill>
                <a:latin typeface="+mn-lt"/>
                <a:ea typeface="+mn-ea"/>
                <a:cs typeface="+mn-cs"/>
              </a:rPr>
              <a:t> the results of competitive cycling events (Karau</a:t>
            </a:r>
          </a:p>
          <a:p>
            <a:r>
              <a:rPr lang="en-US" sz="1200" b="0" i="0" u="none" strike="noStrike" kern="1200" baseline="0" dirty="0">
                <a:solidFill>
                  <a:schemeClr val="tx1"/>
                </a:solidFill>
                <a:latin typeface="+mn-lt"/>
                <a:ea typeface="+mn-ea"/>
                <a:cs typeface="+mn-cs"/>
              </a:rPr>
              <a:t>&amp; Williams, 2017). Beyond this, though, he was keen to confirm the finding experimentally</a:t>
            </a:r>
          </a:p>
          <a:p>
            <a:r>
              <a:rPr lang="en-US" sz="1200" b="0" i="0" u="none" strike="noStrike" kern="1200" baseline="0" dirty="0">
                <a:solidFill>
                  <a:schemeClr val="tx1"/>
                </a:solidFill>
                <a:latin typeface="+mn-lt"/>
                <a:ea typeface="+mn-ea"/>
                <a:cs typeface="+mn-cs"/>
              </a:rPr>
              <a:t>— not only to establish causation but also to rule out confounds (such as the fact that when</a:t>
            </a:r>
          </a:p>
          <a:p>
            <a:r>
              <a:rPr lang="en-US" sz="1200" b="0" i="0" u="none" strike="noStrike" kern="1200" baseline="0" dirty="0">
                <a:solidFill>
                  <a:schemeClr val="tx1"/>
                </a:solidFill>
                <a:latin typeface="+mn-lt"/>
                <a:ea typeface="+mn-ea"/>
                <a:cs typeface="+mn-cs"/>
              </a:rPr>
              <a:t>cycling in groups there are mechanical advantages associated with being able to benefit from</a:t>
            </a:r>
          </a:p>
          <a:p>
            <a:r>
              <a:rPr lang="en-US" sz="1200" b="0" i="0" u="none" strike="noStrike" kern="1200" baseline="0" dirty="0">
                <a:solidFill>
                  <a:schemeClr val="tx1"/>
                </a:solidFill>
                <a:latin typeface="+mn-lt"/>
                <a:ea typeface="+mn-ea"/>
                <a:cs typeface="+mn-cs"/>
              </a:rPr>
              <a:t>others’ slipstream). For this purpose, he conducted experiments in which he asked children to</a:t>
            </a:r>
          </a:p>
          <a:p>
            <a:r>
              <a:rPr lang="en-US" sz="1200" b="0" i="0" u="none" strike="noStrike" kern="1200" baseline="0" dirty="0">
                <a:solidFill>
                  <a:schemeClr val="tx1"/>
                </a:solidFill>
                <a:latin typeface="+mn-lt"/>
                <a:ea typeface="+mn-ea"/>
                <a:cs typeface="+mn-cs"/>
              </a:rPr>
              <a:t>wind on their fishing lines as fast as they could, either alone or in the presence of another</a:t>
            </a:r>
          </a:p>
          <a:p>
            <a:r>
              <a:rPr lang="en-US" sz="1200" b="0" i="0" u="none" strike="noStrike" kern="1200" baseline="0" dirty="0">
                <a:solidFill>
                  <a:schemeClr val="tx1"/>
                </a:solidFill>
                <a:latin typeface="+mn-lt"/>
                <a:ea typeface="+mn-ea"/>
                <a:cs typeface="+mn-cs"/>
              </a:rPr>
              <a:t>child. In line with his hypothesis, Triplett found that the children performed better when they</a:t>
            </a:r>
          </a:p>
          <a:p>
            <a:r>
              <a:rPr lang="en-US" sz="1200" b="0" i="0" u="none" strike="noStrike" kern="1200" baseline="0" dirty="0">
                <a:solidFill>
                  <a:schemeClr val="tx1"/>
                </a:solidFill>
                <a:latin typeface="+mn-lt"/>
                <a:ea typeface="+mn-ea"/>
                <a:cs typeface="+mn-cs"/>
              </a:rPr>
              <a:t>were in the presence of another child, and suggested that this effect was the result of </a:t>
            </a:r>
            <a:r>
              <a:rPr lang="en-US" sz="1200" b="0" i="1" u="none" strike="noStrike" kern="1200" baseline="0" dirty="0">
                <a:solidFill>
                  <a:schemeClr val="tx1"/>
                </a:solidFill>
                <a:latin typeface="+mn-lt"/>
                <a:ea typeface="+mn-ea"/>
                <a:cs typeface="+mn-cs"/>
              </a:rPr>
              <a:t>social</a:t>
            </a:r>
          </a:p>
          <a:p>
            <a:r>
              <a:rPr lang="en-US" sz="1200" b="0" i="1" u="none" strike="noStrike" kern="1200" baseline="0" dirty="0">
                <a:solidFill>
                  <a:schemeClr val="tx1"/>
                </a:solidFill>
                <a:latin typeface="+mn-lt"/>
                <a:ea typeface="+mn-ea"/>
                <a:cs typeface="+mn-cs"/>
              </a:rPr>
              <a:t>facilitation </a:t>
            </a:r>
            <a:r>
              <a:rPr lang="en-US" sz="1200" b="0" i="0" u="none" strike="noStrike" kern="1200" baseline="0" dirty="0">
                <a:solidFill>
                  <a:schemeClr val="tx1"/>
                </a:solidFill>
                <a:latin typeface="+mn-lt"/>
                <a:ea typeface="+mn-ea"/>
                <a:cs typeface="+mn-cs"/>
              </a:rPr>
              <a:t>— a tendency for the presence of other people (as co-actors or observers) to</a:t>
            </a:r>
          </a:p>
          <a:p>
            <a:r>
              <a:rPr lang="en-US" sz="1200" b="0" i="0" u="none" strike="noStrike" kern="1200" baseline="0" dirty="0">
                <a:solidFill>
                  <a:schemeClr val="tx1"/>
                </a:solidFill>
                <a:latin typeface="+mn-lt"/>
                <a:ea typeface="+mn-ea"/>
                <a:cs typeface="+mn-cs"/>
              </a:rPr>
              <a:t>enhance a person’s performance on simple or well-learned tasks (Karau &amp; Williams, 2017).</a:t>
            </a:r>
          </a:p>
          <a:p>
            <a:r>
              <a:rPr lang="en-US" sz="1200" b="0" i="0" u="none" strike="noStrike" kern="1200" baseline="0" dirty="0">
                <a:solidFill>
                  <a:schemeClr val="tx1"/>
                </a:solidFill>
                <a:latin typeface="+mn-lt"/>
                <a:ea typeface="+mn-ea"/>
                <a:cs typeface="+mn-cs"/>
              </a:rPr>
              <a:t>In more recent years, it has been argued that Triplett, who did not make use of</a:t>
            </a:r>
          </a:p>
          <a:p>
            <a:r>
              <a:rPr lang="en-US" sz="1200" b="0" i="0" u="none" strike="noStrike" kern="1200" baseline="0" dirty="0">
                <a:solidFill>
                  <a:schemeClr val="tx1"/>
                </a:solidFill>
                <a:latin typeface="+mn-lt"/>
                <a:ea typeface="+mn-ea"/>
                <a:cs typeface="+mn-cs"/>
              </a:rPr>
              <a:t>sophisticated statistical methods, overstated this social facilitation effect (</a:t>
            </a:r>
            <a:r>
              <a:rPr lang="en-US" sz="1200" b="0" i="0" u="none" strike="noStrike" kern="1200" baseline="0" dirty="0" err="1">
                <a:solidFill>
                  <a:schemeClr val="tx1"/>
                </a:solidFill>
                <a:latin typeface="+mn-lt"/>
                <a:ea typeface="+mn-ea"/>
                <a:cs typeface="+mn-cs"/>
              </a:rPr>
              <a:t>Strube</a:t>
            </a:r>
            <a:r>
              <a:rPr lang="en-US" sz="1200" b="0" i="0" u="none" strike="noStrike" kern="1200" baseline="0" dirty="0">
                <a:solidFill>
                  <a:schemeClr val="tx1"/>
                </a:solidFill>
                <a:latin typeface="+mn-lt"/>
                <a:ea typeface="+mn-ea"/>
                <a:cs typeface="+mn-cs"/>
              </a:rPr>
              <a:t>, 2005). He</a:t>
            </a:r>
          </a:p>
          <a:p>
            <a:r>
              <a:rPr lang="en-US" sz="1200" b="0" i="0" u="none" strike="noStrike" kern="1200" baseline="0" dirty="0">
                <a:solidFill>
                  <a:schemeClr val="tx1"/>
                </a:solidFill>
                <a:latin typeface="+mn-lt"/>
                <a:ea typeface="+mn-ea"/>
                <a:cs typeface="+mn-cs"/>
              </a:rPr>
              <a:t>also failed to capture its nuances — not least because while the presence of others tends to</a:t>
            </a:r>
          </a:p>
          <a:p>
            <a:r>
              <a:rPr lang="en-US" sz="1200" b="0" i="0" u="none" strike="noStrike" kern="1200" baseline="0" dirty="0">
                <a:solidFill>
                  <a:schemeClr val="tx1"/>
                </a:solidFill>
                <a:latin typeface="+mn-lt"/>
                <a:ea typeface="+mn-ea"/>
                <a:cs typeface="+mn-cs"/>
              </a:rPr>
              <a:t>increase performance on simple tasks it can also undermine performance on complex or</a:t>
            </a:r>
          </a:p>
          <a:p>
            <a:r>
              <a:rPr lang="en-US" sz="1200" b="0" i="0" u="none" strike="noStrike" kern="1200" baseline="0" dirty="0">
                <a:solidFill>
                  <a:schemeClr val="tx1"/>
                </a:solidFill>
                <a:latin typeface="+mn-lt"/>
                <a:ea typeface="+mn-ea"/>
                <a:cs typeface="+mn-cs"/>
              </a:rPr>
              <a:t>unfamiliar tasks (Karau &amp; Williams, 2017). Moreover, it has been shown that Triplett was</a:t>
            </a:r>
          </a:p>
          <a:p>
            <a:r>
              <a:rPr lang="en-US" sz="1200" b="0" i="0" u="none" strike="noStrike" kern="1200" baseline="0" dirty="0">
                <a:solidFill>
                  <a:schemeClr val="tx1"/>
                </a:solidFill>
                <a:latin typeface="+mn-lt"/>
                <a:ea typeface="+mn-ea"/>
                <a:cs typeface="+mn-cs"/>
              </a:rPr>
              <a:t>not the first to conduct experiments on social facilitation (</a:t>
            </a:r>
            <a:r>
              <a:rPr lang="en-US" sz="1200" b="0" i="0" u="none" strike="noStrike" kern="1200" baseline="0" dirty="0" err="1">
                <a:solidFill>
                  <a:schemeClr val="tx1"/>
                </a:solidFill>
                <a:latin typeface="+mn-lt"/>
                <a:ea typeface="+mn-ea"/>
                <a:cs typeface="+mn-cs"/>
              </a:rPr>
              <a:t>Stroebe</a:t>
            </a:r>
            <a:r>
              <a:rPr lang="en-US" sz="1200" b="0" i="0" u="none" strike="noStrike" kern="1200" baseline="0" dirty="0">
                <a:solidFill>
                  <a:schemeClr val="tx1"/>
                </a:solidFill>
                <a:latin typeface="+mn-lt"/>
                <a:ea typeface="+mn-ea"/>
                <a:cs typeface="+mn-cs"/>
              </a:rPr>
              <a:t>, 2012) and indeed that</a:t>
            </a:r>
          </a:p>
          <a:p>
            <a:r>
              <a:rPr lang="en-US" sz="1200" b="0" i="0" u="none" strike="noStrike" kern="1200" baseline="0" dirty="0">
                <a:solidFill>
                  <a:schemeClr val="tx1"/>
                </a:solidFill>
                <a:latin typeface="+mn-lt"/>
                <a:ea typeface="+mn-ea"/>
                <a:cs typeface="+mn-cs"/>
              </a:rPr>
              <a:t>these were not the first experiments in social psychology (Haines &amp; Vaughan, 1979).</a:t>
            </a:r>
          </a:p>
          <a:p>
            <a:r>
              <a:rPr lang="en-US" sz="1200" b="0" i="0" u="none" strike="noStrike" kern="1200" baseline="0" dirty="0">
                <a:solidFill>
                  <a:schemeClr val="tx1"/>
                </a:solidFill>
                <a:latin typeface="+mn-lt"/>
                <a:ea typeface="+mn-ea"/>
                <a:cs typeface="+mn-cs"/>
              </a:rPr>
              <a:t>Nevertheless, Triplett’s research alerts us to the fact that sport psychology has (and has</a:t>
            </a:r>
          </a:p>
          <a:p>
            <a:r>
              <a:rPr lang="en-US" sz="1200" b="0" i="0" u="none" strike="noStrike" kern="1200" baseline="0" dirty="0">
                <a:solidFill>
                  <a:schemeClr val="tx1"/>
                </a:solidFill>
                <a:latin typeface="+mn-lt"/>
                <a:ea typeface="+mn-ea"/>
                <a:cs typeface="+mn-cs"/>
              </a:rPr>
              <a:t>always had) close links with the field of sport psychology, and that the two disciplines share</a:t>
            </a:r>
          </a:p>
          <a:p>
            <a:r>
              <a:rPr lang="en-US" sz="1200" b="0" i="0" u="none" strike="noStrike" kern="1200" baseline="0" dirty="0">
                <a:solidFill>
                  <a:schemeClr val="tx1"/>
                </a:solidFill>
                <a:latin typeface="+mn-lt"/>
                <a:ea typeface="+mn-ea"/>
                <a:cs typeface="+mn-cs"/>
              </a:rPr>
              <a:t>a long history — albeit one that is often misunderstood and misrepresented (Smith &amp;</a:t>
            </a:r>
          </a:p>
          <a:p>
            <a:r>
              <a:rPr lang="nl-BE" sz="1200" b="0" i="0" u="none" strike="noStrike" kern="1200" baseline="0" dirty="0" err="1">
                <a:solidFill>
                  <a:schemeClr val="tx1"/>
                </a:solidFill>
                <a:latin typeface="+mn-lt"/>
                <a:ea typeface="+mn-ea"/>
                <a:cs typeface="+mn-cs"/>
              </a:rPr>
              <a:t>Haslam</a:t>
            </a:r>
            <a:r>
              <a:rPr lang="nl-BE" sz="1200" b="0" i="0" u="none" strike="noStrike" kern="1200" baseline="0" dirty="0">
                <a:solidFill>
                  <a:schemeClr val="tx1"/>
                </a:solidFill>
                <a:latin typeface="+mn-lt"/>
                <a:ea typeface="+mn-ea"/>
                <a:cs typeface="+mn-cs"/>
              </a:rPr>
              <a:t>, 2017).</a:t>
            </a:r>
          </a:p>
          <a:p>
            <a:r>
              <a:rPr lang="en-US" sz="1200" b="0" i="0" u="none" strike="noStrike" kern="1200" baseline="0" dirty="0">
                <a:solidFill>
                  <a:schemeClr val="tx1"/>
                </a:solidFill>
                <a:latin typeface="+mn-lt"/>
                <a:ea typeface="+mn-ea"/>
                <a:cs typeface="+mn-cs"/>
              </a:rPr>
              <a:t>Partly because of this overlap, it was not until 1967 that sport psychology was</a:t>
            </a:r>
          </a:p>
          <a:p>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as a distinct sub-discipline within psychology with the founding of the</a:t>
            </a:r>
          </a:p>
          <a:p>
            <a:r>
              <a:rPr lang="en-US" sz="1200" b="0" i="0" u="none" strike="noStrike" kern="1200" baseline="0" dirty="0">
                <a:solidFill>
                  <a:schemeClr val="tx1"/>
                </a:solidFill>
                <a:latin typeface="+mn-lt"/>
                <a:ea typeface="+mn-ea"/>
                <a:cs typeface="+mn-cs"/>
              </a:rPr>
              <a:t>American Society for the Psychology of Sport and Physical Activity (NASPSPA). And it was</a:t>
            </a:r>
          </a:p>
          <a:p>
            <a:r>
              <a:rPr lang="en-US" sz="1200" b="0" i="0" u="none" strike="noStrike" kern="1200" baseline="0" dirty="0">
                <a:solidFill>
                  <a:schemeClr val="tx1"/>
                </a:solidFill>
                <a:latin typeface="+mn-lt"/>
                <a:ea typeface="+mn-ea"/>
                <a:cs typeface="+mn-cs"/>
              </a:rPr>
              <a:t>only in 1987 that the American Psychology Association established a branch devoted</a:t>
            </a:r>
          </a:p>
          <a:p>
            <a:r>
              <a:rPr lang="en-US" sz="1200" b="0" i="0" u="none" strike="noStrike" kern="1200" baseline="0" dirty="0">
                <a:solidFill>
                  <a:schemeClr val="tx1"/>
                </a:solidFill>
                <a:latin typeface="+mn-lt"/>
                <a:ea typeface="+mn-ea"/>
                <a:cs typeface="+mn-cs"/>
              </a:rPr>
              <a:t>specifically to Sport, Exercise, and Performance Psychology (APA Division 47). Moreover,</a:t>
            </a:r>
          </a:p>
          <a:p>
            <a:r>
              <a:rPr lang="en-US" sz="1200" b="0" i="0" u="none" strike="noStrike" kern="1200" baseline="0" dirty="0">
                <a:solidFill>
                  <a:schemeClr val="tx1"/>
                </a:solidFill>
                <a:latin typeface="+mn-lt"/>
                <a:ea typeface="+mn-ea"/>
                <a:cs typeface="+mn-cs"/>
              </a:rPr>
              <a:t>despite its grounding in laboratory-based experimentation, most of the early research in sport</a:t>
            </a:r>
          </a:p>
          <a:p>
            <a:r>
              <a:rPr lang="en-US" sz="1200" b="0" i="0" u="none" strike="noStrike" kern="1200" baseline="0" dirty="0">
                <a:solidFill>
                  <a:schemeClr val="tx1"/>
                </a:solidFill>
                <a:latin typeface="+mn-lt"/>
                <a:ea typeface="+mn-ea"/>
                <a:cs typeface="+mn-cs"/>
              </a:rPr>
              <a:t>psychology was applied in nature (e.g., on coaching) and the field had to wait until 1979 for</a:t>
            </a:r>
          </a:p>
          <a:p>
            <a:r>
              <a:rPr lang="en-US" sz="1200" b="0" i="0" u="none" strike="noStrike" kern="1200" baseline="0" dirty="0">
                <a:solidFill>
                  <a:schemeClr val="tx1"/>
                </a:solidFill>
                <a:latin typeface="+mn-lt"/>
                <a:ea typeface="+mn-ea"/>
                <a:cs typeface="+mn-cs"/>
              </a:rPr>
              <a:t>its first scientific journal — the </a:t>
            </a:r>
            <a:r>
              <a:rPr lang="en-US" sz="1200" b="0" i="1" u="none" strike="noStrike" kern="1200" baseline="0" dirty="0">
                <a:solidFill>
                  <a:schemeClr val="tx1"/>
                </a:solidFill>
                <a:latin typeface="+mn-lt"/>
                <a:ea typeface="+mn-ea"/>
                <a:cs typeface="+mn-cs"/>
              </a:rPr>
              <a:t>Journal of Sport Psychology </a:t>
            </a:r>
            <a:r>
              <a:rPr lang="en-US" sz="1200" b="0" i="0" u="none" strike="noStrike" kern="1200" baseline="0" dirty="0">
                <a:solidFill>
                  <a:schemeClr val="tx1"/>
                </a:solidFill>
                <a:latin typeface="+mn-lt"/>
                <a:ea typeface="+mn-ea"/>
                <a:cs typeface="+mn-cs"/>
              </a:rPr>
              <a:t>— to be established.</a:t>
            </a:r>
          </a:p>
          <a:p>
            <a:r>
              <a:rPr lang="en-US" sz="1200" b="0" i="0" u="none" strike="noStrike" kern="1200" baseline="0" dirty="0">
                <a:solidFill>
                  <a:schemeClr val="tx1"/>
                </a:solidFill>
                <a:latin typeface="+mn-lt"/>
                <a:ea typeface="+mn-ea"/>
                <a:cs typeface="+mn-cs"/>
              </a:rPr>
              <a:t>Similar trends are also observed outside of North America. Thus the International</a:t>
            </a:r>
          </a:p>
          <a:p>
            <a:r>
              <a:rPr lang="en-US" sz="1200" b="0" i="0" u="none" strike="noStrike" kern="1200" baseline="0" dirty="0">
                <a:solidFill>
                  <a:schemeClr val="tx1"/>
                </a:solidFill>
                <a:latin typeface="+mn-lt"/>
                <a:ea typeface="+mn-ea"/>
                <a:cs typeface="+mn-cs"/>
              </a:rPr>
              <a:t>Society for Sport Psychology (ISSP) was only established in 1965 and its first scientific</a:t>
            </a:r>
          </a:p>
          <a:p>
            <a:r>
              <a:rPr lang="en-US" sz="1200" b="0" i="0" u="none" strike="noStrike" kern="1200" baseline="0" dirty="0">
                <a:solidFill>
                  <a:schemeClr val="tx1"/>
                </a:solidFill>
                <a:latin typeface="+mn-lt"/>
                <a:ea typeface="+mn-ea"/>
                <a:cs typeface="+mn-cs"/>
              </a:rPr>
              <a:t>journal — the </a:t>
            </a:r>
            <a:r>
              <a:rPr lang="en-US" sz="1200" b="0" i="1" u="none" strike="noStrike" kern="1200" baseline="0" dirty="0">
                <a:solidFill>
                  <a:schemeClr val="tx1"/>
                </a:solidFill>
                <a:latin typeface="+mn-lt"/>
                <a:ea typeface="+mn-ea"/>
                <a:cs typeface="+mn-cs"/>
              </a:rPr>
              <a:t>International Journal of Sport Psychology </a:t>
            </a:r>
            <a:r>
              <a:rPr lang="en-US" sz="1200" b="0" i="0" u="none" strike="noStrike" kern="1200" baseline="0" dirty="0">
                <a:solidFill>
                  <a:schemeClr val="tx1"/>
                </a:solidFill>
                <a:latin typeface="+mn-lt"/>
                <a:ea typeface="+mn-ea"/>
                <a:cs typeface="+mn-cs"/>
              </a:rPr>
              <a:t>— did not appear until 1970.</a:t>
            </a:r>
          </a:p>
          <a:p>
            <a:r>
              <a:rPr lang="en-US" sz="1200" b="0" i="0" u="none" strike="noStrike" kern="1200" baseline="0" dirty="0">
                <a:solidFill>
                  <a:schemeClr val="tx1"/>
                </a:solidFill>
                <a:latin typeface="+mn-lt"/>
                <a:ea typeface="+mn-ea"/>
                <a:cs typeface="+mn-cs"/>
              </a:rPr>
              <a:t>Likewise, in Europe, the European Federation of Sport Psychology (FEPSAC) was only</a:t>
            </a:r>
          </a:p>
          <a:p>
            <a:r>
              <a:rPr lang="en-US" sz="1200" b="0" i="0" u="none" strike="noStrike" kern="1200" baseline="0" dirty="0">
                <a:solidFill>
                  <a:schemeClr val="tx1"/>
                </a:solidFill>
                <a:latin typeface="+mn-lt"/>
                <a:ea typeface="+mn-ea"/>
                <a:cs typeface="+mn-cs"/>
              </a:rPr>
              <a:t>founded in 1969, and it waited until 2000 to launch its flagship journal </a:t>
            </a:r>
            <a:r>
              <a:rPr lang="en-US" sz="1200" b="0" i="1" u="none" strike="noStrike" kern="1200" baseline="0" dirty="0">
                <a:solidFill>
                  <a:schemeClr val="tx1"/>
                </a:solidFill>
                <a:latin typeface="+mn-lt"/>
                <a:ea typeface="+mn-ea"/>
                <a:cs typeface="+mn-cs"/>
              </a:rPr>
              <a:t>Psychology of Sport</a:t>
            </a:r>
          </a:p>
          <a:p>
            <a:r>
              <a:rPr lang="en-US" sz="1200" b="0" i="1" u="none" strike="noStrike" kern="1200" baseline="0" dirty="0">
                <a:solidFill>
                  <a:schemeClr val="tx1"/>
                </a:solidFill>
                <a:latin typeface="+mn-lt"/>
                <a:ea typeface="+mn-ea"/>
                <a:cs typeface="+mn-cs"/>
              </a:rPr>
              <a:t>and Exercise</a:t>
            </a:r>
            <a:r>
              <a:rPr lang="en-US" sz="1200" b="0" i="0" u="none" strike="noStrike" kern="1200" baseline="0" dirty="0">
                <a:solidFill>
                  <a:schemeClr val="tx1"/>
                </a:solidFill>
                <a:latin typeface="+mn-lt"/>
                <a:ea typeface="+mn-ea"/>
                <a:cs typeface="+mn-cs"/>
              </a:rPr>
              <a:t>. At this point, though, the fact that this journal included the term ‘exercise’ in</a:t>
            </a:r>
          </a:p>
          <a:p>
            <a:r>
              <a:rPr lang="en-US" sz="1200" b="0" i="0" u="none" strike="noStrike" kern="1200" baseline="0" dirty="0">
                <a:solidFill>
                  <a:schemeClr val="tx1"/>
                </a:solidFill>
                <a:latin typeface="+mn-lt"/>
                <a:ea typeface="+mn-ea"/>
                <a:cs typeface="+mn-cs"/>
              </a:rPr>
              <a:t>its title spoke to the widening focus of sport psychologists. So, while the field had started out</a:t>
            </a:r>
          </a:p>
          <a:p>
            <a:r>
              <a:rPr lang="en-US" sz="1200" b="0" i="0" u="none" strike="noStrike" kern="1200" baseline="0" dirty="0">
                <a:solidFill>
                  <a:schemeClr val="tx1"/>
                </a:solidFill>
                <a:latin typeface="+mn-lt"/>
                <a:ea typeface="+mn-ea"/>
                <a:cs typeface="+mn-cs"/>
              </a:rPr>
              <a:t>being concerned primarily with the performance and well-being of athletes in competitive</a:t>
            </a:r>
          </a:p>
          <a:p>
            <a:r>
              <a:rPr lang="en-US" sz="1200" b="0" i="0" u="none" strike="noStrike" kern="1200" baseline="0" dirty="0">
                <a:solidFill>
                  <a:schemeClr val="tx1"/>
                </a:solidFill>
                <a:latin typeface="+mn-lt"/>
                <a:ea typeface="+mn-ea"/>
                <a:cs typeface="+mn-cs"/>
              </a:rPr>
              <a:t>settings, now it started to explore more general issues of participation in physical activity and</a:t>
            </a:r>
          </a:p>
          <a:p>
            <a:r>
              <a:rPr lang="nl-BE" sz="1200" b="0" i="0" u="none" strike="noStrike" kern="1200" baseline="0" dirty="0">
                <a:solidFill>
                  <a:schemeClr val="tx1"/>
                </a:solidFill>
                <a:latin typeface="+mn-lt"/>
                <a:ea typeface="+mn-ea"/>
                <a:cs typeface="+mn-cs"/>
              </a:rPr>
              <a:t>health.</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347688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0" i="0" u="none" strike="noStrike" kern="1200" baseline="0" dirty="0">
                <a:solidFill>
                  <a:schemeClr val="tx1"/>
                </a:solidFill>
                <a:latin typeface="+mn-lt"/>
                <a:ea typeface="+mn-ea"/>
                <a:cs typeface="+mn-cs"/>
              </a:rPr>
              <a:t>To understand why exercise psychology only emerged as a separate discipline</a:t>
            </a:r>
          </a:p>
          <a:p>
            <a:r>
              <a:rPr lang="en-US" sz="1200" b="0" i="0" u="none" strike="noStrike" kern="1200" baseline="0" dirty="0">
                <a:solidFill>
                  <a:schemeClr val="tx1"/>
                </a:solidFill>
                <a:latin typeface="+mn-lt"/>
                <a:ea typeface="+mn-ea"/>
                <a:cs typeface="+mn-cs"/>
              </a:rPr>
              <a:t>emerged very recently (much later even than sport psychology) it is necessary to appreciate</a:t>
            </a:r>
          </a:p>
          <a:p>
            <a:r>
              <a:rPr lang="en-US" sz="1200" b="0" i="0" u="none" strike="noStrike" kern="1200" baseline="0" dirty="0">
                <a:solidFill>
                  <a:schemeClr val="tx1"/>
                </a:solidFill>
                <a:latin typeface="+mn-lt"/>
                <a:ea typeface="+mn-ea"/>
                <a:cs typeface="+mn-cs"/>
              </a:rPr>
              <a:t>something of the history of physical activity itself. According to Steven Blair (1988), this</a:t>
            </a:r>
          </a:p>
          <a:p>
            <a:r>
              <a:rPr lang="en-US" sz="1200" b="0" i="0" u="none" strike="noStrike" kern="1200" baseline="0" dirty="0">
                <a:solidFill>
                  <a:schemeClr val="tx1"/>
                </a:solidFill>
                <a:latin typeface="+mn-lt"/>
                <a:ea typeface="+mn-ea"/>
                <a:cs typeface="+mn-cs"/>
              </a:rPr>
              <a:t>unfolded over four broad evolutionary periods. First, in the </a:t>
            </a:r>
            <a:r>
              <a:rPr lang="en-US" sz="1200" b="0" i="1" u="none" strike="noStrike" kern="1200" baseline="0" dirty="0">
                <a:solidFill>
                  <a:schemeClr val="tx1"/>
                </a:solidFill>
                <a:latin typeface="+mn-lt"/>
                <a:ea typeface="+mn-ea"/>
                <a:cs typeface="+mn-cs"/>
              </a:rPr>
              <a:t>pre-agricultural period </a:t>
            </a:r>
            <a:r>
              <a:rPr lang="en-US" sz="1200" b="0" i="0" u="none" strike="noStrike" kern="1200" baseline="0" dirty="0">
                <a:solidFill>
                  <a:schemeClr val="tx1"/>
                </a:solidFill>
                <a:latin typeface="+mn-lt"/>
                <a:ea typeface="+mn-ea"/>
                <a:cs typeface="+mn-cs"/>
              </a:rPr>
              <a:t>(from the</a:t>
            </a:r>
          </a:p>
          <a:p>
            <a:r>
              <a:rPr lang="en-US" sz="1200" b="0" i="0" u="none" strike="noStrike" kern="1200" baseline="0" dirty="0">
                <a:solidFill>
                  <a:schemeClr val="tx1"/>
                </a:solidFill>
                <a:latin typeface="+mn-lt"/>
                <a:ea typeface="+mn-ea"/>
                <a:cs typeface="+mn-cs"/>
              </a:rPr>
              <a:t>dawn of homo sapiens until about 8,000 BC), physical activity was an ever-present feature of</a:t>
            </a:r>
          </a:p>
          <a:p>
            <a:r>
              <a:rPr lang="en-US" sz="1200" b="0" i="0" u="none" strike="noStrike" kern="1200" baseline="0" dirty="0">
                <a:solidFill>
                  <a:schemeClr val="tx1"/>
                </a:solidFill>
                <a:latin typeface="+mn-lt"/>
                <a:ea typeface="+mn-ea"/>
                <a:cs typeface="+mn-cs"/>
              </a:rPr>
              <a:t>life because humans had to hunt and gather to survive. Likewise, in the </a:t>
            </a:r>
            <a:r>
              <a:rPr lang="en-US" sz="1200" b="0" i="1" u="none" strike="noStrike" kern="1200" baseline="0" dirty="0">
                <a:solidFill>
                  <a:schemeClr val="tx1"/>
                </a:solidFill>
                <a:latin typeface="+mn-lt"/>
                <a:ea typeface="+mn-ea"/>
                <a:cs typeface="+mn-cs"/>
              </a:rPr>
              <a:t>agricultural period</a:t>
            </a:r>
          </a:p>
          <a:p>
            <a:r>
              <a:rPr lang="en-US" sz="1200" b="0" i="0" u="none" strike="noStrike" kern="1200" baseline="0" dirty="0">
                <a:solidFill>
                  <a:schemeClr val="tx1"/>
                </a:solidFill>
                <a:latin typeface="+mn-lt"/>
                <a:ea typeface="+mn-ea"/>
                <a:cs typeface="+mn-cs"/>
              </a:rPr>
              <a:t>(which lasted until the beginning of the 19th century), physical activity was still common but</a:t>
            </a:r>
          </a:p>
          <a:p>
            <a:r>
              <a:rPr lang="en-US" sz="1200" b="0" i="0" u="none" strike="noStrike" kern="1200" baseline="0" dirty="0">
                <a:solidFill>
                  <a:schemeClr val="tx1"/>
                </a:solidFill>
                <a:latin typeface="+mn-lt"/>
                <a:ea typeface="+mn-ea"/>
                <a:cs typeface="+mn-cs"/>
              </a:rPr>
              <a:t>became more focused on strength due to the need to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in fields. Following this, in the</a:t>
            </a:r>
          </a:p>
          <a:p>
            <a:r>
              <a:rPr lang="en-US" sz="1200" b="0" i="1" u="none" strike="noStrike" kern="1200" baseline="0" dirty="0">
                <a:solidFill>
                  <a:schemeClr val="tx1"/>
                </a:solidFill>
                <a:latin typeface="+mn-lt"/>
                <a:ea typeface="+mn-ea"/>
                <a:cs typeface="+mn-cs"/>
              </a:rPr>
              <a:t>industrial period </a:t>
            </a:r>
            <a:r>
              <a:rPr lang="en-US" sz="1200" b="0" i="0" u="none" strike="noStrike" kern="1200" baseline="0" dirty="0">
                <a:solidFill>
                  <a:schemeClr val="tx1"/>
                </a:solidFill>
                <a:latin typeface="+mn-lt"/>
                <a:ea typeface="+mn-ea"/>
                <a:cs typeface="+mn-cs"/>
              </a:rPr>
              <a:t>(from around 1800 to 1945), daily physical activity shifted for many people</a:t>
            </a:r>
          </a:p>
          <a:p>
            <a:r>
              <a:rPr lang="en-US" sz="1200" b="0" i="0" u="none" strike="noStrike" kern="1200" baseline="0" dirty="0">
                <a:solidFill>
                  <a:schemeClr val="tx1"/>
                </a:solidFill>
                <a:latin typeface="+mn-lt"/>
                <a:ea typeface="+mn-ea"/>
                <a:cs typeface="+mn-cs"/>
              </a:rPr>
              <a:t>to manual work in new factories, but despite the unhealthy working conditions, there was no</a:t>
            </a:r>
          </a:p>
          <a:p>
            <a:r>
              <a:rPr lang="en-US" sz="1200" b="0" i="0" u="none" strike="noStrike" kern="1200" baseline="0" dirty="0">
                <a:solidFill>
                  <a:schemeClr val="tx1"/>
                </a:solidFill>
                <a:latin typeface="+mn-lt"/>
                <a:ea typeface="+mn-ea"/>
                <a:cs typeface="+mn-cs"/>
              </a:rPr>
              <a:t>lack of physical activity. Then finally in the (post-1945) </a:t>
            </a:r>
            <a:r>
              <a:rPr lang="en-US" sz="1200" b="0" i="1" u="none" strike="noStrike" kern="1200" baseline="0" dirty="0">
                <a:solidFill>
                  <a:schemeClr val="tx1"/>
                </a:solidFill>
                <a:latin typeface="+mn-lt"/>
                <a:ea typeface="+mn-ea"/>
                <a:cs typeface="+mn-cs"/>
              </a:rPr>
              <a:t>nuclear period </a:t>
            </a:r>
            <a:r>
              <a:rPr lang="en-US" sz="1200" b="0" i="0" u="none" strike="noStrike" kern="1200" baseline="0" dirty="0">
                <a:solidFill>
                  <a:schemeClr val="tx1"/>
                </a:solidFill>
                <a:latin typeface="+mn-lt"/>
                <a:ea typeface="+mn-ea"/>
                <a:cs typeface="+mn-cs"/>
              </a:rPr>
              <a:t>technological</a:t>
            </a:r>
          </a:p>
          <a:p>
            <a:r>
              <a:rPr lang="en-US" sz="1200" b="0" i="0" u="none" strike="noStrike" kern="1200" baseline="0" dirty="0">
                <a:solidFill>
                  <a:schemeClr val="tx1"/>
                </a:solidFill>
                <a:latin typeface="+mn-lt"/>
                <a:ea typeface="+mn-ea"/>
                <a:cs typeface="+mn-cs"/>
              </a:rPr>
              <a:t>innovations changed things dramatically and gradually removed the need to be physically</a:t>
            </a:r>
          </a:p>
          <a:p>
            <a:r>
              <a:rPr lang="en-US" sz="1200" b="0" i="0" u="none" strike="noStrike" kern="1200" baseline="0" dirty="0">
                <a:solidFill>
                  <a:schemeClr val="tx1"/>
                </a:solidFill>
                <a:latin typeface="+mn-lt"/>
                <a:ea typeface="+mn-ea"/>
                <a:cs typeface="+mn-cs"/>
              </a:rPr>
              <a:t>active in daily life. From this point to the present day, office work that involves sedentary</a:t>
            </a:r>
          </a:p>
          <a:p>
            <a:r>
              <a:rPr lang="en-US" sz="1200" b="0" i="0" u="none" strike="noStrike" kern="1200" baseline="0" dirty="0">
                <a:solidFill>
                  <a:schemeClr val="tx1"/>
                </a:solidFill>
                <a:latin typeface="+mn-lt"/>
                <a:ea typeface="+mn-ea"/>
                <a:cs typeface="+mn-cs"/>
              </a:rPr>
              <a:t>and physically undemanding activity became increasingly common. Moreover, now people</a:t>
            </a:r>
          </a:p>
          <a:p>
            <a:r>
              <a:rPr lang="en-US" sz="1200" b="0" i="0" u="none" strike="noStrike" kern="1200" baseline="0" dirty="0">
                <a:solidFill>
                  <a:schemeClr val="tx1"/>
                </a:solidFill>
                <a:latin typeface="+mn-lt"/>
                <a:ea typeface="+mn-ea"/>
                <a:cs typeface="+mn-cs"/>
              </a:rPr>
              <a:t>commute to work by car or public transport and, when they get there, they routinely take the</a:t>
            </a:r>
          </a:p>
          <a:p>
            <a:r>
              <a:rPr lang="en-US" sz="1200" b="0" i="0" u="none" strike="noStrike" kern="1200" baseline="0" dirty="0">
                <a:solidFill>
                  <a:schemeClr val="tx1"/>
                </a:solidFill>
                <a:latin typeface="+mn-lt"/>
                <a:ea typeface="+mn-ea"/>
                <a:cs typeface="+mn-cs"/>
              </a:rPr>
              <a:t>lift to reach their office if it is above the ground floor.</a:t>
            </a:r>
          </a:p>
          <a:p>
            <a:r>
              <a:rPr lang="en-US" sz="1200" b="0" i="0" u="none" strike="noStrike" kern="1200" baseline="0" dirty="0">
                <a:solidFill>
                  <a:schemeClr val="tx1"/>
                </a:solidFill>
                <a:latin typeface="+mn-lt"/>
                <a:ea typeface="+mn-ea"/>
                <a:cs typeface="+mn-cs"/>
              </a:rPr>
              <a:t>In short, this historical overview tells us that for the greater part of human existence</a:t>
            </a:r>
          </a:p>
          <a:p>
            <a:r>
              <a:rPr lang="en-US" sz="1200" b="0" i="0" u="none" strike="noStrike" kern="1200" baseline="0" dirty="0">
                <a:solidFill>
                  <a:schemeClr val="tx1"/>
                </a:solidFill>
                <a:latin typeface="+mn-lt"/>
                <a:ea typeface="+mn-ea"/>
                <a:cs typeface="+mn-cs"/>
              </a:rPr>
              <a:t>(roughly 99.997% of the time that our species has been on the planet), physical activity in</a:t>
            </a:r>
          </a:p>
          <a:p>
            <a:r>
              <a:rPr lang="en-US" sz="1200" b="0" i="0" u="none" strike="noStrike" kern="1200" baseline="0" dirty="0">
                <a:solidFill>
                  <a:schemeClr val="tx1"/>
                </a:solidFill>
                <a:latin typeface="+mn-lt"/>
                <a:ea typeface="+mn-ea"/>
                <a:cs typeface="+mn-cs"/>
              </a:rPr>
              <a:t>different forms was necessary for survival. As a result, humans did not have a choice to be</a:t>
            </a:r>
          </a:p>
          <a:p>
            <a:r>
              <a:rPr lang="en-US" sz="1200" b="0" i="0" u="none" strike="noStrike" kern="1200" baseline="0" dirty="0">
                <a:solidFill>
                  <a:schemeClr val="tx1"/>
                </a:solidFill>
                <a:latin typeface="+mn-lt"/>
                <a:ea typeface="+mn-ea"/>
                <a:cs typeface="+mn-cs"/>
              </a:rPr>
              <a:t>anything other than physically active. Yet in the last 70 or so years this has changed</a:t>
            </a:r>
          </a:p>
          <a:p>
            <a:r>
              <a:rPr lang="en-US" sz="1200" b="0" i="0" u="none" strike="noStrike" kern="1200" baseline="0" dirty="0">
                <a:solidFill>
                  <a:schemeClr val="tx1"/>
                </a:solidFill>
                <a:latin typeface="+mn-lt"/>
                <a:ea typeface="+mn-ea"/>
                <a:cs typeface="+mn-cs"/>
              </a:rPr>
              <a:t>dramatically — so that for most people today physical activity needs to be consciously built</a:t>
            </a:r>
          </a:p>
          <a:p>
            <a:r>
              <a:rPr lang="en-US" sz="1200" b="0" i="0" u="none" strike="noStrike" kern="1200" baseline="0" dirty="0">
                <a:solidFill>
                  <a:schemeClr val="tx1"/>
                </a:solidFill>
                <a:latin typeface="+mn-lt"/>
                <a:ea typeface="+mn-ea"/>
                <a:cs typeface="+mn-cs"/>
              </a:rPr>
              <a:t>into their leisure time or daily activity.</a:t>
            </a:r>
          </a:p>
          <a:p>
            <a:r>
              <a:rPr lang="en-US" sz="1200" b="0" i="0" u="none" strike="noStrike" kern="1200" baseline="0" dirty="0">
                <a:solidFill>
                  <a:schemeClr val="tx1"/>
                </a:solidFill>
                <a:latin typeface="+mn-lt"/>
                <a:ea typeface="+mn-ea"/>
                <a:cs typeface="+mn-cs"/>
              </a:rPr>
              <a:t>Furthermore, for the first 40 or so years of this nuclear period, researchers gave little</a:t>
            </a:r>
          </a:p>
          <a:p>
            <a:r>
              <a:rPr lang="en-US" sz="1200" b="0" i="0" u="none" strike="noStrike" kern="1200" baseline="0" dirty="0">
                <a:solidFill>
                  <a:schemeClr val="tx1"/>
                </a:solidFill>
                <a:latin typeface="+mn-lt"/>
                <a:ea typeface="+mn-ea"/>
                <a:cs typeface="+mn-cs"/>
              </a:rPr>
              <a:t>thought to the question of what impact physical </a:t>
            </a:r>
            <a:r>
              <a:rPr lang="en-US" sz="1200" b="0" i="1" u="none" strike="noStrike" kern="1200" baseline="0" dirty="0">
                <a:solidFill>
                  <a:schemeClr val="tx1"/>
                </a:solidFill>
                <a:latin typeface="+mn-lt"/>
                <a:ea typeface="+mn-ea"/>
                <a:cs typeface="+mn-cs"/>
              </a:rPr>
              <a:t>in</a:t>
            </a:r>
            <a:r>
              <a:rPr lang="en-US" sz="1200" b="0" i="0" u="none" strike="noStrike" kern="1200" baseline="0" dirty="0">
                <a:solidFill>
                  <a:schemeClr val="tx1"/>
                </a:solidFill>
                <a:latin typeface="+mn-lt"/>
                <a:ea typeface="+mn-ea"/>
                <a:cs typeface="+mn-cs"/>
              </a:rPr>
              <a:t>activity was having on health. Certainly,</a:t>
            </a:r>
          </a:p>
          <a:p>
            <a:r>
              <a:rPr lang="en-US" sz="1200" b="0" i="0" u="none" strike="noStrike" kern="1200" baseline="0" dirty="0">
                <a:solidFill>
                  <a:schemeClr val="tx1"/>
                </a:solidFill>
                <a:latin typeface="+mn-lt"/>
                <a:ea typeface="+mn-ea"/>
                <a:cs typeface="+mn-cs"/>
              </a:rPr>
              <a:t>they generated little hard evidence that it was detrimental to health in any way. Indeed, on the</a:t>
            </a:r>
          </a:p>
          <a:p>
            <a:r>
              <a:rPr lang="en-US" sz="1200" b="0" i="0" u="none" strike="noStrike" kern="1200" baseline="0" dirty="0">
                <a:solidFill>
                  <a:schemeClr val="tx1"/>
                </a:solidFill>
                <a:latin typeface="+mn-lt"/>
                <a:ea typeface="+mn-ea"/>
                <a:cs typeface="+mn-cs"/>
              </a:rPr>
              <a:t>contrary, the reduced need for physical activity was initially welcomed as a blessing for</a:t>
            </a:r>
          </a:p>
          <a:p>
            <a:r>
              <a:rPr lang="en-US" sz="1200" b="0" i="0" u="none" strike="noStrike" kern="1200" baseline="0" dirty="0">
                <a:solidFill>
                  <a:schemeClr val="tx1"/>
                </a:solidFill>
                <a:latin typeface="+mn-lt"/>
                <a:ea typeface="+mn-ea"/>
                <a:cs typeface="+mn-cs"/>
              </a:rPr>
              <a:t>humanity. This is illustrated by an advertisement for Shepard Warner home elevators that</a:t>
            </a:r>
          </a:p>
          <a:p>
            <a:r>
              <a:rPr lang="en-US" sz="1200" b="0" i="0" u="none" strike="noStrike" kern="1200" baseline="0" dirty="0">
                <a:solidFill>
                  <a:schemeClr val="tx1"/>
                </a:solidFill>
                <a:latin typeface="+mn-lt"/>
                <a:ea typeface="+mn-ea"/>
                <a:cs typeface="+mn-cs"/>
              </a:rPr>
              <a:t>appeared in the 1960s (see Figure 1.1). “Why climb stairs”, it asked, “when you can ride with</a:t>
            </a:r>
          </a:p>
          <a:p>
            <a:r>
              <a:rPr lang="en-US" sz="1200" b="0" i="0" u="none" strike="noStrike" kern="1200" baseline="0" dirty="0">
                <a:solidFill>
                  <a:schemeClr val="tx1"/>
                </a:solidFill>
                <a:latin typeface="+mn-lt"/>
                <a:ea typeface="+mn-ea"/>
                <a:cs typeface="+mn-cs"/>
              </a:rPr>
              <a:t>the finest in home elevators.” It was only in the early 1980s, then, that the </a:t>
            </a:r>
            <a:r>
              <a:rPr lang="en-US" sz="1200" b="0" i="0" u="none" strike="noStrike" kern="1200" baseline="0" dirty="0" err="1">
                <a:solidFill>
                  <a:schemeClr val="tx1"/>
                </a:solidFill>
                <a:latin typeface="+mn-lt"/>
                <a:ea typeface="+mn-ea"/>
                <a:cs typeface="+mn-cs"/>
              </a:rPr>
              <a:t>realisation</a:t>
            </a:r>
            <a:r>
              <a:rPr lang="en-US" sz="1200" b="0" i="0" u="none" strike="noStrike" kern="1200" baseline="0" dirty="0">
                <a:solidFill>
                  <a:schemeClr val="tx1"/>
                </a:solidFill>
                <a:latin typeface="+mn-lt"/>
                <a:ea typeface="+mn-ea"/>
                <a:cs typeface="+mn-cs"/>
              </a:rPr>
              <a:t> started to dawn on researchers</a:t>
            </a:r>
          </a:p>
          <a:p>
            <a:r>
              <a:rPr lang="en-US" sz="1200" b="0" i="0" u="none" strike="noStrike" kern="1200" baseline="0" dirty="0">
                <a:solidFill>
                  <a:schemeClr val="tx1"/>
                </a:solidFill>
                <a:latin typeface="+mn-lt"/>
                <a:ea typeface="+mn-ea"/>
                <a:cs typeface="+mn-cs"/>
              </a:rPr>
              <a:t>that our bodies had evolved to be physically active, and that </a:t>
            </a:r>
            <a:r>
              <a:rPr lang="en-US" sz="1200" b="0" i="1" u="none" strike="noStrike" kern="1200" baseline="0" dirty="0">
                <a:solidFill>
                  <a:schemeClr val="tx1"/>
                </a:solidFill>
                <a:latin typeface="+mn-lt"/>
                <a:ea typeface="+mn-ea"/>
                <a:cs typeface="+mn-cs"/>
              </a:rPr>
              <a:t>hypokinesis </a:t>
            </a:r>
            <a:r>
              <a:rPr lang="en-US" sz="1200" b="0" i="0" u="none" strike="noStrike" kern="1200" baseline="0" dirty="0">
                <a:solidFill>
                  <a:schemeClr val="tx1"/>
                </a:solidFill>
                <a:latin typeface="+mn-lt"/>
                <a:ea typeface="+mn-ea"/>
                <a:cs typeface="+mn-cs"/>
              </a:rPr>
              <a:t>(decreased bodily</a:t>
            </a:r>
          </a:p>
          <a:p>
            <a:r>
              <a:rPr lang="en-US" sz="1200" b="0" i="0" u="none" strike="noStrike" kern="1200" baseline="0" dirty="0">
                <a:solidFill>
                  <a:schemeClr val="tx1"/>
                </a:solidFill>
                <a:latin typeface="+mn-lt"/>
                <a:ea typeface="+mn-ea"/>
                <a:cs typeface="+mn-cs"/>
              </a:rPr>
              <a:t>movement) was a major health risk (e.g., Corbin, 1987). Following this ‘discovery’ of the</a:t>
            </a:r>
          </a:p>
          <a:p>
            <a:r>
              <a:rPr lang="en-US" sz="1200" b="0" i="0" u="none" strike="noStrike" kern="1200" baseline="0" dirty="0">
                <a:solidFill>
                  <a:schemeClr val="tx1"/>
                </a:solidFill>
                <a:latin typeface="+mn-lt"/>
                <a:ea typeface="+mn-ea"/>
                <a:cs typeface="+mn-cs"/>
              </a:rPr>
              <a:t>health benefits of physical activity, scientists became interested in the new challenge of</a:t>
            </a:r>
          </a:p>
          <a:p>
            <a:r>
              <a:rPr lang="en-US" sz="1200" b="0" i="0" u="none" strike="noStrike" kern="1200" baseline="0" dirty="0">
                <a:solidFill>
                  <a:schemeClr val="tx1"/>
                </a:solidFill>
                <a:latin typeface="+mn-lt"/>
                <a:ea typeface="+mn-ea"/>
                <a:cs typeface="+mn-cs"/>
              </a:rPr>
              <a:t>trying to motivate humans to become sufficiently active in </a:t>
            </a:r>
            <a:r>
              <a:rPr lang="en-US" sz="1200" b="0" i="1" u="none" strike="noStrike" kern="1200" baseline="0" dirty="0" err="1">
                <a:solidFill>
                  <a:schemeClr val="tx1"/>
                </a:solidFill>
                <a:latin typeface="+mn-lt"/>
                <a:ea typeface="+mn-ea"/>
                <a:cs typeface="+mn-cs"/>
              </a:rPr>
              <a:t>lethargogenic</a:t>
            </a:r>
            <a:r>
              <a:rPr lang="en-US" sz="1200" b="0" i="1" u="none" strike="noStrike" kern="1200" baseline="0" dirty="0">
                <a:solidFill>
                  <a:schemeClr val="tx1"/>
                </a:solidFill>
                <a:latin typeface="+mn-lt"/>
                <a:ea typeface="+mn-ea"/>
                <a:cs typeface="+mn-cs"/>
              </a:rPr>
              <a:t> environments </a:t>
            </a:r>
          </a:p>
          <a:p>
            <a:r>
              <a:rPr lang="en-US" sz="1200" b="0" i="0" u="none" strike="noStrike" kern="1200" baseline="0" dirty="0">
                <a:solidFill>
                  <a:schemeClr val="tx1"/>
                </a:solidFill>
                <a:latin typeface="+mn-lt"/>
                <a:ea typeface="+mn-ea"/>
                <a:cs typeface="+mn-cs"/>
              </a:rPr>
              <a:t>increasingly designed to render physical activity obsolete. In the first instance, this interest</a:t>
            </a:r>
          </a:p>
          <a:p>
            <a:r>
              <a:rPr lang="en-US" sz="1200" b="0" i="0" u="none" strike="noStrike" kern="1200" baseline="0" dirty="0">
                <a:solidFill>
                  <a:schemeClr val="tx1"/>
                </a:solidFill>
                <a:latin typeface="+mn-lt"/>
                <a:ea typeface="+mn-ea"/>
                <a:cs typeface="+mn-cs"/>
              </a:rPr>
              <a:t>came largely from sport psychologists. As a result, journals that had previously focused only</a:t>
            </a:r>
          </a:p>
          <a:p>
            <a:r>
              <a:rPr lang="en-US" sz="1200" b="0" i="0" u="none" strike="noStrike" kern="1200" baseline="0" dirty="0">
                <a:solidFill>
                  <a:schemeClr val="tx1"/>
                </a:solidFill>
                <a:latin typeface="+mn-lt"/>
                <a:ea typeface="+mn-ea"/>
                <a:cs typeface="+mn-cs"/>
              </a:rPr>
              <a:t>on topics of sport psychology (of the form discussed in the previous section) now introduced</a:t>
            </a:r>
          </a:p>
          <a:p>
            <a:r>
              <a:rPr lang="en-US" sz="1200" b="0" i="0" u="none" strike="noStrike" kern="1200" baseline="0" dirty="0">
                <a:solidFill>
                  <a:schemeClr val="tx1"/>
                </a:solidFill>
                <a:latin typeface="+mn-lt"/>
                <a:ea typeface="+mn-ea"/>
                <a:cs typeface="+mn-cs"/>
              </a:rPr>
              <a:t>new sections to address these issues. Moreover, to distinguish between these different lines</a:t>
            </a:r>
          </a:p>
          <a:p>
            <a:r>
              <a:rPr lang="en-US" sz="1200" b="0" i="0" u="none" strike="noStrike" kern="1200" baseline="0" dirty="0">
                <a:solidFill>
                  <a:schemeClr val="tx1"/>
                </a:solidFill>
                <a:latin typeface="+mn-lt"/>
                <a:ea typeface="+mn-ea"/>
                <a:cs typeface="+mn-cs"/>
              </a:rPr>
              <a:t>of research, many of these new sections were titled ‘exercise psychology’. Going yet further,</a:t>
            </a:r>
          </a:p>
          <a:p>
            <a:r>
              <a:rPr lang="en-US" sz="1200" b="0" i="0" u="none" strike="noStrike" kern="1200" baseline="0" dirty="0">
                <a:solidFill>
                  <a:schemeClr val="tx1"/>
                </a:solidFill>
                <a:latin typeface="+mn-lt"/>
                <a:ea typeface="+mn-ea"/>
                <a:cs typeface="+mn-cs"/>
              </a:rPr>
              <a:t>several journals now changed their name so as to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and capture the increasing</a:t>
            </a:r>
          </a:p>
          <a:p>
            <a:r>
              <a:rPr lang="en-US" sz="1200" b="0" i="0" u="none" strike="noStrike" kern="1200" baseline="0" dirty="0">
                <a:solidFill>
                  <a:schemeClr val="tx1"/>
                </a:solidFill>
                <a:latin typeface="+mn-lt"/>
                <a:ea typeface="+mn-ea"/>
                <a:cs typeface="+mn-cs"/>
              </a:rPr>
              <a:t>interest in this new branch of research. This was the case, for example, when in 1988 the</a:t>
            </a:r>
          </a:p>
          <a:p>
            <a:r>
              <a:rPr lang="en-US" sz="1200" b="0" i="1" u="none" strike="noStrike" kern="1200" baseline="0" dirty="0">
                <a:solidFill>
                  <a:schemeClr val="tx1"/>
                </a:solidFill>
                <a:latin typeface="+mn-lt"/>
                <a:ea typeface="+mn-ea"/>
                <a:cs typeface="+mn-cs"/>
              </a:rPr>
              <a:t>Journal of Sport Psychology </a:t>
            </a:r>
            <a:r>
              <a:rPr lang="en-US" sz="1200" b="0" i="0" u="none" strike="noStrike" kern="1200" baseline="0" dirty="0">
                <a:solidFill>
                  <a:schemeClr val="tx1"/>
                </a:solidFill>
                <a:latin typeface="+mn-lt"/>
                <a:ea typeface="+mn-ea"/>
                <a:cs typeface="+mn-cs"/>
              </a:rPr>
              <a:t>was rebranded the </a:t>
            </a:r>
            <a:r>
              <a:rPr lang="en-US" sz="1200" b="0" i="1" u="none" strike="noStrike" kern="1200" baseline="0" dirty="0">
                <a:solidFill>
                  <a:schemeClr val="tx1"/>
                </a:solidFill>
                <a:latin typeface="+mn-lt"/>
                <a:ea typeface="+mn-ea"/>
                <a:cs typeface="+mn-cs"/>
              </a:rPr>
              <a:t>Journal of Sport &amp; Exercise Psychology</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It should be noted that the original focus of early exercise psychologists was on</a:t>
            </a:r>
          </a:p>
          <a:p>
            <a:r>
              <a:rPr lang="en-US" sz="1200" b="0" i="0" u="none" strike="noStrike" kern="1200" baseline="0" dirty="0">
                <a:solidFill>
                  <a:schemeClr val="tx1"/>
                </a:solidFill>
                <a:latin typeface="+mn-lt"/>
                <a:ea typeface="+mn-ea"/>
                <a:cs typeface="+mn-cs"/>
              </a:rPr>
              <a:t>promoting vigorous exercise — in particular through activities such as jogging and fitness.</a:t>
            </a:r>
          </a:p>
          <a:p>
            <a:r>
              <a:rPr lang="en-US" sz="1200" b="0" i="0" u="none" strike="noStrike" kern="1200" baseline="0" dirty="0">
                <a:solidFill>
                  <a:schemeClr val="tx1"/>
                </a:solidFill>
                <a:latin typeface="+mn-lt"/>
                <a:ea typeface="+mn-ea"/>
                <a:cs typeface="+mn-cs"/>
              </a:rPr>
              <a:t>This aligned with prevailing norms at that time which suggested that only intensive physical</a:t>
            </a:r>
          </a:p>
          <a:p>
            <a:r>
              <a:rPr lang="en-US" sz="1200" b="0" i="0" u="none" strike="noStrike" kern="1200" baseline="0" dirty="0">
                <a:solidFill>
                  <a:schemeClr val="tx1"/>
                </a:solidFill>
                <a:latin typeface="+mn-lt"/>
                <a:ea typeface="+mn-ea"/>
                <a:cs typeface="+mn-cs"/>
              </a:rPr>
              <a:t>activity would enhance health, such as the work-outs promoted by actress and reborn fitness</a:t>
            </a:r>
          </a:p>
          <a:p>
            <a:r>
              <a:rPr lang="nl-BE" sz="1200" b="0" i="0" u="none" strike="noStrike" kern="1200" baseline="0" dirty="0" err="1">
                <a:solidFill>
                  <a:schemeClr val="tx1"/>
                </a:solidFill>
                <a:latin typeface="+mn-lt"/>
                <a:ea typeface="+mn-ea"/>
                <a:cs typeface="+mn-cs"/>
              </a:rPr>
              <a:t>guru</a:t>
            </a:r>
            <a:r>
              <a:rPr lang="nl-BE" sz="1200" b="0" i="0" u="none" strike="noStrike" kern="1200" baseline="0" dirty="0">
                <a:solidFill>
                  <a:schemeClr val="tx1"/>
                </a:solidFill>
                <a:latin typeface="+mn-lt"/>
                <a:ea typeface="+mn-ea"/>
                <a:cs typeface="+mn-cs"/>
              </a:rPr>
              <a:t> Jane Fonda.</a:t>
            </a:r>
          </a:p>
          <a:p>
            <a:r>
              <a:rPr lang="en-US" sz="1200" b="0" i="0" u="none" strike="noStrike" kern="1200" baseline="0" dirty="0">
                <a:solidFill>
                  <a:schemeClr val="tx1"/>
                </a:solidFill>
                <a:latin typeface="+mn-lt"/>
                <a:ea typeface="+mn-ea"/>
                <a:cs typeface="+mn-cs"/>
              </a:rPr>
              <a:t>As research in the area advanced, however, it became clear that moderate and even</a:t>
            </a:r>
          </a:p>
          <a:p>
            <a:r>
              <a:rPr lang="en-US" sz="1200" b="0" i="0" u="none" strike="noStrike" kern="1200" baseline="0" dirty="0">
                <a:solidFill>
                  <a:schemeClr val="tx1"/>
                </a:solidFill>
                <a:latin typeface="+mn-lt"/>
                <a:ea typeface="+mn-ea"/>
                <a:cs typeface="+mn-cs"/>
              </a:rPr>
              <a:t>light physical activity might have substantial preventive health effects (e.g., </a:t>
            </a:r>
            <a:r>
              <a:rPr lang="en-US" sz="1200" b="0" i="0" u="none" strike="noStrike" kern="1200" baseline="0" dirty="0" err="1">
                <a:solidFill>
                  <a:schemeClr val="tx1"/>
                </a:solidFill>
                <a:latin typeface="+mn-lt"/>
                <a:ea typeface="+mn-ea"/>
                <a:cs typeface="+mn-cs"/>
              </a:rPr>
              <a:t>Jakicic</a:t>
            </a:r>
            <a:r>
              <a:rPr lang="en-US" sz="1200" b="0" i="0" u="none" strike="noStrike" kern="1200" baseline="0" dirty="0">
                <a:solidFill>
                  <a:schemeClr val="tx1"/>
                </a:solidFill>
                <a:latin typeface="+mn-lt"/>
                <a:ea typeface="+mn-ea"/>
                <a:cs typeface="+mn-cs"/>
              </a:rPr>
              <a:t> et al.,</a:t>
            </a:r>
          </a:p>
          <a:p>
            <a:r>
              <a:rPr lang="en-US" sz="1200" b="0" i="0" u="none" strike="noStrike" kern="1200" baseline="0" dirty="0">
                <a:solidFill>
                  <a:schemeClr val="tx1"/>
                </a:solidFill>
                <a:latin typeface="+mn-lt"/>
                <a:ea typeface="+mn-ea"/>
                <a:cs typeface="+mn-cs"/>
              </a:rPr>
              <a:t>2019). As a result, researchers increasingly focused on promoting ‘active living’ (e.g., Blair,</a:t>
            </a:r>
          </a:p>
          <a:p>
            <a:r>
              <a:rPr lang="en-US" sz="1200" b="0" i="0" u="none" strike="noStrike" kern="1200" baseline="0" dirty="0">
                <a:solidFill>
                  <a:schemeClr val="tx1"/>
                </a:solidFill>
                <a:latin typeface="+mn-lt"/>
                <a:ea typeface="+mn-ea"/>
                <a:cs typeface="+mn-cs"/>
              </a:rPr>
              <a:t>Dunn, Marcus, Carpenter &amp; Jaret, 2010) — trying to encourage people to incorporate even</a:t>
            </a:r>
          </a:p>
          <a:p>
            <a:r>
              <a:rPr lang="en-US" sz="1200" b="0" i="0" u="none" strike="noStrike" kern="1200" baseline="0" dirty="0">
                <a:solidFill>
                  <a:schemeClr val="tx1"/>
                </a:solidFill>
                <a:latin typeface="+mn-lt"/>
                <a:ea typeface="+mn-ea"/>
                <a:cs typeface="+mn-cs"/>
              </a:rPr>
              <a:t>small amounts of light activity into their daily routines (e.g., by walking to the grocery store</a:t>
            </a:r>
          </a:p>
          <a:p>
            <a:r>
              <a:rPr lang="en-US" sz="1200" b="0" i="0" u="none" strike="noStrike" kern="1200" baseline="0" dirty="0">
                <a:solidFill>
                  <a:schemeClr val="tx1"/>
                </a:solidFill>
                <a:latin typeface="+mn-lt"/>
                <a:ea typeface="+mn-ea"/>
                <a:cs typeface="+mn-cs"/>
              </a:rPr>
              <a:t>rather than taking the car). This shift, however, meant that the term ‘exercise psychology’</a:t>
            </a:r>
          </a:p>
          <a:p>
            <a:r>
              <a:rPr lang="en-US" sz="1200" b="0" i="0" u="none" strike="noStrike" kern="1200" baseline="0" dirty="0">
                <a:solidFill>
                  <a:schemeClr val="tx1"/>
                </a:solidFill>
                <a:latin typeface="+mn-lt"/>
                <a:ea typeface="+mn-ea"/>
                <a:cs typeface="+mn-cs"/>
              </a:rPr>
              <a:t>became somewhat misleading, and so a subset of researchers pleaded for the discipline to be</a:t>
            </a:r>
          </a:p>
          <a:p>
            <a:r>
              <a:rPr lang="en-US" sz="1200" b="0" i="0" u="none" strike="noStrike" kern="1200" baseline="0" dirty="0">
                <a:solidFill>
                  <a:schemeClr val="tx1"/>
                </a:solidFill>
                <a:latin typeface="+mn-lt"/>
                <a:ea typeface="+mn-ea"/>
                <a:cs typeface="+mn-cs"/>
              </a:rPr>
              <a:t>renamed ‘physical activity psychology’. This shift in emphasis was seen, for example, in the</a:t>
            </a:r>
          </a:p>
          <a:p>
            <a:r>
              <a:rPr lang="en-US" sz="1200" b="0" i="0" u="none" strike="noStrike" kern="1200" baseline="0" dirty="0">
                <a:solidFill>
                  <a:schemeClr val="tx1"/>
                </a:solidFill>
                <a:latin typeface="+mn-lt"/>
                <a:ea typeface="+mn-ea"/>
                <a:cs typeface="+mn-cs"/>
              </a:rPr>
              <a:t>launch of the </a:t>
            </a:r>
            <a:r>
              <a:rPr lang="en-US" sz="1200" b="0" i="1" u="none" strike="noStrike" kern="1200" baseline="0" dirty="0">
                <a:solidFill>
                  <a:schemeClr val="tx1"/>
                </a:solidFill>
                <a:latin typeface="+mn-lt"/>
                <a:ea typeface="+mn-ea"/>
                <a:cs typeface="+mn-cs"/>
              </a:rPr>
              <a:t>Journal of Physical Activity and Health </a:t>
            </a:r>
            <a:r>
              <a:rPr lang="en-US" sz="1200" b="0" i="0" u="none" strike="noStrike" kern="1200" baseline="0" dirty="0">
                <a:solidFill>
                  <a:schemeClr val="tx1"/>
                </a:solidFill>
                <a:latin typeface="+mn-lt"/>
                <a:ea typeface="+mn-ea"/>
                <a:cs typeface="+mn-cs"/>
              </a:rPr>
              <a:t>in 2004, and in the title of Biddle and</a:t>
            </a:r>
          </a:p>
          <a:p>
            <a:r>
              <a:rPr lang="en-US" sz="1200" b="0" i="0" u="none" strike="noStrike" kern="1200" baseline="0" dirty="0" err="1">
                <a:solidFill>
                  <a:schemeClr val="tx1"/>
                </a:solidFill>
                <a:latin typeface="+mn-lt"/>
                <a:ea typeface="+mn-ea"/>
                <a:cs typeface="+mn-cs"/>
              </a:rPr>
              <a:t>Mutrie’s</a:t>
            </a:r>
            <a:r>
              <a:rPr lang="en-US" sz="1200" b="0" i="0" u="none" strike="noStrike" kern="1200" baseline="0" dirty="0">
                <a:solidFill>
                  <a:schemeClr val="tx1"/>
                </a:solidFill>
                <a:latin typeface="+mn-lt"/>
                <a:ea typeface="+mn-ea"/>
                <a:cs typeface="+mn-cs"/>
              </a:rPr>
              <a:t> ground-breaking textbook </a:t>
            </a:r>
            <a:r>
              <a:rPr lang="en-US" sz="1200" b="0" i="1" u="none" strike="noStrike" kern="1200" baseline="0" dirty="0">
                <a:solidFill>
                  <a:schemeClr val="tx1"/>
                </a:solidFill>
                <a:latin typeface="+mn-lt"/>
                <a:ea typeface="+mn-ea"/>
                <a:cs typeface="+mn-cs"/>
              </a:rPr>
              <a:t>Psychology of Physical Activity: Determinants, Wellbeing</a:t>
            </a:r>
          </a:p>
          <a:p>
            <a:r>
              <a:rPr lang="nl-BE" sz="1200" b="0" i="1" u="none" strike="noStrike" kern="1200" baseline="0" dirty="0">
                <a:solidFill>
                  <a:schemeClr val="tx1"/>
                </a:solidFill>
                <a:latin typeface="+mn-lt"/>
                <a:ea typeface="+mn-ea"/>
                <a:cs typeface="+mn-cs"/>
              </a:rPr>
              <a:t>and </a:t>
            </a:r>
            <a:r>
              <a:rPr lang="nl-BE" sz="1200" b="0" i="1" u="none" strike="noStrike" kern="1200" baseline="0" dirty="0" err="1">
                <a:solidFill>
                  <a:schemeClr val="tx1"/>
                </a:solidFill>
                <a:latin typeface="+mn-lt"/>
                <a:ea typeface="+mn-ea"/>
                <a:cs typeface="+mn-cs"/>
              </a:rPr>
              <a:t>Interventions</a:t>
            </a:r>
            <a:r>
              <a:rPr lang="nl-BE" sz="1200" b="0" i="1" u="none" strike="noStrike" kern="1200" baseline="0" dirty="0">
                <a:solidFill>
                  <a:schemeClr val="tx1"/>
                </a:solidFill>
                <a:latin typeface="+mn-lt"/>
                <a:ea typeface="+mn-ea"/>
                <a:cs typeface="+mn-cs"/>
              </a:rPr>
              <a:t> </a:t>
            </a:r>
            <a:r>
              <a:rPr lang="nl-BE" sz="1200" b="0" i="0" u="none" strike="noStrike" kern="1200" baseline="0" dirty="0">
                <a:solidFill>
                  <a:schemeClr val="tx1"/>
                </a:solidFill>
                <a:latin typeface="+mn-lt"/>
                <a:ea typeface="+mn-ea"/>
                <a:cs typeface="+mn-cs"/>
              </a:rPr>
              <a:t>(2001).</a:t>
            </a:r>
          </a:p>
          <a:p>
            <a:r>
              <a:rPr lang="en-US" sz="1200" b="0" i="0" u="none" strike="noStrike" kern="1200" baseline="0" dirty="0">
                <a:solidFill>
                  <a:schemeClr val="tx1"/>
                </a:solidFill>
                <a:latin typeface="+mn-lt"/>
                <a:ea typeface="+mn-ea"/>
                <a:cs typeface="+mn-cs"/>
              </a:rPr>
              <a:t>These changes in emphasis have also been felt more recently, so that today</a:t>
            </a:r>
          </a:p>
          <a:p>
            <a:r>
              <a:rPr lang="en-US" sz="1200" b="0" i="0" u="none" strike="noStrike" kern="1200" baseline="0" dirty="0">
                <a:solidFill>
                  <a:schemeClr val="tx1"/>
                </a:solidFill>
                <a:latin typeface="+mn-lt"/>
                <a:ea typeface="+mn-ea"/>
                <a:cs typeface="+mn-cs"/>
              </a:rPr>
              <a:t>researchers have come to see the reduction of </a:t>
            </a:r>
            <a:r>
              <a:rPr lang="en-US" sz="1200" b="0" i="1" u="none" strike="noStrike" kern="1200" baseline="0" dirty="0">
                <a:solidFill>
                  <a:schemeClr val="tx1"/>
                </a:solidFill>
                <a:latin typeface="+mn-lt"/>
                <a:ea typeface="+mn-ea"/>
                <a:cs typeface="+mn-cs"/>
              </a:rPr>
              <a:t>sedentary </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(i.e., sitting too long</a:t>
            </a:r>
          </a:p>
          <a:p>
            <a:r>
              <a:rPr lang="en-US" sz="1200" b="0" i="0" u="none" strike="noStrike" kern="1200" baseline="0" dirty="0">
                <a:solidFill>
                  <a:schemeClr val="tx1"/>
                </a:solidFill>
                <a:latin typeface="+mn-lt"/>
                <a:ea typeface="+mn-ea"/>
                <a:cs typeface="+mn-cs"/>
              </a:rPr>
              <a:t>without interruption) as a new and distinct research priority (e.g., </a:t>
            </a:r>
            <a:r>
              <a:rPr lang="en-US" sz="1200" b="0" i="0" u="none" strike="noStrike" kern="1200" baseline="0" dirty="0" err="1">
                <a:solidFill>
                  <a:schemeClr val="tx1"/>
                </a:solidFill>
                <a:latin typeface="+mn-lt"/>
                <a:ea typeface="+mn-ea"/>
                <a:cs typeface="+mn-cs"/>
              </a:rPr>
              <a:t>Ekblom-Bak</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Hellénius</a:t>
            </a:r>
            <a:r>
              <a:rPr lang="en-US" sz="1200" b="0" i="0" u="none" strike="noStrike" kern="1200" baseline="0" dirty="0">
                <a:solidFill>
                  <a:schemeClr val="tx1"/>
                </a:solidFill>
                <a:latin typeface="+mn-lt"/>
                <a:ea typeface="+mn-ea"/>
                <a:cs typeface="+mn-cs"/>
              </a:rPr>
              <a:t> &amp;</a:t>
            </a:r>
          </a:p>
          <a:p>
            <a:r>
              <a:rPr lang="en-US" sz="1200" b="0" i="0" u="none" strike="noStrike" kern="1200" baseline="0" dirty="0" err="1">
                <a:solidFill>
                  <a:schemeClr val="tx1"/>
                </a:solidFill>
                <a:latin typeface="+mn-lt"/>
                <a:ea typeface="+mn-ea"/>
                <a:cs typeface="+mn-cs"/>
              </a:rPr>
              <a:t>Ekblom</a:t>
            </a:r>
            <a:r>
              <a:rPr lang="en-US" sz="1200" b="0" i="0" u="none" strike="noStrike" kern="1200" baseline="0" dirty="0">
                <a:solidFill>
                  <a:schemeClr val="tx1"/>
                </a:solidFill>
                <a:latin typeface="+mn-lt"/>
                <a:ea typeface="+mn-ea"/>
                <a:cs typeface="+mn-cs"/>
              </a:rPr>
              <a:t>, 2010). However, as with the definitional issues that we broached earlier, there is</a:t>
            </a:r>
          </a:p>
          <a:p>
            <a:r>
              <a:rPr lang="en-US" sz="1200" b="0" i="0" u="none" strike="noStrike" kern="1200" baseline="0" dirty="0">
                <a:solidFill>
                  <a:schemeClr val="tx1"/>
                </a:solidFill>
                <a:latin typeface="+mn-lt"/>
                <a:ea typeface="+mn-ea"/>
                <a:cs typeface="+mn-cs"/>
              </a:rPr>
              <a:t>risk that by focusing on the ever-smaller ways in which the field has been carved up, one</a:t>
            </a:r>
          </a:p>
          <a:p>
            <a:r>
              <a:rPr lang="en-US" sz="1200" b="0" i="0" u="none" strike="noStrike" kern="1200" baseline="0" dirty="0">
                <a:solidFill>
                  <a:schemeClr val="tx1"/>
                </a:solidFill>
                <a:latin typeface="+mn-lt"/>
                <a:ea typeface="+mn-ea"/>
                <a:cs typeface="+mn-cs"/>
              </a:rPr>
              <a:t>loses sight of the common agenda that has animated researchers for the last 40 or so years. In</a:t>
            </a:r>
          </a:p>
          <a:p>
            <a:r>
              <a:rPr lang="en-US" sz="1200" b="0" i="0" u="none" strike="noStrike" kern="1200" baseline="0" dirty="0">
                <a:solidFill>
                  <a:schemeClr val="tx1"/>
                </a:solidFill>
                <a:latin typeface="+mn-lt"/>
                <a:ea typeface="+mn-ea"/>
                <a:cs typeface="+mn-cs"/>
              </a:rPr>
              <a:t>the most basic terms, this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on the quest to help people </a:t>
            </a:r>
            <a:r>
              <a:rPr lang="en-US" sz="1200" b="0" i="1" u="none" strike="noStrike" kern="1200" baseline="0" dirty="0">
                <a:solidFill>
                  <a:schemeClr val="tx1"/>
                </a:solidFill>
                <a:latin typeface="+mn-lt"/>
                <a:ea typeface="+mn-ea"/>
                <a:cs typeface="+mn-cs"/>
              </a:rPr>
              <a:t>be as physically active as</a:t>
            </a:r>
          </a:p>
          <a:p>
            <a:r>
              <a:rPr lang="en-US" sz="1200" b="0" i="1" u="none" strike="noStrike" kern="1200" baseline="0" dirty="0">
                <a:solidFill>
                  <a:schemeClr val="tx1"/>
                </a:solidFill>
                <a:latin typeface="+mn-lt"/>
                <a:ea typeface="+mn-ea"/>
                <a:cs typeface="+mn-cs"/>
              </a:rPr>
              <a:t>possible </a:t>
            </a:r>
            <a:r>
              <a:rPr lang="en-US" sz="1200" b="0" i="0" u="none" strike="noStrike" kern="1200" baseline="0" dirty="0">
                <a:solidFill>
                  <a:schemeClr val="tx1"/>
                </a:solidFill>
                <a:latin typeface="+mn-lt"/>
                <a:ea typeface="+mn-ea"/>
                <a:cs typeface="+mn-cs"/>
              </a:rPr>
              <a:t>— whether by playing sport, engaging in exercise, doing physical activity, or simply</a:t>
            </a:r>
          </a:p>
          <a:p>
            <a:r>
              <a:rPr lang="en-US" sz="1200" b="0" i="0" u="none" strike="noStrike" kern="1200" baseline="0" dirty="0">
                <a:solidFill>
                  <a:schemeClr val="tx1"/>
                </a:solidFill>
                <a:latin typeface="+mn-lt"/>
                <a:ea typeface="+mn-ea"/>
                <a:cs typeface="+mn-cs"/>
              </a:rPr>
              <a:t>getting up off the couch. Moreover, as we will see in the chapters below (e.g., Chapters 12</a:t>
            </a:r>
          </a:p>
          <a:p>
            <a:r>
              <a:rPr lang="en-US" sz="1200" b="0" i="0" u="none" strike="noStrike" kern="1200" baseline="0" dirty="0">
                <a:solidFill>
                  <a:schemeClr val="tx1"/>
                </a:solidFill>
                <a:latin typeface="+mn-lt"/>
                <a:ea typeface="+mn-ea"/>
                <a:cs typeface="+mn-cs"/>
              </a:rPr>
              <a:t>and 13), by virtue of its status as </a:t>
            </a:r>
            <a:r>
              <a:rPr lang="en-US" sz="1200" b="0" i="1" u="none" strike="noStrike" kern="1200" baseline="0" dirty="0">
                <a:solidFill>
                  <a:schemeClr val="tx1"/>
                </a:solidFill>
                <a:latin typeface="+mn-lt"/>
                <a:ea typeface="+mn-ea"/>
                <a:cs typeface="+mn-cs"/>
              </a:rPr>
              <a:t>a social cognitive theory of human motivation </a:t>
            </a:r>
            <a:r>
              <a:rPr lang="en-US" sz="1200" b="0" i="0" u="none" strike="noStrike" kern="1200" baseline="0" dirty="0">
                <a:solidFill>
                  <a:schemeClr val="tx1"/>
                </a:solidFill>
                <a:latin typeface="+mn-lt"/>
                <a:ea typeface="+mn-ea"/>
                <a:cs typeface="+mn-cs"/>
              </a:rPr>
              <a:t>(e.g.,</a:t>
            </a:r>
          </a:p>
          <a:p>
            <a:r>
              <a:rPr lang="nl-BE" sz="1200" b="0" i="0" u="none" strike="noStrike" kern="1200" baseline="0" dirty="0" err="1">
                <a:solidFill>
                  <a:schemeClr val="tx1"/>
                </a:solidFill>
                <a:latin typeface="+mn-lt"/>
                <a:ea typeface="+mn-ea"/>
                <a:cs typeface="+mn-cs"/>
              </a:rPr>
              <a:t>Ellemers</a:t>
            </a:r>
            <a:r>
              <a:rPr lang="nl-BE" sz="1200" b="0" i="0" u="none" strike="noStrike" kern="1200" baseline="0" dirty="0">
                <a:solidFill>
                  <a:schemeClr val="tx1"/>
                </a:solidFill>
                <a:latin typeface="+mn-lt"/>
                <a:ea typeface="+mn-ea"/>
                <a:cs typeface="+mn-cs"/>
              </a:rPr>
              <a:t> de </a:t>
            </a:r>
            <a:r>
              <a:rPr lang="nl-BE" sz="1200" b="0" i="0" u="none" strike="noStrike" kern="1200" baseline="0" dirty="0" err="1">
                <a:solidFill>
                  <a:schemeClr val="tx1"/>
                </a:solidFill>
                <a:latin typeface="+mn-lt"/>
                <a:ea typeface="+mn-ea"/>
                <a:cs typeface="+mn-cs"/>
              </a:rPr>
              <a:t>Gilder</a:t>
            </a:r>
            <a:r>
              <a:rPr lang="nl-BE" sz="1200" b="0" i="0" u="none" strike="noStrike" kern="1200" baseline="0" dirty="0">
                <a:solidFill>
                  <a:schemeClr val="tx1"/>
                </a:solidFill>
                <a:latin typeface="+mn-lt"/>
                <a:ea typeface="+mn-ea"/>
                <a:cs typeface="+mn-cs"/>
              </a:rPr>
              <a:t> &amp; </a:t>
            </a:r>
            <a:r>
              <a:rPr lang="nl-BE" sz="1200" b="0" i="0" u="none" strike="noStrike" kern="1200" baseline="0" dirty="0" err="1">
                <a:solidFill>
                  <a:schemeClr val="tx1"/>
                </a:solidFill>
                <a:latin typeface="+mn-lt"/>
                <a:ea typeface="+mn-ea"/>
                <a:cs typeface="+mn-cs"/>
              </a:rPr>
              <a:t>Haslam</a:t>
            </a:r>
            <a:r>
              <a:rPr lang="nl-BE" sz="1200" b="0" i="0" u="none" strike="noStrike" kern="1200" baseline="0" dirty="0">
                <a:solidFill>
                  <a:schemeClr val="tx1"/>
                </a:solidFill>
                <a:latin typeface="+mn-lt"/>
                <a:ea typeface="+mn-ea"/>
                <a:cs typeface="+mn-cs"/>
              </a:rPr>
              <a:t>, 2003; </a:t>
            </a:r>
            <a:r>
              <a:rPr lang="nl-BE" sz="1200" b="0" i="0" u="none" strike="noStrike" kern="1200" baseline="0" dirty="0" err="1">
                <a:solidFill>
                  <a:schemeClr val="tx1"/>
                </a:solidFill>
                <a:latin typeface="+mn-lt"/>
                <a:ea typeface="+mn-ea"/>
                <a:cs typeface="+mn-cs"/>
              </a:rPr>
              <a:t>Haslam</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Oakes</a:t>
            </a:r>
            <a:r>
              <a:rPr lang="nl-BE" sz="1200" b="0" i="0" u="none" strike="noStrike" kern="1200" baseline="0" dirty="0">
                <a:solidFill>
                  <a:schemeClr val="tx1"/>
                </a:solidFill>
                <a:latin typeface="+mn-lt"/>
                <a:ea typeface="+mn-ea"/>
                <a:cs typeface="+mn-cs"/>
              </a:rPr>
              <a:t>, Turner &amp; </a:t>
            </a:r>
            <a:r>
              <a:rPr lang="nl-BE" sz="1200" b="0" i="0" u="none" strike="noStrike" kern="1200" baseline="0" dirty="0" err="1">
                <a:solidFill>
                  <a:schemeClr val="tx1"/>
                </a:solidFill>
                <a:latin typeface="+mn-lt"/>
                <a:ea typeface="+mn-ea"/>
                <a:cs typeface="+mn-cs"/>
              </a:rPr>
              <a:t>McGarty</a:t>
            </a:r>
            <a:r>
              <a:rPr lang="nl-BE" sz="1200" b="0" i="0" u="none" strike="noStrike" kern="1200" baseline="0" dirty="0">
                <a:solidFill>
                  <a:schemeClr val="tx1"/>
                </a:solidFill>
                <a:latin typeface="+mn-lt"/>
                <a:ea typeface="+mn-ea"/>
                <a:cs typeface="+mn-cs"/>
              </a:rPr>
              <a:t>, 1996; </a:t>
            </a:r>
            <a:r>
              <a:rPr lang="nl-BE" sz="1200" b="0" i="0" u="none" strike="noStrike" kern="1200" baseline="0" dirty="0" err="1">
                <a:solidFill>
                  <a:schemeClr val="tx1"/>
                </a:solidFill>
                <a:latin typeface="+mn-lt"/>
                <a:ea typeface="+mn-ea"/>
                <a:cs typeface="+mn-cs"/>
              </a:rPr>
              <a:t>Tajfel</a:t>
            </a:r>
            <a:r>
              <a:rPr lang="nl-BE" sz="1200" b="0" i="0" u="none" strike="noStrike" kern="1200" baseline="0" dirty="0">
                <a:solidFill>
                  <a:schemeClr val="tx1"/>
                </a:solidFill>
                <a:latin typeface="+mn-lt"/>
                <a:ea typeface="+mn-ea"/>
                <a:cs typeface="+mn-cs"/>
              </a:rPr>
              <a:t> &amp;</a:t>
            </a:r>
          </a:p>
          <a:p>
            <a:r>
              <a:rPr lang="en-US" sz="1200" b="0" i="0" u="none" strike="noStrike" kern="1200" baseline="0" dirty="0">
                <a:solidFill>
                  <a:schemeClr val="tx1"/>
                </a:solidFill>
                <a:latin typeface="+mn-lt"/>
                <a:ea typeface="+mn-ea"/>
                <a:cs typeface="+mn-cs"/>
              </a:rPr>
              <a:t>Turner, 1979), this is an agenda that the social identity approach is peculiarly well positioned</a:t>
            </a:r>
          </a:p>
          <a:p>
            <a:r>
              <a:rPr lang="nl-BE" sz="1200" b="0" i="0" u="none" strike="noStrike" kern="1200" baseline="0" dirty="0" err="1">
                <a:solidFill>
                  <a:schemeClr val="tx1"/>
                </a:solidFill>
                <a:latin typeface="+mn-lt"/>
                <a:ea typeface="+mn-ea"/>
                <a:cs typeface="+mn-cs"/>
              </a:rPr>
              <a:t>to</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address</a:t>
            </a:r>
            <a:r>
              <a:rPr lang="nl-BE" sz="1200" b="0" i="0" u="none" strike="noStrike" kern="1200" baseline="0" dirty="0">
                <a:solidFill>
                  <a:schemeClr val="tx1"/>
                </a:solidFill>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2061340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apadivisions.org/division-47"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295580" y="311859"/>
            <a:ext cx="6304512" cy="1545969"/>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pPr>
              <a:lnSpc>
                <a:spcPct val="100000"/>
              </a:lnSpc>
            </a:pPr>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1 </a:t>
            </a:r>
          </a:p>
          <a:p>
            <a:pPr>
              <a:lnSpc>
                <a:spcPct val="100000"/>
              </a:lnSpc>
            </a:pPr>
            <a:r>
              <a:rPr lang="en-GB" sz="3200" b="0" dirty="0">
                <a:solidFill>
                  <a:srgbClr val="22568B"/>
                </a:solidFill>
                <a:latin typeface="Avenir Roman" panose="02000503020000020003" pitchFamily="2" charset="0"/>
                <a:ea typeface="Bodoni Ornaments" pitchFamily="2" charset="0"/>
                <a:cs typeface="Beirut" pitchFamily="2" charset="-78"/>
              </a:rPr>
              <a:t>TOWARDS A NEW PSYCHOLOGY OF SPORT AND EXERCISE</a:t>
            </a:r>
          </a:p>
        </p:txBody>
      </p:sp>
      <p:sp>
        <p:nvSpPr>
          <p:cNvPr id="10" name="Rectangle 9"/>
          <p:cNvSpPr/>
          <p:nvPr/>
        </p:nvSpPr>
        <p:spPr>
          <a:xfrm>
            <a:off x="436556" y="2922445"/>
            <a:ext cx="5566667" cy="1323439"/>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Filip Boen,</a:t>
            </a:r>
          </a:p>
          <a:p>
            <a:r>
              <a:rPr lang="en-GB" sz="2000" dirty="0">
                <a:solidFill>
                  <a:srgbClr val="4094D1"/>
                </a:solidFill>
                <a:latin typeface="Avenir Roman" panose="02000503020000020003" pitchFamily="2" charset="0"/>
                <a:ea typeface="Apple Color Emoji" pitchFamily="2" charset="0"/>
                <a:cs typeface="Al Bayan Plain" pitchFamily="2" charset="-78"/>
              </a:rPr>
              <a:t>Katrien Fransen &amp;</a:t>
            </a:r>
          </a:p>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2052" name="Picture 4" descr="man in black t-shirt and black shorts running on road during daytime">
            <a:extLst>
              <a:ext uri="{FF2B5EF4-FFF2-40B4-BE49-F238E27FC236}">
                <a16:creationId xmlns:a16="http://schemas.microsoft.com/office/drawing/2014/main" id="{B4019CBC-0C04-4150-ABB9-69F289F68B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6286" y="2175055"/>
            <a:ext cx="3983239" cy="2656586"/>
          </a:xfrm>
          <a:prstGeom prst="rect">
            <a:avLst/>
          </a:prstGeom>
          <a:noFill/>
          <a:effectLst>
            <a:softEdge rad="304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16FA68C-528B-48C2-8376-C7D1D807F9D3}"/>
              </a:ext>
            </a:extLst>
          </p:cNvPr>
          <p:cNvSpPr>
            <a:spLocks noGrp="1"/>
          </p:cNvSpPr>
          <p:nvPr>
            <p:ph type="sldNum" sz="quarter" idx="4"/>
          </p:nvPr>
        </p:nvSpPr>
        <p:spPr/>
        <p:txBody>
          <a:bodyPr/>
          <a:lstStyle/>
          <a:p>
            <a:fld id="{BDED0440-CF85-4CB9-8D89-87E5AE29F424}" type="slidenum">
              <a:rPr lang="en-GB" smtClean="0"/>
              <a:pPr/>
              <a:t>10</a:t>
            </a:fld>
            <a:endParaRPr lang="en-GB" dirty="0"/>
          </a:p>
        </p:txBody>
      </p:sp>
      <p:pic>
        <p:nvPicPr>
          <p:cNvPr id="6" name="Picture 5">
            <a:extLst>
              <a:ext uri="{FF2B5EF4-FFF2-40B4-BE49-F238E27FC236}">
                <a16:creationId xmlns:a16="http://schemas.microsoft.com/office/drawing/2014/main" id="{E217CAEA-1F47-4F77-AADD-47D3EB0093D0}"/>
              </a:ext>
            </a:extLst>
          </p:cNvPr>
          <p:cNvPicPr>
            <a:picLocks noChangeAspect="1"/>
          </p:cNvPicPr>
          <p:nvPr/>
        </p:nvPicPr>
        <p:blipFill>
          <a:blip r:embed="rId3"/>
          <a:stretch>
            <a:fillRect/>
          </a:stretch>
        </p:blipFill>
        <p:spPr>
          <a:xfrm>
            <a:off x="1870173" y="174066"/>
            <a:ext cx="4881975" cy="3694246"/>
          </a:xfrm>
          <a:prstGeom prst="rect">
            <a:avLst/>
          </a:prstGeom>
        </p:spPr>
      </p:pic>
      <p:sp>
        <p:nvSpPr>
          <p:cNvPr id="8" name="Content Placeholder 3">
            <a:extLst>
              <a:ext uri="{FF2B5EF4-FFF2-40B4-BE49-F238E27FC236}">
                <a16:creationId xmlns:a16="http://schemas.microsoft.com/office/drawing/2014/main" id="{D8615601-F79D-4A80-ABDE-DA6E671A9E2D}"/>
              </a:ext>
            </a:extLst>
          </p:cNvPr>
          <p:cNvSpPr>
            <a:spLocks noGrp="1"/>
          </p:cNvSpPr>
          <p:nvPr>
            <p:ph sz="quarter" idx="10"/>
          </p:nvPr>
        </p:nvSpPr>
        <p:spPr>
          <a:xfrm>
            <a:off x="424961" y="4080599"/>
            <a:ext cx="7772400" cy="581025"/>
          </a:xfrm>
        </p:spPr>
        <p:txBody>
          <a:bodyPr>
            <a:normAutofit lnSpcReduction="10000"/>
          </a:bodyPr>
          <a:lstStyle/>
          <a:p>
            <a:pPr algn="ctr"/>
            <a:r>
              <a:rPr lang="nl-BE" dirty="0"/>
              <a:t>Advertisement </a:t>
            </a:r>
            <a:r>
              <a:rPr lang="nl-BE" dirty="0" err="1"/>
              <a:t>from</a:t>
            </a:r>
            <a:r>
              <a:rPr lang="nl-BE" dirty="0"/>
              <a:t> </a:t>
            </a:r>
            <a:r>
              <a:rPr lang="nl-BE" dirty="0" err="1"/>
              <a:t>the</a:t>
            </a:r>
            <a:r>
              <a:rPr lang="nl-BE" dirty="0"/>
              <a:t> 1960s, </a:t>
            </a:r>
            <a:r>
              <a:rPr lang="nl-BE" dirty="0" err="1"/>
              <a:t>illustrating</a:t>
            </a:r>
            <a:r>
              <a:rPr lang="nl-BE" dirty="0"/>
              <a:t> </a:t>
            </a:r>
            <a:r>
              <a:rPr lang="nl-BE" dirty="0" err="1"/>
              <a:t>how</a:t>
            </a:r>
            <a:r>
              <a:rPr lang="nl-BE" dirty="0"/>
              <a:t> </a:t>
            </a:r>
            <a:r>
              <a:rPr lang="nl-BE" dirty="0" err="1"/>
              <a:t>the</a:t>
            </a:r>
            <a:r>
              <a:rPr lang="nl-BE" dirty="0"/>
              <a:t> </a:t>
            </a:r>
            <a:r>
              <a:rPr lang="nl-BE" dirty="0" err="1"/>
              <a:t>reduced</a:t>
            </a:r>
            <a:r>
              <a:rPr lang="nl-BE" dirty="0"/>
              <a:t> </a:t>
            </a:r>
            <a:r>
              <a:rPr lang="nl-BE" dirty="0" err="1"/>
              <a:t>need</a:t>
            </a:r>
            <a:r>
              <a:rPr lang="nl-BE" dirty="0"/>
              <a:t> </a:t>
            </a:r>
            <a:r>
              <a:rPr lang="nl-BE" dirty="0" err="1"/>
              <a:t>for</a:t>
            </a:r>
            <a:r>
              <a:rPr lang="nl-BE" dirty="0"/>
              <a:t> </a:t>
            </a:r>
            <a:r>
              <a:rPr lang="nl-BE" dirty="0" err="1"/>
              <a:t>physical</a:t>
            </a:r>
            <a:r>
              <a:rPr lang="nl-BE" dirty="0"/>
              <a:t> </a:t>
            </a:r>
            <a:r>
              <a:rPr lang="nl-BE" dirty="0" err="1"/>
              <a:t>activity</a:t>
            </a:r>
            <a:r>
              <a:rPr lang="nl-BE" dirty="0"/>
              <a:t> was </a:t>
            </a:r>
            <a:r>
              <a:rPr lang="nl-BE" dirty="0" err="1"/>
              <a:t>initially</a:t>
            </a:r>
            <a:r>
              <a:rPr lang="nl-BE" dirty="0"/>
              <a:t> </a:t>
            </a:r>
            <a:r>
              <a:rPr lang="nl-BE" dirty="0" err="1"/>
              <a:t>welcomed</a:t>
            </a:r>
            <a:r>
              <a:rPr lang="nl-BE" dirty="0"/>
              <a:t> as a </a:t>
            </a:r>
            <a:r>
              <a:rPr lang="nl-BE" dirty="0" err="1"/>
              <a:t>blessing</a:t>
            </a:r>
            <a:r>
              <a:rPr lang="nl-BE" dirty="0"/>
              <a:t> </a:t>
            </a:r>
            <a:r>
              <a:rPr lang="nl-BE" dirty="0" err="1"/>
              <a:t>for</a:t>
            </a:r>
            <a:r>
              <a:rPr lang="nl-BE" dirty="0"/>
              <a:t> </a:t>
            </a:r>
            <a:r>
              <a:rPr lang="nl-BE" dirty="0" err="1"/>
              <a:t>humanity</a:t>
            </a:r>
            <a:endParaRPr lang="nl-BE" dirty="0"/>
          </a:p>
        </p:txBody>
      </p:sp>
    </p:spTree>
    <p:extLst>
      <p:ext uri="{BB962C8B-B14F-4D97-AF65-F5344CB8AC3E}">
        <p14:creationId xmlns:p14="http://schemas.microsoft.com/office/powerpoint/2010/main" val="2860582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54754" y="1595246"/>
            <a:ext cx="8187856" cy="2614052"/>
          </a:xfrm>
        </p:spPr>
        <p:txBody>
          <a:bodyPr>
            <a:normAutofit/>
          </a:bodyPr>
          <a:lstStyle/>
          <a:p>
            <a:pPr marL="285750" indent="-285750">
              <a:lnSpc>
                <a:spcPct val="90000"/>
              </a:lnSpc>
              <a:buFont typeface="Arial" panose="020B0604020202020204" pitchFamily="34" charset="0"/>
              <a:buChar char="•"/>
              <a:tabLst>
                <a:tab pos="174625" algn="l"/>
              </a:tabLst>
            </a:pPr>
            <a:r>
              <a:rPr lang="nl-BE" sz="1800" dirty="0">
                <a:latin typeface="Avenir Roman"/>
              </a:rPr>
              <a:t>In recent decades, </a:t>
            </a:r>
            <a:r>
              <a:rPr lang="nl-BE" sz="1800" dirty="0" err="1">
                <a:latin typeface="Avenir Roman"/>
              </a:rPr>
              <a:t>the</a:t>
            </a:r>
            <a:r>
              <a:rPr lang="nl-BE" sz="1800" dirty="0">
                <a:latin typeface="Avenir Roman"/>
              </a:rPr>
              <a:t> fields of sport and </a:t>
            </a:r>
            <a:r>
              <a:rPr lang="nl-BE" sz="1800" dirty="0" err="1">
                <a:latin typeface="Avenir Roman"/>
              </a:rPr>
              <a:t>exercise</a:t>
            </a:r>
            <a:r>
              <a:rPr lang="nl-BE" sz="1800" dirty="0">
                <a:latin typeface="Avenir Roman"/>
              </a:rPr>
              <a:t> </a:t>
            </a:r>
            <a:r>
              <a:rPr lang="nl-BE" sz="1800" dirty="0" err="1">
                <a:latin typeface="Avenir Roman"/>
              </a:rPr>
              <a:t>psychology</a:t>
            </a:r>
            <a:r>
              <a:rPr lang="nl-BE" sz="1800" dirty="0">
                <a:latin typeface="Avenir Roman"/>
              </a:rPr>
              <a:t> have </a:t>
            </a:r>
            <a:r>
              <a:rPr lang="nl-BE" sz="1800" dirty="0" err="1">
                <a:latin typeface="Avenir Roman"/>
              </a:rPr>
              <a:t>burgeoned</a:t>
            </a:r>
            <a:r>
              <a:rPr lang="nl-BE" sz="1800" dirty="0">
                <a:latin typeface="Avenir Roman"/>
              </a:rPr>
              <a:t>.</a:t>
            </a:r>
          </a:p>
          <a:p>
            <a:pPr marL="285750" indent="-285750">
              <a:lnSpc>
                <a:spcPct val="90000"/>
              </a:lnSpc>
              <a:buFont typeface="Arial" panose="020B0604020202020204" pitchFamily="34" charset="0"/>
              <a:buChar char="•"/>
              <a:tabLst>
                <a:tab pos="174625" algn="l"/>
              </a:tabLst>
            </a:pPr>
            <a:r>
              <a:rPr lang="nl-BE" sz="1800" dirty="0">
                <a:latin typeface="Avenir Roman"/>
              </a:rPr>
              <a:t>These fields have </a:t>
            </a:r>
            <a:r>
              <a:rPr lang="nl-BE" sz="1800" dirty="0" err="1">
                <a:latin typeface="Avenir Roman"/>
              </a:rPr>
              <a:t>done</a:t>
            </a:r>
            <a:r>
              <a:rPr lang="nl-BE" sz="1800" dirty="0">
                <a:latin typeface="Avenir Roman"/>
              </a:rPr>
              <a:t> a </a:t>
            </a:r>
            <a:r>
              <a:rPr lang="nl-BE" sz="1800" dirty="0" err="1">
                <a:latin typeface="Avenir Roman"/>
              </a:rPr>
              <a:t>very</a:t>
            </a:r>
            <a:r>
              <a:rPr lang="nl-BE" sz="1800" dirty="0">
                <a:latin typeface="Avenir Roman"/>
              </a:rPr>
              <a:t> </a:t>
            </a:r>
            <a:r>
              <a:rPr lang="nl-BE" sz="1800" dirty="0" err="1">
                <a:latin typeface="Avenir Roman"/>
              </a:rPr>
              <a:t>good</a:t>
            </a:r>
            <a:r>
              <a:rPr lang="nl-BE" sz="1800" dirty="0">
                <a:latin typeface="Avenir Roman"/>
              </a:rPr>
              <a:t> job </a:t>
            </a:r>
            <a:r>
              <a:rPr lang="nl-BE" sz="1800" dirty="0" err="1">
                <a:latin typeface="Avenir Roman"/>
              </a:rPr>
              <a:t>capturing</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ways</a:t>
            </a:r>
            <a:r>
              <a:rPr lang="nl-BE" sz="1800" dirty="0">
                <a:latin typeface="Avenir Roman"/>
              </a:rPr>
              <a:t> in </a:t>
            </a:r>
            <a:r>
              <a:rPr lang="nl-BE" sz="1800" dirty="0" err="1">
                <a:latin typeface="Avenir Roman"/>
              </a:rPr>
              <a:t>which</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psychological</a:t>
            </a:r>
            <a:r>
              <a:rPr lang="nl-BE" sz="1800" dirty="0">
                <a:latin typeface="Avenir Roman"/>
              </a:rPr>
              <a:t> </a:t>
            </a:r>
            <a:r>
              <a:rPr lang="nl-BE" sz="1800" dirty="0" err="1">
                <a:latin typeface="Avenir Roman"/>
              </a:rPr>
              <a:t>processes</a:t>
            </a:r>
            <a:r>
              <a:rPr lang="nl-BE" sz="1800" dirty="0">
                <a:latin typeface="Avenir Roman"/>
              </a:rPr>
              <a:t> and </a:t>
            </a:r>
            <a:r>
              <a:rPr lang="nl-BE" sz="1800" dirty="0" err="1">
                <a:latin typeface="Avenir Roman"/>
              </a:rPr>
              <a:t>states</a:t>
            </a:r>
            <a:r>
              <a:rPr lang="nl-BE" sz="1800" dirty="0">
                <a:latin typeface="Avenir Roman"/>
              </a:rPr>
              <a:t> of </a:t>
            </a:r>
            <a:r>
              <a:rPr lang="nl-BE" sz="1800" dirty="0" err="1">
                <a:latin typeface="Avenir Roman"/>
              </a:rPr>
              <a:t>individuals</a:t>
            </a:r>
            <a:r>
              <a:rPr lang="nl-BE" sz="1800" dirty="0">
                <a:latin typeface="Avenir Roman"/>
              </a:rPr>
              <a:t> </a:t>
            </a:r>
            <a:r>
              <a:rPr lang="nl-BE" sz="1800" b="1" dirty="0">
                <a:latin typeface="Avenir Roman"/>
              </a:rPr>
              <a:t>as </a:t>
            </a:r>
            <a:r>
              <a:rPr lang="nl-BE" sz="1800" b="1" dirty="0" err="1">
                <a:latin typeface="Avenir Roman"/>
              </a:rPr>
              <a:t>individuals</a:t>
            </a:r>
            <a:r>
              <a:rPr lang="nl-BE" sz="1800" b="1" dirty="0">
                <a:latin typeface="Avenir Roman"/>
              </a:rPr>
              <a:t> </a:t>
            </a:r>
            <a:r>
              <a:rPr lang="nl-BE" sz="1800" dirty="0">
                <a:latin typeface="Avenir Roman"/>
              </a:rPr>
              <a:t>are </a:t>
            </a:r>
            <a:r>
              <a:rPr lang="nl-BE" sz="1800" dirty="0" err="1">
                <a:latin typeface="Avenir Roman"/>
              </a:rPr>
              <a:t>shaped</a:t>
            </a:r>
            <a:r>
              <a:rPr lang="nl-BE" sz="1800" dirty="0">
                <a:latin typeface="Avenir Roman"/>
              </a:rPr>
              <a:t>, and </a:t>
            </a:r>
            <a:r>
              <a:rPr lang="nl-BE" sz="1800" dirty="0" err="1">
                <a:latin typeface="Avenir Roman"/>
              </a:rPr>
              <a:t>contribute</a:t>
            </a:r>
            <a:r>
              <a:rPr lang="nl-BE" sz="1800" dirty="0">
                <a:latin typeface="Avenir Roman"/>
              </a:rPr>
              <a:t> </a:t>
            </a:r>
            <a:r>
              <a:rPr lang="nl-BE" sz="1800" dirty="0" err="1">
                <a:latin typeface="Avenir Roman"/>
              </a:rPr>
              <a:t>to</a:t>
            </a:r>
            <a:r>
              <a:rPr lang="nl-BE" sz="1800" dirty="0">
                <a:latin typeface="Avenir Roman"/>
              </a:rPr>
              <a:t>, important sport and </a:t>
            </a:r>
            <a:r>
              <a:rPr lang="nl-BE" sz="1800" dirty="0" err="1">
                <a:latin typeface="Avenir Roman"/>
              </a:rPr>
              <a:t>exercise</a:t>
            </a:r>
            <a:r>
              <a:rPr lang="nl-BE" sz="1800" dirty="0">
                <a:latin typeface="Avenir Roman"/>
              </a:rPr>
              <a:t> </a:t>
            </a:r>
            <a:r>
              <a:rPr lang="nl-BE" sz="1800" dirty="0" err="1">
                <a:latin typeface="Avenir Roman"/>
              </a:rPr>
              <a:t>phenomena</a:t>
            </a:r>
            <a:r>
              <a:rPr lang="nl-BE" sz="1800" dirty="0">
                <a:latin typeface="Avenir Roman"/>
              </a:rPr>
              <a:t>.</a:t>
            </a:r>
          </a:p>
          <a:p>
            <a:pPr marL="285750" indent="-285750">
              <a:lnSpc>
                <a:spcPct val="90000"/>
              </a:lnSpc>
              <a:buFont typeface="Arial" panose="020B0604020202020204" pitchFamily="34" charset="0"/>
              <a:buChar char="•"/>
              <a:tabLst>
                <a:tab pos="174625" algn="l"/>
              </a:tabLst>
            </a:pPr>
            <a:r>
              <a:rPr lang="nl-BE" sz="1800" dirty="0">
                <a:latin typeface="Avenir Roman"/>
              </a:rPr>
              <a:t>But </a:t>
            </a:r>
            <a:r>
              <a:rPr lang="nl-BE" sz="1800" dirty="0" err="1">
                <a:latin typeface="Avenir Roman"/>
              </a:rPr>
              <a:t>they</a:t>
            </a:r>
            <a:r>
              <a:rPr lang="nl-BE" sz="1800" dirty="0">
                <a:latin typeface="Avenir Roman"/>
              </a:rPr>
              <a:t> have </a:t>
            </a:r>
            <a:r>
              <a:rPr lang="nl-BE" sz="1800" dirty="0" err="1">
                <a:latin typeface="Avenir Roman"/>
              </a:rPr>
              <a:t>done</a:t>
            </a:r>
            <a:r>
              <a:rPr lang="nl-BE" sz="1800" dirty="0">
                <a:latin typeface="Avenir Roman"/>
              </a:rPr>
              <a:t> a </a:t>
            </a:r>
            <a:r>
              <a:rPr lang="nl-BE" sz="1800" dirty="0" err="1">
                <a:latin typeface="Avenir Roman"/>
              </a:rPr>
              <a:t>poor</a:t>
            </a:r>
            <a:r>
              <a:rPr lang="nl-BE" sz="1800" dirty="0">
                <a:latin typeface="Avenir Roman"/>
              </a:rPr>
              <a:t> job of </a:t>
            </a:r>
            <a:r>
              <a:rPr lang="nl-BE" sz="1800" dirty="0" err="1">
                <a:latin typeface="Avenir Roman"/>
              </a:rPr>
              <a:t>engaging</a:t>
            </a:r>
            <a:r>
              <a:rPr lang="nl-BE" sz="1800" dirty="0">
                <a:latin typeface="Avenir Roman"/>
              </a:rPr>
              <a:t> </a:t>
            </a:r>
            <a:r>
              <a:rPr lang="nl-BE" sz="1800" dirty="0" err="1">
                <a:latin typeface="Avenir Roman"/>
              </a:rPr>
              <a:t>with</a:t>
            </a:r>
            <a:r>
              <a:rPr lang="nl-BE" sz="1800" dirty="0">
                <a:latin typeface="Avenir Roman"/>
              </a:rPr>
              <a:t>, and </a:t>
            </a:r>
            <a:r>
              <a:rPr lang="nl-BE" sz="1800" dirty="0" err="1">
                <a:latin typeface="Avenir Roman"/>
              </a:rPr>
              <a:t>explaining</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ways</a:t>
            </a:r>
            <a:r>
              <a:rPr lang="nl-BE" sz="1800" dirty="0">
                <a:latin typeface="Avenir Roman"/>
              </a:rPr>
              <a:t> in </a:t>
            </a:r>
            <a:r>
              <a:rPr lang="nl-BE" sz="1800" dirty="0" err="1">
                <a:latin typeface="Avenir Roman"/>
              </a:rPr>
              <a:t>which</a:t>
            </a:r>
            <a:r>
              <a:rPr lang="nl-BE" sz="1800" dirty="0">
                <a:latin typeface="Avenir Roman"/>
              </a:rPr>
              <a:t> </a:t>
            </a:r>
            <a:r>
              <a:rPr lang="nl-BE" sz="1800" dirty="0" err="1">
                <a:latin typeface="Avenir Roman"/>
              </a:rPr>
              <a:t>group</a:t>
            </a:r>
            <a:r>
              <a:rPr lang="nl-BE" sz="1800" dirty="0">
                <a:latin typeface="Avenir Roman"/>
              </a:rPr>
              <a:t> life, and </a:t>
            </a:r>
            <a:r>
              <a:rPr lang="nl-BE" sz="1800" dirty="0" err="1">
                <a:latin typeface="Avenir Roman"/>
              </a:rPr>
              <a:t>its</a:t>
            </a:r>
            <a:r>
              <a:rPr lang="nl-BE" sz="1800" dirty="0">
                <a:latin typeface="Avenir Roman"/>
              </a:rPr>
              <a:t> </a:t>
            </a:r>
            <a:r>
              <a:rPr lang="nl-BE" sz="1800" dirty="0" err="1">
                <a:latin typeface="Avenir Roman"/>
              </a:rPr>
              <a:t>distinctive</a:t>
            </a:r>
            <a:r>
              <a:rPr lang="nl-BE" sz="1800" dirty="0">
                <a:latin typeface="Avenir Roman"/>
              </a:rPr>
              <a:t> </a:t>
            </a:r>
            <a:r>
              <a:rPr lang="nl-BE" sz="1800" dirty="0" err="1">
                <a:latin typeface="Avenir Roman"/>
              </a:rPr>
              <a:t>psychology</a:t>
            </a:r>
            <a:r>
              <a:rPr lang="nl-BE" sz="1800" dirty="0">
                <a:latin typeface="Avenir Roman"/>
              </a:rPr>
              <a:t> is </a:t>
            </a:r>
            <a:r>
              <a:rPr lang="nl-BE" sz="1800" dirty="0" err="1">
                <a:latin typeface="Avenir Roman"/>
              </a:rPr>
              <a:t>implicated</a:t>
            </a:r>
            <a:r>
              <a:rPr lang="nl-BE" sz="1800" dirty="0">
                <a:latin typeface="Avenir Roman"/>
              </a:rPr>
              <a:t> in these </a:t>
            </a:r>
            <a:r>
              <a:rPr lang="nl-BE" sz="1800" dirty="0" err="1">
                <a:latin typeface="Avenir Roman"/>
              </a:rPr>
              <a:t>same</a:t>
            </a:r>
            <a:r>
              <a:rPr lang="nl-BE" sz="1800" dirty="0">
                <a:latin typeface="Avenir Roman"/>
              </a:rPr>
              <a:t> </a:t>
            </a:r>
            <a:r>
              <a:rPr lang="nl-BE" sz="1800" dirty="0" err="1">
                <a:latin typeface="Avenir Roman"/>
              </a:rPr>
              <a:t>phenomena</a:t>
            </a:r>
            <a:r>
              <a:rPr lang="nl-BE" sz="1800" dirty="0">
                <a:latin typeface="Avenir Roman"/>
              </a:rPr>
              <a:t>.</a:t>
            </a:r>
          </a:p>
          <a:p>
            <a:pPr marL="285750" indent="-285750">
              <a:lnSpc>
                <a:spcPct val="90000"/>
              </a:lnSpc>
              <a:buFont typeface="Arial" panose="020B0604020202020204" pitchFamily="34" charset="0"/>
              <a:buChar char="•"/>
              <a:tabLst>
                <a:tab pos="174625" algn="l"/>
              </a:tabLst>
            </a:pPr>
            <a:r>
              <a:rPr lang="nl-BE" sz="1800" dirty="0">
                <a:latin typeface="Avenir Roman"/>
              </a:rPr>
              <a:t>The </a:t>
            </a:r>
            <a:r>
              <a:rPr lang="nl-BE" sz="1800" dirty="0" err="1">
                <a:latin typeface="Avenir Roman"/>
              </a:rPr>
              <a:t>defining</a:t>
            </a:r>
            <a:r>
              <a:rPr lang="nl-BE" sz="1800" dirty="0">
                <a:latin typeface="Avenir Roman"/>
              </a:rPr>
              <a:t> goal of </a:t>
            </a:r>
            <a:r>
              <a:rPr lang="nl-BE" sz="1800" dirty="0" err="1">
                <a:latin typeface="Avenir Roman"/>
              </a:rPr>
              <a:t>this</a:t>
            </a:r>
            <a:r>
              <a:rPr lang="nl-BE" sz="1800" dirty="0">
                <a:latin typeface="Avenir Roman"/>
              </a:rPr>
              <a:t> volume is </a:t>
            </a:r>
            <a:r>
              <a:rPr lang="nl-BE" sz="1800" dirty="0" err="1">
                <a:latin typeface="Avenir Roman"/>
              </a:rPr>
              <a:t>to</a:t>
            </a:r>
            <a:r>
              <a:rPr lang="nl-BE" sz="1800" dirty="0">
                <a:latin typeface="Avenir Roman"/>
              </a:rPr>
              <a:t> </a:t>
            </a:r>
            <a:r>
              <a:rPr lang="nl-BE" sz="1800" dirty="0" err="1">
                <a:latin typeface="Avenir Roman"/>
              </a:rPr>
              <a:t>build</a:t>
            </a:r>
            <a:r>
              <a:rPr lang="nl-BE" sz="1800" dirty="0">
                <a:latin typeface="Avenir Roman"/>
              </a:rPr>
              <a:t> on </a:t>
            </a:r>
            <a:r>
              <a:rPr lang="nl-BE" sz="1800" dirty="0" err="1">
                <a:latin typeface="Avenir Roman"/>
              </a:rPr>
              <a:t>the</a:t>
            </a:r>
            <a:r>
              <a:rPr lang="nl-BE" sz="1800" dirty="0">
                <a:latin typeface="Avenir Roman"/>
              </a:rPr>
              <a:t> momentum of </a:t>
            </a:r>
            <a:r>
              <a:rPr lang="nl-BE" sz="1800" dirty="0" err="1">
                <a:latin typeface="Avenir Roman"/>
              </a:rPr>
              <a:t>the</a:t>
            </a:r>
            <a:r>
              <a:rPr lang="nl-BE" sz="1800" dirty="0">
                <a:latin typeface="Avenir Roman"/>
              </a:rPr>
              <a:t> </a:t>
            </a:r>
            <a:r>
              <a:rPr lang="nl-BE" sz="1800" dirty="0" err="1">
                <a:latin typeface="Avenir Roman"/>
              </a:rPr>
              <a:t>nascent</a:t>
            </a:r>
            <a:r>
              <a:rPr lang="nl-BE" sz="1800" dirty="0">
                <a:latin typeface="Avenir Roman"/>
              </a:rPr>
              <a:t> interest in a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aproach</a:t>
            </a:r>
            <a:r>
              <a:rPr lang="nl-BE" sz="1800" dirty="0">
                <a:latin typeface="Avenir Roman"/>
              </a:rPr>
              <a:t> </a:t>
            </a:r>
            <a:r>
              <a:rPr lang="nl-BE" sz="1800" dirty="0" err="1">
                <a:latin typeface="Avenir Roman"/>
              </a:rPr>
              <a:t>to</a:t>
            </a:r>
            <a:r>
              <a:rPr lang="nl-BE" sz="1800" dirty="0">
                <a:latin typeface="Avenir Roman"/>
              </a:rPr>
              <a:t> sport and </a:t>
            </a:r>
            <a:r>
              <a:rPr lang="nl-BE" sz="1800" dirty="0" err="1">
                <a:latin typeface="Avenir Roman"/>
              </a:rPr>
              <a:t>exercise</a:t>
            </a:r>
            <a:r>
              <a:rPr lang="nl-BE" sz="1800" dirty="0">
                <a:latin typeface="Avenir Roman"/>
              </a:rPr>
              <a:t> </a:t>
            </a:r>
            <a:r>
              <a:rPr lang="nl-BE" sz="1800" dirty="0" err="1">
                <a:latin typeface="Avenir Roman"/>
              </a:rPr>
              <a:t>psychology</a:t>
            </a:r>
            <a:r>
              <a:rPr lang="nl-BE" sz="1800"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Why we need a social identity perspective on sport and exercise psychology</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4" name="Picture 3">
            <a:extLst>
              <a:ext uri="{FF2B5EF4-FFF2-40B4-BE49-F238E27FC236}">
                <a16:creationId xmlns:a16="http://schemas.microsoft.com/office/drawing/2014/main" id="{695D26D9-1D7C-4EFF-AE33-F51A4B212D4B}"/>
              </a:ext>
            </a:extLst>
          </p:cNvPr>
          <p:cNvPicPr>
            <a:picLocks noChangeAspect="1"/>
          </p:cNvPicPr>
          <p:nvPr/>
        </p:nvPicPr>
        <p:blipFill>
          <a:blip r:embed="rId3"/>
          <a:stretch>
            <a:fillRect/>
          </a:stretch>
        </p:blipFill>
        <p:spPr>
          <a:xfrm>
            <a:off x="0" y="4155648"/>
            <a:ext cx="1463484" cy="987852"/>
          </a:xfrm>
          <a:prstGeom prst="rect">
            <a:avLst/>
          </a:prstGeom>
          <a:effectLst>
            <a:softEdge rad="190500"/>
          </a:effectLst>
        </p:spPr>
      </p:pic>
      <p:pic>
        <p:nvPicPr>
          <p:cNvPr id="10" name="Picture 9">
            <a:extLst>
              <a:ext uri="{FF2B5EF4-FFF2-40B4-BE49-F238E27FC236}">
                <a16:creationId xmlns:a16="http://schemas.microsoft.com/office/drawing/2014/main" id="{41A9D3BA-8F36-4E6B-A335-265D74E2E5CD}"/>
              </a:ext>
            </a:extLst>
          </p:cNvPr>
          <p:cNvPicPr>
            <a:picLocks noChangeAspect="1"/>
          </p:cNvPicPr>
          <p:nvPr/>
        </p:nvPicPr>
        <p:blipFill>
          <a:blip r:embed="rId4"/>
          <a:stretch>
            <a:fillRect/>
          </a:stretch>
        </p:blipFill>
        <p:spPr>
          <a:xfrm flipH="1">
            <a:off x="7428533" y="4118404"/>
            <a:ext cx="1715467" cy="1025096"/>
          </a:xfrm>
          <a:prstGeom prst="rect">
            <a:avLst/>
          </a:prstGeom>
          <a:effectLst>
            <a:softEdge rad="76200"/>
          </a:effectLst>
        </p:spPr>
      </p:pic>
    </p:spTree>
    <p:extLst>
      <p:ext uri="{BB962C8B-B14F-4D97-AF65-F5344CB8AC3E}">
        <p14:creationId xmlns:p14="http://schemas.microsoft.com/office/powerpoint/2010/main" val="1827046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E499ECF-E768-442A-B473-7EE9A8D6F61C}"/>
              </a:ext>
            </a:extLst>
          </p:cNvPr>
          <p:cNvSpPr>
            <a:spLocks noGrp="1"/>
          </p:cNvSpPr>
          <p:nvPr>
            <p:ph sz="quarter" idx="10"/>
          </p:nvPr>
        </p:nvSpPr>
        <p:spPr>
          <a:xfrm>
            <a:off x="1014683" y="4078459"/>
            <a:ext cx="7772400" cy="581025"/>
          </a:xfrm>
        </p:spPr>
        <p:txBody>
          <a:bodyPr/>
          <a:lstStyle/>
          <a:p>
            <a:r>
              <a:rPr lang="nl-BE" dirty="0"/>
              <a:t>The </a:t>
            </a:r>
            <a:r>
              <a:rPr lang="nl-BE" dirty="0" err="1"/>
              <a:t>exponential</a:t>
            </a:r>
            <a:r>
              <a:rPr lang="nl-BE" dirty="0"/>
              <a:t> </a:t>
            </a:r>
            <a:r>
              <a:rPr lang="nl-BE" dirty="0" err="1"/>
              <a:t>rise</a:t>
            </a:r>
            <a:r>
              <a:rPr lang="nl-BE" dirty="0"/>
              <a:t> of research on </a:t>
            </a:r>
            <a:r>
              <a:rPr lang="nl-BE" dirty="0" err="1"/>
              <a:t>social</a:t>
            </a:r>
            <a:r>
              <a:rPr lang="nl-BE" dirty="0"/>
              <a:t> </a:t>
            </a:r>
            <a:r>
              <a:rPr lang="nl-BE" dirty="0" err="1"/>
              <a:t>identity</a:t>
            </a:r>
            <a:r>
              <a:rPr lang="nl-BE" dirty="0"/>
              <a:t> and sport</a:t>
            </a:r>
          </a:p>
        </p:txBody>
      </p:sp>
      <p:sp>
        <p:nvSpPr>
          <p:cNvPr id="5" name="Slide Number Placeholder 4">
            <a:extLst>
              <a:ext uri="{FF2B5EF4-FFF2-40B4-BE49-F238E27FC236}">
                <a16:creationId xmlns:a16="http://schemas.microsoft.com/office/drawing/2014/main" id="{0DB44D5C-EB3E-47BD-9B0D-610E374103EA}"/>
              </a:ext>
            </a:extLst>
          </p:cNvPr>
          <p:cNvSpPr>
            <a:spLocks noGrp="1"/>
          </p:cNvSpPr>
          <p:nvPr>
            <p:ph type="sldNum" sz="quarter" idx="4"/>
          </p:nvPr>
        </p:nvSpPr>
        <p:spPr/>
        <p:txBody>
          <a:bodyPr/>
          <a:lstStyle/>
          <a:p>
            <a:fld id="{BDED0440-CF85-4CB9-8D89-87E5AE29F424}" type="slidenum">
              <a:rPr lang="en-GB" smtClean="0"/>
              <a:pPr/>
              <a:t>12</a:t>
            </a:fld>
            <a:endParaRPr lang="en-GB" dirty="0"/>
          </a:p>
        </p:txBody>
      </p:sp>
      <p:pic>
        <p:nvPicPr>
          <p:cNvPr id="6" name="Picture 5" descr="../../../Desktop/Screen%20Shot%202019-11-25%20at%207.36.41%20am.pn">
            <a:extLst>
              <a:ext uri="{FF2B5EF4-FFF2-40B4-BE49-F238E27FC236}">
                <a16:creationId xmlns:a16="http://schemas.microsoft.com/office/drawing/2014/main" id="{CF4B8D34-1F2F-4F02-BD8C-3D43D236A8A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7762" y="707174"/>
            <a:ext cx="4696734" cy="3218650"/>
          </a:xfrm>
          <a:prstGeom prst="rect">
            <a:avLst/>
          </a:prstGeom>
          <a:noFill/>
          <a:ln>
            <a:noFill/>
          </a:ln>
        </p:spPr>
      </p:pic>
    </p:spTree>
    <p:extLst>
      <p:ext uri="{BB962C8B-B14F-4D97-AF65-F5344CB8AC3E}">
        <p14:creationId xmlns:p14="http://schemas.microsoft.com/office/powerpoint/2010/main" val="1732534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49722" y="1720119"/>
            <a:ext cx="8187856" cy="2614052"/>
          </a:xfrm>
        </p:spPr>
        <p:txBody>
          <a:bodyPr>
            <a:normAutofit fontScale="92500" lnSpcReduction="20000"/>
          </a:bodyPr>
          <a:lstStyle/>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1: </a:t>
            </a:r>
            <a:r>
              <a:rPr lang="nl-BE" sz="1800" dirty="0" err="1">
                <a:latin typeface="Avenir Roman"/>
              </a:rPr>
              <a:t>Introduction</a:t>
            </a:r>
            <a:r>
              <a:rPr lang="nl-BE" sz="1800" dirty="0">
                <a:latin typeface="Avenir Roman"/>
              </a:rPr>
              <a:t> (</a:t>
            </a:r>
            <a:r>
              <a:rPr lang="nl-BE" sz="1800" dirty="0" err="1">
                <a:latin typeface="Avenir Roman"/>
              </a:rPr>
              <a:t>this</a:t>
            </a:r>
            <a:r>
              <a:rPr lang="nl-BE" sz="1800" dirty="0">
                <a:latin typeface="Avenir Roman"/>
              </a:rPr>
              <a:t> </a:t>
            </a:r>
            <a:r>
              <a:rPr lang="nl-BE" sz="1800" dirty="0" err="1">
                <a:latin typeface="Avenir Roman"/>
              </a:rPr>
              <a:t>Chapter</a:t>
            </a:r>
            <a:r>
              <a:rPr lang="nl-BE" sz="1800" dirty="0">
                <a:latin typeface="Avenir Roman"/>
              </a:rPr>
              <a:t> 1 and </a:t>
            </a:r>
            <a:r>
              <a:rPr lang="nl-BE" sz="1800" dirty="0" err="1">
                <a:latin typeface="Avenir Roman"/>
              </a:rPr>
              <a:t>the</a:t>
            </a:r>
            <a:r>
              <a:rPr lang="nl-BE" sz="1800" dirty="0">
                <a:latin typeface="Avenir Roman"/>
              </a:rPr>
              <a:t> next </a:t>
            </a:r>
            <a:r>
              <a:rPr lang="nl-BE" sz="1800" dirty="0" err="1">
                <a:latin typeface="Avenir Roman"/>
              </a:rPr>
              <a:t>Chapter</a:t>
            </a:r>
            <a:r>
              <a:rPr lang="nl-BE" sz="1800" dirty="0">
                <a:latin typeface="Avenir Roman"/>
              </a:rPr>
              <a:t> 2, setting out </a:t>
            </a:r>
            <a:r>
              <a:rPr lang="nl-BE" sz="1800" dirty="0" err="1">
                <a:latin typeface="Avenir Roman"/>
              </a:rPr>
              <a:t>the</a:t>
            </a:r>
            <a:r>
              <a:rPr lang="nl-BE" sz="1800" dirty="0">
                <a:latin typeface="Avenir Roman"/>
              </a:rPr>
              <a:t> </a:t>
            </a:r>
            <a:r>
              <a:rPr lang="nl-BE" sz="1800" dirty="0" err="1">
                <a:latin typeface="Avenir Roman"/>
              </a:rPr>
              <a:t>theoretical</a:t>
            </a:r>
            <a:r>
              <a:rPr lang="nl-BE" sz="1800" dirty="0">
                <a:latin typeface="Avenir Roman"/>
              </a:rPr>
              <a:t> platform </a:t>
            </a:r>
            <a:r>
              <a:rPr lang="nl-BE" sz="1800" dirty="0" err="1">
                <a:latin typeface="Avenir Roman"/>
              </a:rPr>
              <a:t>for</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a:t>
            </a:r>
          </a:p>
          <a:p>
            <a:pPr>
              <a:lnSpc>
                <a:spcPct val="90000"/>
              </a:lnSpc>
              <a:tabLst>
                <a:tab pos="174625" algn="l"/>
              </a:tabLst>
            </a:pPr>
            <a:r>
              <a:rPr lang="nl-BE" sz="1800" dirty="0">
                <a:latin typeface="Avenir Roman"/>
              </a:rPr>
              <a:t>The </a:t>
            </a:r>
            <a:r>
              <a:rPr lang="nl-BE" sz="1800" dirty="0" err="1">
                <a:latin typeface="Avenir Roman"/>
              </a:rPr>
              <a:t>implications</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key</a:t>
            </a:r>
            <a:r>
              <a:rPr lang="nl-BE" sz="1800" dirty="0">
                <a:latin typeface="Avenir Roman"/>
              </a:rPr>
              <a:t> </a:t>
            </a:r>
            <a:r>
              <a:rPr lang="nl-BE" sz="1800" dirty="0" err="1">
                <a:latin typeface="Avenir Roman"/>
              </a:rPr>
              <a:t>aspects</a:t>
            </a:r>
            <a:r>
              <a:rPr lang="nl-BE" sz="1800" dirty="0">
                <a:latin typeface="Avenir Roman"/>
              </a:rPr>
              <a:t> of sport and </a:t>
            </a:r>
            <a:r>
              <a:rPr lang="nl-BE" sz="1800" dirty="0" err="1">
                <a:latin typeface="Avenir Roman"/>
              </a:rPr>
              <a:t>exercise</a:t>
            </a:r>
            <a:r>
              <a:rPr lang="nl-BE" sz="1800" dirty="0">
                <a:latin typeface="Avenir Roman"/>
              </a:rPr>
              <a:t>, </a:t>
            </a:r>
            <a:r>
              <a:rPr lang="nl-BE" sz="1800" dirty="0" err="1">
                <a:latin typeface="Avenir Roman"/>
              </a:rPr>
              <a:t>the</a:t>
            </a:r>
            <a:r>
              <a:rPr lang="nl-BE" sz="1800" dirty="0">
                <a:latin typeface="Avenir Roman"/>
              </a:rPr>
              <a:t> 5 </a:t>
            </a:r>
            <a:r>
              <a:rPr lang="nl-BE" sz="1800" dirty="0" err="1">
                <a:latin typeface="Avenir Roman"/>
              </a:rPr>
              <a:t>Ps</a:t>
            </a:r>
            <a:r>
              <a:rPr lang="nl-BE" sz="1800" dirty="0">
                <a:latin typeface="Avenir Roman"/>
              </a:rPr>
              <a:t>, are </a:t>
            </a:r>
            <a:r>
              <a:rPr lang="nl-BE" sz="1800" dirty="0" err="1">
                <a:latin typeface="Avenir Roman"/>
              </a:rPr>
              <a:t>spelled</a:t>
            </a:r>
            <a:r>
              <a:rPr lang="nl-BE" sz="1800" dirty="0">
                <a:latin typeface="Avenir Roman"/>
              </a:rPr>
              <a:t> out in </a:t>
            </a:r>
            <a:r>
              <a:rPr lang="nl-BE" sz="1800" dirty="0" err="1">
                <a:latin typeface="Avenir Roman"/>
              </a:rPr>
              <a:t>the</a:t>
            </a:r>
            <a:r>
              <a:rPr lang="nl-BE" sz="1800" dirty="0">
                <a:latin typeface="Avenir Roman"/>
              </a:rPr>
              <a:t> </a:t>
            </a:r>
            <a:r>
              <a:rPr lang="nl-BE" sz="1800" dirty="0" err="1">
                <a:latin typeface="Avenir Roman"/>
              </a:rPr>
              <a:t>following</a:t>
            </a:r>
            <a:r>
              <a:rPr lang="nl-BE" sz="1800" dirty="0">
                <a:latin typeface="Avenir Roman"/>
              </a:rPr>
              <a:t> </a:t>
            </a:r>
            <a:r>
              <a:rPr lang="nl-BE" sz="1800" dirty="0" err="1">
                <a:latin typeface="Avenir Roman"/>
              </a:rPr>
              <a:t>sections</a:t>
            </a:r>
            <a:r>
              <a:rPr lang="nl-BE" sz="1800" dirty="0">
                <a:latin typeface="Avenir Roman"/>
              </a:rPr>
              <a:t>: </a:t>
            </a:r>
          </a:p>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2: </a:t>
            </a:r>
            <a:r>
              <a:rPr lang="nl-BE" sz="1800" b="1" dirty="0">
                <a:latin typeface="Avenir Roman"/>
              </a:rPr>
              <a:t>Performance</a:t>
            </a:r>
            <a:r>
              <a:rPr lang="nl-BE" sz="1800" dirty="0">
                <a:latin typeface="Avenir Roman"/>
              </a:rPr>
              <a:t> (</a:t>
            </a:r>
            <a:r>
              <a:rPr lang="nl-BE" sz="1800" dirty="0" err="1">
                <a:latin typeface="Avenir Roman"/>
              </a:rPr>
              <a:t>Chapters</a:t>
            </a:r>
            <a:r>
              <a:rPr lang="nl-BE" sz="1800" dirty="0">
                <a:latin typeface="Avenir Roman"/>
              </a:rPr>
              <a:t> 3 </a:t>
            </a:r>
            <a:r>
              <a:rPr lang="nl-BE" sz="1800" dirty="0" err="1">
                <a:latin typeface="Avenir Roman"/>
              </a:rPr>
              <a:t>to</a:t>
            </a:r>
            <a:r>
              <a:rPr lang="nl-BE" sz="1800" dirty="0">
                <a:latin typeface="Avenir Roman"/>
              </a:rPr>
              <a:t> 9)</a:t>
            </a:r>
          </a:p>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3: </a:t>
            </a:r>
            <a:r>
              <a:rPr lang="nl-BE" sz="1800" b="1" dirty="0" err="1">
                <a:latin typeface="Avenir Roman"/>
              </a:rPr>
              <a:t>Participation</a:t>
            </a:r>
            <a:r>
              <a:rPr lang="nl-BE" sz="1800" dirty="0">
                <a:latin typeface="Avenir Roman"/>
              </a:rPr>
              <a:t> (</a:t>
            </a:r>
            <a:r>
              <a:rPr lang="nl-BE" sz="1800" dirty="0" err="1">
                <a:latin typeface="Avenir Roman"/>
              </a:rPr>
              <a:t>Chapters</a:t>
            </a:r>
            <a:r>
              <a:rPr lang="nl-BE" sz="1800" dirty="0">
                <a:latin typeface="Avenir Roman"/>
              </a:rPr>
              <a:t> 10 </a:t>
            </a:r>
            <a:r>
              <a:rPr lang="nl-BE" sz="1800" dirty="0" err="1">
                <a:latin typeface="Avenir Roman"/>
              </a:rPr>
              <a:t>to</a:t>
            </a:r>
            <a:r>
              <a:rPr lang="nl-BE" sz="1800" dirty="0">
                <a:latin typeface="Avenir Roman"/>
              </a:rPr>
              <a:t> 13)</a:t>
            </a:r>
          </a:p>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4: </a:t>
            </a:r>
            <a:r>
              <a:rPr lang="nl-BE" sz="1800" b="1" dirty="0" err="1">
                <a:latin typeface="Avenir Roman"/>
              </a:rPr>
              <a:t>Physical</a:t>
            </a:r>
            <a:r>
              <a:rPr lang="nl-BE" sz="1800" b="1" dirty="0">
                <a:latin typeface="Avenir Roman"/>
              </a:rPr>
              <a:t> and </a:t>
            </a:r>
            <a:r>
              <a:rPr lang="nl-BE" sz="1800" b="1" dirty="0" err="1">
                <a:latin typeface="Avenir Roman"/>
              </a:rPr>
              <a:t>Psychological</a:t>
            </a:r>
            <a:r>
              <a:rPr lang="nl-BE" sz="1800" b="1" dirty="0">
                <a:latin typeface="Avenir Roman"/>
              </a:rPr>
              <a:t> Health </a:t>
            </a:r>
            <a:r>
              <a:rPr lang="nl-BE" sz="1800" dirty="0">
                <a:latin typeface="Avenir Roman"/>
              </a:rPr>
              <a:t>(</a:t>
            </a:r>
            <a:r>
              <a:rPr lang="nl-BE" sz="1800" dirty="0" err="1">
                <a:latin typeface="Avenir Roman"/>
              </a:rPr>
              <a:t>Chapters</a:t>
            </a:r>
            <a:r>
              <a:rPr lang="nl-BE" sz="1800" dirty="0">
                <a:latin typeface="Avenir Roman"/>
              </a:rPr>
              <a:t> 14 </a:t>
            </a:r>
            <a:r>
              <a:rPr lang="nl-BE" sz="1800" dirty="0" err="1">
                <a:latin typeface="Avenir Roman"/>
              </a:rPr>
              <a:t>to</a:t>
            </a:r>
            <a:r>
              <a:rPr lang="nl-BE" sz="1800" dirty="0">
                <a:latin typeface="Avenir Roman"/>
              </a:rPr>
              <a:t> 16)</a:t>
            </a:r>
          </a:p>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5: </a:t>
            </a:r>
            <a:r>
              <a:rPr lang="nl-BE" sz="1800" b="1" dirty="0" err="1">
                <a:latin typeface="Avenir Roman"/>
              </a:rPr>
              <a:t>Partisanship</a:t>
            </a:r>
            <a:r>
              <a:rPr lang="nl-BE" sz="1800" dirty="0">
                <a:latin typeface="Avenir Roman"/>
              </a:rPr>
              <a:t> (</a:t>
            </a:r>
            <a:r>
              <a:rPr lang="nl-BE" sz="1800" dirty="0" err="1">
                <a:latin typeface="Avenir Roman"/>
              </a:rPr>
              <a:t>Chapters</a:t>
            </a:r>
            <a:r>
              <a:rPr lang="nl-BE" sz="1800" dirty="0">
                <a:latin typeface="Avenir Roman"/>
              </a:rPr>
              <a:t> 17 and 18)  </a:t>
            </a:r>
          </a:p>
          <a:p>
            <a:pPr marL="285750" indent="-285750">
              <a:lnSpc>
                <a:spcPct val="90000"/>
              </a:lnSpc>
              <a:buFont typeface="Arial" panose="020B0604020202020204" pitchFamily="34" charset="0"/>
              <a:buChar char="•"/>
              <a:tabLst>
                <a:tab pos="174625" algn="l"/>
              </a:tabLst>
            </a:pPr>
            <a:r>
              <a:rPr lang="nl-BE" sz="1800" dirty="0" err="1">
                <a:latin typeface="Avenir Roman"/>
              </a:rPr>
              <a:t>Section</a:t>
            </a:r>
            <a:r>
              <a:rPr lang="nl-BE" sz="1800" dirty="0">
                <a:latin typeface="Avenir Roman"/>
              </a:rPr>
              <a:t> 6: </a:t>
            </a:r>
            <a:r>
              <a:rPr lang="nl-BE" sz="1800" b="1" dirty="0">
                <a:latin typeface="Avenir Roman"/>
              </a:rPr>
              <a:t>Politics</a:t>
            </a:r>
            <a:r>
              <a:rPr lang="nl-BE" sz="1800" dirty="0">
                <a:latin typeface="Avenir Roman"/>
              </a:rPr>
              <a:t> (</a:t>
            </a:r>
            <a:r>
              <a:rPr lang="nl-BE" sz="1800" dirty="0" err="1">
                <a:latin typeface="Avenir Roman"/>
              </a:rPr>
              <a:t>Chapters</a:t>
            </a:r>
            <a:r>
              <a:rPr lang="nl-BE" sz="1800" dirty="0">
                <a:latin typeface="Avenir Roman"/>
              </a:rPr>
              <a:t> 19 and 20)</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structure and content of this book</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8" name="Picture 7" descr="\\luna.kuleuven.be\users\u0064451\Katrien\7. Congressen &amp; Presentaties\0. Oud\61. ICSIS Small group meeting SIA in Sport in Leuven\ICSIS postkaartje nadien\ICSIS groepsfoto aangepast 3.png">
            <a:extLst>
              <a:ext uri="{FF2B5EF4-FFF2-40B4-BE49-F238E27FC236}">
                <a16:creationId xmlns:a16="http://schemas.microsoft.com/office/drawing/2014/main" id="{4B578029-71BC-4404-8C16-353398942CFA}"/>
              </a:ext>
            </a:extLst>
          </p:cNvPr>
          <p:cNvPicPr/>
          <p:nvPr/>
        </p:nvPicPr>
        <p:blipFill rotWithShape="1">
          <a:blip r:embed="rId3" cstate="print">
            <a:extLst>
              <a:ext uri="{28A0092B-C50C-407E-A947-70E740481C1C}">
                <a14:useLocalDpi xmlns:a14="http://schemas.microsoft.com/office/drawing/2010/main" val="0"/>
              </a:ext>
            </a:extLst>
          </a:blip>
          <a:srcRect t="22032"/>
          <a:stretch/>
        </p:blipFill>
        <p:spPr bwMode="auto">
          <a:xfrm>
            <a:off x="6139248" y="3865314"/>
            <a:ext cx="3004752" cy="1259813"/>
          </a:xfrm>
          <a:prstGeom prst="rect">
            <a:avLst/>
          </a:prstGeom>
          <a:noFill/>
          <a:ln>
            <a:noFill/>
          </a:ln>
          <a:effectLst>
            <a:softEdge rad="139700"/>
          </a:effectLst>
          <a:extLst>
            <a:ext uri="{53640926-AAD7-44d8-BBD7-CCE9431645EC}">
              <a14:shadowObscured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o="http://schemas.microsoft.com/office/mac/office/2008/main" xmlns:mv="urn:schemas-microsoft-com:mac:vml" xmlns=""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ext>
          </a:extLst>
        </p:spPr>
      </p:pic>
    </p:spTree>
    <p:extLst>
      <p:ext uri="{BB962C8B-B14F-4D97-AF65-F5344CB8AC3E}">
        <p14:creationId xmlns:p14="http://schemas.microsoft.com/office/powerpoint/2010/main" val="1909895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018934"/>
            <a:ext cx="7498717" cy="4014038"/>
          </a:xfrm>
        </p:spPr>
        <p:txBody>
          <a:bodyPr>
            <a:noAutofit/>
          </a:bodyPr>
          <a:lstStyle/>
          <a:p>
            <a:pPr>
              <a:lnSpc>
                <a:spcPct val="100000"/>
              </a:lnSpc>
            </a:pPr>
            <a:r>
              <a:rPr lang="en-AU" sz="1600" i="1" dirty="0">
                <a:solidFill>
                  <a:srgbClr val="4094D1"/>
                </a:solidFill>
                <a:latin typeface="Avenir Roman" panose="02000503020000020003"/>
              </a:rPr>
              <a:t>“I have always believed that exercise is a key not only to physical health but to peace of mind […]. In my letters to my children, I regularly urged them to exercise, to play some fast-moving sport like basketball, soccer or tennis to take their mind off whatever might be bothering them. While I was not always successful with my children, I did manage to influence some of my more sedentary colleagues. Exercise was unusual for African men of my age and generation. After a while even Walter (Sisulu) began to take a few turns around the courtyard in the morning. I know that some of my younger colleagues looked at me and said to themselves: ‘If that old man can do it, why can’t I?’ They, too, began to exercise.” (Mandela, 1994, p. 584)</a:t>
            </a:r>
          </a:p>
        </p:txBody>
      </p:sp>
      <p:sp>
        <p:nvSpPr>
          <p:cNvPr id="7" name="Title 1">
            <a:extLst>
              <a:ext uri="{FF2B5EF4-FFF2-40B4-BE49-F238E27FC236}">
                <a16:creationId xmlns:a16="http://schemas.microsoft.com/office/drawing/2014/main" id="{EA6F2736-66E2-46A8-920E-9C1C8698214B}"/>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endParaRPr lang="en-US" sz="3200" dirty="0">
              <a:latin typeface="Avenir Roman" panose="02000503020000020003" pitchFamily="2" charset="0"/>
            </a:endParaRPr>
          </a:p>
        </p:txBody>
      </p:sp>
      <p:pic>
        <p:nvPicPr>
          <p:cNvPr id="6" name="Picture 2" descr="https://images-na.ssl-images-amazon.com/images/I/51OPfZ0j-7L._SX313_BO1,204,203,200_.jpg">
            <a:extLst>
              <a:ext uri="{FF2B5EF4-FFF2-40B4-BE49-F238E27FC236}">
                <a16:creationId xmlns:a16="http://schemas.microsoft.com/office/drawing/2014/main" id="{AA958B28-350E-47BF-AA45-CE2F871359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1161" y="3236001"/>
            <a:ext cx="1121835" cy="1777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696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8072" y="2108883"/>
            <a:ext cx="8187856" cy="2614052"/>
          </a:xfrm>
          <a:effectLst>
            <a:softEdge rad="0"/>
          </a:effectLst>
        </p:spPr>
        <p:txBody>
          <a:bodyPr>
            <a:normAutofit lnSpcReduction="10000"/>
          </a:bodyPr>
          <a:lstStyle/>
          <a:p>
            <a:pPr marL="285750" indent="-285750">
              <a:lnSpc>
                <a:spcPct val="90000"/>
              </a:lnSpc>
              <a:buFont typeface="Arial" panose="020B0604020202020204" pitchFamily="34" charset="0"/>
              <a:buChar char="•"/>
              <a:tabLst>
                <a:tab pos="174625" algn="l"/>
              </a:tabLst>
            </a:pPr>
            <a:r>
              <a:rPr lang="nl-BE" sz="1800" dirty="0">
                <a:latin typeface="Avenir Roman"/>
              </a:rPr>
              <a:t>Quote </a:t>
            </a:r>
            <a:r>
              <a:rPr lang="nl-BE" sz="1800" dirty="0" err="1">
                <a:latin typeface="Avenir Roman"/>
              </a:rPr>
              <a:t>illustrates</a:t>
            </a:r>
            <a:r>
              <a:rPr lang="nl-BE" sz="1800" dirty="0">
                <a:latin typeface="Avenir Roman"/>
              </a:rPr>
              <a:t> </a:t>
            </a:r>
            <a:r>
              <a:rPr lang="nl-BE" sz="1800" dirty="0" err="1">
                <a:latin typeface="Avenir Roman"/>
              </a:rPr>
              <a:t>how</a:t>
            </a:r>
            <a:r>
              <a:rPr lang="nl-BE" sz="1800" dirty="0">
                <a:latin typeface="Avenir Roman"/>
              </a:rPr>
              <a:t> </a:t>
            </a:r>
            <a:r>
              <a:rPr lang="nl-BE" sz="1800" dirty="0" err="1">
                <a:latin typeface="Avenir Roman"/>
              </a:rPr>
              <a:t>physical</a:t>
            </a:r>
            <a:r>
              <a:rPr lang="nl-BE" sz="1800" dirty="0">
                <a:latin typeface="Avenir Roman"/>
              </a:rPr>
              <a:t> </a:t>
            </a:r>
            <a:r>
              <a:rPr lang="nl-BE" sz="1800" dirty="0" err="1">
                <a:latin typeface="Avenir Roman"/>
              </a:rPr>
              <a:t>exercise</a:t>
            </a:r>
            <a:r>
              <a:rPr lang="nl-BE" sz="1800" dirty="0">
                <a:latin typeface="Avenir Roman"/>
              </a:rPr>
              <a:t> </a:t>
            </a:r>
            <a:r>
              <a:rPr lang="nl-BE" sz="1800" dirty="0" err="1">
                <a:latin typeface="Avenir Roman"/>
              </a:rPr>
              <a:t>helped</a:t>
            </a:r>
            <a:r>
              <a:rPr lang="nl-BE" sz="1800" dirty="0">
                <a:latin typeface="Avenir Roman"/>
              </a:rPr>
              <a:t> </a:t>
            </a:r>
            <a:r>
              <a:rPr lang="nl-BE" sz="1800" dirty="0" err="1">
                <a:latin typeface="Avenir Roman"/>
              </a:rPr>
              <a:t>future</a:t>
            </a:r>
            <a:r>
              <a:rPr lang="nl-BE" sz="1800" dirty="0">
                <a:latin typeface="Avenir Roman"/>
              </a:rPr>
              <a:t> president </a:t>
            </a:r>
            <a:r>
              <a:rPr lang="nl-BE" sz="1800" b="1" dirty="0" err="1">
                <a:latin typeface="Avenir Roman"/>
              </a:rPr>
              <a:t>to</a:t>
            </a:r>
            <a:r>
              <a:rPr lang="nl-BE" sz="1800" b="1" dirty="0">
                <a:latin typeface="Avenir Roman"/>
              </a:rPr>
              <a:t> </a:t>
            </a:r>
            <a:r>
              <a:rPr lang="nl-BE" sz="1800" b="1" dirty="0" err="1">
                <a:latin typeface="Avenir Roman"/>
              </a:rPr>
              <a:t>remain</a:t>
            </a:r>
            <a:r>
              <a:rPr lang="nl-BE" sz="1800" b="1" dirty="0">
                <a:latin typeface="Avenir Roman"/>
              </a:rPr>
              <a:t> </a:t>
            </a:r>
            <a:r>
              <a:rPr lang="nl-BE" sz="1800" b="1" dirty="0" err="1">
                <a:latin typeface="Avenir Roman"/>
              </a:rPr>
              <a:t>mentally</a:t>
            </a:r>
            <a:r>
              <a:rPr lang="nl-BE" sz="1800" b="1" dirty="0">
                <a:latin typeface="Avenir Roman"/>
              </a:rPr>
              <a:t> and </a:t>
            </a:r>
            <a:r>
              <a:rPr lang="nl-BE" sz="1800" b="1" dirty="0" err="1">
                <a:latin typeface="Avenir Roman"/>
              </a:rPr>
              <a:t>physically</a:t>
            </a:r>
            <a:r>
              <a:rPr lang="nl-BE" sz="1800" b="1" dirty="0">
                <a:latin typeface="Avenir Roman"/>
              </a:rPr>
              <a:t> </a:t>
            </a:r>
            <a:r>
              <a:rPr lang="nl-BE" sz="1800" b="1" dirty="0" err="1">
                <a:latin typeface="Avenir Roman"/>
              </a:rPr>
              <a:t>healthy</a:t>
            </a:r>
            <a:r>
              <a:rPr lang="nl-BE" sz="1800" dirty="0">
                <a:latin typeface="Avenir Roman"/>
              </a:rPr>
              <a:t> </a:t>
            </a:r>
            <a:r>
              <a:rPr lang="nl-BE" sz="1800" dirty="0" err="1">
                <a:latin typeface="Avenir Roman"/>
              </a:rPr>
              <a:t>during</a:t>
            </a:r>
            <a:r>
              <a:rPr lang="nl-BE" sz="1800" dirty="0">
                <a:latin typeface="Avenir Roman"/>
              </a:rPr>
              <a:t> his </a:t>
            </a:r>
            <a:r>
              <a:rPr lang="nl-BE" sz="1800" dirty="0" err="1">
                <a:latin typeface="Avenir Roman"/>
              </a:rPr>
              <a:t>prolonged</a:t>
            </a:r>
            <a:r>
              <a:rPr lang="nl-BE" sz="1800" dirty="0">
                <a:latin typeface="Avenir Roman"/>
              </a:rPr>
              <a:t> </a:t>
            </a:r>
            <a:r>
              <a:rPr lang="nl-BE" sz="1800" dirty="0" err="1">
                <a:latin typeface="Avenir Roman"/>
              </a:rPr>
              <a:t>imprisonment</a:t>
            </a:r>
            <a:r>
              <a:rPr lang="nl-BE" sz="1800" dirty="0">
                <a:latin typeface="Avenir Roman"/>
              </a:rPr>
              <a:t> on Robben Island.</a:t>
            </a:r>
          </a:p>
          <a:p>
            <a:pPr marL="285750" indent="-285750">
              <a:lnSpc>
                <a:spcPct val="90000"/>
              </a:lnSpc>
              <a:buFont typeface="Arial" panose="020B0604020202020204" pitchFamily="34" charset="0"/>
              <a:buChar char="•"/>
              <a:tabLst>
                <a:tab pos="174625" algn="l"/>
              </a:tabLst>
            </a:pPr>
            <a:r>
              <a:rPr lang="nl-BE" sz="1800" dirty="0">
                <a:latin typeface="Avenir Roman"/>
              </a:rPr>
              <a:t>But </a:t>
            </a:r>
            <a:r>
              <a:rPr lang="nl-BE" sz="1800" dirty="0" err="1">
                <a:latin typeface="Avenir Roman"/>
              </a:rPr>
              <a:t>it</a:t>
            </a:r>
            <a:r>
              <a:rPr lang="nl-BE" sz="1800" dirty="0">
                <a:latin typeface="Avenir Roman"/>
              </a:rPr>
              <a:t> </a:t>
            </a:r>
            <a:r>
              <a:rPr lang="nl-BE" sz="1800" dirty="0" err="1">
                <a:latin typeface="Avenir Roman"/>
              </a:rPr>
              <a:t>also</a:t>
            </a:r>
            <a:r>
              <a:rPr lang="nl-BE" sz="1800" dirty="0">
                <a:latin typeface="Avenir Roman"/>
              </a:rPr>
              <a:t> </a:t>
            </a:r>
            <a:r>
              <a:rPr lang="nl-BE" sz="1800" dirty="0" err="1">
                <a:latin typeface="Avenir Roman"/>
              </a:rPr>
              <a:t>speaks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the</a:t>
            </a:r>
            <a:r>
              <a:rPr lang="nl-BE" sz="1800" dirty="0">
                <a:latin typeface="Avenir Roman"/>
              </a:rPr>
              <a:t> way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is </a:t>
            </a:r>
            <a:r>
              <a:rPr lang="nl-BE" sz="1800" b="1" dirty="0" err="1">
                <a:latin typeface="Avenir Roman"/>
              </a:rPr>
              <a:t>shaped</a:t>
            </a:r>
            <a:r>
              <a:rPr lang="nl-BE" sz="1800" b="1" dirty="0">
                <a:latin typeface="Avenir Roman"/>
              </a:rPr>
              <a:t> </a:t>
            </a:r>
            <a:r>
              <a:rPr lang="nl-BE" sz="1800" b="1" dirty="0" err="1">
                <a:latin typeface="Avenir Roman"/>
              </a:rPr>
              <a:t>by</a:t>
            </a:r>
            <a:r>
              <a:rPr lang="nl-BE" sz="1800" b="1" dirty="0">
                <a:latin typeface="Avenir Roman"/>
              </a:rPr>
              <a:t> </a:t>
            </a:r>
            <a:r>
              <a:rPr lang="nl-BE" sz="1800" b="1" dirty="0" err="1">
                <a:latin typeface="Avenir Roman"/>
              </a:rPr>
              <a:t>group</a:t>
            </a:r>
            <a:r>
              <a:rPr lang="nl-BE" sz="1800" b="1" dirty="0">
                <a:latin typeface="Avenir Roman"/>
              </a:rPr>
              <a:t> </a:t>
            </a:r>
            <a:r>
              <a:rPr lang="nl-BE" sz="1800" b="1" dirty="0" err="1">
                <a:latin typeface="Avenir Roman"/>
              </a:rPr>
              <a:t>membership</a:t>
            </a:r>
            <a:r>
              <a:rPr lang="nl-BE" sz="1800" b="1" dirty="0">
                <a:latin typeface="Avenir Roman"/>
              </a:rPr>
              <a:t>: </a:t>
            </a:r>
            <a:r>
              <a:rPr lang="nl-BE" sz="1800" dirty="0">
                <a:latin typeface="Avenir Roman"/>
              </a:rPr>
              <a:t>Mandela’s </a:t>
            </a:r>
            <a:r>
              <a:rPr lang="nl-BE" sz="1800" dirty="0" err="1">
                <a:latin typeface="Avenir Roman"/>
              </a:rPr>
              <a:t>influence</a:t>
            </a:r>
            <a:r>
              <a:rPr lang="nl-BE" sz="1800" dirty="0">
                <a:latin typeface="Avenir Roman"/>
              </a:rPr>
              <a:t> was </a:t>
            </a:r>
            <a:r>
              <a:rPr lang="nl-BE" sz="1800" dirty="0" err="1">
                <a:latin typeface="Avenir Roman"/>
              </a:rPr>
              <a:t>stronger</a:t>
            </a:r>
            <a:r>
              <a:rPr lang="nl-BE" sz="1800" dirty="0">
                <a:latin typeface="Avenir Roman"/>
              </a:rPr>
              <a:t> on </a:t>
            </a:r>
            <a:r>
              <a:rPr lang="nl-BE" sz="1800" dirty="0" err="1">
                <a:latin typeface="Avenir Roman"/>
              </a:rPr>
              <a:t>inmates</a:t>
            </a:r>
            <a:r>
              <a:rPr lang="nl-BE" sz="1800" dirty="0">
                <a:latin typeface="Avenir Roman"/>
              </a:rPr>
              <a:t> </a:t>
            </a:r>
            <a:r>
              <a:rPr lang="nl-BE" sz="1800" dirty="0" err="1">
                <a:latin typeface="Avenir Roman"/>
              </a:rPr>
              <a:t>than</a:t>
            </a:r>
            <a:r>
              <a:rPr lang="nl-BE" sz="1800" dirty="0">
                <a:latin typeface="Avenir Roman"/>
              </a:rPr>
              <a:t> on his </a:t>
            </a:r>
            <a:r>
              <a:rPr lang="nl-BE" sz="1800" dirty="0" err="1">
                <a:latin typeface="Avenir Roman"/>
              </a:rPr>
              <a:t>own</a:t>
            </a:r>
            <a:r>
              <a:rPr lang="nl-BE" sz="1800" dirty="0">
                <a:latin typeface="Avenir Roman"/>
              </a:rPr>
              <a:t> </a:t>
            </a:r>
            <a:r>
              <a:rPr lang="nl-BE" sz="1800" dirty="0" err="1">
                <a:latin typeface="Avenir Roman"/>
              </a:rPr>
              <a:t>children</a:t>
            </a:r>
            <a:r>
              <a:rPr lang="nl-BE" sz="1800" dirty="0">
                <a:latin typeface="Avenir Roman"/>
              </a:rPr>
              <a:t>…</a:t>
            </a:r>
            <a:endParaRPr lang="nl-BE" sz="1800" b="1" dirty="0">
              <a:latin typeface="Avenir Roman"/>
            </a:endParaRPr>
          </a:p>
          <a:p>
            <a:pPr marL="285750" indent="-285750">
              <a:lnSpc>
                <a:spcPct val="90000"/>
              </a:lnSpc>
              <a:buFont typeface="Arial" panose="020B0604020202020204" pitchFamily="34" charset="0"/>
              <a:buChar char="•"/>
              <a:tabLst>
                <a:tab pos="174625" algn="l"/>
              </a:tabLst>
            </a:pPr>
            <a:r>
              <a:rPr lang="nl-BE" sz="1800" dirty="0" err="1">
                <a:latin typeface="Avenir Roman"/>
              </a:rPr>
              <a:t>Nevertheless</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individualistic</a:t>
            </a:r>
            <a:r>
              <a:rPr lang="nl-BE" sz="1800" dirty="0">
                <a:latin typeface="Avenir Roman"/>
              </a:rPr>
              <a:t> </a:t>
            </a:r>
            <a:r>
              <a:rPr lang="nl-BE" sz="1800" dirty="0" err="1">
                <a:latin typeface="Avenir Roman"/>
              </a:rPr>
              <a:t>perspective</a:t>
            </a:r>
            <a:r>
              <a:rPr lang="nl-BE" sz="1800" dirty="0">
                <a:latin typeface="Avenir Roman"/>
              </a:rPr>
              <a:t> on sport and </a:t>
            </a:r>
            <a:r>
              <a:rPr lang="nl-BE" sz="1800" dirty="0" err="1">
                <a:latin typeface="Avenir Roman"/>
              </a:rPr>
              <a:t>exercise</a:t>
            </a:r>
            <a:r>
              <a:rPr lang="nl-BE" sz="1800" dirty="0">
                <a:latin typeface="Avenir Roman"/>
              </a:rPr>
              <a:t> has </a:t>
            </a:r>
            <a:r>
              <a:rPr lang="nl-BE" sz="1800" dirty="0" err="1">
                <a:latin typeface="Avenir Roman"/>
              </a:rPr>
              <a:t>dominated</a:t>
            </a:r>
            <a:r>
              <a:rPr lang="nl-BE" sz="1800" dirty="0">
                <a:latin typeface="Avenir Roman"/>
              </a:rPr>
              <a:t> </a:t>
            </a:r>
            <a:r>
              <a:rPr lang="nl-BE" sz="1800" dirty="0" err="1">
                <a:latin typeface="Avenir Roman"/>
              </a:rPr>
              <a:t>theoretical</a:t>
            </a:r>
            <a:r>
              <a:rPr lang="nl-BE" sz="1800" dirty="0">
                <a:latin typeface="Avenir Roman"/>
              </a:rPr>
              <a:t> advances in </a:t>
            </a:r>
            <a:r>
              <a:rPr lang="nl-BE" sz="1800" dirty="0" err="1">
                <a:latin typeface="Avenir Roman"/>
              </a:rPr>
              <a:t>the</a:t>
            </a:r>
            <a:r>
              <a:rPr lang="nl-BE" sz="1800" dirty="0">
                <a:latin typeface="Avenir Roman"/>
              </a:rPr>
              <a:t> past. </a:t>
            </a:r>
          </a:p>
          <a:p>
            <a:pPr marL="285750" indent="-285750">
              <a:lnSpc>
                <a:spcPct val="90000"/>
              </a:lnSpc>
              <a:buFont typeface="Arial" panose="020B0604020202020204" pitchFamily="34" charset="0"/>
              <a:buChar char="•"/>
              <a:tabLst>
                <a:tab pos="174625" algn="l"/>
              </a:tabLst>
            </a:pPr>
            <a:r>
              <a:rPr lang="nl-BE" sz="1800" dirty="0">
                <a:latin typeface="Avenir Roman"/>
              </a:rPr>
              <a:t>As a </a:t>
            </a:r>
            <a:r>
              <a:rPr lang="nl-BE" sz="1800" dirty="0" err="1">
                <a:latin typeface="Avenir Roman"/>
              </a:rPr>
              <a:t>result</a:t>
            </a:r>
            <a:r>
              <a:rPr lang="nl-BE" sz="1800" dirty="0">
                <a:latin typeface="Avenir Roman"/>
              </a:rPr>
              <a:t>, </a:t>
            </a:r>
            <a:r>
              <a:rPr lang="nl-BE" sz="1800" dirty="0" err="1">
                <a:latin typeface="Avenir Roman"/>
              </a:rPr>
              <a:t>the</a:t>
            </a:r>
            <a:r>
              <a:rPr lang="nl-BE" sz="1800" dirty="0">
                <a:latin typeface="Avenir Roman"/>
              </a:rPr>
              <a:t> field has </a:t>
            </a:r>
            <a:r>
              <a:rPr lang="nl-BE" sz="1800" dirty="0" err="1">
                <a:latin typeface="Avenir Roman"/>
              </a:rPr>
              <a:t>failed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come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terms</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psychological</a:t>
            </a:r>
            <a:r>
              <a:rPr lang="nl-BE" sz="1800" dirty="0">
                <a:latin typeface="Avenir Roman"/>
              </a:rPr>
              <a:t> </a:t>
            </a:r>
            <a:r>
              <a:rPr lang="nl-BE" sz="1800" dirty="0" err="1">
                <a:latin typeface="Avenir Roman"/>
              </a:rPr>
              <a:t>reality</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group</a:t>
            </a:r>
            <a:r>
              <a:rPr lang="nl-BE" sz="1800" dirty="0">
                <a:latin typeface="Avenir Roman"/>
              </a:rPr>
              <a:t>, </a:t>
            </a:r>
            <a:r>
              <a:rPr lang="nl-BE" sz="1800" dirty="0" err="1">
                <a:latin typeface="Avenir Roman"/>
              </a:rPr>
              <a:t>when</a:t>
            </a:r>
            <a:r>
              <a:rPr lang="nl-BE" sz="1800" dirty="0">
                <a:latin typeface="Avenir Roman"/>
              </a:rPr>
              <a:t> </a:t>
            </a:r>
            <a:r>
              <a:rPr lang="nl-BE" sz="1800" dirty="0" err="1">
                <a:latin typeface="Avenir Roman"/>
              </a:rPr>
              <a:t>athletes</a:t>
            </a:r>
            <a:r>
              <a:rPr lang="nl-BE" sz="1800" dirty="0">
                <a:latin typeface="Avenir Roman"/>
              </a:rPr>
              <a:t>/fans/commentators/… do </a:t>
            </a:r>
            <a:r>
              <a:rPr lang="nl-BE" sz="1800" dirty="0" err="1">
                <a:latin typeface="Avenir Roman"/>
              </a:rPr>
              <a:t>not</a:t>
            </a:r>
            <a:r>
              <a:rPr lang="nl-BE" sz="1800" dirty="0">
                <a:latin typeface="Avenir Roman"/>
              </a:rPr>
              <a:t> act as </a:t>
            </a:r>
            <a:r>
              <a:rPr lang="nl-BE" sz="1800" dirty="0" err="1">
                <a:latin typeface="Avenir Roman"/>
              </a:rPr>
              <a:t>an</a:t>
            </a:r>
            <a:r>
              <a:rPr lang="nl-BE" sz="1800" dirty="0">
                <a:latin typeface="Avenir Roman"/>
              </a:rPr>
              <a:t> </a:t>
            </a:r>
            <a:r>
              <a:rPr lang="nl-BE" sz="1800" dirty="0" err="1">
                <a:latin typeface="Avenir Roman"/>
              </a:rPr>
              <a:t>individual</a:t>
            </a:r>
            <a:r>
              <a:rPr lang="nl-BE" sz="1800" dirty="0">
                <a:latin typeface="Avenir Roman"/>
              </a:rPr>
              <a:t> but </a:t>
            </a:r>
            <a:r>
              <a:rPr lang="nl-BE" sz="1800" b="1" dirty="0">
                <a:latin typeface="Avenir Roman"/>
              </a:rPr>
              <a:t>as a </a:t>
            </a:r>
            <a:r>
              <a:rPr lang="nl-BE" sz="1800" b="1" dirty="0" err="1">
                <a:latin typeface="Avenir Roman"/>
              </a:rPr>
              <a:t>group</a:t>
            </a:r>
            <a:r>
              <a:rPr lang="nl-BE" sz="1800" b="1" dirty="0">
                <a:latin typeface="Avenir Roman"/>
              </a:rPr>
              <a:t> member</a:t>
            </a:r>
            <a:r>
              <a:rPr lang="nl-BE" sz="1800" dirty="0">
                <a:latin typeface="Avenir Roman"/>
              </a:rPr>
              <a:t>.</a:t>
            </a:r>
          </a:p>
          <a:p>
            <a:pPr marL="285750" indent="-285750">
              <a:lnSpc>
                <a:spcPct val="90000"/>
              </a:lnSpc>
              <a:buFont typeface="Arial" panose="020B0604020202020204" pitchFamily="34" charset="0"/>
              <a:buChar char="•"/>
              <a:tabLst>
                <a:tab pos="174625" algn="l"/>
              </a:tabLst>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3074" name="Picture 2" descr="Zuid-Afrika, Kaapstad, Monument, Nelson Mandela">
            <a:extLst>
              <a:ext uri="{FF2B5EF4-FFF2-40B4-BE49-F238E27FC236}">
                <a16:creationId xmlns:a16="http://schemas.microsoft.com/office/drawing/2014/main" id="{401C86EA-2BF4-4834-BF1A-5C466BD7EF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869" y="195966"/>
            <a:ext cx="1363073" cy="181743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7064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21751" y="1817632"/>
            <a:ext cx="8385564" cy="3325867"/>
          </a:xfrm>
          <a:effectLst>
            <a:softEdge rad="0"/>
          </a:effectLst>
        </p:spPr>
        <p:txBody>
          <a:bodyPr>
            <a:normAutofit lnSpcReduction="10000"/>
          </a:bodyPr>
          <a:lstStyle/>
          <a:p>
            <a:pPr marL="285750" indent="-285750">
              <a:lnSpc>
                <a:spcPct val="90000"/>
              </a:lnSpc>
              <a:buFont typeface="Arial" panose="020B0604020202020204" pitchFamily="34" charset="0"/>
              <a:buChar char="•"/>
              <a:tabLst>
                <a:tab pos="174625" algn="l"/>
              </a:tabLst>
            </a:pPr>
            <a:r>
              <a:rPr lang="nl-BE" sz="1800" dirty="0">
                <a:latin typeface="Avenir Roman"/>
              </a:rPr>
              <a:t>In </a:t>
            </a:r>
            <a:r>
              <a:rPr lang="nl-BE" sz="1800" dirty="0" err="1">
                <a:latin typeface="Avenir Roman"/>
              </a:rPr>
              <a:t>recognition</a:t>
            </a:r>
            <a:r>
              <a:rPr lang="nl-BE" sz="1800" dirty="0">
                <a:latin typeface="Avenir Roman"/>
              </a:rPr>
              <a:t> of </a:t>
            </a:r>
            <a:r>
              <a:rPr lang="nl-BE" sz="1800" dirty="0" err="1">
                <a:latin typeface="Avenir Roman"/>
              </a:rPr>
              <a:t>this</a:t>
            </a:r>
            <a:r>
              <a:rPr lang="nl-BE" sz="1800" dirty="0">
                <a:latin typeface="Avenir Roman"/>
              </a:rPr>
              <a:t> gap, </a:t>
            </a:r>
            <a:r>
              <a:rPr lang="nl-BE" sz="1800" dirty="0" err="1">
                <a:latin typeface="Avenir Roman"/>
              </a:rPr>
              <a:t>there</a:t>
            </a:r>
            <a:r>
              <a:rPr lang="nl-BE" sz="1800" dirty="0">
                <a:latin typeface="Avenir Roman"/>
              </a:rPr>
              <a:t> has been a recent and </a:t>
            </a:r>
            <a:r>
              <a:rPr lang="nl-BE" sz="1800" dirty="0" err="1">
                <a:latin typeface="Avenir Roman"/>
              </a:rPr>
              <a:t>dramatic</a:t>
            </a:r>
            <a:r>
              <a:rPr lang="nl-BE" sz="1800" dirty="0">
                <a:latin typeface="Avenir Roman"/>
              </a:rPr>
              <a:t> </a:t>
            </a:r>
            <a:r>
              <a:rPr lang="nl-BE" sz="1800" dirty="0" err="1">
                <a:latin typeface="Avenir Roman"/>
              </a:rPr>
              <a:t>growth</a:t>
            </a:r>
            <a:r>
              <a:rPr lang="nl-BE" sz="1800" dirty="0">
                <a:latin typeface="Avenir Roman"/>
              </a:rPr>
              <a:t> in </a:t>
            </a:r>
            <a:r>
              <a:rPr lang="nl-BE" sz="1800" dirty="0" err="1">
                <a:latin typeface="Avenir Roman"/>
              </a:rPr>
              <a:t>social-psychological</a:t>
            </a:r>
            <a:r>
              <a:rPr lang="nl-BE" sz="1800" dirty="0">
                <a:latin typeface="Avenir Roman"/>
              </a:rPr>
              <a:t> </a:t>
            </a:r>
            <a:r>
              <a:rPr lang="nl-BE" sz="1800" dirty="0" err="1">
                <a:latin typeface="Avenir Roman"/>
              </a:rPr>
              <a:t>perspectives</a:t>
            </a:r>
            <a:r>
              <a:rPr lang="nl-BE" sz="1800" dirty="0">
                <a:latin typeface="Avenir Roman"/>
              </a:rPr>
              <a:t> </a:t>
            </a:r>
            <a:r>
              <a:rPr lang="nl-BE" sz="1800" dirty="0" err="1">
                <a:latin typeface="Avenir Roman"/>
              </a:rPr>
              <a:t>to</a:t>
            </a:r>
            <a:r>
              <a:rPr lang="nl-BE" sz="1800" dirty="0">
                <a:latin typeface="Avenir Roman"/>
              </a:rPr>
              <a:t> sport, in </a:t>
            </a:r>
            <a:r>
              <a:rPr lang="nl-BE" sz="1800" dirty="0" err="1">
                <a:latin typeface="Avenir Roman"/>
              </a:rPr>
              <a:t>particular</a:t>
            </a:r>
            <a:r>
              <a:rPr lang="nl-BE" sz="1800" dirty="0">
                <a:latin typeface="Avenir Roman"/>
              </a:rPr>
              <a:t> </a:t>
            </a:r>
            <a:r>
              <a:rPr lang="nl-BE" sz="1800" dirty="0" err="1">
                <a:latin typeface="Avenir Roman"/>
              </a:rPr>
              <a:t>inspired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the</a:t>
            </a:r>
            <a:r>
              <a:rPr lang="nl-BE" sz="1800" dirty="0">
                <a:latin typeface="Avenir Roman"/>
              </a:rPr>
              <a:t>  </a:t>
            </a:r>
            <a:r>
              <a:rPr lang="nl-BE" sz="1800" b="1" dirty="0" err="1">
                <a:latin typeface="Avenir Roman"/>
              </a:rPr>
              <a:t>Social</a:t>
            </a:r>
            <a:r>
              <a:rPr lang="nl-BE" sz="1800" b="1" dirty="0">
                <a:latin typeface="Avenir Roman"/>
              </a:rPr>
              <a:t> Identity Approach.</a:t>
            </a:r>
          </a:p>
          <a:p>
            <a:pPr marL="285750" indent="-285750">
              <a:lnSpc>
                <a:spcPct val="90000"/>
              </a:lnSpc>
              <a:buFont typeface="Arial" panose="020B0604020202020204" pitchFamily="34" charset="0"/>
              <a:buChar char="•"/>
              <a:tabLst>
                <a:tab pos="174625" algn="l"/>
              </a:tabLst>
            </a:pPr>
            <a:r>
              <a:rPr lang="nl-BE" sz="1800" dirty="0" err="1">
                <a:latin typeface="Avenir Roman"/>
              </a:rPr>
              <a:t>This</a:t>
            </a:r>
            <a:r>
              <a:rPr lang="nl-BE" sz="1800" dirty="0">
                <a:latin typeface="Avenir Roman"/>
              </a:rPr>
              <a:t> approach views </a:t>
            </a:r>
            <a:r>
              <a:rPr lang="nl-BE" sz="1800" dirty="0" err="1">
                <a:latin typeface="Avenir Roman"/>
              </a:rPr>
              <a:t>group</a:t>
            </a:r>
            <a:r>
              <a:rPr lang="nl-BE" sz="1800" dirty="0">
                <a:latin typeface="Avenir Roman"/>
              </a:rPr>
              <a:t> </a:t>
            </a:r>
            <a:r>
              <a:rPr lang="nl-BE" sz="1800" dirty="0" err="1">
                <a:latin typeface="Avenir Roman"/>
              </a:rPr>
              <a:t>processes</a:t>
            </a:r>
            <a:r>
              <a:rPr lang="nl-BE" sz="1800" dirty="0">
                <a:latin typeface="Avenir Roman"/>
              </a:rPr>
              <a:t> as </a:t>
            </a:r>
            <a:r>
              <a:rPr lang="nl-BE" sz="1800" dirty="0" err="1">
                <a:latin typeface="Avenir Roman"/>
              </a:rPr>
              <a:t>fundamentally</a:t>
            </a:r>
            <a:r>
              <a:rPr lang="nl-BE" sz="1800" dirty="0">
                <a:latin typeface="Avenir Roman"/>
              </a:rPr>
              <a:t> </a:t>
            </a:r>
            <a:r>
              <a:rPr lang="nl-BE" sz="1800" dirty="0" err="1">
                <a:latin typeface="Avenir Roman"/>
              </a:rPr>
              <a:t>grounded</a:t>
            </a:r>
            <a:r>
              <a:rPr lang="nl-BE" sz="1800" dirty="0">
                <a:latin typeface="Avenir Roman"/>
              </a:rPr>
              <a:t> in </a:t>
            </a:r>
            <a:r>
              <a:rPr lang="nl-BE" sz="1800" dirty="0" err="1">
                <a:latin typeface="Avenir Roman"/>
              </a:rPr>
              <a:t>people’s</a:t>
            </a:r>
            <a:r>
              <a:rPr lang="nl-BE" sz="1800" dirty="0">
                <a:latin typeface="Avenir Roman"/>
              </a:rPr>
              <a:t> </a:t>
            </a:r>
            <a:r>
              <a:rPr lang="nl-BE" sz="1800" dirty="0" err="1">
                <a:latin typeface="Avenir Roman"/>
              </a:rPr>
              <a:t>capacity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define</a:t>
            </a:r>
            <a:r>
              <a:rPr lang="nl-BE" sz="1800" dirty="0">
                <a:latin typeface="Avenir Roman"/>
              </a:rPr>
              <a:t> </a:t>
            </a:r>
            <a:r>
              <a:rPr lang="nl-BE" sz="1800" dirty="0" err="1">
                <a:latin typeface="Avenir Roman"/>
              </a:rPr>
              <a:t>themselves</a:t>
            </a:r>
            <a:r>
              <a:rPr lang="nl-BE" sz="1800" dirty="0">
                <a:latin typeface="Avenir Roman"/>
              </a:rPr>
              <a:t> in </a:t>
            </a:r>
            <a:r>
              <a:rPr lang="nl-BE" sz="1800" dirty="0" err="1">
                <a:latin typeface="Avenir Roman"/>
              </a:rPr>
              <a:t>terms</a:t>
            </a:r>
            <a:r>
              <a:rPr lang="nl-BE" sz="1800" dirty="0">
                <a:latin typeface="Avenir Roman"/>
              </a:rPr>
              <a:t> of </a:t>
            </a:r>
            <a:r>
              <a:rPr lang="nl-BE" sz="1800" dirty="0" err="1">
                <a:latin typeface="Avenir Roman"/>
              </a:rPr>
              <a:t>their</a:t>
            </a:r>
            <a:r>
              <a:rPr lang="nl-BE" sz="1800" dirty="0">
                <a:latin typeface="Avenir Roman"/>
              </a:rPr>
              <a:t> </a:t>
            </a:r>
            <a:r>
              <a:rPr lang="nl-BE" sz="1800" b="1" dirty="0" err="1">
                <a:latin typeface="Avenir Roman"/>
              </a:rPr>
              <a:t>social</a:t>
            </a:r>
            <a:r>
              <a:rPr lang="nl-BE" sz="1800" b="1" dirty="0">
                <a:latin typeface="Avenir Roman"/>
              </a:rPr>
              <a:t> </a:t>
            </a:r>
            <a:r>
              <a:rPr lang="nl-BE" sz="1800" b="1" dirty="0" err="1">
                <a:latin typeface="Avenir Roman"/>
              </a:rPr>
              <a:t>identity</a:t>
            </a:r>
            <a:r>
              <a:rPr lang="nl-BE" sz="1800" b="1" dirty="0">
                <a:latin typeface="Avenir Roman"/>
              </a:rPr>
              <a:t> </a:t>
            </a:r>
            <a:r>
              <a:rPr lang="nl-BE" sz="1800" dirty="0">
                <a:latin typeface="Avenir Roman"/>
              </a:rPr>
              <a:t>(i.e., </a:t>
            </a:r>
            <a:r>
              <a:rPr lang="nl-BE" sz="1800" dirty="0" err="1">
                <a:latin typeface="Avenir Roman"/>
              </a:rPr>
              <a:t>their</a:t>
            </a:r>
            <a:r>
              <a:rPr lang="nl-BE" sz="1800" dirty="0">
                <a:latin typeface="Avenir Roman"/>
              </a:rPr>
              <a:t> sense of </a:t>
            </a:r>
            <a:r>
              <a:rPr lang="nl-BE" sz="1800" dirty="0" err="1">
                <a:latin typeface="Avenir Roman"/>
              </a:rPr>
              <a:t>themselves</a:t>
            </a:r>
            <a:r>
              <a:rPr lang="nl-BE" sz="1800" dirty="0">
                <a:latin typeface="Avenir Roman"/>
              </a:rPr>
              <a:t> as </a:t>
            </a:r>
            <a:r>
              <a:rPr lang="nl-BE" sz="1800" dirty="0" err="1">
                <a:latin typeface="Avenir Roman"/>
              </a:rPr>
              <a:t>group</a:t>
            </a:r>
            <a:r>
              <a:rPr lang="nl-BE" sz="1800" dirty="0">
                <a:latin typeface="Avenir Roman"/>
              </a:rPr>
              <a:t> members). </a:t>
            </a:r>
          </a:p>
          <a:p>
            <a:pPr marL="285750" indent="-285750">
              <a:lnSpc>
                <a:spcPct val="90000"/>
              </a:lnSpc>
              <a:buFont typeface="Arial" panose="020B0604020202020204" pitchFamily="34" charset="0"/>
              <a:buChar char="•"/>
              <a:tabLst>
                <a:tab pos="174625" algn="l"/>
              </a:tabLst>
            </a:pP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has </a:t>
            </a:r>
            <a:r>
              <a:rPr lang="nl-BE" sz="1800" dirty="0" err="1">
                <a:latin typeface="Avenir Roman"/>
              </a:rPr>
              <a:t>the</a:t>
            </a:r>
            <a:r>
              <a:rPr lang="nl-BE" sz="1800" dirty="0">
                <a:latin typeface="Avenir Roman"/>
              </a:rPr>
              <a:t> </a:t>
            </a:r>
            <a:r>
              <a:rPr lang="nl-BE" sz="1800" dirty="0" err="1">
                <a:latin typeface="Avenir Roman"/>
              </a:rPr>
              <a:t>capacity</a:t>
            </a:r>
            <a:r>
              <a:rPr lang="nl-BE" sz="1800" dirty="0">
                <a:latin typeface="Avenir Roman"/>
              </a:rPr>
              <a:t> </a:t>
            </a:r>
            <a:r>
              <a:rPr lang="nl-BE" sz="1800" dirty="0" err="1">
                <a:latin typeface="Avenir Roman"/>
              </a:rPr>
              <a:t>to</a:t>
            </a:r>
            <a:r>
              <a:rPr lang="nl-BE" sz="1800" dirty="0">
                <a:latin typeface="Avenir Roman"/>
              </a:rPr>
              <a:t> turn a </a:t>
            </a:r>
            <a:r>
              <a:rPr lang="nl-BE" sz="1800" dirty="0" err="1">
                <a:latin typeface="Avenir Roman"/>
              </a:rPr>
              <a:t>collection</a:t>
            </a:r>
            <a:r>
              <a:rPr lang="nl-BE" sz="1800" dirty="0">
                <a:latin typeface="Avenir Roman"/>
              </a:rPr>
              <a:t> of disparate </a:t>
            </a:r>
            <a:r>
              <a:rPr lang="nl-BE" sz="1800" dirty="0" err="1">
                <a:latin typeface="Avenir Roman"/>
              </a:rPr>
              <a:t>individuals</a:t>
            </a:r>
            <a:r>
              <a:rPr lang="nl-BE" sz="1800" dirty="0">
                <a:latin typeface="Avenir Roman"/>
              </a:rPr>
              <a:t> </a:t>
            </a:r>
            <a:r>
              <a:rPr lang="nl-BE" sz="1800" dirty="0" err="1">
                <a:latin typeface="Avenir Roman"/>
              </a:rPr>
              <a:t>into</a:t>
            </a:r>
            <a:r>
              <a:rPr lang="nl-BE" sz="1800" dirty="0">
                <a:latin typeface="Avenir Roman"/>
              </a:rPr>
              <a:t> a </a:t>
            </a:r>
            <a:r>
              <a:rPr lang="nl-BE" sz="1800" b="1" dirty="0" err="1">
                <a:latin typeface="Avenir Roman"/>
              </a:rPr>
              <a:t>meaningful</a:t>
            </a:r>
            <a:r>
              <a:rPr lang="nl-BE" sz="1800" b="1" dirty="0">
                <a:latin typeface="Avenir Roman"/>
              </a:rPr>
              <a:t> </a:t>
            </a:r>
            <a:r>
              <a:rPr lang="nl-BE" sz="1800" b="1" dirty="0" err="1">
                <a:latin typeface="Avenir Roman"/>
              </a:rPr>
              <a:t>groups</a:t>
            </a:r>
            <a:r>
              <a:rPr lang="nl-BE" sz="1800" b="1" dirty="0">
                <a:latin typeface="Avenir Roman"/>
              </a:rPr>
              <a:t> </a:t>
            </a:r>
            <a:r>
              <a:rPr lang="nl-BE" sz="1800" dirty="0" err="1">
                <a:latin typeface="Avenir Roman"/>
              </a:rPr>
              <a:t>with</a:t>
            </a:r>
            <a:r>
              <a:rPr lang="nl-BE" sz="1800" dirty="0">
                <a:latin typeface="Avenir Roman"/>
              </a:rPr>
              <a:t> a </a:t>
            </a:r>
            <a:r>
              <a:rPr lang="nl-BE" sz="1800" dirty="0" err="1">
                <a:latin typeface="Avenir Roman"/>
              </a:rPr>
              <a:t>distinct</a:t>
            </a:r>
            <a:r>
              <a:rPr lang="nl-BE" sz="1800" dirty="0">
                <a:latin typeface="Avenir Roman"/>
              </a:rPr>
              <a:t> focus, energy and </a:t>
            </a:r>
            <a:r>
              <a:rPr lang="nl-BE" sz="1800" dirty="0" err="1">
                <a:latin typeface="Avenir Roman"/>
              </a:rPr>
              <a:t>powers</a:t>
            </a:r>
            <a:r>
              <a:rPr lang="nl-BE" sz="1800" dirty="0">
                <a:latin typeface="Avenir Roman"/>
              </a:rPr>
              <a:t>.</a:t>
            </a:r>
          </a:p>
          <a:p>
            <a:pPr marL="285750" indent="-285750">
              <a:lnSpc>
                <a:spcPct val="90000"/>
              </a:lnSpc>
              <a:buFont typeface="Arial" panose="020B0604020202020204" pitchFamily="34" charset="0"/>
              <a:buChar char="•"/>
              <a:tabLst>
                <a:tab pos="174625" algn="l"/>
              </a:tabLst>
            </a:pPr>
            <a:r>
              <a:rPr lang="nl-BE" sz="1800" dirty="0" err="1">
                <a:latin typeface="Avenir Roman"/>
              </a:rPr>
              <a:t>This</a:t>
            </a:r>
            <a:r>
              <a:rPr lang="nl-BE" sz="1800" dirty="0">
                <a:latin typeface="Avenir Roman"/>
              </a:rPr>
              <a:t> </a:t>
            </a:r>
            <a:r>
              <a:rPr lang="nl-BE" sz="1800" dirty="0" err="1">
                <a:latin typeface="Avenir Roman"/>
              </a:rPr>
              <a:t>book</a:t>
            </a:r>
            <a:r>
              <a:rPr lang="nl-BE" sz="1800" dirty="0">
                <a:latin typeface="Avenir Roman"/>
              </a:rPr>
              <a:t> </a:t>
            </a:r>
            <a:r>
              <a:rPr lang="nl-BE" sz="1800" dirty="0" err="1">
                <a:latin typeface="Avenir Roman"/>
              </a:rPr>
              <a:t>aims</a:t>
            </a:r>
            <a:r>
              <a:rPr lang="nl-BE" sz="1800" dirty="0">
                <a:latin typeface="Avenir Roman"/>
              </a:rPr>
              <a:t> </a:t>
            </a:r>
            <a:r>
              <a:rPr lang="nl-BE" sz="1800" dirty="0" err="1">
                <a:latin typeface="Avenir Roman"/>
              </a:rPr>
              <a:t>to</a:t>
            </a:r>
            <a:r>
              <a:rPr lang="nl-BE" sz="1800" dirty="0">
                <a:latin typeface="Avenir Roman"/>
              </a:rPr>
              <a:t> show </a:t>
            </a:r>
            <a:r>
              <a:rPr lang="nl-BE" sz="1800" dirty="0" err="1">
                <a:latin typeface="Avenir Roman"/>
              </a:rPr>
              <a:t>that</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is </a:t>
            </a:r>
            <a:r>
              <a:rPr lang="nl-BE" sz="1800" dirty="0" err="1">
                <a:latin typeface="Avenir Roman"/>
              </a:rPr>
              <a:t>not</a:t>
            </a:r>
            <a:r>
              <a:rPr lang="nl-BE" sz="1800" dirty="0">
                <a:latin typeface="Avenir Roman"/>
              </a:rPr>
              <a:t> </a:t>
            </a:r>
            <a:r>
              <a:rPr lang="nl-BE" sz="1800" dirty="0" err="1">
                <a:latin typeface="Avenir Roman"/>
              </a:rPr>
              <a:t>just</a:t>
            </a:r>
            <a:r>
              <a:rPr lang="nl-BE" sz="1800" dirty="0">
                <a:latin typeface="Avenir Roman"/>
              </a:rPr>
              <a:t> ‘of interest’ </a:t>
            </a:r>
            <a:r>
              <a:rPr lang="nl-BE" sz="1800" dirty="0" err="1">
                <a:latin typeface="Avenir Roman"/>
              </a:rPr>
              <a:t>to</a:t>
            </a:r>
            <a:r>
              <a:rPr lang="nl-BE" sz="1800" dirty="0">
                <a:latin typeface="Avenir Roman"/>
              </a:rPr>
              <a:t> sport and </a:t>
            </a:r>
            <a:r>
              <a:rPr lang="nl-BE" sz="1800" dirty="0" err="1">
                <a:latin typeface="Avenir Roman"/>
              </a:rPr>
              <a:t>exercise</a:t>
            </a:r>
            <a:r>
              <a:rPr lang="nl-BE" sz="1800" dirty="0">
                <a:latin typeface="Avenir Roman"/>
              </a:rPr>
              <a:t> (and </a:t>
            </a:r>
            <a:r>
              <a:rPr lang="nl-BE" sz="1800" dirty="0" err="1">
                <a:latin typeface="Avenir Roman"/>
              </a:rPr>
              <a:t>vice</a:t>
            </a:r>
            <a:r>
              <a:rPr lang="nl-BE" sz="1800" dirty="0">
                <a:latin typeface="Avenir Roman"/>
              </a:rPr>
              <a:t> versa), but </a:t>
            </a:r>
            <a:r>
              <a:rPr lang="nl-BE" sz="1800" dirty="0" err="1">
                <a:latin typeface="Avenir Roman"/>
              </a:rPr>
              <a:t>that</a:t>
            </a:r>
            <a:r>
              <a:rPr lang="nl-BE" sz="1800" dirty="0">
                <a:latin typeface="Avenir Roman"/>
              </a:rPr>
              <a:t> </a:t>
            </a:r>
            <a:r>
              <a:rPr lang="nl-BE" sz="1800" dirty="0" err="1">
                <a:latin typeface="Avenir Roman"/>
              </a:rPr>
              <a:t>it</a:t>
            </a:r>
            <a:r>
              <a:rPr lang="nl-BE" sz="1800" dirty="0">
                <a:latin typeface="Avenir Roman"/>
              </a:rPr>
              <a:t> is </a:t>
            </a:r>
            <a:r>
              <a:rPr lang="nl-BE" sz="1800" dirty="0" err="1">
                <a:latin typeface="Avenir Roman"/>
              </a:rPr>
              <a:t>an</a:t>
            </a:r>
            <a:r>
              <a:rPr lang="nl-BE" sz="1800" dirty="0">
                <a:latin typeface="Avenir Roman"/>
              </a:rPr>
              <a:t> </a:t>
            </a:r>
            <a:r>
              <a:rPr lang="nl-BE" sz="1800" b="1" dirty="0" err="1">
                <a:latin typeface="Avenir Roman"/>
              </a:rPr>
              <a:t>indispensable</a:t>
            </a:r>
            <a:r>
              <a:rPr lang="nl-BE" sz="1800" b="1" dirty="0">
                <a:latin typeface="Avenir Roman"/>
              </a:rPr>
              <a:t> construct </a:t>
            </a:r>
            <a:r>
              <a:rPr lang="nl-BE" sz="1800" b="1" dirty="0" err="1">
                <a:latin typeface="Avenir Roman"/>
              </a:rPr>
              <a:t>for</a:t>
            </a:r>
            <a:r>
              <a:rPr lang="nl-BE" sz="1800" b="1" dirty="0">
                <a:latin typeface="Avenir Roman"/>
              </a:rPr>
              <a:t> sport and </a:t>
            </a:r>
            <a:r>
              <a:rPr lang="nl-BE" sz="1800" b="1" dirty="0" err="1">
                <a:latin typeface="Avenir Roman"/>
              </a:rPr>
              <a:t>exercise</a:t>
            </a:r>
            <a:r>
              <a:rPr lang="nl-BE" sz="1800" b="1" dirty="0">
                <a:latin typeface="Avenir Roman"/>
              </a:rPr>
              <a:t> </a:t>
            </a:r>
            <a:r>
              <a:rPr lang="nl-BE" sz="1800" b="1" dirty="0" err="1">
                <a:latin typeface="Avenir Roman"/>
              </a:rPr>
              <a:t>psychology</a:t>
            </a:r>
            <a:r>
              <a:rPr lang="nl-BE" sz="1800" dirty="0">
                <a:latin typeface="Avenir Roman"/>
              </a:rPr>
              <a:t> and </a:t>
            </a:r>
            <a:r>
              <a:rPr lang="nl-BE" sz="1800" dirty="0" err="1">
                <a:latin typeface="Avenir Roman"/>
              </a:rPr>
              <a:t>that</a:t>
            </a:r>
            <a:r>
              <a:rPr lang="nl-BE" sz="1800" dirty="0">
                <a:latin typeface="Avenir Roman"/>
              </a:rPr>
              <a:t> </a:t>
            </a:r>
            <a:r>
              <a:rPr lang="nl-BE" sz="1800" b="1" dirty="0">
                <a:latin typeface="Avenir Roman"/>
              </a:rPr>
              <a:t>sport and </a:t>
            </a:r>
            <a:r>
              <a:rPr lang="nl-BE" sz="1800" b="1" dirty="0" err="1">
                <a:latin typeface="Avenir Roman"/>
              </a:rPr>
              <a:t>exercise</a:t>
            </a:r>
            <a:r>
              <a:rPr lang="nl-BE" sz="1800" b="1" dirty="0">
                <a:latin typeface="Avenir Roman"/>
              </a:rPr>
              <a:t> is a </a:t>
            </a:r>
            <a:r>
              <a:rPr lang="nl-BE" sz="1800" b="1" dirty="0" err="1">
                <a:latin typeface="Avenir Roman"/>
              </a:rPr>
              <a:t>particularly</a:t>
            </a:r>
            <a:r>
              <a:rPr lang="nl-BE" sz="1800" b="1" dirty="0">
                <a:latin typeface="Avenir Roman"/>
              </a:rPr>
              <a:t> </a:t>
            </a:r>
            <a:r>
              <a:rPr lang="nl-BE" sz="1800" b="1" dirty="0" err="1">
                <a:latin typeface="Avenir Roman"/>
              </a:rPr>
              <a:t>powerful</a:t>
            </a:r>
            <a:r>
              <a:rPr lang="nl-BE" sz="1800" b="1" dirty="0">
                <a:latin typeface="Avenir Roman"/>
              </a:rPr>
              <a:t> domain </a:t>
            </a:r>
            <a:r>
              <a:rPr lang="nl-BE" sz="1800" dirty="0">
                <a:latin typeface="Avenir Roman"/>
              </a:rPr>
              <a:t>in </a:t>
            </a:r>
            <a:r>
              <a:rPr lang="nl-BE" sz="1800" dirty="0" err="1">
                <a:latin typeface="Avenir Roman"/>
              </a:rPr>
              <a:t>which</a:t>
            </a:r>
            <a:r>
              <a:rPr lang="nl-BE" sz="1800" dirty="0">
                <a:latin typeface="Avenir Roman"/>
              </a:rPr>
              <a:t> </a:t>
            </a:r>
            <a:r>
              <a:rPr lang="nl-BE" sz="1800" dirty="0" err="1">
                <a:latin typeface="Avenir Roman"/>
              </a:rPr>
              <a:t>to</a:t>
            </a:r>
            <a:r>
              <a:rPr lang="nl-BE" sz="1800" dirty="0">
                <a:latin typeface="Avenir Roman"/>
              </a:rPr>
              <a:t> test and </a:t>
            </a:r>
            <a:r>
              <a:rPr lang="nl-BE" sz="1800" dirty="0" err="1">
                <a:latin typeface="Avenir Roman"/>
              </a:rPr>
              <a:t>elaborate</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theorising</a:t>
            </a:r>
            <a:r>
              <a:rPr lang="nl-BE" sz="1800" dirty="0">
                <a:latin typeface="Avenir Roman"/>
              </a:rPr>
              <a: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4100" name="Picture 4" descr="Rugby, Sport, Amerikaans Voetbal, Rugbybal">
            <a:extLst>
              <a:ext uri="{FF2B5EF4-FFF2-40B4-BE49-F238E27FC236}">
                <a16:creationId xmlns:a16="http://schemas.microsoft.com/office/drawing/2014/main" id="{89D63163-7336-43A0-846E-909D2E78CD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889" y="55785"/>
            <a:ext cx="2207181" cy="1476010"/>
          </a:xfrm>
          <a:prstGeom prst="rect">
            <a:avLst/>
          </a:prstGeom>
          <a:noFill/>
          <a:effectLst>
            <a:softEdge rad="2032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737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7449" y="1922780"/>
            <a:ext cx="8249865" cy="2736704"/>
          </a:xfrm>
        </p:spPr>
        <p:txBody>
          <a:bodyPr>
            <a:normAutofit lnSpcReduction="10000"/>
          </a:bodyPr>
          <a:lstStyle/>
          <a:p>
            <a:pPr marL="285750" indent="-285750">
              <a:lnSpc>
                <a:spcPct val="90000"/>
              </a:lnSpc>
              <a:buFont typeface="Arial" panose="020B0604020202020204" pitchFamily="34" charset="0"/>
              <a:buChar char="•"/>
              <a:tabLst>
                <a:tab pos="174625" algn="l"/>
              </a:tabLst>
            </a:pPr>
            <a:r>
              <a:rPr lang="nl-BE" sz="1800" b="1" dirty="0" err="1">
                <a:latin typeface="Avenir Roman"/>
              </a:rPr>
              <a:t>Physical</a:t>
            </a:r>
            <a:r>
              <a:rPr lang="nl-BE" sz="1800" b="1" dirty="0">
                <a:latin typeface="Avenir Roman"/>
              </a:rPr>
              <a:t> Activity </a:t>
            </a:r>
            <a:r>
              <a:rPr lang="nl-BE" sz="1800" dirty="0">
                <a:latin typeface="Avenir Roman"/>
              </a:rPr>
              <a:t>(PA) is </a:t>
            </a:r>
            <a:r>
              <a:rPr lang="nl-BE" sz="1800" dirty="0" err="1">
                <a:latin typeface="Avenir Roman"/>
              </a:rPr>
              <a:t>an</a:t>
            </a:r>
            <a:r>
              <a:rPr lang="nl-BE" sz="1800" dirty="0">
                <a:latin typeface="Avenir Roman"/>
              </a:rPr>
              <a:t> </a:t>
            </a:r>
            <a:r>
              <a:rPr lang="nl-BE" sz="1800" dirty="0" err="1">
                <a:latin typeface="Avenir Roman"/>
              </a:rPr>
              <a:t>umbrella</a:t>
            </a:r>
            <a:r>
              <a:rPr lang="nl-BE" sz="1800" dirty="0">
                <a:latin typeface="Avenir Roman"/>
              </a:rPr>
              <a:t> term </a:t>
            </a:r>
            <a:r>
              <a:rPr lang="nl-BE" sz="1800" dirty="0" err="1">
                <a:latin typeface="Avenir Roman"/>
              </a:rPr>
              <a:t>that</a:t>
            </a:r>
            <a:r>
              <a:rPr lang="nl-BE" sz="1800" dirty="0">
                <a:latin typeface="Avenir Roman"/>
              </a:rPr>
              <a:t> </a:t>
            </a:r>
            <a:r>
              <a:rPr lang="nl-BE" sz="1800" dirty="0" err="1">
                <a:latin typeface="Avenir Roman"/>
              </a:rPr>
              <a:t>refers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movement</a:t>
            </a:r>
            <a:r>
              <a:rPr lang="nl-BE" sz="1800" dirty="0">
                <a:latin typeface="Avenir Roman"/>
              </a:rPr>
              <a:t> of </a:t>
            </a:r>
            <a:r>
              <a:rPr lang="nl-BE" sz="1800" dirty="0" err="1">
                <a:latin typeface="Avenir Roman"/>
              </a:rPr>
              <a:t>the</a:t>
            </a:r>
            <a:r>
              <a:rPr lang="nl-BE" sz="1800" dirty="0">
                <a:latin typeface="Avenir Roman"/>
              </a:rPr>
              <a:t> body </a:t>
            </a:r>
            <a:r>
              <a:rPr lang="nl-BE" sz="1800" dirty="0" err="1">
                <a:latin typeface="Avenir Roman"/>
              </a:rPr>
              <a:t>that</a:t>
            </a:r>
            <a:r>
              <a:rPr lang="nl-BE" sz="1800" dirty="0">
                <a:latin typeface="Avenir Roman"/>
              </a:rPr>
              <a:t> is a) </a:t>
            </a:r>
            <a:r>
              <a:rPr lang="nl-BE" sz="1800" dirty="0" err="1">
                <a:latin typeface="Avenir Roman"/>
              </a:rPr>
              <a:t>produced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skeletal</a:t>
            </a:r>
            <a:r>
              <a:rPr lang="nl-BE" sz="1800" dirty="0">
                <a:latin typeface="Avenir Roman"/>
              </a:rPr>
              <a:t> </a:t>
            </a:r>
            <a:r>
              <a:rPr lang="nl-BE" sz="1800" dirty="0" err="1">
                <a:latin typeface="Avenir Roman"/>
              </a:rPr>
              <a:t>muscles</a:t>
            </a:r>
            <a:r>
              <a:rPr lang="nl-BE" sz="1800" dirty="0">
                <a:latin typeface="Avenir Roman"/>
              </a:rPr>
              <a:t>, b) </a:t>
            </a:r>
            <a:r>
              <a:rPr lang="nl-BE" sz="1800" dirty="0" err="1">
                <a:latin typeface="Avenir Roman"/>
              </a:rPr>
              <a:t>results</a:t>
            </a:r>
            <a:r>
              <a:rPr lang="nl-BE" sz="1800" dirty="0">
                <a:latin typeface="Avenir Roman"/>
              </a:rPr>
              <a:t> in energy </a:t>
            </a:r>
            <a:r>
              <a:rPr lang="nl-BE" sz="1800" dirty="0" err="1">
                <a:latin typeface="Avenir Roman"/>
              </a:rPr>
              <a:t>expenditure</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varies</a:t>
            </a:r>
            <a:r>
              <a:rPr lang="nl-BE" sz="1800" dirty="0">
                <a:latin typeface="Avenir Roman"/>
              </a:rPr>
              <a:t> </a:t>
            </a:r>
            <a:r>
              <a:rPr lang="nl-BE" sz="1800" dirty="0" err="1">
                <a:latin typeface="Avenir Roman"/>
              </a:rPr>
              <a:t>from</a:t>
            </a:r>
            <a:r>
              <a:rPr lang="nl-BE" sz="1800" dirty="0">
                <a:latin typeface="Avenir Roman"/>
              </a:rPr>
              <a:t> low </a:t>
            </a:r>
            <a:r>
              <a:rPr lang="nl-BE" sz="1800" dirty="0" err="1">
                <a:latin typeface="Avenir Roman"/>
              </a:rPr>
              <a:t>to</a:t>
            </a:r>
            <a:r>
              <a:rPr lang="nl-BE" sz="1800" dirty="0">
                <a:latin typeface="Avenir Roman"/>
              </a:rPr>
              <a:t> high, and c) has a </a:t>
            </a:r>
            <a:r>
              <a:rPr lang="nl-BE" sz="1800" dirty="0" err="1">
                <a:latin typeface="Avenir Roman"/>
              </a:rPr>
              <a:t>positive</a:t>
            </a:r>
            <a:r>
              <a:rPr lang="nl-BE" sz="1800" dirty="0">
                <a:latin typeface="Avenir Roman"/>
              </a:rPr>
              <a:t> </a:t>
            </a:r>
            <a:r>
              <a:rPr lang="nl-BE" sz="1800" dirty="0" err="1">
                <a:latin typeface="Avenir Roman"/>
              </a:rPr>
              <a:t>correlation</a:t>
            </a:r>
            <a:r>
              <a:rPr lang="nl-BE" sz="1800" dirty="0">
                <a:latin typeface="Avenir Roman"/>
              </a:rPr>
              <a:t> </a:t>
            </a:r>
            <a:r>
              <a:rPr lang="nl-BE" sz="1800" dirty="0" err="1">
                <a:latin typeface="Avenir Roman"/>
              </a:rPr>
              <a:t>with</a:t>
            </a:r>
            <a:r>
              <a:rPr lang="nl-BE" sz="1800" dirty="0">
                <a:latin typeface="Avenir Roman"/>
              </a:rPr>
              <a:t> fitness (i.e., </a:t>
            </a:r>
            <a:r>
              <a:rPr lang="nl-BE" sz="1800" dirty="0" err="1">
                <a:latin typeface="Avenir Roman"/>
              </a:rPr>
              <a:t>people’s</a:t>
            </a:r>
            <a:r>
              <a:rPr lang="nl-BE" sz="1800" dirty="0">
                <a:latin typeface="Avenir Roman"/>
              </a:rPr>
              <a:t> </a:t>
            </a:r>
            <a:r>
              <a:rPr lang="nl-BE" sz="1800" dirty="0" err="1">
                <a:latin typeface="Avenir Roman"/>
              </a:rPr>
              <a:t>ability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perform</a:t>
            </a:r>
            <a:r>
              <a:rPr lang="nl-BE" sz="1800" dirty="0">
                <a:latin typeface="Avenir Roman"/>
              </a:rPr>
              <a:t>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p>
          <a:p>
            <a:pPr marL="285750" indent="-285750">
              <a:lnSpc>
                <a:spcPct val="90000"/>
              </a:lnSpc>
              <a:buFont typeface="Arial" panose="020B0604020202020204" pitchFamily="34" charset="0"/>
              <a:buChar char="•"/>
              <a:tabLst>
                <a:tab pos="174625" algn="l"/>
              </a:tabLst>
            </a:pPr>
            <a:r>
              <a:rPr lang="nl-BE" sz="1800" b="1" dirty="0" err="1">
                <a:latin typeface="Avenir Roman"/>
              </a:rPr>
              <a:t>Exercise</a:t>
            </a:r>
            <a:r>
              <a:rPr lang="nl-BE" sz="1800" dirty="0">
                <a:latin typeface="Avenir Roman"/>
              </a:rPr>
              <a:t> is a </a:t>
            </a:r>
            <a:r>
              <a:rPr lang="nl-BE" sz="1800" dirty="0" err="1">
                <a:latin typeface="Avenir Roman"/>
              </a:rPr>
              <a:t>specific</a:t>
            </a:r>
            <a:r>
              <a:rPr lang="nl-BE" sz="1800" dirty="0">
                <a:latin typeface="Avenir Roman"/>
              </a:rPr>
              <a:t> subset of PA </a:t>
            </a:r>
            <a:r>
              <a:rPr lang="nl-BE" sz="1800" dirty="0" err="1">
                <a:latin typeface="Avenir Roman"/>
              </a:rPr>
              <a:t>that</a:t>
            </a:r>
            <a:r>
              <a:rPr lang="nl-BE" sz="1800" dirty="0">
                <a:latin typeface="Avenir Roman"/>
              </a:rPr>
              <a:t> is a) </a:t>
            </a:r>
            <a:r>
              <a:rPr lang="nl-BE" sz="1800" dirty="0" err="1">
                <a:latin typeface="Avenir Roman"/>
              </a:rPr>
              <a:t>planned</a:t>
            </a:r>
            <a:r>
              <a:rPr lang="nl-BE" sz="1800" dirty="0">
                <a:latin typeface="Avenir Roman"/>
              </a:rPr>
              <a:t>, b) </a:t>
            </a:r>
            <a:r>
              <a:rPr lang="nl-BE" sz="1800" dirty="0" err="1">
                <a:latin typeface="Avenir Roman"/>
              </a:rPr>
              <a:t>structured</a:t>
            </a:r>
            <a:r>
              <a:rPr lang="nl-BE" sz="1800" dirty="0">
                <a:latin typeface="Avenir Roman"/>
              </a:rPr>
              <a:t>, and c) </a:t>
            </a:r>
            <a:r>
              <a:rPr lang="nl-BE" sz="1800" dirty="0" err="1">
                <a:latin typeface="Avenir Roman"/>
              </a:rPr>
              <a:t>repetitive</a:t>
            </a:r>
            <a:r>
              <a:rPr lang="nl-BE" sz="1800" dirty="0">
                <a:latin typeface="Avenir Roman"/>
              </a:rPr>
              <a:t>, and d)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explicit </a:t>
            </a:r>
            <a:r>
              <a:rPr lang="nl-BE" sz="1800" dirty="0" err="1">
                <a:latin typeface="Avenir Roman"/>
              </a:rPr>
              <a:t>objective</a:t>
            </a:r>
            <a:r>
              <a:rPr lang="nl-BE" sz="1800" dirty="0">
                <a:latin typeface="Avenir Roman"/>
              </a:rPr>
              <a:t> of </a:t>
            </a:r>
            <a:r>
              <a:rPr lang="nl-BE" sz="1800" dirty="0" err="1">
                <a:latin typeface="Avenir Roman"/>
              </a:rPr>
              <a:t>maintaining</a:t>
            </a:r>
            <a:r>
              <a:rPr lang="nl-BE" sz="1800" dirty="0">
                <a:latin typeface="Avenir Roman"/>
              </a:rPr>
              <a:t> or </a:t>
            </a:r>
            <a:r>
              <a:rPr lang="nl-BE" sz="1800" dirty="0" err="1">
                <a:latin typeface="Avenir Roman"/>
              </a:rPr>
              <a:t>improving</a:t>
            </a:r>
            <a:r>
              <a:rPr lang="nl-BE" sz="1800" dirty="0">
                <a:latin typeface="Avenir Roman"/>
              </a:rPr>
              <a:t> </a:t>
            </a:r>
            <a:r>
              <a:rPr lang="nl-BE" sz="1800" dirty="0" err="1">
                <a:latin typeface="Avenir Roman"/>
              </a:rPr>
              <a:t>physical</a:t>
            </a:r>
            <a:r>
              <a:rPr lang="nl-BE" sz="1800" dirty="0">
                <a:latin typeface="Avenir Roman"/>
              </a:rPr>
              <a:t> fitness (and </a:t>
            </a:r>
            <a:r>
              <a:rPr lang="nl-BE" sz="1800" dirty="0" err="1">
                <a:latin typeface="Avenir Roman"/>
              </a:rPr>
              <a:t>therefore</a:t>
            </a:r>
            <a:r>
              <a:rPr lang="nl-BE" sz="1800" dirty="0">
                <a:latin typeface="Avenir Roman"/>
              </a:rPr>
              <a:t> </a:t>
            </a:r>
            <a:r>
              <a:rPr lang="nl-BE" sz="1800" dirty="0" err="1">
                <a:latin typeface="Avenir Roman"/>
              </a:rPr>
              <a:t>strongly</a:t>
            </a:r>
            <a:r>
              <a:rPr lang="nl-BE" sz="1800" dirty="0">
                <a:latin typeface="Avenir Roman"/>
              </a:rPr>
              <a:t> </a:t>
            </a:r>
            <a:r>
              <a:rPr lang="nl-BE" sz="1800" dirty="0" err="1">
                <a:latin typeface="Avenir Roman"/>
              </a:rPr>
              <a:t>correlated</a:t>
            </a:r>
            <a:r>
              <a:rPr lang="nl-BE" sz="1800" dirty="0">
                <a:latin typeface="Avenir Roman"/>
              </a:rPr>
              <a:t> </a:t>
            </a:r>
            <a:r>
              <a:rPr lang="nl-BE" sz="1800" dirty="0" err="1">
                <a:latin typeface="Avenir Roman"/>
              </a:rPr>
              <a:t>with</a:t>
            </a:r>
            <a:r>
              <a:rPr lang="nl-BE" sz="1800" dirty="0">
                <a:latin typeface="Avenir Roman"/>
              </a:rPr>
              <a:t> fitness).</a:t>
            </a:r>
          </a:p>
          <a:p>
            <a:pPr marL="285750" indent="-285750">
              <a:lnSpc>
                <a:spcPct val="90000"/>
              </a:lnSpc>
              <a:buFont typeface="Arial" panose="020B0604020202020204" pitchFamily="34" charset="0"/>
              <a:buChar char="•"/>
              <a:tabLst>
                <a:tab pos="174625" algn="l"/>
              </a:tabLst>
            </a:pPr>
            <a:r>
              <a:rPr lang="nl-BE" sz="1800" b="1" dirty="0">
                <a:latin typeface="Avenir Roman"/>
              </a:rPr>
              <a:t>Sport </a:t>
            </a:r>
            <a:r>
              <a:rPr lang="nl-BE" sz="1800" dirty="0">
                <a:latin typeface="Avenir Roman"/>
              </a:rPr>
              <a:t>is </a:t>
            </a:r>
            <a:r>
              <a:rPr lang="nl-BE" sz="1800" dirty="0" err="1">
                <a:latin typeface="Avenir Roman"/>
              </a:rPr>
              <a:t>also</a:t>
            </a:r>
            <a:r>
              <a:rPr lang="nl-BE" sz="1800" dirty="0">
                <a:latin typeface="Avenir Roman"/>
              </a:rPr>
              <a:t> a </a:t>
            </a:r>
            <a:r>
              <a:rPr lang="nl-BE" sz="1800" dirty="0" err="1">
                <a:latin typeface="Avenir Roman"/>
              </a:rPr>
              <a:t>specific</a:t>
            </a:r>
            <a:r>
              <a:rPr lang="nl-BE" sz="1800" dirty="0">
                <a:latin typeface="Avenir Roman"/>
              </a:rPr>
              <a:t> subset of PA </a:t>
            </a:r>
            <a:r>
              <a:rPr lang="nl-BE" sz="1800" dirty="0" err="1">
                <a:latin typeface="Avenir Roman"/>
              </a:rPr>
              <a:t>that</a:t>
            </a:r>
            <a:r>
              <a:rPr lang="nl-BE" sz="1800" dirty="0">
                <a:latin typeface="Avenir Roman"/>
              </a:rPr>
              <a:t> is a) </a:t>
            </a:r>
            <a:r>
              <a:rPr lang="nl-BE" sz="1800" dirty="0" err="1">
                <a:latin typeface="Avenir Roman"/>
              </a:rPr>
              <a:t>rule</a:t>
            </a:r>
            <a:r>
              <a:rPr lang="nl-BE" sz="1800" dirty="0">
                <a:latin typeface="Avenir Roman"/>
              </a:rPr>
              <a:t> </a:t>
            </a:r>
            <a:r>
              <a:rPr lang="nl-BE" sz="1800" dirty="0" err="1">
                <a:latin typeface="Avenir Roman"/>
              </a:rPr>
              <a:t>governed</a:t>
            </a:r>
            <a:r>
              <a:rPr lang="nl-BE" sz="1800" dirty="0">
                <a:latin typeface="Avenir Roman"/>
              </a:rPr>
              <a:t>, b) </a:t>
            </a:r>
            <a:r>
              <a:rPr lang="nl-BE" sz="1800" dirty="0" err="1">
                <a:latin typeface="Avenir Roman"/>
              </a:rPr>
              <a:t>structured</a:t>
            </a:r>
            <a:r>
              <a:rPr lang="nl-BE" sz="1800" dirty="0">
                <a:latin typeface="Avenir Roman"/>
              </a:rPr>
              <a:t>, c) </a:t>
            </a:r>
            <a:r>
              <a:rPr lang="nl-BE" sz="1800" dirty="0" err="1">
                <a:latin typeface="Avenir Roman"/>
              </a:rPr>
              <a:t>competitive</a:t>
            </a:r>
            <a:r>
              <a:rPr lang="nl-BE" sz="1800" dirty="0">
                <a:latin typeface="Avenir Roman"/>
              </a:rPr>
              <a:t>, and </a:t>
            </a:r>
            <a:r>
              <a:rPr lang="nl-BE" sz="1800" dirty="0" err="1">
                <a:latin typeface="Avenir Roman"/>
              </a:rPr>
              <a:t>involves</a:t>
            </a:r>
            <a:r>
              <a:rPr lang="nl-BE" sz="1800" dirty="0">
                <a:latin typeface="Avenir Roman"/>
              </a:rPr>
              <a:t> d) </a:t>
            </a:r>
            <a:r>
              <a:rPr lang="nl-BE" sz="1800" dirty="0" err="1">
                <a:latin typeface="Avenir Roman"/>
              </a:rPr>
              <a:t>gross</a:t>
            </a:r>
            <a:r>
              <a:rPr lang="nl-BE" sz="1800" dirty="0">
                <a:latin typeface="Avenir Roman"/>
              </a:rPr>
              <a:t> motor </a:t>
            </a:r>
            <a:r>
              <a:rPr lang="nl-BE" sz="1800" dirty="0" err="1">
                <a:latin typeface="Avenir Roman"/>
              </a:rPr>
              <a:t>movement</a:t>
            </a:r>
            <a:r>
              <a:rPr lang="nl-BE" sz="1800" dirty="0">
                <a:latin typeface="Avenir Roman"/>
              </a:rPr>
              <a:t>, e) </a:t>
            </a:r>
            <a:r>
              <a:rPr lang="nl-BE" sz="1800" dirty="0" err="1">
                <a:latin typeface="Avenir Roman"/>
              </a:rPr>
              <a:t>strategy</a:t>
            </a:r>
            <a:r>
              <a:rPr lang="nl-BE" sz="1800" dirty="0">
                <a:latin typeface="Avenir Roman"/>
              </a:rPr>
              <a:t>, f) skills, and g) chance.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Physical activity, exercise and sport: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Definition and conceptual clarification</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351469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10002" y="1817061"/>
            <a:ext cx="8187856" cy="2614052"/>
          </a:xfrm>
        </p:spPr>
        <p:txBody>
          <a:bodyPr>
            <a:normAutofit lnSpcReduction="10000"/>
          </a:bodyPr>
          <a:lstStyle/>
          <a:p>
            <a:pPr marL="285750" indent="-285750">
              <a:lnSpc>
                <a:spcPct val="90000"/>
              </a:lnSpc>
              <a:buFont typeface="Arial" panose="020B0604020202020204" pitchFamily="34" charset="0"/>
              <a:buChar char="•"/>
              <a:tabLst>
                <a:tab pos="174625" algn="l"/>
              </a:tabLst>
            </a:pPr>
            <a:r>
              <a:rPr lang="nl-BE" sz="1800" dirty="0" err="1">
                <a:latin typeface="Avenir Roman"/>
              </a:rPr>
              <a:t>Nevertheless</a:t>
            </a:r>
            <a:r>
              <a:rPr lang="nl-BE" sz="1800" dirty="0">
                <a:latin typeface="Avenir Roman"/>
              </a:rPr>
              <a:t>, </a:t>
            </a:r>
            <a:r>
              <a:rPr lang="nl-BE" sz="1800" dirty="0" err="1">
                <a:latin typeface="Avenir Roman"/>
              </a:rPr>
              <a:t>conceptual</a:t>
            </a:r>
            <a:r>
              <a:rPr lang="nl-BE" sz="1800" dirty="0">
                <a:latin typeface="Avenir Roman"/>
              </a:rPr>
              <a:t> </a:t>
            </a:r>
            <a:r>
              <a:rPr lang="nl-BE" sz="1800" b="1" dirty="0" err="1">
                <a:latin typeface="Avenir Roman"/>
              </a:rPr>
              <a:t>ambiguities</a:t>
            </a:r>
            <a:r>
              <a:rPr lang="nl-BE" sz="1800" b="1" dirty="0">
                <a:latin typeface="Avenir Roman"/>
              </a:rPr>
              <a:t> </a:t>
            </a:r>
            <a:r>
              <a:rPr lang="nl-BE" sz="1800" b="1" dirty="0" err="1">
                <a:latin typeface="Avenir Roman"/>
              </a:rPr>
              <a:t>remain</a:t>
            </a:r>
            <a:r>
              <a:rPr lang="nl-BE" sz="1800" b="1" dirty="0">
                <a:latin typeface="Avenir Roman"/>
              </a:rPr>
              <a:t> </a:t>
            </a:r>
            <a:r>
              <a:rPr lang="nl-BE" sz="1800" dirty="0">
                <a:latin typeface="Avenir Roman"/>
              </a:rPr>
              <a:t>(e.g., is </a:t>
            </a:r>
            <a:r>
              <a:rPr lang="nl-BE" sz="1800" dirty="0" err="1">
                <a:latin typeface="Avenir Roman"/>
              </a:rPr>
              <a:t>deliberately</a:t>
            </a:r>
            <a:r>
              <a:rPr lang="nl-BE" sz="1800" dirty="0">
                <a:latin typeface="Avenir Roman"/>
              </a:rPr>
              <a:t> </a:t>
            </a:r>
            <a:r>
              <a:rPr lang="nl-BE" sz="1800" dirty="0" err="1">
                <a:latin typeface="Avenir Roman"/>
              </a:rPr>
              <a:t>using</a:t>
            </a:r>
            <a:r>
              <a:rPr lang="nl-BE" sz="1800" dirty="0">
                <a:latin typeface="Avenir Roman"/>
              </a:rPr>
              <a:t> a bike </a:t>
            </a:r>
            <a:r>
              <a:rPr lang="nl-BE" sz="1800" dirty="0" err="1">
                <a:latin typeface="Avenir Roman"/>
              </a:rPr>
              <a:t>instead</a:t>
            </a:r>
            <a:r>
              <a:rPr lang="nl-BE" sz="1800" dirty="0">
                <a:latin typeface="Avenir Roman"/>
              </a:rPr>
              <a:t> of a </a:t>
            </a:r>
            <a:r>
              <a:rPr lang="nl-BE" sz="1800" dirty="0" err="1">
                <a:latin typeface="Avenir Roman"/>
              </a:rPr>
              <a:t>car</a:t>
            </a:r>
            <a:r>
              <a:rPr lang="nl-BE" sz="1800" dirty="0">
                <a:latin typeface="Avenir Roman"/>
              </a:rPr>
              <a:t> </a:t>
            </a:r>
            <a:r>
              <a:rPr lang="nl-BE" sz="1800" dirty="0" err="1">
                <a:latin typeface="Avenir Roman"/>
              </a:rPr>
              <a:t>to</a:t>
            </a:r>
            <a:r>
              <a:rPr lang="nl-BE" sz="1800" dirty="0">
                <a:latin typeface="Avenir Roman"/>
              </a:rPr>
              <a:t> do </a:t>
            </a:r>
            <a:r>
              <a:rPr lang="nl-BE" sz="1800" dirty="0" err="1">
                <a:latin typeface="Avenir Roman"/>
              </a:rPr>
              <a:t>your</a:t>
            </a:r>
            <a:r>
              <a:rPr lang="nl-BE" sz="1800" dirty="0">
                <a:latin typeface="Avenir Roman"/>
              </a:rPr>
              <a:t> shopping </a:t>
            </a:r>
            <a:r>
              <a:rPr lang="nl-BE" sz="1800" dirty="0" err="1">
                <a:latin typeface="Avenir Roman"/>
              </a:rPr>
              <a:t>to</a:t>
            </a:r>
            <a:r>
              <a:rPr lang="nl-BE" sz="1800" dirty="0">
                <a:latin typeface="Avenir Roman"/>
              </a:rPr>
              <a:t> </a:t>
            </a:r>
            <a:r>
              <a:rPr lang="nl-BE" sz="1800" dirty="0" err="1">
                <a:latin typeface="Avenir Roman"/>
              </a:rPr>
              <a:t>improve</a:t>
            </a:r>
            <a:r>
              <a:rPr lang="nl-BE" sz="1800" dirty="0">
                <a:latin typeface="Avenir Roman"/>
              </a:rPr>
              <a:t> </a:t>
            </a:r>
            <a:r>
              <a:rPr lang="nl-BE" sz="1800" dirty="0" err="1">
                <a:latin typeface="Avenir Roman"/>
              </a:rPr>
              <a:t>your</a:t>
            </a:r>
            <a:r>
              <a:rPr lang="nl-BE" sz="1800" dirty="0">
                <a:latin typeface="Avenir Roman"/>
              </a:rPr>
              <a:t> health PA or </a:t>
            </a:r>
            <a:r>
              <a:rPr lang="nl-BE" sz="1800" dirty="0" err="1">
                <a:latin typeface="Avenir Roman"/>
              </a:rPr>
              <a:t>exercise</a:t>
            </a:r>
            <a:r>
              <a:rPr lang="nl-BE" sz="1800" dirty="0">
                <a:latin typeface="Avenir Roman"/>
              </a:rPr>
              <a:t>? Is darts/</a:t>
            </a:r>
            <a:r>
              <a:rPr lang="nl-BE" sz="1800" dirty="0" err="1">
                <a:latin typeface="Avenir Roman"/>
              </a:rPr>
              <a:t>cheerleading</a:t>
            </a:r>
            <a:r>
              <a:rPr lang="nl-BE" sz="1800" dirty="0">
                <a:latin typeface="Avenir Roman"/>
              </a:rPr>
              <a:t>/… a sport?).  </a:t>
            </a:r>
          </a:p>
          <a:p>
            <a:pPr marL="285750" indent="-285750">
              <a:lnSpc>
                <a:spcPct val="90000"/>
              </a:lnSpc>
              <a:buFont typeface="Arial" panose="020B0604020202020204" pitchFamily="34" charset="0"/>
              <a:buChar char="•"/>
              <a:tabLst>
                <a:tab pos="174625" algn="l"/>
              </a:tabLst>
            </a:pPr>
            <a:r>
              <a:rPr lang="nl-BE" sz="1800" dirty="0">
                <a:latin typeface="Avenir Roman"/>
              </a:rPr>
              <a:t>These </a:t>
            </a:r>
            <a:r>
              <a:rPr lang="nl-BE" sz="1800" dirty="0" err="1">
                <a:latin typeface="Avenir Roman"/>
              </a:rPr>
              <a:t>discussions</a:t>
            </a:r>
            <a:r>
              <a:rPr lang="nl-BE" sz="1800" dirty="0">
                <a:latin typeface="Avenir Roman"/>
              </a:rPr>
              <a:t> </a:t>
            </a:r>
            <a:r>
              <a:rPr lang="nl-BE" sz="1800" dirty="0" err="1">
                <a:latin typeface="Avenir Roman"/>
              </a:rPr>
              <a:t>about</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appropriate</a:t>
            </a:r>
            <a:r>
              <a:rPr lang="nl-BE" sz="1800" dirty="0">
                <a:latin typeface="Avenir Roman"/>
              </a:rPr>
              <a:t> </a:t>
            </a:r>
            <a:r>
              <a:rPr lang="nl-BE" sz="1800" dirty="0" err="1">
                <a:latin typeface="Avenir Roman"/>
              </a:rPr>
              <a:t>categorization</a:t>
            </a:r>
            <a:r>
              <a:rPr lang="nl-BE" sz="1800" dirty="0">
                <a:latin typeface="Avenir Roman"/>
              </a:rPr>
              <a:t> point out </a:t>
            </a:r>
            <a:r>
              <a:rPr lang="nl-BE" sz="1800" dirty="0" err="1">
                <a:latin typeface="Avenir Roman"/>
              </a:rPr>
              <a:t>that</a:t>
            </a:r>
            <a:r>
              <a:rPr lang="nl-BE" sz="1800" dirty="0">
                <a:latin typeface="Avenir Roman"/>
              </a:rPr>
              <a:t> </a:t>
            </a:r>
          </a:p>
          <a:p>
            <a:pPr marL="265113">
              <a:lnSpc>
                <a:spcPct val="90000"/>
              </a:lnSpc>
              <a:tabLst>
                <a:tab pos="174625" algn="l"/>
              </a:tabLst>
            </a:pPr>
            <a:r>
              <a:rPr lang="nl-BE" sz="1800" dirty="0">
                <a:latin typeface="Avenir Roman"/>
              </a:rPr>
              <a:t>a) </a:t>
            </a:r>
            <a:r>
              <a:rPr lang="nl-BE" sz="1800" dirty="0" err="1">
                <a:latin typeface="Avenir Roman"/>
              </a:rPr>
              <a:t>there</a:t>
            </a:r>
            <a:r>
              <a:rPr lang="nl-BE" sz="1800" dirty="0">
                <a:latin typeface="Avenir Roman"/>
              </a:rPr>
              <a:t> is a </a:t>
            </a:r>
            <a:r>
              <a:rPr lang="nl-BE" sz="1800" b="1" dirty="0" err="1">
                <a:latin typeface="Avenir Roman"/>
              </a:rPr>
              <a:t>subjective</a:t>
            </a:r>
            <a:r>
              <a:rPr lang="nl-BE" sz="1800" dirty="0">
                <a:latin typeface="Avenir Roman"/>
              </a:rPr>
              <a:t> </a:t>
            </a:r>
            <a:r>
              <a:rPr lang="nl-BE" sz="1800" dirty="0" err="1">
                <a:latin typeface="Avenir Roman"/>
              </a:rPr>
              <a:t>dimension</a:t>
            </a:r>
            <a:r>
              <a:rPr lang="nl-BE" sz="1800" dirty="0">
                <a:latin typeface="Avenir Roman"/>
              </a:rPr>
              <a:t> </a:t>
            </a:r>
            <a:r>
              <a:rPr lang="nl-BE" sz="1800" dirty="0" err="1">
                <a:latin typeface="Avenir Roman"/>
              </a:rPr>
              <a:t>to</a:t>
            </a:r>
            <a:r>
              <a:rPr lang="nl-BE" sz="1800" dirty="0">
                <a:latin typeface="Avenir Roman"/>
              </a:rPr>
              <a:t> these </a:t>
            </a:r>
            <a:r>
              <a:rPr lang="nl-BE" sz="1800" dirty="0" err="1">
                <a:latin typeface="Avenir Roman"/>
              </a:rPr>
              <a:t>definitions</a:t>
            </a:r>
            <a:r>
              <a:rPr lang="nl-BE" sz="1800" dirty="0">
                <a:latin typeface="Avenir Roman"/>
              </a:rPr>
              <a:t>, </a:t>
            </a:r>
          </a:p>
          <a:p>
            <a:pPr marL="265113">
              <a:lnSpc>
                <a:spcPct val="90000"/>
              </a:lnSpc>
              <a:tabLst>
                <a:tab pos="174625" algn="l"/>
              </a:tabLst>
            </a:pPr>
            <a:r>
              <a:rPr lang="nl-BE" sz="1800" dirty="0">
                <a:latin typeface="Avenir Roman"/>
              </a:rPr>
              <a:t>b) </a:t>
            </a:r>
            <a:r>
              <a:rPr lang="nl-BE" sz="1800" dirty="0" err="1">
                <a:latin typeface="Avenir Roman"/>
              </a:rPr>
              <a:t>this</a:t>
            </a:r>
            <a:r>
              <a:rPr lang="nl-BE" sz="1800" dirty="0">
                <a:latin typeface="Avenir Roman"/>
              </a:rPr>
              <a:t> </a:t>
            </a:r>
            <a:r>
              <a:rPr lang="nl-BE" sz="1800" dirty="0" err="1">
                <a:latin typeface="Avenir Roman"/>
              </a:rPr>
              <a:t>subjectivity</a:t>
            </a:r>
            <a:r>
              <a:rPr lang="nl-BE" sz="1800" dirty="0">
                <a:latin typeface="Avenir Roman"/>
              </a:rPr>
              <a:t> is </a:t>
            </a:r>
            <a:r>
              <a:rPr lang="nl-BE" sz="1800" dirty="0" err="1">
                <a:latin typeface="Avenir Roman"/>
              </a:rPr>
              <a:t>structured</a:t>
            </a:r>
            <a:r>
              <a:rPr lang="nl-BE" sz="1800" dirty="0">
                <a:latin typeface="Avenir Roman"/>
              </a:rPr>
              <a:t> </a:t>
            </a:r>
            <a:r>
              <a:rPr lang="nl-BE" sz="1800" dirty="0" err="1">
                <a:latin typeface="Avenir Roman"/>
              </a:rPr>
              <a:t>so</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it</a:t>
            </a:r>
            <a:r>
              <a:rPr lang="nl-BE" sz="1800" dirty="0">
                <a:latin typeface="Avenir Roman"/>
              </a:rPr>
              <a:t> is </a:t>
            </a:r>
            <a:r>
              <a:rPr lang="nl-BE" sz="1800" dirty="0" err="1">
                <a:latin typeface="Avenir Roman"/>
              </a:rPr>
              <a:t>often</a:t>
            </a:r>
            <a:r>
              <a:rPr lang="nl-BE" sz="1800" dirty="0">
                <a:latin typeface="Avenir Roman"/>
              </a:rPr>
              <a:t> a </a:t>
            </a:r>
            <a:r>
              <a:rPr lang="nl-BE" sz="1800" b="1" dirty="0" err="1">
                <a:latin typeface="Avenir Roman"/>
              </a:rPr>
              <a:t>reflection</a:t>
            </a:r>
            <a:r>
              <a:rPr lang="nl-BE" sz="1800" b="1" dirty="0">
                <a:latin typeface="Avenir Roman"/>
              </a:rPr>
              <a:t> of </a:t>
            </a:r>
            <a:r>
              <a:rPr lang="nl-BE" sz="1800" b="1" dirty="0" err="1">
                <a:latin typeface="Avenir Roman"/>
              </a:rPr>
              <a:t>the</a:t>
            </a:r>
            <a:r>
              <a:rPr lang="nl-BE" sz="1800" b="1" dirty="0">
                <a:latin typeface="Avenir Roman"/>
              </a:rPr>
              <a:t> shared </a:t>
            </a:r>
            <a:r>
              <a:rPr lang="nl-BE" sz="1800" b="1" dirty="0" err="1">
                <a:latin typeface="Avenir Roman"/>
              </a:rPr>
              <a:t>group</a:t>
            </a:r>
            <a:r>
              <a:rPr lang="nl-BE" sz="1800" b="1" dirty="0">
                <a:latin typeface="Avenir Roman"/>
              </a:rPr>
              <a:t> </a:t>
            </a:r>
            <a:r>
              <a:rPr lang="nl-BE" sz="1800" b="1" dirty="0" err="1">
                <a:latin typeface="Avenir Roman"/>
              </a:rPr>
              <a:t>membership</a:t>
            </a:r>
            <a:r>
              <a:rPr lang="nl-BE" sz="1800" b="1" dirty="0">
                <a:latin typeface="Avenir Roman"/>
              </a:rPr>
              <a:t> of </a:t>
            </a:r>
            <a:r>
              <a:rPr lang="nl-BE" sz="1800" b="1" dirty="0" err="1">
                <a:latin typeface="Avenir Roman"/>
              </a:rPr>
              <a:t>the</a:t>
            </a:r>
            <a:r>
              <a:rPr lang="nl-BE" sz="1800" b="1" dirty="0">
                <a:latin typeface="Avenir Roman"/>
              </a:rPr>
              <a:t> </a:t>
            </a:r>
            <a:r>
              <a:rPr lang="nl-BE" sz="1800" b="1" dirty="0" err="1">
                <a:latin typeface="Avenir Roman"/>
              </a:rPr>
              <a:t>perceivers</a:t>
            </a:r>
            <a:endParaRPr lang="nl-BE" sz="1800" b="1" dirty="0">
              <a:latin typeface="Avenir Roman"/>
            </a:endParaRPr>
          </a:p>
          <a:p>
            <a:pPr marL="265113">
              <a:lnSpc>
                <a:spcPct val="90000"/>
              </a:lnSpc>
              <a:tabLst>
                <a:tab pos="174625" algn="l"/>
              </a:tabLst>
            </a:pPr>
            <a:r>
              <a:rPr lang="nl-BE" sz="1800" dirty="0">
                <a:latin typeface="Avenir Roman"/>
              </a:rPr>
              <a:t>c) </a:t>
            </a:r>
            <a:r>
              <a:rPr lang="nl-BE" sz="1800" dirty="0" err="1">
                <a:latin typeface="Avenir Roman"/>
              </a:rPr>
              <a:t>there</a:t>
            </a:r>
            <a:r>
              <a:rPr lang="nl-BE" sz="1800" dirty="0">
                <a:latin typeface="Avenir Roman"/>
              </a:rPr>
              <a:t> are </a:t>
            </a:r>
            <a:r>
              <a:rPr lang="nl-BE" sz="1800" b="1" dirty="0" err="1">
                <a:latin typeface="Avenir Roman"/>
              </a:rPr>
              <a:t>higher</a:t>
            </a:r>
            <a:r>
              <a:rPr lang="nl-BE" sz="1800" b="1" dirty="0">
                <a:latin typeface="Avenir Roman"/>
              </a:rPr>
              <a:t>-order </a:t>
            </a:r>
            <a:r>
              <a:rPr lang="nl-BE" sz="1800" b="1" dirty="0" err="1">
                <a:latin typeface="Avenir Roman"/>
              </a:rPr>
              <a:t>definitional</a:t>
            </a:r>
            <a:r>
              <a:rPr lang="nl-BE" sz="1800" b="1" dirty="0">
                <a:latin typeface="Avenir Roman"/>
              </a:rPr>
              <a:t> and </a:t>
            </a:r>
            <a:r>
              <a:rPr lang="nl-BE" sz="1800" b="1" dirty="0" err="1">
                <a:latin typeface="Avenir Roman"/>
              </a:rPr>
              <a:t>conceptual</a:t>
            </a:r>
            <a:r>
              <a:rPr lang="nl-BE" sz="1800" b="1" dirty="0">
                <a:latin typeface="Avenir Roman"/>
              </a:rPr>
              <a:t> issue</a:t>
            </a:r>
            <a:r>
              <a:rPr lang="nl-BE" sz="1800" dirty="0">
                <a:latin typeface="Avenir Roman"/>
              </a:rPr>
              <a:t>s at </a:t>
            </a:r>
            <a:r>
              <a:rPr lang="nl-BE" sz="1800" dirty="0" err="1">
                <a:latin typeface="Avenir Roman"/>
              </a:rPr>
              <a:t>stake</a:t>
            </a:r>
            <a:r>
              <a:rPr lang="nl-BE" sz="1800" dirty="0">
                <a:latin typeface="Avenir Roman"/>
              </a:rPr>
              <a:t> (e.g., George </a:t>
            </a:r>
            <a:r>
              <a:rPr lang="nl-BE" sz="1800" dirty="0" err="1">
                <a:latin typeface="Avenir Roman"/>
              </a:rPr>
              <a:t>Orwell’s</a:t>
            </a:r>
            <a:r>
              <a:rPr lang="nl-BE" sz="1800" dirty="0">
                <a:latin typeface="Avenir Roman"/>
              </a:rPr>
              <a:t> </a:t>
            </a:r>
            <a:r>
              <a:rPr lang="nl-BE" sz="1800" dirty="0" err="1">
                <a:latin typeface="Avenir Roman"/>
              </a:rPr>
              <a:t>definition</a:t>
            </a:r>
            <a:r>
              <a:rPr lang="nl-BE" sz="1800" dirty="0">
                <a:latin typeface="Avenir Roman"/>
              </a:rPr>
              <a:t> of sport as ‘war minus </a:t>
            </a:r>
            <a:r>
              <a:rPr lang="nl-BE" sz="1800" dirty="0" err="1">
                <a:latin typeface="Avenir Roman"/>
              </a:rPr>
              <a:t>the</a:t>
            </a:r>
            <a:r>
              <a:rPr lang="nl-BE" sz="1800" dirty="0">
                <a:latin typeface="Avenir Roman"/>
              </a:rPr>
              <a:t> </a:t>
            </a:r>
            <a:r>
              <a:rPr lang="nl-BE" sz="1800" dirty="0" err="1">
                <a:latin typeface="Avenir Roman"/>
              </a:rPr>
              <a:t>shooting</a:t>
            </a:r>
            <a:r>
              <a:rPr lang="nl-BE" sz="1800" dirty="0">
                <a:latin typeface="Avenir Roman"/>
              </a:rPr>
              <a:t>’). </a:t>
            </a:r>
          </a:p>
          <a:p>
            <a:pPr marL="285750" indent="-285750">
              <a:lnSpc>
                <a:spcPct val="90000"/>
              </a:lnSpc>
              <a:buFont typeface="Arial" panose="020B0604020202020204" pitchFamily="34" charset="0"/>
              <a:buChar char="•"/>
              <a:tabLst>
                <a:tab pos="174625" algn="l"/>
              </a:tabLst>
            </a:pPr>
            <a:endParaRPr lang="nl-BE" sz="1800" dirty="0">
              <a:latin typeface="Avenir Roman"/>
            </a:endParaRPr>
          </a:p>
          <a:p>
            <a:pPr marL="285750" indent="-285750">
              <a:lnSpc>
                <a:spcPct val="90000"/>
              </a:lnSpc>
              <a:buFont typeface="Arial" panose="020B0604020202020204" pitchFamily="34" charset="0"/>
              <a:buChar char="•"/>
              <a:tabLst>
                <a:tab pos="174625" algn="l"/>
              </a:tabLst>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Physical activity, exercise and sport: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Definition and conceptual clarification</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1028" name="Picture 4" descr="women in white and red uniform dancing on stage during daytime">
            <a:extLst>
              <a:ext uri="{FF2B5EF4-FFF2-40B4-BE49-F238E27FC236}">
                <a16:creationId xmlns:a16="http://schemas.microsoft.com/office/drawing/2014/main" id="{F467DA76-B130-46AE-9E0A-46CA7CDC0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7215" y="4191385"/>
            <a:ext cx="1170246" cy="936197"/>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pic>
        <p:nvPicPr>
          <p:cNvPr id="1032" name="Picture 8" descr="Sponsored image">
            <a:extLst>
              <a:ext uri="{FF2B5EF4-FFF2-40B4-BE49-F238E27FC236}">
                <a16:creationId xmlns:a16="http://schemas.microsoft.com/office/drawing/2014/main" id="{78A6D4CC-7C00-4CEF-BD48-951F9634BD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0301" y="1981854"/>
            <a:ext cx="1273697" cy="848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437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15925" y="1860698"/>
            <a:ext cx="8312150" cy="3018480"/>
          </a:xfrm>
        </p:spPr>
        <p:txBody>
          <a:bodyPr>
            <a:normAutofit lnSpcReduction="10000"/>
          </a:bodyPr>
          <a:lstStyle/>
          <a:p>
            <a:pPr marL="180975" indent="-180975">
              <a:lnSpc>
                <a:spcPct val="110000"/>
              </a:lnSpc>
              <a:buFont typeface="Arial" panose="020B0604020202020204" pitchFamily="34" charset="0"/>
              <a:buChar char="•"/>
            </a:pPr>
            <a:r>
              <a:rPr lang="nl-BE" sz="1800" dirty="0">
                <a:latin typeface="Avenir Roman"/>
              </a:rPr>
              <a:t>The American </a:t>
            </a:r>
            <a:r>
              <a:rPr lang="nl-BE" sz="1800" dirty="0" err="1">
                <a:latin typeface="Avenir Roman"/>
              </a:rPr>
              <a:t>Psychological</a:t>
            </a:r>
            <a:r>
              <a:rPr lang="nl-BE" sz="1800" dirty="0">
                <a:latin typeface="Avenir Roman"/>
              </a:rPr>
              <a:t> Association (APA) </a:t>
            </a:r>
            <a:r>
              <a:rPr lang="nl-BE" sz="1800" dirty="0" err="1">
                <a:latin typeface="Avenir Roman"/>
              </a:rPr>
              <a:t>defines</a:t>
            </a:r>
            <a:r>
              <a:rPr lang="nl-BE" sz="1800" dirty="0">
                <a:latin typeface="Avenir Roman"/>
              </a:rPr>
              <a:t> </a:t>
            </a:r>
            <a:r>
              <a:rPr lang="nl-BE" sz="1800" dirty="0" err="1">
                <a:latin typeface="Avenir Roman"/>
              </a:rPr>
              <a:t>it</a:t>
            </a:r>
            <a:r>
              <a:rPr lang="nl-BE" sz="1800" dirty="0">
                <a:latin typeface="Avenir Roman"/>
              </a:rPr>
              <a:t> as “</a:t>
            </a:r>
            <a:r>
              <a:rPr lang="nl-BE" sz="1800" dirty="0" err="1">
                <a:latin typeface="Avenir Roman"/>
              </a:rPr>
              <a:t>the</a:t>
            </a:r>
            <a:r>
              <a:rPr lang="nl-BE" sz="1800" dirty="0">
                <a:latin typeface="Avenir Roman"/>
              </a:rPr>
              <a:t> </a:t>
            </a:r>
            <a:r>
              <a:rPr lang="nl-BE" sz="1800" dirty="0" err="1">
                <a:latin typeface="Avenir Roman"/>
              </a:rPr>
              <a:t>scientific</a:t>
            </a:r>
            <a:r>
              <a:rPr lang="nl-BE" sz="1800" dirty="0">
                <a:latin typeface="Avenir Roman"/>
              </a:rPr>
              <a:t> </a:t>
            </a:r>
            <a:r>
              <a:rPr lang="nl-BE" sz="1800" dirty="0" err="1">
                <a:latin typeface="Avenir Roman"/>
              </a:rPr>
              <a:t>study</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psychological</a:t>
            </a:r>
            <a:r>
              <a:rPr lang="nl-BE" sz="1800" dirty="0">
                <a:latin typeface="Avenir Roman"/>
              </a:rPr>
              <a:t> factors </a:t>
            </a:r>
            <a:r>
              <a:rPr lang="nl-BE" sz="1800" dirty="0" err="1">
                <a:latin typeface="Avenir Roman"/>
              </a:rPr>
              <a:t>that</a:t>
            </a:r>
            <a:r>
              <a:rPr lang="nl-BE" sz="1800" dirty="0">
                <a:latin typeface="Avenir Roman"/>
              </a:rPr>
              <a:t> are </a:t>
            </a:r>
            <a:r>
              <a:rPr lang="nl-BE" sz="1800" dirty="0" err="1">
                <a:latin typeface="Avenir Roman"/>
              </a:rPr>
              <a:t>associated</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participation</a:t>
            </a:r>
            <a:r>
              <a:rPr lang="nl-BE" sz="1800" dirty="0">
                <a:latin typeface="Avenir Roman"/>
              </a:rPr>
              <a:t> and performance in sport, </a:t>
            </a:r>
            <a:r>
              <a:rPr lang="nl-BE" sz="1800" dirty="0" err="1">
                <a:latin typeface="Avenir Roman"/>
              </a:rPr>
              <a:t>exercise</a:t>
            </a:r>
            <a:r>
              <a:rPr lang="nl-BE" sz="1800" dirty="0">
                <a:latin typeface="Avenir Roman"/>
              </a:rPr>
              <a:t>, and </a:t>
            </a:r>
            <a:r>
              <a:rPr lang="nl-BE" sz="1800" dirty="0" err="1">
                <a:latin typeface="Avenir Roman"/>
              </a:rPr>
              <a:t>other</a:t>
            </a:r>
            <a:r>
              <a:rPr lang="nl-BE" sz="1800" dirty="0">
                <a:latin typeface="Avenir Roman"/>
              </a:rPr>
              <a:t> types of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a:t>
            </a:r>
          </a:p>
          <a:p>
            <a:pPr marL="180975" indent="-180975">
              <a:lnSpc>
                <a:spcPct val="110000"/>
              </a:lnSpc>
              <a:buFont typeface="Arial" panose="020B0604020202020204" pitchFamily="34" charset="0"/>
              <a:buChar char="•"/>
            </a:pPr>
            <a:r>
              <a:rPr lang="nl-BE" sz="1800" dirty="0" err="1">
                <a:latin typeface="Avenir Roman"/>
              </a:rPr>
              <a:t>Two</a:t>
            </a:r>
            <a:r>
              <a:rPr lang="nl-BE" sz="1800" dirty="0">
                <a:latin typeface="Avenir Roman"/>
              </a:rPr>
              <a:t> </a:t>
            </a:r>
            <a:r>
              <a:rPr lang="nl-BE" sz="1800" dirty="0" err="1">
                <a:latin typeface="Avenir Roman"/>
              </a:rPr>
              <a:t>main</a:t>
            </a:r>
            <a:r>
              <a:rPr lang="nl-BE" sz="1800" dirty="0">
                <a:latin typeface="Avenir Roman"/>
              </a:rPr>
              <a:t> goals </a:t>
            </a:r>
            <a:r>
              <a:rPr lang="nl-BE" sz="1800" dirty="0" err="1">
                <a:latin typeface="Avenir Roman"/>
              </a:rPr>
              <a:t>for</a:t>
            </a:r>
            <a:r>
              <a:rPr lang="nl-BE" sz="1800" dirty="0">
                <a:latin typeface="Avenir Roman"/>
              </a:rPr>
              <a:t> sport </a:t>
            </a:r>
            <a:r>
              <a:rPr lang="nl-BE" sz="1800" dirty="0" err="1">
                <a:latin typeface="Avenir Roman"/>
              </a:rPr>
              <a:t>psychologists</a:t>
            </a:r>
            <a:r>
              <a:rPr lang="nl-BE" sz="1800" dirty="0">
                <a:latin typeface="Avenir Roman"/>
              </a:rPr>
              <a:t>:</a:t>
            </a:r>
          </a:p>
          <a:p>
            <a:pPr marL="342900" indent="-342900">
              <a:lnSpc>
                <a:spcPct val="110000"/>
              </a:lnSpc>
              <a:buAutoNum type="alphaLcParenR"/>
            </a:pPr>
            <a:r>
              <a:rPr lang="nl-BE" sz="1800" dirty="0" err="1">
                <a:latin typeface="Avenir Roman"/>
              </a:rPr>
              <a:t>helping</a:t>
            </a:r>
            <a:r>
              <a:rPr lang="nl-BE" sz="1800" dirty="0">
                <a:latin typeface="Avenir Roman"/>
              </a:rPr>
              <a:t> </a:t>
            </a:r>
            <a:r>
              <a:rPr lang="nl-BE" sz="1800" dirty="0" err="1">
                <a:latin typeface="Avenir Roman"/>
              </a:rPr>
              <a:t>athletes</a:t>
            </a:r>
            <a:r>
              <a:rPr lang="nl-BE" sz="1800" dirty="0">
                <a:latin typeface="Avenir Roman"/>
              </a:rPr>
              <a:t> </a:t>
            </a:r>
            <a:r>
              <a:rPr lang="nl-BE" sz="1800" dirty="0" err="1">
                <a:latin typeface="Avenir Roman"/>
              </a:rPr>
              <a:t>use</a:t>
            </a:r>
            <a:r>
              <a:rPr lang="nl-BE" sz="1800" dirty="0">
                <a:latin typeface="Avenir Roman"/>
              </a:rPr>
              <a:t> </a:t>
            </a:r>
            <a:r>
              <a:rPr lang="nl-BE" sz="1800" dirty="0" err="1">
                <a:latin typeface="Avenir Roman"/>
              </a:rPr>
              <a:t>psychological</a:t>
            </a:r>
            <a:r>
              <a:rPr lang="nl-BE" sz="1800" dirty="0">
                <a:latin typeface="Avenir Roman"/>
              </a:rPr>
              <a:t> </a:t>
            </a:r>
            <a:r>
              <a:rPr lang="nl-BE" sz="1800" dirty="0" err="1">
                <a:latin typeface="Avenir Roman"/>
              </a:rPr>
              <a:t>principles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achieve</a:t>
            </a:r>
            <a:r>
              <a:rPr lang="nl-BE" sz="1800" dirty="0">
                <a:latin typeface="Avenir Roman"/>
              </a:rPr>
              <a:t> </a:t>
            </a:r>
            <a:r>
              <a:rPr lang="nl-BE" sz="1800" dirty="0" err="1">
                <a:latin typeface="Avenir Roman"/>
              </a:rPr>
              <a:t>optimal</a:t>
            </a:r>
            <a:r>
              <a:rPr lang="nl-BE" sz="1800" dirty="0">
                <a:latin typeface="Avenir Roman"/>
              </a:rPr>
              <a:t> </a:t>
            </a:r>
            <a:r>
              <a:rPr lang="nl-BE" sz="1800" dirty="0" err="1">
                <a:latin typeface="Avenir Roman"/>
              </a:rPr>
              <a:t>mental</a:t>
            </a:r>
            <a:r>
              <a:rPr lang="nl-BE" sz="1800" dirty="0">
                <a:latin typeface="Avenir Roman"/>
              </a:rPr>
              <a:t> health and </a:t>
            </a:r>
            <a:r>
              <a:rPr lang="nl-BE" sz="1800" dirty="0" err="1">
                <a:latin typeface="Avenir Roman"/>
              </a:rPr>
              <a:t>to</a:t>
            </a:r>
            <a:r>
              <a:rPr lang="nl-BE" sz="1800" dirty="0">
                <a:latin typeface="Avenir Roman"/>
              </a:rPr>
              <a:t> </a:t>
            </a:r>
            <a:r>
              <a:rPr lang="nl-BE" sz="1800" dirty="0" err="1">
                <a:latin typeface="Avenir Roman"/>
              </a:rPr>
              <a:t>improve</a:t>
            </a:r>
            <a:r>
              <a:rPr lang="nl-BE" sz="1800" dirty="0">
                <a:latin typeface="Avenir Roman"/>
              </a:rPr>
              <a:t> performance </a:t>
            </a:r>
            <a:r>
              <a:rPr lang="nl-BE" sz="1800" b="1" dirty="0">
                <a:latin typeface="Avenir Roman"/>
              </a:rPr>
              <a:t>(performance </a:t>
            </a:r>
            <a:r>
              <a:rPr lang="nl-BE" sz="1800" b="1" dirty="0" err="1">
                <a:latin typeface="Avenir Roman"/>
              </a:rPr>
              <a:t>enhancement</a:t>
            </a:r>
            <a:r>
              <a:rPr lang="nl-BE" sz="1800" b="1" dirty="0">
                <a:latin typeface="Avenir Roman"/>
              </a:rPr>
              <a:t>)</a:t>
            </a:r>
          </a:p>
          <a:p>
            <a:pPr marL="342900" indent="-342900">
              <a:lnSpc>
                <a:spcPct val="110000"/>
              </a:lnSpc>
              <a:buAutoNum type="alphaLcParenR"/>
            </a:pPr>
            <a:r>
              <a:rPr lang="nl-BE" sz="1800" dirty="0" err="1">
                <a:latin typeface="Avenir Roman"/>
              </a:rPr>
              <a:t>understanding</a:t>
            </a:r>
            <a:r>
              <a:rPr lang="nl-BE" sz="1800" dirty="0">
                <a:latin typeface="Avenir Roman"/>
              </a:rPr>
              <a:t> </a:t>
            </a:r>
            <a:r>
              <a:rPr lang="nl-BE" sz="1800" dirty="0" err="1">
                <a:latin typeface="Avenir Roman"/>
              </a:rPr>
              <a:t>how</a:t>
            </a:r>
            <a:r>
              <a:rPr lang="nl-BE" sz="1800" dirty="0">
                <a:latin typeface="Avenir Roman"/>
              </a:rPr>
              <a:t> </a:t>
            </a:r>
            <a:r>
              <a:rPr lang="nl-BE" sz="1800" b="1" dirty="0" err="1">
                <a:latin typeface="Avenir Roman"/>
              </a:rPr>
              <a:t>participation</a:t>
            </a:r>
            <a:r>
              <a:rPr lang="nl-BE" sz="1800" b="1" dirty="0">
                <a:latin typeface="Avenir Roman"/>
              </a:rPr>
              <a:t> </a:t>
            </a:r>
            <a:r>
              <a:rPr lang="nl-BE" sz="1800" dirty="0">
                <a:latin typeface="Avenir Roman"/>
              </a:rPr>
              <a:t>in sport, </a:t>
            </a:r>
            <a:r>
              <a:rPr lang="nl-BE" sz="1800" dirty="0" err="1">
                <a:latin typeface="Avenir Roman"/>
              </a:rPr>
              <a:t>exercise</a:t>
            </a:r>
            <a:r>
              <a:rPr lang="nl-BE" sz="1800" dirty="0">
                <a:latin typeface="Avenir Roman"/>
              </a:rPr>
              <a:t> and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b="1" dirty="0" err="1">
                <a:latin typeface="Avenir Roman"/>
              </a:rPr>
              <a:t>affects</a:t>
            </a:r>
            <a:r>
              <a:rPr lang="nl-BE" sz="1800" b="1" dirty="0">
                <a:latin typeface="Avenir Roman"/>
              </a:rPr>
              <a:t> </a:t>
            </a:r>
            <a:r>
              <a:rPr lang="nl-BE" sz="1800" b="1" dirty="0" err="1">
                <a:latin typeface="Avenir Roman"/>
              </a:rPr>
              <a:t>an</a:t>
            </a:r>
            <a:r>
              <a:rPr lang="nl-BE" sz="1800" b="1" dirty="0">
                <a:latin typeface="Avenir Roman"/>
              </a:rPr>
              <a:t> </a:t>
            </a:r>
            <a:r>
              <a:rPr lang="nl-BE" sz="1800" b="1" dirty="0" err="1">
                <a:latin typeface="Avenir Roman"/>
              </a:rPr>
              <a:t>individual’s</a:t>
            </a:r>
            <a:r>
              <a:rPr lang="nl-BE" sz="1800" b="1" dirty="0">
                <a:latin typeface="Avenir Roman"/>
              </a:rPr>
              <a:t> </a:t>
            </a:r>
            <a:r>
              <a:rPr lang="nl-BE" sz="1800" b="1" dirty="0" err="1">
                <a:latin typeface="Avenir Roman"/>
              </a:rPr>
              <a:t>psychological</a:t>
            </a:r>
            <a:r>
              <a:rPr lang="nl-BE" sz="1800" b="1" dirty="0">
                <a:latin typeface="Avenir Roman"/>
              </a:rPr>
              <a:t> development, health and well-</a:t>
            </a:r>
            <a:r>
              <a:rPr lang="nl-BE" sz="1800" b="1" dirty="0" err="1">
                <a:latin typeface="Avenir Roman"/>
              </a:rPr>
              <a:t>being</a:t>
            </a:r>
            <a:r>
              <a:rPr lang="nl-BE" sz="1800" b="1" dirty="0">
                <a:latin typeface="Avenir Roman"/>
              </a:rPr>
              <a:t> </a:t>
            </a:r>
            <a:r>
              <a:rPr lang="nl-BE" sz="1800" dirty="0" err="1">
                <a:latin typeface="Avenir Roman"/>
              </a:rPr>
              <a:t>throughout</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lifespan</a:t>
            </a:r>
            <a:r>
              <a:rPr lang="nl-BE" sz="1800" dirty="0">
                <a:latin typeface="Avenir Roman"/>
              </a:rPr>
              <a:t>.</a:t>
            </a:r>
          </a:p>
          <a:p>
            <a:pPr marL="342900" indent="-342900">
              <a:lnSpc>
                <a:spcPct val="110000"/>
              </a:lnSpc>
              <a:buAutoNum type="alphaLcParenR"/>
            </a:pPr>
            <a:endParaRPr lang="nl-BE" sz="1800" dirty="0">
              <a:latin typeface="Avenir Roman"/>
            </a:endParaRPr>
          </a:p>
          <a:p>
            <a:pPr>
              <a:lnSpc>
                <a:spcPct val="110000"/>
              </a:lnSpc>
            </a:pPr>
            <a:endParaRPr lang="nl-BE" sz="1800" dirty="0">
              <a:latin typeface="Avenir Roman"/>
            </a:endParaRPr>
          </a:p>
        </p:txBody>
      </p:sp>
      <p:sp>
        <p:nvSpPr>
          <p:cNvPr id="8" name="Title 1">
            <a:extLst>
              <a:ext uri="{FF2B5EF4-FFF2-40B4-BE49-F238E27FC236}">
                <a16:creationId xmlns:a16="http://schemas.microsoft.com/office/drawing/2014/main" id="{23FC0121-36EA-1745-923F-9BC78DA73A92}"/>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Sport and exercise psychology</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3203545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95165" y="1747807"/>
            <a:ext cx="8312150" cy="2884833"/>
          </a:xfrm>
        </p:spPr>
        <p:txBody>
          <a:bodyPr>
            <a:normAutofit lnSpcReduction="10000"/>
          </a:bodyPr>
          <a:lstStyle/>
          <a:p>
            <a:pPr marL="180975" indent="-180975">
              <a:lnSpc>
                <a:spcPct val="110000"/>
              </a:lnSpc>
              <a:buFont typeface="Arial" panose="020B0604020202020204" pitchFamily="34" charset="0"/>
              <a:buChar char="•"/>
            </a:pPr>
            <a:r>
              <a:rPr lang="nl-BE" sz="1800" dirty="0" err="1">
                <a:latin typeface="Avenir Roman"/>
              </a:rPr>
              <a:t>the</a:t>
            </a:r>
            <a:r>
              <a:rPr lang="nl-BE" sz="1800" dirty="0">
                <a:latin typeface="Avenir Roman"/>
              </a:rPr>
              <a:t> </a:t>
            </a:r>
            <a:r>
              <a:rPr lang="nl-BE" sz="1800" dirty="0" err="1">
                <a:latin typeface="Avenir Roman"/>
              </a:rPr>
              <a:t>scientific</a:t>
            </a:r>
            <a:r>
              <a:rPr lang="nl-BE" sz="1800" dirty="0">
                <a:latin typeface="Avenir Roman"/>
              </a:rPr>
              <a:t> </a:t>
            </a:r>
            <a:r>
              <a:rPr lang="nl-BE" sz="1800" dirty="0" err="1">
                <a:latin typeface="Avenir Roman"/>
              </a:rPr>
              <a:t>study</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psychological</a:t>
            </a:r>
            <a:r>
              <a:rPr lang="nl-BE" sz="1800" dirty="0">
                <a:latin typeface="Avenir Roman"/>
              </a:rPr>
              <a:t> </a:t>
            </a:r>
            <a:r>
              <a:rPr lang="nl-BE" sz="1800" dirty="0" err="1">
                <a:latin typeface="Avenir Roman"/>
              </a:rPr>
              <a:t>states</a:t>
            </a:r>
            <a:r>
              <a:rPr lang="nl-BE" sz="1800" dirty="0">
                <a:latin typeface="Avenir Roman"/>
              </a:rPr>
              <a:t> and </a:t>
            </a:r>
            <a:r>
              <a:rPr lang="nl-BE" sz="1800" dirty="0" err="1">
                <a:latin typeface="Avenir Roman"/>
              </a:rPr>
              <a:t>processes</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contribute</a:t>
            </a:r>
            <a:r>
              <a:rPr lang="nl-BE" sz="1800" dirty="0">
                <a:latin typeface="Avenir Roman"/>
              </a:rPr>
              <a:t> </a:t>
            </a:r>
            <a:r>
              <a:rPr lang="nl-BE" sz="1800" dirty="0" err="1">
                <a:latin typeface="Avenir Roman"/>
              </a:rPr>
              <a:t>to</a:t>
            </a:r>
            <a:r>
              <a:rPr lang="nl-BE" sz="1800" dirty="0">
                <a:latin typeface="Avenir Roman"/>
              </a:rPr>
              <a:t>, and </a:t>
            </a:r>
            <a:r>
              <a:rPr lang="nl-BE" sz="1800" dirty="0" err="1">
                <a:latin typeface="Avenir Roman"/>
              </a:rPr>
              <a:t>derive</a:t>
            </a:r>
            <a:r>
              <a:rPr lang="nl-BE" sz="1800" dirty="0">
                <a:latin typeface="Avenir Roman"/>
              </a:rPr>
              <a:t> </a:t>
            </a:r>
            <a:r>
              <a:rPr lang="nl-BE" sz="1800" dirty="0" err="1">
                <a:latin typeface="Avenir Roman"/>
              </a:rPr>
              <a:t>from</a:t>
            </a:r>
            <a:r>
              <a:rPr lang="nl-BE" sz="1800" dirty="0">
                <a:latin typeface="Avenir Roman"/>
              </a:rPr>
              <a:t>, </a:t>
            </a:r>
            <a:r>
              <a:rPr lang="nl-BE" sz="1800" dirty="0" err="1">
                <a:latin typeface="Avenir Roman"/>
              </a:rPr>
              <a:t>sporting</a:t>
            </a:r>
            <a:r>
              <a:rPr lang="nl-BE" sz="1800" dirty="0">
                <a:latin typeface="Avenir Roman"/>
              </a:rPr>
              <a:t> performance and </a:t>
            </a:r>
            <a:r>
              <a:rPr lang="nl-BE" sz="1800" dirty="0" err="1">
                <a:latin typeface="Avenir Roman"/>
              </a:rPr>
              <a:t>activity</a:t>
            </a:r>
            <a:r>
              <a:rPr lang="nl-BE" sz="1800" dirty="0">
                <a:latin typeface="Avenir Roman"/>
              </a:rPr>
              <a:t>.</a:t>
            </a:r>
          </a:p>
          <a:p>
            <a:pPr marL="180975" indent="-180975">
              <a:lnSpc>
                <a:spcPct val="110000"/>
              </a:lnSpc>
              <a:buFont typeface="Arial" panose="020B0604020202020204" pitchFamily="34" charset="0"/>
              <a:buChar char="•"/>
            </a:pPr>
            <a:r>
              <a:rPr lang="nl-BE" sz="1800" dirty="0">
                <a:latin typeface="Avenir Roman"/>
              </a:rPr>
              <a:t>It is </a:t>
            </a:r>
            <a:r>
              <a:rPr lang="nl-BE" sz="1800" dirty="0" err="1">
                <a:latin typeface="Avenir Roman"/>
              </a:rPr>
              <a:t>not</a:t>
            </a:r>
            <a:r>
              <a:rPr lang="nl-BE" sz="1800" dirty="0">
                <a:latin typeface="Avenir Roman"/>
              </a:rPr>
              <a:t> </a:t>
            </a:r>
            <a:r>
              <a:rPr lang="nl-BE" sz="1800" dirty="0" err="1">
                <a:latin typeface="Avenir Roman"/>
              </a:rPr>
              <a:t>so</a:t>
            </a:r>
            <a:r>
              <a:rPr lang="nl-BE" sz="1800" dirty="0">
                <a:latin typeface="Avenir Roman"/>
              </a:rPr>
              <a:t> new as </a:t>
            </a:r>
            <a:r>
              <a:rPr lang="nl-BE" sz="1800" dirty="0" err="1">
                <a:latin typeface="Avenir Roman"/>
              </a:rPr>
              <a:t>often</a:t>
            </a:r>
            <a:r>
              <a:rPr lang="nl-BE" sz="1800" dirty="0">
                <a:latin typeface="Avenir Roman"/>
              </a:rPr>
              <a:t> </a:t>
            </a:r>
            <a:r>
              <a:rPr lang="nl-BE" sz="1800" dirty="0" err="1">
                <a:latin typeface="Avenir Roman"/>
              </a:rPr>
              <a:t>thought</a:t>
            </a:r>
            <a:r>
              <a:rPr lang="nl-BE" sz="1800" dirty="0">
                <a:latin typeface="Avenir Roman"/>
              </a:rPr>
              <a:t>  (e.g., </a:t>
            </a:r>
            <a:r>
              <a:rPr lang="nl-BE" sz="1800" dirty="0" err="1">
                <a:latin typeface="Avenir Roman"/>
              </a:rPr>
              <a:t>early</a:t>
            </a:r>
            <a:r>
              <a:rPr lang="nl-BE" sz="1800" dirty="0">
                <a:latin typeface="Avenir Roman"/>
              </a:rPr>
              <a:t> </a:t>
            </a:r>
            <a:r>
              <a:rPr lang="nl-BE" sz="1800" dirty="0" err="1">
                <a:latin typeface="Avenir Roman"/>
              </a:rPr>
              <a:t>experiments</a:t>
            </a:r>
            <a:r>
              <a:rPr lang="nl-BE" sz="1800" dirty="0">
                <a:latin typeface="Avenir Roman"/>
              </a:rPr>
              <a:t> in </a:t>
            </a:r>
            <a:r>
              <a:rPr lang="nl-BE" sz="1800" dirty="0" err="1">
                <a:latin typeface="Avenir Roman"/>
              </a:rPr>
              <a:t>social</a:t>
            </a:r>
            <a:r>
              <a:rPr lang="nl-BE" sz="1800" dirty="0">
                <a:latin typeface="Avenir Roman"/>
              </a:rPr>
              <a:t> </a:t>
            </a:r>
            <a:r>
              <a:rPr lang="nl-BE" sz="1800" dirty="0" err="1">
                <a:latin typeface="Avenir Roman"/>
              </a:rPr>
              <a:t>psychology</a:t>
            </a:r>
            <a:r>
              <a:rPr lang="nl-BE" sz="1800" dirty="0">
                <a:latin typeface="Avenir Roman"/>
              </a:rPr>
              <a:t> </a:t>
            </a:r>
            <a:r>
              <a:rPr lang="nl-BE" sz="1800" dirty="0" err="1">
                <a:latin typeface="Avenir Roman"/>
              </a:rPr>
              <a:t>were</a:t>
            </a:r>
            <a:r>
              <a:rPr lang="nl-BE" sz="1800" dirty="0">
                <a:latin typeface="Avenir Roman"/>
              </a:rPr>
              <a:t> </a:t>
            </a:r>
            <a:r>
              <a:rPr lang="nl-BE" sz="1800" dirty="0" err="1">
                <a:latin typeface="Avenir Roman"/>
              </a:rPr>
              <a:t>actually</a:t>
            </a:r>
            <a:r>
              <a:rPr lang="nl-BE" sz="1800" dirty="0">
                <a:latin typeface="Avenir Roman"/>
              </a:rPr>
              <a:t> studies of sport </a:t>
            </a:r>
            <a:r>
              <a:rPr lang="nl-BE" sz="1800" dirty="0" err="1">
                <a:latin typeface="Avenir Roman"/>
              </a:rPr>
              <a:t>psychology</a:t>
            </a:r>
            <a:r>
              <a:rPr lang="nl-BE" sz="1800" dirty="0">
                <a:latin typeface="Avenir Roman"/>
              </a:rPr>
              <a:t>, </a:t>
            </a:r>
            <a:r>
              <a:rPr lang="nl-BE" sz="1800" dirty="0" err="1">
                <a:latin typeface="Avenir Roman"/>
              </a:rPr>
              <a:t>such</a:t>
            </a:r>
            <a:r>
              <a:rPr lang="nl-BE" sz="1800" dirty="0">
                <a:latin typeface="Avenir Roman"/>
              </a:rPr>
              <a:t> as </a:t>
            </a:r>
            <a:r>
              <a:rPr lang="nl-BE" sz="1800" dirty="0" err="1">
                <a:latin typeface="Avenir Roman"/>
              </a:rPr>
              <a:t>Triplett</a:t>
            </a:r>
            <a:r>
              <a:rPr lang="nl-BE" sz="1800" dirty="0">
                <a:latin typeface="Avenir Roman"/>
              </a:rPr>
              <a:t> in 1898 on </a:t>
            </a:r>
            <a:r>
              <a:rPr lang="nl-BE" sz="1800" dirty="0" err="1">
                <a:latin typeface="Avenir Roman"/>
              </a:rPr>
              <a:t>social</a:t>
            </a:r>
            <a:r>
              <a:rPr lang="nl-BE" sz="1800" dirty="0">
                <a:latin typeface="Avenir Roman"/>
              </a:rPr>
              <a:t> </a:t>
            </a:r>
            <a:r>
              <a:rPr lang="nl-BE" sz="1800" dirty="0" err="1">
                <a:latin typeface="Avenir Roman"/>
              </a:rPr>
              <a:t>facilitation</a:t>
            </a:r>
            <a:r>
              <a:rPr lang="nl-BE" sz="1800" dirty="0">
                <a:latin typeface="Avenir Roman"/>
              </a:rPr>
              <a:t>)</a:t>
            </a:r>
          </a:p>
          <a:p>
            <a:pPr marL="180975" indent="-180975">
              <a:lnSpc>
                <a:spcPct val="110000"/>
              </a:lnSpc>
              <a:buFont typeface="Arial" panose="020B0604020202020204" pitchFamily="34" charset="0"/>
              <a:buChar char="•"/>
            </a:pPr>
            <a:r>
              <a:rPr lang="nl-BE" sz="1800" dirty="0">
                <a:latin typeface="Avenir Roman"/>
              </a:rPr>
              <a:t>In 1967 </a:t>
            </a:r>
            <a:r>
              <a:rPr lang="nl-BE" sz="1800" dirty="0" err="1">
                <a:latin typeface="Avenir Roman"/>
              </a:rPr>
              <a:t>recognised</a:t>
            </a:r>
            <a:r>
              <a:rPr lang="nl-BE" sz="1800" dirty="0">
                <a:latin typeface="Avenir Roman"/>
              </a:rPr>
              <a:t> as </a:t>
            </a:r>
            <a:r>
              <a:rPr lang="nl-BE" sz="1800" dirty="0" err="1">
                <a:latin typeface="Avenir Roman"/>
              </a:rPr>
              <a:t>distinct</a:t>
            </a:r>
            <a:r>
              <a:rPr lang="nl-BE" sz="1800" dirty="0">
                <a:latin typeface="Avenir Roman"/>
              </a:rPr>
              <a:t> sub-discipline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founding</a:t>
            </a:r>
            <a:r>
              <a:rPr lang="nl-BE" sz="1800" dirty="0">
                <a:latin typeface="Avenir Roman"/>
              </a:rPr>
              <a:t> of </a:t>
            </a:r>
            <a:r>
              <a:rPr lang="nl-BE" sz="1800" dirty="0" err="1">
                <a:latin typeface="Avenir Roman"/>
              </a:rPr>
              <a:t>the</a:t>
            </a:r>
            <a:r>
              <a:rPr lang="nl-BE" sz="1800" dirty="0">
                <a:latin typeface="Avenir Roman"/>
              </a:rPr>
              <a:t> American Society </a:t>
            </a:r>
            <a:r>
              <a:rPr lang="nl-BE" sz="1800" dirty="0" err="1">
                <a:latin typeface="Avenir Roman"/>
              </a:rPr>
              <a:t>for</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Psychology</a:t>
            </a:r>
            <a:r>
              <a:rPr lang="nl-BE" sz="1800" dirty="0">
                <a:latin typeface="Avenir Roman"/>
              </a:rPr>
              <a:t> of Sport and </a:t>
            </a:r>
            <a:r>
              <a:rPr lang="nl-BE" sz="1800" dirty="0" err="1">
                <a:latin typeface="Avenir Roman"/>
              </a:rPr>
              <a:t>Physical</a:t>
            </a:r>
            <a:r>
              <a:rPr lang="nl-BE" sz="1800" dirty="0">
                <a:latin typeface="Avenir Roman"/>
              </a:rPr>
              <a:t> Activity (NASPSPA).</a:t>
            </a:r>
          </a:p>
          <a:p>
            <a:pPr marL="180975" indent="-180975">
              <a:lnSpc>
                <a:spcPct val="110000"/>
              </a:lnSpc>
              <a:buFont typeface="Arial" panose="020B0604020202020204" pitchFamily="34" charset="0"/>
              <a:buChar char="•"/>
            </a:pPr>
            <a:r>
              <a:rPr lang="nl-BE" sz="1800" dirty="0">
                <a:latin typeface="Avenir Roman"/>
              </a:rPr>
              <a:t>In 1987, APA </a:t>
            </a:r>
            <a:r>
              <a:rPr lang="nl-BE" sz="1800" dirty="0" err="1">
                <a:latin typeface="Avenir Roman"/>
              </a:rPr>
              <a:t>established</a:t>
            </a:r>
            <a:r>
              <a:rPr lang="nl-BE" sz="1800" dirty="0">
                <a:latin typeface="Avenir Roman"/>
              </a:rPr>
              <a:t> </a:t>
            </a:r>
            <a:r>
              <a:rPr lang="nl-BE" sz="1800" dirty="0" err="1">
                <a:latin typeface="Avenir Roman"/>
              </a:rPr>
              <a:t>Division</a:t>
            </a:r>
            <a:r>
              <a:rPr lang="nl-BE" sz="1800" dirty="0">
                <a:latin typeface="Avenir Roman"/>
              </a:rPr>
              <a:t> 47 </a:t>
            </a:r>
            <a:r>
              <a:rPr lang="nl-BE" sz="1800" dirty="0" err="1">
                <a:latin typeface="Avenir Roman"/>
              </a:rPr>
              <a:t>devoted</a:t>
            </a:r>
            <a:r>
              <a:rPr lang="nl-BE" sz="1800" dirty="0">
                <a:latin typeface="Avenir Roman"/>
              </a:rPr>
              <a:t> </a:t>
            </a:r>
            <a:r>
              <a:rPr lang="nl-BE" sz="1800" dirty="0" err="1">
                <a:latin typeface="Avenir Roman"/>
              </a:rPr>
              <a:t>to</a:t>
            </a:r>
            <a:r>
              <a:rPr lang="nl-BE" sz="1800" dirty="0">
                <a:latin typeface="Avenir Roman"/>
              </a:rPr>
              <a:t> Sport, </a:t>
            </a:r>
            <a:r>
              <a:rPr lang="nl-BE" sz="1800" dirty="0" err="1">
                <a:latin typeface="Avenir Roman"/>
              </a:rPr>
              <a:t>Exercise</a:t>
            </a:r>
            <a:r>
              <a:rPr lang="nl-BE" sz="1800" dirty="0">
                <a:latin typeface="Avenir Roman"/>
              </a:rPr>
              <a:t> and Performance </a:t>
            </a:r>
            <a:r>
              <a:rPr lang="nl-BE" sz="1800" dirty="0" err="1">
                <a:latin typeface="Avenir Roman"/>
              </a:rPr>
              <a:t>Psychology</a:t>
            </a:r>
            <a:r>
              <a:rPr lang="nl-BE" sz="1800" dirty="0">
                <a:latin typeface="Avenir Roman"/>
              </a:rPr>
              <a:t>. </a:t>
            </a:r>
            <a:r>
              <a:rPr lang="nl-BE" sz="1800" dirty="0">
                <a:latin typeface="Avenir Roman"/>
                <a:hlinkClick r:id="rId3"/>
              </a:rPr>
              <a:t>https://www.apadivisions.org/division-47</a:t>
            </a:r>
            <a:endParaRPr lang="nl-BE" sz="1800" dirty="0">
              <a:latin typeface="Avenir Roman"/>
            </a:endParaRPr>
          </a:p>
          <a:p>
            <a:pPr marL="180975" indent="-180975">
              <a:lnSpc>
                <a:spcPct val="110000"/>
              </a:lnSpc>
              <a:buFont typeface="Arial" panose="020B0604020202020204" pitchFamily="34" charset="0"/>
              <a:buChar char="•"/>
            </a:pPr>
            <a:endParaRPr lang="nl-BE" sz="1800" dirty="0">
              <a:latin typeface="Avenir Roman"/>
            </a:endParaRPr>
          </a:p>
        </p:txBody>
      </p:sp>
      <p:sp>
        <p:nvSpPr>
          <p:cNvPr id="8" name="Title 1">
            <a:extLst>
              <a:ext uri="{FF2B5EF4-FFF2-40B4-BE49-F238E27FC236}">
                <a16:creationId xmlns:a16="http://schemas.microsoft.com/office/drawing/2014/main" id="{23FC0121-36EA-1745-923F-9BC78DA73A92}"/>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Sport and exercise psychology</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421195FE-03AF-084A-895A-41AE4E8096BD}"/>
              </a:ext>
            </a:extLst>
          </p:cNvPr>
          <p:cNvSpPr txBox="1">
            <a:spLocks/>
          </p:cNvSpPr>
          <p:nvPr/>
        </p:nvSpPr>
        <p:spPr>
          <a:xfrm>
            <a:off x="457450" y="124591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Sport psychology </a:t>
            </a:r>
            <a:endParaRPr lang="en-US" sz="2000" dirty="0">
              <a:solidFill>
                <a:schemeClr val="bg1">
                  <a:lumMod val="50000"/>
                </a:schemeClr>
              </a:solidFill>
              <a:latin typeface="Avenir Roman" panose="02000503020000020003" pitchFamily="2" charset="0"/>
            </a:endParaRPr>
          </a:p>
        </p:txBody>
      </p:sp>
      <p:pic>
        <p:nvPicPr>
          <p:cNvPr id="4" name="Picture 3">
            <a:extLst>
              <a:ext uri="{FF2B5EF4-FFF2-40B4-BE49-F238E27FC236}">
                <a16:creationId xmlns:a16="http://schemas.microsoft.com/office/drawing/2014/main" id="{08FF00DC-9986-485D-8F82-591DC8DBFC43}"/>
              </a:ext>
            </a:extLst>
          </p:cNvPr>
          <p:cNvPicPr>
            <a:picLocks noChangeAspect="1"/>
          </p:cNvPicPr>
          <p:nvPr/>
        </p:nvPicPr>
        <p:blipFill>
          <a:blip r:embed="rId4"/>
          <a:stretch>
            <a:fillRect/>
          </a:stretch>
        </p:blipFill>
        <p:spPr>
          <a:xfrm>
            <a:off x="7657151" y="4157152"/>
            <a:ext cx="1426464" cy="950976"/>
          </a:xfrm>
          <a:prstGeom prst="rect">
            <a:avLst/>
          </a:prstGeom>
        </p:spPr>
      </p:pic>
    </p:spTree>
    <p:extLst>
      <p:ext uri="{BB962C8B-B14F-4D97-AF65-F5344CB8AC3E}">
        <p14:creationId xmlns:p14="http://schemas.microsoft.com/office/powerpoint/2010/main" val="2170206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7450" y="1834856"/>
            <a:ext cx="8312150" cy="2884833"/>
          </a:xfrm>
        </p:spPr>
        <p:txBody>
          <a:bodyPr>
            <a:normAutofit fontScale="92500" lnSpcReduction="20000"/>
          </a:bodyPr>
          <a:lstStyle/>
          <a:p>
            <a:pPr marL="180975" indent="-180975">
              <a:lnSpc>
                <a:spcPct val="110000"/>
              </a:lnSpc>
              <a:buFont typeface="Arial" panose="020B0604020202020204" pitchFamily="34" charset="0"/>
              <a:buChar char="•"/>
            </a:pPr>
            <a:r>
              <a:rPr lang="nl-BE" sz="1800" dirty="0" err="1">
                <a:latin typeface="Avenir Roman"/>
              </a:rPr>
              <a:t>Emerged</a:t>
            </a:r>
            <a:r>
              <a:rPr lang="nl-BE" sz="1800" dirty="0">
                <a:latin typeface="Avenir Roman"/>
              </a:rPr>
              <a:t> as a separate discipline </a:t>
            </a:r>
            <a:r>
              <a:rPr lang="nl-BE" sz="1800" dirty="0" err="1">
                <a:latin typeface="Avenir Roman"/>
              </a:rPr>
              <a:t>from</a:t>
            </a:r>
            <a:r>
              <a:rPr lang="nl-BE" sz="1800" dirty="0">
                <a:latin typeface="Avenir Roman"/>
              </a:rPr>
              <a:t> sport </a:t>
            </a:r>
            <a:r>
              <a:rPr lang="nl-BE" sz="1800" dirty="0" err="1">
                <a:latin typeface="Avenir Roman"/>
              </a:rPr>
              <a:t>psychology</a:t>
            </a:r>
            <a:r>
              <a:rPr lang="nl-BE" sz="1800" dirty="0">
                <a:latin typeface="Avenir Roman"/>
              </a:rPr>
              <a:t>, </a:t>
            </a:r>
            <a:r>
              <a:rPr lang="nl-BE" sz="1800" dirty="0" err="1">
                <a:latin typeface="Avenir Roman"/>
              </a:rPr>
              <a:t>after</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realization</a:t>
            </a:r>
            <a:r>
              <a:rPr lang="nl-BE" sz="1800" dirty="0">
                <a:latin typeface="Avenir Roman"/>
              </a:rPr>
              <a:t> in </a:t>
            </a:r>
            <a:r>
              <a:rPr lang="nl-BE" sz="1800" dirty="0" err="1">
                <a:latin typeface="Avenir Roman"/>
              </a:rPr>
              <a:t>the</a:t>
            </a:r>
            <a:r>
              <a:rPr lang="nl-BE" sz="1800" dirty="0">
                <a:latin typeface="Avenir Roman"/>
              </a:rPr>
              <a:t> 1980’s </a:t>
            </a:r>
            <a:r>
              <a:rPr lang="nl-BE" sz="1800" dirty="0" err="1">
                <a:latin typeface="Avenir Roman"/>
              </a:rPr>
              <a:t>that</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physical</a:t>
            </a:r>
            <a:r>
              <a:rPr lang="nl-BE" sz="1800" dirty="0">
                <a:latin typeface="Avenir Roman"/>
              </a:rPr>
              <a:t> </a:t>
            </a:r>
            <a:r>
              <a:rPr lang="nl-BE" sz="1800" dirty="0" err="1">
                <a:latin typeface="Avenir Roman"/>
              </a:rPr>
              <a:t>inactivity</a:t>
            </a:r>
            <a:r>
              <a:rPr lang="nl-BE" sz="1800" dirty="0">
                <a:latin typeface="Avenir Roman"/>
              </a:rPr>
              <a:t> </a:t>
            </a:r>
            <a:r>
              <a:rPr lang="nl-BE" sz="1800" dirty="0" err="1">
                <a:latin typeface="Avenir Roman"/>
              </a:rPr>
              <a:t>provoked</a:t>
            </a:r>
            <a:r>
              <a:rPr lang="nl-BE" sz="1800" dirty="0">
                <a:latin typeface="Avenir Roman"/>
              </a:rPr>
              <a:t> </a:t>
            </a:r>
            <a:r>
              <a:rPr lang="nl-BE" sz="1800" dirty="0" err="1">
                <a:latin typeface="Avenir Roman"/>
              </a:rPr>
              <a:t>by</a:t>
            </a:r>
            <a:r>
              <a:rPr lang="nl-BE" sz="1800" dirty="0">
                <a:latin typeface="Avenir Roman"/>
              </a:rPr>
              <a:t> </a:t>
            </a:r>
            <a:r>
              <a:rPr lang="nl-BE" sz="1800" b="1" dirty="0" err="1">
                <a:latin typeface="Avenir Roman"/>
              </a:rPr>
              <a:t>lethargogenic</a:t>
            </a:r>
            <a:r>
              <a:rPr lang="nl-BE" sz="1800" dirty="0">
                <a:latin typeface="Avenir Roman"/>
              </a:rPr>
              <a:t> environments in </a:t>
            </a:r>
            <a:r>
              <a:rPr lang="nl-BE" sz="1800" dirty="0" err="1">
                <a:latin typeface="Avenir Roman"/>
              </a:rPr>
              <a:t>the</a:t>
            </a:r>
            <a:r>
              <a:rPr lang="nl-BE" sz="1800" dirty="0">
                <a:latin typeface="Avenir Roman"/>
              </a:rPr>
              <a:t> </a:t>
            </a:r>
            <a:r>
              <a:rPr lang="nl-BE" sz="1800" dirty="0" err="1">
                <a:latin typeface="Avenir Roman"/>
              </a:rPr>
              <a:t>nuclear</a:t>
            </a:r>
            <a:r>
              <a:rPr lang="nl-BE" sz="1800" dirty="0">
                <a:latin typeface="Avenir Roman"/>
              </a:rPr>
              <a:t> area </a:t>
            </a:r>
            <a:r>
              <a:rPr lang="nl-BE" sz="1800" dirty="0" err="1">
                <a:latin typeface="Avenir Roman"/>
              </a:rPr>
              <a:t>after</a:t>
            </a:r>
            <a:r>
              <a:rPr lang="nl-BE" sz="1800" dirty="0">
                <a:latin typeface="Avenir Roman"/>
              </a:rPr>
              <a:t> World War II, </a:t>
            </a:r>
            <a:r>
              <a:rPr lang="nl-BE" sz="1800" dirty="0" err="1">
                <a:latin typeface="Avenir Roman"/>
              </a:rPr>
              <a:t>constitutes</a:t>
            </a:r>
            <a:r>
              <a:rPr lang="nl-BE" sz="1800" dirty="0">
                <a:latin typeface="Avenir Roman"/>
              </a:rPr>
              <a:t> a major health risk. </a:t>
            </a:r>
          </a:p>
          <a:p>
            <a:pPr marL="180975" indent="-180975">
              <a:lnSpc>
                <a:spcPct val="110000"/>
              </a:lnSpc>
              <a:buFont typeface="Arial" panose="020B0604020202020204" pitchFamily="34" charset="0"/>
              <a:buChar char="•"/>
            </a:pPr>
            <a:r>
              <a:rPr lang="nl-BE" sz="1800" dirty="0">
                <a:latin typeface="Avenir Roman"/>
              </a:rPr>
              <a:t>In 1988, ‘The Journal of Sport </a:t>
            </a:r>
            <a:r>
              <a:rPr lang="nl-BE" sz="1800" dirty="0" err="1">
                <a:latin typeface="Avenir Roman"/>
              </a:rPr>
              <a:t>Psychology</a:t>
            </a:r>
            <a:r>
              <a:rPr lang="nl-BE" sz="1800" dirty="0">
                <a:latin typeface="Avenir Roman"/>
              </a:rPr>
              <a:t>’ was </a:t>
            </a:r>
            <a:r>
              <a:rPr lang="nl-BE" sz="1800" dirty="0" err="1">
                <a:latin typeface="Avenir Roman"/>
              </a:rPr>
              <a:t>rebranded</a:t>
            </a:r>
            <a:r>
              <a:rPr lang="nl-BE" sz="1800" dirty="0">
                <a:latin typeface="Avenir Roman"/>
              </a:rPr>
              <a:t> ‘The Journal of Sport &amp; </a:t>
            </a:r>
            <a:r>
              <a:rPr lang="nl-BE" sz="1800" dirty="0" err="1">
                <a:latin typeface="Avenir Roman"/>
              </a:rPr>
              <a:t>Exercise</a:t>
            </a:r>
            <a:r>
              <a:rPr lang="nl-BE" sz="1800" dirty="0">
                <a:latin typeface="Avenir Roman"/>
              </a:rPr>
              <a:t> </a:t>
            </a:r>
            <a:r>
              <a:rPr lang="nl-BE" sz="1800" dirty="0" err="1">
                <a:latin typeface="Avenir Roman"/>
              </a:rPr>
              <a:t>Psychology</a:t>
            </a:r>
            <a:r>
              <a:rPr lang="nl-BE" sz="1800" dirty="0">
                <a:latin typeface="Avenir Roman"/>
              </a:rPr>
              <a:t>’.</a:t>
            </a:r>
          </a:p>
          <a:p>
            <a:pPr marL="180975" indent="-180975">
              <a:lnSpc>
                <a:spcPct val="110000"/>
              </a:lnSpc>
              <a:buFont typeface="Arial" panose="020B0604020202020204" pitchFamily="34" charset="0"/>
              <a:buChar char="•"/>
            </a:pPr>
            <a:r>
              <a:rPr lang="nl-BE" sz="1800" dirty="0">
                <a:latin typeface="Avenir Roman"/>
              </a:rPr>
              <a:t>In </a:t>
            </a:r>
            <a:r>
              <a:rPr lang="nl-BE" sz="1800" dirty="0" err="1">
                <a:latin typeface="Avenir Roman"/>
              </a:rPr>
              <a:t>the</a:t>
            </a:r>
            <a:r>
              <a:rPr lang="nl-BE" sz="1800" dirty="0">
                <a:latin typeface="Avenir Roman"/>
              </a:rPr>
              <a:t> last decades, </a:t>
            </a:r>
            <a:r>
              <a:rPr lang="nl-BE" sz="1800" dirty="0" err="1">
                <a:latin typeface="Avenir Roman"/>
              </a:rPr>
              <a:t>the</a:t>
            </a:r>
            <a:r>
              <a:rPr lang="nl-BE" sz="1800" dirty="0">
                <a:latin typeface="Avenir Roman"/>
              </a:rPr>
              <a:t> focus </a:t>
            </a:r>
            <a:r>
              <a:rPr lang="nl-BE" sz="1800" dirty="0" err="1">
                <a:latin typeface="Avenir Roman"/>
              </a:rPr>
              <a:t>shifted</a:t>
            </a:r>
            <a:r>
              <a:rPr lang="nl-BE" sz="1800" dirty="0">
                <a:latin typeface="Avenir Roman"/>
              </a:rPr>
              <a:t> </a:t>
            </a:r>
            <a:r>
              <a:rPr lang="nl-BE" sz="1800" dirty="0" err="1">
                <a:latin typeface="Avenir Roman"/>
              </a:rPr>
              <a:t>from</a:t>
            </a:r>
            <a:r>
              <a:rPr lang="nl-BE" sz="1800" dirty="0">
                <a:latin typeface="Avenir Roman"/>
              </a:rPr>
              <a:t> promoting </a:t>
            </a:r>
            <a:r>
              <a:rPr lang="nl-BE" sz="1800" dirty="0" err="1">
                <a:latin typeface="Avenir Roman"/>
              </a:rPr>
              <a:t>exercise</a:t>
            </a:r>
            <a:r>
              <a:rPr lang="nl-BE" sz="1800" dirty="0">
                <a:latin typeface="Avenir Roman"/>
              </a:rPr>
              <a:t> </a:t>
            </a:r>
            <a:r>
              <a:rPr lang="nl-BE" sz="1800" dirty="0" err="1">
                <a:latin typeface="Avenir Roman"/>
              </a:rPr>
              <a:t>to</a:t>
            </a:r>
            <a:r>
              <a:rPr lang="nl-BE" sz="1800" dirty="0">
                <a:latin typeface="Avenir Roman"/>
              </a:rPr>
              <a:t> promoting ‘</a:t>
            </a:r>
            <a:r>
              <a:rPr lang="nl-BE" sz="1800" dirty="0" err="1">
                <a:latin typeface="Avenir Roman"/>
              </a:rPr>
              <a:t>active</a:t>
            </a:r>
            <a:r>
              <a:rPr lang="nl-BE" sz="1800" dirty="0">
                <a:latin typeface="Avenir Roman"/>
              </a:rPr>
              <a:t> living’, </a:t>
            </a:r>
            <a:r>
              <a:rPr lang="nl-BE" sz="1800" dirty="0" err="1">
                <a:latin typeface="Avenir Roman"/>
              </a:rPr>
              <a:t>trying</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encourage</a:t>
            </a:r>
            <a:r>
              <a:rPr lang="nl-BE" sz="1800" dirty="0">
                <a:latin typeface="Avenir Roman"/>
              </a:rPr>
              <a:t> </a:t>
            </a:r>
            <a:r>
              <a:rPr lang="nl-BE" sz="1800" dirty="0" err="1">
                <a:latin typeface="Avenir Roman"/>
              </a:rPr>
              <a:t>people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incorporate</a:t>
            </a:r>
            <a:r>
              <a:rPr lang="nl-BE" sz="1800" dirty="0">
                <a:latin typeface="Avenir Roman"/>
              </a:rPr>
              <a:t> even small </a:t>
            </a:r>
            <a:r>
              <a:rPr lang="nl-BE" sz="1800" dirty="0" err="1">
                <a:latin typeface="Avenir Roman"/>
              </a:rPr>
              <a:t>amounts</a:t>
            </a:r>
            <a:r>
              <a:rPr lang="nl-BE" sz="1800" dirty="0">
                <a:latin typeface="Avenir Roman"/>
              </a:rPr>
              <a:t> of </a:t>
            </a:r>
            <a:r>
              <a:rPr lang="nl-BE" sz="1800" dirty="0" err="1">
                <a:latin typeface="Avenir Roman"/>
              </a:rPr>
              <a:t>physical</a:t>
            </a:r>
            <a:r>
              <a:rPr lang="nl-BE" sz="1800" dirty="0">
                <a:latin typeface="Avenir Roman"/>
              </a:rPr>
              <a:t> </a:t>
            </a:r>
            <a:r>
              <a:rPr lang="nl-BE" sz="1800" dirty="0" err="1">
                <a:latin typeface="Avenir Roman"/>
              </a:rPr>
              <a:t>activity</a:t>
            </a:r>
            <a:r>
              <a:rPr lang="nl-BE" sz="1800" dirty="0">
                <a:latin typeface="Avenir Roman"/>
              </a:rPr>
              <a:t> </a:t>
            </a:r>
            <a:r>
              <a:rPr lang="nl-BE" sz="1800" dirty="0" err="1">
                <a:latin typeface="Avenir Roman"/>
              </a:rPr>
              <a:t>into</a:t>
            </a:r>
            <a:r>
              <a:rPr lang="nl-BE" sz="1800" dirty="0">
                <a:latin typeface="Avenir Roman"/>
              </a:rPr>
              <a:t> </a:t>
            </a:r>
            <a:r>
              <a:rPr lang="nl-BE" sz="1800" dirty="0" err="1">
                <a:latin typeface="Avenir Roman"/>
              </a:rPr>
              <a:t>their</a:t>
            </a:r>
            <a:r>
              <a:rPr lang="nl-BE" sz="1800" dirty="0">
                <a:latin typeface="Avenir Roman"/>
              </a:rPr>
              <a:t> </a:t>
            </a:r>
            <a:r>
              <a:rPr lang="nl-BE" sz="1800" dirty="0" err="1">
                <a:latin typeface="Avenir Roman"/>
              </a:rPr>
              <a:t>daily</a:t>
            </a:r>
            <a:r>
              <a:rPr lang="nl-BE" sz="1800" dirty="0">
                <a:latin typeface="Avenir Roman"/>
              </a:rPr>
              <a:t> routines. </a:t>
            </a:r>
          </a:p>
          <a:p>
            <a:pPr marL="180975" indent="-180975">
              <a:lnSpc>
                <a:spcPct val="110000"/>
              </a:lnSpc>
              <a:buFont typeface="Arial" panose="020B0604020202020204" pitchFamily="34" charset="0"/>
              <a:buChar char="•"/>
            </a:pPr>
            <a:r>
              <a:rPr lang="nl-BE" sz="1800" dirty="0" err="1">
                <a:latin typeface="Avenir Roman"/>
              </a:rPr>
              <a:t>Recently</a:t>
            </a:r>
            <a:r>
              <a:rPr lang="nl-BE" sz="1800" dirty="0">
                <a:latin typeface="Avenir Roman"/>
              </a:rPr>
              <a:t>, </a:t>
            </a:r>
            <a:r>
              <a:rPr lang="nl-BE" sz="1800" dirty="0" err="1">
                <a:latin typeface="Avenir Roman"/>
              </a:rPr>
              <a:t>much</a:t>
            </a:r>
            <a:r>
              <a:rPr lang="nl-BE" sz="1800" dirty="0">
                <a:latin typeface="Avenir Roman"/>
              </a:rPr>
              <a:t> attention is </a:t>
            </a:r>
            <a:r>
              <a:rPr lang="nl-BE" sz="1800" dirty="0" err="1">
                <a:latin typeface="Avenir Roman"/>
              </a:rPr>
              <a:t>paid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reduction</a:t>
            </a:r>
            <a:r>
              <a:rPr lang="nl-BE" sz="1800" dirty="0">
                <a:latin typeface="Avenir Roman"/>
              </a:rPr>
              <a:t> of </a:t>
            </a:r>
            <a:r>
              <a:rPr lang="nl-BE" sz="1800" dirty="0" err="1">
                <a:latin typeface="Avenir Roman"/>
              </a:rPr>
              <a:t>sedentary</a:t>
            </a:r>
            <a:r>
              <a:rPr lang="nl-BE" sz="1800" dirty="0">
                <a:latin typeface="Avenir Roman"/>
              </a:rPr>
              <a:t> </a:t>
            </a:r>
            <a:r>
              <a:rPr lang="nl-BE" sz="1800" dirty="0" err="1">
                <a:latin typeface="Avenir Roman"/>
              </a:rPr>
              <a:t>behaviour</a:t>
            </a:r>
            <a:r>
              <a:rPr lang="nl-BE" sz="1800" dirty="0">
                <a:latin typeface="Avenir Roman"/>
              </a:rPr>
              <a:t> (i.e., </a:t>
            </a:r>
            <a:r>
              <a:rPr lang="nl-BE" sz="1800" dirty="0" err="1">
                <a:latin typeface="Avenir Roman"/>
              </a:rPr>
              <a:t>prolonged</a:t>
            </a:r>
            <a:r>
              <a:rPr lang="nl-BE" sz="1800" dirty="0">
                <a:latin typeface="Avenir Roman"/>
              </a:rPr>
              <a:t> </a:t>
            </a:r>
            <a:r>
              <a:rPr lang="nl-BE" sz="1800" dirty="0" err="1">
                <a:latin typeface="Avenir Roman"/>
              </a:rPr>
              <a:t>sitting</a:t>
            </a:r>
            <a:r>
              <a:rPr lang="nl-BE" sz="1800" dirty="0">
                <a:latin typeface="Avenir Roman"/>
              </a:rPr>
              <a:t>), as a </a:t>
            </a:r>
            <a:r>
              <a:rPr lang="nl-BE" sz="1800" dirty="0" err="1">
                <a:latin typeface="Avenir Roman"/>
              </a:rPr>
              <a:t>partially</a:t>
            </a:r>
            <a:r>
              <a:rPr lang="nl-BE" sz="1800" dirty="0">
                <a:latin typeface="Avenir Roman"/>
              </a:rPr>
              <a:t> independent health risk. </a:t>
            </a:r>
          </a:p>
        </p:txBody>
      </p:sp>
      <p:sp>
        <p:nvSpPr>
          <p:cNvPr id="8" name="Title 1">
            <a:extLst>
              <a:ext uri="{FF2B5EF4-FFF2-40B4-BE49-F238E27FC236}">
                <a16:creationId xmlns:a16="http://schemas.microsoft.com/office/drawing/2014/main" id="{23FC0121-36EA-1745-923F-9BC78DA73A92}"/>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Sport and exercise psychology</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421195FE-03AF-084A-895A-41AE4E8096BD}"/>
              </a:ext>
            </a:extLst>
          </p:cNvPr>
          <p:cNvSpPr txBox="1">
            <a:spLocks/>
          </p:cNvSpPr>
          <p:nvPr/>
        </p:nvSpPr>
        <p:spPr>
          <a:xfrm>
            <a:off x="457450" y="124591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Exercise psychology </a:t>
            </a:r>
            <a:endParaRPr lang="en-US" sz="2000" dirty="0">
              <a:solidFill>
                <a:schemeClr val="bg1">
                  <a:lumMod val="50000"/>
                </a:schemeClr>
              </a:solidFill>
              <a:latin typeface="Avenir Roman" panose="02000503020000020003" pitchFamily="2" charset="0"/>
            </a:endParaRPr>
          </a:p>
        </p:txBody>
      </p:sp>
    </p:spTree>
    <p:extLst>
      <p:ext uri="{BB962C8B-B14F-4D97-AF65-F5344CB8AC3E}">
        <p14:creationId xmlns:p14="http://schemas.microsoft.com/office/powerpoint/2010/main" val="2728215806"/>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89B70DD9C08446A8443DF534F7285E" ma:contentTypeVersion="14" ma:contentTypeDescription="Create a new document." ma:contentTypeScope="" ma:versionID="41d56077e916ed79ff31df6f6fbc12af">
  <xsd:schema xmlns:xsd="http://www.w3.org/2001/XMLSchema" xmlns:xs="http://www.w3.org/2001/XMLSchema" xmlns:p="http://schemas.microsoft.com/office/2006/metadata/properties" xmlns:ns3="04677cab-20cd-44d8-974c-14c664890eaa" xmlns:ns4="fd689c1b-2561-4a46-ae04-6449f963ff76" targetNamespace="http://schemas.microsoft.com/office/2006/metadata/properties" ma:root="true" ma:fieldsID="3195cbd6702fdeecf5cb6d49682f7d06" ns3:_="" ns4:_="">
    <xsd:import namespace="04677cab-20cd-44d8-974c-14c664890eaa"/>
    <xsd:import namespace="fd689c1b-2561-4a46-ae04-6449f963ff7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DateTaken" minOccurs="0"/>
                <xsd:element ref="ns4:MediaServiceOCR" minOccurs="0"/>
                <xsd:element ref="ns4:MediaServiceLocation" minOccurs="0"/>
                <xsd:element ref="ns4:MediaServiceAutoKeyPoints" minOccurs="0"/>
                <xsd:element ref="ns4: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7cab-20cd-44d8-974c-14c664890ea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689c1b-2561-4a46-ae04-6449f963ff7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2.xml><?xml version="1.0" encoding="utf-8"?>
<ds:datastoreItem xmlns:ds="http://schemas.openxmlformats.org/officeDocument/2006/customXml" ds:itemID="{9A7A907E-5D50-4097-BFC4-4FE7B6A7F250}">
  <ds:schemaRefs>
    <ds:schemaRef ds:uri="http://www.w3.org/XML/1998/namespace"/>
    <ds:schemaRef ds:uri="http://purl.org/dc/dcmitype/"/>
    <ds:schemaRef ds:uri="http://purl.org/dc/elements/1.1/"/>
    <ds:schemaRef ds:uri="04677cab-20cd-44d8-974c-14c664890eaa"/>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fd689c1b-2561-4a46-ae04-6449f963ff76"/>
    <ds:schemaRef ds:uri="http://schemas.microsoft.com/office/2006/metadata/properties"/>
  </ds:schemaRefs>
</ds:datastoreItem>
</file>

<file path=customXml/itemProps3.xml><?xml version="1.0" encoding="utf-8"?>
<ds:datastoreItem xmlns:ds="http://schemas.openxmlformats.org/officeDocument/2006/customXml" ds:itemID="{AC81BEC5-A14E-4D4C-9DFC-13ED798783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7cab-20cd-44d8-974c-14c664890eaa"/>
    <ds:schemaRef ds:uri="fd689c1b-2561-4a46-ae04-6449f963ff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19028</TotalTime>
  <Words>7318</Words>
  <Application>Microsoft Office PowerPoint</Application>
  <PresentationFormat>On-screen Show (16:9)</PresentationFormat>
  <Paragraphs>461</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Avenir Roman</vt:lpstr>
      <vt:lpstr>Calibri</vt:lpstr>
      <vt:lpstr>Calibri Light</vt:lpstr>
      <vt:lpstr>Metropolitan</vt:lpstr>
      <vt:lpstr>PowerPoint Presentation</vt:lpstr>
      <vt:lpstr>Background</vt:lpstr>
      <vt:lpstr> </vt:lpstr>
      <vt:lpstr> </vt:lpstr>
      <vt:lpstr>Physical activity, exercise and sport:  Definition and conceptual clarification </vt:lpstr>
      <vt:lpstr>Physical activity, exercise and sport:  Definition and conceptual clarification </vt:lpstr>
      <vt:lpstr>Sport and exercise psychology </vt:lpstr>
      <vt:lpstr>Sport and exercise psychology </vt:lpstr>
      <vt:lpstr>Sport and exercise psychology </vt:lpstr>
      <vt:lpstr>PowerPoint Presentation</vt:lpstr>
      <vt:lpstr>Why we need a social identity perspective on sport and exercise psychology </vt:lpstr>
      <vt:lpstr>PowerPoint Presentation</vt:lpstr>
      <vt:lpstr>The structure and content of this book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Emma Yuan (they/she)</cp:lastModifiedBy>
  <cp:revision>871</cp:revision>
  <cp:lastPrinted>2017-06-27T15:10:23Z</cp:lastPrinted>
  <dcterms:created xsi:type="dcterms:W3CDTF">2012-11-12T22:03:53Z</dcterms:created>
  <dcterms:modified xsi:type="dcterms:W3CDTF">2022-08-01T08:41:41Z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0x010100AF89B70DD9C08446A8443DF534F7285E</vt:lpwstr>
  </property>
</Properties>
</file>