
<file path=[Content_Types].xml><?xml version="1.0" encoding="utf-8"?>
<Types xmlns="http://schemas.openxmlformats.org/package/2006/content-types">
  <Default Extension="gif" ContentType="image/gif"/>
  <Default Extension="jpeg" ContentType="image/jpeg"/>
  <Default Extension="jpg" ContentType="image/jpeg"/>
  <Default Extension="rels" ContentType="application/vnd.openxmlformats-package.relationships+xml"/>
  <Default Extension="tif" ContentType="image/tif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969" r:id="rId4"/>
  </p:sldMasterIdLst>
  <p:notesMasterIdLst>
    <p:notesMasterId r:id="rId22"/>
  </p:notesMasterIdLst>
  <p:handoutMasterIdLst>
    <p:handoutMasterId r:id="rId23"/>
  </p:handoutMasterIdLst>
  <p:sldIdLst>
    <p:sldId id="500" r:id="rId5"/>
    <p:sldId id="993" r:id="rId6"/>
    <p:sldId id="571" r:id="rId7"/>
    <p:sldId id="1031" r:id="rId8"/>
    <p:sldId id="1032" r:id="rId9"/>
    <p:sldId id="1043" r:id="rId10"/>
    <p:sldId id="1033" r:id="rId11"/>
    <p:sldId id="1034" r:id="rId12"/>
    <p:sldId id="1045" r:id="rId13"/>
    <p:sldId id="1036" r:id="rId14"/>
    <p:sldId id="1037" r:id="rId15"/>
    <p:sldId id="1042" r:id="rId16"/>
    <p:sldId id="1040" r:id="rId17"/>
    <p:sldId id="1046" r:id="rId18"/>
    <p:sldId id="1039" r:id="rId19"/>
    <p:sldId id="1041" r:id="rId20"/>
    <p:sldId id="577" r:id="rId21"/>
  </p:sldIdLst>
  <p:sldSz cx="9144000" cy="5143500" type="screen16x9"/>
  <p:notesSz cx="6797675" cy="9926638"/>
  <p:defaultTextStyle>
    <a:defPPr>
      <a:defRPr lang="en-US"/>
    </a:defPPr>
    <a:lvl1pPr algn="l" defTabSz="457200" rtl="0" fontAlgn="base">
      <a:spcBef>
        <a:spcPct val="0"/>
      </a:spcBef>
      <a:spcAft>
        <a:spcPct val="0"/>
      </a:spcAft>
      <a:defRPr kern="1200">
        <a:solidFill>
          <a:schemeClr val="tx1"/>
        </a:solidFill>
        <a:latin typeface="Arial" charset="0"/>
        <a:ea typeface="ＭＳ Ｐゴシック" pitchFamily="34" charset="-128"/>
        <a:cs typeface="+mn-cs"/>
      </a:defRPr>
    </a:lvl1pPr>
    <a:lvl2pPr marL="457200" algn="l" defTabSz="457200" rtl="0" fontAlgn="base">
      <a:spcBef>
        <a:spcPct val="0"/>
      </a:spcBef>
      <a:spcAft>
        <a:spcPct val="0"/>
      </a:spcAft>
      <a:defRPr kern="1200">
        <a:solidFill>
          <a:schemeClr val="tx1"/>
        </a:solidFill>
        <a:latin typeface="Arial" charset="0"/>
        <a:ea typeface="ＭＳ Ｐゴシック" pitchFamily="34" charset="-128"/>
        <a:cs typeface="+mn-cs"/>
      </a:defRPr>
    </a:lvl2pPr>
    <a:lvl3pPr marL="914400" algn="l" defTabSz="457200" rtl="0" fontAlgn="base">
      <a:spcBef>
        <a:spcPct val="0"/>
      </a:spcBef>
      <a:spcAft>
        <a:spcPct val="0"/>
      </a:spcAft>
      <a:defRPr kern="1200">
        <a:solidFill>
          <a:schemeClr val="tx1"/>
        </a:solidFill>
        <a:latin typeface="Arial" charset="0"/>
        <a:ea typeface="ＭＳ Ｐゴシック" pitchFamily="34" charset="-128"/>
        <a:cs typeface="+mn-cs"/>
      </a:defRPr>
    </a:lvl3pPr>
    <a:lvl4pPr marL="1371600" algn="l" defTabSz="457200" rtl="0" fontAlgn="base">
      <a:spcBef>
        <a:spcPct val="0"/>
      </a:spcBef>
      <a:spcAft>
        <a:spcPct val="0"/>
      </a:spcAft>
      <a:defRPr kern="1200">
        <a:solidFill>
          <a:schemeClr val="tx1"/>
        </a:solidFill>
        <a:latin typeface="Arial" charset="0"/>
        <a:ea typeface="ＭＳ Ｐゴシック" pitchFamily="34" charset="-128"/>
        <a:cs typeface="+mn-cs"/>
      </a:defRPr>
    </a:lvl4pPr>
    <a:lvl5pPr marL="1828800" algn="l" defTabSz="457200" rtl="0" fontAlgn="base">
      <a:spcBef>
        <a:spcPct val="0"/>
      </a:spcBef>
      <a:spcAft>
        <a:spcPct val="0"/>
      </a:spcAft>
      <a:defRPr kern="1200">
        <a:solidFill>
          <a:schemeClr val="tx1"/>
        </a:solidFill>
        <a:latin typeface="Arial" charset="0"/>
        <a:ea typeface="ＭＳ Ｐゴシック" pitchFamily="34" charset="-128"/>
        <a:cs typeface="+mn-cs"/>
      </a:defRPr>
    </a:lvl5pPr>
    <a:lvl6pPr marL="2286000" algn="l" defTabSz="914400" rtl="0" eaLnBrk="1" latinLnBrk="0" hangingPunct="1">
      <a:defRPr kern="1200">
        <a:solidFill>
          <a:schemeClr val="tx1"/>
        </a:solidFill>
        <a:latin typeface="Arial" charset="0"/>
        <a:ea typeface="ＭＳ Ｐゴシック" pitchFamily="34" charset="-128"/>
        <a:cs typeface="+mn-cs"/>
      </a:defRPr>
    </a:lvl6pPr>
    <a:lvl7pPr marL="2743200" algn="l" defTabSz="914400" rtl="0" eaLnBrk="1" latinLnBrk="0" hangingPunct="1">
      <a:defRPr kern="1200">
        <a:solidFill>
          <a:schemeClr val="tx1"/>
        </a:solidFill>
        <a:latin typeface="Arial" charset="0"/>
        <a:ea typeface="ＭＳ Ｐゴシック" pitchFamily="34" charset="-128"/>
        <a:cs typeface="+mn-cs"/>
      </a:defRPr>
    </a:lvl7pPr>
    <a:lvl8pPr marL="3200400" algn="l" defTabSz="914400" rtl="0" eaLnBrk="1" latinLnBrk="0" hangingPunct="1">
      <a:defRPr kern="1200">
        <a:solidFill>
          <a:schemeClr val="tx1"/>
        </a:solidFill>
        <a:latin typeface="Arial" charset="0"/>
        <a:ea typeface="ＭＳ Ｐゴシック" pitchFamily="34" charset="-128"/>
        <a:cs typeface="+mn-cs"/>
      </a:defRPr>
    </a:lvl8pPr>
    <a:lvl9pPr marL="3657600" algn="l" defTabSz="914400" rtl="0" eaLnBrk="1" latinLnBrk="0" hangingPunct="1">
      <a:defRPr kern="1200">
        <a:solidFill>
          <a:schemeClr val="tx1"/>
        </a:solidFill>
        <a:latin typeface="Arial" charset="0"/>
        <a:ea typeface="ＭＳ Ｐゴシック" pitchFamily="34" charset="-128"/>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B3D78"/>
    <a:srgbClr val="4094D1"/>
    <a:srgbClr val="22568B"/>
    <a:srgbClr val="62A9D5"/>
    <a:srgbClr val="3DB7E4"/>
    <a:srgbClr val="50B4C9"/>
    <a:srgbClr val="5C458F"/>
    <a:srgbClr val="002060"/>
    <a:srgbClr val="EC952B"/>
    <a:srgbClr val="F0AF3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418" autoAdjust="0"/>
    <p:restoredTop sz="86395" autoAdjust="0"/>
  </p:normalViewPr>
  <p:slideViewPr>
    <p:cSldViewPr snapToGrid="0" snapToObjects="1">
      <p:cViewPr varScale="1">
        <p:scale>
          <a:sx n="140" d="100"/>
          <a:sy n="140" d="100"/>
        </p:scale>
        <p:origin x="352" y="192"/>
      </p:cViewPr>
      <p:guideLst>
        <p:guide orient="horz" pos="1620"/>
        <p:guide pos="2880"/>
      </p:guideLst>
    </p:cSldViewPr>
  </p:slideViewPr>
  <p:outlineViewPr>
    <p:cViewPr>
      <p:scale>
        <a:sx n="33" d="100"/>
        <a:sy n="33" d="100"/>
      </p:scale>
      <p:origin x="0" y="3990"/>
    </p:cViewPr>
  </p:outlineViewPr>
  <p:notesTextViewPr>
    <p:cViewPr>
      <p:scale>
        <a:sx n="100" d="100"/>
        <a:sy n="100" d="100"/>
      </p:scale>
      <p:origin x="0" y="0"/>
    </p:cViewPr>
  </p:notesTextViewPr>
  <p:gridSpacing cx="72237" cy="72237"/>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handoutMaster" Target="handoutMasters/handoutMaster1.xml"/><Relationship Id="rId28"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notesMaster" Target="notesMasters/notesMaster1.xml"/><Relationship Id="rId27"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Filip Boen" userId="f3ba5a88-dbd6-47dd-871a-e364d5b391b4" providerId="ADAL" clId="{D1ACE2E7-E124-4F73-9A10-93A84EAB6261}"/>
    <pc:docChg chg="undo custSel addSld delSld modSld sldOrd">
      <pc:chgData name="Filip Boen" userId="f3ba5a88-dbd6-47dd-871a-e364d5b391b4" providerId="ADAL" clId="{D1ACE2E7-E124-4F73-9A10-93A84EAB6261}" dt="2021-03-01T19:00:22.569" v="655" actId="1076"/>
      <pc:docMkLst>
        <pc:docMk/>
      </pc:docMkLst>
      <pc:sldChg chg="modSp modNotes">
        <pc:chgData name="Filip Boen" userId="f3ba5a88-dbd6-47dd-871a-e364d5b391b4" providerId="ADAL" clId="{D1ACE2E7-E124-4F73-9A10-93A84EAB6261}" dt="2021-03-01T17:45:05.709" v="17" actId="20577"/>
        <pc:sldMkLst>
          <pc:docMk/>
          <pc:sldMk cId="3120472011" sldId="500"/>
        </pc:sldMkLst>
        <pc:spChg chg="mod">
          <ac:chgData name="Filip Boen" userId="f3ba5a88-dbd6-47dd-871a-e364d5b391b4" providerId="ADAL" clId="{D1ACE2E7-E124-4F73-9A10-93A84EAB6261}" dt="2021-03-01T17:45:05.709" v="17" actId="20577"/>
          <ac:spMkLst>
            <pc:docMk/>
            <pc:sldMk cId="3120472011" sldId="500"/>
            <ac:spMk id="16" creationId="{00000000-0000-0000-0000-000000000000}"/>
          </ac:spMkLst>
        </pc:spChg>
      </pc:sldChg>
      <pc:sldChg chg="modSp">
        <pc:chgData name="Filip Boen" userId="f3ba5a88-dbd6-47dd-871a-e364d5b391b4" providerId="ADAL" clId="{D1ACE2E7-E124-4F73-9A10-93A84EAB6261}" dt="2021-03-01T18:49:44.769" v="70" actId="1076"/>
        <pc:sldMkLst>
          <pc:docMk/>
          <pc:sldMk cId="3514699037" sldId="571"/>
        </pc:sldMkLst>
        <pc:spChg chg="mod">
          <ac:chgData name="Filip Boen" userId="f3ba5a88-dbd6-47dd-871a-e364d5b391b4" providerId="ADAL" clId="{D1ACE2E7-E124-4F73-9A10-93A84EAB6261}" dt="2021-03-01T18:49:00.992" v="20" actId="255"/>
          <ac:spMkLst>
            <pc:docMk/>
            <pc:sldMk cId="3514699037" sldId="571"/>
            <ac:spMk id="7" creationId="{E16374FD-3178-4334-92FB-6FF2D87998B8}"/>
          </ac:spMkLst>
        </pc:spChg>
        <pc:spChg chg="mod">
          <ac:chgData name="Filip Boen" userId="f3ba5a88-dbd6-47dd-871a-e364d5b391b4" providerId="ADAL" clId="{D1ACE2E7-E124-4F73-9A10-93A84EAB6261}" dt="2021-03-01T18:49:44.769" v="70" actId="1076"/>
          <ac:spMkLst>
            <pc:docMk/>
            <pc:sldMk cId="3514699037" sldId="571"/>
            <ac:spMk id="9" creationId="{9E1FB00C-FB00-47C6-88BF-17239AD5F695}"/>
          </ac:spMkLst>
        </pc:spChg>
        <pc:spChg chg="mod">
          <ac:chgData name="Filip Boen" userId="f3ba5a88-dbd6-47dd-871a-e364d5b391b4" providerId="ADAL" clId="{D1ACE2E7-E124-4F73-9A10-93A84EAB6261}" dt="2021-03-01T18:49:03.961" v="21" actId="1076"/>
          <ac:spMkLst>
            <pc:docMk/>
            <pc:sldMk cId="3514699037" sldId="571"/>
            <ac:spMk id="10" creationId="{8F590BBE-DFF9-4E01-91C4-3D5760711361}"/>
          </ac:spMkLst>
        </pc:spChg>
      </pc:sldChg>
      <pc:sldChg chg="modSp">
        <pc:chgData name="Filip Boen" userId="f3ba5a88-dbd6-47dd-871a-e364d5b391b4" providerId="ADAL" clId="{D1ACE2E7-E124-4F73-9A10-93A84EAB6261}" dt="2021-03-01T19:00:22.569" v="655" actId="1076"/>
        <pc:sldMkLst>
          <pc:docMk/>
          <pc:sldMk cId="472659591" sldId="577"/>
        </pc:sldMkLst>
        <pc:spChg chg="mod">
          <ac:chgData name="Filip Boen" userId="f3ba5a88-dbd6-47dd-871a-e364d5b391b4" providerId="ADAL" clId="{D1ACE2E7-E124-4F73-9A10-93A84EAB6261}" dt="2021-03-01T19:00:22.569" v="655" actId="1076"/>
          <ac:spMkLst>
            <pc:docMk/>
            <pc:sldMk cId="472659591" sldId="577"/>
            <ac:spMk id="8" creationId="{362AEFA4-322C-4D50-8767-6B0634F1FBA0}"/>
          </ac:spMkLst>
        </pc:spChg>
        <pc:spChg chg="mod">
          <ac:chgData name="Filip Boen" userId="f3ba5a88-dbd6-47dd-871a-e364d5b391b4" providerId="ADAL" clId="{D1ACE2E7-E124-4F73-9A10-93A84EAB6261}" dt="2021-03-01T19:00:13.885" v="653" actId="255"/>
          <ac:spMkLst>
            <pc:docMk/>
            <pc:sldMk cId="472659591" sldId="577"/>
            <ac:spMk id="9" creationId="{9E1FB00C-FB00-47C6-88BF-17239AD5F695}"/>
          </ac:spMkLst>
        </pc:spChg>
      </pc:sldChg>
      <pc:sldChg chg="modSp">
        <pc:chgData name="Filip Boen" userId="f3ba5a88-dbd6-47dd-871a-e364d5b391b4" providerId="ADAL" clId="{D1ACE2E7-E124-4F73-9A10-93A84EAB6261}" dt="2021-03-01T18:48:43.266" v="18" actId="207"/>
        <pc:sldMkLst>
          <pc:docMk/>
          <pc:sldMk cId="3972013265" sldId="993"/>
        </pc:sldMkLst>
        <pc:spChg chg="mod">
          <ac:chgData name="Filip Boen" userId="f3ba5a88-dbd6-47dd-871a-e364d5b391b4" providerId="ADAL" clId="{D1ACE2E7-E124-4F73-9A10-93A84EAB6261}" dt="2021-03-01T18:48:43.266" v="18" actId="207"/>
          <ac:spMkLst>
            <pc:docMk/>
            <pc:sldMk cId="3972013265" sldId="993"/>
            <ac:spMk id="9" creationId="{9E1FB00C-FB00-47C6-88BF-17239AD5F695}"/>
          </ac:spMkLst>
        </pc:spChg>
      </pc:sldChg>
      <pc:sldChg chg="modSp del">
        <pc:chgData name="Filip Boen" userId="f3ba5a88-dbd6-47dd-871a-e364d5b391b4" providerId="ADAL" clId="{D1ACE2E7-E124-4F73-9A10-93A84EAB6261}" dt="2021-03-01T18:58:23.986" v="600" actId="2696"/>
        <pc:sldMkLst>
          <pc:docMk/>
          <pc:sldMk cId="649956759" sldId="1021"/>
        </pc:sldMkLst>
        <pc:spChg chg="mod">
          <ac:chgData name="Filip Boen" userId="f3ba5a88-dbd6-47dd-871a-e364d5b391b4" providerId="ADAL" clId="{D1ACE2E7-E124-4F73-9A10-93A84EAB6261}" dt="2021-03-01T18:57:49.881" v="592" actId="2710"/>
          <ac:spMkLst>
            <pc:docMk/>
            <pc:sldMk cId="649956759" sldId="1021"/>
            <ac:spMk id="7" creationId="{E16374FD-3178-4334-92FB-6FF2D87998B8}"/>
          </ac:spMkLst>
        </pc:spChg>
        <pc:spChg chg="mod">
          <ac:chgData name="Filip Boen" userId="f3ba5a88-dbd6-47dd-871a-e364d5b391b4" providerId="ADAL" clId="{D1ACE2E7-E124-4F73-9A10-93A84EAB6261}" dt="2021-03-01T18:58:06.277" v="598" actId="255"/>
          <ac:spMkLst>
            <pc:docMk/>
            <pc:sldMk cId="649956759" sldId="1021"/>
            <ac:spMk id="9" creationId="{9E1FB00C-FB00-47C6-88BF-17239AD5F695}"/>
          </ac:spMkLst>
        </pc:spChg>
      </pc:sldChg>
      <pc:sldChg chg="modSp modAnim">
        <pc:chgData name="Filip Boen" userId="f3ba5a88-dbd6-47dd-871a-e364d5b391b4" providerId="ADAL" clId="{D1ACE2E7-E124-4F73-9A10-93A84EAB6261}" dt="2021-03-01T18:51:27" v="289" actId="113"/>
        <pc:sldMkLst>
          <pc:docMk/>
          <pc:sldMk cId="2946242738" sldId="1031"/>
        </pc:sldMkLst>
        <pc:spChg chg="mod">
          <ac:chgData name="Filip Boen" userId="f3ba5a88-dbd6-47dd-871a-e364d5b391b4" providerId="ADAL" clId="{D1ACE2E7-E124-4F73-9A10-93A84EAB6261}" dt="2021-03-01T18:49:59.304" v="74" actId="255"/>
          <ac:spMkLst>
            <pc:docMk/>
            <pc:sldMk cId="2946242738" sldId="1031"/>
            <ac:spMk id="6" creationId="{6305327D-7221-4ABF-BF9C-65B5F0019C0C}"/>
          </ac:spMkLst>
        </pc:spChg>
        <pc:spChg chg="mod">
          <ac:chgData name="Filip Boen" userId="f3ba5a88-dbd6-47dd-871a-e364d5b391b4" providerId="ADAL" clId="{D1ACE2E7-E124-4F73-9A10-93A84EAB6261}" dt="2021-03-01T18:49:50.136" v="71" actId="255"/>
          <ac:spMkLst>
            <pc:docMk/>
            <pc:sldMk cId="2946242738" sldId="1031"/>
            <ac:spMk id="7" creationId="{E16374FD-3178-4334-92FB-6FF2D87998B8}"/>
          </ac:spMkLst>
        </pc:spChg>
        <pc:spChg chg="mod">
          <ac:chgData name="Filip Boen" userId="f3ba5a88-dbd6-47dd-871a-e364d5b391b4" providerId="ADAL" clId="{D1ACE2E7-E124-4F73-9A10-93A84EAB6261}" dt="2021-03-01T18:51:27" v="289" actId="113"/>
          <ac:spMkLst>
            <pc:docMk/>
            <pc:sldMk cId="2946242738" sldId="1031"/>
            <ac:spMk id="9" creationId="{9E1FB00C-FB00-47C6-88BF-17239AD5F695}"/>
          </ac:spMkLst>
        </pc:spChg>
        <pc:spChg chg="mod">
          <ac:chgData name="Filip Boen" userId="f3ba5a88-dbd6-47dd-871a-e364d5b391b4" providerId="ADAL" clId="{D1ACE2E7-E124-4F73-9A10-93A84EAB6261}" dt="2021-03-01T18:49:53.892" v="72" actId="255"/>
          <ac:spMkLst>
            <pc:docMk/>
            <pc:sldMk cId="2946242738" sldId="1031"/>
            <ac:spMk id="10" creationId="{8F590BBE-DFF9-4E01-91C4-3D5760711361}"/>
          </ac:spMkLst>
        </pc:spChg>
      </pc:sldChg>
      <pc:sldChg chg="modSp modAnim">
        <pc:chgData name="Filip Boen" userId="f3ba5a88-dbd6-47dd-871a-e364d5b391b4" providerId="ADAL" clId="{D1ACE2E7-E124-4F73-9A10-93A84EAB6261}" dt="2021-03-01T18:53:28.543" v="341" actId="255"/>
        <pc:sldMkLst>
          <pc:docMk/>
          <pc:sldMk cId="3090743676" sldId="1032"/>
        </pc:sldMkLst>
        <pc:spChg chg="mod">
          <ac:chgData name="Filip Boen" userId="f3ba5a88-dbd6-47dd-871a-e364d5b391b4" providerId="ADAL" clId="{D1ACE2E7-E124-4F73-9A10-93A84EAB6261}" dt="2021-03-01T18:51:49.576" v="294" actId="255"/>
          <ac:spMkLst>
            <pc:docMk/>
            <pc:sldMk cId="3090743676" sldId="1032"/>
            <ac:spMk id="6" creationId="{6305327D-7221-4ABF-BF9C-65B5F0019C0C}"/>
          </ac:spMkLst>
        </pc:spChg>
        <pc:spChg chg="mod">
          <ac:chgData name="Filip Boen" userId="f3ba5a88-dbd6-47dd-871a-e364d5b391b4" providerId="ADAL" clId="{D1ACE2E7-E124-4F73-9A10-93A84EAB6261}" dt="2021-03-01T18:53:28.543" v="341" actId="255"/>
          <ac:spMkLst>
            <pc:docMk/>
            <pc:sldMk cId="3090743676" sldId="1032"/>
            <ac:spMk id="7" creationId="{E16374FD-3178-4334-92FB-6FF2D87998B8}"/>
          </ac:spMkLst>
        </pc:spChg>
        <pc:spChg chg="mod">
          <ac:chgData name="Filip Boen" userId="f3ba5a88-dbd6-47dd-871a-e364d5b391b4" providerId="ADAL" clId="{D1ACE2E7-E124-4F73-9A10-93A84EAB6261}" dt="2021-03-01T18:53:19.878" v="340" actId="20577"/>
          <ac:spMkLst>
            <pc:docMk/>
            <pc:sldMk cId="3090743676" sldId="1032"/>
            <ac:spMk id="9" creationId="{9E1FB00C-FB00-47C6-88BF-17239AD5F695}"/>
          </ac:spMkLst>
        </pc:spChg>
        <pc:spChg chg="mod">
          <ac:chgData name="Filip Boen" userId="f3ba5a88-dbd6-47dd-871a-e364d5b391b4" providerId="ADAL" clId="{D1ACE2E7-E124-4F73-9A10-93A84EAB6261}" dt="2021-03-01T18:51:40.904" v="291" actId="255"/>
          <ac:spMkLst>
            <pc:docMk/>
            <pc:sldMk cId="3090743676" sldId="1032"/>
            <ac:spMk id="10" creationId="{8F590BBE-DFF9-4E01-91C4-3D5760711361}"/>
          </ac:spMkLst>
        </pc:spChg>
      </pc:sldChg>
      <pc:sldChg chg="modSp">
        <pc:chgData name="Filip Boen" userId="f3ba5a88-dbd6-47dd-871a-e364d5b391b4" providerId="ADAL" clId="{D1ACE2E7-E124-4F73-9A10-93A84EAB6261}" dt="2021-03-01T18:54:50.932" v="467" actId="20577"/>
        <pc:sldMkLst>
          <pc:docMk/>
          <pc:sldMk cId="4122070275" sldId="1034"/>
        </pc:sldMkLst>
        <pc:spChg chg="mod">
          <ac:chgData name="Filip Boen" userId="f3ba5a88-dbd6-47dd-871a-e364d5b391b4" providerId="ADAL" clId="{D1ACE2E7-E124-4F73-9A10-93A84EAB6261}" dt="2021-03-01T18:53:52.600" v="347" actId="255"/>
          <ac:spMkLst>
            <pc:docMk/>
            <pc:sldMk cId="4122070275" sldId="1034"/>
            <ac:spMk id="6" creationId="{6305327D-7221-4ABF-BF9C-65B5F0019C0C}"/>
          </ac:spMkLst>
        </pc:spChg>
        <pc:spChg chg="mod">
          <ac:chgData name="Filip Boen" userId="f3ba5a88-dbd6-47dd-871a-e364d5b391b4" providerId="ADAL" clId="{D1ACE2E7-E124-4F73-9A10-93A84EAB6261}" dt="2021-03-01T18:53:39.831" v="343" actId="255"/>
          <ac:spMkLst>
            <pc:docMk/>
            <pc:sldMk cId="4122070275" sldId="1034"/>
            <ac:spMk id="7" creationId="{E16374FD-3178-4334-92FB-6FF2D87998B8}"/>
          </ac:spMkLst>
        </pc:spChg>
        <pc:spChg chg="mod">
          <ac:chgData name="Filip Boen" userId="f3ba5a88-dbd6-47dd-871a-e364d5b391b4" providerId="ADAL" clId="{D1ACE2E7-E124-4F73-9A10-93A84EAB6261}" dt="2021-03-01T18:54:50.932" v="467" actId="20577"/>
          <ac:spMkLst>
            <pc:docMk/>
            <pc:sldMk cId="4122070275" sldId="1034"/>
            <ac:spMk id="9" creationId="{9E1FB00C-FB00-47C6-88BF-17239AD5F695}"/>
          </ac:spMkLst>
        </pc:spChg>
        <pc:spChg chg="mod">
          <ac:chgData name="Filip Boen" userId="f3ba5a88-dbd6-47dd-871a-e364d5b391b4" providerId="ADAL" clId="{D1ACE2E7-E124-4F73-9A10-93A84EAB6261}" dt="2021-03-01T18:53:44.012" v="344" actId="255"/>
          <ac:spMkLst>
            <pc:docMk/>
            <pc:sldMk cId="4122070275" sldId="1034"/>
            <ac:spMk id="10" creationId="{8F590BBE-DFF9-4E01-91C4-3D5760711361}"/>
          </ac:spMkLst>
        </pc:spChg>
      </pc:sldChg>
      <pc:sldChg chg="add del">
        <pc:chgData name="Filip Boen" userId="f3ba5a88-dbd6-47dd-871a-e364d5b391b4" providerId="ADAL" clId="{D1ACE2E7-E124-4F73-9A10-93A84EAB6261}" dt="2021-03-01T18:56:27.508" v="520"/>
        <pc:sldMkLst>
          <pc:docMk/>
          <pc:sldMk cId="446831141" sldId="1035"/>
        </pc:sldMkLst>
      </pc:sldChg>
      <pc:sldChg chg="modSp del">
        <pc:chgData name="Filip Boen" userId="f3ba5a88-dbd6-47dd-871a-e364d5b391b4" providerId="ADAL" clId="{D1ACE2E7-E124-4F73-9A10-93A84EAB6261}" dt="2021-03-01T18:56:05.817" v="515" actId="2696"/>
        <pc:sldMkLst>
          <pc:docMk/>
          <pc:sldMk cId="1174405595" sldId="1035"/>
        </pc:sldMkLst>
        <pc:spChg chg="mod">
          <ac:chgData name="Filip Boen" userId="f3ba5a88-dbd6-47dd-871a-e364d5b391b4" providerId="ADAL" clId="{D1ACE2E7-E124-4F73-9A10-93A84EAB6261}" dt="2021-03-01T18:55:36.337" v="511" actId="207"/>
          <ac:spMkLst>
            <pc:docMk/>
            <pc:sldMk cId="1174405595" sldId="1035"/>
            <ac:spMk id="6" creationId="{6305327D-7221-4ABF-BF9C-65B5F0019C0C}"/>
          </ac:spMkLst>
        </pc:spChg>
        <pc:spChg chg="mod">
          <ac:chgData name="Filip Boen" userId="f3ba5a88-dbd6-47dd-871a-e364d5b391b4" providerId="ADAL" clId="{D1ACE2E7-E124-4F73-9A10-93A84EAB6261}" dt="2021-03-01T18:55:01.761" v="468" actId="255"/>
          <ac:spMkLst>
            <pc:docMk/>
            <pc:sldMk cId="1174405595" sldId="1035"/>
            <ac:spMk id="7" creationId="{E16374FD-3178-4334-92FB-6FF2D87998B8}"/>
          </ac:spMkLst>
        </pc:spChg>
        <pc:spChg chg="mod">
          <ac:chgData name="Filip Boen" userId="f3ba5a88-dbd6-47dd-871a-e364d5b391b4" providerId="ADAL" clId="{D1ACE2E7-E124-4F73-9A10-93A84EAB6261}" dt="2021-03-01T18:55:18.412" v="488" actId="20577"/>
          <ac:spMkLst>
            <pc:docMk/>
            <pc:sldMk cId="1174405595" sldId="1035"/>
            <ac:spMk id="9" creationId="{9E1FB00C-FB00-47C6-88BF-17239AD5F695}"/>
          </ac:spMkLst>
        </pc:spChg>
        <pc:spChg chg="mod">
          <ac:chgData name="Filip Boen" userId="f3ba5a88-dbd6-47dd-871a-e364d5b391b4" providerId="ADAL" clId="{D1ACE2E7-E124-4F73-9A10-93A84EAB6261}" dt="2021-03-01T18:55:05.529" v="469" actId="255"/>
          <ac:spMkLst>
            <pc:docMk/>
            <pc:sldMk cId="1174405595" sldId="1035"/>
            <ac:spMk id="10" creationId="{8F590BBE-DFF9-4E01-91C4-3D5760711361}"/>
          </ac:spMkLst>
        </pc:spChg>
      </pc:sldChg>
      <pc:sldChg chg="addSp delSp modSp ord">
        <pc:chgData name="Filip Boen" userId="f3ba5a88-dbd6-47dd-871a-e364d5b391b4" providerId="ADAL" clId="{D1ACE2E7-E124-4F73-9A10-93A84EAB6261}" dt="2021-03-01T18:57:37.886" v="590" actId="20577"/>
        <pc:sldMkLst>
          <pc:docMk/>
          <pc:sldMk cId="4052034218" sldId="1036"/>
        </pc:sldMkLst>
        <pc:spChg chg="add del">
          <ac:chgData name="Filip Boen" userId="f3ba5a88-dbd6-47dd-871a-e364d5b391b4" providerId="ADAL" clId="{D1ACE2E7-E124-4F73-9A10-93A84EAB6261}" dt="2021-03-01T18:57:01.270" v="551"/>
          <ac:spMkLst>
            <pc:docMk/>
            <pc:sldMk cId="4052034218" sldId="1036"/>
            <ac:spMk id="2" creationId="{16CE3CBE-A8B3-42AB-A8CD-58B54FB64544}"/>
          </ac:spMkLst>
        </pc:spChg>
        <pc:spChg chg="mod">
          <ac:chgData name="Filip Boen" userId="f3ba5a88-dbd6-47dd-871a-e364d5b391b4" providerId="ADAL" clId="{D1ACE2E7-E124-4F73-9A10-93A84EAB6261}" dt="2021-03-01T18:56:49.434" v="548" actId="255"/>
          <ac:spMkLst>
            <pc:docMk/>
            <pc:sldMk cId="4052034218" sldId="1036"/>
            <ac:spMk id="6" creationId="{6305327D-7221-4ABF-BF9C-65B5F0019C0C}"/>
          </ac:spMkLst>
        </pc:spChg>
        <pc:spChg chg="mod">
          <ac:chgData name="Filip Boen" userId="f3ba5a88-dbd6-47dd-871a-e364d5b391b4" providerId="ADAL" clId="{D1ACE2E7-E124-4F73-9A10-93A84EAB6261}" dt="2021-03-01T18:56:11.207" v="516" actId="255"/>
          <ac:spMkLst>
            <pc:docMk/>
            <pc:sldMk cId="4052034218" sldId="1036"/>
            <ac:spMk id="7" creationId="{E16374FD-3178-4334-92FB-6FF2D87998B8}"/>
          </ac:spMkLst>
        </pc:spChg>
        <pc:spChg chg="mod">
          <ac:chgData name="Filip Boen" userId="f3ba5a88-dbd6-47dd-871a-e364d5b391b4" providerId="ADAL" clId="{D1ACE2E7-E124-4F73-9A10-93A84EAB6261}" dt="2021-03-01T18:57:37.886" v="590" actId="20577"/>
          <ac:spMkLst>
            <pc:docMk/>
            <pc:sldMk cId="4052034218" sldId="1036"/>
            <ac:spMk id="9" creationId="{9E1FB00C-FB00-47C6-88BF-17239AD5F695}"/>
          </ac:spMkLst>
        </pc:spChg>
        <pc:spChg chg="mod">
          <ac:chgData name="Filip Boen" userId="f3ba5a88-dbd6-47dd-871a-e364d5b391b4" providerId="ADAL" clId="{D1ACE2E7-E124-4F73-9A10-93A84EAB6261}" dt="2021-03-01T18:56:18.641" v="517" actId="255"/>
          <ac:spMkLst>
            <pc:docMk/>
            <pc:sldMk cId="4052034218" sldId="1036"/>
            <ac:spMk id="10" creationId="{8F590BBE-DFF9-4E01-91C4-3D5760711361}"/>
          </ac:spMkLst>
        </pc:spChg>
      </pc:sldChg>
      <pc:sldChg chg="modSp">
        <pc:chgData name="Filip Boen" userId="f3ba5a88-dbd6-47dd-871a-e364d5b391b4" providerId="ADAL" clId="{D1ACE2E7-E124-4F73-9A10-93A84EAB6261}" dt="2021-03-01T18:58:50.812" v="610" actId="255"/>
        <pc:sldMkLst>
          <pc:docMk/>
          <pc:sldMk cId="172411550" sldId="1040"/>
        </pc:sldMkLst>
        <pc:spChg chg="mod">
          <ac:chgData name="Filip Boen" userId="f3ba5a88-dbd6-47dd-871a-e364d5b391b4" providerId="ADAL" clId="{D1ACE2E7-E124-4F73-9A10-93A84EAB6261}" dt="2021-03-01T18:58:31.256" v="601" actId="255"/>
          <ac:spMkLst>
            <pc:docMk/>
            <pc:sldMk cId="172411550" sldId="1040"/>
            <ac:spMk id="7" creationId="{E16374FD-3178-4334-92FB-6FF2D87998B8}"/>
          </ac:spMkLst>
        </pc:spChg>
        <pc:spChg chg="mod">
          <ac:chgData name="Filip Boen" userId="f3ba5a88-dbd6-47dd-871a-e364d5b391b4" providerId="ADAL" clId="{D1ACE2E7-E124-4F73-9A10-93A84EAB6261}" dt="2021-03-01T18:58:50.812" v="610" actId="255"/>
          <ac:spMkLst>
            <pc:docMk/>
            <pc:sldMk cId="172411550" sldId="1040"/>
            <ac:spMk id="9" creationId="{9E1FB00C-FB00-47C6-88BF-17239AD5F695}"/>
          </ac:spMkLst>
        </pc:spChg>
      </pc:sldChg>
      <pc:sldChg chg="modSp">
        <pc:chgData name="Filip Boen" userId="f3ba5a88-dbd6-47dd-871a-e364d5b391b4" providerId="ADAL" clId="{D1ACE2E7-E124-4F73-9A10-93A84EAB6261}" dt="2021-03-01T19:00:05.067" v="652" actId="255"/>
        <pc:sldMkLst>
          <pc:docMk/>
          <pc:sldMk cId="2195460630" sldId="1041"/>
        </pc:sldMkLst>
        <pc:spChg chg="mod">
          <ac:chgData name="Filip Boen" userId="f3ba5a88-dbd6-47dd-871a-e364d5b391b4" providerId="ADAL" clId="{D1ACE2E7-E124-4F73-9A10-93A84EAB6261}" dt="2021-03-01T18:59:03.376" v="613" actId="255"/>
          <ac:spMkLst>
            <pc:docMk/>
            <pc:sldMk cId="2195460630" sldId="1041"/>
            <ac:spMk id="7" creationId="{E16374FD-3178-4334-92FB-6FF2D87998B8}"/>
          </ac:spMkLst>
        </pc:spChg>
        <pc:spChg chg="mod">
          <ac:chgData name="Filip Boen" userId="f3ba5a88-dbd6-47dd-871a-e364d5b391b4" providerId="ADAL" clId="{D1ACE2E7-E124-4F73-9A10-93A84EAB6261}" dt="2021-03-01T19:00:05.067" v="652" actId="255"/>
          <ac:spMkLst>
            <pc:docMk/>
            <pc:sldMk cId="2195460630" sldId="1041"/>
            <ac:spMk id="9" creationId="{9E1FB00C-FB00-47C6-88BF-17239AD5F695}"/>
          </ac:spMkLst>
        </pc:spChg>
        <pc:spChg chg="mod">
          <ac:chgData name="Filip Boen" userId="f3ba5a88-dbd6-47dd-871a-e364d5b391b4" providerId="ADAL" clId="{D1ACE2E7-E124-4F73-9A10-93A84EAB6261}" dt="2021-03-01T18:58:58.024" v="612" actId="27636"/>
          <ac:spMkLst>
            <pc:docMk/>
            <pc:sldMk cId="2195460630" sldId="1041"/>
            <ac:spMk id="10" creationId="{8F590BBE-DFF9-4E01-91C4-3D5760711361}"/>
          </ac:spMkLst>
        </pc:spChg>
      </pc:sldChg>
      <pc:sldChg chg="ord">
        <pc:chgData name="Filip Boen" userId="f3ba5a88-dbd6-47dd-871a-e364d5b391b4" providerId="ADAL" clId="{D1ACE2E7-E124-4F73-9A10-93A84EAB6261}" dt="2021-03-01T18:52:48.074" v="307"/>
        <pc:sldMkLst>
          <pc:docMk/>
          <pc:sldMk cId="3147300437" sldId="1043"/>
        </pc:sldMkLst>
      </pc:sldChg>
      <pc:sldChg chg="modSp del modAnim">
        <pc:chgData name="Filip Boen" userId="f3ba5a88-dbd6-47dd-871a-e364d5b391b4" providerId="ADAL" clId="{D1ACE2E7-E124-4F73-9A10-93A84EAB6261}" dt="2021-03-01T18:53:33.148" v="342" actId="2696"/>
        <pc:sldMkLst>
          <pc:docMk/>
          <pc:sldMk cId="2701593335" sldId="1044"/>
        </pc:sldMkLst>
        <pc:spChg chg="mod">
          <ac:chgData name="Filip Boen" userId="f3ba5a88-dbd6-47dd-871a-e364d5b391b4" providerId="ADAL" clId="{D1ACE2E7-E124-4F73-9A10-93A84EAB6261}" dt="2021-03-01T18:52:39.792" v="306" actId="255"/>
          <ac:spMkLst>
            <pc:docMk/>
            <pc:sldMk cId="2701593335" sldId="1044"/>
            <ac:spMk id="6" creationId="{6305327D-7221-4ABF-BF9C-65B5F0019C0C}"/>
          </ac:spMkLst>
        </pc:spChg>
        <pc:spChg chg="mod">
          <ac:chgData name="Filip Boen" userId="f3ba5a88-dbd6-47dd-871a-e364d5b391b4" providerId="ADAL" clId="{D1ACE2E7-E124-4F73-9A10-93A84EAB6261}" dt="2021-03-01T18:52:28.702" v="303" actId="255"/>
          <ac:spMkLst>
            <pc:docMk/>
            <pc:sldMk cId="2701593335" sldId="1044"/>
            <ac:spMk id="7" creationId="{E16374FD-3178-4334-92FB-6FF2D87998B8}"/>
          </ac:spMkLst>
        </pc:spChg>
        <pc:spChg chg="mod">
          <ac:chgData name="Filip Boen" userId="f3ba5a88-dbd6-47dd-871a-e364d5b391b4" providerId="ADAL" clId="{D1ACE2E7-E124-4F73-9A10-93A84EAB6261}" dt="2021-03-01T18:52:53.734" v="308"/>
          <ac:spMkLst>
            <pc:docMk/>
            <pc:sldMk cId="2701593335" sldId="1044"/>
            <ac:spMk id="9" creationId="{9E1FB00C-FB00-47C6-88BF-17239AD5F695}"/>
          </ac:spMkLst>
        </pc:spChg>
        <pc:spChg chg="mod">
          <ac:chgData name="Filip Boen" userId="f3ba5a88-dbd6-47dd-871a-e364d5b391b4" providerId="ADAL" clId="{D1ACE2E7-E124-4F73-9A10-93A84EAB6261}" dt="2021-03-01T18:52:32.472" v="304" actId="255"/>
          <ac:spMkLst>
            <pc:docMk/>
            <pc:sldMk cId="2701593335" sldId="1044"/>
            <ac:spMk id="10" creationId="{8F590BBE-DFF9-4E01-91C4-3D5760711361}"/>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2946400" cy="496889"/>
          </a:xfrm>
          <a:prstGeom prst="rect">
            <a:avLst/>
          </a:prstGeom>
        </p:spPr>
        <p:txBody>
          <a:bodyPr vert="horz" lIns="91440" tIns="45720" rIns="91440" bIns="45720" rtlCol="0"/>
          <a:lstStyle>
            <a:lvl1pPr algn="l">
              <a:defRPr sz="1200" smtClean="0"/>
            </a:lvl1pPr>
          </a:lstStyle>
          <a:p>
            <a:pPr>
              <a:defRPr/>
            </a:pPr>
            <a:endParaRPr lang="en-GB"/>
          </a:p>
        </p:txBody>
      </p:sp>
      <p:sp>
        <p:nvSpPr>
          <p:cNvPr id="3" name="Date Placeholder 2"/>
          <p:cNvSpPr>
            <a:spLocks noGrp="1"/>
          </p:cNvSpPr>
          <p:nvPr>
            <p:ph type="dt" sz="quarter" idx="1"/>
          </p:nvPr>
        </p:nvSpPr>
        <p:spPr>
          <a:xfrm>
            <a:off x="3849689" y="1"/>
            <a:ext cx="2946400" cy="496889"/>
          </a:xfrm>
          <a:prstGeom prst="rect">
            <a:avLst/>
          </a:prstGeom>
        </p:spPr>
        <p:txBody>
          <a:bodyPr vert="horz" lIns="91440" tIns="45720" rIns="91440" bIns="45720" rtlCol="0"/>
          <a:lstStyle>
            <a:lvl1pPr algn="r">
              <a:defRPr sz="1200" smtClean="0"/>
            </a:lvl1pPr>
          </a:lstStyle>
          <a:p>
            <a:pPr>
              <a:defRPr/>
            </a:pPr>
            <a:fld id="{B1D2B90C-776D-469A-A8A2-18DE75BD3603}" type="datetimeFigureOut">
              <a:rPr lang="en-GB"/>
              <a:pPr>
                <a:defRPr/>
              </a:pPr>
              <a:t>26/07/2021</a:t>
            </a:fld>
            <a:endParaRPr lang="en-GB"/>
          </a:p>
        </p:txBody>
      </p:sp>
      <p:sp>
        <p:nvSpPr>
          <p:cNvPr id="4" name="Footer Placeholder 3"/>
          <p:cNvSpPr>
            <a:spLocks noGrp="1"/>
          </p:cNvSpPr>
          <p:nvPr>
            <p:ph type="ftr" sz="quarter" idx="2"/>
          </p:nvPr>
        </p:nvSpPr>
        <p:spPr>
          <a:xfrm>
            <a:off x="0" y="9428164"/>
            <a:ext cx="2946400" cy="496887"/>
          </a:xfrm>
          <a:prstGeom prst="rect">
            <a:avLst/>
          </a:prstGeom>
        </p:spPr>
        <p:txBody>
          <a:bodyPr vert="horz" lIns="91440" tIns="45720" rIns="91440" bIns="45720" rtlCol="0" anchor="b"/>
          <a:lstStyle>
            <a:lvl1pPr algn="l">
              <a:defRPr sz="1200" smtClean="0"/>
            </a:lvl1pPr>
          </a:lstStyle>
          <a:p>
            <a:pPr>
              <a:defRPr/>
            </a:pPr>
            <a:endParaRPr lang="en-GB"/>
          </a:p>
        </p:txBody>
      </p:sp>
      <p:sp>
        <p:nvSpPr>
          <p:cNvPr id="5" name="Slide Number Placeholder 4"/>
          <p:cNvSpPr>
            <a:spLocks noGrp="1"/>
          </p:cNvSpPr>
          <p:nvPr>
            <p:ph type="sldNum" sz="quarter" idx="3"/>
          </p:nvPr>
        </p:nvSpPr>
        <p:spPr>
          <a:xfrm>
            <a:off x="3849689" y="9428164"/>
            <a:ext cx="2946400" cy="496887"/>
          </a:xfrm>
          <a:prstGeom prst="rect">
            <a:avLst/>
          </a:prstGeom>
        </p:spPr>
        <p:txBody>
          <a:bodyPr vert="horz" lIns="91440" tIns="45720" rIns="91440" bIns="45720" rtlCol="0" anchor="b"/>
          <a:lstStyle>
            <a:lvl1pPr algn="r">
              <a:defRPr sz="1200" smtClean="0"/>
            </a:lvl1pPr>
          </a:lstStyle>
          <a:p>
            <a:pPr>
              <a:defRPr/>
            </a:pPr>
            <a:fld id="{1D645871-7ABB-47CC-AF40-5207FD0B05A9}" type="slidenum">
              <a:rPr lang="en-GB"/>
              <a:pPr>
                <a:defRPr/>
              </a:pPr>
              <a:t>‹#›</a:t>
            </a:fld>
            <a:endParaRPr lang="en-GB"/>
          </a:p>
        </p:txBody>
      </p:sp>
    </p:spTree>
    <p:extLst>
      <p:ext uri="{BB962C8B-B14F-4D97-AF65-F5344CB8AC3E}">
        <p14:creationId xmlns:p14="http://schemas.microsoft.com/office/powerpoint/2010/main" val="375245333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2946400" cy="496889"/>
          </a:xfrm>
          <a:prstGeom prst="rect">
            <a:avLst/>
          </a:prstGeom>
        </p:spPr>
        <p:txBody>
          <a:bodyPr vert="horz" lIns="91440" tIns="45720" rIns="91440" bIns="45720" rtlCol="0"/>
          <a:lstStyle>
            <a:lvl1pPr algn="l">
              <a:defRPr sz="1200">
                <a:ea typeface="ＭＳ Ｐゴシック" charset="-128"/>
              </a:defRPr>
            </a:lvl1pPr>
          </a:lstStyle>
          <a:p>
            <a:pPr>
              <a:defRPr/>
            </a:pPr>
            <a:endParaRPr lang="en-GB"/>
          </a:p>
        </p:txBody>
      </p:sp>
      <p:sp>
        <p:nvSpPr>
          <p:cNvPr id="3" name="Date Placeholder 2"/>
          <p:cNvSpPr>
            <a:spLocks noGrp="1"/>
          </p:cNvSpPr>
          <p:nvPr>
            <p:ph type="dt" idx="1"/>
          </p:nvPr>
        </p:nvSpPr>
        <p:spPr>
          <a:xfrm>
            <a:off x="3849689" y="1"/>
            <a:ext cx="2946400" cy="496889"/>
          </a:xfrm>
          <a:prstGeom prst="rect">
            <a:avLst/>
          </a:prstGeom>
        </p:spPr>
        <p:txBody>
          <a:bodyPr vert="horz" lIns="91440" tIns="45720" rIns="91440" bIns="45720" rtlCol="0"/>
          <a:lstStyle>
            <a:lvl1pPr algn="r">
              <a:defRPr sz="1200">
                <a:ea typeface="ＭＳ Ｐゴシック" charset="-128"/>
              </a:defRPr>
            </a:lvl1pPr>
          </a:lstStyle>
          <a:p>
            <a:pPr>
              <a:defRPr/>
            </a:pPr>
            <a:fld id="{36308773-B399-475F-B46D-C9B103CD1E7E}" type="datetimeFigureOut">
              <a:rPr lang="en-GB"/>
              <a:pPr>
                <a:defRPr/>
              </a:pPr>
              <a:t>26/07/2021</a:t>
            </a:fld>
            <a:endParaRPr lang="en-GB"/>
          </a:p>
        </p:txBody>
      </p:sp>
      <p:sp>
        <p:nvSpPr>
          <p:cNvPr id="4" name="Slide Image Placeholder 3"/>
          <p:cNvSpPr>
            <a:spLocks noGrp="1" noRot="1" noChangeAspect="1"/>
          </p:cNvSpPr>
          <p:nvPr>
            <p:ph type="sldImg" idx="2"/>
          </p:nvPr>
        </p:nvSpPr>
        <p:spPr>
          <a:xfrm>
            <a:off x="90488" y="744538"/>
            <a:ext cx="6616700" cy="3722687"/>
          </a:xfrm>
          <a:prstGeom prst="rect">
            <a:avLst/>
          </a:prstGeom>
          <a:noFill/>
          <a:ln w="12700">
            <a:solidFill>
              <a:prstClr val="black"/>
            </a:solidFill>
          </a:ln>
        </p:spPr>
        <p:txBody>
          <a:bodyPr vert="horz" lIns="91440" tIns="45720" rIns="91440" bIns="45720" rtlCol="0" anchor="ctr"/>
          <a:lstStyle/>
          <a:p>
            <a:pPr lvl="0"/>
            <a:endParaRPr lang="en-GB" noProof="0"/>
          </a:p>
        </p:txBody>
      </p:sp>
      <p:sp>
        <p:nvSpPr>
          <p:cNvPr id="5" name="Notes Placeholder 4"/>
          <p:cNvSpPr>
            <a:spLocks noGrp="1"/>
          </p:cNvSpPr>
          <p:nvPr>
            <p:ph type="body" sz="quarter" idx="3"/>
          </p:nvPr>
        </p:nvSpPr>
        <p:spPr>
          <a:xfrm>
            <a:off x="679451" y="4714877"/>
            <a:ext cx="5438775" cy="4467225"/>
          </a:xfrm>
          <a:prstGeom prst="rect">
            <a:avLst/>
          </a:prstGeom>
        </p:spPr>
        <p:txBody>
          <a:bodyPr vert="horz" lIns="91440" tIns="45720" rIns="91440" bIns="45720"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a:p>
        </p:txBody>
      </p:sp>
      <p:sp>
        <p:nvSpPr>
          <p:cNvPr id="6" name="Footer Placeholder 5"/>
          <p:cNvSpPr>
            <a:spLocks noGrp="1"/>
          </p:cNvSpPr>
          <p:nvPr>
            <p:ph type="ftr" sz="quarter" idx="4"/>
          </p:nvPr>
        </p:nvSpPr>
        <p:spPr>
          <a:xfrm>
            <a:off x="0" y="9428164"/>
            <a:ext cx="2946400" cy="496887"/>
          </a:xfrm>
          <a:prstGeom prst="rect">
            <a:avLst/>
          </a:prstGeom>
        </p:spPr>
        <p:txBody>
          <a:bodyPr vert="horz" lIns="91440" tIns="45720" rIns="91440" bIns="45720" rtlCol="0" anchor="b"/>
          <a:lstStyle>
            <a:lvl1pPr algn="l">
              <a:defRPr sz="1200">
                <a:ea typeface="ＭＳ Ｐゴシック" charset="-128"/>
              </a:defRPr>
            </a:lvl1pPr>
          </a:lstStyle>
          <a:p>
            <a:pPr>
              <a:defRPr/>
            </a:pPr>
            <a:endParaRPr lang="en-GB"/>
          </a:p>
        </p:txBody>
      </p:sp>
      <p:sp>
        <p:nvSpPr>
          <p:cNvPr id="7" name="Slide Number Placeholder 6"/>
          <p:cNvSpPr>
            <a:spLocks noGrp="1"/>
          </p:cNvSpPr>
          <p:nvPr>
            <p:ph type="sldNum" sz="quarter" idx="5"/>
          </p:nvPr>
        </p:nvSpPr>
        <p:spPr>
          <a:xfrm>
            <a:off x="3849689" y="9428164"/>
            <a:ext cx="2946400" cy="496887"/>
          </a:xfrm>
          <a:prstGeom prst="rect">
            <a:avLst/>
          </a:prstGeom>
        </p:spPr>
        <p:txBody>
          <a:bodyPr vert="horz" lIns="91440" tIns="45720" rIns="91440" bIns="45720" rtlCol="0" anchor="b"/>
          <a:lstStyle>
            <a:lvl1pPr algn="r">
              <a:defRPr sz="1200">
                <a:ea typeface="ＭＳ Ｐゴシック" charset="-128"/>
              </a:defRPr>
            </a:lvl1pPr>
          </a:lstStyle>
          <a:p>
            <a:pPr>
              <a:defRPr/>
            </a:pPr>
            <a:fld id="{04915706-070A-4707-AA18-DDF1820200B2}" type="slidenum">
              <a:rPr lang="en-GB"/>
              <a:pPr>
                <a:defRPr/>
              </a:pPr>
              <a:t>‹#›</a:t>
            </a:fld>
            <a:endParaRPr lang="en-GB"/>
          </a:p>
        </p:txBody>
      </p:sp>
    </p:spTree>
    <p:extLst>
      <p:ext uri="{BB962C8B-B14F-4D97-AF65-F5344CB8AC3E}">
        <p14:creationId xmlns:p14="http://schemas.microsoft.com/office/powerpoint/2010/main" val="215033119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8" Type="http://schemas.openxmlformats.org/officeDocument/2006/relationships/hyperlink" Target="https://en.wikipedia.org/wiki/Battle_of_the_Sexes_(tennis)" TargetMode="External"/><Relationship Id="rId13" Type="http://schemas.openxmlformats.org/officeDocument/2006/relationships/hyperlink" Target="https://en.wikipedia.org/wiki/Philip_Morris_USA" TargetMode="External"/><Relationship Id="rId18" Type="http://schemas.openxmlformats.org/officeDocument/2006/relationships/hyperlink" Target="https://en.wikipedia.org/wiki/Time_(magazine)" TargetMode="External"/><Relationship Id="rId3" Type="http://schemas.openxmlformats.org/officeDocument/2006/relationships/hyperlink" Target="https://en.wikipedia.org/wiki/World_number_1_ranked_female_tennis_players" TargetMode="External"/><Relationship Id="rId21" Type="http://schemas.openxmlformats.org/officeDocument/2006/relationships/hyperlink" Target="https://en.wikipedia.org/wiki/USTA_National_Tennis_Center" TargetMode="External"/><Relationship Id="rId7" Type="http://schemas.openxmlformats.org/officeDocument/2006/relationships/hyperlink" Target="https://en.wikipedia.org/wiki/Wightman_Cup" TargetMode="External"/><Relationship Id="rId12" Type="http://schemas.openxmlformats.org/officeDocument/2006/relationships/hyperlink" Target="https://en.wikipedia.org/wiki/Virginia_Slims" TargetMode="External"/><Relationship Id="rId17" Type="http://schemas.openxmlformats.org/officeDocument/2006/relationships/hyperlink" Target="https://en.wikipedia.org/wiki/Sportsman_of_the_Year" TargetMode="External"/><Relationship Id="rId2" Type="http://schemas.openxmlformats.org/officeDocument/2006/relationships/slide" Target="../slides/slide2.xml"/><Relationship Id="rId16" Type="http://schemas.openxmlformats.org/officeDocument/2006/relationships/hyperlink" Target="https://en.wikipedia.org/wiki/Sports_Illustrated" TargetMode="External"/><Relationship Id="rId20" Type="http://schemas.openxmlformats.org/officeDocument/2006/relationships/hyperlink" Target="https://en.wikipedia.org/wiki/National_Women%27s_Hall_of_Fame" TargetMode="External"/><Relationship Id="rId1" Type="http://schemas.openxmlformats.org/officeDocument/2006/relationships/notesMaster" Target="../notesMasters/notesMaster1.xml"/><Relationship Id="rId6" Type="http://schemas.openxmlformats.org/officeDocument/2006/relationships/hyperlink" Target="https://en.wikipedia.org/wiki/Fed_Cup" TargetMode="External"/><Relationship Id="rId11" Type="http://schemas.openxmlformats.org/officeDocument/2006/relationships/hyperlink" Target="https://en.wikipedia.org/wiki/Women%27s_Sports_Foundation" TargetMode="External"/><Relationship Id="rId5" Type="http://schemas.openxmlformats.org/officeDocument/2006/relationships/hyperlink" Target="https://en.wikipedia.org/wiki/Grand_Slam_(tennis)" TargetMode="External"/><Relationship Id="rId15" Type="http://schemas.openxmlformats.org/officeDocument/2006/relationships/hyperlink" Target="https://en.wikipedia.org/wiki/John_Wooden" TargetMode="External"/><Relationship Id="rId10" Type="http://schemas.openxmlformats.org/officeDocument/2006/relationships/hyperlink" Target="https://en.wikipedia.org/wiki/Women%27s_Tennis_Association" TargetMode="External"/><Relationship Id="rId19" Type="http://schemas.openxmlformats.org/officeDocument/2006/relationships/hyperlink" Target="https://en.wikipedia.org/wiki/Presidential_Medal_of_Freedom" TargetMode="External"/><Relationship Id="rId4" Type="http://schemas.openxmlformats.org/officeDocument/2006/relationships/hyperlink" Target="https://en.wikipedia.org/wiki/Tennis" TargetMode="External"/><Relationship Id="rId9" Type="http://schemas.openxmlformats.org/officeDocument/2006/relationships/hyperlink" Target="https://en.wikipedia.org/wiki/Bobby_Riggs" TargetMode="External"/><Relationship Id="rId14" Type="http://schemas.openxmlformats.org/officeDocument/2006/relationships/hyperlink" Target="https://en.wikipedia.org/wiki/International_Tennis_Hall_of_Fame" TargetMode="External"/><Relationship Id="rId22" Type="http://schemas.openxmlformats.org/officeDocument/2006/relationships/hyperlink" Target="https://en.wikipedia.org/wiki/BBC_Sports_Personality_of_the_Year_Lifetime_Achievement_Award" TargetMode="Externa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a:t>Picture: </a:t>
            </a:r>
            <a:r>
              <a:rPr lang="en-GB" dirty="0" err="1"/>
              <a:t>Ringelman</a:t>
            </a:r>
            <a:r>
              <a:rPr lang="en-GB" dirty="0"/>
              <a:t> -&gt; in terms of motivation, group behaviour can lead to social labouring (as well as social loafing): as individuals vs. as group members</a:t>
            </a:r>
          </a:p>
          <a:p>
            <a:endParaRPr lang="en-GB" dirty="0"/>
          </a:p>
          <a:p>
            <a:endParaRPr lang="en-GB" dirty="0"/>
          </a:p>
          <a:p>
            <a:endParaRPr lang="en-GB" dirty="0"/>
          </a:p>
          <a:p>
            <a:endParaRPr lang="en-GB" dirty="0"/>
          </a:p>
        </p:txBody>
      </p:sp>
      <p:sp>
        <p:nvSpPr>
          <p:cNvPr id="4" name="Slide Number Placeholder 3"/>
          <p:cNvSpPr>
            <a:spLocks noGrp="1"/>
          </p:cNvSpPr>
          <p:nvPr>
            <p:ph type="sldNum" sz="quarter" idx="10"/>
          </p:nvPr>
        </p:nvSpPr>
        <p:spPr/>
        <p:txBody>
          <a:bodyPr/>
          <a:lstStyle/>
          <a:p>
            <a:pPr>
              <a:defRPr/>
            </a:pPr>
            <a:fld id="{04915706-070A-4707-AA18-DDF1820200B2}" type="slidenum">
              <a:rPr lang="en-GB" smtClean="0"/>
              <a:pPr>
                <a:defRPr/>
              </a:pPr>
              <a:t>1</a:t>
            </a:fld>
            <a:endParaRPr lang="en-GB" dirty="0"/>
          </a:p>
        </p:txBody>
      </p:sp>
    </p:spTree>
    <p:extLst>
      <p:ext uri="{BB962C8B-B14F-4D97-AF65-F5344CB8AC3E}">
        <p14:creationId xmlns:p14="http://schemas.microsoft.com/office/powerpoint/2010/main" val="379297961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40000" lnSpcReduction="20000"/>
          </a:bodyPr>
          <a:lstStyle/>
          <a:p>
            <a:endParaRPr lang="nl-BE"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classic approaches to motivation we have reviewed thus far help to explain individual motivation and situational constraints on its development and progress. As noted above, most of these theories take as their locus the individual, and aim to understand how to better motivate a person to expend more energy or effort on a given task. What is less explained by these theories, however, is the role of </a:t>
            </a:r>
            <a:r>
              <a:rPr lang="en-US" sz="1200" b="0" i="1" u="none" strike="noStrike" kern="1200" baseline="0" dirty="0">
                <a:solidFill>
                  <a:schemeClr val="tx1"/>
                </a:solidFill>
                <a:latin typeface="+mn-lt"/>
                <a:ea typeface="+mn-ea"/>
                <a:cs typeface="+mn-cs"/>
              </a:rPr>
              <a:t>other people </a:t>
            </a:r>
            <a:r>
              <a:rPr lang="en-US" sz="1200" b="0" i="0" u="none" strike="noStrike" kern="1200" baseline="0" dirty="0">
                <a:solidFill>
                  <a:schemeClr val="tx1"/>
                </a:solidFill>
                <a:latin typeface="+mn-lt"/>
                <a:ea typeface="+mn-ea"/>
                <a:cs typeface="+mn-cs"/>
              </a:rPr>
              <a:t>in guiding motivation. A desire to provide this opens the way for a more </a:t>
            </a:r>
            <a:r>
              <a:rPr lang="en-US" sz="1200" b="0" i="1" u="none" strike="noStrike" kern="1200" baseline="0" dirty="0">
                <a:solidFill>
                  <a:schemeClr val="tx1"/>
                </a:solidFill>
                <a:latin typeface="+mn-lt"/>
                <a:ea typeface="+mn-ea"/>
                <a:cs typeface="+mn-cs"/>
              </a:rPr>
              <a:t>social </a:t>
            </a:r>
            <a:r>
              <a:rPr lang="en-US" sz="1200" b="0" i="0" u="none" strike="noStrike" kern="1200" baseline="0" dirty="0">
                <a:solidFill>
                  <a:schemeClr val="tx1"/>
                </a:solidFill>
                <a:latin typeface="+mn-lt"/>
                <a:ea typeface="+mn-ea"/>
                <a:cs typeface="+mn-cs"/>
              </a:rPr>
              <a:t>model of sport psychology that examines the role of social identity processes in athletes’ motivation. </a:t>
            </a:r>
          </a:p>
          <a:p>
            <a:r>
              <a:rPr lang="en-US" sz="1200" b="0" i="0" u="none" strike="noStrike" kern="1200" baseline="0" dirty="0">
                <a:solidFill>
                  <a:schemeClr val="tx1"/>
                </a:solidFill>
                <a:latin typeface="+mn-lt"/>
                <a:ea typeface="+mn-ea"/>
                <a:cs typeface="+mn-cs"/>
              </a:rPr>
              <a:t>In this context, it is somewhat surprising that social factors have been comparatively ignored in motivation theories, given very early seminal work by Triplett (1898) showing that performance improves when in the presence of others. In his research (which are sometimes considered the first experiments in social psychology; see Chapter 1), Triplett observed that cyclists performed better when racing against other cyclists rather than against the clock. This was a pattern that he was subsequently able to replicate under more controlled conditions in the laboratory (Karau &amp; Williams, 2017). Moreover, in the century since, this </a:t>
            </a:r>
            <a:r>
              <a:rPr lang="en-US" sz="1200" b="0" i="1" u="none" strike="noStrike" kern="1200" baseline="0" dirty="0">
                <a:solidFill>
                  <a:schemeClr val="tx1"/>
                </a:solidFill>
                <a:latin typeface="+mn-lt"/>
                <a:ea typeface="+mn-ea"/>
                <a:cs typeface="+mn-cs"/>
              </a:rPr>
              <a:t>social facilitation </a:t>
            </a:r>
            <a:r>
              <a:rPr lang="en-US" sz="1200" b="0" i="0" u="none" strike="noStrike" kern="1200" baseline="0" dirty="0">
                <a:solidFill>
                  <a:schemeClr val="tx1"/>
                </a:solidFill>
                <a:latin typeface="+mn-lt"/>
                <a:ea typeface="+mn-ea"/>
                <a:cs typeface="+mn-cs"/>
              </a:rPr>
              <a:t>effect has been observed in other athletic contexts and beyond (e.g., in academic and sartorial domains; </a:t>
            </a:r>
            <a:r>
              <a:rPr lang="en-US" sz="1200" b="0" i="0" u="none" strike="noStrike" kern="1200" baseline="0" dirty="0" err="1">
                <a:solidFill>
                  <a:schemeClr val="tx1"/>
                </a:solidFill>
                <a:latin typeface="+mn-lt"/>
                <a:ea typeface="+mn-ea"/>
                <a:cs typeface="+mn-cs"/>
              </a:rPr>
              <a:t>Hüffmeier</a:t>
            </a:r>
            <a:r>
              <a:rPr lang="en-US" sz="1200" b="0" i="0" u="none" strike="noStrike" kern="1200" baseline="0" dirty="0">
                <a:solidFill>
                  <a:schemeClr val="tx1"/>
                </a:solidFill>
                <a:latin typeface="+mn-lt"/>
                <a:ea typeface="+mn-ea"/>
                <a:cs typeface="+mn-cs"/>
              </a:rPr>
              <a:t>, Krumm, </a:t>
            </a:r>
            <a:r>
              <a:rPr lang="en-US" sz="1200" b="0" i="0" u="none" strike="noStrike" kern="1200" baseline="0" dirty="0" err="1">
                <a:solidFill>
                  <a:schemeClr val="tx1"/>
                </a:solidFill>
                <a:latin typeface="+mn-lt"/>
                <a:ea typeface="+mn-ea"/>
                <a:cs typeface="+mn-cs"/>
              </a:rPr>
              <a:t>Kanthak</a:t>
            </a:r>
            <a:r>
              <a:rPr lang="en-US" sz="1200" b="0" i="0" u="none" strike="noStrike" kern="1200" baseline="0" dirty="0">
                <a:solidFill>
                  <a:schemeClr val="tx1"/>
                </a:solidFill>
                <a:latin typeface="+mn-lt"/>
                <a:ea typeface="+mn-ea"/>
                <a:cs typeface="+mn-cs"/>
              </a:rPr>
              <a:t>, &amp; Hertel, 2012; Markus, 1978; </a:t>
            </a:r>
            <a:r>
              <a:rPr lang="en-US" sz="1200" b="0" i="0" u="none" strike="noStrike" kern="1200" baseline="0" dirty="0" err="1">
                <a:solidFill>
                  <a:schemeClr val="tx1"/>
                </a:solidFill>
                <a:latin typeface="+mn-lt"/>
                <a:ea typeface="+mn-ea"/>
                <a:cs typeface="+mn-cs"/>
              </a:rPr>
              <a:t>Zajonc</a:t>
            </a:r>
            <a:r>
              <a:rPr lang="en-US" sz="1200" b="0" i="0" u="none" strike="noStrike" kern="1200" baseline="0" dirty="0">
                <a:solidFill>
                  <a:schemeClr val="tx1"/>
                </a:solidFill>
                <a:latin typeface="+mn-lt"/>
                <a:ea typeface="+mn-ea"/>
                <a:cs typeface="+mn-cs"/>
              </a:rPr>
              <a:t>, 1965). Nevertheless, other research building on this early work observed that, far from always motivating better performance, the presence of other </a:t>
            </a:r>
            <a:endParaRPr lang="nl-BE"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people sometimes reduces motivation. This </a:t>
            </a:r>
            <a:r>
              <a:rPr lang="en-US" sz="1200" b="0" i="1" u="none" strike="noStrike" kern="1200" baseline="0" dirty="0">
                <a:solidFill>
                  <a:schemeClr val="tx1"/>
                </a:solidFill>
                <a:latin typeface="+mn-lt"/>
                <a:ea typeface="+mn-ea"/>
                <a:cs typeface="+mn-cs"/>
              </a:rPr>
              <a:t>social loafing </a:t>
            </a:r>
            <a:r>
              <a:rPr lang="en-US" sz="1200" b="0" i="0" u="none" strike="noStrike" kern="1200" baseline="0" dirty="0">
                <a:solidFill>
                  <a:schemeClr val="tx1"/>
                </a:solidFill>
                <a:latin typeface="+mn-lt"/>
                <a:ea typeface="+mn-ea"/>
                <a:cs typeface="+mn-cs"/>
              </a:rPr>
              <a:t>effect was first observed by Ringelmann (1913, cited in Kravitz &amp; Martin, 1986), who found that men did not pull as hard collectively in a rope-pulling competition as they did when pulling alone. This finding too has since been replicated in a number of settings, including musical and </a:t>
            </a:r>
            <a:r>
              <a:rPr lang="en-US" sz="1200" b="0" i="0" u="none" strike="noStrike" kern="1200" baseline="0" dirty="0" err="1">
                <a:solidFill>
                  <a:schemeClr val="tx1"/>
                </a:solidFill>
                <a:latin typeface="+mn-lt"/>
                <a:ea typeface="+mn-ea"/>
                <a:cs typeface="+mn-cs"/>
              </a:rPr>
              <a:t>organisational</a:t>
            </a:r>
            <a:r>
              <a:rPr lang="en-US" sz="1200" b="0" i="0" u="none" strike="noStrike" kern="1200" baseline="0" dirty="0">
                <a:solidFill>
                  <a:schemeClr val="tx1"/>
                </a:solidFill>
                <a:latin typeface="+mn-lt"/>
                <a:ea typeface="+mn-ea"/>
                <a:cs typeface="+mn-cs"/>
              </a:rPr>
              <a:t> contexts (Karau &amp; Williams, 1993; </a:t>
            </a:r>
            <a:r>
              <a:rPr lang="en-US" sz="1200" b="0" i="0" u="none" strike="noStrike" kern="1200" baseline="0" dirty="0" err="1">
                <a:solidFill>
                  <a:schemeClr val="tx1"/>
                </a:solidFill>
                <a:latin typeface="+mn-lt"/>
                <a:ea typeface="+mn-ea"/>
                <a:cs typeface="+mn-cs"/>
              </a:rPr>
              <a:t>Latané</a:t>
            </a:r>
            <a:r>
              <a:rPr lang="en-US" sz="1200" b="0" i="0" u="none" strike="noStrike" kern="1200" baseline="0" dirty="0">
                <a:solidFill>
                  <a:schemeClr val="tx1"/>
                </a:solidFill>
                <a:latin typeface="+mn-lt"/>
                <a:ea typeface="+mn-ea"/>
                <a:cs typeface="+mn-cs"/>
              </a:rPr>
              <a:t>, Williams, &amp; Harkins, 1979).</a:t>
            </a:r>
          </a:p>
          <a:p>
            <a:r>
              <a:rPr lang="en-US" sz="1200" b="0" i="0" u="none" strike="noStrike" kern="1200" baseline="0" dirty="0">
                <a:solidFill>
                  <a:schemeClr val="tx1"/>
                </a:solidFill>
                <a:latin typeface="+mn-lt"/>
                <a:ea typeface="+mn-ea"/>
                <a:cs typeface="+mn-cs"/>
              </a:rPr>
              <a:t>The conclusion to be drawn from this celebrated early psychological research is that motivation is shaped by the social context in which people find – or put – themselves. Moreover, the effects of social context can be both good and ill. That is, the presence of other people can both improve and undermine a person’s motivation to engage in a range of tasks (e.g., Haslam, 2004).</a:t>
            </a:r>
          </a:p>
          <a:p>
            <a:r>
              <a:rPr lang="en-US" sz="1200" b="0" i="0" u="none" strike="noStrike" kern="1200" baseline="0" dirty="0">
                <a:solidFill>
                  <a:schemeClr val="tx1"/>
                </a:solidFill>
                <a:latin typeface="+mn-lt"/>
                <a:ea typeface="+mn-ea"/>
                <a:cs typeface="+mn-cs"/>
              </a:rPr>
              <a:t>Unfortunately, the power of this simple observation has been somewhat lost in subsequent work. In what follows, we argue that the social identity approach has much to offer in uncovering the extent and nature of social impacts on motivation and performance. For not only does this perspective make obvious the fact that social context matters, but it also provides a theoretical framework for understanding – and making concrete predictions about – when others will enhance, and conversely reduce, motivation.</a:t>
            </a:r>
          </a:p>
          <a:p>
            <a:endParaRPr lang="en-US" sz="1200" b="0" i="0" u="none" strike="noStrike" kern="1200" baseline="0" dirty="0">
              <a:solidFill>
                <a:schemeClr val="tx1"/>
              </a:solidFill>
              <a:latin typeface="+mn-lt"/>
              <a:ea typeface="+mn-ea"/>
              <a:cs typeface="+mn-cs"/>
            </a:endParaRPr>
          </a:p>
          <a:p>
            <a:endParaRPr lang="nl-BE"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Key point 1: Social identity is a basis for motivation and needs</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As noted in Chapter 2, the social identity approach is comprised of two theories: social identity theory (Tajfel &amp; Turner, 1979) and self-categorization theory (Turner et al., 1987). One of the core insights of this approach is that groups shape personal psychology through their ability to be </a:t>
            </a:r>
            <a:r>
              <a:rPr lang="en-US" sz="1200" b="0" i="0" u="none" strike="noStrike" kern="1200" baseline="0" dirty="0" err="1">
                <a:solidFill>
                  <a:schemeClr val="tx1"/>
                </a:solidFill>
                <a:latin typeface="+mn-lt"/>
                <a:ea typeface="+mn-ea"/>
                <a:cs typeface="+mn-cs"/>
              </a:rPr>
              <a:t>internalised</a:t>
            </a:r>
            <a:r>
              <a:rPr lang="en-US" sz="1200" b="0" i="0" u="none" strike="noStrike" kern="1200" baseline="0" dirty="0">
                <a:solidFill>
                  <a:schemeClr val="tx1"/>
                </a:solidFill>
                <a:latin typeface="+mn-lt"/>
                <a:ea typeface="+mn-ea"/>
                <a:cs typeface="+mn-cs"/>
              </a:rPr>
              <a:t> into a person’s sense of self, as an aspect of their </a:t>
            </a:r>
            <a:r>
              <a:rPr lang="en-US" sz="1200" b="0" i="1" u="none" strike="noStrike" kern="1200" baseline="0" dirty="0">
                <a:solidFill>
                  <a:schemeClr val="tx1"/>
                </a:solidFill>
                <a:latin typeface="+mn-lt"/>
                <a:ea typeface="+mn-ea"/>
                <a:cs typeface="+mn-cs"/>
              </a:rPr>
              <a:t>social identity</a:t>
            </a:r>
            <a:r>
              <a:rPr lang="en-US" sz="1200" b="0" i="0" u="none" strike="noStrike" kern="1200" baseline="0" dirty="0">
                <a:solidFill>
                  <a:schemeClr val="tx1"/>
                </a:solidFill>
                <a:latin typeface="+mn-lt"/>
                <a:ea typeface="+mn-ea"/>
                <a:cs typeface="+mn-cs"/>
              </a:rPr>
              <a:t>. Moreover, it is people’s ability to shift from thinking in terms of personal identity (as ‘I’ and ‘me’) to thinking in terms of social identity (as ‘us’ and ‘we’) that makes group life possible (Turner, 1982). In ways suggested by Figure 6.3, construing oneself in terms of group memberships therefore has a powerful impact on a person’s psychological state as well as on their interaction with others. These, then, are two factors that are foundational in structuring optimal athletic performance. For example, when acting in terms of personal identity, two people may behave towards each other as strangers and be motivated only by their personal needs. However, if these individuals perceive that they share a social identity, they will see themselves as having more in common, and be more motivated by their shared social needs (Haslam et al., 2000). In this way, social identity furnishes people with a motivational platform for a range of group </a:t>
            </a:r>
            <a:r>
              <a:rPr lang="en-US" sz="1200" b="0" i="0" u="none" strike="noStrike" kern="1200" baseline="0" dirty="0" err="1">
                <a:solidFill>
                  <a:schemeClr val="tx1"/>
                </a:solidFill>
                <a:latin typeface="+mn-lt"/>
                <a:ea typeface="+mn-ea"/>
                <a:cs typeface="+mn-cs"/>
              </a:rPr>
              <a:t>behaviours</a:t>
            </a:r>
            <a:r>
              <a:rPr lang="en-US" sz="1200" b="0" i="0" u="none" strike="noStrike" kern="1200" baseline="0" dirty="0">
                <a:solidFill>
                  <a:schemeClr val="tx1"/>
                </a:solidFill>
                <a:latin typeface="+mn-lt"/>
                <a:ea typeface="+mn-ea"/>
                <a:cs typeface="+mn-cs"/>
              </a:rPr>
              <a:t> that seek to advance the perceived interests of the ingroup to which that identity relates. In particular, it is a basis for cooperation, teamwork and group performance in ways discussed in other chapters in this book (e.g., Chapters 5 and 11).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n this, though, a key message of the social identity literature is that groups structure individual psychology and </a:t>
            </a:r>
            <a:r>
              <a:rPr lang="en-US" sz="1200" b="0" i="0" u="none" strike="noStrike" kern="1200" baseline="0" dirty="0" err="1">
                <a:solidFill>
                  <a:schemeClr val="tx1"/>
                </a:solidFill>
                <a:latin typeface="+mn-lt"/>
                <a:ea typeface="+mn-ea"/>
                <a:cs typeface="+mn-cs"/>
              </a:rPr>
              <a:t>behaviour</a:t>
            </a:r>
            <a:r>
              <a:rPr lang="en-US" sz="1200" b="0" i="0" u="none" strike="noStrike" kern="1200" baseline="0" dirty="0">
                <a:solidFill>
                  <a:schemeClr val="tx1"/>
                </a:solidFill>
                <a:latin typeface="+mn-lt"/>
                <a:ea typeface="+mn-ea"/>
                <a:cs typeface="+mn-cs"/>
              </a:rPr>
              <a:t> only to the degree that they are </a:t>
            </a:r>
            <a:r>
              <a:rPr lang="en-US" sz="1200" b="0" i="0" u="none" strike="noStrike" kern="1200" baseline="0" dirty="0" err="1">
                <a:solidFill>
                  <a:schemeClr val="tx1"/>
                </a:solidFill>
                <a:latin typeface="+mn-lt"/>
                <a:ea typeface="+mn-ea"/>
                <a:cs typeface="+mn-cs"/>
              </a:rPr>
              <a:t>internalised</a:t>
            </a:r>
            <a:r>
              <a:rPr lang="en-US" sz="1200" b="0" i="0" u="none" strike="noStrike" kern="1200" baseline="0" dirty="0">
                <a:solidFill>
                  <a:schemeClr val="tx1"/>
                </a:solidFill>
                <a:latin typeface="+mn-lt"/>
                <a:ea typeface="+mn-ea"/>
                <a:cs typeface="+mn-cs"/>
              </a:rPr>
              <a:t> into a person’s sense of self and hence become personally important (Haslam, </a:t>
            </a:r>
            <a:r>
              <a:rPr lang="en-US" sz="1200" b="0" i="0" u="none" strike="noStrike" kern="1200" baseline="0" dirty="0" err="1">
                <a:solidFill>
                  <a:schemeClr val="tx1"/>
                </a:solidFill>
                <a:latin typeface="+mn-lt"/>
                <a:ea typeface="+mn-ea"/>
                <a:cs typeface="+mn-cs"/>
              </a:rPr>
              <a:t>Jetten</a:t>
            </a:r>
            <a:r>
              <a:rPr lang="en-US" sz="1200" b="0" i="0" u="none" strike="noStrike" kern="1200" baseline="0" dirty="0">
                <a:solidFill>
                  <a:schemeClr val="tx1"/>
                </a:solidFill>
                <a:latin typeface="+mn-lt"/>
                <a:ea typeface="+mn-ea"/>
                <a:cs typeface="+mn-cs"/>
              </a:rPr>
              <a:t> et al., 2018). That is, motivation is shaped not by membership in ‘any old’ group, but rather only by those groups that people define themselves (i.e., self-categorize) as members of and identify with. For example, a person will be much more likely to get up early and travel for three hours in foul weather to watch a football match if they identify (self-categorize) as a supporter of one of the teams that is playing. That said, groups that people do not identify with can have an impact on their </a:t>
            </a:r>
            <a:r>
              <a:rPr lang="en-US" sz="1200" b="0" i="0" u="none" strike="noStrike" kern="1200" baseline="0" dirty="0" err="1">
                <a:solidFill>
                  <a:schemeClr val="tx1"/>
                </a:solidFill>
                <a:latin typeface="+mn-lt"/>
                <a:ea typeface="+mn-ea"/>
                <a:cs typeface="+mn-cs"/>
              </a:rPr>
              <a:t>behaviour</a:t>
            </a:r>
            <a:r>
              <a:rPr lang="en-US" sz="1200" b="0" i="0" u="none" strike="noStrike" kern="1200" baseline="0" dirty="0">
                <a:solidFill>
                  <a:schemeClr val="tx1"/>
                </a:solidFill>
                <a:latin typeface="+mn-lt"/>
                <a:ea typeface="+mn-ea"/>
                <a:cs typeface="+mn-cs"/>
              </a:rPr>
              <a:t>, but the nature of this impact will tend not to be aligned with the interests of the group in question (and sometimes will be diametrically opposed to those interests). For example, if an Everton fan were motivated to watch a match in which Liverpool were playing, it would likely be to cheer on the side of Liverpool’s opponents (Viner, 2014). </a:t>
            </a:r>
          </a:p>
          <a:p>
            <a:r>
              <a:rPr lang="en-US" sz="1200" b="0" i="0" u="none" strike="noStrike" kern="1200" baseline="0" dirty="0">
                <a:solidFill>
                  <a:schemeClr val="tx1"/>
                </a:solidFill>
                <a:latin typeface="+mn-lt"/>
                <a:ea typeface="+mn-ea"/>
                <a:cs typeface="+mn-cs"/>
              </a:rPr>
              <a:t>Perhaps more than in any other domain, these group dynamics are readily apparent in the arena of sport. It is easy, for example, to imagine striving on behalf of one’s cherished team, or to beat a despised opponent (De </a:t>
            </a:r>
            <a:r>
              <a:rPr lang="en-US" sz="1200" b="0" i="0" u="none" strike="noStrike" kern="1200" baseline="0" dirty="0" err="1">
                <a:solidFill>
                  <a:schemeClr val="tx1"/>
                </a:solidFill>
                <a:latin typeface="+mn-lt"/>
                <a:ea typeface="+mn-ea"/>
                <a:cs typeface="+mn-cs"/>
              </a:rPr>
              <a:t>Cuyper</a:t>
            </a:r>
            <a:r>
              <a:rPr lang="en-US" sz="1200" b="0" i="0" u="none" strike="noStrike" kern="1200" baseline="0" dirty="0">
                <a:solidFill>
                  <a:schemeClr val="tx1"/>
                </a:solidFill>
                <a:latin typeface="+mn-lt"/>
                <a:ea typeface="+mn-ea"/>
                <a:cs typeface="+mn-cs"/>
              </a:rPr>
              <a:t> et al., 2016).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In this context, people are particularly willing to identify with groups that furnish them with a positive sense of self (</a:t>
            </a:r>
            <a:r>
              <a:rPr lang="en-US" sz="1200" b="0" i="0" u="none" strike="noStrike" kern="1200" baseline="0" dirty="0" err="1">
                <a:solidFill>
                  <a:schemeClr val="tx1"/>
                </a:solidFill>
                <a:latin typeface="+mn-lt"/>
                <a:ea typeface="+mn-ea"/>
                <a:cs typeface="+mn-cs"/>
              </a:rPr>
              <a:t>Ellemers</a:t>
            </a:r>
            <a:r>
              <a:rPr lang="en-US" sz="1200" b="0" i="0" u="none" strike="noStrike" kern="1200" baseline="0" dirty="0">
                <a:solidFill>
                  <a:schemeClr val="tx1"/>
                </a:solidFill>
                <a:latin typeface="+mn-lt"/>
                <a:ea typeface="+mn-ea"/>
                <a:cs typeface="+mn-cs"/>
              </a:rPr>
              <a:t>, 1993). Cleary, many sports teams do this, thereby offering a heady opportunity to feel good about oneself (Cialdini et al., 1976; see Chapter 17). Indeed, as noted in Chapter 2, this is also why teams attract more supporters – and more enthusiasm from those supporters – when they are doing well rather than poorly. At the same time too, group identification generally motivates people to put in effort on behalf of a team, and this motivation typically becomes more pronounced the more important it is to make that effort for the group (e.g., if it is playing in a major competition or against a rival team; Slater, Haslam, &amp; Steffens, 2018).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But more than these basic ‘us and them’ dynamics, shared social identity impacts on the processes that promote, direct and sustain motivation (</a:t>
            </a:r>
            <a:r>
              <a:rPr lang="en-US" sz="1200" b="0" i="0" u="none" strike="noStrike" kern="1200" baseline="0" dirty="0" err="1">
                <a:solidFill>
                  <a:schemeClr val="tx1"/>
                </a:solidFill>
                <a:latin typeface="+mn-lt"/>
                <a:ea typeface="+mn-ea"/>
                <a:cs typeface="+mn-cs"/>
              </a:rPr>
              <a:t>Ellemers</a:t>
            </a:r>
            <a:r>
              <a:rPr lang="en-US" sz="1200" b="0" i="0" u="none" strike="noStrike" kern="1200" baseline="0" dirty="0">
                <a:solidFill>
                  <a:schemeClr val="tx1"/>
                </a:solidFill>
                <a:latin typeface="+mn-lt"/>
                <a:ea typeface="+mn-ea"/>
                <a:cs typeface="+mn-cs"/>
              </a:rPr>
              <a:t> et al., 2004). Not least, it does this by making salient a particular set of group-based needs. In this vein, research has shown that people are more likely to identify with groups that help them to feel autonomous, competent and related to others (Greenaway, </a:t>
            </a:r>
            <a:r>
              <a:rPr lang="en-US" sz="1200" b="0" i="0" u="none" strike="noStrike" kern="1200" baseline="0" dirty="0" err="1">
                <a:solidFill>
                  <a:schemeClr val="tx1"/>
                </a:solidFill>
                <a:latin typeface="+mn-lt"/>
                <a:ea typeface="+mn-ea"/>
                <a:cs typeface="+mn-cs"/>
              </a:rPr>
              <a:t>Amiot</a:t>
            </a:r>
            <a:r>
              <a:rPr lang="en-US" sz="1200" b="0" i="0" u="none" strike="noStrike" kern="1200" baseline="0" dirty="0">
                <a:solidFill>
                  <a:schemeClr val="tx1"/>
                </a:solidFill>
                <a:latin typeface="+mn-lt"/>
                <a:ea typeface="+mn-ea"/>
                <a:cs typeface="+mn-cs"/>
              </a:rPr>
              <a:t>, Louis, &amp; Bentley, 2017). Likewise, in studies of elite Belgian female basketball, volleyball and football players, and world-class Norwegian female handball players, De Backer and colleagues (2015) found that group identification was enhanced when teams adopted a mastery orientation that </a:t>
            </a:r>
            <a:r>
              <a:rPr lang="en-US" sz="1200" b="0" i="0" u="none" strike="noStrike" kern="1200" baseline="0" dirty="0" err="1">
                <a:solidFill>
                  <a:schemeClr val="tx1"/>
                </a:solidFill>
                <a:latin typeface="+mn-lt"/>
                <a:ea typeface="+mn-ea"/>
                <a:cs typeface="+mn-cs"/>
              </a:rPr>
              <a:t>prioritised</a:t>
            </a:r>
            <a:r>
              <a:rPr lang="en-US" sz="1200" b="0" i="0" u="none" strike="noStrike" kern="1200" baseline="0" dirty="0">
                <a:solidFill>
                  <a:schemeClr val="tx1"/>
                </a:solidFill>
                <a:latin typeface="+mn-lt"/>
                <a:ea typeface="+mn-ea"/>
                <a:cs typeface="+mn-cs"/>
              </a:rPr>
              <a:t> competence building over performance. </a:t>
            </a:r>
          </a:p>
          <a:p>
            <a:endParaRPr lang="nl-BE"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In work contexts, too, we find that group identification is more strongly associated with autonomous forms of motivation than with controlled forms of motivation (Greenaway et al., 2019). In the sports context, perceived similarity with other members of an exercise group is also associated with greater enjoyment of sports activities, which is an indicator of intrinsic motivation (Beauchamp et al., 2018; Bennett et al., 2018). This suggests that if athletes can be led to identify with their sport, they will be more likely to engage in the sport out of genuine enjoyment and interest – a motivational state that promotes good performance and encourages persistence – rather than out of duty or an external reward. Indeed, as Figure 6.4 suggests, a key point here is that social identification has the capacity to transform activities that would otherwise be a source of extrinsic motivation (because they are external to the self) into ones that are intrinsically motivating (because they are internal to the self).</a:t>
            </a:r>
            <a:endParaRPr lang="en-GB" dirty="0"/>
          </a:p>
        </p:txBody>
      </p:sp>
      <p:sp>
        <p:nvSpPr>
          <p:cNvPr id="4" name="Slide Number Placeholder 3"/>
          <p:cNvSpPr>
            <a:spLocks noGrp="1"/>
          </p:cNvSpPr>
          <p:nvPr>
            <p:ph type="sldNum" sz="quarter" idx="10"/>
          </p:nvPr>
        </p:nvSpPr>
        <p:spPr/>
        <p:txBody>
          <a:bodyPr/>
          <a:lstStyle/>
          <a:p>
            <a:pPr>
              <a:defRPr/>
            </a:pPr>
            <a:fld id="{04915706-070A-4707-AA18-DDF1820200B2}" type="slidenum">
              <a:rPr lang="en-GB" smtClean="0"/>
              <a:pPr>
                <a:defRPr/>
              </a:pPr>
              <a:t>14</a:t>
            </a:fld>
            <a:endParaRPr lang="en-GB"/>
          </a:p>
        </p:txBody>
      </p:sp>
    </p:spTree>
    <p:extLst>
      <p:ext uri="{BB962C8B-B14F-4D97-AF65-F5344CB8AC3E}">
        <p14:creationId xmlns:p14="http://schemas.microsoft.com/office/powerpoint/2010/main" val="273203023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55000" lnSpcReduction="20000"/>
          </a:bodyPr>
          <a:lstStyle/>
          <a:p>
            <a:endParaRPr lang="nl-BE"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Key point 2: Shared social identity is a basis for control and self-efficacy</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In addition to meeting basic needs, shared social identity structures self-efficacy, which, as we saw earlier, is a foundational cognition underpinning motivation. Even though people sometimes think of groups as undermining personal control through subjugation of personal desires for the good of the group, research shows that group identification actually promotes feelings of control (Greenaway, Haslam et al., 2015, Greenaway, Cruwys, Haslam &amp; </a:t>
            </a:r>
            <a:r>
              <a:rPr lang="en-US" sz="1200" b="0" i="0" u="none" strike="noStrike" kern="1200" baseline="0" dirty="0" err="1">
                <a:solidFill>
                  <a:schemeClr val="tx1"/>
                </a:solidFill>
                <a:latin typeface="+mn-lt"/>
                <a:ea typeface="+mn-ea"/>
                <a:cs typeface="+mn-cs"/>
              </a:rPr>
              <a:t>Jetten</a:t>
            </a:r>
            <a:r>
              <a:rPr lang="en-US" sz="1200" b="0" i="0" u="none" strike="noStrike" kern="1200" baseline="0" dirty="0">
                <a:solidFill>
                  <a:schemeClr val="tx1"/>
                </a:solidFill>
                <a:latin typeface="+mn-lt"/>
                <a:ea typeface="+mn-ea"/>
                <a:cs typeface="+mn-cs"/>
              </a:rPr>
              <a:t>, 2016). For example, in an analysis of data from the World Values Survey (encompassing around 62,000 respondents in 47 countries) the first author and her colleagues showed that higher levels of community identification were reliably associated with a heightened sense of personal control (which in turn fed into improved context, it seems highly likely that the same pattern would be replicated here, such that identification with a team or a sport is a source of control and self-efficacy even in the face of failure. This is seen, for example, in accounts that Hornby (1992) and Viner (2014) provide of their personal experiences as teenagers enduring the slings and arrows of footballing fortune. </a:t>
            </a:r>
          </a:p>
          <a:p>
            <a:r>
              <a:rPr lang="en-US" sz="1200" b="0" i="0" u="none" strike="noStrike" kern="1200" baseline="0" dirty="0">
                <a:solidFill>
                  <a:schemeClr val="tx1"/>
                </a:solidFill>
                <a:latin typeface="+mn-lt"/>
                <a:ea typeface="+mn-ea"/>
                <a:cs typeface="+mn-cs"/>
              </a:rPr>
              <a:t>This may be for a few reasons. One is that groups themselves are agentic and capable of achieving tasks that are beyond the hope of any one individual to accomplish. When people identify with a group, they </a:t>
            </a:r>
            <a:r>
              <a:rPr lang="en-US" sz="1200" b="0" i="0" u="none" strike="noStrike" kern="1200" baseline="0" dirty="0" err="1">
                <a:solidFill>
                  <a:schemeClr val="tx1"/>
                </a:solidFill>
                <a:latin typeface="+mn-lt"/>
                <a:ea typeface="+mn-ea"/>
                <a:cs typeface="+mn-cs"/>
              </a:rPr>
              <a:t>internalise</a:t>
            </a:r>
            <a:r>
              <a:rPr lang="en-US" sz="1200" b="0" i="0" u="none" strike="noStrike" kern="1200" baseline="0" dirty="0">
                <a:solidFill>
                  <a:schemeClr val="tx1"/>
                </a:solidFill>
                <a:latin typeface="+mn-lt"/>
                <a:ea typeface="+mn-ea"/>
                <a:cs typeface="+mn-cs"/>
              </a:rPr>
              <a:t> attributes of that group into their self-concept (</a:t>
            </a:r>
            <a:r>
              <a:rPr lang="en-US" sz="1200" b="0" i="0" u="none" strike="noStrike" kern="1200" baseline="0" dirty="0" err="1">
                <a:solidFill>
                  <a:schemeClr val="tx1"/>
                </a:solidFill>
                <a:latin typeface="+mn-lt"/>
                <a:ea typeface="+mn-ea"/>
                <a:cs typeface="+mn-cs"/>
              </a:rPr>
              <a:t>Latrofa</a:t>
            </a:r>
            <a:r>
              <a:rPr lang="en-US" sz="1200" b="0" i="0" u="none" strike="noStrike" kern="1200" baseline="0" dirty="0">
                <a:solidFill>
                  <a:schemeClr val="tx1"/>
                </a:solidFill>
                <a:latin typeface="+mn-lt"/>
                <a:ea typeface="+mn-ea"/>
                <a:cs typeface="+mn-cs"/>
              </a:rPr>
              <a:t>, Vaes, </a:t>
            </a:r>
            <a:r>
              <a:rPr lang="en-US" sz="1200" b="0" i="0" u="none" strike="noStrike" kern="1200" baseline="0" dirty="0" err="1">
                <a:solidFill>
                  <a:schemeClr val="tx1"/>
                </a:solidFill>
                <a:latin typeface="+mn-lt"/>
                <a:ea typeface="+mn-ea"/>
                <a:cs typeface="+mn-cs"/>
              </a:rPr>
              <a:t>Cadinu</a:t>
            </a:r>
            <a:r>
              <a:rPr lang="en-US" sz="1200" b="0" i="0" u="none" strike="noStrike" kern="1200" baseline="0" dirty="0">
                <a:solidFill>
                  <a:schemeClr val="tx1"/>
                </a:solidFill>
                <a:latin typeface="+mn-lt"/>
                <a:ea typeface="+mn-ea"/>
                <a:cs typeface="+mn-cs"/>
              </a:rPr>
              <a:t>, &amp; </a:t>
            </a:r>
            <a:r>
              <a:rPr lang="en-US" sz="1200" b="0" i="0" u="none" strike="noStrike" kern="1200" baseline="0" dirty="0" err="1">
                <a:solidFill>
                  <a:schemeClr val="tx1"/>
                </a:solidFill>
                <a:latin typeface="+mn-lt"/>
                <a:ea typeface="+mn-ea"/>
                <a:cs typeface="+mn-cs"/>
              </a:rPr>
              <a:t>Carnaghi</a:t>
            </a:r>
            <a:r>
              <a:rPr lang="en-US" sz="1200" b="0" i="0" u="none" strike="noStrike" kern="1200" baseline="0" dirty="0">
                <a:solidFill>
                  <a:schemeClr val="tx1"/>
                </a:solidFill>
                <a:latin typeface="+mn-lt"/>
                <a:ea typeface="+mn-ea"/>
                <a:cs typeface="+mn-cs"/>
              </a:rPr>
              <a:t>, 2010), and thus may come to see themselves as more agentic. Another reason is that groups offer structure and predictability in a random and chaotic world, and thus help people to feel more in control by helping them understand how to navigate their life experiences (Kay, Gaucher, Napier, Callan, &amp; Laurin, 2008). Indeed, in a BBC World Service documentary, Alan Pringle, a football researcher from the University of Nottingham, made the point that in a world where people’s personal fortunes go up and down, identification with a sports team has the capacity to give them a unique sense of personal security and potency: </a:t>
            </a:r>
          </a:p>
          <a:p>
            <a:r>
              <a:rPr lang="en-US" sz="1200" b="0" i="0" u="none" strike="noStrike" kern="1200" baseline="0" dirty="0">
                <a:solidFill>
                  <a:schemeClr val="tx1"/>
                </a:solidFill>
                <a:latin typeface="+mn-lt"/>
                <a:ea typeface="+mn-ea"/>
                <a:cs typeface="+mn-cs"/>
              </a:rPr>
              <a:t>Whether it’s football, cricket, rugby or whatever, all support gives you hope. In some of our early research we were talking to a lad who was at Mansfield Town. Mansfield is a very small team in a very small mining town in the middle of England that never really reached the great heights. He was saying ‘When I was a kid I went to Mansfield; when I was a teenager I went to Mansfield; when I was married I went to Mansfield; when I was divorced I went to Mansfield; when I was married again I went to Mansfield; and when I was divorced again I went to Mansfield’, and the only thing that was consistent in his whole life was this team. (</a:t>
            </a:r>
            <a:r>
              <a:rPr lang="en-US" sz="1200" b="0" i="1" u="none" strike="noStrike" kern="1200" baseline="0" dirty="0">
                <a:solidFill>
                  <a:schemeClr val="tx1"/>
                </a:solidFill>
                <a:latin typeface="+mn-lt"/>
                <a:ea typeface="+mn-ea"/>
                <a:cs typeface="+mn-cs"/>
              </a:rPr>
              <a:t>The Why Factor</a:t>
            </a:r>
            <a:r>
              <a:rPr lang="en-US" sz="1200" b="0" i="0" u="none" strike="noStrike" kern="1200" baseline="0" dirty="0">
                <a:solidFill>
                  <a:schemeClr val="tx1"/>
                </a:solidFill>
                <a:latin typeface="+mn-lt"/>
                <a:ea typeface="+mn-ea"/>
                <a:cs typeface="+mn-cs"/>
              </a:rPr>
              <a:t>, 2019)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latter explanation may be slightly more likely than the former. This is because, as we have seen, group identification is associated with greater personal control even when the group itself has failed and therefore is not currently agentic (Greenaway, Haslam et al., 2015). Thus, even if a sports team loses, to the degree that an athlete feels strongly identified with them, they will feel more in control of their life in general and potentially also feel more control over their sports performance. This process also appears to extend to feelings of collective efficacy. For example, in experimental studies of basketball and soccer teams, </a:t>
            </a:r>
            <a:r>
              <a:rPr lang="en-US" sz="1200" b="0" i="0" u="none" strike="noStrike" kern="1200" baseline="0" dirty="0" err="1">
                <a:solidFill>
                  <a:schemeClr val="tx1"/>
                </a:solidFill>
                <a:latin typeface="+mn-lt"/>
                <a:ea typeface="+mn-ea"/>
                <a:cs typeface="+mn-cs"/>
              </a:rPr>
              <a:t>Fransen</a:t>
            </a:r>
            <a:r>
              <a:rPr lang="en-US" sz="1200" b="0" i="0" u="none" strike="noStrike" kern="1200" baseline="0" dirty="0">
                <a:solidFill>
                  <a:schemeClr val="tx1"/>
                </a:solidFill>
                <a:latin typeface="+mn-lt"/>
                <a:ea typeface="+mn-ea"/>
                <a:cs typeface="+mn-cs"/>
              </a:rPr>
              <a:t> and colleagues found that group identification was associated with greater feelings of collective efficacy and improved performance (</a:t>
            </a:r>
            <a:r>
              <a:rPr lang="en-US" sz="1200" b="0" i="0" u="none" strike="noStrike" kern="1200" baseline="0" dirty="0" err="1">
                <a:solidFill>
                  <a:schemeClr val="tx1"/>
                </a:solidFill>
                <a:latin typeface="+mn-lt"/>
                <a:ea typeface="+mn-ea"/>
                <a:cs typeface="+mn-cs"/>
              </a:rPr>
              <a:t>Fransen</a:t>
            </a:r>
            <a:r>
              <a:rPr lang="en-US" sz="1200" b="0" i="0" u="none" strike="noStrike" kern="1200" baseline="0" dirty="0">
                <a:solidFill>
                  <a:schemeClr val="tx1"/>
                </a:solidFill>
                <a:latin typeface="+mn-lt"/>
                <a:ea typeface="+mn-ea"/>
                <a:cs typeface="+mn-cs"/>
              </a:rPr>
              <a:t>, Haslam et al., 2015; </a:t>
            </a:r>
            <a:r>
              <a:rPr lang="en-US" sz="1200" b="0" i="0" u="none" strike="noStrike" kern="1200" baseline="0" dirty="0" err="1">
                <a:solidFill>
                  <a:schemeClr val="tx1"/>
                </a:solidFill>
                <a:latin typeface="+mn-lt"/>
                <a:ea typeface="+mn-ea"/>
                <a:cs typeface="+mn-cs"/>
              </a:rPr>
              <a:t>Fransen</a:t>
            </a:r>
            <a:r>
              <a:rPr lang="en-US" sz="1200" b="0" i="0" u="none" strike="noStrike" kern="1200" baseline="0" dirty="0">
                <a:solidFill>
                  <a:schemeClr val="tx1"/>
                </a:solidFill>
                <a:latin typeface="+mn-lt"/>
                <a:ea typeface="+mn-ea"/>
                <a:cs typeface="+mn-cs"/>
              </a:rPr>
              <a:t>, Steffens et al., 2016) . Speaking to the importance of leadership in structuring this phenomenon, these processes were also strengthened when athlete leaders were able to bolster team members’ identification with their team. </a:t>
            </a:r>
          </a:p>
          <a:p>
            <a:endParaRPr lang="nl-BE"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On top of this, shared social identity also helps people to avoid learned helplessness. Because groups offer a sense of personal control (Greenaway, Haslam et al., 2015, Greenaway, Cruwys et al., 2016), it follows that they can also help people to combat the negative psychological effects of control deprivation. This point has been confirmed in work by </a:t>
            </a:r>
            <a:r>
              <a:rPr lang="en-US" sz="1200" b="0" i="0" u="none" strike="noStrike" kern="1200" baseline="0" dirty="0" err="1">
                <a:solidFill>
                  <a:schemeClr val="tx1"/>
                </a:solidFill>
                <a:latin typeface="+mn-lt"/>
                <a:ea typeface="+mn-ea"/>
                <a:cs typeface="+mn-cs"/>
              </a:rPr>
              <a:t>Fritsche</a:t>
            </a:r>
            <a:r>
              <a:rPr lang="en-US" sz="1200" b="0" i="0" u="none" strike="noStrike" kern="1200" baseline="0" dirty="0">
                <a:solidFill>
                  <a:schemeClr val="tx1"/>
                </a:solidFill>
                <a:latin typeface="+mn-lt"/>
                <a:ea typeface="+mn-ea"/>
                <a:cs typeface="+mn-cs"/>
              </a:rPr>
              <a:t> and colleagues which shows that when people are deprived of control, having them think about a group to which they belong fortifies them psychologically (</a:t>
            </a:r>
            <a:r>
              <a:rPr lang="en-US" sz="1200" b="0" i="0" u="none" strike="noStrike" kern="1200" baseline="0" dirty="0" err="1">
                <a:solidFill>
                  <a:schemeClr val="tx1"/>
                </a:solidFill>
                <a:latin typeface="+mn-lt"/>
                <a:ea typeface="+mn-ea"/>
                <a:cs typeface="+mn-cs"/>
              </a:rPr>
              <a:t>Fritsche</a:t>
            </a:r>
            <a:r>
              <a:rPr lang="en-US" sz="1200" b="0" i="0" u="none" strike="noStrike" kern="1200" baseline="0" dirty="0">
                <a:solidFill>
                  <a:schemeClr val="tx1"/>
                </a:solidFill>
                <a:latin typeface="+mn-lt"/>
                <a:ea typeface="+mn-ea"/>
                <a:cs typeface="+mn-cs"/>
              </a:rPr>
              <a:t>, Jonas, &amp; </a:t>
            </a:r>
            <a:r>
              <a:rPr lang="en-US" sz="1200" b="0" i="0" u="none" strike="noStrike" kern="1200" baseline="0" dirty="0" err="1">
                <a:solidFill>
                  <a:schemeClr val="tx1"/>
                </a:solidFill>
                <a:latin typeface="+mn-lt"/>
                <a:ea typeface="+mn-ea"/>
                <a:cs typeface="+mn-cs"/>
              </a:rPr>
              <a:t>Fankhänel</a:t>
            </a:r>
            <a:r>
              <a:rPr lang="en-US" sz="1200" b="0" i="0" u="none" strike="noStrike" kern="1200" baseline="0" dirty="0">
                <a:solidFill>
                  <a:schemeClr val="tx1"/>
                </a:solidFill>
                <a:latin typeface="+mn-lt"/>
                <a:ea typeface="+mn-ea"/>
                <a:cs typeface="+mn-cs"/>
              </a:rPr>
              <a:t>, 2008, </a:t>
            </a:r>
            <a:r>
              <a:rPr lang="en-US" sz="1200" b="0" i="0" u="none" strike="noStrike" kern="1200" baseline="0" dirty="0" err="1">
                <a:solidFill>
                  <a:schemeClr val="tx1"/>
                </a:solidFill>
                <a:latin typeface="+mn-lt"/>
                <a:ea typeface="+mn-ea"/>
                <a:cs typeface="+mn-cs"/>
              </a:rPr>
              <a:t>Fritsche</a:t>
            </a:r>
            <a:r>
              <a:rPr lang="en-US" sz="1200" b="0" i="0" u="none" strike="noStrike" kern="1200" baseline="0" dirty="0">
                <a:solidFill>
                  <a:schemeClr val="tx1"/>
                </a:solidFill>
                <a:latin typeface="+mn-lt"/>
                <a:ea typeface="+mn-ea"/>
                <a:cs typeface="+mn-cs"/>
              </a:rPr>
              <a:t> et al., 2013). One reason for this may be that the ability to rely on a group takes the pressure off individual performance. As a result, shared identity can be an antidote to the listlessness commonly shown by people who fail repeatedly. Here, then, so long as we have others around us whom we believe can help us achieve our goals – and this is typically people with whom we share social identity – motivation can be preserved.</a:t>
            </a:r>
          </a:p>
          <a:p>
            <a:r>
              <a:rPr lang="en-US" sz="1200" b="0" i="0" u="none" strike="noStrike" kern="1200" baseline="0" dirty="0">
                <a:solidFill>
                  <a:schemeClr val="tx1"/>
                </a:solidFill>
                <a:latin typeface="+mn-lt"/>
                <a:ea typeface="+mn-ea"/>
                <a:cs typeface="+mn-cs"/>
              </a:rPr>
              <a:t>Finally, too, beyond a sense of self-efficacy, shared social identity also shapes expectancy-related beliefs. As we saw earlier, these are an important precursor for motivation to be kindled. For example, group cohesion is associated with greater expectations of good performance and greater subjective task value – cognitions that are known to increase motivation (</a:t>
            </a:r>
            <a:r>
              <a:rPr lang="en-US" sz="1200" b="0" i="0" u="none" strike="noStrike" kern="1200" baseline="0" dirty="0" err="1">
                <a:solidFill>
                  <a:schemeClr val="tx1"/>
                </a:solidFill>
                <a:latin typeface="+mn-lt"/>
                <a:ea typeface="+mn-ea"/>
                <a:cs typeface="+mn-cs"/>
              </a:rPr>
              <a:t>Gammage</a:t>
            </a:r>
            <a:r>
              <a:rPr lang="en-US" sz="1200" b="0" i="0" u="none" strike="noStrike" kern="1200" baseline="0" dirty="0">
                <a:solidFill>
                  <a:schemeClr val="tx1"/>
                </a:solidFill>
                <a:latin typeface="+mn-lt"/>
                <a:ea typeface="+mn-ea"/>
                <a:cs typeface="+mn-cs"/>
              </a:rPr>
              <a:t>, Carron, &amp; </a:t>
            </a:r>
            <a:r>
              <a:rPr lang="en-US" sz="1200" b="0" i="0" u="none" strike="noStrike" kern="1200" baseline="0" dirty="0" err="1">
                <a:solidFill>
                  <a:schemeClr val="tx1"/>
                </a:solidFill>
                <a:latin typeface="+mn-lt"/>
                <a:ea typeface="+mn-ea"/>
                <a:cs typeface="+mn-cs"/>
              </a:rPr>
              <a:t>Estabrooks</a:t>
            </a:r>
            <a:r>
              <a:rPr lang="en-US" sz="1200" b="0" i="0" u="none" strike="noStrike" kern="1200" baseline="0" dirty="0">
                <a:solidFill>
                  <a:schemeClr val="tx1"/>
                </a:solidFill>
                <a:latin typeface="+mn-lt"/>
                <a:ea typeface="+mn-ea"/>
                <a:cs typeface="+mn-cs"/>
              </a:rPr>
              <a:t>, 2001; </a:t>
            </a:r>
            <a:r>
              <a:rPr lang="en-US" sz="1200" b="0" i="0" u="none" strike="noStrike" kern="1200" baseline="0" dirty="0" err="1">
                <a:solidFill>
                  <a:schemeClr val="tx1"/>
                </a:solidFill>
                <a:latin typeface="+mn-lt"/>
                <a:ea typeface="+mn-ea"/>
                <a:cs typeface="+mn-cs"/>
              </a:rPr>
              <a:t>Graupensperger</a:t>
            </a:r>
            <a:r>
              <a:rPr lang="en-US" sz="1200" b="0" i="0" u="none" strike="noStrike" kern="1200" baseline="0" dirty="0">
                <a:solidFill>
                  <a:schemeClr val="tx1"/>
                </a:solidFill>
                <a:latin typeface="+mn-lt"/>
                <a:ea typeface="+mn-ea"/>
                <a:cs typeface="+mn-cs"/>
              </a:rPr>
              <a:t> et al., 2019; Gu, Solomon, Zhang, &amp; Xiang, 2011; Spink, McLaren, &amp; </a:t>
            </a:r>
            <a:r>
              <a:rPr lang="en-US" sz="1200" b="0" i="0" u="none" strike="noStrike" kern="1200" baseline="0" dirty="0" err="1">
                <a:solidFill>
                  <a:schemeClr val="tx1"/>
                </a:solidFill>
                <a:latin typeface="+mn-lt"/>
                <a:ea typeface="+mn-ea"/>
                <a:cs typeface="+mn-cs"/>
              </a:rPr>
              <a:t>Ulvick</a:t>
            </a:r>
            <a:r>
              <a:rPr lang="en-US" sz="1200" b="0" i="0" u="none" strike="noStrike" kern="1200" baseline="0" dirty="0">
                <a:solidFill>
                  <a:schemeClr val="tx1"/>
                </a:solidFill>
                <a:latin typeface="+mn-lt"/>
                <a:ea typeface="+mn-ea"/>
                <a:cs typeface="+mn-cs"/>
              </a:rPr>
              <a:t>, 2018; Spink, </a:t>
            </a:r>
            <a:r>
              <a:rPr lang="en-US" sz="1200" b="0" i="0" u="none" strike="noStrike" kern="1200" baseline="0" dirty="0" err="1">
                <a:solidFill>
                  <a:schemeClr val="tx1"/>
                </a:solidFill>
                <a:latin typeface="+mn-lt"/>
                <a:ea typeface="+mn-ea"/>
                <a:cs typeface="+mn-cs"/>
              </a:rPr>
              <a:t>Ulvick</a:t>
            </a:r>
            <a:r>
              <a:rPr lang="en-US" sz="1200" b="0" i="0" u="none" strike="noStrike" kern="1200" baseline="0" dirty="0">
                <a:solidFill>
                  <a:schemeClr val="tx1"/>
                </a:solidFill>
                <a:latin typeface="+mn-lt"/>
                <a:ea typeface="+mn-ea"/>
                <a:cs typeface="+mn-cs"/>
              </a:rPr>
              <a:t>, Crozier, &amp; Wilson et al., 2014; Spink, </a:t>
            </a:r>
            <a:r>
              <a:rPr lang="en-US" sz="1200" b="0" i="0" u="none" strike="noStrike" kern="1200" baseline="0" dirty="0" err="1">
                <a:solidFill>
                  <a:schemeClr val="tx1"/>
                </a:solidFill>
                <a:latin typeface="+mn-lt"/>
                <a:ea typeface="+mn-ea"/>
                <a:cs typeface="+mn-cs"/>
              </a:rPr>
              <a:t>Ulvick</a:t>
            </a:r>
            <a:r>
              <a:rPr lang="en-US" sz="1200" b="0" i="0" u="none" strike="noStrike" kern="1200" baseline="0" dirty="0">
                <a:solidFill>
                  <a:schemeClr val="tx1"/>
                </a:solidFill>
                <a:latin typeface="+mn-lt"/>
                <a:ea typeface="+mn-ea"/>
                <a:cs typeface="+mn-cs"/>
              </a:rPr>
              <a:t>, McLaren, Crozier, &amp; </a:t>
            </a:r>
            <a:r>
              <a:rPr lang="en-US" sz="1200" b="0" i="0" u="none" strike="noStrike" kern="1200" baseline="0" dirty="0" err="1">
                <a:solidFill>
                  <a:schemeClr val="tx1"/>
                </a:solidFill>
                <a:latin typeface="+mn-lt"/>
                <a:ea typeface="+mn-ea"/>
                <a:cs typeface="+mn-cs"/>
              </a:rPr>
              <a:t>Fesser</a:t>
            </a:r>
            <a:r>
              <a:rPr lang="en-US" sz="1200" b="0" i="0" u="none" strike="noStrike" kern="1200" baseline="0" dirty="0">
                <a:solidFill>
                  <a:schemeClr val="tx1"/>
                </a:solidFill>
                <a:latin typeface="+mn-lt"/>
                <a:ea typeface="+mn-ea"/>
                <a:cs typeface="+mn-cs"/>
              </a:rPr>
              <a:t>, 2015). Indeed, to the extent that group cohesion structures these cognitions, it is also associated with more positive motivational outcomes, such as training attendance (Burke, Carron, </a:t>
            </a:r>
            <a:r>
              <a:rPr lang="en-US" sz="1200" b="0" i="0" u="none" strike="noStrike" kern="1200" baseline="0" dirty="0" err="1">
                <a:solidFill>
                  <a:schemeClr val="tx1"/>
                </a:solidFill>
                <a:latin typeface="+mn-lt"/>
                <a:ea typeface="+mn-ea"/>
                <a:cs typeface="+mn-cs"/>
              </a:rPr>
              <a:t>Eys</a:t>
            </a:r>
            <a:r>
              <a:rPr lang="en-US" sz="1200" b="0" i="0" u="none" strike="noStrike" kern="1200" baseline="0" dirty="0">
                <a:solidFill>
                  <a:schemeClr val="tx1"/>
                </a:solidFill>
                <a:latin typeface="+mn-lt"/>
                <a:ea typeface="+mn-ea"/>
                <a:cs typeface="+mn-cs"/>
              </a:rPr>
              <a:t>, Ntoumanis, &amp; </a:t>
            </a:r>
            <a:r>
              <a:rPr lang="en-US" sz="1200" b="0" i="0" u="none" strike="noStrike" kern="1200" baseline="0" dirty="0" err="1">
                <a:solidFill>
                  <a:schemeClr val="tx1"/>
                </a:solidFill>
                <a:latin typeface="+mn-lt"/>
                <a:ea typeface="+mn-ea"/>
                <a:cs typeface="+mn-cs"/>
              </a:rPr>
              <a:t>Estabrooks</a:t>
            </a:r>
            <a:r>
              <a:rPr lang="en-US" sz="1200" b="0" i="0" u="none" strike="noStrike" kern="1200" baseline="0" dirty="0">
                <a:solidFill>
                  <a:schemeClr val="tx1"/>
                </a:solidFill>
                <a:latin typeface="+mn-lt"/>
                <a:ea typeface="+mn-ea"/>
                <a:cs typeface="+mn-cs"/>
              </a:rPr>
              <a:t>, 2006; Carron, </a:t>
            </a:r>
            <a:r>
              <a:rPr lang="en-US" sz="1200" b="0" i="0" u="none" strike="noStrike" kern="1200" baseline="0" dirty="0" err="1">
                <a:solidFill>
                  <a:schemeClr val="tx1"/>
                </a:solidFill>
                <a:latin typeface="+mn-lt"/>
                <a:ea typeface="+mn-ea"/>
                <a:cs typeface="+mn-cs"/>
              </a:rPr>
              <a:t>Hausenblas</a:t>
            </a:r>
            <a:r>
              <a:rPr lang="en-US" sz="1200" b="0" i="0" u="none" strike="noStrike" kern="1200" baseline="0" dirty="0">
                <a:solidFill>
                  <a:schemeClr val="tx1"/>
                </a:solidFill>
                <a:latin typeface="+mn-lt"/>
                <a:ea typeface="+mn-ea"/>
                <a:cs typeface="+mn-cs"/>
              </a:rPr>
              <a:t>, &amp; Mack, 1996).</a:t>
            </a:r>
            <a:endParaRPr lang="nl-BE"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04915706-070A-4707-AA18-DDF1820200B2}" type="slidenum">
              <a:rPr lang="en-GB" smtClean="0"/>
              <a:pPr>
                <a:defRPr/>
              </a:pPr>
              <a:t>16</a:t>
            </a:fld>
            <a:endParaRPr lang="en-GB"/>
          </a:p>
        </p:txBody>
      </p:sp>
    </p:spTree>
    <p:extLst>
      <p:ext uri="{BB962C8B-B14F-4D97-AF65-F5344CB8AC3E}">
        <p14:creationId xmlns:p14="http://schemas.microsoft.com/office/powerpoint/2010/main" val="107805087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l-BE"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Motivation is at the heart of all sporting pursuits, and understanding how to promote, direct and sustain it is critical to ensuring success. Current approaches to motivation have made strides in understanding this process, but, as we have seen, they tended to focus on the individual at the expense of their social context. Yet in the athletic arena, as in all areas of life, our social connections with others structure our psychology and </a:t>
            </a:r>
            <a:r>
              <a:rPr lang="en-US" sz="1200" b="0" i="0" u="none" strike="noStrike" kern="1200" baseline="0" dirty="0" err="1">
                <a:solidFill>
                  <a:schemeClr val="tx1"/>
                </a:solidFill>
                <a:latin typeface="+mn-lt"/>
                <a:ea typeface="+mn-ea"/>
                <a:cs typeface="+mn-cs"/>
              </a:rPr>
              <a:t>behaviour</a:t>
            </a:r>
            <a:r>
              <a:rPr lang="en-US" sz="1200" b="0" i="0" u="none" strike="noStrike" kern="1200" baseline="0" dirty="0">
                <a:solidFill>
                  <a:schemeClr val="tx1"/>
                </a:solidFill>
                <a:latin typeface="+mn-lt"/>
                <a:ea typeface="+mn-ea"/>
                <a:cs typeface="+mn-cs"/>
              </a:rPr>
              <a:t>. And this is particularly true of those that revolve around a sense of shared group membership. In shaping basic needs, cognitions and feelings, shared social identity acts as a fuel for motivation in individual and team sports.</a:t>
            </a:r>
          </a:p>
          <a:p>
            <a:r>
              <a:rPr lang="en-US" sz="1200" b="0" i="0" u="none" strike="noStrike" kern="1200" baseline="0" dirty="0">
                <a:solidFill>
                  <a:schemeClr val="tx1"/>
                </a:solidFill>
                <a:latin typeface="+mn-lt"/>
                <a:ea typeface="+mn-ea"/>
                <a:cs typeface="+mn-cs"/>
              </a:rPr>
              <a:t>Moreover, as we have also seen, in this it provides the basis for the motivational building blocks that are captured by the classic theories outlined above. In particular, it is a source of the psychological needs specified in self-determination theory, the thought processes specified in cognitive theories, and the control perceptions that ward off learned helplessness. In sum, it is apparent that </a:t>
            </a:r>
            <a:r>
              <a:rPr lang="en-US" sz="1200" b="0" i="1" u="none" strike="noStrike" kern="1200" baseline="0" dirty="0">
                <a:solidFill>
                  <a:schemeClr val="tx1"/>
                </a:solidFill>
                <a:latin typeface="+mn-lt"/>
                <a:ea typeface="+mn-ea"/>
                <a:cs typeface="+mn-cs"/>
              </a:rPr>
              <a:t>groups and the social identities that </a:t>
            </a:r>
            <a:endParaRPr lang="nl-BE" sz="1200" b="0" i="0" u="none" strike="noStrike" kern="1200" baseline="0" dirty="0">
              <a:solidFill>
                <a:schemeClr val="tx1"/>
              </a:solidFill>
              <a:latin typeface="+mn-lt"/>
              <a:ea typeface="+mn-ea"/>
              <a:cs typeface="+mn-cs"/>
            </a:endParaRPr>
          </a:p>
          <a:p>
            <a:r>
              <a:rPr lang="en-US" sz="1200" b="0" i="1" u="none" strike="noStrike" kern="1200" baseline="0" dirty="0">
                <a:solidFill>
                  <a:schemeClr val="tx1"/>
                </a:solidFill>
                <a:latin typeface="+mn-lt"/>
                <a:ea typeface="+mn-ea"/>
                <a:cs typeface="+mn-cs"/>
              </a:rPr>
              <a:t>underpin them provide a strong and distinctive basis for people to achieve the sense of purpose, efficacy and control that are foundational to motivation</a:t>
            </a:r>
            <a:r>
              <a:rPr lang="en-US" sz="1200" b="0" i="0" u="none" strike="noStrike" kern="1200" baseline="0" dirty="0">
                <a:solidFill>
                  <a:schemeClr val="tx1"/>
                </a:solidFill>
                <a:latin typeface="+mn-lt"/>
                <a:ea typeface="+mn-ea"/>
                <a:cs typeface="+mn-cs"/>
              </a:rPr>
              <a:t>. Ironically, then, for what seems at face value to be a relatively personal psychological state, motivation often comes more from without than from within.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(link met </a:t>
            </a:r>
            <a:r>
              <a:rPr lang="en-US" sz="1200" b="0" i="0" u="none" strike="noStrike" kern="1200" baseline="0" dirty="0" err="1">
                <a:solidFill>
                  <a:schemeClr val="tx1"/>
                </a:solidFill>
                <a:latin typeface="+mn-lt"/>
                <a:ea typeface="+mn-ea"/>
                <a:cs typeface="+mn-cs"/>
              </a:rPr>
              <a:t>mijn</a:t>
            </a:r>
            <a:r>
              <a:rPr lang="en-US" sz="1200" b="0" i="0" u="none" strike="noStrike" kern="1200" baseline="0" dirty="0">
                <a:solidFill>
                  <a:schemeClr val="tx1"/>
                </a:solidFill>
                <a:latin typeface="+mn-lt"/>
                <a:ea typeface="+mn-ea"/>
                <a:cs typeface="+mn-cs"/>
              </a:rPr>
              <a:t> marathon)</a:t>
            </a:r>
            <a:endParaRPr lang="en-GB" dirty="0"/>
          </a:p>
        </p:txBody>
      </p:sp>
      <p:sp>
        <p:nvSpPr>
          <p:cNvPr id="4" name="Slide Number Placeholder 3"/>
          <p:cNvSpPr>
            <a:spLocks noGrp="1"/>
          </p:cNvSpPr>
          <p:nvPr>
            <p:ph type="sldNum" sz="quarter" idx="10"/>
          </p:nvPr>
        </p:nvSpPr>
        <p:spPr/>
        <p:txBody>
          <a:bodyPr/>
          <a:lstStyle/>
          <a:p>
            <a:pPr>
              <a:defRPr/>
            </a:pPr>
            <a:fld id="{04915706-070A-4707-AA18-DDF1820200B2}" type="slidenum">
              <a:rPr lang="en-GB" smtClean="0"/>
              <a:pPr>
                <a:defRPr/>
              </a:pPr>
              <a:t>17</a:t>
            </a:fld>
            <a:endParaRPr lang="en-GB"/>
          </a:p>
        </p:txBody>
      </p:sp>
    </p:spTree>
    <p:extLst>
      <p:ext uri="{BB962C8B-B14F-4D97-AF65-F5344CB8AC3E}">
        <p14:creationId xmlns:p14="http://schemas.microsoft.com/office/powerpoint/2010/main" val="11077450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0000" lnSpcReduction="20000"/>
          </a:bodyPr>
          <a:lstStyle/>
          <a:p>
            <a:r>
              <a:rPr lang="en-US" sz="1200" b="0" i="0" u="none" strike="noStrike" kern="1200" baseline="0" dirty="0">
                <a:solidFill>
                  <a:schemeClr val="tx1"/>
                </a:solidFill>
                <a:latin typeface="+mn-lt"/>
                <a:ea typeface="+mn-ea"/>
                <a:cs typeface="+mn-cs"/>
              </a:rPr>
              <a:t>Billy Jean King: much of her motivation came from her identity as a woman. </a:t>
            </a:r>
          </a:p>
          <a:p>
            <a:endParaRPr lang="en-US" sz="1200" b="1" i="0" u="none" strike="noStrike" kern="1200" baseline="0" dirty="0">
              <a:solidFill>
                <a:schemeClr val="tx1"/>
              </a:solidFill>
              <a:latin typeface="+mn-lt"/>
              <a:ea typeface="+mn-ea"/>
              <a:cs typeface="+mn-cs"/>
            </a:endParaRPr>
          </a:p>
          <a:p>
            <a:r>
              <a:rPr lang="en-US" sz="1200" b="1" i="0" u="none" strike="noStrike" kern="1200" baseline="0" dirty="0">
                <a:solidFill>
                  <a:schemeClr val="tx1"/>
                </a:solidFill>
                <a:latin typeface="+mn-lt"/>
                <a:ea typeface="+mn-ea"/>
                <a:cs typeface="+mn-cs"/>
              </a:rPr>
              <a:t>Motivation – the ability to initiate and persist in goal pursuit </a:t>
            </a:r>
            <a:r>
              <a:rPr lang="en-US" sz="1200" b="0" i="0" u="none" strike="noStrike" kern="1200" baseline="0" dirty="0">
                <a:solidFill>
                  <a:schemeClr val="tx1"/>
                </a:solidFill>
                <a:latin typeface="+mn-lt"/>
                <a:ea typeface="+mn-ea"/>
                <a:cs typeface="+mn-cs"/>
              </a:rPr>
              <a:t>– is foundational to athletic effort and outcome. Comprising a number of </a:t>
            </a:r>
            <a:r>
              <a:rPr lang="en-US" sz="1200" b="0" i="0" u="none" strike="noStrike" kern="1200" baseline="0" dirty="0" err="1">
                <a:solidFill>
                  <a:schemeClr val="tx1"/>
                </a:solidFill>
                <a:latin typeface="+mn-lt"/>
                <a:ea typeface="+mn-ea"/>
                <a:cs typeface="+mn-cs"/>
              </a:rPr>
              <a:t>behavioural</a:t>
            </a:r>
            <a:r>
              <a:rPr lang="en-US" sz="1200" b="0" i="0" u="none" strike="noStrike" kern="1200" baseline="0" dirty="0">
                <a:solidFill>
                  <a:schemeClr val="tx1"/>
                </a:solidFill>
                <a:latin typeface="+mn-lt"/>
                <a:ea typeface="+mn-ea"/>
                <a:cs typeface="+mn-cs"/>
              </a:rPr>
              <a:t> components, including direction and choice, persistence, continuation after a break, and intensity, motivation structures athletes’ effort on and off the field (</a:t>
            </a:r>
            <a:r>
              <a:rPr lang="en-US" sz="1200" b="0" i="0" u="none" strike="noStrike" kern="1200" baseline="0" dirty="0" err="1">
                <a:solidFill>
                  <a:schemeClr val="tx1"/>
                </a:solidFill>
                <a:latin typeface="+mn-lt"/>
                <a:ea typeface="+mn-ea"/>
                <a:cs typeface="+mn-cs"/>
              </a:rPr>
              <a:t>Maehr</a:t>
            </a:r>
            <a:r>
              <a:rPr lang="en-US" sz="1200" b="0" i="0" u="none" strike="noStrike" kern="1200" baseline="0" dirty="0">
                <a:solidFill>
                  <a:schemeClr val="tx1"/>
                </a:solidFill>
                <a:latin typeface="+mn-lt"/>
                <a:ea typeface="+mn-ea"/>
                <a:cs typeface="+mn-cs"/>
              </a:rPr>
              <a:t> &amp; </a:t>
            </a:r>
            <a:r>
              <a:rPr lang="en-US" sz="1200" b="0" i="0" u="none" strike="noStrike" kern="1200" baseline="0" dirty="0" err="1">
                <a:solidFill>
                  <a:schemeClr val="tx1"/>
                </a:solidFill>
                <a:latin typeface="+mn-lt"/>
                <a:ea typeface="+mn-ea"/>
                <a:cs typeface="+mn-cs"/>
              </a:rPr>
              <a:t>Braskamp</a:t>
            </a:r>
            <a:r>
              <a:rPr lang="en-US" sz="1200" b="0" i="0" u="none" strike="noStrike" kern="1200" baseline="0" dirty="0">
                <a:solidFill>
                  <a:schemeClr val="tx1"/>
                </a:solidFill>
                <a:latin typeface="+mn-lt"/>
                <a:ea typeface="+mn-ea"/>
                <a:cs typeface="+mn-cs"/>
              </a:rPr>
              <a:t>, 1986). Imagine an athlete who has decided to run a marathon. She understands that without motivation comes no reward. Without determination to improve and inclination to invest effort, no amount of natural talent will produce the desired outcome. As the above quote from tennis legend Billie Jean King attests, to go from budding athlete to expert sportsperson requires commitment to making the most of one’s abilities over time, and ongoing resolve in striving achieving one’s goals.</a:t>
            </a:r>
          </a:p>
          <a:p>
            <a:r>
              <a:rPr lang="en-US" sz="1200" b="0" i="0" u="none" strike="noStrike" kern="1200" baseline="0" dirty="0">
                <a:solidFill>
                  <a:schemeClr val="tx1"/>
                </a:solidFill>
                <a:latin typeface="+mn-lt"/>
                <a:ea typeface="+mn-ea"/>
                <a:cs typeface="+mn-cs"/>
              </a:rPr>
              <a:t>At elite levels, motivation and the effort this engenders shape much in an athlete’s life – from physical fitness and training, to diet and sleep patterns, as well as social relationships on and off the field. Even (and perhaps especially) when athletes reach professional levels it is important to maintain motivation, because it helps them to manage anxiety about performance, cope with setbacks, and attain peak performance. Indeed, at elite levels of sport, the differences in physical ability between players is so small that psychological factors such as motivation often become a defining factor in predicting success (Mallett &amp; Hanrahan, 2004). For this reason, it is clear that motivation is a topic at the heart of all sporting </a:t>
            </a:r>
            <a:r>
              <a:rPr lang="en-US" sz="1200" b="0" i="0" u="none" strike="noStrike" kern="1200" baseline="0" dirty="0" err="1">
                <a:solidFill>
                  <a:schemeClr val="tx1"/>
                </a:solidFill>
                <a:latin typeface="+mn-lt"/>
                <a:ea typeface="+mn-ea"/>
                <a:cs typeface="+mn-cs"/>
              </a:rPr>
              <a:t>endeavour</a:t>
            </a:r>
            <a:r>
              <a:rPr lang="en-US" sz="1200" b="0" i="0" u="none" strike="noStrike" kern="1200" baseline="0" dirty="0">
                <a:solidFill>
                  <a:schemeClr val="tx1"/>
                </a:solidFill>
                <a:latin typeface="+mn-lt"/>
                <a:ea typeface="+mn-ea"/>
                <a:cs typeface="+mn-cs"/>
              </a:rPr>
              <a:t>. </a:t>
            </a:r>
          </a:p>
          <a:p>
            <a:r>
              <a:rPr lang="en-US" sz="1200" b="0" i="0" u="none" strike="noStrike" kern="1200" baseline="0" dirty="0">
                <a:solidFill>
                  <a:schemeClr val="tx1"/>
                </a:solidFill>
                <a:latin typeface="+mn-lt"/>
                <a:ea typeface="+mn-ea"/>
                <a:cs typeface="+mn-cs"/>
              </a:rPr>
              <a:t>In this chapter, we explore current theoretical perspectives on motivation that help to clarify what it is and how it operates to deliver peak performance in individual and team sports. We discuss some limitations of these current approaches, and outline a framework for understanding motivation through a social identity lens. The social identity approach, we argue, has the potential to </a:t>
            </a:r>
            <a:r>
              <a:rPr lang="en-US" sz="1200" b="0" i="0" u="none" strike="noStrike" kern="1200" baseline="0" dirty="0" err="1">
                <a:solidFill>
                  <a:schemeClr val="tx1"/>
                </a:solidFill>
                <a:latin typeface="+mn-lt"/>
                <a:ea typeface="+mn-ea"/>
                <a:cs typeface="+mn-cs"/>
              </a:rPr>
              <a:t>capitalise</a:t>
            </a:r>
            <a:r>
              <a:rPr lang="en-US" sz="1200" b="0" i="0" u="none" strike="noStrike" kern="1200" baseline="0" dirty="0">
                <a:solidFill>
                  <a:schemeClr val="tx1"/>
                </a:solidFill>
                <a:latin typeface="+mn-lt"/>
                <a:ea typeface="+mn-ea"/>
                <a:cs typeface="+mn-cs"/>
              </a:rPr>
              <a:t> on knowledge derived from decades of research on motivation and to leverage this into a new perspective with significant theoretical and practical implications for sports science. </a:t>
            </a:r>
            <a:endParaRPr lang="en-GB" dirty="0"/>
          </a:p>
          <a:p>
            <a:endParaRPr lang="en-US" sz="1200" b="1" i="0" kern="1200" dirty="0">
              <a:solidFill>
                <a:schemeClr val="tx1"/>
              </a:solidFill>
              <a:effectLst/>
              <a:latin typeface="+mn-lt"/>
              <a:ea typeface="+mn-ea"/>
              <a:cs typeface="+mn-cs"/>
            </a:endParaRPr>
          </a:p>
          <a:p>
            <a:r>
              <a:rPr lang="en-US" sz="1200" b="1" i="0" kern="1200" dirty="0">
                <a:solidFill>
                  <a:schemeClr val="tx1"/>
                </a:solidFill>
                <a:effectLst/>
                <a:latin typeface="+mn-lt"/>
                <a:ea typeface="+mn-ea"/>
                <a:cs typeface="+mn-cs"/>
              </a:rPr>
              <a:t>Billie Jean King</a:t>
            </a:r>
            <a:r>
              <a:rPr lang="en-US" sz="1200" b="0" i="0" kern="1200" dirty="0">
                <a:solidFill>
                  <a:schemeClr val="tx1"/>
                </a:solidFill>
                <a:effectLst/>
                <a:latin typeface="+mn-lt"/>
                <a:ea typeface="+mn-ea"/>
                <a:cs typeface="+mn-cs"/>
              </a:rPr>
              <a:t> (</a:t>
            </a:r>
            <a:r>
              <a:rPr lang="en-US" sz="1200" b="0" i="1" kern="1200" dirty="0">
                <a:solidFill>
                  <a:schemeClr val="tx1"/>
                </a:solidFill>
                <a:effectLst/>
                <a:latin typeface="+mn-lt"/>
                <a:ea typeface="+mn-ea"/>
                <a:cs typeface="+mn-cs"/>
              </a:rPr>
              <a:t>née</a:t>
            </a:r>
            <a:r>
              <a:rPr lang="en-US" sz="1200" b="0" i="0" kern="1200" dirty="0">
                <a:solidFill>
                  <a:schemeClr val="tx1"/>
                </a:solidFill>
                <a:effectLst/>
                <a:latin typeface="+mn-lt"/>
                <a:ea typeface="+mn-ea"/>
                <a:cs typeface="+mn-cs"/>
              </a:rPr>
              <a:t> </a:t>
            </a:r>
            <a:r>
              <a:rPr lang="en-US" sz="1200" b="1" i="0" kern="1200" dirty="0">
                <a:solidFill>
                  <a:schemeClr val="tx1"/>
                </a:solidFill>
                <a:effectLst/>
                <a:latin typeface="+mn-lt"/>
                <a:ea typeface="+mn-ea"/>
                <a:cs typeface="+mn-cs"/>
              </a:rPr>
              <a:t>Moffitt</a:t>
            </a:r>
            <a:r>
              <a:rPr lang="en-US" sz="1200" b="0" i="0" kern="1200" dirty="0">
                <a:solidFill>
                  <a:schemeClr val="tx1"/>
                </a:solidFill>
                <a:effectLst/>
                <a:latin typeface="+mn-lt"/>
                <a:ea typeface="+mn-ea"/>
                <a:cs typeface="+mn-cs"/>
              </a:rPr>
              <a:t>; born November 22, 1943) is an American former </a:t>
            </a:r>
            <a:r>
              <a:rPr lang="en-US" sz="1200" b="0" i="0" u="none" strike="noStrike" kern="1200" dirty="0">
                <a:solidFill>
                  <a:schemeClr val="tx1"/>
                </a:solidFill>
                <a:effectLst/>
                <a:latin typeface="+mn-lt"/>
                <a:ea typeface="+mn-ea"/>
                <a:cs typeface="+mn-cs"/>
                <a:hlinkClick r:id="rId3" tooltip="World number 1 ranked female tennis players">
                  <a:extLst>
                    <a:ext uri="{A12FA001-AC4F-418D-AE19-62706E023703}">
                      <ahyp:hlinkClr xmlns:ahyp="http://schemas.microsoft.com/office/drawing/2018/hyperlinkcolor" val="tx"/>
                    </a:ext>
                  </a:extLst>
                </a:hlinkClick>
              </a:rPr>
              <a:t>World No. 1</a:t>
            </a:r>
            <a:r>
              <a:rPr lang="en-US" sz="1200" b="0" i="0" kern="1200" dirty="0">
                <a:solidFill>
                  <a:schemeClr val="tx1"/>
                </a:solidFill>
                <a:effectLst/>
                <a:latin typeface="+mn-lt"/>
                <a:ea typeface="+mn-ea"/>
                <a:cs typeface="+mn-cs"/>
              </a:rPr>
              <a:t> professional </a:t>
            </a:r>
            <a:r>
              <a:rPr lang="en-US" sz="1200" b="0" i="0" u="none" strike="noStrike" kern="1200" dirty="0">
                <a:solidFill>
                  <a:schemeClr val="tx1"/>
                </a:solidFill>
                <a:effectLst/>
                <a:latin typeface="+mn-lt"/>
                <a:ea typeface="+mn-ea"/>
                <a:cs typeface="+mn-cs"/>
                <a:hlinkClick r:id="rId4" tooltip="Tennis">
                  <a:extLst>
                    <a:ext uri="{A12FA001-AC4F-418D-AE19-62706E023703}">
                      <ahyp:hlinkClr xmlns:ahyp="http://schemas.microsoft.com/office/drawing/2018/hyperlinkcolor" val="tx"/>
                    </a:ext>
                  </a:extLst>
                </a:hlinkClick>
              </a:rPr>
              <a:t>tennis player</a:t>
            </a:r>
            <a:r>
              <a:rPr lang="en-US" sz="1200" b="0" i="0" kern="1200" dirty="0">
                <a:solidFill>
                  <a:schemeClr val="tx1"/>
                </a:solidFill>
                <a:effectLst/>
                <a:latin typeface="+mn-lt"/>
                <a:ea typeface="+mn-ea"/>
                <a:cs typeface="+mn-cs"/>
              </a:rPr>
              <a:t>. King won </a:t>
            </a:r>
            <a:r>
              <a:rPr lang="en-US" sz="1200" b="1" i="0" kern="1200" dirty="0">
                <a:solidFill>
                  <a:schemeClr val="tx1"/>
                </a:solidFill>
                <a:effectLst/>
                <a:latin typeface="+mn-lt"/>
                <a:ea typeface="+mn-ea"/>
                <a:cs typeface="+mn-cs"/>
              </a:rPr>
              <a:t>39 </a:t>
            </a:r>
            <a:r>
              <a:rPr lang="en-US" sz="1200" b="1" i="0" u="none" strike="noStrike" kern="1200" dirty="0">
                <a:solidFill>
                  <a:schemeClr val="tx1"/>
                </a:solidFill>
                <a:effectLst/>
                <a:latin typeface="+mn-lt"/>
                <a:ea typeface="+mn-ea"/>
                <a:cs typeface="+mn-cs"/>
                <a:hlinkClick r:id="rId5" tooltip="Grand Slam (tennis)">
                  <a:extLst>
                    <a:ext uri="{A12FA001-AC4F-418D-AE19-62706E023703}">
                      <ahyp:hlinkClr xmlns:ahyp="http://schemas.microsoft.com/office/drawing/2018/hyperlinkcolor" val="tx"/>
                    </a:ext>
                  </a:extLst>
                </a:hlinkClick>
              </a:rPr>
              <a:t>Grand Slam</a:t>
            </a:r>
            <a:r>
              <a:rPr lang="en-US" sz="1200" b="1" i="0" kern="1200" dirty="0">
                <a:solidFill>
                  <a:schemeClr val="tx1"/>
                </a:solidFill>
                <a:effectLst/>
                <a:latin typeface="+mn-lt"/>
                <a:ea typeface="+mn-ea"/>
                <a:cs typeface="+mn-cs"/>
              </a:rPr>
              <a:t> titles</a:t>
            </a:r>
            <a:r>
              <a:rPr lang="en-US" sz="1200" b="0" i="0" kern="1200" dirty="0">
                <a:solidFill>
                  <a:schemeClr val="tx1"/>
                </a:solidFill>
                <a:effectLst/>
                <a:latin typeface="+mn-lt"/>
                <a:ea typeface="+mn-ea"/>
                <a:cs typeface="+mn-cs"/>
              </a:rPr>
              <a:t>: 12 in singles, 16 in women's doubles, and 11 in mixed doubles. She often represented the United States in the </a:t>
            </a:r>
            <a:r>
              <a:rPr lang="en-US" sz="1200" b="0" i="0" u="none" strike="noStrike" kern="1200" dirty="0">
                <a:solidFill>
                  <a:schemeClr val="tx1"/>
                </a:solidFill>
                <a:effectLst/>
                <a:latin typeface="+mn-lt"/>
                <a:ea typeface="+mn-ea"/>
                <a:cs typeface="+mn-cs"/>
                <a:hlinkClick r:id="rId6" tooltip="Fed Cup">
                  <a:extLst>
                    <a:ext uri="{A12FA001-AC4F-418D-AE19-62706E023703}">
                      <ahyp:hlinkClr xmlns:ahyp="http://schemas.microsoft.com/office/drawing/2018/hyperlinkcolor" val="tx"/>
                    </a:ext>
                  </a:extLst>
                </a:hlinkClick>
              </a:rPr>
              <a:t>Federation Cup</a:t>
            </a:r>
            <a:r>
              <a:rPr lang="en-US" sz="1200" b="0" i="0" kern="1200" dirty="0">
                <a:solidFill>
                  <a:schemeClr val="tx1"/>
                </a:solidFill>
                <a:effectLst/>
                <a:latin typeface="+mn-lt"/>
                <a:ea typeface="+mn-ea"/>
                <a:cs typeface="+mn-cs"/>
              </a:rPr>
              <a:t> and the </a:t>
            </a:r>
            <a:r>
              <a:rPr lang="en-US" sz="1200" b="0" i="0" u="none" strike="noStrike" kern="1200" dirty="0">
                <a:solidFill>
                  <a:schemeClr val="tx1"/>
                </a:solidFill>
                <a:effectLst/>
                <a:latin typeface="+mn-lt"/>
                <a:ea typeface="+mn-ea"/>
                <a:cs typeface="+mn-cs"/>
                <a:hlinkClick r:id="rId7" tooltip="Wightman Cup">
                  <a:extLst>
                    <a:ext uri="{A12FA001-AC4F-418D-AE19-62706E023703}">
                      <ahyp:hlinkClr xmlns:ahyp="http://schemas.microsoft.com/office/drawing/2018/hyperlinkcolor" val="tx"/>
                    </a:ext>
                  </a:extLst>
                </a:hlinkClick>
              </a:rPr>
              <a:t>Wightman Cup</a:t>
            </a:r>
            <a:r>
              <a:rPr lang="en-US" sz="1200" b="0" i="0" kern="1200" dirty="0">
                <a:solidFill>
                  <a:schemeClr val="tx1"/>
                </a:solidFill>
                <a:effectLst/>
                <a:latin typeface="+mn-lt"/>
                <a:ea typeface="+mn-ea"/>
                <a:cs typeface="+mn-cs"/>
              </a:rPr>
              <a:t>. She was a member of the victorious United States team in seven Federation Cups and nine Wightman Cups. For three years, she was the United States' captain in the Federation Cup.</a:t>
            </a:r>
          </a:p>
          <a:p>
            <a:r>
              <a:rPr lang="en-US" sz="1200" b="0" i="0" kern="1200" dirty="0">
                <a:solidFill>
                  <a:schemeClr val="tx1"/>
                </a:solidFill>
                <a:effectLst/>
                <a:latin typeface="+mn-lt"/>
                <a:ea typeface="+mn-ea"/>
                <a:cs typeface="+mn-cs"/>
              </a:rPr>
              <a:t>King is an </a:t>
            </a:r>
            <a:r>
              <a:rPr lang="en-US" sz="1200" b="1" i="0" kern="1200" dirty="0">
                <a:solidFill>
                  <a:schemeClr val="tx1"/>
                </a:solidFill>
                <a:effectLst/>
                <a:latin typeface="+mn-lt"/>
                <a:ea typeface="+mn-ea"/>
                <a:cs typeface="+mn-cs"/>
              </a:rPr>
              <a:t>advocate for gender equality and has long been a pioneer for equality and social justice</a:t>
            </a:r>
            <a:r>
              <a:rPr lang="en-US" sz="1200" b="0" i="0" kern="1200" dirty="0">
                <a:solidFill>
                  <a:schemeClr val="tx1"/>
                </a:solidFill>
                <a:effectLst/>
                <a:latin typeface="+mn-lt"/>
                <a:ea typeface="+mn-ea"/>
                <a:cs typeface="+mn-cs"/>
              </a:rPr>
              <a:t>.</a:t>
            </a:r>
            <a:r>
              <a:rPr lang="en-US" sz="1200" b="0" i="0" u="none" strike="noStrike" kern="1200" baseline="30000" dirty="0">
                <a:solidFill>
                  <a:schemeClr val="tx1"/>
                </a:solidFill>
                <a:effectLst/>
                <a:latin typeface="+mn-lt"/>
                <a:ea typeface="+mn-ea"/>
                <a:cs typeface="+mn-cs"/>
              </a:rPr>
              <a:t>  </a:t>
            </a:r>
            <a:r>
              <a:rPr lang="en-US" sz="1200" b="0" i="0" kern="1200" dirty="0">
                <a:solidFill>
                  <a:schemeClr val="tx1"/>
                </a:solidFill>
                <a:effectLst/>
                <a:latin typeface="+mn-lt"/>
                <a:ea typeface="+mn-ea"/>
                <a:cs typeface="+mn-cs"/>
              </a:rPr>
              <a:t>In </a:t>
            </a:r>
            <a:r>
              <a:rPr lang="en-US" sz="1200" b="1" i="0" kern="1200" dirty="0">
                <a:solidFill>
                  <a:schemeClr val="tx1"/>
                </a:solidFill>
                <a:effectLst/>
                <a:latin typeface="+mn-lt"/>
                <a:ea typeface="+mn-ea"/>
                <a:cs typeface="+mn-cs"/>
              </a:rPr>
              <a:t>1973, at age 29, she won the "</a:t>
            </a:r>
            <a:r>
              <a:rPr lang="en-US" sz="1200" b="1" i="0" u="none" strike="noStrike" kern="1200" dirty="0">
                <a:solidFill>
                  <a:schemeClr val="tx1"/>
                </a:solidFill>
                <a:effectLst/>
                <a:latin typeface="+mn-lt"/>
                <a:ea typeface="+mn-ea"/>
                <a:cs typeface="+mn-cs"/>
                <a:hlinkClick r:id="rId8" tooltip="Battle of the Sexes (tennis)">
                  <a:extLst>
                    <a:ext uri="{A12FA001-AC4F-418D-AE19-62706E023703}">
                      <ahyp:hlinkClr xmlns:ahyp="http://schemas.microsoft.com/office/drawing/2018/hyperlinkcolor" val="tx"/>
                    </a:ext>
                  </a:extLst>
                </a:hlinkClick>
              </a:rPr>
              <a:t>Battle of the Sexes</a:t>
            </a:r>
            <a:r>
              <a:rPr lang="en-US" sz="1200" b="1" i="0" kern="1200" dirty="0">
                <a:solidFill>
                  <a:schemeClr val="tx1"/>
                </a:solidFill>
                <a:effectLst/>
                <a:latin typeface="+mn-lt"/>
                <a:ea typeface="+mn-ea"/>
                <a:cs typeface="+mn-cs"/>
              </a:rPr>
              <a:t>" tennis match </a:t>
            </a:r>
            <a:r>
              <a:rPr lang="en-US" sz="1200" b="0" i="0" kern="1200" dirty="0">
                <a:solidFill>
                  <a:schemeClr val="tx1"/>
                </a:solidFill>
                <a:effectLst/>
                <a:latin typeface="+mn-lt"/>
                <a:ea typeface="+mn-ea"/>
                <a:cs typeface="+mn-cs"/>
              </a:rPr>
              <a:t>against the 55-year-old </a:t>
            </a:r>
            <a:r>
              <a:rPr lang="en-US" sz="1200" b="0" i="0" u="none" strike="noStrike" kern="1200" dirty="0">
                <a:solidFill>
                  <a:schemeClr val="tx1"/>
                </a:solidFill>
                <a:effectLst/>
                <a:latin typeface="+mn-lt"/>
                <a:ea typeface="+mn-ea"/>
                <a:cs typeface="+mn-cs"/>
                <a:hlinkClick r:id="rId9" tooltip="Bobby Riggs">
                  <a:extLst>
                    <a:ext uri="{A12FA001-AC4F-418D-AE19-62706E023703}">
                      <ahyp:hlinkClr xmlns:ahyp="http://schemas.microsoft.com/office/drawing/2018/hyperlinkcolor" val="tx"/>
                    </a:ext>
                  </a:extLst>
                </a:hlinkClick>
              </a:rPr>
              <a:t>Bobby Riggs</a:t>
            </a:r>
            <a:r>
              <a:rPr lang="en-US" sz="1200" b="0" i="0" kern="1200" dirty="0">
                <a:solidFill>
                  <a:schemeClr val="tx1"/>
                </a:solidFill>
                <a:effectLst/>
                <a:latin typeface="+mn-lt"/>
                <a:ea typeface="+mn-ea"/>
                <a:cs typeface="+mn-cs"/>
              </a:rPr>
              <a:t>. She was also the founder of the </a:t>
            </a:r>
            <a:r>
              <a:rPr lang="en-US" sz="1200" b="0" i="0" u="none" strike="noStrike" kern="1200" dirty="0">
                <a:solidFill>
                  <a:schemeClr val="tx1"/>
                </a:solidFill>
                <a:effectLst/>
                <a:latin typeface="+mn-lt"/>
                <a:ea typeface="+mn-ea"/>
                <a:cs typeface="+mn-cs"/>
                <a:hlinkClick r:id="rId10" tooltip="Women's Tennis Association">
                  <a:extLst>
                    <a:ext uri="{A12FA001-AC4F-418D-AE19-62706E023703}">
                      <ahyp:hlinkClr xmlns:ahyp="http://schemas.microsoft.com/office/drawing/2018/hyperlinkcolor" val="tx"/>
                    </a:ext>
                  </a:extLst>
                </a:hlinkClick>
              </a:rPr>
              <a:t>Women's Tennis Association</a:t>
            </a:r>
            <a:r>
              <a:rPr lang="en-US" sz="1200" b="0" i="0" kern="1200" dirty="0">
                <a:solidFill>
                  <a:schemeClr val="tx1"/>
                </a:solidFill>
                <a:effectLst/>
                <a:latin typeface="+mn-lt"/>
                <a:ea typeface="+mn-ea"/>
                <a:cs typeface="+mn-cs"/>
              </a:rPr>
              <a:t> and the </a:t>
            </a:r>
            <a:r>
              <a:rPr lang="en-US" sz="1200" b="0" i="0" u="none" strike="noStrike" kern="1200" dirty="0">
                <a:solidFill>
                  <a:schemeClr val="tx1"/>
                </a:solidFill>
                <a:effectLst/>
                <a:latin typeface="+mn-lt"/>
                <a:ea typeface="+mn-ea"/>
                <a:cs typeface="+mn-cs"/>
                <a:hlinkClick r:id="rId11" tooltip="Women's Sports Foundation">
                  <a:extLst>
                    <a:ext uri="{A12FA001-AC4F-418D-AE19-62706E023703}">
                      <ahyp:hlinkClr xmlns:ahyp="http://schemas.microsoft.com/office/drawing/2018/hyperlinkcolor" val="tx"/>
                    </a:ext>
                  </a:extLst>
                </a:hlinkClick>
              </a:rPr>
              <a:t>Women's Sports Foundation</a:t>
            </a:r>
            <a:r>
              <a:rPr lang="en-US" sz="1200" b="0" i="0" kern="1200" dirty="0">
                <a:solidFill>
                  <a:schemeClr val="tx1"/>
                </a:solidFill>
                <a:effectLst/>
                <a:latin typeface="+mn-lt"/>
                <a:ea typeface="+mn-ea"/>
                <a:cs typeface="+mn-cs"/>
              </a:rPr>
              <a:t>. She was also instrumental in persuading cigarette brand </a:t>
            </a:r>
            <a:r>
              <a:rPr lang="en-US" sz="1200" b="0" i="0" u="none" strike="noStrike" kern="1200" dirty="0">
                <a:solidFill>
                  <a:schemeClr val="tx1"/>
                </a:solidFill>
                <a:effectLst/>
                <a:latin typeface="+mn-lt"/>
                <a:ea typeface="+mn-ea"/>
                <a:cs typeface="+mn-cs"/>
                <a:hlinkClick r:id="rId12" tooltip="Virginia Slims">
                  <a:extLst>
                    <a:ext uri="{A12FA001-AC4F-418D-AE19-62706E023703}">
                      <ahyp:hlinkClr xmlns:ahyp="http://schemas.microsoft.com/office/drawing/2018/hyperlinkcolor" val="tx"/>
                    </a:ext>
                  </a:extLst>
                </a:hlinkClick>
              </a:rPr>
              <a:t>Virginia Slims</a:t>
            </a:r>
            <a:r>
              <a:rPr lang="en-US" sz="1200" b="0" i="0" kern="1200" dirty="0">
                <a:solidFill>
                  <a:schemeClr val="tx1"/>
                </a:solidFill>
                <a:effectLst/>
                <a:latin typeface="+mn-lt"/>
                <a:ea typeface="+mn-ea"/>
                <a:cs typeface="+mn-cs"/>
              </a:rPr>
              <a:t> to sponsor women's tennis in the 1970s and went on to serve on the board of their parent company </a:t>
            </a:r>
            <a:r>
              <a:rPr lang="en-US" sz="1200" b="0" i="0" u="none" strike="noStrike" kern="1200" dirty="0">
                <a:solidFill>
                  <a:schemeClr val="tx1"/>
                </a:solidFill>
                <a:effectLst/>
                <a:latin typeface="+mn-lt"/>
                <a:ea typeface="+mn-ea"/>
                <a:cs typeface="+mn-cs"/>
                <a:hlinkClick r:id="rId13" tooltip="Philip Morris USA">
                  <a:extLst>
                    <a:ext uri="{A12FA001-AC4F-418D-AE19-62706E023703}">
                      <ahyp:hlinkClr xmlns:ahyp="http://schemas.microsoft.com/office/drawing/2018/hyperlinkcolor" val="tx"/>
                    </a:ext>
                  </a:extLst>
                </a:hlinkClick>
              </a:rPr>
              <a:t>Philip Morris</a:t>
            </a:r>
            <a:r>
              <a:rPr lang="en-US" sz="1200" b="0" i="0" kern="1200" dirty="0">
                <a:solidFill>
                  <a:schemeClr val="tx1"/>
                </a:solidFill>
                <a:effectLst/>
                <a:latin typeface="+mn-lt"/>
                <a:ea typeface="+mn-ea"/>
                <a:cs typeface="+mn-cs"/>
              </a:rPr>
              <a:t> in the 2000s.</a:t>
            </a:r>
          </a:p>
          <a:p>
            <a:r>
              <a:rPr lang="en-US" sz="1200" b="0" i="0" kern="1200" dirty="0">
                <a:solidFill>
                  <a:schemeClr val="tx1"/>
                </a:solidFill>
                <a:effectLst/>
                <a:latin typeface="+mn-lt"/>
                <a:ea typeface="+mn-ea"/>
                <a:cs typeface="+mn-cs"/>
              </a:rPr>
              <a:t>Regarded by many in the sport as one of the greatest women's tennis players of all time, King was inducted into the </a:t>
            </a:r>
            <a:r>
              <a:rPr lang="en-US" sz="1200" b="0" i="0" u="none" strike="noStrike" kern="1200" dirty="0">
                <a:solidFill>
                  <a:schemeClr val="tx1"/>
                </a:solidFill>
                <a:effectLst/>
                <a:latin typeface="+mn-lt"/>
                <a:ea typeface="+mn-ea"/>
                <a:cs typeface="+mn-cs"/>
                <a:hlinkClick r:id="rId14" tooltip="International Tennis Hall of Fame">
                  <a:extLst>
                    <a:ext uri="{A12FA001-AC4F-418D-AE19-62706E023703}">
                      <ahyp:hlinkClr xmlns:ahyp="http://schemas.microsoft.com/office/drawing/2018/hyperlinkcolor" val="tx"/>
                    </a:ext>
                  </a:extLst>
                </a:hlinkClick>
              </a:rPr>
              <a:t>International Tennis Hall of Fame</a:t>
            </a:r>
            <a:r>
              <a:rPr lang="en-US" sz="1200" b="0" i="0" kern="1200" dirty="0">
                <a:solidFill>
                  <a:schemeClr val="tx1"/>
                </a:solidFill>
                <a:effectLst/>
                <a:latin typeface="+mn-lt"/>
                <a:ea typeface="+mn-ea"/>
                <a:cs typeface="+mn-cs"/>
              </a:rPr>
              <a:t> in 1987. The Fed Cup Award of Excellence was bestowed on her in 2010. In 1972, she was the joint winner, with </a:t>
            </a:r>
            <a:r>
              <a:rPr lang="en-US" sz="1200" b="0" i="0" u="none" strike="noStrike" kern="1200" dirty="0">
                <a:solidFill>
                  <a:schemeClr val="tx1"/>
                </a:solidFill>
                <a:effectLst/>
                <a:latin typeface="+mn-lt"/>
                <a:ea typeface="+mn-ea"/>
                <a:cs typeface="+mn-cs"/>
                <a:hlinkClick r:id="rId15" tooltip="John Wooden">
                  <a:extLst>
                    <a:ext uri="{A12FA001-AC4F-418D-AE19-62706E023703}">
                      <ahyp:hlinkClr xmlns:ahyp="http://schemas.microsoft.com/office/drawing/2018/hyperlinkcolor" val="tx"/>
                    </a:ext>
                  </a:extLst>
                </a:hlinkClick>
              </a:rPr>
              <a:t>John Wooden</a:t>
            </a:r>
            <a:r>
              <a:rPr lang="en-US" sz="1200" b="0" i="0" kern="1200" dirty="0">
                <a:solidFill>
                  <a:schemeClr val="tx1"/>
                </a:solidFill>
                <a:effectLst/>
                <a:latin typeface="+mn-lt"/>
                <a:ea typeface="+mn-ea"/>
                <a:cs typeface="+mn-cs"/>
              </a:rPr>
              <a:t>, of the </a:t>
            </a:r>
            <a:r>
              <a:rPr lang="en-US" sz="1200" b="0" i="1" u="none" strike="noStrike" kern="1200" dirty="0">
                <a:solidFill>
                  <a:schemeClr val="tx1"/>
                </a:solidFill>
                <a:effectLst/>
                <a:latin typeface="+mn-lt"/>
                <a:ea typeface="+mn-ea"/>
                <a:cs typeface="+mn-cs"/>
                <a:hlinkClick r:id="rId16" tooltip="Sports Illustrated">
                  <a:extLst>
                    <a:ext uri="{A12FA001-AC4F-418D-AE19-62706E023703}">
                      <ahyp:hlinkClr xmlns:ahyp="http://schemas.microsoft.com/office/drawing/2018/hyperlinkcolor" val="tx"/>
                    </a:ext>
                  </a:extLst>
                </a:hlinkClick>
              </a:rPr>
              <a:t>Sports Illustrated</a:t>
            </a:r>
            <a:r>
              <a:rPr lang="en-US" sz="1200" b="0" i="0" kern="1200" dirty="0">
                <a:solidFill>
                  <a:schemeClr val="tx1"/>
                </a:solidFill>
                <a:effectLst/>
                <a:latin typeface="+mn-lt"/>
                <a:ea typeface="+mn-ea"/>
                <a:cs typeface="+mn-cs"/>
              </a:rPr>
              <a:t> </a:t>
            </a:r>
            <a:r>
              <a:rPr lang="en-US" sz="1200" b="0" i="0" u="none" strike="noStrike" kern="1200" dirty="0">
                <a:solidFill>
                  <a:schemeClr val="tx1"/>
                </a:solidFill>
                <a:effectLst/>
                <a:latin typeface="+mn-lt"/>
                <a:ea typeface="+mn-ea"/>
                <a:cs typeface="+mn-cs"/>
                <a:hlinkClick r:id="rId17" tooltip="Sportsman of the Year">
                  <a:extLst>
                    <a:ext uri="{A12FA001-AC4F-418D-AE19-62706E023703}">
                      <ahyp:hlinkClr xmlns:ahyp="http://schemas.microsoft.com/office/drawing/2018/hyperlinkcolor" val="tx"/>
                    </a:ext>
                  </a:extLst>
                </a:hlinkClick>
              </a:rPr>
              <a:t>Sportsman of the Year</a:t>
            </a:r>
            <a:r>
              <a:rPr lang="en-US" sz="1200" b="0" i="0" kern="1200" dirty="0">
                <a:solidFill>
                  <a:schemeClr val="tx1"/>
                </a:solidFill>
                <a:effectLst/>
                <a:latin typeface="+mn-lt"/>
                <a:ea typeface="+mn-ea"/>
                <a:cs typeface="+mn-cs"/>
              </a:rPr>
              <a:t> award and was one of the </a:t>
            </a:r>
            <a:r>
              <a:rPr lang="en-US" sz="1200" b="1" i="1" u="none" strike="noStrike" kern="1200" dirty="0">
                <a:solidFill>
                  <a:schemeClr val="tx1"/>
                </a:solidFill>
                <a:effectLst/>
                <a:latin typeface="+mn-lt"/>
                <a:ea typeface="+mn-ea"/>
                <a:cs typeface="+mn-cs"/>
                <a:hlinkClick r:id="rId18" tooltip="Time (magazine)">
                  <a:extLst>
                    <a:ext uri="{A12FA001-AC4F-418D-AE19-62706E023703}">
                      <ahyp:hlinkClr xmlns:ahyp="http://schemas.microsoft.com/office/drawing/2018/hyperlinkcolor" val="tx"/>
                    </a:ext>
                  </a:extLst>
                </a:hlinkClick>
              </a:rPr>
              <a:t>Time</a:t>
            </a:r>
            <a:r>
              <a:rPr lang="en-US" sz="1200" b="1" i="0" kern="1200" dirty="0">
                <a:solidFill>
                  <a:schemeClr val="tx1"/>
                </a:solidFill>
                <a:effectLst/>
                <a:latin typeface="+mn-lt"/>
                <a:ea typeface="+mn-ea"/>
                <a:cs typeface="+mn-cs"/>
              </a:rPr>
              <a:t> Persons of the Year in 1975</a:t>
            </a:r>
            <a:r>
              <a:rPr lang="en-US" sz="1200" b="0" i="0" kern="1200" dirty="0">
                <a:solidFill>
                  <a:schemeClr val="tx1"/>
                </a:solidFill>
                <a:effectLst/>
                <a:latin typeface="+mn-lt"/>
                <a:ea typeface="+mn-ea"/>
                <a:cs typeface="+mn-cs"/>
              </a:rPr>
              <a:t>. She has also received the </a:t>
            </a:r>
            <a:r>
              <a:rPr lang="en-US" sz="1200" b="0" i="0" u="none" strike="noStrike" kern="1200" dirty="0">
                <a:solidFill>
                  <a:schemeClr val="tx1"/>
                </a:solidFill>
                <a:effectLst/>
                <a:latin typeface="+mn-lt"/>
                <a:ea typeface="+mn-ea"/>
                <a:cs typeface="+mn-cs"/>
                <a:hlinkClick r:id="rId19" tooltip="Presidential Medal of Freedom">
                  <a:extLst>
                    <a:ext uri="{A12FA001-AC4F-418D-AE19-62706E023703}">
                      <ahyp:hlinkClr xmlns:ahyp="http://schemas.microsoft.com/office/drawing/2018/hyperlinkcolor" val="tx"/>
                    </a:ext>
                  </a:extLst>
                </a:hlinkClick>
              </a:rPr>
              <a:t>Presidential Medal of Freedom</a:t>
            </a:r>
            <a:r>
              <a:rPr lang="en-US" sz="1200" b="0" i="0" kern="1200" dirty="0">
                <a:solidFill>
                  <a:schemeClr val="tx1"/>
                </a:solidFill>
                <a:effectLst/>
                <a:latin typeface="+mn-lt"/>
                <a:ea typeface="+mn-ea"/>
                <a:cs typeface="+mn-cs"/>
              </a:rPr>
              <a:t> and the </a:t>
            </a:r>
            <a:r>
              <a:rPr lang="en-US" sz="1200" b="0" i="1" kern="1200" dirty="0">
                <a:solidFill>
                  <a:schemeClr val="tx1"/>
                </a:solidFill>
                <a:effectLst/>
                <a:latin typeface="+mn-lt"/>
                <a:ea typeface="+mn-ea"/>
                <a:cs typeface="+mn-cs"/>
              </a:rPr>
              <a:t>Sunday Times</a:t>
            </a:r>
            <a:r>
              <a:rPr lang="en-US" sz="1200" b="0" i="0" kern="1200" dirty="0">
                <a:solidFill>
                  <a:schemeClr val="tx1"/>
                </a:solidFill>
                <a:effectLst/>
                <a:latin typeface="+mn-lt"/>
                <a:ea typeface="+mn-ea"/>
                <a:cs typeface="+mn-cs"/>
              </a:rPr>
              <a:t> Sportswoman of the Year lifetime achievement award. She was inducted into the </a:t>
            </a:r>
            <a:r>
              <a:rPr lang="en-US" sz="1200" b="0" i="0" u="none" strike="noStrike" kern="1200" dirty="0">
                <a:solidFill>
                  <a:schemeClr val="tx1"/>
                </a:solidFill>
                <a:effectLst/>
                <a:latin typeface="+mn-lt"/>
                <a:ea typeface="+mn-ea"/>
                <a:cs typeface="+mn-cs"/>
                <a:hlinkClick r:id="rId20" tooltip="National Women's Hall of Fame">
                  <a:extLst>
                    <a:ext uri="{A12FA001-AC4F-418D-AE19-62706E023703}">
                      <ahyp:hlinkClr xmlns:ahyp="http://schemas.microsoft.com/office/drawing/2018/hyperlinkcolor" val="tx"/>
                    </a:ext>
                  </a:extLst>
                </a:hlinkClick>
              </a:rPr>
              <a:t>National Women's Hall of Fame</a:t>
            </a:r>
            <a:r>
              <a:rPr lang="en-US" sz="1200" b="0" i="0" kern="1200" dirty="0">
                <a:solidFill>
                  <a:schemeClr val="tx1"/>
                </a:solidFill>
                <a:effectLst/>
                <a:latin typeface="+mn-lt"/>
                <a:ea typeface="+mn-ea"/>
                <a:cs typeface="+mn-cs"/>
              </a:rPr>
              <a:t> in 1990, and in 2006, the </a:t>
            </a:r>
            <a:r>
              <a:rPr lang="en-US" sz="1200" b="0" i="0" u="none" strike="noStrike" kern="1200" dirty="0">
                <a:solidFill>
                  <a:schemeClr val="tx1"/>
                </a:solidFill>
                <a:effectLst/>
                <a:latin typeface="+mn-lt"/>
                <a:ea typeface="+mn-ea"/>
                <a:cs typeface="+mn-cs"/>
                <a:hlinkClick r:id="rId21" tooltip="USTA National Tennis Center">
                  <a:extLst>
                    <a:ext uri="{A12FA001-AC4F-418D-AE19-62706E023703}">
                      <ahyp:hlinkClr xmlns:ahyp="http://schemas.microsoft.com/office/drawing/2018/hyperlinkcolor" val="tx"/>
                    </a:ext>
                  </a:extLst>
                </a:hlinkClick>
              </a:rPr>
              <a:t>USTA National Tennis Center</a:t>
            </a:r>
            <a:r>
              <a:rPr lang="en-US" sz="1200" b="0" i="0" kern="1200" dirty="0">
                <a:solidFill>
                  <a:schemeClr val="tx1"/>
                </a:solidFill>
                <a:effectLst/>
                <a:latin typeface="+mn-lt"/>
                <a:ea typeface="+mn-ea"/>
                <a:cs typeface="+mn-cs"/>
              </a:rPr>
              <a:t> in New York City was renamed the USTA Billie Jean King National Tennis Center. In 2018, she won the </a:t>
            </a:r>
            <a:r>
              <a:rPr lang="en-US" sz="1200" b="0" i="0" u="none" strike="noStrike" kern="1200" dirty="0">
                <a:solidFill>
                  <a:schemeClr val="tx1"/>
                </a:solidFill>
                <a:effectLst/>
                <a:latin typeface="+mn-lt"/>
                <a:ea typeface="+mn-ea"/>
                <a:cs typeface="+mn-cs"/>
                <a:hlinkClick r:id="rId22" tooltip="BBC Sports Personality of the Year Lifetime Achievement Award">
                  <a:extLst>
                    <a:ext uri="{A12FA001-AC4F-418D-AE19-62706E023703}">
                      <ahyp:hlinkClr xmlns:ahyp="http://schemas.microsoft.com/office/drawing/2018/hyperlinkcolor" val="tx"/>
                    </a:ext>
                  </a:extLst>
                </a:hlinkClick>
              </a:rPr>
              <a:t>BBC Sports Personality of the Year Lifetime Achievement Award</a:t>
            </a:r>
            <a:r>
              <a:rPr lang="en-US" sz="1200" b="0" i="0" kern="1200" dirty="0">
                <a:solidFill>
                  <a:schemeClr val="tx1"/>
                </a:solidFill>
                <a:effectLst/>
                <a:latin typeface="+mn-lt"/>
                <a:ea typeface="+mn-ea"/>
                <a:cs typeface="+mn-cs"/>
              </a:rPr>
              <a:t>.</a:t>
            </a:r>
          </a:p>
          <a:p>
            <a:endParaRPr lang="en-US" sz="1200" b="0" i="0" u="none" strike="noStrike" kern="1200" baseline="0" dirty="0">
              <a:solidFill>
                <a:schemeClr val="tx1"/>
              </a:solidFill>
              <a:latin typeface="+mn-lt"/>
              <a:ea typeface="+mn-ea"/>
              <a:cs typeface="+mn-cs"/>
            </a:endParaRPr>
          </a:p>
          <a:p>
            <a:endParaRPr lang="en-US" sz="1200" b="1" i="0" u="none" strike="noStrike" kern="1200" baseline="0" dirty="0">
              <a:solidFill>
                <a:schemeClr val="tx1"/>
              </a:solidFill>
              <a:latin typeface="+mn-lt"/>
              <a:ea typeface="+mn-ea"/>
              <a:cs typeface="+mn-cs"/>
            </a:endParaRPr>
          </a:p>
          <a:p>
            <a:r>
              <a:rPr lang="en-US" sz="1200" b="1" i="0" u="none" strike="noStrike" kern="1200" baseline="0" dirty="0">
                <a:solidFill>
                  <a:schemeClr val="tx1"/>
                </a:solidFill>
                <a:latin typeface="+mn-lt"/>
                <a:ea typeface="+mn-ea"/>
                <a:cs typeface="+mn-cs"/>
              </a:rPr>
              <a:t>Quote illustrates that motivation concerns the ability to initiate and persist in goal pursuit </a:t>
            </a:r>
          </a:p>
        </p:txBody>
      </p:sp>
      <p:sp>
        <p:nvSpPr>
          <p:cNvPr id="4" name="Slide Number Placeholder 3"/>
          <p:cNvSpPr>
            <a:spLocks noGrp="1"/>
          </p:cNvSpPr>
          <p:nvPr>
            <p:ph type="sldNum" sz="quarter" idx="10"/>
          </p:nvPr>
        </p:nvSpPr>
        <p:spPr/>
        <p:txBody>
          <a:bodyPr/>
          <a:lstStyle/>
          <a:p>
            <a:pPr>
              <a:defRPr/>
            </a:pPr>
            <a:fld id="{04915706-070A-4707-AA18-DDF1820200B2}" type="slidenum">
              <a:rPr lang="en-GB" smtClean="0"/>
              <a:pPr>
                <a:defRPr/>
              </a:pPr>
              <a:t>2</a:t>
            </a:fld>
            <a:endParaRPr lang="en-GB"/>
          </a:p>
        </p:txBody>
      </p:sp>
    </p:spTree>
    <p:extLst>
      <p:ext uri="{BB962C8B-B14F-4D97-AF65-F5344CB8AC3E}">
        <p14:creationId xmlns:p14="http://schemas.microsoft.com/office/powerpoint/2010/main" val="235444695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55000" lnSpcReduction="20000"/>
          </a:bodyPr>
          <a:lstStyle/>
          <a:p>
            <a:r>
              <a:rPr lang="nl-BE" sz="1200" b="0" i="0" u="none" strike="noStrike" kern="1200" baseline="0" dirty="0">
                <a:solidFill>
                  <a:schemeClr val="tx1"/>
                </a:solidFill>
                <a:latin typeface="+mn-lt"/>
                <a:ea typeface="+mn-ea"/>
                <a:cs typeface="+mn-cs"/>
              </a:rPr>
              <a:t>(</a:t>
            </a:r>
            <a:r>
              <a:rPr lang="nl-BE" sz="1200" b="0" i="0" u="none" strike="noStrike" kern="1200" baseline="0" dirty="0" err="1">
                <a:solidFill>
                  <a:schemeClr val="tx1"/>
                </a:solidFill>
                <a:latin typeface="+mn-lt"/>
                <a:ea typeface="+mn-ea"/>
                <a:cs typeface="+mn-cs"/>
              </a:rPr>
              <a:t>see</a:t>
            </a:r>
            <a:r>
              <a:rPr lang="nl-BE" sz="1200" b="0" i="0" u="none" strike="noStrike" kern="1200" baseline="0" dirty="0">
                <a:solidFill>
                  <a:schemeClr val="tx1"/>
                </a:solidFill>
                <a:latin typeface="+mn-lt"/>
                <a:ea typeface="+mn-ea"/>
                <a:cs typeface="+mn-cs"/>
              </a:rPr>
              <a:t> </a:t>
            </a:r>
            <a:r>
              <a:rPr lang="nl-BE" sz="1200" b="0" i="0" u="none" strike="noStrike" kern="1200" baseline="0" dirty="0" err="1">
                <a:solidFill>
                  <a:schemeClr val="tx1"/>
                </a:solidFill>
                <a:latin typeface="+mn-lt"/>
                <a:ea typeface="+mn-ea"/>
                <a:cs typeface="+mn-cs"/>
              </a:rPr>
              <a:t>Kahneman</a:t>
            </a:r>
            <a:r>
              <a:rPr lang="nl-BE" sz="1200" b="0" i="0" u="none" strike="noStrike" kern="1200" baseline="0" dirty="0">
                <a:solidFill>
                  <a:schemeClr val="tx1"/>
                </a:solidFill>
                <a:latin typeface="+mn-lt"/>
                <a:ea typeface="+mn-ea"/>
                <a:cs typeface="+mn-cs"/>
              </a:rPr>
              <a:t>, </a:t>
            </a:r>
            <a:r>
              <a:rPr lang="nl-BE" sz="1200" b="0" i="0" u="none" strike="noStrike" kern="1200" baseline="0" dirty="0" err="1">
                <a:solidFill>
                  <a:schemeClr val="tx1"/>
                </a:solidFill>
                <a:latin typeface="+mn-lt"/>
                <a:ea typeface="+mn-ea"/>
                <a:cs typeface="+mn-cs"/>
              </a:rPr>
              <a:t>Thaler</a:t>
            </a:r>
            <a:r>
              <a:rPr lang="nl-BE" sz="1200" b="0" i="0" u="none" strike="noStrike" kern="1200" baseline="0" dirty="0">
                <a:solidFill>
                  <a:schemeClr val="tx1"/>
                </a:solidFill>
                <a:latin typeface="+mn-lt"/>
                <a:ea typeface="+mn-ea"/>
                <a:cs typeface="+mn-cs"/>
              </a:rPr>
              <a:t>/nudging)</a:t>
            </a:r>
          </a:p>
          <a:p>
            <a:endParaRPr lang="nl-BE"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Motivation has an extensive history in academic research. Some of the earliest work on this topic was by Clark Hull (1932), who observed that effort invested in accomplishing a goal increases as goal attainment becomes more likely. Although this conclusion was drawn by observing rats running a maze to achieve a food reward – with speed increasing as distance to the food decreased – it is nevertheless useful in seeking to explain goal pursuit in humans (</a:t>
            </a:r>
            <a:r>
              <a:rPr lang="en-US" sz="1200" b="0" i="0" u="none" strike="noStrike" kern="1200" baseline="0" dirty="0" err="1">
                <a:solidFill>
                  <a:schemeClr val="tx1"/>
                </a:solidFill>
                <a:latin typeface="+mn-lt"/>
                <a:ea typeface="+mn-ea"/>
                <a:cs typeface="+mn-cs"/>
              </a:rPr>
              <a:t>Bonezzi</a:t>
            </a:r>
            <a:r>
              <a:rPr lang="en-US" sz="1200" b="0" i="0" u="none" strike="noStrike" kern="1200" baseline="0" dirty="0">
                <a:solidFill>
                  <a:schemeClr val="tx1"/>
                </a:solidFill>
                <a:latin typeface="+mn-lt"/>
                <a:ea typeface="+mn-ea"/>
                <a:cs typeface="+mn-cs"/>
              </a:rPr>
              <a:t>, </a:t>
            </a:r>
            <a:r>
              <a:rPr lang="en-US" sz="1200" b="0" i="0" u="none" strike="noStrike" kern="1200" baseline="0" dirty="0" err="1">
                <a:solidFill>
                  <a:schemeClr val="tx1"/>
                </a:solidFill>
                <a:latin typeface="+mn-lt"/>
                <a:ea typeface="+mn-ea"/>
                <a:cs typeface="+mn-cs"/>
              </a:rPr>
              <a:t>Brendl</a:t>
            </a:r>
            <a:r>
              <a:rPr lang="en-US" sz="1200" b="0" i="0" u="none" strike="noStrike" kern="1200" baseline="0" dirty="0">
                <a:solidFill>
                  <a:schemeClr val="tx1"/>
                </a:solidFill>
                <a:latin typeface="+mn-lt"/>
                <a:ea typeface="+mn-ea"/>
                <a:cs typeface="+mn-cs"/>
              </a:rPr>
              <a:t>, &amp; De Angelis, 2011). Indeed, much of the modern work on motivation has built on this foundation to understand what promotes goal pursuit and achievement. For example, mirroring Hull’s rats, consumers have been shown to accelerate coffee purchases as they approach the end of a ‘10th free’ loyalty card (</a:t>
            </a:r>
            <a:r>
              <a:rPr lang="en-US" sz="1200" b="0" i="0" u="none" strike="noStrike" kern="1200" baseline="0" dirty="0" err="1">
                <a:solidFill>
                  <a:schemeClr val="tx1"/>
                </a:solidFill>
                <a:latin typeface="+mn-lt"/>
                <a:ea typeface="+mn-ea"/>
                <a:cs typeface="+mn-cs"/>
              </a:rPr>
              <a:t>Kivetz</a:t>
            </a:r>
            <a:r>
              <a:rPr lang="en-US" sz="1200" b="0" i="0" u="none" strike="noStrike" kern="1200" baseline="0" dirty="0">
                <a:solidFill>
                  <a:schemeClr val="tx1"/>
                </a:solidFill>
                <a:latin typeface="+mn-lt"/>
                <a:ea typeface="+mn-ea"/>
                <a:cs typeface="+mn-cs"/>
              </a:rPr>
              <a:t>, </a:t>
            </a:r>
            <a:r>
              <a:rPr lang="en-US" sz="1200" b="0" i="0" u="none" strike="noStrike" kern="1200" baseline="0" dirty="0" err="1">
                <a:solidFill>
                  <a:schemeClr val="tx1"/>
                </a:solidFill>
                <a:latin typeface="+mn-lt"/>
                <a:ea typeface="+mn-ea"/>
                <a:cs typeface="+mn-cs"/>
              </a:rPr>
              <a:t>Urminsky</a:t>
            </a:r>
            <a:r>
              <a:rPr lang="en-US" sz="1200" b="0" i="0" u="none" strike="noStrike" kern="1200" baseline="0" dirty="0">
                <a:solidFill>
                  <a:schemeClr val="tx1"/>
                </a:solidFill>
                <a:latin typeface="+mn-lt"/>
                <a:ea typeface="+mn-ea"/>
                <a:cs typeface="+mn-cs"/>
              </a:rPr>
              <a:t>, &amp; Zheng, 2006). In the sports context, athletes are often observed to give ‘one last push’ as they complete a given event (e.g., a race), and this is also often a feature both of others’ efforts to motivate them despite their fatigue and of their own self-talk (McCormick &amp; </a:t>
            </a:r>
            <a:r>
              <a:rPr lang="en-US" sz="1200" b="0" i="0" u="none" strike="noStrike" kern="1200" baseline="0" dirty="0" err="1">
                <a:solidFill>
                  <a:schemeClr val="tx1"/>
                </a:solidFill>
                <a:latin typeface="+mn-lt"/>
                <a:ea typeface="+mn-ea"/>
                <a:cs typeface="+mn-cs"/>
              </a:rPr>
              <a:t>Hatzigeorgiadis</a:t>
            </a:r>
            <a:r>
              <a:rPr lang="en-US" sz="1200" b="0" i="0" u="none" strike="noStrike" kern="1200" baseline="0" dirty="0">
                <a:solidFill>
                  <a:schemeClr val="tx1"/>
                </a:solidFill>
                <a:latin typeface="+mn-lt"/>
                <a:ea typeface="+mn-ea"/>
                <a:cs typeface="+mn-cs"/>
              </a:rPr>
              <a:t>, 2019). This method of motivation can also be seen when a person puts in extra effort as they reach the end of a given exercise routine (e.g., in the last five push ups of a workout). Given the centrality of motivation to success in most life domains, this topic has fascinated scholars in a range of disciplines in the social sciences, including economics and psychology. </a:t>
            </a:r>
          </a:p>
          <a:p>
            <a:endParaRPr lang="en-US" sz="1200" b="0" i="0" u="none" strike="noStrike" kern="1200" baseline="0" dirty="0">
              <a:solidFill>
                <a:schemeClr val="tx1"/>
              </a:solidFill>
              <a:latin typeface="+mn-lt"/>
              <a:ea typeface="+mn-ea"/>
              <a:cs typeface="+mn-cs"/>
            </a:endParaRPr>
          </a:p>
          <a:p>
            <a:endParaRPr lang="nl-BE"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Economic approaches </a:t>
            </a:r>
            <a:r>
              <a:rPr lang="en-US" sz="1200" b="0" i="0" u="none" strike="noStrike" kern="1200" baseline="0" dirty="0" err="1">
                <a:solidFill>
                  <a:schemeClr val="tx1"/>
                </a:solidFill>
                <a:latin typeface="+mn-lt"/>
                <a:ea typeface="+mn-ea"/>
                <a:cs typeface="+mn-cs"/>
              </a:rPr>
              <a:t>conceptualise</a:t>
            </a:r>
            <a:r>
              <a:rPr lang="en-US" sz="1200" b="0" i="0" u="none" strike="noStrike" kern="1200" baseline="0" dirty="0">
                <a:solidFill>
                  <a:schemeClr val="tx1"/>
                </a:solidFill>
                <a:latin typeface="+mn-lt"/>
                <a:ea typeface="+mn-ea"/>
                <a:cs typeface="+mn-cs"/>
              </a:rPr>
              <a:t> motivation primarily as a process that incorporates components of </a:t>
            </a:r>
            <a:r>
              <a:rPr lang="en-US" sz="1200" b="1" i="0" u="none" strike="noStrike" kern="1200" baseline="0" dirty="0">
                <a:solidFill>
                  <a:schemeClr val="tx1"/>
                </a:solidFill>
                <a:latin typeface="+mn-lt"/>
                <a:ea typeface="+mn-ea"/>
                <a:cs typeface="+mn-cs"/>
              </a:rPr>
              <a:t>reward and punishment.</a:t>
            </a:r>
            <a:r>
              <a:rPr lang="en-US" sz="1200" b="0" i="0" u="none" strike="noStrike" kern="1200" baseline="0" dirty="0">
                <a:solidFill>
                  <a:schemeClr val="tx1"/>
                </a:solidFill>
                <a:latin typeface="+mn-lt"/>
                <a:ea typeface="+mn-ea"/>
                <a:cs typeface="+mn-cs"/>
              </a:rPr>
              <a:t> This traditional approach suggests that people should be rewarded when they perform well as this will increase their motivation to continue the </a:t>
            </a:r>
            <a:r>
              <a:rPr lang="en-US" sz="1200" b="0" i="0" u="none" strike="noStrike" kern="1200" baseline="0" dirty="0" err="1">
                <a:solidFill>
                  <a:schemeClr val="tx1"/>
                </a:solidFill>
                <a:latin typeface="+mn-lt"/>
                <a:ea typeface="+mn-ea"/>
                <a:cs typeface="+mn-cs"/>
              </a:rPr>
              <a:t>behaviour</a:t>
            </a:r>
            <a:r>
              <a:rPr lang="en-US" sz="1200" b="0" i="0" u="none" strike="noStrike" kern="1200" baseline="0" dirty="0">
                <a:solidFill>
                  <a:schemeClr val="tx1"/>
                </a:solidFill>
                <a:latin typeface="+mn-lt"/>
                <a:ea typeface="+mn-ea"/>
                <a:cs typeface="+mn-cs"/>
              </a:rPr>
              <a:t>, but that they should be punished when they perform poorly, as this will reduce their motivation to continue the </a:t>
            </a:r>
            <a:r>
              <a:rPr lang="en-US" sz="1200" b="0" i="0" u="none" strike="noStrike" kern="1200" baseline="0" dirty="0" err="1">
                <a:solidFill>
                  <a:schemeClr val="tx1"/>
                </a:solidFill>
                <a:latin typeface="+mn-lt"/>
                <a:ea typeface="+mn-ea"/>
                <a:cs typeface="+mn-cs"/>
              </a:rPr>
              <a:t>behaviour</a:t>
            </a:r>
            <a:r>
              <a:rPr lang="en-US" sz="1200" b="0" i="0" u="none" strike="noStrike" kern="1200" baseline="0" dirty="0">
                <a:solidFill>
                  <a:schemeClr val="tx1"/>
                </a:solidFill>
                <a:latin typeface="+mn-lt"/>
                <a:ea typeface="+mn-ea"/>
                <a:cs typeface="+mn-cs"/>
              </a:rPr>
              <a:t>. Within this ‘</a:t>
            </a:r>
            <a:r>
              <a:rPr lang="en-US" sz="1200" b="1" i="0" u="none" strike="noStrike" kern="1200" baseline="0" dirty="0">
                <a:solidFill>
                  <a:schemeClr val="tx1"/>
                </a:solidFill>
                <a:latin typeface="+mn-lt"/>
                <a:ea typeface="+mn-ea"/>
                <a:cs typeface="+mn-cs"/>
              </a:rPr>
              <a:t>carrot and stick</a:t>
            </a:r>
            <a:r>
              <a:rPr lang="en-US" sz="1200" b="0" i="0" u="none" strike="noStrike" kern="1200" baseline="0" dirty="0">
                <a:solidFill>
                  <a:schemeClr val="tx1"/>
                </a:solidFill>
                <a:latin typeface="+mn-lt"/>
                <a:ea typeface="+mn-ea"/>
                <a:cs typeface="+mn-cs"/>
              </a:rPr>
              <a:t>’ framework, money is often considered to be the prototypical reward or incentive with which to motivate performance. This, indeed, is the logic behind paying athletes large sums at elite levels (Berri &amp; </a:t>
            </a:r>
            <a:r>
              <a:rPr lang="en-US" sz="1200" b="0" i="0" u="none" strike="noStrike" kern="1200" baseline="0" dirty="0" err="1">
                <a:solidFill>
                  <a:schemeClr val="tx1"/>
                </a:solidFill>
                <a:latin typeface="+mn-lt"/>
                <a:ea typeface="+mn-ea"/>
                <a:cs typeface="+mn-cs"/>
              </a:rPr>
              <a:t>Krautmann</a:t>
            </a:r>
            <a:r>
              <a:rPr lang="en-US" sz="1200" b="0" i="0" u="none" strike="noStrike" kern="1200" baseline="0" dirty="0">
                <a:solidFill>
                  <a:schemeClr val="tx1"/>
                </a:solidFill>
                <a:latin typeface="+mn-lt"/>
                <a:ea typeface="+mn-ea"/>
                <a:cs typeface="+mn-cs"/>
              </a:rPr>
              <a:t>, 2006; Lazear, 2000; Lazear &amp; Rosen, 1981). For example, Premier League soccer stars earn a £75,000 per-game bonus on top of their almost £400,000 weekly salary.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traditional economic approach relies on people being rational when it comes to weighing the costs and benefits of engaging in particular actions. This assumption of  </a:t>
            </a:r>
            <a:r>
              <a:rPr lang="en-US" sz="1200" b="0" i="1" u="none" strike="noStrike" kern="1200" baseline="0" dirty="0">
                <a:solidFill>
                  <a:schemeClr val="tx1"/>
                </a:solidFill>
                <a:latin typeface="+mn-lt"/>
                <a:ea typeface="+mn-ea"/>
                <a:cs typeface="+mn-cs"/>
              </a:rPr>
              <a:t>perfect rationality </a:t>
            </a:r>
            <a:r>
              <a:rPr lang="en-US" sz="1200" b="0" i="0" u="none" strike="noStrike" kern="1200" baseline="0" dirty="0">
                <a:solidFill>
                  <a:schemeClr val="tx1"/>
                </a:solidFill>
                <a:latin typeface="+mn-lt"/>
                <a:ea typeface="+mn-ea"/>
                <a:cs typeface="+mn-cs"/>
              </a:rPr>
              <a:t>is questionable, however. Not least, this is because (as we will see below) there is plenty of evidence that people’s motivation sometimes declines the more they are paid (Deci &amp; Ryan, 1985). As a result, in recent years this traditional economic model has been supplanted by a </a:t>
            </a:r>
            <a:r>
              <a:rPr lang="en-US" sz="1200" b="0" i="1" u="none" strike="noStrike" kern="1200" baseline="0" dirty="0">
                <a:solidFill>
                  <a:schemeClr val="tx1"/>
                </a:solidFill>
                <a:latin typeface="+mn-lt"/>
                <a:ea typeface="+mn-ea"/>
                <a:cs typeface="+mn-cs"/>
              </a:rPr>
              <a:t>bounded rationality </a:t>
            </a:r>
            <a:r>
              <a:rPr lang="en-US" sz="1200" b="0" i="0" u="none" strike="noStrike" kern="1200" baseline="0" dirty="0">
                <a:solidFill>
                  <a:schemeClr val="tx1"/>
                </a:solidFill>
                <a:latin typeface="+mn-lt"/>
                <a:ea typeface="+mn-ea"/>
                <a:cs typeface="+mn-cs"/>
              </a:rPr>
              <a:t>perspective.</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Born of research in </a:t>
            </a:r>
            <a:r>
              <a:rPr lang="en-US" sz="1200" b="0" i="0" u="none" strike="noStrike" kern="1200" baseline="0" dirty="0" err="1">
                <a:solidFill>
                  <a:schemeClr val="tx1"/>
                </a:solidFill>
                <a:latin typeface="+mn-lt"/>
                <a:ea typeface="+mn-ea"/>
                <a:cs typeface="+mn-cs"/>
              </a:rPr>
              <a:t>behavioural</a:t>
            </a:r>
            <a:r>
              <a:rPr lang="en-US" sz="1200" b="0" i="0" u="none" strike="noStrike" kern="1200" baseline="0" dirty="0">
                <a:solidFill>
                  <a:schemeClr val="tx1"/>
                </a:solidFill>
                <a:latin typeface="+mn-lt"/>
                <a:ea typeface="+mn-ea"/>
                <a:cs typeface="+mn-cs"/>
              </a:rPr>
              <a:t> economics, the notion of bounded rationality speaks to the fact that people do not always operate in precisely rational ways (Simon, 1955). In particular, it suggests that money will not always motivate people to perform their best. In line with this point, research has shown that far from leading to better performance, salary raises in elite sports actually often do not predict a player’s subsequent scoring statistics (White &amp; Sheldon, 2014). In fact, recent research has shown that financial incentives might not motivate athletes to invest any more effort than they would otherwise (</a:t>
            </a:r>
            <a:r>
              <a:rPr lang="en-US" sz="1200" b="0" i="0" u="none" strike="noStrike" kern="1200" baseline="0" dirty="0" err="1">
                <a:solidFill>
                  <a:schemeClr val="tx1"/>
                </a:solidFill>
                <a:latin typeface="+mn-lt"/>
                <a:ea typeface="+mn-ea"/>
                <a:cs typeface="+mn-cs"/>
              </a:rPr>
              <a:t>Skorski</a:t>
            </a:r>
            <a:r>
              <a:rPr lang="en-US" sz="1200" b="0" i="0" u="none" strike="noStrike" kern="1200" baseline="0" dirty="0">
                <a:solidFill>
                  <a:schemeClr val="tx1"/>
                </a:solidFill>
                <a:latin typeface="+mn-lt"/>
                <a:ea typeface="+mn-ea"/>
                <a:cs typeface="+mn-cs"/>
              </a:rPr>
              <a:t>, </a:t>
            </a:r>
            <a:r>
              <a:rPr lang="en-US" sz="1200" b="0" i="0" u="none" strike="noStrike" kern="1200" baseline="0" dirty="0" err="1">
                <a:solidFill>
                  <a:schemeClr val="tx1"/>
                </a:solidFill>
                <a:latin typeface="+mn-lt"/>
                <a:ea typeface="+mn-ea"/>
                <a:cs typeface="+mn-cs"/>
              </a:rPr>
              <a:t>Thompsan</a:t>
            </a:r>
            <a:r>
              <a:rPr lang="en-US" sz="1200" b="0" i="0" u="none" strike="noStrike" kern="1200" baseline="0" dirty="0">
                <a:solidFill>
                  <a:schemeClr val="tx1"/>
                </a:solidFill>
                <a:latin typeface="+mn-lt"/>
                <a:ea typeface="+mn-ea"/>
                <a:cs typeface="+mn-cs"/>
              </a:rPr>
              <a:t>, Keegan, Meyer, &amp; </a:t>
            </a:r>
            <a:r>
              <a:rPr lang="en-US" sz="1200" b="0" i="0" u="none" strike="noStrike" kern="1200" baseline="0" dirty="0" err="1">
                <a:solidFill>
                  <a:schemeClr val="tx1"/>
                </a:solidFill>
                <a:latin typeface="+mn-lt"/>
                <a:ea typeface="+mn-ea"/>
                <a:cs typeface="+mn-cs"/>
              </a:rPr>
              <a:t>Abbis</a:t>
            </a:r>
            <a:r>
              <a:rPr lang="en-US" sz="1200" b="0" i="0" u="none" strike="noStrike" kern="1200" baseline="0" dirty="0">
                <a:solidFill>
                  <a:schemeClr val="tx1"/>
                </a:solidFill>
                <a:latin typeface="+mn-lt"/>
                <a:ea typeface="+mn-ea"/>
                <a:cs typeface="+mn-cs"/>
              </a:rPr>
              <a:t>, 2017). One reason for this is that the prospect of winning large sums of money can increase the pressure on athletes to deliver a certain level of performance and, ironically, undermine their performance by leading them to ‘choke’.</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It is important to remember that when people ‘choke under pressure’, they do not simply produce poor performance in absolute terms, but rather suboptimal performance relative to their previous standards (</a:t>
            </a:r>
            <a:r>
              <a:rPr lang="en-US" sz="1200" b="0" i="0" u="none" strike="noStrike" kern="1200" baseline="0" dirty="0" err="1">
                <a:solidFill>
                  <a:schemeClr val="tx1"/>
                </a:solidFill>
                <a:latin typeface="+mn-lt"/>
                <a:ea typeface="+mn-ea"/>
                <a:cs typeface="+mn-cs"/>
              </a:rPr>
              <a:t>Beilock</a:t>
            </a:r>
            <a:r>
              <a:rPr lang="en-US" sz="1200" b="0" i="0" u="none" strike="noStrike" kern="1200" baseline="0" dirty="0">
                <a:solidFill>
                  <a:schemeClr val="tx1"/>
                </a:solidFill>
                <a:latin typeface="+mn-lt"/>
                <a:ea typeface="+mn-ea"/>
                <a:cs typeface="+mn-cs"/>
              </a:rPr>
              <a:t> &amp; Gray, 2007). Moreover, this less-than-optimal performance does not reflect a random fluctuation but instead is a response to a high-pressure situation. In line with this point, choking has been found to occur across many diverse task domains when incentives for optimal performance are at a maximum (</a:t>
            </a:r>
            <a:r>
              <a:rPr lang="en-US" sz="1200" b="0" i="0" u="none" strike="noStrike" kern="1200" baseline="0" dirty="0" err="1">
                <a:solidFill>
                  <a:schemeClr val="tx1"/>
                </a:solidFill>
                <a:latin typeface="+mn-lt"/>
                <a:ea typeface="+mn-ea"/>
                <a:cs typeface="+mn-cs"/>
              </a:rPr>
              <a:t>Beilock</a:t>
            </a:r>
            <a:r>
              <a:rPr lang="en-US" sz="1200" b="0" i="0" u="none" strike="noStrike" kern="1200" baseline="0" dirty="0">
                <a:solidFill>
                  <a:schemeClr val="tx1"/>
                </a:solidFill>
                <a:latin typeface="+mn-lt"/>
                <a:ea typeface="+mn-ea"/>
                <a:cs typeface="+mn-cs"/>
              </a:rPr>
              <a:t> &amp; </a:t>
            </a:r>
            <a:r>
              <a:rPr lang="en-US" sz="1200" b="0" i="0" u="none" strike="noStrike" kern="1200" baseline="0" dirty="0" err="1">
                <a:solidFill>
                  <a:schemeClr val="tx1"/>
                </a:solidFill>
                <a:latin typeface="+mn-lt"/>
                <a:ea typeface="+mn-ea"/>
                <a:cs typeface="+mn-cs"/>
              </a:rPr>
              <a:t>Carr</a:t>
            </a:r>
            <a:r>
              <a:rPr lang="en-US" sz="1200" b="0" i="0" u="none" strike="noStrike" kern="1200" baseline="0" dirty="0">
                <a:solidFill>
                  <a:schemeClr val="tx1"/>
                </a:solidFill>
                <a:latin typeface="+mn-lt"/>
                <a:ea typeface="+mn-ea"/>
                <a:cs typeface="+mn-cs"/>
              </a:rPr>
              <a:t>, 2001; Lewis &amp; Linder, 1997; Masters, 1992). For example, Hickman and Metz (2015) studied choking among athletes by investigating the link between rewards and performance in PGA Tour data from 2004 until 2012. On the basis of their findings, they argue that choking among professional golf players is particularly likely to occur when large rewards put an intense amount of pressure on them in ways that interfere with their performance. To understand these counterintuitive findings, we therefore need to move beyond economics and turn to a field that is able to explain (sometimes aberrant and non-rational) human </a:t>
            </a:r>
            <a:r>
              <a:rPr lang="en-US" sz="1200" b="0" i="0" u="none" strike="noStrike" kern="1200" baseline="0" dirty="0" err="1">
                <a:solidFill>
                  <a:schemeClr val="tx1"/>
                </a:solidFill>
                <a:latin typeface="+mn-lt"/>
                <a:ea typeface="+mn-ea"/>
                <a:cs typeface="+mn-cs"/>
              </a:rPr>
              <a:t>behaviour</a:t>
            </a:r>
            <a:r>
              <a:rPr lang="en-US" sz="1200" b="0" i="0" u="none" strike="noStrike" kern="1200" baseline="0" dirty="0">
                <a:solidFill>
                  <a:schemeClr val="tx1"/>
                </a:solidFill>
                <a:latin typeface="+mn-lt"/>
                <a:ea typeface="+mn-ea"/>
                <a:cs typeface="+mn-cs"/>
              </a:rPr>
              <a:t>: psychology.</a:t>
            </a:r>
            <a:endParaRPr lang="en-GB" dirty="0"/>
          </a:p>
        </p:txBody>
      </p:sp>
      <p:sp>
        <p:nvSpPr>
          <p:cNvPr id="4" name="Slide Number Placeholder 3"/>
          <p:cNvSpPr>
            <a:spLocks noGrp="1"/>
          </p:cNvSpPr>
          <p:nvPr>
            <p:ph type="sldNum" sz="quarter" idx="10"/>
          </p:nvPr>
        </p:nvSpPr>
        <p:spPr/>
        <p:txBody>
          <a:bodyPr/>
          <a:lstStyle/>
          <a:p>
            <a:pPr>
              <a:defRPr/>
            </a:pPr>
            <a:fld id="{04915706-070A-4707-AA18-DDF1820200B2}" type="slidenum">
              <a:rPr lang="en-GB" smtClean="0"/>
              <a:pPr>
                <a:defRPr/>
              </a:pPr>
              <a:t>3</a:t>
            </a:fld>
            <a:endParaRPr lang="en-GB"/>
          </a:p>
        </p:txBody>
      </p:sp>
    </p:spTree>
    <p:extLst>
      <p:ext uri="{BB962C8B-B14F-4D97-AF65-F5344CB8AC3E}">
        <p14:creationId xmlns:p14="http://schemas.microsoft.com/office/powerpoint/2010/main" val="316219881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47500" lnSpcReduction="20000"/>
          </a:bodyPr>
          <a:lstStyle/>
          <a:p>
            <a:endParaRPr lang="nl-BE"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To understand why traditional economic approaches do not perfectly capture the nuances of what motivates people, we explore three major theories drawn from classic </a:t>
            </a:r>
            <a:r>
              <a:rPr lang="en-US" sz="1200" b="0" i="0" u="none" strike="noStrike" kern="1200" baseline="0" dirty="0" err="1">
                <a:solidFill>
                  <a:schemeClr val="tx1"/>
                </a:solidFill>
                <a:latin typeface="+mn-lt"/>
                <a:ea typeface="+mn-ea"/>
                <a:cs typeface="+mn-cs"/>
              </a:rPr>
              <a:t>theorising</a:t>
            </a:r>
            <a:r>
              <a:rPr lang="en-US" sz="1200" b="0" i="0" u="none" strike="noStrike" kern="1200" baseline="0" dirty="0">
                <a:solidFill>
                  <a:schemeClr val="tx1"/>
                </a:solidFill>
                <a:latin typeface="+mn-lt"/>
                <a:ea typeface="+mn-ea"/>
                <a:cs typeface="+mn-cs"/>
              </a:rPr>
              <a:t> in psychology. These theories all provide important insight into how to increase goal-based persistence, effort and, ultimately, attainment in sports domains and beyond.</a:t>
            </a:r>
          </a:p>
          <a:p>
            <a:endParaRPr lang="en-US" sz="1200" b="0" i="0" u="none" strike="noStrike" kern="1200" baseline="0" dirty="0">
              <a:solidFill>
                <a:schemeClr val="tx1"/>
              </a:solidFill>
              <a:latin typeface="+mn-lt"/>
              <a:ea typeface="+mn-ea"/>
              <a:cs typeface="+mn-cs"/>
            </a:endParaRPr>
          </a:p>
          <a:p>
            <a:endParaRPr lang="nl-BE" sz="1200" b="0" i="0" u="none" strike="noStrike" kern="1200" baseline="0" dirty="0">
              <a:solidFill>
                <a:schemeClr val="tx1"/>
              </a:solidFill>
              <a:latin typeface="+mn-lt"/>
              <a:ea typeface="+mn-ea"/>
              <a:cs typeface="+mn-cs"/>
            </a:endParaRPr>
          </a:p>
          <a:p>
            <a:r>
              <a:rPr lang="nl-BE" sz="1200" b="0" i="0" u="none" strike="noStrike" kern="1200" baseline="0" dirty="0" err="1">
                <a:solidFill>
                  <a:schemeClr val="tx1"/>
                </a:solidFill>
                <a:latin typeface="+mn-lt"/>
                <a:ea typeface="+mn-ea"/>
                <a:cs typeface="+mn-cs"/>
              </a:rPr>
              <a:t>Cognitive</a:t>
            </a:r>
            <a:r>
              <a:rPr lang="nl-BE" sz="1200" b="0" i="0" u="none" strike="noStrike" kern="1200" baseline="0" dirty="0">
                <a:solidFill>
                  <a:schemeClr val="tx1"/>
                </a:solidFill>
                <a:latin typeface="+mn-lt"/>
                <a:ea typeface="+mn-ea"/>
                <a:cs typeface="+mn-cs"/>
              </a:rPr>
              <a:t> </a:t>
            </a:r>
            <a:r>
              <a:rPr lang="nl-BE" sz="1200" b="0" i="0" u="none" strike="noStrike" kern="1200" baseline="0" dirty="0" err="1">
                <a:solidFill>
                  <a:schemeClr val="tx1"/>
                </a:solidFill>
                <a:latin typeface="+mn-lt"/>
                <a:ea typeface="+mn-ea"/>
                <a:cs typeface="+mn-cs"/>
              </a:rPr>
              <a:t>theories</a:t>
            </a:r>
            <a:endParaRPr lang="nl-BE" sz="1200" b="0" i="0" u="none" strike="noStrike" kern="1200" baseline="0" dirty="0">
              <a:solidFill>
                <a:schemeClr val="tx1"/>
              </a:solidFill>
              <a:latin typeface="+mn-lt"/>
              <a:ea typeface="+mn-ea"/>
              <a:cs typeface="+mn-cs"/>
            </a:endParaRPr>
          </a:p>
          <a:p>
            <a:endParaRPr lang="nl-BE"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One major class of theories of motivation concerns people’s thought processes about and attributions for their </a:t>
            </a:r>
            <a:r>
              <a:rPr lang="en-US" sz="1200" b="0" i="0" u="none" strike="noStrike" kern="1200" baseline="0" dirty="0" err="1">
                <a:solidFill>
                  <a:schemeClr val="tx1"/>
                </a:solidFill>
                <a:latin typeface="+mn-lt"/>
                <a:ea typeface="+mn-ea"/>
                <a:cs typeface="+mn-cs"/>
              </a:rPr>
              <a:t>behaviour</a:t>
            </a:r>
            <a:r>
              <a:rPr lang="en-US" sz="1200" b="0" i="0" u="none" strike="noStrike" kern="1200" baseline="0" dirty="0">
                <a:solidFill>
                  <a:schemeClr val="tx1"/>
                </a:solidFill>
                <a:latin typeface="+mn-lt"/>
                <a:ea typeface="+mn-ea"/>
                <a:cs typeface="+mn-cs"/>
              </a:rPr>
              <a:t>. One of the earliest theories of this form was Victor Vroom’s (1964) </a:t>
            </a:r>
            <a:r>
              <a:rPr lang="en-US" sz="1200" b="1" i="1" u="none" strike="noStrike" kern="1200" baseline="0" dirty="0">
                <a:solidFill>
                  <a:schemeClr val="tx1"/>
                </a:solidFill>
                <a:latin typeface="+mn-lt"/>
                <a:ea typeface="+mn-ea"/>
                <a:cs typeface="+mn-cs"/>
              </a:rPr>
              <a:t>expectancy-value model</a:t>
            </a:r>
            <a:r>
              <a:rPr lang="en-US" sz="1200" b="0" i="0" u="none" strike="noStrike" kern="1200" baseline="0" dirty="0">
                <a:solidFill>
                  <a:schemeClr val="tx1"/>
                </a:solidFill>
                <a:latin typeface="+mn-lt"/>
                <a:ea typeface="+mn-ea"/>
                <a:cs typeface="+mn-cs"/>
              </a:rPr>
              <a:t>. This proposed that good performance is an outcome of people’s expectations for success and of the value that they attach to engaging </a:t>
            </a:r>
            <a:endParaRPr lang="nl-BE"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in a particular action. According to this perspective, people will be most likely to engage in (and succeed at) activities that they think they can master and which have high importance for them. By way of example, the model assumes that an athlete who aims to run a marathon will perform better when she is confident that she will perform well and when running that marathon is very important for her (e.g., because she sees it as a tribute to her beloved father who was a marathon runner).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This expectancy-based explanation has also been invoked to explain why many athletes feel they have an advantage when playing at home rather than away (Kent, 2016) – since, on the one hand, they are likely to feels that high performance is more valued when performing in front of a home crowd, while at the same time also having greater expectation of success. The model also helps to explain how performance can be enhanced or compromised when competing in team rather than individual sports since, depending on the context, groups can either enhance or reduce people’s expectations of performing well (</a:t>
            </a:r>
            <a:r>
              <a:rPr lang="en-US" sz="1200" b="0" i="0" u="none" strike="noStrike" kern="1200" baseline="0" dirty="0" err="1">
                <a:solidFill>
                  <a:schemeClr val="tx1"/>
                </a:solidFill>
                <a:latin typeface="+mn-lt"/>
                <a:ea typeface="+mn-ea"/>
                <a:cs typeface="+mn-cs"/>
              </a:rPr>
              <a:t>Hüffmeier</a:t>
            </a:r>
            <a:r>
              <a:rPr lang="en-US" sz="1200" b="0" i="0" u="none" strike="noStrike" kern="1200" baseline="0" dirty="0">
                <a:solidFill>
                  <a:schemeClr val="tx1"/>
                </a:solidFill>
                <a:latin typeface="+mn-lt"/>
                <a:ea typeface="+mn-ea"/>
                <a:cs typeface="+mn-cs"/>
              </a:rPr>
              <a:t>, Dietrich, &amp; Hertel, 2013; Osborn, Irwin, </a:t>
            </a:r>
            <a:r>
              <a:rPr lang="en-US" sz="1200" b="0" i="0" u="none" strike="noStrike" kern="1200" baseline="0" dirty="0" err="1">
                <a:solidFill>
                  <a:schemeClr val="tx1"/>
                </a:solidFill>
                <a:latin typeface="+mn-lt"/>
                <a:ea typeface="+mn-ea"/>
                <a:cs typeface="+mn-cs"/>
              </a:rPr>
              <a:t>Skogsberg</a:t>
            </a:r>
            <a:r>
              <a:rPr lang="en-US" sz="1200" b="0" i="0" u="none" strike="noStrike" kern="1200" baseline="0" dirty="0">
                <a:solidFill>
                  <a:schemeClr val="tx1"/>
                </a:solidFill>
                <a:latin typeface="+mn-lt"/>
                <a:ea typeface="+mn-ea"/>
                <a:cs typeface="+mn-cs"/>
              </a:rPr>
              <a:t>, &amp; Feltz, 2012; </a:t>
            </a:r>
            <a:r>
              <a:rPr lang="en-US" sz="1200" b="0" i="0" u="none" strike="noStrike" kern="1200" baseline="0" dirty="0" err="1">
                <a:solidFill>
                  <a:schemeClr val="tx1"/>
                </a:solidFill>
                <a:latin typeface="+mn-lt"/>
                <a:ea typeface="+mn-ea"/>
                <a:cs typeface="+mn-cs"/>
              </a:rPr>
              <a:t>Samendinger</a:t>
            </a:r>
            <a:r>
              <a:rPr lang="en-US" sz="1200" b="0" i="0" u="none" strike="noStrike" kern="1200" baseline="0" dirty="0">
                <a:solidFill>
                  <a:schemeClr val="tx1"/>
                </a:solidFill>
                <a:latin typeface="+mn-lt"/>
                <a:ea typeface="+mn-ea"/>
                <a:cs typeface="+mn-cs"/>
              </a:rPr>
              <a:t> et al., 2017).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expectancy-based model runs into some difficulty when attempting to explain certain phenomena in sport, such as the ‘underdog’ phenomenon. By way of example, the 2018 FIFA World Cup saw the Icelandic team perform exceptionally well, while Germany performed poorly. This was unexpected, given that the German team was broadly expected to win while the Icelandic team was not. One explanation for this is that the lack of public expectations placed on the Icelandic team meant that they approached the field with a ‘nothing to lose’ mentality that allowed them to give – and reach – their best. On the other hand, Germany, the defending champions, were expected to win, and this may have created pressure that undermined performance. Indeed, along these lines, a range of commentators have argued that England’s poor performance at World Cups down the years can be attributed to the ‘weight of expectations’ that accompanied them. Reconciling these findings within the framework of expectancy-value theory, it appears that personal expectations of success may predict greater motivation and performance while expectations from others have the possibility to undermine the same. As we discuss later in this chapter, such a reconciliation requires a social identity lens, which is capable of predicting whose expectations matter for motivation.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Another influential cognitive theory is </a:t>
            </a:r>
            <a:r>
              <a:rPr lang="en-US" sz="1200" b="0" i="1" u="none" strike="noStrike" kern="1200" baseline="0" dirty="0">
                <a:solidFill>
                  <a:schemeClr val="tx1"/>
                </a:solidFill>
                <a:latin typeface="+mn-lt"/>
                <a:ea typeface="+mn-ea"/>
                <a:cs typeface="+mn-cs"/>
              </a:rPr>
              <a:t>social cognitive theory </a:t>
            </a:r>
            <a:r>
              <a:rPr lang="en-US" sz="1200" b="0" i="0" u="none" strike="noStrike" kern="1200" baseline="0" dirty="0">
                <a:solidFill>
                  <a:schemeClr val="tx1"/>
                </a:solidFill>
                <a:latin typeface="+mn-lt"/>
                <a:ea typeface="+mn-ea"/>
                <a:cs typeface="+mn-cs"/>
              </a:rPr>
              <a:t>(Bandura, 1986). As a basic theory of human agency, this argues that thoughts and cognitions are a central substrate of motivation and </a:t>
            </a:r>
            <a:r>
              <a:rPr lang="en-US" sz="1200" b="0" i="0" u="none" strike="noStrike" kern="1200" baseline="0" dirty="0" err="1">
                <a:solidFill>
                  <a:schemeClr val="tx1"/>
                </a:solidFill>
                <a:latin typeface="+mn-lt"/>
                <a:ea typeface="+mn-ea"/>
                <a:cs typeface="+mn-cs"/>
              </a:rPr>
              <a:t>behaviour</a:t>
            </a:r>
            <a:r>
              <a:rPr lang="en-US" sz="1200" b="0" i="0" u="none" strike="noStrike" kern="1200" baseline="0" dirty="0">
                <a:solidFill>
                  <a:schemeClr val="tx1"/>
                </a:solidFill>
                <a:latin typeface="+mn-lt"/>
                <a:ea typeface="+mn-ea"/>
                <a:cs typeface="+mn-cs"/>
              </a:rPr>
              <a:t>. Specifically, a person’s sense of </a:t>
            </a:r>
            <a:r>
              <a:rPr lang="en-US" sz="1200" b="0" i="1" u="none" strike="noStrike" kern="1200" baseline="0" dirty="0">
                <a:solidFill>
                  <a:schemeClr val="tx1"/>
                </a:solidFill>
                <a:latin typeface="+mn-lt"/>
                <a:ea typeface="+mn-ea"/>
                <a:cs typeface="+mn-cs"/>
              </a:rPr>
              <a:t>self-efficacy </a:t>
            </a:r>
            <a:r>
              <a:rPr lang="en-US" sz="1200" b="0" i="0" u="none" strike="noStrike" kern="1200" baseline="0" dirty="0">
                <a:solidFill>
                  <a:schemeClr val="tx1"/>
                </a:solidFill>
                <a:latin typeface="+mn-lt"/>
                <a:ea typeface="+mn-ea"/>
                <a:cs typeface="+mn-cs"/>
              </a:rPr>
              <a:t>– their belief that they can complete a given task even in the face of barriers – is understood to be a foundational cognition that underpins good performance (Feltz, Chow, &amp; Hepler, 2008). In a way, self-efficacy can be seen as situationally-specific </a:t>
            </a:r>
            <a:r>
              <a:rPr lang="en-US" sz="1200" b="0" i="1" u="none" strike="noStrike" kern="1200" baseline="0" dirty="0">
                <a:solidFill>
                  <a:schemeClr val="tx1"/>
                </a:solidFill>
                <a:latin typeface="+mn-lt"/>
                <a:ea typeface="+mn-ea"/>
                <a:cs typeface="+mn-cs"/>
              </a:rPr>
              <a:t>self-confidence</a:t>
            </a:r>
            <a:r>
              <a:rPr lang="en-US" sz="1200" b="0" i="0" u="none" strike="noStrike" kern="1200" baseline="0" dirty="0">
                <a:solidFill>
                  <a:schemeClr val="tx1"/>
                </a:solidFill>
                <a:latin typeface="+mn-lt"/>
                <a:ea typeface="+mn-ea"/>
                <a:cs typeface="+mn-cs"/>
              </a:rPr>
              <a:t>. It has been shown to impact on the types of activity people choose to engage in, the effort they devote to those tasks, and the level of persistence they show in the face of failure (Moritz, Feltz, </a:t>
            </a:r>
            <a:r>
              <a:rPr lang="en-US" sz="1200" b="0" i="0" u="none" strike="noStrike" kern="1200" baseline="0" dirty="0" err="1">
                <a:solidFill>
                  <a:schemeClr val="tx1"/>
                </a:solidFill>
                <a:latin typeface="+mn-lt"/>
                <a:ea typeface="+mn-ea"/>
                <a:cs typeface="+mn-cs"/>
              </a:rPr>
              <a:t>Fahrbach</a:t>
            </a:r>
            <a:r>
              <a:rPr lang="en-US" sz="1200" b="0" i="0" u="none" strike="noStrike" kern="1200" baseline="0" dirty="0">
                <a:solidFill>
                  <a:schemeClr val="tx1"/>
                </a:solidFill>
                <a:latin typeface="+mn-lt"/>
                <a:ea typeface="+mn-ea"/>
                <a:cs typeface="+mn-cs"/>
              </a:rPr>
              <a:t>, &amp; Mack, 2000), with greater perceived self-efficacy associated with greater motivation. In these terms, self-efficacy can be seen as a basic building block of motivation, such that greater confidence in one’s ability to complete a task is a key driver of motivation and self-belief. By way of example, consider Joe Davis, the Derbyshire-born </a:t>
            </a:r>
            <a:endParaRPr lang="nl-BE"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snooker player who won the world championship 14 times between 1926 and 1939. Having every reason to be very confident about his game, it is not hard to imagine that he had a significant advantage over his opponents before any match – particularly a big one. Indeed, on top of his ability, a high sense of personal self-efficacy seems likely to have been a major contributor to his unrivalled feat of never losing in a world championship.</a:t>
            </a:r>
            <a:endParaRPr lang="nl-BE"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04915706-070A-4707-AA18-DDF1820200B2}" type="slidenum">
              <a:rPr lang="en-GB" smtClean="0"/>
              <a:pPr>
                <a:defRPr/>
              </a:pPr>
              <a:t>4</a:t>
            </a:fld>
            <a:endParaRPr lang="en-GB"/>
          </a:p>
        </p:txBody>
      </p:sp>
    </p:spTree>
    <p:extLst>
      <p:ext uri="{BB962C8B-B14F-4D97-AF65-F5344CB8AC3E}">
        <p14:creationId xmlns:p14="http://schemas.microsoft.com/office/powerpoint/2010/main" val="185722367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55000" lnSpcReduction="20000"/>
          </a:bodyPr>
          <a:lstStyle/>
          <a:p>
            <a:endParaRPr lang="nl-BE" sz="1200" b="0" i="0" u="none" strike="noStrike" kern="1200" baseline="0" dirty="0">
              <a:solidFill>
                <a:schemeClr val="tx1"/>
              </a:solidFill>
              <a:latin typeface="+mn-lt"/>
              <a:ea typeface="+mn-ea"/>
              <a:cs typeface="+mn-cs"/>
            </a:endParaRPr>
          </a:p>
          <a:p>
            <a:r>
              <a:rPr lang="nl-BE" sz="1200" b="0" i="0" u="none" strike="noStrike" kern="1200" baseline="0" dirty="0" err="1">
                <a:solidFill>
                  <a:schemeClr val="tx1"/>
                </a:solidFill>
                <a:latin typeface="+mn-lt"/>
                <a:ea typeface="+mn-ea"/>
                <a:cs typeface="+mn-cs"/>
              </a:rPr>
              <a:t>Learned</a:t>
            </a:r>
            <a:r>
              <a:rPr lang="nl-BE" sz="1200" b="0" i="0" u="none" strike="noStrike" kern="1200" baseline="0" dirty="0">
                <a:solidFill>
                  <a:schemeClr val="tx1"/>
                </a:solidFill>
                <a:latin typeface="+mn-lt"/>
                <a:ea typeface="+mn-ea"/>
                <a:cs typeface="+mn-cs"/>
              </a:rPr>
              <a:t> </a:t>
            </a:r>
            <a:r>
              <a:rPr lang="nl-BE" sz="1200" b="0" i="0" u="none" strike="noStrike" kern="1200" baseline="0" dirty="0" err="1">
                <a:solidFill>
                  <a:schemeClr val="tx1"/>
                </a:solidFill>
                <a:latin typeface="+mn-lt"/>
                <a:ea typeface="+mn-ea"/>
                <a:cs typeface="+mn-cs"/>
              </a:rPr>
              <a:t>helplessness</a:t>
            </a:r>
            <a:endParaRPr lang="nl-BE" sz="1200" b="0" i="0" u="none" strike="noStrike" kern="1200" baseline="0" dirty="0">
              <a:solidFill>
                <a:schemeClr val="tx1"/>
              </a:solidFill>
              <a:latin typeface="+mn-lt"/>
              <a:ea typeface="+mn-ea"/>
              <a:cs typeface="+mn-cs"/>
            </a:endParaRPr>
          </a:p>
          <a:p>
            <a:endParaRPr lang="nl-BE"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In general achievement contexts, success or failure can be evaluated using self or other-referenced criteria (Nicholls, 1989). For instance, an athlete may compare their performance in training (e.g., in a 100-metre race) to their actual performance in a given competition. This would typically be seen as a ‘self’ criterion, where an athlete (the Jamaican sprinter Merlene Ottey, say) engages in </a:t>
            </a:r>
            <a:r>
              <a:rPr lang="en-US" sz="1200" b="0" i="1" u="none" strike="noStrike" kern="1200" baseline="0" dirty="0">
                <a:solidFill>
                  <a:schemeClr val="tx1"/>
                </a:solidFill>
                <a:latin typeface="+mn-lt"/>
                <a:ea typeface="+mn-ea"/>
                <a:cs typeface="+mn-cs"/>
              </a:rPr>
              <a:t>intrapersonal </a:t>
            </a:r>
            <a:r>
              <a:rPr lang="en-US" sz="1200" b="0" i="0" u="none" strike="noStrike" kern="1200" baseline="0" dirty="0">
                <a:solidFill>
                  <a:schemeClr val="tx1"/>
                </a:solidFill>
                <a:latin typeface="+mn-lt"/>
                <a:ea typeface="+mn-ea"/>
                <a:cs typeface="+mn-cs"/>
              </a:rPr>
              <a:t>(within-person) comparisons. On the other hand, if she judges her success or failure on the basis of whether she has won a 100m race or performed better than her competitor, this is an other-referenced (between-person) criterion. In this way, success and failure in competition can have both </a:t>
            </a:r>
            <a:r>
              <a:rPr lang="en-US" sz="1200" b="0" i="1" u="none" strike="noStrike" kern="1200" baseline="0" dirty="0">
                <a:solidFill>
                  <a:schemeClr val="tx1"/>
                </a:solidFill>
                <a:latin typeface="+mn-lt"/>
                <a:ea typeface="+mn-ea"/>
                <a:cs typeface="+mn-cs"/>
              </a:rPr>
              <a:t>intrapersonal </a:t>
            </a:r>
            <a:r>
              <a:rPr lang="en-US" sz="1200" b="0" i="0" u="none" strike="noStrike" kern="1200" baseline="0" dirty="0">
                <a:solidFill>
                  <a:schemeClr val="tx1"/>
                </a:solidFill>
                <a:latin typeface="+mn-lt"/>
                <a:ea typeface="+mn-ea"/>
                <a:cs typeface="+mn-cs"/>
              </a:rPr>
              <a:t>and </a:t>
            </a:r>
            <a:r>
              <a:rPr lang="en-US" sz="1200" b="0" i="1" u="none" strike="noStrike" kern="1200" baseline="0" dirty="0">
                <a:solidFill>
                  <a:schemeClr val="tx1"/>
                </a:solidFill>
                <a:latin typeface="+mn-lt"/>
                <a:ea typeface="+mn-ea"/>
                <a:cs typeface="+mn-cs"/>
              </a:rPr>
              <a:t>interpersonal </a:t>
            </a:r>
            <a:r>
              <a:rPr lang="en-US" sz="1200" b="0" i="0" u="none" strike="noStrike" kern="1200" baseline="0" dirty="0">
                <a:solidFill>
                  <a:schemeClr val="tx1"/>
                </a:solidFill>
                <a:latin typeface="+mn-lt"/>
                <a:ea typeface="+mn-ea"/>
                <a:cs typeface="+mn-cs"/>
              </a:rPr>
              <a:t>standards of comparison. Moreover, when athletes consistently win or lose, they are likely to develop a particular orientation towards competing, adopting a self-label of being a ‘successful’ or ‘unsuccessful’ athlete.</a:t>
            </a:r>
          </a:p>
          <a:p>
            <a:r>
              <a:rPr lang="en-US" sz="1200" b="0" i="0" u="none" strike="noStrike" kern="1200" baseline="0" dirty="0">
                <a:solidFill>
                  <a:schemeClr val="tx1"/>
                </a:solidFill>
                <a:latin typeface="+mn-lt"/>
                <a:ea typeface="+mn-ea"/>
                <a:cs typeface="+mn-cs"/>
              </a:rPr>
              <a:t>Failure or success can also be framed by different categories of comparison. So if an athlete fails to beat their personal best (as Ottey did at the Jamaican National Senior Trials before selection for the Sydney Olympics in 2000), that athlete may still consider the performance as failure – even though, in absolute terms, they still perform very well. Alternatively, if the athlete is simply unable to reproduce their training performances in competition, this might also be a basis for them to see themselves as a failure. And of course, when an athlete loses a competition it is the </a:t>
            </a:r>
            <a:r>
              <a:rPr lang="en-US" sz="1200" b="0" i="1" u="none" strike="noStrike" kern="1200" baseline="0" dirty="0">
                <a:solidFill>
                  <a:schemeClr val="tx1"/>
                </a:solidFill>
                <a:latin typeface="+mn-lt"/>
                <a:ea typeface="+mn-ea"/>
                <a:cs typeface="+mn-cs"/>
              </a:rPr>
              <a:t>perception </a:t>
            </a:r>
            <a:r>
              <a:rPr lang="en-US" sz="1200" b="0" i="0" u="none" strike="noStrike" kern="1200" baseline="0" dirty="0">
                <a:solidFill>
                  <a:schemeClr val="tx1"/>
                </a:solidFill>
                <a:latin typeface="+mn-lt"/>
                <a:ea typeface="+mn-ea"/>
                <a:cs typeface="+mn-cs"/>
              </a:rPr>
              <a:t>of loss that predicts their sense of failure. This indeed is one reason why coming third (and winning a bronze) can sometimes feel better than coming second (losing a gold; </a:t>
            </a:r>
            <a:r>
              <a:rPr lang="en-US" sz="1200" b="0" i="0" u="none" strike="noStrike" kern="1200" baseline="0" dirty="0" err="1">
                <a:solidFill>
                  <a:schemeClr val="tx1"/>
                </a:solidFill>
                <a:latin typeface="+mn-lt"/>
                <a:ea typeface="+mn-ea"/>
                <a:cs typeface="+mn-cs"/>
              </a:rPr>
              <a:t>Medvec</a:t>
            </a:r>
            <a:r>
              <a:rPr lang="en-US" sz="1200" b="0" i="0" u="none" strike="noStrike" kern="1200" baseline="0" dirty="0">
                <a:solidFill>
                  <a:schemeClr val="tx1"/>
                </a:solidFill>
                <a:latin typeface="+mn-lt"/>
                <a:ea typeface="+mn-ea"/>
                <a:cs typeface="+mn-cs"/>
              </a:rPr>
              <a:t>, </a:t>
            </a:r>
            <a:r>
              <a:rPr lang="en-US" sz="1200" b="0" i="0" u="none" strike="noStrike" kern="1200" baseline="0" dirty="0" err="1">
                <a:solidFill>
                  <a:schemeClr val="tx1"/>
                </a:solidFill>
                <a:latin typeface="+mn-lt"/>
                <a:ea typeface="+mn-ea"/>
                <a:cs typeface="+mn-cs"/>
              </a:rPr>
              <a:t>Madey</a:t>
            </a:r>
            <a:r>
              <a:rPr lang="en-US" sz="1200" b="0" i="0" u="none" strike="noStrike" kern="1200" baseline="0" dirty="0">
                <a:solidFill>
                  <a:schemeClr val="tx1"/>
                </a:solidFill>
                <a:latin typeface="+mn-lt"/>
                <a:ea typeface="+mn-ea"/>
                <a:cs typeface="+mn-cs"/>
              </a:rPr>
              <a:t>, &amp; Gilovich, 1995).</a:t>
            </a:r>
          </a:p>
          <a:p>
            <a:r>
              <a:rPr lang="en-US" sz="1200" b="0" i="0" u="none" strike="noStrike" kern="1200" baseline="0" dirty="0">
                <a:solidFill>
                  <a:schemeClr val="tx1"/>
                </a:solidFill>
                <a:latin typeface="+mn-lt"/>
                <a:ea typeface="+mn-ea"/>
                <a:cs typeface="+mn-cs"/>
              </a:rPr>
              <a:t>The importance of such perceptions is underlined by research by the second author and colleagues, which observed the existence of consistent ‘successful’ versus ‘unsuccessful’ mindsets among athletes (Sankaran, von Hecker, &amp; Sanchez, 2019; see also Yeager &amp; Dweck, 2012). These were found to be based on an intrapersonal standard of comparison; more specifically, a comparison between performance in training and performance in competition. In this research, track and field athletes from Wales were recruited to explore the difference in relative performance levels of athletes with successful and unsuccessful mindsets. To that end, athletes’ performance in various track and field events was measured during their peak training period (i.e., two weeks before a competition) and then compared to the average of their last five most recent competition performances prior to the training period. The results revealed differences in the relative performance levels between the two groups, but only in competitions – such that athletes who had unsuccessful mindsets were unable to perform at their best when under pressure. From this perspective, then, success can be see understood as resulting from successful mindsets, allowing athletes to harness the same amount of motivation and effort in competition as they do to training. And in these terms, unsuccessful athletes are those whose mindsets make them unable to translate their hard work in training onto the field when the outcome really matters.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More broadly, a large psychological literature has been devoted to understanding this ‘unsuccessful’ mentality, as captured by the classic theory of </a:t>
            </a:r>
            <a:r>
              <a:rPr lang="en-US" sz="1200" b="0" i="1" u="none" strike="noStrike" kern="1200" baseline="0" dirty="0">
                <a:solidFill>
                  <a:schemeClr val="tx1"/>
                </a:solidFill>
                <a:latin typeface="+mn-lt"/>
                <a:ea typeface="+mn-ea"/>
                <a:cs typeface="+mn-cs"/>
              </a:rPr>
              <a:t>learned helplessness</a:t>
            </a:r>
            <a:r>
              <a:rPr lang="en-US" sz="1200" b="0" i="0" u="none" strike="noStrike" kern="1200" baseline="0" dirty="0">
                <a:solidFill>
                  <a:schemeClr val="tx1"/>
                </a:solidFill>
                <a:latin typeface="+mn-lt"/>
                <a:ea typeface="+mn-ea"/>
                <a:cs typeface="+mn-cs"/>
              </a:rPr>
              <a:t>, which often occurs following repeated failure (Abramson, Seligman, &amp; Teasdale, 1978; Maier &amp; Seligman, 1976; Seligman, 1975). In a seminal demonstration of this phenomenon, Seligman and Maier (1967) exposed dogs to inescapable electric shocks, before later exposing them to electric shocks that could be escaped by jumping over a low partition. Dogs that were initially trained in the uncontrollable context (i.e., when they could not escape the electric shocks), eventually stopped trying to avoid the shocks, and later did not take advantage of chances to escape. Yet at the same time that those dogs deprived of control became withdrawn, passive and listless, those that were exposed to </a:t>
            </a:r>
            <a:r>
              <a:rPr lang="en-US" sz="1200" b="0" i="1" u="none" strike="noStrike" kern="1200" baseline="0" dirty="0">
                <a:solidFill>
                  <a:schemeClr val="tx1"/>
                </a:solidFill>
                <a:latin typeface="+mn-lt"/>
                <a:ea typeface="+mn-ea"/>
                <a:cs typeface="+mn-cs"/>
              </a:rPr>
              <a:t>controllable </a:t>
            </a:r>
            <a:r>
              <a:rPr lang="en-US" sz="1200" b="0" i="0" u="none" strike="noStrike" kern="1200" baseline="0" dirty="0">
                <a:solidFill>
                  <a:schemeClr val="tx1"/>
                </a:solidFill>
                <a:latin typeface="+mn-lt"/>
                <a:ea typeface="+mn-ea"/>
                <a:cs typeface="+mn-cs"/>
              </a:rPr>
              <a:t>aversive shocks did not show learned helplessness and were able to escape the shocks when opportunity to do so arose.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logic behind the theory of learned helplessness suggests that motivation for a </a:t>
            </a:r>
            <a:r>
              <a:rPr lang="en-US" sz="1200" b="0" i="0" u="none" strike="noStrike" kern="1200" baseline="0" dirty="0" err="1">
                <a:solidFill>
                  <a:schemeClr val="tx1"/>
                </a:solidFill>
                <a:latin typeface="+mn-lt"/>
                <a:ea typeface="+mn-ea"/>
                <a:cs typeface="+mn-cs"/>
              </a:rPr>
              <a:t>behaviour</a:t>
            </a:r>
            <a:r>
              <a:rPr lang="en-US" sz="1200" b="0" i="0" u="none" strike="noStrike" kern="1200" baseline="0" dirty="0">
                <a:solidFill>
                  <a:schemeClr val="tx1"/>
                </a:solidFill>
                <a:latin typeface="+mn-lt"/>
                <a:ea typeface="+mn-ea"/>
                <a:cs typeface="+mn-cs"/>
              </a:rPr>
              <a:t> becomes disrupted when people are exposed to uncontrollable events. Here they learn that the outcomes of their actions (e.g., winning or losing a race) are independent of their own actions (e.g., training hard for the race). When people come to see outcomes as uncontrollable, they thus invest less effort in trying to achieve them because they no longer perceive outcomes to be contingent on their actions (Abramson et al., 1978; Alloy, 1982). As a result, failure – particularly repeated failure – undermines subsequent motivation and performance (e.g., Boyd, 1982; Frankel &amp; Snyder, 1978; </a:t>
            </a:r>
            <a:r>
              <a:rPr lang="en-US" sz="1200" b="0" i="0" u="none" strike="noStrike" kern="1200" baseline="0" dirty="0" err="1">
                <a:solidFill>
                  <a:schemeClr val="tx1"/>
                </a:solidFill>
                <a:latin typeface="+mn-lt"/>
                <a:ea typeface="+mn-ea"/>
                <a:cs typeface="+mn-cs"/>
              </a:rPr>
              <a:t>Hiroto</a:t>
            </a:r>
            <a:r>
              <a:rPr lang="en-US" sz="1200" b="0" i="0" u="none" strike="noStrike" kern="1200" baseline="0" dirty="0">
                <a:solidFill>
                  <a:schemeClr val="tx1"/>
                </a:solidFill>
                <a:latin typeface="+mn-lt"/>
                <a:ea typeface="+mn-ea"/>
                <a:cs typeface="+mn-cs"/>
              </a:rPr>
              <a:t> &amp; </a:t>
            </a:r>
            <a:r>
              <a:rPr lang="en-US" sz="1200" b="0" i="0" u="none" strike="noStrike" kern="1200" baseline="0" dirty="0" err="1">
                <a:solidFill>
                  <a:schemeClr val="tx1"/>
                </a:solidFill>
                <a:latin typeface="+mn-lt"/>
                <a:ea typeface="+mn-ea"/>
                <a:cs typeface="+mn-cs"/>
              </a:rPr>
              <a:t>Selgiman</a:t>
            </a:r>
            <a:r>
              <a:rPr lang="en-US" sz="1200" b="0" i="0" u="none" strike="noStrike" kern="1200" baseline="0" dirty="0">
                <a:solidFill>
                  <a:schemeClr val="tx1"/>
                </a:solidFill>
                <a:latin typeface="+mn-lt"/>
                <a:ea typeface="+mn-ea"/>
                <a:cs typeface="+mn-cs"/>
              </a:rPr>
              <a:t>, 1975; Kuhl, 1984). </a:t>
            </a:r>
          </a:p>
          <a:p>
            <a:endParaRPr lang="nl-BE"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This insight has shaped the literature on control deprivation as well as providing a basis for contemporary understanding of human depression (Alloy, Peterson, Abramson, &amp; Seligman, 1984; Brown &amp; Siegel, 1988). As Figure 6.1 suggests, the general pattern of events for learned helplessness to emerge is as follows: first, individuals perceive a </a:t>
            </a:r>
          </a:p>
          <a:p>
            <a:endParaRPr lang="nl-BE"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04915706-070A-4707-AA18-DDF1820200B2}" type="slidenum">
              <a:rPr lang="en-GB" smtClean="0"/>
              <a:pPr>
                <a:defRPr/>
              </a:pPr>
              <a:t>5</a:t>
            </a:fld>
            <a:endParaRPr lang="en-GB"/>
          </a:p>
        </p:txBody>
      </p:sp>
    </p:spTree>
    <p:extLst>
      <p:ext uri="{BB962C8B-B14F-4D97-AF65-F5344CB8AC3E}">
        <p14:creationId xmlns:p14="http://schemas.microsoft.com/office/powerpoint/2010/main" val="48530198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This insight has shaped the literature on control deprivation as well as providing a basis for contemporary understanding of human depression (Alloy, Peterson, Abramson, &amp; Seligman, 1984; Brown &amp; Siegel, 1988). As Figure 6.1 suggests, the general pattern of events for learned helplessness to emerge is as follows: first, individuals perceive a non-contingency between effort and outcome; second, they expect the non-continency will remain into the future; and third, they disengage from future efforts (Abrahamson et al., 1978). Learning that these outcomes are uncontrollable is said to result in three main deficits: </a:t>
            </a:r>
            <a:r>
              <a:rPr lang="en-US" sz="1200" b="0" i="1" u="none" strike="noStrike" kern="1200" baseline="0" dirty="0">
                <a:solidFill>
                  <a:schemeClr val="tx1"/>
                </a:solidFill>
                <a:latin typeface="+mn-lt"/>
                <a:ea typeface="+mn-ea"/>
                <a:cs typeface="+mn-cs"/>
              </a:rPr>
              <a:t>motivational</a:t>
            </a:r>
            <a:r>
              <a:rPr lang="en-US" sz="1200" b="0" i="0" u="none" strike="noStrike" kern="1200" baseline="0" dirty="0">
                <a:solidFill>
                  <a:schemeClr val="tx1"/>
                </a:solidFill>
                <a:latin typeface="+mn-lt"/>
                <a:ea typeface="+mn-ea"/>
                <a:cs typeface="+mn-cs"/>
              </a:rPr>
              <a:t>, </a:t>
            </a:r>
            <a:r>
              <a:rPr lang="en-US" sz="1200" b="0" i="1" u="none" strike="noStrike" kern="1200" baseline="0" dirty="0">
                <a:solidFill>
                  <a:schemeClr val="tx1"/>
                </a:solidFill>
                <a:latin typeface="+mn-lt"/>
                <a:ea typeface="+mn-ea"/>
                <a:cs typeface="+mn-cs"/>
              </a:rPr>
              <a:t>cognitive </a:t>
            </a:r>
            <a:r>
              <a:rPr lang="en-US" sz="1200" b="0" i="0" u="none" strike="noStrike" kern="1200" baseline="0" dirty="0">
                <a:solidFill>
                  <a:schemeClr val="tx1"/>
                </a:solidFill>
                <a:latin typeface="+mn-lt"/>
                <a:ea typeface="+mn-ea"/>
                <a:cs typeface="+mn-cs"/>
              </a:rPr>
              <a:t>and </a:t>
            </a:r>
            <a:r>
              <a:rPr lang="en-US" sz="1200" b="0" i="1" u="none" strike="noStrike" kern="1200" baseline="0" dirty="0">
                <a:solidFill>
                  <a:schemeClr val="tx1"/>
                </a:solidFill>
                <a:latin typeface="+mn-lt"/>
                <a:ea typeface="+mn-ea"/>
                <a:cs typeface="+mn-cs"/>
              </a:rPr>
              <a:t>emotional</a:t>
            </a:r>
            <a:r>
              <a:rPr lang="en-US" sz="1200" b="0" i="0" u="none" strike="noStrike" kern="1200" baseline="0" dirty="0">
                <a:solidFill>
                  <a:schemeClr val="tx1"/>
                </a:solidFill>
                <a:latin typeface="+mn-lt"/>
                <a:ea typeface="+mn-ea"/>
                <a:cs typeface="+mn-cs"/>
              </a:rPr>
              <a:t>. On the sports field, these deficits may lead an athlete to invest effort in training but then notice that she is unable to reproduce similar levels of performance in competition. The athlete may then come to believe that she is unable to win in competition and consequently chooses to disengage from training or from the sport entirely.</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As an example of this, imagine a situation in which, regardless of the amount of effort that Jim, a pole-vaulter, invests during training, he is unable to perform at an expected level in competition. Under these circumstances, Jim is likely to attribute this failure to internal causes – for example, coming to see himself as lacking the requisite amount of skill to do well in the event. He will then approach future competitions not knowing how he will perform in them (or fearing he will not be able to perform well), and thereby experience uncontrollability. In this way, he is liable to become a victim of learned helplessness. This learned helplessness loop is also likely to be reinforced by maladaptive thinking patterns (e.g., pessimistic attributions, heightened anxiety, maladaptive perfectionistic standards and a negative mindset; Sankaran, 2018).</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Yet while the model of learned helplessness suggests that this process is self-reinforcing (as indicated in Figure 6.1), there is nevertheless some evidence which shows that it is possible to escape. Indeed, Benson and </a:t>
            </a:r>
            <a:r>
              <a:rPr lang="en-US" sz="1200" b="0" i="0" u="none" strike="noStrike" kern="1200" baseline="0" dirty="0" err="1">
                <a:solidFill>
                  <a:schemeClr val="tx1"/>
                </a:solidFill>
                <a:latin typeface="+mn-lt"/>
                <a:ea typeface="+mn-ea"/>
                <a:cs typeface="+mn-cs"/>
              </a:rPr>
              <a:t>Kennely</a:t>
            </a:r>
            <a:r>
              <a:rPr lang="en-US" sz="1200" b="0" i="0" u="none" strike="noStrike" kern="1200" baseline="0" dirty="0">
                <a:solidFill>
                  <a:schemeClr val="tx1"/>
                </a:solidFill>
                <a:latin typeface="+mn-lt"/>
                <a:ea typeface="+mn-ea"/>
                <a:cs typeface="+mn-cs"/>
              </a:rPr>
              <a:t> (1976) demonstrated the reciprocal process of </a:t>
            </a:r>
            <a:r>
              <a:rPr lang="en-US" sz="1200" b="0" i="1" u="none" strike="noStrike" kern="1200" baseline="0" dirty="0">
                <a:solidFill>
                  <a:schemeClr val="tx1"/>
                </a:solidFill>
                <a:latin typeface="+mn-lt"/>
                <a:ea typeface="+mn-ea"/>
                <a:cs typeface="+mn-cs"/>
              </a:rPr>
              <a:t>learned competence</a:t>
            </a:r>
            <a:r>
              <a:rPr lang="en-US" sz="1200" b="0" i="0" u="none" strike="noStrike" kern="1200" baseline="0" dirty="0">
                <a:solidFill>
                  <a:schemeClr val="tx1"/>
                </a:solidFill>
                <a:latin typeface="+mn-lt"/>
                <a:ea typeface="+mn-ea"/>
                <a:cs typeface="+mn-cs"/>
              </a:rPr>
              <a:t>, whereby a successful outcome paired with awareness of continency on effort resulted in better performance. Moreover, in some cases, successful outcomes in uncontrollable circumstances can create the </a:t>
            </a:r>
            <a:r>
              <a:rPr lang="en-US" sz="1200" b="0" i="1" u="none" strike="noStrike" kern="1200" baseline="0" dirty="0">
                <a:solidFill>
                  <a:schemeClr val="tx1"/>
                </a:solidFill>
                <a:latin typeface="+mn-lt"/>
                <a:ea typeface="+mn-ea"/>
                <a:cs typeface="+mn-cs"/>
              </a:rPr>
              <a:t>illusion of control </a:t>
            </a:r>
            <a:r>
              <a:rPr lang="en-US" sz="1200" b="0" i="0" u="none" strike="noStrike" kern="1200" baseline="0" dirty="0">
                <a:solidFill>
                  <a:schemeClr val="tx1"/>
                </a:solidFill>
                <a:latin typeface="+mn-lt"/>
                <a:ea typeface="+mn-ea"/>
                <a:cs typeface="+mn-cs"/>
              </a:rPr>
              <a:t>(</a:t>
            </a:r>
            <a:r>
              <a:rPr lang="en-US" sz="1200" b="0" i="0" u="none" strike="noStrike" kern="1200" baseline="0" dirty="0" err="1">
                <a:solidFill>
                  <a:schemeClr val="tx1"/>
                </a:solidFill>
                <a:latin typeface="+mn-lt"/>
                <a:ea typeface="+mn-ea"/>
                <a:cs typeface="+mn-cs"/>
              </a:rPr>
              <a:t>Matute</a:t>
            </a:r>
            <a:r>
              <a:rPr lang="en-US" sz="1200" b="0" i="0" u="none" strike="noStrike" kern="1200" baseline="0" dirty="0">
                <a:solidFill>
                  <a:schemeClr val="tx1"/>
                </a:solidFill>
                <a:latin typeface="+mn-lt"/>
                <a:ea typeface="+mn-ea"/>
                <a:cs typeface="+mn-cs"/>
              </a:rPr>
              <a:t>, 1996), which then helps to overcome learned helplessness. When unchecked, such a process can lead to the development of sports superstitions and magical thinking (</a:t>
            </a:r>
            <a:r>
              <a:rPr lang="en-US" sz="1200" b="0" i="0" u="none" strike="noStrike" kern="1200" baseline="0" dirty="0" err="1">
                <a:solidFill>
                  <a:schemeClr val="tx1"/>
                </a:solidFill>
                <a:latin typeface="+mn-lt"/>
                <a:ea typeface="+mn-ea"/>
                <a:cs typeface="+mn-cs"/>
              </a:rPr>
              <a:t>Rudski</a:t>
            </a:r>
            <a:r>
              <a:rPr lang="en-US" sz="1200" b="0" i="0" u="none" strike="noStrike" kern="1200" baseline="0" dirty="0">
                <a:solidFill>
                  <a:schemeClr val="tx1"/>
                </a:solidFill>
                <a:latin typeface="+mn-lt"/>
                <a:ea typeface="+mn-ea"/>
                <a:cs typeface="+mn-cs"/>
              </a:rPr>
              <a:t>, 2001). Indeed, researchers have noted that many (perhaps most) athletes have a </a:t>
            </a:r>
            <a:r>
              <a:rPr lang="en-US" sz="1200" b="0" i="0" u="none" strike="noStrike" kern="1200" baseline="0" dirty="0" err="1">
                <a:solidFill>
                  <a:schemeClr val="tx1"/>
                </a:solidFill>
                <a:latin typeface="+mn-lt"/>
                <a:ea typeface="+mn-ea"/>
                <a:cs typeface="+mn-cs"/>
              </a:rPr>
              <a:t>favourite</a:t>
            </a:r>
            <a:r>
              <a:rPr lang="en-US" sz="1200" b="0" i="0" u="none" strike="noStrike" kern="1200" baseline="0" dirty="0">
                <a:solidFill>
                  <a:schemeClr val="tx1"/>
                </a:solidFill>
                <a:latin typeface="+mn-lt"/>
                <a:ea typeface="+mn-ea"/>
                <a:cs typeface="+mn-cs"/>
              </a:rPr>
              <a:t> practice or ritual of this form – for example, touching the ground and pointing to the sky, kiss the ground, wearing lucky underwear, or insisting on having the same number on their shirt (</a:t>
            </a:r>
            <a:r>
              <a:rPr lang="en-US" sz="1200" b="0" i="0" u="none" strike="noStrike" kern="1200" baseline="0" dirty="0" err="1">
                <a:solidFill>
                  <a:schemeClr val="tx1"/>
                </a:solidFill>
                <a:latin typeface="+mn-lt"/>
                <a:ea typeface="+mn-ea"/>
                <a:cs typeface="+mn-cs"/>
              </a:rPr>
              <a:t>Sasvári</a:t>
            </a:r>
            <a:r>
              <a:rPr lang="en-US" sz="1200" b="0" i="0" u="none" strike="noStrike" kern="1200" baseline="0" dirty="0">
                <a:solidFill>
                  <a:schemeClr val="tx1"/>
                </a:solidFill>
                <a:latin typeface="+mn-lt"/>
                <a:ea typeface="+mn-ea"/>
                <a:cs typeface="+mn-cs"/>
              </a:rPr>
              <a:t>, </a:t>
            </a:r>
            <a:r>
              <a:rPr lang="en-US" sz="1200" b="0" i="0" u="none" strike="noStrike" kern="1200" baseline="0" dirty="0" err="1">
                <a:solidFill>
                  <a:schemeClr val="tx1"/>
                </a:solidFill>
                <a:latin typeface="+mn-lt"/>
                <a:ea typeface="+mn-ea"/>
                <a:cs typeface="+mn-cs"/>
              </a:rPr>
              <a:t>Harsányi</a:t>
            </a:r>
            <a:r>
              <a:rPr lang="en-US" sz="1200" b="0" i="0" u="none" strike="noStrike" kern="1200" baseline="0" dirty="0">
                <a:solidFill>
                  <a:schemeClr val="tx1"/>
                </a:solidFill>
                <a:latin typeface="+mn-lt"/>
                <a:ea typeface="+mn-ea"/>
                <a:cs typeface="+mn-cs"/>
              </a:rPr>
              <a:t>, </a:t>
            </a:r>
            <a:r>
              <a:rPr lang="en-US" sz="1200" b="0" i="0" u="none" strike="noStrike" kern="1200" baseline="0" dirty="0" err="1">
                <a:solidFill>
                  <a:schemeClr val="tx1"/>
                </a:solidFill>
                <a:latin typeface="+mn-lt"/>
                <a:ea typeface="+mn-ea"/>
                <a:cs typeface="+mn-cs"/>
              </a:rPr>
              <a:t>Dér</a:t>
            </a:r>
            <a:r>
              <a:rPr lang="en-US" sz="1200" b="0" i="0" u="none" strike="noStrike" kern="1200" baseline="0" dirty="0">
                <a:solidFill>
                  <a:schemeClr val="tx1"/>
                </a:solidFill>
                <a:latin typeface="+mn-lt"/>
                <a:ea typeface="+mn-ea"/>
                <a:cs typeface="+mn-cs"/>
              </a:rPr>
              <a:t>, &amp; </a:t>
            </a:r>
            <a:r>
              <a:rPr lang="en-US" sz="1200" b="0" i="0" u="none" strike="noStrike" kern="1200" baseline="0" dirty="0" err="1">
                <a:solidFill>
                  <a:schemeClr val="tx1"/>
                </a:solidFill>
                <a:latin typeface="+mn-lt"/>
                <a:ea typeface="+mn-ea"/>
                <a:cs typeface="+mn-cs"/>
              </a:rPr>
              <a:t>Szemes</a:t>
            </a:r>
            <a:r>
              <a:rPr lang="en-US" sz="1200" b="0" i="0" u="none" strike="noStrike" kern="1200" baseline="0" dirty="0">
                <a:solidFill>
                  <a:schemeClr val="tx1"/>
                </a:solidFill>
                <a:latin typeface="+mn-lt"/>
                <a:ea typeface="+mn-ea"/>
                <a:cs typeface="+mn-cs"/>
              </a:rPr>
              <a:t>, 2019). Superstitious </a:t>
            </a:r>
            <a:r>
              <a:rPr lang="en-US" sz="1200" b="0" i="0" u="none" strike="noStrike" kern="1200" baseline="0" dirty="0" err="1">
                <a:solidFill>
                  <a:schemeClr val="tx1"/>
                </a:solidFill>
                <a:latin typeface="+mn-lt"/>
                <a:ea typeface="+mn-ea"/>
                <a:cs typeface="+mn-cs"/>
              </a:rPr>
              <a:t>behaviour</a:t>
            </a:r>
            <a:r>
              <a:rPr lang="en-US" sz="1200" b="0" i="0" u="none" strike="noStrike" kern="1200" baseline="0" dirty="0">
                <a:solidFill>
                  <a:schemeClr val="tx1"/>
                </a:solidFill>
                <a:latin typeface="+mn-lt"/>
                <a:ea typeface="+mn-ea"/>
                <a:cs typeface="+mn-cs"/>
              </a:rPr>
              <a:t> of this form can be understood as an effort to compensate for the uncontrollability of the situation they find themselves in and as an associated search to regain control. And in line with the learned competence model, this this can have a positive impact on their motivation (and performance) because it helps them feel that what they do matters and will make a difference (Greenaway, Louis, &amp; </a:t>
            </a:r>
            <a:r>
              <a:rPr lang="en-US" sz="1200" b="0" i="0" u="none" strike="noStrike" kern="1200" baseline="0" dirty="0" err="1">
                <a:solidFill>
                  <a:schemeClr val="tx1"/>
                </a:solidFill>
                <a:latin typeface="+mn-lt"/>
                <a:ea typeface="+mn-ea"/>
                <a:cs typeface="+mn-cs"/>
              </a:rPr>
              <a:t>Hornsey</a:t>
            </a:r>
            <a:r>
              <a:rPr lang="en-US" sz="1200" b="0" i="0" u="none" strike="noStrike" kern="1200" baseline="0" dirty="0">
                <a:solidFill>
                  <a:schemeClr val="tx1"/>
                </a:solidFill>
                <a:latin typeface="+mn-lt"/>
                <a:ea typeface="+mn-ea"/>
                <a:cs typeface="+mn-cs"/>
              </a:rPr>
              <a:t>, 2013).</a:t>
            </a:r>
          </a:p>
          <a:p>
            <a:endParaRPr lang="nl-BE" dirty="0"/>
          </a:p>
        </p:txBody>
      </p:sp>
      <p:sp>
        <p:nvSpPr>
          <p:cNvPr id="4" name="Slide Number Placeholder 3"/>
          <p:cNvSpPr>
            <a:spLocks noGrp="1"/>
          </p:cNvSpPr>
          <p:nvPr>
            <p:ph type="sldNum" sz="quarter" idx="5"/>
          </p:nvPr>
        </p:nvSpPr>
        <p:spPr/>
        <p:txBody>
          <a:bodyPr/>
          <a:lstStyle/>
          <a:p>
            <a:pPr>
              <a:defRPr/>
            </a:pPr>
            <a:fld id="{04915706-070A-4707-AA18-DDF1820200B2}" type="slidenum">
              <a:rPr lang="en-GB" smtClean="0"/>
              <a:pPr>
                <a:defRPr/>
              </a:pPr>
              <a:t>7</a:t>
            </a:fld>
            <a:endParaRPr lang="en-GB"/>
          </a:p>
        </p:txBody>
      </p:sp>
    </p:spTree>
    <p:extLst>
      <p:ext uri="{BB962C8B-B14F-4D97-AF65-F5344CB8AC3E}">
        <p14:creationId xmlns:p14="http://schemas.microsoft.com/office/powerpoint/2010/main" val="123815689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nl-BE" sz="1200" b="0" i="0" u="none" strike="noStrike" kern="1200" baseline="0" dirty="0">
              <a:solidFill>
                <a:schemeClr val="tx1"/>
              </a:solidFill>
              <a:latin typeface="+mn-lt"/>
              <a:ea typeface="+mn-ea"/>
              <a:cs typeface="+mn-cs"/>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Yet while the model of learned helplessness suggests that this process is self-reinforcing (as indicated in Figure 6.1), there is nevertheless some evidence which shows that it is possible to escape. Indeed, Benson and </a:t>
            </a:r>
            <a:r>
              <a:rPr lang="en-US" sz="1200" b="0" i="0" u="none" strike="noStrike" kern="1200" baseline="0" dirty="0" err="1">
                <a:solidFill>
                  <a:schemeClr val="tx1"/>
                </a:solidFill>
                <a:latin typeface="+mn-lt"/>
                <a:ea typeface="+mn-ea"/>
                <a:cs typeface="+mn-cs"/>
              </a:rPr>
              <a:t>Kennely</a:t>
            </a:r>
            <a:r>
              <a:rPr lang="en-US" sz="1200" b="0" i="0" u="none" strike="noStrike" kern="1200" baseline="0" dirty="0">
                <a:solidFill>
                  <a:schemeClr val="tx1"/>
                </a:solidFill>
                <a:latin typeface="+mn-lt"/>
                <a:ea typeface="+mn-ea"/>
                <a:cs typeface="+mn-cs"/>
              </a:rPr>
              <a:t> (1976) demonstrated the reciprocal process of </a:t>
            </a:r>
            <a:r>
              <a:rPr lang="en-US" sz="1200" b="0" i="1" u="none" strike="noStrike" kern="1200" baseline="0" dirty="0">
                <a:solidFill>
                  <a:schemeClr val="tx1"/>
                </a:solidFill>
                <a:latin typeface="+mn-lt"/>
                <a:ea typeface="+mn-ea"/>
                <a:cs typeface="+mn-cs"/>
              </a:rPr>
              <a:t>learned competence</a:t>
            </a:r>
            <a:r>
              <a:rPr lang="en-US" sz="1200" b="0" i="0" u="none" strike="noStrike" kern="1200" baseline="0" dirty="0">
                <a:solidFill>
                  <a:schemeClr val="tx1"/>
                </a:solidFill>
                <a:latin typeface="+mn-lt"/>
                <a:ea typeface="+mn-ea"/>
                <a:cs typeface="+mn-cs"/>
              </a:rPr>
              <a:t>, whereby a successful outcome paired with awareness of continency on effort resulted in better performance. Moreover, in some cases, successful outcomes in uncontrollable circumstances can create the </a:t>
            </a:r>
            <a:r>
              <a:rPr lang="en-US" sz="1200" b="0" i="1" u="none" strike="noStrike" kern="1200" baseline="0" dirty="0">
                <a:solidFill>
                  <a:schemeClr val="tx1"/>
                </a:solidFill>
                <a:latin typeface="+mn-lt"/>
                <a:ea typeface="+mn-ea"/>
                <a:cs typeface="+mn-cs"/>
              </a:rPr>
              <a:t>illusion of control </a:t>
            </a:r>
            <a:r>
              <a:rPr lang="en-US" sz="1200" b="0" i="0" u="none" strike="noStrike" kern="1200" baseline="0" dirty="0">
                <a:solidFill>
                  <a:schemeClr val="tx1"/>
                </a:solidFill>
                <a:latin typeface="+mn-lt"/>
                <a:ea typeface="+mn-ea"/>
                <a:cs typeface="+mn-cs"/>
              </a:rPr>
              <a:t>(</a:t>
            </a:r>
            <a:r>
              <a:rPr lang="en-US" sz="1200" b="0" i="0" u="none" strike="noStrike" kern="1200" baseline="0" dirty="0" err="1">
                <a:solidFill>
                  <a:schemeClr val="tx1"/>
                </a:solidFill>
                <a:latin typeface="+mn-lt"/>
                <a:ea typeface="+mn-ea"/>
                <a:cs typeface="+mn-cs"/>
              </a:rPr>
              <a:t>Matute</a:t>
            </a:r>
            <a:r>
              <a:rPr lang="en-US" sz="1200" b="0" i="0" u="none" strike="noStrike" kern="1200" baseline="0" dirty="0">
                <a:solidFill>
                  <a:schemeClr val="tx1"/>
                </a:solidFill>
                <a:latin typeface="+mn-lt"/>
                <a:ea typeface="+mn-ea"/>
                <a:cs typeface="+mn-cs"/>
              </a:rPr>
              <a:t>, 1996), which then helps to overcome learned helplessness. When unchecked, such a process can lead to the development of sports superstitions and magical thinking (</a:t>
            </a:r>
            <a:r>
              <a:rPr lang="en-US" sz="1200" b="0" i="0" u="none" strike="noStrike" kern="1200" baseline="0" dirty="0" err="1">
                <a:solidFill>
                  <a:schemeClr val="tx1"/>
                </a:solidFill>
                <a:latin typeface="+mn-lt"/>
                <a:ea typeface="+mn-ea"/>
                <a:cs typeface="+mn-cs"/>
              </a:rPr>
              <a:t>Rudski</a:t>
            </a:r>
            <a:r>
              <a:rPr lang="en-US" sz="1200" b="0" i="0" u="none" strike="noStrike" kern="1200" baseline="0" dirty="0">
                <a:solidFill>
                  <a:schemeClr val="tx1"/>
                </a:solidFill>
                <a:latin typeface="+mn-lt"/>
                <a:ea typeface="+mn-ea"/>
                <a:cs typeface="+mn-cs"/>
              </a:rPr>
              <a:t>, 2001). Indeed, researchers have noted that many (perhaps most) athletes have a </a:t>
            </a:r>
            <a:r>
              <a:rPr lang="en-US" sz="1200" b="0" i="0" u="none" strike="noStrike" kern="1200" baseline="0" dirty="0" err="1">
                <a:solidFill>
                  <a:schemeClr val="tx1"/>
                </a:solidFill>
                <a:latin typeface="+mn-lt"/>
                <a:ea typeface="+mn-ea"/>
                <a:cs typeface="+mn-cs"/>
              </a:rPr>
              <a:t>favourite</a:t>
            </a:r>
            <a:r>
              <a:rPr lang="en-US" sz="1200" b="0" i="0" u="none" strike="noStrike" kern="1200" baseline="0" dirty="0">
                <a:solidFill>
                  <a:schemeClr val="tx1"/>
                </a:solidFill>
                <a:latin typeface="+mn-lt"/>
                <a:ea typeface="+mn-ea"/>
                <a:cs typeface="+mn-cs"/>
              </a:rPr>
              <a:t> practice or ritual of this form – for example, touching the ground and pointing to the sky, kiss the ground, wearing lucky underwear, or insisting on having the same number on their shirt (</a:t>
            </a:r>
            <a:r>
              <a:rPr lang="en-US" sz="1200" b="0" i="0" u="none" strike="noStrike" kern="1200" baseline="0" dirty="0" err="1">
                <a:solidFill>
                  <a:schemeClr val="tx1"/>
                </a:solidFill>
                <a:latin typeface="+mn-lt"/>
                <a:ea typeface="+mn-ea"/>
                <a:cs typeface="+mn-cs"/>
              </a:rPr>
              <a:t>Sasvári</a:t>
            </a:r>
            <a:r>
              <a:rPr lang="en-US" sz="1200" b="0" i="0" u="none" strike="noStrike" kern="1200" baseline="0" dirty="0">
                <a:solidFill>
                  <a:schemeClr val="tx1"/>
                </a:solidFill>
                <a:latin typeface="+mn-lt"/>
                <a:ea typeface="+mn-ea"/>
                <a:cs typeface="+mn-cs"/>
              </a:rPr>
              <a:t>, </a:t>
            </a:r>
            <a:r>
              <a:rPr lang="en-US" sz="1200" b="0" i="0" u="none" strike="noStrike" kern="1200" baseline="0" dirty="0" err="1">
                <a:solidFill>
                  <a:schemeClr val="tx1"/>
                </a:solidFill>
                <a:latin typeface="+mn-lt"/>
                <a:ea typeface="+mn-ea"/>
                <a:cs typeface="+mn-cs"/>
              </a:rPr>
              <a:t>Harsányi</a:t>
            </a:r>
            <a:r>
              <a:rPr lang="en-US" sz="1200" b="0" i="0" u="none" strike="noStrike" kern="1200" baseline="0" dirty="0">
                <a:solidFill>
                  <a:schemeClr val="tx1"/>
                </a:solidFill>
                <a:latin typeface="+mn-lt"/>
                <a:ea typeface="+mn-ea"/>
                <a:cs typeface="+mn-cs"/>
              </a:rPr>
              <a:t>, </a:t>
            </a:r>
            <a:r>
              <a:rPr lang="en-US" sz="1200" b="0" i="0" u="none" strike="noStrike" kern="1200" baseline="0" dirty="0" err="1">
                <a:solidFill>
                  <a:schemeClr val="tx1"/>
                </a:solidFill>
                <a:latin typeface="+mn-lt"/>
                <a:ea typeface="+mn-ea"/>
                <a:cs typeface="+mn-cs"/>
              </a:rPr>
              <a:t>Dér</a:t>
            </a:r>
            <a:r>
              <a:rPr lang="en-US" sz="1200" b="0" i="0" u="none" strike="noStrike" kern="1200" baseline="0" dirty="0">
                <a:solidFill>
                  <a:schemeClr val="tx1"/>
                </a:solidFill>
                <a:latin typeface="+mn-lt"/>
                <a:ea typeface="+mn-ea"/>
                <a:cs typeface="+mn-cs"/>
              </a:rPr>
              <a:t>, &amp; </a:t>
            </a:r>
            <a:r>
              <a:rPr lang="en-US" sz="1200" b="0" i="0" u="none" strike="noStrike" kern="1200" baseline="0" dirty="0" err="1">
                <a:solidFill>
                  <a:schemeClr val="tx1"/>
                </a:solidFill>
                <a:latin typeface="+mn-lt"/>
                <a:ea typeface="+mn-ea"/>
                <a:cs typeface="+mn-cs"/>
              </a:rPr>
              <a:t>Szemes</a:t>
            </a:r>
            <a:r>
              <a:rPr lang="en-US" sz="1200" b="0" i="0" u="none" strike="noStrike" kern="1200" baseline="0" dirty="0">
                <a:solidFill>
                  <a:schemeClr val="tx1"/>
                </a:solidFill>
                <a:latin typeface="+mn-lt"/>
                <a:ea typeface="+mn-ea"/>
                <a:cs typeface="+mn-cs"/>
              </a:rPr>
              <a:t>, 2019). Superstitious </a:t>
            </a:r>
            <a:r>
              <a:rPr lang="en-US" sz="1200" b="0" i="0" u="none" strike="noStrike" kern="1200" baseline="0" dirty="0" err="1">
                <a:solidFill>
                  <a:schemeClr val="tx1"/>
                </a:solidFill>
                <a:latin typeface="+mn-lt"/>
                <a:ea typeface="+mn-ea"/>
                <a:cs typeface="+mn-cs"/>
              </a:rPr>
              <a:t>behaviour</a:t>
            </a:r>
            <a:r>
              <a:rPr lang="en-US" sz="1200" b="0" i="0" u="none" strike="noStrike" kern="1200" baseline="0" dirty="0">
                <a:solidFill>
                  <a:schemeClr val="tx1"/>
                </a:solidFill>
                <a:latin typeface="+mn-lt"/>
                <a:ea typeface="+mn-ea"/>
                <a:cs typeface="+mn-cs"/>
              </a:rPr>
              <a:t> of this form can be understood as an effort to compensate for the uncontrollability of the situation they find themselves in and as an associated search to regain control. And in line with the learned competence model, this this can have a positive impact on their motivation (and performance) because it helps them feel that what they do matters and will make a difference (Greenaway, Louis, &amp; </a:t>
            </a:r>
            <a:r>
              <a:rPr lang="en-US" sz="1200" b="0" i="0" u="none" strike="noStrike" kern="1200" baseline="0" dirty="0" err="1">
                <a:solidFill>
                  <a:schemeClr val="tx1"/>
                </a:solidFill>
                <a:latin typeface="+mn-lt"/>
                <a:ea typeface="+mn-ea"/>
                <a:cs typeface="+mn-cs"/>
              </a:rPr>
              <a:t>Hornsey</a:t>
            </a:r>
            <a:r>
              <a:rPr lang="en-US" sz="1200" b="0" i="0" u="none" strike="noStrike" kern="1200" baseline="0" dirty="0">
                <a:solidFill>
                  <a:schemeClr val="tx1"/>
                </a:solidFill>
                <a:latin typeface="+mn-lt"/>
                <a:ea typeface="+mn-ea"/>
                <a:cs typeface="+mn-cs"/>
              </a:rPr>
              <a:t>, 2013).</a:t>
            </a:r>
          </a:p>
          <a:p>
            <a:endParaRPr lang="nl-BE"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04915706-070A-4707-AA18-DDF1820200B2}" type="slidenum">
              <a:rPr lang="en-GB" smtClean="0"/>
              <a:pPr>
                <a:defRPr/>
              </a:pPr>
              <a:t>8</a:t>
            </a:fld>
            <a:endParaRPr lang="en-GB"/>
          </a:p>
        </p:txBody>
      </p:sp>
    </p:spTree>
    <p:extLst>
      <p:ext uri="{BB962C8B-B14F-4D97-AF65-F5344CB8AC3E}">
        <p14:creationId xmlns:p14="http://schemas.microsoft.com/office/powerpoint/2010/main" val="195631413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0000" lnSpcReduction="20000"/>
          </a:bodyPr>
          <a:lstStyle/>
          <a:p>
            <a:endParaRPr lang="nl-BE"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Self-determination theory has identified a number of factors that facilitate or undermine motivation, and help people transition from low to high levels on the self-determination continuum. In particular, higher levels of self-determination are fostered by conditions that support what are seen to be three basic needs: the need for autonomy, the need for competence and the need for relatedness.</a:t>
            </a:r>
          </a:p>
          <a:p>
            <a:r>
              <a:rPr lang="en-US" sz="1200" b="0" i="0" u="none" strike="noStrike" kern="1200" baseline="0" dirty="0">
                <a:solidFill>
                  <a:schemeClr val="tx1"/>
                </a:solidFill>
                <a:latin typeface="+mn-lt"/>
                <a:ea typeface="+mn-ea"/>
                <a:cs typeface="+mn-cs"/>
              </a:rPr>
              <a:t>The </a:t>
            </a:r>
            <a:r>
              <a:rPr lang="en-US" sz="1200" b="0" i="1" u="none" strike="noStrike" kern="1200" baseline="0" dirty="0">
                <a:solidFill>
                  <a:schemeClr val="tx1"/>
                </a:solidFill>
                <a:latin typeface="+mn-lt"/>
                <a:ea typeface="+mn-ea"/>
                <a:cs typeface="+mn-cs"/>
              </a:rPr>
              <a:t>need for </a:t>
            </a:r>
            <a:r>
              <a:rPr lang="en-US" sz="1200" b="1" i="1" u="none" strike="noStrike" kern="1200" baseline="0" dirty="0">
                <a:solidFill>
                  <a:schemeClr val="tx1"/>
                </a:solidFill>
                <a:latin typeface="+mn-lt"/>
                <a:ea typeface="+mn-ea"/>
                <a:cs typeface="+mn-cs"/>
              </a:rPr>
              <a:t>autonomy </a:t>
            </a:r>
            <a:r>
              <a:rPr lang="en-US" sz="1200" b="0" i="0" u="none" strike="noStrike" kern="1200" baseline="0" dirty="0">
                <a:solidFill>
                  <a:schemeClr val="tx1"/>
                </a:solidFill>
                <a:latin typeface="+mn-lt"/>
                <a:ea typeface="+mn-ea"/>
                <a:cs typeface="+mn-cs"/>
              </a:rPr>
              <a:t>relates to people’s need to feel that they direct their own </a:t>
            </a:r>
            <a:r>
              <a:rPr lang="en-US" sz="1200" b="0" i="0" u="none" strike="noStrike" kern="1200" baseline="0" dirty="0" err="1">
                <a:solidFill>
                  <a:schemeClr val="tx1"/>
                </a:solidFill>
                <a:latin typeface="+mn-lt"/>
                <a:ea typeface="+mn-ea"/>
                <a:cs typeface="+mn-cs"/>
              </a:rPr>
              <a:t>behaviour</a:t>
            </a:r>
            <a:r>
              <a:rPr lang="en-US" sz="1200" b="0" i="0" u="none" strike="noStrike" kern="1200" baseline="0" dirty="0">
                <a:solidFill>
                  <a:schemeClr val="tx1"/>
                </a:solidFill>
                <a:latin typeface="+mn-lt"/>
                <a:ea typeface="+mn-ea"/>
                <a:cs typeface="+mn-cs"/>
              </a:rPr>
              <a:t>. </a:t>
            </a:r>
            <a:r>
              <a:rPr lang="en-US" sz="1200" b="0" i="1" u="none" strike="noStrike" kern="1200" baseline="0" dirty="0">
                <a:solidFill>
                  <a:schemeClr val="tx1"/>
                </a:solidFill>
                <a:latin typeface="+mn-lt"/>
                <a:ea typeface="+mn-ea"/>
                <a:cs typeface="+mn-cs"/>
              </a:rPr>
              <a:t>Satisfaction of one’s need for autonomy </a:t>
            </a:r>
            <a:r>
              <a:rPr lang="en-US" sz="1200" b="0" i="0" u="none" strike="noStrike" kern="1200" baseline="0" dirty="0">
                <a:solidFill>
                  <a:schemeClr val="tx1"/>
                </a:solidFill>
                <a:latin typeface="+mn-lt"/>
                <a:ea typeface="+mn-ea"/>
                <a:cs typeface="+mn-cs"/>
              </a:rPr>
              <a:t>is linked to better performance as well as better well-being (Wheatley, 2017). However, perceptions of autonomy can be difficult to maintain in contexts with a high degree of interdependence, either between people or other interrelated features of a system (</a:t>
            </a:r>
            <a:r>
              <a:rPr lang="en-US" sz="1200" b="0" i="0" u="none" strike="noStrike" kern="1200" baseline="0" dirty="0" err="1">
                <a:solidFill>
                  <a:schemeClr val="tx1"/>
                </a:solidFill>
                <a:latin typeface="+mn-lt"/>
                <a:ea typeface="+mn-ea"/>
                <a:cs typeface="+mn-cs"/>
              </a:rPr>
              <a:t>Väänänen</a:t>
            </a:r>
            <a:r>
              <a:rPr lang="en-US" sz="1200" b="0" i="0" u="none" strike="noStrike" kern="1200" baseline="0" dirty="0">
                <a:solidFill>
                  <a:schemeClr val="tx1"/>
                </a:solidFill>
                <a:latin typeface="+mn-lt"/>
                <a:ea typeface="+mn-ea"/>
                <a:cs typeface="+mn-cs"/>
              </a:rPr>
              <a:t> &amp; </a:t>
            </a:r>
            <a:r>
              <a:rPr lang="en-US" sz="1200" b="0" i="0" u="none" strike="noStrike" kern="1200" baseline="0" dirty="0" err="1">
                <a:solidFill>
                  <a:schemeClr val="tx1"/>
                </a:solidFill>
                <a:latin typeface="+mn-lt"/>
                <a:ea typeface="+mn-ea"/>
                <a:cs typeface="+mn-cs"/>
              </a:rPr>
              <a:t>Toivanen</a:t>
            </a:r>
            <a:r>
              <a:rPr lang="en-US" sz="1200" b="0" i="0" u="none" strike="noStrike" kern="1200" baseline="0" dirty="0">
                <a:solidFill>
                  <a:schemeClr val="tx1"/>
                </a:solidFill>
                <a:latin typeface="+mn-lt"/>
                <a:ea typeface="+mn-ea"/>
                <a:cs typeface="+mn-cs"/>
              </a:rPr>
              <a:t>, 2018). This can have implications for team-based sports, where individual athletes are sometimes at risk of having autonomy undermined by top-down pressures on their actions or time (e.g., when feeling they must obey the instructions or wishes of coaches, teammates, or even fans).</a:t>
            </a:r>
          </a:p>
          <a:p>
            <a:r>
              <a:rPr lang="en-US" sz="1200" b="0" i="0" u="none" strike="noStrike" kern="1200" baseline="0" dirty="0">
                <a:solidFill>
                  <a:schemeClr val="tx1"/>
                </a:solidFill>
                <a:latin typeface="+mn-lt"/>
                <a:ea typeface="+mn-ea"/>
                <a:cs typeface="+mn-cs"/>
              </a:rPr>
              <a:t>The </a:t>
            </a:r>
            <a:r>
              <a:rPr lang="en-US" sz="1200" b="0" i="1" u="none" strike="noStrike" kern="1200" baseline="0" dirty="0">
                <a:solidFill>
                  <a:schemeClr val="tx1"/>
                </a:solidFill>
                <a:latin typeface="+mn-lt"/>
                <a:ea typeface="+mn-ea"/>
                <a:cs typeface="+mn-cs"/>
              </a:rPr>
              <a:t>need for </a:t>
            </a:r>
            <a:r>
              <a:rPr lang="en-US" sz="1200" b="1" i="1" u="none" strike="noStrike" kern="1200" baseline="0" dirty="0">
                <a:solidFill>
                  <a:schemeClr val="tx1"/>
                </a:solidFill>
                <a:latin typeface="+mn-lt"/>
                <a:ea typeface="+mn-ea"/>
                <a:cs typeface="+mn-cs"/>
              </a:rPr>
              <a:t>competence </a:t>
            </a:r>
            <a:r>
              <a:rPr lang="en-US" sz="1200" b="0" i="0" u="none" strike="noStrike" kern="1200" baseline="0" dirty="0">
                <a:solidFill>
                  <a:schemeClr val="tx1"/>
                </a:solidFill>
                <a:latin typeface="+mn-lt"/>
                <a:ea typeface="+mn-ea"/>
                <a:cs typeface="+mn-cs"/>
              </a:rPr>
              <a:t>refers to </a:t>
            </a:r>
            <a:r>
              <a:rPr lang="en-US" sz="1200" b="0" i="1" u="none" strike="noStrike" kern="1200" baseline="0" dirty="0">
                <a:solidFill>
                  <a:schemeClr val="tx1"/>
                </a:solidFill>
                <a:latin typeface="+mn-lt"/>
                <a:ea typeface="+mn-ea"/>
                <a:cs typeface="+mn-cs"/>
              </a:rPr>
              <a:t>the need to feel competent in the task at hand </a:t>
            </a:r>
            <a:r>
              <a:rPr lang="en-US" sz="1200" b="0" i="0" u="none" strike="noStrike" kern="1200" baseline="0" dirty="0">
                <a:solidFill>
                  <a:schemeClr val="tx1"/>
                </a:solidFill>
                <a:latin typeface="+mn-lt"/>
                <a:ea typeface="+mn-ea"/>
                <a:cs typeface="+mn-cs"/>
              </a:rPr>
              <a:t>and to have the opportunity to refine one’s skills on that task. Feeling competent is generally considered fundamental to motivation in the sports context, such that unless a person feels reasonably competent, he or she will be unmotivated to participate (</a:t>
            </a:r>
            <a:r>
              <a:rPr lang="en-US" sz="1200" b="0" i="0" u="none" strike="noStrike" kern="1200" baseline="0" dirty="0" err="1">
                <a:solidFill>
                  <a:schemeClr val="tx1"/>
                </a:solidFill>
                <a:latin typeface="+mn-lt"/>
                <a:ea typeface="+mn-ea"/>
                <a:cs typeface="+mn-cs"/>
              </a:rPr>
              <a:t>Duda</a:t>
            </a:r>
            <a:r>
              <a:rPr lang="en-US" sz="1200" b="0" i="0" u="none" strike="noStrike" kern="1200" baseline="0" dirty="0">
                <a:solidFill>
                  <a:schemeClr val="tx1"/>
                </a:solidFill>
                <a:latin typeface="+mn-lt"/>
                <a:ea typeface="+mn-ea"/>
                <a:cs typeface="+mn-cs"/>
              </a:rPr>
              <a:t>, 2005; </a:t>
            </a:r>
            <a:r>
              <a:rPr lang="en-US" sz="1200" b="0" i="0" u="none" strike="noStrike" kern="1200" baseline="0" dirty="0" err="1">
                <a:solidFill>
                  <a:schemeClr val="tx1"/>
                </a:solidFill>
                <a:latin typeface="+mn-lt"/>
                <a:ea typeface="+mn-ea"/>
                <a:cs typeface="+mn-cs"/>
              </a:rPr>
              <a:t>Reinboth</a:t>
            </a:r>
            <a:r>
              <a:rPr lang="en-US" sz="1200" b="0" i="0" u="none" strike="noStrike" kern="1200" baseline="0" dirty="0">
                <a:solidFill>
                  <a:schemeClr val="tx1"/>
                </a:solidFill>
                <a:latin typeface="+mn-lt"/>
                <a:ea typeface="+mn-ea"/>
                <a:cs typeface="+mn-cs"/>
              </a:rPr>
              <a:t> &amp; </a:t>
            </a:r>
            <a:r>
              <a:rPr lang="en-US" sz="1200" b="0" i="0" u="none" strike="noStrike" kern="1200" baseline="0" dirty="0" err="1">
                <a:solidFill>
                  <a:schemeClr val="tx1"/>
                </a:solidFill>
                <a:latin typeface="+mn-lt"/>
                <a:ea typeface="+mn-ea"/>
                <a:cs typeface="+mn-cs"/>
              </a:rPr>
              <a:t>Duda</a:t>
            </a:r>
            <a:r>
              <a:rPr lang="en-US" sz="1200" b="0" i="0" u="none" strike="noStrike" kern="1200" baseline="0" dirty="0">
                <a:solidFill>
                  <a:schemeClr val="tx1"/>
                </a:solidFill>
                <a:latin typeface="+mn-lt"/>
                <a:ea typeface="+mn-ea"/>
                <a:cs typeface="+mn-cs"/>
              </a:rPr>
              <a:t>, 2006). This need has particular links with the concept of learned helplessness, which we described above. For example, a cyclist who does not feel capable of performing well in an upcoming competition may feel incompetent and be at risk of developing learned helplessness. In contrast, if her teammate feels a sense of mastery over her performance in competitions, she is more likely to develop the opposite mentality of learned competence.</a:t>
            </a:r>
          </a:p>
          <a:p>
            <a:r>
              <a:rPr lang="en-US" sz="1200" b="0" i="0" u="none" strike="noStrike" kern="1200" baseline="0" dirty="0">
                <a:solidFill>
                  <a:schemeClr val="tx1"/>
                </a:solidFill>
                <a:latin typeface="+mn-lt"/>
                <a:ea typeface="+mn-ea"/>
                <a:cs typeface="+mn-cs"/>
              </a:rPr>
              <a:t>The final basic need is the </a:t>
            </a:r>
            <a:r>
              <a:rPr lang="en-US" sz="1200" b="0" i="1" u="none" strike="noStrike" kern="1200" baseline="0" dirty="0">
                <a:solidFill>
                  <a:schemeClr val="tx1"/>
                </a:solidFill>
                <a:latin typeface="+mn-lt"/>
                <a:ea typeface="+mn-ea"/>
                <a:cs typeface="+mn-cs"/>
              </a:rPr>
              <a:t>need of </a:t>
            </a:r>
            <a:r>
              <a:rPr lang="en-US" sz="1200" b="1" i="1" u="none" strike="noStrike" kern="1200" baseline="0" dirty="0">
                <a:solidFill>
                  <a:schemeClr val="tx1"/>
                </a:solidFill>
                <a:latin typeface="+mn-lt"/>
                <a:ea typeface="+mn-ea"/>
                <a:cs typeface="+mn-cs"/>
              </a:rPr>
              <a:t>relatedness</a:t>
            </a:r>
            <a:r>
              <a:rPr lang="en-US" sz="1200" b="0" i="0" u="none" strike="noStrike" kern="1200" baseline="0" dirty="0">
                <a:solidFill>
                  <a:schemeClr val="tx1"/>
                </a:solidFill>
                <a:latin typeface="+mn-lt"/>
                <a:ea typeface="+mn-ea"/>
                <a:cs typeface="+mn-cs"/>
              </a:rPr>
              <a:t>, which refers to </a:t>
            </a:r>
            <a:r>
              <a:rPr lang="en-US" sz="1200" b="0" i="1" u="none" strike="noStrike" kern="1200" baseline="0" dirty="0">
                <a:solidFill>
                  <a:schemeClr val="tx1"/>
                </a:solidFill>
                <a:latin typeface="+mn-lt"/>
                <a:ea typeface="+mn-ea"/>
                <a:cs typeface="+mn-cs"/>
              </a:rPr>
              <a:t>a feeling of connectedness to others</a:t>
            </a:r>
            <a:r>
              <a:rPr lang="en-US" sz="1200" b="0" i="0" u="none" strike="noStrike" kern="1200" baseline="0" dirty="0">
                <a:solidFill>
                  <a:schemeClr val="tx1"/>
                </a:solidFill>
                <a:latin typeface="+mn-lt"/>
                <a:ea typeface="+mn-ea"/>
                <a:cs typeface="+mn-cs"/>
              </a:rPr>
              <a:t>. As with other non-sports domains, feelings of relatedness with others in the sports context are key to feeling motivated to engage in a given activity (Deci &amp; Ryan, 2000; Stults-</a:t>
            </a:r>
            <a:r>
              <a:rPr lang="en-US" sz="1200" b="0" i="0" u="none" strike="noStrike" kern="1200" baseline="0" dirty="0" err="1">
                <a:solidFill>
                  <a:schemeClr val="tx1"/>
                </a:solidFill>
                <a:latin typeface="+mn-lt"/>
                <a:ea typeface="+mn-ea"/>
                <a:cs typeface="+mn-cs"/>
              </a:rPr>
              <a:t>Kolehmainen</a:t>
            </a:r>
            <a:r>
              <a:rPr lang="en-US" sz="1200" b="0" i="0" u="none" strike="noStrike" kern="1200" baseline="0" dirty="0">
                <a:solidFill>
                  <a:schemeClr val="tx1"/>
                </a:solidFill>
                <a:latin typeface="+mn-lt"/>
                <a:ea typeface="+mn-ea"/>
                <a:cs typeface="+mn-cs"/>
              </a:rPr>
              <a:t>, Gilson, &amp; </a:t>
            </a:r>
            <a:r>
              <a:rPr lang="en-US" sz="1200" b="0" i="0" u="none" strike="noStrike" kern="1200" baseline="0" dirty="0" err="1">
                <a:solidFill>
                  <a:schemeClr val="tx1"/>
                </a:solidFill>
                <a:latin typeface="+mn-lt"/>
                <a:ea typeface="+mn-ea"/>
                <a:cs typeface="+mn-cs"/>
              </a:rPr>
              <a:t>Abolt</a:t>
            </a:r>
            <a:r>
              <a:rPr lang="en-US" sz="1200" b="0" i="0" u="none" strike="noStrike" kern="1200" baseline="0" dirty="0">
                <a:solidFill>
                  <a:schemeClr val="tx1"/>
                </a:solidFill>
                <a:latin typeface="+mn-lt"/>
                <a:ea typeface="+mn-ea"/>
                <a:cs typeface="+mn-cs"/>
              </a:rPr>
              <a:t>, 2013). For example, a soccer player who feels connected to other members of his team may be motivated to continue training not only to improve his individual mastery of the game, but because it allows him to spend time with people he likes and cares about.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Notwithstanding its impact and its capacity to speak to a range of sporting phenomena in a language that is descriptively rich, several questions remain about the nature of the processes at the heart of self-determination theory (see also Chapter 19). Most particularly, it is clear that, as with other dominant theories of motivation that we have examined, the self that these relate to is very much a </a:t>
            </a:r>
            <a:r>
              <a:rPr lang="en-US" sz="1200" b="0" i="1" u="none" strike="noStrike" kern="1200" baseline="0" dirty="0">
                <a:solidFill>
                  <a:schemeClr val="tx1"/>
                </a:solidFill>
                <a:latin typeface="+mn-lt"/>
                <a:ea typeface="+mn-ea"/>
                <a:cs typeface="+mn-cs"/>
              </a:rPr>
              <a:t>personal </a:t>
            </a:r>
            <a:r>
              <a:rPr lang="en-US" sz="1200" b="0" i="0" u="none" strike="noStrike" kern="1200" baseline="0" dirty="0">
                <a:solidFill>
                  <a:schemeClr val="tx1"/>
                </a:solidFill>
                <a:latin typeface="+mn-lt"/>
                <a:ea typeface="+mn-ea"/>
                <a:cs typeface="+mn-cs"/>
              </a:rPr>
              <a:t>self – the self as an individual rather than as a group member. So although the idea of a need for relatedness speaks to the possibility of a more social self, this need is ‘tacked onto’ the person rather than being seen as in any way integrated into their sense of who they are. But just as an activity (such as football) can be integrated into a person’s sense of their personal self (so that Dennis </a:t>
            </a:r>
            <a:r>
              <a:rPr lang="en-US" sz="1200" b="0" i="0" u="none" strike="noStrike" kern="1200" baseline="0" dirty="0" err="1">
                <a:solidFill>
                  <a:schemeClr val="tx1"/>
                </a:solidFill>
                <a:latin typeface="+mn-lt"/>
                <a:ea typeface="+mn-ea"/>
                <a:cs typeface="+mn-cs"/>
              </a:rPr>
              <a:t>Gardeck</a:t>
            </a:r>
            <a:r>
              <a:rPr lang="en-US" sz="1200" b="0" i="0" u="none" strike="noStrike" kern="1200" baseline="0" dirty="0">
                <a:solidFill>
                  <a:schemeClr val="tx1"/>
                </a:solidFill>
                <a:latin typeface="+mn-lt"/>
                <a:ea typeface="+mn-ea"/>
                <a:cs typeface="+mn-cs"/>
              </a:rPr>
              <a:t> could say ‘I am football’), so too it, and the group they are part of, can be integrated into a sense of </a:t>
            </a:r>
            <a:r>
              <a:rPr lang="en-US" sz="1200" b="0" i="1" u="none" strike="noStrike" kern="1200" baseline="0" dirty="0">
                <a:solidFill>
                  <a:schemeClr val="tx1"/>
                </a:solidFill>
                <a:latin typeface="+mn-lt"/>
                <a:ea typeface="+mn-ea"/>
                <a:cs typeface="+mn-cs"/>
              </a:rPr>
              <a:t>collective self</a:t>
            </a:r>
            <a:r>
              <a:rPr lang="en-US" sz="1200" b="0" i="0" u="none" strike="noStrike" kern="1200" baseline="0" dirty="0">
                <a:solidFill>
                  <a:schemeClr val="tx1"/>
                </a:solidFill>
                <a:latin typeface="+mn-lt"/>
                <a:ea typeface="+mn-ea"/>
                <a:cs typeface="+mn-cs"/>
              </a:rPr>
              <a:t>. This is articulated, for example, in the Queensland Reds’ slogan ‘We are Queensland’. Moreover, as we will discuss further below, it seems that processes of this form also have the capacity to </a:t>
            </a:r>
            <a:r>
              <a:rPr lang="en-US" sz="1200" b="0" i="1" u="none" strike="noStrike" kern="1200" baseline="0" dirty="0">
                <a:solidFill>
                  <a:schemeClr val="tx1"/>
                </a:solidFill>
                <a:latin typeface="+mn-lt"/>
                <a:ea typeface="+mn-ea"/>
                <a:cs typeface="+mn-cs"/>
              </a:rPr>
              <a:t>transform </a:t>
            </a:r>
            <a:r>
              <a:rPr lang="en-US" sz="1200" b="0" i="0" u="none" strike="noStrike" kern="1200" baseline="0" dirty="0">
                <a:solidFill>
                  <a:schemeClr val="tx1"/>
                </a:solidFill>
                <a:latin typeface="+mn-lt"/>
                <a:ea typeface="+mn-ea"/>
                <a:cs typeface="+mn-cs"/>
              </a:rPr>
              <a:t>the nature of motivation, such that what is extrinsic to an athlete as an individual (e.g., the welfare of a teammate) may become intrinsic to them as a member of a team (</a:t>
            </a:r>
            <a:r>
              <a:rPr lang="en-US" sz="1200" b="0" i="0" u="none" strike="noStrike" kern="1200" baseline="0" dirty="0" err="1">
                <a:solidFill>
                  <a:schemeClr val="tx1"/>
                </a:solidFill>
                <a:latin typeface="+mn-lt"/>
                <a:ea typeface="+mn-ea"/>
                <a:cs typeface="+mn-cs"/>
              </a:rPr>
              <a:t>Ellemers</a:t>
            </a:r>
            <a:r>
              <a:rPr lang="en-US" sz="1200" b="0" i="0" u="none" strike="noStrike" kern="1200" baseline="0" dirty="0">
                <a:solidFill>
                  <a:schemeClr val="tx1"/>
                </a:solidFill>
                <a:latin typeface="+mn-lt"/>
                <a:ea typeface="+mn-ea"/>
                <a:cs typeface="+mn-cs"/>
              </a:rPr>
              <a:t> et al., 2004; Haslam, 2001). It is with a view to precisely such possibilities that we turn to social identity </a:t>
            </a:r>
            <a:r>
              <a:rPr lang="en-US" sz="1200" b="0" i="0" u="none" strike="noStrike" kern="1200" baseline="0" dirty="0" err="1">
                <a:solidFill>
                  <a:schemeClr val="tx1"/>
                </a:solidFill>
                <a:latin typeface="+mn-lt"/>
                <a:ea typeface="+mn-ea"/>
                <a:cs typeface="+mn-cs"/>
              </a:rPr>
              <a:t>theorising</a:t>
            </a:r>
            <a:r>
              <a:rPr lang="en-US" sz="1200" b="0" i="0" u="none" strike="noStrike" kern="1200" baseline="0" dirty="0">
                <a:solidFill>
                  <a:schemeClr val="tx1"/>
                </a:solidFill>
                <a:latin typeface="+mn-lt"/>
                <a:ea typeface="+mn-ea"/>
                <a:cs typeface="+mn-cs"/>
              </a:rPr>
              <a:t> on this topic. </a:t>
            </a:r>
            <a:endParaRPr lang="nl-BE"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04915706-070A-4707-AA18-DDF1820200B2}" type="slidenum">
              <a:rPr lang="en-GB" smtClean="0"/>
              <a:pPr>
                <a:defRPr/>
              </a:pPr>
              <a:t>10</a:t>
            </a:fld>
            <a:endParaRPr lang="en-GB"/>
          </a:p>
        </p:txBody>
      </p:sp>
    </p:spTree>
    <p:extLst>
      <p:ext uri="{BB962C8B-B14F-4D97-AF65-F5344CB8AC3E}">
        <p14:creationId xmlns:p14="http://schemas.microsoft.com/office/powerpoint/2010/main" val="125738433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40000" lnSpcReduction="20000"/>
          </a:bodyPr>
          <a:lstStyle/>
          <a:p>
            <a:endParaRPr lang="nl-BE"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classic approaches to motivation we have reviewed thus far help to explain individual motivation and situational constraints on its development and progress. As noted above, most of these theories take as their locus the individual, and aim to understand how to better motivate a person to expend more energy or effort on a given task. What is less explained by these theories, however, is the role of </a:t>
            </a:r>
            <a:r>
              <a:rPr lang="en-US" sz="1200" b="0" i="1" u="none" strike="noStrike" kern="1200" baseline="0" dirty="0">
                <a:solidFill>
                  <a:schemeClr val="tx1"/>
                </a:solidFill>
                <a:latin typeface="+mn-lt"/>
                <a:ea typeface="+mn-ea"/>
                <a:cs typeface="+mn-cs"/>
              </a:rPr>
              <a:t>other people </a:t>
            </a:r>
            <a:r>
              <a:rPr lang="en-US" sz="1200" b="0" i="0" u="none" strike="noStrike" kern="1200" baseline="0" dirty="0">
                <a:solidFill>
                  <a:schemeClr val="tx1"/>
                </a:solidFill>
                <a:latin typeface="+mn-lt"/>
                <a:ea typeface="+mn-ea"/>
                <a:cs typeface="+mn-cs"/>
              </a:rPr>
              <a:t>in guiding motivation. A desire to provide this opens the way for a more </a:t>
            </a:r>
            <a:r>
              <a:rPr lang="en-US" sz="1200" b="0" i="1" u="none" strike="noStrike" kern="1200" baseline="0" dirty="0">
                <a:solidFill>
                  <a:schemeClr val="tx1"/>
                </a:solidFill>
                <a:latin typeface="+mn-lt"/>
                <a:ea typeface="+mn-ea"/>
                <a:cs typeface="+mn-cs"/>
              </a:rPr>
              <a:t>social </a:t>
            </a:r>
            <a:r>
              <a:rPr lang="en-US" sz="1200" b="0" i="0" u="none" strike="noStrike" kern="1200" baseline="0" dirty="0">
                <a:solidFill>
                  <a:schemeClr val="tx1"/>
                </a:solidFill>
                <a:latin typeface="+mn-lt"/>
                <a:ea typeface="+mn-ea"/>
                <a:cs typeface="+mn-cs"/>
              </a:rPr>
              <a:t>model of sport psychology that examines the role of social identity processes in athletes’ motivation. </a:t>
            </a:r>
          </a:p>
          <a:p>
            <a:r>
              <a:rPr lang="en-US" sz="1200" b="0" i="0" u="none" strike="noStrike" kern="1200" baseline="0" dirty="0">
                <a:solidFill>
                  <a:schemeClr val="tx1"/>
                </a:solidFill>
                <a:latin typeface="+mn-lt"/>
                <a:ea typeface="+mn-ea"/>
                <a:cs typeface="+mn-cs"/>
              </a:rPr>
              <a:t>In this context, it is somewhat surprising that social factors have been comparatively ignored in motivation theories, given very early seminal work by Triplett (1898) showing that performance improves when in the presence of others. In his research (which are sometimes considered the first experiments in social psychology; see Chapter 1), Triplett observed that cyclists performed better when racing against other cyclists rather than against the clock. This was a pattern that he was subsequently able to replicate under more controlled conditions in the laboratory (Karau &amp; Williams, 2017). Moreover, in the century since, this </a:t>
            </a:r>
            <a:r>
              <a:rPr lang="en-US" sz="1200" b="0" i="1" u="none" strike="noStrike" kern="1200" baseline="0" dirty="0">
                <a:solidFill>
                  <a:schemeClr val="tx1"/>
                </a:solidFill>
                <a:latin typeface="+mn-lt"/>
                <a:ea typeface="+mn-ea"/>
                <a:cs typeface="+mn-cs"/>
              </a:rPr>
              <a:t>social facilitation </a:t>
            </a:r>
            <a:r>
              <a:rPr lang="en-US" sz="1200" b="0" i="0" u="none" strike="noStrike" kern="1200" baseline="0" dirty="0">
                <a:solidFill>
                  <a:schemeClr val="tx1"/>
                </a:solidFill>
                <a:latin typeface="+mn-lt"/>
                <a:ea typeface="+mn-ea"/>
                <a:cs typeface="+mn-cs"/>
              </a:rPr>
              <a:t>effect has been observed in other athletic contexts and beyond (e.g., in academic and sartorial domains; </a:t>
            </a:r>
            <a:r>
              <a:rPr lang="en-US" sz="1200" b="0" i="0" u="none" strike="noStrike" kern="1200" baseline="0" dirty="0" err="1">
                <a:solidFill>
                  <a:schemeClr val="tx1"/>
                </a:solidFill>
                <a:latin typeface="+mn-lt"/>
                <a:ea typeface="+mn-ea"/>
                <a:cs typeface="+mn-cs"/>
              </a:rPr>
              <a:t>Hüffmeier</a:t>
            </a:r>
            <a:r>
              <a:rPr lang="en-US" sz="1200" b="0" i="0" u="none" strike="noStrike" kern="1200" baseline="0" dirty="0">
                <a:solidFill>
                  <a:schemeClr val="tx1"/>
                </a:solidFill>
                <a:latin typeface="+mn-lt"/>
                <a:ea typeface="+mn-ea"/>
                <a:cs typeface="+mn-cs"/>
              </a:rPr>
              <a:t>, Krumm, </a:t>
            </a:r>
            <a:r>
              <a:rPr lang="en-US" sz="1200" b="0" i="0" u="none" strike="noStrike" kern="1200" baseline="0" dirty="0" err="1">
                <a:solidFill>
                  <a:schemeClr val="tx1"/>
                </a:solidFill>
                <a:latin typeface="+mn-lt"/>
                <a:ea typeface="+mn-ea"/>
                <a:cs typeface="+mn-cs"/>
              </a:rPr>
              <a:t>Kanthak</a:t>
            </a:r>
            <a:r>
              <a:rPr lang="en-US" sz="1200" b="0" i="0" u="none" strike="noStrike" kern="1200" baseline="0" dirty="0">
                <a:solidFill>
                  <a:schemeClr val="tx1"/>
                </a:solidFill>
                <a:latin typeface="+mn-lt"/>
                <a:ea typeface="+mn-ea"/>
                <a:cs typeface="+mn-cs"/>
              </a:rPr>
              <a:t>, &amp; Hertel, 2012; Markus, 1978; </a:t>
            </a:r>
            <a:r>
              <a:rPr lang="en-US" sz="1200" b="0" i="0" u="none" strike="noStrike" kern="1200" baseline="0" dirty="0" err="1">
                <a:solidFill>
                  <a:schemeClr val="tx1"/>
                </a:solidFill>
                <a:latin typeface="+mn-lt"/>
                <a:ea typeface="+mn-ea"/>
                <a:cs typeface="+mn-cs"/>
              </a:rPr>
              <a:t>Zajonc</a:t>
            </a:r>
            <a:r>
              <a:rPr lang="en-US" sz="1200" b="0" i="0" u="none" strike="noStrike" kern="1200" baseline="0" dirty="0">
                <a:solidFill>
                  <a:schemeClr val="tx1"/>
                </a:solidFill>
                <a:latin typeface="+mn-lt"/>
                <a:ea typeface="+mn-ea"/>
                <a:cs typeface="+mn-cs"/>
              </a:rPr>
              <a:t>, 1965). Nevertheless, other research building on this early work observed that, far from always motivating better performance, the presence of other </a:t>
            </a:r>
            <a:endParaRPr lang="nl-BE"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people sometimes reduces motivation. This </a:t>
            </a:r>
            <a:r>
              <a:rPr lang="en-US" sz="1200" b="0" i="1" u="none" strike="noStrike" kern="1200" baseline="0" dirty="0">
                <a:solidFill>
                  <a:schemeClr val="tx1"/>
                </a:solidFill>
                <a:latin typeface="+mn-lt"/>
                <a:ea typeface="+mn-ea"/>
                <a:cs typeface="+mn-cs"/>
              </a:rPr>
              <a:t>social loafing </a:t>
            </a:r>
            <a:r>
              <a:rPr lang="en-US" sz="1200" b="0" i="0" u="none" strike="noStrike" kern="1200" baseline="0" dirty="0">
                <a:solidFill>
                  <a:schemeClr val="tx1"/>
                </a:solidFill>
                <a:latin typeface="+mn-lt"/>
                <a:ea typeface="+mn-ea"/>
                <a:cs typeface="+mn-cs"/>
              </a:rPr>
              <a:t>effect was first observed by Ringelmann (1913, cited in Kravitz &amp; Martin, 1986), who found that men did not pull as hard collectively in a rope-pulling competition as they did when pulling alone. This finding too has since been replicated in a number of settings, including musical and </a:t>
            </a:r>
            <a:r>
              <a:rPr lang="en-US" sz="1200" b="0" i="0" u="none" strike="noStrike" kern="1200" baseline="0" dirty="0" err="1">
                <a:solidFill>
                  <a:schemeClr val="tx1"/>
                </a:solidFill>
                <a:latin typeface="+mn-lt"/>
                <a:ea typeface="+mn-ea"/>
                <a:cs typeface="+mn-cs"/>
              </a:rPr>
              <a:t>organisational</a:t>
            </a:r>
            <a:r>
              <a:rPr lang="en-US" sz="1200" b="0" i="0" u="none" strike="noStrike" kern="1200" baseline="0" dirty="0">
                <a:solidFill>
                  <a:schemeClr val="tx1"/>
                </a:solidFill>
                <a:latin typeface="+mn-lt"/>
                <a:ea typeface="+mn-ea"/>
                <a:cs typeface="+mn-cs"/>
              </a:rPr>
              <a:t> contexts (Karau &amp; Williams, 1993; </a:t>
            </a:r>
            <a:r>
              <a:rPr lang="en-US" sz="1200" b="0" i="0" u="none" strike="noStrike" kern="1200" baseline="0" dirty="0" err="1">
                <a:solidFill>
                  <a:schemeClr val="tx1"/>
                </a:solidFill>
                <a:latin typeface="+mn-lt"/>
                <a:ea typeface="+mn-ea"/>
                <a:cs typeface="+mn-cs"/>
              </a:rPr>
              <a:t>Latané</a:t>
            </a:r>
            <a:r>
              <a:rPr lang="en-US" sz="1200" b="0" i="0" u="none" strike="noStrike" kern="1200" baseline="0" dirty="0">
                <a:solidFill>
                  <a:schemeClr val="tx1"/>
                </a:solidFill>
                <a:latin typeface="+mn-lt"/>
                <a:ea typeface="+mn-ea"/>
                <a:cs typeface="+mn-cs"/>
              </a:rPr>
              <a:t>, Williams, &amp; Harkins, 1979).</a:t>
            </a:r>
          </a:p>
          <a:p>
            <a:r>
              <a:rPr lang="en-US" sz="1200" b="0" i="0" u="none" strike="noStrike" kern="1200" baseline="0" dirty="0">
                <a:solidFill>
                  <a:schemeClr val="tx1"/>
                </a:solidFill>
                <a:latin typeface="+mn-lt"/>
                <a:ea typeface="+mn-ea"/>
                <a:cs typeface="+mn-cs"/>
              </a:rPr>
              <a:t>The conclusion to be drawn from this celebrated early psychological research is that motivation is shaped by the social context in which people find – or put – themselves. Moreover, the effects of social context can be both good and ill. That is, the presence of other people can both improve and undermine a person’s motivation to engage in a range of tasks (e.g., Haslam, 2004).</a:t>
            </a:r>
          </a:p>
          <a:p>
            <a:r>
              <a:rPr lang="en-US" sz="1200" b="0" i="0" u="none" strike="noStrike" kern="1200" baseline="0" dirty="0">
                <a:solidFill>
                  <a:schemeClr val="tx1"/>
                </a:solidFill>
                <a:latin typeface="+mn-lt"/>
                <a:ea typeface="+mn-ea"/>
                <a:cs typeface="+mn-cs"/>
              </a:rPr>
              <a:t>Unfortunately, the power of this simple observation has been somewhat lost in subsequent work. In what follows, we argue that the social identity approach has much to offer in uncovering the extent and nature of social impacts on motivation and performance. For not only does this perspective make obvious the fact that social context matters, but it also provides a theoretical framework for understanding – and making concrete predictions about – when others will enhance, and conversely reduce, motivation.</a:t>
            </a:r>
          </a:p>
          <a:p>
            <a:endParaRPr lang="en-US" sz="1200" b="0" i="0" u="none" strike="noStrike" kern="1200" baseline="0" dirty="0">
              <a:solidFill>
                <a:schemeClr val="tx1"/>
              </a:solidFill>
              <a:latin typeface="+mn-lt"/>
              <a:ea typeface="+mn-ea"/>
              <a:cs typeface="+mn-cs"/>
            </a:endParaRPr>
          </a:p>
          <a:p>
            <a:endParaRPr lang="nl-BE"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Key point 1: Social identity is a basis for motivation and needs</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As noted in Chapter 2, the social identity approach is comprised of two theories: social identity theory (Tajfel &amp; Turner, 1979) and self-categorization theory (Turner et al., 1987). One of the core insights of this approach is that groups shape personal psychology through their ability to be </a:t>
            </a:r>
            <a:r>
              <a:rPr lang="en-US" sz="1200" b="0" i="0" u="none" strike="noStrike" kern="1200" baseline="0" dirty="0" err="1">
                <a:solidFill>
                  <a:schemeClr val="tx1"/>
                </a:solidFill>
                <a:latin typeface="+mn-lt"/>
                <a:ea typeface="+mn-ea"/>
                <a:cs typeface="+mn-cs"/>
              </a:rPr>
              <a:t>internalised</a:t>
            </a:r>
            <a:r>
              <a:rPr lang="en-US" sz="1200" b="0" i="0" u="none" strike="noStrike" kern="1200" baseline="0" dirty="0">
                <a:solidFill>
                  <a:schemeClr val="tx1"/>
                </a:solidFill>
                <a:latin typeface="+mn-lt"/>
                <a:ea typeface="+mn-ea"/>
                <a:cs typeface="+mn-cs"/>
              </a:rPr>
              <a:t> into a person’s sense of self, as an aspect of their </a:t>
            </a:r>
            <a:r>
              <a:rPr lang="en-US" sz="1200" b="0" i="1" u="none" strike="noStrike" kern="1200" baseline="0" dirty="0">
                <a:solidFill>
                  <a:schemeClr val="tx1"/>
                </a:solidFill>
                <a:latin typeface="+mn-lt"/>
                <a:ea typeface="+mn-ea"/>
                <a:cs typeface="+mn-cs"/>
              </a:rPr>
              <a:t>social identity</a:t>
            </a:r>
            <a:r>
              <a:rPr lang="en-US" sz="1200" b="0" i="0" u="none" strike="noStrike" kern="1200" baseline="0" dirty="0">
                <a:solidFill>
                  <a:schemeClr val="tx1"/>
                </a:solidFill>
                <a:latin typeface="+mn-lt"/>
                <a:ea typeface="+mn-ea"/>
                <a:cs typeface="+mn-cs"/>
              </a:rPr>
              <a:t>. Moreover, it is people’s ability to shift from thinking in terms of personal identity (as ‘I’ and ‘me’) to thinking in terms of social identity (as ‘us’ and ‘we’) that makes group life possible (Turner, 1982). In ways suggested by Figure 6.3, construing oneself in terms of group memberships therefore has a powerful impact on a person’s psychological state as well as on their interaction with others. These, then, are two factors that are foundational in structuring optimal athletic performance. For example, when acting in terms of personal identity, two people may behave towards each other as strangers and be motivated only by their personal needs. However, if these individuals perceive that they share a social identity, they will see themselves as having more in common, and be more motivated by their shared social needs (Haslam et al., 2000). In this way, social identity furnishes people with a motivational platform for a range of group </a:t>
            </a:r>
            <a:r>
              <a:rPr lang="en-US" sz="1200" b="0" i="0" u="none" strike="noStrike" kern="1200" baseline="0" dirty="0" err="1">
                <a:solidFill>
                  <a:schemeClr val="tx1"/>
                </a:solidFill>
                <a:latin typeface="+mn-lt"/>
                <a:ea typeface="+mn-ea"/>
                <a:cs typeface="+mn-cs"/>
              </a:rPr>
              <a:t>behaviours</a:t>
            </a:r>
            <a:r>
              <a:rPr lang="en-US" sz="1200" b="0" i="0" u="none" strike="noStrike" kern="1200" baseline="0" dirty="0">
                <a:solidFill>
                  <a:schemeClr val="tx1"/>
                </a:solidFill>
                <a:latin typeface="+mn-lt"/>
                <a:ea typeface="+mn-ea"/>
                <a:cs typeface="+mn-cs"/>
              </a:rPr>
              <a:t> that seek to advance the perceived interests of the ingroup to which that identity relates. In particular, it is a basis for cooperation, teamwork and group performance in ways discussed in other chapters in this book (e.g., Chapters 5 and 11).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n this, though, a key message of the social identity literature is that groups structure individual psychology and </a:t>
            </a:r>
            <a:r>
              <a:rPr lang="en-US" sz="1200" b="0" i="0" u="none" strike="noStrike" kern="1200" baseline="0" dirty="0" err="1">
                <a:solidFill>
                  <a:schemeClr val="tx1"/>
                </a:solidFill>
                <a:latin typeface="+mn-lt"/>
                <a:ea typeface="+mn-ea"/>
                <a:cs typeface="+mn-cs"/>
              </a:rPr>
              <a:t>behaviour</a:t>
            </a:r>
            <a:r>
              <a:rPr lang="en-US" sz="1200" b="0" i="0" u="none" strike="noStrike" kern="1200" baseline="0" dirty="0">
                <a:solidFill>
                  <a:schemeClr val="tx1"/>
                </a:solidFill>
                <a:latin typeface="+mn-lt"/>
                <a:ea typeface="+mn-ea"/>
                <a:cs typeface="+mn-cs"/>
              </a:rPr>
              <a:t> only to the degree that they are </a:t>
            </a:r>
            <a:r>
              <a:rPr lang="en-US" sz="1200" b="0" i="0" u="none" strike="noStrike" kern="1200" baseline="0" dirty="0" err="1">
                <a:solidFill>
                  <a:schemeClr val="tx1"/>
                </a:solidFill>
                <a:latin typeface="+mn-lt"/>
                <a:ea typeface="+mn-ea"/>
                <a:cs typeface="+mn-cs"/>
              </a:rPr>
              <a:t>internalised</a:t>
            </a:r>
            <a:r>
              <a:rPr lang="en-US" sz="1200" b="0" i="0" u="none" strike="noStrike" kern="1200" baseline="0" dirty="0">
                <a:solidFill>
                  <a:schemeClr val="tx1"/>
                </a:solidFill>
                <a:latin typeface="+mn-lt"/>
                <a:ea typeface="+mn-ea"/>
                <a:cs typeface="+mn-cs"/>
              </a:rPr>
              <a:t> into a person’s sense of self and hence become personally important (Haslam, </a:t>
            </a:r>
            <a:r>
              <a:rPr lang="en-US" sz="1200" b="0" i="0" u="none" strike="noStrike" kern="1200" baseline="0" dirty="0" err="1">
                <a:solidFill>
                  <a:schemeClr val="tx1"/>
                </a:solidFill>
                <a:latin typeface="+mn-lt"/>
                <a:ea typeface="+mn-ea"/>
                <a:cs typeface="+mn-cs"/>
              </a:rPr>
              <a:t>Jetten</a:t>
            </a:r>
            <a:r>
              <a:rPr lang="en-US" sz="1200" b="0" i="0" u="none" strike="noStrike" kern="1200" baseline="0" dirty="0">
                <a:solidFill>
                  <a:schemeClr val="tx1"/>
                </a:solidFill>
                <a:latin typeface="+mn-lt"/>
                <a:ea typeface="+mn-ea"/>
                <a:cs typeface="+mn-cs"/>
              </a:rPr>
              <a:t> et al., 2018). That is, motivation is shaped not by membership in ‘any old’ group, but rather only by those groups that people define themselves (i.e., self-categorize) as members of and identify with. For example, a person will be much more likely to get up early and travel for three hours in foul weather to watch a football match if they identify (self-categorize) as a supporter of one of the teams that is playing. That said, groups that people do not identify with can have an impact on their </a:t>
            </a:r>
            <a:r>
              <a:rPr lang="en-US" sz="1200" b="0" i="0" u="none" strike="noStrike" kern="1200" baseline="0" dirty="0" err="1">
                <a:solidFill>
                  <a:schemeClr val="tx1"/>
                </a:solidFill>
                <a:latin typeface="+mn-lt"/>
                <a:ea typeface="+mn-ea"/>
                <a:cs typeface="+mn-cs"/>
              </a:rPr>
              <a:t>behaviour</a:t>
            </a:r>
            <a:r>
              <a:rPr lang="en-US" sz="1200" b="0" i="0" u="none" strike="noStrike" kern="1200" baseline="0" dirty="0">
                <a:solidFill>
                  <a:schemeClr val="tx1"/>
                </a:solidFill>
                <a:latin typeface="+mn-lt"/>
                <a:ea typeface="+mn-ea"/>
                <a:cs typeface="+mn-cs"/>
              </a:rPr>
              <a:t>, but the nature of this impact will tend not to be aligned with the interests of the group in question (and sometimes will be diametrically opposed to those interests). For example, if an Everton fan were motivated to watch a match in which Liverpool were playing, it would likely be to cheer on the side of Liverpool’s opponents (Viner, 2014). </a:t>
            </a:r>
          </a:p>
          <a:p>
            <a:r>
              <a:rPr lang="en-US" sz="1200" b="0" i="0" u="none" strike="noStrike" kern="1200" baseline="0" dirty="0">
                <a:solidFill>
                  <a:schemeClr val="tx1"/>
                </a:solidFill>
                <a:latin typeface="+mn-lt"/>
                <a:ea typeface="+mn-ea"/>
                <a:cs typeface="+mn-cs"/>
              </a:rPr>
              <a:t>Perhaps more than in any other domain, these group dynamics are readily apparent in the arena of sport. It is easy, for example, to imagine striving on behalf of one’s cherished team, or to beat a despised opponent (De </a:t>
            </a:r>
            <a:r>
              <a:rPr lang="en-US" sz="1200" b="0" i="0" u="none" strike="noStrike" kern="1200" baseline="0" dirty="0" err="1">
                <a:solidFill>
                  <a:schemeClr val="tx1"/>
                </a:solidFill>
                <a:latin typeface="+mn-lt"/>
                <a:ea typeface="+mn-ea"/>
                <a:cs typeface="+mn-cs"/>
              </a:rPr>
              <a:t>Cuyper</a:t>
            </a:r>
            <a:r>
              <a:rPr lang="en-US" sz="1200" b="0" i="0" u="none" strike="noStrike" kern="1200" baseline="0" dirty="0">
                <a:solidFill>
                  <a:schemeClr val="tx1"/>
                </a:solidFill>
                <a:latin typeface="+mn-lt"/>
                <a:ea typeface="+mn-ea"/>
                <a:cs typeface="+mn-cs"/>
              </a:rPr>
              <a:t> et al., 2016).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In this context, people are particularly willing to identify with groups that furnish them with a positive sense of self (</a:t>
            </a:r>
            <a:r>
              <a:rPr lang="en-US" sz="1200" b="0" i="0" u="none" strike="noStrike" kern="1200" baseline="0" dirty="0" err="1">
                <a:solidFill>
                  <a:schemeClr val="tx1"/>
                </a:solidFill>
                <a:latin typeface="+mn-lt"/>
                <a:ea typeface="+mn-ea"/>
                <a:cs typeface="+mn-cs"/>
              </a:rPr>
              <a:t>Ellemers</a:t>
            </a:r>
            <a:r>
              <a:rPr lang="en-US" sz="1200" b="0" i="0" u="none" strike="noStrike" kern="1200" baseline="0" dirty="0">
                <a:solidFill>
                  <a:schemeClr val="tx1"/>
                </a:solidFill>
                <a:latin typeface="+mn-lt"/>
                <a:ea typeface="+mn-ea"/>
                <a:cs typeface="+mn-cs"/>
              </a:rPr>
              <a:t>, 1993). Cleary, many sports teams do this, thereby offering a heady opportunity to feel good about oneself (Cialdini et al., 1976; see Chapter 17). Indeed, as noted in Chapter 2, this is also why teams attract more supporters – and more enthusiasm from those supporters – when they are doing well rather than poorly. At the same time too, group identification generally motivates people to put in effort on behalf of a team, and this motivation typically becomes more pronounced the more important it is to make that effort for the group (e.g., if it is playing in a major competition or against a rival team; Slater, Haslam, &amp; Steffens, 2018).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But more than these basic ‘us and them’ dynamics, shared social identity impacts on the processes that promote, direct and sustain motivation (</a:t>
            </a:r>
            <a:r>
              <a:rPr lang="en-US" sz="1200" b="0" i="0" u="none" strike="noStrike" kern="1200" baseline="0" dirty="0" err="1">
                <a:solidFill>
                  <a:schemeClr val="tx1"/>
                </a:solidFill>
                <a:latin typeface="+mn-lt"/>
                <a:ea typeface="+mn-ea"/>
                <a:cs typeface="+mn-cs"/>
              </a:rPr>
              <a:t>Ellemers</a:t>
            </a:r>
            <a:r>
              <a:rPr lang="en-US" sz="1200" b="0" i="0" u="none" strike="noStrike" kern="1200" baseline="0" dirty="0">
                <a:solidFill>
                  <a:schemeClr val="tx1"/>
                </a:solidFill>
                <a:latin typeface="+mn-lt"/>
                <a:ea typeface="+mn-ea"/>
                <a:cs typeface="+mn-cs"/>
              </a:rPr>
              <a:t> et al., 2004). Not least, it does this by making salient a particular set of group-based needs. In this vein, research has shown that people are more likely to identify with groups that help them to feel autonomous, competent and related to others (Greenaway, </a:t>
            </a:r>
            <a:r>
              <a:rPr lang="en-US" sz="1200" b="0" i="0" u="none" strike="noStrike" kern="1200" baseline="0" dirty="0" err="1">
                <a:solidFill>
                  <a:schemeClr val="tx1"/>
                </a:solidFill>
                <a:latin typeface="+mn-lt"/>
                <a:ea typeface="+mn-ea"/>
                <a:cs typeface="+mn-cs"/>
              </a:rPr>
              <a:t>Amiot</a:t>
            </a:r>
            <a:r>
              <a:rPr lang="en-US" sz="1200" b="0" i="0" u="none" strike="noStrike" kern="1200" baseline="0" dirty="0">
                <a:solidFill>
                  <a:schemeClr val="tx1"/>
                </a:solidFill>
                <a:latin typeface="+mn-lt"/>
                <a:ea typeface="+mn-ea"/>
                <a:cs typeface="+mn-cs"/>
              </a:rPr>
              <a:t>, Louis, &amp; Bentley, 2017). Likewise, in studies of elite Belgian female basketball, volleyball and football players, and world-class Norwegian female handball players, De Backer and colleagues (2015) found that group identification was enhanced when teams adopted a mastery orientation that </a:t>
            </a:r>
            <a:r>
              <a:rPr lang="en-US" sz="1200" b="0" i="0" u="none" strike="noStrike" kern="1200" baseline="0" dirty="0" err="1">
                <a:solidFill>
                  <a:schemeClr val="tx1"/>
                </a:solidFill>
                <a:latin typeface="+mn-lt"/>
                <a:ea typeface="+mn-ea"/>
                <a:cs typeface="+mn-cs"/>
              </a:rPr>
              <a:t>prioritised</a:t>
            </a:r>
            <a:r>
              <a:rPr lang="en-US" sz="1200" b="0" i="0" u="none" strike="noStrike" kern="1200" baseline="0" dirty="0">
                <a:solidFill>
                  <a:schemeClr val="tx1"/>
                </a:solidFill>
                <a:latin typeface="+mn-lt"/>
                <a:ea typeface="+mn-ea"/>
                <a:cs typeface="+mn-cs"/>
              </a:rPr>
              <a:t> competence building over performance. </a:t>
            </a:r>
          </a:p>
          <a:p>
            <a:endParaRPr lang="nl-BE"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In work contexts, too, we find that group identification is more strongly associated with autonomous forms of motivation than with controlled forms of motivation (Greenaway et al., 2019). In the sports context, perceived similarity with other members of an exercise group is also associated with greater enjoyment of sports activities, which is an indicator of intrinsic motivation (Beauchamp et al., 2018; Bennett et al., 2018). This suggests that if athletes can be led to identify with their sport, they will be more likely to engage in the sport out of genuine enjoyment and interest – a motivational state that promotes good performance and encourages persistence – rather than out of duty or an external reward. Indeed, as Figure 6.4 suggests, a key point here is that social identification has the capacity to transform activities that would otherwise be a source of extrinsic motivation (because they are external to the self) into ones that are intrinsically motivating (because they are internal to the self).</a:t>
            </a:r>
            <a:endParaRPr lang="en-GB" dirty="0"/>
          </a:p>
        </p:txBody>
      </p:sp>
      <p:sp>
        <p:nvSpPr>
          <p:cNvPr id="4" name="Slide Number Placeholder 3"/>
          <p:cNvSpPr>
            <a:spLocks noGrp="1"/>
          </p:cNvSpPr>
          <p:nvPr>
            <p:ph type="sldNum" sz="quarter" idx="10"/>
          </p:nvPr>
        </p:nvSpPr>
        <p:spPr/>
        <p:txBody>
          <a:bodyPr/>
          <a:lstStyle/>
          <a:p>
            <a:pPr>
              <a:defRPr/>
            </a:pPr>
            <a:fld id="{04915706-070A-4707-AA18-DDF1820200B2}" type="slidenum">
              <a:rPr lang="en-GB" smtClean="0"/>
              <a:pPr>
                <a:defRPr/>
              </a:pPr>
              <a:t>13</a:t>
            </a:fld>
            <a:endParaRPr lang="en-GB"/>
          </a:p>
        </p:txBody>
      </p:sp>
    </p:spTree>
    <p:extLst>
      <p:ext uri="{BB962C8B-B14F-4D97-AF65-F5344CB8AC3E}">
        <p14:creationId xmlns:p14="http://schemas.microsoft.com/office/powerpoint/2010/main" val="268928215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Title-Subtitle-Speaker">
    <p:spTree>
      <p:nvGrpSpPr>
        <p:cNvPr id="1" name=""/>
        <p:cNvGrpSpPr/>
        <p:nvPr/>
      </p:nvGrpSpPr>
      <p:grpSpPr>
        <a:xfrm>
          <a:off x="0" y="0"/>
          <a:ext cx="0" cy="0"/>
          <a:chOff x="0" y="0"/>
          <a:chExt cx="0" cy="0"/>
        </a:xfrm>
      </p:grpSpPr>
      <p:sp>
        <p:nvSpPr>
          <p:cNvPr id="2" name="Title 1"/>
          <p:cNvSpPr>
            <a:spLocks noGrp="1"/>
          </p:cNvSpPr>
          <p:nvPr>
            <p:ph type="ctrTitle"/>
          </p:nvPr>
        </p:nvSpPr>
        <p:spPr>
          <a:xfrm>
            <a:off x="679939" y="438353"/>
            <a:ext cx="7772400" cy="521493"/>
          </a:xfrm>
        </p:spPr>
        <p:txBody>
          <a:bodyPr anchor="t">
            <a:noAutofit/>
          </a:bodyPr>
          <a:lstStyle>
            <a:lvl1pPr algn="l">
              <a:defRPr sz="3600" b="1"/>
            </a:lvl1pPr>
          </a:lstStyle>
          <a:p>
            <a:r>
              <a:rPr lang="en-US" dirty="0"/>
              <a:t>Click to edit Master title style</a:t>
            </a:r>
          </a:p>
        </p:txBody>
      </p:sp>
      <p:sp>
        <p:nvSpPr>
          <p:cNvPr id="3" name="Subtitle 2"/>
          <p:cNvSpPr>
            <a:spLocks noGrp="1"/>
          </p:cNvSpPr>
          <p:nvPr>
            <p:ph type="subTitle" idx="1"/>
          </p:nvPr>
        </p:nvSpPr>
        <p:spPr>
          <a:xfrm>
            <a:off x="679939" y="988352"/>
            <a:ext cx="7772400" cy="519094"/>
          </a:xfrm>
        </p:spPr>
        <p:txBody>
          <a:bodyPr>
            <a:normAutofit/>
          </a:bodyPr>
          <a:lstStyle>
            <a:lvl1pPr marL="0" indent="0" algn="l">
              <a:buNone/>
              <a:defRPr sz="2800">
                <a:solidFill>
                  <a:srgbClr val="708DEA"/>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13" name="Content Placeholder 12"/>
          <p:cNvSpPr>
            <a:spLocks noGrp="1"/>
          </p:cNvSpPr>
          <p:nvPr>
            <p:ph sz="quarter" idx="10"/>
          </p:nvPr>
        </p:nvSpPr>
        <p:spPr>
          <a:xfrm>
            <a:off x="679938" y="1535952"/>
            <a:ext cx="7772400" cy="581025"/>
          </a:xfrm>
        </p:spPr>
        <p:txBody>
          <a:bodyPr>
            <a:normAutofit/>
          </a:bodyPr>
          <a:lstStyle>
            <a:lvl1pPr marL="0" indent="0">
              <a:buNone/>
              <a:defRPr sz="2000"/>
            </a:lvl1pPr>
          </a:lstStyle>
          <a:p>
            <a:pPr lvl="0"/>
            <a:r>
              <a:rPr lang="en-GB" dirty="0"/>
              <a:t>Click to edit Master text styles</a:t>
            </a:r>
          </a:p>
        </p:txBody>
      </p:sp>
      <p:pic>
        <p:nvPicPr>
          <p:cNvPr id="5" name="Picture 4">
            <a:extLst>
              <a:ext uri="{FF2B5EF4-FFF2-40B4-BE49-F238E27FC236}">
                <a16:creationId xmlns:a16="http://schemas.microsoft.com/office/drawing/2014/main" id="{927B991C-56B6-794A-8E0C-92A3133BC362}"/>
              </a:ext>
            </a:extLst>
          </p:cNvPr>
          <p:cNvPicPr>
            <a:picLocks noChangeAspect="1"/>
          </p:cNvPicPr>
          <p:nvPr userDrawn="1"/>
        </p:nvPicPr>
        <p:blipFill>
          <a:blip r:embed="rId2"/>
          <a:stretch>
            <a:fillRect/>
          </a:stretch>
        </p:blipFill>
        <p:spPr>
          <a:xfrm>
            <a:off x="7949958" y="244841"/>
            <a:ext cx="1004760" cy="1430010"/>
          </a:xfrm>
          <a:prstGeom prst="rect">
            <a:avLst/>
          </a:prstGeom>
        </p:spPr>
      </p:pic>
      <p:sp>
        <p:nvSpPr>
          <p:cNvPr id="6" name="Oval 5">
            <a:extLst>
              <a:ext uri="{FF2B5EF4-FFF2-40B4-BE49-F238E27FC236}">
                <a16:creationId xmlns:a16="http://schemas.microsoft.com/office/drawing/2014/main" id="{285CC83F-1E22-DB42-B0D8-6F5313CDF349}"/>
              </a:ext>
            </a:extLst>
          </p:cNvPr>
          <p:cNvSpPr/>
          <p:nvPr userDrawn="1"/>
        </p:nvSpPr>
        <p:spPr>
          <a:xfrm>
            <a:off x="8288215" y="1206134"/>
            <a:ext cx="328247" cy="3256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0" name="Slide Number Placeholder 5">
            <a:extLst>
              <a:ext uri="{FF2B5EF4-FFF2-40B4-BE49-F238E27FC236}">
                <a16:creationId xmlns:a16="http://schemas.microsoft.com/office/drawing/2014/main" id="{28F4DE66-1794-564A-B673-EE6A426FE82C}"/>
              </a:ext>
            </a:extLst>
          </p:cNvPr>
          <p:cNvSpPr>
            <a:spLocks noGrp="1"/>
          </p:cNvSpPr>
          <p:nvPr>
            <p:ph type="sldNum" sz="quarter" idx="4"/>
          </p:nvPr>
        </p:nvSpPr>
        <p:spPr>
          <a:xfrm>
            <a:off x="8197361" y="484016"/>
            <a:ext cx="509954" cy="1047779"/>
          </a:xfrm>
          <a:prstGeom prst="rect">
            <a:avLst/>
          </a:prstGeom>
        </p:spPr>
        <p:txBody>
          <a:bodyPr vert="horz" lIns="91440" tIns="45720" rIns="91440" bIns="45720" rtlCol="0" anchor="b"/>
          <a:lstStyle>
            <a:lvl1pPr algn="ctr">
              <a:defRPr sz="1800" b="0">
                <a:ln>
                  <a:noFill/>
                </a:ln>
                <a:solidFill>
                  <a:srgbClr val="50B4C9"/>
                </a:solidFill>
                <a:latin typeface="+mj-lt"/>
              </a:defRPr>
            </a:lvl1pPr>
          </a:lstStyle>
          <a:p>
            <a:fld id="{BDED0440-CF85-4CB9-8D89-87E5AE29F424}" type="slidenum">
              <a:rPr lang="en-GB" smtClean="0"/>
              <a:pPr/>
              <a:t>‹#›</a:t>
            </a:fld>
            <a:endParaRPr lang="en-GB" dirty="0"/>
          </a:p>
        </p:txBody>
      </p:sp>
    </p:spTree>
    <p:extLst>
      <p:ext uri="{BB962C8B-B14F-4D97-AF65-F5344CB8AC3E}">
        <p14:creationId xmlns:p14="http://schemas.microsoft.com/office/powerpoint/2010/main" val="69508136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nl-BE"/>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l-BE"/>
          </a:p>
        </p:txBody>
      </p:sp>
      <p:sp>
        <p:nvSpPr>
          <p:cNvPr id="4" name="Rectangle 4"/>
          <p:cNvSpPr>
            <a:spLocks noGrp="1" noChangeArrowheads="1"/>
          </p:cNvSpPr>
          <p:nvPr>
            <p:ph type="dt" sz="half" idx="10"/>
          </p:nvPr>
        </p:nvSpPr>
        <p:spPr/>
        <p:txBody>
          <a:bodyPr/>
          <a:lstStyle>
            <a:lvl1pPr>
              <a:defRPr/>
            </a:lvl1pPr>
          </a:lstStyle>
          <a:p>
            <a:pPr>
              <a:defRPr/>
            </a:pPr>
            <a:endParaRPr lang="nl-NL"/>
          </a:p>
        </p:txBody>
      </p:sp>
      <p:sp>
        <p:nvSpPr>
          <p:cNvPr id="5" name="Rectangle 4"/>
          <p:cNvSpPr>
            <a:spLocks noGrp="1" noChangeArrowheads="1"/>
          </p:cNvSpPr>
          <p:nvPr>
            <p:ph type="dt" sz="half" idx="11"/>
          </p:nvPr>
        </p:nvSpPr>
        <p:spPr/>
        <p:txBody>
          <a:bodyPr/>
          <a:lstStyle>
            <a:lvl1pPr>
              <a:defRPr/>
            </a:lvl1pPr>
          </a:lstStyle>
          <a:p>
            <a:pPr>
              <a:defRPr/>
            </a:pPr>
            <a:endParaRPr lang="nl-NL"/>
          </a:p>
        </p:txBody>
      </p:sp>
      <p:sp>
        <p:nvSpPr>
          <p:cNvPr id="6" name="Rectangle 5"/>
          <p:cNvSpPr>
            <a:spLocks noGrp="1" noChangeArrowheads="1"/>
          </p:cNvSpPr>
          <p:nvPr>
            <p:ph type="ftr" sz="quarter" idx="12"/>
          </p:nvPr>
        </p:nvSpPr>
        <p:spPr/>
        <p:txBody>
          <a:bodyPr/>
          <a:lstStyle>
            <a:lvl1pPr>
              <a:defRPr/>
            </a:lvl1pPr>
          </a:lstStyle>
          <a:p>
            <a:pPr>
              <a:defRPr/>
            </a:pPr>
            <a:endParaRPr lang="nl-NL"/>
          </a:p>
        </p:txBody>
      </p:sp>
      <p:sp>
        <p:nvSpPr>
          <p:cNvPr id="7" name="Rectangle 5"/>
          <p:cNvSpPr>
            <a:spLocks noGrp="1" noChangeArrowheads="1"/>
          </p:cNvSpPr>
          <p:nvPr>
            <p:ph type="ftr" sz="quarter" idx="13"/>
          </p:nvPr>
        </p:nvSpPr>
        <p:spPr/>
        <p:txBody>
          <a:bodyPr/>
          <a:lstStyle>
            <a:lvl1pPr>
              <a:defRPr/>
            </a:lvl1pPr>
          </a:lstStyle>
          <a:p>
            <a:pPr>
              <a:defRPr/>
            </a:pPr>
            <a:endParaRPr lang="nl-NL"/>
          </a:p>
        </p:txBody>
      </p:sp>
    </p:spTree>
    <p:extLst>
      <p:ext uri="{BB962C8B-B14F-4D97-AF65-F5344CB8AC3E}">
        <p14:creationId xmlns:p14="http://schemas.microsoft.com/office/powerpoint/2010/main" val="424544895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92919" y="374650"/>
            <a:ext cx="8079581" cy="1243649"/>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507492" y="1508760"/>
            <a:ext cx="8065294" cy="2824639"/>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Oval 7">
            <a:extLst>
              <a:ext uri="{FF2B5EF4-FFF2-40B4-BE49-F238E27FC236}">
                <a16:creationId xmlns:a16="http://schemas.microsoft.com/office/drawing/2014/main" id="{14648699-830C-6142-A07C-D1E17D64B9C1}"/>
              </a:ext>
            </a:extLst>
          </p:cNvPr>
          <p:cNvSpPr/>
          <p:nvPr userDrawn="1"/>
        </p:nvSpPr>
        <p:spPr>
          <a:xfrm>
            <a:off x="8288215" y="4472354"/>
            <a:ext cx="328247" cy="3256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Tree>
    <p:extLst>
      <p:ext uri="{BB962C8B-B14F-4D97-AF65-F5344CB8AC3E}">
        <p14:creationId xmlns:p14="http://schemas.microsoft.com/office/powerpoint/2010/main" val="162354441"/>
      </p:ext>
    </p:extLst>
  </p:cSld>
  <p:clrMap bg1="lt1" tx1="dk1" bg2="lt2" tx2="dk2" accent1="accent1" accent2="accent2" accent3="accent3" accent4="accent4" accent5="accent5" accent6="accent6" hlink="hlink" folHlink="folHlink"/>
  <p:sldLayoutIdLst>
    <p:sldLayoutId id="2147483981" r:id="rId1"/>
    <p:sldLayoutId id="2147483982" r:id="rId2"/>
  </p:sldLayoutIdLst>
  <p:hf hdr="0" ftr="0" dt="0"/>
  <p:txStyles>
    <p:titleStyle>
      <a:lvl1pPr algn="l" defTabSz="685800" rtl="0" eaLnBrk="1" latinLnBrk="0" hangingPunct="1">
        <a:lnSpc>
          <a:spcPct val="85000"/>
        </a:lnSpc>
        <a:spcBef>
          <a:spcPct val="0"/>
        </a:spcBef>
        <a:buNone/>
        <a:defRPr sz="4050" kern="1200" spc="-90" baseline="0">
          <a:solidFill>
            <a:schemeClr val="accent1"/>
          </a:solidFill>
          <a:latin typeface="+mj-lt"/>
          <a:ea typeface="+mj-ea"/>
          <a:cs typeface="+mj-cs"/>
        </a:defRPr>
      </a:lvl1pPr>
    </p:titleStyle>
    <p:bodyStyle>
      <a:lvl1pPr marL="68580" indent="-68580" algn="l" defTabSz="685800" rtl="0" eaLnBrk="1" latinLnBrk="0" hangingPunct="1">
        <a:lnSpc>
          <a:spcPct val="85000"/>
        </a:lnSpc>
        <a:spcBef>
          <a:spcPts val="975"/>
        </a:spcBef>
        <a:buFont typeface="Arial" pitchFamily="34" charset="0"/>
        <a:buChar char=" "/>
        <a:defRPr sz="1800" kern="1200">
          <a:solidFill>
            <a:schemeClr val="tx1">
              <a:lumMod val="85000"/>
              <a:lumOff val="15000"/>
            </a:schemeClr>
          </a:solidFill>
          <a:latin typeface="+mn-lt"/>
          <a:ea typeface="+mn-ea"/>
          <a:cs typeface="+mn-cs"/>
        </a:defRPr>
      </a:lvl1pPr>
      <a:lvl2pPr marL="260604" indent="-257175" algn="l" defTabSz="685800" rtl="0" eaLnBrk="1" latinLnBrk="0" hangingPunct="1">
        <a:lnSpc>
          <a:spcPct val="85000"/>
        </a:lnSpc>
        <a:spcBef>
          <a:spcPts val="450"/>
        </a:spcBef>
        <a:buFont typeface="Arial" pitchFamily="34" charset="0"/>
        <a:buChar char=" "/>
        <a:defRPr sz="1800" kern="1200">
          <a:solidFill>
            <a:schemeClr val="tx1">
              <a:lumMod val="85000"/>
              <a:lumOff val="15000"/>
            </a:schemeClr>
          </a:solidFill>
          <a:latin typeface="+mn-lt"/>
          <a:ea typeface="+mn-ea"/>
          <a:cs typeface="+mn-cs"/>
        </a:defRPr>
      </a:lvl2pPr>
      <a:lvl3pPr marL="411480" indent="-411480" algn="l" defTabSz="685800" rtl="0" eaLnBrk="1" latinLnBrk="0" hangingPunct="1">
        <a:lnSpc>
          <a:spcPct val="85000"/>
        </a:lnSpc>
        <a:spcBef>
          <a:spcPts val="450"/>
        </a:spcBef>
        <a:buFont typeface="Arial" pitchFamily="34" charset="0"/>
        <a:buChar char=" "/>
        <a:defRPr sz="1500" i="1" kern="1200">
          <a:solidFill>
            <a:schemeClr val="tx1">
              <a:lumMod val="85000"/>
              <a:lumOff val="15000"/>
            </a:schemeClr>
          </a:solidFill>
          <a:latin typeface="+mn-lt"/>
          <a:ea typeface="+mn-ea"/>
          <a:cs typeface="+mn-cs"/>
        </a:defRPr>
      </a:lvl3pPr>
      <a:lvl4pPr marL="617220" indent="-617220" algn="l" defTabSz="685800" rtl="0" eaLnBrk="1" latinLnBrk="0" hangingPunct="1">
        <a:lnSpc>
          <a:spcPct val="85000"/>
        </a:lnSpc>
        <a:spcBef>
          <a:spcPts val="450"/>
        </a:spcBef>
        <a:buFont typeface="Arial" pitchFamily="34" charset="0"/>
        <a:buChar char=" "/>
        <a:defRPr sz="1350" kern="1200">
          <a:solidFill>
            <a:schemeClr val="tx1">
              <a:lumMod val="85000"/>
              <a:lumOff val="15000"/>
            </a:schemeClr>
          </a:solidFill>
          <a:latin typeface="+mn-lt"/>
          <a:ea typeface="+mn-ea"/>
          <a:cs typeface="+mn-cs"/>
        </a:defRPr>
      </a:lvl4pPr>
      <a:lvl5pPr marL="822960" indent="-822960" algn="l" defTabSz="685800" rtl="0" eaLnBrk="1" latinLnBrk="0" hangingPunct="1">
        <a:lnSpc>
          <a:spcPct val="85000"/>
        </a:lnSpc>
        <a:spcBef>
          <a:spcPts val="450"/>
        </a:spcBef>
        <a:buFont typeface="Arial" pitchFamily="34" charset="0"/>
        <a:buChar char=" "/>
        <a:defRPr sz="1350" kern="1200">
          <a:solidFill>
            <a:schemeClr val="tx1">
              <a:lumMod val="85000"/>
              <a:lumOff val="15000"/>
            </a:schemeClr>
          </a:solidFill>
          <a:latin typeface="+mn-lt"/>
          <a:ea typeface="+mn-ea"/>
          <a:cs typeface="+mn-cs"/>
        </a:defRPr>
      </a:lvl5pPr>
      <a:lvl6pPr marL="900000" indent="-171450" algn="l" defTabSz="685800" rtl="0" eaLnBrk="1" latinLnBrk="0" hangingPunct="1">
        <a:lnSpc>
          <a:spcPct val="85000"/>
        </a:lnSpc>
        <a:spcBef>
          <a:spcPts val="450"/>
        </a:spcBef>
        <a:buFont typeface="Arial" pitchFamily="34" charset="0"/>
        <a:buChar char=" "/>
        <a:defRPr sz="1350" kern="1200">
          <a:solidFill>
            <a:schemeClr val="tx1">
              <a:lumMod val="85000"/>
              <a:lumOff val="15000"/>
            </a:schemeClr>
          </a:solidFill>
          <a:latin typeface="+mn-lt"/>
          <a:ea typeface="+mn-ea"/>
          <a:cs typeface="+mn-cs"/>
        </a:defRPr>
      </a:lvl6pPr>
      <a:lvl7pPr marL="1050000" indent="-171450" algn="l" defTabSz="685800" rtl="0" eaLnBrk="1" latinLnBrk="0" hangingPunct="1">
        <a:lnSpc>
          <a:spcPct val="85000"/>
        </a:lnSpc>
        <a:spcBef>
          <a:spcPts val="450"/>
        </a:spcBef>
        <a:buFont typeface="Arial" pitchFamily="34" charset="0"/>
        <a:buChar char=" "/>
        <a:defRPr sz="1350" kern="1200">
          <a:solidFill>
            <a:schemeClr val="tx1">
              <a:lumMod val="85000"/>
              <a:lumOff val="15000"/>
            </a:schemeClr>
          </a:solidFill>
          <a:latin typeface="+mn-lt"/>
          <a:ea typeface="+mn-ea"/>
          <a:cs typeface="+mn-cs"/>
        </a:defRPr>
      </a:lvl7pPr>
      <a:lvl8pPr marL="1200000" indent="-171450" algn="l" defTabSz="685800" rtl="0" eaLnBrk="1" latinLnBrk="0" hangingPunct="1">
        <a:lnSpc>
          <a:spcPct val="85000"/>
        </a:lnSpc>
        <a:spcBef>
          <a:spcPts val="450"/>
        </a:spcBef>
        <a:buFont typeface="Arial" pitchFamily="34" charset="0"/>
        <a:buChar char=" "/>
        <a:defRPr sz="1350" kern="1200">
          <a:solidFill>
            <a:schemeClr val="tx1">
              <a:lumMod val="85000"/>
              <a:lumOff val="15000"/>
            </a:schemeClr>
          </a:solidFill>
          <a:latin typeface="+mn-lt"/>
          <a:ea typeface="+mn-ea"/>
          <a:cs typeface="+mn-cs"/>
        </a:defRPr>
      </a:lvl8pPr>
      <a:lvl9pPr marL="1350000" indent="-171450" algn="l" defTabSz="685800" rtl="0" eaLnBrk="1" latinLnBrk="0" hangingPunct="1">
        <a:lnSpc>
          <a:spcPct val="85000"/>
        </a:lnSpc>
        <a:spcBef>
          <a:spcPts val="450"/>
        </a:spcBef>
        <a:buFont typeface="Arial" pitchFamily="34" charset="0"/>
        <a:buChar char=" "/>
        <a:defRPr sz="1350" kern="1200">
          <a:solidFill>
            <a:schemeClr val="tx1">
              <a:lumMod val="85000"/>
              <a:lumOff val="15000"/>
            </a:schemeClr>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tif"/><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3.jp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8.gif"/><Relationship Id="rId2" Type="http://schemas.openxmlformats.org/officeDocument/2006/relationships/image" Target="../media/image7.gif"/><Relationship Id="rId1" Type="http://schemas.openxmlformats.org/officeDocument/2006/relationships/slideLayout" Target="../slideLayouts/slideLayout2.xml"/><Relationship Id="rId4" Type="http://schemas.openxmlformats.org/officeDocument/2006/relationships/image" Target="../media/image9.gi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BE272627-D71E-A141-8DE3-F13201A62D86}"/>
              </a:ext>
            </a:extLst>
          </p:cNvPr>
          <p:cNvSpPr>
            <a:spLocks noGrp="1"/>
          </p:cNvSpPr>
          <p:nvPr>
            <p:ph type="sldNum" sz="quarter" idx="4"/>
          </p:nvPr>
        </p:nvSpPr>
        <p:spPr/>
        <p:txBody>
          <a:bodyPr/>
          <a:lstStyle/>
          <a:p>
            <a:fld id="{BDED0440-CF85-4CB9-8D89-87E5AE29F424}" type="slidenum">
              <a:rPr lang="en-GB" smtClean="0"/>
              <a:pPr/>
              <a:t>1</a:t>
            </a:fld>
            <a:endParaRPr lang="en-GB" dirty="0"/>
          </a:p>
        </p:txBody>
      </p:sp>
      <p:sp>
        <p:nvSpPr>
          <p:cNvPr id="11" name="Rectangle 10">
            <a:extLst>
              <a:ext uri="{FF2B5EF4-FFF2-40B4-BE49-F238E27FC236}">
                <a16:creationId xmlns:a16="http://schemas.microsoft.com/office/drawing/2014/main" id="{2FB1E9C9-F201-6A4A-AFCD-8CA98D36AAD3}"/>
              </a:ext>
            </a:extLst>
          </p:cNvPr>
          <p:cNvSpPr/>
          <p:nvPr/>
        </p:nvSpPr>
        <p:spPr>
          <a:xfrm>
            <a:off x="7620000" y="157982"/>
            <a:ext cx="1359877" cy="169984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Title 1"/>
          <p:cNvSpPr txBox="1">
            <a:spLocks/>
          </p:cNvSpPr>
          <p:nvPr/>
        </p:nvSpPr>
        <p:spPr>
          <a:xfrm>
            <a:off x="321058" y="246234"/>
            <a:ext cx="7830655" cy="1506179"/>
          </a:xfrm>
          <a:prstGeom prst="rect">
            <a:avLst/>
          </a:prstGeom>
        </p:spPr>
        <p:txBody>
          <a:bodyPr vert="horz" lIns="91440" tIns="45720" rIns="91440" bIns="45720" rtlCol="0" anchor="ctr">
            <a:noAutofit/>
          </a:bodyPr>
          <a:lstStyle>
            <a:lvl1pPr algn="l" defTabSz="685800" rtl="0" eaLnBrk="1" latinLnBrk="0" hangingPunct="1">
              <a:lnSpc>
                <a:spcPct val="85000"/>
              </a:lnSpc>
              <a:spcBef>
                <a:spcPct val="0"/>
              </a:spcBef>
              <a:buNone/>
              <a:defRPr sz="6000" b="1" kern="1200" spc="-90" baseline="0">
                <a:solidFill>
                  <a:schemeClr val="accent1"/>
                </a:solidFill>
                <a:latin typeface="+mj-lt"/>
                <a:ea typeface="+mj-ea"/>
                <a:cs typeface="+mj-cs"/>
              </a:defRPr>
            </a:lvl1pPr>
          </a:lstStyle>
          <a:p>
            <a:r>
              <a:rPr lang="en-GB" sz="2800" b="0" dirty="0">
                <a:solidFill>
                  <a:schemeClr val="bg1">
                    <a:lumMod val="50000"/>
                  </a:schemeClr>
                </a:solidFill>
                <a:latin typeface="Avenir Roman" panose="02000503020000020003" pitchFamily="2" charset="0"/>
                <a:ea typeface="Bodoni Ornaments" pitchFamily="2" charset="0"/>
                <a:cs typeface="Beirut" pitchFamily="2" charset="-78"/>
              </a:rPr>
              <a:t>Lecture 6 </a:t>
            </a:r>
          </a:p>
          <a:p>
            <a:r>
              <a:rPr lang="en-GB" sz="3200" b="0" dirty="0">
                <a:solidFill>
                  <a:srgbClr val="22568B"/>
                </a:solidFill>
                <a:latin typeface="Avenir Roman" panose="02000503020000020003" pitchFamily="2" charset="0"/>
                <a:ea typeface="Bodoni Ornaments" pitchFamily="2" charset="0"/>
                <a:cs typeface="Beirut" pitchFamily="2" charset="-78"/>
              </a:rPr>
              <a:t>MOTIVATION</a:t>
            </a:r>
          </a:p>
        </p:txBody>
      </p:sp>
      <p:sp>
        <p:nvSpPr>
          <p:cNvPr id="10" name="Rectangle 9"/>
          <p:cNvSpPr/>
          <p:nvPr/>
        </p:nvSpPr>
        <p:spPr>
          <a:xfrm>
            <a:off x="436556" y="2922445"/>
            <a:ext cx="5566667" cy="1631216"/>
          </a:xfrm>
          <a:prstGeom prst="rect">
            <a:avLst/>
          </a:prstGeom>
        </p:spPr>
        <p:txBody>
          <a:bodyPr wrap="square">
            <a:spAutoFit/>
          </a:bodyPr>
          <a:lstStyle/>
          <a:p>
            <a:r>
              <a:rPr lang="en-GB" sz="2000" dirty="0">
                <a:solidFill>
                  <a:srgbClr val="4094D1"/>
                </a:solidFill>
                <a:latin typeface="Avenir Roman" panose="02000503020000020003" pitchFamily="2" charset="0"/>
                <a:ea typeface="Apple Color Emoji" pitchFamily="2" charset="0"/>
                <a:cs typeface="Al Bayan Plain" pitchFamily="2" charset="-78"/>
              </a:rPr>
              <a:t>Katharine H. Greenaway,</a:t>
            </a:r>
          </a:p>
          <a:p>
            <a:r>
              <a:rPr lang="en-GB" sz="2000" dirty="0" err="1">
                <a:solidFill>
                  <a:srgbClr val="4094D1"/>
                </a:solidFill>
                <a:latin typeface="Avenir Roman" panose="02000503020000020003" pitchFamily="2" charset="0"/>
                <a:ea typeface="Apple Color Emoji" pitchFamily="2" charset="0"/>
                <a:cs typeface="Al Bayan Plain" pitchFamily="2" charset="-78"/>
              </a:rPr>
              <a:t>Sindhuja</a:t>
            </a:r>
            <a:r>
              <a:rPr lang="en-GB" sz="2000" dirty="0">
                <a:solidFill>
                  <a:srgbClr val="4094D1"/>
                </a:solidFill>
                <a:latin typeface="Avenir Roman" panose="02000503020000020003" pitchFamily="2" charset="0"/>
                <a:ea typeface="Apple Color Emoji" pitchFamily="2" charset="0"/>
                <a:cs typeface="Al Bayan Plain" pitchFamily="2" charset="-78"/>
              </a:rPr>
              <a:t> Sankaran, </a:t>
            </a:r>
          </a:p>
          <a:p>
            <a:r>
              <a:rPr lang="en-GB" sz="2000" dirty="0">
                <a:solidFill>
                  <a:srgbClr val="4094D1"/>
                </a:solidFill>
                <a:latin typeface="Avenir Roman" panose="02000503020000020003" pitchFamily="2" charset="0"/>
                <a:ea typeface="Apple Color Emoji" pitchFamily="2" charset="0"/>
                <a:cs typeface="Al Bayan Plain" pitchFamily="2" charset="-78"/>
              </a:rPr>
              <a:t>Svenja A. Wolf &amp;</a:t>
            </a:r>
          </a:p>
          <a:p>
            <a:r>
              <a:rPr lang="en-GB" sz="2000" dirty="0">
                <a:solidFill>
                  <a:srgbClr val="4094D1"/>
                </a:solidFill>
                <a:latin typeface="Avenir Roman" panose="02000503020000020003" pitchFamily="2" charset="0"/>
                <a:ea typeface="Apple Color Emoji" pitchFamily="2" charset="0"/>
                <a:cs typeface="Al Bayan Plain" pitchFamily="2" charset="-78"/>
              </a:rPr>
              <a:t>Jardine Mitchell </a:t>
            </a:r>
          </a:p>
          <a:p>
            <a:endParaRPr lang="en-GB" sz="2000" dirty="0">
              <a:solidFill>
                <a:srgbClr val="4094D1"/>
              </a:solidFill>
              <a:latin typeface="Avenir Roman" panose="02000503020000020003" pitchFamily="2" charset="0"/>
              <a:ea typeface="Apple Color Emoji" pitchFamily="2" charset="0"/>
              <a:cs typeface="Al Bayan Plain" pitchFamily="2" charset="-78"/>
            </a:endParaRPr>
          </a:p>
        </p:txBody>
      </p:sp>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58959" y="246743"/>
            <a:ext cx="1375270" cy="2240171"/>
          </a:xfrm>
          <a:prstGeom prst="rect">
            <a:avLst/>
          </a:prstGeom>
        </p:spPr>
      </p:pic>
      <p:pic>
        <p:nvPicPr>
          <p:cNvPr id="7" name="Picture 6">
            <a:extLst>
              <a:ext uri="{FF2B5EF4-FFF2-40B4-BE49-F238E27FC236}">
                <a16:creationId xmlns:a16="http://schemas.microsoft.com/office/drawing/2014/main" id="{15758DBE-E96C-4357-A8FD-17692D2096C9}"/>
              </a:ext>
            </a:extLst>
          </p:cNvPr>
          <p:cNvPicPr>
            <a:picLocks noChangeAspect="1"/>
          </p:cNvPicPr>
          <p:nvPr/>
        </p:nvPicPr>
        <p:blipFill>
          <a:blip r:embed="rId4"/>
          <a:stretch>
            <a:fillRect/>
          </a:stretch>
        </p:blipFill>
        <p:spPr>
          <a:xfrm>
            <a:off x="3980013" y="2290268"/>
            <a:ext cx="3389481" cy="2509830"/>
          </a:xfrm>
          <a:prstGeom prst="rect">
            <a:avLst/>
          </a:prstGeom>
          <a:effectLst>
            <a:softEdge rad="0"/>
          </a:effectLst>
        </p:spPr>
      </p:pic>
    </p:spTree>
    <p:extLst>
      <p:ext uri="{BB962C8B-B14F-4D97-AF65-F5344CB8AC3E}">
        <p14:creationId xmlns:p14="http://schemas.microsoft.com/office/powerpoint/2010/main" val="312047201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FE9EBA9-4843-A348-B607-AF6A8AA45D5F}"/>
              </a:ext>
            </a:extLst>
          </p:cNvPr>
          <p:cNvSpPr>
            <a:spLocks noGrp="1"/>
          </p:cNvSpPr>
          <p:nvPr>
            <p:ph type="sldNum" sz="quarter" idx="4"/>
          </p:nvPr>
        </p:nvSpPr>
        <p:spPr/>
        <p:txBody>
          <a:bodyPr/>
          <a:lstStyle/>
          <a:p>
            <a:fld id="{BDED0440-CF85-4CB9-8D89-87E5AE29F424}" type="slidenum">
              <a:rPr lang="en-GB" smtClean="0"/>
              <a:pPr/>
              <a:t>10</a:t>
            </a:fld>
            <a:endParaRPr lang="en-GB" dirty="0"/>
          </a:p>
        </p:txBody>
      </p:sp>
      <p:sp>
        <p:nvSpPr>
          <p:cNvPr id="9" name="Content Placeholder 2">
            <a:extLst>
              <a:ext uri="{FF2B5EF4-FFF2-40B4-BE49-F238E27FC236}">
                <a16:creationId xmlns:a16="http://schemas.microsoft.com/office/drawing/2014/main" id="{9E1FB00C-FB00-47C6-88BF-17239AD5F695}"/>
              </a:ext>
            </a:extLst>
          </p:cNvPr>
          <p:cNvSpPr>
            <a:spLocks noGrp="1"/>
          </p:cNvSpPr>
          <p:nvPr>
            <p:ph sz="quarter" idx="10"/>
          </p:nvPr>
        </p:nvSpPr>
        <p:spPr>
          <a:xfrm>
            <a:off x="762000" y="1892347"/>
            <a:ext cx="8187856" cy="3051360"/>
          </a:xfrm>
        </p:spPr>
        <p:txBody>
          <a:bodyPr>
            <a:normAutofit/>
          </a:bodyPr>
          <a:lstStyle/>
          <a:p>
            <a:pPr marL="182563" indent="-182563">
              <a:lnSpc>
                <a:spcPct val="90000"/>
              </a:lnSpc>
              <a:buFont typeface="Arial" panose="020B0604020202020204" pitchFamily="34" charset="0"/>
              <a:buChar char="•"/>
            </a:pPr>
            <a:r>
              <a:rPr lang="nl-BE" sz="1800" dirty="0" err="1">
                <a:latin typeface="Avenir Roman"/>
              </a:rPr>
              <a:t>Behaviour</a:t>
            </a:r>
            <a:r>
              <a:rPr lang="nl-BE" sz="1800" dirty="0">
                <a:latin typeface="Avenir Roman"/>
              </a:rPr>
              <a:t> </a:t>
            </a:r>
            <a:r>
              <a:rPr lang="nl-BE" sz="1800" dirty="0" err="1">
                <a:latin typeface="Avenir Roman"/>
              </a:rPr>
              <a:t>varies</a:t>
            </a:r>
            <a:r>
              <a:rPr lang="nl-BE" sz="1800" dirty="0">
                <a:latin typeface="Avenir Roman"/>
              </a:rPr>
              <a:t> on a </a:t>
            </a:r>
            <a:r>
              <a:rPr lang="nl-BE" sz="1800" dirty="0" err="1">
                <a:latin typeface="Avenir Roman"/>
              </a:rPr>
              <a:t>continuum</a:t>
            </a:r>
            <a:r>
              <a:rPr lang="nl-BE" sz="1800" dirty="0">
                <a:latin typeface="Avenir Roman"/>
              </a:rPr>
              <a:t> of </a:t>
            </a:r>
            <a:r>
              <a:rPr lang="nl-BE" sz="1800" dirty="0" err="1">
                <a:latin typeface="Avenir Roman"/>
              </a:rPr>
              <a:t>self-determination</a:t>
            </a:r>
            <a:endParaRPr lang="nl-BE" sz="1800" dirty="0">
              <a:latin typeface="Avenir Roman"/>
            </a:endParaRPr>
          </a:p>
          <a:p>
            <a:pPr marL="182563" indent="-182563">
              <a:lnSpc>
                <a:spcPct val="90000"/>
              </a:lnSpc>
              <a:buFont typeface="Arial" panose="020B0604020202020204" pitchFamily="34" charset="0"/>
              <a:buChar char="•"/>
            </a:pPr>
            <a:r>
              <a:rPr lang="nl-BE" sz="1800" dirty="0">
                <a:latin typeface="Avenir Roman"/>
              </a:rPr>
              <a:t>Self-determination is facilitated by satisfaction of three basic needs: </a:t>
            </a:r>
          </a:p>
          <a:p>
            <a:pPr marL="534988" indent="-190500">
              <a:lnSpc>
                <a:spcPct val="90000"/>
              </a:lnSpc>
            </a:pPr>
            <a:r>
              <a:rPr lang="nl-BE" sz="1800" dirty="0">
                <a:latin typeface="Avenir Roman"/>
              </a:rPr>
              <a:t>	</a:t>
            </a:r>
            <a:r>
              <a:rPr lang="nl-BE" sz="1800" i="1" dirty="0">
                <a:latin typeface="Avenir Roman"/>
              </a:rPr>
              <a:t>autonomy</a:t>
            </a:r>
            <a:r>
              <a:rPr lang="nl-BE" sz="1800" dirty="0">
                <a:latin typeface="Avenir Roman"/>
              </a:rPr>
              <a:t>: need to direct your own behaviour</a:t>
            </a:r>
          </a:p>
          <a:p>
            <a:pPr marL="534988" indent="-190500">
              <a:lnSpc>
                <a:spcPct val="90000"/>
              </a:lnSpc>
            </a:pPr>
            <a:r>
              <a:rPr lang="nl-BE" sz="1800" dirty="0">
                <a:latin typeface="Avenir Roman"/>
              </a:rPr>
              <a:t>	</a:t>
            </a:r>
            <a:r>
              <a:rPr lang="nl-BE" sz="1800" i="1" dirty="0">
                <a:latin typeface="Avenir Roman"/>
              </a:rPr>
              <a:t>competence</a:t>
            </a:r>
            <a:r>
              <a:rPr lang="nl-BE" sz="1800" dirty="0">
                <a:latin typeface="Avenir Roman"/>
              </a:rPr>
              <a:t>: need to feel competent in the task at hand and to refine</a:t>
            </a:r>
          </a:p>
          <a:p>
            <a:pPr marL="534988" indent="-190500">
              <a:lnSpc>
                <a:spcPct val="90000"/>
              </a:lnSpc>
            </a:pPr>
            <a:r>
              <a:rPr lang="nl-BE" sz="1800" dirty="0">
                <a:latin typeface="Avenir Roman"/>
              </a:rPr>
              <a:t>	</a:t>
            </a:r>
            <a:r>
              <a:rPr lang="nl-BE" sz="1800" i="1" dirty="0">
                <a:latin typeface="Avenir Roman"/>
              </a:rPr>
              <a:t>relatedness</a:t>
            </a:r>
            <a:r>
              <a:rPr lang="nl-BE" sz="1800" dirty="0">
                <a:latin typeface="Avenir Roman"/>
              </a:rPr>
              <a:t>: need to feel connected to others</a:t>
            </a:r>
          </a:p>
          <a:p>
            <a:pPr marL="182563" indent="-182563">
              <a:lnSpc>
                <a:spcPct val="90000"/>
              </a:lnSpc>
              <a:buFont typeface="Arial" panose="020B0604020202020204" pitchFamily="34" charset="0"/>
              <a:buChar char="•"/>
            </a:pPr>
            <a:r>
              <a:rPr lang="nl-BE" sz="1800" b="1" dirty="0">
                <a:solidFill>
                  <a:schemeClr val="tx1"/>
                </a:solidFill>
                <a:latin typeface="Avenir Roman"/>
              </a:rPr>
              <a:t>Problem:</a:t>
            </a:r>
            <a:r>
              <a:rPr lang="nl-BE" sz="1800" b="1" dirty="0">
                <a:solidFill>
                  <a:srgbClr val="C00000"/>
                </a:solidFill>
                <a:latin typeface="Avenir Roman"/>
              </a:rPr>
              <a:t> </a:t>
            </a:r>
            <a:r>
              <a:rPr lang="nl-BE" sz="1800" dirty="0">
                <a:latin typeface="Avenir Roman"/>
              </a:rPr>
              <a:t>SDT considers the self in personal terms, and </a:t>
            </a:r>
            <a:r>
              <a:rPr lang="nl-BE" sz="1800" b="1" dirty="0">
                <a:latin typeface="Avenir Roman"/>
              </a:rPr>
              <a:t>neglects the possibility of a more social self</a:t>
            </a:r>
            <a:r>
              <a:rPr lang="nl-BE" sz="1800" dirty="0">
                <a:latin typeface="Avenir Roman"/>
              </a:rPr>
              <a:t> (internalized group norms): what is extrinsic for one athlete as an individual (e.g., the welfare of a teammate) may not be intrinsic for them as a member of the team</a:t>
            </a:r>
          </a:p>
          <a:p>
            <a:pPr>
              <a:lnSpc>
                <a:spcPct val="90000"/>
              </a:lnSpc>
            </a:pPr>
            <a:endParaRPr lang="nl-BE" dirty="0">
              <a:latin typeface="Avenir Roman"/>
            </a:endParaRPr>
          </a:p>
        </p:txBody>
      </p:sp>
      <p:sp>
        <p:nvSpPr>
          <p:cNvPr id="7" name="Title 1">
            <a:extLst>
              <a:ext uri="{FF2B5EF4-FFF2-40B4-BE49-F238E27FC236}">
                <a16:creationId xmlns:a16="http://schemas.microsoft.com/office/drawing/2014/main" id="{E16374FD-3178-4334-92FB-6FF2D87998B8}"/>
              </a:ext>
            </a:extLst>
          </p:cNvPr>
          <p:cNvSpPr>
            <a:spLocks noGrp="1"/>
          </p:cNvSpPr>
          <p:nvPr>
            <p:ph type="ctrTitle"/>
          </p:nvPr>
        </p:nvSpPr>
        <p:spPr>
          <a:xfrm>
            <a:off x="685800" y="286046"/>
            <a:ext cx="7772400" cy="522288"/>
          </a:xfrm>
        </p:spPr>
        <p:txBody>
          <a:bodyPr anchor="t">
            <a:noAutofit/>
          </a:bodyPr>
          <a:lstStyle>
            <a:lvl1pPr algn="l">
              <a:defRPr sz="3600" b="1"/>
            </a:lvl1pPr>
          </a:lstStyle>
          <a:p>
            <a:r>
              <a:rPr lang="en-US" sz="3200" b="0" dirty="0">
                <a:solidFill>
                  <a:srgbClr val="22568B"/>
                </a:solidFill>
                <a:latin typeface="Avenir Roman" panose="02000503020000020003" pitchFamily="2" charset="0"/>
              </a:rPr>
              <a:t>Current approaches to motivation</a:t>
            </a:r>
            <a:br>
              <a:rPr lang="en-US" b="0" dirty="0">
                <a:solidFill>
                  <a:srgbClr val="22568B"/>
                </a:solidFill>
                <a:latin typeface="Avenir Roman" panose="02000503020000020003" pitchFamily="2" charset="0"/>
              </a:rPr>
            </a:br>
            <a:endParaRPr lang="en-US" b="0" dirty="0">
              <a:solidFill>
                <a:srgbClr val="22568B"/>
              </a:solidFill>
              <a:latin typeface="Avenir Roman" panose="02000503020000020003" pitchFamily="2" charset="0"/>
            </a:endParaRPr>
          </a:p>
        </p:txBody>
      </p:sp>
      <p:sp>
        <p:nvSpPr>
          <p:cNvPr id="10" name="Subtitle 2">
            <a:extLst>
              <a:ext uri="{FF2B5EF4-FFF2-40B4-BE49-F238E27FC236}">
                <a16:creationId xmlns:a16="http://schemas.microsoft.com/office/drawing/2014/main" id="{8F590BBE-DFF9-4E01-91C4-3D5760711361}"/>
              </a:ext>
            </a:extLst>
          </p:cNvPr>
          <p:cNvSpPr txBox="1">
            <a:spLocks/>
          </p:cNvSpPr>
          <p:nvPr/>
        </p:nvSpPr>
        <p:spPr>
          <a:xfrm>
            <a:off x="685800" y="910517"/>
            <a:ext cx="7772400" cy="519094"/>
          </a:xfrm>
          <a:prstGeom prst="rect">
            <a:avLst/>
          </a:prstGeom>
        </p:spPr>
        <p:txBody>
          <a:bodyPr vert="horz" lIns="91440" tIns="45720" rIns="91440" bIns="45720" rtlCol="0">
            <a:normAutofit/>
          </a:bodyPr>
          <a:lstStyle>
            <a:lvl1pPr marL="0" indent="0" algn="l" defTabSz="685800" rtl="0" eaLnBrk="1" latinLnBrk="0" hangingPunct="1">
              <a:lnSpc>
                <a:spcPct val="85000"/>
              </a:lnSpc>
              <a:spcBef>
                <a:spcPts val="975"/>
              </a:spcBef>
              <a:buFont typeface="Arial" pitchFamily="34" charset="0"/>
              <a:buNone/>
              <a:defRPr sz="2800" kern="1200">
                <a:solidFill>
                  <a:srgbClr val="708DEA"/>
                </a:solidFill>
                <a:latin typeface="+mn-lt"/>
                <a:ea typeface="+mn-ea"/>
                <a:cs typeface="+mn-cs"/>
              </a:defRPr>
            </a:lvl1pPr>
            <a:lvl2pPr marL="457200" indent="0" algn="ctr" defTabSz="685800" rtl="0" eaLnBrk="1" latinLnBrk="0" hangingPunct="1">
              <a:lnSpc>
                <a:spcPct val="85000"/>
              </a:lnSpc>
              <a:spcBef>
                <a:spcPts val="450"/>
              </a:spcBef>
              <a:buFont typeface="Arial" pitchFamily="34" charset="0"/>
              <a:buNone/>
              <a:defRPr sz="1800" kern="1200">
                <a:solidFill>
                  <a:schemeClr val="tx1">
                    <a:tint val="75000"/>
                  </a:schemeClr>
                </a:solidFill>
                <a:latin typeface="+mn-lt"/>
                <a:ea typeface="+mn-ea"/>
                <a:cs typeface="+mn-cs"/>
              </a:defRPr>
            </a:lvl2pPr>
            <a:lvl3pPr marL="914400" indent="0" algn="ctr" defTabSz="685800" rtl="0" eaLnBrk="1" latinLnBrk="0" hangingPunct="1">
              <a:lnSpc>
                <a:spcPct val="85000"/>
              </a:lnSpc>
              <a:spcBef>
                <a:spcPts val="450"/>
              </a:spcBef>
              <a:buFont typeface="Arial" pitchFamily="34" charset="0"/>
              <a:buNone/>
              <a:defRPr sz="1500" i="1" kern="1200">
                <a:solidFill>
                  <a:schemeClr val="tx1">
                    <a:tint val="75000"/>
                  </a:schemeClr>
                </a:solidFill>
                <a:latin typeface="+mn-lt"/>
                <a:ea typeface="+mn-ea"/>
                <a:cs typeface="+mn-cs"/>
              </a:defRPr>
            </a:lvl3pPr>
            <a:lvl4pPr marL="13716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4pPr>
            <a:lvl5pPr marL="18288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5pPr>
            <a:lvl6pPr marL="22860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6pPr>
            <a:lvl7pPr marL="27432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7pPr>
            <a:lvl8pPr marL="32004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8pPr>
            <a:lvl9pPr marL="36576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9pPr>
          </a:lstStyle>
          <a:p>
            <a:pPr fontAlgn="auto">
              <a:spcAft>
                <a:spcPts val="0"/>
              </a:spcAft>
            </a:pPr>
            <a:r>
              <a:rPr lang="en-US" sz="2400" dirty="0">
                <a:solidFill>
                  <a:srgbClr val="4094D1"/>
                </a:solidFill>
                <a:latin typeface="Avenir Roman" panose="02000503020000020003" pitchFamily="2" charset="0"/>
              </a:rPr>
              <a:t>Psychological approaches to motivation</a:t>
            </a:r>
          </a:p>
        </p:txBody>
      </p:sp>
      <p:sp>
        <p:nvSpPr>
          <p:cNvPr id="6" name="Subtitle 2">
            <a:extLst>
              <a:ext uri="{FF2B5EF4-FFF2-40B4-BE49-F238E27FC236}">
                <a16:creationId xmlns:a16="http://schemas.microsoft.com/office/drawing/2014/main" id="{6305327D-7221-4ABF-BF9C-65B5F0019C0C}"/>
              </a:ext>
            </a:extLst>
          </p:cNvPr>
          <p:cNvSpPr txBox="1">
            <a:spLocks/>
          </p:cNvSpPr>
          <p:nvPr/>
        </p:nvSpPr>
        <p:spPr>
          <a:xfrm>
            <a:off x="685800" y="1401432"/>
            <a:ext cx="7772400" cy="519094"/>
          </a:xfrm>
          <a:prstGeom prst="rect">
            <a:avLst/>
          </a:prstGeom>
        </p:spPr>
        <p:txBody>
          <a:bodyPr vert="horz" lIns="91440" tIns="45720" rIns="91440" bIns="45720" rtlCol="0">
            <a:normAutofit/>
          </a:bodyPr>
          <a:lstStyle>
            <a:lvl1pPr marL="0" indent="0" algn="l" defTabSz="685800" rtl="0" eaLnBrk="1" latinLnBrk="0" hangingPunct="1">
              <a:lnSpc>
                <a:spcPct val="85000"/>
              </a:lnSpc>
              <a:spcBef>
                <a:spcPts val="975"/>
              </a:spcBef>
              <a:buFont typeface="Arial" pitchFamily="34" charset="0"/>
              <a:buNone/>
              <a:defRPr sz="2800" kern="1200">
                <a:solidFill>
                  <a:srgbClr val="708DEA"/>
                </a:solidFill>
                <a:latin typeface="+mn-lt"/>
                <a:ea typeface="+mn-ea"/>
                <a:cs typeface="+mn-cs"/>
              </a:defRPr>
            </a:lvl1pPr>
            <a:lvl2pPr marL="457200" indent="0" algn="ctr" defTabSz="685800" rtl="0" eaLnBrk="1" latinLnBrk="0" hangingPunct="1">
              <a:lnSpc>
                <a:spcPct val="85000"/>
              </a:lnSpc>
              <a:spcBef>
                <a:spcPts val="450"/>
              </a:spcBef>
              <a:buFont typeface="Arial" pitchFamily="34" charset="0"/>
              <a:buNone/>
              <a:defRPr sz="1800" kern="1200">
                <a:solidFill>
                  <a:schemeClr val="tx1">
                    <a:tint val="75000"/>
                  </a:schemeClr>
                </a:solidFill>
                <a:latin typeface="+mn-lt"/>
                <a:ea typeface="+mn-ea"/>
                <a:cs typeface="+mn-cs"/>
              </a:defRPr>
            </a:lvl2pPr>
            <a:lvl3pPr marL="914400" indent="0" algn="ctr" defTabSz="685800" rtl="0" eaLnBrk="1" latinLnBrk="0" hangingPunct="1">
              <a:lnSpc>
                <a:spcPct val="85000"/>
              </a:lnSpc>
              <a:spcBef>
                <a:spcPts val="450"/>
              </a:spcBef>
              <a:buFont typeface="Arial" pitchFamily="34" charset="0"/>
              <a:buNone/>
              <a:defRPr sz="1500" i="1" kern="1200">
                <a:solidFill>
                  <a:schemeClr val="tx1">
                    <a:tint val="75000"/>
                  </a:schemeClr>
                </a:solidFill>
                <a:latin typeface="+mn-lt"/>
                <a:ea typeface="+mn-ea"/>
                <a:cs typeface="+mn-cs"/>
              </a:defRPr>
            </a:lvl3pPr>
            <a:lvl4pPr marL="13716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4pPr>
            <a:lvl5pPr marL="18288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5pPr>
            <a:lvl6pPr marL="22860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6pPr>
            <a:lvl7pPr marL="27432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7pPr>
            <a:lvl8pPr marL="32004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8pPr>
            <a:lvl9pPr marL="36576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9pPr>
          </a:lstStyle>
          <a:p>
            <a:pPr fontAlgn="auto">
              <a:spcAft>
                <a:spcPts val="0"/>
              </a:spcAft>
            </a:pPr>
            <a:r>
              <a:rPr lang="en-US" sz="2000" dirty="0">
                <a:solidFill>
                  <a:srgbClr val="1B3D78"/>
                </a:solidFill>
                <a:latin typeface="Avenir Roman" panose="02000503020000020003" pitchFamily="2" charset="0"/>
              </a:rPr>
              <a:t>Self-determination theory </a:t>
            </a:r>
            <a:r>
              <a:rPr lang="en-US" sz="2000" dirty="0">
                <a:solidFill>
                  <a:schemeClr val="bg1">
                    <a:lumMod val="50000"/>
                  </a:schemeClr>
                </a:solidFill>
                <a:latin typeface="Avenir Roman" panose="02000503020000020003" pitchFamily="2" charset="0"/>
              </a:rPr>
              <a:t>(Deci &amp; Ryan, 2000) </a:t>
            </a:r>
          </a:p>
        </p:txBody>
      </p:sp>
    </p:spTree>
    <p:extLst>
      <p:ext uri="{BB962C8B-B14F-4D97-AF65-F5344CB8AC3E}">
        <p14:creationId xmlns:p14="http://schemas.microsoft.com/office/powerpoint/2010/main" val="40520342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9">
                                            <p:txEl>
                                              <p:pRg st="1" end="1"/>
                                            </p:txEl>
                                          </p:spTgt>
                                        </p:tgtEl>
                                        <p:attrNameLst>
                                          <p:attrName>style.visibility</p:attrName>
                                        </p:attrNameLst>
                                      </p:cBhvr>
                                      <p:to>
                                        <p:strVal val="visible"/>
                                      </p:to>
                                    </p:set>
                                    <p:anim calcmode="lin" valueType="num">
                                      <p:cBhvr additive="base">
                                        <p:cTn id="7" dur="500" fill="hold"/>
                                        <p:tgtEl>
                                          <p:spTgt spid="9">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9">
                                            <p:txEl>
                                              <p:pRg st="1" end="1"/>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9">
                                            <p:txEl>
                                              <p:pRg st="2" end="2"/>
                                            </p:txEl>
                                          </p:spTgt>
                                        </p:tgtEl>
                                        <p:attrNameLst>
                                          <p:attrName>style.visibility</p:attrName>
                                        </p:attrNameLst>
                                      </p:cBhvr>
                                      <p:to>
                                        <p:strVal val="visible"/>
                                      </p:to>
                                    </p:set>
                                    <p:anim calcmode="lin" valueType="num">
                                      <p:cBhvr additive="base">
                                        <p:cTn id="11" dur="500" fill="hold"/>
                                        <p:tgtEl>
                                          <p:spTgt spid="9">
                                            <p:txEl>
                                              <p:pRg st="2" end="2"/>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9">
                                            <p:txEl>
                                              <p:pRg st="2" end="2"/>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9">
                                            <p:txEl>
                                              <p:pRg st="3" end="3"/>
                                            </p:txEl>
                                          </p:spTgt>
                                        </p:tgtEl>
                                        <p:attrNameLst>
                                          <p:attrName>style.visibility</p:attrName>
                                        </p:attrNameLst>
                                      </p:cBhvr>
                                      <p:to>
                                        <p:strVal val="visible"/>
                                      </p:to>
                                    </p:set>
                                    <p:anim calcmode="lin" valueType="num">
                                      <p:cBhvr additive="base">
                                        <p:cTn id="15" dur="500" fill="hold"/>
                                        <p:tgtEl>
                                          <p:spTgt spid="9">
                                            <p:txEl>
                                              <p:pRg st="3" end="3"/>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9">
                                            <p:txEl>
                                              <p:pRg st="3" end="3"/>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9">
                                            <p:txEl>
                                              <p:pRg st="4" end="4"/>
                                            </p:txEl>
                                          </p:spTgt>
                                        </p:tgtEl>
                                        <p:attrNameLst>
                                          <p:attrName>style.visibility</p:attrName>
                                        </p:attrNameLst>
                                      </p:cBhvr>
                                      <p:to>
                                        <p:strVal val="visible"/>
                                      </p:to>
                                    </p:set>
                                    <p:anim calcmode="lin" valueType="num">
                                      <p:cBhvr additive="base">
                                        <p:cTn id="19" dur="500" fill="hold"/>
                                        <p:tgtEl>
                                          <p:spTgt spid="9">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9">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9">
                                            <p:txEl>
                                              <p:pRg st="5" end="5"/>
                                            </p:txEl>
                                          </p:spTgt>
                                        </p:tgtEl>
                                        <p:attrNameLst>
                                          <p:attrName>style.visibility</p:attrName>
                                        </p:attrNameLst>
                                      </p:cBhvr>
                                      <p:to>
                                        <p:strVal val="visible"/>
                                      </p:to>
                                    </p:set>
                                    <p:anim calcmode="lin" valueType="num">
                                      <p:cBhvr additive="base">
                                        <p:cTn id="25" dur="500" fill="hold"/>
                                        <p:tgtEl>
                                          <p:spTgt spid="9">
                                            <p:txEl>
                                              <p:pRg st="5" end="5"/>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9">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21A7DE82-09F9-4A6A-973A-87B0F7AFE8C3}"/>
              </a:ext>
            </a:extLst>
          </p:cNvPr>
          <p:cNvPicPr>
            <a:picLocks noGrp="1" noChangeAspect="1"/>
          </p:cNvPicPr>
          <p:nvPr>
            <p:ph idx="1"/>
          </p:nvPr>
        </p:nvPicPr>
        <p:blipFill rotWithShape="1">
          <a:blip r:embed="rId2"/>
          <a:srcRect t="72235"/>
          <a:stretch/>
        </p:blipFill>
        <p:spPr>
          <a:xfrm>
            <a:off x="685800" y="1805940"/>
            <a:ext cx="6472367" cy="669143"/>
          </a:xfrm>
        </p:spPr>
      </p:pic>
      <p:sp>
        <p:nvSpPr>
          <p:cNvPr id="3" name="Title 1">
            <a:extLst>
              <a:ext uri="{FF2B5EF4-FFF2-40B4-BE49-F238E27FC236}">
                <a16:creationId xmlns:a16="http://schemas.microsoft.com/office/drawing/2014/main" id="{1479A463-9253-EA4A-B652-E66D9B3B0D9B}"/>
              </a:ext>
            </a:extLst>
          </p:cNvPr>
          <p:cNvSpPr txBox="1">
            <a:spLocks/>
          </p:cNvSpPr>
          <p:nvPr/>
        </p:nvSpPr>
        <p:spPr>
          <a:xfrm>
            <a:off x="685800" y="286046"/>
            <a:ext cx="7772400" cy="522288"/>
          </a:xfrm>
          <a:prstGeom prst="rect">
            <a:avLst/>
          </a:prstGeom>
        </p:spPr>
        <p:txBody>
          <a:bodyPr vert="horz" lIns="91440" tIns="45720" rIns="91440" bIns="45720" rtlCol="0" anchor="t">
            <a:noAutofit/>
          </a:bodyPr>
          <a:lstStyle>
            <a:lvl1pPr algn="l" defTabSz="685800" rtl="0" eaLnBrk="1" latinLnBrk="0" hangingPunct="1">
              <a:lnSpc>
                <a:spcPct val="85000"/>
              </a:lnSpc>
              <a:spcBef>
                <a:spcPct val="0"/>
              </a:spcBef>
              <a:buNone/>
              <a:defRPr sz="3600" b="1" kern="1200" spc="-90" baseline="0">
                <a:solidFill>
                  <a:schemeClr val="accent1"/>
                </a:solidFill>
                <a:latin typeface="+mj-lt"/>
                <a:ea typeface="+mj-ea"/>
                <a:cs typeface="+mj-cs"/>
              </a:defRPr>
            </a:lvl1pPr>
          </a:lstStyle>
          <a:p>
            <a:pPr fontAlgn="auto">
              <a:spcAft>
                <a:spcPts val="0"/>
              </a:spcAft>
            </a:pPr>
            <a:r>
              <a:rPr lang="en-US" sz="3200" b="0">
                <a:solidFill>
                  <a:srgbClr val="22568B"/>
                </a:solidFill>
                <a:latin typeface="Avenir Roman" panose="02000503020000020003" pitchFamily="2" charset="0"/>
              </a:rPr>
              <a:t>Current approaches to motivation</a:t>
            </a:r>
            <a:br>
              <a:rPr lang="en-US" b="0">
                <a:solidFill>
                  <a:srgbClr val="22568B"/>
                </a:solidFill>
                <a:latin typeface="Avenir Roman" panose="02000503020000020003" pitchFamily="2" charset="0"/>
              </a:rPr>
            </a:br>
            <a:endParaRPr lang="en-US" b="0" dirty="0">
              <a:solidFill>
                <a:srgbClr val="22568B"/>
              </a:solidFill>
              <a:latin typeface="Avenir Roman" panose="02000503020000020003" pitchFamily="2" charset="0"/>
            </a:endParaRPr>
          </a:p>
        </p:txBody>
      </p:sp>
      <p:sp>
        <p:nvSpPr>
          <p:cNvPr id="4" name="Subtitle 2">
            <a:extLst>
              <a:ext uri="{FF2B5EF4-FFF2-40B4-BE49-F238E27FC236}">
                <a16:creationId xmlns:a16="http://schemas.microsoft.com/office/drawing/2014/main" id="{20D01676-018C-BD4E-A5D6-EED7D74BB42C}"/>
              </a:ext>
            </a:extLst>
          </p:cNvPr>
          <p:cNvSpPr txBox="1">
            <a:spLocks/>
          </p:cNvSpPr>
          <p:nvPr/>
        </p:nvSpPr>
        <p:spPr>
          <a:xfrm>
            <a:off x="685800" y="910517"/>
            <a:ext cx="7772400" cy="519094"/>
          </a:xfrm>
          <a:prstGeom prst="rect">
            <a:avLst/>
          </a:prstGeom>
        </p:spPr>
        <p:txBody>
          <a:bodyPr vert="horz" lIns="91440" tIns="45720" rIns="91440" bIns="45720" rtlCol="0">
            <a:normAutofit/>
          </a:bodyPr>
          <a:lstStyle>
            <a:lvl1pPr marL="0" indent="0" algn="l" defTabSz="685800" rtl="0" eaLnBrk="1" latinLnBrk="0" hangingPunct="1">
              <a:lnSpc>
                <a:spcPct val="85000"/>
              </a:lnSpc>
              <a:spcBef>
                <a:spcPts val="975"/>
              </a:spcBef>
              <a:buFont typeface="Arial" pitchFamily="34" charset="0"/>
              <a:buNone/>
              <a:defRPr sz="2800" kern="1200">
                <a:solidFill>
                  <a:srgbClr val="708DEA"/>
                </a:solidFill>
                <a:latin typeface="+mn-lt"/>
                <a:ea typeface="+mn-ea"/>
                <a:cs typeface="+mn-cs"/>
              </a:defRPr>
            </a:lvl1pPr>
            <a:lvl2pPr marL="457200" indent="0" algn="ctr" defTabSz="685800" rtl="0" eaLnBrk="1" latinLnBrk="0" hangingPunct="1">
              <a:lnSpc>
                <a:spcPct val="85000"/>
              </a:lnSpc>
              <a:spcBef>
                <a:spcPts val="450"/>
              </a:spcBef>
              <a:buFont typeface="Arial" pitchFamily="34" charset="0"/>
              <a:buNone/>
              <a:defRPr sz="1800" kern="1200">
                <a:solidFill>
                  <a:schemeClr val="tx1">
                    <a:tint val="75000"/>
                  </a:schemeClr>
                </a:solidFill>
                <a:latin typeface="+mn-lt"/>
                <a:ea typeface="+mn-ea"/>
                <a:cs typeface="+mn-cs"/>
              </a:defRPr>
            </a:lvl2pPr>
            <a:lvl3pPr marL="914400" indent="0" algn="ctr" defTabSz="685800" rtl="0" eaLnBrk="1" latinLnBrk="0" hangingPunct="1">
              <a:lnSpc>
                <a:spcPct val="85000"/>
              </a:lnSpc>
              <a:spcBef>
                <a:spcPts val="450"/>
              </a:spcBef>
              <a:buFont typeface="Arial" pitchFamily="34" charset="0"/>
              <a:buNone/>
              <a:defRPr sz="1500" i="1" kern="1200">
                <a:solidFill>
                  <a:schemeClr val="tx1">
                    <a:tint val="75000"/>
                  </a:schemeClr>
                </a:solidFill>
                <a:latin typeface="+mn-lt"/>
                <a:ea typeface="+mn-ea"/>
                <a:cs typeface="+mn-cs"/>
              </a:defRPr>
            </a:lvl3pPr>
            <a:lvl4pPr marL="13716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4pPr>
            <a:lvl5pPr marL="18288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5pPr>
            <a:lvl6pPr marL="22860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6pPr>
            <a:lvl7pPr marL="27432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7pPr>
            <a:lvl8pPr marL="32004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8pPr>
            <a:lvl9pPr marL="36576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9pPr>
          </a:lstStyle>
          <a:p>
            <a:pPr fontAlgn="auto">
              <a:spcAft>
                <a:spcPts val="0"/>
              </a:spcAft>
            </a:pPr>
            <a:r>
              <a:rPr lang="en-US" sz="2400" dirty="0">
                <a:solidFill>
                  <a:srgbClr val="4094D1"/>
                </a:solidFill>
                <a:latin typeface="Avenir Roman" panose="02000503020000020003" pitchFamily="2" charset="0"/>
              </a:rPr>
              <a:t>Psychological approaches to motivation</a:t>
            </a:r>
          </a:p>
        </p:txBody>
      </p:sp>
      <p:sp>
        <p:nvSpPr>
          <p:cNvPr id="6" name="Subtitle 2">
            <a:extLst>
              <a:ext uri="{FF2B5EF4-FFF2-40B4-BE49-F238E27FC236}">
                <a16:creationId xmlns:a16="http://schemas.microsoft.com/office/drawing/2014/main" id="{733D00D8-491A-3943-A6B6-EFD7FCD81E91}"/>
              </a:ext>
            </a:extLst>
          </p:cNvPr>
          <p:cNvSpPr txBox="1">
            <a:spLocks/>
          </p:cNvSpPr>
          <p:nvPr/>
        </p:nvSpPr>
        <p:spPr>
          <a:xfrm>
            <a:off x="685800" y="1401432"/>
            <a:ext cx="7772400" cy="519094"/>
          </a:xfrm>
          <a:prstGeom prst="rect">
            <a:avLst/>
          </a:prstGeom>
        </p:spPr>
        <p:txBody>
          <a:bodyPr vert="horz" lIns="91440" tIns="45720" rIns="91440" bIns="45720" rtlCol="0">
            <a:normAutofit/>
          </a:bodyPr>
          <a:lstStyle>
            <a:lvl1pPr marL="0" indent="0" algn="l" defTabSz="685800" rtl="0" eaLnBrk="1" latinLnBrk="0" hangingPunct="1">
              <a:lnSpc>
                <a:spcPct val="85000"/>
              </a:lnSpc>
              <a:spcBef>
                <a:spcPts val="975"/>
              </a:spcBef>
              <a:buFont typeface="Arial" pitchFamily="34" charset="0"/>
              <a:buNone/>
              <a:defRPr sz="2800" kern="1200">
                <a:solidFill>
                  <a:srgbClr val="708DEA"/>
                </a:solidFill>
                <a:latin typeface="+mn-lt"/>
                <a:ea typeface="+mn-ea"/>
                <a:cs typeface="+mn-cs"/>
              </a:defRPr>
            </a:lvl1pPr>
            <a:lvl2pPr marL="457200" indent="0" algn="ctr" defTabSz="685800" rtl="0" eaLnBrk="1" latinLnBrk="0" hangingPunct="1">
              <a:lnSpc>
                <a:spcPct val="85000"/>
              </a:lnSpc>
              <a:spcBef>
                <a:spcPts val="450"/>
              </a:spcBef>
              <a:buFont typeface="Arial" pitchFamily="34" charset="0"/>
              <a:buNone/>
              <a:defRPr sz="1800" kern="1200">
                <a:solidFill>
                  <a:schemeClr val="tx1">
                    <a:tint val="75000"/>
                  </a:schemeClr>
                </a:solidFill>
                <a:latin typeface="+mn-lt"/>
                <a:ea typeface="+mn-ea"/>
                <a:cs typeface="+mn-cs"/>
              </a:defRPr>
            </a:lvl2pPr>
            <a:lvl3pPr marL="914400" indent="0" algn="ctr" defTabSz="685800" rtl="0" eaLnBrk="1" latinLnBrk="0" hangingPunct="1">
              <a:lnSpc>
                <a:spcPct val="85000"/>
              </a:lnSpc>
              <a:spcBef>
                <a:spcPts val="450"/>
              </a:spcBef>
              <a:buFont typeface="Arial" pitchFamily="34" charset="0"/>
              <a:buNone/>
              <a:defRPr sz="1500" i="1" kern="1200">
                <a:solidFill>
                  <a:schemeClr val="tx1">
                    <a:tint val="75000"/>
                  </a:schemeClr>
                </a:solidFill>
                <a:latin typeface="+mn-lt"/>
                <a:ea typeface="+mn-ea"/>
                <a:cs typeface="+mn-cs"/>
              </a:defRPr>
            </a:lvl3pPr>
            <a:lvl4pPr marL="13716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4pPr>
            <a:lvl5pPr marL="18288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5pPr>
            <a:lvl6pPr marL="22860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6pPr>
            <a:lvl7pPr marL="27432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7pPr>
            <a:lvl8pPr marL="32004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8pPr>
            <a:lvl9pPr marL="36576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9pPr>
          </a:lstStyle>
          <a:p>
            <a:pPr fontAlgn="auto">
              <a:spcAft>
                <a:spcPts val="0"/>
              </a:spcAft>
            </a:pPr>
            <a:r>
              <a:rPr lang="en-US" sz="2000" dirty="0">
                <a:solidFill>
                  <a:srgbClr val="1B3D78"/>
                </a:solidFill>
                <a:latin typeface="Avenir Roman" panose="02000503020000020003" pitchFamily="2" charset="0"/>
              </a:rPr>
              <a:t>Self-determination theory </a:t>
            </a:r>
            <a:r>
              <a:rPr lang="en-US" sz="2000" dirty="0">
                <a:solidFill>
                  <a:schemeClr val="bg1">
                    <a:lumMod val="50000"/>
                  </a:schemeClr>
                </a:solidFill>
                <a:latin typeface="Avenir Roman" panose="02000503020000020003" pitchFamily="2" charset="0"/>
              </a:rPr>
              <a:t>(Deci &amp; Ryan, 2000) </a:t>
            </a:r>
          </a:p>
        </p:txBody>
      </p:sp>
      <p:sp>
        <p:nvSpPr>
          <p:cNvPr id="43" name="TextBox 2">
            <a:extLst>
              <a:ext uri="{FF2B5EF4-FFF2-40B4-BE49-F238E27FC236}">
                <a16:creationId xmlns:a16="http://schemas.microsoft.com/office/drawing/2014/main" id="{7A910783-6669-6D47-AC17-988EE2034038}"/>
              </a:ext>
            </a:extLst>
          </p:cNvPr>
          <p:cNvSpPr txBox="1">
            <a:spLocks noChangeArrowheads="1"/>
          </p:cNvSpPr>
          <p:nvPr/>
        </p:nvSpPr>
        <p:spPr bwMode="auto">
          <a:xfrm>
            <a:off x="7586662" y="3953137"/>
            <a:ext cx="1841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spcBef>
                <a:spcPct val="0"/>
              </a:spcBef>
              <a:buFontTx/>
              <a:buNone/>
            </a:pPr>
            <a:endParaRPr lang="en-US" altLang="en-US" sz="1800">
              <a:solidFill>
                <a:prstClr val="black"/>
              </a:solidFill>
              <a:latin typeface="Arial" panose="020B0604020202020204" pitchFamily="34" charset="0"/>
            </a:endParaRPr>
          </a:p>
        </p:txBody>
      </p:sp>
      <p:sp>
        <p:nvSpPr>
          <p:cNvPr id="44" name="Text Box 3">
            <a:extLst>
              <a:ext uri="{FF2B5EF4-FFF2-40B4-BE49-F238E27FC236}">
                <a16:creationId xmlns:a16="http://schemas.microsoft.com/office/drawing/2014/main" id="{3D299B48-581E-1548-B87C-79FA907BC64E}"/>
              </a:ext>
            </a:extLst>
          </p:cNvPr>
          <p:cNvSpPr txBox="1">
            <a:spLocks noChangeArrowheads="1"/>
          </p:cNvSpPr>
          <p:nvPr/>
        </p:nvSpPr>
        <p:spPr bwMode="auto">
          <a:xfrm>
            <a:off x="2219325" y="3654687"/>
            <a:ext cx="1270000" cy="360362"/>
          </a:xfrm>
          <a:prstGeom prst="rect">
            <a:avLst/>
          </a:prstGeom>
          <a:solidFill>
            <a:srgbClr val="AAC3BC"/>
          </a:solidFill>
          <a:ln w="9525" cmpd="sng">
            <a:solidFill>
              <a:sysClr val="window" lastClr="FFFFFF">
                <a:lumMod val="65000"/>
              </a:sysClr>
            </a:solidFill>
            <a:miter lim="800000"/>
            <a:headEnd/>
            <a:tailEnd/>
          </a:ln>
        </p:spPr>
        <p:txBody>
          <a:bodyPr anchor="ct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AU" sz="1000" b="0" i="0" u="none" strike="noStrike" kern="0" cap="none" spc="0" normalizeH="0" baseline="0" noProof="0" dirty="0">
                <a:ln>
                  <a:noFill/>
                </a:ln>
                <a:solidFill>
                  <a:prstClr val="black">
                    <a:lumMod val="65000"/>
                    <a:lumOff val="35000"/>
                  </a:prstClr>
                </a:solidFill>
                <a:effectLst/>
                <a:uLnTx/>
                <a:uFillTx/>
                <a:latin typeface="Arial"/>
                <a:ea typeface="ＭＳ Ｐゴシック" charset="0"/>
                <a:cs typeface="Arial"/>
              </a:rPr>
              <a:t>external regulation</a:t>
            </a:r>
          </a:p>
        </p:txBody>
      </p:sp>
      <p:sp>
        <p:nvSpPr>
          <p:cNvPr id="45" name="Rectangle 44">
            <a:extLst>
              <a:ext uri="{FF2B5EF4-FFF2-40B4-BE49-F238E27FC236}">
                <a16:creationId xmlns:a16="http://schemas.microsoft.com/office/drawing/2014/main" id="{4E961459-3FF5-E34F-A236-33D4B43DE0CE}"/>
              </a:ext>
            </a:extLst>
          </p:cNvPr>
          <p:cNvSpPr>
            <a:spLocks noChangeArrowheads="1"/>
          </p:cNvSpPr>
          <p:nvPr/>
        </p:nvSpPr>
        <p:spPr bwMode="auto">
          <a:xfrm>
            <a:off x="850900" y="3151449"/>
            <a:ext cx="7321550" cy="360363"/>
          </a:xfrm>
          <a:prstGeom prst="rect">
            <a:avLst/>
          </a:prstGeom>
          <a:gradFill rotWithShape="1">
            <a:gsLst>
              <a:gs pos="0">
                <a:srgbClr val="4F81BD">
                  <a:lumMod val="60000"/>
                  <a:lumOff val="40000"/>
                </a:srgbClr>
              </a:gs>
              <a:gs pos="52000">
                <a:srgbClr val="9BBB59">
                  <a:lumMod val="60000"/>
                  <a:lumOff val="40000"/>
                </a:srgbClr>
              </a:gs>
              <a:gs pos="100000">
                <a:srgbClr val="C0504D">
                  <a:lumMod val="60000"/>
                  <a:lumOff val="40000"/>
                </a:srgbClr>
              </a:gs>
            </a:gsLst>
            <a:lin ang="0"/>
          </a:gradFill>
          <a:ln w="9525">
            <a:solidFill>
              <a:sysClr val="window" lastClr="FFFFFF">
                <a:lumMod val="75000"/>
              </a:sysClr>
            </a:solidFill>
            <a:miter lim="800000"/>
            <a:headEnd/>
            <a:tailEnd/>
          </a:ln>
          <a:effectLst/>
        </p:spPr>
        <p:txBody>
          <a:bodyPr anchor="ctr"/>
          <a:lstStyle>
            <a:lvl1pPr>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defTabSz="457200" eaLnBrk="0" fontAlgn="base" hangingPunct="0">
              <a:spcBef>
                <a:spcPct val="0"/>
              </a:spcBef>
              <a:spcAft>
                <a:spcPct val="0"/>
              </a:spcAft>
              <a:defRPr sz="2400">
                <a:solidFill>
                  <a:schemeClr val="tx1"/>
                </a:solidFill>
                <a:latin typeface="Arial" charset="0"/>
                <a:ea typeface="ＭＳ Ｐゴシック" charset="-128"/>
              </a:defRPr>
            </a:lvl6pPr>
            <a:lvl7pPr marL="2971800" indent="-228600" defTabSz="457200" eaLnBrk="0" fontAlgn="base" hangingPunct="0">
              <a:spcBef>
                <a:spcPct val="0"/>
              </a:spcBef>
              <a:spcAft>
                <a:spcPct val="0"/>
              </a:spcAft>
              <a:defRPr sz="2400">
                <a:solidFill>
                  <a:schemeClr val="tx1"/>
                </a:solidFill>
                <a:latin typeface="Arial" charset="0"/>
                <a:ea typeface="ＭＳ Ｐゴシック" charset="-128"/>
              </a:defRPr>
            </a:lvl7pPr>
            <a:lvl8pPr marL="3429000" indent="-228600" defTabSz="457200" eaLnBrk="0" fontAlgn="base" hangingPunct="0">
              <a:spcBef>
                <a:spcPct val="0"/>
              </a:spcBef>
              <a:spcAft>
                <a:spcPct val="0"/>
              </a:spcAft>
              <a:defRPr sz="2400">
                <a:solidFill>
                  <a:schemeClr val="tx1"/>
                </a:solidFill>
                <a:latin typeface="Arial" charset="0"/>
                <a:ea typeface="ＭＳ Ｐゴシック" charset="-128"/>
              </a:defRPr>
            </a:lvl8pPr>
            <a:lvl9pPr marL="3886200" indent="-228600" defTabSz="457200" eaLnBrk="0" fontAlgn="base" hangingPunct="0">
              <a:spcBef>
                <a:spcPct val="0"/>
              </a:spcBef>
              <a:spcAft>
                <a:spcPct val="0"/>
              </a:spcAft>
              <a:defRPr sz="2400">
                <a:solidFill>
                  <a:schemeClr val="tx1"/>
                </a:solidFill>
                <a:latin typeface="Arial" charset="0"/>
                <a:ea typeface="ＭＳ Ｐゴシック" charset="-128"/>
              </a:defRPr>
            </a:lvl9pPr>
          </a:lstStyle>
          <a:p>
            <a:pPr marL="0" marR="0" lvl="0" indent="0" algn="ctr" defTabSz="914400" eaLnBrk="0" fontAlgn="auto" latinLnBrk="0" hangingPunct="0">
              <a:lnSpc>
                <a:spcPct val="100000"/>
              </a:lnSpc>
              <a:spcBef>
                <a:spcPts val="0"/>
              </a:spcBef>
              <a:spcAft>
                <a:spcPts val="0"/>
              </a:spcAft>
              <a:buClrTx/>
              <a:buSzTx/>
              <a:buFontTx/>
              <a:buNone/>
              <a:tabLst/>
              <a:defRPr/>
            </a:pPr>
            <a:endParaRPr kumimoji="0" lang="nl-BE" altLang="en-US" sz="1800" b="0" i="0" u="none" strike="noStrike" kern="0" cap="none" spc="0" normalizeH="0" baseline="0" noProof="0">
              <a:ln>
                <a:noFill/>
              </a:ln>
              <a:solidFill>
                <a:srgbClr val="FFFFFF"/>
              </a:solidFill>
              <a:effectLst/>
              <a:uLnTx/>
              <a:uFillTx/>
              <a:latin typeface="Arial" charset="0"/>
              <a:ea typeface="ＭＳ Ｐゴシック" charset="-128"/>
            </a:endParaRPr>
          </a:p>
        </p:txBody>
      </p:sp>
      <p:sp>
        <p:nvSpPr>
          <p:cNvPr id="46" name="TextBox 45">
            <a:extLst>
              <a:ext uri="{FF2B5EF4-FFF2-40B4-BE49-F238E27FC236}">
                <a16:creationId xmlns:a16="http://schemas.microsoft.com/office/drawing/2014/main" id="{2F875445-4052-BA49-8C34-AAB6945D333C}"/>
              </a:ext>
            </a:extLst>
          </p:cNvPr>
          <p:cNvSpPr txBox="1"/>
          <p:nvPr/>
        </p:nvSpPr>
        <p:spPr bwMode="auto">
          <a:xfrm>
            <a:off x="871537" y="3184787"/>
            <a:ext cx="1081088" cy="292100"/>
          </a:xfrm>
          <a:prstGeom prst="rect">
            <a:avLst/>
          </a:prstGeom>
          <a:noFill/>
        </p:spPr>
        <p:txBody>
          <a:bodyPr>
            <a:spAutoFit/>
          </a:bodyPr>
          <a:lstStyle/>
          <a:p>
            <a:pPr eaLnBrk="0" hangingPunct="0">
              <a:defRPr/>
            </a:pPr>
            <a:r>
              <a:rPr lang="nl-BE" sz="1300" dirty="0">
                <a:solidFill>
                  <a:prstClr val="black">
                    <a:lumMod val="75000"/>
                    <a:lumOff val="25000"/>
                  </a:prstClr>
                </a:solidFill>
                <a:latin typeface="Arial"/>
                <a:cs typeface="Arial"/>
              </a:rPr>
              <a:t>amotivation</a:t>
            </a:r>
          </a:p>
        </p:txBody>
      </p:sp>
      <p:sp>
        <p:nvSpPr>
          <p:cNvPr id="47" name="TextBox 46">
            <a:extLst>
              <a:ext uri="{FF2B5EF4-FFF2-40B4-BE49-F238E27FC236}">
                <a16:creationId xmlns:a16="http://schemas.microsoft.com/office/drawing/2014/main" id="{5F5ABCB1-CF7A-6A4C-9ACC-C035ABD7450F}"/>
              </a:ext>
            </a:extLst>
          </p:cNvPr>
          <p:cNvSpPr txBox="1"/>
          <p:nvPr/>
        </p:nvSpPr>
        <p:spPr bwMode="auto">
          <a:xfrm>
            <a:off x="3752850" y="3184787"/>
            <a:ext cx="1727200" cy="292100"/>
          </a:xfrm>
          <a:prstGeom prst="rect">
            <a:avLst/>
          </a:prstGeom>
          <a:noFill/>
        </p:spPr>
        <p:txBody>
          <a:bodyPr>
            <a:spAutoFit/>
          </a:bodyPr>
          <a:lstStyle/>
          <a:p>
            <a:pPr eaLnBrk="0" hangingPunct="0">
              <a:defRPr/>
            </a:pPr>
            <a:r>
              <a:rPr lang="nl-BE" sz="1300" dirty="0">
                <a:solidFill>
                  <a:prstClr val="black">
                    <a:lumMod val="75000"/>
                    <a:lumOff val="25000"/>
                  </a:prstClr>
                </a:solidFill>
                <a:latin typeface="Arial"/>
                <a:cs typeface="Arial"/>
              </a:rPr>
              <a:t>extrinsic motivation</a:t>
            </a:r>
          </a:p>
        </p:txBody>
      </p:sp>
      <p:sp>
        <p:nvSpPr>
          <p:cNvPr id="48" name="TextBox 47">
            <a:extLst>
              <a:ext uri="{FF2B5EF4-FFF2-40B4-BE49-F238E27FC236}">
                <a16:creationId xmlns:a16="http://schemas.microsoft.com/office/drawing/2014/main" id="{248775A8-F8EA-ED49-9C87-8A500640A6A7}"/>
              </a:ext>
            </a:extLst>
          </p:cNvPr>
          <p:cNvSpPr txBox="1"/>
          <p:nvPr/>
        </p:nvSpPr>
        <p:spPr bwMode="auto">
          <a:xfrm>
            <a:off x="6502400" y="3184787"/>
            <a:ext cx="1728787" cy="292100"/>
          </a:xfrm>
          <a:prstGeom prst="rect">
            <a:avLst/>
          </a:prstGeom>
          <a:noFill/>
        </p:spPr>
        <p:txBody>
          <a:bodyPr>
            <a:spAutoFit/>
          </a:bodyPr>
          <a:lstStyle/>
          <a:p>
            <a:pPr eaLnBrk="0" hangingPunct="0">
              <a:defRPr/>
            </a:pPr>
            <a:r>
              <a:rPr lang="nl-BE" sz="1300" dirty="0">
                <a:solidFill>
                  <a:prstClr val="black">
                    <a:lumMod val="75000"/>
                    <a:lumOff val="25000"/>
                  </a:prstClr>
                </a:solidFill>
                <a:latin typeface="Arial"/>
                <a:cs typeface="Arial"/>
              </a:rPr>
              <a:t>intrinsic motivation</a:t>
            </a:r>
          </a:p>
        </p:txBody>
      </p:sp>
      <p:sp>
        <p:nvSpPr>
          <p:cNvPr id="49" name="Text Box 3">
            <a:extLst>
              <a:ext uri="{FF2B5EF4-FFF2-40B4-BE49-F238E27FC236}">
                <a16:creationId xmlns:a16="http://schemas.microsoft.com/office/drawing/2014/main" id="{56D74718-DF92-3C4D-BBED-68919059A8BC}"/>
              </a:ext>
            </a:extLst>
          </p:cNvPr>
          <p:cNvSpPr txBox="1">
            <a:spLocks noChangeArrowheads="1"/>
          </p:cNvSpPr>
          <p:nvPr/>
        </p:nvSpPr>
        <p:spPr bwMode="auto">
          <a:xfrm>
            <a:off x="3656012" y="3654687"/>
            <a:ext cx="863600" cy="360362"/>
          </a:xfrm>
          <a:prstGeom prst="rect">
            <a:avLst/>
          </a:prstGeom>
          <a:solidFill>
            <a:srgbClr val="B2C595"/>
          </a:solidFill>
          <a:ln w="9525" cmpd="sng">
            <a:solidFill>
              <a:sysClr val="window" lastClr="FFFFFF">
                <a:lumMod val="65000"/>
              </a:sysClr>
            </a:solidFill>
            <a:miter lim="800000"/>
            <a:headEnd/>
            <a:tailEnd/>
          </a:ln>
        </p:spPr>
        <p:txBody>
          <a:bodyPr anchor="ct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AU" sz="1000" b="0" i="0" u="none" strike="noStrike" kern="0" cap="none" spc="0" normalizeH="0" baseline="0" noProof="0" dirty="0">
                <a:ln>
                  <a:noFill/>
                </a:ln>
                <a:solidFill>
                  <a:prstClr val="black">
                    <a:lumMod val="65000"/>
                    <a:lumOff val="35000"/>
                  </a:prstClr>
                </a:solidFill>
                <a:effectLst/>
                <a:uLnTx/>
                <a:uFillTx/>
                <a:latin typeface="Arial"/>
                <a:ea typeface="ＭＳ Ｐゴシック" charset="0"/>
                <a:cs typeface="Arial"/>
              </a:rPr>
              <a:t>introjection</a:t>
            </a:r>
          </a:p>
        </p:txBody>
      </p:sp>
      <p:sp>
        <p:nvSpPr>
          <p:cNvPr id="50" name="Text Box 3">
            <a:extLst>
              <a:ext uri="{FF2B5EF4-FFF2-40B4-BE49-F238E27FC236}">
                <a16:creationId xmlns:a16="http://schemas.microsoft.com/office/drawing/2014/main" id="{5516AB73-8AA5-774D-9DB3-0EAC4762F75F}"/>
              </a:ext>
            </a:extLst>
          </p:cNvPr>
          <p:cNvSpPr txBox="1">
            <a:spLocks noChangeArrowheads="1"/>
          </p:cNvSpPr>
          <p:nvPr/>
        </p:nvSpPr>
        <p:spPr bwMode="auto">
          <a:xfrm>
            <a:off x="4692650" y="3654687"/>
            <a:ext cx="911225" cy="360362"/>
          </a:xfrm>
          <a:prstGeom prst="rect">
            <a:avLst/>
          </a:prstGeom>
          <a:solidFill>
            <a:srgbClr val="C7CA99"/>
          </a:solidFill>
          <a:ln w="9525" cmpd="sng">
            <a:solidFill>
              <a:sysClr val="window" lastClr="FFFFFF">
                <a:lumMod val="65000"/>
              </a:sysClr>
            </a:solidFill>
            <a:miter lim="800000"/>
            <a:headEnd/>
            <a:tailEnd/>
          </a:ln>
        </p:spPr>
        <p:txBody>
          <a:bodyPr anchor="ct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AU" sz="1000" b="0" i="0" u="none" strike="noStrike" kern="0" cap="none" spc="0" normalizeH="0" baseline="0" noProof="0" dirty="0">
                <a:ln>
                  <a:noFill/>
                </a:ln>
                <a:solidFill>
                  <a:prstClr val="black">
                    <a:lumMod val="65000"/>
                    <a:lumOff val="35000"/>
                  </a:prstClr>
                </a:solidFill>
                <a:effectLst/>
                <a:uLnTx/>
                <a:uFillTx/>
                <a:latin typeface="Arial"/>
                <a:ea typeface="ＭＳ Ｐゴシック" charset="0"/>
                <a:cs typeface="Arial"/>
              </a:rPr>
              <a:t>identification</a:t>
            </a:r>
          </a:p>
        </p:txBody>
      </p:sp>
      <p:sp>
        <p:nvSpPr>
          <p:cNvPr id="51" name="Text Box 3">
            <a:extLst>
              <a:ext uri="{FF2B5EF4-FFF2-40B4-BE49-F238E27FC236}">
                <a16:creationId xmlns:a16="http://schemas.microsoft.com/office/drawing/2014/main" id="{94114534-7CA0-D544-B415-62B3EF029819}"/>
              </a:ext>
            </a:extLst>
          </p:cNvPr>
          <p:cNvSpPr txBox="1">
            <a:spLocks noChangeArrowheads="1"/>
          </p:cNvSpPr>
          <p:nvPr/>
        </p:nvSpPr>
        <p:spPr bwMode="auto">
          <a:xfrm>
            <a:off x="5754687" y="3654687"/>
            <a:ext cx="863600" cy="360362"/>
          </a:xfrm>
          <a:prstGeom prst="rect">
            <a:avLst/>
          </a:prstGeom>
          <a:solidFill>
            <a:srgbClr val="D1AD97"/>
          </a:solidFill>
          <a:ln w="9525" cmpd="sng">
            <a:solidFill>
              <a:sysClr val="window" lastClr="FFFFFF">
                <a:lumMod val="65000"/>
              </a:sysClr>
            </a:solidFill>
            <a:miter lim="800000"/>
            <a:headEnd/>
            <a:tailEnd/>
          </a:ln>
        </p:spPr>
        <p:txBody>
          <a:bodyPr anchor="ct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AU" sz="1000" b="0" i="0" u="none" strike="noStrike" kern="0" cap="none" spc="0" normalizeH="0" baseline="0" noProof="0" dirty="0">
                <a:ln>
                  <a:noFill/>
                </a:ln>
                <a:solidFill>
                  <a:prstClr val="black">
                    <a:lumMod val="65000"/>
                    <a:lumOff val="35000"/>
                  </a:prstClr>
                </a:solidFill>
                <a:effectLst/>
                <a:uLnTx/>
                <a:uFillTx/>
                <a:latin typeface="Arial"/>
                <a:ea typeface="ＭＳ Ｐゴシック" charset="0"/>
                <a:cs typeface="Arial"/>
              </a:rPr>
              <a:t>integration</a:t>
            </a:r>
          </a:p>
        </p:txBody>
      </p:sp>
      <p:sp>
        <p:nvSpPr>
          <p:cNvPr id="52" name="TextBox 51">
            <a:extLst>
              <a:ext uri="{FF2B5EF4-FFF2-40B4-BE49-F238E27FC236}">
                <a16:creationId xmlns:a16="http://schemas.microsoft.com/office/drawing/2014/main" id="{68B4B516-27EE-7846-9574-FC6353704F62}"/>
              </a:ext>
            </a:extLst>
          </p:cNvPr>
          <p:cNvSpPr txBox="1"/>
          <p:nvPr/>
        </p:nvSpPr>
        <p:spPr bwMode="auto">
          <a:xfrm>
            <a:off x="850900" y="2862524"/>
            <a:ext cx="1879600" cy="261938"/>
          </a:xfrm>
          <a:prstGeom prst="rect">
            <a:avLst/>
          </a:prstGeom>
          <a:noFill/>
        </p:spPr>
        <p:txBody>
          <a:bodyPr>
            <a:spAutoFit/>
          </a:bodyPr>
          <a:lstStyle/>
          <a:p>
            <a:pPr eaLnBrk="0" hangingPunct="0">
              <a:defRPr/>
            </a:pPr>
            <a:r>
              <a:rPr lang="nl-BE" sz="1100" dirty="0">
                <a:solidFill>
                  <a:prstClr val="black">
                    <a:lumMod val="65000"/>
                    <a:lumOff val="35000"/>
                  </a:prstClr>
                </a:solidFill>
                <a:latin typeface="Arial"/>
                <a:cs typeface="Arial"/>
              </a:rPr>
              <a:t>non-self-determination</a:t>
            </a:r>
          </a:p>
        </p:txBody>
      </p:sp>
      <p:sp>
        <p:nvSpPr>
          <p:cNvPr id="53" name="TextBox 52">
            <a:extLst>
              <a:ext uri="{FF2B5EF4-FFF2-40B4-BE49-F238E27FC236}">
                <a16:creationId xmlns:a16="http://schemas.microsoft.com/office/drawing/2014/main" id="{BA86BCA5-64CC-AA4E-8E20-C7BFE38E5C41}"/>
              </a:ext>
            </a:extLst>
          </p:cNvPr>
          <p:cNvSpPr txBox="1"/>
          <p:nvPr/>
        </p:nvSpPr>
        <p:spPr bwMode="auto">
          <a:xfrm>
            <a:off x="6921500" y="2851412"/>
            <a:ext cx="1536700" cy="261937"/>
          </a:xfrm>
          <a:prstGeom prst="rect">
            <a:avLst/>
          </a:prstGeom>
          <a:noFill/>
        </p:spPr>
        <p:txBody>
          <a:bodyPr>
            <a:spAutoFit/>
          </a:bodyPr>
          <a:lstStyle/>
          <a:p>
            <a:pPr eaLnBrk="0" hangingPunct="0">
              <a:defRPr/>
            </a:pPr>
            <a:r>
              <a:rPr lang="nl-BE" sz="1100" dirty="0">
                <a:solidFill>
                  <a:prstClr val="black">
                    <a:lumMod val="65000"/>
                    <a:lumOff val="35000"/>
                  </a:prstClr>
                </a:solidFill>
                <a:latin typeface="Arial"/>
                <a:cs typeface="Arial"/>
              </a:rPr>
              <a:t>self-determination</a:t>
            </a:r>
          </a:p>
        </p:txBody>
      </p:sp>
      <p:cxnSp>
        <p:nvCxnSpPr>
          <p:cNvPr id="54" name="Straight Arrow Connector 53">
            <a:extLst>
              <a:ext uri="{FF2B5EF4-FFF2-40B4-BE49-F238E27FC236}">
                <a16:creationId xmlns:a16="http://schemas.microsoft.com/office/drawing/2014/main" id="{6DD1F47A-94C4-5846-8540-FBD40107D890}"/>
              </a:ext>
            </a:extLst>
          </p:cNvPr>
          <p:cNvCxnSpPr/>
          <p:nvPr/>
        </p:nvCxnSpPr>
        <p:spPr bwMode="auto">
          <a:xfrm flipV="1">
            <a:off x="2416175" y="3008574"/>
            <a:ext cx="4505325" cy="3175"/>
          </a:xfrm>
          <a:prstGeom prst="straightConnector1">
            <a:avLst/>
          </a:prstGeom>
          <a:noFill/>
          <a:ln w="19050" cap="flat" cmpd="sng" algn="ctr">
            <a:solidFill>
              <a:sysClr val="windowText" lastClr="000000"/>
            </a:solidFill>
            <a:prstDash val="solid"/>
            <a:tailEnd type="triangle"/>
          </a:ln>
          <a:effectLst/>
        </p:spPr>
      </p:cxnSp>
      <p:sp>
        <p:nvSpPr>
          <p:cNvPr id="55" name="TextBox 7">
            <a:extLst>
              <a:ext uri="{FF2B5EF4-FFF2-40B4-BE49-F238E27FC236}">
                <a16:creationId xmlns:a16="http://schemas.microsoft.com/office/drawing/2014/main" id="{B575A804-07B0-DC4C-A4CA-EDA55B094F09}"/>
              </a:ext>
            </a:extLst>
          </p:cNvPr>
          <p:cNvSpPr txBox="1">
            <a:spLocks noChangeArrowheads="1"/>
          </p:cNvSpPr>
          <p:nvPr/>
        </p:nvSpPr>
        <p:spPr bwMode="auto">
          <a:xfrm>
            <a:off x="850900" y="4086487"/>
            <a:ext cx="11017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defTabSz="457200" eaLnBrk="0" fontAlgn="base" hangingPunct="0">
              <a:spcBef>
                <a:spcPct val="0"/>
              </a:spcBef>
              <a:spcAft>
                <a:spcPct val="0"/>
              </a:spcAft>
              <a:defRPr sz="2400">
                <a:solidFill>
                  <a:schemeClr val="tx1"/>
                </a:solidFill>
                <a:latin typeface="Arial" charset="0"/>
                <a:ea typeface="ＭＳ Ｐゴシック" charset="-128"/>
              </a:defRPr>
            </a:lvl6pPr>
            <a:lvl7pPr marL="2971800" indent="-228600" defTabSz="457200" eaLnBrk="0" fontAlgn="base" hangingPunct="0">
              <a:spcBef>
                <a:spcPct val="0"/>
              </a:spcBef>
              <a:spcAft>
                <a:spcPct val="0"/>
              </a:spcAft>
              <a:defRPr sz="2400">
                <a:solidFill>
                  <a:schemeClr val="tx1"/>
                </a:solidFill>
                <a:latin typeface="Arial" charset="0"/>
                <a:ea typeface="ＭＳ Ｐゴシック" charset="-128"/>
              </a:defRPr>
            </a:lvl7pPr>
            <a:lvl8pPr marL="3429000" indent="-228600" defTabSz="457200" eaLnBrk="0" fontAlgn="base" hangingPunct="0">
              <a:spcBef>
                <a:spcPct val="0"/>
              </a:spcBef>
              <a:spcAft>
                <a:spcPct val="0"/>
              </a:spcAft>
              <a:defRPr sz="2400">
                <a:solidFill>
                  <a:schemeClr val="tx1"/>
                </a:solidFill>
                <a:latin typeface="Arial" charset="0"/>
                <a:ea typeface="ＭＳ Ｐゴシック" charset="-128"/>
              </a:defRPr>
            </a:lvl8pPr>
            <a:lvl9pPr marL="3886200" indent="-228600" defTabSz="457200" eaLnBrk="0" fontAlgn="base" hangingPunct="0">
              <a:spcBef>
                <a:spcPct val="0"/>
              </a:spcBef>
              <a:spcAft>
                <a:spcPct val="0"/>
              </a:spcAft>
              <a:defRPr sz="2400">
                <a:solidFill>
                  <a:schemeClr val="tx1"/>
                </a:solidFill>
                <a:latin typeface="Arial" charset="0"/>
                <a:ea typeface="ＭＳ Ｐゴシック" charset="-128"/>
              </a:defRPr>
            </a:lvl9pPr>
          </a:lstStyle>
          <a:p>
            <a:pPr marL="0" marR="0" lvl="0" indent="0" algn="ctr" defTabSz="914400" eaLnBrk="0" fontAlgn="auto" latinLnBrk="0" hangingPunct="0">
              <a:lnSpc>
                <a:spcPct val="100000"/>
              </a:lnSpc>
              <a:spcBef>
                <a:spcPts val="0"/>
              </a:spcBef>
              <a:spcAft>
                <a:spcPts val="0"/>
              </a:spcAft>
              <a:buClrTx/>
              <a:buSzTx/>
              <a:buFontTx/>
              <a:buNone/>
              <a:tabLst/>
              <a:defRPr/>
            </a:pPr>
            <a:r>
              <a:rPr kumimoji="0" lang="nl-BE" altLang="en-US" sz="900" b="0" i="1" u="none" strike="noStrike" kern="0" cap="none" spc="0" normalizeH="0" baseline="0" noProof="0" dirty="0">
                <a:ln>
                  <a:noFill/>
                </a:ln>
                <a:solidFill>
                  <a:prstClr val="black">
                    <a:lumMod val="75000"/>
                    <a:lumOff val="25000"/>
                  </a:prstClr>
                </a:solidFill>
                <a:effectLst/>
                <a:uLnTx/>
                <a:uFillTx/>
                <a:latin typeface="Arial" charset="0"/>
                <a:ea typeface="ＭＳ Ｐゴシック" charset="-128"/>
              </a:rPr>
              <a:t>“I see no point in taking action.”</a:t>
            </a:r>
          </a:p>
        </p:txBody>
      </p:sp>
      <p:sp>
        <p:nvSpPr>
          <p:cNvPr id="56" name="TextBox 37">
            <a:extLst>
              <a:ext uri="{FF2B5EF4-FFF2-40B4-BE49-F238E27FC236}">
                <a16:creationId xmlns:a16="http://schemas.microsoft.com/office/drawing/2014/main" id="{D26D6F5E-BDD8-D44F-9E6D-4F52789E8DF0}"/>
              </a:ext>
            </a:extLst>
          </p:cNvPr>
          <p:cNvSpPr txBox="1">
            <a:spLocks noChangeArrowheads="1"/>
          </p:cNvSpPr>
          <p:nvPr/>
        </p:nvSpPr>
        <p:spPr bwMode="auto">
          <a:xfrm>
            <a:off x="2219325" y="4086487"/>
            <a:ext cx="1281112"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defTabSz="457200" eaLnBrk="0" fontAlgn="base" hangingPunct="0">
              <a:spcBef>
                <a:spcPct val="0"/>
              </a:spcBef>
              <a:spcAft>
                <a:spcPct val="0"/>
              </a:spcAft>
              <a:defRPr sz="2400">
                <a:solidFill>
                  <a:schemeClr val="tx1"/>
                </a:solidFill>
                <a:latin typeface="Arial" charset="0"/>
                <a:ea typeface="ＭＳ Ｐゴシック" charset="-128"/>
              </a:defRPr>
            </a:lvl6pPr>
            <a:lvl7pPr marL="2971800" indent="-228600" defTabSz="457200" eaLnBrk="0" fontAlgn="base" hangingPunct="0">
              <a:spcBef>
                <a:spcPct val="0"/>
              </a:spcBef>
              <a:spcAft>
                <a:spcPct val="0"/>
              </a:spcAft>
              <a:defRPr sz="2400">
                <a:solidFill>
                  <a:schemeClr val="tx1"/>
                </a:solidFill>
                <a:latin typeface="Arial" charset="0"/>
                <a:ea typeface="ＭＳ Ｐゴシック" charset="-128"/>
              </a:defRPr>
            </a:lvl7pPr>
            <a:lvl8pPr marL="3429000" indent="-228600" defTabSz="457200" eaLnBrk="0" fontAlgn="base" hangingPunct="0">
              <a:spcBef>
                <a:spcPct val="0"/>
              </a:spcBef>
              <a:spcAft>
                <a:spcPct val="0"/>
              </a:spcAft>
              <a:defRPr sz="2400">
                <a:solidFill>
                  <a:schemeClr val="tx1"/>
                </a:solidFill>
                <a:latin typeface="Arial" charset="0"/>
                <a:ea typeface="ＭＳ Ｐゴシック" charset="-128"/>
              </a:defRPr>
            </a:lvl8pPr>
            <a:lvl9pPr marL="3886200" indent="-228600" defTabSz="457200" eaLnBrk="0" fontAlgn="base" hangingPunct="0">
              <a:spcBef>
                <a:spcPct val="0"/>
              </a:spcBef>
              <a:spcAft>
                <a:spcPct val="0"/>
              </a:spcAft>
              <a:defRPr sz="2400">
                <a:solidFill>
                  <a:schemeClr val="tx1"/>
                </a:solidFill>
                <a:latin typeface="Arial" charset="0"/>
                <a:ea typeface="ＭＳ Ｐゴシック" charset="-128"/>
              </a:defRPr>
            </a:lvl9pPr>
          </a:lstStyle>
          <a:p>
            <a:pPr marL="0" marR="0" lvl="0" indent="0" algn="ctr" defTabSz="914400" eaLnBrk="0" fontAlgn="auto" latinLnBrk="0" hangingPunct="0">
              <a:lnSpc>
                <a:spcPct val="100000"/>
              </a:lnSpc>
              <a:spcBef>
                <a:spcPts val="0"/>
              </a:spcBef>
              <a:spcAft>
                <a:spcPts val="0"/>
              </a:spcAft>
              <a:buClrTx/>
              <a:buSzTx/>
              <a:buFontTx/>
              <a:buNone/>
              <a:tabLst/>
              <a:defRPr/>
            </a:pPr>
            <a:r>
              <a:rPr kumimoji="0" lang="nl-BE" altLang="en-US" sz="900" b="0" i="1" u="none" strike="noStrike" kern="0" cap="none" spc="0" normalizeH="0" baseline="0" noProof="0">
                <a:ln>
                  <a:noFill/>
                </a:ln>
                <a:solidFill>
                  <a:prstClr val="black">
                    <a:lumMod val="75000"/>
                    <a:lumOff val="25000"/>
                  </a:prstClr>
                </a:solidFill>
                <a:effectLst/>
                <a:uLnTx/>
                <a:uFillTx/>
                <a:latin typeface="Arial" charset="0"/>
                <a:ea typeface="ＭＳ Ｐゴシック" charset="-128"/>
              </a:rPr>
              <a:t>“I take action because of a reward or punishment.”</a:t>
            </a:r>
          </a:p>
        </p:txBody>
      </p:sp>
      <p:sp>
        <p:nvSpPr>
          <p:cNvPr id="57" name="TextBox 38">
            <a:extLst>
              <a:ext uri="{FF2B5EF4-FFF2-40B4-BE49-F238E27FC236}">
                <a16:creationId xmlns:a16="http://schemas.microsoft.com/office/drawing/2014/main" id="{18781A96-25BD-B945-9531-33A70B505451}"/>
              </a:ext>
            </a:extLst>
          </p:cNvPr>
          <p:cNvSpPr txBox="1">
            <a:spLocks noChangeArrowheads="1"/>
          </p:cNvSpPr>
          <p:nvPr/>
        </p:nvSpPr>
        <p:spPr bwMode="auto">
          <a:xfrm>
            <a:off x="3592512" y="4088074"/>
            <a:ext cx="954088"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defTabSz="457200" eaLnBrk="0" fontAlgn="base" hangingPunct="0">
              <a:spcBef>
                <a:spcPct val="0"/>
              </a:spcBef>
              <a:spcAft>
                <a:spcPct val="0"/>
              </a:spcAft>
              <a:defRPr sz="2400">
                <a:solidFill>
                  <a:schemeClr val="tx1"/>
                </a:solidFill>
                <a:latin typeface="Arial" charset="0"/>
                <a:ea typeface="ＭＳ Ｐゴシック" charset="-128"/>
              </a:defRPr>
            </a:lvl6pPr>
            <a:lvl7pPr marL="2971800" indent="-228600" defTabSz="457200" eaLnBrk="0" fontAlgn="base" hangingPunct="0">
              <a:spcBef>
                <a:spcPct val="0"/>
              </a:spcBef>
              <a:spcAft>
                <a:spcPct val="0"/>
              </a:spcAft>
              <a:defRPr sz="2400">
                <a:solidFill>
                  <a:schemeClr val="tx1"/>
                </a:solidFill>
                <a:latin typeface="Arial" charset="0"/>
                <a:ea typeface="ＭＳ Ｐゴシック" charset="-128"/>
              </a:defRPr>
            </a:lvl7pPr>
            <a:lvl8pPr marL="3429000" indent="-228600" defTabSz="457200" eaLnBrk="0" fontAlgn="base" hangingPunct="0">
              <a:spcBef>
                <a:spcPct val="0"/>
              </a:spcBef>
              <a:spcAft>
                <a:spcPct val="0"/>
              </a:spcAft>
              <a:defRPr sz="2400">
                <a:solidFill>
                  <a:schemeClr val="tx1"/>
                </a:solidFill>
                <a:latin typeface="Arial" charset="0"/>
                <a:ea typeface="ＭＳ Ｐゴシック" charset="-128"/>
              </a:defRPr>
            </a:lvl8pPr>
            <a:lvl9pPr marL="3886200" indent="-228600" defTabSz="457200" eaLnBrk="0" fontAlgn="base" hangingPunct="0">
              <a:spcBef>
                <a:spcPct val="0"/>
              </a:spcBef>
              <a:spcAft>
                <a:spcPct val="0"/>
              </a:spcAft>
              <a:defRPr sz="2400">
                <a:solidFill>
                  <a:schemeClr val="tx1"/>
                </a:solidFill>
                <a:latin typeface="Arial" charset="0"/>
                <a:ea typeface="ＭＳ Ｐゴシック" charset="-128"/>
              </a:defRPr>
            </a:lvl9pPr>
          </a:lstStyle>
          <a:p>
            <a:pPr marL="0" marR="0" lvl="0" indent="0" algn="ctr" defTabSz="914400" eaLnBrk="0" fontAlgn="auto" latinLnBrk="0" hangingPunct="0">
              <a:lnSpc>
                <a:spcPct val="100000"/>
              </a:lnSpc>
              <a:spcBef>
                <a:spcPts val="0"/>
              </a:spcBef>
              <a:spcAft>
                <a:spcPts val="0"/>
              </a:spcAft>
              <a:buClrTx/>
              <a:buSzTx/>
              <a:buFontTx/>
              <a:buNone/>
              <a:tabLst/>
              <a:defRPr/>
            </a:pPr>
            <a:r>
              <a:rPr kumimoji="0" lang="nl-BE" altLang="en-US" sz="900" b="0" i="1" u="none" strike="noStrike" kern="0" cap="none" spc="0" normalizeH="0" baseline="0" noProof="0">
                <a:ln>
                  <a:noFill/>
                </a:ln>
                <a:solidFill>
                  <a:prstClr val="black">
                    <a:lumMod val="75000"/>
                    <a:lumOff val="25000"/>
                  </a:prstClr>
                </a:solidFill>
                <a:effectLst/>
                <a:uLnTx/>
                <a:uFillTx/>
                <a:latin typeface="Arial" charset="0"/>
                <a:ea typeface="ＭＳ Ｐゴシック" charset="-128"/>
              </a:rPr>
              <a:t>“I take action because I feel guilty.”</a:t>
            </a:r>
          </a:p>
        </p:txBody>
      </p:sp>
      <p:sp>
        <p:nvSpPr>
          <p:cNvPr id="58" name="TextBox 39">
            <a:extLst>
              <a:ext uri="{FF2B5EF4-FFF2-40B4-BE49-F238E27FC236}">
                <a16:creationId xmlns:a16="http://schemas.microsoft.com/office/drawing/2014/main" id="{589E6C87-879F-0548-915E-BE75E6259106}"/>
              </a:ext>
            </a:extLst>
          </p:cNvPr>
          <p:cNvSpPr txBox="1">
            <a:spLocks noChangeArrowheads="1"/>
          </p:cNvSpPr>
          <p:nvPr/>
        </p:nvSpPr>
        <p:spPr bwMode="auto">
          <a:xfrm>
            <a:off x="4438650" y="4086487"/>
            <a:ext cx="11684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defTabSz="457200" eaLnBrk="0" fontAlgn="base" hangingPunct="0">
              <a:spcBef>
                <a:spcPct val="0"/>
              </a:spcBef>
              <a:spcAft>
                <a:spcPct val="0"/>
              </a:spcAft>
              <a:defRPr sz="2400">
                <a:solidFill>
                  <a:schemeClr val="tx1"/>
                </a:solidFill>
                <a:latin typeface="Arial" charset="0"/>
                <a:ea typeface="ＭＳ Ｐゴシック" charset="-128"/>
              </a:defRPr>
            </a:lvl6pPr>
            <a:lvl7pPr marL="2971800" indent="-228600" defTabSz="457200" eaLnBrk="0" fontAlgn="base" hangingPunct="0">
              <a:spcBef>
                <a:spcPct val="0"/>
              </a:spcBef>
              <a:spcAft>
                <a:spcPct val="0"/>
              </a:spcAft>
              <a:defRPr sz="2400">
                <a:solidFill>
                  <a:schemeClr val="tx1"/>
                </a:solidFill>
                <a:latin typeface="Arial" charset="0"/>
                <a:ea typeface="ＭＳ Ｐゴシック" charset="-128"/>
              </a:defRPr>
            </a:lvl7pPr>
            <a:lvl8pPr marL="3429000" indent="-228600" defTabSz="457200" eaLnBrk="0" fontAlgn="base" hangingPunct="0">
              <a:spcBef>
                <a:spcPct val="0"/>
              </a:spcBef>
              <a:spcAft>
                <a:spcPct val="0"/>
              </a:spcAft>
              <a:defRPr sz="2400">
                <a:solidFill>
                  <a:schemeClr val="tx1"/>
                </a:solidFill>
                <a:latin typeface="Arial" charset="0"/>
                <a:ea typeface="ＭＳ Ｐゴシック" charset="-128"/>
              </a:defRPr>
            </a:lvl8pPr>
            <a:lvl9pPr marL="3886200" indent="-228600" defTabSz="457200" eaLnBrk="0" fontAlgn="base" hangingPunct="0">
              <a:spcBef>
                <a:spcPct val="0"/>
              </a:spcBef>
              <a:spcAft>
                <a:spcPct val="0"/>
              </a:spcAft>
              <a:defRPr sz="2400">
                <a:solidFill>
                  <a:schemeClr val="tx1"/>
                </a:solidFill>
                <a:latin typeface="Arial" charset="0"/>
                <a:ea typeface="ＭＳ Ｐゴシック" charset="-128"/>
              </a:defRPr>
            </a:lvl9pPr>
          </a:lstStyle>
          <a:p>
            <a:pPr marL="0" marR="0" lvl="0" indent="0" algn="ctr" defTabSz="914400" eaLnBrk="0" fontAlgn="auto" latinLnBrk="0" hangingPunct="0">
              <a:lnSpc>
                <a:spcPct val="100000"/>
              </a:lnSpc>
              <a:spcBef>
                <a:spcPts val="0"/>
              </a:spcBef>
              <a:spcAft>
                <a:spcPts val="0"/>
              </a:spcAft>
              <a:buClrTx/>
              <a:buSzTx/>
              <a:buFontTx/>
              <a:buNone/>
              <a:tabLst/>
              <a:defRPr/>
            </a:pPr>
            <a:r>
              <a:rPr kumimoji="0" lang="nl-BE" altLang="en-US" sz="900" b="0" i="1" u="none" strike="noStrike" kern="0" cap="none" spc="0" normalizeH="0" baseline="0" noProof="0">
                <a:ln>
                  <a:noFill/>
                </a:ln>
                <a:solidFill>
                  <a:prstClr val="black">
                    <a:lumMod val="75000"/>
                    <a:lumOff val="25000"/>
                  </a:prstClr>
                </a:solidFill>
                <a:effectLst/>
                <a:uLnTx/>
                <a:uFillTx/>
                <a:latin typeface="Arial" charset="0"/>
                <a:ea typeface="ＭＳ Ｐゴシック" charset="-128"/>
              </a:rPr>
              <a:t>“I take action because I value the goal.”</a:t>
            </a:r>
          </a:p>
        </p:txBody>
      </p:sp>
      <p:sp>
        <p:nvSpPr>
          <p:cNvPr id="59" name="TextBox 40">
            <a:extLst>
              <a:ext uri="{FF2B5EF4-FFF2-40B4-BE49-F238E27FC236}">
                <a16:creationId xmlns:a16="http://schemas.microsoft.com/office/drawing/2014/main" id="{481A4AEF-FF02-AB4B-9A5C-FB7DE35A5C97}"/>
              </a:ext>
            </a:extLst>
          </p:cNvPr>
          <p:cNvSpPr txBox="1">
            <a:spLocks noChangeArrowheads="1"/>
          </p:cNvSpPr>
          <p:nvPr/>
        </p:nvSpPr>
        <p:spPr bwMode="auto">
          <a:xfrm>
            <a:off x="5480050" y="4086487"/>
            <a:ext cx="133985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defTabSz="457200" eaLnBrk="0" fontAlgn="base" hangingPunct="0">
              <a:spcBef>
                <a:spcPct val="0"/>
              </a:spcBef>
              <a:spcAft>
                <a:spcPct val="0"/>
              </a:spcAft>
              <a:defRPr sz="2400">
                <a:solidFill>
                  <a:schemeClr val="tx1"/>
                </a:solidFill>
                <a:latin typeface="Arial" charset="0"/>
                <a:ea typeface="ＭＳ Ｐゴシック" charset="-128"/>
              </a:defRPr>
            </a:lvl6pPr>
            <a:lvl7pPr marL="2971800" indent="-228600" defTabSz="457200" eaLnBrk="0" fontAlgn="base" hangingPunct="0">
              <a:spcBef>
                <a:spcPct val="0"/>
              </a:spcBef>
              <a:spcAft>
                <a:spcPct val="0"/>
              </a:spcAft>
              <a:defRPr sz="2400">
                <a:solidFill>
                  <a:schemeClr val="tx1"/>
                </a:solidFill>
                <a:latin typeface="Arial" charset="0"/>
                <a:ea typeface="ＭＳ Ｐゴシック" charset="-128"/>
              </a:defRPr>
            </a:lvl7pPr>
            <a:lvl8pPr marL="3429000" indent="-228600" defTabSz="457200" eaLnBrk="0" fontAlgn="base" hangingPunct="0">
              <a:spcBef>
                <a:spcPct val="0"/>
              </a:spcBef>
              <a:spcAft>
                <a:spcPct val="0"/>
              </a:spcAft>
              <a:defRPr sz="2400">
                <a:solidFill>
                  <a:schemeClr val="tx1"/>
                </a:solidFill>
                <a:latin typeface="Arial" charset="0"/>
                <a:ea typeface="ＭＳ Ｐゴシック" charset="-128"/>
              </a:defRPr>
            </a:lvl8pPr>
            <a:lvl9pPr marL="3886200" indent="-228600" defTabSz="457200" eaLnBrk="0" fontAlgn="base" hangingPunct="0">
              <a:spcBef>
                <a:spcPct val="0"/>
              </a:spcBef>
              <a:spcAft>
                <a:spcPct val="0"/>
              </a:spcAft>
              <a:defRPr sz="2400">
                <a:solidFill>
                  <a:schemeClr val="tx1"/>
                </a:solidFill>
                <a:latin typeface="Arial" charset="0"/>
                <a:ea typeface="ＭＳ Ｐゴシック" charset="-128"/>
              </a:defRPr>
            </a:lvl9pPr>
          </a:lstStyle>
          <a:p>
            <a:pPr marL="0" marR="0" lvl="0" indent="0" algn="ctr" defTabSz="914400" eaLnBrk="0" fontAlgn="auto" latinLnBrk="0" hangingPunct="0">
              <a:lnSpc>
                <a:spcPct val="100000"/>
              </a:lnSpc>
              <a:spcBef>
                <a:spcPts val="0"/>
              </a:spcBef>
              <a:spcAft>
                <a:spcPts val="0"/>
              </a:spcAft>
              <a:buClrTx/>
              <a:buSzTx/>
              <a:buFontTx/>
              <a:buNone/>
              <a:tabLst/>
              <a:defRPr/>
            </a:pPr>
            <a:r>
              <a:rPr kumimoji="0" lang="nl-BE" altLang="en-US" sz="900" b="0" i="1" u="none" strike="noStrike" kern="0" cap="none" spc="0" normalizeH="0" baseline="0" noProof="0" dirty="0">
                <a:ln>
                  <a:noFill/>
                </a:ln>
                <a:solidFill>
                  <a:prstClr val="black">
                    <a:lumMod val="75000"/>
                    <a:lumOff val="25000"/>
                  </a:prstClr>
                </a:solidFill>
                <a:effectLst/>
                <a:uLnTx/>
                <a:uFillTx/>
                <a:latin typeface="Arial" charset="0"/>
                <a:ea typeface="ＭＳ Ｐゴシック" charset="-128"/>
              </a:rPr>
              <a:t>“I take action </a:t>
            </a:r>
          </a:p>
          <a:p>
            <a:pPr marL="0" marR="0" lvl="0" indent="0" algn="ctr" defTabSz="914400" eaLnBrk="0" fontAlgn="auto" latinLnBrk="0" hangingPunct="0">
              <a:lnSpc>
                <a:spcPct val="100000"/>
              </a:lnSpc>
              <a:spcBef>
                <a:spcPts val="0"/>
              </a:spcBef>
              <a:spcAft>
                <a:spcPts val="0"/>
              </a:spcAft>
              <a:buClrTx/>
              <a:buSzTx/>
              <a:buFontTx/>
              <a:buNone/>
              <a:tabLst/>
              <a:defRPr/>
            </a:pPr>
            <a:r>
              <a:rPr kumimoji="0" lang="nl-BE" altLang="en-US" sz="900" b="0" i="1" u="none" strike="noStrike" kern="0" cap="none" spc="0" normalizeH="0" baseline="0" noProof="0" dirty="0">
                <a:ln>
                  <a:noFill/>
                </a:ln>
                <a:solidFill>
                  <a:prstClr val="black">
                    <a:lumMod val="75000"/>
                    <a:lumOff val="25000"/>
                  </a:prstClr>
                </a:solidFill>
                <a:effectLst/>
                <a:uLnTx/>
                <a:uFillTx/>
                <a:latin typeface="Arial" charset="0"/>
                <a:ea typeface="ＭＳ Ｐゴシック" charset="-128"/>
              </a:rPr>
              <a:t>because it fits with who I am.”</a:t>
            </a:r>
          </a:p>
        </p:txBody>
      </p:sp>
      <p:sp>
        <p:nvSpPr>
          <p:cNvPr id="60" name="TextBox 41">
            <a:extLst>
              <a:ext uri="{FF2B5EF4-FFF2-40B4-BE49-F238E27FC236}">
                <a16:creationId xmlns:a16="http://schemas.microsoft.com/office/drawing/2014/main" id="{D6E3E75D-378E-1F48-99D6-D58DC18E8014}"/>
              </a:ext>
            </a:extLst>
          </p:cNvPr>
          <p:cNvSpPr txBox="1">
            <a:spLocks noChangeArrowheads="1"/>
          </p:cNvSpPr>
          <p:nvPr/>
        </p:nvSpPr>
        <p:spPr bwMode="auto">
          <a:xfrm>
            <a:off x="6813550" y="4094424"/>
            <a:ext cx="133985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defTabSz="457200" eaLnBrk="0" fontAlgn="base" hangingPunct="0">
              <a:spcBef>
                <a:spcPct val="0"/>
              </a:spcBef>
              <a:spcAft>
                <a:spcPct val="0"/>
              </a:spcAft>
              <a:defRPr sz="2400">
                <a:solidFill>
                  <a:schemeClr val="tx1"/>
                </a:solidFill>
                <a:latin typeface="Arial" charset="0"/>
                <a:ea typeface="ＭＳ Ｐゴシック" charset="-128"/>
              </a:defRPr>
            </a:lvl6pPr>
            <a:lvl7pPr marL="2971800" indent="-228600" defTabSz="457200" eaLnBrk="0" fontAlgn="base" hangingPunct="0">
              <a:spcBef>
                <a:spcPct val="0"/>
              </a:spcBef>
              <a:spcAft>
                <a:spcPct val="0"/>
              </a:spcAft>
              <a:defRPr sz="2400">
                <a:solidFill>
                  <a:schemeClr val="tx1"/>
                </a:solidFill>
                <a:latin typeface="Arial" charset="0"/>
                <a:ea typeface="ＭＳ Ｐゴシック" charset="-128"/>
              </a:defRPr>
            </a:lvl7pPr>
            <a:lvl8pPr marL="3429000" indent="-228600" defTabSz="457200" eaLnBrk="0" fontAlgn="base" hangingPunct="0">
              <a:spcBef>
                <a:spcPct val="0"/>
              </a:spcBef>
              <a:spcAft>
                <a:spcPct val="0"/>
              </a:spcAft>
              <a:defRPr sz="2400">
                <a:solidFill>
                  <a:schemeClr val="tx1"/>
                </a:solidFill>
                <a:latin typeface="Arial" charset="0"/>
                <a:ea typeface="ＭＳ Ｐゴシック" charset="-128"/>
              </a:defRPr>
            </a:lvl8pPr>
            <a:lvl9pPr marL="3886200" indent="-228600" defTabSz="457200" eaLnBrk="0" fontAlgn="base" hangingPunct="0">
              <a:spcBef>
                <a:spcPct val="0"/>
              </a:spcBef>
              <a:spcAft>
                <a:spcPct val="0"/>
              </a:spcAft>
              <a:defRPr sz="2400">
                <a:solidFill>
                  <a:schemeClr val="tx1"/>
                </a:solidFill>
                <a:latin typeface="Arial" charset="0"/>
                <a:ea typeface="ＭＳ Ｐゴシック" charset="-128"/>
              </a:defRPr>
            </a:lvl9pPr>
          </a:lstStyle>
          <a:p>
            <a:pPr marL="0" marR="0" lvl="0" indent="0" algn="ctr" defTabSz="914400" eaLnBrk="0" fontAlgn="auto" latinLnBrk="0" hangingPunct="0">
              <a:lnSpc>
                <a:spcPct val="100000"/>
              </a:lnSpc>
              <a:spcBef>
                <a:spcPts val="0"/>
              </a:spcBef>
              <a:spcAft>
                <a:spcPts val="0"/>
              </a:spcAft>
              <a:buClrTx/>
              <a:buSzTx/>
              <a:buFontTx/>
              <a:buNone/>
              <a:tabLst/>
              <a:defRPr/>
            </a:pPr>
            <a:r>
              <a:rPr kumimoji="0" lang="nl-BE" altLang="en-US" sz="900" b="0" i="1" u="none" strike="noStrike" kern="0" cap="none" spc="0" normalizeH="0" baseline="0" noProof="0" dirty="0">
                <a:ln>
                  <a:noFill/>
                </a:ln>
                <a:solidFill>
                  <a:prstClr val="black">
                    <a:lumMod val="75000"/>
                    <a:lumOff val="25000"/>
                  </a:prstClr>
                </a:solidFill>
                <a:effectLst/>
                <a:uLnTx/>
                <a:uFillTx/>
                <a:latin typeface="Arial" charset="0"/>
                <a:ea typeface="ＭＳ Ｐゴシック" charset="-128"/>
              </a:rPr>
              <a:t>“I take action </a:t>
            </a:r>
          </a:p>
          <a:p>
            <a:pPr marL="0" marR="0" lvl="0" indent="0" algn="ctr" defTabSz="914400" eaLnBrk="0" fontAlgn="auto" latinLnBrk="0" hangingPunct="0">
              <a:lnSpc>
                <a:spcPct val="100000"/>
              </a:lnSpc>
              <a:spcBef>
                <a:spcPts val="0"/>
              </a:spcBef>
              <a:spcAft>
                <a:spcPts val="0"/>
              </a:spcAft>
              <a:buClrTx/>
              <a:buSzTx/>
              <a:buFontTx/>
              <a:buNone/>
              <a:tabLst/>
              <a:defRPr/>
            </a:pPr>
            <a:r>
              <a:rPr kumimoji="0" lang="nl-BE" altLang="en-US" sz="900" b="0" i="1" u="none" strike="noStrike" kern="0" cap="none" spc="0" normalizeH="0" baseline="0" noProof="0" dirty="0">
                <a:ln>
                  <a:noFill/>
                </a:ln>
                <a:solidFill>
                  <a:prstClr val="black">
                    <a:lumMod val="75000"/>
                    <a:lumOff val="25000"/>
                  </a:prstClr>
                </a:solidFill>
                <a:effectLst/>
                <a:uLnTx/>
                <a:uFillTx/>
                <a:latin typeface="Arial" charset="0"/>
                <a:ea typeface="ＭＳ Ｐゴシック" charset="-128"/>
              </a:rPr>
              <a:t>because I love what </a:t>
            </a:r>
          </a:p>
          <a:p>
            <a:pPr marL="0" marR="0" lvl="0" indent="0" algn="ctr" defTabSz="914400" eaLnBrk="0" fontAlgn="auto" latinLnBrk="0" hangingPunct="0">
              <a:lnSpc>
                <a:spcPct val="100000"/>
              </a:lnSpc>
              <a:spcBef>
                <a:spcPts val="0"/>
              </a:spcBef>
              <a:spcAft>
                <a:spcPts val="0"/>
              </a:spcAft>
              <a:buClrTx/>
              <a:buSzTx/>
              <a:buFontTx/>
              <a:buNone/>
              <a:tabLst/>
              <a:defRPr/>
            </a:pPr>
            <a:r>
              <a:rPr kumimoji="0" lang="nl-BE" altLang="en-US" sz="900" b="0" i="1" u="none" strike="noStrike" kern="0" cap="none" spc="0" normalizeH="0" baseline="0" noProof="0" dirty="0">
                <a:ln>
                  <a:noFill/>
                </a:ln>
                <a:solidFill>
                  <a:prstClr val="black">
                    <a:lumMod val="75000"/>
                    <a:lumOff val="25000"/>
                  </a:prstClr>
                </a:solidFill>
                <a:effectLst/>
                <a:uLnTx/>
                <a:uFillTx/>
                <a:latin typeface="Arial" charset="0"/>
                <a:ea typeface="ＭＳ Ｐゴシック" charset="-128"/>
              </a:rPr>
              <a:t>I am doing.”</a:t>
            </a:r>
          </a:p>
        </p:txBody>
      </p:sp>
    </p:spTree>
    <p:extLst>
      <p:ext uri="{BB962C8B-B14F-4D97-AF65-F5344CB8AC3E}">
        <p14:creationId xmlns:p14="http://schemas.microsoft.com/office/powerpoint/2010/main" val="8163354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4"/>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5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6"/>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45"/>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4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44"/>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56"/>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49"/>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57"/>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50"/>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58"/>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51"/>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59"/>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P spid="45" grpId="0" animBg="1"/>
      <p:bldP spid="46" grpId="0"/>
      <p:bldP spid="48" grpId="0"/>
      <p:bldP spid="49" grpId="0" animBg="1"/>
      <p:bldP spid="50" grpId="0" animBg="1"/>
      <p:bldP spid="51" grpId="0" animBg="1"/>
      <p:bldP spid="52" grpId="0"/>
      <p:bldP spid="53" grpId="0"/>
      <p:bldP spid="55" grpId="0"/>
      <p:bldP spid="56" grpId="0"/>
      <p:bldP spid="57" grpId="0"/>
      <p:bldP spid="58" grpId="0"/>
      <p:bldP spid="59" grpId="0"/>
      <p:bldP spid="6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A321B6EC-2232-4B9F-A69D-9554D81F08EC}"/>
              </a:ext>
            </a:extLst>
          </p:cNvPr>
          <p:cNvPicPr>
            <a:picLocks noGrp="1" noChangeAspect="1"/>
          </p:cNvPicPr>
          <p:nvPr>
            <p:ph idx="1"/>
          </p:nvPr>
        </p:nvPicPr>
        <p:blipFill>
          <a:blip r:embed="rId2"/>
          <a:stretch>
            <a:fillRect/>
          </a:stretch>
        </p:blipFill>
        <p:spPr>
          <a:xfrm>
            <a:off x="1692119" y="1906513"/>
            <a:ext cx="5759762" cy="3236987"/>
          </a:xfrm>
        </p:spPr>
      </p:pic>
      <p:sp>
        <p:nvSpPr>
          <p:cNvPr id="3" name="Title 1">
            <a:extLst>
              <a:ext uri="{FF2B5EF4-FFF2-40B4-BE49-F238E27FC236}">
                <a16:creationId xmlns:a16="http://schemas.microsoft.com/office/drawing/2014/main" id="{DC5CB574-0D0A-2147-BFC1-0586AE5103FB}"/>
              </a:ext>
            </a:extLst>
          </p:cNvPr>
          <p:cNvSpPr txBox="1">
            <a:spLocks/>
          </p:cNvSpPr>
          <p:nvPr/>
        </p:nvSpPr>
        <p:spPr>
          <a:xfrm>
            <a:off x="685800" y="286046"/>
            <a:ext cx="7772400" cy="522288"/>
          </a:xfrm>
          <a:prstGeom prst="rect">
            <a:avLst/>
          </a:prstGeom>
        </p:spPr>
        <p:txBody>
          <a:bodyPr vert="horz" lIns="91440" tIns="45720" rIns="91440" bIns="45720" rtlCol="0" anchor="t">
            <a:noAutofit/>
          </a:bodyPr>
          <a:lstStyle>
            <a:lvl1pPr algn="l" defTabSz="685800" rtl="0" eaLnBrk="1" latinLnBrk="0" hangingPunct="1">
              <a:lnSpc>
                <a:spcPct val="85000"/>
              </a:lnSpc>
              <a:spcBef>
                <a:spcPct val="0"/>
              </a:spcBef>
              <a:buNone/>
              <a:defRPr sz="3600" b="1" kern="1200" spc="-90" baseline="0">
                <a:solidFill>
                  <a:schemeClr val="accent1"/>
                </a:solidFill>
                <a:latin typeface="+mj-lt"/>
                <a:ea typeface="+mj-ea"/>
                <a:cs typeface="+mj-cs"/>
              </a:defRPr>
            </a:lvl1pPr>
          </a:lstStyle>
          <a:p>
            <a:pPr fontAlgn="auto">
              <a:spcAft>
                <a:spcPts val="0"/>
              </a:spcAft>
            </a:pPr>
            <a:r>
              <a:rPr lang="en-US" sz="3200" b="0">
                <a:solidFill>
                  <a:srgbClr val="22568B"/>
                </a:solidFill>
                <a:latin typeface="Avenir Roman" panose="02000503020000020003" pitchFamily="2" charset="0"/>
              </a:rPr>
              <a:t>Current approaches to motivation</a:t>
            </a:r>
            <a:br>
              <a:rPr lang="en-US" b="0">
                <a:solidFill>
                  <a:srgbClr val="22568B"/>
                </a:solidFill>
                <a:latin typeface="Avenir Roman" panose="02000503020000020003" pitchFamily="2" charset="0"/>
              </a:rPr>
            </a:br>
            <a:endParaRPr lang="en-US" b="0" dirty="0">
              <a:solidFill>
                <a:srgbClr val="22568B"/>
              </a:solidFill>
              <a:latin typeface="Avenir Roman" panose="02000503020000020003" pitchFamily="2" charset="0"/>
            </a:endParaRPr>
          </a:p>
        </p:txBody>
      </p:sp>
      <p:sp>
        <p:nvSpPr>
          <p:cNvPr id="4" name="Subtitle 2">
            <a:extLst>
              <a:ext uri="{FF2B5EF4-FFF2-40B4-BE49-F238E27FC236}">
                <a16:creationId xmlns:a16="http://schemas.microsoft.com/office/drawing/2014/main" id="{956A5DC4-0CE8-BA41-9A76-DC6995407D43}"/>
              </a:ext>
            </a:extLst>
          </p:cNvPr>
          <p:cNvSpPr txBox="1">
            <a:spLocks/>
          </p:cNvSpPr>
          <p:nvPr/>
        </p:nvSpPr>
        <p:spPr>
          <a:xfrm>
            <a:off x="685800" y="910517"/>
            <a:ext cx="7772400" cy="519094"/>
          </a:xfrm>
          <a:prstGeom prst="rect">
            <a:avLst/>
          </a:prstGeom>
        </p:spPr>
        <p:txBody>
          <a:bodyPr vert="horz" lIns="91440" tIns="45720" rIns="91440" bIns="45720" rtlCol="0">
            <a:normAutofit/>
          </a:bodyPr>
          <a:lstStyle>
            <a:lvl1pPr marL="0" indent="0" algn="l" defTabSz="685800" rtl="0" eaLnBrk="1" latinLnBrk="0" hangingPunct="1">
              <a:lnSpc>
                <a:spcPct val="85000"/>
              </a:lnSpc>
              <a:spcBef>
                <a:spcPts val="975"/>
              </a:spcBef>
              <a:buFont typeface="Arial" pitchFamily="34" charset="0"/>
              <a:buNone/>
              <a:defRPr sz="2800" kern="1200">
                <a:solidFill>
                  <a:srgbClr val="708DEA"/>
                </a:solidFill>
                <a:latin typeface="+mn-lt"/>
                <a:ea typeface="+mn-ea"/>
                <a:cs typeface="+mn-cs"/>
              </a:defRPr>
            </a:lvl1pPr>
            <a:lvl2pPr marL="457200" indent="0" algn="ctr" defTabSz="685800" rtl="0" eaLnBrk="1" latinLnBrk="0" hangingPunct="1">
              <a:lnSpc>
                <a:spcPct val="85000"/>
              </a:lnSpc>
              <a:spcBef>
                <a:spcPts val="450"/>
              </a:spcBef>
              <a:buFont typeface="Arial" pitchFamily="34" charset="0"/>
              <a:buNone/>
              <a:defRPr sz="1800" kern="1200">
                <a:solidFill>
                  <a:schemeClr val="tx1">
                    <a:tint val="75000"/>
                  </a:schemeClr>
                </a:solidFill>
                <a:latin typeface="+mn-lt"/>
                <a:ea typeface="+mn-ea"/>
                <a:cs typeface="+mn-cs"/>
              </a:defRPr>
            </a:lvl2pPr>
            <a:lvl3pPr marL="914400" indent="0" algn="ctr" defTabSz="685800" rtl="0" eaLnBrk="1" latinLnBrk="0" hangingPunct="1">
              <a:lnSpc>
                <a:spcPct val="85000"/>
              </a:lnSpc>
              <a:spcBef>
                <a:spcPts val="450"/>
              </a:spcBef>
              <a:buFont typeface="Arial" pitchFamily="34" charset="0"/>
              <a:buNone/>
              <a:defRPr sz="1500" i="1" kern="1200">
                <a:solidFill>
                  <a:schemeClr val="tx1">
                    <a:tint val="75000"/>
                  </a:schemeClr>
                </a:solidFill>
                <a:latin typeface="+mn-lt"/>
                <a:ea typeface="+mn-ea"/>
                <a:cs typeface="+mn-cs"/>
              </a:defRPr>
            </a:lvl3pPr>
            <a:lvl4pPr marL="13716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4pPr>
            <a:lvl5pPr marL="18288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5pPr>
            <a:lvl6pPr marL="22860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6pPr>
            <a:lvl7pPr marL="27432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7pPr>
            <a:lvl8pPr marL="32004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8pPr>
            <a:lvl9pPr marL="36576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9pPr>
          </a:lstStyle>
          <a:p>
            <a:pPr fontAlgn="auto">
              <a:spcAft>
                <a:spcPts val="0"/>
              </a:spcAft>
            </a:pPr>
            <a:r>
              <a:rPr lang="en-US" sz="2400" dirty="0">
                <a:solidFill>
                  <a:srgbClr val="4094D1"/>
                </a:solidFill>
                <a:latin typeface="Avenir Roman" panose="02000503020000020003" pitchFamily="2" charset="0"/>
              </a:rPr>
              <a:t>Psychological approaches to motivation</a:t>
            </a:r>
          </a:p>
        </p:txBody>
      </p:sp>
      <p:sp>
        <p:nvSpPr>
          <p:cNvPr id="6" name="Subtitle 2">
            <a:extLst>
              <a:ext uri="{FF2B5EF4-FFF2-40B4-BE49-F238E27FC236}">
                <a16:creationId xmlns:a16="http://schemas.microsoft.com/office/drawing/2014/main" id="{D17D36BF-14F4-D546-BFFE-41FBEEFDEE3F}"/>
              </a:ext>
            </a:extLst>
          </p:cNvPr>
          <p:cNvSpPr txBox="1">
            <a:spLocks/>
          </p:cNvSpPr>
          <p:nvPr/>
        </p:nvSpPr>
        <p:spPr>
          <a:xfrm>
            <a:off x="685800" y="1401432"/>
            <a:ext cx="7772400" cy="519094"/>
          </a:xfrm>
          <a:prstGeom prst="rect">
            <a:avLst/>
          </a:prstGeom>
        </p:spPr>
        <p:txBody>
          <a:bodyPr vert="horz" lIns="91440" tIns="45720" rIns="91440" bIns="45720" rtlCol="0">
            <a:normAutofit/>
          </a:bodyPr>
          <a:lstStyle>
            <a:lvl1pPr marL="0" indent="0" algn="l" defTabSz="685800" rtl="0" eaLnBrk="1" latinLnBrk="0" hangingPunct="1">
              <a:lnSpc>
                <a:spcPct val="85000"/>
              </a:lnSpc>
              <a:spcBef>
                <a:spcPts val="975"/>
              </a:spcBef>
              <a:buFont typeface="Arial" pitchFamily="34" charset="0"/>
              <a:buNone/>
              <a:defRPr sz="2800" kern="1200">
                <a:solidFill>
                  <a:srgbClr val="708DEA"/>
                </a:solidFill>
                <a:latin typeface="+mn-lt"/>
                <a:ea typeface="+mn-ea"/>
                <a:cs typeface="+mn-cs"/>
              </a:defRPr>
            </a:lvl1pPr>
            <a:lvl2pPr marL="457200" indent="0" algn="ctr" defTabSz="685800" rtl="0" eaLnBrk="1" latinLnBrk="0" hangingPunct="1">
              <a:lnSpc>
                <a:spcPct val="85000"/>
              </a:lnSpc>
              <a:spcBef>
                <a:spcPts val="450"/>
              </a:spcBef>
              <a:buFont typeface="Arial" pitchFamily="34" charset="0"/>
              <a:buNone/>
              <a:defRPr sz="1800" kern="1200">
                <a:solidFill>
                  <a:schemeClr val="tx1">
                    <a:tint val="75000"/>
                  </a:schemeClr>
                </a:solidFill>
                <a:latin typeface="+mn-lt"/>
                <a:ea typeface="+mn-ea"/>
                <a:cs typeface="+mn-cs"/>
              </a:defRPr>
            </a:lvl2pPr>
            <a:lvl3pPr marL="914400" indent="0" algn="ctr" defTabSz="685800" rtl="0" eaLnBrk="1" latinLnBrk="0" hangingPunct="1">
              <a:lnSpc>
                <a:spcPct val="85000"/>
              </a:lnSpc>
              <a:spcBef>
                <a:spcPts val="450"/>
              </a:spcBef>
              <a:buFont typeface="Arial" pitchFamily="34" charset="0"/>
              <a:buNone/>
              <a:defRPr sz="1500" i="1" kern="1200">
                <a:solidFill>
                  <a:schemeClr val="tx1">
                    <a:tint val="75000"/>
                  </a:schemeClr>
                </a:solidFill>
                <a:latin typeface="+mn-lt"/>
                <a:ea typeface="+mn-ea"/>
                <a:cs typeface="+mn-cs"/>
              </a:defRPr>
            </a:lvl3pPr>
            <a:lvl4pPr marL="13716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4pPr>
            <a:lvl5pPr marL="18288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5pPr>
            <a:lvl6pPr marL="22860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6pPr>
            <a:lvl7pPr marL="27432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7pPr>
            <a:lvl8pPr marL="32004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8pPr>
            <a:lvl9pPr marL="36576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9pPr>
          </a:lstStyle>
          <a:p>
            <a:pPr fontAlgn="auto">
              <a:spcAft>
                <a:spcPts val="0"/>
              </a:spcAft>
            </a:pPr>
            <a:r>
              <a:rPr lang="en-US" sz="2000" dirty="0">
                <a:solidFill>
                  <a:srgbClr val="1B3D78"/>
                </a:solidFill>
                <a:latin typeface="Avenir Roman" panose="02000503020000020003" pitchFamily="2" charset="0"/>
              </a:rPr>
              <a:t>Self-determination theory </a:t>
            </a:r>
            <a:r>
              <a:rPr lang="en-US" sz="2000" dirty="0">
                <a:solidFill>
                  <a:schemeClr val="bg1">
                    <a:lumMod val="50000"/>
                  </a:schemeClr>
                </a:solidFill>
                <a:latin typeface="Avenir Roman" panose="02000503020000020003" pitchFamily="2" charset="0"/>
              </a:rPr>
              <a:t>(Deci &amp; Ryan, 2000) </a:t>
            </a:r>
          </a:p>
        </p:txBody>
      </p:sp>
    </p:spTree>
    <p:extLst>
      <p:ext uri="{BB962C8B-B14F-4D97-AF65-F5344CB8AC3E}">
        <p14:creationId xmlns:p14="http://schemas.microsoft.com/office/powerpoint/2010/main" val="363041795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FE9EBA9-4843-A348-B607-AF6A8AA45D5F}"/>
              </a:ext>
            </a:extLst>
          </p:cNvPr>
          <p:cNvSpPr>
            <a:spLocks noGrp="1"/>
          </p:cNvSpPr>
          <p:nvPr>
            <p:ph type="sldNum" sz="quarter" idx="4"/>
          </p:nvPr>
        </p:nvSpPr>
        <p:spPr/>
        <p:txBody>
          <a:bodyPr/>
          <a:lstStyle/>
          <a:p>
            <a:fld id="{BDED0440-CF85-4CB9-8D89-87E5AE29F424}" type="slidenum">
              <a:rPr lang="en-GB" smtClean="0"/>
              <a:pPr/>
              <a:t>13</a:t>
            </a:fld>
            <a:endParaRPr lang="en-GB" dirty="0"/>
          </a:p>
        </p:txBody>
      </p:sp>
      <p:sp>
        <p:nvSpPr>
          <p:cNvPr id="9" name="Content Placeholder 2">
            <a:extLst>
              <a:ext uri="{FF2B5EF4-FFF2-40B4-BE49-F238E27FC236}">
                <a16:creationId xmlns:a16="http://schemas.microsoft.com/office/drawing/2014/main" id="{9E1FB00C-FB00-47C6-88BF-17239AD5F695}"/>
              </a:ext>
            </a:extLst>
          </p:cNvPr>
          <p:cNvSpPr>
            <a:spLocks noGrp="1"/>
          </p:cNvSpPr>
          <p:nvPr>
            <p:ph sz="quarter" idx="10"/>
          </p:nvPr>
        </p:nvSpPr>
        <p:spPr>
          <a:xfrm>
            <a:off x="471722" y="2703131"/>
            <a:ext cx="8187856" cy="2159492"/>
          </a:xfrm>
        </p:spPr>
        <p:txBody>
          <a:bodyPr>
            <a:normAutofit/>
          </a:bodyPr>
          <a:lstStyle/>
          <a:p>
            <a:pPr marL="182563" indent="-182563">
              <a:lnSpc>
                <a:spcPct val="90000"/>
              </a:lnSpc>
              <a:buFont typeface="Arial" panose="020B0604020202020204" pitchFamily="34" charset="0"/>
              <a:buChar char="•"/>
            </a:pPr>
            <a:r>
              <a:rPr lang="nl-BE" sz="1800" dirty="0" err="1">
                <a:latin typeface="Avenir Roman"/>
              </a:rPr>
              <a:t>Groups</a:t>
            </a:r>
            <a:r>
              <a:rPr lang="nl-BE" sz="1800" dirty="0">
                <a:latin typeface="Avenir Roman"/>
              </a:rPr>
              <a:t> </a:t>
            </a:r>
            <a:r>
              <a:rPr lang="nl-BE" sz="1800" dirty="0" err="1">
                <a:latin typeface="Avenir Roman"/>
              </a:rPr>
              <a:t>shape</a:t>
            </a:r>
            <a:r>
              <a:rPr lang="nl-BE" sz="1800" dirty="0">
                <a:latin typeface="Avenir Roman"/>
              </a:rPr>
              <a:t> personal </a:t>
            </a:r>
            <a:r>
              <a:rPr lang="nl-BE" sz="1800" dirty="0" err="1">
                <a:latin typeface="Avenir Roman"/>
              </a:rPr>
              <a:t>psychology</a:t>
            </a:r>
            <a:r>
              <a:rPr lang="nl-BE" sz="1800" dirty="0">
                <a:latin typeface="Avenir Roman"/>
              </a:rPr>
              <a:t> </a:t>
            </a:r>
            <a:r>
              <a:rPr lang="nl-BE" sz="1800" dirty="0" err="1">
                <a:latin typeface="Avenir Roman"/>
              </a:rPr>
              <a:t>through</a:t>
            </a:r>
            <a:r>
              <a:rPr lang="nl-BE" sz="1800" dirty="0">
                <a:latin typeface="Avenir Roman"/>
              </a:rPr>
              <a:t> </a:t>
            </a:r>
            <a:r>
              <a:rPr lang="nl-BE" sz="1800" dirty="0" err="1">
                <a:latin typeface="Avenir Roman"/>
              </a:rPr>
              <a:t>their</a:t>
            </a:r>
            <a:r>
              <a:rPr lang="nl-BE" sz="1800" dirty="0">
                <a:latin typeface="Avenir Roman"/>
              </a:rPr>
              <a:t> </a:t>
            </a:r>
            <a:r>
              <a:rPr lang="nl-BE" sz="1800" dirty="0" err="1">
                <a:latin typeface="Avenir Roman"/>
              </a:rPr>
              <a:t>ability</a:t>
            </a:r>
            <a:r>
              <a:rPr lang="nl-BE" sz="1800" dirty="0">
                <a:latin typeface="Avenir Roman"/>
              </a:rPr>
              <a:t> </a:t>
            </a:r>
            <a:r>
              <a:rPr lang="nl-BE" sz="1800" dirty="0" err="1">
                <a:latin typeface="Avenir Roman"/>
              </a:rPr>
              <a:t>to</a:t>
            </a:r>
            <a:r>
              <a:rPr lang="nl-BE" sz="1800" dirty="0">
                <a:latin typeface="Avenir Roman"/>
              </a:rPr>
              <a:t> </a:t>
            </a:r>
            <a:r>
              <a:rPr lang="nl-BE" sz="1800" dirty="0" err="1">
                <a:latin typeface="Avenir Roman"/>
              </a:rPr>
              <a:t>be</a:t>
            </a:r>
            <a:r>
              <a:rPr lang="nl-BE" sz="1800" dirty="0">
                <a:latin typeface="Avenir Roman"/>
              </a:rPr>
              <a:t> </a:t>
            </a:r>
            <a:r>
              <a:rPr lang="nl-BE" sz="1800" dirty="0" err="1">
                <a:latin typeface="Avenir Roman"/>
              </a:rPr>
              <a:t>internalised</a:t>
            </a:r>
            <a:r>
              <a:rPr lang="nl-BE" sz="1800" dirty="0">
                <a:latin typeface="Avenir Roman"/>
              </a:rPr>
              <a:t> </a:t>
            </a:r>
            <a:r>
              <a:rPr lang="nl-BE" sz="1800" dirty="0" err="1">
                <a:latin typeface="Avenir Roman"/>
              </a:rPr>
              <a:t>into</a:t>
            </a:r>
            <a:r>
              <a:rPr lang="nl-BE" sz="1800" dirty="0">
                <a:latin typeface="Avenir Roman"/>
              </a:rPr>
              <a:t> a </a:t>
            </a:r>
            <a:r>
              <a:rPr lang="nl-BE" sz="1800" dirty="0" err="1">
                <a:latin typeface="Avenir Roman"/>
              </a:rPr>
              <a:t>person’s</a:t>
            </a:r>
            <a:r>
              <a:rPr lang="nl-BE" sz="1800" dirty="0">
                <a:latin typeface="Avenir Roman"/>
              </a:rPr>
              <a:t> sense of </a:t>
            </a:r>
            <a:r>
              <a:rPr lang="nl-BE" sz="1800" dirty="0" err="1">
                <a:latin typeface="Avenir Roman"/>
              </a:rPr>
              <a:t>self</a:t>
            </a:r>
            <a:r>
              <a:rPr lang="nl-BE" sz="1800" dirty="0">
                <a:latin typeface="Avenir Roman"/>
              </a:rPr>
              <a:t>, as </a:t>
            </a:r>
            <a:r>
              <a:rPr lang="nl-BE" sz="1800" dirty="0" err="1">
                <a:latin typeface="Avenir Roman"/>
              </a:rPr>
              <a:t>an</a:t>
            </a:r>
            <a:r>
              <a:rPr lang="nl-BE" sz="1800" dirty="0">
                <a:latin typeface="Avenir Roman"/>
              </a:rPr>
              <a:t> aspect of </a:t>
            </a:r>
            <a:r>
              <a:rPr lang="nl-BE" sz="1800" dirty="0" err="1">
                <a:latin typeface="Avenir Roman"/>
              </a:rPr>
              <a:t>their</a:t>
            </a:r>
            <a:r>
              <a:rPr lang="nl-BE" sz="1800" dirty="0">
                <a:latin typeface="Avenir Roman"/>
              </a:rPr>
              <a:t> </a:t>
            </a:r>
            <a:r>
              <a:rPr lang="nl-BE" sz="1800" dirty="0" err="1">
                <a:latin typeface="Avenir Roman"/>
              </a:rPr>
              <a:t>social</a:t>
            </a:r>
            <a:r>
              <a:rPr lang="nl-BE" sz="1800" dirty="0">
                <a:latin typeface="Avenir Roman"/>
              </a:rPr>
              <a:t> </a:t>
            </a:r>
            <a:r>
              <a:rPr lang="nl-BE" sz="1800" dirty="0" err="1">
                <a:latin typeface="Avenir Roman"/>
              </a:rPr>
              <a:t>identity</a:t>
            </a:r>
            <a:r>
              <a:rPr lang="nl-BE" sz="1800" dirty="0">
                <a:latin typeface="Avenir Roman"/>
              </a:rPr>
              <a:t>. </a:t>
            </a:r>
          </a:p>
          <a:p>
            <a:pPr marL="182563" indent="-182563">
              <a:lnSpc>
                <a:spcPct val="90000"/>
              </a:lnSpc>
              <a:buFont typeface="Arial" panose="020B0604020202020204" pitchFamily="34" charset="0"/>
              <a:buChar char="•"/>
            </a:pPr>
            <a:r>
              <a:rPr lang="nl-BE" sz="1800" dirty="0" err="1">
                <a:latin typeface="Avenir Roman"/>
              </a:rPr>
              <a:t>Social</a:t>
            </a:r>
            <a:r>
              <a:rPr lang="nl-BE" sz="1800" dirty="0">
                <a:latin typeface="Avenir Roman"/>
              </a:rPr>
              <a:t> </a:t>
            </a:r>
            <a:r>
              <a:rPr lang="nl-BE" sz="1800" dirty="0" err="1">
                <a:latin typeface="Avenir Roman"/>
              </a:rPr>
              <a:t>identity</a:t>
            </a:r>
            <a:r>
              <a:rPr lang="nl-BE" sz="1800" dirty="0">
                <a:latin typeface="Avenir Roman"/>
              </a:rPr>
              <a:t> impacts on </a:t>
            </a:r>
            <a:r>
              <a:rPr lang="nl-BE" sz="1800" dirty="0" err="1">
                <a:latin typeface="Avenir Roman"/>
              </a:rPr>
              <a:t>the</a:t>
            </a:r>
            <a:r>
              <a:rPr lang="nl-BE" sz="1800" dirty="0">
                <a:latin typeface="Avenir Roman"/>
              </a:rPr>
              <a:t> </a:t>
            </a:r>
            <a:r>
              <a:rPr lang="nl-BE" sz="1800" dirty="0" err="1">
                <a:latin typeface="Avenir Roman"/>
              </a:rPr>
              <a:t>processes</a:t>
            </a:r>
            <a:r>
              <a:rPr lang="nl-BE" sz="1800" dirty="0">
                <a:latin typeface="Avenir Roman"/>
              </a:rPr>
              <a:t> </a:t>
            </a:r>
            <a:r>
              <a:rPr lang="nl-BE" sz="1800" dirty="0" err="1">
                <a:latin typeface="Avenir Roman"/>
              </a:rPr>
              <a:t>that</a:t>
            </a:r>
            <a:r>
              <a:rPr lang="nl-BE" sz="1800" dirty="0">
                <a:latin typeface="Avenir Roman"/>
              </a:rPr>
              <a:t> </a:t>
            </a:r>
            <a:r>
              <a:rPr lang="nl-BE" sz="1800" dirty="0" err="1">
                <a:latin typeface="Avenir Roman"/>
              </a:rPr>
              <a:t>promote</a:t>
            </a:r>
            <a:r>
              <a:rPr lang="nl-BE" sz="1800" dirty="0">
                <a:latin typeface="Avenir Roman"/>
              </a:rPr>
              <a:t>, direct </a:t>
            </a:r>
            <a:r>
              <a:rPr lang="nl-BE" sz="1800" dirty="0" err="1">
                <a:latin typeface="Avenir Roman"/>
              </a:rPr>
              <a:t>and</a:t>
            </a:r>
            <a:r>
              <a:rPr lang="nl-BE" sz="1800" dirty="0">
                <a:latin typeface="Avenir Roman"/>
              </a:rPr>
              <a:t> </a:t>
            </a:r>
            <a:r>
              <a:rPr lang="nl-BE" sz="1800" dirty="0" err="1">
                <a:latin typeface="Avenir Roman"/>
              </a:rPr>
              <a:t>sustain</a:t>
            </a:r>
            <a:r>
              <a:rPr lang="nl-BE" sz="1800" dirty="0">
                <a:latin typeface="Avenir Roman"/>
              </a:rPr>
              <a:t> </a:t>
            </a:r>
            <a:r>
              <a:rPr lang="nl-BE" sz="1800" dirty="0" err="1">
                <a:latin typeface="Avenir Roman"/>
              </a:rPr>
              <a:t>motivation</a:t>
            </a:r>
            <a:r>
              <a:rPr lang="nl-BE" sz="1800" dirty="0">
                <a:latin typeface="Avenir Roman"/>
              </a:rPr>
              <a:t>, </a:t>
            </a:r>
            <a:r>
              <a:rPr lang="nl-BE" sz="1800" dirty="0" err="1">
                <a:latin typeface="Avenir Roman"/>
              </a:rPr>
              <a:t>not</a:t>
            </a:r>
            <a:r>
              <a:rPr lang="nl-BE" sz="1800" dirty="0">
                <a:latin typeface="Avenir Roman"/>
              </a:rPr>
              <a:t> </a:t>
            </a:r>
            <a:r>
              <a:rPr lang="nl-BE" sz="1800" dirty="0" err="1">
                <a:latin typeface="Avenir Roman"/>
              </a:rPr>
              <a:t>least</a:t>
            </a:r>
            <a:r>
              <a:rPr lang="nl-BE" sz="1800" dirty="0">
                <a:latin typeface="Avenir Roman"/>
              </a:rPr>
              <a:t> </a:t>
            </a:r>
            <a:r>
              <a:rPr lang="nl-BE" sz="1800" dirty="0" err="1">
                <a:latin typeface="Avenir Roman"/>
              </a:rPr>
              <a:t>by</a:t>
            </a:r>
            <a:r>
              <a:rPr lang="nl-BE" sz="1800" dirty="0">
                <a:latin typeface="Avenir Roman"/>
              </a:rPr>
              <a:t> making </a:t>
            </a:r>
            <a:r>
              <a:rPr lang="nl-BE" sz="1800" dirty="0" err="1">
                <a:latin typeface="Avenir Roman"/>
              </a:rPr>
              <a:t>salient</a:t>
            </a:r>
            <a:r>
              <a:rPr lang="nl-BE" sz="1800" dirty="0">
                <a:latin typeface="Avenir Roman"/>
              </a:rPr>
              <a:t> a </a:t>
            </a:r>
            <a:r>
              <a:rPr lang="nl-BE" sz="1800" dirty="0" err="1">
                <a:latin typeface="Avenir Roman"/>
              </a:rPr>
              <a:t>particular</a:t>
            </a:r>
            <a:r>
              <a:rPr lang="nl-BE" sz="1800" dirty="0">
                <a:latin typeface="Avenir Roman"/>
              </a:rPr>
              <a:t> set of </a:t>
            </a:r>
            <a:r>
              <a:rPr lang="nl-BE" sz="1800" dirty="0" err="1">
                <a:latin typeface="Avenir Roman"/>
              </a:rPr>
              <a:t>group-based</a:t>
            </a:r>
            <a:r>
              <a:rPr lang="nl-BE" sz="1800" dirty="0">
                <a:latin typeface="Avenir Roman"/>
              </a:rPr>
              <a:t> </a:t>
            </a:r>
            <a:r>
              <a:rPr lang="nl-BE" sz="1800" dirty="0" err="1">
                <a:latin typeface="Avenir Roman"/>
              </a:rPr>
              <a:t>needs</a:t>
            </a:r>
            <a:r>
              <a:rPr lang="nl-BE" sz="1800" dirty="0">
                <a:latin typeface="Avenir Roman"/>
              </a:rPr>
              <a:t>. </a:t>
            </a:r>
          </a:p>
          <a:p>
            <a:pPr marL="182563" indent="-182563">
              <a:lnSpc>
                <a:spcPct val="90000"/>
              </a:lnSpc>
              <a:buFont typeface="Arial" panose="020B0604020202020204" pitchFamily="34" charset="0"/>
              <a:buChar char="•"/>
            </a:pPr>
            <a:r>
              <a:rPr lang="nl-BE" sz="1800" dirty="0">
                <a:latin typeface="Avenir Roman"/>
              </a:rPr>
              <a:t>Identification with group is more strongly associated with more autonomous forms of behaviour (link with integrated regulation).</a:t>
            </a:r>
          </a:p>
        </p:txBody>
      </p:sp>
      <p:sp>
        <p:nvSpPr>
          <p:cNvPr id="7" name="Title 1">
            <a:extLst>
              <a:ext uri="{FF2B5EF4-FFF2-40B4-BE49-F238E27FC236}">
                <a16:creationId xmlns:a16="http://schemas.microsoft.com/office/drawing/2014/main" id="{E16374FD-3178-4334-92FB-6FF2D87998B8}"/>
              </a:ext>
            </a:extLst>
          </p:cNvPr>
          <p:cNvSpPr>
            <a:spLocks noGrp="1"/>
          </p:cNvSpPr>
          <p:nvPr>
            <p:ph type="ctrTitle"/>
          </p:nvPr>
        </p:nvSpPr>
        <p:spPr>
          <a:xfrm>
            <a:off x="679450" y="438150"/>
            <a:ext cx="7772400" cy="522288"/>
          </a:xfrm>
        </p:spPr>
        <p:txBody>
          <a:bodyPr anchor="t">
            <a:noAutofit/>
          </a:bodyPr>
          <a:lstStyle>
            <a:lvl1pPr algn="l">
              <a:defRPr sz="3600" b="1"/>
            </a:lvl1pPr>
          </a:lstStyle>
          <a:p>
            <a:r>
              <a:rPr lang="en-US" sz="3200" b="0" dirty="0">
                <a:solidFill>
                  <a:srgbClr val="22568B"/>
                </a:solidFill>
                <a:latin typeface="Avenir Roman" panose="02000503020000020003" pitchFamily="2" charset="0"/>
              </a:rPr>
              <a:t>A social identity approach to teamwork </a:t>
            </a:r>
            <a:br>
              <a:rPr lang="en-US" sz="3200" b="0" dirty="0">
                <a:solidFill>
                  <a:srgbClr val="22568B"/>
                </a:solidFill>
                <a:latin typeface="Avenir Roman" panose="02000503020000020003" pitchFamily="2" charset="0"/>
              </a:rPr>
            </a:br>
            <a:r>
              <a:rPr lang="en-US" sz="3200" b="0" dirty="0">
                <a:solidFill>
                  <a:srgbClr val="22568B"/>
                </a:solidFill>
                <a:latin typeface="Avenir Roman" panose="02000503020000020003" pitchFamily="2" charset="0"/>
              </a:rPr>
              <a:t>and group performance</a:t>
            </a:r>
            <a:br>
              <a:rPr lang="en-US" sz="3200" b="0" dirty="0">
                <a:solidFill>
                  <a:srgbClr val="22568B"/>
                </a:solidFill>
                <a:latin typeface="Avenir Roman" panose="02000503020000020003" pitchFamily="2" charset="0"/>
              </a:rPr>
            </a:br>
            <a:endParaRPr lang="en-US" sz="3200" b="0" dirty="0">
              <a:solidFill>
                <a:srgbClr val="22568B"/>
              </a:solidFill>
              <a:latin typeface="Avenir Roman" panose="02000503020000020003" pitchFamily="2" charset="0"/>
            </a:endParaRPr>
          </a:p>
        </p:txBody>
      </p:sp>
      <p:sp>
        <p:nvSpPr>
          <p:cNvPr id="10" name="Subtitle 2">
            <a:extLst>
              <a:ext uri="{FF2B5EF4-FFF2-40B4-BE49-F238E27FC236}">
                <a16:creationId xmlns:a16="http://schemas.microsoft.com/office/drawing/2014/main" id="{8F590BBE-DFF9-4E01-91C4-3D5760711361}"/>
              </a:ext>
            </a:extLst>
          </p:cNvPr>
          <p:cNvSpPr txBox="1">
            <a:spLocks/>
          </p:cNvSpPr>
          <p:nvPr/>
        </p:nvSpPr>
        <p:spPr>
          <a:xfrm>
            <a:off x="1088327" y="1722896"/>
            <a:ext cx="8355693" cy="519094"/>
          </a:xfrm>
          <a:prstGeom prst="rect">
            <a:avLst/>
          </a:prstGeom>
        </p:spPr>
        <p:txBody>
          <a:bodyPr vert="horz" lIns="91440" tIns="45720" rIns="91440" bIns="45720" rtlCol="0">
            <a:normAutofit/>
          </a:bodyPr>
          <a:lstStyle>
            <a:lvl1pPr marL="0" indent="0" algn="l" defTabSz="685800" rtl="0" eaLnBrk="1" latinLnBrk="0" hangingPunct="1">
              <a:lnSpc>
                <a:spcPct val="85000"/>
              </a:lnSpc>
              <a:spcBef>
                <a:spcPts val="975"/>
              </a:spcBef>
              <a:buFont typeface="Arial" pitchFamily="34" charset="0"/>
              <a:buNone/>
              <a:defRPr sz="2800" kern="1200">
                <a:solidFill>
                  <a:srgbClr val="708DEA"/>
                </a:solidFill>
                <a:latin typeface="+mn-lt"/>
                <a:ea typeface="+mn-ea"/>
                <a:cs typeface="+mn-cs"/>
              </a:defRPr>
            </a:lvl1pPr>
            <a:lvl2pPr marL="457200" indent="0" algn="ctr" defTabSz="685800" rtl="0" eaLnBrk="1" latinLnBrk="0" hangingPunct="1">
              <a:lnSpc>
                <a:spcPct val="85000"/>
              </a:lnSpc>
              <a:spcBef>
                <a:spcPts val="450"/>
              </a:spcBef>
              <a:buFont typeface="Arial" pitchFamily="34" charset="0"/>
              <a:buNone/>
              <a:defRPr sz="1800" kern="1200">
                <a:solidFill>
                  <a:schemeClr val="tx1">
                    <a:tint val="75000"/>
                  </a:schemeClr>
                </a:solidFill>
                <a:latin typeface="+mn-lt"/>
                <a:ea typeface="+mn-ea"/>
                <a:cs typeface="+mn-cs"/>
              </a:defRPr>
            </a:lvl2pPr>
            <a:lvl3pPr marL="914400" indent="0" algn="ctr" defTabSz="685800" rtl="0" eaLnBrk="1" latinLnBrk="0" hangingPunct="1">
              <a:lnSpc>
                <a:spcPct val="85000"/>
              </a:lnSpc>
              <a:spcBef>
                <a:spcPts val="450"/>
              </a:spcBef>
              <a:buFont typeface="Arial" pitchFamily="34" charset="0"/>
              <a:buNone/>
              <a:defRPr sz="1500" i="1" kern="1200">
                <a:solidFill>
                  <a:schemeClr val="tx1">
                    <a:tint val="75000"/>
                  </a:schemeClr>
                </a:solidFill>
                <a:latin typeface="+mn-lt"/>
                <a:ea typeface="+mn-ea"/>
                <a:cs typeface="+mn-cs"/>
              </a:defRPr>
            </a:lvl3pPr>
            <a:lvl4pPr marL="13716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4pPr>
            <a:lvl5pPr marL="18288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5pPr>
            <a:lvl6pPr marL="22860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6pPr>
            <a:lvl7pPr marL="27432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7pPr>
            <a:lvl8pPr marL="32004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8pPr>
            <a:lvl9pPr marL="36576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9pPr>
          </a:lstStyle>
          <a:p>
            <a:pPr fontAlgn="auto">
              <a:spcAft>
                <a:spcPts val="0"/>
              </a:spcAft>
            </a:pPr>
            <a:r>
              <a:rPr lang="en-US" sz="2000" dirty="0">
                <a:solidFill>
                  <a:srgbClr val="4094D1"/>
                </a:solidFill>
                <a:latin typeface="Avenir Roman" panose="02000503020000020003" pitchFamily="2" charset="0"/>
              </a:rPr>
              <a:t>Social identity is a basis for motivation and needs</a:t>
            </a:r>
          </a:p>
        </p:txBody>
      </p:sp>
      <p:sp>
        <p:nvSpPr>
          <p:cNvPr id="8" name="Rounded Rectangle 7">
            <a:extLst>
              <a:ext uri="{FF2B5EF4-FFF2-40B4-BE49-F238E27FC236}">
                <a16:creationId xmlns:a16="http://schemas.microsoft.com/office/drawing/2014/main" id="{56174943-0FF0-E647-B35E-C42CF06BB8F0}"/>
              </a:ext>
            </a:extLst>
          </p:cNvPr>
          <p:cNvSpPr/>
          <p:nvPr/>
        </p:nvSpPr>
        <p:spPr>
          <a:xfrm>
            <a:off x="240324" y="1623374"/>
            <a:ext cx="691661" cy="949570"/>
          </a:xfrm>
          <a:prstGeom prst="roundRect">
            <a:avLst/>
          </a:prstGeom>
          <a:solidFill>
            <a:srgbClr val="4094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t>Key </a:t>
            </a:r>
          </a:p>
          <a:p>
            <a:pPr algn="ctr"/>
            <a:r>
              <a:rPr lang="en-US" sz="1600" dirty="0"/>
              <a:t>Point </a:t>
            </a:r>
          </a:p>
          <a:p>
            <a:pPr algn="ctr"/>
            <a:r>
              <a:rPr lang="en-US" dirty="0"/>
              <a:t>1</a:t>
            </a:r>
          </a:p>
        </p:txBody>
      </p:sp>
    </p:spTree>
    <p:extLst>
      <p:ext uri="{BB962C8B-B14F-4D97-AF65-F5344CB8AC3E}">
        <p14:creationId xmlns:p14="http://schemas.microsoft.com/office/powerpoint/2010/main" val="1724115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FE9EBA9-4843-A348-B607-AF6A8AA45D5F}"/>
              </a:ext>
            </a:extLst>
          </p:cNvPr>
          <p:cNvSpPr>
            <a:spLocks noGrp="1"/>
          </p:cNvSpPr>
          <p:nvPr>
            <p:ph type="sldNum" sz="quarter" idx="4"/>
          </p:nvPr>
        </p:nvSpPr>
        <p:spPr/>
        <p:txBody>
          <a:bodyPr/>
          <a:lstStyle/>
          <a:p>
            <a:fld id="{BDED0440-CF85-4CB9-8D89-87E5AE29F424}" type="slidenum">
              <a:rPr lang="en-GB" smtClean="0"/>
              <a:pPr/>
              <a:t>14</a:t>
            </a:fld>
            <a:endParaRPr lang="en-GB" dirty="0"/>
          </a:p>
        </p:txBody>
      </p:sp>
      <p:sp>
        <p:nvSpPr>
          <p:cNvPr id="7" name="Title 1">
            <a:extLst>
              <a:ext uri="{FF2B5EF4-FFF2-40B4-BE49-F238E27FC236}">
                <a16:creationId xmlns:a16="http://schemas.microsoft.com/office/drawing/2014/main" id="{E16374FD-3178-4334-92FB-6FF2D87998B8}"/>
              </a:ext>
            </a:extLst>
          </p:cNvPr>
          <p:cNvSpPr>
            <a:spLocks noGrp="1"/>
          </p:cNvSpPr>
          <p:nvPr>
            <p:ph type="ctrTitle"/>
          </p:nvPr>
        </p:nvSpPr>
        <p:spPr>
          <a:xfrm>
            <a:off x="679450" y="438150"/>
            <a:ext cx="7072822" cy="522288"/>
          </a:xfrm>
        </p:spPr>
        <p:txBody>
          <a:bodyPr anchor="t">
            <a:noAutofit/>
          </a:bodyPr>
          <a:lstStyle>
            <a:lvl1pPr algn="l">
              <a:defRPr sz="3600" b="1"/>
            </a:lvl1pPr>
          </a:lstStyle>
          <a:p>
            <a:r>
              <a:rPr lang="en-US" sz="3200" b="0" dirty="0">
                <a:solidFill>
                  <a:srgbClr val="22568B"/>
                </a:solidFill>
                <a:latin typeface="Avenir Roman" panose="02000503020000020003" pitchFamily="2" charset="0"/>
              </a:rPr>
              <a:t>A social identity approach to teamwork </a:t>
            </a:r>
            <a:br>
              <a:rPr lang="en-US" sz="3200" b="0" dirty="0">
                <a:solidFill>
                  <a:srgbClr val="22568B"/>
                </a:solidFill>
                <a:latin typeface="Avenir Roman" panose="02000503020000020003" pitchFamily="2" charset="0"/>
              </a:rPr>
            </a:br>
            <a:r>
              <a:rPr lang="en-US" sz="3200" b="0" dirty="0">
                <a:solidFill>
                  <a:srgbClr val="22568B"/>
                </a:solidFill>
                <a:latin typeface="Avenir Roman" panose="02000503020000020003" pitchFamily="2" charset="0"/>
              </a:rPr>
              <a:t>and group performance</a:t>
            </a:r>
            <a:br>
              <a:rPr lang="en-US" sz="3200" b="0" dirty="0">
                <a:solidFill>
                  <a:srgbClr val="22568B"/>
                </a:solidFill>
                <a:latin typeface="Avenir Roman" panose="02000503020000020003" pitchFamily="2" charset="0"/>
              </a:rPr>
            </a:br>
            <a:endParaRPr lang="en-US" sz="3200" b="0" dirty="0">
              <a:solidFill>
                <a:srgbClr val="22568B"/>
              </a:solidFill>
              <a:latin typeface="Avenir Roman" panose="02000503020000020003" pitchFamily="2" charset="0"/>
            </a:endParaRPr>
          </a:p>
        </p:txBody>
      </p:sp>
      <p:sp>
        <p:nvSpPr>
          <p:cNvPr id="10" name="Subtitle 2">
            <a:extLst>
              <a:ext uri="{FF2B5EF4-FFF2-40B4-BE49-F238E27FC236}">
                <a16:creationId xmlns:a16="http://schemas.microsoft.com/office/drawing/2014/main" id="{8F590BBE-DFF9-4E01-91C4-3D5760711361}"/>
              </a:ext>
            </a:extLst>
          </p:cNvPr>
          <p:cNvSpPr txBox="1">
            <a:spLocks/>
          </p:cNvSpPr>
          <p:nvPr/>
        </p:nvSpPr>
        <p:spPr>
          <a:xfrm>
            <a:off x="1088327" y="1548504"/>
            <a:ext cx="6663945" cy="519094"/>
          </a:xfrm>
          <a:prstGeom prst="rect">
            <a:avLst/>
          </a:prstGeom>
        </p:spPr>
        <p:txBody>
          <a:bodyPr vert="horz" lIns="91440" tIns="45720" rIns="91440" bIns="45720" rtlCol="0">
            <a:normAutofit/>
          </a:bodyPr>
          <a:lstStyle>
            <a:lvl1pPr marL="0" indent="0" algn="l" defTabSz="685800" rtl="0" eaLnBrk="1" latinLnBrk="0" hangingPunct="1">
              <a:lnSpc>
                <a:spcPct val="85000"/>
              </a:lnSpc>
              <a:spcBef>
                <a:spcPts val="975"/>
              </a:spcBef>
              <a:buFont typeface="Arial" pitchFamily="34" charset="0"/>
              <a:buNone/>
              <a:defRPr sz="2800" kern="1200">
                <a:solidFill>
                  <a:srgbClr val="708DEA"/>
                </a:solidFill>
                <a:latin typeface="+mn-lt"/>
                <a:ea typeface="+mn-ea"/>
                <a:cs typeface="+mn-cs"/>
              </a:defRPr>
            </a:lvl1pPr>
            <a:lvl2pPr marL="457200" indent="0" algn="ctr" defTabSz="685800" rtl="0" eaLnBrk="1" latinLnBrk="0" hangingPunct="1">
              <a:lnSpc>
                <a:spcPct val="85000"/>
              </a:lnSpc>
              <a:spcBef>
                <a:spcPts val="450"/>
              </a:spcBef>
              <a:buFont typeface="Arial" pitchFamily="34" charset="0"/>
              <a:buNone/>
              <a:defRPr sz="1800" kern="1200">
                <a:solidFill>
                  <a:schemeClr val="tx1">
                    <a:tint val="75000"/>
                  </a:schemeClr>
                </a:solidFill>
                <a:latin typeface="+mn-lt"/>
                <a:ea typeface="+mn-ea"/>
                <a:cs typeface="+mn-cs"/>
              </a:defRPr>
            </a:lvl2pPr>
            <a:lvl3pPr marL="914400" indent="0" algn="ctr" defTabSz="685800" rtl="0" eaLnBrk="1" latinLnBrk="0" hangingPunct="1">
              <a:lnSpc>
                <a:spcPct val="85000"/>
              </a:lnSpc>
              <a:spcBef>
                <a:spcPts val="450"/>
              </a:spcBef>
              <a:buFont typeface="Arial" pitchFamily="34" charset="0"/>
              <a:buNone/>
              <a:defRPr sz="1500" i="1" kern="1200">
                <a:solidFill>
                  <a:schemeClr val="tx1">
                    <a:tint val="75000"/>
                  </a:schemeClr>
                </a:solidFill>
                <a:latin typeface="+mn-lt"/>
                <a:ea typeface="+mn-ea"/>
                <a:cs typeface="+mn-cs"/>
              </a:defRPr>
            </a:lvl3pPr>
            <a:lvl4pPr marL="13716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4pPr>
            <a:lvl5pPr marL="18288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5pPr>
            <a:lvl6pPr marL="22860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6pPr>
            <a:lvl7pPr marL="27432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7pPr>
            <a:lvl8pPr marL="32004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8pPr>
            <a:lvl9pPr marL="36576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9pPr>
          </a:lstStyle>
          <a:p>
            <a:pPr fontAlgn="auto">
              <a:spcAft>
                <a:spcPts val="0"/>
              </a:spcAft>
            </a:pPr>
            <a:r>
              <a:rPr lang="en-US" sz="2000" dirty="0">
                <a:solidFill>
                  <a:srgbClr val="4094D1"/>
                </a:solidFill>
                <a:latin typeface="Avenir Roman" panose="02000503020000020003" pitchFamily="2" charset="0"/>
              </a:rPr>
              <a:t>Social identity is a basis for motivation and needs</a:t>
            </a:r>
          </a:p>
        </p:txBody>
      </p:sp>
      <p:pic>
        <p:nvPicPr>
          <p:cNvPr id="11" name="Content Placeholder 4">
            <a:extLst>
              <a:ext uri="{FF2B5EF4-FFF2-40B4-BE49-F238E27FC236}">
                <a16:creationId xmlns:a16="http://schemas.microsoft.com/office/drawing/2014/main" id="{11FF0FBD-920D-8A4B-8ABD-B43FCC2AC4EE}"/>
              </a:ext>
            </a:extLst>
          </p:cNvPr>
          <p:cNvPicPr>
            <a:picLocks noChangeAspect="1"/>
          </p:cNvPicPr>
          <p:nvPr/>
        </p:nvPicPr>
        <p:blipFill rotWithShape="1">
          <a:blip r:embed="rId3"/>
          <a:srcRect t="86137"/>
          <a:stretch/>
        </p:blipFill>
        <p:spPr>
          <a:xfrm>
            <a:off x="1088327" y="1918228"/>
            <a:ext cx="5507664" cy="359862"/>
          </a:xfrm>
          <a:prstGeom prst="rect">
            <a:avLst/>
          </a:prstGeom>
        </p:spPr>
      </p:pic>
      <p:sp>
        <p:nvSpPr>
          <p:cNvPr id="12" name="Rounded Rectangle 11">
            <a:extLst>
              <a:ext uri="{FF2B5EF4-FFF2-40B4-BE49-F238E27FC236}">
                <a16:creationId xmlns:a16="http://schemas.microsoft.com/office/drawing/2014/main" id="{D4BCE796-EE72-4842-97A2-63F426768DC3}"/>
              </a:ext>
            </a:extLst>
          </p:cNvPr>
          <p:cNvSpPr/>
          <p:nvPr/>
        </p:nvSpPr>
        <p:spPr>
          <a:xfrm>
            <a:off x="240324" y="1623374"/>
            <a:ext cx="691661" cy="949570"/>
          </a:xfrm>
          <a:prstGeom prst="roundRect">
            <a:avLst/>
          </a:prstGeom>
          <a:solidFill>
            <a:srgbClr val="4094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t>Key </a:t>
            </a:r>
          </a:p>
          <a:p>
            <a:pPr algn="ctr"/>
            <a:r>
              <a:rPr lang="en-US" sz="1600" dirty="0"/>
              <a:t>Point </a:t>
            </a:r>
          </a:p>
          <a:p>
            <a:pPr algn="ctr"/>
            <a:r>
              <a:rPr lang="en-US" dirty="0"/>
              <a:t>1</a:t>
            </a:r>
          </a:p>
        </p:txBody>
      </p:sp>
      <p:sp>
        <p:nvSpPr>
          <p:cNvPr id="37" name="Text Box 3">
            <a:extLst>
              <a:ext uri="{FF2B5EF4-FFF2-40B4-BE49-F238E27FC236}">
                <a16:creationId xmlns:a16="http://schemas.microsoft.com/office/drawing/2014/main" id="{C628E755-E06A-2D4F-9479-151313A16317}"/>
              </a:ext>
            </a:extLst>
          </p:cNvPr>
          <p:cNvSpPr txBox="1">
            <a:spLocks noChangeArrowheads="1"/>
          </p:cNvSpPr>
          <p:nvPr/>
        </p:nvSpPr>
        <p:spPr bwMode="auto">
          <a:xfrm>
            <a:off x="1088327" y="2829908"/>
            <a:ext cx="1706562" cy="1016000"/>
          </a:xfrm>
          <a:prstGeom prst="rect">
            <a:avLst/>
          </a:prstGeom>
          <a:solidFill>
            <a:srgbClr val="C0504D">
              <a:lumMod val="20000"/>
              <a:lumOff val="80000"/>
            </a:srgbClr>
          </a:solidFill>
          <a:ln w="9525" cmpd="sng">
            <a:solidFill>
              <a:srgbClr val="7F7F7F"/>
            </a:solidFill>
            <a:miter lim="800000"/>
            <a:headEnd/>
            <a:tailEnd/>
          </a:ln>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dirty="0">
                <a:ln>
                  <a:noFill/>
                </a:ln>
                <a:solidFill>
                  <a:prstClr val="black"/>
                </a:solidFill>
                <a:effectLst/>
                <a:uLnTx/>
                <a:uFillTx/>
                <a:latin typeface="Arial" charset="0"/>
                <a:ea typeface="ＭＳ Ｐゴシック" charset="0"/>
              </a:rPr>
              <a:t>social identity</a:t>
            </a:r>
            <a:endParaRPr kumimoji="0" lang="en-AU" sz="1100" b="0" i="0" u="none" strike="noStrike" kern="0" cap="none" spc="0" normalizeH="0" baseline="0" noProof="0" dirty="0">
              <a:ln>
                <a:noFill/>
              </a:ln>
              <a:solidFill>
                <a:prstClr val="black"/>
              </a:solidFill>
              <a:effectLst/>
              <a:uLnTx/>
              <a:uFillTx/>
              <a:latin typeface="Arial"/>
              <a:ea typeface="ＭＳ Ｐゴシック" charset="0"/>
              <a:cs typeface="Arial"/>
            </a:endParaRPr>
          </a:p>
        </p:txBody>
      </p:sp>
      <p:cxnSp>
        <p:nvCxnSpPr>
          <p:cNvPr id="38" name="Line 14">
            <a:extLst>
              <a:ext uri="{FF2B5EF4-FFF2-40B4-BE49-F238E27FC236}">
                <a16:creationId xmlns:a16="http://schemas.microsoft.com/office/drawing/2014/main" id="{23C04CDD-0529-5648-BB81-CC1C48073978}"/>
              </a:ext>
            </a:extLst>
          </p:cNvPr>
          <p:cNvCxnSpPr>
            <a:cxnSpLocks noChangeShapeType="1"/>
          </p:cNvCxnSpPr>
          <p:nvPr/>
        </p:nvCxnSpPr>
        <p:spPr bwMode="auto">
          <a:xfrm>
            <a:off x="2429764" y="3436333"/>
            <a:ext cx="633413" cy="0"/>
          </a:xfrm>
          <a:prstGeom prst="line">
            <a:avLst/>
          </a:prstGeom>
          <a:noFill/>
          <a:ln w="38100" cmpd="sng">
            <a:solidFill>
              <a:srgbClr val="4F81BD">
                <a:lumMod val="75000"/>
              </a:srgbClr>
            </a:solidFill>
            <a:round/>
            <a:headEnd/>
            <a:tailEnd type="stealth" w="med" len="med"/>
          </a:ln>
        </p:spPr>
      </p:cxnSp>
      <p:cxnSp>
        <p:nvCxnSpPr>
          <p:cNvPr id="39" name="Line 14">
            <a:extLst>
              <a:ext uri="{FF2B5EF4-FFF2-40B4-BE49-F238E27FC236}">
                <a16:creationId xmlns:a16="http://schemas.microsoft.com/office/drawing/2014/main" id="{6C5F37E7-DE60-ED44-8CA4-04490DC2D83A}"/>
              </a:ext>
            </a:extLst>
          </p:cNvPr>
          <p:cNvCxnSpPr>
            <a:cxnSpLocks noChangeShapeType="1"/>
          </p:cNvCxnSpPr>
          <p:nvPr/>
        </p:nvCxnSpPr>
        <p:spPr bwMode="auto">
          <a:xfrm>
            <a:off x="6166739" y="3436333"/>
            <a:ext cx="633413" cy="0"/>
          </a:xfrm>
          <a:prstGeom prst="line">
            <a:avLst/>
          </a:prstGeom>
          <a:noFill/>
          <a:ln w="38100" cmpd="sng">
            <a:solidFill>
              <a:srgbClr val="4F81BD">
                <a:lumMod val="75000"/>
              </a:srgbClr>
            </a:solidFill>
            <a:round/>
            <a:headEnd/>
            <a:tailEnd type="stealth" w="med" len="med"/>
          </a:ln>
        </p:spPr>
      </p:cxnSp>
      <p:sp>
        <p:nvSpPr>
          <p:cNvPr id="40" name="Text Box 3">
            <a:extLst>
              <a:ext uri="{FF2B5EF4-FFF2-40B4-BE49-F238E27FC236}">
                <a16:creationId xmlns:a16="http://schemas.microsoft.com/office/drawing/2014/main" id="{38C6E07B-CEA7-3B44-8B0D-DEF7316D65F8}"/>
              </a:ext>
            </a:extLst>
          </p:cNvPr>
          <p:cNvSpPr txBox="1">
            <a:spLocks noChangeArrowheads="1"/>
          </p:cNvSpPr>
          <p:nvPr/>
        </p:nvSpPr>
        <p:spPr bwMode="auto">
          <a:xfrm>
            <a:off x="1216914" y="3122008"/>
            <a:ext cx="1447800" cy="627062"/>
          </a:xfrm>
          <a:prstGeom prst="rect">
            <a:avLst/>
          </a:prstGeom>
          <a:solidFill>
            <a:srgbClr val="C0504D">
              <a:lumMod val="40000"/>
              <a:lumOff val="60000"/>
            </a:srgbClr>
          </a:solidFill>
          <a:ln w="9525" cmpd="sng">
            <a:solidFill>
              <a:srgbClr val="7F7F7F"/>
            </a:solidFill>
            <a:miter lim="800000"/>
            <a:headEnd/>
            <a:tailEnd/>
          </a:ln>
        </p:spPr>
        <p:txBody>
          <a:bodyPr anchor="ct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000" b="0" i="0" u="none" strike="noStrike" kern="0" cap="none" spc="0" normalizeH="0" baseline="0" noProof="0" dirty="0">
                <a:ln>
                  <a:noFill/>
                </a:ln>
                <a:solidFill>
                  <a:prstClr val="black"/>
                </a:solidFill>
                <a:effectLst/>
                <a:uLnTx/>
                <a:uFillTx/>
                <a:latin typeface="Arial" charset="0"/>
                <a:ea typeface="ＭＳ Ｐゴシック" charset="0"/>
              </a:rPr>
              <a:t>self as member of team</a:t>
            </a:r>
            <a:endParaRPr kumimoji="0" lang="en-AU" sz="1000" b="0" i="0" u="none" strike="noStrike" kern="0" cap="none" spc="0" normalizeH="0" baseline="0" noProof="0" dirty="0">
              <a:ln>
                <a:noFill/>
              </a:ln>
              <a:solidFill>
                <a:prstClr val="black"/>
              </a:solidFill>
              <a:effectLst/>
              <a:uLnTx/>
              <a:uFillTx/>
              <a:latin typeface="Arial"/>
              <a:ea typeface="ＭＳ Ｐゴシック" charset="0"/>
              <a:cs typeface="Arial"/>
            </a:endParaRPr>
          </a:p>
        </p:txBody>
      </p:sp>
      <p:sp>
        <p:nvSpPr>
          <p:cNvPr id="41" name="Text Box 3">
            <a:extLst>
              <a:ext uri="{FF2B5EF4-FFF2-40B4-BE49-F238E27FC236}">
                <a16:creationId xmlns:a16="http://schemas.microsoft.com/office/drawing/2014/main" id="{0AEFCC45-25E7-0342-AA96-261CD7A173A1}"/>
              </a:ext>
            </a:extLst>
          </p:cNvPr>
          <p:cNvSpPr txBox="1">
            <a:spLocks noChangeArrowheads="1"/>
          </p:cNvSpPr>
          <p:nvPr/>
        </p:nvSpPr>
        <p:spPr bwMode="auto">
          <a:xfrm>
            <a:off x="4931664" y="3122008"/>
            <a:ext cx="1447800" cy="627062"/>
          </a:xfrm>
          <a:prstGeom prst="rect">
            <a:avLst/>
          </a:prstGeom>
          <a:solidFill>
            <a:srgbClr val="4F81BD">
              <a:lumMod val="40000"/>
              <a:lumOff val="60000"/>
            </a:srgbClr>
          </a:solidFill>
          <a:ln w="9525" cmpd="sng">
            <a:solidFill>
              <a:srgbClr val="7F7F7F"/>
            </a:solidFill>
            <a:miter lim="800000"/>
            <a:headEnd/>
            <a:tailEnd/>
          </a:ln>
        </p:spPr>
        <p:txBody>
          <a:bodyPr anchor="ct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000" b="0" i="0" u="none" strike="noStrike" kern="0" cap="none" spc="0" normalizeH="0" baseline="0" noProof="0" dirty="0">
                <a:ln>
                  <a:noFill/>
                </a:ln>
                <a:solidFill>
                  <a:prstClr val="black"/>
                </a:solidFill>
                <a:effectLst/>
                <a:uLnTx/>
                <a:uFillTx/>
                <a:latin typeface="Arial" charset="0"/>
                <a:ea typeface="ＭＳ Ｐゴシック" charset="0"/>
              </a:rPr>
              <a:t>disengage from future efforts</a:t>
            </a:r>
            <a:endParaRPr kumimoji="0" lang="en-AU" sz="1000" b="0" i="0" u="none" strike="noStrike" kern="0" cap="none" spc="0" normalizeH="0" baseline="0" noProof="0" dirty="0">
              <a:ln>
                <a:noFill/>
              </a:ln>
              <a:solidFill>
                <a:prstClr val="black"/>
              </a:solidFill>
              <a:effectLst/>
              <a:uLnTx/>
              <a:uFillTx/>
              <a:latin typeface="Arial"/>
              <a:ea typeface="ＭＳ Ｐゴシック" charset="0"/>
              <a:cs typeface="Arial"/>
            </a:endParaRPr>
          </a:p>
        </p:txBody>
      </p:sp>
      <p:sp>
        <p:nvSpPr>
          <p:cNvPr id="42" name="Text Box 3">
            <a:extLst>
              <a:ext uri="{FF2B5EF4-FFF2-40B4-BE49-F238E27FC236}">
                <a16:creationId xmlns:a16="http://schemas.microsoft.com/office/drawing/2014/main" id="{B7B80832-48AC-2D42-AE03-D1813E2E71D2}"/>
              </a:ext>
            </a:extLst>
          </p:cNvPr>
          <p:cNvSpPr txBox="1">
            <a:spLocks noChangeArrowheads="1"/>
          </p:cNvSpPr>
          <p:nvPr/>
        </p:nvSpPr>
        <p:spPr bwMode="auto">
          <a:xfrm>
            <a:off x="4931664" y="3122008"/>
            <a:ext cx="1447800" cy="627062"/>
          </a:xfrm>
          <a:prstGeom prst="rect">
            <a:avLst/>
          </a:prstGeom>
          <a:solidFill>
            <a:srgbClr val="C0504D">
              <a:lumMod val="40000"/>
              <a:lumOff val="60000"/>
            </a:srgbClr>
          </a:solidFill>
          <a:ln w="9525" cmpd="sng">
            <a:solidFill>
              <a:srgbClr val="7F7F7F"/>
            </a:solidFill>
            <a:miter lim="800000"/>
            <a:headEnd/>
            <a:tailEnd/>
          </a:ln>
        </p:spPr>
        <p:txBody>
          <a:bodyPr anchor="ct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000" b="0" i="0" u="none" strike="noStrike" kern="0" cap="none" spc="0" normalizeH="0" baseline="0" noProof="0" dirty="0">
                <a:ln>
                  <a:noFill/>
                </a:ln>
                <a:solidFill>
                  <a:prstClr val="black"/>
                </a:solidFill>
                <a:effectLst/>
                <a:uLnTx/>
                <a:uFillTx/>
                <a:latin typeface="Arial" charset="0"/>
                <a:ea typeface="ＭＳ Ｐゴシック" charset="0"/>
              </a:rPr>
              <a:t>team-serving</a:t>
            </a:r>
            <a:endParaRPr kumimoji="0" lang="en-AU" sz="1000" b="0" i="0" u="none" strike="noStrike" kern="0" cap="none" spc="0" normalizeH="0" baseline="0" noProof="0" dirty="0">
              <a:ln>
                <a:noFill/>
              </a:ln>
              <a:solidFill>
                <a:prstClr val="black"/>
              </a:solidFill>
              <a:effectLst/>
              <a:uLnTx/>
              <a:uFillTx/>
              <a:latin typeface="Arial"/>
              <a:ea typeface="ＭＳ Ｐゴシック" charset="0"/>
              <a:cs typeface="Arial"/>
            </a:endParaRPr>
          </a:p>
        </p:txBody>
      </p:sp>
      <p:cxnSp>
        <p:nvCxnSpPr>
          <p:cNvPr id="43" name="Line 14">
            <a:extLst>
              <a:ext uri="{FF2B5EF4-FFF2-40B4-BE49-F238E27FC236}">
                <a16:creationId xmlns:a16="http://schemas.microsoft.com/office/drawing/2014/main" id="{190DF66B-E349-DE41-B6F0-528970DC0A74}"/>
              </a:ext>
            </a:extLst>
          </p:cNvPr>
          <p:cNvCxnSpPr>
            <a:cxnSpLocks noChangeShapeType="1"/>
          </p:cNvCxnSpPr>
          <p:nvPr/>
        </p:nvCxnSpPr>
        <p:spPr bwMode="auto">
          <a:xfrm>
            <a:off x="4299839" y="3428395"/>
            <a:ext cx="633413" cy="0"/>
          </a:xfrm>
          <a:prstGeom prst="line">
            <a:avLst/>
          </a:prstGeom>
          <a:noFill/>
          <a:ln w="38100" cmpd="sng">
            <a:solidFill>
              <a:srgbClr val="4F81BD">
                <a:lumMod val="75000"/>
              </a:srgbClr>
            </a:solidFill>
            <a:round/>
            <a:headEnd/>
            <a:tailEnd type="stealth" w="med" len="med"/>
          </a:ln>
        </p:spPr>
      </p:cxnSp>
      <p:sp>
        <p:nvSpPr>
          <p:cNvPr id="44" name="Text Box 3">
            <a:extLst>
              <a:ext uri="{FF2B5EF4-FFF2-40B4-BE49-F238E27FC236}">
                <a16:creationId xmlns:a16="http://schemas.microsoft.com/office/drawing/2014/main" id="{81A02FF7-F291-A845-878D-07A4A3FC4060}"/>
              </a:ext>
            </a:extLst>
          </p:cNvPr>
          <p:cNvSpPr txBox="1">
            <a:spLocks noChangeArrowheads="1"/>
          </p:cNvSpPr>
          <p:nvPr/>
        </p:nvSpPr>
        <p:spPr bwMode="auto">
          <a:xfrm>
            <a:off x="3063177" y="3122008"/>
            <a:ext cx="1447800" cy="627062"/>
          </a:xfrm>
          <a:prstGeom prst="rect">
            <a:avLst/>
          </a:prstGeom>
          <a:solidFill>
            <a:srgbClr val="C0504D">
              <a:lumMod val="40000"/>
              <a:lumOff val="60000"/>
            </a:srgbClr>
          </a:solidFill>
          <a:ln w="9525" cmpd="sng">
            <a:solidFill>
              <a:srgbClr val="7F7F7F"/>
            </a:solidFill>
            <a:miter lim="800000"/>
            <a:headEnd/>
            <a:tailEnd/>
          </a:ln>
        </p:spPr>
        <p:txBody>
          <a:bodyPr anchor="ct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000" b="0" i="0" u="none" strike="noStrike" kern="0" cap="none" spc="0" normalizeH="0" baseline="0" noProof="0" dirty="0">
                <a:ln>
                  <a:noFill/>
                </a:ln>
                <a:solidFill>
                  <a:prstClr val="black"/>
                </a:solidFill>
                <a:effectLst/>
                <a:uLnTx/>
                <a:uFillTx/>
                <a:latin typeface="Arial" charset="0"/>
                <a:ea typeface="ＭＳ Ｐゴシック" charset="0"/>
              </a:rPr>
              <a:t>commitment to team</a:t>
            </a:r>
            <a:endParaRPr kumimoji="0" lang="en-AU" sz="1000" b="0" i="0" u="none" strike="noStrike" kern="0" cap="none" spc="0" normalizeH="0" baseline="0" noProof="0" dirty="0">
              <a:ln>
                <a:noFill/>
              </a:ln>
              <a:solidFill>
                <a:prstClr val="black"/>
              </a:solidFill>
              <a:effectLst/>
              <a:uLnTx/>
              <a:uFillTx/>
              <a:latin typeface="Arial"/>
              <a:ea typeface="ＭＳ Ｐゴシック" charset="0"/>
              <a:cs typeface="Arial"/>
            </a:endParaRPr>
          </a:p>
        </p:txBody>
      </p:sp>
      <p:sp>
        <p:nvSpPr>
          <p:cNvPr id="45" name="Text Box 3">
            <a:extLst>
              <a:ext uri="{FF2B5EF4-FFF2-40B4-BE49-F238E27FC236}">
                <a16:creationId xmlns:a16="http://schemas.microsoft.com/office/drawing/2014/main" id="{286F7A75-823B-A842-8D97-5C0C6DB03CCC}"/>
              </a:ext>
            </a:extLst>
          </p:cNvPr>
          <p:cNvSpPr txBox="1">
            <a:spLocks noChangeArrowheads="1"/>
          </p:cNvSpPr>
          <p:nvPr/>
        </p:nvSpPr>
        <p:spPr bwMode="auto">
          <a:xfrm>
            <a:off x="6930327" y="3118833"/>
            <a:ext cx="1447800" cy="627062"/>
          </a:xfrm>
          <a:prstGeom prst="rect">
            <a:avLst/>
          </a:prstGeom>
          <a:solidFill>
            <a:srgbClr val="4F81BD">
              <a:lumMod val="40000"/>
              <a:lumOff val="60000"/>
            </a:srgbClr>
          </a:solidFill>
          <a:ln w="9525" cmpd="sng">
            <a:solidFill>
              <a:srgbClr val="7F7F7F"/>
            </a:solidFill>
            <a:miter lim="800000"/>
            <a:headEnd/>
            <a:tailEnd/>
          </a:ln>
        </p:spPr>
        <p:txBody>
          <a:bodyPr anchor="ct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000" b="0" i="0" u="none" strike="noStrike" kern="0" cap="none" spc="0" normalizeH="0" baseline="0" noProof="0" dirty="0">
                <a:ln>
                  <a:noFill/>
                </a:ln>
                <a:solidFill>
                  <a:prstClr val="black"/>
                </a:solidFill>
                <a:effectLst/>
                <a:uLnTx/>
                <a:uFillTx/>
                <a:latin typeface="Arial" charset="0"/>
                <a:ea typeface="ＭＳ Ｐゴシック" charset="0"/>
              </a:rPr>
              <a:t>disengage from future efforts</a:t>
            </a:r>
            <a:endParaRPr kumimoji="0" lang="en-AU" sz="1000" b="0" i="0" u="none" strike="noStrike" kern="0" cap="none" spc="0" normalizeH="0" baseline="0" noProof="0" dirty="0">
              <a:ln>
                <a:noFill/>
              </a:ln>
              <a:solidFill>
                <a:prstClr val="black"/>
              </a:solidFill>
              <a:effectLst/>
              <a:uLnTx/>
              <a:uFillTx/>
              <a:latin typeface="Arial"/>
              <a:ea typeface="ＭＳ Ｐゴシック" charset="0"/>
              <a:cs typeface="Arial"/>
            </a:endParaRPr>
          </a:p>
        </p:txBody>
      </p:sp>
      <p:sp>
        <p:nvSpPr>
          <p:cNvPr id="46" name="Text Box 3">
            <a:extLst>
              <a:ext uri="{FF2B5EF4-FFF2-40B4-BE49-F238E27FC236}">
                <a16:creationId xmlns:a16="http://schemas.microsoft.com/office/drawing/2014/main" id="{D732451C-E76C-C94F-9F53-80EF069050CA}"/>
              </a:ext>
            </a:extLst>
          </p:cNvPr>
          <p:cNvSpPr txBox="1">
            <a:spLocks noChangeArrowheads="1"/>
          </p:cNvSpPr>
          <p:nvPr/>
        </p:nvSpPr>
        <p:spPr bwMode="auto">
          <a:xfrm>
            <a:off x="6800152" y="2829908"/>
            <a:ext cx="1708150" cy="1016000"/>
          </a:xfrm>
          <a:prstGeom prst="rect">
            <a:avLst/>
          </a:prstGeom>
          <a:solidFill>
            <a:srgbClr val="C0504D">
              <a:lumMod val="20000"/>
              <a:lumOff val="80000"/>
            </a:srgbClr>
          </a:solidFill>
          <a:ln w="9525" cmpd="sng">
            <a:solidFill>
              <a:srgbClr val="7F7F7F"/>
            </a:solidFill>
            <a:miter lim="800000"/>
            <a:headEnd/>
            <a:tailEnd/>
          </a:ln>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dirty="0">
                <a:ln>
                  <a:noFill/>
                </a:ln>
                <a:solidFill>
                  <a:prstClr val="black"/>
                </a:solidFill>
                <a:effectLst/>
                <a:uLnTx/>
                <a:uFillTx/>
                <a:latin typeface="Arial" charset="0"/>
                <a:ea typeface="ＭＳ Ｐゴシック" charset="0"/>
              </a:rPr>
              <a:t>social needs</a:t>
            </a:r>
            <a:endParaRPr kumimoji="0" lang="en-AU" sz="1100" b="0" i="0" u="none" strike="noStrike" kern="0" cap="none" spc="0" normalizeH="0" baseline="0" noProof="0" dirty="0">
              <a:ln>
                <a:noFill/>
              </a:ln>
              <a:solidFill>
                <a:prstClr val="black"/>
              </a:solidFill>
              <a:effectLst/>
              <a:uLnTx/>
              <a:uFillTx/>
              <a:latin typeface="Arial"/>
              <a:ea typeface="ＭＳ Ｐゴシック" charset="0"/>
              <a:cs typeface="Arial"/>
            </a:endParaRPr>
          </a:p>
        </p:txBody>
      </p:sp>
      <p:sp>
        <p:nvSpPr>
          <p:cNvPr id="47" name="Text Box 3">
            <a:extLst>
              <a:ext uri="{FF2B5EF4-FFF2-40B4-BE49-F238E27FC236}">
                <a16:creationId xmlns:a16="http://schemas.microsoft.com/office/drawing/2014/main" id="{2F91C335-F1B1-9E45-8B55-754FED6DA9EE}"/>
              </a:ext>
            </a:extLst>
          </p:cNvPr>
          <p:cNvSpPr txBox="1">
            <a:spLocks noChangeArrowheads="1"/>
          </p:cNvSpPr>
          <p:nvPr/>
        </p:nvSpPr>
        <p:spPr bwMode="auto">
          <a:xfrm>
            <a:off x="6930327" y="3118833"/>
            <a:ext cx="1447800" cy="627062"/>
          </a:xfrm>
          <a:prstGeom prst="rect">
            <a:avLst/>
          </a:prstGeom>
          <a:solidFill>
            <a:srgbClr val="C0504D">
              <a:lumMod val="40000"/>
              <a:lumOff val="60000"/>
            </a:srgbClr>
          </a:solidFill>
          <a:ln w="9525" cmpd="sng">
            <a:solidFill>
              <a:srgbClr val="7F7F7F"/>
            </a:solidFill>
            <a:miter lim="800000"/>
            <a:headEnd/>
            <a:tailEnd/>
          </a:ln>
        </p:spPr>
        <p:txBody>
          <a:bodyPr anchor="ct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000" b="0" i="0" u="none" strike="noStrike" kern="0" cap="none" spc="0" normalizeH="0" baseline="0" noProof="0" dirty="0">
                <a:ln>
                  <a:noFill/>
                </a:ln>
                <a:solidFill>
                  <a:prstClr val="black"/>
                </a:solidFill>
                <a:effectLst/>
                <a:uLnTx/>
                <a:uFillTx/>
                <a:latin typeface="Arial"/>
                <a:ea typeface="ＭＳ Ｐゴシック" charset="0"/>
                <a:cs typeface="Arial"/>
              </a:rPr>
              <a:t>desire to advance team-based interests</a:t>
            </a:r>
            <a:endParaRPr kumimoji="0" lang="en-AU" sz="1000" b="0" i="0" u="none" strike="noStrike" kern="0" cap="none" spc="0" normalizeH="0" baseline="0" noProof="0" dirty="0">
              <a:ln>
                <a:noFill/>
              </a:ln>
              <a:solidFill>
                <a:prstClr val="black"/>
              </a:solidFill>
              <a:effectLst/>
              <a:uLnTx/>
              <a:uFillTx/>
              <a:latin typeface="Arial"/>
              <a:ea typeface="ＭＳ Ｐゴシック" charset="0"/>
              <a:cs typeface="Arial"/>
            </a:endParaRPr>
          </a:p>
        </p:txBody>
      </p:sp>
      <p:sp>
        <p:nvSpPr>
          <p:cNvPr id="48" name="Text Box 3">
            <a:extLst>
              <a:ext uri="{FF2B5EF4-FFF2-40B4-BE49-F238E27FC236}">
                <a16:creationId xmlns:a16="http://schemas.microsoft.com/office/drawing/2014/main" id="{B4FE2354-83B8-CD43-A621-6348AEC6035C}"/>
              </a:ext>
            </a:extLst>
          </p:cNvPr>
          <p:cNvSpPr txBox="1">
            <a:spLocks noChangeArrowheads="1"/>
          </p:cNvSpPr>
          <p:nvPr/>
        </p:nvSpPr>
        <p:spPr bwMode="auto">
          <a:xfrm>
            <a:off x="1088327" y="4026089"/>
            <a:ext cx="1706562" cy="1009650"/>
          </a:xfrm>
          <a:prstGeom prst="rect">
            <a:avLst/>
          </a:prstGeom>
          <a:solidFill>
            <a:srgbClr val="4F81BD">
              <a:lumMod val="20000"/>
              <a:lumOff val="80000"/>
            </a:srgbClr>
          </a:solidFill>
          <a:ln w="9525" cmpd="sng">
            <a:solidFill>
              <a:srgbClr val="7F7F7F"/>
            </a:solidFill>
            <a:miter lim="800000"/>
            <a:headEnd/>
            <a:tailEnd/>
          </a:ln>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dirty="0">
                <a:ln>
                  <a:noFill/>
                </a:ln>
                <a:solidFill>
                  <a:prstClr val="black"/>
                </a:solidFill>
                <a:effectLst/>
                <a:uLnTx/>
                <a:uFillTx/>
                <a:latin typeface="Arial" charset="0"/>
                <a:ea typeface="ＭＳ Ｐゴシック" charset="0"/>
              </a:rPr>
              <a:t>personal identity</a:t>
            </a:r>
            <a:endParaRPr kumimoji="0" lang="en-AU" sz="1100" b="0" i="0" u="none" strike="noStrike" kern="0" cap="none" spc="0" normalizeH="0" baseline="0" noProof="0" dirty="0">
              <a:ln>
                <a:noFill/>
              </a:ln>
              <a:solidFill>
                <a:prstClr val="black"/>
              </a:solidFill>
              <a:effectLst/>
              <a:uLnTx/>
              <a:uFillTx/>
              <a:latin typeface="Arial"/>
              <a:ea typeface="ＭＳ Ｐゴシック" charset="0"/>
              <a:cs typeface="Arial"/>
            </a:endParaRPr>
          </a:p>
        </p:txBody>
      </p:sp>
      <p:cxnSp>
        <p:nvCxnSpPr>
          <p:cNvPr id="49" name="Line 14">
            <a:extLst>
              <a:ext uri="{FF2B5EF4-FFF2-40B4-BE49-F238E27FC236}">
                <a16:creationId xmlns:a16="http://schemas.microsoft.com/office/drawing/2014/main" id="{492947C4-DFD4-624D-A137-7C28385C50BF}"/>
              </a:ext>
            </a:extLst>
          </p:cNvPr>
          <p:cNvCxnSpPr>
            <a:cxnSpLocks noChangeShapeType="1"/>
          </p:cNvCxnSpPr>
          <p:nvPr/>
        </p:nvCxnSpPr>
        <p:spPr bwMode="auto">
          <a:xfrm>
            <a:off x="2429764" y="4626164"/>
            <a:ext cx="633413" cy="0"/>
          </a:xfrm>
          <a:prstGeom prst="line">
            <a:avLst/>
          </a:prstGeom>
          <a:noFill/>
          <a:ln w="38100" cmpd="sng">
            <a:solidFill>
              <a:srgbClr val="4F81BD">
                <a:lumMod val="75000"/>
              </a:srgbClr>
            </a:solidFill>
            <a:round/>
            <a:headEnd/>
            <a:tailEnd type="stealth" w="med" len="med"/>
          </a:ln>
        </p:spPr>
      </p:cxnSp>
      <p:cxnSp>
        <p:nvCxnSpPr>
          <p:cNvPr id="50" name="Line 14">
            <a:extLst>
              <a:ext uri="{FF2B5EF4-FFF2-40B4-BE49-F238E27FC236}">
                <a16:creationId xmlns:a16="http://schemas.microsoft.com/office/drawing/2014/main" id="{C9D56F00-5113-AE4D-B279-7908A3D5AD59}"/>
              </a:ext>
            </a:extLst>
          </p:cNvPr>
          <p:cNvCxnSpPr>
            <a:cxnSpLocks noChangeShapeType="1"/>
          </p:cNvCxnSpPr>
          <p:nvPr/>
        </p:nvCxnSpPr>
        <p:spPr bwMode="auto">
          <a:xfrm>
            <a:off x="6166739" y="4626164"/>
            <a:ext cx="633413" cy="0"/>
          </a:xfrm>
          <a:prstGeom prst="line">
            <a:avLst/>
          </a:prstGeom>
          <a:noFill/>
          <a:ln w="38100" cmpd="sng">
            <a:solidFill>
              <a:srgbClr val="4F81BD">
                <a:lumMod val="75000"/>
              </a:srgbClr>
            </a:solidFill>
            <a:round/>
            <a:headEnd/>
            <a:tailEnd type="stealth" w="med" len="med"/>
          </a:ln>
        </p:spPr>
      </p:cxnSp>
      <p:sp>
        <p:nvSpPr>
          <p:cNvPr id="51" name="Text Box 3">
            <a:extLst>
              <a:ext uri="{FF2B5EF4-FFF2-40B4-BE49-F238E27FC236}">
                <a16:creationId xmlns:a16="http://schemas.microsoft.com/office/drawing/2014/main" id="{9563BE23-ECB7-B146-9378-B1CD88F0DA81}"/>
              </a:ext>
            </a:extLst>
          </p:cNvPr>
          <p:cNvSpPr txBox="1">
            <a:spLocks noChangeArrowheads="1"/>
          </p:cNvSpPr>
          <p:nvPr/>
        </p:nvSpPr>
        <p:spPr bwMode="auto">
          <a:xfrm>
            <a:off x="1216914" y="4311839"/>
            <a:ext cx="1447800" cy="627062"/>
          </a:xfrm>
          <a:prstGeom prst="rect">
            <a:avLst/>
          </a:prstGeom>
          <a:solidFill>
            <a:srgbClr val="4F81BD">
              <a:lumMod val="40000"/>
              <a:lumOff val="60000"/>
            </a:srgbClr>
          </a:solidFill>
          <a:ln w="9525" cmpd="sng">
            <a:solidFill>
              <a:srgbClr val="7F7F7F"/>
            </a:solidFill>
            <a:miter lim="800000"/>
            <a:headEnd/>
            <a:tailEnd/>
          </a:ln>
        </p:spPr>
        <p:txBody>
          <a:bodyPr anchor="ct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000" b="0" i="0" u="none" strike="noStrike" kern="0" cap="none" spc="0" normalizeH="0" baseline="0" noProof="0" dirty="0">
                <a:ln>
                  <a:noFill/>
                </a:ln>
                <a:solidFill>
                  <a:prstClr val="black"/>
                </a:solidFill>
                <a:effectLst/>
                <a:uLnTx/>
                <a:uFillTx/>
                <a:latin typeface="Arial" charset="0"/>
                <a:ea typeface="ＭＳ Ｐゴシック" charset="0"/>
              </a:rPr>
              <a:t>self as individual</a:t>
            </a:r>
            <a:endParaRPr kumimoji="0" lang="en-AU" sz="1000" b="0" i="0" u="none" strike="noStrike" kern="0" cap="none" spc="0" normalizeH="0" baseline="0" noProof="0" dirty="0">
              <a:ln>
                <a:noFill/>
              </a:ln>
              <a:solidFill>
                <a:prstClr val="black"/>
              </a:solidFill>
              <a:effectLst/>
              <a:uLnTx/>
              <a:uFillTx/>
              <a:latin typeface="Arial"/>
              <a:ea typeface="ＭＳ Ｐゴシック" charset="0"/>
              <a:cs typeface="Arial"/>
            </a:endParaRPr>
          </a:p>
        </p:txBody>
      </p:sp>
      <p:sp>
        <p:nvSpPr>
          <p:cNvPr id="52" name="Text Box 3">
            <a:extLst>
              <a:ext uri="{FF2B5EF4-FFF2-40B4-BE49-F238E27FC236}">
                <a16:creationId xmlns:a16="http://schemas.microsoft.com/office/drawing/2014/main" id="{91B4A7BC-23B5-4246-A933-8B7588B2907A}"/>
              </a:ext>
            </a:extLst>
          </p:cNvPr>
          <p:cNvSpPr txBox="1">
            <a:spLocks noChangeArrowheads="1"/>
          </p:cNvSpPr>
          <p:nvPr/>
        </p:nvSpPr>
        <p:spPr bwMode="auto">
          <a:xfrm>
            <a:off x="4931664" y="4311839"/>
            <a:ext cx="1447800" cy="627062"/>
          </a:xfrm>
          <a:prstGeom prst="rect">
            <a:avLst/>
          </a:prstGeom>
          <a:solidFill>
            <a:srgbClr val="4F81BD">
              <a:lumMod val="40000"/>
              <a:lumOff val="60000"/>
            </a:srgbClr>
          </a:solidFill>
          <a:ln w="9525" cmpd="sng">
            <a:solidFill>
              <a:srgbClr val="7F7F7F"/>
            </a:solidFill>
            <a:miter lim="800000"/>
            <a:headEnd/>
            <a:tailEnd/>
          </a:ln>
        </p:spPr>
        <p:txBody>
          <a:bodyPr anchor="ct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000" b="0" i="0" u="none" strike="noStrike" kern="0" cap="none" spc="0" normalizeH="0" baseline="0" noProof="0" dirty="0">
                <a:ln>
                  <a:noFill/>
                </a:ln>
                <a:solidFill>
                  <a:prstClr val="black"/>
                </a:solidFill>
                <a:effectLst/>
                <a:uLnTx/>
                <a:uFillTx/>
                <a:latin typeface="Arial" charset="0"/>
                <a:ea typeface="ＭＳ Ｐゴシック" charset="0"/>
              </a:rPr>
              <a:t>disengage from future efforts</a:t>
            </a:r>
            <a:endParaRPr kumimoji="0" lang="en-AU" sz="1000" b="0" i="0" u="none" strike="noStrike" kern="0" cap="none" spc="0" normalizeH="0" baseline="0" noProof="0" dirty="0">
              <a:ln>
                <a:noFill/>
              </a:ln>
              <a:solidFill>
                <a:prstClr val="black"/>
              </a:solidFill>
              <a:effectLst/>
              <a:uLnTx/>
              <a:uFillTx/>
              <a:latin typeface="Arial"/>
              <a:ea typeface="ＭＳ Ｐゴシック" charset="0"/>
              <a:cs typeface="Arial"/>
            </a:endParaRPr>
          </a:p>
        </p:txBody>
      </p:sp>
      <p:sp>
        <p:nvSpPr>
          <p:cNvPr id="53" name="Text Box 3">
            <a:extLst>
              <a:ext uri="{FF2B5EF4-FFF2-40B4-BE49-F238E27FC236}">
                <a16:creationId xmlns:a16="http://schemas.microsoft.com/office/drawing/2014/main" id="{5DE81934-7B60-754B-8DD3-E187A99FC8FE}"/>
              </a:ext>
            </a:extLst>
          </p:cNvPr>
          <p:cNvSpPr txBox="1">
            <a:spLocks noChangeArrowheads="1"/>
          </p:cNvSpPr>
          <p:nvPr/>
        </p:nvSpPr>
        <p:spPr bwMode="auto">
          <a:xfrm>
            <a:off x="4931664" y="4311839"/>
            <a:ext cx="1447800" cy="627062"/>
          </a:xfrm>
          <a:prstGeom prst="rect">
            <a:avLst/>
          </a:prstGeom>
          <a:solidFill>
            <a:srgbClr val="4F81BD">
              <a:lumMod val="40000"/>
              <a:lumOff val="60000"/>
            </a:srgbClr>
          </a:solidFill>
          <a:ln w="9525" cmpd="sng">
            <a:solidFill>
              <a:srgbClr val="7F7F7F"/>
            </a:solidFill>
            <a:miter lim="800000"/>
            <a:headEnd/>
            <a:tailEnd/>
          </a:ln>
        </p:spPr>
        <p:txBody>
          <a:bodyPr anchor="ct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000" b="0" i="0" u="none" strike="noStrike" kern="0" cap="none" spc="0" normalizeH="0" baseline="0" noProof="0" dirty="0">
                <a:ln>
                  <a:noFill/>
                </a:ln>
                <a:solidFill>
                  <a:prstClr val="black"/>
                </a:solidFill>
                <a:effectLst/>
                <a:uLnTx/>
                <a:uFillTx/>
                <a:latin typeface="Arial" charset="0"/>
                <a:ea typeface="ＭＳ Ｐゴシック" charset="0"/>
              </a:rPr>
              <a:t>personally self-serving</a:t>
            </a:r>
            <a:endParaRPr kumimoji="0" lang="en-AU" sz="1000" b="0" i="0" u="none" strike="noStrike" kern="0" cap="none" spc="0" normalizeH="0" baseline="0" noProof="0" dirty="0">
              <a:ln>
                <a:noFill/>
              </a:ln>
              <a:solidFill>
                <a:prstClr val="black"/>
              </a:solidFill>
              <a:effectLst/>
              <a:uLnTx/>
              <a:uFillTx/>
              <a:latin typeface="Arial"/>
              <a:ea typeface="ＭＳ Ｐゴシック" charset="0"/>
              <a:cs typeface="Arial"/>
            </a:endParaRPr>
          </a:p>
        </p:txBody>
      </p:sp>
      <p:cxnSp>
        <p:nvCxnSpPr>
          <p:cNvPr id="54" name="Line 14">
            <a:extLst>
              <a:ext uri="{FF2B5EF4-FFF2-40B4-BE49-F238E27FC236}">
                <a16:creationId xmlns:a16="http://schemas.microsoft.com/office/drawing/2014/main" id="{96DE58E0-37FE-864E-9AEB-A859E713ECFC}"/>
              </a:ext>
            </a:extLst>
          </p:cNvPr>
          <p:cNvCxnSpPr>
            <a:cxnSpLocks noChangeShapeType="1"/>
          </p:cNvCxnSpPr>
          <p:nvPr/>
        </p:nvCxnSpPr>
        <p:spPr bwMode="auto">
          <a:xfrm>
            <a:off x="4299839" y="4618226"/>
            <a:ext cx="633413" cy="0"/>
          </a:xfrm>
          <a:prstGeom prst="line">
            <a:avLst/>
          </a:prstGeom>
          <a:noFill/>
          <a:ln w="38100" cmpd="sng">
            <a:solidFill>
              <a:srgbClr val="4F81BD">
                <a:lumMod val="75000"/>
              </a:srgbClr>
            </a:solidFill>
            <a:round/>
            <a:headEnd/>
            <a:tailEnd type="stealth" w="med" len="med"/>
          </a:ln>
        </p:spPr>
      </p:cxnSp>
      <p:sp>
        <p:nvSpPr>
          <p:cNvPr id="55" name="Text Box 3">
            <a:extLst>
              <a:ext uri="{FF2B5EF4-FFF2-40B4-BE49-F238E27FC236}">
                <a16:creationId xmlns:a16="http://schemas.microsoft.com/office/drawing/2014/main" id="{5CAE7C57-45C7-DA43-B436-2FCECA6CE051}"/>
              </a:ext>
            </a:extLst>
          </p:cNvPr>
          <p:cNvSpPr txBox="1">
            <a:spLocks noChangeArrowheads="1"/>
          </p:cNvSpPr>
          <p:nvPr/>
        </p:nvSpPr>
        <p:spPr bwMode="auto">
          <a:xfrm>
            <a:off x="3063177" y="4311839"/>
            <a:ext cx="1447800" cy="627062"/>
          </a:xfrm>
          <a:prstGeom prst="rect">
            <a:avLst/>
          </a:prstGeom>
          <a:solidFill>
            <a:srgbClr val="4F81BD">
              <a:lumMod val="40000"/>
              <a:lumOff val="60000"/>
            </a:srgbClr>
          </a:solidFill>
          <a:ln w="9525" cmpd="sng">
            <a:solidFill>
              <a:srgbClr val="7F7F7F"/>
            </a:solidFill>
            <a:miter lim="800000"/>
            <a:headEnd/>
            <a:tailEnd/>
          </a:ln>
        </p:spPr>
        <p:txBody>
          <a:bodyPr anchor="ct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000" b="0" i="0" u="none" strike="noStrike" kern="0" cap="none" spc="0" normalizeH="0" baseline="0" noProof="0" dirty="0">
                <a:ln>
                  <a:noFill/>
                </a:ln>
                <a:solidFill>
                  <a:prstClr val="black"/>
                </a:solidFill>
                <a:effectLst/>
                <a:uLnTx/>
                <a:uFillTx/>
                <a:latin typeface="Arial" charset="0"/>
                <a:ea typeface="ＭＳ Ｐゴシック" charset="0"/>
              </a:rPr>
              <a:t>commitment to </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000" b="0" i="0" u="none" strike="noStrike" kern="0" cap="none" spc="0" normalizeH="0" baseline="0" noProof="0" dirty="0">
                <a:ln>
                  <a:noFill/>
                </a:ln>
                <a:solidFill>
                  <a:prstClr val="black"/>
                </a:solidFill>
                <a:effectLst/>
                <a:uLnTx/>
                <a:uFillTx/>
                <a:latin typeface="Arial" charset="0"/>
                <a:ea typeface="ＭＳ Ｐゴシック" charset="0"/>
              </a:rPr>
              <a:t>personal self</a:t>
            </a:r>
            <a:endParaRPr kumimoji="0" lang="en-AU" sz="1000" b="0" i="0" u="none" strike="noStrike" kern="0" cap="none" spc="0" normalizeH="0" baseline="0" noProof="0" dirty="0">
              <a:ln>
                <a:noFill/>
              </a:ln>
              <a:solidFill>
                <a:prstClr val="black"/>
              </a:solidFill>
              <a:effectLst/>
              <a:uLnTx/>
              <a:uFillTx/>
              <a:latin typeface="Arial"/>
              <a:ea typeface="ＭＳ Ｐゴシック" charset="0"/>
              <a:cs typeface="Arial"/>
            </a:endParaRPr>
          </a:p>
        </p:txBody>
      </p:sp>
      <p:sp>
        <p:nvSpPr>
          <p:cNvPr id="56" name="Text Box 3">
            <a:extLst>
              <a:ext uri="{FF2B5EF4-FFF2-40B4-BE49-F238E27FC236}">
                <a16:creationId xmlns:a16="http://schemas.microsoft.com/office/drawing/2014/main" id="{DC392E71-5208-7F41-B3F8-196804F1A11F}"/>
              </a:ext>
            </a:extLst>
          </p:cNvPr>
          <p:cNvSpPr txBox="1">
            <a:spLocks noChangeArrowheads="1"/>
          </p:cNvSpPr>
          <p:nvPr/>
        </p:nvSpPr>
        <p:spPr bwMode="auto">
          <a:xfrm>
            <a:off x="6930327" y="4308664"/>
            <a:ext cx="1447800" cy="627062"/>
          </a:xfrm>
          <a:prstGeom prst="rect">
            <a:avLst/>
          </a:prstGeom>
          <a:solidFill>
            <a:srgbClr val="4F81BD">
              <a:lumMod val="40000"/>
              <a:lumOff val="60000"/>
            </a:srgbClr>
          </a:solidFill>
          <a:ln w="9525" cmpd="sng">
            <a:solidFill>
              <a:srgbClr val="7F7F7F"/>
            </a:solidFill>
            <a:miter lim="800000"/>
            <a:headEnd/>
            <a:tailEnd/>
          </a:ln>
        </p:spPr>
        <p:txBody>
          <a:bodyPr anchor="ct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000" b="0" i="0" u="none" strike="noStrike" kern="0" cap="none" spc="0" normalizeH="0" baseline="0" noProof="0" dirty="0">
                <a:ln>
                  <a:noFill/>
                </a:ln>
                <a:solidFill>
                  <a:prstClr val="black"/>
                </a:solidFill>
                <a:effectLst/>
                <a:uLnTx/>
                <a:uFillTx/>
                <a:latin typeface="Arial" charset="0"/>
                <a:ea typeface="ＭＳ Ｐゴシック" charset="0"/>
              </a:rPr>
              <a:t>disengage from future efforts</a:t>
            </a:r>
            <a:endParaRPr kumimoji="0" lang="en-AU" sz="1000" b="0" i="0" u="none" strike="noStrike" kern="0" cap="none" spc="0" normalizeH="0" baseline="0" noProof="0" dirty="0">
              <a:ln>
                <a:noFill/>
              </a:ln>
              <a:solidFill>
                <a:prstClr val="black"/>
              </a:solidFill>
              <a:effectLst/>
              <a:uLnTx/>
              <a:uFillTx/>
              <a:latin typeface="Arial"/>
              <a:ea typeface="ＭＳ Ｐゴシック" charset="0"/>
              <a:cs typeface="Arial"/>
            </a:endParaRPr>
          </a:p>
        </p:txBody>
      </p:sp>
      <p:sp>
        <p:nvSpPr>
          <p:cNvPr id="57" name="Text Box 3">
            <a:extLst>
              <a:ext uri="{FF2B5EF4-FFF2-40B4-BE49-F238E27FC236}">
                <a16:creationId xmlns:a16="http://schemas.microsoft.com/office/drawing/2014/main" id="{036EEC6E-23C3-F54A-A021-C96CAA8540D7}"/>
              </a:ext>
            </a:extLst>
          </p:cNvPr>
          <p:cNvSpPr txBox="1">
            <a:spLocks noChangeArrowheads="1"/>
          </p:cNvSpPr>
          <p:nvPr/>
        </p:nvSpPr>
        <p:spPr bwMode="auto">
          <a:xfrm>
            <a:off x="6800152" y="4021326"/>
            <a:ext cx="1708150" cy="1014413"/>
          </a:xfrm>
          <a:prstGeom prst="rect">
            <a:avLst/>
          </a:prstGeom>
          <a:solidFill>
            <a:srgbClr val="4F81BD">
              <a:lumMod val="20000"/>
              <a:lumOff val="80000"/>
            </a:srgbClr>
          </a:solidFill>
          <a:ln w="9525" cmpd="sng">
            <a:solidFill>
              <a:srgbClr val="7F7F7F"/>
            </a:solidFill>
            <a:miter lim="800000"/>
            <a:headEnd/>
            <a:tailEnd/>
          </a:ln>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dirty="0">
                <a:ln>
                  <a:noFill/>
                </a:ln>
                <a:solidFill>
                  <a:prstClr val="black"/>
                </a:solidFill>
                <a:effectLst/>
                <a:uLnTx/>
                <a:uFillTx/>
                <a:latin typeface="Arial" charset="0"/>
                <a:ea typeface="ＭＳ Ｐゴシック" charset="0"/>
              </a:rPr>
              <a:t>personal needs</a:t>
            </a:r>
            <a:endParaRPr kumimoji="0" lang="en-AU" sz="1100" b="0" i="0" u="none" strike="noStrike" kern="0" cap="none" spc="0" normalizeH="0" baseline="0" noProof="0" dirty="0">
              <a:ln>
                <a:noFill/>
              </a:ln>
              <a:solidFill>
                <a:prstClr val="black"/>
              </a:solidFill>
              <a:effectLst/>
              <a:uLnTx/>
              <a:uFillTx/>
              <a:latin typeface="Arial"/>
              <a:ea typeface="ＭＳ Ｐゴシック" charset="0"/>
              <a:cs typeface="Arial"/>
            </a:endParaRPr>
          </a:p>
        </p:txBody>
      </p:sp>
      <p:sp>
        <p:nvSpPr>
          <p:cNvPr id="58" name="Text Box 3">
            <a:extLst>
              <a:ext uri="{FF2B5EF4-FFF2-40B4-BE49-F238E27FC236}">
                <a16:creationId xmlns:a16="http://schemas.microsoft.com/office/drawing/2014/main" id="{EE1D6B29-F6EE-9241-AD4A-065F2E484DDC}"/>
              </a:ext>
            </a:extLst>
          </p:cNvPr>
          <p:cNvSpPr txBox="1">
            <a:spLocks noChangeArrowheads="1"/>
          </p:cNvSpPr>
          <p:nvPr/>
        </p:nvSpPr>
        <p:spPr bwMode="auto">
          <a:xfrm>
            <a:off x="6930327" y="4308664"/>
            <a:ext cx="1447800" cy="627062"/>
          </a:xfrm>
          <a:prstGeom prst="rect">
            <a:avLst/>
          </a:prstGeom>
          <a:solidFill>
            <a:srgbClr val="4F81BD">
              <a:lumMod val="40000"/>
              <a:lumOff val="60000"/>
            </a:srgbClr>
          </a:solidFill>
          <a:ln w="9525" cmpd="sng">
            <a:solidFill>
              <a:srgbClr val="7F7F7F"/>
            </a:solidFill>
            <a:miter lim="800000"/>
            <a:headEnd/>
            <a:tailEnd/>
          </a:ln>
        </p:spPr>
        <p:txBody>
          <a:bodyPr anchor="ct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000" b="0" i="0" u="none" strike="noStrike" kern="0" cap="none" spc="0" normalizeH="0" baseline="0" noProof="0" dirty="0">
                <a:ln>
                  <a:noFill/>
                </a:ln>
                <a:solidFill>
                  <a:prstClr val="black"/>
                </a:solidFill>
                <a:effectLst/>
                <a:uLnTx/>
                <a:uFillTx/>
                <a:latin typeface="Arial"/>
                <a:ea typeface="ＭＳ Ｐゴシック" charset="0"/>
                <a:cs typeface="Arial"/>
              </a:rPr>
              <a:t>desire to advance personal interests</a:t>
            </a:r>
            <a:endParaRPr kumimoji="0" lang="en-AU" sz="1000" b="0" i="0" u="none" strike="noStrike" kern="0" cap="none" spc="0" normalizeH="0" baseline="0" noProof="0" dirty="0">
              <a:ln>
                <a:noFill/>
              </a:ln>
              <a:solidFill>
                <a:prstClr val="black"/>
              </a:solidFill>
              <a:effectLst/>
              <a:uLnTx/>
              <a:uFillTx/>
              <a:latin typeface="Arial"/>
              <a:ea typeface="ＭＳ Ｐゴシック" charset="0"/>
              <a:cs typeface="Arial"/>
            </a:endParaRPr>
          </a:p>
        </p:txBody>
      </p:sp>
      <p:sp>
        <p:nvSpPr>
          <p:cNvPr id="59" name="Rectangle 1">
            <a:extLst>
              <a:ext uri="{FF2B5EF4-FFF2-40B4-BE49-F238E27FC236}">
                <a16:creationId xmlns:a16="http://schemas.microsoft.com/office/drawing/2014/main" id="{46C11E22-BA4B-7943-92FF-BB19C0776782}"/>
              </a:ext>
            </a:extLst>
          </p:cNvPr>
          <p:cNvSpPr>
            <a:spLocks noChangeArrowheads="1"/>
          </p:cNvSpPr>
          <p:nvPr/>
        </p:nvSpPr>
        <p:spPr bwMode="auto">
          <a:xfrm>
            <a:off x="1216914" y="2298889"/>
            <a:ext cx="142875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altLang="en-US" sz="1200" b="0" i="0" u="none" strike="noStrike" kern="0" cap="none" spc="0" normalizeH="0" baseline="0" noProof="0" dirty="0">
                <a:ln>
                  <a:noFill/>
                </a:ln>
                <a:solidFill>
                  <a:prstClr val="black"/>
                </a:solidFill>
                <a:effectLst/>
                <a:uLnTx/>
                <a:uFillTx/>
                <a:latin typeface="Arial" panose="020B0604020202020204" pitchFamily="34" charset="0"/>
                <a:ea typeface="ＭＳ Ｐゴシック" panose="020B0600070205080204" pitchFamily="34" charset="-128"/>
              </a:rPr>
              <a:t>salient </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GB" altLang="en-US" sz="1200" b="0" i="0" u="none" strike="noStrike" kern="0" cap="none" spc="0" normalizeH="0" baseline="0" noProof="0" dirty="0">
                <a:ln>
                  <a:noFill/>
                </a:ln>
                <a:solidFill>
                  <a:prstClr val="black"/>
                </a:solidFill>
                <a:effectLst/>
                <a:uLnTx/>
                <a:uFillTx/>
                <a:latin typeface="Arial" panose="020B0604020202020204" pitchFamily="34" charset="0"/>
                <a:ea typeface="ＭＳ Ｐゴシック" panose="020B0600070205080204" pitchFamily="34" charset="-128"/>
              </a:rPr>
              <a:t>self-categorization</a:t>
            </a:r>
            <a:endParaRPr kumimoji="0" lang="en-AU" altLang="en-US" sz="1200" b="0" i="0" u="none" strike="noStrike" kern="0" cap="none" spc="0" normalizeH="0" baseline="0" noProof="0" dirty="0">
              <a:ln>
                <a:noFill/>
              </a:ln>
              <a:solidFill>
                <a:prstClr val="black"/>
              </a:solidFill>
              <a:effectLst/>
              <a:uLnTx/>
              <a:uFillTx/>
              <a:latin typeface="Arial" panose="020B0604020202020204" pitchFamily="34" charset="0"/>
              <a:ea typeface="ＭＳ Ｐゴシック" panose="020B0600070205080204" pitchFamily="34" charset="-128"/>
              <a:cs typeface="Arial" panose="020B0604020202020204" pitchFamily="34" charset="0"/>
            </a:endParaRPr>
          </a:p>
        </p:txBody>
      </p:sp>
      <p:sp>
        <p:nvSpPr>
          <p:cNvPr id="60" name="Rectangle 41">
            <a:extLst>
              <a:ext uri="{FF2B5EF4-FFF2-40B4-BE49-F238E27FC236}">
                <a16:creationId xmlns:a16="http://schemas.microsoft.com/office/drawing/2014/main" id="{4571F088-0892-3E4F-A16A-7A19D3C733DD}"/>
              </a:ext>
            </a:extLst>
          </p:cNvPr>
          <p:cNvSpPr>
            <a:spLocks noChangeArrowheads="1"/>
          </p:cNvSpPr>
          <p:nvPr/>
        </p:nvSpPr>
        <p:spPr bwMode="auto">
          <a:xfrm>
            <a:off x="3144139" y="2298889"/>
            <a:ext cx="114617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altLang="en-US" sz="1200" b="0" i="0" u="none" strike="noStrike" kern="0" cap="none" spc="0" normalizeH="0" baseline="0" noProof="0">
                <a:ln>
                  <a:noFill/>
                </a:ln>
                <a:solidFill>
                  <a:prstClr val="black"/>
                </a:solidFill>
                <a:effectLst/>
                <a:uLnTx/>
                <a:uFillTx/>
                <a:latin typeface="Arial" panose="020B0604020202020204" pitchFamily="34" charset="0"/>
                <a:ea typeface="ＭＳ Ｐゴシック" panose="020B0600070205080204" pitchFamily="34" charset="-128"/>
              </a:rPr>
              <a:t>psychological </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GB" altLang="en-US" sz="1200" b="0" i="0" u="none" strike="noStrike" kern="0" cap="none" spc="0" normalizeH="0" baseline="0" noProof="0">
                <a:ln>
                  <a:noFill/>
                </a:ln>
                <a:solidFill>
                  <a:prstClr val="black"/>
                </a:solidFill>
                <a:effectLst/>
                <a:uLnTx/>
                <a:uFillTx/>
                <a:latin typeface="Arial" panose="020B0604020202020204" pitchFamily="34" charset="0"/>
                <a:ea typeface="ＭＳ Ｐゴシック" panose="020B0600070205080204" pitchFamily="34" charset="-128"/>
              </a:rPr>
              <a:t>state</a:t>
            </a:r>
            <a:endParaRPr kumimoji="0" lang="en-AU" altLang="en-US" sz="1200" b="0" i="0" u="none" strike="noStrike" kern="0" cap="none" spc="0" normalizeH="0" baseline="0" noProof="0">
              <a:ln>
                <a:noFill/>
              </a:ln>
              <a:solidFill>
                <a:prstClr val="black"/>
              </a:solidFill>
              <a:effectLst/>
              <a:uLnTx/>
              <a:uFillTx/>
              <a:latin typeface="Arial" panose="020B0604020202020204" pitchFamily="34" charset="0"/>
              <a:ea typeface="ＭＳ Ｐゴシック" panose="020B0600070205080204" pitchFamily="34" charset="-128"/>
              <a:cs typeface="Arial" panose="020B0604020202020204" pitchFamily="34" charset="0"/>
            </a:endParaRPr>
          </a:p>
        </p:txBody>
      </p:sp>
      <p:sp>
        <p:nvSpPr>
          <p:cNvPr id="61" name="Rectangle 42">
            <a:extLst>
              <a:ext uri="{FF2B5EF4-FFF2-40B4-BE49-F238E27FC236}">
                <a16:creationId xmlns:a16="http://schemas.microsoft.com/office/drawing/2014/main" id="{49A5733A-6890-4D46-8237-E94869EC747D}"/>
              </a:ext>
            </a:extLst>
          </p:cNvPr>
          <p:cNvSpPr>
            <a:spLocks noChangeArrowheads="1"/>
          </p:cNvSpPr>
          <p:nvPr/>
        </p:nvSpPr>
        <p:spPr bwMode="auto">
          <a:xfrm>
            <a:off x="5101527" y="2298889"/>
            <a:ext cx="108902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altLang="en-US" sz="1200" b="0" i="0" u="none" strike="noStrike" kern="0" cap="none" spc="0" normalizeH="0" baseline="0" noProof="0">
                <a:ln>
                  <a:noFill/>
                </a:ln>
                <a:solidFill>
                  <a:prstClr val="black"/>
                </a:solidFill>
                <a:effectLst/>
                <a:uLnTx/>
                <a:uFillTx/>
                <a:latin typeface="Arial" panose="020B0604020202020204" pitchFamily="34" charset="0"/>
                <a:ea typeface="ＭＳ Ｐゴシック" panose="020B0600070205080204" pitchFamily="34" charset="-128"/>
              </a:rPr>
              <a:t>sport-related </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GB" altLang="en-US" sz="1200" b="0" i="0" u="none" strike="noStrike" kern="0" cap="none" spc="0" normalizeH="0" baseline="0" noProof="0">
                <a:ln>
                  <a:noFill/>
                </a:ln>
                <a:solidFill>
                  <a:prstClr val="black"/>
                </a:solidFill>
                <a:effectLst/>
                <a:uLnTx/>
                <a:uFillTx/>
                <a:latin typeface="Arial" panose="020B0604020202020204" pitchFamily="34" charset="0"/>
                <a:ea typeface="ＭＳ Ｐゴシック" panose="020B0600070205080204" pitchFamily="34" charset="-128"/>
              </a:rPr>
              <a:t>behaviour</a:t>
            </a:r>
            <a:endParaRPr kumimoji="0" lang="en-AU" altLang="en-US" sz="1200" b="0" i="0" u="none" strike="noStrike" kern="0" cap="none" spc="0" normalizeH="0" baseline="0" noProof="0">
              <a:ln>
                <a:noFill/>
              </a:ln>
              <a:solidFill>
                <a:prstClr val="black"/>
              </a:solidFill>
              <a:effectLst/>
              <a:uLnTx/>
              <a:uFillTx/>
              <a:latin typeface="Arial" panose="020B0604020202020204" pitchFamily="34" charset="0"/>
              <a:ea typeface="ＭＳ Ｐゴシック" panose="020B0600070205080204" pitchFamily="34" charset="-128"/>
              <a:cs typeface="Arial" panose="020B0604020202020204" pitchFamily="34" charset="0"/>
            </a:endParaRPr>
          </a:p>
        </p:txBody>
      </p:sp>
      <p:sp>
        <p:nvSpPr>
          <p:cNvPr id="62" name="Rectangle 43">
            <a:extLst>
              <a:ext uri="{FF2B5EF4-FFF2-40B4-BE49-F238E27FC236}">
                <a16:creationId xmlns:a16="http://schemas.microsoft.com/office/drawing/2014/main" id="{9358D1A9-8655-3C4D-99AC-0570868CD8E9}"/>
              </a:ext>
            </a:extLst>
          </p:cNvPr>
          <p:cNvSpPr>
            <a:spLocks noChangeArrowheads="1"/>
          </p:cNvSpPr>
          <p:nvPr/>
        </p:nvSpPr>
        <p:spPr bwMode="auto">
          <a:xfrm>
            <a:off x="6979539" y="2298889"/>
            <a:ext cx="1328738"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altLang="en-US" sz="1200" b="0" i="0" u="none" strike="noStrike" kern="0" cap="none" spc="0" normalizeH="0" baseline="0" noProof="0">
                <a:ln>
                  <a:noFill/>
                </a:ln>
                <a:solidFill>
                  <a:prstClr val="black"/>
                </a:solidFill>
                <a:effectLst/>
                <a:uLnTx/>
                <a:uFillTx/>
                <a:latin typeface="Arial" panose="020B0604020202020204" pitchFamily="34" charset="0"/>
                <a:ea typeface="ＭＳ Ｐゴシック" panose="020B0600070205080204" pitchFamily="34" charset="-128"/>
              </a:rPr>
              <a:t>source of motivation</a:t>
            </a:r>
            <a:endParaRPr kumimoji="0" lang="en-AU" altLang="en-US" sz="1200" b="0" i="0" u="none" strike="noStrike" kern="0" cap="none" spc="0" normalizeH="0" baseline="0" noProof="0">
              <a:ln>
                <a:noFill/>
              </a:ln>
              <a:solidFill>
                <a:prstClr val="black"/>
              </a:solidFill>
              <a:effectLst/>
              <a:uLnTx/>
              <a:uFillTx/>
              <a:latin typeface="Arial" panose="020B0604020202020204" pitchFamily="34" charset="0"/>
              <a:ea typeface="ＭＳ Ｐゴシック" panose="020B0600070205080204" pitchFamily="34" charset="-128"/>
              <a:cs typeface="Arial" panose="020B0604020202020204" pitchFamily="34" charset="0"/>
            </a:endParaRPr>
          </a:p>
        </p:txBody>
      </p:sp>
    </p:spTree>
    <p:extLst>
      <p:ext uri="{BB962C8B-B14F-4D97-AF65-F5344CB8AC3E}">
        <p14:creationId xmlns:p14="http://schemas.microsoft.com/office/powerpoint/2010/main" val="22476343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0"/>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61"/>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62"/>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48"/>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49"/>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50"/>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51"/>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52"/>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53"/>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54"/>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55"/>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56"/>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57"/>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58"/>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37"/>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38"/>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39"/>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40"/>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41"/>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42"/>
                                        </p:tgtEl>
                                        <p:attrNameLst>
                                          <p:attrName>style.visibility</p:attrName>
                                        </p:attrNameLst>
                                      </p:cBhvr>
                                      <p:to>
                                        <p:strVal val="visible"/>
                                      </p:to>
                                    </p:set>
                                  </p:childTnLst>
                                </p:cTn>
                              </p:par>
                              <p:par>
                                <p:cTn id="51" presetID="1" presetClass="entr" presetSubtype="0" fill="hold" nodeType="withEffect">
                                  <p:stCondLst>
                                    <p:cond delay="0"/>
                                  </p:stCondLst>
                                  <p:childTnLst>
                                    <p:set>
                                      <p:cBhvr>
                                        <p:cTn id="52" dur="1" fill="hold">
                                          <p:stCondLst>
                                            <p:cond delay="0"/>
                                          </p:stCondLst>
                                        </p:cTn>
                                        <p:tgtEl>
                                          <p:spTgt spid="43"/>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44"/>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0"/>
                                          </p:stCondLst>
                                        </p:cTn>
                                        <p:tgtEl>
                                          <p:spTgt spid="45"/>
                                        </p:tgtEl>
                                        <p:attrNameLst>
                                          <p:attrName>style.visibility</p:attrName>
                                        </p:attrNameLst>
                                      </p:cBhvr>
                                      <p:to>
                                        <p:strVal val="visible"/>
                                      </p:to>
                                    </p:set>
                                  </p:childTnLst>
                                </p:cTn>
                              </p:par>
                              <p:par>
                                <p:cTn id="57" presetID="1" presetClass="entr" presetSubtype="0" fill="hold" grpId="0" nodeType="withEffect">
                                  <p:stCondLst>
                                    <p:cond delay="0"/>
                                  </p:stCondLst>
                                  <p:childTnLst>
                                    <p:set>
                                      <p:cBhvr>
                                        <p:cTn id="58" dur="1" fill="hold">
                                          <p:stCondLst>
                                            <p:cond delay="0"/>
                                          </p:stCondLst>
                                        </p:cTn>
                                        <p:tgtEl>
                                          <p:spTgt spid="46"/>
                                        </p:tgtEl>
                                        <p:attrNameLst>
                                          <p:attrName>style.visibility</p:attrName>
                                        </p:attrNameLst>
                                      </p:cBhvr>
                                      <p:to>
                                        <p:strVal val="visible"/>
                                      </p:to>
                                    </p:set>
                                  </p:childTnLst>
                                </p:cTn>
                              </p:par>
                              <p:par>
                                <p:cTn id="59" presetID="1" presetClass="entr" presetSubtype="0" fill="hold" grpId="0" nodeType="withEffect">
                                  <p:stCondLst>
                                    <p:cond delay="0"/>
                                  </p:stCondLst>
                                  <p:childTnLst>
                                    <p:set>
                                      <p:cBhvr>
                                        <p:cTn id="60" dur="1" fill="hold">
                                          <p:stCondLst>
                                            <p:cond delay="0"/>
                                          </p:stCondLst>
                                        </p:cTn>
                                        <p:tgtEl>
                                          <p:spTgt spid="4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40" grpId="0" animBg="1"/>
      <p:bldP spid="41" grpId="0" animBg="1"/>
      <p:bldP spid="42" grpId="0" animBg="1"/>
      <p:bldP spid="44" grpId="0" animBg="1"/>
      <p:bldP spid="45" grpId="0" animBg="1"/>
      <p:bldP spid="46" grpId="0" animBg="1"/>
      <p:bldP spid="47" grpId="0" animBg="1"/>
      <p:bldP spid="48" grpId="0" animBg="1"/>
      <p:bldP spid="51" grpId="0" animBg="1"/>
      <p:bldP spid="52" grpId="0" animBg="1"/>
      <p:bldP spid="53" grpId="0" animBg="1"/>
      <p:bldP spid="55" grpId="0" animBg="1"/>
      <p:bldP spid="56" grpId="0" animBg="1"/>
      <p:bldP spid="57" grpId="0" animBg="1"/>
      <p:bldP spid="58" grpId="0" animBg="1"/>
      <p:bldP spid="59" grpId="0"/>
      <p:bldP spid="60" grpId="0"/>
      <p:bldP spid="61" grpId="0"/>
      <p:bldP spid="6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0E801407-63DB-4D92-968B-9591867508DA}"/>
              </a:ext>
            </a:extLst>
          </p:cNvPr>
          <p:cNvPicPr>
            <a:picLocks noGrp="1" noChangeAspect="1"/>
          </p:cNvPicPr>
          <p:nvPr>
            <p:ph idx="1"/>
          </p:nvPr>
        </p:nvPicPr>
        <p:blipFill rotWithShape="1">
          <a:blip r:embed="rId2"/>
          <a:srcRect t="90120"/>
          <a:stretch/>
        </p:blipFill>
        <p:spPr>
          <a:xfrm>
            <a:off x="931985" y="1782612"/>
            <a:ext cx="6151516" cy="328114"/>
          </a:xfrm>
        </p:spPr>
      </p:pic>
      <p:sp>
        <p:nvSpPr>
          <p:cNvPr id="3" name="Title 1">
            <a:extLst>
              <a:ext uri="{FF2B5EF4-FFF2-40B4-BE49-F238E27FC236}">
                <a16:creationId xmlns:a16="http://schemas.microsoft.com/office/drawing/2014/main" id="{8A607868-EE16-F645-8FD2-9B1AD4C0527C}"/>
              </a:ext>
            </a:extLst>
          </p:cNvPr>
          <p:cNvSpPr txBox="1">
            <a:spLocks/>
          </p:cNvSpPr>
          <p:nvPr/>
        </p:nvSpPr>
        <p:spPr>
          <a:xfrm>
            <a:off x="679450" y="438150"/>
            <a:ext cx="7072822" cy="522288"/>
          </a:xfrm>
          <a:prstGeom prst="rect">
            <a:avLst/>
          </a:prstGeom>
        </p:spPr>
        <p:txBody>
          <a:bodyPr vert="horz" lIns="91440" tIns="45720" rIns="91440" bIns="45720" rtlCol="0" anchor="t">
            <a:noAutofit/>
          </a:bodyPr>
          <a:lstStyle>
            <a:lvl1pPr algn="l" defTabSz="685800" rtl="0" eaLnBrk="1" latinLnBrk="0" hangingPunct="1">
              <a:lnSpc>
                <a:spcPct val="85000"/>
              </a:lnSpc>
              <a:spcBef>
                <a:spcPct val="0"/>
              </a:spcBef>
              <a:buNone/>
              <a:defRPr sz="3600" b="1" kern="1200" spc="-90" baseline="0">
                <a:solidFill>
                  <a:schemeClr val="accent1"/>
                </a:solidFill>
                <a:latin typeface="+mj-lt"/>
                <a:ea typeface="+mj-ea"/>
                <a:cs typeface="+mj-cs"/>
              </a:defRPr>
            </a:lvl1pPr>
          </a:lstStyle>
          <a:p>
            <a:pPr fontAlgn="auto">
              <a:spcAft>
                <a:spcPts val="0"/>
              </a:spcAft>
            </a:pPr>
            <a:r>
              <a:rPr lang="en-US" sz="3200" b="0">
                <a:solidFill>
                  <a:srgbClr val="22568B"/>
                </a:solidFill>
                <a:latin typeface="Avenir Roman" panose="02000503020000020003" pitchFamily="2" charset="0"/>
              </a:rPr>
              <a:t>A social identity approach to teamwork </a:t>
            </a:r>
            <a:br>
              <a:rPr lang="en-US" sz="3200" b="0">
                <a:solidFill>
                  <a:srgbClr val="22568B"/>
                </a:solidFill>
                <a:latin typeface="Avenir Roman" panose="02000503020000020003" pitchFamily="2" charset="0"/>
              </a:rPr>
            </a:br>
            <a:r>
              <a:rPr lang="en-US" sz="3200" b="0">
                <a:solidFill>
                  <a:srgbClr val="22568B"/>
                </a:solidFill>
                <a:latin typeface="Avenir Roman" panose="02000503020000020003" pitchFamily="2" charset="0"/>
              </a:rPr>
              <a:t>and group performance</a:t>
            </a:r>
            <a:br>
              <a:rPr lang="en-US" sz="3200" b="0">
                <a:solidFill>
                  <a:srgbClr val="22568B"/>
                </a:solidFill>
                <a:latin typeface="Avenir Roman" panose="02000503020000020003" pitchFamily="2" charset="0"/>
              </a:rPr>
            </a:br>
            <a:endParaRPr lang="en-US" sz="3200" b="0" dirty="0">
              <a:solidFill>
                <a:srgbClr val="22568B"/>
              </a:solidFill>
              <a:latin typeface="Avenir Roman" panose="02000503020000020003" pitchFamily="2" charset="0"/>
            </a:endParaRPr>
          </a:p>
        </p:txBody>
      </p:sp>
      <p:sp>
        <p:nvSpPr>
          <p:cNvPr id="4" name="Subtitle 2">
            <a:extLst>
              <a:ext uri="{FF2B5EF4-FFF2-40B4-BE49-F238E27FC236}">
                <a16:creationId xmlns:a16="http://schemas.microsoft.com/office/drawing/2014/main" id="{31D59C1E-EF70-F44F-8E9E-D3A269F58D9E}"/>
              </a:ext>
            </a:extLst>
          </p:cNvPr>
          <p:cNvSpPr txBox="1">
            <a:spLocks/>
          </p:cNvSpPr>
          <p:nvPr/>
        </p:nvSpPr>
        <p:spPr>
          <a:xfrm>
            <a:off x="1011290" y="1523065"/>
            <a:ext cx="6663945" cy="519094"/>
          </a:xfrm>
          <a:prstGeom prst="rect">
            <a:avLst/>
          </a:prstGeom>
        </p:spPr>
        <p:txBody>
          <a:bodyPr vert="horz" lIns="91440" tIns="45720" rIns="91440" bIns="45720" rtlCol="0">
            <a:normAutofit/>
          </a:bodyPr>
          <a:lstStyle>
            <a:lvl1pPr marL="0" indent="0" algn="l" defTabSz="685800" rtl="0" eaLnBrk="1" latinLnBrk="0" hangingPunct="1">
              <a:lnSpc>
                <a:spcPct val="85000"/>
              </a:lnSpc>
              <a:spcBef>
                <a:spcPts val="975"/>
              </a:spcBef>
              <a:buFont typeface="Arial" pitchFamily="34" charset="0"/>
              <a:buNone/>
              <a:defRPr sz="2800" kern="1200">
                <a:solidFill>
                  <a:srgbClr val="708DEA"/>
                </a:solidFill>
                <a:latin typeface="+mn-lt"/>
                <a:ea typeface="+mn-ea"/>
                <a:cs typeface="+mn-cs"/>
              </a:defRPr>
            </a:lvl1pPr>
            <a:lvl2pPr marL="457200" indent="0" algn="ctr" defTabSz="685800" rtl="0" eaLnBrk="1" latinLnBrk="0" hangingPunct="1">
              <a:lnSpc>
                <a:spcPct val="85000"/>
              </a:lnSpc>
              <a:spcBef>
                <a:spcPts val="450"/>
              </a:spcBef>
              <a:buFont typeface="Arial" pitchFamily="34" charset="0"/>
              <a:buNone/>
              <a:defRPr sz="1800" kern="1200">
                <a:solidFill>
                  <a:schemeClr val="tx1">
                    <a:tint val="75000"/>
                  </a:schemeClr>
                </a:solidFill>
                <a:latin typeface="+mn-lt"/>
                <a:ea typeface="+mn-ea"/>
                <a:cs typeface="+mn-cs"/>
              </a:defRPr>
            </a:lvl2pPr>
            <a:lvl3pPr marL="914400" indent="0" algn="ctr" defTabSz="685800" rtl="0" eaLnBrk="1" latinLnBrk="0" hangingPunct="1">
              <a:lnSpc>
                <a:spcPct val="85000"/>
              </a:lnSpc>
              <a:spcBef>
                <a:spcPts val="450"/>
              </a:spcBef>
              <a:buFont typeface="Arial" pitchFamily="34" charset="0"/>
              <a:buNone/>
              <a:defRPr sz="1500" i="1" kern="1200">
                <a:solidFill>
                  <a:schemeClr val="tx1">
                    <a:tint val="75000"/>
                  </a:schemeClr>
                </a:solidFill>
                <a:latin typeface="+mn-lt"/>
                <a:ea typeface="+mn-ea"/>
                <a:cs typeface="+mn-cs"/>
              </a:defRPr>
            </a:lvl3pPr>
            <a:lvl4pPr marL="13716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4pPr>
            <a:lvl5pPr marL="18288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5pPr>
            <a:lvl6pPr marL="22860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6pPr>
            <a:lvl7pPr marL="27432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7pPr>
            <a:lvl8pPr marL="32004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8pPr>
            <a:lvl9pPr marL="36576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9pPr>
          </a:lstStyle>
          <a:p>
            <a:pPr fontAlgn="auto">
              <a:spcAft>
                <a:spcPts val="0"/>
              </a:spcAft>
            </a:pPr>
            <a:r>
              <a:rPr lang="en-US" sz="2000" dirty="0">
                <a:solidFill>
                  <a:srgbClr val="4094D1"/>
                </a:solidFill>
                <a:latin typeface="Avenir Roman" panose="02000503020000020003" pitchFamily="2" charset="0"/>
              </a:rPr>
              <a:t>Social identity is a basis for motivation and needs</a:t>
            </a:r>
          </a:p>
        </p:txBody>
      </p:sp>
      <p:sp>
        <p:nvSpPr>
          <p:cNvPr id="6" name="Rounded Rectangle 5">
            <a:extLst>
              <a:ext uri="{FF2B5EF4-FFF2-40B4-BE49-F238E27FC236}">
                <a16:creationId xmlns:a16="http://schemas.microsoft.com/office/drawing/2014/main" id="{4228A18A-63DA-ED4F-B94C-5BBDE4A02D7C}"/>
              </a:ext>
            </a:extLst>
          </p:cNvPr>
          <p:cNvSpPr/>
          <p:nvPr/>
        </p:nvSpPr>
        <p:spPr>
          <a:xfrm>
            <a:off x="240324" y="1623374"/>
            <a:ext cx="691661" cy="949570"/>
          </a:xfrm>
          <a:prstGeom prst="roundRect">
            <a:avLst/>
          </a:prstGeom>
          <a:solidFill>
            <a:srgbClr val="4094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t>Key </a:t>
            </a:r>
          </a:p>
          <a:p>
            <a:pPr algn="ctr"/>
            <a:r>
              <a:rPr lang="en-US" sz="1600" dirty="0"/>
              <a:t>Point </a:t>
            </a:r>
          </a:p>
          <a:p>
            <a:pPr algn="ctr"/>
            <a:r>
              <a:rPr lang="en-US" dirty="0"/>
              <a:t>1</a:t>
            </a:r>
          </a:p>
        </p:txBody>
      </p:sp>
      <p:sp>
        <p:nvSpPr>
          <p:cNvPr id="18" name="Text Box 3">
            <a:extLst>
              <a:ext uri="{FF2B5EF4-FFF2-40B4-BE49-F238E27FC236}">
                <a16:creationId xmlns:a16="http://schemas.microsoft.com/office/drawing/2014/main" id="{148EB2E8-CCD7-6541-8330-263D37F4672E}"/>
              </a:ext>
            </a:extLst>
          </p:cNvPr>
          <p:cNvSpPr txBox="1">
            <a:spLocks noChangeArrowheads="1"/>
          </p:cNvSpPr>
          <p:nvPr/>
        </p:nvSpPr>
        <p:spPr bwMode="auto">
          <a:xfrm rot="16200000">
            <a:off x="2747645" y="1029487"/>
            <a:ext cx="1223963" cy="4176713"/>
          </a:xfrm>
          <a:prstGeom prst="rect">
            <a:avLst/>
          </a:prstGeom>
          <a:noFill/>
          <a:ln w="9525">
            <a:solidFill>
              <a:srgbClr val="7F7F7F"/>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defTabSz="914400">
              <a:spcBef>
                <a:spcPct val="0"/>
              </a:spcBef>
              <a:buFontTx/>
              <a:buNone/>
            </a:pPr>
            <a:r>
              <a:rPr lang="en-AU" altLang="en-US" sz="1100">
                <a:solidFill>
                  <a:prstClr val="black"/>
                </a:solidFill>
                <a:latin typeface="Arial" panose="020B0604020202020204" pitchFamily="34" charset="0"/>
                <a:cs typeface="Arial" panose="020B0604020202020204" pitchFamily="34" charset="0"/>
              </a:rPr>
              <a:t>locus of intrinsic motivation </a:t>
            </a:r>
          </a:p>
        </p:txBody>
      </p:sp>
      <p:sp>
        <p:nvSpPr>
          <p:cNvPr id="19" name="Text Box 3">
            <a:extLst>
              <a:ext uri="{FF2B5EF4-FFF2-40B4-BE49-F238E27FC236}">
                <a16:creationId xmlns:a16="http://schemas.microsoft.com/office/drawing/2014/main" id="{35DF7A6E-04E7-A444-ACBF-C72DFEA3DBE2}"/>
              </a:ext>
            </a:extLst>
          </p:cNvPr>
          <p:cNvSpPr txBox="1">
            <a:spLocks noChangeArrowheads="1"/>
          </p:cNvSpPr>
          <p:nvPr/>
        </p:nvSpPr>
        <p:spPr bwMode="auto">
          <a:xfrm>
            <a:off x="1688783" y="2640800"/>
            <a:ext cx="1706562" cy="1016000"/>
          </a:xfrm>
          <a:prstGeom prst="rect">
            <a:avLst/>
          </a:prstGeom>
          <a:solidFill>
            <a:srgbClr val="C0504D">
              <a:lumMod val="20000"/>
              <a:lumOff val="80000"/>
            </a:srgbClr>
          </a:solidFill>
          <a:ln w="9525" cmpd="sng">
            <a:solidFill>
              <a:srgbClr val="7F7F7F"/>
            </a:solidFill>
            <a:miter lim="800000"/>
            <a:headEnd/>
            <a:tailEnd/>
          </a:ln>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dirty="0">
                <a:ln>
                  <a:noFill/>
                </a:ln>
                <a:solidFill>
                  <a:prstClr val="black"/>
                </a:solidFill>
                <a:effectLst/>
                <a:uLnTx/>
                <a:uFillTx/>
                <a:latin typeface="Arial" charset="0"/>
                <a:ea typeface="ＭＳ Ｐゴシック" charset="0"/>
              </a:rPr>
              <a:t>social identity</a:t>
            </a:r>
            <a:endParaRPr kumimoji="0" lang="en-AU" sz="1100" b="0" i="0" u="none" strike="noStrike" kern="0" cap="none" spc="0" normalizeH="0" baseline="0" noProof="0" dirty="0">
              <a:ln>
                <a:noFill/>
              </a:ln>
              <a:solidFill>
                <a:prstClr val="black"/>
              </a:solidFill>
              <a:effectLst/>
              <a:uLnTx/>
              <a:uFillTx/>
              <a:latin typeface="Arial"/>
              <a:ea typeface="ＭＳ Ｐゴシック" charset="0"/>
              <a:cs typeface="Arial"/>
            </a:endParaRPr>
          </a:p>
        </p:txBody>
      </p:sp>
      <p:sp>
        <p:nvSpPr>
          <p:cNvPr id="20" name="Text Box 3">
            <a:extLst>
              <a:ext uri="{FF2B5EF4-FFF2-40B4-BE49-F238E27FC236}">
                <a16:creationId xmlns:a16="http://schemas.microsoft.com/office/drawing/2014/main" id="{B2CF83C5-CA97-DA44-8260-2741099422D3}"/>
              </a:ext>
            </a:extLst>
          </p:cNvPr>
          <p:cNvSpPr txBox="1">
            <a:spLocks noChangeArrowheads="1"/>
          </p:cNvSpPr>
          <p:nvPr/>
        </p:nvSpPr>
        <p:spPr bwMode="auto">
          <a:xfrm>
            <a:off x="1817370" y="2932900"/>
            <a:ext cx="1447800" cy="627062"/>
          </a:xfrm>
          <a:prstGeom prst="rect">
            <a:avLst/>
          </a:prstGeom>
          <a:solidFill>
            <a:srgbClr val="C0504D">
              <a:lumMod val="40000"/>
              <a:lumOff val="60000"/>
            </a:srgbClr>
          </a:solidFill>
          <a:ln w="9525" cmpd="sng">
            <a:solidFill>
              <a:srgbClr val="7F7F7F"/>
            </a:solidFill>
            <a:miter lim="800000"/>
            <a:headEnd/>
            <a:tailEnd/>
          </a:ln>
        </p:spPr>
        <p:txBody>
          <a:bodyPr anchor="ct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000" b="0" i="0" u="none" strike="noStrike" kern="0" cap="none" spc="0" normalizeH="0" baseline="0" noProof="0" dirty="0">
                <a:ln>
                  <a:noFill/>
                </a:ln>
                <a:solidFill>
                  <a:prstClr val="black"/>
                </a:solidFill>
                <a:effectLst/>
                <a:uLnTx/>
                <a:uFillTx/>
                <a:latin typeface="Arial" charset="0"/>
                <a:ea typeface="ＭＳ Ｐゴシック" charset="0"/>
              </a:rPr>
              <a:t>self as member of Team X</a:t>
            </a:r>
            <a:endParaRPr kumimoji="0" lang="en-AU" sz="1000" b="0" i="0" u="none" strike="noStrike" kern="0" cap="none" spc="0" normalizeH="0" baseline="0" noProof="0" dirty="0">
              <a:ln>
                <a:noFill/>
              </a:ln>
              <a:solidFill>
                <a:prstClr val="black"/>
              </a:solidFill>
              <a:effectLst/>
              <a:uLnTx/>
              <a:uFillTx/>
              <a:latin typeface="Arial"/>
              <a:ea typeface="ＭＳ Ｐゴシック" charset="0"/>
              <a:cs typeface="Arial"/>
            </a:endParaRPr>
          </a:p>
        </p:txBody>
      </p:sp>
      <p:sp>
        <p:nvSpPr>
          <p:cNvPr id="21" name="Text Box 3">
            <a:extLst>
              <a:ext uri="{FF2B5EF4-FFF2-40B4-BE49-F238E27FC236}">
                <a16:creationId xmlns:a16="http://schemas.microsoft.com/office/drawing/2014/main" id="{367ADC6C-8684-A54B-9C86-32361B0F15A3}"/>
              </a:ext>
            </a:extLst>
          </p:cNvPr>
          <p:cNvSpPr txBox="1">
            <a:spLocks noChangeArrowheads="1"/>
          </p:cNvSpPr>
          <p:nvPr/>
        </p:nvSpPr>
        <p:spPr bwMode="auto">
          <a:xfrm>
            <a:off x="3762058" y="2932900"/>
            <a:ext cx="1544637" cy="627062"/>
          </a:xfrm>
          <a:prstGeom prst="rect">
            <a:avLst/>
          </a:prstGeom>
          <a:solidFill>
            <a:srgbClr val="C0504D">
              <a:lumMod val="20000"/>
              <a:lumOff val="80000"/>
            </a:srgbClr>
          </a:solidFill>
          <a:ln w="9525" cmpd="sng">
            <a:solidFill>
              <a:srgbClr val="7F7F7F"/>
            </a:solidFill>
            <a:miter lim="800000"/>
            <a:headEnd/>
            <a:tailEnd/>
          </a:ln>
        </p:spPr>
        <p:txBody>
          <a:bodyPr anchor="ct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altLang="en-US" sz="1000" b="0" i="0" u="none" strike="noStrike" kern="0" cap="none" spc="0" normalizeH="0" baseline="0" noProof="0" dirty="0">
                <a:ln>
                  <a:noFill/>
                </a:ln>
                <a:solidFill>
                  <a:prstClr val="black"/>
                </a:solidFill>
                <a:effectLst/>
                <a:uLnTx/>
                <a:uFillTx/>
                <a:latin typeface="Arial" charset="0"/>
                <a:ea typeface="ＭＳ Ｐゴシック" charset="0"/>
              </a:rPr>
              <a:t> Activity that advances the interests of Team X</a:t>
            </a:r>
            <a:endParaRPr kumimoji="0" lang="en-AU" altLang="en-US" sz="1000" b="0" i="0" u="none" strike="noStrike" kern="0" cap="none" spc="0" normalizeH="0" baseline="0" noProof="0" dirty="0">
              <a:ln>
                <a:noFill/>
              </a:ln>
              <a:solidFill>
                <a:prstClr val="black"/>
              </a:solidFill>
              <a:effectLst/>
              <a:uLnTx/>
              <a:uFillTx/>
              <a:latin typeface="Arial" charset="0"/>
              <a:ea typeface="ＭＳ Ｐゴシック" charset="0"/>
            </a:endParaRPr>
          </a:p>
        </p:txBody>
      </p:sp>
      <p:sp>
        <p:nvSpPr>
          <p:cNvPr id="22" name="Text Box 3">
            <a:extLst>
              <a:ext uri="{FF2B5EF4-FFF2-40B4-BE49-F238E27FC236}">
                <a16:creationId xmlns:a16="http://schemas.microsoft.com/office/drawing/2014/main" id="{01189AAC-0EEF-E042-9D31-F4BA56831801}"/>
              </a:ext>
            </a:extLst>
          </p:cNvPr>
          <p:cNvSpPr txBox="1">
            <a:spLocks noChangeArrowheads="1"/>
          </p:cNvSpPr>
          <p:nvPr/>
        </p:nvSpPr>
        <p:spPr bwMode="auto">
          <a:xfrm>
            <a:off x="1688783" y="3979062"/>
            <a:ext cx="1706562" cy="1009650"/>
          </a:xfrm>
          <a:prstGeom prst="rect">
            <a:avLst/>
          </a:prstGeom>
          <a:solidFill>
            <a:srgbClr val="4F81BD">
              <a:lumMod val="20000"/>
              <a:lumOff val="80000"/>
            </a:srgbClr>
          </a:solidFill>
          <a:ln w="9525" cmpd="sng">
            <a:solidFill>
              <a:srgbClr val="7F7F7F"/>
            </a:solidFill>
            <a:miter lim="800000"/>
            <a:headEnd/>
            <a:tailEnd/>
          </a:ln>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dirty="0">
                <a:ln>
                  <a:noFill/>
                </a:ln>
                <a:solidFill>
                  <a:prstClr val="black"/>
                </a:solidFill>
                <a:effectLst/>
                <a:uLnTx/>
                <a:uFillTx/>
                <a:latin typeface="Arial" charset="0"/>
                <a:ea typeface="ＭＳ Ｐゴシック" charset="0"/>
              </a:rPr>
              <a:t>personal identity</a:t>
            </a:r>
            <a:endParaRPr kumimoji="0" lang="en-AU" sz="1100" b="0" i="0" u="none" strike="noStrike" kern="0" cap="none" spc="0" normalizeH="0" baseline="0" noProof="0" dirty="0">
              <a:ln>
                <a:noFill/>
              </a:ln>
              <a:solidFill>
                <a:prstClr val="black"/>
              </a:solidFill>
              <a:effectLst/>
              <a:uLnTx/>
              <a:uFillTx/>
              <a:latin typeface="Arial"/>
              <a:ea typeface="ＭＳ Ｐゴシック" charset="0"/>
              <a:cs typeface="Arial"/>
            </a:endParaRPr>
          </a:p>
        </p:txBody>
      </p:sp>
      <p:sp>
        <p:nvSpPr>
          <p:cNvPr id="23" name="Text Box 3">
            <a:extLst>
              <a:ext uri="{FF2B5EF4-FFF2-40B4-BE49-F238E27FC236}">
                <a16:creationId xmlns:a16="http://schemas.microsoft.com/office/drawing/2014/main" id="{2D312C51-C093-D64C-B8F1-4F222204EA6B}"/>
              </a:ext>
            </a:extLst>
          </p:cNvPr>
          <p:cNvSpPr txBox="1">
            <a:spLocks noChangeArrowheads="1"/>
          </p:cNvSpPr>
          <p:nvPr/>
        </p:nvSpPr>
        <p:spPr bwMode="auto">
          <a:xfrm>
            <a:off x="1817370" y="4264812"/>
            <a:ext cx="1447800" cy="627063"/>
          </a:xfrm>
          <a:prstGeom prst="rect">
            <a:avLst/>
          </a:prstGeom>
          <a:solidFill>
            <a:srgbClr val="4F81BD">
              <a:lumMod val="40000"/>
              <a:lumOff val="60000"/>
            </a:srgbClr>
          </a:solidFill>
          <a:ln w="9525" cmpd="sng">
            <a:solidFill>
              <a:srgbClr val="7F7F7F"/>
            </a:solidFill>
            <a:miter lim="800000"/>
            <a:headEnd/>
            <a:tailEnd/>
          </a:ln>
        </p:spPr>
        <p:txBody>
          <a:bodyPr anchor="ct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000" b="0" i="0" u="none" strike="noStrike" kern="0" cap="none" spc="0" normalizeH="0" baseline="0" noProof="0" dirty="0">
                <a:ln>
                  <a:noFill/>
                </a:ln>
                <a:solidFill>
                  <a:prstClr val="black"/>
                </a:solidFill>
                <a:effectLst/>
                <a:uLnTx/>
                <a:uFillTx/>
                <a:latin typeface="Arial" charset="0"/>
                <a:ea typeface="ＭＳ Ｐゴシック" charset="0"/>
              </a:rPr>
              <a:t>self as individual</a:t>
            </a:r>
            <a:endParaRPr kumimoji="0" lang="en-AU" sz="1000" b="0" i="0" u="none" strike="noStrike" kern="0" cap="none" spc="0" normalizeH="0" baseline="0" noProof="0" dirty="0">
              <a:ln>
                <a:noFill/>
              </a:ln>
              <a:solidFill>
                <a:prstClr val="black"/>
              </a:solidFill>
              <a:effectLst/>
              <a:uLnTx/>
              <a:uFillTx/>
              <a:latin typeface="Arial"/>
              <a:ea typeface="ＭＳ Ｐゴシック" charset="0"/>
              <a:cs typeface="Arial"/>
            </a:endParaRPr>
          </a:p>
        </p:txBody>
      </p:sp>
      <p:sp>
        <p:nvSpPr>
          <p:cNvPr id="24" name="Text Box 3">
            <a:extLst>
              <a:ext uri="{FF2B5EF4-FFF2-40B4-BE49-F238E27FC236}">
                <a16:creationId xmlns:a16="http://schemas.microsoft.com/office/drawing/2014/main" id="{7D97DFC1-DA85-7545-8A8A-ABFE83DEFBE1}"/>
              </a:ext>
            </a:extLst>
          </p:cNvPr>
          <p:cNvSpPr txBox="1">
            <a:spLocks noChangeArrowheads="1"/>
          </p:cNvSpPr>
          <p:nvPr/>
        </p:nvSpPr>
        <p:spPr bwMode="auto">
          <a:xfrm>
            <a:off x="3762058" y="4264812"/>
            <a:ext cx="1544637" cy="627063"/>
          </a:xfrm>
          <a:prstGeom prst="rect">
            <a:avLst/>
          </a:prstGeom>
          <a:solidFill>
            <a:sysClr val="window" lastClr="FFFFFF">
              <a:lumMod val="85000"/>
            </a:sysClr>
          </a:solidFill>
          <a:ln w="9525" cmpd="sng">
            <a:solidFill>
              <a:srgbClr val="7F7F7F"/>
            </a:solidFill>
            <a:miter lim="800000"/>
            <a:headEnd/>
            <a:tailEnd/>
          </a:ln>
        </p:spPr>
        <p:txBody>
          <a:bodyPr anchor="ct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altLang="en-US" sz="1000" b="0" i="0" u="none" strike="noStrike" kern="0" cap="none" spc="0" normalizeH="0" baseline="0" noProof="0" dirty="0">
                <a:ln>
                  <a:noFill/>
                </a:ln>
                <a:solidFill>
                  <a:prstClr val="black"/>
                </a:solidFill>
                <a:effectLst/>
                <a:uLnTx/>
                <a:uFillTx/>
                <a:latin typeface="Arial" charset="0"/>
                <a:ea typeface="ＭＳ Ｐゴシック" charset="0"/>
              </a:rPr>
              <a:t>Activity that advances the interests of Team X</a:t>
            </a:r>
            <a:endParaRPr kumimoji="0" lang="en-AU" altLang="en-US" sz="1000" b="0" i="0" u="none" strike="noStrike" kern="0" cap="none" spc="0" normalizeH="0" baseline="0" noProof="0" dirty="0">
              <a:ln>
                <a:noFill/>
              </a:ln>
              <a:solidFill>
                <a:prstClr val="black"/>
              </a:solidFill>
              <a:effectLst/>
              <a:uLnTx/>
              <a:uFillTx/>
              <a:latin typeface="Arial" charset="0"/>
              <a:ea typeface="ＭＳ Ｐゴシック" charset="0"/>
            </a:endParaRPr>
          </a:p>
        </p:txBody>
      </p:sp>
      <p:sp>
        <p:nvSpPr>
          <p:cNvPr id="25" name="Rectangle 1">
            <a:extLst>
              <a:ext uri="{FF2B5EF4-FFF2-40B4-BE49-F238E27FC236}">
                <a16:creationId xmlns:a16="http://schemas.microsoft.com/office/drawing/2014/main" id="{2EFF87C3-C440-3745-9358-A0F907E58F9E}"/>
              </a:ext>
            </a:extLst>
          </p:cNvPr>
          <p:cNvSpPr>
            <a:spLocks noChangeArrowheads="1"/>
          </p:cNvSpPr>
          <p:nvPr/>
        </p:nvSpPr>
        <p:spPr bwMode="auto">
          <a:xfrm>
            <a:off x="1826895" y="2061437"/>
            <a:ext cx="142875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defTabSz="914400">
              <a:spcBef>
                <a:spcPct val="0"/>
              </a:spcBef>
              <a:buFontTx/>
              <a:buNone/>
            </a:pPr>
            <a:r>
              <a:rPr lang="en-GB" altLang="en-US" sz="1200" dirty="0">
                <a:solidFill>
                  <a:prstClr val="black"/>
                </a:solidFill>
                <a:latin typeface="Arial" panose="020B0604020202020204" pitchFamily="34" charset="0"/>
              </a:rPr>
              <a:t>salient </a:t>
            </a:r>
          </a:p>
          <a:p>
            <a:pPr algn="ctr" defTabSz="914400">
              <a:spcBef>
                <a:spcPct val="0"/>
              </a:spcBef>
              <a:buFontTx/>
              <a:buNone/>
            </a:pPr>
            <a:r>
              <a:rPr lang="en-GB" altLang="en-US" sz="1200" dirty="0">
                <a:solidFill>
                  <a:prstClr val="black"/>
                </a:solidFill>
                <a:latin typeface="Arial" panose="020B0604020202020204" pitchFamily="34" charset="0"/>
              </a:rPr>
              <a:t>self-categorization</a:t>
            </a:r>
            <a:endParaRPr lang="en-AU" altLang="en-US" sz="1200" dirty="0">
              <a:solidFill>
                <a:prstClr val="black"/>
              </a:solidFill>
              <a:latin typeface="Arial" panose="020B0604020202020204" pitchFamily="34" charset="0"/>
            </a:endParaRPr>
          </a:p>
        </p:txBody>
      </p:sp>
      <p:sp>
        <p:nvSpPr>
          <p:cNvPr id="26" name="Text Box 3">
            <a:extLst>
              <a:ext uri="{FF2B5EF4-FFF2-40B4-BE49-F238E27FC236}">
                <a16:creationId xmlns:a16="http://schemas.microsoft.com/office/drawing/2014/main" id="{F0AC39E7-DD9C-4943-9E5C-C090F570BB21}"/>
              </a:ext>
            </a:extLst>
          </p:cNvPr>
          <p:cNvSpPr txBox="1">
            <a:spLocks noChangeArrowheads="1"/>
          </p:cNvSpPr>
          <p:nvPr/>
        </p:nvSpPr>
        <p:spPr bwMode="auto">
          <a:xfrm>
            <a:off x="5784533" y="2932900"/>
            <a:ext cx="1544637" cy="627062"/>
          </a:xfrm>
          <a:prstGeom prst="rect">
            <a:avLst/>
          </a:prstGeom>
          <a:solidFill>
            <a:sysClr val="window" lastClr="FFFFFF">
              <a:lumMod val="85000"/>
            </a:sysClr>
          </a:solidFill>
          <a:ln w="9525" cmpd="sng">
            <a:solidFill>
              <a:srgbClr val="7F7F7F"/>
            </a:solidFill>
            <a:miter lim="800000"/>
            <a:headEnd/>
            <a:tailEnd/>
          </a:ln>
        </p:spPr>
        <p:txBody>
          <a:bodyPr anchor="ct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altLang="en-US" sz="1000" b="0" i="0" u="none" strike="noStrike" kern="0" cap="none" spc="0" normalizeH="0" baseline="0" noProof="0" dirty="0">
                <a:ln>
                  <a:noFill/>
                </a:ln>
                <a:solidFill>
                  <a:prstClr val="black"/>
                </a:solidFill>
                <a:effectLst/>
                <a:uLnTx/>
                <a:uFillTx/>
                <a:latin typeface="Arial" charset="0"/>
                <a:ea typeface="ＭＳ Ｐゴシック" charset="0"/>
              </a:rPr>
              <a:t> Activity that advances the interests of </a:t>
            </a:r>
            <a:r>
              <a:rPr kumimoji="0" lang="en-GB" altLang="en-US" sz="1000" b="0" i="0" u="none" strike="noStrike" kern="0" cap="none" spc="0" normalizeH="0" baseline="0" noProof="0">
                <a:ln>
                  <a:noFill/>
                </a:ln>
                <a:solidFill>
                  <a:prstClr val="black"/>
                </a:solidFill>
                <a:effectLst/>
                <a:uLnTx/>
                <a:uFillTx/>
                <a:latin typeface="Arial" charset="0"/>
                <a:ea typeface="ＭＳ Ｐゴシック" charset="0"/>
              </a:rPr>
              <a:t>Team Y</a:t>
            </a:r>
            <a:endParaRPr kumimoji="0" lang="en-AU" altLang="en-US" sz="1000" b="0" i="0" u="none" strike="noStrike" kern="0" cap="none" spc="0" normalizeH="0" baseline="0" noProof="0" dirty="0">
              <a:ln>
                <a:noFill/>
              </a:ln>
              <a:solidFill>
                <a:prstClr val="black"/>
              </a:solidFill>
              <a:effectLst/>
              <a:uLnTx/>
              <a:uFillTx/>
              <a:latin typeface="Arial" charset="0"/>
              <a:ea typeface="ＭＳ Ｐゴシック" charset="0"/>
            </a:endParaRPr>
          </a:p>
        </p:txBody>
      </p:sp>
      <p:sp>
        <p:nvSpPr>
          <p:cNvPr id="27" name="Text Box 3">
            <a:extLst>
              <a:ext uri="{FF2B5EF4-FFF2-40B4-BE49-F238E27FC236}">
                <a16:creationId xmlns:a16="http://schemas.microsoft.com/office/drawing/2014/main" id="{12D958ED-6E63-C147-A93A-4463DC54AA59}"/>
              </a:ext>
            </a:extLst>
          </p:cNvPr>
          <p:cNvSpPr txBox="1">
            <a:spLocks noChangeArrowheads="1"/>
          </p:cNvSpPr>
          <p:nvPr/>
        </p:nvSpPr>
        <p:spPr bwMode="auto">
          <a:xfrm>
            <a:off x="5784533" y="4267987"/>
            <a:ext cx="1544637" cy="627063"/>
          </a:xfrm>
          <a:prstGeom prst="rect">
            <a:avLst/>
          </a:prstGeom>
          <a:solidFill>
            <a:sysClr val="window" lastClr="FFFFFF">
              <a:lumMod val="85000"/>
            </a:sysClr>
          </a:solidFill>
          <a:ln w="9525" cmpd="sng">
            <a:solidFill>
              <a:srgbClr val="7F7F7F"/>
            </a:solidFill>
            <a:miter lim="800000"/>
            <a:headEnd/>
            <a:tailEnd/>
          </a:ln>
        </p:spPr>
        <p:txBody>
          <a:bodyPr anchor="ct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altLang="en-US" sz="1000" b="0" i="0" u="none" strike="noStrike" kern="0" cap="none" spc="0" normalizeH="0" baseline="0" noProof="0" dirty="0">
                <a:ln>
                  <a:noFill/>
                </a:ln>
                <a:solidFill>
                  <a:prstClr val="black"/>
                </a:solidFill>
                <a:effectLst/>
                <a:uLnTx/>
                <a:uFillTx/>
                <a:latin typeface="Arial" charset="0"/>
                <a:ea typeface="ＭＳ Ｐゴシック" charset="0"/>
              </a:rPr>
              <a:t> Activity that advances the interests of </a:t>
            </a:r>
            <a:r>
              <a:rPr kumimoji="0" lang="en-GB" altLang="en-US" sz="1000" b="0" i="0" u="none" strike="noStrike" kern="0" cap="none" spc="0" normalizeH="0" baseline="0" noProof="0">
                <a:ln>
                  <a:noFill/>
                </a:ln>
                <a:solidFill>
                  <a:prstClr val="black"/>
                </a:solidFill>
                <a:effectLst/>
                <a:uLnTx/>
                <a:uFillTx/>
                <a:latin typeface="Arial" charset="0"/>
                <a:ea typeface="ＭＳ Ｐゴシック" charset="0"/>
              </a:rPr>
              <a:t>Team Y</a:t>
            </a:r>
            <a:endParaRPr kumimoji="0" lang="en-AU" altLang="en-US" sz="1000" b="0" i="0" u="none" strike="noStrike" kern="0" cap="none" spc="0" normalizeH="0" baseline="0" noProof="0" dirty="0">
              <a:ln>
                <a:noFill/>
              </a:ln>
              <a:solidFill>
                <a:prstClr val="black"/>
              </a:solidFill>
              <a:effectLst/>
              <a:uLnTx/>
              <a:uFillTx/>
              <a:latin typeface="Arial" charset="0"/>
              <a:ea typeface="ＭＳ Ｐゴシック" charset="0"/>
            </a:endParaRPr>
          </a:p>
        </p:txBody>
      </p:sp>
      <p:sp>
        <p:nvSpPr>
          <p:cNvPr id="28" name="Text Box 3">
            <a:extLst>
              <a:ext uri="{FF2B5EF4-FFF2-40B4-BE49-F238E27FC236}">
                <a16:creationId xmlns:a16="http://schemas.microsoft.com/office/drawing/2014/main" id="{EC1CED5C-FD2A-AF40-A9BB-01D6072611FF}"/>
              </a:ext>
            </a:extLst>
          </p:cNvPr>
          <p:cNvSpPr txBox="1">
            <a:spLocks noChangeArrowheads="1"/>
          </p:cNvSpPr>
          <p:nvPr/>
        </p:nvSpPr>
        <p:spPr bwMode="auto">
          <a:xfrm rot="16200000">
            <a:off x="1811020" y="3312312"/>
            <a:ext cx="1223963" cy="2303463"/>
          </a:xfrm>
          <a:prstGeom prst="rect">
            <a:avLst/>
          </a:prstGeom>
          <a:noFill/>
          <a:ln w="9525">
            <a:solidFill>
              <a:srgbClr val="7F7F7F"/>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defTabSz="914400">
              <a:spcBef>
                <a:spcPct val="0"/>
              </a:spcBef>
              <a:buFontTx/>
              <a:buNone/>
            </a:pPr>
            <a:r>
              <a:rPr lang="en-AU" altLang="en-US" sz="1100">
                <a:solidFill>
                  <a:prstClr val="black"/>
                </a:solidFill>
                <a:latin typeface="Arial" panose="020B0604020202020204" pitchFamily="34" charset="0"/>
                <a:cs typeface="Arial" panose="020B0604020202020204" pitchFamily="34" charset="0"/>
              </a:rPr>
              <a:t>locus of intrinsic motivation </a:t>
            </a:r>
          </a:p>
        </p:txBody>
      </p:sp>
    </p:spTree>
    <p:extLst>
      <p:ext uri="{BB962C8B-B14F-4D97-AF65-F5344CB8AC3E}">
        <p14:creationId xmlns:p14="http://schemas.microsoft.com/office/powerpoint/2010/main" val="2774781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2"/>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3"/>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4"/>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7"/>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8"/>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9"/>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20"/>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21"/>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animBg="1"/>
      <p:bldP spid="21" grpId="0" animBg="1"/>
      <p:bldP spid="22" grpId="0" animBg="1"/>
      <p:bldP spid="23" grpId="0" animBg="1"/>
      <p:bldP spid="24" grpId="0" animBg="1"/>
      <p:bldP spid="25" grpId="0"/>
      <p:bldP spid="26" grpId="0" animBg="1"/>
      <p:bldP spid="27" grpId="0" animBg="1"/>
      <p:bldP spid="28"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FE9EBA9-4843-A348-B607-AF6A8AA45D5F}"/>
              </a:ext>
            </a:extLst>
          </p:cNvPr>
          <p:cNvSpPr>
            <a:spLocks noGrp="1"/>
          </p:cNvSpPr>
          <p:nvPr>
            <p:ph type="sldNum" sz="quarter" idx="4"/>
          </p:nvPr>
        </p:nvSpPr>
        <p:spPr/>
        <p:txBody>
          <a:bodyPr/>
          <a:lstStyle/>
          <a:p>
            <a:fld id="{BDED0440-CF85-4CB9-8D89-87E5AE29F424}" type="slidenum">
              <a:rPr lang="en-GB" smtClean="0"/>
              <a:pPr/>
              <a:t>16</a:t>
            </a:fld>
            <a:endParaRPr lang="en-GB" dirty="0"/>
          </a:p>
        </p:txBody>
      </p:sp>
      <p:sp>
        <p:nvSpPr>
          <p:cNvPr id="9" name="Content Placeholder 2">
            <a:extLst>
              <a:ext uri="{FF2B5EF4-FFF2-40B4-BE49-F238E27FC236}">
                <a16:creationId xmlns:a16="http://schemas.microsoft.com/office/drawing/2014/main" id="{9E1FB00C-FB00-47C6-88BF-17239AD5F695}"/>
              </a:ext>
            </a:extLst>
          </p:cNvPr>
          <p:cNvSpPr>
            <a:spLocks noGrp="1"/>
          </p:cNvSpPr>
          <p:nvPr>
            <p:ph sz="quarter" idx="10"/>
          </p:nvPr>
        </p:nvSpPr>
        <p:spPr>
          <a:xfrm>
            <a:off x="400401" y="2713116"/>
            <a:ext cx="8137981" cy="2252548"/>
          </a:xfrm>
        </p:spPr>
        <p:txBody>
          <a:bodyPr>
            <a:normAutofit/>
          </a:bodyPr>
          <a:lstStyle/>
          <a:p>
            <a:pPr marL="182563" indent="-182563">
              <a:lnSpc>
                <a:spcPct val="90000"/>
              </a:lnSpc>
              <a:buFont typeface="Arial" panose="020B0604020202020204" pitchFamily="34" charset="0"/>
              <a:buChar char="•"/>
            </a:pPr>
            <a:r>
              <a:rPr lang="nl-BE" sz="1800" dirty="0" err="1">
                <a:latin typeface="Avenir Roman"/>
              </a:rPr>
              <a:t>Identification</a:t>
            </a:r>
            <a:r>
              <a:rPr lang="nl-BE" sz="1800" dirty="0">
                <a:latin typeface="Avenir Roman"/>
              </a:rPr>
              <a:t> </a:t>
            </a:r>
            <a:r>
              <a:rPr lang="nl-BE" sz="1800" dirty="0" err="1">
                <a:latin typeface="Avenir Roman"/>
              </a:rPr>
              <a:t>with</a:t>
            </a:r>
            <a:r>
              <a:rPr lang="nl-BE" sz="1800" dirty="0">
                <a:latin typeface="Avenir Roman"/>
              </a:rPr>
              <a:t> </a:t>
            </a:r>
            <a:r>
              <a:rPr lang="nl-BE" sz="1800" dirty="0" err="1">
                <a:latin typeface="Avenir Roman"/>
              </a:rPr>
              <a:t>group</a:t>
            </a:r>
            <a:r>
              <a:rPr lang="nl-BE" sz="1800" dirty="0">
                <a:latin typeface="Avenir Roman"/>
              </a:rPr>
              <a:t> is </a:t>
            </a:r>
            <a:r>
              <a:rPr lang="nl-BE" sz="1800" dirty="0" err="1">
                <a:latin typeface="Avenir Roman"/>
              </a:rPr>
              <a:t>positively</a:t>
            </a:r>
            <a:r>
              <a:rPr lang="nl-BE" sz="1800" dirty="0">
                <a:latin typeface="Avenir Roman"/>
              </a:rPr>
              <a:t> </a:t>
            </a:r>
            <a:r>
              <a:rPr lang="nl-BE" sz="1800" dirty="0" err="1">
                <a:latin typeface="Avenir Roman"/>
              </a:rPr>
              <a:t>related</a:t>
            </a:r>
            <a:r>
              <a:rPr lang="nl-BE" sz="1800" dirty="0">
                <a:latin typeface="Avenir Roman"/>
              </a:rPr>
              <a:t> </a:t>
            </a:r>
            <a:r>
              <a:rPr lang="nl-BE" sz="1800" dirty="0" err="1">
                <a:latin typeface="Avenir Roman"/>
              </a:rPr>
              <a:t>with</a:t>
            </a:r>
            <a:r>
              <a:rPr lang="nl-BE" sz="1800" dirty="0">
                <a:latin typeface="Avenir Roman"/>
              </a:rPr>
              <a:t> </a:t>
            </a:r>
            <a:r>
              <a:rPr lang="nl-BE" sz="1800" dirty="0" err="1">
                <a:latin typeface="Avenir Roman"/>
              </a:rPr>
              <a:t>feelings</a:t>
            </a:r>
            <a:r>
              <a:rPr lang="nl-BE" sz="1800" dirty="0">
                <a:latin typeface="Avenir Roman"/>
              </a:rPr>
              <a:t> of personal control </a:t>
            </a:r>
            <a:r>
              <a:rPr lang="nl-BE" sz="1800" dirty="0" err="1">
                <a:latin typeface="Avenir Roman"/>
              </a:rPr>
              <a:t>and</a:t>
            </a:r>
            <a:r>
              <a:rPr lang="nl-BE" sz="1800" dirty="0">
                <a:latin typeface="Avenir Roman"/>
              </a:rPr>
              <a:t> </a:t>
            </a:r>
            <a:r>
              <a:rPr lang="nl-BE" sz="1800" dirty="0" err="1">
                <a:latin typeface="Avenir Roman"/>
              </a:rPr>
              <a:t>self-efficacy</a:t>
            </a:r>
            <a:r>
              <a:rPr lang="nl-BE" sz="1800" dirty="0">
                <a:latin typeface="Avenir Roman"/>
              </a:rPr>
              <a:t> (</a:t>
            </a:r>
            <a:r>
              <a:rPr lang="nl-BE" sz="1800" dirty="0" err="1">
                <a:latin typeface="Avenir Roman"/>
              </a:rPr>
              <a:t>and</a:t>
            </a:r>
            <a:r>
              <a:rPr lang="nl-BE" sz="1800" dirty="0">
                <a:latin typeface="Avenir Roman"/>
              </a:rPr>
              <a:t> </a:t>
            </a:r>
            <a:r>
              <a:rPr lang="nl-BE" sz="1800" dirty="0" err="1">
                <a:latin typeface="Avenir Roman"/>
              </a:rPr>
              <a:t>collective</a:t>
            </a:r>
            <a:r>
              <a:rPr lang="nl-BE" sz="1800" dirty="0">
                <a:latin typeface="Avenir Roman"/>
              </a:rPr>
              <a:t> </a:t>
            </a:r>
            <a:r>
              <a:rPr lang="nl-BE" sz="1800" dirty="0" err="1">
                <a:latin typeface="Avenir Roman"/>
              </a:rPr>
              <a:t>efficacy</a:t>
            </a:r>
            <a:r>
              <a:rPr lang="nl-BE" sz="1800" dirty="0">
                <a:latin typeface="Avenir Roman"/>
              </a:rPr>
              <a:t>). </a:t>
            </a:r>
            <a:r>
              <a:rPr lang="nl-BE" sz="1800" dirty="0" err="1">
                <a:latin typeface="Avenir Roman"/>
              </a:rPr>
              <a:t>Groups</a:t>
            </a:r>
            <a:r>
              <a:rPr lang="nl-BE" sz="1800" dirty="0">
                <a:latin typeface="Avenir Roman"/>
              </a:rPr>
              <a:t> are </a:t>
            </a:r>
            <a:r>
              <a:rPr lang="nl-BE" sz="1800" dirty="0" err="1">
                <a:latin typeface="Avenir Roman"/>
              </a:rPr>
              <a:t>therefore</a:t>
            </a:r>
            <a:r>
              <a:rPr lang="nl-BE" sz="1800" dirty="0">
                <a:latin typeface="Avenir Roman"/>
              </a:rPr>
              <a:t> </a:t>
            </a:r>
            <a:r>
              <a:rPr lang="nl-BE" sz="1800" dirty="0" err="1">
                <a:latin typeface="Avenir Roman"/>
              </a:rPr>
              <a:t>capable</a:t>
            </a:r>
            <a:r>
              <a:rPr lang="nl-BE" sz="1800" dirty="0">
                <a:latin typeface="Avenir Roman"/>
              </a:rPr>
              <a:t> of </a:t>
            </a:r>
            <a:r>
              <a:rPr lang="nl-BE" sz="1800" dirty="0" err="1">
                <a:latin typeface="Avenir Roman"/>
              </a:rPr>
              <a:t>achieving</a:t>
            </a:r>
            <a:r>
              <a:rPr lang="nl-BE" sz="1800" dirty="0">
                <a:latin typeface="Avenir Roman"/>
              </a:rPr>
              <a:t> </a:t>
            </a:r>
            <a:r>
              <a:rPr lang="nl-BE" sz="1800" dirty="0" err="1">
                <a:latin typeface="Avenir Roman"/>
              </a:rPr>
              <a:t>tasks</a:t>
            </a:r>
            <a:r>
              <a:rPr lang="nl-BE" sz="1800" dirty="0">
                <a:latin typeface="Avenir Roman"/>
              </a:rPr>
              <a:t> </a:t>
            </a:r>
            <a:r>
              <a:rPr lang="nl-BE" sz="1800" dirty="0" err="1">
                <a:latin typeface="Avenir Roman"/>
              </a:rPr>
              <a:t>that</a:t>
            </a:r>
            <a:r>
              <a:rPr lang="nl-BE" sz="1800" dirty="0">
                <a:latin typeface="Avenir Roman"/>
              </a:rPr>
              <a:t> are </a:t>
            </a:r>
            <a:r>
              <a:rPr lang="nl-BE" sz="1800" dirty="0" err="1">
                <a:latin typeface="Avenir Roman"/>
              </a:rPr>
              <a:t>beyond</a:t>
            </a:r>
            <a:r>
              <a:rPr lang="nl-BE" sz="1800" dirty="0">
                <a:latin typeface="Avenir Roman"/>
              </a:rPr>
              <a:t> </a:t>
            </a:r>
            <a:r>
              <a:rPr lang="nl-BE" sz="1800" dirty="0" err="1">
                <a:latin typeface="Avenir Roman"/>
              </a:rPr>
              <a:t>the</a:t>
            </a:r>
            <a:r>
              <a:rPr lang="nl-BE" sz="1800" dirty="0">
                <a:latin typeface="Avenir Roman"/>
              </a:rPr>
              <a:t> scope of </a:t>
            </a:r>
            <a:r>
              <a:rPr lang="nl-BE" sz="1800" dirty="0" err="1">
                <a:latin typeface="Avenir Roman"/>
              </a:rPr>
              <a:t>any</a:t>
            </a:r>
            <a:r>
              <a:rPr lang="nl-BE" sz="1800" dirty="0">
                <a:latin typeface="Avenir Roman"/>
              </a:rPr>
              <a:t> </a:t>
            </a:r>
            <a:r>
              <a:rPr lang="nl-BE" sz="1800" dirty="0" err="1">
                <a:latin typeface="Avenir Roman"/>
              </a:rPr>
              <a:t>one</a:t>
            </a:r>
            <a:r>
              <a:rPr lang="nl-BE" sz="1800" dirty="0">
                <a:latin typeface="Avenir Roman"/>
              </a:rPr>
              <a:t> </a:t>
            </a:r>
            <a:r>
              <a:rPr lang="nl-BE" sz="1800" dirty="0" err="1">
                <a:latin typeface="Avenir Roman"/>
              </a:rPr>
              <a:t>individual</a:t>
            </a:r>
            <a:r>
              <a:rPr lang="nl-BE" sz="1800" dirty="0">
                <a:latin typeface="Avenir Roman"/>
              </a:rPr>
              <a:t> </a:t>
            </a:r>
            <a:r>
              <a:rPr lang="nl-BE" sz="1800" dirty="0" err="1">
                <a:latin typeface="Avenir Roman"/>
              </a:rPr>
              <a:t>to</a:t>
            </a:r>
            <a:r>
              <a:rPr lang="nl-BE" sz="1800" dirty="0">
                <a:latin typeface="Avenir Roman"/>
              </a:rPr>
              <a:t> </a:t>
            </a:r>
            <a:r>
              <a:rPr lang="nl-BE" sz="1800" dirty="0" err="1">
                <a:latin typeface="Avenir Roman"/>
              </a:rPr>
              <a:t>accomplish</a:t>
            </a:r>
            <a:r>
              <a:rPr lang="nl-BE" sz="1800" dirty="0">
                <a:latin typeface="Avenir Roman"/>
              </a:rPr>
              <a:t>.</a:t>
            </a:r>
          </a:p>
          <a:p>
            <a:pPr marL="182563" indent="-182563">
              <a:lnSpc>
                <a:spcPct val="90000"/>
              </a:lnSpc>
              <a:buFont typeface="Arial" panose="020B0604020202020204" pitchFamily="34" charset="0"/>
              <a:buChar char="•"/>
            </a:pPr>
            <a:r>
              <a:rPr lang="nl-BE" sz="1800" dirty="0" err="1">
                <a:latin typeface="Avenir Roman"/>
              </a:rPr>
              <a:t>Groups</a:t>
            </a:r>
            <a:r>
              <a:rPr lang="nl-BE" sz="1800" dirty="0">
                <a:latin typeface="Avenir Roman"/>
              </a:rPr>
              <a:t> offer </a:t>
            </a:r>
            <a:r>
              <a:rPr lang="nl-BE" sz="1800" dirty="0" err="1">
                <a:latin typeface="Avenir Roman"/>
              </a:rPr>
              <a:t>structure</a:t>
            </a:r>
            <a:r>
              <a:rPr lang="nl-BE" sz="1800" dirty="0">
                <a:latin typeface="Avenir Roman"/>
              </a:rPr>
              <a:t> </a:t>
            </a:r>
            <a:r>
              <a:rPr lang="nl-BE" sz="1800" dirty="0" err="1">
                <a:latin typeface="Avenir Roman"/>
              </a:rPr>
              <a:t>and</a:t>
            </a:r>
            <a:r>
              <a:rPr lang="nl-BE" sz="1800" dirty="0">
                <a:latin typeface="Avenir Roman"/>
              </a:rPr>
              <a:t> </a:t>
            </a:r>
            <a:r>
              <a:rPr lang="nl-BE" sz="1800" dirty="0" err="1">
                <a:latin typeface="Avenir Roman"/>
              </a:rPr>
              <a:t>predictability</a:t>
            </a:r>
            <a:r>
              <a:rPr lang="nl-BE" sz="1800" dirty="0">
                <a:latin typeface="Avenir Roman"/>
              </a:rPr>
              <a:t> in a random </a:t>
            </a:r>
            <a:r>
              <a:rPr lang="nl-BE" sz="1800" dirty="0" err="1">
                <a:latin typeface="Avenir Roman"/>
              </a:rPr>
              <a:t>and</a:t>
            </a:r>
            <a:r>
              <a:rPr lang="nl-BE" sz="1800" dirty="0">
                <a:latin typeface="Avenir Roman"/>
              </a:rPr>
              <a:t> </a:t>
            </a:r>
            <a:r>
              <a:rPr lang="nl-BE" sz="1800" dirty="0" err="1">
                <a:latin typeface="Avenir Roman"/>
              </a:rPr>
              <a:t>chaotic</a:t>
            </a:r>
            <a:r>
              <a:rPr lang="nl-BE" sz="1800" dirty="0">
                <a:latin typeface="Avenir Roman"/>
              </a:rPr>
              <a:t> </a:t>
            </a:r>
            <a:r>
              <a:rPr lang="nl-BE" sz="1800" dirty="0" err="1">
                <a:latin typeface="Avenir Roman"/>
              </a:rPr>
              <a:t>world</a:t>
            </a:r>
            <a:endParaRPr lang="nl-BE" sz="1800" dirty="0">
              <a:latin typeface="Avenir Roman"/>
            </a:endParaRPr>
          </a:p>
          <a:p>
            <a:pPr marL="182563" indent="-182563">
              <a:lnSpc>
                <a:spcPct val="90000"/>
              </a:lnSpc>
              <a:buFont typeface="Arial" panose="020B0604020202020204" pitchFamily="34" charset="0"/>
              <a:buChar char="•"/>
            </a:pPr>
            <a:r>
              <a:rPr lang="nl-BE" sz="1800" dirty="0">
                <a:latin typeface="Avenir Roman"/>
              </a:rPr>
              <a:t>Shared </a:t>
            </a:r>
            <a:r>
              <a:rPr lang="nl-BE" sz="1800" dirty="0" err="1">
                <a:latin typeface="Avenir Roman"/>
              </a:rPr>
              <a:t>social</a:t>
            </a:r>
            <a:r>
              <a:rPr lang="nl-BE" sz="1800" dirty="0">
                <a:latin typeface="Avenir Roman"/>
              </a:rPr>
              <a:t> </a:t>
            </a:r>
            <a:r>
              <a:rPr lang="nl-BE" sz="1800" dirty="0" err="1">
                <a:latin typeface="Avenir Roman"/>
              </a:rPr>
              <a:t>identity</a:t>
            </a:r>
            <a:r>
              <a:rPr lang="nl-BE" sz="1800" dirty="0">
                <a:latin typeface="Avenir Roman"/>
              </a:rPr>
              <a:t> </a:t>
            </a:r>
            <a:r>
              <a:rPr lang="nl-BE" sz="1800" dirty="0" err="1">
                <a:latin typeface="Avenir Roman"/>
              </a:rPr>
              <a:t>helps</a:t>
            </a:r>
            <a:r>
              <a:rPr lang="nl-BE" sz="1800" dirty="0">
                <a:latin typeface="Avenir Roman"/>
              </a:rPr>
              <a:t> </a:t>
            </a:r>
            <a:r>
              <a:rPr lang="nl-BE" sz="1800" dirty="0" err="1">
                <a:latin typeface="Avenir Roman"/>
              </a:rPr>
              <a:t>people</a:t>
            </a:r>
            <a:r>
              <a:rPr lang="nl-BE" sz="1800" dirty="0">
                <a:latin typeface="Avenir Roman"/>
              </a:rPr>
              <a:t> </a:t>
            </a:r>
            <a:r>
              <a:rPr lang="nl-BE" sz="1800" dirty="0" err="1">
                <a:latin typeface="Avenir Roman"/>
              </a:rPr>
              <a:t>to</a:t>
            </a:r>
            <a:r>
              <a:rPr lang="nl-BE" sz="1800" dirty="0">
                <a:latin typeface="Avenir Roman"/>
              </a:rPr>
              <a:t> </a:t>
            </a:r>
            <a:r>
              <a:rPr lang="nl-BE" sz="1800" dirty="0" err="1">
                <a:latin typeface="Avenir Roman"/>
              </a:rPr>
              <a:t>avoid</a:t>
            </a:r>
            <a:r>
              <a:rPr lang="nl-BE" sz="1800" dirty="0">
                <a:latin typeface="Avenir Roman"/>
              </a:rPr>
              <a:t> </a:t>
            </a:r>
            <a:r>
              <a:rPr lang="nl-BE" sz="1800" dirty="0" err="1">
                <a:latin typeface="Avenir Roman"/>
              </a:rPr>
              <a:t>learned</a:t>
            </a:r>
            <a:r>
              <a:rPr lang="nl-BE" sz="1800" dirty="0">
                <a:latin typeface="Avenir Roman"/>
              </a:rPr>
              <a:t> </a:t>
            </a:r>
            <a:r>
              <a:rPr lang="nl-BE" sz="1800" dirty="0" err="1">
                <a:latin typeface="Avenir Roman"/>
              </a:rPr>
              <a:t>helplessness</a:t>
            </a:r>
            <a:r>
              <a:rPr lang="nl-BE" sz="1800" dirty="0">
                <a:latin typeface="Avenir Roman"/>
              </a:rPr>
              <a:t>.</a:t>
            </a:r>
          </a:p>
          <a:p>
            <a:pPr marL="182563" indent="-182563">
              <a:lnSpc>
                <a:spcPct val="90000"/>
              </a:lnSpc>
              <a:buFont typeface="Arial" panose="020B0604020202020204" pitchFamily="34" charset="0"/>
              <a:buChar char="•"/>
            </a:pPr>
            <a:r>
              <a:rPr lang="nl-BE" sz="1800" dirty="0">
                <a:latin typeface="Avenir Roman"/>
              </a:rPr>
              <a:t>Shared </a:t>
            </a:r>
            <a:r>
              <a:rPr lang="nl-BE" sz="1800" dirty="0" err="1">
                <a:latin typeface="Avenir Roman"/>
              </a:rPr>
              <a:t>social</a:t>
            </a:r>
            <a:r>
              <a:rPr lang="nl-BE" sz="1800" dirty="0">
                <a:latin typeface="Avenir Roman"/>
              </a:rPr>
              <a:t> </a:t>
            </a:r>
            <a:r>
              <a:rPr lang="nl-BE" sz="1800" dirty="0" err="1">
                <a:latin typeface="Avenir Roman"/>
              </a:rPr>
              <a:t>identity</a:t>
            </a:r>
            <a:r>
              <a:rPr lang="nl-BE" sz="1800" dirty="0">
                <a:latin typeface="Avenir Roman"/>
              </a:rPr>
              <a:t> </a:t>
            </a:r>
            <a:r>
              <a:rPr lang="nl-BE" sz="1800" dirty="0" err="1">
                <a:latin typeface="Avenir Roman"/>
              </a:rPr>
              <a:t>shapes</a:t>
            </a:r>
            <a:r>
              <a:rPr lang="nl-BE" sz="1800" dirty="0">
                <a:latin typeface="Avenir Roman"/>
              </a:rPr>
              <a:t> </a:t>
            </a:r>
            <a:r>
              <a:rPr lang="nl-BE" sz="1800" dirty="0" err="1">
                <a:latin typeface="Avenir Roman"/>
              </a:rPr>
              <a:t>expectance-related</a:t>
            </a:r>
            <a:r>
              <a:rPr lang="nl-BE" sz="1800" dirty="0">
                <a:latin typeface="Avenir Roman"/>
              </a:rPr>
              <a:t> </a:t>
            </a:r>
            <a:r>
              <a:rPr lang="nl-BE" sz="1800" dirty="0" err="1">
                <a:latin typeface="Avenir Roman"/>
              </a:rPr>
              <a:t>beliefs</a:t>
            </a:r>
            <a:r>
              <a:rPr lang="nl-BE" sz="1800" dirty="0">
                <a:latin typeface="Avenir Roman"/>
              </a:rPr>
              <a:t>.</a:t>
            </a:r>
          </a:p>
          <a:p>
            <a:pPr marL="457200" indent="-457200">
              <a:lnSpc>
                <a:spcPct val="90000"/>
              </a:lnSpc>
              <a:buAutoNum type="arabicParenR"/>
            </a:pPr>
            <a:endParaRPr lang="nl-BE" dirty="0">
              <a:latin typeface="Avenir Roman"/>
            </a:endParaRPr>
          </a:p>
        </p:txBody>
      </p:sp>
      <p:sp>
        <p:nvSpPr>
          <p:cNvPr id="7" name="Title 1">
            <a:extLst>
              <a:ext uri="{FF2B5EF4-FFF2-40B4-BE49-F238E27FC236}">
                <a16:creationId xmlns:a16="http://schemas.microsoft.com/office/drawing/2014/main" id="{E16374FD-3178-4334-92FB-6FF2D87998B8}"/>
              </a:ext>
            </a:extLst>
          </p:cNvPr>
          <p:cNvSpPr>
            <a:spLocks noGrp="1"/>
          </p:cNvSpPr>
          <p:nvPr>
            <p:ph type="ctrTitle"/>
          </p:nvPr>
        </p:nvSpPr>
        <p:spPr>
          <a:xfrm>
            <a:off x="679450" y="438150"/>
            <a:ext cx="7772400" cy="522288"/>
          </a:xfrm>
        </p:spPr>
        <p:txBody>
          <a:bodyPr anchor="t">
            <a:noAutofit/>
          </a:bodyPr>
          <a:lstStyle>
            <a:lvl1pPr algn="l">
              <a:defRPr sz="3600" b="1"/>
            </a:lvl1pPr>
          </a:lstStyle>
          <a:p>
            <a:r>
              <a:rPr lang="en-US" sz="3200" b="0" dirty="0">
                <a:solidFill>
                  <a:srgbClr val="22568B"/>
                </a:solidFill>
                <a:latin typeface="Avenir Roman" panose="02000503020000020003" pitchFamily="2" charset="0"/>
              </a:rPr>
              <a:t>A social identity approach to teamwork </a:t>
            </a:r>
            <a:br>
              <a:rPr lang="en-US" sz="3200" b="0" dirty="0">
                <a:solidFill>
                  <a:srgbClr val="22568B"/>
                </a:solidFill>
                <a:latin typeface="Avenir Roman" panose="02000503020000020003" pitchFamily="2" charset="0"/>
              </a:rPr>
            </a:br>
            <a:r>
              <a:rPr lang="en-US" sz="3200" b="0" dirty="0">
                <a:solidFill>
                  <a:srgbClr val="22568B"/>
                </a:solidFill>
                <a:latin typeface="Avenir Roman" panose="02000503020000020003" pitchFamily="2" charset="0"/>
              </a:rPr>
              <a:t>and group performance</a:t>
            </a:r>
            <a:br>
              <a:rPr lang="en-US" b="0" dirty="0">
                <a:solidFill>
                  <a:srgbClr val="22568B"/>
                </a:solidFill>
                <a:latin typeface="Avenir Roman" panose="02000503020000020003" pitchFamily="2" charset="0"/>
              </a:rPr>
            </a:br>
            <a:endParaRPr lang="en-US" b="0" dirty="0">
              <a:solidFill>
                <a:srgbClr val="22568B"/>
              </a:solidFill>
              <a:latin typeface="Avenir Roman" panose="02000503020000020003" pitchFamily="2" charset="0"/>
            </a:endParaRPr>
          </a:p>
        </p:txBody>
      </p:sp>
      <p:sp>
        <p:nvSpPr>
          <p:cNvPr id="10" name="Subtitle 2">
            <a:extLst>
              <a:ext uri="{FF2B5EF4-FFF2-40B4-BE49-F238E27FC236}">
                <a16:creationId xmlns:a16="http://schemas.microsoft.com/office/drawing/2014/main" id="{8F590BBE-DFF9-4E01-91C4-3D5760711361}"/>
              </a:ext>
            </a:extLst>
          </p:cNvPr>
          <p:cNvSpPr txBox="1">
            <a:spLocks/>
          </p:cNvSpPr>
          <p:nvPr/>
        </p:nvSpPr>
        <p:spPr>
          <a:xfrm>
            <a:off x="984249" y="1655776"/>
            <a:ext cx="6970287" cy="655807"/>
          </a:xfrm>
          <a:prstGeom prst="rect">
            <a:avLst/>
          </a:prstGeom>
        </p:spPr>
        <p:txBody>
          <a:bodyPr vert="horz" lIns="91440" tIns="45720" rIns="91440" bIns="45720" rtlCol="0">
            <a:normAutofit/>
          </a:bodyPr>
          <a:lstStyle>
            <a:lvl1pPr marL="0" indent="0" algn="l" defTabSz="685800" rtl="0" eaLnBrk="1" latinLnBrk="0" hangingPunct="1">
              <a:lnSpc>
                <a:spcPct val="85000"/>
              </a:lnSpc>
              <a:spcBef>
                <a:spcPts val="975"/>
              </a:spcBef>
              <a:buFont typeface="Arial" pitchFamily="34" charset="0"/>
              <a:buNone/>
              <a:defRPr sz="2800" kern="1200">
                <a:solidFill>
                  <a:srgbClr val="708DEA"/>
                </a:solidFill>
                <a:latin typeface="+mn-lt"/>
                <a:ea typeface="+mn-ea"/>
                <a:cs typeface="+mn-cs"/>
              </a:defRPr>
            </a:lvl1pPr>
            <a:lvl2pPr marL="457200" indent="0" algn="ctr" defTabSz="685800" rtl="0" eaLnBrk="1" latinLnBrk="0" hangingPunct="1">
              <a:lnSpc>
                <a:spcPct val="85000"/>
              </a:lnSpc>
              <a:spcBef>
                <a:spcPts val="450"/>
              </a:spcBef>
              <a:buFont typeface="Arial" pitchFamily="34" charset="0"/>
              <a:buNone/>
              <a:defRPr sz="1800" kern="1200">
                <a:solidFill>
                  <a:schemeClr val="tx1">
                    <a:tint val="75000"/>
                  </a:schemeClr>
                </a:solidFill>
                <a:latin typeface="+mn-lt"/>
                <a:ea typeface="+mn-ea"/>
                <a:cs typeface="+mn-cs"/>
              </a:defRPr>
            </a:lvl2pPr>
            <a:lvl3pPr marL="914400" indent="0" algn="ctr" defTabSz="685800" rtl="0" eaLnBrk="1" latinLnBrk="0" hangingPunct="1">
              <a:lnSpc>
                <a:spcPct val="85000"/>
              </a:lnSpc>
              <a:spcBef>
                <a:spcPts val="450"/>
              </a:spcBef>
              <a:buFont typeface="Arial" pitchFamily="34" charset="0"/>
              <a:buNone/>
              <a:defRPr sz="1500" i="1" kern="1200">
                <a:solidFill>
                  <a:schemeClr val="tx1">
                    <a:tint val="75000"/>
                  </a:schemeClr>
                </a:solidFill>
                <a:latin typeface="+mn-lt"/>
                <a:ea typeface="+mn-ea"/>
                <a:cs typeface="+mn-cs"/>
              </a:defRPr>
            </a:lvl3pPr>
            <a:lvl4pPr marL="13716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4pPr>
            <a:lvl5pPr marL="18288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5pPr>
            <a:lvl6pPr marL="22860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6pPr>
            <a:lvl7pPr marL="27432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7pPr>
            <a:lvl8pPr marL="32004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8pPr>
            <a:lvl9pPr marL="36576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9pPr>
          </a:lstStyle>
          <a:p>
            <a:pPr fontAlgn="auto">
              <a:lnSpc>
                <a:spcPct val="120000"/>
              </a:lnSpc>
              <a:spcAft>
                <a:spcPts val="0"/>
              </a:spcAft>
            </a:pPr>
            <a:r>
              <a:rPr lang="en-US" sz="2000" dirty="0">
                <a:solidFill>
                  <a:srgbClr val="4094D1"/>
                </a:solidFill>
                <a:latin typeface="Avenir Roman" panose="02000503020000020003" pitchFamily="2" charset="0"/>
              </a:rPr>
              <a:t>Shared social identity is a basis for control and self-efficacy</a:t>
            </a:r>
          </a:p>
        </p:txBody>
      </p:sp>
      <p:sp>
        <p:nvSpPr>
          <p:cNvPr id="6" name="Rounded Rectangle 5">
            <a:extLst>
              <a:ext uri="{FF2B5EF4-FFF2-40B4-BE49-F238E27FC236}">
                <a16:creationId xmlns:a16="http://schemas.microsoft.com/office/drawing/2014/main" id="{A25096FB-81F1-EF46-BE80-B95FCC4DAF7B}"/>
              </a:ext>
            </a:extLst>
          </p:cNvPr>
          <p:cNvSpPr/>
          <p:nvPr/>
        </p:nvSpPr>
        <p:spPr>
          <a:xfrm>
            <a:off x="240324" y="1623374"/>
            <a:ext cx="691661" cy="949570"/>
          </a:xfrm>
          <a:prstGeom prst="roundRect">
            <a:avLst/>
          </a:prstGeom>
          <a:solidFill>
            <a:srgbClr val="4094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t>Key </a:t>
            </a:r>
          </a:p>
          <a:p>
            <a:pPr algn="ctr"/>
            <a:r>
              <a:rPr lang="en-US" sz="1600" dirty="0"/>
              <a:t>Point </a:t>
            </a:r>
          </a:p>
          <a:p>
            <a:pPr algn="ctr"/>
            <a:r>
              <a:rPr lang="en-US" dirty="0"/>
              <a:t>2</a:t>
            </a:r>
          </a:p>
        </p:txBody>
      </p:sp>
    </p:spTree>
    <p:extLst>
      <p:ext uri="{BB962C8B-B14F-4D97-AF65-F5344CB8AC3E}">
        <p14:creationId xmlns:p14="http://schemas.microsoft.com/office/powerpoint/2010/main" val="21954606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FE9EBA9-4843-A348-B607-AF6A8AA45D5F}"/>
              </a:ext>
            </a:extLst>
          </p:cNvPr>
          <p:cNvSpPr>
            <a:spLocks noGrp="1"/>
          </p:cNvSpPr>
          <p:nvPr>
            <p:ph type="sldNum" sz="quarter" idx="4"/>
          </p:nvPr>
        </p:nvSpPr>
        <p:spPr/>
        <p:txBody>
          <a:bodyPr/>
          <a:lstStyle/>
          <a:p>
            <a:fld id="{BDED0440-CF85-4CB9-8D89-87E5AE29F424}" type="slidenum">
              <a:rPr lang="en-GB" smtClean="0"/>
              <a:pPr/>
              <a:t>17</a:t>
            </a:fld>
            <a:endParaRPr lang="en-GB" dirty="0"/>
          </a:p>
        </p:txBody>
      </p:sp>
      <p:sp>
        <p:nvSpPr>
          <p:cNvPr id="9" name="Content Placeholder 2">
            <a:extLst>
              <a:ext uri="{FF2B5EF4-FFF2-40B4-BE49-F238E27FC236}">
                <a16:creationId xmlns:a16="http://schemas.microsoft.com/office/drawing/2014/main" id="{9E1FB00C-FB00-47C6-88BF-17239AD5F695}"/>
              </a:ext>
            </a:extLst>
          </p:cNvPr>
          <p:cNvSpPr>
            <a:spLocks noGrp="1"/>
          </p:cNvSpPr>
          <p:nvPr>
            <p:ph sz="quarter" idx="10"/>
          </p:nvPr>
        </p:nvSpPr>
        <p:spPr>
          <a:xfrm>
            <a:off x="372207" y="3351863"/>
            <a:ext cx="8335108" cy="1498823"/>
          </a:xfrm>
        </p:spPr>
        <p:txBody>
          <a:bodyPr>
            <a:normAutofit/>
          </a:bodyPr>
          <a:lstStyle/>
          <a:p>
            <a:pPr marL="182563" indent="-182563">
              <a:lnSpc>
                <a:spcPct val="90000"/>
              </a:lnSpc>
              <a:buFont typeface="Arial" panose="020B0604020202020204" pitchFamily="34" charset="0"/>
              <a:buChar char="•"/>
            </a:pPr>
            <a:r>
              <a:rPr lang="nl-BE" sz="1800" dirty="0">
                <a:latin typeface="Avenir Roman" panose="02000503020000020003"/>
              </a:rPr>
              <a:t>In </a:t>
            </a:r>
            <a:r>
              <a:rPr lang="nl-BE" sz="1800" dirty="0" err="1">
                <a:latin typeface="Avenir Roman" panose="02000503020000020003"/>
              </a:rPr>
              <a:t>shaping</a:t>
            </a:r>
            <a:r>
              <a:rPr lang="nl-BE" sz="1800" dirty="0">
                <a:latin typeface="Avenir Roman" panose="02000503020000020003"/>
              </a:rPr>
              <a:t> basic </a:t>
            </a:r>
            <a:r>
              <a:rPr lang="nl-BE" sz="1800" dirty="0" err="1">
                <a:latin typeface="Avenir Roman" panose="02000503020000020003"/>
              </a:rPr>
              <a:t>needs</a:t>
            </a:r>
            <a:r>
              <a:rPr lang="nl-BE" sz="1800" dirty="0">
                <a:latin typeface="Avenir Roman" panose="02000503020000020003"/>
              </a:rPr>
              <a:t>, </a:t>
            </a:r>
            <a:r>
              <a:rPr lang="nl-BE" sz="1800" dirty="0" err="1">
                <a:latin typeface="Avenir Roman" panose="02000503020000020003"/>
              </a:rPr>
              <a:t>cognitions</a:t>
            </a:r>
            <a:r>
              <a:rPr lang="nl-BE" sz="1800" dirty="0">
                <a:latin typeface="Avenir Roman" panose="02000503020000020003"/>
              </a:rPr>
              <a:t> </a:t>
            </a:r>
            <a:r>
              <a:rPr lang="nl-BE" sz="1800" dirty="0" err="1">
                <a:latin typeface="Avenir Roman" panose="02000503020000020003"/>
              </a:rPr>
              <a:t>and</a:t>
            </a:r>
            <a:r>
              <a:rPr lang="nl-BE" sz="1800" dirty="0">
                <a:latin typeface="Avenir Roman" panose="02000503020000020003"/>
              </a:rPr>
              <a:t> </a:t>
            </a:r>
            <a:r>
              <a:rPr lang="nl-BE" sz="1800" dirty="0" err="1">
                <a:latin typeface="Avenir Roman" panose="02000503020000020003"/>
              </a:rPr>
              <a:t>feelings</a:t>
            </a:r>
            <a:r>
              <a:rPr lang="nl-BE" sz="1800" dirty="0">
                <a:latin typeface="Avenir Roman" panose="02000503020000020003"/>
              </a:rPr>
              <a:t>, shared </a:t>
            </a:r>
            <a:r>
              <a:rPr lang="nl-BE" sz="1800" dirty="0" err="1">
                <a:latin typeface="Avenir Roman" panose="02000503020000020003"/>
              </a:rPr>
              <a:t>social</a:t>
            </a:r>
            <a:r>
              <a:rPr lang="nl-BE" sz="1800" dirty="0">
                <a:latin typeface="Avenir Roman" panose="02000503020000020003"/>
              </a:rPr>
              <a:t> </a:t>
            </a:r>
            <a:r>
              <a:rPr lang="nl-BE" sz="1800" dirty="0" err="1">
                <a:latin typeface="Avenir Roman" panose="02000503020000020003"/>
              </a:rPr>
              <a:t>identity</a:t>
            </a:r>
            <a:r>
              <a:rPr lang="nl-BE" sz="1800" dirty="0">
                <a:latin typeface="Avenir Roman" panose="02000503020000020003"/>
              </a:rPr>
              <a:t> acts as a </a:t>
            </a:r>
            <a:r>
              <a:rPr lang="nl-BE" sz="1800" dirty="0" err="1">
                <a:latin typeface="Avenir Roman" panose="02000503020000020003"/>
              </a:rPr>
              <a:t>fuel</a:t>
            </a:r>
            <a:r>
              <a:rPr lang="nl-BE" sz="1800" dirty="0">
                <a:latin typeface="Avenir Roman" panose="02000503020000020003"/>
              </a:rPr>
              <a:t> </a:t>
            </a:r>
            <a:r>
              <a:rPr lang="nl-BE" sz="1800" dirty="0" err="1">
                <a:latin typeface="Avenir Roman" panose="02000503020000020003"/>
              </a:rPr>
              <a:t>for</a:t>
            </a:r>
            <a:r>
              <a:rPr lang="nl-BE" sz="1800" dirty="0">
                <a:latin typeface="Avenir Roman" panose="02000503020000020003"/>
              </a:rPr>
              <a:t> </a:t>
            </a:r>
            <a:r>
              <a:rPr lang="nl-BE" sz="1800" dirty="0" err="1">
                <a:latin typeface="Avenir Roman" panose="02000503020000020003"/>
              </a:rPr>
              <a:t>motivation</a:t>
            </a:r>
            <a:r>
              <a:rPr lang="nl-BE" sz="1800" dirty="0">
                <a:latin typeface="Avenir Roman" panose="02000503020000020003"/>
              </a:rPr>
              <a:t> in </a:t>
            </a:r>
            <a:r>
              <a:rPr lang="nl-BE" sz="1800" dirty="0" err="1">
                <a:latin typeface="Avenir Roman" panose="02000503020000020003"/>
              </a:rPr>
              <a:t>individual</a:t>
            </a:r>
            <a:r>
              <a:rPr lang="nl-BE" sz="1800" dirty="0">
                <a:latin typeface="Avenir Roman" panose="02000503020000020003"/>
              </a:rPr>
              <a:t> </a:t>
            </a:r>
            <a:r>
              <a:rPr lang="nl-BE" sz="1800" dirty="0" err="1">
                <a:latin typeface="Avenir Roman" panose="02000503020000020003"/>
              </a:rPr>
              <a:t>and</a:t>
            </a:r>
            <a:r>
              <a:rPr lang="nl-BE" sz="1800" dirty="0">
                <a:latin typeface="Avenir Roman" panose="02000503020000020003"/>
              </a:rPr>
              <a:t> team </a:t>
            </a:r>
            <a:r>
              <a:rPr lang="nl-BE" sz="1800" dirty="0" err="1">
                <a:latin typeface="Avenir Roman" panose="02000503020000020003"/>
              </a:rPr>
              <a:t>sports</a:t>
            </a:r>
            <a:r>
              <a:rPr lang="nl-BE" sz="1800" dirty="0">
                <a:latin typeface="Avenir Roman" panose="02000503020000020003"/>
              </a:rPr>
              <a:t>.</a:t>
            </a:r>
          </a:p>
          <a:p>
            <a:pPr marL="182563" indent="-182563">
              <a:lnSpc>
                <a:spcPct val="90000"/>
              </a:lnSpc>
              <a:buFont typeface="Arial" panose="020B0604020202020204" pitchFamily="34" charset="0"/>
              <a:buChar char="•"/>
            </a:pPr>
            <a:r>
              <a:rPr lang="nl-BE" sz="1800" dirty="0" err="1">
                <a:latin typeface="Avenir Roman" panose="02000503020000020003"/>
              </a:rPr>
              <a:t>Groups</a:t>
            </a:r>
            <a:r>
              <a:rPr lang="nl-BE" sz="1800" dirty="0">
                <a:latin typeface="Avenir Roman" panose="02000503020000020003"/>
              </a:rPr>
              <a:t> </a:t>
            </a:r>
            <a:r>
              <a:rPr lang="nl-BE" sz="1800" dirty="0" err="1">
                <a:latin typeface="Avenir Roman" panose="02000503020000020003"/>
              </a:rPr>
              <a:t>and</a:t>
            </a:r>
            <a:r>
              <a:rPr lang="nl-BE" sz="1800" dirty="0">
                <a:latin typeface="Avenir Roman" panose="02000503020000020003"/>
              </a:rPr>
              <a:t> </a:t>
            </a:r>
            <a:r>
              <a:rPr lang="nl-BE" sz="1800" dirty="0" err="1">
                <a:latin typeface="Avenir Roman" panose="02000503020000020003"/>
              </a:rPr>
              <a:t>the</a:t>
            </a:r>
            <a:r>
              <a:rPr lang="nl-BE" sz="1800" dirty="0">
                <a:latin typeface="Avenir Roman" panose="02000503020000020003"/>
              </a:rPr>
              <a:t> </a:t>
            </a:r>
            <a:r>
              <a:rPr lang="nl-BE" sz="1800" dirty="0" err="1">
                <a:latin typeface="Avenir Roman" panose="02000503020000020003"/>
              </a:rPr>
              <a:t>social</a:t>
            </a:r>
            <a:r>
              <a:rPr lang="nl-BE" sz="1800" dirty="0">
                <a:latin typeface="Avenir Roman" panose="02000503020000020003"/>
              </a:rPr>
              <a:t> </a:t>
            </a:r>
            <a:r>
              <a:rPr lang="nl-BE" sz="1800" dirty="0" err="1">
                <a:latin typeface="Avenir Roman" panose="02000503020000020003"/>
              </a:rPr>
              <a:t>identities</a:t>
            </a:r>
            <a:r>
              <a:rPr lang="nl-BE" sz="1800" dirty="0">
                <a:latin typeface="Avenir Roman" panose="02000503020000020003"/>
              </a:rPr>
              <a:t> </a:t>
            </a:r>
            <a:r>
              <a:rPr lang="nl-BE" sz="1800" dirty="0" err="1">
                <a:latin typeface="Avenir Roman" panose="02000503020000020003"/>
              </a:rPr>
              <a:t>that</a:t>
            </a:r>
            <a:r>
              <a:rPr lang="nl-BE" sz="1800" dirty="0">
                <a:latin typeface="Avenir Roman" panose="02000503020000020003"/>
              </a:rPr>
              <a:t> </a:t>
            </a:r>
            <a:r>
              <a:rPr lang="nl-BE" sz="1800" dirty="0" err="1">
                <a:latin typeface="Avenir Roman" panose="02000503020000020003"/>
              </a:rPr>
              <a:t>underpin</a:t>
            </a:r>
            <a:r>
              <a:rPr lang="nl-BE" sz="1800" dirty="0">
                <a:latin typeface="Avenir Roman" panose="02000503020000020003"/>
              </a:rPr>
              <a:t> </a:t>
            </a:r>
            <a:r>
              <a:rPr lang="nl-BE" sz="1800" dirty="0" err="1">
                <a:latin typeface="Avenir Roman" panose="02000503020000020003"/>
              </a:rPr>
              <a:t>them</a:t>
            </a:r>
            <a:r>
              <a:rPr lang="nl-BE" sz="1800" dirty="0">
                <a:latin typeface="Avenir Roman" panose="02000503020000020003"/>
              </a:rPr>
              <a:t> </a:t>
            </a:r>
            <a:r>
              <a:rPr lang="nl-BE" sz="1800" dirty="0" err="1">
                <a:latin typeface="Avenir Roman" panose="02000503020000020003"/>
              </a:rPr>
              <a:t>provide</a:t>
            </a:r>
            <a:r>
              <a:rPr lang="nl-BE" sz="1800" dirty="0">
                <a:latin typeface="Avenir Roman" panose="02000503020000020003"/>
              </a:rPr>
              <a:t> a strong </a:t>
            </a:r>
            <a:r>
              <a:rPr lang="nl-BE" sz="1800" dirty="0" err="1">
                <a:latin typeface="Avenir Roman" panose="02000503020000020003"/>
              </a:rPr>
              <a:t>and</a:t>
            </a:r>
            <a:r>
              <a:rPr lang="nl-BE" sz="1800" dirty="0">
                <a:latin typeface="Avenir Roman" panose="02000503020000020003"/>
              </a:rPr>
              <a:t> </a:t>
            </a:r>
            <a:r>
              <a:rPr lang="nl-BE" sz="1800" dirty="0" err="1">
                <a:latin typeface="Avenir Roman" panose="02000503020000020003"/>
              </a:rPr>
              <a:t>distinctive</a:t>
            </a:r>
            <a:r>
              <a:rPr lang="nl-BE" sz="1800" dirty="0">
                <a:latin typeface="Avenir Roman" panose="02000503020000020003"/>
              </a:rPr>
              <a:t> basis </a:t>
            </a:r>
            <a:r>
              <a:rPr lang="nl-BE" sz="1800" dirty="0" err="1">
                <a:latin typeface="Avenir Roman" panose="02000503020000020003"/>
              </a:rPr>
              <a:t>for</a:t>
            </a:r>
            <a:r>
              <a:rPr lang="nl-BE" sz="1800" dirty="0">
                <a:latin typeface="Avenir Roman" panose="02000503020000020003"/>
              </a:rPr>
              <a:t> </a:t>
            </a:r>
            <a:r>
              <a:rPr lang="nl-BE" sz="1800" dirty="0" err="1">
                <a:latin typeface="Avenir Roman" panose="02000503020000020003"/>
              </a:rPr>
              <a:t>people</a:t>
            </a:r>
            <a:r>
              <a:rPr lang="nl-BE" sz="1800" dirty="0">
                <a:latin typeface="Avenir Roman" panose="02000503020000020003"/>
              </a:rPr>
              <a:t> </a:t>
            </a:r>
            <a:r>
              <a:rPr lang="nl-BE" sz="1800" dirty="0" err="1">
                <a:latin typeface="Avenir Roman" panose="02000503020000020003"/>
              </a:rPr>
              <a:t>to</a:t>
            </a:r>
            <a:r>
              <a:rPr lang="nl-BE" sz="1800" dirty="0">
                <a:latin typeface="Avenir Roman" panose="02000503020000020003"/>
              </a:rPr>
              <a:t> </a:t>
            </a:r>
            <a:r>
              <a:rPr lang="nl-BE" sz="1800" dirty="0" err="1">
                <a:latin typeface="Avenir Roman" panose="02000503020000020003"/>
              </a:rPr>
              <a:t>achieve</a:t>
            </a:r>
            <a:r>
              <a:rPr lang="nl-BE" sz="1800" dirty="0">
                <a:latin typeface="Avenir Roman" panose="02000503020000020003"/>
              </a:rPr>
              <a:t> </a:t>
            </a:r>
            <a:r>
              <a:rPr lang="nl-BE" sz="1800" dirty="0" err="1">
                <a:latin typeface="Avenir Roman" panose="02000503020000020003"/>
              </a:rPr>
              <a:t>the</a:t>
            </a:r>
            <a:r>
              <a:rPr lang="nl-BE" sz="1800" dirty="0">
                <a:latin typeface="Avenir Roman" panose="02000503020000020003"/>
              </a:rPr>
              <a:t> sense of </a:t>
            </a:r>
            <a:r>
              <a:rPr lang="nl-BE" sz="1800" dirty="0" err="1">
                <a:latin typeface="Avenir Roman" panose="02000503020000020003"/>
              </a:rPr>
              <a:t>purpose</a:t>
            </a:r>
            <a:r>
              <a:rPr lang="nl-BE" sz="1800" dirty="0">
                <a:latin typeface="Avenir Roman" panose="02000503020000020003"/>
              </a:rPr>
              <a:t>, </a:t>
            </a:r>
            <a:r>
              <a:rPr lang="nl-BE" sz="1800" dirty="0" err="1">
                <a:latin typeface="Avenir Roman" panose="02000503020000020003"/>
              </a:rPr>
              <a:t>efficacy</a:t>
            </a:r>
            <a:r>
              <a:rPr lang="nl-BE" sz="1800" dirty="0">
                <a:latin typeface="Avenir Roman" panose="02000503020000020003"/>
              </a:rPr>
              <a:t> </a:t>
            </a:r>
            <a:r>
              <a:rPr lang="nl-BE" sz="1800" dirty="0" err="1">
                <a:latin typeface="Avenir Roman" panose="02000503020000020003"/>
              </a:rPr>
              <a:t>and</a:t>
            </a:r>
            <a:r>
              <a:rPr lang="nl-BE" sz="1800" dirty="0">
                <a:latin typeface="Avenir Roman" panose="02000503020000020003"/>
              </a:rPr>
              <a:t> control </a:t>
            </a:r>
            <a:r>
              <a:rPr lang="nl-BE" sz="1800" dirty="0" err="1">
                <a:latin typeface="Avenir Roman" panose="02000503020000020003"/>
              </a:rPr>
              <a:t>that</a:t>
            </a:r>
            <a:r>
              <a:rPr lang="nl-BE" sz="1800" dirty="0">
                <a:latin typeface="Avenir Roman" panose="02000503020000020003"/>
              </a:rPr>
              <a:t> are </a:t>
            </a:r>
            <a:r>
              <a:rPr lang="nl-BE" sz="1800" dirty="0" err="1">
                <a:latin typeface="Avenir Roman" panose="02000503020000020003"/>
              </a:rPr>
              <a:t>foundational</a:t>
            </a:r>
            <a:r>
              <a:rPr lang="nl-BE" sz="1800" dirty="0">
                <a:latin typeface="Avenir Roman" panose="02000503020000020003"/>
              </a:rPr>
              <a:t> </a:t>
            </a:r>
            <a:r>
              <a:rPr lang="nl-BE" sz="1800" dirty="0" err="1">
                <a:latin typeface="Avenir Roman" panose="02000503020000020003"/>
              </a:rPr>
              <a:t>to</a:t>
            </a:r>
            <a:r>
              <a:rPr lang="nl-BE" sz="1800" dirty="0">
                <a:latin typeface="Avenir Roman" panose="02000503020000020003"/>
              </a:rPr>
              <a:t> </a:t>
            </a:r>
            <a:r>
              <a:rPr lang="nl-BE" sz="1800" dirty="0" err="1">
                <a:latin typeface="Avenir Roman" panose="02000503020000020003"/>
              </a:rPr>
              <a:t>motivation</a:t>
            </a:r>
            <a:r>
              <a:rPr lang="nl-BE" sz="1800" dirty="0">
                <a:latin typeface="Avenir Roman" panose="02000503020000020003"/>
              </a:rPr>
              <a:t>.  </a:t>
            </a:r>
          </a:p>
        </p:txBody>
      </p:sp>
      <p:sp>
        <p:nvSpPr>
          <p:cNvPr id="8" name="Title 1">
            <a:extLst>
              <a:ext uri="{FF2B5EF4-FFF2-40B4-BE49-F238E27FC236}">
                <a16:creationId xmlns:a16="http://schemas.microsoft.com/office/drawing/2014/main" id="{362AEFA4-322C-4D50-8767-6B0634F1FBA0}"/>
              </a:ext>
            </a:extLst>
          </p:cNvPr>
          <p:cNvSpPr>
            <a:spLocks noGrp="1"/>
          </p:cNvSpPr>
          <p:nvPr>
            <p:ph type="ctrTitle"/>
          </p:nvPr>
        </p:nvSpPr>
        <p:spPr>
          <a:xfrm>
            <a:off x="533400" y="222872"/>
            <a:ext cx="7772400" cy="522288"/>
          </a:xfrm>
        </p:spPr>
        <p:txBody>
          <a:bodyPr anchor="t">
            <a:noAutofit/>
          </a:bodyPr>
          <a:lstStyle>
            <a:lvl1pPr algn="l">
              <a:defRPr sz="3600" b="1"/>
            </a:lvl1pPr>
          </a:lstStyle>
          <a:p>
            <a:r>
              <a:rPr lang="en-US" sz="3200" b="0" dirty="0">
                <a:solidFill>
                  <a:srgbClr val="22568B"/>
                </a:solidFill>
                <a:latin typeface="Avenir Roman" panose="02000503020000020003"/>
              </a:rPr>
              <a:t>Conclusions</a:t>
            </a:r>
            <a:br>
              <a:rPr lang="en-US" dirty="0"/>
            </a:br>
            <a:endParaRPr lang="en-US" dirty="0"/>
          </a:p>
        </p:txBody>
      </p:sp>
      <p:pic>
        <p:nvPicPr>
          <p:cNvPr id="26626" name="Picture 2" descr="Minigids DVV Verzekeringen Antwerp 10 Miles &amp; Marathon">
            <a:extLst>
              <a:ext uri="{FF2B5EF4-FFF2-40B4-BE49-F238E27FC236}">
                <a16:creationId xmlns:a16="http://schemas.microsoft.com/office/drawing/2014/main" id="{001A9564-5920-4B6E-81C6-4F6300D21A2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1579" y="912565"/>
            <a:ext cx="3713801" cy="2089013"/>
          </a:xfrm>
          <a:prstGeom prst="rect">
            <a:avLst/>
          </a:prstGeom>
          <a:noFill/>
          <a:effectLst>
            <a:softEdge rad="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726595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FE9EBA9-4843-A348-B607-AF6A8AA45D5F}"/>
              </a:ext>
            </a:extLst>
          </p:cNvPr>
          <p:cNvSpPr>
            <a:spLocks noGrp="1"/>
          </p:cNvSpPr>
          <p:nvPr>
            <p:ph type="sldNum" sz="quarter" idx="4"/>
          </p:nvPr>
        </p:nvSpPr>
        <p:spPr/>
        <p:txBody>
          <a:bodyPr/>
          <a:lstStyle/>
          <a:p>
            <a:fld id="{BDED0440-CF85-4CB9-8D89-87E5AE29F424}" type="slidenum">
              <a:rPr lang="en-GB" smtClean="0"/>
              <a:pPr/>
              <a:t>2</a:t>
            </a:fld>
            <a:endParaRPr lang="en-GB" dirty="0"/>
          </a:p>
        </p:txBody>
      </p:sp>
      <p:sp>
        <p:nvSpPr>
          <p:cNvPr id="5" name="Title 1">
            <a:extLst>
              <a:ext uri="{FF2B5EF4-FFF2-40B4-BE49-F238E27FC236}">
                <a16:creationId xmlns:a16="http://schemas.microsoft.com/office/drawing/2014/main" id="{2E36572C-7613-4D4D-9C7E-9752C773C584}"/>
              </a:ext>
            </a:extLst>
          </p:cNvPr>
          <p:cNvSpPr>
            <a:spLocks noGrp="1"/>
          </p:cNvSpPr>
          <p:nvPr>
            <p:ph type="ctrTitle"/>
          </p:nvPr>
        </p:nvSpPr>
        <p:spPr>
          <a:xfrm>
            <a:off x="424961" y="372131"/>
            <a:ext cx="7772400" cy="521493"/>
          </a:xfrm>
        </p:spPr>
        <p:txBody>
          <a:bodyPr anchor="t">
            <a:noAutofit/>
          </a:bodyPr>
          <a:lstStyle>
            <a:lvl1pPr algn="l">
              <a:defRPr sz="3600" b="1"/>
            </a:lvl1pPr>
          </a:lstStyle>
          <a:p>
            <a:r>
              <a:rPr lang="en-US" b="0" dirty="0">
                <a:solidFill>
                  <a:srgbClr val="22568B"/>
                </a:solidFill>
                <a:latin typeface="Avenir Roman" panose="02000503020000020003" pitchFamily="2" charset="0"/>
                <a:cs typeface="Shree Devanagari 714" panose="02000600000000000000" pitchFamily="2" charset="0"/>
              </a:rPr>
              <a:t>Background</a:t>
            </a:r>
            <a:br>
              <a:rPr lang="en-US" dirty="0">
                <a:latin typeface="Avenir Roman" panose="02000503020000020003" pitchFamily="2" charset="0"/>
              </a:rPr>
            </a:br>
            <a:endParaRPr lang="en-US" dirty="0">
              <a:latin typeface="Avenir Roman" panose="02000503020000020003" pitchFamily="2" charset="0"/>
            </a:endParaRPr>
          </a:p>
        </p:txBody>
      </p:sp>
      <p:sp>
        <p:nvSpPr>
          <p:cNvPr id="9" name="Content Placeholder 2">
            <a:extLst>
              <a:ext uri="{FF2B5EF4-FFF2-40B4-BE49-F238E27FC236}">
                <a16:creationId xmlns:a16="http://schemas.microsoft.com/office/drawing/2014/main" id="{9E1FB00C-FB00-47C6-88BF-17239AD5F695}"/>
              </a:ext>
            </a:extLst>
          </p:cNvPr>
          <p:cNvSpPr>
            <a:spLocks noGrp="1"/>
          </p:cNvSpPr>
          <p:nvPr>
            <p:ph sz="quarter" idx="10"/>
          </p:nvPr>
        </p:nvSpPr>
        <p:spPr>
          <a:xfrm>
            <a:off x="2957849" y="1361980"/>
            <a:ext cx="3415519" cy="1344644"/>
          </a:xfrm>
        </p:spPr>
        <p:txBody>
          <a:bodyPr>
            <a:normAutofit/>
          </a:bodyPr>
          <a:lstStyle/>
          <a:p>
            <a:pPr marL="0" indent="0">
              <a:lnSpc>
                <a:spcPct val="100000"/>
              </a:lnSpc>
              <a:spcBef>
                <a:spcPts val="0"/>
              </a:spcBef>
              <a:buFontTx/>
              <a:buNone/>
            </a:pPr>
            <a:r>
              <a:rPr lang="nl-BE" altLang="nl-BE" sz="1800" dirty="0">
                <a:solidFill>
                  <a:srgbClr val="4094D1"/>
                </a:solidFill>
                <a:latin typeface="Avenir Roman" panose="02000503020000020003" pitchFamily="2" charset="0"/>
              </a:rPr>
              <a:t>“</a:t>
            </a:r>
            <a:r>
              <a:rPr lang="nl-BE" altLang="nl-BE" sz="1800" dirty="0" err="1">
                <a:solidFill>
                  <a:srgbClr val="4094D1"/>
                </a:solidFill>
                <a:latin typeface="Avenir Roman" panose="02000503020000020003" pitchFamily="2" charset="0"/>
              </a:rPr>
              <a:t>Champions</a:t>
            </a:r>
            <a:r>
              <a:rPr lang="nl-BE" altLang="nl-BE" sz="1800" dirty="0">
                <a:solidFill>
                  <a:srgbClr val="4094D1"/>
                </a:solidFill>
                <a:latin typeface="Avenir Roman" panose="02000503020000020003" pitchFamily="2" charset="0"/>
              </a:rPr>
              <a:t> keep </a:t>
            </a:r>
            <a:r>
              <a:rPr lang="nl-BE" altLang="nl-BE" sz="1800" dirty="0" err="1">
                <a:solidFill>
                  <a:srgbClr val="4094D1"/>
                </a:solidFill>
                <a:latin typeface="Avenir Roman" panose="02000503020000020003" pitchFamily="2" charset="0"/>
              </a:rPr>
              <a:t>playing</a:t>
            </a:r>
            <a:r>
              <a:rPr lang="nl-BE" altLang="nl-BE" sz="1800" dirty="0">
                <a:solidFill>
                  <a:srgbClr val="4094D1"/>
                </a:solidFill>
                <a:latin typeface="Avenir Roman" panose="02000503020000020003" pitchFamily="2" charset="0"/>
              </a:rPr>
              <a:t> </a:t>
            </a:r>
            <a:r>
              <a:rPr lang="nl-BE" altLang="nl-BE" sz="1800" dirty="0" err="1">
                <a:solidFill>
                  <a:srgbClr val="4094D1"/>
                </a:solidFill>
                <a:latin typeface="Avenir Roman" panose="02000503020000020003" pitchFamily="2" charset="0"/>
              </a:rPr>
              <a:t>until</a:t>
            </a:r>
            <a:r>
              <a:rPr lang="nl-BE" altLang="nl-BE" sz="1800" dirty="0">
                <a:solidFill>
                  <a:srgbClr val="4094D1"/>
                </a:solidFill>
                <a:latin typeface="Avenir Roman" panose="02000503020000020003" pitchFamily="2" charset="0"/>
              </a:rPr>
              <a:t> </a:t>
            </a:r>
            <a:r>
              <a:rPr lang="nl-BE" altLang="nl-BE" sz="1800" dirty="0" err="1">
                <a:solidFill>
                  <a:srgbClr val="4094D1"/>
                </a:solidFill>
                <a:latin typeface="Avenir Roman" panose="02000503020000020003" pitchFamily="2" charset="0"/>
              </a:rPr>
              <a:t>they</a:t>
            </a:r>
            <a:r>
              <a:rPr lang="nl-BE" altLang="nl-BE" sz="1800" dirty="0">
                <a:solidFill>
                  <a:srgbClr val="4094D1"/>
                </a:solidFill>
                <a:latin typeface="Avenir Roman" panose="02000503020000020003" pitchFamily="2" charset="0"/>
              </a:rPr>
              <a:t> get </a:t>
            </a:r>
            <a:r>
              <a:rPr lang="nl-BE" altLang="nl-BE" sz="1800" dirty="0" err="1">
                <a:solidFill>
                  <a:srgbClr val="4094D1"/>
                </a:solidFill>
                <a:latin typeface="Avenir Roman" panose="02000503020000020003" pitchFamily="2" charset="0"/>
              </a:rPr>
              <a:t>it</a:t>
            </a:r>
            <a:r>
              <a:rPr lang="nl-BE" altLang="nl-BE" sz="1800" dirty="0">
                <a:solidFill>
                  <a:srgbClr val="4094D1"/>
                </a:solidFill>
                <a:latin typeface="Avenir Roman" panose="02000503020000020003" pitchFamily="2" charset="0"/>
              </a:rPr>
              <a:t> right.“ </a:t>
            </a:r>
          </a:p>
          <a:p>
            <a:pPr marL="0" indent="0">
              <a:lnSpc>
                <a:spcPct val="100000"/>
              </a:lnSpc>
              <a:spcBef>
                <a:spcPts val="0"/>
              </a:spcBef>
              <a:buFontTx/>
              <a:buNone/>
            </a:pPr>
            <a:endParaRPr lang="nl-BE" altLang="nl-BE" sz="1600" dirty="0">
              <a:solidFill>
                <a:srgbClr val="4094D1"/>
              </a:solidFill>
              <a:latin typeface="Avenir Roman" panose="02000503020000020003" pitchFamily="2" charset="0"/>
            </a:endParaRPr>
          </a:p>
          <a:p>
            <a:pPr marL="0" indent="0">
              <a:lnSpc>
                <a:spcPct val="100000"/>
              </a:lnSpc>
              <a:spcBef>
                <a:spcPts val="0"/>
              </a:spcBef>
              <a:buFontTx/>
              <a:buNone/>
            </a:pPr>
            <a:r>
              <a:rPr lang="nl-BE" altLang="nl-BE" sz="1600" dirty="0">
                <a:solidFill>
                  <a:schemeClr val="bg1">
                    <a:lumMod val="50000"/>
                  </a:schemeClr>
                </a:solidFill>
                <a:latin typeface="Avenir Roman" panose="02000503020000020003" pitchFamily="2" charset="0"/>
              </a:rPr>
              <a:t>(Billie Jean King)</a:t>
            </a:r>
            <a:endParaRPr lang="nl-NL" altLang="nl-BE" sz="1600" dirty="0">
              <a:solidFill>
                <a:schemeClr val="bg1">
                  <a:lumMod val="50000"/>
                </a:schemeClr>
              </a:solidFill>
              <a:latin typeface="Avenir Roman" panose="02000503020000020003" pitchFamily="2" charset="0"/>
            </a:endParaRPr>
          </a:p>
          <a:p>
            <a:pPr>
              <a:lnSpc>
                <a:spcPct val="110000"/>
              </a:lnSpc>
            </a:pPr>
            <a:endParaRPr lang="nl-BE" sz="1600" dirty="0">
              <a:latin typeface="Avenir Roman" panose="02000503020000020003" pitchFamily="2" charset="0"/>
            </a:endParaRPr>
          </a:p>
        </p:txBody>
      </p:sp>
      <p:pic>
        <p:nvPicPr>
          <p:cNvPr id="6" name="Picture 5">
            <a:extLst>
              <a:ext uri="{FF2B5EF4-FFF2-40B4-BE49-F238E27FC236}">
                <a16:creationId xmlns:a16="http://schemas.microsoft.com/office/drawing/2014/main" id="{4034F594-9701-4831-AE21-123165D5E72E}"/>
              </a:ext>
            </a:extLst>
          </p:cNvPr>
          <p:cNvPicPr>
            <a:picLocks noChangeAspect="1"/>
          </p:cNvPicPr>
          <p:nvPr/>
        </p:nvPicPr>
        <p:blipFill>
          <a:blip r:embed="rId3"/>
          <a:stretch>
            <a:fillRect/>
          </a:stretch>
        </p:blipFill>
        <p:spPr>
          <a:xfrm>
            <a:off x="509342" y="1361980"/>
            <a:ext cx="2122387" cy="3188215"/>
          </a:xfrm>
          <a:prstGeom prst="rect">
            <a:avLst/>
          </a:prstGeom>
          <a:effectLst>
            <a:softEdge rad="0"/>
          </a:effectLst>
        </p:spPr>
      </p:pic>
    </p:spTree>
    <p:extLst>
      <p:ext uri="{BB962C8B-B14F-4D97-AF65-F5344CB8AC3E}">
        <p14:creationId xmlns:p14="http://schemas.microsoft.com/office/powerpoint/2010/main" val="397201326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FE9EBA9-4843-A348-B607-AF6A8AA45D5F}"/>
              </a:ext>
            </a:extLst>
          </p:cNvPr>
          <p:cNvSpPr>
            <a:spLocks noGrp="1"/>
          </p:cNvSpPr>
          <p:nvPr>
            <p:ph type="sldNum" sz="quarter" idx="4"/>
          </p:nvPr>
        </p:nvSpPr>
        <p:spPr/>
        <p:txBody>
          <a:bodyPr/>
          <a:lstStyle/>
          <a:p>
            <a:fld id="{BDED0440-CF85-4CB9-8D89-87E5AE29F424}" type="slidenum">
              <a:rPr lang="en-GB" smtClean="0"/>
              <a:pPr/>
              <a:t>3</a:t>
            </a:fld>
            <a:endParaRPr lang="en-GB" dirty="0"/>
          </a:p>
        </p:txBody>
      </p:sp>
      <p:sp>
        <p:nvSpPr>
          <p:cNvPr id="9" name="Content Placeholder 2">
            <a:extLst>
              <a:ext uri="{FF2B5EF4-FFF2-40B4-BE49-F238E27FC236}">
                <a16:creationId xmlns:a16="http://schemas.microsoft.com/office/drawing/2014/main" id="{9E1FB00C-FB00-47C6-88BF-17239AD5F695}"/>
              </a:ext>
            </a:extLst>
          </p:cNvPr>
          <p:cNvSpPr>
            <a:spLocks noGrp="1"/>
          </p:cNvSpPr>
          <p:nvPr>
            <p:ph sz="quarter" idx="10"/>
          </p:nvPr>
        </p:nvSpPr>
        <p:spPr>
          <a:xfrm>
            <a:off x="589584" y="1729765"/>
            <a:ext cx="8375996" cy="3221797"/>
          </a:xfrm>
        </p:spPr>
        <p:txBody>
          <a:bodyPr>
            <a:normAutofit/>
          </a:bodyPr>
          <a:lstStyle/>
          <a:p>
            <a:pPr marL="182563" indent="-182563">
              <a:lnSpc>
                <a:spcPct val="90000"/>
              </a:lnSpc>
              <a:buFont typeface="Arial" panose="020B0604020202020204" pitchFamily="34" charset="0"/>
              <a:buChar char="•"/>
            </a:pPr>
            <a:r>
              <a:rPr lang="nl-BE" sz="1800" dirty="0" err="1">
                <a:latin typeface="Avenir Roman"/>
              </a:rPr>
              <a:t>Motivation</a:t>
            </a:r>
            <a:r>
              <a:rPr lang="nl-BE" sz="1800" dirty="0">
                <a:latin typeface="Avenir Roman"/>
              </a:rPr>
              <a:t> is </a:t>
            </a:r>
            <a:r>
              <a:rPr lang="nl-BE" sz="1800" dirty="0" err="1">
                <a:latin typeface="Avenir Roman"/>
              </a:rPr>
              <a:t>seen</a:t>
            </a:r>
            <a:r>
              <a:rPr lang="nl-BE" sz="1800" dirty="0">
                <a:latin typeface="Avenir Roman"/>
              </a:rPr>
              <a:t> as a </a:t>
            </a:r>
            <a:r>
              <a:rPr lang="nl-BE" sz="1800" dirty="0" err="1">
                <a:latin typeface="Avenir Roman"/>
              </a:rPr>
              <a:t>process</a:t>
            </a:r>
            <a:r>
              <a:rPr lang="nl-BE" sz="1800" dirty="0">
                <a:latin typeface="Avenir Roman"/>
              </a:rPr>
              <a:t> </a:t>
            </a:r>
            <a:r>
              <a:rPr lang="nl-BE" sz="1800" dirty="0" err="1">
                <a:latin typeface="Avenir Roman"/>
              </a:rPr>
              <a:t>that</a:t>
            </a:r>
            <a:r>
              <a:rPr lang="nl-BE" sz="1800" dirty="0">
                <a:latin typeface="Avenir Roman"/>
              </a:rPr>
              <a:t> </a:t>
            </a:r>
            <a:r>
              <a:rPr lang="nl-BE" sz="1800" dirty="0" err="1">
                <a:latin typeface="Avenir Roman"/>
              </a:rPr>
              <a:t>incorporates</a:t>
            </a:r>
            <a:r>
              <a:rPr lang="nl-BE" sz="1800" dirty="0">
                <a:latin typeface="Avenir Roman"/>
              </a:rPr>
              <a:t> </a:t>
            </a:r>
            <a:r>
              <a:rPr lang="nl-BE" sz="1800" dirty="0" err="1">
                <a:latin typeface="Avenir Roman"/>
              </a:rPr>
              <a:t>components</a:t>
            </a:r>
            <a:r>
              <a:rPr lang="nl-BE" sz="1800" dirty="0">
                <a:latin typeface="Avenir Roman"/>
              </a:rPr>
              <a:t> of </a:t>
            </a:r>
            <a:r>
              <a:rPr lang="nl-BE" sz="1800" dirty="0" err="1">
                <a:latin typeface="Avenir Roman"/>
              </a:rPr>
              <a:t>reward</a:t>
            </a:r>
            <a:r>
              <a:rPr lang="nl-BE" sz="1800" dirty="0">
                <a:latin typeface="Avenir Roman"/>
              </a:rPr>
              <a:t> </a:t>
            </a:r>
            <a:r>
              <a:rPr lang="nl-BE" sz="1800" dirty="0" err="1">
                <a:latin typeface="Avenir Roman"/>
              </a:rPr>
              <a:t>and</a:t>
            </a:r>
            <a:r>
              <a:rPr lang="nl-BE" sz="1800" dirty="0">
                <a:latin typeface="Avenir Roman"/>
              </a:rPr>
              <a:t> </a:t>
            </a:r>
            <a:r>
              <a:rPr lang="nl-BE" sz="1800" dirty="0" err="1">
                <a:latin typeface="Avenir Roman"/>
              </a:rPr>
              <a:t>punishment</a:t>
            </a:r>
            <a:r>
              <a:rPr lang="nl-BE" sz="1800" dirty="0">
                <a:latin typeface="Avenir Roman"/>
              </a:rPr>
              <a:t>: </a:t>
            </a:r>
            <a:r>
              <a:rPr lang="nl-BE" sz="1800" dirty="0" err="1">
                <a:latin typeface="Avenir Roman"/>
              </a:rPr>
              <a:t>the</a:t>
            </a:r>
            <a:r>
              <a:rPr lang="nl-BE" sz="1800" dirty="0">
                <a:latin typeface="Avenir Roman"/>
              </a:rPr>
              <a:t> </a:t>
            </a:r>
            <a:r>
              <a:rPr lang="nl-BE" sz="1800" b="1" dirty="0" err="1">
                <a:latin typeface="Avenir Roman"/>
              </a:rPr>
              <a:t>carrot</a:t>
            </a:r>
            <a:r>
              <a:rPr lang="nl-BE" sz="1800" b="1" dirty="0">
                <a:latin typeface="Avenir Roman"/>
              </a:rPr>
              <a:t> </a:t>
            </a:r>
            <a:r>
              <a:rPr lang="nl-BE" sz="1800" b="1" dirty="0" err="1">
                <a:latin typeface="Avenir Roman"/>
              </a:rPr>
              <a:t>and</a:t>
            </a:r>
            <a:r>
              <a:rPr lang="nl-BE" sz="1800" b="1" dirty="0">
                <a:latin typeface="Avenir Roman"/>
              </a:rPr>
              <a:t> st</a:t>
            </a:r>
            <a:r>
              <a:rPr lang="nl-BE" sz="1800" dirty="0">
                <a:latin typeface="Avenir Roman"/>
              </a:rPr>
              <a:t>ick </a:t>
            </a:r>
            <a:r>
              <a:rPr lang="nl-BE" sz="1800" dirty="0" err="1">
                <a:latin typeface="Avenir Roman"/>
              </a:rPr>
              <a:t>framework</a:t>
            </a:r>
            <a:r>
              <a:rPr lang="nl-BE" sz="1800" dirty="0">
                <a:latin typeface="Avenir Roman"/>
              </a:rPr>
              <a:t>.</a:t>
            </a:r>
          </a:p>
          <a:p>
            <a:pPr marL="182563" indent="-182563">
              <a:lnSpc>
                <a:spcPct val="90000"/>
              </a:lnSpc>
              <a:buFont typeface="Arial" panose="020B0604020202020204" pitchFamily="34" charset="0"/>
              <a:buChar char="•"/>
            </a:pPr>
            <a:r>
              <a:rPr lang="nl-BE" sz="1800" dirty="0">
                <a:latin typeface="Avenir Roman"/>
              </a:rPr>
              <a:t>Traditional </a:t>
            </a:r>
            <a:r>
              <a:rPr lang="nl-BE" sz="1800" dirty="0" err="1">
                <a:latin typeface="Avenir Roman"/>
              </a:rPr>
              <a:t>economic</a:t>
            </a:r>
            <a:r>
              <a:rPr lang="nl-BE" sz="1800" dirty="0">
                <a:latin typeface="Avenir Roman"/>
              </a:rPr>
              <a:t> approach </a:t>
            </a:r>
            <a:r>
              <a:rPr lang="nl-BE" sz="1800" dirty="0" err="1">
                <a:latin typeface="Avenir Roman"/>
              </a:rPr>
              <a:t>relies</a:t>
            </a:r>
            <a:r>
              <a:rPr lang="nl-BE" sz="1800" dirty="0">
                <a:latin typeface="Avenir Roman"/>
              </a:rPr>
              <a:t> on </a:t>
            </a:r>
            <a:r>
              <a:rPr lang="nl-BE" sz="1800" b="1" dirty="0" err="1">
                <a:latin typeface="Avenir Roman"/>
              </a:rPr>
              <a:t>assumption</a:t>
            </a:r>
            <a:r>
              <a:rPr lang="nl-BE" sz="1800" b="1" dirty="0">
                <a:latin typeface="Avenir Roman"/>
              </a:rPr>
              <a:t> of perfect </a:t>
            </a:r>
            <a:r>
              <a:rPr lang="nl-BE" sz="1800" b="1" dirty="0" err="1">
                <a:latin typeface="Avenir Roman"/>
              </a:rPr>
              <a:t>rationality</a:t>
            </a:r>
            <a:r>
              <a:rPr lang="nl-BE" sz="1800" dirty="0">
                <a:latin typeface="Avenir Roman"/>
              </a:rPr>
              <a:t> </a:t>
            </a:r>
            <a:r>
              <a:rPr lang="nl-BE" sz="1800" dirty="0" err="1">
                <a:latin typeface="Avenir Roman"/>
              </a:rPr>
              <a:t>when</a:t>
            </a:r>
            <a:r>
              <a:rPr lang="nl-BE" sz="1800" dirty="0">
                <a:latin typeface="Avenir Roman"/>
              </a:rPr>
              <a:t> </a:t>
            </a:r>
            <a:r>
              <a:rPr lang="nl-BE" sz="1800" dirty="0" err="1">
                <a:latin typeface="Avenir Roman"/>
              </a:rPr>
              <a:t>weighing</a:t>
            </a:r>
            <a:r>
              <a:rPr lang="nl-BE" sz="1800" dirty="0">
                <a:latin typeface="Avenir Roman"/>
              </a:rPr>
              <a:t> </a:t>
            </a:r>
            <a:r>
              <a:rPr lang="nl-BE" sz="1800" i="1" dirty="0" err="1">
                <a:latin typeface="Avenir Roman"/>
              </a:rPr>
              <a:t>the</a:t>
            </a:r>
            <a:r>
              <a:rPr lang="nl-BE" sz="1800" i="1" dirty="0">
                <a:latin typeface="Avenir Roman"/>
              </a:rPr>
              <a:t> </a:t>
            </a:r>
            <a:r>
              <a:rPr lang="nl-BE" sz="1800" i="1" dirty="0" err="1">
                <a:latin typeface="Avenir Roman"/>
              </a:rPr>
              <a:t>costs</a:t>
            </a:r>
            <a:r>
              <a:rPr lang="nl-BE" sz="1800" i="1" dirty="0">
                <a:latin typeface="Avenir Roman"/>
              </a:rPr>
              <a:t> </a:t>
            </a:r>
            <a:r>
              <a:rPr lang="nl-BE" sz="1800" i="1" dirty="0" err="1">
                <a:latin typeface="Avenir Roman"/>
              </a:rPr>
              <a:t>and</a:t>
            </a:r>
            <a:r>
              <a:rPr lang="nl-BE" sz="1800" i="1" dirty="0">
                <a:latin typeface="Avenir Roman"/>
              </a:rPr>
              <a:t> benefits </a:t>
            </a:r>
            <a:r>
              <a:rPr lang="nl-BE" sz="1800" dirty="0">
                <a:latin typeface="Avenir Roman"/>
              </a:rPr>
              <a:t>of </a:t>
            </a:r>
            <a:r>
              <a:rPr lang="nl-BE" sz="1800" dirty="0" err="1">
                <a:latin typeface="Avenir Roman"/>
              </a:rPr>
              <a:t>engaging</a:t>
            </a:r>
            <a:r>
              <a:rPr lang="nl-BE" sz="1800" dirty="0">
                <a:latin typeface="Avenir Roman"/>
              </a:rPr>
              <a:t> in </a:t>
            </a:r>
            <a:r>
              <a:rPr lang="nl-BE" sz="1800" dirty="0" err="1">
                <a:latin typeface="Avenir Roman"/>
              </a:rPr>
              <a:t>particular</a:t>
            </a:r>
            <a:r>
              <a:rPr lang="nl-BE" sz="1800" dirty="0">
                <a:latin typeface="Avenir Roman"/>
              </a:rPr>
              <a:t> actions.</a:t>
            </a:r>
          </a:p>
          <a:p>
            <a:pPr marL="182563" indent="-182563">
              <a:lnSpc>
                <a:spcPct val="90000"/>
              </a:lnSpc>
              <a:buFont typeface="Arial" panose="020B0604020202020204" pitchFamily="34" charset="0"/>
              <a:buChar char="•"/>
            </a:pPr>
            <a:r>
              <a:rPr lang="nl-BE" sz="1800" dirty="0" err="1">
                <a:latin typeface="Avenir Roman"/>
              </a:rPr>
              <a:t>This</a:t>
            </a:r>
            <a:r>
              <a:rPr lang="nl-BE" sz="1800" dirty="0">
                <a:latin typeface="Avenir Roman"/>
              </a:rPr>
              <a:t> approach has been </a:t>
            </a:r>
            <a:r>
              <a:rPr lang="nl-BE" sz="1800" dirty="0" err="1">
                <a:latin typeface="Avenir Roman"/>
              </a:rPr>
              <a:t>supplanted</a:t>
            </a:r>
            <a:r>
              <a:rPr lang="nl-BE" sz="1800" dirty="0">
                <a:latin typeface="Avenir Roman"/>
              </a:rPr>
              <a:t> </a:t>
            </a:r>
            <a:r>
              <a:rPr lang="nl-BE" sz="1800" dirty="0" err="1">
                <a:latin typeface="Avenir Roman"/>
              </a:rPr>
              <a:t>by</a:t>
            </a:r>
            <a:r>
              <a:rPr lang="nl-BE" sz="1800" dirty="0">
                <a:latin typeface="Avenir Roman"/>
              </a:rPr>
              <a:t> </a:t>
            </a:r>
            <a:r>
              <a:rPr lang="nl-BE" sz="1800" dirty="0" err="1">
                <a:latin typeface="Avenir Roman"/>
              </a:rPr>
              <a:t>the</a:t>
            </a:r>
            <a:r>
              <a:rPr lang="nl-BE" sz="1800" dirty="0">
                <a:latin typeface="Avenir Roman"/>
              </a:rPr>
              <a:t> </a:t>
            </a:r>
            <a:r>
              <a:rPr lang="nl-BE" sz="1800" b="1" dirty="0" err="1">
                <a:latin typeface="Avenir Roman"/>
              </a:rPr>
              <a:t>bounded</a:t>
            </a:r>
            <a:r>
              <a:rPr lang="nl-BE" sz="1800" b="1" dirty="0">
                <a:latin typeface="Avenir Roman"/>
              </a:rPr>
              <a:t> </a:t>
            </a:r>
            <a:r>
              <a:rPr lang="nl-BE" sz="1800" b="1" dirty="0" err="1">
                <a:latin typeface="Avenir Roman"/>
              </a:rPr>
              <a:t>rationality</a:t>
            </a:r>
            <a:r>
              <a:rPr lang="nl-BE" sz="1800" b="1" dirty="0">
                <a:latin typeface="Avenir Roman"/>
              </a:rPr>
              <a:t> </a:t>
            </a:r>
            <a:r>
              <a:rPr lang="nl-BE" sz="1800" b="1" dirty="0" err="1">
                <a:latin typeface="Avenir Roman"/>
              </a:rPr>
              <a:t>perspective</a:t>
            </a:r>
            <a:r>
              <a:rPr lang="nl-BE" sz="1800" b="1" dirty="0">
                <a:latin typeface="Avenir Roman"/>
              </a:rPr>
              <a:t>:</a:t>
            </a:r>
            <a:r>
              <a:rPr lang="nl-BE" sz="1800" dirty="0">
                <a:latin typeface="Avenir Roman"/>
              </a:rPr>
              <a:t> </a:t>
            </a:r>
          </a:p>
          <a:p>
            <a:pPr marL="538163">
              <a:lnSpc>
                <a:spcPct val="90000"/>
              </a:lnSpc>
            </a:pPr>
            <a:r>
              <a:rPr lang="nl-BE" sz="1800" dirty="0">
                <a:latin typeface="Avenir Roman"/>
              </a:rPr>
              <a:t>e.g., money will not always motivate people to perform their best: salary raises in elite sport do not predict subsequent scoring statistics (White &amp; Sheldon, 2014); </a:t>
            </a:r>
          </a:p>
          <a:p>
            <a:pPr marL="538163">
              <a:lnSpc>
                <a:spcPct val="90000"/>
              </a:lnSpc>
            </a:pPr>
            <a:r>
              <a:rPr lang="nl-BE" sz="1800" dirty="0">
                <a:latin typeface="Avenir Roman"/>
              </a:rPr>
              <a:t>choking under pressure leads to suboptimal performance in golf when large rewards are at stake  </a:t>
            </a:r>
          </a:p>
        </p:txBody>
      </p:sp>
      <p:sp>
        <p:nvSpPr>
          <p:cNvPr id="7" name="Title 1">
            <a:extLst>
              <a:ext uri="{FF2B5EF4-FFF2-40B4-BE49-F238E27FC236}">
                <a16:creationId xmlns:a16="http://schemas.microsoft.com/office/drawing/2014/main" id="{E16374FD-3178-4334-92FB-6FF2D87998B8}"/>
              </a:ext>
            </a:extLst>
          </p:cNvPr>
          <p:cNvSpPr>
            <a:spLocks noGrp="1"/>
          </p:cNvSpPr>
          <p:nvPr>
            <p:ph type="ctrTitle"/>
          </p:nvPr>
        </p:nvSpPr>
        <p:spPr>
          <a:xfrm>
            <a:off x="685800" y="286046"/>
            <a:ext cx="7772400" cy="522288"/>
          </a:xfrm>
        </p:spPr>
        <p:txBody>
          <a:bodyPr anchor="t">
            <a:noAutofit/>
          </a:bodyPr>
          <a:lstStyle>
            <a:lvl1pPr algn="l">
              <a:defRPr sz="3600" b="1"/>
            </a:lvl1pPr>
          </a:lstStyle>
          <a:p>
            <a:r>
              <a:rPr lang="en-US" sz="3200" b="0" dirty="0">
                <a:solidFill>
                  <a:srgbClr val="22568B"/>
                </a:solidFill>
                <a:latin typeface="Avenir Roman" panose="02000503020000020003" pitchFamily="2" charset="0"/>
              </a:rPr>
              <a:t>Current approaches to motivation</a:t>
            </a:r>
            <a:br>
              <a:rPr lang="en-US" b="0" dirty="0">
                <a:solidFill>
                  <a:srgbClr val="22568B"/>
                </a:solidFill>
                <a:latin typeface="Avenir Roman" panose="02000503020000020003" pitchFamily="2" charset="0"/>
              </a:rPr>
            </a:br>
            <a:endParaRPr lang="en-US" b="0" dirty="0">
              <a:solidFill>
                <a:srgbClr val="22568B"/>
              </a:solidFill>
              <a:latin typeface="Avenir Roman" panose="02000503020000020003" pitchFamily="2" charset="0"/>
            </a:endParaRPr>
          </a:p>
        </p:txBody>
      </p:sp>
      <p:sp>
        <p:nvSpPr>
          <p:cNvPr id="10" name="Subtitle 2">
            <a:extLst>
              <a:ext uri="{FF2B5EF4-FFF2-40B4-BE49-F238E27FC236}">
                <a16:creationId xmlns:a16="http://schemas.microsoft.com/office/drawing/2014/main" id="{8F590BBE-DFF9-4E01-91C4-3D5760711361}"/>
              </a:ext>
            </a:extLst>
          </p:cNvPr>
          <p:cNvSpPr txBox="1">
            <a:spLocks/>
          </p:cNvSpPr>
          <p:nvPr/>
        </p:nvSpPr>
        <p:spPr>
          <a:xfrm>
            <a:off x="685800" y="1006304"/>
            <a:ext cx="7772400" cy="519094"/>
          </a:xfrm>
          <a:prstGeom prst="rect">
            <a:avLst/>
          </a:prstGeom>
        </p:spPr>
        <p:txBody>
          <a:bodyPr vert="horz" lIns="91440" tIns="45720" rIns="91440" bIns="45720" rtlCol="0">
            <a:normAutofit/>
          </a:bodyPr>
          <a:lstStyle>
            <a:lvl1pPr marL="0" indent="0" algn="l" defTabSz="685800" rtl="0" eaLnBrk="1" latinLnBrk="0" hangingPunct="1">
              <a:lnSpc>
                <a:spcPct val="85000"/>
              </a:lnSpc>
              <a:spcBef>
                <a:spcPts val="975"/>
              </a:spcBef>
              <a:buFont typeface="Arial" pitchFamily="34" charset="0"/>
              <a:buNone/>
              <a:defRPr sz="2800" kern="1200">
                <a:solidFill>
                  <a:srgbClr val="708DEA"/>
                </a:solidFill>
                <a:latin typeface="+mn-lt"/>
                <a:ea typeface="+mn-ea"/>
                <a:cs typeface="+mn-cs"/>
              </a:defRPr>
            </a:lvl1pPr>
            <a:lvl2pPr marL="457200" indent="0" algn="ctr" defTabSz="685800" rtl="0" eaLnBrk="1" latinLnBrk="0" hangingPunct="1">
              <a:lnSpc>
                <a:spcPct val="85000"/>
              </a:lnSpc>
              <a:spcBef>
                <a:spcPts val="450"/>
              </a:spcBef>
              <a:buFont typeface="Arial" pitchFamily="34" charset="0"/>
              <a:buNone/>
              <a:defRPr sz="1800" kern="1200">
                <a:solidFill>
                  <a:schemeClr val="tx1">
                    <a:tint val="75000"/>
                  </a:schemeClr>
                </a:solidFill>
                <a:latin typeface="+mn-lt"/>
                <a:ea typeface="+mn-ea"/>
                <a:cs typeface="+mn-cs"/>
              </a:defRPr>
            </a:lvl2pPr>
            <a:lvl3pPr marL="914400" indent="0" algn="ctr" defTabSz="685800" rtl="0" eaLnBrk="1" latinLnBrk="0" hangingPunct="1">
              <a:lnSpc>
                <a:spcPct val="85000"/>
              </a:lnSpc>
              <a:spcBef>
                <a:spcPts val="450"/>
              </a:spcBef>
              <a:buFont typeface="Arial" pitchFamily="34" charset="0"/>
              <a:buNone/>
              <a:defRPr sz="1500" i="1" kern="1200">
                <a:solidFill>
                  <a:schemeClr val="tx1">
                    <a:tint val="75000"/>
                  </a:schemeClr>
                </a:solidFill>
                <a:latin typeface="+mn-lt"/>
                <a:ea typeface="+mn-ea"/>
                <a:cs typeface="+mn-cs"/>
              </a:defRPr>
            </a:lvl3pPr>
            <a:lvl4pPr marL="13716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4pPr>
            <a:lvl5pPr marL="18288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5pPr>
            <a:lvl6pPr marL="22860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6pPr>
            <a:lvl7pPr marL="27432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7pPr>
            <a:lvl8pPr marL="32004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8pPr>
            <a:lvl9pPr marL="36576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9pPr>
          </a:lstStyle>
          <a:p>
            <a:pPr fontAlgn="auto">
              <a:spcAft>
                <a:spcPts val="0"/>
              </a:spcAft>
            </a:pPr>
            <a:r>
              <a:rPr lang="en-US" sz="2400" dirty="0">
                <a:solidFill>
                  <a:srgbClr val="4094D1"/>
                </a:solidFill>
                <a:latin typeface="Avenir Roman" panose="02000503020000020003" pitchFamily="2" charset="0"/>
              </a:rPr>
              <a:t>Economic approaches to motivation </a:t>
            </a:r>
          </a:p>
        </p:txBody>
      </p:sp>
    </p:spTree>
    <p:extLst>
      <p:ext uri="{BB962C8B-B14F-4D97-AF65-F5344CB8AC3E}">
        <p14:creationId xmlns:p14="http://schemas.microsoft.com/office/powerpoint/2010/main" val="35146990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 calcmode="lin" valueType="num">
                                      <p:cBhvr additive="base">
                                        <p:cTn id="7"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9">
                                            <p:txEl>
                                              <p:pRg st="1" end="1"/>
                                            </p:txEl>
                                          </p:spTgt>
                                        </p:tgtEl>
                                        <p:attrNameLst>
                                          <p:attrName>style.visibility</p:attrName>
                                        </p:attrNameLst>
                                      </p:cBhvr>
                                      <p:to>
                                        <p:strVal val="visible"/>
                                      </p:to>
                                    </p:set>
                                    <p:anim calcmode="lin" valueType="num">
                                      <p:cBhvr additive="base">
                                        <p:cTn id="13" dur="500" fill="hold"/>
                                        <p:tgtEl>
                                          <p:spTgt spid="9">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9">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9">
                                            <p:txEl>
                                              <p:pRg st="2" end="2"/>
                                            </p:txEl>
                                          </p:spTgt>
                                        </p:tgtEl>
                                        <p:attrNameLst>
                                          <p:attrName>style.visibility</p:attrName>
                                        </p:attrNameLst>
                                      </p:cBhvr>
                                      <p:to>
                                        <p:strVal val="visible"/>
                                      </p:to>
                                    </p:set>
                                    <p:anim calcmode="lin" valueType="num">
                                      <p:cBhvr additive="base">
                                        <p:cTn id="19" dur="500" fill="hold"/>
                                        <p:tgtEl>
                                          <p:spTgt spid="9">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9">
                                            <p:txEl>
                                              <p:pRg st="2" end="2"/>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9">
                                            <p:txEl>
                                              <p:pRg st="3" end="3"/>
                                            </p:txEl>
                                          </p:spTgt>
                                        </p:tgtEl>
                                        <p:attrNameLst>
                                          <p:attrName>style.visibility</p:attrName>
                                        </p:attrNameLst>
                                      </p:cBhvr>
                                      <p:to>
                                        <p:strVal val="visible"/>
                                      </p:to>
                                    </p:set>
                                    <p:anim calcmode="lin" valueType="num">
                                      <p:cBhvr additive="base">
                                        <p:cTn id="23" dur="500" fill="hold"/>
                                        <p:tgtEl>
                                          <p:spTgt spid="9">
                                            <p:txEl>
                                              <p:pRg st="3" end="3"/>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9">
                                            <p:txEl>
                                              <p:pRg st="3" end="3"/>
                                            </p:txEl>
                                          </p:spTgt>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9">
                                            <p:txEl>
                                              <p:pRg st="4" end="4"/>
                                            </p:txEl>
                                          </p:spTgt>
                                        </p:tgtEl>
                                        <p:attrNameLst>
                                          <p:attrName>style.visibility</p:attrName>
                                        </p:attrNameLst>
                                      </p:cBhvr>
                                      <p:to>
                                        <p:strVal val="visible"/>
                                      </p:to>
                                    </p:set>
                                    <p:anim calcmode="lin" valueType="num">
                                      <p:cBhvr additive="base">
                                        <p:cTn id="27" dur="500" fill="hold"/>
                                        <p:tgtEl>
                                          <p:spTgt spid="9">
                                            <p:txEl>
                                              <p:pRg st="4" end="4"/>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9">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FE9EBA9-4843-A348-B607-AF6A8AA45D5F}"/>
              </a:ext>
            </a:extLst>
          </p:cNvPr>
          <p:cNvSpPr>
            <a:spLocks noGrp="1"/>
          </p:cNvSpPr>
          <p:nvPr>
            <p:ph type="sldNum" sz="quarter" idx="4"/>
          </p:nvPr>
        </p:nvSpPr>
        <p:spPr/>
        <p:txBody>
          <a:bodyPr/>
          <a:lstStyle/>
          <a:p>
            <a:fld id="{BDED0440-CF85-4CB9-8D89-87E5AE29F424}" type="slidenum">
              <a:rPr lang="en-GB" smtClean="0"/>
              <a:pPr/>
              <a:t>4</a:t>
            </a:fld>
            <a:endParaRPr lang="en-GB" dirty="0"/>
          </a:p>
        </p:txBody>
      </p:sp>
      <p:sp>
        <p:nvSpPr>
          <p:cNvPr id="9" name="Content Placeholder 2">
            <a:extLst>
              <a:ext uri="{FF2B5EF4-FFF2-40B4-BE49-F238E27FC236}">
                <a16:creationId xmlns:a16="http://schemas.microsoft.com/office/drawing/2014/main" id="{9E1FB00C-FB00-47C6-88BF-17239AD5F695}"/>
              </a:ext>
            </a:extLst>
          </p:cNvPr>
          <p:cNvSpPr>
            <a:spLocks noGrp="1"/>
          </p:cNvSpPr>
          <p:nvPr>
            <p:ph sz="quarter" idx="10"/>
          </p:nvPr>
        </p:nvSpPr>
        <p:spPr>
          <a:xfrm>
            <a:off x="762000" y="1892347"/>
            <a:ext cx="8187856" cy="3643086"/>
          </a:xfrm>
        </p:spPr>
        <p:txBody>
          <a:bodyPr>
            <a:normAutofit/>
          </a:bodyPr>
          <a:lstStyle/>
          <a:p>
            <a:pPr marL="182563" indent="-182563">
              <a:lnSpc>
                <a:spcPct val="90000"/>
              </a:lnSpc>
              <a:buFont typeface="Arial" panose="020B0604020202020204" pitchFamily="34" charset="0"/>
              <a:buChar char="•"/>
            </a:pPr>
            <a:r>
              <a:rPr lang="nl-BE" sz="1800" dirty="0">
                <a:latin typeface="Avenir Roman"/>
              </a:rPr>
              <a:t>According </a:t>
            </a:r>
            <a:r>
              <a:rPr lang="nl-BE" sz="1800" dirty="0" err="1">
                <a:latin typeface="Avenir Roman"/>
              </a:rPr>
              <a:t>to</a:t>
            </a:r>
            <a:r>
              <a:rPr lang="nl-BE" sz="1800" dirty="0">
                <a:latin typeface="Avenir Roman"/>
              </a:rPr>
              <a:t> </a:t>
            </a:r>
            <a:r>
              <a:rPr lang="nl-BE" sz="1800" dirty="0" err="1">
                <a:latin typeface="Avenir Roman"/>
              </a:rPr>
              <a:t>the</a:t>
            </a:r>
            <a:r>
              <a:rPr lang="nl-BE" sz="1800" dirty="0">
                <a:latin typeface="Avenir Roman"/>
              </a:rPr>
              <a:t> </a:t>
            </a:r>
            <a:r>
              <a:rPr lang="nl-BE" sz="1800" b="1" dirty="0" err="1">
                <a:latin typeface="Avenir Roman"/>
              </a:rPr>
              <a:t>expectancy</a:t>
            </a:r>
            <a:r>
              <a:rPr lang="nl-BE" sz="1800" b="1" dirty="0">
                <a:latin typeface="Avenir Roman"/>
              </a:rPr>
              <a:t> </a:t>
            </a:r>
            <a:r>
              <a:rPr lang="nl-BE" sz="1800" b="1" dirty="0" err="1">
                <a:latin typeface="Avenir Roman"/>
              </a:rPr>
              <a:t>value</a:t>
            </a:r>
            <a:r>
              <a:rPr lang="nl-BE" sz="1800" b="1" dirty="0">
                <a:latin typeface="Avenir Roman"/>
              </a:rPr>
              <a:t>-model, </a:t>
            </a:r>
            <a:r>
              <a:rPr lang="nl-BE" sz="1800" dirty="0">
                <a:latin typeface="Avenir Roman"/>
              </a:rPr>
              <a:t> </a:t>
            </a:r>
            <a:r>
              <a:rPr lang="nl-BE" sz="1800" dirty="0" err="1">
                <a:latin typeface="Avenir Roman"/>
              </a:rPr>
              <a:t>good</a:t>
            </a:r>
            <a:r>
              <a:rPr lang="nl-BE" sz="1800" dirty="0">
                <a:latin typeface="Avenir Roman"/>
              </a:rPr>
              <a:t> performance is </a:t>
            </a:r>
            <a:r>
              <a:rPr lang="nl-BE" sz="1800" dirty="0" err="1">
                <a:latin typeface="Avenir Roman"/>
              </a:rPr>
              <a:t>an</a:t>
            </a:r>
            <a:r>
              <a:rPr lang="nl-BE" sz="1800" dirty="0">
                <a:latin typeface="Avenir Roman"/>
              </a:rPr>
              <a:t> </a:t>
            </a:r>
            <a:r>
              <a:rPr lang="nl-BE" sz="1800" dirty="0" err="1">
                <a:latin typeface="Avenir Roman"/>
              </a:rPr>
              <a:t>outcome</a:t>
            </a:r>
            <a:r>
              <a:rPr lang="nl-BE" sz="1800" dirty="0">
                <a:latin typeface="Avenir Roman"/>
              </a:rPr>
              <a:t> of </a:t>
            </a:r>
            <a:r>
              <a:rPr lang="nl-BE" sz="1800" dirty="0" err="1">
                <a:latin typeface="Avenir Roman"/>
              </a:rPr>
              <a:t>people’s</a:t>
            </a:r>
            <a:r>
              <a:rPr lang="nl-BE" sz="1800" dirty="0">
                <a:latin typeface="Avenir Roman"/>
              </a:rPr>
              <a:t> </a:t>
            </a:r>
            <a:r>
              <a:rPr lang="nl-BE" sz="1800" dirty="0" err="1">
                <a:latin typeface="Avenir Roman"/>
              </a:rPr>
              <a:t>expectations</a:t>
            </a:r>
            <a:r>
              <a:rPr lang="nl-BE" sz="1800" dirty="0">
                <a:latin typeface="Avenir Roman"/>
              </a:rPr>
              <a:t> </a:t>
            </a:r>
            <a:r>
              <a:rPr lang="nl-BE" sz="1800" dirty="0" err="1">
                <a:latin typeface="Avenir Roman"/>
              </a:rPr>
              <a:t>for</a:t>
            </a:r>
            <a:r>
              <a:rPr lang="nl-BE" sz="1800" dirty="0">
                <a:latin typeface="Avenir Roman"/>
              </a:rPr>
              <a:t> </a:t>
            </a:r>
            <a:r>
              <a:rPr lang="nl-BE" sz="1800" dirty="0" err="1">
                <a:latin typeface="Avenir Roman"/>
              </a:rPr>
              <a:t>success</a:t>
            </a:r>
            <a:r>
              <a:rPr lang="nl-BE" sz="1800" dirty="0">
                <a:latin typeface="Avenir Roman"/>
              </a:rPr>
              <a:t> </a:t>
            </a:r>
            <a:r>
              <a:rPr lang="nl-BE" sz="1800" dirty="0" err="1">
                <a:latin typeface="Avenir Roman"/>
              </a:rPr>
              <a:t>and</a:t>
            </a:r>
            <a:r>
              <a:rPr lang="nl-BE" sz="1800" dirty="0">
                <a:latin typeface="Avenir Roman"/>
              </a:rPr>
              <a:t> of </a:t>
            </a:r>
            <a:r>
              <a:rPr lang="nl-BE" sz="1800" dirty="0" err="1">
                <a:latin typeface="Avenir Roman"/>
              </a:rPr>
              <a:t>the</a:t>
            </a:r>
            <a:r>
              <a:rPr lang="nl-BE" sz="1800" dirty="0">
                <a:latin typeface="Avenir Roman"/>
              </a:rPr>
              <a:t> </a:t>
            </a:r>
            <a:r>
              <a:rPr lang="nl-BE" sz="1800" dirty="0" err="1">
                <a:latin typeface="Avenir Roman"/>
              </a:rPr>
              <a:t>value</a:t>
            </a:r>
            <a:r>
              <a:rPr lang="nl-BE" sz="1800" dirty="0">
                <a:latin typeface="Avenir Roman"/>
              </a:rPr>
              <a:t> </a:t>
            </a:r>
            <a:r>
              <a:rPr lang="nl-BE" sz="1800" dirty="0" err="1">
                <a:latin typeface="Avenir Roman"/>
              </a:rPr>
              <a:t>that</a:t>
            </a:r>
            <a:r>
              <a:rPr lang="nl-BE" sz="1800" dirty="0">
                <a:latin typeface="Avenir Roman"/>
              </a:rPr>
              <a:t> </a:t>
            </a:r>
            <a:r>
              <a:rPr lang="nl-BE" sz="1800" dirty="0" err="1">
                <a:latin typeface="Avenir Roman"/>
              </a:rPr>
              <a:t>they</a:t>
            </a:r>
            <a:r>
              <a:rPr lang="nl-BE" sz="1800" dirty="0">
                <a:latin typeface="Avenir Roman"/>
              </a:rPr>
              <a:t> </a:t>
            </a:r>
            <a:r>
              <a:rPr lang="nl-BE" sz="1800" dirty="0" err="1">
                <a:latin typeface="Avenir Roman"/>
              </a:rPr>
              <a:t>attach</a:t>
            </a:r>
            <a:r>
              <a:rPr lang="nl-BE" sz="1800" dirty="0">
                <a:latin typeface="Avenir Roman"/>
              </a:rPr>
              <a:t> </a:t>
            </a:r>
            <a:r>
              <a:rPr lang="nl-BE" sz="1800" dirty="0" err="1">
                <a:latin typeface="Avenir Roman"/>
              </a:rPr>
              <a:t>to</a:t>
            </a:r>
            <a:r>
              <a:rPr lang="nl-BE" sz="1800" dirty="0">
                <a:latin typeface="Avenir Roman"/>
              </a:rPr>
              <a:t> </a:t>
            </a:r>
            <a:r>
              <a:rPr lang="nl-BE" sz="1800" dirty="0" err="1">
                <a:latin typeface="Avenir Roman"/>
              </a:rPr>
              <a:t>engaging</a:t>
            </a:r>
            <a:r>
              <a:rPr lang="nl-BE" sz="1800" dirty="0">
                <a:latin typeface="Avenir Roman"/>
              </a:rPr>
              <a:t> in a </a:t>
            </a:r>
            <a:r>
              <a:rPr lang="nl-BE" sz="1800" dirty="0" err="1">
                <a:latin typeface="Avenir Roman"/>
              </a:rPr>
              <a:t>particular</a:t>
            </a:r>
            <a:r>
              <a:rPr lang="nl-BE" sz="1800" dirty="0">
                <a:latin typeface="Avenir Roman"/>
              </a:rPr>
              <a:t> action.</a:t>
            </a:r>
          </a:p>
          <a:p>
            <a:pPr marL="182563" indent="-182563">
              <a:lnSpc>
                <a:spcPct val="90000"/>
              </a:lnSpc>
              <a:buFont typeface="Arial" panose="020B0604020202020204" pitchFamily="34" charset="0"/>
              <a:buChar char="•"/>
            </a:pPr>
            <a:r>
              <a:rPr lang="nl-BE" sz="1800" dirty="0">
                <a:latin typeface="Avenir Roman"/>
              </a:rPr>
              <a:t>The </a:t>
            </a:r>
            <a:r>
              <a:rPr lang="nl-BE" sz="1800" b="1" dirty="0">
                <a:latin typeface="Avenir Roman"/>
              </a:rPr>
              <a:t>social cognitive theory </a:t>
            </a:r>
            <a:r>
              <a:rPr lang="nl-BE" sz="1800" dirty="0">
                <a:latin typeface="Avenir Roman"/>
              </a:rPr>
              <a:t>emphasizes the importance of </a:t>
            </a:r>
            <a:r>
              <a:rPr lang="nl-BE" sz="1800" b="1" dirty="0">
                <a:latin typeface="Avenir Roman"/>
              </a:rPr>
              <a:t>self-efficacy,</a:t>
            </a:r>
            <a:r>
              <a:rPr lang="nl-BE" sz="1800" dirty="0">
                <a:latin typeface="Avenir Roman"/>
              </a:rPr>
              <a:t> which is belief about one’s ability to complete a given task in the face of barriers (i.e., situation-specific self-confidence).</a:t>
            </a:r>
          </a:p>
          <a:p>
            <a:pPr marL="342900" indent="-342900">
              <a:lnSpc>
                <a:spcPct val="90000"/>
              </a:lnSpc>
              <a:buFont typeface="Arial" panose="020B0604020202020204" pitchFamily="34" charset="0"/>
              <a:buChar char="•"/>
            </a:pPr>
            <a:endParaRPr lang="nl-BE" dirty="0">
              <a:latin typeface="Avenir Roman"/>
            </a:endParaRPr>
          </a:p>
        </p:txBody>
      </p:sp>
      <p:sp>
        <p:nvSpPr>
          <p:cNvPr id="7" name="Title 1">
            <a:extLst>
              <a:ext uri="{FF2B5EF4-FFF2-40B4-BE49-F238E27FC236}">
                <a16:creationId xmlns:a16="http://schemas.microsoft.com/office/drawing/2014/main" id="{E16374FD-3178-4334-92FB-6FF2D87998B8}"/>
              </a:ext>
            </a:extLst>
          </p:cNvPr>
          <p:cNvSpPr>
            <a:spLocks noGrp="1"/>
          </p:cNvSpPr>
          <p:nvPr>
            <p:ph type="ctrTitle"/>
          </p:nvPr>
        </p:nvSpPr>
        <p:spPr>
          <a:xfrm>
            <a:off x="685800" y="286046"/>
            <a:ext cx="7772400" cy="522288"/>
          </a:xfrm>
        </p:spPr>
        <p:txBody>
          <a:bodyPr anchor="t">
            <a:noAutofit/>
          </a:bodyPr>
          <a:lstStyle>
            <a:lvl1pPr algn="l">
              <a:defRPr sz="3600" b="1"/>
            </a:lvl1pPr>
          </a:lstStyle>
          <a:p>
            <a:r>
              <a:rPr lang="en-US" sz="3200" b="0" dirty="0">
                <a:solidFill>
                  <a:srgbClr val="22568B"/>
                </a:solidFill>
                <a:latin typeface="Avenir Roman" panose="02000503020000020003" pitchFamily="2" charset="0"/>
              </a:rPr>
              <a:t>Current approaches to motivation</a:t>
            </a:r>
            <a:br>
              <a:rPr lang="en-US" b="0" dirty="0">
                <a:solidFill>
                  <a:srgbClr val="22568B"/>
                </a:solidFill>
                <a:latin typeface="Avenir Roman" panose="02000503020000020003" pitchFamily="2" charset="0"/>
              </a:rPr>
            </a:br>
            <a:endParaRPr lang="en-US" b="0" dirty="0">
              <a:solidFill>
                <a:srgbClr val="22568B"/>
              </a:solidFill>
              <a:latin typeface="Avenir Roman" panose="02000503020000020003" pitchFamily="2" charset="0"/>
            </a:endParaRPr>
          </a:p>
        </p:txBody>
      </p:sp>
      <p:sp>
        <p:nvSpPr>
          <p:cNvPr id="10" name="Subtitle 2">
            <a:extLst>
              <a:ext uri="{FF2B5EF4-FFF2-40B4-BE49-F238E27FC236}">
                <a16:creationId xmlns:a16="http://schemas.microsoft.com/office/drawing/2014/main" id="{8F590BBE-DFF9-4E01-91C4-3D5760711361}"/>
              </a:ext>
            </a:extLst>
          </p:cNvPr>
          <p:cNvSpPr txBox="1">
            <a:spLocks/>
          </p:cNvSpPr>
          <p:nvPr/>
        </p:nvSpPr>
        <p:spPr>
          <a:xfrm>
            <a:off x="685800" y="910517"/>
            <a:ext cx="7772400" cy="519094"/>
          </a:xfrm>
          <a:prstGeom prst="rect">
            <a:avLst/>
          </a:prstGeom>
        </p:spPr>
        <p:txBody>
          <a:bodyPr vert="horz" lIns="91440" tIns="45720" rIns="91440" bIns="45720" rtlCol="0">
            <a:normAutofit/>
          </a:bodyPr>
          <a:lstStyle>
            <a:lvl1pPr marL="0" indent="0" algn="l" defTabSz="685800" rtl="0" eaLnBrk="1" latinLnBrk="0" hangingPunct="1">
              <a:lnSpc>
                <a:spcPct val="85000"/>
              </a:lnSpc>
              <a:spcBef>
                <a:spcPts val="975"/>
              </a:spcBef>
              <a:buFont typeface="Arial" pitchFamily="34" charset="0"/>
              <a:buNone/>
              <a:defRPr sz="2800" kern="1200">
                <a:solidFill>
                  <a:srgbClr val="708DEA"/>
                </a:solidFill>
                <a:latin typeface="+mn-lt"/>
                <a:ea typeface="+mn-ea"/>
                <a:cs typeface="+mn-cs"/>
              </a:defRPr>
            </a:lvl1pPr>
            <a:lvl2pPr marL="457200" indent="0" algn="ctr" defTabSz="685800" rtl="0" eaLnBrk="1" latinLnBrk="0" hangingPunct="1">
              <a:lnSpc>
                <a:spcPct val="85000"/>
              </a:lnSpc>
              <a:spcBef>
                <a:spcPts val="450"/>
              </a:spcBef>
              <a:buFont typeface="Arial" pitchFamily="34" charset="0"/>
              <a:buNone/>
              <a:defRPr sz="1800" kern="1200">
                <a:solidFill>
                  <a:schemeClr val="tx1">
                    <a:tint val="75000"/>
                  </a:schemeClr>
                </a:solidFill>
                <a:latin typeface="+mn-lt"/>
                <a:ea typeface="+mn-ea"/>
                <a:cs typeface="+mn-cs"/>
              </a:defRPr>
            </a:lvl2pPr>
            <a:lvl3pPr marL="914400" indent="0" algn="ctr" defTabSz="685800" rtl="0" eaLnBrk="1" latinLnBrk="0" hangingPunct="1">
              <a:lnSpc>
                <a:spcPct val="85000"/>
              </a:lnSpc>
              <a:spcBef>
                <a:spcPts val="450"/>
              </a:spcBef>
              <a:buFont typeface="Arial" pitchFamily="34" charset="0"/>
              <a:buNone/>
              <a:defRPr sz="1500" i="1" kern="1200">
                <a:solidFill>
                  <a:schemeClr val="tx1">
                    <a:tint val="75000"/>
                  </a:schemeClr>
                </a:solidFill>
                <a:latin typeface="+mn-lt"/>
                <a:ea typeface="+mn-ea"/>
                <a:cs typeface="+mn-cs"/>
              </a:defRPr>
            </a:lvl3pPr>
            <a:lvl4pPr marL="13716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4pPr>
            <a:lvl5pPr marL="18288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5pPr>
            <a:lvl6pPr marL="22860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6pPr>
            <a:lvl7pPr marL="27432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7pPr>
            <a:lvl8pPr marL="32004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8pPr>
            <a:lvl9pPr marL="36576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9pPr>
          </a:lstStyle>
          <a:p>
            <a:pPr fontAlgn="auto">
              <a:spcAft>
                <a:spcPts val="0"/>
              </a:spcAft>
            </a:pPr>
            <a:r>
              <a:rPr lang="en-US" sz="2400" dirty="0">
                <a:solidFill>
                  <a:srgbClr val="4094D1"/>
                </a:solidFill>
                <a:latin typeface="Avenir Roman" panose="02000503020000020003" pitchFamily="2" charset="0"/>
              </a:rPr>
              <a:t>Psychological approaches to motivation</a:t>
            </a:r>
          </a:p>
        </p:txBody>
      </p:sp>
      <p:sp>
        <p:nvSpPr>
          <p:cNvPr id="6" name="Subtitle 2">
            <a:extLst>
              <a:ext uri="{FF2B5EF4-FFF2-40B4-BE49-F238E27FC236}">
                <a16:creationId xmlns:a16="http://schemas.microsoft.com/office/drawing/2014/main" id="{6305327D-7221-4ABF-BF9C-65B5F0019C0C}"/>
              </a:ext>
            </a:extLst>
          </p:cNvPr>
          <p:cNvSpPr txBox="1">
            <a:spLocks/>
          </p:cNvSpPr>
          <p:nvPr/>
        </p:nvSpPr>
        <p:spPr>
          <a:xfrm>
            <a:off x="679938" y="1453171"/>
            <a:ext cx="7772400" cy="519094"/>
          </a:xfrm>
          <a:prstGeom prst="rect">
            <a:avLst/>
          </a:prstGeom>
        </p:spPr>
        <p:txBody>
          <a:bodyPr vert="horz" lIns="91440" tIns="45720" rIns="91440" bIns="45720" rtlCol="0">
            <a:normAutofit/>
          </a:bodyPr>
          <a:lstStyle>
            <a:lvl1pPr marL="0" indent="0" algn="l" defTabSz="685800" rtl="0" eaLnBrk="1" latinLnBrk="0" hangingPunct="1">
              <a:lnSpc>
                <a:spcPct val="85000"/>
              </a:lnSpc>
              <a:spcBef>
                <a:spcPts val="975"/>
              </a:spcBef>
              <a:buFont typeface="Arial" pitchFamily="34" charset="0"/>
              <a:buNone/>
              <a:defRPr sz="2800" kern="1200">
                <a:solidFill>
                  <a:srgbClr val="708DEA"/>
                </a:solidFill>
                <a:latin typeface="+mn-lt"/>
                <a:ea typeface="+mn-ea"/>
                <a:cs typeface="+mn-cs"/>
              </a:defRPr>
            </a:lvl1pPr>
            <a:lvl2pPr marL="457200" indent="0" algn="ctr" defTabSz="685800" rtl="0" eaLnBrk="1" latinLnBrk="0" hangingPunct="1">
              <a:lnSpc>
                <a:spcPct val="85000"/>
              </a:lnSpc>
              <a:spcBef>
                <a:spcPts val="450"/>
              </a:spcBef>
              <a:buFont typeface="Arial" pitchFamily="34" charset="0"/>
              <a:buNone/>
              <a:defRPr sz="1800" kern="1200">
                <a:solidFill>
                  <a:schemeClr val="tx1">
                    <a:tint val="75000"/>
                  </a:schemeClr>
                </a:solidFill>
                <a:latin typeface="+mn-lt"/>
                <a:ea typeface="+mn-ea"/>
                <a:cs typeface="+mn-cs"/>
              </a:defRPr>
            </a:lvl2pPr>
            <a:lvl3pPr marL="914400" indent="0" algn="ctr" defTabSz="685800" rtl="0" eaLnBrk="1" latinLnBrk="0" hangingPunct="1">
              <a:lnSpc>
                <a:spcPct val="85000"/>
              </a:lnSpc>
              <a:spcBef>
                <a:spcPts val="450"/>
              </a:spcBef>
              <a:buFont typeface="Arial" pitchFamily="34" charset="0"/>
              <a:buNone/>
              <a:defRPr sz="1500" i="1" kern="1200">
                <a:solidFill>
                  <a:schemeClr val="tx1">
                    <a:tint val="75000"/>
                  </a:schemeClr>
                </a:solidFill>
                <a:latin typeface="+mn-lt"/>
                <a:ea typeface="+mn-ea"/>
                <a:cs typeface="+mn-cs"/>
              </a:defRPr>
            </a:lvl3pPr>
            <a:lvl4pPr marL="13716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4pPr>
            <a:lvl5pPr marL="18288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5pPr>
            <a:lvl6pPr marL="22860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6pPr>
            <a:lvl7pPr marL="27432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7pPr>
            <a:lvl8pPr marL="32004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8pPr>
            <a:lvl9pPr marL="36576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9pPr>
          </a:lstStyle>
          <a:p>
            <a:pPr fontAlgn="auto">
              <a:spcAft>
                <a:spcPts val="0"/>
              </a:spcAft>
            </a:pPr>
            <a:r>
              <a:rPr lang="en-US" sz="2000" dirty="0">
                <a:solidFill>
                  <a:srgbClr val="1B3D78"/>
                </a:solidFill>
                <a:latin typeface="Avenir Roman" panose="02000503020000020003" pitchFamily="2" charset="0"/>
              </a:rPr>
              <a:t>Cognitive theories</a:t>
            </a:r>
          </a:p>
        </p:txBody>
      </p:sp>
    </p:spTree>
    <p:extLst>
      <p:ext uri="{BB962C8B-B14F-4D97-AF65-F5344CB8AC3E}">
        <p14:creationId xmlns:p14="http://schemas.microsoft.com/office/powerpoint/2010/main" val="29462427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 calcmode="lin" valueType="num">
                                      <p:cBhvr additive="base">
                                        <p:cTn id="7"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9">
                                            <p:txEl>
                                              <p:pRg st="1" end="1"/>
                                            </p:txEl>
                                          </p:spTgt>
                                        </p:tgtEl>
                                        <p:attrNameLst>
                                          <p:attrName>style.visibility</p:attrName>
                                        </p:attrNameLst>
                                      </p:cBhvr>
                                      <p:to>
                                        <p:strVal val="visible"/>
                                      </p:to>
                                    </p:set>
                                    <p:anim calcmode="lin" valueType="num">
                                      <p:cBhvr additive="base">
                                        <p:cTn id="13" dur="500" fill="hold"/>
                                        <p:tgtEl>
                                          <p:spTgt spid="9">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9">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FE9EBA9-4843-A348-B607-AF6A8AA45D5F}"/>
              </a:ext>
            </a:extLst>
          </p:cNvPr>
          <p:cNvSpPr>
            <a:spLocks noGrp="1"/>
          </p:cNvSpPr>
          <p:nvPr>
            <p:ph type="sldNum" sz="quarter" idx="4"/>
          </p:nvPr>
        </p:nvSpPr>
        <p:spPr/>
        <p:txBody>
          <a:bodyPr/>
          <a:lstStyle/>
          <a:p>
            <a:fld id="{BDED0440-CF85-4CB9-8D89-87E5AE29F424}" type="slidenum">
              <a:rPr lang="en-GB" smtClean="0"/>
              <a:pPr/>
              <a:t>5</a:t>
            </a:fld>
            <a:endParaRPr lang="en-GB" dirty="0"/>
          </a:p>
        </p:txBody>
      </p:sp>
      <p:sp>
        <p:nvSpPr>
          <p:cNvPr id="9" name="Content Placeholder 2">
            <a:extLst>
              <a:ext uri="{FF2B5EF4-FFF2-40B4-BE49-F238E27FC236}">
                <a16:creationId xmlns:a16="http://schemas.microsoft.com/office/drawing/2014/main" id="{9E1FB00C-FB00-47C6-88BF-17239AD5F695}"/>
              </a:ext>
            </a:extLst>
          </p:cNvPr>
          <p:cNvSpPr>
            <a:spLocks noGrp="1"/>
          </p:cNvSpPr>
          <p:nvPr>
            <p:ph sz="quarter" idx="10"/>
          </p:nvPr>
        </p:nvSpPr>
        <p:spPr>
          <a:xfrm>
            <a:off x="762000" y="1892347"/>
            <a:ext cx="8187856" cy="3643086"/>
          </a:xfrm>
        </p:spPr>
        <p:txBody>
          <a:bodyPr>
            <a:normAutofit/>
          </a:bodyPr>
          <a:lstStyle/>
          <a:p>
            <a:pPr marL="182563" indent="-182563">
              <a:lnSpc>
                <a:spcPct val="90000"/>
              </a:lnSpc>
              <a:buFont typeface="Arial" panose="020B0604020202020204" pitchFamily="34" charset="0"/>
              <a:buChar char="•"/>
            </a:pPr>
            <a:r>
              <a:rPr lang="nl-BE" dirty="0">
                <a:latin typeface="Avenir Roman"/>
              </a:rPr>
              <a:t>Success/failure is framed by intrapersonal or interpersonal standards of comparisons relative to personal history.</a:t>
            </a:r>
          </a:p>
          <a:p>
            <a:pPr marL="182563" indent="-182563">
              <a:lnSpc>
                <a:spcPct val="90000"/>
              </a:lnSpc>
              <a:buFont typeface="Arial" panose="020B0604020202020204" pitchFamily="34" charset="0"/>
              <a:buChar char="•"/>
            </a:pPr>
            <a:r>
              <a:rPr lang="nl-BE" dirty="0">
                <a:latin typeface="Avenir Roman"/>
              </a:rPr>
              <a:t>Success mindsets in sport can translate performance from training to competition.</a:t>
            </a:r>
          </a:p>
          <a:p>
            <a:pPr marL="182563" indent="-182563">
              <a:lnSpc>
                <a:spcPct val="90000"/>
              </a:lnSpc>
              <a:buFont typeface="Arial" panose="020B0604020202020204" pitchFamily="34" charset="0"/>
              <a:buChar char="•"/>
            </a:pPr>
            <a:r>
              <a:rPr lang="nl-BE" dirty="0">
                <a:latin typeface="Avenir Roman"/>
              </a:rPr>
              <a:t>Unsuccessful mindsets are related to learned helplessness </a:t>
            </a:r>
            <a:r>
              <a:rPr lang="nl-BE" dirty="0">
                <a:solidFill>
                  <a:schemeClr val="bg1">
                    <a:lumMod val="50000"/>
                  </a:schemeClr>
                </a:solidFill>
                <a:latin typeface="Avenir Roman"/>
              </a:rPr>
              <a:t>(Seligman &amp; Maier, 1967):</a:t>
            </a:r>
          </a:p>
          <a:p>
            <a:pPr marL="182563">
              <a:lnSpc>
                <a:spcPct val="90000"/>
              </a:lnSpc>
            </a:pPr>
            <a:r>
              <a:rPr lang="nl-BE" dirty="0">
                <a:latin typeface="Avenir Roman"/>
              </a:rPr>
              <a:t>The </a:t>
            </a:r>
            <a:r>
              <a:rPr lang="nl-BE" dirty="0" err="1">
                <a:latin typeface="Avenir Roman"/>
              </a:rPr>
              <a:t>motivation</a:t>
            </a:r>
            <a:r>
              <a:rPr lang="nl-BE" dirty="0">
                <a:latin typeface="Avenir Roman"/>
              </a:rPr>
              <a:t> </a:t>
            </a:r>
            <a:r>
              <a:rPr lang="nl-BE" dirty="0" err="1">
                <a:latin typeface="Avenir Roman"/>
              </a:rPr>
              <a:t>for</a:t>
            </a:r>
            <a:r>
              <a:rPr lang="nl-BE" dirty="0">
                <a:latin typeface="Avenir Roman"/>
              </a:rPr>
              <a:t> a </a:t>
            </a:r>
            <a:r>
              <a:rPr lang="nl-BE" dirty="0" err="1">
                <a:latin typeface="Avenir Roman"/>
              </a:rPr>
              <a:t>behaviour</a:t>
            </a:r>
            <a:r>
              <a:rPr lang="nl-BE" dirty="0">
                <a:latin typeface="Avenir Roman"/>
              </a:rPr>
              <a:t> </a:t>
            </a:r>
            <a:r>
              <a:rPr lang="nl-BE" dirty="0" err="1">
                <a:latin typeface="Avenir Roman"/>
              </a:rPr>
              <a:t>becomes</a:t>
            </a:r>
            <a:r>
              <a:rPr lang="nl-BE" dirty="0">
                <a:latin typeface="Avenir Roman"/>
              </a:rPr>
              <a:t> </a:t>
            </a:r>
            <a:r>
              <a:rPr lang="nl-BE" dirty="0" err="1">
                <a:latin typeface="Avenir Roman"/>
              </a:rPr>
              <a:t>disrupted</a:t>
            </a:r>
            <a:r>
              <a:rPr lang="nl-BE" dirty="0">
                <a:latin typeface="Avenir Roman"/>
              </a:rPr>
              <a:t> </a:t>
            </a:r>
            <a:r>
              <a:rPr lang="nl-BE" dirty="0" err="1">
                <a:latin typeface="Avenir Roman"/>
              </a:rPr>
              <a:t>when</a:t>
            </a:r>
            <a:r>
              <a:rPr lang="nl-BE" dirty="0">
                <a:latin typeface="Avenir Roman"/>
              </a:rPr>
              <a:t> </a:t>
            </a:r>
            <a:r>
              <a:rPr lang="nl-BE" dirty="0" err="1">
                <a:latin typeface="Avenir Roman"/>
              </a:rPr>
              <a:t>people</a:t>
            </a:r>
            <a:r>
              <a:rPr lang="nl-BE" dirty="0">
                <a:latin typeface="Avenir Roman"/>
              </a:rPr>
              <a:t> are (</a:t>
            </a:r>
            <a:r>
              <a:rPr lang="nl-BE" dirty="0" err="1">
                <a:latin typeface="Avenir Roman"/>
              </a:rPr>
              <a:t>repeatably</a:t>
            </a:r>
            <a:r>
              <a:rPr lang="nl-BE" dirty="0">
                <a:latin typeface="Avenir Roman"/>
              </a:rPr>
              <a:t>) </a:t>
            </a:r>
            <a:r>
              <a:rPr lang="nl-BE" dirty="0" err="1">
                <a:latin typeface="Avenir Roman"/>
              </a:rPr>
              <a:t>exposed</a:t>
            </a:r>
            <a:r>
              <a:rPr lang="nl-BE" dirty="0">
                <a:latin typeface="Avenir Roman"/>
              </a:rPr>
              <a:t> </a:t>
            </a:r>
            <a:r>
              <a:rPr lang="nl-BE" dirty="0" err="1">
                <a:latin typeface="Avenir Roman"/>
              </a:rPr>
              <a:t>to</a:t>
            </a:r>
            <a:r>
              <a:rPr lang="nl-BE" dirty="0">
                <a:latin typeface="Avenir Roman"/>
              </a:rPr>
              <a:t> (</a:t>
            </a:r>
            <a:r>
              <a:rPr lang="nl-BE" dirty="0" err="1">
                <a:latin typeface="Avenir Roman"/>
              </a:rPr>
              <a:t>uncontrollable</a:t>
            </a:r>
            <a:r>
              <a:rPr lang="nl-BE" dirty="0">
                <a:latin typeface="Avenir Roman"/>
              </a:rPr>
              <a:t>) </a:t>
            </a:r>
            <a:r>
              <a:rPr lang="nl-BE" dirty="0" err="1">
                <a:latin typeface="Avenir Roman"/>
              </a:rPr>
              <a:t>failures</a:t>
            </a:r>
            <a:r>
              <a:rPr lang="nl-BE" dirty="0">
                <a:latin typeface="Avenir Roman"/>
              </a:rPr>
              <a:t>, </a:t>
            </a:r>
            <a:r>
              <a:rPr lang="nl-BE" dirty="0" err="1">
                <a:latin typeface="Avenir Roman"/>
              </a:rPr>
              <a:t>which</a:t>
            </a:r>
            <a:r>
              <a:rPr lang="nl-BE" dirty="0">
                <a:latin typeface="Avenir Roman"/>
              </a:rPr>
              <a:t> are </a:t>
            </a:r>
            <a:r>
              <a:rPr lang="nl-BE" dirty="0" err="1">
                <a:latin typeface="Avenir Roman"/>
              </a:rPr>
              <a:t>then</a:t>
            </a:r>
            <a:r>
              <a:rPr lang="nl-BE" dirty="0">
                <a:latin typeface="Avenir Roman"/>
              </a:rPr>
              <a:t> </a:t>
            </a:r>
            <a:r>
              <a:rPr lang="nl-BE" dirty="0" err="1">
                <a:latin typeface="Avenir Roman"/>
              </a:rPr>
              <a:t>generalized</a:t>
            </a:r>
            <a:r>
              <a:rPr lang="nl-BE" dirty="0">
                <a:latin typeface="Avenir Roman"/>
              </a:rPr>
              <a:t> </a:t>
            </a:r>
            <a:r>
              <a:rPr lang="nl-BE" dirty="0" err="1">
                <a:latin typeface="Avenir Roman"/>
              </a:rPr>
              <a:t>to</a:t>
            </a:r>
            <a:r>
              <a:rPr lang="nl-BE" dirty="0">
                <a:latin typeface="Avenir Roman"/>
              </a:rPr>
              <a:t> </a:t>
            </a:r>
            <a:r>
              <a:rPr lang="nl-BE" dirty="0" err="1">
                <a:latin typeface="Avenir Roman"/>
              </a:rPr>
              <a:t>controllable</a:t>
            </a:r>
            <a:r>
              <a:rPr lang="nl-BE" dirty="0">
                <a:latin typeface="Avenir Roman"/>
              </a:rPr>
              <a:t> events.</a:t>
            </a:r>
          </a:p>
          <a:p>
            <a:pPr marL="342900" indent="-342900">
              <a:lnSpc>
                <a:spcPct val="90000"/>
              </a:lnSpc>
              <a:buFont typeface="Arial" panose="020B0604020202020204" pitchFamily="34" charset="0"/>
              <a:buChar char="•"/>
            </a:pPr>
            <a:endParaRPr lang="nl-BE" dirty="0">
              <a:latin typeface="Avenir Roman"/>
            </a:endParaRPr>
          </a:p>
          <a:p>
            <a:pPr marL="342900" indent="-342900">
              <a:lnSpc>
                <a:spcPct val="90000"/>
              </a:lnSpc>
              <a:buFont typeface="Arial" panose="020B0604020202020204" pitchFamily="34" charset="0"/>
              <a:buChar char="•"/>
            </a:pPr>
            <a:endParaRPr lang="nl-BE" dirty="0">
              <a:latin typeface="Avenir Roman"/>
            </a:endParaRPr>
          </a:p>
        </p:txBody>
      </p:sp>
      <p:sp>
        <p:nvSpPr>
          <p:cNvPr id="7" name="Title 1">
            <a:extLst>
              <a:ext uri="{FF2B5EF4-FFF2-40B4-BE49-F238E27FC236}">
                <a16:creationId xmlns:a16="http://schemas.microsoft.com/office/drawing/2014/main" id="{E16374FD-3178-4334-92FB-6FF2D87998B8}"/>
              </a:ext>
            </a:extLst>
          </p:cNvPr>
          <p:cNvSpPr>
            <a:spLocks noGrp="1"/>
          </p:cNvSpPr>
          <p:nvPr>
            <p:ph type="ctrTitle"/>
          </p:nvPr>
        </p:nvSpPr>
        <p:spPr>
          <a:xfrm>
            <a:off x="685800" y="286046"/>
            <a:ext cx="7772400" cy="522288"/>
          </a:xfrm>
        </p:spPr>
        <p:txBody>
          <a:bodyPr anchor="t">
            <a:noAutofit/>
          </a:bodyPr>
          <a:lstStyle>
            <a:lvl1pPr algn="l">
              <a:defRPr sz="3600" b="1"/>
            </a:lvl1pPr>
          </a:lstStyle>
          <a:p>
            <a:r>
              <a:rPr lang="en-US" sz="3200" b="0" dirty="0">
                <a:solidFill>
                  <a:srgbClr val="22568B"/>
                </a:solidFill>
                <a:latin typeface="Avenir Roman" panose="02000503020000020003" pitchFamily="2" charset="0"/>
              </a:rPr>
              <a:t>Current approaches to motivation</a:t>
            </a:r>
            <a:br>
              <a:rPr lang="en-US" b="0" dirty="0">
                <a:solidFill>
                  <a:srgbClr val="22568B"/>
                </a:solidFill>
                <a:latin typeface="Avenir Roman" panose="02000503020000020003" pitchFamily="2" charset="0"/>
              </a:rPr>
            </a:br>
            <a:endParaRPr lang="en-US" b="0" dirty="0">
              <a:solidFill>
                <a:srgbClr val="22568B"/>
              </a:solidFill>
              <a:latin typeface="Avenir Roman" panose="02000503020000020003" pitchFamily="2" charset="0"/>
            </a:endParaRPr>
          </a:p>
        </p:txBody>
      </p:sp>
      <p:sp>
        <p:nvSpPr>
          <p:cNvPr id="10" name="Subtitle 2">
            <a:extLst>
              <a:ext uri="{FF2B5EF4-FFF2-40B4-BE49-F238E27FC236}">
                <a16:creationId xmlns:a16="http://schemas.microsoft.com/office/drawing/2014/main" id="{8F590BBE-DFF9-4E01-91C4-3D5760711361}"/>
              </a:ext>
            </a:extLst>
          </p:cNvPr>
          <p:cNvSpPr txBox="1">
            <a:spLocks/>
          </p:cNvSpPr>
          <p:nvPr/>
        </p:nvSpPr>
        <p:spPr>
          <a:xfrm>
            <a:off x="685800" y="910517"/>
            <a:ext cx="7772400" cy="519094"/>
          </a:xfrm>
          <a:prstGeom prst="rect">
            <a:avLst/>
          </a:prstGeom>
        </p:spPr>
        <p:txBody>
          <a:bodyPr vert="horz" lIns="91440" tIns="45720" rIns="91440" bIns="45720" rtlCol="0">
            <a:normAutofit/>
          </a:bodyPr>
          <a:lstStyle>
            <a:lvl1pPr marL="0" indent="0" algn="l" defTabSz="685800" rtl="0" eaLnBrk="1" latinLnBrk="0" hangingPunct="1">
              <a:lnSpc>
                <a:spcPct val="85000"/>
              </a:lnSpc>
              <a:spcBef>
                <a:spcPts val="975"/>
              </a:spcBef>
              <a:buFont typeface="Arial" pitchFamily="34" charset="0"/>
              <a:buNone/>
              <a:defRPr sz="2800" kern="1200">
                <a:solidFill>
                  <a:srgbClr val="708DEA"/>
                </a:solidFill>
                <a:latin typeface="+mn-lt"/>
                <a:ea typeface="+mn-ea"/>
                <a:cs typeface="+mn-cs"/>
              </a:defRPr>
            </a:lvl1pPr>
            <a:lvl2pPr marL="457200" indent="0" algn="ctr" defTabSz="685800" rtl="0" eaLnBrk="1" latinLnBrk="0" hangingPunct="1">
              <a:lnSpc>
                <a:spcPct val="85000"/>
              </a:lnSpc>
              <a:spcBef>
                <a:spcPts val="450"/>
              </a:spcBef>
              <a:buFont typeface="Arial" pitchFamily="34" charset="0"/>
              <a:buNone/>
              <a:defRPr sz="1800" kern="1200">
                <a:solidFill>
                  <a:schemeClr val="tx1">
                    <a:tint val="75000"/>
                  </a:schemeClr>
                </a:solidFill>
                <a:latin typeface="+mn-lt"/>
                <a:ea typeface="+mn-ea"/>
                <a:cs typeface="+mn-cs"/>
              </a:defRPr>
            </a:lvl2pPr>
            <a:lvl3pPr marL="914400" indent="0" algn="ctr" defTabSz="685800" rtl="0" eaLnBrk="1" latinLnBrk="0" hangingPunct="1">
              <a:lnSpc>
                <a:spcPct val="85000"/>
              </a:lnSpc>
              <a:spcBef>
                <a:spcPts val="450"/>
              </a:spcBef>
              <a:buFont typeface="Arial" pitchFamily="34" charset="0"/>
              <a:buNone/>
              <a:defRPr sz="1500" i="1" kern="1200">
                <a:solidFill>
                  <a:schemeClr val="tx1">
                    <a:tint val="75000"/>
                  </a:schemeClr>
                </a:solidFill>
                <a:latin typeface="+mn-lt"/>
                <a:ea typeface="+mn-ea"/>
                <a:cs typeface="+mn-cs"/>
              </a:defRPr>
            </a:lvl3pPr>
            <a:lvl4pPr marL="13716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4pPr>
            <a:lvl5pPr marL="18288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5pPr>
            <a:lvl6pPr marL="22860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6pPr>
            <a:lvl7pPr marL="27432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7pPr>
            <a:lvl8pPr marL="32004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8pPr>
            <a:lvl9pPr marL="36576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9pPr>
          </a:lstStyle>
          <a:p>
            <a:pPr fontAlgn="auto">
              <a:spcAft>
                <a:spcPts val="0"/>
              </a:spcAft>
            </a:pPr>
            <a:r>
              <a:rPr lang="en-US" sz="2400" dirty="0">
                <a:solidFill>
                  <a:srgbClr val="4094D1"/>
                </a:solidFill>
                <a:latin typeface="Avenir Roman" panose="02000503020000020003" pitchFamily="2" charset="0"/>
              </a:rPr>
              <a:t>Psychological approaches to motivation</a:t>
            </a:r>
          </a:p>
        </p:txBody>
      </p:sp>
      <p:sp>
        <p:nvSpPr>
          <p:cNvPr id="6" name="Subtitle 2">
            <a:extLst>
              <a:ext uri="{FF2B5EF4-FFF2-40B4-BE49-F238E27FC236}">
                <a16:creationId xmlns:a16="http://schemas.microsoft.com/office/drawing/2014/main" id="{6305327D-7221-4ABF-BF9C-65B5F0019C0C}"/>
              </a:ext>
            </a:extLst>
          </p:cNvPr>
          <p:cNvSpPr txBox="1">
            <a:spLocks/>
          </p:cNvSpPr>
          <p:nvPr/>
        </p:nvSpPr>
        <p:spPr>
          <a:xfrm>
            <a:off x="762000" y="1429611"/>
            <a:ext cx="7772400" cy="519094"/>
          </a:xfrm>
          <a:prstGeom prst="rect">
            <a:avLst/>
          </a:prstGeom>
        </p:spPr>
        <p:txBody>
          <a:bodyPr vert="horz" lIns="91440" tIns="45720" rIns="91440" bIns="45720" rtlCol="0">
            <a:normAutofit/>
          </a:bodyPr>
          <a:lstStyle>
            <a:lvl1pPr marL="0" indent="0" algn="l" defTabSz="685800" rtl="0" eaLnBrk="1" latinLnBrk="0" hangingPunct="1">
              <a:lnSpc>
                <a:spcPct val="85000"/>
              </a:lnSpc>
              <a:spcBef>
                <a:spcPts val="975"/>
              </a:spcBef>
              <a:buFont typeface="Arial" pitchFamily="34" charset="0"/>
              <a:buNone/>
              <a:defRPr sz="2800" kern="1200">
                <a:solidFill>
                  <a:srgbClr val="708DEA"/>
                </a:solidFill>
                <a:latin typeface="+mn-lt"/>
                <a:ea typeface="+mn-ea"/>
                <a:cs typeface="+mn-cs"/>
              </a:defRPr>
            </a:lvl1pPr>
            <a:lvl2pPr marL="457200" indent="0" algn="ctr" defTabSz="685800" rtl="0" eaLnBrk="1" latinLnBrk="0" hangingPunct="1">
              <a:lnSpc>
                <a:spcPct val="85000"/>
              </a:lnSpc>
              <a:spcBef>
                <a:spcPts val="450"/>
              </a:spcBef>
              <a:buFont typeface="Arial" pitchFamily="34" charset="0"/>
              <a:buNone/>
              <a:defRPr sz="1800" kern="1200">
                <a:solidFill>
                  <a:schemeClr val="tx1">
                    <a:tint val="75000"/>
                  </a:schemeClr>
                </a:solidFill>
                <a:latin typeface="+mn-lt"/>
                <a:ea typeface="+mn-ea"/>
                <a:cs typeface="+mn-cs"/>
              </a:defRPr>
            </a:lvl2pPr>
            <a:lvl3pPr marL="914400" indent="0" algn="ctr" defTabSz="685800" rtl="0" eaLnBrk="1" latinLnBrk="0" hangingPunct="1">
              <a:lnSpc>
                <a:spcPct val="85000"/>
              </a:lnSpc>
              <a:spcBef>
                <a:spcPts val="450"/>
              </a:spcBef>
              <a:buFont typeface="Arial" pitchFamily="34" charset="0"/>
              <a:buNone/>
              <a:defRPr sz="1500" i="1" kern="1200">
                <a:solidFill>
                  <a:schemeClr val="tx1">
                    <a:tint val="75000"/>
                  </a:schemeClr>
                </a:solidFill>
                <a:latin typeface="+mn-lt"/>
                <a:ea typeface="+mn-ea"/>
                <a:cs typeface="+mn-cs"/>
              </a:defRPr>
            </a:lvl3pPr>
            <a:lvl4pPr marL="13716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4pPr>
            <a:lvl5pPr marL="18288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5pPr>
            <a:lvl6pPr marL="22860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6pPr>
            <a:lvl7pPr marL="27432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7pPr>
            <a:lvl8pPr marL="32004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8pPr>
            <a:lvl9pPr marL="36576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9pPr>
          </a:lstStyle>
          <a:p>
            <a:pPr fontAlgn="auto">
              <a:spcAft>
                <a:spcPts val="0"/>
              </a:spcAft>
            </a:pPr>
            <a:r>
              <a:rPr lang="en-US" sz="2000" dirty="0">
                <a:solidFill>
                  <a:srgbClr val="1B3D78"/>
                </a:solidFill>
                <a:latin typeface="Avenir Roman" panose="02000503020000020003" pitchFamily="2" charset="0"/>
              </a:rPr>
              <a:t>Learned helplessness</a:t>
            </a:r>
          </a:p>
        </p:txBody>
      </p:sp>
    </p:spTree>
    <p:extLst>
      <p:ext uri="{BB962C8B-B14F-4D97-AF65-F5344CB8AC3E}">
        <p14:creationId xmlns:p14="http://schemas.microsoft.com/office/powerpoint/2010/main" val="30907436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 calcmode="lin" valueType="num">
                                      <p:cBhvr additive="base">
                                        <p:cTn id="7"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9">
                                            <p:txEl>
                                              <p:pRg st="1" end="1"/>
                                            </p:txEl>
                                          </p:spTgt>
                                        </p:tgtEl>
                                        <p:attrNameLst>
                                          <p:attrName>style.visibility</p:attrName>
                                        </p:attrNameLst>
                                      </p:cBhvr>
                                      <p:to>
                                        <p:strVal val="visible"/>
                                      </p:to>
                                    </p:set>
                                    <p:anim calcmode="lin" valueType="num">
                                      <p:cBhvr additive="base">
                                        <p:cTn id="13" dur="500" fill="hold"/>
                                        <p:tgtEl>
                                          <p:spTgt spid="9">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9">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9">
                                            <p:txEl>
                                              <p:pRg st="2" end="2"/>
                                            </p:txEl>
                                          </p:spTgt>
                                        </p:tgtEl>
                                        <p:attrNameLst>
                                          <p:attrName>style.visibility</p:attrName>
                                        </p:attrNameLst>
                                      </p:cBhvr>
                                      <p:to>
                                        <p:strVal val="visible"/>
                                      </p:to>
                                    </p:set>
                                    <p:anim calcmode="lin" valueType="num">
                                      <p:cBhvr additive="base">
                                        <p:cTn id="19" dur="500" fill="hold"/>
                                        <p:tgtEl>
                                          <p:spTgt spid="9">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9">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9">
                                            <p:txEl>
                                              <p:pRg st="3" end="3"/>
                                            </p:txEl>
                                          </p:spTgt>
                                        </p:tgtEl>
                                        <p:attrNameLst>
                                          <p:attrName>style.visibility</p:attrName>
                                        </p:attrNameLst>
                                      </p:cBhvr>
                                      <p:to>
                                        <p:strVal val="visible"/>
                                      </p:to>
                                    </p:set>
                                    <p:anim calcmode="lin" valueType="num">
                                      <p:cBhvr additive="base">
                                        <p:cTn id="25" dur="500" fill="hold"/>
                                        <p:tgtEl>
                                          <p:spTgt spid="9">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9">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All Behaviour Is Meaning &quot;Full&quot;: Learned Helplessness and Depression">
            <a:extLst>
              <a:ext uri="{FF2B5EF4-FFF2-40B4-BE49-F238E27FC236}">
                <a16:creationId xmlns:a16="http://schemas.microsoft.com/office/drawing/2014/main" id="{28DA2D05-6782-43E7-BE4F-DF2D8FD526A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58563" y="2050888"/>
            <a:ext cx="4291093" cy="2757599"/>
          </a:xfrm>
          <a:prstGeom prst="rect">
            <a:avLst/>
          </a:prstGeom>
          <a:noFill/>
          <a:extLst>
            <a:ext uri="{909E8E84-426E-40DD-AFC4-6F175D3DCCD1}">
              <a14:hiddenFill xmlns:a14="http://schemas.microsoft.com/office/drawing/2010/main">
                <a:solidFill>
                  <a:srgbClr val="FFFFFF"/>
                </a:solidFill>
              </a14:hiddenFill>
            </a:ext>
          </a:extLst>
        </p:spPr>
      </p:pic>
      <p:sp>
        <p:nvSpPr>
          <p:cNvPr id="3" name="Title 1">
            <a:extLst>
              <a:ext uri="{FF2B5EF4-FFF2-40B4-BE49-F238E27FC236}">
                <a16:creationId xmlns:a16="http://schemas.microsoft.com/office/drawing/2014/main" id="{29800F6D-209C-6043-8D25-D868A3C2C42E}"/>
              </a:ext>
            </a:extLst>
          </p:cNvPr>
          <p:cNvSpPr txBox="1">
            <a:spLocks/>
          </p:cNvSpPr>
          <p:nvPr/>
        </p:nvSpPr>
        <p:spPr>
          <a:xfrm>
            <a:off x="685800" y="286046"/>
            <a:ext cx="7772400" cy="522288"/>
          </a:xfrm>
          <a:prstGeom prst="rect">
            <a:avLst/>
          </a:prstGeom>
        </p:spPr>
        <p:txBody>
          <a:bodyPr vert="horz" lIns="91440" tIns="45720" rIns="91440" bIns="45720" rtlCol="0" anchor="t">
            <a:noAutofit/>
          </a:bodyPr>
          <a:lstStyle>
            <a:lvl1pPr algn="l" defTabSz="685800" rtl="0" eaLnBrk="1" latinLnBrk="0" hangingPunct="1">
              <a:lnSpc>
                <a:spcPct val="85000"/>
              </a:lnSpc>
              <a:spcBef>
                <a:spcPct val="0"/>
              </a:spcBef>
              <a:buNone/>
              <a:defRPr sz="3600" b="1" kern="1200" spc="-90" baseline="0">
                <a:solidFill>
                  <a:schemeClr val="accent1"/>
                </a:solidFill>
                <a:latin typeface="+mj-lt"/>
                <a:ea typeface="+mj-ea"/>
                <a:cs typeface="+mj-cs"/>
              </a:defRPr>
            </a:lvl1pPr>
          </a:lstStyle>
          <a:p>
            <a:pPr fontAlgn="auto">
              <a:spcAft>
                <a:spcPts val="0"/>
              </a:spcAft>
            </a:pPr>
            <a:r>
              <a:rPr lang="en-US" sz="3200" b="0">
                <a:solidFill>
                  <a:srgbClr val="22568B"/>
                </a:solidFill>
                <a:latin typeface="Avenir Roman" panose="02000503020000020003" pitchFamily="2" charset="0"/>
              </a:rPr>
              <a:t>Current approaches to motivation</a:t>
            </a:r>
            <a:br>
              <a:rPr lang="en-US" b="0">
                <a:solidFill>
                  <a:srgbClr val="22568B"/>
                </a:solidFill>
                <a:latin typeface="Avenir Roman" panose="02000503020000020003" pitchFamily="2" charset="0"/>
              </a:rPr>
            </a:br>
            <a:endParaRPr lang="en-US" b="0" dirty="0">
              <a:solidFill>
                <a:srgbClr val="22568B"/>
              </a:solidFill>
              <a:latin typeface="Avenir Roman" panose="02000503020000020003" pitchFamily="2" charset="0"/>
            </a:endParaRPr>
          </a:p>
        </p:txBody>
      </p:sp>
      <p:sp>
        <p:nvSpPr>
          <p:cNvPr id="4" name="Subtitle 2">
            <a:extLst>
              <a:ext uri="{FF2B5EF4-FFF2-40B4-BE49-F238E27FC236}">
                <a16:creationId xmlns:a16="http://schemas.microsoft.com/office/drawing/2014/main" id="{7E5875D0-384B-9047-A4A5-15A34B7FBCB3}"/>
              </a:ext>
            </a:extLst>
          </p:cNvPr>
          <p:cNvSpPr txBox="1">
            <a:spLocks/>
          </p:cNvSpPr>
          <p:nvPr/>
        </p:nvSpPr>
        <p:spPr>
          <a:xfrm>
            <a:off x="685800" y="910517"/>
            <a:ext cx="7772400" cy="519094"/>
          </a:xfrm>
          <a:prstGeom prst="rect">
            <a:avLst/>
          </a:prstGeom>
        </p:spPr>
        <p:txBody>
          <a:bodyPr vert="horz" lIns="91440" tIns="45720" rIns="91440" bIns="45720" rtlCol="0">
            <a:normAutofit/>
          </a:bodyPr>
          <a:lstStyle>
            <a:lvl1pPr marL="0" indent="0" algn="l" defTabSz="685800" rtl="0" eaLnBrk="1" latinLnBrk="0" hangingPunct="1">
              <a:lnSpc>
                <a:spcPct val="85000"/>
              </a:lnSpc>
              <a:spcBef>
                <a:spcPts val="975"/>
              </a:spcBef>
              <a:buFont typeface="Arial" pitchFamily="34" charset="0"/>
              <a:buNone/>
              <a:defRPr sz="2800" kern="1200">
                <a:solidFill>
                  <a:srgbClr val="708DEA"/>
                </a:solidFill>
                <a:latin typeface="+mn-lt"/>
                <a:ea typeface="+mn-ea"/>
                <a:cs typeface="+mn-cs"/>
              </a:defRPr>
            </a:lvl1pPr>
            <a:lvl2pPr marL="457200" indent="0" algn="ctr" defTabSz="685800" rtl="0" eaLnBrk="1" latinLnBrk="0" hangingPunct="1">
              <a:lnSpc>
                <a:spcPct val="85000"/>
              </a:lnSpc>
              <a:spcBef>
                <a:spcPts val="450"/>
              </a:spcBef>
              <a:buFont typeface="Arial" pitchFamily="34" charset="0"/>
              <a:buNone/>
              <a:defRPr sz="1800" kern="1200">
                <a:solidFill>
                  <a:schemeClr val="tx1">
                    <a:tint val="75000"/>
                  </a:schemeClr>
                </a:solidFill>
                <a:latin typeface="+mn-lt"/>
                <a:ea typeface="+mn-ea"/>
                <a:cs typeface="+mn-cs"/>
              </a:defRPr>
            </a:lvl2pPr>
            <a:lvl3pPr marL="914400" indent="0" algn="ctr" defTabSz="685800" rtl="0" eaLnBrk="1" latinLnBrk="0" hangingPunct="1">
              <a:lnSpc>
                <a:spcPct val="85000"/>
              </a:lnSpc>
              <a:spcBef>
                <a:spcPts val="450"/>
              </a:spcBef>
              <a:buFont typeface="Arial" pitchFamily="34" charset="0"/>
              <a:buNone/>
              <a:defRPr sz="1500" i="1" kern="1200">
                <a:solidFill>
                  <a:schemeClr val="tx1">
                    <a:tint val="75000"/>
                  </a:schemeClr>
                </a:solidFill>
                <a:latin typeface="+mn-lt"/>
                <a:ea typeface="+mn-ea"/>
                <a:cs typeface="+mn-cs"/>
              </a:defRPr>
            </a:lvl3pPr>
            <a:lvl4pPr marL="13716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4pPr>
            <a:lvl5pPr marL="18288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5pPr>
            <a:lvl6pPr marL="22860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6pPr>
            <a:lvl7pPr marL="27432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7pPr>
            <a:lvl8pPr marL="32004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8pPr>
            <a:lvl9pPr marL="36576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9pPr>
          </a:lstStyle>
          <a:p>
            <a:pPr fontAlgn="auto">
              <a:spcAft>
                <a:spcPts val="0"/>
              </a:spcAft>
            </a:pPr>
            <a:r>
              <a:rPr lang="en-US" sz="2400" dirty="0">
                <a:solidFill>
                  <a:srgbClr val="4094D1"/>
                </a:solidFill>
                <a:latin typeface="Avenir Roman" panose="02000503020000020003" pitchFamily="2" charset="0"/>
              </a:rPr>
              <a:t>Psychological approaches to motivation</a:t>
            </a:r>
          </a:p>
        </p:txBody>
      </p:sp>
      <p:sp>
        <p:nvSpPr>
          <p:cNvPr id="5" name="Subtitle 2">
            <a:extLst>
              <a:ext uri="{FF2B5EF4-FFF2-40B4-BE49-F238E27FC236}">
                <a16:creationId xmlns:a16="http://schemas.microsoft.com/office/drawing/2014/main" id="{60D09A1E-B9E2-7E4A-A825-958775491943}"/>
              </a:ext>
            </a:extLst>
          </p:cNvPr>
          <p:cNvSpPr txBox="1">
            <a:spLocks/>
          </p:cNvSpPr>
          <p:nvPr/>
        </p:nvSpPr>
        <p:spPr>
          <a:xfrm>
            <a:off x="762000" y="1429611"/>
            <a:ext cx="7772400" cy="519094"/>
          </a:xfrm>
          <a:prstGeom prst="rect">
            <a:avLst/>
          </a:prstGeom>
        </p:spPr>
        <p:txBody>
          <a:bodyPr vert="horz" lIns="91440" tIns="45720" rIns="91440" bIns="45720" rtlCol="0">
            <a:normAutofit/>
          </a:bodyPr>
          <a:lstStyle>
            <a:lvl1pPr marL="0" indent="0" algn="l" defTabSz="685800" rtl="0" eaLnBrk="1" latinLnBrk="0" hangingPunct="1">
              <a:lnSpc>
                <a:spcPct val="85000"/>
              </a:lnSpc>
              <a:spcBef>
                <a:spcPts val="975"/>
              </a:spcBef>
              <a:buFont typeface="Arial" pitchFamily="34" charset="0"/>
              <a:buNone/>
              <a:defRPr sz="2800" kern="1200">
                <a:solidFill>
                  <a:srgbClr val="708DEA"/>
                </a:solidFill>
                <a:latin typeface="+mn-lt"/>
                <a:ea typeface="+mn-ea"/>
                <a:cs typeface="+mn-cs"/>
              </a:defRPr>
            </a:lvl1pPr>
            <a:lvl2pPr marL="457200" indent="0" algn="ctr" defTabSz="685800" rtl="0" eaLnBrk="1" latinLnBrk="0" hangingPunct="1">
              <a:lnSpc>
                <a:spcPct val="85000"/>
              </a:lnSpc>
              <a:spcBef>
                <a:spcPts val="450"/>
              </a:spcBef>
              <a:buFont typeface="Arial" pitchFamily="34" charset="0"/>
              <a:buNone/>
              <a:defRPr sz="1800" kern="1200">
                <a:solidFill>
                  <a:schemeClr val="tx1">
                    <a:tint val="75000"/>
                  </a:schemeClr>
                </a:solidFill>
                <a:latin typeface="+mn-lt"/>
                <a:ea typeface="+mn-ea"/>
                <a:cs typeface="+mn-cs"/>
              </a:defRPr>
            </a:lvl2pPr>
            <a:lvl3pPr marL="914400" indent="0" algn="ctr" defTabSz="685800" rtl="0" eaLnBrk="1" latinLnBrk="0" hangingPunct="1">
              <a:lnSpc>
                <a:spcPct val="85000"/>
              </a:lnSpc>
              <a:spcBef>
                <a:spcPts val="450"/>
              </a:spcBef>
              <a:buFont typeface="Arial" pitchFamily="34" charset="0"/>
              <a:buNone/>
              <a:defRPr sz="1500" i="1" kern="1200">
                <a:solidFill>
                  <a:schemeClr val="tx1">
                    <a:tint val="75000"/>
                  </a:schemeClr>
                </a:solidFill>
                <a:latin typeface="+mn-lt"/>
                <a:ea typeface="+mn-ea"/>
                <a:cs typeface="+mn-cs"/>
              </a:defRPr>
            </a:lvl3pPr>
            <a:lvl4pPr marL="13716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4pPr>
            <a:lvl5pPr marL="18288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5pPr>
            <a:lvl6pPr marL="22860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6pPr>
            <a:lvl7pPr marL="27432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7pPr>
            <a:lvl8pPr marL="32004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8pPr>
            <a:lvl9pPr marL="36576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9pPr>
          </a:lstStyle>
          <a:p>
            <a:pPr fontAlgn="auto">
              <a:spcAft>
                <a:spcPts val="0"/>
              </a:spcAft>
            </a:pPr>
            <a:r>
              <a:rPr lang="en-US" sz="2000" dirty="0">
                <a:solidFill>
                  <a:srgbClr val="1B3D78"/>
                </a:solidFill>
                <a:latin typeface="Avenir Roman" panose="02000503020000020003" pitchFamily="2" charset="0"/>
              </a:rPr>
              <a:t>Learned helplessness</a:t>
            </a:r>
          </a:p>
        </p:txBody>
      </p:sp>
    </p:spTree>
    <p:extLst>
      <p:ext uri="{BB962C8B-B14F-4D97-AF65-F5344CB8AC3E}">
        <p14:creationId xmlns:p14="http://schemas.microsoft.com/office/powerpoint/2010/main" val="314730043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Content Placeholder 7">
            <a:extLst>
              <a:ext uri="{FF2B5EF4-FFF2-40B4-BE49-F238E27FC236}">
                <a16:creationId xmlns:a16="http://schemas.microsoft.com/office/drawing/2014/main" id="{3DAD0FC5-CE30-40A1-9150-5C949F8690F8}"/>
              </a:ext>
            </a:extLst>
          </p:cNvPr>
          <p:cNvPicPr>
            <a:picLocks noGrp="1" noChangeAspect="1"/>
          </p:cNvPicPr>
          <p:nvPr>
            <p:ph idx="1"/>
          </p:nvPr>
        </p:nvPicPr>
        <p:blipFill rotWithShape="1">
          <a:blip r:embed="rId3"/>
          <a:srcRect t="88679"/>
          <a:stretch/>
        </p:blipFill>
        <p:spPr>
          <a:xfrm>
            <a:off x="593249" y="1906301"/>
            <a:ext cx="5867271" cy="289173"/>
          </a:xfrm>
        </p:spPr>
      </p:pic>
      <p:sp>
        <p:nvSpPr>
          <p:cNvPr id="3" name="Title 1">
            <a:extLst>
              <a:ext uri="{FF2B5EF4-FFF2-40B4-BE49-F238E27FC236}">
                <a16:creationId xmlns:a16="http://schemas.microsoft.com/office/drawing/2014/main" id="{2DA5FACD-8A9B-5A41-9BE1-861BABB0035B}"/>
              </a:ext>
            </a:extLst>
          </p:cNvPr>
          <p:cNvSpPr txBox="1">
            <a:spLocks/>
          </p:cNvSpPr>
          <p:nvPr/>
        </p:nvSpPr>
        <p:spPr>
          <a:xfrm>
            <a:off x="685800" y="286046"/>
            <a:ext cx="7772400" cy="522288"/>
          </a:xfrm>
          <a:prstGeom prst="rect">
            <a:avLst/>
          </a:prstGeom>
        </p:spPr>
        <p:txBody>
          <a:bodyPr vert="horz" lIns="91440" tIns="45720" rIns="91440" bIns="45720" rtlCol="0" anchor="t">
            <a:noAutofit/>
          </a:bodyPr>
          <a:lstStyle>
            <a:lvl1pPr algn="l" defTabSz="685800" rtl="0" eaLnBrk="1" latinLnBrk="0" hangingPunct="1">
              <a:lnSpc>
                <a:spcPct val="85000"/>
              </a:lnSpc>
              <a:spcBef>
                <a:spcPct val="0"/>
              </a:spcBef>
              <a:buNone/>
              <a:defRPr sz="3600" b="1" kern="1200" spc="-90" baseline="0">
                <a:solidFill>
                  <a:schemeClr val="accent1"/>
                </a:solidFill>
                <a:latin typeface="+mj-lt"/>
                <a:ea typeface="+mj-ea"/>
                <a:cs typeface="+mj-cs"/>
              </a:defRPr>
            </a:lvl1pPr>
          </a:lstStyle>
          <a:p>
            <a:pPr fontAlgn="auto">
              <a:spcAft>
                <a:spcPts val="0"/>
              </a:spcAft>
            </a:pPr>
            <a:r>
              <a:rPr lang="en-US" sz="3200" b="0">
                <a:solidFill>
                  <a:srgbClr val="22568B"/>
                </a:solidFill>
                <a:latin typeface="Avenir Roman" panose="02000503020000020003" pitchFamily="2" charset="0"/>
              </a:rPr>
              <a:t>Current approaches to motivation</a:t>
            </a:r>
            <a:br>
              <a:rPr lang="en-US" b="0">
                <a:solidFill>
                  <a:srgbClr val="22568B"/>
                </a:solidFill>
                <a:latin typeface="Avenir Roman" panose="02000503020000020003" pitchFamily="2" charset="0"/>
              </a:rPr>
            </a:br>
            <a:endParaRPr lang="en-US" b="0" dirty="0">
              <a:solidFill>
                <a:srgbClr val="22568B"/>
              </a:solidFill>
              <a:latin typeface="Avenir Roman" panose="02000503020000020003" pitchFamily="2" charset="0"/>
            </a:endParaRPr>
          </a:p>
        </p:txBody>
      </p:sp>
      <p:sp>
        <p:nvSpPr>
          <p:cNvPr id="4" name="Subtitle 2">
            <a:extLst>
              <a:ext uri="{FF2B5EF4-FFF2-40B4-BE49-F238E27FC236}">
                <a16:creationId xmlns:a16="http://schemas.microsoft.com/office/drawing/2014/main" id="{48D93C81-61EE-BC42-9203-053446EA2EA8}"/>
              </a:ext>
            </a:extLst>
          </p:cNvPr>
          <p:cNvSpPr txBox="1">
            <a:spLocks/>
          </p:cNvSpPr>
          <p:nvPr/>
        </p:nvSpPr>
        <p:spPr>
          <a:xfrm>
            <a:off x="685800" y="910517"/>
            <a:ext cx="7772400" cy="519094"/>
          </a:xfrm>
          <a:prstGeom prst="rect">
            <a:avLst/>
          </a:prstGeom>
        </p:spPr>
        <p:txBody>
          <a:bodyPr vert="horz" lIns="91440" tIns="45720" rIns="91440" bIns="45720" rtlCol="0">
            <a:normAutofit/>
          </a:bodyPr>
          <a:lstStyle>
            <a:lvl1pPr marL="0" indent="0" algn="l" defTabSz="685800" rtl="0" eaLnBrk="1" latinLnBrk="0" hangingPunct="1">
              <a:lnSpc>
                <a:spcPct val="85000"/>
              </a:lnSpc>
              <a:spcBef>
                <a:spcPts val="975"/>
              </a:spcBef>
              <a:buFont typeface="Arial" pitchFamily="34" charset="0"/>
              <a:buNone/>
              <a:defRPr sz="2800" kern="1200">
                <a:solidFill>
                  <a:srgbClr val="708DEA"/>
                </a:solidFill>
                <a:latin typeface="+mn-lt"/>
                <a:ea typeface="+mn-ea"/>
                <a:cs typeface="+mn-cs"/>
              </a:defRPr>
            </a:lvl1pPr>
            <a:lvl2pPr marL="457200" indent="0" algn="ctr" defTabSz="685800" rtl="0" eaLnBrk="1" latinLnBrk="0" hangingPunct="1">
              <a:lnSpc>
                <a:spcPct val="85000"/>
              </a:lnSpc>
              <a:spcBef>
                <a:spcPts val="450"/>
              </a:spcBef>
              <a:buFont typeface="Arial" pitchFamily="34" charset="0"/>
              <a:buNone/>
              <a:defRPr sz="1800" kern="1200">
                <a:solidFill>
                  <a:schemeClr val="tx1">
                    <a:tint val="75000"/>
                  </a:schemeClr>
                </a:solidFill>
                <a:latin typeface="+mn-lt"/>
                <a:ea typeface="+mn-ea"/>
                <a:cs typeface="+mn-cs"/>
              </a:defRPr>
            </a:lvl2pPr>
            <a:lvl3pPr marL="914400" indent="0" algn="ctr" defTabSz="685800" rtl="0" eaLnBrk="1" latinLnBrk="0" hangingPunct="1">
              <a:lnSpc>
                <a:spcPct val="85000"/>
              </a:lnSpc>
              <a:spcBef>
                <a:spcPts val="450"/>
              </a:spcBef>
              <a:buFont typeface="Arial" pitchFamily="34" charset="0"/>
              <a:buNone/>
              <a:defRPr sz="1500" i="1" kern="1200">
                <a:solidFill>
                  <a:schemeClr val="tx1">
                    <a:tint val="75000"/>
                  </a:schemeClr>
                </a:solidFill>
                <a:latin typeface="+mn-lt"/>
                <a:ea typeface="+mn-ea"/>
                <a:cs typeface="+mn-cs"/>
              </a:defRPr>
            </a:lvl3pPr>
            <a:lvl4pPr marL="13716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4pPr>
            <a:lvl5pPr marL="18288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5pPr>
            <a:lvl6pPr marL="22860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6pPr>
            <a:lvl7pPr marL="27432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7pPr>
            <a:lvl8pPr marL="32004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8pPr>
            <a:lvl9pPr marL="36576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9pPr>
          </a:lstStyle>
          <a:p>
            <a:pPr fontAlgn="auto">
              <a:spcAft>
                <a:spcPts val="0"/>
              </a:spcAft>
            </a:pPr>
            <a:r>
              <a:rPr lang="en-US" sz="2400" dirty="0">
                <a:solidFill>
                  <a:srgbClr val="4094D1"/>
                </a:solidFill>
                <a:latin typeface="Avenir Roman" panose="02000503020000020003" pitchFamily="2" charset="0"/>
              </a:rPr>
              <a:t>Psychological approaches to motivation</a:t>
            </a:r>
          </a:p>
        </p:txBody>
      </p:sp>
      <p:sp>
        <p:nvSpPr>
          <p:cNvPr id="5" name="Subtitle 2">
            <a:extLst>
              <a:ext uri="{FF2B5EF4-FFF2-40B4-BE49-F238E27FC236}">
                <a16:creationId xmlns:a16="http://schemas.microsoft.com/office/drawing/2014/main" id="{4DCE065A-5031-B642-BD5E-1F8461362D34}"/>
              </a:ext>
            </a:extLst>
          </p:cNvPr>
          <p:cNvSpPr txBox="1">
            <a:spLocks/>
          </p:cNvSpPr>
          <p:nvPr/>
        </p:nvSpPr>
        <p:spPr>
          <a:xfrm>
            <a:off x="762000" y="1429611"/>
            <a:ext cx="7772400" cy="519094"/>
          </a:xfrm>
          <a:prstGeom prst="rect">
            <a:avLst/>
          </a:prstGeom>
        </p:spPr>
        <p:txBody>
          <a:bodyPr vert="horz" lIns="91440" tIns="45720" rIns="91440" bIns="45720" rtlCol="0">
            <a:normAutofit/>
          </a:bodyPr>
          <a:lstStyle>
            <a:lvl1pPr marL="0" indent="0" algn="l" defTabSz="685800" rtl="0" eaLnBrk="1" latinLnBrk="0" hangingPunct="1">
              <a:lnSpc>
                <a:spcPct val="85000"/>
              </a:lnSpc>
              <a:spcBef>
                <a:spcPts val="975"/>
              </a:spcBef>
              <a:buFont typeface="Arial" pitchFamily="34" charset="0"/>
              <a:buNone/>
              <a:defRPr sz="2800" kern="1200">
                <a:solidFill>
                  <a:srgbClr val="708DEA"/>
                </a:solidFill>
                <a:latin typeface="+mn-lt"/>
                <a:ea typeface="+mn-ea"/>
                <a:cs typeface="+mn-cs"/>
              </a:defRPr>
            </a:lvl1pPr>
            <a:lvl2pPr marL="457200" indent="0" algn="ctr" defTabSz="685800" rtl="0" eaLnBrk="1" latinLnBrk="0" hangingPunct="1">
              <a:lnSpc>
                <a:spcPct val="85000"/>
              </a:lnSpc>
              <a:spcBef>
                <a:spcPts val="450"/>
              </a:spcBef>
              <a:buFont typeface="Arial" pitchFamily="34" charset="0"/>
              <a:buNone/>
              <a:defRPr sz="1800" kern="1200">
                <a:solidFill>
                  <a:schemeClr val="tx1">
                    <a:tint val="75000"/>
                  </a:schemeClr>
                </a:solidFill>
                <a:latin typeface="+mn-lt"/>
                <a:ea typeface="+mn-ea"/>
                <a:cs typeface="+mn-cs"/>
              </a:defRPr>
            </a:lvl2pPr>
            <a:lvl3pPr marL="914400" indent="0" algn="ctr" defTabSz="685800" rtl="0" eaLnBrk="1" latinLnBrk="0" hangingPunct="1">
              <a:lnSpc>
                <a:spcPct val="85000"/>
              </a:lnSpc>
              <a:spcBef>
                <a:spcPts val="450"/>
              </a:spcBef>
              <a:buFont typeface="Arial" pitchFamily="34" charset="0"/>
              <a:buNone/>
              <a:defRPr sz="1500" i="1" kern="1200">
                <a:solidFill>
                  <a:schemeClr val="tx1">
                    <a:tint val="75000"/>
                  </a:schemeClr>
                </a:solidFill>
                <a:latin typeface="+mn-lt"/>
                <a:ea typeface="+mn-ea"/>
                <a:cs typeface="+mn-cs"/>
              </a:defRPr>
            </a:lvl3pPr>
            <a:lvl4pPr marL="13716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4pPr>
            <a:lvl5pPr marL="18288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5pPr>
            <a:lvl6pPr marL="22860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6pPr>
            <a:lvl7pPr marL="27432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7pPr>
            <a:lvl8pPr marL="32004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8pPr>
            <a:lvl9pPr marL="36576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9pPr>
          </a:lstStyle>
          <a:p>
            <a:pPr fontAlgn="auto">
              <a:spcAft>
                <a:spcPts val="0"/>
              </a:spcAft>
            </a:pPr>
            <a:r>
              <a:rPr lang="en-US" sz="2000" dirty="0">
                <a:solidFill>
                  <a:srgbClr val="1B3D78"/>
                </a:solidFill>
                <a:latin typeface="Avenir Roman" panose="02000503020000020003" pitchFamily="2" charset="0"/>
              </a:rPr>
              <a:t>Learned helplessness</a:t>
            </a:r>
          </a:p>
        </p:txBody>
      </p:sp>
      <p:sp>
        <p:nvSpPr>
          <p:cNvPr id="24" name="Text Box 3">
            <a:extLst>
              <a:ext uri="{FF2B5EF4-FFF2-40B4-BE49-F238E27FC236}">
                <a16:creationId xmlns:a16="http://schemas.microsoft.com/office/drawing/2014/main" id="{6F057E93-EA95-C841-A118-F3C356DF8EDB}"/>
              </a:ext>
            </a:extLst>
          </p:cNvPr>
          <p:cNvSpPr txBox="1">
            <a:spLocks noChangeArrowheads="1"/>
          </p:cNvSpPr>
          <p:nvPr/>
        </p:nvSpPr>
        <p:spPr bwMode="auto">
          <a:xfrm>
            <a:off x="6493828" y="2021322"/>
            <a:ext cx="1457325" cy="2590800"/>
          </a:xfrm>
          <a:prstGeom prst="rect">
            <a:avLst/>
          </a:prstGeom>
          <a:solidFill>
            <a:srgbClr val="4F81BD">
              <a:lumMod val="20000"/>
              <a:lumOff val="80000"/>
            </a:srgbClr>
          </a:solidFill>
          <a:ln w="9525" cmpd="sng">
            <a:solidFill>
              <a:srgbClr val="7F7F7F"/>
            </a:solidFill>
            <a:miter lim="800000"/>
            <a:headEnd/>
            <a:tailEnd/>
          </a:ln>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000" b="0" i="0" u="none" strike="noStrike" kern="0" cap="none" spc="0" normalizeH="0" baseline="0" noProof="0">
                <a:ln>
                  <a:noFill/>
                </a:ln>
                <a:solidFill>
                  <a:prstClr val="black"/>
                </a:solidFill>
                <a:effectLst/>
                <a:uLnTx/>
                <a:uFillTx/>
                <a:latin typeface="Arial" charset="0"/>
                <a:ea typeface="ＭＳ Ｐゴシック" charset="0"/>
              </a:rPr>
              <a:t>deficits</a:t>
            </a:r>
            <a:endParaRPr kumimoji="0" lang="en-AU" sz="1000" b="0" i="0" u="none" strike="noStrike" kern="0" cap="none" spc="0" normalizeH="0" baseline="0" noProof="0" dirty="0">
              <a:ln>
                <a:noFill/>
              </a:ln>
              <a:solidFill>
                <a:prstClr val="black"/>
              </a:solidFill>
              <a:effectLst/>
              <a:uLnTx/>
              <a:uFillTx/>
              <a:latin typeface="Arial"/>
              <a:ea typeface="ＭＳ Ｐゴシック" charset="0"/>
              <a:cs typeface="Arial"/>
            </a:endParaRPr>
          </a:p>
        </p:txBody>
      </p:sp>
      <p:cxnSp>
        <p:nvCxnSpPr>
          <p:cNvPr id="25" name="Line 14">
            <a:extLst>
              <a:ext uri="{FF2B5EF4-FFF2-40B4-BE49-F238E27FC236}">
                <a16:creationId xmlns:a16="http://schemas.microsoft.com/office/drawing/2014/main" id="{AFB60553-4F2E-0642-86BF-B5A53B5688CF}"/>
              </a:ext>
            </a:extLst>
          </p:cNvPr>
          <p:cNvCxnSpPr>
            <a:cxnSpLocks noChangeShapeType="1"/>
          </p:cNvCxnSpPr>
          <p:nvPr/>
        </p:nvCxnSpPr>
        <p:spPr bwMode="auto">
          <a:xfrm>
            <a:off x="6165215" y="3497697"/>
            <a:ext cx="481013" cy="474662"/>
          </a:xfrm>
          <a:prstGeom prst="line">
            <a:avLst/>
          </a:prstGeom>
          <a:noFill/>
          <a:ln w="38100" cmpd="sng">
            <a:solidFill>
              <a:srgbClr val="4F81BD">
                <a:lumMod val="75000"/>
              </a:srgbClr>
            </a:solidFill>
            <a:round/>
            <a:headEnd/>
            <a:tailEnd type="stealth" w="med" len="med"/>
          </a:ln>
          <a:extLst>
            <a:ext uri="{909E8E84-426E-40dd-AFC4-6F175D3DCCD1}"/>
          </a:extLst>
        </p:spPr>
      </p:cxnSp>
      <p:cxnSp>
        <p:nvCxnSpPr>
          <p:cNvPr id="26" name="Line 14">
            <a:extLst>
              <a:ext uri="{FF2B5EF4-FFF2-40B4-BE49-F238E27FC236}">
                <a16:creationId xmlns:a16="http://schemas.microsoft.com/office/drawing/2014/main" id="{A24C750C-37AB-344E-980E-052E82C28E5C}"/>
              </a:ext>
            </a:extLst>
          </p:cNvPr>
          <p:cNvCxnSpPr>
            <a:cxnSpLocks noChangeShapeType="1"/>
          </p:cNvCxnSpPr>
          <p:nvPr/>
        </p:nvCxnSpPr>
        <p:spPr bwMode="auto">
          <a:xfrm flipV="1">
            <a:off x="6165215" y="2711884"/>
            <a:ext cx="481013" cy="474663"/>
          </a:xfrm>
          <a:prstGeom prst="line">
            <a:avLst/>
          </a:prstGeom>
          <a:noFill/>
          <a:ln w="38100" cmpd="sng">
            <a:solidFill>
              <a:srgbClr val="4F81BD">
                <a:lumMod val="75000"/>
              </a:srgbClr>
            </a:solidFill>
            <a:round/>
            <a:headEnd/>
            <a:tailEnd type="stealth" w="med" len="med"/>
          </a:ln>
          <a:extLst>
            <a:ext uri="{909E8E84-426E-40dd-AFC4-6F175D3DCCD1}"/>
          </a:extLst>
        </p:spPr>
      </p:cxnSp>
      <p:cxnSp>
        <p:nvCxnSpPr>
          <p:cNvPr id="27" name="Line 14">
            <a:extLst>
              <a:ext uri="{FF2B5EF4-FFF2-40B4-BE49-F238E27FC236}">
                <a16:creationId xmlns:a16="http://schemas.microsoft.com/office/drawing/2014/main" id="{43016ED2-6F9D-DC4A-A1E6-1621D9ACA468}"/>
              </a:ext>
            </a:extLst>
          </p:cNvPr>
          <p:cNvCxnSpPr>
            <a:cxnSpLocks noChangeShapeType="1"/>
          </p:cNvCxnSpPr>
          <p:nvPr/>
        </p:nvCxnSpPr>
        <p:spPr bwMode="auto">
          <a:xfrm>
            <a:off x="2275840" y="3345297"/>
            <a:ext cx="633413" cy="0"/>
          </a:xfrm>
          <a:prstGeom prst="line">
            <a:avLst/>
          </a:prstGeom>
          <a:noFill/>
          <a:ln w="38100" cmpd="sng">
            <a:solidFill>
              <a:srgbClr val="4F81BD">
                <a:lumMod val="75000"/>
              </a:srgbClr>
            </a:solidFill>
            <a:round/>
            <a:headEnd/>
            <a:tailEnd type="stealth" w="med" len="med"/>
          </a:ln>
          <a:extLst>
            <a:ext uri="{909E8E84-426E-40dd-AFC4-6F175D3DCCD1}"/>
          </a:extLst>
        </p:spPr>
      </p:cxnSp>
      <p:cxnSp>
        <p:nvCxnSpPr>
          <p:cNvPr id="28" name="Line 14">
            <a:extLst>
              <a:ext uri="{FF2B5EF4-FFF2-40B4-BE49-F238E27FC236}">
                <a16:creationId xmlns:a16="http://schemas.microsoft.com/office/drawing/2014/main" id="{C6AEFEED-5423-7944-AF30-C1CC8AB0929E}"/>
              </a:ext>
            </a:extLst>
          </p:cNvPr>
          <p:cNvCxnSpPr>
            <a:cxnSpLocks noChangeShapeType="1"/>
          </p:cNvCxnSpPr>
          <p:nvPr/>
        </p:nvCxnSpPr>
        <p:spPr bwMode="auto">
          <a:xfrm>
            <a:off x="4145915" y="3337359"/>
            <a:ext cx="633413" cy="0"/>
          </a:xfrm>
          <a:prstGeom prst="line">
            <a:avLst/>
          </a:prstGeom>
          <a:noFill/>
          <a:ln w="38100" cmpd="sng">
            <a:solidFill>
              <a:srgbClr val="4F81BD">
                <a:lumMod val="75000"/>
              </a:srgbClr>
            </a:solidFill>
            <a:round/>
            <a:headEnd/>
            <a:tailEnd type="stealth" w="med" len="med"/>
          </a:ln>
          <a:extLst>
            <a:ext uri="{909E8E84-426E-40dd-AFC4-6F175D3DCCD1}"/>
          </a:extLst>
        </p:spPr>
      </p:cxnSp>
      <p:cxnSp>
        <p:nvCxnSpPr>
          <p:cNvPr id="29" name="Line 14">
            <a:extLst>
              <a:ext uri="{FF2B5EF4-FFF2-40B4-BE49-F238E27FC236}">
                <a16:creationId xmlns:a16="http://schemas.microsoft.com/office/drawing/2014/main" id="{0B4810D7-8ECE-E546-814C-FD651FB1C734}"/>
              </a:ext>
            </a:extLst>
          </p:cNvPr>
          <p:cNvCxnSpPr>
            <a:cxnSpLocks noChangeShapeType="1"/>
          </p:cNvCxnSpPr>
          <p:nvPr/>
        </p:nvCxnSpPr>
        <p:spPr bwMode="auto">
          <a:xfrm>
            <a:off x="6012815" y="3345297"/>
            <a:ext cx="633413" cy="0"/>
          </a:xfrm>
          <a:prstGeom prst="line">
            <a:avLst/>
          </a:prstGeom>
          <a:noFill/>
          <a:ln w="38100" cmpd="sng">
            <a:solidFill>
              <a:srgbClr val="4F81BD">
                <a:lumMod val="75000"/>
              </a:srgbClr>
            </a:solidFill>
            <a:round/>
            <a:headEnd/>
            <a:tailEnd type="stealth" w="med" len="med"/>
          </a:ln>
          <a:extLst>
            <a:ext uri="{909E8E84-426E-40dd-AFC4-6F175D3DCCD1}"/>
          </a:extLst>
        </p:spPr>
      </p:cxnSp>
      <p:sp>
        <p:nvSpPr>
          <p:cNvPr id="31" name="Text Box 3">
            <a:extLst>
              <a:ext uri="{FF2B5EF4-FFF2-40B4-BE49-F238E27FC236}">
                <a16:creationId xmlns:a16="http://schemas.microsoft.com/office/drawing/2014/main" id="{207915A4-0EC3-3A46-BA49-817E52A388B6}"/>
              </a:ext>
            </a:extLst>
          </p:cNvPr>
          <p:cNvSpPr txBox="1">
            <a:spLocks noChangeArrowheads="1"/>
          </p:cNvSpPr>
          <p:nvPr/>
        </p:nvSpPr>
        <p:spPr bwMode="auto">
          <a:xfrm>
            <a:off x="1040765" y="3030972"/>
            <a:ext cx="1447800" cy="627062"/>
          </a:xfrm>
          <a:prstGeom prst="rect">
            <a:avLst/>
          </a:prstGeom>
          <a:solidFill>
            <a:srgbClr val="4F81BD">
              <a:lumMod val="40000"/>
              <a:lumOff val="60000"/>
            </a:srgbClr>
          </a:solidFill>
          <a:ln w="9525" cmpd="sng">
            <a:solidFill>
              <a:srgbClr val="7F7F7F"/>
            </a:solidFill>
            <a:miter lim="800000"/>
            <a:headEnd/>
            <a:tailEnd/>
          </a:ln>
        </p:spPr>
        <p:txBody>
          <a:bodyPr anchor="ct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000" b="0" i="0" u="none" strike="noStrike" kern="0" cap="none" spc="0" normalizeH="0" baseline="0" noProof="0" dirty="0">
                <a:ln>
                  <a:noFill/>
                </a:ln>
                <a:solidFill>
                  <a:prstClr val="black"/>
                </a:solidFill>
                <a:effectLst/>
                <a:uLnTx/>
                <a:uFillTx/>
                <a:latin typeface="Arial" charset="0"/>
                <a:ea typeface="ＭＳ Ｐゴシック" charset="0"/>
              </a:rPr>
              <a:t>observe non-contingency between effort and outcome </a:t>
            </a:r>
            <a:endParaRPr kumimoji="0" lang="en-AU" sz="1000" b="0" i="0" u="none" strike="noStrike" kern="0" cap="none" spc="0" normalizeH="0" baseline="0" noProof="0" dirty="0">
              <a:ln>
                <a:noFill/>
              </a:ln>
              <a:solidFill>
                <a:prstClr val="black"/>
              </a:solidFill>
              <a:effectLst/>
              <a:uLnTx/>
              <a:uFillTx/>
              <a:latin typeface="Arial"/>
              <a:ea typeface="ＭＳ Ｐゴシック" charset="0"/>
              <a:cs typeface="Arial"/>
            </a:endParaRPr>
          </a:p>
        </p:txBody>
      </p:sp>
      <p:sp>
        <p:nvSpPr>
          <p:cNvPr id="32" name="Text Box 3">
            <a:extLst>
              <a:ext uri="{FF2B5EF4-FFF2-40B4-BE49-F238E27FC236}">
                <a16:creationId xmlns:a16="http://schemas.microsoft.com/office/drawing/2014/main" id="{92D19BAC-F1BF-5047-8D94-A08B2DF098E4}"/>
              </a:ext>
            </a:extLst>
          </p:cNvPr>
          <p:cNvSpPr txBox="1">
            <a:spLocks noChangeArrowheads="1"/>
          </p:cNvSpPr>
          <p:nvPr/>
        </p:nvSpPr>
        <p:spPr bwMode="auto">
          <a:xfrm>
            <a:off x="2909253" y="3030972"/>
            <a:ext cx="1447800" cy="627062"/>
          </a:xfrm>
          <a:prstGeom prst="rect">
            <a:avLst/>
          </a:prstGeom>
          <a:solidFill>
            <a:srgbClr val="4F81BD">
              <a:lumMod val="40000"/>
              <a:lumOff val="60000"/>
            </a:srgbClr>
          </a:solidFill>
          <a:ln w="9525" cmpd="sng">
            <a:solidFill>
              <a:srgbClr val="7F7F7F"/>
            </a:solidFill>
            <a:miter lim="800000"/>
            <a:headEnd/>
            <a:tailEnd/>
          </a:ln>
        </p:spPr>
        <p:txBody>
          <a:bodyPr anchor="ct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000" b="0" i="0" u="none" strike="noStrike" kern="0" cap="none" spc="0" normalizeH="0" baseline="0" noProof="0" dirty="0">
                <a:ln>
                  <a:noFill/>
                </a:ln>
                <a:solidFill>
                  <a:prstClr val="black"/>
                </a:solidFill>
                <a:effectLst/>
                <a:uLnTx/>
                <a:uFillTx/>
                <a:latin typeface="Arial" charset="0"/>
                <a:ea typeface="ＭＳ Ｐゴシック" charset="0"/>
              </a:rPr>
              <a:t>expect non-contingency to persist</a:t>
            </a:r>
            <a:endParaRPr kumimoji="0" lang="en-AU" sz="1000" b="0" i="0" u="none" strike="noStrike" kern="0" cap="none" spc="0" normalizeH="0" baseline="0" noProof="0" dirty="0">
              <a:ln>
                <a:noFill/>
              </a:ln>
              <a:solidFill>
                <a:prstClr val="black"/>
              </a:solidFill>
              <a:effectLst/>
              <a:uLnTx/>
              <a:uFillTx/>
              <a:latin typeface="Arial"/>
              <a:ea typeface="ＭＳ Ｐゴシック" charset="0"/>
              <a:cs typeface="Arial"/>
            </a:endParaRPr>
          </a:p>
        </p:txBody>
      </p:sp>
      <p:sp>
        <p:nvSpPr>
          <p:cNvPr id="33" name="Text Box 3">
            <a:extLst>
              <a:ext uri="{FF2B5EF4-FFF2-40B4-BE49-F238E27FC236}">
                <a16:creationId xmlns:a16="http://schemas.microsoft.com/office/drawing/2014/main" id="{66D8D727-84A4-8945-AFAC-B1989D26314F}"/>
              </a:ext>
            </a:extLst>
          </p:cNvPr>
          <p:cNvSpPr txBox="1">
            <a:spLocks noChangeArrowheads="1"/>
          </p:cNvSpPr>
          <p:nvPr/>
        </p:nvSpPr>
        <p:spPr bwMode="auto">
          <a:xfrm>
            <a:off x="4777740" y="3030972"/>
            <a:ext cx="1447800" cy="627062"/>
          </a:xfrm>
          <a:prstGeom prst="rect">
            <a:avLst/>
          </a:prstGeom>
          <a:solidFill>
            <a:srgbClr val="4F81BD">
              <a:lumMod val="40000"/>
              <a:lumOff val="60000"/>
            </a:srgbClr>
          </a:solidFill>
          <a:ln w="9525" cmpd="sng">
            <a:solidFill>
              <a:srgbClr val="7F7F7F"/>
            </a:solidFill>
            <a:miter lim="800000"/>
            <a:headEnd/>
            <a:tailEnd/>
          </a:ln>
        </p:spPr>
        <p:txBody>
          <a:bodyPr anchor="ct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000" b="0" i="0" u="none" strike="noStrike" kern="0" cap="none" spc="0" normalizeH="0" baseline="0" noProof="0" dirty="0">
                <a:ln>
                  <a:noFill/>
                </a:ln>
                <a:solidFill>
                  <a:prstClr val="black"/>
                </a:solidFill>
                <a:effectLst/>
                <a:uLnTx/>
                <a:uFillTx/>
                <a:latin typeface="Arial" charset="0"/>
                <a:ea typeface="ＭＳ Ｐゴシック" charset="0"/>
              </a:rPr>
              <a:t>disengage from future efforts</a:t>
            </a:r>
            <a:endParaRPr kumimoji="0" lang="en-AU" sz="1000" b="0" i="0" u="none" strike="noStrike" kern="0" cap="none" spc="0" normalizeH="0" baseline="0" noProof="0" dirty="0">
              <a:ln>
                <a:noFill/>
              </a:ln>
              <a:solidFill>
                <a:prstClr val="black"/>
              </a:solidFill>
              <a:effectLst/>
              <a:uLnTx/>
              <a:uFillTx/>
              <a:latin typeface="Arial"/>
              <a:ea typeface="ＭＳ Ｐゴシック" charset="0"/>
              <a:cs typeface="Arial"/>
            </a:endParaRPr>
          </a:p>
        </p:txBody>
      </p:sp>
      <p:sp>
        <p:nvSpPr>
          <p:cNvPr id="34" name="Text Box 3">
            <a:extLst>
              <a:ext uri="{FF2B5EF4-FFF2-40B4-BE49-F238E27FC236}">
                <a16:creationId xmlns:a16="http://schemas.microsoft.com/office/drawing/2014/main" id="{B836D56A-1E8A-5F41-805E-49B3D753F8D5}"/>
              </a:ext>
            </a:extLst>
          </p:cNvPr>
          <p:cNvSpPr txBox="1">
            <a:spLocks noChangeArrowheads="1"/>
          </p:cNvSpPr>
          <p:nvPr/>
        </p:nvSpPr>
        <p:spPr bwMode="auto">
          <a:xfrm>
            <a:off x="6646228" y="2294372"/>
            <a:ext cx="1139825" cy="627062"/>
          </a:xfrm>
          <a:prstGeom prst="rect">
            <a:avLst/>
          </a:prstGeom>
          <a:solidFill>
            <a:srgbClr val="4F81BD">
              <a:lumMod val="40000"/>
              <a:lumOff val="60000"/>
            </a:srgbClr>
          </a:solidFill>
          <a:ln w="9525" cmpd="sng">
            <a:solidFill>
              <a:srgbClr val="7F7F7F"/>
            </a:solidFill>
            <a:miter lim="800000"/>
            <a:headEnd/>
            <a:tailEnd/>
          </a:ln>
        </p:spPr>
        <p:txBody>
          <a:bodyPr anchor="ct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000" b="0" i="0" u="none" strike="noStrike" kern="0" cap="none" spc="0" normalizeH="0" baseline="0" noProof="0">
                <a:ln>
                  <a:noFill/>
                </a:ln>
                <a:solidFill>
                  <a:prstClr val="black"/>
                </a:solidFill>
                <a:effectLst/>
                <a:uLnTx/>
                <a:uFillTx/>
                <a:latin typeface="Arial" charset="0"/>
                <a:ea typeface="ＭＳ Ｐゴシック" charset="0"/>
              </a:rPr>
              <a:t>motivational</a:t>
            </a:r>
            <a:endParaRPr kumimoji="0" lang="en-AU" sz="1000" b="0" i="0" u="none" strike="noStrike" kern="0" cap="none" spc="0" normalizeH="0" baseline="0" noProof="0" dirty="0">
              <a:ln>
                <a:noFill/>
              </a:ln>
              <a:solidFill>
                <a:prstClr val="black"/>
              </a:solidFill>
              <a:effectLst/>
              <a:uLnTx/>
              <a:uFillTx/>
              <a:latin typeface="Arial"/>
              <a:ea typeface="ＭＳ Ｐゴシック" charset="0"/>
              <a:cs typeface="Arial"/>
            </a:endParaRPr>
          </a:p>
        </p:txBody>
      </p:sp>
      <p:sp>
        <p:nvSpPr>
          <p:cNvPr id="35" name="Text Box 3">
            <a:extLst>
              <a:ext uri="{FF2B5EF4-FFF2-40B4-BE49-F238E27FC236}">
                <a16:creationId xmlns:a16="http://schemas.microsoft.com/office/drawing/2014/main" id="{9126AFF6-FA27-BB48-87E3-0A9EC41697CA}"/>
              </a:ext>
            </a:extLst>
          </p:cNvPr>
          <p:cNvSpPr txBox="1">
            <a:spLocks noChangeArrowheads="1"/>
          </p:cNvSpPr>
          <p:nvPr/>
        </p:nvSpPr>
        <p:spPr bwMode="auto">
          <a:xfrm>
            <a:off x="6646228" y="3030972"/>
            <a:ext cx="1139825" cy="627062"/>
          </a:xfrm>
          <a:prstGeom prst="rect">
            <a:avLst/>
          </a:prstGeom>
          <a:solidFill>
            <a:srgbClr val="4F81BD">
              <a:lumMod val="40000"/>
              <a:lumOff val="60000"/>
            </a:srgbClr>
          </a:solidFill>
          <a:ln w="9525" cmpd="sng">
            <a:solidFill>
              <a:srgbClr val="7F7F7F"/>
            </a:solidFill>
            <a:miter lim="800000"/>
            <a:headEnd/>
            <a:tailEnd/>
          </a:ln>
        </p:spPr>
        <p:txBody>
          <a:bodyPr anchor="ct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000" b="0" i="0" u="none" strike="noStrike" kern="0" cap="none" spc="0" normalizeH="0" baseline="0" noProof="0">
                <a:ln>
                  <a:noFill/>
                </a:ln>
                <a:solidFill>
                  <a:prstClr val="black"/>
                </a:solidFill>
                <a:effectLst/>
                <a:uLnTx/>
                <a:uFillTx/>
                <a:latin typeface="Arial" charset="0"/>
                <a:ea typeface="ＭＳ Ｐゴシック" charset="0"/>
              </a:rPr>
              <a:t>cognitive</a:t>
            </a:r>
            <a:endParaRPr kumimoji="0" lang="en-AU" sz="1000" b="0" i="0" u="none" strike="noStrike" kern="0" cap="none" spc="0" normalizeH="0" baseline="0" noProof="0" dirty="0">
              <a:ln>
                <a:noFill/>
              </a:ln>
              <a:solidFill>
                <a:prstClr val="black"/>
              </a:solidFill>
              <a:effectLst/>
              <a:uLnTx/>
              <a:uFillTx/>
              <a:latin typeface="Arial"/>
              <a:ea typeface="ＭＳ Ｐゴシック" charset="0"/>
              <a:cs typeface="Arial"/>
            </a:endParaRPr>
          </a:p>
        </p:txBody>
      </p:sp>
      <p:sp>
        <p:nvSpPr>
          <p:cNvPr id="36" name="Text Box 3">
            <a:extLst>
              <a:ext uri="{FF2B5EF4-FFF2-40B4-BE49-F238E27FC236}">
                <a16:creationId xmlns:a16="http://schemas.microsoft.com/office/drawing/2014/main" id="{2EE72DF2-1B65-C344-B681-B7256DAD15D9}"/>
              </a:ext>
            </a:extLst>
          </p:cNvPr>
          <p:cNvSpPr txBox="1">
            <a:spLocks noChangeArrowheads="1"/>
          </p:cNvSpPr>
          <p:nvPr/>
        </p:nvSpPr>
        <p:spPr bwMode="auto">
          <a:xfrm>
            <a:off x="6646228" y="3754872"/>
            <a:ext cx="1139825" cy="627062"/>
          </a:xfrm>
          <a:prstGeom prst="rect">
            <a:avLst/>
          </a:prstGeom>
          <a:solidFill>
            <a:srgbClr val="4F81BD">
              <a:lumMod val="40000"/>
              <a:lumOff val="60000"/>
            </a:srgbClr>
          </a:solidFill>
          <a:ln w="9525" cmpd="sng">
            <a:solidFill>
              <a:srgbClr val="7F7F7F"/>
            </a:solidFill>
            <a:miter lim="800000"/>
            <a:headEnd/>
            <a:tailEnd/>
          </a:ln>
        </p:spPr>
        <p:txBody>
          <a:bodyPr anchor="ct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000" b="0" i="0" u="none" strike="noStrike" kern="0" cap="none" spc="0" normalizeH="0" baseline="0" noProof="0" dirty="0">
                <a:ln>
                  <a:noFill/>
                </a:ln>
                <a:solidFill>
                  <a:prstClr val="black"/>
                </a:solidFill>
                <a:effectLst/>
                <a:uLnTx/>
                <a:uFillTx/>
                <a:latin typeface="Arial" charset="0"/>
                <a:ea typeface="ＭＳ Ｐゴシック" charset="0"/>
              </a:rPr>
              <a:t>emotional</a:t>
            </a:r>
            <a:endParaRPr kumimoji="0" lang="en-AU" sz="1000" b="0" i="0" u="none" strike="noStrike" kern="0" cap="none" spc="0" normalizeH="0" baseline="0" noProof="0" dirty="0">
              <a:ln>
                <a:noFill/>
              </a:ln>
              <a:solidFill>
                <a:prstClr val="black"/>
              </a:solidFill>
              <a:effectLst/>
              <a:uLnTx/>
              <a:uFillTx/>
              <a:latin typeface="Arial"/>
              <a:ea typeface="ＭＳ Ｐゴシック" charset="0"/>
              <a:cs typeface="Arial"/>
            </a:endParaRPr>
          </a:p>
        </p:txBody>
      </p:sp>
      <p:cxnSp>
        <p:nvCxnSpPr>
          <p:cNvPr id="37" name="Line 14">
            <a:extLst>
              <a:ext uri="{FF2B5EF4-FFF2-40B4-BE49-F238E27FC236}">
                <a16:creationId xmlns:a16="http://schemas.microsoft.com/office/drawing/2014/main" id="{F6090ECF-6199-1242-8A58-ED1E38EC2783}"/>
              </a:ext>
            </a:extLst>
          </p:cNvPr>
          <p:cNvCxnSpPr>
            <a:cxnSpLocks noChangeShapeType="1"/>
          </p:cNvCxnSpPr>
          <p:nvPr/>
        </p:nvCxnSpPr>
        <p:spPr bwMode="auto">
          <a:xfrm>
            <a:off x="7984490" y="3345297"/>
            <a:ext cx="254000" cy="6350"/>
          </a:xfrm>
          <a:prstGeom prst="line">
            <a:avLst/>
          </a:prstGeom>
          <a:noFill/>
          <a:ln w="38100">
            <a:solidFill>
              <a:srgbClr val="C0550F"/>
            </a:solidFill>
            <a:prstDash val="sysDash"/>
            <a:round/>
            <a:headEnd/>
            <a:tailEnd/>
          </a:ln>
          <a:extLst>
            <a:ext uri="{909E8E84-426E-40DD-AFC4-6F175D3DCCD1}">
              <a14:hiddenFill xmlns:a14="http://schemas.microsoft.com/office/drawing/2010/main">
                <a:noFill/>
              </a14:hiddenFill>
            </a:ext>
          </a:extLst>
        </p:spPr>
      </p:cxnSp>
      <p:cxnSp>
        <p:nvCxnSpPr>
          <p:cNvPr id="38" name="Line 14">
            <a:extLst>
              <a:ext uri="{FF2B5EF4-FFF2-40B4-BE49-F238E27FC236}">
                <a16:creationId xmlns:a16="http://schemas.microsoft.com/office/drawing/2014/main" id="{9226CEEF-8E5B-E043-9F74-C7BDD5852EF8}"/>
              </a:ext>
            </a:extLst>
          </p:cNvPr>
          <p:cNvCxnSpPr>
            <a:cxnSpLocks noChangeShapeType="1"/>
          </p:cNvCxnSpPr>
          <p:nvPr/>
        </p:nvCxnSpPr>
        <p:spPr bwMode="auto">
          <a:xfrm flipH="1">
            <a:off x="8208328" y="3331009"/>
            <a:ext cx="22225" cy="1406525"/>
          </a:xfrm>
          <a:prstGeom prst="line">
            <a:avLst/>
          </a:prstGeom>
          <a:noFill/>
          <a:ln w="38100">
            <a:solidFill>
              <a:srgbClr val="C0550F"/>
            </a:solidFill>
            <a:prstDash val="sysDash"/>
            <a:round/>
            <a:headEnd/>
            <a:tailEnd/>
          </a:ln>
          <a:extLst>
            <a:ext uri="{909E8E84-426E-40DD-AFC4-6F175D3DCCD1}">
              <a14:hiddenFill xmlns:a14="http://schemas.microsoft.com/office/drawing/2010/main">
                <a:noFill/>
              </a14:hiddenFill>
            </a:ext>
          </a:extLst>
        </p:spPr>
      </p:cxnSp>
      <p:cxnSp>
        <p:nvCxnSpPr>
          <p:cNvPr id="39" name="Line 14">
            <a:extLst>
              <a:ext uri="{FF2B5EF4-FFF2-40B4-BE49-F238E27FC236}">
                <a16:creationId xmlns:a16="http://schemas.microsoft.com/office/drawing/2014/main" id="{81F2DF81-1161-C240-A854-5E3869697FA9}"/>
              </a:ext>
            </a:extLst>
          </p:cNvPr>
          <p:cNvCxnSpPr>
            <a:cxnSpLocks noChangeShapeType="1"/>
          </p:cNvCxnSpPr>
          <p:nvPr/>
        </p:nvCxnSpPr>
        <p:spPr bwMode="auto">
          <a:xfrm flipV="1">
            <a:off x="1775778" y="3670734"/>
            <a:ext cx="0" cy="1100138"/>
          </a:xfrm>
          <a:prstGeom prst="line">
            <a:avLst/>
          </a:prstGeom>
          <a:noFill/>
          <a:ln w="38100">
            <a:solidFill>
              <a:srgbClr val="C0550F"/>
            </a:solidFill>
            <a:prstDash val="sysDash"/>
            <a:round/>
            <a:headEnd/>
            <a:tailEnd type="stealth" w="med" len="med"/>
          </a:ln>
          <a:extLst>
            <a:ext uri="{909E8E84-426E-40DD-AFC4-6F175D3DCCD1}">
              <a14:hiddenFill xmlns:a14="http://schemas.microsoft.com/office/drawing/2010/main">
                <a:noFill/>
              </a14:hiddenFill>
            </a:ext>
          </a:extLst>
        </p:spPr>
      </p:cxnSp>
      <p:cxnSp>
        <p:nvCxnSpPr>
          <p:cNvPr id="40" name="Line 14">
            <a:extLst>
              <a:ext uri="{FF2B5EF4-FFF2-40B4-BE49-F238E27FC236}">
                <a16:creationId xmlns:a16="http://schemas.microsoft.com/office/drawing/2014/main" id="{E08FCB30-7C92-8F43-93BE-8FBDACCD98F5}"/>
              </a:ext>
            </a:extLst>
          </p:cNvPr>
          <p:cNvCxnSpPr>
            <a:cxnSpLocks noChangeShapeType="1"/>
          </p:cNvCxnSpPr>
          <p:nvPr/>
        </p:nvCxnSpPr>
        <p:spPr bwMode="auto">
          <a:xfrm flipV="1">
            <a:off x="1766253" y="4761347"/>
            <a:ext cx="6454775" cy="9525"/>
          </a:xfrm>
          <a:prstGeom prst="line">
            <a:avLst/>
          </a:prstGeom>
          <a:noFill/>
          <a:ln w="38100">
            <a:solidFill>
              <a:srgbClr val="C0550F"/>
            </a:solidFill>
            <a:prstDash val="sysDash"/>
            <a:round/>
            <a:headEnd/>
            <a:tailEnd/>
          </a:ln>
          <a:extLst>
            <a:ext uri="{909E8E84-426E-40DD-AFC4-6F175D3DCCD1}">
              <a14:hiddenFill xmlns:a14="http://schemas.microsoft.com/office/drawing/2010/main">
                <a:noFill/>
              </a14:hiddenFill>
            </a:ext>
          </a:extLst>
        </p:spPr>
      </p:cxnSp>
    </p:spTree>
    <p:extLst>
      <p:ext uri="{BB962C8B-B14F-4D97-AF65-F5344CB8AC3E}">
        <p14:creationId xmlns:p14="http://schemas.microsoft.com/office/powerpoint/2010/main" val="12105694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7"/>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2"/>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8"/>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4"/>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6"/>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29"/>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35"/>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25"/>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36"/>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24"/>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37"/>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38"/>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40"/>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3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31" grpId="0" animBg="1"/>
      <p:bldP spid="32" grpId="0" animBg="1"/>
      <p:bldP spid="33" grpId="0" animBg="1"/>
      <p:bldP spid="34" grpId="0" animBg="1"/>
      <p:bldP spid="35" grpId="0" animBg="1"/>
      <p:bldP spid="36"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FE9EBA9-4843-A348-B607-AF6A8AA45D5F}"/>
              </a:ext>
            </a:extLst>
          </p:cNvPr>
          <p:cNvSpPr>
            <a:spLocks noGrp="1"/>
          </p:cNvSpPr>
          <p:nvPr>
            <p:ph type="sldNum" sz="quarter" idx="4"/>
          </p:nvPr>
        </p:nvSpPr>
        <p:spPr/>
        <p:txBody>
          <a:bodyPr/>
          <a:lstStyle/>
          <a:p>
            <a:fld id="{BDED0440-CF85-4CB9-8D89-87E5AE29F424}" type="slidenum">
              <a:rPr lang="en-GB" smtClean="0"/>
              <a:pPr/>
              <a:t>8</a:t>
            </a:fld>
            <a:endParaRPr lang="en-GB" dirty="0"/>
          </a:p>
        </p:txBody>
      </p:sp>
      <p:sp>
        <p:nvSpPr>
          <p:cNvPr id="9" name="Content Placeholder 2">
            <a:extLst>
              <a:ext uri="{FF2B5EF4-FFF2-40B4-BE49-F238E27FC236}">
                <a16:creationId xmlns:a16="http://schemas.microsoft.com/office/drawing/2014/main" id="{9E1FB00C-FB00-47C6-88BF-17239AD5F695}"/>
              </a:ext>
            </a:extLst>
          </p:cNvPr>
          <p:cNvSpPr>
            <a:spLocks noGrp="1"/>
          </p:cNvSpPr>
          <p:nvPr>
            <p:ph sz="quarter" idx="10"/>
          </p:nvPr>
        </p:nvSpPr>
        <p:spPr>
          <a:xfrm>
            <a:off x="762000" y="1892347"/>
            <a:ext cx="8187856" cy="3643086"/>
          </a:xfrm>
        </p:spPr>
        <p:txBody>
          <a:bodyPr>
            <a:normAutofit/>
          </a:bodyPr>
          <a:lstStyle/>
          <a:p>
            <a:pPr marL="180975" indent="-180975">
              <a:lnSpc>
                <a:spcPct val="90000"/>
              </a:lnSpc>
              <a:buFont typeface="Arial" panose="020B0604020202020204" pitchFamily="34" charset="0"/>
              <a:buChar char="•"/>
            </a:pPr>
            <a:r>
              <a:rPr lang="nl-BE" sz="1800" dirty="0">
                <a:latin typeface="Avenir Roman"/>
              </a:rPr>
              <a:t>However, escape from learned helplessness is possible. This is seen in </a:t>
            </a:r>
            <a:r>
              <a:rPr lang="nl-BE" sz="1800" b="1" dirty="0">
                <a:latin typeface="Avenir Roman"/>
              </a:rPr>
              <a:t>learned competence </a:t>
            </a:r>
            <a:r>
              <a:rPr lang="nl-BE" sz="1800" dirty="0">
                <a:latin typeface="Avenir Roman"/>
              </a:rPr>
              <a:t>where a successful outcome paired with awareness of contingency on effort results in better performance.</a:t>
            </a:r>
          </a:p>
          <a:p>
            <a:pPr marL="180975" indent="-180975">
              <a:lnSpc>
                <a:spcPct val="90000"/>
              </a:lnSpc>
              <a:buFont typeface="Arial" panose="020B0604020202020204" pitchFamily="34" charset="0"/>
              <a:buChar char="•"/>
            </a:pPr>
            <a:r>
              <a:rPr lang="nl-BE" sz="1800" dirty="0" err="1">
                <a:latin typeface="Avenir Roman"/>
              </a:rPr>
              <a:t>Successful</a:t>
            </a:r>
            <a:r>
              <a:rPr lang="nl-BE" sz="1800" dirty="0">
                <a:latin typeface="Avenir Roman"/>
              </a:rPr>
              <a:t> </a:t>
            </a:r>
            <a:r>
              <a:rPr lang="nl-BE" sz="1800" dirty="0" err="1">
                <a:latin typeface="Avenir Roman"/>
              </a:rPr>
              <a:t>outcomes</a:t>
            </a:r>
            <a:r>
              <a:rPr lang="nl-BE" sz="1800" dirty="0">
                <a:latin typeface="Avenir Roman"/>
              </a:rPr>
              <a:t> in </a:t>
            </a:r>
            <a:r>
              <a:rPr lang="nl-BE" sz="1800" dirty="0" err="1">
                <a:latin typeface="Avenir Roman"/>
              </a:rPr>
              <a:t>uncontrollable</a:t>
            </a:r>
            <a:r>
              <a:rPr lang="nl-BE" sz="1800" dirty="0">
                <a:latin typeface="Avenir Roman"/>
              </a:rPr>
              <a:t> </a:t>
            </a:r>
            <a:r>
              <a:rPr lang="nl-BE" sz="1800" dirty="0" err="1">
                <a:latin typeface="Avenir Roman"/>
              </a:rPr>
              <a:t>circumstance</a:t>
            </a:r>
            <a:r>
              <a:rPr lang="nl-BE" sz="1800" dirty="0">
                <a:latin typeface="Avenir Roman"/>
              </a:rPr>
              <a:t> </a:t>
            </a:r>
            <a:r>
              <a:rPr lang="nl-BE" sz="1800" dirty="0" err="1">
                <a:latin typeface="Avenir Roman"/>
              </a:rPr>
              <a:t>can</a:t>
            </a:r>
            <a:r>
              <a:rPr lang="nl-BE" sz="1800" dirty="0">
                <a:latin typeface="Avenir Roman"/>
              </a:rPr>
              <a:t> </a:t>
            </a:r>
            <a:r>
              <a:rPr lang="nl-BE" sz="1800" dirty="0" err="1">
                <a:latin typeface="Avenir Roman"/>
              </a:rPr>
              <a:t>create</a:t>
            </a:r>
            <a:r>
              <a:rPr lang="nl-BE" sz="1800" dirty="0">
                <a:latin typeface="Avenir Roman"/>
              </a:rPr>
              <a:t> </a:t>
            </a:r>
            <a:r>
              <a:rPr lang="nl-BE" sz="1800" dirty="0" err="1">
                <a:latin typeface="Avenir Roman"/>
              </a:rPr>
              <a:t>an</a:t>
            </a:r>
            <a:r>
              <a:rPr lang="nl-BE" sz="1800" dirty="0">
                <a:latin typeface="Avenir Roman"/>
              </a:rPr>
              <a:t> </a:t>
            </a:r>
            <a:r>
              <a:rPr lang="nl-BE" sz="1800" b="1" dirty="0" err="1">
                <a:latin typeface="Avenir Roman"/>
              </a:rPr>
              <a:t>illusion</a:t>
            </a:r>
            <a:r>
              <a:rPr lang="nl-BE" sz="1800" b="1" dirty="0">
                <a:latin typeface="Avenir Roman"/>
              </a:rPr>
              <a:t> of control</a:t>
            </a:r>
            <a:r>
              <a:rPr lang="nl-BE" sz="1800" dirty="0">
                <a:latin typeface="Avenir Roman"/>
              </a:rPr>
              <a:t> </a:t>
            </a:r>
            <a:r>
              <a:rPr lang="nl-BE" sz="1800" dirty="0" err="1">
                <a:latin typeface="Avenir Roman"/>
              </a:rPr>
              <a:t>to</a:t>
            </a:r>
            <a:r>
              <a:rPr lang="nl-BE" sz="1800" dirty="0">
                <a:latin typeface="Avenir Roman"/>
              </a:rPr>
              <a:t> </a:t>
            </a:r>
            <a:r>
              <a:rPr lang="nl-BE" sz="1800" dirty="0" err="1">
                <a:latin typeface="Avenir Roman"/>
              </a:rPr>
              <a:t>overcome</a:t>
            </a:r>
            <a:r>
              <a:rPr lang="nl-BE" sz="1800" dirty="0">
                <a:latin typeface="Avenir Roman"/>
              </a:rPr>
              <a:t> </a:t>
            </a:r>
            <a:r>
              <a:rPr lang="nl-BE" sz="1800" dirty="0" err="1">
                <a:latin typeface="Avenir Roman"/>
              </a:rPr>
              <a:t>learned</a:t>
            </a:r>
            <a:r>
              <a:rPr lang="nl-BE" sz="1800" dirty="0">
                <a:latin typeface="Avenir Roman"/>
              </a:rPr>
              <a:t> </a:t>
            </a:r>
            <a:r>
              <a:rPr lang="nl-BE" sz="1800" dirty="0" err="1">
                <a:latin typeface="Avenir Roman"/>
              </a:rPr>
              <a:t>helplessness</a:t>
            </a:r>
            <a:r>
              <a:rPr lang="nl-BE" sz="1800" dirty="0">
                <a:latin typeface="Avenir Roman"/>
              </a:rPr>
              <a:t>. </a:t>
            </a:r>
            <a:r>
              <a:rPr lang="nl-BE" sz="1800" dirty="0" err="1">
                <a:latin typeface="Avenir Roman"/>
              </a:rPr>
              <a:t>This</a:t>
            </a:r>
            <a:r>
              <a:rPr lang="nl-BE" sz="1800" dirty="0">
                <a:latin typeface="Avenir Roman"/>
              </a:rPr>
              <a:t> leads </a:t>
            </a:r>
            <a:r>
              <a:rPr lang="nl-BE" sz="1800" dirty="0" err="1">
                <a:latin typeface="Avenir Roman"/>
              </a:rPr>
              <a:t>to</a:t>
            </a:r>
            <a:r>
              <a:rPr lang="nl-BE" sz="1800" dirty="0">
                <a:latin typeface="Avenir Roman"/>
              </a:rPr>
              <a:t> </a:t>
            </a:r>
            <a:r>
              <a:rPr lang="nl-BE" sz="1800" dirty="0" err="1">
                <a:latin typeface="Avenir Roman"/>
              </a:rPr>
              <a:t>the</a:t>
            </a:r>
            <a:r>
              <a:rPr lang="nl-BE" sz="1800" dirty="0">
                <a:latin typeface="Avenir Roman"/>
              </a:rPr>
              <a:t> </a:t>
            </a:r>
            <a:r>
              <a:rPr lang="nl-BE" sz="1800" dirty="0" err="1">
                <a:latin typeface="Avenir Roman"/>
              </a:rPr>
              <a:t>danger</a:t>
            </a:r>
            <a:r>
              <a:rPr lang="nl-BE" sz="1800" dirty="0">
                <a:latin typeface="Avenir Roman"/>
              </a:rPr>
              <a:t> of </a:t>
            </a:r>
            <a:r>
              <a:rPr lang="nl-BE" sz="1800" dirty="0" err="1">
                <a:latin typeface="Avenir Roman"/>
              </a:rPr>
              <a:t>sports</a:t>
            </a:r>
            <a:r>
              <a:rPr lang="nl-BE" sz="1800" dirty="0">
                <a:latin typeface="Avenir Roman"/>
              </a:rPr>
              <a:t> </a:t>
            </a:r>
            <a:r>
              <a:rPr lang="nl-BE" sz="1800" dirty="0" err="1">
                <a:latin typeface="Avenir Roman"/>
              </a:rPr>
              <a:t>superstitions</a:t>
            </a:r>
            <a:r>
              <a:rPr lang="nl-BE" sz="1800" dirty="0">
                <a:latin typeface="Avenir Roman"/>
              </a:rPr>
              <a:t> </a:t>
            </a:r>
            <a:r>
              <a:rPr lang="nl-BE" sz="1800" dirty="0" err="1">
                <a:latin typeface="Avenir Roman"/>
              </a:rPr>
              <a:t>and</a:t>
            </a:r>
            <a:r>
              <a:rPr lang="nl-BE" sz="1800" dirty="0">
                <a:latin typeface="Avenir Roman"/>
              </a:rPr>
              <a:t> </a:t>
            </a:r>
            <a:r>
              <a:rPr lang="nl-BE" sz="1800" dirty="0" err="1">
                <a:latin typeface="Avenir Roman"/>
              </a:rPr>
              <a:t>magical</a:t>
            </a:r>
            <a:r>
              <a:rPr lang="nl-BE" sz="1800" dirty="0">
                <a:latin typeface="Avenir Roman"/>
              </a:rPr>
              <a:t> thinking, as a  </a:t>
            </a:r>
            <a:r>
              <a:rPr lang="nl-BE" sz="1800" dirty="0" err="1">
                <a:latin typeface="Avenir Roman"/>
              </a:rPr>
              <a:t>compensation</a:t>
            </a:r>
            <a:r>
              <a:rPr lang="nl-BE" sz="1800" dirty="0">
                <a:latin typeface="Avenir Roman"/>
              </a:rPr>
              <a:t> </a:t>
            </a:r>
            <a:r>
              <a:rPr lang="nl-BE" sz="1800" dirty="0" err="1">
                <a:latin typeface="Avenir Roman"/>
              </a:rPr>
              <a:t>for</a:t>
            </a:r>
            <a:r>
              <a:rPr lang="nl-BE" sz="1800" dirty="0">
                <a:latin typeface="Avenir Roman"/>
              </a:rPr>
              <a:t> </a:t>
            </a:r>
            <a:r>
              <a:rPr lang="nl-BE" sz="1800" dirty="0" err="1">
                <a:latin typeface="Avenir Roman"/>
              </a:rPr>
              <a:t>the</a:t>
            </a:r>
            <a:r>
              <a:rPr lang="nl-BE" sz="1800" dirty="0">
                <a:latin typeface="Avenir Roman"/>
              </a:rPr>
              <a:t> </a:t>
            </a:r>
            <a:r>
              <a:rPr lang="nl-BE" sz="1800" dirty="0" err="1">
                <a:latin typeface="Avenir Roman"/>
              </a:rPr>
              <a:t>uncontrollability</a:t>
            </a:r>
            <a:r>
              <a:rPr lang="nl-BE" sz="1800" dirty="0">
                <a:latin typeface="Avenir Roman"/>
              </a:rPr>
              <a:t> of </a:t>
            </a:r>
            <a:r>
              <a:rPr lang="nl-BE" sz="1800" dirty="0" err="1">
                <a:latin typeface="Avenir Roman"/>
              </a:rPr>
              <a:t>the</a:t>
            </a:r>
            <a:r>
              <a:rPr lang="nl-BE" sz="1800" dirty="0">
                <a:latin typeface="Avenir Roman"/>
              </a:rPr>
              <a:t> </a:t>
            </a:r>
            <a:r>
              <a:rPr lang="nl-BE" sz="1800" dirty="0" err="1">
                <a:latin typeface="Avenir Roman"/>
              </a:rPr>
              <a:t>situation</a:t>
            </a:r>
            <a:r>
              <a:rPr lang="nl-BE" sz="1800" dirty="0">
                <a:latin typeface="Avenir Roman"/>
              </a:rPr>
              <a:t>. </a:t>
            </a:r>
          </a:p>
          <a:p>
            <a:pPr marL="342900" indent="-342900">
              <a:lnSpc>
                <a:spcPct val="90000"/>
              </a:lnSpc>
              <a:buFont typeface="Arial" panose="020B0604020202020204" pitchFamily="34" charset="0"/>
              <a:buChar char="•"/>
            </a:pPr>
            <a:endParaRPr lang="nl-BE" dirty="0">
              <a:latin typeface="Avenir Roman"/>
            </a:endParaRPr>
          </a:p>
        </p:txBody>
      </p:sp>
      <p:sp>
        <p:nvSpPr>
          <p:cNvPr id="7" name="Title 1">
            <a:extLst>
              <a:ext uri="{FF2B5EF4-FFF2-40B4-BE49-F238E27FC236}">
                <a16:creationId xmlns:a16="http://schemas.microsoft.com/office/drawing/2014/main" id="{E16374FD-3178-4334-92FB-6FF2D87998B8}"/>
              </a:ext>
            </a:extLst>
          </p:cNvPr>
          <p:cNvSpPr>
            <a:spLocks noGrp="1"/>
          </p:cNvSpPr>
          <p:nvPr>
            <p:ph type="ctrTitle"/>
          </p:nvPr>
        </p:nvSpPr>
        <p:spPr>
          <a:xfrm>
            <a:off x="685800" y="286046"/>
            <a:ext cx="7772400" cy="522288"/>
          </a:xfrm>
        </p:spPr>
        <p:txBody>
          <a:bodyPr anchor="t">
            <a:noAutofit/>
          </a:bodyPr>
          <a:lstStyle>
            <a:lvl1pPr algn="l">
              <a:defRPr sz="3600" b="1"/>
            </a:lvl1pPr>
          </a:lstStyle>
          <a:p>
            <a:r>
              <a:rPr lang="en-US" sz="3200" b="0" dirty="0">
                <a:solidFill>
                  <a:srgbClr val="22568B"/>
                </a:solidFill>
                <a:latin typeface="Avenir Roman" panose="02000503020000020003" pitchFamily="2" charset="0"/>
              </a:rPr>
              <a:t>Current approaches to motivation</a:t>
            </a:r>
            <a:br>
              <a:rPr lang="en-US" b="0" dirty="0">
                <a:solidFill>
                  <a:srgbClr val="22568B"/>
                </a:solidFill>
                <a:latin typeface="Avenir Roman" panose="02000503020000020003" pitchFamily="2" charset="0"/>
              </a:rPr>
            </a:br>
            <a:endParaRPr lang="en-US" b="0" dirty="0">
              <a:solidFill>
                <a:srgbClr val="22568B"/>
              </a:solidFill>
              <a:latin typeface="Avenir Roman" panose="02000503020000020003" pitchFamily="2" charset="0"/>
            </a:endParaRPr>
          </a:p>
        </p:txBody>
      </p:sp>
      <p:sp>
        <p:nvSpPr>
          <p:cNvPr id="10" name="Subtitle 2">
            <a:extLst>
              <a:ext uri="{FF2B5EF4-FFF2-40B4-BE49-F238E27FC236}">
                <a16:creationId xmlns:a16="http://schemas.microsoft.com/office/drawing/2014/main" id="{8F590BBE-DFF9-4E01-91C4-3D5760711361}"/>
              </a:ext>
            </a:extLst>
          </p:cNvPr>
          <p:cNvSpPr txBox="1">
            <a:spLocks/>
          </p:cNvSpPr>
          <p:nvPr/>
        </p:nvSpPr>
        <p:spPr>
          <a:xfrm>
            <a:off x="685800" y="910517"/>
            <a:ext cx="7772400" cy="519094"/>
          </a:xfrm>
          <a:prstGeom prst="rect">
            <a:avLst/>
          </a:prstGeom>
        </p:spPr>
        <p:txBody>
          <a:bodyPr vert="horz" lIns="91440" tIns="45720" rIns="91440" bIns="45720" rtlCol="0">
            <a:normAutofit/>
          </a:bodyPr>
          <a:lstStyle>
            <a:lvl1pPr marL="0" indent="0" algn="l" defTabSz="685800" rtl="0" eaLnBrk="1" latinLnBrk="0" hangingPunct="1">
              <a:lnSpc>
                <a:spcPct val="85000"/>
              </a:lnSpc>
              <a:spcBef>
                <a:spcPts val="975"/>
              </a:spcBef>
              <a:buFont typeface="Arial" pitchFamily="34" charset="0"/>
              <a:buNone/>
              <a:defRPr sz="2800" kern="1200">
                <a:solidFill>
                  <a:srgbClr val="708DEA"/>
                </a:solidFill>
                <a:latin typeface="+mn-lt"/>
                <a:ea typeface="+mn-ea"/>
                <a:cs typeface="+mn-cs"/>
              </a:defRPr>
            </a:lvl1pPr>
            <a:lvl2pPr marL="457200" indent="0" algn="ctr" defTabSz="685800" rtl="0" eaLnBrk="1" latinLnBrk="0" hangingPunct="1">
              <a:lnSpc>
                <a:spcPct val="85000"/>
              </a:lnSpc>
              <a:spcBef>
                <a:spcPts val="450"/>
              </a:spcBef>
              <a:buFont typeface="Arial" pitchFamily="34" charset="0"/>
              <a:buNone/>
              <a:defRPr sz="1800" kern="1200">
                <a:solidFill>
                  <a:schemeClr val="tx1">
                    <a:tint val="75000"/>
                  </a:schemeClr>
                </a:solidFill>
                <a:latin typeface="+mn-lt"/>
                <a:ea typeface="+mn-ea"/>
                <a:cs typeface="+mn-cs"/>
              </a:defRPr>
            </a:lvl2pPr>
            <a:lvl3pPr marL="914400" indent="0" algn="ctr" defTabSz="685800" rtl="0" eaLnBrk="1" latinLnBrk="0" hangingPunct="1">
              <a:lnSpc>
                <a:spcPct val="85000"/>
              </a:lnSpc>
              <a:spcBef>
                <a:spcPts val="450"/>
              </a:spcBef>
              <a:buFont typeface="Arial" pitchFamily="34" charset="0"/>
              <a:buNone/>
              <a:defRPr sz="1500" i="1" kern="1200">
                <a:solidFill>
                  <a:schemeClr val="tx1">
                    <a:tint val="75000"/>
                  </a:schemeClr>
                </a:solidFill>
                <a:latin typeface="+mn-lt"/>
                <a:ea typeface="+mn-ea"/>
                <a:cs typeface="+mn-cs"/>
              </a:defRPr>
            </a:lvl3pPr>
            <a:lvl4pPr marL="13716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4pPr>
            <a:lvl5pPr marL="18288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5pPr>
            <a:lvl6pPr marL="22860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6pPr>
            <a:lvl7pPr marL="27432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7pPr>
            <a:lvl8pPr marL="32004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8pPr>
            <a:lvl9pPr marL="36576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9pPr>
          </a:lstStyle>
          <a:p>
            <a:pPr fontAlgn="auto">
              <a:spcAft>
                <a:spcPts val="0"/>
              </a:spcAft>
            </a:pPr>
            <a:r>
              <a:rPr lang="en-US" sz="2400" dirty="0">
                <a:solidFill>
                  <a:srgbClr val="4094D1"/>
                </a:solidFill>
                <a:latin typeface="Avenir Roman" panose="02000503020000020003" pitchFamily="2" charset="0"/>
              </a:rPr>
              <a:t>Psychological approaches to motivation</a:t>
            </a:r>
          </a:p>
        </p:txBody>
      </p:sp>
      <p:sp>
        <p:nvSpPr>
          <p:cNvPr id="6" name="Subtitle 2">
            <a:extLst>
              <a:ext uri="{FF2B5EF4-FFF2-40B4-BE49-F238E27FC236}">
                <a16:creationId xmlns:a16="http://schemas.microsoft.com/office/drawing/2014/main" id="{6305327D-7221-4ABF-BF9C-65B5F0019C0C}"/>
              </a:ext>
            </a:extLst>
          </p:cNvPr>
          <p:cNvSpPr txBox="1">
            <a:spLocks/>
          </p:cNvSpPr>
          <p:nvPr/>
        </p:nvSpPr>
        <p:spPr>
          <a:xfrm>
            <a:off x="679938" y="1452524"/>
            <a:ext cx="7772400" cy="519094"/>
          </a:xfrm>
          <a:prstGeom prst="rect">
            <a:avLst/>
          </a:prstGeom>
        </p:spPr>
        <p:txBody>
          <a:bodyPr vert="horz" lIns="91440" tIns="45720" rIns="91440" bIns="45720" rtlCol="0">
            <a:normAutofit/>
          </a:bodyPr>
          <a:lstStyle>
            <a:lvl1pPr marL="0" indent="0" algn="l" defTabSz="685800" rtl="0" eaLnBrk="1" latinLnBrk="0" hangingPunct="1">
              <a:lnSpc>
                <a:spcPct val="85000"/>
              </a:lnSpc>
              <a:spcBef>
                <a:spcPts val="975"/>
              </a:spcBef>
              <a:buFont typeface="Arial" pitchFamily="34" charset="0"/>
              <a:buNone/>
              <a:defRPr sz="2800" kern="1200">
                <a:solidFill>
                  <a:srgbClr val="708DEA"/>
                </a:solidFill>
                <a:latin typeface="+mn-lt"/>
                <a:ea typeface="+mn-ea"/>
                <a:cs typeface="+mn-cs"/>
              </a:defRPr>
            </a:lvl1pPr>
            <a:lvl2pPr marL="457200" indent="0" algn="ctr" defTabSz="685800" rtl="0" eaLnBrk="1" latinLnBrk="0" hangingPunct="1">
              <a:lnSpc>
                <a:spcPct val="85000"/>
              </a:lnSpc>
              <a:spcBef>
                <a:spcPts val="450"/>
              </a:spcBef>
              <a:buFont typeface="Arial" pitchFamily="34" charset="0"/>
              <a:buNone/>
              <a:defRPr sz="1800" kern="1200">
                <a:solidFill>
                  <a:schemeClr val="tx1">
                    <a:tint val="75000"/>
                  </a:schemeClr>
                </a:solidFill>
                <a:latin typeface="+mn-lt"/>
                <a:ea typeface="+mn-ea"/>
                <a:cs typeface="+mn-cs"/>
              </a:defRPr>
            </a:lvl2pPr>
            <a:lvl3pPr marL="914400" indent="0" algn="ctr" defTabSz="685800" rtl="0" eaLnBrk="1" latinLnBrk="0" hangingPunct="1">
              <a:lnSpc>
                <a:spcPct val="85000"/>
              </a:lnSpc>
              <a:spcBef>
                <a:spcPts val="450"/>
              </a:spcBef>
              <a:buFont typeface="Arial" pitchFamily="34" charset="0"/>
              <a:buNone/>
              <a:defRPr sz="1500" i="1" kern="1200">
                <a:solidFill>
                  <a:schemeClr val="tx1">
                    <a:tint val="75000"/>
                  </a:schemeClr>
                </a:solidFill>
                <a:latin typeface="+mn-lt"/>
                <a:ea typeface="+mn-ea"/>
                <a:cs typeface="+mn-cs"/>
              </a:defRPr>
            </a:lvl3pPr>
            <a:lvl4pPr marL="13716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4pPr>
            <a:lvl5pPr marL="18288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5pPr>
            <a:lvl6pPr marL="22860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6pPr>
            <a:lvl7pPr marL="27432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7pPr>
            <a:lvl8pPr marL="32004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8pPr>
            <a:lvl9pPr marL="36576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9pPr>
          </a:lstStyle>
          <a:p>
            <a:pPr fontAlgn="auto">
              <a:spcAft>
                <a:spcPts val="0"/>
              </a:spcAft>
            </a:pPr>
            <a:r>
              <a:rPr lang="en-US" sz="2000" dirty="0">
                <a:solidFill>
                  <a:srgbClr val="1B3D78"/>
                </a:solidFill>
                <a:latin typeface="Avenir Roman" panose="02000503020000020003" pitchFamily="2" charset="0"/>
              </a:rPr>
              <a:t>Learned helplessness</a:t>
            </a:r>
          </a:p>
        </p:txBody>
      </p:sp>
    </p:spTree>
    <p:extLst>
      <p:ext uri="{BB962C8B-B14F-4D97-AF65-F5344CB8AC3E}">
        <p14:creationId xmlns:p14="http://schemas.microsoft.com/office/powerpoint/2010/main" val="41220702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 calcmode="lin" valueType="num">
                                      <p:cBhvr additive="base">
                                        <p:cTn id="7"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9">
                                            <p:txEl>
                                              <p:pRg st="1" end="1"/>
                                            </p:txEl>
                                          </p:spTgt>
                                        </p:tgtEl>
                                        <p:attrNameLst>
                                          <p:attrName>style.visibility</p:attrName>
                                        </p:attrNameLst>
                                      </p:cBhvr>
                                      <p:to>
                                        <p:strVal val="visible"/>
                                      </p:to>
                                    </p:set>
                                    <p:anim calcmode="lin" valueType="num">
                                      <p:cBhvr additive="base">
                                        <p:cTn id="13" dur="500" fill="hold"/>
                                        <p:tgtEl>
                                          <p:spTgt spid="9">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9">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https://www.forrent.com/blog/wp-content/uploads/2015/01/serena-568x394.gif">
            <a:extLst>
              <a:ext uri="{FF2B5EF4-FFF2-40B4-BE49-F238E27FC236}">
                <a16:creationId xmlns:a16="http://schemas.microsoft.com/office/drawing/2014/main" id="{A62376D1-68D4-4FE0-9904-D7D83E39A24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6294" y="2204483"/>
            <a:ext cx="2759067" cy="1913860"/>
          </a:xfrm>
          <a:prstGeom prst="rect">
            <a:avLst/>
          </a:prstGeom>
          <a:noFill/>
          <a:effectLst>
            <a:softEdge rad="0"/>
          </a:effectLst>
          <a:extLst>
            <a:ext uri="{909E8E84-426E-40DD-AFC4-6F175D3DCCD1}">
              <a14:hiddenFill xmlns:a14="http://schemas.microsoft.com/office/drawing/2010/main">
                <a:solidFill>
                  <a:srgbClr val="FFFFFF"/>
                </a:solidFill>
              </a14:hiddenFill>
            </a:ext>
          </a:extLst>
        </p:spPr>
      </p:pic>
      <p:pic>
        <p:nvPicPr>
          <p:cNvPr id="3076" name="Picture 4" descr="https://www.forrent.com/blog/wp-content/uploads/2015/01/baby-powder-568x394.gif">
            <a:extLst>
              <a:ext uri="{FF2B5EF4-FFF2-40B4-BE49-F238E27FC236}">
                <a16:creationId xmlns:a16="http://schemas.microsoft.com/office/drawing/2014/main" id="{32DF3112-D391-49D6-8D07-7807EEC2D64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69747" y="2204482"/>
            <a:ext cx="2759069" cy="1913861"/>
          </a:xfrm>
          <a:prstGeom prst="rect">
            <a:avLst/>
          </a:prstGeom>
          <a:noFill/>
          <a:effectLst>
            <a:softEdge rad="0"/>
          </a:effectLst>
          <a:extLst>
            <a:ext uri="{909E8E84-426E-40DD-AFC4-6F175D3DCCD1}">
              <a14:hiddenFill xmlns:a14="http://schemas.microsoft.com/office/drawing/2010/main">
                <a:solidFill>
                  <a:srgbClr val="FFFFFF"/>
                </a:solidFill>
              </a14:hiddenFill>
            </a:ext>
          </a:extLst>
        </p:spPr>
      </p:pic>
      <p:pic>
        <p:nvPicPr>
          <p:cNvPr id="3078" name="Picture 6" descr="https://www.forrent.com/blog/wp-content/uploads/2015/01/birdies-568x394.gif">
            <a:extLst>
              <a:ext uri="{FF2B5EF4-FFF2-40B4-BE49-F238E27FC236}">
                <a16:creationId xmlns:a16="http://schemas.microsoft.com/office/drawing/2014/main" id="{5ADAD08B-CB59-4BA9-89B1-593B70BE9D23}"/>
              </a:ext>
            </a:extLst>
          </p:cNvPr>
          <p:cNvPicPr>
            <a:picLocks noGrp="1" noChangeAspect="1" noChangeArrowheads="1"/>
          </p:cNvPicPr>
          <p:nvPr>
            <p:ph idx="1"/>
          </p:nvPr>
        </p:nvPicPr>
        <p:blipFill>
          <a:blip r:embed="rId4">
            <a:extLst>
              <a:ext uri="{28A0092B-C50C-407E-A947-70E740481C1C}">
                <a14:useLocalDpi xmlns:a14="http://schemas.microsoft.com/office/drawing/2010/main" val="0"/>
              </a:ext>
            </a:extLst>
          </a:blip>
          <a:srcRect/>
          <a:stretch>
            <a:fillRect/>
          </a:stretch>
        </p:blipFill>
        <p:spPr bwMode="auto">
          <a:xfrm>
            <a:off x="3347770" y="2204482"/>
            <a:ext cx="2759067" cy="1913861"/>
          </a:xfrm>
          <a:prstGeom prst="rect">
            <a:avLst/>
          </a:prstGeom>
          <a:noFill/>
          <a:effectLst>
            <a:softEdge rad="0"/>
          </a:effectLst>
          <a:extLst>
            <a:ext uri="{909E8E84-426E-40DD-AFC4-6F175D3DCCD1}">
              <a14:hiddenFill xmlns:a14="http://schemas.microsoft.com/office/drawing/2010/main">
                <a:solidFill>
                  <a:srgbClr val="FFFFFF"/>
                </a:solidFill>
              </a14:hiddenFill>
            </a:ext>
          </a:extLst>
        </p:spPr>
      </p:pic>
      <p:sp>
        <p:nvSpPr>
          <p:cNvPr id="5" name="Title 1">
            <a:extLst>
              <a:ext uri="{FF2B5EF4-FFF2-40B4-BE49-F238E27FC236}">
                <a16:creationId xmlns:a16="http://schemas.microsoft.com/office/drawing/2014/main" id="{2DF42E87-F97C-6040-A4F5-981BFD3F3CD9}"/>
              </a:ext>
            </a:extLst>
          </p:cNvPr>
          <p:cNvSpPr txBox="1">
            <a:spLocks/>
          </p:cNvSpPr>
          <p:nvPr/>
        </p:nvSpPr>
        <p:spPr>
          <a:xfrm>
            <a:off x="685800" y="286046"/>
            <a:ext cx="7772400" cy="522288"/>
          </a:xfrm>
          <a:prstGeom prst="rect">
            <a:avLst/>
          </a:prstGeom>
        </p:spPr>
        <p:txBody>
          <a:bodyPr vert="horz" lIns="91440" tIns="45720" rIns="91440" bIns="45720" rtlCol="0" anchor="t">
            <a:noAutofit/>
          </a:bodyPr>
          <a:lstStyle>
            <a:lvl1pPr algn="l" defTabSz="685800" rtl="0" eaLnBrk="1" latinLnBrk="0" hangingPunct="1">
              <a:lnSpc>
                <a:spcPct val="85000"/>
              </a:lnSpc>
              <a:spcBef>
                <a:spcPct val="0"/>
              </a:spcBef>
              <a:buNone/>
              <a:defRPr sz="3600" b="1" kern="1200" spc="-90" baseline="0">
                <a:solidFill>
                  <a:schemeClr val="accent1"/>
                </a:solidFill>
                <a:latin typeface="+mj-lt"/>
                <a:ea typeface="+mj-ea"/>
                <a:cs typeface="+mj-cs"/>
              </a:defRPr>
            </a:lvl1pPr>
          </a:lstStyle>
          <a:p>
            <a:pPr fontAlgn="auto">
              <a:spcAft>
                <a:spcPts val="0"/>
              </a:spcAft>
            </a:pPr>
            <a:r>
              <a:rPr lang="en-US" sz="3200" b="0">
                <a:solidFill>
                  <a:srgbClr val="22568B"/>
                </a:solidFill>
                <a:latin typeface="Avenir Roman" panose="02000503020000020003" pitchFamily="2" charset="0"/>
              </a:rPr>
              <a:t>Current approaches to motivation</a:t>
            </a:r>
            <a:br>
              <a:rPr lang="en-US" b="0">
                <a:solidFill>
                  <a:srgbClr val="22568B"/>
                </a:solidFill>
                <a:latin typeface="Avenir Roman" panose="02000503020000020003" pitchFamily="2" charset="0"/>
              </a:rPr>
            </a:br>
            <a:endParaRPr lang="en-US" b="0" dirty="0">
              <a:solidFill>
                <a:srgbClr val="22568B"/>
              </a:solidFill>
              <a:latin typeface="Avenir Roman" panose="02000503020000020003" pitchFamily="2" charset="0"/>
            </a:endParaRPr>
          </a:p>
        </p:txBody>
      </p:sp>
      <p:sp>
        <p:nvSpPr>
          <p:cNvPr id="6" name="Subtitle 2">
            <a:extLst>
              <a:ext uri="{FF2B5EF4-FFF2-40B4-BE49-F238E27FC236}">
                <a16:creationId xmlns:a16="http://schemas.microsoft.com/office/drawing/2014/main" id="{AED8EBF2-AFA9-464C-8782-AE8D42A4D471}"/>
              </a:ext>
            </a:extLst>
          </p:cNvPr>
          <p:cNvSpPr txBox="1">
            <a:spLocks/>
          </p:cNvSpPr>
          <p:nvPr/>
        </p:nvSpPr>
        <p:spPr>
          <a:xfrm>
            <a:off x="685800" y="910517"/>
            <a:ext cx="7772400" cy="519094"/>
          </a:xfrm>
          <a:prstGeom prst="rect">
            <a:avLst/>
          </a:prstGeom>
        </p:spPr>
        <p:txBody>
          <a:bodyPr vert="horz" lIns="91440" tIns="45720" rIns="91440" bIns="45720" rtlCol="0">
            <a:normAutofit/>
          </a:bodyPr>
          <a:lstStyle>
            <a:lvl1pPr marL="0" indent="0" algn="l" defTabSz="685800" rtl="0" eaLnBrk="1" latinLnBrk="0" hangingPunct="1">
              <a:lnSpc>
                <a:spcPct val="85000"/>
              </a:lnSpc>
              <a:spcBef>
                <a:spcPts val="975"/>
              </a:spcBef>
              <a:buFont typeface="Arial" pitchFamily="34" charset="0"/>
              <a:buNone/>
              <a:defRPr sz="2800" kern="1200">
                <a:solidFill>
                  <a:srgbClr val="708DEA"/>
                </a:solidFill>
                <a:latin typeface="+mn-lt"/>
                <a:ea typeface="+mn-ea"/>
                <a:cs typeface="+mn-cs"/>
              </a:defRPr>
            </a:lvl1pPr>
            <a:lvl2pPr marL="457200" indent="0" algn="ctr" defTabSz="685800" rtl="0" eaLnBrk="1" latinLnBrk="0" hangingPunct="1">
              <a:lnSpc>
                <a:spcPct val="85000"/>
              </a:lnSpc>
              <a:spcBef>
                <a:spcPts val="450"/>
              </a:spcBef>
              <a:buFont typeface="Arial" pitchFamily="34" charset="0"/>
              <a:buNone/>
              <a:defRPr sz="1800" kern="1200">
                <a:solidFill>
                  <a:schemeClr val="tx1">
                    <a:tint val="75000"/>
                  </a:schemeClr>
                </a:solidFill>
                <a:latin typeface="+mn-lt"/>
                <a:ea typeface="+mn-ea"/>
                <a:cs typeface="+mn-cs"/>
              </a:defRPr>
            </a:lvl2pPr>
            <a:lvl3pPr marL="914400" indent="0" algn="ctr" defTabSz="685800" rtl="0" eaLnBrk="1" latinLnBrk="0" hangingPunct="1">
              <a:lnSpc>
                <a:spcPct val="85000"/>
              </a:lnSpc>
              <a:spcBef>
                <a:spcPts val="450"/>
              </a:spcBef>
              <a:buFont typeface="Arial" pitchFamily="34" charset="0"/>
              <a:buNone/>
              <a:defRPr sz="1500" i="1" kern="1200">
                <a:solidFill>
                  <a:schemeClr val="tx1">
                    <a:tint val="75000"/>
                  </a:schemeClr>
                </a:solidFill>
                <a:latin typeface="+mn-lt"/>
                <a:ea typeface="+mn-ea"/>
                <a:cs typeface="+mn-cs"/>
              </a:defRPr>
            </a:lvl3pPr>
            <a:lvl4pPr marL="13716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4pPr>
            <a:lvl5pPr marL="18288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5pPr>
            <a:lvl6pPr marL="22860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6pPr>
            <a:lvl7pPr marL="27432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7pPr>
            <a:lvl8pPr marL="32004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8pPr>
            <a:lvl9pPr marL="36576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9pPr>
          </a:lstStyle>
          <a:p>
            <a:pPr fontAlgn="auto">
              <a:spcAft>
                <a:spcPts val="0"/>
              </a:spcAft>
            </a:pPr>
            <a:r>
              <a:rPr lang="en-US" sz="2400" dirty="0">
                <a:solidFill>
                  <a:srgbClr val="4094D1"/>
                </a:solidFill>
                <a:latin typeface="Avenir Roman" panose="02000503020000020003" pitchFamily="2" charset="0"/>
              </a:rPr>
              <a:t>Psychological approaches to motivation</a:t>
            </a:r>
          </a:p>
        </p:txBody>
      </p:sp>
      <p:sp>
        <p:nvSpPr>
          <p:cNvPr id="7" name="Subtitle 2">
            <a:extLst>
              <a:ext uri="{FF2B5EF4-FFF2-40B4-BE49-F238E27FC236}">
                <a16:creationId xmlns:a16="http://schemas.microsoft.com/office/drawing/2014/main" id="{757237AE-12C7-4840-BD98-375A27219353}"/>
              </a:ext>
            </a:extLst>
          </p:cNvPr>
          <p:cNvSpPr txBox="1">
            <a:spLocks/>
          </p:cNvSpPr>
          <p:nvPr/>
        </p:nvSpPr>
        <p:spPr>
          <a:xfrm>
            <a:off x="762000" y="1429611"/>
            <a:ext cx="7772400" cy="519094"/>
          </a:xfrm>
          <a:prstGeom prst="rect">
            <a:avLst/>
          </a:prstGeom>
        </p:spPr>
        <p:txBody>
          <a:bodyPr vert="horz" lIns="91440" tIns="45720" rIns="91440" bIns="45720" rtlCol="0">
            <a:normAutofit/>
          </a:bodyPr>
          <a:lstStyle>
            <a:lvl1pPr marL="0" indent="0" algn="l" defTabSz="685800" rtl="0" eaLnBrk="1" latinLnBrk="0" hangingPunct="1">
              <a:lnSpc>
                <a:spcPct val="85000"/>
              </a:lnSpc>
              <a:spcBef>
                <a:spcPts val="975"/>
              </a:spcBef>
              <a:buFont typeface="Arial" pitchFamily="34" charset="0"/>
              <a:buNone/>
              <a:defRPr sz="2800" kern="1200">
                <a:solidFill>
                  <a:srgbClr val="708DEA"/>
                </a:solidFill>
                <a:latin typeface="+mn-lt"/>
                <a:ea typeface="+mn-ea"/>
                <a:cs typeface="+mn-cs"/>
              </a:defRPr>
            </a:lvl1pPr>
            <a:lvl2pPr marL="457200" indent="0" algn="ctr" defTabSz="685800" rtl="0" eaLnBrk="1" latinLnBrk="0" hangingPunct="1">
              <a:lnSpc>
                <a:spcPct val="85000"/>
              </a:lnSpc>
              <a:spcBef>
                <a:spcPts val="450"/>
              </a:spcBef>
              <a:buFont typeface="Arial" pitchFamily="34" charset="0"/>
              <a:buNone/>
              <a:defRPr sz="1800" kern="1200">
                <a:solidFill>
                  <a:schemeClr val="tx1">
                    <a:tint val="75000"/>
                  </a:schemeClr>
                </a:solidFill>
                <a:latin typeface="+mn-lt"/>
                <a:ea typeface="+mn-ea"/>
                <a:cs typeface="+mn-cs"/>
              </a:defRPr>
            </a:lvl2pPr>
            <a:lvl3pPr marL="914400" indent="0" algn="ctr" defTabSz="685800" rtl="0" eaLnBrk="1" latinLnBrk="0" hangingPunct="1">
              <a:lnSpc>
                <a:spcPct val="85000"/>
              </a:lnSpc>
              <a:spcBef>
                <a:spcPts val="450"/>
              </a:spcBef>
              <a:buFont typeface="Arial" pitchFamily="34" charset="0"/>
              <a:buNone/>
              <a:defRPr sz="1500" i="1" kern="1200">
                <a:solidFill>
                  <a:schemeClr val="tx1">
                    <a:tint val="75000"/>
                  </a:schemeClr>
                </a:solidFill>
                <a:latin typeface="+mn-lt"/>
                <a:ea typeface="+mn-ea"/>
                <a:cs typeface="+mn-cs"/>
              </a:defRPr>
            </a:lvl3pPr>
            <a:lvl4pPr marL="13716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4pPr>
            <a:lvl5pPr marL="18288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5pPr>
            <a:lvl6pPr marL="22860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6pPr>
            <a:lvl7pPr marL="27432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7pPr>
            <a:lvl8pPr marL="32004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8pPr>
            <a:lvl9pPr marL="36576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9pPr>
          </a:lstStyle>
          <a:p>
            <a:pPr fontAlgn="auto">
              <a:spcAft>
                <a:spcPts val="0"/>
              </a:spcAft>
            </a:pPr>
            <a:r>
              <a:rPr lang="en-US" sz="2000" dirty="0">
                <a:solidFill>
                  <a:srgbClr val="1B3D78"/>
                </a:solidFill>
                <a:latin typeface="Avenir Roman" panose="02000503020000020003" pitchFamily="2" charset="0"/>
              </a:rPr>
              <a:t>Learned helplessness</a:t>
            </a:r>
          </a:p>
        </p:txBody>
      </p:sp>
      <p:sp>
        <p:nvSpPr>
          <p:cNvPr id="8" name="Subtitle 2">
            <a:extLst>
              <a:ext uri="{FF2B5EF4-FFF2-40B4-BE49-F238E27FC236}">
                <a16:creationId xmlns:a16="http://schemas.microsoft.com/office/drawing/2014/main" id="{9EDF0277-D8E1-6443-AFC7-228DF6EBAC79}"/>
              </a:ext>
            </a:extLst>
          </p:cNvPr>
          <p:cNvSpPr txBox="1">
            <a:spLocks/>
          </p:cNvSpPr>
          <p:nvPr/>
        </p:nvSpPr>
        <p:spPr>
          <a:xfrm>
            <a:off x="685800" y="4374121"/>
            <a:ext cx="7772400" cy="519094"/>
          </a:xfrm>
          <a:prstGeom prst="rect">
            <a:avLst/>
          </a:prstGeom>
        </p:spPr>
        <p:txBody>
          <a:bodyPr vert="horz" lIns="91440" tIns="45720" rIns="91440" bIns="45720" rtlCol="0">
            <a:normAutofit/>
          </a:bodyPr>
          <a:lstStyle>
            <a:lvl1pPr marL="0" indent="0" algn="l" defTabSz="685800" rtl="0" eaLnBrk="1" latinLnBrk="0" hangingPunct="1">
              <a:lnSpc>
                <a:spcPct val="85000"/>
              </a:lnSpc>
              <a:spcBef>
                <a:spcPts val="975"/>
              </a:spcBef>
              <a:buFont typeface="Arial" pitchFamily="34" charset="0"/>
              <a:buNone/>
              <a:defRPr sz="2800" kern="1200">
                <a:solidFill>
                  <a:srgbClr val="708DEA"/>
                </a:solidFill>
                <a:latin typeface="+mn-lt"/>
                <a:ea typeface="+mn-ea"/>
                <a:cs typeface="+mn-cs"/>
              </a:defRPr>
            </a:lvl1pPr>
            <a:lvl2pPr marL="457200" indent="0" algn="ctr" defTabSz="685800" rtl="0" eaLnBrk="1" latinLnBrk="0" hangingPunct="1">
              <a:lnSpc>
                <a:spcPct val="85000"/>
              </a:lnSpc>
              <a:spcBef>
                <a:spcPts val="450"/>
              </a:spcBef>
              <a:buFont typeface="Arial" pitchFamily="34" charset="0"/>
              <a:buNone/>
              <a:defRPr sz="1800" kern="1200">
                <a:solidFill>
                  <a:schemeClr val="tx1">
                    <a:tint val="75000"/>
                  </a:schemeClr>
                </a:solidFill>
                <a:latin typeface="+mn-lt"/>
                <a:ea typeface="+mn-ea"/>
                <a:cs typeface="+mn-cs"/>
              </a:defRPr>
            </a:lvl2pPr>
            <a:lvl3pPr marL="914400" indent="0" algn="ctr" defTabSz="685800" rtl="0" eaLnBrk="1" latinLnBrk="0" hangingPunct="1">
              <a:lnSpc>
                <a:spcPct val="85000"/>
              </a:lnSpc>
              <a:spcBef>
                <a:spcPts val="450"/>
              </a:spcBef>
              <a:buFont typeface="Arial" pitchFamily="34" charset="0"/>
              <a:buNone/>
              <a:defRPr sz="1500" i="1" kern="1200">
                <a:solidFill>
                  <a:schemeClr val="tx1">
                    <a:tint val="75000"/>
                  </a:schemeClr>
                </a:solidFill>
                <a:latin typeface="+mn-lt"/>
                <a:ea typeface="+mn-ea"/>
                <a:cs typeface="+mn-cs"/>
              </a:defRPr>
            </a:lvl3pPr>
            <a:lvl4pPr marL="13716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4pPr>
            <a:lvl5pPr marL="18288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5pPr>
            <a:lvl6pPr marL="22860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6pPr>
            <a:lvl7pPr marL="27432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7pPr>
            <a:lvl8pPr marL="32004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8pPr>
            <a:lvl9pPr marL="36576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9pPr>
          </a:lstStyle>
          <a:p>
            <a:pPr fontAlgn="auto">
              <a:spcAft>
                <a:spcPts val="0"/>
              </a:spcAft>
            </a:pPr>
            <a:r>
              <a:rPr lang="en-US" sz="2000" dirty="0">
                <a:solidFill>
                  <a:srgbClr val="1B3D78"/>
                </a:solidFill>
                <a:latin typeface="Avenir Roman" panose="02000503020000020003" pitchFamily="2" charset="0"/>
              </a:rPr>
              <a:t>The illusion of control</a:t>
            </a:r>
          </a:p>
        </p:txBody>
      </p:sp>
    </p:spTree>
    <p:extLst>
      <p:ext uri="{BB962C8B-B14F-4D97-AF65-F5344CB8AC3E}">
        <p14:creationId xmlns:p14="http://schemas.microsoft.com/office/powerpoint/2010/main" val="9017466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07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07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07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theme/theme1.xml><?xml version="1.0" encoding="utf-8"?>
<a:theme xmlns:a="http://schemas.openxmlformats.org/drawingml/2006/main" name="Metropolitan">
  <a:themeElements>
    <a:clrScheme name="Metropolitan">
      <a:dk1>
        <a:sysClr val="windowText" lastClr="000000"/>
      </a:dk1>
      <a:lt1>
        <a:sysClr val="window" lastClr="FFFFFF"/>
      </a:lt1>
      <a:dk2>
        <a:srgbClr val="162F33"/>
      </a:dk2>
      <a:lt2>
        <a:srgbClr val="EAF0E0"/>
      </a:lt2>
      <a:accent1>
        <a:srgbClr val="50B4C8"/>
      </a:accent1>
      <a:accent2>
        <a:srgbClr val="A8B97F"/>
      </a:accent2>
      <a:accent3>
        <a:srgbClr val="9B9256"/>
      </a:accent3>
      <a:accent4>
        <a:srgbClr val="657689"/>
      </a:accent4>
      <a:accent5>
        <a:srgbClr val="7A855D"/>
      </a:accent5>
      <a:accent6>
        <a:srgbClr val="84AC9D"/>
      </a:accent6>
      <a:hlink>
        <a:srgbClr val="2370CD"/>
      </a:hlink>
      <a:folHlink>
        <a:srgbClr val="877589"/>
      </a:folHlink>
    </a:clrScheme>
    <a:fontScheme name="Metropolitan">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Metropolitan">
      <a:fillStyleLst>
        <a:solidFill>
          <a:schemeClr val="phClr"/>
        </a:solidFill>
        <a:gradFill rotWithShape="1">
          <a:gsLst>
            <a:gs pos="0">
              <a:schemeClr val="phClr">
                <a:tint val="70000"/>
                <a:satMod val="100000"/>
                <a:lumMod val="110000"/>
              </a:schemeClr>
            </a:gs>
            <a:gs pos="50000">
              <a:schemeClr val="phClr">
                <a:tint val="75000"/>
                <a:satMod val="101000"/>
                <a:lumMod val="105000"/>
              </a:schemeClr>
            </a:gs>
            <a:gs pos="100000">
              <a:schemeClr val="phClr">
                <a:tint val="82000"/>
                <a:satMod val="104000"/>
                <a:lumMod val="105000"/>
              </a:schemeClr>
            </a:gs>
          </a:gsLst>
          <a:lin ang="2700000" scaled="0"/>
        </a:gradFill>
        <a:gradFill rotWithShape="1">
          <a:gsLst>
            <a:gs pos="0">
              <a:schemeClr val="phClr">
                <a:tint val="97000"/>
                <a:satMod val="100000"/>
                <a:lumMod val="102000"/>
              </a:schemeClr>
            </a:gs>
            <a:gs pos="50000">
              <a:schemeClr val="phClr">
                <a:shade val="100000"/>
                <a:satMod val="100000"/>
                <a:lumMod val="100000"/>
              </a:schemeClr>
            </a:gs>
            <a:gs pos="100000">
              <a:schemeClr val="phClr">
                <a:shade val="80000"/>
                <a:satMod val="100000"/>
                <a:lumMod val="99000"/>
              </a:schemeClr>
            </a:gs>
          </a:gsLst>
          <a:lin ang="2700000" scaled="0"/>
        </a:gradFill>
      </a:fillStyleLst>
      <a:lnStyleLst>
        <a:ln w="9525"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solidFill>
          <a:schemeClr val="phClr">
            <a:shade val="95000"/>
            <a:satMod val="170000"/>
          </a:schemeClr>
        </a:solidFill>
      </a:bgFillStyleLst>
    </a:fmtScheme>
  </a:themeElements>
  <a:objectDefaults/>
  <a:extraClrSchemeLst/>
  <a:extLst>
    <a:ext uri="{05A4C25C-085E-4340-85A3-A5531E510DB2}">
      <thm15:themeFamily xmlns:thm15="http://schemas.microsoft.com/office/thememl/2012/main" name="Metropolitan" id="{4C5440D6-04D2-4954-96CF-F251137069B2}" vid="{79CFCA13-9412-4290-BB4B-85112F88857B}"/>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57D7AB4BC5C5FC49B44E5D0AD7668A91" ma:contentTypeVersion="13" ma:contentTypeDescription="Create a new document." ma:contentTypeScope="" ma:versionID="164fb0483e3f63a7c48d0c8127926e34">
  <xsd:schema xmlns:xsd="http://www.w3.org/2001/XMLSchema" xmlns:xs="http://www.w3.org/2001/XMLSchema" xmlns:p="http://schemas.microsoft.com/office/2006/metadata/properties" xmlns:ns3="40e20171-6edb-45ad-8ac4-7e0229e7c879" xmlns:ns4="35b40e38-f187-4def-b149-9a2597bf88a1" targetNamespace="http://schemas.microsoft.com/office/2006/metadata/properties" ma:root="true" ma:fieldsID="3d6165212b4698202d2d40db3767e1d3" ns3:_="" ns4:_="">
    <xsd:import namespace="40e20171-6edb-45ad-8ac4-7e0229e7c879"/>
    <xsd:import namespace="35b40e38-f187-4def-b149-9a2597bf88a1"/>
    <xsd:element name="properties">
      <xsd:complexType>
        <xsd:sequence>
          <xsd:element name="documentManagement">
            <xsd:complexType>
              <xsd:all>
                <xsd:element ref="ns3:MediaServiceMetadata" minOccurs="0"/>
                <xsd:element ref="ns3:MediaServiceFastMetadata" minOccurs="0"/>
                <xsd:element ref="ns3:MediaServiceAutoTags" minOccurs="0"/>
                <xsd:element ref="ns3:MediaServiceOCR" minOccurs="0"/>
                <xsd:element ref="ns3:MediaServiceDateTaken" minOccurs="0"/>
                <xsd:element ref="ns3:MediaServiceLocation" minOccurs="0"/>
                <xsd:element ref="ns4:SharedWithUsers" minOccurs="0"/>
                <xsd:element ref="ns4:SharedWithDetails" minOccurs="0"/>
                <xsd:element ref="ns4:SharingHintHash" minOccurs="0"/>
                <xsd:element ref="ns3:MediaServiceGenerationTime" minOccurs="0"/>
                <xsd:element ref="ns3:MediaServiceEventHashCode"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0e20171-6edb-45ad-8ac4-7e0229e7c87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Location" ma:index="13" nillable="true" ma:displayName="Location" ma:internalName="MediaServiceLocation"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35b40e38-f187-4def-b149-9a2597bf88a1"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element name="SharingHintHash" ma:index="16"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9A7A907E-5D50-4097-BFC4-4FE7B6A7F250}">
  <ds:schemaRefs>
    <ds:schemaRef ds:uri="http://schemas.microsoft.com/office/2006/metadata/properties"/>
    <ds:schemaRef ds:uri="http://purl.org/dc/dcmitype/"/>
    <ds:schemaRef ds:uri="35b40e38-f187-4def-b149-9a2597bf88a1"/>
    <ds:schemaRef ds:uri="http://www.w3.org/XML/1998/namespace"/>
    <ds:schemaRef ds:uri="40e20171-6edb-45ad-8ac4-7e0229e7c879"/>
    <ds:schemaRef ds:uri="http://schemas.microsoft.com/office/infopath/2007/PartnerControls"/>
    <ds:schemaRef ds:uri="http://schemas.microsoft.com/office/2006/documentManagement/types"/>
    <ds:schemaRef ds:uri="http://schemas.openxmlformats.org/package/2006/metadata/core-properties"/>
    <ds:schemaRef ds:uri="http://purl.org/dc/terms/"/>
    <ds:schemaRef ds:uri="http://purl.org/dc/elements/1.1/"/>
  </ds:schemaRefs>
</ds:datastoreItem>
</file>

<file path=customXml/itemProps2.xml><?xml version="1.0" encoding="utf-8"?>
<ds:datastoreItem xmlns:ds="http://schemas.openxmlformats.org/officeDocument/2006/customXml" ds:itemID="{D75D09F8-62D7-4669-80AB-FA2ABB276D98}">
  <ds:schemaRefs>
    <ds:schemaRef ds:uri="http://schemas.microsoft.com/sharepoint/v3/contenttype/forms"/>
  </ds:schemaRefs>
</ds:datastoreItem>
</file>

<file path=customXml/itemProps3.xml><?xml version="1.0" encoding="utf-8"?>
<ds:datastoreItem xmlns:ds="http://schemas.openxmlformats.org/officeDocument/2006/customXml" ds:itemID="{471B595D-4749-4AA9-A0E2-0D75B5BBA5E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0e20171-6edb-45ad-8ac4-7e0229e7c879"/>
    <ds:schemaRef ds:uri="35b40e38-f187-4def-b149-9a2597bf88a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19409</TotalTime>
  <Words>10739</Words>
  <Application>Microsoft Macintosh PowerPoint</Application>
  <PresentationFormat>On-screen Show (16:9)</PresentationFormat>
  <Paragraphs>298</Paragraphs>
  <Slides>17</Slides>
  <Notes>12</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17</vt:i4>
      </vt:variant>
    </vt:vector>
  </HeadingPairs>
  <TitlesOfParts>
    <vt:vector size="22" baseType="lpstr">
      <vt:lpstr>Arial</vt:lpstr>
      <vt:lpstr>Avenir Roman</vt:lpstr>
      <vt:lpstr>Calibri</vt:lpstr>
      <vt:lpstr>Calibri Light</vt:lpstr>
      <vt:lpstr>Metropolitan</vt:lpstr>
      <vt:lpstr>PowerPoint Presentation</vt:lpstr>
      <vt:lpstr>Background </vt:lpstr>
      <vt:lpstr>Current approaches to motivation </vt:lpstr>
      <vt:lpstr>Current approaches to motivation </vt:lpstr>
      <vt:lpstr>Current approaches to motivation </vt:lpstr>
      <vt:lpstr>PowerPoint Presentation</vt:lpstr>
      <vt:lpstr>PowerPoint Presentation</vt:lpstr>
      <vt:lpstr>Current approaches to motivation </vt:lpstr>
      <vt:lpstr>PowerPoint Presentation</vt:lpstr>
      <vt:lpstr>Current approaches to motivation </vt:lpstr>
      <vt:lpstr>PowerPoint Presentation</vt:lpstr>
      <vt:lpstr>PowerPoint Presentation</vt:lpstr>
      <vt:lpstr>A social identity approach to teamwork  and group performance </vt:lpstr>
      <vt:lpstr>A social identity approach to teamwork  and group performance </vt:lpstr>
      <vt:lpstr>PowerPoint Presentation</vt:lpstr>
      <vt:lpstr>A social identity approach to teamwork  and group performance </vt:lpstr>
      <vt:lpstr>Conclusions </vt:lpstr>
    </vt:vector>
  </TitlesOfParts>
  <Company>Sage Publications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What we know</dc:title>
  <dc:creator>Martha Sedgwick</dc:creator>
  <cp:lastModifiedBy>Alex Haslam</cp:lastModifiedBy>
  <cp:revision>884</cp:revision>
  <cp:lastPrinted>2017-06-27T15:10:23Z</cp:lastPrinted>
  <dcterms:created xsi:type="dcterms:W3CDTF">2012-11-12T22:03:53Z</dcterms:created>
  <dcterms:modified xsi:type="dcterms:W3CDTF">2021-07-25T22:16:48Z</dcterms:modified>
  <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0x01010057D7AB4BC5C5FC49B44E5D0AD7668A91</vt:lpwstr>
  </property>
</Properties>
</file>