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3"/>
  </p:notesMasterIdLst>
  <p:handoutMasterIdLst>
    <p:handoutMasterId r:id="rId24"/>
  </p:handoutMasterIdLst>
  <p:sldIdLst>
    <p:sldId id="500" r:id="rId5"/>
    <p:sldId id="993" r:id="rId6"/>
    <p:sldId id="571" r:id="rId7"/>
    <p:sldId id="1029" r:id="rId8"/>
    <p:sldId id="1030" r:id="rId9"/>
    <p:sldId id="1031" r:id="rId10"/>
    <p:sldId id="1032" r:id="rId11"/>
    <p:sldId id="1033" r:id="rId12"/>
    <p:sldId id="1034" r:id="rId13"/>
    <p:sldId id="1021" r:id="rId14"/>
    <p:sldId id="1022" r:id="rId15"/>
    <p:sldId id="1035" r:id="rId16"/>
    <p:sldId id="1036" r:id="rId17"/>
    <p:sldId id="1025" r:id="rId18"/>
    <p:sldId id="1027" r:id="rId19"/>
    <p:sldId id="1037" r:id="rId20"/>
    <p:sldId id="1038" r:id="rId21"/>
    <p:sldId id="577" r:id="rId22"/>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4D1"/>
    <a:srgbClr val="22568B"/>
    <a:srgbClr val="62A9D5"/>
    <a:srgbClr val="1B3D78"/>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59532" autoAdjust="0"/>
  </p:normalViewPr>
  <p:slideViewPr>
    <p:cSldViewPr snapToGrid="0" snapToObjects="1">
      <p:cViewPr>
        <p:scale>
          <a:sx n="82" d="100"/>
          <a:sy n="82" d="100"/>
        </p:scale>
        <p:origin x="804" y="-84"/>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B43D1093-DE78-4125-96BA-FB223B067AAB}"/>
    <pc:docChg chg="undo custSel modSld">
      <pc:chgData name="Filip Boen" userId="f3ba5a88-dbd6-47dd-871a-e364d5b391b4" providerId="ADAL" clId="{B43D1093-DE78-4125-96BA-FB223B067AAB}" dt="2021-03-01T18:19:20.114" v="2083" actId="20577"/>
      <pc:docMkLst>
        <pc:docMk/>
      </pc:docMkLst>
      <pc:sldChg chg="modSp">
        <pc:chgData name="Filip Boen" userId="f3ba5a88-dbd6-47dd-871a-e364d5b391b4" providerId="ADAL" clId="{B43D1093-DE78-4125-96BA-FB223B067AAB}" dt="2021-03-01T17:43:28.414" v="14" actId="255"/>
        <pc:sldMkLst>
          <pc:docMk/>
          <pc:sldMk cId="3120472011" sldId="500"/>
        </pc:sldMkLst>
        <pc:spChg chg="mod">
          <ac:chgData name="Filip Boen" userId="f3ba5a88-dbd6-47dd-871a-e364d5b391b4" providerId="ADAL" clId="{B43D1093-DE78-4125-96BA-FB223B067AAB}" dt="2021-03-01T17:43:28.414" v="14" actId="255"/>
          <ac:spMkLst>
            <pc:docMk/>
            <pc:sldMk cId="3120472011" sldId="500"/>
            <ac:spMk id="16" creationId="{00000000-0000-0000-0000-000000000000}"/>
          </ac:spMkLst>
        </pc:spChg>
      </pc:sldChg>
      <pc:sldChg chg="modSp">
        <pc:chgData name="Filip Boen" userId="f3ba5a88-dbd6-47dd-871a-e364d5b391b4" providerId="ADAL" clId="{B43D1093-DE78-4125-96BA-FB223B067AAB}" dt="2021-03-01T17:52:31.651" v="207" actId="20577"/>
        <pc:sldMkLst>
          <pc:docMk/>
          <pc:sldMk cId="3514699037" sldId="571"/>
        </pc:sldMkLst>
        <pc:spChg chg="mod">
          <ac:chgData name="Filip Boen" userId="f3ba5a88-dbd6-47dd-871a-e364d5b391b4" providerId="ADAL" clId="{B43D1093-DE78-4125-96BA-FB223B067AAB}" dt="2021-03-01T17:52:31.651" v="207" actId="20577"/>
          <ac:spMkLst>
            <pc:docMk/>
            <pc:sldMk cId="3514699037" sldId="571"/>
            <ac:spMk id="9" creationId="{9E1FB00C-FB00-47C6-88BF-17239AD5F695}"/>
          </ac:spMkLst>
        </pc:spChg>
        <pc:spChg chg="mod">
          <ac:chgData name="Filip Boen" userId="f3ba5a88-dbd6-47dd-871a-e364d5b391b4" providerId="ADAL" clId="{B43D1093-DE78-4125-96BA-FB223B067AAB}" dt="2021-03-01T17:50:17.207" v="69" actId="255"/>
          <ac:spMkLst>
            <pc:docMk/>
            <pc:sldMk cId="3514699037" sldId="571"/>
            <ac:spMk id="10" creationId="{8F590BBE-DFF9-4E01-91C4-3D5760711361}"/>
          </ac:spMkLst>
        </pc:spChg>
      </pc:sldChg>
      <pc:sldChg chg="modSp">
        <pc:chgData name="Filip Boen" userId="f3ba5a88-dbd6-47dd-871a-e364d5b391b4" providerId="ADAL" clId="{B43D1093-DE78-4125-96BA-FB223B067AAB}" dt="2021-03-01T17:58:25.843" v="565" actId="20577"/>
        <pc:sldMkLst>
          <pc:docMk/>
          <pc:sldMk cId="472659591" sldId="577"/>
        </pc:sldMkLst>
        <pc:spChg chg="mod">
          <ac:chgData name="Filip Boen" userId="f3ba5a88-dbd6-47dd-871a-e364d5b391b4" providerId="ADAL" clId="{B43D1093-DE78-4125-96BA-FB223B067AAB}" dt="2021-03-01T17:58:25.843" v="565" actId="20577"/>
          <ac:spMkLst>
            <pc:docMk/>
            <pc:sldMk cId="472659591" sldId="577"/>
            <ac:spMk id="9" creationId="{9E1FB00C-FB00-47C6-88BF-17239AD5F695}"/>
          </ac:spMkLst>
        </pc:spChg>
      </pc:sldChg>
      <pc:sldChg chg="modSp">
        <pc:chgData name="Filip Boen" userId="f3ba5a88-dbd6-47dd-871a-e364d5b391b4" providerId="ADAL" clId="{B43D1093-DE78-4125-96BA-FB223B067AAB}" dt="2021-03-01T17:46:11.426" v="15" actId="207"/>
        <pc:sldMkLst>
          <pc:docMk/>
          <pc:sldMk cId="3972013265" sldId="993"/>
        </pc:sldMkLst>
        <pc:spChg chg="mod">
          <ac:chgData name="Filip Boen" userId="f3ba5a88-dbd6-47dd-871a-e364d5b391b4" providerId="ADAL" clId="{B43D1093-DE78-4125-96BA-FB223B067AAB}" dt="2021-03-01T17:46:11.426" v="15" actId="207"/>
          <ac:spMkLst>
            <pc:docMk/>
            <pc:sldMk cId="3972013265" sldId="993"/>
            <ac:spMk id="9" creationId="{9E1FB00C-FB00-47C6-88BF-17239AD5F695}"/>
          </ac:spMkLst>
        </pc:spChg>
      </pc:sldChg>
      <pc:sldChg chg="modSp modAnim">
        <pc:chgData name="Filip Boen" userId="f3ba5a88-dbd6-47dd-871a-e364d5b391b4" providerId="ADAL" clId="{B43D1093-DE78-4125-96BA-FB223B067AAB}" dt="2021-03-01T18:13:23.481" v="1660" actId="20577"/>
        <pc:sldMkLst>
          <pc:docMk/>
          <pc:sldMk cId="671385362" sldId="1013"/>
        </pc:sldMkLst>
        <pc:spChg chg="mod">
          <ac:chgData name="Filip Boen" userId="f3ba5a88-dbd6-47dd-871a-e364d5b391b4" providerId="ADAL" clId="{B43D1093-DE78-4125-96BA-FB223B067AAB}" dt="2021-03-01T18:13:23.481" v="1660" actId="20577"/>
          <ac:spMkLst>
            <pc:docMk/>
            <pc:sldMk cId="671385362" sldId="1013"/>
            <ac:spMk id="9" creationId="{9E1FB00C-FB00-47C6-88BF-17239AD5F695}"/>
          </ac:spMkLst>
        </pc:spChg>
        <pc:spChg chg="mod">
          <ac:chgData name="Filip Boen" userId="f3ba5a88-dbd6-47dd-871a-e364d5b391b4" providerId="ADAL" clId="{B43D1093-DE78-4125-96BA-FB223B067AAB}" dt="2021-03-01T17:52:42.951" v="208" actId="255"/>
          <ac:spMkLst>
            <pc:docMk/>
            <pc:sldMk cId="671385362" sldId="1013"/>
            <ac:spMk id="10" creationId="{8F590BBE-DFF9-4E01-91C4-3D5760711361}"/>
          </ac:spMkLst>
        </pc:spChg>
      </pc:sldChg>
      <pc:sldChg chg="modSp modAnim">
        <pc:chgData name="Filip Boen" userId="f3ba5a88-dbd6-47dd-871a-e364d5b391b4" providerId="ADAL" clId="{B43D1093-DE78-4125-96BA-FB223B067AAB}" dt="2021-03-01T18:13:33.114" v="1661" actId="255"/>
        <pc:sldMkLst>
          <pc:docMk/>
          <pc:sldMk cId="2554666948" sldId="1014"/>
        </pc:sldMkLst>
        <pc:spChg chg="mod">
          <ac:chgData name="Filip Boen" userId="f3ba5a88-dbd6-47dd-871a-e364d5b391b4" providerId="ADAL" clId="{B43D1093-DE78-4125-96BA-FB223B067AAB}" dt="2021-03-01T18:13:33.114" v="1661" actId="255"/>
          <ac:spMkLst>
            <pc:docMk/>
            <pc:sldMk cId="2554666948" sldId="1014"/>
            <ac:spMk id="9" creationId="{9E1FB00C-FB00-47C6-88BF-17239AD5F695}"/>
          </ac:spMkLst>
        </pc:spChg>
        <pc:spChg chg="mod">
          <ac:chgData name="Filip Boen" userId="f3ba5a88-dbd6-47dd-871a-e364d5b391b4" providerId="ADAL" clId="{B43D1093-DE78-4125-96BA-FB223B067AAB}" dt="2021-03-01T17:55:56.543" v="410" actId="255"/>
          <ac:spMkLst>
            <pc:docMk/>
            <pc:sldMk cId="2554666948" sldId="1014"/>
            <ac:spMk id="10" creationId="{8F590BBE-DFF9-4E01-91C4-3D5760711361}"/>
          </ac:spMkLst>
        </pc:spChg>
      </pc:sldChg>
      <pc:sldChg chg="modSp">
        <pc:chgData name="Filip Boen" userId="f3ba5a88-dbd6-47dd-871a-e364d5b391b4" providerId="ADAL" clId="{B43D1093-DE78-4125-96BA-FB223B067AAB}" dt="2021-03-01T18:10:28.238" v="1534" actId="255"/>
        <pc:sldMkLst>
          <pc:docMk/>
          <pc:sldMk cId="2500931397" sldId="1015"/>
        </pc:sldMkLst>
        <pc:spChg chg="mod">
          <ac:chgData name="Filip Boen" userId="f3ba5a88-dbd6-47dd-871a-e364d5b391b4" providerId="ADAL" clId="{B43D1093-DE78-4125-96BA-FB223B067AAB}" dt="2021-03-01T18:10:28.238" v="1534" actId="255"/>
          <ac:spMkLst>
            <pc:docMk/>
            <pc:sldMk cId="2500931397" sldId="1015"/>
            <ac:spMk id="9" creationId="{9E1FB00C-FB00-47C6-88BF-17239AD5F695}"/>
          </ac:spMkLst>
        </pc:spChg>
        <pc:spChg chg="mod">
          <ac:chgData name="Filip Boen" userId="f3ba5a88-dbd6-47dd-871a-e364d5b391b4" providerId="ADAL" clId="{B43D1093-DE78-4125-96BA-FB223B067AAB}" dt="2021-03-01T17:56:26.330" v="412" actId="255"/>
          <ac:spMkLst>
            <pc:docMk/>
            <pc:sldMk cId="2500931397" sldId="1015"/>
            <ac:spMk id="10" creationId="{8F590BBE-DFF9-4E01-91C4-3D5760711361}"/>
          </ac:spMkLst>
        </pc:spChg>
      </pc:sldChg>
      <pc:sldChg chg="modSp">
        <pc:chgData name="Filip Boen" userId="f3ba5a88-dbd6-47dd-871a-e364d5b391b4" providerId="ADAL" clId="{B43D1093-DE78-4125-96BA-FB223B067AAB}" dt="2021-03-01T18:19:20.114" v="2083" actId="20577"/>
        <pc:sldMkLst>
          <pc:docMk/>
          <pc:sldMk cId="3249192231" sldId="1016"/>
        </pc:sldMkLst>
        <pc:spChg chg="mod">
          <ac:chgData name="Filip Boen" userId="f3ba5a88-dbd6-47dd-871a-e364d5b391b4" providerId="ADAL" clId="{B43D1093-DE78-4125-96BA-FB223B067AAB}" dt="2021-03-01T18:19:20.114" v="2083" actId="20577"/>
          <ac:spMkLst>
            <pc:docMk/>
            <pc:sldMk cId="3249192231" sldId="1016"/>
            <ac:spMk id="9" creationId="{9E1FB00C-FB00-47C6-88BF-17239AD5F695}"/>
          </ac:spMkLst>
        </pc:spChg>
        <pc:spChg chg="mod">
          <ac:chgData name="Filip Boen" userId="f3ba5a88-dbd6-47dd-871a-e364d5b391b4" providerId="ADAL" clId="{B43D1093-DE78-4125-96BA-FB223B067AAB}" dt="2021-03-01T18:10:41.063" v="1536" actId="255"/>
          <ac:spMkLst>
            <pc:docMk/>
            <pc:sldMk cId="3249192231" sldId="1016"/>
            <ac:spMk id="10" creationId="{8F590BBE-DFF9-4E01-91C4-3D5760711361}"/>
          </ac:spMkLst>
        </pc:spChg>
      </pc:sldChg>
      <pc:sldChg chg="modSp">
        <pc:chgData name="Filip Boen" userId="f3ba5a88-dbd6-47dd-871a-e364d5b391b4" providerId="ADAL" clId="{B43D1093-DE78-4125-96BA-FB223B067AAB}" dt="2021-03-01T18:11:36.050" v="1595" actId="20577"/>
        <pc:sldMkLst>
          <pc:docMk/>
          <pc:sldMk cId="3277849730" sldId="1017"/>
        </pc:sldMkLst>
        <pc:spChg chg="mod">
          <ac:chgData name="Filip Boen" userId="f3ba5a88-dbd6-47dd-871a-e364d5b391b4" providerId="ADAL" clId="{B43D1093-DE78-4125-96BA-FB223B067AAB}" dt="2021-03-01T18:11:36.050" v="1595" actId="20577"/>
          <ac:spMkLst>
            <pc:docMk/>
            <pc:sldMk cId="3277849730" sldId="1017"/>
            <ac:spMk id="9" creationId="{9E1FB00C-FB00-47C6-88BF-17239AD5F695}"/>
          </ac:spMkLst>
        </pc:spChg>
        <pc:spChg chg="mod">
          <ac:chgData name="Filip Boen" userId="f3ba5a88-dbd6-47dd-871a-e364d5b391b4" providerId="ADAL" clId="{B43D1093-DE78-4125-96BA-FB223B067AAB}" dt="2021-03-01T18:10:49.384" v="1537" actId="255"/>
          <ac:spMkLst>
            <pc:docMk/>
            <pc:sldMk cId="3277849730" sldId="1017"/>
            <ac:spMk id="10" creationId="{8F590BBE-DFF9-4E01-91C4-3D5760711361}"/>
          </ac:spMkLst>
        </pc:spChg>
      </pc:sldChg>
      <pc:sldChg chg="modSp">
        <pc:chgData name="Filip Boen" userId="f3ba5a88-dbd6-47dd-871a-e364d5b391b4" providerId="ADAL" clId="{B43D1093-DE78-4125-96BA-FB223B067AAB}" dt="2021-03-01T18:15:02.717" v="1761" actId="2710"/>
        <pc:sldMkLst>
          <pc:docMk/>
          <pc:sldMk cId="1104322791" sldId="1019"/>
        </pc:sldMkLst>
        <pc:spChg chg="mod">
          <ac:chgData name="Filip Boen" userId="f3ba5a88-dbd6-47dd-871a-e364d5b391b4" providerId="ADAL" clId="{B43D1093-DE78-4125-96BA-FB223B067AAB}" dt="2021-03-01T18:15:02.717" v="1761" actId="2710"/>
          <ac:spMkLst>
            <pc:docMk/>
            <pc:sldMk cId="1104322791" sldId="1019"/>
            <ac:spMk id="9" creationId="{9E1FB00C-FB00-47C6-88BF-17239AD5F695}"/>
          </ac:spMkLst>
        </pc:spChg>
        <pc:spChg chg="mod">
          <ac:chgData name="Filip Boen" userId="f3ba5a88-dbd6-47dd-871a-e364d5b391b4" providerId="ADAL" clId="{B43D1093-DE78-4125-96BA-FB223B067AAB}" dt="2021-03-01T17:48:48.359" v="27" actId="255"/>
          <ac:spMkLst>
            <pc:docMk/>
            <pc:sldMk cId="1104322791" sldId="1019"/>
            <ac:spMk id="10" creationId="{8F590BBE-DFF9-4E01-91C4-3D5760711361}"/>
          </ac:spMkLst>
        </pc:spChg>
      </pc:sldChg>
      <pc:sldChg chg="modSp">
        <pc:chgData name="Filip Boen" userId="f3ba5a88-dbd6-47dd-871a-e364d5b391b4" providerId="ADAL" clId="{B43D1093-DE78-4125-96BA-FB223B067AAB}" dt="2021-03-01T18:15:10.750" v="1765" actId="20577"/>
        <pc:sldMkLst>
          <pc:docMk/>
          <pc:sldMk cId="649956759" sldId="1021"/>
        </pc:sldMkLst>
        <pc:spChg chg="mod">
          <ac:chgData name="Filip Boen" userId="f3ba5a88-dbd6-47dd-871a-e364d5b391b4" providerId="ADAL" clId="{B43D1093-DE78-4125-96BA-FB223B067AAB}" dt="2021-03-01T18:15:10.750" v="1765" actId="20577"/>
          <ac:spMkLst>
            <pc:docMk/>
            <pc:sldMk cId="649956759" sldId="1021"/>
            <ac:spMk id="9" creationId="{9E1FB00C-FB00-47C6-88BF-17239AD5F695}"/>
          </ac:spMkLst>
        </pc:spChg>
        <pc:spChg chg="mod">
          <ac:chgData name="Filip Boen" userId="f3ba5a88-dbd6-47dd-871a-e364d5b391b4" providerId="ADAL" clId="{B43D1093-DE78-4125-96BA-FB223B067AAB}" dt="2021-03-01T17:48:40.535" v="26" actId="255"/>
          <ac:spMkLst>
            <pc:docMk/>
            <pc:sldMk cId="649956759" sldId="1021"/>
            <ac:spMk id="10" creationId="{8F590BBE-DFF9-4E01-91C4-3D5760711361}"/>
          </ac:spMkLst>
        </pc:spChg>
      </pc:sldChg>
      <pc:sldChg chg="modSp">
        <pc:chgData name="Filip Boen" userId="f3ba5a88-dbd6-47dd-871a-e364d5b391b4" providerId="ADAL" clId="{B43D1093-DE78-4125-96BA-FB223B067AAB}" dt="2021-03-01T18:15:33.469" v="1767" actId="14100"/>
        <pc:sldMkLst>
          <pc:docMk/>
          <pc:sldMk cId="218618818" sldId="1022"/>
        </pc:sldMkLst>
        <pc:spChg chg="mod">
          <ac:chgData name="Filip Boen" userId="f3ba5a88-dbd6-47dd-871a-e364d5b391b4" providerId="ADAL" clId="{B43D1093-DE78-4125-96BA-FB223B067AAB}" dt="2021-03-01T18:02:23.438" v="835" actId="20577"/>
          <ac:spMkLst>
            <pc:docMk/>
            <pc:sldMk cId="218618818" sldId="1022"/>
            <ac:spMk id="9" creationId="{9E1FB00C-FB00-47C6-88BF-17239AD5F695}"/>
          </ac:spMkLst>
        </pc:spChg>
        <pc:spChg chg="mod">
          <ac:chgData name="Filip Boen" userId="f3ba5a88-dbd6-47dd-871a-e364d5b391b4" providerId="ADAL" clId="{B43D1093-DE78-4125-96BA-FB223B067AAB}" dt="2021-03-01T18:15:33.469" v="1767" actId="14100"/>
          <ac:spMkLst>
            <pc:docMk/>
            <pc:sldMk cId="218618818" sldId="1022"/>
            <ac:spMk id="10" creationId="{8F590BBE-DFF9-4E01-91C4-3D5760711361}"/>
          </ac:spMkLst>
        </pc:spChg>
      </pc:sldChg>
      <pc:sldChg chg="modSp">
        <pc:chgData name="Filip Boen" userId="f3ba5a88-dbd6-47dd-871a-e364d5b391b4" providerId="ADAL" clId="{B43D1093-DE78-4125-96BA-FB223B067AAB}" dt="2021-03-01T18:15:45.186" v="1769" actId="20577"/>
        <pc:sldMkLst>
          <pc:docMk/>
          <pc:sldMk cId="1541521052" sldId="1025"/>
        </pc:sldMkLst>
        <pc:spChg chg="mod">
          <ac:chgData name="Filip Boen" userId="f3ba5a88-dbd6-47dd-871a-e364d5b391b4" providerId="ADAL" clId="{B43D1093-DE78-4125-96BA-FB223B067AAB}" dt="2021-03-01T18:15:42.712" v="1768" actId="255"/>
          <ac:spMkLst>
            <pc:docMk/>
            <pc:sldMk cId="1541521052" sldId="1025"/>
            <ac:spMk id="9" creationId="{9E1FB00C-FB00-47C6-88BF-17239AD5F695}"/>
          </ac:spMkLst>
        </pc:spChg>
        <pc:spChg chg="mod">
          <ac:chgData name="Filip Boen" userId="f3ba5a88-dbd6-47dd-871a-e364d5b391b4" providerId="ADAL" clId="{B43D1093-DE78-4125-96BA-FB223B067AAB}" dt="2021-03-01T18:15:45.186" v="1769" actId="20577"/>
          <ac:spMkLst>
            <pc:docMk/>
            <pc:sldMk cId="1541521052" sldId="1025"/>
            <ac:spMk id="10" creationId="{8F590BBE-DFF9-4E01-91C4-3D5760711361}"/>
          </ac:spMkLst>
        </pc:spChg>
      </pc:sldChg>
      <pc:sldChg chg="modSp">
        <pc:chgData name="Filip Boen" userId="f3ba5a88-dbd6-47dd-871a-e364d5b391b4" providerId="ADAL" clId="{B43D1093-DE78-4125-96BA-FB223B067AAB}" dt="2021-03-01T17:59:55.001" v="691" actId="1076"/>
        <pc:sldMkLst>
          <pc:docMk/>
          <pc:sldMk cId="2866595812" sldId="1027"/>
        </pc:sldMkLst>
        <pc:spChg chg="mod">
          <ac:chgData name="Filip Boen" userId="f3ba5a88-dbd6-47dd-871a-e364d5b391b4" providerId="ADAL" clId="{B43D1093-DE78-4125-96BA-FB223B067AAB}" dt="2021-03-01T17:59:39.829" v="688" actId="20577"/>
          <ac:spMkLst>
            <pc:docMk/>
            <pc:sldMk cId="2866595812" sldId="1027"/>
            <ac:spMk id="9" creationId="{9E1FB00C-FB00-47C6-88BF-17239AD5F695}"/>
          </ac:spMkLst>
        </pc:spChg>
        <pc:spChg chg="mod">
          <ac:chgData name="Filip Boen" userId="f3ba5a88-dbd6-47dd-871a-e364d5b391b4" providerId="ADAL" clId="{B43D1093-DE78-4125-96BA-FB223B067AAB}" dt="2021-03-01T17:59:55.001" v="691" actId="1076"/>
          <ac:spMkLst>
            <pc:docMk/>
            <pc:sldMk cId="2866595812" sldId="1027"/>
            <ac:spMk id="10" creationId="{8F590BBE-DFF9-4E01-91C4-3D576071136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01/08/2022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01/08/2022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discussed in Chapter 2, the social identity approach (SIA) integrates social identity theory (SIT; Tajfel &amp; Turner, 1979) and self-categorization theory (SCT; Turner et al., 1987). A core tenet of both theories is that individuals can perceive themselves and others not only as unique individuals (as ‘I’ and ‘you’; in terms of </a:t>
            </a:r>
            <a:r>
              <a:rPr lang="en-US" sz="1200" b="0" i="1" u="none" strike="noStrike" kern="1200" baseline="0" dirty="0">
                <a:solidFill>
                  <a:schemeClr val="tx1"/>
                </a:solidFill>
                <a:latin typeface="+mn-lt"/>
                <a:ea typeface="+mn-ea"/>
                <a:cs typeface="+mn-cs"/>
              </a:rPr>
              <a:t>personal identity</a:t>
            </a:r>
            <a:r>
              <a:rPr lang="en-US" sz="1200" b="0" i="0" u="none" strike="noStrike" kern="1200" baseline="0" dirty="0">
                <a:solidFill>
                  <a:schemeClr val="tx1"/>
                </a:solidFill>
                <a:latin typeface="+mn-lt"/>
                <a:ea typeface="+mn-ea"/>
                <a:cs typeface="+mn-cs"/>
              </a:rPr>
              <a:t>), but also in terms of shared group membership (as ‘we’ and ‘us’; in terms of </a:t>
            </a:r>
            <a:r>
              <a:rPr lang="en-US" sz="1200" b="0" i="1" u="none" strike="noStrike" kern="1200" baseline="0" dirty="0">
                <a:solidFill>
                  <a:schemeClr val="tx1"/>
                </a:solidFill>
                <a:latin typeface="+mn-lt"/>
                <a:ea typeface="+mn-ea"/>
                <a:cs typeface="+mn-cs"/>
              </a:rPr>
              <a:t>social identity</a:t>
            </a:r>
            <a:r>
              <a:rPr lang="en-US" sz="1200" b="0" i="0" u="none" strike="noStrike" kern="1200" baseline="0" dirty="0">
                <a:solidFill>
                  <a:schemeClr val="tx1"/>
                </a:solidFill>
                <a:latin typeface="+mn-lt"/>
                <a:ea typeface="+mn-ea"/>
                <a:cs typeface="+mn-cs"/>
              </a:rPr>
              <a:t>; Turner, 1982). The SIA further argues that perceiving self and others in terms of shared group membership (e.g., ‘us athletes’, ‘us members of Team X’) has qualitatively distinct implications for a person’s cognition, emotion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Apart from anything else, this means that when individuals share social identity, the groups that define that identity are always more than simply the sum of their individual parts (Asch, 1952; Turner, 1982). Specifically, as we saw in Chapter 2, when people perceive themselves to share group membership with others, this perception then provides the platform for a range of psychological resources (e.g., social support, a sense of control and collective self-efficacy, a sense of meaning and purpose; Haslam,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et al., 2018) and for </a:t>
            </a:r>
            <a:r>
              <a:rPr lang="en-US" sz="1200" b="0" i="0" u="none" strike="noStrike" kern="1200" baseline="0" dirty="0" err="1">
                <a:solidFill>
                  <a:schemeClr val="tx1"/>
                </a:solidFill>
                <a:latin typeface="+mn-lt"/>
                <a:ea typeface="+mn-ea"/>
                <a:cs typeface="+mn-cs"/>
              </a:rPr>
              <a:t>energising</a:t>
            </a:r>
            <a:r>
              <a:rPr lang="en-US" sz="1200" b="0" i="0" u="none" strike="noStrike" kern="1200" baseline="0" dirty="0">
                <a:solidFill>
                  <a:schemeClr val="tx1"/>
                </a:solidFill>
                <a:latin typeface="+mn-lt"/>
                <a:ea typeface="+mn-ea"/>
                <a:cs typeface="+mn-cs"/>
              </a:rPr>
              <a:t> behaviours that are aligned with the values, norms, ideals and goals of the group.</a:t>
            </a:r>
          </a:p>
          <a:p>
            <a:r>
              <a:rPr lang="en-US" sz="1200" b="0" i="0" u="none" strike="noStrike" kern="1200" baseline="0" dirty="0">
                <a:solidFill>
                  <a:schemeClr val="tx1"/>
                </a:solidFill>
                <a:latin typeface="+mn-lt"/>
                <a:ea typeface="+mn-ea"/>
                <a:cs typeface="+mn-cs"/>
              </a:rPr>
              <a:t>Building on these ideas, shared social identity can be seen to play a role in shaping several important attitudes and behaviours across a range of domains (e.g., social,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and health-related; see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2012; Haslam, 2014; Haslam,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et al., 2018). However, as </a:t>
            </a:r>
            <a:r>
              <a:rPr lang="en-US" sz="1200" b="0" i="0" u="none" strike="noStrike" kern="1200" baseline="0" dirty="0" err="1">
                <a:solidFill>
                  <a:schemeClr val="tx1"/>
                </a:solidFill>
                <a:latin typeface="+mn-lt"/>
                <a:ea typeface="+mn-ea"/>
                <a:cs typeface="+mn-cs"/>
              </a:rPr>
              <a:t>summarised</a:t>
            </a:r>
            <a:r>
              <a:rPr lang="en-US" sz="1200" b="0" i="0" u="none" strike="noStrike" kern="1200" baseline="0" dirty="0">
                <a:solidFill>
                  <a:schemeClr val="tx1"/>
                </a:solidFill>
                <a:latin typeface="+mn-lt"/>
                <a:ea typeface="+mn-ea"/>
                <a:cs typeface="+mn-cs"/>
              </a:rPr>
              <a:t> in previous reviews (e.g., Beauchamp, 2019; Bruner, Dunlop, &amp; Beauchamp, 2014; Rees et al., 2015) and as this book as a whole attests, social identity is also implicated in a wide array of sport and exercise behaviours. Among other things, but of particular relevance to the present chapter, it has been argued to be a basis for processes of </a:t>
            </a:r>
            <a:r>
              <a:rPr lang="en-US" sz="1200" b="0" i="1" u="none" strike="noStrike" kern="1200" baseline="0" dirty="0">
                <a:solidFill>
                  <a:schemeClr val="tx1"/>
                </a:solidFill>
                <a:latin typeface="+mn-lt"/>
                <a:ea typeface="+mn-ea"/>
                <a:cs typeface="+mn-cs"/>
              </a:rPr>
              <a:t>mutual social influence </a:t>
            </a:r>
            <a:r>
              <a:rPr lang="en-US" sz="1200" b="0" i="0" u="none" strike="noStrike" kern="1200" baseline="0" dirty="0">
                <a:solidFill>
                  <a:schemeClr val="tx1"/>
                </a:solidFill>
                <a:latin typeface="+mn-lt"/>
                <a:ea typeface="+mn-ea"/>
                <a:cs typeface="+mn-cs"/>
              </a:rPr>
              <a:t>that are at the heart of leaders’ ability to influence others to contribute to shared goals (Haslam et al., 2011; Steffens, Haslam, Reicher et al.,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2014; Turner, 1991; for reviews see Slater, Coffee, Barker, &amp; Evans, 2014; Stevens et al., 2017). This idea is central to this chapter, and it is one that we unpack in more detail in the sections that follow. </a:t>
            </a:r>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2245377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outlined above, social identity – a sense of shared ‘we-ness’ with others – is important not only because it provides access to psychological and social resources, but also because it serves to </a:t>
            </a:r>
            <a:r>
              <a:rPr lang="en-US" sz="1200" b="0" i="0" u="none" strike="noStrike" kern="1200" baseline="0" dirty="0" err="1">
                <a:solidFill>
                  <a:schemeClr val="tx1"/>
                </a:solidFill>
                <a:latin typeface="+mn-lt"/>
                <a:ea typeface="+mn-ea"/>
                <a:cs typeface="+mn-cs"/>
              </a:rPr>
              <a:t>energise</a:t>
            </a:r>
            <a:r>
              <a:rPr lang="en-US" sz="1200" b="0" i="0" u="none" strike="noStrike" kern="1200" baseline="0" dirty="0">
                <a:solidFill>
                  <a:schemeClr val="tx1"/>
                </a:solidFill>
                <a:latin typeface="+mn-lt"/>
                <a:ea typeface="+mn-ea"/>
                <a:cs typeface="+mn-cs"/>
              </a:rPr>
              <a:t> collective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particular, this sense of ‘we-ness’ is important because it directs individuals’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towards particular values and goals (and not others) by underpinning shared beliefs about who ‘we’ are where ‘we’ want to go. At a very basic level, this ‘we-ness’ is also a basis for mutual influence as people are more likely to see other members as a source of influence (</a:t>
            </a:r>
            <a:r>
              <a:rPr lang="en-US" sz="1200" b="0" i="0" u="none" strike="noStrike" kern="1200" baseline="0" dirty="0" err="1">
                <a:solidFill>
                  <a:schemeClr val="tx1"/>
                </a:solidFill>
                <a:latin typeface="+mn-lt"/>
                <a:ea typeface="+mn-ea"/>
                <a:cs typeface="+mn-cs"/>
              </a:rPr>
              <a:t>Chrobot</a:t>
            </a:r>
            <a:r>
              <a:rPr lang="en-US" sz="1200" b="0" i="0" u="none" strike="noStrike" kern="1200" baseline="0" dirty="0">
                <a:solidFill>
                  <a:schemeClr val="tx1"/>
                </a:solidFill>
                <a:latin typeface="+mn-lt"/>
                <a:ea typeface="+mn-ea"/>
                <a:cs typeface="+mn-cs"/>
              </a:rPr>
              <a:t>-Mason, </a:t>
            </a:r>
            <a:r>
              <a:rPr lang="en-US" sz="1200" b="0" i="0" u="none" strike="noStrike" kern="1200" baseline="0" dirty="0" err="1">
                <a:solidFill>
                  <a:schemeClr val="tx1"/>
                </a:solidFill>
                <a:latin typeface="+mn-lt"/>
                <a:ea typeface="+mn-ea"/>
                <a:cs typeface="+mn-cs"/>
              </a:rPr>
              <a:t>Gerbasi</a:t>
            </a:r>
            <a:r>
              <a:rPr lang="en-US" sz="1200" b="0" i="0" u="none" strike="noStrike" kern="1200" baseline="0" dirty="0">
                <a:solidFill>
                  <a:schemeClr val="tx1"/>
                </a:solidFill>
                <a:latin typeface="+mn-lt"/>
                <a:ea typeface="+mn-ea"/>
                <a:cs typeface="+mn-cs"/>
              </a:rPr>
              <a:t>, &amp; Cullen-Lester, 2016; Fransen, Haslam, Steffens &amp; Boen, 2020) and to be </a:t>
            </a:r>
            <a:r>
              <a:rPr lang="en-US" sz="1200" b="0" i="0" u="none" strike="noStrike" kern="1200" baseline="0" dirty="0" err="1">
                <a:solidFill>
                  <a:schemeClr val="tx1"/>
                </a:solidFill>
                <a:latin typeface="+mn-lt"/>
                <a:ea typeface="+mn-ea"/>
                <a:cs typeface="+mn-cs"/>
              </a:rPr>
              <a:t>mobilised</a:t>
            </a:r>
            <a:r>
              <a:rPr lang="en-US" sz="1200" b="0" i="0" u="none" strike="noStrike" kern="1200" baseline="0" dirty="0">
                <a:solidFill>
                  <a:schemeClr val="tx1"/>
                </a:solidFill>
                <a:latin typeface="+mn-lt"/>
                <a:ea typeface="+mn-ea"/>
                <a:cs typeface="+mn-cs"/>
              </a:rPr>
              <a:t> to work in the group’s interests when they see those others as embodying who and what ‘we’ are (Slater, Coffee, Barker, Haslam, &amp; Steffens, 2019; see also Chapter 5). This is for the very basic reason that when we define ourselves in terms of particular social identity (e.g., as a member of Team X) we look to those who best embody that identity (e.g., the most </a:t>
            </a:r>
            <a:r>
              <a:rPr lang="en-US" sz="1200" b="0" i="1" u="none" strike="noStrike" kern="1200" baseline="0" dirty="0">
                <a:solidFill>
                  <a:schemeClr val="tx1"/>
                </a:solidFill>
                <a:latin typeface="+mn-lt"/>
                <a:ea typeface="+mn-ea"/>
                <a:cs typeface="+mn-cs"/>
              </a:rPr>
              <a:t>prototypical </a:t>
            </a:r>
            <a:r>
              <a:rPr lang="en-US" sz="1200" b="0" i="0" u="none" strike="noStrike" kern="1200" baseline="0" dirty="0">
                <a:solidFill>
                  <a:schemeClr val="tx1"/>
                </a:solidFill>
                <a:latin typeface="+mn-lt"/>
                <a:ea typeface="+mn-ea"/>
                <a:cs typeface="+mn-cs"/>
              </a:rPr>
              <a:t>members of Team X; Hogg, 2001; Turner &amp; Haslam, 2001) to help us understand what being a member of this team means and entails. </a:t>
            </a:r>
          </a:p>
          <a:p>
            <a:r>
              <a:rPr lang="en-US" sz="1200" b="0" i="0" u="none" strike="noStrike" kern="1200" baseline="0" dirty="0">
                <a:solidFill>
                  <a:schemeClr val="tx1"/>
                </a:solidFill>
                <a:latin typeface="+mn-lt"/>
                <a:ea typeface="+mn-ea"/>
                <a:cs typeface="+mn-cs"/>
              </a:rPr>
              <a:t>Building on these ideas, the social identity approach argues that leadership is a group-based social influence process that revolves around the process of cultivating, representing and promoting a sense of ‘we-ness’ with others whose efforts one is seeking to </a:t>
            </a:r>
            <a:r>
              <a:rPr lang="en-US" sz="1200" b="0" i="0" u="none" strike="noStrike" kern="1200" baseline="0" dirty="0" err="1">
                <a:solidFill>
                  <a:schemeClr val="tx1"/>
                </a:solidFill>
                <a:latin typeface="+mn-lt"/>
                <a:ea typeface="+mn-ea"/>
                <a:cs typeface="+mn-cs"/>
              </a:rPr>
              <a:t>galvanise</a:t>
            </a:r>
            <a:r>
              <a:rPr lang="en-US" sz="1200" b="0" i="0" u="none" strike="noStrike" kern="1200" baseline="0" dirty="0">
                <a:solidFill>
                  <a:schemeClr val="tx1"/>
                </a:solidFill>
                <a:latin typeface="+mn-lt"/>
                <a:ea typeface="+mn-ea"/>
                <a:cs typeface="+mn-cs"/>
              </a:rPr>
              <a:t> and direct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et al., 2004; Haslam et al., 2011; Hogg, 2001;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Haslam, Reicher, &amp; Steffens, 2015; Steffens, Haslam, Reicher et al., 2014; van Knippenberg, 2011). More specifically, researchers have argued that leaders’ capacity to motivate others to work towards the goals of a collective (e.g., a team, a club, a sport discipline, a sport profession, an association) rests on their capacity to create, embody, advance and embed a shared sense of ‘us’ (Haslam et al., 2011; Steffens, Haslam, Reicher et al., 2014). </a:t>
            </a:r>
          </a:p>
          <a:p>
            <a:r>
              <a:rPr lang="en-US" sz="1200" b="0" i="0" u="none" strike="noStrike" kern="1200" baseline="0" dirty="0">
                <a:solidFill>
                  <a:schemeClr val="tx1"/>
                </a:solidFill>
                <a:latin typeface="+mn-lt"/>
                <a:ea typeface="+mn-ea"/>
                <a:cs typeface="+mn-cs"/>
              </a:rPr>
              <a:t>As shown in Figure 3.2, this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can be </a:t>
            </a:r>
            <a:r>
              <a:rPr lang="en-US" sz="1200" b="0" i="0" u="none" strike="noStrike" kern="1200" baseline="0" dirty="0" err="1">
                <a:solidFill>
                  <a:schemeClr val="tx1"/>
                </a:solidFill>
                <a:latin typeface="+mn-lt"/>
                <a:ea typeface="+mn-ea"/>
                <a:cs typeface="+mn-cs"/>
              </a:rPr>
              <a:t>summarised</a:t>
            </a:r>
            <a:r>
              <a:rPr lang="en-US" sz="1200" b="0" i="0" u="none" strike="noStrike" kern="1200" baseline="0" dirty="0">
                <a:solidFill>
                  <a:schemeClr val="tx1"/>
                </a:solidFill>
                <a:latin typeface="+mn-lt"/>
                <a:ea typeface="+mn-ea"/>
                <a:cs typeface="+mn-cs"/>
              </a:rPr>
              <a:t> in a four-component model of </a:t>
            </a:r>
            <a:r>
              <a:rPr lang="en-US" sz="1200" b="0" i="1" u="none" strike="noStrike" kern="1200" baseline="0" dirty="0">
                <a:solidFill>
                  <a:schemeClr val="tx1"/>
                </a:solidFill>
                <a:latin typeface="+mn-lt"/>
                <a:ea typeface="+mn-ea"/>
                <a:cs typeface="+mn-cs"/>
              </a:rPr>
              <a:t>identity leadership</a:t>
            </a:r>
            <a:r>
              <a:rPr lang="en-US" sz="1200" b="0" i="0" u="none" strike="noStrike" kern="1200" baseline="0" dirty="0">
                <a:solidFill>
                  <a:schemeClr val="tx1"/>
                </a:solidFill>
                <a:latin typeface="+mn-lt"/>
                <a:ea typeface="+mn-ea"/>
                <a:cs typeface="+mn-cs"/>
              </a:rPr>
              <a:t>. This asserts that, to be effective, leaders need: </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identity entrepreneurs </a:t>
            </a:r>
            <a:r>
              <a:rPr lang="en-US" sz="1200" b="0" i="0" u="none" strike="noStrike" kern="1200" baseline="0" dirty="0">
                <a:solidFill>
                  <a:schemeClr val="tx1"/>
                </a:solidFill>
                <a:latin typeface="+mn-lt"/>
                <a:ea typeface="+mn-ea"/>
                <a:cs typeface="+mn-cs"/>
              </a:rPr>
              <a:t>who create a sense of social shared identity (rather than divide the group) and also clarify what a given group is about and what it stands for (Reicher, Haslam, &amp; Hopkins, 2005; Reicher &amp; Hopkins, 2001). </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identity prototypes </a:t>
            </a:r>
            <a:r>
              <a:rPr lang="en-US" sz="1200" b="0" i="0" u="none" strike="noStrike" kern="1200" baseline="0" dirty="0">
                <a:solidFill>
                  <a:schemeClr val="tx1"/>
                </a:solidFill>
                <a:latin typeface="+mn-lt"/>
                <a:ea typeface="+mn-ea"/>
                <a:cs typeface="+mn-cs"/>
              </a:rPr>
              <a:t>such that they are seen by those they seek to influence as central (rather than marginal) to the group and as embodying the attributes that define what it means to be a member of the group (Hogg, 2001;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&amp; van Knippenberg, 2001).</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ingroup champions </a:t>
            </a:r>
            <a:r>
              <a:rPr lang="en-US" sz="1200" b="0" i="0" u="none" strike="noStrike" kern="1200" baseline="0" dirty="0">
                <a:solidFill>
                  <a:schemeClr val="tx1"/>
                </a:solidFill>
                <a:latin typeface="+mn-lt"/>
                <a:ea typeface="+mn-ea"/>
                <a:cs typeface="+mn-cs"/>
              </a:rPr>
              <a:t>such that they are seen to promote the interests and goals of the group (rather than their personal interests or the interests of other groups; Haslam &amp;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2001; van Knippenberg &amp; van Knippenberg, 2005).</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identity impresarios </a:t>
            </a:r>
            <a:r>
              <a:rPr lang="en-US" sz="1200" b="0" i="0" u="none" strike="noStrike" kern="1200" baseline="0" dirty="0">
                <a:solidFill>
                  <a:schemeClr val="tx1"/>
                </a:solidFill>
                <a:latin typeface="+mn-lt"/>
                <a:ea typeface="+mn-ea"/>
                <a:cs typeface="+mn-cs"/>
              </a:rPr>
              <a:t>who devise structures, activities and events that allow group members to live out their sense of shared social identity (Haslam et al., 2011).</a:t>
            </a:r>
          </a:p>
          <a:p>
            <a:pPr marL="0" indent="0">
              <a:buNone/>
            </a:pPr>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way in which we and others have set about testing the validity and usefulness of this model is by developing an instrument to assess its four components: the </a:t>
            </a:r>
            <a:r>
              <a:rPr lang="en-US" sz="1200" b="0" i="1" u="none" strike="noStrike" kern="1200" baseline="0" dirty="0">
                <a:solidFill>
                  <a:schemeClr val="tx1"/>
                </a:solidFill>
                <a:latin typeface="+mn-lt"/>
                <a:ea typeface="+mn-ea"/>
                <a:cs typeface="+mn-cs"/>
              </a:rPr>
              <a:t>Identity Leadership Inventory </a:t>
            </a:r>
            <a:r>
              <a:rPr lang="en-US" sz="1200" b="0" i="0" u="none" strike="noStrike" kern="1200" baseline="0" dirty="0">
                <a:solidFill>
                  <a:schemeClr val="tx1"/>
                </a:solidFill>
                <a:latin typeface="+mn-lt"/>
                <a:ea typeface="+mn-ea"/>
                <a:cs typeface="+mn-cs"/>
              </a:rPr>
              <a:t>(ILI; Steffens Haslam, Reicher et al., 2014). This assesses the extent to which a given leader is seen by followers (e.g., other members of their team) to engage in each of these four dimensions of identity leadership. To give a sense of the ILI’s content, the short form of this instrument is reproduced in Table 3.1.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Results from multiple studies in a range of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contexts show that the ILI has good construct and discriminant validity and that even though, as one might expect, the four components that it assesses are correlated, they are better treated as distinct elements. Furthermore, the inventory has been shown to have good criterion validity in so far as the extent to which a given leader is perceived to engage in identity leadership has been shown to predict a number of important group outcomes – notably greater perceived team support, stronger team identification and higher job satisfaction. </a:t>
            </a:r>
          </a:p>
          <a:p>
            <a:r>
              <a:rPr lang="en-US" sz="1200" b="0" i="0" u="none" strike="noStrike" kern="1200" baseline="0" dirty="0">
                <a:solidFill>
                  <a:schemeClr val="tx1"/>
                </a:solidFill>
                <a:latin typeface="+mn-lt"/>
                <a:ea typeface="+mn-ea"/>
                <a:cs typeface="+mn-cs"/>
              </a:rPr>
              <a:t>Importantly too, the ILI’s construct, discriminant and criterion validity has also been proven in the context of sport. Specifically, in a study of 421 members of a large number of basketball, football, volleyball and handball teams in Belgium, we and other colleagues showed that the perceived identity leadership of leaders was positively associated with team members’ team identification, their team confidence and the team’s task cohesion (with relevant correlations ranging from </a:t>
            </a:r>
            <a:r>
              <a:rPr lang="en-US" sz="1200" b="0" i="1" u="none" strike="noStrike" kern="1200" baseline="0" dirty="0">
                <a:solidFill>
                  <a:schemeClr val="tx1"/>
                </a:solidFill>
                <a:latin typeface="+mn-lt"/>
                <a:ea typeface="+mn-ea"/>
                <a:cs typeface="+mn-cs"/>
              </a:rPr>
              <a:t>r </a:t>
            </a:r>
            <a:r>
              <a:rPr lang="en-US" sz="1200" b="0" i="0" u="none" strike="noStrike" kern="1200" baseline="0" dirty="0">
                <a:solidFill>
                  <a:schemeClr val="tx1"/>
                </a:solidFill>
                <a:latin typeface="+mn-lt"/>
                <a:ea typeface="+mn-ea"/>
                <a:cs typeface="+mn-cs"/>
              </a:rPr>
              <a:t>= .29 to </a:t>
            </a:r>
            <a:r>
              <a:rPr lang="en-US" sz="1200" b="0" i="1" u="none" strike="noStrike" kern="1200" baseline="0" dirty="0">
                <a:solidFill>
                  <a:schemeClr val="tx1"/>
                </a:solidFill>
                <a:latin typeface="+mn-lt"/>
                <a:ea typeface="+mn-ea"/>
                <a:cs typeface="+mn-cs"/>
              </a:rPr>
              <a:t>r </a:t>
            </a:r>
            <a:r>
              <a:rPr lang="en-US" sz="1200" b="0" i="0" u="none" strike="noStrike" kern="1200" baseline="0" dirty="0">
                <a:solidFill>
                  <a:schemeClr val="tx1"/>
                </a:solidFill>
                <a:latin typeface="+mn-lt"/>
                <a:ea typeface="+mn-ea"/>
                <a:cs typeface="+mn-cs"/>
              </a:rPr>
              <a:t>= .52; Steffens, Haslam, Reicher et al., 2014, Study 4). More recently, the validity and utility of ILI has also been confirmed in a global project conducted by a large team of international researchers led by Rolf van Dick and </a:t>
            </a:r>
            <a:r>
              <a:rPr lang="en-US" sz="1200" b="0" i="0" u="none" strike="noStrike" kern="1200" baseline="0" dirty="0" err="1">
                <a:solidFill>
                  <a:schemeClr val="tx1"/>
                </a:solidFill>
                <a:latin typeface="+mn-lt"/>
                <a:ea typeface="+mn-ea"/>
                <a:cs typeface="+mn-cs"/>
              </a:rPr>
              <a:t>Jérémy</a:t>
            </a:r>
            <a:r>
              <a:rPr lang="en-US" sz="1200" b="0" i="0" u="none" strike="noStrike" kern="1200" baseline="0" dirty="0">
                <a:solidFill>
                  <a:schemeClr val="tx1"/>
                </a:solidFill>
                <a:latin typeface="+mn-lt"/>
                <a:ea typeface="+mn-ea"/>
                <a:cs typeface="+mn-cs"/>
              </a:rPr>
              <a:t> Lemoine (van Dick et al., 2018). This involved translating the ILI into 13 languages and then examining its psychometric properties and predictive power in 20 different countries across all six inhabited continents (all translated versions to date are freely accessible at: https://tinyurl.com/y2jtmkxt). Consistent with findings of previous studies, this provided evidence that the ILI has a high degree of construct validity across countries (with results showing that the underlying theoretical model is reliable and has good fit to the data), and that the four dimensions of identity leadership that it captures are unique and distinct from each other.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Importantly, van Dick and colleagues’ study also went beyond previous research in providing evidence of the ILI’s incremental criterion validity, showing that the extent to which leaders are perceived to engage in identity leadership is </a:t>
            </a:r>
            <a:r>
              <a:rPr lang="en-US" sz="1200" b="0" i="1" u="none" strike="noStrike" kern="1200" baseline="0" dirty="0">
                <a:solidFill>
                  <a:schemeClr val="tx1"/>
                </a:solidFill>
                <a:latin typeface="+mn-lt"/>
                <a:ea typeface="+mn-ea"/>
                <a:cs typeface="+mn-cs"/>
              </a:rPr>
              <a:t>uniquely </a:t>
            </a:r>
            <a:r>
              <a:rPr lang="en-US" sz="1200" b="0" i="0" u="none" strike="noStrike" kern="1200" baseline="0" dirty="0">
                <a:solidFill>
                  <a:schemeClr val="tx1"/>
                </a:solidFill>
                <a:latin typeface="+mn-lt"/>
                <a:ea typeface="+mn-ea"/>
                <a:cs typeface="+mn-cs"/>
              </a:rPr>
              <a:t>associated with a range of positive group outcomes (notably team identification, trust in the leader, job satisfaction,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citizenship and innovative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above and beyond the effects of transformational leadership, authentic leadership and leader–member exchange (which also serve to satisfy follower needs). Thus while, as noted above, there is some overlap in the </a:t>
            </a:r>
            <a:r>
              <a:rPr lang="en-US" sz="1200" b="0" i="0" u="none" strike="noStrike" kern="1200" baseline="0" dirty="0" err="1">
                <a:solidFill>
                  <a:schemeClr val="tx1"/>
                </a:solidFill>
                <a:latin typeface="+mn-lt"/>
                <a:ea typeface="+mn-ea"/>
                <a:cs typeface="+mn-cs"/>
              </a:rPr>
              <a:t>operationalisation</a:t>
            </a:r>
            <a:r>
              <a:rPr lang="en-US" sz="1200" b="0" i="0" u="none" strike="noStrike" kern="1200" baseline="0" dirty="0">
                <a:solidFill>
                  <a:schemeClr val="tx1"/>
                </a:solidFill>
                <a:latin typeface="+mn-lt"/>
                <a:ea typeface="+mn-ea"/>
                <a:cs typeface="+mn-cs"/>
              </a:rPr>
              <a:t> of the constructs at the core of different leadership theories, it is clear that there are unique benefits that arise from leaders’ ability to create, represent and promote a shared sense of ‘we’ among those they seek to </a:t>
            </a:r>
            <a:r>
              <a:rPr lang="en-US" sz="1200" b="0" i="0" u="none" strike="noStrike" kern="1200" baseline="0" dirty="0" err="1">
                <a:solidFill>
                  <a:schemeClr val="tx1"/>
                </a:solidFill>
                <a:latin typeface="+mn-lt"/>
                <a:ea typeface="+mn-ea"/>
                <a:cs typeface="+mn-cs"/>
              </a:rPr>
              <a:t>mobilise</a:t>
            </a:r>
            <a:r>
              <a:rPr lang="en-US" sz="1200" b="0" i="0" u="none" strike="noStrike" kern="1200" baseline="0" dirty="0">
                <a:solidFill>
                  <a:schemeClr val="tx1"/>
                </a:solidFill>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189252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shown in Figure 3.2, this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can be </a:t>
            </a:r>
            <a:r>
              <a:rPr lang="en-US" sz="1200" b="0" i="0" u="none" strike="noStrike" kern="1200" baseline="0" dirty="0" err="1">
                <a:solidFill>
                  <a:schemeClr val="tx1"/>
                </a:solidFill>
                <a:latin typeface="+mn-lt"/>
                <a:ea typeface="+mn-ea"/>
                <a:cs typeface="+mn-cs"/>
              </a:rPr>
              <a:t>summarised</a:t>
            </a:r>
            <a:r>
              <a:rPr lang="en-US" sz="1200" b="0" i="0" u="none" strike="noStrike" kern="1200" baseline="0" dirty="0">
                <a:solidFill>
                  <a:schemeClr val="tx1"/>
                </a:solidFill>
                <a:latin typeface="+mn-lt"/>
                <a:ea typeface="+mn-ea"/>
                <a:cs typeface="+mn-cs"/>
              </a:rPr>
              <a:t> in a four-component model of </a:t>
            </a:r>
            <a:r>
              <a:rPr lang="en-US" sz="1200" b="0" i="1" u="none" strike="noStrike" kern="1200" baseline="0" dirty="0">
                <a:solidFill>
                  <a:schemeClr val="tx1"/>
                </a:solidFill>
                <a:latin typeface="+mn-lt"/>
                <a:ea typeface="+mn-ea"/>
                <a:cs typeface="+mn-cs"/>
              </a:rPr>
              <a:t>identity leadership</a:t>
            </a:r>
            <a:r>
              <a:rPr lang="en-US" sz="1200" b="0" i="0" u="none" strike="noStrike" kern="1200" baseline="0" dirty="0">
                <a:solidFill>
                  <a:schemeClr val="tx1"/>
                </a:solidFill>
                <a:latin typeface="+mn-lt"/>
                <a:ea typeface="+mn-ea"/>
                <a:cs typeface="+mn-cs"/>
              </a:rPr>
              <a:t>. This asserts that, to be effective, leaders need: </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identity entrepreneurs </a:t>
            </a:r>
            <a:r>
              <a:rPr lang="en-US" sz="1200" b="0" i="0" u="none" strike="noStrike" kern="1200" baseline="0" dirty="0">
                <a:solidFill>
                  <a:schemeClr val="tx1"/>
                </a:solidFill>
                <a:latin typeface="+mn-lt"/>
                <a:ea typeface="+mn-ea"/>
                <a:cs typeface="+mn-cs"/>
              </a:rPr>
              <a:t>who create a sense of social shared identity (rather than divide the group) and also clarify what a given group is about and what it stands for (Reicher, Haslam, &amp; Hopkins, 2005; Reicher &amp; Hopkins, 2001). </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identity prototypes </a:t>
            </a:r>
            <a:r>
              <a:rPr lang="en-US" sz="1200" b="0" i="0" u="none" strike="noStrike" kern="1200" baseline="0" dirty="0">
                <a:solidFill>
                  <a:schemeClr val="tx1"/>
                </a:solidFill>
                <a:latin typeface="+mn-lt"/>
                <a:ea typeface="+mn-ea"/>
                <a:cs typeface="+mn-cs"/>
              </a:rPr>
              <a:t>such that they are seen by those they seek to influence as central (rather than marginal) to the group and as embodying the attributes that define what it means to be a member of the group (Hogg, 2001;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&amp; van Knippenberg, 2001).</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ingroup champions </a:t>
            </a:r>
            <a:r>
              <a:rPr lang="en-US" sz="1200" b="0" i="0" u="none" strike="noStrike" kern="1200" baseline="0" dirty="0">
                <a:solidFill>
                  <a:schemeClr val="tx1"/>
                </a:solidFill>
                <a:latin typeface="+mn-lt"/>
                <a:ea typeface="+mn-ea"/>
                <a:cs typeface="+mn-cs"/>
              </a:rPr>
              <a:t>such that they are seen to promote the interests and goals of the group (rather than their personal interests or the interests of other groups; Haslam &amp;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2001; van Knippenberg &amp; van Knippenberg, 2005).</a:t>
            </a:r>
          </a:p>
          <a:p>
            <a:pPr marL="228600" indent="-228600">
              <a:buAutoNum type="arabicPeriod"/>
            </a:pPr>
            <a:r>
              <a:rPr lang="en-US" sz="1200" b="0" i="0" u="none" strike="noStrike" kern="1200" baseline="0" dirty="0">
                <a:solidFill>
                  <a:schemeClr val="tx1"/>
                </a:solidFill>
                <a:latin typeface="+mn-lt"/>
                <a:ea typeface="+mn-ea"/>
                <a:cs typeface="+mn-cs"/>
              </a:rPr>
              <a:t>To be </a:t>
            </a:r>
            <a:r>
              <a:rPr lang="en-US" sz="1200" b="0" i="1" u="none" strike="noStrike" kern="1200" baseline="0" dirty="0">
                <a:solidFill>
                  <a:schemeClr val="tx1"/>
                </a:solidFill>
                <a:latin typeface="+mn-lt"/>
                <a:ea typeface="+mn-ea"/>
                <a:cs typeface="+mn-cs"/>
              </a:rPr>
              <a:t>identity impresarios </a:t>
            </a:r>
            <a:r>
              <a:rPr lang="en-US" sz="1200" b="0" i="0" u="none" strike="noStrike" kern="1200" baseline="0" dirty="0">
                <a:solidFill>
                  <a:schemeClr val="tx1"/>
                </a:solidFill>
                <a:latin typeface="+mn-lt"/>
                <a:ea typeface="+mn-ea"/>
                <a:cs typeface="+mn-cs"/>
              </a:rPr>
              <a:t>who devise structures, activities and events that allow group members to live out their sense of shared social identity (Haslam et al., 2011).</a:t>
            </a:r>
          </a:p>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3471945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One way in which we and others have set about testing the validity and usefulness of this model is by developing an instrument to assess its four components: the </a:t>
            </a:r>
            <a:r>
              <a:rPr lang="en-US" i="1" dirty="0"/>
              <a:t>Identity Leadership Inventory </a:t>
            </a:r>
            <a:r>
              <a:rPr lang="en-US" dirty="0"/>
              <a:t>(ILI; Steffens Haslam, Reicher et al., 2014). This assesses the extent to which a given leader is seen by followers (e.g., other members of their team) to engage in each of these four dimensions of identity leadership. To give a sense of the ILI’s content, the short form of this instrument is reproduced in Table 3.1. </a:t>
            </a:r>
            <a:endParaRPr lang="nl-BE" dirty="0"/>
          </a:p>
          <a:p>
            <a:r>
              <a:rPr lang="en-US" dirty="0"/>
              <a:t>Results from multiple studies in a range of </a:t>
            </a:r>
            <a:r>
              <a:rPr lang="en-US" dirty="0" err="1"/>
              <a:t>organisational</a:t>
            </a:r>
            <a:r>
              <a:rPr lang="en-US" dirty="0"/>
              <a:t> contexts show that the ILI has good construct and discriminant validity and that even though, as one might expect, the four components that it assesses are correlated, they are better treated as distinct elements. Furthermore, the inventory has been shown to have good criterion validity in so far as the extent to which a given leader is perceived to engage in identity leadership has been shown to predict a number of important group outcomes – notably greater perceived team support, stronger team identification and higher job satisfaction. </a:t>
            </a:r>
          </a:p>
          <a:p>
            <a:r>
              <a:rPr lang="en-US" dirty="0"/>
              <a:t>Importantly too, the ILI’s construct, discriminant and criterion validity has also been proven in the context of sport. Specifically, in a study of 421 members of a large number of basketball, football, volleyball and handball teams in Belgium, we and other colleagues showed that the perceived identity leadership of leaders was positively associated with team members’ team identification, their team confidence and the team’s task cohesion (with relevant correlations ranging from </a:t>
            </a:r>
            <a:r>
              <a:rPr lang="en-US" i="1" dirty="0"/>
              <a:t>r </a:t>
            </a:r>
            <a:r>
              <a:rPr lang="en-US" dirty="0"/>
              <a:t>= .29 to </a:t>
            </a:r>
            <a:r>
              <a:rPr lang="en-US" i="1" dirty="0"/>
              <a:t>r </a:t>
            </a:r>
            <a:r>
              <a:rPr lang="en-US" dirty="0"/>
              <a:t>= .52; Steffens, Haslam, Reicher et al., 2014, Study 4). More recently, the validity and utility of ILI has also been confirmed in a global project conducted by a large team of international researchers led by Rolf van Dick and </a:t>
            </a:r>
            <a:r>
              <a:rPr lang="en-US" dirty="0" err="1"/>
              <a:t>Jérémy</a:t>
            </a:r>
            <a:r>
              <a:rPr lang="en-US" dirty="0"/>
              <a:t> Lemoine (van Dick et al., 2018). This involved translating the ILI into 13 languages and then examining its psychometric properties and predictive power in 20 different countries across all six inhabited continents (all translated versions to date are freely accessible at: https://tinyurl.com/y2jtmkxt). Consistent with findings of previous studies, this provided evidence that the ILI has a high degree of construct validity across countries (with results showing that the underlying theoretical model is reliable and has good fit to the data), and that the four dimensions of identity leadership that it captures are unique and distinct from each other. </a:t>
            </a:r>
          </a:p>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932422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While a large body of evidence speaks to the general validity and usefulness of the identity leadership model and the tools that assess it, an emerging body of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and evidence shows that identity leadership plays a foundational role in a range of specific sport-related outcomes. Not least, as intimated in Chapter 2, identity leadership is critically implicated in people’s willingness to engage in sport and exercise activity in the first place. This is a point that Mark Stevens and colleagues (2018) make on the basis of a study that examined the contribution of identity leadership to the enthusiasm of 583 members of an array of different sport teams and exercise groups. As predicted, this found (a) that group members’ perceptions of their leader’s identity leadership were positively associated with those members’ identification with the group in question and (b) that this identification was in turn associated with participants’ greater participation in group activities (notably, their attendance at training or at classes). The finding that identity leadership played an important role in enhancing participation not only in team sport but also in exercise groups was particularly noteworthy. For in most exercise groups (whether these involved circuit training, strength and conditioning, or cycling), participants performed relevant tasks by and for themselves (not in or for a team). Nevertheless, group identity – and a leader’s ability to represent and promote this – was still an important means of promoting engagement. Identity leadership, then, is beneficial not only for teams but also for individuals.</a:t>
            </a:r>
          </a:p>
          <a:p>
            <a:r>
              <a:rPr lang="en-US" sz="1200" b="0" i="0" u="none" strike="noStrike" kern="1200" baseline="0" dirty="0">
                <a:solidFill>
                  <a:schemeClr val="tx1"/>
                </a:solidFill>
                <a:latin typeface="+mn-lt"/>
                <a:ea typeface="+mn-ea"/>
                <a:cs typeface="+mn-cs"/>
              </a:rPr>
              <a:t>Providing further support for the claim that identity leadership is a basis for sport participation, Stevens and colleagues (2020) replicated and extended these findings in a longitudinal study with participants from an assortment of amateur sports teams. Results revealed that team leaders’ identity leadership was associated with an increase in members’ team identification and increased attendance (even when controlling for initial levels of identification and attendance). </a:t>
            </a:r>
          </a:p>
          <a:p>
            <a:r>
              <a:rPr lang="en-US" sz="1200" b="0" i="0" u="none" strike="noStrike" kern="1200" baseline="0" dirty="0">
                <a:solidFill>
                  <a:schemeClr val="tx1"/>
                </a:solidFill>
                <a:latin typeface="+mn-lt"/>
                <a:ea typeface="+mn-ea"/>
                <a:cs typeface="+mn-cs"/>
              </a:rPr>
              <a:t>Further evidence of the role of identity leadership in fostering engagement in exercise groups comes from a prospective study of 255 members of various exercise groups conducted by Steffens, Slade, Stevens, Haslam, and Rees (2019). Findings indicated that the perceived identity leadership of group exercise instructors was associated not only with higher attendance by exercisers at subsequent classes, but also with those exercisers’ self-reported effort during those classes. As well as this, the results of the study showed that instructors’ identity leadership enhanced members’ identification with others in their class together with their perceived comfort in the exercise environment and that these two variables were both mediators of increased attendance and effort. In others words, instructors’ identity leadership encouraged people to exercise in part because it made them feel more at home in the company of other exercisers and in the potentially off-putting spaces where they were exercising (where it is common to encounter strange noises, smells and people; e.g., </a:t>
            </a:r>
            <a:r>
              <a:rPr lang="en-US" sz="1200" b="0" i="0" u="none" strike="noStrike" kern="1200" baseline="0" dirty="0" err="1">
                <a:solidFill>
                  <a:schemeClr val="tx1"/>
                </a:solidFill>
                <a:latin typeface="+mn-lt"/>
                <a:ea typeface="+mn-ea"/>
                <a:cs typeface="+mn-cs"/>
              </a:rPr>
              <a:t>Žitnik</a:t>
            </a:r>
            <a:r>
              <a:rPr lang="en-US" sz="1200" b="0" i="0" u="none" strike="noStrike" kern="1200" baseline="0" dirty="0">
                <a:solidFill>
                  <a:schemeClr val="tx1"/>
                </a:solidFill>
                <a:latin typeface="+mn-lt"/>
                <a:ea typeface="+mn-ea"/>
                <a:cs typeface="+mn-cs"/>
              </a:rPr>
              <a:t> et al., 2016). Finally, identity leadership was found to predict exercise engagement above and beyond need satisfaction as specified within need-support models (even when controlling for exercisers’ satisfaction of their need for autonomy and competence). </a:t>
            </a:r>
          </a:p>
          <a:p>
            <a:r>
              <a:rPr lang="en-US" sz="1200" b="0" i="0" u="none" strike="noStrike" kern="1200" baseline="0" dirty="0">
                <a:solidFill>
                  <a:schemeClr val="tx1"/>
                </a:solidFill>
                <a:latin typeface="+mn-lt"/>
                <a:ea typeface="+mn-ea"/>
                <a:cs typeface="+mn-cs"/>
              </a:rPr>
              <a:t>Yet in addition to contributing to motivation and performance outcomes and indirectly to health through physical participation in sport and exercise, identity leadership has also been shown to have a direct impact on individuals’ health and subjective well-being (for reviews, see Haslam, Steffens, &amp; Peters, 2019; Steffens &amp; Haslam, 2017). In this regard,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research shows that when team leaders engage in identity entrepreneurship, this is associated with higher subsequent levels of vitality and engagement among team members as well as reduced burnout (Steffens, Haslam, </a:t>
            </a:r>
            <a:r>
              <a:rPr lang="en-US" sz="1200" b="0" i="0" u="none" strike="noStrike" kern="1200" baseline="0" dirty="0" err="1">
                <a:solidFill>
                  <a:schemeClr val="tx1"/>
                </a:solidFill>
                <a:latin typeface="+mn-lt"/>
                <a:ea typeface="+mn-ea"/>
                <a:cs typeface="+mn-cs"/>
              </a:rPr>
              <a:t>Kerschreiter</a:t>
            </a:r>
            <a:r>
              <a:rPr lang="en-US" sz="1200" b="0" i="0" u="none" strike="noStrike" kern="1200" baseline="0" dirty="0">
                <a:solidFill>
                  <a:schemeClr val="tx1"/>
                </a:solidFill>
                <a:latin typeface="+mn-lt"/>
                <a:ea typeface="+mn-ea"/>
                <a:cs typeface="+mn-cs"/>
              </a:rPr>
              <a:t>, Schuh, &amp; van Dick, 2014; Steffens, Yang,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Haslam, &amp; </a:t>
            </a:r>
            <a:r>
              <a:rPr lang="en-US" sz="1200" b="0" i="0" u="none" strike="noStrike" kern="1200" baseline="0" dirty="0" err="1">
                <a:solidFill>
                  <a:schemeClr val="tx1"/>
                </a:solidFill>
                <a:latin typeface="+mn-lt"/>
                <a:ea typeface="+mn-ea"/>
                <a:cs typeface="+mn-cs"/>
              </a:rPr>
              <a:t>Lipponen</a:t>
            </a:r>
            <a:r>
              <a:rPr lang="en-US" sz="1200" b="0" i="0" u="none" strike="noStrike" kern="1200" baseline="0" dirty="0">
                <a:solidFill>
                  <a:schemeClr val="tx1"/>
                </a:solidFill>
                <a:latin typeface="+mn-lt"/>
                <a:ea typeface="+mn-ea"/>
                <a:cs typeface="+mn-cs"/>
              </a:rPr>
              <a:t>, 2018). Recent research by Charlotte Edelmann and colleagues also shows that it is not only formal leaders who can provide this identity leadership, but also all other members of a given team. These rank-and-file members, then, have the capacity to nurture members’ feelings of identification with the team in ways that promote not only team effectiveness but also well-being (in the form of enhanced work satisfaction and reduced burnout; Edelmann, Boen, &amp; Fransen, 2020). Other research by the second author and colleagues provides further evidence of these same processes in sport contexts (Fransen, Haslam, Steffens, Mallett et al., 2020). Here players in elite rugby teams were found to be healthier and have higher levels of well-being to the extent that other members of their team were perceived to be providing high-quality identity leadership that served to foster a sense of shared identity in the team. </a:t>
            </a:r>
          </a:p>
          <a:p>
            <a:r>
              <a:rPr lang="en-US" sz="1200" b="0" i="0" u="none" strike="noStrike" kern="1200" baseline="0" dirty="0">
                <a:solidFill>
                  <a:schemeClr val="tx1"/>
                </a:solidFill>
                <a:latin typeface="+mn-lt"/>
                <a:ea typeface="+mn-ea"/>
                <a:cs typeface="+mn-cs"/>
              </a:rPr>
              <a:t>The research reviewed above suggests that identity leadership makes a real difference to the functioning of teams and the individuals within them (Fransen, Haslam, Steffens &amp; Boen, 2020). But what can leaders actually </a:t>
            </a:r>
            <a:r>
              <a:rPr lang="en-US" sz="1200" b="0" i="1" u="none" strike="noStrike" kern="1200" baseline="0" dirty="0">
                <a:solidFill>
                  <a:schemeClr val="tx1"/>
                </a:solidFill>
                <a:latin typeface="+mn-lt"/>
                <a:ea typeface="+mn-ea"/>
                <a:cs typeface="+mn-cs"/>
              </a:rPr>
              <a:t>do </a:t>
            </a:r>
            <a:r>
              <a:rPr lang="en-US" sz="1200" b="0" i="0" u="none" strike="noStrike" kern="1200" baseline="0" dirty="0">
                <a:solidFill>
                  <a:schemeClr val="tx1"/>
                </a:solidFill>
                <a:latin typeface="+mn-lt"/>
                <a:ea typeface="+mn-ea"/>
                <a:cs typeface="+mn-cs"/>
              </a:rPr>
              <a:t>to build and strengthen (perceptions of) identity leadership? This is a question that a series of experimental studies led by the second author and colleagues have sought to address in recent years. In the first of these (Fransen, Haslam et al., 2015; see also Fransen, Steffens et al., 2016), participants (who were previously unknown to each other) formed small basketball groups of five players, one of whom was a male confederate. In all groups, the experimenter introduced the confederate as the team leader and underscored the legitimacy of this appointment by noting his older age, his exceptional skills and his superior knowledge of the game. This was done by ensuring the confederate was on average six years older than other players, by indicating he had more experience than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them, and by giving him the answers to a basketball quiz that all participants had to complete so that he appeared more knowledgeable than them. Following this, the teams engaged in what they were led to believe was a national shooting contest that involved their team trying to score as many free shots as possible (in a competition where each player had 10 free throws). The experimental manipulation then involved half of the teams having a leader (the confederate) who expressed high confidence in the team during the competition, and the other half of the teams having a leader who expressed low confidence in the team. Compared to participants who were exposed to a leader who expressed low team confidence, those exposed to a leader who expressed high team confidence not only had greater confidence in the collective ability of their team, but also actually performed better by scoring more free shots. Moreover, statistical analysis showed that the leader’s expression of team confidence had this impact on team members in part because this led them to see him as showing more identity leadership. In other words, it was because the up-beat leader helped players feel part of ‘us’ that he helped them to go on and score more points.</a:t>
            </a:r>
          </a:p>
          <a:p>
            <a:r>
              <a:rPr lang="en-US" sz="1200" b="0" i="0" u="none" strike="noStrike" kern="1200" baseline="0" dirty="0">
                <a:solidFill>
                  <a:schemeClr val="tx1"/>
                </a:solidFill>
                <a:latin typeface="+mn-lt"/>
                <a:ea typeface="+mn-ea"/>
                <a:cs typeface="+mn-cs"/>
              </a:rPr>
              <a:t>However, expressing confidence in a team is only one of many things that leaders can do to cultivate and promote a sense of shared identity among that team’s members. In a study of cyclist groups, Mark Stevens, Tim Rees, Nik Steffens and colleagues (2019) used a more direct manipulation of identity leadership that involved a confederate seeming either to be out for themselves (e.g., as </a:t>
            </a:r>
            <a:r>
              <a:rPr lang="en-US" sz="1200" b="0" i="0" u="none" strike="noStrike" kern="1200" baseline="0" dirty="0" err="1">
                <a:solidFill>
                  <a:schemeClr val="tx1"/>
                </a:solidFill>
                <a:latin typeface="+mn-lt"/>
                <a:ea typeface="+mn-ea"/>
                <a:cs typeface="+mn-cs"/>
              </a:rPr>
              <a:t>signalled</a:t>
            </a:r>
            <a:r>
              <a:rPr lang="en-US" sz="1200" b="0" i="0" u="none" strike="noStrike" kern="1200" baseline="0" dirty="0">
                <a:solidFill>
                  <a:schemeClr val="tx1"/>
                </a:solidFill>
                <a:latin typeface="+mn-lt"/>
                <a:ea typeface="+mn-ea"/>
                <a:cs typeface="+mn-cs"/>
              </a:rPr>
              <a:t> by references to ‘I’ and ‘me’) or to be in it for their team (e.g., as flagged by references to ‘we and ‘us’; after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van Knippenberg, Haslam, van Knippenberg, &amp; Spears, 2006; Steffens &amp; Haslam, 2013). Following this, the researchers looked at how well the group members who were exposed to these different models of leadership performed on a time trial where they were asked to cycle as quickly as possible. As predicted, there were marked differences in the cyclists’ objective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as a function of the amount of identity leadership that the leader displayed. Specifically, during the first 60 seconds of the trial participants who were led by someone who displayed high levels of identity leadership showed higher maximum heart rate variability (an indicator of effort) and higher power output (an indicator of performance) than those who were exposed to a leader who displayed low levels of identity leadership.</a:t>
            </a:r>
          </a:p>
          <a:p>
            <a:r>
              <a:rPr lang="en-US" sz="1200" b="0" i="0" u="none" strike="noStrike" kern="1200" baseline="0" dirty="0">
                <a:solidFill>
                  <a:schemeClr val="tx1"/>
                </a:solidFill>
                <a:latin typeface="+mn-lt"/>
                <a:ea typeface="+mn-ea"/>
                <a:cs typeface="+mn-cs"/>
              </a:rPr>
              <a:t>In sum, evidence from a growing number of studies across a wide range of contexts (spanning different sports, competition levels and countries) makes it clear that identity leadership has a key role to play in the achievement of key sport and exercise outcomes. In addition to cross-sectional studies, there is also experimental evidence that speaks to the importance of leaders’ cultivation and promotion of a sense of ‘we’ and ‘us’ for the success of their leadership. The bottom line here is that great leadership is not about leaders convincing us that they are ‘the special one’ (the fateful soubriquet of Chelsea and Manchester United’s former manager José Mourinho; see Haslam &amp; Reicher, 2016; </a:t>
            </a:r>
            <a:r>
              <a:rPr lang="en-US" sz="1200" b="0" i="0" u="none" strike="noStrike" kern="1200" baseline="0" dirty="0" err="1">
                <a:solidFill>
                  <a:schemeClr val="tx1"/>
                </a:solidFill>
                <a:latin typeface="+mn-lt"/>
                <a:ea typeface="+mn-ea"/>
                <a:cs typeface="+mn-cs"/>
              </a:rPr>
              <a:t>Maskor</a:t>
            </a:r>
            <a:r>
              <a:rPr lang="en-US" sz="1200" b="0" i="0" u="none" strike="noStrike" kern="1200" baseline="0" dirty="0">
                <a:solidFill>
                  <a:schemeClr val="tx1"/>
                </a:solidFill>
                <a:latin typeface="+mn-lt"/>
                <a:ea typeface="+mn-ea"/>
                <a:cs typeface="+mn-cs"/>
              </a:rPr>
              <a:t>, 2019); instead, it is about them convincing us that </a:t>
            </a:r>
            <a:r>
              <a:rPr lang="en-US" sz="1200" b="0" i="1" u="none" strike="noStrike" kern="1200" baseline="0" dirty="0">
                <a:solidFill>
                  <a:schemeClr val="tx1"/>
                </a:solidFill>
                <a:latin typeface="+mn-lt"/>
                <a:ea typeface="+mn-ea"/>
                <a:cs typeface="+mn-cs"/>
              </a:rPr>
              <a:t>we </a:t>
            </a:r>
            <a:r>
              <a:rPr lang="en-US" sz="1200" b="0" i="0" u="none" strike="noStrike" kern="1200" baseline="0" dirty="0">
                <a:solidFill>
                  <a:schemeClr val="tx1"/>
                </a:solidFill>
                <a:latin typeface="+mn-lt"/>
                <a:ea typeface="+mn-ea"/>
                <a:cs typeface="+mn-cs"/>
              </a:rPr>
              <a:t>are special. Nevertheless, having set out evidence that supports this theoretical claim, the question this raises is whether and how this theory can be used to make a difference </a:t>
            </a:r>
            <a:r>
              <a:rPr lang="en-US" sz="1200" b="0" i="1" u="none" strike="noStrike" kern="1200" baseline="0" dirty="0">
                <a:solidFill>
                  <a:schemeClr val="tx1"/>
                </a:solidFill>
                <a:latin typeface="+mn-lt"/>
                <a:ea typeface="+mn-ea"/>
                <a:cs typeface="+mn-cs"/>
              </a:rPr>
              <a:t>in practice</a:t>
            </a:r>
            <a:r>
              <a:rPr lang="en-US" sz="1200" b="0" i="0" u="none" strike="noStrike" kern="1200" baseline="0" dirty="0">
                <a:solidFill>
                  <a:schemeClr val="tx1"/>
                </a:solidFill>
                <a:latin typeface="+mn-lt"/>
                <a:ea typeface="+mn-ea"/>
                <a:cs typeface="+mn-cs"/>
              </a:rPr>
              <a:t>. What, if anything, can we do to develop would-be leaders’ ability to engage in identity leadership? This is the question to which we turn next.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1897311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Over the past decade, multiple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of research have been conducted with the aim of translating principles of identity leadership into practice. This work is important not only because it addresses the extent to which this approach can help to make a difference in practice, but also because translating theory into practice provides a useful platform for testing and developing that theory. This process of translating theory into practice is also valuable because it helps to bring the distinct building blocks of a theory into focus (since different theories would typically suggest quite different interventions). </a:t>
            </a:r>
          </a:p>
          <a:p>
            <a:r>
              <a:rPr lang="en-US" sz="1200" b="0" i="0" u="none" strike="noStrike" kern="1200" baseline="0" dirty="0">
                <a:solidFill>
                  <a:schemeClr val="tx1"/>
                </a:solidFill>
                <a:latin typeface="+mn-lt"/>
                <a:ea typeface="+mn-ea"/>
                <a:cs typeface="+mn-cs"/>
              </a:rPr>
              <a:t>Initial translations of identity leadership into practice </a:t>
            </a:r>
            <a:r>
              <a:rPr lang="en-US" sz="1200" b="0" i="0" u="none" strike="noStrike" kern="1200" baseline="0" dirty="0" err="1">
                <a:solidFill>
                  <a:schemeClr val="tx1"/>
                </a:solidFill>
                <a:latin typeface="+mn-lt"/>
                <a:ea typeface="+mn-ea"/>
                <a:cs typeface="+mn-cs"/>
              </a:rPr>
              <a:t>centred</a:t>
            </a:r>
            <a:r>
              <a:rPr lang="en-US" sz="1200" b="0" i="0" u="none" strike="noStrike" kern="1200" baseline="0" dirty="0">
                <a:solidFill>
                  <a:schemeClr val="tx1"/>
                </a:solidFill>
                <a:latin typeface="+mn-lt"/>
                <a:ea typeface="+mn-ea"/>
                <a:cs typeface="+mn-cs"/>
              </a:rPr>
              <a:t> on research that the chapter authors and other colleagues conducted with leaders of allied health teams in a large Australian hospital (Haslam et al., 2017). In the process of taking these leaders through a series of structured steps designed to help them appreciate the value of a social identity approach to leadership and then use its principles to lead their teams more effectively, this led us to develop and test a leadership development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that we called </a:t>
            </a:r>
            <a:r>
              <a:rPr lang="en-US" sz="1200" b="0" i="1" u="none" strike="noStrike" kern="1200" baseline="0" dirty="0">
                <a:solidFill>
                  <a:schemeClr val="tx1"/>
                </a:solidFill>
                <a:latin typeface="+mn-lt"/>
                <a:ea typeface="+mn-ea"/>
                <a:cs typeface="+mn-cs"/>
              </a:rPr>
              <a:t>5R</a:t>
            </a:r>
            <a:r>
              <a:rPr lang="en-US" sz="1200" b="0" i="0" u="none" strike="noStrike" kern="1200" baseline="0" dirty="0">
                <a:solidFill>
                  <a:schemeClr val="tx1"/>
                </a:solidFill>
                <a:latin typeface="+mn-lt"/>
                <a:ea typeface="+mn-ea"/>
                <a:cs typeface="+mn-cs"/>
              </a:rPr>
              <a:t>. This name comes from the five modules that are included in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(1) Readying, (2) Reflecting, (3) Representing, (4) </a:t>
            </a:r>
            <a:r>
              <a:rPr lang="en-US" sz="1200" b="0" i="0" u="none" strike="noStrike" kern="1200" baseline="0" dirty="0" err="1">
                <a:solidFill>
                  <a:schemeClr val="tx1"/>
                </a:solidFill>
                <a:latin typeface="+mn-lt"/>
                <a:ea typeface="+mn-ea"/>
                <a:cs typeface="+mn-cs"/>
              </a:rPr>
              <a:t>Realising</a:t>
            </a:r>
            <a:r>
              <a:rPr lang="en-US" sz="1200" b="0" i="0" u="none" strike="noStrike" kern="1200" baseline="0" dirty="0">
                <a:solidFill>
                  <a:schemeClr val="tx1"/>
                </a:solidFill>
                <a:latin typeface="+mn-lt"/>
                <a:ea typeface="+mn-ea"/>
                <a:cs typeface="+mn-cs"/>
              </a:rPr>
              <a:t>, and (5) Reporting (see Figure 3.3).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1375059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5R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has a number of key distinctive features. Most particularly, where traditional approaches to leader training and development tend to focus on leaders in isolation and in contexts removed from their normal sphere of activity, 5R encourages leaders to engage directly with the groups they are seeking to lead. Accordingly, each module takes leaders through a specified set of activities and, after this, leaders then take the teams they have responsibility for through those same activities. This provides participants with practical experience in managing social identities on the ground. At the start of the next module, participants then report back on their experience and feed outcomes forward into the next phase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In this way, 5R is designed to include and </a:t>
            </a:r>
            <a:r>
              <a:rPr lang="en-US" sz="1200" b="0" i="0" u="none" strike="noStrike" kern="1200" baseline="0" dirty="0" err="1">
                <a:solidFill>
                  <a:schemeClr val="tx1"/>
                </a:solidFill>
                <a:latin typeface="+mn-lt"/>
                <a:ea typeface="+mn-ea"/>
                <a:cs typeface="+mn-cs"/>
              </a:rPr>
              <a:t>mobilise</a:t>
            </a:r>
            <a:r>
              <a:rPr lang="en-US" sz="1200" b="0" i="0" u="none" strike="noStrike" kern="1200" baseline="0" dirty="0">
                <a:solidFill>
                  <a:schemeClr val="tx1"/>
                </a:solidFill>
                <a:latin typeface="+mn-lt"/>
                <a:ea typeface="+mn-ea"/>
                <a:cs typeface="+mn-cs"/>
              </a:rPr>
              <a:t> followers (the team members for whom leaders have responsibility) rather than to exclude them from the leadership process and the broader dynamics of team development and change.</a:t>
            </a:r>
          </a:p>
          <a:p>
            <a:r>
              <a:rPr lang="en-US" sz="1200" b="0" i="0" u="none" strike="noStrike" kern="1200" baseline="0" dirty="0">
                <a:solidFill>
                  <a:schemeClr val="tx1"/>
                </a:solidFill>
                <a:latin typeface="+mn-lt"/>
                <a:ea typeface="+mn-ea"/>
                <a:cs typeface="+mn-cs"/>
              </a:rPr>
              <a:t>At the start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participants take part in a </a:t>
            </a:r>
            <a:r>
              <a:rPr lang="en-US" sz="1200" b="0" i="1" u="none" strike="noStrike" kern="1200" baseline="0" dirty="0">
                <a:solidFill>
                  <a:schemeClr val="tx1"/>
                </a:solidFill>
                <a:latin typeface="+mn-lt"/>
                <a:ea typeface="+mn-ea"/>
                <a:cs typeface="+mn-cs"/>
              </a:rPr>
              <a:t>Readying </a:t>
            </a:r>
            <a:r>
              <a:rPr lang="en-US" sz="1200" b="0" i="0" u="none" strike="noStrike" kern="1200" baseline="0" dirty="0">
                <a:solidFill>
                  <a:schemeClr val="tx1"/>
                </a:solidFill>
                <a:latin typeface="+mn-lt"/>
                <a:ea typeface="+mn-ea"/>
                <a:cs typeface="+mn-cs"/>
              </a:rPr>
              <a:t>module, in which they learn about the importance of group and social identity processes for leadership, 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health, and also engage in activities that illustrate this. Following this, the </a:t>
            </a:r>
            <a:r>
              <a:rPr lang="en-US" sz="1200" b="0" i="1" u="none" strike="noStrike" kern="1200" baseline="0" dirty="0">
                <a:solidFill>
                  <a:schemeClr val="tx1"/>
                </a:solidFill>
                <a:latin typeface="+mn-lt"/>
                <a:ea typeface="+mn-ea"/>
                <a:cs typeface="+mn-cs"/>
              </a:rPr>
              <a:t>Reflecting </a:t>
            </a:r>
            <a:r>
              <a:rPr lang="en-US" sz="1200" b="0" i="0" u="none" strike="noStrike" kern="1200" baseline="0" dirty="0">
                <a:solidFill>
                  <a:schemeClr val="tx1"/>
                </a:solidFill>
                <a:latin typeface="+mn-lt"/>
                <a:ea typeface="+mn-ea"/>
                <a:cs typeface="+mn-cs"/>
              </a:rPr>
              <a:t>module </a:t>
            </a:r>
            <a:r>
              <a:rPr lang="en-US" sz="1200" b="0" i="0" u="none" strike="noStrike" kern="1200" baseline="0" dirty="0" err="1">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on a </a:t>
            </a:r>
            <a:r>
              <a:rPr lang="en-US" sz="1200" b="0" i="1" u="none" strike="noStrike" kern="1200" baseline="0" dirty="0">
                <a:solidFill>
                  <a:schemeClr val="tx1"/>
                </a:solidFill>
                <a:latin typeface="+mn-lt"/>
                <a:ea typeface="+mn-ea"/>
                <a:cs typeface="+mn-cs"/>
              </a:rPr>
              <a:t>social identity mapping </a:t>
            </a:r>
            <a:r>
              <a:rPr lang="en-US" sz="1200" b="0" i="0" u="none" strike="noStrike" kern="1200" baseline="0" dirty="0">
                <a:solidFill>
                  <a:schemeClr val="tx1"/>
                </a:solidFill>
                <a:latin typeface="+mn-lt"/>
                <a:ea typeface="+mn-ea"/>
                <a:cs typeface="+mn-cs"/>
              </a:rPr>
              <a:t>process (Cruwys, Steffens et al., 2016). This involves participants identifying the groups that are important to them in their day-to-day life and to represent the relationship between those groups (see the book’s website for further details, and see Chapter 15). In this, the process provides insight into people’s subjective representations of the key identity-based relations that structure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(Peters, Haslam, Ryan, &amp; Fonseca, 2013). In the </a:t>
            </a:r>
            <a:r>
              <a:rPr lang="en-US" sz="1200" b="0" i="1" u="none" strike="noStrike" kern="1200" baseline="0" dirty="0">
                <a:solidFill>
                  <a:schemeClr val="tx1"/>
                </a:solidFill>
                <a:latin typeface="+mn-lt"/>
                <a:ea typeface="+mn-ea"/>
                <a:cs typeface="+mn-cs"/>
              </a:rPr>
              <a:t>Representing </a:t>
            </a:r>
            <a:r>
              <a:rPr lang="en-US" sz="1200" b="0" i="0" u="none" strike="noStrike" kern="1200" baseline="0" dirty="0">
                <a:solidFill>
                  <a:schemeClr val="tx1"/>
                </a:solidFill>
                <a:latin typeface="+mn-lt"/>
                <a:ea typeface="+mn-ea"/>
                <a:cs typeface="+mn-cs"/>
              </a:rPr>
              <a:t>module participants are introduced to activities that encourage them to work with the groups that have been identified in the previous session and to give their members identity-focused </a:t>
            </a:r>
            <a:r>
              <a:rPr lang="en-US" sz="1200" b="0" i="1" u="none" strike="noStrike" kern="1200" baseline="0" dirty="0">
                <a:solidFill>
                  <a:schemeClr val="tx1"/>
                </a:solidFill>
                <a:latin typeface="+mn-lt"/>
                <a:ea typeface="+mn-ea"/>
                <a:cs typeface="+mn-cs"/>
              </a:rPr>
              <a:t>voice</a:t>
            </a:r>
            <a:r>
              <a:rPr lang="en-US" sz="1200" b="0" i="0" u="none" strike="noStrike" kern="1200" baseline="0" dirty="0">
                <a:solidFill>
                  <a:schemeClr val="tx1"/>
                </a:solidFill>
                <a:latin typeface="+mn-lt"/>
                <a:ea typeface="+mn-ea"/>
                <a:cs typeface="+mn-cs"/>
              </a:rPr>
              <a:t>. In particular, they do this by allowing them to clarify and articulate the nature of the group’s identity by uncovering group members’ shared values, aspirations and behaviours – and the goals on which these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In the </a:t>
            </a:r>
            <a:r>
              <a:rPr lang="en-US" sz="1200" b="0" i="1" u="none" strike="noStrike" kern="1200" baseline="0" dirty="0" err="1">
                <a:solidFill>
                  <a:schemeClr val="tx1"/>
                </a:solidFill>
                <a:latin typeface="+mn-lt"/>
                <a:ea typeface="+mn-ea"/>
                <a:cs typeface="+mn-cs"/>
              </a:rPr>
              <a:t>Realising</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module, participants then work together to develop strategies that will help achieve these goals and to embed these in both policy and practice. The final </a:t>
            </a:r>
            <a:r>
              <a:rPr lang="en-US" sz="1200" b="0" i="1" u="none" strike="noStrike" kern="1200" baseline="0" dirty="0">
                <a:solidFill>
                  <a:schemeClr val="tx1"/>
                </a:solidFill>
                <a:latin typeface="+mn-lt"/>
                <a:ea typeface="+mn-ea"/>
                <a:cs typeface="+mn-cs"/>
              </a:rPr>
              <a:t>Reporting </a:t>
            </a:r>
            <a:r>
              <a:rPr lang="en-US" sz="1200" b="0" i="0" u="none" strike="noStrike" kern="1200" baseline="0" dirty="0">
                <a:solidFill>
                  <a:schemeClr val="tx1"/>
                </a:solidFill>
                <a:latin typeface="+mn-lt"/>
                <a:ea typeface="+mn-ea"/>
                <a:cs typeface="+mn-cs"/>
              </a:rPr>
              <a:t>module involves participants providing and being given feedback about their progress in tracking towards group goals. This ensures that the ideas, activities and objectives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are embedded in the group’s culture, while also providing a platform for subsequent iterations of the process it entails.</a:t>
            </a:r>
          </a:p>
          <a:p>
            <a:r>
              <a:rPr lang="en-US" sz="1200" b="0" i="0" u="none" strike="noStrike" kern="1200" baseline="0" dirty="0">
                <a:solidFill>
                  <a:schemeClr val="tx1"/>
                </a:solidFill>
                <a:latin typeface="+mn-lt"/>
                <a:ea typeface="+mn-ea"/>
                <a:cs typeface="+mn-cs"/>
              </a:rPr>
              <a:t>Confirming the capacity for 5R to achieve its key objectives, evaluation of the original trial indicated that participation in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enhanced participants’ ability to engage in identity leadership (there was no effect on their motivation in part because this was already high at the start), as well as their (collective) goal clarity and team identification (Haslam et al., 2017). Importantly, too, there were no effects of participation in 5R on variables were not targeted by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 notably participants’ motivation and ability to engage in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that seeks to strengthen their (personal) identity as a superior individual (indeed, their motivation to do so decreased over time). Similar findings have also emerged from subsequent adaptations and trials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in a wide range of leadership contexts (e.g., </a:t>
            </a:r>
            <a:r>
              <a:rPr lang="en-US" sz="1200" b="0" i="0" u="none" strike="noStrike" kern="1200" baseline="0" dirty="0" err="1">
                <a:solidFill>
                  <a:schemeClr val="tx1"/>
                </a:solidFill>
                <a:latin typeface="+mn-lt"/>
                <a:ea typeface="+mn-ea"/>
                <a:cs typeface="+mn-cs"/>
              </a:rPr>
              <a:t>Gopinathan</a:t>
            </a:r>
            <a:r>
              <a:rPr lang="en-US" sz="1200" b="0" i="0" u="none" strike="noStrike" kern="1200" baseline="0" dirty="0">
                <a:solidFill>
                  <a:schemeClr val="tx1"/>
                </a:solidFill>
                <a:latin typeface="+mn-lt"/>
                <a:ea typeface="+mn-ea"/>
                <a:cs typeface="+mn-cs"/>
              </a:rPr>
              <a:t>, 2017; McMillan et al., 2019).</a:t>
            </a:r>
          </a:p>
          <a:p>
            <a:r>
              <a:rPr lang="en-US" sz="1200" b="0" i="0" u="none" strike="noStrike" kern="1200" baseline="0" dirty="0">
                <a:solidFill>
                  <a:schemeClr val="tx1"/>
                </a:solidFill>
                <a:latin typeface="+mn-lt"/>
                <a:ea typeface="+mn-ea"/>
                <a:cs typeface="+mn-cs"/>
              </a:rPr>
              <a:t>Although the 5R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has not been run and tested in its entirety with leaders of sport and exercise teams, there are a range of related interventions that have been </a:t>
            </a:r>
            <a:r>
              <a:rPr lang="en-US" sz="1200" b="0" i="0" u="none" strike="noStrike" kern="1200" baseline="0" dirty="0" err="1">
                <a:solidFill>
                  <a:schemeClr val="tx1"/>
                </a:solidFill>
                <a:latin typeface="+mn-lt"/>
                <a:ea typeface="+mn-ea"/>
                <a:cs typeface="+mn-cs"/>
              </a:rPr>
              <a:t>trialled</a:t>
            </a:r>
            <a:r>
              <a:rPr lang="en-US" sz="1200" b="0" i="0" u="none" strike="noStrike" kern="1200" baseline="0" dirty="0">
                <a:solidFill>
                  <a:schemeClr val="tx1"/>
                </a:solidFill>
                <a:latin typeface="+mn-lt"/>
                <a:ea typeface="+mn-ea"/>
                <a:cs typeface="+mn-cs"/>
              </a:rPr>
              <a:t>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domain. In an early study of this form, Matthew Slater and Jamie Barker (2019) conducted a leadership intervention with the UK Paralympics soccer team, focusing over a two-year period on the core 3Rs spelled out by Haslam et al. (2011): Reflecting, Representing and </a:t>
            </a:r>
            <a:r>
              <a:rPr lang="en-US" sz="1200" b="0" i="0" u="none" strike="noStrike" kern="1200" baseline="0" dirty="0" err="1">
                <a:solidFill>
                  <a:schemeClr val="tx1"/>
                </a:solidFill>
                <a:latin typeface="+mn-lt"/>
                <a:ea typeface="+mn-ea"/>
                <a:cs typeface="+mn-cs"/>
              </a:rPr>
              <a:t>Realising</a:t>
            </a:r>
            <a:r>
              <a:rPr lang="en-US" sz="1200" b="0" i="0" u="none" strike="noStrike" kern="1200" baseline="0" dirty="0">
                <a:solidFill>
                  <a:schemeClr val="tx1"/>
                </a:solidFill>
                <a:latin typeface="+mn-lt"/>
                <a:ea typeface="+mn-ea"/>
                <a:cs typeface="+mn-cs"/>
              </a:rPr>
              <a:t>. In this intervention, the researchers created a senior leadership team (consisting of three key members of the staff and four athletes) who were introduced to core ideas captured within each R and then implemented the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activities with the entire team. The researchers administered measures of interest at baseline, at several time points throughout the intervention, and then again at the end of the intervention. To allow for a rigorous assessment as well as to take account of changes within the team over the course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the intervention was also repeated in the second year. Results showed that, on both occasions, it was conducted participation in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that enhanced athletes’ identification with the team and their perceptions of staff members’ identity leadership. Beyond this, while there was no effect on the extent to which athletes felt </a:t>
            </a:r>
            <a:r>
              <a:rPr lang="en-US" sz="1200" b="0" i="0" u="none" strike="noStrike" kern="1200" baseline="0" dirty="0" err="1">
                <a:solidFill>
                  <a:schemeClr val="tx1"/>
                </a:solidFill>
                <a:latin typeface="+mn-lt"/>
                <a:ea typeface="+mn-ea"/>
                <a:cs typeface="+mn-cs"/>
              </a:rPr>
              <a:t>mobilised</a:t>
            </a:r>
            <a:r>
              <a:rPr lang="en-US" sz="1200" b="0" i="0" u="none" strike="noStrike" kern="1200" baseline="0" dirty="0">
                <a:solidFill>
                  <a:schemeClr val="tx1"/>
                </a:solidFill>
                <a:latin typeface="+mn-lt"/>
                <a:ea typeface="+mn-ea"/>
                <a:cs typeface="+mn-cs"/>
              </a:rPr>
              <a:t>, the intervention also increased the hours of practice that athletes invested away from the team. These results are noteworthy not only because they provide evidence of the capacity for identity leadership to increase the engagement of (elite) athletes (as shown elsewhere, e.g., by Fransen, Steffens et al., 2016; Stevens et al., 2020), but also because they show that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which seek to develop identity leadership have positive consequences both for individual team members and for team functioning as a whole.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989415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a:solidFill>
                  <a:schemeClr val="tx1"/>
                </a:solidFill>
                <a:latin typeface="+mn-lt"/>
                <a:ea typeface="+mn-ea"/>
                <a:cs typeface="+mn-cs"/>
              </a:rPr>
              <a:t>Taking this work further, Katrien Fransen, Alex Haslam, Niels Mertens and colleagues (2020) have also developed a sister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 the 5R Shared leadership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5RS</a:t>
            </a:r>
            <a:r>
              <a:rPr lang="en-US" sz="1200" b="0" i="0" u="none" strike="noStrike" kern="1200" baseline="0" dirty="0">
                <a:solidFill>
                  <a:schemeClr val="tx1"/>
                </a:solidFill>
                <a:latin typeface="+mn-lt"/>
                <a:ea typeface="+mn-ea"/>
                <a:cs typeface="+mn-cs"/>
              </a:rPr>
              <a:t>) – and examined its utility across several sport contexts. This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aims to combine insights from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with those from shared leadership discussed earlier in this chapter. In particular, it does this by empowering multiple leaders within the team to engage in processes of identity leadership. In this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all team members first complete a social network analysis to identify those athletes in the team who are consensually seen as providing the best quality athlete leadership across four key roles: as a task, motivational, social and external leader (Fransen, Vanbeselaere et al., 2014; Fransen, Van Puyenbroeck, 2015). This process ensures these athletes are seen as legitimate leaders within the team and, on this basis, they are then formally assigned to a leader role. These appointed athlete leaders then work together with other members of their team to implement various activities and solicit continuous input over the course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In contrast to the 5R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5RS employs an exercise in the Reflecting phase which challenges participants to reflect on their shared values and norms and to integrate these in an overarching team trademark which then informs their ongoing activities. By way of example, a volleyball team that completed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identified their core values as having older and younger players playing together (i.e., without any age differentiation), having each other’s back, encouraging each other, being open and accessible, ambitious, understanding, valuing </a:t>
            </a:r>
            <a:r>
              <a:rPr lang="en-US" sz="1200" b="0" i="0" u="none" strike="noStrike" kern="1200" baseline="0" dirty="0" err="1">
                <a:solidFill>
                  <a:schemeClr val="tx1"/>
                </a:solidFill>
                <a:latin typeface="+mn-lt"/>
                <a:ea typeface="+mn-ea"/>
                <a:cs typeface="+mn-cs"/>
              </a:rPr>
              <a:t>humour</a:t>
            </a:r>
            <a:r>
              <a:rPr lang="en-US" sz="1200" b="0" i="0" u="none" strike="noStrike" kern="1200" baseline="0" dirty="0">
                <a:solidFill>
                  <a:schemeClr val="tx1"/>
                </a:solidFill>
                <a:latin typeface="+mn-lt"/>
                <a:ea typeface="+mn-ea"/>
                <a:cs typeface="+mn-cs"/>
              </a:rPr>
              <a:t>, seeing the team as a second home, being confident and having good relations. The team members then brought these values together in the trademark of a </a:t>
            </a:r>
            <a:r>
              <a:rPr lang="en-US" sz="1200" b="0" i="1" u="none" strike="noStrike" kern="1200" baseline="0" dirty="0">
                <a:solidFill>
                  <a:schemeClr val="tx1"/>
                </a:solidFill>
                <a:latin typeface="+mn-lt"/>
                <a:ea typeface="+mn-ea"/>
                <a:cs typeface="+mn-cs"/>
              </a:rPr>
              <a:t>wolf pack</a:t>
            </a:r>
            <a:r>
              <a:rPr lang="en-US" sz="1200" b="0" i="0" u="none" strike="noStrike" kern="1200" baseline="0" dirty="0">
                <a:solidFill>
                  <a:schemeClr val="tx1"/>
                </a:solidFill>
                <a:latin typeface="+mn-lt"/>
                <a:ea typeface="+mn-ea"/>
                <a:cs typeface="+mn-cs"/>
              </a:rPr>
              <a:t>; the idea of being one family, fighting together against common enemies (Fransen, Haslam, Mertens, Steffens et al., 2020). In contrast to the focus on general goals in the Representing phase of the original 5R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5RS also focuses on goals related to each of the four leadership roles: task, motivational, social and external. The respective appointed leader in this role takes responsibility for the process of generating these goals and following up on progress towards them.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various innovations suggest that it is possible to develop identity leadership in ways that enhance team functioning, not only by increasing participants’ motivation and commitment but also by improving their health. Nevertheless, in the years ahead, we and others will need to develop and test additional identity leadership interventions to address the manifold challenges of leadership in an array of sport and exercise (and other) contexts. In these it is also going to be particularly important to establish how (and how much) these interventions can contribute to a broad set of outcomes. Based on the evidence that we have to date, our sense is that they have the capacity not only to improve motivation and performance, but also to play a very significant role in helping leaders foster health, well-being and resilience in the groups and teams they aspire to lead. </a:t>
            </a:r>
            <a:endParaRPr lang="nl-BE" dirty="0"/>
          </a:p>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17</a:t>
            </a:fld>
            <a:endParaRPr lang="en-GB"/>
          </a:p>
        </p:txBody>
      </p:sp>
    </p:spTree>
    <p:extLst>
      <p:ext uri="{BB962C8B-B14F-4D97-AF65-F5344CB8AC3E}">
        <p14:creationId xmlns:p14="http://schemas.microsoft.com/office/powerpoint/2010/main" val="1548947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Leadership is a topic that lies at the heart of sport and exercise. In this chapter, we </a:t>
            </a:r>
            <a:r>
              <a:rPr lang="en-US" sz="1200" b="0" i="0" u="none" strike="noStrike" kern="1200" baseline="0" dirty="0" err="1">
                <a:solidFill>
                  <a:schemeClr val="tx1"/>
                </a:solidFill>
                <a:latin typeface="+mn-lt"/>
                <a:ea typeface="+mn-ea"/>
                <a:cs typeface="+mn-cs"/>
              </a:rPr>
              <a:t>summarised</a:t>
            </a:r>
            <a:r>
              <a:rPr lang="en-US" sz="1200" b="0" i="0" u="none" strike="noStrike" kern="1200" baseline="0" dirty="0">
                <a:solidFill>
                  <a:schemeClr val="tx1"/>
                </a:solidFill>
                <a:latin typeface="+mn-lt"/>
                <a:ea typeface="+mn-ea"/>
                <a:cs typeface="+mn-cs"/>
              </a:rPr>
              <a:t> established as well as emerging approaches to this topic and went on to </a:t>
            </a:r>
          </a:p>
          <a:p>
            <a:r>
              <a:rPr lang="en-US" sz="1200" b="0" i="0" u="none" strike="noStrike" kern="1200" baseline="0" dirty="0">
                <a:solidFill>
                  <a:schemeClr val="tx1"/>
                </a:solidFill>
                <a:latin typeface="+mn-lt"/>
                <a:ea typeface="+mn-ea"/>
                <a:cs typeface="+mn-cs"/>
              </a:rPr>
              <a:t>outline ways in which a social identity approach advances on these. This review made it clear that prevailing models of leadership are limited – as a framework for both analysis and action – primarily because they focus on qualities of leaders </a:t>
            </a:r>
            <a:r>
              <a:rPr lang="en-US" sz="1200" b="0" i="1" u="none" strike="noStrike" kern="1200" baseline="0" dirty="0">
                <a:solidFill>
                  <a:schemeClr val="tx1"/>
                </a:solidFill>
                <a:latin typeface="+mn-lt"/>
                <a:ea typeface="+mn-ea"/>
                <a:cs typeface="+mn-cs"/>
              </a:rPr>
              <a:t>as individuals</a:t>
            </a:r>
            <a:r>
              <a:rPr lang="en-US" sz="1200" b="0" i="0" u="none" strike="noStrike" kern="1200" baseline="0" dirty="0">
                <a:solidFill>
                  <a:schemeClr val="tx1"/>
                </a:solidFill>
                <a:latin typeface="+mn-lt"/>
                <a:ea typeface="+mn-ea"/>
                <a:cs typeface="+mn-cs"/>
              </a:rPr>
              <a:t>. In contrast, the social identity approach suggests that, to be effective, leadership needs to embrace the power of the collective that arises from a sense of shared identity that brings people together </a:t>
            </a:r>
            <a:r>
              <a:rPr lang="en-US" sz="1200" b="0" i="1" u="none" strike="noStrike" kern="1200" baseline="0" dirty="0">
                <a:solidFill>
                  <a:schemeClr val="tx1"/>
                </a:solidFill>
                <a:latin typeface="+mn-lt"/>
                <a:ea typeface="+mn-ea"/>
                <a:cs typeface="+mn-cs"/>
              </a:rPr>
              <a:t>as team members </a:t>
            </a:r>
            <a:r>
              <a:rPr lang="en-US" sz="1200" b="0" i="0" u="none" strike="noStrike" kern="1200" baseline="0" dirty="0">
                <a:solidFill>
                  <a:schemeClr val="tx1"/>
                </a:solidFill>
                <a:latin typeface="+mn-lt"/>
                <a:ea typeface="+mn-ea"/>
                <a:cs typeface="+mn-cs"/>
              </a:rPr>
              <a:t>and thereby motivates them to go much further than they can – and </a:t>
            </a:r>
            <a:r>
              <a:rPr lang="en-US" sz="1200" b="0" i="1" u="none" strike="noStrike" kern="1200" baseline="0" dirty="0">
                <a:solidFill>
                  <a:schemeClr val="tx1"/>
                </a:solidFill>
                <a:latin typeface="+mn-lt"/>
                <a:ea typeface="+mn-ea"/>
                <a:cs typeface="+mn-cs"/>
              </a:rPr>
              <a:t>think </a:t>
            </a:r>
            <a:r>
              <a:rPr lang="en-US" sz="1200" b="0" i="0" u="none" strike="noStrike" kern="1200" baseline="0" dirty="0">
                <a:solidFill>
                  <a:schemeClr val="tx1"/>
                </a:solidFill>
                <a:latin typeface="+mn-lt"/>
                <a:ea typeface="+mn-ea"/>
                <a:cs typeface="+mn-cs"/>
              </a:rPr>
              <a:t>they can – than when they think and act as lone entities. </a:t>
            </a:r>
          </a:p>
          <a:p>
            <a:r>
              <a:rPr lang="en-US" sz="1200" b="0" i="0" u="none" strike="noStrike" kern="1200" baseline="0" dirty="0">
                <a:solidFill>
                  <a:schemeClr val="tx1"/>
                </a:solidFill>
                <a:latin typeface="+mn-lt"/>
                <a:ea typeface="+mn-ea"/>
                <a:cs typeface="+mn-cs"/>
              </a:rPr>
              <a:t>In providing a fuller understanding of the self, group and influence processes that are key to effective leadership, we argued that these social identity principles are uniquely positioned to explain how and why leaders are able to motivate and direct others. Supporting these claims, the research that this approach has spawned makes it clear that identity leadership helps not only to drive motivation and performance, but also to deliver other important team and individual outcomes – not least in promoting a sense of belonging, purpose, support and agency in ways that sustain health and well-being. Research also makes it clear that there are a range of behaviours that leaders can engage in to ‘do’ identity leadership better. This indeed is the basis for a number of promising interventions that seek to develop identity leadership with a view to enhancing individual and team functioning. </a:t>
            </a:r>
          </a:p>
          <a:p>
            <a:r>
              <a:rPr lang="en-US" sz="1200" b="0" i="0" u="none" strike="noStrike" kern="1200" baseline="0" dirty="0">
                <a:solidFill>
                  <a:schemeClr val="tx1"/>
                </a:solidFill>
                <a:latin typeface="+mn-lt"/>
                <a:ea typeface="+mn-ea"/>
                <a:cs typeface="+mn-cs"/>
              </a:rPr>
              <a:t>Against this background, it is perhaps surprising that so few approaches to leadership home in on a theoretical specification of the ways in leaders can – and need to – meaningfully engage with a shared sense of ‘we-ness’. And even though the social identity approach seeks to do exactly this, it is also the case that there are a range of intellectual and practical challenges that future work still needs to address and resolve. Yet, as with leadership itself – to borrow lines from the quote with which we started – these are challenges that we will be better able to rise to if we are able to unite researchers and practitioners around the grand design that the social identity approach lays out. We hope we can, and that this chapter has helped persuade leaders of the future of the merits of this collective enterprise.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18</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2019 </a:t>
            </a:r>
            <a:r>
              <a:rPr lang="en-US" sz="1200" b="0" i="1" u="none" strike="noStrike" kern="1200" baseline="0" dirty="0">
                <a:solidFill>
                  <a:schemeClr val="tx1"/>
                </a:solidFill>
                <a:latin typeface="+mn-lt"/>
                <a:ea typeface="+mn-ea"/>
                <a:cs typeface="+mn-cs"/>
              </a:rPr>
              <a:t>Daily Telegraph </a:t>
            </a:r>
            <a:r>
              <a:rPr lang="en-US" sz="1200" b="0" i="0" u="none" strike="noStrike" kern="1200" baseline="0" dirty="0">
                <a:solidFill>
                  <a:schemeClr val="tx1"/>
                </a:solidFill>
                <a:latin typeface="+mn-lt"/>
                <a:ea typeface="+mn-ea"/>
                <a:cs typeface="+mn-cs"/>
              </a:rPr>
              <a:t>article from which the above quotation was taken, the sports journalist Paul Hayward focused on the outstanding leadership of two of football’s most enigmatic managers – Pep Guardiola of Manchester City and Jürgen Klopp of Liverpool. In particular, he focused on the impact that the two managers had on their players – regularly motivating them to play well beyond what they thought their capabilities would allow them to do. Subsequent events proved this analysis right, with both teams going on to write sporting history. Guardiola’s team won the English Premier League for the second consecutive year while performing a unique Treble in also winning both the FA Cup and the </a:t>
            </a:r>
            <a:r>
              <a:rPr lang="en-US" sz="1200" b="0" i="0" u="none" strike="noStrike" kern="1200" baseline="0" dirty="0" err="1">
                <a:solidFill>
                  <a:schemeClr val="tx1"/>
                </a:solidFill>
                <a:latin typeface="+mn-lt"/>
                <a:ea typeface="+mn-ea"/>
                <a:cs typeface="+mn-cs"/>
              </a:rPr>
              <a:t>Caraboa</a:t>
            </a:r>
            <a:r>
              <a:rPr lang="en-US" sz="1200" b="0" i="0" u="none" strike="noStrike" kern="1200" baseline="0" dirty="0">
                <a:solidFill>
                  <a:schemeClr val="tx1"/>
                </a:solidFill>
                <a:latin typeface="+mn-lt"/>
                <a:ea typeface="+mn-ea"/>
                <a:cs typeface="+mn-cs"/>
              </a:rPr>
              <a:t> Cup. At the same time, while </a:t>
            </a:r>
            <a:r>
              <a:rPr lang="en-US" sz="1200" b="0" i="0" u="none" strike="noStrike" kern="1200" baseline="0" dirty="0" err="1">
                <a:solidFill>
                  <a:schemeClr val="tx1"/>
                </a:solidFill>
                <a:latin typeface="+mn-lt"/>
                <a:ea typeface="+mn-ea"/>
                <a:cs typeface="+mn-cs"/>
              </a:rPr>
              <a:t>duelling</a:t>
            </a:r>
            <a:r>
              <a:rPr lang="en-US" sz="1200" b="0" i="0" u="none" strike="noStrike" kern="1200" baseline="0" dirty="0">
                <a:solidFill>
                  <a:schemeClr val="tx1"/>
                </a:solidFill>
                <a:latin typeface="+mn-lt"/>
                <a:ea typeface="+mn-ea"/>
                <a:cs typeface="+mn-cs"/>
              </a:rPr>
              <a:t> with Manchester City for the league title, Klopp’s Liverpool went on to win European Champions League.</a:t>
            </a:r>
          </a:p>
          <a:p>
            <a:r>
              <a:rPr lang="en-US" sz="1200" b="0" i="0" u="none" strike="noStrike" kern="1200" baseline="0" dirty="0">
                <a:solidFill>
                  <a:schemeClr val="tx1"/>
                </a:solidFill>
                <a:latin typeface="+mn-lt"/>
                <a:ea typeface="+mn-ea"/>
                <a:cs typeface="+mn-cs"/>
              </a:rPr>
              <a:t>As Hayward observes, the two managers’ ability to bring out the best in their players had little to do either with their greatness as individuals or with the unique capabilities of their players. Instead, it was a consequence of these managers’ ability to </a:t>
            </a:r>
            <a:r>
              <a:rPr lang="en-US" sz="1200" b="0" i="1" u="none" strike="noStrike" kern="1200" baseline="0" dirty="0">
                <a:solidFill>
                  <a:schemeClr val="tx1"/>
                </a:solidFill>
                <a:latin typeface="+mn-lt"/>
                <a:ea typeface="+mn-ea"/>
                <a:cs typeface="+mn-cs"/>
              </a:rPr>
              <a:t>transform </a:t>
            </a:r>
            <a:r>
              <a:rPr lang="en-US" sz="1200" b="0" i="0" u="none" strike="noStrike" kern="1200" baseline="0" dirty="0">
                <a:solidFill>
                  <a:schemeClr val="tx1"/>
                </a:solidFill>
                <a:latin typeface="+mn-lt"/>
                <a:ea typeface="+mn-ea"/>
                <a:cs typeface="+mn-cs"/>
              </a:rPr>
              <a:t>players’ understanding of themselves and their relationship to others so that they </a:t>
            </a:r>
            <a:r>
              <a:rPr lang="en-US" sz="1200" b="0" i="0" u="none" strike="noStrike" kern="1200" baseline="0" dirty="0" err="1">
                <a:solidFill>
                  <a:schemeClr val="tx1"/>
                </a:solidFill>
                <a:latin typeface="+mn-lt"/>
                <a:ea typeface="+mn-ea"/>
                <a:cs typeface="+mn-cs"/>
              </a:rPr>
              <a:t>realised</a:t>
            </a:r>
            <a:r>
              <a:rPr lang="en-US" sz="1200" b="0" i="0" u="none" strike="noStrike" kern="1200" baseline="0" dirty="0">
                <a:solidFill>
                  <a:schemeClr val="tx1"/>
                </a:solidFill>
                <a:latin typeface="+mn-lt"/>
                <a:ea typeface="+mn-ea"/>
                <a:cs typeface="+mn-cs"/>
              </a:rPr>
              <a:t> </a:t>
            </a:r>
            <a:r>
              <a:rPr lang="nl-BE"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their actions were contributing to something bigger than themselves – the team – which would be a vehicle for them to achieve something truly exceptional. In other words, extraordinary achievement became possible because the players were encouraged to see the team’s interest as their own interest because the </a:t>
            </a:r>
            <a:r>
              <a:rPr lang="en-US" sz="1200" b="0" i="1" u="none" strike="noStrike" kern="1200" baseline="0" dirty="0">
                <a:solidFill>
                  <a:schemeClr val="tx1"/>
                </a:solidFill>
                <a:latin typeface="+mn-lt"/>
                <a:ea typeface="+mn-ea"/>
                <a:cs typeface="+mn-cs"/>
              </a:rPr>
              <a:t>team had been </a:t>
            </a:r>
            <a:r>
              <a:rPr lang="en-US" sz="1200" b="0" i="1" u="none" strike="noStrike" kern="1200" baseline="0" dirty="0" err="1">
                <a:solidFill>
                  <a:schemeClr val="tx1"/>
                </a:solidFill>
                <a:latin typeface="+mn-lt"/>
                <a:ea typeface="+mn-ea"/>
                <a:cs typeface="+mn-cs"/>
              </a:rPr>
              <a:t>internalised</a:t>
            </a:r>
            <a:r>
              <a:rPr lang="en-US" sz="1200" b="0" i="1" u="none" strike="noStrike" kern="1200" baseline="0" dirty="0">
                <a:solidFill>
                  <a:schemeClr val="tx1"/>
                </a:solidFill>
                <a:latin typeface="+mn-lt"/>
                <a:ea typeface="+mn-ea"/>
                <a:cs typeface="+mn-cs"/>
              </a:rPr>
              <a:t> as part of their sense of self</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Yet while key insights offered by such an analysis might seem plausible, it is notable that these are not commonly articulated within contemporary approaches to leadership. In large part this is because these approaches fail to provide a detailed theoretical analysis of the psychology of the self – or, more particularly, of the ways in which this can be a basis for leadership and social influence as well as 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more generally. As we saw in Chapter 2, these considerations lie at the heart of a social identity approach to leadership. In light of the fact that leadership is widely defined as a leader’s ability to motivate group members in ways that encourage them to contribute to shared goals (House, </a:t>
            </a:r>
            <a:r>
              <a:rPr lang="en-US" sz="1200" b="0" i="0" u="none" strike="noStrike" kern="1200" baseline="0" dirty="0" err="1">
                <a:solidFill>
                  <a:schemeClr val="tx1"/>
                </a:solidFill>
                <a:latin typeface="+mn-lt"/>
                <a:ea typeface="+mn-ea"/>
                <a:cs typeface="+mn-cs"/>
              </a:rPr>
              <a:t>Javidan</a:t>
            </a:r>
            <a:r>
              <a:rPr lang="en-US" sz="1200" b="0" i="0" u="none" strike="noStrike" kern="1200" baseline="0" dirty="0">
                <a:solidFill>
                  <a:schemeClr val="tx1"/>
                </a:solidFill>
                <a:latin typeface="+mn-lt"/>
                <a:ea typeface="+mn-ea"/>
                <a:cs typeface="+mn-cs"/>
              </a:rPr>
              <a:t>, &amp; Dorfman, 2001), it is perhaps also surprising that few approaches have sought to understand leadership as a group process itself, or to </a:t>
            </a:r>
            <a:r>
              <a:rPr lang="en-US" sz="1200" b="0" i="0" u="none" strike="noStrike" kern="1200" baseline="0" dirty="0" err="1">
                <a:solidFill>
                  <a:schemeClr val="tx1"/>
                </a:solidFill>
                <a:latin typeface="+mn-lt"/>
                <a:ea typeface="+mn-ea"/>
                <a:cs typeface="+mn-cs"/>
              </a:rPr>
              <a:t>theorise</a:t>
            </a:r>
            <a:r>
              <a:rPr lang="en-US" sz="1200" b="0" i="0" u="none" strike="noStrike" kern="1200" baseline="0" dirty="0">
                <a:solidFill>
                  <a:schemeClr val="tx1"/>
                </a:solidFill>
                <a:latin typeface="+mn-lt"/>
                <a:ea typeface="+mn-ea"/>
                <a:cs typeface="+mn-cs"/>
              </a:rPr>
              <a:t> about its collective underpinnings. One of the key insights of the social identity approach is that leadership is a group process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which revolves around the psychology of leaders – and followers – </a:t>
            </a:r>
            <a:r>
              <a:rPr lang="en-US" sz="1200" b="0" i="1" u="none" strike="noStrike" kern="1200" baseline="0" dirty="0">
                <a:solidFill>
                  <a:schemeClr val="tx1"/>
                </a:solidFill>
                <a:latin typeface="+mn-lt"/>
                <a:ea typeface="+mn-ea"/>
                <a:cs typeface="+mn-cs"/>
              </a:rPr>
              <a:t>as group members</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This chapter starts with a review of influential contemporary approaches to leadership in sport and exercise contexts, focusing on work which has explored processes of transformational leadership, need-supportive leadership and shared leadership. After this, we outline the core tenets of a social identity approach to leadership before identifying key points that emerge from this approach and which contribute to our appreciation of the ways in which leaders are able to channel team members’ efforts in pursuit of collective goals. These points all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on the idea that the creation and </a:t>
            </a:r>
            <a:r>
              <a:rPr lang="en-US" sz="1200" b="0" i="0" u="none" strike="noStrike" kern="1200" baseline="0" dirty="0" err="1">
                <a:solidFill>
                  <a:schemeClr val="tx1"/>
                </a:solidFill>
                <a:latin typeface="+mn-lt"/>
                <a:ea typeface="+mn-ea"/>
                <a:cs typeface="+mn-cs"/>
              </a:rPr>
              <a:t>mobilisation</a:t>
            </a:r>
            <a:r>
              <a:rPr lang="en-US" sz="1200" b="0" i="0" u="none" strike="noStrike" kern="1200" baseline="0" dirty="0">
                <a:solidFill>
                  <a:schemeClr val="tx1"/>
                </a:solidFill>
                <a:latin typeface="+mn-lt"/>
                <a:ea typeface="+mn-ea"/>
                <a:cs typeface="+mn-cs"/>
              </a:rPr>
              <a:t> of a sense of shared social identity is foundational to leaders’ efforts to inspire and direct the teams they lead. While this analysis helps us to understand the remarkable achievements of leaders like Guardiola and Klopp, it also has broader relevance to the very wide range of sports and exercise achievements for which leadership is essential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Like many other approaches to the study and practice of leadership, the notion of </a:t>
            </a:r>
            <a:r>
              <a:rPr lang="en-US" sz="1200" b="0" i="1" u="none" strike="noStrike" kern="1200" baseline="0" dirty="0">
                <a:solidFill>
                  <a:schemeClr val="tx1"/>
                </a:solidFill>
                <a:latin typeface="+mn-lt"/>
                <a:ea typeface="+mn-ea"/>
                <a:cs typeface="+mn-cs"/>
              </a:rPr>
              <a:t>transformational leadership </a:t>
            </a:r>
            <a:r>
              <a:rPr lang="en-US" sz="1200" b="0" i="0" u="none" strike="noStrike" kern="1200" baseline="0" dirty="0">
                <a:solidFill>
                  <a:schemeClr val="tx1"/>
                </a:solidFill>
                <a:latin typeface="+mn-lt"/>
                <a:ea typeface="+mn-ea"/>
                <a:cs typeface="+mn-cs"/>
              </a:rPr>
              <a:t>has its origins in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research. Indeed, in light of similarities between sporting activity and key aspects of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life (e.g., teamwork; Day, Gordon, &amp; Fink, 2012; and see Chapter 5),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insights have been increasingly applied to sport and exercise contexts. In the case of transformational leadership, this construct was originally developed to explain how leaders are able to motivate others so that they perform beyond expectations (Bass, 1985). In developing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answers to this question, researchers argued that transformational leaders excel in four key domains (‘the four Is’; Bass &amp; Riggio, 2006; see Figure 3.1). First, they show </a:t>
            </a:r>
            <a:r>
              <a:rPr lang="en-US" sz="1200" b="0" i="1" u="none" strike="noStrike" kern="1200" baseline="0" dirty="0">
                <a:solidFill>
                  <a:schemeClr val="tx1"/>
                </a:solidFill>
                <a:latin typeface="+mn-lt"/>
                <a:ea typeface="+mn-ea"/>
                <a:cs typeface="+mn-cs"/>
              </a:rPr>
              <a:t>inspirational motivation</a:t>
            </a:r>
            <a:r>
              <a:rPr lang="en-US" sz="1200" b="0" i="0" u="none" strike="noStrike" kern="1200" baseline="0" dirty="0">
                <a:solidFill>
                  <a:schemeClr val="tx1"/>
                </a:solidFill>
                <a:latin typeface="+mn-lt"/>
                <a:ea typeface="+mn-ea"/>
                <a:cs typeface="+mn-cs"/>
              </a:rPr>
              <a:t>, in part by defining a desirable mission (e.g., winning the Champions League in Klopp’s case). Second, they exert </a:t>
            </a:r>
            <a:r>
              <a:rPr lang="en-US" sz="1200" b="0" i="1" u="none" strike="noStrike" kern="1200" baseline="0" dirty="0" err="1">
                <a:solidFill>
                  <a:schemeClr val="tx1"/>
                </a:solidFill>
                <a:latin typeface="+mn-lt"/>
                <a:ea typeface="+mn-ea"/>
                <a:cs typeface="+mn-cs"/>
              </a:rPr>
              <a:t>idealised</a:t>
            </a:r>
            <a:r>
              <a:rPr lang="en-US" sz="1200" b="0" i="1" u="none" strike="noStrike" kern="1200" baseline="0" dirty="0">
                <a:solidFill>
                  <a:schemeClr val="tx1"/>
                </a:solidFill>
                <a:latin typeface="+mn-lt"/>
                <a:ea typeface="+mn-ea"/>
                <a:cs typeface="+mn-cs"/>
              </a:rPr>
              <a:t> influence </a:t>
            </a:r>
            <a:r>
              <a:rPr lang="en-US" sz="1200" b="0" i="0" u="none" strike="noStrike" kern="1200" baseline="0" dirty="0">
                <a:solidFill>
                  <a:schemeClr val="tx1"/>
                </a:solidFill>
                <a:latin typeface="+mn-lt"/>
                <a:ea typeface="+mn-ea"/>
                <a:cs typeface="+mn-cs"/>
              </a:rPr>
              <a:t>by modelling desirable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(e.g., high levels of enthusiasm for the team). Third, they provide followers with </a:t>
            </a:r>
            <a:r>
              <a:rPr lang="en-US" sz="1200" b="0" i="1" u="none" strike="noStrike" kern="1200" baseline="0" dirty="0">
                <a:solidFill>
                  <a:schemeClr val="tx1"/>
                </a:solidFill>
                <a:latin typeface="+mn-lt"/>
                <a:ea typeface="+mn-ea"/>
                <a:cs typeface="+mn-cs"/>
              </a:rPr>
              <a:t>intellectual stimulation </a:t>
            </a:r>
            <a:r>
              <a:rPr lang="en-US" sz="1200" b="0" i="0" u="none" strike="noStrike" kern="1200" baseline="0" dirty="0">
                <a:solidFill>
                  <a:schemeClr val="tx1"/>
                </a:solidFill>
                <a:latin typeface="+mn-lt"/>
                <a:ea typeface="+mn-ea"/>
                <a:cs typeface="+mn-cs"/>
              </a:rPr>
              <a:t>(e.g., engaging them in team plans and strategy). Finally, they show </a:t>
            </a:r>
            <a:r>
              <a:rPr lang="en-US" sz="1200" b="0" i="1" u="none" strike="noStrike" kern="1200" baseline="0" dirty="0">
                <a:solidFill>
                  <a:schemeClr val="tx1"/>
                </a:solidFill>
                <a:latin typeface="+mn-lt"/>
                <a:ea typeface="+mn-ea"/>
                <a:cs typeface="+mn-cs"/>
              </a:rPr>
              <a:t>individual consideration </a:t>
            </a:r>
            <a:r>
              <a:rPr lang="en-US" sz="1200" b="0" i="0" u="none" strike="noStrike" kern="1200" baseline="0" dirty="0">
                <a:solidFill>
                  <a:schemeClr val="tx1"/>
                </a:solidFill>
                <a:latin typeface="+mn-lt"/>
                <a:ea typeface="+mn-ea"/>
                <a:cs typeface="+mn-cs"/>
              </a:rPr>
              <a:t>(e.g., by being sensitive to the needs of different players).</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Transformational leadership has become an influential theory in the realm of sport and exercise, where it is used to explain the success of a range of leaders whether they be managers, coaches, captains or rank-and-file athletes (Price &amp; Weiss, 2013). In this vein, there is an abundance of research which shows that sport groups and teams function better to the extent that their leaders are perceived to display transformational leadership behaviours (for reviews, see Arthur, </a:t>
            </a:r>
            <a:r>
              <a:rPr lang="en-US" sz="1200" b="0" i="0" u="none" strike="noStrike" kern="1200" baseline="0" dirty="0" err="1">
                <a:solidFill>
                  <a:schemeClr val="tx1"/>
                </a:solidFill>
                <a:latin typeface="+mn-lt"/>
                <a:ea typeface="+mn-ea"/>
                <a:cs typeface="+mn-cs"/>
              </a:rPr>
              <a:t>Bastardoz</a:t>
            </a:r>
            <a:r>
              <a:rPr lang="en-US" sz="1200" b="0" i="0" u="none" strike="noStrike" kern="1200" baseline="0" dirty="0">
                <a:solidFill>
                  <a:schemeClr val="tx1"/>
                </a:solidFill>
                <a:latin typeface="+mn-lt"/>
                <a:ea typeface="+mn-ea"/>
                <a:cs typeface="+mn-cs"/>
              </a:rPr>
              <a:t>, &amp; Eklund, 2017; </a:t>
            </a:r>
            <a:r>
              <a:rPr lang="en-US" sz="1200" b="0" i="0" u="none" strike="noStrike" kern="1200" baseline="0" dirty="0" err="1">
                <a:solidFill>
                  <a:schemeClr val="tx1"/>
                </a:solidFill>
                <a:latin typeface="+mn-lt"/>
                <a:ea typeface="+mn-ea"/>
                <a:cs typeface="+mn-cs"/>
              </a:rPr>
              <a:t>Hoption</a:t>
            </a:r>
            <a:r>
              <a:rPr lang="en-US" sz="1200" b="0" i="0" u="none" strike="noStrike" kern="1200" baseline="0" dirty="0">
                <a:solidFill>
                  <a:schemeClr val="tx1"/>
                </a:solidFill>
                <a:latin typeface="+mn-lt"/>
                <a:ea typeface="+mn-ea"/>
                <a:cs typeface="+mn-cs"/>
              </a:rPr>
              <a:t>, Phelan, &amp; Barling, 2007; </a:t>
            </a:r>
            <a:r>
              <a:rPr lang="en-US" sz="1200" b="0" i="0" u="none" strike="noStrike" kern="1200" baseline="0" dirty="0" err="1">
                <a:solidFill>
                  <a:schemeClr val="tx1"/>
                </a:solidFill>
                <a:latin typeface="+mn-lt"/>
                <a:ea typeface="+mn-ea"/>
                <a:cs typeface="+mn-cs"/>
              </a:rPr>
              <a:t>Turnnidge</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Côté</a:t>
            </a:r>
            <a:r>
              <a:rPr lang="en-US" sz="1200" b="0" i="0" u="none" strike="noStrike" kern="1200" baseline="0" dirty="0">
                <a:solidFill>
                  <a:schemeClr val="tx1"/>
                </a:solidFill>
                <a:latin typeface="+mn-lt"/>
                <a:ea typeface="+mn-ea"/>
                <a:cs typeface="+mn-cs"/>
              </a:rPr>
              <a:t>, 2018). For instance, research shows that when athletes perceive their leaders to be transformational (i.e., to display the four Is described in Figure 3.1), this perception is associated with more </a:t>
            </a:r>
            <a:r>
              <a:rPr lang="en-US" sz="1200" b="0" i="0" u="none" strike="noStrike" kern="1200" baseline="0" dirty="0" err="1">
                <a:solidFill>
                  <a:schemeClr val="tx1"/>
                </a:solidFill>
                <a:latin typeface="+mn-lt"/>
                <a:ea typeface="+mn-ea"/>
                <a:cs typeface="+mn-cs"/>
              </a:rPr>
              <a:t>favourable</a:t>
            </a:r>
            <a:r>
              <a:rPr lang="en-US" sz="1200" b="0" i="0" u="none" strike="noStrike" kern="1200" baseline="0" dirty="0">
                <a:solidFill>
                  <a:schemeClr val="tx1"/>
                </a:solidFill>
                <a:latin typeface="+mn-lt"/>
                <a:ea typeface="+mn-ea"/>
                <a:cs typeface="+mn-cs"/>
              </a:rPr>
              <a:t> outcomes, including greater athlete motivation (e.g., Arthur, Woodman, Ong, Hardy, &amp; Ntoumanis, 2011), improved athlete well-being (e.g., </a:t>
            </a:r>
            <a:r>
              <a:rPr lang="en-US" sz="1200" b="0" i="0" u="none" strike="noStrike" kern="1200" baseline="0" dirty="0" err="1">
                <a:solidFill>
                  <a:schemeClr val="tx1"/>
                </a:solidFill>
                <a:latin typeface="+mn-lt"/>
                <a:ea typeface="+mn-ea"/>
                <a:cs typeface="+mn-cs"/>
              </a:rPr>
              <a:t>Stenling</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Tafvelin</a:t>
            </a:r>
            <a:r>
              <a:rPr lang="en-US" sz="1200" b="0" i="0" u="none" strike="noStrike" kern="1200" baseline="0" dirty="0">
                <a:solidFill>
                  <a:schemeClr val="tx1"/>
                </a:solidFill>
                <a:latin typeface="+mn-lt"/>
                <a:ea typeface="+mn-ea"/>
                <a:cs typeface="+mn-cs"/>
              </a:rPr>
              <a:t>, 2014), stronger team cohesion (e.g., Smith, Arthur, Hardy, Callow, &amp; Williams, 2013), and better team performance (e.g., Charbonneau, Barling, &amp; </a:t>
            </a:r>
            <a:r>
              <a:rPr lang="en-US" sz="1200" b="0" i="0" u="none" strike="noStrike" kern="1200" baseline="0" dirty="0" err="1">
                <a:solidFill>
                  <a:schemeClr val="tx1"/>
                </a:solidFill>
                <a:latin typeface="+mn-lt"/>
                <a:ea typeface="+mn-ea"/>
                <a:cs typeface="+mn-cs"/>
              </a:rPr>
              <a:t>Kelloway</a:t>
            </a:r>
            <a:r>
              <a:rPr lang="en-US" sz="1200" b="0" i="0" u="none" strike="noStrike" kern="1200" baseline="0" dirty="0">
                <a:solidFill>
                  <a:schemeClr val="tx1"/>
                </a:solidFill>
                <a:latin typeface="+mn-lt"/>
                <a:ea typeface="+mn-ea"/>
                <a:cs typeface="+mn-cs"/>
              </a:rPr>
              <a:t>, 2001). </a:t>
            </a: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316219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1064246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reason why this theory has been so influential is that several </a:t>
            </a:r>
            <a:r>
              <a:rPr lang="en-US" sz="1200" b="0" i="0" u="none" strike="noStrike" kern="1200" baseline="0" dirty="0" err="1">
                <a:solidFill>
                  <a:schemeClr val="tx1"/>
                </a:solidFill>
                <a:latin typeface="+mn-lt"/>
                <a:ea typeface="+mn-ea"/>
                <a:cs typeface="+mn-cs"/>
              </a:rPr>
              <a:t>standardised</a:t>
            </a:r>
            <a:r>
              <a:rPr lang="en-US" sz="1200" b="0" i="0" u="none" strike="noStrike" kern="1200" baseline="0" dirty="0">
                <a:solidFill>
                  <a:schemeClr val="tx1"/>
                </a:solidFill>
                <a:latin typeface="+mn-lt"/>
                <a:ea typeface="+mn-ea"/>
                <a:cs typeface="+mn-cs"/>
              </a:rPr>
              <a:t> questionnaires have been developed to assess leaders’ transformational impact (e.g., the Multifactor Leadership Questionnaire; the Differentiated Transformational Leadership Inventory). These are easy to administer in cross-sectional and longitudinal studies, with the aim of assessing the power of perceived transformational leadership to predict specific outcome variables. However, as van Knippenberg and </a:t>
            </a:r>
            <a:r>
              <a:rPr lang="en-US" sz="1200" b="0" i="0" u="none" strike="noStrike" kern="1200" baseline="0" dirty="0" err="1">
                <a:solidFill>
                  <a:schemeClr val="tx1"/>
                </a:solidFill>
                <a:latin typeface="+mn-lt"/>
                <a:ea typeface="+mn-ea"/>
                <a:cs typeface="+mn-cs"/>
              </a:rPr>
              <a:t>Sitkin</a:t>
            </a:r>
            <a:r>
              <a:rPr lang="en-US" sz="1200" b="0" i="0" u="none" strike="noStrike" kern="1200" baseline="0" dirty="0">
                <a:solidFill>
                  <a:schemeClr val="tx1"/>
                </a:solidFill>
                <a:latin typeface="+mn-lt"/>
                <a:ea typeface="+mn-ea"/>
                <a:cs typeface="+mn-cs"/>
              </a:rPr>
              <a:t> (2013) point out, this theoretical framework has some significant conceptual shortcomings which limit its capacity to explain how leadership really works. One key problem is that by assessing transformational behaviours (i.e., behaviours that are perceived to be inspirational and foster positive outcomes) and then using these behaviours as ‘input’ to explain positive leadership outcomes, the approach confuses the </a:t>
            </a:r>
            <a:r>
              <a:rPr lang="en-US" sz="1200" b="0" i="1" u="none" strike="noStrike" kern="1200" baseline="0" dirty="0">
                <a:solidFill>
                  <a:schemeClr val="tx1"/>
                </a:solidFill>
                <a:latin typeface="+mn-lt"/>
                <a:ea typeface="+mn-ea"/>
                <a:cs typeface="+mn-cs"/>
              </a:rPr>
              <a:t>explanandum </a:t>
            </a:r>
            <a:r>
              <a:rPr lang="en-US" sz="1200" b="0" i="0" u="none" strike="noStrike" kern="1200" baseline="0" dirty="0">
                <a:solidFill>
                  <a:schemeClr val="tx1"/>
                </a:solidFill>
                <a:latin typeface="+mn-lt"/>
                <a:ea typeface="+mn-ea"/>
                <a:cs typeface="+mn-cs"/>
              </a:rPr>
              <a:t>(the thing that needs to be explained) with the </a:t>
            </a:r>
            <a:r>
              <a:rPr lang="en-US" sz="1200" b="0" i="1" u="none" strike="noStrike" kern="1200" baseline="0" dirty="0">
                <a:solidFill>
                  <a:schemeClr val="tx1"/>
                </a:solidFill>
                <a:latin typeface="+mn-lt"/>
                <a:ea typeface="+mn-ea"/>
                <a:cs typeface="+mn-cs"/>
              </a:rPr>
              <a:t>explanans </a:t>
            </a:r>
            <a:r>
              <a:rPr lang="en-US" sz="1200" b="0" i="0" u="none" strike="noStrike" kern="1200" baseline="0" dirty="0">
                <a:solidFill>
                  <a:schemeClr val="tx1"/>
                </a:solidFill>
                <a:latin typeface="+mn-lt"/>
                <a:ea typeface="+mn-ea"/>
                <a:cs typeface="+mn-cs"/>
              </a:rPr>
              <a:t>(the thing that does the explaining). In short, these problems of circularity flow from the fact that researchers typically assess the same thing (the transformational nature of leaders) twice – first as input and then as output. Indeed, by only assessing </a:t>
            </a:r>
            <a:r>
              <a:rPr lang="en-US" sz="1200" b="0" i="1" u="none" strike="noStrike" kern="1200" baseline="0" dirty="0">
                <a:solidFill>
                  <a:schemeClr val="tx1"/>
                </a:solidFill>
                <a:latin typeface="+mn-lt"/>
                <a:ea typeface="+mn-ea"/>
                <a:cs typeface="+mn-cs"/>
              </a:rPr>
              <a:t>perceptions </a:t>
            </a:r>
            <a:r>
              <a:rPr lang="en-US" sz="1200" b="0" i="0" u="none" strike="noStrike" kern="1200" baseline="0" dirty="0">
                <a:solidFill>
                  <a:schemeClr val="tx1"/>
                </a:solidFill>
                <a:latin typeface="+mn-lt"/>
                <a:ea typeface="+mn-ea"/>
                <a:cs typeface="+mn-cs"/>
              </a:rPr>
              <a:t>of transformational leadership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we learn relatively little about what precisely it is that allows leaders to </a:t>
            </a:r>
            <a:r>
              <a:rPr lang="en-US" sz="1200" b="0" i="1" u="none" strike="noStrike" kern="1200" baseline="0" dirty="0">
                <a:solidFill>
                  <a:schemeClr val="tx1"/>
                </a:solidFill>
                <a:latin typeface="+mn-lt"/>
                <a:ea typeface="+mn-ea"/>
                <a:cs typeface="+mn-cs"/>
              </a:rPr>
              <a:t>be </a:t>
            </a:r>
            <a:r>
              <a:rPr lang="en-US" sz="1200" b="0" i="0" u="none" strike="noStrike" kern="1200" baseline="0" dirty="0">
                <a:solidFill>
                  <a:schemeClr val="tx1"/>
                </a:solidFill>
                <a:latin typeface="+mn-lt"/>
                <a:ea typeface="+mn-ea"/>
                <a:cs typeface="+mn-cs"/>
              </a:rPr>
              <a:t>transformational. For this reason, the challenge of explaining the impact of those various behaviours and processes that serve as the basis of leaders’ ability to inspire greater motivation and performance in followers remains largely unresolved.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2416645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approach that has gained considerable traction in sport and exercise contexts is </a:t>
            </a:r>
            <a:r>
              <a:rPr lang="en-US" sz="1200" b="0" i="1" u="none" strike="noStrike" kern="1200" baseline="0" dirty="0">
                <a:solidFill>
                  <a:schemeClr val="tx1"/>
                </a:solidFill>
                <a:latin typeface="+mn-lt"/>
                <a:ea typeface="+mn-ea"/>
                <a:cs typeface="+mn-cs"/>
              </a:rPr>
              <a:t>need-supportive leadership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Amorose</a:t>
            </a:r>
            <a:r>
              <a:rPr lang="en-US" sz="1200" b="0" i="0" u="none" strike="noStrike" kern="1200" baseline="0" dirty="0">
                <a:solidFill>
                  <a:schemeClr val="tx1"/>
                </a:solidFill>
                <a:latin typeface="+mn-lt"/>
                <a:ea typeface="+mn-ea"/>
                <a:cs typeface="+mn-cs"/>
              </a:rPr>
              <a:t> &amp; Anderson-Butcher, 2007; </a:t>
            </a:r>
            <a:r>
              <a:rPr lang="en-US" sz="1200" b="0" i="0" u="none" strike="noStrike" kern="1200" baseline="0" dirty="0" err="1">
                <a:solidFill>
                  <a:schemeClr val="tx1"/>
                </a:solidFill>
                <a:latin typeface="+mn-lt"/>
                <a:ea typeface="+mn-ea"/>
                <a:cs typeface="+mn-cs"/>
              </a:rPr>
              <a:t>Mageau</a:t>
            </a:r>
            <a:r>
              <a:rPr lang="en-US" sz="1200" b="0" i="0" u="none" strike="noStrike" kern="1200" baseline="0" dirty="0">
                <a:solidFill>
                  <a:schemeClr val="tx1"/>
                </a:solidFill>
                <a:latin typeface="+mn-lt"/>
                <a:ea typeface="+mn-ea"/>
                <a:cs typeface="+mn-cs"/>
              </a:rPr>
              <a:t>, &amp; Vallerand, 2003). In contrast to work on transformational leadership (which did not derive from a coherent existing theoretical framework), need-supportive leadership was developed largely by building on the extensive and coherent body of psychological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spelled out in </a:t>
            </a:r>
            <a:r>
              <a:rPr lang="en-US" sz="1200" b="0" i="1" u="none" strike="noStrike" kern="1200" baseline="0" dirty="0">
                <a:solidFill>
                  <a:schemeClr val="tx1"/>
                </a:solidFill>
                <a:latin typeface="+mn-lt"/>
                <a:ea typeface="+mn-ea"/>
                <a:cs typeface="+mn-cs"/>
              </a:rPr>
              <a:t>self-determination theory </a:t>
            </a:r>
            <a:r>
              <a:rPr lang="en-US" sz="1200" b="0" i="0" u="none" strike="noStrike" kern="1200" baseline="0" dirty="0">
                <a:solidFill>
                  <a:schemeClr val="tx1"/>
                </a:solidFill>
                <a:latin typeface="+mn-lt"/>
                <a:ea typeface="+mn-ea"/>
                <a:cs typeface="+mn-cs"/>
              </a:rPr>
              <a:t>(SDT; Deci, &amp; Ryan, 1985; see Chapters 6 and 19). Nevertheless, despite differences in their origins, there are some important parallels between transformational and need-supportive leadership.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particular, both theories focus on the importance of leaders being responsive to others’ needs (either by showing individual consideration or by displaying various other behaviours that satisfy potential followers’ needs). However, need-supportive leadership provides a more fine-grained theoretical specification of what these needs are, of how they can be satisfied, and of the motivational consequences that flow from their satisfaction. </a:t>
            </a:r>
          </a:p>
          <a:p>
            <a:r>
              <a:rPr lang="en-US" sz="1200" b="0" i="0" u="none" strike="noStrike" kern="1200" baseline="0" dirty="0">
                <a:solidFill>
                  <a:schemeClr val="tx1"/>
                </a:solidFill>
                <a:latin typeface="+mn-lt"/>
                <a:ea typeface="+mn-ea"/>
                <a:cs typeface="+mn-cs"/>
              </a:rPr>
              <a:t>Specifically, based on SDT’s proposition that humans have three fundamental needs for </a:t>
            </a:r>
            <a:r>
              <a:rPr lang="en-US" sz="1200" b="0" i="1" u="none" strike="noStrike" kern="1200" baseline="0" dirty="0">
                <a:solidFill>
                  <a:schemeClr val="tx1"/>
                </a:solidFill>
                <a:latin typeface="+mn-lt"/>
                <a:ea typeface="+mn-ea"/>
                <a:cs typeface="+mn-cs"/>
              </a:rPr>
              <a:t>autonomy</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competence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relatedness</a:t>
            </a:r>
            <a:r>
              <a:rPr lang="en-US" sz="1200" b="0" i="0" u="none" strike="noStrike" kern="1200" baseline="0" dirty="0">
                <a:solidFill>
                  <a:schemeClr val="tx1"/>
                </a:solidFill>
                <a:latin typeface="+mn-lt"/>
                <a:ea typeface="+mn-ea"/>
                <a:cs typeface="+mn-cs"/>
              </a:rPr>
              <a:t>, this need-supportive approach argues that leaders (e.g., coaches) are more likely to be able to motivate others to the extent that they engage in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that fulfils these needs for the individuals they are seeking to lead (e.g., members of a given team). Scholars have argued that these need-supportive behaviours can take a range of forms. For example, autonomy-supportive leadership might involve providing team members with choices within given limits while also avoiding controlling behaviours or those that focus on material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reward; competence-supportive leadership might involve giving opportunities for team members to show initiative and providing a rationale for various activities as well as supportive feedback; and relatedness-supportive leadership might involve acknowledging team members’ feelings and giving them opportunities to </a:t>
            </a:r>
            <a:r>
              <a:rPr lang="en-US" sz="1200" b="0" i="0" u="none" strike="noStrike" kern="1200" baseline="0" dirty="0" err="1">
                <a:solidFill>
                  <a:schemeClr val="tx1"/>
                </a:solidFill>
                <a:latin typeface="+mn-lt"/>
                <a:ea typeface="+mn-ea"/>
                <a:cs typeface="+mn-cs"/>
              </a:rPr>
              <a:t>socialise</a:t>
            </a:r>
            <a:r>
              <a:rPr lang="en-US" sz="1200" b="0" i="0" u="none" strike="noStrike" kern="1200" baseline="0" dirty="0">
                <a:solidFill>
                  <a:schemeClr val="tx1"/>
                </a:solidFill>
                <a:latin typeface="+mn-lt"/>
                <a:ea typeface="+mn-ea"/>
                <a:cs typeface="+mn-cs"/>
              </a:rPr>
              <a:t> (e.g., </a:t>
            </a:r>
            <a:r>
              <a:rPr lang="en-US" sz="1200" b="0" i="0" u="none" strike="noStrike" kern="1200" baseline="0" dirty="0" err="1">
                <a:solidFill>
                  <a:schemeClr val="tx1"/>
                </a:solidFill>
                <a:latin typeface="+mn-lt"/>
                <a:ea typeface="+mn-ea"/>
                <a:cs typeface="+mn-cs"/>
              </a:rPr>
              <a:t>Mageau</a:t>
            </a:r>
            <a:r>
              <a:rPr lang="en-US" sz="1200" b="0" i="0" u="none" strike="noStrike" kern="1200" baseline="0" dirty="0">
                <a:solidFill>
                  <a:schemeClr val="tx1"/>
                </a:solidFill>
                <a:latin typeface="+mn-lt"/>
                <a:ea typeface="+mn-ea"/>
                <a:cs typeface="+mn-cs"/>
              </a:rPr>
              <a:t>, &amp; Vallerand, 2003). SDT argues that by satisfying the needs of others, these behaviours enhance those others’ intrinsic motivation and subsequent goal-directed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Consistent with SDT, empirical evidence shows that when sport and exercise leaders are perceived to have an interpersonal style that is </a:t>
            </a:r>
            <a:r>
              <a:rPr lang="en-US" sz="1200" b="0" i="0" u="none" strike="noStrike" kern="1200" baseline="0" dirty="0" err="1">
                <a:solidFill>
                  <a:schemeClr val="tx1"/>
                </a:solidFill>
                <a:latin typeface="+mn-lt"/>
                <a:ea typeface="+mn-ea"/>
                <a:cs typeface="+mn-cs"/>
              </a:rPr>
              <a:t>characterised</a:t>
            </a:r>
            <a:r>
              <a:rPr lang="en-US" sz="1200" b="0" i="0" u="none" strike="noStrike" kern="1200" baseline="0" dirty="0">
                <a:solidFill>
                  <a:schemeClr val="tx1"/>
                </a:solidFill>
                <a:latin typeface="+mn-lt"/>
                <a:ea typeface="+mn-ea"/>
                <a:cs typeface="+mn-cs"/>
              </a:rPr>
              <a:t> by need-supportive behaviours, this leads to range of positive outcomes. For example, athletes are found to be more (intrinsically) motivated (e.g., </a:t>
            </a:r>
            <a:r>
              <a:rPr lang="en-US" sz="1200" b="0" i="0" u="none" strike="noStrike" kern="1200" baseline="0" dirty="0" err="1">
                <a:solidFill>
                  <a:schemeClr val="tx1"/>
                </a:solidFill>
                <a:latin typeface="+mn-lt"/>
                <a:ea typeface="+mn-ea"/>
                <a:cs typeface="+mn-cs"/>
              </a:rPr>
              <a:t>Jõesaar</a:t>
            </a:r>
            <a:r>
              <a:rPr lang="en-US" sz="1200" b="0" i="0" u="none" strike="noStrike" kern="1200" baseline="0" dirty="0">
                <a:solidFill>
                  <a:schemeClr val="tx1"/>
                </a:solidFill>
                <a:latin typeface="+mn-lt"/>
                <a:ea typeface="+mn-ea"/>
                <a:cs typeface="+mn-cs"/>
              </a:rPr>
              <a:t>, Hein, &amp; Hagger, 2012), to perform better (e.g., Gillet, Vallerand, </a:t>
            </a:r>
            <a:r>
              <a:rPr lang="en-US" sz="1200" b="0" i="0" u="none" strike="noStrike" kern="1200" baseline="0" dirty="0" err="1">
                <a:solidFill>
                  <a:schemeClr val="tx1"/>
                </a:solidFill>
                <a:latin typeface="+mn-lt"/>
                <a:ea typeface="+mn-ea"/>
                <a:cs typeface="+mn-cs"/>
              </a:rPr>
              <a:t>Amoura</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Baldes</a:t>
            </a:r>
            <a:r>
              <a:rPr lang="en-US" sz="1200" b="0" i="0" u="none" strike="noStrike" kern="1200" baseline="0" dirty="0">
                <a:solidFill>
                  <a:schemeClr val="tx1"/>
                </a:solidFill>
                <a:latin typeface="+mn-lt"/>
                <a:ea typeface="+mn-ea"/>
                <a:cs typeface="+mn-cs"/>
              </a:rPr>
              <a:t>, 2010), and to have improved well-being (e.g., Adie,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&amp; Ntoumanis, 2012). In this vein, it should be noted that formal leaders (e.g., coaches and captains) are not the only people who can satisfy others’ needs in this way. Informal leaders within the team (i.e., rank-and-file players) can also satisfy their teammates’ needs and, by doing so, succeed in improving their motivation, performance and well-being (Fransen, Boen, </a:t>
            </a:r>
            <a:r>
              <a:rPr lang="en-US" sz="1200" b="0" i="0" u="none" strike="noStrike" kern="1200" baseline="0" dirty="0" err="1">
                <a:solidFill>
                  <a:schemeClr val="tx1"/>
                </a:solidFill>
                <a:latin typeface="+mn-lt"/>
                <a:ea typeface="+mn-ea"/>
                <a:cs typeface="+mn-cs"/>
              </a:rPr>
              <a:t>Vansteenkiste</a:t>
            </a:r>
            <a:r>
              <a:rPr lang="en-US" sz="1200" b="0" i="0" u="none" strike="noStrike" kern="1200" baseline="0" dirty="0">
                <a:solidFill>
                  <a:schemeClr val="tx1"/>
                </a:solidFill>
                <a:latin typeface="+mn-lt"/>
                <a:ea typeface="+mn-ea"/>
                <a:cs typeface="+mn-cs"/>
              </a:rPr>
              <a:t>, Mertens, &amp; Vande Broek, 2018; Mertens, Boen, Van de Broek, </a:t>
            </a:r>
            <a:r>
              <a:rPr lang="en-US" sz="1200" b="0" i="0" u="none" strike="noStrike" kern="1200" baseline="0" dirty="0" err="1">
                <a:solidFill>
                  <a:schemeClr val="tx1"/>
                </a:solidFill>
                <a:latin typeface="+mn-lt"/>
                <a:ea typeface="+mn-ea"/>
                <a:cs typeface="+mn-cs"/>
              </a:rPr>
              <a:t>Vansteenkiste</a:t>
            </a:r>
            <a:r>
              <a:rPr lang="en-US" sz="1200" b="0" i="0" u="none" strike="noStrike" kern="1200" baseline="0" dirty="0">
                <a:solidFill>
                  <a:schemeClr val="tx1"/>
                </a:solidFill>
                <a:latin typeface="+mn-lt"/>
                <a:ea typeface="+mn-ea"/>
                <a:cs typeface="+mn-cs"/>
              </a:rPr>
              <a:t>, &amp; Fransen, 2018).</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176406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Yet despite the array of findings that support these ideas, SDT has a number of important limiting assumptions. As noted in Chapters 6 and 19, a key limitation arises from the </a:t>
            </a:r>
            <a:r>
              <a:rPr lang="en-US" sz="1200" b="0" i="0" u="none" strike="noStrike" kern="1200" baseline="0" dirty="0" err="1">
                <a:solidFill>
                  <a:schemeClr val="tx1"/>
                </a:solidFill>
                <a:latin typeface="+mn-lt"/>
                <a:ea typeface="+mn-ea"/>
                <a:cs typeface="+mn-cs"/>
              </a:rPr>
              <a:t>conceptualisation</a:t>
            </a:r>
            <a:r>
              <a:rPr lang="en-US" sz="1200" b="0" i="0" u="none" strike="noStrike" kern="1200" baseline="0" dirty="0">
                <a:solidFill>
                  <a:schemeClr val="tx1"/>
                </a:solidFill>
                <a:latin typeface="+mn-lt"/>
                <a:ea typeface="+mn-ea"/>
                <a:cs typeface="+mn-cs"/>
              </a:rPr>
              <a:t> of self that underlines this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This reflects the fact that the theory limits itself to a fixed notion of the individual or personal self, whereas it is apparent that the self that is at the heart of self-determination changes as a function of social context (e.g., </a:t>
            </a:r>
            <a:r>
              <a:rPr lang="en-US" sz="1200" b="0" i="0" u="none" strike="noStrike" kern="1200" baseline="0" dirty="0" err="1">
                <a:solidFill>
                  <a:schemeClr val="tx1"/>
                </a:solidFill>
                <a:latin typeface="+mn-lt"/>
                <a:ea typeface="+mn-ea"/>
                <a:cs typeface="+mn-cs"/>
              </a:rPr>
              <a:t>Doosje</a:t>
            </a:r>
            <a:r>
              <a:rPr lang="en-US" sz="1200" b="0" i="0" u="none" strike="noStrike" kern="1200" baseline="0" dirty="0">
                <a:solidFill>
                  <a:schemeClr val="tx1"/>
                </a:solidFill>
                <a:latin typeface="+mn-lt"/>
                <a:ea typeface="+mn-ea"/>
                <a:cs typeface="+mn-cs"/>
              </a:rPr>
              <a:t>, Haslam, Spears, Oakes, &amp; </a:t>
            </a:r>
            <a:r>
              <a:rPr lang="en-US" sz="1200" b="0" i="0" u="none" strike="noStrike" kern="1200" baseline="0" dirty="0" err="1">
                <a:solidFill>
                  <a:schemeClr val="tx1"/>
                </a:solidFill>
                <a:latin typeface="+mn-lt"/>
                <a:ea typeface="+mn-ea"/>
                <a:cs typeface="+mn-cs"/>
              </a:rPr>
              <a:t>Koomen</a:t>
            </a:r>
            <a:r>
              <a:rPr lang="en-US" sz="1200" b="0" i="0" u="none" strike="noStrike" kern="1200" baseline="0" dirty="0">
                <a:solidFill>
                  <a:schemeClr val="tx1"/>
                </a:solidFill>
                <a:latin typeface="+mn-lt"/>
                <a:ea typeface="+mn-ea"/>
                <a:cs typeface="+mn-cs"/>
              </a:rPr>
              <a:t>, 1998; Haslam &amp; Turner, 1992). For example, Sarah, who is a caring mother at home, can turn into a die-hard fan when immersed in a football match and cheering for her </a:t>
            </a:r>
            <a:r>
              <a:rPr lang="en-US" sz="1200" b="0" i="0" u="none" strike="noStrike" kern="1200" baseline="0" dirty="0" err="1">
                <a:solidFill>
                  <a:schemeClr val="tx1"/>
                </a:solidFill>
                <a:latin typeface="+mn-lt"/>
                <a:ea typeface="+mn-ea"/>
                <a:cs typeface="+mn-cs"/>
              </a:rPr>
              <a:t>favourite</a:t>
            </a:r>
            <a:r>
              <a:rPr lang="en-US" sz="1200" b="0" i="0" u="none" strike="noStrike" kern="1200" baseline="0" dirty="0">
                <a:solidFill>
                  <a:schemeClr val="tx1"/>
                </a:solidFill>
                <a:latin typeface="+mn-lt"/>
                <a:ea typeface="+mn-ea"/>
                <a:cs typeface="+mn-cs"/>
              </a:rPr>
              <a:t> team (Arsenal, say) on the terraces. At home and when interacting with her children, Sarah may think, feel and behave in line with her social identity of as a mother, but surrounded by fellow fans on the terraces she is more likely to think, feel and behave in line with her social identity as a supporter of Arsenal. So, while at home Sarah may be quite restrained, considerate and polite, on the terraces she may be much more outgoing, boisterous and rude (e.g., to the referee and players on the opposing team). Importantly, too, as the quote at the start of this chapter suggests, in many contexts, the self has the capacity to </a:t>
            </a:r>
            <a:r>
              <a:rPr lang="en-US" sz="1200" b="0" i="1" u="none" strike="noStrike" kern="1200" baseline="0" dirty="0">
                <a:solidFill>
                  <a:schemeClr val="tx1"/>
                </a:solidFill>
                <a:latin typeface="+mn-lt"/>
                <a:ea typeface="+mn-ea"/>
                <a:cs typeface="+mn-cs"/>
              </a:rPr>
              <a:t>expand </a:t>
            </a:r>
            <a:r>
              <a:rPr lang="en-US" sz="1200" b="0" i="0" u="none" strike="noStrike" kern="1200" baseline="0" dirty="0">
                <a:solidFill>
                  <a:schemeClr val="tx1"/>
                </a:solidFill>
                <a:latin typeface="+mn-lt"/>
                <a:ea typeface="+mn-ea"/>
                <a:cs typeface="+mn-cs"/>
              </a:rPr>
              <a:t>so that others are included within it. On the terraces, for example, Sarah’s fellow fans may be included within her sense of self, so that she thinks of herself, and behaves, not as ‘I, Sarah’ and ‘you, Mary’ but as ‘us Arsenal fans’.</a:t>
            </a:r>
          </a:p>
          <a:p>
            <a:r>
              <a:rPr lang="en-US" sz="1200" b="0" i="0" u="none" strike="noStrike" kern="1200" baseline="0" dirty="0">
                <a:solidFill>
                  <a:schemeClr val="tx1"/>
                </a:solidFill>
                <a:latin typeface="+mn-lt"/>
                <a:ea typeface="+mn-ea"/>
                <a:cs typeface="+mn-cs"/>
              </a:rPr>
              <a:t>Following on from these points, a related limitation of SDT is that it proposes that individuals have a specified set and level of needs and that when leaders act in ways that satisfy these needs, positive outcomes inevitably follow. However, as work informed by transformational leadership suggests (but does not fully explain), effective leaders often serve to </a:t>
            </a:r>
            <a:r>
              <a:rPr lang="en-US" sz="1200" b="0" i="1" u="none" strike="noStrike" kern="1200" baseline="0" dirty="0">
                <a:solidFill>
                  <a:schemeClr val="tx1"/>
                </a:solidFill>
                <a:latin typeface="+mn-lt"/>
                <a:ea typeface="+mn-ea"/>
                <a:cs typeface="+mn-cs"/>
              </a:rPr>
              <a:t>transform </a:t>
            </a:r>
            <a:r>
              <a:rPr lang="en-US" sz="1200" b="0" i="0" u="none" strike="noStrike" kern="1200" baseline="0" dirty="0">
                <a:solidFill>
                  <a:schemeClr val="tx1"/>
                </a:solidFill>
                <a:latin typeface="+mn-lt"/>
                <a:ea typeface="+mn-ea"/>
                <a:cs typeface="+mn-cs"/>
              </a:rPr>
              <a:t>the needs of followers. The success of Guardiola and Klopp, for example, arises not so much from the fact that they satisfied followers needs, as from the fact that they created an appetite for an expanded set of needs. Moreover, again, these were needs that related not to players as individuals (e.g., ‘what I, Mo Salah, need’) but to players </a:t>
            </a:r>
            <a:r>
              <a:rPr lang="en-US" sz="1200" b="0" i="1" u="none" strike="noStrike" kern="1200" baseline="0" dirty="0">
                <a:solidFill>
                  <a:schemeClr val="tx1"/>
                </a:solidFill>
                <a:latin typeface="+mn-lt"/>
                <a:ea typeface="+mn-ea"/>
                <a:cs typeface="+mn-cs"/>
              </a:rPr>
              <a:t>as team members </a:t>
            </a:r>
            <a:r>
              <a:rPr lang="en-US" sz="1200" b="0" i="0" u="none" strike="noStrike" kern="1200" baseline="0" dirty="0">
                <a:solidFill>
                  <a:schemeClr val="tx1"/>
                </a:solidFill>
                <a:latin typeface="+mn-lt"/>
                <a:ea typeface="+mn-ea"/>
                <a:cs typeface="+mn-cs"/>
              </a:rPr>
              <a:t>(‘what we, Liverpool, need’). In this way, then, we see that that leaders are not constrained by a pre-existing set of psychological concerns and realities, but instead work </a:t>
            </a:r>
            <a:r>
              <a:rPr lang="en-US" sz="1200" b="0" i="1" u="none" strike="noStrike" kern="1200" baseline="0" dirty="0">
                <a:solidFill>
                  <a:schemeClr val="tx1"/>
                </a:solidFill>
                <a:latin typeface="+mn-lt"/>
                <a:ea typeface="+mn-ea"/>
                <a:cs typeface="+mn-cs"/>
              </a:rPr>
              <a:t>creatively </a:t>
            </a:r>
            <a:r>
              <a:rPr lang="en-US" sz="1200" b="0" i="0" u="none" strike="noStrike" kern="1200" baseline="0" dirty="0">
                <a:solidFill>
                  <a:schemeClr val="tx1"/>
                </a:solidFill>
                <a:latin typeface="+mn-lt"/>
                <a:ea typeface="+mn-ea"/>
                <a:cs typeface="+mn-cs"/>
              </a:rPr>
              <a:t>with others to develop new concerns and realities that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on new, expansive forms of self and associated needs. </a:t>
            </a:r>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3783836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approach that has recently been associated with an upsurge in interest in domains of sport and exercise (and others besides) is </a:t>
            </a:r>
            <a:r>
              <a:rPr lang="en-US" sz="1200" b="0" i="1" u="none" strike="noStrike" kern="1200" baseline="0" dirty="0">
                <a:solidFill>
                  <a:schemeClr val="tx1"/>
                </a:solidFill>
                <a:latin typeface="+mn-lt"/>
                <a:ea typeface="+mn-ea"/>
                <a:cs typeface="+mn-cs"/>
              </a:rPr>
              <a:t>shared leadership</a:t>
            </a:r>
            <a:r>
              <a:rPr lang="en-US" sz="1200" b="0" i="0" u="none" strike="noStrike" kern="1200" baseline="0" dirty="0">
                <a:solidFill>
                  <a:schemeClr val="tx1"/>
                </a:solidFill>
                <a:latin typeface="+mn-lt"/>
                <a:ea typeface="+mn-ea"/>
                <a:cs typeface="+mn-cs"/>
              </a:rPr>
              <a:t>. Like transformational leadership, this approach was originally developed to explain leadership in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(Pearce &amp; Conger, 2003). In contrast to hierarchical approaches to leadership, which focus on the formal leader (e.g., the coach or captain), this approach argues that leadership is most effective when it is done not by one individual alone but instead is distributed or shared. In line with this idea, meta-analytic evidence from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contexts suggests that teams tend to be more effective both (a) when they have more leaders and (b) when they are </a:t>
            </a:r>
            <a:r>
              <a:rPr lang="en-US" sz="1200" b="0" i="1" u="none" strike="noStrike" kern="1200" baseline="0" dirty="0">
                <a:solidFill>
                  <a:schemeClr val="tx1"/>
                </a:solidFill>
                <a:latin typeface="+mn-lt"/>
                <a:ea typeface="+mn-ea"/>
                <a:cs typeface="+mn-cs"/>
              </a:rPr>
              <a:t>seen </a:t>
            </a:r>
            <a:r>
              <a:rPr lang="en-US" sz="1200" b="0" i="0" u="none" strike="noStrike" kern="1200" baseline="0" dirty="0">
                <a:solidFill>
                  <a:schemeClr val="tx1"/>
                </a:solidFill>
                <a:latin typeface="+mn-lt"/>
                <a:ea typeface="+mn-ea"/>
                <a:cs typeface="+mn-cs"/>
              </a:rPr>
              <a:t>by members to have more leaders (as typically assessed by social network analysis; </a:t>
            </a:r>
            <a:r>
              <a:rPr lang="en-US" sz="1200" b="0" i="0" u="none" strike="noStrike" kern="1200" baseline="0" dirty="0" err="1">
                <a:solidFill>
                  <a:schemeClr val="tx1"/>
                </a:solidFill>
                <a:latin typeface="+mn-lt"/>
                <a:ea typeface="+mn-ea"/>
                <a:cs typeface="+mn-cs"/>
              </a:rPr>
              <a:t>D’Innocenzo</a:t>
            </a:r>
            <a:r>
              <a:rPr lang="en-US" sz="1200" b="0" i="0" u="none" strike="noStrike" kern="1200" baseline="0" dirty="0">
                <a:solidFill>
                  <a:schemeClr val="tx1"/>
                </a:solidFill>
                <a:latin typeface="+mn-lt"/>
                <a:ea typeface="+mn-ea"/>
                <a:cs typeface="+mn-cs"/>
              </a:rPr>
              <a:t>, Mathieu, &amp; </a:t>
            </a:r>
            <a:r>
              <a:rPr lang="en-US" sz="1200" b="0" i="0" u="none" strike="noStrike" kern="1200" baseline="0" dirty="0" err="1">
                <a:solidFill>
                  <a:schemeClr val="tx1"/>
                </a:solidFill>
                <a:latin typeface="+mn-lt"/>
                <a:ea typeface="+mn-ea"/>
                <a:cs typeface="+mn-cs"/>
              </a:rPr>
              <a:t>Kukenberger</a:t>
            </a:r>
            <a:r>
              <a:rPr lang="en-US" sz="1200" b="0" i="0" u="none" strike="noStrike" kern="1200" baseline="0" dirty="0">
                <a:solidFill>
                  <a:schemeClr val="tx1"/>
                </a:solidFill>
                <a:latin typeface="+mn-lt"/>
                <a:ea typeface="+mn-ea"/>
                <a:cs typeface="+mn-cs"/>
              </a:rPr>
              <a:t>, 2016; Wang, Waldman, &amp; Zhang, 2014). </a:t>
            </a:r>
          </a:p>
          <a:p>
            <a:r>
              <a:rPr lang="en-US" sz="1200" b="0" i="0" u="none" strike="noStrike" kern="1200" baseline="0" dirty="0">
                <a:solidFill>
                  <a:schemeClr val="tx1"/>
                </a:solidFill>
                <a:latin typeface="+mn-lt"/>
                <a:ea typeface="+mn-ea"/>
                <a:cs typeface="+mn-cs"/>
              </a:rPr>
              <a:t>Providing some insight into the extent to which leadership is shared in sport and exercise contexts, research also shows that in the vast majority of (successful) sport teams, athletes typically perceive there to be not just one but multiple leaders (Fransen, Vanbeselaere, De </a:t>
            </a:r>
            <a:r>
              <a:rPr lang="en-US" sz="1200" b="0" i="0" u="none" strike="noStrike" kern="1200" baseline="0" dirty="0" err="1">
                <a:solidFill>
                  <a:schemeClr val="tx1"/>
                </a:solidFill>
                <a:latin typeface="+mn-lt"/>
                <a:ea typeface="+mn-ea"/>
                <a:cs typeface="+mn-cs"/>
              </a:rPr>
              <a:t>Cuyper</a:t>
            </a:r>
            <a:r>
              <a:rPr lang="en-US" sz="1200" b="0" i="0" u="none" strike="noStrike" kern="1200" baseline="0" dirty="0">
                <a:solidFill>
                  <a:schemeClr val="tx1"/>
                </a:solidFill>
                <a:latin typeface="+mn-lt"/>
                <a:ea typeface="+mn-ea"/>
                <a:cs typeface="+mn-cs"/>
              </a:rPr>
              <a:t>, Van de Broek, &amp; Boen, 2014c). Furthermore, research shows that across a range of sport contexts, teams that are understood to have shared forms of leadership (e.g., so that multiple athletes in the team are seen as leaders) are seen to function better and also perform better (for a review, see Cotterill &amp; Fransen, 2016). </a:t>
            </a:r>
          </a:p>
          <a:p>
            <a:r>
              <a:rPr lang="en-US" sz="1200" b="0" i="0" u="none" strike="noStrike" kern="1200" baseline="0" dirty="0">
                <a:solidFill>
                  <a:schemeClr val="tx1"/>
                </a:solidFill>
                <a:latin typeface="+mn-lt"/>
                <a:ea typeface="+mn-ea"/>
                <a:cs typeface="+mn-cs"/>
              </a:rPr>
              <a:t>This approach makes several important contributions to our understanding of team functioning. In line with some of the points made in previous sections, one of its core insights is that leadership is not only performed by those who have roles as formal leaders and upon whom the gaze of analysts (e.g., pundits, fans) typically falls. Instead, this line of research makes it clear that leadership can be displayed by individuals who have no formal leadership role within a team and that it can be displayed by more than one of them. </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673359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a:solidFill>
                  <a:schemeClr val="tx1"/>
                </a:solidFill>
                <a:latin typeface="+mn-lt"/>
                <a:ea typeface="+mn-ea"/>
                <a:cs typeface="+mn-cs"/>
              </a:rPr>
              <a:t>Again, though, despite these strengths, the approach has important theoretical shortcomings. One is that even though the approach argues that leadership should be distributed or shared, the core ideas of the theory do not specify what forms or aspects of leadership should be shared or how much they should be shared (cf. Wang et al., 2014). For example, while it is acknowledged that there is considerable value in having what the Australian hockey coach, Ric Charlesworth (2001), refers to as a </a:t>
            </a:r>
            <a:r>
              <a:rPr lang="en-US" sz="1200" b="0" i="1" u="none" strike="noStrike" kern="1200" baseline="0" dirty="0">
                <a:solidFill>
                  <a:schemeClr val="tx1"/>
                </a:solidFill>
                <a:latin typeface="+mn-lt"/>
                <a:ea typeface="+mn-ea"/>
                <a:cs typeface="+mn-cs"/>
              </a:rPr>
              <a:t>leaderful team</a:t>
            </a:r>
            <a:r>
              <a:rPr lang="en-US" sz="1200" b="0" i="0" u="none" strike="noStrike" kern="1200" baseline="0" dirty="0">
                <a:solidFill>
                  <a:schemeClr val="tx1"/>
                </a:solidFill>
                <a:latin typeface="+mn-lt"/>
                <a:ea typeface="+mn-ea"/>
                <a:cs typeface="+mn-cs"/>
              </a:rPr>
              <a:t>, it is clearly the case that this may sometimes be problematic (i.e., such that ‘too many cooks spoil the broth’). What are the parameters here, and what is the process that makes the sharing of leadership effective? In answering these questions, it is clear that we need a more detailed theoretical specification both of </a:t>
            </a:r>
            <a:r>
              <a:rPr lang="en-US" sz="1200" b="0" i="1" u="none" strike="noStrike" kern="1200" baseline="0" dirty="0">
                <a:solidFill>
                  <a:schemeClr val="tx1"/>
                </a:solidFill>
                <a:latin typeface="+mn-lt"/>
                <a:ea typeface="+mn-ea"/>
                <a:cs typeface="+mn-cs"/>
              </a:rPr>
              <a:t>why </a:t>
            </a:r>
            <a:r>
              <a:rPr lang="en-US" sz="1200" b="0" i="0" u="none" strike="noStrike" kern="1200" baseline="0" dirty="0">
                <a:solidFill>
                  <a:schemeClr val="tx1"/>
                </a:solidFill>
                <a:latin typeface="+mn-lt"/>
                <a:ea typeface="+mn-ea"/>
                <a:cs typeface="+mn-cs"/>
              </a:rPr>
              <a:t>sharing leadership works more for some groups and teams than for others, and of the mechanisms that account for its impact on team functioning.</a:t>
            </a:r>
          </a:p>
          <a:p>
            <a:r>
              <a:rPr lang="en-US" sz="1200" b="0" i="0" u="none" strike="noStrike" kern="1200" baseline="0" dirty="0">
                <a:solidFill>
                  <a:schemeClr val="tx1"/>
                </a:solidFill>
                <a:latin typeface="+mn-lt"/>
                <a:ea typeface="+mn-ea"/>
                <a:cs typeface="+mn-cs"/>
              </a:rPr>
              <a:t>One body of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that can help to answer questions like these is provided the social identity approach. Among other things, this addresses questions about when particular levels of shared leadership may be beneficial in teams and why shared forms of leadership are often associated with positive team outcomes. Beyond this, though, and perhaps more importantly, this approach tackles leadership from a very different perspective – one which sees </a:t>
            </a:r>
            <a:r>
              <a:rPr lang="en-US" sz="1200" b="0" i="0" u="none" strike="noStrike" kern="1200" baseline="0" dirty="0" err="1">
                <a:solidFill>
                  <a:schemeClr val="tx1"/>
                </a:solidFill>
                <a:latin typeface="+mn-lt"/>
                <a:ea typeface="+mn-ea"/>
                <a:cs typeface="+mn-cs"/>
              </a:rPr>
              <a:t>sharedness</a:t>
            </a:r>
            <a:r>
              <a:rPr lang="en-US" sz="1200" b="0" i="0" u="none" strike="noStrike" kern="1200" baseline="0" dirty="0">
                <a:solidFill>
                  <a:schemeClr val="tx1"/>
                </a:solidFill>
                <a:latin typeface="+mn-lt"/>
                <a:ea typeface="+mn-ea"/>
                <a:cs typeface="+mn-cs"/>
              </a:rPr>
              <a:t> as something that is foundational to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effective leadership. This, though, is not primarily about </a:t>
            </a:r>
            <a:r>
              <a:rPr lang="en-US" sz="1200" b="0" i="0" u="none" strike="noStrike" kern="1200" baseline="0" dirty="0" err="1">
                <a:solidFill>
                  <a:schemeClr val="tx1"/>
                </a:solidFill>
                <a:latin typeface="+mn-lt"/>
                <a:ea typeface="+mn-ea"/>
                <a:cs typeface="+mn-cs"/>
              </a:rPr>
              <a:t>sharedness</a:t>
            </a:r>
            <a:r>
              <a:rPr lang="en-US" sz="1200" b="0" i="0" u="none" strike="noStrike" kern="1200" baseline="0" dirty="0">
                <a:solidFill>
                  <a:schemeClr val="tx1"/>
                </a:solidFill>
                <a:latin typeface="+mn-lt"/>
                <a:ea typeface="+mn-ea"/>
                <a:cs typeface="+mn-cs"/>
              </a:rPr>
              <a:t> of role, but instead about </a:t>
            </a:r>
            <a:r>
              <a:rPr lang="en-US" sz="1200" b="0" i="0" u="none" strike="noStrike" kern="1200" baseline="0" dirty="0" err="1">
                <a:solidFill>
                  <a:schemeClr val="tx1"/>
                </a:solidFill>
                <a:latin typeface="+mn-lt"/>
                <a:ea typeface="+mn-ea"/>
                <a:cs typeface="+mn-cs"/>
              </a:rPr>
              <a:t>sharedness</a:t>
            </a:r>
            <a:r>
              <a:rPr lang="en-US" sz="1200" b="0" i="0" u="none" strike="noStrike" kern="1200" baseline="0" dirty="0">
                <a:solidFill>
                  <a:schemeClr val="tx1"/>
                </a:solidFill>
                <a:latin typeface="+mn-lt"/>
                <a:ea typeface="+mn-ea"/>
                <a:cs typeface="+mn-cs"/>
              </a:rPr>
              <a:t> of identity. It is to this approach that we turn next.</a:t>
            </a:r>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15726877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336185" y="2716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3</a:t>
            </a:r>
          </a:p>
          <a:p>
            <a:r>
              <a:rPr lang="en-GB" sz="3200" b="0" dirty="0">
                <a:solidFill>
                  <a:srgbClr val="22568B"/>
                </a:solidFill>
                <a:latin typeface="Avenir Roman" panose="02000503020000020003" pitchFamily="2" charset="0"/>
                <a:ea typeface="Bodoni Ornaments" pitchFamily="2" charset="0"/>
                <a:cs typeface="Beirut" pitchFamily="2" charset="-78"/>
              </a:rPr>
              <a:t>LEADERSHIP</a:t>
            </a:r>
          </a:p>
        </p:txBody>
      </p:sp>
      <p:sp>
        <p:nvSpPr>
          <p:cNvPr id="10" name="Rectangle 9"/>
          <p:cNvSpPr/>
          <p:nvPr/>
        </p:nvSpPr>
        <p:spPr>
          <a:xfrm>
            <a:off x="336185" y="2635229"/>
            <a:ext cx="5566667" cy="1323439"/>
          </a:xfrm>
          <a:prstGeom prst="rect">
            <a:avLst/>
          </a:prstGeom>
        </p:spPr>
        <p:txBody>
          <a:bodyPr wrap="square">
            <a:spAutoFit/>
          </a:bodyPr>
          <a:lstStyle/>
          <a:p>
            <a:r>
              <a:rPr lang="en-GB" sz="2000" dirty="0" err="1">
                <a:solidFill>
                  <a:srgbClr val="4094D1"/>
                </a:solidFill>
                <a:latin typeface="Avenir Roman" panose="02000503020000020003" pitchFamily="2" charset="0"/>
                <a:ea typeface="Apple Color Emoji" pitchFamily="2" charset="0"/>
                <a:cs typeface="Al Bayan Plain" pitchFamily="2" charset="-78"/>
              </a:rPr>
              <a:t>Niklas</a:t>
            </a:r>
            <a:r>
              <a:rPr lang="en-GB" sz="2000" dirty="0">
                <a:solidFill>
                  <a:srgbClr val="4094D1"/>
                </a:solidFill>
                <a:latin typeface="Avenir Roman" panose="02000503020000020003" pitchFamily="2" charset="0"/>
                <a:ea typeface="Apple Color Emoji" pitchFamily="2" charset="0"/>
                <a:cs typeface="Al Bayan Plain" pitchFamily="2" charset="-78"/>
              </a:rPr>
              <a:t> K. Steffens, </a:t>
            </a:r>
          </a:p>
          <a:p>
            <a:r>
              <a:rPr lang="en-GB" sz="2000" dirty="0">
                <a:solidFill>
                  <a:srgbClr val="4094D1"/>
                </a:solidFill>
                <a:latin typeface="Avenir Roman" panose="02000503020000020003" pitchFamily="2" charset="0"/>
                <a:ea typeface="Apple Color Emoji" pitchFamily="2" charset="0"/>
                <a:cs typeface="Al Bayan Plain" pitchFamily="2" charset="-78"/>
              </a:rPr>
              <a:t>Katrien Fransen, &amp; </a:t>
            </a:r>
          </a:p>
          <a:p>
            <a:r>
              <a:rPr lang="en-GB" sz="2000" dirty="0">
                <a:solidFill>
                  <a:srgbClr val="4094D1"/>
                </a:solidFill>
                <a:latin typeface="Avenir Roman" panose="02000503020000020003" pitchFamily="2" charset="0"/>
                <a:ea typeface="Apple Color Emoji" pitchFamily="2" charset="0"/>
                <a:cs typeface="Al Bayan Plain" pitchFamily="2" charset="-78"/>
              </a:rPr>
              <a:t>S. Alexander Haslam</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1026" name="Picture 2" descr="climbers hiking through mountain peak during daytime">
            <a:extLst>
              <a:ext uri="{FF2B5EF4-FFF2-40B4-BE49-F238E27FC236}">
                <a16:creationId xmlns:a16="http://schemas.microsoft.com/office/drawing/2014/main" id="{5987DC3C-9DA2-4CB3-93B1-47D4BAE9E1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4484" y="1184832"/>
            <a:ext cx="5095588" cy="3398457"/>
          </a:xfrm>
          <a:prstGeom prst="rect">
            <a:avLst/>
          </a:prstGeom>
          <a:noFill/>
          <a:effectLst>
            <a:softEdge rad="292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80999"/>
          </a:xfrm>
        </p:spPr>
        <p:txBody>
          <a:bodyPr>
            <a:normAutofit/>
          </a:bodyPr>
          <a:lstStyle/>
          <a:p>
            <a:pPr marL="180975" indent="-180975">
              <a:lnSpc>
                <a:spcPct val="90000"/>
              </a:lnSpc>
              <a:buFont typeface="Arial" panose="020B0604020202020204" pitchFamily="34" charset="0"/>
              <a:buChar char="•"/>
            </a:pPr>
            <a:r>
              <a:rPr lang="nl-BE" sz="1800" dirty="0" err="1">
                <a:latin typeface="Avenir Roman"/>
              </a:rPr>
              <a:t>Individuals</a:t>
            </a:r>
            <a:r>
              <a:rPr lang="nl-BE" sz="1800" dirty="0">
                <a:latin typeface="Avenir Roman"/>
              </a:rPr>
              <a:t> </a:t>
            </a:r>
            <a:r>
              <a:rPr lang="nl-BE" sz="1800" dirty="0" err="1">
                <a:latin typeface="Avenir Roman"/>
              </a:rPr>
              <a:t>can</a:t>
            </a:r>
            <a:r>
              <a:rPr lang="nl-BE" sz="1800" dirty="0">
                <a:latin typeface="Avenir Roman"/>
              </a:rPr>
              <a:t> </a:t>
            </a:r>
            <a:r>
              <a:rPr lang="nl-BE" sz="1800" dirty="0" err="1">
                <a:latin typeface="Avenir Roman"/>
              </a:rPr>
              <a:t>perceive</a:t>
            </a:r>
            <a:r>
              <a:rPr lang="nl-BE" sz="1800" dirty="0">
                <a:latin typeface="Avenir Roman"/>
              </a:rPr>
              <a:t> </a:t>
            </a:r>
            <a:r>
              <a:rPr lang="nl-BE" sz="1800" dirty="0" err="1">
                <a:latin typeface="Avenir Roman"/>
              </a:rPr>
              <a:t>themselves</a:t>
            </a:r>
            <a:r>
              <a:rPr lang="nl-BE" sz="1800" dirty="0">
                <a:latin typeface="Avenir Roman"/>
              </a:rPr>
              <a:t> and </a:t>
            </a:r>
            <a:r>
              <a:rPr lang="nl-BE" sz="1800" dirty="0" err="1">
                <a:latin typeface="Avenir Roman"/>
              </a:rPr>
              <a:t>others</a:t>
            </a:r>
            <a:r>
              <a:rPr lang="nl-BE" sz="1800" dirty="0">
                <a:latin typeface="Avenir Roman"/>
              </a:rPr>
              <a:t> </a:t>
            </a:r>
            <a:r>
              <a:rPr lang="nl-BE" sz="1800" dirty="0" err="1">
                <a:latin typeface="Avenir Roman"/>
              </a:rPr>
              <a:t>not</a:t>
            </a:r>
            <a:r>
              <a:rPr lang="nl-BE" sz="1800" dirty="0">
                <a:latin typeface="Avenir Roman"/>
              </a:rPr>
              <a:t> </a:t>
            </a:r>
            <a:r>
              <a:rPr lang="nl-BE" sz="1800" dirty="0" err="1">
                <a:latin typeface="Avenir Roman"/>
              </a:rPr>
              <a:t>only</a:t>
            </a:r>
            <a:r>
              <a:rPr lang="nl-BE" sz="1800" dirty="0">
                <a:latin typeface="Avenir Roman"/>
              </a:rPr>
              <a:t> as </a:t>
            </a:r>
            <a:r>
              <a:rPr lang="nl-BE" sz="1800" dirty="0" err="1">
                <a:latin typeface="Avenir Roman"/>
              </a:rPr>
              <a:t>unique</a:t>
            </a:r>
            <a:r>
              <a:rPr lang="nl-BE" sz="1800" dirty="0">
                <a:latin typeface="Avenir Roman"/>
              </a:rPr>
              <a:t> </a:t>
            </a:r>
            <a:r>
              <a:rPr lang="nl-BE" sz="1800" dirty="0" err="1">
                <a:latin typeface="Avenir Roman"/>
              </a:rPr>
              <a:t>individuals</a:t>
            </a:r>
            <a:r>
              <a:rPr lang="nl-BE" sz="1800" dirty="0">
                <a:latin typeface="Avenir Roman"/>
              </a:rPr>
              <a:t>, but </a:t>
            </a:r>
            <a:r>
              <a:rPr lang="nl-BE" sz="1800" dirty="0" err="1">
                <a:latin typeface="Avenir Roman"/>
              </a:rPr>
              <a:t>also</a:t>
            </a:r>
            <a:r>
              <a:rPr lang="nl-BE" sz="1800" dirty="0">
                <a:latin typeface="Avenir Roman"/>
              </a:rPr>
              <a:t> in </a:t>
            </a:r>
            <a:r>
              <a:rPr lang="nl-BE" sz="1800" dirty="0" err="1">
                <a:latin typeface="Avenir Roman"/>
              </a:rPr>
              <a:t>terms</a:t>
            </a:r>
            <a:r>
              <a:rPr lang="nl-BE" sz="1800" dirty="0">
                <a:latin typeface="Avenir Roman"/>
              </a:rPr>
              <a:t> of shared </a:t>
            </a:r>
            <a:r>
              <a:rPr lang="nl-BE" sz="1800" dirty="0" err="1">
                <a:latin typeface="Avenir Roman"/>
              </a:rPr>
              <a:t>group</a:t>
            </a:r>
            <a:r>
              <a:rPr lang="nl-BE" sz="1800" dirty="0">
                <a:latin typeface="Avenir Roman"/>
              </a:rPr>
              <a:t> </a:t>
            </a:r>
            <a:r>
              <a:rPr lang="nl-BE" sz="1800" dirty="0" err="1">
                <a:latin typeface="Avenir Roman"/>
              </a:rPr>
              <a:t>membership</a:t>
            </a:r>
            <a:r>
              <a:rPr lang="nl-BE" sz="1800" dirty="0">
                <a:latin typeface="Avenir Roman"/>
              </a:rPr>
              <a:t>.</a:t>
            </a:r>
          </a:p>
          <a:p>
            <a:pPr marL="180975" indent="-180975">
              <a:lnSpc>
                <a:spcPct val="90000"/>
              </a:lnSpc>
              <a:buFont typeface="Arial" panose="020B0604020202020204" pitchFamily="34" charset="0"/>
              <a:buChar char="•"/>
            </a:pPr>
            <a:r>
              <a:rPr lang="nl-BE" sz="1800" dirty="0" err="1">
                <a:latin typeface="Avenir Roman"/>
              </a:rPr>
              <a:t>This</a:t>
            </a:r>
            <a:r>
              <a:rPr lang="nl-BE" sz="1800" dirty="0">
                <a:latin typeface="Avenir Roman"/>
              </a:rPr>
              <a:t> </a:t>
            </a:r>
            <a:r>
              <a:rPr lang="nl-BE" sz="1800" dirty="0" err="1">
                <a:latin typeface="Avenir Roman"/>
              </a:rPr>
              <a:t>latter</a:t>
            </a:r>
            <a:r>
              <a:rPr lang="nl-BE" sz="1800" dirty="0">
                <a:latin typeface="Avenir Roman"/>
              </a:rPr>
              <a:t> </a:t>
            </a:r>
            <a:r>
              <a:rPr lang="nl-BE" sz="1800" dirty="0" err="1">
                <a:latin typeface="Avenir Roman"/>
              </a:rPr>
              <a:t>perception</a:t>
            </a:r>
            <a:r>
              <a:rPr lang="nl-BE" sz="1800" dirty="0">
                <a:latin typeface="Avenir Roman"/>
              </a:rPr>
              <a:t> has </a:t>
            </a:r>
            <a:r>
              <a:rPr lang="nl-BE" sz="1800" dirty="0" err="1">
                <a:latin typeface="Avenir Roman"/>
              </a:rPr>
              <a:t>qualitatively</a:t>
            </a:r>
            <a:r>
              <a:rPr lang="nl-BE" sz="1800" dirty="0">
                <a:latin typeface="Avenir Roman"/>
              </a:rPr>
              <a:t> </a:t>
            </a:r>
            <a:r>
              <a:rPr lang="nl-BE" sz="1800" dirty="0" err="1">
                <a:latin typeface="Avenir Roman"/>
              </a:rPr>
              <a:t>distinct</a:t>
            </a:r>
            <a:r>
              <a:rPr lang="nl-BE" sz="1800" dirty="0">
                <a:latin typeface="Avenir Roman"/>
              </a:rPr>
              <a:t> </a:t>
            </a:r>
            <a:r>
              <a:rPr lang="nl-BE" sz="1800" dirty="0" err="1">
                <a:latin typeface="Avenir Roman"/>
              </a:rPr>
              <a:t>implications</a:t>
            </a:r>
            <a:r>
              <a:rPr lang="nl-BE" sz="1800" dirty="0">
                <a:latin typeface="Avenir Roman"/>
              </a:rPr>
              <a:t> </a:t>
            </a:r>
            <a:r>
              <a:rPr lang="nl-BE" sz="1800" dirty="0" err="1">
                <a:latin typeface="Avenir Roman"/>
              </a:rPr>
              <a:t>for</a:t>
            </a:r>
            <a:r>
              <a:rPr lang="nl-BE" sz="1800" dirty="0">
                <a:latin typeface="Avenir Roman"/>
              </a:rPr>
              <a:t> a </a:t>
            </a:r>
            <a:r>
              <a:rPr lang="nl-BE" sz="1800" dirty="0" err="1">
                <a:latin typeface="Avenir Roman"/>
              </a:rPr>
              <a:t>person’s</a:t>
            </a:r>
            <a:r>
              <a:rPr lang="nl-BE" sz="1800" dirty="0">
                <a:latin typeface="Avenir Roman"/>
              </a:rPr>
              <a:t> </a:t>
            </a:r>
            <a:r>
              <a:rPr lang="nl-BE" sz="1800" dirty="0" err="1">
                <a:latin typeface="Avenir Roman"/>
              </a:rPr>
              <a:t>cognition</a:t>
            </a:r>
            <a:r>
              <a:rPr lang="nl-BE" sz="1800" dirty="0">
                <a:latin typeface="Avenir Roman"/>
              </a:rPr>
              <a:t>, </a:t>
            </a:r>
            <a:r>
              <a:rPr lang="nl-BE" sz="1800" dirty="0" err="1">
                <a:latin typeface="Avenir Roman"/>
              </a:rPr>
              <a:t>emotion</a:t>
            </a:r>
            <a:r>
              <a:rPr lang="nl-BE" sz="1800" dirty="0">
                <a:latin typeface="Avenir Roman"/>
              </a:rPr>
              <a:t> and </a:t>
            </a:r>
            <a:r>
              <a:rPr lang="nl-BE" sz="1800" dirty="0" err="1">
                <a:latin typeface="Avenir Roman"/>
              </a:rPr>
              <a:t>behaviour</a:t>
            </a:r>
            <a:r>
              <a:rPr lang="nl-BE" sz="1800" dirty="0">
                <a:latin typeface="Avenir Roman"/>
              </a:rPr>
              <a:t> (</a:t>
            </a:r>
            <a:r>
              <a:rPr lang="nl-BE" sz="1800" dirty="0" err="1">
                <a:latin typeface="Avenir Roman"/>
              </a:rPr>
              <a:t>e.g</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energising</a:t>
            </a:r>
            <a:r>
              <a:rPr lang="nl-BE" sz="1800" dirty="0">
                <a:latin typeface="Avenir Roman"/>
              </a:rPr>
              <a:t> behaviours </a:t>
            </a:r>
            <a:r>
              <a:rPr lang="nl-BE" sz="1800" dirty="0" err="1">
                <a:latin typeface="Avenir Roman"/>
              </a:rPr>
              <a:t>that</a:t>
            </a:r>
            <a:r>
              <a:rPr lang="nl-BE" sz="1800" dirty="0">
                <a:latin typeface="Avenir Roman"/>
              </a:rPr>
              <a:t> are </a:t>
            </a:r>
            <a:r>
              <a:rPr lang="nl-BE" sz="1800" dirty="0" err="1">
                <a:latin typeface="Avenir Roman"/>
              </a:rPr>
              <a:t>aligned</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values</a:t>
            </a:r>
            <a:r>
              <a:rPr lang="nl-BE" sz="1800" dirty="0">
                <a:latin typeface="Avenir Roman"/>
              </a:rPr>
              <a:t>, </a:t>
            </a:r>
            <a:r>
              <a:rPr lang="nl-BE" sz="1800" dirty="0" err="1">
                <a:latin typeface="Avenir Roman"/>
              </a:rPr>
              <a:t>norms</a:t>
            </a:r>
            <a:r>
              <a:rPr lang="nl-BE" sz="1800" dirty="0">
                <a:latin typeface="Avenir Roman"/>
              </a:rPr>
              <a:t>, </a:t>
            </a:r>
            <a:r>
              <a:rPr lang="nl-BE" sz="1800" dirty="0" err="1">
                <a:latin typeface="Avenir Roman"/>
              </a:rPr>
              <a:t>ideals</a:t>
            </a:r>
            <a:r>
              <a:rPr lang="nl-BE" sz="1800" dirty="0">
                <a:latin typeface="Avenir Roman"/>
              </a:rPr>
              <a:t>, and goals of </a:t>
            </a:r>
            <a:r>
              <a:rPr lang="nl-BE" sz="1800" dirty="0" err="1">
                <a:latin typeface="Avenir Roman"/>
              </a:rPr>
              <a:t>the</a:t>
            </a:r>
            <a:r>
              <a:rPr lang="nl-BE" sz="1800" dirty="0">
                <a:latin typeface="Avenir Roman"/>
              </a:rPr>
              <a:t> </a:t>
            </a:r>
            <a:r>
              <a:rPr lang="nl-BE" sz="1800" dirty="0" err="1">
                <a:latin typeface="Avenir Roman"/>
              </a:rPr>
              <a:t>group</a:t>
            </a:r>
            <a:r>
              <a:rPr lang="nl-BE" sz="1800" dirty="0">
                <a:latin typeface="Avenir Roman"/>
              </a:rPr>
              <a:t>).</a:t>
            </a:r>
          </a:p>
          <a:p>
            <a:pPr marL="180975" indent="-180975">
              <a:lnSpc>
                <a:spcPct val="90000"/>
              </a:lnSpc>
              <a:buFont typeface="Arial" panose="020B0604020202020204" pitchFamily="34" charset="0"/>
              <a:buChar char="•"/>
            </a:pPr>
            <a:r>
              <a:rPr lang="nl-BE" sz="1800" dirty="0">
                <a:latin typeface="Avenir Roman"/>
              </a:rPr>
              <a:t>Leaders </a:t>
            </a:r>
            <a:r>
              <a:rPr lang="nl-BE" sz="1800" dirty="0" err="1">
                <a:latin typeface="Avenir Roman"/>
              </a:rPr>
              <a:t>can</a:t>
            </a:r>
            <a:r>
              <a:rPr lang="nl-BE" sz="1800" dirty="0">
                <a:latin typeface="Avenir Roman"/>
              </a:rPr>
              <a:t> </a:t>
            </a:r>
            <a:r>
              <a:rPr lang="nl-BE" sz="1800" dirty="0" err="1">
                <a:latin typeface="Avenir Roman"/>
              </a:rPr>
              <a:t>use</a:t>
            </a:r>
            <a:r>
              <a:rPr lang="nl-BE" sz="1800" dirty="0">
                <a:latin typeface="Avenir Roman"/>
              </a:rPr>
              <a:t> these </a:t>
            </a:r>
            <a:r>
              <a:rPr lang="nl-BE" sz="1800" dirty="0" err="1">
                <a:latin typeface="Avenir Roman"/>
              </a:rPr>
              <a:t>processes</a:t>
            </a:r>
            <a:r>
              <a:rPr lang="nl-BE" sz="1800" dirty="0">
                <a:latin typeface="Avenir Roman"/>
              </a:rPr>
              <a:t> of </a:t>
            </a:r>
            <a:r>
              <a:rPr lang="nl-BE" sz="1800" dirty="0" err="1">
                <a:latin typeface="Avenir Roman"/>
              </a:rPr>
              <a:t>mutual</a:t>
            </a:r>
            <a:r>
              <a:rPr lang="nl-BE" sz="1800" dirty="0">
                <a:latin typeface="Avenir Roman"/>
              </a:rPr>
              <a:t> </a:t>
            </a:r>
            <a:r>
              <a:rPr lang="nl-BE" sz="1800" dirty="0" err="1">
                <a:latin typeface="Avenir Roman"/>
              </a:rPr>
              <a:t>social</a:t>
            </a:r>
            <a:r>
              <a:rPr lang="nl-BE" sz="1800" dirty="0">
                <a:latin typeface="Avenir Roman"/>
              </a:rPr>
              <a:t> </a:t>
            </a:r>
            <a:r>
              <a:rPr lang="nl-BE" sz="1800" dirty="0" err="1">
                <a:latin typeface="Avenir Roman"/>
              </a:rPr>
              <a:t>influence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influence</a:t>
            </a:r>
            <a:r>
              <a:rPr lang="nl-BE" sz="1800" dirty="0">
                <a:latin typeface="Avenir Roman"/>
              </a:rPr>
              <a:t> </a:t>
            </a:r>
            <a:r>
              <a:rPr lang="nl-BE" sz="1800" dirty="0" err="1">
                <a:latin typeface="Avenir Roman"/>
              </a:rPr>
              <a:t>followers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contribute</a:t>
            </a:r>
            <a:r>
              <a:rPr lang="nl-BE" sz="1800" dirty="0">
                <a:latin typeface="Avenir Roman"/>
              </a:rPr>
              <a:t> </a:t>
            </a:r>
            <a:r>
              <a:rPr lang="nl-BE" sz="1800" dirty="0" err="1">
                <a:latin typeface="Avenir Roman"/>
              </a:rPr>
              <a:t>to</a:t>
            </a:r>
            <a:r>
              <a:rPr lang="nl-BE" sz="1800" dirty="0">
                <a:latin typeface="Avenir Roman"/>
              </a:rPr>
              <a:t> shared goals. </a:t>
            </a: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leadership</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Tree>
    <p:extLst>
      <p:ext uri="{BB962C8B-B14F-4D97-AF65-F5344CB8AC3E}">
        <p14:creationId xmlns:p14="http://schemas.microsoft.com/office/powerpoint/2010/main" val="64995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17637" y="2914141"/>
            <a:ext cx="8187856" cy="2115059"/>
          </a:xfrm>
        </p:spPr>
        <p:txBody>
          <a:bodyPr>
            <a:normAutofit/>
          </a:bodyPr>
          <a:lstStyle/>
          <a:p>
            <a:pPr marL="180975" indent="-180975">
              <a:lnSpc>
                <a:spcPct val="90000"/>
              </a:lnSpc>
              <a:buFont typeface="Arial" panose="020B0604020202020204" pitchFamily="34" charset="0"/>
              <a:buChar char="•"/>
            </a:pPr>
            <a:r>
              <a:rPr lang="nl-BE" sz="1800" dirty="0">
                <a:latin typeface="Avenir Roman"/>
              </a:rPr>
              <a:t>Leaders’ </a:t>
            </a:r>
            <a:r>
              <a:rPr lang="nl-BE" sz="1800" dirty="0" err="1">
                <a:latin typeface="Avenir Roman"/>
              </a:rPr>
              <a:t>capacity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motivate</a:t>
            </a:r>
            <a:r>
              <a:rPr lang="nl-BE" sz="1800" dirty="0">
                <a:latin typeface="Avenir Roman"/>
              </a:rPr>
              <a:t> </a:t>
            </a:r>
            <a:r>
              <a:rPr lang="nl-BE" sz="1800" dirty="0" err="1">
                <a:latin typeface="Avenir Roman"/>
              </a:rPr>
              <a:t>others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work</a:t>
            </a:r>
            <a:r>
              <a:rPr lang="nl-BE" sz="1800" dirty="0">
                <a:latin typeface="Avenir Roman"/>
              </a:rPr>
              <a:t> </a:t>
            </a:r>
            <a:r>
              <a:rPr lang="nl-BE" sz="1800" dirty="0" err="1">
                <a:latin typeface="Avenir Roman"/>
              </a:rPr>
              <a:t>towards</a:t>
            </a:r>
            <a:r>
              <a:rPr lang="nl-BE" sz="1800" dirty="0">
                <a:latin typeface="Avenir Roman"/>
              </a:rPr>
              <a:t> </a:t>
            </a:r>
            <a:r>
              <a:rPr lang="nl-BE" sz="1800" dirty="0" err="1">
                <a:latin typeface="Avenir Roman"/>
              </a:rPr>
              <a:t>the</a:t>
            </a:r>
            <a:r>
              <a:rPr lang="nl-BE" sz="1800" dirty="0">
                <a:latin typeface="Avenir Roman"/>
              </a:rPr>
              <a:t> goals of a </a:t>
            </a:r>
            <a:r>
              <a:rPr lang="nl-BE" sz="1800" dirty="0" err="1">
                <a:latin typeface="Avenir Roman"/>
              </a:rPr>
              <a:t>collective</a:t>
            </a:r>
            <a:r>
              <a:rPr lang="nl-BE" sz="1800" dirty="0">
                <a:latin typeface="Avenir Roman"/>
              </a:rPr>
              <a:t> </a:t>
            </a:r>
            <a:r>
              <a:rPr lang="nl-BE" sz="1800" dirty="0" err="1">
                <a:latin typeface="Avenir Roman"/>
              </a:rPr>
              <a:t>rests</a:t>
            </a:r>
            <a:r>
              <a:rPr lang="nl-BE" sz="1800" dirty="0">
                <a:latin typeface="Avenir Roman"/>
              </a:rPr>
              <a:t> on </a:t>
            </a:r>
            <a:r>
              <a:rPr lang="nl-BE" sz="1800" dirty="0" err="1">
                <a:latin typeface="Avenir Roman"/>
              </a:rPr>
              <a:t>their</a:t>
            </a:r>
            <a:r>
              <a:rPr lang="nl-BE" sz="1800" dirty="0">
                <a:latin typeface="Avenir Roman"/>
              </a:rPr>
              <a:t> </a:t>
            </a:r>
            <a:r>
              <a:rPr lang="nl-BE" sz="1800" dirty="0" err="1">
                <a:latin typeface="Avenir Roman"/>
              </a:rPr>
              <a:t>capacity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create</a:t>
            </a:r>
            <a:r>
              <a:rPr lang="nl-BE" sz="1800" dirty="0">
                <a:latin typeface="Avenir Roman"/>
              </a:rPr>
              <a:t>, </a:t>
            </a:r>
            <a:r>
              <a:rPr lang="nl-BE" sz="1800" dirty="0" err="1">
                <a:latin typeface="Avenir Roman"/>
              </a:rPr>
              <a:t>embody</a:t>
            </a:r>
            <a:r>
              <a:rPr lang="nl-BE" sz="1800" dirty="0">
                <a:latin typeface="Avenir Roman"/>
              </a:rPr>
              <a:t>, advance and </a:t>
            </a:r>
            <a:r>
              <a:rPr lang="nl-BE" sz="1800" dirty="0" err="1">
                <a:latin typeface="Avenir Roman"/>
              </a:rPr>
              <a:t>embed</a:t>
            </a:r>
            <a:r>
              <a:rPr lang="nl-BE" sz="1800" dirty="0">
                <a:latin typeface="Avenir Roman"/>
              </a:rPr>
              <a:t> a shared sense of ‘</a:t>
            </a:r>
            <a:r>
              <a:rPr lang="nl-BE" sz="1800" dirty="0" err="1">
                <a:latin typeface="Avenir Roman"/>
              </a:rPr>
              <a:t>us</a:t>
            </a:r>
            <a:r>
              <a:rPr lang="nl-BE" sz="1800" dirty="0">
                <a:latin typeface="Avenir Roman"/>
              </a:rPr>
              <a:t>’ </a:t>
            </a:r>
            <a:r>
              <a:rPr lang="nl-BE" sz="1800" dirty="0">
                <a:solidFill>
                  <a:schemeClr val="bg1">
                    <a:lumMod val="50000"/>
                  </a:schemeClr>
                </a:solidFill>
                <a:latin typeface="Avenir Roman"/>
              </a:rPr>
              <a:t>(</a:t>
            </a:r>
            <a:r>
              <a:rPr lang="nl-BE" sz="1800" dirty="0" err="1">
                <a:solidFill>
                  <a:schemeClr val="bg1">
                    <a:lumMod val="50000"/>
                  </a:schemeClr>
                </a:solidFill>
                <a:latin typeface="Avenir Roman"/>
              </a:rPr>
              <a:t>Haslam</a:t>
            </a:r>
            <a:r>
              <a:rPr lang="nl-BE" sz="1800" dirty="0">
                <a:solidFill>
                  <a:schemeClr val="bg1">
                    <a:lumMod val="50000"/>
                  </a:schemeClr>
                </a:solidFill>
                <a:latin typeface="Avenir Roman"/>
              </a:rPr>
              <a:t> et al., 2011; Steffens, </a:t>
            </a:r>
            <a:r>
              <a:rPr lang="nl-BE" sz="1800" dirty="0" err="1">
                <a:solidFill>
                  <a:schemeClr val="bg1">
                    <a:lumMod val="50000"/>
                  </a:schemeClr>
                </a:solidFill>
                <a:latin typeface="Avenir Roman"/>
              </a:rPr>
              <a:t>Haslam</a:t>
            </a:r>
            <a:r>
              <a:rPr lang="nl-BE" sz="1800" dirty="0">
                <a:solidFill>
                  <a:schemeClr val="bg1">
                    <a:lumMod val="50000"/>
                  </a:schemeClr>
                </a:solidFill>
                <a:latin typeface="Avenir Roman"/>
              </a:rPr>
              <a:t>, </a:t>
            </a:r>
            <a:r>
              <a:rPr lang="nl-BE" sz="1800" dirty="0" err="1">
                <a:solidFill>
                  <a:schemeClr val="bg1">
                    <a:lumMod val="50000"/>
                  </a:schemeClr>
                </a:solidFill>
                <a:latin typeface="Avenir Roman"/>
              </a:rPr>
              <a:t>Reicher</a:t>
            </a:r>
            <a:r>
              <a:rPr lang="nl-BE" sz="1800" dirty="0">
                <a:solidFill>
                  <a:schemeClr val="bg1">
                    <a:lumMod val="50000"/>
                  </a:schemeClr>
                </a:solidFill>
                <a:latin typeface="Avenir Roman"/>
              </a:rPr>
              <a:t> et al., 2014)</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leadership</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25769" y="1623374"/>
            <a:ext cx="7171592" cy="1138577"/>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en-US" sz="2000" dirty="0">
                <a:solidFill>
                  <a:srgbClr val="4094D1"/>
                </a:solidFill>
                <a:latin typeface="Avenir Roman" panose="02000503020000020003" pitchFamily="2" charset="0"/>
              </a:rPr>
              <a:t>Leadership is a group-based social influence process that revolves around a sense of shared social identity between leaders and followers.</a:t>
            </a:r>
          </a:p>
        </p:txBody>
      </p:sp>
      <p:sp>
        <p:nvSpPr>
          <p:cNvPr id="2" name="Rounded Rectangle 1">
            <a:extLst>
              <a:ext uri="{FF2B5EF4-FFF2-40B4-BE49-F238E27FC236}">
                <a16:creationId xmlns:a16="http://schemas.microsoft.com/office/drawing/2014/main" id="{46EB3ACC-4467-CB45-B868-05F3C30EDD8D}"/>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21861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99D5A9A-D68D-44D2-97E7-82D2C0C38496}"/>
              </a:ext>
            </a:extLst>
          </p:cNvPr>
          <p:cNvPicPr>
            <a:picLocks noGrp="1" noChangeAspect="1"/>
          </p:cNvPicPr>
          <p:nvPr>
            <p:ph idx="1"/>
          </p:nvPr>
        </p:nvPicPr>
        <p:blipFill>
          <a:blip r:embed="rId3"/>
          <a:stretch>
            <a:fillRect/>
          </a:stretch>
        </p:blipFill>
        <p:spPr>
          <a:xfrm>
            <a:off x="1205469" y="62089"/>
            <a:ext cx="6733061" cy="5019322"/>
          </a:xfrm>
        </p:spPr>
      </p:pic>
    </p:spTree>
    <p:extLst>
      <p:ext uri="{BB962C8B-B14F-4D97-AF65-F5344CB8AC3E}">
        <p14:creationId xmlns:p14="http://schemas.microsoft.com/office/powerpoint/2010/main" val="4264810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F682F6E-6310-46E9-8AB8-3B3C25F7626E}"/>
              </a:ext>
            </a:extLst>
          </p:cNvPr>
          <p:cNvPicPr>
            <a:picLocks noGrp="1" noChangeAspect="1"/>
          </p:cNvPicPr>
          <p:nvPr>
            <p:ph idx="1"/>
          </p:nvPr>
        </p:nvPicPr>
        <p:blipFill>
          <a:blip r:embed="rId3"/>
          <a:stretch>
            <a:fillRect/>
          </a:stretch>
        </p:blipFill>
        <p:spPr>
          <a:xfrm>
            <a:off x="761246" y="414778"/>
            <a:ext cx="7419212" cy="4313944"/>
          </a:xfrm>
        </p:spPr>
      </p:pic>
      <p:sp>
        <p:nvSpPr>
          <p:cNvPr id="4" name="Rectangle 3">
            <a:extLst>
              <a:ext uri="{FF2B5EF4-FFF2-40B4-BE49-F238E27FC236}">
                <a16:creationId xmlns:a16="http://schemas.microsoft.com/office/drawing/2014/main" id="{99B586F2-0CB9-43E0-87B6-46B807351B9A}"/>
              </a:ext>
            </a:extLst>
          </p:cNvPr>
          <p:cNvSpPr/>
          <p:nvPr/>
        </p:nvSpPr>
        <p:spPr>
          <a:xfrm>
            <a:off x="2286000" y="-9385369"/>
            <a:ext cx="4572000" cy="6463308"/>
          </a:xfrm>
          <a:prstGeom prst="rect">
            <a:avLst/>
          </a:prstGeom>
        </p:spPr>
        <p:txBody>
          <a:bodyPr>
            <a:spAutoFit/>
          </a:bodyPr>
          <a:lstStyle/>
          <a:p>
            <a:endParaRPr lang="nl-BE" dirty="0"/>
          </a:p>
          <a:p>
            <a:r>
              <a:rPr lang="en-US" dirty="0"/>
              <a:t>Importantly, van Dick and colleagues’ study also went beyond previous research in providing evidence of the ILI’s incremental criterion validity, showing that the extent to which leaders are perceived to engage in identity leadership is </a:t>
            </a:r>
            <a:r>
              <a:rPr lang="en-US" i="1" dirty="0"/>
              <a:t>uniquely </a:t>
            </a:r>
            <a:r>
              <a:rPr lang="en-US" dirty="0"/>
              <a:t>associated with a range of positive group outcomes (notably team identification, trust in the leader, job satisfaction, </a:t>
            </a:r>
            <a:r>
              <a:rPr lang="en-US" dirty="0" err="1"/>
              <a:t>organisational</a:t>
            </a:r>
            <a:r>
              <a:rPr lang="en-US" dirty="0"/>
              <a:t> citizenship and innovative </a:t>
            </a:r>
            <a:r>
              <a:rPr lang="en-US" dirty="0" err="1"/>
              <a:t>behaviour</a:t>
            </a:r>
            <a:r>
              <a:rPr lang="en-US" dirty="0"/>
              <a:t>) above and beyond the effects of transformational leadership, authentic leadership and leader–member exchange (which also serve to satisfy follower needs). Thus while, as noted above, there is some overlap in the </a:t>
            </a:r>
            <a:r>
              <a:rPr lang="en-US" dirty="0" err="1"/>
              <a:t>operationalisation</a:t>
            </a:r>
            <a:r>
              <a:rPr lang="en-US" dirty="0"/>
              <a:t> of the constructs at the core of different leadership theories, it is clear that there are unique benefits that arise from leaders’ ability to create, represent and promote a shared sense of ‘we’ among those they seek to </a:t>
            </a:r>
            <a:r>
              <a:rPr lang="en-US" dirty="0" err="1"/>
              <a:t>mobilise</a:t>
            </a:r>
            <a:r>
              <a:rPr lang="en-US" dirty="0"/>
              <a:t>.</a:t>
            </a:r>
            <a:endParaRPr lang="en-GB" dirty="0"/>
          </a:p>
        </p:txBody>
      </p:sp>
    </p:spTree>
    <p:extLst>
      <p:ext uri="{BB962C8B-B14F-4D97-AF65-F5344CB8AC3E}">
        <p14:creationId xmlns:p14="http://schemas.microsoft.com/office/powerpoint/2010/main" val="3050795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46315" y="2863739"/>
            <a:ext cx="5446485" cy="2115059"/>
          </a:xfrm>
        </p:spPr>
        <p:txBody>
          <a:bodyPr>
            <a:normAutofit/>
          </a:bodyPr>
          <a:lstStyle/>
          <a:p>
            <a:pPr marL="180975" indent="-180975">
              <a:lnSpc>
                <a:spcPct val="90000"/>
              </a:lnSpc>
              <a:buFont typeface="Arial" panose="020B0604020202020204" pitchFamily="34" charset="0"/>
              <a:buChar char="•"/>
            </a:pPr>
            <a:r>
              <a:rPr lang="nl-BE" sz="1800" dirty="0">
                <a:latin typeface="Avenir Roman"/>
              </a:rPr>
              <a:t>in </a:t>
            </a:r>
            <a:r>
              <a:rPr lang="nl-BE" sz="1800" dirty="0" err="1">
                <a:latin typeface="Avenir Roman"/>
              </a:rPr>
              <a:t>exercise</a:t>
            </a:r>
            <a:r>
              <a:rPr lang="nl-BE" sz="1800" dirty="0">
                <a:latin typeface="Avenir Roman"/>
              </a:rPr>
              <a:t> </a:t>
            </a:r>
            <a:r>
              <a:rPr lang="nl-BE" sz="1800" dirty="0" err="1">
                <a:latin typeface="Avenir Roman"/>
              </a:rPr>
              <a:t>settings</a:t>
            </a:r>
            <a:r>
              <a:rPr lang="nl-BE" sz="1800" dirty="0">
                <a:latin typeface="Avenir Roman"/>
              </a:rPr>
              <a:t> </a:t>
            </a:r>
            <a:r>
              <a:rPr lang="nl-BE" sz="1800" dirty="0">
                <a:solidFill>
                  <a:schemeClr val="bg1">
                    <a:lumMod val="50000"/>
                  </a:schemeClr>
                </a:solidFill>
                <a:latin typeface="Avenir Roman"/>
              </a:rPr>
              <a:t>(Stevens et al., 2018)</a:t>
            </a:r>
          </a:p>
          <a:p>
            <a:pPr marL="180975" indent="-180975">
              <a:lnSpc>
                <a:spcPct val="90000"/>
              </a:lnSpc>
              <a:buFont typeface="Arial" panose="020B0604020202020204" pitchFamily="34" charset="0"/>
              <a:buChar char="•"/>
            </a:pPr>
            <a:r>
              <a:rPr lang="nl-BE" sz="1800" dirty="0">
                <a:solidFill>
                  <a:schemeClr val="tx1"/>
                </a:solidFill>
                <a:latin typeface="Avenir Roman"/>
              </a:rPr>
              <a:t>in </a:t>
            </a:r>
            <a:r>
              <a:rPr lang="nl-BE" sz="1800" dirty="0" err="1">
                <a:solidFill>
                  <a:schemeClr val="tx1"/>
                </a:solidFill>
                <a:latin typeface="Avenir Roman"/>
              </a:rPr>
              <a:t>organisational</a:t>
            </a:r>
            <a:r>
              <a:rPr lang="nl-BE" sz="1800" dirty="0">
                <a:solidFill>
                  <a:schemeClr val="tx1"/>
                </a:solidFill>
                <a:latin typeface="Avenir Roman"/>
              </a:rPr>
              <a:t> </a:t>
            </a:r>
            <a:r>
              <a:rPr lang="nl-BE" sz="1800" dirty="0" err="1">
                <a:solidFill>
                  <a:schemeClr val="tx1"/>
                </a:solidFill>
                <a:latin typeface="Avenir Roman"/>
              </a:rPr>
              <a:t>settings</a:t>
            </a:r>
            <a:r>
              <a:rPr lang="nl-BE" sz="1800" dirty="0">
                <a:solidFill>
                  <a:schemeClr val="tx1"/>
                </a:solidFill>
                <a:latin typeface="Avenir Roman"/>
              </a:rPr>
              <a:t> </a:t>
            </a:r>
            <a:r>
              <a:rPr lang="nl-BE" sz="1800" dirty="0">
                <a:solidFill>
                  <a:schemeClr val="bg1">
                    <a:lumMod val="50000"/>
                  </a:schemeClr>
                </a:solidFill>
                <a:latin typeface="Avenir Roman"/>
              </a:rPr>
              <a:t>(Steffens &amp; </a:t>
            </a:r>
            <a:r>
              <a:rPr lang="nl-BE" sz="1800" dirty="0" err="1">
                <a:solidFill>
                  <a:schemeClr val="bg1">
                    <a:lumMod val="50000"/>
                  </a:schemeClr>
                </a:solidFill>
                <a:latin typeface="Avenir Roman"/>
              </a:rPr>
              <a:t>Haslam</a:t>
            </a:r>
            <a:r>
              <a:rPr lang="nl-BE" sz="1800" dirty="0">
                <a:solidFill>
                  <a:schemeClr val="bg1">
                    <a:lumMod val="50000"/>
                  </a:schemeClr>
                </a:solidFill>
                <a:latin typeface="Avenir Roman"/>
              </a:rPr>
              <a:t>, 2017; Edelmann, Boen &amp; Fransen, 2020). </a:t>
            </a:r>
          </a:p>
          <a:p>
            <a:pPr marL="180975" indent="-180975">
              <a:lnSpc>
                <a:spcPct val="90000"/>
              </a:lnSpc>
              <a:buFont typeface="Arial" panose="020B0604020202020204" pitchFamily="34" charset="0"/>
              <a:buChar char="•"/>
            </a:pPr>
            <a:r>
              <a:rPr lang="nl-BE" sz="1800" dirty="0">
                <a:solidFill>
                  <a:schemeClr val="tx1"/>
                </a:solidFill>
                <a:latin typeface="Avenir Roman"/>
              </a:rPr>
              <a:t>in sport </a:t>
            </a:r>
            <a:r>
              <a:rPr lang="nl-BE" sz="1800" dirty="0" err="1">
                <a:solidFill>
                  <a:schemeClr val="tx1"/>
                </a:solidFill>
                <a:latin typeface="Avenir Roman"/>
              </a:rPr>
              <a:t>settings</a:t>
            </a:r>
            <a:r>
              <a:rPr lang="nl-BE" sz="1800" dirty="0">
                <a:solidFill>
                  <a:schemeClr val="tx1"/>
                </a:solidFill>
                <a:latin typeface="Avenir Roman"/>
              </a:rPr>
              <a:t> </a:t>
            </a:r>
            <a:r>
              <a:rPr lang="nl-BE" sz="1800" dirty="0">
                <a:solidFill>
                  <a:schemeClr val="bg1">
                    <a:lumMod val="50000"/>
                  </a:schemeClr>
                </a:solidFill>
                <a:latin typeface="Avenir Roman"/>
              </a:rPr>
              <a:t>(Fransen, </a:t>
            </a:r>
            <a:r>
              <a:rPr lang="nl-BE" sz="1800" dirty="0" err="1">
                <a:solidFill>
                  <a:schemeClr val="bg1">
                    <a:lumMod val="50000"/>
                  </a:schemeClr>
                </a:solidFill>
                <a:latin typeface="Avenir Roman"/>
              </a:rPr>
              <a:t>Haslam</a:t>
            </a:r>
            <a:r>
              <a:rPr lang="nl-BE" sz="1800" dirty="0">
                <a:solidFill>
                  <a:schemeClr val="bg1">
                    <a:lumMod val="50000"/>
                  </a:schemeClr>
                </a:solidFill>
                <a:latin typeface="Avenir Roman"/>
              </a:rPr>
              <a:t> et al., 2015; Stevens et al., 2019).</a:t>
            </a:r>
          </a:p>
          <a:p>
            <a:pPr>
              <a:lnSpc>
                <a:spcPct val="90000"/>
              </a:lnSpc>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leadership</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66800" y="1632941"/>
            <a:ext cx="6717323" cy="11223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Identity leadership is a basis not only for improved individual and team functioning in sport but also for better health and well-being.</a:t>
            </a:r>
          </a:p>
        </p:txBody>
      </p:sp>
      <p:sp>
        <p:nvSpPr>
          <p:cNvPr id="6" name="Rounded Rectangle 5">
            <a:extLst>
              <a:ext uri="{FF2B5EF4-FFF2-40B4-BE49-F238E27FC236}">
                <a16:creationId xmlns:a16="http://schemas.microsoft.com/office/drawing/2014/main" id="{185B5777-FB60-D44E-826D-F7042854283B}"/>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pic>
        <p:nvPicPr>
          <p:cNvPr id="6146" name="Picture 2" descr="people doing yoga inside gym">
            <a:extLst>
              <a:ext uri="{FF2B5EF4-FFF2-40B4-BE49-F238E27FC236}">
                <a16:creationId xmlns:a16="http://schemas.microsoft.com/office/drawing/2014/main" id="{6E46A154-5C6A-4268-A276-1746F64909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4578" y="2398932"/>
            <a:ext cx="1647642" cy="2471463"/>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1521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22942" y="2778268"/>
            <a:ext cx="8663013" cy="2115059"/>
          </a:xfrm>
        </p:spPr>
        <p:txBody>
          <a:bodyPr>
            <a:normAutofit/>
          </a:bodyPr>
          <a:lstStyle/>
          <a:p>
            <a:pPr marL="342900" indent="-342900">
              <a:lnSpc>
                <a:spcPct val="90000"/>
              </a:lnSpc>
              <a:buFont typeface="Arial" panose="020B0604020202020204" pitchFamily="34" charset="0"/>
              <a:buChar char="•"/>
            </a:pPr>
            <a:r>
              <a:rPr lang="nl-BE" sz="1800" dirty="0" err="1">
                <a:latin typeface="Avenir Roman"/>
              </a:rPr>
              <a:t>Examples</a:t>
            </a:r>
            <a:r>
              <a:rPr lang="nl-BE" sz="1800" dirty="0">
                <a:latin typeface="Avenir Roman"/>
              </a:rPr>
              <a:t>: 5R-programme and 5RS-programma, </a:t>
            </a:r>
            <a:r>
              <a:rPr lang="nl-BE" sz="1800" dirty="0" err="1">
                <a:latin typeface="Avenir Roman"/>
              </a:rPr>
              <a:t>which</a:t>
            </a:r>
            <a:r>
              <a:rPr lang="nl-BE" sz="1800" dirty="0">
                <a:latin typeface="Avenir Roman"/>
              </a:rPr>
              <a:t> </a:t>
            </a:r>
            <a:r>
              <a:rPr lang="nl-BE" sz="1800" dirty="0" err="1">
                <a:latin typeface="Avenir Roman"/>
              </a:rPr>
              <a:t>also</a:t>
            </a:r>
            <a:r>
              <a:rPr lang="nl-BE" sz="1800" dirty="0">
                <a:latin typeface="Avenir Roman"/>
              </a:rPr>
              <a:t> </a:t>
            </a:r>
            <a:r>
              <a:rPr lang="nl-BE" sz="1800" dirty="0" err="1">
                <a:latin typeface="Avenir Roman"/>
              </a:rPr>
              <a:t>incorporates</a:t>
            </a:r>
            <a:r>
              <a:rPr lang="nl-BE" sz="1800" dirty="0">
                <a:latin typeface="Avenir Roman"/>
              </a:rPr>
              <a:t> features of shared </a:t>
            </a:r>
            <a:r>
              <a:rPr lang="nl-BE" sz="1800" dirty="0" err="1">
                <a:latin typeface="Avenir Roman"/>
              </a:rPr>
              <a:t>leadership</a:t>
            </a: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leadership </a:t>
            </a:r>
            <a:br>
              <a:rPr lang="en-US" sz="3200" b="0" dirty="0">
                <a:solidFill>
                  <a:srgbClr val="22568B"/>
                </a:solidFill>
                <a:latin typeface="Avenir Roman" panose="02000503020000020003" pitchFamily="2" charset="0"/>
              </a:rPr>
            </a:b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78523" y="1623374"/>
            <a:ext cx="6471138" cy="1017928"/>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en-US" sz="2000" dirty="0">
                <a:solidFill>
                  <a:srgbClr val="4094D1"/>
                </a:solidFill>
                <a:latin typeface="Avenir Roman" panose="02000503020000020003" pitchFamily="2" charset="0"/>
              </a:rPr>
              <a:t>Identity leadership can be enhance by leadership development </a:t>
            </a:r>
            <a:r>
              <a:rPr lang="en-US" sz="2000" dirty="0" err="1">
                <a:solidFill>
                  <a:srgbClr val="4094D1"/>
                </a:solidFill>
                <a:latin typeface="Avenir Roman" panose="02000503020000020003" pitchFamily="2" charset="0"/>
              </a:rPr>
              <a:t>programmes</a:t>
            </a:r>
            <a:r>
              <a:rPr lang="en-US" sz="2000" dirty="0">
                <a:solidFill>
                  <a:srgbClr val="4094D1"/>
                </a:solidFill>
                <a:latin typeface="Avenir Roman" panose="02000503020000020003" pitchFamily="2" charset="0"/>
              </a:rPr>
              <a:t> that provide would-be leaders with relevant guidance and training.</a:t>
            </a:r>
          </a:p>
        </p:txBody>
      </p:sp>
      <p:sp>
        <p:nvSpPr>
          <p:cNvPr id="6" name="Rounded Rectangle 5">
            <a:extLst>
              <a:ext uri="{FF2B5EF4-FFF2-40B4-BE49-F238E27FC236}">
                <a16:creationId xmlns:a16="http://schemas.microsoft.com/office/drawing/2014/main" id="{BBA8407D-41A4-0E4D-A748-0EBAB0D696C2}"/>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286659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EB9D792-949A-4271-A339-2466B390235A}"/>
              </a:ext>
            </a:extLst>
          </p:cNvPr>
          <p:cNvPicPr>
            <a:picLocks noGrp="1" noChangeAspect="1"/>
          </p:cNvPicPr>
          <p:nvPr>
            <p:ph idx="1"/>
          </p:nvPr>
        </p:nvPicPr>
        <p:blipFill>
          <a:blip r:embed="rId3"/>
          <a:stretch>
            <a:fillRect/>
          </a:stretch>
        </p:blipFill>
        <p:spPr>
          <a:xfrm>
            <a:off x="1801020" y="107352"/>
            <a:ext cx="6603568" cy="5036148"/>
          </a:xfrm>
        </p:spPr>
      </p:pic>
    </p:spTree>
    <p:extLst>
      <p:ext uri="{BB962C8B-B14F-4D97-AF65-F5344CB8AC3E}">
        <p14:creationId xmlns:p14="http://schemas.microsoft.com/office/powerpoint/2010/main" val="4146755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BE69536-5418-464B-A9E6-7185CC2AE167}"/>
              </a:ext>
            </a:extLst>
          </p:cNvPr>
          <p:cNvPicPr>
            <a:picLocks noGrp="1" noChangeAspect="1"/>
          </p:cNvPicPr>
          <p:nvPr>
            <p:ph idx="1"/>
          </p:nvPr>
        </p:nvPicPr>
        <p:blipFill>
          <a:blip r:embed="rId3"/>
          <a:stretch>
            <a:fillRect/>
          </a:stretch>
        </p:blipFill>
        <p:spPr>
          <a:xfrm>
            <a:off x="1233913" y="231888"/>
            <a:ext cx="6980855" cy="4911611"/>
          </a:xfrm>
          <a:prstGeom prst="rect">
            <a:avLst/>
          </a:prstGeom>
        </p:spPr>
      </p:pic>
    </p:spTree>
    <p:extLst>
      <p:ext uri="{BB962C8B-B14F-4D97-AF65-F5344CB8AC3E}">
        <p14:creationId xmlns:p14="http://schemas.microsoft.com/office/powerpoint/2010/main" val="40876351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72206" y="2991556"/>
            <a:ext cx="8455705" cy="1700959"/>
          </a:xfrm>
        </p:spPr>
        <p:txBody>
          <a:bodyPr>
            <a:noAutofit/>
          </a:bodyPr>
          <a:lstStyle/>
          <a:p>
            <a:pPr marL="180975" indent="-180975">
              <a:lnSpc>
                <a:spcPct val="90000"/>
              </a:lnSpc>
              <a:buFont typeface="Arial" panose="020B0604020202020204" pitchFamily="34" charset="0"/>
              <a:buChar char="•"/>
            </a:pPr>
            <a:r>
              <a:rPr lang="nl-BE" sz="1800" dirty="0" err="1">
                <a:latin typeface="Avenir Roman" panose="02000503020000020003"/>
              </a:rPr>
              <a:t>Prevailing</a:t>
            </a:r>
            <a:r>
              <a:rPr lang="nl-BE" sz="1800" dirty="0">
                <a:latin typeface="Avenir Roman" panose="02000503020000020003"/>
              </a:rPr>
              <a:t> </a:t>
            </a:r>
            <a:r>
              <a:rPr lang="nl-BE" sz="1800" dirty="0" err="1">
                <a:latin typeface="Avenir Roman" panose="02000503020000020003"/>
              </a:rPr>
              <a:t>models</a:t>
            </a:r>
            <a:r>
              <a:rPr lang="nl-BE" sz="1800" dirty="0">
                <a:latin typeface="Avenir Roman" panose="02000503020000020003"/>
              </a:rPr>
              <a:t> of </a:t>
            </a:r>
            <a:r>
              <a:rPr lang="nl-BE" sz="1800" dirty="0" err="1">
                <a:latin typeface="Avenir Roman" panose="02000503020000020003"/>
              </a:rPr>
              <a:t>leadership</a:t>
            </a:r>
            <a:r>
              <a:rPr lang="nl-BE" sz="1800" dirty="0">
                <a:latin typeface="Avenir Roman" panose="02000503020000020003"/>
              </a:rPr>
              <a:t> are </a:t>
            </a:r>
            <a:r>
              <a:rPr lang="nl-BE" sz="1800" dirty="0" err="1">
                <a:latin typeface="Avenir Roman" panose="02000503020000020003"/>
              </a:rPr>
              <a:t>limited</a:t>
            </a:r>
            <a:r>
              <a:rPr lang="nl-BE" sz="1800" dirty="0">
                <a:latin typeface="Avenir Roman" panose="02000503020000020003"/>
              </a:rPr>
              <a:t> as </a:t>
            </a:r>
            <a:r>
              <a:rPr lang="nl-BE" sz="1800" dirty="0" err="1">
                <a:latin typeface="Avenir Roman" panose="02000503020000020003"/>
              </a:rPr>
              <a:t>they</a:t>
            </a:r>
            <a:r>
              <a:rPr lang="nl-BE" sz="1800" dirty="0">
                <a:latin typeface="Avenir Roman" panose="02000503020000020003"/>
              </a:rPr>
              <a:t> focus on </a:t>
            </a:r>
            <a:r>
              <a:rPr lang="nl-BE" sz="1800" dirty="0" err="1">
                <a:latin typeface="Avenir Roman" panose="02000503020000020003"/>
              </a:rPr>
              <a:t>qualities</a:t>
            </a:r>
            <a:r>
              <a:rPr lang="nl-BE" sz="1800" dirty="0">
                <a:latin typeface="Avenir Roman" panose="02000503020000020003"/>
              </a:rPr>
              <a:t> of leaders as </a:t>
            </a:r>
            <a:r>
              <a:rPr lang="nl-BE" sz="1800" dirty="0" err="1">
                <a:latin typeface="Avenir Roman" panose="02000503020000020003"/>
              </a:rPr>
              <a:t>individuals</a:t>
            </a:r>
            <a:r>
              <a:rPr lang="nl-BE" sz="1800" dirty="0">
                <a:latin typeface="Avenir Roman" panose="02000503020000020003"/>
              </a:rPr>
              <a:t>. </a:t>
            </a:r>
          </a:p>
          <a:p>
            <a:pPr marL="180975" indent="-180975">
              <a:lnSpc>
                <a:spcPct val="90000"/>
              </a:lnSpc>
              <a:buFont typeface="Arial" panose="020B0604020202020204" pitchFamily="34" charset="0"/>
              <a:buChar char="•"/>
            </a:pPr>
            <a:r>
              <a:rPr lang="nl-BE" sz="1800" dirty="0" err="1">
                <a:latin typeface="Avenir Roman" panose="02000503020000020003"/>
              </a:rPr>
              <a:t>Social</a:t>
            </a:r>
            <a:r>
              <a:rPr lang="nl-BE" sz="1800" dirty="0">
                <a:latin typeface="Avenir Roman" panose="02000503020000020003"/>
              </a:rPr>
              <a:t> Identity Approach </a:t>
            </a:r>
            <a:r>
              <a:rPr lang="nl-BE" sz="1800" dirty="0" err="1">
                <a:latin typeface="Avenir Roman" panose="02000503020000020003"/>
              </a:rPr>
              <a:t>suggests</a:t>
            </a:r>
            <a:r>
              <a:rPr lang="nl-BE" sz="1800" dirty="0">
                <a:latin typeface="Avenir Roman" panose="02000503020000020003"/>
              </a:rPr>
              <a:t> </a:t>
            </a:r>
            <a:r>
              <a:rPr lang="nl-BE" sz="1800" dirty="0" err="1">
                <a:latin typeface="Avenir Roman" panose="02000503020000020003"/>
              </a:rPr>
              <a:t>that</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be</a:t>
            </a:r>
            <a:r>
              <a:rPr lang="nl-BE" sz="1800" dirty="0">
                <a:latin typeface="Avenir Roman" panose="02000503020000020003"/>
              </a:rPr>
              <a:t> </a:t>
            </a:r>
            <a:r>
              <a:rPr lang="nl-BE" sz="1800" dirty="0" err="1">
                <a:latin typeface="Avenir Roman" panose="02000503020000020003"/>
              </a:rPr>
              <a:t>effective</a:t>
            </a:r>
            <a:r>
              <a:rPr lang="nl-BE" sz="1800" dirty="0">
                <a:latin typeface="Avenir Roman" panose="02000503020000020003"/>
              </a:rPr>
              <a:t>, </a:t>
            </a:r>
            <a:r>
              <a:rPr lang="nl-BE" sz="1800" dirty="0" err="1">
                <a:latin typeface="Avenir Roman" panose="02000503020000020003"/>
              </a:rPr>
              <a:t>leadership</a:t>
            </a:r>
            <a:r>
              <a:rPr lang="nl-BE" sz="1800" dirty="0">
                <a:latin typeface="Avenir Roman" panose="02000503020000020003"/>
              </a:rPr>
              <a:t> </a:t>
            </a:r>
            <a:r>
              <a:rPr lang="nl-BE" sz="1800" dirty="0" err="1">
                <a:latin typeface="Avenir Roman" panose="02000503020000020003"/>
              </a:rPr>
              <a:t>needs</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embrace</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power of </a:t>
            </a:r>
            <a:r>
              <a:rPr lang="nl-BE" sz="1800" dirty="0" err="1">
                <a:latin typeface="Avenir Roman" panose="02000503020000020003"/>
              </a:rPr>
              <a:t>the</a:t>
            </a:r>
            <a:r>
              <a:rPr lang="nl-BE" sz="1800" dirty="0">
                <a:latin typeface="Avenir Roman" panose="02000503020000020003"/>
              </a:rPr>
              <a:t> </a:t>
            </a:r>
            <a:r>
              <a:rPr lang="nl-BE" sz="1800" dirty="0" err="1">
                <a:latin typeface="Avenir Roman" panose="02000503020000020003"/>
              </a:rPr>
              <a:t>collective</a:t>
            </a:r>
            <a:r>
              <a:rPr lang="nl-BE" sz="1800" dirty="0">
                <a:latin typeface="Avenir Roman" panose="02000503020000020003"/>
              </a:rPr>
              <a:t> </a:t>
            </a:r>
            <a:r>
              <a:rPr lang="nl-BE" sz="1800" dirty="0" err="1">
                <a:latin typeface="Avenir Roman" panose="02000503020000020003"/>
              </a:rPr>
              <a:t>that</a:t>
            </a:r>
            <a:r>
              <a:rPr lang="nl-BE" sz="1800" dirty="0">
                <a:latin typeface="Avenir Roman" panose="02000503020000020003"/>
              </a:rPr>
              <a:t> </a:t>
            </a:r>
            <a:r>
              <a:rPr lang="nl-BE" sz="1800" dirty="0" err="1">
                <a:latin typeface="Avenir Roman" panose="02000503020000020003"/>
              </a:rPr>
              <a:t>arises</a:t>
            </a:r>
            <a:r>
              <a:rPr lang="nl-BE" sz="1800" dirty="0">
                <a:latin typeface="Avenir Roman" panose="02000503020000020003"/>
              </a:rPr>
              <a:t> </a:t>
            </a:r>
            <a:r>
              <a:rPr lang="nl-BE" sz="1800" dirty="0" err="1">
                <a:latin typeface="Avenir Roman" panose="02000503020000020003"/>
              </a:rPr>
              <a:t>from</a:t>
            </a:r>
            <a:r>
              <a:rPr lang="nl-BE" sz="1800" dirty="0">
                <a:latin typeface="Avenir Roman" panose="02000503020000020003"/>
              </a:rPr>
              <a:t> a sense of shared </a:t>
            </a:r>
            <a:r>
              <a:rPr lang="nl-BE" sz="1800" dirty="0" err="1">
                <a:latin typeface="Avenir Roman" panose="02000503020000020003"/>
              </a:rPr>
              <a:t>identity</a:t>
            </a:r>
            <a:r>
              <a:rPr lang="nl-BE" sz="1800" dirty="0">
                <a:latin typeface="Avenir Roman" panose="02000503020000020003"/>
              </a:rPr>
              <a:t> </a:t>
            </a:r>
            <a:r>
              <a:rPr lang="nl-BE" sz="1800" dirty="0" err="1">
                <a:latin typeface="Avenir Roman" panose="02000503020000020003"/>
              </a:rPr>
              <a:t>that</a:t>
            </a:r>
            <a:r>
              <a:rPr lang="nl-BE" sz="1800" dirty="0">
                <a:latin typeface="Avenir Roman" panose="02000503020000020003"/>
              </a:rPr>
              <a:t> </a:t>
            </a:r>
            <a:r>
              <a:rPr lang="nl-BE" sz="1800" dirty="0" err="1">
                <a:latin typeface="Avenir Roman" panose="02000503020000020003"/>
              </a:rPr>
              <a:t>brings</a:t>
            </a:r>
            <a:r>
              <a:rPr lang="nl-BE" sz="1800" dirty="0">
                <a:latin typeface="Avenir Roman" panose="02000503020000020003"/>
              </a:rPr>
              <a:t> </a:t>
            </a:r>
            <a:r>
              <a:rPr lang="nl-BE" sz="1800" dirty="0" err="1">
                <a:latin typeface="Avenir Roman" panose="02000503020000020003"/>
              </a:rPr>
              <a:t>people</a:t>
            </a:r>
            <a:r>
              <a:rPr lang="nl-BE" sz="1800" dirty="0">
                <a:latin typeface="Avenir Roman" panose="02000503020000020003"/>
              </a:rPr>
              <a:t> </a:t>
            </a:r>
            <a:r>
              <a:rPr lang="nl-BE" sz="1800" dirty="0" err="1">
                <a:latin typeface="Avenir Roman" panose="02000503020000020003"/>
              </a:rPr>
              <a:t>together</a:t>
            </a:r>
            <a:r>
              <a:rPr lang="nl-BE" sz="1800" dirty="0">
                <a:latin typeface="Avenir Roman" panose="02000503020000020003"/>
              </a:rPr>
              <a:t> as team members.</a:t>
            </a:r>
          </a:p>
          <a:p>
            <a:pPr marL="180975" indent="-180975">
              <a:lnSpc>
                <a:spcPct val="90000"/>
              </a:lnSpc>
              <a:buFont typeface="Arial" panose="020B0604020202020204" pitchFamily="34" charset="0"/>
              <a:buChar char="•"/>
            </a:pPr>
            <a:r>
              <a:rPr lang="nl-BE" sz="1800" dirty="0" err="1">
                <a:latin typeface="Avenir Roman" panose="02000503020000020003"/>
              </a:rPr>
              <a:t>They</a:t>
            </a:r>
            <a:r>
              <a:rPr lang="nl-BE" sz="1800" dirty="0">
                <a:latin typeface="Avenir Roman" panose="02000503020000020003"/>
              </a:rPr>
              <a:t> </a:t>
            </a:r>
            <a:r>
              <a:rPr lang="nl-BE" sz="1800" dirty="0" err="1">
                <a:latin typeface="Avenir Roman" panose="02000503020000020003"/>
              </a:rPr>
              <a:t>thereby</a:t>
            </a:r>
            <a:r>
              <a:rPr lang="nl-BE" sz="1800" dirty="0">
                <a:latin typeface="Avenir Roman" panose="02000503020000020003"/>
              </a:rPr>
              <a:t> </a:t>
            </a:r>
            <a:r>
              <a:rPr lang="nl-BE" sz="1800" dirty="0" err="1">
                <a:latin typeface="Avenir Roman" panose="02000503020000020003"/>
              </a:rPr>
              <a:t>motivate</a:t>
            </a:r>
            <a:r>
              <a:rPr lang="nl-BE" sz="1800" dirty="0">
                <a:latin typeface="Avenir Roman" panose="02000503020000020003"/>
              </a:rPr>
              <a:t> </a:t>
            </a:r>
            <a:r>
              <a:rPr lang="nl-BE" sz="1800" dirty="0" err="1">
                <a:latin typeface="Avenir Roman" panose="02000503020000020003"/>
              </a:rPr>
              <a:t>them</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go </a:t>
            </a:r>
            <a:r>
              <a:rPr lang="nl-BE" sz="1800" dirty="0" err="1">
                <a:latin typeface="Avenir Roman" panose="02000503020000020003"/>
              </a:rPr>
              <a:t>much</a:t>
            </a:r>
            <a:r>
              <a:rPr lang="nl-BE" sz="1800" dirty="0">
                <a:latin typeface="Avenir Roman" panose="02000503020000020003"/>
              </a:rPr>
              <a:t> </a:t>
            </a:r>
            <a:r>
              <a:rPr lang="nl-BE" sz="1800" dirty="0" err="1">
                <a:latin typeface="Avenir Roman" panose="02000503020000020003"/>
              </a:rPr>
              <a:t>further</a:t>
            </a:r>
            <a:r>
              <a:rPr lang="nl-BE" sz="1800" dirty="0">
                <a:latin typeface="Avenir Roman" panose="02000503020000020003"/>
              </a:rPr>
              <a:t> </a:t>
            </a:r>
            <a:r>
              <a:rPr lang="nl-BE" sz="1800" dirty="0" err="1">
                <a:latin typeface="Avenir Roman" panose="02000503020000020003"/>
              </a:rPr>
              <a:t>than</a:t>
            </a:r>
            <a:r>
              <a:rPr lang="nl-BE" sz="1800" dirty="0">
                <a:latin typeface="Avenir Roman" panose="02000503020000020003"/>
              </a:rPr>
              <a:t> </a:t>
            </a:r>
            <a:r>
              <a:rPr lang="nl-BE" sz="1800" dirty="0" err="1">
                <a:latin typeface="Avenir Roman" panose="02000503020000020003"/>
              </a:rPr>
              <a:t>they</a:t>
            </a:r>
            <a:r>
              <a:rPr lang="nl-BE" sz="1800" dirty="0">
                <a:latin typeface="Avenir Roman" panose="02000503020000020003"/>
              </a:rPr>
              <a:t> </a:t>
            </a:r>
            <a:r>
              <a:rPr lang="nl-BE" sz="1800" dirty="0" err="1">
                <a:latin typeface="Avenir Roman" panose="02000503020000020003"/>
              </a:rPr>
              <a:t>can</a:t>
            </a:r>
            <a:r>
              <a:rPr lang="nl-BE" sz="1800" dirty="0">
                <a:latin typeface="Avenir Roman" panose="02000503020000020003"/>
              </a:rPr>
              <a:t> – and </a:t>
            </a:r>
            <a:r>
              <a:rPr lang="nl-BE" sz="1800" dirty="0" err="1">
                <a:latin typeface="Avenir Roman" panose="02000503020000020003"/>
              </a:rPr>
              <a:t>think</a:t>
            </a:r>
            <a:r>
              <a:rPr lang="nl-BE" sz="1800" dirty="0">
                <a:latin typeface="Avenir Roman" panose="02000503020000020003"/>
              </a:rPr>
              <a:t> </a:t>
            </a:r>
            <a:r>
              <a:rPr lang="nl-BE" sz="1800" dirty="0" err="1">
                <a:latin typeface="Avenir Roman" panose="02000503020000020003"/>
              </a:rPr>
              <a:t>they</a:t>
            </a:r>
            <a:r>
              <a:rPr lang="nl-BE" sz="1800" dirty="0">
                <a:latin typeface="Avenir Roman" panose="02000503020000020003"/>
              </a:rPr>
              <a:t> </a:t>
            </a:r>
            <a:r>
              <a:rPr lang="nl-BE" sz="1800" dirty="0" err="1">
                <a:latin typeface="Avenir Roman" panose="02000503020000020003"/>
              </a:rPr>
              <a:t>can</a:t>
            </a:r>
            <a:r>
              <a:rPr lang="nl-BE" sz="1800" dirty="0">
                <a:latin typeface="Avenir Roman" panose="02000503020000020003"/>
              </a:rPr>
              <a:t> –</a:t>
            </a:r>
            <a:r>
              <a:rPr lang="nl-BE" sz="1800" dirty="0" err="1">
                <a:latin typeface="Avenir Roman" panose="02000503020000020003"/>
              </a:rPr>
              <a:t>than</a:t>
            </a:r>
            <a:r>
              <a:rPr lang="nl-BE" sz="1800" dirty="0">
                <a:latin typeface="Avenir Roman" panose="02000503020000020003"/>
              </a:rPr>
              <a:t> </a:t>
            </a:r>
            <a:r>
              <a:rPr lang="nl-BE" sz="1800" dirty="0" err="1">
                <a:latin typeface="Avenir Roman" panose="02000503020000020003"/>
              </a:rPr>
              <a:t>when</a:t>
            </a:r>
            <a:r>
              <a:rPr lang="nl-BE" sz="1800" dirty="0">
                <a:latin typeface="Avenir Roman" panose="02000503020000020003"/>
              </a:rPr>
              <a:t> </a:t>
            </a:r>
            <a:r>
              <a:rPr lang="nl-BE" sz="1800" dirty="0" err="1">
                <a:latin typeface="Avenir Roman" panose="02000503020000020003"/>
              </a:rPr>
              <a:t>they</a:t>
            </a:r>
            <a:r>
              <a:rPr lang="nl-BE" sz="1800" dirty="0">
                <a:latin typeface="Avenir Roman" panose="02000503020000020003"/>
              </a:rPr>
              <a:t> </a:t>
            </a:r>
            <a:r>
              <a:rPr lang="nl-BE" sz="1800" dirty="0" err="1">
                <a:latin typeface="Avenir Roman" panose="02000503020000020003"/>
              </a:rPr>
              <a:t>think</a:t>
            </a:r>
            <a:r>
              <a:rPr lang="nl-BE" sz="1800" dirty="0">
                <a:latin typeface="Avenir Roman" panose="02000503020000020003"/>
              </a:rPr>
              <a:t> and act as </a:t>
            </a:r>
            <a:r>
              <a:rPr lang="nl-BE" sz="1800" dirty="0" err="1">
                <a:latin typeface="Avenir Roman" panose="02000503020000020003"/>
              </a:rPr>
              <a:t>lone</a:t>
            </a:r>
            <a:r>
              <a:rPr lang="nl-BE" sz="1800" dirty="0">
                <a:latin typeface="Avenir Roman" panose="02000503020000020003"/>
              </a:rPr>
              <a:t> </a:t>
            </a:r>
            <a:r>
              <a:rPr lang="nl-BE" sz="1800" dirty="0" err="1">
                <a:latin typeface="Avenir Roman" panose="02000503020000020003"/>
              </a:rPr>
              <a:t>entities</a:t>
            </a:r>
            <a:r>
              <a:rPr lang="nl-BE" sz="1800" dirty="0">
                <a:latin typeface="Avenir Roman" panose="02000503020000020003"/>
              </a:rPr>
              <a:t>.</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85800" y="222872"/>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br>
              <a:rPr lang="en-US" dirty="0"/>
            </a:br>
            <a:endParaRPr lang="en-US" dirty="0"/>
          </a:p>
        </p:txBody>
      </p:sp>
      <p:pic>
        <p:nvPicPr>
          <p:cNvPr id="7170" name="Picture 2" descr="group of men riding boat">
            <a:extLst>
              <a:ext uri="{FF2B5EF4-FFF2-40B4-BE49-F238E27FC236}">
                <a16:creationId xmlns:a16="http://schemas.microsoft.com/office/drawing/2014/main" id="{14C99903-0190-4002-8117-32538417F5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641" y="877337"/>
            <a:ext cx="3130882" cy="2088114"/>
          </a:xfrm>
          <a:prstGeom prst="rect">
            <a:avLst/>
          </a:prstGeom>
          <a:noFill/>
          <a:effectLst>
            <a:softEdge rad="215900"/>
          </a:effectLst>
          <a:extLst>
            <a:ext uri="{909E8E84-426E-40DD-AFC4-6F175D3DCCD1}">
              <a14:hiddenFill xmlns:a14="http://schemas.microsoft.com/office/drawing/2010/main">
                <a:solidFill>
                  <a:srgbClr val="FFFFFF"/>
                </a:solidFill>
              </a14:hiddenFill>
            </a:ext>
          </a:extLst>
        </p:spPr>
      </p:pic>
      <p:pic>
        <p:nvPicPr>
          <p:cNvPr id="7172" name="Picture 4" descr="https://upload.wikimedia.org/wikipedia/commons/3/3f/Jurgen_Klopp_LFC_Parade_2019.jpg">
            <a:extLst>
              <a:ext uri="{FF2B5EF4-FFF2-40B4-BE49-F238E27FC236}">
                <a16:creationId xmlns:a16="http://schemas.microsoft.com/office/drawing/2014/main" id="{4B1615E0-05E7-4E41-A9F4-7EC2C1B255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0667" y="917186"/>
            <a:ext cx="2853516" cy="190234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24961" y="1782604"/>
            <a:ext cx="4869528" cy="2360418"/>
          </a:xfrm>
        </p:spPr>
        <p:txBody>
          <a:bodyPr>
            <a:normAutofit lnSpcReduction="10000"/>
          </a:bodyPr>
          <a:lstStyle/>
          <a:p>
            <a:pPr>
              <a:lnSpc>
                <a:spcPct val="100000"/>
              </a:lnSpc>
              <a:spcBef>
                <a:spcPts val="0"/>
              </a:spcBef>
            </a:pPr>
            <a:r>
              <a:rPr lang="nl-BE" altLang="nl-BE" sz="1800" dirty="0">
                <a:solidFill>
                  <a:srgbClr val="4094D1"/>
                </a:solidFill>
                <a:latin typeface="Avenir Roman" panose="02000503020000020003" pitchFamily="2" charset="0"/>
              </a:rPr>
              <a:t>“In </a:t>
            </a:r>
            <a:r>
              <a:rPr lang="nl-BE" altLang="nl-BE" sz="1800" dirty="0" err="1">
                <a:solidFill>
                  <a:srgbClr val="4094D1"/>
                </a:solidFill>
                <a:latin typeface="Avenir Roman" panose="02000503020000020003" pitchFamily="2" charset="0"/>
              </a:rPr>
              <a:t>each</a:t>
            </a:r>
            <a:r>
              <a:rPr lang="nl-BE" altLang="nl-BE" sz="1800" dirty="0">
                <a:solidFill>
                  <a:srgbClr val="4094D1"/>
                </a:solidFill>
                <a:latin typeface="Avenir Roman" panose="02000503020000020003" pitchFamily="2" charset="0"/>
              </a:rPr>
              <a:t> case we </a:t>
            </a:r>
            <a:r>
              <a:rPr lang="nl-BE" altLang="nl-BE" sz="1800" dirty="0" err="1">
                <a:solidFill>
                  <a:srgbClr val="4094D1"/>
                </a:solidFill>
                <a:latin typeface="Avenir Roman" panose="02000503020000020003" pitchFamily="2" charset="0"/>
              </a:rPr>
              <a:t>see</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weekly</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self-sacrifice</a:t>
            </a:r>
            <a:r>
              <a:rPr lang="nl-BE" altLang="nl-BE" sz="1800" dirty="0">
                <a:solidFill>
                  <a:srgbClr val="4094D1"/>
                </a:solidFill>
                <a:latin typeface="Avenir Roman" panose="02000503020000020003" pitchFamily="2" charset="0"/>
              </a:rPr>
              <a:t> of </a:t>
            </a:r>
            <a:r>
              <a:rPr lang="nl-BE" altLang="nl-BE" sz="1800" dirty="0" err="1">
                <a:solidFill>
                  <a:srgbClr val="4094D1"/>
                </a:solidFill>
                <a:latin typeface="Avenir Roman" panose="02000503020000020003" pitchFamily="2" charset="0"/>
              </a:rPr>
              <a:t>players</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who</a:t>
            </a:r>
            <a:r>
              <a:rPr lang="nl-BE" altLang="nl-BE" sz="1800" dirty="0">
                <a:solidFill>
                  <a:srgbClr val="4094D1"/>
                </a:solidFill>
                <a:latin typeface="Avenir Roman" panose="02000503020000020003" pitchFamily="2" charset="0"/>
              </a:rPr>
              <a:t> are </a:t>
            </a:r>
            <a:r>
              <a:rPr lang="nl-BE" altLang="nl-BE" sz="1800" dirty="0" err="1">
                <a:solidFill>
                  <a:srgbClr val="4094D1"/>
                </a:solidFill>
                <a:latin typeface="Avenir Roman" panose="02000503020000020003" pitchFamily="2" charset="0"/>
              </a:rPr>
              <a:t>willing</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to</a:t>
            </a:r>
            <a:r>
              <a:rPr lang="nl-BE" altLang="nl-BE" sz="1800" dirty="0">
                <a:solidFill>
                  <a:srgbClr val="4094D1"/>
                </a:solidFill>
                <a:latin typeface="Avenir Roman" panose="02000503020000020003" pitchFamily="2" charset="0"/>
              </a:rPr>
              <a:t> go </a:t>
            </a:r>
            <a:r>
              <a:rPr lang="nl-BE" altLang="nl-BE" sz="1800" dirty="0" err="1">
                <a:solidFill>
                  <a:srgbClr val="4094D1"/>
                </a:solidFill>
                <a:latin typeface="Avenir Roman" panose="02000503020000020003" pitchFamily="2" charset="0"/>
              </a:rPr>
              <a:t>beyond</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where</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their</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bodies</a:t>
            </a:r>
            <a:r>
              <a:rPr lang="nl-BE" altLang="nl-BE" sz="1800" dirty="0">
                <a:solidFill>
                  <a:srgbClr val="4094D1"/>
                </a:solidFill>
                <a:latin typeface="Avenir Roman" panose="02000503020000020003" pitchFamily="2" charset="0"/>
              </a:rPr>
              <a:t> are telling </a:t>
            </a:r>
            <a:r>
              <a:rPr lang="nl-BE" altLang="nl-BE" sz="1800" dirty="0" err="1">
                <a:solidFill>
                  <a:srgbClr val="4094D1"/>
                </a:solidFill>
                <a:latin typeface="Avenir Roman" panose="02000503020000020003" pitchFamily="2" charset="0"/>
              </a:rPr>
              <a:t>them</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to</a:t>
            </a:r>
            <a:r>
              <a:rPr lang="nl-BE" altLang="nl-BE" sz="1800" dirty="0">
                <a:solidFill>
                  <a:srgbClr val="4094D1"/>
                </a:solidFill>
                <a:latin typeface="Avenir Roman" panose="02000503020000020003" pitchFamily="2" charset="0"/>
              </a:rPr>
              <a:t> stop </a:t>
            </a:r>
            <a:r>
              <a:rPr lang="nl-BE" altLang="nl-BE" sz="1800" dirty="0" err="1">
                <a:solidFill>
                  <a:srgbClr val="4094D1"/>
                </a:solidFill>
                <a:latin typeface="Avenir Roman" panose="02000503020000020003" pitchFamily="2" charset="0"/>
              </a:rPr>
              <a:t>because</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their</a:t>
            </a:r>
            <a:r>
              <a:rPr lang="nl-BE" altLang="nl-BE" sz="1800" dirty="0">
                <a:solidFill>
                  <a:srgbClr val="4094D1"/>
                </a:solidFill>
                <a:latin typeface="Avenir Roman" panose="02000503020000020003" pitchFamily="2" charset="0"/>
              </a:rPr>
              <a:t> leaders – </a:t>
            </a:r>
            <a:r>
              <a:rPr lang="nl-BE" altLang="nl-BE" sz="1800" dirty="0" err="1">
                <a:solidFill>
                  <a:srgbClr val="4094D1"/>
                </a:solidFill>
                <a:latin typeface="Avenir Roman" panose="02000503020000020003" pitchFamily="2" charset="0"/>
              </a:rPr>
              <a:t>Klopp</a:t>
            </a:r>
            <a:r>
              <a:rPr lang="nl-BE" altLang="nl-BE" sz="1800" dirty="0">
                <a:solidFill>
                  <a:srgbClr val="4094D1"/>
                </a:solidFill>
                <a:latin typeface="Avenir Roman" panose="02000503020000020003" pitchFamily="2" charset="0"/>
              </a:rPr>
              <a:t> and </a:t>
            </a:r>
            <a:r>
              <a:rPr lang="nl-BE" altLang="nl-BE" sz="1800" dirty="0" err="1">
                <a:solidFill>
                  <a:srgbClr val="4094D1"/>
                </a:solidFill>
                <a:latin typeface="Avenir Roman" panose="02000503020000020003" pitchFamily="2" charset="0"/>
              </a:rPr>
              <a:t>Guardiola</a:t>
            </a:r>
            <a:r>
              <a:rPr lang="nl-BE" altLang="nl-BE" sz="1800" dirty="0">
                <a:solidFill>
                  <a:srgbClr val="4094D1"/>
                </a:solidFill>
                <a:latin typeface="Avenir Roman" panose="02000503020000020003" pitchFamily="2" charset="0"/>
              </a:rPr>
              <a:t> – have </a:t>
            </a:r>
            <a:r>
              <a:rPr lang="nl-BE" altLang="nl-BE" sz="1800" dirty="0" err="1">
                <a:solidFill>
                  <a:srgbClr val="4094D1"/>
                </a:solidFill>
                <a:latin typeface="Avenir Roman" panose="02000503020000020003" pitchFamily="2" charset="0"/>
              </a:rPr>
              <a:t>persuaded</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them</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to</a:t>
            </a:r>
            <a:r>
              <a:rPr lang="nl-BE" altLang="nl-BE" sz="1800" dirty="0">
                <a:solidFill>
                  <a:srgbClr val="4094D1"/>
                </a:solidFill>
                <a:latin typeface="Avenir Roman" panose="02000503020000020003" pitchFamily="2" charset="0"/>
              </a:rPr>
              <a:t> do </a:t>
            </a:r>
            <a:r>
              <a:rPr lang="nl-BE" altLang="nl-BE" sz="1800" dirty="0" err="1">
                <a:solidFill>
                  <a:srgbClr val="4094D1"/>
                </a:solidFill>
                <a:latin typeface="Avenir Roman" panose="02000503020000020003" pitchFamily="2" charset="0"/>
              </a:rPr>
              <a:t>it</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for</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their</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own</a:t>
            </a:r>
            <a:r>
              <a:rPr lang="nl-BE" altLang="nl-BE" sz="1800" dirty="0">
                <a:solidFill>
                  <a:srgbClr val="4094D1"/>
                </a:solidFill>
                <a:latin typeface="Avenir Roman" panose="02000503020000020003" pitchFamily="2" charset="0"/>
              </a:rPr>
              <a:t> benefit, </a:t>
            </a:r>
            <a:r>
              <a:rPr lang="nl-BE" altLang="nl-BE" sz="1800" dirty="0" err="1">
                <a:solidFill>
                  <a:srgbClr val="4094D1"/>
                </a:solidFill>
                <a:latin typeface="Avenir Roman" panose="02000503020000020003" pitchFamily="2" charset="0"/>
              </a:rPr>
              <a:t>an</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din</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a:t>
            </a:r>
            <a:r>
              <a:rPr lang="nl-BE" altLang="nl-BE" sz="1800" dirty="0">
                <a:solidFill>
                  <a:srgbClr val="4094D1"/>
                </a:solidFill>
                <a:latin typeface="Avenir Roman" panose="02000503020000020003" pitchFamily="2" charset="0"/>
              </a:rPr>
              <a:t> service of a grand design </a:t>
            </a:r>
            <a:r>
              <a:rPr lang="nl-BE" altLang="nl-BE" sz="1800" dirty="0" err="1">
                <a:solidFill>
                  <a:srgbClr val="4094D1"/>
                </a:solidFill>
                <a:latin typeface="Avenir Roman" panose="02000503020000020003" pitchFamily="2" charset="0"/>
              </a:rPr>
              <a:t>for</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which</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history</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will</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remember</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them</a:t>
            </a:r>
            <a:r>
              <a:rPr lang="nl-BE" altLang="nl-BE" sz="1800" dirty="0">
                <a:solidFill>
                  <a:srgbClr val="4094D1"/>
                </a:solidFill>
                <a:latin typeface="Avenir Roman" panose="02000503020000020003" pitchFamily="2" charset="0"/>
              </a:rPr>
              <a:t>.“ </a:t>
            </a: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r>
              <a:rPr lang="nl-BE" altLang="nl-BE" sz="1600" dirty="0">
                <a:solidFill>
                  <a:schemeClr val="bg1">
                    <a:lumMod val="50000"/>
                  </a:schemeClr>
                </a:solidFill>
                <a:latin typeface="Avenir Roman" panose="02000503020000020003" pitchFamily="2" charset="0"/>
              </a:rPr>
              <a:t>(Hayward, 2019)</a:t>
            </a:r>
            <a:endParaRPr lang="nl-NL" altLang="nl-BE" sz="1600" dirty="0">
              <a:solidFill>
                <a:schemeClr val="bg1">
                  <a:lumMod val="50000"/>
                </a:schemeClr>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pic>
        <p:nvPicPr>
          <p:cNvPr id="2050" name="Picture 2" descr="red and black mickey mouse card">
            <a:extLst>
              <a:ext uri="{FF2B5EF4-FFF2-40B4-BE49-F238E27FC236}">
                <a16:creationId xmlns:a16="http://schemas.microsoft.com/office/drawing/2014/main" id="{F5412AA1-81B1-46B7-8175-55D4C37D1B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8922" y="1782603"/>
            <a:ext cx="2465211" cy="3063783"/>
          </a:xfrm>
          <a:prstGeom prst="rect">
            <a:avLst/>
          </a:prstGeom>
          <a:noFill/>
          <a:effectLst>
            <a:softEdge rad="266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013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51692"/>
          </a:xfrm>
        </p:spPr>
        <p:txBody>
          <a:bodyPr>
            <a:normAutofit lnSpcReduction="10000"/>
          </a:bodyPr>
          <a:lstStyle/>
          <a:p>
            <a:pPr marL="180975" indent="-176213">
              <a:lnSpc>
                <a:spcPct val="100000"/>
              </a:lnSpc>
              <a:buFont typeface="Arial" panose="020B0604020202020204" pitchFamily="34" charset="0"/>
              <a:buChar char="•"/>
            </a:pPr>
            <a:r>
              <a:rPr lang="nl-BE" sz="1800" dirty="0" err="1">
                <a:latin typeface="Avenir Roman"/>
              </a:rPr>
              <a:t>This</a:t>
            </a:r>
            <a:r>
              <a:rPr lang="nl-BE" sz="1800" dirty="0">
                <a:latin typeface="Avenir Roman"/>
              </a:rPr>
              <a:t> construct was </a:t>
            </a:r>
            <a:r>
              <a:rPr lang="nl-BE" sz="1800" dirty="0" err="1">
                <a:latin typeface="Avenir Roman"/>
              </a:rPr>
              <a:t>originally</a:t>
            </a:r>
            <a:r>
              <a:rPr lang="nl-BE" sz="1800" dirty="0">
                <a:latin typeface="Avenir Roman"/>
              </a:rPr>
              <a:t> </a:t>
            </a:r>
            <a:r>
              <a:rPr lang="nl-BE" sz="1800" dirty="0" err="1">
                <a:latin typeface="Avenir Roman"/>
              </a:rPr>
              <a:t>developed</a:t>
            </a:r>
            <a:r>
              <a:rPr lang="nl-BE" sz="1800" dirty="0">
                <a:latin typeface="Avenir Roman"/>
              </a:rPr>
              <a:t> in </a:t>
            </a:r>
            <a:r>
              <a:rPr lang="nl-BE" sz="1800" dirty="0" err="1">
                <a:latin typeface="Avenir Roman"/>
              </a:rPr>
              <a:t>orgnasitional</a:t>
            </a:r>
            <a:r>
              <a:rPr lang="nl-BE" sz="1800" dirty="0">
                <a:latin typeface="Avenir Roman"/>
              </a:rPr>
              <a:t> </a:t>
            </a:r>
            <a:r>
              <a:rPr lang="nl-BE" sz="1800" dirty="0" err="1">
                <a:latin typeface="Avenir Roman"/>
              </a:rPr>
              <a:t>psychology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explain</a:t>
            </a:r>
            <a:r>
              <a:rPr lang="nl-BE" sz="1800" dirty="0">
                <a:latin typeface="Avenir Roman"/>
              </a:rPr>
              <a:t> </a:t>
            </a:r>
            <a:r>
              <a:rPr lang="nl-BE" sz="1800" dirty="0" err="1">
                <a:latin typeface="Avenir Roman"/>
              </a:rPr>
              <a:t>how</a:t>
            </a:r>
            <a:r>
              <a:rPr lang="nl-BE" sz="1800" dirty="0">
                <a:latin typeface="Avenir Roman"/>
              </a:rPr>
              <a:t> leaders are </a:t>
            </a:r>
            <a:r>
              <a:rPr lang="nl-BE" sz="1800" dirty="0" err="1">
                <a:latin typeface="Avenir Roman"/>
              </a:rPr>
              <a:t>able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motivate</a:t>
            </a:r>
            <a:r>
              <a:rPr lang="nl-BE" sz="1800" dirty="0">
                <a:latin typeface="Avenir Roman"/>
              </a:rPr>
              <a:t> </a:t>
            </a:r>
            <a:r>
              <a:rPr lang="nl-BE" sz="1800" dirty="0" err="1">
                <a:latin typeface="Avenir Roman"/>
              </a:rPr>
              <a:t>others</a:t>
            </a:r>
            <a:r>
              <a:rPr lang="nl-BE" sz="1800" dirty="0">
                <a:latin typeface="Avenir Roman"/>
              </a:rPr>
              <a:t> </a:t>
            </a:r>
            <a:r>
              <a:rPr lang="nl-BE" sz="1800" dirty="0" err="1">
                <a:latin typeface="Avenir Roman"/>
              </a:rPr>
              <a:t>so</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perform</a:t>
            </a:r>
            <a:r>
              <a:rPr lang="nl-BE" sz="1800" dirty="0">
                <a:latin typeface="Avenir Roman"/>
              </a:rPr>
              <a:t> </a:t>
            </a:r>
            <a:r>
              <a:rPr lang="nl-BE" sz="1800" dirty="0" err="1">
                <a:latin typeface="Avenir Roman"/>
              </a:rPr>
              <a:t>beyond</a:t>
            </a:r>
            <a:r>
              <a:rPr lang="nl-BE" sz="1800" dirty="0">
                <a:latin typeface="Avenir Roman"/>
              </a:rPr>
              <a:t> </a:t>
            </a:r>
            <a:r>
              <a:rPr lang="nl-BE" sz="1800" dirty="0" err="1">
                <a:latin typeface="Avenir Roman"/>
              </a:rPr>
              <a:t>expectations</a:t>
            </a:r>
            <a:r>
              <a:rPr lang="nl-BE" sz="1800" dirty="0">
                <a:latin typeface="Avenir Roman"/>
              </a:rPr>
              <a:t> </a:t>
            </a:r>
            <a:r>
              <a:rPr lang="nl-BE" sz="1800" dirty="0">
                <a:solidFill>
                  <a:schemeClr val="bg1">
                    <a:lumMod val="50000"/>
                  </a:schemeClr>
                </a:solidFill>
                <a:latin typeface="Avenir Roman"/>
              </a:rPr>
              <a:t>(Bass, 1985)</a:t>
            </a:r>
            <a:r>
              <a:rPr lang="nl-BE" sz="1800" dirty="0">
                <a:latin typeface="Avenir Roman"/>
              </a:rPr>
              <a:t>. </a:t>
            </a:r>
          </a:p>
          <a:p>
            <a:pPr marL="180975" indent="-176213">
              <a:lnSpc>
                <a:spcPct val="100000"/>
              </a:lnSpc>
              <a:buFont typeface="Arial" panose="020B0604020202020204" pitchFamily="34" charset="0"/>
              <a:buChar char="•"/>
            </a:pPr>
            <a:r>
              <a:rPr lang="nl-BE" sz="1800" dirty="0" err="1">
                <a:latin typeface="Avenir Roman"/>
              </a:rPr>
              <a:t>Transformation</a:t>
            </a:r>
            <a:r>
              <a:rPr lang="nl-BE" sz="1800" dirty="0">
                <a:latin typeface="Avenir Roman"/>
              </a:rPr>
              <a:t> leaders are </a:t>
            </a:r>
            <a:r>
              <a:rPr lang="nl-BE" sz="1800" dirty="0" err="1">
                <a:latin typeface="Avenir Roman"/>
              </a:rPr>
              <a:t>argued</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excel</a:t>
            </a:r>
            <a:r>
              <a:rPr lang="nl-BE" sz="1800" dirty="0">
                <a:latin typeface="Avenir Roman"/>
              </a:rPr>
              <a:t> in </a:t>
            </a:r>
            <a:r>
              <a:rPr lang="nl-BE" sz="1800" dirty="0" err="1">
                <a:latin typeface="Avenir Roman"/>
              </a:rPr>
              <a:t>four</a:t>
            </a:r>
            <a:r>
              <a:rPr lang="nl-BE" sz="1800" dirty="0">
                <a:latin typeface="Avenir Roman"/>
              </a:rPr>
              <a:t> </a:t>
            </a:r>
            <a:r>
              <a:rPr lang="nl-BE" sz="1800" dirty="0" err="1">
                <a:latin typeface="Avenir Roman"/>
              </a:rPr>
              <a:t>domains</a:t>
            </a:r>
            <a:r>
              <a:rPr lang="nl-BE" sz="1800" dirty="0">
                <a:latin typeface="Avenir Roman"/>
              </a:rPr>
              <a:t> (4 Is):  </a:t>
            </a:r>
          </a:p>
          <a:p>
            <a:pPr marL="347662" indent="-342900">
              <a:lnSpc>
                <a:spcPct val="100000"/>
              </a:lnSpc>
              <a:buAutoNum type="arabicPeriod"/>
            </a:pPr>
            <a:r>
              <a:rPr lang="nl-BE" sz="1800" b="1" dirty="0" err="1">
                <a:latin typeface="Avenir Roman"/>
              </a:rPr>
              <a:t>inspirational</a:t>
            </a:r>
            <a:r>
              <a:rPr lang="nl-BE" sz="1800" b="1" dirty="0">
                <a:latin typeface="Avenir Roman"/>
              </a:rPr>
              <a:t> </a:t>
            </a:r>
            <a:r>
              <a:rPr lang="nl-BE" sz="1800" dirty="0" err="1">
                <a:latin typeface="Avenir Roman"/>
              </a:rPr>
              <a:t>motivation</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defining</a:t>
            </a:r>
            <a:r>
              <a:rPr lang="nl-BE" sz="1800" dirty="0">
                <a:latin typeface="Avenir Roman"/>
              </a:rPr>
              <a:t> a </a:t>
            </a:r>
            <a:r>
              <a:rPr lang="nl-BE" sz="1800" dirty="0" err="1">
                <a:latin typeface="Avenir Roman"/>
              </a:rPr>
              <a:t>desirable</a:t>
            </a:r>
            <a:r>
              <a:rPr lang="nl-BE" sz="1800" dirty="0">
                <a:latin typeface="Avenir Roman"/>
              </a:rPr>
              <a:t> mission)</a:t>
            </a:r>
          </a:p>
          <a:p>
            <a:pPr marL="347662" indent="-342900">
              <a:lnSpc>
                <a:spcPct val="100000"/>
              </a:lnSpc>
              <a:buAutoNum type="arabicPeriod"/>
            </a:pPr>
            <a:r>
              <a:rPr lang="nl-BE" sz="1800" b="1" dirty="0" err="1">
                <a:latin typeface="Avenir Roman"/>
              </a:rPr>
              <a:t>idealised</a:t>
            </a:r>
            <a:r>
              <a:rPr lang="nl-BE" sz="1800" b="1" dirty="0">
                <a:latin typeface="Avenir Roman"/>
              </a:rPr>
              <a:t> </a:t>
            </a:r>
            <a:r>
              <a:rPr lang="nl-BE" sz="1800" dirty="0" err="1">
                <a:latin typeface="Avenir Roman"/>
              </a:rPr>
              <a:t>influence</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modelling</a:t>
            </a:r>
            <a:r>
              <a:rPr lang="nl-BE" sz="1800" dirty="0">
                <a:latin typeface="Avenir Roman"/>
              </a:rPr>
              <a:t> </a:t>
            </a:r>
            <a:r>
              <a:rPr lang="nl-BE" sz="1800" dirty="0" err="1">
                <a:latin typeface="Avenir Roman"/>
              </a:rPr>
              <a:t>desirable</a:t>
            </a:r>
            <a:r>
              <a:rPr lang="nl-BE" sz="1800" dirty="0">
                <a:latin typeface="Avenir Roman"/>
              </a:rPr>
              <a:t> </a:t>
            </a:r>
            <a:r>
              <a:rPr lang="nl-BE" sz="1800" dirty="0" err="1">
                <a:latin typeface="Avenir Roman"/>
              </a:rPr>
              <a:t>behaviour</a:t>
            </a:r>
            <a:r>
              <a:rPr lang="nl-BE" sz="1800" dirty="0">
                <a:latin typeface="Avenir Roman"/>
              </a:rPr>
              <a:t>)</a:t>
            </a:r>
          </a:p>
          <a:p>
            <a:pPr marL="347662" indent="-342900">
              <a:lnSpc>
                <a:spcPct val="100000"/>
              </a:lnSpc>
              <a:buAutoNum type="arabicPeriod"/>
            </a:pPr>
            <a:r>
              <a:rPr lang="nl-BE" sz="1800" b="1" dirty="0" err="1">
                <a:latin typeface="Avenir Roman"/>
              </a:rPr>
              <a:t>intellectual</a:t>
            </a:r>
            <a:r>
              <a:rPr lang="nl-BE" sz="1800" b="1" dirty="0">
                <a:latin typeface="Avenir Roman"/>
              </a:rPr>
              <a:t> </a:t>
            </a:r>
            <a:r>
              <a:rPr lang="nl-BE" sz="1800" dirty="0" err="1">
                <a:latin typeface="Avenir Roman"/>
              </a:rPr>
              <a:t>stimulation</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engaging</a:t>
            </a:r>
            <a:r>
              <a:rPr lang="nl-BE" sz="1800" dirty="0">
                <a:latin typeface="Avenir Roman"/>
              </a:rPr>
              <a:t> </a:t>
            </a:r>
            <a:r>
              <a:rPr lang="nl-BE" sz="1800" dirty="0" err="1">
                <a:latin typeface="Avenir Roman"/>
              </a:rPr>
              <a:t>followers</a:t>
            </a:r>
            <a:r>
              <a:rPr lang="nl-BE" sz="1800" dirty="0">
                <a:latin typeface="Avenir Roman"/>
              </a:rPr>
              <a:t> in </a:t>
            </a:r>
            <a:r>
              <a:rPr lang="nl-BE" sz="1800" dirty="0" err="1">
                <a:latin typeface="Avenir Roman"/>
              </a:rPr>
              <a:t>plans</a:t>
            </a:r>
            <a:r>
              <a:rPr lang="nl-BE" sz="1800" dirty="0">
                <a:latin typeface="Avenir Roman"/>
              </a:rPr>
              <a:t> and </a:t>
            </a:r>
            <a:r>
              <a:rPr lang="nl-BE" sz="1800" dirty="0" err="1">
                <a:latin typeface="Avenir Roman"/>
              </a:rPr>
              <a:t>strategy</a:t>
            </a:r>
            <a:r>
              <a:rPr lang="nl-BE" sz="1800" dirty="0">
                <a:latin typeface="Avenir Roman"/>
              </a:rPr>
              <a:t>)</a:t>
            </a:r>
          </a:p>
          <a:p>
            <a:pPr marL="347662" indent="-342900">
              <a:lnSpc>
                <a:spcPct val="100000"/>
              </a:lnSpc>
              <a:buAutoNum type="arabicPeriod"/>
            </a:pPr>
            <a:r>
              <a:rPr lang="nl-BE" sz="1800" b="1" dirty="0" err="1">
                <a:latin typeface="Avenir Roman"/>
              </a:rPr>
              <a:t>individual</a:t>
            </a:r>
            <a:r>
              <a:rPr lang="nl-BE" sz="1800" dirty="0">
                <a:latin typeface="Avenir Roman"/>
              </a:rPr>
              <a:t> </a:t>
            </a:r>
            <a:r>
              <a:rPr lang="nl-BE" sz="1800" dirty="0" err="1">
                <a:latin typeface="Avenir Roman"/>
              </a:rPr>
              <a:t>consideration</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being</a:t>
            </a:r>
            <a:r>
              <a:rPr lang="nl-BE" sz="1800" dirty="0">
                <a:latin typeface="Avenir Roman"/>
              </a:rPr>
              <a:t> </a:t>
            </a:r>
            <a:r>
              <a:rPr lang="nl-BE" sz="1800" dirty="0" err="1">
                <a:latin typeface="Avenir Roman"/>
              </a:rPr>
              <a:t>sensitive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individual</a:t>
            </a:r>
            <a:r>
              <a:rPr lang="nl-BE" sz="1800" dirty="0">
                <a:latin typeface="Avenir Roman"/>
              </a:rPr>
              <a:t> </a:t>
            </a:r>
            <a:r>
              <a:rPr lang="nl-BE" sz="1800" dirty="0" err="1">
                <a:latin typeface="Avenir Roman"/>
              </a:rPr>
              <a:t>needs</a:t>
            </a:r>
            <a:r>
              <a:rPr lang="nl-BE" sz="1800"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438150"/>
            <a:ext cx="703226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leadership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Transformational leadership</a:t>
            </a:r>
          </a:p>
        </p:txBody>
      </p:sp>
    </p:spTree>
    <p:extLst>
      <p:ext uri="{BB962C8B-B14F-4D97-AF65-F5344CB8AC3E}">
        <p14:creationId xmlns:p14="http://schemas.microsoft.com/office/powerpoint/2010/main" val="3514699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911A2DA-6271-4026-AD20-0D271EE127FE}"/>
              </a:ext>
            </a:extLst>
          </p:cNvPr>
          <p:cNvPicPr>
            <a:picLocks noGrp="1" noChangeAspect="1"/>
          </p:cNvPicPr>
          <p:nvPr>
            <p:ph idx="1"/>
          </p:nvPr>
        </p:nvPicPr>
        <p:blipFill>
          <a:blip r:embed="rId3"/>
          <a:stretch>
            <a:fillRect/>
          </a:stretch>
        </p:blipFill>
        <p:spPr>
          <a:xfrm>
            <a:off x="865981" y="374650"/>
            <a:ext cx="7698492" cy="4603750"/>
          </a:xfrm>
        </p:spPr>
      </p:pic>
    </p:spTree>
    <p:extLst>
      <p:ext uri="{BB962C8B-B14F-4D97-AF65-F5344CB8AC3E}">
        <p14:creationId xmlns:p14="http://schemas.microsoft.com/office/powerpoint/2010/main" val="97278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51692"/>
          </a:xfrm>
        </p:spPr>
        <p:txBody>
          <a:bodyPr>
            <a:normAutofit/>
          </a:bodyPr>
          <a:lstStyle/>
          <a:p>
            <a:pPr marL="180975" indent="-176213">
              <a:lnSpc>
                <a:spcPct val="100000"/>
              </a:lnSpc>
              <a:buFont typeface="Arial" panose="020B0604020202020204" pitchFamily="34" charset="0"/>
              <a:buChar char="•"/>
            </a:pPr>
            <a:r>
              <a:rPr lang="nl-BE" sz="1800" dirty="0" err="1">
                <a:latin typeface="Avenir Roman"/>
              </a:rPr>
              <a:t>Influential</a:t>
            </a:r>
            <a:r>
              <a:rPr lang="nl-BE" sz="1800" dirty="0">
                <a:latin typeface="Avenir Roman"/>
              </a:rPr>
              <a:t> </a:t>
            </a:r>
            <a:r>
              <a:rPr lang="nl-BE" sz="1800" dirty="0" err="1">
                <a:latin typeface="Avenir Roman"/>
              </a:rPr>
              <a:t>because</a:t>
            </a:r>
            <a:r>
              <a:rPr lang="nl-BE" sz="1800" dirty="0">
                <a:latin typeface="Avenir Roman"/>
              </a:rPr>
              <a:t> of </a:t>
            </a:r>
            <a:r>
              <a:rPr lang="nl-BE" sz="1800" dirty="0" err="1">
                <a:latin typeface="Avenir Roman"/>
              </a:rPr>
              <a:t>popularity</a:t>
            </a:r>
            <a:r>
              <a:rPr lang="nl-BE" sz="1800" dirty="0">
                <a:latin typeface="Avenir Roman"/>
              </a:rPr>
              <a:t> of </a:t>
            </a:r>
            <a:r>
              <a:rPr lang="nl-BE" sz="1800" dirty="0" err="1">
                <a:latin typeface="Avenir Roman"/>
              </a:rPr>
              <a:t>standardized</a:t>
            </a:r>
            <a:r>
              <a:rPr lang="nl-BE" sz="1800" dirty="0">
                <a:latin typeface="Avenir Roman"/>
              </a:rPr>
              <a:t> questionnaires (e.g., Multifactor </a:t>
            </a:r>
            <a:r>
              <a:rPr lang="nl-BE" sz="1800" dirty="0" err="1">
                <a:latin typeface="Avenir Roman"/>
              </a:rPr>
              <a:t>Leadership</a:t>
            </a:r>
            <a:r>
              <a:rPr lang="nl-BE" sz="1800" dirty="0">
                <a:latin typeface="Avenir Roman"/>
              </a:rPr>
              <a:t> Questionnaire)</a:t>
            </a:r>
          </a:p>
          <a:p>
            <a:pPr marL="180975" indent="-176213">
              <a:lnSpc>
                <a:spcPct val="100000"/>
              </a:lnSpc>
              <a:buFont typeface="Arial" panose="020B0604020202020204" pitchFamily="34" charset="0"/>
              <a:buChar char="•"/>
            </a:pPr>
            <a:r>
              <a:rPr lang="nl-BE" sz="1800" dirty="0" err="1">
                <a:latin typeface="Avenir Roman"/>
              </a:rPr>
              <a:t>Critized</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circularity</a:t>
            </a:r>
            <a:r>
              <a:rPr lang="nl-BE" sz="1800" dirty="0">
                <a:latin typeface="Avenir Roman"/>
              </a:rPr>
              <a:t>: </a:t>
            </a:r>
            <a:r>
              <a:rPr lang="nl-BE" sz="1800" dirty="0" err="1">
                <a:latin typeface="Avenir Roman"/>
              </a:rPr>
              <a:t>researchers</a:t>
            </a:r>
            <a:r>
              <a:rPr lang="nl-BE" sz="1800" dirty="0">
                <a:latin typeface="Avenir Roman"/>
              </a:rPr>
              <a:t> </a:t>
            </a:r>
            <a:r>
              <a:rPr lang="nl-BE" sz="1800" dirty="0" err="1">
                <a:latin typeface="Avenir Roman"/>
              </a:rPr>
              <a:t>typically</a:t>
            </a:r>
            <a:r>
              <a:rPr lang="nl-BE" sz="1800" dirty="0">
                <a:latin typeface="Avenir Roman"/>
              </a:rPr>
              <a:t> </a:t>
            </a:r>
            <a:r>
              <a:rPr lang="nl-BE" sz="1800" dirty="0" err="1">
                <a:latin typeface="Avenir Roman"/>
              </a:rPr>
              <a:t>assess</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same</a:t>
            </a:r>
            <a:r>
              <a:rPr lang="nl-BE" sz="1800" dirty="0">
                <a:latin typeface="Avenir Roman"/>
              </a:rPr>
              <a:t> </a:t>
            </a:r>
            <a:r>
              <a:rPr lang="nl-BE" sz="1800" dirty="0" err="1">
                <a:latin typeface="Avenir Roman"/>
              </a:rPr>
              <a:t>thing</a:t>
            </a:r>
            <a:r>
              <a:rPr lang="nl-BE" sz="1800" dirty="0">
                <a:latin typeface="Avenir Roman"/>
              </a:rPr>
              <a:t> (i.e., </a:t>
            </a:r>
            <a:r>
              <a:rPr lang="nl-BE" sz="1800" dirty="0" err="1">
                <a:latin typeface="Avenir Roman"/>
              </a:rPr>
              <a:t>the</a:t>
            </a:r>
            <a:r>
              <a:rPr lang="nl-BE" sz="1800" dirty="0">
                <a:latin typeface="Avenir Roman"/>
              </a:rPr>
              <a:t> </a:t>
            </a:r>
            <a:r>
              <a:rPr lang="nl-BE" sz="1800" dirty="0" err="1">
                <a:latin typeface="Avenir Roman"/>
              </a:rPr>
              <a:t>transformational</a:t>
            </a:r>
            <a:r>
              <a:rPr lang="nl-BE" sz="1800" dirty="0">
                <a:latin typeface="Avenir Roman"/>
              </a:rPr>
              <a:t> nature of leaders) </a:t>
            </a:r>
            <a:r>
              <a:rPr lang="nl-BE" sz="1800" dirty="0" err="1">
                <a:latin typeface="Avenir Roman"/>
              </a:rPr>
              <a:t>twice</a:t>
            </a:r>
            <a:r>
              <a:rPr lang="nl-BE" sz="1800" dirty="0">
                <a:latin typeface="Avenir Roman"/>
              </a:rPr>
              <a:t>: first as input and </a:t>
            </a:r>
            <a:r>
              <a:rPr lang="nl-BE" sz="1800" dirty="0" err="1">
                <a:latin typeface="Avenir Roman"/>
              </a:rPr>
              <a:t>then</a:t>
            </a:r>
            <a:r>
              <a:rPr lang="nl-BE" sz="1800" dirty="0">
                <a:latin typeface="Avenir Roman"/>
              </a:rPr>
              <a:t> as output.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485522"/>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Transformational leadership</a:t>
            </a:r>
          </a:p>
        </p:txBody>
      </p:sp>
      <p:pic>
        <p:nvPicPr>
          <p:cNvPr id="16" name="Picture 2" descr="blue and white road sign">
            <a:extLst>
              <a:ext uri="{FF2B5EF4-FFF2-40B4-BE49-F238E27FC236}">
                <a16:creationId xmlns:a16="http://schemas.microsoft.com/office/drawing/2014/main" id="{B7FB13AA-84E3-4BF8-9B9D-6BEC1F4227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088" y="3635570"/>
            <a:ext cx="1335190" cy="1425846"/>
          </a:xfrm>
          <a:prstGeom prst="rect">
            <a:avLst/>
          </a:prstGeom>
          <a:noFill/>
          <a:effectLst>
            <a:softEdge rad="165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650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51692"/>
          </a:xfrm>
        </p:spPr>
        <p:txBody>
          <a:bodyPr>
            <a:normAutofit/>
          </a:bodyPr>
          <a:lstStyle/>
          <a:p>
            <a:pPr marL="180975" indent="-176213">
              <a:lnSpc>
                <a:spcPct val="100000"/>
              </a:lnSpc>
              <a:buFont typeface="Arial" panose="020B0604020202020204" pitchFamily="34" charset="0"/>
              <a:buChar char="•"/>
            </a:pPr>
            <a:r>
              <a:rPr lang="nl-BE" sz="1800" dirty="0">
                <a:latin typeface="Avenir Roman"/>
              </a:rPr>
              <a:t>Built </a:t>
            </a:r>
            <a:r>
              <a:rPr lang="nl-BE" sz="1800" dirty="0" err="1">
                <a:latin typeface="Avenir Roman"/>
              </a:rPr>
              <a:t>upon</a:t>
            </a:r>
            <a:r>
              <a:rPr lang="nl-BE" sz="1800" dirty="0">
                <a:latin typeface="Avenir Roman"/>
              </a:rPr>
              <a:t> </a:t>
            </a:r>
            <a:r>
              <a:rPr lang="nl-BE" sz="1800" dirty="0" err="1">
                <a:latin typeface="Avenir Roman"/>
              </a:rPr>
              <a:t>self-determination</a:t>
            </a:r>
            <a:r>
              <a:rPr lang="nl-BE" sz="1800" dirty="0">
                <a:latin typeface="Avenir Roman"/>
              </a:rPr>
              <a:t> </a:t>
            </a:r>
            <a:r>
              <a:rPr lang="nl-BE" sz="1800" dirty="0" err="1">
                <a:latin typeface="Avenir Roman"/>
              </a:rPr>
              <a:t>theory</a:t>
            </a:r>
            <a:r>
              <a:rPr lang="nl-BE" sz="1800" dirty="0">
                <a:latin typeface="Avenir Roman"/>
              </a:rPr>
              <a:t> </a:t>
            </a:r>
            <a:r>
              <a:rPr lang="nl-BE" sz="1800" dirty="0">
                <a:solidFill>
                  <a:schemeClr val="bg1">
                    <a:lumMod val="50000"/>
                  </a:schemeClr>
                </a:solidFill>
                <a:latin typeface="Avenir Roman"/>
              </a:rPr>
              <a:t>(</a:t>
            </a:r>
            <a:r>
              <a:rPr lang="nl-BE" sz="1800" dirty="0" err="1">
                <a:solidFill>
                  <a:schemeClr val="bg1">
                    <a:lumMod val="50000"/>
                  </a:schemeClr>
                </a:solidFill>
                <a:latin typeface="Avenir Roman"/>
              </a:rPr>
              <a:t>Deci</a:t>
            </a:r>
            <a:r>
              <a:rPr lang="nl-BE" sz="1800" dirty="0">
                <a:solidFill>
                  <a:schemeClr val="bg1">
                    <a:lumMod val="50000"/>
                  </a:schemeClr>
                </a:solidFill>
                <a:latin typeface="Avenir Roman"/>
              </a:rPr>
              <a:t>, &amp; Ryan, 1985).</a:t>
            </a:r>
          </a:p>
          <a:p>
            <a:pPr marL="180975" indent="-176213">
              <a:lnSpc>
                <a:spcPct val="100000"/>
              </a:lnSpc>
              <a:buFont typeface="Arial" panose="020B0604020202020204" pitchFamily="34" charset="0"/>
              <a:buChar char="•"/>
            </a:pPr>
            <a:r>
              <a:rPr lang="nl-BE" sz="1800" dirty="0">
                <a:solidFill>
                  <a:schemeClr val="tx1"/>
                </a:solidFill>
                <a:latin typeface="Avenir Roman"/>
              </a:rPr>
              <a:t>Leaders </a:t>
            </a:r>
            <a:r>
              <a:rPr lang="nl-BE" sz="1800" dirty="0" err="1">
                <a:solidFill>
                  <a:schemeClr val="tx1"/>
                </a:solidFill>
                <a:latin typeface="Avenir Roman"/>
              </a:rPr>
              <a:t>should</a:t>
            </a:r>
            <a:r>
              <a:rPr lang="nl-BE" sz="1800" dirty="0">
                <a:solidFill>
                  <a:schemeClr val="tx1"/>
                </a:solidFill>
                <a:latin typeface="Avenir Roman"/>
              </a:rPr>
              <a:t> </a:t>
            </a:r>
            <a:r>
              <a:rPr lang="nl-BE" sz="1800" dirty="0" err="1">
                <a:solidFill>
                  <a:schemeClr val="tx1"/>
                </a:solidFill>
                <a:latin typeface="Avenir Roman"/>
              </a:rPr>
              <a:t>engage</a:t>
            </a:r>
            <a:r>
              <a:rPr lang="nl-BE" sz="1800" dirty="0">
                <a:solidFill>
                  <a:schemeClr val="tx1"/>
                </a:solidFill>
                <a:latin typeface="Avenir Roman"/>
              </a:rPr>
              <a:t> in behaviours </a:t>
            </a:r>
            <a:r>
              <a:rPr lang="nl-BE" sz="1800" dirty="0" err="1">
                <a:solidFill>
                  <a:schemeClr val="tx1"/>
                </a:solidFill>
                <a:latin typeface="Avenir Roman"/>
              </a:rPr>
              <a:t>that</a:t>
            </a:r>
            <a:r>
              <a:rPr lang="nl-BE" sz="1800" dirty="0">
                <a:solidFill>
                  <a:schemeClr val="tx1"/>
                </a:solidFill>
                <a:latin typeface="Avenir Roman"/>
              </a:rPr>
              <a:t> </a:t>
            </a:r>
            <a:r>
              <a:rPr lang="nl-BE" sz="1800" dirty="0" err="1">
                <a:solidFill>
                  <a:schemeClr val="tx1"/>
                </a:solidFill>
                <a:latin typeface="Avenir Roman"/>
              </a:rPr>
              <a:t>fulfils</a:t>
            </a:r>
            <a:r>
              <a:rPr lang="nl-BE" sz="1800" dirty="0">
                <a:solidFill>
                  <a:schemeClr val="tx1"/>
                </a:solidFill>
                <a:latin typeface="Avenir Roman"/>
              </a:rPr>
              <a:t> </a:t>
            </a:r>
            <a:r>
              <a:rPr lang="nl-BE" sz="1800" dirty="0" err="1">
                <a:solidFill>
                  <a:schemeClr val="tx1"/>
                </a:solidFill>
                <a:latin typeface="Avenir Roman"/>
              </a:rPr>
              <a:t>the</a:t>
            </a:r>
            <a:r>
              <a:rPr lang="nl-BE" sz="1800" dirty="0">
                <a:solidFill>
                  <a:schemeClr val="tx1"/>
                </a:solidFill>
                <a:latin typeface="Avenir Roman"/>
              </a:rPr>
              <a:t> </a:t>
            </a:r>
            <a:r>
              <a:rPr lang="nl-BE" sz="1800" dirty="0" err="1">
                <a:solidFill>
                  <a:schemeClr val="tx1"/>
                </a:solidFill>
                <a:latin typeface="Avenir Roman"/>
              </a:rPr>
              <a:t>three</a:t>
            </a:r>
            <a:r>
              <a:rPr lang="nl-BE" sz="1800" dirty="0">
                <a:solidFill>
                  <a:schemeClr val="tx1"/>
                </a:solidFill>
                <a:latin typeface="Avenir Roman"/>
              </a:rPr>
              <a:t> basic </a:t>
            </a:r>
            <a:r>
              <a:rPr lang="nl-BE" sz="1800" dirty="0" err="1">
                <a:solidFill>
                  <a:schemeClr val="tx1"/>
                </a:solidFill>
                <a:latin typeface="Avenir Roman"/>
              </a:rPr>
              <a:t>needs</a:t>
            </a:r>
            <a:r>
              <a:rPr lang="nl-BE" sz="1800" dirty="0">
                <a:solidFill>
                  <a:schemeClr val="tx1"/>
                </a:solidFill>
                <a:latin typeface="Avenir Roman"/>
              </a:rPr>
              <a:t> of </a:t>
            </a:r>
            <a:r>
              <a:rPr lang="nl-BE" sz="1800" dirty="0" err="1">
                <a:solidFill>
                  <a:schemeClr val="tx1"/>
                </a:solidFill>
                <a:latin typeface="Avenir Roman"/>
              </a:rPr>
              <a:t>followers</a:t>
            </a:r>
            <a:r>
              <a:rPr lang="nl-BE" sz="1800" dirty="0">
                <a:solidFill>
                  <a:schemeClr val="tx1"/>
                </a:solidFill>
                <a:latin typeface="Avenir Roman"/>
              </a:rPr>
              <a:t>, </a:t>
            </a:r>
            <a:r>
              <a:rPr lang="nl-BE" sz="1800" dirty="0" err="1">
                <a:solidFill>
                  <a:schemeClr val="tx1"/>
                </a:solidFill>
                <a:latin typeface="Avenir Roman"/>
              </a:rPr>
              <a:t>so</a:t>
            </a:r>
            <a:r>
              <a:rPr lang="nl-BE" sz="1800" dirty="0">
                <a:solidFill>
                  <a:schemeClr val="tx1"/>
                </a:solidFill>
                <a:latin typeface="Avenir Roman"/>
              </a:rPr>
              <a:t> </a:t>
            </a:r>
            <a:r>
              <a:rPr lang="nl-BE" sz="1800" dirty="0" err="1">
                <a:solidFill>
                  <a:schemeClr val="tx1"/>
                </a:solidFill>
                <a:latin typeface="Avenir Roman"/>
              </a:rPr>
              <a:t>that</a:t>
            </a:r>
            <a:r>
              <a:rPr lang="nl-BE" sz="1800" dirty="0">
                <a:solidFill>
                  <a:schemeClr val="tx1"/>
                </a:solidFill>
                <a:latin typeface="Avenir Roman"/>
              </a:rPr>
              <a:t> </a:t>
            </a:r>
            <a:r>
              <a:rPr lang="nl-BE" sz="1800" dirty="0" err="1">
                <a:solidFill>
                  <a:schemeClr val="tx1"/>
                </a:solidFill>
                <a:latin typeface="Avenir Roman"/>
              </a:rPr>
              <a:t>they</a:t>
            </a:r>
            <a:r>
              <a:rPr lang="nl-BE" sz="1800" dirty="0">
                <a:solidFill>
                  <a:schemeClr val="tx1"/>
                </a:solidFill>
                <a:latin typeface="Avenir Roman"/>
              </a:rPr>
              <a:t> </a:t>
            </a:r>
            <a:r>
              <a:rPr lang="nl-BE" sz="1800" dirty="0" err="1">
                <a:solidFill>
                  <a:schemeClr val="tx1"/>
                </a:solidFill>
                <a:latin typeface="Avenir Roman"/>
              </a:rPr>
              <a:t>become</a:t>
            </a:r>
            <a:r>
              <a:rPr lang="nl-BE" sz="1800" dirty="0">
                <a:solidFill>
                  <a:schemeClr val="tx1"/>
                </a:solidFill>
                <a:latin typeface="Avenir Roman"/>
              </a:rPr>
              <a:t> </a:t>
            </a:r>
            <a:r>
              <a:rPr lang="nl-BE" sz="1800" dirty="0" err="1">
                <a:solidFill>
                  <a:schemeClr val="tx1"/>
                </a:solidFill>
                <a:latin typeface="Avenir Roman"/>
              </a:rPr>
              <a:t>intrinsically</a:t>
            </a:r>
            <a:r>
              <a:rPr lang="nl-BE" sz="1800" dirty="0">
                <a:solidFill>
                  <a:schemeClr val="tx1"/>
                </a:solidFill>
                <a:latin typeface="Avenir Roman"/>
              </a:rPr>
              <a:t> </a:t>
            </a:r>
            <a:r>
              <a:rPr lang="nl-BE" sz="1800" dirty="0" err="1">
                <a:solidFill>
                  <a:schemeClr val="tx1"/>
                </a:solidFill>
                <a:latin typeface="Avenir Roman"/>
              </a:rPr>
              <a:t>motivated</a:t>
            </a:r>
            <a:r>
              <a:rPr lang="nl-BE" sz="1800" dirty="0">
                <a:solidFill>
                  <a:schemeClr val="tx1"/>
                </a:solidFill>
                <a:latin typeface="Avenir Roman"/>
              </a:rPr>
              <a:t>:</a:t>
            </a:r>
          </a:p>
          <a:p>
            <a:pPr marL="347662" indent="-342900">
              <a:lnSpc>
                <a:spcPct val="100000"/>
              </a:lnSpc>
              <a:buAutoNum type="arabicPeriod"/>
            </a:pPr>
            <a:r>
              <a:rPr lang="nl-BE" sz="1800" b="1" dirty="0" err="1">
                <a:solidFill>
                  <a:schemeClr val="tx1"/>
                </a:solidFill>
                <a:latin typeface="Avenir Roman"/>
              </a:rPr>
              <a:t>autonomy</a:t>
            </a:r>
            <a:endParaRPr lang="nl-BE" sz="1800" b="1" dirty="0">
              <a:solidFill>
                <a:schemeClr val="tx1"/>
              </a:solidFill>
              <a:latin typeface="Avenir Roman"/>
            </a:endParaRPr>
          </a:p>
          <a:p>
            <a:pPr marL="347662" indent="-342900">
              <a:lnSpc>
                <a:spcPct val="100000"/>
              </a:lnSpc>
              <a:buAutoNum type="arabicPeriod"/>
            </a:pPr>
            <a:r>
              <a:rPr lang="nl-BE" sz="1800" b="1" dirty="0" err="1">
                <a:solidFill>
                  <a:schemeClr val="tx1"/>
                </a:solidFill>
                <a:latin typeface="Avenir Roman"/>
              </a:rPr>
              <a:t>competence</a:t>
            </a:r>
            <a:endParaRPr lang="nl-BE" sz="1800" b="1" dirty="0">
              <a:solidFill>
                <a:schemeClr val="tx1"/>
              </a:solidFill>
              <a:latin typeface="Avenir Roman"/>
            </a:endParaRPr>
          </a:p>
          <a:p>
            <a:pPr marL="347662" indent="-342900">
              <a:lnSpc>
                <a:spcPct val="100000"/>
              </a:lnSpc>
              <a:buAutoNum type="arabicPeriod"/>
            </a:pPr>
            <a:r>
              <a:rPr lang="nl-BE" sz="1800" b="1" dirty="0" err="1">
                <a:solidFill>
                  <a:schemeClr val="tx1"/>
                </a:solidFill>
                <a:latin typeface="Avenir Roman"/>
              </a:rPr>
              <a:t>relatedness</a:t>
            </a:r>
            <a:endParaRPr lang="nl-BE" sz="1800" b="1" dirty="0">
              <a:solidFill>
                <a:schemeClr val="tx1"/>
              </a:solidFill>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03226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leadership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Need-supportive leadership</a:t>
            </a:r>
          </a:p>
        </p:txBody>
      </p:sp>
    </p:spTree>
    <p:extLst>
      <p:ext uri="{BB962C8B-B14F-4D97-AF65-F5344CB8AC3E}">
        <p14:creationId xmlns:p14="http://schemas.microsoft.com/office/powerpoint/2010/main" val="2294024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47305"/>
            <a:ext cx="8187856" cy="2851692"/>
          </a:xfrm>
        </p:spPr>
        <p:txBody>
          <a:bodyPr>
            <a:normAutofit/>
          </a:bodyPr>
          <a:lstStyle/>
          <a:p>
            <a:pPr marL="180975" indent="-176213">
              <a:lnSpc>
                <a:spcPct val="100000"/>
              </a:lnSpc>
              <a:buFont typeface="Arial" panose="020B0604020202020204" pitchFamily="34" charset="0"/>
              <a:buChar char="•"/>
            </a:pPr>
            <a:r>
              <a:rPr lang="nl-BE" sz="1800" dirty="0" err="1">
                <a:latin typeface="Avenir Roman"/>
              </a:rPr>
              <a:t>Many</a:t>
            </a:r>
            <a:r>
              <a:rPr lang="nl-BE" sz="1800" dirty="0">
                <a:latin typeface="Avenir Roman"/>
              </a:rPr>
              <a:t> </a:t>
            </a:r>
            <a:r>
              <a:rPr lang="nl-BE" sz="1800" dirty="0" err="1">
                <a:latin typeface="Avenir Roman"/>
              </a:rPr>
              <a:t>positive</a:t>
            </a:r>
            <a:r>
              <a:rPr lang="nl-BE" sz="1800" dirty="0">
                <a:latin typeface="Avenir Roman"/>
              </a:rPr>
              <a:t> </a:t>
            </a:r>
            <a:r>
              <a:rPr lang="nl-BE" sz="1800" dirty="0" err="1">
                <a:latin typeface="Avenir Roman"/>
              </a:rPr>
              <a:t>findings</a:t>
            </a:r>
            <a:r>
              <a:rPr lang="nl-BE" sz="1800" dirty="0">
                <a:latin typeface="Avenir Roman"/>
              </a:rPr>
              <a:t>, but important </a:t>
            </a:r>
            <a:r>
              <a:rPr lang="nl-BE" sz="1800" dirty="0" err="1">
                <a:latin typeface="Avenir Roman"/>
              </a:rPr>
              <a:t>limiting</a:t>
            </a:r>
            <a:r>
              <a:rPr lang="nl-BE" sz="1800" dirty="0">
                <a:latin typeface="Avenir Roman"/>
              </a:rPr>
              <a:t> </a:t>
            </a:r>
            <a:r>
              <a:rPr lang="nl-BE" sz="1800" dirty="0" err="1">
                <a:latin typeface="Avenir Roman"/>
              </a:rPr>
              <a:t>assumptions</a:t>
            </a:r>
            <a:r>
              <a:rPr lang="nl-BE" sz="1800" dirty="0">
                <a:latin typeface="Avenir Roman"/>
              </a:rPr>
              <a:t>:</a:t>
            </a:r>
          </a:p>
          <a:p>
            <a:pPr marL="347662" indent="-342900">
              <a:lnSpc>
                <a:spcPct val="100000"/>
              </a:lnSpc>
              <a:buAutoNum type="arabicPeriod"/>
            </a:pPr>
            <a:r>
              <a:rPr lang="nl-BE" sz="1800" dirty="0" err="1">
                <a:latin typeface="Avenir Roman"/>
              </a:rPr>
              <a:t>fixed</a:t>
            </a:r>
            <a:r>
              <a:rPr lang="nl-BE" sz="1800" dirty="0">
                <a:latin typeface="Avenir Roman"/>
              </a:rPr>
              <a:t> </a:t>
            </a:r>
            <a:r>
              <a:rPr lang="nl-BE" sz="1800" dirty="0" err="1">
                <a:latin typeface="Avenir Roman"/>
              </a:rPr>
              <a:t>conceptualization</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individual</a:t>
            </a:r>
            <a:r>
              <a:rPr lang="nl-BE" sz="1800" dirty="0">
                <a:latin typeface="Avenir Roman"/>
              </a:rPr>
              <a:t> or personal </a:t>
            </a:r>
            <a:r>
              <a:rPr lang="nl-BE" sz="1800" dirty="0" err="1">
                <a:latin typeface="Avenir Roman"/>
              </a:rPr>
              <a:t>self</a:t>
            </a:r>
            <a:r>
              <a:rPr lang="nl-BE" sz="1800" dirty="0">
                <a:latin typeface="Avenir Roman"/>
              </a:rPr>
              <a:t>  </a:t>
            </a:r>
          </a:p>
          <a:p>
            <a:pPr marL="347662" indent="-342900">
              <a:lnSpc>
                <a:spcPct val="100000"/>
              </a:lnSpc>
              <a:buAutoNum type="arabicPeriod"/>
            </a:pPr>
            <a:r>
              <a:rPr lang="nl-BE" sz="1800" dirty="0">
                <a:latin typeface="Avenir Roman"/>
              </a:rPr>
              <a:t>leaders do </a:t>
            </a:r>
            <a:r>
              <a:rPr lang="nl-BE" sz="1800" dirty="0" err="1">
                <a:latin typeface="Avenir Roman"/>
              </a:rPr>
              <a:t>not</a:t>
            </a:r>
            <a:r>
              <a:rPr lang="nl-BE" sz="1800" dirty="0">
                <a:latin typeface="Avenir Roman"/>
              </a:rPr>
              <a:t> </a:t>
            </a:r>
            <a:r>
              <a:rPr lang="nl-BE" sz="1800" dirty="0" err="1">
                <a:latin typeface="Avenir Roman"/>
              </a:rPr>
              <a:t>only</a:t>
            </a:r>
            <a:r>
              <a:rPr lang="nl-BE" sz="1800" dirty="0">
                <a:latin typeface="Avenir Roman"/>
              </a:rPr>
              <a:t> </a:t>
            </a:r>
            <a:r>
              <a:rPr lang="nl-BE" sz="1800" dirty="0" err="1">
                <a:latin typeface="Avenir Roman"/>
              </a:rPr>
              <a:t>satisfy</a:t>
            </a:r>
            <a:r>
              <a:rPr lang="nl-BE" sz="1800" dirty="0">
                <a:latin typeface="Avenir Roman"/>
              </a:rPr>
              <a:t> </a:t>
            </a:r>
            <a:r>
              <a:rPr lang="nl-BE" sz="1800" dirty="0" err="1">
                <a:latin typeface="Avenir Roman"/>
              </a:rPr>
              <a:t>followers</a:t>
            </a:r>
            <a:r>
              <a:rPr lang="nl-BE" sz="1800" dirty="0">
                <a:latin typeface="Avenir Roman"/>
              </a:rPr>
              <a:t>’ </a:t>
            </a:r>
            <a:r>
              <a:rPr lang="nl-BE" sz="1800" dirty="0" err="1">
                <a:latin typeface="Avenir Roman"/>
              </a:rPr>
              <a:t>needs</a:t>
            </a:r>
            <a:r>
              <a:rPr lang="nl-BE" sz="1800" dirty="0">
                <a:latin typeface="Avenir Roman"/>
              </a:rPr>
              <a:t>, but </a:t>
            </a:r>
            <a:r>
              <a:rPr lang="nl-BE" sz="1800" dirty="0" err="1">
                <a:latin typeface="Avenir Roman"/>
              </a:rPr>
              <a:t>also</a:t>
            </a:r>
            <a:r>
              <a:rPr lang="nl-BE" sz="1800" dirty="0">
                <a:latin typeface="Avenir Roman"/>
              </a:rPr>
              <a:t> </a:t>
            </a:r>
            <a:r>
              <a:rPr lang="nl-BE" sz="1800" dirty="0" err="1">
                <a:latin typeface="Avenir Roman"/>
              </a:rPr>
              <a:t>create</a:t>
            </a:r>
            <a:r>
              <a:rPr lang="nl-BE" sz="1800" dirty="0">
                <a:latin typeface="Avenir Roman"/>
              </a:rPr>
              <a:t> </a:t>
            </a:r>
            <a:r>
              <a:rPr lang="nl-BE" sz="1800" dirty="0" err="1">
                <a:latin typeface="Avenir Roman"/>
              </a:rPr>
              <a:t>an</a:t>
            </a:r>
            <a:r>
              <a:rPr lang="nl-BE" sz="1800" dirty="0">
                <a:latin typeface="Avenir Roman"/>
              </a:rPr>
              <a:t> </a:t>
            </a:r>
            <a:r>
              <a:rPr lang="nl-BE" sz="1800" dirty="0" err="1">
                <a:latin typeface="Avenir Roman"/>
              </a:rPr>
              <a:t>appetite</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an</a:t>
            </a:r>
            <a:r>
              <a:rPr lang="nl-BE" sz="1800" dirty="0">
                <a:latin typeface="Avenir Roman"/>
              </a:rPr>
              <a:t> expanded set of </a:t>
            </a:r>
            <a:r>
              <a:rPr lang="nl-BE" sz="1800" dirty="0" err="1">
                <a:latin typeface="Avenir Roman"/>
              </a:rPr>
              <a:t>needs</a:t>
            </a:r>
            <a:r>
              <a:rPr lang="nl-BE" sz="1800" dirty="0">
                <a:latin typeface="Avenir Roman"/>
              </a:rPr>
              <a:t> </a:t>
            </a:r>
            <a:r>
              <a:rPr lang="nl-BE" sz="1800" i="1" dirty="0">
                <a:latin typeface="Avenir Roman"/>
              </a:rPr>
              <a:t>as team members</a:t>
            </a:r>
            <a:r>
              <a:rPr lang="nl-BE" sz="1800" dirty="0">
                <a:latin typeface="Avenir Roman"/>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225975"/>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Need-supportive leadership</a:t>
            </a:r>
          </a:p>
        </p:txBody>
      </p:sp>
      <p:pic>
        <p:nvPicPr>
          <p:cNvPr id="4098" name="Picture 2" descr="people watching baseball">
            <a:extLst>
              <a:ext uri="{FF2B5EF4-FFF2-40B4-BE49-F238E27FC236}">
                <a16:creationId xmlns:a16="http://schemas.microsoft.com/office/drawing/2014/main" id="{824BCBBC-6BF6-4503-8B41-8A00C8B9C0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2178" y="3448841"/>
            <a:ext cx="2020712" cy="1616569"/>
          </a:xfrm>
          <a:prstGeom prst="rect">
            <a:avLst/>
          </a:prstGeom>
          <a:noFill/>
          <a:effectLst>
            <a:softEdge rad="2413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664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2107170"/>
            <a:ext cx="8187856" cy="2851692"/>
          </a:xfrm>
        </p:spPr>
        <p:txBody>
          <a:bodyPr>
            <a:normAutofit/>
          </a:bodyPr>
          <a:lstStyle/>
          <a:p>
            <a:pPr marL="180975" indent="-176213">
              <a:lnSpc>
                <a:spcPct val="100000"/>
              </a:lnSpc>
              <a:buFont typeface="Arial" panose="020B0604020202020204" pitchFamily="34" charset="0"/>
              <a:buChar char="•"/>
            </a:pPr>
            <a:r>
              <a:rPr lang="nl-BE" sz="1800" dirty="0" err="1">
                <a:latin typeface="Avenir Roman"/>
              </a:rPr>
              <a:t>Leadership</a:t>
            </a:r>
            <a:r>
              <a:rPr lang="nl-BE" sz="1800" dirty="0">
                <a:latin typeface="Avenir Roman"/>
              </a:rPr>
              <a:t> is most </a:t>
            </a:r>
            <a:r>
              <a:rPr lang="nl-BE" sz="1800" dirty="0" err="1">
                <a:latin typeface="Avenir Roman"/>
              </a:rPr>
              <a:t>effective</a:t>
            </a:r>
            <a:r>
              <a:rPr lang="nl-BE" sz="1800" dirty="0">
                <a:latin typeface="Avenir Roman"/>
              </a:rPr>
              <a:t> </a:t>
            </a:r>
            <a:r>
              <a:rPr lang="nl-BE" sz="1800" dirty="0" err="1">
                <a:latin typeface="Avenir Roman"/>
              </a:rPr>
              <a:t>when</a:t>
            </a:r>
            <a:r>
              <a:rPr lang="nl-BE" sz="1800" dirty="0">
                <a:latin typeface="Avenir Roman"/>
              </a:rPr>
              <a:t> </a:t>
            </a:r>
            <a:r>
              <a:rPr lang="nl-BE" sz="1800" dirty="0" err="1">
                <a:latin typeface="Avenir Roman"/>
              </a:rPr>
              <a:t>it</a:t>
            </a:r>
            <a:r>
              <a:rPr lang="nl-BE" sz="1800" dirty="0">
                <a:latin typeface="Avenir Roman"/>
              </a:rPr>
              <a:t> is </a:t>
            </a:r>
            <a:r>
              <a:rPr lang="nl-BE" sz="1800" dirty="0" err="1">
                <a:latin typeface="Avenir Roman"/>
              </a:rPr>
              <a:t>distributed</a:t>
            </a:r>
            <a:r>
              <a:rPr lang="nl-BE" sz="1800" dirty="0">
                <a:latin typeface="Avenir Roman"/>
              </a:rPr>
              <a:t> or shared.</a:t>
            </a:r>
          </a:p>
          <a:p>
            <a:pPr marL="180975" indent="-176213">
              <a:lnSpc>
                <a:spcPct val="100000"/>
              </a:lnSpc>
              <a:buFont typeface="Arial" panose="020B0604020202020204" pitchFamily="34" charset="0"/>
              <a:buChar char="•"/>
            </a:pPr>
            <a:r>
              <a:rPr lang="nl-BE" sz="1800" dirty="0">
                <a:latin typeface="Avenir Roman"/>
              </a:rPr>
              <a:t>Teams </a:t>
            </a:r>
            <a:r>
              <a:rPr lang="nl-BE" sz="1800" dirty="0" err="1">
                <a:latin typeface="Avenir Roman"/>
              </a:rPr>
              <a:t>tend</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be</a:t>
            </a:r>
            <a:r>
              <a:rPr lang="nl-BE" sz="1800" dirty="0">
                <a:latin typeface="Avenir Roman"/>
              </a:rPr>
              <a:t> more </a:t>
            </a:r>
            <a:r>
              <a:rPr lang="nl-BE" sz="1800" dirty="0" err="1">
                <a:latin typeface="Avenir Roman"/>
              </a:rPr>
              <a:t>effective</a:t>
            </a:r>
            <a:r>
              <a:rPr lang="nl-BE" sz="1800" dirty="0">
                <a:latin typeface="Avenir Roman"/>
              </a:rPr>
              <a:t> </a:t>
            </a:r>
            <a:r>
              <a:rPr lang="nl-BE" sz="1800" dirty="0" err="1">
                <a:latin typeface="Avenir Roman"/>
              </a:rPr>
              <a:t>both</a:t>
            </a:r>
            <a:r>
              <a:rPr lang="nl-BE" sz="1800" dirty="0">
                <a:latin typeface="Avenir Roman"/>
              </a:rPr>
              <a:t> </a:t>
            </a:r>
          </a:p>
          <a:p>
            <a:pPr marL="347662" indent="-342900">
              <a:lnSpc>
                <a:spcPct val="100000"/>
              </a:lnSpc>
              <a:buAutoNum type="alphaLcParenR"/>
            </a:pPr>
            <a:r>
              <a:rPr lang="nl-BE" sz="1800" dirty="0" err="1">
                <a:latin typeface="Avenir Roman"/>
              </a:rPr>
              <a:t>when</a:t>
            </a:r>
            <a:r>
              <a:rPr lang="nl-BE" sz="1800" dirty="0">
                <a:latin typeface="Avenir Roman"/>
              </a:rPr>
              <a:t> </a:t>
            </a:r>
            <a:r>
              <a:rPr lang="nl-BE" sz="1800" dirty="0" err="1">
                <a:latin typeface="Avenir Roman"/>
              </a:rPr>
              <a:t>they</a:t>
            </a:r>
            <a:r>
              <a:rPr lang="nl-BE" sz="1800" dirty="0">
                <a:latin typeface="Avenir Roman"/>
              </a:rPr>
              <a:t> have more leaders</a:t>
            </a:r>
          </a:p>
          <a:p>
            <a:pPr marL="347662" indent="-342900">
              <a:lnSpc>
                <a:spcPct val="100000"/>
              </a:lnSpc>
              <a:buAutoNum type="alphaLcParenR"/>
            </a:pPr>
            <a:r>
              <a:rPr lang="nl-BE" sz="1800" dirty="0" err="1">
                <a:latin typeface="Avenir Roman"/>
              </a:rPr>
              <a:t>when</a:t>
            </a:r>
            <a:r>
              <a:rPr lang="nl-BE" sz="1800" dirty="0">
                <a:latin typeface="Avenir Roman"/>
              </a:rPr>
              <a:t> </a:t>
            </a:r>
            <a:r>
              <a:rPr lang="nl-BE" sz="1800" dirty="0" err="1">
                <a:latin typeface="Avenir Roman"/>
              </a:rPr>
              <a:t>they</a:t>
            </a:r>
            <a:r>
              <a:rPr lang="nl-BE" sz="1800" dirty="0">
                <a:latin typeface="Avenir Roman"/>
              </a:rPr>
              <a:t> are </a:t>
            </a:r>
            <a:r>
              <a:rPr lang="nl-BE" sz="1800" i="1" dirty="0" err="1">
                <a:latin typeface="Avenir Roman"/>
              </a:rPr>
              <a:t>seen</a:t>
            </a:r>
            <a:r>
              <a:rPr lang="nl-BE" sz="1800" dirty="0">
                <a:latin typeface="Avenir Roman"/>
              </a:rPr>
              <a:t> </a:t>
            </a:r>
            <a:r>
              <a:rPr lang="nl-BE" sz="1800" dirty="0" err="1">
                <a:latin typeface="Avenir Roman"/>
              </a:rPr>
              <a:t>by</a:t>
            </a:r>
            <a:r>
              <a:rPr lang="nl-BE" sz="1800" dirty="0">
                <a:latin typeface="Avenir Roman"/>
              </a:rPr>
              <a:t> members </a:t>
            </a:r>
            <a:r>
              <a:rPr lang="nl-BE" sz="1800" dirty="0" err="1">
                <a:latin typeface="Avenir Roman"/>
              </a:rPr>
              <a:t>to</a:t>
            </a:r>
            <a:r>
              <a:rPr lang="nl-BE" sz="1800" dirty="0">
                <a:latin typeface="Avenir Roman"/>
              </a:rPr>
              <a:t> have more leaders </a:t>
            </a:r>
          </a:p>
          <a:p>
            <a:pPr marL="180975" indent="-177800">
              <a:lnSpc>
                <a:spcPct val="100000"/>
              </a:lnSpc>
              <a:buFont typeface="Arial" panose="020B0604020202020204" pitchFamily="34" charset="0"/>
              <a:buChar char="•"/>
            </a:pPr>
            <a:r>
              <a:rPr lang="nl-BE" sz="1800" dirty="0" err="1">
                <a:latin typeface="Avenir Roman"/>
              </a:rPr>
              <a:t>Leadership</a:t>
            </a:r>
            <a:r>
              <a:rPr lang="nl-BE" sz="1800" dirty="0">
                <a:latin typeface="Avenir Roman"/>
              </a:rPr>
              <a:t> </a:t>
            </a:r>
            <a:r>
              <a:rPr lang="nl-BE" sz="1800" dirty="0" err="1">
                <a:latin typeface="Avenir Roman"/>
              </a:rPr>
              <a:t>can</a:t>
            </a:r>
            <a:r>
              <a:rPr lang="nl-BE" sz="1800" dirty="0">
                <a:latin typeface="Avenir Roman"/>
              </a:rPr>
              <a:t> </a:t>
            </a:r>
            <a:r>
              <a:rPr lang="nl-BE" sz="1800" dirty="0" err="1">
                <a:latin typeface="Avenir Roman"/>
              </a:rPr>
              <a:t>thus</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displayed</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individuals</a:t>
            </a:r>
            <a:r>
              <a:rPr lang="nl-BE" sz="1800" dirty="0">
                <a:latin typeface="Avenir Roman"/>
              </a:rPr>
              <a:t> </a:t>
            </a:r>
            <a:r>
              <a:rPr lang="nl-BE" sz="1800" dirty="0" err="1">
                <a:latin typeface="Avenir Roman"/>
              </a:rPr>
              <a:t>who</a:t>
            </a:r>
            <a:r>
              <a:rPr lang="nl-BE" sz="1800" dirty="0">
                <a:latin typeface="Avenir Roman"/>
              </a:rPr>
              <a:t> have no </a:t>
            </a:r>
            <a:r>
              <a:rPr lang="nl-BE" sz="1800" dirty="0" err="1">
                <a:latin typeface="Avenir Roman"/>
              </a:rPr>
              <a:t>formal</a:t>
            </a:r>
            <a:r>
              <a:rPr lang="nl-BE" sz="1800" dirty="0">
                <a:latin typeface="Avenir Roman"/>
              </a:rPr>
              <a:t> </a:t>
            </a:r>
            <a:r>
              <a:rPr lang="nl-BE" sz="1800" dirty="0" err="1">
                <a:latin typeface="Avenir Roman"/>
              </a:rPr>
              <a:t>leadership</a:t>
            </a:r>
            <a:r>
              <a:rPr lang="nl-BE" sz="1800" dirty="0">
                <a:latin typeface="Avenir Roman"/>
              </a:rPr>
              <a:t> </a:t>
            </a:r>
            <a:r>
              <a:rPr lang="nl-BE" sz="1800" dirty="0" err="1">
                <a:latin typeface="Avenir Roman"/>
              </a:rPr>
              <a:t>role</a:t>
            </a:r>
            <a:r>
              <a:rPr lang="nl-BE" sz="1800" dirty="0">
                <a:latin typeface="Avenir Roman"/>
              </a:rPr>
              <a:t> </a:t>
            </a:r>
            <a:r>
              <a:rPr lang="nl-BE" sz="1800" dirty="0" err="1">
                <a:latin typeface="Avenir Roman"/>
              </a:rPr>
              <a:t>within</a:t>
            </a:r>
            <a:r>
              <a:rPr lang="nl-BE" sz="1800" dirty="0">
                <a:latin typeface="Avenir Roman"/>
              </a:rPr>
              <a:t> a team.</a:t>
            </a:r>
          </a:p>
          <a:p>
            <a:pPr marL="290512" indent="-285750">
              <a:lnSpc>
                <a:spcPct val="100000"/>
              </a:lnSpc>
              <a:buFont typeface="Arial" panose="020B0604020202020204" pitchFamily="34" charset="0"/>
              <a:buChar char="•"/>
            </a:pPr>
            <a:endParaRPr lang="nl-BE" sz="1800" dirty="0">
              <a:latin typeface="Avenir Roman"/>
            </a:endParaRPr>
          </a:p>
          <a:p>
            <a:pPr marL="347662" indent="-342900">
              <a:lnSpc>
                <a:spcPct val="100000"/>
              </a:lnSpc>
              <a:buAutoNum type="alphaLcParenR"/>
            </a:pP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03226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leadership </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450" y="152304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Shared leadership</a:t>
            </a:r>
          </a:p>
        </p:txBody>
      </p:sp>
    </p:spTree>
    <p:extLst>
      <p:ext uri="{BB962C8B-B14F-4D97-AF65-F5344CB8AC3E}">
        <p14:creationId xmlns:p14="http://schemas.microsoft.com/office/powerpoint/2010/main" val="911803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47305"/>
            <a:ext cx="8187856" cy="2851692"/>
          </a:xfrm>
        </p:spPr>
        <p:txBody>
          <a:bodyPr>
            <a:normAutofit/>
          </a:bodyPr>
          <a:lstStyle/>
          <a:p>
            <a:pPr marL="180975" indent="-176213">
              <a:lnSpc>
                <a:spcPct val="100000"/>
              </a:lnSpc>
              <a:buFont typeface="Arial" panose="020B0604020202020204" pitchFamily="34" charset="0"/>
              <a:buChar char="•"/>
            </a:pPr>
            <a:r>
              <a:rPr lang="nl-BE" sz="1800" dirty="0">
                <a:latin typeface="Avenir Roman"/>
              </a:rPr>
              <a:t>But </a:t>
            </a:r>
            <a:r>
              <a:rPr lang="nl-BE" sz="1800" dirty="0" err="1">
                <a:latin typeface="Avenir Roman"/>
              </a:rPr>
              <a:t>it</a:t>
            </a:r>
            <a:r>
              <a:rPr lang="nl-BE" sz="1800" dirty="0">
                <a:latin typeface="Avenir Roman"/>
              </a:rPr>
              <a:t> is </a:t>
            </a:r>
            <a:r>
              <a:rPr lang="nl-BE" sz="1800" dirty="0" err="1">
                <a:latin typeface="Avenir Roman"/>
              </a:rPr>
              <a:t>not</a:t>
            </a:r>
            <a:r>
              <a:rPr lang="nl-BE" sz="1800" dirty="0">
                <a:latin typeface="Avenir Roman"/>
              </a:rPr>
              <a:t> </a:t>
            </a:r>
            <a:r>
              <a:rPr lang="nl-BE" sz="1800" dirty="0" err="1">
                <a:latin typeface="Avenir Roman"/>
              </a:rPr>
              <a:t>specified</a:t>
            </a:r>
            <a:r>
              <a:rPr lang="nl-BE" sz="1800" dirty="0">
                <a:latin typeface="Avenir Roman"/>
              </a:rPr>
              <a:t> </a:t>
            </a:r>
            <a:r>
              <a:rPr lang="nl-BE" sz="1800" dirty="0" err="1">
                <a:latin typeface="Avenir Roman"/>
              </a:rPr>
              <a:t>what</a:t>
            </a:r>
            <a:r>
              <a:rPr lang="nl-BE" sz="1800" dirty="0">
                <a:latin typeface="Avenir Roman"/>
              </a:rPr>
              <a:t> </a:t>
            </a:r>
            <a:r>
              <a:rPr lang="nl-BE" sz="1800" dirty="0" err="1">
                <a:latin typeface="Avenir Roman"/>
              </a:rPr>
              <a:t>forms</a:t>
            </a:r>
            <a:r>
              <a:rPr lang="nl-BE" sz="1800" dirty="0">
                <a:latin typeface="Avenir Roman"/>
              </a:rPr>
              <a:t> or </a:t>
            </a:r>
            <a:r>
              <a:rPr lang="nl-BE" sz="1800" dirty="0" err="1">
                <a:latin typeface="Avenir Roman"/>
              </a:rPr>
              <a:t>aspects</a:t>
            </a:r>
            <a:r>
              <a:rPr lang="nl-BE" sz="1800" dirty="0">
                <a:latin typeface="Avenir Roman"/>
              </a:rPr>
              <a:t> of </a:t>
            </a:r>
            <a:r>
              <a:rPr lang="nl-BE" sz="1800" dirty="0" err="1">
                <a:latin typeface="Avenir Roman"/>
              </a:rPr>
              <a:t>leadership</a:t>
            </a:r>
            <a:r>
              <a:rPr lang="nl-BE" sz="1800" dirty="0">
                <a:latin typeface="Avenir Roman"/>
              </a:rPr>
              <a:t> </a:t>
            </a:r>
            <a:r>
              <a:rPr lang="nl-BE" sz="1800" dirty="0" err="1">
                <a:latin typeface="Avenir Roman"/>
              </a:rPr>
              <a:t>should</a:t>
            </a:r>
            <a:r>
              <a:rPr lang="nl-BE" sz="1800" dirty="0">
                <a:latin typeface="Avenir Roman"/>
              </a:rPr>
              <a:t> </a:t>
            </a:r>
            <a:r>
              <a:rPr lang="nl-BE" sz="1800" dirty="0" err="1">
                <a:latin typeface="Avenir Roman"/>
              </a:rPr>
              <a:t>be</a:t>
            </a:r>
            <a:r>
              <a:rPr lang="nl-BE" sz="1800" dirty="0">
                <a:latin typeface="Avenir Roman"/>
              </a:rPr>
              <a:t> shared or </a:t>
            </a:r>
            <a:r>
              <a:rPr lang="nl-BE" sz="1800" dirty="0" err="1">
                <a:latin typeface="Avenir Roman"/>
              </a:rPr>
              <a:t>how</a:t>
            </a:r>
            <a:r>
              <a:rPr lang="nl-BE" sz="1800" dirty="0">
                <a:latin typeface="Avenir Roman"/>
              </a:rPr>
              <a:t> </a:t>
            </a:r>
            <a:r>
              <a:rPr lang="nl-BE" sz="1800" dirty="0" err="1">
                <a:latin typeface="Avenir Roman"/>
              </a:rPr>
              <a:t>much</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should</a:t>
            </a:r>
            <a:r>
              <a:rPr lang="nl-BE" sz="1800" dirty="0">
                <a:latin typeface="Avenir Roman"/>
              </a:rPr>
              <a:t> </a:t>
            </a:r>
            <a:r>
              <a:rPr lang="nl-BE" sz="1800" dirty="0" err="1">
                <a:latin typeface="Avenir Roman"/>
              </a:rPr>
              <a:t>be</a:t>
            </a:r>
            <a:r>
              <a:rPr lang="nl-BE" sz="1800" dirty="0">
                <a:latin typeface="Avenir Roman"/>
              </a:rPr>
              <a:t> shared.</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225975"/>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Shared leadership</a:t>
            </a:r>
          </a:p>
        </p:txBody>
      </p:sp>
      <p:pic>
        <p:nvPicPr>
          <p:cNvPr id="5122" name="Picture 2" descr="silhouette of people on hill">
            <a:extLst>
              <a:ext uri="{FF2B5EF4-FFF2-40B4-BE49-F238E27FC236}">
                <a16:creationId xmlns:a16="http://schemas.microsoft.com/office/drawing/2014/main" id="{2E4795BC-2230-471F-ADAF-1ADFCA8E45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2558" y="2796035"/>
            <a:ext cx="3363086" cy="2242980"/>
          </a:xfrm>
          <a:prstGeom prst="rect">
            <a:avLst/>
          </a:prstGeom>
          <a:noFill/>
          <a:effectLst>
            <a:softEdge rad="292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236881"/>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7A907E-5D50-4097-BFC4-4FE7B6A7F250}">
  <ds:schemaRefs>
    <ds:schemaRef ds:uri="http://schemas.openxmlformats.org/package/2006/metadata/core-properties"/>
    <ds:schemaRef ds:uri="http://purl.org/dc/elements/1.1/"/>
    <ds:schemaRef ds:uri="http://schemas.microsoft.com/office/2006/metadata/properties"/>
    <ds:schemaRef ds:uri="http://www.w3.org/XML/1998/namespace"/>
    <ds:schemaRef ds:uri="http://purl.org/dc/dcmitype/"/>
    <ds:schemaRef ds:uri="35b40e38-f187-4def-b149-9a2597bf88a1"/>
    <ds:schemaRef ds:uri="http://schemas.microsoft.com/office/2006/documentManagement/types"/>
    <ds:schemaRef ds:uri="40e20171-6edb-45ad-8ac4-7e0229e7c879"/>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75D09F8-62D7-4669-80AB-FA2ABB276D9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19096</TotalTime>
  <Words>10412</Words>
  <Application>Microsoft Office PowerPoint</Application>
  <PresentationFormat>On-screen Show (16:9)</PresentationFormat>
  <Paragraphs>180</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Avenir Roman</vt:lpstr>
      <vt:lpstr>Calibri</vt:lpstr>
      <vt:lpstr>Calibri Light</vt:lpstr>
      <vt:lpstr>Metropolitan</vt:lpstr>
      <vt:lpstr>PowerPoint Presentation</vt:lpstr>
      <vt:lpstr>Background </vt:lpstr>
      <vt:lpstr>Current approaches to leadership  </vt:lpstr>
      <vt:lpstr>PowerPoint Presentation</vt:lpstr>
      <vt:lpstr>PowerPoint Presentation</vt:lpstr>
      <vt:lpstr>Current approaches to leadership  </vt:lpstr>
      <vt:lpstr>PowerPoint Presentation</vt:lpstr>
      <vt:lpstr>Current approaches to leadership  </vt:lpstr>
      <vt:lpstr>PowerPoint Presentation</vt:lpstr>
      <vt:lpstr>A social identity approach to leadership </vt:lpstr>
      <vt:lpstr>A social identity approach to leadership </vt:lpstr>
      <vt:lpstr>PowerPoint Presentation</vt:lpstr>
      <vt:lpstr>PowerPoint Presentation</vt:lpstr>
      <vt:lpstr>A social identity approach to leadership </vt:lpstr>
      <vt:lpstr>A social identity approach to leadership   </vt:lpstr>
      <vt:lpstr>PowerPoint Presentation</vt:lpstr>
      <vt:lpstr>PowerPoint Presentation</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Emma Yuan (they/she)</cp:lastModifiedBy>
  <cp:revision>876</cp:revision>
  <cp:lastPrinted>2017-06-27T15:10:23Z</cp:lastPrinted>
  <dcterms:created xsi:type="dcterms:W3CDTF">2012-11-12T22:03:53Z</dcterms:created>
  <dcterms:modified xsi:type="dcterms:W3CDTF">2022-08-01T09:18:32Z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