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69" r:id="rId4"/>
  </p:sldMasterIdLst>
  <p:notesMasterIdLst>
    <p:notesMasterId r:id="rId23"/>
  </p:notesMasterIdLst>
  <p:handoutMasterIdLst>
    <p:handoutMasterId r:id="rId24"/>
  </p:handoutMasterIdLst>
  <p:sldIdLst>
    <p:sldId id="500" r:id="rId5"/>
    <p:sldId id="993" r:id="rId6"/>
    <p:sldId id="571" r:id="rId7"/>
    <p:sldId id="1009" r:id="rId8"/>
    <p:sldId id="1013" r:id="rId9"/>
    <p:sldId id="1014" r:id="rId10"/>
    <p:sldId id="1015" r:id="rId11"/>
    <p:sldId id="1016" r:id="rId12"/>
    <p:sldId id="1017" r:id="rId13"/>
    <p:sldId id="1018" r:id="rId14"/>
    <p:sldId id="1019" r:id="rId15"/>
    <p:sldId id="1021" r:id="rId16"/>
    <p:sldId id="1023" r:id="rId17"/>
    <p:sldId id="1028" r:id="rId18"/>
    <p:sldId id="1022" r:id="rId19"/>
    <p:sldId id="1025" r:id="rId20"/>
    <p:sldId id="1027" r:id="rId21"/>
    <p:sldId id="577" r:id="rId22"/>
  </p:sldIdLst>
  <p:sldSz cx="9144000" cy="5143500" type="screen16x9"/>
  <p:notesSz cx="6797675" cy="9926638"/>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94D1"/>
    <a:srgbClr val="22568B"/>
    <a:srgbClr val="62A9D5"/>
    <a:srgbClr val="1B3D78"/>
    <a:srgbClr val="3DB7E4"/>
    <a:srgbClr val="50B4C9"/>
    <a:srgbClr val="5C458F"/>
    <a:srgbClr val="002060"/>
    <a:srgbClr val="EC952B"/>
    <a:srgbClr val="F0AF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47" autoAdjust="0"/>
    <p:restoredTop sz="94422" autoAdjust="0"/>
  </p:normalViewPr>
  <p:slideViewPr>
    <p:cSldViewPr snapToGrid="0" snapToObjects="1">
      <p:cViewPr>
        <p:scale>
          <a:sx n="96" d="100"/>
          <a:sy n="96" d="100"/>
        </p:scale>
        <p:origin x="404" y="-388"/>
      </p:cViewPr>
      <p:guideLst>
        <p:guide orient="horz" pos="1620"/>
        <p:guide pos="2880"/>
      </p:guideLst>
    </p:cSldViewPr>
  </p:slideViewPr>
  <p:outlineViewPr>
    <p:cViewPr>
      <p:scale>
        <a:sx n="33" d="100"/>
        <a:sy n="33" d="100"/>
      </p:scale>
      <p:origin x="0" y="3990"/>
    </p:cViewPr>
  </p:outlineViewPr>
  <p:notesTextViewPr>
    <p:cViewPr>
      <p:scale>
        <a:sx n="100" d="100"/>
        <a:sy n="100" d="100"/>
      </p:scale>
      <p:origin x="0" y="0"/>
    </p:cViewPr>
  </p:notesTextViewPr>
  <p:gridSpacing cx="72237" cy="72237"/>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lip Boen" userId="f3ba5a88-dbd6-47dd-871a-e364d5b391b4" providerId="ADAL" clId="{B43D1093-DE78-4125-96BA-FB223B067AAB}"/>
    <pc:docChg chg="undo custSel modSld">
      <pc:chgData name="Filip Boen" userId="f3ba5a88-dbd6-47dd-871a-e364d5b391b4" providerId="ADAL" clId="{B43D1093-DE78-4125-96BA-FB223B067AAB}" dt="2021-03-01T18:19:20.114" v="2083" actId="20577"/>
      <pc:docMkLst>
        <pc:docMk/>
      </pc:docMkLst>
      <pc:sldChg chg="modSp">
        <pc:chgData name="Filip Boen" userId="f3ba5a88-dbd6-47dd-871a-e364d5b391b4" providerId="ADAL" clId="{B43D1093-DE78-4125-96BA-FB223B067AAB}" dt="2021-03-01T17:43:28.414" v="14" actId="255"/>
        <pc:sldMkLst>
          <pc:docMk/>
          <pc:sldMk cId="3120472011" sldId="500"/>
        </pc:sldMkLst>
        <pc:spChg chg="mod">
          <ac:chgData name="Filip Boen" userId="f3ba5a88-dbd6-47dd-871a-e364d5b391b4" providerId="ADAL" clId="{B43D1093-DE78-4125-96BA-FB223B067AAB}" dt="2021-03-01T17:43:28.414" v="14" actId="255"/>
          <ac:spMkLst>
            <pc:docMk/>
            <pc:sldMk cId="3120472011" sldId="500"/>
            <ac:spMk id="16" creationId="{00000000-0000-0000-0000-000000000000}"/>
          </ac:spMkLst>
        </pc:spChg>
      </pc:sldChg>
      <pc:sldChg chg="modSp">
        <pc:chgData name="Filip Boen" userId="f3ba5a88-dbd6-47dd-871a-e364d5b391b4" providerId="ADAL" clId="{B43D1093-DE78-4125-96BA-FB223B067AAB}" dt="2021-03-01T17:52:31.651" v="207" actId="20577"/>
        <pc:sldMkLst>
          <pc:docMk/>
          <pc:sldMk cId="3514699037" sldId="571"/>
        </pc:sldMkLst>
        <pc:spChg chg="mod">
          <ac:chgData name="Filip Boen" userId="f3ba5a88-dbd6-47dd-871a-e364d5b391b4" providerId="ADAL" clId="{B43D1093-DE78-4125-96BA-FB223B067AAB}" dt="2021-03-01T17:52:31.651" v="207" actId="20577"/>
          <ac:spMkLst>
            <pc:docMk/>
            <pc:sldMk cId="3514699037" sldId="571"/>
            <ac:spMk id="9" creationId="{9E1FB00C-FB00-47C6-88BF-17239AD5F695}"/>
          </ac:spMkLst>
        </pc:spChg>
        <pc:spChg chg="mod">
          <ac:chgData name="Filip Boen" userId="f3ba5a88-dbd6-47dd-871a-e364d5b391b4" providerId="ADAL" clId="{B43D1093-DE78-4125-96BA-FB223B067AAB}" dt="2021-03-01T17:50:17.207" v="69" actId="255"/>
          <ac:spMkLst>
            <pc:docMk/>
            <pc:sldMk cId="3514699037" sldId="571"/>
            <ac:spMk id="10" creationId="{8F590BBE-DFF9-4E01-91C4-3D5760711361}"/>
          </ac:spMkLst>
        </pc:spChg>
      </pc:sldChg>
      <pc:sldChg chg="modSp">
        <pc:chgData name="Filip Boen" userId="f3ba5a88-dbd6-47dd-871a-e364d5b391b4" providerId="ADAL" clId="{B43D1093-DE78-4125-96BA-FB223B067AAB}" dt="2021-03-01T17:58:25.843" v="565" actId="20577"/>
        <pc:sldMkLst>
          <pc:docMk/>
          <pc:sldMk cId="472659591" sldId="577"/>
        </pc:sldMkLst>
        <pc:spChg chg="mod">
          <ac:chgData name="Filip Boen" userId="f3ba5a88-dbd6-47dd-871a-e364d5b391b4" providerId="ADAL" clId="{B43D1093-DE78-4125-96BA-FB223B067AAB}" dt="2021-03-01T17:58:25.843" v="565" actId="20577"/>
          <ac:spMkLst>
            <pc:docMk/>
            <pc:sldMk cId="472659591" sldId="577"/>
            <ac:spMk id="9" creationId="{9E1FB00C-FB00-47C6-88BF-17239AD5F695}"/>
          </ac:spMkLst>
        </pc:spChg>
      </pc:sldChg>
      <pc:sldChg chg="modSp">
        <pc:chgData name="Filip Boen" userId="f3ba5a88-dbd6-47dd-871a-e364d5b391b4" providerId="ADAL" clId="{B43D1093-DE78-4125-96BA-FB223B067AAB}" dt="2021-03-01T17:46:11.426" v="15" actId="207"/>
        <pc:sldMkLst>
          <pc:docMk/>
          <pc:sldMk cId="3972013265" sldId="993"/>
        </pc:sldMkLst>
        <pc:spChg chg="mod">
          <ac:chgData name="Filip Boen" userId="f3ba5a88-dbd6-47dd-871a-e364d5b391b4" providerId="ADAL" clId="{B43D1093-DE78-4125-96BA-FB223B067AAB}" dt="2021-03-01T17:46:11.426" v="15" actId="207"/>
          <ac:spMkLst>
            <pc:docMk/>
            <pc:sldMk cId="3972013265" sldId="993"/>
            <ac:spMk id="9" creationId="{9E1FB00C-FB00-47C6-88BF-17239AD5F695}"/>
          </ac:spMkLst>
        </pc:spChg>
      </pc:sldChg>
      <pc:sldChg chg="modSp modAnim">
        <pc:chgData name="Filip Boen" userId="f3ba5a88-dbd6-47dd-871a-e364d5b391b4" providerId="ADAL" clId="{B43D1093-DE78-4125-96BA-FB223B067AAB}" dt="2021-03-01T18:13:23.481" v="1660" actId="20577"/>
        <pc:sldMkLst>
          <pc:docMk/>
          <pc:sldMk cId="671385362" sldId="1013"/>
        </pc:sldMkLst>
        <pc:spChg chg="mod">
          <ac:chgData name="Filip Boen" userId="f3ba5a88-dbd6-47dd-871a-e364d5b391b4" providerId="ADAL" clId="{B43D1093-DE78-4125-96BA-FB223B067AAB}" dt="2021-03-01T18:13:23.481" v="1660" actId="20577"/>
          <ac:spMkLst>
            <pc:docMk/>
            <pc:sldMk cId="671385362" sldId="1013"/>
            <ac:spMk id="9" creationId="{9E1FB00C-FB00-47C6-88BF-17239AD5F695}"/>
          </ac:spMkLst>
        </pc:spChg>
        <pc:spChg chg="mod">
          <ac:chgData name="Filip Boen" userId="f3ba5a88-dbd6-47dd-871a-e364d5b391b4" providerId="ADAL" clId="{B43D1093-DE78-4125-96BA-FB223B067AAB}" dt="2021-03-01T17:52:42.951" v="208" actId="255"/>
          <ac:spMkLst>
            <pc:docMk/>
            <pc:sldMk cId="671385362" sldId="1013"/>
            <ac:spMk id="10" creationId="{8F590BBE-DFF9-4E01-91C4-3D5760711361}"/>
          </ac:spMkLst>
        </pc:spChg>
      </pc:sldChg>
      <pc:sldChg chg="modSp modAnim">
        <pc:chgData name="Filip Boen" userId="f3ba5a88-dbd6-47dd-871a-e364d5b391b4" providerId="ADAL" clId="{B43D1093-DE78-4125-96BA-FB223B067AAB}" dt="2021-03-01T18:13:33.114" v="1661" actId="255"/>
        <pc:sldMkLst>
          <pc:docMk/>
          <pc:sldMk cId="2554666948" sldId="1014"/>
        </pc:sldMkLst>
        <pc:spChg chg="mod">
          <ac:chgData name="Filip Boen" userId="f3ba5a88-dbd6-47dd-871a-e364d5b391b4" providerId="ADAL" clId="{B43D1093-DE78-4125-96BA-FB223B067AAB}" dt="2021-03-01T18:13:33.114" v="1661" actId="255"/>
          <ac:spMkLst>
            <pc:docMk/>
            <pc:sldMk cId="2554666948" sldId="1014"/>
            <ac:spMk id="9" creationId="{9E1FB00C-FB00-47C6-88BF-17239AD5F695}"/>
          </ac:spMkLst>
        </pc:spChg>
        <pc:spChg chg="mod">
          <ac:chgData name="Filip Boen" userId="f3ba5a88-dbd6-47dd-871a-e364d5b391b4" providerId="ADAL" clId="{B43D1093-DE78-4125-96BA-FB223B067AAB}" dt="2021-03-01T17:55:56.543" v="410" actId="255"/>
          <ac:spMkLst>
            <pc:docMk/>
            <pc:sldMk cId="2554666948" sldId="1014"/>
            <ac:spMk id="10" creationId="{8F590BBE-DFF9-4E01-91C4-3D5760711361}"/>
          </ac:spMkLst>
        </pc:spChg>
      </pc:sldChg>
      <pc:sldChg chg="modSp">
        <pc:chgData name="Filip Boen" userId="f3ba5a88-dbd6-47dd-871a-e364d5b391b4" providerId="ADAL" clId="{B43D1093-DE78-4125-96BA-FB223B067AAB}" dt="2021-03-01T18:10:28.238" v="1534" actId="255"/>
        <pc:sldMkLst>
          <pc:docMk/>
          <pc:sldMk cId="2500931397" sldId="1015"/>
        </pc:sldMkLst>
        <pc:spChg chg="mod">
          <ac:chgData name="Filip Boen" userId="f3ba5a88-dbd6-47dd-871a-e364d5b391b4" providerId="ADAL" clId="{B43D1093-DE78-4125-96BA-FB223B067AAB}" dt="2021-03-01T18:10:28.238" v="1534" actId="255"/>
          <ac:spMkLst>
            <pc:docMk/>
            <pc:sldMk cId="2500931397" sldId="1015"/>
            <ac:spMk id="9" creationId="{9E1FB00C-FB00-47C6-88BF-17239AD5F695}"/>
          </ac:spMkLst>
        </pc:spChg>
        <pc:spChg chg="mod">
          <ac:chgData name="Filip Boen" userId="f3ba5a88-dbd6-47dd-871a-e364d5b391b4" providerId="ADAL" clId="{B43D1093-DE78-4125-96BA-FB223B067AAB}" dt="2021-03-01T17:56:26.330" v="412" actId="255"/>
          <ac:spMkLst>
            <pc:docMk/>
            <pc:sldMk cId="2500931397" sldId="1015"/>
            <ac:spMk id="10" creationId="{8F590BBE-DFF9-4E01-91C4-3D5760711361}"/>
          </ac:spMkLst>
        </pc:spChg>
      </pc:sldChg>
      <pc:sldChg chg="modSp">
        <pc:chgData name="Filip Boen" userId="f3ba5a88-dbd6-47dd-871a-e364d5b391b4" providerId="ADAL" clId="{B43D1093-DE78-4125-96BA-FB223B067AAB}" dt="2021-03-01T18:19:20.114" v="2083" actId="20577"/>
        <pc:sldMkLst>
          <pc:docMk/>
          <pc:sldMk cId="3249192231" sldId="1016"/>
        </pc:sldMkLst>
        <pc:spChg chg="mod">
          <ac:chgData name="Filip Boen" userId="f3ba5a88-dbd6-47dd-871a-e364d5b391b4" providerId="ADAL" clId="{B43D1093-DE78-4125-96BA-FB223B067AAB}" dt="2021-03-01T18:19:20.114" v="2083" actId="20577"/>
          <ac:spMkLst>
            <pc:docMk/>
            <pc:sldMk cId="3249192231" sldId="1016"/>
            <ac:spMk id="9" creationId="{9E1FB00C-FB00-47C6-88BF-17239AD5F695}"/>
          </ac:spMkLst>
        </pc:spChg>
        <pc:spChg chg="mod">
          <ac:chgData name="Filip Boen" userId="f3ba5a88-dbd6-47dd-871a-e364d5b391b4" providerId="ADAL" clId="{B43D1093-DE78-4125-96BA-FB223B067AAB}" dt="2021-03-01T18:10:41.063" v="1536" actId="255"/>
          <ac:spMkLst>
            <pc:docMk/>
            <pc:sldMk cId="3249192231" sldId="1016"/>
            <ac:spMk id="10" creationId="{8F590BBE-DFF9-4E01-91C4-3D5760711361}"/>
          </ac:spMkLst>
        </pc:spChg>
      </pc:sldChg>
      <pc:sldChg chg="modSp">
        <pc:chgData name="Filip Boen" userId="f3ba5a88-dbd6-47dd-871a-e364d5b391b4" providerId="ADAL" clId="{B43D1093-DE78-4125-96BA-FB223B067AAB}" dt="2021-03-01T18:11:36.050" v="1595" actId="20577"/>
        <pc:sldMkLst>
          <pc:docMk/>
          <pc:sldMk cId="3277849730" sldId="1017"/>
        </pc:sldMkLst>
        <pc:spChg chg="mod">
          <ac:chgData name="Filip Boen" userId="f3ba5a88-dbd6-47dd-871a-e364d5b391b4" providerId="ADAL" clId="{B43D1093-DE78-4125-96BA-FB223B067AAB}" dt="2021-03-01T18:11:36.050" v="1595" actId="20577"/>
          <ac:spMkLst>
            <pc:docMk/>
            <pc:sldMk cId="3277849730" sldId="1017"/>
            <ac:spMk id="9" creationId="{9E1FB00C-FB00-47C6-88BF-17239AD5F695}"/>
          </ac:spMkLst>
        </pc:spChg>
        <pc:spChg chg="mod">
          <ac:chgData name="Filip Boen" userId="f3ba5a88-dbd6-47dd-871a-e364d5b391b4" providerId="ADAL" clId="{B43D1093-DE78-4125-96BA-FB223B067AAB}" dt="2021-03-01T18:10:49.384" v="1537" actId="255"/>
          <ac:spMkLst>
            <pc:docMk/>
            <pc:sldMk cId="3277849730" sldId="1017"/>
            <ac:spMk id="10" creationId="{8F590BBE-DFF9-4E01-91C4-3D5760711361}"/>
          </ac:spMkLst>
        </pc:spChg>
      </pc:sldChg>
      <pc:sldChg chg="modSp">
        <pc:chgData name="Filip Boen" userId="f3ba5a88-dbd6-47dd-871a-e364d5b391b4" providerId="ADAL" clId="{B43D1093-DE78-4125-96BA-FB223B067AAB}" dt="2021-03-01T18:15:02.717" v="1761" actId="2710"/>
        <pc:sldMkLst>
          <pc:docMk/>
          <pc:sldMk cId="1104322791" sldId="1019"/>
        </pc:sldMkLst>
        <pc:spChg chg="mod">
          <ac:chgData name="Filip Boen" userId="f3ba5a88-dbd6-47dd-871a-e364d5b391b4" providerId="ADAL" clId="{B43D1093-DE78-4125-96BA-FB223B067AAB}" dt="2021-03-01T18:15:02.717" v="1761" actId="2710"/>
          <ac:spMkLst>
            <pc:docMk/>
            <pc:sldMk cId="1104322791" sldId="1019"/>
            <ac:spMk id="9" creationId="{9E1FB00C-FB00-47C6-88BF-17239AD5F695}"/>
          </ac:spMkLst>
        </pc:spChg>
        <pc:spChg chg="mod">
          <ac:chgData name="Filip Boen" userId="f3ba5a88-dbd6-47dd-871a-e364d5b391b4" providerId="ADAL" clId="{B43D1093-DE78-4125-96BA-FB223B067AAB}" dt="2021-03-01T17:48:48.359" v="27" actId="255"/>
          <ac:spMkLst>
            <pc:docMk/>
            <pc:sldMk cId="1104322791" sldId="1019"/>
            <ac:spMk id="10" creationId="{8F590BBE-DFF9-4E01-91C4-3D5760711361}"/>
          </ac:spMkLst>
        </pc:spChg>
      </pc:sldChg>
      <pc:sldChg chg="modSp">
        <pc:chgData name="Filip Boen" userId="f3ba5a88-dbd6-47dd-871a-e364d5b391b4" providerId="ADAL" clId="{B43D1093-DE78-4125-96BA-FB223B067AAB}" dt="2021-03-01T18:15:10.750" v="1765" actId="20577"/>
        <pc:sldMkLst>
          <pc:docMk/>
          <pc:sldMk cId="649956759" sldId="1021"/>
        </pc:sldMkLst>
        <pc:spChg chg="mod">
          <ac:chgData name="Filip Boen" userId="f3ba5a88-dbd6-47dd-871a-e364d5b391b4" providerId="ADAL" clId="{B43D1093-DE78-4125-96BA-FB223B067AAB}" dt="2021-03-01T18:15:10.750" v="1765" actId="20577"/>
          <ac:spMkLst>
            <pc:docMk/>
            <pc:sldMk cId="649956759" sldId="1021"/>
            <ac:spMk id="9" creationId="{9E1FB00C-FB00-47C6-88BF-17239AD5F695}"/>
          </ac:spMkLst>
        </pc:spChg>
        <pc:spChg chg="mod">
          <ac:chgData name="Filip Boen" userId="f3ba5a88-dbd6-47dd-871a-e364d5b391b4" providerId="ADAL" clId="{B43D1093-DE78-4125-96BA-FB223B067AAB}" dt="2021-03-01T17:48:40.535" v="26" actId="255"/>
          <ac:spMkLst>
            <pc:docMk/>
            <pc:sldMk cId="649956759" sldId="1021"/>
            <ac:spMk id="10" creationId="{8F590BBE-DFF9-4E01-91C4-3D5760711361}"/>
          </ac:spMkLst>
        </pc:spChg>
      </pc:sldChg>
      <pc:sldChg chg="modSp">
        <pc:chgData name="Filip Boen" userId="f3ba5a88-dbd6-47dd-871a-e364d5b391b4" providerId="ADAL" clId="{B43D1093-DE78-4125-96BA-FB223B067AAB}" dt="2021-03-01T18:15:33.469" v="1767" actId="14100"/>
        <pc:sldMkLst>
          <pc:docMk/>
          <pc:sldMk cId="218618818" sldId="1022"/>
        </pc:sldMkLst>
        <pc:spChg chg="mod">
          <ac:chgData name="Filip Boen" userId="f3ba5a88-dbd6-47dd-871a-e364d5b391b4" providerId="ADAL" clId="{B43D1093-DE78-4125-96BA-FB223B067AAB}" dt="2021-03-01T18:02:23.438" v="835" actId="20577"/>
          <ac:spMkLst>
            <pc:docMk/>
            <pc:sldMk cId="218618818" sldId="1022"/>
            <ac:spMk id="9" creationId="{9E1FB00C-FB00-47C6-88BF-17239AD5F695}"/>
          </ac:spMkLst>
        </pc:spChg>
        <pc:spChg chg="mod">
          <ac:chgData name="Filip Boen" userId="f3ba5a88-dbd6-47dd-871a-e364d5b391b4" providerId="ADAL" clId="{B43D1093-DE78-4125-96BA-FB223B067AAB}" dt="2021-03-01T18:15:33.469" v="1767" actId="14100"/>
          <ac:spMkLst>
            <pc:docMk/>
            <pc:sldMk cId="218618818" sldId="1022"/>
            <ac:spMk id="10" creationId="{8F590BBE-DFF9-4E01-91C4-3D5760711361}"/>
          </ac:spMkLst>
        </pc:spChg>
      </pc:sldChg>
      <pc:sldChg chg="modSp">
        <pc:chgData name="Filip Boen" userId="f3ba5a88-dbd6-47dd-871a-e364d5b391b4" providerId="ADAL" clId="{B43D1093-DE78-4125-96BA-FB223B067AAB}" dt="2021-03-01T18:15:45.186" v="1769" actId="20577"/>
        <pc:sldMkLst>
          <pc:docMk/>
          <pc:sldMk cId="1541521052" sldId="1025"/>
        </pc:sldMkLst>
        <pc:spChg chg="mod">
          <ac:chgData name="Filip Boen" userId="f3ba5a88-dbd6-47dd-871a-e364d5b391b4" providerId="ADAL" clId="{B43D1093-DE78-4125-96BA-FB223B067AAB}" dt="2021-03-01T18:15:42.712" v="1768" actId="255"/>
          <ac:spMkLst>
            <pc:docMk/>
            <pc:sldMk cId="1541521052" sldId="1025"/>
            <ac:spMk id="9" creationId="{9E1FB00C-FB00-47C6-88BF-17239AD5F695}"/>
          </ac:spMkLst>
        </pc:spChg>
        <pc:spChg chg="mod">
          <ac:chgData name="Filip Boen" userId="f3ba5a88-dbd6-47dd-871a-e364d5b391b4" providerId="ADAL" clId="{B43D1093-DE78-4125-96BA-FB223B067AAB}" dt="2021-03-01T18:15:45.186" v="1769" actId="20577"/>
          <ac:spMkLst>
            <pc:docMk/>
            <pc:sldMk cId="1541521052" sldId="1025"/>
            <ac:spMk id="10" creationId="{8F590BBE-DFF9-4E01-91C4-3D5760711361}"/>
          </ac:spMkLst>
        </pc:spChg>
      </pc:sldChg>
      <pc:sldChg chg="modSp">
        <pc:chgData name="Filip Boen" userId="f3ba5a88-dbd6-47dd-871a-e364d5b391b4" providerId="ADAL" clId="{B43D1093-DE78-4125-96BA-FB223B067AAB}" dt="2021-03-01T17:59:55.001" v="691" actId="1076"/>
        <pc:sldMkLst>
          <pc:docMk/>
          <pc:sldMk cId="2866595812" sldId="1027"/>
        </pc:sldMkLst>
        <pc:spChg chg="mod">
          <ac:chgData name="Filip Boen" userId="f3ba5a88-dbd6-47dd-871a-e364d5b391b4" providerId="ADAL" clId="{B43D1093-DE78-4125-96BA-FB223B067AAB}" dt="2021-03-01T17:59:39.829" v="688" actId="20577"/>
          <ac:spMkLst>
            <pc:docMk/>
            <pc:sldMk cId="2866595812" sldId="1027"/>
            <ac:spMk id="9" creationId="{9E1FB00C-FB00-47C6-88BF-17239AD5F695}"/>
          </ac:spMkLst>
        </pc:spChg>
        <pc:spChg chg="mod">
          <ac:chgData name="Filip Boen" userId="f3ba5a88-dbd6-47dd-871a-e364d5b391b4" providerId="ADAL" clId="{B43D1093-DE78-4125-96BA-FB223B067AAB}" dt="2021-03-01T17:59:55.001" v="691" actId="1076"/>
          <ac:spMkLst>
            <pc:docMk/>
            <pc:sldMk cId="2866595812" sldId="1027"/>
            <ac:spMk id="10" creationId="{8F590BBE-DFF9-4E01-91C4-3D5760711361}"/>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6400" cy="496889"/>
          </a:xfrm>
          <a:prstGeom prst="rect">
            <a:avLst/>
          </a:prstGeom>
        </p:spPr>
        <p:txBody>
          <a:bodyPr vert="horz" lIns="91440" tIns="45720" rIns="91440" bIns="45720" rtlCol="0"/>
          <a:lstStyle>
            <a:lvl1pPr algn="l">
              <a:defRPr sz="1200" smtClean="0"/>
            </a:lvl1pPr>
          </a:lstStyle>
          <a:p>
            <a:pPr>
              <a:defRPr/>
            </a:pPr>
            <a:endParaRPr lang="en-GB"/>
          </a:p>
        </p:txBody>
      </p:sp>
      <p:sp>
        <p:nvSpPr>
          <p:cNvPr id="3" name="Date Placeholder 2"/>
          <p:cNvSpPr>
            <a:spLocks noGrp="1"/>
          </p:cNvSpPr>
          <p:nvPr>
            <p:ph type="dt" sz="quarter" idx="1"/>
          </p:nvPr>
        </p:nvSpPr>
        <p:spPr>
          <a:xfrm>
            <a:off x="3849689" y="1"/>
            <a:ext cx="2946400" cy="496889"/>
          </a:xfrm>
          <a:prstGeom prst="rect">
            <a:avLst/>
          </a:prstGeom>
        </p:spPr>
        <p:txBody>
          <a:bodyPr vert="horz" lIns="91440" tIns="45720" rIns="91440" bIns="45720" rtlCol="0"/>
          <a:lstStyle>
            <a:lvl1pPr algn="r">
              <a:defRPr sz="1200" smtClean="0"/>
            </a:lvl1pPr>
          </a:lstStyle>
          <a:p>
            <a:pPr>
              <a:defRPr/>
            </a:pPr>
            <a:fld id="{B1D2B90C-776D-469A-A8A2-18DE75BD3603}" type="datetimeFigureOut">
              <a:rPr lang="en-GB"/>
              <a:pPr>
                <a:defRPr/>
              </a:pPr>
              <a:t>01/08/2022</a:t>
            </a:fld>
            <a:endParaRPr lang="en-GB"/>
          </a:p>
        </p:txBody>
      </p:sp>
      <p:sp>
        <p:nvSpPr>
          <p:cNvPr id="4" name="Footer Placeholder 3"/>
          <p:cNvSpPr>
            <a:spLocks noGrp="1"/>
          </p:cNvSpPr>
          <p:nvPr>
            <p:ph type="ftr" sz="quarter" idx="2"/>
          </p:nvPr>
        </p:nvSpPr>
        <p:spPr>
          <a:xfrm>
            <a:off x="0" y="9428164"/>
            <a:ext cx="2946400" cy="496887"/>
          </a:xfrm>
          <a:prstGeom prst="rect">
            <a:avLst/>
          </a:prstGeom>
        </p:spPr>
        <p:txBody>
          <a:bodyPr vert="horz" lIns="91440" tIns="45720" rIns="91440" bIns="45720" rtlCol="0" anchor="b"/>
          <a:lstStyle>
            <a:lvl1pPr algn="l">
              <a:defRPr sz="1200" smtClean="0"/>
            </a:lvl1pPr>
          </a:lstStyle>
          <a:p>
            <a:pPr>
              <a:defRPr/>
            </a:pPr>
            <a:endParaRPr lang="en-GB"/>
          </a:p>
        </p:txBody>
      </p:sp>
      <p:sp>
        <p:nvSpPr>
          <p:cNvPr id="5" name="Slide Number Placeholder 4"/>
          <p:cNvSpPr>
            <a:spLocks noGrp="1"/>
          </p:cNvSpPr>
          <p:nvPr>
            <p:ph type="sldNum" sz="quarter" idx="3"/>
          </p:nvPr>
        </p:nvSpPr>
        <p:spPr>
          <a:xfrm>
            <a:off x="3849689" y="9428164"/>
            <a:ext cx="2946400" cy="496887"/>
          </a:xfrm>
          <a:prstGeom prst="rect">
            <a:avLst/>
          </a:prstGeom>
        </p:spPr>
        <p:txBody>
          <a:bodyPr vert="horz" lIns="91440" tIns="45720" rIns="91440" bIns="45720" rtlCol="0" anchor="b"/>
          <a:lstStyle>
            <a:lvl1pPr algn="r">
              <a:defRPr sz="1200" smtClean="0"/>
            </a:lvl1pPr>
          </a:lstStyle>
          <a:p>
            <a:pPr>
              <a:defRPr/>
            </a:pPr>
            <a:fld id="{1D645871-7ABB-47CC-AF40-5207FD0B05A9}" type="slidenum">
              <a:rPr lang="en-GB"/>
              <a:pPr>
                <a:defRPr/>
              </a:pPr>
              <a:t>‹#›</a:t>
            </a:fld>
            <a:endParaRPr lang="en-GB"/>
          </a:p>
        </p:txBody>
      </p:sp>
    </p:spTree>
    <p:extLst>
      <p:ext uri="{BB962C8B-B14F-4D97-AF65-F5344CB8AC3E}">
        <p14:creationId xmlns:p14="http://schemas.microsoft.com/office/powerpoint/2010/main" val="37524533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6400" cy="496889"/>
          </a:xfrm>
          <a:prstGeom prst="rect">
            <a:avLst/>
          </a:prstGeom>
        </p:spPr>
        <p:txBody>
          <a:bodyPr vert="horz" lIns="91440" tIns="45720" rIns="91440" bIns="45720" rtlCol="0"/>
          <a:lstStyle>
            <a:lvl1pPr algn="l">
              <a:defRPr sz="1200">
                <a:ea typeface="ＭＳ Ｐゴシック" charset="-128"/>
              </a:defRPr>
            </a:lvl1pPr>
          </a:lstStyle>
          <a:p>
            <a:pPr>
              <a:defRPr/>
            </a:pPr>
            <a:endParaRPr lang="en-GB"/>
          </a:p>
        </p:txBody>
      </p:sp>
      <p:sp>
        <p:nvSpPr>
          <p:cNvPr id="3" name="Date Placeholder 2"/>
          <p:cNvSpPr>
            <a:spLocks noGrp="1"/>
          </p:cNvSpPr>
          <p:nvPr>
            <p:ph type="dt" idx="1"/>
          </p:nvPr>
        </p:nvSpPr>
        <p:spPr>
          <a:xfrm>
            <a:off x="3849689" y="1"/>
            <a:ext cx="2946400" cy="496889"/>
          </a:xfrm>
          <a:prstGeom prst="rect">
            <a:avLst/>
          </a:prstGeom>
        </p:spPr>
        <p:txBody>
          <a:bodyPr vert="horz" lIns="91440" tIns="45720" rIns="91440" bIns="45720" rtlCol="0"/>
          <a:lstStyle>
            <a:lvl1pPr algn="r">
              <a:defRPr sz="1200">
                <a:ea typeface="ＭＳ Ｐゴシック" charset="-128"/>
              </a:defRPr>
            </a:lvl1pPr>
          </a:lstStyle>
          <a:p>
            <a:pPr>
              <a:defRPr/>
            </a:pPr>
            <a:fld id="{36308773-B399-475F-B46D-C9B103CD1E7E}" type="datetimeFigureOut">
              <a:rPr lang="en-GB"/>
              <a:pPr>
                <a:defRPr/>
              </a:pPr>
              <a:t>01/08/2022</a:t>
            </a:fld>
            <a:endParaRPr lang="en-GB"/>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79451" y="4714877"/>
            <a:ext cx="5438775" cy="4467225"/>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p:cNvSpPr>
            <a:spLocks noGrp="1"/>
          </p:cNvSpPr>
          <p:nvPr>
            <p:ph type="ftr" sz="quarter" idx="4"/>
          </p:nvPr>
        </p:nvSpPr>
        <p:spPr>
          <a:xfrm>
            <a:off x="0" y="9428164"/>
            <a:ext cx="2946400" cy="496887"/>
          </a:xfrm>
          <a:prstGeom prst="rect">
            <a:avLst/>
          </a:prstGeom>
        </p:spPr>
        <p:txBody>
          <a:bodyPr vert="horz" lIns="91440" tIns="45720" rIns="91440" bIns="45720" rtlCol="0" anchor="b"/>
          <a:lstStyle>
            <a:lvl1pPr algn="l">
              <a:defRPr sz="1200">
                <a:ea typeface="ＭＳ Ｐゴシック" charset="-128"/>
              </a:defRPr>
            </a:lvl1pPr>
          </a:lstStyle>
          <a:p>
            <a:pPr>
              <a:defRPr/>
            </a:pPr>
            <a:endParaRPr lang="en-GB"/>
          </a:p>
        </p:txBody>
      </p:sp>
      <p:sp>
        <p:nvSpPr>
          <p:cNvPr id="7" name="Slide Number Placeholder 6"/>
          <p:cNvSpPr>
            <a:spLocks noGrp="1"/>
          </p:cNvSpPr>
          <p:nvPr>
            <p:ph type="sldNum" sz="quarter" idx="5"/>
          </p:nvPr>
        </p:nvSpPr>
        <p:spPr>
          <a:xfrm>
            <a:off x="3849689" y="9428164"/>
            <a:ext cx="2946400" cy="496887"/>
          </a:xfrm>
          <a:prstGeom prst="rect">
            <a:avLst/>
          </a:prstGeom>
        </p:spPr>
        <p:txBody>
          <a:bodyPr vert="horz" lIns="91440" tIns="45720" rIns="91440" bIns="45720" rtlCol="0" anchor="b"/>
          <a:lstStyle>
            <a:lvl1pPr algn="r">
              <a:defRPr sz="1200">
                <a:ea typeface="ＭＳ Ｐゴシック" charset="-128"/>
              </a:defRPr>
            </a:lvl1pPr>
          </a:lstStyle>
          <a:p>
            <a:pPr>
              <a:defRPr/>
            </a:pPr>
            <a:fld id="{04915706-070A-4707-AA18-DDF1820200B2}" type="slidenum">
              <a:rPr lang="en-GB"/>
              <a:pPr>
                <a:defRPr/>
              </a:pPr>
              <a:t>‹#›</a:t>
            </a:fld>
            <a:endParaRPr lang="en-GB"/>
          </a:p>
        </p:txBody>
      </p:sp>
    </p:spTree>
    <p:extLst>
      <p:ext uri="{BB962C8B-B14F-4D97-AF65-F5344CB8AC3E}">
        <p14:creationId xmlns:p14="http://schemas.microsoft.com/office/powerpoint/2010/main" val="215033119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a:t>
            </a:fld>
            <a:endParaRPr lang="en-GB"/>
          </a:p>
        </p:txBody>
      </p:sp>
    </p:spTree>
    <p:extLst>
      <p:ext uri="{BB962C8B-B14F-4D97-AF65-F5344CB8AC3E}">
        <p14:creationId xmlns:p14="http://schemas.microsoft.com/office/powerpoint/2010/main" val="37929796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See also training of individual athletes.</a:t>
            </a: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12</a:t>
            </a:fld>
            <a:endParaRPr lang="en-GB"/>
          </a:p>
        </p:txBody>
      </p:sp>
    </p:spTree>
    <p:extLst>
      <p:ext uri="{BB962C8B-B14F-4D97-AF65-F5344CB8AC3E}">
        <p14:creationId xmlns:p14="http://schemas.microsoft.com/office/powerpoint/2010/main" val="22453779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See also training of individual athletes.</a:t>
            </a: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15</a:t>
            </a:fld>
            <a:endParaRPr lang="en-GB"/>
          </a:p>
        </p:txBody>
      </p:sp>
    </p:spTree>
    <p:extLst>
      <p:ext uri="{BB962C8B-B14F-4D97-AF65-F5344CB8AC3E}">
        <p14:creationId xmlns:p14="http://schemas.microsoft.com/office/powerpoint/2010/main" val="1892527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Rode </a:t>
            </a:r>
            <a:r>
              <a:rPr lang="en-GB" dirty="0" err="1"/>
              <a:t>Duivels</a:t>
            </a:r>
            <a:r>
              <a:rPr lang="en-GB" dirty="0"/>
              <a:t>, 1986: </a:t>
            </a:r>
            <a:r>
              <a:rPr lang="en-GB" dirty="0" err="1"/>
              <a:t>na</a:t>
            </a:r>
            <a:r>
              <a:rPr lang="en-GB" dirty="0"/>
              <a:t> Club – Anderlecht </a:t>
            </a:r>
            <a:r>
              <a:rPr lang="en-GB" dirty="0" err="1"/>
              <a:t>testmatch</a:t>
            </a:r>
            <a:r>
              <a:rPr lang="en-GB" dirty="0"/>
              <a:t>. </a:t>
            </a:r>
            <a:r>
              <a:rPr lang="en-GB" dirty="0" err="1"/>
              <a:t>Snel</a:t>
            </a:r>
            <a:r>
              <a:rPr lang="en-GB" dirty="0"/>
              <a:t> </a:t>
            </a:r>
            <a:r>
              <a:rPr lang="en-GB" dirty="0" err="1"/>
              <a:t>verzonken</a:t>
            </a:r>
            <a:r>
              <a:rPr lang="en-GB" dirty="0"/>
              <a:t>.</a:t>
            </a: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16</a:t>
            </a:fld>
            <a:endParaRPr lang="en-GB"/>
          </a:p>
        </p:txBody>
      </p:sp>
    </p:spTree>
    <p:extLst>
      <p:ext uri="{BB962C8B-B14F-4D97-AF65-F5344CB8AC3E}">
        <p14:creationId xmlns:p14="http://schemas.microsoft.com/office/powerpoint/2010/main" val="18973117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17</a:t>
            </a:fld>
            <a:endParaRPr lang="en-GB"/>
          </a:p>
        </p:txBody>
      </p:sp>
    </p:spTree>
    <p:extLst>
      <p:ext uri="{BB962C8B-B14F-4D97-AF65-F5344CB8AC3E}">
        <p14:creationId xmlns:p14="http://schemas.microsoft.com/office/powerpoint/2010/main" val="13750598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18</a:t>
            </a:fld>
            <a:endParaRPr lang="en-GB"/>
          </a:p>
        </p:txBody>
      </p:sp>
    </p:spTree>
    <p:extLst>
      <p:ext uri="{BB962C8B-B14F-4D97-AF65-F5344CB8AC3E}">
        <p14:creationId xmlns:p14="http://schemas.microsoft.com/office/powerpoint/2010/main" val="11077450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Graham Henry was the much-celebrated former head coach of the New Zealand rugby team – the All Blacks. On the one hand, the All Blacks are an international rugby team like many others. They start test matches with 15 individuals on the pitch and a substitute bench. They have a typical coaching set up including a head coach, a range of specialist coaches, together with science and medicine staff (e.g., physiotherapists, strength and conditioning coaches, psychologists). The population of their country is small – under five million people – which makes them smaller than 126 other countries. So, nothing special. Nevertheless, the All Blacks are the most successful international rugby team ever. Their win rate has hovered at around 80% for decades and under Henry the All Blacks won over 85% of their test matches (88 of 103 to be precise) and they have been the Number 1 rugby team in the world since 2009. By any standards, this is a quite remarkable achievement. For sports psychologists, then, the obvious question is ‘How do they do it?’</a:t>
            </a: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 can be seen in the quote with which we started, for Henry the answer lies in the connection between the people in and around the team. In this chapter, we explore this notion of connection between people in two halves. In the first half, we </a:t>
            </a:r>
            <a:r>
              <a:rPr lang="en-US" sz="1200" b="0" i="0" u="none" strike="noStrike" kern="1200" baseline="0" dirty="0" err="1">
                <a:solidFill>
                  <a:schemeClr val="tx1"/>
                </a:solidFill>
                <a:latin typeface="+mn-lt"/>
                <a:ea typeface="+mn-ea"/>
                <a:cs typeface="+mn-cs"/>
              </a:rPr>
              <a:t>analyse</a:t>
            </a:r>
            <a:r>
              <a:rPr lang="en-US" sz="1200" b="0" i="0" u="none" strike="noStrike" kern="1200" baseline="0" dirty="0">
                <a:solidFill>
                  <a:schemeClr val="tx1"/>
                </a:solidFill>
                <a:latin typeface="+mn-lt"/>
                <a:ea typeface="+mn-ea"/>
                <a:cs typeface="+mn-cs"/>
              </a:rPr>
              <a:t> how teamwork has been </a:t>
            </a:r>
            <a:r>
              <a:rPr lang="en-US" sz="1200" b="0" i="0" u="none" strike="noStrike" kern="1200" baseline="0" dirty="0" err="1">
                <a:solidFill>
                  <a:schemeClr val="tx1"/>
                </a:solidFill>
                <a:latin typeface="+mn-lt"/>
                <a:ea typeface="+mn-ea"/>
                <a:cs typeface="+mn-cs"/>
              </a:rPr>
              <a:t>conceptualised</a:t>
            </a:r>
            <a:r>
              <a:rPr lang="en-US" sz="1200" b="0" i="0" u="none" strike="noStrike" kern="1200" baseline="0" dirty="0">
                <a:solidFill>
                  <a:schemeClr val="tx1"/>
                </a:solidFill>
                <a:latin typeface="+mn-lt"/>
                <a:ea typeface="+mn-ea"/>
                <a:cs typeface="+mn-cs"/>
              </a:rPr>
              <a:t> in sport and exercise psychology to date and how researchers have examined the relationship between teamwork and performance. In the second half, we draw on social identity and self-categorization theories to map out a novel approach to teamwork and performance in the context of sport. </a:t>
            </a:r>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2</a:t>
            </a:fld>
            <a:endParaRPr lang="en-GB"/>
          </a:p>
        </p:txBody>
      </p:sp>
    </p:spTree>
    <p:extLst>
      <p:ext uri="{BB962C8B-B14F-4D97-AF65-F5344CB8AC3E}">
        <p14:creationId xmlns:p14="http://schemas.microsoft.com/office/powerpoint/2010/main" val="23544469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Self-efficacy</a:t>
            </a: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3</a:t>
            </a:fld>
            <a:endParaRPr lang="en-GB"/>
          </a:p>
        </p:txBody>
      </p:sp>
    </p:spTree>
    <p:extLst>
      <p:ext uri="{BB962C8B-B14F-4D97-AF65-F5344CB8AC3E}">
        <p14:creationId xmlns:p14="http://schemas.microsoft.com/office/powerpoint/2010/main" val="31621988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Self-efficacy</a:t>
            </a: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5</a:t>
            </a:fld>
            <a:endParaRPr lang="en-GB"/>
          </a:p>
        </p:txBody>
      </p:sp>
    </p:spTree>
    <p:extLst>
      <p:ext uri="{BB962C8B-B14F-4D97-AF65-F5344CB8AC3E}">
        <p14:creationId xmlns:p14="http://schemas.microsoft.com/office/powerpoint/2010/main" val="33235298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Self-efficacy</a:t>
            </a: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6</a:t>
            </a:fld>
            <a:endParaRPr lang="en-GB"/>
          </a:p>
        </p:txBody>
      </p:sp>
    </p:spTree>
    <p:extLst>
      <p:ext uri="{BB962C8B-B14F-4D97-AF65-F5344CB8AC3E}">
        <p14:creationId xmlns:p14="http://schemas.microsoft.com/office/powerpoint/2010/main" val="5569214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Self-efficacy</a:t>
            </a: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7</a:t>
            </a:fld>
            <a:endParaRPr lang="en-GB"/>
          </a:p>
        </p:txBody>
      </p:sp>
    </p:spTree>
    <p:extLst>
      <p:ext uri="{BB962C8B-B14F-4D97-AF65-F5344CB8AC3E}">
        <p14:creationId xmlns:p14="http://schemas.microsoft.com/office/powerpoint/2010/main" val="15729904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Self-efficacy</a:t>
            </a: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8</a:t>
            </a:fld>
            <a:endParaRPr lang="en-GB"/>
          </a:p>
        </p:txBody>
      </p:sp>
    </p:spTree>
    <p:extLst>
      <p:ext uri="{BB962C8B-B14F-4D97-AF65-F5344CB8AC3E}">
        <p14:creationId xmlns:p14="http://schemas.microsoft.com/office/powerpoint/2010/main" val="33605967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Self-efficacy</a:t>
            </a: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9</a:t>
            </a:fld>
            <a:endParaRPr lang="en-GB"/>
          </a:p>
        </p:txBody>
      </p:sp>
    </p:spTree>
    <p:extLst>
      <p:ext uri="{BB962C8B-B14F-4D97-AF65-F5344CB8AC3E}">
        <p14:creationId xmlns:p14="http://schemas.microsoft.com/office/powerpoint/2010/main" val="9780586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See also training of individual athletes.</a:t>
            </a: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11</a:t>
            </a:fld>
            <a:endParaRPr lang="en-GB"/>
          </a:p>
        </p:txBody>
      </p:sp>
    </p:spTree>
    <p:extLst>
      <p:ext uri="{BB962C8B-B14F-4D97-AF65-F5344CB8AC3E}">
        <p14:creationId xmlns:p14="http://schemas.microsoft.com/office/powerpoint/2010/main" val="24004853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Subtitle-Speaker">
    <p:spTree>
      <p:nvGrpSpPr>
        <p:cNvPr id="1" name=""/>
        <p:cNvGrpSpPr/>
        <p:nvPr/>
      </p:nvGrpSpPr>
      <p:grpSpPr>
        <a:xfrm>
          <a:off x="0" y="0"/>
          <a:ext cx="0" cy="0"/>
          <a:chOff x="0" y="0"/>
          <a:chExt cx="0" cy="0"/>
        </a:xfrm>
      </p:grpSpPr>
      <p:sp>
        <p:nvSpPr>
          <p:cNvPr id="2" name="Title 1"/>
          <p:cNvSpPr>
            <a:spLocks noGrp="1"/>
          </p:cNvSpPr>
          <p:nvPr>
            <p:ph type="ctrTitle"/>
          </p:nvPr>
        </p:nvSpPr>
        <p:spPr>
          <a:xfrm>
            <a:off x="679939" y="438353"/>
            <a:ext cx="7772400" cy="521493"/>
          </a:xfrm>
        </p:spPr>
        <p:txBody>
          <a:bodyPr anchor="t">
            <a:noAutofit/>
          </a:bodyPr>
          <a:lstStyle>
            <a:lvl1pPr algn="l">
              <a:defRPr sz="3600" b="1"/>
            </a:lvl1pPr>
          </a:lstStyle>
          <a:p>
            <a:r>
              <a:rPr lang="en-US" dirty="0"/>
              <a:t>Click to edit Master title style</a:t>
            </a:r>
          </a:p>
        </p:txBody>
      </p:sp>
      <p:sp>
        <p:nvSpPr>
          <p:cNvPr id="3" name="Subtitle 2"/>
          <p:cNvSpPr>
            <a:spLocks noGrp="1"/>
          </p:cNvSpPr>
          <p:nvPr>
            <p:ph type="subTitle" idx="1"/>
          </p:nvPr>
        </p:nvSpPr>
        <p:spPr>
          <a:xfrm>
            <a:off x="679939" y="988352"/>
            <a:ext cx="7772400" cy="519094"/>
          </a:xfrm>
        </p:spPr>
        <p:txBody>
          <a:bodyPr>
            <a:normAutofit/>
          </a:bodyPr>
          <a:lstStyle>
            <a:lvl1pPr marL="0" indent="0" algn="l">
              <a:buNone/>
              <a:defRPr sz="2800">
                <a:solidFill>
                  <a:srgbClr val="708DE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0"/>
          </p:nvPr>
        </p:nvSpPr>
        <p:spPr>
          <a:xfrm>
            <a:off x="679938" y="1535952"/>
            <a:ext cx="7772400" cy="581025"/>
          </a:xfrm>
        </p:spPr>
        <p:txBody>
          <a:bodyPr>
            <a:normAutofit/>
          </a:bodyPr>
          <a:lstStyle>
            <a:lvl1pPr marL="0" indent="0">
              <a:buNone/>
              <a:defRPr sz="2000"/>
            </a:lvl1pPr>
          </a:lstStyle>
          <a:p>
            <a:pPr lvl="0"/>
            <a:r>
              <a:rPr lang="en-GB" dirty="0"/>
              <a:t>Click to edit Master text styles</a:t>
            </a:r>
          </a:p>
        </p:txBody>
      </p:sp>
      <p:pic>
        <p:nvPicPr>
          <p:cNvPr id="5" name="Picture 4">
            <a:extLst>
              <a:ext uri="{FF2B5EF4-FFF2-40B4-BE49-F238E27FC236}">
                <a16:creationId xmlns:a16="http://schemas.microsoft.com/office/drawing/2014/main" id="{927B991C-56B6-794A-8E0C-92A3133BC362}"/>
              </a:ext>
            </a:extLst>
          </p:cNvPr>
          <p:cNvPicPr>
            <a:picLocks noChangeAspect="1"/>
          </p:cNvPicPr>
          <p:nvPr userDrawn="1"/>
        </p:nvPicPr>
        <p:blipFill>
          <a:blip r:embed="rId2"/>
          <a:stretch>
            <a:fillRect/>
          </a:stretch>
        </p:blipFill>
        <p:spPr>
          <a:xfrm>
            <a:off x="7949958" y="244841"/>
            <a:ext cx="1004760" cy="1430010"/>
          </a:xfrm>
          <a:prstGeom prst="rect">
            <a:avLst/>
          </a:prstGeom>
        </p:spPr>
      </p:pic>
      <p:sp>
        <p:nvSpPr>
          <p:cNvPr id="6" name="Oval 5">
            <a:extLst>
              <a:ext uri="{FF2B5EF4-FFF2-40B4-BE49-F238E27FC236}">
                <a16:creationId xmlns:a16="http://schemas.microsoft.com/office/drawing/2014/main" id="{285CC83F-1E22-DB42-B0D8-6F5313CDF349}"/>
              </a:ext>
            </a:extLst>
          </p:cNvPr>
          <p:cNvSpPr/>
          <p:nvPr userDrawn="1"/>
        </p:nvSpPr>
        <p:spPr>
          <a:xfrm>
            <a:off x="8288215" y="1206134"/>
            <a:ext cx="328247" cy="325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 name="Slide Number Placeholder 5">
            <a:extLst>
              <a:ext uri="{FF2B5EF4-FFF2-40B4-BE49-F238E27FC236}">
                <a16:creationId xmlns:a16="http://schemas.microsoft.com/office/drawing/2014/main" id="{28F4DE66-1794-564A-B673-EE6A426FE82C}"/>
              </a:ext>
            </a:extLst>
          </p:cNvPr>
          <p:cNvSpPr>
            <a:spLocks noGrp="1"/>
          </p:cNvSpPr>
          <p:nvPr>
            <p:ph type="sldNum" sz="quarter" idx="4"/>
          </p:nvPr>
        </p:nvSpPr>
        <p:spPr>
          <a:xfrm>
            <a:off x="8197361" y="484016"/>
            <a:ext cx="509954" cy="1047779"/>
          </a:xfrm>
          <a:prstGeom prst="rect">
            <a:avLst/>
          </a:prstGeom>
        </p:spPr>
        <p:txBody>
          <a:bodyPr vert="horz" lIns="91440" tIns="45720" rIns="91440" bIns="45720" rtlCol="0" anchor="b"/>
          <a:lstStyle>
            <a:lvl1pPr algn="ctr">
              <a:defRPr sz="1800" b="0">
                <a:ln>
                  <a:noFill/>
                </a:ln>
                <a:solidFill>
                  <a:srgbClr val="50B4C9"/>
                </a:solidFill>
                <a:latin typeface="+mj-lt"/>
              </a:defRPr>
            </a:lvl1pPr>
          </a:lstStyle>
          <a:p>
            <a:fld id="{BDED0440-CF85-4CB9-8D89-87E5AE29F424}" type="slidenum">
              <a:rPr lang="en-GB" smtClean="0"/>
              <a:pPr/>
              <a:t>‹#›</a:t>
            </a:fld>
            <a:endParaRPr lang="en-GB" dirty="0"/>
          </a:p>
        </p:txBody>
      </p:sp>
    </p:spTree>
    <p:extLst>
      <p:ext uri="{BB962C8B-B14F-4D97-AF65-F5344CB8AC3E}">
        <p14:creationId xmlns:p14="http://schemas.microsoft.com/office/powerpoint/2010/main" val="6950813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nl-B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4" name="Rectangle 4"/>
          <p:cNvSpPr>
            <a:spLocks noGrp="1" noChangeArrowheads="1"/>
          </p:cNvSpPr>
          <p:nvPr>
            <p:ph type="dt" sz="half" idx="10"/>
          </p:nvPr>
        </p:nvSpPr>
        <p:spPr/>
        <p:txBody>
          <a:bodyPr/>
          <a:lstStyle>
            <a:lvl1pPr>
              <a:defRPr/>
            </a:lvl1pPr>
          </a:lstStyle>
          <a:p>
            <a:pPr>
              <a:defRPr/>
            </a:pPr>
            <a:endParaRPr lang="nl-NL"/>
          </a:p>
        </p:txBody>
      </p:sp>
      <p:sp>
        <p:nvSpPr>
          <p:cNvPr id="5" name="Rectangle 4"/>
          <p:cNvSpPr>
            <a:spLocks noGrp="1" noChangeArrowheads="1"/>
          </p:cNvSpPr>
          <p:nvPr>
            <p:ph type="dt" sz="half" idx="11"/>
          </p:nvPr>
        </p:nvSpPr>
        <p:spPr/>
        <p:txBody>
          <a:bodyPr/>
          <a:lstStyle>
            <a:lvl1pPr>
              <a:defRPr/>
            </a:lvl1pPr>
          </a:lstStyle>
          <a:p>
            <a:pPr>
              <a:defRPr/>
            </a:pPr>
            <a:endParaRPr lang="nl-NL"/>
          </a:p>
        </p:txBody>
      </p:sp>
      <p:sp>
        <p:nvSpPr>
          <p:cNvPr id="6" name="Rectangle 5"/>
          <p:cNvSpPr>
            <a:spLocks noGrp="1" noChangeArrowheads="1"/>
          </p:cNvSpPr>
          <p:nvPr>
            <p:ph type="ftr" sz="quarter" idx="12"/>
          </p:nvPr>
        </p:nvSpPr>
        <p:spPr/>
        <p:txBody>
          <a:bodyPr/>
          <a:lstStyle>
            <a:lvl1pPr>
              <a:defRPr/>
            </a:lvl1pPr>
          </a:lstStyle>
          <a:p>
            <a:pPr>
              <a:defRPr/>
            </a:pPr>
            <a:endParaRPr lang="nl-NL"/>
          </a:p>
        </p:txBody>
      </p:sp>
      <p:sp>
        <p:nvSpPr>
          <p:cNvPr id="7" name="Rectangle 5"/>
          <p:cNvSpPr>
            <a:spLocks noGrp="1" noChangeArrowheads="1"/>
          </p:cNvSpPr>
          <p:nvPr>
            <p:ph type="ftr" sz="quarter" idx="13"/>
          </p:nvPr>
        </p:nvSpPr>
        <p:spPr/>
        <p:txBody>
          <a:bodyPr/>
          <a:lstStyle>
            <a:lvl1pPr>
              <a:defRPr/>
            </a:lvl1pPr>
          </a:lstStyle>
          <a:p>
            <a:pPr>
              <a:defRPr/>
            </a:pPr>
            <a:endParaRPr lang="nl-NL"/>
          </a:p>
        </p:txBody>
      </p:sp>
    </p:spTree>
    <p:extLst>
      <p:ext uri="{BB962C8B-B14F-4D97-AF65-F5344CB8AC3E}">
        <p14:creationId xmlns:p14="http://schemas.microsoft.com/office/powerpoint/2010/main" val="424544895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2919" y="374650"/>
            <a:ext cx="8079581" cy="1243649"/>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07492" y="1508760"/>
            <a:ext cx="8065294" cy="282463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Oval 7">
            <a:extLst>
              <a:ext uri="{FF2B5EF4-FFF2-40B4-BE49-F238E27FC236}">
                <a16:creationId xmlns:a16="http://schemas.microsoft.com/office/drawing/2014/main" id="{14648699-830C-6142-A07C-D1E17D64B9C1}"/>
              </a:ext>
            </a:extLst>
          </p:cNvPr>
          <p:cNvSpPr/>
          <p:nvPr userDrawn="1"/>
        </p:nvSpPr>
        <p:spPr>
          <a:xfrm>
            <a:off x="8288215" y="4472354"/>
            <a:ext cx="328247" cy="325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Tree>
    <p:extLst>
      <p:ext uri="{BB962C8B-B14F-4D97-AF65-F5344CB8AC3E}">
        <p14:creationId xmlns:p14="http://schemas.microsoft.com/office/powerpoint/2010/main" val="162354441"/>
      </p:ext>
    </p:extLst>
  </p:cSld>
  <p:clrMap bg1="lt1" tx1="dk1" bg2="lt2" tx2="dk2" accent1="accent1" accent2="accent2" accent3="accent3" accent4="accent4" accent5="accent5" accent6="accent6" hlink="hlink" folHlink="folHlink"/>
  <p:sldLayoutIdLst>
    <p:sldLayoutId id="2147483981" r:id="rId1"/>
    <p:sldLayoutId id="2147483982" r:id="rId2"/>
  </p:sldLayoutIdLst>
  <p:hf hdr="0" ftr="0" dt="0"/>
  <p:txStyles>
    <p:titleStyle>
      <a:lvl1pPr algn="l" defTabSz="685800" rtl="0" eaLnBrk="1" latinLnBrk="0" hangingPunct="1">
        <a:lnSpc>
          <a:spcPct val="85000"/>
        </a:lnSpc>
        <a:spcBef>
          <a:spcPct val="0"/>
        </a:spcBef>
        <a:buNone/>
        <a:defRPr sz="4050" kern="1200" spc="-90" baseline="0">
          <a:solidFill>
            <a:schemeClr val="accent1"/>
          </a:solidFill>
          <a:latin typeface="+mj-lt"/>
          <a:ea typeface="+mj-ea"/>
          <a:cs typeface="+mj-cs"/>
        </a:defRPr>
      </a:lvl1pPr>
    </p:titleStyle>
    <p:bodyStyle>
      <a:lvl1pPr marL="68580" indent="-68580" algn="l" defTabSz="685800" rtl="0" eaLnBrk="1" latinLnBrk="0" hangingPunct="1">
        <a:lnSpc>
          <a:spcPct val="85000"/>
        </a:lnSpc>
        <a:spcBef>
          <a:spcPts val="975"/>
        </a:spcBef>
        <a:buFont typeface="Arial" pitchFamily="34" charset="0"/>
        <a:buChar char=" "/>
        <a:defRPr sz="1800" kern="1200">
          <a:solidFill>
            <a:schemeClr val="tx1">
              <a:lumMod val="85000"/>
              <a:lumOff val="15000"/>
            </a:schemeClr>
          </a:solidFill>
          <a:latin typeface="+mn-lt"/>
          <a:ea typeface="+mn-ea"/>
          <a:cs typeface="+mn-cs"/>
        </a:defRPr>
      </a:lvl1pPr>
      <a:lvl2pPr marL="260604" indent="-257175" algn="l" defTabSz="685800" rtl="0" eaLnBrk="1" latinLnBrk="0" hangingPunct="1">
        <a:lnSpc>
          <a:spcPct val="85000"/>
        </a:lnSpc>
        <a:spcBef>
          <a:spcPts val="450"/>
        </a:spcBef>
        <a:buFont typeface="Arial" pitchFamily="34" charset="0"/>
        <a:buChar char=" "/>
        <a:defRPr sz="1800" kern="1200">
          <a:solidFill>
            <a:schemeClr val="tx1">
              <a:lumMod val="85000"/>
              <a:lumOff val="15000"/>
            </a:schemeClr>
          </a:solidFill>
          <a:latin typeface="+mn-lt"/>
          <a:ea typeface="+mn-ea"/>
          <a:cs typeface="+mn-cs"/>
        </a:defRPr>
      </a:lvl2pPr>
      <a:lvl3pPr marL="411480" indent="-411480" algn="l" defTabSz="685800" rtl="0" eaLnBrk="1" latinLnBrk="0" hangingPunct="1">
        <a:lnSpc>
          <a:spcPct val="85000"/>
        </a:lnSpc>
        <a:spcBef>
          <a:spcPts val="450"/>
        </a:spcBef>
        <a:buFont typeface="Arial" pitchFamily="34" charset="0"/>
        <a:buChar char=" "/>
        <a:defRPr sz="1500" i="1" kern="1200">
          <a:solidFill>
            <a:schemeClr val="tx1">
              <a:lumMod val="85000"/>
              <a:lumOff val="15000"/>
            </a:schemeClr>
          </a:solidFill>
          <a:latin typeface="+mn-lt"/>
          <a:ea typeface="+mn-ea"/>
          <a:cs typeface="+mn-cs"/>
        </a:defRPr>
      </a:lvl3pPr>
      <a:lvl4pPr marL="617220" indent="-61722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4pPr>
      <a:lvl5pPr marL="822960" indent="-82296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5pPr>
      <a:lvl6pPr marL="9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6pPr>
      <a:lvl7pPr marL="10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7pPr>
      <a:lvl8pPr marL="12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8pPr>
      <a:lvl9pPr marL="13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jpeg"/><Relationship Id="rId2" Type="http://schemas.openxmlformats.org/officeDocument/2006/relationships/image" Target="../media/image4.JP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E272627-D71E-A141-8DE3-F13201A62D86}"/>
              </a:ext>
            </a:extLst>
          </p:cNvPr>
          <p:cNvSpPr>
            <a:spLocks noGrp="1"/>
          </p:cNvSpPr>
          <p:nvPr>
            <p:ph type="sldNum" sz="quarter" idx="4"/>
          </p:nvPr>
        </p:nvSpPr>
        <p:spPr/>
        <p:txBody>
          <a:bodyPr/>
          <a:lstStyle/>
          <a:p>
            <a:fld id="{BDED0440-CF85-4CB9-8D89-87E5AE29F424}" type="slidenum">
              <a:rPr lang="en-GB" smtClean="0"/>
              <a:pPr/>
              <a:t>1</a:t>
            </a:fld>
            <a:endParaRPr lang="en-GB" dirty="0"/>
          </a:p>
        </p:txBody>
      </p:sp>
      <p:sp>
        <p:nvSpPr>
          <p:cNvPr id="11" name="Rectangle 10">
            <a:extLst>
              <a:ext uri="{FF2B5EF4-FFF2-40B4-BE49-F238E27FC236}">
                <a16:creationId xmlns:a16="http://schemas.microsoft.com/office/drawing/2014/main" id="{2FB1E9C9-F201-6A4A-AFCD-8CA98D36AAD3}"/>
              </a:ext>
            </a:extLst>
          </p:cNvPr>
          <p:cNvSpPr/>
          <p:nvPr/>
        </p:nvSpPr>
        <p:spPr>
          <a:xfrm>
            <a:off x="7620000" y="157982"/>
            <a:ext cx="1359877" cy="1699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itle 1"/>
          <p:cNvSpPr txBox="1">
            <a:spLocks/>
          </p:cNvSpPr>
          <p:nvPr/>
        </p:nvSpPr>
        <p:spPr>
          <a:xfrm>
            <a:off x="336185" y="271634"/>
            <a:ext cx="7830655" cy="1506179"/>
          </a:xfrm>
          <a:prstGeom prst="rect">
            <a:avLst/>
          </a:prstGeom>
        </p:spPr>
        <p:txBody>
          <a:bodyPr vert="horz" lIns="91440" tIns="45720" rIns="91440" bIns="45720" rtlCol="0" anchor="ctr">
            <a:noAutofit/>
          </a:bodyPr>
          <a:lstStyle>
            <a:lvl1pPr algn="l" defTabSz="685800" rtl="0" eaLnBrk="1" latinLnBrk="0" hangingPunct="1">
              <a:lnSpc>
                <a:spcPct val="85000"/>
              </a:lnSpc>
              <a:spcBef>
                <a:spcPct val="0"/>
              </a:spcBef>
              <a:buNone/>
              <a:defRPr sz="6000" b="1" kern="1200" spc="-90" baseline="0">
                <a:solidFill>
                  <a:schemeClr val="accent1"/>
                </a:solidFill>
                <a:latin typeface="+mj-lt"/>
                <a:ea typeface="+mj-ea"/>
                <a:cs typeface="+mj-cs"/>
              </a:defRPr>
            </a:lvl1pPr>
          </a:lstStyle>
          <a:p>
            <a:r>
              <a:rPr lang="en-GB" sz="2800" b="0" dirty="0">
                <a:solidFill>
                  <a:schemeClr val="bg1">
                    <a:lumMod val="50000"/>
                  </a:schemeClr>
                </a:solidFill>
                <a:latin typeface="Avenir Roman" panose="02000503020000020003" pitchFamily="2" charset="0"/>
                <a:ea typeface="Bodoni Ornaments" pitchFamily="2" charset="0"/>
                <a:cs typeface="Beirut" pitchFamily="2" charset="-78"/>
              </a:rPr>
              <a:t>Lecture 5</a:t>
            </a:r>
          </a:p>
          <a:p>
            <a:r>
              <a:rPr lang="en-GB" sz="3200" b="0" dirty="0">
                <a:solidFill>
                  <a:srgbClr val="22568B"/>
                </a:solidFill>
                <a:latin typeface="Avenir Roman" panose="02000503020000020003" pitchFamily="2" charset="0"/>
                <a:ea typeface="Bodoni Ornaments" pitchFamily="2" charset="0"/>
                <a:cs typeface="Beirut" pitchFamily="2" charset="-78"/>
              </a:rPr>
              <a:t>TEAMWORK AND </a:t>
            </a:r>
          </a:p>
          <a:p>
            <a:r>
              <a:rPr lang="en-GB" sz="3200" b="0" dirty="0">
                <a:solidFill>
                  <a:srgbClr val="22568B"/>
                </a:solidFill>
                <a:latin typeface="Avenir Roman" panose="02000503020000020003" pitchFamily="2" charset="0"/>
                <a:ea typeface="Bodoni Ornaments" pitchFamily="2" charset="0"/>
                <a:cs typeface="Beirut" pitchFamily="2" charset="-78"/>
              </a:rPr>
              <a:t>GROUP PERFORMANCE</a:t>
            </a:r>
          </a:p>
        </p:txBody>
      </p:sp>
      <p:sp>
        <p:nvSpPr>
          <p:cNvPr id="10" name="Rectangle 9"/>
          <p:cNvSpPr/>
          <p:nvPr/>
        </p:nvSpPr>
        <p:spPr>
          <a:xfrm>
            <a:off x="336185" y="2635229"/>
            <a:ext cx="5566667" cy="1323439"/>
          </a:xfrm>
          <a:prstGeom prst="rect">
            <a:avLst/>
          </a:prstGeom>
        </p:spPr>
        <p:txBody>
          <a:bodyPr wrap="square">
            <a:spAutoFit/>
          </a:bodyPr>
          <a:lstStyle/>
          <a:p>
            <a:r>
              <a:rPr lang="en-GB" sz="2000" dirty="0">
                <a:solidFill>
                  <a:srgbClr val="4094D1"/>
                </a:solidFill>
                <a:latin typeface="Avenir Roman" panose="02000503020000020003" pitchFamily="2" charset="0"/>
                <a:ea typeface="Apple Color Emoji" pitchFamily="2" charset="0"/>
                <a:cs typeface="Al Bayan Plain" pitchFamily="2" charset="-78"/>
              </a:rPr>
              <a:t>Matthew J. Slater,</a:t>
            </a:r>
          </a:p>
          <a:p>
            <a:r>
              <a:rPr lang="en-GB" sz="2000" dirty="0">
                <a:solidFill>
                  <a:srgbClr val="4094D1"/>
                </a:solidFill>
                <a:latin typeface="Avenir Roman" panose="02000503020000020003" pitchFamily="2" charset="0"/>
                <a:ea typeface="Apple Color Emoji" pitchFamily="2" charset="0"/>
                <a:cs typeface="Al Bayan Plain" pitchFamily="2" charset="-78"/>
              </a:rPr>
              <a:t>Will Thomas &amp;</a:t>
            </a:r>
          </a:p>
          <a:p>
            <a:r>
              <a:rPr lang="en-GB" sz="2000" dirty="0">
                <a:solidFill>
                  <a:srgbClr val="4094D1"/>
                </a:solidFill>
                <a:latin typeface="Avenir Roman" panose="02000503020000020003" pitchFamily="2" charset="0"/>
                <a:ea typeface="Apple Color Emoji" pitchFamily="2" charset="0"/>
                <a:cs typeface="Al Bayan Plain" pitchFamily="2" charset="-78"/>
              </a:rPr>
              <a:t>Andrew L. Evans </a:t>
            </a:r>
          </a:p>
          <a:p>
            <a:endParaRPr lang="en-GB" sz="2000" dirty="0">
              <a:solidFill>
                <a:srgbClr val="4094D1"/>
              </a:solidFill>
              <a:latin typeface="Avenir Roman" panose="02000503020000020003" pitchFamily="2" charset="0"/>
              <a:ea typeface="Apple Color Emoji" pitchFamily="2" charset="0"/>
              <a:cs typeface="Al Bayan Plain" pitchFamily="2" charset="-78"/>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8959" y="246743"/>
            <a:ext cx="1375270" cy="2240171"/>
          </a:xfrm>
          <a:prstGeom prst="rect">
            <a:avLst/>
          </a:prstGeom>
        </p:spPr>
      </p:pic>
      <p:pic>
        <p:nvPicPr>
          <p:cNvPr id="4" name="Picture 3">
            <a:extLst>
              <a:ext uri="{FF2B5EF4-FFF2-40B4-BE49-F238E27FC236}">
                <a16:creationId xmlns:a16="http://schemas.microsoft.com/office/drawing/2014/main" id="{EFB96EDF-67BF-49EC-936D-70F3295CEC00}"/>
              </a:ext>
            </a:extLst>
          </p:cNvPr>
          <p:cNvPicPr>
            <a:picLocks noChangeAspect="1"/>
          </p:cNvPicPr>
          <p:nvPr/>
        </p:nvPicPr>
        <p:blipFill>
          <a:blip r:embed="rId4"/>
          <a:stretch>
            <a:fillRect/>
          </a:stretch>
        </p:blipFill>
        <p:spPr>
          <a:xfrm>
            <a:off x="2816472" y="2635229"/>
            <a:ext cx="5991343" cy="2138512"/>
          </a:xfrm>
          <a:prstGeom prst="rect">
            <a:avLst/>
          </a:prstGeom>
          <a:effectLst>
            <a:softEdge rad="0"/>
          </a:effectLst>
        </p:spPr>
      </p:pic>
    </p:spTree>
    <p:extLst>
      <p:ext uri="{BB962C8B-B14F-4D97-AF65-F5344CB8AC3E}">
        <p14:creationId xmlns:p14="http://schemas.microsoft.com/office/powerpoint/2010/main" val="3120472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ED7F9C5F-E297-4CF6-ABB0-D019B8F18DEB}"/>
              </a:ext>
            </a:extLst>
          </p:cNvPr>
          <p:cNvPicPr>
            <a:picLocks noGrp="1" noChangeAspect="1"/>
          </p:cNvPicPr>
          <p:nvPr>
            <p:ph idx="1"/>
          </p:nvPr>
        </p:nvPicPr>
        <p:blipFill rotWithShape="1">
          <a:blip r:embed="rId2"/>
          <a:srcRect t="92308"/>
          <a:stretch/>
        </p:blipFill>
        <p:spPr>
          <a:xfrm>
            <a:off x="758557" y="1813236"/>
            <a:ext cx="5165664" cy="220960"/>
          </a:xfrm>
        </p:spPr>
      </p:pic>
      <p:sp>
        <p:nvSpPr>
          <p:cNvPr id="3" name="Subtitle 2">
            <a:extLst>
              <a:ext uri="{FF2B5EF4-FFF2-40B4-BE49-F238E27FC236}">
                <a16:creationId xmlns:a16="http://schemas.microsoft.com/office/drawing/2014/main" id="{707D1220-3D4D-4742-9308-898AEDDC6712}"/>
              </a:ext>
            </a:extLst>
          </p:cNvPr>
          <p:cNvSpPr txBox="1">
            <a:spLocks/>
          </p:cNvSpPr>
          <p:nvPr/>
        </p:nvSpPr>
        <p:spPr>
          <a:xfrm>
            <a:off x="679450" y="1369142"/>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Teamwork</a:t>
            </a:r>
          </a:p>
        </p:txBody>
      </p:sp>
      <p:sp>
        <p:nvSpPr>
          <p:cNvPr id="4" name="Title 1">
            <a:extLst>
              <a:ext uri="{FF2B5EF4-FFF2-40B4-BE49-F238E27FC236}">
                <a16:creationId xmlns:a16="http://schemas.microsoft.com/office/drawing/2014/main" id="{4E1F6E99-877B-F24E-8D88-4464B3BA0055}"/>
              </a:ext>
            </a:extLst>
          </p:cNvPr>
          <p:cNvSpPr txBox="1">
            <a:spLocks/>
          </p:cNvSpPr>
          <p:nvPr/>
        </p:nvSpPr>
        <p:spPr>
          <a:xfrm>
            <a:off x="679450" y="438150"/>
            <a:ext cx="6433449" cy="522288"/>
          </a:xfrm>
          <a:prstGeom prst="rect">
            <a:avLst/>
          </a:prstGeom>
        </p:spPr>
        <p:txBody>
          <a:bodyPr vert="horz" lIns="91440" tIns="45720" rIns="91440" bIns="45720" rtlCol="0" anchor="t">
            <a:noAutofit/>
          </a:bodyPr>
          <a:lstStyle>
            <a:lvl1pPr algn="l" defTabSz="685800" rtl="0" eaLnBrk="1" latinLnBrk="0" hangingPunct="1">
              <a:lnSpc>
                <a:spcPct val="85000"/>
              </a:lnSpc>
              <a:spcBef>
                <a:spcPct val="0"/>
              </a:spcBef>
              <a:buNone/>
              <a:defRPr sz="3600" b="1" kern="1200" spc="-90" baseline="0">
                <a:solidFill>
                  <a:schemeClr val="accent1"/>
                </a:solidFill>
                <a:latin typeface="+mj-lt"/>
                <a:ea typeface="+mj-ea"/>
                <a:cs typeface="+mj-cs"/>
              </a:defRPr>
            </a:lvl1pPr>
          </a:lstStyle>
          <a:p>
            <a:pPr fontAlgn="auto">
              <a:spcAft>
                <a:spcPts val="0"/>
              </a:spcAft>
            </a:pPr>
            <a:r>
              <a:rPr lang="en-US" sz="3200" b="0" dirty="0">
                <a:solidFill>
                  <a:srgbClr val="22568B"/>
                </a:solidFill>
                <a:latin typeface="Avenir Roman" panose="02000503020000020003" pitchFamily="2" charset="0"/>
              </a:rPr>
              <a:t>Current approaches to teamwork and group performance </a:t>
            </a:r>
            <a:br>
              <a:rPr lang="en-US" sz="3200" b="0" dirty="0">
                <a:solidFill>
                  <a:srgbClr val="22568B"/>
                </a:solidFill>
                <a:latin typeface="Avenir Roman" panose="02000503020000020003" pitchFamily="2" charset="0"/>
              </a:rPr>
            </a:br>
            <a:endParaRPr lang="en-US" sz="3200" b="0" dirty="0">
              <a:solidFill>
                <a:srgbClr val="22568B"/>
              </a:solidFill>
              <a:latin typeface="Avenir Roman" panose="02000503020000020003" pitchFamily="2" charset="0"/>
            </a:endParaRPr>
          </a:p>
        </p:txBody>
      </p:sp>
      <p:pic>
        <p:nvPicPr>
          <p:cNvPr id="101" name="Picture 100">
            <a:extLst>
              <a:ext uri="{FF2B5EF4-FFF2-40B4-BE49-F238E27FC236}">
                <a16:creationId xmlns:a16="http://schemas.microsoft.com/office/drawing/2014/main" id="{42E3F60C-CF88-C643-9323-523870B51EB9}"/>
              </a:ext>
            </a:extLst>
          </p:cNvPr>
          <p:cNvPicPr>
            <a:picLocks noChangeAspect="1"/>
          </p:cNvPicPr>
          <p:nvPr/>
        </p:nvPicPr>
        <p:blipFill rotWithShape="1">
          <a:blip r:embed="rId3"/>
          <a:srcRect l="10633" t="7991"/>
          <a:stretch/>
        </p:blipFill>
        <p:spPr>
          <a:xfrm>
            <a:off x="1124793" y="2401117"/>
            <a:ext cx="991004" cy="1238153"/>
          </a:xfrm>
          <a:prstGeom prst="rect">
            <a:avLst/>
          </a:prstGeom>
        </p:spPr>
      </p:pic>
      <p:pic>
        <p:nvPicPr>
          <p:cNvPr id="99" name="Picture 98">
            <a:extLst>
              <a:ext uri="{FF2B5EF4-FFF2-40B4-BE49-F238E27FC236}">
                <a16:creationId xmlns:a16="http://schemas.microsoft.com/office/drawing/2014/main" id="{860091ED-C4B5-8D4F-910E-020AE4B7E089}"/>
              </a:ext>
            </a:extLst>
          </p:cNvPr>
          <p:cNvPicPr>
            <a:picLocks noChangeAspect="1"/>
          </p:cNvPicPr>
          <p:nvPr/>
        </p:nvPicPr>
        <p:blipFill rotWithShape="1">
          <a:blip r:embed="rId4"/>
          <a:srcRect l="3313" t="3820"/>
          <a:stretch/>
        </p:blipFill>
        <p:spPr>
          <a:xfrm>
            <a:off x="1124793" y="2296940"/>
            <a:ext cx="4180703" cy="1996660"/>
          </a:xfrm>
          <a:prstGeom prst="rect">
            <a:avLst/>
          </a:prstGeom>
        </p:spPr>
      </p:pic>
      <p:pic>
        <p:nvPicPr>
          <p:cNvPr id="103" name="Picture 102">
            <a:extLst>
              <a:ext uri="{FF2B5EF4-FFF2-40B4-BE49-F238E27FC236}">
                <a16:creationId xmlns:a16="http://schemas.microsoft.com/office/drawing/2014/main" id="{3881351D-2D13-6049-9581-35D60A3D8518}"/>
              </a:ext>
            </a:extLst>
          </p:cNvPr>
          <p:cNvPicPr>
            <a:picLocks noChangeAspect="1"/>
          </p:cNvPicPr>
          <p:nvPr/>
        </p:nvPicPr>
        <p:blipFill rotWithShape="1">
          <a:blip r:embed="rId5"/>
          <a:srcRect l="3211" t="5605"/>
          <a:stretch/>
        </p:blipFill>
        <p:spPr>
          <a:xfrm>
            <a:off x="1124793" y="2357270"/>
            <a:ext cx="5186995" cy="1936330"/>
          </a:xfrm>
          <a:prstGeom prst="rect">
            <a:avLst/>
          </a:prstGeom>
        </p:spPr>
      </p:pic>
      <p:pic>
        <p:nvPicPr>
          <p:cNvPr id="97" name="Picture 96">
            <a:extLst>
              <a:ext uri="{FF2B5EF4-FFF2-40B4-BE49-F238E27FC236}">
                <a16:creationId xmlns:a16="http://schemas.microsoft.com/office/drawing/2014/main" id="{9A4D9C69-03AC-C24E-AC1D-5B57EF67BAF1}"/>
              </a:ext>
            </a:extLst>
          </p:cNvPr>
          <p:cNvPicPr>
            <a:picLocks noChangeAspect="1"/>
          </p:cNvPicPr>
          <p:nvPr/>
        </p:nvPicPr>
        <p:blipFill rotWithShape="1">
          <a:blip r:embed="rId6"/>
          <a:srcRect l="1649"/>
          <a:stretch/>
        </p:blipFill>
        <p:spPr>
          <a:xfrm>
            <a:off x="870709" y="2296940"/>
            <a:ext cx="5174406" cy="2701137"/>
          </a:xfrm>
          <a:prstGeom prst="rect">
            <a:avLst/>
          </a:prstGeom>
        </p:spPr>
      </p:pic>
      <p:pic>
        <p:nvPicPr>
          <p:cNvPr id="6" name="Picture 4" descr="Scrum's Connection to Rugby. Scrum then and now, Episode 8 | by Paddy Corry  | Serious Scrum | Medium">
            <a:extLst>
              <a:ext uri="{FF2B5EF4-FFF2-40B4-BE49-F238E27FC236}">
                <a16:creationId xmlns:a16="http://schemas.microsoft.com/office/drawing/2014/main" id="{71147189-32FD-5248-92D3-48A2D543494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22239" y="1225300"/>
            <a:ext cx="2793663" cy="1396832"/>
          </a:xfrm>
          <a:prstGeom prst="rect">
            <a:avLst/>
          </a:prstGeom>
          <a:noFill/>
          <a:effectLst>
            <a:softEdge rad="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3186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11</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685800" y="2107170"/>
            <a:ext cx="8187856" cy="2822384"/>
          </a:xfrm>
        </p:spPr>
        <p:txBody>
          <a:bodyPr>
            <a:normAutofit/>
          </a:bodyPr>
          <a:lstStyle/>
          <a:p>
            <a:pPr marL="223838" indent="-223838">
              <a:lnSpc>
                <a:spcPct val="100000"/>
              </a:lnSpc>
              <a:buFont typeface="Arial" panose="020B0604020202020204" pitchFamily="34" charset="0"/>
              <a:buChar char="•"/>
            </a:pPr>
            <a:r>
              <a:rPr lang="nl-BE" sz="1800" dirty="0">
                <a:latin typeface="Avenir Roman"/>
              </a:rPr>
              <a:t>Teamwork is </a:t>
            </a:r>
            <a:r>
              <a:rPr lang="nl-BE" sz="1800" dirty="0" err="1">
                <a:latin typeface="Avenir Roman"/>
              </a:rPr>
              <a:t>considered</a:t>
            </a:r>
            <a:r>
              <a:rPr lang="nl-BE" sz="1800" dirty="0">
                <a:latin typeface="Avenir Roman"/>
              </a:rPr>
              <a:t> </a:t>
            </a:r>
            <a:r>
              <a:rPr lang="nl-BE" sz="1800" dirty="0" err="1">
                <a:latin typeface="Avenir Roman"/>
              </a:rPr>
              <a:t>to</a:t>
            </a:r>
            <a:r>
              <a:rPr lang="nl-BE" sz="1800" dirty="0">
                <a:latin typeface="Avenir Roman"/>
              </a:rPr>
              <a:t> </a:t>
            </a:r>
            <a:r>
              <a:rPr lang="nl-BE" sz="1800" dirty="0" err="1">
                <a:latin typeface="Avenir Roman"/>
              </a:rPr>
              <a:t>be</a:t>
            </a:r>
            <a:r>
              <a:rPr lang="nl-BE" sz="1800" dirty="0">
                <a:latin typeface="Avenir Roman"/>
              </a:rPr>
              <a:t> a team </a:t>
            </a:r>
            <a:r>
              <a:rPr lang="nl-BE" sz="1800" dirty="0" err="1">
                <a:latin typeface="Avenir Roman"/>
              </a:rPr>
              <a:t>process</a:t>
            </a:r>
            <a:r>
              <a:rPr lang="nl-BE" sz="1800" dirty="0">
                <a:latin typeface="Avenir Roman"/>
              </a:rPr>
              <a:t> (</a:t>
            </a:r>
            <a:r>
              <a:rPr lang="nl-BE" sz="1800" dirty="0" err="1">
                <a:latin typeface="Avenir Roman"/>
              </a:rPr>
              <a:t>involving</a:t>
            </a:r>
            <a:r>
              <a:rPr lang="nl-BE" sz="1800" dirty="0">
                <a:latin typeface="Avenir Roman"/>
              </a:rPr>
              <a:t> </a:t>
            </a:r>
            <a:r>
              <a:rPr lang="nl-BE" sz="1800" dirty="0" err="1">
                <a:latin typeface="Avenir Roman"/>
              </a:rPr>
              <a:t>observable</a:t>
            </a:r>
            <a:r>
              <a:rPr lang="nl-BE" sz="1800" dirty="0">
                <a:latin typeface="Avenir Roman"/>
              </a:rPr>
              <a:t> behaviours </a:t>
            </a:r>
            <a:r>
              <a:rPr lang="nl-BE" sz="1800" dirty="0" err="1">
                <a:latin typeface="Avenir Roman"/>
              </a:rPr>
              <a:t>such</a:t>
            </a:r>
            <a:r>
              <a:rPr lang="nl-BE" sz="1800" dirty="0">
                <a:latin typeface="Avenir Roman"/>
              </a:rPr>
              <a:t> as </a:t>
            </a:r>
            <a:r>
              <a:rPr lang="nl-BE" sz="1800" dirty="0" err="1">
                <a:latin typeface="Avenir Roman"/>
              </a:rPr>
              <a:t>communication</a:t>
            </a:r>
            <a:r>
              <a:rPr lang="nl-BE" sz="1800" dirty="0">
                <a:latin typeface="Avenir Roman"/>
              </a:rPr>
              <a:t>, cooperation </a:t>
            </a:r>
            <a:r>
              <a:rPr lang="nl-BE" sz="1800" dirty="0" err="1">
                <a:latin typeface="Avenir Roman"/>
              </a:rPr>
              <a:t>and</a:t>
            </a:r>
            <a:r>
              <a:rPr lang="nl-BE" sz="1800" dirty="0">
                <a:latin typeface="Avenir Roman"/>
              </a:rPr>
              <a:t> setting team goals), </a:t>
            </a:r>
            <a:r>
              <a:rPr lang="nl-BE" sz="1800" dirty="0" err="1">
                <a:latin typeface="Avenir Roman"/>
              </a:rPr>
              <a:t>where</a:t>
            </a:r>
            <a:r>
              <a:rPr lang="nl-BE" sz="1800" dirty="0">
                <a:latin typeface="Avenir Roman"/>
              </a:rPr>
              <a:t> </a:t>
            </a:r>
            <a:r>
              <a:rPr lang="nl-BE" sz="1800" dirty="0" err="1">
                <a:latin typeface="Avenir Roman"/>
              </a:rPr>
              <a:t>cohesion</a:t>
            </a:r>
            <a:r>
              <a:rPr lang="nl-BE" sz="1800" dirty="0">
                <a:latin typeface="Avenir Roman"/>
              </a:rPr>
              <a:t> </a:t>
            </a:r>
            <a:r>
              <a:rPr lang="nl-BE" sz="1800" dirty="0" err="1">
                <a:latin typeface="Avenir Roman"/>
              </a:rPr>
              <a:t>and</a:t>
            </a:r>
            <a:r>
              <a:rPr lang="nl-BE" sz="1800" dirty="0">
                <a:latin typeface="Avenir Roman"/>
              </a:rPr>
              <a:t> </a:t>
            </a:r>
            <a:r>
              <a:rPr lang="nl-BE" sz="1800" dirty="0" err="1">
                <a:latin typeface="Avenir Roman"/>
              </a:rPr>
              <a:t>collective</a:t>
            </a:r>
            <a:r>
              <a:rPr lang="nl-BE" sz="1800" dirty="0">
                <a:latin typeface="Avenir Roman"/>
              </a:rPr>
              <a:t> </a:t>
            </a:r>
            <a:r>
              <a:rPr lang="nl-BE" sz="1800" dirty="0" err="1">
                <a:latin typeface="Avenir Roman"/>
              </a:rPr>
              <a:t>efficacy</a:t>
            </a:r>
            <a:r>
              <a:rPr lang="nl-BE" sz="1800" dirty="0">
                <a:latin typeface="Avenir Roman"/>
              </a:rPr>
              <a:t> are </a:t>
            </a:r>
            <a:r>
              <a:rPr lang="nl-BE" sz="1800" dirty="0" err="1">
                <a:latin typeface="Avenir Roman"/>
              </a:rPr>
              <a:t>seen</a:t>
            </a:r>
            <a:r>
              <a:rPr lang="nl-BE" sz="1800" dirty="0">
                <a:latin typeface="Avenir Roman"/>
              </a:rPr>
              <a:t> as </a:t>
            </a:r>
            <a:r>
              <a:rPr lang="nl-BE" sz="1800" dirty="0" err="1">
                <a:latin typeface="Avenir Roman"/>
              </a:rPr>
              <a:t>emergent</a:t>
            </a:r>
            <a:r>
              <a:rPr lang="nl-BE" sz="1800" dirty="0">
                <a:latin typeface="Avenir Roman"/>
              </a:rPr>
              <a:t> </a:t>
            </a:r>
            <a:r>
              <a:rPr lang="nl-BE" sz="1800" dirty="0" err="1">
                <a:latin typeface="Avenir Roman"/>
              </a:rPr>
              <a:t>states</a:t>
            </a:r>
            <a:r>
              <a:rPr lang="nl-BE" sz="1800" dirty="0">
                <a:latin typeface="Avenir Roman"/>
              </a:rPr>
              <a:t> </a:t>
            </a:r>
            <a:r>
              <a:rPr lang="nl-BE" sz="1800" dirty="0" err="1">
                <a:latin typeface="Avenir Roman"/>
              </a:rPr>
              <a:t>within</a:t>
            </a:r>
            <a:r>
              <a:rPr lang="nl-BE" sz="1800" dirty="0">
                <a:latin typeface="Avenir Roman"/>
              </a:rPr>
              <a:t> </a:t>
            </a:r>
            <a:r>
              <a:rPr lang="nl-BE" sz="1800" dirty="0" err="1">
                <a:latin typeface="Avenir Roman"/>
              </a:rPr>
              <a:t>the</a:t>
            </a:r>
            <a:r>
              <a:rPr lang="nl-BE" sz="1800" dirty="0">
                <a:latin typeface="Avenir Roman"/>
              </a:rPr>
              <a:t> mediator </a:t>
            </a:r>
            <a:r>
              <a:rPr lang="nl-BE" sz="1800" dirty="0" err="1">
                <a:latin typeface="Avenir Roman"/>
              </a:rPr>
              <a:t>section</a:t>
            </a:r>
            <a:r>
              <a:rPr lang="nl-BE" sz="1800" dirty="0">
                <a:latin typeface="Avenir Roman"/>
              </a:rPr>
              <a:t>. </a:t>
            </a:r>
          </a:p>
          <a:p>
            <a:pPr marL="223838" indent="-223838">
              <a:lnSpc>
                <a:spcPct val="100000"/>
              </a:lnSpc>
              <a:buFont typeface="Arial" panose="020B0604020202020204" pitchFamily="34" charset="0"/>
              <a:buChar char="•"/>
            </a:pPr>
            <a:r>
              <a:rPr lang="nl-BE" sz="1800" dirty="0">
                <a:latin typeface="Avenir Roman"/>
              </a:rPr>
              <a:t>No difference in the cohesion-performance relation has been found between coactive sports (e.g., golf) and interactive sports (e.g., basketball). </a:t>
            </a:r>
          </a:p>
          <a:p>
            <a:pPr marL="223838" indent="-223838">
              <a:lnSpc>
                <a:spcPct val="100000"/>
              </a:lnSpc>
              <a:buFont typeface="Arial" panose="020B0604020202020204" pitchFamily="34" charset="0"/>
              <a:buChar char="•"/>
            </a:pPr>
            <a:r>
              <a:rPr lang="nl-BE" sz="1800" dirty="0">
                <a:latin typeface="Avenir Roman"/>
              </a:rPr>
              <a:t>This suggests teamwork transcends all sporting activities.</a:t>
            </a:r>
          </a:p>
          <a:p>
            <a:pPr>
              <a:lnSpc>
                <a:spcPct val="90000"/>
              </a:lnSpc>
            </a:pPr>
            <a:endParaRPr lang="nl-BE" dirty="0">
              <a:latin typeface="Avenir Roman"/>
            </a:endParaRPr>
          </a:p>
          <a:p>
            <a:pPr marL="342900" indent="-342900">
              <a:lnSpc>
                <a:spcPct val="90000"/>
              </a:lnSpc>
              <a:buFont typeface="Arial" panose="020B0604020202020204" pitchFamily="34" charset="0"/>
              <a:buChar char="•"/>
            </a:pPr>
            <a:endParaRPr lang="nl-BE" dirty="0">
              <a:latin typeface="Avenir Roman"/>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679450" y="1523046"/>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Teamwork</a:t>
            </a:r>
          </a:p>
        </p:txBody>
      </p:sp>
      <p:sp>
        <p:nvSpPr>
          <p:cNvPr id="8" name="Title 1">
            <a:extLst>
              <a:ext uri="{FF2B5EF4-FFF2-40B4-BE49-F238E27FC236}">
                <a16:creationId xmlns:a16="http://schemas.microsoft.com/office/drawing/2014/main" id="{EF50A471-E390-F94A-B62B-5EAAAEF77F89}"/>
              </a:ext>
            </a:extLst>
          </p:cNvPr>
          <p:cNvSpPr>
            <a:spLocks noGrp="1"/>
          </p:cNvSpPr>
          <p:nvPr>
            <p:ph type="ctrTitle"/>
          </p:nvPr>
        </p:nvSpPr>
        <p:spPr>
          <a:xfrm>
            <a:off x="679450" y="438150"/>
            <a:ext cx="6433449"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Current approaches to teamwork and group performance </a:t>
            </a:r>
            <a:br>
              <a:rPr lang="en-US" sz="3200" b="0" dirty="0">
                <a:solidFill>
                  <a:srgbClr val="22568B"/>
                </a:solidFill>
                <a:latin typeface="Avenir Roman" panose="02000503020000020003" pitchFamily="2" charset="0"/>
              </a:rPr>
            </a:br>
            <a:endParaRPr lang="en-US" sz="3200" b="0" dirty="0">
              <a:solidFill>
                <a:srgbClr val="22568B"/>
              </a:solidFill>
              <a:latin typeface="Avenir Roman" panose="02000503020000020003" pitchFamily="2" charset="0"/>
            </a:endParaRPr>
          </a:p>
        </p:txBody>
      </p:sp>
    </p:spTree>
    <p:extLst>
      <p:ext uri="{BB962C8B-B14F-4D97-AF65-F5344CB8AC3E}">
        <p14:creationId xmlns:p14="http://schemas.microsoft.com/office/powerpoint/2010/main" val="1104322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12</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685800" y="2107170"/>
            <a:ext cx="8187856" cy="2880999"/>
          </a:xfrm>
        </p:spPr>
        <p:txBody>
          <a:bodyPr>
            <a:normAutofit/>
          </a:bodyPr>
          <a:lstStyle/>
          <a:p>
            <a:pPr marL="180975" indent="-180975">
              <a:lnSpc>
                <a:spcPct val="90000"/>
              </a:lnSpc>
              <a:buFont typeface="Arial" panose="020B0604020202020204" pitchFamily="34" charset="0"/>
              <a:buChar char="•"/>
            </a:pPr>
            <a:r>
              <a:rPr lang="nl-BE" sz="1800" dirty="0">
                <a:latin typeface="Avenir Roman"/>
              </a:rPr>
              <a:t>Sport teams are </a:t>
            </a:r>
            <a:r>
              <a:rPr lang="nl-BE" sz="1800" dirty="0" err="1">
                <a:latin typeface="Avenir Roman"/>
              </a:rPr>
              <a:t>about</a:t>
            </a:r>
            <a:r>
              <a:rPr lang="nl-BE" sz="1800" dirty="0">
                <a:latin typeface="Avenir Roman"/>
              </a:rPr>
              <a:t> </a:t>
            </a:r>
            <a:r>
              <a:rPr lang="nl-BE" sz="1800" b="1" dirty="0">
                <a:latin typeface="Avenir Roman"/>
              </a:rPr>
              <a:t>more </a:t>
            </a:r>
            <a:r>
              <a:rPr lang="nl-BE" sz="1800" b="1" dirty="0" err="1">
                <a:latin typeface="Avenir Roman"/>
              </a:rPr>
              <a:t>than</a:t>
            </a:r>
            <a:r>
              <a:rPr lang="nl-BE" sz="1800" b="1" dirty="0">
                <a:latin typeface="Avenir Roman"/>
              </a:rPr>
              <a:t> </a:t>
            </a:r>
            <a:r>
              <a:rPr lang="nl-BE" sz="1800" b="1" dirty="0" err="1">
                <a:latin typeface="Avenir Roman"/>
              </a:rPr>
              <a:t>just</a:t>
            </a:r>
            <a:r>
              <a:rPr lang="nl-BE" sz="1800" b="1" dirty="0">
                <a:latin typeface="Avenir Roman"/>
              </a:rPr>
              <a:t> </a:t>
            </a:r>
            <a:r>
              <a:rPr lang="nl-BE" sz="1800" b="1" dirty="0" err="1">
                <a:latin typeface="Avenir Roman"/>
              </a:rPr>
              <a:t>task</a:t>
            </a:r>
            <a:r>
              <a:rPr lang="nl-BE" sz="1800" b="1" dirty="0">
                <a:latin typeface="Avenir Roman"/>
              </a:rPr>
              <a:t> </a:t>
            </a:r>
            <a:r>
              <a:rPr lang="nl-BE" sz="1800" b="1" dirty="0" err="1">
                <a:latin typeface="Avenir Roman"/>
              </a:rPr>
              <a:t>and</a:t>
            </a:r>
            <a:r>
              <a:rPr lang="nl-BE" sz="1800" b="1" dirty="0">
                <a:latin typeface="Avenir Roman"/>
              </a:rPr>
              <a:t> </a:t>
            </a:r>
            <a:r>
              <a:rPr lang="nl-BE" sz="1800" b="1" dirty="0" err="1">
                <a:latin typeface="Avenir Roman"/>
              </a:rPr>
              <a:t>social</a:t>
            </a:r>
            <a:r>
              <a:rPr lang="nl-BE" sz="1800" b="1" dirty="0">
                <a:latin typeface="Avenir Roman"/>
              </a:rPr>
              <a:t> </a:t>
            </a:r>
            <a:r>
              <a:rPr lang="nl-BE" sz="1800" b="1" dirty="0" err="1">
                <a:latin typeface="Avenir Roman"/>
              </a:rPr>
              <a:t>components</a:t>
            </a:r>
            <a:r>
              <a:rPr lang="nl-BE" sz="1800" b="1" dirty="0">
                <a:latin typeface="Avenir Roman"/>
              </a:rPr>
              <a:t> </a:t>
            </a:r>
            <a:r>
              <a:rPr lang="nl-BE" sz="1800" dirty="0">
                <a:latin typeface="Avenir Roman"/>
              </a:rPr>
              <a:t>(e.g., </a:t>
            </a:r>
            <a:r>
              <a:rPr lang="nl-BE" sz="1800" dirty="0" err="1">
                <a:latin typeface="Avenir Roman"/>
              </a:rPr>
              <a:t>enjoyment</a:t>
            </a:r>
            <a:r>
              <a:rPr lang="nl-BE" sz="1800" dirty="0">
                <a:latin typeface="Avenir Roman"/>
              </a:rPr>
              <a:t> </a:t>
            </a:r>
            <a:r>
              <a:rPr lang="nl-BE" sz="1800" dirty="0" err="1">
                <a:latin typeface="Avenir Roman"/>
              </a:rPr>
              <a:t>and</a:t>
            </a:r>
            <a:r>
              <a:rPr lang="nl-BE" sz="1800" dirty="0">
                <a:latin typeface="Avenir Roman"/>
              </a:rPr>
              <a:t> </a:t>
            </a:r>
            <a:r>
              <a:rPr lang="nl-BE" sz="1800" dirty="0" err="1">
                <a:latin typeface="Avenir Roman"/>
              </a:rPr>
              <a:t>fun</a:t>
            </a:r>
            <a:r>
              <a:rPr lang="nl-BE" sz="1800" dirty="0">
                <a:latin typeface="Avenir Roman"/>
              </a:rPr>
              <a:t>, </a:t>
            </a:r>
            <a:r>
              <a:rPr lang="nl-BE" sz="1800" dirty="0" err="1">
                <a:latin typeface="Avenir Roman"/>
              </a:rPr>
              <a:t>innovation</a:t>
            </a:r>
            <a:r>
              <a:rPr lang="nl-BE" sz="1800" dirty="0">
                <a:latin typeface="Avenir Roman"/>
              </a:rPr>
              <a:t> </a:t>
            </a:r>
            <a:r>
              <a:rPr lang="nl-BE" sz="1800" dirty="0" err="1">
                <a:latin typeface="Avenir Roman"/>
              </a:rPr>
              <a:t>and</a:t>
            </a:r>
            <a:r>
              <a:rPr lang="nl-BE" sz="1800" dirty="0">
                <a:latin typeface="Avenir Roman"/>
              </a:rPr>
              <a:t> </a:t>
            </a:r>
            <a:r>
              <a:rPr lang="nl-BE" sz="1800" dirty="0" err="1">
                <a:latin typeface="Avenir Roman"/>
              </a:rPr>
              <a:t>creativity</a:t>
            </a:r>
            <a:r>
              <a:rPr lang="nl-BE" sz="1800" dirty="0">
                <a:latin typeface="Avenir Roman"/>
              </a:rPr>
              <a:t>, </a:t>
            </a:r>
            <a:r>
              <a:rPr lang="nl-BE" sz="1800" dirty="0" err="1">
                <a:latin typeface="Avenir Roman"/>
              </a:rPr>
              <a:t>history</a:t>
            </a:r>
            <a:r>
              <a:rPr lang="nl-BE" sz="1800" dirty="0">
                <a:latin typeface="Avenir Roman"/>
              </a:rPr>
              <a:t> </a:t>
            </a:r>
            <a:r>
              <a:rPr lang="nl-BE" sz="1800" dirty="0" err="1">
                <a:latin typeface="Avenir Roman"/>
              </a:rPr>
              <a:t>and</a:t>
            </a:r>
            <a:r>
              <a:rPr lang="nl-BE" sz="1800" dirty="0">
                <a:latin typeface="Avenir Roman"/>
              </a:rPr>
              <a:t> </a:t>
            </a:r>
            <a:r>
              <a:rPr lang="nl-BE" sz="1800" dirty="0" err="1">
                <a:latin typeface="Avenir Roman"/>
              </a:rPr>
              <a:t>tradition</a:t>
            </a:r>
            <a:r>
              <a:rPr lang="nl-BE" sz="1800" dirty="0">
                <a:latin typeface="Avenir Roman"/>
              </a:rPr>
              <a:t>). </a:t>
            </a:r>
          </a:p>
          <a:p>
            <a:pPr marL="180975" indent="-180975">
              <a:lnSpc>
                <a:spcPct val="90000"/>
              </a:lnSpc>
              <a:buFont typeface="Arial" panose="020B0604020202020204" pitchFamily="34" charset="0"/>
              <a:buChar char="•"/>
            </a:pPr>
            <a:r>
              <a:rPr lang="nl-BE" sz="1800" b="1" dirty="0">
                <a:latin typeface="Avenir Roman"/>
              </a:rPr>
              <a:t>Social identity is a critical precursor and mechanism </a:t>
            </a:r>
            <a:r>
              <a:rPr lang="nl-BE" sz="1800" dirty="0">
                <a:latin typeface="Avenir Roman"/>
              </a:rPr>
              <a:t>for explaining relationships between temwork-related dynamics and performance — i.e., what creates, supports and maintains cohesion </a:t>
            </a:r>
          </a:p>
          <a:p>
            <a:pPr marL="342900" indent="-342900">
              <a:lnSpc>
                <a:spcPct val="90000"/>
              </a:lnSpc>
              <a:buFont typeface="Arial" panose="020B0604020202020204" pitchFamily="34" charset="0"/>
              <a:buChar char="•"/>
            </a:pPr>
            <a:endParaRPr lang="nl-BE" dirty="0">
              <a:latin typeface="Avenir Roman"/>
            </a:endParaRP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79450" y="438150"/>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A social identity approach to teamwork </a:t>
            </a:r>
            <a:br>
              <a:rPr lang="en-US" sz="3200" b="0" dirty="0">
                <a:solidFill>
                  <a:srgbClr val="22568B"/>
                </a:solidFill>
                <a:latin typeface="Avenir Roman" panose="02000503020000020003" pitchFamily="2" charset="0"/>
              </a:rPr>
            </a:br>
            <a:r>
              <a:rPr lang="en-US" sz="3200" b="0" dirty="0">
                <a:solidFill>
                  <a:srgbClr val="22568B"/>
                </a:solidFill>
                <a:latin typeface="Avenir Roman" panose="02000503020000020003" pitchFamily="2" charset="0"/>
              </a:rPr>
              <a:t>and group performance</a:t>
            </a:r>
            <a:br>
              <a:rPr lang="en-US" sz="3200" b="0" dirty="0">
                <a:solidFill>
                  <a:srgbClr val="22568B"/>
                </a:solidFill>
                <a:latin typeface="Avenir Roman" panose="02000503020000020003" pitchFamily="2" charset="0"/>
              </a:rPr>
            </a:br>
            <a:endParaRPr lang="en-US" sz="3200"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679450" y="1523046"/>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Limitations of current approaches</a:t>
            </a:r>
          </a:p>
        </p:txBody>
      </p:sp>
    </p:spTree>
    <p:extLst>
      <p:ext uri="{BB962C8B-B14F-4D97-AF65-F5344CB8AC3E}">
        <p14:creationId xmlns:p14="http://schemas.microsoft.com/office/powerpoint/2010/main" val="649956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38BD1AB7-2AEE-42FA-8EFD-62CD050A7AB7}"/>
              </a:ext>
            </a:extLst>
          </p:cNvPr>
          <p:cNvPicPr>
            <a:picLocks noGrp="1" noChangeAspect="1"/>
          </p:cNvPicPr>
          <p:nvPr>
            <p:ph idx="1"/>
          </p:nvPr>
        </p:nvPicPr>
        <p:blipFill rotWithShape="1">
          <a:blip r:embed="rId2"/>
          <a:srcRect t="78861"/>
          <a:stretch/>
        </p:blipFill>
        <p:spPr>
          <a:xfrm>
            <a:off x="614713" y="1745248"/>
            <a:ext cx="5154715" cy="378566"/>
          </a:xfrm>
          <a:prstGeom prst="rect">
            <a:avLst/>
          </a:prstGeom>
        </p:spPr>
      </p:pic>
      <p:sp>
        <p:nvSpPr>
          <p:cNvPr id="5" name="Title 1">
            <a:extLst>
              <a:ext uri="{FF2B5EF4-FFF2-40B4-BE49-F238E27FC236}">
                <a16:creationId xmlns:a16="http://schemas.microsoft.com/office/drawing/2014/main" id="{512373D7-790B-7C45-AD89-90498FEFCEB2}"/>
              </a:ext>
            </a:extLst>
          </p:cNvPr>
          <p:cNvSpPr txBox="1">
            <a:spLocks/>
          </p:cNvSpPr>
          <p:nvPr/>
        </p:nvSpPr>
        <p:spPr>
          <a:xfrm>
            <a:off x="679450" y="438150"/>
            <a:ext cx="7772400" cy="522288"/>
          </a:xfrm>
          <a:prstGeom prst="rect">
            <a:avLst/>
          </a:prstGeom>
        </p:spPr>
        <p:txBody>
          <a:bodyPr vert="horz" lIns="91440" tIns="45720" rIns="91440" bIns="45720" rtlCol="0" anchor="t">
            <a:noAutofit/>
          </a:bodyPr>
          <a:lstStyle>
            <a:lvl1pPr algn="l" defTabSz="685800" rtl="0" eaLnBrk="1" latinLnBrk="0" hangingPunct="1">
              <a:lnSpc>
                <a:spcPct val="85000"/>
              </a:lnSpc>
              <a:spcBef>
                <a:spcPct val="0"/>
              </a:spcBef>
              <a:buNone/>
              <a:defRPr sz="3600" b="1" kern="1200" spc="-90" baseline="0">
                <a:solidFill>
                  <a:schemeClr val="accent1"/>
                </a:solidFill>
                <a:latin typeface="+mj-lt"/>
                <a:ea typeface="+mj-ea"/>
                <a:cs typeface="+mj-cs"/>
              </a:defRPr>
            </a:lvl1pPr>
          </a:lstStyle>
          <a:p>
            <a:pPr fontAlgn="auto">
              <a:spcAft>
                <a:spcPts val="0"/>
              </a:spcAft>
            </a:pPr>
            <a:r>
              <a:rPr lang="en-US" sz="3200" b="0" dirty="0">
                <a:solidFill>
                  <a:srgbClr val="22568B"/>
                </a:solidFill>
                <a:latin typeface="Avenir Roman" panose="02000503020000020003" pitchFamily="2" charset="0"/>
              </a:rPr>
              <a:t>A social identity approach to teamwork </a:t>
            </a:r>
            <a:br>
              <a:rPr lang="en-US" sz="3200" b="0" dirty="0">
                <a:solidFill>
                  <a:srgbClr val="22568B"/>
                </a:solidFill>
                <a:latin typeface="Avenir Roman" panose="02000503020000020003" pitchFamily="2" charset="0"/>
              </a:rPr>
            </a:br>
            <a:r>
              <a:rPr lang="en-US" sz="3200" b="0" dirty="0">
                <a:solidFill>
                  <a:srgbClr val="22568B"/>
                </a:solidFill>
                <a:latin typeface="Avenir Roman" panose="02000503020000020003" pitchFamily="2" charset="0"/>
              </a:rPr>
              <a:t>and group performance</a:t>
            </a:r>
            <a:br>
              <a:rPr lang="en-US" sz="3200" b="0" dirty="0">
                <a:solidFill>
                  <a:srgbClr val="22568B"/>
                </a:solidFill>
                <a:latin typeface="Avenir Roman" panose="02000503020000020003" pitchFamily="2" charset="0"/>
              </a:rPr>
            </a:br>
            <a:endParaRPr lang="en-US" sz="3200" b="0" dirty="0">
              <a:solidFill>
                <a:srgbClr val="22568B"/>
              </a:solidFill>
              <a:latin typeface="Avenir Roman" panose="02000503020000020003" pitchFamily="2" charset="0"/>
            </a:endParaRPr>
          </a:p>
        </p:txBody>
      </p:sp>
      <p:pic>
        <p:nvPicPr>
          <p:cNvPr id="7" name="Picture 2" descr="Why Football Teams Who Sing Their National Anthem With Passion Are More  Likely To Win">
            <a:extLst>
              <a:ext uri="{FF2B5EF4-FFF2-40B4-BE49-F238E27FC236}">
                <a16:creationId xmlns:a16="http://schemas.microsoft.com/office/drawing/2014/main" id="{99B55815-C8EA-4044-BB9B-414EAC197A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69428" y="960438"/>
            <a:ext cx="3130870" cy="1761115"/>
          </a:xfrm>
          <a:prstGeom prst="rect">
            <a:avLst/>
          </a:prstGeom>
          <a:noFill/>
          <a:effectLst>
            <a:softEdge rad="0"/>
          </a:effectLst>
          <a:extLst>
            <a:ext uri="{909E8E84-426E-40DD-AFC4-6F175D3DCCD1}">
              <a14:hiddenFill xmlns:a14="http://schemas.microsoft.com/office/drawing/2010/main">
                <a:solidFill>
                  <a:srgbClr val="FFFFFF"/>
                </a:solidFill>
              </a14:hiddenFill>
            </a:ext>
          </a:extLst>
        </p:spPr>
      </p:pic>
      <p:sp>
        <p:nvSpPr>
          <p:cNvPr id="13" name="Text Box 3">
            <a:extLst>
              <a:ext uri="{FF2B5EF4-FFF2-40B4-BE49-F238E27FC236}">
                <a16:creationId xmlns:a16="http://schemas.microsoft.com/office/drawing/2014/main" id="{89508EFA-2ABA-4D42-9609-686F6B8C992A}"/>
              </a:ext>
            </a:extLst>
          </p:cNvPr>
          <p:cNvSpPr txBox="1">
            <a:spLocks noChangeArrowheads="1"/>
          </p:cNvSpPr>
          <p:nvPr/>
        </p:nvSpPr>
        <p:spPr bwMode="auto">
          <a:xfrm>
            <a:off x="1668335" y="3786512"/>
            <a:ext cx="1447800" cy="627062"/>
          </a:xfrm>
          <a:prstGeom prst="rect">
            <a:avLst/>
          </a:prstGeom>
          <a:solidFill>
            <a:srgbClr val="4F81BD">
              <a:lumMod val="40000"/>
              <a:lumOff val="60000"/>
            </a:srgb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000" b="0" i="0" u="none" strike="noStrike" kern="0" cap="none" spc="0" normalizeH="0" baseline="0" noProof="0" dirty="0">
                <a:ln>
                  <a:noFill/>
                </a:ln>
                <a:solidFill>
                  <a:prstClr val="black"/>
                </a:solidFill>
                <a:effectLst/>
                <a:uLnTx/>
                <a:uFillTx/>
                <a:latin typeface="Arial"/>
                <a:ea typeface="ＭＳ Ｐゴシック" charset="0"/>
                <a:cs typeface="Arial"/>
              </a:rPr>
              <a:t>cohesion/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000" b="0" i="0" u="none" strike="noStrike" kern="0" cap="none" spc="0" normalizeH="0" baseline="0" noProof="0" dirty="0">
                <a:ln>
                  <a:noFill/>
                </a:ln>
                <a:solidFill>
                  <a:prstClr val="black"/>
                </a:solidFill>
                <a:effectLst/>
                <a:uLnTx/>
                <a:uFillTx/>
                <a:latin typeface="Arial"/>
                <a:ea typeface="ＭＳ Ｐゴシック" charset="0"/>
                <a:cs typeface="Arial"/>
              </a:rPr>
              <a:t>team confidence/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000" b="0" i="0" u="none" strike="noStrike" kern="0" cap="none" spc="0" normalizeH="0" baseline="0" noProof="0" dirty="0">
                <a:ln>
                  <a:noFill/>
                </a:ln>
                <a:solidFill>
                  <a:prstClr val="black"/>
                </a:solidFill>
                <a:effectLst/>
                <a:uLnTx/>
                <a:uFillTx/>
                <a:latin typeface="Arial"/>
                <a:ea typeface="ＭＳ Ｐゴシック" charset="0"/>
                <a:cs typeface="Arial"/>
              </a:rPr>
              <a:t>teamwork </a:t>
            </a:r>
          </a:p>
        </p:txBody>
      </p:sp>
      <p:sp>
        <p:nvSpPr>
          <p:cNvPr id="14" name="Text Box 3">
            <a:extLst>
              <a:ext uri="{FF2B5EF4-FFF2-40B4-BE49-F238E27FC236}">
                <a16:creationId xmlns:a16="http://schemas.microsoft.com/office/drawing/2014/main" id="{F64552AF-0313-5445-89C3-7E55019D3727}"/>
              </a:ext>
            </a:extLst>
          </p:cNvPr>
          <p:cNvSpPr txBox="1">
            <a:spLocks noChangeArrowheads="1"/>
          </p:cNvSpPr>
          <p:nvPr/>
        </p:nvSpPr>
        <p:spPr bwMode="auto">
          <a:xfrm>
            <a:off x="4340098" y="3786512"/>
            <a:ext cx="1108075" cy="627062"/>
          </a:xfrm>
          <a:prstGeom prst="rect">
            <a:avLst/>
          </a:prstGeom>
          <a:solidFill>
            <a:srgbClr val="4F81BD">
              <a:lumMod val="40000"/>
              <a:lumOff val="60000"/>
            </a:srgb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000" b="0" i="0" u="none" strike="noStrike" kern="0" cap="none" spc="0" normalizeH="0" baseline="0" noProof="0" dirty="0">
                <a:ln>
                  <a:noFill/>
                </a:ln>
                <a:solidFill>
                  <a:prstClr val="black"/>
                </a:solidFill>
                <a:effectLst/>
                <a:uLnTx/>
                <a:uFillTx/>
                <a:latin typeface="Arial"/>
                <a:ea typeface="ＭＳ Ｐゴシック" charset="0"/>
                <a:cs typeface="Arial"/>
              </a:rPr>
              <a:t>performance</a:t>
            </a:r>
          </a:p>
        </p:txBody>
      </p:sp>
      <p:sp>
        <p:nvSpPr>
          <p:cNvPr id="15" name="Text Box 3">
            <a:extLst>
              <a:ext uri="{FF2B5EF4-FFF2-40B4-BE49-F238E27FC236}">
                <a16:creationId xmlns:a16="http://schemas.microsoft.com/office/drawing/2014/main" id="{019397FC-0423-514B-8D14-7CC04098F0A6}"/>
              </a:ext>
            </a:extLst>
          </p:cNvPr>
          <p:cNvSpPr txBox="1">
            <a:spLocks noChangeArrowheads="1"/>
          </p:cNvSpPr>
          <p:nvPr/>
        </p:nvSpPr>
        <p:spPr bwMode="auto">
          <a:xfrm>
            <a:off x="3174873" y="2908624"/>
            <a:ext cx="1108075" cy="627063"/>
          </a:xfrm>
          <a:prstGeom prst="rect">
            <a:avLst/>
          </a:prstGeom>
          <a:solidFill>
            <a:srgbClr val="C0504D">
              <a:lumMod val="40000"/>
              <a:lumOff val="60000"/>
            </a:srgb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000" b="0" i="0" u="none" strike="noStrike" kern="0" cap="none" spc="0" normalizeH="0" baseline="0" noProof="0" dirty="0">
                <a:ln>
                  <a:noFill/>
                </a:ln>
                <a:solidFill>
                  <a:prstClr val="black"/>
                </a:solidFill>
                <a:effectLst/>
                <a:uLnTx/>
                <a:uFillTx/>
                <a:latin typeface="Arial"/>
                <a:ea typeface="ＭＳ Ｐゴシック" charset="0"/>
                <a:cs typeface="Arial"/>
              </a:rPr>
              <a:t>social identification</a:t>
            </a:r>
          </a:p>
        </p:txBody>
      </p:sp>
      <p:cxnSp>
        <p:nvCxnSpPr>
          <p:cNvPr id="16" name="Line 14">
            <a:extLst>
              <a:ext uri="{FF2B5EF4-FFF2-40B4-BE49-F238E27FC236}">
                <a16:creationId xmlns:a16="http://schemas.microsoft.com/office/drawing/2014/main" id="{A4061290-A778-A34C-AF4F-C8ADC7DB313E}"/>
              </a:ext>
            </a:extLst>
          </p:cNvPr>
          <p:cNvCxnSpPr>
            <a:cxnSpLocks noChangeShapeType="1"/>
            <a:stCxn id="13" idx="3"/>
            <a:endCxn id="14" idx="1"/>
          </p:cNvCxnSpPr>
          <p:nvPr/>
        </p:nvCxnSpPr>
        <p:spPr bwMode="auto">
          <a:xfrm>
            <a:off x="3116135" y="4100837"/>
            <a:ext cx="1223963" cy="0"/>
          </a:xfrm>
          <a:prstGeom prst="line">
            <a:avLst/>
          </a:prstGeom>
          <a:noFill/>
          <a:ln w="38100" cmpd="sng">
            <a:solidFill>
              <a:srgbClr val="4F81BD">
                <a:lumMod val="75000"/>
              </a:srgbClr>
            </a:solidFill>
            <a:round/>
            <a:headEnd/>
            <a:tailEnd type="stealth" w="med" len="med"/>
          </a:ln>
          <a:extLst>
            <a:ext uri="{909E8E84-426E-40dd-AFC4-6F175D3DCCD1}"/>
          </a:extLst>
        </p:spPr>
      </p:cxnSp>
      <p:cxnSp>
        <p:nvCxnSpPr>
          <p:cNvPr id="17" name="Line 14">
            <a:extLst>
              <a:ext uri="{FF2B5EF4-FFF2-40B4-BE49-F238E27FC236}">
                <a16:creationId xmlns:a16="http://schemas.microsoft.com/office/drawing/2014/main" id="{EAEBECFD-5076-6B46-BF22-7EBC759F7046}"/>
              </a:ext>
            </a:extLst>
          </p:cNvPr>
          <p:cNvCxnSpPr>
            <a:cxnSpLocks noChangeShapeType="1"/>
            <a:stCxn id="15" idx="2"/>
          </p:cNvCxnSpPr>
          <p:nvPr/>
        </p:nvCxnSpPr>
        <p:spPr bwMode="auto">
          <a:xfrm flipH="1">
            <a:off x="3727323" y="3535687"/>
            <a:ext cx="1587" cy="565150"/>
          </a:xfrm>
          <a:prstGeom prst="line">
            <a:avLst/>
          </a:prstGeom>
          <a:noFill/>
          <a:ln w="38100" cmpd="sng">
            <a:solidFill>
              <a:srgbClr val="C0504D">
                <a:lumMod val="75000"/>
              </a:srgbClr>
            </a:solidFill>
            <a:round/>
            <a:headEnd/>
            <a:tailEnd type="stealth" w="med" len="med"/>
          </a:ln>
          <a:extLst>
            <a:ext uri="{909E8E84-426E-40dd-AFC4-6F175D3DCCD1}"/>
          </a:extLst>
        </p:spPr>
      </p:cxnSp>
    </p:spTree>
    <p:extLst>
      <p:ext uri="{BB962C8B-B14F-4D97-AF65-F5344CB8AC3E}">
        <p14:creationId xmlns:p14="http://schemas.microsoft.com/office/powerpoint/2010/main" val="1391090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3C9EF1C-9B33-4292-9F5E-7045BABFFEFC}"/>
              </a:ext>
            </a:extLst>
          </p:cNvPr>
          <p:cNvPicPr>
            <a:picLocks noChangeAspect="1"/>
          </p:cNvPicPr>
          <p:nvPr/>
        </p:nvPicPr>
        <p:blipFill rotWithShape="1">
          <a:blip r:embed="rId2"/>
          <a:srcRect t="69228"/>
          <a:stretch/>
        </p:blipFill>
        <p:spPr>
          <a:xfrm>
            <a:off x="679451" y="1705343"/>
            <a:ext cx="5026490" cy="479269"/>
          </a:xfrm>
          <a:prstGeom prst="rect">
            <a:avLst/>
          </a:prstGeom>
        </p:spPr>
      </p:pic>
      <p:sp>
        <p:nvSpPr>
          <p:cNvPr id="5" name="Title 1">
            <a:extLst>
              <a:ext uri="{FF2B5EF4-FFF2-40B4-BE49-F238E27FC236}">
                <a16:creationId xmlns:a16="http://schemas.microsoft.com/office/drawing/2014/main" id="{512373D7-790B-7C45-AD89-90498FEFCEB2}"/>
              </a:ext>
            </a:extLst>
          </p:cNvPr>
          <p:cNvSpPr txBox="1">
            <a:spLocks/>
          </p:cNvSpPr>
          <p:nvPr/>
        </p:nvSpPr>
        <p:spPr>
          <a:xfrm>
            <a:off x="679450" y="438150"/>
            <a:ext cx="7772400" cy="522288"/>
          </a:xfrm>
          <a:prstGeom prst="rect">
            <a:avLst/>
          </a:prstGeom>
        </p:spPr>
        <p:txBody>
          <a:bodyPr vert="horz" lIns="91440" tIns="45720" rIns="91440" bIns="45720" rtlCol="0" anchor="t">
            <a:noAutofit/>
          </a:bodyPr>
          <a:lstStyle>
            <a:lvl1pPr algn="l" defTabSz="685800" rtl="0" eaLnBrk="1" latinLnBrk="0" hangingPunct="1">
              <a:lnSpc>
                <a:spcPct val="85000"/>
              </a:lnSpc>
              <a:spcBef>
                <a:spcPct val="0"/>
              </a:spcBef>
              <a:buNone/>
              <a:defRPr sz="3600" b="1" kern="1200" spc="-90" baseline="0">
                <a:solidFill>
                  <a:schemeClr val="accent1"/>
                </a:solidFill>
                <a:latin typeface="+mj-lt"/>
                <a:ea typeface="+mj-ea"/>
                <a:cs typeface="+mj-cs"/>
              </a:defRPr>
            </a:lvl1pPr>
          </a:lstStyle>
          <a:p>
            <a:pPr fontAlgn="auto">
              <a:spcAft>
                <a:spcPts val="0"/>
              </a:spcAft>
            </a:pPr>
            <a:r>
              <a:rPr lang="en-US" sz="3200" b="0" dirty="0">
                <a:solidFill>
                  <a:srgbClr val="22568B"/>
                </a:solidFill>
                <a:latin typeface="Avenir Roman" panose="02000503020000020003" pitchFamily="2" charset="0"/>
              </a:rPr>
              <a:t>A social identity approach to teamwork </a:t>
            </a:r>
            <a:br>
              <a:rPr lang="en-US" sz="3200" b="0" dirty="0">
                <a:solidFill>
                  <a:srgbClr val="22568B"/>
                </a:solidFill>
                <a:latin typeface="Avenir Roman" panose="02000503020000020003" pitchFamily="2" charset="0"/>
              </a:rPr>
            </a:br>
            <a:r>
              <a:rPr lang="en-US" sz="3200" b="0" dirty="0">
                <a:solidFill>
                  <a:srgbClr val="22568B"/>
                </a:solidFill>
                <a:latin typeface="Avenir Roman" panose="02000503020000020003" pitchFamily="2" charset="0"/>
              </a:rPr>
              <a:t>and group performance</a:t>
            </a:r>
            <a:br>
              <a:rPr lang="en-US" sz="3200" b="0" dirty="0">
                <a:solidFill>
                  <a:srgbClr val="22568B"/>
                </a:solidFill>
                <a:latin typeface="Avenir Roman" panose="02000503020000020003" pitchFamily="2" charset="0"/>
              </a:rPr>
            </a:br>
            <a:endParaRPr lang="en-US" sz="3200" b="0" dirty="0">
              <a:solidFill>
                <a:srgbClr val="22568B"/>
              </a:solidFill>
              <a:latin typeface="Avenir Roman" panose="02000503020000020003" pitchFamily="2" charset="0"/>
            </a:endParaRPr>
          </a:p>
        </p:txBody>
      </p:sp>
      <p:sp>
        <p:nvSpPr>
          <p:cNvPr id="30" name="Text Box 3">
            <a:extLst>
              <a:ext uri="{FF2B5EF4-FFF2-40B4-BE49-F238E27FC236}">
                <a16:creationId xmlns:a16="http://schemas.microsoft.com/office/drawing/2014/main" id="{46A4A5FC-DCC1-644D-AF2C-F69EDF7E5DA1}"/>
              </a:ext>
            </a:extLst>
          </p:cNvPr>
          <p:cNvSpPr txBox="1">
            <a:spLocks noChangeArrowheads="1"/>
          </p:cNvSpPr>
          <p:nvPr/>
        </p:nvSpPr>
        <p:spPr bwMode="auto">
          <a:xfrm>
            <a:off x="3032448" y="3243841"/>
            <a:ext cx="1152525" cy="627062"/>
          </a:xfrm>
          <a:prstGeom prst="rect">
            <a:avLst/>
          </a:prstGeom>
          <a:solidFill>
            <a:srgbClr val="4F81BD">
              <a:lumMod val="40000"/>
              <a:lumOff val="60000"/>
            </a:srgb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000" b="0" i="0" u="none" strike="noStrike" kern="0" cap="none" spc="0" normalizeH="0" baseline="0" noProof="0" dirty="0">
                <a:ln>
                  <a:noFill/>
                </a:ln>
                <a:solidFill>
                  <a:prstClr val="black"/>
                </a:solidFill>
                <a:effectLst/>
                <a:uLnTx/>
                <a:uFillTx/>
                <a:latin typeface="Arial"/>
                <a:ea typeface="ＭＳ Ｐゴシック" charset="0"/>
                <a:cs typeface="Arial"/>
              </a:rPr>
              <a:t>cohesion/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000" b="0" i="0" u="none" strike="noStrike" kern="0" cap="none" spc="0" normalizeH="0" baseline="0" noProof="0" dirty="0">
                <a:ln>
                  <a:noFill/>
                </a:ln>
                <a:solidFill>
                  <a:prstClr val="black"/>
                </a:solidFill>
                <a:effectLst/>
                <a:uLnTx/>
                <a:uFillTx/>
                <a:latin typeface="Arial"/>
                <a:ea typeface="ＭＳ Ｐゴシック" charset="0"/>
                <a:cs typeface="Arial"/>
              </a:rPr>
              <a:t>team confidence </a:t>
            </a:r>
          </a:p>
        </p:txBody>
      </p:sp>
      <p:sp>
        <p:nvSpPr>
          <p:cNvPr id="31" name="Text Box 3">
            <a:extLst>
              <a:ext uri="{FF2B5EF4-FFF2-40B4-BE49-F238E27FC236}">
                <a16:creationId xmlns:a16="http://schemas.microsoft.com/office/drawing/2014/main" id="{A27EFCA4-524D-854E-8967-3B4CF4F5D02F}"/>
              </a:ext>
            </a:extLst>
          </p:cNvPr>
          <p:cNvSpPr txBox="1">
            <a:spLocks noChangeArrowheads="1"/>
          </p:cNvSpPr>
          <p:nvPr/>
        </p:nvSpPr>
        <p:spPr bwMode="auto">
          <a:xfrm>
            <a:off x="1370335" y="3243841"/>
            <a:ext cx="1108075" cy="627062"/>
          </a:xfrm>
          <a:prstGeom prst="rect">
            <a:avLst/>
          </a:prstGeom>
          <a:solidFill>
            <a:srgbClr val="C0504D">
              <a:lumMod val="40000"/>
              <a:lumOff val="60000"/>
            </a:srgb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000" b="0" i="0" u="none" strike="noStrike" kern="0" cap="none" spc="0" normalizeH="0" baseline="0" noProof="0" dirty="0">
                <a:ln>
                  <a:noFill/>
                </a:ln>
                <a:solidFill>
                  <a:prstClr val="black"/>
                </a:solidFill>
                <a:effectLst/>
                <a:uLnTx/>
                <a:uFillTx/>
                <a:latin typeface="Arial"/>
                <a:ea typeface="ＭＳ Ｐゴシック" charset="0"/>
                <a:cs typeface="Arial"/>
              </a:rPr>
              <a:t>social identity</a:t>
            </a:r>
          </a:p>
        </p:txBody>
      </p:sp>
      <p:cxnSp>
        <p:nvCxnSpPr>
          <p:cNvPr id="32" name="Line 14">
            <a:extLst>
              <a:ext uri="{FF2B5EF4-FFF2-40B4-BE49-F238E27FC236}">
                <a16:creationId xmlns:a16="http://schemas.microsoft.com/office/drawing/2014/main" id="{D5B55239-C13D-CF4C-A0F3-6B5E1B0D8CF1}"/>
              </a:ext>
            </a:extLst>
          </p:cNvPr>
          <p:cNvCxnSpPr>
            <a:cxnSpLocks noChangeShapeType="1"/>
            <a:stCxn id="30" idx="3"/>
          </p:cNvCxnSpPr>
          <p:nvPr/>
        </p:nvCxnSpPr>
        <p:spPr bwMode="auto">
          <a:xfrm>
            <a:off x="4184973" y="3558166"/>
            <a:ext cx="549275" cy="0"/>
          </a:xfrm>
          <a:prstGeom prst="line">
            <a:avLst/>
          </a:prstGeom>
          <a:noFill/>
          <a:ln w="38100" cmpd="sng">
            <a:solidFill>
              <a:srgbClr val="4F81BD">
                <a:lumMod val="75000"/>
              </a:srgbClr>
            </a:solidFill>
            <a:round/>
            <a:headEnd/>
            <a:tailEnd type="stealth" w="med" len="med"/>
          </a:ln>
          <a:extLst>
            <a:ext uri="{909E8E84-426E-40dd-AFC4-6F175D3DCCD1}"/>
          </a:extLst>
        </p:spPr>
      </p:cxnSp>
      <p:cxnSp>
        <p:nvCxnSpPr>
          <p:cNvPr id="33" name="Line 14">
            <a:extLst>
              <a:ext uri="{FF2B5EF4-FFF2-40B4-BE49-F238E27FC236}">
                <a16:creationId xmlns:a16="http://schemas.microsoft.com/office/drawing/2014/main" id="{5CB23FD0-55AB-9042-ABD1-F52F0B994760}"/>
              </a:ext>
            </a:extLst>
          </p:cNvPr>
          <p:cNvCxnSpPr>
            <a:cxnSpLocks noChangeShapeType="1"/>
            <a:endCxn id="30" idx="1"/>
          </p:cNvCxnSpPr>
          <p:nvPr/>
        </p:nvCxnSpPr>
        <p:spPr bwMode="auto">
          <a:xfrm flipV="1">
            <a:off x="2483173" y="3558166"/>
            <a:ext cx="549275" cy="0"/>
          </a:xfrm>
          <a:prstGeom prst="line">
            <a:avLst/>
          </a:prstGeom>
          <a:noFill/>
          <a:ln w="38100" cmpd="sng">
            <a:solidFill>
              <a:srgbClr val="C0504D">
                <a:lumMod val="75000"/>
              </a:srgbClr>
            </a:solidFill>
            <a:round/>
            <a:headEnd/>
            <a:tailEnd type="stealth" w="med" len="med"/>
          </a:ln>
          <a:extLst>
            <a:ext uri="{909E8E84-426E-40dd-AFC4-6F175D3DCCD1}"/>
          </a:extLst>
        </p:spPr>
      </p:cxnSp>
      <p:sp>
        <p:nvSpPr>
          <p:cNvPr id="34" name="Text Box 3">
            <a:extLst>
              <a:ext uri="{FF2B5EF4-FFF2-40B4-BE49-F238E27FC236}">
                <a16:creationId xmlns:a16="http://schemas.microsoft.com/office/drawing/2014/main" id="{25BBAD09-6532-0D47-A83E-1E065A70860A}"/>
              </a:ext>
            </a:extLst>
          </p:cNvPr>
          <p:cNvSpPr txBox="1">
            <a:spLocks noChangeArrowheads="1"/>
          </p:cNvSpPr>
          <p:nvPr/>
        </p:nvSpPr>
        <p:spPr bwMode="auto">
          <a:xfrm>
            <a:off x="4734248" y="3243841"/>
            <a:ext cx="1152525" cy="627062"/>
          </a:xfrm>
          <a:prstGeom prst="rect">
            <a:avLst/>
          </a:prstGeom>
          <a:solidFill>
            <a:srgbClr val="4F81BD">
              <a:lumMod val="40000"/>
              <a:lumOff val="60000"/>
            </a:srgb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000" b="0" i="0" u="none" strike="noStrike" kern="0" cap="none" spc="0" normalizeH="0" baseline="0" noProof="0" dirty="0">
                <a:ln>
                  <a:noFill/>
                </a:ln>
                <a:solidFill>
                  <a:prstClr val="black"/>
                </a:solidFill>
                <a:effectLst/>
                <a:uLnTx/>
                <a:uFillTx/>
                <a:latin typeface="Arial"/>
                <a:ea typeface="ＭＳ Ｐゴシック" charset="0"/>
                <a:cs typeface="Arial"/>
              </a:rPr>
              <a:t>teamwork</a:t>
            </a:r>
          </a:p>
        </p:txBody>
      </p:sp>
      <p:cxnSp>
        <p:nvCxnSpPr>
          <p:cNvPr id="35" name="Line 14">
            <a:extLst>
              <a:ext uri="{FF2B5EF4-FFF2-40B4-BE49-F238E27FC236}">
                <a16:creationId xmlns:a16="http://schemas.microsoft.com/office/drawing/2014/main" id="{6594EE37-323A-7E4A-8FBA-55BE49A72E0D}"/>
              </a:ext>
            </a:extLst>
          </p:cNvPr>
          <p:cNvCxnSpPr>
            <a:cxnSpLocks noChangeShapeType="1"/>
          </p:cNvCxnSpPr>
          <p:nvPr/>
        </p:nvCxnSpPr>
        <p:spPr bwMode="auto">
          <a:xfrm>
            <a:off x="5886773" y="3558166"/>
            <a:ext cx="549275" cy="0"/>
          </a:xfrm>
          <a:prstGeom prst="line">
            <a:avLst/>
          </a:prstGeom>
          <a:noFill/>
          <a:ln w="38100" cmpd="sng">
            <a:solidFill>
              <a:srgbClr val="4F81BD">
                <a:lumMod val="75000"/>
              </a:srgbClr>
            </a:solidFill>
            <a:round/>
            <a:headEnd/>
            <a:tailEnd type="stealth" w="med" len="med"/>
          </a:ln>
          <a:extLst>
            <a:ext uri="{909E8E84-426E-40dd-AFC4-6F175D3DCCD1}"/>
          </a:extLst>
        </p:spPr>
      </p:cxnSp>
      <p:sp>
        <p:nvSpPr>
          <p:cNvPr id="36" name="Text Box 3">
            <a:extLst>
              <a:ext uri="{FF2B5EF4-FFF2-40B4-BE49-F238E27FC236}">
                <a16:creationId xmlns:a16="http://schemas.microsoft.com/office/drawing/2014/main" id="{04D2F631-207D-8D42-849F-8F24AE8B2DB3}"/>
              </a:ext>
            </a:extLst>
          </p:cNvPr>
          <p:cNvSpPr txBox="1">
            <a:spLocks noChangeArrowheads="1"/>
          </p:cNvSpPr>
          <p:nvPr/>
        </p:nvSpPr>
        <p:spPr bwMode="auto">
          <a:xfrm>
            <a:off x="6436048" y="3243841"/>
            <a:ext cx="1152525" cy="627062"/>
          </a:xfrm>
          <a:prstGeom prst="rect">
            <a:avLst/>
          </a:prstGeom>
          <a:solidFill>
            <a:srgbClr val="4F81BD">
              <a:lumMod val="40000"/>
              <a:lumOff val="60000"/>
            </a:srgb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000" b="0" i="0" u="none" strike="noStrike" kern="0" cap="none" spc="0" normalizeH="0" baseline="0" noProof="0" dirty="0">
                <a:ln>
                  <a:noFill/>
                </a:ln>
                <a:solidFill>
                  <a:prstClr val="black"/>
                </a:solidFill>
                <a:effectLst/>
                <a:uLnTx/>
                <a:uFillTx/>
                <a:latin typeface="Arial"/>
                <a:ea typeface="ＭＳ Ｐゴシック" charset="0"/>
                <a:cs typeface="Arial"/>
              </a:rPr>
              <a:t>performance</a:t>
            </a:r>
          </a:p>
        </p:txBody>
      </p:sp>
      <p:cxnSp>
        <p:nvCxnSpPr>
          <p:cNvPr id="37" name="Line 14">
            <a:extLst>
              <a:ext uri="{FF2B5EF4-FFF2-40B4-BE49-F238E27FC236}">
                <a16:creationId xmlns:a16="http://schemas.microsoft.com/office/drawing/2014/main" id="{FE38250D-063A-BE4B-A35B-BBD882B7D671}"/>
              </a:ext>
            </a:extLst>
          </p:cNvPr>
          <p:cNvCxnSpPr>
            <a:cxnSpLocks noChangeShapeType="1"/>
          </p:cNvCxnSpPr>
          <p:nvPr/>
        </p:nvCxnSpPr>
        <p:spPr bwMode="auto">
          <a:xfrm flipH="1" flipV="1">
            <a:off x="1098873" y="4078866"/>
            <a:ext cx="6750050" cy="28575"/>
          </a:xfrm>
          <a:prstGeom prst="line">
            <a:avLst/>
          </a:prstGeom>
          <a:noFill/>
          <a:ln w="38100">
            <a:solidFill>
              <a:sysClr val="windowText" lastClr="000000"/>
            </a:solidFill>
            <a:prstDash val="sysDash"/>
            <a:round/>
            <a:headEnd/>
            <a:tailEnd/>
          </a:ln>
          <a:extLst>
            <a:ext uri="{909E8E84-426E-40DD-AFC4-6F175D3DCCD1}">
              <a14:hiddenFill xmlns:a14="http://schemas.microsoft.com/office/drawing/2010/main">
                <a:noFill/>
              </a14:hiddenFill>
            </a:ext>
          </a:extLst>
        </p:spPr>
      </p:cxnSp>
      <p:cxnSp>
        <p:nvCxnSpPr>
          <p:cNvPr id="38" name="Line 14">
            <a:extLst>
              <a:ext uri="{FF2B5EF4-FFF2-40B4-BE49-F238E27FC236}">
                <a16:creationId xmlns:a16="http://schemas.microsoft.com/office/drawing/2014/main" id="{66C013CA-39F0-DA4A-A2CE-E037726D052F}"/>
              </a:ext>
            </a:extLst>
          </p:cNvPr>
          <p:cNvCxnSpPr>
            <a:cxnSpLocks noChangeShapeType="1"/>
          </p:cNvCxnSpPr>
          <p:nvPr/>
        </p:nvCxnSpPr>
        <p:spPr bwMode="auto">
          <a:xfrm>
            <a:off x="7848923" y="3543878"/>
            <a:ext cx="0" cy="550863"/>
          </a:xfrm>
          <a:prstGeom prst="line">
            <a:avLst/>
          </a:prstGeom>
          <a:noFill/>
          <a:ln w="38100">
            <a:solidFill>
              <a:sysClr val="windowText" lastClr="000000"/>
            </a:solidFill>
            <a:prstDash val="sysDash"/>
            <a:round/>
            <a:headEnd/>
            <a:tailEnd/>
          </a:ln>
          <a:extLst>
            <a:ext uri="{909E8E84-426E-40DD-AFC4-6F175D3DCCD1}">
              <a14:hiddenFill xmlns:a14="http://schemas.microsoft.com/office/drawing/2010/main">
                <a:noFill/>
              </a14:hiddenFill>
            </a:ext>
          </a:extLst>
        </p:spPr>
      </p:cxnSp>
      <p:cxnSp>
        <p:nvCxnSpPr>
          <p:cNvPr id="39" name="Line 14">
            <a:extLst>
              <a:ext uri="{FF2B5EF4-FFF2-40B4-BE49-F238E27FC236}">
                <a16:creationId xmlns:a16="http://schemas.microsoft.com/office/drawing/2014/main" id="{B5E4BC69-170F-B945-8007-E8E117F576C3}"/>
              </a:ext>
            </a:extLst>
          </p:cNvPr>
          <p:cNvCxnSpPr>
            <a:cxnSpLocks noChangeShapeType="1"/>
          </p:cNvCxnSpPr>
          <p:nvPr/>
        </p:nvCxnSpPr>
        <p:spPr bwMode="auto">
          <a:xfrm>
            <a:off x="1087760" y="3558166"/>
            <a:ext cx="261938" cy="0"/>
          </a:xfrm>
          <a:prstGeom prst="line">
            <a:avLst/>
          </a:prstGeom>
          <a:noFill/>
          <a:ln w="38100">
            <a:solidFill>
              <a:sysClr val="windowText" lastClr="000000"/>
            </a:solidFill>
            <a:prstDash val="sysDash"/>
            <a:round/>
            <a:headEnd/>
            <a:tailEnd type="stealth" w="med" len="med"/>
          </a:ln>
          <a:extLst>
            <a:ext uri="{909E8E84-426E-40DD-AFC4-6F175D3DCCD1}">
              <a14:hiddenFill xmlns:a14="http://schemas.microsoft.com/office/drawing/2010/main">
                <a:noFill/>
              </a14:hiddenFill>
            </a:ext>
          </a:extLst>
        </p:spPr>
      </p:cxnSp>
      <p:cxnSp>
        <p:nvCxnSpPr>
          <p:cNvPr id="40" name="Line 14">
            <a:extLst>
              <a:ext uri="{FF2B5EF4-FFF2-40B4-BE49-F238E27FC236}">
                <a16:creationId xmlns:a16="http://schemas.microsoft.com/office/drawing/2014/main" id="{6A10D1E2-C8B6-5041-9824-1562C4D5D376}"/>
              </a:ext>
            </a:extLst>
          </p:cNvPr>
          <p:cNvCxnSpPr>
            <a:cxnSpLocks noChangeShapeType="1"/>
          </p:cNvCxnSpPr>
          <p:nvPr/>
        </p:nvCxnSpPr>
        <p:spPr bwMode="auto">
          <a:xfrm>
            <a:off x="7588573" y="3558166"/>
            <a:ext cx="260350" cy="0"/>
          </a:xfrm>
          <a:prstGeom prst="line">
            <a:avLst/>
          </a:prstGeom>
          <a:noFill/>
          <a:ln w="38100">
            <a:solidFill>
              <a:sysClr val="windowText" lastClr="000000"/>
            </a:solidFill>
            <a:prstDash val="sysDash"/>
            <a:round/>
            <a:headEnd/>
            <a:tailEnd/>
          </a:ln>
          <a:extLst>
            <a:ext uri="{909E8E84-426E-40DD-AFC4-6F175D3DCCD1}">
              <a14:hiddenFill xmlns:a14="http://schemas.microsoft.com/office/drawing/2010/main">
                <a:noFill/>
              </a14:hiddenFill>
            </a:ext>
          </a:extLst>
        </p:spPr>
      </p:cxnSp>
      <p:cxnSp>
        <p:nvCxnSpPr>
          <p:cNvPr id="41" name="Line 14">
            <a:extLst>
              <a:ext uri="{FF2B5EF4-FFF2-40B4-BE49-F238E27FC236}">
                <a16:creationId xmlns:a16="http://schemas.microsoft.com/office/drawing/2014/main" id="{EB080856-892B-524C-8391-1250EFCA9FE4}"/>
              </a:ext>
            </a:extLst>
          </p:cNvPr>
          <p:cNvCxnSpPr>
            <a:cxnSpLocks noChangeShapeType="1"/>
          </p:cNvCxnSpPr>
          <p:nvPr/>
        </p:nvCxnSpPr>
        <p:spPr bwMode="auto">
          <a:xfrm>
            <a:off x="1073473" y="3543878"/>
            <a:ext cx="7937" cy="550863"/>
          </a:xfrm>
          <a:prstGeom prst="line">
            <a:avLst/>
          </a:prstGeom>
          <a:noFill/>
          <a:ln w="38100">
            <a:solidFill>
              <a:sysClr val="windowText" lastClr="000000"/>
            </a:solidFill>
            <a:prstDash val="sysDash"/>
            <a:round/>
            <a:headEnd/>
            <a:tailEnd/>
          </a:ln>
          <a:extLst>
            <a:ext uri="{909E8E84-426E-40DD-AFC4-6F175D3DCCD1}">
              <a14:hiddenFill xmlns:a14="http://schemas.microsoft.com/office/drawing/2010/main">
                <a:noFill/>
              </a14:hiddenFill>
            </a:ext>
          </a:extLst>
        </p:spPr>
      </p:cxnSp>
      <p:pic>
        <p:nvPicPr>
          <p:cNvPr id="17" name="Picture 2" descr="Why Football Teams Who Sing Their National Anthem With Passion Are More  Likely To Win">
            <a:extLst>
              <a:ext uri="{FF2B5EF4-FFF2-40B4-BE49-F238E27FC236}">
                <a16:creationId xmlns:a16="http://schemas.microsoft.com/office/drawing/2014/main" id="{ADC68AA8-E6B3-9B4E-BC7D-9DECACA15F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69428" y="960438"/>
            <a:ext cx="3130870" cy="1761115"/>
          </a:xfrm>
          <a:prstGeom prst="rect">
            <a:avLst/>
          </a:prstGeom>
          <a:noFill/>
          <a:effectLst>
            <a:softEdge rad="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1594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0"/>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8"/>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7"/>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1"/>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4" grpId="0" animBg="1"/>
      <p:bldP spid="3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15</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517637" y="2914141"/>
            <a:ext cx="8187856" cy="2115059"/>
          </a:xfrm>
        </p:spPr>
        <p:txBody>
          <a:bodyPr>
            <a:normAutofit/>
          </a:bodyPr>
          <a:lstStyle/>
          <a:p>
            <a:pPr marL="180975" indent="-180975">
              <a:lnSpc>
                <a:spcPct val="90000"/>
              </a:lnSpc>
              <a:buFont typeface="Arial" panose="020B0604020202020204" pitchFamily="34" charset="0"/>
              <a:buChar char="•"/>
            </a:pPr>
            <a:r>
              <a:rPr lang="nl-BE" sz="1800" dirty="0">
                <a:latin typeface="Avenir Roman"/>
              </a:rPr>
              <a:t>When the team is internalized as part of a social identity (= social identification), athletes are more likely to display normative behaviour for that team. </a:t>
            </a:r>
            <a:r>
              <a:rPr lang="nl-BE" sz="1800" dirty="0" err="1">
                <a:latin typeface="Avenir Roman"/>
              </a:rPr>
              <a:t>This</a:t>
            </a:r>
            <a:r>
              <a:rPr lang="nl-BE" sz="1800" dirty="0">
                <a:latin typeface="Avenir Roman"/>
              </a:rPr>
              <a:t> </a:t>
            </a:r>
            <a:r>
              <a:rPr lang="nl-BE" sz="1800" dirty="0" err="1">
                <a:latin typeface="Avenir Roman"/>
              </a:rPr>
              <a:t>will</a:t>
            </a:r>
            <a:r>
              <a:rPr lang="nl-BE" sz="1800" dirty="0">
                <a:latin typeface="Avenir Roman"/>
              </a:rPr>
              <a:t> </a:t>
            </a:r>
            <a:r>
              <a:rPr lang="nl-BE" sz="1800" dirty="0" err="1">
                <a:latin typeface="Avenir Roman"/>
              </a:rPr>
              <a:t>result</a:t>
            </a:r>
            <a:r>
              <a:rPr lang="nl-BE" sz="1800" dirty="0">
                <a:latin typeface="Avenir Roman"/>
              </a:rPr>
              <a:t> in </a:t>
            </a:r>
            <a:r>
              <a:rPr lang="nl-BE" sz="1800" dirty="0" err="1">
                <a:latin typeface="Avenir Roman"/>
              </a:rPr>
              <a:t>enhanced</a:t>
            </a:r>
            <a:r>
              <a:rPr lang="nl-BE" sz="1800" dirty="0">
                <a:latin typeface="Avenir Roman"/>
              </a:rPr>
              <a:t> </a:t>
            </a:r>
            <a:r>
              <a:rPr lang="nl-BE" sz="1800" dirty="0" err="1">
                <a:latin typeface="Avenir Roman"/>
              </a:rPr>
              <a:t>coordination</a:t>
            </a:r>
            <a:r>
              <a:rPr lang="nl-BE" sz="1800" dirty="0">
                <a:latin typeface="Avenir Roman"/>
              </a:rPr>
              <a:t> </a:t>
            </a:r>
            <a:r>
              <a:rPr lang="nl-BE" sz="1800" dirty="0" err="1">
                <a:latin typeface="Avenir Roman"/>
              </a:rPr>
              <a:t>and</a:t>
            </a:r>
            <a:r>
              <a:rPr lang="nl-BE" sz="1800" dirty="0">
                <a:latin typeface="Avenir Roman"/>
              </a:rPr>
              <a:t> </a:t>
            </a:r>
            <a:r>
              <a:rPr lang="nl-BE" sz="1800" dirty="0" err="1">
                <a:latin typeface="Avenir Roman"/>
              </a:rPr>
              <a:t>collaboration</a:t>
            </a:r>
            <a:r>
              <a:rPr lang="nl-BE" sz="1800" dirty="0">
                <a:latin typeface="Avenir Roman"/>
              </a:rPr>
              <a:t>. </a:t>
            </a:r>
            <a:r>
              <a:rPr lang="nl-BE" sz="1800" dirty="0" err="1">
                <a:latin typeface="Avenir Roman"/>
              </a:rPr>
              <a:t>Thus</a:t>
            </a:r>
            <a:r>
              <a:rPr lang="nl-BE" sz="1800" dirty="0">
                <a:latin typeface="Avenir Roman"/>
              </a:rPr>
              <a:t>, </a:t>
            </a:r>
            <a:r>
              <a:rPr lang="nl-BE" sz="1800" dirty="0" err="1">
                <a:latin typeface="Avenir Roman"/>
              </a:rPr>
              <a:t>both</a:t>
            </a:r>
            <a:r>
              <a:rPr lang="nl-BE" sz="1800" dirty="0">
                <a:latin typeface="Avenir Roman"/>
              </a:rPr>
              <a:t> on </a:t>
            </a:r>
            <a:r>
              <a:rPr lang="nl-BE" sz="1800" dirty="0" err="1">
                <a:latin typeface="Avenir Roman"/>
              </a:rPr>
              <a:t>and</a:t>
            </a:r>
            <a:r>
              <a:rPr lang="nl-BE" sz="1800" dirty="0">
                <a:latin typeface="Avenir Roman"/>
              </a:rPr>
              <a:t> off </a:t>
            </a:r>
            <a:r>
              <a:rPr lang="nl-BE" sz="1800" dirty="0" err="1">
                <a:latin typeface="Avenir Roman"/>
              </a:rPr>
              <a:t>the</a:t>
            </a:r>
            <a:r>
              <a:rPr lang="nl-BE" sz="1800" dirty="0">
                <a:latin typeface="Avenir Roman"/>
              </a:rPr>
              <a:t> pitch, </a:t>
            </a:r>
            <a:r>
              <a:rPr lang="nl-BE" sz="1800" dirty="0" err="1">
                <a:latin typeface="Avenir Roman"/>
              </a:rPr>
              <a:t>it</a:t>
            </a:r>
            <a:r>
              <a:rPr lang="nl-BE" sz="1800" dirty="0">
                <a:latin typeface="Avenir Roman"/>
              </a:rPr>
              <a:t> is </a:t>
            </a:r>
            <a:r>
              <a:rPr lang="nl-BE" sz="1800" dirty="0" err="1">
                <a:latin typeface="Avenir Roman"/>
              </a:rPr>
              <a:t>social</a:t>
            </a:r>
            <a:r>
              <a:rPr lang="nl-BE" sz="1800" dirty="0">
                <a:latin typeface="Avenir Roman"/>
              </a:rPr>
              <a:t> </a:t>
            </a:r>
            <a:r>
              <a:rPr lang="nl-BE" sz="1800" dirty="0" err="1">
                <a:latin typeface="Avenir Roman"/>
              </a:rPr>
              <a:t>identity</a:t>
            </a:r>
            <a:r>
              <a:rPr lang="nl-BE" sz="1800" dirty="0">
                <a:latin typeface="Avenir Roman"/>
              </a:rPr>
              <a:t> </a:t>
            </a:r>
            <a:r>
              <a:rPr lang="nl-BE" sz="1800" dirty="0" err="1">
                <a:latin typeface="Avenir Roman"/>
              </a:rPr>
              <a:t>that</a:t>
            </a:r>
            <a:r>
              <a:rPr lang="nl-BE" sz="1800" dirty="0">
                <a:latin typeface="Avenir Roman"/>
              </a:rPr>
              <a:t> </a:t>
            </a:r>
            <a:r>
              <a:rPr lang="nl-BE" sz="1800" dirty="0" err="1">
                <a:latin typeface="Avenir Roman"/>
              </a:rPr>
              <a:t>stokes</a:t>
            </a:r>
            <a:r>
              <a:rPr lang="nl-BE" sz="1800" dirty="0">
                <a:latin typeface="Avenir Roman"/>
              </a:rPr>
              <a:t> </a:t>
            </a:r>
            <a:r>
              <a:rPr lang="nl-BE" sz="1800" dirty="0" err="1">
                <a:latin typeface="Avenir Roman"/>
              </a:rPr>
              <a:t>the</a:t>
            </a:r>
            <a:r>
              <a:rPr lang="nl-BE" sz="1800" dirty="0">
                <a:latin typeface="Avenir Roman"/>
              </a:rPr>
              <a:t> </a:t>
            </a:r>
            <a:r>
              <a:rPr lang="nl-BE" sz="1800" dirty="0" err="1">
                <a:latin typeface="Avenir Roman"/>
              </a:rPr>
              <a:t>fire</a:t>
            </a:r>
            <a:r>
              <a:rPr lang="nl-BE" sz="1800" dirty="0">
                <a:latin typeface="Avenir Roman"/>
              </a:rPr>
              <a:t> of teamwork.</a:t>
            </a:r>
          </a:p>
          <a:p>
            <a:pPr marL="180975" indent="-180975">
              <a:lnSpc>
                <a:spcPct val="90000"/>
              </a:lnSpc>
              <a:buFont typeface="Arial" panose="020B0604020202020204" pitchFamily="34" charset="0"/>
              <a:buChar char="•"/>
            </a:pPr>
            <a:r>
              <a:rPr lang="nl-BE" sz="1800" dirty="0" err="1">
                <a:latin typeface="Avenir Roman"/>
              </a:rPr>
              <a:t>Social</a:t>
            </a:r>
            <a:r>
              <a:rPr lang="nl-BE" sz="1800" dirty="0">
                <a:latin typeface="Avenir Roman"/>
              </a:rPr>
              <a:t> </a:t>
            </a:r>
            <a:r>
              <a:rPr lang="nl-BE" sz="1800" dirty="0" err="1">
                <a:latin typeface="Avenir Roman"/>
              </a:rPr>
              <a:t>identification</a:t>
            </a:r>
            <a:r>
              <a:rPr lang="nl-BE" sz="1800" dirty="0">
                <a:latin typeface="Avenir Roman"/>
              </a:rPr>
              <a:t> </a:t>
            </a:r>
            <a:r>
              <a:rPr lang="nl-BE" sz="1800" dirty="0" err="1">
                <a:latin typeface="Avenir Roman"/>
              </a:rPr>
              <a:t>lays</a:t>
            </a:r>
            <a:r>
              <a:rPr lang="nl-BE" sz="1800" dirty="0">
                <a:latin typeface="Avenir Roman"/>
              </a:rPr>
              <a:t> </a:t>
            </a:r>
            <a:r>
              <a:rPr lang="nl-BE" sz="1800" dirty="0" err="1">
                <a:latin typeface="Avenir Roman"/>
              </a:rPr>
              <a:t>the</a:t>
            </a:r>
            <a:r>
              <a:rPr lang="nl-BE" sz="1800" dirty="0">
                <a:latin typeface="Avenir Roman"/>
              </a:rPr>
              <a:t> foundation </a:t>
            </a:r>
            <a:r>
              <a:rPr lang="nl-BE" sz="1800" dirty="0" err="1">
                <a:latin typeface="Avenir Roman"/>
              </a:rPr>
              <a:t>for</a:t>
            </a:r>
            <a:r>
              <a:rPr lang="nl-BE" sz="1800" dirty="0">
                <a:latin typeface="Avenir Roman"/>
              </a:rPr>
              <a:t> </a:t>
            </a:r>
            <a:r>
              <a:rPr lang="nl-BE" sz="1800" dirty="0" err="1">
                <a:latin typeface="Avenir Roman"/>
              </a:rPr>
              <a:t>enhanced</a:t>
            </a:r>
            <a:r>
              <a:rPr lang="nl-BE" sz="1800" dirty="0">
                <a:latin typeface="Avenir Roman"/>
              </a:rPr>
              <a:t> </a:t>
            </a:r>
            <a:r>
              <a:rPr lang="nl-BE" sz="1800" dirty="0" err="1">
                <a:latin typeface="Avenir Roman"/>
              </a:rPr>
              <a:t>collective</a:t>
            </a:r>
            <a:r>
              <a:rPr lang="nl-BE" sz="1800" dirty="0">
                <a:latin typeface="Avenir Roman"/>
              </a:rPr>
              <a:t> </a:t>
            </a:r>
            <a:r>
              <a:rPr lang="nl-BE" sz="1800" dirty="0" err="1">
                <a:latin typeface="Avenir Roman"/>
              </a:rPr>
              <a:t>efficacy</a:t>
            </a:r>
            <a:r>
              <a:rPr lang="nl-BE" sz="1800" dirty="0">
                <a:latin typeface="Avenir Roman"/>
              </a:rPr>
              <a:t>, </a:t>
            </a:r>
            <a:r>
              <a:rPr lang="nl-BE" sz="1800" dirty="0" err="1">
                <a:latin typeface="Avenir Roman"/>
              </a:rPr>
              <a:t>task</a:t>
            </a:r>
            <a:r>
              <a:rPr lang="nl-BE" sz="1800" dirty="0">
                <a:latin typeface="Avenir Roman"/>
              </a:rPr>
              <a:t> </a:t>
            </a:r>
            <a:r>
              <a:rPr lang="nl-BE" sz="1800" dirty="0" err="1">
                <a:latin typeface="Avenir Roman"/>
              </a:rPr>
              <a:t>and</a:t>
            </a:r>
            <a:r>
              <a:rPr lang="nl-BE" sz="1800" dirty="0">
                <a:latin typeface="Avenir Roman"/>
              </a:rPr>
              <a:t> </a:t>
            </a:r>
            <a:r>
              <a:rPr lang="nl-BE" sz="1800" dirty="0" err="1">
                <a:latin typeface="Avenir Roman"/>
              </a:rPr>
              <a:t>social</a:t>
            </a:r>
            <a:r>
              <a:rPr lang="nl-BE" sz="1800" dirty="0">
                <a:latin typeface="Avenir Roman"/>
              </a:rPr>
              <a:t> </a:t>
            </a:r>
            <a:r>
              <a:rPr lang="nl-BE" sz="1800" dirty="0" err="1">
                <a:latin typeface="Avenir Roman"/>
              </a:rPr>
              <a:t>cohesion</a:t>
            </a:r>
            <a:r>
              <a:rPr lang="nl-BE" sz="1800" dirty="0">
                <a:latin typeface="Avenir Roman"/>
              </a:rPr>
              <a:t>, </a:t>
            </a:r>
            <a:r>
              <a:rPr lang="nl-BE" sz="1800" dirty="0" err="1">
                <a:latin typeface="Avenir Roman"/>
              </a:rPr>
              <a:t>and</a:t>
            </a:r>
            <a:r>
              <a:rPr lang="nl-BE" sz="1800" dirty="0">
                <a:latin typeface="Avenir Roman"/>
              </a:rPr>
              <a:t> </a:t>
            </a:r>
            <a:r>
              <a:rPr lang="nl-BE" sz="1800" dirty="0" err="1">
                <a:latin typeface="Avenir Roman"/>
              </a:rPr>
              <a:t>ultimately</a:t>
            </a:r>
            <a:r>
              <a:rPr lang="nl-BE" sz="1800" dirty="0">
                <a:latin typeface="Avenir Roman"/>
              </a:rPr>
              <a:t> performance.</a:t>
            </a:r>
          </a:p>
          <a:p>
            <a:pPr marL="342900" indent="-342900">
              <a:lnSpc>
                <a:spcPct val="90000"/>
              </a:lnSpc>
              <a:buFont typeface="Arial" panose="020B0604020202020204" pitchFamily="34" charset="0"/>
              <a:buChar char="•"/>
            </a:pPr>
            <a:endParaRPr lang="nl-BE" dirty="0">
              <a:latin typeface="Avenir Roman"/>
            </a:endParaRPr>
          </a:p>
          <a:p>
            <a:pPr marL="342900" indent="-342900">
              <a:lnSpc>
                <a:spcPct val="90000"/>
              </a:lnSpc>
              <a:buFont typeface="Arial" panose="020B0604020202020204" pitchFamily="34" charset="0"/>
              <a:buChar char="•"/>
            </a:pPr>
            <a:endParaRPr lang="nl-BE" dirty="0">
              <a:latin typeface="Avenir Roman"/>
            </a:endParaRP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79450" y="438150"/>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A social identity approach to teamwork </a:t>
            </a:r>
            <a:br>
              <a:rPr lang="en-US" sz="3200" b="0" dirty="0">
                <a:solidFill>
                  <a:srgbClr val="22568B"/>
                </a:solidFill>
                <a:latin typeface="Avenir Roman" panose="02000503020000020003" pitchFamily="2" charset="0"/>
              </a:rPr>
            </a:br>
            <a:r>
              <a:rPr lang="en-US" sz="3200" b="0" dirty="0">
                <a:solidFill>
                  <a:srgbClr val="22568B"/>
                </a:solidFill>
                <a:latin typeface="Avenir Roman" panose="02000503020000020003" pitchFamily="2" charset="0"/>
              </a:rPr>
              <a:t>and group performance</a:t>
            </a:r>
            <a:br>
              <a:rPr lang="en-US" sz="3200" b="0" dirty="0">
                <a:solidFill>
                  <a:srgbClr val="22568B"/>
                </a:solidFill>
                <a:latin typeface="Avenir Roman" panose="02000503020000020003" pitchFamily="2" charset="0"/>
              </a:rPr>
            </a:br>
            <a:endParaRPr lang="en-US" sz="3200"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1025769" y="1623374"/>
            <a:ext cx="7171592" cy="1138577"/>
          </a:xfrm>
          <a:prstGeom prst="rect">
            <a:avLst/>
          </a:prstGeom>
        </p:spPr>
        <p:txBody>
          <a:bodyPr vert="horz" lIns="91440" tIns="45720" rIns="91440" bIns="45720" rtlCol="0">
            <a:no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lnSpc>
                <a:spcPct val="100000"/>
              </a:lnSpc>
              <a:spcAft>
                <a:spcPts val="0"/>
              </a:spcAft>
            </a:pPr>
            <a:r>
              <a:rPr lang="en-US" sz="2000" dirty="0">
                <a:solidFill>
                  <a:srgbClr val="4094D1"/>
                </a:solidFill>
                <a:latin typeface="Avenir Roman" panose="02000503020000020003" pitchFamily="2" charset="0"/>
              </a:rPr>
              <a:t>Athletes are more likely to identify with teams that have positive and distinct social identities, and their identification is a foundation for teamwork and group performance</a:t>
            </a:r>
          </a:p>
        </p:txBody>
      </p:sp>
      <p:sp>
        <p:nvSpPr>
          <p:cNvPr id="2" name="Rounded Rectangle 1">
            <a:extLst>
              <a:ext uri="{FF2B5EF4-FFF2-40B4-BE49-F238E27FC236}">
                <a16:creationId xmlns:a16="http://schemas.microsoft.com/office/drawing/2014/main" id="{46EB3ACC-4467-CB45-B868-05F3C30EDD8D}"/>
              </a:ext>
            </a:extLst>
          </p:cNvPr>
          <p:cNvSpPr/>
          <p:nvPr/>
        </p:nvSpPr>
        <p:spPr>
          <a:xfrm>
            <a:off x="240324" y="1623374"/>
            <a:ext cx="691661" cy="949570"/>
          </a:xfrm>
          <a:prstGeom prst="roundRect">
            <a:avLst/>
          </a:prstGeom>
          <a:solidFill>
            <a:srgbClr val="4094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Key </a:t>
            </a:r>
          </a:p>
          <a:p>
            <a:pPr algn="ctr"/>
            <a:r>
              <a:rPr lang="en-US" sz="1600" dirty="0"/>
              <a:t>Point </a:t>
            </a:r>
          </a:p>
          <a:p>
            <a:pPr algn="ctr"/>
            <a:r>
              <a:rPr lang="en-US" dirty="0"/>
              <a:t>1</a:t>
            </a:r>
          </a:p>
        </p:txBody>
      </p:sp>
    </p:spTree>
    <p:extLst>
      <p:ext uri="{BB962C8B-B14F-4D97-AF65-F5344CB8AC3E}">
        <p14:creationId xmlns:p14="http://schemas.microsoft.com/office/powerpoint/2010/main" val="218618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16</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446315" y="2863739"/>
            <a:ext cx="5446485" cy="2115059"/>
          </a:xfrm>
        </p:spPr>
        <p:txBody>
          <a:bodyPr>
            <a:normAutofit/>
          </a:bodyPr>
          <a:lstStyle/>
          <a:p>
            <a:pPr marL="180975" indent="-180975">
              <a:lnSpc>
                <a:spcPct val="90000"/>
              </a:lnSpc>
              <a:buFont typeface="Arial" panose="020B0604020202020204" pitchFamily="34" charset="0"/>
              <a:buChar char="•"/>
            </a:pPr>
            <a:r>
              <a:rPr lang="nl-BE" sz="1800" dirty="0">
                <a:latin typeface="Avenir Roman"/>
              </a:rPr>
              <a:t>This is illustrated by the example of how the club identities of Rio Ferdinand and Frank Lampard were conflicting forces in the English national team: “We didn’t hate each other but I didn’t want to give him anything that he might take back to Chelsea; I didn’t like him any more really because he played for Chelsea; he was getting his hands on a trophy that I wanted.”</a:t>
            </a:r>
          </a:p>
          <a:p>
            <a:pPr marL="342900" indent="-342900">
              <a:lnSpc>
                <a:spcPct val="90000"/>
              </a:lnSpc>
              <a:buFont typeface="Arial" panose="020B0604020202020204" pitchFamily="34" charset="0"/>
              <a:buChar char="•"/>
            </a:pPr>
            <a:endParaRPr lang="nl-BE" dirty="0">
              <a:latin typeface="Avenir Roman"/>
            </a:endParaRP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79450" y="438150"/>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A social identity approach to teamwork </a:t>
            </a:r>
            <a:br>
              <a:rPr lang="en-US" sz="3200" b="0" dirty="0">
                <a:solidFill>
                  <a:srgbClr val="22568B"/>
                </a:solidFill>
                <a:latin typeface="Avenir Roman" panose="02000503020000020003" pitchFamily="2" charset="0"/>
              </a:rPr>
            </a:br>
            <a:r>
              <a:rPr lang="en-US" sz="3200" b="0" dirty="0">
                <a:solidFill>
                  <a:srgbClr val="22568B"/>
                </a:solidFill>
                <a:latin typeface="Avenir Roman" panose="02000503020000020003" pitchFamily="2" charset="0"/>
              </a:rPr>
              <a:t>and group performance</a:t>
            </a:r>
            <a:br>
              <a:rPr lang="en-US" sz="3200" b="0" dirty="0">
                <a:solidFill>
                  <a:srgbClr val="22568B"/>
                </a:solidFill>
                <a:latin typeface="Avenir Roman" panose="02000503020000020003" pitchFamily="2" charset="0"/>
              </a:rPr>
            </a:br>
            <a:endParaRPr lang="en-US" sz="3200"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1066800" y="1632941"/>
            <a:ext cx="6717323" cy="11223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000" dirty="0">
                <a:solidFill>
                  <a:srgbClr val="4094D1"/>
                </a:solidFill>
                <a:latin typeface="Avenir Roman" panose="02000503020000020003" pitchFamily="2" charset="0"/>
              </a:rPr>
              <a:t>Athletes have multiple social identities, and the alignment of these has implications for teamwork and group performance.</a:t>
            </a:r>
          </a:p>
        </p:txBody>
      </p:sp>
      <p:sp>
        <p:nvSpPr>
          <p:cNvPr id="6" name="Rounded Rectangle 5">
            <a:extLst>
              <a:ext uri="{FF2B5EF4-FFF2-40B4-BE49-F238E27FC236}">
                <a16:creationId xmlns:a16="http://schemas.microsoft.com/office/drawing/2014/main" id="{185B5777-FB60-D44E-826D-F7042854283B}"/>
              </a:ext>
            </a:extLst>
          </p:cNvPr>
          <p:cNvSpPr/>
          <p:nvPr/>
        </p:nvSpPr>
        <p:spPr>
          <a:xfrm>
            <a:off x="240324" y="1623374"/>
            <a:ext cx="691661" cy="949570"/>
          </a:xfrm>
          <a:prstGeom prst="roundRect">
            <a:avLst/>
          </a:prstGeom>
          <a:solidFill>
            <a:srgbClr val="4094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Key </a:t>
            </a:r>
          </a:p>
          <a:p>
            <a:pPr algn="ctr"/>
            <a:r>
              <a:rPr lang="en-US" sz="1600" dirty="0"/>
              <a:t>Point </a:t>
            </a:r>
          </a:p>
          <a:p>
            <a:pPr algn="ctr"/>
            <a:r>
              <a:rPr lang="en-US" dirty="0"/>
              <a:t>2</a:t>
            </a:r>
          </a:p>
        </p:txBody>
      </p:sp>
      <p:pic>
        <p:nvPicPr>
          <p:cNvPr id="8" name="Picture 2" descr="Watch: Rio Ferdinand reveals why he and Frank Lampard stopped talking -  Planet Football">
            <a:extLst>
              <a:ext uri="{FF2B5EF4-FFF2-40B4-BE49-F238E27FC236}">
                <a16:creationId xmlns:a16="http://schemas.microsoft.com/office/drawing/2014/main" id="{A11A8EF0-F6CE-7946-95D3-4413082CD4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5896" y="2863739"/>
            <a:ext cx="2931205" cy="1531791"/>
          </a:xfrm>
          <a:prstGeom prst="rect">
            <a:avLst/>
          </a:prstGeom>
          <a:noFill/>
          <a:effectLst>
            <a:softEdge rad="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1521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4">
            <a:extLst>
              <a:ext uri="{FF2B5EF4-FFF2-40B4-BE49-F238E27FC236}">
                <a16:creationId xmlns:a16="http://schemas.microsoft.com/office/drawing/2014/main" id="{4DC385D0-6A7D-8C41-ABBC-8AA1F5B0BCA1}"/>
              </a:ext>
            </a:extLst>
          </p:cNvPr>
          <p:cNvPicPr>
            <a:picLocks noChangeAspect="1"/>
          </p:cNvPicPr>
          <p:nvPr/>
        </p:nvPicPr>
        <p:blipFill>
          <a:blip r:embed="rId3"/>
          <a:stretch>
            <a:fillRect/>
          </a:stretch>
        </p:blipFill>
        <p:spPr>
          <a:xfrm>
            <a:off x="6123227" y="2778268"/>
            <a:ext cx="3020773" cy="2256971"/>
          </a:xfrm>
          <a:prstGeom prst="rect">
            <a:avLst/>
          </a:prstGeom>
        </p:spPr>
      </p:pic>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17</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322943" y="2778268"/>
            <a:ext cx="6317342" cy="2115059"/>
          </a:xfrm>
        </p:spPr>
        <p:txBody>
          <a:bodyPr>
            <a:normAutofit/>
          </a:bodyPr>
          <a:lstStyle/>
          <a:p>
            <a:pPr marL="342900" indent="-342900">
              <a:lnSpc>
                <a:spcPct val="90000"/>
              </a:lnSpc>
              <a:buFont typeface="Arial" panose="020B0604020202020204" pitchFamily="34" charset="0"/>
              <a:buChar char="•"/>
            </a:pPr>
            <a:r>
              <a:rPr lang="nl-BE" sz="1800" dirty="0">
                <a:latin typeface="Avenir Roman"/>
              </a:rPr>
              <a:t>The example of Team Britain illustrates the importance of emphasizing a positive and unique identity (in this case, centred on being down to earth, paying attention to detail, innovation, and exemplifying Britishness).</a:t>
            </a:r>
          </a:p>
          <a:p>
            <a:pPr marL="342900" indent="-342900">
              <a:lnSpc>
                <a:spcPct val="90000"/>
              </a:lnSpc>
              <a:buFont typeface="Arial" panose="020B0604020202020204" pitchFamily="34" charset="0"/>
              <a:buChar char="•"/>
            </a:pPr>
            <a:r>
              <a:rPr lang="nl-BE" sz="1800" dirty="0">
                <a:latin typeface="Avenir Roman"/>
              </a:rPr>
              <a:t>The example of the Brownlees illustrates how athletes’ identities often change in response to context and, as they do, so do the thoughts and feelings that shape their performance.</a:t>
            </a: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79450" y="438150"/>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A social identity approach to teamwork </a:t>
            </a:r>
            <a:br>
              <a:rPr lang="en-US" sz="3200" b="0" dirty="0">
                <a:solidFill>
                  <a:srgbClr val="22568B"/>
                </a:solidFill>
                <a:latin typeface="Avenir Roman" panose="02000503020000020003" pitchFamily="2" charset="0"/>
              </a:rPr>
            </a:br>
            <a:r>
              <a:rPr lang="en-US" sz="3200" b="0" dirty="0">
                <a:solidFill>
                  <a:srgbClr val="22568B"/>
                </a:solidFill>
                <a:latin typeface="Avenir Roman" panose="02000503020000020003" pitchFamily="2" charset="0"/>
              </a:rPr>
              <a:t>and group performance</a:t>
            </a:r>
            <a:br>
              <a:rPr lang="en-US" sz="3200" b="0" dirty="0">
                <a:solidFill>
                  <a:srgbClr val="22568B"/>
                </a:solidFill>
                <a:latin typeface="Avenir Roman" panose="02000503020000020003" pitchFamily="2" charset="0"/>
              </a:rPr>
            </a:br>
            <a:endParaRPr lang="en-US" sz="3200"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1078523" y="1623374"/>
            <a:ext cx="6471138" cy="1017928"/>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lnSpc>
                <a:spcPct val="100000"/>
              </a:lnSpc>
              <a:spcAft>
                <a:spcPts val="0"/>
              </a:spcAft>
            </a:pPr>
            <a:r>
              <a:rPr lang="en-US" sz="2000" dirty="0">
                <a:solidFill>
                  <a:srgbClr val="4094D1"/>
                </a:solidFill>
                <a:latin typeface="Avenir Roman" panose="02000503020000020003" pitchFamily="2" charset="0"/>
              </a:rPr>
              <a:t>The content of social identities shapes teamwork and group performance</a:t>
            </a:r>
          </a:p>
        </p:txBody>
      </p:sp>
      <p:sp>
        <p:nvSpPr>
          <p:cNvPr id="6" name="Rounded Rectangle 5">
            <a:extLst>
              <a:ext uri="{FF2B5EF4-FFF2-40B4-BE49-F238E27FC236}">
                <a16:creationId xmlns:a16="http://schemas.microsoft.com/office/drawing/2014/main" id="{BBA8407D-41A4-0E4D-A748-0EBAB0D696C2}"/>
              </a:ext>
            </a:extLst>
          </p:cNvPr>
          <p:cNvSpPr/>
          <p:nvPr/>
        </p:nvSpPr>
        <p:spPr>
          <a:xfrm>
            <a:off x="240324" y="1623374"/>
            <a:ext cx="691661" cy="949570"/>
          </a:xfrm>
          <a:prstGeom prst="roundRect">
            <a:avLst/>
          </a:prstGeom>
          <a:solidFill>
            <a:srgbClr val="4094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Key </a:t>
            </a:r>
          </a:p>
          <a:p>
            <a:pPr algn="ctr"/>
            <a:r>
              <a:rPr lang="en-US" sz="1600" dirty="0"/>
              <a:t>Point </a:t>
            </a:r>
          </a:p>
          <a:p>
            <a:pPr algn="ctr"/>
            <a:r>
              <a:rPr lang="en-US" dirty="0"/>
              <a:t>3</a:t>
            </a:r>
          </a:p>
        </p:txBody>
      </p:sp>
    </p:spTree>
    <p:extLst>
      <p:ext uri="{BB962C8B-B14F-4D97-AF65-F5344CB8AC3E}">
        <p14:creationId xmlns:p14="http://schemas.microsoft.com/office/powerpoint/2010/main" val="2866595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18</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372207" y="3239672"/>
            <a:ext cx="8335108" cy="1452843"/>
          </a:xfrm>
        </p:spPr>
        <p:txBody>
          <a:bodyPr>
            <a:normAutofit fontScale="92500" lnSpcReduction="20000"/>
          </a:bodyPr>
          <a:lstStyle/>
          <a:p>
            <a:pPr marL="180975" indent="-180975">
              <a:lnSpc>
                <a:spcPct val="90000"/>
              </a:lnSpc>
              <a:buFont typeface="Arial" panose="020B0604020202020204" pitchFamily="34" charset="0"/>
              <a:buChar char="•"/>
            </a:pPr>
            <a:r>
              <a:rPr lang="nl-BE" dirty="0">
                <a:latin typeface="Avenir Roman" panose="02000503020000020003"/>
              </a:rPr>
              <a:t>Social identity provides the basis for connection between people</a:t>
            </a:r>
          </a:p>
          <a:p>
            <a:pPr marL="180975" indent="-180975">
              <a:lnSpc>
                <a:spcPct val="90000"/>
              </a:lnSpc>
              <a:buFont typeface="Arial" panose="020B0604020202020204" pitchFamily="34" charset="0"/>
              <a:buChar char="•"/>
            </a:pPr>
            <a:r>
              <a:rPr lang="nl-BE" dirty="0">
                <a:latin typeface="Avenir Roman" panose="02000503020000020003"/>
              </a:rPr>
              <a:t>Coming back to the quote by Graham Henry: he did not refer to dyadic one-to-one connections, but to a depersonalised connection between individuals as team members.</a:t>
            </a:r>
          </a:p>
          <a:p>
            <a:pPr marL="180975" indent="-180975">
              <a:lnSpc>
                <a:spcPct val="90000"/>
              </a:lnSpc>
              <a:buFont typeface="Arial" panose="020B0604020202020204" pitchFamily="34" charset="0"/>
              <a:buChar char="•"/>
            </a:pPr>
            <a:r>
              <a:rPr lang="nl-BE" dirty="0">
                <a:latin typeface="Avenir Roman" panose="02000503020000020003"/>
              </a:rPr>
              <a:t>Ultimately teamwork is all about ‘us’ </a:t>
            </a:r>
          </a:p>
        </p:txBody>
      </p:sp>
      <p:sp>
        <p:nvSpPr>
          <p:cNvPr id="8" name="Title 1">
            <a:extLst>
              <a:ext uri="{FF2B5EF4-FFF2-40B4-BE49-F238E27FC236}">
                <a16:creationId xmlns:a16="http://schemas.microsoft.com/office/drawing/2014/main" id="{362AEFA4-322C-4D50-8767-6B0634F1FBA0}"/>
              </a:ext>
            </a:extLst>
          </p:cNvPr>
          <p:cNvSpPr>
            <a:spLocks noGrp="1"/>
          </p:cNvSpPr>
          <p:nvPr>
            <p:ph type="ctrTitle"/>
          </p:nvPr>
        </p:nvSpPr>
        <p:spPr>
          <a:xfrm>
            <a:off x="685800" y="222872"/>
            <a:ext cx="7772400" cy="522288"/>
          </a:xfrm>
        </p:spPr>
        <p:txBody>
          <a:bodyPr anchor="t">
            <a:noAutofit/>
          </a:bodyPr>
          <a:lstStyle>
            <a:lvl1pPr algn="l">
              <a:defRPr sz="3600" b="1"/>
            </a:lvl1pPr>
          </a:lstStyle>
          <a:p>
            <a:r>
              <a:rPr lang="en-US" sz="3200" b="0" dirty="0">
                <a:solidFill>
                  <a:srgbClr val="22568B"/>
                </a:solidFill>
                <a:latin typeface="Avenir Roman" panose="02000503020000020003"/>
              </a:rPr>
              <a:t>Conclusions</a:t>
            </a:r>
            <a:br>
              <a:rPr lang="en-US" dirty="0"/>
            </a:br>
            <a:endParaRPr lang="en-US" dirty="0"/>
          </a:p>
        </p:txBody>
      </p:sp>
      <p:pic>
        <p:nvPicPr>
          <p:cNvPr id="22534" name="Picture 6" descr="Irish sports journalist Ewan Mckenna has labelled the All Blacks' haka a marketing ploy and insulting to Maori.">
            <a:extLst>
              <a:ext uri="{FF2B5EF4-FFF2-40B4-BE49-F238E27FC236}">
                <a16:creationId xmlns:a16="http://schemas.microsoft.com/office/drawing/2014/main" id="{F52AFB2A-4D88-409D-9AC8-48570A675B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4939" y="745160"/>
            <a:ext cx="4110718" cy="2310108"/>
          </a:xfrm>
          <a:prstGeom prst="rect">
            <a:avLst/>
          </a:prstGeom>
          <a:noFill/>
          <a:effectLst>
            <a:softEdge rad="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2659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2</a:t>
            </a:fld>
            <a:endParaRPr lang="en-GB" dirty="0"/>
          </a:p>
        </p:txBody>
      </p:sp>
      <p:sp>
        <p:nvSpPr>
          <p:cNvPr id="5" name="Title 1">
            <a:extLst>
              <a:ext uri="{FF2B5EF4-FFF2-40B4-BE49-F238E27FC236}">
                <a16:creationId xmlns:a16="http://schemas.microsoft.com/office/drawing/2014/main" id="{2E36572C-7613-4D4D-9C7E-9752C773C584}"/>
              </a:ext>
            </a:extLst>
          </p:cNvPr>
          <p:cNvSpPr>
            <a:spLocks noGrp="1"/>
          </p:cNvSpPr>
          <p:nvPr>
            <p:ph type="ctrTitle"/>
          </p:nvPr>
        </p:nvSpPr>
        <p:spPr>
          <a:xfrm>
            <a:off x="424961" y="372131"/>
            <a:ext cx="7772400" cy="521493"/>
          </a:xfrm>
        </p:spPr>
        <p:txBody>
          <a:bodyPr anchor="t">
            <a:noAutofit/>
          </a:bodyPr>
          <a:lstStyle>
            <a:lvl1pPr algn="l">
              <a:defRPr sz="3600" b="1"/>
            </a:lvl1pPr>
          </a:lstStyle>
          <a:p>
            <a:r>
              <a:rPr lang="en-US" b="0" dirty="0">
                <a:solidFill>
                  <a:srgbClr val="22568B"/>
                </a:solidFill>
                <a:latin typeface="Avenir Roman" panose="02000503020000020003" pitchFamily="2" charset="0"/>
                <a:cs typeface="Shree Devanagari 714" panose="02000600000000000000" pitchFamily="2" charset="0"/>
              </a:rPr>
              <a:t>Background</a:t>
            </a:r>
            <a:br>
              <a:rPr lang="en-US" dirty="0">
                <a:latin typeface="Avenir Roman" panose="02000503020000020003" pitchFamily="2" charset="0"/>
              </a:rPr>
            </a:br>
            <a:endParaRPr lang="en-US" dirty="0">
              <a:latin typeface="Avenir Roman" panose="02000503020000020003" pitchFamily="2" charset="0"/>
            </a:endParaRPr>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424961" y="1782604"/>
            <a:ext cx="8003422" cy="2185658"/>
          </a:xfrm>
        </p:spPr>
        <p:txBody>
          <a:bodyPr>
            <a:normAutofit/>
          </a:bodyPr>
          <a:lstStyle/>
          <a:p>
            <a:pPr marL="0" indent="0">
              <a:lnSpc>
                <a:spcPct val="100000"/>
              </a:lnSpc>
              <a:spcBef>
                <a:spcPts val="0"/>
              </a:spcBef>
              <a:buFontTx/>
              <a:buNone/>
            </a:pPr>
            <a:r>
              <a:rPr lang="nl-BE" altLang="nl-BE" sz="1600" dirty="0">
                <a:solidFill>
                  <a:srgbClr val="4094D1"/>
                </a:solidFill>
                <a:latin typeface="Avenir Roman" panose="02000503020000020003" pitchFamily="2" charset="0"/>
              </a:rPr>
              <a:t>“</a:t>
            </a:r>
            <a:r>
              <a:rPr lang="nl-BE" altLang="nl-BE" sz="1600" dirty="0" err="1">
                <a:solidFill>
                  <a:srgbClr val="4094D1"/>
                </a:solidFill>
                <a:latin typeface="Avenir Roman" panose="02000503020000020003" pitchFamily="2" charset="0"/>
              </a:rPr>
              <a:t>You</a:t>
            </a:r>
            <a:r>
              <a:rPr lang="nl-BE" altLang="nl-BE" sz="1600" dirty="0">
                <a:solidFill>
                  <a:srgbClr val="4094D1"/>
                </a:solidFill>
                <a:latin typeface="Avenir Roman" panose="02000503020000020003" pitchFamily="2" charset="0"/>
              </a:rPr>
              <a:t> talk </a:t>
            </a:r>
            <a:r>
              <a:rPr lang="nl-BE" altLang="nl-BE" sz="1600" dirty="0" err="1">
                <a:solidFill>
                  <a:srgbClr val="4094D1"/>
                </a:solidFill>
                <a:latin typeface="Avenir Roman" panose="02000503020000020003" pitchFamily="2" charset="0"/>
              </a:rPr>
              <a:t>about</a:t>
            </a:r>
            <a:r>
              <a:rPr lang="nl-BE" altLang="nl-BE" sz="1600" dirty="0">
                <a:solidFill>
                  <a:srgbClr val="4094D1"/>
                </a:solidFill>
                <a:latin typeface="Avenir Roman" panose="02000503020000020003" pitchFamily="2" charset="0"/>
              </a:rPr>
              <a:t> </a:t>
            </a:r>
            <a:r>
              <a:rPr lang="nl-BE" altLang="nl-BE" sz="1600" dirty="0" err="1">
                <a:solidFill>
                  <a:srgbClr val="4094D1"/>
                </a:solidFill>
                <a:latin typeface="Avenir Roman" panose="02000503020000020003" pitchFamily="2" charset="0"/>
              </a:rPr>
              <a:t>the</a:t>
            </a:r>
            <a:r>
              <a:rPr lang="nl-BE" altLang="nl-BE" sz="1600" dirty="0">
                <a:solidFill>
                  <a:srgbClr val="4094D1"/>
                </a:solidFill>
                <a:latin typeface="Avenir Roman" panose="02000503020000020003" pitchFamily="2" charset="0"/>
              </a:rPr>
              <a:t> </a:t>
            </a:r>
            <a:r>
              <a:rPr lang="nl-BE" altLang="nl-BE" sz="1600" dirty="0" err="1">
                <a:solidFill>
                  <a:srgbClr val="4094D1"/>
                </a:solidFill>
                <a:latin typeface="Avenir Roman" panose="02000503020000020003" pitchFamily="2" charset="0"/>
              </a:rPr>
              <a:t>legacy</a:t>
            </a:r>
            <a:r>
              <a:rPr lang="nl-BE" altLang="nl-BE" sz="1600" dirty="0">
                <a:solidFill>
                  <a:srgbClr val="4094D1"/>
                </a:solidFill>
                <a:latin typeface="Avenir Roman" panose="02000503020000020003" pitchFamily="2" charset="0"/>
              </a:rPr>
              <a:t> </a:t>
            </a:r>
            <a:r>
              <a:rPr lang="nl-BE" altLang="nl-BE" sz="1600" dirty="0" err="1">
                <a:solidFill>
                  <a:srgbClr val="4094D1"/>
                </a:solidFill>
                <a:latin typeface="Avenir Roman" panose="02000503020000020003" pitchFamily="2" charset="0"/>
              </a:rPr>
              <a:t>and</a:t>
            </a:r>
            <a:r>
              <a:rPr lang="nl-BE" altLang="nl-BE" sz="1600" dirty="0">
                <a:solidFill>
                  <a:srgbClr val="4094D1"/>
                </a:solidFill>
                <a:latin typeface="Avenir Roman" panose="02000503020000020003" pitchFamily="2" charset="0"/>
              </a:rPr>
              <a:t> </a:t>
            </a:r>
            <a:r>
              <a:rPr lang="nl-BE" altLang="nl-BE" sz="1600" dirty="0" err="1">
                <a:solidFill>
                  <a:srgbClr val="4094D1"/>
                </a:solidFill>
                <a:latin typeface="Avenir Roman" panose="02000503020000020003" pitchFamily="2" charset="0"/>
              </a:rPr>
              <a:t>what</a:t>
            </a:r>
            <a:r>
              <a:rPr lang="nl-BE" altLang="nl-BE" sz="1600" dirty="0">
                <a:solidFill>
                  <a:srgbClr val="4094D1"/>
                </a:solidFill>
                <a:latin typeface="Avenir Roman" panose="02000503020000020003" pitchFamily="2" charset="0"/>
              </a:rPr>
              <a:t> </a:t>
            </a:r>
            <a:r>
              <a:rPr lang="nl-BE" altLang="nl-BE" sz="1600" dirty="0" err="1">
                <a:solidFill>
                  <a:srgbClr val="4094D1"/>
                </a:solidFill>
                <a:latin typeface="Avenir Roman" panose="02000503020000020003" pitchFamily="2" charset="0"/>
              </a:rPr>
              <a:t>that</a:t>
            </a:r>
            <a:r>
              <a:rPr lang="nl-BE" altLang="nl-BE" sz="1600" dirty="0">
                <a:solidFill>
                  <a:srgbClr val="4094D1"/>
                </a:solidFill>
                <a:latin typeface="Avenir Roman" panose="02000503020000020003" pitchFamily="2" charset="0"/>
              </a:rPr>
              <a:t> means. ... But I </a:t>
            </a:r>
            <a:r>
              <a:rPr lang="nl-BE" altLang="nl-BE" sz="1600" dirty="0" err="1">
                <a:solidFill>
                  <a:srgbClr val="4094D1"/>
                </a:solidFill>
                <a:latin typeface="Avenir Roman" panose="02000503020000020003" pitchFamily="2" charset="0"/>
              </a:rPr>
              <a:t>think</a:t>
            </a:r>
            <a:r>
              <a:rPr lang="nl-BE" altLang="nl-BE" sz="1600" dirty="0">
                <a:solidFill>
                  <a:srgbClr val="4094D1"/>
                </a:solidFill>
                <a:latin typeface="Avenir Roman" panose="02000503020000020003" pitchFamily="2" charset="0"/>
              </a:rPr>
              <a:t> </a:t>
            </a:r>
            <a:r>
              <a:rPr lang="nl-BE" altLang="nl-BE" sz="1600" dirty="0" err="1">
                <a:solidFill>
                  <a:srgbClr val="4094D1"/>
                </a:solidFill>
                <a:latin typeface="Avenir Roman" panose="02000503020000020003" pitchFamily="2" charset="0"/>
              </a:rPr>
              <a:t>the</a:t>
            </a:r>
            <a:r>
              <a:rPr lang="nl-BE" altLang="nl-BE" sz="1600" dirty="0">
                <a:solidFill>
                  <a:srgbClr val="4094D1"/>
                </a:solidFill>
                <a:latin typeface="Avenir Roman" panose="02000503020000020003" pitchFamily="2" charset="0"/>
              </a:rPr>
              <a:t> </a:t>
            </a:r>
            <a:r>
              <a:rPr lang="nl-BE" altLang="nl-BE" sz="1600" dirty="0" err="1">
                <a:solidFill>
                  <a:srgbClr val="4094D1"/>
                </a:solidFill>
                <a:latin typeface="Avenir Roman" panose="02000503020000020003" pitchFamily="2" charset="0"/>
              </a:rPr>
              <a:t>other</a:t>
            </a:r>
            <a:r>
              <a:rPr lang="nl-BE" altLang="nl-BE" sz="1600" dirty="0">
                <a:solidFill>
                  <a:srgbClr val="4094D1"/>
                </a:solidFill>
                <a:latin typeface="Avenir Roman" panose="02000503020000020003" pitchFamily="2" charset="0"/>
              </a:rPr>
              <a:t> </a:t>
            </a:r>
            <a:r>
              <a:rPr lang="nl-BE" altLang="nl-BE" sz="1600" dirty="0" err="1">
                <a:solidFill>
                  <a:srgbClr val="4094D1"/>
                </a:solidFill>
                <a:latin typeface="Avenir Roman" panose="02000503020000020003" pitchFamily="2" charset="0"/>
              </a:rPr>
              <a:t>thing</a:t>
            </a:r>
            <a:r>
              <a:rPr lang="nl-BE" altLang="nl-BE" sz="1600" dirty="0">
                <a:solidFill>
                  <a:srgbClr val="4094D1"/>
                </a:solidFill>
                <a:latin typeface="Avenir Roman" panose="02000503020000020003" pitchFamily="2" charset="0"/>
              </a:rPr>
              <a:t> </a:t>
            </a:r>
            <a:r>
              <a:rPr lang="nl-BE" altLang="nl-BE" sz="1600" dirty="0" err="1">
                <a:solidFill>
                  <a:srgbClr val="4094D1"/>
                </a:solidFill>
                <a:latin typeface="Avenir Roman" panose="02000503020000020003" pitchFamily="2" charset="0"/>
              </a:rPr>
              <a:t>that</a:t>
            </a:r>
            <a:r>
              <a:rPr lang="nl-BE" altLang="nl-BE" sz="1600" dirty="0">
                <a:solidFill>
                  <a:srgbClr val="4094D1"/>
                </a:solidFill>
                <a:latin typeface="Avenir Roman" panose="02000503020000020003" pitchFamily="2" charset="0"/>
              </a:rPr>
              <a:t> was </a:t>
            </a:r>
            <a:r>
              <a:rPr lang="nl-BE" altLang="nl-BE" sz="1600" dirty="0" err="1">
                <a:solidFill>
                  <a:srgbClr val="4094D1"/>
                </a:solidFill>
                <a:latin typeface="Avenir Roman" panose="02000503020000020003" pitchFamily="2" charset="0"/>
              </a:rPr>
              <a:t>really</a:t>
            </a:r>
            <a:r>
              <a:rPr lang="nl-BE" altLang="nl-BE" sz="1600" dirty="0">
                <a:solidFill>
                  <a:srgbClr val="4094D1"/>
                </a:solidFill>
                <a:latin typeface="Avenir Roman" panose="02000503020000020003" pitchFamily="2" charset="0"/>
              </a:rPr>
              <a:t> important was </a:t>
            </a:r>
            <a:r>
              <a:rPr lang="nl-BE" altLang="nl-BE" sz="1600" dirty="0" err="1">
                <a:solidFill>
                  <a:srgbClr val="4094D1"/>
                </a:solidFill>
                <a:latin typeface="Avenir Roman" panose="02000503020000020003" pitchFamily="2" charset="0"/>
              </a:rPr>
              <a:t>the</a:t>
            </a:r>
            <a:r>
              <a:rPr lang="nl-BE" altLang="nl-BE" sz="1600" dirty="0">
                <a:solidFill>
                  <a:srgbClr val="4094D1"/>
                </a:solidFill>
                <a:latin typeface="Avenir Roman" panose="02000503020000020003" pitchFamily="2" charset="0"/>
              </a:rPr>
              <a:t> </a:t>
            </a:r>
            <a:r>
              <a:rPr lang="nl-BE" altLang="nl-BE" sz="1600" i="1" dirty="0" err="1">
                <a:solidFill>
                  <a:srgbClr val="4094D1"/>
                </a:solidFill>
                <a:latin typeface="Avenir Roman" panose="02000503020000020003" pitchFamily="2" charset="0"/>
              </a:rPr>
              <a:t>connection</a:t>
            </a:r>
            <a:r>
              <a:rPr lang="nl-BE" altLang="nl-BE" sz="1600" i="1" dirty="0">
                <a:solidFill>
                  <a:srgbClr val="4094D1"/>
                </a:solidFill>
                <a:latin typeface="Avenir Roman" panose="02000503020000020003" pitchFamily="2" charset="0"/>
              </a:rPr>
              <a:t> </a:t>
            </a:r>
            <a:r>
              <a:rPr lang="nl-BE" altLang="nl-BE" sz="1600" i="1" dirty="0" err="1">
                <a:solidFill>
                  <a:srgbClr val="4094D1"/>
                </a:solidFill>
                <a:latin typeface="Avenir Roman" panose="02000503020000020003" pitchFamily="2" charset="0"/>
              </a:rPr>
              <a:t>between</a:t>
            </a:r>
            <a:r>
              <a:rPr lang="nl-BE" altLang="nl-BE" sz="1600" i="1" dirty="0">
                <a:solidFill>
                  <a:srgbClr val="4094D1"/>
                </a:solidFill>
                <a:latin typeface="Avenir Roman" panose="02000503020000020003" pitchFamily="2" charset="0"/>
              </a:rPr>
              <a:t> </a:t>
            </a:r>
            <a:r>
              <a:rPr lang="nl-BE" altLang="nl-BE" sz="1600" i="1" dirty="0" err="1">
                <a:solidFill>
                  <a:srgbClr val="4094D1"/>
                </a:solidFill>
                <a:latin typeface="Avenir Roman" panose="02000503020000020003" pitchFamily="2" charset="0"/>
              </a:rPr>
              <a:t>the</a:t>
            </a:r>
            <a:r>
              <a:rPr lang="nl-BE" altLang="nl-BE" sz="1600" i="1" dirty="0">
                <a:solidFill>
                  <a:srgbClr val="4094D1"/>
                </a:solidFill>
                <a:latin typeface="Avenir Roman" panose="02000503020000020003" pitchFamily="2" charset="0"/>
              </a:rPr>
              <a:t> </a:t>
            </a:r>
            <a:r>
              <a:rPr lang="nl-BE" altLang="nl-BE" sz="1600" i="1" dirty="0" err="1">
                <a:solidFill>
                  <a:srgbClr val="4094D1"/>
                </a:solidFill>
                <a:latin typeface="Avenir Roman" panose="02000503020000020003" pitchFamily="2" charset="0"/>
              </a:rPr>
              <a:t>people</a:t>
            </a:r>
            <a:r>
              <a:rPr lang="nl-BE" altLang="nl-BE" sz="1600" i="1" dirty="0">
                <a:solidFill>
                  <a:srgbClr val="4094D1"/>
                </a:solidFill>
                <a:latin typeface="Avenir Roman" panose="02000503020000020003" pitchFamily="2" charset="0"/>
              </a:rPr>
              <a:t> </a:t>
            </a:r>
            <a:r>
              <a:rPr lang="nl-BE" altLang="nl-BE" sz="1600" dirty="0">
                <a:solidFill>
                  <a:srgbClr val="4094D1"/>
                </a:solidFill>
                <a:latin typeface="Avenir Roman" panose="02000503020000020003" pitchFamily="2" charset="0"/>
              </a:rPr>
              <a:t>– </a:t>
            </a:r>
            <a:r>
              <a:rPr lang="nl-BE" altLang="nl-BE" sz="1600" dirty="0" err="1">
                <a:solidFill>
                  <a:srgbClr val="4094D1"/>
                </a:solidFill>
                <a:latin typeface="Avenir Roman" panose="02000503020000020003" pitchFamily="2" charset="0"/>
              </a:rPr>
              <a:t>and</a:t>
            </a:r>
            <a:r>
              <a:rPr lang="nl-BE" altLang="nl-BE" sz="1600" dirty="0">
                <a:solidFill>
                  <a:srgbClr val="4094D1"/>
                </a:solidFill>
                <a:latin typeface="Avenir Roman" panose="02000503020000020003" pitchFamily="2" charset="0"/>
              </a:rPr>
              <a:t> </a:t>
            </a:r>
            <a:r>
              <a:rPr lang="nl-BE" altLang="nl-BE" sz="1600" dirty="0" err="1">
                <a:solidFill>
                  <a:srgbClr val="4094D1"/>
                </a:solidFill>
                <a:latin typeface="Avenir Roman" panose="02000503020000020003" pitchFamily="2" charset="0"/>
              </a:rPr>
              <a:t>the</a:t>
            </a:r>
            <a:r>
              <a:rPr lang="nl-BE" altLang="nl-BE" sz="1600" dirty="0">
                <a:solidFill>
                  <a:srgbClr val="4094D1"/>
                </a:solidFill>
                <a:latin typeface="Avenir Roman" panose="02000503020000020003" pitchFamily="2" charset="0"/>
              </a:rPr>
              <a:t> </a:t>
            </a:r>
            <a:r>
              <a:rPr lang="nl-BE" altLang="nl-BE" sz="1600" dirty="0" err="1">
                <a:solidFill>
                  <a:srgbClr val="4094D1"/>
                </a:solidFill>
                <a:latin typeface="Avenir Roman" panose="02000503020000020003" pitchFamily="2" charset="0"/>
              </a:rPr>
              <a:t>greater</a:t>
            </a:r>
            <a:r>
              <a:rPr lang="nl-BE" altLang="nl-BE" sz="1600" dirty="0">
                <a:solidFill>
                  <a:srgbClr val="4094D1"/>
                </a:solidFill>
                <a:latin typeface="Avenir Roman" panose="02000503020000020003" pitchFamily="2" charset="0"/>
              </a:rPr>
              <a:t> </a:t>
            </a:r>
            <a:r>
              <a:rPr lang="nl-BE" altLang="nl-BE" sz="1600" dirty="0" err="1">
                <a:solidFill>
                  <a:srgbClr val="4094D1"/>
                </a:solidFill>
                <a:latin typeface="Avenir Roman" panose="02000503020000020003" pitchFamily="2" charset="0"/>
              </a:rPr>
              <a:t>those</a:t>
            </a:r>
            <a:r>
              <a:rPr lang="nl-BE" altLang="nl-BE" sz="1600" dirty="0">
                <a:solidFill>
                  <a:srgbClr val="4094D1"/>
                </a:solidFill>
                <a:latin typeface="Avenir Roman" panose="02000503020000020003" pitchFamily="2" charset="0"/>
              </a:rPr>
              <a:t> </a:t>
            </a:r>
            <a:r>
              <a:rPr lang="nl-BE" altLang="nl-BE" sz="1600" dirty="0" err="1">
                <a:solidFill>
                  <a:srgbClr val="4094D1"/>
                </a:solidFill>
                <a:latin typeface="Avenir Roman" panose="02000503020000020003" pitchFamily="2" charset="0"/>
              </a:rPr>
              <a:t>connections</a:t>
            </a:r>
            <a:r>
              <a:rPr lang="nl-BE" altLang="nl-BE" sz="1600" dirty="0">
                <a:solidFill>
                  <a:srgbClr val="4094D1"/>
                </a:solidFill>
                <a:latin typeface="Avenir Roman" panose="02000503020000020003" pitchFamily="2" charset="0"/>
              </a:rPr>
              <a:t>, </a:t>
            </a:r>
            <a:r>
              <a:rPr lang="nl-BE" altLang="nl-BE" sz="1600" dirty="0" err="1">
                <a:solidFill>
                  <a:srgbClr val="4094D1"/>
                </a:solidFill>
                <a:latin typeface="Avenir Roman" panose="02000503020000020003" pitchFamily="2" charset="0"/>
              </a:rPr>
              <a:t>the</a:t>
            </a:r>
            <a:r>
              <a:rPr lang="nl-BE" altLang="nl-BE" sz="1600" dirty="0">
                <a:solidFill>
                  <a:srgbClr val="4094D1"/>
                </a:solidFill>
                <a:latin typeface="Avenir Roman" panose="02000503020000020003" pitchFamily="2" charset="0"/>
              </a:rPr>
              <a:t> more </a:t>
            </a:r>
            <a:r>
              <a:rPr lang="nl-BE" altLang="nl-BE" sz="1600" dirty="0" err="1">
                <a:solidFill>
                  <a:srgbClr val="4094D1"/>
                </a:solidFill>
                <a:latin typeface="Avenir Roman" panose="02000503020000020003" pitchFamily="2" charset="0"/>
              </a:rPr>
              <a:t>resilient</a:t>
            </a:r>
            <a:r>
              <a:rPr lang="nl-BE" altLang="nl-BE" sz="1600" dirty="0">
                <a:solidFill>
                  <a:srgbClr val="4094D1"/>
                </a:solidFill>
                <a:latin typeface="Avenir Roman" panose="02000503020000020003" pitchFamily="2" charset="0"/>
              </a:rPr>
              <a:t> </a:t>
            </a:r>
            <a:r>
              <a:rPr lang="nl-BE" altLang="nl-BE" sz="1600" dirty="0" err="1">
                <a:solidFill>
                  <a:srgbClr val="4094D1"/>
                </a:solidFill>
                <a:latin typeface="Avenir Roman" panose="02000503020000020003" pitchFamily="2" charset="0"/>
              </a:rPr>
              <a:t>and</a:t>
            </a:r>
            <a:r>
              <a:rPr lang="nl-BE" altLang="nl-BE" sz="1600" dirty="0">
                <a:solidFill>
                  <a:srgbClr val="4094D1"/>
                </a:solidFill>
                <a:latin typeface="Avenir Roman" panose="02000503020000020003" pitchFamily="2" charset="0"/>
              </a:rPr>
              <a:t> </a:t>
            </a:r>
            <a:r>
              <a:rPr lang="nl-BE" altLang="nl-BE" sz="1600" dirty="0" err="1">
                <a:solidFill>
                  <a:srgbClr val="4094D1"/>
                </a:solidFill>
                <a:latin typeface="Avenir Roman" panose="02000503020000020003" pitchFamily="2" charset="0"/>
              </a:rPr>
              <a:t>stronger</a:t>
            </a:r>
            <a:r>
              <a:rPr lang="nl-BE" altLang="nl-BE" sz="1600" dirty="0">
                <a:solidFill>
                  <a:srgbClr val="4094D1"/>
                </a:solidFill>
                <a:latin typeface="Avenir Roman" panose="02000503020000020003" pitchFamily="2" charset="0"/>
              </a:rPr>
              <a:t> we </a:t>
            </a:r>
            <a:r>
              <a:rPr lang="nl-BE" altLang="nl-BE" sz="1600" dirty="0" err="1">
                <a:solidFill>
                  <a:srgbClr val="4094D1"/>
                </a:solidFill>
                <a:latin typeface="Avenir Roman" panose="02000503020000020003" pitchFamily="2" charset="0"/>
              </a:rPr>
              <a:t>were</a:t>
            </a:r>
            <a:r>
              <a:rPr lang="nl-BE" altLang="nl-BE" sz="1600" dirty="0">
                <a:solidFill>
                  <a:srgbClr val="4094D1"/>
                </a:solidFill>
                <a:latin typeface="Avenir Roman" panose="02000503020000020003" pitchFamily="2" charset="0"/>
              </a:rPr>
              <a:t>, </a:t>
            </a:r>
            <a:r>
              <a:rPr lang="nl-BE" altLang="nl-BE" sz="1600" dirty="0" err="1">
                <a:solidFill>
                  <a:srgbClr val="4094D1"/>
                </a:solidFill>
                <a:latin typeface="Avenir Roman" panose="02000503020000020003" pitchFamily="2" charset="0"/>
              </a:rPr>
              <a:t>the</a:t>
            </a:r>
            <a:r>
              <a:rPr lang="nl-BE" altLang="nl-BE" sz="1600" dirty="0">
                <a:solidFill>
                  <a:srgbClr val="4094D1"/>
                </a:solidFill>
                <a:latin typeface="Avenir Roman" panose="02000503020000020003" pitchFamily="2" charset="0"/>
              </a:rPr>
              <a:t> </a:t>
            </a:r>
            <a:r>
              <a:rPr lang="nl-BE" altLang="nl-BE" sz="1600" i="1" dirty="0" err="1">
                <a:solidFill>
                  <a:srgbClr val="4094D1"/>
                </a:solidFill>
                <a:latin typeface="Avenir Roman" panose="02000503020000020003" pitchFamily="2" charset="0"/>
              </a:rPr>
              <a:t>better</a:t>
            </a:r>
            <a:r>
              <a:rPr lang="nl-BE" altLang="nl-BE" sz="1600" dirty="0">
                <a:solidFill>
                  <a:srgbClr val="4094D1"/>
                </a:solidFill>
                <a:latin typeface="Avenir Roman" panose="02000503020000020003" pitchFamily="2" charset="0"/>
              </a:rPr>
              <a:t> we </a:t>
            </a:r>
            <a:r>
              <a:rPr lang="nl-BE" altLang="nl-BE" sz="1600" dirty="0" err="1">
                <a:solidFill>
                  <a:srgbClr val="4094D1"/>
                </a:solidFill>
                <a:latin typeface="Avenir Roman" panose="02000503020000020003" pitchFamily="2" charset="0"/>
              </a:rPr>
              <a:t>were</a:t>
            </a:r>
            <a:r>
              <a:rPr lang="nl-BE" altLang="nl-BE" sz="1600" dirty="0">
                <a:solidFill>
                  <a:srgbClr val="4094D1"/>
                </a:solidFill>
                <a:latin typeface="Avenir Roman" panose="02000503020000020003" pitchFamily="2" charset="0"/>
              </a:rPr>
              <a:t>.“ </a:t>
            </a:r>
          </a:p>
          <a:p>
            <a:pPr marL="0" indent="0">
              <a:lnSpc>
                <a:spcPct val="100000"/>
              </a:lnSpc>
              <a:spcBef>
                <a:spcPts val="0"/>
              </a:spcBef>
              <a:buFontTx/>
              <a:buNone/>
            </a:pPr>
            <a:endParaRPr lang="nl-BE" altLang="nl-BE" sz="1600" dirty="0">
              <a:solidFill>
                <a:srgbClr val="4094D1"/>
              </a:solidFill>
              <a:latin typeface="Avenir Roman" panose="02000503020000020003" pitchFamily="2" charset="0"/>
            </a:endParaRPr>
          </a:p>
          <a:p>
            <a:pPr marL="0" indent="0">
              <a:lnSpc>
                <a:spcPct val="100000"/>
              </a:lnSpc>
              <a:spcBef>
                <a:spcPts val="0"/>
              </a:spcBef>
              <a:buFontTx/>
              <a:buNone/>
            </a:pPr>
            <a:r>
              <a:rPr lang="nl-BE" altLang="nl-BE" sz="1600" dirty="0">
                <a:solidFill>
                  <a:schemeClr val="bg1">
                    <a:lumMod val="50000"/>
                  </a:schemeClr>
                </a:solidFill>
                <a:latin typeface="Avenir Roman" panose="02000503020000020003" pitchFamily="2" charset="0"/>
              </a:rPr>
              <a:t>(Graham Henry, </a:t>
            </a:r>
            <a:r>
              <a:rPr lang="nl-BE" altLang="nl-BE" sz="1600" dirty="0" err="1">
                <a:solidFill>
                  <a:schemeClr val="bg1">
                    <a:lumMod val="50000"/>
                  </a:schemeClr>
                </a:solidFill>
                <a:latin typeface="Avenir Roman" panose="02000503020000020003" pitchFamily="2" charset="0"/>
              </a:rPr>
              <a:t>cited</a:t>
            </a:r>
            <a:r>
              <a:rPr lang="nl-BE" altLang="nl-BE" sz="1600" dirty="0">
                <a:solidFill>
                  <a:schemeClr val="bg1">
                    <a:lumMod val="50000"/>
                  </a:schemeClr>
                </a:solidFill>
                <a:latin typeface="Avenir Roman" panose="02000503020000020003" pitchFamily="2" charset="0"/>
              </a:rPr>
              <a:t> in Kerr, 2013, p. 80, emphasis added)</a:t>
            </a:r>
            <a:endParaRPr lang="nl-NL" altLang="nl-BE" sz="1600" dirty="0">
              <a:solidFill>
                <a:schemeClr val="bg1">
                  <a:lumMod val="50000"/>
                </a:schemeClr>
              </a:solidFill>
              <a:latin typeface="Avenir Roman" panose="02000503020000020003" pitchFamily="2" charset="0"/>
            </a:endParaRPr>
          </a:p>
          <a:p>
            <a:pPr>
              <a:lnSpc>
                <a:spcPct val="110000"/>
              </a:lnSpc>
            </a:pPr>
            <a:endParaRPr lang="nl-BE" sz="1600" dirty="0">
              <a:latin typeface="Avenir Roman" panose="02000503020000020003" pitchFamily="2" charset="0"/>
            </a:endParaRPr>
          </a:p>
        </p:txBody>
      </p:sp>
    </p:spTree>
    <p:extLst>
      <p:ext uri="{BB962C8B-B14F-4D97-AF65-F5344CB8AC3E}">
        <p14:creationId xmlns:p14="http://schemas.microsoft.com/office/powerpoint/2010/main" val="39720132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3</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685800" y="2107170"/>
            <a:ext cx="8187856" cy="2851692"/>
          </a:xfrm>
        </p:spPr>
        <p:txBody>
          <a:bodyPr>
            <a:normAutofit/>
          </a:bodyPr>
          <a:lstStyle/>
          <a:p>
            <a:pPr marL="180975" indent="-176213">
              <a:lnSpc>
                <a:spcPct val="100000"/>
              </a:lnSpc>
              <a:buFont typeface="Arial" panose="020B0604020202020204" pitchFamily="34" charset="0"/>
              <a:buChar char="•"/>
            </a:pPr>
            <a:r>
              <a:rPr lang="nl-BE" sz="1800" dirty="0">
                <a:latin typeface="Avenir Roman"/>
              </a:rPr>
              <a:t>Team </a:t>
            </a:r>
            <a:r>
              <a:rPr lang="nl-BE" sz="1800" dirty="0" err="1">
                <a:latin typeface="Avenir Roman"/>
              </a:rPr>
              <a:t>cohesion</a:t>
            </a:r>
            <a:r>
              <a:rPr lang="nl-BE" sz="1800" dirty="0">
                <a:latin typeface="Avenir Roman"/>
              </a:rPr>
              <a:t> has been </a:t>
            </a:r>
            <a:r>
              <a:rPr lang="nl-BE" sz="1800" dirty="0" err="1">
                <a:latin typeface="Avenir Roman"/>
              </a:rPr>
              <a:t>defined</a:t>
            </a:r>
            <a:r>
              <a:rPr lang="nl-BE" sz="1800" dirty="0">
                <a:latin typeface="Avenir Roman"/>
              </a:rPr>
              <a:t> as “</a:t>
            </a:r>
            <a:r>
              <a:rPr lang="nl-BE" sz="1800" dirty="0" err="1">
                <a:latin typeface="Avenir Roman"/>
              </a:rPr>
              <a:t>the</a:t>
            </a:r>
            <a:r>
              <a:rPr lang="nl-BE" sz="1800" dirty="0">
                <a:latin typeface="Avenir Roman"/>
              </a:rPr>
              <a:t> </a:t>
            </a:r>
            <a:r>
              <a:rPr lang="nl-BE" sz="1800" dirty="0" err="1">
                <a:latin typeface="Avenir Roman"/>
              </a:rPr>
              <a:t>dynamic</a:t>
            </a:r>
            <a:r>
              <a:rPr lang="nl-BE" sz="1800" dirty="0">
                <a:latin typeface="Avenir Roman"/>
              </a:rPr>
              <a:t> </a:t>
            </a:r>
            <a:r>
              <a:rPr lang="nl-BE" sz="1800" dirty="0" err="1">
                <a:latin typeface="Avenir Roman"/>
              </a:rPr>
              <a:t>process</a:t>
            </a:r>
            <a:r>
              <a:rPr lang="nl-BE" sz="1800" dirty="0">
                <a:latin typeface="Avenir Roman"/>
              </a:rPr>
              <a:t> </a:t>
            </a:r>
            <a:r>
              <a:rPr lang="nl-BE" sz="1800" dirty="0" err="1">
                <a:latin typeface="Avenir Roman"/>
              </a:rPr>
              <a:t>that</a:t>
            </a:r>
            <a:r>
              <a:rPr lang="nl-BE" sz="1800" dirty="0">
                <a:latin typeface="Avenir Roman"/>
              </a:rPr>
              <a:t> is </a:t>
            </a:r>
            <a:r>
              <a:rPr lang="nl-BE" sz="1800" dirty="0" err="1">
                <a:latin typeface="Avenir Roman"/>
              </a:rPr>
              <a:t>reflective</a:t>
            </a:r>
            <a:r>
              <a:rPr lang="nl-BE" sz="1800" dirty="0">
                <a:latin typeface="Avenir Roman"/>
              </a:rPr>
              <a:t> of </a:t>
            </a:r>
            <a:r>
              <a:rPr lang="nl-BE" sz="1800" dirty="0" err="1">
                <a:latin typeface="Avenir Roman"/>
              </a:rPr>
              <a:t>the</a:t>
            </a:r>
            <a:r>
              <a:rPr lang="nl-BE" sz="1800" dirty="0">
                <a:latin typeface="Avenir Roman"/>
              </a:rPr>
              <a:t> </a:t>
            </a:r>
            <a:r>
              <a:rPr lang="nl-BE" sz="1800" dirty="0" err="1">
                <a:latin typeface="Avenir Roman"/>
              </a:rPr>
              <a:t>tendency</a:t>
            </a:r>
            <a:r>
              <a:rPr lang="nl-BE" sz="1800" dirty="0">
                <a:latin typeface="Avenir Roman"/>
              </a:rPr>
              <a:t> </a:t>
            </a:r>
            <a:r>
              <a:rPr lang="nl-BE" sz="1800" dirty="0" err="1">
                <a:latin typeface="Avenir Roman"/>
              </a:rPr>
              <a:t>for</a:t>
            </a:r>
            <a:r>
              <a:rPr lang="nl-BE" sz="1800" dirty="0">
                <a:latin typeface="Avenir Roman"/>
              </a:rPr>
              <a:t> a </a:t>
            </a:r>
            <a:r>
              <a:rPr lang="nl-BE" sz="1800" dirty="0" err="1">
                <a:latin typeface="Avenir Roman"/>
              </a:rPr>
              <a:t>group</a:t>
            </a:r>
            <a:r>
              <a:rPr lang="nl-BE" sz="1800" dirty="0">
                <a:latin typeface="Avenir Roman"/>
              </a:rPr>
              <a:t> </a:t>
            </a:r>
            <a:r>
              <a:rPr lang="nl-BE" sz="1800" dirty="0" err="1">
                <a:latin typeface="Avenir Roman"/>
              </a:rPr>
              <a:t>to</a:t>
            </a:r>
            <a:r>
              <a:rPr lang="nl-BE" sz="1800" dirty="0">
                <a:latin typeface="Avenir Roman"/>
              </a:rPr>
              <a:t> stick </a:t>
            </a:r>
            <a:r>
              <a:rPr lang="nl-BE" sz="1800" dirty="0" err="1">
                <a:latin typeface="Avenir Roman"/>
              </a:rPr>
              <a:t>together</a:t>
            </a:r>
            <a:r>
              <a:rPr lang="nl-BE" sz="1800" dirty="0">
                <a:latin typeface="Avenir Roman"/>
              </a:rPr>
              <a:t> </a:t>
            </a:r>
            <a:r>
              <a:rPr lang="nl-BE" sz="1800" dirty="0" err="1">
                <a:latin typeface="Avenir Roman"/>
              </a:rPr>
              <a:t>and</a:t>
            </a:r>
            <a:r>
              <a:rPr lang="nl-BE" sz="1800" dirty="0">
                <a:latin typeface="Avenir Roman"/>
              </a:rPr>
              <a:t> </a:t>
            </a:r>
            <a:r>
              <a:rPr lang="nl-BE" sz="1800" dirty="0" err="1">
                <a:latin typeface="Avenir Roman"/>
              </a:rPr>
              <a:t>remain</a:t>
            </a:r>
            <a:r>
              <a:rPr lang="nl-BE" sz="1800" dirty="0">
                <a:latin typeface="Avenir Roman"/>
              </a:rPr>
              <a:t> </a:t>
            </a:r>
            <a:r>
              <a:rPr lang="nl-BE" sz="1800" dirty="0" err="1">
                <a:latin typeface="Avenir Roman"/>
              </a:rPr>
              <a:t>united</a:t>
            </a:r>
            <a:r>
              <a:rPr lang="nl-BE" sz="1800" dirty="0">
                <a:latin typeface="Avenir Roman"/>
              </a:rPr>
              <a:t> in </a:t>
            </a:r>
            <a:r>
              <a:rPr lang="nl-BE" sz="1800" dirty="0" err="1">
                <a:latin typeface="Avenir Roman"/>
              </a:rPr>
              <a:t>pursuit</a:t>
            </a:r>
            <a:r>
              <a:rPr lang="nl-BE" sz="1800" dirty="0">
                <a:latin typeface="Avenir Roman"/>
              </a:rPr>
              <a:t> of </a:t>
            </a:r>
            <a:r>
              <a:rPr lang="nl-BE" sz="1800" dirty="0" err="1">
                <a:latin typeface="Avenir Roman"/>
              </a:rPr>
              <a:t>its</a:t>
            </a:r>
            <a:r>
              <a:rPr lang="nl-BE" sz="1800" dirty="0">
                <a:latin typeface="Avenir Roman"/>
              </a:rPr>
              <a:t> </a:t>
            </a:r>
            <a:r>
              <a:rPr lang="nl-BE" sz="1800" dirty="0" err="1">
                <a:latin typeface="Avenir Roman"/>
              </a:rPr>
              <a:t>instrumental</a:t>
            </a:r>
            <a:r>
              <a:rPr lang="nl-BE" sz="1800" dirty="0">
                <a:latin typeface="Avenir Roman"/>
              </a:rPr>
              <a:t> </a:t>
            </a:r>
            <a:r>
              <a:rPr lang="nl-BE" sz="1800" dirty="0" err="1">
                <a:latin typeface="Avenir Roman"/>
              </a:rPr>
              <a:t>objectives</a:t>
            </a:r>
            <a:r>
              <a:rPr lang="nl-BE" sz="1800" dirty="0">
                <a:latin typeface="Avenir Roman"/>
              </a:rPr>
              <a:t> </a:t>
            </a:r>
            <a:r>
              <a:rPr lang="nl-BE" sz="1800" dirty="0" err="1">
                <a:latin typeface="Avenir Roman"/>
              </a:rPr>
              <a:t>and</a:t>
            </a:r>
            <a:r>
              <a:rPr lang="nl-BE" sz="1800" dirty="0">
                <a:latin typeface="Avenir Roman"/>
              </a:rPr>
              <a:t>/or </a:t>
            </a:r>
            <a:r>
              <a:rPr lang="nl-BE" sz="1800" dirty="0" err="1">
                <a:latin typeface="Avenir Roman"/>
              </a:rPr>
              <a:t>for</a:t>
            </a:r>
            <a:r>
              <a:rPr lang="nl-BE" sz="1800" dirty="0">
                <a:latin typeface="Avenir Roman"/>
              </a:rPr>
              <a:t> </a:t>
            </a:r>
            <a:r>
              <a:rPr lang="nl-BE" sz="1800" dirty="0" err="1">
                <a:latin typeface="Avenir Roman"/>
              </a:rPr>
              <a:t>the</a:t>
            </a:r>
            <a:r>
              <a:rPr lang="nl-BE" sz="1800" dirty="0">
                <a:latin typeface="Avenir Roman"/>
              </a:rPr>
              <a:t> </a:t>
            </a:r>
            <a:r>
              <a:rPr lang="nl-BE" sz="1800" dirty="0" err="1">
                <a:latin typeface="Avenir Roman"/>
              </a:rPr>
              <a:t>satisfaction</a:t>
            </a:r>
            <a:r>
              <a:rPr lang="nl-BE" sz="1800" dirty="0">
                <a:latin typeface="Avenir Roman"/>
              </a:rPr>
              <a:t> of member </a:t>
            </a:r>
            <a:r>
              <a:rPr lang="nl-BE" sz="1800" dirty="0" err="1">
                <a:latin typeface="Avenir Roman"/>
              </a:rPr>
              <a:t>affective</a:t>
            </a:r>
            <a:r>
              <a:rPr lang="nl-BE" sz="1800" dirty="0">
                <a:latin typeface="Avenir Roman"/>
              </a:rPr>
              <a:t> </a:t>
            </a:r>
            <a:r>
              <a:rPr lang="nl-BE" sz="1800" dirty="0" err="1">
                <a:latin typeface="Avenir Roman"/>
              </a:rPr>
              <a:t>needs</a:t>
            </a:r>
            <a:r>
              <a:rPr lang="nl-BE" sz="1800" dirty="0">
                <a:latin typeface="Avenir Roman"/>
              </a:rPr>
              <a:t>” </a:t>
            </a:r>
            <a:r>
              <a:rPr lang="nl-BE" sz="1800" dirty="0">
                <a:solidFill>
                  <a:schemeClr val="bg1">
                    <a:lumMod val="50000"/>
                  </a:schemeClr>
                </a:solidFill>
                <a:latin typeface="Avenir Roman"/>
              </a:rPr>
              <a:t>(</a:t>
            </a:r>
            <a:r>
              <a:rPr lang="nl-BE" sz="1800" dirty="0" err="1">
                <a:solidFill>
                  <a:schemeClr val="bg1">
                    <a:lumMod val="50000"/>
                  </a:schemeClr>
                </a:solidFill>
                <a:latin typeface="Avenir Roman"/>
              </a:rPr>
              <a:t>Carron</a:t>
            </a:r>
            <a:r>
              <a:rPr lang="nl-BE" sz="1800" dirty="0">
                <a:solidFill>
                  <a:schemeClr val="bg1">
                    <a:lumMod val="50000"/>
                  </a:schemeClr>
                </a:solidFill>
                <a:latin typeface="Avenir Roman"/>
              </a:rPr>
              <a:t>, </a:t>
            </a:r>
            <a:r>
              <a:rPr lang="nl-BE" sz="1800" dirty="0" err="1">
                <a:solidFill>
                  <a:schemeClr val="bg1">
                    <a:lumMod val="50000"/>
                  </a:schemeClr>
                </a:solidFill>
                <a:latin typeface="Avenir Roman"/>
              </a:rPr>
              <a:t>Brawley</a:t>
            </a:r>
            <a:r>
              <a:rPr lang="nl-BE" sz="1800" dirty="0">
                <a:solidFill>
                  <a:schemeClr val="bg1">
                    <a:lumMod val="50000"/>
                  </a:schemeClr>
                </a:solidFill>
                <a:latin typeface="Avenir Roman"/>
              </a:rPr>
              <a:t> &amp; </a:t>
            </a:r>
            <a:r>
              <a:rPr lang="nl-BE" sz="1800" dirty="0" err="1">
                <a:solidFill>
                  <a:schemeClr val="bg1">
                    <a:lumMod val="50000"/>
                  </a:schemeClr>
                </a:solidFill>
                <a:latin typeface="Avenir Roman"/>
              </a:rPr>
              <a:t>Widmeyer</a:t>
            </a:r>
            <a:r>
              <a:rPr lang="nl-BE" sz="1800" dirty="0">
                <a:solidFill>
                  <a:schemeClr val="bg1">
                    <a:lumMod val="50000"/>
                  </a:schemeClr>
                </a:solidFill>
                <a:latin typeface="Avenir Roman"/>
              </a:rPr>
              <a:t>, 1998, p. 213)</a:t>
            </a:r>
            <a:r>
              <a:rPr lang="nl-BE" sz="1800" dirty="0">
                <a:latin typeface="Avenir Roman"/>
              </a:rPr>
              <a:t>. </a:t>
            </a:r>
          </a:p>
          <a:p>
            <a:pPr marL="180975" indent="-176213">
              <a:lnSpc>
                <a:spcPct val="100000"/>
              </a:lnSpc>
              <a:buFont typeface="Arial" panose="020B0604020202020204" pitchFamily="34" charset="0"/>
              <a:buChar char="•"/>
            </a:pPr>
            <a:r>
              <a:rPr lang="nl-BE" sz="1800" dirty="0" err="1">
                <a:latin typeface="Avenir Roman"/>
              </a:rPr>
              <a:t>Carron</a:t>
            </a:r>
            <a:r>
              <a:rPr lang="nl-BE" sz="1800" dirty="0">
                <a:latin typeface="Avenir Roman"/>
              </a:rPr>
              <a:t>, </a:t>
            </a:r>
            <a:r>
              <a:rPr lang="nl-BE" sz="1800" dirty="0" err="1">
                <a:latin typeface="Avenir Roman"/>
              </a:rPr>
              <a:t>Brawley</a:t>
            </a:r>
            <a:r>
              <a:rPr lang="nl-BE" sz="1800" dirty="0">
                <a:latin typeface="Avenir Roman"/>
              </a:rPr>
              <a:t> </a:t>
            </a:r>
            <a:r>
              <a:rPr lang="nl-BE" sz="1800" dirty="0" err="1">
                <a:latin typeface="Avenir Roman"/>
              </a:rPr>
              <a:t>and</a:t>
            </a:r>
            <a:r>
              <a:rPr lang="nl-BE" sz="1800" dirty="0">
                <a:latin typeface="Avenir Roman"/>
              </a:rPr>
              <a:t> </a:t>
            </a:r>
            <a:r>
              <a:rPr lang="nl-BE" sz="1800" dirty="0" err="1">
                <a:latin typeface="Avenir Roman"/>
              </a:rPr>
              <a:t>Widmeyer</a:t>
            </a:r>
            <a:r>
              <a:rPr lang="nl-BE" sz="1800" dirty="0">
                <a:latin typeface="Avenir Roman"/>
              </a:rPr>
              <a:t> (1998) </a:t>
            </a:r>
            <a:r>
              <a:rPr lang="nl-BE" sz="1800" dirty="0" err="1">
                <a:latin typeface="Avenir Roman"/>
              </a:rPr>
              <a:t>developed</a:t>
            </a:r>
            <a:r>
              <a:rPr lang="nl-BE" sz="1800" dirty="0">
                <a:latin typeface="Avenir Roman"/>
              </a:rPr>
              <a:t> </a:t>
            </a:r>
            <a:r>
              <a:rPr lang="nl-BE" sz="1800" dirty="0" err="1">
                <a:latin typeface="Avenir Roman"/>
              </a:rPr>
              <a:t>the</a:t>
            </a:r>
            <a:r>
              <a:rPr lang="nl-BE" sz="1800" dirty="0">
                <a:latin typeface="Avenir Roman"/>
              </a:rPr>
              <a:t> </a:t>
            </a:r>
            <a:r>
              <a:rPr lang="nl-BE" sz="1800" dirty="0" err="1">
                <a:latin typeface="Avenir Roman"/>
              </a:rPr>
              <a:t>multidimensional</a:t>
            </a:r>
            <a:r>
              <a:rPr lang="nl-BE" sz="1800" dirty="0">
                <a:latin typeface="Avenir Roman"/>
              </a:rPr>
              <a:t> </a:t>
            </a:r>
            <a:r>
              <a:rPr lang="nl-BE" sz="1800" dirty="0" err="1">
                <a:latin typeface="Avenir Roman"/>
              </a:rPr>
              <a:t>conceptual</a:t>
            </a:r>
            <a:r>
              <a:rPr lang="nl-BE" sz="1800" dirty="0">
                <a:latin typeface="Avenir Roman"/>
              </a:rPr>
              <a:t> model of </a:t>
            </a:r>
            <a:r>
              <a:rPr lang="nl-BE" sz="1800" dirty="0" err="1">
                <a:latin typeface="Avenir Roman"/>
              </a:rPr>
              <a:t>cohesion</a:t>
            </a:r>
            <a:r>
              <a:rPr lang="nl-BE" sz="1800" dirty="0">
                <a:latin typeface="Avenir Roman"/>
              </a:rPr>
              <a:t>, </a:t>
            </a:r>
            <a:r>
              <a:rPr lang="nl-BE" sz="1800" dirty="0" err="1">
                <a:latin typeface="Avenir Roman"/>
              </a:rPr>
              <a:t>which</a:t>
            </a:r>
            <a:r>
              <a:rPr lang="nl-BE" sz="1800" dirty="0">
                <a:latin typeface="Avenir Roman"/>
              </a:rPr>
              <a:t> </a:t>
            </a:r>
            <a:r>
              <a:rPr lang="nl-BE" sz="1800" dirty="0" err="1">
                <a:latin typeface="Avenir Roman"/>
              </a:rPr>
              <a:t>distinguished</a:t>
            </a:r>
            <a:r>
              <a:rPr lang="nl-BE" sz="1800" dirty="0">
                <a:latin typeface="Avenir Roman"/>
              </a:rPr>
              <a:t> </a:t>
            </a:r>
            <a:r>
              <a:rPr lang="nl-BE" sz="1800" dirty="0" err="1">
                <a:latin typeface="Avenir Roman"/>
              </a:rPr>
              <a:t>between</a:t>
            </a:r>
            <a:r>
              <a:rPr lang="nl-BE" sz="1800" dirty="0">
                <a:latin typeface="Avenir Roman"/>
              </a:rPr>
              <a:t> </a:t>
            </a:r>
            <a:r>
              <a:rPr lang="nl-BE" sz="1800" dirty="0" err="1">
                <a:latin typeface="Avenir Roman"/>
              </a:rPr>
              <a:t>two</a:t>
            </a:r>
            <a:r>
              <a:rPr lang="nl-BE" sz="1800" dirty="0">
                <a:latin typeface="Avenir Roman"/>
              </a:rPr>
              <a:t> types of </a:t>
            </a:r>
            <a:r>
              <a:rPr lang="nl-BE" sz="1800" dirty="0" err="1">
                <a:latin typeface="Avenir Roman"/>
              </a:rPr>
              <a:t>cognition</a:t>
            </a:r>
            <a:r>
              <a:rPr lang="nl-BE" sz="1800" dirty="0">
                <a:latin typeface="Avenir Roman"/>
              </a:rPr>
              <a:t>: </a:t>
            </a:r>
          </a:p>
          <a:p>
            <a:pPr marL="538163" lvl="1" indent="0">
              <a:lnSpc>
                <a:spcPct val="100000"/>
              </a:lnSpc>
              <a:buNone/>
            </a:pPr>
            <a:r>
              <a:rPr lang="nl-BE" dirty="0">
                <a:latin typeface="Avenir Roman"/>
              </a:rPr>
              <a:t>1. group integration vs. </a:t>
            </a:r>
            <a:r>
              <a:rPr lang="nl-BE" dirty="0" err="1">
                <a:latin typeface="Avenir Roman"/>
              </a:rPr>
              <a:t>individual</a:t>
            </a:r>
            <a:r>
              <a:rPr lang="nl-BE" dirty="0">
                <a:latin typeface="Avenir Roman"/>
              </a:rPr>
              <a:t> </a:t>
            </a:r>
            <a:r>
              <a:rPr lang="nl-BE" dirty="0" err="1">
                <a:latin typeface="Avenir Roman"/>
              </a:rPr>
              <a:t>attractiveness</a:t>
            </a:r>
            <a:r>
              <a:rPr lang="nl-BE" dirty="0">
                <a:latin typeface="Avenir Roman"/>
              </a:rPr>
              <a:t> </a:t>
            </a:r>
            <a:r>
              <a:rPr lang="nl-BE" dirty="0" err="1">
                <a:latin typeface="Avenir Roman"/>
              </a:rPr>
              <a:t>to</a:t>
            </a:r>
            <a:r>
              <a:rPr lang="nl-BE" dirty="0">
                <a:latin typeface="Avenir Roman"/>
              </a:rPr>
              <a:t> </a:t>
            </a:r>
            <a:r>
              <a:rPr lang="nl-BE" dirty="0" err="1">
                <a:latin typeface="Avenir Roman"/>
              </a:rPr>
              <a:t>the</a:t>
            </a:r>
            <a:r>
              <a:rPr lang="nl-BE" dirty="0">
                <a:latin typeface="Avenir Roman"/>
              </a:rPr>
              <a:t> </a:t>
            </a:r>
            <a:r>
              <a:rPr lang="nl-BE" dirty="0" err="1">
                <a:latin typeface="Avenir Roman"/>
              </a:rPr>
              <a:t>group</a:t>
            </a:r>
            <a:endParaRPr lang="nl-BE" dirty="0">
              <a:latin typeface="Avenir Roman"/>
            </a:endParaRPr>
          </a:p>
          <a:p>
            <a:pPr marL="538163" lvl="1" indent="0">
              <a:lnSpc>
                <a:spcPct val="100000"/>
              </a:lnSpc>
              <a:buNone/>
            </a:pPr>
            <a:r>
              <a:rPr lang="nl-BE" dirty="0">
                <a:latin typeface="Avenir Roman"/>
              </a:rPr>
              <a:t>2. task vs. social orientation</a:t>
            </a: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79450" y="438150"/>
            <a:ext cx="703226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Current approaches to teamwork and group performance </a:t>
            </a:r>
            <a:br>
              <a:rPr lang="en-US" sz="3200" b="0" dirty="0">
                <a:solidFill>
                  <a:srgbClr val="22568B"/>
                </a:solidFill>
                <a:latin typeface="Avenir Roman" panose="02000503020000020003" pitchFamily="2" charset="0"/>
              </a:rPr>
            </a:br>
            <a:endParaRPr lang="en-US" sz="3200"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679450" y="1523046"/>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Team cohesion: concepts</a:t>
            </a:r>
          </a:p>
        </p:txBody>
      </p:sp>
    </p:spTree>
    <p:extLst>
      <p:ext uri="{BB962C8B-B14F-4D97-AF65-F5344CB8AC3E}">
        <p14:creationId xmlns:p14="http://schemas.microsoft.com/office/powerpoint/2010/main" val="3514699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 calcmode="lin" valueType="num">
                                      <p:cBhvr additive="base">
                                        <p:cTn id="11"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9">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 calcmode="lin" valueType="num">
                                      <p:cBhvr additive="base">
                                        <p:cTn id="15"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9">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anim calcmode="lin" valueType="num">
                                      <p:cBhvr additive="base">
                                        <p:cTn id="19"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3">
            <a:extLst>
              <a:ext uri="{FF2B5EF4-FFF2-40B4-BE49-F238E27FC236}">
                <a16:creationId xmlns:a16="http://schemas.microsoft.com/office/drawing/2014/main" id="{ED5787A4-01E0-4E59-9AD7-A160A8D84FE0}"/>
              </a:ext>
            </a:extLst>
          </p:cNvPr>
          <p:cNvSpPr txBox="1">
            <a:spLocks noChangeArrowheads="1"/>
          </p:cNvSpPr>
          <p:nvPr/>
        </p:nvSpPr>
        <p:spPr bwMode="auto">
          <a:xfrm>
            <a:off x="3565587" y="1998785"/>
            <a:ext cx="1953917" cy="276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cs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marR="0" lvl="0" indent="0" algn="ctr" defTabSz="914400" eaLnBrk="0" fontAlgn="auto" latinLnBrk="0" hangingPunct="0">
              <a:lnSpc>
                <a:spcPct val="100000"/>
              </a:lnSpc>
              <a:spcBef>
                <a:spcPct val="0"/>
              </a:spcBef>
              <a:spcAft>
                <a:spcPts val="0"/>
              </a:spcAft>
              <a:buClrTx/>
              <a:buSzTx/>
              <a:buFontTx/>
              <a:buNone/>
              <a:tabLst/>
              <a:defRPr/>
            </a:pPr>
            <a:r>
              <a:rPr kumimoji="0" lang="nl-BE" altLang="nl-BE" sz="1100" b="1" i="0" u="none" strike="noStrike" kern="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rPr>
              <a:t>Group integration</a:t>
            </a:r>
          </a:p>
        </p:txBody>
      </p:sp>
      <p:cxnSp>
        <p:nvCxnSpPr>
          <p:cNvPr id="6" name="Straight Arrow Connector 5">
            <a:extLst>
              <a:ext uri="{FF2B5EF4-FFF2-40B4-BE49-F238E27FC236}">
                <a16:creationId xmlns:a16="http://schemas.microsoft.com/office/drawing/2014/main" id="{EABBDA7E-3C44-47F5-8ECC-2582C73D1F29}"/>
              </a:ext>
            </a:extLst>
          </p:cNvPr>
          <p:cNvCxnSpPr/>
          <p:nvPr/>
        </p:nvCxnSpPr>
        <p:spPr bwMode="auto">
          <a:xfrm>
            <a:off x="2065494" y="3457276"/>
            <a:ext cx="4949152" cy="8382"/>
          </a:xfrm>
          <a:prstGeom prst="straightConnector1">
            <a:avLst/>
          </a:prstGeom>
          <a:noFill/>
          <a:ln w="19050" cap="flat" cmpd="sng" algn="ctr">
            <a:solidFill>
              <a:sysClr val="windowText" lastClr="000000"/>
            </a:solidFill>
            <a:prstDash val="solid"/>
            <a:headEnd type="triangle"/>
            <a:tailEnd type="triangle"/>
          </a:ln>
          <a:effectLst/>
        </p:spPr>
      </p:cxnSp>
      <p:sp>
        <p:nvSpPr>
          <p:cNvPr id="7" name="Text Box 3">
            <a:extLst>
              <a:ext uri="{FF2B5EF4-FFF2-40B4-BE49-F238E27FC236}">
                <a16:creationId xmlns:a16="http://schemas.microsoft.com/office/drawing/2014/main" id="{29B8E670-E120-455D-81CD-4CDC1F1BB0F3}"/>
              </a:ext>
            </a:extLst>
          </p:cNvPr>
          <p:cNvSpPr txBox="1">
            <a:spLocks noChangeArrowheads="1"/>
          </p:cNvSpPr>
          <p:nvPr/>
        </p:nvSpPr>
        <p:spPr bwMode="auto">
          <a:xfrm>
            <a:off x="2065494" y="2317306"/>
            <a:ext cx="2330178" cy="989092"/>
          </a:xfrm>
          <a:prstGeom prst="rect">
            <a:avLst/>
          </a:prstGeom>
          <a:solidFill>
            <a:srgbClr val="C0504D">
              <a:lumMod val="20000"/>
              <a:lumOff val="80000"/>
            </a:srgb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prstClr val="black"/>
                </a:solidFill>
                <a:effectLst/>
                <a:uLnTx/>
                <a:uFillTx/>
                <a:latin typeface="Arial"/>
                <a:ea typeface="ＭＳ Ｐゴシック" charset="0"/>
                <a:cs typeface="Arial"/>
              </a:rPr>
              <a:t>Group integration</a:t>
            </a:r>
          </a:p>
          <a:p>
            <a:pPr marL="0" marR="0" lvl="0" indent="0" algn="ctr" defTabSz="914400" eaLnBrk="0" fontAlgn="auto" latinLnBrk="0" hangingPunct="0">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prstClr val="black"/>
                </a:solidFill>
                <a:effectLst/>
                <a:uLnTx/>
                <a:uFillTx/>
                <a:latin typeface="Arial"/>
                <a:ea typeface="ＭＳ Ｐゴシック" charset="0"/>
                <a:cs typeface="Arial"/>
              </a:rPr>
              <a:t>Task</a:t>
            </a:r>
          </a:p>
          <a:p>
            <a:pPr marL="182563" marR="0" lvl="0" indent="-182563" defTabSz="914400" eaLnBrk="0" fontAlgn="auto" latinLnBrk="0" hangingPunct="0">
              <a:lnSpc>
                <a:spcPct val="100000"/>
              </a:lnSpc>
              <a:spcBef>
                <a:spcPts val="0"/>
              </a:spcBef>
              <a:spcAft>
                <a:spcPts val="0"/>
              </a:spcAft>
              <a:buClrTx/>
              <a:buSzTx/>
              <a:buFontTx/>
              <a:buNone/>
              <a:tabLst/>
              <a:defRPr/>
            </a:pPr>
            <a:r>
              <a:rPr kumimoji="0" lang="en-US" sz="900" b="0" i="1" u="none" strike="noStrike" kern="0" cap="none" spc="0" normalizeH="0" baseline="0" noProof="0" dirty="0">
                <a:ln>
                  <a:noFill/>
                </a:ln>
                <a:solidFill>
                  <a:prstClr val="black"/>
                </a:solidFill>
                <a:effectLst/>
                <a:uLnTx/>
                <a:uFillTx/>
                <a:latin typeface="Arial"/>
                <a:ea typeface="ＭＳ Ｐゴシック" charset="0"/>
                <a:cs typeface="Arial"/>
              </a:rPr>
              <a:t>e.g., "Our team is united in trying to reach its goals for performance."</a:t>
            </a:r>
          </a:p>
        </p:txBody>
      </p:sp>
      <p:cxnSp>
        <p:nvCxnSpPr>
          <p:cNvPr id="8" name="Straight Arrow Connector 7">
            <a:extLst>
              <a:ext uri="{FF2B5EF4-FFF2-40B4-BE49-F238E27FC236}">
                <a16:creationId xmlns:a16="http://schemas.microsoft.com/office/drawing/2014/main" id="{A4F3C613-2594-42E2-AE91-39E4D1993F62}"/>
              </a:ext>
            </a:extLst>
          </p:cNvPr>
          <p:cNvCxnSpPr/>
          <p:nvPr/>
        </p:nvCxnSpPr>
        <p:spPr bwMode="auto">
          <a:xfrm flipV="1">
            <a:off x="4542546" y="2317306"/>
            <a:ext cx="0" cy="2357056"/>
          </a:xfrm>
          <a:prstGeom prst="straightConnector1">
            <a:avLst/>
          </a:prstGeom>
          <a:noFill/>
          <a:ln w="19050" cap="flat" cmpd="sng" algn="ctr">
            <a:solidFill>
              <a:sysClr val="windowText" lastClr="000000"/>
            </a:solidFill>
            <a:prstDash val="solid"/>
            <a:headEnd type="triangle"/>
            <a:tailEnd type="triangle"/>
          </a:ln>
          <a:effectLst/>
        </p:spPr>
      </p:cxnSp>
      <p:sp>
        <p:nvSpPr>
          <p:cNvPr id="9" name="Text Box 3">
            <a:extLst>
              <a:ext uri="{FF2B5EF4-FFF2-40B4-BE49-F238E27FC236}">
                <a16:creationId xmlns:a16="http://schemas.microsoft.com/office/drawing/2014/main" id="{6338D90E-5FE7-4D56-97AE-4CE3A7DE5050}"/>
              </a:ext>
            </a:extLst>
          </p:cNvPr>
          <p:cNvSpPr txBox="1">
            <a:spLocks noChangeArrowheads="1"/>
          </p:cNvSpPr>
          <p:nvPr/>
        </p:nvSpPr>
        <p:spPr bwMode="auto">
          <a:xfrm>
            <a:off x="4686118" y="2317306"/>
            <a:ext cx="2328528" cy="989092"/>
          </a:xfrm>
          <a:prstGeom prst="rect">
            <a:avLst/>
          </a:prstGeom>
          <a:solidFill>
            <a:srgbClr val="C0504D">
              <a:lumMod val="40000"/>
              <a:lumOff val="60000"/>
            </a:srgb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prstClr val="black"/>
                </a:solidFill>
                <a:effectLst/>
                <a:uLnTx/>
                <a:uFillTx/>
                <a:latin typeface="Arial"/>
                <a:ea typeface="ＭＳ Ｐゴシック" charset="0"/>
                <a:cs typeface="Arial"/>
              </a:rPr>
              <a:t>Group integration</a:t>
            </a:r>
          </a:p>
          <a:p>
            <a:pPr marL="0" marR="0" lvl="0" indent="0" algn="ctr" defTabSz="914400" eaLnBrk="0" fontAlgn="auto" latinLnBrk="0" hangingPunct="0">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prstClr val="black"/>
                </a:solidFill>
                <a:effectLst/>
                <a:uLnTx/>
                <a:uFillTx/>
                <a:latin typeface="Arial"/>
                <a:ea typeface="ＭＳ Ｐゴシック" charset="0"/>
                <a:cs typeface="Arial"/>
              </a:rPr>
              <a:t>Social</a:t>
            </a:r>
          </a:p>
          <a:p>
            <a:pPr marL="182563" marR="0" lvl="0" indent="-182563" defTabSz="914400" eaLnBrk="0" fontAlgn="auto" latinLnBrk="0" hangingPunct="0">
              <a:lnSpc>
                <a:spcPct val="100000"/>
              </a:lnSpc>
              <a:spcBef>
                <a:spcPts val="400"/>
              </a:spcBef>
              <a:spcAft>
                <a:spcPts val="0"/>
              </a:spcAft>
              <a:buClrTx/>
              <a:buSzTx/>
              <a:buFontTx/>
              <a:buNone/>
              <a:tabLst/>
              <a:defRPr/>
            </a:pPr>
            <a:r>
              <a:rPr kumimoji="0" lang="en-US" sz="900" b="0" i="1" u="none" strike="noStrike" kern="0" cap="none" spc="0" normalizeH="0" baseline="0" noProof="0" dirty="0">
                <a:ln>
                  <a:noFill/>
                </a:ln>
                <a:solidFill>
                  <a:prstClr val="black"/>
                </a:solidFill>
                <a:effectLst/>
                <a:uLnTx/>
                <a:uFillTx/>
                <a:latin typeface="Arial"/>
                <a:ea typeface="ＭＳ Ｐゴシック" charset="0"/>
                <a:cs typeface="Arial"/>
              </a:rPr>
              <a:t>e.g., "Our team would like to spend time together in the off season."</a:t>
            </a:r>
          </a:p>
        </p:txBody>
      </p:sp>
      <p:sp>
        <p:nvSpPr>
          <p:cNvPr id="10" name="Text Box 3">
            <a:extLst>
              <a:ext uri="{FF2B5EF4-FFF2-40B4-BE49-F238E27FC236}">
                <a16:creationId xmlns:a16="http://schemas.microsoft.com/office/drawing/2014/main" id="{3FAC4F10-23EF-4452-9094-9B1E9633A9B9}"/>
              </a:ext>
            </a:extLst>
          </p:cNvPr>
          <p:cNvSpPr txBox="1">
            <a:spLocks noChangeArrowheads="1"/>
          </p:cNvSpPr>
          <p:nvPr/>
        </p:nvSpPr>
        <p:spPr bwMode="auto">
          <a:xfrm>
            <a:off x="2065494" y="3609831"/>
            <a:ext cx="2330178" cy="990769"/>
          </a:xfrm>
          <a:prstGeom prst="rect">
            <a:avLst/>
          </a:prstGeom>
          <a:solidFill>
            <a:srgbClr val="4F81BD">
              <a:lumMod val="20000"/>
              <a:lumOff val="80000"/>
            </a:srgb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prstClr val="black"/>
                </a:solidFill>
                <a:effectLst/>
                <a:uLnTx/>
                <a:uFillTx/>
                <a:latin typeface="Arial"/>
                <a:ea typeface="ＭＳ Ｐゴシック" charset="0"/>
                <a:cs typeface="Arial"/>
              </a:rPr>
              <a:t>Individual attraction to the group</a:t>
            </a:r>
          </a:p>
          <a:p>
            <a:pPr marL="0" marR="0" lvl="0" indent="0" algn="ctr" defTabSz="914400" eaLnBrk="0" fontAlgn="auto" latinLnBrk="0" hangingPunct="0">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prstClr val="black"/>
                </a:solidFill>
                <a:effectLst/>
                <a:uLnTx/>
                <a:uFillTx/>
                <a:latin typeface="Arial"/>
                <a:ea typeface="ＭＳ Ｐゴシック" charset="0"/>
                <a:cs typeface="Arial"/>
              </a:rPr>
              <a:t>Task</a:t>
            </a:r>
          </a:p>
          <a:p>
            <a:pPr marL="182563" marR="0" lvl="0" indent="-182563" defTabSz="914400" eaLnBrk="0" fontAlgn="auto" latinLnBrk="0" hangingPunct="0">
              <a:lnSpc>
                <a:spcPct val="100000"/>
              </a:lnSpc>
              <a:spcBef>
                <a:spcPts val="400"/>
              </a:spcBef>
              <a:spcAft>
                <a:spcPts val="0"/>
              </a:spcAft>
              <a:buClrTx/>
              <a:buSzTx/>
              <a:buFontTx/>
              <a:buNone/>
              <a:tabLst/>
              <a:defRPr/>
            </a:pPr>
            <a:r>
              <a:rPr kumimoji="0" lang="en-US" sz="900" b="0" i="1" u="none" strike="noStrike" kern="0" cap="none" spc="0" normalizeH="0" baseline="0" noProof="0" dirty="0">
                <a:ln>
                  <a:noFill/>
                </a:ln>
                <a:solidFill>
                  <a:prstClr val="black"/>
                </a:solidFill>
                <a:effectLst/>
                <a:uLnTx/>
                <a:uFillTx/>
                <a:latin typeface="Arial"/>
                <a:ea typeface="ＭＳ Ｐゴシック" charset="0"/>
                <a:cs typeface="Arial"/>
              </a:rPr>
              <a:t>e.g., "I like the style of play in this team."</a:t>
            </a:r>
          </a:p>
        </p:txBody>
      </p:sp>
      <p:sp>
        <p:nvSpPr>
          <p:cNvPr id="11" name="Text Box 3">
            <a:extLst>
              <a:ext uri="{FF2B5EF4-FFF2-40B4-BE49-F238E27FC236}">
                <a16:creationId xmlns:a16="http://schemas.microsoft.com/office/drawing/2014/main" id="{9BDEA3B7-4600-4EBE-B6F7-6EBE70A4A439}"/>
              </a:ext>
            </a:extLst>
          </p:cNvPr>
          <p:cNvSpPr txBox="1">
            <a:spLocks noChangeArrowheads="1"/>
          </p:cNvSpPr>
          <p:nvPr/>
        </p:nvSpPr>
        <p:spPr bwMode="auto">
          <a:xfrm>
            <a:off x="4686118" y="3621566"/>
            <a:ext cx="2328528" cy="989092"/>
          </a:xfrm>
          <a:prstGeom prst="rect">
            <a:avLst/>
          </a:prstGeom>
          <a:solidFill>
            <a:srgbClr val="4F81BD">
              <a:lumMod val="60000"/>
              <a:lumOff val="40000"/>
            </a:srgb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prstClr val="black"/>
                </a:solidFill>
                <a:effectLst/>
                <a:uLnTx/>
                <a:uFillTx/>
                <a:latin typeface="Arial"/>
                <a:ea typeface="ＭＳ Ｐゴシック" charset="0"/>
                <a:cs typeface="Arial"/>
              </a:rPr>
              <a:t>Individual attraction to the group</a:t>
            </a:r>
          </a:p>
          <a:p>
            <a:pPr marL="0" marR="0" lvl="0" indent="0" algn="ctr" defTabSz="914400" eaLnBrk="0" fontAlgn="auto" latinLnBrk="0" hangingPunct="0">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prstClr val="black"/>
                </a:solidFill>
                <a:effectLst/>
                <a:uLnTx/>
                <a:uFillTx/>
                <a:latin typeface="Arial"/>
                <a:ea typeface="ＭＳ Ｐゴシック" charset="0"/>
                <a:cs typeface="Arial"/>
              </a:rPr>
              <a:t>Social</a:t>
            </a:r>
          </a:p>
          <a:p>
            <a:pPr marL="182563" marR="0" lvl="0" indent="-182563" defTabSz="914400" eaLnBrk="0" fontAlgn="auto" latinLnBrk="0" hangingPunct="0">
              <a:lnSpc>
                <a:spcPct val="100000"/>
              </a:lnSpc>
              <a:spcBef>
                <a:spcPts val="0"/>
              </a:spcBef>
              <a:spcAft>
                <a:spcPts val="0"/>
              </a:spcAft>
              <a:buClrTx/>
              <a:buSzTx/>
              <a:buFontTx/>
              <a:buNone/>
              <a:tabLst/>
              <a:defRPr/>
            </a:pPr>
            <a:r>
              <a:rPr kumimoji="0" lang="en-US" sz="900" b="0" i="1" u="none" strike="noStrike" kern="0" cap="none" spc="0" normalizeH="0" baseline="0" noProof="0" dirty="0">
                <a:ln>
                  <a:noFill/>
                </a:ln>
                <a:solidFill>
                  <a:prstClr val="black"/>
                </a:solidFill>
                <a:effectLst/>
                <a:uLnTx/>
                <a:uFillTx/>
                <a:latin typeface="Arial"/>
                <a:ea typeface="ＭＳ Ｐゴシック" charset="0"/>
                <a:cs typeface="Arial"/>
              </a:rPr>
              <a:t>e.g., "This team is one of the most important social groups I belong to."</a:t>
            </a:r>
          </a:p>
        </p:txBody>
      </p:sp>
      <p:sp>
        <p:nvSpPr>
          <p:cNvPr id="12" name="TextBox 37">
            <a:extLst>
              <a:ext uri="{FF2B5EF4-FFF2-40B4-BE49-F238E27FC236}">
                <a16:creationId xmlns:a16="http://schemas.microsoft.com/office/drawing/2014/main" id="{35F8BC67-15D5-46C6-93BC-78B64BD1E0F0}"/>
              </a:ext>
            </a:extLst>
          </p:cNvPr>
          <p:cNvSpPr txBox="1">
            <a:spLocks noChangeArrowheads="1"/>
          </p:cNvSpPr>
          <p:nvPr/>
        </p:nvSpPr>
        <p:spPr bwMode="auto">
          <a:xfrm>
            <a:off x="3090310" y="4676038"/>
            <a:ext cx="2907771" cy="276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cs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marR="0" lvl="0" indent="0" algn="ctr" defTabSz="914400" eaLnBrk="0" fontAlgn="auto" latinLnBrk="0" hangingPunct="0">
              <a:lnSpc>
                <a:spcPct val="100000"/>
              </a:lnSpc>
              <a:spcBef>
                <a:spcPct val="0"/>
              </a:spcBef>
              <a:spcAft>
                <a:spcPts val="0"/>
              </a:spcAft>
              <a:buClrTx/>
              <a:buSzTx/>
              <a:buFontTx/>
              <a:buNone/>
              <a:tabLst/>
              <a:defRPr/>
            </a:pPr>
            <a:r>
              <a:rPr kumimoji="0" lang="nl-BE" altLang="nl-BE" sz="1100" b="1" i="0" u="none" strike="noStrike" kern="0" cap="none" spc="0" normalizeH="0" baseline="0" noProof="0">
                <a:ln>
                  <a:noFill/>
                </a:ln>
                <a:solidFill>
                  <a:prstClr val="black"/>
                </a:solidFill>
                <a:effectLst/>
                <a:uLnTx/>
                <a:uFillTx/>
                <a:latin typeface="Arial" panose="020B0604020202020204" pitchFamily="34" charset="0"/>
                <a:ea typeface="MS PGothic" panose="020B0600070205080204" pitchFamily="34" charset="-128"/>
              </a:rPr>
              <a:t>Individual attraction to the group</a:t>
            </a:r>
          </a:p>
        </p:txBody>
      </p:sp>
      <p:sp>
        <p:nvSpPr>
          <p:cNvPr id="13" name="TextBox 38">
            <a:extLst>
              <a:ext uri="{FF2B5EF4-FFF2-40B4-BE49-F238E27FC236}">
                <a16:creationId xmlns:a16="http://schemas.microsoft.com/office/drawing/2014/main" id="{6403E5B6-5085-42CD-869A-9CE89D838E1E}"/>
              </a:ext>
            </a:extLst>
          </p:cNvPr>
          <p:cNvSpPr txBox="1">
            <a:spLocks noChangeArrowheads="1"/>
          </p:cNvSpPr>
          <p:nvPr/>
        </p:nvSpPr>
        <p:spPr bwMode="auto">
          <a:xfrm>
            <a:off x="1242011" y="3306398"/>
            <a:ext cx="1130433" cy="276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cs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marR="0" lvl="0" indent="0" algn="ctr" defTabSz="914400" eaLnBrk="0" fontAlgn="auto" latinLnBrk="0" hangingPunct="0">
              <a:lnSpc>
                <a:spcPct val="100000"/>
              </a:lnSpc>
              <a:spcBef>
                <a:spcPct val="0"/>
              </a:spcBef>
              <a:spcAft>
                <a:spcPts val="0"/>
              </a:spcAft>
              <a:buClrTx/>
              <a:buSzTx/>
              <a:buFontTx/>
              <a:buNone/>
              <a:tabLst/>
              <a:defRPr/>
            </a:pPr>
            <a:r>
              <a:rPr kumimoji="0" lang="nl-BE" altLang="nl-BE" sz="1100" b="1" i="0" u="none" strike="noStrike" kern="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rPr>
              <a:t>Task</a:t>
            </a:r>
          </a:p>
        </p:txBody>
      </p:sp>
      <p:sp>
        <p:nvSpPr>
          <p:cNvPr id="14" name="TextBox 39">
            <a:extLst>
              <a:ext uri="{FF2B5EF4-FFF2-40B4-BE49-F238E27FC236}">
                <a16:creationId xmlns:a16="http://schemas.microsoft.com/office/drawing/2014/main" id="{2644E20D-0F4B-439F-A6DB-F52605C9E6D7}"/>
              </a:ext>
            </a:extLst>
          </p:cNvPr>
          <p:cNvSpPr txBox="1">
            <a:spLocks noChangeArrowheads="1"/>
          </p:cNvSpPr>
          <p:nvPr/>
        </p:nvSpPr>
        <p:spPr bwMode="auto">
          <a:xfrm>
            <a:off x="6758854" y="3333221"/>
            <a:ext cx="1130434" cy="276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cs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marR="0" lvl="0" indent="0" algn="ctr" defTabSz="914400" eaLnBrk="0" fontAlgn="auto" latinLnBrk="0" hangingPunct="0">
              <a:lnSpc>
                <a:spcPct val="100000"/>
              </a:lnSpc>
              <a:spcBef>
                <a:spcPct val="0"/>
              </a:spcBef>
              <a:spcAft>
                <a:spcPts val="0"/>
              </a:spcAft>
              <a:buClrTx/>
              <a:buSzTx/>
              <a:buFontTx/>
              <a:buNone/>
              <a:tabLst/>
              <a:defRPr/>
            </a:pPr>
            <a:r>
              <a:rPr kumimoji="0" lang="nl-BE" altLang="nl-BE" sz="1100" b="1" i="0" u="none" strike="noStrike" kern="0" cap="none" spc="0" normalizeH="0" baseline="0" noProof="0">
                <a:ln>
                  <a:noFill/>
                </a:ln>
                <a:solidFill>
                  <a:prstClr val="black"/>
                </a:solidFill>
                <a:effectLst/>
                <a:uLnTx/>
                <a:uFillTx/>
                <a:latin typeface="Arial" panose="020B0604020202020204" pitchFamily="34" charset="0"/>
                <a:ea typeface="MS PGothic" panose="020B0600070205080204" pitchFamily="34" charset="-128"/>
              </a:rPr>
              <a:t>Social</a:t>
            </a:r>
          </a:p>
        </p:txBody>
      </p:sp>
      <p:sp>
        <p:nvSpPr>
          <p:cNvPr id="16" name="Title 1">
            <a:extLst>
              <a:ext uri="{FF2B5EF4-FFF2-40B4-BE49-F238E27FC236}">
                <a16:creationId xmlns:a16="http://schemas.microsoft.com/office/drawing/2014/main" id="{DD17A805-2B8D-E34E-84D2-B4B2CCE194BE}"/>
              </a:ext>
            </a:extLst>
          </p:cNvPr>
          <p:cNvSpPr txBox="1">
            <a:spLocks/>
          </p:cNvSpPr>
          <p:nvPr/>
        </p:nvSpPr>
        <p:spPr>
          <a:xfrm>
            <a:off x="679450" y="438150"/>
            <a:ext cx="7032260" cy="522288"/>
          </a:xfrm>
          <a:prstGeom prst="rect">
            <a:avLst/>
          </a:prstGeom>
        </p:spPr>
        <p:txBody>
          <a:bodyPr vert="horz" lIns="91440" tIns="45720" rIns="91440" bIns="45720" rtlCol="0" anchor="t">
            <a:noAutofit/>
          </a:bodyPr>
          <a:lstStyle>
            <a:lvl1pPr algn="l" defTabSz="685800" rtl="0" eaLnBrk="1" latinLnBrk="0" hangingPunct="1">
              <a:lnSpc>
                <a:spcPct val="85000"/>
              </a:lnSpc>
              <a:spcBef>
                <a:spcPct val="0"/>
              </a:spcBef>
              <a:buNone/>
              <a:defRPr sz="3600" b="1" kern="1200" spc="-90" baseline="0">
                <a:solidFill>
                  <a:schemeClr val="accent1"/>
                </a:solidFill>
                <a:latin typeface="+mj-lt"/>
                <a:ea typeface="+mj-ea"/>
                <a:cs typeface="+mj-cs"/>
              </a:defRPr>
            </a:lvl1pPr>
          </a:lstStyle>
          <a:p>
            <a:pPr fontAlgn="auto">
              <a:spcAft>
                <a:spcPts val="0"/>
              </a:spcAft>
            </a:pPr>
            <a:r>
              <a:rPr lang="en-US" sz="3200" b="0">
                <a:solidFill>
                  <a:srgbClr val="22568B"/>
                </a:solidFill>
                <a:latin typeface="Avenir Roman" panose="02000503020000020003" pitchFamily="2" charset="0"/>
              </a:rPr>
              <a:t>Current approaches to teamwork and group performance </a:t>
            </a:r>
            <a:br>
              <a:rPr lang="en-US" sz="3200" b="0">
                <a:solidFill>
                  <a:srgbClr val="22568B"/>
                </a:solidFill>
                <a:latin typeface="Avenir Roman" panose="02000503020000020003" pitchFamily="2" charset="0"/>
              </a:rPr>
            </a:br>
            <a:endParaRPr lang="en-US" sz="3200" b="0" dirty="0">
              <a:solidFill>
                <a:srgbClr val="22568B"/>
              </a:solidFill>
              <a:latin typeface="Avenir Roman" panose="02000503020000020003" pitchFamily="2" charset="0"/>
            </a:endParaRPr>
          </a:p>
        </p:txBody>
      </p:sp>
      <p:sp>
        <p:nvSpPr>
          <p:cNvPr id="17" name="Subtitle 2">
            <a:extLst>
              <a:ext uri="{FF2B5EF4-FFF2-40B4-BE49-F238E27FC236}">
                <a16:creationId xmlns:a16="http://schemas.microsoft.com/office/drawing/2014/main" id="{CEC03956-4106-6744-92D9-B3FD25D5332B}"/>
              </a:ext>
            </a:extLst>
          </p:cNvPr>
          <p:cNvSpPr txBox="1">
            <a:spLocks/>
          </p:cNvSpPr>
          <p:nvPr/>
        </p:nvSpPr>
        <p:spPr>
          <a:xfrm>
            <a:off x="679450" y="1523046"/>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Team cohesion: concepts</a:t>
            </a:r>
          </a:p>
        </p:txBody>
      </p:sp>
    </p:spTree>
    <p:extLst>
      <p:ext uri="{BB962C8B-B14F-4D97-AF65-F5344CB8AC3E}">
        <p14:creationId xmlns:p14="http://schemas.microsoft.com/office/powerpoint/2010/main" val="3401342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9" grpId="0" animBg="1"/>
      <p:bldP spid="10" grpId="0" animBg="1"/>
      <p:bldP spid="11" grpId="0" animBg="1"/>
      <p:bldP spid="12" grpId="0"/>
      <p:bldP spid="13"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5</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685800" y="2107170"/>
            <a:ext cx="8187856" cy="2552753"/>
          </a:xfrm>
        </p:spPr>
        <p:txBody>
          <a:bodyPr>
            <a:normAutofit/>
          </a:bodyPr>
          <a:lstStyle/>
          <a:p>
            <a:pPr marL="342900" indent="-342900">
              <a:lnSpc>
                <a:spcPct val="90000"/>
              </a:lnSpc>
              <a:buFont typeface="Arial" panose="020B0604020202020204" pitchFamily="34" charset="0"/>
              <a:buChar char="•"/>
            </a:pPr>
            <a:r>
              <a:rPr lang="nl-BE" sz="1800" dirty="0">
                <a:latin typeface="Avenir Roman"/>
              </a:rPr>
              <a:t>Meta-analysis by Carron et al. (2002) revealed a significant moderate-to-large relationship between team cohesion and performance.</a:t>
            </a:r>
          </a:p>
          <a:p>
            <a:pPr marL="342900" indent="-342900">
              <a:lnSpc>
                <a:spcPct val="90000"/>
              </a:lnSpc>
              <a:buFont typeface="Arial" panose="020B0604020202020204" pitchFamily="34" charset="0"/>
              <a:buChar char="•"/>
            </a:pPr>
            <a:r>
              <a:rPr lang="nl-BE" sz="1800" dirty="0">
                <a:latin typeface="Avenir Roman"/>
              </a:rPr>
              <a:t>This was stronger for female than for male teams, especially for social cohesion </a:t>
            </a:r>
            <a:r>
              <a:rPr lang="nl-BE" sz="1800" dirty="0">
                <a:solidFill>
                  <a:schemeClr val="bg1">
                    <a:lumMod val="50000"/>
                  </a:schemeClr>
                </a:solidFill>
                <a:latin typeface="Avenir Roman"/>
              </a:rPr>
              <a:t>(Eys et al., 2015). </a:t>
            </a:r>
          </a:p>
          <a:p>
            <a:pPr marL="342900" indent="-342900">
              <a:lnSpc>
                <a:spcPct val="90000"/>
              </a:lnSpc>
              <a:buFont typeface="Arial" panose="020B0604020202020204" pitchFamily="34" charset="0"/>
              <a:buChar char="•"/>
            </a:pPr>
            <a:r>
              <a:rPr lang="nl-BE" sz="1800" dirty="0">
                <a:latin typeface="Avenir Roman"/>
              </a:rPr>
              <a:t>Although it is assumed to be reciprocal, the performance </a:t>
            </a:r>
            <a:r>
              <a:rPr lang="nl-BE" sz="1800" dirty="0">
                <a:latin typeface="Avenir Roman"/>
                <a:sym typeface="Wingdings" pitchFamily="2" charset="2"/>
              </a:rPr>
              <a:t> </a:t>
            </a:r>
            <a:r>
              <a:rPr lang="nl-BE" sz="1800" dirty="0">
                <a:latin typeface="Avenir Roman"/>
              </a:rPr>
              <a:t>cohesion link is believed to be stronger than the cohesion </a:t>
            </a:r>
            <a:r>
              <a:rPr lang="nl-BE" sz="1800" dirty="0">
                <a:latin typeface="Avenir Roman"/>
                <a:sym typeface="Wingdings" pitchFamily="2" charset="2"/>
              </a:rPr>
              <a:t> </a:t>
            </a:r>
            <a:r>
              <a:rPr lang="nl-BE" sz="1800" dirty="0">
                <a:latin typeface="Avenir Roman"/>
              </a:rPr>
              <a:t>performance link. </a:t>
            </a:r>
          </a:p>
          <a:p>
            <a:pPr marL="342900" indent="-342900">
              <a:lnSpc>
                <a:spcPct val="90000"/>
              </a:lnSpc>
              <a:buFont typeface="Arial" panose="020B0604020202020204" pitchFamily="34" charset="0"/>
              <a:buChar char="•"/>
            </a:pPr>
            <a:r>
              <a:rPr lang="nl-BE" sz="1800" dirty="0">
                <a:latin typeface="Avenir Roman"/>
              </a:rPr>
              <a:t>Perceptions of cohesion predict the likelihood that members will remain with the team.</a:t>
            </a: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79450" y="438150"/>
            <a:ext cx="6433449"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Current approaches to teamwork and group performance </a:t>
            </a:r>
            <a:br>
              <a:rPr lang="en-US" sz="3200" b="0" dirty="0">
                <a:solidFill>
                  <a:srgbClr val="22568B"/>
                </a:solidFill>
                <a:latin typeface="Avenir Roman" panose="02000503020000020003" pitchFamily="2" charset="0"/>
              </a:rPr>
            </a:br>
            <a:endParaRPr lang="en-US" sz="3200"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679450" y="1523046"/>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Team cohesion: Findings</a:t>
            </a:r>
          </a:p>
        </p:txBody>
      </p:sp>
    </p:spTree>
    <p:extLst>
      <p:ext uri="{BB962C8B-B14F-4D97-AF65-F5344CB8AC3E}">
        <p14:creationId xmlns:p14="http://schemas.microsoft.com/office/powerpoint/2010/main" val="671385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6</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685800" y="2107170"/>
            <a:ext cx="8187856" cy="2183476"/>
          </a:xfrm>
        </p:spPr>
        <p:txBody>
          <a:bodyPr>
            <a:normAutofit/>
          </a:bodyPr>
          <a:lstStyle/>
          <a:p>
            <a:pPr marL="342900" indent="-342900">
              <a:lnSpc>
                <a:spcPct val="100000"/>
              </a:lnSpc>
              <a:buFont typeface="Arial" panose="020B0604020202020204" pitchFamily="34" charset="0"/>
              <a:buChar char="•"/>
            </a:pPr>
            <a:r>
              <a:rPr lang="nl-BE" sz="1800" dirty="0">
                <a:latin typeface="Avenir Roman"/>
              </a:rPr>
              <a:t>‘</a:t>
            </a:r>
            <a:r>
              <a:rPr lang="nl-BE" sz="1800" dirty="0" err="1">
                <a:latin typeface="Avenir Roman"/>
              </a:rPr>
              <a:t>Much</a:t>
            </a:r>
            <a:r>
              <a:rPr lang="nl-BE" sz="1800" dirty="0">
                <a:latin typeface="Avenir Roman"/>
              </a:rPr>
              <a:t> is </a:t>
            </a:r>
            <a:r>
              <a:rPr lang="nl-BE" sz="1800" dirty="0" err="1">
                <a:latin typeface="Avenir Roman"/>
              </a:rPr>
              <a:t>still</a:t>
            </a:r>
            <a:r>
              <a:rPr lang="nl-BE" sz="1800" dirty="0">
                <a:latin typeface="Avenir Roman"/>
              </a:rPr>
              <a:t> </a:t>
            </a:r>
            <a:r>
              <a:rPr lang="nl-BE" sz="1800" dirty="0" err="1">
                <a:latin typeface="Avenir Roman"/>
              </a:rPr>
              <a:t>unknown</a:t>
            </a:r>
            <a:r>
              <a:rPr lang="nl-BE" sz="1800" dirty="0">
                <a:latin typeface="Avenir Roman"/>
              </a:rPr>
              <a:t> </a:t>
            </a:r>
            <a:r>
              <a:rPr lang="nl-BE" sz="1800" dirty="0" err="1">
                <a:latin typeface="Avenir Roman"/>
              </a:rPr>
              <a:t>about</a:t>
            </a:r>
            <a:r>
              <a:rPr lang="nl-BE" sz="1800" dirty="0">
                <a:latin typeface="Avenir Roman"/>
              </a:rPr>
              <a:t> </a:t>
            </a:r>
            <a:r>
              <a:rPr lang="nl-BE" sz="1800" dirty="0" err="1">
                <a:latin typeface="Avenir Roman"/>
              </a:rPr>
              <a:t>cohesion</a:t>
            </a:r>
            <a:r>
              <a:rPr lang="nl-BE" sz="1800" dirty="0">
                <a:latin typeface="Avenir Roman"/>
              </a:rPr>
              <a:t>’ </a:t>
            </a:r>
            <a:r>
              <a:rPr lang="nl-BE" sz="1800" dirty="0">
                <a:solidFill>
                  <a:schemeClr val="bg1">
                    <a:lumMod val="50000"/>
                  </a:schemeClr>
                </a:solidFill>
                <a:latin typeface="Avenir Roman"/>
              </a:rPr>
              <a:t>(Eys, Bruner &amp; Martin, 2019, p. 44). </a:t>
            </a:r>
          </a:p>
          <a:p>
            <a:pPr marL="342900" indent="-342900">
              <a:lnSpc>
                <a:spcPct val="100000"/>
              </a:lnSpc>
              <a:buFont typeface="Arial" panose="020B0604020202020204" pitchFamily="34" charset="0"/>
              <a:buChar char="•"/>
            </a:pPr>
            <a:r>
              <a:rPr lang="nl-BE" sz="1800" dirty="0">
                <a:latin typeface="Avenir Roman"/>
              </a:rPr>
              <a:t>Reasons for this lack of knowledge include the lack of focus on temporal factors (i.e., season-long longitudinal dynamics) and on mediational factors (pertaining to underlying mechanisms), measurement issues, under-explored populations, and the narrow focus on task and social dimensions of cohesion.</a:t>
            </a:r>
          </a:p>
          <a:p>
            <a:pPr>
              <a:lnSpc>
                <a:spcPct val="90000"/>
              </a:lnSpc>
            </a:pPr>
            <a:endParaRPr lang="nl-BE" dirty="0">
              <a:latin typeface="Avenir Roman"/>
            </a:endParaRPr>
          </a:p>
          <a:p>
            <a:pPr>
              <a:lnSpc>
                <a:spcPct val="90000"/>
              </a:lnSpc>
            </a:pPr>
            <a:endParaRPr lang="nl-BE" dirty="0">
              <a:latin typeface="Avenir Roman"/>
            </a:endParaRPr>
          </a:p>
          <a:p>
            <a:pPr marL="342900" indent="-342900">
              <a:lnSpc>
                <a:spcPct val="90000"/>
              </a:lnSpc>
              <a:buFont typeface="Arial" panose="020B0604020202020204" pitchFamily="34" charset="0"/>
              <a:buChar char="•"/>
            </a:pPr>
            <a:endParaRPr lang="nl-BE" dirty="0">
              <a:latin typeface="Avenir Roman"/>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679450" y="1523046"/>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Team cohesion: Critiques</a:t>
            </a:r>
          </a:p>
        </p:txBody>
      </p:sp>
      <p:sp>
        <p:nvSpPr>
          <p:cNvPr id="8" name="Title 1">
            <a:extLst>
              <a:ext uri="{FF2B5EF4-FFF2-40B4-BE49-F238E27FC236}">
                <a16:creationId xmlns:a16="http://schemas.microsoft.com/office/drawing/2014/main" id="{82F7314E-4888-4D40-BB16-A26560DA9F3E}"/>
              </a:ext>
            </a:extLst>
          </p:cNvPr>
          <p:cNvSpPr txBox="1">
            <a:spLocks/>
          </p:cNvSpPr>
          <p:nvPr/>
        </p:nvSpPr>
        <p:spPr>
          <a:xfrm>
            <a:off x="679450" y="438150"/>
            <a:ext cx="6433449" cy="522288"/>
          </a:xfrm>
          <a:prstGeom prst="rect">
            <a:avLst/>
          </a:prstGeom>
        </p:spPr>
        <p:txBody>
          <a:bodyPr vert="horz" lIns="91440" tIns="45720" rIns="91440" bIns="45720" rtlCol="0" anchor="t">
            <a:noAutofit/>
          </a:bodyPr>
          <a:lstStyle>
            <a:lvl1pPr algn="l" defTabSz="685800" rtl="0" eaLnBrk="1" latinLnBrk="0" hangingPunct="1">
              <a:lnSpc>
                <a:spcPct val="85000"/>
              </a:lnSpc>
              <a:spcBef>
                <a:spcPct val="0"/>
              </a:spcBef>
              <a:buNone/>
              <a:defRPr sz="3600" b="1" kern="1200" spc="-90" baseline="0">
                <a:solidFill>
                  <a:schemeClr val="accent1"/>
                </a:solidFill>
                <a:latin typeface="+mj-lt"/>
                <a:ea typeface="+mj-ea"/>
                <a:cs typeface="+mj-cs"/>
              </a:defRPr>
            </a:lvl1pPr>
          </a:lstStyle>
          <a:p>
            <a:pPr fontAlgn="auto">
              <a:spcAft>
                <a:spcPts val="0"/>
              </a:spcAft>
            </a:pPr>
            <a:r>
              <a:rPr lang="en-US" sz="3200" b="0" dirty="0">
                <a:solidFill>
                  <a:srgbClr val="22568B"/>
                </a:solidFill>
                <a:latin typeface="Avenir Roman" panose="02000503020000020003" pitchFamily="2" charset="0"/>
              </a:rPr>
              <a:t>Current approaches to teamwork and group performance</a:t>
            </a:r>
          </a:p>
        </p:txBody>
      </p:sp>
    </p:spTree>
    <p:extLst>
      <p:ext uri="{BB962C8B-B14F-4D97-AF65-F5344CB8AC3E}">
        <p14:creationId xmlns:p14="http://schemas.microsoft.com/office/powerpoint/2010/main" val="2554666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 calcmode="lin" valueType="num">
                                      <p:cBhvr additive="base">
                                        <p:cTn id="13"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7</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685800" y="2107170"/>
            <a:ext cx="8187856" cy="2541030"/>
          </a:xfrm>
        </p:spPr>
        <p:txBody>
          <a:bodyPr>
            <a:normAutofit/>
          </a:bodyPr>
          <a:lstStyle/>
          <a:p>
            <a:pPr marL="342900" indent="-342900">
              <a:lnSpc>
                <a:spcPct val="90000"/>
              </a:lnSpc>
              <a:buFont typeface="Arial" panose="020B0604020202020204" pitchFamily="34" charset="0"/>
              <a:buChar char="•"/>
            </a:pPr>
            <a:r>
              <a:rPr lang="nl-BE" sz="1800" dirty="0">
                <a:latin typeface="Avenir Roman"/>
              </a:rPr>
              <a:t>Team </a:t>
            </a:r>
            <a:r>
              <a:rPr lang="nl-BE" sz="1800" dirty="0" err="1">
                <a:latin typeface="Avenir Roman"/>
              </a:rPr>
              <a:t>confidence</a:t>
            </a:r>
            <a:r>
              <a:rPr lang="nl-BE" sz="1800" dirty="0">
                <a:latin typeface="Avenir Roman"/>
              </a:rPr>
              <a:t> is </a:t>
            </a:r>
            <a:r>
              <a:rPr lang="nl-BE" sz="1800" dirty="0" err="1">
                <a:latin typeface="Avenir Roman"/>
              </a:rPr>
              <a:t>defined</a:t>
            </a:r>
            <a:r>
              <a:rPr lang="nl-BE" sz="1800" dirty="0">
                <a:latin typeface="Avenir Roman"/>
              </a:rPr>
              <a:t> as “a </a:t>
            </a:r>
            <a:r>
              <a:rPr lang="nl-BE" sz="1800" dirty="0" err="1">
                <a:latin typeface="Avenir Roman"/>
              </a:rPr>
              <a:t>group’s</a:t>
            </a:r>
            <a:r>
              <a:rPr lang="nl-BE" sz="1800" dirty="0">
                <a:latin typeface="Avenir Roman"/>
              </a:rPr>
              <a:t> shared belief in </a:t>
            </a:r>
            <a:r>
              <a:rPr lang="nl-BE" sz="1800" dirty="0" err="1">
                <a:latin typeface="Avenir Roman"/>
              </a:rPr>
              <a:t>its</a:t>
            </a:r>
            <a:r>
              <a:rPr lang="nl-BE" sz="1800" dirty="0">
                <a:latin typeface="Avenir Roman"/>
              </a:rPr>
              <a:t> </a:t>
            </a:r>
            <a:r>
              <a:rPr lang="nl-BE" sz="1800" dirty="0" err="1">
                <a:latin typeface="Avenir Roman"/>
              </a:rPr>
              <a:t>collective</a:t>
            </a:r>
            <a:r>
              <a:rPr lang="nl-BE" sz="1800" dirty="0">
                <a:latin typeface="Avenir Roman"/>
              </a:rPr>
              <a:t> </a:t>
            </a:r>
            <a:r>
              <a:rPr lang="nl-BE" sz="1800" dirty="0" err="1">
                <a:latin typeface="Avenir Roman"/>
              </a:rPr>
              <a:t>capability</a:t>
            </a:r>
            <a:r>
              <a:rPr lang="nl-BE" sz="1800" dirty="0">
                <a:latin typeface="Avenir Roman"/>
              </a:rPr>
              <a:t> </a:t>
            </a:r>
            <a:r>
              <a:rPr lang="nl-BE" sz="1800" dirty="0" err="1">
                <a:latin typeface="Avenir Roman"/>
              </a:rPr>
              <a:t>to</a:t>
            </a:r>
            <a:r>
              <a:rPr lang="nl-BE" sz="1800" dirty="0">
                <a:latin typeface="Avenir Roman"/>
              </a:rPr>
              <a:t> </a:t>
            </a:r>
            <a:r>
              <a:rPr lang="nl-BE" sz="1800" dirty="0" err="1">
                <a:latin typeface="Avenir Roman"/>
              </a:rPr>
              <a:t>organize</a:t>
            </a:r>
            <a:r>
              <a:rPr lang="nl-BE" sz="1800" dirty="0">
                <a:latin typeface="Avenir Roman"/>
              </a:rPr>
              <a:t> </a:t>
            </a:r>
            <a:r>
              <a:rPr lang="nl-BE" sz="1800" dirty="0" err="1">
                <a:latin typeface="Avenir Roman"/>
              </a:rPr>
              <a:t>and</a:t>
            </a:r>
            <a:r>
              <a:rPr lang="nl-BE" sz="1800" dirty="0">
                <a:latin typeface="Avenir Roman"/>
              </a:rPr>
              <a:t> </a:t>
            </a:r>
            <a:r>
              <a:rPr lang="nl-BE" sz="1800" dirty="0" err="1">
                <a:latin typeface="Avenir Roman"/>
              </a:rPr>
              <a:t>execute</a:t>
            </a:r>
            <a:r>
              <a:rPr lang="nl-BE" sz="1800" dirty="0">
                <a:latin typeface="Avenir Roman"/>
              </a:rPr>
              <a:t> </a:t>
            </a:r>
            <a:r>
              <a:rPr lang="nl-BE" sz="1800" dirty="0" err="1">
                <a:latin typeface="Avenir Roman"/>
              </a:rPr>
              <a:t>plans</a:t>
            </a:r>
            <a:r>
              <a:rPr lang="nl-BE" sz="1800" dirty="0">
                <a:latin typeface="Avenir Roman"/>
              </a:rPr>
              <a:t> </a:t>
            </a:r>
            <a:r>
              <a:rPr lang="nl-BE" sz="1800" dirty="0" err="1">
                <a:latin typeface="Avenir Roman"/>
              </a:rPr>
              <a:t>and</a:t>
            </a:r>
            <a:r>
              <a:rPr lang="nl-BE" sz="1800" dirty="0">
                <a:latin typeface="Avenir Roman"/>
              </a:rPr>
              <a:t> actions </a:t>
            </a:r>
            <a:r>
              <a:rPr lang="nl-BE" sz="1800" dirty="0" err="1">
                <a:latin typeface="Avenir Roman"/>
              </a:rPr>
              <a:t>required</a:t>
            </a:r>
            <a:r>
              <a:rPr lang="nl-BE" sz="1800" dirty="0">
                <a:latin typeface="Avenir Roman"/>
              </a:rPr>
              <a:t> </a:t>
            </a:r>
            <a:r>
              <a:rPr lang="nl-BE" sz="1800" dirty="0" err="1">
                <a:latin typeface="Avenir Roman"/>
              </a:rPr>
              <a:t>to</a:t>
            </a:r>
            <a:r>
              <a:rPr lang="nl-BE" sz="1800" dirty="0">
                <a:latin typeface="Avenir Roman"/>
              </a:rPr>
              <a:t> produce </a:t>
            </a:r>
            <a:r>
              <a:rPr lang="nl-BE" sz="1800" dirty="0" err="1">
                <a:latin typeface="Avenir Roman"/>
              </a:rPr>
              <a:t>given</a:t>
            </a:r>
            <a:r>
              <a:rPr lang="nl-BE" sz="1800" dirty="0">
                <a:latin typeface="Avenir Roman"/>
              </a:rPr>
              <a:t> levels of </a:t>
            </a:r>
            <a:r>
              <a:rPr lang="nl-BE" sz="1800" dirty="0" err="1">
                <a:latin typeface="Avenir Roman"/>
              </a:rPr>
              <a:t>attainment</a:t>
            </a:r>
            <a:r>
              <a:rPr lang="nl-BE" sz="1800" dirty="0">
                <a:latin typeface="Avenir Roman"/>
              </a:rPr>
              <a:t>” </a:t>
            </a:r>
            <a:r>
              <a:rPr lang="nl-BE" sz="1800" dirty="0">
                <a:solidFill>
                  <a:schemeClr val="bg1">
                    <a:lumMod val="50000"/>
                  </a:schemeClr>
                </a:solidFill>
                <a:latin typeface="Avenir Roman"/>
              </a:rPr>
              <a:t>(</a:t>
            </a:r>
            <a:r>
              <a:rPr lang="nl-BE" sz="1800" dirty="0" err="1">
                <a:solidFill>
                  <a:schemeClr val="bg1">
                    <a:lumMod val="50000"/>
                  </a:schemeClr>
                </a:solidFill>
                <a:latin typeface="Avenir Roman"/>
              </a:rPr>
              <a:t>Bandura</a:t>
            </a:r>
            <a:r>
              <a:rPr lang="nl-BE" sz="1800" dirty="0">
                <a:solidFill>
                  <a:schemeClr val="bg1">
                    <a:lumMod val="50000"/>
                  </a:schemeClr>
                </a:solidFill>
                <a:latin typeface="Avenir Roman"/>
              </a:rPr>
              <a:t>, 1997, p. 477). </a:t>
            </a:r>
          </a:p>
          <a:p>
            <a:pPr marL="342900" indent="-342900">
              <a:lnSpc>
                <a:spcPct val="90000"/>
              </a:lnSpc>
              <a:buFont typeface="Arial" panose="020B0604020202020204" pitchFamily="34" charset="0"/>
              <a:buChar char="•"/>
            </a:pPr>
            <a:r>
              <a:rPr lang="nl-BE" sz="1800" dirty="0">
                <a:latin typeface="Avenir Roman"/>
              </a:rPr>
              <a:t>Fransen and colleagues (2014, 2015) distinguished between (a) </a:t>
            </a:r>
            <a:r>
              <a:rPr lang="nl-BE" sz="1800" b="1" dirty="0">
                <a:latin typeface="Avenir Roman"/>
              </a:rPr>
              <a:t>collective efficacy </a:t>
            </a:r>
            <a:r>
              <a:rPr lang="nl-BE" sz="1800" dirty="0">
                <a:latin typeface="Avenir Roman"/>
              </a:rPr>
              <a:t>(process-oriented; e.g., playing well) and (b) </a:t>
            </a:r>
            <a:r>
              <a:rPr lang="nl-BE" sz="1800" b="1" dirty="0">
                <a:latin typeface="Avenir Roman"/>
              </a:rPr>
              <a:t>team outcome confidence </a:t>
            </a:r>
            <a:r>
              <a:rPr lang="nl-BE" sz="1800" dirty="0">
                <a:latin typeface="Avenir Roman"/>
              </a:rPr>
              <a:t>(outcome oriented; e.g., winning, regardless of playing well).</a:t>
            </a:r>
          </a:p>
          <a:p>
            <a:pPr marL="342900" indent="-342900">
              <a:lnSpc>
                <a:spcPct val="90000"/>
              </a:lnSpc>
              <a:buFont typeface="Arial" panose="020B0604020202020204" pitchFamily="34" charset="0"/>
              <a:buChar char="•"/>
            </a:pPr>
            <a:r>
              <a:rPr lang="nl-BE" sz="1800" dirty="0">
                <a:latin typeface="Avenir Roman"/>
              </a:rPr>
              <a:t>Both types of confidence have been found to predict team functioning and success.</a:t>
            </a:r>
          </a:p>
          <a:p>
            <a:pPr marL="342900" indent="-342900">
              <a:lnSpc>
                <a:spcPct val="90000"/>
              </a:lnSpc>
              <a:buFont typeface="Arial" panose="020B0604020202020204" pitchFamily="34" charset="0"/>
              <a:buChar char="•"/>
            </a:pPr>
            <a:endParaRPr lang="nl-BE" dirty="0">
              <a:latin typeface="Avenir Roman"/>
            </a:endParaRPr>
          </a:p>
          <a:p>
            <a:pPr marL="342900" indent="-342900">
              <a:lnSpc>
                <a:spcPct val="90000"/>
              </a:lnSpc>
              <a:buFont typeface="Arial" panose="020B0604020202020204" pitchFamily="34" charset="0"/>
              <a:buChar char="•"/>
            </a:pPr>
            <a:endParaRPr lang="nl-BE" dirty="0">
              <a:latin typeface="Avenir Roman"/>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679450" y="1523046"/>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Team confidence: Concepts </a:t>
            </a:r>
          </a:p>
        </p:txBody>
      </p:sp>
      <p:sp>
        <p:nvSpPr>
          <p:cNvPr id="8" name="Title 1">
            <a:extLst>
              <a:ext uri="{FF2B5EF4-FFF2-40B4-BE49-F238E27FC236}">
                <a16:creationId xmlns:a16="http://schemas.microsoft.com/office/drawing/2014/main" id="{38E6876C-D676-394D-A7B2-1DF7C524E6D1}"/>
              </a:ext>
            </a:extLst>
          </p:cNvPr>
          <p:cNvSpPr>
            <a:spLocks noGrp="1"/>
          </p:cNvSpPr>
          <p:nvPr>
            <p:ph type="ctrTitle"/>
          </p:nvPr>
        </p:nvSpPr>
        <p:spPr>
          <a:xfrm>
            <a:off x="679450" y="438150"/>
            <a:ext cx="6433449"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Current approaches to teamwork and group performance </a:t>
            </a:r>
            <a:br>
              <a:rPr lang="en-US" sz="3200" b="0" dirty="0">
                <a:solidFill>
                  <a:srgbClr val="22568B"/>
                </a:solidFill>
                <a:latin typeface="Avenir Roman" panose="02000503020000020003" pitchFamily="2" charset="0"/>
              </a:rPr>
            </a:br>
            <a:endParaRPr lang="en-US" sz="3200" b="0" dirty="0">
              <a:solidFill>
                <a:srgbClr val="22568B"/>
              </a:solidFill>
              <a:latin typeface="Avenir Roman" panose="02000503020000020003" pitchFamily="2" charset="0"/>
            </a:endParaRPr>
          </a:p>
        </p:txBody>
      </p:sp>
    </p:spTree>
    <p:extLst>
      <p:ext uri="{BB962C8B-B14F-4D97-AF65-F5344CB8AC3E}">
        <p14:creationId xmlns:p14="http://schemas.microsoft.com/office/powerpoint/2010/main" val="2500931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 calcmode="lin" valueType="num">
                                      <p:cBhvr additive="base">
                                        <p:cTn id="13" dur="1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4" dur="1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anim calcmode="lin" valueType="num">
                                      <p:cBhvr additive="base">
                                        <p:cTn id="19" dur="1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20" dur="1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8</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685800" y="2107170"/>
            <a:ext cx="8187856" cy="2640676"/>
          </a:xfrm>
        </p:spPr>
        <p:txBody>
          <a:bodyPr>
            <a:normAutofit/>
          </a:bodyPr>
          <a:lstStyle/>
          <a:p>
            <a:pPr marL="268288" indent="-268288">
              <a:lnSpc>
                <a:spcPct val="100000"/>
              </a:lnSpc>
              <a:buFont typeface="+mj-lt"/>
              <a:buAutoNum type="alphaLcParenR"/>
            </a:pPr>
            <a:r>
              <a:rPr lang="nl-BE" sz="1800" dirty="0">
                <a:latin typeface="Avenir Roman"/>
              </a:rPr>
              <a:t>performance </a:t>
            </a:r>
            <a:r>
              <a:rPr lang="nl-BE" sz="1800" dirty="0" err="1">
                <a:latin typeface="Avenir Roman"/>
              </a:rPr>
              <a:t>accomplishments</a:t>
            </a:r>
            <a:r>
              <a:rPr lang="nl-BE" sz="1800" dirty="0">
                <a:latin typeface="Avenir Roman"/>
              </a:rPr>
              <a:t> (e.g., </a:t>
            </a:r>
            <a:r>
              <a:rPr lang="nl-BE" sz="1800" dirty="0" err="1">
                <a:latin typeface="Avenir Roman"/>
              </a:rPr>
              <a:t>such</a:t>
            </a:r>
            <a:r>
              <a:rPr lang="nl-BE" sz="1800" dirty="0">
                <a:latin typeface="Avenir Roman"/>
              </a:rPr>
              <a:t> </a:t>
            </a:r>
            <a:r>
              <a:rPr lang="nl-BE" sz="1800" dirty="0" err="1">
                <a:latin typeface="Avenir Roman"/>
              </a:rPr>
              <a:t>that</a:t>
            </a:r>
            <a:r>
              <a:rPr lang="nl-BE" sz="1800" dirty="0">
                <a:latin typeface="Avenir Roman"/>
              </a:rPr>
              <a:t> </a:t>
            </a:r>
            <a:r>
              <a:rPr lang="nl-BE" sz="1800" dirty="0" err="1">
                <a:latin typeface="Avenir Roman"/>
              </a:rPr>
              <a:t>an</a:t>
            </a:r>
            <a:r>
              <a:rPr lang="nl-BE" sz="1800" dirty="0">
                <a:latin typeface="Avenir Roman"/>
              </a:rPr>
              <a:t> </a:t>
            </a:r>
            <a:r>
              <a:rPr lang="nl-BE" sz="1800" dirty="0" err="1">
                <a:latin typeface="Avenir Roman"/>
              </a:rPr>
              <a:t>All</a:t>
            </a:r>
            <a:r>
              <a:rPr lang="nl-BE" sz="1800" dirty="0">
                <a:latin typeface="Avenir Roman"/>
              </a:rPr>
              <a:t> </a:t>
            </a:r>
            <a:r>
              <a:rPr lang="nl-BE" sz="1800" dirty="0" err="1">
                <a:latin typeface="Avenir Roman"/>
              </a:rPr>
              <a:t>Blacks</a:t>
            </a:r>
            <a:r>
              <a:rPr lang="nl-BE" sz="1800" dirty="0">
                <a:latin typeface="Avenir Roman"/>
              </a:rPr>
              <a:t> debutant </a:t>
            </a:r>
            <a:r>
              <a:rPr lang="nl-BE" sz="1800" dirty="0" err="1">
                <a:latin typeface="Avenir Roman"/>
              </a:rPr>
              <a:t>feels</a:t>
            </a:r>
            <a:r>
              <a:rPr lang="nl-BE" sz="1800" dirty="0">
                <a:latin typeface="Avenir Roman"/>
              </a:rPr>
              <a:t> </a:t>
            </a:r>
            <a:r>
              <a:rPr lang="nl-BE" sz="1800" dirty="0" err="1">
                <a:latin typeface="Avenir Roman"/>
              </a:rPr>
              <a:t>confident</a:t>
            </a:r>
            <a:r>
              <a:rPr lang="nl-BE" sz="1800" dirty="0">
                <a:latin typeface="Avenir Roman"/>
              </a:rPr>
              <a:t> in </a:t>
            </a:r>
            <a:r>
              <a:rPr lang="nl-BE" sz="1800" dirty="0" err="1">
                <a:latin typeface="Avenir Roman"/>
              </a:rPr>
              <a:t>their</a:t>
            </a:r>
            <a:r>
              <a:rPr lang="nl-BE" sz="1800" dirty="0">
                <a:latin typeface="Avenir Roman"/>
              </a:rPr>
              <a:t> team </a:t>
            </a:r>
            <a:r>
              <a:rPr lang="nl-BE" sz="1800" dirty="0" err="1">
                <a:latin typeface="Avenir Roman"/>
              </a:rPr>
              <a:t>because</a:t>
            </a:r>
            <a:r>
              <a:rPr lang="nl-BE" sz="1800" dirty="0">
                <a:latin typeface="Avenir Roman"/>
              </a:rPr>
              <a:t> of </a:t>
            </a:r>
            <a:r>
              <a:rPr lang="nl-BE" sz="1800" dirty="0" err="1">
                <a:latin typeface="Avenir Roman"/>
              </a:rPr>
              <a:t>the</a:t>
            </a:r>
            <a:r>
              <a:rPr lang="nl-BE" sz="1800" dirty="0">
                <a:latin typeface="Avenir Roman"/>
              </a:rPr>
              <a:t> </a:t>
            </a:r>
            <a:r>
              <a:rPr lang="nl-BE" sz="1800" dirty="0" err="1">
                <a:latin typeface="Avenir Roman"/>
              </a:rPr>
              <a:t>All</a:t>
            </a:r>
            <a:r>
              <a:rPr lang="nl-BE" sz="1800" dirty="0">
                <a:latin typeface="Avenir Roman"/>
              </a:rPr>
              <a:t> </a:t>
            </a:r>
            <a:r>
              <a:rPr lang="nl-BE" sz="1800" dirty="0" err="1">
                <a:latin typeface="Avenir Roman"/>
              </a:rPr>
              <a:t>Blacks</a:t>
            </a:r>
            <a:r>
              <a:rPr lang="nl-BE" sz="1800" dirty="0">
                <a:latin typeface="Avenir Roman"/>
              </a:rPr>
              <a:t>’ winning record)</a:t>
            </a:r>
          </a:p>
          <a:p>
            <a:pPr marL="268288" indent="-268288">
              <a:lnSpc>
                <a:spcPct val="100000"/>
              </a:lnSpc>
              <a:buFont typeface="+mj-lt"/>
              <a:buAutoNum type="alphaLcParenR"/>
            </a:pPr>
            <a:r>
              <a:rPr lang="nl-BE" sz="1800" dirty="0">
                <a:latin typeface="Avenir Roman"/>
              </a:rPr>
              <a:t>vicarious experiences (e.g., seeing another team beat their opponent)</a:t>
            </a:r>
          </a:p>
          <a:p>
            <a:pPr marL="268288" indent="-268288">
              <a:lnSpc>
                <a:spcPct val="100000"/>
              </a:lnSpc>
              <a:buFont typeface="+mj-lt"/>
              <a:buAutoNum type="alphaLcParenR"/>
            </a:pPr>
            <a:r>
              <a:rPr lang="nl-BE" sz="1800" dirty="0" err="1">
                <a:latin typeface="Avenir Roman"/>
              </a:rPr>
              <a:t>verbal</a:t>
            </a:r>
            <a:r>
              <a:rPr lang="nl-BE" sz="1800" dirty="0">
                <a:latin typeface="Avenir Roman"/>
              </a:rPr>
              <a:t> </a:t>
            </a:r>
            <a:r>
              <a:rPr lang="nl-BE" sz="1800" dirty="0" err="1">
                <a:latin typeface="Avenir Roman"/>
              </a:rPr>
              <a:t>persuasion</a:t>
            </a:r>
            <a:r>
              <a:rPr lang="nl-BE" sz="1800" dirty="0">
                <a:latin typeface="Avenir Roman"/>
              </a:rPr>
              <a:t> (e.g., </a:t>
            </a:r>
            <a:r>
              <a:rPr lang="nl-BE" sz="1800" dirty="0" err="1">
                <a:latin typeface="Avenir Roman"/>
              </a:rPr>
              <a:t>encouragement</a:t>
            </a:r>
            <a:r>
              <a:rPr lang="nl-BE" sz="1800" dirty="0">
                <a:latin typeface="Avenir Roman"/>
              </a:rPr>
              <a:t> </a:t>
            </a:r>
            <a:r>
              <a:rPr lang="nl-BE" sz="1800" dirty="0" err="1">
                <a:latin typeface="Avenir Roman"/>
              </a:rPr>
              <a:t>by</a:t>
            </a:r>
            <a:r>
              <a:rPr lang="nl-BE" sz="1800" dirty="0">
                <a:latin typeface="Avenir Roman"/>
              </a:rPr>
              <a:t> </a:t>
            </a:r>
            <a:r>
              <a:rPr lang="nl-BE" sz="1800" dirty="0" err="1">
                <a:latin typeface="Avenir Roman"/>
              </a:rPr>
              <a:t>the</a:t>
            </a:r>
            <a:r>
              <a:rPr lang="nl-BE" sz="1800" dirty="0">
                <a:latin typeface="Avenir Roman"/>
              </a:rPr>
              <a:t> coaching </a:t>
            </a:r>
            <a:r>
              <a:rPr lang="nl-BE" sz="1800" dirty="0" err="1">
                <a:latin typeface="Avenir Roman"/>
              </a:rPr>
              <a:t>staff</a:t>
            </a:r>
            <a:r>
              <a:rPr lang="nl-BE" sz="1800" dirty="0">
                <a:latin typeface="Avenir Roman"/>
              </a:rPr>
              <a:t> </a:t>
            </a:r>
            <a:r>
              <a:rPr lang="nl-BE" sz="1800" dirty="0" err="1">
                <a:latin typeface="Avenir Roman"/>
              </a:rPr>
              <a:t>and</a:t>
            </a:r>
            <a:r>
              <a:rPr lang="nl-BE" sz="1800" dirty="0">
                <a:latin typeface="Avenir Roman"/>
              </a:rPr>
              <a:t> </a:t>
            </a:r>
            <a:r>
              <a:rPr lang="nl-BE" sz="1800" dirty="0" err="1">
                <a:latin typeface="Avenir Roman"/>
              </a:rPr>
              <a:t>teammates</a:t>
            </a:r>
            <a:r>
              <a:rPr lang="nl-BE" sz="1800" dirty="0">
                <a:latin typeface="Avenir Roman"/>
              </a:rPr>
              <a:t>)</a:t>
            </a:r>
          </a:p>
          <a:p>
            <a:pPr marL="268288" indent="-268288">
              <a:lnSpc>
                <a:spcPct val="100000"/>
              </a:lnSpc>
              <a:buFont typeface="+mj-lt"/>
              <a:buAutoNum type="alphaLcParenR"/>
            </a:pPr>
            <a:r>
              <a:rPr lang="nl-BE" sz="1800" dirty="0">
                <a:latin typeface="Avenir Roman"/>
              </a:rPr>
              <a:t>physiological and emotional states (e.g., being fit and energised in the run-up to a game).</a:t>
            </a:r>
          </a:p>
          <a:p>
            <a:pPr marL="342900" indent="-342900">
              <a:lnSpc>
                <a:spcPct val="90000"/>
              </a:lnSpc>
              <a:buFont typeface="Arial" panose="020B0604020202020204" pitchFamily="34" charset="0"/>
              <a:buChar char="•"/>
            </a:pPr>
            <a:endParaRPr lang="nl-BE" dirty="0">
              <a:latin typeface="Avenir Roman"/>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679450" y="1523046"/>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Team confidence: Sources</a:t>
            </a:r>
          </a:p>
        </p:txBody>
      </p:sp>
      <p:sp>
        <p:nvSpPr>
          <p:cNvPr id="8" name="Title 1">
            <a:extLst>
              <a:ext uri="{FF2B5EF4-FFF2-40B4-BE49-F238E27FC236}">
                <a16:creationId xmlns:a16="http://schemas.microsoft.com/office/drawing/2014/main" id="{1DFC5332-33F0-2846-B143-EA17FCF793E5}"/>
              </a:ext>
            </a:extLst>
          </p:cNvPr>
          <p:cNvSpPr>
            <a:spLocks noGrp="1"/>
          </p:cNvSpPr>
          <p:nvPr>
            <p:ph type="ctrTitle"/>
          </p:nvPr>
        </p:nvSpPr>
        <p:spPr>
          <a:xfrm>
            <a:off x="679450" y="438150"/>
            <a:ext cx="6433449"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Current approaches to teamwork and group performance </a:t>
            </a:r>
          </a:p>
        </p:txBody>
      </p:sp>
    </p:spTree>
    <p:extLst>
      <p:ext uri="{BB962C8B-B14F-4D97-AF65-F5344CB8AC3E}">
        <p14:creationId xmlns:p14="http://schemas.microsoft.com/office/powerpoint/2010/main" val="3249192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 calcmode="lin" valueType="num">
                                      <p:cBhvr additive="base">
                                        <p:cTn id="13"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anim calcmode="lin" valueType="num">
                                      <p:cBhvr additive="base">
                                        <p:cTn id="19"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xEl>
                                              <p:pRg st="3" end="3"/>
                                            </p:txEl>
                                          </p:spTgt>
                                        </p:tgtEl>
                                        <p:attrNameLst>
                                          <p:attrName>style.visibility</p:attrName>
                                        </p:attrNameLst>
                                      </p:cBhvr>
                                      <p:to>
                                        <p:strVal val="visible"/>
                                      </p:to>
                                    </p:set>
                                    <p:anim calcmode="lin" valueType="num">
                                      <p:cBhvr additive="base">
                                        <p:cTn id="25"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9</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685800" y="2107170"/>
            <a:ext cx="8187856" cy="2705153"/>
          </a:xfrm>
        </p:spPr>
        <p:txBody>
          <a:bodyPr>
            <a:normAutofit/>
          </a:bodyPr>
          <a:lstStyle/>
          <a:p>
            <a:pPr marL="223838" indent="-223838">
              <a:lnSpc>
                <a:spcPct val="90000"/>
              </a:lnSpc>
              <a:buFont typeface="Arial" panose="020B0604020202020204" pitchFamily="34" charset="0"/>
              <a:buChar char="•"/>
            </a:pPr>
            <a:r>
              <a:rPr lang="nl-BE" sz="1800" dirty="0">
                <a:latin typeface="Avenir Roman"/>
              </a:rPr>
              <a:t>Teamwork is </a:t>
            </a:r>
            <a:r>
              <a:rPr lang="nl-BE" sz="1800" dirty="0" err="1">
                <a:latin typeface="Avenir Roman"/>
              </a:rPr>
              <a:t>defined</a:t>
            </a:r>
            <a:r>
              <a:rPr lang="nl-BE" sz="1800" dirty="0">
                <a:latin typeface="Avenir Roman"/>
              </a:rPr>
              <a:t> as “a </a:t>
            </a:r>
            <a:r>
              <a:rPr lang="nl-BE" sz="1800" dirty="0" err="1">
                <a:latin typeface="Avenir Roman"/>
              </a:rPr>
              <a:t>dynamic</a:t>
            </a:r>
            <a:r>
              <a:rPr lang="nl-BE" sz="1800" dirty="0">
                <a:latin typeface="Avenir Roman"/>
              </a:rPr>
              <a:t> </a:t>
            </a:r>
            <a:r>
              <a:rPr lang="nl-BE" sz="1800" dirty="0" err="1">
                <a:latin typeface="Avenir Roman"/>
              </a:rPr>
              <a:t>process</a:t>
            </a:r>
            <a:r>
              <a:rPr lang="nl-BE" sz="1800" dirty="0">
                <a:latin typeface="Avenir Roman"/>
              </a:rPr>
              <a:t> </a:t>
            </a:r>
            <a:r>
              <a:rPr lang="nl-BE" sz="1800" dirty="0" err="1">
                <a:latin typeface="Avenir Roman"/>
              </a:rPr>
              <a:t>involving</a:t>
            </a:r>
            <a:r>
              <a:rPr lang="nl-BE" sz="1800" dirty="0">
                <a:latin typeface="Avenir Roman"/>
              </a:rPr>
              <a:t> a </a:t>
            </a:r>
            <a:r>
              <a:rPr lang="nl-BE" sz="1800" dirty="0" err="1">
                <a:latin typeface="Avenir Roman"/>
              </a:rPr>
              <a:t>collaborative</a:t>
            </a:r>
            <a:r>
              <a:rPr lang="nl-BE" sz="1800" dirty="0">
                <a:latin typeface="Avenir Roman"/>
              </a:rPr>
              <a:t> effort </a:t>
            </a:r>
            <a:r>
              <a:rPr lang="nl-BE" sz="1800" dirty="0" err="1">
                <a:latin typeface="Avenir Roman"/>
              </a:rPr>
              <a:t>by</a:t>
            </a:r>
            <a:r>
              <a:rPr lang="nl-BE" sz="1800" dirty="0">
                <a:latin typeface="Avenir Roman"/>
              </a:rPr>
              <a:t> team members </a:t>
            </a:r>
            <a:r>
              <a:rPr lang="nl-BE" sz="1800" dirty="0" err="1">
                <a:latin typeface="Avenir Roman"/>
              </a:rPr>
              <a:t>to</a:t>
            </a:r>
            <a:r>
              <a:rPr lang="nl-BE" sz="1800" dirty="0">
                <a:latin typeface="Avenir Roman"/>
              </a:rPr>
              <a:t> </a:t>
            </a:r>
            <a:r>
              <a:rPr lang="nl-BE" sz="1800" dirty="0" err="1">
                <a:latin typeface="Avenir Roman"/>
              </a:rPr>
              <a:t>effectively</a:t>
            </a:r>
            <a:r>
              <a:rPr lang="nl-BE" sz="1800" dirty="0">
                <a:latin typeface="Avenir Roman"/>
              </a:rPr>
              <a:t> </a:t>
            </a:r>
            <a:r>
              <a:rPr lang="nl-BE" sz="1800" dirty="0" err="1">
                <a:latin typeface="Avenir Roman"/>
              </a:rPr>
              <a:t>carry</a:t>
            </a:r>
            <a:r>
              <a:rPr lang="nl-BE" sz="1800" dirty="0">
                <a:latin typeface="Avenir Roman"/>
              </a:rPr>
              <a:t> out </a:t>
            </a:r>
            <a:r>
              <a:rPr lang="nl-BE" sz="1800" dirty="0" err="1">
                <a:latin typeface="Avenir Roman"/>
              </a:rPr>
              <a:t>the</a:t>
            </a:r>
            <a:r>
              <a:rPr lang="nl-BE" sz="1800" dirty="0">
                <a:latin typeface="Avenir Roman"/>
              </a:rPr>
              <a:t> independent </a:t>
            </a:r>
            <a:r>
              <a:rPr lang="nl-BE" sz="1800" dirty="0" err="1">
                <a:latin typeface="Avenir Roman"/>
              </a:rPr>
              <a:t>and</a:t>
            </a:r>
            <a:r>
              <a:rPr lang="nl-BE" sz="1800" dirty="0">
                <a:latin typeface="Avenir Roman"/>
              </a:rPr>
              <a:t> </a:t>
            </a:r>
            <a:r>
              <a:rPr lang="nl-BE" sz="1800" dirty="0" err="1">
                <a:latin typeface="Avenir Roman"/>
              </a:rPr>
              <a:t>interdependent</a:t>
            </a:r>
            <a:r>
              <a:rPr lang="nl-BE" sz="1800" dirty="0">
                <a:latin typeface="Avenir Roman"/>
              </a:rPr>
              <a:t> behaviours </a:t>
            </a:r>
            <a:r>
              <a:rPr lang="nl-BE" sz="1800" dirty="0" err="1">
                <a:latin typeface="Avenir Roman"/>
              </a:rPr>
              <a:t>that</a:t>
            </a:r>
            <a:r>
              <a:rPr lang="nl-BE" sz="1800" dirty="0">
                <a:latin typeface="Avenir Roman"/>
              </a:rPr>
              <a:t> are </a:t>
            </a:r>
            <a:r>
              <a:rPr lang="nl-BE" sz="1800" dirty="0" err="1">
                <a:latin typeface="Avenir Roman"/>
              </a:rPr>
              <a:t>required</a:t>
            </a:r>
            <a:r>
              <a:rPr lang="nl-BE" sz="1800" dirty="0">
                <a:latin typeface="Avenir Roman"/>
              </a:rPr>
              <a:t> </a:t>
            </a:r>
            <a:r>
              <a:rPr lang="nl-BE" sz="1800" dirty="0" err="1">
                <a:latin typeface="Avenir Roman"/>
              </a:rPr>
              <a:t>to</a:t>
            </a:r>
            <a:r>
              <a:rPr lang="nl-BE" sz="1800" dirty="0">
                <a:latin typeface="Avenir Roman"/>
              </a:rPr>
              <a:t> maximise a </a:t>
            </a:r>
            <a:r>
              <a:rPr lang="nl-BE" sz="1800" dirty="0" err="1">
                <a:latin typeface="Avenir Roman"/>
              </a:rPr>
              <a:t>team’s</a:t>
            </a:r>
            <a:r>
              <a:rPr lang="nl-BE" sz="1800" dirty="0">
                <a:latin typeface="Avenir Roman"/>
              </a:rPr>
              <a:t> </a:t>
            </a:r>
            <a:r>
              <a:rPr lang="nl-BE" sz="1800" dirty="0" err="1">
                <a:latin typeface="Avenir Roman"/>
              </a:rPr>
              <a:t>likelihood</a:t>
            </a:r>
            <a:r>
              <a:rPr lang="nl-BE" sz="1800" dirty="0">
                <a:latin typeface="Avenir Roman"/>
              </a:rPr>
              <a:t> of </a:t>
            </a:r>
            <a:r>
              <a:rPr lang="nl-BE" sz="1800" dirty="0" err="1">
                <a:latin typeface="Avenir Roman"/>
              </a:rPr>
              <a:t>achieving</a:t>
            </a:r>
            <a:r>
              <a:rPr lang="nl-BE" sz="1800" dirty="0">
                <a:latin typeface="Avenir Roman"/>
              </a:rPr>
              <a:t> </a:t>
            </a:r>
            <a:r>
              <a:rPr lang="nl-BE" sz="1800" dirty="0" err="1">
                <a:latin typeface="Avenir Roman"/>
              </a:rPr>
              <a:t>its</a:t>
            </a:r>
            <a:r>
              <a:rPr lang="nl-BE" sz="1800" dirty="0">
                <a:latin typeface="Avenir Roman"/>
              </a:rPr>
              <a:t> </a:t>
            </a:r>
            <a:r>
              <a:rPr lang="nl-BE" sz="1800" dirty="0" err="1">
                <a:latin typeface="Avenir Roman"/>
              </a:rPr>
              <a:t>purposes</a:t>
            </a:r>
            <a:r>
              <a:rPr lang="nl-BE" sz="1800" dirty="0">
                <a:latin typeface="Avenir Roman"/>
              </a:rPr>
              <a:t>” </a:t>
            </a:r>
            <a:r>
              <a:rPr lang="nl-BE" sz="1800" dirty="0">
                <a:solidFill>
                  <a:schemeClr val="bg1">
                    <a:lumMod val="50000"/>
                  </a:schemeClr>
                </a:solidFill>
                <a:latin typeface="Avenir Roman"/>
              </a:rPr>
              <a:t>(</a:t>
            </a:r>
            <a:r>
              <a:rPr lang="nl-BE" sz="1800" dirty="0" err="1">
                <a:solidFill>
                  <a:schemeClr val="bg1">
                    <a:lumMod val="50000"/>
                  </a:schemeClr>
                </a:solidFill>
                <a:latin typeface="Avenir Roman"/>
              </a:rPr>
              <a:t>McEwan</a:t>
            </a:r>
            <a:r>
              <a:rPr lang="nl-BE" sz="1800" dirty="0">
                <a:solidFill>
                  <a:schemeClr val="bg1">
                    <a:lumMod val="50000"/>
                  </a:schemeClr>
                </a:solidFill>
                <a:latin typeface="Avenir Roman"/>
              </a:rPr>
              <a:t> </a:t>
            </a:r>
            <a:r>
              <a:rPr lang="nl-BE" sz="1800" dirty="0" err="1">
                <a:solidFill>
                  <a:schemeClr val="bg1">
                    <a:lumMod val="50000"/>
                  </a:schemeClr>
                </a:solidFill>
                <a:latin typeface="Avenir Roman"/>
              </a:rPr>
              <a:t>and</a:t>
            </a:r>
            <a:r>
              <a:rPr lang="nl-BE" sz="1800" dirty="0">
                <a:solidFill>
                  <a:schemeClr val="bg1">
                    <a:lumMod val="50000"/>
                  </a:schemeClr>
                </a:solidFill>
                <a:latin typeface="Avenir Roman"/>
              </a:rPr>
              <a:t> Beauchamp, 2014, p. 233). </a:t>
            </a:r>
          </a:p>
          <a:p>
            <a:pPr marL="223838" indent="-223838">
              <a:lnSpc>
                <a:spcPct val="90000"/>
              </a:lnSpc>
              <a:buFont typeface="Arial" panose="020B0604020202020204" pitchFamily="34" charset="0"/>
              <a:buChar char="•"/>
            </a:pPr>
            <a:r>
              <a:rPr lang="nl-BE" sz="1800" dirty="0">
                <a:latin typeface="Avenir Roman"/>
              </a:rPr>
              <a:t>Researchers distinguish between five overarching discrete teamwork behaviours: 1) preparation, 2) execution, 3) evaluation, 4) adjustment, and 5) management of team maintenance</a:t>
            </a:r>
          </a:p>
          <a:p>
            <a:pPr marL="342900" indent="-342900">
              <a:lnSpc>
                <a:spcPct val="90000"/>
              </a:lnSpc>
              <a:buFont typeface="Arial" panose="020B0604020202020204" pitchFamily="34" charset="0"/>
              <a:buChar char="•"/>
            </a:pPr>
            <a:endParaRPr lang="nl-BE" dirty="0">
              <a:latin typeface="Avenir Roman"/>
            </a:endParaRPr>
          </a:p>
          <a:p>
            <a:pPr marL="342900" indent="-342900">
              <a:lnSpc>
                <a:spcPct val="90000"/>
              </a:lnSpc>
              <a:buFont typeface="Arial" panose="020B0604020202020204" pitchFamily="34" charset="0"/>
              <a:buChar char="•"/>
            </a:pPr>
            <a:endParaRPr lang="nl-BE" dirty="0">
              <a:latin typeface="Avenir Roman"/>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679450" y="1523046"/>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Teamwork</a:t>
            </a:r>
          </a:p>
        </p:txBody>
      </p:sp>
      <p:sp>
        <p:nvSpPr>
          <p:cNvPr id="8" name="Title 1">
            <a:extLst>
              <a:ext uri="{FF2B5EF4-FFF2-40B4-BE49-F238E27FC236}">
                <a16:creationId xmlns:a16="http://schemas.microsoft.com/office/drawing/2014/main" id="{55832BBD-6D33-7041-81FD-5D2BE3B5466D}"/>
              </a:ext>
            </a:extLst>
          </p:cNvPr>
          <p:cNvSpPr>
            <a:spLocks noGrp="1"/>
          </p:cNvSpPr>
          <p:nvPr>
            <p:ph type="ctrTitle"/>
          </p:nvPr>
        </p:nvSpPr>
        <p:spPr>
          <a:xfrm>
            <a:off x="679450" y="438150"/>
            <a:ext cx="6433449"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Current approaches to teamwork and group performance </a:t>
            </a:r>
            <a:br>
              <a:rPr lang="en-US" sz="3200" b="0" dirty="0">
                <a:solidFill>
                  <a:srgbClr val="22568B"/>
                </a:solidFill>
                <a:latin typeface="Avenir Roman" panose="02000503020000020003" pitchFamily="2" charset="0"/>
              </a:rPr>
            </a:br>
            <a:endParaRPr lang="en-US" sz="3200" b="0" dirty="0">
              <a:solidFill>
                <a:srgbClr val="22568B"/>
              </a:solidFill>
              <a:latin typeface="Avenir Roman" panose="02000503020000020003" pitchFamily="2" charset="0"/>
            </a:endParaRPr>
          </a:p>
        </p:txBody>
      </p:sp>
    </p:spTree>
    <p:extLst>
      <p:ext uri="{BB962C8B-B14F-4D97-AF65-F5344CB8AC3E}">
        <p14:creationId xmlns:p14="http://schemas.microsoft.com/office/powerpoint/2010/main" val="3277849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Lst>
  </p:timing>
</p:sld>
</file>

<file path=ppt/theme/theme1.xml><?xml version="1.0" encoding="utf-8"?>
<a:theme xmlns:a="http://schemas.openxmlformats.org/drawingml/2006/main" name="Metropolitan">
  <a:themeElements>
    <a:clrScheme name="Metropolitan">
      <a:dk1>
        <a:sysClr val="windowText" lastClr="000000"/>
      </a:dk1>
      <a:lt1>
        <a:sysClr val="window" lastClr="FFFFFF"/>
      </a:lt1>
      <a:dk2>
        <a:srgbClr val="162F33"/>
      </a:dk2>
      <a:lt2>
        <a:srgbClr val="EAF0E0"/>
      </a:lt2>
      <a:accent1>
        <a:srgbClr val="50B4C8"/>
      </a:accent1>
      <a:accent2>
        <a:srgbClr val="A8B97F"/>
      </a:accent2>
      <a:accent3>
        <a:srgbClr val="9B9256"/>
      </a:accent3>
      <a:accent4>
        <a:srgbClr val="657689"/>
      </a:accent4>
      <a:accent5>
        <a:srgbClr val="7A855D"/>
      </a:accent5>
      <a:accent6>
        <a:srgbClr val="84AC9D"/>
      </a:accent6>
      <a:hlink>
        <a:srgbClr val="2370CD"/>
      </a:hlink>
      <a:folHlink>
        <a:srgbClr val="877589"/>
      </a:folHlink>
    </a:clrScheme>
    <a:fontScheme name="Metropolitan">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etropolitan">
      <a:fillStyleLst>
        <a:solidFill>
          <a:schemeClr val="phClr"/>
        </a:solidFill>
        <a:gradFill rotWithShape="1">
          <a:gsLst>
            <a:gs pos="0">
              <a:schemeClr val="phClr">
                <a:tint val="70000"/>
                <a:satMod val="100000"/>
                <a:lumMod val="110000"/>
              </a:schemeClr>
            </a:gs>
            <a:gs pos="50000">
              <a:schemeClr val="phClr">
                <a:tint val="75000"/>
                <a:satMod val="101000"/>
                <a:lumMod val="105000"/>
              </a:schemeClr>
            </a:gs>
            <a:gs pos="100000">
              <a:schemeClr val="phClr">
                <a:tint val="82000"/>
                <a:satMod val="104000"/>
                <a:lumMod val="105000"/>
              </a:schemeClr>
            </a:gs>
          </a:gsLst>
          <a:lin ang="2700000" scaled="0"/>
        </a:gradFill>
        <a:gradFill rotWithShape="1">
          <a:gsLst>
            <a:gs pos="0">
              <a:schemeClr val="phClr">
                <a:tint val="97000"/>
                <a:satMod val="100000"/>
                <a:lumMod val="102000"/>
              </a:schemeClr>
            </a:gs>
            <a:gs pos="50000">
              <a:schemeClr val="phClr">
                <a:shade val="100000"/>
                <a:satMod val="100000"/>
                <a:lumMod val="100000"/>
              </a:schemeClr>
            </a:gs>
            <a:gs pos="100000">
              <a:schemeClr val="phClr">
                <a:shade val="80000"/>
                <a:satMod val="100000"/>
                <a:lumMod val="99000"/>
              </a:schemeClr>
            </a:gs>
          </a:gsLst>
          <a:lin ang="27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Metropolitan" id="{4C5440D6-04D2-4954-96CF-F251137069B2}" vid="{79CFCA13-9412-4290-BB4B-85112F88857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7D7AB4BC5C5FC49B44E5D0AD7668A91" ma:contentTypeVersion="13" ma:contentTypeDescription="Create a new document." ma:contentTypeScope="" ma:versionID="164fb0483e3f63a7c48d0c8127926e34">
  <xsd:schema xmlns:xsd="http://www.w3.org/2001/XMLSchema" xmlns:xs="http://www.w3.org/2001/XMLSchema" xmlns:p="http://schemas.microsoft.com/office/2006/metadata/properties" xmlns:ns3="40e20171-6edb-45ad-8ac4-7e0229e7c879" xmlns:ns4="35b40e38-f187-4def-b149-9a2597bf88a1" targetNamespace="http://schemas.microsoft.com/office/2006/metadata/properties" ma:root="true" ma:fieldsID="3d6165212b4698202d2d40db3767e1d3" ns3:_="" ns4:_="">
    <xsd:import namespace="40e20171-6edb-45ad-8ac4-7e0229e7c879"/>
    <xsd:import namespace="35b40e38-f187-4def-b149-9a2597bf88a1"/>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4:SharedWithUsers" minOccurs="0"/>
                <xsd:element ref="ns4:SharedWithDetails" minOccurs="0"/>
                <xsd:element ref="ns4:SharingHintHash"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20171-6edb-45ad-8ac4-7e0229e7c87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5b40e38-f187-4def-b149-9a2597bf88a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A7A907E-5D50-4097-BFC4-4FE7B6A7F250}">
  <ds:schemaRefs>
    <ds:schemaRef ds:uri="http://schemas.openxmlformats.org/package/2006/metadata/core-properties"/>
    <ds:schemaRef ds:uri="http://purl.org/dc/elements/1.1/"/>
    <ds:schemaRef ds:uri="http://schemas.microsoft.com/office/2006/metadata/properties"/>
    <ds:schemaRef ds:uri="http://www.w3.org/XML/1998/namespace"/>
    <ds:schemaRef ds:uri="http://purl.org/dc/dcmitype/"/>
    <ds:schemaRef ds:uri="35b40e38-f187-4def-b149-9a2597bf88a1"/>
    <ds:schemaRef ds:uri="http://schemas.microsoft.com/office/2006/documentManagement/types"/>
    <ds:schemaRef ds:uri="40e20171-6edb-45ad-8ac4-7e0229e7c879"/>
    <ds:schemaRef ds:uri="http://schemas.microsoft.com/office/infopath/2007/PartnerControls"/>
    <ds:schemaRef ds:uri="http://purl.org/dc/terms/"/>
  </ds:schemaRefs>
</ds:datastoreItem>
</file>

<file path=customXml/itemProps2.xml><?xml version="1.0" encoding="utf-8"?>
<ds:datastoreItem xmlns:ds="http://schemas.openxmlformats.org/officeDocument/2006/customXml" ds:itemID="{D75D09F8-62D7-4669-80AB-FA2ABB276D98}">
  <ds:schemaRefs>
    <ds:schemaRef ds:uri="http://schemas.microsoft.com/sharepoint/v3/contenttype/forms"/>
  </ds:schemaRefs>
</ds:datastoreItem>
</file>

<file path=customXml/itemProps3.xml><?xml version="1.0" encoding="utf-8"?>
<ds:datastoreItem xmlns:ds="http://schemas.openxmlformats.org/officeDocument/2006/customXml" ds:itemID="{471B595D-4749-4AA9-A0E2-0D75B5BBA5E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e20171-6edb-45ad-8ac4-7e0229e7c879"/>
    <ds:schemaRef ds:uri="35b40e38-f187-4def-b149-9a2597bf88a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18963</TotalTime>
  <Words>1712</Words>
  <Application>Microsoft Office PowerPoint</Application>
  <PresentationFormat>On-screen Show (16:9)</PresentationFormat>
  <Paragraphs>148</Paragraphs>
  <Slides>18</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Avenir Roman</vt:lpstr>
      <vt:lpstr>Calibri</vt:lpstr>
      <vt:lpstr>Calibri Light</vt:lpstr>
      <vt:lpstr>Metropolitan</vt:lpstr>
      <vt:lpstr>PowerPoint Presentation</vt:lpstr>
      <vt:lpstr>Background </vt:lpstr>
      <vt:lpstr>Current approaches to teamwork and group performance  </vt:lpstr>
      <vt:lpstr>PowerPoint Presentation</vt:lpstr>
      <vt:lpstr>Current approaches to teamwork and group performance  </vt:lpstr>
      <vt:lpstr>PowerPoint Presentation</vt:lpstr>
      <vt:lpstr>Current approaches to teamwork and group performance  </vt:lpstr>
      <vt:lpstr>Current approaches to teamwork and group performance </vt:lpstr>
      <vt:lpstr>Current approaches to teamwork and group performance  </vt:lpstr>
      <vt:lpstr>PowerPoint Presentation</vt:lpstr>
      <vt:lpstr>Current approaches to teamwork and group performance  </vt:lpstr>
      <vt:lpstr>A social identity approach to teamwork  and group performance </vt:lpstr>
      <vt:lpstr>PowerPoint Presentation</vt:lpstr>
      <vt:lpstr>PowerPoint Presentation</vt:lpstr>
      <vt:lpstr>A social identity approach to teamwork  and group performance </vt:lpstr>
      <vt:lpstr>A social identity approach to teamwork  and group performance </vt:lpstr>
      <vt:lpstr>A social identity approach to teamwork  and group performance </vt:lpstr>
      <vt:lpstr>Conclusions </vt:lpstr>
    </vt:vector>
  </TitlesOfParts>
  <Company>Sage Publications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we know</dc:title>
  <dc:creator>Martha Sedgwick</dc:creator>
  <cp:lastModifiedBy>Emma Yuan (they/she)</cp:lastModifiedBy>
  <cp:revision>864</cp:revision>
  <cp:lastPrinted>2017-06-27T15:10:23Z</cp:lastPrinted>
  <dcterms:created xsi:type="dcterms:W3CDTF">2012-11-12T22:03:53Z</dcterms:created>
  <dcterms:modified xsi:type="dcterms:W3CDTF">2022-08-01T09:54:04Z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0x01010057D7AB4BC5C5FC49B44E5D0AD7668A91</vt:lpwstr>
  </property>
</Properties>
</file>