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f"/>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omments/modernComment_1F4_B9FE9FCB.xml" ContentType="application/vnd.ms-powerpoint.comments+xml"/>
  <Override PartName="/ppt/comments/modernComment_41D_4BC489E8.xml" ContentType="application/vnd.ms-powerpoint.comments+xml"/>
  <Override PartName="/ppt/comments/modernComment_44F_AB52406C.xml" ContentType="application/vnd.ms-powerpoint.comments+xml"/>
  <Override PartName="/ppt/comments/modernComment_456_22236CFE.xml" ContentType="application/vnd.ms-powerpoint.comments+xml"/>
  <Override PartName="/ppt/authors.xml" ContentType="application/vnd.ms-powerpoint.author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9" r:id="rId4"/>
  </p:sldMasterIdLst>
  <p:notesMasterIdLst>
    <p:notesMasterId r:id="rId20"/>
  </p:notesMasterIdLst>
  <p:handoutMasterIdLst>
    <p:handoutMasterId r:id="rId21"/>
  </p:handoutMasterIdLst>
  <p:sldIdLst>
    <p:sldId id="500" r:id="rId5"/>
    <p:sldId id="1053" r:id="rId6"/>
    <p:sldId id="1103" r:id="rId7"/>
    <p:sldId id="1104" r:id="rId8"/>
    <p:sldId id="1112" r:id="rId9"/>
    <p:sldId id="1105" r:id="rId10"/>
    <p:sldId id="1097" r:id="rId11"/>
    <p:sldId id="1102" r:id="rId12"/>
    <p:sldId id="1107" r:id="rId13"/>
    <p:sldId id="1106" r:id="rId14"/>
    <p:sldId id="1108" r:id="rId15"/>
    <p:sldId id="1109" r:id="rId16"/>
    <p:sldId id="1110" r:id="rId17"/>
    <p:sldId id="1111" r:id="rId18"/>
    <p:sldId id="577" r:id="rId19"/>
  </p:sldIdLst>
  <p:sldSz cx="9144000" cy="5143500" type="screen16x9"/>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93A576C-CAFB-AF4A-F3A4-70E924D32483}" name="Clifford Stott" initials="CS" userId="S::c.stott@keele.ac.uk::b41b6dc9-1d08-49d7-9d7c-49a781e0c947"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094D1"/>
    <a:srgbClr val="1B3D78"/>
    <a:srgbClr val="22568B"/>
    <a:srgbClr val="62A9D5"/>
    <a:srgbClr val="3DB7E4"/>
    <a:srgbClr val="50B4C9"/>
    <a:srgbClr val="5C458F"/>
    <a:srgbClr val="002060"/>
    <a:srgbClr val="EC952B"/>
    <a:srgbClr val="F0A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322" autoAdjust="0"/>
    <p:restoredTop sz="68571" autoAdjust="0"/>
  </p:normalViewPr>
  <p:slideViewPr>
    <p:cSldViewPr snapToGrid="0" snapToObjects="1">
      <p:cViewPr varScale="1">
        <p:scale>
          <a:sx n="70" d="100"/>
          <a:sy n="70" d="100"/>
        </p:scale>
        <p:origin x="1565" y="53"/>
      </p:cViewPr>
      <p:guideLst>
        <p:guide orient="horz" pos="1620"/>
        <p:guide pos="2880"/>
      </p:guideLst>
    </p:cSldViewPr>
  </p:slideViewPr>
  <p:outlineViewPr>
    <p:cViewPr>
      <p:scale>
        <a:sx n="33" d="100"/>
        <a:sy n="33" d="100"/>
      </p:scale>
      <p:origin x="0" y="3990"/>
    </p:cViewPr>
  </p:outlineViewPr>
  <p:notesTextViewPr>
    <p:cViewPr>
      <p:scale>
        <a:sx n="100" d="100"/>
        <a:sy n="100" d="100"/>
      </p:scale>
      <p:origin x="0" y="0"/>
    </p:cViewPr>
  </p:notesTextViewPr>
  <p:notesViewPr>
    <p:cSldViewPr snapToGrid="0" snapToObjects="1">
      <p:cViewPr varScale="1">
        <p:scale>
          <a:sx n="58" d="100"/>
          <a:sy n="58" d="100"/>
        </p:scale>
        <p:origin x="3254" y="72"/>
      </p:cViewPr>
      <p:guideLst/>
    </p:cSldViewPr>
  </p:notesViewPr>
  <p:gridSpacing cx="72237" cy="72237"/>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8/10/relationships/authors" Target="author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Filip Boen" userId="f3ba5a88-dbd6-47dd-871a-e364d5b391b4" providerId="ADAL" clId="{129E0D58-C80B-4655-8FED-000F74A68B53}"/>
    <pc:docChg chg="custSel addSld delSld modSld">
      <pc:chgData name="Filip Boen" userId="f3ba5a88-dbd6-47dd-871a-e364d5b391b4" providerId="ADAL" clId="{129E0D58-C80B-4655-8FED-000F74A68B53}" dt="2022-06-14T00:56:12.987" v="17" actId="14100"/>
      <pc:docMkLst>
        <pc:docMk/>
      </pc:docMkLst>
      <pc:sldChg chg="add del">
        <pc:chgData name="Filip Boen" userId="f3ba5a88-dbd6-47dd-871a-e364d5b391b4" providerId="ADAL" clId="{129E0D58-C80B-4655-8FED-000F74A68B53}" dt="2022-06-13T23:58:04.577" v="9" actId="2696"/>
        <pc:sldMkLst>
          <pc:docMk/>
          <pc:sldMk cId="0" sldId="256"/>
        </pc:sldMkLst>
      </pc:sldChg>
      <pc:sldChg chg="modNotes">
        <pc:chgData name="Filip Boen" userId="f3ba5a88-dbd6-47dd-871a-e364d5b391b4" providerId="ADAL" clId="{129E0D58-C80B-4655-8FED-000F74A68B53}" dt="2022-06-13T23:57:09.625" v="3" actId="27636"/>
        <pc:sldMkLst>
          <pc:docMk/>
          <pc:sldMk cId="472659591" sldId="577"/>
        </pc:sldMkLst>
      </pc:sldChg>
      <pc:sldChg chg="modNotes">
        <pc:chgData name="Filip Boen" userId="f3ba5a88-dbd6-47dd-871a-e364d5b391b4" providerId="ADAL" clId="{129E0D58-C80B-4655-8FED-000F74A68B53}" dt="2022-06-13T23:57:09.516" v="1" actId="27636"/>
        <pc:sldMkLst>
          <pc:docMk/>
          <pc:sldMk cId="2874294380" sldId="1103"/>
        </pc:sldMkLst>
      </pc:sldChg>
      <pc:sldChg chg="addSp modSp">
        <pc:chgData name="Filip Boen" userId="f3ba5a88-dbd6-47dd-871a-e364d5b391b4" providerId="ADAL" clId="{129E0D58-C80B-4655-8FED-000F74A68B53}" dt="2022-06-13T23:58:00.063" v="8" actId="1076"/>
        <pc:sldMkLst>
          <pc:docMk/>
          <pc:sldMk cId="2624054236" sldId="1105"/>
        </pc:sldMkLst>
        <pc:picChg chg="add mod">
          <ac:chgData name="Filip Boen" userId="f3ba5a88-dbd6-47dd-871a-e364d5b391b4" providerId="ADAL" clId="{129E0D58-C80B-4655-8FED-000F74A68B53}" dt="2022-06-13T23:58:00.063" v="8" actId="1076"/>
          <ac:picMkLst>
            <pc:docMk/>
            <pc:sldMk cId="2624054236" sldId="1105"/>
            <ac:picMk id="2" creationId="{2FF6A176-3033-4C15-A310-12D1B2E33D48}"/>
          </ac:picMkLst>
        </pc:picChg>
      </pc:sldChg>
      <pc:sldChg chg="addSp modSp">
        <pc:chgData name="Filip Boen" userId="f3ba5a88-dbd6-47dd-871a-e364d5b391b4" providerId="ADAL" clId="{129E0D58-C80B-4655-8FED-000F74A68B53}" dt="2022-06-13T23:58:40.137" v="14" actId="1076"/>
        <pc:sldMkLst>
          <pc:docMk/>
          <pc:sldMk cId="2801496357" sldId="1107"/>
        </pc:sldMkLst>
        <pc:picChg chg="add mod">
          <ac:chgData name="Filip Boen" userId="f3ba5a88-dbd6-47dd-871a-e364d5b391b4" providerId="ADAL" clId="{129E0D58-C80B-4655-8FED-000F74A68B53}" dt="2022-06-13T23:58:40.137" v="14" actId="1076"/>
          <ac:picMkLst>
            <pc:docMk/>
            <pc:sldMk cId="2801496357" sldId="1107"/>
            <ac:picMk id="2" creationId="{D579E365-D2C9-4E76-86E1-FE5757151B60}"/>
          </ac:picMkLst>
        </pc:picChg>
      </pc:sldChg>
      <pc:sldChg chg="addSp modSp">
        <pc:chgData name="Filip Boen" userId="f3ba5a88-dbd6-47dd-871a-e364d5b391b4" providerId="ADAL" clId="{129E0D58-C80B-4655-8FED-000F74A68B53}" dt="2022-06-14T00:56:12.987" v="17" actId="14100"/>
        <pc:sldMkLst>
          <pc:docMk/>
          <pc:sldMk cId="1816769741" sldId="1109"/>
        </pc:sldMkLst>
        <pc:picChg chg="add mod">
          <ac:chgData name="Filip Boen" userId="f3ba5a88-dbd6-47dd-871a-e364d5b391b4" providerId="ADAL" clId="{129E0D58-C80B-4655-8FED-000F74A68B53}" dt="2022-06-14T00:56:12.987" v="17" actId="14100"/>
          <ac:picMkLst>
            <pc:docMk/>
            <pc:sldMk cId="1816769741" sldId="1109"/>
            <ac:picMk id="4" creationId="{6F1B300D-B10E-433E-8717-313F9DB4D407}"/>
          </ac:picMkLst>
        </pc:picChg>
      </pc:sldChg>
      <pc:sldChg chg="modNotes">
        <pc:chgData name="Filip Boen" userId="f3ba5a88-dbd6-47dd-871a-e364d5b391b4" providerId="ADAL" clId="{129E0D58-C80B-4655-8FED-000F74A68B53}" dt="2022-06-13T23:57:09.542" v="2" actId="27636"/>
        <pc:sldMkLst>
          <pc:docMk/>
          <pc:sldMk cId="1247797883" sldId="1112"/>
        </pc:sldMkLst>
      </pc:sldChg>
      <pc:sldMasterChg chg="delSldLayout">
        <pc:chgData name="Filip Boen" userId="f3ba5a88-dbd6-47dd-871a-e364d5b391b4" providerId="ADAL" clId="{129E0D58-C80B-4655-8FED-000F74A68B53}" dt="2022-06-13T23:58:04.579" v="10" actId="2696"/>
        <pc:sldMasterMkLst>
          <pc:docMk/>
          <pc:sldMasterMk cId="162354441" sldId="2147483969"/>
        </pc:sldMasterMkLst>
        <pc:sldLayoutChg chg="del">
          <pc:chgData name="Filip Boen" userId="f3ba5a88-dbd6-47dd-871a-e364d5b391b4" providerId="ADAL" clId="{129E0D58-C80B-4655-8FED-000F74A68B53}" dt="2022-06-13T23:58:04.579" v="10" actId="2696"/>
          <pc:sldLayoutMkLst>
            <pc:docMk/>
            <pc:sldMasterMk cId="162354441" sldId="2147483969"/>
            <pc:sldLayoutMk cId="3702708806" sldId="2147483982"/>
          </pc:sldLayoutMkLst>
        </pc:sldLayoutChg>
      </pc:sldMasterChg>
    </pc:docChg>
  </pc:docChgLst>
</pc:chgInfo>
</file>

<file path=ppt/comments/modernComment_1F4_B9FE9FCB.xml><?xml version="1.0" encoding="utf-8"?>
<p188:cmLst xmlns:a="http://schemas.openxmlformats.org/drawingml/2006/main" xmlns:r="http://schemas.openxmlformats.org/officeDocument/2006/relationships" xmlns:p188="http://schemas.microsoft.com/office/powerpoint/2018/8/main">
  <p188:cm id="{045455F4-FDDB-4D4D-A218-F40F065D1DB4}" authorId="{893A576C-CAFB-AF4A-F3A4-70E924D32483}" created="2022-06-06T08:57:43.366">
    <ac:txMkLst xmlns:ac="http://schemas.microsoft.com/office/drawing/2013/main/command">
      <pc:docMk xmlns:pc="http://schemas.microsoft.com/office/powerpoint/2013/main/command"/>
      <pc:sldMk xmlns:pc="http://schemas.microsoft.com/office/powerpoint/2013/main/command" cId="3120472011" sldId="500"/>
      <ac:spMk id="16" creationId="{00000000-0000-0000-0000-000000000000}"/>
      <ac:txMk cp="31" len="13">
        <ac:context len="45" hash="1576133817"/>
      </ac:txMk>
    </ac:txMkLst>
    <p188:pos x="5511030" y="1136517"/>
    <p188:txBody>
      <a:bodyPr/>
      <a:lstStyle/>
      <a:p>
        <a:r>
          <a:rPr lang="en-US"/>
          <a:t>I would problematise the term from the outset.</a:t>
        </a:r>
      </a:p>
    </p188:txBody>
  </p188:cm>
</p188:cmLst>
</file>

<file path=ppt/comments/modernComment_41D_4BC489E8.xml><?xml version="1.0" encoding="utf-8"?>
<p188:cmLst xmlns:a="http://schemas.openxmlformats.org/drawingml/2006/main" xmlns:r="http://schemas.openxmlformats.org/officeDocument/2006/relationships" xmlns:p188="http://schemas.microsoft.com/office/powerpoint/2018/8/main">
  <p188:cm id="{7C3F3DDB-97A2-464E-95B2-12BDFE3637E7}" authorId="{893A576C-CAFB-AF4A-F3A4-70E924D32483}" created="2022-06-06T08:59:00.608">
    <pc:sldMkLst xmlns:pc="http://schemas.microsoft.com/office/powerpoint/2013/main/command">
      <pc:docMk/>
      <pc:sldMk cId="1271171560" sldId="1053"/>
    </pc:sldMkLst>
    <p188:txBody>
      <a:bodyPr/>
      <a:lstStyle/>
      <a:p>
        <a:r>
          <a:rPr lang="en-US"/>
          <a:t>To clarify which of above 1 &amp; 2 are at issue. </a:t>
        </a:r>
      </a:p>
    </p188:txBody>
  </p188:cm>
</p188:cmLst>
</file>

<file path=ppt/comments/modernComment_44F_AB52406C.xml><?xml version="1.0" encoding="utf-8"?>
<p188:cmLst xmlns:a="http://schemas.openxmlformats.org/drawingml/2006/main" xmlns:r="http://schemas.openxmlformats.org/officeDocument/2006/relationships" xmlns:p188="http://schemas.microsoft.com/office/powerpoint/2018/8/main">
  <p188:cm id="{D4886AEE-E111-E246-BD25-D5AA3E5BDE62}" authorId="{893A576C-CAFB-AF4A-F3A4-70E924D32483}" created="2022-06-06T08:59:38.543">
    <ac:txMkLst xmlns:ac="http://schemas.microsoft.com/office/drawing/2013/main/command">
      <pc:docMk xmlns:pc="http://schemas.microsoft.com/office/powerpoint/2013/main/command"/>
      <pc:sldMk xmlns:pc="http://schemas.microsoft.com/office/powerpoint/2013/main/command" cId="2874294380" sldId="1103"/>
      <ac:spMk id="7" creationId="{E16374FD-3178-4334-92FB-6FF2D87998B8}"/>
      <ac:txMk cp="0" len="10">
        <ac:context len="36" hash="3794748740"/>
      </ac:txMk>
    </ac:txMkLst>
    <p188:pos x="1722863" y="449934"/>
    <p188:txBody>
      <a:bodyPr/>
      <a:lstStyle/>
      <a:p>
        <a:r>
          <a:rPr lang="en-US"/>
          <a:t>They are not current but now dated so think historical is better.  Also have started by removing wherever possible term hooliganism given it is problematic.</a:t>
        </a:r>
      </a:p>
    </p188:txBody>
  </p188:cm>
</p188:cmLst>
</file>

<file path=ppt/comments/modernComment_456_22236CFE.xml><?xml version="1.0" encoding="utf-8"?>
<p188:cmLst xmlns:a="http://schemas.openxmlformats.org/drawingml/2006/main" xmlns:r="http://schemas.openxmlformats.org/officeDocument/2006/relationships" xmlns:p188="http://schemas.microsoft.com/office/powerpoint/2018/8/main">
  <p188:cm id="{F64988BE-8208-644A-B3CC-9ADE7DF97BC3}" authorId="{893A576C-CAFB-AF4A-F3A4-70E924D32483}" created="2022-06-06T09:06:51.818">
    <ac:txMkLst xmlns:ac="http://schemas.microsoft.com/office/drawing/2013/main/command">
      <pc:docMk xmlns:pc="http://schemas.microsoft.com/office/powerpoint/2013/main/command"/>
      <pc:sldMk xmlns:pc="http://schemas.microsoft.com/office/powerpoint/2013/main/command" cId="572747006" sldId="1110"/>
      <ac:spMk id="10" creationId="{8F590BBE-DFF9-4E01-91C4-3D5760711361}"/>
      <ac:txMk cp="89" len="19">
        <ac:context len="110" hash="143857280"/>
      </ac:txMk>
    </ac:txMkLst>
    <p188:pos x="2771100" y="697869"/>
    <p188:txBody>
      <a:bodyPr/>
      <a:lstStyle/>
      <a:p>
        <a:r>
          <a:rPr lang="en-US"/>
          <a:t>Have replaced with more precise terminology </a:t>
        </a:r>
      </a:p>
    </p188:txBody>
  </p188:cm>
</p188:cmLst>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smtClean="0"/>
            </a:lvl1pPr>
          </a:lstStyle>
          <a:p>
            <a:pPr>
              <a:defRPr/>
            </a:pPr>
            <a:fld id="{B1D2B90C-776D-469A-A8A2-18DE75BD3603}" type="datetimeFigureOut">
              <a:rPr lang="en-GB"/>
              <a:pPr>
                <a:defRPr/>
              </a:pPr>
              <a:t>14/06/2022</a:t>
            </a:fld>
            <a:endParaRPr lang="en-GB"/>
          </a:p>
        </p:txBody>
      </p:sp>
      <p:sp>
        <p:nvSpPr>
          <p:cNvPr id="4" name="Footer Placeholder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smtClean="0"/>
            </a:lvl1pPr>
          </a:lstStyle>
          <a:p>
            <a:pPr>
              <a:defRPr/>
            </a:pPr>
            <a:endParaRPr lang="en-GB"/>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smtClean="0"/>
            </a:lvl1pPr>
          </a:lstStyle>
          <a:p>
            <a:pPr>
              <a:defRPr/>
            </a:pPr>
            <a:fld id="{1D645871-7ABB-47CC-AF40-5207FD0B05A9}" type="slidenum">
              <a:rPr lang="en-GB"/>
              <a:pPr>
                <a:defRPr/>
              </a:pPr>
              <a:t>‹#›</a:t>
            </a:fld>
            <a:endParaRPr lang="en-GB"/>
          </a:p>
        </p:txBody>
      </p:sp>
    </p:spTree>
    <p:extLst>
      <p:ext uri="{BB962C8B-B14F-4D97-AF65-F5344CB8AC3E}">
        <p14:creationId xmlns:p14="http://schemas.microsoft.com/office/powerpoint/2010/main" val="3752453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ea typeface="ＭＳ Ｐゴシック" charset="-128"/>
              </a:defRPr>
            </a:lvl1pPr>
          </a:lstStyle>
          <a:p>
            <a:pPr>
              <a:defRPr/>
            </a:pPr>
            <a:endParaRPr lang="en-GB"/>
          </a:p>
        </p:txBody>
      </p:sp>
      <p:sp>
        <p:nvSpPr>
          <p:cNvPr id="3" name="Date Placeholder 2"/>
          <p:cNvSpPr>
            <a:spLocks noGrp="1"/>
          </p:cNvSpPr>
          <p:nvPr>
            <p:ph type="dt" idx="1"/>
          </p:nvPr>
        </p:nvSpPr>
        <p:spPr>
          <a:xfrm>
            <a:off x="3849689" y="1"/>
            <a:ext cx="2946400" cy="496889"/>
          </a:xfrm>
          <a:prstGeom prst="rect">
            <a:avLst/>
          </a:prstGeom>
        </p:spPr>
        <p:txBody>
          <a:bodyPr vert="horz" lIns="91440" tIns="45720" rIns="91440" bIns="45720" rtlCol="0"/>
          <a:lstStyle>
            <a:lvl1pPr algn="r">
              <a:defRPr sz="1200">
                <a:ea typeface="ＭＳ Ｐゴシック" charset="-128"/>
              </a:defRPr>
            </a:lvl1pPr>
          </a:lstStyle>
          <a:p>
            <a:pPr>
              <a:defRPr/>
            </a:pPr>
            <a:fld id="{36308773-B399-475F-B46D-C9B103CD1E7E}" type="datetimeFigureOut">
              <a:rPr lang="en-GB"/>
              <a:pPr>
                <a:defRPr/>
              </a:pPr>
              <a:t>14/06/2022</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1" y="4714877"/>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28164"/>
            <a:ext cx="2946400" cy="496887"/>
          </a:xfrm>
          <a:prstGeom prst="rect">
            <a:avLst/>
          </a:prstGeom>
        </p:spPr>
        <p:txBody>
          <a:bodyPr vert="horz" lIns="91440" tIns="45720" rIns="91440" bIns="45720" rtlCol="0" anchor="b"/>
          <a:lstStyle>
            <a:lvl1pPr algn="l">
              <a:defRPr sz="1200">
                <a:ea typeface="ＭＳ Ｐゴシック" charset="-128"/>
              </a:defRPr>
            </a:lvl1pPr>
          </a:lstStyle>
          <a:p>
            <a:pPr>
              <a:defRPr/>
            </a:pPr>
            <a:endParaRPr lang="en-GB"/>
          </a:p>
        </p:txBody>
      </p:sp>
      <p:sp>
        <p:nvSpPr>
          <p:cNvPr id="7" name="Slide Number Placeholder 6"/>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ea typeface="ＭＳ Ｐゴシック" charset="-128"/>
              </a:defRPr>
            </a:lvl1pPr>
          </a:lstStyle>
          <a:p>
            <a:pPr>
              <a:defRPr/>
            </a:pPr>
            <a:fld id="{04915706-070A-4707-AA18-DDF1820200B2}" type="slidenum">
              <a:rPr lang="en-GB"/>
              <a:pPr>
                <a:defRPr/>
              </a:pPr>
              <a:t>‹#›</a:t>
            </a:fld>
            <a:endParaRPr lang="en-GB"/>
          </a:p>
        </p:txBody>
      </p:sp>
    </p:spTree>
    <p:extLst>
      <p:ext uri="{BB962C8B-B14F-4D97-AF65-F5344CB8AC3E}">
        <p14:creationId xmlns:p14="http://schemas.microsoft.com/office/powerpoint/2010/main" val="2150331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endParaRPr lang="en-GB" dirty="0"/>
          </a:p>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a:t>
            </a:fld>
            <a:endParaRPr lang="en-GB" dirty="0"/>
          </a:p>
        </p:txBody>
      </p:sp>
    </p:spTree>
    <p:extLst>
      <p:ext uri="{BB962C8B-B14F-4D97-AF65-F5344CB8AC3E}">
        <p14:creationId xmlns:p14="http://schemas.microsoft.com/office/powerpoint/2010/main" val="379297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BE" dirty="0"/>
          </a:p>
        </p:txBody>
      </p:sp>
      <p:sp>
        <p:nvSpPr>
          <p:cNvPr id="4" name="Slide Number Placeholder 3"/>
          <p:cNvSpPr>
            <a:spLocks noGrp="1"/>
          </p:cNvSpPr>
          <p:nvPr>
            <p:ph type="sldNum" sz="quarter" idx="5"/>
          </p:nvPr>
        </p:nvSpPr>
        <p:spPr/>
        <p:txBody>
          <a:bodyPr/>
          <a:lstStyle/>
          <a:p>
            <a:pPr>
              <a:defRPr/>
            </a:pPr>
            <a:fld id="{04915706-070A-4707-AA18-DDF1820200B2}" type="slidenum">
              <a:rPr lang="en-GB" smtClean="0"/>
              <a:pPr>
                <a:defRPr/>
              </a:pPr>
              <a:t>14</a:t>
            </a:fld>
            <a:endParaRPr lang="en-GB"/>
          </a:p>
        </p:txBody>
      </p:sp>
    </p:spTree>
    <p:extLst>
      <p:ext uri="{BB962C8B-B14F-4D97-AF65-F5344CB8AC3E}">
        <p14:creationId xmlns:p14="http://schemas.microsoft.com/office/powerpoint/2010/main" val="3315003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550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chapter sought to use the issue of football ‘hooliganism’ to explore the dynamics of partisanship. It began by drawing on an incident that </a:t>
            </a:r>
            <a:r>
              <a:rPr lang="en-US" sz="1200" b="0" i="0" u="none" strike="noStrike" kern="1200" baseline="0" dirty="0" err="1">
                <a:solidFill>
                  <a:schemeClr val="tx1"/>
                </a:solidFill>
                <a:latin typeface="+mn-lt"/>
                <a:ea typeface="+mn-ea"/>
                <a:cs typeface="+mn-cs"/>
              </a:rPr>
              <a:t>characterised</a:t>
            </a:r>
            <a:r>
              <a:rPr lang="en-US" sz="1200" b="0" i="0" u="none" strike="noStrike" kern="1200" baseline="0" dirty="0">
                <a:solidFill>
                  <a:schemeClr val="tx1"/>
                </a:solidFill>
                <a:latin typeface="+mn-lt"/>
                <a:ea typeface="+mn-ea"/>
                <a:cs typeface="+mn-cs"/>
              </a:rPr>
              <a:t> the political nature of football partisanship and the relationships between crowds, context and identities, and by stressing how this must be considered when seeking to understand the phenomenon. </a:t>
            </a:r>
            <a:r>
              <a:rPr lang="en-US" sz="1200" b="0" i="0" u="none" strike="noStrike" kern="1200" baseline="0" dirty="0" err="1">
                <a:solidFill>
                  <a:schemeClr val="tx1"/>
                </a:solidFill>
                <a:latin typeface="+mn-lt"/>
                <a:ea typeface="+mn-ea"/>
                <a:cs typeface="+mn-cs"/>
              </a:rPr>
              <a:t>Recognising</a:t>
            </a:r>
            <a:r>
              <a:rPr lang="en-US" sz="1200" b="0" i="0" u="none" strike="noStrike" kern="1200" baseline="0" dirty="0">
                <a:solidFill>
                  <a:schemeClr val="tx1"/>
                </a:solidFill>
                <a:latin typeface="+mn-lt"/>
                <a:ea typeface="+mn-ea"/>
                <a:cs typeface="+mn-cs"/>
              </a:rPr>
              <a:t>, but pushing aside, the problematic nature of the concept, the chapter moved on to explore two of the seminal theoretical and empirical contributions to the study of football ‘hooliganism’. The first of these painted a complex sociological and social psychological picture of the processes through which one could begin to see hooliganism as a form of subcultural deviancy that provided identity and gave meaning to otherwise disempowered groups. The chapter sought to demonstrate how this seminal theoretical approach mirrored, in very different conceptual language, some of the social psychological processes articulated, in more powerful and parsimonious terms, by the social identity approach. What Marsh and colleagues (1978) </a:t>
            </a:r>
            <a:r>
              <a:rPr lang="en-US" sz="1200" b="0" i="0" u="none" strike="noStrike" kern="1200" baseline="0" dirty="0" err="1">
                <a:solidFill>
                  <a:schemeClr val="tx1"/>
                </a:solidFill>
                <a:latin typeface="+mn-lt"/>
                <a:ea typeface="+mn-ea"/>
                <a:cs typeface="+mn-cs"/>
              </a:rPr>
              <a:t>conceptualised</a:t>
            </a:r>
            <a:r>
              <a:rPr lang="en-US" sz="1200" b="0" i="0" u="none" strike="noStrike" kern="1200" baseline="0" dirty="0">
                <a:solidFill>
                  <a:schemeClr val="tx1"/>
                </a:solidFill>
                <a:latin typeface="+mn-lt"/>
                <a:ea typeface="+mn-ea"/>
                <a:cs typeface="+mn-cs"/>
              </a:rPr>
              <a:t> as ‘rules’ were in effect social identities embedded within proximal and distal relationships of status and power. Importantly, they too saw that the ‘rules’ that drove the group behaviours that constituted ‘hooliganism’ could be constructed, shaped and amplified through the actions and perspectives of the authorities. The chapter then briefly explored the more influential ‘</a:t>
            </a:r>
            <a:r>
              <a:rPr lang="en-US" sz="1200" b="0" i="0" u="none" strike="noStrike" kern="1200" baseline="0" dirty="0" err="1">
                <a:solidFill>
                  <a:schemeClr val="tx1"/>
                </a:solidFill>
                <a:latin typeface="+mn-lt"/>
                <a:ea typeface="+mn-ea"/>
                <a:cs typeface="+mn-cs"/>
              </a:rPr>
              <a:t>figurational</a:t>
            </a:r>
            <a:r>
              <a:rPr lang="en-US" sz="1200" b="0" i="0" u="none" strike="noStrike" kern="1200" baseline="0" dirty="0">
                <a:solidFill>
                  <a:schemeClr val="tx1"/>
                </a:solidFill>
                <a:latin typeface="+mn-lt"/>
                <a:ea typeface="+mn-ea"/>
                <a:cs typeface="+mn-cs"/>
              </a:rPr>
              <a:t>’ account of Erik Dunning and his colleagues. While their </a:t>
            </a:r>
            <a:r>
              <a:rPr lang="en-US" sz="1200" b="0" i="0" u="none" strike="noStrike" kern="1200" baseline="0" dirty="0" err="1">
                <a:solidFill>
                  <a:schemeClr val="tx1"/>
                </a:solidFill>
                <a:latin typeface="+mn-lt"/>
                <a:ea typeface="+mn-ea"/>
                <a:cs typeface="+mn-cs"/>
              </a:rPr>
              <a:t>figurational</a:t>
            </a:r>
            <a:r>
              <a:rPr lang="en-US" sz="1200" b="0" i="0" u="none" strike="noStrike" kern="1200" baseline="0" dirty="0">
                <a:solidFill>
                  <a:schemeClr val="tx1"/>
                </a:solidFill>
                <a:latin typeface="+mn-lt"/>
                <a:ea typeface="+mn-ea"/>
                <a:cs typeface="+mn-cs"/>
              </a:rPr>
              <a:t> sociology certainly acted as a key foundation to the field now referred to as the sociology of sport (Curry, 2019), the convergence account of hooliganism that it implied was limited in its capacity to explain the form and specificity of collective disorder.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chapter then moved on to discuss the social identity approach to hooliganism. Two high-profile riots, which had acted at that time as the basis for media representation, popular understanding and governmental responses to hooliganism, were </a:t>
            </a:r>
            <a:r>
              <a:rPr lang="en-US" sz="1200" b="0" i="0" u="none" strike="noStrike" kern="1200" baseline="0" dirty="0" err="1">
                <a:solidFill>
                  <a:schemeClr val="tx1"/>
                </a:solidFill>
                <a:latin typeface="+mn-lt"/>
                <a:ea typeface="+mn-ea"/>
                <a:cs typeface="+mn-cs"/>
              </a:rPr>
              <a:t>analysed</a:t>
            </a:r>
            <a:r>
              <a:rPr lang="en-US" sz="1200" b="0" i="0" u="none" strike="noStrike" kern="1200" baseline="0" dirty="0">
                <a:solidFill>
                  <a:schemeClr val="tx1"/>
                </a:solidFill>
                <a:latin typeface="+mn-lt"/>
                <a:ea typeface="+mn-ea"/>
                <a:cs typeface="+mn-cs"/>
              </a:rPr>
              <a:t> as crowd actions. In turn, this created an opportunity for an ethnographic focus on their underlying social identity and intergroup dynamics. The data and analysis that were made possible through this empirical and theoretical approach resonated with a wider body of work on crowd psychology (e.g., Drury &amp; Reicher, 2000; Reicher, 1984, 1987, 1996b; Stott &amp; Drury, 2000), which exposed how these incidents of collective conflict emerged through complex historical intergroup processes. Here it was evident that the form and content of the social identity of fans was shaped and reshaped by a context that was imposed upon them, most notably by specific forms of policing. Dynamics of power and (</a:t>
            </a:r>
            <a:r>
              <a:rPr lang="en-US" sz="1200" b="0" i="0" u="none" strike="noStrike" kern="1200" baseline="0" dirty="0" err="1">
                <a:solidFill>
                  <a:schemeClr val="tx1"/>
                </a:solidFill>
                <a:latin typeface="+mn-lt"/>
                <a:ea typeface="+mn-ea"/>
                <a:cs typeface="+mn-cs"/>
              </a:rPr>
              <a:t>il</a:t>
            </a:r>
            <a:r>
              <a:rPr lang="en-US" sz="1200" b="0" i="0" u="none" strike="noStrike" kern="1200" baseline="0" dirty="0">
                <a:solidFill>
                  <a:schemeClr val="tx1"/>
                </a:solidFill>
                <a:latin typeface="+mn-lt"/>
                <a:ea typeface="+mn-ea"/>
                <a:cs typeface="+mn-cs"/>
              </a:rPr>
              <a:t>)legitimacy appeared to be central to this identity and were driven as much by the expectations and actions of the authorities as they were by the pre-existing disposition of fans (see also Drury, Stott, &amp; </a:t>
            </a:r>
            <a:r>
              <a:rPr lang="en-US" sz="1200" b="0" i="0" u="none" strike="noStrike" kern="1200" baseline="0" dirty="0" err="1">
                <a:solidFill>
                  <a:schemeClr val="tx1"/>
                </a:solidFill>
                <a:latin typeface="+mn-lt"/>
                <a:ea typeface="+mn-ea"/>
                <a:cs typeface="+mn-cs"/>
              </a:rPr>
              <a:t>Farsides</a:t>
            </a:r>
            <a:r>
              <a:rPr lang="en-US" sz="1200" b="0" i="0" u="none" strike="noStrike" kern="1200" baseline="0" dirty="0">
                <a:solidFill>
                  <a:schemeClr val="tx1"/>
                </a:solidFill>
                <a:latin typeface="+mn-lt"/>
                <a:ea typeface="+mn-ea"/>
                <a:cs typeface="+mn-cs"/>
              </a:rPr>
              <a:t>, 2003; Stott &amp; Reicher, 1998). Equally, it was also possible to understand how a sense of intergroup legitimacy among Scottish fans led to forms of ‘norm enforcement’ that helped de-escalate tensions.</a:t>
            </a:r>
          </a:p>
          <a:p>
            <a:r>
              <a:rPr lang="en-US" sz="1200" b="0" i="0" u="none" strike="noStrike" kern="1200" baseline="0" dirty="0">
                <a:solidFill>
                  <a:schemeClr val="tx1"/>
                </a:solidFill>
                <a:latin typeface="+mn-lt"/>
                <a:ea typeface="+mn-ea"/>
                <a:cs typeface="+mn-cs"/>
              </a:rPr>
              <a:t>Once </a:t>
            </a:r>
            <a:r>
              <a:rPr lang="en-US" sz="1200" b="0" i="0" u="none" strike="noStrike" kern="1200" baseline="0" dirty="0" err="1">
                <a:solidFill>
                  <a:schemeClr val="tx1"/>
                </a:solidFill>
                <a:latin typeface="+mn-lt"/>
                <a:ea typeface="+mn-ea"/>
                <a:cs typeface="+mn-cs"/>
              </a:rPr>
              <a:t>conceptualised</a:t>
            </a:r>
            <a:r>
              <a:rPr lang="en-US" sz="1200" b="0" i="0" u="none" strike="noStrike" kern="1200" baseline="0" dirty="0">
                <a:solidFill>
                  <a:schemeClr val="tx1"/>
                </a:solidFill>
                <a:latin typeface="+mn-lt"/>
                <a:ea typeface="+mn-ea"/>
                <a:cs typeface="+mn-cs"/>
              </a:rPr>
              <a:t> in this way, it was then possible to begin a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of work deliberately designed to shape police practices. As and where this was achieved, it was evident that this led to an improved capacity to manage social identity and intergroup processes in ways that led to the threat of hooliganism being reduced if not completely removed (Stott et al., 2007, 2008). Central to this latter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of work has been a framework of ‘participant action research’, which seeks to drive a social identity-informed approach into policing football at an international level. This </a:t>
            </a:r>
            <a:r>
              <a:rPr lang="en-US" sz="1200" b="0" i="0" u="none" strike="noStrike" kern="1200" baseline="0" dirty="0" err="1">
                <a:solidFill>
                  <a:schemeClr val="tx1"/>
                </a:solidFill>
                <a:latin typeface="+mn-lt"/>
                <a:ea typeface="+mn-ea"/>
                <a:cs typeface="+mn-cs"/>
              </a:rPr>
              <a:t>programme</a:t>
            </a:r>
            <a:r>
              <a:rPr lang="en-US" sz="1200" b="0" i="0" u="none" strike="noStrike" kern="1200" baseline="0" dirty="0">
                <a:solidFill>
                  <a:schemeClr val="tx1"/>
                </a:solidFill>
                <a:latin typeface="+mn-lt"/>
                <a:ea typeface="+mn-ea"/>
                <a:cs typeface="+mn-cs"/>
              </a:rPr>
              <a:t> of work is ongoing in the UK and elsewhere in Europe and has led to further important changes in the way hooliganism is understood and managed (</a:t>
            </a:r>
            <a:r>
              <a:rPr lang="en-US" sz="1200" b="0" i="0" u="none" strike="noStrike" kern="1200" baseline="0" dirty="0" err="1">
                <a:solidFill>
                  <a:schemeClr val="tx1"/>
                </a:solidFill>
                <a:latin typeface="+mn-lt"/>
                <a:ea typeface="+mn-ea"/>
                <a:cs typeface="+mn-cs"/>
              </a:rPr>
              <a:t>Brechbühl</a:t>
            </a:r>
            <a:r>
              <a:rPr lang="en-US" sz="1200" b="0" i="0" u="none" strike="noStrike" kern="1200" baseline="0" dirty="0">
                <a:solidFill>
                  <a:schemeClr val="tx1"/>
                </a:solidFill>
                <a:latin typeface="+mn-lt"/>
                <a:ea typeface="+mn-ea"/>
                <a:cs typeface="+mn-cs"/>
              </a:rPr>
              <a:t>, Schumacher Dimech, &amp; Seiler, 2017; Stott, </a:t>
            </a:r>
            <a:r>
              <a:rPr lang="en-US" sz="1200" b="0" i="0" u="none" strike="noStrike" kern="1200" baseline="0" dirty="0" err="1">
                <a:solidFill>
                  <a:schemeClr val="tx1"/>
                </a:solidFill>
                <a:latin typeface="+mn-lt"/>
                <a:ea typeface="+mn-ea"/>
                <a:cs typeface="+mn-cs"/>
              </a:rPr>
              <a:t>Havelund</a:t>
            </a:r>
            <a:r>
              <a:rPr lang="en-US" sz="1200" b="0" i="0" u="none" strike="noStrike" kern="1200" baseline="0" dirty="0">
                <a:solidFill>
                  <a:schemeClr val="tx1"/>
                </a:solidFill>
                <a:latin typeface="+mn-lt"/>
                <a:ea typeface="+mn-ea"/>
                <a:cs typeface="+mn-cs"/>
              </a:rPr>
              <a:t>, &amp; Williams, 2019; Stott, </a:t>
            </a:r>
            <a:r>
              <a:rPr lang="en-US" sz="1200" b="0" i="0" u="none" strike="noStrike" kern="1200" baseline="0" dirty="0" err="1">
                <a:solidFill>
                  <a:schemeClr val="tx1"/>
                </a:solidFill>
                <a:latin typeface="+mn-lt"/>
                <a:ea typeface="+mn-ea"/>
                <a:cs typeface="+mn-cs"/>
              </a:rPr>
              <a:t>Hoggett</a:t>
            </a:r>
            <a:r>
              <a:rPr lang="en-US" sz="1200" b="0" i="0" u="none" strike="noStrike" kern="1200" baseline="0" dirty="0">
                <a:solidFill>
                  <a:schemeClr val="tx1"/>
                </a:solidFill>
                <a:latin typeface="+mn-lt"/>
                <a:ea typeface="+mn-ea"/>
                <a:cs typeface="+mn-cs"/>
              </a:rPr>
              <a:t>, &amp; Pearson, 2011; Stott, Khan, Madsen, &amp; </a:t>
            </a:r>
            <a:r>
              <a:rPr lang="en-US" sz="1200" b="0" i="0" u="none" strike="noStrike" kern="1200" baseline="0" dirty="0" err="1">
                <a:solidFill>
                  <a:schemeClr val="tx1"/>
                </a:solidFill>
                <a:latin typeface="+mn-lt"/>
                <a:ea typeface="+mn-ea"/>
                <a:cs typeface="+mn-cs"/>
              </a:rPr>
              <a:t>Havelund</a:t>
            </a:r>
            <a:r>
              <a:rPr lang="en-US" sz="1200" b="0" i="0" u="none" strike="noStrike" kern="1200" baseline="0" dirty="0">
                <a:solidFill>
                  <a:schemeClr val="tx1"/>
                </a:solidFill>
                <a:latin typeface="+mn-lt"/>
                <a:ea typeface="+mn-ea"/>
                <a:cs typeface="+mn-cs"/>
              </a:rPr>
              <a:t>, 2020; Stott, Pearson, &amp; West, 2019; Stott, West, &amp; </a:t>
            </a:r>
            <a:r>
              <a:rPr lang="en-US" sz="1200" b="0" i="0" u="none" strike="noStrike" kern="1200" baseline="0" dirty="0" err="1">
                <a:solidFill>
                  <a:schemeClr val="tx1"/>
                </a:solidFill>
                <a:latin typeface="+mn-lt"/>
                <a:ea typeface="+mn-ea"/>
                <a:cs typeface="+mn-cs"/>
              </a:rPr>
              <a:t>Radburn</a:t>
            </a:r>
            <a:r>
              <a:rPr lang="en-US" sz="1200" b="0" i="0" u="none" strike="noStrike" kern="1200" baseline="0" dirty="0">
                <a:solidFill>
                  <a:schemeClr val="tx1"/>
                </a:solidFill>
                <a:latin typeface="+mn-lt"/>
                <a:ea typeface="+mn-ea"/>
                <a:cs typeface="+mn-cs"/>
              </a:rPr>
              <a:t>, 2016).</a:t>
            </a:r>
          </a:p>
          <a:p>
            <a:r>
              <a:rPr lang="en-US" sz="1200" b="0" i="0" u="none" strike="noStrike" kern="1200" baseline="0" dirty="0">
                <a:solidFill>
                  <a:schemeClr val="tx1"/>
                </a:solidFill>
                <a:latin typeface="+mn-lt"/>
                <a:ea typeface="+mn-ea"/>
                <a:cs typeface="+mn-cs"/>
              </a:rPr>
              <a:t>Considered together, this body of research serves to underscore two key conclusions. First, that there is value in understanding ‘hooliganism’ as dynamic, identity-based collective action. To draw upon the action research motto of Kurt Lewin (1952, p. 169), we see that there is ‘nothing so practical as a good theory’ (see also Haslam, 2014; McCain, 2016). Here, not only does an identity-based approach help us to advance academic theory, but it also contributes to the co-production of knowledge in ways that empower effective human-rights focused ways of preventing ‘hooliganism’. This sees partisan fans not just as part of the problem to be repressed, but also as part of the solution to be empowered (Stott &amp; Gorringe, 2013).</a:t>
            </a:r>
          </a:p>
          <a:p>
            <a:r>
              <a:rPr lang="en-US" sz="1200" b="0" i="0" u="none" strike="noStrike" kern="1200" baseline="0" dirty="0">
                <a:solidFill>
                  <a:schemeClr val="tx1"/>
                </a:solidFill>
                <a:latin typeface="+mn-lt"/>
                <a:ea typeface="+mn-ea"/>
                <a:cs typeface="+mn-cs"/>
              </a:rPr>
              <a:t>Second, this work also points to something fundamental about the nature of social identity. As we saw in Chapter 2, social identity theory (Tajfel &amp; Turner, 1979) and self-categorization theory (Turner et al., 1987; Turner et al., 1994) focus predominantly upon the psychological processes through which the social context can be </a:t>
            </a:r>
            <a:r>
              <a:rPr lang="en-US" sz="1200" b="0" i="0" u="none" strike="noStrike" kern="1200" baseline="0" dirty="0" err="1">
                <a:solidFill>
                  <a:schemeClr val="tx1"/>
                </a:solidFill>
                <a:latin typeface="+mn-lt"/>
                <a:ea typeface="+mn-ea"/>
                <a:cs typeface="+mn-cs"/>
              </a:rPr>
              <a:t>internalised</a:t>
            </a:r>
            <a:r>
              <a:rPr lang="en-US" sz="1200" b="0" i="0" u="none" strike="noStrike" kern="1200" baseline="0" dirty="0">
                <a:solidFill>
                  <a:schemeClr val="tx1"/>
                </a:solidFill>
                <a:latin typeface="+mn-lt"/>
                <a:ea typeface="+mn-ea"/>
                <a:cs typeface="+mn-cs"/>
              </a:rPr>
              <a:t> via a shared sense of collective self. Yet the study of partisanship in football shows how this sense of self and the collective actions it enables are shaped not merely by cognitive processes, but also by the ways in which groups act and interact over time. Moreover, while the perceived (</a:t>
            </a:r>
            <a:r>
              <a:rPr lang="en-US" sz="1200" b="0" i="0" u="none" strike="noStrike" kern="1200" baseline="0" dirty="0" err="1">
                <a:solidFill>
                  <a:schemeClr val="tx1"/>
                </a:solidFill>
                <a:latin typeface="+mn-lt"/>
                <a:ea typeface="+mn-ea"/>
                <a:cs typeface="+mn-cs"/>
              </a:rPr>
              <a:t>il</a:t>
            </a:r>
            <a:r>
              <a:rPr lang="en-US" sz="1200" b="0" i="0" u="none" strike="noStrike" kern="1200" baseline="0" dirty="0">
                <a:solidFill>
                  <a:schemeClr val="tx1"/>
                </a:solidFill>
                <a:latin typeface="+mn-lt"/>
                <a:ea typeface="+mn-ea"/>
                <a:cs typeface="+mn-cs"/>
              </a:rPr>
              <a:t>)legitimacy and ‘stability’ of these intergroup interactions is central to emergent social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(Tajfel &amp; Turner, 1979; see also </a:t>
            </a:r>
            <a:r>
              <a:rPr lang="en-US" sz="1200" b="0" i="0" u="none" strike="noStrike" kern="1200" baseline="0" dirty="0" err="1">
                <a:solidFill>
                  <a:schemeClr val="tx1"/>
                </a:solidFill>
                <a:latin typeface="+mn-lt"/>
                <a:ea typeface="+mn-ea"/>
                <a:cs typeface="+mn-cs"/>
              </a:rPr>
              <a:t>Ellemers</a:t>
            </a:r>
            <a:r>
              <a:rPr lang="en-US" sz="1200" b="0" i="0" u="none" strike="noStrike" kern="1200" baseline="0" dirty="0">
                <a:solidFill>
                  <a:schemeClr val="tx1"/>
                </a:solidFill>
                <a:latin typeface="+mn-lt"/>
                <a:ea typeface="+mn-ea"/>
                <a:cs typeface="+mn-cs"/>
              </a:rPr>
              <a:t>, 1993; </a:t>
            </a:r>
            <a:r>
              <a:rPr lang="en-US" sz="1200" b="0" i="0" u="none" strike="noStrike" kern="1200" baseline="0" dirty="0" err="1">
                <a:solidFill>
                  <a:schemeClr val="tx1"/>
                </a:solidFill>
                <a:latin typeface="+mn-lt"/>
                <a:ea typeface="+mn-ea"/>
                <a:cs typeface="+mn-cs"/>
              </a:rPr>
              <a:t>Ellemers</a:t>
            </a:r>
            <a:r>
              <a:rPr lang="en-US" sz="1200" b="0" i="0" u="none" strike="noStrike" kern="1200" baseline="0" dirty="0">
                <a:solidFill>
                  <a:schemeClr val="tx1"/>
                </a:solidFill>
                <a:latin typeface="+mn-lt"/>
                <a:ea typeface="+mn-ea"/>
                <a:cs typeface="+mn-cs"/>
              </a:rPr>
              <a:t> &amp; Haslam, 2012), so too are the dynamics of power. On the one hand, powerful groups have a capacity to impose their worldview, thereby creating the social context for others. On the other hand, particularly in the proximal context of the crowd, the perceived </a:t>
            </a:r>
            <a:r>
              <a:rPr lang="en-US" sz="1200" b="0" i="1" u="none" strike="noStrike" kern="1200" baseline="0" dirty="0">
                <a:solidFill>
                  <a:schemeClr val="tx1"/>
                </a:solidFill>
                <a:latin typeface="+mn-lt"/>
                <a:ea typeface="+mn-ea"/>
                <a:cs typeface="+mn-cs"/>
              </a:rPr>
              <a:t>stability </a:t>
            </a:r>
            <a:r>
              <a:rPr lang="en-US" sz="1200" b="0" i="0" u="none" strike="noStrike" kern="1200" baseline="0" dirty="0">
                <a:solidFill>
                  <a:schemeClr val="tx1"/>
                </a:solidFill>
                <a:latin typeface="+mn-lt"/>
                <a:ea typeface="+mn-ea"/>
                <a:cs typeface="+mn-cs"/>
              </a:rPr>
              <a:t>of otherwise embedded social structural relationships of power appear open to change, even if only momentarily. In this sense, as we saw from events in the </a:t>
            </a:r>
            <a:r>
              <a:rPr lang="en-US" sz="1200" b="0" i="0" u="none" strike="noStrike" kern="1200" baseline="0" dirty="0" err="1">
                <a:solidFill>
                  <a:schemeClr val="tx1"/>
                </a:solidFill>
                <a:latin typeface="+mn-lt"/>
                <a:ea typeface="+mn-ea"/>
                <a:cs typeface="+mn-cs"/>
              </a:rPr>
              <a:t>Maksimir</a:t>
            </a:r>
            <a:r>
              <a:rPr lang="en-US" sz="1200" b="0" i="0" u="none" strike="noStrike" kern="1200" baseline="0" dirty="0">
                <a:solidFill>
                  <a:schemeClr val="tx1"/>
                </a:solidFill>
                <a:latin typeface="+mn-lt"/>
                <a:ea typeface="+mn-ea"/>
                <a:cs typeface="+mn-cs"/>
              </a:rPr>
              <a:t> Stadium in Zagreb at the beginning of this chapter, football crowds are places of social change. They are also places that demonstrate that identity itself is as much sociological as psychological.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15</a:t>
            </a:fld>
            <a:endParaRPr lang="en-GB"/>
          </a:p>
        </p:txBody>
      </p:sp>
    </p:spTree>
    <p:extLst>
      <p:ext uri="{BB962C8B-B14F-4D97-AF65-F5344CB8AC3E}">
        <p14:creationId xmlns:p14="http://schemas.microsoft.com/office/powerpoint/2010/main" val="11077450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nl-BE" sz="1200" b="0" i="0" u="none" strike="noStrike" kern="1200" baseline="0" dirty="0">
              <a:solidFill>
                <a:schemeClr val="tx1"/>
              </a:solidFill>
              <a:latin typeface="+mn-lt"/>
              <a:ea typeface="+mn-ea"/>
              <a:cs typeface="+mn-cs"/>
            </a:endParaRP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May 1990 at </a:t>
            </a:r>
            <a:r>
              <a:rPr lang="en-US" sz="1200" b="0" i="0" u="none" strike="noStrike" kern="1200" baseline="0" dirty="0" err="1">
                <a:solidFill>
                  <a:schemeClr val="tx1"/>
                </a:solidFill>
                <a:latin typeface="+mn-lt"/>
                <a:ea typeface="+mn-ea"/>
                <a:cs typeface="+mn-cs"/>
              </a:rPr>
              <a:t>Maksimir</a:t>
            </a:r>
            <a:r>
              <a:rPr lang="en-US" sz="1200" b="0" i="0" u="none" strike="noStrike" kern="1200" baseline="0" dirty="0">
                <a:solidFill>
                  <a:schemeClr val="tx1"/>
                </a:solidFill>
                <a:latin typeface="+mn-lt"/>
                <a:ea typeface="+mn-ea"/>
                <a:cs typeface="+mn-cs"/>
              </a:rPr>
              <a:t> Stadium in Zagreb rioting developed between fans of the Croatian team Dinamo Zagreb and the Serbian team Red Star Belgrade. The riot foreshadowed the subsequent war of independence and happened just weeks after elections in which the parties </a:t>
            </a:r>
            <a:r>
              <a:rPr lang="en-US" sz="1200" b="0" i="0" u="none" strike="noStrike" kern="1200" baseline="0" dirty="0" err="1">
                <a:solidFill>
                  <a:schemeClr val="tx1"/>
                </a:solidFill>
                <a:latin typeface="+mn-lt"/>
                <a:ea typeface="+mn-ea"/>
                <a:cs typeface="+mn-cs"/>
              </a:rPr>
              <a:t>favouring</a:t>
            </a:r>
            <a:r>
              <a:rPr lang="en-US" sz="1200" b="0" i="0" u="none" strike="noStrike" kern="1200" baseline="0" dirty="0">
                <a:solidFill>
                  <a:schemeClr val="tx1"/>
                </a:solidFill>
                <a:latin typeface="+mn-lt"/>
                <a:ea typeface="+mn-ea"/>
                <a:cs typeface="+mn-cs"/>
              </a:rPr>
              <a:t> Croatian independence had won the majority of votes. As the rioting was taking place, one of the Dinamo players, </a:t>
            </a:r>
            <a:r>
              <a:rPr lang="en-US" sz="1200" b="0" i="0" u="none" strike="noStrike" kern="1200" baseline="0" dirty="0" err="1">
                <a:solidFill>
                  <a:schemeClr val="tx1"/>
                </a:solidFill>
                <a:latin typeface="+mn-lt"/>
                <a:ea typeface="+mn-ea"/>
                <a:cs typeface="+mn-cs"/>
              </a:rPr>
              <a:t>Zvonimir</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Boban</a:t>
            </a:r>
            <a:r>
              <a:rPr lang="en-US" sz="1200" b="0" i="0" u="none" strike="noStrike" kern="1200" baseline="0" dirty="0">
                <a:solidFill>
                  <a:schemeClr val="tx1"/>
                </a:solidFill>
                <a:latin typeface="+mn-lt"/>
                <a:ea typeface="+mn-ea"/>
                <a:cs typeface="+mn-cs"/>
              </a:rPr>
              <a:t>, currently Deputy Secretary General of FIFA, assaulted a police officer, whom he believed was mistreating a Dinamo supporter. </a:t>
            </a:r>
            <a:r>
              <a:rPr lang="en-US" sz="1200" b="0" i="0" u="none" strike="noStrike" kern="1200" baseline="0" dirty="0" err="1">
                <a:solidFill>
                  <a:schemeClr val="tx1"/>
                </a:solidFill>
                <a:latin typeface="+mn-lt"/>
                <a:ea typeface="+mn-ea"/>
                <a:cs typeface="+mn-cs"/>
              </a:rPr>
              <a:t>Boban</a:t>
            </a:r>
            <a:r>
              <a:rPr lang="en-US" sz="1200" b="0" i="0" u="none" strike="noStrike" kern="1200" baseline="0" dirty="0">
                <a:solidFill>
                  <a:schemeClr val="tx1"/>
                </a:solidFill>
                <a:latin typeface="+mn-lt"/>
                <a:ea typeface="+mn-ea"/>
                <a:cs typeface="+mn-cs"/>
              </a:rPr>
              <a:t> was subsequently proclaimed a national hero of Croatia for this act and is said to have stated after the incident that he ‘was, a public face prepared to risk his life, career, and everything that fame could have brought, all because of one ideal, one cause; the Croatian cause’ (Baxter, 2018). Another key participant in the riot was </a:t>
            </a:r>
            <a:r>
              <a:rPr lang="en-US" sz="1200" b="0" i="0" u="none" strike="noStrike" kern="1200" baseline="0" dirty="0" err="1">
                <a:solidFill>
                  <a:schemeClr val="tx1"/>
                </a:solidFill>
                <a:latin typeface="+mn-lt"/>
                <a:ea typeface="+mn-ea"/>
                <a:cs typeface="+mn-cs"/>
              </a:rPr>
              <a:t>Željko</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Ražnatović</a:t>
            </a:r>
            <a:r>
              <a:rPr lang="en-US" sz="1200" b="0" i="0" u="none" strike="noStrike" kern="1200" baseline="0" dirty="0">
                <a:solidFill>
                  <a:schemeClr val="tx1"/>
                </a:solidFill>
                <a:latin typeface="+mn-lt"/>
                <a:ea typeface="+mn-ea"/>
                <a:cs typeface="+mn-cs"/>
              </a:rPr>
              <a:t>, who was then leader of the Red Star Ultras, the fan club of Red Star Belgrade. </a:t>
            </a:r>
            <a:r>
              <a:rPr lang="en-US" sz="1200" b="0" i="0" u="none" strike="noStrike" kern="1200" baseline="0" dirty="0" err="1">
                <a:solidFill>
                  <a:schemeClr val="tx1"/>
                </a:solidFill>
                <a:latin typeface="+mn-lt"/>
                <a:ea typeface="+mn-ea"/>
                <a:cs typeface="+mn-cs"/>
              </a:rPr>
              <a:t>Ražnatović</a:t>
            </a:r>
            <a:r>
              <a:rPr lang="en-US" sz="1200" b="0" i="0" u="none" strike="noStrike" kern="1200" baseline="0" dirty="0">
                <a:solidFill>
                  <a:schemeClr val="tx1"/>
                </a:solidFill>
                <a:latin typeface="+mn-lt"/>
                <a:ea typeface="+mn-ea"/>
                <a:cs typeface="+mn-cs"/>
              </a:rPr>
              <a:t>, better known as </a:t>
            </a:r>
            <a:r>
              <a:rPr lang="en-US" sz="1200" b="0" i="0" u="none" strike="noStrike" kern="1200" baseline="0" dirty="0" err="1">
                <a:solidFill>
                  <a:schemeClr val="tx1"/>
                </a:solidFill>
                <a:latin typeface="+mn-lt"/>
                <a:ea typeface="+mn-ea"/>
                <a:cs typeface="+mn-cs"/>
              </a:rPr>
              <a:t>Arkan</a:t>
            </a:r>
            <a:r>
              <a:rPr lang="en-US" sz="1200" b="0" i="0" u="none" strike="noStrike" kern="1200" baseline="0" dirty="0">
                <a:solidFill>
                  <a:schemeClr val="tx1"/>
                </a:solidFill>
                <a:latin typeface="+mn-lt"/>
                <a:ea typeface="+mn-ea"/>
                <a:cs typeface="+mn-cs"/>
              </a:rPr>
              <a:t>, went on to form the notorious paramilitary group </a:t>
            </a:r>
            <a:r>
              <a:rPr lang="en-US" sz="1200" b="0" i="1" u="none" strike="noStrike" kern="1200" baseline="0" dirty="0" err="1">
                <a:solidFill>
                  <a:schemeClr val="tx1"/>
                </a:solidFill>
                <a:latin typeface="+mn-lt"/>
                <a:ea typeface="+mn-ea"/>
                <a:cs typeface="+mn-cs"/>
              </a:rPr>
              <a:t>Arkan</a:t>
            </a:r>
            <a:r>
              <a:rPr lang="en-US" sz="1200" b="0" i="1" u="none" strike="noStrike" kern="1200" baseline="0" dirty="0">
                <a:solidFill>
                  <a:schemeClr val="tx1"/>
                </a:solidFill>
                <a:latin typeface="+mn-lt"/>
                <a:ea typeface="+mn-ea"/>
                <a:cs typeface="+mn-cs"/>
              </a:rPr>
              <a:t> Tigers</a:t>
            </a:r>
            <a:r>
              <a:rPr lang="en-US" sz="1200" b="0" i="0" u="none" strike="noStrike" kern="1200" baseline="0" dirty="0">
                <a:solidFill>
                  <a:schemeClr val="tx1"/>
                </a:solidFill>
                <a:latin typeface="+mn-lt"/>
                <a:ea typeface="+mn-ea"/>
                <a:cs typeface="+mn-cs"/>
              </a:rPr>
              <a:t>, which was responsible for many of the genocidal atrocities of the subsequent war in the former Yugoslavia. As noted in Chapter 2, Bill Shankly famously opined that football was more important than life and death. It is self-evident from this above example that, however extreme one might consider Shankly’s statement to be, football partisanship sometimes directly entails these very things.</a:t>
            </a:r>
          </a:p>
          <a:p>
            <a:r>
              <a:rPr lang="en-US" sz="1200" b="0" i="0" u="none" strike="noStrike" kern="1200" baseline="0" dirty="0">
                <a:solidFill>
                  <a:schemeClr val="tx1"/>
                </a:solidFill>
                <a:latin typeface="+mn-lt"/>
                <a:ea typeface="+mn-ea"/>
                <a:cs typeface="+mn-cs"/>
              </a:rPr>
              <a:t>Football is by far the most popular spectator sport in the world. Nevertheless, the partisanship of the football crowd is notorious not just for its passion, but for its propensity for collective violence, or what is more commonly referred to as football ‘hooliganism’. </a:t>
            </a:r>
          </a:p>
          <a:p>
            <a:r>
              <a:rPr lang="en-US" sz="1200" b="0" i="0" u="none" strike="noStrike" kern="1200" baseline="0" dirty="0">
                <a:solidFill>
                  <a:schemeClr val="tx1"/>
                </a:solidFill>
                <a:latin typeface="+mn-lt"/>
                <a:ea typeface="+mn-ea"/>
                <a:cs typeface="+mn-cs"/>
              </a:rPr>
              <a:t>One of the most high-profile and significant incidents of hooliganism ever witnessed in Europe was the Heysel Stadium disaster in 1985, where 36 fans of the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Italian club Juventus were killed. Their deaths were the result of crushing that occurred as a wall collapsed under crowd pressures that were created as fans sought to move away from rioting between Liverpool and Juventus fans within the stadium. The disaster was regarded by the popular press and football authorities at the time as having been the direct result of English hooligans provoking the confrontation. Regardless of the veracity of this assertion, English football clubs were subsequently banned from international competitions for five years and ‘hooliganism’ was cemented as the ‘</a:t>
            </a:r>
            <a:r>
              <a:rPr lang="en-US" sz="1200" b="0" i="1" u="none" strike="noStrike" kern="1200" baseline="0" dirty="0">
                <a:solidFill>
                  <a:schemeClr val="tx1"/>
                </a:solidFill>
                <a:latin typeface="+mn-lt"/>
                <a:ea typeface="+mn-ea"/>
                <a:cs typeface="+mn-cs"/>
              </a:rPr>
              <a:t>English Disease</a:t>
            </a:r>
            <a:r>
              <a:rPr lang="en-US" sz="1200" b="0" i="0" u="none" strike="noStrike" kern="1200" baseline="0" dirty="0">
                <a:solidFill>
                  <a:schemeClr val="tx1"/>
                </a:solidFill>
                <a:latin typeface="+mn-lt"/>
                <a:ea typeface="+mn-ea"/>
                <a:cs typeface="+mn-cs"/>
              </a:rPr>
              <a:t>’. </a:t>
            </a:r>
          </a:p>
          <a:p>
            <a:r>
              <a:rPr lang="en-US" sz="1200" b="0" i="0" u="none" strike="noStrike" kern="1200" baseline="0" dirty="0">
                <a:solidFill>
                  <a:schemeClr val="tx1"/>
                </a:solidFill>
                <a:latin typeface="+mn-lt"/>
                <a:ea typeface="+mn-ea"/>
                <a:cs typeface="+mn-cs"/>
              </a:rPr>
              <a:t>Beyond this, though, the Heysel disaster also set in motion an array of international policy responses. These created the context for a great deal of academic </a:t>
            </a:r>
            <a:r>
              <a:rPr lang="en-US" sz="1200" b="0" i="0" u="none" strike="noStrike" kern="1200" baseline="0" dirty="0" err="1">
                <a:solidFill>
                  <a:schemeClr val="tx1"/>
                </a:solidFill>
                <a:latin typeface="+mn-lt"/>
                <a:ea typeface="+mn-ea"/>
                <a:cs typeface="+mn-cs"/>
              </a:rPr>
              <a:t>theorisation</a:t>
            </a:r>
            <a:r>
              <a:rPr lang="en-US" sz="1200" b="0" i="0" u="none" strike="noStrike" kern="1200" baseline="0" dirty="0">
                <a:solidFill>
                  <a:schemeClr val="tx1"/>
                </a:solidFill>
                <a:latin typeface="+mn-lt"/>
                <a:ea typeface="+mn-ea"/>
                <a:cs typeface="+mn-cs"/>
              </a:rPr>
              <a:t>, but equally served to frame some other fundamentally important issues. The first was to cement the idea that these high-profile incidents of football ‘hooliganism’ were crowd events, or more accurately were patterns of collective action and intergroup interaction that developed in the context of crowds. The second was to embed the idea of ‘hooliganism’ as a way of describing these processes. As a description, though, we can see that this is extremely imprecise – covering everything from individual drunken boisterousness to mass disaster. </a:t>
            </a:r>
          </a:p>
          <a:p>
            <a:r>
              <a:rPr lang="en-US" sz="1200" b="0" i="0" u="none" strike="noStrike" kern="1200" baseline="0" dirty="0">
                <a:solidFill>
                  <a:schemeClr val="tx1"/>
                </a:solidFill>
                <a:latin typeface="+mn-lt"/>
                <a:ea typeface="+mn-ea"/>
                <a:cs typeface="+mn-cs"/>
              </a:rPr>
              <a:t>Pushing aside the problematic nature of the terminology, this chapter will explore the issue of collective partisanship in sport through a focus on the issue of football-related collective conflict or ‘hooliganism’. The chapter begins by exploring two of the most influential early theoretical approaches to ‘hooliganism’ with a view to exploring (a) how these have framed our understanding of the issue and (b) the ways in which this </a:t>
            </a:r>
            <a:r>
              <a:rPr lang="en-US" sz="1200" b="0" i="0" u="none" strike="noStrike" kern="1200" baseline="0" dirty="0" err="1">
                <a:solidFill>
                  <a:schemeClr val="tx1"/>
                </a:solidFill>
                <a:latin typeface="+mn-lt"/>
                <a:ea typeface="+mn-ea"/>
                <a:cs typeface="+mn-cs"/>
              </a:rPr>
              <a:t>conceptualisation</a:t>
            </a:r>
            <a:r>
              <a:rPr lang="en-US" sz="1200" b="0" i="0" u="none" strike="noStrike" kern="1200" baseline="0" dirty="0">
                <a:solidFill>
                  <a:schemeClr val="tx1"/>
                </a:solidFill>
                <a:latin typeface="+mn-lt"/>
                <a:ea typeface="+mn-ea"/>
                <a:cs typeface="+mn-cs"/>
              </a:rPr>
              <a:t> has impacted upon contemporary understanding and policy. Here we will see that concepts of a socially structured self, group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and intergroup dynamics were actually quite central to early theoretical understanding of ‘hooliganism’, but that these formative explanations became mired in false assumptions that collective conflict, like that witnessed at Heysel and in Zagreb, could be understood simply as a process in which so-called ‘hooligans’ acted out a relatively fixed form of working-class masculinity. Moving on from this, the chapter will then explore how the social identity approach redefines hooliganism as crowd action and, in the process, not only redefines our understanding of the topic but also helps to tackle the problems it can create by reshaping the ways football is policed. The chapter concludes by underscoring the ways in which social identity is central to an enriched understanding of the interrelationship between partisanship and collective conflict.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a:t>
            </a:fld>
            <a:endParaRPr lang="en-GB"/>
          </a:p>
        </p:txBody>
      </p:sp>
    </p:spTree>
    <p:extLst>
      <p:ext uri="{BB962C8B-B14F-4D97-AF65-F5344CB8AC3E}">
        <p14:creationId xmlns:p14="http://schemas.microsoft.com/office/powerpoint/2010/main" val="3628256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Academic </a:t>
            </a:r>
            <a:r>
              <a:rPr lang="en-US" sz="1200" b="0" i="0" u="none" strike="noStrike" kern="1200" baseline="0" dirty="0" err="1">
                <a:solidFill>
                  <a:schemeClr val="tx1"/>
                </a:solidFill>
                <a:latin typeface="+mn-lt"/>
                <a:ea typeface="+mn-ea"/>
                <a:cs typeface="+mn-cs"/>
              </a:rPr>
              <a:t>theorisation</a:t>
            </a:r>
            <a:r>
              <a:rPr lang="en-US" sz="1200" b="0" i="0" u="none" strike="noStrike" kern="1200" baseline="0" dirty="0">
                <a:solidFill>
                  <a:schemeClr val="tx1"/>
                </a:solidFill>
                <a:latin typeface="+mn-lt"/>
                <a:ea typeface="+mn-ea"/>
                <a:cs typeface="+mn-cs"/>
              </a:rPr>
              <a:t> on football hooliganism kicked off in the 1970s and 1980s amid rising public and political concern about the phenomenon in the UK. Comprehensive reviews of this literature are provided elsewhere (e.g., </a:t>
            </a:r>
            <a:r>
              <a:rPr lang="en-US" sz="1200" b="0" i="0" u="none" strike="noStrike" kern="1200" baseline="0" dirty="0" err="1">
                <a:solidFill>
                  <a:schemeClr val="tx1"/>
                </a:solidFill>
                <a:latin typeface="+mn-lt"/>
                <a:ea typeface="+mn-ea"/>
                <a:cs typeface="+mn-cs"/>
              </a:rPr>
              <a:t>Frosdick</a:t>
            </a:r>
            <a:r>
              <a:rPr lang="en-US" sz="1200" b="0" i="0" u="none" strike="noStrike" kern="1200" baseline="0" dirty="0">
                <a:solidFill>
                  <a:schemeClr val="tx1"/>
                </a:solidFill>
                <a:latin typeface="+mn-lt"/>
                <a:ea typeface="+mn-ea"/>
                <a:cs typeface="+mn-cs"/>
              </a:rPr>
              <a:t> &amp; Marsh, 2007), but this</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section focuses on what is one of the most influential works in the field: Peter Marsh, Elizabeth Rosser, and Rom </a:t>
            </a:r>
            <a:r>
              <a:rPr lang="en-US" sz="1200" b="0" i="0" u="none" strike="noStrike" kern="1200" baseline="0" dirty="0" err="1">
                <a:solidFill>
                  <a:schemeClr val="tx1"/>
                </a:solidFill>
                <a:latin typeface="+mn-lt"/>
                <a:ea typeface="+mn-ea"/>
                <a:cs typeface="+mn-cs"/>
              </a:rPr>
              <a:t>Harré’s</a:t>
            </a:r>
            <a:r>
              <a:rPr lang="en-US" sz="1200" b="0" i="0" u="none" strike="noStrike" kern="1200" baseline="0" dirty="0">
                <a:solidFill>
                  <a:schemeClr val="tx1"/>
                </a:solidFill>
                <a:latin typeface="+mn-lt"/>
                <a:ea typeface="+mn-ea"/>
                <a:cs typeface="+mn-cs"/>
              </a:rPr>
              <a:t> (1978) monograph </a:t>
            </a:r>
            <a:r>
              <a:rPr lang="en-US" sz="1200" b="0" i="1" u="none" strike="noStrike" kern="1200" baseline="0" dirty="0">
                <a:solidFill>
                  <a:schemeClr val="tx1"/>
                </a:solidFill>
                <a:latin typeface="+mn-lt"/>
                <a:ea typeface="+mn-ea"/>
                <a:cs typeface="+mn-cs"/>
              </a:rPr>
              <a:t>The Rules of Disorder</a:t>
            </a:r>
            <a:r>
              <a:rPr lang="en-US" sz="1200" b="0" i="0" u="none" strike="noStrike" kern="1200" baseline="0" dirty="0">
                <a:solidFill>
                  <a:schemeClr val="tx1"/>
                </a:solidFill>
                <a:latin typeface="+mn-lt"/>
                <a:ea typeface="+mn-ea"/>
                <a:cs typeface="+mn-cs"/>
              </a:rPr>
              <a:t>. This ground-breaking text set out to challenge hegemonic media discourses about the mindless, meaningless and pathological nature of ‘hooliganism’. The book provides a detailed empirical study of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and phenomenology of fans who stood regularly on the home terrace, or ‘London Road End’, of Oxford United FC (a club that Marsh was Director of at the time). A key conclusion of the authors’ research was that the crowd that populated the terrace was not chaotic and mindless, but instead </a:t>
            </a:r>
            <a:r>
              <a:rPr lang="en-US" sz="1200" b="0" i="0" u="none" strike="noStrike" kern="1200" baseline="0" dirty="0" err="1">
                <a:solidFill>
                  <a:schemeClr val="tx1"/>
                </a:solidFill>
                <a:latin typeface="+mn-lt"/>
                <a:ea typeface="+mn-ea"/>
                <a:cs typeface="+mn-cs"/>
              </a:rPr>
              <a:t>organised</a:t>
            </a:r>
            <a:r>
              <a:rPr lang="en-US" sz="1200" b="0" i="0" u="none" strike="noStrike" kern="1200" baseline="0" dirty="0">
                <a:solidFill>
                  <a:schemeClr val="tx1"/>
                </a:solidFill>
                <a:latin typeface="+mn-lt"/>
                <a:ea typeface="+mn-ea"/>
                <a:cs typeface="+mn-cs"/>
              </a:rPr>
              <a:t> and structured. This structure had three key dimensions. First, the fans identified with distinct groups, that they labelled the ‘</a:t>
            </a:r>
            <a:r>
              <a:rPr lang="en-US" sz="1200" b="0" i="1" u="none" strike="noStrike" kern="1200" baseline="0" dirty="0">
                <a:solidFill>
                  <a:schemeClr val="tx1"/>
                </a:solidFill>
                <a:latin typeface="+mn-lt"/>
                <a:ea typeface="+mn-ea"/>
                <a:cs typeface="+mn-cs"/>
              </a:rPr>
              <a:t>Newbies</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Rowdies</a:t>
            </a:r>
            <a:r>
              <a:rPr lang="en-US" sz="1200" b="0" i="0" u="none" strike="noStrike" kern="1200" baseline="0" dirty="0">
                <a:solidFill>
                  <a:schemeClr val="tx1"/>
                </a:solidFill>
                <a:latin typeface="+mn-lt"/>
                <a:ea typeface="+mn-ea"/>
                <a:cs typeface="+mn-cs"/>
              </a:rPr>
              <a:t>’ as well as the older and more powerful ‘</a:t>
            </a:r>
            <a:r>
              <a:rPr lang="en-US" sz="1200" b="0" i="1" u="none" strike="noStrike" kern="1200" baseline="0" dirty="0">
                <a:solidFill>
                  <a:schemeClr val="tx1"/>
                </a:solidFill>
                <a:latin typeface="+mn-lt"/>
                <a:ea typeface="+mn-ea"/>
                <a:cs typeface="+mn-cs"/>
              </a:rPr>
              <a:t>Town Boys</a:t>
            </a:r>
            <a:r>
              <a:rPr lang="en-US" sz="1200" b="0" i="0" u="none" strike="noStrike" kern="1200" baseline="0" dirty="0">
                <a:solidFill>
                  <a:schemeClr val="tx1"/>
                </a:solidFill>
                <a:latin typeface="+mn-lt"/>
                <a:ea typeface="+mn-ea"/>
                <a:cs typeface="+mn-cs"/>
              </a:rPr>
              <a:t>’. Second, the groups had a social hierarchy that individuals could progress through over time. Third, and most central to the researchers’ thesis, they argued that these groups were a platform for working-class youth to engage in </a:t>
            </a:r>
            <a:r>
              <a:rPr lang="en-US" sz="1200" b="0" i="0" u="none" strike="noStrike" kern="1200" baseline="0" dirty="0" err="1">
                <a:solidFill>
                  <a:schemeClr val="tx1"/>
                </a:solidFill>
                <a:latin typeface="+mn-lt"/>
                <a:ea typeface="+mn-ea"/>
                <a:cs typeface="+mn-cs"/>
              </a:rPr>
              <a:t>ritualised</a:t>
            </a:r>
            <a:r>
              <a:rPr lang="en-US" sz="1200" b="0" i="0" u="none" strike="noStrike" kern="1200" baseline="0" dirty="0">
                <a:solidFill>
                  <a:schemeClr val="tx1"/>
                </a:solidFill>
                <a:latin typeface="+mn-lt"/>
                <a:ea typeface="+mn-ea"/>
                <a:cs typeface="+mn-cs"/>
              </a:rPr>
              <a:t> aggression, in the form of football hooliganism, in ways that gave meaning to hooligans’ otherwise disempowered lives and through which they could gain status and self-esteem.</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analysis of hooliganism was based on some key post-war sociological theories and assumptions. In particular, from a functionalist and social determinist perspective the researchers drew upon the work of Talcott Parsons (1962) to argue that to understand hooliganism one has to consider the role of the school as a social context in which children take on board the values necessary for adult life within the larger industrial social order. Yet while the structural power relations of the classroom were important, Marsh and colleagues asserted that the ‘social structure of the society of the classroom seems to us as well adapted to be the nursery of crime as it is of good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(1978, p. 3). For them, then, it was not so much the classroom as the autonomous power relationships of the playground that were important, because it was here that identities of youth sub-cultures of deviancy were developed through an emergent ‘world of ritual and formal genesis of a respected self’ (1978, p. 3). In this way, hooliganism was understood not only as a phenomenon that arose from a deviant subculture within the structural context and institutions of the industrial working class, but also as a manifestation of the collective self as it operated within the structures and dynamics of </a:t>
            </a:r>
            <a:r>
              <a:rPr lang="en-US" sz="1200" b="0" i="0" u="none" strike="noStrike" kern="1200" baseline="0" dirty="0" err="1">
                <a:solidFill>
                  <a:schemeClr val="tx1"/>
                </a:solidFill>
                <a:latin typeface="+mn-lt"/>
                <a:ea typeface="+mn-ea"/>
                <a:cs typeface="+mn-cs"/>
              </a:rPr>
              <a:t>institutionalised</a:t>
            </a:r>
            <a:r>
              <a:rPr lang="en-US" sz="1200" b="0" i="0" u="none" strike="noStrike" kern="1200" baseline="0" dirty="0">
                <a:solidFill>
                  <a:schemeClr val="tx1"/>
                </a:solidFill>
                <a:latin typeface="+mn-lt"/>
                <a:ea typeface="+mn-ea"/>
                <a:cs typeface="+mn-cs"/>
              </a:rPr>
              <a:t> power. </a:t>
            </a:r>
          </a:p>
          <a:p>
            <a:r>
              <a:rPr lang="en-US" sz="1200" b="0" i="0" u="none" strike="noStrike" kern="1200" baseline="0" dirty="0">
                <a:solidFill>
                  <a:schemeClr val="tx1"/>
                </a:solidFill>
                <a:latin typeface="+mn-lt"/>
                <a:ea typeface="+mn-ea"/>
                <a:cs typeface="+mn-cs"/>
              </a:rPr>
              <a:t>Marsh and colleagues also </a:t>
            </a:r>
            <a:r>
              <a:rPr lang="en-US" sz="1200" b="0" i="0" u="none" strike="noStrike" kern="1200" baseline="0" dirty="0" err="1">
                <a:solidFill>
                  <a:schemeClr val="tx1"/>
                </a:solidFill>
                <a:latin typeface="+mn-lt"/>
                <a:ea typeface="+mn-ea"/>
                <a:cs typeface="+mn-cs"/>
              </a:rPr>
              <a:t>recognised</a:t>
            </a:r>
            <a:r>
              <a:rPr lang="en-US" sz="1200" b="0" i="0" u="none" strike="noStrike" kern="1200" baseline="0" dirty="0">
                <a:solidFill>
                  <a:schemeClr val="tx1"/>
                </a:solidFill>
                <a:latin typeface="+mn-lt"/>
                <a:ea typeface="+mn-ea"/>
                <a:cs typeface="+mn-cs"/>
              </a:rPr>
              <a:t> the importance of social representations, particularly with regard to the role of media discourses about hooliganism. </a:t>
            </a:r>
            <a:r>
              <a:rPr lang="en-US" sz="1200" b="0" i="0" u="none" strike="noStrike" kern="1200" baseline="0" dirty="0" err="1">
                <a:solidFill>
                  <a:schemeClr val="tx1"/>
                </a:solidFill>
                <a:latin typeface="+mn-lt"/>
                <a:ea typeface="+mn-ea"/>
                <a:cs typeface="+mn-cs"/>
              </a:rPr>
              <a:t>Utilising</a:t>
            </a:r>
            <a:r>
              <a:rPr lang="en-US" sz="1200" b="0" i="0" u="none" strike="noStrike" kern="1200" baseline="0" dirty="0">
                <a:solidFill>
                  <a:schemeClr val="tx1"/>
                </a:solidFill>
                <a:latin typeface="+mn-lt"/>
                <a:ea typeface="+mn-ea"/>
                <a:cs typeface="+mn-cs"/>
              </a:rPr>
              <a:t> Stanley Cohen’s (1972) concept of the moral panic, they asserted that hooliganism was to some extent linguistically constructed by powerful groups as a form of modern ‘folk devil’. In this sense, hooliganism was seen to be a rhetorical construct that served a sociological function, acting as an example of that which is proscribed, thus allowing powerful political actors to entrepreneurially position themselves as a solution to the ‘crisis of public order’ (see Reicher, Hopkins, &amp; Condor, 1997). In this respect, Marsh and colleagues’ work was part of a wider body of Marxist cultural theory (e.g., see Hall, </a:t>
            </a:r>
            <a:r>
              <a:rPr lang="en-US" sz="1200" b="0" i="0" u="none" strike="noStrike" kern="1200" baseline="0" dirty="0" err="1">
                <a:solidFill>
                  <a:schemeClr val="tx1"/>
                </a:solidFill>
                <a:latin typeface="+mn-lt"/>
                <a:ea typeface="+mn-ea"/>
                <a:cs typeface="+mn-cs"/>
              </a:rPr>
              <a:t>Critcher</a:t>
            </a:r>
            <a:r>
              <a:rPr lang="en-US" sz="1200" b="0" i="0" u="none" strike="noStrike" kern="1200" baseline="0" dirty="0">
                <a:solidFill>
                  <a:schemeClr val="tx1"/>
                </a:solidFill>
                <a:latin typeface="+mn-lt"/>
                <a:ea typeface="+mn-ea"/>
                <a:cs typeface="+mn-cs"/>
              </a:rPr>
              <a:t>, Jefferson, Clarke, &amp; Roberts, 1978), which aimed to challenge the media hegemony of moral condemnation. In this case, it did so by proposing an alternative theoretical account of what was happening on the football terraces, ‘an account based not on the second-hand rhetoric of myth-creating media men but on our faith in people’s ability to render their own social action intelligible and meaningful’ (Marsh et al., 1978, p. 10). </a:t>
            </a:r>
          </a:p>
          <a:p>
            <a:r>
              <a:rPr lang="en-US" sz="1200" b="0" i="0" u="none" strike="noStrike" kern="1200" baseline="0" dirty="0">
                <a:solidFill>
                  <a:schemeClr val="tx1"/>
                </a:solidFill>
                <a:latin typeface="+mn-lt"/>
                <a:ea typeface="+mn-ea"/>
                <a:cs typeface="+mn-cs"/>
              </a:rPr>
              <a:t>Marsh and colleagues did not limit their ideas of social construction merely to discourse. They also drew on Howard Becker’s (1963) </a:t>
            </a:r>
            <a:r>
              <a:rPr lang="en-US" sz="1200" b="0" i="1" u="none" strike="noStrike" kern="1200" baseline="0" dirty="0">
                <a:solidFill>
                  <a:schemeClr val="tx1"/>
                </a:solidFill>
                <a:latin typeface="+mn-lt"/>
                <a:ea typeface="+mn-ea"/>
                <a:cs typeface="+mn-cs"/>
              </a:rPr>
              <a:t>labelling theory</a:t>
            </a:r>
            <a:r>
              <a:rPr lang="en-US" sz="1200" b="0" i="0" u="none" strike="noStrike" kern="1200" baseline="0" dirty="0">
                <a:solidFill>
                  <a:schemeClr val="tx1"/>
                </a:solidFill>
                <a:latin typeface="+mn-lt"/>
                <a:ea typeface="+mn-ea"/>
                <a:cs typeface="+mn-cs"/>
              </a:rPr>
              <a:t>, in which ‘deviance’ was understood not as an intrinsic quality of a given act, but to be the consequence of that act being categorized and acted upon by powerful others (the mass media, courts, police, etc.). In addition, they drew upon the work Melvin </a:t>
            </a:r>
            <a:r>
              <a:rPr lang="en-US" sz="1200" b="0" i="0" u="none" strike="noStrike" kern="1200" baseline="0" dirty="0" err="1">
                <a:solidFill>
                  <a:schemeClr val="tx1"/>
                </a:solidFill>
                <a:latin typeface="+mn-lt"/>
                <a:ea typeface="+mn-ea"/>
                <a:cs typeface="+mn-cs"/>
              </a:rPr>
              <a:t>Pollner</a:t>
            </a:r>
            <a:r>
              <a:rPr lang="en-US" sz="1200" b="0" i="0" u="none" strike="noStrike" kern="1200" baseline="0" dirty="0">
                <a:solidFill>
                  <a:schemeClr val="tx1"/>
                </a:solidFill>
                <a:latin typeface="+mn-lt"/>
                <a:ea typeface="+mn-ea"/>
                <a:cs typeface="+mn-cs"/>
              </a:rPr>
              <a:t> (1974) to add social psychological flesh to the sociological possibilities implied by Becker of an alternative and parallel ‘insider’ view. As they saw it, the fact that a ‘deviant’ act is constructed, defined and sanctioned provided – at least from the perspective of subordinated groups – a material opportunity for agency and empowerment. As suggested by Jock Young (1971), in this way, ‘hooligans’ were understood as groups from disempowered communities otherwise denied full participation in the mainstream economic social order. As such, they actively embraced ‘deviancy’ to provoke ‘meaningful and societal reactions’ which, as an otherwise subordinated group, ‘better generates meaning for itself in a world where societal reactions deny them the full status of persons’ (Marsh et al., 1978, p. 12). In a context of structural and ideological disempowerment, ‘hooliganism’ on the football terraces, like delinquency in the playground before it, was thus seen as a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context in which subordinated groups could generate identity, symbolic subculture, status hierarchies, power and autonomy.</a:t>
            </a:r>
          </a:p>
          <a:p>
            <a:r>
              <a:rPr lang="en-US" sz="1200" b="0" i="0" u="none" strike="noStrike" kern="1200" baseline="0" dirty="0">
                <a:solidFill>
                  <a:schemeClr val="tx1"/>
                </a:solidFill>
                <a:latin typeface="+mn-lt"/>
                <a:ea typeface="+mn-ea"/>
                <a:cs typeface="+mn-cs"/>
              </a:rPr>
              <a:t>Another interesting feature of these researchers’ theoretical and empirical approach is that it was heavily influenced by Rom </a:t>
            </a:r>
            <a:r>
              <a:rPr lang="en-US" sz="1200" b="0" i="0" u="none" strike="noStrike" kern="1200" baseline="0" dirty="0" err="1">
                <a:solidFill>
                  <a:schemeClr val="tx1"/>
                </a:solidFill>
                <a:latin typeface="+mn-lt"/>
                <a:ea typeface="+mn-ea"/>
                <a:cs typeface="+mn-cs"/>
              </a:rPr>
              <a:t>Harré’s</a:t>
            </a:r>
            <a:r>
              <a:rPr lang="en-US" sz="1200" b="0" i="0" u="none" strike="noStrike" kern="1200" baseline="0" dirty="0">
                <a:solidFill>
                  <a:schemeClr val="tx1"/>
                </a:solidFill>
                <a:latin typeface="+mn-lt"/>
                <a:ea typeface="+mn-ea"/>
                <a:cs typeface="+mn-cs"/>
              </a:rPr>
              <a:t> other work focusing on the micro-sociological construction of the self, or ‘</a:t>
            </a:r>
            <a:r>
              <a:rPr lang="en-US" sz="1200" b="0" i="1" u="none" strike="noStrike" kern="1200" baseline="0" dirty="0" err="1">
                <a:solidFill>
                  <a:schemeClr val="tx1"/>
                </a:solidFill>
                <a:latin typeface="+mn-lt"/>
                <a:ea typeface="+mn-ea"/>
                <a:cs typeface="+mn-cs"/>
              </a:rPr>
              <a:t>ethogenics</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Harré</a:t>
            </a:r>
            <a:r>
              <a:rPr lang="en-US" sz="1200" b="0" i="0" u="none" strike="noStrike" kern="1200" baseline="0" dirty="0">
                <a:solidFill>
                  <a:schemeClr val="tx1"/>
                </a:solidFill>
                <a:latin typeface="+mn-lt"/>
                <a:ea typeface="+mn-ea"/>
                <a:cs typeface="+mn-cs"/>
              </a:rPr>
              <a:t>, 1977). </a:t>
            </a:r>
            <a:r>
              <a:rPr lang="en-US" sz="1200" b="0" i="0" u="none" strike="noStrike" kern="1200" baseline="0" dirty="0" err="1">
                <a:solidFill>
                  <a:schemeClr val="tx1"/>
                </a:solidFill>
                <a:latin typeface="+mn-lt"/>
                <a:ea typeface="+mn-ea"/>
                <a:cs typeface="+mn-cs"/>
              </a:rPr>
              <a:t>Ethogenics</a:t>
            </a:r>
            <a:r>
              <a:rPr lang="en-US" sz="1200" b="0" i="0" u="none" strike="noStrike" kern="1200" baseline="0" dirty="0">
                <a:solidFill>
                  <a:schemeClr val="tx1"/>
                </a:solidFill>
                <a:latin typeface="+mn-lt"/>
                <a:ea typeface="+mn-ea"/>
                <a:cs typeface="+mn-cs"/>
              </a:rPr>
              <a:t> aims to understand the processes by which individuals attach meaning to their actions and form their identities from the structure of ‘rules’ and cultural resources that surround them. Accordingly, Marsh and colleagues’ empirical approach focused heavily upon the phenomenology of those involved in hooliganism. Indeed, in these terms, they argued that a person’s social life can be understood as a ‘performance’ that exists along two dimensions. First, this performance involves </a:t>
            </a:r>
            <a:r>
              <a:rPr lang="en-US" sz="1200" b="0" i="1" u="none" strike="noStrike" kern="1200" baseline="0" dirty="0">
                <a:solidFill>
                  <a:schemeClr val="tx1"/>
                </a:solidFill>
                <a:latin typeface="+mn-lt"/>
                <a:ea typeface="+mn-ea"/>
                <a:cs typeface="+mn-cs"/>
              </a:rPr>
              <a:t>actions </a:t>
            </a:r>
            <a:r>
              <a:rPr lang="en-US" sz="1200" b="0" i="0" u="none" strike="noStrike" kern="1200" baseline="0" dirty="0">
                <a:solidFill>
                  <a:schemeClr val="tx1"/>
                </a:solidFill>
                <a:latin typeface="+mn-lt"/>
                <a:ea typeface="+mn-ea"/>
                <a:cs typeface="+mn-cs"/>
              </a:rPr>
              <a:t>(i.e., social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and second it involves </a:t>
            </a:r>
            <a:r>
              <a:rPr lang="en-US" sz="1200" b="0" i="1" u="none" strike="noStrike" kern="1200" baseline="0" dirty="0">
                <a:solidFill>
                  <a:schemeClr val="tx1"/>
                </a:solidFill>
                <a:latin typeface="+mn-lt"/>
                <a:ea typeface="+mn-ea"/>
                <a:cs typeface="+mn-cs"/>
              </a:rPr>
              <a:t>accounts </a:t>
            </a:r>
            <a:r>
              <a:rPr lang="en-US" sz="1200" b="0" i="0" u="none" strike="noStrike" kern="1200" baseline="0" dirty="0">
                <a:solidFill>
                  <a:schemeClr val="tx1"/>
                </a:solidFill>
                <a:latin typeface="+mn-lt"/>
                <a:ea typeface="+mn-ea"/>
                <a:cs typeface="+mn-cs"/>
              </a:rPr>
              <a:t>in which these actions are interpreted, </a:t>
            </a:r>
            <a:r>
              <a:rPr lang="en-US" sz="1200" b="0" i="0" u="none" strike="noStrike" kern="1200" baseline="0" dirty="0" err="1">
                <a:solidFill>
                  <a:schemeClr val="tx1"/>
                </a:solidFill>
                <a:latin typeface="+mn-lt"/>
                <a:ea typeface="+mn-ea"/>
                <a:cs typeface="+mn-cs"/>
              </a:rPr>
              <a:t>criticised</a:t>
            </a:r>
            <a:r>
              <a:rPr lang="en-US" sz="1200" b="0" i="0" u="none" strike="noStrike" kern="1200" baseline="0" dirty="0">
                <a:solidFill>
                  <a:schemeClr val="tx1"/>
                </a:solidFill>
                <a:latin typeface="+mn-lt"/>
                <a:ea typeface="+mn-ea"/>
                <a:cs typeface="+mn-cs"/>
              </a:rPr>
              <a:t> and justified. The researchers argued that these performances of group action are only possible because individuals possess a stock of social knowledge that can be revealed both in actions and in accounts of them. As such, they proposed that their ‘work is aimed primarily at discovering the context and </a:t>
            </a:r>
            <a:r>
              <a:rPr lang="en-US" sz="1200" b="0" i="0" u="none" strike="noStrike" kern="1200" baseline="0" dirty="0" err="1">
                <a:solidFill>
                  <a:schemeClr val="tx1"/>
                </a:solidFill>
                <a:latin typeface="+mn-lt"/>
                <a:ea typeface="+mn-ea"/>
                <a:cs typeface="+mn-cs"/>
              </a:rPr>
              <a:t>organisation</a:t>
            </a:r>
            <a:r>
              <a:rPr lang="en-US" sz="1200" b="0" i="0" u="none" strike="noStrike" kern="1200" baseline="0" dirty="0">
                <a:solidFill>
                  <a:schemeClr val="tx1"/>
                </a:solidFill>
                <a:latin typeface="+mn-lt"/>
                <a:ea typeface="+mn-ea"/>
                <a:cs typeface="+mn-cs"/>
              </a:rPr>
              <a:t> of social knowledge and belief an individual member has to have to be able to perform reasonably adequately the social life of his [sic] group’ (Marsh et al., 1978, p. 15).</a:t>
            </a:r>
          </a:p>
          <a:p>
            <a:r>
              <a:rPr lang="en-US" sz="1200" b="0" i="0" u="none" strike="noStrike" kern="1200" baseline="0" dirty="0">
                <a:solidFill>
                  <a:schemeClr val="tx1"/>
                </a:solidFill>
                <a:latin typeface="+mn-lt"/>
                <a:ea typeface="+mn-ea"/>
                <a:cs typeface="+mn-cs"/>
              </a:rPr>
              <a:t>In this way, it can be seen that Marsh and colleagues were intimately interested in the content of football fans’ identities (although they did not frame their work in these terms). Moreover, their approach saw hooliganism as group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and argued that acting as a group member required access to a set of ‘rules’. Importantly, too, they went on to define the ‘rule’ as a metaphor to describe ‘something held (although often tacitly) by all members of a group or community as representations of legitimacy and acceptability. Implicit in the holding of such rules are notions of ought and should’ (Marsh et al., 1978, p. 16). They also contended that these ‘rules’ are cognitive in so far as they play a role in the way situations are defined (what they call ‘rules of interpretation’). These contextually bounded interpretative rules, or socially shared guides for action, were understood to feed a set of prescriptive rules that ‘enable [group] members to choose between possible modes of conduct available to them and to maintain a sense of propriety and social legitimacy’ (Marsh et al., 1978, p. 16). Moreover, they argued that these rules are open to change as a result of group-based action, which ‘can subsequently lead to changing definitions of the situation which in turn will alter the directions of conduct’ and propose that there will be ‘a very high degree of consensus concerning the rule … among members of the group or sub-culture in which the rule applies’ (March et al., 1978, p. 16).</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3</a:t>
            </a:fld>
            <a:endParaRPr lang="en-GB"/>
          </a:p>
        </p:txBody>
      </p:sp>
    </p:spTree>
    <p:extLst>
      <p:ext uri="{BB962C8B-B14F-4D97-AF65-F5344CB8AC3E}">
        <p14:creationId xmlns:p14="http://schemas.microsoft.com/office/powerpoint/2010/main" val="4799956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is also the case that for Marsh and colleagues (1978) the collective conflicts which constituted hooliganism were not merely the products of forms of fixed ‘rules’ or identities. Instead, the distal and proximal intergroup processes that impacted on football fans were seen to play a key role in ‘deviancy amplification’ (Young, 1971, p. 52; also Wilkins, 1964; see Figure 18.2). By this means, the researchers understood hooliganism to involve a feedback loop in which societal reactions to ‘hooliganism’ in turn produce increasing deviancy. In particular, they contend that the agencies of law and order, and other ‘outsiders’ who sustain the hegemonic ideology, constitute ‘controllers’. Both the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controllers and the deviant group construct theories in order to explain and account for the actions and reactions of the other. Both controllers and deviants then test and advance their theories through the interactions, conflicts and incidents in and around football matches. In these terms, hooliganism is understood not only to be a product of social structural relationships, but also to be a dynamic intergroup phenomenon that sits within a social psychological process of interaction and dynamic power relations. These relations are played out primarily in the context of crowd events in which ‘the hypotheses of the controllers about football fans, and of the football fans about the mentality of the controllers, will determine the direction and intensity of the amplification process’ (Marsh et al., 1978, p. 12).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should be clear from this summary that Marsh and his colleagues saw the phenomenon of hooliganism as meaningful for those involved. It is also clear that they understood such meanings to be group-based, contextually defined, and as the basis for collective action. In this sense, their theoretical account clearly resonates with some of the core concepts of the social identity perspective (e.g., as outlined in Chapter 2; Turner et al., 1987).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Unfortunately, though, this theoretical position was more a rationale for their study than a conclusion of it. This meant that, while the data they presented supported their model, the researchers constructed and deployed theory primarily to justify their decision to observe and talk to those involved in football-related violence. This was quite a methodological leap at a time when (as today) non-experimental methods were typically given short shrift, but it was disappointing that the researchers ultimately fell back on a rather clumsy and psychologically reductionist form of evolutionary theory to make sense of their findings. This involved asserting that much of the ‘violence’ of hooliganism was inevitable because it was </a:t>
            </a:r>
            <a:r>
              <a:rPr lang="en-US" sz="1200" b="0" i="0" u="none" strike="noStrike" kern="1200" baseline="0" dirty="0" err="1">
                <a:solidFill>
                  <a:schemeClr val="tx1"/>
                </a:solidFill>
                <a:latin typeface="+mn-lt"/>
                <a:ea typeface="+mn-ea"/>
                <a:cs typeface="+mn-cs"/>
              </a:rPr>
              <a:t>ritualised</a:t>
            </a:r>
            <a:r>
              <a:rPr lang="en-US" sz="1200" b="0" i="0" u="none" strike="noStrike" kern="1200" baseline="0" dirty="0">
                <a:solidFill>
                  <a:schemeClr val="tx1"/>
                </a:solidFill>
                <a:latin typeface="+mn-lt"/>
                <a:ea typeface="+mn-ea"/>
                <a:cs typeface="+mn-cs"/>
              </a:rPr>
              <a:t> ‘</a:t>
            </a:r>
            <a:r>
              <a:rPr lang="en-US" sz="1200" b="0" i="0" u="none" strike="noStrike" kern="1200" baseline="0" dirty="0" err="1">
                <a:solidFill>
                  <a:schemeClr val="tx1"/>
                </a:solidFill>
                <a:latin typeface="+mn-lt"/>
                <a:ea typeface="+mn-ea"/>
                <a:cs typeface="+mn-cs"/>
              </a:rPr>
              <a:t>aggro</a:t>
            </a:r>
            <a:r>
              <a:rPr lang="en-US" sz="1200" b="0" i="0" u="none" strike="noStrike" kern="1200" baseline="0" dirty="0">
                <a:solidFill>
                  <a:schemeClr val="tx1"/>
                </a:solidFill>
                <a:latin typeface="+mn-lt"/>
                <a:ea typeface="+mn-ea"/>
                <a:cs typeface="+mn-cs"/>
              </a:rPr>
              <a:t>’ that served the function of dissipating men’s underlying tendency to be aggressive. In this, it was seen to satisfy a fundamental drive for male bonding, which in turn served the useful, if somewhat ironic, function of helping to maintain the social order. Yet this was an analysis for which the researchers had little or no evidence, and it rather undermined the much-needed nuance which their meticulous field research brought to the topic.</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5</a:t>
            </a:fld>
            <a:endParaRPr lang="en-GB"/>
          </a:p>
        </p:txBody>
      </p:sp>
    </p:spTree>
    <p:extLst>
      <p:ext uri="{BB962C8B-B14F-4D97-AF65-F5344CB8AC3E}">
        <p14:creationId xmlns:p14="http://schemas.microsoft.com/office/powerpoint/2010/main" val="234368058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Marsh and colleagues’ (1978) conclusion that football hooliganism is largely symbolic working-class ‘</a:t>
            </a:r>
            <a:r>
              <a:rPr lang="en-US" sz="1200" b="0" i="0" u="none" strike="noStrike" kern="1200" baseline="0" dirty="0" err="1">
                <a:solidFill>
                  <a:schemeClr val="tx1"/>
                </a:solidFill>
                <a:latin typeface="+mn-lt"/>
                <a:ea typeface="+mn-ea"/>
                <a:cs typeface="+mn-cs"/>
              </a:rPr>
              <a:t>aggro</a:t>
            </a:r>
            <a:r>
              <a:rPr lang="en-US" sz="1200" b="0" i="0" u="none" strike="noStrike" kern="1200" baseline="0" dirty="0">
                <a:solidFill>
                  <a:schemeClr val="tx1"/>
                </a:solidFill>
                <a:latin typeface="+mn-lt"/>
                <a:ea typeface="+mn-ea"/>
                <a:cs typeface="+mn-cs"/>
              </a:rPr>
              <a:t>’ has had a major impact on popular understandings of football crowd violence (e.g., see the BBC Documentary, </a:t>
            </a:r>
            <a:r>
              <a:rPr lang="en-US" sz="1200" b="0" i="1" u="none" strike="noStrike" kern="1200" baseline="0" dirty="0">
                <a:solidFill>
                  <a:schemeClr val="tx1"/>
                </a:solidFill>
                <a:latin typeface="+mn-lt"/>
                <a:ea typeface="+mn-ea"/>
                <a:cs typeface="+mn-cs"/>
              </a:rPr>
              <a:t>This is Millwall</a:t>
            </a:r>
            <a:r>
              <a:rPr lang="en-US" sz="1200" b="0" i="0" u="none" strike="noStrike" kern="1200" baseline="0" dirty="0">
                <a:solidFill>
                  <a:schemeClr val="tx1"/>
                </a:solidFill>
                <a:latin typeface="+mn-lt"/>
                <a:ea typeface="+mn-ea"/>
                <a:cs typeface="+mn-cs"/>
              </a:rPr>
              <a:t>; </a:t>
            </a:r>
            <a:r>
              <a:rPr lang="en-US" sz="1200" b="0" i="1" u="none" strike="noStrike" kern="1200" baseline="0" dirty="0">
                <a:solidFill>
                  <a:schemeClr val="tx1"/>
                </a:solidFill>
                <a:latin typeface="+mn-lt"/>
                <a:ea typeface="+mn-ea"/>
                <a:cs typeface="+mn-cs"/>
              </a:rPr>
              <a:t>Panorama</a:t>
            </a:r>
            <a:r>
              <a:rPr lang="en-US" sz="1200" b="0" i="0" u="none" strike="noStrike" kern="1200" baseline="0" dirty="0">
                <a:solidFill>
                  <a:schemeClr val="tx1"/>
                </a:solidFill>
                <a:latin typeface="+mn-lt"/>
                <a:ea typeface="+mn-ea"/>
                <a:cs typeface="+mn-cs"/>
              </a:rPr>
              <a:t>, 1977). However, the influence of their work on policy was more limited. Moreover, over time, the more nuanced aspects of the researchers’ social psychological theory got somewhat lost. Not least, this was because their analysis gave way to a second major theoretical contribution to the field. In this, Eric Dunning and his colleagues drew upon two bodies of theoretical and empirical work to try to explain the broad patterns of football hooliganism evident in the city of Leicester over the course of 20th century. In particular, they were keen to dispute the idea, prevalent at that time, that football hooliganism was a relatively new phenomenon. On the contrary, they argued that in fact collective disorder had always been associated with the sport.</a:t>
            </a:r>
          </a:p>
          <a:p>
            <a:r>
              <a:rPr lang="en-US" sz="1200" b="0" i="0" u="none" strike="noStrike" kern="1200" baseline="0" dirty="0">
                <a:solidFill>
                  <a:schemeClr val="tx1"/>
                </a:solidFill>
                <a:latin typeface="+mn-lt"/>
                <a:ea typeface="+mn-ea"/>
                <a:cs typeface="+mn-cs"/>
              </a:rPr>
              <a:t>Importantly, Dunning and his team were based in the Sociology Department at the University of Leicester. This was a department that one of the most influential sociologists in the history of the field, Norbert Elias, had played a key role in establishing. Elias’s intellectual influence was fundamental to Dunning and colleagues’ approach. Indeed, the ‘Leicester School’s’ key contribution (Dunning, Murphy, &amp; Williams, 1988) combined Elias’s </a:t>
            </a:r>
            <a:r>
              <a:rPr lang="en-US" sz="1200" b="0" i="1" u="none" strike="noStrike" kern="1200" baseline="0" dirty="0" err="1">
                <a:solidFill>
                  <a:schemeClr val="tx1"/>
                </a:solidFill>
                <a:latin typeface="+mn-lt"/>
                <a:ea typeface="+mn-ea"/>
                <a:cs typeface="+mn-cs"/>
              </a:rPr>
              <a:t>figurational</a:t>
            </a:r>
            <a:r>
              <a:rPr lang="en-US" sz="1200" b="0" i="1" u="none" strike="noStrike" kern="1200" baseline="0" dirty="0">
                <a:solidFill>
                  <a:schemeClr val="tx1"/>
                </a:solidFill>
                <a:latin typeface="+mn-lt"/>
                <a:ea typeface="+mn-ea"/>
                <a:cs typeface="+mn-cs"/>
              </a:rPr>
              <a:t> sociology </a:t>
            </a:r>
            <a:r>
              <a:rPr lang="en-US" sz="1200" b="0" i="0" u="none" strike="noStrike" kern="1200" baseline="0" dirty="0">
                <a:solidFill>
                  <a:schemeClr val="tx1"/>
                </a:solidFill>
                <a:latin typeface="+mn-lt"/>
                <a:ea typeface="+mn-ea"/>
                <a:cs typeface="+mn-cs"/>
              </a:rPr>
              <a:t>and concept of ‘</a:t>
            </a:r>
            <a:r>
              <a:rPr lang="en-US" sz="1200" b="0" i="0" u="none" strike="noStrike" kern="1200" baseline="0" dirty="0" err="1">
                <a:solidFill>
                  <a:schemeClr val="tx1"/>
                </a:solidFill>
                <a:latin typeface="+mn-lt"/>
                <a:ea typeface="+mn-ea"/>
                <a:cs typeface="+mn-cs"/>
              </a:rPr>
              <a:t>civilising</a:t>
            </a:r>
            <a:r>
              <a:rPr lang="en-US" sz="1200" b="0" i="0" u="none" strike="noStrike" kern="1200" baseline="0" dirty="0">
                <a:solidFill>
                  <a:schemeClr val="tx1"/>
                </a:solidFill>
                <a:latin typeface="+mn-lt"/>
                <a:ea typeface="+mn-ea"/>
                <a:cs typeface="+mn-cs"/>
              </a:rPr>
              <a:t> processes’ with a classic study of street gangs in the slums of Chicago (Suttles, 1968).</a:t>
            </a:r>
          </a:p>
          <a:p>
            <a:r>
              <a:rPr lang="en-US" sz="1200" b="0" i="0" u="none" strike="noStrike" kern="1200" baseline="0" dirty="0">
                <a:solidFill>
                  <a:schemeClr val="tx1"/>
                </a:solidFill>
                <a:latin typeface="+mn-lt"/>
                <a:ea typeface="+mn-ea"/>
                <a:cs typeface="+mn-cs"/>
              </a:rPr>
              <a:t>More specifically, through their analysis of historical data concerning the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of football fans in Leicester, the researchers were able to observe two key patterns. First, that the overall levels of collective disorder in the context of football had ebbed and flowed over the course of the 20th century. Second, that those who become involved in football hooliganism tended to have the same lower working-class socio-economic background. The researchers went on to explain a broad decline in football hooliganism as evidence of a ‘</a:t>
            </a:r>
            <a:r>
              <a:rPr lang="en-US" sz="1200" b="0" i="0" u="none" strike="noStrike" kern="1200" baseline="0" dirty="0" err="1">
                <a:solidFill>
                  <a:schemeClr val="tx1"/>
                </a:solidFill>
                <a:latin typeface="+mn-lt"/>
                <a:ea typeface="+mn-ea"/>
                <a:cs typeface="+mn-cs"/>
              </a:rPr>
              <a:t>civilising</a:t>
            </a:r>
            <a:r>
              <a:rPr lang="en-US" sz="1200" b="0" i="0" u="none" strike="noStrike" kern="1200" baseline="0" dirty="0">
                <a:solidFill>
                  <a:schemeClr val="tx1"/>
                </a:solidFill>
                <a:latin typeface="+mn-lt"/>
                <a:ea typeface="+mn-ea"/>
                <a:cs typeface="+mn-cs"/>
              </a:rPr>
              <a:t>’ processes whereby ‘growing affluence and increasing “incorporation” may have had “</a:t>
            </a:r>
            <a:r>
              <a:rPr lang="en-US" sz="1200" b="0" i="0" u="none" strike="noStrike" kern="1200" baseline="0" dirty="0" err="1">
                <a:solidFill>
                  <a:schemeClr val="tx1"/>
                </a:solidFill>
                <a:latin typeface="+mn-lt"/>
                <a:ea typeface="+mn-ea"/>
                <a:cs typeface="+mn-cs"/>
              </a:rPr>
              <a:t>civilising</a:t>
            </a:r>
            <a:r>
              <a:rPr lang="en-US" sz="1200" b="0" i="0" u="none" strike="noStrike" kern="1200" baseline="0" dirty="0">
                <a:solidFill>
                  <a:schemeClr val="tx1"/>
                </a:solidFill>
                <a:latin typeface="+mn-lt"/>
                <a:ea typeface="+mn-ea"/>
                <a:cs typeface="+mn-cs"/>
              </a:rPr>
              <a:t>” effects on the majority of working-class people’ (Dunning et al., 1988, p. 227). However, the continued presence of hooliganism in and around football was understood to be a consequence of there being residual pockets of working-class people who had failed to be touched by these processes: ‘what is today the less incorporated and relatively impoverished “rougher” working-class minority, the social segment from which the football hooligans are principally recruited’ (Dunning et al., 1988, p. 227). </a:t>
            </a:r>
          </a:p>
          <a:p>
            <a:r>
              <a:rPr lang="en-US" sz="1200" b="0" i="0" u="none" strike="noStrike" kern="1200" baseline="0" dirty="0">
                <a:solidFill>
                  <a:schemeClr val="tx1"/>
                </a:solidFill>
                <a:latin typeface="+mn-lt"/>
                <a:ea typeface="+mn-ea"/>
                <a:cs typeface="+mn-cs"/>
              </a:rPr>
              <a:t>Using the work of Gerald Suttles (1968) as their starting point, the researchers went on to provide a theory of why and how these communities adhere to ‘</a:t>
            </a:r>
            <a:r>
              <a:rPr lang="en-US" sz="1200" b="0" i="1" u="none" strike="noStrike" kern="1200" baseline="0" dirty="0">
                <a:solidFill>
                  <a:schemeClr val="tx1"/>
                </a:solidFill>
                <a:latin typeface="+mn-lt"/>
                <a:ea typeface="+mn-ea"/>
                <a:cs typeface="+mn-cs"/>
              </a:rPr>
              <a:t>macho tendencies</a:t>
            </a:r>
            <a:r>
              <a:rPr lang="en-US" sz="1200" b="0" i="0" u="none" strike="noStrike" kern="1200" baseline="0" dirty="0">
                <a:solidFill>
                  <a:schemeClr val="tx1"/>
                </a:solidFill>
                <a:latin typeface="+mn-lt"/>
                <a:ea typeface="+mn-ea"/>
                <a:cs typeface="+mn-cs"/>
              </a:rPr>
              <a:t>’ (Dunning et al., 1988, p. 229). As they put it, ‘such aggressive tendencies do not derive simply from the manner in which “rougher” working-class communities are integrated into the wider society. They also come from, and are reinforced by, specific features of lower working-class communities’ (Dunning et al., 1988, p. 230). For Dunning and his colleagues, these ‘features’ were essentially patterns of cultural </a:t>
            </a:r>
            <a:r>
              <a:rPr lang="en-US" sz="1200" b="0" i="0" u="none" strike="noStrike" kern="1200" baseline="0" dirty="0" err="1">
                <a:solidFill>
                  <a:schemeClr val="tx1"/>
                </a:solidFill>
                <a:latin typeface="+mn-lt"/>
                <a:ea typeface="+mn-ea"/>
                <a:cs typeface="+mn-cs"/>
              </a:rPr>
              <a:t>socialisation</a:t>
            </a:r>
            <a:r>
              <a:rPr lang="en-US" sz="1200" b="0" i="0" u="none" strike="noStrike" kern="1200" baseline="0" dirty="0">
                <a:solidFill>
                  <a:schemeClr val="tx1"/>
                </a:solidFill>
                <a:latin typeface="+mn-lt"/>
                <a:ea typeface="+mn-ea"/>
                <a:cs typeface="+mn-cs"/>
              </a:rPr>
              <a:t> that revolved around what Suttles (1968), in his classic study of Chicago slums, had called ‘ordered segmentation’. Specifically, gender separation, poor parenting and economic deprivation were argued to have led to young men in these communities to be </a:t>
            </a:r>
            <a:r>
              <a:rPr lang="en-US" sz="1200" b="0" i="0" u="none" strike="noStrike" kern="1200" baseline="0" dirty="0" err="1">
                <a:solidFill>
                  <a:schemeClr val="tx1"/>
                </a:solidFill>
                <a:latin typeface="+mn-lt"/>
                <a:ea typeface="+mn-ea"/>
                <a:cs typeface="+mn-cs"/>
              </a:rPr>
              <a:t>socialised</a:t>
            </a:r>
            <a:r>
              <a:rPr lang="en-US" sz="1200" b="0" i="0" u="none" strike="noStrike" kern="1200" baseline="0" dirty="0">
                <a:solidFill>
                  <a:schemeClr val="tx1"/>
                </a:solidFill>
                <a:latin typeface="+mn-lt"/>
                <a:ea typeface="+mn-ea"/>
                <a:cs typeface="+mn-cs"/>
              </a:rPr>
              <a:t> into all-male street gangs in which violence was the primary currency of status. As such, males from the ‘rough’ working class developed particularly aggressive styles of masculinity, as well as a desire to fight in the service of the reputation of their locality. In this way, hooliganism was explained as arising from the convergence of the ‘rough’ working class onto the terraces in football grounds. This was a convergence that the researchers attributed: </a:t>
            </a:r>
          </a:p>
          <a:p>
            <a:r>
              <a:rPr lang="en-US" sz="1200" b="0" i="0" u="none" strike="noStrike" kern="1200" baseline="0" dirty="0">
                <a:solidFill>
                  <a:schemeClr val="tx1"/>
                </a:solidFill>
                <a:latin typeface="+mn-lt"/>
                <a:ea typeface="+mn-ea"/>
                <a:cs typeface="+mn-cs"/>
              </a:rPr>
              <a:t>To an ‘advertising’ of the game as a context where fights and ‘exciting’ incidents regularly take place, a process which had the unintended consequence of making football attractive to ‘rougher’ working-class males who gain status and enjoyment from involvement in such affairs. (Dunning et al., 1988, p. 234) </a:t>
            </a:r>
          </a:p>
          <a:p>
            <a:r>
              <a:rPr lang="en-US" sz="1200" b="0" i="0" u="none" strike="noStrike" kern="1200" baseline="0" dirty="0">
                <a:solidFill>
                  <a:schemeClr val="tx1"/>
                </a:solidFill>
                <a:latin typeface="+mn-lt"/>
                <a:ea typeface="+mn-ea"/>
                <a:cs typeface="+mn-cs"/>
              </a:rPr>
              <a:t>While it is sociological in origin, Dunning and colleagues’ theoretical approach is akin to what are often referred to in crowd psychology as </a:t>
            </a:r>
            <a:r>
              <a:rPr lang="en-US" sz="1200" b="0" i="1" u="none" strike="noStrike" kern="1200" baseline="0" dirty="0">
                <a:solidFill>
                  <a:schemeClr val="tx1"/>
                </a:solidFill>
                <a:latin typeface="+mn-lt"/>
                <a:ea typeface="+mn-ea"/>
                <a:cs typeface="+mn-cs"/>
              </a:rPr>
              <a:t>convergence theories </a:t>
            </a:r>
            <a:r>
              <a:rPr lang="en-US" sz="1200" b="0" i="0" u="none" strike="noStrike" kern="1200" baseline="0" dirty="0">
                <a:solidFill>
                  <a:schemeClr val="tx1"/>
                </a:solidFill>
                <a:latin typeface="+mn-lt"/>
                <a:ea typeface="+mn-ea"/>
                <a:cs typeface="+mn-cs"/>
              </a:rPr>
              <a:t>(see Reicher, 1987; Stott &amp; Drury, 2016). These have at their heart the idea that there are specific individuals and groups who have relatively fixed identities which leave them predisposed to violence and confrontation, although in this case the tendency among ‘hooligans’ is seen to be socially determined by structural and cultural processes. For a variety of reasons, it is then assumed that these ‘rough’ working-class hooligans congregate in football crowds and use them as a platform to live out these tendencies in the form of ‘hooliganism’ (although what this actually entails is never fully explained). </a:t>
            </a:r>
          </a:p>
          <a:p>
            <a:r>
              <a:rPr lang="en-US" sz="1200" b="0" i="0" u="none" strike="noStrike" kern="1200" baseline="0" dirty="0">
                <a:solidFill>
                  <a:schemeClr val="tx1"/>
                </a:solidFill>
                <a:latin typeface="+mn-lt"/>
                <a:ea typeface="+mn-ea"/>
                <a:cs typeface="+mn-cs"/>
              </a:rPr>
              <a:t>This theoretical approach has the attraction not only of accounting for the general patterns of football hooliganism over time, but also of being simple and according with the earlier conclusions of Marsh and colleagues (1978). Nevertheless, it is limited by an inability to explain either why specific incidents of ‘hooliganism’ occur, when and where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they do or why they take a particular social and normative form. Why is it, for example, that hooliganism is more common at some football matches (e.g., local derbies) than at others, and why does it vary – in both form and intensity – across specific subgroups (e.g., the ‘Newbies’, ‘Rowdies’ and ‘Town Boys’ studied by Marsh et al., 1978)? Why too is it not always confined to working-class men (Free &amp; Hughson, 2003)?</a:t>
            </a:r>
          </a:p>
          <a:p>
            <a:r>
              <a:rPr lang="en-US" sz="1200" b="0" i="0" u="none" strike="noStrike" kern="1200" baseline="0" dirty="0">
                <a:solidFill>
                  <a:schemeClr val="tx1"/>
                </a:solidFill>
                <a:latin typeface="+mn-lt"/>
                <a:ea typeface="+mn-ea"/>
                <a:cs typeface="+mn-cs"/>
              </a:rPr>
              <a:t>The inability to explain variability of this form contributed to the demise of the </a:t>
            </a:r>
            <a:r>
              <a:rPr lang="en-US" sz="1200" b="0" i="0" u="none" strike="noStrike" kern="1200" baseline="0" dirty="0" err="1">
                <a:solidFill>
                  <a:schemeClr val="tx1"/>
                </a:solidFill>
                <a:latin typeface="+mn-lt"/>
                <a:ea typeface="+mn-ea"/>
                <a:cs typeface="+mn-cs"/>
              </a:rPr>
              <a:t>figurational</a:t>
            </a:r>
            <a:r>
              <a:rPr lang="en-US" sz="1200" b="0" i="0" u="none" strike="noStrike" kern="1200" baseline="0" dirty="0">
                <a:solidFill>
                  <a:schemeClr val="tx1"/>
                </a:solidFill>
                <a:latin typeface="+mn-lt"/>
                <a:ea typeface="+mn-ea"/>
                <a:cs typeface="+mn-cs"/>
              </a:rPr>
              <a:t> theory of football hooliganism in the wake of substantive critiques (e.g., see Free &amp; Hughson, 2003; </a:t>
            </a:r>
            <a:r>
              <a:rPr lang="en-US" sz="1200" b="0" i="0" u="none" strike="noStrike" kern="1200" baseline="0" dirty="0" err="1">
                <a:solidFill>
                  <a:schemeClr val="tx1"/>
                </a:solidFill>
                <a:latin typeface="+mn-lt"/>
                <a:ea typeface="+mn-ea"/>
                <a:cs typeface="+mn-cs"/>
              </a:rPr>
              <a:t>Giulianotti</a:t>
            </a:r>
            <a:r>
              <a:rPr lang="en-US" sz="1200" b="0" i="0" u="none" strike="noStrike" kern="1200" baseline="0" dirty="0">
                <a:solidFill>
                  <a:schemeClr val="tx1"/>
                </a:solidFill>
                <a:latin typeface="+mn-lt"/>
                <a:ea typeface="+mn-ea"/>
                <a:cs typeface="+mn-cs"/>
              </a:rPr>
              <a:t>, Bonney, &amp; Hepworth,1994). Again, though, as with Marsh and colleagues’ earlier work, this research played an important role in shaping contemporary popular understandings of the causal dynamics and nature of football hooliganism. Unlike Marsh and colleagues’ work, however, it was also important because Dunning and colleagues’ ideas developed alongside, and fed into, the formulation of specific laws, policies and practices by authorities (both in the UK and internationally) that sought to get to grips with what was becoming an increasingly high-profile social issue. The Leicester School was particularly influential in this regard, not least because they were funded for several years by the Football Trust, a government-funded body established in 1975 to improve the safety of sports stadiums in the United Kingdom. Their ‘hooligan’ analysis presupposes that violence is simply the product of the presence of those predisposed to confrontation. Moreover, it implies that in order to control the problem it is necessary to take a security approach involving surveillance, criminal intelligence, coercion, prosecution and banning. This perspective meshes well with the views of many of those in government and in the security agencies who have responsibility for addressing the challenges that hooliganism represents and creates. And, partly as a result of this, it remains the dominant approach to football policing around the world today (</a:t>
            </a:r>
            <a:r>
              <a:rPr lang="en-US" sz="1200" b="0" i="0" u="none" strike="noStrike" kern="1200" baseline="0" dirty="0" err="1">
                <a:solidFill>
                  <a:schemeClr val="tx1"/>
                </a:solidFill>
                <a:latin typeface="+mn-lt"/>
                <a:ea typeface="+mn-ea"/>
                <a:cs typeface="+mn-cs"/>
              </a:rPr>
              <a:t>Tsoukala</a:t>
            </a:r>
            <a:r>
              <a:rPr lang="en-US" sz="1200" b="0" i="0" u="none" strike="noStrike" kern="1200" baseline="0" dirty="0">
                <a:solidFill>
                  <a:schemeClr val="tx1"/>
                </a:solidFill>
                <a:latin typeface="+mn-lt"/>
                <a:ea typeface="+mn-ea"/>
                <a:cs typeface="+mn-cs"/>
              </a:rPr>
              <a:t>, 2009).</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7</a:t>
            </a:fld>
            <a:endParaRPr lang="en-GB"/>
          </a:p>
        </p:txBody>
      </p:sp>
    </p:spTree>
    <p:extLst>
      <p:ext uri="{BB962C8B-B14F-4D97-AF65-F5344CB8AC3E}">
        <p14:creationId xmlns:p14="http://schemas.microsoft.com/office/powerpoint/2010/main" val="20169690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r>
              <a:rPr lang="en-US" sz="1200" b="0" i="0" u="none" strike="noStrike" kern="1200" baseline="0" dirty="0">
                <a:solidFill>
                  <a:schemeClr val="tx1"/>
                </a:solidFill>
                <a:latin typeface="+mn-lt"/>
                <a:ea typeface="+mn-ea"/>
                <a:cs typeface="+mn-cs"/>
              </a:rPr>
              <a:t>Towards the end of the sanction period imposed on English clubs in the wake of the Heysel Stadium disaster, the English national team, who were still allowed to compete at an international level, qualified for the 1990 World Cup finals in Italy. Given the now-notorious and very salient reputation of England fans, the tournament was </a:t>
            </a:r>
            <a:r>
              <a:rPr lang="en-US" sz="1200" b="0" i="0" u="none" strike="noStrike" kern="1200" baseline="0" dirty="0" err="1">
                <a:solidFill>
                  <a:schemeClr val="tx1"/>
                </a:solidFill>
                <a:latin typeface="+mn-lt"/>
                <a:ea typeface="+mn-ea"/>
                <a:cs typeface="+mn-cs"/>
              </a:rPr>
              <a:t>organised</a:t>
            </a:r>
            <a:r>
              <a:rPr lang="en-US" sz="1200" b="0" i="0" u="none" strike="noStrike" kern="1200" baseline="0" dirty="0">
                <a:solidFill>
                  <a:schemeClr val="tx1"/>
                </a:solidFill>
                <a:latin typeface="+mn-lt"/>
                <a:ea typeface="+mn-ea"/>
                <a:cs typeface="+mn-cs"/>
              </a:rPr>
              <a:t> in such a way that England would play their opening three fixtures on the island of Sardinia, a 14-hour ferry journey away from the Italian mainland. Prior to the tournament, the Italian police and significant components of the local population on the island expressed the view that England fans were dangerous and therefore required significant levels of coercive control if their perceived tendency towards confrontation was to be curtailed. For example, approximately 7,000 Italian police were sent to the island to manage the few thousand England fans expected to travel. Several local media outlets had also been busy constructing a detailed narrative of the threats they assumed that English fans would uniformly pose. As one Italian newspaper headline trumpeted, the English were the ‘Violent Tribe’ and, as a consequence, ‘An Emergency Plan’ had been launched in Sardinia to deal with these invading ‘</a:t>
            </a:r>
            <a:r>
              <a:rPr lang="en-US" sz="1200" b="0" i="0" u="none" strike="noStrike" kern="1200" baseline="0" dirty="0" err="1">
                <a:solidFill>
                  <a:schemeClr val="tx1"/>
                </a:solidFill>
                <a:latin typeface="+mn-lt"/>
                <a:ea typeface="+mn-ea"/>
                <a:cs typeface="+mn-cs"/>
              </a:rPr>
              <a:t>Attilas</a:t>
            </a:r>
            <a:r>
              <a:rPr lang="en-US" sz="1200" b="0" i="0" u="none" strike="noStrike" kern="1200" baseline="0" dirty="0">
                <a:solidFill>
                  <a:schemeClr val="tx1"/>
                </a:solidFill>
                <a:latin typeface="+mn-lt"/>
                <a:ea typeface="+mn-ea"/>
                <a:cs typeface="+mn-cs"/>
              </a:rPr>
              <a:t>’ from the north (</a:t>
            </a:r>
            <a:r>
              <a:rPr lang="en-US" sz="1200" b="0" i="1" u="none" strike="noStrike" kern="1200" baseline="0" dirty="0" err="1">
                <a:solidFill>
                  <a:schemeClr val="tx1"/>
                </a:solidFill>
                <a:latin typeface="+mn-lt"/>
                <a:ea typeface="+mn-ea"/>
                <a:cs typeface="+mn-cs"/>
              </a:rPr>
              <a:t>L’Espresso</a:t>
            </a:r>
            <a:r>
              <a:rPr lang="en-US" sz="1200" b="0" i="0" u="none" strike="noStrike" kern="1200" baseline="0" dirty="0">
                <a:solidFill>
                  <a:schemeClr val="tx1"/>
                </a:solidFill>
                <a:latin typeface="+mn-lt"/>
                <a:ea typeface="+mn-ea"/>
                <a:cs typeface="+mn-cs"/>
              </a:rPr>
              <a:t>, 17 May 1990). </a:t>
            </a:r>
          </a:p>
          <a:p>
            <a:r>
              <a:rPr lang="en-US" sz="1200" b="0" i="0" u="none" strike="noStrike" kern="1200" baseline="0" dirty="0">
                <a:solidFill>
                  <a:schemeClr val="tx1"/>
                </a:solidFill>
                <a:latin typeface="+mn-lt"/>
                <a:ea typeface="+mn-ea"/>
                <a:cs typeface="+mn-cs"/>
              </a:rPr>
              <a:t>Perhaps unsurprisingly, large numbers of England fans arriving on the island experienced significant hostility from locals and police. For example, following England’s opening fixture against Egypt, a large crowd of England fans gathered near the city’s main railway station. Given a lack of accommodation in the city, the majority of England fans who had attended the match were staying in holiday resorts on other parts of the island. However, the match had been played in the late evening, so by the time England fans arrived back in the city </a:t>
            </a:r>
            <a:r>
              <a:rPr lang="en-US" sz="1200" b="0" i="0" u="none" strike="noStrike" kern="1200" baseline="0" dirty="0" err="1">
                <a:solidFill>
                  <a:schemeClr val="tx1"/>
                </a:solidFill>
                <a:latin typeface="+mn-lt"/>
                <a:ea typeface="+mn-ea"/>
                <a:cs typeface="+mn-cs"/>
              </a:rPr>
              <a:t>centre</a:t>
            </a:r>
            <a:r>
              <a:rPr lang="en-US" sz="1200" b="0" i="0" u="none" strike="noStrike" kern="1200" baseline="0" dirty="0">
                <a:solidFill>
                  <a:schemeClr val="tx1"/>
                </a:solidFill>
                <a:latin typeface="+mn-lt"/>
                <a:ea typeface="+mn-ea"/>
                <a:cs typeface="+mn-cs"/>
              </a:rPr>
              <a:t> the last scheduled trains and buses had left. With no public transport available, hundreds of England fans had little choice but to gather as a crowd outside the railway station. Initially, the situation was calm but as they waited for the authorities to </a:t>
            </a:r>
            <a:r>
              <a:rPr lang="en-US" sz="1200" b="0" i="0" u="none" strike="noStrike" kern="1200" baseline="0" dirty="0" err="1">
                <a:solidFill>
                  <a:schemeClr val="tx1"/>
                </a:solidFill>
                <a:latin typeface="+mn-lt"/>
                <a:ea typeface="+mn-ea"/>
                <a:cs typeface="+mn-cs"/>
              </a:rPr>
              <a:t>organise</a:t>
            </a:r>
            <a:r>
              <a:rPr lang="en-US" sz="1200" b="0" i="0" u="none" strike="noStrike" kern="1200" baseline="0" dirty="0">
                <a:solidFill>
                  <a:schemeClr val="tx1"/>
                </a:solidFill>
                <a:latin typeface="+mn-lt"/>
                <a:ea typeface="+mn-ea"/>
                <a:cs typeface="+mn-cs"/>
              </a:rPr>
              <a:t> some form of transport, a small group of locals walked into the crowd and began swinging heavy metal chains. After the crowd surged to escape the violence, several England fans reacted aggressively towards the protagonists, resulting in the entire crowd of England fans being baton-charged by police. The following day British newspaper headlines once again attributed the disorder to rampaging English hooligans. </a:t>
            </a:r>
          </a:p>
          <a:p>
            <a:r>
              <a:rPr lang="en-US" sz="1200" b="0" i="0" u="none" strike="noStrike" kern="1200" baseline="0" dirty="0">
                <a:solidFill>
                  <a:schemeClr val="tx1"/>
                </a:solidFill>
                <a:latin typeface="+mn-lt"/>
                <a:ea typeface="+mn-ea"/>
                <a:cs typeface="+mn-cs"/>
              </a:rPr>
              <a:t>These forms of intergroup interaction between locals, police and England fans were indicative of a general pattern that went on for several days in numerous parts of the island. This was important because as the police </a:t>
            </a:r>
            <a:r>
              <a:rPr lang="en-US" sz="1200" b="0" i="1" u="none" strike="noStrike" kern="1200" baseline="0" dirty="0">
                <a:solidFill>
                  <a:schemeClr val="tx1"/>
                </a:solidFill>
                <a:latin typeface="+mn-lt"/>
                <a:ea typeface="+mn-ea"/>
                <a:cs typeface="+mn-cs"/>
              </a:rPr>
              <a:t>imposed </a:t>
            </a:r>
            <a:r>
              <a:rPr lang="en-US" sz="1200" b="0" i="0" u="none" strike="noStrike" kern="1200" baseline="0" dirty="0">
                <a:solidFill>
                  <a:schemeClr val="tx1"/>
                </a:solidFill>
                <a:latin typeface="+mn-lt"/>
                <a:ea typeface="+mn-ea"/>
                <a:cs typeface="+mn-cs"/>
              </a:rPr>
              <a:t>their definition of England fans identity over time – in ways represented schematically in Figure 18.3. Initially, England fans had largely seen themselves as opposed to confrontation and perceived those who were seeking to be confrontational as anti-normative. Over time, though, collective experiences of the illegitimacy of intergroup relations with police – experienced as the arbitrary application of unwarranted and indiscriminate police coercion – changed what it meant to be an England fan. This intergroup process in turn fed an increasing sense of the normative legitimacy of confrontation among those who identified as England fans. In particular, it increased the perceived legitimacy of confrontation with the police and culminated in a major riot just prior to England’s second match on the island against the Netherlands.</a:t>
            </a:r>
          </a:p>
          <a:p>
            <a:r>
              <a:rPr lang="en-US" sz="1200" b="0" i="0" u="none" strike="noStrike" kern="1200" baseline="0" dirty="0">
                <a:solidFill>
                  <a:schemeClr val="tx1"/>
                </a:solidFill>
                <a:latin typeface="+mn-lt"/>
                <a:ea typeface="+mn-ea"/>
                <a:cs typeface="+mn-cs"/>
              </a:rPr>
              <a:t>Just prior to the match, around 6,000 England supporters gathered outside the railway station and began to march together towards the stadium. Observational and interview data suggests that the majority of those involved had no prior intention of engaging in confrontation and saw their collective action of marching towards the stadium as both normative and legitimate. But, fearing disorder, the police used their batons to disperse the crowd. Given the recent history of interaction, those in the crowd experienced police intervention as another unwarranted attack. However, during prior encounters fans had been relatively disempowered against the police. In the context of this crowd, those historical power relationships were momentarily reversed. As a consequence, several England fans confronted the police during this initial intervention. Faced with hostility, police fired tear gas and mounted further baton charges into the crowd, such that even those actively seeking to avoid confrontation were targeted by police. As one female fan observed:</a:t>
            </a:r>
          </a:p>
          <a:p>
            <a:r>
              <a:rPr lang="en-US" sz="1200" b="0" i="0" u="none" strike="noStrike" kern="1200" baseline="0" dirty="0">
                <a:solidFill>
                  <a:schemeClr val="tx1"/>
                </a:solidFill>
                <a:latin typeface="+mn-lt"/>
                <a:ea typeface="+mn-ea"/>
                <a:cs typeface="+mn-cs"/>
              </a:rPr>
              <a:t>We were innocent bystanders walking along to the match at the back of the crowd. Tear gas was thrown so we ran and got caught in the crowd. The police came, and we tried to get out, we couldn’t, we got </a:t>
            </a:r>
            <a:r>
              <a:rPr lang="en-US" sz="1200" b="0" i="0" u="none" strike="noStrike" kern="1200" baseline="0" dirty="0" err="1">
                <a:solidFill>
                  <a:schemeClr val="tx1"/>
                </a:solidFill>
                <a:latin typeface="+mn-lt"/>
                <a:ea typeface="+mn-ea"/>
                <a:cs typeface="+mn-cs"/>
              </a:rPr>
              <a:t>batoned</a:t>
            </a:r>
            <a:r>
              <a:rPr lang="en-US" sz="1200" b="0" i="0" u="none" strike="noStrike" kern="1200" baseline="0" dirty="0">
                <a:solidFill>
                  <a:schemeClr val="tx1"/>
                </a:solidFill>
                <a:latin typeface="+mn-lt"/>
                <a:ea typeface="+mn-ea"/>
                <a:cs typeface="+mn-cs"/>
              </a:rPr>
              <a:t> further and further into it. We tried to pick a person off the floor who was hit with a baton, but a policeman broke his rifle butt over my back. My skin is broken, and I am really badly bruised. (Stott &amp; Pearson, 2007, p. 80)</a:t>
            </a:r>
          </a:p>
          <a:p>
            <a:r>
              <a:rPr lang="en-US" sz="1200" b="0" i="0" u="none" strike="noStrike" kern="1200" baseline="0" dirty="0">
                <a:solidFill>
                  <a:schemeClr val="tx1"/>
                </a:solidFill>
                <a:latin typeface="+mn-lt"/>
                <a:ea typeface="+mn-ea"/>
                <a:cs typeface="+mn-cs"/>
              </a:rPr>
              <a:t>After a short period of time the crowd was contained, corralled and escorted to the stadium.</a:t>
            </a:r>
          </a:p>
          <a:p>
            <a:r>
              <a:rPr lang="en-US" sz="1200" b="0" i="0" u="none" strike="noStrike" kern="1200" baseline="0" dirty="0">
                <a:solidFill>
                  <a:schemeClr val="tx1"/>
                </a:solidFill>
                <a:latin typeface="+mn-lt"/>
                <a:ea typeface="+mn-ea"/>
                <a:cs typeface="+mn-cs"/>
              </a:rPr>
              <a:t>For several weeks prior to the tournament the British authorities and media had been arguing that a conspiracy existed between English and Dutch hooligans to create disorder. So, perhaps unsurprisingly, following the riot, the UK Minister for Sport issued a press release that described it as ‘an orchestrated incident … that was a sickening reflection that a mindless minority of thugs could bring English football into international disrepute’. He was also ‘grateful to the police for their swift, tough, and decisive action, which diffused this situation and prevented other incidents’.</a:t>
            </a:r>
          </a:p>
          <a:p>
            <a:r>
              <a:rPr lang="en-US" sz="1200" b="0" i="0" u="none" strike="noStrike" kern="1200" baseline="0" dirty="0">
                <a:solidFill>
                  <a:schemeClr val="tx1"/>
                </a:solidFill>
                <a:latin typeface="+mn-lt"/>
                <a:ea typeface="+mn-ea"/>
                <a:cs typeface="+mn-cs"/>
              </a:rPr>
              <a:t>In contrast, from a social identity perspective, it is possible to understand the riot as crowd action in which police coercion had actually played a causal role – in ways that are represented schematically in Figure 18.3. Both before and during the incident, the relatively indiscriminate use of force by police towards England fans had shaped and reshaped the identities driving collective action. Their attempt to police hooliganism had ‘amplified’ the problem, such that more and more fans were drawn into a social context where what it meant to be an England fan was defined in terms of being anti-police, a form of identity that both </a:t>
            </a:r>
            <a:r>
              <a:rPr lang="en-US" sz="1200" b="0" i="0" u="none" strike="noStrike" kern="1200" baseline="0" dirty="0" err="1">
                <a:solidFill>
                  <a:schemeClr val="tx1"/>
                </a:solidFill>
                <a:latin typeface="+mn-lt"/>
                <a:ea typeface="+mn-ea"/>
                <a:cs typeface="+mn-cs"/>
              </a:rPr>
              <a:t>legitimised</a:t>
            </a:r>
            <a:r>
              <a:rPr lang="en-US" sz="1200" b="0" i="0" u="none" strike="noStrike" kern="1200" baseline="0" dirty="0">
                <a:solidFill>
                  <a:schemeClr val="tx1"/>
                </a:solidFill>
                <a:latin typeface="+mn-lt"/>
                <a:ea typeface="+mn-ea"/>
                <a:cs typeface="+mn-cs"/>
              </a:rPr>
              <a:t> and enabled confrontation towards them when power relationships were momentarily reversed within the context of the crowd. Indeed, as the rioting developed, it can be seen that this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was normative and patterned in so far as only the police were subjected to collective attacks (Stott &amp; Reicher, 1998). </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8</a:t>
            </a:fld>
            <a:endParaRPr lang="en-GB"/>
          </a:p>
        </p:txBody>
      </p:sp>
    </p:spTree>
    <p:extLst>
      <p:ext uri="{BB962C8B-B14F-4D97-AF65-F5344CB8AC3E}">
        <p14:creationId xmlns:p14="http://schemas.microsoft.com/office/powerpoint/2010/main" val="13474570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 further opportunity to examine and nuance a theoretical understanding of the intimate relationship between hooliganism, social identity and intergroup dynamics came when both England and Scotland qualified for the 1998 World Cup Finals in France. Here England were drawn to play their opening match against Tunisia in the southern city of Marseilles. Throughout three days surrounding this fixture there were a series of collective confrontations between England fans, local youths and police. The most serious and large-scale of these was a riot that took place during the match in a public viewing area that had been set up on the city’s beach. Hundreds of England fans came to be involved in active confrontation, several England fans were stabbed, riot police fired several volleys of tear gas to disperse the crowd from the area and dozens of England fans were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arrested and some subsequently imprisoned. As at previous World Cups, the British media and police authorities attributed its cause to the presence of hooligan fans. Along with such explanations came compelling calls for the government to create new laws that would prevent known hooligans from travelling aboard, even in the absence of a criminal offence. Such laws were subsequently enacted but, once again, research informed by social identity principles suggested a very different array of causal dynamics (Stott, Hutchison, &amp; Drury, 2001).</a:t>
            </a:r>
          </a:p>
          <a:p>
            <a:r>
              <a:rPr lang="en-US" sz="1200" b="0" i="0" u="none" strike="noStrike" kern="1200" baseline="0" dirty="0">
                <a:solidFill>
                  <a:schemeClr val="tx1"/>
                </a:solidFill>
                <a:latin typeface="+mn-lt"/>
                <a:ea typeface="+mn-ea"/>
                <a:cs typeface="+mn-cs"/>
              </a:rPr>
              <a:t>As the tournament began, England fans started to gather in bars in and around the Old Port area of the city to drink and behave raucously in ways that are often normative for football fans (Pearson, 2015). During these early stages, some two days before the match itself, there appears to have been several hostile interactions between some England fans and locals, most likely racist provocations and insults initiated by relatively small contingents of England fans. However, as other England fans continued to arrive in significant numbers, perhaps as a result of the earlier provocations, local youths began ‘unprovoked’ attacks on crowds of England fans across the Old Port area. These attacks were at times extremely violent, involving the use of weapons such as knives and baseball bats. During these confrontations, it was evident that despite being present in significant numbers, the police did little if anything to intervene or, if they did, they targeted England fans rather than merely those initiating the confrontations.</a:t>
            </a:r>
          </a:p>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It was in this intergroup context, that collective violence began to escalate. Our data suggested that the relatively indiscriminate hostility by local youths and police created a form of ‘common fate’ for England fans. This social context led them, regardless of prior disposition, to both gather together for self-protection and to construct a collective identity defined in terms of illegitimate outgroup action. In effect, the proximal intergroup context functioned to manifest a form of identity for England fans within which conflict against outgroups was perceived as legitimate and hence normative as well as rendering those prepared to confront hostile outgroups as prototypical, and hence influential, ingroup members. Against the idea that this hostility was the manifestation of any predisposition on the part of fans, it is worth noting too that according to police data, of the hundreds of England fans arrested in Marseille, around 95% of them were not previously known to the police and, as such, had no recorded history of prior involvement in football-related disorder. Instead, then, what we see again is that individuals’ support for violence was largely the outcome of emergent intergroup dynamics in which violence (rather than non-violence) became normative for the ingroup.</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10</a:t>
            </a:fld>
            <a:endParaRPr lang="en-GB"/>
          </a:p>
        </p:txBody>
      </p:sp>
    </p:spTree>
    <p:extLst>
      <p:ext uri="{BB962C8B-B14F-4D97-AF65-F5344CB8AC3E}">
        <p14:creationId xmlns:p14="http://schemas.microsoft.com/office/powerpoint/2010/main" val="9920160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700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While there are many differences in English and Scottish football culture, in the 1970s and 1980s both groups had a historical reputation for football hooliganism. However, in the years leading up to the ’98 World Cup in France, Scotland fans had begun to reshape their notoriety by shunning collective confrontation in </a:t>
            </a:r>
            <a:r>
              <a:rPr lang="en-US" sz="1200" b="0" i="0" u="none" strike="noStrike" kern="1200" baseline="0" dirty="0" err="1">
                <a:solidFill>
                  <a:schemeClr val="tx1"/>
                </a:solidFill>
                <a:latin typeface="+mn-lt"/>
                <a:ea typeface="+mn-ea"/>
                <a:cs typeface="+mn-cs"/>
              </a:rPr>
              <a:t>favour</a:t>
            </a:r>
            <a:r>
              <a:rPr lang="en-US" sz="1200" b="0" i="0" u="none" strike="noStrike" kern="1200" baseline="0" dirty="0">
                <a:solidFill>
                  <a:schemeClr val="tx1"/>
                </a:solidFill>
                <a:latin typeface="+mn-lt"/>
                <a:ea typeface="+mn-ea"/>
                <a:cs typeface="+mn-cs"/>
              </a:rPr>
              <a:t> of a form of ‘carnivalesque’, boisterous and drunken revelry (</a:t>
            </a:r>
            <a:r>
              <a:rPr lang="en-US" sz="1200" b="0" i="0" u="none" strike="noStrike" kern="1200" baseline="0" dirty="0" err="1">
                <a:solidFill>
                  <a:schemeClr val="tx1"/>
                </a:solidFill>
                <a:latin typeface="+mn-lt"/>
                <a:ea typeface="+mn-ea"/>
                <a:cs typeface="+mn-cs"/>
              </a:rPr>
              <a:t>Giulianotti</a:t>
            </a:r>
            <a:r>
              <a:rPr lang="en-US" sz="1200" b="0" i="0" u="none" strike="noStrike" kern="1200" baseline="0" dirty="0">
                <a:solidFill>
                  <a:schemeClr val="tx1"/>
                </a:solidFill>
                <a:latin typeface="+mn-lt"/>
                <a:ea typeface="+mn-ea"/>
                <a:cs typeface="+mn-cs"/>
              </a:rPr>
              <a:t>, 1991; </a:t>
            </a:r>
            <a:r>
              <a:rPr lang="en-US" sz="1200" b="0" i="0" u="none" strike="noStrike" kern="1200" baseline="0" dirty="0" err="1">
                <a:solidFill>
                  <a:schemeClr val="tx1"/>
                </a:solidFill>
                <a:latin typeface="+mn-lt"/>
                <a:ea typeface="+mn-ea"/>
                <a:cs typeface="+mn-cs"/>
              </a:rPr>
              <a:t>Giulianotti</a:t>
            </a:r>
            <a:r>
              <a:rPr lang="en-US" sz="1200" b="0" i="0" u="none" strike="noStrike" kern="1200" baseline="0" dirty="0">
                <a:solidFill>
                  <a:schemeClr val="tx1"/>
                </a:solidFill>
                <a:latin typeface="+mn-lt"/>
                <a:ea typeface="+mn-ea"/>
                <a:cs typeface="+mn-cs"/>
              </a:rPr>
              <a:t> et al., 1994; see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police and locals were apparently much more welcoming to Scottish fans when Scotland played their opening fixture in Bordeaux. Nevertheless, it was evident from observational data in that city that, despite their reputational differences, the heavy drinking and boisterous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norms of the Scots were not that dissimilar to the collective behaviours displayed by England fans prior to their interactions with hostile outgroups (Stott et al., 2001). What appeared to be different was the way in which those carnivalesque actions were interpreted and reacted to by the local police and population. In effect, the same collective behaviours were labelled by powerful ‘controllers’ as malign hooliganism in one context but as benign boisterousness in the other.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Scottish fans’ experiences of being allowed to collectively express their identity without provoking a hostile response from locals or police appears to have led to a perception among them of intergroup legitimacy. This perception of the proximal intergroup context was paralleled by displays of a strong ‘self-regulation’ culture; in effect, the Scottish supporters started ‘self-policing’. Thus, it was not that Scottish fans did not have fans that fitted a profile of a hooligan or that no one engaged in acts that could be interpreted as hooliganism or even that there were not fans present among the Scots who behaved violently. Rather it was that if such acts did occur, other Scotland fans would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those transgressing otherwise peaceful ingroup norms. As one Scottish supporter described it, concerning another who had acted violently towards a local as they were playing football:</a:t>
            </a:r>
          </a:p>
          <a:p>
            <a:r>
              <a:rPr lang="en-US" sz="1200" b="0" i="0" u="none" strike="noStrike" kern="1200" baseline="0" dirty="0">
                <a:solidFill>
                  <a:schemeClr val="tx1"/>
                </a:solidFill>
                <a:latin typeface="+mn-lt"/>
                <a:ea typeface="+mn-ea"/>
                <a:cs typeface="+mn-cs"/>
              </a:rPr>
              <a:t>The guy with the Tunisian top got the ball and … the Scottish guy stuck his fuckin’ head on him. Next thing there was about twenty, thirty guys with kilts on booting fuck out of the Scottish guy. Nobody wanted to know him, just thought he was a complete wanker. (Stott et al., 2001, p. 372)</a:t>
            </a:r>
          </a:p>
          <a:p>
            <a:r>
              <a:rPr lang="en-US" sz="1200" b="0" i="0" u="none" strike="noStrike" kern="1200" baseline="0" dirty="0">
                <a:solidFill>
                  <a:schemeClr val="tx1"/>
                </a:solidFill>
                <a:latin typeface="+mn-lt"/>
                <a:ea typeface="+mn-ea"/>
                <a:cs typeface="+mn-cs"/>
              </a:rPr>
              <a:t>It was also apparent that this form of norm enforcement was, at least in part, strategic. Fans understood that if they could maintain a positive reputation from one venue to another, they would not invite the kind of sanctions surrounding England fans, such as bars shutting early or hostile policing. In this way, by ‘self-policing’ they would be free to indulge in their transgressive drunken revelry without being attacked or arrested. However, as a caveat, it should be noted that when Scotland fans </a:t>
            </a:r>
            <a:r>
              <a:rPr lang="en-US" sz="1200" b="0" i="1" u="none" strike="noStrike" kern="1200" baseline="0" dirty="0">
                <a:solidFill>
                  <a:schemeClr val="tx1"/>
                </a:solidFill>
                <a:latin typeface="+mn-lt"/>
                <a:ea typeface="+mn-ea"/>
                <a:cs typeface="+mn-cs"/>
              </a:rPr>
              <a:t>did </a:t>
            </a:r>
            <a:r>
              <a:rPr lang="en-US" sz="1200" b="0" i="0" u="none" strike="noStrike" kern="1200" baseline="0" dirty="0">
                <a:solidFill>
                  <a:schemeClr val="tx1"/>
                </a:solidFill>
                <a:latin typeface="+mn-lt"/>
                <a:ea typeface="+mn-ea"/>
                <a:cs typeface="+mn-cs"/>
              </a:rPr>
              <a:t>experience contexts of intergroup illegitimacy, they too displayed evidence of similar shifts towards seeing conflict as both legitimate and normative for their category as a whole.</a:t>
            </a:r>
          </a:p>
          <a:p>
            <a:r>
              <a:rPr lang="en-US" sz="1200" b="0" i="0" u="none" strike="noStrike" kern="1200" baseline="0" dirty="0">
                <a:solidFill>
                  <a:schemeClr val="tx1"/>
                </a:solidFill>
                <a:latin typeface="+mn-lt"/>
                <a:ea typeface="+mn-ea"/>
                <a:cs typeface="+mn-cs"/>
              </a:rPr>
              <a:t>Through this and our earlier study, it was also evident that the major incidents of ‘hooliganism’ among English fans could be understood quite powerfully in terms of a social identity approach to crowd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(see also Drury &amp; Reicher, 2000; Reicher, 1996b; Stott &amp; Drury, 2000). What is also evident is that the dynamics of identity in the context of these crowds were not merely cognitive but genuinely social psychological – such that the form and content of fans’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can be seen to be the result of group-level social action and interaction. Here, as with Marsh and colleagues’ (1978) concept of ‘rules’ and ‘deviancy amplification’, the perspective and actions of one group (e.g., the police) serves to create the context for the other (e.g., fans). The identity-based reaction of the latter then forms the social context for the former in an ongoing social and psychological process of escalation.</a:t>
            </a:r>
          </a:p>
          <a:p>
            <a:r>
              <a:rPr lang="en-US" sz="1200" b="0" i="0" u="none" strike="noStrike" kern="1200" baseline="0" dirty="0">
                <a:solidFill>
                  <a:schemeClr val="tx1"/>
                </a:solidFill>
                <a:latin typeface="+mn-lt"/>
                <a:ea typeface="+mn-ea"/>
                <a:cs typeface="+mn-cs"/>
              </a:rPr>
              <a:t>This social identity perspective represents a radical departure from the ‘hooligan’ accounts of the </a:t>
            </a:r>
            <a:r>
              <a:rPr lang="en-US" sz="1200" b="0" i="0" u="none" strike="noStrike" kern="1200" baseline="0" dirty="0" err="1">
                <a:solidFill>
                  <a:schemeClr val="tx1"/>
                </a:solidFill>
                <a:latin typeface="+mn-lt"/>
                <a:ea typeface="+mn-ea"/>
                <a:cs typeface="+mn-cs"/>
              </a:rPr>
              <a:t>figurational</a:t>
            </a:r>
            <a:r>
              <a:rPr lang="en-US" sz="1200" b="0" i="0" u="none" strike="noStrike" kern="1200" baseline="0" dirty="0">
                <a:solidFill>
                  <a:schemeClr val="tx1"/>
                </a:solidFill>
                <a:latin typeface="+mn-lt"/>
                <a:ea typeface="+mn-ea"/>
                <a:cs typeface="+mn-cs"/>
              </a:rPr>
              <a:t> approach. Moreover, it also makes it clear that if one wants to avoid incidents of intergroup hostility and violence, then this is not merely a question of restricting the movement of those suspected of being hooligans. It necessarily involves examining and changing the ways in which football fans are policed.</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11</a:t>
            </a:fld>
            <a:endParaRPr lang="en-GB"/>
          </a:p>
        </p:txBody>
      </p:sp>
    </p:spTree>
    <p:extLst>
      <p:ext uri="{BB962C8B-B14F-4D97-AF65-F5344CB8AC3E}">
        <p14:creationId xmlns:p14="http://schemas.microsoft.com/office/powerpoint/2010/main" val="215548229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7500" lnSpcReduction="20000"/>
          </a:bodyPr>
          <a:lstStyle/>
          <a:p>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The first opportunity to achieve translating the above social identity </a:t>
            </a:r>
            <a:r>
              <a:rPr lang="en-US" sz="1200" b="0" i="0" u="none" strike="noStrike" kern="1200" baseline="0" dirty="0" err="1">
                <a:solidFill>
                  <a:schemeClr val="tx1"/>
                </a:solidFill>
                <a:latin typeface="+mn-lt"/>
                <a:ea typeface="+mn-ea"/>
                <a:cs typeface="+mn-cs"/>
              </a:rPr>
              <a:t>theorising</a:t>
            </a:r>
            <a:r>
              <a:rPr lang="en-US" sz="1200" b="0" i="0" u="none" strike="noStrike" kern="1200" baseline="0" dirty="0">
                <a:solidFill>
                  <a:schemeClr val="tx1"/>
                </a:solidFill>
                <a:latin typeface="+mn-lt"/>
                <a:ea typeface="+mn-ea"/>
                <a:cs typeface="+mn-cs"/>
              </a:rPr>
              <a:t> into practice was provided by the policing operation surrounding fans attending the UEFA European Football Championships in Portugal, Euro 2004. At this tournament, the country’s main police force, the </a:t>
            </a:r>
            <a:r>
              <a:rPr lang="en-US" sz="1200" b="0" i="1" u="none" strike="noStrike" kern="1200" baseline="0" dirty="0" err="1">
                <a:solidFill>
                  <a:schemeClr val="tx1"/>
                </a:solidFill>
                <a:latin typeface="+mn-lt"/>
                <a:ea typeface="+mn-ea"/>
                <a:cs typeface="+mn-cs"/>
              </a:rPr>
              <a:t>Polícia</a:t>
            </a:r>
            <a:r>
              <a:rPr lang="en-US" sz="1200" b="0" i="1" u="none" strike="noStrike" kern="1200" baseline="0" dirty="0">
                <a:solidFill>
                  <a:schemeClr val="tx1"/>
                </a:solidFill>
                <a:latin typeface="+mn-lt"/>
                <a:ea typeface="+mn-ea"/>
                <a:cs typeface="+mn-cs"/>
              </a:rPr>
              <a:t> de </a:t>
            </a:r>
            <a:r>
              <a:rPr lang="en-US" sz="1200" b="0" i="1" u="none" strike="noStrike" kern="1200" baseline="0" dirty="0" err="1">
                <a:solidFill>
                  <a:schemeClr val="tx1"/>
                </a:solidFill>
                <a:latin typeface="+mn-lt"/>
                <a:ea typeface="+mn-ea"/>
                <a:cs typeface="+mn-cs"/>
              </a:rPr>
              <a:t>Segurança</a:t>
            </a:r>
            <a:r>
              <a:rPr lang="en-US" sz="1200" b="0" i="1" u="none" strike="noStrike" kern="1200" baseline="0" dirty="0">
                <a:solidFill>
                  <a:schemeClr val="tx1"/>
                </a:solidFill>
                <a:latin typeface="+mn-lt"/>
                <a:ea typeface="+mn-ea"/>
                <a:cs typeface="+mn-cs"/>
              </a:rPr>
              <a:t> </a:t>
            </a:r>
            <a:r>
              <a:rPr lang="en-US" sz="1200" b="0" i="1" u="none" strike="noStrike" kern="1200" baseline="0" dirty="0" err="1">
                <a:solidFill>
                  <a:schemeClr val="tx1"/>
                </a:solidFill>
                <a:latin typeface="+mn-lt"/>
                <a:ea typeface="+mn-ea"/>
                <a:cs typeface="+mn-cs"/>
              </a:rPr>
              <a:t>Pública</a:t>
            </a:r>
            <a:r>
              <a:rPr lang="en-US" sz="1200" b="0" i="1" u="none" strike="noStrike" kern="1200" baseline="0" dirty="0">
                <a:solidFill>
                  <a:schemeClr val="tx1"/>
                </a:solidFill>
                <a:latin typeface="+mn-lt"/>
                <a:ea typeface="+mn-ea"/>
                <a:cs typeface="+mn-cs"/>
              </a:rPr>
              <a:t> </a:t>
            </a:r>
            <a:r>
              <a:rPr lang="en-US" sz="1200" b="0" i="0" u="none" strike="noStrike" kern="1200" baseline="0" dirty="0">
                <a:solidFill>
                  <a:schemeClr val="tx1"/>
                </a:solidFill>
                <a:latin typeface="+mn-lt"/>
                <a:ea typeface="+mn-ea"/>
                <a:cs typeface="+mn-cs"/>
              </a:rPr>
              <a:t>(PSP), decided to innovate and develop a novel ‘low-profile’ policing model. Critically, this was informed by the identity-based theoretical approach to crowds described above, which had been developed into a model of good practice (Stott &amp; Pearson, 2007). </a:t>
            </a:r>
          </a:p>
          <a:p>
            <a:r>
              <a:rPr lang="en-US" sz="1200" b="0" i="0" u="none" strike="noStrike" kern="1200" baseline="0" dirty="0">
                <a:solidFill>
                  <a:schemeClr val="tx1"/>
                </a:solidFill>
                <a:latin typeface="+mn-lt"/>
                <a:ea typeface="+mn-ea"/>
                <a:cs typeface="+mn-cs"/>
              </a:rPr>
              <a:t>In the world of policing football there is a well-established, internationally adopted framework for categorizing football fixtures in terms of the level of risk they are judged to pose to public order. This form of event–risk classification is primarily an </a:t>
            </a:r>
            <a:r>
              <a:rPr lang="en-US" sz="1200" b="0" i="0" u="none" strike="noStrike" kern="1200" baseline="0" dirty="0" err="1">
                <a:solidFill>
                  <a:schemeClr val="tx1"/>
                </a:solidFill>
                <a:latin typeface="+mn-lt"/>
                <a:ea typeface="+mn-ea"/>
                <a:cs typeface="+mn-cs"/>
              </a:rPr>
              <a:t>organisational</a:t>
            </a:r>
            <a:r>
              <a:rPr lang="en-US" sz="1200" b="0" i="0" u="none" strike="noStrike" kern="1200" baseline="0" dirty="0">
                <a:solidFill>
                  <a:schemeClr val="tx1"/>
                </a:solidFill>
                <a:latin typeface="+mn-lt"/>
                <a:ea typeface="+mn-ea"/>
                <a:cs typeface="+mn-cs"/>
              </a:rPr>
              <a:t> matter for the police, in that in the planning phase it serves as the means for commanders to justify decisions and unlock processes required to </a:t>
            </a:r>
            <a:r>
              <a:rPr lang="en-US" sz="1200" b="0" i="0" u="none" strike="noStrike" kern="1200" baseline="0" dirty="0" err="1">
                <a:solidFill>
                  <a:schemeClr val="tx1"/>
                </a:solidFill>
                <a:latin typeface="+mn-lt"/>
                <a:ea typeface="+mn-ea"/>
                <a:cs typeface="+mn-cs"/>
              </a:rPr>
              <a:t>mobilise</a:t>
            </a:r>
            <a:r>
              <a:rPr lang="en-US" sz="1200" b="0" i="0" u="none" strike="noStrike" kern="1200" baseline="0" dirty="0">
                <a:solidFill>
                  <a:schemeClr val="tx1"/>
                </a:solidFill>
                <a:latin typeface="+mn-lt"/>
                <a:ea typeface="+mn-ea"/>
                <a:cs typeface="+mn-cs"/>
              </a:rPr>
              <a:t> large numbers (sometimes hundreds) of police officers that they see as necessary to manage the perceived potential for partisan confrontation between hostile groups of fans. For example, fixtures between the Netherlands and Germany have a long history of violent confrontation between fans. During Euro 2004, it was that fixture that secured the highest risk classification for the tournament. These categorizations are often determined on the basis of criminal intelligence concerning the number of ‘hooligans’, officially referred to as ‘risk fans’, that it is assumed will be present. In addition, the judgement that a match is high risk also flows into models of policing which assume that public order can be maintained through deterrence-based instrumental compliance and strategic incapacitation (Gilham, 2011). In these contexts, police tend to adopt a reliance on surveillance to ‘spot’ risk fans. They then use highly visible displays of riot police and vehicles to demonstrate their capability to use force and seek to corral and contain opposing fans into specific but different locations. </a:t>
            </a:r>
          </a:p>
          <a:p>
            <a:r>
              <a:rPr lang="en-US" sz="1200" b="0" i="0" u="none" strike="noStrike" kern="1200" baseline="0" dirty="0">
                <a:solidFill>
                  <a:schemeClr val="tx1"/>
                </a:solidFill>
                <a:latin typeface="+mn-lt"/>
                <a:ea typeface="+mn-ea"/>
                <a:cs typeface="+mn-cs"/>
              </a:rPr>
              <a:t>As we have seen, from a social identity perspective, risk to public order is less a matter of the presence or absence of ‘risk fans’ than it is about social identities and group-level meanings and how these relate to the patterns of intergroup and intragroup interaction that unfold in a given context. Indeed, from this perspective, criminal intelligence and deterrence-based approaches to policing can actually be counter-productive because they tend to ignore these social identity dynamics and can create intergroup relationships between police and fans that are perceived as illegitimate and ultimately increase the likelihood of public disorder (Drury, Stott, &amp; </a:t>
            </a:r>
            <a:r>
              <a:rPr lang="en-US" sz="1200" b="0" i="0" u="none" strike="noStrike" kern="1200" baseline="0" dirty="0" err="1">
                <a:solidFill>
                  <a:schemeClr val="tx1"/>
                </a:solidFill>
                <a:latin typeface="+mn-lt"/>
                <a:ea typeface="+mn-ea"/>
                <a:cs typeface="+mn-cs"/>
              </a:rPr>
              <a:t>Farsides</a:t>
            </a:r>
            <a:r>
              <a:rPr lang="en-US" sz="1200" b="0" i="0" u="none" strike="noStrike" kern="1200" baseline="0" dirty="0">
                <a:solidFill>
                  <a:schemeClr val="tx1"/>
                </a:solidFill>
                <a:latin typeface="+mn-lt"/>
                <a:ea typeface="+mn-ea"/>
                <a:cs typeface="+mn-cs"/>
              </a:rPr>
              <a:t>, 2003; </a:t>
            </a:r>
            <a:r>
              <a:rPr lang="en-US" sz="1200" b="0" i="0" u="none" strike="noStrike" kern="1200" baseline="0" dirty="0" err="1">
                <a:solidFill>
                  <a:schemeClr val="tx1"/>
                </a:solidFill>
                <a:latin typeface="+mn-lt"/>
                <a:ea typeface="+mn-ea"/>
                <a:cs typeface="+mn-cs"/>
              </a:rPr>
              <a:t>Hoggett</a:t>
            </a:r>
            <a:r>
              <a:rPr lang="en-US" sz="1200" b="0" i="0" u="none" strike="noStrike" kern="1200" baseline="0" dirty="0">
                <a:solidFill>
                  <a:schemeClr val="tx1"/>
                </a:solidFill>
                <a:latin typeface="+mn-lt"/>
                <a:ea typeface="+mn-ea"/>
                <a:cs typeface="+mn-cs"/>
              </a:rPr>
              <a:t> &amp; Stott, 2010; Stott &amp; Reicher, 1998). As we have discussed, this in turn can underpin the emergence of forms of social identity within the crowd that empower confrontation and undermine the capacity for crowd self-regulation. Thus, an event that may have been classified by police as low risk can become problematic because the social identity dynamics of the crowd function to amplify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norms consistent with ‘hooliganism’ (e.g., in ways suggested by Figure 18.2). As we have also seen, these processes can emerge regardless of prior individual or collective intent. </a:t>
            </a:r>
          </a:p>
          <a:p>
            <a:r>
              <a:rPr lang="en-US" sz="1200" b="0" i="0" u="none" strike="noStrike" kern="1200" baseline="0" dirty="0">
                <a:solidFill>
                  <a:schemeClr val="tx1"/>
                </a:solidFill>
                <a:latin typeface="+mn-lt"/>
                <a:ea typeface="+mn-ea"/>
                <a:cs typeface="+mn-cs"/>
              </a:rPr>
              <a:t>The social identity approach therefore encourages the police to move away from fixed categorizations of events towards an understanding that at any given event there is always a </a:t>
            </a:r>
            <a:r>
              <a:rPr lang="en-US" sz="1200" b="0" i="1" u="none" strike="noStrike" kern="1200" baseline="0" dirty="0">
                <a:solidFill>
                  <a:schemeClr val="tx1"/>
                </a:solidFill>
                <a:latin typeface="+mn-lt"/>
                <a:ea typeface="+mn-ea"/>
                <a:cs typeface="+mn-cs"/>
              </a:rPr>
              <a:t>continuum of risk </a:t>
            </a:r>
            <a:r>
              <a:rPr lang="en-US" sz="1200" b="0" i="0" u="none" strike="noStrike" kern="1200" baseline="0" dirty="0">
                <a:solidFill>
                  <a:schemeClr val="tx1"/>
                </a:solidFill>
                <a:latin typeface="+mn-lt"/>
                <a:ea typeface="+mn-ea"/>
                <a:cs typeface="+mn-cs"/>
              </a:rPr>
              <a:t>ranging from high to low, which is capable of change as the event unfolds. In turn, it proposes that movement up and down this dynamic risk continuum is often governed by the perceived legitimacy of police use of force. If police actions are seen by those in the crowd as proportionate to or in balance with the circumstances, then fans will tend to self-regulate and disorder will be </a:t>
            </a:r>
            <a:r>
              <a:rPr lang="en-US" sz="1200" b="0" i="0" u="none" strike="noStrike" kern="1200" baseline="0" dirty="0" err="1">
                <a:solidFill>
                  <a:schemeClr val="tx1"/>
                </a:solidFill>
                <a:latin typeface="+mn-lt"/>
                <a:ea typeface="+mn-ea"/>
                <a:cs typeface="+mn-cs"/>
              </a:rPr>
              <a:t>minimised</a:t>
            </a:r>
            <a:r>
              <a:rPr lang="en-US" sz="1200" b="0" i="0" u="none" strike="noStrike" kern="1200" baseline="0" dirty="0">
                <a:solidFill>
                  <a:schemeClr val="tx1"/>
                </a:solidFill>
                <a:latin typeface="+mn-lt"/>
                <a:ea typeface="+mn-ea"/>
                <a:cs typeface="+mn-cs"/>
              </a:rPr>
              <a:t> if not completely avoided. However, where this balance between risk and police action is not achieved, self-regulation will decrease and the normative conditions necessary for collective conflict will emerge (Stott &amp; Pearson, 2007). </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This model of dynamic risk and balanced tactical profile was adopted by the European Council in 2006 (Council of the European Union, 2006). This adoption was a direct result of the fact that at Euro 2004 the PSP </a:t>
            </a:r>
            <a:r>
              <a:rPr lang="en-US" sz="1200" b="0" i="0" u="none" strike="noStrike" kern="1200" baseline="0" dirty="0" err="1">
                <a:solidFill>
                  <a:schemeClr val="tx1"/>
                </a:solidFill>
                <a:latin typeface="+mn-lt"/>
                <a:ea typeface="+mn-ea"/>
                <a:cs typeface="+mn-cs"/>
              </a:rPr>
              <a:t>utilised</a:t>
            </a:r>
            <a:r>
              <a:rPr lang="en-US" sz="1200" b="0" i="0" u="none" strike="noStrike" kern="1200" baseline="0" dirty="0">
                <a:solidFill>
                  <a:schemeClr val="tx1"/>
                </a:solidFill>
                <a:latin typeface="+mn-lt"/>
                <a:ea typeface="+mn-ea"/>
                <a:cs typeface="+mn-cs"/>
              </a:rPr>
              <a:t> it to create a policy on the police use of force for the tournament (Stott &amp; Pearson, 2007; see Figure 18.5). This policy revolved around a model of information-led tactical intervention into crowds that operated at four levels. In light of Key point 2 above, a primary goal of this policy was to achieve an approach to the use of force that would, wherever possible, avoid indiscriminate coercive action against crowds as a whole, if only small sections of that crowd were actually involved in threatening disorder. Level 1 focused on officers in normal uniform working in pairs. Their function was concentrated on moving through crowds interacting with and talking to fans, working to build friendly interactions and facilitate positive </a:t>
            </a:r>
            <a:r>
              <a:rPr lang="en-US" sz="1200" b="0" i="0" u="none" strike="noStrike" kern="1200" baseline="0" dirty="0" err="1">
                <a:solidFill>
                  <a:schemeClr val="tx1"/>
                </a:solidFill>
                <a:latin typeface="+mn-lt"/>
                <a:ea typeface="+mn-ea"/>
                <a:cs typeface="+mn-cs"/>
              </a:rPr>
              <a:t>behaviour</a:t>
            </a:r>
            <a:r>
              <a:rPr lang="en-US" sz="1200" b="0" i="0" u="none" strike="noStrike" kern="1200" baseline="0" dirty="0">
                <a:solidFill>
                  <a:schemeClr val="tx1"/>
                </a:solidFill>
                <a:latin typeface="+mn-lt"/>
                <a:ea typeface="+mn-ea"/>
                <a:cs typeface="+mn-cs"/>
              </a:rPr>
              <a:t>. Where these tactics identified emerging tensions in a crowd, if they could not be resolved at Level 1, officers could be reinforced by a Level 2 intervention, which would be a larger squad of police, still in ordinary uniform, who would seek to resolve the problem without using force. If tensions escalated further, these officers could then put on protective helmets and draw batons, which would escalate it to a Level 3 intervention. If that approach failed to deal with the tensions, then the riot units in full protective equipment and armed with batons, dogs, tear gas and a water cannon would provide a Level 4 capability. These Level 4 units would be close by but kept deliberately out of sight unless it was judged that the level of observable risk justified their deployment. This concept, which was subsequently adopted by police in Sweden and Denmark (see Stott, </a:t>
            </a:r>
            <a:r>
              <a:rPr lang="en-US" sz="1200" b="0" i="0" u="none" strike="noStrike" kern="1200" baseline="0" dirty="0" err="1">
                <a:solidFill>
                  <a:schemeClr val="tx1"/>
                </a:solidFill>
                <a:latin typeface="+mn-lt"/>
                <a:ea typeface="+mn-ea"/>
                <a:cs typeface="+mn-cs"/>
              </a:rPr>
              <a:t>Havelund</a:t>
            </a:r>
            <a:r>
              <a:rPr lang="en-US" sz="1200" b="0" i="0" u="none" strike="noStrike" kern="1200" baseline="0" dirty="0">
                <a:solidFill>
                  <a:schemeClr val="tx1"/>
                </a:solidFill>
                <a:latin typeface="+mn-lt"/>
                <a:ea typeface="+mn-ea"/>
                <a:cs typeface="+mn-cs"/>
              </a:rPr>
              <a:t>, &amp; Williams, 2019), subsequently came to be referred to as the </a:t>
            </a:r>
            <a:r>
              <a:rPr lang="en-US" sz="1200" b="0" i="1" u="none" strike="noStrike" kern="1200" baseline="0" dirty="0">
                <a:solidFill>
                  <a:schemeClr val="tx1"/>
                </a:solidFill>
                <a:latin typeface="+mn-lt"/>
                <a:ea typeface="+mn-ea"/>
                <a:cs typeface="+mn-cs"/>
              </a:rPr>
              <a:t>graded tactical approach</a:t>
            </a:r>
            <a:r>
              <a:rPr lang="en-US" sz="1200" b="0" i="0" u="none" strike="noStrike" kern="1200" baseline="0" dirty="0">
                <a:solidFill>
                  <a:schemeClr val="tx1"/>
                </a:solidFill>
                <a:latin typeface="+mn-lt"/>
                <a:ea typeface="+mn-ea"/>
                <a:cs typeface="+mn-cs"/>
              </a:rPr>
              <a:t>.</a:t>
            </a:r>
            <a:endParaRPr lang="nl-BE" sz="1200" b="0" i="0" u="none" strike="noStrike" kern="1200" baseline="0" dirty="0">
              <a:solidFill>
                <a:schemeClr val="tx1"/>
              </a:solidFill>
              <a:latin typeface="+mn-lt"/>
              <a:ea typeface="+mn-ea"/>
              <a:cs typeface="+mn-cs"/>
            </a:endParaRPr>
          </a:p>
          <a:p>
            <a:r>
              <a:rPr lang="en-US" sz="1200" b="0" i="0" u="none" strike="noStrike" kern="1200" baseline="0" dirty="0">
                <a:solidFill>
                  <a:schemeClr val="tx1"/>
                </a:solidFill>
                <a:latin typeface="+mn-lt"/>
                <a:ea typeface="+mn-ea"/>
                <a:cs typeface="+mn-cs"/>
              </a:rPr>
              <a:t>In order to evaluate this theory-led approach, throughout the Euro 2004 tournament both qualitative and quantitative data were gathered using both ethnographic and structured observations (Stott et al., 2007, 2008). In this way, researchers were able to monitor and measure police deployment and the subsequent </a:t>
            </a:r>
            <a:r>
              <a:rPr lang="en-US" sz="1200" b="0" i="0" u="none" strike="noStrike" kern="1200" baseline="0" dirty="0" err="1">
                <a:solidFill>
                  <a:schemeClr val="tx1"/>
                </a:solidFill>
                <a:latin typeface="+mn-lt"/>
                <a:ea typeface="+mn-ea"/>
                <a:cs typeface="+mn-cs"/>
              </a:rPr>
              <a:t>behavioural</a:t>
            </a:r>
            <a:r>
              <a:rPr lang="en-US" sz="1200" b="0" i="0" u="none" strike="noStrike" kern="1200" baseline="0" dirty="0">
                <a:solidFill>
                  <a:schemeClr val="tx1"/>
                </a:solidFill>
                <a:latin typeface="+mn-lt"/>
                <a:ea typeface="+mn-ea"/>
                <a:cs typeface="+mn-cs"/>
              </a:rPr>
              <a:t> norms of fans during a large sample of match days in all match cities under the jurisdiction of the PSP. These observational accounts were then supplemented by phenomenological analyses of interview and survey data collected from supporters, which were used to explore the evolving content of their social identities and their perceived relationships to the surrounding social contexts. </a:t>
            </a:r>
          </a:p>
          <a:p>
            <a:r>
              <a:rPr lang="en-US" sz="1200" b="0" i="0" u="none" strike="noStrike" kern="1200" baseline="0" dirty="0">
                <a:solidFill>
                  <a:schemeClr val="tx1"/>
                </a:solidFill>
                <a:latin typeface="+mn-lt"/>
                <a:ea typeface="+mn-ea"/>
                <a:cs typeface="+mn-cs"/>
              </a:rPr>
              <a:t>The key findings were that the policing model was successfully implemented across match cities. Fans tended to perceive such policing as legitimate and this in turn helped to maintain a form of unified football fan identity whose norms revolved around collective revelry and positive intergroup relationships. While there were fans present who were known hooligans, they actively avoided disorder and even became actively involved in important moments of collective of self-regulation when tensions did develop. Over the tournament as a whole there were no major riots in match cities and those incidents of collective disorder that did take place happened in areas under the jurisdiction of Portugal’s other major police force, who did not adopt the theory-led graded tactical approach (Schreiber &amp; Stott, 2015; Stott et al., 2007, 2008; Stott &amp; Pearson, 2007). </a:t>
            </a:r>
            <a:endParaRPr lang="nl-BE" sz="1200" b="0" i="0" u="none" strike="noStrike"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13</a:t>
            </a:fld>
            <a:endParaRPr lang="en-GB"/>
          </a:p>
        </p:txBody>
      </p:sp>
    </p:spTree>
    <p:extLst>
      <p:ext uri="{BB962C8B-B14F-4D97-AF65-F5344CB8AC3E}">
        <p14:creationId xmlns:p14="http://schemas.microsoft.com/office/powerpoint/2010/main" val="402655169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Subtitle-Speaker">
    <p:spTree>
      <p:nvGrpSpPr>
        <p:cNvPr id="1" name=""/>
        <p:cNvGrpSpPr/>
        <p:nvPr/>
      </p:nvGrpSpPr>
      <p:grpSpPr>
        <a:xfrm>
          <a:off x="0" y="0"/>
          <a:ext cx="0" cy="0"/>
          <a:chOff x="0" y="0"/>
          <a:chExt cx="0" cy="0"/>
        </a:xfrm>
      </p:grpSpPr>
      <p:sp>
        <p:nvSpPr>
          <p:cNvPr id="2" name="Title 1"/>
          <p:cNvSpPr>
            <a:spLocks noGrp="1"/>
          </p:cNvSpPr>
          <p:nvPr>
            <p:ph type="ctrTitle"/>
          </p:nvPr>
        </p:nvSpPr>
        <p:spPr>
          <a:xfrm>
            <a:off x="679939" y="438353"/>
            <a:ext cx="7772400" cy="521493"/>
          </a:xfrm>
        </p:spPr>
        <p:txBody>
          <a:bodyPr anchor="t">
            <a:noAutofit/>
          </a:bodyPr>
          <a:lstStyle>
            <a:lvl1pPr algn="l">
              <a:defRPr sz="3600" b="1"/>
            </a:lvl1pPr>
          </a:lstStyle>
          <a:p>
            <a:r>
              <a:rPr lang="en-US" dirty="0"/>
              <a:t>Click to edit Master title style</a:t>
            </a:r>
          </a:p>
        </p:txBody>
      </p:sp>
      <p:sp>
        <p:nvSpPr>
          <p:cNvPr id="3" name="Subtitle 2"/>
          <p:cNvSpPr>
            <a:spLocks noGrp="1"/>
          </p:cNvSpPr>
          <p:nvPr>
            <p:ph type="subTitle" idx="1"/>
          </p:nvPr>
        </p:nvSpPr>
        <p:spPr>
          <a:xfrm>
            <a:off x="679939" y="988352"/>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0"/>
          </p:nvPr>
        </p:nvSpPr>
        <p:spPr>
          <a:xfrm>
            <a:off x="679938" y="1535952"/>
            <a:ext cx="7772400" cy="581025"/>
          </a:xfrm>
        </p:spPr>
        <p:txBody>
          <a:bodyPr>
            <a:normAutofit/>
          </a:bodyPr>
          <a:lstStyle>
            <a:lvl1pPr marL="0" indent="0">
              <a:buNone/>
              <a:defRPr sz="2000"/>
            </a:lvl1pPr>
          </a:lstStyle>
          <a:p>
            <a:pPr lvl="0"/>
            <a:r>
              <a:rPr lang="en-GB" dirty="0"/>
              <a:t>Click to edit Master text styles</a:t>
            </a:r>
          </a:p>
        </p:txBody>
      </p:sp>
      <p:pic>
        <p:nvPicPr>
          <p:cNvPr id="5" name="Picture 4">
            <a:extLst>
              <a:ext uri="{FF2B5EF4-FFF2-40B4-BE49-F238E27FC236}">
                <a16:creationId xmlns:a16="http://schemas.microsoft.com/office/drawing/2014/main" id="{927B991C-56B6-794A-8E0C-92A3133BC362}"/>
              </a:ext>
            </a:extLst>
          </p:cNvPr>
          <p:cNvPicPr>
            <a:picLocks noChangeAspect="1"/>
          </p:cNvPicPr>
          <p:nvPr userDrawn="1"/>
        </p:nvPicPr>
        <p:blipFill>
          <a:blip r:embed="rId2"/>
          <a:stretch>
            <a:fillRect/>
          </a:stretch>
        </p:blipFill>
        <p:spPr>
          <a:xfrm>
            <a:off x="7949958" y="244841"/>
            <a:ext cx="1004760" cy="1430010"/>
          </a:xfrm>
          <a:prstGeom prst="rect">
            <a:avLst/>
          </a:prstGeom>
        </p:spPr>
      </p:pic>
      <p:sp>
        <p:nvSpPr>
          <p:cNvPr id="6" name="Oval 5">
            <a:extLst>
              <a:ext uri="{FF2B5EF4-FFF2-40B4-BE49-F238E27FC236}">
                <a16:creationId xmlns:a16="http://schemas.microsoft.com/office/drawing/2014/main" id="{285CC83F-1E22-DB42-B0D8-6F5313CDF349}"/>
              </a:ext>
            </a:extLst>
          </p:cNvPr>
          <p:cNvSpPr/>
          <p:nvPr userDrawn="1"/>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Slide Number Placeholder 5">
            <a:extLst>
              <a:ext uri="{FF2B5EF4-FFF2-40B4-BE49-F238E27FC236}">
                <a16:creationId xmlns:a16="http://schemas.microsoft.com/office/drawing/2014/main" id="{28F4DE66-1794-564A-B673-EE6A426FE82C}"/>
              </a:ext>
            </a:extLst>
          </p:cNvPr>
          <p:cNvSpPr>
            <a:spLocks noGrp="1"/>
          </p:cNvSpPr>
          <p:nvPr>
            <p:ph type="sldNum" sz="quarter" idx="4"/>
          </p:nvPr>
        </p:nvSpPr>
        <p:spPr>
          <a:xfrm>
            <a:off x="8197361" y="484016"/>
            <a:ext cx="509954" cy="1047779"/>
          </a:xfrm>
          <a:prstGeom prst="rect">
            <a:avLst/>
          </a:prstGeom>
        </p:spPr>
        <p:txBody>
          <a:bodyPr vert="horz" lIns="91440" tIns="45720" rIns="91440" bIns="45720" rtlCol="0" anchor="b"/>
          <a:lstStyle>
            <a:lvl1pPr algn="ctr">
              <a:defRPr sz="1800" b="0">
                <a:ln>
                  <a:noFill/>
                </a:ln>
                <a:solidFill>
                  <a:srgbClr val="50B4C9"/>
                </a:solidFill>
                <a:latin typeface="+mj-lt"/>
              </a:defRPr>
            </a:lvl1pPr>
          </a:lstStyle>
          <a:p>
            <a:fld id="{BDED0440-CF85-4CB9-8D89-87E5AE29F424}" type="slidenum">
              <a:rPr lang="en-GB" smtClean="0"/>
              <a:pPr/>
              <a:t>‹#›</a:t>
            </a:fld>
            <a:endParaRPr lang="en-GB" dirty="0"/>
          </a:p>
        </p:txBody>
      </p:sp>
    </p:spTree>
    <p:extLst>
      <p:ext uri="{BB962C8B-B14F-4D97-AF65-F5344CB8AC3E}">
        <p14:creationId xmlns:p14="http://schemas.microsoft.com/office/powerpoint/2010/main" val="695081366"/>
      </p:ext>
    </p:extLst>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374650"/>
            <a:ext cx="8079581" cy="12436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7492" y="1508760"/>
            <a:ext cx="8065294" cy="28246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Oval 7">
            <a:extLst>
              <a:ext uri="{FF2B5EF4-FFF2-40B4-BE49-F238E27FC236}">
                <a16:creationId xmlns:a16="http://schemas.microsoft.com/office/drawing/2014/main" id="{14648699-830C-6142-A07C-D1E17D64B9C1}"/>
              </a:ext>
            </a:extLst>
          </p:cNvPr>
          <p:cNvSpPr/>
          <p:nvPr userDrawn="1"/>
        </p:nvSpPr>
        <p:spPr>
          <a:xfrm>
            <a:off x="8288215" y="447235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62354441"/>
      </p:ext>
    </p:extLst>
  </p:cSld>
  <p:clrMap bg1="lt1" tx1="dk1" bg2="lt2" tx2="dk2" accent1="accent1" accent2="accent2" accent3="accent3" accent4="accent4" accent5="accent5" accent6="accent6" hlink="hlink" folHlink="folHlink"/>
  <p:sldLayoutIdLst>
    <p:sldLayoutId id="2147483981" r:id="rId1"/>
  </p:sldLayoutIdLst>
  <p:hf hdr="0" ftr="0" dt="0"/>
  <p:txStyles>
    <p:titleStyle>
      <a:lvl1pPr algn="l" defTabSz="685800" rtl="0" eaLnBrk="1" latinLnBrk="0" hangingPunct="1">
        <a:lnSpc>
          <a:spcPct val="85000"/>
        </a:lnSpc>
        <a:spcBef>
          <a:spcPct val="0"/>
        </a:spcBef>
        <a:buNone/>
        <a:defRPr sz="4050" kern="1200" spc="-90" baseline="0">
          <a:solidFill>
            <a:schemeClr val="accent1"/>
          </a:solidFill>
          <a:latin typeface="+mj-lt"/>
          <a:ea typeface="+mj-ea"/>
          <a:cs typeface="+mj-cs"/>
        </a:defRPr>
      </a:lvl1pPr>
    </p:titleStyle>
    <p:bodyStyle>
      <a:lvl1pPr marL="68580" indent="-68580" algn="l" defTabSz="685800" rtl="0" eaLnBrk="1" latinLnBrk="0" hangingPunct="1">
        <a:lnSpc>
          <a:spcPct val="85000"/>
        </a:lnSpc>
        <a:spcBef>
          <a:spcPts val="975"/>
        </a:spcBef>
        <a:buFont typeface="Arial" pitchFamily="34" charset="0"/>
        <a:buChar char=" "/>
        <a:defRPr sz="18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microsoft.com/office/2018/10/relationships/comments" Target="../comments/modernComment_1F4_B9FE9FCB.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microsoft.com/office/2018/10/relationships/comments" Target="../comments/modernComment_456_22236CFE.xml"/><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microsoft.com/office/2018/10/relationships/comments" Target="../comments/modernComment_41D_4BC489E8.xml"/></Relationships>
</file>

<file path=ppt/slides/_rels/slide3.xml.rels><?xml version="1.0" encoding="UTF-8" standalone="yes"?>
<Relationships xmlns="http://schemas.openxmlformats.org/package/2006/relationships"><Relationship Id="rId3" Type="http://schemas.microsoft.com/office/2018/10/relationships/comments" Target="../comments/modernComment_44F_AB52406C.xml"/><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E272627-D71E-A141-8DE3-F13201A62D86}"/>
              </a:ext>
            </a:extLst>
          </p:cNvPr>
          <p:cNvSpPr>
            <a:spLocks noGrp="1"/>
          </p:cNvSpPr>
          <p:nvPr>
            <p:ph type="sldNum" sz="quarter" idx="4"/>
          </p:nvPr>
        </p:nvSpPr>
        <p:spPr/>
        <p:txBody>
          <a:bodyPr/>
          <a:lstStyle/>
          <a:p>
            <a:fld id="{BDED0440-CF85-4CB9-8D89-87E5AE29F424}" type="slidenum">
              <a:rPr lang="en-GB" smtClean="0"/>
              <a:pPr/>
              <a:t>1</a:t>
            </a:fld>
            <a:endParaRPr lang="en-GB" dirty="0"/>
          </a:p>
        </p:txBody>
      </p:sp>
      <p:sp>
        <p:nvSpPr>
          <p:cNvPr id="11" name="Rectangle 10">
            <a:extLst>
              <a:ext uri="{FF2B5EF4-FFF2-40B4-BE49-F238E27FC236}">
                <a16:creationId xmlns:a16="http://schemas.microsoft.com/office/drawing/2014/main" id="{2FB1E9C9-F201-6A4A-AFCD-8CA98D36AAD3}"/>
              </a:ext>
            </a:extLst>
          </p:cNvPr>
          <p:cNvSpPr/>
          <p:nvPr/>
        </p:nvSpPr>
        <p:spPr>
          <a:xfrm>
            <a:off x="7620000" y="157982"/>
            <a:ext cx="1359877" cy="169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Title 1"/>
          <p:cNvSpPr txBox="1">
            <a:spLocks/>
          </p:cNvSpPr>
          <p:nvPr/>
        </p:nvSpPr>
        <p:spPr>
          <a:xfrm>
            <a:off x="321058" y="246234"/>
            <a:ext cx="7830655" cy="1506179"/>
          </a:xfrm>
          <a:prstGeom prst="rect">
            <a:avLst/>
          </a:prstGeom>
        </p:spPr>
        <p:txBody>
          <a:bodyPr vert="horz" lIns="91440" tIns="45720" rIns="91440" bIns="45720" rtlCol="0" anchor="ctr">
            <a:noAutofit/>
          </a:bodyPr>
          <a:lstStyle>
            <a:lvl1pPr algn="l" defTabSz="685800" rtl="0" eaLnBrk="1" latinLnBrk="0" hangingPunct="1">
              <a:lnSpc>
                <a:spcPct val="85000"/>
              </a:lnSpc>
              <a:spcBef>
                <a:spcPct val="0"/>
              </a:spcBef>
              <a:buNone/>
              <a:defRPr sz="6000" b="1" kern="1200" spc="-90" baseline="0">
                <a:solidFill>
                  <a:schemeClr val="accent1"/>
                </a:solidFill>
                <a:latin typeface="+mj-lt"/>
                <a:ea typeface="+mj-ea"/>
                <a:cs typeface="+mj-cs"/>
              </a:defRPr>
            </a:lvl1pPr>
          </a:lstStyle>
          <a:p>
            <a:r>
              <a:rPr lang="en-GB" sz="2800" b="0" dirty="0">
                <a:solidFill>
                  <a:schemeClr val="bg1">
                    <a:lumMod val="50000"/>
                  </a:schemeClr>
                </a:solidFill>
                <a:latin typeface="Avenir" panose="02000503020000020003" pitchFamily="2" charset="0"/>
                <a:ea typeface="Bodoni Ornaments" pitchFamily="2" charset="0"/>
                <a:cs typeface="Beirut" pitchFamily="2" charset="-78"/>
              </a:rPr>
              <a:t>Lecture 18</a:t>
            </a:r>
          </a:p>
          <a:p>
            <a:r>
              <a:rPr lang="en-GB" sz="2800" b="0" dirty="0">
                <a:solidFill>
                  <a:srgbClr val="22568B"/>
                </a:solidFill>
                <a:latin typeface="Avenir" panose="02000503020000020003" pitchFamily="2" charset="0"/>
                <a:ea typeface="Bodoni Ornaments" pitchFamily="2" charset="0"/>
                <a:cs typeface="Beirut" pitchFamily="2" charset="-78"/>
              </a:rPr>
              <a:t>Crowd Behaviour and ‘Hooliganism’</a:t>
            </a:r>
          </a:p>
        </p:txBody>
      </p:sp>
      <p:sp>
        <p:nvSpPr>
          <p:cNvPr id="10" name="Rectangle 9"/>
          <p:cNvSpPr/>
          <p:nvPr/>
        </p:nvSpPr>
        <p:spPr>
          <a:xfrm>
            <a:off x="479462" y="2019174"/>
            <a:ext cx="5566667" cy="1015663"/>
          </a:xfrm>
          <a:prstGeom prst="rect">
            <a:avLst/>
          </a:prstGeom>
        </p:spPr>
        <p:txBody>
          <a:bodyPr wrap="square">
            <a:spAutoFit/>
          </a:bodyPr>
          <a:lstStyle/>
          <a:p>
            <a:r>
              <a:rPr lang="en-GB" sz="2000" dirty="0">
                <a:solidFill>
                  <a:srgbClr val="4094D1"/>
                </a:solidFill>
                <a:latin typeface="Avenir" panose="02000503020000020003" pitchFamily="2" charset="0"/>
                <a:ea typeface="Apple Color Emoji" pitchFamily="2" charset="0"/>
                <a:cs typeface="Al Bayan Plain" pitchFamily="2" charset="-78"/>
              </a:rPr>
              <a:t>Clifford Stott</a:t>
            </a:r>
          </a:p>
          <a:p>
            <a:endParaRPr lang="en-GB" sz="2000" dirty="0">
              <a:solidFill>
                <a:srgbClr val="4094D1"/>
              </a:solidFill>
              <a:latin typeface="Avenir" panose="02000503020000020003" pitchFamily="2" charset="0"/>
              <a:ea typeface="Apple Color Emoji" pitchFamily="2" charset="0"/>
              <a:cs typeface="Al Bayan Plain" pitchFamily="2" charset="-78"/>
            </a:endParaRPr>
          </a:p>
          <a:p>
            <a:endParaRPr lang="en-GB" sz="2000" dirty="0">
              <a:solidFill>
                <a:srgbClr val="4094D1"/>
              </a:solidFill>
              <a:latin typeface="Avenir" panose="02000503020000020003" pitchFamily="2" charset="0"/>
              <a:ea typeface="Apple Color Emoji" pitchFamily="2" charset="0"/>
              <a:cs typeface="Al Bayan Plain" pitchFamily="2" charset="-78"/>
            </a:endParaRP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959" y="246743"/>
            <a:ext cx="1375270" cy="2240171"/>
          </a:xfrm>
          <a:prstGeom prst="rect">
            <a:avLst/>
          </a:prstGeom>
        </p:spPr>
      </p:pic>
      <p:pic>
        <p:nvPicPr>
          <p:cNvPr id="1028" name="Picture 4" descr="https://images.unsplash.com/photo-1559930198-26e8d7f0a4f7?ixlib=rb-1.2.1&amp;ixid=MnwxMjA3fDB8MHxwaG90by1wYWdlfHx8fGVufDB8fHx8&amp;auto=format&amp;fit=crop&amp;w=1000&amp;q=80">
            <a:extLst>
              <a:ext uri="{FF2B5EF4-FFF2-40B4-BE49-F238E27FC236}">
                <a16:creationId xmlns:a16="http://schemas.microsoft.com/office/drawing/2014/main" id="{BB479EF2-C27C-4545-8FAD-9668D060D1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30187" y="1500832"/>
            <a:ext cx="5092555" cy="3396434"/>
          </a:xfrm>
          <a:prstGeom prst="rect">
            <a:avLst/>
          </a:prstGeom>
          <a:noFill/>
          <a:effectLst>
            <a:softEdge rad="6477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20472011"/>
      </p:ext>
    </p:extLst>
  </p:cSld>
  <p:clrMapOvr>
    <a:masterClrMapping/>
  </p:clrMapOvr>
  <p:extLst>
    <p:ext uri="{6950BFC3-D8DA-4A85-94F7-54DA5524770B}">
      <p188:commentRel xmlns:p188="http://schemas.microsoft.com/office/powerpoint/2018/8/main" xmlns="" r:id="rId5"/>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10</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1" y="2681325"/>
            <a:ext cx="8235593" cy="2347875"/>
          </a:xfrm>
        </p:spPr>
        <p:txBody>
          <a:bodyPr>
            <a:normAutofit/>
          </a:bodyPr>
          <a:lstStyle/>
          <a:p>
            <a:pPr marL="342900" indent="-342900">
              <a:lnSpc>
                <a:spcPct val="90000"/>
              </a:lnSpc>
              <a:buFont typeface="Arial" panose="020B0604020202020204" pitchFamily="34" charset="0"/>
              <a:buChar char="•"/>
            </a:pPr>
            <a:r>
              <a:rPr lang="nl-BE" sz="1800" dirty="0">
                <a:latin typeface="Avenir"/>
              </a:rPr>
              <a:t>For example, England fans at 1998 World Cup Finals in France.</a:t>
            </a:r>
          </a:p>
          <a:p>
            <a:pPr marL="342900" indent="-342900">
              <a:lnSpc>
                <a:spcPct val="90000"/>
              </a:lnSpc>
              <a:buFont typeface="Arial" panose="020B0604020202020204" pitchFamily="34" charset="0"/>
              <a:buChar char="•"/>
            </a:pPr>
            <a:endParaRPr lang="nl-BE" sz="1800" dirty="0">
              <a:latin typeface="Avenir"/>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panose="02000503020000020003" pitchFamily="2" charset="0"/>
              </a:rPr>
              <a:t>A social identity approach</a:t>
            </a:r>
            <a:endParaRPr lang="en-US" b="0" dirty="0">
              <a:solidFill>
                <a:srgbClr val="22568B"/>
              </a:solidFill>
              <a:latin typeface="Avenir"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64920" y="1623374"/>
            <a:ext cx="6315495" cy="1060763"/>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panose="02000503020000020003" pitchFamily="2" charset="0"/>
              </a:rPr>
              <a:t>Indiscriminate treatment by authorities can create a sense of shared identity that leads otherwise non-violent fans to support and engage in violence</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623374"/>
            <a:ext cx="691661" cy="948376"/>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spTree>
    <p:extLst>
      <p:ext uri="{BB962C8B-B14F-4D97-AF65-F5344CB8AC3E}">
        <p14:creationId xmlns:p14="http://schemas.microsoft.com/office/powerpoint/2010/main" val="79558783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11</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1" y="2681325"/>
            <a:ext cx="8235593" cy="2347875"/>
          </a:xfrm>
        </p:spPr>
        <p:txBody>
          <a:bodyPr>
            <a:normAutofit/>
          </a:bodyPr>
          <a:lstStyle/>
          <a:p>
            <a:pPr marL="342900" indent="-342900">
              <a:lnSpc>
                <a:spcPct val="90000"/>
              </a:lnSpc>
              <a:buFont typeface="Arial" panose="020B0604020202020204" pitchFamily="34" charset="0"/>
              <a:buChar char="•"/>
            </a:pPr>
            <a:r>
              <a:rPr lang="nl-BE" sz="1800" dirty="0">
                <a:latin typeface="Avenir"/>
              </a:rPr>
              <a:t>For example, Scotland fans at 1998 World Cup Finals in France.</a:t>
            </a:r>
          </a:p>
          <a:p>
            <a:pPr marL="342900" indent="-342900">
              <a:lnSpc>
                <a:spcPct val="90000"/>
              </a:lnSpc>
              <a:buFont typeface="Arial" panose="020B0604020202020204" pitchFamily="34" charset="0"/>
              <a:buChar char="•"/>
            </a:pPr>
            <a:endParaRPr lang="nl-BE" sz="1800" dirty="0">
              <a:latin typeface="Avenir"/>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panose="02000503020000020003" pitchFamily="2" charset="0"/>
              </a:rPr>
              <a:t>A social identity approach</a:t>
            </a:r>
            <a:endParaRPr lang="en-US" b="0" dirty="0">
              <a:solidFill>
                <a:srgbClr val="22568B"/>
              </a:solidFill>
              <a:latin typeface="Avenir"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64920" y="1727447"/>
            <a:ext cx="6315495" cy="74022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panose="02000503020000020003" pitchFamily="2" charset="0"/>
              </a:rPr>
              <a:t>Authorities can react in ways that lead potentially violent fans to protect peaceful norms</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623374"/>
            <a:ext cx="691661" cy="948376"/>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3</a:t>
            </a:r>
          </a:p>
        </p:txBody>
      </p:sp>
    </p:spTree>
    <p:extLst>
      <p:ext uri="{BB962C8B-B14F-4D97-AF65-F5344CB8AC3E}">
        <p14:creationId xmlns:p14="http://schemas.microsoft.com/office/powerpoint/2010/main" val="39877063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65F1EDEE-01CE-42A0-92BD-A124D7587DE9}"/>
              </a:ext>
            </a:extLst>
          </p:cNvPr>
          <p:cNvSpPr>
            <a:spLocks noGrp="1"/>
          </p:cNvSpPr>
          <p:nvPr>
            <p:ph type="sldNum" sz="quarter" idx="4"/>
          </p:nvPr>
        </p:nvSpPr>
        <p:spPr/>
        <p:txBody>
          <a:bodyPr/>
          <a:lstStyle/>
          <a:p>
            <a:fld id="{BDED0440-CF85-4CB9-8D89-87E5AE29F424}" type="slidenum">
              <a:rPr lang="en-GB" smtClean="0"/>
              <a:pPr/>
              <a:t>12</a:t>
            </a:fld>
            <a:endParaRPr lang="en-GB" dirty="0"/>
          </a:p>
        </p:txBody>
      </p:sp>
      <p:pic>
        <p:nvPicPr>
          <p:cNvPr id="6" name="Picture 5">
            <a:extLst>
              <a:ext uri="{FF2B5EF4-FFF2-40B4-BE49-F238E27FC236}">
                <a16:creationId xmlns:a16="http://schemas.microsoft.com/office/drawing/2014/main" id="{1C5DF745-9B04-42DF-88FE-DF74D6DB807F}"/>
              </a:ext>
            </a:extLst>
          </p:cNvPr>
          <p:cNvPicPr>
            <a:picLocks noChangeAspect="1"/>
          </p:cNvPicPr>
          <p:nvPr/>
        </p:nvPicPr>
        <p:blipFill>
          <a:blip r:embed="rId2"/>
          <a:stretch>
            <a:fillRect/>
          </a:stretch>
        </p:blipFill>
        <p:spPr>
          <a:xfrm>
            <a:off x="1049482" y="174711"/>
            <a:ext cx="5766010" cy="4530436"/>
          </a:xfrm>
          <a:prstGeom prst="rect">
            <a:avLst/>
          </a:prstGeom>
        </p:spPr>
      </p:pic>
      <p:pic>
        <p:nvPicPr>
          <p:cNvPr id="4" name="Picture 3" descr="../../../Desktop/GL617180.jpg">
            <a:extLst>
              <a:ext uri="{FF2B5EF4-FFF2-40B4-BE49-F238E27FC236}">
                <a16:creationId xmlns:a16="http://schemas.microsoft.com/office/drawing/2014/main" id="{6F1B300D-B10E-433E-8717-313F9DB4D407}"/>
              </a:ext>
            </a:extLst>
          </p:cNvPr>
          <p:cNvPicPr/>
          <p:nvPr/>
        </p:nvPicPr>
        <p:blipFill>
          <a:blip r:embed="rId3">
            <a:extLst>
              <a:ext uri="{28A0092B-C50C-407E-A947-70E740481C1C}">
                <a14:useLocalDpi xmlns:a14="http://schemas.microsoft.com/office/drawing/2010/main" val="0"/>
              </a:ext>
            </a:extLst>
          </a:blip>
          <a:srcRect/>
          <a:stretch>
            <a:fillRect/>
          </a:stretch>
        </p:blipFill>
        <p:spPr bwMode="auto">
          <a:xfrm>
            <a:off x="1642836" y="438353"/>
            <a:ext cx="4529363" cy="3012418"/>
          </a:xfrm>
          <a:prstGeom prst="rect">
            <a:avLst/>
          </a:prstGeom>
          <a:noFill/>
          <a:ln>
            <a:noFill/>
          </a:ln>
        </p:spPr>
      </p:pic>
    </p:spTree>
    <p:extLst>
      <p:ext uri="{BB962C8B-B14F-4D97-AF65-F5344CB8AC3E}">
        <p14:creationId xmlns:p14="http://schemas.microsoft.com/office/powerpoint/2010/main" val="18167697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1" y="2681325"/>
            <a:ext cx="8235593" cy="2347875"/>
          </a:xfrm>
        </p:spPr>
        <p:txBody>
          <a:bodyPr>
            <a:normAutofit/>
          </a:bodyPr>
          <a:lstStyle/>
          <a:p>
            <a:pPr marL="342900" indent="-342900">
              <a:lnSpc>
                <a:spcPct val="90000"/>
              </a:lnSpc>
              <a:buFont typeface="Arial" panose="020B0604020202020204" pitchFamily="34" charset="0"/>
              <a:buChar char="•"/>
            </a:pPr>
            <a:r>
              <a:rPr lang="nl-BE" sz="1800" dirty="0">
                <a:latin typeface="Avenir"/>
              </a:rPr>
              <a:t>For </a:t>
            </a:r>
            <a:r>
              <a:rPr lang="nl-BE" sz="1800" dirty="0" err="1">
                <a:latin typeface="Avenir"/>
              </a:rPr>
              <a:t>example</a:t>
            </a:r>
            <a:r>
              <a:rPr lang="nl-BE" sz="1800" dirty="0">
                <a:latin typeface="Avenir"/>
              </a:rPr>
              <a:t>, 2004 UEFA European Football Championship in Portugal.</a:t>
            </a:r>
          </a:p>
          <a:p>
            <a:pPr marL="342900" indent="-342900">
              <a:lnSpc>
                <a:spcPct val="90000"/>
              </a:lnSpc>
              <a:buFont typeface="Arial" panose="020B0604020202020204" pitchFamily="34" charset="0"/>
              <a:buChar char="•"/>
            </a:pPr>
            <a:r>
              <a:rPr lang="nl-BE" sz="1800" dirty="0">
                <a:latin typeface="Avenir"/>
              </a:rPr>
              <a:t>Risk to public order is less a matter of the presence or absence of ‘hooligans’ than it is about social identities and group-level meanings, and how these relate to the patterns of intergroup and intragroup interaction that unfold in a given context.</a:t>
            </a:r>
          </a:p>
          <a:p>
            <a:pPr marL="342900" indent="-342900">
              <a:lnSpc>
                <a:spcPct val="90000"/>
              </a:lnSpc>
              <a:buFont typeface="Arial" panose="020B0604020202020204" pitchFamily="34" charset="0"/>
              <a:buChar char="•"/>
            </a:pPr>
            <a:r>
              <a:rPr lang="nl-BE" sz="1800" dirty="0">
                <a:latin typeface="Avenir"/>
              </a:rPr>
              <a:t>A model of graded tactical deployment, dynamic risk and balanced tactical profile was adopted for Euro2004 and by the European Council in 2006 </a:t>
            </a:r>
            <a:r>
              <a:rPr lang="nl-BE" sz="1800" dirty="0">
                <a:solidFill>
                  <a:schemeClr val="bg1">
                    <a:lumMod val="65000"/>
                  </a:schemeClr>
                </a:solidFill>
                <a:latin typeface="Avenir"/>
              </a:rPr>
              <a:t>(Stott &amp; Pearson, 2007)</a:t>
            </a:r>
          </a:p>
          <a:p>
            <a:pPr marL="342900" indent="-342900">
              <a:lnSpc>
                <a:spcPct val="90000"/>
              </a:lnSpc>
              <a:buFont typeface="Arial" panose="020B0604020202020204" pitchFamily="34" charset="0"/>
              <a:buChar char="•"/>
            </a:pPr>
            <a:endParaRPr lang="nl-BE" sz="1800" dirty="0">
              <a:latin typeface="Avenir"/>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panose="02000503020000020003" pitchFamily="2" charset="0"/>
              </a:rPr>
              <a:t>A social identity approach</a:t>
            </a:r>
            <a:br>
              <a:rPr lang="en-US" b="0" dirty="0">
                <a:solidFill>
                  <a:srgbClr val="22568B"/>
                </a:solidFill>
                <a:latin typeface="Avenir" panose="02000503020000020003" pitchFamily="2" charset="0"/>
              </a:rPr>
            </a:br>
            <a:endParaRPr lang="en-US" b="0" dirty="0">
              <a:solidFill>
                <a:srgbClr val="22568B"/>
              </a:solidFill>
              <a:latin typeface="Avenir"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64920" y="1721946"/>
            <a:ext cx="6315495" cy="74022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panose="02000503020000020003" pitchFamily="2" charset="0"/>
              </a:rPr>
              <a:t>Authorities can utilize a social identity approach to change policing in ways that limit collective violence.</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623374"/>
            <a:ext cx="691661" cy="948376"/>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4</a:t>
            </a:r>
          </a:p>
        </p:txBody>
      </p:sp>
    </p:spTree>
    <p:extLst>
      <p:ext uri="{BB962C8B-B14F-4D97-AF65-F5344CB8AC3E}">
        <p14:creationId xmlns:p14="http://schemas.microsoft.com/office/powerpoint/2010/main" val="572747006"/>
      </p:ext>
    </p:extLst>
  </p:cSld>
  <p:clrMapOvr>
    <a:masterClrMapping/>
  </p:clrMapOvr>
  <p:extLst>
    <p:ext uri="{6950BFC3-D8DA-4A85-94F7-54DA5524770B}">
      <p188:commentRel xmlns:p188="http://schemas.microsoft.com/office/powerpoint/2018/8/main" xmlns="" r:id="rId3"/>
    </p:ext>
  </p:extLs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0EF467D4-9437-43EE-BC0C-3C8613C03E9D}"/>
              </a:ext>
            </a:extLst>
          </p:cNvPr>
          <p:cNvSpPr>
            <a:spLocks noGrp="1"/>
          </p:cNvSpPr>
          <p:nvPr>
            <p:ph type="sldNum" sz="quarter" idx="4"/>
          </p:nvPr>
        </p:nvSpPr>
        <p:spPr/>
        <p:txBody>
          <a:bodyPr/>
          <a:lstStyle/>
          <a:p>
            <a:fld id="{BDED0440-CF85-4CB9-8D89-87E5AE29F424}" type="slidenum">
              <a:rPr lang="en-GB" smtClean="0"/>
              <a:pPr/>
              <a:t>14</a:t>
            </a:fld>
            <a:endParaRPr lang="en-GB" dirty="0"/>
          </a:p>
        </p:txBody>
      </p:sp>
      <p:pic>
        <p:nvPicPr>
          <p:cNvPr id="6" name="Picture 5">
            <a:extLst>
              <a:ext uri="{FF2B5EF4-FFF2-40B4-BE49-F238E27FC236}">
                <a16:creationId xmlns:a16="http://schemas.microsoft.com/office/drawing/2014/main" id="{145C42A8-9A0F-4B5D-B011-555645964242}"/>
              </a:ext>
            </a:extLst>
          </p:cNvPr>
          <p:cNvPicPr>
            <a:picLocks noChangeAspect="1"/>
          </p:cNvPicPr>
          <p:nvPr/>
        </p:nvPicPr>
        <p:blipFill>
          <a:blip r:embed="rId3"/>
          <a:stretch>
            <a:fillRect/>
          </a:stretch>
        </p:blipFill>
        <p:spPr>
          <a:xfrm>
            <a:off x="619252" y="242008"/>
            <a:ext cx="6672088" cy="4659484"/>
          </a:xfrm>
          <a:prstGeom prst="rect">
            <a:avLst/>
          </a:prstGeom>
        </p:spPr>
      </p:pic>
    </p:spTree>
    <p:extLst>
      <p:ext uri="{BB962C8B-B14F-4D97-AF65-F5344CB8AC3E}">
        <p14:creationId xmlns:p14="http://schemas.microsoft.com/office/powerpoint/2010/main" val="3485262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00610" y="874372"/>
            <a:ext cx="7057073" cy="3643086"/>
          </a:xfrm>
        </p:spPr>
        <p:txBody>
          <a:bodyPr>
            <a:normAutofit/>
          </a:bodyPr>
          <a:lstStyle/>
          <a:p>
            <a:pPr marL="342900" indent="-342900">
              <a:lnSpc>
                <a:spcPct val="90000"/>
              </a:lnSpc>
              <a:buFont typeface="Arial" panose="020B0604020202020204" pitchFamily="34" charset="0"/>
              <a:buChar char="•"/>
            </a:pPr>
            <a:r>
              <a:rPr lang="en-US" sz="1800" dirty="0">
                <a:solidFill>
                  <a:schemeClr val="tx1"/>
                </a:solidFill>
                <a:latin typeface="Avenir" panose="02000503020000020003"/>
              </a:rPr>
              <a:t>There is value in understanding ‘hooliganism’ as dynamic, identity-based collective action.</a:t>
            </a:r>
          </a:p>
          <a:p>
            <a:pPr marL="342900" indent="-342900">
              <a:lnSpc>
                <a:spcPct val="90000"/>
              </a:lnSpc>
              <a:buFont typeface="Arial" panose="020B0604020202020204" pitchFamily="34" charset="0"/>
              <a:buChar char="•"/>
            </a:pPr>
            <a:r>
              <a:rPr lang="en-US" sz="1800" dirty="0">
                <a:solidFill>
                  <a:schemeClr val="tx1"/>
                </a:solidFill>
                <a:latin typeface="Avenir" panose="02000503020000020003"/>
              </a:rPr>
              <a:t>Sense of self and the collective actions it enables are shaped not merely by cognitive processes, but also by the ways in which groups act and interact over time. </a:t>
            </a:r>
          </a:p>
          <a:p>
            <a:pPr marL="342900" indent="-342900">
              <a:lnSpc>
                <a:spcPct val="90000"/>
              </a:lnSpc>
              <a:buFont typeface="Arial" panose="020B0604020202020204" pitchFamily="34" charset="0"/>
              <a:buChar char="•"/>
            </a:pPr>
            <a:r>
              <a:rPr lang="en-US" sz="1800" dirty="0">
                <a:solidFill>
                  <a:schemeClr val="tx1"/>
                </a:solidFill>
                <a:latin typeface="Avenir" panose="02000503020000020003"/>
              </a:rPr>
              <a:t>In addition to perceived (</a:t>
            </a:r>
            <a:r>
              <a:rPr lang="en-US" sz="1800" dirty="0" err="1">
                <a:solidFill>
                  <a:schemeClr val="tx1"/>
                </a:solidFill>
                <a:latin typeface="Avenir" panose="02000503020000020003"/>
              </a:rPr>
              <a:t>il</a:t>
            </a:r>
            <a:r>
              <a:rPr lang="en-US" sz="1800" dirty="0">
                <a:solidFill>
                  <a:schemeClr val="tx1"/>
                </a:solidFill>
                <a:latin typeface="Avenir" panose="02000503020000020003"/>
              </a:rPr>
              <a:t>)legitimacy and (in)stability, dynamics of power are also central to emergent social </a:t>
            </a:r>
            <a:r>
              <a:rPr lang="en-US" sz="1800" dirty="0" err="1">
                <a:solidFill>
                  <a:schemeClr val="tx1"/>
                </a:solidFill>
                <a:latin typeface="Avenir" panose="02000503020000020003"/>
              </a:rPr>
              <a:t>behaviour</a:t>
            </a:r>
            <a:r>
              <a:rPr lang="en-US" sz="1800" dirty="0">
                <a:solidFill>
                  <a:schemeClr val="tx1"/>
                </a:solidFill>
                <a:latin typeface="Avenir" panose="02000503020000020003"/>
              </a:rPr>
              <a:t>. </a:t>
            </a:r>
          </a:p>
          <a:p>
            <a:pPr marL="342900" indent="-342900">
              <a:lnSpc>
                <a:spcPct val="90000"/>
              </a:lnSpc>
              <a:buFont typeface="Arial" panose="020B0604020202020204" pitchFamily="34" charset="0"/>
              <a:buChar char="•"/>
            </a:pPr>
            <a:endParaRPr lang="nl-BE" sz="1800" dirty="0">
              <a:latin typeface="Avenir" panose="02000503020000020003"/>
            </a:endParaRPr>
          </a:p>
        </p:txBody>
      </p:sp>
      <p:sp>
        <p:nvSpPr>
          <p:cNvPr id="8" name="Title 1">
            <a:extLst>
              <a:ext uri="{FF2B5EF4-FFF2-40B4-BE49-F238E27FC236}">
                <a16:creationId xmlns:a16="http://schemas.microsoft.com/office/drawing/2014/main" id="{362AEFA4-322C-4D50-8767-6B0634F1FBA0}"/>
              </a:ext>
            </a:extLst>
          </p:cNvPr>
          <p:cNvSpPr>
            <a:spLocks noGrp="1"/>
          </p:cNvSpPr>
          <p:nvPr>
            <p:ph type="ctrTitle"/>
          </p:nvPr>
        </p:nvSpPr>
        <p:spPr>
          <a:xfrm>
            <a:off x="679938" y="340153"/>
            <a:ext cx="7772400" cy="522288"/>
          </a:xfrm>
        </p:spPr>
        <p:txBody>
          <a:bodyPr anchor="t">
            <a:noAutofit/>
          </a:bodyPr>
          <a:lstStyle>
            <a:lvl1pPr algn="l">
              <a:defRPr sz="3600" b="1"/>
            </a:lvl1pPr>
          </a:lstStyle>
          <a:p>
            <a:r>
              <a:rPr lang="en-US" sz="3200" b="0" dirty="0">
                <a:solidFill>
                  <a:srgbClr val="22568B"/>
                </a:solidFill>
                <a:latin typeface="Avenir" panose="02000503020000020003"/>
              </a:rPr>
              <a:t>Conclusions</a:t>
            </a:r>
            <a:br>
              <a:rPr lang="en-US" dirty="0"/>
            </a:br>
            <a:endParaRPr lang="en-US" dirty="0"/>
          </a:p>
        </p:txBody>
      </p:sp>
      <p:pic>
        <p:nvPicPr>
          <p:cNvPr id="2052" name="Picture 4" descr="group of people watching football game during daytime">
            <a:extLst>
              <a:ext uri="{FF2B5EF4-FFF2-40B4-BE49-F238E27FC236}">
                <a16:creationId xmlns:a16="http://schemas.microsoft.com/office/drawing/2014/main" id="{D17CD52D-8909-4CD4-8709-8143736419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45167" y="3236796"/>
            <a:ext cx="2433538" cy="1623027"/>
          </a:xfrm>
          <a:prstGeom prst="rect">
            <a:avLst/>
          </a:prstGeom>
          <a:noFill/>
          <a:effectLst>
            <a:softEdge rad="165100"/>
          </a:effectLst>
          <a:extLst>
            <a:ext uri="{909E8E84-426E-40DD-AFC4-6F175D3DCCD1}">
              <a14:hiddenFill xmlns:a14="http://schemas.microsoft.com/office/drawing/2010/main">
                <a:solidFill>
                  <a:srgbClr val="FFFFFF"/>
                </a:solidFill>
              </a14:hiddenFill>
            </a:ext>
          </a:extLst>
        </p:spPr>
      </p:pic>
      <p:pic>
        <p:nvPicPr>
          <p:cNvPr id="1026" name="Picture 2" descr="people standing near building">
            <a:extLst>
              <a:ext uri="{FF2B5EF4-FFF2-40B4-BE49-F238E27FC236}">
                <a16:creationId xmlns:a16="http://schemas.microsoft.com/office/drawing/2014/main" id="{B3B211F8-3BAD-4321-B181-A83D632736F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9588" y="3236797"/>
            <a:ext cx="2644457" cy="1763697"/>
          </a:xfrm>
          <a:prstGeom prst="rect">
            <a:avLst/>
          </a:prstGeom>
          <a:noFill/>
          <a:effectLst>
            <a:softEdge rad="1651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26595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424961" y="372131"/>
            <a:ext cx="7772400" cy="521493"/>
          </a:xfrm>
        </p:spPr>
        <p:txBody>
          <a:bodyPr anchor="t">
            <a:noAutofit/>
          </a:bodyPr>
          <a:lstStyle>
            <a:lvl1pPr algn="l">
              <a:defRPr sz="3600" b="1"/>
            </a:lvl1pPr>
          </a:lstStyle>
          <a:p>
            <a:r>
              <a:rPr lang="en-US" b="0" dirty="0">
                <a:solidFill>
                  <a:srgbClr val="22568B"/>
                </a:solidFill>
                <a:latin typeface="Avenir" panose="02000503020000020003" pitchFamily="2" charset="0"/>
                <a:cs typeface="Shree Devanagari 714" panose="02000600000000000000" pitchFamily="2" charset="0"/>
              </a:rPr>
              <a:t>Background</a:t>
            </a:r>
            <a:br>
              <a:rPr lang="en-US" dirty="0">
                <a:latin typeface="Avenir" panose="02000503020000020003" pitchFamily="2" charset="0"/>
              </a:rPr>
            </a:br>
            <a:endParaRPr lang="en-US" dirty="0">
              <a:latin typeface="Avenir" panose="02000503020000020003" pitchFamily="2" charset="0"/>
            </a:endParaRPr>
          </a:p>
        </p:txBody>
      </p:sp>
      <p:sp>
        <p:nvSpPr>
          <p:cNvPr id="8" name="Content Placeholder 2">
            <a:extLst>
              <a:ext uri="{FF2B5EF4-FFF2-40B4-BE49-F238E27FC236}">
                <a16:creationId xmlns:a16="http://schemas.microsoft.com/office/drawing/2014/main" id="{68AF17C5-4836-46DA-81D6-58CE7E079EF5}"/>
              </a:ext>
            </a:extLst>
          </p:cNvPr>
          <p:cNvSpPr txBox="1">
            <a:spLocks/>
          </p:cNvSpPr>
          <p:nvPr/>
        </p:nvSpPr>
        <p:spPr>
          <a:xfrm>
            <a:off x="424961" y="1428891"/>
            <a:ext cx="6018927" cy="4087547"/>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0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a:lstStyle>
          <a:p>
            <a:pPr fontAlgn="auto">
              <a:lnSpc>
                <a:spcPct val="90000"/>
              </a:lnSpc>
              <a:spcAft>
                <a:spcPts val="0"/>
              </a:spcAft>
            </a:pPr>
            <a:r>
              <a:rPr lang="nl-BE" sz="1800" dirty="0">
                <a:latin typeface="Avenir"/>
              </a:rPr>
              <a:t>More than any other single event, Heysel disaster in 1985 created framing of football violence:  </a:t>
            </a:r>
          </a:p>
          <a:p>
            <a:pPr marL="342900" indent="-342900" fontAlgn="auto">
              <a:lnSpc>
                <a:spcPct val="90000"/>
              </a:lnSpc>
              <a:spcAft>
                <a:spcPts val="0"/>
              </a:spcAft>
              <a:buAutoNum type="arabicParenR"/>
            </a:pPr>
            <a:r>
              <a:rPr lang="nl-BE" sz="1800" dirty="0">
                <a:latin typeface="Avenir"/>
              </a:rPr>
              <a:t>The disaster developed from patterns of collective action and intergroup interaction that occured in the context of a crowd event.</a:t>
            </a:r>
          </a:p>
          <a:p>
            <a:pPr marL="342900" indent="-342900" fontAlgn="auto">
              <a:lnSpc>
                <a:spcPct val="90000"/>
              </a:lnSpc>
              <a:spcAft>
                <a:spcPts val="0"/>
              </a:spcAft>
              <a:buAutoNum type="arabicParenR"/>
            </a:pPr>
            <a:r>
              <a:rPr lang="nl-BE" sz="1800" dirty="0">
                <a:latin typeface="Avenir"/>
              </a:rPr>
              <a:t>Description of these processes as ‘hooliganism’, is imprecise and problematic.</a:t>
            </a:r>
          </a:p>
          <a:p>
            <a:pPr fontAlgn="auto">
              <a:lnSpc>
                <a:spcPct val="90000"/>
              </a:lnSpc>
              <a:spcAft>
                <a:spcPts val="0"/>
              </a:spcAft>
            </a:pPr>
            <a:endParaRPr lang="nl-BE" sz="1800" dirty="0">
              <a:latin typeface="Avenir"/>
            </a:endParaRPr>
          </a:p>
        </p:txBody>
      </p:sp>
      <p:pic>
        <p:nvPicPr>
          <p:cNvPr id="6" name="Picture 2" descr="people gathering in a concert">
            <a:extLst>
              <a:ext uri="{FF2B5EF4-FFF2-40B4-BE49-F238E27FC236}">
                <a16:creationId xmlns:a16="http://schemas.microsoft.com/office/drawing/2014/main" id="{4F8F1A08-5027-426F-B994-3E20EC37BD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8584" y="2727960"/>
            <a:ext cx="1556503" cy="2333674"/>
          </a:xfrm>
          <a:prstGeom prst="rect">
            <a:avLst/>
          </a:prstGeom>
          <a:noFill/>
          <a:effectLst>
            <a:softEdge rad="1651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71171560"/>
      </p:ext>
    </p:extLst>
  </p:cSld>
  <p:clrMapOvr>
    <a:masterClrMapping/>
  </p:clrMapOvr>
  <p:extLst>
    <p:ext uri="{6950BFC3-D8DA-4A85-94F7-54DA5524770B}">
      <p188:commentRel xmlns:p188="http://schemas.microsoft.com/office/powerpoint/2018/8/main" xmlns="" r:id="rId4"/>
    </p:ext>
  </p:extLs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3</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5998" y="1712393"/>
            <a:ext cx="9144000" cy="3643086"/>
          </a:xfrm>
        </p:spPr>
        <p:txBody>
          <a:bodyPr>
            <a:normAutofit/>
          </a:bodyPr>
          <a:lstStyle/>
          <a:p>
            <a:pPr marL="342900" indent="-342900">
              <a:lnSpc>
                <a:spcPct val="90000"/>
              </a:lnSpc>
              <a:buFont typeface="Arial" panose="020B0604020202020204" pitchFamily="34" charset="0"/>
              <a:buChar char="•"/>
            </a:pPr>
            <a:r>
              <a:rPr lang="nl-BE" dirty="0">
                <a:solidFill>
                  <a:schemeClr val="tx1"/>
                </a:solidFill>
                <a:latin typeface="Avenir"/>
              </a:rPr>
              <a:t>The Rules of Disorder </a:t>
            </a:r>
            <a:r>
              <a:rPr lang="nl-BE" dirty="0">
                <a:solidFill>
                  <a:schemeClr val="bg1">
                    <a:lumMod val="65000"/>
                  </a:schemeClr>
                </a:solidFill>
                <a:latin typeface="Avenir"/>
              </a:rPr>
              <a:t>(Marsh, Rosser &amp; Harré, 1978) </a:t>
            </a:r>
            <a:r>
              <a:rPr lang="nl-BE" dirty="0">
                <a:solidFill>
                  <a:schemeClr val="tx1"/>
                </a:solidFill>
                <a:latin typeface="Avenir"/>
              </a:rPr>
              <a:t>shows the crowd that populated the terrace was not chaotic or mindless, but instead organised and structured:</a:t>
            </a:r>
          </a:p>
          <a:p>
            <a:pPr marL="457200" indent="-457200">
              <a:lnSpc>
                <a:spcPct val="90000"/>
              </a:lnSpc>
              <a:buAutoNum type="arabicParenR"/>
            </a:pPr>
            <a:r>
              <a:rPr lang="nl-BE" dirty="0">
                <a:solidFill>
                  <a:schemeClr val="tx1"/>
                </a:solidFill>
                <a:latin typeface="Avenir"/>
              </a:rPr>
              <a:t>Fans identified with distinct (sub)groups </a:t>
            </a:r>
          </a:p>
          <a:p>
            <a:pPr marL="457200" indent="-457200">
              <a:lnSpc>
                <a:spcPct val="90000"/>
              </a:lnSpc>
              <a:buAutoNum type="arabicParenR"/>
            </a:pPr>
            <a:r>
              <a:rPr lang="nl-BE" dirty="0">
                <a:solidFill>
                  <a:schemeClr val="tx1"/>
                </a:solidFill>
                <a:latin typeface="Avenir"/>
              </a:rPr>
              <a:t>Groups had a social hierarchy</a:t>
            </a:r>
          </a:p>
          <a:p>
            <a:pPr marL="457200" indent="-457200">
              <a:lnSpc>
                <a:spcPct val="90000"/>
              </a:lnSpc>
              <a:buAutoNum type="arabicParenR"/>
            </a:pPr>
            <a:r>
              <a:rPr lang="nl-BE" dirty="0">
                <a:solidFill>
                  <a:schemeClr val="tx1"/>
                </a:solidFill>
                <a:latin typeface="Avenir"/>
              </a:rPr>
              <a:t>These groups were a platform for working-class youth to engage in ritualised agression to give meaning to their otherwise disempowered lives</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panose="02000503020000020003" pitchFamily="2" charset="0"/>
              </a:rPr>
              <a:t>Historical theoretical approaches</a:t>
            </a:r>
            <a:br>
              <a:rPr lang="en-US" b="0" dirty="0">
                <a:solidFill>
                  <a:srgbClr val="22568B"/>
                </a:solidFill>
                <a:latin typeface="Avenir" panose="02000503020000020003" pitchFamily="2" charset="0"/>
              </a:rPr>
            </a:br>
            <a:r>
              <a:rPr lang="en-US" b="0" dirty="0">
                <a:solidFill>
                  <a:srgbClr val="22568B"/>
                </a:solidFill>
                <a:latin typeface="Avenir"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342136" y="1193299"/>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panose="02000503020000020003" pitchFamily="2" charset="0"/>
              </a:rPr>
              <a:t>Symbolic interactionism and the rules of disorder </a:t>
            </a:r>
          </a:p>
        </p:txBody>
      </p:sp>
    </p:spTree>
    <p:extLst>
      <p:ext uri="{BB962C8B-B14F-4D97-AF65-F5344CB8AC3E}">
        <p14:creationId xmlns:p14="http://schemas.microsoft.com/office/powerpoint/2010/main" val="2874294380"/>
      </p:ext>
    </p:extLst>
  </p:cSld>
  <p:clrMapOvr>
    <a:masterClrMapping/>
  </p:clrMapOvr>
  <p:extLst>
    <p:ext uri="{6950BFC3-D8DA-4A85-94F7-54DA5524770B}">
      <p188:commentRel xmlns:p188="http://schemas.microsoft.com/office/powerpoint/2018/8/main" xmlns="" r:id="rId3"/>
    </p:ext>
  </p:extLs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9CB725A-C0F6-4EC4-BAD7-14BD23961688}"/>
              </a:ext>
            </a:extLst>
          </p:cNvPr>
          <p:cNvSpPr>
            <a:spLocks noGrp="1"/>
          </p:cNvSpPr>
          <p:nvPr>
            <p:ph type="sldNum" sz="quarter" idx="4"/>
          </p:nvPr>
        </p:nvSpPr>
        <p:spPr/>
        <p:txBody>
          <a:bodyPr/>
          <a:lstStyle/>
          <a:p>
            <a:fld id="{BDED0440-CF85-4CB9-8D89-87E5AE29F424}" type="slidenum">
              <a:rPr lang="en-GB" smtClean="0"/>
              <a:pPr/>
              <a:t>4</a:t>
            </a:fld>
            <a:endParaRPr lang="en-GB" dirty="0"/>
          </a:p>
        </p:txBody>
      </p:sp>
      <p:pic>
        <p:nvPicPr>
          <p:cNvPr id="6" name="Picture 5">
            <a:extLst>
              <a:ext uri="{FF2B5EF4-FFF2-40B4-BE49-F238E27FC236}">
                <a16:creationId xmlns:a16="http://schemas.microsoft.com/office/drawing/2014/main" id="{829F5041-6AC8-4DC7-AD95-5B89AF6BD40D}"/>
              </a:ext>
            </a:extLst>
          </p:cNvPr>
          <p:cNvPicPr>
            <a:picLocks noChangeAspect="1"/>
          </p:cNvPicPr>
          <p:nvPr/>
        </p:nvPicPr>
        <p:blipFill>
          <a:blip r:embed="rId2"/>
          <a:stretch>
            <a:fillRect/>
          </a:stretch>
        </p:blipFill>
        <p:spPr>
          <a:xfrm>
            <a:off x="771392" y="155863"/>
            <a:ext cx="6182441" cy="4831773"/>
          </a:xfrm>
          <a:prstGeom prst="rect">
            <a:avLst/>
          </a:prstGeom>
        </p:spPr>
      </p:pic>
    </p:spTree>
    <p:extLst>
      <p:ext uri="{BB962C8B-B14F-4D97-AF65-F5344CB8AC3E}">
        <p14:creationId xmlns:p14="http://schemas.microsoft.com/office/powerpoint/2010/main" val="23948242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5</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5998" y="1712393"/>
            <a:ext cx="9144000" cy="3643086"/>
          </a:xfrm>
        </p:spPr>
        <p:txBody>
          <a:bodyPr>
            <a:normAutofit/>
          </a:bodyPr>
          <a:lstStyle/>
          <a:p>
            <a:pPr marL="342900" indent="-342900">
              <a:lnSpc>
                <a:spcPct val="90000"/>
              </a:lnSpc>
              <a:buFont typeface="Arial" panose="020B0604020202020204" pitchFamily="34" charset="0"/>
              <a:buChar char="•"/>
            </a:pPr>
            <a:r>
              <a:rPr lang="nl-BE" dirty="0">
                <a:solidFill>
                  <a:schemeClr val="tx1"/>
                </a:solidFill>
                <a:latin typeface="Avenir"/>
              </a:rPr>
              <a:t>‘Deviance amplification’</a:t>
            </a:r>
          </a:p>
          <a:p>
            <a:pPr marL="603504" lvl="1" indent="-342900">
              <a:lnSpc>
                <a:spcPct val="90000"/>
              </a:lnSpc>
              <a:buFont typeface="Arial" panose="020B0604020202020204" pitchFamily="34" charset="0"/>
              <a:buChar char="•"/>
            </a:pPr>
            <a:r>
              <a:rPr lang="nl-BE" dirty="0">
                <a:solidFill>
                  <a:schemeClr val="tx1"/>
                </a:solidFill>
                <a:latin typeface="Avenir"/>
              </a:rPr>
              <a:t>‘hooliganism’ involves a feedback loop in which societal reactions in turn produce increasing deviancy </a:t>
            </a:r>
          </a:p>
          <a:p>
            <a:pPr marL="603504" lvl="1" indent="-342900">
              <a:lnSpc>
                <a:spcPct val="90000"/>
              </a:lnSpc>
              <a:buFont typeface="Arial" panose="020B0604020202020204" pitchFamily="34" charset="0"/>
              <a:buChar char="•"/>
            </a:pPr>
            <a:r>
              <a:rPr lang="nl-BE" dirty="0">
                <a:solidFill>
                  <a:schemeClr val="tx1"/>
                </a:solidFill>
                <a:latin typeface="Avenir"/>
              </a:rPr>
              <a:t>‘outsiders’ vs. ‘controllers’.</a:t>
            </a:r>
          </a:p>
          <a:p>
            <a:pPr marL="342900" indent="-342900">
              <a:lnSpc>
                <a:spcPct val="90000"/>
              </a:lnSpc>
              <a:buFont typeface="Arial" panose="020B0604020202020204" pitchFamily="34" charset="0"/>
              <a:buChar char="•"/>
            </a:pPr>
            <a:r>
              <a:rPr lang="nl-BE" dirty="0">
                <a:solidFill>
                  <a:schemeClr val="tx1"/>
                </a:solidFill>
                <a:latin typeface="Avenir"/>
              </a:rPr>
              <a:t>‘Hooliganism’ is considered as a dynamic intergroup phenomenon that is meaningful for those involved, which resonates with a social identity perspective.</a:t>
            </a:r>
          </a:p>
          <a:p>
            <a:pPr marL="342900" indent="-342900">
              <a:lnSpc>
                <a:spcPct val="90000"/>
              </a:lnSpc>
              <a:buFont typeface="Arial" panose="020B0604020202020204" pitchFamily="34" charset="0"/>
              <a:buChar char="•"/>
            </a:pPr>
            <a:r>
              <a:rPr lang="nl-BE" dirty="0">
                <a:solidFill>
                  <a:schemeClr val="tx1"/>
                </a:solidFill>
                <a:latin typeface="Avenir"/>
              </a:rPr>
              <a:t>Social psychological nuances were lost in study’s theoretcial conclusions, which fell back on then fashionable ideas of fixed drives for male bonding and ritualised aggression.</a:t>
            </a: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panose="02000503020000020003" pitchFamily="2" charset="0"/>
              </a:rPr>
              <a:t>Historical theoretical approaches</a:t>
            </a:r>
            <a:br>
              <a:rPr lang="en-US" b="0" dirty="0">
                <a:solidFill>
                  <a:srgbClr val="22568B"/>
                </a:solidFill>
                <a:latin typeface="Avenir" panose="02000503020000020003" pitchFamily="2" charset="0"/>
              </a:rPr>
            </a:br>
            <a:r>
              <a:rPr lang="en-US" b="0" dirty="0">
                <a:solidFill>
                  <a:srgbClr val="22568B"/>
                </a:solidFill>
                <a:latin typeface="Avenir"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342136" y="1193299"/>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a:solidFill>
                  <a:srgbClr val="4094D1"/>
                </a:solidFill>
                <a:latin typeface="Avenir" panose="02000503020000020003" pitchFamily="2" charset="0"/>
              </a:rPr>
              <a:t>Symbolic interactionism and the rules of disorder </a:t>
            </a:r>
          </a:p>
        </p:txBody>
      </p:sp>
    </p:spTree>
    <p:extLst>
      <p:ext uri="{BB962C8B-B14F-4D97-AF65-F5344CB8AC3E}">
        <p14:creationId xmlns:p14="http://schemas.microsoft.com/office/powerpoint/2010/main" val="12477978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5AE90D85-DAE7-463C-B084-1F2A2F865C90}"/>
              </a:ext>
            </a:extLst>
          </p:cNvPr>
          <p:cNvSpPr>
            <a:spLocks noGrp="1"/>
          </p:cNvSpPr>
          <p:nvPr>
            <p:ph type="sldNum" sz="quarter" idx="4"/>
          </p:nvPr>
        </p:nvSpPr>
        <p:spPr/>
        <p:txBody>
          <a:bodyPr/>
          <a:lstStyle/>
          <a:p>
            <a:fld id="{BDED0440-CF85-4CB9-8D89-87E5AE29F424}" type="slidenum">
              <a:rPr lang="en-GB" smtClean="0"/>
              <a:pPr/>
              <a:t>6</a:t>
            </a:fld>
            <a:endParaRPr lang="en-GB" dirty="0"/>
          </a:p>
        </p:txBody>
      </p:sp>
      <p:pic>
        <p:nvPicPr>
          <p:cNvPr id="6" name="Picture 5">
            <a:extLst>
              <a:ext uri="{FF2B5EF4-FFF2-40B4-BE49-F238E27FC236}">
                <a16:creationId xmlns:a16="http://schemas.microsoft.com/office/drawing/2014/main" id="{7B589595-C1E7-450F-BE0B-8539707BF38E}"/>
              </a:ext>
            </a:extLst>
          </p:cNvPr>
          <p:cNvPicPr>
            <a:picLocks noChangeAspect="1"/>
          </p:cNvPicPr>
          <p:nvPr/>
        </p:nvPicPr>
        <p:blipFill>
          <a:blip r:embed="rId2"/>
          <a:stretch>
            <a:fillRect/>
          </a:stretch>
        </p:blipFill>
        <p:spPr>
          <a:xfrm>
            <a:off x="1756063" y="147647"/>
            <a:ext cx="5200476" cy="4848205"/>
          </a:xfrm>
          <a:prstGeom prst="rect">
            <a:avLst/>
          </a:prstGeom>
        </p:spPr>
      </p:pic>
      <p:pic>
        <p:nvPicPr>
          <p:cNvPr id="2" name="Picture 1">
            <a:extLst>
              <a:ext uri="{FF2B5EF4-FFF2-40B4-BE49-F238E27FC236}">
                <a16:creationId xmlns:a16="http://schemas.microsoft.com/office/drawing/2014/main" id="{2FF6A176-3033-4C15-A310-12D1B2E33D48}"/>
              </a:ext>
            </a:extLst>
          </p:cNvPr>
          <p:cNvPicPr>
            <a:picLocks noChangeAspect="1"/>
          </p:cNvPicPr>
          <p:nvPr/>
        </p:nvPicPr>
        <p:blipFill>
          <a:blip r:embed="rId3"/>
          <a:stretch>
            <a:fillRect/>
          </a:stretch>
        </p:blipFill>
        <p:spPr>
          <a:xfrm>
            <a:off x="2945266" y="147647"/>
            <a:ext cx="3464051" cy="3668486"/>
          </a:xfrm>
          <a:prstGeom prst="rect">
            <a:avLst/>
          </a:prstGeom>
        </p:spPr>
      </p:pic>
    </p:spTree>
    <p:extLst>
      <p:ext uri="{BB962C8B-B14F-4D97-AF65-F5344CB8AC3E}">
        <p14:creationId xmlns:p14="http://schemas.microsoft.com/office/powerpoint/2010/main" val="26240542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7</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5998" y="1603690"/>
            <a:ext cx="9144000" cy="3643086"/>
          </a:xfrm>
        </p:spPr>
        <p:txBody>
          <a:bodyPr>
            <a:normAutofit lnSpcReduction="10000"/>
          </a:bodyPr>
          <a:lstStyle/>
          <a:p>
            <a:pPr marL="342900" indent="-342900">
              <a:lnSpc>
                <a:spcPct val="90000"/>
              </a:lnSpc>
              <a:buFont typeface="Arial" panose="020B0604020202020204" pitchFamily="34" charset="0"/>
              <a:buChar char="•"/>
            </a:pPr>
            <a:r>
              <a:rPr lang="nl-BE" dirty="0">
                <a:solidFill>
                  <a:schemeClr val="tx1"/>
                </a:solidFill>
                <a:latin typeface="Avenir"/>
              </a:rPr>
              <a:t>The Leicester School of Eric Dunning et al observed two key patterns:</a:t>
            </a:r>
          </a:p>
          <a:p>
            <a:pPr marL="457200" indent="-457200">
              <a:lnSpc>
                <a:spcPct val="90000"/>
              </a:lnSpc>
              <a:buAutoNum type="arabicParenR"/>
            </a:pPr>
            <a:r>
              <a:rPr lang="nl-BE" dirty="0">
                <a:solidFill>
                  <a:schemeClr val="tx1"/>
                </a:solidFill>
                <a:latin typeface="Avenir"/>
              </a:rPr>
              <a:t>Overall levels of collective disorder in football had ebbed and flowed over the course of the 20th century</a:t>
            </a:r>
          </a:p>
          <a:p>
            <a:pPr marL="457200" indent="-457200">
              <a:lnSpc>
                <a:spcPct val="90000"/>
              </a:lnSpc>
              <a:buAutoNum type="arabicParenR"/>
            </a:pPr>
            <a:r>
              <a:rPr lang="nl-BE" dirty="0">
                <a:solidFill>
                  <a:schemeClr val="tx1"/>
                </a:solidFill>
                <a:latin typeface="Avenir"/>
              </a:rPr>
              <a:t>Those arrested tended to have the same lower working-class socio-economic background.</a:t>
            </a:r>
          </a:p>
          <a:p>
            <a:pPr marL="342900" indent="-342900">
              <a:lnSpc>
                <a:spcPct val="90000"/>
              </a:lnSpc>
              <a:buFont typeface="Arial" panose="020B0604020202020204" pitchFamily="34" charset="0"/>
              <a:buChar char="•"/>
            </a:pPr>
            <a:r>
              <a:rPr lang="nl-BE" dirty="0">
                <a:solidFill>
                  <a:schemeClr val="tx1"/>
                </a:solidFill>
                <a:latin typeface="Avenir"/>
              </a:rPr>
              <a:t>Broad decline in ‘hooliganism’ is evidence of ‘civilising’ processes.</a:t>
            </a:r>
          </a:p>
          <a:p>
            <a:pPr marL="342900" indent="-342900">
              <a:lnSpc>
                <a:spcPct val="90000"/>
              </a:lnSpc>
              <a:buFont typeface="Arial" panose="020B0604020202020204" pitchFamily="34" charset="0"/>
              <a:buChar char="•"/>
            </a:pPr>
            <a:r>
              <a:rPr lang="nl-BE" dirty="0">
                <a:solidFill>
                  <a:schemeClr val="tx1"/>
                </a:solidFill>
                <a:latin typeface="Avenir"/>
              </a:rPr>
              <a:t>Violence is assumed to be the product of the presence of those </a:t>
            </a:r>
            <a:r>
              <a:rPr lang="nl-BE">
                <a:solidFill>
                  <a:schemeClr val="tx1"/>
                </a:solidFill>
                <a:latin typeface="Avenir"/>
              </a:rPr>
              <a:t>predisposed toward </a:t>
            </a:r>
            <a:r>
              <a:rPr lang="nl-BE" dirty="0">
                <a:solidFill>
                  <a:schemeClr val="tx1"/>
                </a:solidFill>
                <a:latin typeface="Avenir"/>
              </a:rPr>
              <a:t>confrontation, and that a security approach based upon surveillance/prosecution/banning is sufficient to tackle the problem. </a:t>
            </a:r>
          </a:p>
          <a:p>
            <a:pPr marL="342900" indent="-342900">
              <a:lnSpc>
                <a:spcPct val="90000"/>
              </a:lnSpc>
              <a:buFont typeface="Arial" panose="020B0604020202020204" pitchFamily="34" charset="0"/>
              <a:buChar char="•"/>
            </a:pPr>
            <a:r>
              <a:rPr lang="nl-BE" dirty="0">
                <a:solidFill>
                  <a:schemeClr val="tx1"/>
                </a:solidFill>
                <a:latin typeface="Avenir"/>
              </a:rPr>
              <a:t>These approaches are limited by an inability to explain when, where and why specific incidents of ‘hooliganism’ occur.</a:t>
            </a:r>
          </a:p>
          <a:p>
            <a:pPr marL="342900" indent="-342900">
              <a:lnSpc>
                <a:spcPct val="90000"/>
              </a:lnSpc>
              <a:buFont typeface="Arial" panose="020B0604020202020204" pitchFamily="34" charset="0"/>
              <a:buChar char="•"/>
            </a:pPr>
            <a:endParaRPr lang="nl-BE" dirty="0">
              <a:solidFill>
                <a:schemeClr val="tx1"/>
              </a:solidFill>
              <a:latin typeface="Avenir"/>
            </a:endParaRPr>
          </a:p>
          <a:p>
            <a:pPr marL="342900" indent="-342900">
              <a:lnSpc>
                <a:spcPct val="90000"/>
              </a:lnSpc>
              <a:buFont typeface="Arial" panose="020B0604020202020204" pitchFamily="34" charset="0"/>
              <a:buChar char="•"/>
            </a:pPr>
            <a:endParaRPr lang="nl-BE" dirty="0">
              <a:solidFill>
                <a:schemeClr val="tx1"/>
              </a:solidFill>
              <a:latin typeface="Avenir"/>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85800" y="286046"/>
            <a:ext cx="7772400" cy="522288"/>
          </a:xfrm>
        </p:spPr>
        <p:txBody>
          <a:bodyPr anchor="t">
            <a:noAutofit/>
          </a:bodyPr>
          <a:lstStyle>
            <a:lvl1pPr algn="l">
              <a:defRPr sz="3600" b="1"/>
            </a:lvl1pPr>
          </a:lstStyle>
          <a:p>
            <a:r>
              <a:rPr lang="en-US" sz="3200" b="0" dirty="0">
                <a:solidFill>
                  <a:srgbClr val="22568B"/>
                </a:solidFill>
                <a:latin typeface="Avenir" panose="02000503020000020003" pitchFamily="2" charset="0"/>
              </a:rPr>
              <a:t>Historical theoretical approaches</a:t>
            </a:r>
            <a:br>
              <a:rPr lang="en-US" b="0" dirty="0">
                <a:solidFill>
                  <a:srgbClr val="22568B"/>
                </a:solidFill>
                <a:latin typeface="Avenir" panose="02000503020000020003" pitchFamily="2" charset="0"/>
              </a:rPr>
            </a:br>
            <a:r>
              <a:rPr lang="en-US" b="0" dirty="0">
                <a:solidFill>
                  <a:srgbClr val="22568B"/>
                </a:solidFill>
                <a:latin typeface="Avenir" panose="02000503020000020003" pitchFamily="2" charset="0"/>
              </a:rPr>
              <a:t> </a:t>
            </a: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342136" y="1193299"/>
            <a:ext cx="8021515" cy="51909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400" dirty="0" err="1">
                <a:solidFill>
                  <a:srgbClr val="4094D1"/>
                </a:solidFill>
                <a:latin typeface="Avenir" panose="02000503020000020003" pitchFamily="2" charset="0"/>
              </a:rPr>
              <a:t>Figurational</a:t>
            </a:r>
            <a:r>
              <a:rPr lang="en-US" sz="2400" dirty="0">
                <a:solidFill>
                  <a:srgbClr val="4094D1"/>
                </a:solidFill>
                <a:latin typeface="Avenir" panose="02000503020000020003" pitchFamily="2" charset="0"/>
              </a:rPr>
              <a:t> sociology and the ‘rough working </a:t>
            </a:r>
            <a:r>
              <a:rPr lang="en-US" sz="2400" dirty="0" err="1">
                <a:solidFill>
                  <a:srgbClr val="4094D1"/>
                </a:solidFill>
                <a:latin typeface="Avenir" panose="02000503020000020003" pitchFamily="2" charset="0"/>
              </a:rPr>
              <a:t>class’</a:t>
            </a:r>
            <a:endParaRPr lang="en-US" sz="2400" dirty="0">
              <a:solidFill>
                <a:srgbClr val="4094D1"/>
              </a:solidFill>
              <a:latin typeface="Avenir" panose="02000503020000020003" pitchFamily="2" charset="0"/>
            </a:endParaRPr>
          </a:p>
        </p:txBody>
      </p:sp>
    </p:spTree>
    <p:extLst>
      <p:ext uri="{BB962C8B-B14F-4D97-AF65-F5344CB8AC3E}">
        <p14:creationId xmlns:p14="http://schemas.microsoft.com/office/powerpoint/2010/main" val="2532797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71721" y="2681325"/>
            <a:ext cx="8235593" cy="2347875"/>
          </a:xfrm>
        </p:spPr>
        <p:txBody>
          <a:bodyPr>
            <a:normAutofit/>
          </a:bodyPr>
          <a:lstStyle/>
          <a:p>
            <a:pPr marL="342900" indent="-342900">
              <a:lnSpc>
                <a:spcPct val="90000"/>
              </a:lnSpc>
              <a:buFont typeface="Arial" panose="020B0604020202020204" pitchFamily="34" charset="0"/>
              <a:buChar char="•"/>
            </a:pPr>
            <a:r>
              <a:rPr lang="nl-BE" sz="1800" dirty="0">
                <a:latin typeface="Avenir"/>
              </a:rPr>
              <a:t>For example, England fans at 1990 World Cup Finals in Italy.</a:t>
            </a:r>
          </a:p>
          <a:p>
            <a:pPr marL="342900" indent="-342900">
              <a:lnSpc>
                <a:spcPct val="90000"/>
              </a:lnSpc>
              <a:buFont typeface="Arial" panose="020B0604020202020204" pitchFamily="34" charset="0"/>
              <a:buChar char="•"/>
            </a:pPr>
            <a:r>
              <a:rPr lang="nl-BE" sz="1800" dirty="0">
                <a:latin typeface="Avenir"/>
              </a:rPr>
              <a:t>These riots are better understood as a crowd action in which police coercion played a causal role</a:t>
            </a:r>
          </a:p>
          <a:p>
            <a:pPr marL="342900" indent="-342900">
              <a:lnSpc>
                <a:spcPct val="90000"/>
              </a:lnSpc>
              <a:buFont typeface="Arial" panose="020B0604020202020204" pitchFamily="34" charset="0"/>
              <a:buChar char="•"/>
            </a:pPr>
            <a:r>
              <a:rPr lang="nl-BE" sz="1800" dirty="0">
                <a:latin typeface="Avenir"/>
              </a:rPr>
              <a:t>The relatively indiscriminate use of force by the police – based on expectation of ‘hooliganism’ - shaped and reshaped the identities driving collective action.</a:t>
            </a:r>
          </a:p>
          <a:p>
            <a:pPr marL="342900" indent="-342900">
              <a:lnSpc>
                <a:spcPct val="90000"/>
              </a:lnSpc>
              <a:buFont typeface="Arial" panose="020B0604020202020204" pitchFamily="34" charset="0"/>
              <a:buChar char="•"/>
            </a:pPr>
            <a:endParaRPr lang="nl-BE" sz="1800" dirty="0">
              <a:latin typeface="Avenir"/>
            </a:endParaRPr>
          </a:p>
        </p:txBody>
      </p:sp>
      <p:sp>
        <p:nvSpPr>
          <p:cNvPr id="7" name="Title 1">
            <a:extLst>
              <a:ext uri="{FF2B5EF4-FFF2-40B4-BE49-F238E27FC236}">
                <a16:creationId xmlns:a16="http://schemas.microsoft.com/office/drawing/2014/main" id="{E16374FD-3178-4334-92FB-6FF2D87998B8}"/>
              </a:ext>
            </a:extLst>
          </p:cNvPr>
          <p:cNvSpPr>
            <a:spLocks noGrp="1"/>
          </p:cNvSpPr>
          <p:nvPr>
            <p:ph type="ctrTitle"/>
          </p:nvPr>
        </p:nvSpPr>
        <p:spPr>
          <a:xfrm>
            <a:off x="679450" y="438150"/>
            <a:ext cx="7772400" cy="522288"/>
          </a:xfrm>
        </p:spPr>
        <p:txBody>
          <a:bodyPr anchor="t">
            <a:noAutofit/>
          </a:bodyPr>
          <a:lstStyle>
            <a:lvl1pPr algn="l">
              <a:defRPr sz="3600" b="1"/>
            </a:lvl1pPr>
          </a:lstStyle>
          <a:p>
            <a:r>
              <a:rPr lang="en-US" sz="3200" b="0" dirty="0">
                <a:solidFill>
                  <a:srgbClr val="22568B"/>
                </a:solidFill>
                <a:latin typeface="Avenir" panose="02000503020000020003" pitchFamily="2" charset="0"/>
              </a:rPr>
              <a:t>A social identity approach</a:t>
            </a:r>
            <a:br>
              <a:rPr lang="en-US" b="0" dirty="0">
                <a:solidFill>
                  <a:srgbClr val="22568B"/>
                </a:solidFill>
                <a:latin typeface="Avenir" panose="02000503020000020003" pitchFamily="2" charset="0"/>
              </a:rPr>
            </a:br>
            <a:endParaRPr lang="en-US" b="0" dirty="0">
              <a:solidFill>
                <a:srgbClr val="22568B"/>
              </a:solidFill>
              <a:latin typeface="Avenir" panose="02000503020000020003" pitchFamily="2" charset="0"/>
            </a:endParaRPr>
          </a:p>
        </p:txBody>
      </p:sp>
      <p:sp>
        <p:nvSpPr>
          <p:cNvPr id="10" name="Subtitle 2">
            <a:extLst>
              <a:ext uri="{FF2B5EF4-FFF2-40B4-BE49-F238E27FC236}">
                <a16:creationId xmlns:a16="http://schemas.microsoft.com/office/drawing/2014/main" id="{8F590BBE-DFF9-4E01-91C4-3D5760711361}"/>
              </a:ext>
            </a:extLst>
          </p:cNvPr>
          <p:cNvSpPr txBox="1">
            <a:spLocks/>
          </p:cNvSpPr>
          <p:nvPr/>
        </p:nvSpPr>
        <p:spPr>
          <a:xfrm>
            <a:off x="1064920" y="1735762"/>
            <a:ext cx="6315495" cy="948375"/>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en-US" sz="2000" dirty="0">
                <a:solidFill>
                  <a:srgbClr val="4094D1"/>
                </a:solidFill>
                <a:latin typeface="Avenir" panose="02000503020000020003" pitchFamily="2" charset="0"/>
              </a:rPr>
              <a:t>Rather than being senseless, ‘hooliganism’ can be shaped by intergroup dynamics.</a:t>
            </a:r>
          </a:p>
        </p:txBody>
      </p:sp>
      <p:sp>
        <p:nvSpPr>
          <p:cNvPr id="6" name="Rounded Rectangle 5">
            <a:extLst>
              <a:ext uri="{FF2B5EF4-FFF2-40B4-BE49-F238E27FC236}">
                <a16:creationId xmlns:a16="http://schemas.microsoft.com/office/drawing/2014/main" id="{99BE6611-CA50-6F42-8219-3FB23D4E6128}"/>
              </a:ext>
            </a:extLst>
          </p:cNvPr>
          <p:cNvSpPr/>
          <p:nvPr/>
        </p:nvSpPr>
        <p:spPr>
          <a:xfrm>
            <a:off x="240324" y="1623374"/>
            <a:ext cx="691661" cy="948376"/>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Tree>
    <p:extLst>
      <p:ext uri="{BB962C8B-B14F-4D97-AF65-F5344CB8AC3E}">
        <p14:creationId xmlns:p14="http://schemas.microsoft.com/office/powerpoint/2010/main" val="8698732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C8909DBD-EE49-4F83-9213-589B796CE64E}"/>
              </a:ext>
            </a:extLst>
          </p:cNvPr>
          <p:cNvSpPr>
            <a:spLocks noGrp="1"/>
          </p:cNvSpPr>
          <p:nvPr>
            <p:ph type="sldNum" sz="quarter" idx="4"/>
          </p:nvPr>
        </p:nvSpPr>
        <p:spPr/>
        <p:txBody>
          <a:bodyPr/>
          <a:lstStyle/>
          <a:p>
            <a:fld id="{BDED0440-CF85-4CB9-8D89-87E5AE29F424}" type="slidenum">
              <a:rPr lang="en-GB" smtClean="0"/>
              <a:pPr/>
              <a:t>9</a:t>
            </a:fld>
            <a:endParaRPr lang="en-GB" dirty="0"/>
          </a:p>
        </p:txBody>
      </p:sp>
      <p:pic>
        <p:nvPicPr>
          <p:cNvPr id="6" name="Picture 5">
            <a:extLst>
              <a:ext uri="{FF2B5EF4-FFF2-40B4-BE49-F238E27FC236}">
                <a16:creationId xmlns:a16="http://schemas.microsoft.com/office/drawing/2014/main" id="{F9DCE6E8-A267-4027-8CAD-A007D76AFE0E}"/>
              </a:ext>
            </a:extLst>
          </p:cNvPr>
          <p:cNvPicPr>
            <a:picLocks noChangeAspect="1"/>
          </p:cNvPicPr>
          <p:nvPr/>
        </p:nvPicPr>
        <p:blipFill>
          <a:blip r:embed="rId2"/>
          <a:stretch>
            <a:fillRect/>
          </a:stretch>
        </p:blipFill>
        <p:spPr>
          <a:xfrm>
            <a:off x="706581" y="484016"/>
            <a:ext cx="6742176" cy="4441275"/>
          </a:xfrm>
          <a:prstGeom prst="rect">
            <a:avLst/>
          </a:prstGeom>
        </p:spPr>
      </p:pic>
      <p:pic>
        <p:nvPicPr>
          <p:cNvPr id="2" name="Picture 1">
            <a:extLst>
              <a:ext uri="{FF2B5EF4-FFF2-40B4-BE49-F238E27FC236}">
                <a16:creationId xmlns:a16="http://schemas.microsoft.com/office/drawing/2014/main" id="{D579E365-D2C9-4E76-86E1-FE5757151B60}"/>
              </a:ext>
            </a:extLst>
          </p:cNvPr>
          <p:cNvPicPr>
            <a:picLocks noChangeAspect="1"/>
          </p:cNvPicPr>
          <p:nvPr/>
        </p:nvPicPr>
        <p:blipFill>
          <a:blip r:embed="rId3"/>
          <a:stretch>
            <a:fillRect/>
          </a:stretch>
        </p:blipFill>
        <p:spPr>
          <a:xfrm>
            <a:off x="298965" y="0"/>
            <a:ext cx="7557407" cy="3370870"/>
          </a:xfrm>
          <a:prstGeom prst="rect">
            <a:avLst/>
          </a:prstGeom>
        </p:spPr>
      </p:pic>
    </p:spTree>
    <p:extLst>
      <p:ext uri="{BB962C8B-B14F-4D97-AF65-F5344CB8AC3E}">
        <p14:creationId xmlns:p14="http://schemas.microsoft.com/office/powerpoint/2010/main" val="2801496357"/>
      </p:ext>
    </p:extLst>
  </p:cSld>
  <p:clrMapOvr>
    <a:masterClrMapping/>
  </p:clrMapOvr>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AF89B70DD9C08446A8443DF534F7285E" ma:contentTypeVersion="14" ma:contentTypeDescription="Create a new document." ma:contentTypeScope="" ma:versionID="41d56077e916ed79ff31df6f6fbc12af">
  <xsd:schema xmlns:xsd="http://www.w3.org/2001/XMLSchema" xmlns:xs="http://www.w3.org/2001/XMLSchema" xmlns:p="http://schemas.microsoft.com/office/2006/metadata/properties" xmlns:ns3="04677cab-20cd-44d8-974c-14c664890eaa" xmlns:ns4="fd689c1b-2561-4a46-ae04-6449f963ff76" targetNamespace="http://schemas.microsoft.com/office/2006/metadata/properties" ma:root="true" ma:fieldsID="3195cbd6702fdeecf5cb6d49682f7d06" ns3:_="" ns4:_="">
    <xsd:import namespace="04677cab-20cd-44d8-974c-14c664890eaa"/>
    <xsd:import namespace="fd689c1b-2561-4a46-ae04-6449f963ff76"/>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GenerationTime" minOccurs="0"/>
                <xsd:element ref="ns4:MediaServiceEventHashCode" minOccurs="0"/>
                <xsd:element ref="ns4:MediaServiceDateTaken" minOccurs="0"/>
                <xsd:element ref="ns4:MediaServiceOCR" minOccurs="0"/>
                <xsd:element ref="ns4:MediaServiceLocation" minOccurs="0"/>
                <xsd:element ref="ns4:MediaServiceAutoKeyPoints" minOccurs="0"/>
                <xsd:element ref="ns4:MediaServiceKeyPoints" minOccurs="0"/>
                <xsd:element ref="ns4: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4677cab-20cd-44d8-974c-14c664890eaa"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d689c1b-2561-4a46-ae04-6449f963ff76"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6" nillable="true" ma:displayName="MediaServiceDateTaken" ma:hidden="true" ma:internalName="MediaServiceDateTaken"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1" nillable="true" ma:displayName="Length (seconds)" ma:internalName="MediaLengthInSeconds" ma:readOnly="true">
      <xsd:simpleType>
        <xsd:restriction base="dms:Unknow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A7A907E-5D50-4097-BFC4-4FE7B6A7F250}">
  <ds:schemaRefs>
    <ds:schemaRef ds:uri="http://schemas.microsoft.com/office/infopath/2007/PartnerControls"/>
    <ds:schemaRef ds:uri="04677cab-20cd-44d8-974c-14c664890eaa"/>
    <ds:schemaRef ds:uri="fd689c1b-2561-4a46-ae04-6449f963ff76"/>
    <ds:schemaRef ds:uri="http://purl.org/dc/dcmitype/"/>
    <ds:schemaRef ds:uri="http://purl.org/dc/elements/1.1/"/>
    <ds:schemaRef ds:uri="http://schemas.microsoft.com/office/2006/documentManagement/types"/>
    <ds:schemaRef ds:uri="http://purl.org/dc/terms/"/>
    <ds:schemaRef ds:uri="http://www.w3.org/XML/1998/namespace"/>
    <ds:schemaRef ds:uri="http://schemas.microsoft.com/office/2006/metadata/properties"/>
    <ds:schemaRef ds:uri="http://schemas.openxmlformats.org/package/2006/metadata/core-properties"/>
  </ds:schemaRefs>
</ds:datastoreItem>
</file>

<file path=customXml/itemProps2.xml><?xml version="1.0" encoding="utf-8"?>
<ds:datastoreItem xmlns:ds="http://schemas.openxmlformats.org/officeDocument/2006/customXml" ds:itemID="{D75D09F8-62D7-4669-80AB-FA2ABB276D98}">
  <ds:schemaRefs>
    <ds:schemaRef ds:uri="http://schemas.microsoft.com/sharepoint/v3/contenttype/forms"/>
  </ds:schemaRefs>
</ds:datastoreItem>
</file>

<file path=customXml/itemProps3.xml><?xml version="1.0" encoding="utf-8"?>
<ds:datastoreItem xmlns:ds="http://schemas.openxmlformats.org/officeDocument/2006/customXml" ds:itemID="{60B680B5-2501-47D5-8842-32359DFA2CC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04677cab-20cd-44d8-974c-14c664890eaa"/>
    <ds:schemaRef ds:uri="fd689c1b-2561-4a46-ae04-6449f963ff7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20973</TotalTime>
  <Words>10199</Words>
  <Application>Microsoft Office PowerPoint</Application>
  <PresentationFormat>On-screen Show (16:9)</PresentationFormat>
  <Paragraphs>158</Paragraphs>
  <Slides>15</Slides>
  <Notes>11</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15</vt:i4>
      </vt:variant>
    </vt:vector>
  </HeadingPairs>
  <TitlesOfParts>
    <vt:vector size="26" baseType="lpstr">
      <vt:lpstr>ＭＳ Ｐゴシック</vt:lpstr>
      <vt:lpstr>Al Bayan Plain</vt:lpstr>
      <vt:lpstr>Apple Color Emoji</vt:lpstr>
      <vt:lpstr>Arial</vt:lpstr>
      <vt:lpstr>Avenir</vt:lpstr>
      <vt:lpstr>Beirut</vt:lpstr>
      <vt:lpstr>Bodoni Ornaments</vt:lpstr>
      <vt:lpstr>Calibri</vt:lpstr>
      <vt:lpstr>Calibri Light</vt:lpstr>
      <vt:lpstr>Shree Devanagari 714</vt:lpstr>
      <vt:lpstr>Metropolitan</vt:lpstr>
      <vt:lpstr>PowerPoint Presentation</vt:lpstr>
      <vt:lpstr>Background </vt:lpstr>
      <vt:lpstr>Historical theoretical approaches  </vt:lpstr>
      <vt:lpstr>PowerPoint Presentation</vt:lpstr>
      <vt:lpstr>Historical theoretical approaches  </vt:lpstr>
      <vt:lpstr>PowerPoint Presentation</vt:lpstr>
      <vt:lpstr>Historical theoretical approaches  </vt:lpstr>
      <vt:lpstr>A social identity approach </vt:lpstr>
      <vt:lpstr>PowerPoint Presentation</vt:lpstr>
      <vt:lpstr>A social identity approach</vt:lpstr>
      <vt:lpstr>A social identity approach</vt:lpstr>
      <vt:lpstr>PowerPoint Presentation</vt:lpstr>
      <vt:lpstr>A social identity approach </vt:lpstr>
      <vt:lpstr>PowerPoint Presentation</vt:lpstr>
      <vt:lpstr>Conclusions </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know</dc:title>
  <dc:creator>Martha Sedgwick</dc:creator>
  <cp:lastModifiedBy>Filip Boen</cp:lastModifiedBy>
  <cp:revision>994</cp:revision>
  <cp:lastPrinted>2017-06-27T15:10:23Z</cp:lastPrinted>
  <dcterms:created xsi:type="dcterms:W3CDTF">2012-11-12T22:03:53Z</dcterms:created>
  <dcterms:modified xsi:type="dcterms:W3CDTF">2022-06-14T00:56:46Z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0x010100AF89B70DD9C08446A8443DF534F7285E</vt:lpwstr>
  </property>
</Properties>
</file>