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69" r:id="rId4"/>
  </p:sldMasterIdLst>
  <p:notesMasterIdLst>
    <p:notesMasterId r:id="rId20"/>
  </p:notesMasterIdLst>
  <p:handoutMasterIdLst>
    <p:handoutMasterId r:id="rId21"/>
  </p:handoutMasterIdLst>
  <p:sldIdLst>
    <p:sldId id="500" r:id="rId5"/>
    <p:sldId id="1053" r:id="rId6"/>
    <p:sldId id="1037" r:id="rId7"/>
    <p:sldId id="1104" r:id="rId8"/>
    <p:sldId id="1105" r:id="rId9"/>
    <p:sldId id="256" r:id="rId10"/>
    <p:sldId id="1103" r:id="rId11"/>
    <p:sldId id="1112" r:id="rId12"/>
    <p:sldId id="1107" r:id="rId13"/>
    <p:sldId id="1108" r:id="rId14"/>
    <p:sldId id="1109" r:id="rId15"/>
    <p:sldId id="1110" r:id="rId16"/>
    <p:sldId id="1111" r:id="rId17"/>
    <p:sldId id="1039" r:id="rId18"/>
    <p:sldId id="577" r:id="rId19"/>
  </p:sldIdLst>
  <p:sldSz cx="9144000" cy="5143500" type="screen16x9"/>
  <p:notesSz cx="6797675" cy="9926638"/>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0B4C9"/>
    <a:srgbClr val="4094D1"/>
    <a:srgbClr val="1B3D78"/>
    <a:srgbClr val="22568B"/>
    <a:srgbClr val="62A9D5"/>
    <a:srgbClr val="3DB7E4"/>
    <a:srgbClr val="5C458F"/>
    <a:srgbClr val="002060"/>
    <a:srgbClr val="EC952B"/>
    <a:srgbClr val="F0AF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31" autoAdjust="0"/>
    <p:restoredTop sz="68618" autoAdjust="0"/>
  </p:normalViewPr>
  <p:slideViewPr>
    <p:cSldViewPr snapToGrid="0" snapToObjects="1">
      <p:cViewPr varScale="1">
        <p:scale>
          <a:sx n="74" d="100"/>
          <a:sy n="74" d="100"/>
        </p:scale>
        <p:origin x="264" y="62"/>
      </p:cViewPr>
      <p:guideLst>
        <p:guide orient="horz" pos="1620"/>
        <p:guide pos="2880"/>
      </p:guideLst>
    </p:cSldViewPr>
  </p:slideViewPr>
  <p:outlineViewPr>
    <p:cViewPr>
      <p:scale>
        <a:sx n="33" d="100"/>
        <a:sy n="33" d="100"/>
      </p:scale>
      <p:origin x="0" y="3990"/>
    </p:cViewPr>
  </p:outlineViewPr>
  <p:notesTextViewPr>
    <p:cViewPr>
      <p:scale>
        <a:sx n="100" d="100"/>
        <a:sy n="100" d="100"/>
      </p:scale>
      <p:origin x="0" y="0"/>
    </p:cViewPr>
  </p:notesTextViewPr>
  <p:notesViewPr>
    <p:cSldViewPr snapToGrid="0" snapToObjects="1">
      <p:cViewPr varScale="1">
        <p:scale>
          <a:sx n="58" d="100"/>
          <a:sy n="58" d="100"/>
        </p:scale>
        <p:origin x="3254" y="72"/>
      </p:cViewPr>
      <p:guideLst/>
    </p:cSldViewPr>
  </p:notesViewPr>
  <p:gridSpacing cx="72237" cy="72237"/>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lip Boen" userId="f3ba5a88-dbd6-47dd-871a-e364d5b391b4" providerId="ADAL" clId="{C89EA8BE-BF90-4A7D-8EFC-387378E4DEC9}"/>
    <pc:docChg chg="undo custSel addSld delSld modSld">
      <pc:chgData name="Filip Boen" userId="f3ba5a88-dbd6-47dd-871a-e364d5b391b4" providerId="ADAL" clId="{C89EA8BE-BF90-4A7D-8EFC-387378E4DEC9}" dt="2022-06-13T01:58:48" v="4231" actId="20577"/>
      <pc:docMkLst>
        <pc:docMk/>
      </pc:docMkLst>
      <pc:sldChg chg="addSp delSp modSp add">
        <pc:chgData name="Filip Boen" userId="f3ba5a88-dbd6-47dd-871a-e364d5b391b4" providerId="ADAL" clId="{C89EA8BE-BF90-4A7D-8EFC-387378E4DEC9}" dt="2022-06-13T01:57:38.588" v="4179" actId="167"/>
        <pc:sldMkLst>
          <pc:docMk/>
          <pc:sldMk cId="0" sldId="256"/>
        </pc:sldMkLst>
        <pc:picChg chg="add mod ord">
          <ac:chgData name="Filip Boen" userId="f3ba5a88-dbd6-47dd-871a-e364d5b391b4" providerId="ADAL" clId="{C89EA8BE-BF90-4A7D-8EFC-387378E4DEC9}" dt="2022-06-13T01:57:38.588" v="4179" actId="167"/>
          <ac:picMkLst>
            <pc:docMk/>
            <pc:sldMk cId="0" sldId="256"/>
            <ac:picMk id="2" creationId="{54269682-3745-48B2-B418-8F05D669C77E}"/>
          </ac:picMkLst>
        </pc:picChg>
        <pc:picChg chg="add del mod ord">
          <ac:chgData name="Filip Boen" userId="f3ba5a88-dbd6-47dd-871a-e364d5b391b4" providerId="ADAL" clId="{C89EA8BE-BF90-4A7D-8EFC-387378E4DEC9}" dt="2022-06-13T01:48:37.904" v="4141"/>
          <ac:picMkLst>
            <pc:docMk/>
            <pc:sldMk cId="0" sldId="256"/>
            <ac:picMk id="76" creationId="{E4FF2F0F-9914-487F-A838-DDB29ED6FC88}"/>
          </ac:picMkLst>
        </pc:picChg>
        <pc:cxnChg chg="mod">
          <ac:chgData name="Filip Boen" userId="f3ba5a88-dbd6-47dd-871a-e364d5b391b4" providerId="ADAL" clId="{C89EA8BE-BF90-4A7D-8EFC-387378E4DEC9}" dt="2022-06-13T01:48:17.532" v="4139" actId="1076"/>
          <ac:cxnSpMkLst>
            <pc:docMk/>
            <pc:sldMk cId="0" sldId="256"/>
            <ac:cxnSpMk id="89" creationId="{5EB2FA3A-C9A7-4738-A915-F00D8491242C}"/>
          </ac:cxnSpMkLst>
        </pc:cxnChg>
      </pc:sldChg>
      <pc:sldChg chg="modSp">
        <pc:chgData name="Filip Boen" userId="f3ba5a88-dbd6-47dd-871a-e364d5b391b4" providerId="ADAL" clId="{C89EA8BE-BF90-4A7D-8EFC-387378E4DEC9}" dt="2022-06-13T01:44:50.302" v="4113" actId="113"/>
        <pc:sldMkLst>
          <pc:docMk/>
          <pc:sldMk cId="472659591" sldId="577"/>
        </pc:sldMkLst>
        <pc:spChg chg="mod">
          <ac:chgData name="Filip Boen" userId="f3ba5a88-dbd6-47dd-871a-e364d5b391b4" providerId="ADAL" clId="{C89EA8BE-BF90-4A7D-8EFC-387378E4DEC9}" dt="2022-06-13T01:44:50.302" v="4113" actId="113"/>
          <ac:spMkLst>
            <pc:docMk/>
            <pc:sldMk cId="472659591" sldId="577"/>
            <ac:spMk id="9" creationId="{9E1FB00C-FB00-47C6-88BF-17239AD5F695}"/>
          </ac:spMkLst>
        </pc:spChg>
      </pc:sldChg>
      <pc:sldChg chg="modSp modAnim">
        <pc:chgData name="Filip Boen" userId="f3ba5a88-dbd6-47dd-871a-e364d5b391b4" providerId="ADAL" clId="{C89EA8BE-BF90-4A7D-8EFC-387378E4DEC9}" dt="2022-06-13T01:45:12.343" v="4129"/>
        <pc:sldMkLst>
          <pc:docMk/>
          <pc:sldMk cId="816335420" sldId="1037"/>
        </pc:sldMkLst>
        <pc:picChg chg="mod">
          <ac:chgData name="Filip Boen" userId="f3ba5a88-dbd6-47dd-871a-e364d5b391b4" providerId="ADAL" clId="{C89EA8BE-BF90-4A7D-8EFC-387378E4DEC9}" dt="2022-06-13T00:50:23.579" v="1" actId="1076"/>
          <ac:picMkLst>
            <pc:docMk/>
            <pc:sldMk cId="816335420" sldId="1037"/>
            <ac:picMk id="5" creationId="{21A7DE82-09F9-4A6A-973A-87B0F7AFE8C3}"/>
          </ac:picMkLst>
        </pc:picChg>
      </pc:sldChg>
      <pc:sldChg chg="addSp delSp modSp add modAnim">
        <pc:chgData name="Filip Boen" userId="f3ba5a88-dbd6-47dd-871a-e364d5b391b4" providerId="ADAL" clId="{C89EA8BE-BF90-4A7D-8EFC-387378E4DEC9}" dt="2022-06-13T01:50:36.382" v="4167" actId="14861"/>
        <pc:sldMkLst>
          <pc:docMk/>
          <pc:sldMk cId="277478105" sldId="1039"/>
        </pc:sldMkLst>
        <pc:spChg chg="del">
          <ac:chgData name="Filip Boen" userId="f3ba5a88-dbd6-47dd-871a-e364d5b391b4" providerId="ADAL" clId="{C89EA8BE-BF90-4A7D-8EFC-387378E4DEC9}" dt="2022-06-13T01:44:04.202" v="4098"/>
          <ac:spMkLst>
            <pc:docMk/>
            <pc:sldMk cId="277478105" sldId="1039"/>
            <ac:spMk id="3" creationId="{8A607868-EE16-F645-8FD2-9B1AD4C0527C}"/>
          </ac:spMkLst>
        </pc:spChg>
        <pc:spChg chg="del">
          <ac:chgData name="Filip Boen" userId="f3ba5a88-dbd6-47dd-871a-e364d5b391b4" providerId="ADAL" clId="{C89EA8BE-BF90-4A7D-8EFC-387378E4DEC9}" dt="2022-06-13T01:44:06.388" v="4099"/>
          <ac:spMkLst>
            <pc:docMk/>
            <pc:sldMk cId="277478105" sldId="1039"/>
            <ac:spMk id="4" creationId="{31D59C1E-EF70-F44F-8E9E-D3A269F58D9E}"/>
          </ac:spMkLst>
        </pc:spChg>
        <pc:spChg chg="del">
          <ac:chgData name="Filip Boen" userId="f3ba5a88-dbd6-47dd-871a-e364d5b391b4" providerId="ADAL" clId="{C89EA8BE-BF90-4A7D-8EFC-387378E4DEC9}" dt="2022-06-13T01:44:15.498" v="4100"/>
          <ac:spMkLst>
            <pc:docMk/>
            <pc:sldMk cId="277478105" sldId="1039"/>
            <ac:spMk id="6" creationId="{4228A18A-63DA-ED4F-B94C-5BBDE4A02D7C}"/>
          </ac:spMkLst>
        </pc:spChg>
        <pc:picChg chg="add mod">
          <ac:chgData name="Filip Boen" userId="f3ba5a88-dbd6-47dd-871a-e364d5b391b4" providerId="ADAL" clId="{C89EA8BE-BF90-4A7D-8EFC-387378E4DEC9}" dt="2022-06-13T01:50:36.382" v="4167" actId="14861"/>
          <ac:picMkLst>
            <pc:docMk/>
            <pc:sldMk cId="277478105" sldId="1039"/>
            <ac:picMk id="7" creationId="{ECF03EAC-327B-471D-A7AE-DA4EBEBC3531}"/>
          </ac:picMkLst>
        </pc:picChg>
      </pc:sldChg>
      <pc:sldChg chg="modSp modNotes">
        <pc:chgData name="Filip Boen" userId="f3ba5a88-dbd6-47dd-871a-e364d5b391b4" providerId="ADAL" clId="{C89EA8BE-BF90-4A7D-8EFC-387378E4DEC9}" dt="2022-06-13T01:56:40.557" v="4170" actId="20577"/>
        <pc:sldMkLst>
          <pc:docMk/>
          <pc:sldMk cId="1271171560" sldId="1053"/>
        </pc:sldMkLst>
        <pc:spChg chg="mod">
          <ac:chgData name="Filip Boen" userId="f3ba5a88-dbd6-47dd-871a-e364d5b391b4" providerId="ADAL" clId="{C89EA8BE-BF90-4A7D-8EFC-387378E4DEC9}" dt="2022-06-13T01:56:40.557" v="4170" actId="20577"/>
          <ac:spMkLst>
            <pc:docMk/>
            <pc:sldMk cId="1271171560" sldId="1053"/>
            <ac:spMk id="8" creationId="{68AF17C5-4836-46DA-81D6-58CE7E079EF5}"/>
          </ac:spMkLst>
        </pc:spChg>
      </pc:sldChg>
      <pc:sldChg chg="modSp">
        <pc:chgData name="Filip Boen" userId="f3ba5a88-dbd6-47dd-871a-e364d5b391b4" providerId="ADAL" clId="{C89EA8BE-BF90-4A7D-8EFC-387378E4DEC9}" dt="2022-06-13T01:58:48" v="4231" actId="20577"/>
        <pc:sldMkLst>
          <pc:docMk/>
          <pc:sldMk cId="2874294380" sldId="1103"/>
        </pc:sldMkLst>
        <pc:spChg chg="mod">
          <ac:chgData name="Filip Boen" userId="f3ba5a88-dbd6-47dd-871a-e364d5b391b4" providerId="ADAL" clId="{C89EA8BE-BF90-4A7D-8EFC-387378E4DEC9}" dt="2022-06-13T01:58:48" v="4231" actId="20577"/>
          <ac:spMkLst>
            <pc:docMk/>
            <pc:sldMk cId="2874294380" sldId="1103"/>
            <ac:spMk id="9" creationId="{9E1FB00C-FB00-47C6-88BF-17239AD5F695}"/>
          </ac:spMkLst>
        </pc:spChg>
      </pc:sldChg>
      <pc:sldChg chg="addSp modSp">
        <pc:chgData name="Filip Boen" userId="f3ba5a88-dbd6-47dd-871a-e364d5b391b4" providerId="ADAL" clId="{C89EA8BE-BF90-4A7D-8EFC-387378E4DEC9}" dt="2022-06-13T01:45:55.912" v="4132" actId="1076"/>
        <pc:sldMkLst>
          <pc:docMk/>
          <pc:sldMk cId="1532704931" sldId="1104"/>
        </pc:sldMkLst>
        <pc:picChg chg="add mod">
          <ac:chgData name="Filip Boen" userId="f3ba5a88-dbd6-47dd-871a-e364d5b391b4" providerId="ADAL" clId="{C89EA8BE-BF90-4A7D-8EFC-387378E4DEC9}" dt="2022-06-13T01:45:55.912" v="4132" actId="1076"/>
          <ac:picMkLst>
            <pc:docMk/>
            <pc:sldMk cId="1532704931" sldId="1104"/>
            <ac:picMk id="3" creationId="{D56CE137-B24F-41FA-8D14-58CE5CA60D13}"/>
          </ac:picMkLst>
        </pc:picChg>
      </pc:sldChg>
      <pc:sldChg chg="modSp modNotes">
        <pc:chgData name="Filip Boen" userId="f3ba5a88-dbd6-47dd-871a-e364d5b391b4" providerId="ADAL" clId="{C89EA8BE-BF90-4A7D-8EFC-387378E4DEC9}" dt="2022-06-13T01:57:14.208" v="4176" actId="20577"/>
        <pc:sldMkLst>
          <pc:docMk/>
          <pc:sldMk cId="4250507988" sldId="1105"/>
        </pc:sldMkLst>
        <pc:spChg chg="mod">
          <ac:chgData name="Filip Boen" userId="f3ba5a88-dbd6-47dd-871a-e364d5b391b4" providerId="ADAL" clId="{C89EA8BE-BF90-4A7D-8EFC-387378E4DEC9}" dt="2022-06-13T01:57:14.208" v="4176" actId="20577"/>
          <ac:spMkLst>
            <pc:docMk/>
            <pc:sldMk cId="4250507988" sldId="1105"/>
            <ac:spMk id="8" creationId="{68AF17C5-4836-46DA-81D6-58CE7E079EF5}"/>
          </ac:spMkLst>
        </pc:spChg>
      </pc:sldChg>
      <pc:sldChg chg="addSp delSp modSp del">
        <pc:chgData name="Filip Boen" userId="f3ba5a88-dbd6-47dd-871a-e364d5b391b4" providerId="ADAL" clId="{C89EA8BE-BF90-4A7D-8EFC-387378E4DEC9}" dt="2022-06-13T01:49:29.642" v="4152" actId="2696"/>
        <pc:sldMkLst>
          <pc:docMk/>
          <pc:sldMk cId="155303470" sldId="1106"/>
        </pc:sldMkLst>
        <pc:picChg chg="add mod">
          <ac:chgData name="Filip Boen" userId="f3ba5a88-dbd6-47dd-871a-e364d5b391b4" providerId="ADAL" clId="{C89EA8BE-BF90-4A7D-8EFC-387378E4DEC9}" dt="2022-06-13T01:48:42.077" v="4143" actId="1076"/>
          <ac:picMkLst>
            <pc:docMk/>
            <pc:sldMk cId="155303470" sldId="1106"/>
            <ac:picMk id="4" creationId="{05090AAC-7CD1-4EAE-B49D-B9A24D42F847}"/>
          </ac:picMkLst>
        </pc:picChg>
        <pc:picChg chg="del">
          <ac:chgData name="Filip Boen" userId="f3ba5a88-dbd6-47dd-871a-e364d5b391b4" providerId="ADAL" clId="{C89EA8BE-BF90-4A7D-8EFC-387378E4DEC9}" dt="2022-06-13T01:47:35.560" v="4134"/>
          <ac:picMkLst>
            <pc:docMk/>
            <pc:sldMk cId="155303470" sldId="1106"/>
            <ac:picMk id="7" creationId="{1EA6CA2C-A565-48D3-B787-460916AB439F}"/>
          </ac:picMkLst>
        </pc:picChg>
      </pc:sldChg>
      <pc:sldChg chg="modSp modNotes modNotesTx">
        <pc:chgData name="Filip Boen" userId="f3ba5a88-dbd6-47dd-871a-e364d5b391b4" providerId="ADAL" clId="{C89EA8BE-BF90-4A7D-8EFC-387378E4DEC9}" dt="2022-06-13T00:59:27.672" v="639" actId="207"/>
        <pc:sldMkLst>
          <pc:docMk/>
          <pc:sldMk cId="803439725" sldId="1107"/>
        </pc:sldMkLst>
        <pc:spChg chg="mod">
          <ac:chgData name="Filip Boen" userId="f3ba5a88-dbd6-47dd-871a-e364d5b391b4" providerId="ADAL" clId="{C89EA8BE-BF90-4A7D-8EFC-387378E4DEC9}" dt="2022-06-13T00:59:27.672" v="639" actId="207"/>
          <ac:spMkLst>
            <pc:docMk/>
            <pc:sldMk cId="803439725" sldId="1107"/>
            <ac:spMk id="9" creationId="{9E1FB00C-FB00-47C6-88BF-17239AD5F695}"/>
          </ac:spMkLst>
        </pc:spChg>
      </pc:sldChg>
      <pc:sldChg chg="modSp modNotes">
        <pc:chgData name="Filip Boen" userId="f3ba5a88-dbd6-47dd-871a-e364d5b391b4" providerId="ADAL" clId="{C89EA8BE-BF90-4A7D-8EFC-387378E4DEC9}" dt="2022-06-13T01:05:16.307" v="1480" actId="207"/>
        <pc:sldMkLst>
          <pc:docMk/>
          <pc:sldMk cId="2656742347" sldId="1108"/>
        </pc:sldMkLst>
        <pc:spChg chg="mod">
          <ac:chgData name="Filip Boen" userId="f3ba5a88-dbd6-47dd-871a-e364d5b391b4" providerId="ADAL" clId="{C89EA8BE-BF90-4A7D-8EFC-387378E4DEC9}" dt="2022-06-13T01:05:16.307" v="1480" actId="207"/>
          <ac:spMkLst>
            <pc:docMk/>
            <pc:sldMk cId="2656742347" sldId="1108"/>
            <ac:spMk id="9" creationId="{9E1FB00C-FB00-47C6-88BF-17239AD5F695}"/>
          </ac:spMkLst>
        </pc:spChg>
      </pc:sldChg>
      <pc:sldChg chg="modSp modNotes">
        <pc:chgData name="Filip Boen" userId="f3ba5a88-dbd6-47dd-871a-e364d5b391b4" providerId="ADAL" clId="{C89EA8BE-BF90-4A7D-8EFC-387378E4DEC9}" dt="2022-06-13T01:08:17.251" v="1993" actId="207"/>
        <pc:sldMkLst>
          <pc:docMk/>
          <pc:sldMk cId="139347736" sldId="1109"/>
        </pc:sldMkLst>
        <pc:spChg chg="mod">
          <ac:chgData name="Filip Boen" userId="f3ba5a88-dbd6-47dd-871a-e364d5b391b4" providerId="ADAL" clId="{C89EA8BE-BF90-4A7D-8EFC-387378E4DEC9}" dt="2022-06-13T01:08:17.251" v="1993" actId="207"/>
          <ac:spMkLst>
            <pc:docMk/>
            <pc:sldMk cId="139347736" sldId="1109"/>
            <ac:spMk id="9" creationId="{9E1FB00C-FB00-47C6-88BF-17239AD5F695}"/>
          </ac:spMkLst>
        </pc:spChg>
      </pc:sldChg>
      <pc:sldChg chg="modSp modNotes modNotesTx">
        <pc:chgData name="Filip Boen" userId="f3ba5a88-dbd6-47dd-871a-e364d5b391b4" providerId="ADAL" clId="{C89EA8BE-BF90-4A7D-8EFC-387378E4DEC9}" dt="2022-06-13T01:14:42.454" v="2759" actId="20577"/>
        <pc:sldMkLst>
          <pc:docMk/>
          <pc:sldMk cId="3408691811" sldId="1110"/>
        </pc:sldMkLst>
        <pc:spChg chg="mod">
          <ac:chgData name="Filip Boen" userId="f3ba5a88-dbd6-47dd-871a-e364d5b391b4" providerId="ADAL" clId="{C89EA8BE-BF90-4A7D-8EFC-387378E4DEC9}" dt="2022-06-13T01:14:32.874" v="2758" actId="20577"/>
          <ac:spMkLst>
            <pc:docMk/>
            <pc:sldMk cId="3408691811" sldId="1110"/>
            <ac:spMk id="9" creationId="{9E1FB00C-FB00-47C6-88BF-17239AD5F695}"/>
          </ac:spMkLst>
        </pc:spChg>
      </pc:sldChg>
      <pc:sldChg chg="modSp modNotes modNotesTx">
        <pc:chgData name="Filip Boen" userId="f3ba5a88-dbd6-47dd-871a-e364d5b391b4" providerId="ADAL" clId="{C89EA8BE-BF90-4A7D-8EFC-387378E4DEC9}" dt="2022-06-13T01:43:34.614" v="4096" actId="20577"/>
        <pc:sldMkLst>
          <pc:docMk/>
          <pc:sldMk cId="3760100575" sldId="1111"/>
        </pc:sldMkLst>
        <pc:spChg chg="mod">
          <ac:chgData name="Filip Boen" userId="f3ba5a88-dbd6-47dd-871a-e364d5b391b4" providerId="ADAL" clId="{C89EA8BE-BF90-4A7D-8EFC-387378E4DEC9}" dt="2022-06-13T01:43:34.614" v="4096" actId="20577"/>
          <ac:spMkLst>
            <pc:docMk/>
            <pc:sldMk cId="3760100575" sldId="1111"/>
            <ac:spMk id="9" creationId="{9E1FB00C-FB00-47C6-88BF-17239AD5F695}"/>
          </ac:spMkLst>
        </pc:spChg>
      </pc:sldChg>
      <pc:sldChg chg="modSp">
        <pc:chgData name="Filip Boen" userId="f3ba5a88-dbd6-47dd-871a-e364d5b391b4" providerId="ADAL" clId="{C89EA8BE-BF90-4A7D-8EFC-387378E4DEC9}" dt="2022-06-13T00:52:44.345" v="48" actId="20577"/>
        <pc:sldMkLst>
          <pc:docMk/>
          <pc:sldMk cId="866524372" sldId="1112"/>
        </pc:sldMkLst>
        <pc:spChg chg="mod">
          <ac:chgData name="Filip Boen" userId="f3ba5a88-dbd6-47dd-871a-e364d5b391b4" providerId="ADAL" clId="{C89EA8BE-BF90-4A7D-8EFC-387378E4DEC9}" dt="2022-06-13T00:52:44.345" v="48" actId="20577"/>
          <ac:spMkLst>
            <pc:docMk/>
            <pc:sldMk cId="866524372" sldId="1112"/>
            <ac:spMk id="9" creationId="{9E1FB00C-FB00-47C6-88BF-17239AD5F695}"/>
          </ac:spMkLst>
        </pc:spChg>
      </pc:sldChg>
    </pc:docChg>
  </pc:docChgLst>
  <pc:docChgLst>
    <pc:chgData name="Filip Boen" userId="f3ba5a88-dbd6-47dd-871a-e364d5b391b4" providerId="ADAL" clId="{DC61A731-DBC2-40CA-8D56-4BF5C3A345E1}"/>
    <pc:docChg chg="undo custSel addSld delSld modSld">
      <pc:chgData name="Filip Boen" userId="f3ba5a88-dbd6-47dd-871a-e364d5b391b4" providerId="ADAL" clId="{DC61A731-DBC2-40CA-8D56-4BF5C3A345E1}" dt="2022-06-03T01:52:57.387" v="3888" actId="20577"/>
      <pc:docMkLst>
        <pc:docMk/>
      </pc:docMkLst>
      <pc:sldChg chg="addSp delSp modSp modNotes modNotesTx">
        <pc:chgData name="Filip Boen" userId="f3ba5a88-dbd6-47dd-871a-e364d5b391b4" providerId="ADAL" clId="{DC61A731-DBC2-40CA-8D56-4BF5C3A345E1}" dt="2022-06-03T01:24:16.444" v="1398" actId="1076"/>
        <pc:sldMkLst>
          <pc:docMk/>
          <pc:sldMk cId="3120472011" sldId="500"/>
        </pc:sldMkLst>
        <pc:spChg chg="mod">
          <ac:chgData name="Filip Boen" userId="f3ba5a88-dbd6-47dd-871a-e364d5b391b4" providerId="ADAL" clId="{DC61A731-DBC2-40CA-8D56-4BF5C3A345E1}" dt="2022-06-03T00:50:44.020" v="213" actId="20577"/>
          <ac:spMkLst>
            <pc:docMk/>
            <pc:sldMk cId="3120472011" sldId="500"/>
            <ac:spMk id="10" creationId="{00000000-0000-0000-0000-000000000000}"/>
          </ac:spMkLst>
        </pc:spChg>
        <pc:spChg chg="mod">
          <ac:chgData name="Filip Boen" userId="f3ba5a88-dbd6-47dd-871a-e364d5b391b4" providerId="ADAL" clId="{DC61A731-DBC2-40CA-8D56-4BF5C3A345E1}" dt="2022-06-03T00:52:53.271" v="240" actId="20577"/>
          <ac:spMkLst>
            <pc:docMk/>
            <pc:sldMk cId="3120472011" sldId="500"/>
            <ac:spMk id="16" creationId="{00000000-0000-0000-0000-000000000000}"/>
          </ac:spMkLst>
        </pc:spChg>
        <pc:picChg chg="add mod">
          <ac:chgData name="Filip Boen" userId="f3ba5a88-dbd6-47dd-871a-e364d5b391b4" providerId="ADAL" clId="{DC61A731-DBC2-40CA-8D56-4BF5C3A345E1}" dt="2022-06-03T01:24:16.444" v="1398" actId="1076"/>
          <ac:picMkLst>
            <pc:docMk/>
            <pc:sldMk cId="3120472011" sldId="500"/>
            <ac:picMk id="1026" creationId="{2DCFBFBB-7793-47A7-B7E3-9BE4127C2FF7}"/>
          </ac:picMkLst>
        </pc:picChg>
        <pc:picChg chg="del">
          <ac:chgData name="Filip Boen" userId="f3ba5a88-dbd6-47dd-871a-e364d5b391b4" providerId="ADAL" clId="{DC61A731-DBC2-40CA-8D56-4BF5C3A345E1}" dt="2022-06-03T00:50:15.306" v="160"/>
          <ac:picMkLst>
            <pc:docMk/>
            <pc:sldMk cId="3120472011" sldId="500"/>
            <ac:picMk id="1028" creationId="{BB479EF2-C27C-4545-8FAD-9668D060D1C7}"/>
          </ac:picMkLst>
        </pc:picChg>
      </pc:sldChg>
      <pc:sldChg chg="delSp modSp modNotes modNotesTx">
        <pc:chgData name="Filip Boen" userId="f3ba5a88-dbd6-47dd-871a-e364d5b391b4" providerId="ADAL" clId="{DC61A731-DBC2-40CA-8D56-4BF5C3A345E1}" dt="2022-06-03T01:10:03.628" v="1375" actId="1076"/>
        <pc:sldMkLst>
          <pc:docMk/>
          <pc:sldMk cId="472659591" sldId="577"/>
        </pc:sldMkLst>
        <pc:spChg chg="mod">
          <ac:chgData name="Filip Boen" userId="f3ba5a88-dbd6-47dd-871a-e364d5b391b4" providerId="ADAL" clId="{DC61A731-DBC2-40CA-8D56-4BF5C3A345E1}" dt="2022-06-03T01:09:57.143" v="1374" actId="5793"/>
          <ac:spMkLst>
            <pc:docMk/>
            <pc:sldMk cId="472659591" sldId="577"/>
            <ac:spMk id="8" creationId="{362AEFA4-322C-4D50-8767-6B0634F1FBA0}"/>
          </ac:spMkLst>
        </pc:spChg>
        <pc:spChg chg="mod">
          <ac:chgData name="Filip Boen" userId="f3ba5a88-dbd6-47dd-871a-e364d5b391b4" providerId="ADAL" clId="{DC61A731-DBC2-40CA-8D56-4BF5C3A345E1}" dt="2022-06-03T01:10:03.628" v="1375" actId="1076"/>
          <ac:spMkLst>
            <pc:docMk/>
            <pc:sldMk cId="472659591" sldId="577"/>
            <ac:spMk id="9" creationId="{9E1FB00C-FB00-47C6-88BF-17239AD5F695}"/>
          </ac:spMkLst>
        </pc:spChg>
        <pc:picChg chg="del">
          <ac:chgData name="Filip Boen" userId="f3ba5a88-dbd6-47dd-871a-e364d5b391b4" providerId="ADAL" clId="{DC61A731-DBC2-40CA-8D56-4BF5C3A345E1}" dt="2022-06-03T00:52:27.041" v="233"/>
          <ac:picMkLst>
            <pc:docMk/>
            <pc:sldMk cId="472659591" sldId="577"/>
            <ac:picMk id="1026" creationId="{B3B211F8-3BAD-4321-B181-A83D632736FA}"/>
          </ac:picMkLst>
        </pc:picChg>
        <pc:picChg chg="del">
          <ac:chgData name="Filip Boen" userId="f3ba5a88-dbd6-47dd-871a-e364d5b391b4" providerId="ADAL" clId="{DC61A731-DBC2-40CA-8D56-4BF5C3A345E1}" dt="2022-06-03T00:52:29.103" v="235"/>
          <ac:picMkLst>
            <pc:docMk/>
            <pc:sldMk cId="472659591" sldId="577"/>
            <ac:picMk id="2052" creationId="{D17CD52D-8909-4CD4-8709-8143736419FC}"/>
          </ac:picMkLst>
        </pc:picChg>
      </pc:sldChg>
      <pc:sldChg chg="delSp modSp add">
        <pc:chgData name="Filip Boen" userId="f3ba5a88-dbd6-47dd-871a-e364d5b391b4" providerId="ADAL" clId="{DC61A731-DBC2-40CA-8D56-4BF5C3A345E1}" dt="2022-06-03T01:34:29.600" v="2243" actId="1076"/>
        <pc:sldMkLst>
          <pc:docMk/>
          <pc:sldMk cId="816335420" sldId="1037"/>
        </pc:sldMkLst>
        <pc:spChg chg="del mod">
          <ac:chgData name="Filip Boen" userId="f3ba5a88-dbd6-47dd-871a-e364d5b391b4" providerId="ADAL" clId="{DC61A731-DBC2-40CA-8D56-4BF5C3A345E1}" dt="2022-06-03T01:32:53.376" v="2237"/>
          <ac:spMkLst>
            <pc:docMk/>
            <pc:sldMk cId="816335420" sldId="1037"/>
            <ac:spMk id="3" creationId="{1479A463-9253-EA4A-B652-E66D9B3B0D9B}"/>
          </ac:spMkLst>
        </pc:spChg>
        <pc:spChg chg="del">
          <ac:chgData name="Filip Boen" userId="f3ba5a88-dbd6-47dd-871a-e364d5b391b4" providerId="ADAL" clId="{DC61A731-DBC2-40CA-8D56-4BF5C3A345E1}" dt="2022-06-03T01:32:56.301" v="2238"/>
          <ac:spMkLst>
            <pc:docMk/>
            <pc:sldMk cId="816335420" sldId="1037"/>
            <ac:spMk id="4" creationId="{20D01676-018C-BD4E-A5D6-EED7D74BB42C}"/>
          </ac:spMkLst>
        </pc:spChg>
        <pc:spChg chg="del">
          <ac:chgData name="Filip Boen" userId="f3ba5a88-dbd6-47dd-871a-e364d5b391b4" providerId="ADAL" clId="{DC61A731-DBC2-40CA-8D56-4BF5C3A345E1}" dt="2022-06-03T01:33:00.809" v="2239"/>
          <ac:spMkLst>
            <pc:docMk/>
            <pc:sldMk cId="816335420" sldId="1037"/>
            <ac:spMk id="6" creationId="{733D00D8-491A-3943-A6B6-EFD7FCD81E91}"/>
          </ac:spMkLst>
        </pc:spChg>
        <pc:picChg chg="mod">
          <ac:chgData name="Filip Boen" userId="f3ba5a88-dbd6-47dd-871a-e364d5b391b4" providerId="ADAL" clId="{DC61A731-DBC2-40CA-8D56-4BF5C3A345E1}" dt="2022-06-03T01:34:29.600" v="2243" actId="1076"/>
          <ac:picMkLst>
            <pc:docMk/>
            <pc:sldMk cId="816335420" sldId="1037"/>
            <ac:picMk id="5" creationId="{21A7DE82-09F9-4A6A-973A-87B0F7AFE8C3}"/>
          </ac:picMkLst>
        </pc:picChg>
      </pc:sldChg>
      <pc:sldChg chg="delSp modSp modNotes modNotesTx">
        <pc:chgData name="Filip Boen" userId="f3ba5a88-dbd6-47dd-871a-e364d5b391b4" providerId="ADAL" clId="{DC61A731-DBC2-40CA-8D56-4BF5C3A345E1}" dt="2022-06-03T01:32:13.165" v="2234" actId="20577"/>
        <pc:sldMkLst>
          <pc:docMk/>
          <pc:sldMk cId="1271171560" sldId="1053"/>
        </pc:sldMkLst>
        <pc:spChg chg="mod">
          <ac:chgData name="Filip Boen" userId="f3ba5a88-dbd6-47dd-871a-e364d5b391b4" providerId="ADAL" clId="{DC61A731-DBC2-40CA-8D56-4BF5C3A345E1}" dt="2022-06-03T00:54:31.539" v="327" actId="20577"/>
          <ac:spMkLst>
            <pc:docMk/>
            <pc:sldMk cId="1271171560" sldId="1053"/>
            <ac:spMk id="5" creationId="{2E36572C-7613-4D4D-9C7E-9752C773C584}"/>
          </ac:spMkLst>
        </pc:spChg>
        <pc:spChg chg="mod">
          <ac:chgData name="Filip Boen" userId="f3ba5a88-dbd6-47dd-871a-e364d5b391b4" providerId="ADAL" clId="{DC61A731-DBC2-40CA-8D56-4BF5C3A345E1}" dt="2022-06-03T01:32:13.165" v="2234" actId="20577"/>
          <ac:spMkLst>
            <pc:docMk/>
            <pc:sldMk cId="1271171560" sldId="1053"/>
            <ac:spMk id="8" creationId="{68AF17C5-4836-46DA-81D6-58CE7E079EF5}"/>
          </ac:spMkLst>
        </pc:spChg>
        <pc:picChg chg="del">
          <ac:chgData name="Filip Boen" userId="f3ba5a88-dbd6-47dd-871a-e364d5b391b4" providerId="ADAL" clId="{DC61A731-DBC2-40CA-8D56-4BF5C3A345E1}" dt="2022-06-03T00:50:53.752" v="215"/>
          <ac:picMkLst>
            <pc:docMk/>
            <pc:sldMk cId="1271171560" sldId="1053"/>
            <ac:picMk id="6" creationId="{4F8F1A08-5027-426F-B994-3E20EC37BD45}"/>
          </ac:picMkLst>
        </pc:picChg>
      </pc:sldChg>
      <pc:sldChg chg="modSp modNotes modNotesTx">
        <pc:chgData name="Filip Boen" userId="f3ba5a88-dbd6-47dd-871a-e364d5b391b4" providerId="ADAL" clId="{DC61A731-DBC2-40CA-8D56-4BF5C3A345E1}" dt="2022-06-03T01:49:23.367" v="3428" actId="14100"/>
        <pc:sldMkLst>
          <pc:docMk/>
          <pc:sldMk cId="2874294380" sldId="1103"/>
        </pc:sldMkLst>
        <pc:spChg chg="mod">
          <ac:chgData name="Filip Boen" userId="f3ba5a88-dbd6-47dd-871a-e364d5b391b4" providerId="ADAL" clId="{DC61A731-DBC2-40CA-8D56-4BF5C3A345E1}" dt="2022-06-03T01:00:26.104" v="615" actId="20577"/>
          <ac:spMkLst>
            <pc:docMk/>
            <pc:sldMk cId="2874294380" sldId="1103"/>
            <ac:spMk id="7" creationId="{E16374FD-3178-4334-92FB-6FF2D87998B8}"/>
          </ac:spMkLst>
        </pc:spChg>
        <pc:spChg chg="mod">
          <ac:chgData name="Filip Boen" userId="f3ba5a88-dbd6-47dd-871a-e364d5b391b4" providerId="ADAL" clId="{DC61A731-DBC2-40CA-8D56-4BF5C3A345E1}" dt="2022-06-03T01:49:23.367" v="3428" actId="14100"/>
          <ac:spMkLst>
            <pc:docMk/>
            <pc:sldMk cId="2874294380" sldId="1103"/>
            <ac:spMk id="9" creationId="{9E1FB00C-FB00-47C6-88BF-17239AD5F695}"/>
          </ac:spMkLst>
        </pc:spChg>
        <pc:spChg chg="mod">
          <ac:chgData name="Filip Boen" userId="f3ba5a88-dbd6-47dd-871a-e364d5b391b4" providerId="ADAL" clId="{DC61A731-DBC2-40CA-8D56-4BF5C3A345E1}" dt="2022-06-03T01:48:36.822" v="3425" actId="1076"/>
          <ac:spMkLst>
            <pc:docMk/>
            <pc:sldMk cId="2874294380" sldId="1103"/>
            <ac:spMk id="10" creationId="{8F590BBE-DFF9-4E01-91C4-3D5760711361}"/>
          </ac:spMkLst>
        </pc:spChg>
      </pc:sldChg>
      <pc:sldChg chg="addSp delSp modSp add">
        <pc:chgData name="Filip Boen" userId="f3ba5a88-dbd6-47dd-871a-e364d5b391b4" providerId="ADAL" clId="{DC61A731-DBC2-40CA-8D56-4BF5C3A345E1}" dt="2022-06-03T00:55:42.712" v="335" actId="1076"/>
        <pc:sldMkLst>
          <pc:docMk/>
          <pc:sldMk cId="1532704931" sldId="1104"/>
        </pc:sldMkLst>
        <pc:spChg chg="del">
          <ac:chgData name="Filip Boen" userId="f3ba5a88-dbd6-47dd-871a-e364d5b391b4" providerId="ADAL" clId="{DC61A731-DBC2-40CA-8D56-4BF5C3A345E1}" dt="2022-06-03T00:55:12.381" v="330"/>
          <ac:spMkLst>
            <pc:docMk/>
            <pc:sldMk cId="1532704931" sldId="1104"/>
            <ac:spMk id="2" creationId="{AB36EB62-9559-4D13-92F8-DA3D870D46E7}"/>
          </ac:spMkLst>
        </pc:spChg>
        <pc:spChg chg="del">
          <ac:chgData name="Filip Boen" userId="f3ba5a88-dbd6-47dd-871a-e364d5b391b4" providerId="ADAL" clId="{DC61A731-DBC2-40CA-8D56-4BF5C3A345E1}" dt="2022-06-03T00:55:14.413" v="331"/>
          <ac:spMkLst>
            <pc:docMk/>
            <pc:sldMk cId="1532704931" sldId="1104"/>
            <ac:spMk id="3" creationId="{E1D2920C-7D1F-4443-AE3B-584100AD63FE}"/>
          </ac:spMkLst>
        </pc:spChg>
        <pc:spChg chg="del">
          <ac:chgData name="Filip Boen" userId="f3ba5a88-dbd6-47dd-871a-e364d5b391b4" providerId="ADAL" clId="{DC61A731-DBC2-40CA-8D56-4BF5C3A345E1}" dt="2022-06-03T00:55:16.871" v="332"/>
          <ac:spMkLst>
            <pc:docMk/>
            <pc:sldMk cId="1532704931" sldId="1104"/>
            <ac:spMk id="4" creationId="{3930A757-AD46-4DC4-B365-4D88514D5577}"/>
          </ac:spMkLst>
        </pc:spChg>
        <pc:picChg chg="add mod">
          <ac:chgData name="Filip Boen" userId="f3ba5a88-dbd6-47dd-871a-e364d5b391b4" providerId="ADAL" clId="{DC61A731-DBC2-40CA-8D56-4BF5C3A345E1}" dt="2022-06-03T00:55:42.712" v="335" actId="1076"/>
          <ac:picMkLst>
            <pc:docMk/>
            <pc:sldMk cId="1532704931" sldId="1104"/>
            <ac:picMk id="6" creationId="{651B0542-D47D-4F20-A12E-663D146ADF23}"/>
          </ac:picMkLst>
        </pc:picChg>
      </pc:sldChg>
      <pc:sldChg chg="addSp delSp modSp add modNotes modNotesTx">
        <pc:chgData name="Filip Boen" userId="f3ba5a88-dbd6-47dd-871a-e364d5b391b4" providerId="ADAL" clId="{DC61A731-DBC2-40CA-8D56-4BF5C3A345E1}" dt="2022-06-03T01:41:12.807" v="2912" actId="20577"/>
        <pc:sldMkLst>
          <pc:docMk/>
          <pc:sldMk cId="4250507988" sldId="1105"/>
        </pc:sldMkLst>
        <pc:spChg chg="mod">
          <ac:chgData name="Filip Boen" userId="f3ba5a88-dbd6-47dd-871a-e364d5b391b4" providerId="ADAL" clId="{DC61A731-DBC2-40CA-8D56-4BF5C3A345E1}" dt="2022-06-03T00:57:15.163" v="453" actId="20577"/>
          <ac:spMkLst>
            <pc:docMk/>
            <pc:sldMk cId="4250507988" sldId="1105"/>
            <ac:spMk id="5" creationId="{2E36572C-7613-4D4D-9C7E-9752C773C584}"/>
          </ac:spMkLst>
        </pc:spChg>
        <pc:spChg chg="mod">
          <ac:chgData name="Filip Boen" userId="f3ba5a88-dbd6-47dd-871a-e364d5b391b4" providerId="ADAL" clId="{DC61A731-DBC2-40CA-8D56-4BF5C3A345E1}" dt="2022-06-03T01:41:12.807" v="2912" actId="20577"/>
          <ac:spMkLst>
            <pc:docMk/>
            <pc:sldMk cId="4250507988" sldId="1105"/>
            <ac:spMk id="8" creationId="{68AF17C5-4836-46DA-81D6-58CE7E079EF5}"/>
          </ac:spMkLst>
        </pc:spChg>
        <pc:picChg chg="add del">
          <ac:chgData name="Filip Boen" userId="f3ba5a88-dbd6-47dd-871a-e364d5b391b4" providerId="ADAL" clId="{DC61A731-DBC2-40CA-8D56-4BF5C3A345E1}" dt="2022-06-03T00:58:08.573" v="455"/>
          <ac:picMkLst>
            <pc:docMk/>
            <pc:sldMk cId="4250507988" sldId="1105"/>
            <ac:picMk id="2" creationId="{41D4D70B-816F-44E9-B6A4-4365A96314D8}"/>
          </ac:picMkLst>
        </pc:picChg>
      </pc:sldChg>
      <pc:sldChg chg="addSp modSp add modNotes">
        <pc:chgData name="Filip Boen" userId="f3ba5a88-dbd6-47dd-871a-e364d5b391b4" providerId="ADAL" clId="{DC61A731-DBC2-40CA-8D56-4BF5C3A345E1}" dt="2022-06-03T01:04:24.696" v="813" actId="20577"/>
        <pc:sldMkLst>
          <pc:docMk/>
          <pc:sldMk cId="803439725" sldId="1107"/>
        </pc:sldMkLst>
        <pc:spChg chg="add mod">
          <ac:chgData name="Filip Boen" userId="f3ba5a88-dbd6-47dd-871a-e364d5b391b4" providerId="ADAL" clId="{DC61A731-DBC2-40CA-8D56-4BF5C3A345E1}" dt="2022-06-03T01:04:24.696" v="813" actId="20577"/>
          <ac:spMkLst>
            <pc:docMk/>
            <pc:sldMk cId="803439725" sldId="1107"/>
            <ac:spMk id="6" creationId="{593AABE9-6531-4906-ACB7-543E4751259D}"/>
          </ac:spMkLst>
        </pc:spChg>
        <pc:spChg chg="mod">
          <ac:chgData name="Filip Boen" userId="f3ba5a88-dbd6-47dd-871a-e364d5b391b4" providerId="ADAL" clId="{DC61A731-DBC2-40CA-8D56-4BF5C3A345E1}" dt="2022-06-03T01:04:03.686" v="750" actId="1076"/>
          <ac:spMkLst>
            <pc:docMk/>
            <pc:sldMk cId="803439725" sldId="1107"/>
            <ac:spMk id="9" creationId="{9E1FB00C-FB00-47C6-88BF-17239AD5F695}"/>
          </ac:spMkLst>
        </pc:spChg>
        <pc:spChg chg="mod">
          <ac:chgData name="Filip Boen" userId="f3ba5a88-dbd6-47dd-871a-e364d5b391b4" providerId="ADAL" clId="{DC61A731-DBC2-40CA-8D56-4BF5C3A345E1}" dt="2022-06-03T01:02:51.420" v="749" actId="20577"/>
          <ac:spMkLst>
            <pc:docMk/>
            <pc:sldMk cId="803439725" sldId="1107"/>
            <ac:spMk id="10" creationId="{8F590BBE-DFF9-4E01-91C4-3D5760711361}"/>
          </ac:spMkLst>
        </pc:spChg>
      </pc:sldChg>
      <pc:sldChg chg="modSp add modNotes modNotesTx">
        <pc:chgData name="Filip Boen" userId="f3ba5a88-dbd6-47dd-871a-e364d5b391b4" providerId="ADAL" clId="{DC61A731-DBC2-40CA-8D56-4BF5C3A345E1}" dt="2022-06-03T01:04:53.672" v="841" actId="20577"/>
        <pc:sldMkLst>
          <pc:docMk/>
          <pc:sldMk cId="2656742347" sldId="1108"/>
        </pc:sldMkLst>
        <pc:spChg chg="mod">
          <ac:chgData name="Filip Boen" userId="f3ba5a88-dbd6-47dd-871a-e364d5b391b4" providerId="ADAL" clId="{DC61A731-DBC2-40CA-8D56-4BF5C3A345E1}" dt="2022-06-03T01:04:53.672" v="841" actId="20577"/>
          <ac:spMkLst>
            <pc:docMk/>
            <pc:sldMk cId="2656742347" sldId="1108"/>
            <ac:spMk id="6" creationId="{593AABE9-6531-4906-ACB7-543E4751259D}"/>
          </ac:spMkLst>
        </pc:spChg>
      </pc:sldChg>
      <pc:sldChg chg="modSp add modNotes">
        <pc:chgData name="Filip Boen" userId="f3ba5a88-dbd6-47dd-871a-e364d5b391b4" providerId="ADAL" clId="{DC61A731-DBC2-40CA-8D56-4BF5C3A345E1}" dt="2022-06-03T01:07:10.228" v="1071" actId="27636"/>
        <pc:sldMkLst>
          <pc:docMk/>
          <pc:sldMk cId="139347736" sldId="1109"/>
        </pc:sldMkLst>
        <pc:spChg chg="mod">
          <ac:chgData name="Filip Boen" userId="f3ba5a88-dbd6-47dd-871a-e364d5b391b4" providerId="ADAL" clId="{DC61A731-DBC2-40CA-8D56-4BF5C3A345E1}" dt="2022-06-03T01:07:10.228" v="1071" actId="27636"/>
          <ac:spMkLst>
            <pc:docMk/>
            <pc:sldMk cId="139347736" sldId="1109"/>
            <ac:spMk id="6" creationId="{593AABE9-6531-4906-ACB7-543E4751259D}"/>
          </ac:spMkLst>
        </pc:spChg>
        <pc:spChg chg="mod">
          <ac:chgData name="Filip Boen" userId="f3ba5a88-dbd6-47dd-871a-e364d5b391b4" providerId="ADAL" clId="{DC61A731-DBC2-40CA-8D56-4BF5C3A345E1}" dt="2022-06-03T01:06:19.837" v="930" actId="20577"/>
          <ac:spMkLst>
            <pc:docMk/>
            <pc:sldMk cId="139347736" sldId="1109"/>
            <ac:spMk id="10" creationId="{8F590BBE-DFF9-4E01-91C4-3D5760711361}"/>
          </ac:spMkLst>
        </pc:spChg>
      </pc:sldChg>
      <pc:sldChg chg="modSp add modNotes">
        <pc:chgData name="Filip Boen" userId="f3ba5a88-dbd6-47dd-871a-e364d5b391b4" providerId="ADAL" clId="{DC61A731-DBC2-40CA-8D56-4BF5C3A345E1}" dt="2022-06-03T01:07:59.947" v="1205" actId="20577"/>
        <pc:sldMkLst>
          <pc:docMk/>
          <pc:sldMk cId="3408691811" sldId="1110"/>
        </pc:sldMkLst>
        <pc:spChg chg="mod">
          <ac:chgData name="Filip Boen" userId="f3ba5a88-dbd6-47dd-871a-e364d5b391b4" providerId="ADAL" clId="{DC61A731-DBC2-40CA-8D56-4BF5C3A345E1}" dt="2022-06-03T01:07:59.947" v="1205" actId="20577"/>
          <ac:spMkLst>
            <pc:docMk/>
            <pc:sldMk cId="3408691811" sldId="1110"/>
            <ac:spMk id="6" creationId="{593AABE9-6531-4906-ACB7-543E4751259D}"/>
          </ac:spMkLst>
        </pc:spChg>
      </pc:sldChg>
      <pc:sldChg chg="modSp add modNotes">
        <pc:chgData name="Filip Boen" userId="f3ba5a88-dbd6-47dd-871a-e364d5b391b4" providerId="ADAL" clId="{DC61A731-DBC2-40CA-8D56-4BF5C3A345E1}" dt="2022-06-03T01:09:10.135" v="1294" actId="20577"/>
        <pc:sldMkLst>
          <pc:docMk/>
          <pc:sldMk cId="3760100575" sldId="1111"/>
        </pc:sldMkLst>
        <pc:spChg chg="mod">
          <ac:chgData name="Filip Boen" userId="f3ba5a88-dbd6-47dd-871a-e364d5b391b4" providerId="ADAL" clId="{DC61A731-DBC2-40CA-8D56-4BF5C3A345E1}" dt="2022-06-03T01:09:10.135" v="1294" actId="20577"/>
          <ac:spMkLst>
            <pc:docMk/>
            <pc:sldMk cId="3760100575" sldId="1111"/>
            <ac:spMk id="6" creationId="{593AABE9-6531-4906-ACB7-543E4751259D}"/>
          </ac:spMkLst>
        </pc:spChg>
      </pc:sldChg>
      <pc:sldChg chg="modSp add modNotes">
        <pc:chgData name="Filip Boen" userId="f3ba5a88-dbd6-47dd-871a-e364d5b391b4" providerId="ADAL" clId="{DC61A731-DBC2-40CA-8D56-4BF5C3A345E1}" dt="2022-06-03T01:52:57.387" v="3888" actId="20577"/>
        <pc:sldMkLst>
          <pc:docMk/>
          <pc:sldMk cId="866524372" sldId="1112"/>
        </pc:sldMkLst>
        <pc:spChg chg="mod">
          <ac:chgData name="Filip Boen" userId="f3ba5a88-dbd6-47dd-871a-e364d5b391b4" providerId="ADAL" clId="{DC61A731-DBC2-40CA-8D56-4BF5C3A345E1}" dt="2022-06-03T01:52:57.387" v="3888" actId="20577"/>
          <ac:spMkLst>
            <pc:docMk/>
            <pc:sldMk cId="866524372" sldId="1112"/>
            <ac:spMk id="9" creationId="{9E1FB00C-FB00-47C6-88BF-17239AD5F695}"/>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smtClean="0"/>
            </a:lvl1pPr>
          </a:lstStyle>
          <a:p>
            <a:pPr>
              <a:defRPr/>
            </a:pPr>
            <a:endParaRPr lang="en-GB"/>
          </a:p>
        </p:txBody>
      </p:sp>
      <p:sp>
        <p:nvSpPr>
          <p:cNvPr id="3" name="Date Placeholder 2"/>
          <p:cNvSpPr>
            <a:spLocks noGrp="1"/>
          </p:cNvSpPr>
          <p:nvPr>
            <p:ph type="dt" sz="quarter" idx="1"/>
          </p:nvPr>
        </p:nvSpPr>
        <p:spPr>
          <a:xfrm>
            <a:off x="3849689" y="1"/>
            <a:ext cx="2946400" cy="496889"/>
          </a:xfrm>
          <a:prstGeom prst="rect">
            <a:avLst/>
          </a:prstGeom>
        </p:spPr>
        <p:txBody>
          <a:bodyPr vert="horz" lIns="91440" tIns="45720" rIns="91440" bIns="45720" rtlCol="0"/>
          <a:lstStyle>
            <a:lvl1pPr algn="r">
              <a:defRPr sz="1200" smtClean="0"/>
            </a:lvl1pPr>
          </a:lstStyle>
          <a:p>
            <a:pPr>
              <a:defRPr/>
            </a:pPr>
            <a:fld id="{B1D2B90C-776D-469A-A8A2-18DE75BD3603}" type="datetimeFigureOut">
              <a:rPr lang="en-GB"/>
              <a:pPr>
                <a:defRPr/>
              </a:pPr>
              <a:t>13/06/2022</a:t>
            </a:fld>
            <a:endParaRPr lang="en-GB"/>
          </a:p>
        </p:txBody>
      </p:sp>
      <p:sp>
        <p:nvSpPr>
          <p:cNvPr id="4" name="Footer Placeholder 3"/>
          <p:cNvSpPr>
            <a:spLocks noGrp="1"/>
          </p:cNvSpPr>
          <p:nvPr>
            <p:ph type="ftr" sz="quarter" idx="2"/>
          </p:nvPr>
        </p:nvSpPr>
        <p:spPr>
          <a:xfrm>
            <a:off x="0" y="9428164"/>
            <a:ext cx="2946400" cy="496887"/>
          </a:xfrm>
          <a:prstGeom prst="rect">
            <a:avLst/>
          </a:prstGeom>
        </p:spPr>
        <p:txBody>
          <a:bodyPr vert="horz" lIns="91440" tIns="45720" rIns="91440" bIns="45720" rtlCol="0" anchor="b"/>
          <a:lstStyle>
            <a:lvl1pPr algn="l">
              <a:defRPr sz="1200" smtClean="0"/>
            </a:lvl1pPr>
          </a:lstStyle>
          <a:p>
            <a:pPr>
              <a:defRPr/>
            </a:pPr>
            <a:endParaRPr lang="en-GB"/>
          </a:p>
        </p:txBody>
      </p:sp>
      <p:sp>
        <p:nvSpPr>
          <p:cNvPr id="5" name="Slide Number Placeholder 4"/>
          <p:cNvSpPr>
            <a:spLocks noGrp="1"/>
          </p:cNvSpPr>
          <p:nvPr>
            <p:ph type="sldNum" sz="quarter" idx="3"/>
          </p:nvPr>
        </p:nvSpPr>
        <p:spPr>
          <a:xfrm>
            <a:off x="3849689" y="9428164"/>
            <a:ext cx="2946400" cy="496887"/>
          </a:xfrm>
          <a:prstGeom prst="rect">
            <a:avLst/>
          </a:prstGeom>
        </p:spPr>
        <p:txBody>
          <a:bodyPr vert="horz" lIns="91440" tIns="45720" rIns="91440" bIns="45720" rtlCol="0" anchor="b"/>
          <a:lstStyle>
            <a:lvl1pPr algn="r">
              <a:defRPr sz="1200" smtClean="0"/>
            </a:lvl1pPr>
          </a:lstStyle>
          <a:p>
            <a:pPr>
              <a:defRPr/>
            </a:pPr>
            <a:fld id="{1D645871-7ABB-47CC-AF40-5207FD0B05A9}" type="slidenum">
              <a:rPr lang="en-GB"/>
              <a:pPr>
                <a:defRPr/>
              </a:pPr>
              <a:t>‹#›</a:t>
            </a:fld>
            <a:endParaRPr lang="en-GB"/>
          </a:p>
        </p:txBody>
      </p:sp>
    </p:spTree>
    <p:extLst>
      <p:ext uri="{BB962C8B-B14F-4D97-AF65-F5344CB8AC3E}">
        <p14:creationId xmlns:p14="http://schemas.microsoft.com/office/powerpoint/2010/main" val="3752453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a:ea typeface="ＭＳ Ｐゴシック" charset="-128"/>
              </a:defRPr>
            </a:lvl1pPr>
          </a:lstStyle>
          <a:p>
            <a:pPr>
              <a:defRPr/>
            </a:pPr>
            <a:endParaRPr lang="en-GB"/>
          </a:p>
        </p:txBody>
      </p:sp>
      <p:sp>
        <p:nvSpPr>
          <p:cNvPr id="3" name="Date Placeholder 2"/>
          <p:cNvSpPr>
            <a:spLocks noGrp="1"/>
          </p:cNvSpPr>
          <p:nvPr>
            <p:ph type="dt" idx="1"/>
          </p:nvPr>
        </p:nvSpPr>
        <p:spPr>
          <a:xfrm>
            <a:off x="3849689" y="1"/>
            <a:ext cx="2946400" cy="496889"/>
          </a:xfrm>
          <a:prstGeom prst="rect">
            <a:avLst/>
          </a:prstGeom>
        </p:spPr>
        <p:txBody>
          <a:bodyPr vert="horz" lIns="91440" tIns="45720" rIns="91440" bIns="45720" rtlCol="0"/>
          <a:lstStyle>
            <a:lvl1pPr algn="r">
              <a:defRPr sz="1200">
                <a:ea typeface="ＭＳ Ｐゴシック" charset="-128"/>
              </a:defRPr>
            </a:lvl1pPr>
          </a:lstStyle>
          <a:p>
            <a:pPr>
              <a:defRPr/>
            </a:pPr>
            <a:fld id="{36308773-B399-475F-B46D-C9B103CD1E7E}" type="datetimeFigureOut">
              <a:rPr lang="en-GB"/>
              <a:pPr>
                <a:defRPr/>
              </a:pPr>
              <a:t>13/06/2022</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79451" y="4714877"/>
            <a:ext cx="5438775" cy="4467225"/>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28164"/>
            <a:ext cx="2946400" cy="496887"/>
          </a:xfrm>
          <a:prstGeom prst="rect">
            <a:avLst/>
          </a:prstGeom>
        </p:spPr>
        <p:txBody>
          <a:bodyPr vert="horz" lIns="91440" tIns="45720" rIns="91440" bIns="45720" rtlCol="0" anchor="b"/>
          <a:lstStyle>
            <a:lvl1pPr algn="l">
              <a:defRPr sz="1200">
                <a:ea typeface="ＭＳ Ｐゴシック" charset="-128"/>
              </a:defRPr>
            </a:lvl1pPr>
          </a:lstStyle>
          <a:p>
            <a:pPr>
              <a:defRPr/>
            </a:pPr>
            <a:endParaRPr lang="en-GB"/>
          </a:p>
        </p:txBody>
      </p:sp>
      <p:sp>
        <p:nvSpPr>
          <p:cNvPr id="7" name="Slide Number Placeholder 6"/>
          <p:cNvSpPr>
            <a:spLocks noGrp="1"/>
          </p:cNvSpPr>
          <p:nvPr>
            <p:ph type="sldNum" sz="quarter" idx="5"/>
          </p:nvPr>
        </p:nvSpPr>
        <p:spPr>
          <a:xfrm>
            <a:off x="3849689" y="9428164"/>
            <a:ext cx="2946400" cy="496887"/>
          </a:xfrm>
          <a:prstGeom prst="rect">
            <a:avLst/>
          </a:prstGeom>
        </p:spPr>
        <p:txBody>
          <a:bodyPr vert="horz" lIns="91440" tIns="45720" rIns="91440" bIns="45720" rtlCol="0" anchor="b"/>
          <a:lstStyle>
            <a:lvl1pPr algn="r">
              <a:defRPr sz="1200">
                <a:ea typeface="ＭＳ Ｐゴシック" charset="-128"/>
              </a:defRPr>
            </a:lvl1pPr>
          </a:lstStyle>
          <a:p>
            <a:pPr>
              <a:defRPr/>
            </a:pPr>
            <a:fld id="{04915706-070A-4707-AA18-DDF1820200B2}" type="slidenum">
              <a:rPr lang="en-GB"/>
              <a:pPr>
                <a:defRPr/>
              </a:pPr>
              <a:t>‹#›</a:t>
            </a:fld>
            <a:endParaRPr lang="en-GB"/>
          </a:p>
        </p:txBody>
      </p:sp>
    </p:spTree>
    <p:extLst>
      <p:ext uri="{BB962C8B-B14F-4D97-AF65-F5344CB8AC3E}">
        <p14:creationId xmlns:p14="http://schemas.microsoft.com/office/powerpoint/2010/main" val="21503311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chapter, we examine two theoretical approaches to human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that are relevant to sport psychology: </a:t>
            </a:r>
            <a:r>
              <a:rPr lang="en-US" sz="1200" b="0" i="1" u="none" strike="noStrike" kern="1200" baseline="0" dirty="0">
                <a:solidFill>
                  <a:schemeClr val="tx1"/>
                </a:solidFill>
                <a:latin typeface="+mn-lt"/>
                <a:ea typeface="+mn-ea"/>
                <a:cs typeface="+mn-cs"/>
              </a:rPr>
              <a:t>self-determination theory </a:t>
            </a:r>
            <a:r>
              <a:rPr lang="en-US" sz="1200" b="0" i="0" u="none" strike="noStrike" kern="1200" baseline="0" dirty="0">
                <a:solidFill>
                  <a:schemeClr val="tx1"/>
                </a:solidFill>
                <a:latin typeface="+mn-lt"/>
                <a:ea typeface="+mn-ea"/>
                <a:cs typeface="+mn-cs"/>
              </a:rPr>
              <a:t>(SDT) and </a:t>
            </a:r>
            <a:r>
              <a:rPr lang="en-US" sz="1200" b="0" i="1" u="none" strike="noStrike" kern="1200" baseline="0" dirty="0">
                <a:solidFill>
                  <a:schemeClr val="tx1"/>
                </a:solidFill>
                <a:latin typeface="+mn-lt"/>
                <a:ea typeface="+mn-ea"/>
                <a:cs typeface="+mn-cs"/>
              </a:rPr>
              <a:t>the social identity approach </a:t>
            </a:r>
            <a:r>
              <a:rPr lang="en-US" sz="1200" b="0" i="0" u="none" strike="noStrike" kern="1200" baseline="0" dirty="0">
                <a:solidFill>
                  <a:schemeClr val="tx1"/>
                </a:solidFill>
                <a:latin typeface="+mn-lt"/>
                <a:ea typeface="+mn-ea"/>
                <a:cs typeface="+mn-cs"/>
              </a:rPr>
              <a:t>(SIA; comprised of social identity theory, SIT, and self-categorization theory, SCT). Our intent is not to demonstrate the superiority of one approach over the other. Rather, we wish to explore the theories </a:t>
            </a:r>
            <a:r>
              <a:rPr lang="en-US" sz="1200" b="0" i="1" u="none" strike="noStrike" kern="1200" baseline="0" dirty="0">
                <a:solidFill>
                  <a:schemeClr val="tx1"/>
                </a:solidFill>
                <a:latin typeface="+mn-lt"/>
                <a:ea typeface="+mn-ea"/>
                <a:cs typeface="+mn-cs"/>
              </a:rPr>
              <a:t>as theories</a:t>
            </a:r>
            <a:r>
              <a:rPr lang="en-US" sz="1200" b="0" i="0" u="none" strike="noStrike" kern="1200" baseline="0" dirty="0">
                <a:solidFill>
                  <a:schemeClr val="tx1"/>
                </a:solidFill>
                <a:latin typeface="+mn-lt"/>
                <a:ea typeface="+mn-ea"/>
                <a:cs typeface="+mn-cs"/>
              </a:rPr>
              <a:t>, and examine their potential compatibility and points of divergence, particularly with respect to their applicability to sport and exercise. We investigate whether the two can be potentially integrated at specific levels of analysis or whether they are fundamentally incompatible.</a:t>
            </a:r>
          </a:p>
          <a:p>
            <a:r>
              <a:rPr lang="en-US" sz="1200" b="0" i="0" u="none" strike="noStrike" kern="1200" baseline="0" dirty="0">
                <a:solidFill>
                  <a:schemeClr val="tx1"/>
                </a:solidFill>
                <a:latin typeface="+mn-lt"/>
                <a:ea typeface="+mn-ea"/>
                <a:cs typeface="+mn-cs"/>
              </a:rPr>
              <a:t>The question that the reader may be asking, of course, is why we have chosen to make this comparison at all. The relevance of the SIA in the context of this edited volume is clear. However, in championing this relatively new approach within the domain of sport psychology, it </a:t>
            </a:r>
            <a:r>
              <a:rPr lang="en-US" sz="1200" b="0" i="0" u="none" strike="noStrike" kern="1200" baseline="0" dirty="0" err="1">
                <a:solidFill>
                  <a:schemeClr val="tx1"/>
                </a:solidFill>
                <a:latin typeface="+mn-lt"/>
                <a:ea typeface="+mn-ea"/>
                <a:cs typeface="+mn-cs"/>
              </a:rPr>
              <a:t>behoves</a:t>
            </a:r>
            <a:r>
              <a:rPr lang="en-US" sz="1200" b="0" i="0" u="none" strike="noStrike" kern="1200" baseline="0" dirty="0">
                <a:solidFill>
                  <a:schemeClr val="tx1"/>
                </a:solidFill>
                <a:latin typeface="+mn-lt"/>
                <a:ea typeface="+mn-ea"/>
                <a:cs typeface="+mn-cs"/>
              </a:rPr>
              <a:t> us to consider the work that has come before us and the theoretical frameworks that have guided that work. It is for this reason that we have chosen to focus on SDT, given the substantial body of work that has applied this theory to domains of sport and exercise. Indeed, when conducting a literature search prior to writing this chapter, we identified over 200 papers containing both the words ‘self-determination’ and either ‘sport’, ‘athlete’ or ‘coach’ in the title alone (not counting the many other sport-and exercise-related papers that have drawn on SDT as a theoretical framework without mentioning it in the title). In this book as a whole, then, we cannot ignore this substantial body of work, nor pretend that this work has not be conducted. </a:t>
            </a:r>
          </a:p>
          <a:p>
            <a:r>
              <a:rPr lang="en-US" sz="1200" b="0" i="0" u="none" strike="noStrike" kern="1200" baseline="0" dirty="0">
                <a:solidFill>
                  <a:schemeClr val="tx1"/>
                </a:solidFill>
                <a:latin typeface="+mn-lt"/>
                <a:ea typeface="+mn-ea"/>
                <a:cs typeface="+mn-cs"/>
              </a:rPr>
              <a:t>At the same time, in comparing the two theories we were mindful that the sheer weight of evidence will necessarily be on the side of SDT, if only because of the relatively nascent foothold of the SIA within the sport literature. Indeed, comparing theories simply by counting the number of studies that provide support for one or the other, or by assessing the amount of variance accounted for by one theory or another would, ultimately, be of little value. Instead, we take this opportunity to investigate relevant issues at a deeper level by interrogating the two theories’ fundamental assumptions in a way that should help researchers and practitioners choose one over the other as a guiding framework for their future work. To foreshadow our conclusions, we believe that the relative compatibility of the two theories depends both on researchers’ and practitioners’ own level of analysis, and on their theoretical and applied goals. Simply put, the compatibility (or lack of it) depends on the problem one is trying to solve. </a:t>
            </a:r>
            <a:endParaRPr lang="nl-BE" sz="1200" b="0" i="0" u="none" strike="noStrike" kern="1200" baseline="0" dirty="0">
              <a:solidFill>
                <a:schemeClr val="tx1"/>
              </a:solidFill>
              <a:latin typeface="+mn-lt"/>
              <a:ea typeface="+mn-ea"/>
              <a:cs typeface="+mn-cs"/>
            </a:endParaRPr>
          </a:p>
          <a:p>
            <a:endParaRPr lang="en-GB" dirty="0"/>
          </a:p>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a:t>
            </a:fld>
            <a:endParaRPr lang="en-GB" dirty="0"/>
          </a:p>
        </p:txBody>
      </p:sp>
    </p:spTree>
    <p:extLst>
      <p:ext uri="{BB962C8B-B14F-4D97-AF65-F5344CB8AC3E}">
        <p14:creationId xmlns:p14="http://schemas.microsoft.com/office/powerpoint/2010/main" val="3792979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Innate needs versus socially constructed needs </a:t>
            </a:r>
          </a:p>
          <a:p>
            <a:r>
              <a:rPr lang="en-US" sz="1200" b="0" i="0" u="none" strike="noStrike" kern="1200" baseline="0" dirty="0">
                <a:solidFill>
                  <a:schemeClr val="tx1"/>
                </a:solidFill>
                <a:latin typeface="+mn-lt"/>
                <a:ea typeface="+mn-ea"/>
                <a:cs typeface="+mn-cs"/>
              </a:rPr>
              <a:t>As we have already noted, SDT assumes three innate psychological needs: competence, relatedness and autonomy (Deci &amp; Ryan, 2012; Ryan &amp; Deci, 2000; see also Figure 10.2). Researchers working within the SIA, however, have shied away from explicit claims about the nature of human needs. Although clear motivational constructs have been identified, including self-esteem (Abrams &amp; Hogg, 1988), uncertainty reduction (Hogg, 2000) and meaning making (</a:t>
            </a:r>
            <a:r>
              <a:rPr lang="en-US" sz="1200" b="0" i="0" u="none" strike="noStrike" kern="1200" baseline="0" dirty="0" err="1">
                <a:solidFill>
                  <a:schemeClr val="tx1"/>
                </a:solidFill>
                <a:latin typeface="+mn-lt"/>
                <a:ea typeface="+mn-ea"/>
                <a:cs typeface="+mn-cs"/>
              </a:rPr>
              <a:t>McGarty</a:t>
            </a:r>
            <a:r>
              <a:rPr lang="en-US" sz="1200" b="0" i="0" u="none" strike="noStrike" kern="1200" baseline="0" dirty="0">
                <a:solidFill>
                  <a:schemeClr val="tx1"/>
                </a:solidFill>
                <a:latin typeface="+mn-lt"/>
                <a:ea typeface="+mn-ea"/>
                <a:cs typeface="+mn-cs"/>
              </a:rPr>
              <a:t>, 1999), their status as needs, let alone </a:t>
            </a:r>
            <a:r>
              <a:rPr lang="en-US" sz="1200" b="0" i="1" u="none" strike="noStrike" kern="1200" baseline="0" dirty="0">
                <a:solidFill>
                  <a:schemeClr val="tx1"/>
                </a:solidFill>
                <a:latin typeface="+mn-lt"/>
                <a:ea typeface="+mn-ea"/>
                <a:cs typeface="+mn-cs"/>
              </a:rPr>
              <a:t>innate </a:t>
            </a:r>
            <a:r>
              <a:rPr lang="en-US" sz="1200" b="0" i="0" u="none" strike="noStrike" kern="1200" baseline="0" dirty="0">
                <a:solidFill>
                  <a:schemeClr val="tx1"/>
                </a:solidFill>
                <a:latin typeface="+mn-lt"/>
                <a:ea typeface="+mn-ea"/>
                <a:cs typeface="+mn-cs"/>
              </a:rPr>
              <a:t>needs, remains unclear. Thus, as noted above, despite being a theory of social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the SIA does not assume a </a:t>
            </a:r>
            <a:r>
              <a:rPr lang="en-US" sz="1200" b="0" i="1" u="none" strike="noStrike" kern="1200" baseline="0" dirty="0">
                <a:solidFill>
                  <a:schemeClr val="tx1"/>
                </a:solidFill>
                <a:latin typeface="+mn-lt"/>
                <a:ea typeface="+mn-ea"/>
                <a:cs typeface="+mn-cs"/>
              </a:rPr>
              <a:t>need </a:t>
            </a:r>
            <a:r>
              <a:rPr lang="en-US" sz="1200" b="0" i="0" u="none" strike="noStrike" kern="1200" baseline="0" dirty="0">
                <a:solidFill>
                  <a:schemeClr val="tx1"/>
                </a:solidFill>
                <a:latin typeface="+mn-lt"/>
                <a:ea typeface="+mn-ea"/>
                <a:cs typeface="+mn-cs"/>
              </a:rPr>
              <a:t>to belong and/or a </a:t>
            </a:r>
            <a:r>
              <a:rPr lang="en-US" sz="1200" b="0" i="1" u="none" strike="noStrike" kern="1200" baseline="0" dirty="0">
                <a:solidFill>
                  <a:schemeClr val="tx1"/>
                </a:solidFill>
                <a:latin typeface="+mn-lt"/>
                <a:ea typeface="+mn-ea"/>
                <a:cs typeface="+mn-cs"/>
              </a:rPr>
              <a:t>need </a:t>
            </a:r>
            <a:r>
              <a:rPr lang="en-US" sz="1200" b="0" i="0" u="none" strike="noStrike" kern="1200" baseline="0" dirty="0">
                <a:solidFill>
                  <a:schemeClr val="tx1"/>
                </a:solidFill>
                <a:latin typeface="+mn-lt"/>
                <a:ea typeface="+mn-ea"/>
                <a:cs typeface="+mn-cs"/>
              </a:rPr>
              <a:t>for relatedness (</a:t>
            </a:r>
            <a:r>
              <a:rPr lang="en-US" sz="1200" b="0" i="0" u="none" strike="noStrike" kern="1200" baseline="0" dirty="0" err="1">
                <a:solidFill>
                  <a:schemeClr val="tx1"/>
                </a:solidFill>
                <a:latin typeface="+mn-lt"/>
                <a:ea typeface="+mn-ea"/>
                <a:cs typeface="+mn-cs"/>
              </a:rPr>
              <a:t>Platow</a:t>
            </a:r>
            <a:r>
              <a:rPr lang="en-US" sz="1200" b="0" i="0" u="none" strike="noStrike" kern="1200" baseline="0" dirty="0">
                <a:solidFill>
                  <a:schemeClr val="tx1"/>
                </a:solidFill>
                <a:latin typeface="+mn-lt"/>
                <a:ea typeface="+mn-ea"/>
                <a:cs typeface="+mn-cs"/>
              </a:rPr>
              <a:t>, Hunter et al., 2015). </a:t>
            </a:r>
          </a:p>
          <a:p>
            <a:r>
              <a:rPr lang="en-US" sz="1200" b="0" i="0" u="none" strike="noStrike" kern="1200" baseline="0" dirty="0">
                <a:solidFill>
                  <a:schemeClr val="tx1"/>
                </a:solidFill>
                <a:latin typeface="+mn-lt"/>
                <a:ea typeface="+mn-ea"/>
                <a:cs typeface="+mn-cs"/>
              </a:rPr>
              <a:t>This absence of fundamentally assumed needs, however, does not mean that social identity theorists eschew the concept of needs altogether (Greenaway, Cruwys et al., 2016). As with SDT, needs are tied directly to the self, but because the SIA assumes a dynamic self, needs are also dynamic (Haslam et al., 2000). Of course, people can have individual needs – needs that are tied to their personal self-categorizations. But they can also have social needs – these would be needs explicitly tied to their social self-categorizations. Critically, however, because the SIA rejects the view of the personal self as somehow the ‘true’ self, social needs are seen to be just as valid and fundamental as personal needs. Moreover, because the self is actively constructed within a specific context, these valid and fundamental needs can also be (re)constructed by context. What a sportswoman needs when she is acting as an individual (e.g., competence in the form of personal success, and relatedness in the form of personal recognition by others) is therefore no more fundamental or important than what she needs when she is acting as a member of a particular team (e.g., competence in the form of </a:t>
            </a:r>
            <a:r>
              <a:rPr lang="en-US" sz="1200" b="0" i="1" u="none" strike="noStrike" kern="1200" baseline="0" dirty="0">
                <a:solidFill>
                  <a:schemeClr val="tx1"/>
                </a:solidFill>
                <a:latin typeface="+mn-lt"/>
                <a:ea typeface="+mn-ea"/>
                <a:cs typeface="+mn-cs"/>
              </a:rPr>
              <a:t>collective </a:t>
            </a:r>
            <a:r>
              <a:rPr lang="en-US" sz="1200" b="0" i="0" u="none" strike="noStrike" kern="1200" baseline="0" dirty="0">
                <a:solidFill>
                  <a:schemeClr val="tx1"/>
                </a:solidFill>
                <a:latin typeface="+mn-lt"/>
                <a:ea typeface="+mn-ea"/>
                <a:cs typeface="+mn-cs"/>
              </a:rPr>
              <a:t>success and relatedness in the form of </a:t>
            </a:r>
            <a:r>
              <a:rPr lang="en-US" sz="1200" b="0" i="1" u="none" strike="noStrike" kern="1200" baseline="0" dirty="0">
                <a:solidFill>
                  <a:schemeClr val="tx1"/>
                </a:solidFill>
                <a:latin typeface="+mn-lt"/>
                <a:ea typeface="+mn-ea"/>
                <a:cs typeface="+mn-cs"/>
              </a:rPr>
              <a:t>collective </a:t>
            </a:r>
            <a:r>
              <a:rPr lang="en-US" sz="1200" b="0" i="0" u="none" strike="noStrike" kern="1200" baseline="0" dirty="0">
                <a:solidFill>
                  <a:schemeClr val="tx1"/>
                </a:solidFill>
                <a:latin typeface="+mn-lt"/>
                <a:ea typeface="+mn-ea"/>
                <a:cs typeface="+mn-cs"/>
              </a:rPr>
              <a:t>recognition). In this way, the approach avoids any recourse to innateness. </a:t>
            </a:r>
          </a:p>
          <a:p>
            <a:r>
              <a:rPr lang="en-US" sz="1200" b="0" i="0" u="none" strike="noStrike" kern="1200" baseline="0" dirty="0">
                <a:solidFill>
                  <a:schemeClr val="tx1"/>
                </a:solidFill>
                <a:latin typeface="+mn-lt"/>
                <a:ea typeface="+mn-ea"/>
                <a:cs typeface="+mn-cs"/>
              </a:rPr>
              <a:t>On the basis of such arguments, the SIA </a:t>
            </a:r>
            <a:r>
              <a:rPr lang="en-US" sz="1200" b="0" i="0" u="none" strike="noStrike" kern="1200" baseline="0" dirty="0" err="1">
                <a:solidFill>
                  <a:schemeClr val="tx1"/>
                </a:solidFill>
                <a:latin typeface="+mn-lt"/>
                <a:ea typeface="+mn-ea"/>
                <a:cs typeface="+mn-cs"/>
              </a:rPr>
              <a:t>recognises</a:t>
            </a:r>
            <a:r>
              <a:rPr lang="en-US" sz="1200" b="0" i="0" u="none" strike="noStrike" kern="1200" baseline="0" dirty="0">
                <a:solidFill>
                  <a:schemeClr val="tx1"/>
                </a:solidFill>
                <a:latin typeface="+mn-lt"/>
                <a:ea typeface="+mn-ea"/>
                <a:cs typeface="+mn-cs"/>
              </a:rPr>
              <a:t> the psychological validity of socially constructed needs – seeing these as true needs associated with a particular psychologically valid self-concept. They </a:t>
            </a:r>
            <a:r>
              <a:rPr lang="en-US" sz="1200" b="0" i="1" u="none" strike="noStrike" kern="1200" baseline="0" dirty="0">
                <a:solidFill>
                  <a:schemeClr val="tx1"/>
                </a:solidFill>
                <a:latin typeface="+mn-lt"/>
                <a:ea typeface="+mn-ea"/>
                <a:cs typeface="+mn-cs"/>
              </a:rPr>
              <a:t>are </a:t>
            </a:r>
            <a:r>
              <a:rPr lang="en-US" sz="1200" b="0" i="0" u="none" strike="noStrike" kern="1200" baseline="0" dirty="0">
                <a:solidFill>
                  <a:schemeClr val="tx1"/>
                </a:solidFill>
                <a:latin typeface="+mn-lt"/>
                <a:ea typeface="+mn-ea"/>
                <a:cs typeface="+mn-cs"/>
              </a:rPr>
              <a:t>internal because they emerge from people’s salient self-concepts, albeit self-concepts that are construed to include other ingroup members and determined, at least in part, by the broader social context (Turner et al., 1994). In contrast, SDT would consider any social needs to be a form of external motivation. This is seen when Deci and Ryan (2012, p. 88, emphasis added) observe that ‘socially transmitted motivation and regulations can become fully </a:t>
            </a:r>
            <a:r>
              <a:rPr lang="en-US" sz="1200" b="0" i="0" u="none" strike="noStrike" kern="1200" baseline="0" dirty="0" err="1">
                <a:solidFill>
                  <a:schemeClr val="tx1"/>
                </a:solidFill>
                <a:latin typeface="+mn-lt"/>
                <a:ea typeface="+mn-ea"/>
                <a:cs typeface="+mn-cs"/>
              </a:rPr>
              <a:t>internalised</a:t>
            </a:r>
            <a:r>
              <a:rPr lang="en-US" sz="1200" b="0" i="0" u="none" strike="noStrike" kern="1200" baseline="0" dirty="0">
                <a:solidFill>
                  <a:schemeClr val="tx1"/>
                </a:solidFill>
                <a:latin typeface="+mn-lt"/>
                <a:ea typeface="+mn-ea"/>
                <a:cs typeface="+mn-cs"/>
              </a:rPr>
              <a:t> and form the basis for autonomous or self-determined </a:t>
            </a:r>
            <a:r>
              <a:rPr lang="en-US" sz="1200" b="0" i="1" u="none" strike="noStrike" kern="1200" baseline="0" dirty="0">
                <a:solidFill>
                  <a:schemeClr val="tx1"/>
                </a:solidFill>
                <a:latin typeface="+mn-lt"/>
                <a:ea typeface="+mn-ea"/>
                <a:cs typeface="+mn-cs"/>
              </a:rPr>
              <a:t>extrinsically </a:t>
            </a:r>
            <a:r>
              <a:rPr lang="en-US" sz="1200" b="0" i="0" u="none" strike="noStrike" kern="1200" baseline="0" dirty="0">
                <a:solidFill>
                  <a:schemeClr val="tx1"/>
                </a:solidFill>
                <a:latin typeface="+mn-lt"/>
                <a:ea typeface="+mn-ea"/>
                <a:cs typeface="+mn-cs"/>
              </a:rPr>
              <a:t>motivated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An example of this is when people engage in sport and exercise activities because they have </a:t>
            </a:r>
            <a:r>
              <a:rPr lang="en-US" sz="1200" b="0" i="0" u="none" strike="noStrike" kern="1200" baseline="0" dirty="0" err="1">
                <a:solidFill>
                  <a:schemeClr val="tx1"/>
                </a:solidFill>
                <a:latin typeface="+mn-lt"/>
                <a:ea typeface="+mn-ea"/>
                <a:cs typeface="+mn-cs"/>
              </a:rPr>
              <a:t>internalised</a:t>
            </a:r>
            <a:r>
              <a:rPr lang="en-US" sz="1200" b="0" i="0" u="none" strike="noStrike" kern="1200" baseline="0" dirty="0">
                <a:solidFill>
                  <a:schemeClr val="tx1"/>
                </a:solidFill>
                <a:latin typeface="+mn-lt"/>
                <a:ea typeface="+mn-ea"/>
                <a:cs typeface="+mn-cs"/>
              </a:rPr>
              <a:t> the social-normative understanding that these are fundamentally beneficial for their physical and psychological health. For these people, then, this type of integrated regulation would still fail to represent full and proper self-determination. </a:t>
            </a:r>
          </a:p>
          <a:p>
            <a:r>
              <a:rPr lang="en-US" sz="1200" b="0" i="0" u="none" strike="noStrike" kern="1200" baseline="0" dirty="0">
                <a:solidFill>
                  <a:schemeClr val="tx1"/>
                </a:solidFill>
                <a:latin typeface="+mn-lt"/>
                <a:ea typeface="+mn-ea"/>
                <a:cs typeface="+mn-cs"/>
              </a:rPr>
              <a:t>This interrogation of the two theories’ needs-based assumptions again points to ways in which they are ultimately irreconcilable. This means that one of the theories would have to abandon its view of the nature of human needs for any rapprochement between the two to be possible. However, such abandonment would alter one or other theory to such an extent that it would become, in effect, a completely new theory (or, possibly, simply a restatement of the other). And this is unlikely to please anyone.</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12</a:t>
            </a:fld>
            <a:endParaRPr lang="en-GB"/>
          </a:p>
        </p:txBody>
      </p:sp>
    </p:spTree>
    <p:extLst>
      <p:ext uri="{BB962C8B-B14F-4D97-AF65-F5344CB8AC3E}">
        <p14:creationId xmlns:p14="http://schemas.microsoft.com/office/powerpoint/2010/main" val="1362812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nl-BE" sz="1200" b="0" i="0" u="none" strike="noStrike" kern="1200" baseline="0" dirty="0">
              <a:solidFill>
                <a:schemeClr val="tx1"/>
              </a:solidFill>
              <a:latin typeface="+mn-lt"/>
              <a:ea typeface="+mn-ea"/>
              <a:cs typeface="+mn-cs"/>
            </a:endParaRPr>
          </a:p>
          <a:p>
            <a:r>
              <a:rPr lang="nl-BE" sz="1200" b="0" i="0" u="none" strike="noStrike" kern="1200" baseline="0" dirty="0">
                <a:solidFill>
                  <a:schemeClr val="tx1"/>
                </a:solidFill>
                <a:latin typeface="+mn-lt"/>
                <a:ea typeface="+mn-ea"/>
                <a:cs typeface="+mn-cs"/>
              </a:rPr>
              <a:t>An </a:t>
            </a:r>
            <a:r>
              <a:rPr lang="nl-BE" sz="1200" b="0" i="0" u="none" strike="noStrike" kern="1200" baseline="0" dirty="0" err="1">
                <a:solidFill>
                  <a:schemeClr val="tx1"/>
                </a:solidFill>
                <a:latin typeface="+mn-lt"/>
                <a:ea typeface="+mn-ea"/>
                <a:cs typeface="+mn-cs"/>
              </a:rPr>
              <a:t>empirical</a:t>
            </a:r>
            <a:r>
              <a:rPr lang="nl-BE" sz="1200" b="0" i="0" u="none" strike="noStrike" kern="1200" baseline="0" dirty="0">
                <a:solidFill>
                  <a:schemeClr val="tx1"/>
                </a:solidFill>
                <a:latin typeface="+mn-lt"/>
                <a:ea typeface="+mn-ea"/>
                <a:cs typeface="+mn-cs"/>
              </a:rPr>
              <a:t> </a:t>
            </a:r>
            <a:r>
              <a:rPr lang="nl-BE" sz="1200" b="0" i="0" u="none" strike="noStrike" kern="1200" baseline="0" dirty="0" err="1">
                <a:solidFill>
                  <a:schemeClr val="tx1"/>
                </a:solidFill>
                <a:latin typeface="+mn-lt"/>
                <a:ea typeface="+mn-ea"/>
                <a:cs typeface="+mn-cs"/>
              </a:rPr>
              <a:t>rapprochement</a:t>
            </a:r>
            <a:r>
              <a:rPr lang="nl-BE" sz="1200" b="0" i="0" u="none" strike="noStrike" kern="1200" baseline="0" dirty="0">
                <a:solidFill>
                  <a:schemeClr val="tx1"/>
                </a:solidFill>
                <a:latin typeface="+mn-lt"/>
                <a:ea typeface="+mn-ea"/>
                <a:cs typeface="+mn-cs"/>
              </a:rPr>
              <a:t>?</a:t>
            </a:r>
          </a:p>
          <a:p>
            <a:r>
              <a:rPr lang="en-US" sz="1200" b="0" i="0" u="none" strike="noStrike" kern="1200" baseline="0" dirty="0">
                <a:solidFill>
                  <a:schemeClr val="tx1"/>
                </a:solidFill>
                <a:latin typeface="+mn-lt"/>
                <a:ea typeface="+mn-ea"/>
                <a:cs typeface="+mn-cs"/>
              </a:rPr>
              <a:t>Before we end this section of our analysis, we consider one final attempt at an empirical rapprochement between the two theories. This is, of course, how we began our analysis: by </a:t>
            </a:r>
            <a:r>
              <a:rPr lang="en-US" sz="1200" b="0" i="0" u="none" strike="noStrike" kern="1200" baseline="0" dirty="0" err="1">
                <a:solidFill>
                  <a:schemeClr val="tx1"/>
                </a:solidFill>
                <a:latin typeface="+mn-lt"/>
                <a:ea typeface="+mn-ea"/>
                <a:cs typeface="+mn-cs"/>
              </a:rPr>
              <a:t>recognising</a:t>
            </a:r>
            <a:r>
              <a:rPr lang="en-US" sz="1200" b="0" i="0" u="none" strike="noStrike" kern="1200" baseline="0" dirty="0">
                <a:solidFill>
                  <a:schemeClr val="tx1"/>
                </a:solidFill>
                <a:latin typeface="+mn-lt"/>
                <a:ea typeface="+mn-ea"/>
                <a:cs typeface="+mn-cs"/>
              </a:rPr>
              <a:t> that SDT and the SIA could be (and in fact are) empirically complementary. For this, we consider one of our own studies (Grace, David, &amp; Ryan, 2008). As the study was </a:t>
            </a:r>
            <a:r>
              <a:rPr lang="en-US" sz="1200" b="0" i="1" u="none" strike="noStrike" kern="1200" baseline="0" dirty="0">
                <a:solidFill>
                  <a:schemeClr val="tx1"/>
                </a:solidFill>
                <a:latin typeface="+mn-lt"/>
                <a:ea typeface="+mn-ea"/>
                <a:cs typeface="+mn-cs"/>
              </a:rPr>
              <a:t>not </a:t>
            </a:r>
            <a:r>
              <a:rPr lang="en-US" sz="1200" b="0" i="0" u="none" strike="noStrike" kern="1200" baseline="0" dirty="0">
                <a:solidFill>
                  <a:schemeClr val="tx1"/>
                </a:solidFill>
                <a:latin typeface="+mn-lt"/>
                <a:ea typeface="+mn-ea"/>
                <a:cs typeface="+mn-cs"/>
              </a:rPr>
              <a:t>originally designed to examine SDT principles, we are aware that the data remain open to critique from that perspective. Nevertheless, the study helps to illustrate the issue of whether or not rapprochement is possible.</a:t>
            </a:r>
          </a:p>
          <a:p>
            <a:r>
              <a:rPr lang="en-US" sz="1200" b="0" i="0" u="none" strike="noStrike" kern="1200" baseline="0" dirty="0">
                <a:solidFill>
                  <a:schemeClr val="tx1"/>
                </a:solidFill>
                <a:latin typeface="+mn-lt"/>
                <a:ea typeface="+mn-ea"/>
                <a:cs typeface="+mn-cs"/>
              </a:rPr>
              <a:t>The study is particularly relevant because it employs a free-choice paradigm not dissimilar to that used in early studies of intrinsic motivation among children (e.g., Lepper &amp; Greene, 1975; Ross, 1975). Free-choice paradigms are useful when assessing predictions derived from SDT, as the very structure of these is intended to remove all external reward incentives. In the study, children (≈ 4 years and 2 months old) first completed a task (sorting pictures and answering questions) that made psychologically salient either their social identity as a child (as opposed to an adult) or their social identity as a boy or girl. They then watched a video of a same-sex adult and opposite-sex child play with toys (e.g., choosing a red Mickey Mouse hat and putting it on backwards). The children were then provided with exactly the same toys as in the video, and were invited to play with whatever toys they wanted. Importantly, the children had free choice to play with whichever toys they liked, however they liked, and no external incentives were provided.</a:t>
            </a:r>
          </a:p>
          <a:p>
            <a:r>
              <a:rPr lang="en-US" sz="1200" b="0" i="0" u="none" strike="noStrike" kern="1200" baseline="0" dirty="0">
                <a:solidFill>
                  <a:schemeClr val="tx1"/>
                </a:solidFill>
                <a:latin typeface="+mn-lt"/>
                <a:ea typeface="+mn-ea"/>
                <a:cs typeface="+mn-cs"/>
              </a:rPr>
              <a:t>The results were very clear: in free play, children engaged in behaviours of the same salient self-category models as themselves (i.e., either as a child or as a boy/girl). From a social identity perspective, we can see that the children in this study had free choice and hence their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reflected an internal motivation – so there is no reason to consider their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as anything other than self-determined. From the perspective of SDT, however, these findings may be, at best, seen as only ‘somewhat internal’ in that the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emerged from what Ryan and Deci refer to as ‘regulation through identification’ (2000, p. 72); hence, the children’s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is unlikely to be interpreted as fully self-determined due to the influence of external factors. Herein lies the critical question: how can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(in a free-choice context) be considered intrinsically motivated when there has been an external influence on that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Social identity theorists answer by arguing that it is precisely when the self is defined in group-based terms that group motivation is no longer extrinsic but instead </a:t>
            </a:r>
            <a:r>
              <a:rPr lang="en-US" sz="1200" b="0" i="1" u="none" strike="noStrike" kern="1200" baseline="0" dirty="0">
                <a:solidFill>
                  <a:schemeClr val="tx1"/>
                </a:solidFill>
                <a:latin typeface="+mn-lt"/>
                <a:ea typeface="+mn-ea"/>
                <a:cs typeface="+mn-cs"/>
              </a:rPr>
              <a:t>becomes intrinsic </a:t>
            </a:r>
            <a:r>
              <a:rPr lang="en-US" sz="1200" b="0" i="0" u="none" strike="noStrike" kern="1200" baseline="0" dirty="0">
                <a:solidFill>
                  <a:schemeClr val="tx1"/>
                </a:solidFill>
                <a:latin typeface="+mn-lt"/>
                <a:ea typeface="+mn-ea"/>
                <a:cs typeface="+mn-cs"/>
              </a:rPr>
              <a:t>(</a:t>
            </a:r>
            <a:r>
              <a:rPr lang="en-US" sz="1200" b="0" i="0" u="none" strike="noStrike" kern="1200" baseline="0" dirty="0" err="1">
                <a:solidFill>
                  <a:schemeClr val="tx1"/>
                </a:solidFill>
                <a:latin typeface="+mn-lt"/>
                <a:ea typeface="+mn-ea"/>
                <a:cs typeface="+mn-cs"/>
              </a:rPr>
              <a:t>Ellemers</a:t>
            </a:r>
            <a:r>
              <a:rPr lang="en-US" sz="1200" b="0" i="0" u="none" strike="noStrike" kern="1200" baseline="0" dirty="0">
                <a:solidFill>
                  <a:schemeClr val="tx1"/>
                </a:solidFill>
                <a:latin typeface="+mn-lt"/>
                <a:ea typeface="+mn-ea"/>
                <a:cs typeface="+mn-cs"/>
              </a:rPr>
              <a:t> et al., 2004; Haslam et al., 2000; see also Figure 6.4). In the end, wherever one sits on this debate, it is clear that the Grace et al. (2008) study exposes important differences between the two theoretical analyses in their fundamental assumptions concerning (a) the nature of the self (as stable vs dynamic, as individual vs both individual and collective) and (b) the psychological validity and motivational force of that self in any given context.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13</a:t>
            </a:fld>
            <a:endParaRPr lang="en-GB"/>
          </a:p>
        </p:txBody>
      </p:sp>
    </p:spTree>
    <p:extLst>
      <p:ext uri="{BB962C8B-B14F-4D97-AF65-F5344CB8AC3E}">
        <p14:creationId xmlns:p14="http://schemas.microsoft.com/office/powerpoint/2010/main" val="25440697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this chapter, we have examined some key features of the social identity approach and self-determination theory. Given the prominent role of SDT in the field of sport and exercise psychology, we saw this as imperative for the goals of this volume. Setting about this task, we noted first that there is some clear evidence of empirical complementarity. Researchers have unquestionably accounted for a greater amount of variance when seeking to explain key outcomes by including measures associated with concepts derived from both theories. This means that sport psychologists can build more comprehensive empirical models in both laboratory and applied contexts by using standard measures developed within both empirical traditions. For example, by examining the process of social identity-based leadership, one might see how athletes and coaches work together to develop goals that are subjectively experienced as highly self-determined by members of their teams. This high sense of self-determination could then, in turn, be shown to build social identity among team members in ways that positively affect their performance and well-being outcomes. </a:t>
            </a:r>
          </a:p>
          <a:p>
            <a:r>
              <a:rPr lang="en-US" sz="1200" b="0" i="0" u="none" strike="noStrike" kern="1200" baseline="0" dirty="0">
                <a:solidFill>
                  <a:schemeClr val="tx1"/>
                </a:solidFill>
                <a:latin typeface="+mn-lt"/>
                <a:ea typeface="+mn-ea"/>
                <a:cs typeface="+mn-cs"/>
              </a:rPr>
              <a:t>Second, we observed clear evidence of conceptual commonality between the two theoretical approaches. Both theories, for example, address issues of affiliation with others. The self-categorization analysis of power also strongly assumes a need (or at least a striving) for autonomy. However, further conceptual clarity is essential if an attempt to reconcile differences between the two theoretical approaches is sought. For example, because, as we noted, there is no ‘need to belong’ within the social identity approach, the precise status of needs is a useful focus for future conceptual work in this domain (e.g., as noted by Greenaway, Cruwys et al., 2016; see also Chapter 6). </a:t>
            </a:r>
          </a:p>
          <a:p>
            <a:r>
              <a:rPr lang="en-US" sz="1200" b="0" i="0" u="none" strike="noStrike" kern="1200" baseline="0" dirty="0">
                <a:solidFill>
                  <a:schemeClr val="tx1"/>
                </a:solidFill>
                <a:latin typeface="+mn-lt"/>
                <a:ea typeface="+mn-ea"/>
                <a:cs typeface="+mn-cs"/>
              </a:rPr>
              <a:t>Yet, despite their respective strengths, we believe the two theories are, at core, incompatible. Indeed, as we saw, the examination of basic assumptions underlying the two theories exposes them as fundamentally different. We therefore caution both researchers and practitioners to be clear about what each theory does and does not assume. At the same time, because the social identity approach is relatively new to the field of sport and exercise psychology, we </a:t>
            </a:r>
            <a:r>
              <a:rPr lang="en-US" sz="1200" b="0" i="0" u="none" strike="noStrike" kern="1200" baseline="0" dirty="0" err="1">
                <a:solidFill>
                  <a:schemeClr val="tx1"/>
                </a:solidFill>
                <a:latin typeface="+mn-lt"/>
                <a:ea typeface="+mn-ea"/>
                <a:cs typeface="+mn-cs"/>
              </a:rPr>
              <a:t>recognise</a:t>
            </a:r>
            <a:r>
              <a:rPr lang="en-US" sz="1200" b="0" i="0" u="none" strike="noStrike" kern="1200" baseline="0" dirty="0">
                <a:solidFill>
                  <a:schemeClr val="tx1"/>
                </a:solidFill>
                <a:latin typeface="+mn-lt"/>
                <a:ea typeface="+mn-ea"/>
                <a:cs typeface="+mn-cs"/>
              </a:rPr>
              <a:t> the need for more social identity research to allow fuller and more detailed comparisons and evaluations between the SIA and SDT. This is especially important given the current preponderance of SDT research in this area. Here, then, a key function of this chapter – and of the current volume as a whole – should be to help clarify precisely what it is that a social identity analysis adds to the study of sport and exercise psychology. </a:t>
            </a:r>
          </a:p>
          <a:p>
            <a:r>
              <a:rPr lang="en-US" sz="1200" b="0" i="0" u="none" strike="noStrike" kern="1200" baseline="0" dirty="0">
                <a:solidFill>
                  <a:schemeClr val="tx1"/>
                </a:solidFill>
                <a:latin typeface="+mn-lt"/>
                <a:ea typeface="+mn-ea"/>
                <a:cs typeface="+mn-cs"/>
              </a:rPr>
              <a:t>We end with a final caution that, in choosing one theoretical approach over another, one must not be swayed simply by the </a:t>
            </a:r>
            <a:r>
              <a:rPr lang="en-US" sz="1200" b="0" i="1" u="none" strike="noStrike" kern="1200" baseline="0" dirty="0">
                <a:solidFill>
                  <a:schemeClr val="tx1"/>
                </a:solidFill>
                <a:latin typeface="+mn-lt"/>
                <a:ea typeface="+mn-ea"/>
                <a:cs typeface="+mn-cs"/>
              </a:rPr>
              <a:t>amount </a:t>
            </a:r>
            <a:r>
              <a:rPr lang="en-US" sz="1200" b="0" i="0" u="none" strike="noStrike" kern="1200" baseline="0" dirty="0">
                <a:solidFill>
                  <a:schemeClr val="tx1"/>
                </a:solidFill>
                <a:latin typeface="+mn-lt"/>
                <a:ea typeface="+mn-ea"/>
                <a:cs typeface="+mn-cs"/>
              </a:rPr>
              <a:t>of research in each domain. By this criterion, all theoretical and empirical efforts would stagnate, and progress would become increasingly hard to make. Ultimately, of course, choosing an approach will depend on the goals of the researcher or practitioner. For example, one may simply have a problem-solving goal, reasonably following </a:t>
            </a:r>
            <a:r>
              <a:rPr lang="en-US" sz="1200" b="0" i="0" u="none" strike="noStrike" kern="1200" baseline="0" dirty="0" err="1">
                <a:solidFill>
                  <a:schemeClr val="tx1"/>
                </a:solidFill>
                <a:latin typeface="+mn-lt"/>
                <a:ea typeface="+mn-ea"/>
                <a:cs typeface="+mn-cs"/>
              </a:rPr>
              <a:t>Laudan’s</a:t>
            </a:r>
            <a:r>
              <a:rPr lang="en-US" sz="1200" b="0" i="0" u="none" strike="noStrike" kern="1200" baseline="0" dirty="0">
                <a:solidFill>
                  <a:schemeClr val="tx1"/>
                </a:solidFill>
                <a:latin typeface="+mn-lt"/>
                <a:ea typeface="+mn-ea"/>
                <a:cs typeface="+mn-cs"/>
              </a:rPr>
              <a:t> principle that, ‘a theory should solve a maximal number of empirical problems while generating a minimal number of anomalies’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a:r>
            <a:r>
              <a:rPr lang="en-US" sz="1200" b="0" i="0" u="none" strike="noStrike" kern="1200" baseline="0" dirty="0" err="1">
                <a:solidFill>
                  <a:schemeClr val="tx1"/>
                </a:solidFill>
                <a:latin typeface="+mn-lt"/>
                <a:ea typeface="+mn-ea"/>
                <a:cs typeface="+mn-cs"/>
              </a:rPr>
              <a:t>Laudan</a:t>
            </a:r>
            <a:r>
              <a:rPr lang="en-US" sz="1200" b="0" i="0" u="none" strike="noStrike" kern="1200" baseline="0" dirty="0">
                <a:solidFill>
                  <a:schemeClr val="tx1"/>
                </a:solidFill>
                <a:latin typeface="+mn-lt"/>
                <a:ea typeface="+mn-ea"/>
                <a:cs typeface="+mn-cs"/>
              </a:rPr>
              <a:t>, 1996, p. 80). Yet even this requires researchers to clarify the assumptions that underpin these goals and the precise problem that they seek to solve (e.g., concerning the </a:t>
            </a:r>
            <a:r>
              <a:rPr lang="en-US" sz="1200" b="0" i="0" u="none" strike="noStrike" kern="1200" baseline="0" dirty="0" err="1">
                <a:solidFill>
                  <a:schemeClr val="tx1"/>
                </a:solidFill>
                <a:latin typeface="+mn-lt"/>
                <a:ea typeface="+mn-ea"/>
                <a:cs typeface="+mn-cs"/>
              </a:rPr>
              <a:t>conceptualisation</a:t>
            </a:r>
            <a:r>
              <a:rPr lang="en-US" sz="1200" b="0" i="0" u="none" strike="noStrike" kern="1200" baseline="0" dirty="0">
                <a:solidFill>
                  <a:schemeClr val="tx1"/>
                </a:solidFill>
                <a:latin typeface="+mn-lt"/>
                <a:ea typeface="+mn-ea"/>
                <a:cs typeface="+mn-cs"/>
              </a:rPr>
              <a:t> of the relationship between the individual and the group), as this provides the basis for choosing one set of assumptions (and one theory) over another.</a:t>
            </a:r>
          </a:p>
          <a:p>
            <a:r>
              <a:rPr lang="en-US" sz="1200" b="0" i="0" u="none" strike="noStrike" kern="1200" baseline="0" dirty="0">
                <a:solidFill>
                  <a:schemeClr val="tx1"/>
                </a:solidFill>
                <a:latin typeface="+mn-lt"/>
                <a:ea typeface="+mn-ea"/>
                <a:cs typeface="+mn-cs"/>
              </a:rPr>
              <a:t>In this regard, a function of this chapter has been to bring the assumptions that underpin SDT and the SIA into sharper relief, in ways that allow them to be interrogated more forensically in future research. We hope that our analysis encourages researchers and practitioners to engage more closely with the important issues of psychological theory that the two approaches raise – in particular, those relating to the nature of the self. In turn, we hope that this will help readers to select a theory for their own purposes on a more informed basis: with better knowledge of its parameters, its assumptions and its scope; greater appreciation of the questions it can and cannot answer; and, most importantly, a clearer sense that data collection will not resolve the important conceptual differences between the two theories.</a:t>
            </a:r>
          </a:p>
          <a:p>
            <a:r>
              <a:rPr lang="en-US" sz="1200" b="0" i="0" u="none" strike="noStrike" kern="1200" baseline="0" dirty="0">
                <a:solidFill>
                  <a:schemeClr val="tx1"/>
                </a:solidFill>
                <a:latin typeface="+mn-lt"/>
                <a:ea typeface="+mn-ea"/>
                <a:cs typeface="+mn-cs"/>
              </a:rPr>
              <a:t>Above all else, however, we hope this chapter makes it clear that when it comes to explaining well-being, motivation and performance in sport, there are distinct theoretical paths between which one needs to choose. Moreover, the fact that the path laid out by self-determination theory is better trodden than that defined by the social identity approach does not necessarily make it the right one to follow. After all, as the American Football coach Jerry Rice observed, success is often about doing what others don’t, so that tomorrow you can do what they can’t.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15</a:t>
            </a:fld>
            <a:endParaRPr lang="en-GB"/>
          </a:p>
        </p:txBody>
      </p:sp>
    </p:spTree>
    <p:extLst>
      <p:ext uri="{BB962C8B-B14F-4D97-AF65-F5344CB8AC3E}">
        <p14:creationId xmlns:p14="http://schemas.microsoft.com/office/powerpoint/2010/main" val="1107745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Self-determination theory has been used to frame and guide a broad array of research within sport psychology, including, </a:t>
            </a:r>
            <a:r>
              <a:rPr lang="en-US" sz="1200" b="0" i="1" u="none" strike="noStrike" kern="1200" baseline="0" dirty="0">
                <a:solidFill>
                  <a:schemeClr val="tx1"/>
                </a:solidFill>
                <a:latin typeface="+mn-lt"/>
                <a:ea typeface="+mn-ea"/>
                <a:cs typeface="+mn-cs"/>
              </a:rPr>
              <a:t>inter alia</a:t>
            </a:r>
            <a:r>
              <a:rPr lang="en-US" sz="1200" b="0" i="0" u="none" strike="noStrike" kern="1200" baseline="0" dirty="0">
                <a:solidFill>
                  <a:schemeClr val="tx1"/>
                </a:solidFill>
                <a:latin typeface="+mn-lt"/>
                <a:ea typeface="+mn-ea"/>
                <a:cs typeface="+mn-cs"/>
              </a:rPr>
              <a:t>, analyses of the motivation of both individual athletes (e.g., Mallett &amp; Hanrahan, 2004) and sport teams (Mertens et al., 2018), the coaching of athletes (e.g., Adie, </a:t>
            </a:r>
            <a:r>
              <a:rPr lang="en-US" sz="1200" b="0" i="0" u="none" strike="noStrike" kern="1200" baseline="0" dirty="0" err="1">
                <a:solidFill>
                  <a:schemeClr val="tx1"/>
                </a:solidFill>
                <a:latin typeface="+mn-lt"/>
                <a:ea typeface="+mn-ea"/>
                <a:cs typeface="+mn-cs"/>
              </a:rPr>
              <a:t>Duda</a:t>
            </a:r>
            <a:r>
              <a:rPr lang="en-US" sz="1200" b="0" i="0" u="none" strike="noStrike" kern="1200" baseline="0" dirty="0">
                <a:solidFill>
                  <a:schemeClr val="tx1"/>
                </a:solidFill>
                <a:latin typeface="+mn-lt"/>
                <a:ea typeface="+mn-ea"/>
                <a:cs typeface="+mn-cs"/>
              </a:rPr>
              <a:t>, &amp; Ntoumanis, 2012; Reynders et al., 2019), and the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of fans (e.g., Funk, Beaton, &amp; </a:t>
            </a:r>
            <a:r>
              <a:rPr lang="en-US" sz="1200" b="0" i="0" u="none" strike="noStrike" kern="1200" baseline="0" dirty="0" err="1">
                <a:solidFill>
                  <a:schemeClr val="tx1"/>
                </a:solidFill>
                <a:latin typeface="+mn-lt"/>
                <a:ea typeface="+mn-ea"/>
                <a:cs typeface="+mn-cs"/>
              </a:rPr>
              <a:t>Alexandris</a:t>
            </a:r>
            <a:r>
              <a:rPr lang="en-US" sz="1200" b="0" i="0" u="none" strike="noStrike" kern="1200" baseline="0" dirty="0">
                <a:solidFill>
                  <a:schemeClr val="tx1"/>
                </a:solidFill>
                <a:latin typeface="+mn-lt"/>
                <a:ea typeface="+mn-ea"/>
                <a:cs typeface="+mn-cs"/>
              </a:rPr>
              <a:t>, 2012). The popularity of SDT for the analysis of sport and sporting behaviours arises because, at its core, it is a theory of self and human motivation. It provides a basis for understanding how and why people strive to achieve, even under contexts of adversity, hardship and failure. These are precisely the contexts in which sport attitudes and behaviours are often manifest. Indeed, achievement in sport often requires a dedication that mirrors the asceticism of monks in requiring athletes to forsake comfortable and pain-free lives in pursuit of a potentially unobtainable goal. For the fans who sit on the sidelines and remain comfortable on their couches, the physical endurance is often completely absent – but nevertheless, as observed in Chapter 17 , the psychological question remains as to why those of us who prefer the comfort of our lounges continue to support our teams even when they perform poorly. </a:t>
            </a:r>
          </a:p>
          <a:p>
            <a:r>
              <a:rPr lang="en-US" sz="1200" b="0" i="0" u="none" strike="noStrike" kern="1200" baseline="0" dirty="0">
                <a:solidFill>
                  <a:schemeClr val="tx1"/>
                </a:solidFill>
                <a:latin typeface="+mn-lt"/>
                <a:ea typeface="+mn-ea"/>
                <a:cs typeface="+mn-cs"/>
              </a:rPr>
              <a:t>For SDT, the answer to this question can be found in an understanding of people’s motivations and their abilities to satisfy specific basic needs. One of the three fundamental needs assumed by SDT is that of </a:t>
            </a:r>
            <a:r>
              <a:rPr lang="en-US" sz="1200" b="0" i="1" u="none" strike="noStrike" kern="1200" baseline="0" dirty="0">
                <a:solidFill>
                  <a:schemeClr val="tx1"/>
                </a:solidFill>
                <a:latin typeface="+mn-lt"/>
                <a:ea typeface="+mn-ea"/>
                <a:cs typeface="+mn-cs"/>
              </a:rPr>
              <a:t>autonomy</a:t>
            </a:r>
            <a:r>
              <a:rPr lang="en-US" sz="1200" b="0" i="0" u="none" strike="noStrike" kern="1200" baseline="0" dirty="0">
                <a:solidFill>
                  <a:schemeClr val="tx1"/>
                </a:solidFill>
                <a:latin typeface="+mn-lt"/>
                <a:ea typeface="+mn-ea"/>
                <a:cs typeface="+mn-cs"/>
              </a:rPr>
              <a:t>, behaving with a ‘feeling of volition’ (Ryan &amp; Deci, 2000, p. 74). In sport, this need for autonomy refers to athletes’ needs to feel in control over their life and actions. This need can be satisfied when athletes are positively engaged in their training and personal development plans (Ntoumanis &amp; Mallett, 2014). According to SDT, autonomy is the ‘central force’ in the ontology of both individuals and societies (Deci &amp; Ryan, 2012, p. 85). For this reason, the pursuit of the satisfaction of this need is seen to be a central motivation driving people’s behaviours.</a:t>
            </a:r>
          </a:p>
          <a:p>
            <a:r>
              <a:rPr lang="en-US" sz="1200" b="0" i="0" u="none" strike="noStrike" kern="1200" baseline="0" dirty="0">
                <a:solidFill>
                  <a:schemeClr val="tx1"/>
                </a:solidFill>
                <a:latin typeface="+mn-lt"/>
                <a:ea typeface="+mn-ea"/>
                <a:cs typeface="+mn-cs"/>
              </a:rPr>
              <a:t>Building upon this assumption of a need for autonomy, the most </a:t>
            </a:r>
            <a:r>
              <a:rPr lang="en-US" sz="1200" b="0" i="0" u="none" strike="noStrike" kern="1200" baseline="0" dirty="0" err="1">
                <a:solidFill>
                  <a:schemeClr val="tx1"/>
                </a:solidFill>
                <a:latin typeface="+mn-lt"/>
                <a:ea typeface="+mn-ea"/>
                <a:cs typeface="+mn-cs"/>
              </a:rPr>
              <a:t>favourable</a:t>
            </a:r>
            <a:r>
              <a:rPr lang="en-US" sz="1200" b="0" i="0" u="none" strike="noStrike" kern="1200" baseline="0" dirty="0">
                <a:solidFill>
                  <a:schemeClr val="tx1"/>
                </a:solidFill>
                <a:latin typeface="+mn-lt"/>
                <a:ea typeface="+mn-ea"/>
                <a:cs typeface="+mn-cs"/>
              </a:rPr>
              <a:t> outcomes of individuals’ </a:t>
            </a:r>
            <a:r>
              <a:rPr lang="en-US" sz="1200" b="0" i="0" u="none" strike="noStrike" kern="1200" baseline="0" dirty="0" err="1">
                <a:solidFill>
                  <a:schemeClr val="tx1"/>
                </a:solidFill>
                <a:latin typeface="+mn-lt"/>
                <a:ea typeface="+mn-ea"/>
                <a:cs typeface="+mn-cs"/>
              </a:rPr>
              <a:t>endeavours</a:t>
            </a:r>
            <a:r>
              <a:rPr lang="en-US" sz="1200" b="0" i="0" u="none" strike="noStrike" kern="1200" baseline="0" dirty="0">
                <a:solidFill>
                  <a:schemeClr val="tx1"/>
                </a:solidFill>
                <a:latin typeface="+mn-lt"/>
                <a:ea typeface="+mn-ea"/>
                <a:cs typeface="+mn-cs"/>
              </a:rPr>
              <a:t> are often observed to emerge from actions that are most </a:t>
            </a:r>
            <a:r>
              <a:rPr lang="en-US" sz="1200" b="0" i="1" u="none" strike="noStrike" kern="1200" baseline="0" dirty="0">
                <a:solidFill>
                  <a:schemeClr val="tx1"/>
                </a:solidFill>
                <a:latin typeface="+mn-lt"/>
                <a:ea typeface="+mn-ea"/>
                <a:cs typeface="+mn-cs"/>
              </a:rPr>
              <a:t>self-determined </a:t>
            </a:r>
            <a:r>
              <a:rPr lang="en-US" sz="1200" b="0" i="0" u="none" strike="noStrike" kern="1200" baseline="0" dirty="0">
                <a:solidFill>
                  <a:schemeClr val="tx1"/>
                </a:solidFill>
                <a:latin typeface="+mn-lt"/>
                <a:ea typeface="+mn-ea"/>
                <a:cs typeface="+mn-cs"/>
              </a:rPr>
              <a:t>(Deci &amp; Ryan, 2012; Ryan &amp; Deci, 2000). These are actions that are understood to be derived from internal motivations that people engage in only because of personal interest or enjoyment, and because the actions are inherently satisfying to the individual actor. They are behaviours the actor has chosen out of free will, without influence or persuasion from others, independently of the demands of the physical or social context. Although it is stated simply here, this is a non-trivial motivational analysis when we consider individuals’ choice of activities, and their behaviours in contexts that appear to be – at least temporally – intrinsically </a:t>
            </a:r>
            <a:r>
              <a:rPr lang="en-US" sz="1200" b="0" i="1" u="none" strike="noStrike" kern="1200" baseline="0" dirty="0">
                <a:solidFill>
                  <a:schemeClr val="tx1"/>
                </a:solidFill>
                <a:latin typeface="+mn-lt"/>
                <a:ea typeface="+mn-ea"/>
                <a:cs typeface="+mn-cs"/>
              </a:rPr>
              <a:t>un</a:t>
            </a:r>
            <a:r>
              <a:rPr lang="en-US" sz="1200" b="0" i="0" u="none" strike="noStrike" kern="1200" baseline="0" dirty="0">
                <a:solidFill>
                  <a:schemeClr val="tx1"/>
                </a:solidFill>
                <a:latin typeface="+mn-lt"/>
                <a:ea typeface="+mn-ea"/>
                <a:cs typeface="+mn-cs"/>
              </a:rPr>
              <a:t>satisfying. Take, for example, the case of a long-distance runner who has the aim of winning a major race (see Figure 19.1). She will have to spend many hours engaging in a range of </a:t>
            </a:r>
            <a:r>
              <a:rPr lang="en-US" sz="1200" b="0" i="0" u="none" strike="noStrike" kern="1200" baseline="0" dirty="0" err="1">
                <a:solidFill>
                  <a:schemeClr val="tx1"/>
                </a:solidFill>
                <a:latin typeface="+mn-lt"/>
                <a:ea typeface="+mn-ea"/>
                <a:cs typeface="+mn-cs"/>
              </a:rPr>
              <a:t>gruelling</a:t>
            </a:r>
            <a:r>
              <a:rPr lang="en-US" sz="1200" b="0" i="0" u="none" strike="noStrike" kern="1200" baseline="0" dirty="0">
                <a:solidFill>
                  <a:schemeClr val="tx1"/>
                </a:solidFill>
                <a:latin typeface="+mn-lt"/>
                <a:ea typeface="+mn-ea"/>
                <a:cs typeface="+mn-cs"/>
              </a:rPr>
              <a:t> training activities, some of which are unlikely to be very rewarding on their own. Yet however unpleasant it is, she consciously undertakes the training because it is part of her plan to make it to the top. It is in explaining such determination that SDT’s appeal is apparent.</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addition to the need for autonomy, SDT proposes two further fundamental needs, the volitional pursuit of which can further contribute to overall self-determination in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individuals’ actions. These are the needs for </a:t>
            </a:r>
            <a:r>
              <a:rPr lang="en-US" sz="1200" b="0" i="1" u="none" strike="noStrike" kern="1200" baseline="0" dirty="0">
                <a:solidFill>
                  <a:schemeClr val="tx1"/>
                </a:solidFill>
                <a:latin typeface="+mn-lt"/>
                <a:ea typeface="+mn-ea"/>
                <a:cs typeface="+mn-cs"/>
              </a:rPr>
              <a:t>competence </a:t>
            </a:r>
            <a:r>
              <a:rPr lang="en-US" sz="1200" b="0" i="0" u="none" strike="noStrike" kern="1200" baseline="0" dirty="0">
                <a:solidFill>
                  <a:schemeClr val="tx1"/>
                </a:solidFill>
                <a:latin typeface="+mn-lt"/>
                <a:ea typeface="+mn-ea"/>
                <a:cs typeface="+mn-cs"/>
              </a:rPr>
              <a:t>and </a:t>
            </a:r>
            <a:r>
              <a:rPr lang="en-US" sz="1200" b="0" i="1" u="none" strike="noStrike" kern="1200" baseline="0" dirty="0">
                <a:solidFill>
                  <a:schemeClr val="tx1"/>
                </a:solidFill>
                <a:latin typeface="+mn-lt"/>
                <a:ea typeface="+mn-ea"/>
                <a:cs typeface="+mn-cs"/>
              </a:rPr>
              <a:t>relatedness </a:t>
            </a:r>
            <a:r>
              <a:rPr lang="en-US" sz="1200" b="0" i="0" u="none" strike="noStrike" kern="1200" baseline="0" dirty="0">
                <a:solidFill>
                  <a:schemeClr val="tx1"/>
                </a:solidFill>
                <a:latin typeface="+mn-lt"/>
                <a:ea typeface="+mn-ea"/>
                <a:cs typeface="+mn-cs"/>
              </a:rPr>
              <a:t>(Deci &amp; Ryan, 2012). Simply put, individuals need to feel competent and effective in what they do (e.g., developing and achieving the skills needed to be a scratch golfer); and they have the desire to feel accepted and meaningfully connected with others (i.e., to feel part of the basketball team and not isolated from it; Baumeister &amp; Leary, 1995; Deci &amp; Ryan, 2000; </a:t>
            </a:r>
            <a:r>
              <a:rPr lang="en-US" sz="1200" b="0" i="0" u="none" strike="noStrike" kern="1200" baseline="0" dirty="0" err="1">
                <a:solidFill>
                  <a:schemeClr val="tx1"/>
                </a:solidFill>
                <a:latin typeface="+mn-lt"/>
                <a:ea typeface="+mn-ea"/>
                <a:cs typeface="+mn-cs"/>
              </a:rPr>
              <a:t>Sherif</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Cantril</a:t>
            </a:r>
            <a:r>
              <a:rPr lang="en-US" sz="1200" b="0" i="0" u="none" strike="noStrike" kern="1200" baseline="0" dirty="0">
                <a:solidFill>
                  <a:schemeClr val="tx1"/>
                </a:solidFill>
                <a:latin typeface="+mn-lt"/>
                <a:ea typeface="+mn-ea"/>
                <a:cs typeface="+mn-cs"/>
              </a:rPr>
              <a:t>, 1947). Collectively, the satisfaction (or non-satisfaction) of these three fundamentally-assumed needs is understood to determine individuals’ motivational orientations towards various pursuits. </a:t>
            </a:r>
          </a:p>
          <a:p>
            <a:r>
              <a:rPr lang="en-US" sz="1200" b="0" i="0" u="none" strike="noStrike" kern="1200" baseline="0" dirty="0">
                <a:solidFill>
                  <a:schemeClr val="tx1"/>
                </a:solidFill>
                <a:latin typeface="+mn-lt"/>
                <a:ea typeface="+mn-ea"/>
                <a:cs typeface="+mn-cs"/>
              </a:rPr>
              <a:t>As Figure 6.2 suggests, between these two extremes are various degrees of external and internal motivation. For example, </a:t>
            </a:r>
            <a:r>
              <a:rPr lang="en-US" sz="1200" b="0" i="1" u="none" strike="noStrike" kern="1200" baseline="0" dirty="0">
                <a:solidFill>
                  <a:schemeClr val="tx1"/>
                </a:solidFill>
                <a:latin typeface="+mn-lt"/>
                <a:ea typeface="+mn-ea"/>
                <a:cs typeface="+mn-cs"/>
              </a:rPr>
              <a:t>external regulation </a:t>
            </a:r>
            <a:r>
              <a:rPr lang="en-US" sz="1200" b="0" i="0" u="none" strike="noStrike" kern="1200" baseline="0" dirty="0">
                <a:solidFill>
                  <a:schemeClr val="tx1"/>
                </a:solidFill>
                <a:latin typeface="+mn-lt"/>
                <a:ea typeface="+mn-ea"/>
                <a:cs typeface="+mn-cs"/>
              </a:rPr>
              <a:t>is a specific type of external motivation resulting from a desire to secure a reward or to avoid punishment, as might be seen in a volleyball player who undertakes additional strength training only to win praise or avoid criticism from her coach. Another type of external motivation is </a:t>
            </a:r>
            <a:r>
              <a:rPr lang="en-US" sz="1200" b="0" i="1" u="none" strike="noStrike" kern="1200" baseline="0" dirty="0">
                <a:solidFill>
                  <a:schemeClr val="tx1"/>
                </a:solidFill>
                <a:latin typeface="+mn-lt"/>
                <a:ea typeface="+mn-ea"/>
                <a:cs typeface="+mn-cs"/>
              </a:rPr>
              <a:t>introjected regulation</a:t>
            </a:r>
            <a:r>
              <a:rPr lang="en-US" sz="1200" b="0" i="0" u="none" strike="noStrike" kern="1200" baseline="0" dirty="0">
                <a:solidFill>
                  <a:schemeClr val="tx1"/>
                </a:solidFill>
                <a:latin typeface="+mn-lt"/>
                <a:ea typeface="+mn-ea"/>
                <a:cs typeface="+mn-cs"/>
              </a:rPr>
              <a:t>, which results from an </a:t>
            </a:r>
            <a:r>
              <a:rPr lang="en-US" sz="1200" b="0" i="0" u="none" strike="noStrike" kern="1200" baseline="0" dirty="0" err="1">
                <a:solidFill>
                  <a:schemeClr val="tx1"/>
                </a:solidFill>
                <a:latin typeface="+mn-lt"/>
                <a:ea typeface="+mn-ea"/>
                <a:cs typeface="+mn-cs"/>
              </a:rPr>
              <a:t>internalised</a:t>
            </a:r>
            <a:r>
              <a:rPr lang="en-US" sz="1200" b="0" i="0" u="none" strike="noStrike" kern="1200" baseline="0" dirty="0">
                <a:solidFill>
                  <a:schemeClr val="tx1"/>
                </a:solidFill>
                <a:latin typeface="+mn-lt"/>
                <a:ea typeface="+mn-ea"/>
                <a:cs typeface="+mn-cs"/>
              </a:rPr>
              <a:t>, pressuring voice, where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is guided by a sense of guilt, worry or shame. An example might be a volleyball player – Kim – undertaking strength training because she would feel ashamed not to be putting in additional effort. </a:t>
            </a:r>
            <a:r>
              <a:rPr lang="en-US" sz="1200" b="0" i="1" u="none" strike="noStrike" kern="1200" baseline="0" dirty="0">
                <a:solidFill>
                  <a:schemeClr val="tx1"/>
                </a:solidFill>
                <a:latin typeface="+mn-lt"/>
                <a:ea typeface="+mn-ea"/>
                <a:cs typeface="+mn-cs"/>
              </a:rPr>
              <a:t>Identified regulation </a:t>
            </a:r>
            <a:r>
              <a:rPr lang="en-US" sz="1200" b="0" i="0" u="none" strike="noStrike" kern="1200" baseline="0" dirty="0">
                <a:solidFill>
                  <a:schemeClr val="tx1"/>
                </a:solidFill>
                <a:latin typeface="+mn-lt"/>
                <a:ea typeface="+mn-ea"/>
                <a:cs typeface="+mn-cs"/>
              </a:rPr>
              <a:t>occurs when the strength resulting from the training is seen as a worthwhile pursuit in itself (i.e., this does not involve enjoying the training for itself, only the result of that training); while </a:t>
            </a:r>
            <a:r>
              <a:rPr lang="en-US" sz="1200" b="0" i="1" u="none" strike="noStrike" kern="1200" baseline="0" dirty="0">
                <a:solidFill>
                  <a:schemeClr val="tx1"/>
                </a:solidFill>
                <a:latin typeface="+mn-lt"/>
                <a:ea typeface="+mn-ea"/>
                <a:cs typeface="+mn-cs"/>
              </a:rPr>
              <a:t>integrated regulation </a:t>
            </a:r>
            <a:r>
              <a:rPr lang="en-US" sz="1200" b="0" i="0" u="none" strike="noStrike" kern="1200" baseline="0" dirty="0">
                <a:solidFill>
                  <a:schemeClr val="tx1"/>
                </a:solidFill>
                <a:latin typeface="+mn-lt"/>
                <a:ea typeface="+mn-ea"/>
                <a:cs typeface="+mn-cs"/>
              </a:rPr>
              <a:t>involves taking up strength training because engaging in a range of training methods is part of what makes Kim ‘who she is’. Only when a goal becomes fully psychologically integrated and consistent with other needs is its pursuit argued to be internal. However, even this is not necessarily fully self-determined, as the origin of the motivation (e.g., seeking accolades for achieving a particular goal) will often stem from outside the individual. </a:t>
            </a:r>
          </a:p>
          <a:p>
            <a:r>
              <a:rPr lang="en-US" sz="1200" b="0" i="0" u="none" strike="noStrike" kern="1200" baseline="0" dirty="0">
                <a:solidFill>
                  <a:schemeClr val="tx1"/>
                </a:solidFill>
                <a:latin typeface="+mn-lt"/>
                <a:ea typeface="+mn-ea"/>
                <a:cs typeface="+mn-cs"/>
              </a:rPr>
              <a:t>For any goal in any context, people can vary along this continuum, being less or more self-determined in their pursuit of activities. In this way, motivation is understood to be neither binary nor uniform, either within or between individuals. This dimensional variability in turn allows for the variety of individual behaviours, pursuits and sources of life satisfaction that we see across the spectrum of human activity. </a:t>
            </a:r>
          </a:p>
          <a:p>
            <a:r>
              <a:rPr lang="en-US" sz="1200" b="0" i="0" u="none" strike="noStrike" kern="1200" baseline="0" dirty="0">
                <a:solidFill>
                  <a:schemeClr val="tx1"/>
                </a:solidFill>
                <a:latin typeface="+mn-lt"/>
                <a:ea typeface="+mn-ea"/>
                <a:cs typeface="+mn-cs"/>
              </a:rPr>
              <a:t>Applied to the domain of sport psychology, it is easy to see the predictive value of this motivational analysis. In particular, this is because higher levels of self-determination are associated with (a) increased effort, persistence, concentration, positive affect and willingness to engage in a difficult physical task (e.g., Standage, </a:t>
            </a:r>
            <a:r>
              <a:rPr lang="en-US" sz="1200" b="0" i="0" u="none" strike="noStrike" kern="1200" baseline="0" dirty="0" err="1">
                <a:solidFill>
                  <a:schemeClr val="tx1"/>
                </a:solidFill>
                <a:latin typeface="+mn-lt"/>
                <a:ea typeface="+mn-ea"/>
                <a:cs typeface="+mn-cs"/>
              </a:rPr>
              <a:t>Duda</a:t>
            </a:r>
            <a:r>
              <a:rPr lang="en-US" sz="1200" b="0" i="0" u="none" strike="noStrike" kern="1200" baseline="0" dirty="0">
                <a:solidFill>
                  <a:schemeClr val="tx1"/>
                </a:solidFill>
                <a:latin typeface="+mn-lt"/>
                <a:ea typeface="+mn-ea"/>
                <a:cs typeface="+mn-cs"/>
              </a:rPr>
              <a:t>, &amp; Ntoumanis, 2005, 2006), (b) increased persistence in sport activities (e.g., Calvo, </a:t>
            </a:r>
            <a:r>
              <a:rPr lang="en-US" sz="1200" b="0" i="0" u="none" strike="noStrike" kern="1200" baseline="0" dirty="0" err="1">
                <a:solidFill>
                  <a:schemeClr val="tx1"/>
                </a:solidFill>
                <a:latin typeface="+mn-lt"/>
                <a:ea typeface="+mn-ea"/>
                <a:cs typeface="+mn-cs"/>
              </a:rPr>
              <a:t>Cervelló</a:t>
            </a:r>
            <a:r>
              <a:rPr lang="en-US" sz="1200" b="0" i="0" u="none" strike="noStrike" kern="1200" baseline="0" dirty="0">
                <a:solidFill>
                  <a:schemeClr val="tx1"/>
                </a:solidFill>
                <a:latin typeface="+mn-lt"/>
                <a:ea typeface="+mn-ea"/>
                <a:cs typeface="+mn-cs"/>
              </a:rPr>
              <a:t>, Jiménez, Iglesias, &amp; </a:t>
            </a:r>
            <a:r>
              <a:rPr lang="en-US" sz="1200" b="0" i="0" u="none" strike="noStrike" kern="1200" baseline="0" dirty="0" err="1">
                <a:solidFill>
                  <a:schemeClr val="tx1"/>
                </a:solidFill>
                <a:latin typeface="+mn-lt"/>
                <a:ea typeface="+mn-ea"/>
                <a:cs typeface="+mn-cs"/>
              </a:rPr>
              <a:t>Mucia</a:t>
            </a:r>
            <a:r>
              <a:rPr lang="en-US" sz="1200" b="0" i="0" u="none" strike="noStrike" kern="1200" baseline="0" dirty="0">
                <a:solidFill>
                  <a:schemeClr val="tx1"/>
                </a:solidFill>
                <a:latin typeface="+mn-lt"/>
                <a:ea typeface="+mn-ea"/>
                <a:cs typeface="+mn-cs"/>
              </a:rPr>
              <a:t>, 2010), (c) increased emotional well-being (Smith, Ntoumanis, </a:t>
            </a:r>
            <a:r>
              <a:rPr lang="en-US" sz="1200" b="0" i="0" u="none" strike="noStrike" kern="1200" baseline="0" dirty="0" err="1">
                <a:solidFill>
                  <a:schemeClr val="tx1"/>
                </a:solidFill>
                <a:latin typeface="+mn-lt"/>
                <a:ea typeface="+mn-ea"/>
                <a:cs typeface="+mn-cs"/>
              </a:rPr>
              <a:t>Duda</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Vansteenkiste</a:t>
            </a:r>
            <a:r>
              <a:rPr lang="en-US" sz="1200" b="0" i="0" u="none" strike="noStrike" kern="1200" baseline="0" dirty="0">
                <a:solidFill>
                  <a:schemeClr val="tx1"/>
                </a:solidFill>
                <a:latin typeface="+mn-lt"/>
                <a:ea typeface="+mn-ea"/>
                <a:cs typeface="+mn-cs"/>
              </a:rPr>
              <a:t>, 2011), (d) decreased burnout among elite athletes (Lonsdale &amp; Hodge, 2011), and (e) decreased levels of past, and intended future, use of performance-enhancing drugs (</a:t>
            </a:r>
            <a:r>
              <a:rPr lang="en-US" sz="1200" b="0" i="0" u="none" strike="noStrike" kern="1200" baseline="0" dirty="0" err="1">
                <a:solidFill>
                  <a:schemeClr val="tx1"/>
                </a:solidFill>
                <a:latin typeface="+mn-lt"/>
                <a:ea typeface="+mn-ea"/>
                <a:cs typeface="+mn-cs"/>
              </a:rPr>
              <a:t>Barkoukis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Lazuras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Tsorbatzoudis</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Rodafinos</a:t>
            </a:r>
            <a:r>
              <a:rPr lang="en-US" sz="1200" b="0" i="0" u="none" strike="noStrike" kern="1200" baseline="0" dirty="0">
                <a:solidFill>
                  <a:schemeClr val="tx1"/>
                </a:solidFill>
                <a:latin typeface="+mn-lt"/>
                <a:ea typeface="+mn-ea"/>
                <a:cs typeface="+mn-cs"/>
              </a:rPr>
              <a:t>, 2011). In sum, then, the positive consequences of self-determined engagement in sport and athletic activities appear to be powerful and compelling. So, in the case of Kim, the more her motivation is near the self-determination end of the continuum, the more likely it is that she will continue the additional strength training. </a:t>
            </a:r>
          </a:p>
          <a:p>
            <a:r>
              <a:rPr lang="nl-BE" sz="1200" b="0" i="0" u="none" strike="noStrike" kern="1200" baseline="0" dirty="0">
                <a:solidFill>
                  <a:schemeClr val="tx1"/>
                </a:solidFill>
                <a:latin typeface="+mn-lt"/>
                <a:ea typeface="+mn-ea"/>
                <a:cs typeface="+mn-cs"/>
              </a:rPr>
              <a:t>19</a:t>
            </a:r>
          </a:p>
          <a:p>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2</a:t>
            </a:fld>
            <a:endParaRPr lang="en-GB"/>
          </a:p>
        </p:txBody>
      </p:sp>
    </p:spTree>
    <p:extLst>
      <p:ext uri="{BB962C8B-B14F-4D97-AF65-F5344CB8AC3E}">
        <p14:creationId xmlns:p14="http://schemas.microsoft.com/office/powerpoint/2010/main" val="3628256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contrast to SDT, social identity and self-categorization theories may, at first glance, appear to be unlikely candidates to apply to sporting and exercise domains. As noted in Chapter 2, these are theories of group process whose historical origins lie in the analysis of intergroup conflict, prejudice, discrimination and stereotyping. So, while group processes clearly play key roles in many sports, simply equating group processes in general with sport and exercise is oversimplified, if not simply wrong – if only because many sports, of course, are not team-based. However, like SDT, social identity and self-categorization theories are ultimately theories of the self, with each outlining cognitive and motivational processes associated with the psychological self-representation and the maintenance of positive self-views.</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Outlined most explicitly in self-categorization theory, cognitive representations of the self are assumed to take the form of self-categorizations (Turner et al., 1987). These are dynamic, context-dependent self-representations that involve seeing the self as the same or identical to some other class of stimuli, typically other people (e.g., allowing people in some instances to say, ‘we athletes’, with the implication that there are shared, common features among them). As Figure 19.2 suggests, these self-categorizations are assumed to vary along a hierarchy of inclusiveness. At the most inclusive level, the person is self-categorized with all other humans; at the most exclusive level they are self-categorized with no one else (i.e., categorizing themselves in terms of </a:t>
            </a:r>
            <a:r>
              <a:rPr lang="en-US" sz="1200" b="0" i="1" u="none" strike="noStrike" kern="1200" baseline="0" dirty="0">
                <a:solidFill>
                  <a:schemeClr val="tx1"/>
                </a:solidFill>
                <a:latin typeface="+mn-lt"/>
                <a:ea typeface="+mn-ea"/>
                <a:cs typeface="+mn-cs"/>
              </a:rPr>
              <a:t>personal identity</a:t>
            </a:r>
            <a:r>
              <a:rPr lang="en-US" sz="1200" b="0" i="0" u="none" strike="noStrike" kern="1200" baseline="0" dirty="0">
                <a:solidFill>
                  <a:schemeClr val="tx1"/>
                </a:solidFill>
                <a:latin typeface="+mn-lt"/>
                <a:ea typeface="+mn-ea"/>
                <a:cs typeface="+mn-cs"/>
              </a:rPr>
              <a:t>, where self is seen as a unique individual; Turner, 1982). Between these two extremes are all other ingroup–outgroup categorizations (i.e., social identities), such as those that involve representing the self as a player of a particular sport or as a member of a particular sports team. </a:t>
            </a:r>
          </a:p>
          <a:p>
            <a:r>
              <a:rPr lang="en-US" sz="1200" b="0" i="0" u="none" strike="noStrike" kern="1200" baseline="0" dirty="0">
                <a:solidFill>
                  <a:schemeClr val="tx1"/>
                </a:solidFill>
                <a:latin typeface="+mn-lt"/>
                <a:ea typeface="+mn-ea"/>
                <a:cs typeface="+mn-cs"/>
              </a:rPr>
              <a:t>Of the many assumptions outlined within the SIA, three are particularly relevant to the current analysis. First, the self-concept is assumed to be dynamic. That is, the approach eschews the assumption of a </a:t>
            </a:r>
            <a:r>
              <a:rPr lang="en-US" sz="1200" b="0" i="1" u="none" strike="noStrike" kern="1200" baseline="0" dirty="0">
                <a:solidFill>
                  <a:schemeClr val="tx1"/>
                </a:solidFill>
                <a:latin typeface="+mn-lt"/>
                <a:ea typeface="+mn-ea"/>
                <a:cs typeface="+mn-cs"/>
              </a:rPr>
              <a:t>necessary </a:t>
            </a:r>
            <a:r>
              <a:rPr lang="en-US" sz="1200" b="0" i="0" u="none" strike="noStrike" kern="1200" baseline="0" dirty="0">
                <a:solidFill>
                  <a:schemeClr val="tx1"/>
                </a:solidFill>
                <a:latin typeface="+mn-lt"/>
                <a:ea typeface="+mn-ea"/>
                <a:cs typeface="+mn-cs"/>
              </a:rPr>
              <a:t>stable and ‘true’ self. Rather, any currently salient self-representation is understood as ‘true’, such that it is psychologically valid in that particular context (Turner et al., 1987, 1994). Nevertheless, while valid, not all self-representations are </a:t>
            </a:r>
            <a:r>
              <a:rPr lang="en-US" sz="1200" b="0" i="1" u="none" strike="noStrike" kern="1200" baseline="0" dirty="0">
                <a:solidFill>
                  <a:schemeClr val="tx1"/>
                </a:solidFill>
                <a:latin typeface="+mn-lt"/>
                <a:ea typeface="+mn-ea"/>
                <a:cs typeface="+mn-cs"/>
              </a:rPr>
              <a:t>valued</a:t>
            </a:r>
            <a:r>
              <a:rPr lang="en-US" sz="1200" b="0" i="0" u="none" strike="noStrike" kern="1200" baseline="0" dirty="0">
                <a:solidFill>
                  <a:schemeClr val="tx1"/>
                </a:solidFill>
                <a:latin typeface="+mn-lt"/>
                <a:ea typeface="+mn-ea"/>
                <a:cs typeface="+mn-cs"/>
              </a:rPr>
              <a:t>. For example, membership in particular groups (e.g., as an Indigenous person) may be </a:t>
            </a:r>
            <a:r>
              <a:rPr lang="en-US" sz="1200" b="0" i="0" u="none" strike="noStrike" kern="1200" baseline="0" dirty="0" err="1">
                <a:solidFill>
                  <a:schemeClr val="tx1"/>
                </a:solidFill>
                <a:latin typeface="+mn-lt"/>
                <a:ea typeface="+mn-ea"/>
                <a:cs typeface="+mn-cs"/>
              </a:rPr>
              <a:t>stigmatised</a:t>
            </a:r>
            <a:r>
              <a:rPr lang="en-US" sz="1200" b="0" i="0" u="none" strike="noStrike" kern="1200" baseline="0" dirty="0">
                <a:solidFill>
                  <a:schemeClr val="tx1"/>
                </a:solidFill>
                <a:latin typeface="+mn-lt"/>
                <a:ea typeface="+mn-ea"/>
                <a:cs typeface="+mn-cs"/>
              </a:rPr>
              <a:t> in ways that make that identity difficult in some circumstances or with some people, and yet it does not make that identity any less meaningful. Moreover, one’s Indigenous identity may (and should) become less relevant (though in no sense less real) in the sporting context when one’s identity as, say, a footballer is at the fore. It is not until attention is drawn to that Indigenous identity – as it was very negatively in the case of Adam Goodes, an Australian football player who received racial taunts by crowd members – that it becomes the salient identity (</a:t>
            </a:r>
            <a:r>
              <a:rPr lang="en-US" sz="1200" b="0" i="0" u="none" strike="noStrike" kern="1200" baseline="0" dirty="0" err="1">
                <a:solidFill>
                  <a:schemeClr val="tx1"/>
                </a:solidFill>
                <a:latin typeface="+mn-lt"/>
                <a:ea typeface="+mn-ea"/>
                <a:cs typeface="+mn-cs"/>
              </a:rPr>
              <a:t>Augoustinos</a:t>
            </a:r>
            <a:r>
              <a:rPr lang="en-US" sz="1200" b="0" i="0" u="none" strike="noStrike" kern="1200" baseline="0" dirty="0">
                <a:solidFill>
                  <a:schemeClr val="tx1"/>
                </a:solidFill>
                <a:latin typeface="+mn-lt"/>
                <a:ea typeface="+mn-ea"/>
                <a:cs typeface="+mn-cs"/>
              </a:rPr>
              <a:t>, Callaghan, &amp; </a:t>
            </a:r>
            <a:r>
              <a:rPr lang="en-US" sz="1200" b="0" i="0" u="none" strike="noStrike" kern="1200" baseline="0" dirty="0" err="1">
                <a:solidFill>
                  <a:schemeClr val="tx1"/>
                </a:solidFill>
                <a:latin typeface="+mn-lt"/>
                <a:ea typeface="+mn-ea"/>
                <a:cs typeface="+mn-cs"/>
              </a:rPr>
              <a:t>Platow</a:t>
            </a:r>
            <a:r>
              <a:rPr lang="en-US" sz="1200" b="0" i="0" u="none" strike="noStrike" kern="1200" baseline="0" dirty="0">
                <a:solidFill>
                  <a:schemeClr val="tx1"/>
                </a:solidFill>
                <a:latin typeface="+mn-lt"/>
                <a:ea typeface="+mn-ea"/>
                <a:cs typeface="+mn-cs"/>
              </a:rPr>
              <a:t>, 2019). In this case, the result of constant emphasis on one identity (Aboriginal) rather than on what should have been the relevant identity (football player) led to Goodes’ retirement from football, despite his young age and his profound talent. </a:t>
            </a:r>
          </a:p>
          <a:p>
            <a:r>
              <a:rPr lang="en-US" sz="1200" b="0" i="0" u="none" strike="noStrike" kern="1200" baseline="0" dirty="0">
                <a:solidFill>
                  <a:schemeClr val="tx1"/>
                </a:solidFill>
                <a:latin typeface="+mn-lt"/>
                <a:ea typeface="+mn-ea"/>
                <a:cs typeface="+mn-cs"/>
              </a:rPr>
              <a:t>This highlights the second critical assumption of the SIA: people can and do vary in their degree of identification with any salient self-category (e.g., </a:t>
            </a:r>
            <a:r>
              <a:rPr lang="en-US" sz="1200" b="0" i="0" u="none" strike="noStrike" kern="1200" baseline="0" dirty="0" err="1">
                <a:solidFill>
                  <a:schemeClr val="tx1"/>
                </a:solidFill>
                <a:latin typeface="+mn-lt"/>
                <a:ea typeface="+mn-ea"/>
                <a:cs typeface="+mn-cs"/>
              </a:rPr>
              <a:t>Ellemers</a:t>
            </a:r>
            <a:r>
              <a:rPr lang="en-US" sz="1200" b="0" i="0" u="none" strike="noStrike" kern="1200" baseline="0" dirty="0">
                <a:solidFill>
                  <a:schemeClr val="tx1"/>
                </a:solidFill>
                <a:latin typeface="+mn-lt"/>
                <a:ea typeface="+mn-ea"/>
                <a:cs typeface="+mn-cs"/>
              </a:rPr>
              <a:t>, Spears, &amp; </a:t>
            </a:r>
            <a:r>
              <a:rPr lang="en-US" sz="1200" b="0" i="0" u="none" strike="noStrike" kern="1200" baseline="0" dirty="0" err="1">
                <a:solidFill>
                  <a:schemeClr val="tx1"/>
                </a:solidFill>
                <a:latin typeface="+mn-lt"/>
                <a:ea typeface="+mn-ea"/>
                <a:cs typeface="+mn-cs"/>
              </a:rPr>
              <a:t>Doosje</a:t>
            </a:r>
            <a:r>
              <a:rPr lang="en-US" sz="1200" b="0" i="0" u="none" strike="noStrike" kern="1200" baseline="0" dirty="0">
                <a:solidFill>
                  <a:schemeClr val="tx1"/>
                </a:solidFill>
                <a:latin typeface="+mn-lt"/>
                <a:ea typeface="+mn-ea"/>
                <a:cs typeface="+mn-cs"/>
              </a:rPr>
              <a:t>, 1999). In other words, people vary in the degree to which they believe any salient self-category is important for their contextual self-definition. So, while some people may embrace a social identity through thick or thin (e.g., as die-hard sport fans do), others may seek to change their social identities as they might change their clothes in response to fashion trends (as fair-weather sport fans do; Wann &amp; </a:t>
            </a:r>
            <a:r>
              <a:rPr lang="en-US" sz="1200" b="0" i="0" u="none" strike="noStrike" kern="1200" baseline="0" dirty="0" err="1">
                <a:solidFill>
                  <a:schemeClr val="tx1"/>
                </a:solidFill>
                <a:latin typeface="+mn-lt"/>
                <a:ea typeface="+mn-ea"/>
                <a:cs typeface="+mn-cs"/>
              </a:rPr>
              <a:t>Branscombe</a:t>
            </a:r>
            <a:r>
              <a:rPr lang="en-US" sz="1200" b="0" i="0" u="none" strike="noStrike" kern="1200" baseline="0" dirty="0">
                <a:solidFill>
                  <a:schemeClr val="tx1"/>
                </a:solidFill>
                <a:latin typeface="+mn-lt"/>
                <a:ea typeface="+mn-ea"/>
                <a:cs typeface="+mn-cs"/>
              </a:rPr>
              <a:t>, 1990; see Chapter 17). </a:t>
            </a:r>
          </a:p>
          <a:p>
            <a:r>
              <a:rPr lang="en-US" sz="1200" b="0" i="0" u="none" strike="noStrike" kern="1200" baseline="0" dirty="0">
                <a:solidFill>
                  <a:schemeClr val="tx1"/>
                </a:solidFill>
                <a:latin typeface="+mn-lt"/>
                <a:ea typeface="+mn-ea"/>
                <a:cs typeface="+mn-cs"/>
              </a:rPr>
              <a:t>Finally, social identity theory makes the simple motivational assumption that people would prefer to have a positive self-concept than a negative one (Tajfel &amp; Turner, 1986). And given that this self-concept can be either personal or social, people are assumed to pursue both personal and social identity enhancement when they can. It is here, with variability in the levels of social identification and dynamic self-categorizations, that the social identity approach has been most clearly integrated into analyses of sport psychology (e.g., in ways discussed in Chapter 2). For example, it leads us to predict that among sport fans, those who are highly identified with a given team are more likely to engage in prosocial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towards others (e.g., giving money to a charity) if those others support the same team (rather than an opposing team; </a:t>
            </a:r>
            <a:r>
              <a:rPr lang="en-US" sz="1200" b="0" i="0" u="none" strike="noStrike" kern="1200" baseline="0" dirty="0" err="1">
                <a:solidFill>
                  <a:schemeClr val="tx1"/>
                </a:solidFill>
                <a:latin typeface="+mn-lt"/>
                <a:ea typeface="+mn-ea"/>
                <a:cs typeface="+mn-cs"/>
              </a:rPr>
              <a:t>Platow</a:t>
            </a:r>
            <a:r>
              <a:rPr lang="en-US" sz="1200" b="0" i="0" u="none" strike="noStrike" kern="1200" baseline="0" dirty="0">
                <a:solidFill>
                  <a:schemeClr val="tx1"/>
                </a:solidFill>
                <a:latin typeface="+mn-lt"/>
                <a:ea typeface="+mn-ea"/>
                <a:cs typeface="+mn-cs"/>
              </a:rPr>
              <a:t> et al., 1999). Similarly, higher levels of social identification with a sport team predict higher levels of psychological well-being when that team does well (as shown by </a:t>
            </a:r>
            <a:r>
              <a:rPr lang="en-US" sz="1200" b="0" i="0" u="none" strike="noStrike" kern="1200" baseline="0" dirty="0" err="1">
                <a:solidFill>
                  <a:schemeClr val="tx1"/>
                </a:solidFill>
                <a:latin typeface="+mn-lt"/>
                <a:ea typeface="+mn-ea"/>
                <a:cs typeface="+mn-cs"/>
              </a:rPr>
              <a:t>Branscombe</a:t>
            </a:r>
            <a:r>
              <a:rPr lang="en-US" sz="1200" b="0" i="0" u="none" strike="noStrike" kern="1200" baseline="0" dirty="0">
                <a:solidFill>
                  <a:schemeClr val="tx1"/>
                </a:solidFill>
                <a:latin typeface="+mn-lt"/>
                <a:ea typeface="+mn-ea"/>
                <a:cs typeface="+mn-cs"/>
              </a:rPr>
              <a:t> &amp; Wann, 1991; see Chapter 17), but also creatively reconceive what successful performance is when that team performs less well (e.g., </a:t>
            </a:r>
            <a:r>
              <a:rPr lang="en-US" sz="1200" b="0" i="0" u="none" strike="noStrike" kern="1200" baseline="0" dirty="0" err="1">
                <a:solidFill>
                  <a:schemeClr val="tx1"/>
                </a:solidFill>
                <a:latin typeface="+mn-lt"/>
                <a:ea typeface="+mn-ea"/>
                <a:cs typeface="+mn-cs"/>
              </a:rPr>
              <a:t>Platow</a:t>
            </a:r>
            <a:r>
              <a:rPr lang="en-US" sz="1200" b="0" i="0" u="none" strike="noStrike" kern="1200" baseline="0" dirty="0">
                <a:solidFill>
                  <a:schemeClr val="tx1"/>
                </a:solidFill>
                <a:latin typeface="+mn-lt"/>
                <a:ea typeface="+mn-ea"/>
                <a:cs typeface="+mn-cs"/>
              </a:rPr>
              <a:t>, Hunter, </a:t>
            </a:r>
            <a:r>
              <a:rPr lang="en-US" sz="1200" b="0" i="0" u="none" strike="noStrike" kern="1200" baseline="0" dirty="0" err="1">
                <a:solidFill>
                  <a:schemeClr val="tx1"/>
                </a:solidFill>
                <a:latin typeface="+mn-lt"/>
                <a:ea typeface="+mn-ea"/>
                <a:cs typeface="+mn-cs"/>
              </a:rPr>
              <a:t>Branscombe</a:t>
            </a:r>
            <a:r>
              <a:rPr lang="en-US" sz="1200" b="0" i="0" u="none" strike="noStrike" kern="1200" baseline="0" dirty="0">
                <a:solidFill>
                  <a:schemeClr val="tx1"/>
                </a:solidFill>
                <a:latin typeface="+mn-lt"/>
                <a:ea typeface="+mn-ea"/>
                <a:cs typeface="+mn-cs"/>
              </a:rPr>
              <a:t>, &amp; Grace, 2014). Finally, the SIA predicts that athletes who have higher levels of social identification with a given sporting activity will be more likely to engage in this activity (e.g., as shown by Stevens, Rees, &amp; </a:t>
            </a:r>
            <a:r>
              <a:rPr lang="en-US" sz="1200" b="0" i="0" u="none" strike="noStrike" kern="1200" baseline="0" dirty="0" err="1">
                <a:solidFill>
                  <a:schemeClr val="tx1"/>
                </a:solidFill>
                <a:latin typeface="+mn-lt"/>
                <a:ea typeface="+mn-ea"/>
                <a:cs typeface="+mn-cs"/>
              </a:rPr>
              <a:t>Polman</a:t>
            </a:r>
            <a:r>
              <a:rPr lang="en-US" sz="1200" b="0" i="0" u="none" strike="noStrike" kern="1200" baseline="0" dirty="0">
                <a:solidFill>
                  <a:schemeClr val="tx1"/>
                </a:solidFill>
                <a:latin typeface="+mn-lt"/>
                <a:ea typeface="+mn-ea"/>
                <a:cs typeface="+mn-cs"/>
              </a:rPr>
              <a:t>, 2019; see Chapter 10).</a:t>
            </a:r>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5</a:t>
            </a:fld>
            <a:endParaRPr lang="en-GB"/>
          </a:p>
        </p:txBody>
      </p:sp>
    </p:spTree>
    <p:extLst>
      <p:ext uri="{BB962C8B-B14F-4D97-AF65-F5344CB8AC3E}">
        <p14:creationId xmlns:p14="http://schemas.microsoft.com/office/powerpoint/2010/main" val="32306129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5"/>
          </p:nvPr>
        </p:nvSpPr>
        <p:spPr/>
        <p:txBody>
          <a:bodyPr/>
          <a:lstStyle/>
          <a:p>
            <a:pPr>
              <a:defRPr/>
            </a:pPr>
            <a:fld id="{04915706-070A-4707-AA18-DDF1820200B2}" type="slidenum">
              <a:rPr lang="en-GB" smtClean="0"/>
              <a:pPr>
                <a:defRPr/>
              </a:pPr>
              <a:t>6</a:t>
            </a:fld>
            <a:endParaRPr lang="en-GB"/>
          </a:p>
        </p:txBody>
      </p:sp>
    </p:spTree>
    <p:extLst>
      <p:ext uri="{BB962C8B-B14F-4D97-AF65-F5344CB8AC3E}">
        <p14:creationId xmlns:p14="http://schemas.microsoft.com/office/powerpoint/2010/main" val="3093288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noted at the start of this chapter, it is precisely because both SDT and the SIA can be – and have been – employed in the analysis of sport and exercise psychology that it is worthwhile examining them side-by-side. Accordingly, it is to this comparison that we now turn. We do this by focusing on three different levels of analysis: empirical, conceptual and theoretical.</a:t>
            </a:r>
          </a:p>
          <a:p>
            <a:endParaRPr lang="en-US"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One of the most direct ways to compare SDT and the SIA is simply to identify ways in which they can both usefully be incorporated in specific empirical analyses of human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including sport and exercise. Each approach has its own rich empirical tradition, including scales used to measure the key concepts of self-determination and social identification (available at https://study.sagepub.com/haslamfransenboensportspsych). We can therefore ask if employing the specific tools (e.g., the specific scales) that have been developed within each theoretical approach will allow us to build more useful empirical models to understand and explain particular behaviours. Perhaps, empirically, these two theoretical approaches can be complementary, with each explaining attitudes and behaviours at different psychological stages or even at the same stage but to different degrees. This is precisely what has been done by a joint Canadian and Australian research team.</a:t>
            </a:r>
          </a:p>
          <a:p>
            <a:r>
              <a:rPr lang="en-US" sz="1200" b="0" i="0" u="none" strike="noStrike" kern="1200" baseline="0" dirty="0">
                <a:solidFill>
                  <a:schemeClr val="tx1"/>
                </a:solidFill>
                <a:latin typeface="+mn-lt"/>
                <a:ea typeface="+mn-ea"/>
                <a:cs typeface="+mn-cs"/>
              </a:rPr>
              <a:t>In one study, Katharine Greenaway and her colleagues sampled Australian university students early in these students’ university careers, and again six weeks later. Following SDT, the researchers measured levels of students’ need satisfaction (e.g., ‘How free and </a:t>
            </a:r>
            <a:r>
              <a:rPr lang="en-US" sz="1200" b="0" i="0" u="none" strike="noStrike" kern="1200" baseline="0" dirty="0" err="1">
                <a:solidFill>
                  <a:schemeClr val="tx1"/>
                </a:solidFill>
                <a:latin typeface="+mn-lt"/>
                <a:ea typeface="+mn-ea"/>
                <a:cs typeface="+mn-cs"/>
              </a:rPr>
              <a:t>choiceful</a:t>
            </a:r>
            <a:r>
              <a:rPr lang="en-US" sz="1200" b="0" i="0" u="none" strike="noStrike" kern="1200" baseline="0" dirty="0">
                <a:solidFill>
                  <a:schemeClr val="tx1"/>
                </a:solidFill>
                <a:latin typeface="+mn-lt"/>
                <a:ea typeface="+mn-ea"/>
                <a:cs typeface="+mn-cs"/>
              </a:rPr>
              <a:t> do you feel in this university group?’ as a measure of autonomy satisfaction), their levels of social identification with their university (following SIA, e.g., ‘I have a lot in common with other students at my university’), and various outcome variables, such as personal well-being and academic satisfaction (Greenaway, </a:t>
            </a:r>
            <a:r>
              <a:rPr lang="en-US" sz="1200" b="0" i="0" u="none" strike="noStrike" kern="1200" baseline="0" dirty="0" err="1">
                <a:solidFill>
                  <a:schemeClr val="tx1"/>
                </a:solidFill>
                <a:latin typeface="+mn-lt"/>
                <a:ea typeface="+mn-ea"/>
                <a:cs typeface="+mn-cs"/>
              </a:rPr>
              <a:t>Amiot</a:t>
            </a:r>
            <a:r>
              <a:rPr lang="en-US" sz="1200" b="0" i="0" u="none" strike="noStrike" kern="1200" baseline="0" dirty="0">
                <a:solidFill>
                  <a:schemeClr val="tx1"/>
                </a:solidFill>
                <a:latin typeface="+mn-lt"/>
                <a:ea typeface="+mn-ea"/>
                <a:cs typeface="+mn-cs"/>
              </a:rPr>
              <a:t>, Louis, &amp; Bentley, 2017). Using structural equation modelling, the researchers showed that a positive change in students’ need satisfaction was a positive predictor of positive changes in students’ social identification with their university. In simple terms, the more students’ self-determination needs were satisfied in the context of their university life, the more they identified with their university. Moreover, the greater the increase in students’ social identification with their university, the greater was the improvement in their personal well-being and their academic satisfaction. This is an extremely valuable study if only because it demonstrates how measurement tools from both SDT and the SIA can be integrated into a single empirical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Indeed, here, one set of processes (i.e., SDT processes) appear empirically to be the antecedents of the other. In this case, then, the theoretical approaches are empirically complementary. </a:t>
            </a:r>
          </a:p>
          <a:p>
            <a:r>
              <a:rPr lang="en-US" sz="1200" b="0" i="0" u="none" strike="noStrike" kern="1200" baseline="0" dirty="0">
                <a:solidFill>
                  <a:schemeClr val="tx1"/>
                </a:solidFill>
                <a:latin typeface="+mn-lt"/>
                <a:ea typeface="+mn-ea"/>
                <a:cs typeface="+mn-cs"/>
              </a:rPr>
              <a:t>In a more direct analysis of the two approaches within a sport context, Catherine </a:t>
            </a:r>
            <a:r>
              <a:rPr lang="en-US" sz="1200" b="0" i="0" u="none" strike="noStrike" kern="1200" baseline="0" dirty="0" err="1">
                <a:solidFill>
                  <a:schemeClr val="tx1"/>
                </a:solidFill>
                <a:latin typeface="+mn-lt"/>
                <a:ea typeface="+mn-ea"/>
                <a:cs typeface="+mn-cs"/>
              </a:rPr>
              <a:t>Amiot</a:t>
            </a:r>
            <a:r>
              <a:rPr lang="en-US" sz="1200" b="0" i="0" u="none" strike="noStrike" kern="1200" baseline="0" dirty="0">
                <a:solidFill>
                  <a:schemeClr val="tx1"/>
                </a:solidFill>
                <a:latin typeface="+mn-lt"/>
                <a:ea typeface="+mn-ea"/>
                <a:cs typeface="+mn-cs"/>
              </a:rPr>
              <a:t> and colleagues measured the consequences of sport fans’ derogatory behaviours directed towards an outgroup sport team (and fans) for well-being and self-</a:t>
            </a:r>
            <a:r>
              <a:rPr lang="en-US" sz="1200" b="0" i="0" u="none" strike="noStrike" kern="1200" baseline="0" dirty="0" err="1">
                <a:solidFill>
                  <a:schemeClr val="tx1"/>
                </a:solidFill>
                <a:latin typeface="+mn-lt"/>
                <a:ea typeface="+mn-ea"/>
                <a:cs typeface="+mn-cs"/>
              </a:rPr>
              <a:t>actualisation</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Amiot</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Sansfaҫon</a:t>
            </a:r>
            <a:r>
              <a:rPr lang="en-US" sz="1200" b="0" i="0" u="none" strike="noStrike" kern="1200" baseline="0" dirty="0">
                <a:solidFill>
                  <a:schemeClr val="tx1"/>
                </a:solidFill>
                <a:latin typeface="+mn-lt"/>
                <a:ea typeface="+mn-ea"/>
                <a:cs typeface="+mn-cs"/>
              </a:rPr>
              <a:t>, &amp; Louis, 2013). In the context of Canadian hockey rivalries, the authors wondered what the psychological consequences would be of insulting and making fun of one’s opponents. This sporting context provided a valuable test of key aspects of SDT, as it assumes that negative behaviours (in this case, derogatory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towards others) stem from thwarted need satisfaction (cf., Deci &amp; Ryan, 2012). SIT, on the other hand, predicts that negative intergroup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can simply be a way of enhancing one’s sense of positive ingroup identity via positive differentiation between ‘us’ and ‘them’ (Tajfel &amp; Turner, 1986). In line with both theories, what the researchers found was that derogatory intergroup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that was relatively self-determined </a:t>
            </a:r>
            <a:r>
              <a:rPr lang="en-US" sz="1200" b="0" i="0" u="none" strike="noStrike" kern="1200" baseline="0" dirty="0">
                <a:solidFill>
                  <a:schemeClr val="tx1"/>
                </a:solidFill>
                <a:latin typeface="+mn-lt"/>
                <a:ea typeface="+mn-ea"/>
                <a:cs typeface="+mn-cs"/>
              </a:rPr>
              <a:t>led to relatively high levels of psychological well-being, self-</a:t>
            </a:r>
            <a:r>
              <a:rPr lang="en-US" sz="1200" b="0" i="0" u="none" strike="noStrike" kern="1200" baseline="0" dirty="0" err="1">
                <a:solidFill>
                  <a:schemeClr val="tx1"/>
                </a:solidFill>
                <a:latin typeface="+mn-lt"/>
                <a:ea typeface="+mn-ea"/>
                <a:cs typeface="+mn-cs"/>
              </a:rPr>
              <a:t>actualisation</a:t>
            </a:r>
            <a:r>
              <a:rPr lang="en-US" sz="1200" b="0" i="0" u="none" strike="noStrike" kern="1200" baseline="0" dirty="0">
                <a:solidFill>
                  <a:schemeClr val="tx1"/>
                </a:solidFill>
                <a:latin typeface="+mn-lt"/>
                <a:ea typeface="+mn-ea"/>
                <a:cs typeface="+mn-cs"/>
              </a:rPr>
              <a:t> and positive social identification. Here again, we observe an empirical relationship between self-determination and social identity processes such that people experienced the most </a:t>
            </a:r>
            <a:r>
              <a:rPr lang="en-US" sz="1200" b="0" i="0" u="none" strike="noStrike" kern="1200" baseline="0" dirty="0" err="1">
                <a:solidFill>
                  <a:schemeClr val="tx1"/>
                </a:solidFill>
                <a:latin typeface="+mn-lt"/>
                <a:ea typeface="+mn-ea"/>
                <a:cs typeface="+mn-cs"/>
              </a:rPr>
              <a:t>favourable</a:t>
            </a:r>
            <a:r>
              <a:rPr lang="en-US" sz="1200" b="0" i="0" u="none" strike="noStrike" kern="1200" baseline="0" dirty="0">
                <a:solidFill>
                  <a:schemeClr val="tx1"/>
                </a:solidFill>
                <a:latin typeface="+mn-lt"/>
                <a:ea typeface="+mn-ea"/>
                <a:cs typeface="+mn-cs"/>
              </a:rPr>
              <a:t> self-concept when ingroup </a:t>
            </a:r>
            <a:r>
              <a:rPr lang="en-US" sz="1200" b="0" i="0" u="none" strike="noStrike" kern="1200" baseline="0" dirty="0" err="1">
                <a:solidFill>
                  <a:schemeClr val="tx1"/>
                </a:solidFill>
                <a:latin typeface="+mn-lt"/>
                <a:ea typeface="+mn-ea"/>
                <a:cs typeface="+mn-cs"/>
              </a:rPr>
              <a:t>favouritism</a:t>
            </a:r>
            <a:r>
              <a:rPr lang="en-US" sz="1200" b="0" i="0" u="none" strike="noStrike" kern="1200" baseline="0" dirty="0">
                <a:solidFill>
                  <a:schemeClr val="tx1"/>
                </a:solidFill>
                <a:latin typeface="+mn-lt"/>
                <a:ea typeface="+mn-ea"/>
                <a:cs typeface="+mn-cs"/>
              </a:rPr>
              <a:t> was self-determined. </a:t>
            </a:r>
          </a:p>
          <a:p>
            <a:r>
              <a:rPr lang="en-US" sz="1200" b="0" i="0" u="none" strike="noStrike" kern="1200" baseline="0" dirty="0">
                <a:solidFill>
                  <a:schemeClr val="tx1"/>
                </a:solidFill>
                <a:latin typeface="+mn-lt"/>
                <a:ea typeface="+mn-ea"/>
                <a:cs typeface="+mn-cs"/>
              </a:rPr>
              <a:t>In a third example of how SDT and the social identity approach can be empirically complementary, a study conducted in Australia by Emma Thomas and colleagues expanded upon the self-determination concept by changing the assessment of self-determination so that it referred to the plural (‘Australians’) rather than the singular (‘I’; Thomas, </a:t>
            </a:r>
            <a:r>
              <a:rPr lang="en-US" sz="1200" b="0" i="0" u="none" strike="noStrike" kern="1200" baseline="0" dirty="0" err="1">
                <a:solidFill>
                  <a:schemeClr val="tx1"/>
                </a:solidFill>
                <a:latin typeface="+mn-lt"/>
                <a:ea typeface="+mn-ea"/>
                <a:cs typeface="+mn-cs"/>
              </a:rPr>
              <a:t>Amiot</a:t>
            </a:r>
            <a:r>
              <a:rPr lang="en-US" sz="1200" b="0" i="0" u="none" strike="noStrike" kern="1200" baseline="0" dirty="0">
                <a:solidFill>
                  <a:schemeClr val="tx1"/>
                </a:solidFill>
                <a:latin typeface="+mn-lt"/>
                <a:ea typeface="+mn-ea"/>
                <a:cs typeface="+mn-cs"/>
              </a:rPr>
              <a:t>, Louis, &amp; Goddard, 2017, Study 2). This subtle alteration to the standard assessment procedure meant that participants’ self was still implicated in their responses, but that response items now measured a sense of </a:t>
            </a:r>
            <a:r>
              <a:rPr lang="en-US" sz="1200" b="0" i="1" u="none" strike="noStrike" kern="1200" baseline="0" dirty="0">
                <a:solidFill>
                  <a:schemeClr val="tx1"/>
                </a:solidFill>
                <a:latin typeface="+mn-lt"/>
                <a:ea typeface="+mn-ea"/>
                <a:cs typeface="+mn-cs"/>
              </a:rPr>
              <a:t>collective </a:t>
            </a:r>
            <a:r>
              <a:rPr lang="en-US" sz="1200" b="0" i="0" u="none" strike="noStrike" kern="1200" baseline="0" dirty="0">
                <a:solidFill>
                  <a:schemeClr val="tx1"/>
                </a:solidFill>
                <a:latin typeface="+mn-lt"/>
                <a:ea typeface="+mn-ea"/>
                <a:cs typeface="+mn-cs"/>
              </a:rPr>
              <a:t>self-determination (e.g., asking respondents whether they engaged in a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‘because Australians care’ rather than ‘because I care’). In a political help-giving context (where participants were asked about their motivations for giving aid to Nepal), the researchers found that participants’ higher levels of social identification with a group representative were associated with higher levels of collective self-determination. On this basis, the authors concluded that collective self-determination represented the degree to which the group and its authorities ‘allow group members to act autonomously, and in ways consistent with the expression of core group values’ (Thomas et al., 2017, p. 674). In other words, this analysis showed how an empirical self-determination analysis of human motivation could reasonably be broadened to include a self, </a:t>
            </a:r>
            <a:r>
              <a:rPr lang="en-US" sz="1200" b="0" i="0" u="none" strike="noStrike" kern="1200" baseline="0" dirty="0" err="1">
                <a:solidFill>
                  <a:schemeClr val="tx1"/>
                </a:solidFill>
                <a:latin typeface="+mn-lt"/>
                <a:ea typeface="+mn-ea"/>
                <a:cs typeface="+mn-cs"/>
              </a:rPr>
              <a:t>conceptualised</a:t>
            </a:r>
            <a:r>
              <a:rPr lang="en-US" sz="1200" b="0" i="0" u="none" strike="noStrike" kern="1200" baseline="0" dirty="0">
                <a:solidFill>
                  <a:schemeClr val="tx1"/>
                </a:solidFill>
                <a:latin typeface="+mn-lt"/>
                <a:ea typeface="+mn-ea"/>
                <a:cs typeface="+mn-cs"/>
              </a:rPr>
              <a:t> at more abstract levels (see Figure 19.2).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Finally, a recently published study by a team of Belgian researchers provides an interesting empirical contrast to this study by Thomas and colleagues (2017). Whereas that previous study identified the empirical feasibility of collective self-determination, the Belgian study by Bart Reynders and colleagues (2019) found that coaches’ implementation of SDT principles (e.g., seeking to satisfy athletes’ need for autonomy) yielded enhanced benefits for athletes </a:t>
            </a:r>
            <a:r>
              <a:rPr lang="en-US" sz="1200" b="0" i="1" u="none" strike="noStrike" kern="1200" baseline="0" dirty="0">
                <a:solidFill>
                  <a:schemeClr val="tx1"/>
                </a:solidFill>
                <a:latin typeface="+mn-lt"/>
                <a:ea typeface="+mn-ea"/>
                <a:cs typeface="+mn-cs"/>
              </a:rPr>
              <a:t>primarily in individual sports </a:t>
            </a:r>
            <a:r>
              <a:rPr lang="en-US" sz="1200" b="0" i="0" u="none" strike="noStrike" kern="1200" baseline="0" dirty="0">
                <a:solidFill>
                  <a:schemeClr val="tx1"/>
                </a:solidFill>
                <a:latin typeface="+mn-lt"/>
                <a:ea typeface="+mn-ea"/>
                <a:cs typeface="+mn-cs"/>
              </a:rPr>
              <a:t>(e.g., swimming, athletics, tennis) rather than those in team sports (e.g., volleyball, soccer, rugby). This suggests that the focus on individual psychology within SDT may be more conducive to success in individual pursuits, while the more group-oriented focus of the SIA may lend itself to success in collective, team pursuits.</a:t>
            </a:r>
          </a:p>
          <a:p>
            <a:r>
              <a:rPr lang="en-US" sz="1200" b="0" i="0" u="none" strike="noStrike" kern="1200" baseline="0" dirty="0">
                <a:solidFill>
                  <a:schemeClr val="tx1"/>
                </a:solidFill>
                <a:latin typeface="+mn-lt"/>
                <a:ea typeface="+mn-ea"/>
                <a:cs typeface="+mn-cs"/>
              </a:rPr>
              <a:t>In different ways, these four studies provide evidence of the empirical complementarity of SDT and the SIA. Here the evidence suggests that the two theories can sit side-by-side, each explaining different aspects of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and/or different stages in the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chain. From this empirical work, it would thus appear that there is not necessarily a need for researchers and practitioners to choose one theory over the other as both have their own independent empirical support. Moreover, the processes outlined by each can be observed to operate simultaneously in a single empirical context. Indeed, as the four studies we have discussed show, using both allows researchers to examine more complicated models, assess multiple psychological processes, and reliably account for greater variability in key empirical outcomes. This means that practitioners, including sports psychologists, can reasonably employ the evidence garnered from these empirical analyses to answer a wider range of applied questions than they can by using either theory on its own. This point is confirmed by other empirical work that also examines processes associated with each theory (e.g., </a:t>
            </a:r>
            <a:r>
              <a:rPr lang="en-US" sz="1200" b="0" i="0" u="none" strike="noStrike" kern="1200" baseline="0" dirty="0" err="1">
                <a:solidFill>
                  <a:schemeClr val="tx1"/>
                </a:solidFill>
                <a:latin typeface="+mn-lt"/>
                <a:ea typeface="+mn-ea"/>
                <a:cs typeface="+mn-cs"/>
              </a:rPr>
              <a:t>Coatsworth</a:t>
            </a:r>
            <a:r>
              <a:rPr lang="en-US" sz="1200" b="0" i="0" u="none" strike="noStrike" kern="1200" baseline="0" dirty="0">
                <a:solidFill>
                  <a:schemeClr val="tx1"/>
                </a:solidFill>
                <a:latin typeface="+mn-lt"/>
                <a:ea typeface="+mn-ea"/>
                <a:cs typeface="+mn-cs"/>
              </a:rPr>
              <a:t> &amp; Conroy, 2009; </a:t>
            </a:r>
            <a:r>
              <a:rPr lang="en-US" sz="1200" b="0" i="0" u="none" strike="noStrike" kern="1200" baseline="0" dirty="0" err="1">
                <a:solidFill>
                  <a:schemeClr val="tx1"/>
                </a:solidFill>
                <a:latin typeface="+mn-lt"/>
                <a:ea typeface="+mn-ea"/>
                <a:cs typeface="+mn-cs"/>
              </a:rPr>
              <a:t>Neys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Jansz</a:t>
            </a:r>
            <a:r>
              <a:rPr lang="en-US" sz="1200" b="0" i="0" u="none" strike="noStrike" kern="1200" baseline="0" dirty="0">
                <a:solidFill>
                  <a:schemeClr val="tx1"/>
                </a:solidFill>
                <a:latin typeface="+mn-lt"/>
                <a:ea typeface="+mn-ea"/>
                <a:cs typeface="+mn-cs"/>
              </a:rPr>
              <a:t>, &amp; Tan, 2014; </a:t>
            </a:r>
            <a:r>
              <a:rPr lang="en-US" sz="1200" b="0" i="0" u="none" strike="noStrike" kern="1200" baseline="0" dirty="0" err="1">
                <a:solidFill>
                  <a:schemeClr val="tx1"/>
                </a:solidFill>
                <a:latin typeface="+mn-lt"/>
                <a:ea typeface="+mn-ea"/>
                <a:cs typeface="+mn-cs"/>
              </a:rPr>
              <a:t>Vlachopoulos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Kaperoni</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Moustaka</a:t>
            </a:r>
            <a:r>
              <a:rPr lang="en-US" sz="1200" b="0" i="0" u="none" strike="noStrike" kern="1200" baseline="0" dirty="0">
                <a:solidFill>
                  <a:schemeClr val="tx1"/>
                </a:solidFill>
                <a:latin typeface="+mn-lt"/>
                <a:ea typeface="+mn-ea"/>
                <a:cs typeface="+mn-cs"/>
              </a:rPr>
              <a:t>, 2011). Nevertheless, it remains the case that studies which seek to integrate these two approaches are rare (especially in sport and exercise contexts). Accordingly, the lack of integrated research highlights opportunities for further empirical investigation in the future.</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7</a:t>
            </a:fld>
            <a:endParaRPr lang="en-GB"/>
          </a:p>
        </p:txBody>
      </p:sp>
    </p:spTree>
    <p:extLst>
      <p:ext uri="{BB962C8B-B14F-4D97-AF65-F5344CB8AC3E}">
        <p14:creationId xmlns:p14="http://schemas.microsoft.com/office/powerpoint/2010/main" val="4799956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different ways, these four studies provide evidence of the empirical complementarity of SDT and the SIA. Here the evidence suggests that the two theories can sit side-by-side, each explaining different aspects of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and/or different stages in the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chain. From this empirical work, it would thus appear that there is not necessarily a need for researchers and practitioners to choose one theory over the other as both have their own independent empirical support. Moreover, the processes outlined by each can be observed to operate simultaneously in a single empirical context. Indeed, as the four studies we have discussed show, using both allows researchers to examine more complicated models, assess multiple psychological processes, and reliably account for greater variability in key empirical outcomes. This means that practitioners, including sports psychologists, can reasonably employ the evidence garnered from these empirical analyses to answer a wider range of applied questions than they can by using either theory on its own. This point is confirmed by other empirical work that also examines processes associated with each theory (e.g., </a:t>
            </a:r>
            <a:r>
              <a:rPr lang="en-US" sz="1200" b="0" i="0" u="none" strike="noStrike" kern="1200" baseline="0" dirty="0" err="1">
                <a:solidFill>
                  <a:schemeClr val="tx1"/>
                </a:solidFill>
                <a:latin typeface="+mn-lt"/>
                <a:ea typeface="+mn-ea"/>
                <a:cs typeface="+mn-cs"/>
              </a:rPr>
              <a:t>Coatsworth</a:t>
            </a:r>
            <a:r>
              <a:rPr lang="en-US" sz="1200" b="0" i="0" u="none" strike="noStrike" kern="1200" baseline="0" dirty="0">
                <a:solidFill>
                  <a:schemeClr val="tx1"/>
                </a:solidFill>
                <a:latin typeface="+mn-lt"/>
                <a:ea typeface="+mn-ea"/>
                <a:cs typeface="+mn-cs"/>
              </a:rPr>
              <a:t> &amp; Conroy, 2009; </a:t>
            </a:r>
            <a:r>
              <a:rPr lang="en-US" sz="1200" b="0" i="0" u="none" strike="noStrike" kern="1200" baseline="0" dirty="0" err="1">
                <a:solidFill>
                  <a:schemeClr val="tx1"/>
                </a:solidFill>
                <a:latin typeface="+mn-lt"/>
                <a:ea typeface="+mn-ea"/>
                <a:cs typeface="+mn-cs"/>
              </a:rPr>
              <a:t>Neys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Jansz</a:t>
            </a:r>
            <a:r>
              <a:rPr lang="en-US" sz="1200" b="0" i="0" u="none" strike="noStrike" kern="1200" baseline="0" dirty="0">
                <a:solidFill>
                  <a:schemeClr val="tx1"/>
                </a:solidFill>
                <a:latin typeface="+mn-lt"/>
                <a:ea typeface="+mn-ea"/>
                <a:cs typeface="+mn-cs"/>
              </a:rPr>
              <a:t>, &amp; Tan, 2014; </a:t>
            </a:r>
            <a:r>
              <a:rPr lang="en-US" sz="1200" b="0" i="0" u="none" strike="noStrike" kern="1200" baseline="0" dirty="0" err="1">
                <a:solidFill>
                  <a:schemeClr val="tx1"/>
                </a:solidFill>
                <a:latin typeface="+mn-lt"/>
                <a:ea typeface="+mn-ea"/>
                <a:cs typeface="+mn-cs"/>
              </a:rPr>
              <a:t>Vlachopoulos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Kaperoni</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Moustaka</a:t>
            </a:r>
            <a:r>
              <a:rPr lang="en-US" sz="1200" b="0" i="0" u="none" strike="noStrike" kern="1200" baseline="0" dirty="0">
                <a:solidFill>
                  <a:schemeClr val="tx1"/>
                </a:solidFill>
                <a:latin typeface="+mn-lt"/>
                <a:ea typeface="+mn-ea"/>
                <a:cs typeface="+mn-cs"/>
              </a:rPr>
              <a:t>, 2011). Nevertheless, it remains the case that studies which seek to integrate these two approaches are rare (especially in sport and exercise contexts). Accordingly, the lack of integrated research highlights opportunities for further empirical investigation in the future.</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8</a:t>
            </a:fld>
            <a:endParaRPr lang="en-GB"/>
          </a:p>
        </p:txBody>
      </p:sp>
    </p:spTree>
    <p:extLst>
      <p:ext uri="{BB962C8B-B14F-4D97-AF65-F5344CB8AC3E}">
        <p14:creationId xmlns:p14="http://schemas.microsoft.com/office/powerpoint/2010/main" val="87027940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At a conceptual level, there are important commonalities between SDT and the SIA. In particular, each approach employs concepts that have broad similarities to concepts employed in the other approach. In this way, the two theories may not simply be complementary at an empirical level, but may, instead, be understood as addressing the same social and psychological processes, albeit representing these using slightly different language.</a:t>
            </a:r>
          </a:p>
          <a:p>
            <a:r>
              <a:rPr lang="en-US" sz="1200" b="0" i="0" u="none" strike="noStrike" kern="1200" baseline="0" dirty="0">
                <a:solidFill>
                  <a:schemeClr val="tx1"/>
                </a:solidFill>
                <a:latin typeface="+mn-lt"/>
                <a:ea typeface="+mn-ea"/>
                <a:cs typeface="+mn-cs"/>
              </a:rPr>
              <a:t>The importance of social relations</a:t>
            </a:r>
          </a:p>
          <a:p>
            <a:r>
              <a:rPr lang="en-US" sz="1200" b="0" i="0" u="none" strike="noStrike" kern="1200" baseline="0" dirty="0">
                <a:solidFill>
                  <a:schemeClr val="tx1"/>
                </a:solidFill>
                <a:latin typeface="+mn-lt"/>
                <a:ea typeface="+mn-ea"/>
                <a:cs typeface="+mn-cs"/>
              </a:rPr>
              <a:t>Consider, for example, the importance of social relations in each theoretical perspective. As noted above, SDT assumes that humans have a basic need for relatedness. As Deci and Ryan (2012, p. 87) observe, people ‘need to experience relatedness to other people and groups’ (although within SDT this has primarily been </a:t>
            </a:r>
            <a:r>
              <a:rPr lang="en-US" sz="1200" b="0" i="0" u="none" strike="noStrike" kern="1200" baseline="0" dirty="0" err="1">
                <a:solidFill>
                  <a:schemeClr val="tx1"/>
                </a:solidFill>
                <a:latin typeface="+mn-lt"/>
                <a:ea typeface="+mn-ea"/>
                <a:cs typeface="+mn-cs"/>
              </a:rPr>
              <a:t>operationalised</a:t>
            </a:r>
            <a:r>
              <a:rPr lang="en-US" sz="1200" b="0" i="0" u="none" strike="noStrike" kern="1200" baseline="0" dirty="0">
                <a:solidFill>
                  <a:schemeClr val="tx1"/>
                </a:solidFill>
                <a:latin typeface="+mn-lt"/>
                <a:ea typeface="+mn-ea"/>
                <a:cs typeface="+mn-cs"/>
              </a:rPr>
              <a:t> as interpersonal relatedness).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Indeed, this assumption that people have a basic need to belong has a long history in psychology, dating back at least to the work of </a:t>
            </a:r>
            <a:r>
              <a:rPr lang="en-US" sz="1200" b="0" i="0" u="none" strike="noStrike" kern="1200" baseline="0" dirty="0" err="1">
                <a:solidFill>
                  <a:schemeClr val="tx1"/>
                </a:solidFill>
                <a:latin typeface="+mn-lt"/>
                <a:ea typeface="+mn-ea"/>
                <a:cs typeface="+mn-cs"/>
              </a:rPr>
              <a:t>Muzafer</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Sherif</a:t>
            </a:r>
            <a:r>
              <a:rPr lang="en-US" sz="1200" b="0" i="0" u="none" strike="noStrike" kern="1200" baseline="0" dirty="0">
                <a:solidFill>
                  <a:schemeClr val="tx1"/>
                </a:solidFill>
                <a:latin typeface="+mn-lt"/>
                <a:ea typeface="+mn-ea"/>
                <a:cs typeface="+mn-cs"/>
              </a:rPr>
              <a:t> and Hadley </a:t>
            </a:r>
            <a:r>
              <a:rPr lang="en-US" sz="1200" b="0" i="0" u="none" strike="noStrike" kern="1200" baseline="0" dirty="0" err="1">
                <a:solidFill>
                  <a:schemeClr val="tx1"/>
                </a:solidFill>
                <a:latin typeface="+mn-lt"/>
                <a:ea typeface="+mn-ea"/>
                <a:cs typeface="+mn-cs"/>
              </a:rPr>
              <a:t>Cantril</a:t>
            </a:r>
            <a:r>
              <a:rPr lang="en-US" sz="1200" b="0" i="0" u="none" strike="noStrike" kern="1200" baseline="0" dirty="0">
                <a:solidFill>
                  <a:schemeClr val="tx1"/>
                </a:solidFill>
                <a:latin typeface="+mn-lt"/>
                <a:ea typeface="+mn-ea"/>
                <a:cs typeface="+mn-cs"/>
              </a:rPr>
              <a:t> (1947). </a:t>
            </a:r>
          </a:p>
          <a:p>
            <a:r>
              <a:rPr lang="en-US" sz="1200" b="0" i="0" u="none" strike="noStrike" kern="1200" baseline="0" dirty="0">
                <a:solidFill>
                  <a:schemeClr val="tx1"/>
                </a:solidFill>
                <a:latin typeface="+mn-lt"/>
                <a:ea typeface="+mn-ea"/>
                <a:cs typeface="+mn-cs"/>
              </a:rPr>
              <a:t>Empirically, attempts to thwart this need for relatedness via interpersonal ostracism have been shown to increase negative affect, such that people feel bad when they are socially excluded by other individuals (Legate, </a:t>
            </a:r>
            <a:r>
              <a:rPr lang="en-US" sz="1200" b="0" i="0" u="none" strike="noStrike" kern="1200" baseline="0" dirty="0" err="1">
                <a:solidFill>
                  <a:schemeClr val="tx1"/>
                </a:solidFill>
                <a:latin typeface="+mn-lt"/>
                <a:ea typeface="+mn-ea"/>
                <a:cs typeface="+mn-cs"/>
              </a:rPr>
              <a:t>DeHaan</a:t>
            </a:r>
            <a:r>
              <a:rPr lang="en-US" sz="1200" b="0" i="0" u="none" strike="noStrike" kern="1200" baseline="0" dirty="0">
                <a:solidFill>
                  <a:schemeClr val="tx1"/>
                </a:solidFill>
                <a:latin typeface="+mn-lt"/>
                <a:ea typeface="+mn-ea"/>
                <a:cs typeface="+mn-cs"/>
              </a:rPr>
              <a:t>, Weinstein, &amp; Ryan, 2013). This effect has been demonstrated extensively in the context of an online game called </a:t>
            </a:r>
            <a:r>
              <a:rPr lang="en-US" sz="1200" b="0" i="0" u="none" strike="noStrike" kern="1200" baseline="0" dirty="0" err="1">
                <a:solidFill>
                  <a:schemeClr val="tx1"/>
                </a:solidFill>
                <a:latin typeface="+mn-lt"/>
                <a:ea typeface="+mn-ea"/>
                <a:cs typeface="+mn-cs"/>
              </a:rPr>
              <a:t>Cyberball</a:t>
            </a:r>
            <a:r>
              <a:rPr lang="en-US" sz="1200" b="0" i="0" u="none" strike="noStrike" kern="1200" baseline="0" dirty="0">
                <a:solidFill>
                  <a:schemeClr val="tx1"/>
                </a:solidFill>
                <a:latin typeface="+mn-lt"/>
                <a:ea typeface="+mn-ea"/>
                <a:cs typeface="+mn-cs"/>
              </a:rPr>
              <a:t>, in which a virtual ball is initially passed between a participant and two ‘other people’ (who are represented virtually). After a period of time, the other two people pass it only between themselves, thereby excluding the participant (</a:t>
            </a:r>
            <a:r>
              <a:rPr lang="en-US" sz="1200" b="0" i="0" u="none" strike="noStrike" kern="1200" baseline="0" dirty="0" err="1">
                <a:solidFill>
                  <a:schemeClr val="tx1"/>
                </a:solidFill>
                <a:latin typeface="+mn-lt"/>
                <a:ea typeface="+mn-ea"/>
                <a:cs typeface="+mn-cs"/>
              </a:rPr>
              <a:t>Hartgerink</a:t>
            </a:r>
            <a:r>
              <a:rPr lang="en-US" sz="1200" b="0" i="0" u="none" strike="noStrike" kern="1200" baseline="0" dirty="0">
                <a:solidFill>
                  <a:schemeClr val="tx1"/>
                </a:solidFill>
                <a:latin typeface="+mn-lt"/>
                <a:ea typeface="+mn-ea"/>
                <a:cs typeface="+mn-cs"/>
              </a:rPr>
              <a:t>, Van </a:t>
            </a:r>
            <a:r>
              <a:rPr lang="en-US" sz="1200" b="0" i="0" u="none" strike="noStrike" kern="1200" baseline="0" dirty="0" err="1">
                <a:solidFill>
                  <a:schemeClr val="tx1"/>
                </a:solidFill>
                <a:latin typeface="+mn-lt"/>
                <a:ea typeface="+mn-ea"/>
                <a:cs typeface="+mn-cs"/>
              </a:rPr>
              <a:t>Beest</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Wicherts</a:t>
            </a:r>
            <a:r>
              <a:rPr lang="en-US" sz="1200" b="0" i="0" u="none" strike="noStrike" kern="1200" baseline="0" dirty="0">
                <a:solidFill>
                  <a:schemeClr val="tx1"/>
                </a:solidFill>
                <a:latin typeface="+mn-lt"/>
                <a:ea typeface="+mn-ea"/>
                <a:cs typeface="+mn-cs"/>
              </a:rPr>
              <a:t>, &amp; Williams, 2015). When they are </a:t>
            </a:r>
            <a:r>
              <a:rPr lang="en-US" sz="1200" b="0" i="0" u="none" strike="noStrike" kern="1200" baseline="0" dirty="0" err="1">
                <a:solidFill>
                  <a:schemeClr val="tx1"/>
                </a:solidFill>
                <a:latin typeface="+mn-lt"/>
                <a:ea typeface="+mn-ea"/>
                <a:cs typeface="+mn-cs"/>
              </a:rPr>
              <a:t>ostracised</a:t>
            </a:r>
            <a:r>
              <a:rPr lang="en-US" sz="1200" b="0" i="0" u="none" strike="noStrike" kern="1200" baseline="0" dirty="0">
                <a:solidFill>
                  <a:schemeClr val="tx1"/>
                </a:solidFill>
                <a:latin typeface="+mn-lt"/>
                <a:ea typeface="+mn-ea"/>
                <a:cs typeface="+mn-cs"/>
              </a:rPr>
              <a:t> in this manner, </a:t>
            </a:r>
            <a:r>
              <a:rPr lang="en-US" sz="1200" b="0" i="0" u="none" strike="noStrike" kern="1200" baseline="0" dirty="0" err="1">
                <a:solidFill>
                  <a:schemeClr val="tx1"/>
                </a:solidFill>
                <a:latin typeface="+mn-lt"/>
                <a:ea typeface="+mn-ea"/>
                <a:cs typeface="+mn-cs"/>
              </a:rPr>
              <a:t>Cyberball</a:t>
            </a:r>
            <a:r>
              <a:rPr lang="en-US" sz="1200" b="0" i="0" u="none" strike="noStrike" kern="1200" baseline="0" dirty="0">
                <a:solidFill>
                  <a:schemeClr val="tx1"/>
                </a:solidFill>
                <a:latin typeface="+mn-lt"/>
                <a:ea typeface="+mn-ea"/>
                <a:cs typeface="+mn-cs"/>
              </a:rPr>
              <a:t> players reliably report a lower sense of belonging, lower self-esteem, a lower sense of meaning in life and greater anger. </a:t>
            </a:r>
          </a:p>
          <a:p>
            <a:r>
              <a:rPr lang="en-US" sz="1200" b="0" i="0" u="none" strike="noStrike" kern="1200" baseline="0" dirty="0">
                <a:solidFill>
                  <a:schemeClr val="tx1"/>
                </a:solidFill>
                <a:latin typeface="+mn-lt"/>
                <a:ea typeface="+mn-ea"/>
                <a:cs typeface="+mn-cs"/>
              </a:rPr>
              <a:t>In contrast to the work in this experimental paradigm, charitable giving has been shown to result from attempts to fulfil a need for relatedness by providing participants with social support (Pavey, Greitemeyer, &amp; Sparks, 2011). More relevant to the domain of sport psychology, Martyn Standage and colleagues (2005) found that increased support for relatedness among physical education students (as well as support for other assumed needs specified by SDT) enhanced those students’ need satisfaction (including relatedness need satisfaction) and that this, in turn, enhanced their subjective well-being and preference for challenging physical education tasks. Here, then, participants who agreed that their physical education teacher encouraged them to work together felt closer to others and, in turn, were more willing to engage in challenging exercise. </a:t>
            </a:r>
          </a:p>
          <a:p>
            <a:r>
              <a:rPr lang="en-US" sz="1200" b="0" i="0" u="none" strike="noStrike" kern="1200" baseline="0" dirty="0">
                <a:solidFill>
                  <a:schemeClr val="tx1"/>
                </a:solidFill>
                <a:latin typeface="+mn-lt"/>
                <a:ea typeface="+mn-ea"/>
                <a:cs typeface="+mn-cs"/>
              </a:rPr>
              <a:t>This assumption of a need for relatedness highlights the importance of developing associations and identifications with others, in much the same way as the social identity approach presupposes. Indeed, recent empirical work informed by social identity principles has shown that group members’ expressions of ingroup </a:t>
            </a:r>
            <a:r>
              <a:rPr lang="en-US" sz="1200" b="0" i="0" u="none" strike="noStrike" kern="1200" baseline="0" dirty="0" err="1">
                <a:solidFill>
                  <a:schemeClr val="tx1"/>
                </a:solidFill>
                <a:latin typeface="+mn-lt"/>
                <a:ea typeface="+mn-ea"/>
                <a:cs typeface="+mn-cs"/>
              </a:rPr>
              <a:t>favouritism</a:t>
            </a:r>
            <a:r>
              <a:rPr lang="en-US" sz="1200" b="0" i="0" u="none" strike="noStrike" kern="1200" baseline="0" dirty="0">
                <a:solidFill>
                  <a:schemeClr val="tx1"/>
                </a:solidFill>
                <a:latin typeface="+mn-lt"/>
                <a:ea typeface="+mn-ea"/>
                <a:cs typeface="+mn-cs"/>
              </a:rPr>
              <a:t> enhance their sense of belonging (Hunter et al., 2017). In this way, beyond their empirical complementarities, the two theories share some critical </a:t>
            </a:r>
            <a:r>
              <a:rPr lang="en-US" sz="1200" b="0" i="1" u="none" strike="noStrike" kern="1200" baseline="0" dirty="0">
                <a:solidFill>
                  <a:schemeClr val="tx1"/>
                </a:solidFill>
                <a:latin typeface="+mn-lt"/>
                <a:ea typeface="+mn-ea"/>
                <a:cs typeface="+mn-cs"/>
              </a:rPr>
              <a:t>conceptual </a:t>
            </a:r>
            <a:r>
              <a:rPr lang="en-US" sz="1200" b="0" i="0" u="none" strike="noStrike" kern="1200" baseline="0" dirty="0">
                <a:solidFill>
                  <a:schemeClr val="tx1"/>
                </a:solidFill>
                <a:latin typeface="+mn-lt"/>
                <a:ea typeface="+mn-ea"/>
                <a:cs typeface="+mn-cs"/>
              </a:rPr>
              <a:t>similarities. These similarities, however, are not perfect. Critically, the SIA does </a:t>
            </a:r>
            <a:r>
              <a:rPr lang="en-US" sz="1200" b="0" i="1" u="none" strike="noStrike" kern="1200" baseline="0" dirty="0">
                <a:solidFill>
                  <a:schemeClr val="tx1"/>
                </a:solidFill>
                <a:latin typeface="+mn-lt"/>
                <a:ea typeface="+mn-ea"/>
                <a:cs typeface="+mn-cs"/>
              </a:rPr>
              <a:t>not </a:t>
            </a:r>
            <a:r>
              <a:rPr lang="en-US" sz="1200" b="0" i="0" u="none" strike="noStrike" kern="1200" baseline="0" dirty="0">
                <a:solidFill>
                  <a:schemeClr val="tx1"/>
                </a:solidFill>
                <a:latin typeface="+mn-lt"/>
                <a:ea typeface="+mn-ea"/>
                <a:cs typeface="+mn-cs"/>
              </a:rPr>
              <a:t>propose a </a:t>
            </a:r>
            <a:r>
              <a:rPr lang="en-US" sz="1200" b="0" i="1" u="none" strike="noStrike" kern="1200" baseline="0" dirty="0">
                <a:solidFill>
                  <a:schemeClr val="tx1"/>
                </a:solidFill>
                <a:latin typeface="+mn-lt"/>
                <a:ea typeface="+mn-ea"/>
                <a:cs typeface="+mn-cs"/>
              </a:rPr>
              <a:t>need </a:t>
            </a:r>
            <a:r>
              <a:rPr lang="en-US" sz="1200" b="0" i="0" u="none" strike="noStrike" kern="1200" baseline="0" dirty="0">
                <a:solidFill>
                  <a:schemeClr val="tx1"/>
                </a:solidFill>
                <a:latin typeface="+mn-lt"/>
                <a:ea typeface="+mn-ea"/>
                <a:cs typeface="+mn-cs"/>
              </a:rPr>
              <a:t>for relatedness or a </a:t>
            </a:r>
            <a:r>
              <a:rPr lang="en-US" sz="1200" b="0" i="1" u="none" strike="noStrike" kern="1200" baseline="0" dirty="0">
                <a:solidFill>
                  <a:schemeClr val="tx1"/>
                </a:solidFill>
                <a:latin typeface="+mn-lt"/>
                <a:ea typeface="+mn-ea"/>
                <a:cs typeface="+mn-cs"/>
              </a:rPr>
              <a:t>need </a:t>
            </a:r>
            <a:r>
              <a:rPr lang="en-US" sz="1200" b="0" i="0" u="none" strike="noStrike" kern="1200" baseline="0" dirty="0">
                <a:solidFill>
                  <a:schemeClr val="tx1"/>
                </a:solidFill>
                <a:latin typeface="+mn-lt"/>
                <a:ea typeface="+mn-ea"/>
                <a:cs typeface="+mn-cs"/>
              </a:rPr>
              <a:t>to belong (</a:t>
            </a:r>
            <a:r>
              <a:rPr lang="en-US" sz="1200" b="0" i="0" u="none" strike="noStrike" kern="1200" baseline="0" dirty="0" err="1">
                <a:solidFill>
                  <a:schemeClr val="tx1"/>
                </a:solidFill>
                <a:latin typeface="+mn-lt"/>
                <a:ea typeface="+mn-ea"/>
                <a:cs typeface="+mn-cs"/>
              </a:rPr>
              <a:t>Platow</a:t>
            </a:r>
            <a:r>
              <a:rPr lang="en-US" sz="1200" b="0" i="0" u="none" strike="noStrike" kern="1200" baseline="0" dirty="0">
                <a:solidFill>
                  <a:schemeClr val="tx1"/>
                </a:solidFill>
                <a:latin typeface="+mn-lt"/>
                <a:ea typeface="+mn-ea"/>
                <a:cs typeface="+mn-cs"/>
              </a:rPr>
              <a:t>, Hunter, Haslam, &amp; Reicher, 2015). Nevertheless, the idea that people readily associate themselves with social categories (i.e., ingroups) that include others </a:t>
            </a:r>
            <a:r>
              <a:rPr lang="en-US" sz="1200" b="0" i="1" u="none" strike="noStrike" kern="1200" baseline="0" dirty="0">
                <a:solidFill>
                  <a:schemeClr val="tx1"/>
                </a:solidFill>
                <a:latin typeface="+mn-lt"/>
                <a:ea typeface="+mn-ea"/>
                <a:cs typeface="+mn-cs"/>
              </a:rPr>
              <a:t>is </a:t>
            </a:r>
            <a:r>
              <a:rPr lang="en-US" sz="1200" b="0" i="0" u="none" strike="noStrike" kern="1200" baseline="0" dirty="0">
                <a:solidFill>
                  <a:schemeClr val="tx1"/>
                </a:solidFill>
                <a:latin typeface="+mn-lt"/>
                <a:ea typeface="+mn-ea"/>
                <a:cs typeface="+mn-cs"/>
              </a:rPr>
              <a:t>a basic assumption of the approach – although it is argued that this assumption arises simply from the </a:t>
            </a:r>
            <a:r>
              <a:rPr lang="en-US" sz="1200" b="0" i="1" u="none" strike="noStrike" kern="1200" baseline="0" dirty="0">
                <a:solidFill>
                  <a:schemeClr val="tx1"/>
                </a:solidFill>
                <a:latin typeface="+mn-lt"/>
                <a:ea typeface="+mn-ea"/>
                <a:cs typeface="+mn-cs"/>
              </a:rPr>
              <a:t>psychological reality of groups </a:t>
            </a:r>
            <a:r>
              <a:rPr lang="en-US" sz="1200" b="0" i="0" u="none" strike="noStrike" kern="1200" baseline="0" dirty="0">
                <a:solidFill>
                  <a:schemeClr val="tx1"/>
                </a:solidFill>
                <a:latin typeface="+mn-lt"/>
                <a:ea typeface="+mn-ea"/>
                <a:cs typeface="+mn-cs"/>
              </a:rPr>
              <a:t>rather than from an abstract individual need (Oakes et al., 1994). </a:t>
            </a:r>
          </a:p>
          <a:p>
            <a:r>
              <a:rPr lang="en-US" sz="1200" b="0" i="0" u="none" strike="noStrike" kern="1200" baseline="0" dirty="0">
                <a:solidFill>
                  <a:schemeClr val="tx1"/>
                </a:solidFill>
                <a:latin typeface="+mn-lt"/>
                <a:ea typeface="+mn-ea"/>
                <a:cs typeface="+mn-cs"/>
              </a:rPr>
              <a:t>There are additional ways in which we can observe conceptual commonalities between the two theoretical approaches. In the domain of social relations, for example, a key feature of applications of SDT (including in sport and clinical psychology) pertains to others’ ability to guide people in ways that help them to act in accordance with their core values (i.e., to be more autonomous and self-determined). Empirical support for this idea comes from research by Anthony </a:t>
            </a:r>
            <a:r>
              <a:rPr lang="en-US" sz="1200" b="0" i="0" u="none" strike="noStrike" kern="1200" baseline="0" dirty="0" err="1">
                <a:solidFill>
                  <a:schemeClr val="tx1"/>
                </a:solidFill>
                <a:latin typeface="+mn-lt"/>
                <a:ea typeface="+mn-ea"/>
                <a:cs typeface="+mn-cs"/>
              </a:rPr>
              <a:t>Amorose</a:t>
            </a:r>
            <a:r>
              <a:rPr lang="en-US" sz="1200" b="0" i="0" u="none" strike="noStrike" kern="1200" baseline="0" dirty="0">
                <a:solidFill>
                  <a:schemeClr val="tx1"/>
                </a:solidFill>
                <a:latin typeface="+mn-lt"/>
                <a:ea typeface="+mn-ea"/>
                <a:cs typeface="+mn-cs"/>
              </a:rPr>
              <a:t> and Dawn Anderson-Butcher (2007) which showed that perceived autonomy support from coaches led players to have an enhanced motivational orientation towards a relevant sporting activity. Moreover, this relationship between perceived autonomy support and motivational orientation was mediated by a sense of need satisfaction (see also Reynders et al., 2019). In other words, players were more motivated when coaches helped them to feel that their decisions were their own (rather than that they were orders from the coach) because this gave them a sense of self-determination (rather than a sense of being controlled).</a:t>
            </a:r>
          </a:p>
          <a:p>
            <a:r>
              <a:rPr lang="en-US" sz="1200" b="0" i="0" u="none" strike="noStrike" kern="1200" baseline="0" dirty="0">
                <a:solidFill>
                  <a:schemeClr val="tx1"/>
                </a:solidFill>
                <a:latin typeface="+mn-lt"/>
                <a:ea typeface="+mn-ea"/>
                <a:cs typeface="+mn-cs"/>
              </a:rPr>
              <a:t>In other research, coaches’ autonomy supportive behaviours have been shown to be directly and positively predicted by their level of empathic concern for athletes. Critically, too, work by Doris </a:t>
            </a:r>
            <a:r>
              <a:rPr lang="en-US" sz="1200" b="0" i="0" u="none" strike="noStrike" kern="1200" baseline="0" dirty="0" err="1">
                <a:solidFill>
                  <a:schemeClr val="tx1"/>
                </a:solidFill>
                <a:latin typeface="+mn-lt"/>
                <a:ea typeface="+mn-ea"/>
                <a:cs typeface="+mn-cs"/>
              </a:rPr>
              <a:t>Matosic</a:t>
            </a:r>
            <a:r>
              <a:rPr lang="en-US" sz="1200" b="0" i="0" u="none" strike="noStrike" kern="1200" baseline="0" dirty="0">
                <a:solidFill>
                  <a:schemeClr val="tx1"/>
                </a:solidFill>
                <a:latin typeface="+mn-lt"/>
                <a:ea typeface="+mn-ea"/>
                <a:cs typeface="+mn-cs"/>
              </a:rPr>
              <a:t> and colleagues (2017) shows that empathic concern is directly, and negatively, predicted by coaches’ narcissism levels. This suggests that the success of coaches results from them focusing on </a:t>
            </a:r>
            <a:r>
              <a:rPr lang="en-US" sz="1200" b="0" i="1" u="none" strike="noStrike" kern="1200" baseline="0" dirty="0">
                <a:solidFill>
                  <a:schemeClr val="tx1"/>
                </a:solidFill>
                <a:latin typeface="+mn-lt"/>
                <a:ea typeface="+mn-ea"/>
                <a:cs typeface="+mn-cs"/>
              </a:rPr>
              <a:t>others </a:t>
            </a:r>
            <a:r>
              <a:rPr lang="en-US" sz="1200" b="0" i="0" u="none" strike="noStrike" kern="1200" baseline="0" dirty="0">
                <a:solidFill>
                  <a:schemeClr val="tx1"/>
                </a:solidFill>
                <a:latin typeface="+mn-lt"/>
                <a:ea typeface="+mn-ea"/>
                <a:cs typeface="+mn-cs"/>
              </a:rPr>
              <a:t>rather than on themselves.</a:t>
            </a:r>
          </a:p>
          <a:p>
            <a:r>
              <a:rPr lang="en-US" sz="1200" b="0" i="0" u="none" strike="noStrike" kern="1200" baseline="0" dirty="0">
                <a:solidFill>
                  <a:schemeClr val="tx1"/>
                </a:solidFill>
                <a:latin typeface="+mn-lt"/>
                <a:ea typeface="+mn-ea"/>
                <a:cs typeface="+mn-cs"/>
              </a:rPr>
              <a:t>Undoubtedly, coaches guide, direct, encourage and support players. In this way, coaches are leaders who ultimately influence players’ behaviours, be it positively or negatively. In terms of our current analysis, the influence and leadership processes of successful coaches can be seen to follow processes outlined in the SIA (e.g., Haslam et al., 2011). As discussed in Chapters 2 and 3, the social identity analysis of leadership assumes that influence – including the influence of coaches – is made possible only through a sense of shared social identity between leaders and those they are attempting to influence (</a:t>
            </a:r>
            <a:r>
              <a:rPr lang="en-US" sz="1200" b="0" i="0" u="none" strike="noStrike" kern="1200" baseline="0" dirty="0" err="1">
                <a:solidFill>
                  <a:schemeClr val="tx1"/>
                </a:solidFill>
                <a:latin typeface="+mn-lt"/>
                <a:ea typeface="+mn-ea"/>
                <a:cs typeface="+mn-cs"/>
              </a:rPr>
              <a:t>Platow</a:t>
            </a:r>
            <a:r>
              <a:rPr lang="en-US" sz="1200" b="0" i="0" u="none" strike="noStrike" kern="1200" baseline="0" dirty="0">
                <a:solidFill>
                  <a:schemeClr val="tx1"/>
                </a:solidFill>
                <a:latin typeface="+mn-lt"/>
                <a:ea typeface="+mn-ea"/>
                <a:cs typeface="+mn-cs"/>
              </a:rPr>
              <a:t>, Haslam, Reicher, &amp; Steffens, 2015). In this way, for example, the success of coaches’ autonomy support may well be made possible only because it is predicated on (and helps to reinforce) a sense of ‘us’ between them and their players. As the great American basketball coach Bobby Knight put it, ‘To be as good as it can be, a team has to buy into what you as the coach are doing. They have to feel you’re a part of them and they’re a part of you’ (Knight &amp; Hammel, 2002, p. 314). Accordingly, this sense of ‘us’ will often be something that coaches seek to cultivate through identity entrepreneurship.</a:t>
            </a:r>
          </a:p>
          <a:p>
            <a:r>
              <a:rPr lang="en-US" sz="1200" b="0" i="0" u="none" strike="noStrike" kern="1200" baseline="0" dirty="0">
                <a:solidFill>
                  <a:schemeClr val="tx1"/>
                </a:solidFill>
                <a:latin typeface="+mn-lt"/>
                <a:ea typeface="+mn-ea"/>
                <a:cs typeface="+mn-cs"/>
              </a:rPr>
              <a:t>Likewise, as </a:t>
            </a:r>
            <a:r>
              <a:rPr lang="en-US" sz="1200" b="0" i="0" u="none" strike="noStrike" kern="1200" baseline="0" dirty="0" err="1">
                <a:solidFill>
                  <a:schemeClr val="tx1"/>
                </a:solidFill>
                <a:latin typeface="+mn-lt"/>
                <a:ea typeface="+mn-ea"/>
                <a:cs typeface="+mn-cs"/>
              </a:rPr>
              <a:t>Platow</a:t>
            </a:r>
            <a:r>
              <a:rPr lang="en-US" sz="1200" b="0" i="0" u="none" strike="noStrike" kern="1200" baseline="0" dirty="0">
                <a:solidFill>
                  <a:schemeClr val="tx1"/>
                </a:solidFill>
                <a:latin typeface="+mn-lt"/>
                <a:ea typeface="+mn-ea"/>
                <a:cs typeface="+mn-cs"/>
              </a:rPr>
              <a:t>, Haslam, Reicher, Grace, and Cruwys (in press) observe, respect can be a powerful way to create a shared social identity, and the autonomy support that coaches provide can be one of many ways of expressing respect towards their players. In other words, through their provision of autonomy support, coaches may actually be building a sense of shared social identity with players, and it is this that ultimately allows them to have greater influence over those players’ motivations, attitudes and behaviours.</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9</a:t>
            </a:fld>
            <a:endParaRPr lang="en-GB"/>
          </a:p>
        </p:txBody>
      </p:sp>
    </p:spTree>
    <p:extLst>
      <p:ext uri="{BB962C8B-B14F-4D97-AF65-F5344CB8AC3E}">
        <p14:creationId xmlns:p14="http://schemas.microsoft.com/office/powerpoint/2010/main" val="944435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endParaRPr lang="nl-BE" sz="1200" b="0" i="0" u="none" strike="noStrike" kern="1200" baseline="0" dirty="0">
              <a:solidFill>
                <a:schemeClr val="tx1"/>
              </a:solidFill>
              <a:latin typeface="+mn-lt"/>
              <a:ea typeface="+mn-ea"/>
              <a:cs typeface="+mn-cs"/>
            </a:endParaRPr>
          </a:p>
          <a:p>
            <a:r>
              <a:rPr lang="nl-BE" sz="1200" b="0" i="0" u="none" strike="noStrike" kern="1200" baseline="0" dirty="0">
                <a:solidFill>
                  <a:schemeClr val="tx1"/>
                </a:solidFill>
                <a:latin typeface="+mn-lt"/>
                <a:ea typeface="+mn-ea"/>
                <a:cs typeface="+mn-cs"/>
              </a:rPr>
              <a:t>The </a:t>
            </a:r>
            <a:r>
              <a:rPr lang="nl-BE" sz="1200" b="0" i="0" u="none" strike="noStrike" kern="1200" baseline="0" dirty="0" err="1">
                <a:solidFill>
                  <a:schemeClr val="tx1"/>
                </a:solidFill>
                <a:latin typeface="+mn-lt"/>
                <a:ea typeface="+mn-ea"/>
                <a:cs typeface="+mn-cs"/>
              </a:rPr>
              <a:t>importance</a:t>
            </a:r>
            <a:r>
              <a:rPr lang="nl-BE" sz="1200" b="0" i="0" u="none" strike="noStrike" kern="1200" baseline="0" dirty="0">
                <a:solidFill>
                  <a:schemeClr val="tx1"/>
                </a:solidFill>
                <a:latin typeface="+mn-lt"/>
                <a:ea typeface="+mn-ea"/>
                <a:cs typeface="+mn-cs"/>
              </a:rPr>
              <a:t> of </a:t>
            </a:r>
            <a:r>
              <a:rPr lang="nl-BE" sz="1200" b="0" i="0" u="none" strike="noStrike" kern="1200" baseline="0" dirty="0" err="1">
                <a:solidFill>
                  <a:schemeClr val="tx1"/>
                </a:solidFill>
                <a:latin typeface="+mn-lt"/>
                <a:ea typeface="+mn-ea"/>
                <a:cs typeface="+mn-cs"/>
              </a:rPr>
              <a:t>autonomy</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As noted from the outset, SDT assumes a basic human need for autonomy. Indeed, according to Deci and Ryan (2012, p. 86), ‘knowing whether people’s motivation is … autonomous is … important for making predictions about the quality of people’s engagement, performance, and well-being’. If there is one central principle to SDT, this might well be it.</a:t>
            </a:r>
          </a:p>
          <a:p>
            <a:r>
              <a:rPr lang="en-US" sz="1200" b="0" i="0" u="none" strike="noStrike" kern="1200" baseline="0" dirty="0">
                <a:solidFill>
                  <a:schemeClr val="tx1"/>
                </a:solidFill>
                <a:latin typeface="+mn-lt"/>
                <a:ea typeface="+mn-ea"/>
                <a:cs typeface="+mn-cs"/>
              </a:rPr>
              <a:t>There is no doubt that the empirical support for this assumption is strong. This is evidenced by a cross-cultural meta-analysis of 36 independent samples, conducted by Shi Yu and colleagues (2018), that found a positive and strong relationship between autonomy and subjective well-being (</a:t>
            </a:r>
            <a:r>
              <a:rPr lang="en-US" sz="1200" b="0" i="1" u="none" strike="noStrike" kern="1200" baseline="0" dirty="0">
                <a:solidFill>
                  <a:schemeClr val="tx1"/>
                </a:solidFill>
                <a:latin typeface="+mn-lt"/>
                <a:ea typeface="+mn-ea"/>
                <a:cs typeface="+mn-cs"/>
              </a:rPr>
              <a:t>r </a:t>
            </a:r>
            <a:r>
              <a:rPr lang="en-US" sz="1200" b="0" i="0" u="none" strike="noStrike" kern="1200" baseline="0" dirty="0">
                <a:solidFill>
                  <a:schemeClr val="tx1"/>
                </a:solidFill>
                <a:latin typeface="+mn-lt"/>
                <a:ea typeface="+mn-ea"/>
                <a:cs typeface="+mn-cs"/>
              </a:rPr>
              <a:t>= .46). It is not surprising, therefore, that the sheer empirical force of this relationship should lead to the autonomy concept being incorporated into other conceptual analyses.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is precisely what John Turner (2005) did in developing an analysis of social power based on self-categorization theory. Although autonomy played no role in Turner’s original explication of SCT (e.g., Turner et al., 1987), he unabashedly relied on this concept in his attempt to differentiate ‘coercion’ from ‘influence’. For Turner, coercion strongly limits individuals’ and group members’ autonomy and, as with Deci and Ryan (2012), is seen to have very negative consequences. Thus, for Turner, ‘freedom from coercion becomes … important and whatever advances one’s freedom is redefined positively…’ (Turner et al., 1987, p.13). In this way ‘the general rule is where possible to disguise coercion as legitimate authority and </a:t>
            </a:r>
            <a:r>
              <a:rPr lang="en-US" sz="1200" b="0" i="0" u="none" strike="noStrike" kern="1200" baseline="0" dirty="0" err="1">
                <a:solidFill>
                  <a:schemeClr val="tx1"/>
                </a:solidFill>
                <a:latin typeface="+mn-lt"/>
                <a:ea typeface="+mn-ea"/>
                <a:cs typeface="+mn-cs"/>
              </a:rPr>
              <a:t>minimise</a:t>
            </a:r>
            <a:r>
              <a:rPr lang="en-US" sz="1200" b="0" i="0" u="none" strike="noStrike" kern="1200" baseline="0" dirty="0">
                <a:solidFill>
                  <a:schemeClr val="tx1"/>
                </a:solidFill>
                <a:latin typeface="+mn-lt"/>
                <a:ea typeface="+mn-ea"/>
                <a:cs typeface="+mn-cs"/>
              </a:rPr>
              <a:t> the threat to the target’s perceived freedom’ (p. 16). Turner further relied on SDT principles when he explains that, ‘the coercion of a target tends to increase social distance … induce private rejection of the influence attempt and </a:t>
            </a:r>
            <a:r>
              <a:rPr lang="en-US" sz="1200" b="0" i="1" u="none" strike="noStrike" kern="1200" baseline="0" dirty="0">
                <a:solidFill>
                  <a:schemeClr val="tx1"/>
                </a:solidFill>
                <a:latin typeface="+mn-lt"/>
                <a:ea typeface="+mn-ea"/>
                <a:cs typeface="+mn-cs"/>
              </a:rPr>
              <a:t>engender resistance and reactance </a:t>
            </a:r>
            <a:r>
              <a:rPr lang="en-US" sz="1200" b="0" i="0" u="none" strike="noStrike" kern="1200" baseline="0" dirty="0">
                <a:solidFill>
                  <a:schemeClr val="tx1"/>
                </a:solidFill>
                <a:latin typeface="+mn-lt"/>
                <a:ea typeface="+mn-ea"/>
                <a:cs typeface="+mn-cs"/>
              </a:rPr>
              <a:t>[with] the goal of rejecting control and restoring freedom’ (p. 16, emphasis added). In so far as it </a:t>
            </a:r>
            <a:r>
              <a:rPr lang="en-US" sz="1200" b="0" i="0" u="none" strike="noStrike" kern="1200" baseline="0" dirty="0" err="1">
                <a:solidFill>
                  <a:schemeClr val="tx1"/>
                </a:solidFill>
                <a:latin typeface="+mn-lt"/>
                <a:ea typeface="+mn-ea"/>
                <a:cs typeface="+mn-cs"/>
              </a:rPr>
              <a:t>emphasises</a:t>
            </a:r>
            <a:r>
              <a:rPr lang="en-US" sz="1200" b="0" i="0" u="none" strike="noStrike" kern="1200" baseline="0" dirty="0">
                <a:solidFill>
                  <a:schemeClr val="tx1"/>
                </a:solidFill>
                <a:latin typeface="+mn-lt"/>
                <a:ea typeface="+mn-ea"/>
                <a:cs typeface="+mn-cs"/>
              </a:rPr>
              <a:t> the importance of autonomy, this analysis of power is wholly consistent with SDT’s core assumptions. </a:t>
            </a:r>
          </a:p>
          <a:p>
            <a:r>
              <a:rPr lang="en-US" sz="1200" b="0" i="0" u="none" strike="noStrike" kern="1200" baseline="0" dirty="0">
                <a:solidFill>
                  <a:schemeClr val="tx1"/>
                </a:solidFill>
                <a:latin typeface="+mn-lt"/>
                <a:ea typeface="+mn-ea"/>
                <a:cs typeface="+mn-cs"/>
              </a:rPr>
              <a:t>To </a:t>
            </a:r>
            <a:r>
              <a:rPr lang="en-US" sz="1200" b="0" i="0" u="none" strike="noStrike" kern="1200" baseline="0" dirty="0" err="1">
                <a:solidFill>
                  <a:schemeClr val="tx1"/>
                </a:solidFill>
                <a:latin typeface="+mn-lt"/>
                <a:ea typeface="+mn-ea"/>
                <a:cs typeface="+mn-cs"/>
              </a:rPr>
              <a:t>summarise</a:t>
            </a:r>
            <a:r>
              <a:rPr lang="en-US" sz="1200" b="0" i="0" u="none" strike="noStrike" kern="1200" baseline="0" dirty="0">
                <a:solidFill>
                  <a:schemeClr val="tx1"/>
                </a:solidFill>
                <a:latin typeface="+mn-lt"/>
                <a:ea typeface="+mn-ea"/>
                <a:cs typeface="+mn-cs"/>
              </a:rPr>
              <a:t> this section on conceptual commonalities, there is clear overlap in the concepts employed by SDT and the SIA. Both approaches provide a basis for individuality </a:t>
            </a:r>
            <a:r>
              <a:rPr lang="en-US" sz="1200" b="0" i="1" u="none" strike="noStrike" kern="1200" baseline="0" dirty="0">
                <a:solidFill>
                  <a:schemeClr val="tx1"/>
                </a:solidFill>
                <a:latin typeface="+mn-lt"/>
                <a:ea typeface="+mn-ea"/>
                <a:cs typeface="+mn-cs"/>
              </a:rPr>
              <a:t>and sociality</a:t>
            </a:r>
            <a:r>
              <a:rPr lang="en-US" sz="1200" b="0" i="0" u="none" strike="noStrike" kern="1200" baseline="0" dirty="0">
                <a:solidFill>
                  <a:schemeClr val="tx1"/>
                </a:solidFill>
                <a:latin typeface="+mn-lt"/>
                <a:ea typeface="+mn-ea"/>
                <a:cs typeface="+mn-cs"/>
              </a:rPr>
              <a:t>, and both view autonomy as an important human motivation. This commonality provides further reason to consider the two theoretical perspectives as potentially complementary. For not only can we observe the operation of principles from both perspectives in single empirical analyses, but the conceptual commonalities also provide a basis for identifying a more inclusive, overarching framework for understanding human motivations, attitudes and behaviours.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10</a:t>
            </a:fld>
            <a:endParaRPr lang="en-GB"/>
          </a:p>
        </p:txBody>
      </p:sp>
    </p:spTree>
    <p:extLst>
      <p:ext uri="{BB962C8B-B14F-4D97-AF65-F5344CB8AC3E}">
        <p14:creationId xmlns:p14="http://schemas.microsoft.com/office/powerpoint/2010/main" val="6023446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endParaRPr lang="nl-BE" sz="1200" b="0" i="0" u="none" strike="noStrike" kern="1200" baseline="0" dirty="0">
              <a:solidFill>
                <a:schemeClr val="tx1"/>
              </a:solidFill>
              <a:latin typeface="+mn-lt"/>
              <a:ea typeface="+mn-ea"/>
              <a:cs typeface="+mn-cs"/>
            </a:endParaRPr>
          </a:p>
          <a:p>
            <a:r>
              <a:rPr lang="nl-BE" sz="1200" b="0" i="0" u="none" strike="noStrike" kern="1200" baseline="0" dirty="0" err="1">
                <a:solidFill>
                  <a:schemeClr val="tx1"/>
                </a:solidFill>
                <a:latin typeface="+mn-lt"/>
                <a:ea typeface="+mn-ea"/>
                <a:cs typeface="+mn-cs"/>
              </a:rPr>
              <a:t>Theoretical</a:t>
            </a:r>
            <a:r>
              <a:rPr lang="nl-BE" sz="1200" b="0" i="0" u="none" strike="noStrike" kern="1200" baseline="0" dirty="0">
                <a:solidFill>
                  <a:schemeClr val="tx1"/>
                </a:solidFill>
                <a:latin typeface="+mn-lt"/>
                <a:ea typeface="+mn-ea"/>
                <a:cs typeface="+mn-cs"/>
              </a:rPr>
              <a:t> </a:t>
            </a:r>
            <a:r>
              <a:rPr lang="nl-BE" sz="1200" b="0" i="0" u="none" strike="noStrike" kern="1200" baseline="0" dirty="0" err="1">
                <a:solidFill>
                  <a:schemeClr val="tx1"/>
                </a:solidFill>
                <a:latin typeface="+mn-lt"/>
                <a:ea typeface="+mn-ea"/>
                <a:cs typeface="+mn-cs"/>
              </a:rPr>
              <a:t>chasm</a:t>
            </a:r>
            <a:r>
              <a:rPr lang="nl-BE"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The previous two sections highlight opportunities for empirical and conceptual integration between SDT and the SIA. In this final section, however, we make the claim that the two perspectives are, in fact, theoretically </a:t>
            </a:r>
            <a:r>
              <a:rPr lang="en-US" sz="1200" b="0" i="1" u="none" strike="noStrike" kern="1200" baseline="0" dirty="0">
                <a:solidFill>
                  <a:schemeClr val="tx1"/>
                </a:solidFill>
                <a:latin typeface="+mn-lt"/>
                <a:ea typeface="+mn-ea"/>
                <a:cs typeface="+mn-cs"/>
              </a:rPr>
              <a:t>incompatible</a:t>
            </a:r>
            <a:r>
              <a:rPr lang="en-US" sz="1200" b="0" i="0" u="none" strike="noStrike" kern="1200" baseline="0" dirty="0">
                <a:solidFill>
                  <a:schemeClr val="tx1"/>
                </a:solidFill>
                <a:latin typeface="+mn-lt"/>
                <a:ea typeface="+mn-ea"/>
                <a:cs typeface="+mn-cs"/>
              </a:rPr>
              <a:t>. This incompatibility is revealed through a deeper interrogation of fundamental assumptions within each approach. In the end, as we outline below, each approach makes opposing and irreconcilable assumptions about the self in its explanations of human motivation, attitudes and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Specifically, two of these assumptions pertain to the </a:t>
            </a:r>
            <a:r>
              <a:rPr lang="en-US" sz="1200" b="0" i="1" u="none" strike="noStrike" kern="1200" baseline="0" dirty="0">
                <a:solidFill>
                  <a:schemeClr val="tx1"/>
                </a:solidFill>
                <a:latin typeface="+mn-lt"/>
                <a:ea typeface="+mn-ea"/>
                <a:cs typeface="+mn-cs"/>
              </a:rPr>
              <a:t>nature of the self-concept </a:t>
            </a:r>
            <a:r>
              <a:rPr lang="en-US" sz="1200" b="0" i="0" u="none" strike="noStrike" kern="1200" baseline="0" dirty="0">
                <a:solidFill>
                  <a:schemeClr val="tx1"/>
                </a:solidFill>
                <a:latin typeface="+mn-lt"/>
                <a:ea typeface="+mn-ea"/>
                <a:cs typeface="+mn-cs"/>
              </a:rPr>
              <a:t>itself and the </a:t>
            </a:r>
            <a:r>
              <a:rPr lang="en-US" sz="1200" b="0" i="1" u="none" strike="noStrike" kern="1200" baseline="0" dirty="0">
                <a:solidFill>
                  <a:schemeClr val="tx1"/>
                </a:solidFill>
                <a:latin typeface="+mn-lt"/>
                <a:ea typeface="+mn-ea"/>
                <a:cs typeface="+mn-cs"/>
              </a:rPr>
              <a:t>genesis of human needs</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The individualistic ‘true self’ versus the dynamic individual and collective self </a:t>
            </a:r>
          </a:p>
          <a:p>
            <a:r>
              <a:rPr lang="en-US" sz="1200" b="0" i="0" u="none" strike="noStrike" kern="1200" baseline="0" dirty="0">
                <a:solidFill>
                  <a:schemeClr val="tx1"/>
                </a:solidFill>
                <a:latin typeface="+mn-lt"/>
                <a:ea typeface="+mn-ea"/>
                <a:cs typeface="+mn-cs"/>
              </a:rPr>
              <a:t>Self-determination theory, like many psychological theories of the self (e.g., Gaertner, Sedikides, </a:t>
            </a:r>
            <a:r>
              <a:rPr lang="en-US" sz="1200" b="0" i="0" u="none" strike="noStrike" kern="1200" baseline="0" dirty="0" err="1">
                <a:solidFill>
                  <a:schemeClr val="tx1"/>
                </a:solidFill>
                <a:latin typeface="+mn-lt"/>
                <a:ea typeface="+mn-ea"/>
                <a:cs typeface="+mn-cs"/>
              </a:rPr>
              <a:t>Vevea</a:t>
            </a:r>
            <a:r>
              <a:rPr lang="en-US" sz="1200" b="0" i="0" u="none" strike="noStrike" kern="1200" baseline="0" dirty="0">
                <a:solidFill>
                  <a:schemeClr val="tx1"/>
                </a:solidFill>
                <a:latin typeface="+mn-lt"/>
                <a:ea typeface="+mn-ea"/>
                <a:cs typeface="+mn-cs"/>
              </a:rPr>
              <a:t>, &amp; </a:t>
            </a:r>
            <a:r>
              <a:rPr lang="en-US" sz="1200" b="0" i="0" u="none" strike="noStrike" kern="1200" baseline="0" dirty="0" err="1">
                <a:solidFill>
                  <a:schemeClr val="tx1"/>
                </a:solidFill>
                <a:latin typeface="+mn-lt"/>
                <a:ea typeface="+mn-ea"/>
                <a:cs typeface="+mn-cs"/>
              </a:rPr>
              <a:t>Iuzzini</a:t>
            </a:r>
            <a:r>
              <a:rPr lang="en-US" sz="1200" b="0" i="0" u="none" strike="noStrike" kern="1200" baseline="0" dirty="0">
                <a:solidFill>
                  <a:schemeClr val="tx1"/>
                </a:solidFill>
                <a:latin typeface="+mn-lt"/>
                <a:ea typeface="+mn-ea"/>
                <a:cs typeface="+mn-cs"/>
              </a:rPr>
              <a:t>, 2002), assumes there is such a thing as a core, true self. This is fundamental to SDT’s analysis of intrinsic and extrinsic motivations. Only attitudes and behaviours that emerge genuinely from within the individual are understood to be expressions of truly intrinsic motivations. Motivation is considered intrinsic only when the individual is freed from constraints imposed by the material and social context: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‘Intrinsically motivated behaviours are those that are freely engaged out of interest without the necessity of separable consequences’ (Deci &amp; Ryan, 2000, p. 233). Thus, it is through expression of the true self’s preferences that people are ultimately most self-determined. Moreover, despite seeking social relations with others, this true self remains highly individualistic. So while individuals can develop </a:t>
            </a:r>
            <a:r>
              <a:rPr lang="en-US" sz="1200" b="0" i="1" u="none" strike="noStrike" kern="1200" baseline="0" dirty="0">
                <a:solidFill>
                  <a:schemeClr val="tx1"/>
                </a:solidFill>
                <a:latin typeface="+mn-lt"/>
                <a:ea typeface="+mn-ea"/>
                <a:cs typeface="+mn-cs"/>
              </a:rPr>
              <a:t>relatively </a:t>
            </a:r>
            <a:r>
              <a:rPr lang="en-US" sz="1200" b="0" i="0" u="none" strike="noStrike" kern="1200" baseline="0" dirty="0">
                <a:solidFill>
                  <a:schemeClr val="tx1"/>
                </a:solidFill>
                <a:latin typeface="+mn-lt"/>
                <a:ea typeface="+mn-ea"/>
                <a:cs typeface="+mn-cs"/>
              </a:rPr>
              <a:t>internal motivations via the </a:t>
            </a:r>
            <a:r>
              <a:rPr lang="en-US" sz="1200" b="0" i="0" u="none" strike="noStrike" kern="1200" baseline="0" dirty="0" err="1">
                <a:solidFill>
                  <a:schemeClr val="tx1"/>
                </a:solidFill>
                <a:latin typeface="+mn-lt"/>
                <a:ea typeface="+mn-ea"/>
                <a:cs typeface="+mn-cs"/>
              </a:rPr>
              <a:t>internalisation</a:t>
            </a:r>
            <a:r>
              <a:rPr lang="en-US" sz="1200" b="0" i="0" u="none" strike="noStrike" kern="1200" baseline="0" dirty="0">
                <a:solidFill>
                  <a:schemeClr val="tx1"/>
                </a:solidFill>
                <a:latin typeface="+mn-lt"/>
                <a:ea typeface="+mn-ea"/>
                <a:cs typeface="+mn-cs"/>
              </a:rPr>
              <a:t> of goals and preferences of others (see Figure 6.2), intrinsic motivations emerge only from each individual in his or her uniqueness.</a:t>
            </a:r>
          </a:p>
          <a:p>
            <a:r>
              <a:rPr lang="en-US" sz="1200" b="0" i="0" u="none" strike="noStrike" kern="1200" baseline="0" dirty="0">
                <a:solidFill>
                  <a:schemeClr val="tx1"/>
                </a:solidFill>
                <a:latin typeface="+mn-lt"/>
                <a:ea typeface="+mn-ea"/>
                <a:cs typeface="+mn-cs"/>
              </a:rPr>
              <a:t>In contrast, the social identity approach – and SCT in particular – rejects any notion of a core, ‘true self’. As noted above, in this theory, the self is understood to be dynamic and context-dependent (</a:t>
            </a:r>
            <a:r>
              <a:rPr lang="en-US" sz="1200" b="0" i="0" u="none" strike="noStrike" kern="1200" baseline="0" dirty="0" err="1">
                <a:solidFill>
                  <a:schemeClr val="tx1"/>
                </a:solidFill>
                <a:latin typeface="+mn-lt"/>
                <a:ea typeface="+mn-ea"/>
                <a:cs typeface="+mn-cs"/>
              </a:rPr>
              <a:t>Onorato</a:t>
            </a:r>
            <a:r>
              <a:rPr lang="en-US" sz="1200" b="0" i="0" u="none" strike="noStrike" kern="1200" baseline="0" dirty="0">
                <a:solidFill>
                  <a:schemeClr val="tx1"/>
                </a:solidFill>
                <a:latin typeface="+mn-lt"/>
                <a:ea typeface="+mn-ea"/>
                <a:cs typeface="+mn-cs"/>
              </a:rPr>
              <a:t> &amp; Turner, 2004). As Turner et al. (1987, p. 46) observe explicitly, ‘it is fundamental to our assumption that … the personal self reflects only one level of abstraction of self-categorization, of which more inclusive levels are just as valid and in some conditions more important’. In this way, ‘personal self-categorizations are not regarded … as having any privileged status in defining the self. They do not represent the ‘true’ individual self which in some way invests the other levels with their significance.’ The self is both individually and collectively represented, and no representation is any more psychologically valid and true than any other. This means that people can and will act in accordance with the norms and values of a salient self-category (as defined at a particular level of abstraction) and, when they do, these actions will be ‘self-determined’ at that level of self-representation (see also </a:t>
            </a:r>
            <a:r>
              <a:rPr lang="en-US" sz="1200" b="0" i="0" u="none" strike="noStrike" kern="1200" baseline="0" dirty="0" err="1">
                <a:solidFill>
                  <a:schemeClr val="tx1"/>
                </a:solidFill>
                <a:latin typeface="+mn-lt"/>
                <a:ea typeface="+mn-ea"/>
                <a:cs typeface="+mn-cs"/>
              </a:rPr>
              <a:t>Kachanoff</a:t>
            </a:r>
            <a:r>
              <a:rPr lang="en-US" sz="1200" b="0" i="0" u="none" strike="noStrike" kern="1200" baseline="0" dirty="0">
                <a:solidFill>
                  <a:schemeClr val="tx1"/>
                </a:solidFill>
                <a:latin typeface="+mn-lt"/>
                <a:ea typeface="+mn-ea"/>
                <a:cs typeface="+mn-cs"/>
              </a:rPr>
              <a:t>, Wohl, </a:t>
            </a:r>
            <a:r>
              <a:rPr lang="en-US" sz="1200" b="0" i="0" u="none" strike="noStrike" kern="1200" baseline="0" dirty="0" err="1">
                <a:solidFill>
                  <a:schemeClr val="tx1"/>
                </a:solidFill>
                <a:latin typeface="+mn-lt"/>
                <a:ea typeface="+mn-ea"/>
                <a:cs typeface="+mn-cs"/>
              </a:rPr>
              <a:t>Koestner</a:t>
            </a:r>
            <a:r>
              <a:rPr lang="en-US" sz="1200" b="0" i="0" u="none" strike="noStrike" kern="1200" baseline="0" dirty="0">
                <a:solidFill>
                  <a:schemeClr val="tx1"/>
                </a:solidFill>
                <a:latin typeface="+mn-lt"/>
                <a:ea typeface="+mn-ea"/>
                <a:cs typeface="+mn-cs"/>
              </a:rPr>
              <a:t>, &amp; Taylor, 2019). We note, however, that this theoretical analysis does not directly invoke the concept of self-determination. Consider, for example, the motivation of a highly competitive athlete helping a collapsed opponent across the finish line (e.g., the case of Johnny Brownlee; see Chapter 5). One explanation for this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is that the opponent is really an ingroup member at a higher level of self-abstraction – as both competitors are athletes (i.e., they share a common group membership) with the norms and values of fair play and integrity. From an SIA perspective, simply because the helping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reflects a more abstract sense of self and integration of collective norms into that self-representation, this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is </a:t>
            </a:r>
            <a:r>
              <a:rPr lang="en-US" sz="1200" b="0" i="1" u="none" strike="noStrike" kern="1200" baseline="0" dirty="0">
                <a:solidFill>
                  <a:schemeClr val="tx1"/>
                </a:solidFill>
                <a:latin typeface="+mn-lt"/>
                <a:ea typeface="+mn-ea"/>
                <a:cs typeface="+mn-cs"/>
              </a:rPr>
              <a:t>no less </a:t>
            </a:r>
            <a:r>
              <a:rPr lang="en-US" sz="1200" b="0" i="0" u="none" strike="noStrike" kern="1200" baseline="0" dirty="0">
                <a:solidFill>
                  <a:schemeClr val="tx1"/>
                </a:solidFill>
                <a:latin typeface="+mn-lt"/>
                <a:ea typeface="+mn-ea"/>
                <a:cs typeface="+mn-cs"/>
              </a:rPr>
              <a:t>of a true reflection of self than running past the collapsed competitor to achieve personal victory.</a:t>
            </a:r>
          </a:p>
          <a:p>
            <a:r>
              <a:rPr lang="en-US" sz="1200" b="0" i="0" u="none" strike="noStrike" kern="1200" baseline="0" dirty="0">
                <a:solidFill>
                  <a:schemeClr val="tx1"/>
                </a:solidFill>
                <a:latin typeface="+mn-lt"/>
                <a:ea typeface="+mn-ea"/>
                <a:cs typeface="+mn-cs"/>
              </a:rPr>
              <a:t>Interestingly, SDT does not actually offer an analysis of how the self is construed beyond the fundamental assumption that, </a:t>
            </a:r>
            <a:r>
              <a:rPr lang="en-US" sz="1200" b="0" i="1" u="none" strike="noStrike" kern="1200" baseline="0" dirty="0">
                <a:solidFill>
                  <a:schemeClr val="tx1"/>
                </a:solidFill>
                <a:latin typeface="+mn-lt"/>
                <a:ea typeface="+mn-ea"/>
                <a:cs typeface="+mn-cs"/>
              </a:rPr>
              <a:t>inter alia</a:t>
            </a:r>
            <a:r>
              <a:rPr lang="en-US" sz="1200" b="0" i="0" u="none" strike="noStrike" kern="1200" baseline="0" dirty="0">
                <a:solidFill>
                  <a:schemeClr val="tx1"/>
                </a:solidFill>
                <a:latin typeface="+mn-lt"/>
                <a:ea typeface="+mn-ea"/>
                <a:cs typeface="+mn-cs"/>
              </a:rPr>
              <a:t>, individuals have ‘innate psychological needs’ (Ryan &amp; Deci, 2000, p. 68) and are ‘liberally endowed with intrinsic motivational tendencies’ (p. 70). In contrast, SCT explicitly outlines the social and psychological processes through which the self-concept is constructed and represented within each individual. In particular, it draws on principles of cognitive psychology, which explain how people form cognitive representations of stimuli in their world (</a:t>
            </a:r>
            <a:r>
              <a:rPr lang="en-US" sz="1200" b="0" i="0" u="none" strike="noStrike" kern="1200" baseline="0" dirty="0" err="1">
                <a:solidFill>
                  <a:schemeClr val="tx1"/>
                </a:solidFill>
                <a:latin typeface="+mn-lt"/>
                <a:ea typeface="+mn-ea"/>
                <a:cs typeface="+mn-cs"/>
              </a:rPr>
              <a:t>McGarty</a:t>
            </a:r>
            <a:r>
              <a:rPr lang="en-US" sz="1200" b="0" i="0" u="none" strike="noStrike" kern="1200" baseline="0" dirty="0">
                <a:solidFill>
                  <a:schemeClr val="tx1"/>
                </a:solidFill>
                <a:latin typeface="+mn-lt"/>
                <a:ea typeface="+mn-ea"/>
                <a:cs typeface="+mn-cs"/>
              </a:rPr>
              <a:t>, 1999; Oakes et al., 1994; Turner et al., 1987). In this way, one might imagine that the processes outlined by SCT could reasonably serve as antecedents for the self that is implicated in SDT. Unfortunately, though, this simple integration is not theoretically possible, due primarily to the incompatibility of metatheoretical assumptions concerning the core/true and individual self on the one hand, and the dynamic and collective self on the other.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11</a:t>
            </a:fld>
            <a:endParaRPr lang="en-GB"/>
          </a:p>
        </p:txBody>
      </p:sp>
    </p:spTree>
    <p:extLst>
      <p:ext uri="{BB962C8B-B14F-4D97-AF65-F5344CB8AC3E}">
        <p14:creationId xmlns:p14="http://schemas.microsoft.com/office/powerpoint/2010/main" val="110930766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Subtitle-Speaker">
    <p:spTree>
      <p:nvGrpSpPr>
        <p:cNvPr id="1" name=""/>
        <p:cNvGrpSpPr/>
        <p:nvPr/>
      </p:nvGrpSpPr>
      <p:grpSpPr>
        <a:xfrm>
          <a:off x="0" y="0"/>
          <a:ext cx="0" cy="0"/>
          <a:chOff x="0" y="0"/>
          <a:chExt cx="0" cy="0"/>
        </a:xfrm>
      </p:grpSpPr>
      <p:sp>
        <p:nvSpPr>
          <p:cNvPr id="2" name="Title 1"/>
          <p:cNvSpPr>
            <a:spLocks noGrp="1"/>
          </p:cNvSpPr>
          <p:nvPr>
            <p:ph type="ctrTitle"/>
          </p:nvPr>
        </p:nvSpPr>
        <p:spPr>
          <a:xfrm>
            <a:off x="679939" y="438353"/>
            <a:ext cx="7772400" cy="521493"/>
          </a:xfrm>
        </p:spPr>
        <p:txBody>
          <a:bodyPr anchor="t">
            <a:noAutofit/>
          </a:bodyPr>
          <a:lstStyle>
            <a:lvl1pPr algn="l">
              <a:defRPr sz="3600" b="1"/>
            </a:lvl1pPr>
          </a:lstStyle>
          <a:p>
            <a:r>
              <a:rPr lang="en-US" dirty="0"/>
              <a:t>Click to edit Master title style</a:t>
            </a:r>
          </a:p>
        </p:txBody>
      </p:sp>
      <p:sp>
        <p:nvSpPr>
          <p:cNvPr id="3" name="Subtitle 2"/>
          <p:cNvSpPr>
            <a:spLocks noGrp="1"/>
          </p:cNvSpPr>
          <p:nvPr>
            <p:ph type="subTitle" idx="1"/>
          </p:nvPr>
        </p:nvSpPr>
        <p:spPr>
          <a:xfrm>
            <a:off x="679939" y="988352"/>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0"/>
          </p:nvPr>
        </p:nvSpPr>
        <p:spPr>
          <a:xfrm>
            <a:off x="679938" y="1535952"/>
            <a:ext cx="7772400" cy="581025"/>
          </a:xfrm>
        </p:spPr>
        <p:txBody>
          <a:bodyPr>
            <a:normAutofit/>
          </a:bodyPr>
          <a:lstStyle>
            <a:lvl1pPr marL="0" indent="0">
              <a:buNone/>
              <a:defRPr sz="2000"/>
            </a:lvl1pPr>
          </a:lstStyle>
          <a:p>
            <a:pPr lvl="0"/>
            <a:r>
              <a:rPr lang="en-GB" dirty="0"/>
              <a:t>Click to edit Master text styles</a:t>
            </a:r>
          </a:p>
        </p:txBody>
      </p:sp>
      <p:pic>
        <p:nvPicPr>
          <p:cNvPr id="5" name="Picture 4">
            <a:extLst>
              <a:ext uri="{FF2B5EF4-FFF2-40B4-BE49-F238E27FC236}">
                <a16:creationId xmlns:a16="http://schemas.microsoft.com/office/drawing/2014/main" id="{927B991C-56B6-794A-8E0C-92A3133BC362}"/>
              </a:ext>
            </a:extLst>
          </p:cNvPr>
          <p:cNvPicPr>
            <a:picLocks noChangeAspect="1"/>
          </p:cNvPicPr>
          <p:nvPr userDrawn="1"/>
        </p:nvPicPr>
        <p:blipFill>
          <a:blip r:embed="rId2"/>
          <a:stretch>
            <a:fillRect/>
          </a:stretch>
        </p:blipFill>
        <p:spPr>
          <a:xfrm>
            <a:off x="7949958" y="244841"/>
            <a:ext cx="1004760" cy="1430010"/>
          </a:xfrm>
          <a:prstGeom prst="rect">
            <a:avLst/>
          </a:prstGeom>
        </p:spPr>
      </p:pic>
      <p:sp>
        <p:nvSpPr>
          <p:cNvPr id="6" name="Oval 5">
            <a:extLst>
              <a:ext uri="{FF2B5EF4-FFF2-40B4-BE49-F238E27FC236}">
                <a16:creationId xmlns:a16="http://schemas.microsoft.com/office/drawing/2014/main" id="{285CC83F-1E22-DB42-B0D8-6F5313CDF349}"/>
              </a:ext>
            </a:extLst>
          </p:cNvPr>
          <p:cNvSpPr/>
          <p:nvPr userDrawn="1"/>
        </p:nvSpPr>
        <p:spPr>
          <a:xfrm>
            <a:off x="8288215" y="120613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Slide Number Placeholder 5">
            <a:extLst>
              <a:ext uri="{FF2B5EF4-FFF2-40B4-BE49-F238E27FC236}">
                <a16:creationId xmlns:a16="http://schemas.microsoft.com/office/drawing/2014/main" id="{28F4DE66-1794-564A-B673-EE6A426FE82C}"/>
              </a:ext>
            </a:extLst>
          </p:cNvPr>
          <p:cNvSpPr>
            <a:spLocks noGrp="1"/>
          </p:cNvSpPr>
          <p:nvPr>
            <p:ph type="sldNum" sz="quarter" idx="4"/>
          </p:nvPr>
        </p:nvSpPr>
        <p:spPr>
          <a:xfrm>
            <a:off x="8197361" y="484016"/>
            <a:ext cx="509954" cy="1047779"/>
          </a:xfrm>
          <a:prstGeom prst="rect">
            <a:avLst/>
          </a:prstGeom>
        </p:spPr>
        <p:txBody>
          <a:bodyPr vert="horz" lIns="91440" tIns="45720" rIns="91440" bIns="45720" rtlCol="0" anchor="b"/>
          <a:lstStyle>
            <a:lvl1pPr algn="ctr">
              <a:defRPr sz="1800" b="0">
                <a:ln>
                  <a:noFill/>
                </a:ln>
                <a:solidFill>
                  <a:srgbClr val="50B4C9"/>
                </a:solidFill>
                <a:latin typeface="+mj-lt"/>
              </a:defRPr>
            </a:lvl1pPr>
          </a:lstStyle>
          <a:p>
            <a:fld id="{BDED0440-CF85-4CB9-8D89-87E5AE29F424}" type="slidenum">
              <a:rPr lang="en-GB" smtClean="0"/>
              <a:pPr/>
              <a:t>‹#›</a:t>
            </a:fld>
            <a:endParaRPr lang="en-GB" dirty="0"/>
          </a:p>
        </p:txBody>
      </p:sp>
    </p:spTree>
    <p:extLst>
      <p:ext uri="{BB962C8B-B14F-4D97-AF65-F5344CB8AC3E}">
        <p14:creationId xmlns:p14="http://schemas.microsoft.com/office/powerpoint/2010/main" val="695081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B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Rectangle 4"/>
          <p:cNvSpPr>
            <a:spLocks noGrp="1" noChangeArrowheads="1"/>
          </p:cNvSpPr>
          <p:nvPr>
            <p:ph type="dt" sz="half" idx="10"/>
          </p:nvPr>
        </p:nvSpPr>
        <p:spPr/>
        <p:txBody>
          <a:bodyPr/>
          <a:lstStyle>
            <a:lvl1pPr>
              <a:defRPr/>
            </a:lvl1pPr>
          </a:lstStyle>
          <a:p>
            <a:pPr>
              <a:defRPr/>
            </a:pPr>
            <a:endParaRPr lang="nl-NL"/>
          </a:p>
        </p:txBody>
      </p:sp>
      <p:sp>
        <p:nvSpPr>
          <p:cNvPr id="5" name="Rectangle 4"/>
          <p:cNvSpPr>
            <a:spLocks noGrp="1" noChangeArrowheads="1"/>
          </p:cNvSpPr>
          <p:nvPr>
            <p:ph type="dt" sz="half" idx="11"/>
          </p:nvPr>
        </p:nvSpPr>
        <p:spPr/>
        <p:txBody>
          <a:bodyPr/>
          <a:lstStyle>
            <a:lvl1pPr>
              <a:defRPr/>
            </a:lvl1pPr>
          </a:lstStyle>
          <a:p>
            <a:pPr>
              <a:defRPr/>
            </a:pPr>
            <a:endParaRPr lang="nl-NL"/>
          </a:p>
        </p:txBody>
      </p:sp>
      <p:sp>
        <p:nvSpPr>
          <p:cNvPr id="6" name="Rectangle 5"/>
          <p:cNvSpPr>
            <a:spLocks noGrp="1" noChangeArrowheads="1"/>
          </p:cNvSpPr>
          <p:nvPr>
            <p:ph type="ftr" sz="quarter" idx="12"/>
          </p:nvPr>
        </p:nvSpPr>
        <p:spPr/>
        <p:txBody>
          <a:bodyPr/>
          <a:lstStyle>
            <a:lvl1pPr>
              <a:defRPr/>
            </a:lvl1pPr>
          </a:lstStyle>
          <a:p>
            <a:pPr>
              <a:defRPr/>
            </a:pPr>
            <a:endParaRPr lang="nl-NL"/>
          </a:p>
        </p:txBody>
      </p:sp>
      <p:sp>
        <p:nvSpPr>
          <p:cNvPr id="7" name="Rectangle 5"/>
          <p:cNvSpPr>
            <a:spLocks noGrp="1" noChangeArrowheads="1"/>
          </p:cNvSpPr>
          <p:nvPr>
            <p:ph type="ftr" sz="quarter" idx="13"/>
          </p:nvPr>
        </p:nvSpPr>
        <p:spPr/>
        <p:txBody>
          <a:bodyPr/>
          <a:lstStyle>
            <a:lvl1pPr>
              <a:defRPr/>
            </a:lvl1pPr>
          </a:lstStyle>
          <a:p>
            <a:pPr>
              <a:defRPr/>
            </a:pPr>
            <a:endParaRPr lang="nl-NL"/>
          </a:p>
        </p:txBody>
      </p:sp>
    </p:spTree>
    <p:extLst>
      <p:ext uri="{BB962C8B-B14F-4D97-AF65-F5344CB8AC3E}">
        <p14:creationId xmlns:p14="http://schemas.microsoft.com/office/powerpoint/2010/main" val="8913023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AU"/>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AU"/>
              <a:t>Click to edit Master subtitle style</a:t>
            </a:r>
            <a:endParaRPr lang="en-US"/>
          </a:p>
        </p:txBody>
      </p:sp>
      <p:sp>
        <p:nvSpPr>
          <p:cNvPr id="4" name="Date Placeholder 3">
            <a:extLst>
              <a:ext uri="{FF2B5EF4-FFF2-40B4-BE49-F238E27FC236}">
                <a16:creationId xmlns:a16="http://schemas.microsoft.com/office/drawing/2014/main" id="{2A9C48E5-2244-42DD-BE1C-7F6A33553B14}"/>
              </a:ext>
            </a:extLst>
          </p:cNvPr>
          <p:cNvSpPr>
            <a:spLocks noGrp="1"/>
          </p:cNvSpPr>
          <p:nvPr>
            <p:ph type="dt" sz="half" idx="10"/>
          </p:nvPr>
        </p:nvSpPr>
        <p:spPr/>
        <p:txBody>
          <a:bodyPr/>
          <a:lstStyle>
            <a:lvl1pPr>
              <a:defRPr/>
            </a:lvl1pPr>
          </a:lstStyle>
          <a:p>
            <a:fld id="{7F2C5BB9-6DC1-4617-A004-F915B438B5F4}" type="datetime1">
              <a:rPr lang="en-US" altLang="nl-BE"/>
              <a:pPr/>
              <a:t>6/13/2022</a:t>
            </a:fld>
            <a:endParaRPr lang="en-US" altLang="nl-BE"/>
          </a:p>
        </p:txBody>
      </p:sp>
      <p:sp>
        <p:nvSpPr>
          <p:cNvPr id="5" name="Footer Placeholder 4">
            <a:extLst>
              <a:ext uri="{FF2B5EF4-FFF2-40B4-BE49-F238E27FC236}">
                <a16:creationId xmlns:a16="http://schemas.microsoft.com/office/drawing/2014/main" id="{3EC14355-C9A8-450C-9AE8-8A19C189C92E}"/>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B6BA72E-1194-4A16-9631-5F5D41A28C9B}"/>
              </a:ext>
            </a:extLst>
          </p:cNvPr>
          <p:cNvSpPr>
            <a:spLocks noGrp="1"/>
          </p:cNvSpPr>
          <p:nvPr>
            <p:ph type="sldNum" sz="quarter" idx="12"/>
          </p:nvPr>
        </p:nvSpPr>
        <p:spPr/>
        <p:txBody>
          <a:bodyPr/>
          <a:lstStyle>
            <a:lvl1pPr>
              <a:defRPr/>
            </a:lvl1pPr>
          </a:lstStyle>
          <a:p>
            <a:fld id="{FDC5DBF3-C735-4751-AEF0-ABCE0E7E9861}" type="slidenum">
              <a:rPr lang="en-US" altLang="nl-BE"/>
              <a:pPr/>
              <a:t>‹#›</a:t>
            </a:fld>
            <a:endParaRPr lang="en-US" altLang="nl-BE"/>
          </a:p>
        </p:txBody>
      </p:sp>
    </p:spTree>
    <p:extLst>
      <p:ext uri="{BB962C8B-B14F-4D97-AF65-F5344CB8AC3E}">
        <p14:creationId xmlns:p14="http://schemas.microsoft.com/office/powerpoint/2010/main" val="3937617041"/>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2919" y="374650"/>
            <a:ext cx="8079581" cy="124364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07492" y="1508760"/>
            <a:ext cx="8065294" cy="28246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Oval 7">
            <a:extLst>
              <a:ext uri="{FF2B5EF4-FFF2-40B4-BE49-F238E27FC236}">
                <a16:creationId xmlns:a16="http://schemas.microsoft.com/office/drawing/2014/main" id="{14648699-830C-6142-A07C-D1E17D64B9C1}"/>
              </a:ext>
            </a:extLst>
          </p:cNvPr>
          <p:cNvSpPr/>
          <p:nvPr userDrawn="1"/>
        </p:nvSpPr>
        <p:spPr>
          <a:xfrm>
            <a:off x="8288215" y="447235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162354441"/>
      </p:ext>
    </p:extLst>
  </p:cSld>
  <p:clrMap bg1="lt1" tx1="dk1" bg2="lt2" tx2="dk2" accent1="accent1" accent2="accent2" accent3="accent3" accent4="accent4" accent5="accent5" accent6="accent6" hlink="hlink" folHlink="folHlink"/>
  <p:sldLayoutIdLst>
    <p:sldLayoutId id="2147483981" r:id="rId1"/>
    <p:sldLayoutId id="2147483982" r:id="rId2"/>
    <p:sldLayoutId id="2147483983" r:id="rId3"/>
  </p:sldLayoutIdLst>
  <p:hf hdr="0" ftr="0" dt="0"/>
  <p:txStyles>
    <p:titleStyle>
      <a:lvl1pPr algn="l" defTabSz="685800" rtl="0" eaLnBrk="1" latinLnBrk="0" hangingPunct="1">
        <a:lnSpc>
          <a:spcPct val="85000"/>
        </a:lnSpc>
        <a:spcBef>
          <a:spcPct val="0"/>
        </a:spcBef>
        <a:buNone/>
        <a:defRPr sz="4050" kern="1200" spc="-90" baseline="0">
          <a:solidFill>
            <a:schemeClr val="accent1"/>
          </a:solidFill>
          <a:latin typeface="+mj-lt"/>
          <a:ea typeface="+mj-ea"/>
          <a:cs typeface="+mj-cs"/>
        </a:defRPr>
      </a:lvl1pPr>
    </p:titleStyle>
    <p:bodyStyle>
      <a:lvl1pPr marL="68580" indent="-68580" algn="l" defTabSz="685800" rtl="0" eaLnBrk="1" latinLnBrk="0" hangingPunct="1">
        <a:lnSpc>
          <a:spcPct val="85000"/>
        </a:lnSpc>
        <a:spcBef>
          <a:spcPts val="975"/>
        </a:spcBef>
        <a:buFont typeface="Arial" pitchFamily="34" charset="0"/>
        <a:buChar char=" "/>
        <a:defRPr sz="18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E272627-D71E-A141-8DE3-F13201A62D86}"/>
              </a:ext>
            </a:extLst>
          </p:cNvPr>
          <p:cNvSpPr>
            <a:spLocks noGrp="1"/>
          </p:cNvSpPr>
          <p:nvPr>
            <p:ph type="sldNum" sz="quarter" idx="4"/>
          </p:nvPr>
        </p:nvSpPr>
        <p:spPr/>
        <p:txBody>
          <a:bodyPr/>
          <a:lstStyle/>
          <a:p>
            <a:fld id="{BDED0440-CF85-4CB9-8D89-87E5AE29F424}" type="slidenum">
              <a:rPr lang="en-GB" smtClean="0"/>
              <a:pPr/>
              <a:t>1</a:t>
            </a:fld>
            <a:endParaRPr lang="en-GB" dirty="0"/>
          </a:p>
        </p:txBody>
      </p:sp>
      <p:sp>
        <p:nvSpPr>
          <p:cNvPr id="11" name="Rectangle 10">
            <a:extLst>
              <a:ext uri="{FF2B5EF4-FFF2-40B4-BE49-F238E27FC236}">
                <a16:creationId xmlns:a16="http://schemas.microsoft.com/office/drawing/2014/main" id="{2FB1E9C9-F201-6A4A-AFCD-8CA98D36AAD3}"/>
              </a:ext>
            </a:extLst>
          </p:cNvPr>
          <p:cNvSpPr/>
          <p:nvPr/>
        </p:nvSpPr>
        <p:spPr>
          <a:xfrm>
            <a:off x="7620000" y="157982"/>
            <a:ext cx="1359877" cy="1699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itle 1"/>
          <p:cNvSpPr txBox="1">
            <a:spLocks/>
          </p:cNvSpPr>
          <p:nvPr/>
        </p:nvSpPr>
        <p:spPr>
          <a:xfrm>
            <a:off x="321058" y="246234"/>
            <a:ext cx="7830655" cy="1506179"/>
          </a:xfrm>
          <a:prstGeom prst="rect">
            <a:avLst/>
          </a:prstGeom>
        </p:spPr>
        <p:txBody>
          <a:bodyPr vert="horz" lIns="91440" tIns="45720" rIns="91440" bIns="45720" rtlCol="0" anchor="ctr">
            <a:noAutofit/>
          </a:bodyPr>
          <a:lstStyle>
            <a:lvl1pPr algn="l" defTabSz="685800" rtl="0" eaLnBrk="1" latinLnBrk="0" hangingPunct="1">
              <a:lnSpc>
                <a:spcPct val="85000"/>
              </a:lnSpc>
              <a:spcBef>
                <a:spcPct val="0"/>
              </a:spcBef>
              <a:buNone/>
              <a:defRPr sz="6000" b="1" kern="1200" spc="-90" baseline="0">
                <a:solidFill>
                  <a:schemeClr val="accent1"/>
                </a:solidFill>
                <a:latin typeface="+mj-lt"/>
                <a:ea typeface="+mj-ea"/>
                <a:cs typeface="+mj-cs"/>
              </a:defRPr>
            </a:lvl1pPr>
          </a:lstStyle>
          <a:p>
            <a:r>
              <a:rPr lang="en-GB" sz="2800" b="0" dirty="0">
                <a:solidFill>
                  <a:schemeClr val="bg1">
                    <a:lumMod val="50000"/>
                  </a:schemeClr>
                </a:solidFill>
                <a:latin typeface="Avenir Roman" panose="02000503020000020003" pitchFamily="2" charset="0"/>
                <a:ea typeface="Bodoni Ornaments" pitchFamily="2" charset="0"/>
                <a:cs typeface="Beirut" pitchFamily="2" charset="-78"/>
              </a:rPr>
              <a:t>Lecture 19</a:t>
            </a:r>
          </a:p>
          <a:p>
            <a:r>
              <a:rPr lang="en-GB" sz="2800" b="0" dirty="0">
                <a:solidFill>
                  <a:srgbClr val="22568B"/>
                </a:solidFill>
                <a:latin typeface="Avenir Roman" panose="02000503020000020003" pitchFamily="2" charset="0"/>
                <a:ea typeface="Bodoni Ornaments" pitchFamily="2" charset="0"/>
                <a:cs typeface="Beirut" pitchFamily="2" charset="-78"/>
              </a:rPr>
              <a:t>Comparing The Social Identity Approach </a:t>
            </a:r>
          </a:p>
          <a:p>
            <a:r>
              <a:rPr lang="en-GB" sz="2800" b="0" dirty="0">
                <a:solidFill>
                  <a:srgbClr val="22568B"/>
                </a:solidFill>
                <a:latin typeface="Avenir Roman" panose="02000503020000020003" pitchFamily="2" charset="0"/>
                <a:ea typeface="Bodoni Ornaments" pitchFamily="2" charset="0"/>
                <a:cs typeface="Beirut" pitchFamily="2" charset="-78"/>
              </a:rPr>
              <a:t>with Self-Determination Theory</a:t>
            </a:r>
          </a:p>
        </p:txBody>
      </p:sp>
      <p:sp>
        <p:nvSpPr>
          <p:cNvPr id="10" name="Rectangle 9"/>
          <p:cNvSpPr/>
          <p:nvPr/>
        </p:nvSpPr>
        <p:spPr>
          <a:xfrm>
            <a:off x="479462" y="2019174"/>
            <a:ext cx="5566667" cy="1323439"/>
          </a:xfrm>
          <a:prstGeom prst="rect">
            <a:avLst/>
          </a:prstGeom>
        </p:spPr>
        <p:txBody>
          <a:bodyPr wrap="square">
            <a:spAutoFit/>
          </a:bodyPr>
          <a:lstStyle/>
          <a:p>
            <a:r>
              <a:rPr lang="en-GB" sz="2000" dirty="0">
                <a:solidFill>
                  <a:srgbClr val="4094D1"/>
                </a:solidFill>
                <a:latin typeface="Avenir Roman" panose="02000503020000020003" pitchFamily="2" charset="0"/>
                <a:ea typeface="Apple Color Emoji" pitchFamily="2" charset="0"/>
                <a:cs typeface="Al Bayan Plain" pitchFamily="2" charset="-78"/>
              </a:rPr>
              <a:t>Michael J. </a:t>
            </a:r>
            <a:r>
              <a:rPr lang="en-GB" sz="2000" dirty="0" err="1">
                <a:solidFill>
                  <a:srgbClr val="4094D1"/>
                </a:solidFill>
                <a:latin typeface="Avenir Roman" panose="02000503020000020003" pitchFamily="2" charset="0"/>
                <a:ea typeface="Apple Color Emoji" pitchFamily="2" charset="0"/>
                <a:cs typeface="Al Bayan Plain" pitchFamily="2" charset="-78"/>
              </a:rPr>
              <a:t>Platow</a:t>
            </a:r>
            <a:r>
              <a:rPr lang="en-GB" sz="2000" dirty="0">
                <a:solidFill>
                  <a:srgbClr val="4094D1"/>
                </a:solidFill>
                <a:latin typeface="Avenir Roman" panose="02000503020000020003" pitchFamily="2" charset="0"/>
                <a:ea typeface="Apple Color Emoji" pitchFamily="2" charset="0"/>
                <a:cs typeface="Al Bayan Plain" pitchFamily="2" charset="-78"/>
              </a:rPr>
              <a:t> &amp;</a:t>
            </a:r>
          </a:p>
          <a:p>
            <a:r>
              <a:rPr lang="en-GB" sz="2000" dirty="0">
                <a:solidFill>
                  <a:srgbClr val="4094D1"/>
                </a:solidFill>
                <a:latin typeface="Avenir Roman" panose="02000503020000020003" pitchFamily="2" charset="0"/>
                <a:ea typeface="Apple Color Emoji" pitchFamily="2" charset="0"/>
                <a:cs typeface="Al Bayan Plain" pitchFamily="2" charset="-78"/>
              </a:rPr>
              <a:t>Diana M. Grace</a:t>
            </a:r>
          </a:p>
          <a:p>
            <a:endParaRPr lang="en-GB" sz="2000" dirty="0">
              <a:solidFill>
                <a:srgbClr val="4094D1"/>
              </a:solidFill>
              <a:latin typeface="Avenir Roman" panose="02000503020000020003" pitchFamily="2" charset="0"/>
              <a:ea typeface="Apple Color Emoji" pitchFamily="2" charset="0"/>
              <a:cs typeface="Al Bayan Plain" pitchFamily="2" charset="-78"/>
            </a:endParaRPr>
          </a:p>
          <a:p>
            <a:endParaRPr lang="en-GB" sz="2000" dirty="0">
              <a:solidFill>
                <a:srgbClr val="4094D1"/>
              </a:solidFill>
              <a:latin typeface="Avenir Roman" panose="02000503020000020003" pitchFamily="2" charset="0"/>
              <a:ea typeface="Apple Color Emoji" pitchFamily="2" charset="0"/>
              <a:cs typeface="Al Bayan Plain" pitchFamily="2" charset="-78"/>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8959" y="246743"/>
            <a:ext cx="1375270" cy="2240171"/>
          </a:xfrm>
          <a:prstGeom prst="rect">
            <a:avLst/>
          </a:prstGeom>
        </p:spPr>
      </p:pic>
      <p:pic>
        <p:nvPicPr>
          <p:cNvPr id="1026" name="Picture 2" descr="photo of woman climbing mountain">
            <a:extLst>
              <a:ext uri="{FF2B5EF4-FFF2-40B4-BE49-F238E27FC236}">
                <a16:creationId xmlns:a16="http://schemas.microsoft.com/office/drawing/2014/main" id="{2DCFBFBB-7793-47A7-B7E3-9BE4127C2F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6004" y="1906348"/>
            <a:ext cx="2104360" cy="3180096"/>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047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10</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211863" y="2300645"/>
            <a:ext cx="9144000" cy="3643086"/>
          </a:xfrm>
        </p:spPr>
        <p:txBody>
          <a:bodyPr>
            <a:normAutofit/>
          </a:bodyPr>
          <a:lstStyle/>
          <a:p>
            <a:pPr marL="342900" indent="-342900">
              <a:lnSpc>
                <a:spcPct val="90000"/>
              </a:lnSpc>
              <a:buFont typeface="Arial" panose="020B0604020202020204" pitchFamily="34" charset="0"/>
              <a:buChar char="•"/>
            </a:pPr>
            <a:r>
              <a:rPr lang="nl-BE" dirty="0">
                <a:solidFill>
                  <a:schemeClr val="tx1"/>
                </a:solidFill>
                <a:latin typeface="Avenir Roman"/>
              </a:rPr>
              <a:t>Central </a:t>
            </a:r>
            <a:r>
              <a:rPr lang="nl-BE" dirty="0" err="1">
                <a:solidFill>
                  <a:schemeClr val="tx1"/>
                </a:solidFill>
                <a:latin typeface="Avenir Roman"/>
              </a:rPr>
              <a:t>principle</a:t>
            </a:r>
            <a:r>
              <a:rPr lang="nl-BE" dirty="0">
                <a:solidFill>
                  <a:schemeClr val="tx1"/>
                </a:solidFill>
                <a:latin typeface="Avenir Roman"/>
              </a:rPr>
              <a:t> of SDT is </a:t>
            </a:r>
            <a:r>
              <a:rPr lang="nl-BE" dirty="0" err="1">
                <a:solidFill>
                  <a:schemeClr val="tx1"/>
                </a:solidFill>
                <a:latin typeface="Avenir Roman"/>
              </a:rPr>
              <a:t>that</a:t>
            </a:r>
            <a:r>
              <a:rPr lang="nl-BE" dirty="0">
                <a:solidFill>
                  <a:schemeClr val="tx1"/>
                </a:solidFill>
                <a:latin typeface="Avenir Roman"/>
              </a:rPr>
              <a:t> “</a:t>
            </a:r>
            <a:r>
              <a:rPr lang="nl-BE" dirty="0" err="1">
                <a:solidFill>
                  <a:schemeClr val="tx1"/>
                </a:solidFill>
                <a:latin typeface="Avenir Roman"/>
              </a:rPr>
              <a:t>knowing</a:t>
            </a:r>
            <a:r>
              <a:rPr lang="nl-BE" dirty="0">
                <a:solidFill>
                  <a:schemeClr val="tx1"/>
                </a:solidFill>
                <a:latin typeface="Avenir Roman"/>
              </a:rPr>
              <a:t> </a:t>
            </a:r>
            <a:r>
              <a:rPr lang="nl-BE" dirty="0" err="1">
                <a:solidFill>
                  <a:schemeClr val="tx1"/>
                </a:solidFill>
                <a:latin typeface="Avenir Roman"/>
              </a:rPr>
              <a:t>whether</a:t>
            </a:r>
            <a:r>
              <a:rPr lang="nl-BE" dirty="0">
                <a:solidFill>
                  <a:schemeClr val="tx1"/>
                </a:solidFill>
                <a:latin typeface="Avenir Roman"/>
              </a:rPr>
              <a:t> </a:t>
            </a:r>
            <a:r>
              <a:rPr lang="nl-BE" dirty="0" err="1">
                <a:solidFill>
                  <a:schemeClr val="tx1"/>
                </a:solidFill>
                <a:latin typeface="Avenir Roman"/>
              </a:rPr>
              <a:t>people’s</a:t>
            </a:r>
            <a:r>
              <a:rPr lang="nl-BE" dirty="0">
                <a:solidFill>
                  <a:schemeClr val="tx1"/>
                </a:solidFill>
                <a:latin typeface="Avenir Roman"/>
              </a:rPr>
              <a:t> </a:t>
            </a:r>
            <a:r>
              <a:rPr lang="nl-BE" dirty="0" err="1">
                <a:solidFill>
                  <a:schemeClr val="tx1"/>
                </a:solidFill>
                <a:latin typeface="Avenir Roman"/>
              </a:rPr>
              <a:t>motivation</a:t>
            </a:r>
            <a:r>
              <a:rPr lang="nl-BE" dirty="0">
                <a:solidFill>
                  <a:schemeClr val="tx1"/>
                </a:solidFill>
                <a:latin typeface="Avenir Roman"/>
              </a:rPr>
              <a:t> is … </a:t>
            </a:r>
            <a:r>
              <a:rPr lang="nl-BE" dirty="0" err="1">
                <a:solidFill>
                  <a:schemeClr val="tx1"/>
                </a:solidFill>
                <a:latin typeface="Avenir Roman"/>
              </a:rPr>
              <a:t>autonomous</a:t>
            </a:r>
            <a:r>
              <a:rPr lang="nl-BE" dirty="0">
                <a:solidFill>
                  <a:schemeClr val="tx1"/>
                </a:solidFill>
                <a:latin typeface="Avenir Roman"/>
              </a:rPr>
              <a:t> is … important </a:t>
            </a:r>
            <a:r>
              <a:rPr lang="nl-BE" dirty="0" err="1">
                <a:solidFill>
                  <a:schemeClr val="tx1"/>
                </a:solidFill>
                <a:latin typeface="Avenir Roman"/>
              </a:rPr>
              <a:t>for</a:t>
            </a:r>
            <a:r>
              <a:rPr lang="nl-BE" dirty="0">
                <a:solidFill>
                  <a:schemeClr val="tx1"/>
                </a:solidFill>
                <a:latin typeface="Avenir Roman"/>
              </a:rPr>
              <a:t> making </a:t>
            </a:r>
            <a:r>
              <a:rPr lang="nl-BE" dirty="0" err="1">
                <a:solidFill>
                  <a:schemeClr val="tx1"/>
                </a:solidFill>
                <a:latin typeface="Avenir Roman"/>
              </a:rPr>
              <a:t>predictions</a:t>
            </a:r>
            <a:r>
              <a:rPr lang="nl-BE" dirty="0">
                <a:solidFill>
                  <a:schemeClr val="tx1"/>
                </a:solidFill>
                <a:latin typeface="Avenir Roman"/>
              </a:rPr>
              <a:t> </a:t>
            </a:r>
            <a:r>
              <a:rPr lang="nl-BE" dirty="0" err="1">
                <a:solidFill>
                  <a:schemeClr val="tx1"/>
                </a:solidFill>
                <a:latin typeface="Avenir Roman"/>
              </a:rPr>
              <a:t>about</a:t>
            </a:r>
            <a:r>
              <a:rPr lang="nl-BE" dirty="0">
                <a:solidFill>
                  <a:schemeClr val="tx1"/>
                </a:solidFill>
                <a:latin typeface="Avenir Roman"/>
              </a:rPr>
              <a:t> the </a:t>
            </a:r>
            <a:r>
              <a:rPr lang="nl-BE" dirty="0" err="1">
                <a:solidFill>
                  <a:schemeClr val="tx1"/>
                </a:solidFill>
                <a:latin typeface="Avenir Roman"/>
              </a:rPr>
              <a:t>quality</a:t>
            </a:r>
            <a:r>
              <a:rPr lang="nl-BE" dirty="0">
                <a:solidFill>
                  <a:schemeClr val="tx1"/>
                </a:solidFill>
                <a:latin typeface="Avenir Roman"/>
              </a:rPr>
              <a:t> of </a:t>
            </a:r>
            <a:r>
              <a:rPr lang="nl-BE" dirty="0" err="1">
                <a:solidFill>
                  <a:schemeClr val="tx1"/>
                </a:solidFill>
                <a:latin typeface="Avenir Roman"/>
              </a:rPr>
              <a:t>people’s</a:t>
            </a:r>
            <a:r>
              <a:rPr lang="nl-BE" dirty="0">
                <a:solidFill>
                  <a:schemeClr val="tx1"/>
                </a:solidFill>
                <a:latin typeface="Avenir Roman"/>
              </a:rPr>
              <a:t> engagement, performance, and well-</a:t>
            </a:r>
            <a:r>
              <a:rPr lang="nl-BE" dirty="0" err="1">
                <a:solidFill>
                  <a:schemeClr val="tx1"/>
                </a:solidFill>
                <a:latin typeface="Avenir Roman"/>
              </a:rPr>
              <a:t>being</a:t>
            </a:r>
            <a:r>
              <a:rPr lang="nl-BE" dirty="0">
                <a:solidFill>
                  <a:schemeClr val="tx1"/>
                </a:solidFill>
                <a:latin typeface="Avenir Roman"/>
              </a:rPr>
              <a:t>” </a:t>
            </a:r>
            <a:r>
              <a:rPr lang="nl-BE" dirty="0">
                <a:solidFill>
                  <a:schemeClr val="bg1">
                    <a:lumMod val="65000"/>
                  </a:schemeClr>
                </a:solidFill>
                <a:latin typeface="Avenir Roman"/>
              </a:rPr>
              <a:t>(</a:t>
            </a:r>
            <a:r>
              <a:rPr lang="nl-BE" dirty="0" err="1">
                <a:solidFill>
                  <a:schemeClr val="bg1">
                    <a:lumMod val="65000"/>
                  </a:schemeClr>
                </a:solidFill>
                <a:latin typeface="Avenir Roman"/>
              </a:rPr>
              <a:t>Deci</a:t>
            </a:r>
            <a:r>
              <a:rPr lang="nl-BE" dirty="0">
                <a:solidFill>
                  <a:schemeClr val="bg1">
                    <a:lumMod val="65000"/>
                  </a:schemeClr>
                </a:solidFill>
                <a:latin typeface="Avenir Roman"/>
              </a:rPr>
              <a:t> &amp; Ryan, 2012, p.86).</a:t>
            </a:r>
          </a:p>
          <a:p>
            <a:pPr marL="342900" indent="-342900">
              <a:lnSpc>
                <a:spcPct val="90000"/>
              </a:lnSpc>
              <a:buFont typeface="Arial" panose="020B0604020202020204" pitchFamily="34" charset="0"/>
              <a:buChar char="•"/>
            </a:pPr>
            <a:r>
              <a:rPr lang="nl-BE" dirty="0">
                <a:solidFill>
                  <a:schemeClr val="tx1"/>
                </a:solidFill>
                <a:latin typeface="Avenir Roman"/>
              </a:rPr>
              <a:t>In </a:t>
            </a:r>
            <a:r>
              <a:rPr lang="nl-BE" dirty="0" err="1">
                <a:solidFill>
                  <a:schemeClr val="tx1"/>
                </a:solidFill>
                <a:latin typeface="Avenir Roman"/>
              </a:rPr>
              <a:t>developing</a:t>
            </a:r>
            <a:r>
              <a:rPr lang="nl-BE" dirty="0">
                <a:solidFill>
                  <a:schemeClr val="tx1"/>
                </a:solidFill>
                <a:latin typeface="Avenir Roman"/>
              </a:rPr>
              <a:t> </a:t>
            </a:r>
            <a:r>
              <a:rPr lang="nl-BE" dirty="0" err="1">
                <a:solidFill>
                  <a:schemeClr val="tx1"/>
                </a:solidFill>
                <a:latin typeface="Avenir Roman"/>
              </a:rPr>
              <a:t>an</a:t>
            </a:r>
            <a:r>
              <a:rPr lang="nl-BE" dirty="0">
                <a:solidFill>
                  <a:schemeClr val="tx1"/>
                </a:solidFill>
                <a:latin typeface="Avenir Roman"/>
              </a:rPr>
              <a:t> analysis of power </a:t>
            </a:r>
            <a:r>
              <a:rPr lang="nl-BE" dirty="0" err="1">
                <a:solidFill>
                  <a:schemeClr val="tx1"/>
                </a:solidFill>
                <a:latin typeface="Avenir Roman"/>
              </a:rPr>
              <a:t>based</a:t>
            </a:r>
            <a:r>
              <a:rPr lang="nl-BE" dirty="0">
                <a:solidFill>
                  <a:schemeClr val="tx1"/>
                </a:solidFill>
                <a:latin typeface="Avenir Roman"/>
              </a:rPr>
              <a:t> on SCT, John Turner </a:t>
            </a:r>
            <a:r>
              <a:rPr lang="nl-BE" dirty="0" err="1">
                <a:solidFill>
                  <a:schemeClr val="tx1"/>
                </a:solidFill>
                <a:latin typeface="Avenir Roman"/>
              </a:rPr>
              <a:t>also</a:t>
            </a:r>
            <a:r>
              <a:rPr lang="nl-BE" dirty="0">
                <a:solidFill>
                  <a:schemeClr val="tx1"/>
                </a:solidFill>
                <a:latin typeface="Avenir Roman"/>
              </a:rPr>
              <a:t> </a:t>
            </a:r>
            <a:r>
              <a:rPr lang="nl-BE" dirty="0" err="1">
                <a:solidFill>
                  <a:schemeClr val="tx1"/>
                </a:solidFill>
                <a:latin typeface="Avenir Roman"/>
              </a:rPr>
              <a:t>differentiated</a:t>
            </a:r>
            <a:r>
              <a:rPr lang="nl-BE" dirty="0">
                <a:solidFill>
                  <a:schemeClr val="tx1"/>
                </a:solidFill>
                <a:latin typeface="Avenir Roman"/>
              </a:rPr>
              <a:t> ‘</a:t>
            </a:r>
            <a:r>
              <a:rPr lang="nl-BE" dirty="0" err="1">
                <a:solidFill>
                  <a:schemeClr val="tx1"/>
                </a:solidFill>
                <a:latin typeface="Avenir Roman"/>
              </a:rPr>
              <a:t>coercion</a:t>
            </a:r>
            <a:r>
              <a:rPr lang="nl-BE" dirty="0">
                <a:solidFill>
                  <a:schemeClr val="tx1"/>
                </a:solidFill>
                <a:latin typeface="Avenir Roman"/>
              </a:rPr>
              <a:t>’ </a:t>
            </a:r>
            <a:r>
              <a:rPr lang="nl-BE" dirty="0" err="1">
                <a:solidFill>
                  <a:schemeClr val="tx1"/>
                </a:solidFill>
                <a:latin typeface="Avenir Roman"/>
              </a:rPr>
              <a:t>from</a:t>
            </a:r>
            <a:r>
              <a:rPr lang="nl-BE" dirty="0">
                <a:solidFill>
                  <a:schemeClr val="tx1"/>
                </a:solidFill>
                <a:latin typeface="Avenir Roman"/>
              </a:rPr>
              <a:t> ‘</a:t>
            </a:r>
            <a:r>
              <a:rPr lang="nl-BE" dirty="0" err="1">
                <a:solidFill>
                  <a:schemeClr val="tx1"/>
                </a:solidFill>
                <a:latin typeface="Avenir Roman"/>
              </a:rPr>
              <a:t>influence</a:t>
            </a:r>
            <a:r>
              <a:rPr lang="nl-BE" dirty="0">
                <a:solidFill>
                  <a:schemeClr val="tx1"/>
                </a:solidFill>
                <a:latin typeface="Avenir Roman"/>
              </a:rPr>
              <a:t>’, </a:t>
            </a:r>
            <a:r>
              <a:rPr lang="nl-BE" dirty="0" err="1">
                <a:solidFill>
                  <a:schemeClr val="tx1"/>
                </a:solidFill>
                <a:latin typeface="Avenir Roman"/>
              </a:rPr>
              <a:t>with</a:t>
            </a:r>
            <a:r>
              <a:rPr lang="nl-BE" dirty="0">
                <a:solidFill>
                  <a:schemeClr val="tx1"/>
                </a:solidFill>
                <a:latin typeface="Avenir Roman"/>
              </a:rPr>
              <a:t> </a:t>
            </a:r>
            <a:r>
              <a:rPr lang="nl-BE" dirty="0" err="1">
                <a:solidFill>
                  <a:schemeClr val="tx1"/>
                </a:solidFill>
                <a:latin typeface="Avenir Roman"/>
              </a:rPr>
              <a:t>coercion</a:t>
            </a:r>
            <a:r>
              <a:rPr lang="nl-BE" dirty="0">
                <a:solidFill>
                  <a:schemeClr val="tx1"/>
                </a:solidFill>
                <a:latin typeface="Avenir Roman"/>
              </a:rPr>
              <a:t> </a:t>
            </a:r>
            <a:r>
              <a:rPr lang="nl-BE" dirty="0" err="1">
                <a:solidFill>
                  <a:schemeClr val="tx1"/>
                </a:solidFill>
                <a:latin typeface="Avenir Roman"/>
              </a:rPr>
              <a:t>leading</a:t>
            </a:r>
            <a:r>
              <a:rPr lang="nl-BE" dirty="0">
                <a:solidFill>
                  <a:schemeClr val="tx1"/>
                </a:solidFill>
                <a:latin typeface="Avenir Roman"/>
              </a:rPr>
              <a:t> to private </a:t>
            </a:r>
            <a:r>
              <a:rPr lang="nl-BE" dirty="0" err="1">
                <a:solidFill>
                  <a:schemeClr val="tx1"/>
                </a:solidFill>
                <a:latin typeface="Avenir Roman"/>
              </a:rPr>
              <a:t>rejection</a:t>
            </a:r>
            <a:r>
              <a:rPr lang="nl-BE" dirty="0">
                <a:solidFill>
                  <a:schemeClr val="tx1"/>
                </a:solidFill>
                <a:latin typeface="Avenir Roman"/>
              </a:rPr>
              <a:t> and </a:t>
            </a:r>
            <a:r>
              <a:rPr lang="nl-BE" dirty="0" err="1">
                <a:solidFill>
                  <a:schemeClr val="tx1"/>
                </a:solidFill>
                <a:latin typeface="Avenir Roman"/>
              </a:rPr>
              <a:t>engendering</a:t>
            </a:r>
            <a:r>
              <a:rPr lang="nl-BE" dirty="0">
                <a:solidFill>
                  <a:schemeClr val="tx1"/>
                </a:solidFill>
                <a:latin typeface="Avenir Roman"/>
              </a:rPr>
              <a:t> </a:t>
            </a:r>
            <a:r>
              <a:rPr lang="nl-BE" dirty="0" err="1">
                <a:solidFill>
                  <a:schemeClr val="tx1"/>
                </a:solidFill>
                <a:latin typeface="Avenir Roman"/>
              </a:rPr>
              <a:t>resistance</a:t>
            </a:r>
            <a:r>
              <a:rPr lang="nl-BE" dirty="0">
                <a:solidFill>
                  <a:schemeClr val="tx1"/>
                </a:solidFill>
                <a:latin typeface="Avenir Roman"/>
              </a:rPr>
              <a:t> and </a:t>
            </a:r>
            <a:r>
              <a:rPr lang="nl-BE" dirty="0" err="1">
                <a:solidFill>
                  <a:schemeClr val="tx1"/>
                </a:solidFill>
                <a:latin typeface="Avenir Roman"/>
              </a:rPr>
              <a:t>reactance</a:t>
            </a:r>
            <a:r>
              <a:rPr lang="nl-BE" dirty="0">
                <a:solidFill>
                  <a:schemeClr val="tx1"/>
                </a:solidFill>
                <a:latin typeface="Avenir Roman"/>
              </a:rPr>
              <a:t> </a:t>
            </a:r>
            <a:r>
              <a:rPr lang="nl-BE" dirty="0" err="1">
                <a:solidFill>
                  <a:schemeClr val="tx1"/>
                </a:solidFill>
                <a:latin typeface="Avenir Roman"/>
              </a:rPr>
              <a:t>with</a:t>
            </a:r>
            <a:r>
              <a:rPr lang="nl-BE" dirty="0">
                <a:solidFill>
                  <a:schemeClr val="tx1"/>
                </a:solidFill>
                <a:latin typeface="Avenir Roman"/>
              </a:rPr>
              <a:t> the goal of </a:t>
            </a:r>
            <a:r>
              <a:rPr lang="nl-BE" dirty="0" err="1">
                <a:solidFill>
                  <a:schemeClr val="tx1"/>
                </a:solidFill>
                <a:latin typeface="Avenir Roman"/>
              </a:rPr>
              <a:t>rejecting</a:t>
            </a:r>
            <a:r>
              <a:rPr lang="nl-BE" dirty="0">
                <a:solidFill>
                  <a:schemeClr val="tx1"/>
                </a:solidFill>
                <a:latin typeface="Avenir Roman"/>
              </a:rPr>
              <a:t> control and </a:t>
            </a:r>
            <a:r>
              <a:rPr lang="nl-BE" dirty="0" err="1">
                <a:solidFill>
                  <a:schemeClr val="tx1"/>
                </a:solidFill>
                <a:latin typeface="Avenir Roman"/>
              </a:rPr>
              <a:t>restoring</a:t>
            </a:r>
            <a:r>
              <a:rPr lang="nl-BE" dirty="0">
                <a:solidFill>
                  <a:schemeClr val="tx1"/>
                </a:solidFill>
                <a:latin typeface="Avenir Roman"/>
              </a:rPr>
              <a:t> </a:t>
            </a:r>
            <a:r>
              <a:rPr lang="nl-BE" dirty="0" err="1">
                <a:solidFill>
                  <a:schemeClr val="tx1"/>
                </a:solidFill>
                <a:latin typeface="Avenir Roman"/>
              </a:rPr>
              <a:t>freedom</a:t>
            </a:r>
            <a:r>
              <a:rPr lang="nl-BE" dirty="0">
                <a:solidFill>
                  <a:schemeClr val="tx1"/>
                </a:solidFill>
                <a:latin typeface="Avenir Roman"/>
              </a:rPr>
              <a:t> </a:t>
            </a:r>
            <a:r>
              <a:rPr lang="nl-BE" dirty="0">
                <a:solidFill>
                  <a:schemeClr val="bg1">
                    <a:lumMod val="65000"/>
                  </a:schemeClr>
                </a:solidFill>
                <a:latin typeface="Avenir Roman"/>
              </a:rPr>
              <a:t>(Turner, 1987, p. 16).</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Comparing approaches</a:t>
            </a:r>
            <a:br>
              <a:rPr lang="en-US" b="0" dirty="0">
                <a:solidFill>
                  <a:srgbClr val="22568B"/>
                </a:solidFill>
                <a:latin typeface="Avenir Roman" panose="02000503020000020003" pitchFamily="2" charset="0"/>
              </a:rPr>
            </a:br>
            <a:r>
              <a:rPr lang="en-US" b="0" dirty="0">
                <a:solidFill>
                  <a:srgbClr val="22568B"/>
                </a:solidFill>
                <a:latin typeface="Avenir Roman" panose="02000503020000020003" pitchFamily="2" charset="0"/>
              </a:rPr>
              <a:t> </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342136" y="1193299"/>
            <a:ext cx="8021515"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Conceptual commonalities </a:t>
            </a:r>
          </a:p>
        </p:txBody>
      </p:sp>
      <p:sp>
        <p:nvSpPr>
          <p:cNvPr id="6" name="Subtitle 2">
            <a:extLst>
              <a:ext uri="{FF2B5EF4-FFF2-40B4-BE49-F238E27FC236}">
                <a16:creationId xmlns:a16="http://schemas.microsoft.com/office/drawing/2014/main" id="{593AABE9-6531-4906-ACB7-543E4751259D}"/>
              </a:ext>
            </a:extLst>
          </p:cNvPr>
          <p:cNvSpPr txBox="1">
            <a:spLocks/>
          </p:cNvSpPr>
          <p:nvPr/>
        </p:nvSpPr>
        <p:spPr>
          <a:xfrm>
            <a:off x="972518" y="1745428"/>
            <a:ext cx="8021515"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50B4C9"/>
                </a:solidFill>
                <a:latin typeface="Avenir Roman" panose="02000503020000020003" pitchFamily="2" charset="0"/>
              </a:rPr>
              <a:t>The importance of autonomy </a:t>
            </a:r>
          </a:p>
        </p:txBody>
      </p:sp>
    </p:spTree>
    <p:extLst>
      <p:ext uri="{BB962C8B-B14F-4D97-AF65-F5344CB8AC3E}">
        <p14:creationId xmlns:p14="http://schemas.microsoft.com/office/powerpoint/2010/main" val="26567423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11</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128735" y="2569643"/>
            <a:ext cx="9144000" cy="3643086"/>
          </a:xfrm>
        </p:spPr>
        <p:txBody>
          <a:bodyPr>
            <a:normAutofit/>
          </a:bodyPr>
          <a:lstStyle/>
          <a:p>
            <a:pPr marL="342900" indent="-342900">
              <a:lnSpc>
                <a:spcPct val="90000"/>
              </a:lnSpc>
              <a:buFont typeface="Arial" panose="020B0604020202020204" pitchFamily="34" charset="0"/>
              <a:buChar char="•"/>
            </a:pPr>
            <a:r>
              <a:rPr lang="nl-BE" dirty="0">
                <a:solidFill>
                  <a:schemeClr val="tx1"/>
                </a:solidFill>
                <a:latin typeface="Avenir Roman"/>
              </a:rPr>
              <a:t>SDT </a:t>
            </a:r>
            <a:r>
              <a:rPr lang="nl-BE" dirty="0" err="1">
                <a:solidFill>
                  <a:schemeClr val="tx1"/>
                </a:solidFill>
                <a:latin typeface="Avenir Roman"/>
              </a:rPr>
              <a:t>assumes</a:t>
            </a:r>
            <a:r>
              <a:rPr lang="nl-BE" dirty="0">
                <a:solidFill>
                  <a:schemeClr val="tx1"/>
                </a:solidFill>
                <a:latin typeface="Avenir Roman"/>
              </a:rPr>
              <a:t> </a:t>
            </a:r>
            <a:r>
              <a:rPr lang="nl-BE" dirty="0" err="1">
                <a:solidFill>
                  <a:schemeClr val="tx1"/>
                </a:solidFill>
                <a:latin typeface="Avenir Roman"/>
              </a:rPr>
              <a:t>that</a:t>
            </a:r>
            <a:r>
              <a:rPr lang="nl-BE" dirty="0">
                <a:solidFill>
                  <a:schemeClr val="tx1"/>
                </a:solidFill>
                <a:latin typeface="Avenir Roman"/>
              </a:rPr>
              <a:t> </a:t>
            </a:r>
            <a:r>
              <a:rPr lang="nl-BE" dirty="0" err="1">
                <a:solidFill>
                  <a:schemeClr val="tx1"/>
                </a:solidFill>
                <a:latin typeface="Avenir Roman"/>
              </a:rPr>
              <a:t>there</a:t>
            </a:r>
            <a:r>
              <a:rPr lang="nl-BE" dirty="0">
                <a:solidFill>
                  <a:schemeClr val="tx1"/>
                </a:solidFill>
                <a:latin typeface="Avenir Roman"/>
              </a:rPr>
              <a:t> is </a:t>
            </a:r>
            <a:r>
              <a:rPr lang="nl-BE" dirty="0" err="1">
                <a:solidFill>
                  <a:schemeClr val="tx1"/>
                </a:solidFill>
                <a:latin typeface="Avenir Roman"/>
              </a:rPr>
              <a:t>such</a:t>
            </a:r>
            <a:r>
              <a:rPr lang="nl-BE" dirty="0">
                <a:solidFill>
                  <a:schemeClr val="tx1"/>
                </a:solidFill>
                <a:latin typeface="Avenir Roman"/>
              </a:rPr>
              <a:t> a </a:t>
            </a:r>
            <a:r>
              <a:rPr lang="nl-BE" dirty="0" err="1">
                <a:solidFill>
                  <a:schemeClr val="tx1"/>
                </a:solidFill>
                <a:latin typeface="Avenir Roman"/>
              </a:rPr>
              <a:t>thing</a:t>
            </a:r>
            <a:r>
              <a:rPr lang="nl-BE" dirty="0">
                <a:solidFill>
                  <a:schemeClr val="tx1"/>
                </a:solidFill>
                <a:latin typeface="Avenir Roman"/>
              </a:rPr>
              <a:t> a </a:t>
            </a:r>
            <a:r>
              <a:rPr lang="nl-BE" dirty="0" err="1">
                <a:solidFill>
                  <a:schemeClr val="tx1"/>
                </a:solidFill>
                <a:latin typeface="Avenir Roman"/>
              </a:rPr>
              <a:t>a</a:t>
            </a:r>
            <a:r>
              <a:rPr lang="nl-BE" dirty="0">
                <a:solidFill>
                  <a:schemeClr val="tx1"/>
                </a:solidFill>
                <a:latin typeface="Avenir Roman"/>
              </a:rPr>
              <a:t> </a:t>
            </a:r>
            <a:r>
              <a:rPr lang="nl-BE" dirty="0" err="1">
                <a:solidFill>
                  <a:schemeClr val="tx1"/>
                </a:solidFill>
                <a:latin typeface="Avenir Roman"/>
              </a:rPr>
              <a:t>core</a:t>
            </a:r>
            <a:r>
              <a:rPr lang="nl-BE" dirty="0">
                <a:solidFill>
                  <a:schemeClr val="tx1"/>
                </a:solidFill>
                <a:latin typeface="Avenir Roman"/>
              </a:rPr>
              <a:t>, </a:t>
            </a:r>
            <a:r>
              <a:rPr lang="nl-BE" dirty="0" err="1">
                <a:solidFill>
                  <a:schemeClr val="tx1"/>
                </a:solidFill>
                <a:latin typeface="Avenir Roman"/>
              </a:rPr>
              <a:t>true</a:t>
            </a:r>
            <a:r>
              <a:rPr lang="nl-BE" dirty="0">
                <a:solidFill>
                  <a:schemeClr val="tx1"/>
                </a:solidFill>
                <a:latin typeface="Avenir Roman"/>
              </a:rPr>
              <a:t> </a:t>
            </a:r>
            <a:r>
              <a:rPr lang="nl-BE" dirty="0" err="1">
                <a:solidFill>
                  <a:schemeClr val="tx1"/>
                </a:solidFill>
                <a:latin typeface="Avenir Roman"/>
              </a:rPr>
              <a:t>self</a:t>
            </a:r>
            <a:r>
              <a:rPr lang="nl-BE" dirty="0">
                <a:solidFill>
                  <a:schemeClr val="tx1"/>
                </a:solidFill>
                <a:latin typeface="Avenir Roman"/>
              </a:rPr>
              <a:t>, </a:t>
            </a:r>
            <a:r>
              <a:rPr lang="nl-BE" dirty="0" err="1">
                <a:solidFill>
                  <a:schemeClr val="tx1"/>
                </a:solidFill>
                <a:latin typeface="Avenir Roman"/>
              </a:rPr>
              <a:t>which</a:t>
            </a:r>
            <a:r>
              <a:rPr lang="nl-BE" dirty="0">
                <a:solidFill>
                  <a:schemeClr val="tx1"/>
                </a:solidFill>
                <a:latin typeface="Avenir Roman"/>
              </a:rPr>
              <a:t> is </a:t>
            </a:r>
            <a:r>
              <a:rPr lang="nl-BE" dirty="0" err="1">
                <a:solidFill>
                  <a:schemeClr val="tx1"/>
                </a:solidFill>
                <a:latin typeface="Avenir Roman"/>
              </a:rPr>
              <a:t>fundamental</a:t>
            </a:r>
            <a:r>
              <a:rPr lang="nl-BE" dirty="0">
                <a:solidFill>
                  <a:schemeClr val="tx1"/>
                </a:solidFill>
                <a:latin typeface="Avenir Roman"/>
              </a:rPr>
              <a:t> to the analysis of </a:t>
            </a:r>
            <a:r>
              <a:rPr lang="nl-BE" dirty="0" err="1">
                <a:solidFill>
                  <a:schemeClr val="tx1"/>
                </a:solidFill>
                <a:latin typeface="Avenir Roman"/>
              </a:rPr>
              <a:t>intrinsic</a:t>
            </a:r>
            <a:r>
              <a:rPr lang="nl-BE" dirty="0">
                <a:solidFill>
                  <a:schemeClr val="tx1"/>
                </a:solidFill>
                <a:latin typeface="Avenir Roman"/>
              </a:rPr>
              <a:t> and </a:t>
            </a:r>
            <a:r>
              <a:rPr lang="nl-BE" dirty="0" err="1">
                <a:solidFill>
                  <a:schemeClr val="tx1"/>
                </a:solidFill>
                <a:latin typeface="Avenir Roman"/>
              </a:rPr>
              <a:t>extrinsic</a:t>
            </a:r>
            <a:r>
              <a:rPr lang="nl-BE" dirty="0">
                <a:solidFill>
                  <a:schemeClr val="tx1"/>
                </a:solidFill>
                <a:latin typeface="Avenir Roman"/>
              </a:rPr>
              <a:t> </a:t>
            </a:r>
            <a:r>
              <a:rPr lang="nl-BE" dirty="0" err="1">
                <a:solidFill>
                  <a:schemeClr val="tx1"/>
                </a:solidFill>
                <a:latin typeface="Avenir Roman"/>
              </a:rPr>
              <a:t>motivations</a:t>
            </a:r>
            <a:r>
              <a:rPr lang="nl-BE" dirty="0">
                <a:solidFill>
                  <a:schemeClr val="tx1"/>
                </a:solidFill>
                <a:latin typeface="Avenir Roman"/>
              </a:rPr>
              <a:t>.</a:t>
            </a:r>
          </a:p>
          <a:p>
            <a:pPr marL="342900" indent="-342900">
              <a:lnSpc>
                <a:spcPct val="90000"/>
              </a:lnSpc>
              <a:buFont typeface="Arial" panose="020B0604020202020204" pitchFamily="34" charset="0"/>
              <a:buChar char="•"/>
            </a:pPr>
            <a:r>
              <a:rPr lang="nl-BE" dirty="0">
                <a:solidFill>
                  <a:schemeClr val="tx1"/>
                </a:solidFill>
                <a:latin typeface="Avenir Roman"/>
              </a:rPr>
              <a:t>In contrast, SIA </a:t>
            </a:r>
            <a:r>
              <a:rPr lang="nl-BE" dirty="0" err="1">
                <a:solidFill>
                  <a:schemeClr val="tx1"/>
                </a:solidFill>
                <a:latin typeface="Avenir Roman"/>
              </a:rPr>
              <a:t>understands</a:t>
            </a:r>
            <a:r>
              <a:rPr lang="nl-BE" dirty="0">
                <a:solidFill>
                  <a:schemeClr val="tx1"/>
                </a:solidFill>
                <a:latin typeface="Avenir Roman"/>
              </a:rPr>
              <a:t> the </a:t>
            </a:r>
            <a:r>
              <a:rPr lang="nl-BE" dirty="0" err="1">
                <a:solidFill>
                  <a:schemeClr val="tx1"/>
                </a:solidFill>
                <a:latin typeface="Avenir Roman"/>
              </a:rPr>
              <a:t>self</a:t>
            </a:r>
            <a:r>
              <a:rPr lang="nl-BE" dirty="0">
                <a:solidFill>
                  <a:schemeClr val="tx1"/>
                </a:solidFill>
                <a:latin typeface="Avenir Roman"/>
              </a:rPr>
              <a:t> to </a:t>
            </a:r>
            <a:r>
              <a:rPr lang="nl-BE" dirty="0" err="1">
                <a:solidFill>
                  <a:schemeClr val="tx1"/>
                </a:solidFill>
                <a:latin typeface="Avenir Roman"/>
              </a:rPr>
              <a:t>be</a:t>
            </a:r>
            <a:r>
              <a:rPr lang="nl-BE" dirty="0">
                <a:solidFill>
                  <a:schemeClr val="tx1"/>
                </a:solidFill>
                <a:latin typeface="Avenir Roman"/>
              </a:rPr>
              <a:t> </a:t>
            </a:r>
            <a:r>
              <a:rPr lang="nl-BE" dirty="0" err="1">
                <a:solidFill>
                  <a:schemeClr val="tx1"/>
                </a:solidFill>
                <a:latin typeface="Avenir Roman"/>
              </a:rPr>
              <a:t>dynamic</a:t>
            </a:r>
            <a:r>
              <a:rPr lang="nl-BE" dirty="0">
                <a:solidFill>
                  <a:schemeClr val="tx1"/>
                </a:solidFill>
                <a:latin typeface="Avenir Roman"/>
              </a:rPr>
              <a:t> and context-</a:t>
            </a:r>
            <a:r>
              <a:rPr lang="nl-BE" dirty="0" err="1">
                <a:solidFill>
                  <a:schemeClr val="tx1"/>
                </a:solidFill>
                <a:latin typeface="Avenir Roman"/>
              </a:rPr>
              <a:t>dependent</a:t>
            </a:r>
            <a:r>
              <a:rPr lang="nl-BE" dirty="0">
                <a:solidFill>
                  <a:schemeClr val="tx1"/>
                </a:solidFill>
                <a:latin typeface="Avenir Roman"/>
              </a:rPr>
              <a:t>: ‘the personal </a:t>
            </a:r>
            <a:r>
              <a:rPr lang="nl-BE" dirty="0" err="1">
                <a:solidFill>
                  <a:schemeClr val="tx1"/>
                </a:solidFill>
                <a:latin typeface="Avenir Roman"/>
              </a:rPr>
              <a:t>self</a:t>
            </a:r>
            <a:r>
              <a:rPr lang="nl-BE" dirty="0">
                <a:solidFill>
                  <a:schemeClr val="tx1"/>
                </a:solidFill>
                <a:latin typeface="Avenir Roman"/>
              </a:rPr>
              <a:t> </a:t>
            </a:r>
            <a:r>
              <a:rPr lang="nl-BE" dirty="0" err="1">
                <a:solidFill>
                  <a:schemeClr val="tx1"/>
                </a:solidFill>
                <a:latin typeface="Avenir Roman"/>
              </a:rPr>
              <a:t>reflects</a:t>
            </a:r>
            <a:r>
              <a:rPr lang="nl-BE" dirty="0">
                <a:solidFill>
                  <a:schemeClr val="tx1"/>
                </a:solidFill>
                <a:latin typeface="Avenir Roman"/>
              </a:rPr>
              <a:t> </a:t>
            </a:r>
            <a:r>
              <a:rPr lang="nl-BE" dirty="0" err="1">
                <a:solidFill>
                  <a:schemeClr val="tx1"/>
                </a:solidFill>
                <a:latin typeface="Avenir Roman"/>
              </a:rPr>
              <a:t>only</a:t>
            </a:r>
            <a:r>
              <a:rPr lang="nl-BE" dirty="0">
                <a:solidFill>
                  <a:schemeClr val="tx1"/>
                </a:solidFill>
                <a:latin typeface="Avenir Roman"/>
              </a:rPr>
              <a:t> </a:t>
            </a:r>
            <a:r>
              <a:rPr lang="nl-BE" dirty="0" err="1">
                <a:solidFill>
                  <a:schemeClr val="tx1"/>
                </a:solidFill>
                <a:latin typeface="Avenir Roman"/>
              </a:rPr>
              <a:t>one</a:t>
            </a:r>
            <a:r>
              <a:rPr lang="nl-BE" dirty="0">
                <a:solidFill>
                  <a:schemeClr val="tx1"/>
                </a:solidFill>
                <a:latin typeface="Avenir Roman"/>
              </a:rPr>
              <a:t> level of </a:t>
            </a:r>
            <a:r>
              <a:rPr lang="nl-BE" dirty="0" err="1">
                <a:solidFill>
                  <a:schemeClr val="tx1"/>
                </a:solidFill>
                <a:latin typeface="Avenir Roman"/>
              </a:rPr>
              <a:t>abstraction</a:t>
            </a:r>
            <a:r>
              <a:rPr lang="nl-BE" dirty="0">
                <a:solidFill>
                  <a:schemeClr val="tx1"/>
                </a:solidFill>
                <a:latin typeface="Avenir Roman"/>
              </a:rPr>
              <a:t> and </a:t>
            </a:r>
            <a:r>
              <a:rPr lang="nl-BE" dirty="0" err="1">
                <a:solidFill>
                  <a:schemeClr val="tx1"/>
                </a:solidFill>
                <a:latin typeface="Avenir Roman"/>
              </a:rPr>
              <a:t>self-categorization</a:t>
            </a:r>
            <a:r>
              <a:rPr lang="nl-BE" dirty="0">
                <a:solidFill>
                  <a:schemeClr val="tx1"/>
                </a:solidFill>
                <a:latin typeface="Avenir Roman"/>
              </a:rPr>
              <a:t>, of </a:t>
            </a:r>
            <a:r>
              <a:rPr lang="nl-BE" dirty="0" err="1">
                <a:solidFill>
                  <a:schemeClr val="tx1"/>
                </a:solidFill>
                <a:latin typeface="Avenir Roman"/>
              </a:rPr>
              <a:t>which</a:t>
            </a:r>
            <a:r>
              <a:rPr lang="nl-BE" dirty="0">
                <a:solidFill>
                  <a:schemeClr val="tx1"/>
                </a:solidFill>
                <a:latin typeface="Avenir Roman"/>
              </a:rPr>
              <a:t> more </a:t>
            </a:r>
            <a:r>
              <a:rPr lang="nl-BE" dirty="0" err="1">
                <a:solidFill>
                  <a:schemeClr val="tx1"/>
                </a:solidFill>
                <a:latin typeface="Avenir Roman"/>
              </a:rPr>
              <a:t>inclusive</a:t>
            </a:r>
            <a:r>
              <a:rPr lang="nl-BE" dirty="0">
                <a:solidFill>
                  <a:schemeClr val="tx1"/>
                </a:solidFill>
                <a:latin typeface="Avenir Roman"/>
              </a:rPr>
              <a:t> levels are </a:t>
            </a:r>
            <a:r>
              <a:rPr lang="nl-BE" dirty="0" err="1">
                <a:solidFill>
                  <a:schemeClr val="tx1"/>
                </a:solidFill>
                <a:latin typeface="Avenir Roman"/>
              </a:rPr>
              <a:t>just</a:t>
            </a:r>
            <a:r>
              <a:rPr lang="nl-BE" dirty="0">
                <a:solidFill>
                  <a:schemeClr val="tx1"/>
                </a:solidFill>
                <a:latin typeface="Avenir Roman"/>
              </a:rPr>
              <a:t> as </a:t>
            </a:r>
            <a:r>
              <a:rPr lang="nl-BE" dirty="0" err="1">
                <a:solidFill>
                  <a:schemeClr val="tx1"/>
                </a:solidFill>
                <a:latin typeface="Avenir Roman"/>
              </a:rPr>
              <a:t>valid</a:t>
            </a:r>
            <a:r>
              <a:rPr lang="nl-BE" dirty="0">
                <a:solidFill>
                  <a:schemeClr val="tx1"/>
                </a:solidFill>
                <a:latin typeface="Avenir Roman"/>
              </a:rPr>
              <a:t> and in </a:t>
            </a:r>
            <a:r>
              <a:rPr lang="nl-BE" dirty="0" err="1">
                <a:solidFill>
                  <a:schemeClr val="tx1"/>
                </a:solidFill>
                <a:latin typeface="Avenir Roman"/>
              </a:rPr>
              <a:t>some</a:t>
            </a:r>
            <a:r>
              <a:rPr lang="nl-BE" dirty="0">
                <a:solidFill>
                  <a:schemeClr val="tx1"/>
                </a:solidFill>
                <a:latin typeface="Avenir Roman"/>
              </a:rPr>
              <a:t> </a:t>
            </a:r>
            <a:r>
              <a:rPr lang="nl-BE" dirty="0" err="1">
                <a:solidFill>
                  <a:schemeClr val="tx1"/>
                </a:solidFill>
                <a:latin typeface="Avenir Roman"/>
              </a:rPr>
              <a:t>conditions</a:t>
            </a:r>
            <a:r>
              <a:rPr lang="nl-BE" dirty="0">
                <a:solidFill>
                  <a:schemeClr val="tx1"/>
                </a:solidFill>
                <a:latin typeface="Avenir Roman"/>
              </a:rPr>
              <a:t> more important’ </a:t>
            </a:r>
            <a:r>
              <a:rPr lang="nl-BE" dirty="0">
                <a:solidFill>
                  <a:schemeClr val="bg1">
                    <a:lumMod val="65000"/>
                  </a:schemeClr>
                </a:solidFill>
                <a:latin typeface="Avenir Roman"/>
              </a:rPr>
              <a:t>(Turner, 1987, p. 46).</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Comparing approaches</a:t>
            </a:r>
            <a:br>
              <a:rPr lang="en-US" b="0" dirty="0">
                <a:solidFill>
                  <a:srgbClr val="22568B"/>
                </a:solidFill>
                <a:latin typeface="Avenir Roman" panose="02000503020000020003" pitchFamily="2" charset="0"/>
              </a:rPr>
            </a:br>
            <a:r>
              <a:rPr lang="en-US" b="0" dirty="0">
                <a:solidFill>
                  <a:srgbClr val="22568B"/>
                </a:solidFill>
                <a:latin typeface="Avenir Roman" panose="02000503020000020003" pitchFamily="2" charset="0"/>
              </a:rPr>
              <a:t> </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342136" y="1193299"/>
            <a:ext cx="8021515"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Theoretical chasm</a:t>
            </a:r>
          </a:p>
        </p:txBody>
      </p:sp>
      <p:sp>
        <p:nvSpPr>
          <p:cNvPr id="6" name="Subtitle 2">
            <a:extLst>
              <a:ext uri="{FF2B5EF4-FFF2-40B4-BE49-F238E27FC236}">
                <a16:creationId xmlns:a16="http://schemas.microsoft.com/office/drawing/2014/main" id="{593AABE9-6531-4906-ACB7-543E4751259D}"/>
              </a:ext>
            </a:extLst>
          </p:cNvPr>
          <p:cNvSpPr txBox="1">
            <a:spLocks/>
          </p:cNvSpPr>
          <p:nvPr/>
        </p:nvSpPr>
        <p:spPr>
          <a:xfrm>
            <a:off x="972518" y="1745427"/>
            <a:ext cx="8021515" cy="643617"/>
          </a:xfrm>
          <a:prstGeom prst="rect">
            <a:avLst/>
          </a:prstGeom>
        </p:spPr>
        <p:txBody>
          <a:bodyPr vert="horz" lIns="91440" tIns="45720" rIns="91440" bIns="45720" rtlCol="0">
            <a:normAutofit fontScale="92500" lnSpcReduction="10000"/>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50B4C9"/>
                </a:solidFill>
                <a:latin typeface="Avenir Roman" panose="02000503020000020003" pitchFamily="2" charset="0"/>
              </a:rPr>
              <a:t>The individualistic ‘true’ self versus the dynamic individual and collective self </a:t>
            </a:r>
          </a:p>
        </p:txBody>
      </p:sp>
    </p:spTree>
    <p:extLst>
      <p:ext uri="{BB962C8B-B14F-4D97-AF65-F5344CB8AC3E}">
        <p14:creationId xmlns:p14="http://schemas.microsoft.com/office/powerpoint/2010/main" val="13934773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12</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128735" y="2389044"/>
            <a:ext cx="9144000" cy="3643086"/>
          </a:xfrm>
        </p:spPr>
        <p:txBody>
          <a:bodyPr>
            <a:normAutofit/>
          </a:bodyPr>
          <a:lstStyle/>
          <a:p>
            <a:pPr marL="342900" indent="-342900">
              <a:lnSpc>
                <a:spcPct val="90000"/>
              </a:lnSpc>
              <a:buFont typeface="Arial" panose="020B0604020202020204" pitchFamily="34" charset="0"/>
              <a:buChar char="•"/>
            </a:pPr>
            <a:r>
              <a:rPr lang="nl-BE" dirty="0">
                <a:solidFill>
                  <a:schemeClr val="tx1"/>
                </a:solidFill>
                <a:latin typeface="Avenir Roman"/>
              </a:rPr>
              <a:t>Status of the </a:t>
            </a:r>
            <a:r>
              <a:rPr lang="nl-BE" dirty="0" err="1">
                <a:solidFill>
                  <a:schemeClr val="tx1"/>
                </a:solidFill>
                <a:latin typeface="Avenir Roman"/>
              </a:rPr>
              <a:t>three</a:t>
            </a:r>
            <a:r>
              <a:rPr lang="nl-BE" dirty="0">
                <a:solidFill>
                  <a:schemeClr val="tx1"/>
                </a:solidFill>
                <a:latin typeface="Avenir Roman"/>
              </a:rPr>
              <a:t> (</a:t>
            </a:r>
            <a:r>
              <a:rPr lang="nl-BE" dirty="0" err="1">
                <a:solidFill>
                  <a:schemeClr val="tx1"/>
                </a:solidFill>
                <a:latin typeface="Avenir Roman"/>
              </a:rPr>
              <a:t>innate</a:t>
            </a:r>
            <a:r>
              <a:rPr lang="nl-BE" dirty="0">
                <a:solidFill>
                  <a:schemeClr val="tx1"/>
                </a:solidFill>
                <a:latin typeface="Avenir Roman"/>
              </a:rPr>
              <a:t>) </a:t>
            </a:r>
            <a:r>
              <a:rPr lang="nl-BE" dirty="0" err="1">
                <a:solidFill>
                  <a:schemeClr val="tx1"/>
                </a:solidFill>
                <a:latin typeface="Avenir Roman"/>
              </a:rPr>
              <a:t>needs</a:t>
            </a:r>
            <a:r>
              <a:rPr lang="nl-BE" dirty="0">
                <a:solidFill>
                  <a:schemeClr val="tx1"/>
                </a:solidFill>
                <a:latin typeface="Avenir Roman"/>
              </a:rPr>
              <a:t> in SDT </a:t>
            </a:r>
            <a:r>
              <a:rPr lang="nl-BE" dirty="0" err="1">
                <a:solidFill>
                  <a:schemeClr val="tx1"/>
                </a:solidFill>
                <a:latin typeface="Avenir Roman"/>
              </a:rPr>
              <a:t>remains</a:t>
            </a:r>
            <a:r>
              <a:rPr lang="nl-BE" dirty="0">
                <a:solidFill>
                  <a:schemeClr val="tx1"/>
                </a:solidFill>
                <a:latin typeface="Avenir Roman"/>
              </a:rPr>
              <a:t> </a:t>
            </a:r>
            <a:r>
              <a:rPr lang="nl-BE" dirty="0" err="1">
                <a:solidFill>
                  <a:schemeClr val="tx1"/>
                </a:solidFill>
                <a:latin typeface="Avenir Roman"/>
              </a:rPr>
              <a:t>unclear</a:t>
            </a:r>
            <a:r>
              <a:rPr lang="nl-BE" dirty="0">
                <a:solidFill>
                  <a:schemeClr val="tx1"/>
                </a:solidFill>
                <a:latin typeface="Avenir Roman"/>
              </a:rPr>
              <a:t>.</a:t>
            </a:r>
          </a:p>
          <a:p>
            <a:pPr marL="342900" indent="-342900">
              <a:lnSpc>
                <a:spcPct val="90000"/>
              </a:lnSpc>
              <a:buFont typeface="Arial" panose="020B0604020202020204" pitchFamily="34" charset="0"/>
              <a:buChar char="•"/>
            </a:pPr>
            <a:r>
              <a:rPr lang="nl-BE" dirty="0">
                <a:solidFill>
                  <a:schemeClr val="tx1"/>
                </a:solidFill>
                <a:latin typeface="Avenir Roman"/>
              </a:rPr>
              <a:t>SIA does </a:t>
            </a:r>
            <a:r>
              <a:rPr lang="nl-BE" dirty="0" err="1">
                <a:solidFill>
                  <a:schemeClr val="tx1"/>
                </a:solidFill>
                <a:latin typeface="Avenir Roman"/>
              </a:rPr>
              <a:t>not</a:t>
            </a:r>
            <a:r>
              <a:rPr lang="nl-BE" dirty="0">
                <a:solidFill>
                  <a:schemeClr val="tx1"/>
                </a:solidFill>
                <a:latin typeface="Avenir Roman"/>
              </a:rPr>
              <a:t> </a:t>
            </a:r>
            <a:r>
              <a:rPr lang="nl-BE" dirty="0" err="1">
                <a:solidFill>
                  <a:schemeClr val="tx1"/>
                </a:solidFill>
                <a:latin typeface="Avenir Roman"/>
              </a:rPr>
              <a:t>eshew</a:t>
            </a:r>
            <a:r>
              <a:rPr lang="nl-BE" dirty="0">
                <a:solidFill>
                  <a:schemeClr val="tx1"/>
                </a:solidFill>
                <a:latin typeface="Avenir Roman"/>
              </a:rPr>
              <a:t> the </a:t>
            </a:r>
            <a:r>
              <a:rPr lang="nl-BE" dirty="0" err="1">
                <a:solidFill>
                  <a:schemeClr val="tx1"/>
                </a:solidFill>
                <a:latin typeface="Avenir Roman"/>
              </a:rPr>
              <a:t>concepts</a:t>
            </a:r>
            <a:r>
              <a:rPr lang="nl-BE" dirty="0">
                <a:solidFill>
                  <a:schemeClr val="tx1"/>
                </a:solidFill>
                <a:latin typeface="Avenir Roman"/>
              </a:rPr>
              <a:t> of </a:t>
            </a:r>
            <a:r>
              <a:rPr lang="nl-BE" dirty="0" err="1">
                <a:solidFill>
                  <a:schemeClr val="tx1"/>
                </a:solidFill>
                <a:latin typeface="Avenir Roman"/>
              </a:rPr>
              <a:t>needs</a:t>
            </a:r>
            <a:r>
              <a:rPr lang="nl-BE" dirty="0">
                <a:solidFill>
                  <a:schemeClr val="tx1"/>
                </a:solidFill>
                <a:latin typeface="Avenir Roman"/>
              </a:rPr>
              <a:t> </a:t>
            </a:r>
            <a:r>
              <a:rPr lang="nl-BE" dirty="0" err="1">
                <a:solidFill>
                  <a:schemeClr val="tx1"/>
                </a:solidFill>
                <a:latin typeface="Avenir Roman"/>
              </a:rPr>
              <a:t>altogether</a:t>
            </a:r>
            <a:r>
              <a:rPr lang="nl-BE" dirty="0">
                <a:solidFill>
                  <a:schemeClr val="tx1"/>
                </a:solidFill>
                <a:latin typeface="Avenir Roman"/>
              </a:rPr>
              <a:t>, but </a:t>
            </a:r>
            <a:r>
              <a:rPr lang="nl-BE" dirty="0" err="1">
                <a:solidFill>
                  <a:schemeClr val="tx1"/>
                </a:solidFill>
                <a:latin typeface="Avenir Roman"/>
              </a:rPr>
              <a:t>given</a:t>
            </a:r>
            <a:r>
              <a:rPr lang="nl-BE" dirty="0">
                <a:solidFill>
                  <a:schemeClr val="tx1"/>
                </a:solidFill>
                <a:latin typeface="Avenir Roman"/>
              </a:rPr>
              <a:t> the </a:t>
            </a:r>
            <a:r>
              <a:rPr lang="nl-BE" dirty="0" err="1">
                <a:solidFill>
                  <a:schemeClr val="tx1"/>
                </a:solidFill>
                <a:latin typeface="Avenir Roman"/>
              </a:rPr>
              <a:t>assumption</a:t>
            </a:r>
            <a:r>
              <a:rPr lang="nl-BE" dirty="0">
                <a:solidFill>
                  <a:schemeClr val="tx1"/>
                </a:solidFill>
                <a:latin typeface="Avenir Roman"/>
              </a:rPr>
              <a:t> of a </a:t>
            </a:r>
            <a:r>
              <a:rPr lang="nl-BE" dirty="0" err="1">
                <a:solidFill>
                  <a:schemeClr val="tx1"/>
                </a:solidFill>
                <a:latin typeface="Avenir Roman"/>
              </a:rPr>
              <a:t>dynamic</a:t>
            </a:r>
            <a:r>
              <a:rPr lang="nl-BE" dirty="0">
                <a:solidFill>
                  <a:schemeClr val="tx1"/>
                </a:solidFill>
                <a:latin typeface="Avenir Roman"/>
              </a:rPr>
              <a:t> </a:t>
            </a:r>
            <a:r>
              <a:rPr lang="nl-BE" dirty="0" err="1">
                <a:solidFill>
                  <a:schemeClr val="tx1"/>
                </a:solidFill>
                <a:latin typeface="Avenir Roman"/>
              </a:rPr>
              <a:t>self</a:t>
            </a:r>
            <a:r>
              <a:rPr lang="nl-BE" dirty="0">
                <a:solidFill>
                  <a:schemeClr val="tx1"/>
                </a:solidFill>
                <a:latin typeface="Avenir Roman"/>
              </a:rPr>
              <a:t>, </a:t>
            </a:r>
            <a:r>
              <a:rPr lang="nl-BE" dirty="0" err="1">
                <a:solidFill>
                  <a:schemeClr val="tx1"/>
                </a:solidFill>
                <a:latin typeface="Avenir Roman"/>
              </a:rPr>
              <a:t>needs</a:t>
            </a:r>
            <a:r>
              <a:rPr lang="nl-BE" dirty="0">
                <a:solidFill>
                  <a:schemeClr val="tx1"/>
                </a:solidFill>
                <a:latin typeface="Avenir Roman"/>
              </a:rPr>
              <a:t> are </a:t>
            </a:r>
            <a:r>
              <a:rPr lang="nl-BE" dirty="0" err="1">
                <a:solidFill>
                  <a:schemeClr val="tx1"/>
                </a:solidFill>
                <a:latin typeface="Avenir Roman"/>
              </a:rPr>
              <a:t>also</a:t>
            </a:r>
            <a:r>
              <a:rPr lang="nl-BE" dirty="0">
                <a:solidFill>
                  <a:schemeClr val="tx1"/>
                </a:solidFill>
                <a:latin typeface="Avenir Roman"/>
              </a:rPr>
              <a:t> </a:t>
            </a:r>
            <a:r>
              <a:rPr lang="nl-BE" dirty="0" err="1">
                <a:solidFill>
                  <a:schemeClr val="tx1"/>
                </a:solidFill>
                <a:latin typeface="Avenir Roman"/>
              </a:rPr>
              <a:t>seen</a:t>
            </a:r>
            <a:r>
              <a:rPr lang="nl-BE" dirty="0">
                <a:solidFill>
                  <a:schemeClr val="tx1"/>
                </a:solidFill>
                <a:latin typeface="Avenir Roman"/>
              </a:rPr>
              <a:t> as </a:t>
            </a:r>
            <a:r>
              <a:rPr lang="nl-BE" dirty="0" err="1">
                <a:solidFill>
                  <a:schemeClr val="tx1"/>
                </a:solidFill>
                <a:latin typeface="Avenir Roman"/>
              </a:rPr>
              <a:t>dynamic</a:t>
            </a:r>
            <a:r>
              <a:rPr lang="nl-BE" dirty="0">
                <a:solidFill>
                  <a:schemeClr val="tx1"/>
                </a:solidFill>
                <a:latin typeface="Avenir Roman"/>
              </a:rPr>
              <a:t>, and </a:t>
            </a:r>
            <a:r>
              <a:rPr lang="nl-BE" dirty="0" err="1">
                <a:solidFill>
                  <a:schemeClr val="tx1"/>
                </a:solidFill>
                <a:latin typeface="Avenir Roman"/>
              </a:rPr>
              <a:t>tied</a:t>
            </a:r>
            <a:r>
              <a:rPr lang="nl-BE" dirty="0">
                <a:solidFill>
                  <a:schemeClr val="tx1"/>
                </a:solidFill>
                <a:latin typeface="Avenir Roman"/>
              </a:rPr>
              <a:t> to </a:t>
            </a:r>
            <a:r>
              <a:rPr lang="nl-BE" dirty="0" err="1">
                <a:solidFill>
                  <a:schemeClr val="tx1"/>
                </a:solidFill>
                <a:latin typeface="Avenir Roman"/>
              </a:rPr>
              <a:t>self-categorization</a:t>
            </a:r>
            <a:r>
              <a:rPr lang="nl-BE" dirty="0">
                <a:solidFill>
                  <a:schemeClr val="tx1"/>
                </a:solidFill>
                <a:latin typeface="Avenir Roman"/>
              </a:rPr>
              <a:t>.</a:t>
            </a:r>
          </a:p>
          <a:p>
            <a:pPr marL="342900" indent="-342900">
              <a:lnSpc>
                <a:spcPct val="90000"/>
              </a:lnSpc>
              <a:buFont typeface="Arial" panose="020B0604020202020204" pitchFamily="34" charset="0"/>
              <a:buChar char="•"/>
            </a:pPr>
            <a:r>
              <a:rPr lang="nl-BE" dirty="0" err="1">
                <a:solidFill>
                  <a:schemeClr val="tx1"/>
                </a:solidFill>
                <a:latin typeface="Avenir Roman"/>
              </a:rPr>
              <a:t>Socially</a:t>
            </a:r>
            <a:r>
              <a:rPr lang="nl-BE" dirty="0">
                <a:solidFill>
                  <a:schemeClr val="tx1"/>
                </a:solidFill>
                <a:latin typeface="Avenir Roman"/>
              </a:rPr>
              <a:t> </a:t>
            </a:r>
            <a:r>
              <a:rPr lang="nl-BE" dirty="0" err="1">
                <a:solidFill>
                  <a:schemeClr val="tx1"/>
                </a:solidFill>
                <a:latin typeface="Avenir Roman"/>
              </a:rPr>
              <a:t>constructed</a:t>
            </a:r>
            <a:r>
              <a:rPr lang="nl-BE" dirty="0">
                <a:solidFill>
                  <a:schemeClr val="tx1"/>
                </a:solidFill>
                <a:latin typeface="Avenir Roman"/>
              </a:rPr>
              <a:t> </a:t>
            </a:r>
            <a:r>
              <a:rPr lang="nl-BE" dirty="0" err="1">
                <a:solidFill>
                  <a:schemeClr val="tx1"/>
                </a:solidFill>
                <a:latin typeface="Avenir Roman"/>
              </a:rPr>
              <a:t>needs</a:t>
            </a:r>
            <a:r>
              <a:rPr lang="nl-BE" dirty="0">
                <a:solidFill>
                  <a:schemeClr val="tx1"/>
                </a:solidFill>
                <a:latin typeface="Avenir Roman"/>
              </a:rPr>
              <a:t> are </a:t>
            </a:r>
            <a:r>
              <a:rPr lang="nl-BE" dirty="0" err="1">
                <a:solidFill>
                  <a:schemeClr val="tx1"/>
                </a:solidFill>
                <a:latin typeface="Avenir Roman"/>
              </a:rPr>
              <a:t>considered</a:t>
            </a:r>
            <a:r>
              <a:rPr lang="nl-BE" dirty="0">
                <a:solidFill>
                  <a:schemeClr val="tx1"/>
                </a:solidFill>
                <a:latin typeface="Avenir Roman"/>
              </a:rPr>
              <a:t> </a:t>
            </a:r>
            <a:r>
              <a:rPr lang="nl-BE" dirty="0" err="1">
                <a:solidFill>
                  <a:schemeClr val="tx1"/>
                </a:solidFill>
                <a:latin typeface="Avenir Roman"/>
              </a:rPr>
              <a:t>by</a:t>
            </a:r>
            <a:r>
              <a:rPr lang="nl-BE" dirty="0">
                <a:solidFill>
                  <a:schemeClr val="tx1"/>
                </a:solidFill>
                <a:latin typeface="Avenir Roman"/>
              </a:rPr>
              <a:t> SIA to </a:t>
            </a:r>
            <a:r>
              <a:rPr lang="nl-BE" dirty="0" err="1">
                <a:solidFill>
                  <a:schemeClr val="tx1"/>
                </a:solidFill>
                <a:latin typeface="Avenir Roman"/>
              </a:rPr>
              <a:t>be</a:t>
            </a:r>
            <a:r>
              <a:rPr lang="nl-BE" dirty="0">
                <a:solidFill>
                  <a:schemeClr val="tx1"/>
                </a:solidFill>
                <a:latin typeface="Avenir Roman"/>
              </a:rPr>
              <a:t> </a:t>
            </a:r>
            <a:r>
              <a:rPr lang="nl-BE" dirty="0" err="1">
                <a:solidFill>
                  <a:schemeClr val="tx1"/>
                </a:solidFill>
                <a:latin typeface="Avenir Roman"/>
              </a:rPr>
              <a:t>just</a:t>
            </a:r>
            <a:r>
              <a:rPr lang="nl-BE" dirty="0">
                <a:solidFill>
                  <a:schemeClr val="tx1"/>
                </a:solidFill>
                <a:latin typeface="Avenir Roman"/>
              </a:rPr>
              <a:t> as </a:t>
            </a:r>
            <a:r>
              <a:rPr lang="nl-BE" dirty="0" err="1">
                <a:solidFill>
                  <a:schemeClr val="tx1"/>
                </a:solidFill>
                <a:latin typeface="Avenir Roman"/>
              </a:rPr>
              <a:t>valid</a:t>
            </a:r>
            <a:r>
              <a:rPr lang="nl-BE" dirty="0">
                <a:solidFill>
                  <a:schemeClr val="tx1"/>
                </a:solidFill>
                <a:latin typeface="Avenir Roman"/>
              </a:rPr>
              <a:t> and </a:t>
            </a:r>
            <a:r>
              <a:rPr lang="nl-BE" dirty="0" err="1">
                <a:solidFill>
                  <a:schemeClr val="tx1"/>
                </a:solidFill>
                <a:latin typeface="Avenir Roman"/>
              </a:rPr>
              <a:t>fundamental</a:t>
            </a:r>
            <a:r>
              <a:rPr lang="nl-BE" dirty="0">
                <a:solidFill>
                  <a:schemeClr val="tx1"/>
                </a:solidFill>
                <a:latin typeface="Avenir Roman"/>
              </a:rPr>
              <a:t> as personal </a:t>
            </a:r>
            <a:r>
              <a:rPr lang="nl-BE" dirty="0" err="1">
                <a:solidFill>
                  <a:schemeClr val="tx1"/>
                </a:solidFill>
                <a:latin typeface="Avenir Roman"/>
              </a:rPr>
              <a:t>needs</a:t>
            </a:r>
            <a:r>
              <a:rPr lang="nl-BE" dirty="0">
                <a:solidFill>
                  <a:schemeClr val="tx1"/>
                </a:solidFill>
                <a:latin typeface="Avenir Roman"/>
              </a:rPr>
              <a:t>.</a:t>
            </a:r>
          </a:p>
          <a:p>
            <a:pPr marL="342900" indent="-342900">
              <a:lnSpc>
                <a:spcPct val="90000"/>
              </a:lnSpc>
              <a:buFont typeface="Arial" panose="020B0604020202020204" pitchFamily="34" charset="0"/>
              <a:buChar char="•"/>
            </a:pPr>
            <a:r>
              <a:rPr lang="nl-BE" dirty="0">
                <a:solidFill>
                  <a:schemeClr val="tx1"/>
                </a:solidFill>
                <a:latin typeface="Avenir Roman"/>
              </a:rPr>
              <a:t>SDT </a:t>
            </a:r>
            <a:r>
              <a:rPr lang="nl-BE" dirty="0" err="1">
                <a:solidFill>
                  <a:schemeClr val="tx1"/>
                </a:solidFill>
                <a:latin typeface="Avenir Roman"/>
              </a:rPr>
              <a:t>would</a:t>
            </a:r>
            <a:r>
              <a:rPr lang="nl-BE" dirty="0">
                <a:solidFill>
                  <a:schemeClr val="tx1"/>
                </a:solidFill>
                <a:latin typeface="Avenir Roman"/>
              </a:rPr>
              <a:t> </a:t>
            </a:r>
            <a:r>
              <a:rPr lang="nl-BE" dirty="0" err="1">
                <a:solidFill>
                  <a:schemeClr val="tx1"/>
                </a:solidFill>
                <a:latin typeface="Avenir Roman"/>
              </a:rPr>
              <a:t>consider</a:t>
            </a:r>
            <a:r>
              <a:rPr lang="nl-BE" dirty="0">
                <a:solidFill>
                  <a:schemeClr val="tx1"/>
                </a:solidFill>
                <a:latin typeface="Avenir Roman"/>
              </a:rPr>
              <a:t> </a:t>
            </a:r>
            <a:r>
              <a:rPr lang="nl-BE" dirty="0" err="1">
                <a:solidFill>
                  <a:schemeClr val="tx1"/>
                </a:solidFill>
                <a:latin typeface="Avenir Roman"/>
              </a:rPr>
              <a:t>any</a:t>
            </a:r>
            <a:r>
              <a:rPr lang="nl-BE" dirty="0">
                <a:solidFill>
                  <a:schemeClr val="tx1"/>
                </a:solidFill>
                <a:latin typeface="Avenir Roman"/>
              </a:rPr>
              <a:t> </a:t>
            </a:r>
            <a:r>
              <a:rPr lang="nl-BE" dirty="0" err="1">
                <a:solidFill>
                  <a:schemeClr val="tx1"/>
                </a:solidFill>
                <a:latin typeface="Avenir Roman"/>
              </a:rPr>
              <a:t>social</a:t>
            </a:r>
            <a:r>
              <a:rPr lang="nl-BE" dirty="0">
                <a:solidFill>
                  <a:schemeClr val="tx1"/>
                </a:solidFill>
                <a:latin typeface="Avenir Roman"/>
              </a:rPr>
              <a:t> </a:t>
            </a:r>
            <a:r>
              <a:rPr lang="nl-BE" dirty="0" err="1">
                <a:solidFill>
                  <a:schemeClr val="tx1"/>
                </a:solidFill>
                <a:latin typeface="Avenir Roman"/>
              </a:rPr>
              <a:t>need</a:t>
            </a:r>
            <a:r>
              <a:rPr lang="nl-BE" dirty="0">
                <a:solidFill>
                  <a:schemeClr val="tx1"/>
                </a:solidFill>
                <a:latin typeface="Avenir Roman"/>
              </a:rPr>
              <a:t> to </a:t>
            </a:r>
            <a:r>
              <a:rPr lang="nl-BE" dirty="0" err="1">
                <a:solidFill>
                  <a:schemeClr val="tx1"/>
                </a:solidFill>
                <a:latin typeface="Avenir Roman"/>
              </a:rPr>
              <a:t>be</a:t>
            </a:r>
            <a:r>
              <a:rPr lang="nl-BE" dirty="0">
                <a:solidFill>
                  <a:schemeClr val="tx1"/>
                </a:solidFill>
                <a:latin typeface="Avenir Roman"/>
              </a:rPr>
              <a:t> a form of </a:t>
            </a:r>
            <a:r>
              <a:rPr lang="nl-BE" dirty="0" err="1">
                <a:solidFill>
                  <a:schemeClr val="tx1"/>
                </a:solidFill>
                <a:latin typeface="Avenir Roman"/>
              </a:rPr>
              <a:t>external</a:t>
            </a:r>
            <a:r>
              <a:rPr lang="nl-BE" dirty="0">
                <a:solidFill>
                  <a:schemeClr val="tx1"/>
                </a:solidFill>
                <a:latin typeface="Avenir Roman"/>
              </a:rPr>
              <a:t> </a:t>
            </a:r>
            <a:r>
              <a:rPr lang="nl-BE" dirty="0" err="1">
                <a:solidFill>
                  <a:schemeClr val="tx1"/>
                </a:solidFill>
                <a:latin typeface="Avenir Roman"/>
              </a:rPr>
              <a:t>motivation</a:t>
            </a:r>
            <a:r>
              <a:rPr lang="nl-BE" dirty="0">
                <a:solidFill>
                  <a:schemeClr val="tx1"/>
                </a:solidFill>
                <a:latin typeface="Avenir Roman"/>
              </a:rPr>
              <a:t>, even </a:t>
            </a:r>
            <a:r>
              <a:rPr lang="nl-BE" dirty="0" err="1">
                <a:solidFill>
                  <a:schemeClr val="tx1"/>
                </a:solidFill>
                <a:latin typeface="Avenir Roman"/>
              </a:rPr>
              <a:t>after</a:t>
            </a:r>
            <a:r>
              <a:rPr lang="nl-BE" dirty="0">
                <a:solidFill>
                  <a:schemeClr val="tx1"/>
                </a:solidFill>
                <a:latin typeface="Avenir Roman"/>
              </a:rPr>
              <a:t> </a:t>
            </a:r>
            <a:r>
              <a:rPr lang="nl-BE" dirty="0" err="1">
                <a:solidFill>
                  <a:schemeClr val="tx1"/>
                </a:solidFill>
                <a:latin typeface="Avenir Roman"/>
              </a:rPr>
              <a:t>internalization</a:t>
            </a:r>
            <a:r>
              <a:rPr lang="nl-BE" dirty="0">
                <a:solidFill>
                  <a:schemeClr val="tx1"/>
                </a:solidFill>
                <a:latin typeface="Avenir Roman"/>
              </a:rPr>
              <a:t> to </a:t>
            </a:r>
            <a:r>
              <a:rPr lang="nl-BE" dirty="0" err="1">
                <a:solidFill>
                  <a:schemeClr val="tx1"/>
                </a:solidFill>
                <a:latin typeface="Avenir Roman"/>
              </a:rPr>
              <a:t>integrated</a:t>
            </a:r>
            <a:r>
              <a:rPr lang="nl-BE" dirty="0">
                <a:solidFill>
                  <a:schemeClr val="tx1"/>
                </a:solidFill>
                <a:latin typeface="Avenir Roman"/>
              </a:rPr>
              <a:t> </a:t>
            </a:r>
            <a:r>
              <a:rPr lang="nl-BE" dirty="0" err="1">
                <a:solidFill>
                  <a:schemeClr val="tx1"/>
                </a:solidFill>
                <a:latin typeface="Avenir Roman"/>
              </a:rPr>
              <a:t>regulation</a:t>
            </a:r>
            <a:r>
              <a:rPr lang="nl-BE" dirty="0">
                <a:solidFill>
                  <a:schemeClr val="tx1"/>
                </a:solidFill>
                <a:latin typeface="Avenir Roman"/>
              </a:rPr>
              <a:t>.</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Comparing approaches</a:t>
            </a:r>
            <a:br>
              <a:rPr lang="en-US" b="0" dirty="0">
                <a:solidFill>
                  <a:srgbClr val="22568B"/>
                </a:solidFill>
                <a:latin typeface="Avenir Roman" panose="02000503020000020003" pitchFamily="2" charset="0"/>
              </a:rPr>
            </a:br>
            <a:r>
              <a:rPr lang="en-US" b="0" dirty="0">
                <a:solidFill>
                  <a:srgbClr val="22568B"/>
                </a:solidFill>
                <a:latin typeface="Avenir Roman" panose="02000503020000020003" pitchFamily="2" charset="0"/>
              </a:rPr>
              <a:t> </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342136" y="1193299"/>
            <a:ext cx="8021515"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Theoretical chasm</a:t>
            </a:r>
          </a:p>
        </p:txBody>
      </p:sp>
      <p:sp>
        <p:nvSpPr>
          <p:cNvPr id="6" name="Subtitle 2">
            <a:extLst>
              <a:ext uri="{FF2B5EF4-FFF2-40B4-BE49-F238E27FC236}">
                <a16:creationId xmlns:a16="http://schemas.microsoft.com/office/drawing/2014/main" id="{593AABE9-6531-4906-ACB7-543E4751259D}"/>
              </a:ext>
            </a:extLst>
          </p:cNvPr>
          <p:cNvSpPr txBox="1">
            <a:spLocks/>
          </p:cNvSpPr>
          <p:nvPr/>
        </p:nvSpPr>
        <p:spPr>
          <a:xfrm>
            <a:off x="972518" y="1745427"/>
            <a:ext cx="8021515" cy="643617"/>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50B4C9"/>
                </a:solidFill>
                <a:latin typeface="Avenir Roman" panose="02000503020000020003" pitchFamily="2" charset="0"/>
              </a:rPr>
              <a:t>Innate needs versus socially constructed needs</a:t>
            </a:r>
          </a:p>
        </p:txBody>
      </p:sp>
    </p:spTree>
    <p:extLst>
      <p:ext uri="{BB962C8B-B14F-4D97-AF65-F5344CB8AC3E}">
        <p14:creationId xmlns:p14="http://schemas.microsoft.com/office/powerpoint/2010/main" val="34086918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13</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128735" y="2238994"/>
            <a:ext cx="9144000" cy="3643086"/>
          </a:xfrm>
        </p:spPr>
        <p:txBody>
          <a:bodyPr>
            <a:normAutofit/>
          </a:bodyPr>
          <a:lstStyle/>
          <a:p>
            <a:pPr marL="342900" indent="-342900">
              <a:lnSpc>
                <a:spcPct val="90000"/>
              </a:lnSpc>
              <a:buFont typeface="Arial" panose="020B0604020202020204" pitchFamily="34" charset="0"/>
              <a:buChar char="•"/>
            </a:pPr>
            <a:r>
              <a:rPr lang="nl-BE" dirty="0">
                <a:solidFill>
                  <a:schemeClr val="tx1"/>
                </a:solidFill>
                <a:latin typeface="Avenir Roman"/>
              </a:rPr>
              <a:t>Young </a:t>
            </a:r>
            <a:r>
              <a:rPr lang="nl-BE" dirty="0" err="1">
                <a:solidFill>
                  <a:schemeClr val="tx1"/>
                </a:solidFill>
                <a:latin typeface="Avenir Roman"/>
              </a:rPr>
              <a:t>children</a:t>
            </a:r>
            <a:r>
              <a:rPr lang="nl-BE" dirty="0">
                <a:solidFill>
                  <a:schemeClr val="tx1"/>
                </a:solidFill>
                <a:latin typeface="Avenir Roman"/>
              </a:rPr>
              <a:t> </a:t>
            </a:r>
            <a:r>
              <a:rPr lang="nl-BE" dirty="0" err="1">
                <a:solidFill>
                  <a:schemeClr val="tx1"/>
                </a:solidFill>
                <a:latin typeface="Avenir Roman"/>
              </a:rPr>
              <a:t>confronted</a:t>
            </a:r>
            <a:r>
              <a:rPr lang="nl-BE" dirty="0">
                <a:solidFill>
                  <a:schemeClr val="tx1"/>
                </a:solidFill>
                <a:latin typeface="Avenir Roman"/>
              </a:rPr>
              <a:t> </a:t>
            </a:r>
            <a:r>
              <a:rPr lang="nl-BE" dirty="0" err="1">
                <a:solidFill>
                  <a:schemeClr val="tx1"/>
                </a:solidFill>
                <a:latin typeface="Avenir Roman"/>
              </a:rPr>
              <a:t>with</a:t>
            </a:r>
            <a:r>
              <a:rPr lang="nl-BE" dirty="0">
                <a:solidFill>
                  <a:schemeClr val="tx1"/>
                </a:solidFill>
                <a:latin typeface="Avenir Roman"/>
              </a:rPr>
              <a:t> a free-</a:t>
            </a:r>
            <a:r>
              <a:rPr lang="nl-BE" dirty="0" err="1">
                <a:solidFill>
                  <a:schemeClr val="tx1"/>
                </a:solidFill>
                <a:latin typeface="Avenir Roman"/>
              </a:rPr>
              <a:t>choice</a:t>
            </a:r>
            <a:r>
              <a:rPr lang="nl-BE" dirty="0">
                <a:solidFill>
                  <a:schemeClr val="tx1"/>
                </a:solidFill>
                <a:latin typeface="Avenir Roman"/>
              </a:rPr>
              <a:t> </a:t>
            </a:r>
            <a:r>
              <a:rPr lang="nl-BE" dirty="0" err="1">
                <a:solidFill>
                  <a:schemeClr val="tx1"/>
                </a:solidFill>
                <a:latin typeface="Avenir Roman"/>
              </a:rPr>
              <a:t>paradigm</a:t>
            </a:r>
            <a:r>
              <a:rPr lang="nl-BE" dirty="0">
                <a:solidFill>
                  <a:schemeClr val="tx1"/>
                </a:solidFill>
                <a:latin typeface="Avenir Roman"/>
              </a:rPr>
              <a:t> </a:t>
            </a:r>
            <a:r>
              <a:rPr lang="nl-BE" dirty="0" err="1">
                <a:solidFill>
                  <a:schemeClr val="tx1"/>
                </a:solidFill>
                <a:latin typeface="Avenir Roman"/>
              </a:rPr>
              <a:t>engaged</a:t>
            </a:r>
            <a:r>
              <a:rPr lang="nl-BE" dirty="0">
                <a:solidFill>
                  <a:schemeClr val="tx1"/>
                </a:solidFill>
                <a:latin typeface="Avenir Roman"/>
              </a:rPr>
              <a:t> in behaviours of the </a:t>
            </a:r>
            <a:r>
              <a:rPr lang="nl-BE" dirty="0" err="1">
                <a:solidFill>
                  <a:schemeClr val="tx1"/>
                </a:solidFill>
                <a:latin typeface="Avenir Roman"/>
              </a:rPr>
              <a:t>same</a:t>
            </a:r>
            <a:r>
              <a:rPr lang="nl-BE" dirty="0">
                <a:solidFill>
                  <a:schemeClr val="tx1"/>
                </a:solidFill>
                <a:latin typeface="Avenir Roman"/>
              </a:rPr>
              <a:t> </a:t>
            </a:r>
            <a:r>
              <a:rPr lang="nl-BE" dirty="0" err="1">
                <a:solidFill>
                  <a:schemeClr val="tx1"/>
                </a:solidFill>
                <a:latin typeface="Avenir Roman"/>
              </a:rPr>
              <a:t>salient</a:t>
            </a:r>
            <a:r>
              <a:rPr lang="nl-BE" dirty="0">
                <a:solidFill>
                  <a:schemeClr val="tx1"/>
                </a:solidFill>
                <a:latin typeface="Avenir Roman"/>
              </a:rPr>
              <a:t> </a:t>
            </a:r>
            <a:r>
              <a:rPr lang="nl-BE" dirty="0" err="1">
                <a:solidFill>
                  <a:schemeClr val="tx1"/>
                </a:solidFill>
                <a:latin typeface="Avenir Roman"/>
              </a:rPr>
              <a:t>self-category</a:t>
            </a:r>
            <a:r>
              <a:rPr lang="nl-BE" dirty="0">
                <a:solidFill>
                  <a:schemeClr val="tx1"/>
                </a:solidFill>
                <a:latin typeface="Avenir Roman"/>
              </a:rPr>
              <a:t> </a:t>
            </a:r>
            <a:r>
              <a:rPr lang="nl-BE" dirty="0" err="1">
                <a:solidFill>
                  <a:schemeClr val="tx1"/>
                </a:solidFill>
                <a:latin typeface="Avenir Roman"/>
              </a:rPr>
              <a:t>models</a:t>
            </a:r>
            <a:r>
              <a:rPr lang="nl-BE" dirty="0">
                <a:solidFill>
                  <a:schemeClr val="tx1"/>
                </a:solidFill>
                <a:latin typeface="Avenir Roman"/>
              </a:rPr>
              <a:t> as </a:t>
            </a:r>
            <a:r>
              <a:rPr lang="nl-BE" dirty="0" err="1">
                <a:solidFill>
                  <a:schemeClr val="tx1"/>
                </a:solidFill>
                <a:latin typeface="Avenir Roman"/>
              </a:rPr>
              <a:t>themselves</a:t>
            </a:r>
            <a:r>
              <a:rPr lang="nl-BE" dirty="0">
                <a:solidFill>
                  <a:schemeClr val="tx1"/>
                </a:solidFill>
                <a:latin typeface="Avenir Roman"/>
              </a:rPr>
              <a:t> (</a:t>
            </a:r>
            <a:r>
              <a:rPr lang="nl-BE" dirty="0" err="1">
                <a:solidFill>
                  <a:schemeClr val="tx1"/>
                </a:solidFill>
                <a:latin typeface="Avenir Roman"/>
              </a:rPr>
              <a:t>either</a:t>
            </a:r>
            <a:r>
              <a:rPr lang="nl-BE" dirty="0">
                <a:solidFill>
                  <a:schemeClr val="tx1"/>
                </a:solidFill>
                <a:latin typeface="Avenir Roman"/>
              </a:rPr>
              <a:t> </a:t>
            </a:r>
            <a:r>
              <a:rPr lang="nl-BE" dirty="0" err="1">
                <a:solidFill>
                  <a:schemeClr val="tx1"/>
                </a:solidFill>
                <a:latin typeface="Avenir Roman"/>
              </a:rPr>
              <a:t>child</a:t>
            </a:r>
            <a:r>
              <a:rPr lang="nl-BE" dirty="0">
                <a:solidFill>
                  <a:schemeClr val="tx1"/>
                </a:solidFill>
                <a:latin typeface="Avenir Roman"/>
              </a:rPr>
              <a:t> or boy/girl) </a:t>
            </a:r>
            <a:r>
              <a:rPr lang="nl-BE" dirty="0">
                <a:solidFill>
                  <a:schemeClr val="bg1">
                    <a:lumMod val="65000"/>
                  </a:schemeClr>
                </a:solidFill>
                <a:latin typeface="Avenir Roman"/>
              </a:rPr>
              <a:t>(Grace, David, &amp; Ryan, 2008)</a:t>
            </a:r>
            <a:r>
              <a:rPr lang="nl-BE" dirty="0">
                <a:solidFill>
                  <a:schemeClr val="tx1"/>
                </a:solidFill>
                <a:latin typeface="Avenir Roman"/>
              </a:rPr>
              <a:t>. </a:t>
            </a:r>
          </a:p>
          <a:p>
            <a:pPr marL="342900" indent="-342900">
              <a:lnSpc>
                <a:spcPct val="90000"/>
              </a:lnSpc>
              <a:buFont typeface="Arial" panose="020B0604020202020204" pitchFamily="34" charset="0"/>
              <a:buChar char="•"/>
            </a:pPr>
            <a:r>
              <a:rPr lang="nl-BE" dirty="0" err="1">
                <a:solidFill>
                  <a:schemeClr val="tx1"/>
                </a:solidFill>
                <a:latin typeface="Avenir Roman"/>
              </a:rPr>
              <a:t>This</a:t>
            </a:r>
            <a:r>
              <a:rPr lang="nl-BE" dirty="0">
                <a:solidFill>
                  <a:schemeClr val="tx1"/>
                </a:solidFill>
                <a:latin typeface="Avenir Roman"/>
              </a:rPr>
              <a:t> </a:t>
            </a:r>
            <a:r>
              <a:rPr lang="nl-BE" dirty="0" err="1">
                <a:solidFill>
                  <a:schemeClr val="tx1"/>
                </a:solidFill>
                <a:latin typeface="Avenir Roman"/>
              </a:rPr>
              <a:t>behaviour</a:t>
            </a:r>
            <a:r>
              <a:rPr lang="nl-BE" dirty="0">
                <a:solidFill>
                  <a:schemeClr val="tx1"/>
                </a:solidFill>
                <a:latin typeface="Avenir Roman"/>
              </a:rPr>
              <a:t> </a:t>
            </a:r>
            <a:r>
              <a:rPr lang="nl-BE" dirty="0" err="1">
                <a:solidFill>
                  <a:schemeClr val="tx1"/>
                </a:solidFill>
                <a:latin typeface="Avenir Roman"/>
              </a:rPr>
              <a:t>can</a:t>
            </a:r>
            <a:r>
              <a:rPr lang="nl-BE" dirty="0">
                <a:solidFill>
                  <a:schemeClr val="tx1"/>
                </a:solidFill>
                <a:latin typeface="Avenir Roman"/>
              </a:rPr>
              <a:t> </a:t>
            </a:r>
            <a:r>
              <a:rPr lang="nl-BE" dirty="0" err="1">
                <a:solidFill>
                  <a:schemeClr val="tx1"/>
                </a:solidFill>
                <a:latin typeface="Avenir Roman"/>
              </a:rPr>
              <a:t>only</a:t>
            </a:r>
            <a:r>
              <a:rPr lang="nl-BE" dirty="0">
                <a:solidFill>
                  <a:schemeClr val="tx1"/>
                </a:solidFill>
                <a:latin typeface="Avenir Roman"/>
              </a:rPr>
              <a:t> </a:t>
            </a:r>
            <a:r>
              <a:rPr lang="nl-BE" dirty="0" err="1">
                <a:solidFill>
                  <a:schemeClr val="tx1"/>
                </a:solidFill>
                <a:latin typeface="Avenir Roman"/>
              </a:rPr>
              <a:t>be</a:t>
            </a:r>
            <a:r>
              <a:rPr lang="nl-BE" dirty="0">
                <a:solidFill>
                  <a:schemeClr val="tx1"/>
                </a:solidFill>
                <a:latin typeface="Avenir Roman"/>
              </a:rPr>
              <a:t> </a:t>
            </a:r>
            <a:r>
              <a:rPr lang="nl-BE" dirty="0" err="1">
                <a:solidFill>
                  <a:schemeClr val="tx1"/>
                </a:solidFill>
                <a:latin typeface="Avenir Roman"/>
              </a:rPr>
              <a:t>self-determined</a:t>
            </a:r>
            <a:r>
              <a:rPr lang="nl-BE" dirty="0">
                <a:solidFill>
                  <a:schemeClr val="tx1"/>
                </a:solidFill>
                <a:latin typeface="Avenir Roman"/>
              </a:rPr>
              <a:t>.</a:t>
            </a:r>
          </a:p>
          <a:p>
            <a:pPr marL="342900" indent="-342900">
              <a:lnSpc>
                <a:spcPct val="90000"/>
              </a:lnSpc>
              <a:buFont typeface="Arial" panose="020B0604020202020204" pitchFamily="34" charset="0"/>
              <a:buChar char="•"/>
            </a:pPr>
            <a:r>
              <a:rPr lang="nl-BE" dirty="0">
                <a:solidFill>
                  <a:schemeClr val="tx1"/>
                </a:solidFill>
                <a:latin typeface="Avenir Roman"/>
              </a:rPr>
              <a:t>SIA </a:t>
            </a:r>
            <a:r>
              <a:rPr lang="nl-BE" dirty="0" err="1">
                <a:solidFill>
                  <a:schemeClr val="tx1"/>
                </a:solidFill>
                <a:latin typeface="Avenir Roman"/>
              </a:rPr>
              <a:t>would</a:t>
            </a:r>
            <a:r>
              <a:rPr lang="nl-BE" dirty="0">
                <a:solidFill>
                  <a:schemeClr val="tx1"/>
                </a:solidFill>
                <a:latin typeface="Avenir Roman"/>
              </a:rPr>
              <a:t> </a:t>
            </a:r>
            <a:r>
              <a:rPr lang="nl-BE" dirty="0" err="1">
                <a:solidFill>
                  <a:schemeClr val="tx1"/>
                </a:solidFill>
                <a:latin typeface="Avenir Roman"/>
              </a:rPr>
              <a:t>argue</a:t>
            </a:r>
            <a:r>
              <a:rPr lang="nl-BE" dirty="0">
                <a:solidFill>
                  <a:schemeClr val="tx1"/>
                </a:solidFill>
                <a:latin typeface="Avenir Roman"/>
              </a:rPr>
              <a:t> </a:t>
            </a:r>
            <a:r>
              <a:rPr lang="nl-BE" dirty="0" err="1">
                <a:solidFill>
                  <a:schemeClr val="tx1"/>
                </a:solidFill>
                <a:latin typeface="Avenir Roman"/>
              </a:rPr>
              <a:t>that</a:t>
            </a:r>
            <a:r>
              <a:rPr lang="nl-BE" dirty="0">
                <a:solidFill>
                  <a:schemeClr val="tx1"/>
                </a:solidFill>
                <a:latin typeface="Avenir Roman"/>
              </a:rPr>
              <a:t> </a:t>
            </a:r>
            <a:r>
              <a:rPr lang="nl-BE" dirty="0" err="1">
                <a:solidFill>
                  <a:schemeClr val="tx1"/>
                </a:solidFill>
                <a:latin typeface="Avenir Roman"/>
              </a:rPr>
              <a:t>when</a:t>
            </a:r>
            <a:r>
              <a:rPr lang="nl-BE" dirty="0">
                <a:solidFill>
                  <a:schemeClr val="tx1"/>
                </a:solidFill>
                <a:latin typeface="Avenir Roman"/>
              </a:rPr>
              <a:t> the </a:t>
            </a:r>
            <a:r>
              <a:rPr lang="nl-BE" dirty="0" err="1">
                <a:solidFill>
                  <a:schemeClr val="tx1"/>
                </a:solidFill>
                <a:latin typeface="Avenir Roman"/>
              </a:rPr>
              <a:t>self</a:t>
            </a:r>
            <a:r>
              <a:rPr lang="nl-BE" dirty="0">
                <a:solidFill>
                  <a:schemeClr val="tx1"/>
                </a:solidFill>
                <a:latin typeface="Avenir Roman"/>
              </a:rPr>
              <a:t> is </a:t>
            </a:r>
            <a:r>
              <a:rPr lang="nl-BE" dirty="0" err="1">
                <a:solidFill>
                  <a:schemeClr val="tx1"/>
                </a:solidFill>
                <a:latin typeface="Avenir Roman"/>
              </a:rPr>
              <a:t>defined</a:t>
            </a:r>
            <a:r>
              <a:rPr lang="nl-BE" dirty="0">
                <a:solidFill>
                  <a:schemeClr val="tx1"/>
                </a:solidFill>
                <a:latin typeface="Avenir Roman"/>
              </a:rPr>
              <a:t> in </a:t>
            </a:r>
            <a:r>
              <a:rPr lang="nl-BE" dirty="0" err="1">
                <a:solidFill>
                  <a:schemeClr val="tx1"/>
                </a:solidFill>
                <a:latin typeface="Avenir Roman"/>
              </a:rPr>
              <a:t>group-based</a:t>
            </a:r>
            <a:r>
              <a:rPr lang="nl-BE" dirty="0">
                <a:solidFill>
                  <a:schemeClr val="tx1"/>
                </a:solidFill>
                <a:latin typeface="Avenir Roman"/>
              </a:rPr>
              <a:t> </a:t>
            </a:r>
            <a:r>
              <a:rPr lang="nl-BE" dirty="0" err="1">
                <a:solidFill>
                  <a:schemeClr val="tx1"/>
                </a:solidFill>
                <a:latin typeface="Avenir Roman"/>
              </a:rPr>
              <a:t>terms</a:t>
            </a:r>
            <a:r>
              <a:rPr lang="nl-BE" dirty="0">
                <a:solidFill>
                  <a:schemeClr val="tx1"/>
                </a:solidFill>
                <a:latin typeface="Avenir Roman"/>
              </a:rPr>
              <a:t> </a:t>
            </a:r>
            <a:r>
              <a:rPr lang="nl-BE" dirty="0" err="1">
                <a:solidFill>
                  <a:schemeClr val="tx1"/>
                </a:solidFill>
                <a:latin typeface="Avenir Roman"/>
              </a:rPr>
              <a:t>that</a:t>
            </a:r>
            <a:r>
              <a:rPr lang="nl-BE" dirty="0">
                <a:solidFill>
                  <a:schemeClr val="tx1"/>
                </a:solidFill>
                <a:latin typeface="Avenir Roman"/>
              </a:rPr>
              <a:t> </a:t>
            </a:r>
            <a:r>
              <a:rPr lang="nl-BE" dirty="0" err="1">
                <a:solidFill>
                  <a:schemeClr val="tx1"/>
                </a:solidFill>
                <a:latin typeface="Avenir Roman"/>
              </a:rPr>
              <a:t>group</a:t>
            </a:r>
            <a:r>
              <a:rPr lang="nl-BE" dirty="0">
                <a:solidFill>
                  <a:schemeClr val="tx1"/>
                </a:solidFill>
                <a:latin typeface="Avenir Roman"/>
              </a:rPr>
              <a:t> </a:t>
            </a:r>
            <a:r>
              <a:rPr lang="nl-BE" dirty="0" err="1">
                <a:solidFill>
                  <a:schemeClr val="tx1"/>
                </a:solidFill>
                <a:latin typeface="Avenir Roman"/>
              </a:rPr>
              <a:t>motivation</a:t>
            </a:r>
            <a:r>
              <a:rPr lang="nl-BE" dirty="0">
                <a:solidFill>
                  <a:schemeClr val="tx1"/>
                </a:solidFill>
                <a:latin typeface="Avenir Roman"/>
              </a:rPr>
              <a:t> is no </a:t>
            </a:r>
            <a:r>
              <a:rPr lang="nl-BE" dirty="0" err="1">
                <a:solidFill>
                  <a:schemeClr val="tx1"/>
                </a:solidFill>
                <a:latin typeface="Avenir Roman"/>
              </a:rPr>
              <a:t>longer</a:t>
            </a:r>
            <a:r>
              <a:rPr lang="nl-BE" dirty="0">
                <a:solidFill>
                  <a:schemeClr val="tx1"/>
                </a:solidFill>
                <a:latin typeface="Avenir Roman"/>
              </a:rPr>
              <a:t> </a:t>
            </a:r>
            <a:r>
              <a:rPr lang="nl-BE" dirty="0" err="1">
                <a:solidFill>
                  <a:schemeClr val="tx1"/>
                </a:solidFill>
                <a:latin typeface="Avenir Roman"/>
              </a:rPr>
              <a:t>extrinsic</a:t>
            </a:r>
            <a:r>
              <a:rPr lang="nl-BE" dirty="0">
                <a:solidFill>
                  <a:schemeClr val="tx1"/>
                </a:solidFill>
                <a:latin typeface="Avenir Roman"/>
              </a:rPr>
              <a:t> but </a:t>
            </a:r>
            <a:r>
              <a:rPr lang="nl-BE" dirty="0" err="1">
                <a:solidFill>
                  <a:schemeClr val="tx1"/>
                </a:solidFill>
                <a:latin typeface="Avenir Roman"/>
              </a:rPr>
              <a:t>instead</a:t>
            </a:r>
            <a:r>
              <a:rPr lang="nl-BE" dirty="0">
                <a:solidFill>
                  <a:schemeClr val="tx1"/>
                </a:solidFill>
                <a:latin typeface="Avenir Roman"/>
              </a:rPr>
              <a:t> </a:t>
            </a:r>
            <a:r>
              <a:rPr lang="nl-BE" dirty="0" err="1">
                <a:solidFill>
                  <a:schemeClr val="tx1"/>
                </a:solidFill>
                <a:latin typeface="Avenir Roman"/>
              </a:rPr>
              <a:t>becomes</a:t>
            </a:r>
            <a:r>
              <a:rPr lang="nl-BE" dirty="0">
                <a:solidFill>
                  <a:schemeClr val="tx1"/>
                </a:solidFill>
                <a:latin typeface="Avenir Roman"/>
              </a:rPr>
              <a:t> </a:t>
            </a:r>
            <a:r>
              <a:rPr lang="nl-BE" dirty="0" err="1">
                <a:solidFill>
                  <a:schemeClr val="tx1"/>
                </a:solidFill>
                <a:latin typeface="Avenir Roman"/>
              </a:rPr>
              <a:t>intrinsic</a:t>
            </a:r>
            <a:r>
              <a:rPr lang="nl-BE" dirty="0">
                <a:solidFill>
                  <a:schemeClr val="tx1"/>
                </a:solidFill>
                <a:latin typeface="Avenir Roman"/>
              </a:rPr>
              <a:t>.</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Comparing approaches</a:t>
            </a:r>
            <a:br>
              <a:rPr lang="en-US" b="0" dirty="0">
                <a:solidFill>
                  <a:srgbClr val="22568B"/>
                </a:solidFill>
                <a:latin typeface="Avenir Roman" panose="02000503020000020003" pitchFamily="2" charset="0"/>
              </a:rPr>
            </a:br>
            <a:r>
              <a:rPr lang="en-US" b="0" dirty="0">
                <a:solidFill>
                  <a:srgbClr val="22568B"/>
                </a:solidFill>
                <a:latin typeface="Avenir Roman" panose="02000503020000020003" pitchFamily="2" charset="0"/>
              </a:rPr>
              <a:t> </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342136" y="1193299"/>
            <a:ext cx="8021515"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Theoretical chasm</a:t>
            </a:r>
          </a:p>
        </p:txBody>
      </p:sp>
      <p:sp>
        <p:nvSpPr>
          <p:cNvPr id="6" name="Subtitle 2">
            <a:extLst>
              <a:ext uri="{FF2B5EF4-FFF2-40B4-BE49-F238E27FC236}">
                <a16:creationId xmlns:a16="http://schemas.microsoft.com/office/drawing/2014/main" id="{593AABE9-6531-4906-ACB7-543E4751259D}"/>
              </a:ext>
            </a:extLst>
          </p:cNvPr>
          <p:cNvSpPr txBox="1">
            <a:spLocks/>
          </p:cNvSpPr>
          <p:nvPr/>
        </p:nvSpPr>
        <p:spPr>
          <a:xfrm>
            <a:off x="972518" y="1745427"/>
            <a:ext cx="8021515" cy="643617"/>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50B4C9"/>
                </a:solidFill>
                <a:latin typeface="Avenir Roman" panose="02000503020000020003" pitchFamily="2" charset="0"/>
              </a:rPr>
              <a:t>An empirical </a:t>
            </a:r>
            <a:r>
              <a:rPr lang="en-US" sz="2400" dirty="0" err="1">
                <a:solidFill>
                  <a:srgbClr val="50B4C9"/>
                </a:solidFill>
                <a:latin typeface="Avenir Roman" panose="02000503020000020003" pitchFamily="2" charset="0"/>
              </a:rPr>
              <a:t>rapproachement</a:t>
            </a:r>
            <a:endParaRPr lang="en-US" sz="2400" dirty="0">
              <a:solidFill>
                <a:srgbClr val="50B4C9"/>
              </a:solidFill>
              <a:latin typeface="Avenir Roman" panose="02000503020000020003" pitchFamily="2" charset="0"/>
            </a:endParaRPr>
          </a:p>
        </p:txBody>
      </p:sp>
    </p:spTree>
    <p:extLst>
      <p:ext uri="{BB962C8B-B14F-4D97-AF65-F5344CB8AC3E}">
        <p14:creationId xmlns:p14="http://schemas.microsoft.com/office/powerpoint/2010/main" val="37601005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0E801407-63DB-4D92-968B-9591867508DA}"/>
              </a:ext>
            </a:extLst>
          </p:cNvPr>
          <p:cNvPicPr>
            <a:picLocks noGrp="1" noChangeAspect="1"/>
          </p:cNvPicPr>
          <p:nvPr>
            <p:ph idx="1"/>
          </p:nvPr>
        </p:nvPicPr>
        <p:blipFill rotWithShape="1">
          <a:blip r:embed="rId2"/>
          <a:srcRect t="90120"/>
          <a:stretch/>
        </p:blipFill>
        <p:spPr>
          <a:xfrm>
            <a:off x="931985" y="1782612"/>
            <a:ext cx="6151516" cy="328114"/>
          </a:xfrm>
        </p:spPr>
      </p:pic>
      <p:sp>
        <p:nvSpPr>
          <p:cNvPr id="18" name="Text Box 3">
            <a:extLst>
              <a:ext uri="{FF2B5EF4-FFF2-40B4-BE49-F238E27FC236}">
                <a16:creationId xmlns:a16="http://schemas.microsoft.com/office/drawing/2014/main" id="{148EB2E8-CCD7-6541-8330-263D37F4672E}"/>
              </a:ext>
            </a:extLst>
          </p:cNvPr>
          <p:cNvSpPr txBox="1">
            <a:spLocks noChangeArrowheads="1"/>
          </p:cNvSpPr>
          <p:nvPr/>
        </p:nvSpPr>
        <p:spPr bwMode="auto">
          <a:xfrm rot="16200000">
            <a:off x="2747645" y="1029487"/>
            <a:ext cx="1223963" cy="4176713"/>
          </a:xfrm>
          <a:prstGeom prst="rect">
            <a:avLst/>
          </a:prstGeom>
          <a:noFill/>
          <a:ln w="9525">
            <a:solidFill>
              <a:srgbClr val="7F7F7F"/>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defTabSz="914400">
              <a:spcBef>
                <a:spcPct val="0"/>
              </a:spcBef>
              <a:buFontTx/>
              <a:buNone/>
            </a:pPr>
            <a:r>
              <a:rPr lang="en-AU" altLang="en-US" sz="1100">
                <a:solidFill>
                  <a:prstClr val="black"/>
                </a:solidFill>
                <a:latin typeface="Arial" panose="020B0604020202020204" pitchFamily="34" charset="0"/>
                <a:cs typeface="Arial" panose="020B0604020202020204" pitchFamily="34" charset="0"/>
              </a:rPr>
              <a:t>locus of intrinsic motivation </a:t>
            </a:r>
          </a:p>
        </p:txBody>
      </p:sp>
      <p:sp>
        <p:nvSpPr>
          <p:cNvPr id="19" name="Text Box 3">
            <a:extLst>
              <a:ext uri="{FF2B5EF4-FFF2-40B4-BE49-F238E27FC236}">
                <a16:creationId xmlns:a16="http://schemas.microsoft.com/office/drawing/2014/main" id="{35DF7A6E-04E7-A444-ACBF-C72DFEA3DBE2}"/>
              </a:ext>
            </a:extLst>
          </p:cNvPr>
          <p:cNvSpPr txBox="1">
            <a:spLocks noChangeArrowheads="1"/>
          </p:cNvSpPr>
          <p:nvPr/>
        </p:nvSpPr>
        <p:spPr bwMode="auto">
          <a:xfrm>
            <a:off x="1688783" y="2640800"/>
            <a:ext cx="1706562" cy="1016000"/>
          </a:xfrm>
          <a:prstGeom prst="rect">
            <a:avLst/>
          </a:prstGeom>
          <a:solidFill>
            <a:srgbClr val="C0504D">
              <a:lumMod val="20000"/>
              <a:lumOff val="80000"/>
            </a:srgbClr>
          </a:solidFill>
          <a:ln w="9525" cmpd="sng">
            <a:solidFill>
              <a:srgbClr val="7F7F7F"/>
            </a:solidFill>
            <a:miter lim="800000"/>
            <a:headEnd/>
            <a:tailEnd/>
          </a:ln>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prstClr val="black"/>
                </a:solidFill>
                <a:effectLst/>
                <a:uLnTx/>
                <a:uFillTx/>
                <a:latin typeface="Arial" charset="0"/>
                <a:ea typeface="ＭＳ Ｐゴシック" charset="0"/>
              </a:rPr>
              <a:t>social identity</a:t>
            </a:r>
            <a:endParaRPr kumimoji="0" lang="en-AU" sz="11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20" name="Text Box 3">
            <a:extLst>
              <a:ext uri="{FF2B5EF4-FFF2-40B4-BE49-F238E27FC236}">
                <a16:creationId xmlns:a16="http://schemas.microsoft.com/office/drawing/2014/main" id="{B2CF83C5-CA97-DA44-8260-2741099422D3}"/>
              </a:ext>
            </a:extLst>
          </p:cNvPr>
          <p:cNvSpPr txBox="1">
            <a:spLocks noChangeArrowheads="1"/>
          </p:cNvSpPr>
          <p:nvPr/>
        </p:nvSpPr>
        <p:spPr bwMode="auto">
          <a:xfrm>
            <a:off x="1817370" y="2932900"/>
            <a:ext cx="1447800" cy="627062"/>
          </a:xfrm>
          <a:prstGeom prst="rect">
            <a:avLst/>
          </a:prstGeom>
          <a:solidFill>
            <a:srgbClr val="C0504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charset="0"/>
                <a:ea typeface="ＭＳ Ｐゴシック" charset="0"/>
              </a:rPr>
              <a:t>self as member of Team X</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21" name="Text Box 3">
            <a:extLst>
              <a:ext uri="{FF2B5EF4-FFF2-40B4-BE49-F238E27FC236}">
                <a16:creationId xmlns:a16="http://schemas.microsoft.com/office/drawing/2014/main" id="{367ADC6C-8684-A54B-9C86-32361B0F15A3}"/>
              </a:ext>
            </a:extLst>
          </p:cNvPr>
          <p:cNvSpPr txBox="1">
            <a:spLocks noChangeArrowheads="1"/>
          </p:cNvSpPr>
          <p:nvPr/>
        </p:nvSpPr>
        <p:spPr bwMode="auto">
          <a:xfrm>
            <a:off x="3762058" y="2932900"/>
            <a:ext cx="1544637" cy="627062"/>
          </a:xfrm>
          <a:prstGeom prst="rect">
            <a:avLst/>
          </a:prstGeom>
          <a:solidFill>
            <a:srgbClr val="C0504D">
              <a:lumMod val="20000"/>
              <a:lumOff val="8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altLang="en-US" sz="1000" b="0" i="0" u="none" strike="noStrike" kern="0" cap="none" spc="0" normalizeH="0" baseline="0" noProof="0" dirty="0">
                <a:ln>
                  <a:noFill/>
                </a:ln>
                <a:solidFill>
                  <a:prstClr val="black"/>
                </a:solidFill>
                <a:effectLst/>
                <a:uLnTx/>
                <a:uFillTx/>
                <a:latin typeface="Arial" charset="0"/>
                <a:ea typeface="ＭＳ Ｐゴシック" charset="0"/>
              </a:rPr>
              <a:t> Activity that advances the interests of Team X</a:t>
            </a:r>
            <a:endParaRPr kumimoji="0" lang="en-AU" altLang="en-US" sz="1000" b="0" i="0" u="none" strike="noStrike" kern="0" cap="none" spc="0" normalizeH="0" baseline="0" noProof="0" dirty="0">
              <a:ln>
                <a:noFill/>
              </a:ln>
              <a:solidFill>
                <a:prstClr val="black"/>
              </a:solidFill>
              <a:effectLst/>
              <a:uLnTx/>
              <a:uFillTx/>
              <a:latin typeface="Arial" charset="0"/>
              <a:ea typeface="ＭＳ Ｐゴシック" charset="0"/>
            </a:endParaRPr>
          </a:p>
        </p:txBody>
      </p:sp>
      <p:sp>
        <p:nvSpPr>
          <p:cNvPr id="22" name="Text Box 3">
            <a:extLst>
              <a:ext uri="{FF2B5EF4-FFF2-40B4-BE49-F238E27FC236}">
                <a16:creationId xmlns:a16="http://schemas.microsoft.com/office/drawing/2014/main" id="{01189AAC-0EEF-E042-9D31-F4BA56831801}"/>
              </a:ext>
            </a:extLst>
          </p:cNvPr>
          <p:cNvSpPr txBox="1">
            <a:spLocks noChangeArrowheads="1"/>
          </p:cNvSpPr>
          <p:nvPr/>
        </p:nvSpPr>
        <p:spPr bwMode="auto">
          <a:xfrm>
            <a:off x="1688783" y="3979062"/>
            <a:ext cx="1706562" cy="1009650"/>
          </a:xfrm>
          <a:prstGeom prst="rect">
            <a:avLst/>
          </a:prstGeom>
          <a:solidFill>
            <a:srgbClr val="4F81BD">
              <a:lumMod val="20000"/>
              <a:lumOff val="80000"/>
            </a:srgbClr>
          </a:solidFill>
          <a:ln w="9525" cmpd="sng">
            <a:solidFill>
              <a:srgbClr val="7F7F7F"/>
            </a:solidFill>
            <a:miter lim="800000"/>
            <a:headEnd/>
            <a:tailEnd/>
          </a:ln>
        </p:spPr>
        <p:txBody>
          <a:bodyP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100" b="0" i="0" u="none" strike="noStrike" kern="0" cap="none" spc="0" normalizeH="0" baseline="0" noProof="0" dirty="0">
                <a:ln>
                  <a:noFill/>
                </a:ln>
                <a:solidFill>
                  <a:prstClr val="black"/>
                </a:solidFill>
                <a:effectLst/>
                <a:uLnTx/>
                <a:uFillTx/>
                <a:latin typeface="Arial" charset="0"/>
                <a:ea typeface="ＭＳ Ｐゴシック" charset="0"/>
              </a:rPr>
              <a:t>personal identity</a:t>
            </a:r>
            <a:endParaRPr kumimoji="0" lang="en-AU" sz="11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23" name="Text Box 3">
            <a:extLst>
              <a:ext uri="{FF2B5EF4-FFF2-40B4-BE49-F238E27FC236}">
                <a16:creationId xmlns:a16="http://schemas.microsoft.com/office/drawing/2014/main" id="{2D312C51-C093-D64C-B8F1-4F222204EA6B}"/>
              </a:ext>
            </a:extLst>
          </p:cNvPr>
          <p:cNvSpPr txBox="1">
            <a:spLocks noChangeArrowheads="1"/>
          </p:cNvSpPr>
          <p:nvPr/>
        </p:nvSpPr>
        <p:spPr bwMode="auto">
          <a:xfrm>
            <a:off x="1817370" y="4264812"/>
            <a:ext cx="1447800" cy="627063"/>
          </a:xfrm>
          <a:prstGeom prst="rect">
            <a:avLst/>
          </a:prstGeom>
          <a:solidFill>
            <a:srgbClr val="4F81B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sz="1000" b="0" i="0" u="none" strike="noStrike" kern="0" cap="none" spc="0" normalizeH="0" baseline="0" noProof="0" dirty="0">
                <a:ln>
                  <a:noFill/>
                </a:ln>
                <a:solidFill>
                  <a:prstClr val="black"/>
                </a:solidFill>
                <a:effectLst/>
                <a:uLnTx/>
                <a:uFillTx/>
                <a:latin typeface="Arial" charset="0"/>
                <a:ea typeface="ＭＳ Ｐゴシック" charset="0"/>
              </a:rPr>
              <a:t>self as individual</a:t>
            </a:r>
            <a:endPar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endParaRPr>
          </a:p>
        </p:txBody>
      </p:sp>
      <p:sp>
        <p:nvSpPr>
          <p:cNvPr id="24" name="Text Box 3">
            <a:extLst>
              <a:ext uri="{FF2B5EF4-FFF2-40B4-BE49-F238E27FC236}">
                <a16:creationId xmlns:a16="http://schemas.microsoft.com/office/drawing/2014/main" id="{7D97DFC1-DA85-7545-8A8A-ABFE83DEFBE1}"/>
              </a:ext>
            </a:extLst>
          </p:cNvPr>
          <p:cNvSpPr txBox="1">
            <a:spLocks noChangeArrowheads="1"/>
          </p:cNvSpPr>
          <p:nvPr/>
        </p:nvSpPr>
        <p:spPr bwMode="auto">
          <a:xfrm>
            <a:off x="3762058" y="4264812"/>
            <a:ext cx="1544637" cy="627063"/>
          </a:xfrm>
          <a:prstGeom prst="rect">
            <a:avLst/>
          </a:prstGeom>
          <a:solidFill>
            <a:sysClr val="window" lastClr="FFFFFF">
              <a:lumMod val="85000"/>
            </a:sys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altLang="en-US" sz="1000" b="0" i="0" u="none" strike="noStrike" kern="0" cap="none" spc="0" normalizeH="0" baseline="0" noProof="0" dirty="0">
                <a:ln>
                  <a:noFill/>
                </a:ln>
                <a:solidFill>
                  <a:prstClr val="black"/>
                </a:solidFill>
                <a:effectLst/>
                <a:uLnTx/>
                <a:uFillTx/>
                <a:latin typeface="Arial" charset="0"/>
                <a:ea typeface="ＭＳ Ｐゴシック" charset="0"/>
              </a:rPr>
              <a:t>Activity that advances the interests of Team X</a:t>
            </a:r>
            <a:endParaRPr kumimoji="0" lang="en-AU" altLang="en-US" sz="1000" b="0" i="0" u="none" strike="noStrike" kern="0" cap="none" spc="0" normalizeH="0" baseline="0" noProof="0" dirty="0">
              <a:ln>
                <a:noFill/>
              </a:ln>
              <a:solidFill>
                <a:prstClr val="black"/>
              </a:solidFill>
              <a:effectLst/>
              <a:uLnTx/>
              <a:uFillTx/>
              <a:latin typeface="Arial" charset="0"/>
              <a:ea typeface="ＭＳ Ｐゴシック" charset="0"/>
            </a:endParaRPr>
          </a:p>
        </p:txBody>
      </p:sp>
      <p:sp>
        <p:nvSpPr>
          <p:cNvPr id="25" name="Rectangle 1">
            <a:extLst>
              <a:ext uri="{FF2B5EF4-FFF2-40B4-BE49-F238E27FC236}">
                <a16:creationId xmlns:a16="http://schemas.microsoft.com/office/drawing/2014/main" id="{2EFF87C3-C440-3745-9358-A0F907E58F9E}"/>
              </a:ext>
            </a:extLst>
          </p:cNvPr>
          <p:cNvSpPr>
            <a:spLocks noChangeArrowheads="1"/>
          </p:cNvSpPr>
          <p:nvPr/>
        </p:nvSpPr>
        <p:spPr bwMode="auto">
          <a:xfrm>
            <a:off x="1826895" y="2061437"/>
            <a:ext cx="1428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defTabSz="914400">
              <a:spcBef>
                <a:spcPct val="0"/>
              </a:spcBef>
              <a:buFontTx/>
              <a:buNone/>
            </a:pPr>
            <a:r>
              <a:rPr lang="en-GB" altLang="en-US" sz="1200" dirty="0">
                <a:solidFill>
                  <a:prstClr val="black"/>
                </a:solidFill>
                <a:latin typeface="Arial" panose="020B0604020202020204" pitchFamily="34" charset="0"/>
              </a:rPr>
              <a:t>salient </a:t>
            </a:r>
          </a:p>
          <a:p>
            <a:pPr algn="ctr" defTabSz="914400">
              <a:spcBef>
                <a:spcPct val="0"/>
              </a:spcBef>
              <a:buFontTx/>
              <a:buNone/>
            </a:pPr>
            <a:r>
              <a:rPr lang="en-GB" altLang="en-US" sz="1200" dirty="0">
                <a:solidFill>
                  <a:prstClr val="black"/>
                </a:solidFill>
                <a:latin typeface="Arial" panose="020B0604020202020204" pitchFamily="34" charset="0"/>
              </a:rPr>
              <a:t>self-categorization</a:t>
            </a:r>
            <a:endParaRPr lang="en-AU" altLang="en-US" sz="1200" dirty="0">
              <a:solidFill>
                <a:prstClr val="black"/>
              </a:solidFill>
              <a:latin typeface="Arial" panose="020B0604020202020204" pitchFamily="34" charset="0"/>
            </a:endParaRPr>
          </a:p>
        </p:txBody>
      </p:sp>
      <p:sp>
        <p:nvSpPr>
          <p:cNvPr id="26" name="Text Box 3">
            <a:extLst>
              <a:ext uri="{FF2B5EF4-FFF2-40B4-BE49-F238E27FC236}">
                <a16:creationId xmlns:a16="http://schemas.microsoft.com/office/drawing/2014/main" id="{F0AC39E7-DD9C-4943-9E5C-C090F570BB21}"/>
              </a:ext>
            </a:extLst>
          </p:cNvPr>
          <p:cNvSpPr txBox="1">
            <a:spLocks noChangeArrowheads="1"/>
          </p:cNvSpPr>
          <p:nvPr/>
        </p:nvSpPr>
        <p:spPr bwMode="auto">
          <a:xfrm>
            <a:off x="5784533" y="2932900"/>
            <a:ext cx="1544637" cy="627062"/>
          </a:xfrm>
          <a:prstGeom prst="rect">
            <a:avLst/>
          </a:prstGeom>
          <a:solidFill>
            <a:sysClr val="window" lastClr="FFFFFF">
              <a:lumMod val="85000"/>
            </a:sys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altLang="en-US" sz="1000" b="0" i="0" u="none" strike="noStrike" kern="0" cap="none" spc="0" normalizeH="0" baseline="0" noProof="0" dirty="0">
                <a:ln>
                  <a:noFill/>
                </a:ln>
                <a:solidFill>
                  <a:prstClr val="black"/>
                </a:solidFill>
                <a:effectLst/>
                <a:uLnTx/>
                <a:uFillTx/>
                <a:latin typeface="Arial" charset="0"/>
                <a:ea typeface="ＭＳ Ｐゴシック" charset="0"/>
              </a:rPr>
              <a:t> Activity that advances the interests of </a:t>
            </a:r>
            <a:r>
              <a:rPr kumimoji="0" lang="en-GB" altLang="en-US" sz="1000" b="0" i="0" u="none" strike="noStrike" kern="0" cap="none" spc="0" normalizeH="0" baseline="0" noProof="0">
                <a:ln>
                  <a:noFill/>
                </a:ln>
                <a:solidFill>
                  <a:prstClr val="black"/>
                </a:solidFill>
                <a:effectLst/>
                <a:uLnTx/>
                <a:uFillTx/>
                <a:latin typeface="Arial" charset="0"/>
                <a:ea typeface="ＭＳ Ｐゴシック" charset="0"/>
              </a:rPr>
              <a:t>Team Y</a:t>
            </a:r>
            <a:endParaRPr kumimoji="0" lang="en-AU" altLang="en-US" sz="1000" b="0" i="0" u="none" strike="noStrike" kern="0" cap="none" spc="0" normalizeH="0" baseline="0" noProof="0" dirty="0">
              <a:ln>
                <a:noFill/>
              </a:ln>
              <a:solidFill>
                <a:prstClr val="black"/>
              </a:solidFill>
              <a:effectLst/>
              <a:uLnTx/>
              <a:uFillTx/>
              <a:latin typeface="Arial" charset="0"/>
              <a:ea typeface="ＭＳ Ｐゴシック" charset="0"/>
            </a:endParaRPr>
          </a:p>
        </p:txBody>
      </p:sp>
      <p:sp>
        <p:nvSpPr>
          <p:cNvPr id="27" name="Text Box 3">
            <a:extLst>
              <a:ext uri="{FF2B5EF4-FFF2-40B4-BE49-F238E27FC236}">
                <a16:creationId xmlns:a16="http://schemas.microsoft.com/office/drawing/2014/main" id="{12D958ED-6E63-C147-A93A-4463DC54AA59}"/>
              </a:ext>
            </a:extLst>
          </p:cNvPr>
          <p:cNvSpPr txBox="1">
            <a:spLocks noChangeArrowheads="1"/>
          </p:cNvSpPr>
          <p:nvPr/>
        </p:nvSpPr>
        <p:spPr bwMode="auto">
          <a:xfrm>
            <a:off x="5784533" y="4267987"/>
            <a:ext cx="1544637" cy="627063"/>
          </a:xfrm>
          <a:prstGeom prst="rect">
            <a:avLst/>
          </a:prstGeom>
          <a:solidFill>
            <a:sysClr val="window" lastClr="FFFFFF">
              <a:lumMod val="85000"/>
            </a:sys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GB" altLang="en-US" sz="1000" b="0" i="0" u="none" strike="noStrike" kern="0" cap="none" spc="0" normalizeH="0" baseline="0" noProof="0" dirty="0">
                <a:ln>
                  <a:noFill/>
                </a:ln>
                <a:solidFill>
                  <a:prstClr val="black"/>
                </a:solidFill>
                <a:effectLst/>
                <a:uLnTx/>
                <a:uFillTx/>
                <a:latin typeface="Arial" charset="0"/>
                <a:ea typeface="ＭＳ Ｐゴシック" charset="0"/>
              </a:rPr>
              <a:t> Activity that advances the interests of </a:t>
            </a:r>
            <a:r>
              <a:rPr kumimoji="0" lang="en-GB" altLang="en-US" sz="1000" b="0" i="0" u="none" strike="noStrike" kern="0" cap="none" spc="0" normalizeH="0" baseline="0" noProof="0">
                <a:ln>
                  <a:noFill/>
                </a:ln>
                <a:solidFill>
                  <a:prstClr val="black"/>
                </a:solidFill>
                <a:effectLst/>
                <a:uLnTx/>
                <a:uFillTx/>
                <a:latin typeface="Arial" charset="0"/>
                <a:ea typeface="ＭＳ Ｐゴシック" charset="0"/>
              </a:rPr>
              <a:t>Team Y</a:t>
            </a:r>
            <a:endParaRPr kumimoji="0" lang="en-AU" altLang="en-US" sz="1000" b="0" i="0" u="none" strike="noStrike" kern="0" cap="none" spc="0" normalizeH="0" baseline="0" noProof="0" dirty="0">
              <a:ln>
                <a:noFill/>
              </a:ln>
              <a:solidFill>
                <a:prstClr val="black"/>
              </a:solidFill>
              <a:effectLst/>
              <a:uLnTx/>
              <a:uFillTx/>
              <a:latin typeface="Arial" charset="0"/>
              <a:ea typeface="ＭＳ Ｐゴシック" charset="0"/>
            </a:endParaRPr>
          </a:p>
        </p:txBody>
      </p:sp>
      <p:sp>
        <p:nvSpPr>
          <p:cNvPr id="28" name="Text Box 3">
            <a:extLst>
              <a:ext uri="{FF2B5EF4-FFF2-40B4-BE49-F238E27FC236}">
                <a16:creationId xmlns:a16="http://schemas.microsoft.com/office/drawing/2014/main" id="{EC1CED5C-FD2A-AF40-A9BB-01D6072611FF}"/>
              </a:ext>
            </a:extLst>
          </p:cNvPr>
          <p:cNvSpPr txBox="1">
            <a:spLocks noChangeArrowheads="1"/>
          </p:cNvSpPr>
          <p:nvPr/>
        </p:nvSpPr>
        <p:spPr bwMode="auto">
          <a:xfrm rot="16200000">
            <a:off x="1811020" y="3312312"/>
            <a:ext cx="1223963" cy="2303463"/>
          </a:xfrm>
          <a:prstGeom prst="rect">
            <a:avLst/>
          </a:prstGeom>
          <a:noFill/>
          <a:ln w="9525">
            <a:solidFill>
              <a:srgbClr val="7F7F7F"/>
            </a:solidFill>
            <a:prstDash val="dash"/>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lgn="ctr" defTabSz="914400">
              <a:spcBef>
                <a:spcPct val="0"/>
              </a:spcBef>
              <a:buFontTx/>
              <a:buNone/>
            </a:pPr>
            <a:r>
              <a:rPr lang="en-AU" altLang="en-US" sz="1100">
                <a:solidFill>
                  <a:prstClr val="black"/>
                </a:solidFill>
                <a:latin typeface="Arial" panose="020B0604020202020204" pitchFamily="34" charset="0"/>
                <a:cs typeface="Arial" panose="020B0604020202020204" pitchFamily="34" charset="0"/>
              </a:rPr>
              <a:t>locus of intrinsic motivation </a:t>
            </a:r>
          </a:p>
        </p:txBody>
      </p:sp>
      <p:pic>
        <p:nvPicPr>
          <p:cNvPr id="7" name="Picture 6">
            <a:extLst>
              <a:ext uri="{FF2B5EF4-FFF2-40B4-BE49-F238E27FC236}">
                <a16:creationId xmlns:a16="http://schemas.microsoft.com/office/drawing/2014/main" id="{ECF03EAC-327B-471D-A7AE-DA4EBEBC3531}"/>
              </a:ext>
            </a:extLst>
          </p:cNvPr>
          <p:cNvPicPr>
            <a:picLocks noChangeAspect="1"/>
          </p:cNvPicPr>
          <p:nvPr/>
        </p:nvPicPr>
        <p:blipFill>
          <a:blip r:embed="rId3"/>
          <a:stretch>
            <a:fillRect/>
          </a:stretch>
        </p:blipFill>
        <p:spPr>
          <a:xfrm>
            <a:off x="6608618" y="0"/>
            <a:ext cx="2535382" cy="1690254"/>
          </a:xfrm>
          <a:prstGeom prst="rect">
            <a:avLst/>
          </a:prstGeom>
          <a:effectLst>
            <a:softEdge rad="101600"/>
          </a:effectLst>
        </p:spPr>
      </p:pic>
    </p:spTree>
    <p:extLst>
      <p:ext uri="{BB962C8B-B14F-4D97-AF65-F5344CB8AC3E}">
        <p14:creationId xmlns:p14="http://schemas.microsoft.com/office/powerpoint/2010/main" val="2774781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15</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36685" y="1500414"/>
            <a:ext cx="7057073" cy="3643086"/>
          </a:xfrm>
        </p:spPr>
        <p:txBody>
          <a:bodyPr>
            <a:normAutofit/>
          </a:bodyPr>
          <a:lstStyle/>
          <a:p>
            <a:pPr marL="342900" indent="-342900">
              <a:lnSpc>
                <a:spcPct val="90000"/>
              </a:lnSpc>
              <a:buFont typeface="Arial" panose="020B0604020202020204" pitchFamily="34" charset="0"/>
              <a:buChar char="•"/>
            </a:pPr>
            <a:r>
              <a:rPr lang="en-US" dirty="0">
                <a:solidFill>
                  <a:schemeClr val="tx1"/>
                </a:solidFill>
                <a:latin typeface="Avenir Roman" panose="02000503020000020003"/>
              </a:rPr>
              <a:t>Despite the </a:t>
            </a:r>
            <a:r>
              <a:rPr lang="en-US" b="1" dirty="0">
                <a:solidFill>
                  <a:schemeClr val="tx1"/>
                </a:solidFill>
                <a:latin typeface="Avenir Roman" panose="02000503020000020003"/>
              </a:rPr>
              <a:t>empirical complementarity and conceptual commonality</a:t>
            </a:r>
            <a:r>
              <a:rPr lang="en-US" dirty="0">
                <a:solidFill>
                  <a:schemeClr val="tx1"/>
                </a:solidFill>
                <a:latin typeface="Avenir Roman" panose="02000503020000020003"/>
              </a:rPr>
              <a:t>,  the examination of the basic assumptions underlying the two theories exposes them as </a:t>
            </a:r>
            <a:r>
              <a:rPr lang="en-US" b="1" dirty="0">
                <a:solidFill>
                  <a:schemeClr val="tx1"/>
                </a:solidFill>
                <a:latin typeface="Avenir Roman" panose="02000503020000020003"/>
              </a:rPr>
              <a:t>fundamentally different</a:t>
            </a:r>
            <a:r>
              <a:rPr lang="en-US" dirty="0">
                <a:solidFill>
                  <a:schemeClr val="tx1"/>
                </a:solidFill>
                <a:latin typeface="Avenir Roman" panose="02000503020000020003"/>
              </a:rPr>
              <a:t>.</a:t>
            </a:r>
          </a:p>
          <a:p>
            <a:pPr marL="342900" indent="-342900">
              <a:lnSpc>
                <a:spcPct val="90000"/>
              </a:lnSpc>
              <a:buFont typeface="Arial" panose="020B0604020202020204" pitchFamily="34" charset="0"/>
              <a:buChar char="•"/>
            </a:pPr>
            <a:r>
              <a:rPr lang="en-US" dirty="0">
                <a:solidFill>
                  <a:schemeClr val="tx1"/>
                </a:solidFill>
                <a:latin typeface="Avenir Roman" panose="02000503020000020003"/>
              </a:rPr>
              <a:t>Researchers and practitioners should therefore be clear about what each theory does and does not assume.</a:t>
            </a:r>
          </a:p>
          <a:p>
            <a:pPr marL="342900" indent="-342900">
              <a:lnSpc>
                <a:spcPct val="90000"/>
              </a:lnSpc>
              <a:buFont typeface="Arial" panose="020B0604020202020204" pitchFamily="34" charset="0"/>
              <a:buChar char="•"/>
            </a:pPr>
            <a:r>
              <a:rPr lang="en-US" dirty="0">
                <a:solidFill>
                  <a:schemeClr val="tx1"/>
                </a:solidFill>
                <a:latin typeface="Avenir Roman" panose="02000503020000020003"/>
              </a:rPr>
              <a:t>SIA is relatively new to the field, and there is thus a clear need for more research to compare the two approaches.</a:t>
            </a:r>
          </a:p>
          <a:p>
            <a:pPr marL="342900" indent="-342900">
              <a:lnSpc>
                <a:spcPct val="90000"/>
              </a:lnSpc>
              <a:buFont typeface="Arial" panose="020B0604020202020204" pitchFamily="34" charset="0"/>
              <a:buChar char="•"/>
            </a:pPr>
            <a:r>
              <a:rPr lang="en-US" dirty="0">
                <a:solidFill>
                  <a:schemeClr val="tx1"/>
                </a:solidFill>
                <a:latin typeface="Avenir Roman" panose="02000503020000020003"/>
              </a:rPr>
              <a:t>The amount of research in each domain should not be a basis for choosing one theoretical approach over another.</a:t>
            </a:r>
            <a:endParaRPr lang="nl-BE" dirty="0">
              <a:latin typeface="Avenir Roman" panose="02000503020000020003"/>
            </a:endParaRPr>
          </a:p>
        </p:txBody>
      </p:sp>
      <p:sp>
        <p:nvSpPr>
          <p:cNvPr id="8" name="Title 1">
            <a:extLst>
              <a:ext uri="{FF2B5EF4-FFF2-40B4-BE49-F238E27FC236}">
                <a16:creationId xmlns:a16="http://schemas.microsoft.com/office/drawing/2014/main" id="{362AEFA4-322C-4D50-8767-6B0634F1FBA0}"/>
              </a:ext>
            </a:extLst>
          </p:cNvPr>
          <p:cNvSpPr>
            <a:spLocks noGrp="1"/>
          </p:cNvSpPr>
          <p:nvPr>
            <p:ph type="ctrTitle"/>
          </p:nvPr>
        </p:nvSpPr>
        <p:spPr>
          <a:xfrm>
            <a:off x="679938" y="340153"/>
            <a:ext cx="7772400" cy="522288"/>
          </a:xfrm>
        </p:spPr>
        <p:txBody>
          <a:bodyPr anchor="t">
            <a:noAutofit/>
          </a:bodyPr>
          <a:lstStyle>
            <a:lvl1pPr algn="l">
              <a:defRPr sz="3600" b="1"/>
            </a:lvl1pPr>
          </a:lstStyle>
          <a:p>
            <a:r>
              <a:rPr lang="en-US" sz="3200" b="0" dirty="0">
                <a:solidFill>
                  <a:srgbClr val="22568B"/>
                </a:solidFill>
                <a:latin typeface="Avenir Roman" panose="02000503020000020003"/>
              </a:rPr>
              <a:t>Conclusion: The way forward for sport and exercise psychology </a:t>
            </a:r>
            <a:br>
              <a:rPr lang="en-US" dirty="0"/>
            </a:br>
            <a:endParaRPr lang="en-US" dirty="0"/>
          </a:p>
        </p:txBody>
      </p:sp>
    </p:spTree>
    <p:extLst>
      <p:ext uri="{BB962C8B-B14F-4D97-AF65-F5344CB8AC3E}">
        <p14:creationId xmlns:p14="http://schemas.microsoft.com/office/powerpoint/2010/main" val="4726595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2</a:t>
            </a:fld>
            <a:endParaRPr lang="en-GB" dirty="0"/>
          </a:p>
        </p:txBody>
      </p:sp>
      <p:sp>
        <p:nvSpPr>
          <p:cNvPr id="5" name="Title 1">
            <a:extLst>
              <a:ext uri="{FF2B5EF4-FFF2-40B4-BE49-F238E27FC236}">
                <a16:creationId xmlns:a16="http://schemas.microsoft.com/office/drawing/2014/main" id="{2E36572C-7613-4D4D-9C7E-9752C773C584}"/>
              </a:ext>
            </a:extLst>
          </p:cNvPr>
          <p:cNvSpPr>
            <a:spLocks noGrp="1"/>
          </p:cNvSpPr>
          <p:nvPr>
            <p:ph type="ctrTitle"/>
          </p:nvPr>
        </p:nvSpPr>
        <p:spPr>
          <a:xfrm>
            <a:off x="424961" y="372131"/>
            <a:ext cx="7772400" cy="521493"/>
          </a:xfrm>
        </p:spPr>
        <p:txBody>
          <a:bodyPr anchor="t">
            <a:noAutofit/>
          </a:bodyPr>
          <a:lstStyle>
            <a:lvl1pPr algn="l">
              <a:defRPr sz="3600" b="1"/>
            </a:lvl1pPr>
          </a:lstStyle>
          <a:p>
            <a:r>
              <a:rPr lang="en-US" b="0" dirty="0">
                <a:solidFill>
                  <a:srgbClr val="22568B"/>
                </a:solidFill>
                <a:latin typeface="Avenir Roman" panose="02000503020000020003" pitchFamily="2" charset="0"/>
              </a:rPr>
              <a:t>Self-determination theory: </a:t>
            </a:r>
            <a:br>
              <a:rPr lang="en-US" b="0" dirty="0">
                <a:solidFill>
                  <a:srgbClr val="22568B"/>
                </a:solidFill>
                <a:latin typeface="Avenir Roman" panose="02000503020000020003" pitchFamily="2" charset="0"/>
              </a:rPr>
            </a:br>
            <a:r>
              <a:rPr lang="en-US" b="0" dirty="0">
                <a:solidFill>
                  <a:srgbClr val="22568B"/>
                </a:solidFill>
                <a:latin typeface="Avenir Roman" panose="02000503020000020003" pitchFamily="2" charset="0"/>
              </a:rPr>
              <a:t>A theory of self-concept and motivation  </a:t>
            </a:r>
            <a:br>
              <a:rPr lang="en-US" dirty="0">
                <a:latin typeface="Avenir Roman" panose="02000503020000020003" pitchFamily="2" charset="0"/>
              </a:rPr>
            </a:br>
            <a:endParaRPr lang="en-US" dirty="0">
              <a:latin typeface="Avenir Roman" panose="02000503020000020003" pitchFamily="2" charset="0"/>
            </a:endParaRPr>
          </a:p>
        </p:txBody>
      </p:sp>
      <p:sp>
        <p:nvSpPr>
          <p:cNvPr id="8" name="Content Placeholder 2">
            <a:extLst>
              <a:ext uri="{FF2B5EF4-FFF2-40B4-BE49-F238E27FC236}">
                <a16:creationId xmlns:a16="http://schemas.microsoft.com/office/drawing/2014/main" id="{68AF17C5-4836-46DA-81D6-58CE7E079EF5}"/>
              </a:ext>
            </a:extLst>
          </p:cNvPr>
          <p:cNvSpPr txBox="1">
            <a:spLocks/>
          </p:cNvSpPr>
          <p:nvPr/>
        </p:nvSpPr>
        <p:spPr>
          <a:xfrm>
            <a:off x="114244" y="1718823"/>
            <a:ext cx="8314679" cy="4087547"/>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0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a:lstStyle>
          <a:p>
            <a:pPr marL="342900" indent="-342900" fontAlgn="auto">
              <a:lnSpc>
                <a:spcPct val="90000"/>
              </a:lnSpc>
              <a:spcAft>
                <a:spcPts val="0"/>
              </a:spcAft>
              <a:buFont typeface="Arial" pitchFamily="34" charset="0"/>
              <a:buChar char="•"/>
            </a:pPr>
            <a:r>
              <a:rPr lang="nl-BE" sz="1800" dirty="0" err="1">
                <a:latin typeface="Avenir Roman"/>
              </a:rPr>
              <a:t>Very</a:t>
            </a:r>
            <a:r>
              <a:rPr lang="nl-BE" sz="1800" dirty="0">
                <a:latin typeface="Avenir Roman"/>
              </a:rPr>
              <a:t> </a:t>
            </a:r>
            <a:r>
              <a:rPr lang="nl-BE" sz="1800" dirty="0" err="1">
                <a:latin typeface="Avenir Roman"/>
              </a:rPr>
              <a:t>popular</a:t>
            </a:r>
            <a:r>
              <a:rPr lang="nl-BE" sz="1800" dirty="0">
                <a:latin typeface="Avenir Roman"/>
              </a:rPr>
              <a:t> </a:t>
            </a:r>
            <a:r>
              <a:rPr lang="nl-BE" sz="1800" dirty="0" err="1">
                <a:latin typeface="Avenir Roman"/>
              </a:rPr>
              <a:t>for</a:t>
            </a:r>
            <a:r>
              <a:rPr lang="nl-BE" sz="1800" dirty="0">
                <a:latin typeface="Avenir Roman"/>
              </a:rPr>
              <a:t> the analysis of </a:t>
            </a:r>
            <a:r>
              <a:rPr lang="nl-BE" sz="1800" dirty="0" err="1">
                <a:latin typeface="Avenir Roman"/>
              </a:rPr>
              <a:t>sporting</a:t>
            </a:r>
            <a:r>
              <a:rPr lang="nl-BE" sz="1800" dirty="0">
                <a:latin typeface="Avenir Roman"/>
              </a:rPr>
              <a:t> behaviours </a:t>
            </a:r>
            <a:r>
              <a:rPr lang="nl-BE" sz="1800" dirty="0" err="1">
                <a:latin typeface="Avenir Roman"/>
              </a:rPr>
              <a:t>because</a:t>
            </a:r>
            <a:r>
              <a:rPr lang="nl-BE" sz="1800" dirty="0">
                <a:latin typeface="Avenir Roman"/>
              </a:rPr>
              <a:t> </a:t>
            </a:r>
            <a:r>
              <a:rPr lang="nl-BE" sz="1800" dirty="0" err="1">
                <a:latin typeface="Avenir Roman"/>
              </a:rPr>
              <a:t>it</a:t>
            </a:r>
            <a:r>
              <a:rPr lang="nl-BE" sz="1800" dirty="0">
                <a:latin typeface="Avenir Roman"/>
              </a:rPr>
              <a:t> is a </a:t>
            </a:r>
            <a:r>
              <a:rPr lang="nl-BE" sz="1800" dirty="0" err="1">
                <a:latin typeface="Avenir Roman"/>
              </a:rPr>
              <a:t>theory</a:t>
            </a:r>
            <a:r>
              <a:rPr lang="nl-BE" sz="1800" dirty="0">
                <a:latin typeface="Avenir Roman"/>
              </a:rPr>
              <a:t> of </a:t>
            </a:r>
            <a:r>
              <a:rPr lang="nl-BE" sz="1800" dirty="0" err="1">
                <a:latin typeface="Avenir Roman"/>
              </a:rPr>
              <a:t>self</a:t>
            </a:r>
            <a:r>
              <a:rPr lang="nl-BE" sz="1800" dirty="0">
                <a:latin typeface="Avenir Roman"/>
              </a:rPr>
              <a:t> and </a:t>
            </a:r>
            <a:r>
              <a:rPr lang="nl-BE" sz="1800" dirty="0" err="1">
                <a:latin typeface="Avenir Roman"/>
              </a:rPr>
              <a:t>motivation</a:t>
            </a:r>
            <a:r>
              <a:rPr lang="nl-BE" sz="1800" dirty="0">
                <a:latin typeface="Avenir Roman"/>
              </a:rPr>
              <a:t>: to </a:t>
            </a:r>
            <a:r>
              <a:rPr lang="nl-BE" sz="1800" dirty="0" err="1">
                <a:latin typeface="Avenir Roman"/>
              </a:rPr>
              <a:t>understand</a:t>
            </a:r>
            <a:r>
              <a:rPr lang="nl-BE" sz="1800" dirty="0">
                <a:latin typeface="Avenir Roman"/>
              </a:rPr>
              <a:t> </a:t>
            </a:r>
            <a:r>
              <a:rPr lang="nl-BE" sz="1800" dirty="0" err="1">
                <a:latin typeface="Avenir Roman"/>
              </a:rPr>
              <a:t>how</a:t>
            </a:r>
            <a:r>
              <a:rPr lang="nl-BE" sz="1800" dirty="0">
                <a:latin typeface="Avenir Roman"/>
              </a:rPr>
              <a:t> and </a:t>
            </a:r>
            <a:r>
              <a:rPr lang="nl-BE" sz="1800" dirty="0" err="1">
                <a:latin typeface="Avenir Roman"/>
              </a:rPr>
              <a:t>why</a:t>
            </a:r>
            <a:r>
              <a:rPr lang="nl-BE" sz="1800" dirty="0">
                <a:latin typeface="Avenir Roman"/>
              </a:rPr>
              <a:t> </a:t>
            </a:r>
            <a:r>
              <a:rPr lang="nl-BE" sz="1800" dirty="0" err="1">
                <a:latin typeface="Avenir Roman"/>
              </a:rPr>
              <a:t>people</a:t>
            </a:r>
            <a:r>
              <a:rPr lang="nl-BE" sz="1800" dirty="0">
                <a:latin typeface="Avenir Roman"/>
              </a:rPr>
              <a:t> </a:t>
            </a:r>
            <a:r>
              <a:rPr lang="nl-BE" sz="1800" dirty="0" err="1">
                <a:latin typeface="Avenir Roman"/>
              </a:rPr>
              <a:t>strive</a:t>
            </a:r>
            <a:r>
              <a:rPr lang="nl-BE" sz="1800" dirty="0">
                <a:latin typeface="Avenir Roman"/>
              </a:rPr>
              <a:t> to </a:t>
            </a:r>
            <a:r>
              <a:rPr lang="nl-BE" sz="1800" dirty="0" err="1">
                <a:latin typeface="Avenir Roman"/>
              </a:rPr>
              <a:t>achieve</a:t>
            </a:r>
            <a:r>
              <a:rPr lang="nl-BE" sz="1800" dirty="0">
                <a:latin typeface="Avenir Roman"/>
              </a:rPr>
              <a:t>, even </a:t>
            </a:r>
            <a:r>
              <a:rPr lang="nl-BE" sz="1800" dirty="0" err="1">
                <a:latin typeface="Avenir Roman"/>
              </a:rPr>
              <a:t>under</a:t>
            </a:r>
            <a:r>
              <a:rPr lang="nl-BE" sz="1800" dirty="0">
                <a:latin typeface="Avenir Roman"/>
              </a:rPr>
              <a:t> </a:t>
            </a:r>
            <a:r>
              <a:rPr lang="nl-BE" sz="1800" dirty="0" err="1">
                <a:latin typeface="Avenir Roman"/>
              </a:rPr>
              <a:t>contexts</a:t>
            </a:r>
            <a:r>
              <a:rPr lang="nl-BE" sz="1800" dirty="0">
                <a:latin typeface="Avenir Roman"/>
              </a:rPr>
              <a:t> of </a:t>
            </a:r>
            <a:r>
              <a:rPr lang="nl-BE" sz="1800" dirty="0" err="1">
                <a:latin typeface="Avenir Roman"/>
              </a:rPr>
              <a:t>adversity</a:t>
            </a:r>
            <a:r>
              <a:rPr lang="nl-BE" sz="1800" dirty="0">
                <a:latin typeface="Avenir Roman"/>
              </a:rPr>
              <a:t> and failure.</a:t>
            </a:r>
          </a:p>
          <a:p>
            <a:pPr marL="342900" indent="-342900" fontAlgn="auto">
              <a:lnSpc>
                <a:spcPct val="90000"/>
              </a:lnSpc>
              <a:spcAft>
                <a:spcPts val="0"/>
              </a:spcAft>
              <a:buFont typeface="Arial" pitchFamily="34" charset="0"/>
              <a:buChar char="•"/>
            </a:pPr>
            <a:r>
              <a:rPr lang="nl-BE" sz="1800" dirty="0" err="1">
                <a:latin typeface="Avenir Roman"/>
              </a:rPr>
              <a:t>Satisfaction</a:t>
            </a:r>
            <a:r>
              <a:rPr lang="nl-BE" sz="1800" dirty="0">
                <a:latin typeface="Avenir Roman"/>
              </a:rPr>
              <a:t> of </a:t>
            </a:r>
            <a:r>
              <a:rPr lang="nl-BE" sz="1800" dirty="0" err="1">
                <a:latin typeface="Avenir Roman"/>
              </a:rPr>
              <a:t>three</a:t>
            </a:r>
            <a:r>
              <a:rPr lang="nl-BE" sz="1800" dirty="0">
                <a:latin typeface="Avenir Roman"/>
              </a:rPr>
              <a:t> basic </a:t>
            </a:r>
            <a:r>
              <a:rPr lang="nl-BE" sz="1800" dirty="0" err="1">
                <a:latin typeface="Avenir Roman"/>
              </a:rPr>
              <a:t>needs</a:t>
            </a:r>
            <a:r>
              <a:rPr lang="nl-BE" sz="1800" dirty="0">
                <a:latin typeface="Avenir Roman"/>
              </a:rPr>
              <a:t> </a:t>
            </a:r>
            <a:r>
              <a:rPr lang="nl-BE" sz="1800" dirty="0" err="1">
                <a:latin typeface="Avenir Roman"/>
              </a:rPr>
              <a:t>determine</a:t>
            </a:r>
            <a:r>
              <a:rPr lang="nl-BE" sz="1800" dirty="0">
                <a:latin typeface="Avenir Roman"/>
              </a:rPr>
              <a:t> type of </a:t>
            </a:r>
            <a:r>
              <a:rPr lang="nl-BE" sz="1800" dirty="0" err="1">
                <a:latin typeface="Avenir Roman"/>
              </a:rPr>
              <a:t>motivation</a:t>
            </a:r>
            <a:r>
              <a:rPr lang="nl-BE" sz="1800" dirty="0">
                <a:latin typeface="Avenir Roman"/>
              </a:rPr>
              <a:t>:</a:t>
            </a:r>
          </a:p>
          <a:p>
            <a:pPr marL="342900" indent="-342900" fontAlgn="auto">
              <a:lnSpc>
                <a:spcPct val="90000"/>
              </a:lnSpc>
              <a:spcAft>
                <a:spcPts val="0"/>
              </a:spcAft>
              <a:buAutoNum type="arabicParenR"/>
            </a:pPr>
            <a:r>
              <a:rPr lang="nl-BE" sz="1800" dirty="0" err="1">
                <a:latin typeface="Avenir Roman"/>
              </a:rPr>
              <a:t>autonomy</a:t>
            </a:r>
            <a:r>
              <a:rPr lang="nl-BE" sz="1800" dirty="0">
                <a:latin typeface="Avenir Roman"/>
              </a:rPr>
              <a:t> (to feel in control over life and actions) =&gt; most </a:t>
            </a:r>
            <a:r>
              <a:rPr lang="nl-BE" sz="1800" dirty="0" err="1">
                <a:latin typeface="Avenir Roman"/>
              </a:rPr>
              <a:t>favourable</a:t>
            </a:r>
            <a:r>
              <a:rPr lang="nl-BE" sz="1800" dirty="0">
                <a:latin typeface="Avenir Roman"/>
              </a:rPr>
              <a:t> </a:t>
            </a:r>
            <a:r>
              <a:rPr lang="nl-BE" sz="1800" dirty="0" err="1">
                <a:latin typeface="Avenir Roman"/>
              </a:rPr>
              <a:t>outcomes</a:t>
            </a:r>
            <a:r>
              <a:rPr lang="nl-BE" sz="1800" dirty="0">
                <a:latin typeface="Avenir Roman"/>
              </a:rPr>
              <a:t> </a:t>
            </a:r>
            <a:r>
              <a:rPr lang="nl-BE" sz="1800" dirty="0" err="1">
                <a:latin typeface="Avenir Roman"/>
              </a:rPr>
              <a:t>when</a:t>
            </a:r>
            <a:r>
              <a:rPr lang="nl-BE" sz="1800" dirty="0">
                <a:latin typeface="Avenir Roman"/>
              </a:rPr>
              <a:t> actions are </a:t>
            </a:r>
            <a:r>
              <a:rPr lang="nl-BE" sz="1800" dirty="0" err="1">
                <a:latin typeface="Avenir Roman"/>
              </a:rPr>
              <a:t>self-determined</a:t>
            </a:r>
            <a:r>
              <a:rPr lang="nl-BE" sz="1800" dirty="0">
                <a:latin typeface="Avenir Roman"/>
              </a:rPr>
              <a:t> </a:t>
            </a:r>
            <a:r>
              <a:rPr lang="nl-BE" sz="1800" dirty="0">
                <a:solidFill>
                  <a:schemeClr val="bg1">
                    <a:lumMod val="50000"/>
                  </a:schemeClr>
                </a:solidFill>
                <a:latin typeface="Avenir Roman"/>
              </a:rPr>
              <a:t>(</a:t>
            </a:r>
            <a:r>
              <a:rPr lang="nl-BE" sz="1800" dirty="0" err="1">
                <a:solidFill>
                  <a:schemeClr val="bg1">
                    <a:lumMod val="50000"/>
                  </a:schemeClr>
                </a:solidFill>
                <a:latin typeface="Avenir Roman"/>
              </a:rPr>
              <a:t>Deci</a:t>
            </a:r>
            <a:r>
              <a:rPr lang="nl-BE" sz="1800" dirty="0">
                <a:solidFill>
                  <a:schemeClr val="bg1">
                    <a:lumMod val="50000"/>
                  </a:schemeClr>
                </a:solidFill>
                <a:latin typeface="Avenir Roman"/>
              </a:rPr>
              <a:t> &amp; Ryan, 2000)</a:t>
            </a:r>
          </a:p>
          <a:p>
            <a:pPr marL="342900" indent="-342900" fontAlgn="auto">
              <a:lnSpc>
                <a:spcPct val="90000"/>
              </a:lnSpc>
              <a:spcAft>
                <a:spcPts val="0"/>
              </a:spcAft>
              <a:buAutoNum type="arabicParenR"/>
            </a:pPr>
            <a:r>
              <a:rPr lang="nl-BE" sz="1800" dirty="0" err="1">
                <a:solidFill>
                  <a:schemeClr val="tx1"/>
                </a:solidFill>
                <a:latin typeface="Avenir Roman"/>
              </a:rPr>
              <a:t>competence</a:t>
            </a:r>
            <a:endParaRPr lang="nl-BE" sz="1800" dirty="0">
              <a:solidFill>
                <a:schemeClr val="tx1"/>
              </a:solidFill>
              <a:latin typeface="Avenir Roman"/>
            </a:endParaRPr>
          </a:p>
          <a:p>
            <a:pPr marL="342900" indent="-342900" fontAlgn="auto">
              <a:lnSpc>
                <a:spcPct val="90000"/>
              </a:lnSpc>
              <a:spcAft>
                <a:spcPts val="0"/>
              </a:spcAft>
              <a:buAutoNum type="arabicParenR"/>
            </a:pPr>
            <a:r>
              <a:rPr lang="nl-BE" sz="1800" dirty="0" err="1">
                <a:solidFill>
                  <a:schemeClr val="tx1"/>
                </a:solidFill>
                <a:latin typeface="Avenir Roman"/>
              </a:rPr>
              <a:t>relatedness</a:t>
            </a:r>
            <a:endParaRPr lang="nl-BE" sz="1800" dirty="0">
              <a:solidFill>
                <a:schemeClr val="tx1"/>
              </a:solidFill>
              <a:latin typeface="Avenir Roman"/>
            </a:endParaRPr>
          </a:p>
          <a:p>
            <a:pPr marL="342900" indent="-342900" fontAlgn="auto">
              <a:lnSpc>
                <a:spcPct val="90000"/>
              </a:lnSpc>
              <a:spcAft>
                <a:spcPts val="0"/>
              </a:spcAft>
              <a:buAutoNum type="arabicParenR"/>
            </a:pPr>
            <a:endParaRPr lang="nl-BE" sz="1800" dirty="0">
              <a:solidFill>
                <a:schemeClr val="bg1">
                  <a:lumMod val="50000"/>
                </a:schemeClr>
              </a:solidFill>
              <a:latin typeface="Avenir Roman"/>
            </a:endParaRPr>
          </a:p>
          <a:p>
            <a:pPr marL="342900" indent="-342900" fontAlgn="auto">
              <a:lnSpc>
                <a:spcPct val="90000"/>
              </a:lnSpc>
              <a:spcAft>
                <a:spcPts val="0"/>
              </a:spcAft>
              <a:buFont typeface="Arial" pitchFamily="34" charset="0"/>
              <a:buChar char="•"/>
            </a:pPr>
            <a:endParaRPr lang="nl-BE" sz="1800" dirty="0">
              <a:latin typeface="Avenir Roman"/>
            </a:endParaRPr>
          </a:p>
        </p:txBody>
      </p:sp>
    </p:spTree>
    <p:extLst>
      <p:ext uri="{BB962C8B-B14F-4D97-AF65-F5344CB8AC3E}">
        <p14:creationId xmlns:p14="http://schemas.microsoft.com/office/powerpoint/2010/main" val="12711715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Content Placeholder 4">
            <a:extLst>
              <a:ext uri="{FF2B5EF4-FFF2-40B4-BE49-F238E27FC236}">
                <a16:creationId xmlns:a16="http://schemas.microsoft.com/office/drawing/2014/main" id="{21A7DE82-09F9-4A6A-973A-87B0F7AFE8C3}"/>
              </a:ext>
            </a:extLst>
          </p:cNvPr>
          <p:cNvPicPr>
            <a:picLocks noGrp="1" noChangeAspect="1"/>
          </p:cNvPicPr>
          <p:nvPr>
            <p:ph idx="1"/>
          </p:nvPr>
        </p:nvPicPr>
        <p:blipFill rotWithShape="1">
          <a:blip r:embed="rId2"/>
          <a:srcRect t="72235"/>
          <a:stretch/>
        </p:blipFill>
        <p:spPr>
          <a:xfrm>
            <a:off x="685800" y="1773542"/>
            <a:ext cx="6691745" cy="691823"/>
          </a:xfrm>
        </p:spPr>
      </p:pic>
      <p:sp>
        <p:nvSpPr>
          <p:cNvPr id="43" name="TextBox 2">
            <a:extLst>
              <a:ext uri="{FF2B5EF4-FFF2-40B4-BE49-F238E27FC236}">
                <a16:creationId xmlns:a16="http://schemas.microsoft.com/office/drawing/2014/main" id="{7A910783-6669-6D47-AC17-988EE2034038}"/>
              </a:ext>
            </a:extLst>
          </p:cNvPr>
          <p:cNvSpPr txBox="1">
            <a:spLocks noChangeArrowheads="1"/>
          </p:cNvSpPr>
          <p:nvPr/>
        </p:nvSpPr>
        <p:spPr bwMode="auto">
          <a:xfrm>
            <a:off x="7586662" y="3953137"/>
            <a:ext cx="1841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ＭＳ Ｐゴシック" panose="020B0600070205080204" pitchFamily="34" charset="-128"/>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ＭＳ Ｐゴシック" panose="020B0600070205080204" pitchFamily="34" charset="-128"/>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ＭＳ Ｐゴシック"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5pPr>
            <a:lvl6pPr marL="25146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6pPr>
            <a:lvl7pPr marL="29718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7pPr>
            <a:lvl8pPr marL="34290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8pPr>
            <a:lvl9pPr marL="3886200" indent="-228600" defTabSz="4572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ＭＳ Ｐゴシック" panose="020B0600070205080204" pitchFamily="34" charset="-128"/>
              </a:defRPr>
            </a:lvl9pPr>
          </a:lstStyle>
          <a:p>
            <a:pPr>
              <a:spcBef>
                <a:spcPct val="0"/>
              </a:spcBef>
              <a:buFontTx/>
              <a:buNone/>
            </a:pPr>
            <a:endParaRPr lang="en-US" altLang="en-US" sz="1800">
              <a:solidFill>
                <a:prstClr val="black"/>
              </a:solidFill>
              <a:latin typeface="Arial" panose="020B0604020202020204" pitchFamily="34" charset="0"/>
            </a:endParaRPr>
          </a:p>
        </p:txBody>
      </p:sp>
      <p:sp>
        <p:nvSpPr>
          <p:cNvPr id="44" name="Text Box 3">
            <a:extLst>
              <a:ext uri="{FF2B5EF4-FFF2-40B4-BE49-F238E27FC236}">
                <a16:creationId xmlns:a16="http://schemas.microsoft.com/office/drawing/2014/main" id="{3D299B48-581E-1548-B87C-79FA907BC64E}"/>
              </a:ext>
            </a:extLst>
          </p:cNvPr>
          <p:cNvSpPr txBox="1">
            <a:spLocks noChangeArrowheads="1"/>
          </p:cNvSpPr>
          <p:nvPr/>
        </p:nvSpPr>
        <p:spPr bwMode="auto">
          <a:xfrm>
            <a:off x="2219325" y="3654687"/>
            <a:ext cx="1270000" cy="360362"/>
          </a:xfrm>
          <a:prstGeom prst="rect">
            <a:avLst/>
          </a:prstGeom>
          <a:solidFill>
            <a:srgbClr val="AAC3BC"/>
          </a:solidFill>
          <a:ln w="9525" cmpd="sng">
            <a:solidFill>
              <a:sysClr val="window" lastClr="FFFFFF">
                <a:lumMod val="65000"/>
              </a:sysClr>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lumMod val="65000"/>
                    <a:lumOff val="35000"/>
                  </a:prstClr>
                </a:solidFill>
                <a:effectLst/>
                <a:uLnTx/>
                <a:uFillTx/>
                <a:latin typeface="Arial"/>
                <a:ea typeface="ＭＳ Ｐゴシック" charset="0"/>
                <a:cs typeface="Arial"/>
              </a:rPr>
              <a:t>external regulation</a:t>
            </a:r>
          </a:p>
        </p:txBody>
      </p:sp>
      <p:sp>
        <p:nvSpPr>
          <p:cNvPr id="45" name="Rectangle 44">
            <a:extLst>
              <a:ext uri="{FF2B5EF4-FFF2-40B4-BE49-F238E27FC236}">
                <a16:creationId xmlns:a16="http://schemas.microsoft.com/office/drawing/2014/main" id="{4E961459-3FF5-E34F-A236-33D4B43DE0CE}"/>
              </a:ext>
            </a:extLst>
          </p:cNvPr>
          <p:cNvSpPr>
            <a:spLocks noChangeArrowheads="1"/>
          </p:cNvSpPr>
          <p:nvPr/>
        </p:nvSpPr>
        <p:spPr bwMode="auto">
          <a:xfrm>
            <a:off x="850900" y="3151449"/>
            <a:ext cx="7321550" cy="360363"/>
          </a:xfrm>
          <a:prstGeom prst="rect">
            <a:avLst/>
          </a:prstGeom>
          <a:gradFill rotWithShape="1">
            <a:gsLst>
              <a:gs pos="0">
                <a:srgbClr val="4F81BD">
                  <a:lumMod val="60000"/>
                  <a:lumOff val="40000"/>
                </a:srgbClr>
              </a:gs>
              <a:gs pos="52000">
                <a:srgbClr val="9BBB59">
                  <a:lumMod val="60000"/>
                  <a:lumOff val="40000"/>
                </a:srgbClr>
              </a:gs>
              <a:gs pos="100000">
                <a:srgbClr val="C0504D">
                  <a:lumMod val="60000"/>
                  <a:lumOff val="40000"/>
                </a:srgbClr>
              </a:gs>
            </a:gsLst>
            <a:lin ang="0"/>
          </a:gradFill>
          <a:ln w="9525">
            <a:solidFill>
              <a:sysClr val="window" lastClr="FFFFFF">
                <a:lumMod val="75000"/>
              </a:sysClr>
            </a:solidFill>
            <a:miter lim="800000"/>
            <a:headEnd/>
            <a:tailEnd/>
          </a:ln>
          <a:effectLst/>
        </p:spPr>
        <p:txBody>
          <a:bodyPr anchor="ct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eaLnBrk="0" fontAlgn="auto" latinLnBrk="0" hangingPunct="0">
              <a:lnSpc>
                <a:spcPct val="100000"/>
              </a:lnSpc>
              <a:spcBef>
                <a:spcPts val="0"/>
              </a:spcBef>
              <a:spcAft>
                <a:spcPts val="0"/>
              </a:spcAft>
              <a:buClrTx/>
              <a:buSzTx/>
              <a:buFontTx/>
              <a:buNone/>
              <a:tabLst/>
              <a:defRPr/>
            </a:pPr>
            <a:endParaRPr kumimoji="0" lang="nl-BE" altLang="en-US" sz="1800" b="0" i="0" u="none" strike="noStrike" kern="0" cap="none" spc="0" normalizeH="0" baseline="0" noProof="0">
              <a:ln>
                <a:noFill/>
              </a:ln>
              <a:solidFill>
                <a:srgbClr val="FFFFFF"/>
              </a:solidFill>
              <a:effectLst/>
              <a:uLnTx/>
              <a:uFillTx/>
              <a:latin typeface="Arial" charset="0"/>
              <a:ea typeface="ＭＳ Ｐゴシック" charset="-128"/>
            </a:endParaRPr>
          </a:p>
        </p:txBody>
      </p:sp>
      <p:sp>
        <p:nvSpPr>
          <p:cNvPr id="46" name="TextBox 45">
            <a:extLst>
              <a:ext uri="{FF2B5EF4-FFF2-40B4-BE49-F238E27FC236}">
                <a16:creationId xmlns:a16="http://schemas.microsoft.com/office/drawing/2014/main" id="{2F875445-4052-BA49-8C34-AAB6945D333C}"/>
              </a:ext>
            </a:extLst>
          </p:cNvPr>
          <p:cNvSpPr txBox="1"/>
          <p:nvPr/>
        </p:nvSpPr>
        <p:spPr bwMode="auto">
          <a:xfrm>
            <a:off x="871537" y="3184787"/>
            <a:ext cx="1081088" cy="292100"/>
          </a:xfrm>
          <a:prstGeom prst="rect">
            <a:avLst/>
          </a:prstGeom>
          <a:noFill/>
        </p:spPr>
        <p:txBody>
          <a:bodyPr>
            <a:spAutoFit/>
          </a:bodyPr>
          <a:lstStyle/>
          <a:p>
            <a:pPr eaLnBrk="0" hangingPunct="0">
              <a:defRPr/>
            </a:pPr>
            <a:r>
              <a:rPr lang="nl-BE" sz="1300" dirty="0">
                <a:solidFill>
                  <a:prstClr val="black">
                    <a:lumMod val="75000"/>
                    <a:lumOff val="25000"/>
                  </a:prstClr>
                </a:solidFill>
                <a:latin typeface="Arial"/>
                <a:cs typeface="Arial"/>
              </a:rPr>
              <a:t>amotivation</a:t>
            </a:r>
          </a:p>
        </p:txBody>
      </p:sp>
      <p:sp>
        <p:nvSpPr>
          <p:cNvPr id="47" name="TextBox 46">
            <a:extLst>
              <a:ext uri="{FF2B5EF4-FFF2-40B4-BE49-F238E27FC236}">
                <a16:creationId xmlns:a16="http://schemas.microsoft.com/office/drawing/2014/main" id="{5F5ABCB1-CF7A-6A4C-9ACC-C035ABD7450F}"/>
              </a:ext>
            </a:extLst>
          </p:cNvPr>
          <p:cNvSpPr txBox="1"/>
          <p:nvPr/>
        </p:nvSpPr>
        <p:spPr bwMode="auto">
          <a:xfrm>
            <a:off x="3752850" y="3184787"/>
            <a:ext cx="1727200" cy="292100"/>
          </a:xfrm>
          <a:prstGeom prst="rect">
            <a:avLst/>
          </a:prstGeom>
          <a:noFill/>
        </p:spPr>
        <p:txBody>
          <a:bodyPr>
            <a:spAutoFit/>
          </a:bodyPr>
          <a:lstStyle/>
          <a:p>
            <a:pPr eaLnBrk="0" hangingPunct="0">
              <a:defRPr/>
            </a:pPr>
            <a:r>
              <a:rPr lang="nl-BE" sz="1300" dirty="0">
                <a:solidFill>
                  <a:prstClr val="black">
                    <a:lumMod val="75000"/>
                    <a:lumOff val="25000"/>
                  </a:prstClr>
                </a:solidFill>
                <a:latin typeface="Arial"/>
                <a:cs typeface="Arial"/>
              </a:rPr>
              <a:t>extrinsic motivation</a:t>
            </a:r>
          </a:p>
        </p:txBody>
      </p:sp>
      <p:sp>
        <p:nvSpPr>
          <p:cNvPr id="48" name="TextBox 47">
            <a:extLst>
              <a:ext uri="{FF2B5EF4-FFF2-40B4-BE49-F238E27FC236}">
                <a16:creationId xmlns:a16="http://schemas.microsoft.com/office/drawing/2014/main" id="{248775A8-F8EA-ED49-9C87-8A500640A6A7}"/>
              </a:ext>
            </a:extLst>
          </p:cNvPr>
          <p:cNvSpPr txBox="1"/>
          <p:nvPr/>
        </p:nvSpPr>
        <p:spPr bwMode="auto">
          <a:xfrm>
            <a:off x="6502400" y="3184787"/>
            <a:ext cx="1728787" cy="292100"/>
          </a:xfrm>
          <a:prstGeom prst="rect">
            <a:avLst/>
          </a:prstGeom>
          <a:noFill/>
        </p:spPr>
        <p:txBody>
          <a:bodyPr>
            <a:spAutoFit/>
          </a:bodyPr>
          <a:lstStyle/>
          <a:p>
            <a:pPr eaLnBrk="0" hangingPunct="0">
              <a:defRPr/>
            </a:pPr>
            <a:r>
              <a:rPr lang="nl-BE" sz="1300" dirty="0">
                <a:solidFill>
                  <a:prstClr val="black">
                    <a:lumMod val="75000"/>
                    <a:lumOff val="25000"/>
                  </a:prstClr>
                </a:solidFill>
                <a:latin typeface="Arial"/>
                <a:cs typeface="Arial"/>
              </a:rPr>
              <a:t>intrinsic motivation</a:t>
            </a:r>
          </a:p>
        </p:txBody>
      </p:sp>
      <p:sp>
        <p:nvSpPr>
          <p:cNvPr id="49" name="Text Box 3">
            <a:extLst>
              <a:ext uri="{FF2B5EF4-FFF2-40B4-BE49-F238E27FC236}">
                <a16:creationId xmlns:a16="http://schemas.microsoft.com/office/drawing/2014/main" id="{56D74718-DF92-3C4D-BBED-68919059A8BC}"/>
              </a:ext>
            </a:extLst>
          </p:cNvPr>
          <p:cNvSpPr txBox="1">
            <a:spLocks noChangeArrowheads="1"/>
          </p:cNvSpPr>
          <p:nvPr/>
        </p:nvSpPr>
        <p:spPr bwMode="auto">
          <a:xfrm>
            <a:off x="3656012" y="3654687"/>
            <a:ext cx="863600" cy="360362"/>
          </a:xfrm>
          <a:prstGeom prst="rect">
            <a:avLst/>
          </a:prstGeom>
          <a:solidFill>
            <a:srgbClr val="B2C595"/>
          </a:solidFill>
          <a:ln w="9525" cmpd="sng">
            <a:solidFill>
              <a:sysClr val="window" lastClr="FFFFFF">
                <a:lumMod val="65000"/>
              </a:sysClr>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lumMod val="65000"/>
                    <a:lumOff val="35000"/>
                  </a:prstClr>
                </a:solidFill>
                <a:effectLst/>
                <a:uLnTx/>
                <a:uFillTx/>
                <a:latin typeface="Arial"/>
                <a:ea typeface="ＭＳ Ｐゴシック" charset="0"/>
                <a:cs typeface="Arial"/>
              </a:rPr>
              <a:t>introjection</a:t>
            </a:r>
          </a:p>
        </p:txBody>
      </p:sp>
      <p:sp>
        <p:nvSpPr>
          <p:cNvPr id="50" name="Text Box 3">
            <a:extLst>
              <a:ext uri="{FF2B5EF4-FFF2-40B4-BE49-F238E27FC236}">
                <a16:creationId xmlns:a16="http://schemas.microsoft.com/office/drawing/2014/main" id="{5516AB73-8AA5-774D-9DB3-0EAC4762F75F}"/>
              </a:ext>
            </a:extLst>
          </p:cNvPr>
          <p:cNvSpPr txBox="1">
            <a:spLocks noChangeArrowheads="1"/>
          </p:cNvSpPr>
          <p:nvPr/>
        </p:nvSpPr>
        <p:spPr bwMode="auto">
          <a:xfrm>
            <a:off x="4692650" y="3654687"/>
            <a:ext cx="911225" cy="360362"/>
          </a:xfrm>
          <a:prstGeom prst="rect">
            <a:avLst/>
          </a:prstGeom>
          <a:solidFill>
            <a:srgbClr val="C7CA99"/>
          </a:solidFill>
          <a:ln w="9525" cmpd="sng">
            <a:solidFill>
              <a:sysClr val="window" lastClr="FFFFFF">
                <a:lumMod val="65000"/>
              </a:sysClr>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lumMod val="65000"/>
                    <a:lumOff val="35000"/>
                  </a:prstClr>
                </a:solidFill>
                <a:effectLst/>
                <a:uLnTx/>
                <a:uFillTx/>
                <a:latin typeface="Arial"/>
                <a:ea typeface="ＭＳ Ｐゴシック" charset="0"/>
                <a:cs typeface="Arial"/>
              </a:rPr>
              <a:t>identification</a:t>
            </a:r>
          </a:p>
        </p:txBody>
      </p:sp>
      <p:sp>
        <p:nvSpPr>
          <p:cNvPr id="51" name="Text Box 3">
            <a:extLst>
              <a:ext uri="{FF2B5EF4-FFF2-40B4-BE49-F238E27FC236}">
                <a16:creationId xmlns:a16="http://schemas.microsoft.com/office/drawing/2014/main" id="{94114534-7CA0-D544-B415-62B3EF029819}"/>
              </a:ext>
            </a:extLst>
          </p:cNvPr>
          <p:cNvSpPr txBox="1">
            <a:spLocks noChangeArrowheads="1"/>
          </p:cNvSpPr>
          <p:nvPr/>
        </p:nvSpPr>
        <p:spPr bwMode="auto">
          <a:xfrm>
            <a:off x="5754687" y="3654687"/>
            <a:ext cx="863600" cy="360362"/>
          </a:xfrm>
          <a:prstGeom prst="rect">
            <a:avLst/>
          </a:prstGeom>
          <a:solidFill>
            <a:srgbClr val="D1AD97"/>
          </a:solidFill>
          <a:ln w="9525" cmpd="sng">
            <a:solidFill>
              <a:sysClr val="window" lastClr="FFFFFF">
                <a:lumMod val="65000"/>
              </a:sysClr>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lumMod val="65000"/>
                    <a:lumOff val="35000"/>
                  </a:prstClr>
                </a:solidFill>
                <a:effectLst/>
                <a:uLnTx/>
                <a:uFillTx/>
                <a:latin typeface="Arial"/>
                <a:ea typeface="ＭＳ Ｐゴシック" charset="0"/>
                <a:cs typeface="Arial"/>
              </a:rPr>
              <a:t>integration</a:t>
            </a:r>
          </a:p>
        </p:txBody>
      </p:sp>
      <p:sp>
        <p:nvSpPr>
          <p:cNvPr id="52" name="TextBox 51">
            <a:extLst>
              <a:ext uri="{FF2B5EF4-FFF2-40B4-BE49-F238E27FC236}">
                <a16:creationId xmlns:a16="http://schemas.microsoft.com/office/drawing/2014/main" id="{68B4B516-27EE-7846-9574-FC6353704F62}"/>
              </a:ext>
            </a:extLst>
          </p:cNvPr>
          <p:cNvSpPr txBox="1"/>
          <p:nvPr/>
        </p:nvSpPr>
        <p:spPr bwMode="auto">
          <a:xfrm>
            <a:off x="850900" y="2862524"/>
            <a:ext cx="1879600" cy="261938"/>
          </a:xfrm>
          <a:prstGeom prst="rect">
            <a:avLst/>
          </a:prstGeom>
          <a:noFill/>
        </p:spPr>
        <p:txBody>
          <a:bodyPr>
            <a:spAutoFit/>
          </a:bodyPr>
          <a:lstStyle/>
          <a:p>
            <a:pPr eaLnBrk="0" hangingPunct="0">
              <a:defRPr/>
            </a:pPr>
            <a:r>
              <a:rPr lang="nl-BE" sz="1100" dirty="0">
                <a:solidFill>
                  <a:prstClr val="black">
                    <a:lumMod val="65000"/>
                    <a:lumOff val="35000"/>
                  </a:prstClr>
                </a:solidFill>
                <a:latin typeface="Arial"/>
                <a:cs typeface="Arial"/>
              </a:rPr>
              <a:t>non-self-determination</a:t>
            </a:r>
          </a:p>
        </p:txBody>
      </p:sp>
      <p:sp>
        <p:nvSpPr>
          <p:cNvPr id="53" name="TextBox 52">
            <a:extLst>
              <a:ext uri="{FF2B5EF4-FFF2-40B4-BE49-F238E27FC236}">
                <a16:creationId xmlns:a16="http://schemas.microsoft.com/office/drawing/2014/main" id="{BA86BCA5-64CC-AA4E-8E20-C7BFE38E5C41}"/>
              </a:ext>
            </a:extLst>
          </p:cNvPr>
          <p:cNvSpPr txBox="1"/>
          <p:nvPr/>
        </p:nvSpPr>
        <p:spPr bwMode="auto">
          <a:xfrm>
            <a:off x="6921500" y="2851412"/>
            <a:ext cx="1536700" cy="261937"/>
          </a:xfrm>
          <a:prstGeom prst="rect">
            <a:avLst/>
          </a:prstGeom>
          <a:noFill/>
        </p:spPr>
        <p:txBody>
          <a:bodyPr>
            <a:spAutoFit/>
          </a:bodyPr>
          <a:lstStyle/>
          <a:p>
            <a:pPr eaLnBrk="0" hangingPunct="0">
              <a:defRPr/>
            </a:pPr>
            <a:r>
              <a:rPr lang="nl-BE" sz="1100" dirty="0">
                <a:solidFill>
                  <a:prstClr val="black">
                    <a:lumMod val="65000"/>
                    <a:lumOff val="35000"/>
                  </a:prstClr>
                </a:solidFill>
                <a:latin typeface="Arial"/>
                <a:cs typeface="Arial"/>
              </a:rPr>
              <a:t>self-determination</a:t>
            </a:r>
          </a:p>
        </p:txBody>
      </p:sp>
      <p:cxnSp>
        <p:nvCxnSpPr>
          <p:cNvPr id="54" name="Straight Arrow Connector 53">
            <a:extLst>
              <a:ext uri="{FF2B5EF4-FFF2-40B4-BE49-F238E27FC236}">
                <a16:creationId xmlns:a16="http://schemas.microsoft.com/office/drawing/2014/main" id="{6DD1F47A-94C4-5846-8540-FBD40107D890}"/>
              </a:ext>
            </a:extLst>
          </p:cNvPr>
          <p:cNvCxnSpPr/>
          <p:nvPr/>
        </p:nvCxnSpPr>
        <p:spPr bwMode="auto">
          <a:xfrm flipV="1">
            <a:off x="2416175" y="3008574"/>
            <a:ext cx="4505325" cy="3175"/>
          </a:xfrm>
          <a:prstGeom prst="straightConnector1">
            <a:avLst/>
          </a:prstGeom>
          <a:noFill/>
          <a:ln w="19050" cap="flat" cmpd="sng" algn="ctr">
            <a:solidFill>
              <a:sysClr val="windowText" lastClr="000000"/>
            </a:solidFill>
            <a:prstDash val="solid"/>
            <a:tailEnd type="triangle"/>
          </a:ln>
          <a:effectLst/>
        </p:spPr>
      </p:cxnSp>
      <p:sp>
        <p:nvSpPr>
          <p:cNvPr id="55" name="TextBox 7">
            <a:extLst>
              <a:ext uri="{FF2B5EF4-FFF2-40B4-BE49-F238E27FC236}">
                <a16:creationId xmlns:a16="http://schemas.microsoft.com/office/drawing/2014/main" id="{B575A804-07B0-DC4C-A4CA-EDA55B094F09}"/>
              </a:ext>
            </a:extLst>
          </p:cNvPr>
          <p:cNvSpPr txBox="1">
            <a:spLocks noChangeArrowheads="1"/>
          </p:cNvSpPr>
          <p:nvPr/>
        </p:nvSpPr>
        <p:spPr bwMode="auto">
          <a:xfrm>
            <a:off x="850900" y="4086487"/>
            <a:ext cx="11017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nl-BE" altLang="en-US" sz="900" b="0" i="1" u="none" strike="noStrike" kern="0" cap="none" spc="0" normalizeH="0" baseline="0" noProof="0" dirty="0">
                <a:ln>
                  <a:noFill/>
                </a:ln>
                <a:solidFill>
                  <a:prstClr val="black">
                    <a:lumMod val="75000"/>
                    <a:lumOff val="25000"/>
                  </a:prstClr>
                </a:solidFill>
                <a:effectLst/>
                <a:uLnTx/>
                <a:uFillTx/>
                <a:latin typeface="Arial" charset="0"/>
                <a:ea typeface="ＭＳ Ｐゴシック" charset="-128"/>
              </a:rPr>
              <a:t>“I see no point in taking action.”</a:t>
            </a:r>
          </a:p>
        </p:txBody>
      </p:sp>
      <p:sp>
        <p:nvSpPr>
          <p:cNvPr id="56" name="TextBox 37">
            <a:extLst>
              <a:ext uri="{FF2B5EF4-FFF2-40B4-BE49-F238E27FC236}">
                <a16:creationId xmlns:a16="http://schemas.microsoft.com/office/drawing/2014/main" id="{D26D6F5E-BDD8-D44F-9E6D-4F52789E8DF0}"/>
              </a:ext>
            </a:extLst>
          </p:cNvPr>
          <p:cNvSpPr txBox="1">
            <a:spLocks noChangeArrowheads="1"/>
          </p:cNvSpPr>
          <p:nvPr/>
        </p:nvSpPr>
        <p:spPr bwMode="auto">
          <a:xfrm>
            <a:off x="2219325" y="4086487"/>
            <a:ext cx="1281112"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nl-BE" altLang="en-US" sz="900" b="0" i="1" u="none" strike="noStrike" kern="0" cap="none" spc="0" normalizeH="0" baseline="0" noProof="0">
                <a:ln>
                  <a:noFill/>
                </a:ln>
                <a:solidFill>
                  <a:prstClr val="black">
                    <a:lumMod val="75000"/>
                    <a:lumOff val="25000"/>
                  </a:prstClr>
                </a:solidFill>
                <a:effectLst/>
                <a:uLnTx/>
                <a:uFillTx/>
                <a:latin typeface="Arial" charset="0"/>
                <a:ea typeface="ＭＳ Ｐゴシック" charset="-128"/>
              </a:rPr>
              <a:t>“I take action because of a reward or punishment.”</a:t>
            </a:r>
          </a:p>
        </p:txBody>
      </p:sp>
      <p:sp>
        <p:nvSpPr>
          <p:cNvPr id="57" name="TextBox 38">
            <a:extLst>
              <a:ext uri="{FF2B5EF4-FFF2-40B4-BE49-F238E27FC236}">
                <a16:creationId xmlns:a16="http://schemas.microsoft.com/office/drawing/2014/main" id="{18781A96-25BD-B945-9531-33A70B505451}"/>
              </a:ext>
            </a:extLst>
          </p:cNvPr>
          <p:cNvSpPr txBox="1">
            <a:spLocks noChangeArrowheads="1"/>
          </p:cNvSpPr>
          <p:nvPr/>
        </p:nvSpPr>
        <p:spPr bwMode="auto">
          <a:xfrm>
            <a:off x="3592512" y="4088074"/>
            <a:ext cx="954088"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nl-BE" altLang="en-US" sz="900" b="0" i="1" u="none" strike="noStrike" kern="0" cap="none" spc="0" normalizeH="0" baseline="0" noProof="0">
                <a:ln>
                  <a:noFill/>
                </a:ln>
                <a:solidFill>
                  <a:prstClr val="black">
                    <a:lumMod val="75000"/>
                    <a:lumOff val="25000"/>
                  </a:prstClr>
                </a:solidFill>
                <a:effectLst/>
                <a:uLnTx/>
                <a:uFillTx/>
                <a:latin typeface="Arial" charset="0"/>
                <a:ea typeface="ＭＳ Ｐゴシック" charset="-128"/>
              </a:rPr>
              <a:t>“I take action because I feel guilty.”</a:t>
            </a:r>
          </a:p>
        </p:txBody>
      </p:sp>
      <p:sp>
        <p:nvSpPr>
          <p:cNvPr id="58" name="TextBox 39">
            <a:extLst>
              <a:ext uri="{FF2B5EF4-FFF2-40B4-BE49-F238E27FC236}">
                <a16:creationId xmlns:a16="http://schemas.microsoft.com/office/drawing/2014/main" id="{589E6C87-879F-0548-915E-BE75E6259106}"/>
              </a:ext>
            </a:extLst>
          </p:cNvPr>
          <p:cNvSpPr txBox="1">
            <a:spLocks noChangeArrowheads="1"/>
          </p:cNvSpPr>
          <p:nvPr/>
        </p:nvSpPr>
        <p:spPr bwMode="auto">
          <a:xfrm>
            <a:off x="4438650" y="4086487"/>
            <a:ext cx="11684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nl-BE" altLang="en-US" sz="900" b="0" i="1" u="none" strike="noStrike" kern="0" cap="none" spc="0" normalizeH="0" baseline="0" noProof="0">
                <a:ln>
                  <a:noFill/>
                </a:ln>
                <a:solidFill>
                  <a:prstClr val="black">
                    <a:lumMod val="75000"/>
                    <a:lumOff val="25000"/>
                  </a:prstClr>
                </a:solidFill>
                <a:effectLst/>
                <a:uLnTx/>
                <a:uFillTx/>
                <a:latin typeface="Arial" charset="0"/>
                <a:ea typeface="ＭＳ Ｐゴシック" charset="-128"/>
              </a:rPr>
              <a:t>“I take action because I value the goal.”</a:t>
            </a:r>
          </a:p>
        </p:txBody>
      </p:sp>
      <p:sp>
        <p:nvSpPr>
          <p:cNvPr id="59" name="TextBox 40">
            <a:extLst>
              <a:ext uri="{FF2B5EF4-FFF2-40B4-BE49-F238E27FC236}">
                <a16:creationId xmlns:a16="http://schemas.microsoft.com/office/drawing/2014/main" id="{481A4AEF-FF02-AB4B-9A5C-FB7DE35A5C97}"/>
              </a:ext>
            </a:extLst>
          </p:cNvPr>
          <p:cNvSpPr txBox="1">
            <a:spLocks noChangeArrowheads="1"/>
          </p:cNvSpPr>
          <p:nvPr/>
        </p:nvSpPr>
        <p:spPr bwMode="auto">
          <a:xfrm>
            <a:off x="5480050" y="4086487"/>
            <a:ext cx="13398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nl-BE" altLang="en-US" sz="900" b="0" i="1" u="none" strike="noStrike" kern="0" cap="none" spc="0" normalizeH="0" baseline="0" noProof="0" dirty="0">
                <a:ln>
                  <a:noFill/>
                </a:ln>
                <a:solidFill>
                  <a:prstClr val="black">
                    <a:lumMod val="75000"/>
                    <a:lumOff val="25000"/>
                  </a:prstClr>
                </a:solidFill>
                <a:effectLst/>
                <a:uLnTx/>
                <a:uFillTx/>
                <a:latin typeface="Arial" charset="0"/>
                <a:ea typeface="ＭＳ Ｐゴシック" charset="-128"/>
              </a:rPr>
              <a:t>“I take action </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nl-BE" altLang="en-US" sz="900" b="0" i="1" u="none" strike="noStrike" kern="0" cap="none" spc="0" normalizeH="0" baseline="0" noProof="0" dirty="0">
                <a:ln>
                  <a:noFill/>
                </a:ln>
                <a:solidFill>
                  <a:prstClr val="black">
                    <a:lumMod val="75000"/>
                    <a:lumOff val="25000"/>
                  </a:prstClr>
                </a:solidFill>
                <a:effectLst/>
                <a:uLnTx/>
                <a:uFillTx/>
                <a:latin typeface="Arial" charset="0"/>
                <a:ea typeface="ＭＳ Ｐゴシック" charset="-128"/>
              </a:rPr>
              <a:t>because it fits with who I am.”</a:t>
            </a:r>
          </a:p>
        </p:txBody>
      </p:sp>
      <p:sp>
        <p:nvSpPr>
          <p:cNvPr id="60" name="TextBox 41">
            <a:extLst>
              <a:ext uri="{FF2B5EF4-FFF2-40B4-BE49-F238E27FC236}">
                <a16:creationId xmlns:a16="http://schemas.microsoft.com/office/drawing/2014/main" id="{D6E3E75D-378E-1F48-99D6-D58DC18E8014}"/>
              </a:ext>
            </a:extLst>
          </p:cNvPr>
          <p:cNvSpPr txBox="1">
            <a:spLocks noChangeArrowheads="1"/>
          </p:cNvSpPr>
          <p:nvPr/>
        </p:nvSpPr>
        <p:spPr bwMode="auto">
          <a:xfrm>
            <a:off x="6813550" y="4094424"/>
            <a:ext cx="133985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Arial" charset="0"/>
                <a:ea typeface="ＭＳ Ｐゴシック" charset="-128"/>
              </a:defRPr>
            </a:lvl1pPr>
            <a:lvl2pPr marL="742950" indent="-285750">
              <a:defRPr sz="2400">
                <a:solidFill>
                  <a:schemeClr val="tx1"/>
                </a:solidFill>
                <a:latin typeface="Arial" charset="0"/>
                <a:ea typeface="ＭＳ Ｐゴシック" charset="-128"/>
              </a:defRPr>
            </a:lvl2pPr>
            <a:lvl3pPr marL="1143000" indent="-228600">
              <a:defRPr sz="2400">
                <a:solidFill>
                  <a:schemeClr val="tx1"/>
                </a:solidFill>
                <a:latin typeface="Arial" charset="0"/>
                <a:ea typeface="ＭＳ Ｐゴシック" charset="-128"/>
              </a:defRPr>
            </a:lvl3pPr>
            <a:lvl4pPr marL="1600200" indent="-228600">
              <a:defRPr sz="2400">
                <a:solidFill>
                  <a:schemeClr val="tx1"/>
                </a:solidFill>
                <a:latin typeface="Arial" charset="0"/>
                <a:ea typeface="ＭＳ Ｐゴシック" charset="-128"/>
              </a:defRPr>
            </a:lvl4pPr>
            <a:lvl5pPr marL="2057400" indent="-228600">
              <a:defRPr sz="2400">
                <a:solidFill>
                  <a:schemeClr val="tx1"/>
                </a:solidFill>
                <a:latin typeface="Arial" charset="0"/>
                <a:ea typeface="ＭＳ Ｐゴシック" charset="-128"/>
              </a:defRPr>
            </a:lvl5pPr>
            <a:lvl6pPr marL="2514600" indent="-228600" defTabSz="457200" eaLnBrk="0" fontAlgn="base" hangingPunct="0">
              <a:spcBef>
                <a:spcPct val="0"/>
              </a:spcBef>
              <a:spcAft>
                <a:spcPct val="0"/>
              </a:spcAft>
              <a:defRPr sz="2400">
                <a:solidFill>
                  <a:schemeClr val="tx1"/>
                </a:solidFill>
                <a:latin typeface="Arial" charset="0"/>
                <a:ea typeface="ＭＳ Ｐゴシック" charset="-128"/>
              </a:defRPr>
            </a:lvl6pPr>
            <a:lvl7pPr marL="2971800" indent="-228600" defTabSz="457200" eaLnBrk="0" fontAlgn="base" hangingPunct="0">
              <a:spcBef>
                <a:spcPct val="0"/>
              </a:spcBef>
              <a:spcAft>
                <a:spcPct val="0"/>
              </a:spcAft>
              <a:defRPr sz="2400">
                <a:solidFill>
                  <a:schemeClr val="tx1"/>
                </a:solidFill>
                <a:latin typeface="Arial" charset="0"/>
                <a:ea typeface="ＭＳ Ｐゴシック" charset="-128"/>
              </a:defRPr>
            </a:lvl7pPr>
            <a:lvl8pPr marL="3429000" indent="-228600" defTabSz="457200" eaLnBrk="0" fontAlgn="base" hangingPunct="0">
              <a:spcBef>
                <a:spcPct val="0"/>
              </a:spcBef>
              <a:spcAft>
                <a:spcPct val="0"/>
              </a:spcAft>
              <a:defRPr sz="2400">
                <a:solidFill>
                  <a:schemeClr val="tx1"/>
                </a:solidFill>
                <a:latin typeface="Arial" charset="0"/>
                <a:ea typeface="ＭＳ Ｐゴシック" charset="-128"/>
              </a:defRPr>
            </a:lvl8pPr>
            <a:lvl9pPr marL="3886200" indent="-228600" defTabSz="457200" eaLnBrk="0" fontAlgn="base" hangingPunct="0">
              <a:spcBef>
                <a:spcPct val="0"/>
              </a:spcBef>
              <a:spcAft>
                <a:spcPct val="0"/>
              </a:spcAft>
              <a:defRPr sz="2400">
                <a:solidFill>
                  <a:schemeClr val="tx1"/>
                </a:solidFill>
                <a:latin typeface="Arial" charset="0"/>
                <a:ea typeface="ＭＳ Ｐゴシック" charset="-128"/>
              </a:defRPr>
            </a:lvl9pPr>
          </a:lstStyle>
          <a:p>
            <a:pPr marL="0" marR="0" lvl="0" indent="0" algn="ctr" defTabSz="914400" eaLnBrk="0" fontAlgn="auto" latinLnBrk="0" hangingPunct="0">
              <a:lnSpc>
                <a:spcPct val="100000"/>
              </a:lnSpc>
              <a:spcBef>
                <a:spcPts val="0"/>
              </a:spcBef>
              <a:spcAft>
                <a:spcPts val="0"/>
              </a:spcAft>
              <a:buClrTx/>
              <a:buSzTx/>
              <a:buFontTx/>
              <a:buNone/>
              <a:tabLst/>
              <a:defRPr/>
            </a:pPr>
            <a:r>
              <a:rPr kumimoji="0" lang="nl-BE" altLang="en-US" sz="900" b="0" i="1" u="none" strike="noStrike" kern="0" cap="none" spc="0" normalizeH="0" baseline="0" noProof="0" dirty="0">
                <a:ln>
                  <a:noFill/>
                </a:ln>
                <a:solidFill>
                  <a:prstClr val="black">
                    <a:lumMod val="75000"/>
                    <a:lumOff val="25000"/>
                  </a:prstClr>
                </a:solidFill>
                <a:effectLst/>
                <a:uLnTx/>
                <a:uFillTx/>
                <a:latin typeface="Arial" charset="0"/>
                <a:ea typeface="ＭＳ Ｐゴシック" charset="-128"/>
              </a:rPr>
              <a:t>“I take action </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nl-BE" altLang="en-US" sz="900" b="0" i="1" u="none" strike="noStrike" kern="0" cap="none" spc="0" normalizeH="0" baseline="0" noProof="0" dirty="0">
                <a:ln>
                  <a:noFill/>
                </a:ln>
                <a:solidFill>
                  <a:prstClr val="black">
                    <a:lumMod val="75000"/>
                    <a:lumOff val="25000"/>
                  </a:prstClr>
                </a:solidFill>
                <a:effectLst/>
                <a:uLnTx/>
                <a:uFillTx/>
                <a:latin typeface="Arial" charset="0"/>
                <a:ea typeface="ＭＳ Ｐゴシック" charset="-128"/>
              </a:rPr>
              <a:t>because I love what </a:t>
            </a:r>
          </a:p>
          <a:p>
            <a:pPr marL="0" marR="0" lvl="0" indent="0" algn="ctr" defTabSz="914400" eaLnBrk="0" fontAlgn="auto" latinLnBrk="0" hangingPunct="0">
              <a:lnSpc>
                <a:spcPct val="100000"/>
              </a:lnSpc>
              <a:spcBef>
                <a:spcPts val="0"/>
              </a:spcBef>
              <a:spcAft>
                <a:spcPts val="0"/>
              </a:spcAft>
              <a:buClrTx/>
              <a:buSzTx/>
              <a:buFontTx/>
              <a:buNone/>
              <a:tabLst/>
              <a:defRPr/>
            </a:pPr>
            <a:r>
              <a:rPr kumimoji="0" lang="nl-BE" altLang="en-US" sz="900" b="0" i="1" u="none" strike="noStrike" kern="0" cap="none" spc="0" normalizeH="0" baseline="0" noProof="0" dirty="0">
                <a:ln>
                  <a:noFill/>
                </a:ln>
                <a:solidFill>
                  <a:prstClr val="black">
                    <a:lumMod val="75000"/>
                    <a:lumOff val="25000"/>
                  </a:prstClr>
                </a:solidFill>
                <a:effectLst/>
                <a:uLnTx/>
                <a:uFillTx/>
                <a:latin typeface="Arial" charset="0"/>
                <a:ea typeface="ＭＳ Ｐゴシック" charset="-128"/>
              </a:rPr>
              <a:t>I am doing.”</a:t>
            </a:r>
          </a:p>
        </p:txBody>
      </p:sp>
    </p:spTree>
    <p:extLst>
      <p:ext uri="{BB962C8B-B14F-4D97-AF65-F5344CB8AC3E}">
        <p14:creationId xmlns:p14="http://schemas.microsoft.com/office/powerpoint/2010/main" val="816335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BD36384-A1FA-48FE-BD1D-EE99444051EE}"/>
              </a:ext>
            </a:extLst>
          </p:cNvPr>
          <p:cNvSpPr>
            <a:spLocks noGrp="1"/>
          </p:cNvSpPr>
          <p:nvPr>
            <p:ph type="sldNum" sz="quarter" idx="4"/>
          </p:nvPr>
        </p:nvSpPr>
        <p:spPr/>
        <p:txBody>
          <a:bodyPr/>
          <a:lstStyle/>
          <a:p>
            <a:fld id="{BDED0440-CF85-4CB9-8D89-87E5AE29F424}" type="slidenum">
              <a:rPr lang="en-GB" smtClean="0"/>
              <a:pPr/>
              <a:t>4</a:t>
            </a:fld>
            <a:endParaRPr lang="en-GB" dirty="0"/>
          </a:p>
        </p:txBody>
      </p:sp>
      <p:pic>
        <p:nvPicPr>
          <p:cNvPr id="6" name="Picture 5">
            <a:extLst>
              <a:ext uri="{FF2B5EF4-FFF2-40B4-BE49-F238E27FC236}">
                <a16:creationId xmlns:a16="http://schemas.microsoft.com/office/drawing/2014/main" id="{651B0542-D47D-4F20-A12E-663D146ADF23}"/>
              </a:ext>
            </a:extLst>
          </p:cNvPr>
          <p:cNvPicPr>
            <a:picLocks noChangeAspect="1"/>
          </p:cNvPicPr>
          <p:nvPr/>
        </p:nvPicPr>
        <p:blipFill>
          <a:blip r:embed="rId2"/>
          <a:stretch>
            <a:fillRect/>
          </a:stretch>
        </p:blipFill>
        <p:spPr>
          <a:xfrm>
            <a:off x="0" y="280554"/>
            <a:ext cx="7692624" cy="4769427"/>
          </a:xfrm>
          <a:prstGeom prst="rect">
            <a:avLst/>
          </a:prstGeom>
        </p:spPr>
      </p:pic>
      <p:pic>
        <p:nvPicPr>
          <p:cNvPr id="3" name="Picture 2">
            <a:extLst>
              <a:ext uri="{FF2B5EF4-FFF2-40B4-BE49-F238E27FC236}">
                <a16:creationId xmlns:a16="http://schemas.microsoft.com/office/drawing/2014/main" id="{D56CE137-B24F-41FA-8D14-58CE5CA60D13}"/>
              </a:ext>
            </a:extLst>
          </p:cNvPr>
          <p:cNvPicPr>
            <a:picLocks noChangeAspect="1"/>
          </p:cNvPicPr>
          <p:nvPr/>
        </p:nvPicPr>
        <p:blipFill>
          <a:blip r:embed="rId3"/>
          <a:stretch>
            <a:fillRect/>
          </a:stretch>
        </p:blipFill>
        <p:spPr>
          <a:xfrm>
            <a:off x="1020527" y="280554"/>
            <a:ext cx="5993336" cy="4000552"/>
          </a:xfrm>
          <a:prstGeom prst="rect">
            <a:avLst/>
          </a:prstGeom>
        </p:spPr>
      </p:pic>
    </p:spTree>
    <p:extLst>
      <p:ext uri="{BB962C8B-B14F-4D97-AF65-F5344CB8AC3E}">
        <p14:creationId xmlns:p14="http://schemas.microsoft.com/office/powerpoint/2010/main" val="15327049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5</a:t>
            </a:fld>
            <a:endParaRPr lang="en-GB" dirty="0"/>
          </a:p>
        </p:txBody>
      </p:sp>
      <p:sp>
        <p:nvSpPr>
          <p:cNvPr id="5" name="Title 1">
            <a:extLst>
              <a:ext uri="{FF2B5EF4-FFF2-40B4-BE49-F238E27FC236}">
                <a16:creationId xmlns:a16="http://schemas.microsoft.com/office/drawing/2014/main" id="{2E36572C-7613-4D4D-9C7E-9752C773C584}"/>
              </a:ext>
            </a:extLst>
          </p:cNvPr>
          <p:cNvSpPr>
            <a:spLocks noGrp="1"/>
          </p:cNvSpPr>
          <p:nvPr>
            <p:ph type="ctrTitle"/>
          </p:nvPr>
        </p:nvSpPr>
        <p:spPr>
          <a:xfrm>
            <a:off x="424961" y="372131"/>
            <a:ext cx="7772400" cy="521493"/>
          </a:xfrm>
        </p:spPr>
        <p:txBody>
          <a:bodyPr anchor="t">
            <a:noAutofit/>
          </a:bodyPr>
          <a:lstStyle>
            <a:lvl1pPr algn="l">
              <a:defRPr sz="3600" b="1"/>
            </a:lvl1pPr>
          </a:lstStyle>
          <a:p>
            <a:r>
              <a:rPr lang="en-US" b="0" dirty="0">
                <a:solidFill>
                  <a:srgbClr val="22568B"/>
                </a:solidFill>
                <a:latin typeface="Avenir Roman" panose="02000503020000020003" pitchFamily="2" charset="0"/>
              </a:rPr>
              <a:t>Social identity and self-categorization theories  </a:t>
            </a:r>
            <a:br>
              <a:rPr lang="en-US" dirty="0">
                <a:latin typeface="Avenir Roman" panose="02000503020000020003" pitchFamily="2" charset="0"/>
              </a:rPr>
            </a:br>
            <a:endParaRPr lang="en-US" dirty="0">
              <a:latin typeface="Avenir Roman" panose="02000503020000020003" pitchFamily="2" charset="0"/>
            </a:endParaRPr>
          </a:p>
        </p:txBody>
      </p:sp>
      <p:sp>
        <p:nvSpPr>
          <p:cNvPr id="8" name="Content Placeholder 2">
            <a:extLst>
              <a:ext uri="{FF2B5EF4-FFF2-40B4-BE49-F238E27FC236}">
                <a16:creationId xmlns:a16="http://schemas.microsoft.com/office/drawing/2014/main" id="{68AF17C5-4836-46DA-81D6-58CE7E079EF5}"/>
              </a:ext>
            </a:extLst>
          </p:cNvPr>
          <p:cNvSpPr txBox="1">
            <a:spLocks/>
          </p:cNvSpPr>
          <p:nvPr/>
        </p:nvSpPr>
        <p:spPr>
          <a:xfrm>
            <a:off x="114244" y="1718823"/>
            <a:ext cx="8314679" cy="4087547"/>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0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a:lstStyle>
          <a:p>
            <a:pPr marL="342900" indent="-342900" fontAlgn="auto">
              <a:lnSpc>
                <a:spcPct val="90000"/>
              </a:lnSpc>
              <a:spcAft>
                <a:spcPts val="0"/>
              </a:spcAft>
              <a:buFont typeface="Arial" pitchFamily="34" charset="0"/>
              <a:buChar char="•"/>
            </a:pPr>
            <a:r>
              <a:rPr lang="nl-BE" sz="1800" dirty="0" err="1">
                <a:latin typeface="Avenir Roman"/>
              </a:rPr>
              <a:t>Self</a:t>
            </a:r>
            <a:r>
              <a:rPr lang="nl-BE" sz="1800" dirty="0">
                <a:latin typeface="Avenir Roman"/>
              </a:rPr>
              <a:t>-concept is </a:t>
            </a:r>
            <a:r>
              <a:rPr lang="nl-BE" sz="1800" dirty="0" err="1">
                <a:latin typeface="Avenir Roman"/>
              </a:rPr>
              <a:t>assumed</a:t>
            </a:r>
            <a:r>
              <a:rPr lang="nl-BE" sz="1800" dirty="0">
                <a:latin typeface="Avenir Roman"/>
              </a:rPr>
              <a:t> to </a:t>
            </a:r>
            <a:r>
              <a:rPr lang="nl-BE" sz="1800" dirty="0" err="1">
                <a:latin typeface="Avenir Roman"/>
              </a:rPr>
              <a:t>be</a:t>
            </a:r>
            <a:r>
              <a:rPr lang="nl-BE" sz="1800" dirty="0">
                <a:latin typeface="Avenir Roman"/>
              </a:rPr>
              <a:t> </a:t>
            </a:r>
            <a:r>
              <a:rPr lang="nl-BE" sz="1800" dirty="0" err="1">
                <a:latin typeface="Avenir Roman"/>
              </a:rPr>
              <a:t>dynamic</a:t>
            </a:r>
            <a:r>
              <a:rPr lang="nl-BE" sz="1800" dirty="0">
                <a:latin typeface="Avenir Roman"/>
              </a:rPr>
              <a:t> (&lt;-&gt; </a:t>
            </a:r>
            <a:r>
              <a:rPr lang="nl-BE" sz="1800" dirty="0" err="1">
                <a:latin typeface="Avenir Roman"/>
              </a:rPr>
              <a:t>assumption</a:t>
            </a:r>
            <a:r>
              <a:rPr lang="nl-BE" sz="1800" dirty="0">
                <a:latin typeface="Avenir Roman"/>
              </a:rPr>
              <a:t> of a </a:t>
            </a:r>
            <a:r>
              <a:rPr lang="nl-BE" sz="1800" dirty="0" err="1">
                <a:latin typeface="Avenir Roman"/>
              </a:rPr>
              <a:t>necessary</a:t>
            </a:r>
            <a:r>
              <a:rPr lang="nl-BE" sz="1800" dirty="0">
                <a:latin typeface="Avenir Roman"/>
              </a:rPr>
              <a:t> </a:t>
            </a:r>
            <a:r>
              <a:rPr lang="nl-BE" sz="1800" dirty="0" err="1">
                <a:latin typeface="Avenir Roman"/>
              </a:rPr>
              <a:t>stable</a:t>
            </a:r>
            <a:r>
              <a:rPr lang="nl-BE" sz="1800" dirty="0">
                <a:latin typeface="Avenir Roman"/>
              </a:rPr>
              <a:t> and ‘</a:t>
            </a:r>
            <a:r>
              <a:rPr lang="nl-BE" sz="1800" dirty="0" err="1">
                <a:latin typeface="Avenir Roman"/>
              </a:rPr>
              <a:t>true</a:t>
            </a:r>
            <a:r>
              <a:rPr lang="nl-BE" sz="1800" dirty="0">
                <a:latin typeface="Avenir Roman"/>
              </a:rPr>
              <a:t>’ </a:t>
            </a:r>
            <a:r>
              <a:rPr lang="nl-BE" sz="1800" dirty="0" err="1">
                <a:latin typeface="Avenir Roman"/>
              </a:rPr>
              <a:t>self</a:t>
            </a:r>
            <a:r>
              <a:rPr lang="nl-BE" sz="1800" dirty="0">
                <a:latin typeface="Avenir Roman"/>
              </a:rPr>
              <a:t>): context </a:t>
            </a:r>
            <a:r>
              <a:rPr lang="nl-BE" sz="1800" dirty="0" err="1">
                <a:latin typeface="Avenir Roman"/>
              </a:rPr>
              <a:t>determines</a:t>
            </a:r>
            <a:r>
              <a:rPr lang="nl-BE" sz="1800" dirty="0">
                <a:latin typeface="Avenir Roman"/>
              </a:rPr>
              <a:t> </a:t>
            </a:r>
            <a:r>
              <a:rPr lang="nl-BE" sz="1800" dirty="0" err="1">
                <a:latin typeface="Avenir Roman"/>
              </a:rPr>
              <a:t>salience</a:t>
            </a:r>
            <a:r>
              <a:rPr lang="nl-BE" sz="1800" dirty="0">
                <a:latin typeface="Avenir Roman"/>
              </a:rPr>
              <a:t> of </a:t>
            </a:r>
            <a:r>
              <a:rPr lang="nl-BE" sz="1800" dirty="0" err="1">
                <a:latin typeface="Avenir Roman"/>
              </a:rPr>
              <a:t>categorizations</a:t>
            </a:r>
            <a:r>
              <a:rPr lang="nl-BE" sz="1800" dirty="0">
                <a:latin typeface="Avenir Roman"/>
              </a:rPr>
              <a:t>.</a:t>
            </a:r>
          </a:p>
          <a:p>
            <a:pPr marL="342900" indent="-342900" fontAlgn="auto">
              <a:lnSpc>
                <a:spcPct val="90000"/>
              </a:lnSpc>
              <a:spcAft>
                <a:spcPts val="0"/>
              </a:spcAft>
              <a:buFont typeface="Arial" pitchFamily="34" charset="0"/>
              <a:buChar char="•"/>
            </a:pPr>
            <a:r>
              <a:rPr lang="nl-BE" sz="1800" dirty="0">
                <a:latin typeface="Avenir Roman"/>
              </a:rPr>
              <a:t>People </a:t>
            </a:r>
            <a:r>
              <a:rPr lang="nl-BE" sz="1800" dirty="0" err="1">
                <a:latin typeface="Avenir Roman"/>
              </a:rPr>
              <a:t>can</a:t>
            </a:r>
            <a:r>
              <a:rPr lang="nl-BE" sz="1800" dirty="0">
                <a:latin typeface="Avenir Roman"/>
              </a:rPr>
              <a:t> and do </a:t>
            </a:r>
            <a:r>
              <a:rPr lang="nl-BE" sz="1800" dirty="0" err="1">
                <a:latin typeface="Avenir Roman"/>
              </a:rPr>
              <a:t>vary</a:t>
            </a:r>
            <a:r>
              <a:rPr lang="nl-BE" sz="1800" dirty="0">
                <a:latin typeface="Avenir Roman"/>
              </a:rPr>
              <a:t> in </a:t>
            </a:r>
            <a:r>
              <a:rPr lang="nl-BE" sz="1800" dirty="0" err="1">
                <a:latin typeface="Avenir Roman"/>
              </a:rPr>
              <a:t>their</a:t>
            </a:r>
            <a:r>
              <a:rPr lang="nl-BE" sz="1800" dirty="0">
                <a:latin typeface="Avenir Roman"/>
              </a:rPr>
              <a:t> </a:t>
            </a:r>
            <a:r>
              <a:rPr lang="nl-BE" sz="1800" dirty="0" err="1">
                <a:latin typeface="Avenir Roman"/>
              </a:rPr>
              <a:t>degree</a:t>
            </a:r>
            <a:r>
              <a:rPr lang="nl-BE" sz="1800" dirty="0">
                <a:latin typeface="Avenir Roman"/>
              </a:rPr>
              <a:t> of </a:t>
            </a:r>
            <a:r>
              <a:rPr lang="nl-BE" sz="1800" dirty="0" err="1">
                <a:latin typeface="Avenir Roman"/>
              </a:rPr>
              <a:t>identification</a:t>
            </a:r>
            <a:r>
              <a:rPr lang="nl-BE" sz="1800" dirty="0">
                <a:latin typeface="Avenir Roman"/>
              </a:rPr>
              <a:t> </a:t>
            </a:r>
            <a:r>
              <a:rPr lang="nl-BE" sz="1800" dirty="0" err="1">
                <a:latin typeface="Avenir Roman"/>
              </a:rPr>
              <a:t>with</a:t>
            </a:r>
            <a:r>
              <a:rPr lang="nl-BE" sz="1800" dirty="0">
                <a:latin typeface="Avenir Roman"/>
              </a:rPr>
              <a:t> </a:t>
            </a:r>
            <a:r>
              <a:rPr lang="nl-BE" sz="1800" dirty="0" err="1">
                <a:latin typeface="Avenir Roman"/>
              </a:rPr>
              <a:t>any</a:t>
            </a:r>
            <a:r>
              <a:rPr lang="nl-BE" sz="1800" dirty="0">
                <a:latin typeface="Avenir Roman"/>
              </a:rPr>
              <a:t> </a:t>
            </a:r>
            <a:r>
              <a:rPr lang="nl-BE" sz="1800" dirty="0" err="1">
                <a:latin typeface="Avenir Roman"/>
              </a:rPr>
              <a:t>salient</a:t>
            </a:r>
            <a:r>
              <a:rPr lang="nl-BE" sz="1800" dirty="0">
                <a:latin typeface="Avenir Roman"/>
              </a:rPr>
              <a:t> </a:t>
            </a:r>
            <a:r>
              <a:rPr lang="nl-BE" sz="1800" dirty="0" err="1">
                <a:latin typeface="Avenir Roman"/>
              </a:rPr>
              <a:t>self-category</a:t>
            </a:r>
            <a:r>
              <a:rPr lang="nl-BE" sz="1800" dirty="0">
                <a:latin typeface="Avenir Roman"/>
              </a:rPr>
              <a:t>.</a:t>
            </a:r>
          </a:p>
          <a:p>
            <a:pPr marL="342900" indent="-342900" fontAlgn="auto">
              <a:lnSpc>
                <a:spcPct val="90000"/>
              </a:lnSpc>
              <a:spcAft>
                <a:spcPts val="0"/>
              </a:spcAft>
              <a:buFont typeface="Arial" pitchFamily="34" charset="0"/>
              <a:buChar char="•"/>
            </a:pPr>
            <a:r>
              <a:rPr lang="nl-BE" sz="1800" dirty="0">
                <a:latin typeface="Avenir Roman"/>
              </a:rPr>
              <a:t>People </a:t>
            </a:r>
            <a:r>
              <a:rPr lang="nl-BE" sz="1800" dirty="0" err="1">
                <a:latin typeface="Avenir Roman"/>
              </a:rPr>
              <a:t>would</a:t>
            </a:r>
            <a:r>
              <a:rPr lang="nl-BE" sz="1800" dirty="0">
                <a:latin typeface="Avenir Roman"/>
              </a:rPr>
              <a:t> </a:t>
            </a:r>
            <a:r>
              <a:rPr lang="nl-BE" sz="1800" dirty="0" err="1">
                <a:latin typeface="Avenir Roman"/>
              </a:rPr>
              <a:t>prefer</a:t>
            </a:r>
            <a:r>
              <a:rPr lang="nl-BE" sz="1800" dirty="0">
                <a:latin typeface="Avenir Roman"/>
              </a:rPr>
              <a:t> to have a </a:t>
            </a:r>
            <a:r>
              <a:rPr lang="nl-BE" sz="1800" dirty="0" err="1">
                <a:latin typeface="Avenir Roman"/>
              </a:rPr>
              <a:t>positive</a:t>
            </a:r>
            <a:r>
              <a:rPr lang="nl-BE" sz="1800" dirty="0">
                <a:latin typeface="Avenir Roman"/>
              </a:rPr>
              <a:t> </a:t>
            </a:r>
            <a:r>
              <a:rPr lang="nl-BE" sz="1800" dirty="0" err="1">
                <a:latin typeface="Avenir Roman"/>
              </a:rPr>
              <a:t>self</a:t>
            </a:r>
            <a:r>
              <a:rPr lang="nl-BE" sz="1800" dirty="0">
                <a:latin typeface="Avenir Roman"/>
              </a:rPr>
              <a:t>-concept </a:t>
            </a:r>
            <a:r>
              <a:rPr lang="nl-BE" sz="1800" dirty="0" err="1">
                <a:latin typeface="Avenir Roman"/>
              </a:rPr>
              <a:t>rather</a:t>
            </a:r>
            <a:r>
              <a:rPr lang="nl-BE" sz="1800" dirty="0">
                <a:latin typeface="Avenir Roman"/>
              </a:rPr>
              <a:t> </a:t>
            </a:r>
            <a:r>
              <a:rPr lang="nl-BE" sz="1800" dirty="0" err="1">
                <a:latin typeface="Avenir Roman"/>
              </a:rPr>
              <a:t>than</a:t>
            </a:r>
            <a:r>
              <a:rPr lang="nl-BE" sz="1800" dirty="0">
                <a:latin typeface="Avenir Roman"/>
              </a:rPr>
              <a:t> a </a:t>
            </a:r>
            <a:r>
              <a:rPr lang="nl-BE" sz="1800" dirty="0" err="1">
                <a:latin typeface="Avenir Roman"/>
              </a:rPr>
              <a:t>negative</a:t>
            </a:r>
            <a:r>
              <a:rPr lang="nl-BE" sz="1800" dirty="0">
                <a:latin typeface="Avenir Roman"/>
              </a:rPr>
              <a:t> </a:t>
            </a:r>
            <a:r>
              <a:rPr lang="nl-BE" sz="1800" dirty="0" err="1">
                <a:latin typeface="Avenir Roman"/>
              </a:rPr>
              <a:t>one</a:t>
            </a:r>
            <a:r>
              <a:rPr lang="nl-BE" sz="1800" dirty="0">
                <a:latin typeface="Avenir Roman"/>
              </a:rPr>
              <a:t> =&gt; </a:t>
            </a:r>
            <a:r>
              <a:rPr lang="nl-BE" sz="1800" dirty="0" err="1">
                <a:latin typeface="Avenir Roman"/>
              </a:rPr>
              <a:t>people</a:t>
            </a:r>
            <a:r>
              <a:rPr lang="nl-BE" sz="1800" dirty="0">
                <a:latin typeface="Avenir Roman"/>
              </a:rPr>
              <a:t> </a:t>
            </a:r>
            <a:r>
              <a:rPr lang="nl-BE" sz="1800" dirty="0" err="1">
                <a:latin typeface="Avenir Roman"/>
              </a:rPr>
              <a:t>pursue</a:t>
            </a:r>
            <a:r>
              <a:rPr lang="nl-BE" sz="1800" dirty="0">
                <a:latin typeface="Avenir Roman"/>
              </a:rPr>
              <a:t> </a:t>
            </a:r>
            <a:r>
              <a:rPr lang="nl-BE" sz="1800" dirty="0" err="1">
                <a:latin typeface="Avenir Roman"/>
              </a:rPr>
              <a:t>both</a:t>
            </a:r>
            <a:r>
              <a:rPr lang="nl-BE" sz="1800" dirty="0">
                <a:latin typeface="Avenir Roman"/>
              </a:rPr>
              <a:t> personal and </a:t>
            </a:r>
            <a:r>
              <a:rPr lang="nl-BE" sz="1800" dirty="0" err="1">
                <a:latin typeface="Avenir Roman"/>
              </a:rPr>
              <a:t>social</a:t>
            </a:r>
            <a:r>
              <a:rPr lang="nl-BE" sz="1800" dirty="0">
                <a:latin typeface="Avenir Roman"/>
              </a:rPr>
              <a:t> </a:t>
            </a:r>
            <a:r>
              <a:rPr lang="nl-BE" sz="1800" dirty="0" err="1">
                <a:latin typeface="Avenir Roman"/>
              </a:rPr>
              <a:t>identity</a:t>
            </a:r>
            <a:r>
              <a:rPr lang="nl-BE" sz="1800" dirty="0">
                <a:latin typeface="Avenir Roman"/>
              </a:rPr>
              <a:t> </a:t>
            </a:r>
            <a:r>
              <a:rPr lang="nl-BE" sz="1800" dirty="0" err="1">
                <a:latin typeface="Avenir Roman"/>
              </a:rPr>
              <a:t>enhancement</a:t>
            </a:r>
            <a:r>
              <a:rPr lang="nl-BE" sz="1800" dirty="0">
                <a:latin typeface="Avenir Roman"/>
              </a:rPr>
              <a:t> </a:t>
            </a:r>
            <a:r>
              <a:rPr lang="nl-BE" sz="1800" dirty="0" err="1">
                <a:latin typeface="Avenir Roman"/>
              </a:rPr>
              <a:t>when</a:t>
            </a:r>
            <a:r>
              <a:rPr lang="nl-BE" sz="1800" dirty="0">
                <a:latin typeface="Avenir Roman"/>
              </a:rPr>
              <a:t> </a:t>
            </a:r>
            <a:r>
              <a:rPr lang="nl-BE" sz="1800" dirty="0" err="1">
                <a:latin typeface="Avenir Roman"/>
              </a:rPr>
              <a:t>they</a:t>
            </a:r>
            <a:r>
              <a:rPr lang="nl-BE" sz="1800" dirty="0">
                <a:latin typeface="Avenir Roman"/>
              </a:rPr>
              <a:t> </a:t>
            </a:r>
            <a:r>
              <a:rPr lang="nl-BE" sz="1800" dirty="0" err="1">
                <a:latin typeface="Avenir Roman"/>
              </a:rPr>
              <a:t>can</a:t>
            </a:r>
            <a:r>
              <a:rPr lang="nl-BE" sz="1800" dirty="0">
                <a:latin typeface="Avenir Roman"/>
              </a:rPr>
              <a:t>. </a:t>
            </a:r>
          </a:p>
          <a:p>
            <a:pPr marL="342900" indent="-342900" fontAlgn="auto">
              <a:lnSpc>
                <a:spcPct val="90000"/>
              </a:lnSpc>
              <a:spcAft>
                <a:spcPts val="0"/>
              </a:spcAft>
              <a:buFont typeface="Arial" pitchFamily="34" charset="0"/>
              <a:buChar char="•"/>
            </a:pPr>
            <a:r>
              <a:rPr lang="nl-BE" sz="1800" dirty="0" err="1">
                <a:latin typeface="Avenir Roman"/>
              </a:rPr>
              <a:t>Higher</a:t>
            </a:r>
            <a:r>
              <a:rPr lang="nl-BE" sz="1800" dirty="0">
                <a:latin typeface="Avenir Roman"/>
              </a:rPr>
              <a:t> levels of </a:t>
            </a:r>
            <a:r>
              <a:rPr lang="nl-BE" sz="1800" dirty="0" err="1">
                <a:latin typeface="Avenir Roman"/>
              </a:rPr>
              <a:t>social</a:t>
            </a:r>
            <a:r>
              <a:rPr lang="nl-BE" sz="1800" dirty="0">
                <a:latin typeface="Avenir Roman"/>
              </a:rPr>
              <a:t> </a:t>
            </a:r>
            <a:r>
              <a:rPr lang="nl-BE" sz="1800" dirty="0" err="1">
                <a:latin typeface="Avenir Roman"/>
              </a:rPr>
              <a:t>identification</a:t>
            </a:r>
            <a:r>
              <a:rPr lang="nl-BE" sz="1800" dirty="0">
                <a:latin typeface="Avenir Roman"/>
              </a:rPr>
              <a:t> </a:t>
            </a:r>
            <a:r>
              <a:rPr lang="nl-BE" sz="1800" dirty="0" err="1">
                <a:latin typeface="Avenir Roman"/>
              </a:rPr>
              <a:t>with</a:t>
            </a:r>
            <a:r>
              <a:rPr lang="nl-BE" sz="1800" dirty="0">
                <a:latin typeface="Avenir Roman"/>
              </a:rPr>
              <a:t> a </a:t>
            </a:r>
            <a:r>
              <a:rPr lang="nl-BE" sz="1800" dirty="0" err="1">
                <a:latin typeface="Avenir Roman"/>
              </a:rPr>
              <a:t>given</a:t>
            </a:r>
            <a:r>
              <a:rPr lang="nl-BE" sz="1800" dirty="0">
                <a:latin typeface="Avenir Roman"/>
              </a:rPr>
              <a:t> </a:t>
            </a:r>
            <a:r>
              <a:rPr lang="nl-BE" sz="1800" dirty="0" err="1">
                <a:latin typeface="Avenir Roman"/>
              </a:rPr>
              <a:t>sporting</a:t>
            </a:r>
            <a:r>
              <a:rPr lang="nl-BE" sz="1800" dirty="0">
                <a:latin typeface="Avenir Roman"/>
              </a:rPr>
              <a:t> </a:t>
            </a:r>
            <a:r>
              <a:rPr lang="nl-BE" sz="1800" dirty="0" err="1">
                <a:latin typeface="Avenir Roman"/>
              </a:rPr>
              <a:t>activity</a:t>
            </a:r>
            <a:r>
              <a:rPr lang="nl-BE" sz="1800" dirty="0">
                <a:latin typeface="Avenir Roman"/>
              </a:rPr>
              <a:t> lead to </a:t>
            </a:r>
            <a:r>
              <a:rPr lang="nl-BE" sz="1800" dirty="0" err="1">
                <a:latin typeface="Avenir Roman"/>
              </a:rPr>
              <a:t>higher</a:t>
            </a:r>
            <a:r>
              <a:rPr lang="nl-BE" sz="1800" dirty="0">
                <a:latin typeface="Avenir Roman"/>
              </a:rPr>
              <a:t> levels of engagement.</a:t>
            </a:r>
          </a:p>
        </p:txBody>
      </p:sp>
    </p:spTree>
    <p:extLst>
      <p:ext uri="{BB962C8B-B14F-4D97-AF65-F5344CB8AC3E}">
        <p14:creationId xmlns:p14="http://schemas.microsoft.com/office/powerpoint/2010/main" val="425050798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4269682-3745-48B2-B418-8F05D669C77E}"/>
              </a:ext>
            </a:extLst>
          </p:cNvPr>
          <p:cNvPicPr>
            <a:picLocks noChangeAspect="1"/>
          </p:cNvPicPr>
          <p:nvPr/>
        </p:nvPicPr>
        <p:blipFill>
          <a:blip r:embed="rId3"/>
          <a:stretch>
            <a:fillRect/>
          </a:stretch>
        </p:blipFill>
        <p:spPr>
          <a:xfrm>
            <a:off x="12633" y="3854059"/>
            <a:ext cx="3817607" cy="1103705"/>
          </a:xfrm>
          <a:prstGeom prst="rect">
            <a:avLst/>
          </a:prstGeom>
        </p:spPr>
      </p:pic>
      <p:sp>
        <p:nvSpPr>
          <p:cNvPr id="75" name="Rounded Rectangle 74">
            <a:extLst>
              <a:ext uri="{FF2B5EF4-FFF2-40B4-BE49-F238E27FC236}">
                <a16:creationId xmlns:a16="http://schemas.microsoft.com/office/drawing/2014/main" id="{06B17A18-9157-43CD-8066-81F647EA5C75}"/>
              </a:ext>
            </a:extLst>
          </p:cNvPr>
          <p:cNvSpPr/>
          <p:nvPr/>
        </p:nvSpPr>
        <p:spPr>
          <a:xfrm>
            <a:off x="3788569" y="3003947"/>
            <a:ext cx="351235" cy="470297"/>
          </a:xfrm>
          <a:prstGeom prst="roundRect">
            <a:avLst/>
          </a:prstGeom>
          <a:solidFill>
            <a:schemeClr val="accent1">
              <a:lumMod val="60000"/>
              <a:lumOff val="40000"/>
            </a:schemeClr>
          </a:solidFill>
          <a:ln>
            <a:solidFill>
              <a:srgbClr val="7F7F7F"/>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4" name="Rounded Rectangle 73">
            <a:extLst>
              <a:ext uri="{FF2B5EF4-FFF2-40B4-BE49-F238E27FC236}">
                <a16:creationId xmlns:a16="http://schemas.microsoft.com/office/drawing/2014/main" id="{B489C067-44A0-4620-BDF1-3303AB3D8BB4}"/>
              </a:ext>
            </a:extLst>
          </p:cNvPr>
          <p:cNvSpPr/>
          <p:nvPr/>
        </p:nvSpPr>
        <p:spPr>
          <a:xfrm>
            <a:off x="3762376" y="2372916"/>
            <a:ext cx="1183481" cy="470297"/>
          </a:xfrm>
          <a:prstGeom prst="roundRect">
            <a:avLst/>
          </a:prstGeom>
          <a:solidFill>
            <a:schemeClr val="accent3">
              <a:lumMod val="60000"/>
              <a:lumOff val="40000"/>
            </a:schemeClr>
          </a:solidFill>
          <a:ln>
            <a:solidFill>
              <a:srgbClr val="7F7F7F"/>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3" name="Rounded Rectangle 72">
            <a:extLst>
              <a:ext uri="{FF2B5EF4-FFF2-40B4-BE49-F238E27FC236}">
                <a16:creationId xmlns:a16="http://schemas.microsoft.com/office/drawing/2014/main" id="{C3D18528-759E-4886-BBD2-DD9F85E151E5}"/>
              </a:ext>
            </a:extLst>
          </p:cNvPr>
          <p:cNvSpPr/>
          <p:nvPr/>
        </p:nvSpPr>
        <p:spPr>
          <a:xfrm>
            <a:off x="3762376" y="1743076"/>
            <a:ext cx="2384822" cy="470297"/>
          </a:xfrm>
          <a:prstGeom prst="roundRect">
            <a:avLst/>
          </a:prstGeom>
          <a:solidFill>
            <a:schemeClr val="accent3">
              <a:lumMod val="60000"/>
              <a:lumOff val="40000"/>
            </a:schemeClr>
          </a:solidFill>
          <a:ln>
            <a:solidFill>
              <a:srgbClr val="7F7F7F"/>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 name="Rounded Rectangle 7">
            <a:extLst>
              <a:ext uri="{FF2B5EF4-FFF2-40B4-BE49-F238E27FC236}">
                <a16:creationId xmlns:a16="http://schemas.microsoft.com/office/drawing/2014/main" id="{F4AF55B9-4A2E-4420-895A-E251914BCB42}"/>
              </a:ext>
            </a:extLst>
          </p:cNvPr>
          <p:cNvSpPr/>
          <p:nvPr/>
        </p:nvSpPr>
        <p:spPr>
          <a:xfrm>
            <a:off x="3762375" y="1113235"/>
            <a:ext cx="3618310" cy="470297"/>
          </a:xfrm>
          <a:prstGeom prst="roundRect">
            <a:avLst/>
          </a:prstGeom>
          <a:solidFill>
            <a:schemeClr val="accent2">
              <a:lumMod val="40000"/>
              <a:lumOff val="60000"/>
            </a:schemeClr>
          </a:solidFill>
          <a:ln>
            <a:solidFill>
              <a:srgbClr val="7F7F7F"/>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15365" name="Text Box 3">
            <a:extLst>
              <a:ext uri="{FF2B5EF4-FFF2-40B4-BE49-F238E27FC236}">
                <a16:creationId xmlns:a16="http://schemas.microsoft.com/office/drawing/2014/main" id="{FE9CEFBA-3203-41D0-B0F1-3F03448C4223}"/>
              </a:ext>
            </a:extLst>
          </p:cNvPr>
          <p:cNvSpPr txBox="1">
            <a:spLocks noChangeArrowheads="1"/>
          </p:cNvSpPr>
          <p:nvPr/>
        </p:nvSpPr>
        <p:spPr bwMode="auto">
          <a:xfrm>
            <a:off x="1763317" y="639366"/>
            <a:ext cx="831056" cy="47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685800"/>
            <a:r>
              <a:rPr lang="en-AU" altLang="nl-BE" sz="825" i="1">
                <a:cs typeface="Arial" panose="020B0604020202020204" pitchFamily="34" charset="0"/>
              </a:rPr>
              <a:t>level of self-abstraction</a:t>
            </a:r>
          </a:p>
        </p:txBody>
      </p:sp>
      <p:sp>
        <p:nvSpPr>
          <p:cNvPr id="22" name="Text Box 3">
            <a:extLst>
              <a:ext uri="{FF2B5EF4-FFF2-40B4-BE49-F238E27FC236}">
                <a16:creationId xmlns:a16="http://schemas.microsoft.com/office/drawing/2014/main" id="{68295CEB-F695-42F7-AA7F-5264968CCE54}"/>
              </a:ext>
            </a:extLst>
          </p:cNvPr>
          <p:cNvSpPr txBox="1">
            <a:spLocks noChangeArrowheads="1"/>
          </p:cNvSpPr>
          <p:nvPr/>
        </p:nvSpPr>
        <p:spPr bwMode="auto">
          <a:xfrm>
            <a:off x="1763317" y="1113235"/>
            <a:ext cx="831056" cy="470297"/>
          </a:xfrm>
          <a:prstGeom prst="rect">
            <a:avLst/>
          </a:prstGeom>
          <a:solidFill>
            <a:schemeClr val="accent2">
              <a:lumMod val="40000"/>
              <a:lumOff val="60000"/>
            </a:scheme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685800" eaLnBrk="1" hangingPunct="1">
              <a:defRPr/>
            </a:pPr>
            <a:r>
              <a:rPr lang="en-AU" sz="825" dirty="0">
                <a:latin typeface="Arial"/>
                <a:cs typeface="Arial"/>
              </a:rPr>
              <a:t>human</a:t>
            </a:r>
          </a:p>
        </p:txBody>
      </p:sp>
      <p:sp>
        <p:nvSpPr>
          <p:cNvPr id="23" name="Text Box 3">
            <a:extLst>
              <a:ext uri="{FF2B5EF4-FFF2-40B4-BE49-F238E27FC236}">
                <a16:creationId xmlns:a16="http://schemas.microsoft.com/office/drawing/2014/main" id="{9ABEB1EF-89BB-4852-A621-F62B0EF3FD4F}"/>
              </a:ext>
            </a:extLst>
          </p:cNvPr>
          <p:cNvSpPr txBox="1">
            <a:spLocks noChangeArrowheads="1"/>
          </p:cNvSpPr>
          <p:nvPr/>
        </p:nvSpPr>
        <p:spPr bwMode="auto">
          <a:xfrm>
            <a:off x="1753792" y="1743076"/>
            <a:ext cx="831056" cy="470297"/>
          </a:xfrm>
          <a:prstGeom prst="rect">
            <a:avLst/>
          </a:prstGeom>
          <a:solidFill>
            <a:schemeClr val="accent3">
              <a:lumMod val="60000"/>
              <a:lumOff val="40000"/>
            </a:scheme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685800" eaLnBrk="1" hangingPunct="1">
              <a:defRPr/>
            </a:pPr>
            <a:r>
              <a:rPr lang="en-AU" sz="825" dirty="0">
                <a:latin typeface="Arial"/>
                <a:cs typeface="Arial"/>
              </a:rPr>
              <a:t>social</a:t>
            </a:r>
          </a:p>
        </p:txBody>
      </p:sp>
      <p:sp>
        <p:nvSpPr>
          <p:cNvPr id="24" name="Text Box 3">
            <a:extLst>
              <a:ext uri="{FF2B5EF4-FFF2-40B4-BE49-F238E27FC236}">
                <a16:creationId xmlns:a16="http://schemas.microsoft.com/office/drawing/2014/main" id="{FDB5C4C3-B36D-422D-BD28-FDDEB69A1718}"/>
              </a:ext>
            </a:extLst>
          </p:cNvPr>
          <p:cNvSpPr txBox="1">
            <a:spLocks noChangeArrowheads="1"/>
          </p:cNvSpPr>
          <p:nvPr/>
        </p:nvSpPr>
        <p:spPr bwMode="auto">
          <a:xfrm>
            <a:off x="1753792" y="2374107"/>
            <a:ext cx="831056" cy="470297"/>
          </a:xfrm>
          <a:prstGeom prst="rect">
            <a:avLst/>
          </a:prstGeom>
          <a:solidFill>
            <a:schemeClr val="accent3">
              <a:lumMod val="60000"/>
              <a:lumOff val="40000"/>
            </a:scheme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685800" eaLnBrk="1" hangingPunct="1">
              <a:defRPr/>
            </a:pPr>
            <a:r>
              <a:rPr lang="en-AU" sz="825" dirty="0">
                <a:latin typeface="Arial"/>
                <a:cs typeface="Arial"/>
              </a:rPr>
              <a:t>social</a:t>
            </a:r>
          </a:p>
        </p:txBody>
      </p:sp>
      <p:sp>
        <p:nvSpPr>
          <p:cNvPr id="25" name="Text Box 3">
            <a:extLst>
              <a:ext uri="{FF2B5EF4-FFF2-40B4-BE49-F238E27FC236}">
                <a16:creationId xmlns:a16="http://schemas.microsoft.com/office/drawing/2014/main" id="{5B0A9CA9-603A-4705-8DC6-6BBC5FF02DD2}"/>
              </a:ext>
            </a:extLst>
          </p:cNvPr>
          <p:cNvSpPr txBox="1">
            <a:spLocks noChangeArrowheads="1"/>
          </p:cNvSpPr>
          <p:nvPr/>
        </p:nvSpPr>
        <p:spPr bwMode="auto">
          <a:xfrm>
            <a:off x="1747838" y="3003947"/>
            <a:ext cx="831056" cy="470297"/>
          </a:xfrm>
          <a:prstGeom prst="rect">
            <a:avLst/>
          </a:prstGeom>
          <a:solidFill>
            <a:schemeClr val="accent1">
              <a:lumMod val="60000"/>
              <a:lumOff val="40000"/>
            </a:scheme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685800" eaLnBrk="1" hangingPunct="1">
              <a:defRPr/>
            </a:pPr>
            <a:r>
              <a:rPr lang="en-AU" sz="825" dirty="0">
                <a:latin typeface="Arial"/>
                <a:cs typeface="Arial"/>
              </a:rPr>
              <a:t>personal</a:t>
            </a:r>
          </a:p>
        </p:txBody>
      </p:sp>
      <p:sp>
        <p:nvSpPr>
          <p:cNvPr id="15370" name="Text Box 3">
            <a:extLst>
              <a:ext uri="{FF2B5EF4-FFF2-40B4-BE49-F238E27FC236}">
                <a16:creationId xmlns:a16="http://schemas.microsoft.com/office/drawing/2014/main" id="{9C04A397-D3CF-476B-B57C-29AA4114FA36}"/>
              </a:ext>
            </a:extLst>
          </p:cNvPr>
          <p:cNvSpPr txBox="1">
            <a:spLocks noChangeArrowheads="1"/>
          </p:cNvSpPr>
          <p:nvPr/>
        </p:nvSpPr>
        <p:spPr bwMode="auto">
          <a:xfrm>
            <a:off x="2736057" y="1113235"/>
            <a:ext cx="831056" cy="470297"/>
          </a:xfrm>
          <a:prstGeom prst="rect">
            <a:avLst/>
          </a:prstGeom>
          <a:noFill/>
          <a:ln w="9525">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685800"/>
            <a:r>
              <a:rPr lang="en-AU" altLang="nl-BE" sz="825">
                <a:cs typeface="Arial" panose="020B0604020202020204" pitchFamily="34" charset="0"/>
              </a:rPr>
              <a:t>self as human being</a:t>
            </a:r>
          </a:p>
        </p:txBody>
      </p:sp>
      <p:sp>
        <p:nvSpPr>
          <p:cNvPr id="28" name="Text Box 3">
            <a:extLst>
              <a:ext uri="{FF2B5EF4-FFF2-40B4-BE49-F238E27FC236}">
                <a16:creationId xmlns:a16="http://schemas.microsoft.com/office/drawing/2014/main" id="{49EAE1AE-B229-4764-BE97-550E2A2718A6}"/>
              </a:ext>
            </a:extLst>
          </p:cNvPr>
          <p:cNvSpPr txBox="1">
            <a:spLocks noChangeArrowheads="1"/>
          </p:cNvSpPr>
          <p:nvPr/>
        </p:nvSpPr>
        <p:spPr bwMode="auto">
          <a:xfrm>
            <a:off x="2721769" y="1739503"/>
            <a:ext cx="831056" cy="470297"/>
          </a:xfrm>
          <a:prstGeom prst="rect">
            <a:avLst/>
          </a:prstGeom>
          <a:noFill/>
          <a:ln w="9525" cmpd="sng">
            <a:solidFill>
              <a:schemeClr val="accent3"/>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685800" eaLnBrk="1" hangingPunct="1">
              <a:defRPr/>
            </a:pPr>
            <a:r>
              <a:rPr lang="en-AU" sz="825" dirty="0">
                <a:latin typeface="Arial"/>
                <a:cs typeface="Arial"/>
              </a:rPr>
              <a:t>self as player of a given sport</a:t>
            </a:r>
          </a:p>
        </p:txBody>
      </p:sp>
      <p:sp>
        <p:nvSpPr>
          <p:cNvPr id="32" name="Text Box 3">
            <a:extLst>
              <a:ext uri="{FF2B5EF4-FFF2-40B4-BE49-F238E27FC236}">
                <a16:creationId xmlns:a16="http://schemas.microsoft.com/office/drawing/2014/main" id="{CCEECD2F-427D-4D17-B6BF-ECE0403EE9AA}"/>
              </a:ext>
            </a:extLst>
          </p:cNvPr>
          <p:cNvSpPr txBox="1">
            <a:spLocks noChangeArrowheads="1"/>
          </p:cNvSpPr>
          <p:nvPr/>
        </p:nvSpPr>
        <p:spPr bwMode="auto">
          <a:xfrm>
            <a:off x="2721769" y="2374107"/>
            <a:ext cx="831056" cy="470297"/>
          </a:xfrm>
          <a:prstGeom prst="rect">
            <a:avLst/>
          </a:prstGeom>
          <a:noFill/>
          <a:ln w="9525" cmpd="sng">
            <a:solidFill>
              <a:schemeClr val="accent3"/>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algn="ctr" defTabSz="685800" eaLnBrk="1" hangingPunct="1">
              <a:defRPr/>
            </a:pPr>
            <a:r>
              <a:rPr lang="en-AU" sz="825" dirty="0">
                <a:latin typeface="Arial"/>
                <a:cs typeface="Arial"/>
              </a:rPr>
              <a:t>self as team member</a:t>
            </a:r>
          </a:p>
        </p:txBody>
      </p:sp>
      <p:sp>
        <p:nvSpPr>
          <p:cNvPr id="15373" name="Text Box 3">
            <a:extLst>
              <a:ext uri="{FF2B5EF4-FFF2-40B4-BE49-F238E27FC236}">
                <a16:creationId xmlns:a16="http://schemas.microsoft.com/office/drawing/2014/main" id="{C7C16B12-649F-4273-8D5D-554FDDB653AB}"/>
              </a:ext>
            </a:extLst>
          </p:cNvPr>
          <p:cNvSpPr txBox="1">
            <a:spLocks noChangeArrowheads="1"/>
          </p:cNvSpPr>
          <p:nvPr/>
        </p:nvSpPr>
        <p:spPr bwMode="auto">
          <a:xfrm>
            <a:off x="2721769" y="3003947"/>
            <a:ext cx="831056" cy="470297"/>
          </a:xfrm>
          <a:prstGeom prst="rect">
            <a:avLst/>
          </a:prstGeom>
          <a:noFill/>
          <a:ln w="9525">
            <a:solidFill>
              <a:schemeClr val="accent1"/>
            </a:solidFill>
            <a:miter lim="800000"/>
            <a:headEnd/>
            <a:tailEnd/>
          </a:ln>
          <a:extLst>
            <a:ext uri="{909E8E84-426E-40DD-AFC4-6F175D3DCCD1}">
              <a14:hiddenFill xmlns:a14="http://schemas.microsoft.com/office/drawing/2010/main">
                <a:solidFill>
                  <a:srgbClr val="FFFFFF"/>
                </a:solidFill>
              </a14:hiddenFill>
            </a:ext>
          </a:extLst>
        </p:spPr>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685800"/>
            <a:r>
              <a:rPr lang="en-AU" altLang="nl-BE" sz="825">
                <a:cs typeface="Arial" panose="020B0604020202020204" pitchFamily="34" charset="0"/>
              </a:rPr>
              <a:t>self as individual</a:t>
            </a:r>
          </a:p>
        </p:txBody>
      </p:sp>
      <p:sp>
        <p:nvSpPr>
          <p:cNvPr id="15374" name="Text Box 3">
            <a:extLst>
              <a:ext uri="{FF2B5EF4-FFF2-40B4-BE49-F238E27FC236}">
                <a16:creationId xmlns:a16="http://schemas.microsoft.com/office/drawing/2014/main" id="{24546225-A1A9-41F9-8E6D-3E30F93C413B}"/>
              </a:ext>
            </a:extLst>
          </p:cNvPr>
          <p:cNvSpPr txBox="1">
            <a:spLocks noChangeArrowheads="1"/>
          </p:cNvSpPr>
          <p:nvPr/>
        </p:nvSpPr>
        <p:spPr bwMode="auto">
          <a:xfrm>
            <a:off x="2736057" y="639366"/>
            <a:ext cx="831056" cy="47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685800"/>
            <a:r>
              <a:rPr lang="en-AU" altLang="nl-BE" sz="825" i="1">
                <a:cs typeface="Arial" panose="020B0604020202020204" pitchFamily="34" charset="0"/>
              </a:rPr>
              <a:t>content</a:t>
            </a:r>
          </a:p>
        </p:txBody>
      </p:sp>
      <p:sp>
        <p:nvSpPr>
          <p:cNvPr id="6" name="Oval 5">
            <a:extLst>
              <a:ext uri="{FF2B5EF4-FFF2-40B4-BE49-F238E27FC236}">
                <a16:creationId xmlns:a16="http://schemas.microsoft.com/office/drawing/2014/main" id="{66F6D05C-5DBB-4E98-9639-6EB71A8C4666}"/>
              </a:ext>
            </a:extLst>
          </p:cNvPr>
          <p:cNvSpPr>
            <a:spLocks noChangeArrowheads="1"/>
          </p:cNvSpPr>
          <p:nvPr/>
        </p:nvSpPr>
        <p:spPr bwMode="auto">
          <a:xfrm>
            <a:off x="3843338" y="1213247"/>
            <a:ext cx="270272" cy="270272"/>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bg1">
                  <a:lumMod val="65000"/>
                </a:schemeClr>
              </a:solidFill>
              <a:latin typeface="+mn-lt"/>
              <a:ea typeface="+mn-ea"/>
            </a:endParaRPr>
          </a:p>
        </p:txBody>
      </p:sp>
      <p:sp>
        <p:nvSpPr>
          <p:cNvPr id="38" name="Oval 37">
            <a:extLst>
              <a:ext uri="{FF2B5EF4-FFF2-40B4-BE49-F238E27FC236}">
                <a16:creationId xmlns:a16="http://schemas.microsoft.com/office/drawing/2014/main" id="{6CD73C19-205C-45AF-9DE2-07E6AAEE2BD4}"/>
              </a:ext>
            </a:extLst>
          </p:cNvPr>
          <p:cNvSpPr>
            <a:spLocks noChangeArrowheads="1"/>
          </p:cNvSpPr>
          <p:nvPr/>
        </p:nvSpPr>
        <p:spPr bwMode="auto">
          <a:xfrm>
            <a:off x="4241007" y="1213247"/>
            <a:ext cx="270272" cy="270272"/>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bg1">
                  <a:lumMod val="65000"/>
                </a:schemeClr>
              </a:solidFill>
              <a:latin typeface="+mn-lt"/>
              <a:ea typeface="+mn-ea"/>
            </a:endParaRPr>
          </a:p>
        </p:txBody>
      </p:sp>
      <p:sp>
        <p:nvSpPr>
          <p:cNvPr id="39" name="Oval 38">
            <a:extLst>
              <a:ext uri="{FF2B5EF4-FFF2-40B4-BE49-F238E27FC236}">
                <a16:creationId xmlns:a16="http://schemas.microsoft.com/office/drawing/2014/main" id="{8DA8821C-61B4-45E9-805A-92866B04DD55}"/>
              </a:ext>
            </a:extLst>
          </p:cNvPr>
          <p:cNvSpPr>
            <a:spLocks noChangeArrowheads="1"/>
          </p:cNvSpPr>
          <p:nvPr/>
        </p:nvSpPr>
        <p:spPr bwMode="auto">
          <a:xfrm>
            <a:off x="4639866" y="1213247"/>
            <a:ext cx="270272" cy="270272"/>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bg1">
                  <a:lumMod val="65000"/>
                </a:schemeClr>
              </a:solidFill>
              <a:latin typeface="+mn-lt"/>
              <a:ea typeface="+mn-ea"/>
            </a:endParaRPr>
          </a:p>
        </p:txBody>
      </p:sp>
      <p:sp>
        <p:nvSpPr>
          <p:cNvPr id="40" name="Oval 39">
            <a:extLst>
              <a:ext uri="{FF2B5EF4-FFF2-40B4-BE49-F238E27FC236}">
                <a16:creationId xmlns:a16="http://schemas.microsoft.com/office/drawing/2014/main" id="{D8F1FA25-C7FD-492E-9011-EE5F8F842E1C}"/>
              </a:ext>
            </a:extLst>
          </p:cNvPr>
          <p:cNvSpPr>
            <a:spLocks noChangeArrowheads="1"/>
          </p:cNvSpPr>
          <p:nvPr/>
        </p:nvSpPr>
        <p:spPr bwMode="auto">
          <a:xfrm>
            <a:off x="5037535" y="1213247"/>
            <a:ext cx="270272" cy="270272"/>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bg1">
                  <a:lumMod val="65000"/>
                </a:schemeClr>
              </a:solidFill>
              <a:latin typeface="+mn-lt"/>
              <a:ea typeface="+mn-ea"/>
            </a:endParaRPr>
          </a:p>
        </p:txBody>
      </p:sp>
      <p:sp>
        <p:nvSpPr>
          <p:cNvPr id="41" name="Oval 40">
            <a:extLst>
              <a:ext uri="{FF2B5EF4-FFF2-40B4-BE49-F238E27FC236}">
                <a16:creationId xmlns:a16="http://schemas.microsoft.com/office/drawing/2014/main" id="{08B5DF90-E227-445C-91F3-925F078B4845}"/>
              </a:ext>
            </a:extLst>
          </p:cNvPr>
          <p:cNvSpPr>
            <a:spLocks noChangeArrowheads="1"/>
          </p:cNvSpPr>
          <p:nvPr/>
        </p:nvSpPr>
        <p:spPr bwMode="auto">
          <a:xfrm>
            <a:off x="5436394" y="1213247"/>
            <a:ext cx="270272" cy="270272"/>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bg1">
                  <a:lumMod val="65000"/>
                </a:schemeClr>
              </a:solidFill>
              <a:latin typeface="+mn-lt"/>
              <a:ea typeface="+mn-ea"/>
            </a:endParaRPr>
          </a:p>
        </p:txBody>
      </p:sp>
      <p:sp>
        <p:nvSpPr>
          <p:cNvPr id="42" name="Oval 41">
            <a:extLst>
              <a:ext uri="{FF2B5EF4-FFF2-40B4-BE49-F238E27FC236}">
                <a16:creationId xmlns:a16="http://schemas.microsoft.com/office/drawing/2014/main" id="{0F48A61C-9F07-4158-BF37-56423C31EA3F}"/>
              </a:ext>
            </a:extLst>
          </p:cNvPr>
          <p:cNvSpPr>
            <a:spLocks noChangeArrowheads="1"/>
          </p:cNvSpPr>
          <p:nvPr/>
        </p:nvSpPr>
        <p:spPr bwMode="auto">
          <a:xfrm>
            <a:off x="5834063" y="1213247"/>
            <a:ext cx="270272" cy="270272"/>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bg1">
                  <a:lumMod val="65000"/>
                </a:schemeClr>
              </a:solidFill>
              <a:latin typeface="+mn-lt"/>
              <a:ea typeface="+mn-ea"/>
            </a:endParaRPr>
          </a:p>
        </p:txBody>
      </p:sp>
      <p:sp>
        <p:nvSpPr>
          <p:cNvPr id="43" name="Oval 42">
            <a:extLst>
              <a:ext uri="{FF2B5EF4-FFF2-40B4-BE49-F238E27FC236}">
                <a16:creationId xmlns:a16="http://schemas.microsoft.com/office/drawing/2014/main" id="{3909F49B-3ABB-470E-8554-9E2EAFFE884F}"/>
              </a:ext>
            </a:extLst>
          </p:cNvPr>
          <p:cNvSpPr>
            <a:spLocks noChangeArrowheads="1"/>
          </p:cNvSpPr>
          <p:nvPr/>
        </p:nvSpPr>
        <p:spPr bwMode="auto">
          <a:xfrm>
            <a:off x="6232922" y="1213247"/>
            <a:ext cx="270272" cy="270272"/>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bg1">
                  <a:lumMod val="65000"/>
                </a:schemeClr>
              </a:solidFill>
              <a:latin typeface="+mn-lt"/>
              <a:ea typeface="+mn-ea"/>
            </a:endParaRPr>
          </a:p>
        </p:txBody>
      </p:sp>
      <p:sp>
        <p:nvSpPr>
          <p:cNvPr id="44" name="Oval 43">
            <a:extLst>
              <a:ext uri="{FF2B5EF4-FFF2-40B4-BE49-F238E27FC236}">
                <a16:creationId xmlns:a16="http://schemas.microsoft.com/office/drawing/2014/main" id="{A356B19C-6BE4-4F64-8715-77D8F9FC0D82}"/>
              </a:ext>
            </a:extLst>
          </p:cNvPr>
          <p:cNvSpPr>
            <a:spLocks noChangeArrowheads="1"/>
          </p:cNvSpPr>
          <p:nvPr/>
        </p:nvSpPr>
        <p:spPr bwMode="auto">
          <a:xfrm>
            <a:off x="6630591" y="1213247"/>
            <a:ext cx="270272" cy="270272"/>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bg1">
                  <a:lumMod val="65000"/>
                </a:schemeClr>
              </a:solidFill>
              <a:latin typeface="+mn-lt"/>
              <a:ea typeface="+mn-ea"/>
            </a:endParaRPr>
          </a:p>
        </p:txBody>
      </p:sp>
      <p:sp>
        <p:nvSpPr>
          <p:cNvPr id="45" name="Oval 44">
            <a:extLst>
              <a:ext uri="{FF2B5EF4-FFF2-40B4-BE49-F238E27FC236}">
                <a16:creationId xmlns:a16="http://schemas.microsoft.com/office/drawing/2014/main" id="{7B8B3961-B0BF-40A9-AE53-8375E9DCD617}"/>
              </a:ext>
            </a:extLst>
          </p:cNvPr>
          <p:cNvSpPr>
            <a:spLocks noChangeArrowheads="1"/>
          </p:cNvSpPr>
          <p:nvPr/>
        </p:nvSpPr>
        <p:spPr bwMode="auto">
          <a:xfrm>
            <a:off x="7029451" y="1213247"/>
            <a:ext cx="270272" cy="270272"/>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bg1">
                  <a:lumMod val="65000"/>
                </a:schemeClr>
              </a:solidFill>
              <a:latin typeface="+mn-lt"/>
              <a:ea typeface="+mn-ea"/>
            </a:endParaRPr>
          </a:p>
        </p:txBody>
      </p:sp>
      <p:sp>
        <p:nvSpPr>
          <p:cNvPr id="46" name="Oval 45">
            <a:extLst>
              <a:ext uri="{FF2B5EF4-FFF2-40B4-BE49-F238E27FC236}">
                <a16:creationId xmlns:a16="http://schemas.microsoft.com/office/drawing/2014/main" id="{0FFF660E-D8C7-40E0-BA9B-BC5EC75708F4}"/>
              </a:ext>
            </a:extLst>
          </p:cNvPr>
          <p:cNvSpPr>
            <a:spLocks noChangeArrowheads="1"/>
          </p:cNvSpPr>
          <p:nvPr/>
        </p:nvSpPr>
        <p:spPr bwMode="auto">
          <a:xfrm>
            <a:off x="3843338" y="1844279"/>
            <a:ext cx="270272" cy="269081"/>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7" name="Oval 46">
            <a:extLst>
              <a:ext uri="{FF2B5EF4-FFF2-40B4-BE49-F238E27FC236}">
                <a16:creationId xmlns:a16="http://schemas.microsoft.com/office/drawing/2014/main" id="{21E9963A-A61C-45C2-BCCB-310E50345211}"/>
              </a:ext>
            </a:extLst>
          </p:cNvPr>
          <p:cNvSpPr>
            <a:spLocks noChangeArrowheads="1"/>
          </p:cNvSpPr>
          <p:nvPr/>
        </p:nvSpPr>
        <p:spPr bwMode="auto">
          <a:xfrm>
            <a:off x="4241007" y="1844279"/>
            <a:ext cx="270272" cy="269081"/>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8" name="Oval 47">
            <a:extLst>
              <a:ext uri="{FF2B5EF4-FFF2-40B4-BE49-F238E27FC236}">
                <a16:creationId xmlns:a16="http://schemas.microsoft.com/office/drawing/2014/main" id="{3236FFF3-01A7-469B-B95C-403DB98E5C5E}"/>
              </a:ext>
            </a:extLst>
          </p:cNvPr>
          <p:cNvSpPr>
            <a:spLocks noChangeArrowheads="1"/>
          </p:cNvSpPr>
          <p:nvPr/>
        </p:nvSpPr>
        <p:spPr bwMode="auto">
          <a:xfrm>
            <a:off x="4639866" y="1844279"/>
            <a:ext cx="270272" cy="269081"/>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49" name="Oval 48">
            <a:extLst>
              <a:ext uri="{FF2B5EF4-FFF2-40B4-BE49-F238E27FC236}">
                <a16:creationId xmlns:a16="http://schemas.microsoft.com/office/drawing/2014/main" id="{4B6A6AF5-5FA5-49EB-AE2C-7E9C7AD83402}"/>
              </a:ext>
            </a:extLst>
          </p:cNvPr>
          <p:cNvSpPr>
            <a:spLocks noChangeArrowheads="1"/>
          </p:cNvSpPr>
          <p:nvPr/>
        </p:nvSpPr>
        <p:spPr bwMode="auto">
          <a:xfrm>
            <a:off x="5037535" y="1844279"/>
            <a:ext cx="270272" cy="269081"/>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50" name="Oval 49">
            <a:extLst>
              <a:ext uri="{FF2B5EF4-FFF2-40B4-BE49-F238E27FC236}">
                <a16:creationId xmlns:a16="http://schemas.microsoft.com/office/drawing/2014/main" id="{0052EC55-5825-42B5-BF7E-CAEB186362FD}"/>
              </a:ext>
            </a:extLst>
          </p:cNvPr>
          <p:cNvSpPr>
            <a:spLocks noChangeArrowheads="1"/>
          </p:cNvSpPr>
          <p:nvPr/>
        </p:nvSpPr>
        <p:spPr bwMode="auto">
          <a:xfrm>
            <a:off x="5436394" y="1844279"/>
            <a:ext cx="270272" cy="269081"/>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51" name="Oval 50">
            <a:extLst>
              <a:ext uri="{FF2B5EF4-FFF2-40B4-BE49-F238E27FC236}">
                <a16:creationId xmlns:a16="http://schemas.microsoft.com/office/drawing/2014/main" id="{0E7EFCB7-3400-42E2-8434-56D4F68AE058}"/>
              </a:ext>
            </a:extLst>
          </p:cNvPr>
          <p:cNvSpPr>
            <a:spLocks noChangeArrowheads="1"/>
          </p:cNvSpPr>
          <p:nvPr/>
        </p:nvSpPr>
        <p:spPr bwMode="auto">
          <a:xfrm>
            <a:off x="5834063" y="1844279"/>
            <a:ext cx="270272" cy="269081"/>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52" name="Oval 51">
            <a:extLst>
              <a:ext uri="{FF2B5EF4-FFF2-40B4-BE49-F238E27FC236}">
                <a16:creationId xmlns:a16="http://schemas.microsoft.com/office/drawing/2014/main" id="{77D95A42-C025-4E81-9AE7-D3CDB968F69E}"/>
              </a:ext>
            </a:extLst>
          </p:cNvPr>
          <p:cNvSpPr>
            <a:spLocks noChangeArrowheads="1"/>
          </p:cNvSpPr>
          <p:nvPr/>
        </p:nvSpPr>
        <p:spPr bwMode="auto">
          <a:xfrm>
            <a:off x="6232922" y="1844279"/>
            <a:ext cx="270272" cy="269081"/>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53" name="Oval 52">
            <a:extLst>
              <a:ext uri="{FF2B5EF4-FFF2-40B4-BE49-F238E27FC236}">
                <a16:creationId xmlns:a16="http://schemas.microsoft.com/office/drawing/2014/main" id="{DCC994D2-6F6E-475C-A25D-CF469B61ABBB}"/>
              </a:ext>
            </a:extLst>
          </p:cNvPr>
          <p:cNvSpPr>
            <a:spLocks noChangeArrowheads="1"/>
          </p:cNvSpPr>
          <p:nvPr/>
        </p:nvSpPr>
        <p:spPr bwMode="auto">
          <a:xfrm>
            <a:off x="6630591" y="1844279"/>
            <a:ext cx="270272" cy="269081"/>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54" name="Oval 53">
            <a:extLst>
              <a:ext uri="{FF2B5EF4-FFF2-40B4-BE49-F238E27FC236}">
                <a16:creationId xmlns:a16="http://schemas.microsoft.com/office/drawing/2014/main" id="{715CA8BD-FFA2-4105-874B-7743E40271EF}"/>
              </a:ext>
            </a:extLst>
          </p:cNvPr>
          <p:cNvSpPr>
            <a:spLocks noChangeArrowheads="1"/>
          </p:cNvSpPr>
          <p:nvPr/>
        </p:nvSpPr>
        <p:spPr bwMode="auto">
          <a:xfrm>
            <a:off x="7029451" y="1844279"/>
            <a:ext cx="270272" cy="269081"/>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55" name="Oval 54">
            <a:extLst>
              <a:ext uri="{FF2B5EF4-FFF2-40B4-BE49-F238E27FC236}">
                <a16:creationId xmlns:a16="http://schemas.microsoft.com/office/drawing/2014/main" id="{8E5C8258-18A2-4E66-A1EF-4B39CB562E9E}"/>
              </a:ext>
            </a:extLst>
          </p:cNvPr>
          <p:cNvSpPr>
            <a:spLocks noChangeArrowheads="1"/>
          </p:cNvSpPr>
          <p:nvPr/>
        </p:nvSpPr>
        <p:spPr bwMode="auto">
          <a:xfrm>
            <a:off x="3843338" y="2474119"/>
            <a:ext cx="270272" cy="269081"/>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56" name="Oval 55">
            <a:extLst>
              <a:ext uri="{FF2B5EF4-FFF2-40B4-BE49-F238E27FC236}">
                <a16:creationId xmlns:a16="http://schemas.microsoft.com/office/drawing/2014/main" id="{AB70D4DF-696A-4D47-A0A7-8A35C4B01A03}"/>
              </a:ext>
            </a:extLst>
          </p:cNvPr>
          <p:cNvSpPr>
            <a:spLocks noChangeArrowheads="1"/>
          </p:cNvSpPr>
          <p:nvPr/>
        </p:nvSpPr>
        <p:spPr bwMode="auto">
          <a:xfrm>
            <a:off x="4241007" y="2474119"/>
            <a:ext cx="270272" cy="269081"/>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57" name="Oval 56">
            <a:extLst>
              <a:ext uri="{FF2B5EF4-FFF2-40B4-BE49-F238E27FC236}">
                <a16:creationId xmlns:a16="http://schemas.microsoft.com/office/drawing/2014/main" id="{D3FAE46E-7AA0-480B-B682-81210CCD3C17}"/>
              </a:ext>
            </a:extLst>
          </p:cNvPr>
          <p:cNvSpPr>
            <a:spLocks noChangeArrowheads="1"/>
          </p:cNvSpPr>
          <p:nvPr/>
        </p:nvSpPr>
        <p:spPr bwMode="auto">
          <a:xfrm>
            <a:off x="4639866" y="2474119"/>
            <a:ext cx="270272" cy="269081"/>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58" name="Oval 57">
            <a:extLst>
              <a:ext uri="{FF2B5EF4-FFF2-40B4-BE49-F238E27FC236}">
                <a16:creationId xmlns:a16="http://schemas.microsoft.com/office/drawing/2014/main" id="{16F7C087-FEF1-4DA2-B55A-CCD9D4F7F9C7}"/>
              </a:ext>
            </a:extLst>
          </p:cNvPr>
          <p:cNvSpPr>
            <a:spLocks noChangeArrowheads="1"/>
          </p:cNvSpPr>
          <p:nvPr/>
        </p:nvSpPr>
        <p:spPr bwMode="auto">
          <a:xfrm>
            <a:off x="5037535" y="2474119"/>
            <a:ext cx="270272" cy="269081"/>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59" name="Oval 58">
            <a:extLst>
              <a:ext uri="{FF2B5EF4-FFF2-40B4-BE49-F238E27FC236}">
                <a16:creationId xmlns:a16="http://schemas.microsoft.com/office/drawing/2014/main" id="{7FBF0F57-9529-46EF-890C-2D9F45068FB6}"/>
              </a:ext>
            </a:extLst>
          </p:cNvPr>
          <p:cNvSpPr>
            <a:spLocks noChangeArrowheads="1"/>
          </p:cNvSpPr>
          <p:nvPr/>
        </p:nvSpPr>
        <p:spPr bwMode="auto">
          <a:xfrm>
            <a:off x="5436394" y="2474119"/>
            <a:ext cx="270272" cy="269081"/>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60" name="Oval 59">
            <a:extLst>
              <a:ext uri="{FF2B5EF4-FFF2-40B4-BE49-F238E27FC236}">
                <a16:creationId xmlns:a16="http://schemas.microsoft.com/office/drawing/2014/main" id="{0DED08BD-2801-4214-B064-AFF7C05A3DBA}"/>
              </a:ext>
            </a:extLst>
          </p:cNvPr>
          <p:cNvSpPr>
            <a:spLocks noChangeArrowheads="1"/>
          </p:cNvSpPr>
          <p:nvPr/>
        </p:nvSpPr>
        <p:spPr bwMode="auto">
          <a:xfrm>
            <a:off x="5834063" y="2474119"/>
            <a:ext cx="270272" cy="269081"/>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61" name="Oval 60">
            <a:extLst>
              <a:ext uri="{FF2B5EF4-FFF2-40B4-BE49-F238E27FC236}">
                <a16:creationId xmlns:a16="http://schemas.microsoft.com/office/drawing/2014/main" id="{44CA60D0-2B55-45B9-A449-0ADAD8851ABA}"/>
              </a:ext>
            </a:extLst>
          </p:cNvPr>
          <p:cNvSpPr>
            <a:spLocks noChangeArrowheads="1"/>
          </p:cNvSpPr>
          <p:nvPr/>
        </p:nvSpPr>
        <p:spPr bwMode="auto">
          <a:xfrm>
            <a:off x="6232922" y="2474119"/>
            <a:ext cx="270272" cy="269081"/>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62" name="Oval 61">
            <a:extLst>
              <a:ext uri="{FF2B5EF4-FFF2-40B4-BE49-F238E27FC236}">
                <a16:creationId xmlns:a16="http://schemas.microsoft.com/office/drawing/2014/main" id="{ACD03DF7-13B7-4D75-87EB-D38131C5E35C}"/>
              </a:ext>
            </a:extLst>
          </p:cNvPr>
          <p:cNvSpPr>
            <a:spLocks noChangeArrowheads="1"/>
          </p:cNvSpPr>
          <p:nvPr/>
        </p:nvSpPr>
        <p:spPr bwMode="auto">
          <a:xfrm>
            <a:off x="6630591" y="2474119"/>
            <a:ext cx="270272" cy="269081"/>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63" name="Oval 62">
            <a:extLst>
              <a:ext uri="{FF2B5EF4-FFF2-40B4-BE49-F238E27FC236}">
                <a16:creationId xmlns:a16="http://schemas.microsoft.com/office/drawing/2014/main" id="{26DC8656-D35D-4E10-898F-56EAD5E29480}"/>
              </a:ext>
            </a:extLst>
          </p:cNvPr>
          <p:cNvSpPr>
            <a:spLocks noChangeArrowheads="1"/>
          </p:cNvSpPr>
          <p:nvPr/>
        </p:nvSpPr>
        <p:spPr bwMode="auto">
          <a:xfrm>
            <a:off x="7029451" y="2474119"/>
            <a:ext cx="270272" cy="269081"/>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64" name="Oval 63">
            <a:extLst>
              <a:ext uri="{FF2B5EF4-FFF2-40B4-BE49-F238E27FC236}">
                <a16:creationId xmlns:a16="http://schemas.microsoft.com/office/drawing/2014/main" id="{833A1349-C08C-4E1C-9B41-99CDCCEBDC65}"/>
              </a:ext>
            </a:extLst>
          </p:cNvPr>
          <p:cNvSpPr>
            <a:spLocks noChangeArrowheads="1"/>
          </p:cNvSpPr>
          <p:nvPr/>
        </p:nvSpPr>
        <p:spPr bwMode="auto">
          <a:xfrm>
            <a:off x="3843338" y="3103960"/>
            <a:ext cx="270272" cy="270272"/>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65" name="Oval 64">
            <a:extLst>
              <a:ext uri="{FF2B5EF4-FFF2-40B4-BE49-F238E27FC236}">
                <a16:creationId xmlns:a16="http://schemas.microsoft.com/office/drawing/2014/main" id="{FFEDED6E-A486-45E1-8411-8486C1264C10}"/>
              </a:ext>
            </a:extLst>
          </p:cNvPr>
          <p:cNvSpPr>
            <a:spLocks noChangeArrowheads="1"/>
          </p:cNvSpPr>
          <p:nvPr/>
        </p:nvSpPr>
        <p:spPr bwMode="auto">
          <a:xfrm>
            <a:off x="4241007" y="3103960"/>
            <a:ext cx="270272" cy="270272"/>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66" name="Oval 65">
            <a:extLst>
              <a:ext uri="{FF2B5EF4-FFF2-40B4-BE49-F238E27FC236}">
                <a16:creationId xmlns:a16="http://schemas.microsoft.com/office/drawing/2014/main" id="{6BDCCCE7-64A5-4D5C-8447-2EC20C767191}"/>
              </a:ext>
            </a:extLst>
          </p:cNvPr>
          <p:cNvSpPr>
            <a:spLocks noChangeArrowheads="1"/>
          </p:cNvSpPr>
          <p:nvPr/>
        </p:nvSpPr>
        <p:spPr bwMode="auto">
          <a:xfrm>
            <a:off x="4639866" y="3103960"/>
            <a:ext cx="270272" cy="270272"/>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67" name="Oval 66">
            <a:extLst>
              <a:ext uri="{FF2B5EF4-FFF2-40B4-BE49-F238E27FC236}">
                <a16:creationId xmlns:a16="http://schemas.microsoft.com/office/drawing/2014/main" id="{7C6F2738-5CED-4707-BA07-96665300B291}"/>
              </a:ext>
            </a:extLst>
          </p:cNvPr>
          <p:cNvSpPr>
            <a:spLocks noChangeArrowheads="1"/>
          </p:cNvSpPr>
          <p:nvPr/>
        </p:nvSpPr>
        <p:spPr bwMode="auto">
          <a:xfrm>
            <a:off x="5037535" y="3103960"/>
            <a:ext cx="270272" cy="270272"/>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68" name="Oval 67">
            <a:extLst>
              <a:ext uri="{FF2B5EF4-FFF2-40B4-BE49-F238E27FC236}">
                <a16:creationId xmlns:a16="http://schemas.microsoft.com/office/drawing/2014/main" id="{B54983B4-79F4-4A62-913C-D366FC473594}"/>
              </a:ext>
            </a:extLst>
          </p:cNvPr>
          <p:cNvSpPr>
            <a:spLocks noChangeArrowheads="1"/>
          </p:cNvSpPr>
          <p:nvPr/>
        </p:nvSpPr>
        <p:spPr bwMode="auto">
          <a:xfrm>
            <a:off x="5436394" y="3103960"/>
            <a:ext cx="270272" cy="270272"/>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69" name="Oval 68">
            <a:extLst>
              <a:ext uri="{FF2B5EF4-FFF2-40B4-BE49-F238E27FC236}">
                <a16:creationId xmlns:a16="http://schemas.microsoft.com/office/drawing/2014/main" id="{ACE6B19F-3A0D-4B9E-9EE9-EE672C8B066A}"/>
              </a:ext>
            </a:extLst>
          </p:cNvPr>
          <p:cNvSpPr>
            <a:spLocks noChangeArrowheads="1"/>
          </p:cNvSpPr>
          <p:nvPr/>
        </p:nvSpPr>
        <p:spPr bwMode="auto">
          <a:xfrm>
            <a:off x="5834063" y="3103960"/>
            <a:ext cx="270272" cy="270272"/>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70" name="Oval 69">
            <a:extLst>
              <a:ext uri="{FF2B5EF4-FFF2-40B4-BE49-F238E27FC236}">
                <a16:creationId xmlns:a16="http://schemas.microsoft.com/office/drawing/2014/main" id="{A36AA02C-C260-4845-B8E5-7527182DF3B2}"/>
              </a:ext>
            </a:extLst>
          </p:cNvPr>
          <p:cNvSpPr>
            <a:spLocks noChangeArrowheads="1"/>
          </p:cNvSpPr>
          <p:nvPr/>
        </p:nvSpPr>
        <p:spPr bwMode="auto">
          <a:xfrm>
            <a:off x="6232922" y="3103960"/>
            <a:ext cx="270272" cy="270272"/>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71" name="Oval 70">
            <a:extLst>
              <a:ext uri="{FF2B5EF4-FFF2-40B4-BE49-F238E27FC236}">
                <a16:creationId xmlns:a16="http://schemas.microsoft.com/office/drawing/2014/main" id="{BC1AE5CF-8D12-4351-A732-3E433E19E516}"/>
              </a:ext>
            </a:extLst>
          </p:cNvPr>
          <p:cNvSpPr>
            <a:spLocks noChangeArrowheads="1"/>
          </p:cNvSpPr>
          <p:nvPr/>
        </p:nvSpPr>
        <p:spPr bwMode="auto">
          <a:xfrm>
            <a:off x="6630591" y="3103960"/>
            <a:ext cx="270272" cy="270272"/>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sp>
        <p:nvSpPr>
          <p:cNvPr id="72" name="Oval 71">
            <a:extLst>
              <a:ext uri="{FF2B5EF4-FFF2-40B4-BE49-F238E27FC236}">
                <a16:creationId xmlns:a16="http://schemas.microsoft.com/office/drawing/2014/main" id="{B09324EE-B2BB-413E-BACD-A8C3F56CD39E}"/>
              </a:ext>
            </a:extLst>
          </p:cNvPr>
          <p:cNvSpPr>
            <a:spLocks noChangeArrowheads="1"/>
          </p:cNvSpPr>
          <p:nvPr/>
        </p:nvSpPr>
        <p:spPr bwMode="auto">
          <a:xfrm>
            <a:off x="7029451" y="3103960"/>
            <a:ext cx="270272" cy="270272"/>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a:solidFill>
                <a:schemeClr val="lt1"/>
              </a:solidFill>
              <a:latin typeface="+mn-lt"/>
              <a:ea typeface="+mn-ea"/>
            </a:endParaRPr>
          </a:p>
        </p:txBody>
      </p:sp>
      <p:cxnSp>
        <p:nvCxnSpPr>
          <p:cNvPr id="10" name="Straight Connector 9">
            <a:extLst>
              <a:ext uri="{FF2B5EF4-FFF2-40B4-BE49-F238E27FC236}">
                <a16:creationId xmlns:a16="http://schemas.microsoft.com/office/drawing/2014/main" id="{F9DFA70F-DBCB-4861-A6EE-AE1B5A8AE767}"/>
              </a:ext>
            </a:extLst>
          </p:cNvPr>
          <p:cNvCxnSpPr>
            <a:cxnSpLocks noChangeShapeType="1"/>
          </p:cNvCxnSpPr>
          <p:nvPr/>
        </p:nvCxnSpPr>
        <p:spPr bwMode="auto">
          <a:xfrm flipH="1">
            <a:off x="4173142" y="989410"/>
            <a:ext cx="1190" cy="2893219"/>
          </a:xfrm>
          <a:prstGeom prst="line">
            <a:avLst/>
          </a:prstGeom>
          <a:noFill/>
          <a:ln w="12700">
            <a:solidFill>
              <a:schemeClr val="tx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
        <p:nvSpPr>
          <p:cNvPr id="78" name="Rounded Rectangle 77">
            <a:extLst>
              <a:ext uri="{FF2B5EF4-FFF2-40B4-BE49-F238E27FC236}">
                <a16:creationId xmlns:a16="http://schemas.microsoft.com/office/drawing/2014/main" id="{2514A27D-6C56-4AF4-BDDB-28D11ABC52B4}"/>
              </a:ext>
            </a:extLst>
          </p:cNvPr>
          <p:cNvSpPr/>
          <p:nvPr/>
        </p:nvSpPr>
        <p:spPr>
          <a:xfrm>
            <a:off x="4213622" y="2992041"/>
            <a:ext cx="732234" cy="470297"/>
          </a:xfrm>
          <a:prstGeom prst="roundRect">
            <a:avLst/>
          </a:prstGeom>
          <a:no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79" name="Rounded Rectangle 78">
            <a:extLst>
              <a:ext uri="{FF2B5EF4-FFF2-40B4-BE49-F238E27FC236}">
                <a16:creationId xmlns:a16="http://schemas.microsoft.com/office/drawing/2014/main" id="{0633B980-95DC-4A09-8170-580BACC4D688}"/>
              </a:ext>
            </a:extLst>
          </p:cNvPr>
          <p:cNvSpPr/>
          <p:nvPr/>
        </p:nvSpPr>
        <p:spPr>
          <a:xfrm>
            <a:off x="5006579" y="2372916"/>
            <a:ext cx="1140619" cy="470297"/>
          </a:xfrm>
          <a:prstGeom prst="roundRect">
            <a:avLst/>
          </a:prstGeom>
          <a:no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0" name="Rounded Rectangle 79">
            <a:extLst>
              <a:ext uri="{FF2B5EF4-FFF2-40B4-BE49-F238E27FC236}">
                <a16:creationId xmlns:a16="http://schemas.microsoft.com/office/drawing/2014/main" id="{1C8DD531-0047-44DD-9A62-3F4A9064625E}"/>
              </a:ext>
            </a:extLst>
          </p:cNvPr>
          <p:cNvSpPr/>
          <p:nvPr/>
        </p:nvSpPr>
        <p:spPr>
          <a:xfrm>
            <a:off x="6198394" y="1741885"/>
            <a:ext cx="1169194" cy="470297"/>
          </a:xfrm>
          <a:prstGeom prst="roundRect">
            <a:avLst/>
          </a:prstGeom>
          <a:noFill/>
          <a:ln>
            <a:solidFill>
              <a:schemeClr val="accent3"/>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a:p>
        </p:txBody>
      </p:sp>
      <p:sp>
        <p:nvSpPr>
          <p:cNvPr id="81" name="Rounded Rectangle 80">
            <a:extLst>
              <a:ext uri="{FF2B5EF4-FFF2-40B4-BE49-F238E27FC236}">
                <a16:creationId xmlns:a16="http://schemas.microsoft.com/office/drawing/2014/main" id="{2B42C069-478A-4ADB-9B43-3C4841158448}"/>
              </a:ext>
            </a:extLst>
          </p:cNvPr>
          <p:cNvSpPr/>
          <p:nvPr/>
        </p:nvSpPr>
        <p:spPr>
          <a:xfrm>
            <a:off x="3789760" y="4043363"/>
            <a:ext cx="351234" cy="470297"/>
          </a:xfrm>
          <a:prstGeom prst="roundRect">
            <a:avLst/>
          </a:prstGeom>
          <a:solidFill>
            <a:schemeClr val="bg1">
              <a:lumMod val="65000"/>
            </a:schemeClr>
          </a:solidFill>
          <a:ln>
            <a:solidFill>
              <a:srgbClr val="7F7F7F"/>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825"/>
          </a:p>
        </p:txBody>
      </p:sp>
      <p:sp>
        <p:nvSpPr>
          <p:cNvPr id="82" name="Oval 81">
            <a:extLst>
              <a:ext uri="{FF2B5EF4-FFF2-40B4-BE49-F238E27FC236}">
                <a16:creationId xmlns:a16="http://schemas.microsoft.com/office/drawing/2014/main" id="{467860D6-F68E-4FE4-992E-03DE3E066446}"/>
              </a:ext>
            </a:extLst>
          </p:cNvPr>
          <p:cNvSpPr>
            <a:spLocks noChangeArrowheads="1"/>
          </p:cNvSpPr>
          <p:nvPr/>
        </p:nvSpPr>
        <p:spPr bwMode="auto">
          <a:xfrm>
            <a:off x="3837385" y="4137422"/>
            <a:ext cx="270272" cy="270272"/>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sz="825">
              <a:solidFill>
                <a:schemeClr val="lt1"/>
              </a:solidFill>
              <a:latin typeface="+mn-lt"/>
              <a:ea typeface="+mn-ea"/>
            </a:endParaRPr>
          </a:p>
        </p:txBody>
      </p:sp>
      <p:sp>
        <p:nvSpPr>
          <p:cNvPr id="83" name="Rounded Rectangle 82">
            <a:extLst>
              <a:ext uri="{FF2B5EF4-FFF2-40B4-BE49-F238E27FC236}">
                <a16:creationId xmlns:a16="http://schemas.microsoft.com/office/drawing/2014/main" id="{A7547FC0-FECA-4061-B4E4-438FB6F8528F}"/>
              </a:ext>
            </a:extLst>
          </p:cNvPr>
          <p:cNvSpPr/>
          <p:nvPr/>
        </p:nvSpPr>
        <p:spPr>
          <a:xfrm>
            <a:off x="5036344" y="4044553"/>
            <a:ext cx="351235" cy="470297"/>
          </a:xfrm>
          <a:prstGeom prst="roundRect">
            <a:avLst/>
          </a:prstGeom>
          <a:noFill/>
          <a:ln>
            <a:solidFill>
              <a:srgbClr val="7F7F7F"/>
            </a:solidFill>
          </a:ln>
          <a:effectLst/>
        </p:spPr>
        <p:style>
          <a:lnRef idx="1">
            <a:schemeClr val="accent1"/>
          </a:lnRef>
          <a:fillRef idx="3">
            <a:schemeClr val="accent1"/>
          </a:fillRef>
          <a:effectRef idx="2">
            <a:schemeClr val="accent1"/>
          </a:effectRef>
          <a:fontRef idx="minor">
            <a:schemeClr val="lt1"/>
          </a:fontRef>
        </p:style>
        <p:txBody>
          <a:bodyPr anchor="ctr"/>
          <a:lstStyle/>
          <a:p>
            <a:pPr algn="ctr">
              <a:defRPr/>
            </a:pPr>
            <a:endParaRPr lang="en-US" sz="825"/>
          </a:p>
        </p:txBody>
      </p:sp>
      <p:sp>
        <p:nvSpPr>
          <p:cNvPr id="84" name="Oval 83">
            <a:extLst>
              <a:ext uri="{FF2B5EF4-FFF2-40B4-BE49-F238E27FC236}">
                <a16:creationId xmlns:a16="http://schemas.microsoft.com/office/drawing/2014/main" id="{0CF13F23-3FEE-4B7B-A95B-C1CA798B44A3}"/>
              </a:ext>
            </a:extLst>
          </p:cNvPr>
          <p:cNvSpPr>
            <a:spLocks noChangeArrowheads="1"/>
          </p:cNvSpPr>
          <p:nvPr/>
        </p:nvSpPr>
        <p:spPr bwMode="auto">
          <a:xfrm>
            <a:off x="5083969" y="4138613"/>
            <a:ext cx="270272" cy="269081"/>
          </a:xfrm>
          <a:prstGeom prst="ellipse">
            <a:avLst/>
          </a:prstGeom>
          <a:solidFill>
            <a:srgbClr val="A6A6A6"/>
          </a:solidFill>
          <a:ln w="9525">
            <a:solidFill>
              <a:srgbClr val="7F7F7F"/>
            </a:solidFill>
            <a:round/>
            <a:headEnd/>
            <a:tailEnd/>
          </a:ln>
          <a:effectLst>
            <a:outerShdw blurRad="40000" dist="23000" dir="5400000" rotWithShape="0">
              <a:srgbClr val="808080">
                <a:alpha val="34999"/>
              </a:srgbClr>
            </a:outerShdw>
          </a:effectLst>
        </p:spPr>
        <p:txBody>
          <a:bodyPr anchor="ctr"/>
          <a:lstStyle/>
          <a:p>
            <a:pPr algn="ctr">
              <a:defRPr/>
            </a:pPr>
            <a:endParaRPr lang="en-US" sz="825">
              <a:solidFill>
                <a:schemeClr val="lt1"/>
              </a:solidFill>
              <a:latin typeface="+mn-lt"/>
              <a:ea typeface="+mn-ea"/>
            </a:endParaRPr>
          </a:p>
        </p:txBody>
      </p:sp>
      <p:sp>
        <p:nvSpPr>
          <p:cNvPr id="15419" name="Text Box 3">
            <a:extLst>
              <a:ext uri="{FF2B5EF4-FFF2-40B4-BE49-F238E27FC236}">
                <a16:creationId xmlns:a16="http://schemas.microsoft.com/office/drawing/2014/main" id="{DFF3AC70-41BD-4EA3-8E7A-44C8E53ECDB4}"/>
              </a:ext>
            </a:extLst>
          </p:cNvPr>
          <p:cNvSpPr txBox="1">
            <a:spLocks noChangeArrowheads="1"/>
          </p:cNvSpPr>
          <p:nvPr/>
        </p:nvSpPr>
        <p:spPr bwMode="auto">
          <a:xfrm>
            <a:off x="3914776" y="4082654"/>
            <a:ext cx="831056" cy="345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685800"/>
            <a:r>
              <a:rPr lang="en-AU" altLang="nl-BE" sz="825">
                <a:cs typeface="Arial" panose="020B0604020202020204" pitchFamily="34" charset="0"/>
              </a:rPr>
              <a:t> = self</a:t>
            </a:r>
          </a:p>
        </p:txBody>
      </p:sp>
      <p:sp>
        <p:nvSpPr>
          <p:cNvPr id="15420" name="Text Box 3">
            <a:extLst>
              <a:ext uri="{FF2B5EF4-FFF2-40B4-BE49-F238E27FC236}">
                <a16:creationId xmlns:a16="http://schemas.microsoft.com/office/drawing/2014/main" id="{3E79E550-E6A7-4622-8EB1-90B2421BFBAA}"/>
              </a:ext>
            </a:extLst>
          </p:cNvPr>
          <p:cNvSpPr txBox="1">
            <a:spLocks noChangeArrowheads="1"/>
          </p:cNvSpPr>
          <p:nvPr/>
        </p:nvSpPr>
        <p:spPr bwMode="auto">
          <a:xfrm>
            <a:off x="5394722" y="4090988"/>
            <a:ext cx="1123950" cy="47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marL="168275" indent="-168275">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defTabSz="685800"/>
            <a:r>
              <a:rPr lang="en-AU" altLang="nl-BE" sz="825">
                <a:cs typeface="Arial" panose="020B0604020202020204" pitchFamily="34" charset="0"/>
              </a:rPr>
              <a:t> = comparison other (non-self)</a:t>
            </a:r>
          </a:p>
        </p:txBody>
      </p:sp>
      <p:sp>
        <p:nvSpPr>
          <p:cNvPr id="15421" name="Text Box 3">
            <a:extLst>
              <a:ext uri="{FF2B5EF4-FFF2-40B4-BE49-F238E27FC236}">
                <a16:creationId xmlns:a16="http://schemas.microsoft.com/office/drawing/2014/main" id="{3CC57255-E7AD-447C-966A-5F380196C1AC}"/>
              </a:ext>
            </a:extLst>
          </p:cNvPr>
          <p:cNvSpPr txBox="1">
            <a:spLocks noChangeArrowheads="1"/>
          </p:cNvSpPr>
          <p:nvPr/>
        </p:nvSpPr>
        <p:spPr bwMode="auto">
          <a:xfrm>
            <a:off x="3556398" y="3530203"/>
            <a:ext cx="831056" cy="47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685800"/>
            <a:r>
              <a:rPr lang="en-AU" altLang="nl-BE" sz="825">
                <a:solidFill>
                  <a:schemeClr val="accent1"/>
                </a:solidFill>
                <a:cs typeface="Arial" panose="020B0604020202020204" pitchFamily="34" charset="0"/>
              </a:rPr>
              <a:t>Kim</a:t>
            </a:r>
          </a:p>
        </p:txBody>
      </p:sp>
      <p:sp>
        <p:nvSpPr>
          <p:cNvPr id="15422" name="Text Box 3">
            <a:extLst>
              <a:ext uri="{FF2B5EF4-FFF2-40B4-BE49-F238E27FC236}">
                <a16:creationId xmlns:a16="http://schemas.microsoft.com/office/drawing/2014/main" id="{825F5103-E034-428C-9BB3-6AFEC75559E8}"/>
              </a:ext>
            </a:extLst>
          </p:cNvPr>
          <p:cNvSpPr txBox="1">
            <a:spLocks noChangeArrowheads="1"/>
          </p:cNvSpPr>
          <p:nvPr/>
        </p:nvSpPr>
        <p:spPr bwMode="auto">
          <a:xfrm>
            <a:off x="4169569" y="3530203"/>
            <a:ext cx="831056" cy="47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685800"/>
            <a:r>
              <a:rPr lang="en-AU" altLang="nl-BE" sz="825">
                <a:solidFill>
                  <a:srgbClr val="9BBB59"/>
                </a:solidFill>
                <a:cs typeface="Arial" panose="020B0604020202020204" pitchFamily="34" charset="0"/>
              </a:rPr>
              <a:t>other people in Kim</a:t>
            </a:r>
            <a:r>
              <a:rPr lang="en-AU" altLang="en-US" sz="825">
                <a:solidFill>
                  <a:srgbClr val="9BBB59"/>
                </a:solidFill>
                <a:cs typeface="Arial" panose="020B0604020202020204" pitchFamily="34" charset="0"/>
              </a:rPr>
              <a:t>’</a:t>
            </a:r>
            <a:r>
              <a:rPr lang="en-AU" altLang="nl-BE" sz="825">
                <a:solidFill>
                  <a:srgbClr val="9BBB59"/>
                </a:solidFill>
                <a:cs typeface="Arial" panose="020B0604020202020204" pitchFamily="34" charset="0"/>
              </a:rPr>
              <a:t>s team</a:t>
            </a:r>
          </a:p>
        </p:txBody>
      </p:sp>
      <p:sp>
        <p:nvSpPr>
          <p:cNvPr id="87" name="Text Box 3">
            <a:extLst>
              <a:ext uri="{FF2B5EF4-FFF2-40B4-BE49-F238E27FC236}">
                <a16:creationId xmlns:a16="http://schemas.microsoft.com/office/drawing/2014/main" id="{B5474DC8-E9AB-4DC8-BF40-B07AA96B5319}"/>
              </a:ext>
            </a:extLst>
          </p:cNvPr>
          <p:cNvSpPr txBox="1">
            <a:spLocks noChangeArrowheads="1"/>
          </p:cNvSpPr>
          <p:nvPr/>
        </p:nvSpPr>
        <p:spPr bwMode="auto">
          <a:xfrm>
            <a:off x="5150644" y="3530203"/>
            <a:ext cx="831056" cy="47029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685800"/>
            <a:r>
              <a:rPr lang="en-AU" altLang="nl-BE" sz="825">
                <a:solidFill>
                  <a:srgbClr val="9BBB59"/>
                </a:solidFill>
                <a:cs typeface="Arial" panose="020B0604020202020204" pitchFamily="34" charset="0"/>
              </a:rPr>
              <a:t>other people in Kim</a:t>
            </a:r>
            <a:r>
              <a:rPr lang="en-AU" altLang="en-US" sz="825">
                <a:solidFill>
                  <a:srgbClr val="9BBB59"/>
                </a:solidFill>
                <a:cs typeface="Arial" panose="020B0604020202020204" pitchFamily="34" charset="0"/>
              </a:rPr>
              <a:t>’</a:t>
            </a:r>
            <a:r>
              <a:rPr lang="en-AU" altLang="nl-BE" sz="825">
                <a:solidFill>
                  <a:srgbClr val="9BBB59"/>
                </a:solidFill>
                <a:cs typeface="Arial" panose="020B0604020202020204" pitchFamily="34" charset="0"/>
              </a:rPr>
              <a:t>s sport</a:t>
            </a:r>
          </a:p>
        </p:txBody>
      </p:sp>
      <p:sp>
        <p:nvSpPr>
          <p:cNvPr id="15424" name="Text Box 3">
            <a:extLst>
              <a:ext uri="{FF2B5EF4-FFF2-40B4-BE49-F238E27FC236}">
                <a16:creationId xmlns:a16="http://schemas.microsoft.com/office/drawing/2014/main" id="{E30BD41E-1581-461E-BBBD-06B2EF9B33D0}"/>
              </a:ext>
            </a:extLst>
          </p:cNvPr>
          <p:cNvSpPr txBox="1">
            <a:spLocks noChangeArrowheads="1"/>
          </p:cNvSpPr>
          <p:nvPr/>
        </p:nvSpPr>
        <p:spPr bwMode="auto">
          <a:xfrm>
            <a:off x="6336507" y="3530203"/>
            <a:ext cx="831056" cy="4702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algn="ctr" defTabSz="685800"/>
            <a:r>
              <a:rPr lang="en-AU" altLang="nl-BE" sz="825">
                <a:solidFill>
                  <a:schemeClr val="accent2"/>
                </a:solidFill>
                <a:cs typeface="Arial" panose="020B0604020202020204" pitchFamily="34" charset="0"/>
              </a:rPr>
              <a:t>all other people</a:t>
            </a:r>
          </a:p>
        </p:txBody>
      </p:sp>
      <p:cxnSp>
        <p:nvCxnSpPr>
          <p:cNvPr id="89" name="Straight Connector 88">
            <a:extLst>
              <a:ext uri="{FF2B5EF4-FFF2-40B4-BE49-F238E27FC236}">
                <a16:creationId xmlns:a16="http://schemas.microsoft.com/office/drawing/2014/main" id="{5EB2FA3A-C9A7-4738-A915-F00D8491242C}"/>
              </a:ext>
            </a:extLst>
          </p:cNvPr>
          <p:cNvCxnSpPr>
            <a:cxnSpLocks noChangeShapeType="1"/>
          </p:cNvCxnSpPr>
          <p:nvPr/>
        </p:nvCxnSpPr>
        <p:spPr bwMode="auto">
          <a:xfrm flipH="1">
            <a:off x="5000625" y="666750"/>
            <a:ext cx="0" cy="2893219"/>
          </a:xfrm>
          <a:prstGeom prst="line">
            <a:avLst/>
          </a:prstGeom>
          <a:noFill/>
          <a:ln w="12700">
            <a:solidFill>
              <a:schemeClr val="tx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cxnSp>
        <p:nvCxnSpPr>
          <p:cNvPr id="90" name="Straight Connector 89">
            <a:extLst>
              <a:ext uri="{FF2B5EF4-FFF2-40B4-BE49-F238E27FC236}">
                <a16:creationId xmlns:a16="http://schemas.microsoft.com/office/drawing/2014/main" id="{866E4ACE-D421-4222-8F2B-EE17047E57A7}"/>
              </a:ext>
            </a:extLst>
          </p:cNvPr>
          <p:cNvCxnSpPr>
            <a:cxnSpLocks noChangeShapeType="1"/>
          </p:cNvCxnSpPr>
          <p:nvPr/>
        </p:nvCxnSpPr>
        <p:spPr bwMode="auto">
          <a:xfrm flipH="1">
            <a:off x="6173392" y="989410"/>
            <a:ext cx="1190" cy="2893219"/>
          </a:xfrm>
          <a:prstGeom prst="line">
            <a:avLst/>
          </a:prstGeom>
          <a:noFill/>
          <a:ln w="12700">
            <a:solidFill>
              <a:schemeClr val="tx1"/>
            </a:solidFill>
            <a:round/>
            <a:headEnd/>
            <a:tailEnd/>
          </a:ln>
          <a:effectLst>
            <a:outerShdw blurRad="40000" dist="20000" dir="5400000" rotWithShape="0">
              <a:srgbClr val="808080">
                <a:alpha val="37999"/>
              </a:srgbClr>
            </a:outerShdw>
          </a:effectLst>
          <a:extLst>
            <a:ext uri="{909E8E84-426E-40DD-AFC4-6F175D3DCCD1}">
              <a14:hiddenFill xmlns:a14="http://schemas.microsoft.com/office/drawing/2010/main">
                <a:noFill/>
              </a14:hiddenFill>
            </a:ext>
          </a:extLst>
        </p:spPr>
      </p:cxn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7</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0" y="1531795"/>
            <a:ext cx="8707315" cy="3676934"/>
          </a:xfrm>
        </p:spPr>
        <p:txBody>
          <a:bodyPr>
            <a:normAutofit/>
          </a:bodyPr>
          <a:lstStyle/>
          <a:p>
            <a:pPr marL="342900" indent="-342900">
              <a:lnSpc>
                <a:spcPct val="90000"/>
              </a:lnSpc>
              <a:buFont typeface="Arial" panose="020B0604020202020204" pitchFamily="34" charset="0"/>
              <a:buChar char="•"/>
            </a:pPr>
            <a:r>
              <a:rPr lang="nl-BE" dirty="0" err="1">
                <a:solidFill>
                  <a:schemeClr val="tx1"/>
                </a:solidFill>
                <a:latin typeface="Avenir Roman"/>
              </a:rPr>
              <a:t>Positive</a:t>
            </a:r>
            <a:r>
              <a:rPr lang="nl-BE" dirty="0">
                <a:solidFill>
                  <a:schemeClr val="tx1"/>
                </a:solidFill>
                <a:latin typeface="Avenir Roman"/>
              </a:rPr>
              <a:t> change in </a:t>
            </a:r>
            <a:r>
              <a:rPr lang="nl-BE" dirty="0" err="1">
                <a:solidFill>
                  <a:schemeClr val="tx1"/>
                </a:solidFill>
                <a:latin typeface="Avenir Roman"/>
              </a:rPr>
              <a:t>student’s</a:t>
            </a:r>
            <a:r>
              <a:rPr lang="nl-BE" dirty="0">
                <a:solidFill>
                  <a:schemeClr val="tx1"/>
                </a:solidFill>
                <a:latin typeface="Avenir Roman"/>
              </a:rPr>
              <a:t> </a:t>
            </a:r>
            <a:r>
              <a:rPr lang="nl-BE" dirty="0" err="1">
                <a:solidFill>
                  <a:schemeClr val="tx1"/>
                </a:solidFill>
                <a:latin typeface="Avenir Roman"/>
              </a:rPr>
              <a:t>need</a:t>
            </a:r>
            <a:r>
              <a:rPr lang="nl-BE" dirty="0">
                <a:solidFill>
                  <a:schemeClr val="tx1"/>
                </a:solidFill>
                <a:latin typeface="Avenir Roman"/>
              </a:rPr>
              <a:t> </a:t>
            </a:r>
            <a:r>
              <a:rPr lang="nl-BE" dirty="0" err="1">
                <a:solidFill>
                  <a:schemeClr val="tx1"/>
                </a:solidFill>
                <a:latin typeface="Avenir Roman"/>
              </a:rPr>
              <a:t>satisfaction</a:t>
            </a:r>
            <a:r>
              <a:rPr lang="nl-BE" dirty="0">
                <a:solidFill>
                  <a:schemeClr val="tx1"/>
                </a:solidFill>
                <a:latin typeface="Avenir Roman"/>
              </a:rPr>
              <a:t> was a </a:t>
            </a:r>
            <a:r>
              <a:rPr lang="nl-BE" dirty="0" err="1">
                <a:solidFill>
                  <a:schemeClr val="tx1"/>
                </a:solidFill>
                <a:latin typeface="Avenir Roman"/>
              </a:rPr>
              <a:t>positive</a:t>
            </a:r>
            <a:r>
              <a:rPr lang="nl-BE" dirty="0">
                <a:solidFill>
                  <a:schemeClr val="tx1"/>
                </a:solidFill>
                <a:latin typeface="Avenir Roman"/>
              </a:rPr>
              <a:t> predictor of </a:t>
            </a:r>
            <a:r>
              <a:rPr lang="nl-BE" dirty="0" err="1">
                <a:solidFill>
                  <a:schemeClr val="tx1"/>
                </a:solidFill>
                <a:latin typeface="Avenir Roman"/>
              </a:rPr>
              <a:t>positive</a:t>
            </a:r>
            <a:r>
              <a:rPr lang="nl-BE" dirty="0">
                <a:solidFill>
                  <a:schemeClr val="tx1"/>
                </a:solidFill>
                <a:latin typeface="Avenir Roman"/>
              </a:rPr>
              <a:t> changes in </a:t>
            </a:r>
            <a:r>
              <a:rPr lang="nl-BE" dirty="0" err="1">
                <a:solidFill>
                  <a:schemeClr val="tx1"/>
                </a:solidFill>
                <a:latin typeface="Avenir Roman"/>
              </a:rPr>
              <a:t>students</a:t>
            </a:r>
            <a:r>
              <a:rPr lang="nl-BE" dirty="0">
                <a:solidFill>
                  <a:schemeClr val="tx1"/>
                </a:solidFill>
                <a:latin typeface="Avenir Roman"/>
              </a:rPr>
              <a:t>’ </a:t>
            </a:r>
            <a:r>
              <a:rPr lang="nl-BE" dirty="0" err="1">
                <a:solidFill>
                  <a:schemeClr val="tx1"/>
                </a:solidFill>
                <a:latin typeface="Avenir Roman"/>
              </a:rPr>
              <a:t>university</a:t>
            </a:r>
            <a:r>
              <a:rPr lang="nl-BE" dirty="0">
                <a:solidFill>
                  <a:schemeClr val="tx1"/>
                </a:solidFill>
                <a:latin typeface="Avenir Roman"/>
              </a:rPr>
              <a:t> </a:t>
            </a:r>
            <a:r>
              <a:rPr lang="nl-BE" dirty="0" err="1">
                <a:solidFill>
                  <a:schemeClr val="tx1"/>
                </a:solidFill>
                <a:latin typeface="Avenir Roman"/>
              </a:rPr>
              <a:t>identification</a:t>
            </a:r>
            <a:r>
              <a:rPr lang="nl-BE" dirty="0">
                <a:solidFill>
                  <a:schemeClr val="tx1"/>
                </a:solidFill>
                <a:latin typeface="Avenir Roman"/>
              </a:rPr>
              <a:t>, </a:t>
            </a:r>
            <a:r>
              <a:rPr lang="nl-BE" dirty="0" err="1">
                <a:solidFill>
                  <a:schemeClr val="tx1"/>
                </a:solidFill>
                <a:latin typeface="Avenir Roman"/>
              </a:rPr>
              <a:t>which</a:t>
            </a:r>
            <a:r>
              <a:rPr lang="nl-BE" dirty="0">
                <a:solidFill>
                  <a:schemeClr val="tx1"/>
                </a:solidFill>
                <a:latin typeface="Avenir Roman"/>
              </a:rPr>
              <a:t> was </a:t>
            </a:r>
            <a:r>
              <a:rPr lang="nl-BE" dirty="0" err="1">
                <a:solidFill>
                  <a:schemeClr val="tx1"/>
                </a:solidFill>
                <a:latin typeface="Avenir Roman"/>
              </a:rPr>
              <a:t>positively</a:t>
            </a:r>
            <a:r>
              <a:rPr lang="nl-BE" dirty="0">
                <a:solidFill>
                  <a:schemeClr val="tx1"/>
                </a:solidFill>
                <a:latin typeface="Avenir Roman"/>
              </a:rPr>
              <a:t> </a:t>
            </a:r>
            <a:r>
              <a:rPr lang="nl-BE" dirty="0" err="1">
                <a:solidFill>
                  <a:schemeClr val="tx1"/>
                </a:solidFill>
                <a:latin typeface="Avenir Roman"/>
              </a:rPr>
              <a:t>associated</a:t>
            </a:r>
            <a:r>
              <a:rPr lang="nl-BE" dirty="0">
                <a:solidFill>
                  <a:schemeClr val="tx1"/>
                </a:solidFill>
                <a:latin typeface="Avenir Roman"/>
              </a:rPr>
              <a:t> </a:t>
            </a:r>
            <a:r>
              <a:rPr lang="nl-BE" dirty="0" err="1">
                <a:solidFill>
                  <a:schemeClr val="tx1"/>
                </a:solidFill>
                <a:latin typeface="Avenir Roman"/>
              </a:rPr>
              <a:t>with</a:t>
            </a:r>
            <a:r>
              <a:rPr lang="nl-BE" dirty="0">
                <a:solidFill>
                  <a:schemeClr val="tx1"/>
                </a:solidFill>
                <a:latin typeface="Avenir Roman"/>
              </a:rPr>
              <a:t> well-</a:t>
            </a:r>
            <a:r>
              <a:rPr lang="nl-BE" dirty="0" err="1">
                <a:solidFill>
                  <a:schemeClr val="tx1"/>
                </a:solidFill>
                <a:latin typeface="Avenir Roman"/>
              </a:rPr>
              <a:t>being</a:t>
            </a:r>
            <a:r>
              <a:rPr lang="nl-BE" dirty="0">
                <a:solidFill>
                  <a:schemeClr val="tx1"/>
                </a:solidFill>
                <a:latin typeface="Avenir Roman"/>
              </a:rPr>
              <a:t> and </a:t>
            </a:r>
            <a:r>
              <a:rPr lang="nl-BE" dirty="0" err="1">
                <a:solidFill>
                  <a:schemeClr val="tx1"/>
                </a:solidFill>
                <a:latin typeface="Avenir Roman"/>
              </a:rPr>
              <a:t>academic</a:t>
            </a:r>
            <a:r>
              <a:rPr lang="nl-BE" dirty="0">
                <a:solidFill>
                  <a:schemeClr val="tx1"/>
                </a:solidFill>
                <a:latin typeface="Avenir Roman"/>
              </a:rPr>
              <a:t> </a:t>
            </a:r>
            <a:r>
              <a:rPr lang="nl-BE" dirty="0" err="1">
                <a:solidFill>
                  <a:schemeClr val="tx1"/>
                </a:solidFill>
                <a:latin typeface="Avenir Roman"/>
              </a:rPr>
              <a:t>satisfaction</a:t>
            </a:r>
            <a:r>
              <a:rPr lang="nl-BE" dirty="0">
                <a:solidFill>
                  <a:schemeClr val="tx1"/>
                </a:solidFill>
                <a:latin typeface="Avenir Roman"/>
              </a:rPr>
              <a:t> </a:t>
            </a:r>
            <a:r>
              <a:rPr lang="nl-BE" dirty="0">
                <a:solidFill>
                  <a:schemeClr val="bg1">
                    <a:lumMod val="65000"/>
                  </a:schemeClr>
                </a:solidFill>
                <a:latin typeface="Avenir Roman"/>
              </a:rPr>
              <a:t>(</a:t>
            </a:r>
            <a:r>
              <a:rPr lang="nl-BE" dirty="0" err="1">
                <a:solidFill>
                  <a:schemeClr val="bg1">
                    <a:lumMod val="65000"/>
                  </a:schemeClr>
                </a:solidFill>
                <a:latin typeface="Avenir Roman"/>
              </a:rPr>
              <a:t>Greenaway</a:t>
            </a:r>
            <a:r>
              <a:rPr lang="nl-BE" dirty="0">
                <a:solidFill>
                  <a:schemeClr val="bg1">
                    <a:lumMod val="65000"/>
                  </a:schemeClr>
                </a:solidFill>
                <a:latin typeface="Avenir Roman"/>
              </a:rPr>
              <a:t> et al., 2017)</a:t>
            </a:r>
            <a:r>
              <a:rPr lang="nl-BE" dirty="0">
                <a:solidFill>
                  <a:schemeClr val="tx1"/>
                </a:solidFill>
                <a:latin typeface="Avenir Roman"/>
              </a:rPr>
              <a:t>. </a:t>
            </a:r>
          </a:p>
          <a:p>
            <a:pPr marL="342900" indent="-342900">
              <a:lnSpc>
                <a:spcPct val="90000"/>
              </a:lnSpc>
              <a:buFont typeface="Arial" panose="020B0604020202020204" pitchFamily="34" charset="0"/>
              <a:buChar char="•"/>
            </a:pPr>
            <a:r>
              <a:rPr lang="en-US" dirty="0">
                <a:solidFill>
                  <a:schemeClr val="tx1"/>
                </a:solidFill>
                <a:latin typeface="Avenir Roman" panose="02000503020000020003"/>
              </a:rPr>
              <a:t>Derogatory intergroup </a:t>
            </a:r>
            <a:r>
              <a:rPr lang="en-US" dirty="0" err="1">
                <a:solidFill>
                  <a:schemeClr val="tx1"/>
                </a:solidFill>
                <a:latin typeface="Avenir Roman" panose="02000503020000020003"/>
              </a:rPr>
              <a:t>behaviour</a:t>
            </a:r>
            <a:r>
              <a:rPr lang="en-US" dirty="0">
                <a:solidFill>
                  <a:schemeClr val="tx1"/>
                </a:solidFill>
                <a:latin typeface="Avenir Roman" panose="02000503020000020003"/>
              </a:rPr>
              <a:t> </a:t>
            </a:r>
            <a:r>
              <a:rPr lang="en-US" i="1" dirty="0">
                <a:solidFill>
                  <a:schemeClr val="tx1"/>
                </a:solidFill>
                <a:latin typeface="Avenir Roman" panose="02000503020000020003"/>
              </a:rPr>
              <a:t>that was relatively self-determined </a:t>
            </a:r>
            <a:r>
              <a:rPr lang="en-US" dirty="0">
                <a:solidFill>
                  <a:schemeClr val="tx1"/>
                </a:solidFill>
                <a:latin typeface="Avenir Roman" panose="02000503020000020003"/>
              </a:rPr>
              <a:t>led to relatively high levels of psychological well-being, self-</a:t>
            </a:r>
            <a:r>
              <a:rPr lang="en-US" dirty="0" err="1">
                <a:solidFill>
                  <a:schemeClr val="tx1"/>
                </a:solidFill>
                <a:latin typeface="Avenir Roman" panose="02000503020000020003"/>
              </a:rPr>
              <a:t>actualisation</a:t>
            </a:r>
            <a:r>
              <a:rPr lang="en-US" dirty="0">
                <a:solidFill>
                  <a:schemeClr val="tx1"/>
                </a:solidFill>
                <a:latin typeface="Avenir Roman" panose="02000503020000020003"/>
              </a:rPr>
              <a:t> and positive social identification </a:t>
            </a:r>
            <a:r>
              <a:rPr lang="en-US" dirty="0">
                <a:solidFill>
                  <a:schemeClr val="bg1">
                    <a:lumMod val="65000"/>
                  </a:schemeClr>
                </a:solidFill>
                <a:latin typeface="Avenir Roman" panose="02000503020000020003"/>
              </a:rPr>
              <a:t>(</a:t>
            </a:r>
            <a:r>
              <a:rPr lang="en-US" dirty="0" err="1">
                <a:solidFill>
                  <a:schemeClr val="bg1">
                    <a:lumMod val="65000"/>
                  </a:schemeClr>
                </a:solidFill>
                <a:latin typeface="Avenir Roman" panose="02000503020000020003"/>
              </a:rPr>
              <a:t>Amiot</a:t>
            </a:r>
            <a:r>
              <a:rPr lang="en-US" dirty="0">
                <a:solidFill>
                  <a:schemeClr val="bg1">
                    <a:lumMod val="65000"/>
                  </a:schemeClr>
                </a:solidFill>
                <a:latin typeface="Avenir Roman" panose="02000503020000020003"/>
              </a:rPr>
              <a:t> et al., 2013).</a:t>
            </a:r>
          </a:p>
          <a:p>
            <a:pPr marL="342900" indent="-342900">
              <a:lnSpc>
                <a:spcPct val="90000"/>
              </a:lnSpc>
              <a:buFont typeface="Arial" panose="020B0604020202020204" pitchFamily="34" charset="0"/>
              <a:buChar char="•"/>
            </a:pPr>
            <a:r>
              <a:rPr lang="en-US" dirty="0">
                <a:solidFill>
                  <a:schemeClr val="tx1"/>
                </a:solidFill>
                <a:latin typeface="Avenir Roman" panose="02000503020000020003"/>
              </a:rPr>
              <a:t>Coaches’ implementation of SDT principles yielded enhanced benefits for athletes </a:t>
            </a:r>
            <a:r>
              <a:rPr lang="en-US" i="1" dirty="0">
                <a:solidFill>
                  <a:schemeClr val="tx1"/>
                </a:solidFill>
                <a:latin typeface="Avenir Roman" panose="02000503020000020003"/>
              </a:rPr>
              <a:t>primarily in individual sports </a:t>
            </a:r>
            <a:r>
              <a:rPr lang="en-US" dirty="0">
                <a:solidFill>
                  <a:schemeClr val="tx1"/>
                </a:solidFill>
                <a:latin typeface="Avenir Roman" panose="02000503020000020003"/>
              </a:rPr>
              <a:t>rather than those in team sports </a:t>
            </a:r>
            <a:r>
              <a:rPr lang="en-US" dirty="0">
                <a:solidFill>
                  <a:schemeClr val="bg1">
                    <a:lumMod val="65000"/>
                  </a:schemeClr>
                </a:solidFill>
                <a:latin typeface="Avenir Roman" panose="02000503020000020003"/>
              </a:rPr>
              <a:t>(Reynders et al., 2019) </a:t>
            </a:r>
            <a:r>
              <a:rPr lang="en-US" dirty="0">
                <a:solidFill>
                  <a:schemeClr val="tx1"/>
                </a:solidFill>
                <a:latin typeface="Avenir Roman" panose="02000503020000020003"/>
              </a:rPr>
              <a:t>=&gt; focus on individual psychology within SDT may be more conducive to success in individual pursuits, while the more group-oriented focus of the SIA may lend itself to success in collective, team pursuits.</a:t>
            </a:r>
          </a:p>
          <a:p>
            <a:pPr marL="342900" indent="-342900">
              <a:lnSpc>
                <a:spcPct val="90000"/>
              </a:lnSpc>
              <a:buFont typeface="Arial" panose="020B0604020202020204" pitchFamily="34" charset="0"/>
              <a:buChar char="•"/>
            </a:pPr>
            <a:endParaRPr lang="en-US" dirty="0">
              <a:solidFill>
                <a:schemeClr val="bg1">
                  <a:lumMod val="65000"/>
                </a:schemeClr>
              </a:solidFill>
              <a:latin typeface="Avenir Roman" panose="02000503020000020003"/>
            </a:endParaRPr>
          </a:p>
          <a:p>
            <a:pPr marL="342900" indent="-342900">
              <a:lnSpc>
                <a:spcPct val="90000"/>
              </a:lnSpc>
              <a:buFont typeface="Arial" panose="020B0604020202020204" pitchFamily="34" charset="0"/>
              <a:buChar char="•"/>
            </a:pPr>
            <a:endParaRPr lang="nl-BE" dirty="0">
              <a:solidFill>
                <a:schemeClr val="bg1">
                  <a:lumMod val="65000"/>
                </a:schemeClr>
              </a:solidFill>
              <a:latin typeface="Avenir Roman" panose="02000503020000020003"/>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Comparing approaches</a:t>
            </a:r>
            <a:br>
              <a:rPr lang="en-US" b="0" dirty="0">
                <a:solidFill>
                  <a:srgbClr val="22568B"/>
                </a:solidFill>
                <a:latin typeface="Avenir Roman" panose="02000503020000020003" pitchFamily="2" charset="0"/>
              </a:rPr>
            </a:br>
            <a:r>
              <a:rPr lang="en-US" b="0" dirty="0">
                <a:solidFill>
                  <a:srgbClr val="22568B"/>
                </a:solidFill>
                <a:latin typeface="Avenir Roman" panose="02000503020000020003" pitchFamily="2" charset="0"/>
              </a:rPr>
              <a:t> </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342136" y="1021436"/>
            <a:ext cx="8021515"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Empirical complementarity </a:t>
            </a:r>
          </a:p>
        </p:txBody>
      </p:sp>
    </p:spTree>
    <p:extLst>
      <p:ext uri="{BB962C8B-B14F-4D97-AF65-F5344CB8AC3E}">
        <p14:creationId xmlns:p14="http://schemas.microsoft.com/office/powerpoint/2010/main" val="287429438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8</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0" y="1531795"/>
            <a:ext cx="8707315" cy="3676934"/>
          </a:xfrm>
        </p:spPr>
        <p:txBody>
          <a:bodyPr>
            <a:normAutofit/>
          </a:bodyPr>
          <a:lstStyle/>
          <a:p>
            <a:pPr marL="342900" indent="-342900">
              <a:lnSpc>
                <a:spcPct val="90000"/>
              </a:lnSpc>
              <a:buFont typeface="Arial" panose="020B0604020202020204" pitchFamily="34" charset="0"/>
              <a:buChar char="•"/>
            </a:pPr>
            <a:r>
              <a:rPr lang="nl-BE" dirty="0">
                <a:solidFill>
                  <a:schemeClr val="tx1"/>
                </a:solidFill>
                <a:latin typeface="Avenir Roman"/>
              </a:rPr>
              <a:t>Studies </a:t>
            </a:r>
            <a:r>
              <a:rPr lang="nl-BE" dirty="0" err="1">
                <a:solidFill>
                  <a:schemeClr val="tx1"/>
                </a:solidFill>
                <a:latin typeface="Avenir Roman"/>
              </a:rPr>
              <a:t>so</a:t>
            </a:r>
            <a:r>
              <a:rPr lang="nl-BE" dirty="0">
                <a:solidFill>
                  <a:schemeClr val="tx1"/>
                </a:solidFill>
                <a:latin typeface="Avenir Roman"/>
              </a:rPr>
              <a:t> far </a:t>
            </a:r>
            <a:r>
              <a:rPr lang="nl-BE" dirty="0" err="1">
                <a:solidFill>
                  <a:schemeClr val="tx1"/>
                </a:solidFill>
                <a:latin typeface="Avenir Roman"/>
              </a:rPr>
              <a:t>suggest</a:t>
            </a:r>
            <a:r>
              <a:rPr lang="nl-BE" dirty="0">
                <a:solidFill>
                  <a:schemeClr val="tx1"/>
                </a:solidFill>
                <a:latin typeface="Avenir Roman"/>
              </a:rPr>
              <a:t> </a:t>
            </a:r>
            <a:r>
              <a:rPr lang="nl-BE" dirty="0" err="1">
                <a:solidFill>
                  <a:schemeClr val="tx1"/>
                </a:solidFill>
                <a:latin typeface="Avenir Roman"/>
              </a:rPr>
              <a:t>that</a:t>
            </a:r>
            <a:r>
              <a:rPr lang="nl-BE" dirty="0">
                <a:solidFill>
                  <a:schemeClr val="tx1"/>
                </a:solidFill>
                <a:latin typeface="Avenir Roman"/>
              </a:rPr>
              <a:t> the </a:t>
            </a:r>
            <a:r>
              <a:rPr lang="nl-BE" dirty="0" err="1">
                <a:solidFill>
                  <a:schemeClr val="tx1"/>
                </a:solidFill>
                <a:latin typeface="Avenir Roman"/>
              </a:rPr>
              <a:t>two</a:t>
            </a:r>
            <a:r>
              <a:rPr lang="nl-BE" dirty="0">
                <a:solidFill>
                  <a:schemeClr val="tx1"/>
                </a:solidFill>
                <a:latin typeface="Avenir Roman"/>
              </a:rPr>
              <a:t> </a:t>
            </a:r>
            <a:r>
              <a:rPr lang="nl-BE" dirty="0" err="1">
                <a:solidFill>
                  <a:schemeClr val="tx1"/>
                </a:solidFill>
                <a:latin typeface="Avenir Roman"/>
              </a:rPr>
              <a:t>theories</a:t>
            </a:r>
            <a:r>
              <a:rPr lang="nl-BE" dirty="0">
                <a:solidFill>
                  <a:schemeClr val="tx1"/>
                </a:solidFill>
                <a:latin typeface="Avenir Roman"/>
              </a:rPr>
              <a:t> </a:t>
            </a:r>
            <a:r>
              <a:rPr lang="nl-BE" dirty="0" err="1">
                <a:solidFill>
                  <a:schemeClr val="tx1"/>
                </a:solidFill>
                <a:latin typeface="Avenir Roman"/>
              </a:rPr>
              <a:t>can</a:t>
            </a:r>
            <a:r>
              <a:rPr lang="nl-BE" dirty="0">
                <a:solidFill>
                  <a:schemeClr val="tx1"/>
                </a:solidFill>
                <a:latin typeface="Avenir Roman"/>
              </a:rPr>
              <a:t> </a:t>
            </a:r>
            <a:r>
              <a:rPr lang="nl-BE" dirty="0" err="1">
                <a:solidFill>
                  <a:schemeClr val="tx1"/>
                </a:solidFill>
                <a:latin typeface="Avenir Roman"/>
              </a:rPr>
              <a:t>sit</a:t>
            </a:r>
            <a:r>
              <a:rPr lang="nl-BE" dirty="0">
                <a:solidFill>
                  <a:schemeClr val="tx1"/>
                </a:solidFill>
                <a:latin typeface="Avenir Roman"/>
              </a:rPr>
              <a:t> side-</a:t>
            </a:r>
            <a:r>
              <a:rPr lang="nl-BE" dirty="0" err="1">
                <a:solidFill>
                  <a:schemeClr val="tx1"/>
                </a:solidFill>
                <a:latin typeface="Avenir Roman"/>
              </a:rPr>
              <a:t>by</a:t>
            </a:r>
            <a:r>
              <a:rPr lang="nl-BE" dirty="0">
                <a:solidFill>
                  <a:schemeClr val="tx1"/>
                </a:solidFill>
                <a:latin typeface="Avenir Roman"/>
              </a:rPr>
              <a:t>-side, </a:t>
            </a:r>
            <a:r>
              <a:rPr lang="nl-BE" dirty="0" err="1">
                <a:solidFill>
                  <a:schemeClr val="tx1"/>
                </a:solidFill>
                <a:latin typeface="Avenir Roman"/>
              </a:rPr>
              <a:t>each</a:t>
            </a:r>
            <a:r>
              <a:rPr lang="nl-BE" dirty="0">
                <a:solidFill>
                  <a:schemeClr val="tx1"/>
                </a:solidFill>
                <a:latin typeface="Avenir Roman"/>
              </a:rPr>
              <a:t> </a:t>
            </a:r>
            <a:r>
              <a:rPr lang="nl-BE" dirty="0" err="1">
                <a:solidFill>
                  <a:schemeClr val="tx1"/>
                </a:solidFill>
                <a:latin typeface="Avenir Roman"/>
              </a:rPr>
              <a:t>explaining</a:t>
            </a:r>
            <a:r>
              <a:rPr lang="nl-BE" dirty="0">
                <a:solidFill>
                  <a:schemeClr val="tx1"/>
                </a:solidFill>
                <a:latin typeface="Avenir Roman"/>
              </a:rPr>
              <a:t> different </a:t>
            </a:r>
            <a:r>
              <a:rPr lang="nl-BE" dirty="0" err="1">
                <a:solidFill>
                  <a:schemeClr val="tx1"/>
                </a:solidFill>
                <a:latin typeface="Avenir Roman"/>
              </a:rPr>
              <a:t>aspects</a:t>
            </a:r>
            <a:r>
              <a:rPr lang="nl-BE" dirty="0">
                <a:solidFill>
                  <a:schemeClr val="tx1"/>
                </a:solidFill>
                <a:latin typeface="Avenir Roman"/>
              </a:rPr>
              <a:t>/stages of </a:t>
            </a:r>
            <a:r>
              <a:rPr lang="nl-BE" dirty="0" err="1">
                <a:solidFill>
                  <a:schemeClr val="tx1"/>
                </a:solidFill>
                <a:latin typeface="Avenir Roman"/>
              </a:rPr>
              <a:t>behaviour</a:t>
            </a:r>
            <a:r>
              <a:rPr lang="nl-BE" dirty="0">
                <a:solidFill>
                  <a:schemeClr val="tx1"/>
                </a:solidFill>
                <a:latin typeface="Avenir Roman"/>
              </a:rPr>
              <a:t>.</a:t>
            </a:r>
          </a:p>
          <a:p>
            <a:pPr marL="342900" indent="-342900">
              <a:lnSpc>
                <a:spcPct val="90000"/>
              </a:lnSpc>
              <a:buFont typeface="Arial" panose="020B0604020202020204" pitchFamily="34" charset="0"/>
              <a:buChar char="•"/>
            </a:pPr>
            <a:r>
              <a:rPr lang="nl-BE" dirty="0" err="1">
                <a:solidFill>
                  <a:schemeClr val="tx1"/>
                </a:solidFill>
                <a:latin typeface="Avenir Roman"/>
              </a:rPr>
              <a:t>Processes</a:t>
            </a:r>
            <a:r>
              <a:rPr lang="nl-BE" dirty="0">
                <a:solidFill>
                  <a:schemeClr val="tx1"/>
                </a:solidFill>
                <a:latin typeface="Avenir Roman"/>
              </a:rPr>
              <a:t> </a:t>
            </a:r>
            <a:r>
              <a:rPr lang="nl-BE" dirty="0" err="1">
                <a:solidFill>
                  <a:schemeClr val="tx1"/>
                </a:solidFill>
                <a:latin typeface="Avenir Roman"/>
              </a:rPr>
              <a:t>outlined</a:t>
            </a:r>
            <a:r>
              <a:rPr lang="nl-BE" dirty="0">
                <a:solidFill>
                  <a:schemeClr val="tx1"/>
                </a:solidFill>
                <a:latin typeface="Avenir Roman"/>
              </a:rPr>
              <a:t> </a:t>
            </a:r>
            <a:r>
              <a:rPr lang="nl-BE" dirty="0" err="1">
                <a:solidFill>
                  <a:schemeClr val="tx1"/>
                </a:solidFill>
                <a:latin typeface="Avenir Roman"/>
              </a:rPr>
              <a:t>by</a:t>
            </a:r>
            <a:r>
              <a:rPr lang="nl-BE" dirty="0">
                <a:solidFill>
                  <a:schemeClr val="tx1"/>
                </a:solidFill>
                <a:latin typeface="Avenir Roman"/>
              </a:rPr>
              <a:t> </a:t>
            </a:r>
            <a:r>
              <a:rPr lang="nl-BE" dirty="0" err="1">
                <a:solidFill>
                  <a:schemeClr val="tx1"/>
                </a:solidFill>
                <a:latin typeface="Avenir Roman"/>
              </a:rPr>
              <a:t>each</a:t>
            </a:r>
            <a:r>
              <a:rPr lang="nl-BE" dirty="0">
                <a:solidFill>
                  <a:schemeClr val="tx1"/>
                </a:solidFill>
                <a:latin typeface="Avenir Roman"/>
              </a:rPr>
              <a:t> </a:t>
            </a:r>
            <a:r>
              <a:rPr lang="nl-BE" dirty="0" err="1">
                <a:solidFill>
                  <a:schemeClr val="tx1"/>
                </a:solidFill>
                <a:latin typeface="Avenir Roman"/>
              </a:rPr>
              <a:t>can</a:t>
            </a:r>
            <a:r>
              <a:rPr lang="nl-BE" dirty="0">
                <a:solidFill>
                  <a:schemeClr val="tx1"/>
                </a:solidFill>
                <a:latin typeface="Avenir Roman"/>
              </a:rPr>
              <a:t> </a:t>
            </a:r>
            <a:r>
              <a:rPr lang="nl-BE" dirty="0" err="1">
                <a:solidFill>
                  <a:schemeClr val="tx1"/>
                </a:solidFill>
                <a:latin typeface="Avenir Roman"/>
              </a:rPr>
              <a:t>be</a:t>
            </a:r>
            <a:r>
              <a:rPr lang="nl-BE" dirty="0">
                <a:solidFill>
                  <a:schemeClr val="tx1"/>
                </a:solidFill>
                <a:latin typeface="Avenir Roman"/>
              </a:rPr>
              <a:t> </a:t>
            </a:r>
            <a:r>
              <a:rPr lang="nl-BE" dirty="0" err="1">
                <a:solidFill>
                  <a:schemeClr val="tx1"/>
                </a:solidFill>
                <a:latin typeface="Avenir Roman"/>
              </a:rPr>
              <a:t>observed</a:t>
            </a:r>
            <a:r>
              <a:rPr lang="nl-BE" dirty="0">
                <a:solidFill>
                  <a:schemeClr val="tx1"/>
                </a:solidFill>
                <a:latin typeface="Avenir Roman"/>
              </a:rPr>
              <a:t> to </a:t>
            </a:r>
            <a:r>
              <a:rPr lang="nl-BE" dirty="0" err="1">
                <a:solidFill>
                  <a:schemeClr val="tx1"/>
                </a:solidFill>
                <a:latin typeface="Avenir Roman"/>
              </a:rPr>
              <a:t>operate</a:t>
            </a:r>
            <a:r>
              <a:rPr lang="nl-BE" dirty="0">
                <a:solidFill>
                  <a:schemeClr val="tx1"/>
                </a:solidFill>
                <a:latin typeface="Avenir Roman"/>
              </a:rPr>
              <a:t> </a:t>
            </a:r>
            <a:r>
              <a:rPr lang="nl-BE" dirty="0" err="1">
                <a:solidFill>
                  <a:schemeClr val="tx1"/>
                </a:solidFill>
                <a:latin typeface="Avenir Roman"/>
              </a:rPr>
              <a:t>simultaneously</a:t>
            </a:r>
            <a:r>
              <a:rPr lang="nl-BE" dirty="0">
                <a:solidFill>
                  <a:schemeClr val="tx1"/>
                </a:solidFill>
                <a:latin typeface="Avenir Roman"/>
              </a:rPr>
              <a:t> in a single </a:t>
            </a:r>
            <a:r>
              <a:rPr lang="nl-BE" dirty="0" err="1">
                <a:solidFill>
                  <a:schemeClr val="tx1"/>
                </a:solidFill>
                <a:latin typeface="Avenir Roman"/>
              </a:rPr>
              <a:t>empirical</a:t>
            </a:r>
            <a:r>
              <a:rPr lang="nl-BE" dirty="0">
                <a:solidFill>
                  <a:schemeClr val="tx1"/>
                </a:solidFill>
                <a:latin typeface="Avenir Roman"/>
              </a:rPr>
              <a:t> </a:t>
            </a:r>
            <a:r>
              <a:rPr lang="nl-BE" dirty="0" err="1">
                <a:solidFill>
                  <a:schemeClr val="tx1"/>
                </a:solidFill>
                <a:latin typeface="Avenir Roman"/>
              </a:rPr>
              <a:t>contet</a:t>
            </a:r>
            <a:r>
              <a:rPr lang="nl-BE" dirty="0">
                <a:solidFill>
                  <a:schemeClr val="tx1"/>
                </a:solidFill>
                <a:latin typeface="Avenir Roman"/>
              </a:rPr>
              <a:t>.</a:t>
            </a:r>
          </a:p>
          <a:p>
            <a:pPr marL="342900" indent="-342900">
              <a:lnSpc>
                <a:spcPct val="90000"/>
              </a:lnSpc>
              <a:buFont typeface="Arial" panose="020B0604020202020204" pitchFamily="34" charset="0"/>
              <a:buChar char="•"/>
            </a:pPr>
            <a:r>
              <a:rPr lang="nl-BE" dirty="0">
                <a:solidFill>
                  <a:schemeClr val="tx1"/>
                </a:solidFill>
                <a:latin typeface="Avenir Roman"/>
              </a:rPr>
              <a:t>But more studies </a:t>
            </a:r>
            <a:r>
              <a:rPr lang="nl-BE" dirty="0" err="1">
                <a:solidFill>
                  <a:schemeClr val="tx1"/>
                </a:solidFill>
                <a:latin typeface="Avenir Roman"/>
              </a:rPr>
              <a:t>needed</a:t>
            </a:r>
            <a:r>
              <a:rPr lang="nl-BE" dirty="0">
                <a:solidFill>
                  <a:schemeClr val="tx1"/>
                </a:solidFill>
                <a:latin typeface="Avenir Roman"/>
              </a:rPr>
              <a:t> </a:t>
            </a:r>
            <a:r>
              <a:rPr lang="nl-BE" dirty="0" err="1">
                <a:solidFill>
                  <a:schemeClr val="tx1"/>
                </a:solidFill>
                <a:latin typeface="Avenir Roman"/>
              </a:rPr>
              <a:t>that</a:t>
            </a:r>
            <a:r>
              <a:rPr lang="nl-BE" dirty="0">
                <a:solidFill>
                  <a:schemeClr val="tx1"/>
                </a:solidFill>
                <a:latin typeface="Avenir Roman"/>
              </a:rPr>
              <a:t> </a:t>
            </a:r>
            <a:r>
              <a:rPr lang="nl-BE" dirty="0" err="1">
                <a:solidFill>
                  <a:schemeClr val="tx1"/>
                </a:solidFill>
                <a:latin typeface="Avenir Roman"/>
              </a:rPr>
              <a:t>integrate</a:t>
            </a:r>
            <a:r>
              <a:rPr lang="nl-BE" dirty="0">
                <a:solidFill>
                  <a:schemeClr val="tx1"/>
                </a:solidFill>
                <a:latin typeface="Avenir Roman"/>
              </a:rPr>
              <a:t> these </a:t>
            </a:r>
            <a:r>
              <a:rPr lang="nl-BE" dirty="0" err="1">
                <a:solidFill>
                  <a:schemeClr val="tx1"/>
                </a:solidFill>
                <a:latin typeface="Avenir Roman"/>
              </a:rPr>
              <a:t>two</a:t>
            </a:r>
            <a:r>
              <a:rPr lang="nl-BE" dirty="0">
                <a:solidFill>
                  <a:schemeClr val="tx1"/>
                </a:solidFill>
                <a:latin typeface="Avenir Roman"/>
              </a:rPr>
              <a:t> approaches.</a:t>
            </a:r>
            <a:endParaRPr lang="en-US" dirty="0">
              <a:solidFill>
                <a:schemeClr val="tx1"/>
              </a:solidFill>
              <a:latin typeface="Avenir Roman" panose="02000503020000020003"/>
            </a:endParaRPr>
          </a:p>
          <a:p>
            <a:pPr marL="342900" indent="-342900">
              <a:lnSpc>
                <a:spcPct val="90000"/>
              </a:lnSpc>
              <a:buFont typeface="Arial" panose="020B0604020202020204" pitchFamily="34" charset="0"/>
              <a:buChar char="•"/>
            </a:pPr>
            <a:endParaRPr lang="en-US" dirty="0">
              <a:solidFill>
                <a:schemeClr val="bg1">
                  <a:lumMod val="65000"/>
                </a:schemeClr>
              </a:solidFill>
              <a:latin typeface="Avenir Roman" panose="02000503020000020003"/>
            </a:endParaRPr>
          </a:p>
          <a:p>
            <a:pPr marL="342900" indent="-342900">
              <a:lnSpc>
                <a:spcPct val="90000"/>
              </a:lnSpc>
              <a:buFont typeface="Arial" panose="020B0604020202020204" pitchFamily="34" charset="0"/>
              <a:buChar char="•"/>
            </a:pPr>
            <a:endParaRPr lang="nl-BE" dirty="0">
              <a:solidFill>
                <a:schemeClr val="bg1">
                  <a:lumMod val="65000"/>
                </a:schemeClr>
              </a:solidFill>
              <a:latin typeface="Avenir Roman" panose="02000503020000020003"/>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Comparing approaches</a:t>
            </a:r>
            <a:br>
              <a:rPr lang="en-US" b="0" dirty="0">
                <a:solidFill>
                  <a:srgbClr val="22568B"/>
                </a:solidFill>
                <a:latin typeface="Avenir Roman" panose="02000503020000020003" pitchFamily="2" charset="0"/>
              </a:rPr>
            </a:br>
            <a:r>
              <a:rPr lang="en-US" b="0" dirty="0">
                <a:solidFill>
                  <a:srgbClr val="22568B"/>
                </a:solidFill>
                <a:latin typeface="Avenir Roman" panose="02000503020000020003" pitchFamily="2" charset="0"/>
              </a:rPr>
              <a:t> </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342136" y="1021436"/>
            <a:ext cx="8021515"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Empirical complementarity </a:t>
            </a:r>
          </a:p>
        </p:txBody>
      </p:sp>
    </p:spTree>
    <p:extLst>
      <p:ext uri="{BB962C8B-B14F-4D97-AF65-F5344CB8AC3E}">
        <p14:creationId xmlns:p14="http://schemas.microsoft.com/office/powerpoint/2010/main" val="8665243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9</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128735" y="2331818"/>
            <a:ext cx="9144000" cy="3643086"/>
          </a:xfrm>
        </p:spPr>
        <p:txBody>
          <a:bodyPr>
            <a:normAutofit/>
          </a:bodyPr>
          <a:lstStyle/>
          <a:p>
            <a:pPr marL="342900" indent="-342900">
              <a:lnSpc>
                <a:spcPct val="90000"/>
              </a:lnSpc>
              <a:buFont typeface="Arial" panose="020B0604020202020204" pitchFamily="34" charset="0"/>
              <a:buChar char="•"/>
            </a:pPr>
            <a:r>
              <a:rPr lang="nl-BE" dirty="0">
                <a:solidFill>
                  <a:schemeClr val="tx1"/>
                </a:solidFill>
                <a:latin typeface="Avenir Roman"/>
              </a:rPr>
              <a:t>SDT </a:t>
            </a:r>
            <a:r>
              <a:rPr lang="nl-BE" dirty="0" err="1">
                <a:solidFill>
                  <a:schemeClr val="tx1"/>
                </a:solidFill>
                <a:latin typeface="Avenir Roman"/>
              </a:rPr>
              <a:t>assumes</a:t>
            </a:r>
            <a:r>
              <a:rPr lang="nl-BE" dirty="0">
                <a:solidFill>
                  <a:schemeClr val="tx1"/>
                </a:solidFill>
                <a:latin typeface="Avenir Roman"/>
              </a:rPr>
              <a:t> </a:t>
            </a:r>
            <a:r>
              <a:rPr lang="nl-BE" dirty="0" err="1">
                <a:solidFill>
                  <a:schemeClr val="tx1"/>
                </a:solidFill>
                <a:latin typeface="Avenir Roman"/>
              </a:rPr>
              <a:t>that</a:t>
            </a:r>
            <a:r>
              <a:rPr lang="nl-BE" dirty="0">
                <a:solidFill>
                  <a:schemeClr val="tx1"/>
                </a:solidFill>
                <a:latin typeface="Avenir Roman"/>
              </a:rPr>
              <a:t> </a:t>
            </a:r>
            <a:r>
              <a:rPr lang="nl-BE" dirty="0" err="1">
                <a:solidFill>
                  <a:schemeClr val="tx1"/>
                </a:solidFill>
                <a:latin typeface="Avenir Roman"/>
              </a:rPr>
              <a:t>humans</a:t>
            </a:r>
            <a:r>
              <a:rPr lang="nl-BE" dirty="0">
                <a:solidFill>
                  <a:schemeClr val="tx1"/>
                </a:solidFill>
                <a:latin typeface="Avenir Roman"/>
              </a:rPr>
              <a:t> have a basic </a:t>
            </a:r>
            <a:r>
              <a:rPr lang="nl-BE" dirty="0" err="1">
                <a:solidFill>
                  <a:schemeClr val="tx1"/>
                </a:solidFill>
                <a:latin typeface="Avenir Roman"/>
              </a:rPr>
              <a:t>need</a:t>
            </a:r>
            <a:r>
              <a:rPr lang="nl-BE" dirty="0">
                <a:solidFill>
                  <a:schemeClr val="tx1"/>
                </a:solidFill>
                <a:latin typeface="Avenir Roman"/>
              </a:rPr>
              <a:t> to </a:t>
            </a:r>
            <a:r>
              <a:rPr lang="nl-BE" dirty="0" err="1">
                <a:solidFill>
                  <a:schemeClr val="tx1"/>
                </a:solidFill>
                <a:latin typeface="Avenir Roman"/>
              </a:rPr>
              <a:t>experience</a:t>
            </a:r>
            <a:r>
              <a:rPr lang="nl-BE" dirty="0">
                <a:solidFill>
                  <a:schemeClr val="tx1"/>
                </a:solidFill>
                <a:latin typeface="Avenir Roman"/>
              </a:rPr>
              <a:t> </a:t>
            </a:r>
            <a:r>
              <a:rPr lang="nl-BE" dirty="0" err="1">
                <a:solidFill>
                  <a:schemeClr val="tx1"/>
                </a:solidFill>
                <a:latin typeface="Avenir Roman"/>
              </a:rPr>
              <a:t>relatedness</a:t>
            </a:r>
            <a:r>
              <a:rPr lang="nl-BE" dirty="0">
                <a:solidFill>
                  <a:schemeClr val="tx1"/>
                </a:solidFill>
                <a:latin typeface="Avenir Roman"/>
              </a:rPr>
              <a:t> to </a:t>
            </a:r>
            <a:r>
              <a:rPr lang="nl-BE" dirty="0" err="1">
                <a:solidFill>
                  <a:schemeClr val="tx1"/>
                </a:solidFill>
                <a:latin typeface="Avenir Roman"/>
              </a:rPr>
              <a:t>other</a:t>
            </a:r>
            <a:r>
              <a:rPr lang="nl-BE" dirty="0">
                <a:solidFill>
                  <a:schemeClr val="tx1"/>
                </a:solidFill>
                <a:latin typeface="Avenir Roman"/>
              </a:rPr>
              <a:t> </a:t>
            </a:r>
            <a:r>
              <a:rPr lang="nl-BE" dirty="0" err="1">
                <a:solidFill>
                  <a:schemeClr val="tx1"/>
                </a:solidFill>
                <a:latin typeface="Avenir Roman"/>
              </a:rPr>
              <a:t>people</a:t>
            </a:r>
            <a:r>
              <a:rPr lang="nl-BE" dirty="0">
                <a:solidFill>
                  <a:schemeClr val="tx1"/>
                </a:solidFill>
                <a:latin typeface="Avenir Roman"/>
              </a:rPr>
              <a:t> and </a:t>
            </a:r>
            <a:r>
              <a:rPr lang="nl-BE" dirty="0" err="1">
                <a:solidFill>
                  <a:schemeClr val="tx1"/>
                </a:solidFill>
                <a:latin typeface="Avenir Roman"/>
              </a:rPr>
              <a:t>groups</a:t>
            </a:r>
            <a:r>
              <a:rPr lang="nl-BE" dirty="0">
                <a:solidFill>
                  <a:schemeClr val="tx1"/>
                </a:solidFill>
                <a:latin typeface="Avenir Roman"/>
              </a:rPr>
              <a:t> </a:t>
            </a:r>
            <a:r>
              <a:rPr lang="nl-BE" dirty="0">
                <a:solidFill>
                  <a:schemeClr val="bg1">
                    <a:lumMod val="65000"/>
                  </a:schemeClr>
                </a:solidFill>
                <a:latin typeface="Avenir Roman"/>
              </a:rPr>
              <a:t>(</a:t>
            </a:r>
            <a:r>
              <a:rPr lang="nl-BE" dirty="0" err="1">
                <a:solidFill>
                  <a:schemeClr val="bg1">
                    <a:lumMod val="65000"/>
                  </a:schemeClr>
                </a:solidFill>
                <a:latin typeface="Avenir Roman"/>
              </a:rPr>
              <a:t>Deci</a:t>
            </a:r>
            <a:r>
              <a:rPr lang="nl-BE" dirty="0">
                <a:solidFill>
                  <a:schemeClr val="bg1">
                    <a:lumMod val="65000"/>
                  </a:schemeClr>
                </a:solidFill>
                <a:latin typeface="Avenir Roman"/>
              </a:rPr>
              <a:t> &amp; Ryan, 2012, p. 87).</a:t>
            </a:r>
          </a:p>
          <a:p>
            <a:pPr marL="342900" indent="-342900">
              <a:lnSpc>
                <a:spcPct val="90000"/>
              </a:lnSpc>
              <a:buFont typeface="Arial" panose="020B0604020202020204" pitchFamily="34" charset="0"/>
              <a:buChar char="•"/>
            </a:pPr>
            <a:r>
              <a:rPr lang="nl-BE" dirty="0" err="1">
                <a:solidFill>
                  <a:schemeClr val="tx1"/>
                </a:solidFill>
                <a:latin typeface="Avenir Roman"/>
              </a:rPr>
              <a:t>This</a:t>
            </a:r>
            <a:r>
              <a:rPr lang="nl-BE" dirty="0">
                <a:solidFill>
                  <a:schemeClr val="tx1"/>
                </a:solidFill>
                <a:latin typeface="Avenir Roman"/>
              </a:rPr>
              <a:t> </a:t>
            </a:r>
            <a:r>
              <a:rPr lang="nl-BE" dirty="0" err="1">
                <a:solidFill>
                  <a:schemeClr val="tx1"/>
                </a:solidFill>
                <a:latin typeface="Avenir Roman"/>
              </a:rPr>
              <a:t>highlights</a:t>
            </a:r>
            <a:r>
              <a:rPr lang="nl-BE" dirty="0">
                <a:solidFill>
                  <a:schemeClr val="tx1"/>
                </a:solidFill>
                <a:latin typeface="Avenir Roman"/>
              </a:rPr>
              <a:t> the </a:t>
            </a:r>
            <a:r>
              <a:rPr lang="nl-BE" dirty="0" err="1">
                <a:solidFill>
                  <a:schemeClr val="tx1"/>
                </a:solidFill>
                <a:latin typeface="Avenir Roman"/>
              </a:rPr>
              <a:t>importance</a:t>
            </a:r>
            <a:r>
              <a:rPr lang="nl-BE" dirty="0">
                <a:solidFill>
                  <a:schemeClr val="tx1"/>
                </a:solidFill>
                <a:latin typeface="Avenir Roman"/>
              </a:rPr>
              <a:t> of </a:t>
            </a:r>
            <a:r>
              <a:rPr lang="nl-BE" dirty="0" err="1">
                <a:solidFill>
                  <a:schemeClr val="tx1"/>
                </a:solidFill>
                <a:latin typeface="Avenir Roman"/>
              </a:rPr>
              <a:t>developing</a:t>
            </a:r>
            <a:r>
              <a:rPr lang="nl-BE" dirty="0">
                <a:solidFill>
                  <a:schemeClr val="tx1"/>
                </a:solidFill>
                <a:latin typeface="Avenir Roman"/>
              </a:rPr>
              <a:t> </a:t>
            </a:r>
            <a:r>
              <a:rPr lang="nl-BE" dirty="0" err="1">
                <a:solidFill>
                  <a:schemeClr val="tx1"/>
                </a:solidFill>
                <a:latin typeface="Avenir Roman"/>
              </a:rPr>
              <a:t>associations</a:t>
            </a:r>
            <a:r>
              <a:rPr lang="nl-BE" dirty="0">
                <a:solidFill>
                  <a:schemeClr val="tx1"/>
                </a:solidFill>
                <a:latin typeface="Avenir Roman"/>
              </a:rPr>
              <a:t> and </a:t>
            </a:r>
            <a:r>
              <a:rPr lang="nl-BE" dirty="0" err="1">
                <a:solidFill>
                  <a:schemeClr val="tx1"/>
                </a:solidFill>
                <a:latin typeface="Avenir Roman"/>
              </a:rPr>
              <a:t>identifications</a:t>
            </a:r>
            <a:r>
              <a:rPr lang="nl-BE" dirty="0">
                <a:solidFill>
                  <a:schemeClr val="tx1"/>
                </a:solidFill>
                <a:latin typeface="Avenir Roman"/>
              </a:rPr>
              <a:t> </a:t>
            </a:r>
            <a:r>
              <a:rPr lang="nl-BE" dirty="0" err="1">
                <a:solidFill>
                  <a:schemeClr val="tx1"/>
                </a:solidFill>
                <a:latin typeface="Avenir Roman"/>
              </a:rPr>
              <a:t>with</a:t>
            </a:r>
            <a:r>
              <a:rPr lang="nl-BE" dirty="0">
                <a:solidFill>
                  <a:schemeClr val="tx1"/>
                </a:solidFill>
                <a:latin typeface="Avenir Roman"/>
              </a:rPr>
              <a:t> </a:t>
            </a:r>
            <a:r>
              <a:rPr lang="nl-BE" dirty="0" err="1">
                <a:solidFill>
                  <a:schemeClr val="tx1"/>
                </a:solidFill>
                <a:latin typeface="Avenir Roman"/>
              </a:rPr>
              <a:t>others</a:t>
            </a:r>
            <a:r>
              <a:rPr lang="nl-BE" dirty="0">
                <a:solidFill>
                  <a:schemeClr val="tx1"/>
                </a:solidFill>
                <a:latin typeface="Avenir Roman"/>
              </a:rPr>
              <a:t>, in </a:t>
            </a:r>
            <a:r>
              <a:rPr lang="nl-BE" dirty="0" err="1">
                <a:solidFill>
                  <a:schemeClr val="tx1"/>
                </a:solidFill>
                <a:latin typeface="Avenir Roman"/>
              </a:rPr>
              <a:t>much</a:t>
            </a:r>
            <a:r>
              <a:rPr lang="nl-BE" dirty="0">
                <a:solidFill>
                  <a:schemeClr val="tx1"/>
                </a:solidFill>
                <a:latin typeface="Avenir Roman"/>
              </a:rPr>
              <a:t> the </a:t>
            </a:r>
            <a:r>
              <a:rPr lang="nl-BE" dirty="0" err="1">
                <a:solidFill>
                  <a:schemeClr val="tx1"/>
                </a:solidFill>
                <a:latin typeface="Avenir Roman"/>
              </a:rPr>
              <a:t>same</a:t>
            </a:r>
            <a:r>
              <a:rPr lang="nl-BE" dirty="0">
                <a:solidFill>
                  <a:schemeClr val="tx1"/>
                </a:solidFill>
                <a:latin typeface="Avenir Roman"/>
              </a:rPr>
              <a:t> way as SIA </a:t>
            </a:r>
            <a:r>
              <a:rPr lang="nl-BE" dirty="0" err="1">
                <a:solidFill>
                  <a:schemeClr val="tx1"/>
                </a:solidFill>
                <a:latin typeface="Avenir Roman"/>
              </a:rPr>
              <a:t>presupposes</a:t>
            </a:r>
            <a:r>
              <a:rPr lang="nl-BE" dirty="0">
                <a:solidFill>
                  <a:schemeClr val="tx1"/>
                </a:solidFill>
                <a:latin typeface="Avenir Roman"/>
              </a:rPr>
              <a:t>.</a:t>
            </a:r>
          </a:p>
          <a:p>
            <a:pPr marL="342900" indent="-342900">
              <a:lnSpc>
                <a:spcPct val="90000"/>
              </a:lnSpc>
              <a:buFont typeface="Arial" panose="020B0604020202020204" pitchFamily="34" charset="0"/>
              <a:buChar char="•"/>
            </a:pPr>
            <a:r>
              <a:rPr lang="nl-BE" dirty="0" err="1">
                <a:solidFill>
                  <a:schemeClr val="tx1"/>
                </a:solidFill>
                <a:latin typeface="Avenir Roman"/>
              </a:rPr>
              <a:t>However</a:t>
            </a:r>
            <a:r>
              <a:rPr lang="nl-BE" dirty="0">
                <a:solidFill>
                  <a:schemeClr val="tx1"/>
                </a:solidFill>
                <a:latin typeface="Avenir Roman"/>
              </a:rPr>
              <a:t>, SIA does </a:t>
            </a:r>
            <a:r>
              <a:rPr lang="nl-BE" dirty="0" err="1">
                <a:solidFill>
                  <a:schemeClr val="tx1"/>
                </a:solidFill>
                <a:latin typeface="Avenir Roman"/>
              </a:rPr>
              <a:t>not</a:t>
            </a:r>
            <a:r>
              <a:rPr lang="nl-BE" dirty="0">
                <a:solidFill>
                  <a:schemeClr val="tx1"/>
                </a:solidFill>
                <a:latin typeface="Avenir Roman"/>
              </a:rPr>
              <a:t> </a:t>
            </a:r>
            <a:r>
              <a:rPr lang="nl-BE" dirty="0" err="1">
                <a:solidFill>
                  <a:schemeClr val="tx1"/>
                </a:solidFill>
                <a:latin typeface="Avenir Roman"/>
              </a:rPr>
              <a:t>propose</a:t>
            </a:r>
            <a:r>
              <a:rPr lang="nl-BE" dirty="0">
                <a:solidFill>
                  <a:schemeClr val="tx1"/>
                </a:solidFill>
                <a:latin typeface="Avenir Roman"/>
              </a:rPr>
              <a:t> a </a:t>
            </a:r>
            <a:r>
              <a:rPr lang="nl-BE" i="1" dirty="0" err="1">
                <a:solidFill>
                  <a:schemeClr val="tx1"/>
                </a:solidFill>
                <a:latin typeface="Avenir Roman"/>
              </a:rPr>
              <a:t>need</a:t>
            </a:r>
            <a:r>
              <a:rPr lang="nl-BE" i="1" dirty="0">
                <a:solidFill>
                  <a:schemeClr val="tx1"/>
                </a:solidFill>
                <a:latin typeface="Avenir Roman"/>
              </a:rPr>
              <a:t> </a:t>
            </a:r>
            <a:r>
              <a:rPr lang="nl-BE" dirty="0" err="1">
                <a:solidFill>
                  <a:schemeClr val="tx1"/>
                </a:solidFill>
                <a:latin typeface="Avenir Roman"/>
              </a:rPr>
              <a:t>for</a:t>
            </a:r>
            <a:r>
              <a:rPr lang="nl-BE" dirty="0">
                <a:solidFill>
                  <a:schemeClr val="tx1"/>
                </a:solidFill>
                <a:latin typeface="Avenir Roman"/>
              </a:rPr>
              <a:t> </a:t>
            </a:r>
            <a:r>
              <a:rPr lang="nl-BE" dirty="0" err="1">
                <a:solidFill>
                  <a:schemeClr val="tx1"/>
                </a:solidFill>
                <a:latin typeface="Avenir Roman"/>
              </a:rPr>
              <a:t>relatedness</a:t>
            </a:r>
            <a:r>
              <a:rPr lang="nl-BE" dirty="0">
                <a:solidFill>
                  <a:schemeClr val="tx1"/>
                </a:solidFill>
                <a:latin typeface="Avenir Roman"/>
              </a:rPr>
              <a:t> or a </a:t>
            </a:r>
            <a:r>
              <a:rPr lang="nl-BE" dirty="0" err="1">
                <a:solidFill>
                  <a:schemeClr val="tx1"/>
                </a:solidFill>
                <a:latin typeface="Avenir Roman"/>
              </a:rPr>
              <a:t>need</a:t>
            </a:r>
            <a:r>
              <a:rPr lang="nl-BE" dirty="0">
                <a:solidFill>
                  <a:schemeClr val="tx1"/>
                </a:solidFill>
                <a:latin typeface="Avenir Roman"/>
              </a:rPr>
              <a:t> to </a:t>
            </a:r>
            <a:r>
              <a:rPr lang="nl-BE" dirty="0" err="1">
                <a:solidFill>
                  <a:schemeClr val="tx1"/>
                </a:solidFill>
                <a:latin typeface="Avenir Roman"/>
              </a:rPr>
              <a:t>belong</a:t>
            </a:r>
            <a:r>
              <a:rPr lang="nl-BE" dirty="0">
                <a:solidFill>
                  <a:schemeClr val="tx1"/>
                </a:solidFill>
                <a:latin typeface="Avenir Roman"/>
              </a:rPr>
              <a:t>: </a:t>
            </a:r>
            <a:r>
              <a:rPr lang="nl-BE" dirty="0" err="1">
                <a:solidFill>
                  <a:schemeClr val="tx1"/>
                </a:solidFill>
                <a:latin typeface="Avenir Roman"/>
              </a:rPr>
              <a:t>it</a:t>
            </a:r>
            <a:r>
              <a:rPr lang="nl-BE" dirty="0">
                <a:solidFill>
                  <a:schemeClr val="tx1"/>
                </a:solidFill>
                <a:latin typeface="Avenir Roman"/>
              </a:rPr>
              <a:t> </a:t>
            </a:r>
            <a:r>
              <a:rPr lang="nl-BE" dirty="0" err="1">
                <a:solidFill>
                  <a:schemeClr val="tx1"/>
                </a:solidFill>
                <a:latin typeface="Avenir Roman"/>
              </a:rPr>
              <a:t>rathers</a:t>
            </a:r>
            <a:r>
              <a:rPr lang="nl-BE" dirty="0">
                <a:solidFill>
                  <a:schemeClr val="tx1"/>
                </a:solidFill>
                <a:latin typeface="Avenir Roman"/>
              </a:rPr>
              <a:t> </a:t>
            </a:r>
            <a:r>
              <a:rPr lang="nl-BE" dirty="0" err="1">
                <a:solidFill>
                  <a:schemeClr val="tx1"/>
                </a:solidFill>
                <a:latin typeface="Avenir Roman"/>
              </a:rPr>
              <a:t>emphasizes</a:t>
            </a:r>
            <a:r>
              <a:rPr lang="nl-BE" dirty="0">
                <a:solidFill>
                  <a:schemeClr val="tx1"/>
                </a:solidFill>
                <a:latin typeface="Avenir Roman"/>
              </a:rPr>
              <a:t> the </a:t>
            </a:r>
            <a:r>
              <a:rPr lang="nl-BE" dirty="0" err="1">
                <a:solidFill>
                  <a:schemeClr val="tx1"/>
                </a:solidFill>
                <a:latin typeface="Avenir Roman"/>
              </a:rPr>
              <a:t>psychological</a:t>
            </a:r>
            <a:r>
              <a:rPr lang="nl-BE" dirty="0">
                <a:solidFill>
                  <a:schemeClr val="tx1"/>
                </a:solidFill>
                <a:latin typeface="Avenir Roman"/>
              </a:rPr>
              <a:t> </a:t>
            </a:r>
            <a:r>
              <a:rPr lang="nl-BE" dirty="0" err="1">
                <a:solidFill>
                  <a:schemeClr val="tx1"/>
                </a:solidFill>
                <a:latin typeface="Avenir Roman"/>
              </a:rPr>
              <a:t>reality</a:t>
            </a:r>
            <a:r>
              <a:rPr lang="nl-BE" dirty="0">
                <a:solidFill>
                  <a:schemeClr val="tx1"/>
                </a:solidFill>
                <a:latin typeface="Avenir Roman"/>
              </a:rPr>
              <a:t> of </a:t>
            </a:r>
            <a:r>
              <a:rPr lang="nl-BE" dirty="0" err="1">
                <a:solidFill>
                  <a:schemeClr val="tx1"/>
                </a:solidFill>
                <a:latin typeface="Avenir Roman"/>
              </a:rPr>
              <a:t>groups</a:t>
            </a:r>
            <a:r>
              <a:rPr lang="nl-BE" dirty="0">
                <a:solidFill>
                  <a:schemeClr val="tx1"/>
                </a:solidFill>
                <a:latin typeface="Avenir Roman"/>
              </a:rPr>
              <a:t>. </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Roman" panose="02000503020000020003" pitchFamily="2" charset="0"/>
              </a:rPr>
              <a:t>Comparing approaches</a:t>
            </a:r>
            <a:br>
              <a:rPr lang="en-US" b="0" dirty="0">
                <a:solidFill>
                  <a:srgbClr val="22568B"/>
                </a:solidFill>
                <a:latin typeface="Avenir Roman" panose="02000503020000020003" pitchFamily="2" charset="0"/>
              </a:rPr>
            </a:br>
            <a:r>
              <a:rPr lang="en-US" b="0" dirty="0">
                <a:solidFill>
                  <a:srgbClr val="22568B"/>
                </a:solidFill>
                <a:latin typeface="Avenir Roman" panose="02000503020000020003" pitchFamily="2" charset="0"/>
              </a:rPr>
              <a:t> </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342136" y="1193299"/>
            <a:ext cx="8021515"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Roman" panose="02000503020000020003" pitchFamily="2" charset="0"/>
              </a:rPr>
              <a:t>Conceptual commonalities </a:t>
            </a:r>
          </a:p>
        </p:txBody>
      </p:sp>
      <p:sp>
        <p:nvSpPr>
          <p:cNvPr id="6" name="Subtitle 2">
            <a:extLst>
              <a:ext uri="{FF2B5EF4-FFF2-40B4-BE49-F238E27FC236}">
                <a16:creationId xmlns:a16="http://schemas.microsoft.com/office/drawing/2014/main" id="{593AABE9-6531-4906-ACB7-543E4751259D}"/>
              </a:ext>
            </a:extLst>
          </p:cNvPr>
          <p:cNvSpPr txBox="1">
            <a:spLocks/>
          </p:cNvSpPr>
          <p:nvPr/>
        </p:nvSpPr>
        <p:spPr>
          <a:xfrm>
            <a:off x="972518" y="1745428"/>
            <a:ext cx="8021515"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50B4C9"/>
                </a:solidFill>
                <a:latin typeface="Avenir Roman" panose="02000503020000020003" pitchFamily="2" charset="0"/>
              </a:rPr>
              <a:t>The importance of social relations </a:t>
            </a:r>
          </a:p>
        </p:txBody>
      </p:sp>
    </p:spTree>
    <p:extLst>
      <p:ext uri="{BB962C8B-B14F-4D97-AF65-F5344CB8AC3E}">
        <p14:creationId xmlns:p14="http://schemas.microsoft.com/office/powerpoint/2010/main" val="803439725"/>
      </p:ext>
    </p:extLst>
  </p:cSld>
  <p:clrMapOvr>
    <a:masterClrMapping/>
  </p:clrMapOvr>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F89B70DD9C08446A8443DF534F7285E" ma:contentTypeVersion="14" ma:contentTypeDescription="Create a new document." ma:contentTypeScope="" ma:versionID="41d56077e916ed79ff31df6f6fbc12af">
  <xsd:schema xmlns:xsd="http://www.w3.org/2001/XMLSchema" xmlns:xs="http://www.w3.org/2001/XMLSchema" xmlns:p="http://schemas.microsoft.com/office/2006/metadata/properties" xmlns:ns3="04677cab-20cd-44d8-974c-14c664890eaa" xmlns:ns4="fd689c1b-2561-4a46-ae04-6449f963ff76" targetNamespace="http://schemas.microsoft.com/office/2006/metadata/properties" ma:root="true" ma:fieldsID="3195cbd6702fdeecf5cb6d49682f7d06" ns3:_="" ns4:_="">
    <xsd:import namespace="04677cab-20cd-44d8-974c-14c664890eaa"/>
    <xsd:import namespace="fd689c1b-2561-4a46-ae04-6449f963ff7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GenerationTime" minOccurs="0"/>
                <xsd:element ref="ns4:MediaServiceEventHashCode" minOccurs="0"/>
                <xsd:element ref="ns4:MediaServiceDateTaken" minOccurs="0"/>
                <xsd:element ref="ns4:MediaServiceOCR" minOccurs="0"/>
                <xsd:element ref="ns4:MediaServiceLocation" minOccurs="0"/>
                <xsd:element ref="ns4:MediaServiceAutoKeyPoints" minOccurs="0"/>
                <xsd:element ref="ns4: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677cab-20cd-44d8-974c-14c664890ea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d689c1b-2561-4a46-ae04-6449f963ff7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0B680B5-2501-47D5-8842-32359DFA2C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4677cab-20cd-44d8-974c-14c664890eaa"/>
    <ds:schemaRef ds:uri="fd689c1b-2561-4a46-ae04-6449f963ff7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9A7A907E-5D50-4097-BFC4-4FE7B6A7F250}">
  <ds:schemaRefs>
    <ds:schemaRef ds:uri="http://purl.org/dc/dcmitype/"/>
    <ds:schemaRef ds:uri="http://schemas.openxmlformats.org/package/2006/metadata/core-properties"/>
    <ds:schemaRef ds:uri="04677cab-20cd-44d8-974c-14c664890eaa"/>
    <ds:schemaRef ds:uri="http://purl.org/dc/terms/"/>
    <ds:schemaRef ds:uri="http://purl.org/dc/elements/1.1/"/>
    <ds:schemaRef ds:uri="http://schemas.microsoft.com/office/2006/documentManagement/types"/>
    <ds:schemaRef ds:uri="http://schemas.microsoft.com/office/2006/metadata/properties"/>
    <ds:schemaRef ds:uri="http://schemas.microsoft.com/office/infopath/2007/PartnerControls"/>
    <ds:schemaRef ds:uri="fd689c1b-2561-4a46-ae04-6449f963ff76"/>
    <ds:schemaRef ds:uri="http://www.w3.org/XML/1998/namespace"/>
  </ds:schemaRefs>
</ds:datastoreItem>
</file>

<file path=customXml/itemProps3.xml><?xml version="1.0" encoding="utf-8"?>
<ds:datastoreItem xmlns:ds="http://schemas.openxmlformats.org/officeDocument/2006/customXml" ds:itemID="{D75D09F8-62D7-4669-80AB-FA2ABB276D9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21038</TotalTime>
  <Words>10507</Words>
  <Application>Microsoft Office PowerPoint</Application>
  <PresentationFormat>On-screen Show (16:9)</PresentationFormat>
  <Paragraphs>209</Paragraphs>
  <Slides>15</Slides>
  <Notes>12</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15</vt:i4>
      </vt:variant>
    </vt:vector>
  </HeadingPairs>
  <TitlesOfParts>
    <vt:vector size="25" baseType="lpstr">
      <vt:lpstr>ＭＳ Ｐゴシック</vt:lpstr>
      <vt:lpstr>Al Bayan Plain</vt:lpstr>
      <vt:lpstr>Apple Color Emoji</vt:lpstr>
      <vt:lpstr>Arial</vt:lpstr>
      <vt:lpstr>Avenir Roman</vt:lpstr>
      <vt:lpstr>Beirut</vt:lpstr>
      <vt:lpstr>Bodoni Ornaments</vt:lpstr>
      <vt:lpstr>Calibri</vt:lpstr>
      <vt:lpstr>Calibri Light</vt:lpstr>
      <vt:lpstr>Metropolitan</vt:lpstr>
      <vt:lpstr>PowerPoint Presentation</vt:lpstr>
      <vt:lpstr>Self-determination theory:  A theory of self-concept and motivation   </vt:lpstr>
      <vt:lpstr>PowerPoint Presentation</vt:lpstr>
      <vt:lpstr>PowerPoint Presentation</vt:lpstr>
      <vt:lpstr>Social identity and self-categorization theories   </vt:lpstr>
      <vt:lpstr>PowerPoint Presentation</vt:lpstr>
      <vt:lpstr>Comparing approaches  </vt:lpstr>
      <vt:lpstr>Comparing approaches  </vt:lpstr>
      <vt:lpstr>Comparing approaches  </vt:lpstr>
      <vt:lpstr>Comparing approaches  </vt:lpstr>
      <vt:lpstr>Comparing approaches  </vt:lpstr>
      <vt:lpstr>Comparing approaches  </vt:lpstr>
      <vt:lpstr>Comparing approaches  </vt:lpstr>
      <vt:lpstr>PowerPoint Presentation</vt:lpstr>
      <vt:lpstr>Conclusion: The way forward for sport and exercise psychology  </vt:lpstr>
    </vt:vector>
  </TitlesOfParts>
  <Company>Sage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we know</dc:title>
  <dc:creator>Martha Sedgwick</dc:creator>
  <cp:lastModifiedBy>Filip Boen</cp:lastModifiedBy>
  <cp:revision>1004</cp:revision>
  <cp:lastPrinted>2017-06-27T15:10:23Z</cp:lastPrinted>
  <dcterms:created xsi:type="dcterms:W3CDTF">2012-11-12T22:03:53Z</dcterms:created>
  <dcterms:modified xsi:type="dcterms:W3CDTF">2022-06-13T01:59:38Z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0x010100AF89B70DD9C08446A8443DF534F7285E</vt:lpwstr>
  </property>
</Properties>
</file>