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 ContentType="image/tif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69" r:id="rId4"/>
  </p:sldMasterIdLst>
  <p:notesMasterIdLst>
    <p:notesMasterId r:id="rId25"/>
  </p:notesMasterIdLst>
  <p:handoutMasterIdLst>
    <p:handoutMasterId r:id="rId26"/>
  </p:handoutMasterIdLst>
  <p:sldIdLst>
    <p:sldId id="500" r:id="rId5"/>
    <p:sldId id="501" r:id="rId6"/>
    <p:sldId id="998" r:id="rId7"/>
    <p:sldId id="572" r:id="rId8"/>
    <p:sldId id="996" r:id="rId9"/>
    <p:sldId id="997" r:id="rId10"/>
    <p:sldId id="1002" r:id="rId11"/>
    <p:sldId id="993" r:id="rId12"/>
    <p:sldId id="1001" r:id="rId13"/>
    <p:sldId id="576" r:id="rId14"/>
    <p:sldId id="1003" r:id="rId15"/>
    <p:sldId id="577" r:id="rId16"/>
    <p:sldId id="578" r:id="rId17"/>
    <p:sldId id="1004" r:id="rId18"/>
    <p:sldId id="1005" r:id="rId19"/>
    <p:sldId id="1006" r:id="rId20"/>
    <p:sldId id="994" r:id="rId21"/>
    <p:sldId id="1000" r:id="rId22"/>
    <p:sldId id="1007" r:id="rId23"/>
    <p:sldId id="502" r:id="rId24"/>
  </p:sldIdLst>
  <p:sldSz cx="9144000" cy="5143500" type="screen16x9"/>
  <p:notesSz cx="6797675" cy="9926638"/>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2568B"/>
    <a:srgbClr val="4094D1"/>
    <a:srgbClr val="62A9D5"/>
    <a:srgbClr val="1B3D78"/>
    <a:srgbClr val="3DB7E4"/>
    <a:srgbClr val="50B4C9"/>
    <a:srgbClr val="5C458F"/>
    <a:srgbClr val="002060"/>
    <a:srgbClr val="EC952B"/>
    <a:srgbClr val="F0AF3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237" autoAdjust="0"/>
    <p:restoredTop sz="93878" autoAdjust="0"/>
  </p:normalViewPr>
  <p:slideViewPr>
    <p:cSldViewPr snapToGrid="0" snapToObjects="1">
      <p:cViewPr varScale="1">
        <p:scale>
          <a:sx n="141" d="100"/>
          <a:sy n="141" d="100"/>
        </p:scale>
        <p:origin x="192" y="392"/>
      </p:cViewPr>
      <p:guideLst>
        <p:guide orient="horz" pos="1620"/>
        <p:guide pos="2880"/>
      </p:guideLst>
    </p:cSldViewPr>
  </p:slideViewPr>
  <p:outlineViewPr>
    <p:cViewPr>
      <p:scale>
        <a:sx n="33" d="100"/>
        <a:sy n="33" d="100"/>
      </p:scale>
      <p:origin x="0" y="3990"/>
    </p:cViewPr>
  </p:outlineViewPr>
  <p:notesTextViewPr>
    <p:cViewPr>
      <p:scale>
        <a:sx n="100" d="100"/>
        <a:sy n="100" d="100"/>
      </p:scale>
      <p:origin x="0" y="0"/>
    </p:cViewPr>
  </p:notesTextViewPr>
  <p:sorterViewPr>
    <p:cViewPr>
      <p:scale>
        <a:sx n="100" d="100"/>
        <a:sy n="100" d="100"/>
      </p:scale>
      <p:origin x="0" y="0"/>
    </p:cViewPr>
  </p:sorterViewPr>
  <p:gridSpacing cx="72237" cy="72237"/>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6400" cy="496889"/>
          </a:xfrm>
          <a:prstGeom prst="rect">
            <a:avLst/>
          </a:prstGeom>
        </p:spPr>
        <p:txBody>
          <a:bodyPr vert="horz" lIns="91440" tIns="45720" rIns="91440" bIns="45720" rtlCol="0"/>
          <a:lstStyle>
            <a:lvl1pPr algn="l">
              <a:defRPr sz="1200" smtClean="0"/>
            </a:lvl1pPr>
          </a:lstStyle>
          <a:p>
            <a:pPr>
              <a:defRPr/>
            </a:pPr>
            <a:endParaRPr lang="en-GB"/>
          </a:p>
        </p:txBody>
      </p:sp>
      <p:sp>
        <p:nvSpPr>
          <p:cNvPr id="3" name="Date Placeholder 2"/>
          <p:cNvSpPr>
            <a:spLocks noGrp="1"/>
          </p:cNvSpPr>
          <p:nvPr>
            <p:ph type="dt" sz="quarter" idx="1"/>
          </p:nvPr>
        </p:nvSpPr>
        <p:spPr>
          <a:xfrm>
            <a:off x="3849689" y="1"/>
            <a:ext cx="2946400" cy="496889"/>
          </a:xfrm>
          <a:prstGeom prst="rect">
            <a:avLst/>
          </a:prstGeom>
        </p:spPr>
        <p:txBody>
          <a:bodyPr vert="horz" lIns="91440" tIns="45720" rIns="91440" bIns="45720" rtlCol="0"/>
          <a:lstStyle>
            <a:lvl1pPr algn="r">
              <a:defRPr sz="1200" smtClean="0"/>
            </a:lvl1pPr>
          </a:lstStyle>
          <a:p>
            <a:pPr>
              <a:defRPr/>
            </a:pPr>
            <a:fld id="{B1D2B90C-776D-469A-A8A2-18DE75BD3603}" type="datetimeFigureOut">
              <a:rPr lang="en-GB"/>
              <a:pPr>
                <a:defRPr/>
              </a:pPr>
              <a:t>26/07/2021</a:t>
            </a:fld>
            <a:endParaRPr lang="en-GB"/>
          </a:p>
        </p:txBody>
      </p:sp>
      <p:sp>
        <p:nvSpPr>
          <p:cNvPr id="4" name="Footer Placeholder 3"/>
          <p:cNvSpPr>
            <a:spLocks noGrp="1"/>
          </p:cNvSpPr>
          <p:nvPr>
            <p:ph type="ftr" sz="quarter" idx="2"/>
          </p:nvPr>
        </p:nvSpPr>
        <p:spPr>
          <a:xfrm>
            <a:off x="0" y="9428164"/>
            <a:ext cx="2946400" cy="496887"/>
          </a:xfrm>
          <a:prstGeom prst="rect">
            <a:avLst/>
          </a:prstGeom>
        </p:spPr>
        <p:txBody>
          <a:bodyPr vert="horz" lIns="91440" tIns="45720" rIns="91440" bIns="45720" rtlCol="0" anchor="b"/>
          <a:lstStyle>
            <a:lvl1pPr algn="l">
              <a:defRPr sz="1200" smtClean="0"/>
            </a:lvl1pPr>
          </a:lstStyle>
          <a:p>
            <a:pPr>
              <a:defRPr/>
            </a:pPr>
            <a:endParaRPr lang="en-GB"/>
          </a:p>
        </p:txBody>
      </p:sp>
      <p:sp>
        <p:nvSpPr>
          <p:cNvPr id="5" name="Slide Number Placeholder 4"/>
          <p:cNvSpPr>
            <a:spLocks noGrp="1"/>
          </p:cNvSpPr>
          <p:nvPr>
            <p:ph type="sldNum" sz="quarter" idx="3"/>
          </p:nvPr>
        </p:nvSpPr>
        <p:spPr>
          <a:xfrm>
            <a:off x="3849689" y="9428164"/>
            <a:ext cx="2946400" cy="496887"/>
          </a:xfrm>
          <a:prstGeom prst="rect">
            <a:avLst/>
          </a:prstGeom>
        </p:spPr>
        <p:txBody>
          <a:bodyPr vert="horz" lIns="91440" tIns="45720" rIns="91440" bIns="45720" rtlCol="0" anchor="b"/>
          <a:lstStyle>
            <a:lvl1pPr algn="r">
              <a:defRPr sz="1200" smtClean="0"/>
            </a:lvl1pPr>
          </a:lstStyle>
          <a:p>
            <a:pPr>
              <a:defRPr/>
            </a:pPr>
            <a:fld id="{1D645871-7ABB-47CC-AF40-5207FD0B05A9}" type="slidenum">
              <a:rPr lang="en-GB"/>
              <a:pPr>
                <a:defRPr/>
              </a:pPr>
              <a:t>‹#›</a:t>
            </a:fld>
            <a:endParaRPr lang="en-GB"/>
          </a:p>
        </p:txBody>
      </p:sp>
    </p:spTree>
    <p:extLst>
      <p:ext uri="{BB962C8B-B14F-4D97-AF65-F5344CB8AC3E}">
        <p14:creationId xmlns:p14="http://schemas.microsoft.com/office/powerpoint/2010/main" val="37524533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6400" cy="496889"/>
          </a:xfrm>
          <a:prstGeom prst="rect">
            <a:avLst/>
          </a:prstGeom>
        </p:spPr>
        <p:txBody>
          <a:bodyPr vert="horz" lIns="91440" tIns="45720" rIns="91440" bIns="45720" rtlCol="0"/>
          <a:lstStyle>
            <a:lvl1pPr algn="l">
              <a:defRPr sz="1200">
                <a:ea typeface="ＭＳ Ｐゴシック" charset="-128"/>
              </a:defRPr>
            </a:lvl1pPr>
          </a:lstStyle>
          <a:p>
            <a:pPr>
              <a:defRPr/>
            </a:pPr>
            <a:endParaRPr lang="en-GB"/>
          </a:p>
        </p:txBody>
      </p:sp>
      <p:sp>
        <p:nvSpPr>
          <p:cNvPr id="3" name="Date Placeholder 2"/>
          <p:cNvSpPr>
            <a:spLocks noGrp="1"/>
          </p:cNvSpPr>
          <p:nvPr>
            <p:ph type="dt" idx="1"/>
          </p:nvPr>
        </p:nvSpPr>
        <p:spPr>
          <a:xfrm>
            <a:off x="3849689" y="1"/>
            <a:ext cx="2946400" cy="496889"/>
          </a:xfrm>
          <a:prstGeom prst="rect">
            <a:avLst/>
          </a:prstGeom>
        </p:spPr>
        <p:txBody>
          <a:bodyPr vert="horz" lIns="91440" tIns="45720" rIns="91440" bIns="45720" rtlCol="0"/>
          <a:lstStyle>
            <a:lvl1pPr algn="r">
              <a:defRPr sz="1200">
                <a:ea typeface="ＭＳ Ｐゴシック" charset="-128"/>
              </a:defRPr>
            </a:lvl1pPr>
          </a:lstStyle>
          <a:p>
            <a:pPr>
              <a:defRPr/>
            </a:pPr>
            <a:fld id="{36308773-B399-475F-B46D-C9B103CD1E7E}" type="datetimeFigureOut">
              <a:rPr lang="en-GB"/>
              <a:pPr>
                <a:defRPr/>
              </a:pPr>
              <a:t>26/07/2021</a:t>
            </a:fld>
            <a:endParaRPr lang="en-GB"/>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Notes Placeholder 4"/>
          <p:cNvSpPr>
            <a:spLocks noGrp="1"/>
          </p:cNvSpPr>
          <p:nvPr>
            <p:ph type="body" sz="quarter" idx="3"/>
          </p:nvPr>
        </p:nvSpPr>
        <p:spPr>
          <a:xfrm>
            <a:off x="679451" y="4714877"/>
            <a:ext cx="5438775" cy="4467225"/>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5"/>
          <p:cNvSpPr>
            <a:spLocks noGrp="1"/>
          </p:cNvSpPr>
          <p:nvPr>
            <p:ph type="ftr" sz="quarter" idx="4"/>
          </p:nvPr>
        </p:nvSpPr>
        <p:spPr>
          <a:xfrm>
            <a:off x="0" y="9428164"/>
            <a:ext cx="2946400" cy="496887"/>
          </a:xfrm>
          <a:prstGeom prst="rect">
            <a:avLst/>
          </a:prstGeom>
        </p:spPr>
        <p:txBody>
          <a:bodyPr vert="horz" lIns="91440" tIns="45720" rIns="91440" bIns="45720" rtlCol="0" anchor="b"/>
          <a:lstStyle>
            <a:lvl1pPr algn="l">
              <a:defRPr sz="1200">
                <a:ea typeface="ＭＳ Ｐゴシック" charset="-128"/>
              </a:defRPr>
            </a:lvl1pPr>
          </a:lstStyle>
          <a:p>
            <a:pPr>
              <a:defRPr/>
            </a:pPr>
            <a:endParaRPr lang="en-GB"/>
          </a:p>
        </p:txBody>
      </p:sp>
      <p:sp>
        <p:nvSpPr>
          <p:cNvPr id="7" name="Slide Number Placeholder 6"/>
          <p:cNvSpPr>
            <a:spLocks noGrp="1"/>
          </p:cNvSpPr>
          <p:nvPr>
            <p:ph type="sldNum" sz="quarter" idx="5"/>
          </p:nvPr>
        </p:nvSpPr>
        <p:spPr>
          <a:xfrm>
            <a:off x="3849689" y="9428164"/>
            <a:ext cx="2946400" cy="496887"/>
          </a:xfrm>
          <a:prstGeom prst="rect">
            <a:avLst/>
          </a:prstGeom>
        </p:spPr>
        <p:txBody>
          <a:bodyPr vert="horz" lIns="91440" tIns="45720" rIns="91440" bIns="45720" rtlCol="0" anchor="b"/>
          <a:lstStyle>
            <a:lvl1pPr algn="r">
              <a:defRPr sz="1200">
                <a:ea typeface="ＭＳ Ｐゴシック" charset="-128"/>
              </a:defRPr>
            </a:lvl1pPr>
          </a:lstStyle>
          <a:p>
            <a:pPr>
              <a:defRPr/>
            </a:pPr>
            <a:fld id="{04915706-070A-4707-AA18-DDF1820200B2}" type="slidenum">
              <a:rPr lang="en-GB"/>
              <a:pPr>
                <a:defRPr/>
              </a:pPr>
              <a:t>‹#›</a:t>
            </a:fld>
            <a:endParaRPr lang="en-GB"/>
          </a:p>
        </p:txBody>
      </p:sp>
    </p:spTree>
    <p:extLst>
      <p:ext uri="{BB962C8B-B14F-4D97-AF65-F5344CB8AC3E}">
        <p14:creationId xmlns:p14="http://schemas.microsoft.com/office/powerpoint/2010/main" val="215033119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a:t>
            </a:fld>
            <a:endParaRPr lang="en-GB"/>
          </a:p>
        </p:txBody>
      </p:sp>
    </p:spTree>
    <p:extLst>
      <p:ext uri="{BB962C8B-B14F-4D97-AF65-F5344CB8AC3E}">
        <p14:creationId xmlns:p14="http://schemas.microsoft.com/office/powerpoint/2010/main" val="37929796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10</a:t>
            </a:fld>
            <a:endParaRPr lang="en-GB"/>
          </a:p>
        </p:txBody>
      </p:sp>
    </p:spTree>
    <p:extLst>
      <p:ext uri="{BB962C8B-B14F-4D97-AF65-F5344CB8AC3E}">
        <p14:creationId xmlns:p14="http://schemas.microsoft.com/office/powerpoint/2010/main" val="9145179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11</a:t>
            </a:fld>
            <a:endParaRPr lang="en-GB"/>
          </a:p>
        </p:txBody>
      </p:sp>
    </p:spTree>
    <p:extLst>
      <p:ext uri="{BB962C8B-B14F-4D97-AF65-F5344CB8AC3E}">
        <p14:creationId xmlns:p14="http://schemas.microsoft.com/office/powerpoint/2010/main" val="39250504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12</a:t>
            </a:fld>
            <a:endParaRPr lang="en-GB"/>
          </a:p>
        </p:txBody>
      </p:sp>
    </p:spTree>
    <p:extLst>
      <p:ext uri="{BB962C8B-B14F-4D97-AF65-F5344CB8AC3E}">
        <p14:creationId xmlns:p14="http://schemas.microsoft.com/office/powerpoint/2010/main" val="110774509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See next slide for explanation of comparative fit and meta-contrast</a:t>
            </a: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13</a:t>
            </a:fld>
            <a:endParaRPr lang="en-GB"/>
          </a:p>
        </p:txBody>
      </p:sp>
    </p:spTree>
    <p:extLst>
      <p:ext uri="{BB962C8B-B14F-4D97-AF65-F5344CB8AC3E}">
        <p14:creationId xmlns:p14="http://schemas.microsoft.com/office/powerpoint/2010/main" val="26742525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Note: Following the meta-contrast principle (Turner, 1985), in the top half of the figure Amy is likely to define herself in terms of a social identity as a woman (and to identify with other women)</a:t>
            </a:r>
          </a:p>
          <a:p>
            <a:r>
              <a:rPr lang="en-US" dirty="0"/>
              <a:t>because here the differences between her and other women are smaller than the differences between her and men. However, in the bottom half of the figure she is less likely to define herself</a:t>
            </a:r>
          </a:p>
          <a:p>
            <a:r>
              <a:rPr lang="en-US" dirty="0"/>
              <a:t>in terms of a social identity as a woman because here the differences between her and other women are no smaller than the differences between her and men.</a:t>
            </a:r>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14</a:t>
            </a:fld>
            <a:endParaRPr lang="en-GB"/>
          </a:p>
        </p:txBody>
      </p:sp>
    </p:spTree>
    <p:extLst>
      <p:ext uri="{BB962C8B-B14F-4D97-AF65-F5344CB8AC3E}">
        <p14:creationId xmlns:p14="http://schemas.microsoft.com/office/powerpoint/2010/main" val="5980304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15</a:t>
            </a:fld>
            <a:endParaRPr lang="en-GB"/>
          </a:p>
        </p:txBody>
      </p:sp>
    </p:spTree>
    <p:extLst>
      <p:ext uri="{BB962C8B-B14F-4D97-AF65-F5344CB8AC3E}">
        <p14:creationId xmlns:p14="http://schemas.microsoft.com/office/powerpoint/2010/main" val="26641805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16</a:t>
            </a:fld>
            <a:endParaRPr lang="en-GB"/>
          </a:p>
        </p:txBody>
      </p:sp>
    </p:spTree>
    <p:extLst>
      <p:ext uri="{BB962C8B-B14F-4D97-AF65-F5344CB8AC3E}">
        <p14:creationId xmlns:p14="http://schemas.microsoft.com/office/powerpoint/2010/main" val="39541623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17</a:t>
            </a:fld>
            <a:endParaRPr lang="en-GB"/>
          </a:p>
        </p:txBody>
      </p:sp>
    </p:spTree>
    <p:extLst>
      <p:ext uri="{BB962C8B-B14F-4D97-AF65-F5344CB8AC3E}">
        <p14:creationId xmlns:p14="http://schemas.microsoft.com/office/powerpoint/2010/main" val="171143830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18</a:t>
            </a:fld>
            <a:endParaRPr lang="en-GB"/>
          </a:p>
        </p:txBody>
      </p:sp>
    </p:spTree>
    <p:extLst>
      <p:ext uri="{BB962C8B-B14F-4D97-AF65-F5344CB8AC3E}">
        <p14:creationId xmlns:p14="http://schemas.microsoft.com/office/powerpoint/2010/main" val="289950633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19</a:t>
            </a:fld>
            <a:endParaRPr lang="en-GB"/>
          </a:p>
        </p:txBody>
      </p:sp>
    </p:spTree>
    <p:extLst>
      <p:ext uri="{BB962C8B-B14F-4D97-AF65-F5344CB8AC3E}">
        <p14:creationId xmlns:p14="http://schemas.microsoft.com/office/powerpoint/2010/main" val="10258518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2</a:t>
            </a:fld>
            <a:endParaRPr lang="en-GB"/>
          </a:p>
        </p:txBody>
      </p:sp>
    </p:spTree>
    <p:extLst>
      <p:ext uri="{BB962C8B-B14F-4D97-AF65-F5344CB8AC3E}">
        <p14:creationId xmlns:p14="http://schemas.microsoft.com/office/powerpoint/2010/main" val="23544469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20</a:t>
            </a:fld>
            <a:endParaRPr lang="en-GB"/>
          </a:p>
        </p:txBody>
      </p:sp>
    </p:spTree>
    <p:extLst>
      <p:ext uri="{BB962C8B-B14F-4D97-AF65-F5344CB8AC3E}">
        <p14:creationId xmlns:p14="http://schemas.microsoft.com/office/powerpoint/2010/main" val="41293288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3</a:t>
            </a:fld>
            <a:endParaRPr lang="en-GB"/>
          </a:p>
        </p:txBody>
      </p:sp>
    </p:spTree>
    <p:extLst>
      <p:ext uri="{BB962C8B-B14F-4D97-AF65-F5344CB8AC3E}">
        <p14:creationId xmlns:p14="http://schemas.microsoft.com/office/powerpoint/2010/main" val="38629782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4</a:t>
            </a:fld>
            <a:endParaRPr lang="en-GB"/>
          </a:p>
        </p:txBody>
      </p:sp>
    </p:spTree>
    <p:extLst>
      <p:ext uri="{BB962C8B-B14F-4D97-AF65-F5344CB8AC3E}">
        <p14:creationId xmlns:p14="http://schemas.microsoft.com/office/powerpoint/2010/main" val="276073289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5</a:t>
            </a:fld>
            <a:endParaRPr lang="en-GB"/>
          </a:p>
        </p:txBody>
      </p:sp>
    </p:spTree>
    <p:extLst>
      <p:ext uri="{BB962C8B-B14F-4D97-AF65-F5344CB8AC3E}">
        <p14:creationId xmlns:p14="http://schemas.microsoft.com/office/powerpoint/2010/main" val="16328057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6</a:t>
            </a:fld>
            <a:endParaRPr lang="en-GB"/>
          </a:p>
        </p:txBody>
      </p:sp>
    </p:spTree>
    <p:extLst>
      <p:ext uri="{BB962C8B-B14F-4D97-AF65-F5344CB8AC3E}">
        <p14:creationId xmlns:p14="http://schemas.microsoft.com/office/powerpoint/2010/main" val="34674767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7</a:t>
            </a:fld>
            <a:endParaRPr lang="en-GB"/>
          </a:p>
        </p:txBody>
      </p:sp>
    </p:spTree>
    <p:extLst>
      <p:ext uri="{BB962C8B-B14F-4D97-AF65-F5344CB8AC3E}">
        <p14:creationId xmlns:p14="http://schemas.microsoft.com/office/powerpoint/2010/main" val="30965003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Describe mediation, and use the dominoes in the slide to illustrate.</a:t>
            </a: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8</a:t>
            </a:fld>
            <a:endParaRPr lang="en-GB"/>
          </a:p>
        </p:txBody>
      </p:sp>
    </p:spTree>
    <p:extLst>
      <p:ext uri="{BB962C8B-B14F-4D97-AF65-F5344CB8AC3E}">
        <p14:creationId xmlns:p14="http://schemas.microsoft.com/office/powerpoint/2010/main" val="147086842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9</a:t>
            </a:fld>
            <a:endParaRPr lang="en-GB"/>
          </a:p>
        </p:txBody>
      </p:sp>
    </p:spTree>
    <p:extLst>
      <p:ext uri="{BB962C8B-B14F-4D97-AF65-F5344CB8AC3E}">
        <p14:creationId xmlns:p14="http://schemas.microsoft.com/office/powerpoint/2010/main" val="6721263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Subtitle-Speaker">
    <p:spTree>
      <p:nvGrpSpPr>
        <p:cNvPr id="1" name=""/>
        <p:cNvGrpSpPr/>
        <p:nvPr/>
      </p:nvGrpSpPr>
      <p:grpSpPr>
        <a:xfrm>
          <a:off x="0" y="0"/>
          <a:ext cx="0" cy="0"/>
          <a:chOff x="0" y="0"/>
          <a:chExt cx="0" cy="0"/>
        </a:xfrm>
      </p:grpSpPr>
      <p:sp>
        <p:nvSpPr>
          <p:cNvPr id="2" name="Title 1"/>
          <p:cNvSpPr>
            <a:spLocks noGrp="1"/>
          </p:cNvSpPr>
          <p:nvPr>
            <p:ph type="ctrTitle"/>
          </p:nvPr>
        </p:nvSpPr>
        <p:spPr>
          <a:xfrm>
            <a:off x="679939" y="438353"/>
            <a:ext cx="7772400" cy="521493"/>
          </a:xfrm>
        </p:spPr>
        <p:txBody>
          <a:bodyPr anchor="t">
            <a:noAutofit/>
          </a:bodyPr>
          <a:lstStyle>
            <a:lvl1pPr algn="l">
              <a:defRPr sz="3600" b="1"/>
            </a:lvl1pPr>
          </a:lstStyle>
          <a:p>
            <a:r>
              <a:rPr lang="en-US" dirty="0"/>
              <a:t>Click to edit Master title style</a:t>
            </a:r>
          </a:p>
        </p:txBody>
      </p:sp>
      <p:sp>
        <p:nvSpPr>
          <p:cNvPr id="3" name="Subtitle 2"/>
          <p:cNvSpPr>
            <a:spLocks noGrp="1"/>
          </p:cNvSpPr>
          <p:nvPr>
            <p:ph type="subTitle" idx="1"/>
          </p:nvPr>
        </p:nvSpPr>
        <p:spPr>
          <a:xfrm>
            <a:off x="679939" y="988352"/>
            <a:ext cx="7772400" cy="519094"/>
          </a:xfrm>
        </p:spPr>
        <p:txBody>
          <a:bodyPr>
            <a:normAutofit/>
          </a:bodyPr>
          <a:lstStyle>
            <a:lvl1pPr marL="0" indent="0" algn="l">
              <a:buNone/>
              <a:defRPr sz="2800">
                <a:solidFill>
                  <a:srgbClr val="708DEA"/>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0"/>
          </p:nvPr>
        </p:nvSpPr>
        <p:spPr>
          <a:xfrm>
            <a:off x="679938" y="1535952"/>
            <a:ext cx="7772400" cy="581025"/>
          </a:xfrm>
        </p:spPr>
        <p:txBody>
          <a:bodyPr>
            <a:normAutofit/>
          </a:bodyPr>
          <a:lstStyle>
            <a:lvl1pPr marL="0" indent="0">
              <a:buNone/>
              <a:defRPr sz="2000"/>
            </a:lvl1pPr>
          </a:lstStyle>
          <a:p>
            <a:pPr lvl="0"/>
            <a:r>
              <a:rPr lang="en-GB" dirty="0"/>
              <a:t>Click to edit Master text styles</a:t>
            </a:r>
          </a:p>
        </p:txBody>
      </p:sp>
      <p:pic>
        <p:nvPicPr>
          <p:cNvPr id="5" name="Picture 4">
            <a:extLst>
              <a:ext uri="{FF2B5EF4-FFF2-40B4-BE49-F238E27FC236}">
                <a16:creationId xmlns:a16="http://schemas.microsoft.com/office/drawing/2014/main" id="{927B991C-56B6-794A-8E0C-92A3133BC362}"/>
              </a:ext>
            </a:extLst>
          </p:cNvPr>
          <p:cNvPicPr>
            <a:picLocks noChangeAspect="1"/>
          </p:cNvPicPr>
          <p:nvPr userDrawn="1"/>
        </p:nvPicPr>
        <p:blipFill>
          <a:blip r:embed="rId2"/>
          <a:stretch>
            <a:fillRect/>
          </a:stretch>
        </p:blipFill>
        <p:spPr>
          <a:xfrm>
            <a:off x="7949958" y="244841"/>
            <a:ext cx="1004760" cy="1430010"/>
          </a:xfrm>
          <a:prstGeom prst="rect">
            <a:avLst/>
          </a:prstGeom>
        </p:spPr>
      </p:pic>
      <p:sp>
        <p:nvSpPr>
          <p:cNvPr id="6" name="Oval 5">
            <a:extLst>
              <a:ext uri="{FF2B5EF4-FFF2-40B4-BE49-F238E27FC236}">
                <a16:creationId xmlns:a16="http://schemas.microsoft.com/office/drawing/2014/main" id="{285CC83F-1E22-DB42-B0D8-6F5313CDF349}"/>
              </a:ext>
            </a:extLst>
          </p:cNvPr>
          <p:cNvSpPr/>
          <p:nvPr userDrawn="1"/>
        </p:nvSpPr>
        <p:spPr>
          <a:xfrm>
            <a:off x="8288215" y="1206134"/>
            <a:ext cx="328247" cy="3256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 name="Slide Number Placeholder 5">
            <a:extLst>
              <a:ext uri="{FF2B5EF4-FFF2-40B4-BE49-F238E27FC236}">
                <a16:creationId xmlns:a16="http://schemas.microsoft.com/office/drawing/2014/main" id="{28F4DE66-1794-564A-B673-EE6A426FE82C}"/>
              </a:ext>
            </a:extLst>
          </p:cNvPr>
          <p:cNvSpPr>
            <a:spLocks noGrp="1"/>
          </p:cNvSpPr>
          <p:nvPr>
            <p:ph type="sldNum" sz="quarter" idx="4"/>
          </p:nvPr>
        </p:nvSpPr>
        <p:spPr>
          <a:xfrm>
            <a:off x="8197361" y="484016"/>
            <a:ext cx="509954" cy="1047779"/>
          </a:xfrm>
          <a:prstGeom prst="rect">
            <a:avLst/>
          </a:prstGeom>
        </p:spPr>
        <p:txBody>
          <a:bodyPr vert="horz" lIns="91440" tIns="45720" rIns="91440" bIns="45720" rtlCol="0" anchor="b"/>
          <a:lstStyle>
            <a:lvl1pPr algn="ctr">
              <a:defRPr sz="1800" b="0">
                <a:ln>
                  <a:noFill/>
                </a:ln>
                <a:solidFill>
                  <a:srgbClr val="50B4C9"/>
                </a:solidFill>
                <a:latin typeface="+mj-lt"/>
              </a:defRPr>
            </a:lvl1pPr>
          </a:lstStyle>
          <a:p>
            <a:fld id="{BDED0440-CF85-4CB9-8D89-87E5AE29F424}" type="slidenum">
              <a:rPr lang="en-GB" smtClean="0"/>
              <a:pPr/>
              <a:t>‹#›</a:t>
            </a:fld>
            <a:endParaRPr lang="en-GB" dirty="0"/>
          </a:p>
        </p:txBody>
      </p:sp>
    </p:spTree>
    <p:extLst>
      <p:ext uri="{BB962C8B-B14F-4D97-AF65-F5344CB8AC3E}">
        <p14:creationId xmlns:p14="http://schemas.microsoft.com/office/powerpoint/2010/main" val="695081366"/>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2919" y="374650"/>
            <a:ext cx="8079581" cy="1243649"/>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507492" y="1508760"/>
            <a:ext cx="8065294" cy="2824639"/>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Oval 7">
            <a:extLst>
              <a:ext uri="{FF2B5EF4-FFF2-40B4-BE49-F238E27FC236}">
                <a16:creationId xmlns:a16="http://schemas.microsoft.com/office/drawing/2014/main" id="{14648699-830C-6142-A07C-D1E17D64B9C1}"/>
              </a:ext>
            </a:extLst>
          </p:cNvPr>
          <p:cNvSpPr/>
          <p:nvPr userDrawn="1"/>
        </p:nvSpPr>
        <p:spPr>
          <a:xfrm>
            <a:off x="8288215" y="4472354"/>
            <a:ext cx="328247" cy="3256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Tree>
    <p:extLst>
      <p:ext uri="{BB962C8B-B14F-4D97-AF65-F5344CB8AC3E}">
        <p14:creationId xmlns:p14="http://schemas.microsoft.com/office/powerpoint/2010/main" val="162354441"/>
      </p:ext>
    </p:extLst>
  </p:cSld>
  <p:clrMap bg1="lt1" tx1="dk1" bg2="lt2" tx2="dk2" accent1="accent1" accent2="accent2" accent3="accent3" accent4="accent4" accent5="accent5" accent6="accent6" hlink="hlink" folHlink="folHlink"/>
  <p:sldLayoutIdLst>
    <p:sldLayoutId id="2147483981" r:id="rId1"/>
  </p:sldLayoutIdLst>
  <p:hf hdr="0" ftr="0" dt="0"/>
  <p:txStyles>
    <p:titleStyle>
      <a:lvl1pPr algn="l" defTabSz="685800" rtl="0" eaLnBrk="1" latinLnBrk="0" hangingPunct="1">
        <a:lnSpc>
          <a:spcPct val="85000"/>
        </a:lnSpc>
        <a:spcBef>
          <a:spcPct val="0"/>
        </a:spcBef>
        <a:buNone/>
        <a:defRPr sz="4050" kern="1200" spc="-90" baseline="0">
          <a:solidFill>
            <a:schemeClr val="accent1"/>
          </a:solidFill>
          <a:latin typeface="+mj-lt"/>
          <a:ea typeface="+mj-ea"/>
          <a:cs typeface="+mj-cs"/>
        </a:defRPr>
      </a:lvl1pPr>
    </p:titleStyle>
    <p:bodyStyle>
      <a:lvl1pPr marL="68580" indent="-68580" algn="l" defTabSz="685800" rtl="0" eaLnBrk="1" latinLnBrk="0" hangingPunct="1">
        <a:lnSpc>
          <a:spcPct val="85000"/>
        </a:lnSpc>
        <a:spcBef>
          <a:spcPts val="975"/>
        </a:spcBef>
        <a:buFont typeface="Arial" pitchFamily="34" charset="0"/>
        <a:buChar char=" "/>
        <a:defRPr sz="1800" kern="1200">
          <a:solidFill>
            <a:schemeClr val="tx1">
              <a:lumMod val="85000"/>
              <a:lumOff val="15000"/>
            </a:schemeClr>
          </a:solidFill>
          <a:latin typeface="+mn-lt"/>
          <a:ea typeface="+mn-ea"/>
          <a:cs typeface="+mn-cs"/>
        </a:defRPr>
      </a:lvl1pPr>
      <a:lvl2pPr marL="260604" indent="-257175" algn="l" defTabSz="685800" rtl="0" eaLnBrk="1" latinLnBrk="0" hangingPunct="1">
        <a:lnSpc>
          <a:spcPct val="85000"/>
        </a:lnSpc>
        <a:spcBef>
          <a:spcPts val="450"/>
        </a:spcBef>
        <a:buFont typeface="Arial" pitchFamily="34" charset="0"/>
        <a:buChar char=" "/>
        <a:defRPr sz="1800" kern="1200">
          <a:solidFill>
            <a:schemeClr val="tx1">
              <a:lumMod val="85000"/>
              <a:lumOff val="15000"/>
            </a:schemeClr>
          </a:solidFill>
          <a:latin typeface="+mn-lt"/>
          <a:ea typeface="+mn-ea"/>
          <a:cs typeface="+mn-cs"/>
        </a:defRPr>
      </a:lvl2pPr>
      <a:lvl3pPr marL="411480" indent="-411480" algn="l" defTabSz="685800" rtl="0" eaLnBrk="1" latinLnBrk="0" hangingPunct="1">
        <a:lnSpc>
          <a:spcPct val="85000"/>
        </a:lnSpc>
        <a:spcBef>
          <a:spcPts val="450"/>
        </a:spcBef>
        <a:buFont typeface="Arial" pitchFamily="34" charset="0"/>
        <a:buChar char=" "/>
        <a:defRPr sz="1500" i="1" kern="1200">
          <a:solidFill>
            <a:schemeClr val="tx1">
              <a:lumMod val="85000"/>
              <a:lumOff val="15000"/>
            </a:schemeClr>
          </a:solidFill>
          <a:latin typeface="+mn-lt"/>
          <a:ea typeface="+mn-ea"/>
          <a:cs typeface="+mn-cs"/>
        </a:defRPr>
      </a:lvl3pPr>
      <a:lvl4pPr marL="617220" indent="-61722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4pPr>
      <a:lvl5pPr marL="822960" indent="-82296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5pPr>
      <a:lvl6pPr marL="90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6pPr>
      <a:lvl7pPr marL="105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7pPr>
      <a:lvl8pPr marL="120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8pPr>
      <a:lvl9pPr marL="135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E272627-D71E-A141-8DE3-F13201A62D86}"/>
              </a:ext>
            </a:extLst>
          </p:cNvPr>
          <p:cNvSpPr>
            <a:spLocks noGrp="1"/>
          </p:cNvSpPr>
          <p:nvPr>
            <p:ph type="sldNum" sz="quarter" idx="4"/>
          </p:nvPr>
        </p:nvSpPr>
        <p:spPr/>
        <p:txBody>
          <a:bodyPr/>
          <a:lstStyle/>
          <a:p>
            <a:fld id="{BDED0440-CF85-4CB9-8D89-87E5AE29F424}" type="slidenum">
              <a:rPr lang="en-GB" smtClean="0"/>
              <a:pPr/>
              <a:t>1</a:t>
            </a:fld>
            <a:endParaRPr lang="en-GB" dirty="0"/>
          </a:p>
        </p:txBody>
      </p:sp>
      <p:sp>
        <p:nvSpPr>
          <p:cNvPr id="11" name="Rectangle 10">
            <a:extLst>
              <a:ext uri="{FF2B5EF4-FFF2-40B4-BE49-F238E27FC236}">
                <a16:creationId xmlns:a16="http://schemas.microsoft.com/office/drawing/2014/main" id="{2FB1E9C9-F201-6A4A-AFCD-8CA98D36AAD3}"/>
              </a:ext>
            </a:extLst>
          </p:cNvPr>
          <p:cNvSpPr/>
          <p:nvPr/>
        </p:nvSpPr>
        <p:spPr>
          <a:xfrm>
            <a:off x="7620000" y="157982"/>
            <a:ext cx="1359877" cy="1699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itle 1"/>
          <p:cNvSpPr txBox="1">
            <a:spLocks/>
          </p:cNvSpPr>
          <p:nvPr/>
        </p:nvSpPr>
        <p:spPr>
          <a:xfrm>
            <a:off x="366706" y="264377"/>
            <a:ext cx="7297744" cy="1506179"/>
          </a:xfrm>
          <a:prstGeom prst="rect">
            <a:avLst/>
          </a:prstGeom>
        </p:spPr>
        <p:txBody>
          <a:bodyPr vert="horz" lIns="91440" tIns="45720" rIns="91440" bIns="45720" rtlCol="0" anchor="t">
            <a:noAutofit/>
          </a:bodyPr>
          <a:lstStyle>
            <a:lvl1pPr algn="l" defTabSz="685800" rtl="0" eaLnBrk="1" latinLnBrk="0" hangingPunct="1">
              <a:lnSpc>
                <a:spcPct val="85000"/>
              </a:lnSpc>
              <a:spcBef>
                <a:spcPct val="0"/>
              </a:spcBef>
              <a:buNone/>
              <a:defRPr sz="6000" b="1" kern="1200" spc="-90" baseline="0">
                <a:solidFill>
                  <a:schemeClr val="accent1"/>
                </a:solidFill>
                <a:latin typeface="+mj-lt"/>
                <a:ea typeface="+mj-ea"/>
                <a:cs typeface="+mj-cs"/>
              </a:defRPr>
            </a:lvl1pPr>
          </a:lstStyle>
          <a:p>
            <a:pPr>
              <a:lnSpc>
                <a:spcPct val="100000"/>
              </a:lnSpc>
            </a:pPr>
            <a:r>
              <a:rPr lang="en-GB" sz="2800" b="0" dirty="0">
                <a:solidFill>
                  <a:srgbClr val="22568B"/>
                </a:solidFill>
                <a:latin typeface="Avenir Roman" panose="02000503020000020003" pitchFamily="2" charset="0"/>
                <a:ea typeface="Bodoni Ornaments" pitchFamily="2" charset="0"/>
                <a:cs typeface="Beirut" pitchFamily="2" charset="-78"/>
              </a:rPr>
              <a:t>Lecture 11 </a:t>
            </a:r>
          </a:p>
          <a:p>
            <a:pPr>
              <a:lnSpc>
                <a:spcPct val="100000"/>
              </a:lnSpc>
            </a:pPr>
            <a:r>
              <a:rPr lang="en-GB" sz="3200" b="0" dirty="0">
                <a:solidFill>
                  <a:srgbClr val="22568B"/>
                </a:solidFill>
                <a:latin typeface="Avenir Roman" panose="02000503020000020003" pitchFamily="2" charset="0"/>
                <a:ea typeface="Bodoni Ornaments" pitchFamily="2" charset="0"/>
                <a:cs typeface="Beirut" pitchFamily="2" charset="-78"/>
              </a:rPr>
              <a:t>Group-Based Physical Activity Participation</a:t>
            </a:r>
          </a:p>
        </p:txBody>
      </p:sp>
      <p:sp>
        <p:nvSpPr>
          <p:cNvPr id="10" name="Rectangle 9"/>
          <p:cNvSpPr/>
          <p:nvPr/>
        </p:nvSpPr>
        <p:spPr>
          <a:xfrm>
            <a:off x="436556" y="2922445"/>
            <a:ext cx="5566667" cy="707886"/>
          </a:xfrm>
          <a:prstGeom prst="rect">
            <a:avLst/>
          </a:prstGeom>
        </p:spPr>
        <p:txBody>
          <a:bodyPr wrap="square">
            <a:spAutoFit/>
          </a:bodyPr>
          <a:lstStyle/>
          <a:p>
            <a:r>
              <a:rPr lang="en-GB" sz="2000" dirty="0">
                <a:solidFill>
                  <a:srgbClr val="4094D1"/>
                </a:solidFill>
                <a:latin typeface="Avenir Roman" panose="02000503020000020003" pitchFamily="2" charset="0"/>
                <a:ea typeface="Apple Color Emoji" pitchFamily="2" charset="0"/>
                <a:cs typeface="Al Bayan Plain" pitchFamily="2" charset="-78"/>
              </a:rPr>
              <a:t>Mark R. Beauchamp, PhD</a:t>
            </a:r>
          </a:p>
          <a:p>
            <a:r>
              <a:rPr lang="en-GB" sz="2000" dirty="0">
                <a:solidFill>
                  <a:srgbClr val="4094D1"/>
                </a:solidFill>
                <a:latin typeface="Avenir Roman" panose="02000503020000020003" pitchFamily="2" charset="0"/>
                <a:ea typeface="Apple Color Emoji" pitchFamily="2" charset="0"/>
                <a:cs typeface="Al Bayan Plain" pitchFamily="2" charset="-78"/>
              </a:rPr>
              <a:t>Joseph J. O’Rourke, MSc</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8959" y="246743"/>
            <a:ext cx="1375270" cy="2240171"/>
          </a:xfrm>
          <a:prstGeom prst="rect">
            <a:avLst/>
          </a:prstGeom>
        </p:spPr>
      </p:pic>
    </p:spTree>
    <p:extLst>
      <p:ext uri="{BB962C8B-B14F-4D97-AF65-F5344CB8AC3E}">
        <p14:creationId xmlns:p14="http://schemas.microsoft.com/office/powerpoint/2010/main" val="3120472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10</a:t>
            </a:fld>
            <a:endParaRPr lang="en-GB" dirty="0"/>
          </a:p>
        </p:txBody>
      </p:sp>
      <p:sp>
        <p:nvSpPr>
          <p:cNvPr id="10" name="Subtitle 3">
            <a:extLst>
              <a:ext uri="{FF2B5EF4-FFF2-40B4-BE49-F238E27FC236}">
                <a16:creationId xmlns:a16="http://schemas.microsoft.com/office/drawing/2014/main" id="{5A53AD03-193D-465B-9685-2879850DE083}"/>
              </a:ext>
            </a:extLst>
          </p:cNvPr>
          <p:cNvSpPr>
            <a:spLocks noGrp="1"/>
          </p:cNvSpPr>
          <p:nvPr>
            <p:ph type="subTitle" idx="1"/>
          </p:nvPr>
        </p:nvSpPr>
        <p:spPr>
          <a:xfrm>
            <a:off x="383512" y="1944941"/>
            <a:ext cx="7568301" cy="773872"/>
          </a:xfrm>
        </p:spPr>
        <p:txBody>
          <a:bodyPr>
            <a:noAutofit/>
          </a:bodyPr>
          <a:lstStyle/>
          <a:p>
            <a:pPr marL="180975" indent="-180975">
              <a:lnSpc>
                <a:spcPct val="100000"/>
              </a:lnSpc>
              <a:buFont typeface="Arial" panose="020B0604020202020204" pitchFamily="34" charset="0"/>
              <a:buChar char="•"/>
            </a:pPr>
            <a:r>
              <a:rPr lang="nl-BE" sz="1800" b="1" dirty="0">
                <a:solidFill>
                  <a:schemeClr val="tx1"/>
                </a:solidFill>
                <a:latin typeface="Avenir Roman" panose="02000503020000020003"/>
              </a:rPr>
              <a:t>Key observation: </a:t>
            </a:r>
            <a:r>
              <a:rPr lang="nl-BE" sz="1800" dirty="0">
                <a:solidFill>
                  <a:schemeClr val="tx1"/>
                </a:solidFill>
                <a:latin typeface="Avenir Roman" panose="02000503020000020003"/>
              </a:rPr>
              <a:t>O</a:t>
            </a:r>
            <a:r>
              <a:rPr lang="en-US" sz="1800" dirty="0">
                <a:solidFill>
                  <a:schemeClr val="tx1"/>
                </a:solidFill>
                <a:latin typeface="Avenir Roman" panose="02000503020000020003"/>
              </a:rPr>
              <a:t>ne of the defining features of groups is that a group exists when it is </a:t>
            </a:r>
            <a:r>
              <a:rPr lang="en-US" sz="1800" b="1" i="1" dirty="0">
                <a:solidFill>
                  <a:schemeClr val="tx1"/>
                </a:solidFill>
                <a:latin typeface="Avenir Roman" panose="02000503020000020003"/>
              </a:rPr>
              <a:t>psychologically real </a:t>
            </a:r>
            <a:r>
              <a:rPr lang="en-US" sz="1800" dirty="0">
                <a:solidFill>
                  <a:schemeClr val="tx1"/>
                </a:solidFill>
                <a:latin typeface="Avenir Roman" panose="02000503020000020003"/>
              </a:rPr>
              <a:t>for its members.</a:t>
            </a:r>
            <a:endParaRPr lang="nl-BE" sz="1800" dirty="0">
              <a:solidFill>
                <a:schemeClr val="tx1"/>
              </a:solidFill>
              <a:latin typeface="Avenir Roman" panose="02000503020000020003"/>
            </a:endParaRPr>
          </a:p>
          <a:p>
            <a:pPr marL="180975" indent="-180975">
              <a:lnSpc>
                <a:spcPct val="100000"/>
              </a:lnSpc>
              <a:buFont typeface="Arial" panose="020B0604020202020204" pitchFamily="34" charset="0"/>
              <a:buChar char="•"/>
            </a:pPr>
            <a:r>
              <a:rPr lang="nl-BE" sz="1800" b="1" i="1" dirty="0">
                <a:solidFill>
                  <a:schemeClr val="tx1"/>
                </a:solidFill>
                <a:latin typeface="Avenir Roman" panose="02000503020000020003"/>
              </a:rPr>
              <a:t>E</a:t>
            </a:r>
            <a:r>
              <a:rPr lang="en-US" sz="1800" b="1" i="1" dirty="0" err="1">
                <a:solidFill>
                  <a:schemeClr val="tx1"/>
                </a:solidFill>
                <a:latin typeface="Avenir Roman" panose="02000503020000020003"/>
              </a:rPr>
              <a:t>ntitativity</a:t>
            </a:r>
            <a:r>
              <a:rPr lang="en-US" sz="1800" b="1" i="1" dirty="0">
                <a:solidFill>
                  <a:schemeClr val="tx1"/>
                </a:solidFill>
                <a:latin typeface="Avenir Roman" panose="02000503020000020003"/>
              </a:rPr>
              <a:t> </a:t>
            </a:r>
            <a:r>
              <a:rPr lang="en-US" sz="1800" dirty="0">
                <a:solidFill>
                  <a:schemeClr val="tx1"/>
                </a:solidFill>
                <a:latin typeface="Avenir Roman" panose="02000503020000020003"/>
              </a:rPr>
              <a:t>is a state in which a group is seen to be an entity and to have ‘a real existence’ (Campbell, 1958, p. 17).</a:t>
            </a:r>
          </a:p>
          <a:p>
            <a:pPr marL="180975" indent="-180975">
              <a:lnSpc>
                <a:spcPct val="90000"/>
              </a:lnSpc>
              <a:buFont typeface="Arial" panose="020B0604020202020204" pitchFamily="34" charset="0"/>
              <a:buChar char="•"/>
            </a:pPr>
            <a:r>
              <a:rPr lang="en-US" sz="1800" dirty="0">
                <a:solidFill>
                  <a:schemeClr val="tx1"/>
                </a:solidFill>
                <a:latin typeface="Avenir Roman" panose="02000503020000020003"/>
              </a:rPr>
              <a:t>Entitativity operates as an </a:t>
            </a:r>
            <a:r>
              <a:rPr lang="en-US" sz="1800" b="1" dirty="0">
                <a:solidFill>
                  <a:schemeClr val="tx1"/>
                </a:solidFill>
                <a:latin typeface="Avenir Roman"/>
              </a:rPr>
              <a:t>ancillary basis for social identification</a:t>
            </a:r>
            <a:r>
              <a:rPr lang="en-US" sz="1800" dirty="0">
                <a:solidFill>
                  <a:schemeClr val="tx1"/>
                </a:solidFill>
                <a:latin typeface="Avenir Roman"/>
              </a:rPr>
              <a:t>:</a:t>
            </a:r>
            <a:endParaRPr lang="nl-BE" sz="1800" dirty="0">
              <a:solidFill>
                <a:schemeClr val="tx1"/>
              </a:solidFill>
              <a:latin typeface="Avenir Roman"/>
            </a:endParaRPr>
          </a:p>
          <a:p>
            <a:pPr marL="441579" lvl="1" indent="-180975" algn="l">
              <a:lnSpc>
                <a:spcPct val="90000"/>
              </a:lnSpc>
              <a:buFont typeface="Arial" panose="020B0604020202020204" pitchFamily="34" charset="0"/>
              <a:buChar char="•"/>
            </a:pPr>
            <a:r>
              <a:rPr lang="en-US" sz="1600" dirty="0">
                <a:solidFill>
                  <a:schemeClr val="tx1"/>
                </a:solidFill>
                <a:latin typeface="Avenir Roman" panose="02000503020000020003"/>
              </a:rPr>
              <a:t>People first develop conceptions of the extent to which a group of people display ‘grouplike’ properties. </a:t>
            </a:r>
          </a:p>
          <a:p>
            <a:pPr marL="441579" lvl="1" indent="-180975" algn="l">
              <a:lnSpc>
                <a:spcPct val="90000"/>
              </a:lnSpc>
              <a:buFont typeface="Arial" panose="020B0604020202020204" pitchFamily="34" charset="0"/>
              <a:buChar char="•"/>
            </a:pPr>
            <a:r>
              <a:rPr lang="en-US" sz="1600" dirty="0">
                <a:solidFill>
                  <a:schemeClr val="tx1"/>
                </a:solidFill>
                <a:latin typeface="Avenir Roman" panose="02000503020000020003"/>
              </a:rPr>
              <a:t>Social identification subsequently reflects the extent to which they then psychologically align themselves with that group.</a:t>
            </a:r>
            <a:endParaRPr lang="nl-BE" sz="1600" dirty="0">
              <a:solidFill>
                <a:schemeClr val="tx1"/>
              </a:solidFill>
              <a:latin typeface="Avenir Roman" panose="02000503020000020003"/>
            </a:endParaRPr>
          </a:p>
        </p:txBody>
      </p:sp>
      <p:sp>
        <p:nvSpPr>
          <p:cNvPr id="7" name="Title 1">
            <a:extLst>
              <a:ext uri="{FF2B5EF4-FFF2-40B4-BE49-F238E27FC236}">
                <a16:creationId xmlns:a16="http://schemas.microsoft.com/office/drawing/2014/main" id="{116A5A01-3AE8-41FF-BFE2-546F057BF375}"/>
              </a:ext>
            </a:extLst>
          </p:cNvPr>
          <p:cNvSpPr>
            <a:spLocks noGrp="1"/>
          </p:cNvSpPr>
          <p:nvPr>
            <p:ph type="ctrTitle"/>
          </p:nvPr>
        </p:nvSpPr>
        <p:spPr>
          <a:xfrm>
            <a:off x="383512" y="379131"/>
            <a:ext cx="7104683" cy="521493"/>
          </a:xfrm>
        </p:spPr>
        <p:txBody>
          <a:bodyPr anchor="t">
            <a:noAutofit/>
          </a:bodyPr>
          <a:lstStyle>
            <a:lvl1pPr algn="l">
              <a:defRPr sz="3600" b="1"/>
            </a:lvl1pPr>
          </a:lstStyle>
          <a:p>
            <a:r>
              <a:rPr lang="en-US" sz="3200" b="0" dirty="0">
                <a:solidFill>
                  <a:srgbClr val="22568B"/>
                </a:solidFill>
                <a:latin typeface="Avenir Roman" panose="02000503020000020003"/>
              </a:rPr>
              <a:t>A social identity approach to understanding and promoting physical activity in groups</a:t>
            </a:r>
            <a:endParaRPr lang="en-US" sz="3200" dirty="0"/>
          </a:p>
        </p:txBody>
      </p:sp>
    </p:spTree>
    <p:extLst>
      <p:ext uri="{BB962C8B-B14F-4D97-AF65-F5344CB8AC3E}">
        <p14:creationId xmlns:p14="http://schemas.microsoft.com/office/powerpoint/2010/main" val="3841342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xEl>
                                              <p:pRg st="1" end="1"/>
                                            </p:txEl>
                                          </p:spTgt>
                                        </p:tgtEl>
                                        <p:attrNameLst>
                                          <p:attrName>style.visibility</p:attrName>
                                        </p:attrNameLst>
                                      </p:cBhvr>
                                      <p:to>
                                        <p:strVal val="visible"/>
                                      </p:to>
                                    </p:set>
                                    <p:anim calcmode="lin" valueType="num">
                                      <p:cBhvr additive="base">
                                        <p:cTn id="13" dur="500" fill="hold"/>
                                        <p:tgtEl>
                                          <p:spTgt spid="1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xEl>
                                              <p:pRg st="2" end="2"/>
                                            </p:txEl>
                                          </p:spTgt>
                                        </p:tgtEl>
                                        <p:attrNameLst>
                                          <p:attrName>style.visibility</p:attrName>
                                        </p:attrNameLst>
                                      </p:cBhvr>
                                      <p:to>
                                        <p:strVal val="visible"/>
                                      </p:to>
                                    </p:set>
                                    <p:anim calcmode="lin" valueType="num">
                                      <p:cBhvr additive="base">
                                        <p:cTn id="19" dur="500" fill="hold"/>
                                        <p:tgtEl>
                                          <p:spTgt spid="10">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0">
                                            <p:txEl>
                                              <p:pRg st="3" end="3"/>
                                            </p:txEl>
                                          </p:spTgt>
                                        </p:tgtEl>
                                        <p:attrNameLst>
                                          <p:attrName>style.visibility</p:attrName>
                                        </p:attrNameLst>
                                      </p:cBhvr>
                                      <p:to>
                                        <p:strVal val="visible"/>
                                      </p:to>
                                    </p:set>
                                    <p:anim calcmode="lin" valueType="num">
                                      <p:cBhvr additive="base">
                                        <p:cTn id="23" dur="500" fill="hold"/>
                                        <p:tgtEl>
                                          <p:spTgt spid="10">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0">
                                            <p:txEl>
                                              <p:pRg st="3" end="3"/>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0">
                                            <p:txEl>
                                              <p:pRg st="4" end="4"/>
                                            </p:txEl>
                                          </p:spTgt>
                                        </p:tgtEl>
                                        <p:attrNameLst>
                                          <p:attrName>style.visibility</p:attrName>
                                        </p:attrNameLst>
                                      </p:cBhvr>
                                      <p:to>
                                        <p:strVal val="visible"/>
                                      </p:to>
                                    </p:set>
                                    <p:anim calcmode="lin" valueType="num">
                                      <p:cBhvr additive="base">
                                        <p:cTn id="27" dur="500" fill="hold"/>
                                        <p:tgtEl>
                                          <p:spTgt spid="10">
                                            <p:txEl>
                                              <p:pRg st="4" end="4"/>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0">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11</a:t>
            </a:fld>
            <a:endParaRPr lang="en-GB" dirty="0"/>
          </a:p>
        </p:txBody>
      </p:sp>
      <p:sp>
        <p:nvSpPr>
          <p:cNvPr id="10" name="Title 1">
            <a:extLst>
              <a:ext uri="{FF2B5EF4-FFF2-40B4-BE49-F238E27FC236}">
                <a16:creationId xmlns:a16="http://schemas.microsoft.com/office/drawing/2014/main" id="{B15F2C47-09D1-4A44-974F-19355EB2C1E3}"/>
              </a:ext>
            </a:extLst>
          </p:cNvPr>
          <p:cNvSpPr>
            <a:spLocks noGrp="1"/>
          </p:cNvSpPr>
          <p:nvPr>
            <p:ph type="ctrTitle"/>
          </p:nvPr>
        </p:nvSpPr>
        <p:spPr>
          <a:xfrm>
            <a:off x="383512" y="446842"/>
            <a:ext cx="7104683" cy="521493"/>
          </a:xfrm>
        </p:spPr>
        <p:txBody>
          <a:bodyPr anchor="t">
            <a:noAutofit/>
          </a:bodyPr>
          <a:lstStyle>
            <a:lvl1pPr algn="l">
              <a:defRPr sz="3600" b="1"/>
            </a:lvl1pPr>
          </a:lstStyle>
          <a:p>
            <a:r>
              <a:rPr lang="en-US" sz="3200" b="0" dirty="0">
                <a:solidFill>
                  <a:srgbClr val="22568B"/>
                </a:solidFill>
                <a:latin typeface="Avenir Roman" panose="02000503020000020003"/>
              </a:rPr>
              <a:t>Conceptual Model</a:t>
            </a:r>
            <a:endParaRPr lang="en-US" sz="3200" dirty="0"/>
          </a:p>
        </p:txBody>
      </p:sp>
      <p:pic>
        <p:nvPicPr>
          <p:cNvPr id="11" name="Picture 10">
            <a:extLst>
              <a:ext uri="{FF2B5EF4-FFF2-40B4-BE49-F238E27FC236}">
                <a16:creationId xmlns:a16="http://schemas.microsoft.com/office/drawing/2014/main" id="{3F92DDD6-4005-4CD5-8C9E-D8FBE3ACEE79}"/>
              </a:ext>
            </a:extLst>
          </p:cNvPr>
          <p:cNvPicPr>
            <a:picLocks noChangeAspect="1"/>
          </p:cNvPicPr>
          <p:nvPr/>
        </p:nvPicPr>
        <p:blipFill>
          <a:blip r:embed="rId3"/>
          <a:stretch>
            <a:fillRect/>
          </a:stretch>
        </p:blipFill>
        <p:spPr>
          <a:xfrm>
            <a:off x="510260" y="1213529"/>
            <a:ext cx="5161337" cy="3667537"/>
          </a:xfrm>
          <a:prstGeom prst="rect">
            <a:avLst/>
          </a:prstGeom>
        </p:spPr>
      </p:pic>
      <p:sp>
        <p:nvSpPr>
          <p:cNvPr id="8" name="Rectangle 7">
            <a:extLst>
              <a:ext uri="{FF2B5EF4-FFF2-40B4-BE49-F238E27FC236}">
                <a16:creationId xmlns:a16="http://schemas.microsoft.com/office/drawing/2014/main" id="{FD74CD46-BD46-4F61-8DBD-8E5815F31A4D}"/>
              </a:ext>
            </a:extLst>
          </p:cNvPr>
          <p:cNvSpPr/>
          <p:nvPr/>
        </p:nvSpPr>
        <p:spPr>
          <a:xfrm>
            <a:off x="3587291" y="1316351"/>
            <a:ext cx="3244076" cy="430887"/>
          </a:xfrm>
          <a:prstGeom prst="rect">
            <a:avLst/>
          </a:prstGeom>
        </p:spPr>
        <p:txBody>
          <a:bodyPr wrap="square">
            <a:spAutoFit/>
          </a:bodyPr>
          <a:lstStyle/>
          <a:p>
            <a:pPr marL="314325" indent="-314325"/>
            <a:r>
              <a:rPr lang="en-US" sz="1100" b="1" dirty="0">
                <a:solidFill>
                  <a:srgbClr val="221E1F"/>
                </a:solidFill>
                <a:latin typeface="Helvetica LT Std"/>
              </a:rPr>
              <a:t>Figure 11.4 </a:t>
            </a:r>
            <a:r>
              <a:rPr lang="en-US" sz="1100" dirty="0">
                <a:solidFill>
                  <a:srgbClr val="221E1F"/>
                </a:solidFill>
                <a:latin typeface="Helvetica LT Std"/>
              </a:rPr>
              <a:t>Self-categorization processes and adherence </a:t>
            </a:r>
            <a:r>
              <a:rPr lang="en-US" sz="1100" dirty="0" err="1">
                <a:solidFill>
                  <a:srgbClr val="221E1F"/>
                </a:solidFill>
                <a:latin typeface="Helvetica LT Std"/>
              </a:rPr>
              <a:t>behaviour</a:t>
            </a:r>
            <a:r>
              <a:rPr lang="en-US" sz="1100" dirty="0">
                <a:solidFill>
                  <a:srgbClr val="221E1F"/>
                </a:solidFill>
                <a:latin typeface="Helvetica LT Std"/>
              </a:rPr>
              <a:t> within exercise groups </a:t>
            </a:r>
            <a:endParaRPr lang="en-CA" sz="1100" dirty="0"/>
          </a:p>
        </p:txBody>
      </p:sp>
    </p:spTree>
    <p:extLst>
      <p:ext uri="{BB962C8B-B14F-4D97-AF65-F5344CB8AC3E}">
        <p14:creationId xmlns:p14="http://schemas.microsoft.com/office/powerpoint/2010/main" val="35590195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12</a:t>
            </a:fld>
            <a:endParaRPr lang="en-GB" dirty="0"/>
          </a:p>
        </p:txBody>
      </p:sp>
      <p:sp>
        <p:nvSpPr>
          <p:cNvPr id="6" name="Subtitle 2">
            <a:extLst>
              <a:ext uri="{FF2B5EF4-FFF2-40B4-BE49-F238E27FC236}">
                <a16:creationId xmlns:a16="http://schemas.microsoft.com/office/drawing/2014/main" id="{3032AF5D-CA33-074F-A0A7-CDA284CE41E3}"/>
              </a:ext>
            </a:extLst>
          </p:cNvPr>
          <p:cNvSpPr>
            <a:spLocks noGrp="1"/>
          </p:cNvSpPr>
          <p:nvPr>
            <p:ph type="subTitle" idx="1"/>
          </p:nvPr>
        </p:nvSpPr>
        <p:spPr>
          <a:xfrm>
            <a:off x="424961" y="1475999"/>
            <a:ext cx="7772400" cy="519094"/>
          </a:xfrm>
        </p:spPr>
        <p:txBody>
          <a:bodyPr>
            <a:normAutofit/>
          </a:bodyPr>
          <a:lstStyle>
            <a:lvl1pPr marL="0" indent="0" algn="l">
              <a:buNone/>
              <a:defRPr sz="2800">
                <a:solidFill>
                  <a:srgbClr val="708DEA"/>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z="2400" dirty="0">
                <a:solidFill>
                  <a:srgbClr val="4094D1"/>
                </a:solidFill>
                <a:latin typeface="Avenir Roman" panose="02000503020000020003"/>
              </a:rPr>
              <a:t>Two key points</a:t>
            </a:r>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424961" y="2218540"/>
            <a:ext cx="7573108" cy="1972461"/>
          </a:xfrm>
        </p:spPr>
        <p:txBody>
          <a:bodyPr>
            <a:normAutofit/>
          </a:bodyPr>
          <a:lstStyle/>
          <a:p>
            <a:pPr marL="268288" indent="-268288">
              <a:lnSpc>
                <a:spcPct val="90000"/>
              </a:lnSpc>
              <a:buFont typeface="+mj-lt"/>
              <a:buAutoNum type="arabicPeriod"/>
            </a:pPr>
            <a:r>
              <a:rPr lang="nl-BE" sz="1800" dirty="0">
                <a:latin typeface="Avenir Roman" panose="02000503020000020003"/>
              </a:rPr>
              <a:t>Key Point #1: </a:t>
            </a:r>
            <a:r>
              <a:rPr lang="en-US" sz="1800" dirty="0">
                <a:latin typeface="Avenir Roman" panose="02000503020000020003"/>
              </a:rPr>
              <a:t>Self-categorization processes shape people’s preferences for, and engagement in, physical activity groups.</a:t>
            </a:r>
          </a:p>
          <a:p>
            <a:pPr marL="268288" indent="-268288">
              <a:lnSpc>
                <a:spcPct val="90000"/>
              </a:lnSpc>
              <a:buFont typeface="+mj-lt"/>
              <a:buAutoNum type="arabicPeriod"/>
            </a:pPr>
            <a:endParaRPr lang="en-US" sz="1800" dirty="0">
              <a:latin typeface="Avenir Roman" panose="02000503020000020003"/>
            </a:endParaRPr>
          </a:p>
          <a:p>
            <a:pPr marL="268288" indent="-268288">
              <a:lnSpc>
                <a:spcPct val="90000"/>
              </a:lnSpc>
              <a:buFont typeface="+mj-lt"/>
              <a:buAutoNum type="arabicPeriod"/>
            </a:pPr>
            <a:r>
              <a:rPr lang="nl-BE" sz="1800" dirty="0">
                <a:latin typeface="Avenir Roman" panose="02000503020000020003"/>
              </a:rPr>
              <a:t>Key Point #2: </a:t>
            </a:r>
            <a:r>
              <a:rPr lang="en-US" sz="1800" dirty="0">
                <a:latin typeface="Avenir Roman" panose="02000503020000020003"/>
              </a:rPr>
              <a:t>Group-based interventions that explicitly or implicitly targeted salient group identities can promote physical activity participation.</a:t>
            </a:r>
            <a:endParaRPr lang="nl-BE" sz="1800" dirty="0">
              <a:latin typeface="Avenir Roman" panose="02000503020000020003"/>
            </a:endParaRPr>
          </a:p>
        </p:txBody>
      </p:sp>
      <p:sp>
        <p:nvSpPr>
          <p:cNvPr id="11" name="Title 1">
            <a:extLst>
              <a:ext uri="{FF2B5EF4-FFF2-40B4-BE49-F238E27FC236}">
                <a16:creationId xmlns:a16="http://schemas.microsoft.com/office/drawing/2014/main" id="{D83053C9-253C-4177-8411-2898B0BF28B5}"/>
              </a:ext>
            </a:extLst>
          </p:cNvPr>
          <p:cNvSpPr>
            <a:spLocks noGrp="1"/>
          </p:cNvSpPr>
          <p:nvPr>
            <p:ph type="ctrTitle"/>
          </p:nvPr>
        </p:nvSpPr>
        <p:spPr>
          <a:xfrm>
            <a:off x="383512" y="379131"/>
            <a:ext cx="7772400" cy="521493"/>
          </a:xfrm>
        </p:spPr>
        <p:txBody>
          <a:bodyPr anchor="t">
            <a:noAutofit/>
          </a:bodyPr>
          <a:lstStyle>
            <a:lvl1pPr algn="l">
              <a:defRPr sz="3600" b="1"/>
            </a:lvl1pPr>
          </a:lstStyle>
          <a:p>
            <a:r>
              <a:rPr lang="en-US" sz="3200" b="0" dirty="0">
                <a:solidFill>
                  <a:srgbClr val="22568B"/>
                </a:solidFill>
                <a:latin typeface="Avenir Roman" panose="02000503020000020003"/>
              </a:rPr>
              <a:t>A social identity approach to understanding and promoting physical activity in groups</a:t>
            </a:r>
            <a:endParaRPr lang="en-US" sz="3200" dirty="0"/>
          </a:p>
        </p:txBody>
      </p:sp>
    </p:spTree>
    <p:extLst>
      <p:ext uri="{BB962C8B-B14F-4D97-AF65-F5344CB8AC3E}">
        <p14:creationId xmlns:p14="http://schemas.microsoft.com/office/powerpoint/2010/main" val="472659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2" end="2"/>
                                            </p:txEl>
                                          </p:spTgt>
                                        </p:tgtEl>
                                        <p:attrNameLst>
                                          <p:attrName>style.visibility</p:attrName>
                                        </p:attrNameLst>
                                      </p:cBhvr>
                                      <p:to>
                                        <p:strVal val="visible"/>
                                      </p:to>
                                    </p:set>
                                    <p:anim calcmode="lin" valueType="num">
                                      <p:cBhvr additive="base">
                                        <p:cTn id="13"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13</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265441" y="1800890"/>
            <a:ext cx="8335108" cy="3070049"/>
          </a:xfrm>
        </p:spPr>
        <p:txBody>
          <a:bodyPr>
            <a:normAutofit/>
          </a:bodyPr>
          <a:lstStyle/>
          <a:p>
            <a:pPr marL="257175" indent="-257175" eaLnBrk="0" hangingPunct="0">
              <a:buClr>
                <a:schemeClr val="tx1"/>
              </a:buClr>
              <a:buFont typeface="Arial" panose="020B0604020202020204" pitchFamily="34" charset="0"/>
              <a:buChar char="•"/>
            </a:pPr>
            <a:r>
              <a:rPr lang="en-GB" sz="1800" dirty="0">
                <a:solidFill>
                  <a:schemeClr val="tx1"/>
                </a:solidFill>
                <a:latin typeface="Avenir Roman" panose="02000503020000020003"/>
              </a:rPr>
              <a:t>When </a:t>
            </a:r>
            <a:r>
              <a:rPr lang="en-US" sz="1800" dirty="0">
                <a:solidFill>
                  <a:schemeClr val="tx1"/>
                </a:solidFill>
                <a:latin typeface="Avenir Roman" panose="02000503020000020003"/>
              </a:rPr>
              <a:t>when people identify with the physical activity groups of which they are members (e.g., “Being part of this group is an important part of how I see myself”) they are more likely to continue attending and participating with those groups (e.g., Stevens et al, 2018, 2020).</a:t>
            </a:r>
          </a:p>
          <a:p>
            <a:pPr marL="257175" indent="-257175" eaLnBrk="0" hangingPunct="0">
              <a:buClr>
                <a:schemeClr val="tx1"/>
              </a:buClr>
              <a:buFont typeface="Arial" panose="020B0604020202020204" pitchFamily="34" charset="0"/>
              <a:buChar char="•"/>
            </a:pPr>
            <a:r>
              <a:rPr lang="en-US" sz="1800" dirty="0">
                <a:solidFill>
                  <a:schemeClr val="tx1"/>
                </a:solidFill>
                <a:latin typeface="Avenir Roman" panose="02000503020000020003"/>
              </a:rPr>
              <a:t>The social identity approach explicates the processes that lead people to identify strongly with physical activity groups. Social identification can emerge from:</a:t>
            </a:r>
          </a:p>
          <a:p>
            <a:pPr lvl="1" indent="0" eaLnBrk="0" hangingPunct="0">
              <a:buClr>
                <a:schemeClr val="tx1"/>
              </a:buClr>
              <a:buNone/>
            </a:pPr>
            <a:r>
              <a:rPr lang="en-US" sz="1600" dirty="0">
                <a:solidFill>
                  <a:schemeClr val="tx1"/>
                </a:solidFill>
                <a:latin typeface="Avenir Roman" panose="02000503020000020003"/>
              </a:rPr>
              <a:t>	(a) factors inherent to the group itself, and</a:t>
            </a:r>
          </a:p>
          <a:p>
            <a:pPr lvl="1" indent="0" eaLnBrk="0" hangingPunct="0">
              <a:buClr>
                <a:schemeClr val="tx1"/>
              </a:buClr>
              <a:buNone/>
            </a:pPr>
            <a:r>
              <a:rPr lang="en-US" sz="1600" dirty="0">
                <a:solidFill>
                  <a:schemeClr val="tx1"/>
                </a:solidFill>
                <a:latin typeface="Avenir Roman" panose="02000503020000020003"/>
              </a:rPr>
              <a:t>	(b) the actions of individual social agents such as group leaders.</a:t>
            </a:r>
          </a:p>
          <a:p>
            <a:pPr marL="257175" indent="-257175" eaLnBrk="0" hangingPunct="0">
              <a:buClr>
                <a:schemeClr val="tx1"/>
              </a:buClr>
              <a:buFont typeface="Arial" panose="020B0604020202020204" pitchFamily="34" charset="0"/>
              <a:buChar char="•"/>
            </a:pPr>
            <a:r>
              <a:rPr lang="en-US" sz="1600" b="1" i="1" dirty="0">
                <a:solidFill>
                  <a:schemeClr val="tx1"/>
                </a:solidFill>
                <a:latin typeface="Avenir Roman" panose="02000503020000020003"/>
              </a:rPr>
              <a:t>Comparative fit </a:t>
            </a:r>
            <a:r>
              <a:rPr lang="en-US" sz="1600" dirty="0">
                <a:solidFill>
                  <a:schemeClr val="tx1"/>
                </a:solidFill>
                <a:latin typeface="Avenir Roman" panose="02000503020000020003"/>
              </a:rPr>
              <a:t>and the </a:t>
            </a:r>
            <a:r>
              <a:rPr lang="en-US" sz="1600" b="1" i="1" dirty="0">
                <a:solidFill>
                  <a:schemeClr val="tx1"/>
                </a:solidFill>
                <a:latin typeface="Avenir Roman" panose="02000503020000020003"/>
              </a:rPr>
              <a:t>meta-contrast principle </a:t>
            </a:r>
            <a:r>
              <a:rPr lang="en-US" sz="1600" dirty="0">
                <a:solidFill>
                  <a:schemeClr val="tx1"/>
                </a:solidFill>
                <a:latin typeface="Avenir Roman" panose="02000503020000020003"/>
              </a:rPr>
              <a:t>(Oakes et al, 1994)</a:t>
            </a:r>
            <a:endParaRPr lang="en-GB" sz="1600" dirty="0">
              <a:solidFill>
                <a:schemeClr val="tx1"/>
              </a:solidFill>
              <a:latin typeface="Avenir Roman" panose="02000503020000020003"/>
            </a:endParaRPr>
          </a:p>
        </p:txBody>
      </p:sp>
      <p:sp>
        <p:nvSpPr>
          <p:cNvPr id="7" name="Subtitle 2">
            <a:extLst>
              <a:ext uri="{FF2B5EF4-FFF2-40B4-BE49-F238E27FC236}">
                <a16:creationId xmlns:a16="http://schemas.microsoft.com/office/drawing/2014/main" id="{AE5AE21D-651E-E34E-84B1-3F2ADFB8417A}"/>
              </a:ext>
            </a:extLst>
          </p:cNvPr>
          <p:cNvSpPr txBox="1">
            <a:spLocks/>
          </p:cNvSpPr>
          <p:nvPr/>
        </p:nvSpPr>
        <p:spPr>
          <a:xfrm>
            <a:off x="984249" y="656220"/>
            <a:ext cx="6801732" cy="1092275"/>
          </a:xfrm>
          <a:prstGeom prst="rect">
            <a:avLst/>
          </a:prstGeom>
        </p:spPr>
        <p:txBody>
          <a:bodyPr vert="horz" lIns="91440" tIns="45720" rIns="91440" bIns="45720" rtlCol="0">
            <a:no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lnSpc>
                <a:spcPct val="100000"/>
              </a:lnSpc>
              <a:spcBef>
                <a:spcPts val="0"/>
              </a:spcBef>
              <a:spcAft>
                <a:spcPts val="0"/>
              </a:spcAft>
            </a:pPr>
            <a:r>
              <a:rPr lang="en-US" sz="2000" dirty="0">
                <a:solidFill>
                  <a:srgbClr val="4094D1"/>
                </a:solidFill>
                <a:latin typeface="Avenir Roman" panose="02000503020000020003"/>
              </a:rPr>
              <a:t>Self-categorization processes shape people’s preferences for, and engagement in, physical activity groups.</a:t>
            </a:r>
          </a:p>
          <a:p>
            <a:pPr fontAlgn="auto">
              <a:lnSpc>
                <a:spcPct val="100000"/>
              </a:lnSpc>
              <a:spcBef>
                <a:spcPts val="0"/>
              </a:spcBef>
              <a:spcAft>
                <a:spcPts val="0"/>
              </a:spcAft>
            </a:pPr>
            <a:endParaRPr lang="en-US" sz="2000" dirty="0">
              <a:solidFill>
                <a:srgbClr val="4094D1"/>
              </a:solidFill>
              <a:latin typeface="Avenir Roman" panose="02000503020000020003"/>
            </a:endParaRPr>
          </a:p>
        </p:txBody>
      </p:sp>
      <p:sp>
        <p:nvSpPr>
          <p:cNvPr id="5" name="Rounded Rectangle 4">
            <a:extLst>
              <a:ext uri="{FF2B5EF4-FFF2-40B4-BE49-F238E27FC236}">
                <a16:creationId xmlns:a16="http://schemas.microsoft.com/office/drawing/2014/main" id="{B0167F0D-E4AA-3347-8E32-0F5765C219F9}"/>
              </a:ext>
            </a:extLst>
          </p:cNvPr>
          <p:cNvSpPr/>
          <p:nvPr/>
        </p:nvSpPr>
        <p:spPr>
          <a:xfrm>
            <a:off x="265441" y="656220"/>
            <a:ext cx="691661" cy="949570"/>
          </a:xfrm>
          <a:prstGeom prst="roundRect">
            <a:avLst/>
          </a:prstGeom>
          <a:solidFill>
            <a:srgbClr val="4094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Key </a:t>
            </a:r>
          </a:p>
          <a:p>
            <a:pPr algn="ctr"/>
            <a:r>
              <a:rPr lang="en-US" sz="1600" dirty="0"/>
              <a:t>Point </a:t>
            </a:r>
          </a:p>
          <a:p>
            <a:pPr algn="ctr"/>
            <a:r>
              <a:rPr lang="en-US" dirty="0"/>
              <a:t>1</a:t>
            </a:r>
          </a:p>
        </p:txBody>
      </p:sp>
    </p:spTree>
    <p:extLst>
      <p:ext uri="{BB962C8B-B14F-4D97-AF65-F5344CB8AC3E}">
        <p14:creationId xmlns:p14="http://schemas.microsoft.com/office/powerpoint/2010/main" val="3123853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anim calcmode="lin" valueType="num">
                                      <p:cBhvr additive="base">
                                        <p:cTn id="13"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
                                            <p:txEl>
                                              <p:pRg st="2" end="2"/>
                                            </p:txEl>
                                          </p:spTgt>
                                        </p:tgtEl>
                                        <p:attrNameLst>
                                          <p:attrName>style.visibility</p:attrName>
                                        </p:attrNameLst>
                                      </p:cBhvr>
                                      <p:to>
                                        <p:strVal val="visible"/>
                                      </p:to>
                                    </p:set>
                                    <p:anim calcmode="lin" valueType="num">
                                      <p:cBhvr additive="base">
                                        <p:cTn id="19"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
                                            <p:txEl>
                                              <p:pRg st="3" end="3"/>
                                            </p:txEl>
                                          </p:spTgt>
                                        </p:tgtEl>
                                        <p:attrNameLst>
                                          <p:attrName>style.visibility</p:attrName>
                                        </p:attrNameLst>
                                      </p:cBhvr>
                                      <p:to>
                                        <p:strVal val="visible"/>
                                      </p:to>
                                    </p:set>
                                    <p:anim calcmode="lin" valueType="num">
                                      <p:cBhvr additive="base">
                                        <p:cTn id="25" dur="500" fill="hold"/>
                                        <p:tgtEl>
                                          <p:spTgt spid="9">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9">
                                            <p:txEl>
                                              <p:pRg st="4" end="4"/>
                                            </p:txEl>
                                          </p:spTgt>
                                        </p:tgtEl>
                                        <p:attrNameLst>
                                          <p:attrName>style.visibility</p:attrName>
                                        </p:attrNameLst>
                                      </p:cBhvr>
                                      <p:to>
                                        <p:strVal val="visible"/>
                                      </p:to>
                                    </p:set>
                                    <p:anim calcmode="lin" valueType="num">
                                      <p:cBhvr additive="base">
                                        <p:cTn id="31" dur="500" fill="hold"/>
                                        <p:tgtEl>
                                          <p:spTgt spid="9">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14</a:t>
            </a:fld>
            <a:endParaRPr lang="en-GB" dirty="0"/>
          </a:p>
        </p:txBody>
      </p:sp>
      <p:sp>
        <p:nvSpPr>
          <p:cNvPr id="7" name="Subtitle 2">
            <a:extLst>
              <a:ext uri="{FF2B5EF4-FFF2-40B4-BE49-F238E27FC236}">
                <a16:creationId xmlns:a16="http://schemas.microsoft.com/office/drawing/2014/main" id="{AE5AE21D-651E-E34E-84B1-3F2ADFB8417A}"/>
              </a:ext>
            </a:extLst>
          </p:cNvPr>
          <p:cNvSpPr txBox="1">
            <a:spLocks/>
          </p:cNvSpPr>
          <p:nvPr/>
        </p:nvSpPr>
        <p:spPr>
          <a:xfrm>
            <a:off x="984248" y="656220"/>
            <a:ext cx="7039397" cy="1092275"/>
          </a:xfrm>
          <a:prstGeom prst="rect">
            <a:avLst/>
          </a:prstGeom>
        </p:spPr>
        <p:txBody>
          <a:bodyPr vert="horz" lIns="91440" tIns="45720" rIns="91440" bIns="45720" rtlCol="0">
            <a:no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lnSpc>
                <a:spcPct val="100000"/>
              </a:lnSpc>
              <a:spcBef>
                <a:spcPts val="0"/>
              </a:spcBef>
              <a:spcAft>
                <a:spcPts val="0"/>
              </a:spcAft>
            </a:pPr>
            <a:r>
              <a:rPr lang="en-US" sz="2000" dirty="0">
                <a:solidFill>
                  <a:srgbClr val="4094D1"/>
                </a:solidFill>
                <a:latin typeface="Avenir Roman" panose="02000503020000020003"/>
              </a:rPr>
              <a:t>Self-categorization processes shape people’s preferences for, and engagement in, physical activity groups</a:t>
            </a:r>
          </a:p>
          <a:p>
            <a:pPr fontAlgn="auto">
              <a:lnSpc>
                <a:spcPct val="100000"/>
              </a:lnSpc>
              <a:spcBef>
                <a:spcPts val="0"/>
              </a:spcBef>
              <a:spcAft>
                <a:spcPts val="0"/>
              </a:spcAft>
            </a:pPr>
            <a:endParaRPr lang="en-US" sz="2000" dirty="0">
              <a:solidFill>
                <a:srgbClr val="4094D1"/>
              </a:solidFill>
              <a:latin typeface="Avenir Roman" panose="02000503020000020003"/>
            </a:endParaRPr>
          </a:p>
        </p:txBody>
      </p:sp>
      <p:sp>
        <p:nvSpPr>
          <p:cNvPr id="5" name="Rounded Rectangle 4">
            <a:extLst>
              <a:ext uri="{FF2B5EF4-FFF2-40B4-BE49-F238E27FC236}">
                <a16:creationId xmlns:a16="http://schemas.microsoft.com/office/drawing/2014/main" id="{B0167F0D-E4AA-3347-8E32-0F5765C219F9}"/>
              </a:ext>
            </a:extLst>
          </p:cNvPr>
          <p:cNvSpPr/>
          <p:nvPr/>
        </p:nvSpPr>
        <p:spPr>
          <a:xfrm>
            <a:off x="265441" y="656220"/>
            <a:ext cx="691661" cy="949570"/>
          </a:xfrm>
          <a:prstGeom prst="roundRect">
            <a:avLst/>
          </a:prstGeom>
          <a:solidFill>
            <a:srgbClr val="4094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Key </a:t>
            </a:r>
          </a:p>
          <a:p>
            <a:pPr algn="ctr"/>
            <a:r>
              <a:rPr lang="en-US" sz="1600" dirty="0"/>
              <a:t>Point </a:t>
            </a:r>
          </a:p>
          <a:p>
            <a:pPr algn="ctr"/>
            <a:r>
              <a:rPr lang="en-US" dirty="0"/>
              <a:t>1</a:t>
            </a:r>
          </a:p>
        </p:txBody>
      </p:sp>
      <p:pic>
        <p:nvPicPr>
          <p:cNvPr id="2" name="Picture 1">
            <a:extLst>
              <a:ext uri="{FF2B5EF4-FFF2-40B4-BE49-F238E27FC236}">
                <a16:creationId xmlns:a16="http://schemas.microsoft.com/office/drawing/2014/main" id="{511C4B2F-5DE6-4D0C-B618-335960862295}"/>
              </a:ext>
            </a:extLst>
          </p:cNvPr>
          <p:cNvPicPr>
            <a:picLocks noChangeAspect="1"/>
          </p:cNvPicPr>
          <p:nvPr/>
        </p:nvPicPr>
        <p:blipFill>
          <a:blip r:embed="rId3"/>
          <a:stretch>
            <a:fillRect/>
          </a:stretch>
        </p:blipFill>
        <p:spPr>
          <a:xfrm>
            <a:off x="2240544" y="1971358"/>
            <a:ext cx="4526804" cy="3073674"/>
          </a:xfrm>
          <a:prstGeom prst="rect">
            <a:avLst/>
          </a:prstGeom>
        </p:spPr>
      </p:pic>
      <p:sp>
        <p:nvSpPr>
          <p:cNvPr id="8" name="Rectangle 7">
            <a:extLst>
              <a:ext uri="{FF2B5EF4-FFF2-40B4-BE49-F238E27FC236}">
                <a16:creationId xmlns:a16="http://schemas.microsoft.com/office/drawing/2014/main" id="{E148A76B-7F5D-4067-A391-7916CE420A24}"/>
              </a:ext>
            </a:extLst>
          </p:cNvPr>
          <p:cNvSpPr/>
          <p:nvPr/>
        </p:nvSpPr>
        <p:spPr>
          <a:xfrm>
            <a:off x="957102" y="1486885"/>
            <a:ext cx="4572000" cy="261610"/>
          </a:xfrm>
          <a:prstGeom prst="rect">
            <a:avLst/>
          </a:prstGeom>
        </p:spPr>
        <p:txBody>
          <a:bodyPr>
            <a:spAutoFit/>
          </a:bodyPr>
          <a:lstStyle/>
          <a:p>
            <a:r>
              <a:rPr lang="en-US" sz="1100" b="1" dirty="0">
                <a:solidFill>
                  <a:srgbClr val="221E1F"/>
                </a:solidFill>
                <a:latin typeface="Helvetica LT Std"/>
              </a:rPr>
              <a:t>Figure 11.2 </a:t>
            </a:r>
            <a:r>
              <a:rPr lang="en-US" sz="1100" dirty="0">
                <a:solidFill>
                  <a:srgbClr val="221E1F"/>
                </a:solidFill>
                <a:latin typeface="Helvetica LT Std"/>
              </a:rPr>
              <a:t>Self-categorization theory’s principle of comparative fit</a:t>
            </a:r>
            <a:endParaRPr lang="en-CA" sz="1100" dirty="0"/>
          </a:p>
        </p:txBody>
      </p:sp>
    </p:spTree>
    <p:extLst>
      <p:ext uri="{BB962C8B-B14F-4D97-AF65-F5344CB8AC3E}">
        <p14:creationId xmlns:p14="http://schemas.microsoft.com/office/powerpoint/2010/main" val="13964840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15</a:t>
            </a:fld>
            <a:endParaRPr lang="en-GB" dirty="0"/>
          </a:p>
        </p:txBody>
      </p:sp>
      <p:sp>
        <p:nvSpPr>
          <p:cNvPr id="7" name="Subtitle 2">
            <a:extLst>
              <a:ext uri="{FF2B5EF4-FFF2-40B4-BE49-F238E27FC236}">
                <a16:creationId xmlns:a16="http://schemas.microsoft.com/office/drawing/2014/main" id="{AE5AE21D-651E-E34E-84B1-3F2ADFB8417A}"/>
              </a:ext>
            </a:extLst>
          </p:cNvPr>
          <p:cNvSpPr txBox="1">
            <a:spLocks/>
          </p:cNvSpPr>
          <p:nvPr/>
        </p:nvSpPr>
        <p:spPr>
          <a:xfrm>
            <a:off x="59257" y="50885"/>
            <a:ext cx="7185967" cy="1092275"/>
          </a:xfrm>
          <a:prstGeom prst="rect">
            <a:avLst/>
          </a:prstGeom>
        </p:spPr>
        <p:txBody>
          <a:bodyPr vert="horz" lIns="91440" tIns="45720" rIns="91440" bIns="45720" rtlCol="0">
            <a:no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lnSpc>
                <a:spcPct val="100000"/>
              </a:lnSpc>
              <a:spcBef>
                <a:spcPts val="0"/>
              </a:spcBef>
              <a:spcAft>
                <a:spcPts val="0"/>
              </a:spcAft>
            </a:pPr>
            <a:r>
              <a:rPr lang="en-US" sz="2000" dirty="0">
                <a:solidFill>
                  <a:srgbClr val="4094D1"/>
                </a:solidFill>
                <a:latin typeface="Avenir Roman" panose="02000503020000020003"/>
              </a:rPr>
              <a:t>An illustration of the meta-contrast principle</a:t>
            </a:r>
          </a:p>
          <a:p>
            <a:pPr fontAlgn="auto">
              <a:lnSpc>
                <a:spcPct val="100000"/>
              </a:lnSpc>
              <a:spcBef>
                <a:spcPts val="0"/>
              </a:spcBef>
              <a:spcAft>
                <a:spcPts val="0"/>
              </a:spcAft>
            </a:pPr>
            <a:endParaRPr lang="en-US" sz="2000" dirty="0">
              <a:solidFill>
                <a:srgbClr val="4094D1"/>
              </a:solidFill>
              <a:latin typeface="Avenir Roman" panose="02000503020000020003"/>
            </a:endParaRPr>
          </a:p>
        </p:txBody>
      </p:sp>
      <p:pic>
        <p:nvPicPr>
          <p:cNvPr id="4" name="Picture 3">
            <a:extLst>
              <a:ext uri="{FF2B5EF4-FFF2-40B4-BE49-F238E27FC236}">
                <a16:creationId xmlns:a16="http://schemas.microsoft.com/office/drawing/2014/main" id="{F8E7B4F0-4DDA-4FEF-9868-D5E698CD9096}"/>
              </a:ext>
            </a:extLst>
          </p:cNvPr>
          <p:cNvPicPr>
            <a:picLocks noChangeAspect="1"/>
          </p:cNvPicPr>
          <p:nvPr/>
        </p:nvPicPr>
        <p:blipFill>
          <a:blip r:embed="rId3"/>
          <a:stretch>
            <a:fillRect/>
          </a:stretch>
        </p:blipFill>
        <p:spPr>
          <a:xfrm>
            <a:off x="148542" y="192393"/>
            <a:ext cx="2689779" cy="2674696"/>
          </a:xfrm>
          <a:prstGeom prst="rect">
            <a:avLst/>
          </a:prstGeom>
        </p:spPr>
      </p:pic>
      <p:pic>
        <p:nvPicPr>
          <p:cNvPr id="6" name="Picture 5">
            <a:extLst>
              <a:ext uri="{FF2B5EF4-FFF2-40B4-BE49-F238E27FC236}">
                <a16:creationId xmlns:a16="http://schemas.microsoft.com/office/drawing/2014/main" id="{7A226ABA-A665-4B6D-82BD-F3217B7BDCA0}"/>
              </a:ext>
            </a:extLst>
          </p:cNvPr>
          <p:cNvPicPr>
            <a:picLocks noChangeAspect="1"/>
          </p:cNvPicPr>
          <p:nvPr/>
        </p:nvPicPr>
        <p:blipFill>
          <a:blip r:embed="rId4"/>
          <a:stretch>
            <a:fillRect/>
          </a:stretch>
        </p:blipFill>
        <p:spPr>
          <a:xfrm>
            <a:off x="2932506" y="192393"/>
            <a:ext cx="2699834" cy="2674696"/>
          </a:xfrm>
          <a:prstGeom prst="rect">
            <a:avLst/>
          </a:prstGeom>
        </p:spPr>
      </p:pic>
      <p:pic>
        <p:nvPicPr>
          <p:cNvPr id="9" name="Picture 8">
            <a:extLst>
              <a:ext uri="{FF2B5EF4-FFF2-40B4-BE49-F238E27FC236}">
                <a16:creationId xmlns:a16="http://schemas.microsoft.com/office/drawing/2014/main" id="{2CE36D83-BCAB-4102-803A-31A71ECF1BE8}"/>
              </a:ext>
            </a:extLst>
          </p:cNvPr>
          <p:cNvPicPr>
            <a:picLocks noChangeAspect="1"/>
          </p:cNvPicPr>
          <p:nvPr/>
        </p:nvPicPr>
        <p:blipFill>
          <a:blip r:embed="rId5"/>
          <a:stretch>
            <a:fillRect/>
          </a:stretch>
        </p:blipFill>
        <p:spPr>
          <a:xfrm>
            <a:off x="141703" y="2524307"/>
            <a:ext cx="2696618" cy="2691615"/>
          </a:xfrm>
          <a:prstGeom prst="rect">
            <a:avLst/>
          </a:prstGeom>
        </p:spPr>
      </p:pic>
      <p:pic>
        <p:nvPicPr>
          <p:cNvPr id="10" name="Picture 9">
            <a:extLst>
              <a:ext uri="{FF2B5EF4-FFF2-40B4-BE49-F238E27FC236}">
                <a16:creationId xmlns:a16="http://schemas.microsoft.com/office/drawing/2014/main" id="{501830CC-F1B7-4124-888F-DD967F55A343}"/>
              </a:ext>
            </a:extLst>
          </p:cNvPr>
          <p:cNvPicPr>
            <a:picLocks noChangeAspect="1"/>
          </p:cNvPicPr>
          <p:nvPr/>
        </p:nvPicPr>
        <p:blipFill>
          <a:blip r:embed="rId6"/>
          <a:stretch>
            <a:fillRect/>
          </a:stretch>
        </p:blipFill>
        <p:spPr>
          <a:xfrm>
            <a:off x="2935083" y="2524308"/>
            <a:ext cx="2711814" cy="2691615"/>
          </a:xfrm>
          <a:prstGeom prst="rect">
            <a:avLst/>
          </a:prstGeom>
        </p:spPr>
      </p:pic>
      <p:sp>
        <p:nvSpPr>
          <p:cNvPr id="11" name="Content Placeholder 2">
            <a:extLst>
              <a:ext uri="{FF2B5EF4-FFF2-40B4-BE49-F238E27FC236}">
                <a16:creationId xmlns:a16="http://schemas.microsoft.com/office/drawing/2014/main" id="{F023455B-78E9-4C62-9863-D4DB4FBF58E8}"/>
              </a:ext>
            </a:extLst>
          </p:cNvPr>
          <p:cNvSpPr txBox="1">
            <a:spLocks/>
          </p:cNvSpPr>
          <p:nvPr/>
        </p:nvSpPr>
        <p:spPr>
          <a:xfrm>
            <a:off x="5866646" y="2485474"/>
            <a:ext cx="2969347" cy="2436046"/>
          </a:xfrm>
          <a:prstGeom prst="rect">
            <a:avLst/>
          </a:prstGeom>
          <a:ln>
            <a:noFill/>
          </a:ln>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000" kern="1200">
                <a:solidFill>
                  <a:schemeClr val="tx1">
                    <a:lumMod val="85000"/>
                    <a:lumOff val="15000"/>
                  </a:schemeClr>
                </a:solidFill>
                <a:latin typeface="+mn-lt"/>
                <a:ea typeface="+mn-ea"/>
                <a:cs typeface="+mn-cs"/>
              </a:defRPr>
            </a:lvl1pPr>
            <a:lvl2pPr marL="260604" indent="-257175" algn="l" defTabSz="685800" rtl="0" eaLnBrk="1" latinLnBrk="0" hangingPunct="1">
              <a:lnSpc>
                <a:spcPct val="85000"/>
              </a:lnSpc>
              <a:spcBef>
                <a:spcPts val="450"/>
              </a:spcBef>
              <a:buFont typeface="Arial" pitchFamily="34" charset="0"/>
              <a:buChar char=" "/>
              <a:defRPr sz="1800" kern="1200">
                <a:solidFill>
                  <a:schemeClr val="tx1">
                    <a:lumMod val="85000"/>
                    <a:lumOff val="15000"/>
                  </a:schemeClr>
                </a:solidFill>
                <a:latin typeface="+mn-lt"/>
                <a:ea typeface="+mn-ea"/>
                <a:cs typeface="+mn-cs"/>
              </a:defRPr>
            </a:lvl2pPr>
            <a:lvl3pPr marL="411480" indent="-411480" algn="l" defTabSz="685800" rtl="0" eaLnBrk="1" latinLnBrk="0" hangingPunct="1">
              <a:lnSpc>
                <a:spcPct val="85000"/>
              </a:lnSpc>
              <a:spcBef>
                <a:spcPts val="450"/>
              </a:spcBef>
              <a:buFont typeface="Arial" pitchFamily="34" charset="0"/>
              <a:buChar char=" "/>
              <a:defRPr sz="1500" i="1" kern="1200">
                <a:solidFill>
                  <a:schemeClr val="tx1">
                    <a:lumMod val="85000"/>
                    <a:lumOff val="15000"/>
                  </a:schemeClr>
                </a:solidFill>
                <a:latin typeface="+mn-lt"/>
                <a:ea typeface="+mn-ea"/>
                <a:cs typeface="+mn-cs"/>
              </a:defRPr>
            </a:lvl3pPr>
            <a:lvl4pPr marL="617220" indent="-61722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4pPr>
            <a:lvl5pPr marL="822960" indent="-82296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5pPr>
            <a:lvl6pPr marL="90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6pPr>
            <a:lvl7pPr marL="105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7pPr>
            <a:lvl8pPr marL="120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8pPr>
            <a:lvl9pPr marL="135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9pPr>
          </a:lstStyle>
          <a:p>
            <a:pPr fontAlgn="auto">
              <a:lnSpc>
                <a:spcPct val="90000"/>
              </a:lnSpc>
              <a:spcAft>
                <a:spcPts val="0"/>
              </a:spcAft>
            </a:pPr>
            <a:r>
              <a:rPr lang="nl-BE" sz="1800" b="1" dirty="0">
                <a:latin typeface="Avenir Roman"/>
              </a:rPr>
              <a:t>Beauchamp et al. (2007)</a:t>
            </a:r>
          </a:p>
          <a:p>
            <a:pPr marL="180975" indent="-180975" fontAlgn="auto">
              <a:lnSpc>
                <a:spcPct val="90000"/>
              </a:lnSpc>
              <a:spcAft>
                <a:spcPts val="0"/>
              </a:spcAft>
              <a:buFont typeface="Arial" pitchFamily="34" charset="0"/>
              <a:buChar char="•"/>
            </a:pPr>
            <a:r>
              <a:rPr lang="en-US" sz="1800" b="1" dirty="0">
                <a:latin typeface="Avenir Roman"/>
              </a:rPr>
              <a:t>Key Finding: </a:t>
            </a:r>
            <a:r>
              <a:rPr lang="en-US" sz="1800" dirty="0">
                <a:latin typeface="Avenir Roman"/>
              </a:rPr>
              <a:t>Individuals reported a positive preference to exercise with those of a similar age and a dislike of exercising with people of a dissimilar age.</a:t>
            </a:r>
            <a:endParaRPr lang="nl-BE" sz="1800" dirty="0">
              <a:latin typeface="Avenir Roman"/>
            </a:endParaRPr>
          </a:p>
        </p:txBody>
      </p:sp>
    </p:spTree>
    <p:extLst>
      <p:ext uri="{BB962C8B-B14F-4D97-AF65-F5344CB8AC3E}">
        <p14:creationId xmlns:p14="http://schemas.microsoft.com/office/powerpoint/2010/main" val="21505214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 calcmode="lin" valueType="num">
                                      <p:cBhvr additive="base">
                                        <p:cTn id="7" dur="500" fill="hold"/>
                                        <p:tgtEl>
                                          <p:spTgt spid="1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1">
                                            <p:txEl>
                                              <p:pRg st="1" end="1"/>
                                            </p:txEl>
                                          </p:spTgt>
                                        </p:tgtEl>
                                        <p:attrNameLst>
                                          <p:attrName>style.visibility</p:attrName>
                                        </p:attrNameLst>
                                      </p:cBhvr>
                                      <p:to>
                                        <p:strVal val="visible"/>
                                      </p:to>
                                    </p:set>
                                    <p:anim calcmode="lin" valueType="num">
                                      <p:cBhvr additive="base">
                                        <p:cTn id="13" dur="500" fill="hold"/>
                                        <p:tgtEl>
                                          <p:spTgt spid="1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1">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16</a:t>
            </a:fld>
            <a:endParaRPr lang="en-GB" dirty="0"/>
          </a:p>
        </p:txBody>
      </p:sp>
      <p:sp>
        <p:nvSpPr>
          <p:cNvPr id="7" name="Subtitle 2">
            <a:extLst>
              <a:ext uri="{FF2B5EF4-FFF2-40B4-BE49-F238E27FC236}">
                <a16:creationId xmlns:a16="http://schemas.microsoft.com/office/drawing/2014/main" id="{AE5AE21D-651E-E34E-84B1-3F2ADFB8417A}"/>
              </a:ext>
            </a:extLst>
          </p:cNvPr>
          <p:cNvSpPr txBox="1">
            <a:spLocks/>
          </p:cNvSpPr>
          <p:nvPr/>
        </p:nvSpPr>
        <p:spPr>
          <a:xfrm>
            <a:off x="211068" y="96649"/>
            <a:ext cx="7185967" cy="1092275"/>
          </a:xfrm>
          <a:prstGeom prst="rect">
            <a:avLst/>
          </a:prstGeom>
        </p:spPr>
        <p:txBody>
          <a:bodyPr vert="horz" lIns="91440" tIns="45720" rIns="91440" bIns="45720" rtlCol="0">
            <a:no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lnSpc>
                <a:spcPct val="100000"/>
              </a:lnSpc>
              <a:spcBef>
                <a:spcPts val="0"/>
              </a:spcBef>
              <a:spcAft>
                <a:spcPts val="0"/>
              </a:spcAft>
            </a:pPr>
            <a:r>
              <a:rPr lang="en-US" sz="2000" dirty="0">
                <a:solidFill>
                  <a:srgbClr val="4094D1"/>
                </a:solidFill>
                <a:latin typeface="Avenir Roman" panose="02000503020000020003"/>
              </a:rPr>
              <a:t>Intra-Group Gender Preferences?</a:t>
            </a:r>
          </a:p>
          <a:p>
            <a:pPr fontAlgn="auto">
              <a:lnSpc>
                <a:spcPct val="100000"/>
              </a:lnSpc>
              <a:spcBef>
                <a:spcPts val="0"/>
              </a:spcBef>
              <a:spcAft>
                <a:spcPts val="0"/>
              </a:spcAft>
            </a:pPr>
            <a:endParaRPr lang="en-US" sz="2000" dirty="0">
              <a:solidFill>
                <a:srgbClr val="4094D1"/>
              </a:solidFill>
              <a:latin typeface="Avenir Roman" panose="02000503020000020003"/>
            </a:endParaRPr>
          </a:p>
        </p:txBody>
      </p:sp>
      <p:pic>
        <p:nvPicPr>
          <p:cNvPr id="4" name="Picture 3">
            <a:extLst>
              <a:ext uri="{FF2B5EF4-FFF2-40B4-BE49-F238E27FC236}">
                <a16:creationId xmlns:a16="http://schemas.microsoft.com/office/drawing/2014/main" id="{43025303-36A5-44E2-9A73-FFA12E3E345C}"/>
              </a:ext>
            </a:extLst>
          </p:cNvPr>
          <p:cNvPicPr>
            <a:picLocks noChangeAspect="1"/>
          </p:cNvPicPr>
          <p:nvPr/>
        </p:nvPicPr>
        <p:blipFill>
          <a:blip r:embed="rId3"/>
          <a:stretch>
            <a:fillRect/>
          </a:stretch>
        </p:blipFill>
        <p:spPr>
          <a:xfrm>
            <a:off x="201666" y="760409"/>
            <a:ext cx="5795364" cy="3954575"/>
          </a:xfrm>
          <a:prstGeom prst="rect">
            <a:avLst/>
          </a:prstGeom>
        </p:spPr>
      </p:pic>
      <p:sp>
        <p:nvSpPr>
          <p:cNvPr id="9" name="Content Placeholder 2">
            <a:extLst>
              <a:ext uri="{FF2B5EF4-FFF2-40B4-BE49-F238E27FC236}">
                <a16:creationId xmlns:a16="http://schemas.microsoft.com/office/drawing/2014/main" id="{82C7EC74-CFDC-47C3-A031-32B42B301790}"/>
              </a:ext>
            </a:extLst>
          </p:cNvPr>
          <p:cNvSpPr txBox="1">
            <a:spLocks/>
          </p:cNvSpPr>
          <p:nvPr/>
        </p:nvSpPr>
        <p:spPr>
          <a:xfrm>
            <a:off x="6261476" y="2223438"/>
            <a:ext cx="2445839" cy="2436046"/>
          </a:xfrm>
          <a:prstGeom prst="rect">
            <a:avLst/>
          </a:prstGeom>
          <a:ln>
            <a:noFill/>
          </a:ln>
        </p:spPr>
        <p:txBody>
          <a:bodyPr vert="horz" lIns="91440" tIns="45720" rIns="91440" bIns="45720" rtlCol="0">
            <a:normAutofit fontScale="92500" lnSpcReduction="10000"/>
          </a:bodyPr>
          <a:lstStyle>
            <a:lvl1pPr marL="0" indent="0" algn="l" defTabSz="685800" rtl="0" eaLnBrk="1" latinLnBrk="0" hangingPunct="1">
              <a:lnSpc>
                <a:spcPct val="85000"/>
              </a:lnSpc>
              <a:spcBef>
                <a:spcPts val="975"/>
              </a:spcBef>
              <a:buFont typeface="Arial" pitchFamily="34" charset="0"/>
              <a:buNone/>
              <a:defRPr sz="2000" kern="1200">
                <a:solidFill>
                  <a:schemeClr val="tx1">
                    <a:lumMod val="85000"/>
                    <a:lumOff val="15000"/>
                  </a:schemeClr>
                </a:solidFill>
                <a:latin typeface="+mn-lt"/>
                <a:ea typeface="+mn-ea"/>
                <a:cs typeface="+mn-cs"/>
              </a:defRPr>
            </a:lvl1pPr>
            <a:lvl2pPr marL="260604" indent="-257175" algn="l" defTabSz="685800" rtl="0" eaLnBrk="1" latinLnBrk="0" hangingPunct="1">
              <a:lnSpc>
                <a:spcPct val="85000"/>
              </a:lnSpc>
              <a:spcBef>
                <a:spcPts val="450"/>
              </a:spcBef>
              <a:buFont typeface="Arial" pitchFamily="34" charset="0"/>
              <a:buChar char=" "/>
              <a:defRPr sz="1800" kern="1200">
                <a:solidFill>
                  <a:schemeClr val="tx1">
                    <a:lumMod val="85000"/>
                    <a:lumOff val="15000"/>
                  </a:schemeClr>
                </a:solidFill>
                <a:latin typeface="+mn-lt"/>
                <a:ea typeface="+mn-ea"/>
                <a:cs typeface="+mn-cs"/>
              </a:defRPr>
            </a:lvl2pPr>
            <a:lvl3pPr marL="411480" indent="-411480" algn="l" defTabSz="685800" rtl="0" eaLnBrk="1" latinLnBrk="0" hangingPunct="1">
              <a:lnSpc>
                <a:spcPct val="85000"/>
              </a:lnSpc>
              <a:spcBef>
                <a:spcPts val="450"/>
              </a:spcBef>
              <a:buFont typeface="Arial" pitchFamily="34" charset="0"/>
              <a:buChar char=" "/>
              <a:defRPr sz="1500" i="1" kern="1200">
                <a:solidFill>
                  <a:schemeClr val="tx1">
                    <a:lumMod val="85000"/>
                    <a:lumOff val="15000"/>
                  </a:schemeClr>
                </a:solidFill>
                <a:latin typeface="+mn-lt"/>
                <a:ea typeface="+mn-ea"/>
                <a:cs typeface="+mn-cs"/>
              </a:defRPr>
            </a:lvl3pPr>
            <a:lvl4pPr marL="617220" indent="-61722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4pPr>
            <a:lvl5pPr marL="822960" indent="-82296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5pPr>
            <a:lvl6pPr marL="90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6pPr>
            <a:lvl7pPr marL="105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7pPr>
            <a:lvl8pPr marL="120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8pPr>
            <a:lvl9pPr marL="135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9pPr>
          </a:lstStyle>
          <a:p>
            <a:pPr fontAlgn="auto">
              <a:lnSpc>
                <a:spcPct val="90000"/>
              </a:lnSpc>
              <a:spcAft>
                <a:spcPts val="0"/>
              </a:spcAft>
            </a:pPr>
            <a:r>
              <a:rPr lang="nl-BE" sz="1800" b="1" dirty="0">
                <a:latin typeface="Avenir Roman"/>
              </a:rPr>
              <a:t>Dunlop &amp; Beauchamp (2011)</a:t>
            </a:r>
          </a:p>
          <a:p>
            <a:pPr marL="180975" indent="-180975" fontAlgn="auto">
              <a:lnSpc>
                <a:spcPct val="90000"/>
              </a:lnSpc>
              <a:spcAft>
                <a:spcPts val="0"/>
              </a:spcAft>
              <a:buFont typeface="Arial" pitchFamily="34" charset="0"/>
              <a:buChar char="•"/>
            </a:pPr>
            <a:r>
              <a:rPr lang="en-US" sz="1800" b="1" dirty="0">
                <a:latin typeface="Avenir Roman"/>
              </a:rPr>
              <a:t>Key Finding: </a:t>
            </a:r>
            <a:r>
              <a:rPr lang="en-US" sz="1800" dirty="0">
                <a:latin typeface="Avenir Roman"/>
              </a:rPr>
              <a:t>Men and women reported a preference to exercise in same-gender groups, when compared to mixed gender groups.</a:t>
            </a:r>
            <a:endParaRPr lang="nl-BE" sz="1800" dirty="0">
              <a:latin typeface="Avenir Roman"/>
            </a:endParaRPr>
          </a:p>
        </p:txBody>
      </p:sp>
    </p:spTree>
    <p:extLst>
      <p:ext uri="{BB962C8B-B14F-4D97-AF65-F5344CB8AC3E}">
        <p14:creationId xmlns:p14="http://schemas.microsoft.com/office/powerpoint/2010/main" val="265398359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anim calcmode="lin" valueType="num">
                                      <p:cBhvr additive="base">
                                        <p:cTn id="13"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17</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4747659" y="2090683"/>
            <a:ext cx="3456608" cy="1705487"/>
          </a:xfrm>
        </p:spPr>
        <p:txBody>
          <a:bodyPr>
            <a:normAutofit/>
          </a:bodyPr>
          <a:lstStyle/>
          <a:p>
            <a:pPr marL="257175" indent="-257175" eaLnBrk="0" hangingPunct="0">
              <a:buClr>
                <a:schemeClr val="tx1"/>
              </a:buClr>
              <a:buFont typeface="Arial" panose="020B0604020202020204" pitchFamily="34" charset="0"/>
              <a:buChar char="•"/>
            </a:pPr>
            <a:r>
              <a:rPr lang="en-GB" sz="1800" dirty="0">
                <a:solidFill>
                  <a:schemeClr val="tx1"/>
                </a:solidFill>
                <a:latin typeface="Avenir Roman" panose="02000503020000020003"/>
              </a:rPr>
              <a:t>GOAL Trial (Beauchamp et al, 2018).</a:t>
            </a:r>
          </a:p>
          <a:p>
            <a:pPr marL="285750" indent="-285750" eaLnBrk="0" hangingPunct="0">
              <a:buClr>
                <a:schemeClr val="tx1"/>
              </a:buClr>
              <a:buFont typeface="Arial" panose="020B0604020202020204" pitchFamily="34" charset="0"/>
              <a:buChar char="•"/>
            </a:pPr>
            <a:r>
              <a:rPr lang="en-GB" sz="1800" dirty="0">
                <a:solidFill>
                  <a:schemeClr val="tx1"/>
                </a:solidFill>
                <a:latin typeface="Avenir Roman" panose="02000503020000020003"/>
              </a:rPr>
              <a:t>Older adults preferred to exercise in groups made up of older adults than in mixed age groups.</a:t>
            </a:r>
          </a:p>
        </p:txBody>
      </p:sp>
      <p:sp>
        <p:nvSpPr>
          <p:cNvPr id="7" name="Subtitle 2">
            <a:extLst>
              <a:ext uri="{FF2B5EF4-FFF2-40B4-BE49-F238E27FC236}">
                <a16:creationId xmlns:a16="http://schemas.microsoft.com/office/drawing/2014/main" id="{AE5AE21D-651E-E34E-84B1-3F2ADFB8417A}"/>
              </a:ext>
            </a:extLst>
          </p:cNvPr>
          <p:cNvSpPr txBox="1">
            <a:spLocks/>
          </p:cNvSpPr>
          <p:nvPr/>
        </p:nvSpPr>
        <p:spPr>
          <a:xfrm>
            <a:off x="1018300" y="656220"/>
            <a:ext cx="6822001" cy="1092275"/>
          </a:xfrm>
          <a:prstGeom prst="rect">
            <a:avLst/>
          </a:prstGeom>
        </p:spPr>
        <p:txBody>
          <a:bodyPr vert="horz" lIns="91440" tIns="45720" rIns="91440" bIns="45720" rtlCol="0">
            <a:no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lnSpc>
                <a:spcPct val="100000"/>
              </a:lnSpc>
              <a:spcBef>
                <a:spcPts val="0"/>
              </a:spcBef>
              <a:spcAft>
                <a:spcPts val="0"/>
              </a:spcAft>
            </a:pPr>
            <a:r>
              <a:rPr lang="en-US" sz="2000" dirty="0">
                <a:solidFill>
                  <a:srgbClr val="4094D1"/>
                </a:solidFill>
                <a:latin typeface="Avenir Roman" panose="02000503020000020003"/>
              </a:rPr>
              <a:t>Group-based interventions that explicitly or implicitly target salient group identities can promote physical activity participation</a:t>
            </a:r>
          </a:p>
        </p:txBody>
      </p:sp>
      <p:sp>
        <p:nvSpPr>
          <p:cNvPr id="5" name="Rounded Rectangle 4">
            <a:extLst>
              <a:ext uri="{FF2B5EF4-FFF2-40B4-BE49-F238E27FC236}">
                <a16:creationId xmlns:a16="http://schemas.microsoft.com/office/drawing/2014/main" id="{B0167F0D-E4AA-3347-8E32-0F5765C219F9}"/>
              </a:ext>
            </a:extLst>
          </p:cNvPr>
          <p:cNvSpPr/>
          <p:nvPr/>
        </p:nvSpPr>
        <p:spPr>
          <a:xfrm>
            <a:off x="265441" y="656220"/>
            <a:ext cx="691661" cy="949570"/>
          </a:xfrm>
          <a:prstGeom prst="roundRect">
            <a:avLst/>
          </a:prstGeom>
          <a:solidFill>
            <a:srgbClr val="4094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Key </a:t>
            </a:r>
          </a:p>
          <a:p>
            <a:pPr algn="ctr"/>
            <a:r>
              <a:rPr lang="en-US" sz="1600" dirty="0"/>
              <a:t>Point </a:t>
            </a:r>
          </a:p>
          <a:p>
            <a:pPr algn="ctr"/>
            <a:r>
              <a:rPr lang="en-US" dirty="0"/>
              <a:t>2</a:t>
            </a:r>
          </a:p>
        </p:txBody>
      </p:sp>
      <p:pic>
        <p:nvPicPr>
          <p:cNvPr id="2" name="Picture 1">
            <a:extLst>
              <a:ext uri="{FF2B5EF4-FFF2-40B4-BE49-F238E27FC236}">
                <a16:creationId xmlns:a16="http://schemas.microsoft.com/office/drawing/2014/main" id="{43085DDF-0B56-4A77-B20A-8401AB3B535F}"/>
              </a:ext>
            </a:extLst>
          </p:cNvPr>
          <p:cNvPicPr>
            <a:picLocks noChangeAspect="1"/>
          </p:cNvPicPr>
          <p:nvPr/>
        </p:nvPicPr>
        <p:blipFill>
          <a:blip r:embed="rId3"/>
          <a:stretch>
            <a:fillRect/>
          </a:stretch>
        </p:blipFill>
        <p:spPr>
          <a:xfrm>
            <a:off x="386390" y="2055137"/>
            <a:ext cx="4009953" cy="2862852"/>
          </a:xfrm>
          <a:prstGeom prst="rect">
            <a:avLst/>
          </a:prstGeom>
        </p:spPr>
      </p:pic>
    </p:spTree>
    <p:extLst>
      <p:ext uri="{BB962C8B-B14F-4D97-AF65-F5344CB8AC3E}">
        <p14:creationId xmlns:p14="http://schemas.microsoft.com/office/powerpoint/2010/main" val="4041823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anim calcmode="lin" valueType="num">
                                      <p:cBhvr additive="base">
                                        <p:cTn id="13"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18</a:t>
            </a:fld>
            <a:endParaRPr lang="en-GB" dirty="0"/>
          </a:p>
        </p:txBody>
      </p:sp>
      <p:pic>
        <p:nvPicPr>
          <p:cNvPr id="2" name="Picture 1">
            <a:extLst>
              <a:ext uri="{FF2B5EF4-FFF2-40B4-BE49-F238E27FC236}">
                <a16:creationId xmlns:a16="http://schemas.microsoft.com/office/drawing/2014/main" id="{D4F7F780-B0D0-478E-BC46-7EE44B90972F}"/>
              </a:ext>
            </a:extLst>
          </p:cNvPr>
          <p:cNvPicPr>
            <a:picLocks noChangeAspect="1"/>
          </p:cNvPicPr>
          <p:nvPr/>
        </p:nvPicPr>
        <p:blipFill>
          <a:blip r:embed="rId3"/>
          <a:stretch>
            <a:fillRect/>
          </a:stretch>
        </p:blipFill>
        <p:spPr>
          <a:xfrm>
            <a:off x="4936336" y="1781010"/>
            <a:ext cx="3854367" cy="2878474"/>
          </a:xfrm>
          <a:prstGeom prst="rect">
            <a:avLst/>
          </a:prstGeom>
        </p:spPr>
      </p:pic>
      <p:sp>
        <p:nvSpPr>
          <p:cNvPr id="8" name="Content Placeholder 2">
            <a:extLst>
              <a:ext uri="{FF2B5EF4-FFF2-40B4-BE49-F238E27FC236}">
                <a16:creationId xmlns:a16="http://schemas.microsoft.com/office/drawing/2014/main" id="{C221D4EE-E1C6-4E82-A1BD-F9B06F7C153A}"/>
              </a:ext>
            </a:extLst>
          </p:cNvPr>
          <p:cNvSpPr>
            <a:spLocks noGrp="1"/>
          </p:cNvSpPr>
          <p:nvPr>
            <p:ph sz="quarter" idx="10"/>
          </p:nvPr>
        </p:nvSpPr>
        <p:spPr>
          <a:xfrm>
            <a:off x="540336" y="877957"/>
            <a:ext cx="4197597" cy="4220088"/>
          </a:xfrm>
        </p:spPr>
        <p:txBody>
          <a:bodyPr>
            <a:normAutofit/>
          </a:bodyPr>
          <a:lstStyle/>
          <a:p>
            <a:pPr marL="257175" indent="-257175" eaLnBrk="0" hangingPunct="0">
              <a:buClr>
                <a:schemeClr val="tx1"/>
              </a:buClr>
              <a:buFont typeface="Arial" panose="020B0604020202020204" pitchFamily="34" charset="0"/>
              <a:buChar char="•"/>
            </a:pPr>
            <a:r>
              <a:rPr lang="en-US" sz="1800" dirty="0">
                <a:solidFill>
                  <a:schemeClr val="tx1"/>
                </a:solidFill>
                <a:latin typeface="Avenir Roman" panose="02000503020000020003"/>
              </a:rPr>
              <a:t>“Dragon boating is a team sport that builds harmony and a feeling of togetherness. It is esthetically pleasing and represents honest physical work that results in predictable improvements in fitness. The dragon boats can hold 22-26 paddlers, and this provides an opportunity to work with a large group at one time (Dr. Don McKenzie – Founder of ‘Abreast in a boat’).</a:t>
            </a:r>
          </a:p>
          <a:p>
            <a:pPr marL="257175" indent="-257175" eaLnBrk="0" hangingPunct="0">
              <a:buClr>
                <a:schemeClr val="tx1"/>
              </a:buClr>
              <a:buFont typeface="Arial" panose="020B0604020202020204" pitchFamily="34" charset="0"/>
              <a:buChar char="•"/>
            </a:pPr>
            <a:r>
              <a:rPr lang="en-US" sz="1800" dirty="0">
                <a:solidFill>
                  <a:schemeClr val="tx1"/>
                </a:solidFill>
                <a:latin typeface="Avenir Roman" panose="02000503020000020003"/>
              </a:rPr>
              <a:t>Physical and mental benefits.</a:t>
            </a:r>
          </a:p>
          <a:p>
            <a:pPr marL="257175" indent="-257175" eaLnBrk="0" hangingPunct="0">
              <a:buClr>
                <a:schemeClr val="tx1"/>
              </a:buClr>
              <a:buFont typeface="Arial" panose="020B0604020202020204" pitchFamily="34" charset="0"/>
              <a:buChar char="•"/>
            </a:pPr>
            <a:r>
              <a:rPr lang="en-US" sz="1800" dirty="0">
                <a:solidFill>
                  <a:schemeClr val="tx1"/>
                </a:solidFill>
                <a:latin typeface="Avenir Roman" panose="02000503020000020003"/>
              </a:rPr>
              <a:t>Over 24 countries in North America, South America, Africa, Asia, Europe, the Middle East, and Australasia.</a:t>
            </a:r>
            <a:endParaRPr lang="en-GB" sz="1800" dirty="0">
              <a:solidFill>
                <a:schemeClr val="tx1"/>
              </a:solidFill>
              <a:latin typeface="Avenir Roman" panose="02000503020000020003"/>
            </a:endParaRPr>
          </a:p>
        </p:txBody>
      </p:sp>
      <p:sp>
        <p:nvSpPr>
          <p:cNvPr id="9" name="Subtitle 2">
            <a:extLst>
              <a:ext uri="{FF2B5EF4-FFF2-40B4-BE49-F238E27FC236}">
                <a16:creationId xmlns:a16="http://schemas.microsoft.com/office/drawing/2014/main" id="{661B87AB-1366-4514-B559-C7E5CEAA6A98}"/>
              </a:ext>
            </a:extLst>
          </p:cNvPr>
          <p:cNvSpPr txBox="1">
            <a:spLocks/>
          </p:cNvSpPr>
          <p:nvPr/>
        </p:nvSpPr>
        <p:spPr>
          <a:xfrm>
            <a:off x="436685" y="439520"/>
            <a:ext cx="7185967" cy="1092275"/>
          </a:xfrm>
          <a:prstGeom prst="rect">
            <a:avLst/>
          </a:prstGeom>
        </p:spPr>
        <p:txBody>
          <a:bodyPr vert="horz" lIns="91440" tIns="45720" rIns="91440" bIns="45720" rtlCol="0">
            <a:no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lnSpc>
                <a:spcPct val="100000"/>
              </a:lnSpc>
              <a:spcBef>
                <a:spcPts val="0"/>
              </a:spcBef>
              <a:spcAft>
                <a:spcPts val="0"/>
              </a:spcAft>
            </a:pPr>
            <a:r>
              <a:rPr lang="en-US" sz="2000" dirty="0">
                <a:solidFill>
                  <a:srgbClr val="4094D1"/>
                </a:solidFill>
                <a:latin typeface="Avenir Roman" panose="02000503020000020003"/>
              </a:rPr>
              <a:t>Abreast in a Boat</a:t>
            </a:r>
          </a:p>
          <a:p>
            <a:pPr fontAlgn="auto">
              <a:lnSpc>
                <a:spcPct val="100000"/>
              </a:lnSpc>
              <a:spcBef>
                <a:spcPts val="0"/>
              </a:spcBef>
              <a:spcAft>
                <a:spcPts val="0"/>
              </a:spcAft>
            </a:pPr>
            <a:endParaRPr lang="en-US" sz="2000" dirty="0">
              <a:solidFill>
                <a:srgbClr val="4094D1"/>
              </a:solidFill>
              <a:latin typeface="Avenir Roman" panose="02000503020000020003"/>
            </a:endParaRPr>
          </a:p>
        </p:txBody>
      </p:sp>
    </p:spTree>
    <p:extLst>
      <p:ext uri="{BB962C8B-B14F-4D97-AF65-F5344CB8AC3E}">
        <p14:creationId xmlns:p14="http://schemas.microsoft.com/office/powerpoint/2010/main" val="30595200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xEl>
                                              <p:pRg st="1" end="1"/>
                                            </p:txEl>
                                          </p:spTgt>
                                        </p:tgtEl>
                                        <p:attrNameLst>
                                          <p:attrName>style.visibility</p:attrName>
                                        </p:attrNameLst>
                                      </p:cBhvr>
                                      <p:to>
                                        <p:strVal val="visible"/>
                                      </p:to>
                                    </p:set>
                                    <p:anim calcmode="lin" valueType="num">
                                      <p:cBhvr additive="base">
                                        <p:cTn id="13"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 calcmode="lin" valueType="num">
                                      <p:cBhvr additive="base">
                                        <p:cTn id="19"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19</a:t>
            </a:fld>
            <a:endParaRPr lang="en-GB" dirty="0"/>
          </a:p>
        </p:txBody>
      </p:sp>
      <p:sp>
        <p:nvSpPr>
          <p:cNvPr id="8" name="Content Placeholder 2">
            <a:extLst>
              <a:ext uri="{FF2B5EF4-FFF2-40B4-BE49-F238E27FC236}">
                <a16:creationId xmlns:a16="http://schemas.microsoft.com/office/drawing/2014/main" id="{C221D4EE-E1C6-4E82-A1BD-F9B06F7C153A}"/>
              </a:ext>
            </a:extLst>
          </p:cNvPr>
          <p:cNvSpPr>
            <a:spLocks noGrp="1"/>
          </p:cNvSpPr>
          <p:nvPr>
            <p:ph sz="quarter" idx="10"/>
          </p:nvPr>
        </p:nvSpPr>
        <p:spPr>
          <a:xfrm>
            <a:off x="540336" y="877957"/>
            <a:ext cx="4565818" cy="4220088"/>
          </a:xfrm>
        </p:spPr>
        <p:txBody>
          <a:bodyPr>
            <a:noAutofit/>
          </a:bodyPr>
          <a:lstStyle/>
          <a:p>
            <a:pPr marL="257175" indent="-257175" eaLnBrk="0" hangingPunct="0">
              <a:buClr>
                <a:schemeClr val="tx1"/>
              </a:buClr>
              <a:buFont typeface="Arial" panose="020B0604020202020204" pitchFamily="34" charset="0"/>
              <a:buChar char="•"/>
            </a:pPr>
            <a:r>
              <a:rPr lang="en-US" sz="1700" dirty="0">
                <a:solidFill>
                  <a:schemeClr val="tx1"/>
                </a:solidFill>
                <a:latin typeface="Avenir Roman" panose="02000503020000020003"/>
              </a:rPr>
              <a:t>Group-based program designed to increase physical activity and reduce smoking (Faulkner et al, 2013).</a:t>
            </a:r>
          </a:p>
          <a:p>
            <a:pPr marL="257175" indent="-257175" eaLnBrk="0" hangingPunct="0">
              <a:buClr>
                <a:schemeClr val="tx1"/>
              </a:buClr>
              <a:buFont typeface="Arial" panose="020B0604020202020204" pitchFamily="34" charset="0"/>
              <a:buChar char="•"/>
            </a:pPr>
            <a:r>
              <a:rPr lang="en-US" sz="1700" dirty="0">
                <a:solidFill>
                  <a:schemeClr val="tx1"/>
                </a:solidFill>
                <a:latin typeface="Avenir Roman" panose="02000503020000020003"/>
              </a:rPr>
              <a:t>These changes are theorized to derive from changes in participants’ running-related and smoking-related identities. </a:t>
            </a:r>
          </a:p>
          <a:p>
            <a:pPr marL="257175" indent="-257175" eaLnBrk="0" hangingPunct="0">
              <a:buClr>
                <a:schemeClr val="tx1"/>
              </a:buClr>
              <a:buFont typeface="Arial" panose="020B0604020202020204" pitchFamily="34" charset="0"/>
              <a:buChar char="•"/>
            </a:pPr>
            <a:r>
              <a:rPr lang="en-US" sz="1700" dirty="0">
                <a:solidFill>
                  <a:schemeClr val="tx1"/>
                </a:solidFill>
                <a:latin typeface="Avenir Roman" panose="02000503020000020003"/>
              </a:rPr>
              <a:t>Priebe et al. (2020) found:</a:t>
            </a:r>
          </a:p>
          <a:p>
            <a:pPr marL="517779" lvl="1" eaLnBrk="0" hangingPunct="0">
              <a:buClr>
                <a:schemeClr val="tx1"/>
              </a:buClr>
              <a:buFont typeface="Arial" panose="020B0604020202020204" pitchFamily="34" charset="0"/>
              <a:buChar char="•"/>
            </a:pPr>
            <a:r>
              <a:rPr lang="en-US" sz="1400" dirty="0">
                <a:solidFill>
                  <a:schemeClr val="tx1"/>
                </a:solidFill>
                <a:latin typeface="Avenir Roman" panose="02000503020000020003"/>
              </a:rPr>
              <a:t>Runner identity increased, and smoker identity decreased from beginning to end of program.</a:t>
            </a:r>
          </a:p>
          <a:p>
            <a:pPr marL="517779" lvl="1" eaLnBrk="0" hangingPunct="0">
              <a:buClr>
                <a:schemeClr val="tx1"/>
              </a:buClr>
              <a:buFont typeface="Arial" panose="020B0604020202020204" pitchFamily="34" charset="0"/>
              <a:buChar char="•"/>
            </a:pPr>
            <a:r>
              <a:rPr lang="en-US" sz="1400" dirty="0">
                <a:solidFill>
                  <a:schemeClr val="tx1"/>
                </a:solidFill>
                <a:latin typeface="Avenir Roman" panose="02000503020000020003"/>
              </a:rPr>
              <a:t>Reductions in smoker identity predicted reductions in CO levels (assessed objectively) and increases in runner identity predicted increases in running frequency. </a:t>
            </a:r>
          </a:p>
          <a:p>
            <a:pPr marL="257175" indent="-257175" eaLnBrk="0" hangingPunct="0">
              <a:buClr>
                <a:schemeClr val="tx1"/>
              </a:buClr>
              <a:buFont typeface="Arial" panose="020B0604020202020204" pitchFamily="34" charset="0"/>
              <a:buChar char="•"/>
            </a:pPr>
            <a:r>
              <a:rPr lang="en-US" sz="1700" dirty="0">
                <a:solidFill>
                  <a:schemeClr val="tx1"/>
                </a:solidFill>
                <a:latin typeface="Avenir Roman" panose="02000503020000020003"/>
              </a:rPr>
              <a:t>Results suggest that changes in identity may be an important mechanism through which group-based physical activity assists smoking cessation.</a:t>
            </a:r>
            <a:endParaRPr lang="en-GB" sz="1700" dirty="0">
              <a:solidFill>
                <a:schemeClr val="tx1"/>
              </a:solidFill>
              <a:latin typeface="Avenir Roman" panose="02000503020000020003"/>
            </a:endParaRPr>
          </a:p>
        </p:txBody>
      </p:sp>
      <p:sp>
        <p:nvSpPr>
          <p:cNvPr id="9" name="Subtitle 2">
            <a:extLst>
              <a:ext uri="{FF2B5EF4-FFF2-40B4-BE49-F238E27FC236}">
                <a16:creationId xmlns:a16="http://schemas.microsoft.com/office/drawing/2014/main" id="{661B87AB-1366-4514-B559-C7E5CEAA6A98}"/>
              </a:ext>
            </a:extLst>
          </p:cNvPr>
          <p:cNvSpPr txBox="1">
            <a:spLocks/>
          </p:cNvSpPr>
          <p:nvPr/>
        </p:nvSpPr>
        <p:spPr>
          <a:xfrm>
            <a:off x="436685" y="297889"/>
            <a:ext cx="7185967" cy="480710"/>
          </a:xfrm>
          <a:prstGeom prst="rect">
            <a:avLst/>
          </a:prstGeom>
        </p:spPr>
        <p:txBody>
          <a:bodyPr vert="horz" lIns="91440" tIns="45720" rIns="91440" bIns="45720" rtlCol="0">
            <a:no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lnSpc>
                <a:spcPct val="100000"/>
              </a:lnSpc>
              <a:spcBef>
                <a:spcPts val="0"/>
              </a:spcBef>
              <a:spcAft>
                <a:spcPts val="0"/>
              </a:spcAft>
            </a:pPr>
            <a:r>
              <a:rPr lang="en-US" sz="2000" dirty="0">
                <a:solidFill>
                  <a:srgbClr val="4094D1"/>
                </a:solidFill>
                <a:latin typeface="Avenir Roman" panose="02000503020000020003"/>
              </a:rPr>
              <a:t>Run 2 Quit</a:t>
            </a:r>
          </a:p>
          <a:p>
            <a:pPr fontAlgn="auto">
              <a:lnSpc>
                <a:spcPct val="100000"/>
              </a:lnSpc>
              <a:spcBef>
                <a:spcPts val="0"/>
              </a:spcBef>
              <a:spcAft>
                <a:spcPts val="0"/>
              </a:spcAft>
            </a:pPr>
            <a:endParaRPr lang="en-US" sz="2000" dirty="0">
              <a:solidFill>
                <a:srgbClr val="4094D1"/>
              </a:solidFill>
              <a:latin typeface="Avenir Roman" panose="02000503020000020003"/>
            </a:endParaRPr>
          </a:p>
        </p:txBody>
      </p:sp>
      <p:pic>
        <p:nvPicPr>
          <p:cNvPr id="4" name="Picture 3">
            <a:extLst>
              <a:ext uri="{FF2B5EF4-FFF2-40B4-BE49-F238E27FC236}">
                <a16:creationId xmlns:a16="http://schemas.microsoft.com/office/drawing/2014/main" id="{4E29F123-E9F7-404F-8D2F-BB44FDB7E8AD}"/>
              </a:ext>
            </a:extLst>
          </p:cNvPr>
          <p:cNvPicPr>
            <a:picLocks noChangeAspect="1"/>
          </p:cNvPicPr>
          <p:nvPr/>
        </p:nvPicPr>
        <p:blipFill>
          <a:blip r:embed="rId3"/>
          <a:stretch>
            <a:fillRect/>
          </a:stretch>
        </p:blipFill>
        <p:spPr>
          <a:xfrm>
            <a:off x="5106154" y="2111864"/>
            <a:ext cx="3854641" cy="2571750"/>
          </a:xfrm>
          <a:prstGeom prst="rect">
            <a:avLst/>
          </a:prstGeom>
        </p:spPr>
      </p:pic>
    </p:spTree>
    <p:extLst>
      <p:ext uri="{BB962C8B-B14F-4D97-AF65-F5344CB8AC3E}">
        <p14:creationId xmlns:p14="http://schemas.microsoft.com/office/powerpoint/2010/main" val="38095968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xEl>
                                              <p:pRg st="1" end="1"/>
                                            </p:txEl>
                                          </p:spTgt>
                                        </p:tgtEl>
                                        <p:attrNameLst>
                                          <p:attrName>style.visibility</p:attrName>
                                        </p:attrNameLst>
                                      </p:cBhvr>
                                      <p:to>
                                        <p:strVal val="visible"/>
                                      </p:to>
                                    </p:set>
                                    <p:anim calcmode="lin" valueType="num">
                                      <p:cBhvr additive="base">
                                        <p:cTn id="13"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
                                            <p:txEl>
                                              <p:pRg st="2" end="2"/>
                                            </p:txEl>
                                          </p:spTgt>
                                        </p:tgtEl>
                                        <p:attrNameLst>
                                          <p:attrName>style.visibility</p:attrName>
                                        </p:attrNameLst>
                                      </p:cBhvr>
                                      <p:to>
                                        <p:strVal val="visible"/>
                                      </p:to>
                                    </p:set>
                                    <p:anim calcmode="lin" valueType="num">
                                      <p:cBhvr additive="base">
                                        <p:cTn id="19" dur="500" fill="hold"/>
                                        <p:tgtEl>
                                          <p:spTgt spid="8">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
                                            <p:txEl>
                                              <p:pRg st="3" end="3"/>
                                            </p:txEl>
                                          </p:spTgt>
                                        </p:tgtEl>
                                        <p:attrNameLst>
                                          <p:attrName>style.visibility</p:attrName>
                                        </p:attrNameLst>
                                      </p:cBhvr>
                                      <p:to>
                                        <p:strVal val="visible"/>
                                      </p:to>
                                    </p:set>
                                    <p:anim calcmode="lin" valueType="num">
                                      <p:cBhvr additive="base">
                                        <p:cTn id="25" dur="500" fill="hold"/>
                                        <p:tgtEl>
                                          <p:spTgt spid="8">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8">
                                            <p:txEl>
                                              <p:pRg st="4" end="4"/>
                                            </p:txEl>
                                          </p:spTgt>
                                        </p:tgtEl>
                                        <p:attrNameLst>
                                          <p:attrName>style.visibility</p:attrName>
                                        </p:attrNameLst>
                                      </p:cBhvr>
                                      <p:to>
                                        <p:strVal val="visible"/>
                                      </p:to>
                                    </p:set>
                                    <p:anim calcmode="lin" valueType="num">
                                      <p:cBhvr additive="base">
                                        <p:cTn id="31" dur="500" fill="hold"/>
                                        <p:tgtEl>
                                          <p:spTgt spid="8">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8">
                                            <p:txEl>
                                              <p:pRg st="5" end="5"/>
                                            </p:txEl>
                                          </p:spTgt>
                                        </p:tgtEl>
                                        <p:attrNameLst>
                                          <p:attrName>style.visibility</p:attrName>
                                        </p:attrNameLst>
                                      </p:cBhvr>
                                      <p:to>
                                        <p:strVal val="visible"/>
                                      </p:to>
                                    </p:set>
                                    <p:anim calcmode="lin" valueType="num">
                                      <p:cBhvr additive="base">
                                        <p:cTn id="37" dur="500" fill="hold"/>
                                        <p:tgtEl>
                                          <p:spTgt spid="8">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8">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2</a:t>
            </a:fld>
            <a:endParaRPr lang="en-GB" dirty="0"/>
          </a:p>
        </p:txBody>
      </p:sp>
      <p:sp>
        <p:nvSpPr>
          <p:cNvPr id="5" name="Title 1">
            <a:extLst>
              <a:ext uri="{FF2B5EF4-FFF2-40B4-BE49-F238E27FC236}">
                <a16:creationId xmlns:a16="http://schemas.microsoft.com/office/drawing/2014/main" id="{2E36572C-7613-4D4D-9C7E-9752C773C584}"/>
              </a:ext>
            </a:extLst>
          </p:cNvPr>
          <p:cNvSpPr>
            <a:spLocks noGrp="1"/>
          </p:cNvSpPr>
          <p:nvPr>
            <p:ph type="ctrTitle"/>
          </p:nvPr>
        </p:nvSpPr>
        <p:spPr>
          <a:xfrm>
            <a:off x="319453" y="383855"/>
            <a:ext cx="7772400" cy="521493"/>
          </a:xfrm>
        </p:spPr>
        <p:txBody>
          <a:bodyPr anchor="t">
            <a:noAutofit/>
          </a:bodyPr>
          <a:lstStyle>
            <a:lvl1pPr algn="l">
              <a:defRPr sz="3600" b="1"/>
            </a:lvl1pPr>
          </a:lstStyle>
          <a:p>
            <a:r>
              <a:rPr lang="en-US" sz="3200" b="0" dirty="0">
                <a:solidFill>
                  <a:srgbClr val="22568B"/>
                </a:solidFill>
                <a:latin typeface="Avenir Roman" panose="02000503020000020003" pitchFamily="2" charset="0"/>
                <a:cs typeface="Shree Devanagari 714" panose="02000600000000000000" pitchFamily="2" charset="0"/>
              </a:rPr>
              <a:t>Background</a:t>
            </a:r>
            <a:br>
              <a:rPr lang="en-US" sz="3200" dirty="0">
                <a:latin typeface="Avenir Roman" panose="02000503020000020003" pitchFamily="2" charset="0"/>
              </a:rPr>
            </a:br>
            <a:endParaRPr lang="en-US" sz="3200" dirty="0">
              <a:latin typeface="Avenir Roman" panose="02000503020000020003" pitchFamily="2" charset="0"/>
            </a:endParaRPr>
          </a:p>
        </p:txBody>
      </p:sp>
      <p:sp>
        <p:nvSpPr>
          <p:cNvPr id="2" name="Rectangle 1">
            <a:extLst>
              <a:ext uri="{FF2B5EF4-FFF2-40B4-BE49-F238E27FC236}">
                <a16:creationId xmlns:a16="http://schemas.microsoft.com/office/drawing/2014/main" id="{FD982AA6-C75E-453D-94D2-F70AB1532178}"/>
              </a:ext>
            </a:extLst>
          </p:cNvPr>
          <p:cNvSpPr/>
          <p:nvPr/>
        </p:nvSpPr>
        <p:spPr>
          <a:xfrm>
            <a:off x="436685" y="1403738"/>
            <a:ext cx="7312767" cy="2585323"/>
          </a:xfrm>
          <a:prstGeom prst="rect">
            <a:avLst/>
          </a:prstGeom>
        </p:spPr>
        <p:txBody>
          <a:bodyPr wrap="square">
            <a:spAutoFit/>
          </a:bodyPr>
          <a:lstStyle/>
          <a:p>
            <a:pPr marL="342900" indent="-342900" fontAlgn="auto">
              <a:lnSpc>
                <a:spcPct val="90000"/>
              </a:lnSpc>
              <a:spcAft>
                <a:spcPts val="0"/>
              </a:spcAft>
              <a:buFont typeface="Arial" pitchFamily="34" charset="0"/>
              <a:buChar char="•"/>
            </a:pPr>
            <a:r>
              <a:rPr lang="en-US" dirty="0">
                <a:latin typeface="Avenir Roman"/>
              </a:rPr>
              <a:t>Participation in regular physical activity is associated with a range of psychological and physical health benefits.</a:t>
            </a:r>
          </a:p>
          <a:p>
            <a:pPr marL="342900" indent="-342900" fontAlgn="auto">
              <a:lnSpc>
                <a:spcPct val="90000"/>
              </a:lnSpc>
              <a:spcAft>
                <a:spcPts val="0"/>
              </a:spcAft>
              <a:buFont typeface="Arial" pitchFamily="34" charset="0"/>
              <a:buChar char="•"/>
            </a:pPr>
            <a:endParaRPr lang="en-US" dirty="0">
              <a:latin typeface="Avenir Roman"/>
            </a:endParaRPr>
          </a:p>
          <a:p>
            <a:pPr marL="342900" indent="-342900" fontAlgn="auto">
              <a:lnSpc>
                <a:spcPct val="90000"/>
              </a:lnSpc>
              <a:spcAft>
                <a:spcPts val="0"/>
              </a:spcAft>
              <a:buFont typeface="Arial" pitchFamily="34" charset="0"/>
              <a:buChar char="•"/>
            </a:pPr>
            <a:r>
              <a:rPr lang="en-US" dirty="0">
                <a:latin typeface="Avenir Roman"/>
              </a:rPr>
              <a:t>Being active on one’s own </a:t>
            </a:r>
            <a:r>
              <a:rPr lang="en-US" b="1" i="1" dirty="0">
                <a:latin typeface="Avenir Roman"/>
              </a:rPr>
              <a:t>should</a:t>
            </a:r>
            <a:r>
              <a:rPr lang="en-US" dirty="0">
                <a:latin typeface="Avenir Roman"/>
              </a:rPr>
              <a:t> be easier to accomplish than being active with others in groups, as it requires fewer resources (i.e., it does not require the recruitment and co-ordination of other people). </a:t>
            </a:r>
          </a:p>
          <a:p>
            <a:pPr marL="342900" indent="-342900" fontAlgn="auto">
              <a:lnSpc>
                <a:spcPct val="90000"/>
              </a:lnSpc>
              <a:spcAft>
                <a:spcPts val="0"/>
              </a:spcAft>
              <a:buFont typeface="Arial" pitchFamily="34" charset="0"/>
              <a:buChar char="•"/>
            </a:pPr>
            <a:endParaRPr lang="en-US" dirty="0">
              <a:latin typeface="Avenir Roman"/>
            </a:endParaRPr>
          </a:p>
          <a:p>
            <a:pPr marL="342900" indent="-342900" fontAlgn="auto">
              <a:lnSpc>
                <a:spcPct val="90000"/>
              </a:lnSpc>
              <a:spcAft>
                <a:spcPts val="0"/>
              </a:spcAft>
              <a:buFont typeface="Arial" pitchFamily="34" charset="0"/>
              <a:buChar char="•"/>
            </a:pPr>
            <a:r>
              <a:rPr lang="en-US" b="1" dirty="0">
                <a:latin typeface="Avenir Roman"/>
              </a:rPr>
              <a:t>HOWEVER</a:t>
            </a:r>
            <a:r>
              <a:rPr lang="en-US" dirty="0">
                <a:latin typeface="Avenir Roman"/>
              </a:rPr>
              <a:t>, when people engage in activity in groups (especially, those that are cohesive) adherence tends to be superior. </a:t>
            </a:r>
          </a:p>
          <a:p>
            <a:pPr marL="342900" indent="-342900" fontAlgn="auto">
              <a:lnSpc>
                <a:spcPct val="90000"/>
              </a:lnSpc>
              <a:spcAft>
                <a:spcPts val="0"/>
              </a:spcAft>
              <a:buFont typeface="Arial" pitchFamily="34" charset="0"/>
              <a:buChar char="•"/>
            </a:pPr>
            <a:endParaRPr lang="nl-BE" dirty="0">
              <a:latin typeface="Avenir Roman"/>
            </a:endParaRPr>
          </a:p>
        </p:txBody>
      </p:sp>
    </p:spTree>
    <p:extLst>
      <p:ext uri="{BB962C8B-B14F-4D97-AF65-F5344CB8AC3E}">
        <p14:creationId xmlns:p14="http://schemas.microsoft.com/office/powerpoint/2010/main" val="20166967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20</a:t>
            </a:fld>
            <a:endParaRPr lang="en-GB" dirty="0"/>
          </a:p>
        </p:txBody>
      </p:sp>
      <p:sp>
        <p:nvSpPr>
          <p:cNvPr id="5" name="Title 1">
            <a:extLst>
              <a:ext uri="{FF2B5EF4-FFF2-40B4-BE49-F238E27FC236}">
                <a16:creationId xmlns:a16="http://schemas.microsoft.com/office/drawing/2014/main" id="{2E36572C-7613-4D4D-9C7E-9752C773C584}"/>
              </a:ext>
            </a:extLst>
          </p:cNvPr>
          <p:cNvSpPr>
            <a:spLocks noGrp="1"/>
          </p:cNvSpPr>
          <p:nvPr>
            <p:ph type="ctrTitle"/>
          </p:nvPr>
        </p:nvSpPr>
        <p:spPr>
          <a:xfrm>
            <a:off x="513025" y="423839"/>
            <a:ext cx="7772400" cy="521493"/>
          </a:xfrm>
        </p:spPr>
        <p:txBody>
          <a:bodyPr anchor="t">
            <a:noAutofit/>
          </a:bodyPr>
          <a:lstStyle>
            <a:lvl1pPr algn="l">
              <a:defRPr sz="3600" b="1"/>
            </a:lvl1pPr>
          </a:lstStyle>
          <a:p>
            <a:r>
              <a:rPr lang="en-US" sz="3200" b="0" dirty="0">
                <a:solidFill>
                  <a:srgbClr val="22568B"/>
                </a:solidFill>
                <a:latin typeface="Avenir Roman"/>
              </a:rPr>
              <a:t>Conclusion</a:t>
            </a:r>
            <a:br>
              <a:rPr lang="en-US" sz="3200" dirty="0"/>
            </a:br>
            <a:endParaRPr lang="en-US" sz="3200"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571641" y="1406630"/>
            <a:ext cx="7078435" cy="2088970"/>
          </a:xfrm>
        </p:spPr>
        <p:txBody>
          <a:bodyPr>
            <a:normAutofit lnSpcReduction="10000"/>
          </a:bodyPr>
          <a:lstStyle/>
          <a:p>
            <a:pPr>
              <a:lnSpc>
                <a:spcPct val="100000"/>
              </a:lnSpc>
            </a:pPr>
            <a:r>
              <a:rPr lang="en-US" altLang="nl-BE" sz="1800" dirty="0">
                <a:solidFill>
                  <a:schemeClr val="tx1"/>
                </a:solidFill>
                <a:latin typeface="Avenir Roman"/>
              </a:rPr>
              <a:t>The social identity approach provides a parsimonious and practical framework for (a) understanding physical activity participation in a diverse range of contexts and populations, and (b) fostering physical activity through intervention. </a:t>
            </a:r>
          </a:p>
          <a:p>
            <a:pPr>
              <a:lnSpc>
                <a:spcPct val="100000"/>
              </a:lnSpc>
            </a:pPr>
            <a:r>
              <a:rPr lang="en-US" sz="1800" dirty="0">
                <a:solidFill>
                  <a:schemeClr val="tx1"/>
                </a:solidFill>
                <a:latin typeface="Avenir Roman"/>
              </a:rPr>
              <a:t>Considerable potential for research extension, intervention, and knowledge mobilization (e.g., virtual groups during the COVID-19 pandemic).</a:t>
            </a:r>
            <a:endParaRPr lang="nl-BE" sz="1800" dirty="0">
              <a:solidFill>
                <a:schemeClr val="tx1"/>
              </a:solidFill>
            </a:endParaRPr>
          </a:p>
        </p:txBody>
      </p:sp>
    </p:spTree>
    <p:extLst>
      <p:ext uri="{BB962C8B-B14F-4D97-AF65-F5344CB8AC3E}">
        <p14:creationId xmlns:p14="http://schemas.microsoft.com/office/powerpoint/2010/main" val="8571457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3</a:t>
            </a:fld>
            <a:endParaRPr lang="en-GB" dirty="0"/>
          </a:p>
        </p:txBody>
      </p:sp>
      <p:sp>
        <p:nvSpPr>
          <p:cNvPr id="5" name="Title 1">
            <a:extLst>
              <a:ext uri="{FF2B5EF4-FFF2-40B4-BE49-F238E27FC236}">
                <a16:creationId xmlns:a16="http://schemas.microsoft.com/office/drawing/2014/main" id="{2E36572C-7613-4D4D-9C7E-9752C773C584}"/>
              </a:ext>
            </a:extLst>
          </p:cNvPr>
          <p:cNvSpPr>
            <a:spLocks noGrp="1"/>
          </p:cNvSpPr>
          <p:nvPr>
            <p:ph type="ctrTitle"/>
          </p:nvPr>
        </p:nvSpPr>
        <p:spPr>
          <a:xfrm>
            <a:off x="319453" y="383855"/>
            <a:ext cx="7772400" cy="521493"/>
          </a:xfrm>
        </p:spPr>
        <p:txBody>
          <a:bodyPr anchor="t">
            <a:noAutofit/>
          </a:bodyPr>
          <a:lstStyle>
            <a:lvl1pPr algn="l">
              <a:defRPr sz="3600" b="1"/>
            </a:lvl1pPr>
          </a:lstStyle>
          <a:p>
            <a:r>
              <a:rPr lang="en-US" sz="3200" b="0" dirty="0">
                <a:solidFill>
                  <a:srgbClr val="22568B"/>
                </a:solidFill>
                <a:latin typeface="Avenir Roman" panose="02000503020000020003" pitchFamily="2" charset="0"/>
                <a:cs typeface="Shree Devanagari 714" panose="02000600000000000000" pitchFamily="2" charset="0"/>
              </a:rPr>
              <a:t>Background</a:t>
            </a:r>
            <a:br>
              <a:rPr lang="en-US" sz="3200" dirty="0">
                <a:latin typeface="Avenir Roman" panose="02000503020000020003" pitchFamily="2" charset="0"/>
              </a:rPr>
            </a:br>
            <a:endParaRPr lang="en-US" sz="3200" dirty="0">
              <a:latin typeface="Avenir Roman" panose="02000503020000020003" pitchFamily="2" charset="0"/>
            </a:endParaRPr>
          </a:p>
        </p:txBody>
      </p:sp>
      <p:pic>
        <p:nvPicPr>
          <p:cNvPr id="7" name="Picture 6" descr="../../../Desktop/yoga-1994667.jpg">
            <a:extLst>
              <a:ext uri="{FF2B5EF4-FFF2-40B4-BE49-F238E27FC236}">
                <a16:creationId xmlns:a16="http://schemas.microsoft.com/office/drawing/2014/main" id="{2246255E-02A8-40C5-9B93-DF9CE66CD762}"/>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421938" y="953276"/>
            <a:ext cx="2407459" cy="1497555"/>
          </a:xfrm>
          <a:prstGeom prst="rect">
            <a:avLst/>
          </a:prstGeom>
          <a:noFill/>
          <a:ln>
            <a:noFill/>
          </a:ln>
        </p:spPr>
      </p:pic>
      <p:pic>
        <p:nvPicPr>
          <p:cNvPr id="6" name="Picture 5">
            <a:extLst>
              <a:ext uri="{FF2B5EF4-FFF2-40B4-BE49-F238E27FC236}">
                <a16:creationId xmlns:a16="http://schemas.microsoft.com/office/drawing/2014/main" id="{3E1B0D3B-9D6F-436B-8722-005441FD4802}"/>
              </a:ext>
            </a:extLst>
          </p:cNvPr>
          <p:cNvPicPr>
            <a:picLocks noChangeAspect="1"/>
          </p:cNvPicPr>
          <p:nvPr/>
        </p:nvPicPr>
        <p:blipFill>
          <a:blip r:embed="rId4"/>
          <a:stretch>
            <a:fillRect/>
          </a:stretch>
        </p:blipFill>
        <p:spPr>
          <a:xfrm>
            <a:off x="4183645" y="945633"/>
            <a:ext cx="2562116" cy="1583001"/>
          </a:xfrm>
          <a:prstGeom prst="rect">
            <a:avLst/>
          </a:prstGeom>
        </p:spPr>
      </p:pic>
      <p:pic>
        <p:nvPicPr>
          <p:cNvPr id="8" name="Picture 7">
            <a:extLst>
              <a:ext uri="{FF2B5EF4-FFF2-40B4-BE49-F238E27FC236}">
                <a16:creationId xmlns:a16="http://schemas.microsoft.com/office/drawing/2014/main" id="{D827922F-4EC8-4930-8630-51FAC6A05A09}"/>
              </a:ext>
            </a:extLst>
          </p:cNvPr>
          <p:cNvPicPr>
            <a:picLocks noChangeAspect="1"/>
          </p:cNvPicPr>
          <p:nvPr/>
        </p:nvPicPr>
        <p:blipFill>
          <a:blip r:embed="rId5"/>
          <a:stretch>
            <a:fillRect/>
          </a:stretch>
        </p:blipFill>
        <p:spPr>
          <a:xfrm>
            <a:off x="398517" y="2689492"/>
            <a:ext cx="2384038" cy="1710973"/>
          </a:xfrm>
          <a:prstGeom prst="rect">
            <a:avLst/>
          </a:prstGeom>
        </p:spPr>
      </p:pic>
      <p:pic>
        <p:nvPicPr>
          <p:cNvPr id="10" name="Picture 9">
            <a:extLst>
              <a:ext uri="{FF2B5EF4-FFF2-40B4-BE49-F238E27FC236}">
                <a16:creationId xmlns:a16="http://schemas.microsoft.com/office/drawing/2014/main" id="{01B6A2CC-6CCA-48A8-A9AA-49CB8249604E}"/>
              </a:ext>
            </a:extLst>
          </p:cNvPr>
          <p:cNvPicPr>
            <a:picLocks noChangeAspect="1"/>
          </p:cNvPicPr>
          <p:nvPr/>
        </p:nvPicPr>
        <p:blipFill>
          <a:blip r:embed="rId6"/>
          <a:stretch>
            <a:fillRect/>
          </a:stretch>
        </p:blipFill>
        <p:spPr>
          <a:xfrm>
            <a:off x="4183645" y="2701629"/>
            <a:ext cx="2631322" cy="1698835"/>
          </a:xfrm>
          <a:prstGeom prst="rect">
            <a:avLst/>
          </a:prstGeom>
        </p:spPr>
      </p:pic>
      <p:sp>
        <p:nvSpPr>
          <p:cNvPr id="11" name="Rectangle 10">
            <a:extLst>
              <a:ext uri="{FF2B5EF4-FFF2-40B4-BE49-F238E27FC236}">
                <a16:creationId xmlns:a16="http://schemas.microsoft.com/office/drawing/2014/main" id="{8716012F-6073-4D36-9930-120441BD1521}"/>
              </a:ext>
            </a:extLst>
          </p:cNvPr>
          <p:cNvSpPr/>
          <p:nvPr/>
        </p:nvSpPr>
        <p:spPr>
          <a:xfrm>
            <a:off x="319453" y="4573461"/>
            <a:ext cx="7066357" cy="461665"/>
          </a:xfrm>
          <a:prstGeom prst="rect">
            <a:avLst/>
          </a:prstGeom>
        </p:spPr>
        <p:txBody>
          <a:bodyPr wrap="square">
            <a:spAutoFit/>
          </a:bodyPr>
          <a:lstStyle/>
          <a:p>
            <a:r>
              <a:rPr lang="en-US" sz="1200" dirty="0"/>
              <a:t>Physical activity groups cater for groups of all types (e.g., old, young; advanced, novice; recreational, professional) and </a:t>
            </a:r>
            <a:r>
              <a:rPr lang="en-US" sz="1200" dirty="0" err="1"/>
              <a:t>centre</a:t>
            </a:r>
            <a:r>
              <a:rPr lang="en-US" sz="1200" dirty="0"/>
              <a:t> on a range of different activities (e.g., yoga, weight-lifting, surfing). </a:t>
            </a:r>
            <a:endParaRPr lang="en-CA" sz="1200" dirty="0"/>
          </a:p>
        </p:txBody>
      </p:sp>
    </p:spTree>
    <p:extLst>
      <p:ext uri="{BB962C8B-B14F-4D97-AF65-F5344CB8AC3E}">
        <p14:creationId xmlns:p14="http://schemas.microsoft.com/office/powerpoint/2010/main" val="11249297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4</a:t>
            </a:fld>
            <a:endParaRPr lang="en-GB" dirty="0"/>
          </a:p>
        </p:txBody>
      </p:sp>
      <p:sp>
        <p:nvSpPr>
          <p:cNvPr id="5" name="Title 1">
            <a:extLst>
              <a:ext uri="{FF2B5EF4-FFF2-40B4-BE49-F238E27FC236}">
                <a16:creationId xmlns:a16="http://schemas.microsoft.com/office/drawing/2014/main" id="{2E36572C-7613-4D4D-9C7E-9752C773C584}"/>
              </a:ext>
            </a:extLst>
          </p:cNvPr>
          <p:cNvSpPr>
            <a:spLocks noGrp="1"/>
          </p:cNvSpPr>
          <p:nvPr>
            <p:ph type="ctrTitle"/>
          </p:nvPr>
        </p:nvSpPr>
        <p:spPr>
          <a:xfrm>
            <a:off x="486507" y="338400"/>
            <a:ext cx="7477086" cy="521493"/>
          </a:xfrm>
        </p:spPr>
        <p:txBody>
          <a:bodyPr anchor="t">
            <a:noAutofit/>
          </a:bodyPr>
          <a:lstStyle>
            <a:lvl1pPr algn="l">
              <a:defRPr sz="3600" b="1"/>
            </a:lvl1pPr>
          </a:lstStyle>
          <a:p>
            <a:r>
              <a:rPr lang="en-US" sz="3200" b="0" dirty="0">
                <a:solidFill>
                  <a:srgbClr val="22568B"/>
                </a:solidFill>
                <a:latin typeface="Avenir Roman"/>
              </a:rPr>
              <a:t>Prevailing approaches to studying group-based physical activity participation</a:t>
            </a:r>
            <a:br>
              <a:rPr lang="en-US" sz="3200" dirty="0"/>
            </a:br>
            <a:endParaRPr lang="en-US" sz="3200" dirty="0"/>
          </a:p>
        </p:txBody>
      </p:sp>
      <p:sp>
        <p:nvSpPr>
          <p:cNvPr id="6" name="Subtitle 2">
            <a:extLst>
              <a:ext uri="{FF2B5EF4-FFF2-40B4-BE49-F238E27FC236}">
                <a16:creationId xmlns:a16="http://schemas.microsoft.com/office/drawing/2014/main" id="{3032AF5D-CA33-074F-A0A7-CDA284CE41E3}"/>
              </a:ext>
            </a:extLst>
          </p:cNvPr>
          <p:cNvSpPr>
            <a:spLocks noGrp="1"/>
          </p:cNvSpPr>
          <p:nvPr>
            <p:ph type="subTitle" idx="1"/>
          </p:nvPr>
        </p:nvSpPr>
        <p:spPr>
          <a:xfrm>
            <a:off x="486507" y="1291316"/>
            <a:ext cx="7772400" cy="519094"/>
          </a:xfrm>
        </p:spPr>
        <p:txBody>
          <a:bodyPr>
            <a:normAutofit/>
          </a:bodyPr>
          <a:lstStyle>
            <a:lvl1pPr marL="0" indent="0" algn="l">
              <a:buNone/>
              <a:defRPr sz="2800">
                <a:solidFill>
                  <a:srgbClr val="708DEA"/>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z="2400" dirty="0">
                <a:solidFill>
                  <a:srgbClr val="62A9D5"/>
                </a:solidFill>
                <a:latin typeface="Avenir Roman"/>
              </a:rPr>
              <a:t>Approach #1: The Carron Approach</a:t>
            </a:r>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486507" y="1793311"/>
            <a:ext cx="8095343" cy="2585258"/>
          </a:xfrm>
        </p:spPr>
        <p:txBody>
          <a:bodyPr>
            <a:normAutofit/>
          </a:bodyPr>
          <a:lstStyle/>
          <a:p>
            <a:pPr marL="180975" indent="-180975">
              <a:lnSpc>
                <a:spcPct val="90000"/>
              </a:lnSpc>
              <a:buFont typeface="Arial" panose="020B0604020202020204" pitchFamily="34" charset="0"/>
              <a:buChar char="•"/>
            </a:pPr>
            <a:r>
              <a:rPr lang="nl-BE" sz="1800" dirty="0">
                <a:latin typeface="Avenir Roman"/>
              </a:rPr>
              <a:t>Comprised of:</a:t>
            </a:r>
          </a:p>
          <a:p>
            <a:pPr marL="603504" lvl="1" indent="-342900">
              <a:lnSpc>
                <a:spcPct val="90000"/>
              </a:lnSpc>
              <a:buAutoNum type="alphaLcParenBoth"/>
            </a:pPr>
            <a:r>
              <a:rPr lang="en-US" sz="1600" dirty="0">
                <a:latin typeface="Avenir Roman"/>
              </a:rPr>
              <a:t>the multidimensional ‘conceptual model’ of cohesion (Carron, Widmeyer, &amp; Brawley, 1985; Brawley, Carron, &amp; Widmeyer, 1987), and </a:t>
            </a:r>
          </a:p>
          <a:p>
            <a:pPr marL="603504" lvl="1" indent="-342900">
              <a:lnSpc>
                <a:spcPct val="90000"/>
              </a:lnSpc>
              <a:buAutoNum type="alphaLcParenBoth"/>
            </a:pPr>
            <a:endParaRPr lang="en-US" sz="1600" dirty="0">
              <a:latin typeface="Avenir Roman"/>
            </a:endParaRPr>
          </a:p>
          <a:p>
            <a:pPr marL="603504" lvl="1" indent="-342900">
              <a:lnSpc>
                <a:spcPct val="90000"/>
              </a:lnSpc>
              <a:buAutoNum type="alphaLcParenBoth"/>
            </a:pPr>
            <a:r>
              <a:rPr lang="en-US" sz="1600" dirty="0">
                <a:latin typeface="Avenir Roman"/>
              </a:rPr>
              <a:t>an ‘implementation model’ of how cohesion can be developed with a view to promote physical activity adherence </a:t>
            </a:r>
            <a:r>
              <a:rPr lang="en-US" sz="1600" dirty="0" err="1">
                <a:latin typeface="Avenir Roman"/>
              </a:rPr>
              <a:t>behaviours</a:t>
            </a:r>
            <a:r>
              <a:rPr lang="en-US" sz="1600" dirty="0">
                <a:latin typeface="Avenir Roman"/>
              </a:rPr>
              <a:t> (Carron &amp; Spink, 1993).</a:t>
            </a:r>
            <a:endParaRPr lang="nl-BE" sz="1600" dirty="0">
              <a:latin typeface="Avenir Roman"/>
            </a:endParaRPr>
          </a:p>
        </p:txBody>
      </p:sp>
    </p:spTree>
    <p:extLst>
      <p:ext uri="{BB962C8B-B14F-4D97-AF65-F5344CB8AC3E}">
        <p14:creationId xmlns:p14="http://schemas.microsoft.com/office/powerpoint/2010/main" val="2455330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anim calcmode="lin" valueType="num">
                                      <p:cBhvr additive="base">
                                        <p:cTn id="13"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anim calcmode="lin" valueType="num">
                                      <p:cBhvr additive="base">
                                        <p:cTn id="19" dur="500" fill="hold"/>
                                        <p:tgtEl>
                                          <p:spTgt spid="9">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5</a:t>
            </a:fld>
            <a:endParaRPr lang="en-GB" dirty="0"/>
          </a:p>
        </p:txBody>
      </p:sp>
      <p:sp>
        <p:nvSpPr>
          <p:cNvPr id="6" name="Subtitle 2">
            <a:extLst>
              <a:ext uri="{FF2B5EF4-FFF2-40B4-BE49-F238E27FC236}">
                <a16:creationId xmlns:a16="http://schemas.microsoft.com/office/drawing/2014/main" id="{3032AF5D-CA33-074F-A0A7-CDA284CE41E3}"/>
              </a:ext>
            </a:extLst>
          </p:cNvPr>
          <p:cNvSpPr>
            <a:spLocks noGrp="1"/>
          </p:cNvSpPr>
          <p:nvPr>
            <p:ph type="subTitle" idx="1"/>
          </p:nvPr>
        </p:nvSpPr>
        <p:spPr>
          <a:xfrm>
            <a:off x="486507" y="1291316"/>
            <a:ext cx="7772400" cy="519094"/>
          </a:xfrm>
        </p:spPr>
        <p:txBody>
          <a:bodyPr>
            <a:normAutofit/>
          </a:bodyPr>
          <a:lstStyle>
            <a:lvl1pPr marL="0" indent="0" algn="l">
              <a:buNone/>
              <a:defRPr sz="2800">
                <a:solidFill>
                  <a:srgbClr val="708DEA"/>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z="2400" dirty="0">
                <a:solidFill>
                  <a:srgbClr val="62A9D5"/>
                </a:solidFill>
                <a:latin typeface="Avenir Roman"/>
              </a:rPr>
              <a:t>Carron’s Conceptual Model of Cohesion</a:t>
            </a:r>
          </a:p>
        </p:txBody>
      </p:sp>
      <p:pic>
        <p:nvPicPr>
          <p:cNvPr id="8" name="Picture 7">
            <a:extLst>
              <a:ext uri="{FF2B5EF4-FFF2-40B4-BE49-F238E27FC236}">
                <a16:creationId xmlns:a16="http://schemas.microsoft.com/office/drawing/2014/main" id="{7CB703E3-F28F-4DCB-9F00-642DCA213799}"/>
              </a:ext>
            </a:extLst>
          </p:cNvPr>
          <p:cNvPicPr>
            <a:picLocks noChangeAspect="1"/>
          </p:cNvPicPr>
          <p:nvPr/>
        </p:nvPicPr>
        <p:blipFill>
          <a:blip r:embed="rId3"/>
          <a:stretch>
            <a:fillRect/>
          </a:stretch>
        </p:blipFill>
        <p:spPr>
          <a:xfrm>
            <a:off x="783754" y="1599564"/>
            <a:ext cx="6613439" cy="3243853"/>
          </a:xfrm>
          <a:prstGeom prst="rect">
            <a:avLst/>
          </a:prstGeom>
        </p:spPr>
      </p:pic>
      <p:sp>
        <p:nvSpPr>
          <p:cNvPr id="9" name="Title 1">
            <a:extLst>
              <a:ext uri="{FF2B5EF4-FFF2-40B4-BE49-F238E27FC236}">
                <a16:creationId xmlns:a16="http://schemas.microsoft.com/office/drawing/2014/main" id="{41DDD0F7-78E9-42A4-8725-5F7E76C6E6E4}"/>
              </a:ext>
            </a:extLst>
          </p:cNvPr>
          <p:cNvSpPr>
            <a:spLocks noGrp="1"/>
          </p:cNvSpPr>
          <p:nvPr>
            <p:ph type="ctrTitle"/>
          </p:nvPr>
        </p:nvSpPr>
        <p:spPr>
          <a:xfrm>
            <a:off x="486507" y="338400"/>
            <a:ext cx="7618402" cy="521493"/>
          </a:xfrm>
        </p:spPr>
        <p:txBody>
          <a:bodyPr anchor="t">
            <a:noAutofit/>
          </a:bodyPr>
          <a:lstStyle>
            <a:lvl1pPr algn="l">
              <a:defRPr sz="3600" b="1"/>
            </a:lvl1pPr>
          </a:lstStyle>
          <a:p>
            <a:r>
              <a:rPr lang="en-US" sz="3200" b="0" dirty="0">
                <a:solidFill>
                  <a:srgbClr val="22568B"/>
                </a:solidFill>
                <a:latin typeface="Avenir Roman"/>
              </a:rPr>
              <a:t>Prevailing approaches to studying group-based physical activity participation</a:t>
            </a:r>
            <a:br>
              <a:rPr lang="en-US" sz="3200" dirty="0"/>
            </a:br>
            <a:endParaRPr lang="en-US" sz="3200" dirty="0"/>
          </a:p>
        </p:txBody>
      </p:sp>
      <p:sp>
        <p:nvSpPr>
          <p:cNvPr id="7" name="Rectangle 6">
            <a:extLst>
              <a:ext uri="{FF2B5EF4-FFF2-40B4-BE49-F238E27FC236}">
                <a16:creationId xmlns:a16="http://schemas.microsoft.com/office/drawing/2014/main" id="{AE88DBE2-9DC7-4074-A17B-3C83DAD64D74}"/>
              </a:ext>
            </a:extLst>
          </p:cNvPr>
          <p:cNvSpPr/>
          <p:nvPr/>
        </p:nvSpPr>
        <p:spPr>
          <a:xfrm>
            <a:off x="4294800" y="4805100"/>
            <a:ext cx="5126400" cy="276999"/>
          </a:xfrm>
          <a:prstGeom prst="rect">
            <a:avLst/>
          </a:prstGeom>
        </p:spPr>
        <p:txBody>
          <a:bodyPr wrap="square">
            <a:spAutoFit/>
          </a:bodyPr>
          <a:lstStyle/>
          <a:p>
            <a:r>
              <a:rPr lang="en-US" sz="1200" b="1" dirty="0">
                <a:solidFill>
                  <a:srgbClr val="221E1F"/>
                </a:solidFill>
                <a:latin typeface="Helvetica LT Std"/>
              </a:rPr>
              <a:t>Figure 5.1 </a:t>
            </a:r>
            <a:r>
              <a:rPr lang="en-US" sz="1200" dirty="0">
                <a:solidFill>
                  <a:srgbClr val="221E1F"/>
                </a:solidFill>
                <a:latin typeface="Helvetica LT Std"/>
              </a:rPr>
              <a:t>Carron’s multidimensional conceptual model of cohesion</a:t>
            </a:r>
            <a:endParaRPr lang="en-CA" sz="1200" dirty="0"/>
          </a:p>
        </p:txBody>
      </p:sp>
    </p:spTree>
    <p:extLst>
      <p:ext uri="{BB962C8B-B14F-4D97-AF65-F5344CB8AC3E}">
        <p14:creationId xmlns:p14="http://schemas.microsoft.com/office/powerpoint/2010/main" val="40991891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6</a:t>
            </a:fld>
            <a:endParaRPr lang="en-GB" dirty="0"/>
          </a:p>
        </p:txBody>
      </p:sp>
      <p:sp>
        <p:nvSpPr>
          <p:cNvPr id="6" name="Subtitle 2">
            <a:extLst>
              <a:ext uri="{FF2B5EF4-FFF2-40B4-BE49-F238E27FC236}">
                <a16:creationId xmlns:a16="http://schemas.microsoft.com/office/drawing/2014/main" id="{3032AF5D-CA33-074F-A0A7-CDA284CE41E3}"/>
              </a:ext>
            </a:extLst>
          </p:cNvPr>
          <p:cNvSpPr>
            <a:spLocks noGrp="1"/>
          </p:cNvSpPr>
          <p:nvPr>
            <p:ph type="subTitle" idx="1"/>
          </p:nvPr>
        </p:nvSpPr>
        <p:spPr>
          <a:xfrm>
            <a:off x="486507" y="1291316"/>
            <a:ext cx="7772400" cy="519094"/>
          </a:xfrm>
        </p:spPr>
        <p:txBody>
          <a:bodyPr>
            <a:normAutofit/>
          </a:bodyPr>
          <a:lstStyle>
            <a:lvl1pPr marL="0" indent="0" algn="l">
              <a:buNone/>
              <a:defRPr sz="2800">
                <a:solidFill>
                  <a:srgbClr val="708DEA"/>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z="2400" dirty="0">
                <a:solidFill>
                  <a:srgbClr val="62A9D5"/>
                </a:solidFill>
                <a:latin typeface="Avenir Roman"/>
              </a:rPr>
              <a:t>Carron’s Implementation Model</a:t>
            </a:r>
          </a:p>
        </p:txBody>
      </p:sp>
      <p:pic>
        <p:nvPicPr>
          <p:cNvPr id="4" name="Picture 3">
            <a:extLst>
              <a:ext uri="{FF2B5EF4-FFF2-40B4-BE49-F238E27FC236}">
                <a16:creationId xmlns:a16="http://schemas.microsoft.com/office/drawing/2014/main" id="{95E32DAF-7433-49A6-8535-0E04E5E05201}"/>
              </a:ext>
            </a:extLst>
          </p:cNvPr>
          <p:cNvPicPr>
            <a:picLocks noChangeAspect="1"/>
          </p:cNvPicPr>
          <p:nvPr/>
        </p:nvPicPr>
        <p:blipFill>
          <a:blip r:embed="rId3"/>
          <a:stretch>
            <a:fillRect/>
          </a:stretch>
        </p:blipFill>
        <p:spPr>
          <a:xfrm>
            <a:off x="1269930" y="1756159"/>
            <a:ext cx="6288526" cy="3217385"/>
          </a:xfrm>
          <a:prstGeom prst="rect">
            <a:avLst/>
          </a:prstGeom>
        </p:spPr>
      </p:pic>
      <p:sp>
        <p:nvSpPr>
          <p:cNvPr id="8" name="Title 1">
            <a:extLst>
              <a:ext uri="{FF2B5EF4-FFF2-40B4-BE49-F238E27FC236}">
                <a16:creationId xmlns:a16="http://schemas.microsoft.com/office/drawing/2014/main" id="{C5ACADD8-9E2F-445D-8A29-28DD4FD13284}"/>
              </a:ext>
            </a:extLst>
          </p:cNvPr>
          <p:cNvSpPr>
            <a:spLocks noGrp="1"/>
          </p:cNvSpPr>
          <p:nvPr>
            <p:ph type="ctrTitle"/>
          </p:nvPr>
        </p:nvSpPr>
        <p:spPr>
          <a:xfrm>
            <a:off x="486507" y="338400"/>
            <a:ext cx="7535275" cy="521493"/>
          </a:xfrm>
        </p:spPr>
        <p:txBody>
          <a:bodyPr anchor="t">
            <a:noAutofit/>
          </a:bodyPr>
          <a:lstStyle>
            <a:lvl1pPr algn="l">
              <a:defRPr sz="3600" b="1"/>
            </a:lvl1pPr>
          </a:lstStyle>
          <a:p>
            <a:r>
              <a:rPr lang="en-US" sz="3200" b="0" dirty="0">
                <a:solidFill>
                  <a:srgbClr val="22568B"/>
                </a:solidFill>
                <a:latin typeface="Avenir Roman"/>
              </a:rPr>
              <a:t>Prevailing approaches to studying group-based physical activity participation</a:t>
            </a:r>
            <a:br>
              <a:rPr lang="en-US" sz="3200" dirty="0"/>
            </a:br>
            <a:endParaRPr lang="en-US" sz="3200" dirty="0"/>
          </a:p>
        </p:txBody>
      </p:sp>
      <p:sp>
        <p:nvSpPr>
          <p:cNvPr id="9" name="Rectangle 8">
            <a:extLst>
              <a:ext uri="{FF2B5EF4-FFF2-40B4-BE49-F238E27FC236}">
                <a16:creationId xmlns:a16="http://schemas.microsoft.com/office/drawing/2014/main" id="{2B7472D3-12BC-44D6-9A99-B5E3C3A07E59}"/>
              </a:ext>
            </a:extLst>
          </p:cNvPr>
          <p:cNvSpPr/>
          <p:nvPr/>
        </p:nvSpPr>
        <p:spPr>
          <a:xfrm>
            <a:off x="4989600" y="4616966"/>
            <a:ext cx="4572000" cy="461665"/>
          </a:xfrm>
          <a:prstGeom prst="rect">
            <a:avLst/>
          </a:prstGeom>
        </p:spPr>
        <p:txBody>
          <a:bodyPr>
            <a:spAutoFit/>
          </a:bodyPr>
          <a:lstStyle/>
          <a:p>
            <a:r>
              <a:rPr lang="en-US" sz="1200" b="1" dirty="0">
                <a:solidFill>
                  <a:srgbClr val="221E1F"/>
                </a:solidFill>
                <a:latin typeface="Helvetica LT Std"/>
              </a:rPr>
              <a:t>Figure 11.1 </a:t>
            </a:r>
            <a:r>
              <a:rPr lang="en-US" sz="1200" dirty="0">
                <a:solidFill>
                  <a:srgbClr val="221E1F"/>
                </a:solidFill>
                <a:latin typeface="Helvetica LT Std"/>
              </a:rPr>
              <a:t>Carron and Spink’s conceptual framework for cohesion development</a:t>
            </a:r>
            <a:endParaRPr lang="en-CA" sz="1200" dirty="0"/>
          </a:p>
        </p:txBody>
      </p:sp>
    </p:spTree>
    <p:extLst>
      <p:ext uri="{BB962C8B-B14F-4D97-AF65-F5344CB8AC3E}">
        <p14:creationId xmlns:p14="http://schemas.microsoft.com/office/powerpoint/2010/main" val="34235447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7</a:t>
            </a:fld>
            <a:endParaRPr lang="en-GB" dirty="0"/>
          </a:p>
        </p:txBody>
      </p:sp>
      <p:sp>
        <p:nvSpPr>
          <p:cNvPr id="6" name="Subtitle 2">
            <a:extLst>
              <a:ext uri="{FF2B5EF4-FFF2-40B4-BE49-F238E27FC236}">
                <a16:creationId xmlns:a16="http://schemas.microsoft.com/office/drawing/2014/main" id="{3032AF5D-CA33-074F-A0A7-CDA284CE41E3}"/>
              </a:ext>
            </a:extLst>
          </p:cNvPr>
          <p:cNvSpPr>
            <a:spLocks noGrp="1"/>
          </p:cNvSpPr>
          <p:nvPr>
            <p:ph type="subTitle" idx="1"/>
          </p:nvPr>
        </p:nvSpPr>
        <p:spPr>
          <a:xfrm>
            <a:off x="486507" y="1291316"/>
            <a:ext cx="7772400" cy="519094"/>
          </a:xfrm>
        </p:spPr>
        <p:txBody>
          <a:bodyPr>
            <a:normAutofit/>
          </a:bodyPr>
          <a:lstStyle>
            <a:lvl1pPr marL="0" indent="0" algn="l">
              <a:buNone/>
              <a:defRPr sz="2800">
                <a:solidFill>
                  <a:srgbClr val="708DEA"/>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z="2400" dirty="0">
                <a:solidFill>
                  <a:srgbClr val="62A9D5"/>
                </a:solidFill>
                <a:latin typeface="Avenir Roman"/>
              </a:rPr>
              <a:t>The Carron Approach: The evidence?</a:t>
            </a:r>
          </a:p>
        </p:txBody>
      </p:sp>
      <p:sp>
        <p:nvSpPr>
          <p:cNvPr id="7" name="Content Placeholder 2">
            <a:extLst>
              <a:ext uri="{FF2B5EF4-FFF2-40B4-BE49-F238E27FC236}">
                <a16:creationId xmlns:a16="http://schemas.microsoft.com/office/drawing/2014/main" id="{2B266AC6-9430-43E6-A41F-24A2B211B9AD}"/>
              </a:ext>
            </a:extLst>
          </p:cNvPr>
          <p:cNvSpPr>
            <a:spLocks noGrp="1"/>
          </p:cNvSpPr>
          <p:nvPr>
            <p:ph sz="quarter" idx="10"/>
          </p:nvPr>
        </p:nvSpPr>
        <p:spPr>
          <a:xfrm>
            <a:off x="486507" y="1793311"/>
            <a:ext cx="8095343" cy="2585258"/>
          </a:xfrm>
        </p:spPr>
        <p:txBody>
          <a:bodyPr>
            <a:normAutofit lnSpcReduction="10000"/>
          </a:bodyPr>
          <a:lstStyle/>
          <a:p>
            <a:pPr marL="180975" indent="-180975">
              <a:lnSpc>
                <a:spcPct val="90000"/>
              </a:lnSpc>
              <a:buFont typeface="Arial" panose="020B0604020202020204" pitchFamily="34" charset="0"/>
              <a:buChar char="•"/>
            </a:pPr>
            <a:r>
              <a:rPr lang="en-CA" sz="1800" dirty="0">
                <a:latin typeface="Avenir Roman"/>
              </a:rPr>
              <a:t>Task </a:t>
            </a:r>
            <a:r>
              <a:rPr lang="en-CA" sz="1800" i="1" dirty="0">
                <a:latin typeface="Avenir Roman"/>
              </a:rPr>
              <a:t>and</a:t>
            </a:r>
            <a:r>
              <a:rPr lang="en-CA" sz="1800" dirty="0">
                <a:latin typeface="Avenir Roman"/>
              </a:rPr>
              <a:t> social cohesion are correlated with physical activity adherence behaviours (Carron et al, 1996).</a:t>
            </a:r>
          </a:p>
          <a:p>
            <a:pPr>
              <a:lnSpc>
                <a:spcPct val="90000"/>
              </a:lnSpc>
            </a:pPr>
            <a:endParaRPr lang="en-CA" sz="1800" dirty="0">
              <a:latin typeface="Avenir Roman"/>
            </a:endParaRPr>
          </a:p>
          <a:p>
            <a:pPr marL="180975" indent="-180975">
              <a:lnSpc>
                <a:spcPct val="90000"/>
              </a:lnSpc>
              <a:buFont typeface="Arial" panose="020B0604020202020204" pitchFamily="34" charset="0"/>
              <a:buChar char="•"/>
            </a:pPr>
            <a:r>
              <a:rPr lang="en-CA" sz="1800" dirty="0">
                <a:latin typeface="Avenir Roman"/>
              </a:rPr>
              <a:t>Physical activity interventions that promote cohesion have been found to increase physical activity participation (e.g., Estabrooks et al, 2011).</a:t>
            </a:r>
          </a:p>
          <a:p>
            <a:pPr marL="180975" indent="-180975">
              <a:lnSpc>
                <a:spcPct val="90000"/>
              </a:lnSpc>
              <a:buFont typeface="Arial" panose="020B0604020202020204" pitchFamily="34" charset="0"/>
              <a:buChar char="•"/>
            </a:pPr>
            <a:endParaRPr lang="en-CA" sz="1800" dirty="0">
              <a:latin typeface="Avenir Roman"/>
            </a:endParaRPr>
          </a:p>
          <a:p>
            <a:pPr marL="180975" indent="-180975">
              <a:lnSpc>
                <a:spcPct val="90000"/>
              </a:lnSpc>
              <a:buFont typeface="Arial" panose="020B0604020202020204" pitchFamily="34" charset="0"/>
              <a:buChar char="•"/>
            </a:pPr>
            <a:r>
              <a:rPr lang="en-US" sz="1800" dirty="0">
                <a:latin typeface="Avenir Roman"/>
              </a:rPr>
              <a:t>What the Carron approach lacks (but the social identity approach offers) is an analysis of psychological process that explains exactly </a:t>
            </a:r>
            <a:r>
              <a:rPr lang="en-US" sz="1800" b="1" i="1" dirty="0">
                <a:latin typeface="Avenir Roman"/>
              </a:rPr>
              <a:t>how</a:t>
            </a:r>
            <a:r>
              <a:rPr lang="en-US" sz="1800" dirty="0">
                <a:latin typeface="Avenir Roman"/>
              </a:rPr>
              <a:t> and </a:t>
            </a:r>
            <a:r>
              <a:rPr lang="en-US" sz="1800" b="1" i="1" dirty="0">
                <a:latin typeface="Avenir Roman"/>
              </a:rPr>
              <a:t>why</a:t>
            </a:r>
            <a:r>
              <a:rPr lang="en-US" sz="1800" dirty="0">
                <a:latin typeface="Avenir Roman"/>
              </a:rPr>
              <a:t> people closely identify with certain groups but not with others.</a:t>
            </a:r>
            <a:endParaRPr lang="nl-BE" sz="1600" dirty="0">
              <a:latin typeface="Avenir Roman"/>
            </a:endParaRPr>
          </a:p>
        </p:txBody>
      </p:sp>
      <p:sp>
        <p:nvSpPr>
          <p:cNvPr id="9" name="Title 1">
            <a:extLst>
              <a:ext uri="{FF2B5EF4-FFF2-40B4-BE49-F238E27FC236}">
                <a16:creationId xmlns:a16="http://schemas.microsoft.com/office/drawing/2014/main" id="{942F2319-9D02-4799-810B-77D36593A6CC}"/>
              </a:ext>
            </a:extLst>
          </p:cNvPr>
          <p:cNvSpPr>
            <a:spLocks noGrp="1"/>
          </p:cNvSpPr>
          <p:nvPr>
            <p:ph type="ctrTitle"/>
          </p:nvPr>
        </p:nvSpPr>
        <p:spPr>
          <a:xfrm>
            <a:off x="486507" y="338400"/>
            <a:ext cx="7551900" cy="521493"/>
          </a:xfrm>
        </p:spPr>
        <p:txBody>
          <a:bodyPr anchor="t">
            <a:noAutofit/>
          </a:bodyPr>
          <a:lstStyle>
            <a:lvl1pPr algn="l">
              <a:defRPr sz="3600" b="1"/>
            </a:lvl1pPr>
          </a:lstStyle>
          <a:p>
            <a:r>
              <a:rPr lang="en-US" sz="3200" b="0" dirty="0">
                <a:solidFill>
                  <a:srgbClr val="22568B"/>
                </a:solidFill>
                <a:latin typeface="Avenir Roman"/>
              </a:rPr>
              <a:t>Prevailing approaches to studying group-based physical activity participation</a:t>
            </a:r>
            <a:br>
              <a:rPr lang="en-US" sz="3200" dirty="0"/>
            </a:br>
            <a:endParaRPr lang="en-US" sz="3200" dirty="0"/>
          </a:p>
        </p:txBody>
      </p:sp>
    </p:spTree>
    <p:extLst>
      <p:ext uri="{BB962C8B-B14F-4D97-AF65-F5344CB8AC3E}">
        <p14:creationId xmlns:p14="http://schemas.microsoft.com/office/powerpoint/2010/main" val="2816908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anim calcmode="lin" valueType="num">
                                      <p:cBhvr additive="base">
                                        <p:cTn id="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anim calcmode="lin" valueType="num">
                                      <p:cBhvr additive="base">
                                        <p:cTn id="13"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anim calcmode="lin" valueType="num">
                                      <p:cBhvr additive="base">
                                        <p:cTn id="19"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8</a:t>
            </a:fld>
            <a:endParaRPr lang="en-GB" dirty="0"/>
          </a:p>
        </p:txBody>
      </p:sp>
      <p:sp>
        <p:nvSpPr>
          <p:cNvPr id="6" name="Subtitle 2">
            <a:extLst>
              <a:ext uri="{FF2B5EF4-FFF2-40B4-BE49-F238E27FC236}">
                <a16:creationId xmlns:a16="http://schemas.microsoft.com/office/drawing/2014/main" id="{3032AF5D-CA33-074F-A0A7-CDA284CE41E3}"/>
              </a:ext>
            </a:extLst>
          </p:cNvPr>
          <p:cNvSpPr>
            <a:spLocks noGrp="1"/>
          </p:cNvSpPr>
          <p:nvPr>
            <p:ph type="subTitle" idx="1"/>
          </p:nvPr>
        </p:nvSpPr>
        <p:spPr>
          <a:xfrm>
            <a:off x="514751" y="1272248"/>
            <a:ext cx="7534849" cy="519094"/>
          </a:xfrm>
        </p:spPr>
        <p:txBody>
          <a:bodyPr>
            <a:noAutofit/>
          </a:bodyPr>
          <a:lstStyle>
            <a:lvl1pPr marL="0" indent="0" algn="l">
              <a:buNone/>
              <a:defRPr sz="2800">
                <a:solidFill>
                  <a:srgbClr val="708DEA"/>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z="2400" dirty="0">
                <a:solidFill>
                  <a:srgbClr val="62A9D5"/>
                </a:solidFill>
                <a:latin typeface="Avenir Roman"/>
              </a:rPr>
              <a:t>Approach #2: Group-Mediated Cognitive </a:t>
            </a:r>
            <a:r>
              <a:rPr lang="en-US" sz="2400" dirty="0" err="1">
                <a:solidFill>
                  <a:srgbClr val="62A9D5"/>
                </a:solidFill>
                <a:latin typeface="Avenir Roman"/>
              </a:rPr>
              <a:t>Behavioural</a:t>
            </a:r>
            <a:r>
              <a:rPr lang="en-US" sz="2400" dirty="0">
                <a:solidFill>
                  <a:srgbClr val="62A9D5"/>
                </a:solidFill>
                <a:latin typeface="Avenir Roman"/>
              </a:rPr>
              <a:t> model (GMCB: Brawley et al, 2014)</a:t>
            </a:r>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514751" y="1983959"/>
            <a:ext cx="8095343" cy="2585258"/>
          </a:xfrm>
        </p:spPr>
        <p:txBody>
          <a:bodyPr>
            <a:normAutofit/>
          </a:bodyPr>
          <a:lstStyle/>
          <a:p>
            <a:pPr marL="180975" indent="-180975">
              <a:lnSpc>
                <a:spcPct val="90000"/>
              </a:lnSpc>
              <a:buFont typeface="Arial" panose="020B0604020202020204" pitchFamily="34" charset="0"/>
              <a:buChar char="•"/>
            </a:pPr>
            <a:r>
              <a:rPr lang="nl-BE" sz="1800" dirty="0">
                <a:latin typeface="Avenir Roman"/>
              </a:rPr>
              <a:t>Targets the promotion of group cohesion as a mechanism to enhance self-regulatory skills related to enacting independent physical activity.</a:t>
            </a:r>
          </a:p>
          <a:p>
            <a:pPr>
              <a:lnSpc>
                <a:spcPct val="90000"/>
              </a:lnSpc>
            </a:pPr>
            <a:endParaRPr lang="nl-BE" sz="1800" dirty="0">
              <a:solidFill>
                <a:schemeClr val="tx1"/>
              </a:solidFill>
              <a:latin typeface="Avenir Roman"/>
            </a:endParaRPr>
          </a:p>
        </p:txBody>
      </p:sp>
      <p:sp>
        <p:nvSpPr>
          <p:cNvPr id="10" name="Cube 9">
            <a:extLst>
              <a:ext uri="{FF2B5EF4-FFF2-40B4-BE49-F238E27FC236}">
                <a16:creationId xmlns:a16="http://schemas.microsoft.com/office/drawing/2014/main" id="{C64FAE84-6392-4863-9A87-D7DE478ADF2B}"/>
              </a:ext>
            </a:extLst>
          </p:cNvPr>
          <p:cNvSpPr/>
          <p:nvPr/>
        </p:nvSpPr>
        <p:spPr>
          <a:xfrm>
            <a:off x="4572000" y="2751009"/>
            <a:ext cx="437194" cy="1818208"/>
          </a:xfrm>
          <a:prstGeom prst="cube">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1" name="Cube 10">
            <a:extLst>
              <a:ext uri="{FF2B5EF4-FFF2-40B4-BE49-F238E27FC236}">
                <a16:creationId xmlns:a16="http://schemas.microsoft.com/office/drawing/2014/main" id="{FA7014B1-6AED-4595-B895-3DFAE96914DD}"/>
              </a:ext>
            </a:extLst>
          </p:cNvPr>
          <p:cNvSpPr/>
          <p:nvPr/>
        </p:nvSpPr>
        <p:spPr>
          <a:xfrm>
            <a:off x="3235116" y="2782036"/>
            <a:ext cx="437194" cy="1818208"/>
          </a:xfrm>
          <a:prstGeom prst="cube">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sp>
        <p:nvSpPr>
          <p:cNvPr id="12" name="Cube 11">
            <a:extLst>
              <a:ext uri="{FF2B5EF4-FFF2-40B4-BE49-F238E27FC236}">
                <a16:creationId xmlns:a16="http://schemas.microsoft.com/office/drawing/2014/main" id="{A88E2CC1-8387-42A4-85FF-B68DD0004E69}"/>
              </a:ext>
            </a:extLst>
          </p:cNvPr>
          <p:cNvSpPr/>
          <p:nvPr/>
        </p:nvSpPr>
        <p:spPr>
          <a:xfrm>
            <a:off x="1918239" y="2782036"/>
            <a:ext cx="437194" cy="1818208"/>
          </a:xfrm>
          <a:prstGeom prst="cub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a:p>
        </p:txBody>
      </p:sp>
      <p:cxnSp>
        <p:nvCxnSpPr>
          <p:cNvPr id="14" name="Straight Arrow Connector 13">
            <a:extLst>
              <a:ext uri="{FF2B5EF4-FFF2-40B4-BE49-F238E27FC236}">
                <a16:creationId xmlns:a16="http://schemas.microsoft.com/office/drawing/2014/main" id="{3377A7BC-DC10-4E03-9175-0059200230C1}"/>
              </a:ext>
            </a:extLst>
          </p:cNvPr>
          <p:cNvCxnSpPr/>
          <p:nvPr/>
        </p:nvCxnSpPr>
        <p:spPr>
          <a:xfrm>
            <a:off x="2485473" y="3643478"/>
            <a:ext cx="607246" cy="0"/>
          </a:xfrm>
          <a:prstGeom prst="straightConnector1">
            <a:avLst/>
          </a:prstGeom>
          <a:ln w="34925">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A8B569C3-3982-420E-B3B5-36C8DB5D32F7}"/>
              </a:ext>
            </a:extLst>
          </p:cNvPr>
          <p:cNvCxnSpPr/>
          <p:nvPr/>
        </p:nvCxnSpPr>
        <p:spPr>
          <a:xfrm>
            <a:off x="3827652" y="3643478"/>
            <a:ext cx="607246" cy="0"/>
          </a:xfrm>
          <a:prstGeom prst="straightConnector1">
            <a:avLst/>
          </a:prstGeom>
          <a:ln w="34925">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0E86EF79-603E-4443-B9EC-CBE5E07487E2}"/>
              </a:ext>
            </a:extLst>
          </p:cNvPr>
          <p:cNvSpPr txBox="1"/>
          <p:nvPr/>
        </p:nvSpPr>
        <p:spPr>
          <a:xfrm>
            <a:off x="1559599" y="4662754"/>
            <a:ext cx="1154474" cy="246221"/>
          </a:xfrm>
          <a:prstGeom prst="rect">
            <a:avLst/>
          </a:prstGeom>
          <a:noFill/>
        </p:spPr>
        <p:txBody>
          <a:bodyPr wrap="square" rtlCol="0">
            <a:spAutoFit/>
          </a:bodyPr>
          <a:lstStyle/>
          <a:p>
            <a:r>
              <a:rPr lang="en-CA" sz="1000" b="1" dirty="0"/>
              <a:t>Shared Identity</a:t>
            </a:r>
          </a:p>
        </p:txBody>
      </p:sp>
      <p:sp>
        <p:nvSpPr>
          <p:cNvPr id="17" name="TextBox 16">
            <a:extLst>
              <a:ext uri="{FF2B5EF4-FFF2-40B4-BE49-F238E27FC236}">
                <a16:creationId xmlns:a16="http://schemas.microsoft.com/office/drawing/2014/main" id="{8A24DB33-B929-451D-B745-10152D2B4F69}"/>
              </a:ext>
            </a:extLst>
          </p:cNvPr>
          <p:cNvSpPr txBox="1"/>
          <p:nvPr/>
        </p:nvSpPr>
        <p:spPr>
          <a:xfrm>
            <a:off x="2862672" y="4681989"/>
            <a:ext cx="1296046" cy="246221"/>
          </a:xfrm>
          <a:prstGeom prst="rect">
            <a:avLst/>
          </a:prstGeom>
          <a:noFill/>
        </p:spPr>
        <p:txBody>
          <a:bodyPr wrap="square" rtlCol="0">
            <a:spAutoFit/>
          </a:bodyPr>
          <a:lstStyle/>
          <a:p>
            <a:r>
              <a:rPr lang="en-CA" sz="1000" b="1" dirty="0"/>
              <a:t>Group Cohesion</a:t>
            </a:r>
          </a:p>
        </p:txBody>
      </p:sp>
      <p:sp>
        <p:nvSpPr>
          <p:cNvPr id="18" name="TextBox 17">
            <a:extLst>
              <a:ext uri="{FF2B5EF4-FFF2-40B4-BE49-F238E27FC236}">
                <a16:creationId xmlns:a16="http://schemas.microsoft.com/office/drawing/2014/main" id="{E576C17D-5AEB-4AD1-A4A2-220EDF4F965D}"/>
              </a:ext>
            </a:extLst>
          </p:cNvPr>
          <p:cNvSpPr txBox="1"/>
          <p:nvPr/>
        </p:nvSpPr>
        <p:spPr>
          <a:xfrm>
            <a:off x="4131275" y="4681989"/>
            <a:ext cx="1637564" cy="246221"/>
          </a:xfrm>
          <a:prstGeom prst="rect">
            <a:avLst/>
          </a:prstGeom>
          <a:noFill/>
        </p:spPr>
        <p:txBody>
          <a:bodyPr wrap="square" rtlCol="0">
            <a:spAutoFit/>
          </a:bodyPr>
          <a:lstStyle/>
          <a:p>
            <a:r>
              <a:rPr lang="en-CA" sz="1000" b="1" dirty="0"/>
              <a:t>Self-Regulatory Skills</a:t>
            </a:r>
          </a:p>
        </p:txBody>
      </p:sp>
      <p:sp>
        <p:nvSpPr>
          <p:cNvPr id="19" name="Content Placeholder 2">
            <a:extLst>
              <a:ext uri="{FF2B5EF4-FFF2-40B4-BE49-F238E27FC236}">
                <a16:creationId xmlns:a16="http://schemas.microsoft.com/office/drawing/2014/main" id="{F77F9081-4EBC-4716-B6A9-E2979767CFAE}"/>
              </a:ext>
            </a:extLst>
          </p:cNvPr>
          <p:cNvSpPr txBox="1">
            <a:spLocks/>
          </p:cNvSpPr>
          <p:nvPr/>
        </p:nvSpPr>
        <p:spPr>
          <a:xfrm>
            <a:off x="5899960" y="2751009"/>
            <a:ext cx="2784434" cy="2125449"/>
          </a:xfrm>
          <a:prstGeom prst="rect">
            <a:avLst/>
          </a:prstGeom>
          <a:ln>
            <a:solidFill>
              <a:schemeClr val="accent1">
                <a:shade val="50000"/>
              </a:schemeClr>
            </a:solidFill>
          </a:ln>
        </p:spPr>
        <p:txBody>
          <a:bodyPr vert="horz" lIns="91440" tIns="45720" rIns="91440" bIns="45720" rtlCol="0">
            <a:normAutofit fontScale="77500" lnSpcReduction="20000"/>
          </a:bodyPr>
          <a:lstStyle>
            <a:lvl1pPr marL="0" indent="0" algn="l" defTabSz="685800" rtl="0" eaLnBrk="1" latinLnBrk="0" hangingPunct="1">
              <a:lnSpc>
                <a:spcPct val="85000"/>
              </a:lnSpc>
              <a:spcBef>
                <a:spcPts val="975"/>
              </a:spcBef>
              <a:buFont typeface="Arial" pitchFamily="34" charset="0"/>
              <a:buNone/>
              <a:defRPr sz="2000" kern="1200">
                <a:solidFill>
                  <a:schemeClr val="tx1">
                    <a:lumMod val="85000"/>
                    <a:lumOff val="15000"/>
                  </a:schemeClr>
                </a:solidFill>
                <a:latin typeface="+mn-lt"/>
                <a:ea typeface="+mn-ea"/>
                <a:cs typeface="+mn-cs"/>
              </a:defRPr>
            </a:lvl1pPr>
            <a:lvl2pPr marL="260604" indent="-257175" algn="l" defTabSz="685800" rtl="0" eaLnBrk="1" latinLnBrk="0" hangingPunct="1">
              <a:lnSpc>
                <a:spcPct val="85000"/>
              </a:lnSpc>
              <a:spcBef>
                <a:spcPts val="450"/>
              </a:spcBef>
              <a:buFont typeface="Arial" pitchFamily="34" charset="0"/>
              <a:buChar char=" "/>
              <a:defRPr sz="1800" kern="1200">
                <a:solidFill>
                  <a:schemeClr val="tx1">
                    <a:lumMod val="85000"/>
                    <a:lumOff val="15000"/>
                  </a:schemeClr>
                </a:solidFill>
                <a:latin typeface="+mn-lt"/>
                <a:ea typeface="+mn-ea"/>
                <a:cs typeface="+mn-cs"/>
              </a:defRPr>
            </a:lvl2pPr>
            <a:lvl3pPr marL="411480" indent="-411480" algn="l" defTabSz="685800" rtl="0" eaLnBrk="1" latinLnBrk="0" hangingPunct="1">
              <a:lnSpc>
                <a:spcPct val="85000"/>
              </a:lnSpc>
              <a:spcBef>
                <a:spcPts val="450"/>
              </a:spcBef>
              <a:buFont typeface="Arial" pitchFamily="34" charset="0"/>
              <a:buChar char=" "/>
              <a:defRPr sz="1500" i="1" kern="1200">
                <a:solidFill>
                  <a:schemeClr val="tx1">
                    <a:lumMod val="85000"/>
                    <a:lumOff val="15000"/>
                  </a:schemeClr>
                </a:solidFill>
                <a:latin typeface="+mn-lt"/>
                <a:ea typeface="+mn-ea"/>
                <a:cs typeface="+mn-cs"/>
              </a:defRPr>
            </a:lvl3pPr>
            <a:lvl4pPr marL="617220" indent="-61722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4pPr>
            <a:lvl5pPr marL="822960" indent="-82296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5pPr>
            <a:lvl6pPr marL="90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6pPr>
            <a:lvl7pPr marL="105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7pPr>
            <a:lvl8pPr marL="120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8pPr>
            <a:lvl9pPr marL="135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9pPr>
          </a:lstStyle>
          <a:p>
            <a:pPr fontAlgn="auto">
              <a:lnSpc>
                <a:spcPct val="90000"/>
              </a:lnSpc>
              <a:spcAft>
                <a:spcPts val="0"/>
              </a:spcAft>
            </a:pPr>
            <a:r>
              <a:rPr lang="nl-BE" sz="1800" b="1" dirty="0">
                <a:latin typeface="Avenir Roman"/>
              </a:rPr>
              <a:t>Self-regulation Skills Include:</a:t>
            </a:r>
          </a:p>
          <a:p>
            <a:pPr marL="180975" indent="-180975" fontAlgn="auto">
              <a:lnSpc>
                <a:spcPct val="90000"/>
              </a:lnSpc>
              <a:spcAft>
                <a:spcPts val="0"/>
              </a:spcAft>
              <a:buFont typeface="Arial" pitchFamily="34" charset="0"/>
              <a:buChar char="•"/>
            </a:pPr>
            <a:r>
              <a:rPr lang="en-US" sz="1800" dirty="0">
                <a:latin typeface="Avenir Roman"/>
              </a:rPr>
              <a:t>Goal setting, </a:t>
            </a:r>
          </a:p>
          <a:p>
            <a:pPr marL="180975" indent="-180975" fontAlgn="auto">
              <a:lnSpc>
                <a:spcPct val="90000"/>
              </a:lnSpc>
              <a:spcAft>
                <a:spcPts val="0"/>
              </a:spcAft>
              <a:buFont typeface="Arial" pitchFamily="34" charset="0"/>
              <a:buChar char="•"/>
            </a:pPr>
            <a:r>
              <a:rPr lang="en-US" sz="1800" dirty="0">
                <a:latin typeface="Avenir Roman"/>
              </a:rPr>
              <a:t>Self-monitoring, </a:t>
            </a:r>
          </a:p>
          <a:p>
            <a:pPr marL="180975" indent="-180975" fontAlgn="auto">
              <a:lnSpc>
                <a:spcPct val="90000"/>
              </a:lnSpc>
              <a:spcAft>
                <a:spcPts val="0"/>
              </a:spcAft>
              <a:buFont typeface="Arial" pitchFamily="34" charset="0"/>
              <a:buChar char="•"/>
            </a:pPr>
            <a:r>
              <a:rPr lang="en-US" sz="1800" dirty="0">
                <a:latin typeface="Avenir Roman"/>
              </a:rPr>
              <a:t>Providing and receiving supportive feedback, </a:t>
            </a:r>
          </a:p>
          <a:p>
            <a:pPr marL="180975" indent="-180975" fontAlgn="auto">
              <a:lnSpc>
                <a:spcPct val="90000"/>
              </a:lnSpc>
              <a:spcAft>
                <a:spcPts val="0"/>
              </a:spcAft>
              <a:buFont typeface="Arial" pitchFamily="34" charset="0"/>
              <a:buChar char="•"/>
            </a:pPr>
            <a:r>
              <a:rPr lang="en-US" sz="1800" dirty="0">
                <a:latin typeface="Avenir Roman"/>
              </a:rPr>
              <a:t>Self-efficacy enhancement,</a:t>
            </a:r>
          </a:p>
          <a:p>
            <a:pPr marL="180975" indent="-180975" fontAlgn="auto">
              <a:lnSpc>
                <a:spcPct val="90000"/>
              </a:lnSpc>
              <a:spcAft>
                <a:spcPts val="0"/>
              </a:spcAft>
              <a:buFont typeface="Arial" pitchFamily="34" charset="0"/>
              <a:buChar char="•"/>
            </a:pPr>
            <a:r>
              <a:rPr lang="en-US" sz="1800" dirty="0">
                <a:latin typeface="Avenir Roman"/>
              </a:rPr>
              <a:t>Barrier management, </a:t>
            </a:r>
          </a:p>
          <a:p>
            <a:pPr marL="180975" indent="-180975" fontAlgn="auto">
              <a:lnSpc>
                <a:spcPct val="90000"/>
              </a:lnSpc>
              <a:spcAft>
                <a:spcPts val="0"/>
              </a:spcAft>
              <a:buFont typeface="Arial" pitchFamily="34" charset="0"/>
              <a:buChar char="•"/>
            </a:pPr>
            <a:r>
              <a:rPr lang="en-US" sz="1800" dirty="0">
                <a:latin typeface="Avenir Roman"/>
              </a:rPr>
              <a:t>Relapse prevention.</a:t>
            </a:r>
            <a:endParaRPr lang="nl-BE" sz="1800" dirty="0">
              <a:latin typeface="Avenir Roman"/>
            </a:endParaRPr>
          </a:p>
        </p:txBody>
      </p:sp>
      <p:sp>
        <p:nvSpPr>
          <p:cNvPr id="20" name="Title 1">
            <a:extLst>
              <a:ext uri="{FF2B5EF4-FFF2-40B4-BE49-F238E27FC236}">
                <a16:creationId xmlns:a16="http://schemas.microsoft.com/office/drawing/2014/main" id="{F87A4451-D230-4A53-864D-CF0937F64425}"/>
              </a:ext>
            </a:extLst>
          </p:cNvPr>
          <p:cNvSpPr>
            <a:spLocks noGrp="1"/>
          </p:cNvSpPr>
          <p:nvPr>
            <p:ph type="ctrTitle"/>
          </p:nvPr>
        </p:nvSpPr>
        <p:spPr>
          <a:xfrm>
            <a:off x="486507" y="338400"/>
            <a:ext cx="7385646" cy="521493"/>
          </a:xfrm>
        </p:spPr>
        <p:txBody>
          <a:bodyPr anchor="t">
            <a:noAutofit/>
          </a:bodyPr>
          <a:lstStyle>
            <a:lvl1pPr algn="l">
              <a:defRPr sz="3600" b="1"/>
            </a:lvl1pPr>
          </a:lstStyle>
          <a:p>
            <a:r>
              <a:rPr lang="en-US" sz="3200" b="0" dirty="0">
                <a:solidFill>
                  <a:srgbClr val="22568B"/>
                </a:solidFill>
                <a:latin typeface="Avenir Roman"/>
              </a:rPr>
              <a:t>Prevailing approaches to studying group-based physical activity participation</a:t>
            </a:r>
            <a:br>
              <a:rPr lang="en-US" sz="3200" dirty="0"/>
            </a:br>
            <a:endParaRPr lang="en-US" sz="3200" dirty="0"/>
          </a:p>
        </p:txBody>
      </p:sp>
    </p:spTree>
    <p:extLst>
      <p:ext uri="{BB962C8B-B14F-4D97-AF65-F5344CB8AC3E}">
        <p14:creationId xmlns:p14="http://schemas.microsoft.com/office/powerpoint/2010/main" val="14745806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9">
                                            <p:txEl>
                                              <p:pRg st="0" end="0"/>
                                            </p:txEl>
                                          </p:spTgt>
                                        </p:tgtEl>
                                        <p:attrNameLst>
                                          <p:attrName>style.visibility</p:attrName>
                                        </p:attrNameLst>
                                      </p:cBhvr>
                                      <p:to>
                                        <p:strVal val="visible"/>
                                      </p:to>
                                    </p:set>
                                    <p:anim calcmode="lin" valueType="num">
                                      <p:cBhvr additive="base">
                                        <p:cTn id="13" dur="500" fill="hold"/>
                                        <p:tgtEl>
                                          <p:spTgt spid="19">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9">
                                            <p:txEl>
                                              <p:pRg st="1" end="1"/>
                                            </p:txEl>
                                          </p:spTgt>
                                        </p:tgtEl>
                                        <p:attrNameLst>
                                          <p:attrName>style.visibility</p:attrName>
                                        </p:attrNameLst>
                                      </p:cBhvr>
                                      <p:to>
                                        <p:strVal val="visible"/>
                                      </p:to>
                                    </p:set>
                                    <p:anim calcmode="lin" valueType="num">
                                      <p:cBhvr additive="base">
                                        <p:cTn id="19" dur="500" fill="hold"/>
                                        <p:tgtEl>
                                          <p:spTgt spid="19">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9">
                                            <p:txEl>
                                              <p:pRg st="2" end="2"/>
                                            </p:txEl>
                                          </p:spTgt>
                                        </p:tgtEl>
                                        <p:attrNameLst>
                                          <p:attrName>style.visibility</p:attrName>
                                        </p:attrNameLst>
                                      </p:cBhvr>
                                      <p:to>
                                        <p:strVal val="visible"/>
                                      </p:to>
                                    </p:set>
                                    <p:anim calcmode="lin" valueType="num">
                                      <p:cBhvr additive="base">
                                        <p:cTn id="25" dur="500" fill="hold"/>
                                        <p:tgtEl>
                                          <p:spTgt spid="19">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9">
                                            <p:txEl>
                                              <p:pRg st="3" end="3"/>
                                            </p:txEl>
                                          </p:spTgt>
                                        </p:tgtEl>
                                        <p:attrNameLst>
                                          <p:attrName>style.visibility</p:attrName>
                                        </p:attrNameLst>
                                      </p:cBhvr>
                                      <p:to>
                                        <p:strVal val="visible"/>
                                      </p:to>
                                    </p:set>
                                    <p:anim calcmode="lin" valueType="num">
                                      <p:cBhvr additive="base">
                                        <p:cTn id="31" dur="500" fill="hold"/>
                                        <p:tgtEl>
                                          <p:spTgt spid="19">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9">
                                            <p:txEl>
                                              <p:pRg st="4" end="4"/>
                                            </p:txEl>
                                          </p:spTgt>
                                        </p:tgtEl>
                                        <p:attrNameLst>
                                          <p:attrName>style.visibility</p:attrName>
                                        </p:attrNameLst>
                                      </p:cBhvr>
                                      <p:to>
                                        <p:strVal val="visible"/>
                                      </p:to>
                                    </p:set>
                                    <p:anim calcmode="lin" valueType="num">
                                      <p:cBhvr additive="base">
                                        <p:cTn id="37" dur="500" fill="hold"/>
                                        <p:tgtEl>
                                          <p:spTgt spid="19">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9">
                                            <p:txEl>
                                              <p:pRg st="5" end="5"/>
                                            </p:txEl>
                                          </p:spTgt>
                                        </p:tgtEl>
                                        <p:attrNameLst>
                                          <p:attrName>style.visibility</p:attrName>
                                        </p:attrNameLst>
                                      </p:cBhvr>
                                      <p:to>
                                        <p:strVal val="visible"/>
                                      </p:to>
                                    </p:set>
                                    <p:anim calcmode="lin" valueType="num">
                                      <p:cBhvr additive="base">
                                        <p:cTn id="43" dur="500" fill="hold"/>
                                        <p:tgtEl>
                                          <p:spTgt spid="19">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9">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9">
                                            <p:txEl>
                                              <p:pRg st="6" end="6"/>
                                            </p:txEl>
                                          </p:spTgt>
                                        </p:tgtEl>
                                        <p:attrNameLst>
                                          <p:attrName>style.visibility</p:attrName>
                                        </p:attrNameLst>
                                      </p:cBhvr>
                                      <p:to>
                                        <p:strVal val="visible"/>
                                      </p:to>
                                    </p:set>
                                    <p:anim calcmode="lin" valueType="num">
                                      <p:cBhvr additive="base">
                                        <p:cTn id="49" dur="500" fill="hold"/>
                                        <p:tgtEl>
                                          <p:spTgt spid="19">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9">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9</a:t>
            </a:fld>
            <a:endParaRPr lang="en-GB" dirty="0"/>
          </a:p>
        </p:txBody>
      </p:sp>
      <p:sp>
        <p:nvSpPr>
          <p:cNvPr id="6" name="Subtitle 2">
            <a:extLst>
              <a:ext uri="{FF2B5EF4-FFF2-40B4-BE49-F238E27FC236}">
                <a16:creationId xmlns:a16="http://schemas.microsoft.com/office/drawing/2014/main" id="{3032AF5D-CA33-074F-A0A7-CDA284CE41E3}"/>
              </a:ext>
            </a:extLst>
          </p:cNvPr>
          <p:cNvSpPr>
            <a:spLocks noGrp="1"/>
          </p:cNvSpPr>
          <p:nvPr>
            <p:ph type="subTitle" idx="1"/>
          </p:nvPr>
        </p:nvSpPr>
        <p:spPr>
          <a:xfrm>
            <a:off x="514751" y="1272248"/>
            <a:ext cx="7052449" cy="519094"/>
          </a:xfrm>
        </p:spPr>
        <p:txBody>
          <a:bodyPr>
            <a:noAutofit/>
          </a:bodyPr>
          <a:lstStyle>
            <a:lvl1pPr marL="0" indent="0" algn="l">
              <a:buNone/>
              <a:defRPr sz="2800">
                <a:solidFill>
                  <a:srgbClr val="708DEA"/>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z="2400" dirty="0">
                <a:solidFill>
                  <a:srgbClr val="62A9D5"/>
                </a:solidFill>
                <a:latin typeface="Avenir Roman"/>
              </a:rPr>
              <a:t>Approach #1: GMCB model and physical activity promotion</a:t>
            </a:r>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571239" y="2139300"/>
            <a:ext cx="8095343" cy="2969335"/>
          </a:xfrm>
        </p:spPr>
        <p:txBody>
          <a:bodyPr>
            <a:normAutofit lnSpcReduction="10000"/>
          </a:bodyPr>
          <a:lstStyle/>
          <a:p>
            <a:pPr marL="180975" indent="-180975">
              <a:lnSpc>
                <a:spcPct val="90000"/>
              </a:lnSpc>
              <a:buFont typeface="Arial" panose="020B0604020202020204" pitchFamily="34" charset="0"/>
              <a:buChar char="•"/>
            </a:pPr>
            <a:r>
              <a:rPr lang="nl-BE" sz="1800" dirty="0">
                <a:latin typeface="Avenir Roman"/>
              </a:rPr>
              <a:t>Three Phase Model (Brawley et al, 2014)</a:t>
            </a:r>
          </a:p>
          <a:p>
            <a:pPr marL="441579" lvl="1" indent="-180975">
              <a:lnSpc>
                <a:spcPct val="90000"/>
              </a:lnSpc>
              <a:buFont typeface="Arial" panose="020B0604020202020204" pitchFamily="34" charset="0"/>
              <a:buChar char="•"/>
            </a:pPr>
            <a:r>
              <a:rPr lang="en-US" sz="1600" dirty="0">
                <a:latin typeface="Avenir Roman"/>
              </a:rPr>
              <a:t>Intensive Educational Phase.</a:t>
            </a:r>
          </a:p>
          <a:p>
            <a:pPr marL="441579" lvl="1" indent="-180975">
              <a:lnSpc>
                <a:spcPct val="90000"/>
              </a:lnSpc>
              <a:buFont typeface="Arial" panose="020B0604020202020204" pitchFamily="34" charset="0"/>
              <a:buChar char="•"/>
            </a:pPr>
            <a:r>
              <a:rPr lang="en-US" sz="1600" dirty="0">
                <a:latin typeface="Avenir Roman"/>
              </a:rPr>
              <a:t>Transitional Phase (transition from dependency on the group to independent activity).</a:t>
            </a:r>
          </a:p>
          <a:p>
            <a:pPr marL="441579" lvl="1" indent="-180975">
              <a:lnSpc>
                <a:spcPct val="90000"/>
              </a:lnSpc>
              <a:buFont typeface="Arial" panose="020B0604020202020204" pitchFamily="34" charset="0"/>
              <a:buChar char="•"/>
            </a:pPr>
            <a:r>
              <a:rPr lang="en-US" sz="1600" dirty="0">
                <a:latin typeface="Avenir Roman"/>
              </a:rPr>
              <a:t>Follow-Up Phase (independent activity) .</a:t>
            </a:r>
          </a:p>
          <a:p>
            <a:pPr lvl="1" indent="0">
              <a:lnSpc>
                <a:spcPct val="90000"/>
              </a:lnSpc>
              <a:buNone/>
            </a:pPr>
            <a:endParaRPr lang="nl-BE" sz="1600" dirty="0">
              <a:latin typeface="Avenir Roman"/>
            </a:endParaRPr>
          </a:p>
          <a:p>
            <a:pPr marL="180975" indent="-180975">
              <a:lnSpc>
                <a:spcPct val="90000"/>
              </a:lnSpc>
              <a:buFont typeface="Arial" panose="020B0604020202020204" pitchFamily="34" charset="0"/>
              <a:buChar char="•"/>
            </a:pPr>
            <a:r>
              <a:rPr lang="nl-BE" sz="1800" dirty="0">
                <a:solidFill>
                  <a:schemeClr val="tx1"/>
                </a:solidFill>
                <a:latin typeface="Avenir Roman"/>
              </a:rPr>
              <a:t>Efficacy of GMCB interventions (with a range of populations).</a:t>
            </a:r>
          </a:p>
          <a:p>
            <a:pPr marL="441579" lvl="1" indent="-180975">
              <a:lnSpc>
                <a:spcPct val="90000"/>
              </a:lnSpc>
              <a:buFont typeface="Arial" panose="020B0604020202020204" pitchFamily="34" charset="0"/>
              <a:buChar char="•"/>
            </a:pPr>
            <a:r>
              <a:rPr lang="en-US" sz="1600" dirty="0">
                <a:solidFill>
                  <a:schemeClr val="tx1"/>
                </a:solidFill>
                <a:latin typeface="Avenir Roman"/>
              </a:rPr>
              <a:t>Brawley et al. (2014) reported that effect sizes from GMCB interventions to promote physical activity ranged from </a:t>
            </a:r>
            <a:r>
              <a:rPr lang="en-US" sz="1600" i="1" dirty="0">
                <a:solidFill>
                  <a:schemeClr val="tx1"/>
                </a:solidFill>
                <a:latin typeface="Avenir Roman"/>
              </a:rPr>
              <a:t>d</a:t>
            </a:r>
            <a:r>
              <a:rPr lang="en-US" sz="1600" dirty="0">
                <a:solidFill>
                  <a:schemeClr val="tx1"/>
                </a:solidFill>
                <a:latin typeface="Avenir Roman"/>
              </a:rPr>
              <a:t> = .36 to .86. </a:t>
            </a:r>
          </a:p>
          <a:p>
            <a:pPr marL="441579" lvl="1" indent="-180975">
              <a:lnSpc>
                <a:spcPct val="90000"/>
              </a:lnSpc>
              <a:buFont typeface="Arial" panose="020B0604020202020204" pitchFamily="34" charset="0"/>
              <a:buChar char="•"/>
            </a:pPr>
            <a:r>
              <a:rPr lang="en-US" sz="1600" dirty="0">
                <a:solidFill>
                  <a:schemeClr val="tx1"/>
                </a:solidFill>
                <a:latin typeface="Avenir Roman"/>
              </a:rPr>
              <a:t>While the GMCB framework was not explicitly informed by social identity </a:t>
            </a:r>
            <a:r>
              <a:rPr lang="en-US" sz="1600" dirty="0" err="1">
                <a:solidFill>
                  <a:schemeClr val="tx1"/>
                </a:solidFill>
                <a:latin typeface="Avenir Roman"/>
              </a:rPr>
              <a:t>theorising</a:t>
            </a:r>
            <a:r>
              <a:rPr lang="en-US" sz="1600" dirty="0">
                <a:solidFill>
                  <a:schemeClr val="tx1"/>
                </a:solidFill>
                <a:latin typeface="Avenir Roman"/>
              </a:rPr>
              <a:t>, it is complementary and shares a number of features (e.g., developing a sense of shared identity, building social identification).</a:t>
            </a:r>
            <a:endParaRPr lang="nl-BE" sz="1600" dirty="0">
              <a:solidFill>
                <a:schemeClr val="tx1"/>
              </a:solidFill>
              <a:latin typeface="Avenir Roman"/>
            </a:endParaRPr>
          </a:p>
        </p:txBody>
      </p:sp>
      <p:sp>
        <p:nvSpPr>
          <p:cNvPr id="8" name="Title 1">
            <a:extLst>
              <a:ext uri="{FF2B5EF4-FFF2-40B4-BE49-F238E27FC236}">
                <a16:creationId xmlns:a16="http://schemas.microsoft.com/office/drawing/2014/main" id="{9B657522-3F6D-406F-924E-AB447DC71D72}"/>
              </a:ext>
            </a:extLst>
          </p:cNvPr>
          <p:cNvSpPr>
            <a:spLocks noGrp="1"/>
          </p:cNvSpPr>
          <p:nvPr>
            <p:ph type="ctrTitle"/>
          </p:nvPr>
        </p:nvSpPr>
        <p:spPr>
          <a:xfrm>
            <a:off x="486507" y="338400"/>
            <a:ext cx="7418897" cy="521493"/>
          </a:xfrm>
        </p:spPr>
        <p:txBody>
          <a:bodyPr anchor="t">
            <a:noAutofit/>
          </a:bodyPr>
          <a:lstStyle>
            <a:lvl1pPr algn="l">
              <a:defRPr sz="3600" b="1"/>
            </a:lvl1pPr>
          </a:lstStyle>
          <a:p>
            <a:r>
              <a:rPr lang="en-US" sz="3200" b="0" dirty="0">
                <a:solidFill>
                  <a:srgbClr val="22568B"/>
                </a:solidFill>
                <a:latin typeface="Avenir Roman"/>
              </a:rPr>
              <a:t>Prevailing approaches to studying group-based physical activity participation</a:t>
            </a:r>
            <a:endParaRPr lang="en-US" sz="3200" dirty="0"/>
          </a:p>
        </p:txBody>
      </p:sp>
    </p:spTree>
    <p:extLst>
      <p:ext uri="{BB962C8B-B14F-4D97-AF65-F5344CB8AC3E}">
        <p14:creationId xmlns:p14="http://schemas.microsoft.com/office/powerpoint/2010/main" val="352114138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anim calcmode="lin" valueType="num">
                                      <p:cBhvr additive="base">
                                        <p:cTn id="13"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
                                            <p:txEl>
                                              <p:pRg st="2" end="2"/>
                                            </p:txEl>
                                          </p:spTgt>
                                        </p:tgtEl>
                                        <p:attrNameLst>
                                          <p:attrName>style.visibility</p:attrName>
                                        </p:attrNameLst>
                                      </p:cBhvr>
                                      <p:to>
                                        <p:strVal val="visible"/>
                                      </p:to>
                                    </p:set>
                                    <p:anim calcmode="lin" valueType="num">
                                      <p:cBhvr additive="base">
                                        <p:cTn id="19"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
                                            <p:txEl>
                                              <p:pRg st="3" end="3"/>
                                            </p:txEl>
                                          </p:spTgt>
                                        </p:tgtEl>
                                        <p:attrNameLst>
                                          <p:attrName>style.visibility</p:attrName>
                                        </p:attrNameLst>
                                      </p:cBhvr>
                                      <p:to>
                                        <p:strVal val="visible"/>
                                      </p:to>
                                    </p:set>
                                    <p:anim calcmode="lin" valueType="num">
                                      <p:cBhvr additive="base">
                                        <p:cTn id="25" dur="500" fill="hold"/>
                                        <p:tgtEl>
                                          <p:spTgt spid="9">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9">
                                            <p:txEl>
                                              <p:pRg st="5" end="5"/>
                                            </p:txEl>
                                          </p:spTgt>
                                        </p:tgtEl>
                                        <p:attrNameLst>
                                          <p:attrName>style.visibility</p:attrName>
                                        </p:attrNameLst>
                                      </p:cBhvr>
                                      <p:to>
                                        <p:strVal val="visible"/>
                                      </p:to>
                                    </p:set>
                                    <p:anim calcmode="lin" valueType="num">
                                      <p:cBhvr additive="base">
                                        <p:cTn id="31" dur="500" fill="hold"/>
                                        <p:tgtEl>
                                          <p:spTgt spid="9">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9">
                                            <p:txEl>
                                              <p:pRg st="6" end="6"/>
                                            </p:txEl>
                                          </p:spTgt>
                                        </p:tgtEl>
                                        <p:attrNameLst>
                                          <p:attrName>style.visibility</p:attrName>
                                        </p:attrNameLst>
                                      </p:cBhvr>
                                      <p:to>
                                        <p:strVal val="visible"/>
                                      </p:to>
                                    </p:set>
                                    <p:anim calcmode="lin" valueType="num">
                                      <p:cBhvr additive="base">
                                        <p:cTn id="37" dur="500" fill="hold"/>
                                        <p:tgtEl>
                                          <p:spTgt spid="9">
                                            <p:txEl>
                                              <p:pRg st="6" end="6"/>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9">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9">
                                            <p:txEl>
                                              <p:pRg st="7" end="7"/>
                                            </p:txEl>
                                          </p:spTgt>
                                        </p:tgtEl>
                                        <p:attrNameLst>
                                          <p:attrName>style.visibility</p:attrName>
                                        </p:attrNameLst>
                                      </p:cBhvr>
                                      <p:to>
                                        <p:strVal val="visible"/>
                                      </p:to>
                                    </p:set>
                                    <p:anim calcmode="lin" valueType="num">
                                      <p:cBhvr additive="base">
                                        <p:cTn id="43" dur="500" fill="hold"/>
                                        <p:tgtEl>
                                          <p:spTgt spid="9">
                                            <p:txEl>
                                              <p:pRg st="7" end="7"/>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9">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Metropolitan">
  <a:themeElements>
    <a:clrScheme name="Metropolitan">
      <a:dk1>
        <a:sysClr val="windowText" lastClr="000000"/>
      </a:dk1>
      <a:lt1>
        <a:sysClr val="window" lastClr="FFFFFF"/>
      </a:lt1>
      <a:dk2>
        <a:srgbClr val="162F33"/>
      </a:dk2>
      <a:lt2>
        <a:srgbClr val="EAF0E0"/>
      </a:lt2>
      <a:accent1>
        <a:srgbClr val="50B4C8"/>
      </a:accent1>
      <a:accent2>
        <a:srgbClr val="A8B97F"/>
      </a:accent2>
      <a:accent3>
        <a:srgbClr val="9B9256"/>
      </a:accent3>
      <a:accent4>
        <a:srgbClr val="657689"/>
      </a:accent4>
      <a:accent5>
        <a:srgbClr val="7A855D"/>
      </a:accent5>
      <a:accent6>
        <a:srgbClr val="84AC9D"/>
      </a:accent6>
      <a:hlink>
        <a:srgbClr val="2370CD"/>
      </a:hlink>
      <a:folHlink>
        <a:srgbClr val="877589"/>
      </a:folHlink>
    </a:clrScheme>
    <a:fontScheme name="Metropolitan">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Metropolitan">
      <a:fillStyleLst>
        <a:solidFill>
          <a:schemeClr val="phClr"/>
        </a:solidFill>
        <a:gradFill rotWithShape="1">
          <a:gsLst>
            <a:gs pos="0">
              <a:schemeClr val="phClr">
                <a:tint val="70000"/>
                <a:satMod val="100000"/>
                <a:lumMod val="110000"/>
              </a:schemeClr>
            </a:gs>
            <a:gs pos="50000">
              <a:schemeClr val="phClr">
                <a:tint val="75000"/>
                <a:satMod val="101000"/>
                <a:lumMod val="105000"/>
              </a:schemeClr>
            </a:gs>
            <a:gs pos="100000">
              <a:schemeClr val="phClr">
                <a:tint val="82000"/>
                <a:satMod val="104000"/>
                <a:lumMod val="105000"/>
              </a:schemeClr>
            </a:gs>
          </a:gsLst>
          <a:lin ang="2700000" scaled="0"/>
        </a:gradFill>
        <a:gradFill rotWithShape="1">
          <a:gsLst>
            <a:gs pos="0">
              <a:schemeClr val="phClr">
                <a:tint val="97000"/>
                <a:satMod val="100000"/>
                <a:lumMod val="102000"/>
              </a:schemeClr>
            </a:gs>
            <a:gs pos="50000">
              <a:schemeClr val="phClr">
                <a:shade val="100000"/>
                <a:satMod val="100000"/>
                <a:lumMod val="100000"/>
              </a:schemeClr>
            </a:gs>
            <a:gs pos="100000">
              <a:schemeClr val="phClr">
                <a:shade val="80000"/>
                <a:satMod val="100000"/>
                <a:lumMod val="99000"/>
              </a:schemeClr>
            </a:gs>
          </a:gsLst>
          <a:lin ang="27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Metropolitan" id="{4C5440D6-04D2-4954-96CF-F251137069B2}" vid="{79CFCA13-9412-4290-BB4B-85112F88857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57D7AB4BC5C5FC49B44E5D0AD7668A91" ma:contentTypeVersion="13" ma:contentTypeDescription="Create a new document." ma:contentTypeScope="" ma:versionID="164fb0483e3f63a7c48d0c8127926e34">
  <xsd:schema xmlns:xsd="http://www.w3.org/2001/XMLSchema" xmlns:xs="http://www.w3.org/2001/XMLSchema" xmlns:p="http://schemas.microsoft.com/office/2006/metadata/properties" xmlns:ns3="40e20171-6edb-45ad-8ac4-7e0229e7c879" xmlns:ns4="35b40e38-f187-4def-b149-9a2597bf88a1" targetNamespace="http://schemas.microsoft.com/office/2006/metadata/properties" ma:root="true" ma:fieldsID="3d6165212b4698202d2d40db3767e1d3" ns3:_="" ns4:_="">
    <xsd:import namespace="40e20171-6edb-45ad-8ac4-7e0229e7c879"/>
    <xsd:import namespace="35b40e38-f187-4def-b149-9a2597bf88a1"/>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4:SharedWithUsers" minOccurs="0"/>
                <xsd:element ref="ns4:SharedWithDetails" minOccurs="0"/>
                <xsd:element ref="ns4:SharingHintHash"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e20171-6edb-45ad-8ac4-7e0229e7c87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5b40e38-f187-4def-b149-9a2597bf88a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SharingHintHash" ma:index="16"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71B595D-4749-4AA9-A0E2-0D75B5BBA5E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0e20171-6edb-45ad-8ac4-7e0229e7c879"/>
    <ds:schemaRef ds:uri="35b40e38-f187-4def-b149-9a2597bf88a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D75D09F8-62D7-4669-80AB-FA2ABB276D98}">
  <ds:schemaRefs>
    <ds:schemaRef ds:uri="http://schemas.microsoft.com/sharepoint/v3/contenttype/forms"/>
  </ds:schemaRefs>
</ds:datastoreItem>
</file>

<file path=customXml/itemProps3.xml><?xml version="1.0" encoding="utf-8"?>
<ds:datastoreItem xmlns:ds="http://schemas.openxmlformats.org/officeDocument/2006/customXml" ds:itemID="{9A7A907E-5D50-4097-BFC4-4FE7B6A7F250}">
  <ds:schemaRefs>
    <ds:schemaRef ds:uri="http://schemas.openxmlformats.org/package/2006/metadata/core-properties"/>
    <ds:schemaRef ds:uri="http://www.w3.org/XML/1998/namespace"/>
    <ds:schemaRef ds:uri="http://schemas.microsoft.com/office/infopath/2007/PartnerControls"/>
    <ds:schemaRef ds:uri="40e20171-6edb-45ad-8ac4-7e0229e7c879"/>
    <ds:schemaRef ds:uri="http://purl.org/dc/dcmitype/"/>
    <ds:schemaRef ds:uri="http://schemas.microsoft.com/office/2006/documentManagement/types"/>
    <ds:schemaRef ds:uri="http://schemas.microsoft.com/office/2006/metadata/properties"/>
    <ds:schemaRef ds:uri="35b40e38-f187-4def-b149-9a2597bf88a1"/>
    <ds:schemaRef ds:uri="http://purl.org/dc/terms/"/>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
  <TotalTime>18339</TotalTime>
  <Words>1468</Words>
  <Application>Microsoft Macintosh PowerPoint</Application>
  <PresentationFormat>On-screen Show (16:9)</PresentationFormat>
  <Paragraphs>152</Paragraphs>
  <Slides>20</Slides>
  <Notes>20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Arial</vt:lpstr>
      <vt:lpstr>Avenir Roman</vt:lpstr>
      <vt:lpstr>Calibri</vt:lpstr>
      <vt:lpstr>Calibri Light</vt:lpstr>
      <vt:lpstr>Helvetica LT Std</vt:lpstr>
      <vt:lpstr>Metropolitan</vt:lpstr>
      <vt:lpstr>PowerPoint Presentation</vt:lpstr>
      <vt:lpstr>Background </vt:lpstr>
      <vt:lpstr>Background </vt:lpstr>
      <vt:lpstr>Prevailing approaches to studying group-based physical activity participation </vt:lpstr>
      <vt:lpstr>Prevailing approaches to studying group-based physical activity participation </vt:lpstr>
      <vt:lpstr>Prevailing approaches to studying group-based physical activity participation </vt:lpstr>
      <vt:lpstr>Prevailing approaches to studying group-based physical activity participation </vt:lpstr>
      <vt:lpstr>Prevailing approaches to studying group-based physical activity participation </vt:lpstr>
      <vt:lpstr>Prevailing approaches to studying group-based physical activity participation</vt:lpstr>
      <vt:lpstr>A social identity approach to understanding and promoting physical activity in groups</vt:lpstr>
      <vt:lpstr>Conceptual Model</vt:lpstr>
      <vt:lpstr>A social identity approach to understanding and promoting physical activity in groups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Conclusion </vt:lpstr>
    </vt:vector>
  </TitlesOfParts>
  <Company>Sage Publications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we know</dc:title>
  <dc:creator>Martha Sedgwick</dc:creator>
  <cp:lastModifiedBy>Alex Haslam</cp:lastModifiedBy>
  <cp:revision>856</cp:revision>
  <cp:lastPrinted>2017-06-27T15:10:23Z</cp:lastPrinted>
  <dcterms:created xsi:type="dcterms:W3CDTF">2012-11-12T22:03:53Z</dcterms:created>
  <dcterms:modified xsi:type="dcterms:W3CDTF">2021-07-25T22:05:23Z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0x01010057D7AB4BC5C5FC49B44E5D0AD7668A91</vt:lpwstr>
  </property>
</Properties>
</file>