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69" r:id="rId4"/>
  </p:sldMasterIdLst>
  <p:notesMasterIdLst>
    <p:notesMasterId r:id="rId24"/>
  </p:notesMasterIdLst>
  <p:handoutMasterIdLst>
    <p:handoutMasterId r:id="rId25"/>
  </p:handoutMasterIdLst>
  <p:sldIdLst>
    <p:sldId id="500" r:id="rId5"/>
    <p:sldId id="996" r:id="rId6"/>
    <p:sldId id="501" r:id="rId7"/>
    <p:sldId id="997" r:id="rId8"/>
    <p:sldId id="572" r:id="rId9"/>
    <p:sldId id="998" r:id="rId10"/>
    <p:sldId id="999" r:id="rId11"/>
    <p:sldId id="993" r:id="rId12"/>
    <p:sldId id="1005" r:id="rId13"/>
    <p:sldId id="576" r:id="rId14"/>
    <p:sldId id="577" r:id="rId15"/>
    <p:sldId id="1001" r:id="rId16"/>
    <p:sldId id="578" r:id="rId17"/>
    <p:sldId id="994" r:id="rId18"/>
    <p:sldId id="1003" r:id="rId19"/>
    <p:sldId id="1002" r:id="rId20"/>
    <p:sldId id="995" r:id="rId21"/>
    <p:sldId id="1004" r:id="rId22"/>
    <p:sldId id="1006" r:id="rId23"/>
  </p:sldIdLst>
  <p:sldSz cx="9144000" cy="5143500" type="screen16x9"/>
  <p:notesSz cx="6797675" cy="9926638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568B"/>
    <a:srgbClr val="4094D1"/>
    <a:srgbClr val="62A9D5"/>
    <a:srgbClr val="1B3D78"/>
    <a:srgbClr val="3DB7E4"/>
    <a:srgbClr val="50B4C9"/>
    <a:srgbClr val="5C458F"/>
    <a:srgbClr val="002060"/>
    <a:srgbClr val="EC952B"/>
    <a:srgbClr val="F0AF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679" autoAdjust="0"/>
    <p:restoredTop sz="84378" autoAdjust="0"/>
  </p:normalViewPr>
  <p:slideViewPr>
    <p:cSldViewPr snapToGrid="0" snapToObjects="1">
      <p:cViewPr varScale="1">
        <p:scale>
          <a:sx n="173" d="100"/>
          <a:sy n="173" d="100"/>
        </p:scale>
        <p:origin x="1096" y="176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3990"/>
    </p:cViewPr>
  </p:outlineViewPr>
  <p:notesTextViewPr>
    <p:cViewPr>
      <p:scale>
        <a:sx n="100" d="100"/>
        <a:sy n="100" d="100"/>
      </p:scale>
      <p:origin x="0" y="0"/>
    </p:cViewPr>
  </p:notesTextViewPr>
  <p:gridSpacing cx="72237" cy="72237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1D2B90C-776D-469A-A8A2-18DE75BD3603}" type="datetimeFigureOut">
              <a:rPr lang="en-GB"/>
              <a:pPr>
                <a:defRPr/>
              </a:pPr>
              <a:t>11/01/2022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1D645871-7ABB-47CC-AF40-5207FD0B05A9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4533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9" y="1"/>
            <a:ext cx="2946400" cy="49688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36308773-B399-475F-B46D-C9B103CD1E7E}" type="datetimeFigureOut">
              <a:rPr lang="en-GB"/>
              <a:pPr>
                <a:defRPr/>
              </a:pPr>
              <a:t>11/01/2022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4538"/>
            <a:ext cx="6616700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1" y="4714877"/>
            <a:ext cx="5438775" cy="44672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9" y="9428164"/>
            <a:ext cx="29464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ＭＳ Ｐゴシック" charset="-128"/>
              </a:defRPr>
            </a:lvl1pPr>
          </a:lstStyle>
          <a:p>
            <a:pPr>
              <a:defRPr/>
            </a:pPr>
            <a:fld id="{04915706-070A-4707-AA18-DDF1820200B2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033119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929796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45179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sz="1200" i="1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Note: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SI-AIM model describes two key pathways through which social identity is linked to youth development. The first is a social affiliation pathway in which social identity basis for people to gain a sense of self-esteem, continuity, distinctiveness, belonging and efficacy (</a:t>
            </a:r>
            <a:r>
              <a:rPr lang="en-GB" sz="120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Vignoles</a:t>
            </a:r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et al. 2006). The second is a social influence pathway in which social identity amplifies the influences of others within a young person’s social environment. 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77450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1613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425256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114383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753440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333532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1912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7107124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45904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801479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44469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750356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41579" lvl="1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073289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217097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691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08684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 </a:t>
            </a:r>
            <a:endParaRPr lang="en-CA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4915706-070A-4707-AA18-DDF1820200B2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28093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-Subtitle-Speak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79939" y="438353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79939" y="988352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0"/>
          </p:nvPr>
        </p:nvSpPr>
        <p:spPr>
          <a:xfrm>
            <a:off x="679938" y="1535952"/>
            <a:ext cx="7772400" cy="581025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 dirty="0"/>
              <a:t>Click to edit Master text styles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7B991C-56B6-794A-8E0C-92A3133BC3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949958" y="244841"/>
            <a:ext cx="1004760" cy="1430010"/>
          </a:xfrm>
          <a:prstGeom prst="rect">
            <a:avLst/>
          </a:prstGeom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285CC83F-1E22-DB42-B0D8-6F5313CDF349}"/>
              </a:ext>
            </a:extLst>
          </p:cNvPr>
          <p:cNvSpPr/>
          <p:nvPr userDrawn="1"/>
        </p:nvSpPr>
        <p:spPr>
          <a:xfrm>
            <a:off x="8288215" y="1206134"/>
            <a:ext cx="328247" cy="325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28F4DE66-1794-564A-B673-EE6A426FE82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197361" y="484016"/>
            <a:ext cx="509954" cy="10477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800" b="0">
                <a:ln>
                  <a:noFill/>
                </a:ln>
                <a:solidFill>
                  <a:srgbClr val="50B4C9"/>
                </a:solidFill>
                <a:latin typeface="+mj-lt"/>
              </a:defRPr>
            </a:lvl1pPr>
          </a:lstStyle>
          <a:p>
            <a:fld id="{BDED0440-CF85-4CB9-8D89-87E5AE29F424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950813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919" y="374650"/>
            <a:ext cx="8079581" cy="124364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07492" y="1508760"/>
            <a:ext cx="8065294" cy="28246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14648699-830C-6142-A07C-D1E17D64B9C1}"/>
              </a:ext>
            </a:extLst>
          </p:cNvPr>
          <p:cNvSpPr/>
          <p:nvPr userDrawn="1"/>
        </p:nvSpPr>
        <p:spPr>
          <a:xfrm>
            <a:off x="8288215" y="4472354"/>
            <a:ext cx="328247" cy="32566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3544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</p:sldLayoutIdLst>
  <p:hf hdr="0" ftr="0" dt="0"/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4050" kern="1200" spc="-9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85000"/>
        </a:lnSpc>
        <a:spcBef>
          <a:spcPts val="975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260604" indent="-257175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411480" indent="-41148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5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617220" indent="-61722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822960" indent="-82296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9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0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20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350000" indent="-171450" algn="l" defTabSz="685800" rtl="0" eaLnBrk="1" latinLnBrk="0" hangingPunct="1">
        <a:lnSpc>
          <a:spcPct val="85000"/>
        </a:lnSpc>
        <a:spcBef>
          <a:spcPts val="450"/>
        </a:spcBef>
        <a:buFont typeface="Arial" pitchFamily="34" charset="0"/>
        <a:buChar char=" "/>
        <a:defRPr sz="135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272627-D71E-A141-8DE3-F13201A62D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</a:t>
            </a:fld>
            <a:endParaRPr lang="en-GB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B1E9C9-F201-6A4A-AFCD-8CA98D36AAD3}"/>
              </a:ext>
            </a:extLst>
          </p:cNvPr>
          <p:cNvSpPr/>
          <p:nvPr/>
        </p:nvSpPr>
        <p:spPr>
          <a:xfrm>
            <a:off x="7620000" y="157982"/>
            <a:ext cx="1359877" cy="16998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itle 1"/>
          <p:cNvSpPr txBox="1">
            <a:spLocks/>
          </p:cNvSpPr>
          <p:nvPr/>
        </p:nvSpPr>
        <p:spPr>
          <a:xfrm>
            <a:off x="366706" y="264377"/>
            <a:ext cx="7297744" cy="150617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6858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6000" b="1" kern="1200" spc="-90" baseline="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2800" b="0" dirty="0">
                <a:solidFill>
                  <a:srgbClr val="22568B"/>
                </a:solidFill>
                <a:latin typeface="Avenir" panose="02000503020000020003" pitchFamily="2" charset="0"/>
                <a:ea typeface="Bodoni Ornaments" pitchFamily="2" charset="0"/>
                <a:cs typeface="Beirut" pitchFamily="2" charset="-78"/>
              </a:rPr>
              <a:t>Lecture 12</a:t>
            </a:r>
          </a:p>
          <a:p>
            <a:pPr>
              <a:lnSpc>
                <a:spcPct val="100000"/>
              </a:lnSpc>
            </a:pPr>
            <a:r>
              <a:rPr lang="en-GB" sz="3200" b="0" dirty="0">
                <a:solidFill>
                  <a:srgbClr val="22568B"/>
                </a:solidFill>
                <a:latin typeface="Avenir" panose="02000503020000020003" pitchFamily="2" charset="0"/>
                <a:ea typeface="Bodoni Ornaments" pitchFamily="2" charset="0"/>
                <a:cs typeface="Beirut" pitchFamily="2" charset="-78"/>
              </a:rPr>
              <a:t>Youth Development 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3973" y="3361298"/>
            <a:ext cx="556666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>
                <a:solidFill>
                  <a:srgbClr val="4094D1"/>
                </a:solidFill>
                <a:latin typeface="Avenir" panose="02000503020000020003" pitchFamily="2" charset="0"/>
                <a:ea typeface="Apple Color Emoji" pitchFamily="2" charset="0"/>
                <a:cs typeface="Al Bayan Plain" pitchFamily="2" charset="-78"/>
              </a:rPr>
              <a:t>Mark W. Bruner, PhD</a:t>
            </a:r>
          </a:p>
          <a:p>
            <a:r>
              <a:rPr lang="en-GB" sz="2000" dirty="0">
                <a:solidFill>
                  <a:srgbClr val="4094D1"/>
                </a:solidFill>
                <a:latin typeface="Avenir" panose="02000503020000020003" pitchFamily="2" charset="0"/>
                <a:ea typeface="Apple Color Emoji" pitchFamily="2" charset="0"/>
                <a:cs typeface="Al Bayan Plain" pitchFamily="2" charset="-78"/>
              </a:rPr>
              <a:t>Luc J. Martin, PhD</a:t>
            </a:r>
          </a:p>
          <a:p>
            <a:r>
              <a:rPr lang="en-GB" sz="2000" dirty="0">
                <a:solidFill>
                  <a:srgbClr val="4094D1"/>
                </a:solidFill>
                <a:latin typeface="Avenir" panose="02000503020000020003" pitchFamily="2" charset="0"/>
                <a:ea typeface="Apple Color Emoji" pitchFamily="2" charset="0"/>
                <a:cs typeface="Al Bayan Plain" pitchFamily="2" charset="-78"/>
              </a:rPr>
              <a:t>M. Blair Evans, PhD</a:t>
            </a:r>
          </a:p>
          <a:p>
            <a:r>
              <a:rPr lang="en-GB" sz="2000" dirty="0">
                <a:solidFill>
                  <a:srgbClr val="4094D1"/>
                </a:solidFill>
                <a:latin typeface="Avenir" panose="02000503020000020003" pitchFamily="2" charset="0"/>
                <a:ea typeface="Apple Color Emoji" pitchFamily="2" charset="0"/>
                <a:cs typeface="Al Bayan Plain" pitchFamily="2" charset="-78"/>
              </a:rPr>
              <a:t>Alex J. Benson, PhD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8959" y="246743"/>
            <a:ext cx="1375270" cy="224017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0FAFF19-4475-C245-BBB0-9E1720D42FD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7306" y="1434379"/>
            <a:ext cx="3656057" cy="173831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204720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10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512" y="379131"/>
            <a:ext cx="8376976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A social identity approach to </a:t>
            </a:r>
            <a:br>
              <a:rPr lang="en-US" sz="3200" b="0" dirty="0">
                <a:solidFill>
                  <a:srgbClr val="22568B"/>
                </a:solidFill>
                <a:latin typeface="Avenir" panose="02000503020000020003"/>
              </a:rPr>
            </a:br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youth development 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10" name="Subtitle 3">
            <a:extLst>
              <a:ext uri="{FF2B5EF4-FFF2-40B4-BE49-F238E27FC236}">
                <a16:creationId xmlns:a16="http://schemas.microsoft.com/office/drawing/2014/main" id="{5A53AD03-193D-465B-9685-2879850DE08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83512" y="1329455"/>
            <a:ext cx="7568301" cy="773872"/>
          </a:xfrm>
        </p:spPr>
        <p:txBody>
          <a:bodyPr>
            <a:noAutofit/>
          </a:bodyPr>
          <a:lstStyle/>
          <a:p>
            <a:pPr marL="180975" indent="-180975">
              <a:lnSpc>
                <a:spcPct val="100000"/>
              </a:lnSpc>
              <a:buFont typeface="Arial" panose="020B0604020202020204" pitchFamily="34" charset="0"/>
              <a:buChar char="•"/>
            </a:pPr>
            <a:endParaRPr lang="nl-BE" sz="2000" dirty="0">
              <a:solidFill>
                <a:schemeClr val="tx1"/>
              </a:solidFill>
              <a:latin typeface="Avenir" panose="02000503020000020003"/>
            </a:endParaRPr>
          </a:p>
          <a:p>
            <a:pPr marL="180975" indent="-180975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BE" sz="2000" dirty="0">
                <a:solidFill>
                  <a:schemeClr val="tx1"/>
                </a:solidFill>
                <a:latin typeface="Avenir" panose="02000503020000020003"/>
              </a:rPr>
              <a:t>Although established models of youth development note the value of group life for healthy development, they rarely:</a:t>
            </a:r>
          </a:p>
          <a:p>
            <a:pPr>
              <a:lnSpc>
                <a:spcPct val="100000"/>
              </a:lnSpc>
            </a:pPr>
            <a:endParaRPr lang="nl-BE" sz="100" dirty="0">
              <a:solidFill>
                <a:schemeClr val="tx1"/>
              </a:solidFill>
              <a:latin typeface="Avenir" panose="02000503020000020003"/>
            </a:endParaRPr>
          </a:p>
          <a:p>
            <a:pPr marL="638175" lvl="1" indent="-180975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BE" dirty="0">
                <a:solidFill>
                  <a:schemeClr val="tx1"/>
                </a:solidFill>
                <a:latin typeface="Avenir" panose="02000503020000020003"/>
              </a:rPr>
              <a:t>See this as bound up with young people’s psychology in ways suggested by social identity research</a:t>
            </a:r>
          </a:p>
          <a:p>
            <a:pPr lvl="1" algn="l">
              <a:lnSpc>
                <a:spcPct val="100000"/>
              </a:lnSpc>
            </a:pPr>
            <a:endParaRPr lang="nl-BE" sz="1050" dirty="0">
              <a:solidFill>
                <a:schemeClr val="tx1"/>
              </a:solidFill>
              <a:latin typeface="Avenir" panose="02000503020000020003"/>
            </a:endParaRPr>
          </a:p>
          <a:p>
            <a:pPr marL="638175" lvl="1" indent="-180975" algn="l">
              <a:lnSpc>
                <a:spcPct val="100000"/>
              </a:lnSpc>
              <a:buFont typeface="Arial" panose="020B0604020202020204" pitchFamily="34" charset="0"/>
              <a:buChar char="•"/>
            </a:pPr>
            <a:r>
              <a:rPr lang="nl-BE" dirty="0">
                <a:solidFill>
                  <a:schemeClr val="tx1"/>
                </a:solidFill>
                <a:latin typeface="Avenir" panose="02000503020000020003"/>
              </a:rPr>
              <a:t>Integrate insights from social identity theorizing into the explanatory and practical frameworks</a:t>
            </a:r>
          </a:p>
        </p:txBody>
      </p:sp>
    </p:spTree>
    <p:extLst>
      <p:ext uri="{BB962C8B-B14F-4D97-AF65-F5344CB8AC3E}">
        <p14:creationId xmlns:p14="http://schemas.microsoft.com/office/powerpoint/2010/main" val="38413422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11</a:t>
            </a:fld>
            <a:endParaRPr lang="en-GB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9703" y="1437976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4094D1"/>
                </a:solidFill>
                <a:latin typeface="Avenir" panose="02000503020000020003"/>
              </a:rPr>
              <a:t>Social Identity – Affiliation and Influence Model (SI-AIM)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F2C47-09D1-4A44-974F-19355EB2C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512" y="379131"/>
            <a:ext cx="8376976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A social identity approach </a:t>
            </a:r>
            <a:br>
              <a:rPr lang="en-US" sz="3200" b="0" dirty="0">
                <a:solidFill>
                  <a:srgbClr val="22568B"/>
                </a:solidFill>
                <a:latin typeface="Avenir" panose="02000503020000020003"/>
              </a:rPr>
            </a:br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to youth development </a:t>
            </a:r>
            <a:endParaRPr lang="en-US" sz="32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92B0A25-2E70-5543-B9C2-2D11074C54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1897" y="1824990"/>
            <a:ext cx="6537325" cy="31864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26595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12</a:t>
            </a:fld>
            <a:endParaRPr lang="en-GB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24961" y="1431754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4094D1"/>
                </a:solidFill>
                <a:latin typeface="Avenir" panose="02000503020000020003"/>
              </a:rPr>
              <a:t>Three key points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24961" y="2218540"/>
            <a:ext cx="7573108" cy="1972461"/>
          </a:xfrm>
        </p:spPr>
        <p:txBody>
          <a:bodyPr>
            <a:noAutofit/>
          </a:bodyPr>
          <a:lstStyle/>
          <a:p>
            <a:pPr marL="268288" indent="-268288">
              <a:lnSpc>
                <a:spcPct val="90000"/>
              </a:lnSpc>
              <a:buFont typeface="+mj-lt"/>
              <a:buAutoNum type="arabicPeriod"/>
            </a:pPr>
            <a:r>
              <a:rPr lang="nl-BE" dirty="0">
                <a:latin typeface="Avenir" panose="02000503020000020003"/>
              </a:rPr>
              <a:t>Social identity is at the heart of youth development through sport</a:t>
            </a:r>
          </a:p>
          <a:p>
            <a:pPr marL="268288" indent="-268288">
              <a:lnSpc>
                <a:spcPct val="90000"/>
              </a:lnSpc>
              <a:buFont typeface="+mj-lt"/>
              <a:buAutoNum type="arabicPeriod"/>
            </a:pPr>
            <a:r>
              <a:rPr lang="nl-BE" dirty="0">
                <a:latin typeface="Avenir" panose="02000503020000020003"/>
              </a:rPr>
              <a:t>Developing strong social identities through sport has a range of distintive developmental consequences</a:t>
            </a:r>
          </a:p>
          <a:p>
            <a:pPr marL="268288" indent="-268288">
              <a:lnSpc>
                <a:spcPct val="90000"/>
              </a:lnSpc>
              <a:buFont typeface="+mj-lt"/>
              <a:buAutoNum type="arabicPeriod"/>
            </a:pPr>
            <a:r>
              <a:rPr lang="nl-BE" dirty="0">
                <a:latin typeface="Avenir" panose="02000503020000020003"/>
              </a:rPr>
              <a:t>Sport research may help us understand how to foster social identities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F2C47-09D1-4A44-974F-19355EB2C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512" y="379131"/>
            <a:ext cx="8376976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A social identity approach </a:t>
            </a:r>
            <a:br>
              <a:rPr lang="en-US" sz="3200" b="0" dirty="0">
                <a:solidFill>
                  <a:srgbClr val="22568B"/>
                </a:solidFill>
                <a:latin typeface="Avenir" panose="02000503020000020003"/>
              </a:rPr>
            </a:br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to topic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44796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13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1" y="1800890"/>
            <a:ext cx="8335108" cy="3070049"/>
          </a:xfrm>
        </p:spPr>
        <p:txBody>
          <a:bodyPr>
            <a:normAutofit/>
          </a:bodyPr>
          <a:lstStyle/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SI-AIM suggests that social identity amplifies the impact of youth sport experiences and developmental outcomes in 2 distinct pathways</a:t>
            </a:r>
          </a:p>
          <a:p>
            <a:pPr eaLnBrk="0" hangingPunct="0">
              <a:buClr>
                <a:schemeClr val="tx1"/>
              </a:buClr>
            </a:pPr>
            <a:endParaRPr lang="en-GB" sz="100" dirty="0">
              <a:solidFill>
                <a:schemeClr val="tx1"/>
              </a:solidFill>
              <a:latin typeface="Avenir" panose="02000503020000020003"/>
            </a:endParaRPr>
          </a:p>
          <a:p>
            <a:pPr marL="342900" indent="-342900" eaLnBrk="0" hangingPunct="0">
              <a:buClr>
                <a:schemeClr val="tx1"/>
              </a:buClr>
              <a:buAutoNum type="arabicPeriod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Social affiliation: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 Direct psychosocial benefits youth derive from social 			  ties and belongingness to a group</a:t>
            </a:r>
          </a:p>
          <a:p>
            <a:pPr marL="517779" lvl="1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6 cognitive, affective and social interaction processes identified as motivations that underpin identity construction (see SI-AIM)</a:t>
            </a:r>
          </a:p>
          <a:p>
            <a:pPr eaLnBrk="0" hangingPunct="0">
              <a:buClr>
                <a:schemeClr val="tx1"/>
              </a:buClr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2.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Social influence: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Social identifies amplify the influences of others within a                                	                     youth’s social environment</a:t>
            </a:r>
          </a:p>
          <a:p>
            <a:pPr marL="546354" lvl="1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Individuals more sensitive and responsive to </a:t>
            </a: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positive and negative </a:t>
            </a: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behaviours observed within their team</a:t>
            </a:r>
          </a:p>
          <a:p>
            <a:pPr eaLnBrk="0" hangingPunct="0">
              <a:buClr>
                <a:schemeClr val="tx1"/>
              </a:buClr>
            </a:pPr>
            <a:endParaRPr lang="en-GB" sz="1800" dirty="0">
              <a:solidFill>
                <a:schemeClr val="tx1"/>
              </a:solidFill>
              <a:latin typeface="Avenir" panose="02000503020000020003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Social identity is at the heart of youth development through sport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31238534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14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1" y="1800890"/>
            <a:ext cx="8335108" cy="3070049"/>
          </a:xfrm>
        </p:spPr>
        <p:txBody>
          <a:bodyPr>
            <a:normAutofit/>
          </a:bodyPr>
          <a:lstStyle/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Multidimensional Model of Social Identity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(Cameron, 2004)</a:t>
            </a:r>
          </a:p>
          <a:p>
            <a:pPr marL="517779" lvl="1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Ingroup ties: </a:t>
            </a: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S</a:t>
            </a:r>
            <a:r>
              <a:rPr lang="en-GB" sz="1600" dirty="0">
                <a:solidFill>
                  <a:schemeClr val="tx1"/>
                </a:solidFill>
                <a:latin typeface="Avenir" panose="02000503020000020003"/>
              </a:rPr>
              <a:t>ense of belonging and connectedness to the group</a:t>
            </a:r>
          </a:p>
          <a:p>
            <a:pPr marL="517779" lvl="1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Cognitive centrality: </a:t>
            </a: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S</a:t>
            </a:r>
            <a:r>
              <a:rPr lang="en-GB" sz="1600" dirty="0">
                <a:solidFill>
                  <a:schemeClr val="tx1"/>
                </a:solidFill>
                <a:latin typeface="Avenir" panose="02000503020000020003"/>
              </a:rPr>
              <a:t>ense that the group is important</a:t>
            </a:r>
          </a:p>
          <a:p>
            <a:pPr marL="517779" lvl="1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Ingroup affect: </a:t>
            </a: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P</a:t>
            </a:r>
            <a:r>
              <a:rPr lang="en-GB" sz="1600" dirty="0">
                <a:solidFill>
                  <a:schemeClr val="tx1"/>
                </a:solidFill>
                <a:latin typeface="Avenir" panose="02000503020000020003"/>
              </a:rPr>
              <a:t>ositive feelings about the group</a:t>
            </a:r>
          </a:p>
          <a:p>
            <a:pPr lvl="1" indent="0" eaLnBrk="0" hangingPunct="0">
              <a:buClr>
                <a:schemeClr val="tx1"/>
              </a:buClr>
              <a:buNone/>
            </a:pPr>
            <a:endParaRPr lang="en-GB" sz="1600" dirty="0">
              <a:solidFill>
                <a:schemeClr val="tx1"/>
              </a:solidFill>
              <a:latin typeface="Avenir" panose="02000503020000020003"/>
            </a:endParaRPr>
          </a:p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All 3 dimensions have been linked to positive outcomes in youth sport</a:t>
            </a:r>
          </a:p>
          <a:p>
            <a:pPr lvl="1" indent="0" eaLnBrk="0" hangingPunct="0">
              <a:buClr>
                <a:schemeClr val="tx1"/>
              </a:buClr>
              <a:buNone/>
            </a:pPr>
            <a:endParaRPr lang="en-GB" dirty="0">
              <a:solidFill>
                <a:schemeClr val="tx1"/>
              </a:solidFill>
              <a:latin typeface="Avenir" panose="02000503020000020003"/>
            </a:endParaRPr>
          </a:p>
          <a:p>
            <a:pPr lvl="1" indent="0" eaLnBrk="0" hangingPunct="0">
              <a:buClr>
                <a:schemeClr val="tx1"/>
              </a:buClr>
              <a:buNone/>
            </a:pPr>
            <a:r>
              <a:rPr lang="en-GB" sz="1600" dirty="0">
                <a:solidFill>
                  <a:schemeClr val="tx1"/>
                </a:solidFill>
                <a:latin typeface="Avenir" panose="02000503020000020003"/>
              </a:rPr>
              <a:t>E.g., increased commitment, improved personal and social skills, greater initiative, enhanced effort, and a stronger sense of self-worth</a:t>
            </a: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(Bruner et al., 2017; Martin et al., 2017)</a:t>
            </a:r>
            <a:endParaRPr lang="en-GB" dirty="0">
              <a:solidFill>
                <a:schemeClr val="tx1"/>
              </a:solidFill>
              <a:latin typeface="Avenir" panose="02000503020000020003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Developing strong social identities through sport has a range of distinctive developmental consequences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41823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15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1" y="1800890"/>
            <a:ext cx="8335108" cy="3070049"/>
          </a:xfrm>
        </p:spPr>
        <p:txBody>
          <a:bodyPr>
            <a:normAutofit/>
          </a:bodyPr>
          <a:lstStyle/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Social Identity association with moral behaviour is complex:</a:t>
            </a:r>
          </a:p>
          <a:p>
            <a:pPr eaLnBrk="0" hangingPunct="0">
              <a:buClr>
                <a:schemeClr val="tx1"/>
              </a:buClr>
            </a:pPr>
            <a:endParaRPr lang="en-GB" sz="200" dirty="0">
              <a:solidFill>
                <a:schemeClr val="tx1"/>
              </a:solidFill>
              <a:latin typeface="Avenir" panose="02000503020000020003"/>
            </a:endParaRPr>
          </a:p>
          <a:p>
            <a:pPr marL="546354" lvl="1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Ingroup ties, cognitive centrality, and ingroup affect generally associated with helping and supportive </a:t>
            </a: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prosocial behaviour towards teammates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(Bruner et al., 2014; 2018)</a:t>
            </a:r>
          </a:p>
          <a:p>
            <a:pPr lvl="1" indent="0" eaLnBrk="0" hangingPunct="0">
              <a:buClr>
                <a:schemeClr val="tx1"/>
              </a:buClr>
              <a:buNone/>
            </a:pPr>
            <a:endParaRPr lang="en-GB" sz="500" dirty="0">
              <a:solidFill>
                <a:schemeClr val="tx1"/>
              </a:solidFill>
              <a:latin typeface="Avenir" panose="02000503020000020003"/>
            </a:endParaRPr>
          </a:p>
          <a:p>
            <a:pPr marL="546354" lvl="1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Cognitive centrality likely to enact harmful </a:t>
            </a:r>
            <a:r>
              <a:rPr lang="en-GB" b="1" dirty="0">
                <a:solidFill>
                  <a:schemeClr val="tx1"/>
                </a:solidFill>
                <a:latin typeface="Avenir" panose="02000503020000020003"/>
              </a:rPr>
              <a:t>antisocial behaviour towards opponents and even teammates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(Bruner et al., 2018)</a:t>
            </a:r>
          </a:p>
          <a:p>
            <a:pPr lvl="1" indent="0" eaLnBrk="0" hangingPunct="0">
              <a:buClr>
                <a:schemeClr val="tx1"/>
              </a:buClr>
              <a:buNone/>
            </a:pPr>
            <a:endParaRPr lang="en-GB" sz="600" dirty="0">
              <a:solidFill>
                <a:schemeClr val="tx1"/>
              </a:solidFill>
              <a:latin typeface="Avenir" panose="02000503020000020003"/>
            </a:endParaRPr>
          </a:p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Antisocial behaviour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and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risky behaviour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(e.g., alcohol use)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amplified by team norms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when social identity salient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(Benson et al.,  2017; </a:t>
            </a:r>
            <a:r>
              <a:rPr lang="en-GB" sz="1400" dirty="0" err="1">
                <a:solidFill>
                  <a:schemeClr val="tx1"/>
                </a:solidFill>
                <a:latin typeface="Avenir" panose="02000503020000020003"/>
              </a:rPr>
              <a:t>Graupensperger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 et al., 2018) </a:t>
            </a:r>
            <a:endParaRPr lang="en-GB" dirty="0">
              <a:solidFill>
                <a:schemeClr val="tx1"/>
              </a:solidFill>
              <a:latin typeface="Avenir" panose="02000503020000020003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Developing strong social identities through sport has a range of distinctive developmental consequences (Cont’d)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28791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16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1" y="1800890"/>
            <a:ext cx="8335108" cy="3070049"/>
          </a:xfrm>
        </p:spPr>
        <p:txBody>
          <a:bodyPr>
            <a:normAutofit/>
          </a:bodyPr>
          <a:lstStyle/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Potential for social identification to foster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negative, not just positive behaviour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 in youth sport underlines the importance of coaches and others who have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leadership roles </a:t>
            </a:r>
          </a:p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Importance of coaches and athletes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to take steps to monitor the content of social identity and cultivate identities that promote positive norms and a positive social environment both within and beyond the team </a:t>
            </a:r>
          </a:p>
          <a:p>
            <a:pPr marL="285750" indent="-2857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Emerging evidence that along with amplifying cognitive and behaviour outcomes, social identity may positively influence </a:t>
            </a: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mental health benefits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(Vella et al., 2019)</a:t>
            </a:r>
            <a:endParaRPr lang="en-GB" dirty="0">
              <a:solidFill>
                <a:schemeClr val="tx1"/>
              </a:solidFill>
              <a:latin typeface="Avenir" panose="02000503020000020003"/>
            </a:endParaRP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Developing strong social identities through sport has a range of distinctive developmental consequences (Cont’d)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930780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17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0" y="1745699"/>
            <a:ext cx="8878560" cy="2415510"/>
          </a:xfrm>
        </p:spPr>
        <p:txBody>
          <a:bodyPr>
            <a:normAutofit/>
          </a:bodyPr>
          <a:lstStyle/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An array of antecedents contribute to social identity development in sport</a:t>
            </a:r>
          </a:p>
          <a:p>
            <a:pPr eaLnBrk="0" hangingPunct="0">
              <a:buClr>
                <a:schemeClr val="tx1"/>
              </a:buClr>
            </a:pPr>
            <a:endParaRPr lang="en-GB" sz="100" dirty="0">
              <a:solidFill>
                <a:schemeClr val="tx1"/>
              </a:solidFill>
              <a:latin typeface="Avenir" panose="02000503020000020003"/>
            </a:endParaRPr>
          </a:p>
          <a:p>
            <a:pPr marL="600075" indent="-342900" eaLnBrk="0" hangingPunct="0">
              <a:buClr>
                <a:schemeClr val="tx1"/>
              </a:buClr>
              <a:buFont typeface="+mj-lt"/>
              <a:buAutoNum type="arabicPeriod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Individual differences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: personal histories and demographic background of participants (e.g., their age, gender, and ethnicity)</a:t>
            </a:r>
          </a:p>
          <a:p>
            <a:pPr marL="600075" indent="-342900" eaLnBrk="0" hangingPunct="0">
              <a:buClr>
                <a:schemeClr val="tx1"/>
              </a:buClr>
              <a:buFont typeface="+mj-lt"/>
              <a:buAutoNum type="arabicPeriod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Team Factors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: group structure, dynamics, emergent states</a:t>
            </a:r>
          </a:p>
          <a:p>
            <a:pPr marL="600075" indent="-342900" eaLnBrk="0" hangingPunct="0">
              <a:buClr>
                <a:schemeClr val="tx1"/>
              </a:buClr>
              <a:buFont typeface="+mj-lt"/>
              <a:buAutoNum type="arabicPeriod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Contextual Factors: 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elements of the social environment (e.g., competitive level, relationships and compatibility with other groups)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Sport research may help us understand how to foster social identities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3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DF72EFF-79C4-AF4D-951F-00DAC80C9490}"/>
              </a:ext>
            </a:extLst>
          </p:cNvPr>
          <p:cNvSpPr txBox="1"/>
          <p:nvPr/>
        </p:nvSpPr>
        <p:spPr>
          <a:xfrm>
            <a:off x="265440" y="4059319"/>
            <a:ext cx="86626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Avenir" panose="02000503020000020003"/>
              </a:rPr>
              <a:t>In line with Self-Categorization Theory, these factors may also interact in complex ways (e.g., young athlete’s hand-eye coordination, existence and status of school team)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548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18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65440" y="1728348"/>
            <a:ext cx="8738449" cy="3070049"/>
          </a:xfrm>
        </p:spPr>
        <p:txBody>
          <a:bodyPr>
            <a:normAutofit/>
          </a:bodyPr>
          <a:lstStyle/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endParaRPr lang="en-GB" sz="1400" dirty="0">
              <a:solidFill>
                <a:schemeClr val="tx1"/>
              </a:solidFill>
              <a:latin typeface="Avenir" panose="02000503020000020003"/>
            </a:endParaRPr>
          </a:p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Literature examining antecedents of social identity in sport is sparse</a:t>
            </a:r>
          </a:p>
          <a:p>
            <a:pPr marL="257175" indent="-257175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Research points to the importance of comparative fit and normative fit</a:t>
            </a:r>
          </a:p>
          <a:p>
            <a:pPr indent="3111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b="1" dirty="0">
                <a:solidFill>
                  <a:schemeClr val="tx1"/>
                </a:solidFill>
                <a:latin typeface="Avenir" panose="02000503020000020003"/>
              </a:rPr>
              <a:t>Leadership</a:t>
            </a: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 - one important factor shown to predict social identity </a:t>
            </a:r>
          </a:p>
          <a:p>
            <a:pPr marL="571754" lvl="1" indent="-311150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dirty="0">
                <a:solidFill>
                  <a:schemeClr val="tx1"/>
                </a:solidFill>
                <a:latin typeface="Avenir" panose="02000503020000020003"/>
              </a:rPr>
              <a:t>A social identity process that involves creating, representing, advancing, and embedding a sense of shared identity within a group </a:t>
            </a:r>
            <a:r>
              <a:rPr lang="en-GB" sz="1400" dirty="0">
                <a:solidFill>
                  <a:schemeClr val="tx1"/>
                </a:solidFill>
                <a:latin typeface="Avenir" panose="02000503020000020003"/>
              </a:rPr>
              <a:t>(Haslam et al., 2011; Steffens et al., 2014) </a:t>
            </a:r>
            <a:endParaRPr lang="en-GB" dirty="0">
              <a:solidFill>
                <a:schemeClr val="tx1"/>
              </a:solidFill>
              <a:latin typeface="Avenir" panose="02000503020000020003"/>
            </a:endParaRPr>
          </a:p>
          <a:p>
            <a:pPr marL="358775" indent="-350838" eaLnBrk="0" hangingPunct="0">
              <a:buClr>
                <a:schemeClr val="tx1"/>
              </a:buClr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chemeClr val="tx1"/>
                </a:solidFill>
                <a:latin typeface="Avenir" panose="02000503020000020003"/>
              </a:rPr>
              <a:t>Accordingly, it is vital for young athletes to learn how to manage social identity in this way that it teaches them how to be better leaders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AE5AE21D-651E-E34E-84B1-3F2ADFB8417A}"/>
              </a:ext>
            </a:extLst>
          </p:cNvPr>
          <p:cNvSpPr txBox="1">
            <a:spLocks/>
          </p:cNvSpPr>
          <p:nvPr/>
        </p:nvSpPr>
        <p:spPr>
          <a:xfrm>
            <a:off x="984248" y="656220"/>
            <a:ext cx="7185967" cy="109227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l" defTabSz="685800" rtl="0" eaLnBrk="1" latinLnBrk="0" hangingPunct="1">
              <a:lnSpc>
                <a:spcPct val="85000"/>
              </a:lnSpc>
              <a:spcBef>
                <a:spcPts val="975"/>
              </a:spcBef>
              <a:buFont typeface="Arial" pitchFamily="34" charset="0"/>
              <a:buNone/>
              <a:defRPr sz="2800" kern="1200">
                <a:solidFill>
                  <a:srgbClr val="708DEA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500" i="1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685800" rtl="0" eaLnBrk="1" latinLnBrk="0" hangingPunct="1">
              <a:lnSpc>
                <a:spcPct val="85000"/>
              </a:lnSpc>
              <a:spcBef>
                <a:spcPts val="450"/>
              </a:spcBef>
              <a:buFont typeface="Arial" pitchFamily="34" charset="0"/>
              <a:buNone/>
              <a:defRPr sz="135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solidFill>
                  <a:srgbClr val="4094D1"/>
                </a:solidFill>
                <a:latin typeface="Avenir" panose="02000503020000020003"/>
              </a:rPr>
              <a:t>Sport research may help us understand how to foster social identities (Cont’d)</a:t>
            </a:r>
          </a:p>
        </p:txBody>
      </p:sp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B0167F0D-E4AA-3347-8E32-0F5765C219F9}"/>
              </a:ext>
            </a:extLst>
          </p:cNvPr>
          <p:cNvSpPr/>
          <p:nvPr/>
        </p:nvSpPr>
        <p:spPr>
          <a:xfrm>
            <a:off x="265441" y="656220"/>
            <a:ext cx="691661" cy="949570"/>
          </a:xfrm>
          <a:prstGeom prst="roundRect">
            <a:avLst/>
          </a:prstGeom>
          <a:solidFill>
            <a:srgbClr val="4094D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/>
              <a:t>Key </a:t>
            </a:r>
          </a:p>
          <a:p>
            <a:pPr algn="ctr"/>
            <a:r>
              <a:rPr lang="en-US" sz="1600" dirty="0"/>
              <a:t>Point </a:t>
            </a:r>
          </a:p>
          <a:p>
            <a:pPr algn="ctr"/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89498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19</a:t>
            </a:fld>
            <a:endParaRPr lang="en-GB" dirty="0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02395" y="1115036"/>
            <a:ext cx="7543747" cy="3154622"/>
          </a:xfrm>
        </p:spPr>
        <p:txBody>
          <a:bodyPr>
            <a:noAutofit/>
          </a:bodyPr>
          <a:lstStyle/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 panose="02000503020000020003"/>
              </a:rPr>
              <a:t>Social identity is at the heart of youth development through sport</a:t>
            </a: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 panose="02000503020000020003"/>
              </a:rPr>
              <a:t>Developing strong social identities through sport has a range of distintive developmental consequences</a:t>
            </a:r>
          </a:p>
          <a:p>
            <a:pPr>
              <a:lnSpc>
                <a:spcPct val="90000"/>
              </a:lnSpc>
            </a:pPr>
            <a:endParaRPr lang="nl-BE" sz="600" dirty="0">
              <a:latin typeface="Avenir" panose="02000503020000020003"/>
            </a:endParaRPr>
          </a:p>
          <a:p>
            <a:pPr marL="546354" lvl="1" indent="-285750">
              <a:lnSpc>
                <a:spcPct val="90000"/>
              </a:lnSpc>
              <a:buFont typeface="Wingdings" pitchFamily="2" charset="2"/>
              <a:buChar char="§"/>
            </a:pPr>
            <a:r>
              <a:rPr lang="nl-BE" sz="1600" dirty="0">
                <a:latin typeface="Avenir" panose="02000503020000020003"/>
              </a:rPr>
              <a:t>Social Identity-Affiliation and Influence Model (SI-AIM) highlights how</a:t>
            </a:r>
            <a:r>
              <a:rPr lang="en-GB" sz="1600" dirty="0">
                <a:solidFill>
                  <a:schemeClr val="tx1"/>
                </a:solidFill>
                <a:latin typeface="Avenir" panose="02000503020000020003"/>
              </a:rPr>
              <a:t> social identity amplifies the impact of youth sport experiences and developmental outcomes across 2 distinct pathways</a:t>
            </a:r>
          </a:p>
          <a:p>
            <a:pPr>
              <a:lnSpc>
                <a:spcPct val="90000"/>
              </a:lnSpc>
            </a:pPr>
            <a:endParaRPr lang="nl-BE" sz="600" dirty="0">
              <a:latin typeface="Avenir" panose="02000503020000020003"/>
            </a:endParaRPr>
          </a:p>
          <a:p>
            <a:pPr marL="28575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 panose="02000503020000020003"/>
              </a:rPr>
              <a:t>Sport research may help us understand how </a:t>
            </a:r>
            <a:r>
              <a:rPr lang="nl-BE">
                <a:latin typeface="Avenir" panose="02000503020000020003"/>
              </a:rPr>
              <a:t>to better foster </a:t>
            </a:r>
            <a:r>
              <a:rPr lang="nl-BE" dirty="0">
                <a:latin typeface="Avenir" panose="02000503020000020003"/>
              </a:rPr>
              <a:t>social identities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15F2C47-09D1-4A44-974F-19355EB2C1E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3512" y="379131"/>
            <a:ext cx="8376976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/>
              </a:rPr>
              <a:t>Conclusion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622444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453" y="383855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 pitchFamily="2" charset="0"/>
                <a:cs typeface="Shree Devanagari 714" panose="02000600000000000000" pitchFamily="2" charset="0"/>
              </a:rPr>
              <a:t>Background</a:t>
            </a:r>
            <a:br>
              <a:rPr lang="en-US" sz="3200" dirty="0">
                <a:latin typeface="Avenir" panose="02000503020000020003" pitchFamily="2" charset="0"/>
              </a:rPr>
            </a:br>
            <a:endParaRPr lang="en-US" sz="3200" dirty="0">
              <a:latin typeface="Avenir" panose="02000503020000020003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81000" y="1129462"/>
            <a:ext cx="7430589" cy="4014038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800" dirty="0">
                <a:solidFill>
                  <a:schemeClr val="tx1"/>
                </a:solidFill>
                <a:latin typeface="Avenir" panose="02000503020000020003" pitchFamily="2" charset="0"/>
              </a:rPr>
              <a:t>Sport is an activity rich with potential for physcial, psychological and social growth </a:t>
            </a:r>
            <a:r>
              <a:rPr lang="nl-BE" altLang="nl-BE" sz="1400" dirty="0">
                <a:solidFill>
                  <a:schemeClr val="tx1"/>
                </a:solidFill>
                <a:latin typeface="Avenir" panose="02000503020000020003" pitchFamily="2" charset="0"/>
              </a:rPr>
              <a:t>(Eime, Young, Harvey, Charity, &amp; Paywee, 2013)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14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800" dirty="0">
                <a:solidFill>
                  <a:schemeClr val="tx1"/>
                </a:solidFill>
                <a:latin typeface="Avenir" panose="02000503020000020003" pitchFamily="2" charset="0"/>
              </a:rPr>
              <a:t>Despite rhetoric speaking to the benefits from involvement in youth sport, participation alone does not guarantee positive outcomes </a:t>
            </a:r>
            <a:r>
              <a:rPr lang="nl-BE" altLang="nl-BE" sz="1400" dirty="0">
                <a:solidFill>
                  <a:schemeClr val="tx1"/>
                </a:solidFill>
                <a:latin typeface="Avenir" panose="02000503020000020003" pitchFamily="2" charset="0"/>
              </a:rPr>
              <a:t>(Côté &amp; Fraser-Thomas, 2016)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800" dirty="0">
                <a:solidFill>
                  <a:schemeClr val="tx1"/>
                </a:solidFill>
                <a:latin typeface="Avenir" panose="02000503020000020003" pitchFamily="2" charset="0"/>
              </a:rPr>
              <a:t>A growing literature has sought to explore the factors that promote disired outcomes, commonly conceptualized as the ‘3Ps’ </a:t>
            </a:r>
            <a:r>
              <a:rPr lang="nl-BE" altLang="nl-BE" sz="1400" dirty="0">
                <a:solidFill>
                  <a:schemeClr val="tx1"/>
                </a:solidFill>
                <a:latin typeface="Avenir" panose="02000503020000020003" pitchFamily="2" charset="0"/>
              </a:rPr>
              <a:t>(Côtè &amp; Hancock, 2016):</a:t>
            </a:r>
          </a:p>
          <a:p>
            <a:pPr marL="546354" lvl="1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600" b="1" dirty="0">
                <a:solidFill>
                  <a:schemeClr val="tx1"/>
                </a:solidFill>
                <a:latin typeface="Avenir" panose="02000503020000020003" pitchFamily="2" charset="0"/>
              </a:rPr>
              <a:t>Participation</a:t>
            </a:r>
          </a:p>
          <a:p>
            <a:pPr marL="546354" lvl="1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600" b="1" dirty="0">
                <a:solidFill>
                  <a:schemeClr val="tx1"/>
                </a:solidFill>
                <a:latin typeface="Avenir" panose="02000503020000020003" pitchFamily="2" charset="0"/>
              </a:rPr>
              <a:t>Performance</a:t>
            </a:r>
          </a:p>
          <a:p>
            <a:pPr marL="546354" lvl="1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600" b="1" dirty="0">
                <a:solidFill>
                  <a:schemeClr val="tx1"/>
                </a:solidFill>
                <a:latin typeface="Avenir" panose="02000503020000020003" pitchFamily="2" charset="0"/>
              </a:rPr>
              <a:t>Personal development</a:t>
            </a:r>
            <a:endParaRPr lang="nl-BE" altLang="nl-BE" sz="16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nl-BE" altLang="nl-BE" sz="1800" dirty="0">
              <a:solidFill>
                <a:schemeClr val="bg1">
                  <a:lumMod val="50000"/>
                </a:schemeClr>
              </a:solidFill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72126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453" y="383855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 pitchFamily="2" charset="0"/>
                <a:cs typeface="Shree Devanagari 714" panose="02000600000000000000" pitchFamily="2" charset="0"/>
              </a:rPr>
              <a:t>Background</a:t>
            </a:r>
            <a:br>
              <a:rPr lang="en-US" sz="3200" dirty="0">
                <a:latin typeface="Avenir" panose="02000503020000020003" pitchFamily="2" charset="0"/>
              </a:rPr>
            </a:br>
            <a:endParaRPr lang="en-US" sz="3200" dirty="0">
              <a:latin typeface="Avenir" panose="02000503020000020003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9453" y="745328"/>
            <a:ext cx="7078435" cy="4398172"/>
          </a:xfrm>
        </p:spPr>
        <p:txBody>
          <a:bodyPr>
            <a:normAutofit/>
          </a:bodyPr>
          <a:lstStyle/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BE" altLang="nl-BE" sz="14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800" dirty="0">
                <a:solidFill>
                  <a:schemeClr val="tx1"/>
                </a:solidFill>
                <a:latin typeface="Avenir" panose="02000503020000020003" pitchFamily="2" charset="0"/>
              </a:rPr>
              <a:t>Youth sport can contribute to development of the 3Ps, however, minimal work has considered the social context of sport through a social identity lens</a:t>
            </a: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900" b="1" dirty="0">
                <a:solidFill>
                  <a:schemeClr val="tx1"/>
                </a:solidFill>
                <a:latin typeface="Avenir" panose="02000503020000020003" pitchFamily="2" charset="0"/>
              </a:rPr>
              <a:t>Social identity </a:t>
            </a:r>
            <a:r>
              <a:rPr lang="nl-BE" altLang="nl-BE" sz="1900" dirty="0">
                <a:solidFill>
                  <a:schemeClr val="tx1"/>
                </a:solidFill>
                <a:latin typeface="Avenir" panose="02000503020000020003" pitchFamily="2" charset="0"/>
              </a:rPr>
              <a:t>is</a:t>
            </a:r>
            <a:endParaRPr lang="nl-BE" altLang="nl-BE" sz="1900" b="1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546354" lvl="1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dirty="0">
                <a:solidFill>
                  <a:schemeClr val="tx1"/>
                </a:solidFill>
                <a:latin typeface="Avenir" panose="02000503020000020003" pitchFamily="2" charset="0"/>
              </a:rPr>
              <a:t>Associated</a:t>
            </a:r>
            <a:r>
              <a:rPr lang="nl-BE" altLang="nl-BE" sz="1600" dirty="0">
                <a:solidFill>
                  <a:schemeClr val="tx1"/>
                </a:solidFill>
                <a:latin typeface="Avenir" panose="02000503020000020003" pitchFamily="2" charset="0"/>
              </a:rPr>
              <a:t> with a range of developmental benefits and adaptive behaviours  </a:t>
            </a:r>
            <a:endParaRPr lang="nl-BE" altLang="nl-BE" sz="19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546354" lvl="1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600" dirty="0">
                <a:solidFill>
                  <a:schemeClr val="tx1"/>
                </a:solidFill>
                <a:latin typeface="Avenir" panose="02000503020000020003" pitchFamily="2" charset="0"/>
              </a:rPr>
              <a:t>Salient given group membership satisfies innate human needs to belong </a:t>
            </a:r>
            <a:r>
              <a:rPr lang="nl-BE" altLang="nl-BE" sz="1300" dirty="0">
                <a:solidFill>
                  <a:schemeClr val="tx1"/>
                </a:solidFill>
                <a:latin typeface="Avenir" panose="02000503020000020003" pitchFamily="2" charset="0"/>
              </a:rPr>
              <a:t>(Baumeister &amp; Leary, 1995)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800" dirty="0">
                <a:solidFill>
                  <a:schemeClr val="tx1"/>
                </a:solidFill>
                <a:latin typeface="Avenir" panose="02000503020000020003" pitchFamily="2" charset="0"/>
              </a:rPr>
              <a:t>Sport can make a positive contribution to young athletes’ social and psychological devleopment to the extent that youth gain opportunities to develop and enact social identity  </a:t>
            </a: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nl-BE" altLang="nl-BE" sz="1800" dirty="0">
              <a:solidFill>
                <a:schemeClr val="bg1">
                  <a:lumMod val="50000"/>
                </a:schemeClr>
              </a:solidFill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66967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19453" y="383855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 panose="02000503020000020003" pitchFamily="2" charset="0"/>
                <a:cs typeface="Shree Devanagari 714" panose="02000600000000000000" pitchFamily="2" charset="0"/>
              </a:rPr>
              <a:t>Background</a:t>
            </a:r>
            <a:br>
              <a:rPr lang="en-US" sz="3200" dirty="0">
                <a:latin typeface="Avenir" panose="02000503020000020003" pitchFamily="2" charset="0"/>
              </a:rPr>
            </a:br>
            <a:endParaRPr lang="en-US" sz="3200" dirty="0">
              <a:latin typeface="Avenir" panose="02000503020000020003" pitchFamily="2" charset="0"/>
            </a:endParaRP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19453" y="815954"/>
            <a:ext cx="7196044" cy="4208892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21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900" b="1" dirty="0">
                <a:solidFill>
                  <a:schemeClr val="tx1"/>
                </a:solidFill>
                <a:latin typeface="Avenir" panose="02000503020000020003" pitchFamily="2" charset="0"/>
              </a:rPr>
              <a:t>Positive Youth Development (PYD)</a:t>
            </a:r>
            <a:r>
              <a:rPr lang="nl-BE" altLang="nl-BE" sz="1900" dirty="0">
                <a:solidFill>
                  <a:schemeClr val="tx1"/>
                </a:solidFill>
                <a:latin typeface="Avenir" panose="02000503020000020003" pitchFamily="2" charset="0"/>
              </a:rPr>
              <a:t> emphasizes a strength-based orientation and focuses on building youth strengths to promote positive, successful, and healthy development </a:t>
            </a:r>
            <a:r>
              <a:rPr lang="nl-BE" altLang="nl-BE" sz="1500" dirty="0">
                <a:solidFill>
                  <a:schemeClr val="tx1"/>
                </a:solidFill>
                <a:latin typeface="Avenir" panose="02000503020000020003" pitchFamily="2" charset="0"/>
              </a:rPr>
              <a:t>(Lerner et al., 2005) </a:t>
            </a:r>
            <a:endParaRPr lang="nl-BE" altLang="nl-BE" sz="14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19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nl-BE" altLang="nl-BE" sz="1900" dirty="0">
                <a:solidFill>
                  <a:schemeClr val="tx1"/>
                </a:solidFill>
                <a:latin typeface="Avenir" panose="02000503020000020003" pitchFamily="2" charset="0"/>
              </a:rPr>
              <a:t>3 distict, yet closely related, PYD approaches have had an impact on the field of youth development in sport: </a:t>
            </a:r>
          </a:p>
          <a:p>
            <a:pPr>
              <a:lnSpc>
                <a:spcPct val="110000"/>
              </a:lnSpc>
              <a:spcBef>
                <a:spcPts val="0"/>
              </a:spcBef>
            </a:pPr>
            <a:endParaRPr lang="nl-BE" altLang="nl-BE" sz="19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1485750" lvl="7" indent="-2857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nl-BE" altLang="nl-BE" sz="1900" b="1" i="0" dirty="0">
                <a:solidFill>
                  <a:schemeClr val="tx1"/>
                </a:solidFill>
                <a:latin typeface="Avenir" panose="02000503020000020003" pitchFamily="2" charset="0"/>
              </a:rPr>
              <a:t>Developmental Outcomes </a:t>
            </a:r>
          </a:p>
          <a:p>
            <a:pPr marL="1485750" lvl="7" indent="-2857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nl-BE" altLang="nl-BE" sz="1900" b="1" i="0" dirty="0">
                <a:solidFill>
                  <a:schemeClr val="tx1"/>
                </a:solidFill>
                <a:latin typeface="Avenir" panose="02000503020000020003" pitchFamily="2" charset="0"/>
              </a:rPr>
              <a:t>Life Skills </a:t>
            </a:r>
          </a:p>
          <a:p>
            <a:pPr marL="1485750" lvl="7" indent="-285750">
              <a:lnSpc>
                <a:spcPct val="110000"/>
              </a:lnSpc>
              <a:spcBef>
                <a:spcPts val="0"/>
              </a:spcBef>
              <a:buFont typeface="+mj-lt"/>
              <a:buAutoNum type="arabicPeriod"/>
            </a:pPr>
            <a:r>
              <a:rPr lang="nl-BE" altLang="nl-BE" sz="1900" b="1" i="0" dirty="0">
                <a:solidFill>
                  <a:schemeClr val="tx1"/>
                </a:solidFill>
                <a:latin typeface="Avenir" panose="02000503020000020003" pitchFamily="2" charset="0"/>
              </a:rPr>
              <a:t>Integration Approaches</a:t>
            </a:r>
          </a:p>
          <a:p>
            <a:pPr marL="285750" indent="-285750">
              <a:lnSpc>
                <a:spcPct val="110000"/>
              </a:lnSpc>
              <a:spcBef>
                <a:spcPts val="0"/>
              </a:spcBef>
              <a:buFont typeface="Arial" panose="020B0604020202020204" pitchFamily="34" charset="0"/>
              <a:buChar char="•"/>
            </a:pPr>
            <a:endParaRPr lang="nl-BE" altLang="nl-BE" sz="1800" dirty="0">
              <a:solidFill>
                <a:schemeClr val="tx1"/>
              </a:solidFill>
              <a:latin typeface="Avenir" panose="02000503020000020003" pitchFamily="2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nl-BE" altLang="nl-BE" sz="1800" dirty="0">
              <a:solidFill>
                <a:schemeClr val="bg1">
                  <a:lumMod val="50000"/>
                </a:schemeClr>
              </a:solidFill>
              <a:latin typeface="Avenir" panose="02000503020000020003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1396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507" y="338400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/>
              </a:rPr>
              <a:t>Current approaches to youth development</a:t>
            </a:r>
            <a:endParaRPr lang="en-US" sz="32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507" y="1012701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62A9D5"/>
                </a:solidFill>
                <a:latin typeface="Avenir"/>
              </a:rPr>
              <a:t>Approach 1: Developmental Outcomes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63565" y="1786728"/>
            <a:ext cx="4632220" cy="3272941"/>
          </a:xfrm>
        </p:spPr>
        <p:txBody>
          <a:bodyPr>
            <a:normAutofit/>
          </a:bodyPr>
          <a:lstStyle/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/>
              </a:rPr>
              <a:t>Two dominant conceptualisations:</a:t>
            </a:r>
          </a:p>
          <a:p>
            <a:pPr>
              <a:lnSpc>
                <a:spcPct val="90000"/>
              </a:lnSpc>
            </a:pPr>
            <a:r>
              <a:rPr lang="nl-BE" sz="1800" dirty="0">
                <a:latin typeface="Avenir"/>
              </a:rPr>
              <a:t>   1. Developmental Assets and 2. Life Skills</a:t>
            </a:r>
          </a:p>
          <a:p>
            <a:pPr>
              <a:lnSpc>
                <a:spcPct val="90000"/>
              </a:lnSpc>
            </a:pPr>
            <a:endParaRPr lang="nl-BE" sz="1900" dirty="0">
              <a:latin typeface="Avenir"/>
            </a:endParaRPr>
          </a:p>
          <a:p>
            <a:pPr marL="342900" indent="-342900">
              <a:lnSpc>
                <a:spcPct val="90000"/>
              </a:lnSpc>
              <a:buFont typeface="+mj-lt"/>
              <a:buAutoNum type="arabicPeriod"/>
            </a:pPr>
            <a:r>
              <a:rPr lang="nl-BE" b="1" dirty="0">
                <a:latin typeface="Avenir"/>
              </a:rPr>
              <a:t>Developmental Assets</a:t>
            </a:r>
            <a:r>
              <a:rPr lang="nl-BE" sz="1800" b="1" dirty="0">
                <a:latin typeface="Avenir"/>
              </a:rPr>
              <a:t> </a:t>
            </a:r>
            <a:r>
              <a:rPr lang="nl-BE" sz="1400" dirty="0">
                <a:latin typeface="Avenir"/>
              </a:rPr>
              <a:t>(Benson, 1997) </a:t>
            </a:r>
            <a:endParaRPr lang="nl-BE" sz="1600" dirty="0">
              <a:latin typeface="Avenir"/>
            </a:endParaRPr>
          </a:p>
          <a:p>
            <a:pPr marL="546354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/>
              </a:rPr>
              <a:t>40 internal and external assets </a:t>
            </a:r>
          </a:p>
          <a:p>
            <a:pPr marL="546354" lvl="1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dirty="0">
                <a:latin typeface="Avenir"/>
              </a:rPr>
              <a:t>‘Building Blocks’ that young people can acquire through participation in sport that promote healthy development and civic engagement</a:t>
            </a:r>
          </a:p>
          <a:p>
            <a:pPr marL="441579" lvl="1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nl-BE" dirty="0">
              <a:latin typeface="Avenir"/>
            </a:endParaRP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nl-BE" sz="1800" dirty="0">
              <a:solidFill>
                <a:schemeClr val="tx1"/>
              </a:solidFill>
              <a:latin typeface="Avenir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5293C156-7483-D546-AF1C-8CAC2354A20A}"/>
              </a:ext>
            </a:extLst>
          </p:cNvPr>
          <p:cNvGrpSpPr/>
          <p:nvPr/>
        </p:nvGrpSpPr>
        <p:grpSpPr>
          <a:xfrm>
            <a:off x="4987873" y="1786729"/>
            <a:ext cx="3992562" cy="3028316"/>
            <a:chOff x="0" y="0"/>
            <a:chExt cx="3992562" cy="3330575"/>
          </a:xfrm>
        </p:grpSpPr>
        <p:cxnSp>
          <p:nvCxnSpPr>
            <p:cNvPr id="8" name="Straight Arrow Connector 7">
              <a:extLst>
                <a:ext uri="{FF2B5EF4-FFF2-40B4-BE49-F238E27FC236}">
                  <a16:creationId xmlns:a16="http://schemas.microsoft.com/office/drawing/2014/main" id="{05F17B24-A16F-EF43-BC0F-EB15B6EFB6E3}"/>
                </a:ext>
              </a:extLst>
            </p:cNvPr>
            <p:cNvCxnSpPr/>
            <p:nvPr/>
          </p:nvCxnSpPr>
          <p:spPr bwMode="auto">
            <a:xfrm flipV="1">
              <a:off x="2433637" y="233362"/>
              <a:ext cx="0" cy="284480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FDFF70A1-562E-BA43-96C5-BB8A41AF8FF1}"/>
                </a:ext>
              </a:extLst>
            </p:cNvPr>
            <p:cNvCxnSpPr/>
            <p:nvPr/>
          </p:nvCxnSpPr>
          <p:spPr bwMode="auto">
            <a:xfrm>
              <a:off x="206375" y="2416175"/>
              <a:ext cx="361950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Text Box 3">
              <a:extLst>
                <a:ext uri="{FF2B5EF4-FFF2-40B4-BE49-F238E27FC236}">
                  <a16:creationId xmlns:a16="http://schemas.microsoft.com/office/drawing/2014/main" id="{F8D1C68D-1904-7C4B-90B0-492046A2D4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00" y="2163762"/>
              <a:ext cx="1343025" cy="5048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competencies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05B40BCE-7ED7-E74C-80D6-83E1EF92FB29}"/>
                </a:ext>
              </a:extLst>
            </p:cNvPr>
            <p:cNvCxnSpPr/>
            <p:nvPr/>
          </p:nvCxnSpPr>
          <p:spPr bwMode="auto">
            <a:xfrm>
              <a:off x="2414587" y="3078162"/>
              <a:ext cx="360363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FE330B3F-AD0D-E241-B475-D9475155D768}"/>
                </a:ext>
              </a:extLst>
            </p:cNvPr>
            <p:cNvCxnSpPr/>
            <p:nvPr/>
          </p:nvCxnSpPr>
          <p:spPr bwMode="auto">
            <a:xfrm>
              <a:off x="206375" y="1150937"/>
              <a:ext cx="361950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20578FA2-1C96-A647-B2B4-08B41C253ECA}"/>
                </a:ext>
              </a:extLst>
            </p:cNvPr>
            <p:cNvCxnSpPr/>
            <p:nvPr/>
          </p:nvCxnSpPr>
          <p:spPr bwMode="auto">
            <a:xfrm>
              <a:off x="206375" y="1774825"/>
              <a:ext cx="361950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02E118AC-F75E-D547-9DAE-48EBE90E7FD4}"/>
                </a:ext>
              </a:extLst>
            </p:cNvPr>
            <p:cNvCxnSpPr/>
            <p:nvPr/>
          </p:nvCxnSpPr>
          <p:spPr bwMode="auto">
            <a:xfrm>
              <a:off x="206375" y="3078162"/>
              <a:ext cx="361950" cy="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066DC970-D472-6A41-9D1C-9C00DF5CCD89}"/>
                </a:ext>
              </a:extLst>
            </p:cNvPr>
            <p:cNvCxnSpPr/>
            <p:nvPr/>
          </p:nvCxnSpPr>
          <p:spPr bwMode="auto">
            <a:xfrm>
              <a:off x="2432050" y="1150937"/>
              <a:ext cx="360362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30789086-7E83-AA4B-8E81-4CEE070647C1}"/>
                </a:ext>
              </a:extLst>
            </p:cNvPr>
            <p:cNvCxnSpPr/>
            <p:nvPr/>
          </p:nvCxnSpPr>
          <p:spPr bwMode="auto">
            <a:xfrm>
              <a:off x="2432050" y="1774825"/>
              <a:ext cx="360362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097E6497-AD67-7B46-8A92-47AFB5856289}"/>
                </a:ext>
              </a:extLst>
            </p:cNvPr>
            <p:cNvCxnSpPr/>
            <p:nvPr/>
          </p:nvCxnSpPr>
          <p:spPr bwMode="auto">
            <a:xfrm>
              <a:off x="2432050" y="2432050"/>
              <a:ext cx="360362" cy="0"/>
            </a:xfrm>
            <a:prstGeom prst="straightConnector1">
              <a:avLst/>
            </a:prstGeom>
            <a:ln w="19050">
              <a:solidFill>
                <a:schemeClr val="accent2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C597BD6B-7827-FC43-A760-06A1A950EF13}"/>
                </a:ext>
              </a:extLst>
            </p:cNvPr>
            <p:cNvCxnSpPr/>
            <p:nvPr/>
          </p:nvCxnSpPr>
          <p:spPr bwMode="auto">
            <a:xfrm flipV="1">
              <a:off x="207962" y="354012"/>
              <a:ext cx="0" cy="2724150"/>
            </a:xfrm>
            <a:prstGeom prst="straightConnector1">
              <a:avLst/>
            </a:prstGeom>
            <a:ln w="19050">
              <a:solidFill>
                <a:schemeClr val="accent1"/>
              </a:solidFill>
              <a:headEnd type="none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 Box 3">
              <a:extLst>
                <a:ext uri="{FF2B5EF4-FFF2-40B4-BE49-F238E27FC236}">
                  <a16:creationId xmlns:a16="http://schemas.microsoft.com/office/drawing/2014/main" id="{7E34B8DF-6494-9542-992D-F5453E464B2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0" y="0"/>
              <a:ext cx="1393825" cy="708025"/>
            </a:xfrm>
            <a:prstGeom prst="rect">
              <a:avLst/>
            </a:prstGeom>
            <a:solidFill>
              <a:schemeClr val="accent1">
                <a:lumMod val="40000"/>
                <a:lumOff val="6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Internal developmental assets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1" name="Text Box 3">
              <a:extLst>
                <a:ext uri="{FF2B5EF4-FFF2-40B4-BE49-F238E27FC236}">
                  <a16:creationId xmlns:a16="http://schemas.microsoft.com/office/drawing/2014/main" id="{861DC720-7C35-5F42-B030-EB0B53FA191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862" y="898525"/>
              <a:ext cx="1344613" cy="504825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personal skills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2" name="Text Box 3">
              <a:extLst>
                <a:ext uri="{FF2B5EF4-FFF2-40B4-BE49-F238E27FC236}">
                  <a16:creationId xmlns:a16="http://schemas.microsoft.com/office/drawing/2014/main" id="{BBE8B62F-DC52-854D-8F33-CF8A654475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23862" y="1524000"/>
              <a:ext cx="1344613" cy="503237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values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3" name="Text Box 3">
              <a:extLst>
                <a:ext uri="{FF2B5EF4-FFF2-40B4-BE49-F238E27FC236}">
                  <a16:creationId xmlns:a16="http://schemas.microsoft.com/office/drawing/2014/main" id="{43B9AD03-AA74-6D47-889E-CC9501764E3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9100" y="2805112"/>
              <a:ext cx="1343025" cy="503238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commitment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4" name="Text Box 3">
              <a:extLst>
                <a:ext uri="{FF2B5EF4-FFF2-40B4-BE49-F238E27FC236}">
                  <a16:creationId xmlns:a16="http://schemas.microsoft.com/office/drawing/2014/main" id="{23062163-C730-1C4B-B002-4813DB015DC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24087" y="0"/>
              <a:ext cx="1393825" cy="708025"/>
            </a:xfrm>
            <a:prstGeom prst="rect">
              <a:avLst/>
            </a:prstGeom>
            <a:solidFill>
              <a:schemeClr val="accent2">
                <a:lumMod val="40000"/>
                <a:lumOff val="6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External developmental assets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5" name="Text Box 3">
              <a:extLst>
                <a:ext uri="{FF2B5EF4-FFF2-40B4-BE49-F238E27FC236}">
                  <a16:creationId xmlns:a16="http://schemas.microsoft.com/office/drawing/2014/main" id="{C450E69E-B933-CF4B-9825-EB85E60A4FB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49537" y="898525"/>
              <a:ext cx="1343025" cy="504826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support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6" name="Text Box 3">
              <a:extLst>
                <a:ext uri="{FF2B5EF4-FFF2-40B4-BE49-F238E27FC236}">
                  <a16:creationId xmlns:a16="http://schemas.microsoft.com/office/drawing/2014/main" id="{AFFE4EDD-294B-B84A-BFE0-95EAC4845C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5725" y="1524000"/>
              <a:ext cx="1343025" cy="503237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empowerment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7" name="Text Box 3">
              <a:extLst>
                <a:ext uri="{FF2B5EF4-FFF2-40B4-BE49-F238E27FC236}">
                  <a16:creationId xmlns:a16="http://schemas.microsoft.com/office/drawing/2014/main" id="{6BDDB604-407B-664B-A31E-042B3AF4894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5725" y="2166937"/>
              <a:ext cx="1343025" cy="503238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boundaries and expectations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  <p:sp>
          <p:nvSpPr>
            <p:cNvPr id="28" name="Text Box 3">
              <a:extLst>
                <a:ext uri="{FF2B5EF4-FFF2-40B4-BE49-F238E27FC236}">
                  <a16:creationId xmlns:a16="http://schemas.microsoft.com/office/drawing/2014/main" id="{01E06BFC-438D-6F41-B1C5-F62B9F5592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625725" y="2825750"/>
              <a:ext cx="1343025" cy="504825"/>
            </a:xfrm>
            <a:prstGeom prst="rect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 cmpd="sng">
              <a:solidFill>
                <a:schemeClr val="bg1">
                  <a:lumMod val="75000"/>
                </a:schemeClr>
              </a:solidFill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fontAlgn="base" hangingPunct="0"/>
              <a:r>
                <a:rPr lang="en-US" sz="1100" kern="1200">
                  <a:solidFill>
                    <a:srgbClr val="000000"/>
                  </a:solidFill>
                  <a:effectLst/>
                  <a:latin typeface="Arial" panose="020B0604020202020204" pitchFamily="34" charset="0"/>
                  <a:ea typeface="MS PGothic" panose="020B0600070205080204" pitchFamily="34" charset="-128"/>
                  <a:cs typeface="Times New Roman" panose="02020603050405020304" pitchFamily="18" charset="0"/>
                </a:rPr>
                <a:t>constructive use of time</a:t>
              </a:r>
              <a:endParaRPr lang="en-CA" sz="1200">
                <a:effectLst/>
                <a:latin typeface="Cambria" panose="02040503050406030204" pitchFamily="18" charset="0"/>
                <a:ea typeface="MS Mincho" panose="02020609040205080304" pitchFamily="49" charset="-128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533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6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507" y="338400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/>
              </a:rPr>
              <a:t>Current approaches to youth development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507" y="1012701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62A9D5"/>
                </a:solidFill>
                <a:latin typeface="Avenir"/>
              </a:rPr>
              <a:t>Approach 1: Developmental Outcomes (Cont’d)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6507" y="1793311"/>
            <a:ext cx="8095343" cy="2585258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nl-BE" sz="1800" b="1" dirty="0">
                <a:latin typeface="Avenir"/>
              </a:rPr>
              <a:t>2. </a:t>
            </a:r>
            <a:r>
              <a:rPr lang="nl-BE" b="1" dirty="0">
                <a:latin typeface="Avenir"/>
              </a:rPr>
              <a:t>5 C’s Framework </a:t>
            </a:r>
            <a:r>
              <a:rPr lang="nl-BE" sz="1600" dirty="0">
                <a:latin typeface="Avenir"/>
              </a:rPr>
              <a:t>(Lerner et al., 2005) </a:t>
            </a:r>
            <a:endParaRPr lang="nl-BE" sz="1800" dirty="0">
              <a:latin typeface="Avenir"/>
            </a:endParaRPr>
          </a:p>
          <a:p>
            <a:pPr lvl="1" indent="0">
              <a:lnSpc>
                <a:spcPct val="90000"/>
              </a:lnSpc>
              <a:buNone/>
            </a:pPr>
            <a:endParaRPr lang="nl-BE" sz="1600" dirty="0">
              <a:latin typeface="Avenir"/>
            </a:endParaRPr>
          </a:p>
          <a:p>
            <a:pPr marL="441579" lvl="1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nl-BE" sz="1600" dirty="0">
              <a:latin typeface="Avenir"/>
            </a:endParaRP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nl-BE" sz="1800" dirty="0">
              <a:solidFill>
                <a:schemeClr val="tx1"/>
              </a:solidFill>
              <a:latin typeface="Avenir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786CBF9-51AD-2744-85A0-C376966ACB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923" y="2361020"/>
            <a:ext cx="4871720" cy="21805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531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7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507" y="338400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/>
              </a:rPr>
              <a:t>Current approaches to youth development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507" y="1012701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62A9D5"/>
                </a:solidFill>
                <a:latin typeface="Avenir"/>
              </a:rPr>
              <a:t>Approach 2: Life Skills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6507" y="1688961"/>
            <a:ext cx="8361402" cy="3302139"/>
          </a:xfrm>
        </p:spPr>
        <p:txBody>
          <a:bodyPr>
            <a:normAutofit/>
          </a:bodyPr>
          <a:lstStyle/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dirty="0">
                <a:latin typeface="Avenir"/>
              </a:rPr>
              <a:t>Youth sport can be an ideal context for teaching and transmitting life skills across different domains (e.g., home, school, and community)</a:t>
            </a: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b="1" dirty="0">
                <a:latin typeface="Avenir"/>
              </a:rPr>
              <a:t>Life skills </a:t>
            </a:r>
            <a:r>
              <a:rPr lang="nl-BE" sz="1800" dirty="0">
                <a:latin typeface="Avenir"/>
              </a:rPr>
              <a:t>– “those internal personal assets, characteristics, and skills that can be faciltated or developed in sport and are transferred for use in non-sport settings” </a:t>
            </a:r>
            <a:r>
              <a:rPr lang="nl-BE" sz="1400" dirty="0">
                <a:latin typeface="Avenir"/>
              </a:rPr>
              <a:t>(Gould &amp; Carson, 2009, p. 60)</a:t>
            </a:r>
          </a:p>
          <a:p>
            <a:pPr marL="592455" lvl="2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300" dirty="0">
                <a:latin typeface="Avenir"/>
              </a:rPr>
              <a:t>Eg., goal setting, emotional control, self-esteem, and hard work ethic</a:t>
            </a: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dirty="0">
                <a:latin typeface="Avenir"/>
              </a:rPr>
              <a:t>Like skills can be taught </a:t>
            </a:r>
            <a:r>
              <a:rPr lang="nl-BE" sz="1800" b="1" i="1" dirty="0">
                <a:latin typeface="Avenir"/>
              </a:rPr>
              <a:t>explicitly</a:t>
            </a:r>
            <a:r>
              <a:rPr lang="nl-BE" sz="1800" dirty="0">
                <a:latin typeface="Avenir"/>
              </a:rPr>
              <a:t> (i.e., taught purposefully alongside sport skills) or </a:t>
            </a:r>
            <a:r>
              <a:rPr lang="nl-BE" sz="1800" b="1" i="1" dirty="0">
                <a:latin typeface="Avenir"/>
              </a:rPr>
              <a:t>implicitly </a:t>
            </a:r>
            <a:r>
              <a:rPr lang="nl-BE" sz="1800" dirty="0">
                <a:latin typeface="Avenir"/>
              </a:rPr>
              <a:t>(i.e., no deliberate effort is made to make sport-specific skills transferable to other domains)</a:t>
            </a: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dirty="0">
                <a:latin typeface="Avenir"/>
              </a:rPr>
              <a:t>Importantly, there is a lack of consensus about </a:t>
            </a:r>
            <a:r>
              <a:rPr lang="nl-BE" sz="1800" i="1" dirty="0">
                <a:latin typeface="Avenir"/>
              </a:rPr>
              <a:t>how </a:t>
            </a:r>
            <a:r>
              <a:rPr lang="nl-BE" sz="1800" dirty="0">
                <a:latin typeface="Avenir"/>
              </a:rPr>
              <a:t>developmental outcomes transfer to the world beyond sport </a:t>
            </a:r>
            <a:r>
              <a:rPr lang="nl-BE" sz="1400" dirty="0">
                <a:latin typeface="Avenir"/>
              </a:rPr>
              <a:t>(Turnnidge et al., 2014) </a:t>
            </a:r>
            <a:endParaRPr lang="nl-BE" sz="1800" dirty="0">
              <a:latin typeface="Avenir"/>
            </a:endParaRP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endParaRPr lang="nl-BE" sz="1800" dirty="0"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331159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8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507" y="338400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/>
              </a:rPr>
              <a:t>Current approaches to youth development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507" y="1012701"/>
            <a:ext cx="7772400" cy="519094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62A9D5"/>
                </a:solidFill>
                <a:latin typeface="Avenir"/>
              </a:rPr>
              <a:t>Approach 3: Integrated Approaches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9E1FB00C-FB00-47C6-88BF-17239AD5F69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86507" y="1793311"/>
            <a:ext cx="8095343" cy="2585258"/>
          </a:xfrm>
        </p:spPr>
        <p:txBody>
          <a:bodyPr>
            <a:normAutofit/>
          </a:bodyPr>
          <a:lstStyle/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dirty="0">
                <a:latin typeface="Avenir"/>
              </a:rPr>
              <a:t>Focus on ways in which the social and physical environments of youth sport can promote and be designed to promote positive developmental outcomes and experiences</a:t>
            </a: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dirty="0">
                <a:latin typeface="Avenir"/>
              </a:rPr>
              <a:t>Builds upon on Bronfenbrenner’s </a:t>
            </a:r>
            <a:r>
              <a:rPr lang="nl-BE" sz="1400" dirty="0">
                <a:latin typeface="Avenir"/>
              </a:rPr>
              <a:t>(1977, 1999) </a:t>
            </a:r>
            <a:r>
              <a:rPr lang="nl-BE" sz="1800" dirty="0">
                <a:latin typeface="Avenir"/>
              </a:rPr>
              <a:t>Ecological Systems Theory</a:t>
            </a:r>
          </a:p>
          <a:p>
            <a:pPr marL="180975" indent="-180975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nl-BE" sz="1800" b="1" dirty="0">
                <a:latin typeface="Avenir"/>
              </a:rPr>
              <a:t>Two sport-specific influential PYD models</a:t>
            </a:r>
          </a:p>
          <a:p>
            <a:pPr marL="603504" lvl="1" indent="-342900">
              <a:lnSpc>
                <a:spcPct val="90000"/>
              </a:lnSpc>
              <a:buFont typeface="+mj-lt"/>
              <a:buAutoNum type="arabicPeriod"/>
            </a:pPr>
            <a:r>
              <a:rPr lang="nl-BE" b="1" dirty="0">
                <a:solidFill>
                  <a:schemeClr val="tx1"/>
                </a:solidFill>
                <a:latin typeface="Avenir"/>
              </a:rPr>
              <a:t>Personal Assets Framework</a:t>
            </a:r>
            <a:r>
              <a:rPr lang="nl-BE" sz="1600" b="1" dirty="0">
                <a:solidFill>
                  <a:schemeClr val="tx1"/>
                </a:solidFill>
                <a:latin typeface="Avenir"/>
              </a:rPr>
              <a:t> </a:t>
            </a:r>
            <a:r>
              <a:rPr lang="nl-BE" sz="1400" dirty="0">
                <a:solidFill>
                  <a:schemeClr val="tx1"/>
                </a:solidFill>
                <a:latin typeface="Avenir"/>
              </a:rPr>
              <a:t>(Côté et al., 2014)</a:t>
            </a:r>
          </a:p>
          <a:p>
            <a:pPr marL="603504" lvl="1" indent="-342900">
              <a:lnSpc>
                <a:spcPct val="90000"/>
              </a:lnSpc>
              <a:buFont typeface="+mj-lt"/>
              <a:buAutoNum type="arabicPeriod"/>
            </a:pPr>
            <a:r>
              <a:rPr lang="nl-BE" b="1" dirty="0">
                <a:solidFill>
                  <a:schemeClr val="tx1"/>
                </a:solidFill>
                <a:latin typeface="Avenir"/>
              </a:rPr>
              <a:t>Positive Youth Development through Sport </a:t>
            </a:r>
            <a:r>
              <a:rPr lang="nl-BE" sz="1400" dirty="0">
                <a:solidFill>
                  <a:schemeClr val="tx1"/>
                </a:solidFill>
                <a:latin typeface="Avenir"/>
              </a:rPr>
              <a:t>(Holt et al., 2017) </a:t>
            </a:r>
            <a:endParaRPr lang="nl-BE" sz="1600" dirty="0">
              <a:solidFill>
                <a:schemeClr val="tx1"/>
              </a:solidFill>
              <a:latin typeface="Avenir"/>
            </a:endParaRPr>
          </a:p>
        </p:txBody>
      </p:sp>
    </p:spTree>
    <p:extLst>
      <p:ext uri="{BB962C8B-B14F-4D97-AF65-F5344CB8AC3E}">
        <p14:creationId xmlns:p14="http://schemas.microsoft.com/office/powerpoint/2010/main" val="147458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E9EBA9-4843-A348-B607-AF6A8AA45D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BDED0440-CF85-4CB9-8D89-87E5AE29F424}" type="slidenum">
              <a:rPr lang="en-GB" smtClean="0"/>
              <a:pPr/>
              <a:t>9</a:t>
            </a:fld>
            <a:endParaRPr lang="en-GB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E36572C-7613-4D4D-9C7E-9752C773C58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6507" y="338400"/>
            <a:ext cx="7772400" cy="521493"/>
          </a:xfrm>
        </p:spPr>
        <p:txBody>
          <a:bodyPr anchor="t">
            <a:noAutofit/>
          </a:bodyPr>
          <a:lstStyle>
            <a:lvl1pPr algn="l">
              <a:defRPr sz="3600" b="1"/>
            </a:lvl1pPr>
          </a:lstStyle>
          <a:p>
            <a:r>
              <a:rPr lang="en-US" sz="3200" b="0" dirty="0">
                <a:solidFill>
                  <a:srgbClr val="22568B"/>
                </a:solidFill>
                <a:latin typeface="Avenir"/>
              </a:rPr>
              <a:t>Current approaches to youth development</a:t>
            </a:r>
            <a:br>
              <a:rPr lang="en-US" sz="3200" dirty="0"/>
            </a:br>
            <a:endParaRPr lang="en-US" sz="3200" dirty="0"/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3032AF5D-CA33-074F-A0A7-CDA284CE41E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86507" y="1012701"/>
            <a:ext cx="7336693" cy="519094"/>
          </a:xfrm>
        </p:spPr>
        <p:txBody>
          <a:bodyPr>
            <a:normAutofit fontScale="92500"/>
          </a:bodyPr>
          <a:lstStyle>
            <a:lvl1pPr marL="0" indent="0" algn="l">
              <a:buNone/>
              <a:defRPr sz="2800">
                <a:solidFill>
                  <a:srgbClr val="708DEA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z="2400" dirty="0">
                <a:solidFill>
                  <a:srgbClr val="62A9D5"/>
                </a:solidFill>
                <a:latin typeface="Avenir"/>
              </a:rPr>
              <a:t>Summary of benefits derived from youth sport by models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1DF7D5FC-464A-A34B-A153-2B09AF36DA31}"/>
              </a:ext>
            </a:extLst>
          </p:cNvPr>
          <p:cNvGraphicFramePr>
            <a:graphicFrameLocks noGrp="1"/>
          </p:cNvGraphicFramePr>
          <p:nvPr/>
        </p:nvGraphicFramePr>
        <p:xfrm>
          <a:off x="598559" y="1531795"/>
          <a:ext cx="7486750" cy="330747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824526">
                  <a:extLst>
                    <a:ext uri="{9D8B030D-6E8A-4147-A177-3AD203B41FA5}">
                      <a16:colId xmlns:a16="http://schemas.microsoft.com/office/drawing/2014/main" val="3054214206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2985074364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3491117842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568713199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319638147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2870738111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47117875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2302645338"/>
                    </a:ext>
                  </a:extLst>
                </a:gridCol>
                <a:gridCol w="582778">
                  <a:extLst>
                    <a:ext uri="{9D8B030D-6E8A-4147-A177-3AD203B41FA5}">
                      <a16:colId xmlns:a16="http://schemas.microsoft.com/office/drawing/2014/main" val="1120797732"/>
                    </a:ext>
                  </a:extLst>
                </a:gridCol>
              </a:tblGrid>
              <a:tr h="1112915">
                <a:tc>
                  <a:txBody>
                    <a:bodyPr/>
                    <a:lstStyle/>
                    <a:p>
                      <a:pPr marL="57150" marR="28575" indent="-57150" algn="just">
                        <a:lnSpc>
                          <a:spcPct val="115000"/>
                        </a:lnSpc>
                        <a:spcBef>
                          <a:spcPts val="600"/>
                        </a:spcBef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Model/ Approach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Confidence and self-esteem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Competence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Positive identity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Connectedness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Sense of purpose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Contribution to community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Positive social influences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36830" marR="36830" algn="l">
                        <a:lnSpc>
                          <a:spcPct val="115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j-lt"/>
                        </a:rPr>
                        <a:t>Character*</a:t>
                      </a:r>
                      <a:endParaRPr lang="en-CA" sz="1400" b="1" dirty="0">
                        <a:solidFill>
                          <a:schemeClr val="bg1"/>
                        </a:solidFill>
                        <a:effectLst/>
                        <a:latin typeface="+mj-lt"/>
                        <a:ea typeface="Times New Roman" panose="02020603050405020304" pitchFamily="18" charset="0"/>
                      </a:endParaRPr>
                    </a:p>
                  </a:txBody>
                  <a:tcPr marL="19216" marR="19216" marT="0" marB="0" vert="vert270" anchor="ctr">
                    <a:solidFill>
                      <a:srgbClr val="22568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5700174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Internal and External Assets 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-11874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-11874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-118745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1295" indent="-11874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-118745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1295" indent="-11874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1295" indent="-118745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1295" indent="-118745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3951788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 4/5 Cs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  <a:tabLst>
                          <a:tab pos="139700" algn="l"/>
                          <a:tab pos="457200" algn="l"/>
                        </a:tabLs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799562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Life Skills Approach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73990297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Personal Assets Framework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8615606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Positive Youth Development through Sport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extLst>
                  <a:ext uri="{0D108BD9-81ED-4DB2-BD59-A6C34878D82A}">
                    <a16:rowId xmlns:a16="http://schemas.microsoft.com/office/drawing/2014/main" val="2683358139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Sport Experiences for Children and Youth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extLst>
                  <a:ext uri="{0D108BD9-81ED-4DB2-BD59-A6C34878D82A}">
                    <a16:rowId xmlns:a16="http://schemas.microsoft.com/office/drawing/2014/main" val="1334686165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Appropriate Youth Settings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>
                          <a:effectLst/>
                          <a:latin typeface="+mn-lt"/>
                        </a:rPr>
                        <a:t> </a:t>
                      </a:r>
                      <a:endParaRPr lang="en-CA" sz="900" b="1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78910220"/>
                  </a:ext>
                </a:extLst>
              </a:tr>
              <a:tr h="274320">
                <a:tc>
                  <a:txBody>
                    <a:bodyPr/>
                    <a:lstStyle/>
                    <a:p>
                      <a:pPr marL="143510" indent="-114300">
                        <a:lnSpc>
                          <a:spcPct val="100000"/>
                        </a:lnSpc>
                      </a:pPr>
                      <a:r>
                        <a:rPr lang="en-GB" sz="1200" b="1" dirty="0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Youth Experiences in Sport </a:t>
                      </a:r>
                      <a:endParaRPr lang="en-CA" sz="1200" b="1" dirty="0">
                        <a:solidFill>
                          <a:schemeClr val="bg1"/>
                        </a:solidFill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22568B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lnSpc>
                          <a:spcPts val="1300"/>
                        </a:lnSpc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800" b="1" dirty="0">
                          <a:effectLst/>
                          <a:latin typeface="+mn-lt"/>
                        </a:rPr>
                        <a:t> 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/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tc>
                  <a:txBody>
                    <a:bodyPr/>
                    <a:lstStyle/>
                    <a:p>
                      <a:pPr marL="200660" indent="-114300" algn="ctr">
                        <a:spcBef>
                          <a:spcPts val="200"/>
                        </a:spcBef>
                        <a:spcAft>
                          <a:spcPts val="0"/>
                        </a:spcAft>
                      </a:pPr>
                      <a:r>
                        <a:rPr lang="en-GB" sz="1400" b="1" dirty="0">
                          <a:effectLst/>
                          <a:latin typeface="+mn-lt"/>
                          <a:sym typeface="Wingdings 2" pitchFamily="2" charset="2"/>
                        </a:rPr>
                        <a:t></a:t>
                      </a:r>
                      <a:endParaRPr lang="en-CA" sz="900" b="1" dirty="0">
                        <a:effectLst/>
                        <a:latin typeface="+mn-lt"/>
                        <a:ea typeface="MS Mincho" panose="02020609040205080304" pitchFamily="49" charset="-128"/>
                        <a:cs typeface="Times New Roman" panose="02020603050405020304" pitchFamily="18" charset="0"/>
                      </a:endParaRPr>
                    </a:p>
                  </a:txBody>
                  <a:tcPr marL="19216" marR="19216" marT="0" marB="0" anchor="ctr">
                    <a:solidFill>
                      <a:srgbClr val="A8CBD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45138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06284"/>
      </p:ext>
    </p:extLst>
  </p:cSld>
  <p:clrMapOvr>
    <a:masterClrMapping/>
  </p:clrMapOvr>
</p:sld>
</file>

<file path=ppt/theme/theme1.xml><?xml version="1.0" encoding="utf-8"?>
<a:theme xmlns:a="http://schemas.openxmlformats.org/drawingml/2006/main" name="Metropolitan">
  <a:themeElements>
    <a:clrScheme name="Metropolitan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Metropolitan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Metropolitan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7D7AB4BC5C5FC49B44E5D0AD7668A91" ma:contentTypeVersion="13" ma:contentTypeDescription="Create a new document." ma:contentTypeScope="" ma:versionID="164fb0483e3f63a7c48d0c8127926e34">
  <xsd:schema xmlns:xsd="http://www.w3.org/2001/XMLSchema" xmlns:xs="http://www.w3.org/2001/XMLSchema" xmlns:p="http://schemas.microsoft.com/office/2006/metadata/properties" xmlns:ns3="40e20171-6edb-45ad-8ac4-7e0229e7c879" xmlns:ns4="35b40e38-f187-4def-b149-9a2597bf88a1" targetNamespace="http://schemas.microsoft.com/office/2006/metadata/properties" ma:root="true" ma:fieldsID="3d6165212b4698202d2d40db3767e1d3" ns3:_="" ns4:_="">
    <xsd:import namespace="40e20171-6edb-45ad-8ac4-7e0229e7c879"/>
    <xsd:import namespace="35b40e38-f187-4def-b149-9a2597bf88a1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0e20171-6edb-45ad-8ac4-7e0229e7c87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5b40e38-f187-4def-b149-9a2597bf88a1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6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75D09F8-62D7-4669-80AB-FA2ABB276D9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71B595D-4749-4AA9-A0E2-0D75B5BBA5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0e20171-6edb-45ad-8ac4-7e0229e7c879"/>
    <ds:schemaRef ds:uri="35b40e38-f187-4def-b149-9a2597bf88a1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A7A907E-5D50-4097-BFC4-4FE7B6A7F250}">
  <ds:schemaRefs>
    <ds:schemaRef ds:uri="http://schemas.openxmlformats.org/package/2006/metadata/core-properties"/>
    <ds:schemaRef ds:uri="http://www.w3.org/XML/1998/namespace"/>
    <ds:schemaRef ds:uri="http://schemas.microsoft.com/office/infopath/2007/PartnerControls"/>
    <ds:schemaRef ds:uri="35b40e38-f187-4def-b149-9a2597bf88a1"/>
    <ds:schemaRef ds:uri="http://purl.org/dc/elements/1.1/"/>
    <ds:schemaRef ds:uri="http://schemas.microsoft.com/office/2006/documentManagement/types"/>
    <ds:schemaRef ds:uri="http://schemas.microsoft.com/office/2006/metadata/properties"/>
    <ds:schemaRef ds:uri="http://purl.org/dc/dcmitype/"/>
    <ds:schemaRef ds:uri="40e20171-6edb-45ad-8ac4-7e0229e7c879"/>
    <ds:schemaRef ds:uri="http://purl.org/dc/terms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23302</TotalTime>
  <Words>1672</Words>
  <Application>Microsoft Macintosh PowerPoint</Application>
  <PresentationFormat>On-screen Show (16:9)</PresentationFormat>
  <Paragraphs>275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6" baseType="lpstr">
      <vt:lpstr>Arial</vt:lpstr>
      <vt:lpstr>Avenir</vt:lpstr>
      <vt:lpstr>Calibri</vt:lpstr>
      <vt:lpstr>Calibri Light</vt:lpstr>
      <vt:lpstr>Cambria</vt:lpstr>
      <vt:lpstr>Wingdings</vt:lpstr>
      <vt:lpstr>Metropolitan</vt:lpstr>
      <vt:lpstr>PowerPoint Presentation</vt:lpstr>
      <vt:lpstr>Background </vt:lpstr>
      <vt:lpstr>Background </vt:lpstr>
      <vt:lpstr>Background </vt:lpstr>
      <vt:lpstr>Current approaches to youth development</vt:lpstr>
      <vt:lpstr>Current approaches to youth development </vt:lpstr>
      <vt:lpstr>Current approaches to youth development </vt:lpstr>
      <vt:lpstr>Current approaches to youth development </vt:lpstr>
      <vt:lpstr>Current approaches to youth development </vt:lpstr>
      <vt:lpstr>A social identity approach to  youth development  </vt:lpstr>
      <vt:lpstr>A social identity approach  to youth development </vt:lpstr>
      <vt:lpstr>A social identity approach  to topic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Conclusion</vt:lpstr>
    </vt:vector>
  </TitlesOfParts>
  <Company>Sage Publications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we know</dc:title>
  <dc:creator>Martha Sedgwick</dc:creator>
  <cp:lastModifiedBy>Mark Bruner</cp:lastModifiedBy>
  <cp:revision>857</cp:revision>
  <cp:lastPrinted>2017-06-27T15:10:23Z</cp:lastPrinted>
  <dcterms:created xsi:type="dcterms:W3CDTF">2012-11-12T22:03:53Z</dcterms:created>
  <dcterms:modified xsi:type="dcterms:W3CDTF">2022-01-12T23:08:45Z</dcterms:modified>
  <cp:contentStatus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0x01010057D7AB4BC5C5FC49B44E5D0AD7668A91</vt:lpwstr>
  </property>
</Properties>
</file>