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tif" ContentType="image/tiff"/>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969" r:id="rId4"/>
  </p:sldMasterIdLst>
  <p:notesMasterIdLst>
    <p:notesMasterId r:id="rId21"/>
  </p:notesMasterIdLst>
  <p:handoutMasterIdLst>
    <p:handoutMasterId r:id="rId22"/>
  </p:handoutMasterIdLst>
  <p:sldIdLst>
    <p:sldId id="500" r:id="rId5"/>
    <p:sldId id="1053" r:id="rId6"/>
    <p:sldId id="1094" r:id="rId7"/>
    <p:sldId id="1048" r:id="rId8"/>
    <p:sldId id="1086" r:id="rId9"/>
    <p:sldId id="1087" r:id="rId10"/>
    <p:sldId id="1088" r:id="rId11"/>
    <p:sldId id="1076" r:id="rId12"/>
    <p:sldId id="1080" r:id="rId13"/>
    <p:sldId id="1089" r:id="rId14"/>
    <p:sldId id="1090" r:id="rId15"/>
    <p:sldId id="1093" r:id="rId16"/>
    <p:sldId id="1091" r:id="rId17"/>
    <p:sldId id="1095" r:id="rId18"/>
    <p:sldId id="1092" r:id="rId19"/>
    <p:sldId id="577" r:id="rId20"/>
  </p:sldIdLst>
  <p:sldSz cx="9144000" cy="5143500" type="screen16x9"/>
  <p:notesSz cx="6797675" cy="9926638"/>
  <p:defaultTextStyle>
    <a:defPPr>
      <a:defRPr lang="en-US"/>
    </a:defPPr>
    <a:lvl1pPr algn="l" defTabSz="457200" rtl="0" fontAlgn="base">
      <a:spcBef>
        <a:spcPct val="0"/>
      </a:spcBef>
      <a:spcAft>
        <a:spcPct val="0"/>
      </a:spcAft>
      <a:defRPr kern="1200">
        <a:solidFill>
          <a:schemeClr val="tx1"/>
        </a:solidFill>
        <a:latin typeface="Arial" charset="0"/>
        <a:ea typeface="ＭＳ Ｐゴシック" pitchFamily="34" charset="-128"/>
        <a:cs typeface="+mn-cs"/>
      </a:defRPr>
    </a:lvl1pPr>
    <a:lvl2pPr marL="457200" algn="l" defTabSz="457200" rtl="0" fontAlgn="base">
      <a:spcBef>
        <a:spcPct val="0"/>
      </a:spcBef>
      <a:spcAft>
        <a:spcPct val="0"/>
      </a:spcAft>
      <a:defRPr kern="1200">
        <a:solidFill>
          <a:schemeClr val="tx1"/>
        </a:solidFill>
        <a:latin typeface="Arial" charset="0"/>
        <a:ea typeface="ＭＳ Ｐゴシック" pitchFamily="34" charset="-128"/>
        <a:cs typeface="+mn-cs"/>
      </a:defRPr>
    </a:lvl2pPr>
    <a:lvl3pPr marL="914400" algn="l" defTabSz="457200" rtl="0" fontAlgn="base">
      <a:spcBef>
        <a:spcPct val="0"/>
      </a:spcBef>
      <a:spcAft>
        <a:spcPct val="0"/>
      </a:spcAft>
      <a:defRPr kern="1200">
        <a:solidFill>
          <a:schemeClr val="tx1"/>
        </a:solidFill>
        <a:latin typeface="Arial" charset="0"/>
        <a:ea typeface="ＭＳ Ｐゴシック" pitchFamily="34" charset="-128"/>
        <a:cs typeface="+mn-cs"/>
      </a:defRPr>
    </a:lvl3pPr>
    <a:lvl4pPr marL="1371600" algn="l" defTabSz="457200" rtl="0" fontAlgn="base">
      <a:spcBef>
        <a:spcPct val="0"/>
      </a:spcBef>
      <a:spcAft>
        <a:spcPct val="0"/>
      </a:spcAft>
      <a:defRPr kern="1200">
        <a:solidFill>
          <a:schemeClr val="tx1"/>
        </a:solidFill>
        <a:latin typeface="Arial" charset="0"/>
        <a:ea typeface="ＭＳ Ｐゴシック" pitchFamily="34" charset="-128"/>
        <a:cs typeface="+mn-cs"/>
      </a:defRPr>
    </a:lvl4pPr>
    <a:lvl5pPr marL="1828800" algn="l" defTabSz="457200" rtl="0" fontAlgn="base">
      <a:spcBef>
        <a:spcPct val="0"/>
      </a:spcBef>
      <a:spcAft>
        <a:spcPct val="0"/>
      </a:spcAft>
      <a:defRPr kern="1200">
        <a:solidFill>
          <a:schemeClr val="tx1"/>
        </a:solidFill>
        <a:latin typeface="Arial" charset="0"/>
        <a:ea typeface="ＭＳ Ｐゴシック" pitchFamily="34" charset="-128"/>
        <a:cs typeface="+mn-cs"/>
      </a:defRPr>
    </a:lvl5pPr>
    <a:lvl6pPr marL="2286000" algn="l" defTabSz="914400" rtl="0" eaLnBrk="1" latinLnBrk="0" hangingPunct="1">
      <a:defRPr kern="1200">
        <a:solidFill>
          <a:schemeClr val="tx1"/>
        </a:solidFill>
        <a:latin typeface="Arial" charset="0"/>
        <a:ea typeface="ＭＳ Ｐゴシック" pitchFamily="34" charset="-128"/>
        <a:cs typeface="+mn-cs"/>
      </a:defRPr>
    </a:lvl6pPr>
    <a:lvl7pPr marL="2743200" algn="l" defTabSz="914400" rtl="0" eaLnBrk="1" latinLnBrk="0" hangingPunct="1">
      <a:defRPr kern="1200">
        <a:solidFill>
          <a:schemeClr val="tx1"/>
        </a:solidFill>
        <a:latin typeface="Arial" charset="0"/>
        <a:ea typeface="ＭＳ Ｐゴシック" pitchFamily="34" charset="-128"/>
        <a:cs typeface="+mn-cs"/>
      </a:defRPr>
    </a:lvl7pPr>
    <a:lvl8pPr marL="3200400" algn="l" defTabSz="914400" rtl="0" eaLnBrk="1" latinLnBrk="0" hangingPunct="1">
      <a:defRPr kern="1200">
        <a:solidFill>
          <a:schemeClr val="tx1"/>
        </a:solidFill>
        <a:latin typeface="Arial" charset="0"/>
        <a:ea typeface="ＭＳ Ｐゴシック" pitchFamily="34" charset="-128"/>
        <a:cs typeface="+mn-cs"/>
      </a:defRPr>
    </a:lvl8pPr>
    <a:lvl9pPr marL="3657600" algn="l" defTabSz="914400" rtl="0" eaLnBrk="1" latinLnBrk="0" hangingPunct="1">
      <a:defRPr kern="1200">
        <a:solidFill>
          <a:schemeClr val="tx1"/>
        </a:solidFill>
        <a:latin typeface="Arial" charset="0"/>
        <a:ea typeface="ＭＳ Ｐゴシック" pitchFamily="34" charset="-128"/>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094D1"/>
    <a:srgbClr val="1B3D78"/>
    <a:srgbClr val="22568B"/>
    <a:srgbClr val="62A9D5"/>
    <a:srgbClr val="3DB7E4"/>
    <a:srgbClr val="50B4C9"/>
    <a:srgbClr val="5C458F"/>
    <a:srgbClr val="002060"/>
    <a:srgbClr val="EC952B"/>
    <a:srgbClr val="F0AF3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0135" autoAdjust="0"/>
    <p:restoredTop sz="62924" autoAdjust="0"/>
  </p:normalViewPr>
  <p:slideViewPr>
    <p:cSldViewPr snapToGrid="0" snapToObjects="1">
      <p:cViewPr varScale="1">
        <p:scale>
          <a:sx n="90" d="100"/>
          <a:sy n="90" d="100"/>
        </p:scale>
        <p:origin x="1194" y="84"/>
      </p:cViewPr>
      <p:guideLst>
        <p:guide orient="horz" pos="1620"/>
        <p:guide pos="2880"/>
      </p:guideLst>
    </p:cSldViewPr>
  </p:slideViewPr>
  <p:outlineViewPr>
    <p:cViewPr>
      <p:scale>
        <a:sx n="33" d="100"/>
        <a:sy n="33" d="100"/>
      </p:scale>
      <p:origin x="0" y="3990"/>
    </p:cViewPr>
  </p:outlineViewPr>
  <p:notesTextViewPr>
    <p:cViewPr>
      <p:scale>
        <a:sx n="100" d="100"/>
        <a:sy n="100" d="100"/>
      </p:scale>
      <p:origin x="0" y="0"/>
    </p:cViewPr>
  </p:notesTextViewPr>
  <p:gridSpacing cx="72237" cy="72237"/>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tableStyles" Target="tableStyles.xml"/><Relationship Id="rId3" Type="http://schemas.openxmlformats.org/officeDocument/2006/relationships/customXml" Target="../customXml/item3.xml"/><Relationship Id="rId21" Type="http://schemas.openxmlformats.org/officeDocument/2006/relationships/notesMaster" Target="notesMasters/notesMaster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presProps" Target="presProps.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handoutMaster" Target="handoutMasters/handoutMaster1.xml"/><Relationship Id="rId27"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Filip Boen" userId="f3ba5a88-dbd6-47dd-871a-e364d5b391b4" providerId="ADAL" clId="{8CF26EB8-A98D-42ED-9B14-547836A5E578}"/>
    <pc:docChg chg="undo custSel addSld delSld modSld sldOrd">
      <pc:chgData name="Filip Boen" userId="f3ba5a88-dbd6-47dd-871a-e364d5b391b4" providerId="ADAL" clId="{8CF26EB8-A98D-42ED-9B14-547836A5E578}" dt="2022-04-26T16:39:51.784" v="9600" actId="14100"/>
      <pc:docMkLst>
        <pc:docMk/>
      </pc:docMkLst>
      <pc:sldChg chg="addSp delSp modSp">
        <pc:chgData name="Filip Boen" userId="f3ba5a88-dbd6-47dd-871a-e364d5b391b4" providerId="ADAL" clId="{8CF26EB8-A98D-42ED-9B14-547836A5E578}" dt="2022-04-26T16:34:33.704" v="9413" actId="1076"/>
        <pc:sldMkLst>
          <pc:docMk/>
          <pc:sldMk cId="3120472011" sldId="500"/>
        </pc:sldMkLst>
        <pc:spChg chg="mod">
          <ac:chgData name="Filip Boen" userId="f3ba5a88-dbd6-47dd-871a-e364d5b391b4" providerId="ADAL" clId="{8CF26EB8-A98D-42ED-9B14-547836A5E578}" dt="2022-04-26T14:21:45.701" v="2943" actId="1076"/>
          <ac:spMkLst>
            <pc:docMk/>
            <pc:sldMk cId="3120472011" sldId="500"/>
            <ac:spMk id="10" creationId="{00000000-0000-0000-0000-000000000000}"/>
          </ac:spMkLst>
        </pc:spChg>
        <pc:spChg chg="mod">
          <ac:chgData name="Filip Boen" userId="f3ba5a88-dbd6-47dd-871a-e364d5b391b4" providerId="ADAL" clId="{8CF26EB8-A98D-42ED-9B14-547836A5E578}" dt="2022-04-26T12:44:14.463" v="64" actId="20577"/>
          <ac:spMkLst>
            <pc:docMk/>
            <pc:sldMk cId="3120472011" sldId="500"/>
            <ac:spMk id="16" creationId="{00000000-0000-0000-0000-000000000000}"/>
          </ac:spMkLst>
        </pc:spChg>
        <pc:picChg chg="del mod">
          <ac:chgData name="Filip Boen" userId="f3ba5a88-dbd6-47dd-871a-e364d5b391b4" providerId="ADAL" clId="{8CF26EB8-A98D-42ED-9B14-547836A5E578}" dt="2022-04-26T12:44:18.286" v="66"/>
          <ac:picMkLst>
            <pc:docMk/>
            <pc:sldMk cId="3120472011" sldId="500"/>
            <ac:picMk id="2" creationId="{F7BA21ED-7A98-40C0-9A13-40DDDD42E658}"/>
          </ac:picMkLst>
        </pc:picChg>
        <pc:picChg chg="add mod">
          <ac:chgData name="Filip Boen" userId="f3ba5a88-dbd6-47dd-871a-e364d5b391b4" providerId="ADAL" clId="{8CF26EB8-A98D-42ED-9B14-547836A5E578}" dt="2022-04-26T16:34:33.704" v="9413" actId="1076"/>
          <ac:picMkLst>
            <pc:docMk/>
            <pc:sldMk cId="3120472011" sldId="500"/>
            <ac:picMk id="1026" creationId="{EDF35E70-29C3-4C10-9F7C-1840F9C2B8AA}"/>
          </ac:picMkLst>
        </pc:picChg>
      </pc:sldChg>
      <pc:sldChg chg="addSp delSp modSp modNotes modNotesTx">
        <pc:chgData name="Filip Boen" userId="f3ba5a88-dbd6-47dd-871a-e364d5b391b4" providerId="ADAL" clId="{8CF26EB8-A98D-42ED-9B14-547836A5E578}" dt="2022-04-26T16:39:51.784" v="9600" actId="14100"/>
        <pc:sldMkLst>
          <pc:docMk/>
          <pc:sldMk cId="472659591" sldId="577"/>
        </pc:sldMkLst>
        <pc:spChg chg="mod">
          <ac:chgData name="Filip Boen" userId="f3ba5a88-dbd6-47dd-871a-e364d5b391b4" providerId="ADAL" clId="{8CF26EB8-A98D-42ED-9B14-547836A5E578}" dt="2022-04-26T16:39:44.637" v="9598" actId="20577"/>
          <ac:spMkLst>
            <pc:docMk/>
            <pc:sldMk cId="472659591" sldId="577"/>
            <ac:spMk id="9" creationId="{9E1FB00C-FB00-47C6-88BF-17239AD5F695}"/>
          </ac:spMkLst>
        </pc:spChg>
        <pc:graphicFrameChg chg="add del modGraphic">
          <ac:chgData name="Filip Boen" userId="f3ba5a88-dbd6-47dd-871a-e364d5b391b4" providerId="ADAL" clId="{8CF26EB8-A98D-42ED-9B14-547836A5E578}" dt="2022-04-26T13:45:24.326" v="2257" actId="478"/>
          <ac:graphicFrameMkLst>
            <pc:docMk/>
            <pc:sldMk cId="472659591" sldId="577"/>
            <ac:graphicFrameMk id="4" creationId="{DB2292B4-21AC-42E8-A080-4D76DEBCDB2F}"/>
          </ac:graphicFrameMkLst>
        </pc:graphicFrameChg>
        <pc:picChg chg="del">
          <ac:chgData name="Filip Boen" userId="f3ba5a88-dbd6-47dd-871a-e364d5b391b4" providerId="ADAL" clId="{8CF26EB8-A98D-42ED-9B14-547836A5E578}" dt="2022-04-26T12:46:28.658" v="288" actId="478"/>
          <ac:picMkLst>
            <pc:docMk/>
            <pc:sldMk cId="472659591" sldId="577"/>
            <ac:picMk id="2050" creationId="{080184D7-6D55-4D95-8D40-A6FABC9EA8F1}"/>
          </ac:picMkLst>
        </pc:picChg>
        <pc:picChg chg="add del mod">
          <ac:chgData name="Filip Boen" userId="f3ba5a88-dbd6-47dd-871a-e364d5b391b4" providerId="ADAL" clId="{8CF26EB8-A98D-42ED-9B14-547836A5E578}" dt="2022-04-26T15:26:27.862" v="9313"/>
          <ac:picMkLst>
            <pc:docMk/>
            <pc:sldMk cId="472659591" sldId="577"/>
            <ac:picMk id="4098" creationId="{D778048D-E6CD-45A2-B27E-88F7289497B8}"/>
          </ac:picMkLst>
        </pc:picChg>
        <pc:picChg chg="add mod">
          <ac:chgData name="Filip Boen" userId="f3ba5a88-dbd6-47dd-871a-e364d5b391b4" providerId="ADAL" clId="{8CF26EB8-A98D-42ED-9B14-547836A5E578}" dt="2022-04-26T16:39:51.784" v="9600" actId="14100"/>
          <ac:picMkLst>
            <pc:docMk/>
            <pc:sldMk cId="472659591" sldId="577"/>
            <ac:picMk id="4100" creationId="{DAC82C58-F38C-4446-AEC9-8251058E4A02}"/>
          </ac:picMkLst>
        </pc:picChg>
        <pc:picChg chg="add mod">
          <ac:chgData name="Filip Boen" userId="f3ba5a88-dbd6-47dd-871a-e364d5b391b4" providerId="ADAL" clId="{8CF26EB8-A98D-42ED-9B14-547836A5E578}" dt="2022-04-26T16:39:49.200" v="9599" actId="1076"/>
          <ac:picMkLst>
            <pc:docMk/>
            <pc:sldMk cId="472659591" sldId="577"/>
            <ac:picMk id="4102" creationId="{A48BA63F-9626-4270-8EB7-DF8FEDC8394A}"/>
          </ac:picMkLst>
        </pc:picChg>
      </pc:sldChg>
      <pc:sldChg chg="delSp del modNotes modNotesTx">
        <pc:chgData name="Filip Boen" userId="f3ba5a88-dbd6-47dd-871a-e364d5b391b4" providerId="ADAL" clId="{8CF26EB8-A98D-42ED-9B14-547836A5E578}" dt="2022-04-26T13:37:31.522" v="1737" actId="2696"/>
        <pc:sldMkLst>
          <pc:docMk/>
          <pc:sldMk cId="649956759" sldId="1021"/>
        </pc:sldMkLst>
        <pc:picChg chg="del">
          <ac:chgData name="Filip Boen" userId="f3ba5a88-dbd6-47dd-871a-e364d5b391b4" providerId="ADAL" clId="{8CF26EB8-A98D-42ED-9B14-547836A5E578}" dt="2022-04-26T12:45:58.794" v="277"/>
          <ac:picMkLst>
            <pc:docMk/>
            <pc:sldMk cId="649956759" sldId="1021"/>
            <ac:picMk id="8" creationId="{2B447B0C-57D5-42B3-A3D2-66D8A9F49C01}"/>
          </ac:picMkLst>
        </pc:picChg>
      </pc:sldChg>
      <pc:sldChg chg="modSp modNotes modNotesTx">
        <pc:chgData name="Filip Boen" userId="f3ba5a88-dbd6-47dd-871a-e364d5b391b4" providerId="ADAL" clId="{8CF26EB8-A98D-42ED-9B14-547836A5E578}" dt="2022-04-26T15:29:18.381" v="9362" actId="20577"/>
        <pc:sldMkLst>
          <pc:docMk/>
          <pc:sldMk cId="596258218" sldId="1048"/>
        </pc:sldMkLst>
        <pc:spChg chg="mod">
          <ac:chgData name="Filip Boen" userId="f3ba5a88-dbd6-47dd-871a-e364d5b391b4" providerId="ADAL" clId="{8CF26EB8-A98D-42ED-9B14-547836A5E578}" dt="2022-04-26T13:32:51.910" v="1451" actId="20577"/>
          <ac:spMkLst>
            <pc:docMk/>
            <pc:sldMk cId="596258218" sldId="1048"/>
            <ac:spMk id="7" creationId="{E16374FD-3178-4334-92FB-6FF2D87998B8}"/>
          </ac:spMkLst>
        </pc:spChg>
        <pc:spChg chg="mod">
          <ac:chgData name="Filip Boen" userId="f3ba5a88-dbd6-47dd-871a-e364d5b391b4" providerId="ADAL" clId="{8CF26EB8-A98D-42ED-9B14-547836A5E578}" dt="2022-04-26T15:29:18.381" v="9362" actId="20577"/>
          <ac:spMkLst>
            <pc:docMk/>
            <pc:sldMk cId="596258218" sldId="1048"/>
            <ac:spMk id="9" creationId="{9E1FB00C-FB00-47C6-88BF-17239AD5F695}"/>
          </ac:spMkLst>
        </pc:spChg>
        <pc:spChg chg="mod">
          <ac:chgData name="Filip Boen" userId="f3ba5a88-dbd6-47dd-871a-e364d5b391b4" providerId="ADAL" clId="{8CF26EB8-A98D-42ED-9B14-547836A5E578}" dt="2022-04-26T14:24:46.516" v="3285" actId="1076"/>
          <ac:spMkLst>
            <pc:docMk/>
            <pc:sldMk cId="596258218" sldId="1048"/>
            <ac:spMk id="10" creationId="{8F590BBE-DFF9-4E01-91C4-3D5760711361}"/>
          </ac:spMkLst>
        </pc:spChg>
      </pc:sldChg>
      <pc:sldChg chg="addSp delSp modSp modNotes modNotesTx">
        <pc:chgData name="Filip Boen" userId="f3ba5a88-dbd6-47dd-871a-e364d5b391b4" providerId="ADAL" clId="{8CF26EB8-A98D-42ED-9B14-547836A5E578}" dt="2022-04-26T16:38:25.499" v="9590" actId="20577"/>
        <pc:sldMkLst>
          <pc:docMk/>
          <pc:sldMk cId="1271171560" sldId="1053"/>
        </pc:sldMkLst>
        <pc:spChg chg="mod">
          <ac:chgData name="Filip Boen" userId="f3ba5a88-dbd6-47dd-871a-e364d5b391b4" providerId="ADAL" clId="{8CF26EB8-A98D-42ED-9B14-547836A5E578}" dt="2022-04-26T16:38:25.499" v="9590" actId="20577"/>
          <ac:spMkLst>
            <pc:docMk/>
            <pc:sldMk cId="1271171560" sldId="1053"/>
            <ac:spMk id="8" creationId="{68AF17C5-4836-46DA-81D6-58CE7E079EF5}"/>
          </ac:spMkLst>
        </pc:spChg>
        <pc:picChg chg="add del mod">
          <ac:chgData name="Filip Boen" userId="f3ba5a88-dbd6-47dd-871a-e364d5b391b4" providerId="ADAL" clId="{8CF26EB8-A98D-42ED-9B14-547836A5E578}" dt="2022-04-26T13:18:07.909" v="1311"/>
          <ac:picMkLst>
            <pc:docMk/>
            <pc:sldMk cId="1271171560" sldId="1053"/>
            <ac:picMk id="2050" creationId="{DEA68420-2F74-4850-BDC5-648E1A3B1A85}"/>
          </ac:picMkLst>
        </pc:picChg>
        <pc:picChg chg="add del mod">
          <ac:chgData name="Filip Boen" userId="f3ba5a88-dbd6-47dd-871a-e364d5b391b4" providerId="ADAL" clId="{8CF26EB8-A98D-42ED-9B14-547836A5E578}" dt="2022-04-26T13:18:12.796" v="1315"/>
          <ac:picMkLst>
            <pc:docMk/>
            <pc:sldMk cId="1271171560" sldId="1053"/>
            <ac:picMk id="2052" creationId="{330E213E-B0E3-4544-92D7-F61AAF9FE2A0}"/>
          </ac:picMkLst>
        </pc:picChg>
        <pc:picChg chg="add mod">
          <ac:chgData name="Filip Boen" userId="f3ba5a88-dbd6-47dd-871a-e364d5b391b4" providerId="ADAL" clId="{8CF26EB8-A98D-42ED-9B14-547836A5E578}" dt="2022-04-26T16:34:43.288" v="9414" actId="1076"/>
          <ac:picMkLst>
            <pc:docMk/>
            <pc:sldMk cId="1271171560" sldId="1053"/>
            <ac:picMk id="2054" creationId="{ADE6EAD7-F2FE-42CC-9D42-F3560CC6EA6F}"/>
          </ac:picMkLst>
        </pc:picChg>
      </pc:sldChg>
      <pc:sldChg chg="del">
        <pc:chgData name="Filip Boen" userId="f3ba5a88-dbd6-47dd-871a-e364d5b391b4" providerId="ADAL" clId="{8CF26EB8-A98D-42ED-9B14-547836A5E578}" dt="2022-04-26T12:45:37.997" v="271" actId="2696"/>
        <pc:sldMkLst>
          <pc:docMk/>
          <pc:sldMk cId="3918254603" sldId="1075"/>
        </pc:sldMkLst>
      </pc:sldChg>
      <pc:sldChg chg="delSp modSp modNotes modNotesTx">
        <pc:chgData name="Filip Boen" userId="f3ba5a88-dbd6-47dd-871a-e364d5b391b4" providerId="ADAL" clId="{8CF26EB8-A98D-42ED-9B14-547836A5E578}" dt="2022-04-26T16:37:51.278" v="9578" actId="20577"/>
        <pc:sldMkLst>
          <pc:docMk/>
          <pc:sldMk cId="4186856404" sldId="1076"/>
        </pc:sldMkLst>
        <pc:spChg chg="mod">
          <ac:chgData name="Filip Boen" userId="f3ba5a88-dbd6-47dd-871a-e364d5b391b4" providerId="ADAL" clId="{8CF26EB8-A98D-42ED-9B14-547836A5E578}" dt="2022-04-26T13:36:41.086" v="1732" actId="20577"/>
          <ac:spMkLst>
            <pc:docMk/>
            <pc:sldMk cId="4186856404" sldId="1076"/>
            <ac:spMk id="7" creationId="{E16374FD-3178-4334-92FB-6FF2D87998B8}"/>
          </ac:spMkLst>
        </pc:spChg>
        <pc:spChg chg="mod">
          <ac:chgData name="Filip Boen" userId="f3ba5a88-dbd6-47dd-871a-e364d5b391b4" providerId="ADAL" clId="{8CF26EB8-A98D-42ED-9B14-547836A5E578}" dt="2022-04-26T16:37:51.278" v="9578" actId="20577"/>
          <ac:spMkLst>
            <pc:docMk/>
            <pc:sldMk cId="4186856404" sldId="1076"/>
            <ac:spMk id="9" creationId="{9E1FB00C-FB00-47C6-88BF-17239AD5F695}"/>
          </ac:spMkLst>
        </pc:spChg>
        <pc:spChg chg="del">
          <ac:chgData name="Filip Boen" userId="f3ba5a88-dbd6-47dd-871a-e364d5b391b4" providerId="ADAL" clId="{8CF26EB8-A98D-42ED-9B14-547836A5E578}" dt="2022-04-26T13:37:14.579" v="1733"/>
          <ac:spMkLst>
            <pc:docMk/>
            <pc:sldMk cId="4186856404" sldId="1076"/>
            <ac:spMk id="10" creationId="{8F590BBE-DFF9-4E01-91C4-3D5760711361}"/>
          </ac:spMkLst>
        </pc:spChg>
      </pc:sldChg>
      <pc:sldChg chg="del">
        <pc:chgData name="Filip Boen" userId="f3ba5a88-dbd6-47dd-871a-e364d5b391b4" providerId="ADAL" clId="{8CF26EB8-A98D-42ED-9B14-547836A5E578}" dt="2022-04-26T12:45:49.079" v="274" actId="2696"/>
        <pc:sldMkLst>
          <pc:docMk/>
          <pc:sldMk cId="853950127" sldId="1077"/>
        </pc:sldMkLst>
      </pc:sldChg>
      <pc:sldChg chg="del modNotes modNotesTx">
        <pc:chgData name="Filip Boen" userId="f3ba5a88-dbd6-47dd-871a-e364d5b391b4" providerId="ADAL" clId="{8CF26EB8-A98D-42ED-9B14-547836A5E578}" dt="2022-04-26T13:37:29.585" v="1736" actId="2696"/>
        <pc:sldMkLst>
          <pc:docMk/>
          <pc:sldMk cId="761856153" sldId="1078"/>
        </pc:sldMkLst>
      </pc:sldChg>
      <pc:sldChg chg="del">
        <pc:chgData name="Filip Boen" userId="f3ba5a88-dbd6-47dd-871a-e364d5b391b4" providerId="ADAL" clId="{8CF26EB8-A98D-42ED-9B14-547836A5E578}" dt="2022-04-26T12:46:01.610" v="279" actId="2696"/>
        <pc:sldMkLst>
          <pc:docMk/>
          <pc:sldMk cId="1632766914" sldId="1079"/>
        </pc:sldMkLst>
      </pc:sldChg>
      <pc:sldChg chg="modSp modNotes modNotesTx">
        <pc:chgData name="Filip Boen" userId="f3ba5a88-dbd6-47dd-871a-e364d5b391b4" providerId="ADAL" clId="{8CF26EB8-A98D-42ED-9B14-547836A5E578}" dt="2022-04-26T16:38:03.111" v="9580" actId="20577"/>
        <pc:sldMkLst>
          <pc:docMk/>
          <pc:sldMk cId="2554730706" sldId="1080"/>
        </pc:sldMkLst>
        <pc:spChg chg="mod">
          <ac:chgData name="Filip Boen" userId="f3ba5a88-dbd6-47dd-871a-e364d5b391b4" providerId="ADAL" clId="{8CF26EB8-A98D-42ED-9B14-547836A5E578}" dt="2022-04-26T13:37:47.412" v="1808" actId="20577"/>
          <ac:spMkLst>
            <pc:docMk/>
            <pc:sldMk cId="2554730706" sldId="1080"/>
            <ac:spMk id="7" creationId="{E16374FD-3178-4334-92FB-6FF2D87998B8}"/>
          </ac:spMkLst>
        </pc:spChg>
        <pc:spChg chg="mod">
          <ac:chgData name="Filip Boen" userId="f3ba5a88-dbd6-47dd-871a-e364d5b391b4" providerId="ADAL" clId="{8CF26EB8-A98D-42ED-9B14-547836A5E578}" dt="2022-04-26T16:38:03.111" v="9580" actId="20577"/>
          <ac:spMkLst>
            <pc:docMk/>
            <pc:sldMk cId="2554730706" sldId="1080"/>
            <ac:spMk id="9" creationId="{9E1FB00C-FB00-47C6-88BF-17239AD5F695}"/>
          </ac:spMkLst>
        </pc:spChg>
        <pc:spChg chg="mod">
          <ac:chgData name="Filip Boen" userId="f3ba5a88-dbd6-47dd-871a-e364d5b391b4" providerId="ADAL" clId="{8CF26EB8-A98D-42ED-9B14-547836A5E578}" dt="2022-04-26T13:38:14.523" v="1926" actId="20577"/>
          <ac:spMkLst>
            <pc:docMk/>
            <pc:sldMk cId="2554730706" sldId="1080"/>
            <ac:spMk id="10" creationId="{8F590BBE-DFF9-4E01-91C4-3D5760711361}"/>
          </ac:spMkLst>
        </pc:spChg>
      </pc:sldChg>
      <pc:sldChg chg="del modNotes modNotesTx">
        <pc:chgData name="Filip Boen" userId="f3ba5a88-dbd6-47dd-871a-e364d5b391b4" providerId="ADAL" clId="{8CF26EB8-A98D-42ED-9B14-547836A5E578}" dt="2022-04-26T13:42:52.732" v="2077" actId="2696"/>
        <pc:sldMkLst>
          <pc:docMk/>
          <pc:sldMk cId="1603898161" sldId="1081"/>
        </pc:sldMkLst>
      </pc:sldChg>
      <pc:sldChg chg="del">
        <pc:chgData name="Filip Boen" userId="f3ba5a88-dbd6-47dd-871a-e364d5b391b4" providerId="ADAL" clId="{8CF26EB8-A98D-42ED-9B14-547836A5E578}" dt="2022-04-26T12:46:14.585" v="283" actId="2696"/>
        <pc:sldMkLst>
          <pc:docMk/>
          <pc:sldMk cId="2883764108" sldId="1082"/>
        </pc:sldMkLst>
      </pc:sldChg>
      <pc:sldChg chg="del modNotes modNotesTx">
        <pc:chgData name="Filip Boen" userId="f3ba5a88-dbd6-47dd-871a-e364d5b391b4" providerId="ADAL" clId="{8CF26EB8-A98D-42ED-9B14-547836A5E578}" dt="2022-04-26T13:42:53.098" v="2078" actId="2696"/>
        <pc:sldMkLst>
          <pc:docMk/>
          <pc:sldMk cId="3126285353" sldId="1084"/>
        </pc:sldMkLst>
      </pc:sldChg>
      <pc:sldChg chg="delSp del modNotes modNotesTx">
        <pc:chgData name="Filip Boen" userId="f3ba5a88-dbd6-47dd-871a-e364d5b391b4" providerId="ADAL" clId="{8CF26EB8-A98D-42ED-9B14-547836A5E578}" dt="2022-04-26T13:42:53.698" v="2079" actId="2696"/>
        <pc:sldMkLst>
          <pc:docMk/>
          <pc:sldMk cId="1392854922" sldId="1085"/>
        </pc:sldMkLst>
        <pc:picChg chg="del">
          <ac:chgData name="Filip Boen" userId="f3ba5a88-dbd6-47dd-871a-e364d5b391b4" providerId="ADAL" clId="{8CF26EB8-A98D-42ED-9B14-547836A5E578}" dt="2022-04-26T12:46:31.733" v="289"/>
          <ac:picMkLst>
            <pc:docMk/>
            <pc:sldMk cId="1392854922" sldId="1085"/>
            <ac:picMk id="3076" creationId="{CF188DDB-8F31-4F37-B9DB-58411704379C}"/>
          </ac:picMkLst>
        </pc:picChg>
      </pc:sldChg>
      <pc:sldChg chg="addSp modSp add modNotes modNotesTx">
        <pc:chgData name="Filip Boen" userId="f3ba5a88-dbd6-47dd-871a-e364d5b391b4" providerId="ADAL" clId="{8CF26EB8-A98D-42ED-9B14-547836A5E578}" dt="2022-04-26T16:36:09.728" v="9450" actId="1076"/>
        <pc:sldMkLst>
          <pc:docMk/>
          <pc:sldMk cId="3971633851" sldId="1086"/>
        </pc:sldMkLst>
        <pc:spChg chg="mod">
          <ac:chgData name="Filip Boen" userId="f3ba5a88-dbd6-47dd-871a-e364d5b391b4" providerId="ADAL" clId="{8CF26EB8-A98D-42ED-9B14-547836A5E578}" dt="2022-04-26T16:36:06.622" v="9449" actId="20577"/>
          <ac:spMkLst>
            <pc:docMk/>
            <pc:sldMk cId="3971633851" sldId="1086"/>
            <ac:spMk id="9" creationId="{9E1FB00C-FB00-47C6-88BF-17239AD5F695}"/>
          </ac:spMkLst>
        </pc:spChg>
        <pc:spChg chg="mod">
          <ac:chgData name="Filip Boen" userId="f3ba5a88-dbd6-47dd-871a-e364d5b391b4" providerId="ADAL" clId="{8CF26EB8-A98D-42ED-9B14-547836A5E578}" dt="2022-04-26T13:33:40.219" v="1538" actId="20577"/>
          <ac:spMkLst>
            <pc:docMk/>
            <pc:sldMk cId="3971633851" sldId="1086"/>
            <ac:spMk id="10" creationId="{8F590BBE-DFF9-4E01-91C4-3D5760711361}"/>
          </ac:spMkLst>
        </pc:spChg>
        <pc:picChg chg="add mod">
          <ac:chgData name="Filip Boen" userId="f3ba5a88-dbd6-47dd-871a-e364d5b391b4" providerId="ADAL" clId="{8CF26EB8-A98D-42ED-9B14-547836A5E578}" dt="2022-04-26T16:36:09.728" v="9450" actId="1076"/>
          <ac:picMkLst>
            <pc:docMk/>
            <pc:sldMk cId="3971633851" sldId="1086"/>
            <ac:picMk id="3074" creationId="{96D0C1D6-375A-487D-AE4B-93A07C14B709}"/>
          </ac:picMkLst>
        </pc:picChg>
      </pc:sldChg>
      <pc:sldChg chg="del modNotes modNotesTx">
        <pc:chgData name="Filip Boen" userId="f3ba5a88-dbd6-47dd-871a-e364d5b391b4" providerId="ADAL" clId="{8CF26EB8-A98D-42ED-9B14-547836A5E578}" dt="2022-04-26T13:33:29.450" v="1508" actId="2696"/>
        <pc:sldMkLst>
          <pc:docMk/>
          <pc:sldMk cId="4083657521" sldId="1086"/>
        </pc:sldMkLst>
      </pc:sldChg>
      <pc:sldChg chg="addSp delSp modSp add modNotes modNotesTx">
        <pc:chgData name="Filip Boen" userId="f3ba5a88-dbd6-47dd-871a-e364d5b391b4" providerId="ADAL" clId="{8CF26EB8-A98D-42ED-9B14-547836A5E578}" dt="2022-04-26T14:41:22.017" v="4333" actId="20577"/>
        <pc:sldMkLst>
          <pc:docMk/>
          <pc:sldMk cId="1258622163" sldId="1087"/>
        </pc:sldMkLst>
        <pc:spChg chg="mod">
          <ac:chgData name="Filip Boen" userId="f3ba5a88-dbd6-47dd-871a-e364d5b391b4" providerId="ADAL" clId="{8CF26EB8-A98D-42ED-9B14-547836A5E578}" dt="2022-04-26T14:41:22.017" v="4333" actId="20577"/>
          <ac:spMkLst>
            <pc:docMk/>
            <pc:sldMk cId="1258622163" sldId="1087"/>
            <ac:spMk id="9" creationId="{9E1FB00C-FB00-47C6-88BF-17239AD5F695}"/>
          </ac:spMkLst>
        </pc:spChg>
        <pc:spChg chg="mod">
          <ac:chgData name="Filip Boen" userId="f3ba5a88-dbd6-47dd-871a-e364d5b391b4" providerId="ADAL" clId="{8CF26EB8-A98D-42ED-9B14-547836A5E578}" dt="2022-04-26T13:34:38.757" v="1602" actId="20577"/>
          <ac:spMkLst>
            <pc:docMk/>
            <pc:sldMk cId="1258622163" sldId="1087"/>
            <ac:spMk id="10" creationId="{8F590BBE-DFF9-4E01-91C4-3D5760711361}"/>
          </ac:spMkLst>
        </pc:spChg>
        <pc:picChg chg="add del">
          <ac:chgData name="Filip Boen" userId="f3ba5a88-dbd6-47dd-871a-e364d5b391b4" providerId="ADAL" clId="{8CF26EB8-A98D-42ED-9B14-547836A5E578}" dt="2022-04-26T13:35:38.343" v="1608"/>
          <ac:picMkLst>
            <pc:docMk/>
            <pc:sldMk cId="1258622163" sldId="1087"/>
            <ac:picMk id="2" creationId="{27AD80BA-38D4-444A-9F04-D3B537C7B7D3}"/>
          </ac:picMkLst>
        </pc:picChg>
      </pc:sldChg>
      <pc:sldChg chg="addSp modSp add">
        <pc:chgData name="Filip Boen" userId="f3ba5a88-dbd6-47dd-871a-e364d5b391b4" providerId="ADAL" clId="{8CF26EB8-A98D-42ED-9B14-547836A5E578}" dt="2022-04-26T13:35:34.248" v="1607" actId="1076"/>
        <pc:sldMkLst>
          <pc:docMk/>
          <pc:sldMk cId="1508940432" sldId="1088"/>
        </pc:sldMkLst>
        <pc:picChg chg="add mod">
          <ac:chgData name="Filip Boen" userId="f3ba5a88-dbd6-47dd-871a-e364d5b391b4" providerId="ADAL" clId="{8CF26EB8-A98D-42ED-9B14-547836A5E578}" dt="2022-04-26T13:35:34.248" v="1607" actId="1076"/>
          <ac:picMkLst>
            <pc:docMk/>
            <pc:sldMk cId="1508940432" sldId="1088"/>
            <ac:picMk id="6" creationId="{DF4A1095-4453-4BE8-8588-7C3A464ED772}"/>
          </ac:picMkLst>
        </pc:picChg>
      </pc:sldChg>
      <pc:sldChg chg="addSp modSp add">
        <pc:chgData name="Filip Boen" userId="f3ba5a88-dbd6-47dd-871a-e364d5b391b4" providerId="ADAL" clId="{8CF26EB8-A98D-42ED-9B14-547836A5E578}" dt="2022-04-26T13:39:49.429" v="1936" actId="1076"/>
        <pc:sldMkLst>
          <pc:docMk/>
          <pc:sldMk cId="720136644" sldId="1089"/>
        </pc:sldMkLst>
        <pc:picChg chg="add mod">
          <ac:chgData name="Filip Boen" userId="f3ba5a88-dbd6-47dd-871a-e364d5b391b4" providerId="ADAL" clId="{8CF26EB8-A98D-42ED-9B14-547836A5E578}" dt="2022-04-26T13:39:49.429" v="1936" actId="1076"/>
          <ac:picMkLst>
            <pc:docMk/>
            <pc:sldMk cId="720136644" sldId="1089"/>
            <ac:picMk id="6" creationId="{02101951-AFD9-4448-8008-B0ABBF863C4A}"/>
          </ac:picMkLst>
        </pc:picChg>
      </pc:sldChg>
      <pc:sldChg chg="modSp add modNotes modNotesTx">
        <pc:chgData name="Filip Boen" userId="f3ba5a88-dbd6-47dd-871a-e364d5b391b4" providerId="ADAL" clId="{8CF26EB8-A98D-42ED-9B14-547836A5E578}" dt="2022-04-26T16:38:47.293" v="9591" actId="20577"/>
        <pc:sldMkLst>
          <pc:docMk/>
          <pc:sldMk cId="3431243999" sldId="1090"/>
        </pc:sldMkLst>
        <pc:spChg chg="mod">
          <ac:chgData name="Filip Boen" userId="f3ba5a88-dbd6-47dd-871a-e364d5b391b4" providerId="ADAL" clId="{8CF26EB8-A98D-42ED-9B14-547836A5E578}" dt="2022-04-26T13:43:12.067" v="2084" actId="20577"/>
          <ac:spMkLst>
            <pc:docMk/>
            <pc:sldMk cId="3431243999" sldId="1090"/>
            <ac:spMk id="6" creationId="{99BE6611-CA50-6F42-8219-3FB23D4E6128}"/>
          </ac:spMkLst>
        </pc:spChg>
        <pc:spChg chg="mod">
          <ac:chgData name="Filip Boen" userId="f3ba5a88-dbd6-47dd-871a-e364d5b391b4" providerId="ADAL" clId="{8CF26EB8-A98D-42ED-9B14-547836A5E578}" dt="2022-04-26T16:38:47.293" v="9591" actId="20577"/>
          <ac:spMkLst>
            <pc:docMk/>
            <pc:sldMk cId="3431243999" sldId="1090"/>
            <ac:spMk id="9" creationId="{9E1FB00C-FB00-47C6-88BF-17239AD5F695}"/>
          </ac:spMkLst>
        </pc:spChg>
        <pc:spChg chg="mod">
          <ac:chgData name="Filip Boen" userId="f3ba5a88-dbd6-47dd-871a-e364d5b391b4" providerId="ADAL" clId="{8CF26EB8-A98D-42ED-9B14-547836A5E578}" dt="2022-04-26T13:40:46.094" v="2072" actId="20577"/>
          <ac:spMkLst>
            <pc:docMk/>
            <pc:sldMk cId="3431243999" sldId="1090"/>
            <ac:spMk id="10" creationId="{8F590BBE-DFF9-4E01-91C4-3D5760711361}"/>
          </ac:spMkLst>
        </pc:spChg>
      </pc:sldChg>
      <pc:sldChg chg="addSp delSp modSp add modNotes modNotesTx">
        <pc:chgData name="Filip Boen" userId="f3ba5a88-dbd6-47dd-871a-e364d5b391b4" providerId="ADAL" clId="{8CF26EB8-A98D-42ED-9B14-547836A5E578}" dt="2022-04-26T16:39:17.358" v="9596" actId="20577"/>
        <pc:sldMkLst>
          <pc:docMk/>
          <pc:sldMk cId="2037429160" sldId="1091"/>
        </pc:sldMkLst>
        <pc:spChg chg="mod">
          <ac:chgData name="Filip Boen" userId="f3ba5a88-dbd6-47dd-871a-e364d5b391b4" providerId="ADAL" clId="{8CF26EB8-A98D-42ED-9B14-547836A5E578}" dt="2022-04-26T15:21:20.343" v="8835" actId="1076"/>
          <ac:spMkLst>
            <pc:docMk/>
            <pc:sldMk cId="2037429160" sldId="1091"/>
            <ac:spMk id="6" creationId="{99BE6611-CA50-6F42-8219-3FB23D4E6128}"/>
          </ac:spMkLst>
        </pc:spChg>
        <pc:spChg chg="mod">
          <ac:chgData name="Filip Boen" userId="f3ba5a88-dbd6-47dd-871a-e364d5b391b4" providerId="ADAL" clId="{8CF26EB8-A98D-42ED-9B14-547836A5E578}" dt="2022-04-26T16:39:17.358" v="9596" actId="20577"/>
          <ac:spMkLst>
            <pc:docMk/>
            <pc:sldMk cId="2037429160" sldId="1091"/>
            <ac:spMk id="9" creationId="{9E1FB00C-FB00-47C6-88BF-17239AD5F695}"/>
          </ac:spMkLst>
        </pc:spChg>
        <pc:spChg chg="mod">
          <ac:chgData name="Filip Boen" userId="f3ba5a88-dbd6-47dd-871a-e364d5b391b4" providerId="ADAL" clId="{8CF26EB8-A98D-42ED-9B14-547836A5E578}" dt="2022-04-26T15:21:14.320" v="8834" actId="1076"/>
          <ac:spMkLst>
            <pc:docMk/>
            <pc:sldMk cId="2037429160" sldId="1091"/>
            <ac:spMk id="10" creationId="{8F590BBE-DFF9-4E01-91C4-3D5760711361}"/>
          </ac:spMkLst>
        </pc:spChg>
        <pc:graphicFrameChg chg="add del modGraphic">
          <ac:chgData name="Filip Boen" userId="f3ba5a88-dbd6-47dd-871a-e364d5b391b4" providerId="ADAL" clId="{8CF26EB8-A98D-42ED-9B14-547836A5E578}" dt="2022-04-26T15:20:29.066" v="8824" actId="27309"/>
          <ac:graphicFrameMkLst>
            <pc:docMk/>
            <pc:sldMk cId="2037429160" sldId="1091"/>
            <ac:graphicFrameMk id="4" creationId="{D7F83470-720A-4B04-81F7-7A33EFE694AD}"/>
          </ac:graphicFrameMkLst>
        </pc:graphicFrameChg>
      </pc:sldChg>
      <pc:sldChg chg="addSp delSp modSp add ord">
        <pc:chgData name="Filip Boen" userId="f3ba5a88-dbd6-47dd-871a-e364d5b391b4" providerId="ADAL" clId="{8CF26EB8-A98D-42ED-9B14-547836A5E578}" dt="2022-04-26T15:30:14.361" v="9368"/>
        <pc:sldMkLst>
          <pc:docMk/>
          <pc:sldMk cId="1510150796" sldId="1092"/>
        </pc:sldMkLst>
        <pc:spChg chg="del">
          <ac:chgData name="Filip Boen" userId="f3ba5a88-dbd6-47dd-871a-e364d5b391b4" providerId="ADAL" clId="{8CF26EB8-A98D-42ED-9B14-547836A5E578}" dt="2022-04-26T13:49:36.260" v="2370"/>
          <ac:spMkLst>
            <pc:docMk/>
            <pc:sldMk cId="1510150796" sldId="1092"/>
            <ac:spMk id="2" creationId="{A5A26D15-C8F1-478A-A529-52752224CFA9}"/>
          </ac:spMkLst>
        </pc:spChg>
        <pc:spChg chg="del">
          <ac:chgData name="Filip Boen" userId="f3ba5a88-dbd6-47dd-871a-e364d5b391b4" providerId="ADAL" clId="{8CF26EB8-A98D-42ED-9B14-547836A5E578}" dt="2022-04-26T13:49:38.829" v="2371"/>
          <ac:spMkLst>
            <pc:docMk/>
            <pc:sldMk cId="1510150796" sldId="1092"/>
            <ac:spMk id="3" creationId="{44EEA17C-C6E0-434B-B8B7-7993EA24B9DF}"/>
          </ac:spMkLst>
        </pc:spChg>
        <pc:spChg chg="del">
          <ac:chgData name="Filip Boen" userId="f3ba5a88-dbd6-47dd-871a-e364d5b391b4" providerId="ADAL" clId="{8CF26EB8-A98D-42ED-9B14-547836A5E578}" dt="2022-04-26T13:49:41.490" v="2372"/>
          <ac:spMkLst>
            <pc:docMk/>
            <pc:sldMk cId="1510150796" sldId="1092"/>
            <ac:spMk id="4" creationId="{67AE38B0-2590-49C5-80A2-A11850169495}"/>
          </ac:spMkLst>
        </pc:spChg>
        <pc:graphicFrameChg chg="add del modGraphic">
          <ac:chgData name="Filip Boen" userId="f3ba5a88-dbd6-47dd-871a-e364d5b391b4" providerId="ADAL" clId="{8CF26EB8-A98D-42ED-9B14-547836A5E578}" dt="2022-04-26T15:23:00.244" v="9051"/>
          <ac:graphicFrameMkLst>
            <pc:docMk/>
            <pc:sldMk cId="1510150796" sldId="1092"/>
            <ac:graphicFrameMk id="9" creationId="{9CD717F4-935E-47AB-AE78-750BB6D26FB2}"/>
          </ac:graphicFrameMkLst>
        </pc:graphicFrameChg>
        <pc:picChg chg="add del mod">
          <ac:chgData name="Filip Boen" userId="f3ba5a88-dbd6-47dd-871a-e364d5b391b4" providerId="ADAL" clId="{8CF26EB8-A98D-42ED-9B14-547836A5E578}" dt="2022-04-26T13:48:31.885" v="2367"/>
          <ac:picMkLst>
            <pc:docMk/>
            <pc:sldMk cId="1510150796" sldId="1092"/>
            <ac:picMk id="6" creationId="{9D65C1A1-1B95-4F07-BFEE-83AC343D3D9B}"/>
          </ac:picMkLst>
        </pc:picChg>
        <pc:picChg chg="add mod">
          <ac:chgData name="Filip Boen" userId="f3ba5a88-dbd6-47dd-871a-e364d5b391b4" providerId="ADAL" clId="{8CF26EB8-A98D-42ED-9B14-547836A5E578}" dt="2022-04-26T15:17:23.863" v="8479" actId="14100"/>
          <ac:picMkLst>
            <pc:docMk/>
            <pc:sldMk cId="1510150796" sldId="1092"/>
            <ac:picMk id="7" creationId="{D52B0D3B-376D-45D9-8858-4C65BAF17C92}"/>
          </ac:picMkLst>
        </pc:picChg>
      </pc:sldChg>
      <pc:sldChg chg="addSp delSp modSp add modNotes modNotesTx">
        <pc:chgData name="Filip Boen" userId="f3ba5a88-dbd6-47dd-871a-e364d5b391b4" providerId="ADAL" clId="{8CF26EB8-A98D-42ED-9B14-547836A5E578}" dt="2022-04-26T16:39:06.868" v="9592" actId="20577"/>
        <pc:sldMkLst>
          <pc:docMk/>
          <pc:sldMk cId="1071384121" sldId="1093"/>
        </pc:sldMkLst>
        <pc:spChg chg="mod">
          <ac:chgData name="Filip Boen" userId="f3ba5a88-dbd6-47dd-871a-e364d5b391b4" providerId="ADAL" clId="{8CF26EB8-A98D-42ED-9B14-547836A5E578}" dt="2022-04-26T16:39:06.868" v="9592" actId="20577"/>
          <ac:spMkLst>
            <pc:docMk/>
            <pc:sldMk cId="1071384121" sldId="1093"/>
            <ac:spMk id="9" creationId="{9E1FB00C-FB00-47C6-88BF-17239AD5F695}"/>
          </ac:spMkLst>
        </pc:spChg>
        <pc:graphicFrameChg chg="add del modGraphic">
          <ac:chgData name="Filip Boen" userId="f3ba5a88-dbd6-47dd-871a-e364d5b391b4" providerId="ADAL" clId="{8CF26EB8-A98D-42ED-9B14-547836A5E578}" dt="2022-04-26T15:20:19.906" v="8821"/>
          <ac:graphicFrameMkLst>
            <pc:docMk/>
            <pc:sldMk cId="1071384121" sldId="1093"/>
            <ac:graphicFrameMk id="4" creationId="{C85ED8CA-7E8B-4964-9BF2-17AD52F57B39}"/>
          </ac:graphicFrameMkLst>
        </pc:graphicFrameChg>
        <pc:graphicFrameChg chg="add del modGraphic">
          <ac:chgData name="Filip Boen" userId="f3ba5a88-dbd6-47dd-871a-e364d5b391b4" providerId="ADAL" clId="{8CF26EB8-A98D-42ED-9B14-547836A5E578}" dt="2022-04-26T15:20:39.498" v="8827" actId="27309"/>
          <ac:graphicFrameMkLst>
            <pc:docMk/>
            <pc:sldMk cId="1071384121" sldId="1093"/>
            <ac:graphicFrameMk id="8" creationId="{57A4965B-B529-44D1-B3C8-C32D8862FE25}"/>
          </ac:graphicFrameMkLst>
        </pc:graphicFrameChg>
      </pc:sldChg>
      <pc:sldChg chg="addSp modSp add ord modNotes">
        <pc:chgData name="Filip Boen" userId="f3ba5a88-dbd6-47dd-871a-e364d5b391b4" providerId="ADAL" clId="{8CF26EB8-A98D-42ED-9B14-547836A5E578}" dt="2022-04-26T16:35:32.842" v="9442" actId="1076"/>
        <pc:sldMkLst>
          <pc:docMk/>
          <pc:sldMk cId="1526292267" sldId="1094"/>
        </pc:sldMkLst>
        <pc:spChg chg="mod">
          <ac:chgData name="Filip Boen" userId="f3ba5a88-dbd6-47dd-871a-e364d5b391b4" providerId="ADAL" clId="{8CF26EB8-A98D-42ED-9B14-547836A5E578}" dt="2022-04-26T16:35:31.705" v="9441" actId="1076"/>
          <ac:spMkLst>
            <pc:docMk/>
            <pc:sldMk cId="1526292267" sldId="1094"/>
            <ac:spMk id="9" creationId="{9E1FB00C-FB00-47C6-88BF-17239AD5F695}"/>
          </ac:spMkLst>
        </pc:spChg>
        <pc:picChg chg="add mod">
          <ac:chgData name="Filip Boen" userId="f3ba5a88-dbd6-47dd-871a-e364d5b391b4" providerId="ADAL" clId="{8CF26EB8-A98D-42ED-9B14-547836A5E578}" dt="2022-04-26T16:35:32.842" v="9442" actId="1076"/>
          <ac:picMkLst>
            <pc:docMk/>
            <pc:sldMk cId="1526292267" sldId="1094"/>
            <ac:picMk id="5122" creationId="{251C6149-33CF-48B7-8F45-70EBD5503BAA}"/>
          </ac:picMkLst>
        </pc:picChg>
      </pc:sldChg>
      <pc:sldChg chg="modSp add ord">
        <pc:chgData name="Filip Boen" userId="f3ba5a88-dbd6-47dd-871a-e364d5b391b4" providerId="ADAL" clId="{8CF26EB8-A98D-42ED-9B14-547836A5E578}" dt="2022-04-26T16:39:29.669" v="9597"/>
        <pc:sldMkLst>
          <pc:docMk/>
          <pc:sldMk cId="3433047040" sldId="1095"/>
        </pc:sldMkLst>
        <pc:spChg chg="mod">
          <ac:chgData name="Filip Boen" userId="f3ba5a88-dbd6-47dd-871a-e364d5b391b4" providerId="ADAL" clId="{8CF26EB8-A98D-42ED-9B14-547836A5E578}" dt="2022-04-26T15:30:26.387" v="9370" actId="20577"/>
          <ac:spMkLst>
            <pc:docMk/>
            <pc:sldMk cId="3433047040" sldId="1095"/>
            <ac:spMk id="9" creationId="{9E1FB00C-FB00-47C6-88BF-17239AD5F695}"/>
          </ac:spMkLst>
        </pc:spChg>
      </pc:sldChg>
      <pc:sldMasterChg chg="delSldLayout">
        <pc:chgData name="Filip Boen" userId="f3ba5a88-dbd6-47dd-871a-e364d5b391b4" providerId="ADAL" clId="{8CF26EB8-A98D-42ED-9B14-547836A5E578}" dt="2022-04-26T12:46:14.593" v="284" actId="2696"/>
        <pc:sldMasterMkLst>
          <pc:docMk/>
          <pc:sldMasterMk cId="162354441" sldId="2147483969"/>
        </pc:sldMasterMkLst>
        <pc:sldLayoutChg chg="del">
          <pc:chgData name="Filip Boen" userId="f3ba5a88-dbd6-47dd-871a-e364d5b391b4" providerId="ADAL" clId="{8CF26EB8-A98D-42ED-9B14-547836A5E578}" dt="2022-04-26T12:46:14.593" v="284" actId="2696"/>
          <pc:sldLayoutMkLst>
            <pc:docMk/>
            <pc:sldMasterMk cId="162354441" sldId="2147483969"/>
            <pc:sldLayoutMk cId="4245448955" sldId="2147483982"/>
          </pc:sldLayoutMkLst>
        </pc:sldLayout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1"/>
            <a:ext cx="2946400" cy="496889"/>
          </a:xfrm>
          <a:prstGeom prst="rect">
            <a:avLst/>
          </a:prstGeom>
        </p:spPr>
        <p:txBody>
          <a:bodyPr vert="horz" lIns="91440" tIns="45720" rIns="91440" bIns="45720" rtlCol="0"/>
          <a:lstStyle>
            <a:lvl1pPr algn="l">
              <a:defRPr sz="1200" smtClean="0"/>
            </a:lvl1pPr>
          </a:lstStyle>
          <a:p>
            <a:pPr>
              <a:defRPr/>
            </a:pPr>
            <a:endParaRPr lang="en-GB"/>
          </a:p>
        </p:txBody>
      </p:sp>
      <p:sp>
        <p:nvSpPr>
          <p:cNvPr id="3" name="Date Placeholder 2"/>
          <p:cNvSpPr>
            <a:spLocks noGrp="1"/>
          </p:cNvSpPr>
          <p:nvPr>
            <p:ph type="dt" sz="quarter" idx="1"/>
          </p:nvPr>
        </p:nvSpPr>
        <p:spPr>
          <a:xfrm>
            <a:off x="3849689" y="1"/>
            <a:ext cx="2946400" cy="496889"/>
          </a:xfrm>
          <a:prstGeom prst="rect">
            <a:avLst/>
          </a:prstGeom>
        </p:spPr>
        <p:txBody>
          <a:bodyPr vert="horz" lIns="91440" tIns="45720" rIns="91440" bIns="45720" rtlCol="0"/>
          <a:lstStyle>
            <a:lvl1pPr algn="r">
              <a:defRPr sz="1200" smtClean="0"/>
            </a:lvl1pPr>
          </a:lstStyle>
          <a:p>
            <a:pPr>
              <a:defRPr/>
            </a:pPr>
            <a:fld id="{B1D2B90C-776D-469A-A8A2-18DE75BD3603}" type="datetimeFigureOut">
              <a:rPr lang="en-GB"/>
              <a:pPr>
                <a:defRPr/>
              </a:pPr>
              <a:t>26/04/2022</a:t>
            </a:fld>
            <a:endParaRPr lang="en-GB"/>
          </a:p>
        </p:txBody>
      </p:sp>
      <p:sp>
        <p:nvSpPr>
          <p:cNvPr id="4" name="Footer Placeholder 3"/>
          <p:cNvSpPr>
            <a:spLocks noGrp="1"/>
          </p:cNvSpPr>
          <p:nvPr>
            <p:ph type="ftr" sz="quarter" idx="2"/>
          </p:nvPr>
        </p:nvSpPr>
        <p:spPr>
          <a:xfrm>
            <a:off x="0" y="9428164"/>
            <a:ext cx="2946400" cy="496887"/>
          </a:xfrm>
          <a:prstGeom prst="rect">
            <a:avLst/>
          </a:prstGeom>
        </p:spPr>
        <p:txBody>
          <a:bodyPr vert="horz" lIns="91440" tIns="45720" rIns="91440" bIns="45720" rtlCol="0" anchor="b"/>
          <a:lstStyle>
            <a:lvl1pPr algn="l">
              <a:defRPr sz="1200" smtClean="0"/>
            </a:lvl1pPr>
          </a:lstStyle>
          <a:p>
            <a:pPr>
              <a:defRPr/>
            </a:pPr>
            <a:endParaRPr lang="en-GB"/>
          </a:p>
        </p:txBody>
      </p:sp>
      <p:sp>
        <p:nvSpPr>
          <p:cNvPr id="5" name="Slide Number Placeholder 4"/>
          <p:cNvSpPr>
            <a:spLocks noGrp="1"/>
          </p:cNvSpPr>
          <p:nvPr>
            <p:ph type="sldNum" sz="quarter" idx="3"/>
          </p:nvPr>
        </p:nvSpPr>
        <p:spPr>
          <a:xfrm>
            <a:off x="3849689" y="9428164"/>
            <a:ext cx="2946400" cy="496887"/>
          </a:xfrm>
          <a:prstGeom prst="rect">
            <a:avLst/>
          </a:prstGeom>
        </p:spPr>
        <p:txBody>
          <a:bodyPr vert="horz" lIns="91440" tIns="45720" rIns="91440" bIns="45720" rtlCol="0" anchor="b"/>
          <a:lstStyle>
            <a:lvl1pPr algn="r">
              <a:defRPr sz="1200" smtClean="0"/>
            </a:lvl1pPr>
          </a:lstStyle>
          <a:p>
            <a:pPr>
              <a:defRPr/>
            </a:pPr>
            <a:fld id="{1D645871-7ABB-47CC-AF40-5207FD0B05A9}" type="slidenum">
              <a:rPr lang="en-GB"/>
              <a:pPr>
                <a:defRPr/>
              </a:pPr>
              <a:t>‹#›</a:t>
            </a:fld>
            <a:endParaRPr lang="en-GB"/>
          </a:p>
        </p:txBody>
      </p:sp>
    </p:spTree>
    <p:extLst>
      <p:ext uri="{BB962C8B-B14F-4D97-AF65-F5344CB8AC3E}">
        <p14:creationId xmlns:p14="http://schemas.microsoft.com/office/powerpoint/2010/main" val="375245333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1"/>
            <a:ext cx="2946400" cy="496889"/>
          </a:xfrm>
          <a:prstGeom prst="rect">
            <a:avLst/>
          </a:prstGeom>
        </p:spPr>
        <p:txBody>
          <a:bodyPr vert="horz" lIns="91440" tIns="45720" rIns="91440" bIns="45720" rtlCol="0"/>
          <a:lstStyle>
            <a:lvl1pPr algn="l">
              <a:defRPr sz="1200">
                <a:ea typeface="ＭＳ Ｐゴシック" charset="-128"/>
              </a:defRPr>
            </a:lvl1pPr>
          </a:lstStyle>
          <a:p>
            <a:pPr>
              <a:defRPr/>
            </a:pPr>
            <a:endParaRPr lang="en-GB"/>
          </a:p>
        </p:txBody>
      </p:sp>
      <p:sp>
        <p:nvSpPr>
          <p:cNvPr id="3" name="Date Placeholder 2"/>
          <p:cNvSpPr>
            <a:spLocks noGrp="1"/>
          </p:cNvSpPr>
          <p:nvPr>
            <p:ph type="dt" idx="1"/>
          </p:nvPr>
        </p:nvSpPr>
        <p:spPr>
          <a:xfrm>
            <a:off x="3849689" y="1"/>
            <a:ext cx="2946400" cy="496889"/>
          </a:xfrm>
          <a:prstGeom prst="rect">
            <a:avLst/>
          </a:prstGeom>
        </p:spPr>
        <p:txBody>
          <a:bodyPr vert="horz" lIns="91440" tIns="45720" rIns="91440" bIns="45720" rtlCol="0"/>
          <a:lstStyle>
            <a:lvl1pPr algn="r">
              <a:defRPr sz="1200">
                <a:ea typeface="ＭＳ Ｐゴシック" charset="-128"/>
              </a:defRPr>
            </a:lvl1pPr>
          </a:lstStyle>
          <a:p>
            <a:pPr>
              <a:defRPr/>
            </a:pPr>
            <a:fld id="{36308773-B399-475F-B46D-C9B103CD1E7E}" type="datetimeFigureOut">
              <a:rPr lang="en-GB"/>
              <a:pPr>
                <a:defRPr/>
              </a:pPr>
              <a:t>26/04/2022</a:t>
            </a:fld>
            <a:endParaRPr lang="en-GB"/>
          </a:p>
        </p:txBody>
      </p:sp>
      <p:sp>
        <p:nvSpPr>
          <p:cNvPr id="4" name="Slide Image Placeholder 3"/>
          <p:cNvSpPr>
            <a:spLocks noGrp="1" noRot="1" noChangeAspect="1"/>
          </p:cNvSpPr>
          <p:nvPr>
            <p:ph type="sldImg" idx="2"/>
          </p:nvPr>
        </p:nvSpPr>
        <p:spPr>
          <a:xfrm>
            <a:off x="90488" y="744538"/>
            <a:ext cx="6616700" cy="3722687"/>
          </a:xfrm>
          <a:prstGeom prst="rect">
            <a:avLst/>
          </a:prstGeom>
          <a:noFill/>
          <a:ln w="12700">
            <a:solidFill>
              <a:prstClr val="black"/>
            </a:solidFill>
          </a:ln>
        </p:spPr>
        <p:txBody>
          <a:bodyPr vert="horz" lIns="91440" tIns="45720" rIns="91440" bIns="45720" rtlCol="0" anchor="ctr"/>
          <a:lstStyle/>
          <a:p>
            <a:pPr lvl="0"/>
            <a:endParaRPr lang="en-GB" noProof="0"/>
          </a:p>
        </p:txBody>
      </p:sp>
      <p:sp>
        <p:nvSpPr>
          <p:cNvPr id="5" name="Notes Placeholder 4"/>
          <p:cNvSpPr>
            <a:spLocks noGrp="1"/>
          </p:cNvSpPr>
          <p:nvPr>
            <p:ph type="body" sz="quarter" idx="3"/>
          </p:nvPr>
        </p:nvSpPr>
        <p:spPr>
          <a:xfrm>
            <a:off x="679451" y="4714877"/>
            <a:ext cx="5438775" cy="4467225"/>
          </a:xfrm>
          <a:prstGeom prst="rect">
            <a:avLst/>
          </a:prstGeom>
        </p:spPr>
        <p:txBody>
          <a:bodyPr vert="horz" lIns="91440" tIns="45720" rIns="91440" bIns="45720" rtlCol="0">
            <a:norm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GB" noProof="0"/>
          </a:p>
        </p:txBody>
      </p:sp>
      <p:sp>
        <p:nvSpPr>
          <p:cNvPr id="6" name="Footer Placeholder 5"/>
          <p:cNvSpPr>
            <a:spLocks noGrp="1"/>
          </p:cNvSpPr>
          <p:nvPr>
            <p:ph type="ftr" sz="quarter" idx="4"/>
          </p:nvPr>
        </p:nvSpPr>
        <p:spPr>
          <a:xfrm>
            <a:off x="0" y="9428164"/>
            <a:ext cx="2946400" cy="496887"/>
          </a:xfrm>
          <a:prstGeom prst="rect">
            <a:avLst/>
          </a:prstGeom>
        </p:spPr>
        <p:txBody>
          <a:bodyPr vert="horz" lIns="91440" tIns="45720" rIns="91440" bIns="45720" rtlCol="0" anchor="b"/>
          <a:lstStyle>
            <a:lvl1pPr algn="l">
              <a:defRPr sz="1200">
                <a:ea typeface="ＭＳ Ｐゴシック" charset="-128"/>
              </a:defRPr>
            </a:lvl1pPr>
          </a:lstStyle>
          <a:p>
            <a:pPr>
              <a:defRPr/>
            </a:pPr>
            <a:endParaRPr lang="en-GB"/>
          </a:p>
        </p:txBody>
      </p:sp>
      <p:sp>
        <p:nvSpPr>
          <p:cNvPr id="7" name="Slide Number Placeholder 6"/>
          <p:cNvSpPr>
            <a:spLocks noGrp="1"/>
          </p:cNvSpPr>
          <p:nvPr>
            <p:ph type="sldNum" sz="quarter" idx="5"/>
          </p:nvPr>
        </p:nvSpPr>
        <p:spPr>
          <a:xfrm>
            <a:off x="3849689" y="9428164"/>
            <a:ext cx="2946400" cy="496887"/>
          </a:xfrm>
          <a:prstGeom prst="rect">
            <a:avLst/>
          </a:prstGeom>
        </p:spPr>
        <p:txBody>
          <a:bodyPr vert="horz" lIns="91440" tIns="45720" rIns="91440" bIns="45720" rtlCol="0" anchor="b"/>
          <a:lstStyle>
            <a:lvl1pPr algn="r">
              <a:defRPr sz="1200">
                <a:ea typeface="ＭＳ Ｐゴシック" charset="-128"/>
              </a:defRPr>
            </a:lvl1pPr>
          </a:lstStyle>
          <a:p>
            <a:pPr>
              <a:defRPr/>
            </a:pPr>
            <a:fld id="{04915706-070A-4707-AA18-DDF1820200B2}" type="slidenum">
              <a:rPr lang="en-GB"/>
              <a:pPr>
                <a:defRPr/>
              </a:pPr>
              <a:t>‹#›</a:t>
            </a:fld>
            <a:endParaRPr lang="en-GB"/>
          </a:p>
        </p:txBody>
      </p:sp>
    </p:spTree>
    <p:extLst>
      <p:ext uri="{BB962C8B-B14F-4D97-AF65-F5344CB8AC3E}">
        <p14:creationId xmlns:p14="http://schemas.microsoft.com/office/powerpoint/2010/main" val="2150331195"/>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a:p>
            <a:endParaRPr lang="en-GB" dirty="0"/>
          </a:p>
          <a:p>
            <a:endParaRPr lang="en-GB" dirty="0"/>
          </a:p>
        </p:txBody>
      </p:sp>
      <p:sp>
        <p:nvSpPr>
          <p:cNvPr id="4" name="Slide Number Placeholder 3"/>
          <p:cNvSpPr>
            <a:spLocks noGrp="1"/>
          </p:cNvSpPr>
          <p:nvPr>
            <p:ph type="sldNum" sz="quarter" idx="10"/>
          </p:nvPr>
        </p:nvSpPr>
        <p:spPr/>
        <p:txBody>
          <a:bodyPr/>
          <a:lstStyle/>
          <a:p>
            <a:pPr>
              <a:defRPr/>
            </a:pPr>
            <a:fld id="{04915706-070A-4707-AA18-DDF1820200B2}" type="slidenum">
              <a:rPr lang="en-GB" smtClean="0"/>
              <a:pPr>
                <a:defRPr/>
              </a:pPr>
              <a:t>1</a:t>
            </a:fld>
            <a:endParaRPr lang="en-GB" dirty="0"/>
          </a:p>
        </p:txBody>
      </p:sp>
    </p:spTree>
    <p:extLst>
      <p:ext uri="{BB962C8B-B14F-4D97-AF65-F5344CB8AC3E}">
        <p14:creationId xmlns:p14="http://schemas.microsoft.com/office/powerpoint/2010/main" val="379297961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40000" lnSpcReduction="20000"/>
          </a:bodyPr>
          <a:lstStyle/>
          <a:p>
            <a:endParaRPr lang="nl-BE"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In their work with this procedure, sports researchers have developed two main types of PDMS: relationship-oriented (e.g., Dunn &amp; Holt, 2004) and mastery-oriented (Barker, Evans, Coffee, Slater, &amp; McCarthy, 2014). </a:t>
            </a:r>
            <a:r>
              <a:rPr lang="en-US" sz="1200" b="0" i="1" u="none" strike="noStrike" kern="1200" baseline="0" dirty="0">
                <a:solidFill>
                  <a:schemeClr val="tx1"/>
                </a:solidFill>
                <a:latin typeface="+mn-lt"/>
                <a:ea typeface="+mn-ea"/>
                <a:cs typeface="+mn-cs"/>
              </a:rPr>
              <a:t>Relationship-oriented Personal-Disclosure Mutual-Sharing </a:t>
            </a:r>
            <a:r>
              <a:rPr lang="en-US" sz="1200" b="0" i="0" u="none" strike="noStrike" kern="1200" baseline="0" dirty="0">
                <a:solidFill>
                  <a:schemeClr val="tx1"/>
                </a:solidFill>
                <a:latin typeface="+mn-lt"/>
                <a:ea typeface="+mn-ea"/>
                <a:cs typeface="+mn-cs"/>
              </a:rPr>
              <a:t>(</a:t>
            </a:r>
            <a:r>
              <a:rPr lang="en-US" sz="1200" b="0" i="1" u="none" strike="noStrike" kern="1200" baseline="0" dirty="0" err="1">
                <a:solidFill>
                  <a:schemeClr val="tx1"/>
                </a:solidFill>
                <a:latin typeface="+mn-lt"/>
                <a:ea typeface="+mn-ea"/>
                <a:cs typeface="+mn-cs"/>
              </a:rPr>
              <a:t>rPDMS</a:t>
            </a:r>
            <a:r>
              <a:rPr lang="en-US" sz="1200" b="0" i="0" u="none" strike="noStrike" kern="1200" baseline="0" dirty="0">
                <a:solidFill>
                  <a:schemeClr val="tx1"/>
                </a:solidFill>
                <a:latin typeface="+mn-lt"/>
                <a:ea typeface="+mn-ea"/>
                <a:cs typeface="+mn-cs"/>
              </a:rPr>
              <a:t>) is the more popular of these two interventions and targets the development of relationships and bonds between the different members of a given team. These are grounded in, and help to develop, their sense of shared identity – not least, because self-disclosure always occurs, and stays, within the boundaries of the team (in ways that increase group entitativity and comparative fit; see Chapters 2 and 13 as well as Figure 11.2). This can be seen from the following excerpts, which give a sense of the instructions typically used to introduce the activity: </a:t>
            </a:r>
          </a:p>
          <a:p>
            <a:r>
              <a:rPr lang="en-US" sz="1200" b="0" i="0" u="none" strike="noStrike" kern="1200" baseline="0" dirty="0">
                <a:solidFill>
                  <a:schemeClr val="tx1"/>
                </a:solidFill>
                <a:latin typeface="+mn-lt"/>
                <a:ea typeface="+mn-ea"/>
                <a:cs typeface="+mn-cs"/>
              </a:rPr>
              <a:t>Describe a personal story/situation that will help your teammates understand yourself more. Detail a personal story that you would want everyone to know about, one that would make them want to be in the same team as you and want to play alongside you. Your story can be related to any event that took place in your personal life or in your sporting life. Your story should illustrate something that defines your character, your motives, and your desires. (Barker et al., 2014) </a:t>
            </a:r>
            <a:endParaRPr lang="nl-BE" sz="1200" b="0" i="0" u="none" strike="noStrike" kern="1200" baseline="0" dirty="0">
              <a:solidFill>
                <a:schemeClr val="tx1"/>
              </a:solidFill>
              <a:latin typeface="+mn-lt"/>
              <a:ea typeface="+mn-ea"/>
              <a:cs typeface="+mn-cs"/>
            </a:endParaRPr>
          </a:p>
          <a:p>
            <a:r>
              <a:rPr lang="en-US" sz="1200" b="0" i="1" u="none" strike="noStrike" kern="1200" baseline="0" dirty="0">
                <a:solidFill>
                  <a:schemeClr val="tx1"/>
                </a:solidFill>
                <a:latin typeface="+mn-lt"/>
                <a:ea typeface="+mn-ea"/>
                <a:cs typeface="+mn-cs"/>
              </a:rPr>
              <a:t>Mastery-oriented Personal-Disclosure Mutual-Sharing </a:t>
            </a:r>
            <a:r>
              <a:rPr lang="en-US" sz="1200" b="0" i="0" u="none" strike="noStrike" kern="1200" baseline="0" dirty="0">
                <a:solidFill>
                  <a:schemeClr val="tx1"/>
                </a:solidFill>
                <a:latin typeface="+mn-lt"/>
                <a:ea typeface="+mn-ea"/>
                <a:cs typeface="+mn-cs"/>
              </a:rPr>
              <a:t>(</a:t>
            </a:r>
            <a:r>
              <a:rPr lang="en-US" sz="1200" b="0" i="1" u="none" strike="noStrike" kern="1200" baseline="0" dirty="0" err="1">
                <a:solidFill>
                  <a:schemeClr val="tx1"/>
                </a:solidFill>
                <a:latin typeface="+mn-lt"/>
                <a:ea typeface="+mn-ea"/>
                <a:cs typeface="+mn-cs"/>
              </a:rPr>
              <a:t>mPDMS</a:t>
            </a:r>
            <a:r>
              <a:rPr lang="en-US" sz="1200" b="0" i="0" u="none" strike="noStrike" kern="1200" baseline="0" dirty="0">
                <a:solidFill>
                  <a:schemeClr val="tx1"/>
                </a:solidFill>
                <a:latin typeface="+mn-lt"/>
                <a:ea typeface="+mn-ea"/>
                <a:cs typeface="+mn-cs"/>
              </a:rPr>
              <a:t>) requires individuals to reflect upon their strengths and recall their best performance ever in their sport. For example, in some of our own research we asked participants to ‘Describe your best performance/s ever in a game of cricket’ and then to respond to the question ‘What made it your best performance?’ (Barker et al., 2014). Typically, athletes share a detailed and emotional story about their pre-, during and post-match thoughts, feelings and behaviours. The positive effect of this confidence-building athlete reflection can be seen in the athletes’ faces, body language and enthusiasm with which they present, which in turn creates an immediately positive team atmosphere. As with </a:t>
            </a:r>
            <a:r>
              <a:rPr lang="en-US" sz="1200" b="0" i="0" u="none" strike="noStrike" kern="1200" baseline="0" dirty="0" err="1">
                <a:solidFill>
                  <a:schemeClr val="tx1"/>
                </a:solidFill>
                <a:latin typeface="+mn-lt"/>
                <a:ea typeface="+mn-ea"/>
                <a:cs typeface="+mn-cs"/>
              </a:rPr>
              <a:t>rPDMS</a:t>
            </a:r>
            <a:r>
              <a:rPr lang="en-US" sz="1200" b="0" i="0" u="none" strike="noStrike" kern="1200" baseline="0" dirty="0">
                <a:solidFill>
                  <a:schemeClr val="tx1"/>
                </a:solidFill>
                <a:latin typeface="+mn-lt"/>
                <a:ea typeface="+mn-ea"/>
                <a:cs typeface="+mn-cs"/>
              </a:rPr>
              <a:t>, this procedure can help to foster psychological connections between team members in ways that foster team identification. In addition, though, the performance focus of </a:t>
            </a:r>
            <a:r>
              <a:rPr lang="en-US" sz="1200" b="0" i="0" u="none" strike="noStrike" kern="1200" baseline="0" dirty="0" err="1">
                <a:solidFill>
                  <a:schemeClr val="tx1"/>
                </a:solidFill>
                <a:latin typeface="+mn-lt"/>
                <a:ea typeface="+mn-ea"/>
                <a:cs typeface="+mn-cs"/>
              </a:rPr>
              <a:t>mPDMS</a:t>
            </a:r>
            <a:r>
              <a:rPr lang="en-US" sz="1200" b="0" i="0" u="none" strike="noStrike" kern="1200" baseline="0" dirty="0">
                <a:solidFill>
                  <a:schemeClr val="tx1"/>
                </a:solidFill>
                <a:latin typeface="+mn-lt"/>
                <a:ea typeface="+mn-ea"/>
                <a:cs typeface="+mn-cs"/>
              </a:rPr>
              <a:t> provides an opportunity for teams to develop identity content (especially values and goals) </a:t>
            </a:r>
            <a:r>
              <a:rPr lang="en-US" sz="1200" b="0" i="0" u="none" strike="noStrike" kern="1200" baseline="0" dirty="0" err="1">
                <a:solidFill>
                  <a:schemeClr val="tx1"/>
                </a:solidFill>
                <a:latin typeface="+mn-lt"/>
                <a:ea typeface="+mn-ea"/>
                <a:cs typeface="+mn-cs"/>
              </a:rPr>
              <a:t>centred</a:t>
            </a:r>
            <a:r>
              <a:rPr lang="en-US" sz="1200" b="0" i="0" u="none" strike="noStrike" kern="1200" baseline="0" dirty="0">
                <a:solidFill>
                  <a:schemeClr val="tx1"/>
                </a:solidFill>
                <a:latin typeface="+mn-lt"/>
                <a:ea typeface="+mn-ea"/>
                <a:cs typeface="+mn-cs"/>
              </a:rPr>
              <a:t> on high performance. </a:t>
            </a:r>
          </a:p>
          <a:p>
            <a:r>
              <a:rPr lang="en-US" sz="1200" b="0" i="0" u="none" strike="noStrike" kern="1200" baseline="0" dirty="0">
                <a:solidFill>
                  <a:schemeClr val="tx1"/>
                </a:solidFill>
                <a:latin typeface="+mn-lt"/>
                <a:ea typeface="+mn-ea"/>
                <a:cs typeface="+mn-cs"/>
              </a:rPr>
              <a:t>Speaking to the value of PDMS, studies that the first and fourth authors conducted with colleagues in the context of elite youth sport have confirmed that it has a positive impact on a number of social identity-related outcomes (Barker et al., 2014; Evans, Slater, Turner, &amp; Barker, 2013). The first of these was led by Andrew Evans and examined the effects of </a:t>
            </a:r>
            <a:r>
              <a:rPr lang="en-US" sz="1200" b="0" i="0" u="none" strike="noStrike" kern="1200" baseline="0" dirty="0" err="1">
                <a:solidFill>
                  <a:schemeClr val="tx1"/>
                </a:solidFill>
                <a:latin typeface="+mn-lt"/>
                <a:ea typeface="+mn-ea"/>
                <a:cs typeface="+mn-cs"/>
              </a:rPr>
              <a:t>rPDMS</a:t>
            </a:r>
            <a:r>
              <a:rPr lang="en-US" sz="1200" b="0" i="0" u="none" strike="noStrike" kern="1200" baseline="0" dirty="0">
                <a:solidFill>
                  <a:schemeClr val="tx1"/>
                </a:solidFill>
                <a:latin typeface="+mn-lt"/>
                <a:ea typeface="+mn-ea"/>
                <a:cs typeface="+mn-cs"/>
              </a:rPr>
              <a:t> on the social identification of soccer academy athletes as well as two relevant aspects of social identity content (Evans et al., 2013; see also Slater, Coffee, Barker, Haslam, &amp; Steffens, 2019): friendship-related and results-related social identity content. The former related to shared values, norms and ideals that </a:t>
            </a:r>
            <a:r>
              <a:rPr lang="en-US" sz="1200" b="0" i="0" u="none" strike="noStrike" kern="1200" baseline="0" dirty="0" err="1">
                <a:solidFill>
                  <a:schemeClr val="tx1"/>
                </a:solidFill>
                <a:latin typeface="+mn-lt"/>
                <a:ea typeface="+mn-ea"/>
                <a:cs typeface="+mn-cs"/>
              </a:rPr>
              <a:t>centred</a:t>
            </a:r>
            <a:r>
              <a:rPr lang="en-US" sz="1200" b="0" i="0" u="none" strike="noStrike" kern="1200" baseline="0" dirty="0">
                <a:solidFill>
                  <a:schemeClr val="tx1"/>
                </a:solidFill>
                <a:latin typeface="+mn-lt"/>
                <a:ea typeface="+mn-ea"/>
                <a:cs typeface="+mn-cs"/>
              </a:rPr>
              <a:t> on the friendships and close relationships within the team; the latter related to shared values, norms and ideals that were relevant to the team’s performance outcomes. The researchers collected data at four time points and found that </a:t>
            </a:r>
            <a:r>
              <a:rPr lang="en-US" sz="1200" b="0" i="0" u="none" strike="noStrike" kern="1200" baseline="0" dirty="0" err="1">
                <a:solidFill>
                  <a:schemeClr val="tx1"/>
                </a:solidFill>
                <a:latin typeface="+mn-lt"/>
                <a:ea typeface="+mn-ea"/>
                <a:cs typeface="+mn-cs"/>
              </a:rPr>
              <a:t>rPDMS</a:t>
            </a:r>
            <a:r>
              <a:rPr lang="en-US" sz="1200" b="0" i="0" u="none" strike="noStrike" kern="1200" baseline="0" dirty="0">
                <a:solidFill>
                  <a:schemeClr val="tx1"/>
                </a:solidFill>
                <a:latin typeface="+mn-lt"/>
                <a:ea typeface="+mn-ea"/>
                <a:cs typeface="+mn-cs"/>
              </a:rPr>
              <a:t> contributed to a short-term increase in friendship-related social identity content and a sustained increase in results-related social identity content. In addition, the procedure also led to an increase in social identification that was sustained over time. Together, then, these results suggest that this relationship-focused form of PDMS can be a powerful tool for developing a team identity </a:t>
            </a:r>
            <a:r>
              <a:rPr lang="en-US" sz="1200" b="0" i="0" u="none" strike="noStrike" kern="1200" baseline="0" dirty="0" err="1">
                <a:solidFill>
                  <a:schemeClr val="tx1"/>
                </a:solidFill>
                <a:latin typeface="+mn-lt"/>
                <a:ea typeface="+mn-ea"/>
                <a:cs typeface="+mn-cs"/>
              </a:rPr>
              <a:t>centred</a:t>
            </a:r>
            <a:r>
              <a:rPr lang="en-US" sz="1200" b="0" i="0" u="none" strike="noStrike" kern="1200" baseline="0" dirty="0">
                <a:solidFill>
                  <a:schemeClr val="tx1"/>
                </a:solidFill>
                <a:latin typeface="+mn-lt"/>
                <a:ea typeface="+mn-ea"/>
                <a:cs typeface="+mn-cs"/>
              </a:rPr>
              <a:t> on identity content that values both friendships and performance.</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Building on these encouraging findings, a second study explored how different types of PDMS might be used to increase social identification and endorsement of these same two types of social identity content (i.e., friendships and results; Barker et al., 2014). In this, elite academy cricketers completed two PDMS sessions during a pre-season tour: in the first, they took part in </a:t>
            </a:r>
            <a:r>
              <a:rPr lang="en-US" sz="1200" b="0" i="0" u="none" strike="noStrike" kern="1200" baseline="0" dirty="0" err="1">
                <a:solidFill>
                  <a:schemeClr val="tx1"/>
                </a:solidFill>
                <a:latin typeface="+mn-lt"/>
                <a:ea typeface="+mn-ea"/>
                <a:cs typeface="+mn-cs"/>
              </a:rPr>
              <a:t>rPDMS</a:t>
            </a:r>
            <a:r>
              <a:rPr lang="en-US" sz="1200" b="0" i="0" u="none" strike="noStrike" kern="1200" baseline="0" dirty="0">
                <a:solidFill>
                  <a:schemeClr val="tx1"/>
                </a:solidFill>
                <a:latin typeface="+mn-lt"/>
                <a:ea typeface="+mn-ea"/>
                <a:cs typeface="+mn-cs"/>
              </a:rPr>
              <a:t>; in the second, they engaged in </a:t>
            </a:r>
            <a:r>
              <a:rPr lang="en-US" sz="1200" b="0" i="0" u="none" strike="noStrike" kern="1200" baseline="0" dirty="0" err="1">
                <a:solidFill>
                  <a:schemeClr val="tx1"/>
                </a:solidFill>
                <a:latin typeface="+mn-lt"/>
                <a:ea typeface="+mn-ea"/>
                <a:cs typeface="+mn-cs"/>
              </a:rPr>
              <a:t>mPDMS</a:t>
            </a:r>
            <a:r>
              <a:rPr lang="en-US" sz="1200" b="0" i="0" u="none" strike="noStrike" kern="1200" baseline="0" dirty="0">
                <a:solidFill>
                  <a:schemeClr val="tx1"/>
                </a:solidFill>
                <a:latin typeface="+mn-lt"/>
                <a:ea typeface="+mn-ea"/>
                <a:cs typeface="+mn-cs"/>
              </a:rPr>
              <a:t>. As </a:t>
            </a:r>
            <a:r>
              <a:rPr lang="en-US" sz="1200" b="0" i="0" u="none" strike="noStrike" kern="1200" baseline="0" dirty="0" err="1">
                <a:solidFill>
                  <a:schemeClr val="tx1"/>
                </a:solidFill>
                <a:latin typeface="+mn-lt"/>
                <a:ea typeface="+mn-ea"/>
                <a:cs typeface="+mn-cs"/>
              </a:rPr>
              <a:t>hypothesised</a:t>
            </a:r>
            <a:r>
              <a:rPr lang="en-US" sz="1200" b="0" i="0" u="none" strike="noStrike" kern="1200" baseline="0" dirty="0">
                <a:solidFill>
                  <a:schemeClr val="tx1"/>
                </a:solidFill>
                <a:latin typeface="+mn-lt"/>
                <a:ea typeface="+mn-ea"/>
                <a:cs typeface="+mn-cs"/>
              </a:rPr>
              <a:t>, quantitative data indicated that after the first </a:t>
            </a:r>
            <a:r>
              <a:rPr lang="en-US" sz="1200" b="0" i="0" u="none" strike="noStrike" kern="1200" baseline="0" dirty="0" err="1">
                <a:solidFill>
                  <a:schemeClr val="tx1"/>
                </a:solidFill>
                <a:latin typeface="+mn-lt"/>
                <a:ea typeface="+mn-ea"/>
                <a:cs typeface="+mn-cs"/>
              </a:rPr>
              <a:t>rPDMS</a:t>
            </a:r>
            <a:r>
              <a:rPr lang="en-US" sz="1200" b="0" i="0" u="none" strike="noStrike" kern="1200" baseline="0" dirty="0">
                <a:solidFill>
                  <a:schemeClr val="tx1"/>
                </a:solidFill>
                <a:latin typeface="+mn-lt"/>
                <a:ea typeface="+mn-ea"/>
                <a:cs typeface="+mn-cs"/>
              </a:rPr>
              <a:t> session participants’ social identification increased together with their friendship-related social identity content. Then, after the second </a:t>
            </a:r>
            <a:r>
              <a:rPr lang="en-US" sz="1200" b="0" i="0" u="none" strike="noStrike" kern="1200" baseline="0" dirty="0" err="1">
                <a:solidFill>
                  <a:schemeClr val="tx1"/>
                </a:solidFill>
                <a:latin typeface="+mn-lt"/>
                <a:ea typeface="+mn-ea"/>
                <a:cs typeface="+mn-cs"/>
              </a:rPr>
              <a:t>mPDMS</a:t>
            </a:r>
            <a:r>
              <a:rPr lang="en-US" sz="1200" b="0" i="0" u="none" strike="noStrike" kern="1200" baseline="0" dirty="0">
                <a:solidFill>
                  <a:schemeClr val="tx1"/>
                </a:solidFill>
                <a:latin typeface="+mn-lt"/>
                <a:ea typeface="+mn-ea"/>
                <a:cs typeface="+mn-cs"/>
              </a:rPr>
              <a:t> session, their social identification remained high but now their friendship-related social identity content increased.</a:t>
            </a:r>
          </a:p>
          <a:p>
            <a:r>
              <a:rPr lang="en-US" sz="1200" b="0" i="0" u="none" strike="noStrike" kern="1200" baseline="0" dirty="0">
                <a:solidFill>
                  <a:schemeClr val="tx1"/>
                </a:solidFill>
                <a:latin typeface="+mn-lt"/>
                <a:ea typeface="+mn-ea"/>
                <a:cs typeface="+mn-cs"/>
              </a:rPr>
              <a:t>Together, then, these studies provide convincing evidence that PDMS can help to build a sense of shared team identity, as well as forms of associated social identity content that support both social connection and team performance. Moreover, findings from the studies also suggest that different types of PDMS (i.e., relationship vs mastery-oriented) help to bring about changes in identity content that are aligned with </a:t>
            </a:r>
            <a:r>
              <a:rPr lang="en-US" sz="1200" b="0" i="0" u="none" strike="noStrike" kern="1200" baseline="0" dirty="0" err="1">
                <a:solidFill>
                  <a:schemeClr val="tx1"/>
                </a:solidFill>
                <a:latin typeface="+mn-lt"/>
                <a:ea typeface="+mn-ea"/>
                <a:cs typeface="+mn-cs"/>
              </a:rPr>
              <a:t>programme</a:t>
            </a:r>
            <a:r>
              <a:rPr lang="en-US" sz="1200" b="0" i="0" u="none" strike="noStrike" kern="1200" baseline="0" dirty="0">
                <a:solidFill>
                  <a:schemeClr val="tx1"/>
                </a:solidFill>
                <a:latin typeface="+mn-lt"/>
                <a:ea typeface="+mn-ea"/>
                <a:cs typeface="+mn-cs"/>
              </a:rPr>
              <a:t> content. In other words, in a manner consistent with self-categorization theory’s principle of normative fit (Oakes et al., 1994; see also Chapter 2), the identity-based changes that are observed post-PDMS reflect the content of the information that athletes share with their teammates.</a:t>
            </a:r>
          </a:p>
          <a:p>
            <a:r>
              <a:rPr lang="en-US" sz="1200" b="0" i="0" u="none" strike="noStrike" kern="1200" baseline="0" dirty="0">
                <a:solidFill>
                  <a:schemeClr val="tx1"/>
                </a:solidFill>
                <a:latin typeface="+mn-lt"/>
                <a:ea typeface="+mn-ea"/>
                <a:cs typeface="+mn-cs"/>
              </a:rPr>
              <a:t>This in turn suggests that PDMS can be a valuable method for developing team identity and that it does so in ways that help to ensure that that identity is sensitive to a team’s unique values and context. By way of example, </a:t>
            </a:r>
            <a:r>
              <a:rPr lang="en-US" sz="1200" b="0" i="0" u="none" strike="noStrike" kern="1200" baseline="0" dirty="0" err="1">
                <a:solidFill>
                  <a:schemeClr val="tx1"/>
                </a:solidFill>
                <a:latin typeface="+mn-lt"/>
                <a:ea typeface="+mn-ea"/>
                <a:cs typeface="+mn-cs"/>
              </a:rPr>
              <a:t>rPDMS</a:t>
            </a:r>
            <a:r>
              <a:rPr lang="en-US" sz="1200" b="0" i="0" u="none" strike="noStrike" kern="1200" baseline="0" dirty="0">
                <a:solidFill>
                  <a:schemeClr val="tx1"/>
                </a:solidFill>
                <a:latin typeface="+mn-lt"/>
                <a:ea typeface="+mn-ea"/>
                <a:cs typeface="+mn-cs"/>
              </a:rPr>
              <a:t> may be a useful way of bringing a team together the night before an important cup match, when match preparation has been completed and there is a danger of becoming overly focused on performance (in ways discussed in Chapter 7).</a:t>
            </a:r>
          </a:p>
          <a:p>
            <a:r>
              <a:rPr lang="en-US" sz="1200" b="0" i="0" u="none" strike="noStrike" kern="1200" baseline="0" dirty="0">
                <a:solidFill>
                  <a:schemeClr val="tx1"/>
                </a:solidFill>
                <a:latin typeface="+mn-lt"/>
                <a:ea typeface="+mn-ea"/>
                <a:cs typeface="+mn-cs"/>
              </a:rPr>
              <a:t>At the same time, though, </a:t>
            </a:r>
            <a:r>
              <a:rPr lang="en-US" sz="1200" b="0" i="0" u="none" strike="noStrike" kern="1200" baseline="0" dirty="0" err="1">
                <a:solidFill>
                  <a:schemeClr val="tx1"/>
                </a:solidFill>
                <a:latin typeface="+mn-lt"/>
                <a:ea typeface="+mn-ea"/>
                <a:cs typeface="+mn-cs"/>
              </a:rPr>
              <a:t>rPDMS</a:t>
            </a:r>
            <a:r>
              <a:rPr lang="en-US" sz="1200" b="0" i="0" u="none" strike="noStrike" kern="1200" baseline="0" dirty="0">
                <a:solidFill>
                  <a:schemeClr val="tx1"/>
                </a:solidFill>
                <a:latin typeface="+mn-lt"/>
                <a:ea typeface="+mn-ea"/>
                <a:cs typeface="+mn-cs"/>
              </a:rPr>
              <a:t> may also be helpful when sport teams are underperforming. Speaking to this point, Evans and colleagues (2013) noted that the soccer team they studied had lost its first three matches of the season and that this was a significant identity threat for the players (in ways also discussed in Chapter 8). Nevertheless, the authors observed that in this context </a:t>
            </a:r>
            <a:r>
              <a:rPr lang="en-US" sz="1200" b="0" i="0" u="none" strike="noStrike" kern="1200" baseline="0" dirty="0" err="1">
                <a:solidFill>
                  <a:schemeClr val="tx1"/>
                </a:solidFill>
                <a:latin typeface="+mn-lt"/>
                <a:ea typeface="+mn-ea"/>
                <a:cs typeface="+mn-cs"/>
              </a:rPr>
              <a:t>rPDMS</a:t>
            </a:r>
            <a:r>
              <a:rPr lang="en-US" sz="1200" b="0" i="0" u="none" strike="noStrike" kern="1200" baseline="0" dirty="0">
                <a:solidFill>
                  <a:schemeClr val="tx1"/>
                </a:solidFill>
                <a:latin typeface="+mn-lt"/>
                <a:ea typeface="+mn-ea"/>
                <a:cs typeface="+mn-cs"/>
              </a:rPr>
              <a:t> was a catalyst for the players to increase their endorsement of friendship-related social identity content. As one athlete put it following a PDMS session: ‘We are not winning on the pitch, but we have strong relationships, and this is keeping the team together.’ However, as the season progressed, performance improved and the players’ endorsement of friendship identity content reduced to baseline levels, at which point they (and their social identity) became </a:t>
            </a:r>
            <a:r>
              <a:rPr lang="nl-BE" sz="1200" b="0" i="0" u="none" strike="noStrike" kern="1200" baseline="0" dirty="0" err="1">
                <a:solidFill>
                  <a:schemeClr val="tx1"/>
                </a:solidFill>
                <a:latin typeface="+mn-lt"/>
                <a:ea typeface="+mn-ea"/>
                <a:cs typeface="+mn-cs"/>
              </a:rPr>
              <a:t>primarily</a:t>
            </a:r>
            <a:r>
              <a:rPr lang="nl-BE" sz="1200" b="0" i="0" u="none" strike="noStrike" kern="1200" baseline="0" dirty="0">
                <a:solidFill>
                  <a:schemeClr val="tx1"/>
                </a:solidFill>
                <a:latin typeface="+mn-lt"/>
                <a:ea typeface="+mn-ea"/>
                <a:cs typeface="+mn-cs"/>
              </a:rPr>
              <a:t> </a:t>
            </a:r>
            <a:r>
              <a:rPr lang="nl-BE" sz="1200" b="0" i="0" u="none" strike="noStrike" kern="1200" baseline="0" dirty="0" err="1">
                <a:solidFill>
                  <a:schemeClr val="tx1"/>
                </a:solidFill>
                <a:latin typeface="+mn-lt"/>
                <a:ea typeface="+mn-ea"/>
                <a:cs typeface="+mn-cs"/>
              </a:rPr>
              <a:t>results-focused</a:t>
            </a:r>
            <a:r>
              <a:rPr lang="nl-BE" sz="1200" b="0" i="0" u="none" strike="noStrike" kern="1200" baseline="0" dirty="0">
                <a:solidFill>
                  <a:schemeClr val="tx1"/>
                </a:solidFill>
                <a:latin typeface="+mn-lt"/>
                <a:ea typeface="+mn-ea"/>
                <a:cs typeface="+mn-cs"/>
              </a:rPr>
              <a:t> </a:t>
            </a:r>
            <a:r>
              <a:rPr lang="nl-BE" sz="1200" b="0" i="0" u="none" strike="noStrike" kern="1200" baseline="0" dirty="0" err="1">
                <a:solidFill>
                  <a:schemeClr val="tx1"/>
                </a:solidFill>
                <a:latin typeface="+mn-lt"/>
                <a:ea typeface="+mn-ea"/>
                <a:cs typeface="+mn-cs"/>
              </a:rPr>
              <a:t>again</a:t>
            </a:r>
            <a:r>
              <a:rPr lang="nl-BE" sz="1200" b="0" i="0" u="none" strike="noStrike" kern="1200" baseline="0" dirty="0">
                <a:solidFill>
                  <a:schemeClr val="tx1"/>
                </a:solidFill>
                <a:latin typeface="+mn-lt"/>
                <a:ea typeface="+mn-ea"/>
                <a:cs typeface="+mn-cs"/>
              </a:rPr>
              <a:t>. </a:t>
            </a:r>
          </a:p>
          <a:p>
            <a:endParaRPr lang="nl-BE"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Despite these promising results, it is clearly the case that research into the impact of PDMS on team identity (and, through this, on team cohesion and team performance) is in its infancy. Going forward, there is thus a clear need for further research in this area. Among other things, this should explore ways in which the technique could be adapted to support more diverse identity contents (e.g., Slater, 2019; Slater et al., 2019) as well as distinctive team identities. There is also scope for more fine-grained research to examine how features of social context (e.g., the arrival and departure of team members; familiarity with the self-disclosure process) moderate the impact of the procedure on team identification. That said, the research that has already been conducted goes beyond the greater part of traditional team-building research (as discussed in the first half of this chapter) in isolating social identification as a potent mechanism for the development of team cohesion. Indeed, our research suggests that this is not ‘just another’ relevant variable, but the key psychological building block upon which successful teams are forged. </a:t>
            </a:r>
            <a:endParaRPr lang="nl-BE"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The England football team bowed out of the 2014 World Cup in Brazil without a win to their name. In response to this disappointment, then England captain, Wayne Rooney, introduced player-only meetings with the vision of bringing individual star players together as a unified team (BBC Sport, 2014). The sessions involved players sharing stories with one another and focusing on how the team could improve. A key reflection Rooney disclosed following the introduction of the team meetings pointed directly to how some of the quieter players, perhaps those who did not typically find their voice in and around the team, came to the fore and contributed for the team. If this act of player-led sharing is good enough for Wayne Rooney et al., perhaps it is too for other sport teams aiming to develop a shared team identity.</a:t>
            </a:r>
          </a:p>
          <a:p>
            <a:endParaRPr lang="en-US"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pPr>
              <a:defRPr/>
            </a:pPr>
            <a:fld id="{04915706-070A-4707-AA18-DDF1820200B2}" type="slidenum">
              <a:rPr lang="en-GB" smtClean="0"/>
              <a:pPr>
                <a:defRPr/>
              </a:pPr>
              <a:t>12</a:t>
            </a:fld>
            <a:endParaRPr lang="en-GB"/>
          </a:p>
        </p:txBody>
      </p:sp>
    </p:spTree>
    <p:extLst>
      <p:ext uri="{BB962C8B-B14F-4D97-AF65-F5344CB8AC3E}">
        <p14:creationId xmlns:p14="http://schemas.microsoft.com/office/powerpoint/2010/main" val="426955965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40000" lnSpcReduction="20000"/>
          </a:bodyPr>
          <a:lstStyle/>
          <a:p>
            <a:endParaRPr lang="nl-BE"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PDMS, of course, is not the only way of developing team identity. Indeed, as we noted above, in the normal course of events, the leaders of a team play a key role in this process. </a:t>
            </a:r>
            <a:r>
              <a:rPr lang="en-US" sz="1200" b="0" i="0" u="none" strike="noStrike" kern="1200" baseline="0" dirty="0" err="1">
                <a:solidFill>
                  <a:schemeClr val="tx1"/>
                </a:solidFill>
                <a:latin typeface="+mn-lt"/>
                <a:ea typeface="+mn-ea"/>
                <a:cs typeface="+mn-cs"/>
              </a:rPr>
              <a:t>Recognising</a:t>
            </a:r>
            <a:r>
              <a:rPr lang="en-US" sz="1200" b="0" i="0" u="none" strike="noStrike" kern="1200" baseline="0" dirty="0">
                <a:solidFill>
                  <a:schemeClr val="tx1"/>
                </a:solidFill>
                <a:latin typeface="+mn-lt"/>
                <a:ea typeface="+mn-ea"/>
                <a:cs typeface="+mn-cs"/>
              </a:rPr>
              <a:t> this, our third key point focuses on a leadership development </a:t>
            </a:r>
            <a:r>
              <a:rPr lang="en-US" sz="1200" b="0" i="0" u="none" strike="noStrike" kern="1200" baseline="0" dirty="0" err="1">
                <a:solidFill>
                  <a:schemeClr val="tx1"/>
                </a:solidFill>
                <a:latin typeface="+mn-lt"/>
                <a:ea typeface="+mn-ea"/>
                <a:cs typeface="+mn-cs"/>
              </a:rPr>
              <a:t>programme</a:t>
            </a:r>
            <a:r>
              <a:rPr lang="en-US" sz="1200" b="0" i="0" u="none" strike="noStrike" kern="1200" baseline="0" dirty="0">
                <a:solidFill>
                  <a:schemeClr val="tx1"/>
                </a:solidFill>
                <a:latin typeface="+mn-lt"/>
                <a:ea typeface="+mn-ea"/>
                <a:cs typeface="+mn-cs"/>
              </a:rPr>
              <a:t> that tries to improve the leadership skills of leaders. The </a:t>
            </a:r>
            <a:r>
              <a:rPr lang="en-US" sz="1200" b="0" i="0" u="none" strike="noStrike" kern="1200" baseline="0" dirty="0" err="1">
                <a:solidFill>
                  <a:schemeClr val="tx1"/>
                </a:solidFill>
                <a:latin typeface="+mn-lt"/>
                <a:ea typeface="+mn-ea"/>
                <a:cs typeface="+mn-cs"/>
              </a:rPr>
              <a:t>programme</a:t>
            </a:r>
            <a:r>
              <a:rPr lang="en-US" sz="1200" b="0" i="0" u="none" strike="noStrike" kern="1200" baseline="0" dirty="0">
                <a:solidFill>
                  <a:schemeClr val="tx1"/>
                </a:solidFill>
                <a:latin typeface="+mn-lt"/>
                <a:ea typeface="+mn-ea"/>
                <a:cs typeface="+mn-cs"/>
              </a:rPr>
              <a:t> is designed to benefit those in both formal and informal leader roles and its focus is providing </a:t>
            </a:r>
            <a:r>
              <a:rPr lang="en-US" sz="1200" b="0" i="1" u="none" strike="noStrike" kern="1200" baseline="0" dirty="0">
                <a:solidFill>
                  <a:schemeClr val="tx1"/>
                </a:solidFill>
                <a:latin typeface="+mn-lt"/>
                <a:ea typeface="+mn-ea"/>
                <a:cs typeface="+mn-cs"/>
              </a:rPr>
              <a:t>shared leadership </a:t>
            </a:r>
            <a:r>
              <a:rPr lang="en-US" sz="1200" b="0" i="0" u="none" strike="noStrike" kern="1200" baseline="0" dirty="0">
                <a:solidFill>
                  <a:schemeClr val="tx1"/>
                </a:solidFill>
                <a:latin typeface="+mn-lt"/>
                <a:ea typeface="+mn-ea"/>
                <a:cs typeface="+mn-cs"/>
              </a:rPr>
              <a:t>that helps to develop the shared identity of the team (along lines discussed in Chapter 3; see also Charlesworth, 2001; Fransen, Haslam, Mertens et al., 2020). </a:t>
            </a:r>
          </a:p>
          <a:p>
            <a:r>
              <a:rPr lang="en-US" sz="1200" b="0" i="0" u="none" strike="noStrike" kern="1200" baseline="0" dirty="0">
                <a:solidFill>
                  <a:schemeClr val="tx1"/>
                </a:solidFill>
                <a:latin typeface="+mn-lt"/>
                <a:ea typeface="+mn-ea"/>
                <a:cs typeface="+mn-cs"/>
              </a:rPr>
              <a:t>The concept of shared leadership relates to the previously noted idea that leadership can emanate from both coaches and athletes within a team (Fransen, </a:t>
            </a:r>
            <a:r>
              <a:rPr lang="en-US" sz="1200" b="0" i="0" u="none" strike="noStrike" kern="1200" baseline="0" dirty="0" err="1">
                <a:solidFill>
                  <a:schemeClr val="tx1"/>
                </a:solidFill>
                <a:latin typeface="+mn-lt"/>
                <a:ea typeface="+mn-ea"/>
                <a:cs typeface="+mn-cs"/>
              </a:rPr>
              <a:t>Decroos</a:t>
            </a:r>
            <a:r>
              <a:rPr lang="en-US" sz="1200" b="0" i="0" u="none" strike="noStrike" kern="1200" baseline="0" dirty="0">
                <a:solidFill>
                  <a:schemeClr val="tx1"/>
                </a:solidFill>
                <a:latin typeface="+mn-lt"/>
                <a:ea typeface="+mn-ea"/>
                <a:cs typeface="+mn-cs"/>
              </a:rPr>
              <a:t> et al., 2016; Fransen, Haslam, Steffens, &amp; Boen, 2020; Fransen, Steffens et al., 2016). Supporting this claim, in recent years sport leadership research has indicated that high-quality athlete leaders make a significant contribution to the development of their team’s social identity (e.g., as suggested by Figure 13.2). This in turn has inspired researchers to include these athlete leaders as an important focus for interventions that seek to enhance team leadership. In line with this trend, Katrien Fransen, Alex Haslam, Niels Mertens and colleagues (2020) built upon the 5R leadership development </a:t>
            </a:r>
            <a:r>
              <a:rPr lang="en-US" sz="1200" b="0" i="0" u="none" strike="noStrike" kern="1200" baseline="0" dirty="0" err="1">
                <a:solidFill>
                  <a:schemeClr val="tx1"/>
                </a:solidFill>
                <a:latin typeface="+mn-lt"/>
                <a:ea typeface="+mn-ea"/>
                <a:cs typeface="+mn-cs"/>
              </a:rPr>
              <a:t>programme</a:t>
            </a:r>
            <a:r>
              <a:rPr lang="en-US" sz="1200" b="0" i="0" u="none" strike="noStrike" kern="1200" baseline="0" dirty="0">
                <a:solidFill>
                  <a:schemeClr val="tx1"/>
                </a:solidFill>
                <a:latin typeface="+mn-lt"/>
                <a:ea typeface="+mn-ea"/>
                <a:cs typeface="+mn-cs"/>
              </a:rPr>
              <a:t> described in Chapter 3 (e.g., see Figure 3.3) by combining it with a procedure designed to promote shared leadership within sports teams. Referred to as the </a:t>
            </a:r>
            <a:r>
              <a:rPr lang="en-US" sz="1200" b="0" i="1" u="none" strike="noStrike" kern="1200" baseline="0" dirty="0">
                <a:solidFill>
                  <a:schemeClr val="tx1"/>
                </a:solidFill>
                <a:latin typeface="+mn-lt"/>
                <a:ea typeface="+mn-ea"/>
                <a:cs typeface="+mn-cs"/>
              </a:rPr>
              <a:t>5R Shared Leadership Program </a:t>
            </a:r>
            <a:r>
              <a:rPr lang="en-US" sz="1200" b="0" i="0" u="none" strike="noStrike" kern="1200" baseline="0" dirty="0">
                <a:solidFill>
                  <a:schemeClr val="tx1"/>
                </a:solidFill>
                <a:latin typeface="+mn-lt"/>
                <a:ea typeface="+mn-ea"/>
                <a:cs typeface="+mn-cs"/>
              </a:rPr>
              <a:t>(</a:t>
            </a:r>
            <a:r>
              <a:rPr lang="en-US" sz="1200" b="0" i="1" u="none" strike="noStrike" kern="1200" baseline="0" dirty="0">
                <a:solidFill>
                  <a:schemeClr val="tx1"/>
                </a:solidFill>
                <a:latin typeface="+mn-lt"/>
                <a:ea typeface="+mn-ea"/>
                <a:cs typeface="+mn-cs"/>
              </a:rPr>
              <a:t>5RS</a:t>
            </a:r>
            <a:r>
              <a:rPr lang="en-US" sz="1200" b="0" i="0" u="none" strike="noStrike" kern="1200" baseline="0" dirty="0">
                <a:solidFill>
                  <a:schemeClr val="tx1"/>
                </a:solidFill>
                <a:latin typeface="+mn-lt"/>
                <a:ea typeface="+mn-ea"/>
                <a:cs typeface="+mn-cs"/>
              </a:rPr>
              <a:t>), this </a:t>
            </a:r>
            <a:r>
              <a:rPr lang="en-US" sz="1200" b="0" i="0" u="none" strike="noStrike" kern="1200" baseline="0" dirty="0" err="1">
                <a:solidFill>
                  <a:schemeClr val="tx1"/>
                </a:solidFill>
                <a:latin typeface="+mn-lt"/>
                <a:ea typeface="+mn-ea"/>
                <a:cs typeface="+mn-cs"/>
              </a:rPr>
              <a:t>programme</a:t>
            </a:r>
            <a:r>
              <a:rPr lang="en-US" sz="1200" b="0" i="0" u="none" strike="noStrike" kern="1200" baseline="0" dirty="0">
                <a:solidFill>
                  <a:schemeClr val="tx1"/>
                </a:solidFill>
                <a:latin typeface="+mn-lt"/>
                <a:ea typeface="+mn-ea"/>
                <a:cs typeface="+mn-cs"/>
              </a:rPr>
              <a:t> aims to imbue team leaders with the skills of </a:t>
            </a:r>
            <a:r>
              <a:rPr lang="en-US" sz="1200" b="0" i="1" u="none" strike="noStrike" kern="1200" baseline="0" dirty="0">
                <a:solidFill>
                  <a:schemeClr val="tx1"/>
                </a:solidFill>
                <a:latin typeface="+mn-lt"/>
                <a:ea typeface="+mn-ea"/>
                <a:cs typeface="+mn-cs"/>
              </a:rPr>
              <a:t>identity leadership </a:t>
            </a:r>
            <a:r>
              <a:rPr lang="en-US" sz="1200" b="0" i="0" u="none" strike="noStrike" kern="1200" baseline="0" dirty="0">
                <a:solidFill>
                  <a:schemeClr val="tx1"/>
                </a:solidFill>
                <a:latin typeface="+mn-lt"/>
                <a:ea typeface="+mn-ea"/>
                <a:cs typeface="+mn-cs"/>
              </a:rPr>
              <a:t>so that they are better able to create, represent, advance and embed the shared social identity of the teams that they lead. </a:t>
            </a:r>
          </a:p>
          <a:p>
            <a:r>
              <a:rPr lang="en-US" sz="1200" b="0" i="0" u="none" strike="noStrike" kern="1200" baseline="0" dirty="0">
                <a:solidFill>
                  <a:schemeClr val="tx1"/>
                </a:solidFill>
                <a:latin typeface="+mn-lt"/>
                <a:ea typeface="+mn-ea"/>
                <a:cs typeface="+mn-cs"/>
              </a:rPr>
              <a:t>In order to do this, the </a:t>
            </a:r>
            <a:r>
              <a:rPr lang="en-US" sz="1200" b="0" i="1" u="none" strike="noStrike" kern="1200" baseline="0" dirty="0">
                <a:solidFill>
                  <a:schemeClr val="tx1"/>
                </a:solidFill>
                <a:latin typeface="+mn-lt"/>
                <a:ea typeface="+mn-ea"/>
                <a:cs typeface="+mn-cs"/>
              </a:rPr>
              <a:t>5RS </a:t>
            </a:r>
            <a:r>
              <a:rPr lang="en-US" sz="1200" b="0" i="0" u="none" strike="noStrike" kern="1200" baseline="0" dirty="0" err="1">
                <a:solidFill>
                  <a:schemeClr val="tx1"/>
                </a:solidFill>
                <a:latin typeface="+mn-lt"/>
                <a:ea typeface="+mn-ea"/>
                <a:cs typeface="+mn-cs"/>
              </a:rPr>
              <a:t>programme</a:t>
            </a:r>
            <a:r>
              <a:rPr lang="en-US" sz="1200" b="0" i="0" u="none" strike="noStrike" kern="1200" baseline="0" dirty="0">
                <a:solidFill>
                  <a:schemeClr val="tx1"/>
                </a:solidFill>
                <a:latin typeface="+mn-lt"/>
                <a:ea typeface="+mn-ea"/>
                <a:cs typeface="+mn-cs"/>
              </a:rPr>
              <a:t> involves two key processes. The first involves identifying legitimate team members to appoint as leaders (i.e., with the aim of implementing a structure of shared leadership). The second takes them through a series of activities designed to hone the identity leadership skills of the appointed leaders. </a:t>
            </a:r>
          </a:p>
          <a:p>
            <a:endParaRPr lang="nl-BE"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To identify legitimate leaders within the team, </a:t>
            </a:r>
            <a:r>
              <a:rPr lang="en-US" sz="1200" b="0" i="1" u="none" strike="noStrike" kern="1200" baseline="0" dirty="0">
                <a:solidFill>
                  <a:schemeClr val="tx1"/>
                </a:solidFill>
                <a:latin typeface="+mn-lt"/>
                <a:ea typeface="+mn-ea"/>
                <a:cs typeface="+mn-cs"/>
              </a:rPr>
              <a:t>5RS </a:t>
            </a:r>
            <a:r>
              <a:rPr lang="en-US" sz="1200" b="0" i="0" u="none" strike="noStrike" kern="1200" baseline="0" dirty="0">
                <a:solidFill>
                  <a:schemeClr val="tx1"/>
                </a:solidFill>
                <a:latin typeface="+mn-lt"/>
                <a:ea typeface="+mn-ea"/>
                <a:cs typeface="+mn-cs"/>
              </a:rPr>
              <a:t>employs a technique called </a:t>
            </a:r>
            <a:r>
              <a:rPr lang="en-US" sz="1200" b="0" i="1" u="none" strike="noStrike" kern="1200" baseline="0" dirty="0">
                <a:solidFill>
                  <a:schemeClr val="tx1"/>
                </a:solidFill>
                <a:latin typeface="+mn-lt"/>
                <a:ea typeface="+mn-ea"/>
                <a:cs typeface="+mn-cs"/>
              </a:rPr>
              <a:t>Shared Leadership Mapping </a:t>
            </a:r>
            <a:r>
              <a:rPr lang="en-US" sz="1200" b="0" i="0" u="none" strike="noStrike" kern="1200" baseline="0" dirty="0">
                <a:solidFill>
                  <a:schemeClr val="tx1"/>
                </a:solidFill>
                <a:latin typeface="+mn-lt"/>
                <a:ea typeface="+mn-ea"/>
                <a:cs typeface="+mn-cs"/>
              </a:rPr>
              <a:t>(</a:t>
            </a:r>
            <a:r>
              <a:rPr lang="en-US" sz="1200" b="0" i="1" u="none" strike="noStrike" kern="1200" baseline="0" dirty="0">
                <a:solidFill>
                  <a:schemeClr val="tx1"/>
                </a:solidFill>
                <a:latin typeface="+mn-lt"/>
                <a:ea typeface="+mn-ea"/>
                <a:cs typeface="+mn-cs"/>
              </a:rPr>
              <a:t>SLM</a:t>
            </a:r>
            <a:r>
              <a:rPr lang="en-US" sz="1200" b="0" i="0" u="none" strike="noStrike" kern="1200" baseline="0" dirty="0">
                <a:solidFill>
                  <a:schemeClr val="tx1"/>
                </a:solidFill>
                <a:latin typeface="+mn-lt"/>
                <a:ea typeface="+mn-ea"/>
                <a:cs typeface="+mn-cs"/>
              </a:rPr>
              <a:t>). This technique harnesses team members’ perceptions of the leadership shown by their teammates to create a map of the subjective leadership network within a given team. More specifically, this mapping process involves all team members rating the leadership quality of every other team member on a scale from 0 (</a:t>
            </a:r>
            <a:r>
              <a:rPr lang="en-US" sz="1200" b="0" i="1" u="none" strike="noStrike" kern="1200" baseline="0" dirty="0">
                <a:solidFill>
                  <a:schemeClr val="tx1"/>
                </a:solidFill>
                <a:latin typeface="+mn-lt"/>
                <a:ea typeface="+mn-ea"/>
                <a:cs typeface="+mn-cs"/>
              </a:rPr>
              <a:t>very poor leadership</a:t>
            </a:r>
            <a:r>
              <a:rPr lang="en-US" sz="1200" b="0" i="0" u="none" strike="noStrike" kern="1200" baseline="0" dirty="0">
                <a:solidFill>
                  <a:schemeClr val="tx1"/>
                </a:solidFill>
                <a:latin typeface="+mn-lt"/>
                <a:ea typeface="+mn-ea"/>
                <a:cs typeface="+mn-cs"/>
              </a:rPr>
              <a:t>) to 10 (</a:t>
            </a:r>
            <a:r>
              <a:rPr lang="en-US" sz="1200" b="0" i="1" u="none" strike="noStrike" kern="1200" baseline="0" dirty="0">
                <a:solidFill>
                  <a:schemeClr val="tx1"/>
                </a:solidFill>
                <a:latin typeface="+mn-lt"/>
                <a:ea typeface="+mn-ea"/>
                <a:cs typeface="+mn-cs"/>
              </a:rPr>
              <a:t>very good leadership</a:t>
            </a:r>
            <a:r>
              <a:rPr lang="en-US" sz="1200" b="0" i="0" u="none" strike="noStrike" kern="1200" baseline="0" dirty="0">
                <a:solidFill>
                  <a:schemeClr val="tx1"/>
                </a:solidFill>
                <a:latin typeface="+mn-lt"/>
                <a:ea typeface="+mn-ea"/>
                <a:cs typeface="+mn-cs"/>
              </a:rPr>
              <a:t>). Compared to ‘great man’ approaches (i.e., those that look only at the formal leader; e.g., see John, 2019) or dyadic approaches (i.e., those that look only at the bidirectional relationship between leader and follower), social network analysis makes the entire group a focus for analysis. Those team members who appear most central in the resultant network (being perceived as the best leaders) are then appointed to a leadership role. Moreover, because SLM builds upon the perceptions of team members, it ensures that the leaders who are selected for leadership roles have a broad support base in their team.</a:t>
            </a:r>
          </a:p>
          <a:p>
            <a:r>
              <a:rPr lang="en-US" sz="1200" b="0" i="0" u="none" strike="noStrike" kern="1200" baseline="0" dirty="0">
                <a:solidFill>
                  <a:schemeClr val="tx1"/>
                </a:solidFill>
                <a:latin typeface="+mn-lt"/>
                <a:ea typeface="+mn-ea"/>
                <a:cs typeface="+mn-cs"/>
              </a:rPr>
              <a:t>Importantly, too, this mapping process does not identify team members to take on generic leadership roles, but rather identifies their perceived suitability for four distinct leadership roles that the third author and colleagues have identified and validated in multiple studies (after Fransen, Vanbeselaere et al., 2014; Fransen, Van Puyenbroeck et al., 2015). Two of these are on-field leadership roles and two are off-field roles. The on-field roles include the </a:t>
            </a:r>
            <a:r>
              <a:rPr lang="en-US" sz="1200" b="0" i="1" u="none" strike="noStrike" kern="1200" baseline="0" dirty="0">
                <a:solidFill>
                  <a:schemeClr val="tx1"/>
                </a:solidFill>
                <a:latin typeface="+mn-lt"/>
                <a:ea typeface="+mn-ea"/>
                <a:cs typeface="+mn-cs"/>
              </a:rPr>
              <a:t>task leader </a:t>
            </a:r>
            <a:r>
              <a:rPr lang="en-US" sz="1200" b="0" i="0" u="none" strike="noStrike" kern="1200" baseline="0" dirty="0">
                <a:solidFill>
                  <a:schemeClr val="tx1"/>
                </a:solidFill>
                <a:latin typeface="+mn-lt"/>
                <a:ea typeface="+mn-ea"/>
                <a:cs typeface="+mn-cs"/>
              </a:rPr>
              <a:t>(who provides technical and tactical instructions) and the </a:t>
            </a:r>
            <a:r>
              <a:rPr lang="en-US" sz="1200" b="0" i="1" u="none" strike="noStrike" kern="1200" baseline="0" dirty="0">
                <a:solidFill>
                  <a:schemeClr val="tx1"/>
                </a:solidFill>
                <a:latin typeface="+mn-lt"/>
                <a:ea typeface="+mn-ea"/>
                <a:cs typeface="+mn-cs"/>
              </a:rPr>
              <a:t>motivational leader </a:t>
            </a:r>
            <a:r>
              <a:rPr lang="en-US" sz="1200" b="0" i="0" u="none" strike="noStrike" kern="1200" baseline="0" dirty="0">
                <a:solidFill>
                  <a:schemeClr val="tx1"/>
                </a:solidFill>
                <a:latin typeface="+mn-lt"/>
                <a:ea typeface="+mn-ea"/>
                <a:cs typeface="+mn-cs"/>
              </a:rPr>
              <a:t>(who is the main motivator on the field); the two off-field roles include the </a:t>
            </a:r>
            <a:r>
              <a:rPr lang="en-US" sz="1200" b="0" i="1" u="none" strike="noStrike" kern="1200" baseline="0" dirty="0">
                <a:solidFill>
                  <a:schemeClr val="tx1"/>
                </a:solidFill>
                <a:latin typeface="+mn-lt"/>
                <a:ea typeface="+mn-ea"/>
                <a:cs typeface="+mn-cs"/>
              </a:rPr>
              <a:t>social leader </a:t>
            </a:r>
            <a:r>
              <a:rPr lang="en-US" sz="1200" b="0" i="0" u="none" strike="noStrike" kern="1200" baseline="0" dirty="0">
                <a:solidFill>
                  <a:schemeClr val="tx1"/>
                </a:solidFill>
                <a:latin typeface="+mn-lt"/>
                <a:ea typeface="+mn-ea"/>
                <a:cs typeface="+mn-cs"/>
              </a:rPr>
              <a:t>(who promotes good relations and a positive atmosphere in the team) and the </a:t>
            </a:r>
            <a:r>
              <a:rPr lang="en-US" sz="1200" b="0" i="1" u="none" strike="noStrike" kern="1200" baseline="0" dirty="0">
                <a:solidFill>
                  <a:schemeClr val="tx1"/>
                </a:solidFill>
                <a:latin typeface="+mn-lt"/>
                <a:ea typeface="+mn-ea"/>
                <a:cs typeface="+mn-cs"/>
              </a:rPr>
              <a:t>external leader </a:t>
            </a:r>
            <a:r>
              <a:rPr lang="en-US" sz="1200" b="0" i="0" u="none" strike="noStrike" kern="1200" baseline="0" dirty="0">
                <a:solidFill>
                  <a:schemeClr val="tx1"/>
                </a:solidFill>
                <a:latin typeface="+mn-lt"/>
                <a:ea typeface="+mn-ea"/>
                <a:cs typeface="+mn-cs"/>
              </a:rPr>
              <a:t>(who represents the team to groups and agencies outside the team, including the club board, media and fans).</a:t>
            </a:r>
          </a:p>
          <a:p>
            <a:r>
              <a:rPr lang="en-US" sz="1200" b="0" i="0" u="none" strike="noStrike" kern="1200" baseline="0" dirty="0">
                <a:solidFill>
                  <a:schemeClr val="tx1"/>
                </a:solidFill>
                <a:latin typeface="+mn-lt"/>
                <a:ea typeface="+mn-ea"/>
                <a:cs typeface="+mn-cs"/>
              </a:rPr>
              <a:t>Previous research suggests that teams which have leaders in these four leadership roles have a stronger sense of social identity than those which only have a single leader (Cotterill &amp; Fransen, 2016; Fransen, Vanbeselaere et al., 2014). Accordingly, 5RS uses the Shared Leadership Mapping (SLM) method to identify and appoint the athletes who are consensually perceived as the best leaders in each of the four roles (see Figure 13.3).</a:t>
            </a:r>
          </a:p>
          <a:p>
            <a:r>
              <a:rPr lang="en-US" sz="1200" b="0" i="0" u="none" strike="noStrike" kern="1200" baseline="0" dirty="0">
                <a:solidFill>
                  <a:schemeClr val="tx1"/>
                </a:solidFill>
                <a:latin typeface="+mn-lt"/>
                <a:ea typeface="+mn-ea"/>
                <a:cs typeface="+mn-cs"/>
              </a:rPr>
              <a:t>After appointing leaders to these four roles, 5RS builds on the previously established 5R model in order to develop those leaders’ leadership skills. However, 5RS incorporates several changes to 5R (as described in Chapter 3) that make the </a:t>
            </a:r>
            <a:r>
              <a:rPr lang="en-US" sz="1200" b="0" i="0" u="none" strike="noStrike" kern="1200" baseline="0" dirty="0" err="1">
                <a:solidFill>
                  <a:schemeClr val="tx1"/>
                </a:solidFill>
                <a:latin typeface="+mn-lt"/>
                <a:ea typeface="+mn-ea"/>
                <a:cs typeface="+mn-cs"/>
              </a:rPr>
              <a:t>programme</a:t>
            </a:r>
            <a:r>
              <a:rPr lang="en-US" sz="1200" b="0" i="0" u="none" strike="noStrike" kern="1200" baseline="0" dirty="0">
                <a:solidFill>
                  <a:schemeClr val="tx1"/>
                </a:solidFill>
                <a:latin typeface="+mn-lt"/>
                <a:ea typeface="+mn-ea"/>
                <a:cs typeface="+mn-cs"/>
              </a:rPr>
              <a:t> particularly useful in the sport team context. In what follows we will discuss each of these distinctive features.</a:t>
            </a:r>
          </a:p>
          <a:p>
            <a:r>
              <a:rPr lang="en-US" sz="1200" b="0" i="0" u="none" strike="noStrike" kern="1200" baseline="0" dirty="0">
                <a:solidFill>
                  <a:schemeClr val="tx1"/>
                </a:solidFill>
                <a:latin typeface="+mn-lt"/>
                <a:ea typeface="+mn-ea"/>
                <a:cs typeface="+mn-cs"/>
              </a:rPr>
              <a:t>Most important is the implementation of the shared leadership structure using the process outlined above, especially as these athlete leaders are the team members who lead the brainstorm sessions during the core phases of the </a:t>
            </a:r>
            <a:r>
              <a:rPr lang="en-US" sz="1200" b="0" i="0" u="none" strike="noStrike" kern="1200" baseline="0" dirty="0" err="1">
                <a:solidFill>
                  <a:schemeClr val="tx1"/>
                </a:solidFill>
                <a:latin typeface="+mn-lt"/>
                <a:ea typeface="+mn-ea"/>
                <a:cs typeface="+mn-cs"/>
              </a:rPr>
              <a:t>programme</a:t>
            </a:r>
            <a:r>
              <a:rPr lang="en-US" sz="1200" b="0" i="0" u="none" strike="noStrike" kern="1200" baseline="0" dirty="0">
                <a:solidFill>
                  <a:schemeClr val="tx1"/>
                </a:solidFill>
                <a:latin typeface="+mn-lt"/>
                <a:ea typeface="+mn-ea"/>
                <a:cs typeface="+mn-cs"/>
              </a:rPr>
              <a:t> (Representing and </a:t>
            </a:r>
            <a:r>
              <a:rPr lang="en-US" sz="1200" b="0" i="0" u="none" strike="noStrike" kern="1200" baseline="0" dirty="0" err="1">
                <a:solidFill>
                  <a:schemeClr val="tx1"/>
                </a:solidFill>
                <a:latin typeface="+mn-lt"/>
                <a:ea typeface="+mn-ea"/>
                <a:cs typeface="+mn-cs"/>
              </a:rPr>
              <a:t>Realising</a:t>
            </a:r>
            <a:r>
              <a:rPr lang="en-US" sz="1200" b="0" i="0" u="none" strike="noStrike" kern="1200" baseline="0" dirty="0">
                <a:solidFill>
                  <a:schemeClr val="tx1"/>
                </a:solidFill>
                <a:latin typeface="+mn-lt"/>
                <a:ea typeface="+mn-ea"/>
                <a:cs typeface="+mn-cs"/>
              </a:rPr>
              <a:t>; see Figure 3.3). The ‘bottom-up’ approach in which every team member is engaged in the process of establishing goals remains a key feature of the 5RS </a:t>
            </a:r>
            <a:r>
              <a:rPr lang="en-US" sz="1200" b="0" i="0" u="none" strike="noStrike" kern="1200" baseline="0" dirty="0" err="1">
                <a:solidFill>
                  <a:schemeClr val="tx1"/>
                </a:solidFill>
                <a:latin typeface="+mn-lt"/>
                <a:ea typeface="+mn-ea"/>
                <a:cs typeface="+mn-cs"/>
              </a:rPr>
              <a:t>programme</a:t>
            </a:r>
            <a:r>
              <a:rPr lang="en-US" sz="1200" b="0" i="0" u="none" strike="noStrike" kern="1200" baseline="0" dirty="0">
                <a:solidFill>
                  <a:schemeClr val="tx1"/>
                </a:solidFill>
                <a:latin typeface="+mn-lt"/>
                <a:ea typeface="+mn-ea"/>
                <a:cs typeface="+mn-cs"/>
              </a:rPr>
              <a:t>. However, by assigning the appointed athlete leaders to manage this process and ensure good follow-up, the leaders themselves learn the skills associated with managing team identity. Furthermore, in contrast to the standard 5R </a:t>
            </a:r>
            <a:r>
              <a:rPr lang="en-US" sz="1200" b="0" i="0" u="none" strike="noStrike" kern="1200" baseline="0" dirty="0" err="1">
                <a:solidFill>
                  <a:schemeClr val="tx1"/>
                </a:solidFill>
                <a:latin typeface="+mn-lt"/>
                <a:ea typeface="+mn-ea"/>
                <a:cs typeface="+mn-cs"/>
              </a:rPr>
              <a:t>programme</a:t>
            </a:r>
            <a:r>
              <a:rPr lang="en-US" sz="1200" b="0" i="0" u="none" strike="noStrike" kern="1200" baseline="0" dirty="0">
                <a:solidFill>
                  <a:schemeClr val="tx1"/>
                </a:solidFill>
                <a:latin typeface="+mn-lt"/>
                <a:ea typeface="+mn-ea"/>
                <a:cs typeface="+mn-cs"/>
              </a:rPr>
              <a:t>, team goals are established not for the team in general, but for four specific leadership roles. Through this process, teams thus identify task-related goals (e.g., improving the tactical communication on the field), motivation-related goals (e.g., encouraging teammates </a:t>
            </a:r>
            <a:endParaRPr lang="nl-BE"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during difficult games), social-related goals (e.g., integrating new team members) and external-related goals (e.g., building a positive relationship with sponsors and officials). The importance of these differentiated leadership roles and goals is highlighted by the head coach of a volleyball team that was one of the first to complete the 5RS </a:t>
            </a:r>
            <a:r>
              <a:rPr lang="en-US" sz="1200" b="0" i="0" u="none" strike="noStrike" kern="1200" baseline="0" dirty="0" err="1">
                <a:solidFill>
                  <a:schemeClr val="tx1"/>
                </a:solidFill>
                <a:latin typeface="+mn-lt"/>
                <a:ea typeface="+mn-ea"/>
                <a:cs typeface="+mn-cs"/>
              </a:rPr>
              <a:t>programme</a:t>
            </a:r>
            <a:r>
              <a:rPr lang="en-US" sz="1200" b="0" i="0" u="none" strike="noStrike" kern="1200" baseline="0" dirty="0">
                <a:solidFill>
                  <a:schemeClr val="tx1"/>
                </a:solidFill>
                <a:latin typeface="+mn-lt"/>
                <a:ea typeface="+mn-ea"/>
                <a:cs typeface="+mn-cs"/>
              </a:rPr>
              <a:t>:</a:t>
            </a:r>
          </a:p>
          <a:p>
            <a:r>
              <a:rPr lang="en-US" sz="1200" b="0" i="0" u="none" strike="noStrike" kern="1200" baseline="0" dirty="0">
                <a:solidFill>
                  <a:schemeClr val="tx1"/>
                </a:solidFill>
                <a:latin typeface="+mn-lt"/>
                <a:ea typeface="+mn-ea"/>
                <a:cs typeface="+mn-cs"/>
              </a:rPr>
              <a:t>It is definitely an added value to work with other functions besides task leadership. You cannot be good in everything. If players focus on too many things simultaneously, their leadership weakens and their contribution to the team diminishes. (Fransen, Haslam, Mertens et al., 2020)</a:t>
            </a:r>
          </a:p>
          <a:p>
            <a:r>
              <a:rPr lang="en-US" sz="1200" b="0" i="0" u="none" strike="noStrike" kern="1200" baseline="0" dirty="0">
                <a:solidFill>
                  <a:schemeClr val="tx1"/>
                </a:solidFill>
                <a:latin typeface="+mn-lt"/>
                <a:ea typeface="+mn-ea"/>
                <a:cs typeface="+mn-cs"/>
              </a:rPr>
              <a:t>A final difference between 5RS and 5R is that in the Reflecting phase the social identity mapping exercise is replaced by a </a:t>
            </a:r>
            <a:r>
              <a:rPr lang="en-US" sz="1200" b="0" i="1" u="none" strike="noStrike" kern="1200" baseline="0" dirty="0">
                <a:solidFill>
                  <a:schemeClr val="tx1"/>
                </a:solidFill>
                <a:latin typeface="+mn-lt"/>
                <a:ea typeface="+mn-ea"/>
                <a:cs typeface="+mn-cs"/>
              </a:rPr>
              <a:t>trademark exercise</a:t>
            </a:r>
            <a:r>
              <a:rPr lang="en-US" sz="1200" b="0" i="0" u="none" strike="noStrike" kern="1200" baseline="0" dirty="0">
                <a:solidFill>
                  <a:schemeClr val="tx1"/>
                </a:solidFill>
                <a:latin typeface="+mn-lt"/>
                <a:ea typeface="+mn-ea"/>
                <a:cs typeface="+mn-cs"/>
              </a:rPr>
              <a:t>. Although the mapping exercise is very useful for </a:t>
            </a:r>
            <a:r>
              <a:rPr lang="en-US" sz="1200" b="0" i="0" u="none" strike="noStrike" kern="1200" baseline="0" dirty="0" err="1">
                <a:solidFill>
                  <a:schemeClr val="tx1"/>
                </a:solidFill>
                <a:latin typeface="+mn-lt"/>
                <a:ea typeface="+mn-ea"/>
                <a:cs typeface="+mn-cs"/>
              </a:rPr>
              <a:t>organisations</a:t>
            </a:r>
            <a:r>
              <a:rPr lang="en-US" sz="1200" b="0" i="0" u="none" strike="noStrike" kern="1200" baseline="0" dirty="0">
                <a:solidFill>
                  <a:schemeClr val="tx1"/>
                </a:solidFill>
                <a:latin typeface="+mn-lt"/>
                <a:ea typeface="+mn-ea"/>
                <a:cs typeface="+mn-cs"/>
              </a:rPr>
              <a:t> and teams with </a:t>
            </a:r>
            <a:r>
              <a:rPr lang="en-US" sz="1200" b="0" i="0" u="none" strike="noStrike" kern="1200" baseline="0" dirty="0" err="1">
                <a:solidFill>
                  <a:schemeClr val="tx1"/>
                </a:solidFill>
                <a:latin typeface="+mn-lt"/>
                <a:ea typeface="+mn-ea"/>
                <a:cs typeface="+mn-cs"/>
              </a:rPr>
              <a:t>formalised</a:t>
            </a:r>
            <a:r>
              <a:rPr lang="en-US" sz="1200" b="0" i="0" u="none" strike="noStrike" kern="1200" baseline="0" dirty="0">
                <a:solidFill>
                  <a:schemeClr val="tx1"/>
                </a:solidFill>
                <a:latin typeface="+mn-lt"/>
                <a:ea typeface="+mn-ea"/>
                <a:cs typeface="+mn-cs"/>
              </a:rPr>
              <a:t> sub-entities (e.g., </a:t>
            </a:r>
            <a:r>
              <a:rPr lang="en-US" sz="1200" b="0" i="0" u="none" strike="noStrike" kern="1200" baseline="0" dirty="0" err="1">
                <a:solidFill>
                  <a:schemeClr val="tx1"/>
                </a:solidFill>
                <a:latin typeface="+mn-lt"/>
                <a:ea typeface="+mn-ea"/>
                <a:cs typeface="+mn-cs"/>
              </a:rPr>
              <a:t>organisations</a:t>
            </a:r>
            <a:r>
              <a:rPr lang="en-US" sz="1200" b="0" i="0" u="none" strike="noStrike" kern="1200" baseline="0" dirty="0">
                <a:solidFill>
                  <a:schemeClr val="tx1"/>
                </a:solidFill>
                <a:latin typeface="+mn-lt"/>
                <a:ea typeface="+mn-ea"/>
                <a:cs typeface="+mn-cs"/>
              </a:rPr>
              <a:t> with regional subdivisions), it is often the case that sport teams do not contain formally structured subgroups. Moreover, there is a risk that if they do, these subgroups may have (or develop) different goals from those of the group as a whole (Martin, Evans, &amp; Spink, 2016). So, to obviate the risk of strengthening intragroup boundaries, the trademark exercise focuses on the team as a whole.</a:t>
            </a:r>
          </a:p>
          <a:p>
            <a:r>
              <a:rPr lang="en-US" sz="1200" b="0" i="0" u="none" strike="noStrike" kern="1200" baseline="0" dirty="0">
                <a:solidFill>
                  <a:schemeClr val="tx1"/>
                </a:solidFill>
                <a:latin typeface="+mn-lt"/>
                <a:ea typeface="+mn-ea"/>
                <a:cs typeface="+mn-cs"/>
              </a:rPr>
              <a:t>More specifically, the trademark exercise involves team members reflecting together on the nature of their shared identity and then representing this in terms of an overarching team trademark. More specifically, athletes are first asked to contrast the core values of their own team with those of teams they are not part of and from which they want to differentiate themselves. They then work to integrate these values within an overarching trademark, to which the team can be held accountable.</a:t>
            </a:r>
          </a:p>
          <a:p>
            <a:r>
              <a:rPr lang="en-US" sz="1200" b="0" i="0" u="none" strike="noStrike" kern="1200" baseline="0" dirty="0">
                <a:solidFill>
                  <a:schemeClr val="tx1"/>
                </a:solidFill>
                <a:latin typeface="+mn-lt"/>
                <a:ea typeface="+mn-ea"/>
                <a:cs typeface="+mn-cs"/>
              </a:rPr>
              <a:t>The two-fold aim of 5RS is (a) to implement a structure of shared leadership and (b) to give leaders the experience, skills and confidence to work with their teammates to cultivate and consolidate their team’s shared social identity. The value of this process is indicated by the qualitative feedback from members of the volleyball team investigated by Fransen, Haslam, Mertens et al. (2020):</a:t>
            </a:r>
          </a:p>
          <a:p>
            <a:r>
              <a:rPr lang="en-US" sz="1200" b="0" i="0" u="none" strike="noStrike" kern="1200" baseline="0" dirty="0">
                <a:solidFill>
                  <a:schemeClr val="tx1"/>
                </a:solidFill>
                <a:latin typeface="+mn-lt"/>
                <a:ea typeface="+mn-ea"/>
                <a:cs typeface="+mn-cs"/>
              </a:rPr>
              <a:t>Our ‘we’-feeling has increased since. Often players would refer to this identity during competitive games. I was also able to refer to it at moments when this was necessary, it was a reference point to say; we are in this together, let’s go for it. [Head coach]</a:t>
            </a:r>
          </a:p>
          <a:p>
            <a:r>
              <a:rPr lang="en-US" sz="1200" b="0" i="0" u="none" strike="noStrike" kern="1200" baseline="0" dirty="0">
                <a:solidFill>
                  <a:schemeClr val="tx1"/>
                </a:solidFill>
                <a:latin typeface="+mn-lt"/>
                <a:ea typeface="+mn-ea"/>
                <a:cs typeface="+mn-cs"/>
              </a:rPr>
              <a:t>Moreover, the specific value of the trademark process is seen in another player’s observation that:</a:t>
            </a:r>
          </a:p>
          <a:p>
            <a:r>
              <a:rPr lang="en-US" sz="1200" b="0" i="0" u="none" strike="noStrike" kern="1200" baseline="0" dirty="0">
                <a:solidFill>
                  <a:schemeClr val="tx1"/>
                </a:solidFill>
                <a:latin typeface="+mn-lt"/>
                <a:ea typeface="+mn-ea"/>
                <a:cs typeface="+mn-cs"/>
              </a:rPr>
              <a:t>Our trademark became integrated in the team by naming our WhatsApp group Wolf pack. Also, our team yell, which we yelled after every time-out during the game, turned into the captain yelling: ‘Wolf…’, followed by the team members responding: ‘Pack, </a:t>
            </a:r>
            <a:r>
              <a:rPr lang="en-US" sz="1200" b="0" i="0" u="none" strike="noStrike" kern="1200" baseline="0" dirty="0" err="1">
                <a:solidFill>
                  <a:schemeClr val="tx1"/>
                </a:solidFill>
                <a:latin typeface="+mn-lt"/>
                <a:ea typeface="+mn-ea"/>
                <a:cs typeface="+mn-cs"/>
              </a:rPr>
              <a:t>whoo</a:t>
            </a:r>
            <a:r>
              <a:rPr lang="en-US" sz="1200" b="0" i="0" u="none" strike="noStrike" kern="1200" baseline="0" dirty="0">
                <a:solidFill>
                  <a:schemeClr val="tx1"/>
                </a:solidFill>
                <a:latin typeface="+mn-lt"/>
                <a:ea typeface="+mn-ea"/>
                <a:cs typeface="+mn-cs"/>
              </a:rPr>
              <a:t> </a:t>
            </a:r>
            <a:r>
              <a:rPr lang="en-US" sz="1200" b="0" i="0" u="none" strike="noStrike" kern="1200" baseline="0" dirty="0" err="1">
                <a:solidFill>
                  <a:schemeClr val="tx1"/>
                </a:solidFill>
                <a:latin typeface="+mn-lt"/>
                <a:ea typeface="+mn-ea"/>
                <a:cs typeface="+mn-cs"/>
              </a:rPr>
              <a:t>whoo</a:t>
            </a:r>
            <a:r>
              <a:rPr lang="en-US" sz="1200" b="0" i="0" u="none" strike="noStrike" kern="1200" baseline="0" dirty="0">
                <a:solidFill>
                  <a:schemeClr val="tx1"/>
                </a:solidFill>
                <a:latin typeface="+mn-lt"/>
                <a:ea typeface="+mn-ea"/>
                <a:cs typeface="+mn-cs"/>
              </a:rPr>
              <a:t> </a:t>
            </a:r>
            <a:r>
              <a:rPr lang="en-US" sz="1200" b="0" i="0" u="none" strike="noStrike" kern="1200" baseline="0" dirty="0" err="1">
                <a:solidFill>
                  <a:schemeClr val="tx1"/>
                </a:solidFill>
                <a:latin typeface="+mn-lt"/>
                <a:ea typeface="+mn-ea"/>
                <a:cs typeface="+mn-cs"/>
              </a:rPr>
              <a:t>whoo</a:t>
            </a:r>
            <a:r>
              <a:rPr lang="en-US" sz="1200" b="0" i="0" u="none" strike="noStrike" kern="1200" baseline="0" dirty="0">
                <a:solidFill>
                  <a:schemeClr val="tx1"/>
                </a:solidFill>
                <a:latin typeface="+mn-lt"/>
                <a:ea typeface="+mn-ea"/>
                <a:cs typeface="+mn-cs"/>
              </a:rPr>
              <a:t>. [Team member 3] </a:t>
            </a:r>
          </a:p>
          <a:p>
            <a:endParaRPr lang="nl-BE"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However, as we noted earlier in the chapter, while there is certainly merit in small-scale studies that explore the viability of interventions designed to build team identity, it is necessary to move beyond these in order to substantiate claims about their value. With this in mind, the sixth author recently led a </a:t>
            </a:r>
            <a:r>
              <a:rPr lang="en-US" sz="1200" b="0" i="0" u="none" strike="noStrike" kern="1200" baseline="0" dirty="0" err="1">
                <a:solidFill>
                  <a:schemeClr val="tx1"/>
                </a:solidFill>
                <a:latin typeface="+mn-lt"/>
                <a:ea typeface="+mn-ea"/>
                <a:cs typeface="+mn-cs"/>
              </a:rPr>
              <a:t>programme</a:t>
            </a:r>
            <a:r>
              <a:rPr lang="en-US" sz="1200" b="0" i="0" u="none" strike="noStrike" kern="1200" baseline="0" dirty="0">
                <a:solidFill>
                  <a:schemeClr val="tx1"/>
                </a:solidFill>
                <a:latin typeface="+mn-lt"/>
                <a:ea typeface="+mn-ea"/>
                <a:cs typeface="+mn-cs"/>
              </a:rPr>
              <a:t> of research to experimentally test the effectiveness of 5RS among Belgium basketball teams which were playing at the national level (Mertens et al., 2020). Eight teams (</a:t>
            </a:r>
            <a:r>
              <a:rPr lang="en-US" sz="1200" b="0" i="1" u="none" strike="noStrike" kern="1200" baseline="0" dirty="0">
                <a:solidFill>
                  <a:schemeClr val="tx1"/>
                </a:solidFill>
                <a:latin typeface="+mn-lt"/>
                <a:ea typeface="+mn-ea"/>
                <a:cs typeface="+mn-cs"/>
              </a:rPr>
              <a:t>N </a:t>
            </a:r>
            <a:r>
              <a:rPr lang="en-US" sz="1200" b="0" i="0" u="none" strike="noStrike" kern="1200" baseline="0" dirty="0">
                <a:solidFill>
                  <a:schemeClr val="tx1"/>
                </a:solidFill>
                <a:latin typeface="+mn-lt"/>
                <a:ea typeface="+mn-ea"/>
                <a:cs typeface="+mn-cs"/>
              </a:rPr>
              <a:t>= 96) were recruited for the study and they were randomly divided into two groups: the intervention (treatment) group, which received the 5R Shared Leadership Program, and a control group, which did not receive the intervention. The teams were then tracked throughout the second half of the competitive season. The results of this study provided experimental evidence of the effectiveness of the 5RS </a:t>
            </a:r>
            <a:r>
              <a:rPr lang="en-US" sz="1200" b="0" i="0" u="none" strike="noStrike" kern="1200" baseline="0" dirty="0" err="1">
                <a:solidFill>
                  <a:schemeClr val="tx1"/>
                </a:solidFill>
                <a:latin typeface="+mn-lt"/>
                <a:ea typeface="+mn-ea"/>
                <a:cs typeface="+mn-cs"/>
              </a:rPr>
              <a:t>programme</a:t>
            </a:r>
            <a:r>
              <a:rPr lang="en-US" sz="1200" b="0" i="0" u="none" strike="noStrike" kern="1200" baseline="0" dirty="0">
                <a:solidFill>
                  <a:schemeClr val="tx1"/>
                </a:solidFill>
                <a:latin typeface="+mn-lt"/>
                <a:ea typeface="+mn-ea"/>
                <a:cs typeface="+mn-cs"/>
              </a:rPr>
              <a:t>. More specifically, relative to the control condition, participation in 5RS led to increases in leaders’ ability to create and advance a shared sense of ‘us’ as rated by other members of their teams. Teams that had participated in 5RS also reported having a stronger sense of shared social identity at the </a:t>
            </a:r>
            <a:r>
              <a:rPr lang="en-US" sz="1200" b="0" i="0" u="none" strike="noStrike" kern="1200" baseline="0" dirty="0" err="1">
                <a:solidFill>
                  <a:schemeClr val="tx1"/>
                </a:solidFill>
                <a:latin typeface="+mn-lt"/>
                <a:ea typeface="+mn-ea"/>
                <a:cs typeface="+mn-cs"/>
              </a:rPr>
              <a:t>programme’s</a:t>
            </a:r>
            <a:r>
              <a:rPr lang="en-US" sz="1200" b="0" i="0" u="none" strike="noStrike" kern="1200" baseline="0" dirty="0">
                <a:solidFill>
                  <a:schemeClr val="tx1"/>
                </a:solidFill>
                <a:latin typeface="+mn-lt"/>
                <a:ea typeface="+mn-ea"/>
                <a:cs typeface="+mn-cs"/>
              </a:rPr>
              <a:t> conclusion (Mertens et al., 2020). </a:t>
            </a:r>
          </a:p>
          <a:p>
            <a:r>
              <a:rPr lang="en-US" sz="1200" b="0" i="0" u="none" strike="noStrike" kern="1200" baseline="0" dirty="0">
                <a:solidFill>
                  <a:schemeClr val="tx1"/>
                </a:solidFill>
                <a:latin typeface="+mn-lt"/>
                <a:ea typeface="+mn-ea"/>
                <a:cs typeface="+mn-cs"/>
              </a:rPr>
              <a:t>These results point to the capacity for 5RS not only to create shared leadership structures, but also to promote identity leadership and team identity development. Nevertheless, further research is clearly needed to explore the </a:t>
            </a:r>
            <a:r>
              <a:rPr lang="en-US" sz="1200" b="0" i="0" u="none" strike="noStrike" kern="1200" baseline="0" dirty="0" err="1">
                <a:solidFill>
                  <a:schemeClr val="tx1"/>
                </a:solidFill>
                <a:latin typeface="+mn-lt"/>
                <a:ea typeface="+mn-ea"/>
                <a:cs typeface="+mn-cs"/>
              </a:rPr>
              <a:t>programme’s</a:t>
            </a:r>
            <a:r>
              <a:rPr lang="en-US" sz="1200" b="0" i="0" u="none" strike="noStrike" kern="1200" baseline="0" dirty="0">
                <a:solidFill>
                  <a:schemeClr val="tx1"/>
                </a:solidFill>
                <a:latin typeface="+mn-lt"/>
                <a:ea typeface="+mn-ea"/>
                <a:cs typeface="+mn-cs"/>
              </a:rPr>
              <a:t> </a:t>
            </a:r>
            <a:r>
              <a:rPr lang="en-US" sz="1200" b="0" i="0" u="none" strike="noStrike" kern="1200" baseline="0" dirty="0" err="1">
                <a:solidFill>
                  <a:schemeClr val="tx1"/>
                </a:solidFill>
                <a:latin typeface="+mn-lt"/>
                <a:ea typeface="+mn-ea"/>
                <a:cs typeface="+mn-cs"/>
              </a:rPr>
              <a:t>generalisability</a:t>
            </a:r>
            <a:r>
              <a:rPr lang="en-US" sz="1200" b="0" i="0" u="none" strike="noStrike" kern="1200" baseline="0" dirty="0">
                <a:solidFill>
                  <a:schemeClr val="tx1"/>
                </a:solidFill>
                <a:latin typeface="+mn-lt"/>
                <a:ea typeface="+mn-ea"/>
                <a:cs typeface="+mn-cs"/>
              </a:rPr>
              <a:t> across contexts – both within and beyond sport. For example, there is some evidence that </a:t>
            </a:r>
            <a:r>
              <a:rPr lang="en-US" sz="1200" b="0" i="0" u="none" strike="noStrike" kern="1200" baseline="0" dirty="0" err="1">
                <a:solidFill>
                  <a:schemeClr val="tx1"/>
                </a:solidFill>
                <a:latin typeface="+mn-lt"/>
                <a:ea typeface="+mn-ea"/>
                <a:cs typeface="+mn-cs"/>
              </a:rPr>
              <a:t>organisational</a:t>
            </a:r>
            <a:r>
              <a:rPr lang="en-US" sz="1200" b="0" i="0" u="none" strike="noStrike" kern="1200" baseline="0" dirty="0">
                <a:solidFill>
                  <a:schemeClr val="tx1"/>
                </a:solidFill>
                <a:latin typeface="+mn-lt"/>
                <a:ea typeface="+mn-ea"/>
                <a:cs typeface="+mn-cs"/>
              </a:rPr>
              <a:t> teams can benefit from the implementation of a structure of shared leadership (</a:t>
            </a:r>
            <a:r>
              <a:rPr lang="en-US" sz="1200" b="0" i="0" u="none" strike="noStrike" kern="1200" baseline="0" dirty="0" err="1">
                <a:solidFill>
                  <a:schemeClr val="tx1"/>
                </a:solidFill>
                <a:latin typeface="+mn-lt"/>
                <a:ea typeface="+mn-ea"/>
                <a:cs typeface="+mn-cs"/>
              </a:rPr>
              <a:t>D’Innocenzo</a:t>
            </a:r>
            <a:r>
              <a:rPr lang="en-US" sz="1200" b="0" i="0" u="none" strike="noStrike" kern="1200" baseline="0" dirty="0">
                <a:solidFill>
                  <a:schemeClr val="tx1"/>
                </a:solidFill>
                <a:latin typeface="+mn-lt"/>
                <a:ea typeface="+mn-ea"/>
                <a:cs typeface="+mn-cs"/>
              </a:rPr>
              <a:t>, Mathieu, &amp; </a:t>
            </a:r>
            <a:r>
              <a:rPr lang="en-US" sz="1200" b="0" i="0" u="none" strike="noStrike" kern="1200" baseline="0" dirty="0" err="1">
                <a:solidFill>
                  <a:schemeClr val="tx1"/>
                </a:solidFill>
                <a:latin typeface="+mn-lt"/>
                <a:ea typeface="+mn-ea"/>
                <a:cs typeface="+mn-cs"/>
              </a:rPr>
              <a:t>Kukenberger</a:t>
            </a:r>
            <a:r>
              <a:rPr lang="en-US" sz="1200" b="0" i="0" u="none" strike="noStrike" kern="1200" baseline="0" dirty="0">
                <a:solidFill>
                  <a:schemeClr val="tx1"/>
                </a:solidFill>
                <a:latin typeface="+mn-lt"/>
                <a:ea typeface="+mn-ea"/>
                <a:cs typeface="+mn-cs"/>
              </a:rPr>
              <a:t>, 2016; Nicolaides et al., 2014), and that recreational sporting groups can use 5RS to harness the health benefits associated with the development of shared social identity (Burton et al., 2018; Holt-</a:t>
            </a:r>
            <a:r>
              <a:rPr lang="en-US" sz="1200" b="0" i="0" u="none" strike="noStrike" kern="1200" baseline="0" dirty="0" err="1">
                <a:solidFill>
                  <a:schemeClr val="tx1"/>
                </a:solidFill>
                <a:latin typeface="+mn-lt"/>
                <a:ea typeface="+mn-ea"/>
                <a:cs typeface="+mn-cs"/>
              </a:rPr>
              <a:t>Lunstad</a:t>
            </a:r>
            <a:r>
              <a:rPr lang="en-US" sz="1200" b="0" i="0" u="none" strike="noStrike" kern="1200" baseline="0" dirty="0">
                <a:solidFill>
                  <a:schemeClr val="tx1"/>
                </a:solidFill>
                <a:latin typeface="+mn-lt"/>
                <a:ea typeface="+mn-ea"/>
                <a:cs typeface="+mn-cs"/>
              </a:rPr>
              <a:t>, Smith, &amp; Layton, 2010; see also Chapter 15). </a:t>
            </a:r>
            <a:endParaRPr lang="nl-BE"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pPr>
              <a:defRPr/>
            </a:pPr>
            <a:fld id="{04915706-070A-4707-AA18-DDF1820200B2}" type="slidenum">
              <a:rPr lang="en-GB" smtClean="0"/>
              <a:pPr>
                <a:defRPr/>
              </a:pPr>
              <a:t>13</a:t>
            </a:fld>
            <a:endParaRPr lang="en-GB"/>
          </a:p>
        </p:txBody>
      </p:sp>
    </p:spTree>
    <p:extLst>
      <p:ext uri="{BB962C8B-B14F-4D97-AF65-F5344CB8AC3E}">
        <p14:creationId xmlns:p14="http://schemas.microsoft.com/office/powerpoint/2010/main" val="10555250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40000" lnSpcReduction="20000"/>
          </a:bodyPr>
          <a:lstStyle/>
          <a:p>
            <a:endParaRPr lang="nl-BE"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PDMS, of course, is not the only way of developing team identity. Indeed, as we noted above, in the normal course of events, the leaders of a team play a key role in this process. </a:t>
            </a:r>
            <a:r>
              <a:rPr lang="en-US" sz="1200" b="0" i="0" u="none" strike="noStrike" kern="1200" baseline="0" dirty="0" err="1">
                <a:solidFill>
                  <a:schemeClr val="tx1"/>
                </a:solidFill>
                <a:latin typeface="+mn-lt"/>
                <a:ea typeface="+mn-ea"/>
                <a:cs typeface="+mn-cs"/>
              </a:rPr>
              <a:t>Recognising</a:t>
            </a:r>
            <a:r>
              <a:rPr lang="en-US" sz="1200" b="0" i="0" u="none" strike="noStrike" kern="1200" baseline="0" dirty="0">
                <a:solidFill>
                  <a:schemeClr val="tx1"/>
                </a:solidFill>
                <a:latin typeface="+mn-lt"/>
                <a:ea typeface="+mn-ea"/>
                <a:cs typeface="+mn-cs"/>
              </a:rPr>
              <a:t> this, our third key point focuses on a leadership development </a:t>
            </a:r>
            <a:r>
              <a:rPr lang="en-US" sz="1200" b="0" i="0" u="none" strike="noStrike" kern="1200" baseline="0" dirty="0" err="1">
                <a:solidFill>
                  <a:schemeClr val="tx1"/>
                </a:solidFill>
                <a:latin typeface="+mn-lt"/>
                <a:ea typeface="+mn-ea"/>
                <a:cs typeface="+mn-cs"/>
              </a:rPr>
              <a:t>programme</a:t>
            </a:r>
            <a:r>
              <a:rPr lang="en-US" sz="1200" b="0" i="0" u="none" strike="noStrike" kern="1200" baseline="0" dirty="0">
                <a:solidFill>
                  <a:schemeClr val="tx1"/>
                </a:solidFill>
                <a:latin typeface="+mn-lt"/>
                <a:ea typeface="+mn-ea"/>
                <a:cs typeface="+mn-cs"/>
              </a:rPr>
              <a:t> that tries to improve the leadership skills of leaders. The </a:t>
            </a:r>
            <a:r>
              <a:rPr lang="en-US" sz="1200" b="0" i="0" u="none" strike="noStrike" kern="1200" baseline="0" dirty="0" err="1">
                <a:solidFill>
                  <a:schemeClr val="tx1"/>
                </a:solidFill>
                <a:latin typeface="+mn-lt"/>
                <a:ea typeface="+mn-ea"/>
                <a:cs typeface="+mn-cs"/>
              </a:rPr>
              <a:t>programme</a:t>
            </a:r>
            <a:r>
              <a:rPr lang="en-US" sz="1200" b="0" i="0" u="none" strike="noStrike" kern="1200" baseline="0" dirty="0">
                <a:solidFill>
                  <a:schemeClr val="tx1"/>
                </a:solidFill>
                <a:latin typeface="+mn-lt"/>
                <a:ea typeface="+mn-ea"/>
                <a:cs typeface="+mn-cs"/>
              </a:rPr>
              <a:t> is designed to benefit those in both formal and informal leader roles and its focus is providing </a:t>
            </a:r>
            <a:r>
              <a:rPr lang="en-US" sz="1200" b="0" i="1" u="none" strike="noStrike" kern="1200" baseline="0" dirty="0">
                <a:solidFill>
                  <a:schemeClr val="tx1"/>
                </a:solidFill>
                <a:latin typeface="+mn-lt"/>
                <a:ea typeface="+mn-ea"/>
                <a:cs typeface="+mn-cs"/>
              </a:rPr>
              <a:t>shared leadership </a:t>
            </a:r>
            <a:r>
              <a:rPr lang="en-US" sz="1200" b="0" i="0" u="none" strike="noStrike" kern="1200" baseline="0" dirty="0">
                <a:solidFill>
                  <a:schemeClr val="tx1"/>
                </a:solidFill>
                <a:latin typeface="+mn-lt"/>
                <a:ea typeface="+mn-ea"/>
                <a:cs typeface="+mn-cs"/>
              </a:rPr>
              <a:t>that helps to develop the shared identity of the team (along lines discussed in Chapter 3; see also Charlesworth, 2001; Fransen, Haslam, Mertens et al., 2020). </a:t>
            </a:r>
          </a:p>
          <a:p>
            <a:r>
              <a:rPr lang="en-US" sz="1200" b="0" i="0" u="none" strike="noStrike" kern="1200" baseline="0" dirty="0">
                <a:solidFill>
                  <a:schemeClr val="tx1"/>
                </a:solidFill>
                <a:latin typeface="+mn-lt"/>
                <a:ea typeface="+mn-ea"/>
                <a:cs typeface="+mn-cs"/>
              </a:rPr>
              <a:t>The concept of shared leadership relates to the previously noted idea that leadership can emanate from both coaches and athletes within a team (Fransen, </a:t>
            </a:r>
            <a:r>
              <a:rPr lang="en-US" sz="1200" b="0" i="0" u="none" strike="noStrike" kern="1200" baseline="0" dirty="0" err="1">
                <a:solidFill>
                  <a:schemeClr val="tx1"/>
                </a:solidFill>
                <a:latin typeface="+mn-lt"/>
                <a:ea typeface="+mn-ea"/>
                <a:cs typeface="+mn-cs"/>
              </a:rPr>
              <a:t>Decroos</a:t>
            </a:r>
            <a:r>
              <a:rPr lang="en-US" sz="1200" b="0" i="0" u="none" strike="noStrike" kern="1200" baseline="0" dirty="0">
                <a:solidFill>
                  <a:schemeClr val="tx1"/>
                </a:solidFill>
                <a:latin typeface="+mn-lt"/>
                <a:ea typeface="+mn-ea"/>
                <a:cs typeface="+mn-cs"/>
              </a:rPr>
              <a:t> et al., 2016; Fransen, Haslam, Steffens, &amp; Boen, 2020; Fransen, Steffens et al., 2016). Supporting this claim, in recent years sport leadership research has indicated that high-quality athlete leaders make a significant contribution to the development of their team’s social identity (e.g., as suggested by Figure 13.2). This in turn has inspired researchers to include these athlete leaders as an important focus for interventions that seek to enhance team leadership. In line with this trend, Katrien Fransen, Alex Haslam, Niels Mertens and colleagues (2020) built upon the 5R leadership development </a:t>
            </a:r>
            <a:r>
              <a:rPr lang="en-US" sz="1200" b="0" i="0" u="none" strike="noStrike" kern="1200" baseline="0" dirty="0" err="1">
                <a:solidFill>
                  <a:schemeClr val="tx1"/>
                </a:solidFill>
                <a:latin typeface="+mn-lt"/>
                <a:ea typeface="+mn-ea"/>
                <a:cs typeface="+mn-cs"/>
              </a:rPr>
              <a:t>programme</a:t>
            </a:r>
            <a:r>
              <a:rPr lang="en-US" sz="1200" b="0" i="0" u="none" strike="noStrike" kern="1200" baseline="0" dirty="0">
                <a:solidFill>
                  <a:schemeClr val="tx1"/>
                </a:solidFill>
                <a:latin typeface="+mn-lt"/>
                <a:ea typeface="+mn-ea"/>
                <a:cs typeface="+mn-cs"/>
              </a:rPr>
              <a:t> described in Chapter 3 (e.g., see Figure 3.3) by combining it with a procedure designed to promote shared leadership within sports teams. Referred to as the </a:t>
            </a:r>
            <a:r>
              <a:rPr lang="en-US" sz="1200" b="0" i="1" u="none" strike="noStrike" kern="1200" baseline="0" dirty="0">
                <a:solidFill>
                  <a:schemeClr val="tx1"/>
                </a:solidFill>
                <a:latin typeface="+mn-lt"/>
                <a:ea typeface="+mn-ea"/>
                <a:cs typeface="+mn-cs"/>
              </a:rPr>
              <a:t>5R Shared Leadership Program </a:t>
            </a:r>
            <a:r>
              <a:rPr lang="en-US" sz="1200" b="0" i="0" u="none" strike="noStrike" kern="1200" baseline="0" dirty="0">
                <a:solidFill>
                  <a:schemeClr val="tx1"/>
                </a:solidFill>
                <a:latin typeface="+mn-lt"/>
                <a:ea typeface="+mn-ea"/>
                <a:cs typeface="+mn-cs"/>
              </a:rPr>
              <a:t>(</a:t>
            </a:r>
            <a:r>
              <a:rPr lang="en-US" sz="1200" b="0" i="1" u="none" strike="noStrike" kern="1200" baseline="0" dirty="0">
                <a:solidFill>
                  <a:schemeClr val="tx1"/>
                </a:solidFill>
                <a:latin typeface="+mn-lt"/>
                <a:ea typeface="+mn-ea"/>
                <a:cs typeface="+mn-cs"/>
              </a:rPr>
              <a:t>5RS</a:t>
            </a:r>
            <a:r>
              <a:rPr lang="en-US" sz="1200" b="0" i="0" u="none" strike="noStrike" kern="1200" baseline="0" dirty="0">
                <a:solidFill>
                  <a:schemeClr val="tx1"/>
                </a:solidFill>
                <a:latin typeface="+mn-lt"/>
                <a:ea typeface="+mn-ea"/>
                <a:cs typeface="+mn-cs"/>
              </a:rPr>
              <a:t>), this </a:t>
            </a:r>
            <a:r>
              <a:rPr lang="en-US" sz="1200" b="0" i="0" u="none" strike="noStrike" kern="1200" baseline="0" dirty="0" err="1">
                <a:solidFill>
                  <a:schemeClr val="tx1"/>
                </a:solidFill>
                <a:latin typeface="+mn-lt"/>
                <a:ea typeface="+mn-ea"/>
                <a:cs typeface="+mn-cs"/>
              </a:rPr>
              <a:t>programme</a:t>
            </a:r>
            <a:r>
              <a:rPr lang="en-US" sz="1200" b="0" i="0" u="none" strike="noStrike" kern="1200" baseline="0" dirty="0">
                <a:solidFill>
                  <a:schemeClr val="tx1"/>
                </a:solidFill>
                <a:latin typeface="+mn-lt"/>
                <a:ea typeface="+mn-ea"/>
                <a:cs typeface="+mn-cs"/>
              </a:rPr>
              <a:t> aims to imbue team leaders with the skills of </a:t>
            </a:r>
            <a:r>
              <a:rPr lang="en-US" sz="1200" b="0" i="1" u="none" strike="noStrike" kern="1200" baseline="0" dirty="0">
                <a:solidFill>
                  <a:schemeClr val="tx1"/>
                </a:solidFill>
                <a:latin typeface="+mn-lt"/>
                <a:ea typeface="+mn-ea"/>
                <a:cs typeface="+mn-cs"/>
              </a:rPr>
              <a:t>identity leadership </a:t>
            </a:r>
            <a:r>
              <a:rPr lang="en-US" sz="1200" b="0" i="0" u="none" strike="noStrike" kern="1200" baseline="0" dirty="0">
                <a:solidFill>
                  <a:schemeClr val="tx1"/>
                </a:solidFill>
                <a:latin typeface="+mn-lt"/>
                <a:ea typeface="+mn-ea"/>
                <a:cs typeface="+mn-cs"/>
              </a:rPr>
              <a:t>so that they are better able to create, represent, advance and embed the shared social identity of the teams that they lead. </a:t>
            </a:r>
          </a:p>
          <a:p>
            <a:r>
              <a:rPr lang="en-US" sz="1200" b="0" i="0" u="none" strike="noStrike" kern="1200" baseline="0" dirty="0">
                <a:solidFill>
                  <a:schemeClr val="tx1"/>
                </a:solidFill>
                <a:latin typeface="+mn-lt"/>
                <a:ea typeface="+mn-ea"/>
                <a:cs typeface="+mn-cs"/>
              </a:rPr>
              <a:t>In order to do this, the </a:t>
            </a:r>
            <a:r>
              <a:rPr lang="en-US" sz="1200" b="0" i="1" u="none" strike="noStrike" kern="1200" baseline="0" dirty="0">
                <a:solidFill>
                  <a:schemeClr val="tx1"/>
                </a:solidFill>
                <a:latin typeface="+mn-lt"/>
                <a:ea typeface="+mn-ea"/>
                <a:cs typeface="+mn-cs"/>
              </a:rPr>
              <a:t>5RS </a:t>
            </a:r>
            <a:r>
              <a:rPr lang="en-US" sz="1200" b="0" i="0" u="none" strike="noStrike" kern="1200" baseline="0" dirty="0" err="1">
                <a:solidFill>
                  <a:schemeClr val="tx1"/>
                </a:solidFill>
                <a:latin typeface="+mn-lt"/>
                <a:ea typeface="+mn-ea"/>
                <a:cs typeface="+mn-cs"/>
              </a:rPr>
              <a:t>programme</a:t>
            </a:r>
            <a:r>
              <a:rPr lang="en-US" sz="1200" b="0" i="0" u="none" strike="noStrike" kern="1200" baseline="0" dirty="0">
                <a:solidFill>
                  <a:schemeClr val="tx1"/>
                </a:solidFill>
                <a:latin typeface="+mn-lt"/>
                <a:ea typeface="+mn-ea"/>
                <a:cs typeface="+mn-cs"/>
              </a:rPr>
              <a:t> involves two key processes. The first involves identifying legitimate team members to appoint as leaders (i.e., with the aim of implementing a structure of shared leadership). The second takes them through a series of activities designed to hone the identity leadership skills of the appointed leaders. </a:t>
            </a:r>
          </a:p>
          <a:p>
            <a:endParaRPr lang="nl-BE"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To identify legitimate leaders within the team, </a:t>
            </a:r>
            <a:r>
              <a:rPr lang="en-US" sz="1200" b="0" i="1" u="none" strike="noStrike" kern="1200" baseline="0" dirty="0">
                <a:solidFill>
                  <a:schemeClr val="tx1"/>
                </a:solidFill>
                <a:latin typeface="+mn-lt"/>
                <a:ea typeface="+mn-ea"/>
                <a:cs typeface="+mn-cs"/>
              </a:rPr>
              <a:t>5RS </a:t>
            </a:r>
            <a:r>
              <a:rPr lang="en-US" sz="1200" b="0" i="0" u="none" strike="noStrike" kern="1200" baseline="0" dirty="0">
                <a:solidFill>
                  <a:schemeClr val="tx1"/>
                </a:solidFill>
                <a:latin typeface="+mn-lt"/>
                <a:ea typeface="+mn-ea"/>
                <a:cs typeface="+mn-cs"/>
              </a:rPr>
              <a:t>employs a technique called </a:t>
            </a:r>
            <a:r>
              <a:rPr lang="en-US" sz="1200" b="0" i="1" u="none" strike="noStrike" kern="1200" baseline="0" dirty="0">
                <a:solidFill>
                  <a:schemeClr val="tx1"/>
                </a:solidFill>
                <a:latin typeface="+mn-lt"/>
                <a:ea typeface="+mn-ea"/>
                <a:cs typeface="+mn-cs"/>
              </a:rPr>
              <a:t>Shared Leadership Mapping </a:t>
            </a:r>
            <a:r>
              <a:rPr lang="en-US" sz="1200" b="0" i="0" u="none" strike="noStrike" kern="1200" baseline="0" dirty="0">
                <a:solidFill>
                  <a:schemeClr val="tx1"/>
                </a:solidFill>
                <a:latin typeface="+mn-lt"/>
                <a:ea typeface="+mn-ea"/>
                <a:cs typeface="+mn-cs"/>
              </a:rPr>
              <a:t>(</a:t>
            </a:r>
            <a:r>
              <a:rPr lang="en-US" sz="1200" b="0" i="1" u="none" strike="noStrike" kern="1200" baseline="0" dirty="0">
                <a:solidFill>
                  <a:schemeClr val="tx1"/>
                </a:solidFill>
                <a:latin typeface="+mn-lt"/>
                <a:ea typeface="+mn-ea"/>
                <a:cs typeface="+mn-cs"/>
              </a:rPr>
              <a:t>SLM</a:t>
            </a:r>
            <a:r>
              <a:rPr lang="en-US" sz="1200" b="0" i="0" u="none" strike="noStrike" kern="1200" baseline="0" dirty="0">
                <a:solidFill>
                  <a:schemeClr val="tx1"/>
                </a:solidFill>
                <a:latin typeface="+mn-lt"/>
                <a:ea typeface="+mn-ea"/>
                <a:cs typeface="+mn-cs"/>
              </a:rPr>
              <a:t>). This technique harnesses team members’ perceptions of the leadership shown by their teammates to create a map of the subjective leadership network within a given team. More specifically, this mapping process involves all team members rating the leadership quality of every other team member on a scale from 0 (</a:t>
            </a:r>
            <a:r>
              <a:rPr lang="en-US" sz="1200" b="0" i="1" u="none" strike="noStrike" kern="1200" baseline="0" dirty="0">
                <a:solidFill>
                  <a:schemeClr val="tx1"/>
                </a:solidFill>
                <a:latin typeface="+mn-lt"/>
                <a:ea typeface="+mn-ea"/>
                <a:cs typeface="+mn-cs"/>
              </a:rPr>
              <a:t>very poor leadership</a:t>
            </a:r>
            <a:r>
              <a:rPr lang="en-US" sz="1200" b="0" i="0" u="none" strike="noStrike" kern="1200" baseline="0" dirty="0">
                <a:solidFill>
                  <a:schemeClr val="tx1"/>
                </a:solidFill>
                <a:latin typeface="+mn-lt"/>
                <a:ea typeface="+mn-ea"/>
                <a:cs typeface="+mn-cs"/>
              </a:rPr>
              <a:t>) to 10 (</a:t>
            </a:r>
            <a:r>
              <a:rPr lang="en-US" sz="1200" b="0" i="1" u="none" strike="noStrike" kern="1200" baseline="0" dirty="0">
                <a:solidFill>
                  <a:schemeClr val="tx1"/>
                </a:solidFill>
                <a:latin typeface="+mn-lt"/>
                <a:ea typeface="+mn-ea"/>
                <a:cs typeface="+mn-cs"/>
              </a:rPr>
              <a:t>very good leadership</a:t>
            </a:r>
            <a:r>
              <a:rPr lang="en-US" sz="1200" b="0" i="0" u="none" strike="noStrike" kern="1200" baseline="0" dirty="0">
                <a:solidFill>
                  <a:schemeClr val="tx1"/>
                </a:solidFill>
                <a:latin typeface="+mn-lt"/>
                <a:ea typeface="+mn-ea"/>
                <a:cs typeface="+mn-cs"/>
              </a:rPr>
              <a:t>). Compared to ‘great man’ approaches (i.e., those that look only at the formal leader; e.g., see John, 2019) or dyadic approaches (i.e., those that look only at the bidirectional relationship between leader and follower), social network analysis makes the entire group a focus for analysis. Those team members who appear most central in the resultant network (being perceived as the best leaders) are then appointed to a leadership role. Moreover, because SLM builds upon the perceptions of team members, it ensures that the leaders who are selected for leadership roles have a broad support base in their team.</a:t>
            </a:r>
          </a:p>
          <a:p>
            <a:r>
              <a:rPr lang="en-US" sz="1200" b="0" i="0" u="none" strike="noStrike" kern="1200" baseline="0" dirty="0">
                <a:solidFill>
                  <a:schemeClr val="tx1"/>
                </a:solidFill>
                <a:latin typeface="+mn-lt"/>
                <a:ea typeface="+mn-ea"/>
                <a:cs typeface="+mn-cs"/>
              </a:rPr>
              <a:t>Importantly, too, this mapping process does not identify team members to take on generic leadership roles, but rather identifies their perceived suitability for four distinct leadership roles that the third author and colleagues have identified and validated in multiple studies (after Fransen, Vanbeselaere et al., 2014; Fransen, Van Puyenbroeck et al., 2015). Two of these are on-field leadership roles and two are off-field roles. The on-field roles include the </a:t>
            </a:r>
            <a:r>
              <a:rPr lang="en-US" sz="1200" b="0" i="1" u="none" strike="noStrike" kern="1200" baseline="0" dirty="0">
                <a:solidFill>
                  <a:schemeClr val="tx1"/>
                </a:solidFill>
                <a:latin typeface="+mn-lt"/>
                <a:ea typeface="+mn-ea"/>
                <a:cs typeface="+mn-cs"/>
              </a:rPr>
              <a:t>task leader </a:t>
            </a:r>
            <a:r>
              <a:rPr lang="en-US" sz="1200" b="0" i="0" u="none" strike="noStrike" kern="1200" baseline="0" dirty="0">
                <a:solidFill>
                  <a:schemeClr val="tx1"/>
                </a:solidFill>
                <a:latin typeface="+mn-lt"/>
                <a:ea typeface="+mn-ea"/>
                <a:cs typeface="+mn-cs"/>
              </a:rPr>
              <a:t>(who provides technical and tactical instructions) and the </a:t>
            </a:r>
            <a:r>
              <a:rPr lang="en-US" sz="1200" b="0" i="1" u="none" strike="noStrike" kern="1200" baseline="0" dirty="0">
                <a:solidFill>
                  <a:schemeClr val="tx1"/>
                </a:solidFill>
                <a:latin typeface="+mn-lt"/>
                <a:ea typeface="+mn-ea"/>
                <a:cs typeface="+mn-cs"/>
              </a:rPr>
              <a:t>motivational leader </a:t>
            </a:r>
            <a:r>
              <a:rPr lang="en-US" sz="1200" b="0" i="0" u="none" strike="noStrike" kern="1200" baseline="0" dirty="0">
                <a:solidFill>
                  <a:schemeClr val="tx1"/>
                </a:solidFill>
                <a:latin typeface="+mn-lt"/>
                <a:ea typeface="+mn-ea"/>
                <a:cs typeface="+mn-cs"/>
              </a:rPr>
              <a:t>(who is the main motivator on the field); the two off-field roles include the </a:t>
            </a:r>
            <a:r>
              <a:rPr lang="en-US" sz="1200" b="0" i="1" u="none" strike="noStrike" kern="1200" baseline="0" dirty="0">
                <a:solidFill>
                  <a:schemeClr val="tx1"/>
                </a:solidFill>
                <a:latin typeface="+mn-lt"/>
                <a:ea typeface="+mn-ea"/>
                <a:cs typeface="+mn-cs"/>
              </a:rPr>
              <a:t>social leader </a:t>
            </a:r>
            <a:r>
              <a:rPr lang="en-US" sz="1200" b="0" i="0" u="none" strike="noStrike" kern="1200" baseline="0" dirty="0">
                <a:solidFill>
                  <a:schemeClr val="tx1"/>
                </a:solidFill>
                <a:latin typeface="+mn-lt"/>
                <a:ea typeface="+mn-ea"/>
                <a:cs typeface="+mn-cs"/>
              </a:rPr>
              <a:t>(who promotes good relations and a positive atmosphere in the team) and the </a:t>
            </a:r>
            <a:r>
              <a:rPr lang="en-US" sz="1200" b="0" i="1" u="none" strike="noStrike" kern="1200" baseline="0" dirty="0">
                <a:solidFill>
                  <a:schemeClr val="tx1"/>
                </a:solidFill>
                <a:latin typeface="+mn-lt"/>
                <a:ea typeface="+mn-ea"/>
                <a:cs typeface="+mn-cs"/>
              </a:rPr>
              <a:t>external leader </a:t>
            </a:r>
            <a:r>
              <a:rPr lang="en-US" sz="1200" b="0" i="0" u="none" strike="noStrike" kern="1200" baseline="0" dirty="0">
                <a:solidFill>
                  <a:schemeClr val="tx1"/>
                </a:solidFill>
                <a:latin typeface="+mn-lt"/>
                <a:ea typeface="+mn-ea"/>
                <a:cs typeface="+mn-cs"/>
              </a:rPr>
              <a:t>(who represents the team to groups and agencies outside the team, including the club board, media and fans).</a:t>
            </a:r>
          </a:p>
          <a:p>
            <a:r>
              <a:rPr lang="en-US" sz="1200" b="0" i="0" u="none" strike="noStrike" kern="1200" baseline="0" dirty="0">
                <a:solidFill>
                  <a:schemeClr val="tx1"/>
                </a:solidFill>
                <a:latin typeface="+mn-lt"/>
                <a:ea typeface="+mn-ea"/>
                <a:cs typeface="+mn-cs"/>
              </a:rPr>
              <a:t>Previous research suggests that teams which have leaders in these four leadership roles have a stronger sense of social identity than those which only have a single leader (Cotterill &amp; Fransen, 2016; Fransen, Vanbeselaere et al., 2014). Accordingly, 5RS uses the Shared Leadership Mapping (SLM) method to identify and appoint the athletes who are consensually perceived as the best leaders in each of the four roles (see Figure 13.3).</a:t>
            </a:r>
          </a:p>
          <a:p>
            <a:r>
              <a:rPr lang="en-US" sz="1200" b="0" i="0" u="none" strike="noStrike" kern="1200" baseline="0" dirty="0">
                <a:solidFill>
                  <a:schemeClr val="tx1"/>
                </a:solidFill>
                <a:latin typeface="+mn-lt"/>
                <a:ea typeface="+mn-ea"/>
                <a:cs typeface="+mn-cs"/>
              </a:rPr>
              <a:t>After appointing leaders to these four roles, 5RS builds on the previously established 5R model in order to develop those leaders’ leadership skills. However, 5RS incorporates several changes to 5R (as described in Chapter 3) that make the </a:t>
            </a:r>
            <a:r>
              <a:rPr lang="en-US" sz="1200" b="0" i="0" u="none" strike="noStrike" kern="1200" baseline="0" dirty="0" err="1">
                <a:solidFill>
                  <a:schemeClr val="tx1"/>
                </a:solidFill>
                <a:latin typeface="+mn-lt"/>
                <a:ea typeface="+mn-ea"/>
                <a:cs typeface="+mn-cs"/>
              </a:rPr>
              <a:t>programme</a:t>
            </a:r>
            <a:r>
              <a:rPr lang="en-US" sz="1200" b="0" i="0" u="none" strike="noStrike" kern="1200" baseline="0" dirty="0">
                <a:solidFill>
                  <a:schemeClr val="tx1"/>
                </a:solidFill>
                <a:latin typeface="+mn-lt"/>
                <a:ea typeface="+mn-ea"/>
                <a:cs typeface="+mn-cs"/>
              </a:rPr>
              <a:t> particularly useful in the sport team context. In what follows we will discuss each of these distinctive features.</a:t>
            </a:r>
          </a:p>
          <a:p>
            <a:r>
              <a:rPr lang="en-US" sz="1200" b="0" i="0" u="none" strike="noStrike" kern="1200" baseline="0" dirty="0">
                <a:solidFill>
                  <a:schemeClr val="tx1"/>
                </a:solidFill>
                <a:latin typeface="+mn-lt"/>
                <a:ea typeface="+mn-ea"/>
                <a:cs typeface="+mn-cs"/>
              </a:rPr>
              <a:t>Most important is the implementation of the shared leadership structure using the process outlined above, especially as these athlete leaders are the team members who lead the brainstorm sessions during the core phases of the </a:t>
            </a:r>
            <a:r>
              <a:rPr lang="en-US" sz="1200" b="0" i="0" u="none" strike="noStrike" kern="1200" baseline="0" dirty="0" err="1">
                <a:solidFill>
                  <a:schemeClr val="tx1"/>
                </a:solidFill>
                <a:latin typeface="+mn-lt"/>
                <a:ea typeface="+mn-ea"/>
                <a:cs typeface="+mn-cs"/>
              </a:rPr>
              <a:t>programme</a:t>
            </a:r>
            <a:r>
              <a:rPr lang="en-US" sz="1200" b="0" i="0" u="none" strike="noStrike" kern="1200" baseline="0" dirty="0">
                <a:solidFill>
                  <a:schemeClr val="tx1"/>
                </a:solidFill>
                <a:latin typeface="+mn-lt"/>
                <a:ea typeface="+mn-ea"/>
                <a:cs typeface="+mn-cs"/>
              </a:rPr>
              <a:t> (Representing and </a:t>
            </a:r>
            <a:r>
              <a:rPr lang="en-US" sz="1200" b="0" i="0" u="none" strike="noStrike" kern="1200" baseline="0" dirty="0" err="1">
                <a:solidFill>
                  <a:schemeClr val="tx1"/>
                </a:solidFill>
                <a:latin typeface="+mn-lt"/>
                <a:ea typeface="+mn-ea"/>
                <a:cs typeface="+mn-cs"/>
              </a:rPr>
              <a:t>Realising</a:t>
            </a:r>
            <a:r>
              <a:rPr lang="en-US" sz="1200" b="0" i="0" u="none" strike="noStrike" kern="1200" baseline="0" dirty="0">
                <a:solidFill>
                  <a:schemeClr val="tx1"/>
                </a:solidFill>
                <a:latin typeface="+mn-lt"/>
                <a:ea typeface="+mn-ea"/>
                <a:cs typeface="+mn-cs"/>
              </a:rPr>
              <a:t>; see Figure 3.3). The ‘bottom-up’ approach in which every team member is engaged in the process of establishing goals remains a key feature of the 5RS </a:t>
            </a:r>
            <a:r>
              <a:rPr lang="en-US" sz="1200" b="0" i="0" u="none" strike="noStrike" kern="1200" baseline="0" dirty="0" err="1">
                <a:solidFill>
                  <a:schemeClr val="tx1"/>
                </a:solidFill>
                <a:latin typeface="+mn-lt"/>
                <a:ea typeface="+mn-ea"/>
                <a:cs typeface="+mn-cs"/>
              </a:rPr>
              <a:t>programme</a:t>
            </a:r>
            <a:r>
              <a:rPr lang="en-US" sz="1200" b="0" i="0" u="none" strike="noStrike" kern="1200" baseline="0" dirty="0">
                <a:solidFill>
                  <a:schemeClr val="tx1"/>
                </a:solidFill>
                <a:latin typeface="+mn-lt"/>
                <a:ea typeface="+mn-ea"/>
                <a:cs typeface="+mn-cs"/>
              </a:rPr>
              <a:t>. However, by assigning the appointed athlete leaders to manage this process and ensure good follow-up, the leaders themselves learn the skills associated with managing team identity. Furthermore, in contrast to the standard 5R </a:t>
            </a:r>
            <a:r>
              <a:rPr lang="en-US" sz="1200" b="0" i="0" u="none" strike="noStrike" kern="1200" baseline="0" dirty="0" err="1">
                <a:solidFill>
                  <a:schemeClr val="tx1"/>
                </a:solidFill>
                <a:latin typeface="+mn-lt"/>
                <a:ea typeface="+mn-ea"/>
                <a:cs typeface="+mn-cs"/>
              </a:rPr>
              <a:t>programme</a:t>
            </a:r>
            <a:r>
              <a:rPr lang="en-US" sz="1200" b="0" i="0" u="none" strike="noStrike" kern="1200" baseline="0" dirty="0">
                <a:solidFill>
                  <a:schemeClr val="tx1"/>
                </a:solidFill>
                <a:latin typeface="+mn-lt"/>
                <a:ea typeface="+mn-ea"/>
                <a:cs typeface="+mn-cs"/>
              </a:rPr>
              <a:t>, team goals are established not for the team in general, but for four specific leadership roles. Through this process, teams thus identify task-related goals (e.g., improving the tactical communication on the field), motivation-related goals (e.g., encouraging teammates </a:t>
            </a:r>
            <a:endParaRPr lang="nl-BE"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during difficult games), social-related goals (e.g., integrating new team members) and external-related goals (e.g., building a positive relationship with sponsors and officials). The importance of these differentiated leadership roles and goals is highlighted by the head coach of a volleyball team that was one of the first to complete the 5RS </a:t>
            </a:r>
            <a:r>
              <a:rPr lang="en-US" sz="1200" b="0" i="0" u="none" strike="noStrike" kern="1200" baseline="0" dirty="0" err="1">
                <a:solidFill>
                  <a:schemeClr val="tx1"/>
                </a:solidFill>
                <a:latin typeface="+mn-lt"/>
                <a:ea typeface="+mn-ea"/>
                <a:cs typeface="+mn-cs"/>
              </a:rPr>
              <a:t>programme</a:t>
            </a:r>
            <a:r>
              <a:rPr lang="en-US" sz="1200" b="0" i="0" u="none" strike="noStrike" kern="1200" baseline="0" dirty="0">
                <a:solidFill>
                  <a:schemeClr val="tx1"/>
                </a:solidFill>
                <a:latin typeface="+mn-lt"/>
                <a:ea typeface="+mn-ea"/>
                <a:cs typeface="+mn-cs"/>
              </a:rPr>
              <a:t>:</a:t>
            </a:r>
          </a:p>
          <a:p>
            <a:r>
              <a:rPr lang="en-US" sz="1200" b="0" i="0" u="none" strike="noStrike" kern="1200" baseline="0" dirty="0">
                <a:solidFill>
                  <a:schemeClr val="tx1"/>
                </a:solidFill>
                <a:latin typeface="+mn-lt"/>
                <a:ea typeface="+mn-ea"/>
                <a:cs typeface="+mn-cs"/>
              </a:rPr>
              <a:t>It is definitely an added value to work with other functions besides task leadership. You cannot be good in everything. If players focus on too many things simultaneously, their leadership weakens and their contribution to the team diminishes. (Fransen, Haslam, Mertens et al., 2020)</a:t>
            </a:r>
          </a:p>
          <a:p>
            <a:r>
              <a:rPr lang="en-US" sz="1200" b="0" i="0" u="none" strike="noStrike" kern="1200" baseline="0" dirty="0">
                <a:solidFill>
                  <a:schemeClr val="tx1"/>
                </a:solidFill>
                <a:latin typeface="+mn-lt"/>
                <a:ea typeface="+mn-ea"/>
                <a:cs typeface="+mn-cs"/>
              </a:rPr>
              <a:t>A final difference between 5RS and 5R is that in the Reflecting phase the social identity mapping exercise is replaced by a </a:t>
            </a:r>
            <a:r>
              <a:rPr lang="en-US" sz="1200" b="0" i="1" u="none" strike="noStrike" kern="1200" baseline="0" dirty="0">
                <a:solidFill>
                  <a:schemeClr val="tx1"/>
                </a:solidFill>
                <a:latin typeface="+mn-lt"/>
                <a:ea typeface="+mn-ea"/>
                <a:cs typeface="+mn-cs"/>
              </a:rPr>
              <a:t>trademark exercise</a:t>
            </a:r>
            <a:r>
              <a:rPr lang="en-US" sz="1200" b="0" i="0" u="none" strike="noStrike" kern="1200" baseline="0" dirty="0">
                <a:solidFill>
                  <a:schemeClr val="tx1"/>
                </a:solidFill>
                <a:latin typeface="+mn-lt"/>
                <a:ea typeface="+mn-ea"/>
                <a:cs typeface="+mn-cs"/>
              </a:rPr>
              <a:t>. Although the mapping exercise is very useful for </a:t>
            </a:r>
            <a:r>
              <a:rPr lang="en-US" sz="1200" b="0" i="0" u="none" strike="noStrike" kern="1200" baseline="0" dirty="0" err="1">
                <a:solidFill>
                  <a:schemeClr val="tx1"/>
                </a:solidFill>
                <a:latin typeface="+mn-lt"/>
                <a:ea typeface="+mn-ea"/>
                <a:cs typeface="+mn-cs"/>
              </a:rPr>
              <a:t>organisations</a:t>
            </a:r>
            <a:r>
              <a:rPr lang="en-US" sz="1200" b="0" i="0" u="none" strike="noStrike" kern="1200" baseline="0" dirty="0">
                <a:solidFill>
                  <a:schemeClr val="tx1"/>
                </a:solidFill>
                <a:latin typeface="+mn-lt"/>
                <a:ea typeface="+mn-ea"/>
                <a:cs typeface="+mn-cs"/>
              </a:rPr>
              <a:t> and teams with </a:t>
            </a:r>
            <a:r>
              <a:rPr lang="en-US" sz="1200" b="0" i="0" u="none" strike="noStrike" kern="1200" baseline="0" dirty="0" err="1">
                <a:solidFill>
                  <a:schemeClr val="tx1"/>
                </a:solidFill>
                <a:latin typeface="+mn-lt"/>
                <a:ea typeface="+mn-ea"/>
                <a:cs typeface="+mn-cs"/>
              </a:rPr>
              <a:t>formalised</a:t>
            </a:r>
            <a:r>
              <a:rPr lang="en-US" sz="1200" b="0" i="0" u="none" strike="noStrike" kern="1200" baseline="0" dirty="0">
                <a:solidFill>
                  <a:schemeClr val="tx1"/>
                </a:solidFill>
                <a:latin typeface="+mn-lt"/>
                <a:ea typeface="+mn-ea"/>
                <a:cs typeface="+mn-cs"/>
              </a:rPr>
              <a:t> sub-entities (e.g., </a:t>
            </a:r>
            <a:r>
              <a:rPr lang="en-US" sz="1200" b="0" i="0" u="none" strike="noStrike" kern="1200" baseline="0" dirty="0" err="1">
                <a:solidFill>
                  <a:schemeClr val="tx1"/>
                </a:solidFill>
                <a:latin typeface="+mn-lt"/>
                <a:ea typeface="+mn-ea"/>
                <a:cs typeface="+mn-cs"/>
              </a:rPr>
              <a:t>organisations</a:t>
            </a:r>
            <a:r>
              <a:rPr lang="en-US" sz="1200" b="0" i="0" u="none" strike="noStrike" kern="1200" baseline="0" dirty="0">
                <a:solidFill>
                  <a:schemeClr val="tx1"/>
                </a:solidFill>
                <a:latin typeface="+mn-lt"/>
                <a:ea typeface="+mn-ea"/>
                <a:cs typeface="+mn-cs"/>
              </a:rPr>
              <a:t> with regional subdivisions), it is often the case that sport teams do not contain formally structured subgroups. Moreover, there is a risk that if they do, these subgroups may have (or develop) different goals from those of the group as a whole (Martin, Evans, &amp; Spink, 2016). So, to obviate the risk of strengthening intragroup boundaries, the trademark exercise focuses on the team as a whole.</a:t>
            </a:r>
          </a:p>
          <a:p>
            <a:r>
              <a:rPr lang="en-US" sz="1200" b="0" i="0" u="none" strike="noStrike" kern="1200" baseline="0" dirty="0">
                <a:solidFill>
                  <a:schemeClr val="tx1"/>
                </a:solidFill>
                <a:latin typeface="+mn-lt"/>
                <a:ea typeface="+mn-ea"/>
                <a:cs typeface="+mn-cs"/>
              </a:rPr>
              <a:t>More specifically, the trademark exercise involves team members reflecting together on the nature of their shared identity and then representing this in terms of an overarching team trademark. More specifically, athletes are first asked to contrast the core values of their own team with those of teams they are not part of and from which they want to differentiate themselves. They then work to integrate these values within an overarching trademark, to which the team can be held accountable.</a:t>
            </a:r>
          </a:p>
          <a:p>
            <a:r>
              <a:rPr lang="en-US" sz="1200" b="0" i="0" u="none" strike="noStrike" kern="1200" baseline="0" dirty="0">
                <a:solidFill>
                  <a:schemeClr val="tx1"/>
                </a:solidFill>
                <a:latin typeface="+mn-lt"/>
                <a:ea typeface="+mn-ea"/>
                <a:cs typeface="+mn-cs"/>
              </a:rPr>
              <a:t>The two-fold aim of 5RS is (a) to implement a structure of shared leadership and (b) to give leaders the experience, skills and confidence to work with their teammates to cultivate and consolidate their team’s shared social identity. The value of this process is indicated by the qualitative feedback from members of the volleyball team investigated by Fransen, Haslam, Mertens et al. (2020):</a:t>
            </a:r>
          </a:p>
          <a:p>
            <a:r>
              <a:rPr lang="en-US" sz="1200" b="0" i="0" u="none" strike="noStrike" kern="1200" baseline="0" dirty="0">
                <a:solidFill>
                  <a:schemeClr val="tx1"/>
                </a:solidFill>
                <a:latin typeface="+mn-lt"/>
                <a:ea typeface="+mn-ea"/>
                <a:cs typeface="+mn-cs"/>
              </a:rPr>
              <a:t>Our ‘we’-feeling has increased since. Often players would refer to this identity during competitive games. I was also able to refer to it at moments when this was necessary, it was a reference point to say; we are in this together, let’s go for it. [Head coach]</a:t>
            </a:r>
          </a:p>
          <a:p>
            <a:r>
              <a:rPr lang="en-US" sz="1200" b="0" i="0" u="none" strike="noStrike" kern="1200" baseline="0" dirty="0">
                <a:solidFill>
                  <a:schemeClr val="tx1"/>
                </a:solidFill>
                <a:latin typeface="+mn-lt"/>
                <a:ea typeface="+mn-ea"/>
                <a:cs typeface="+mn-cs"/>
              </a:rPr>
              <a:t>Moreover, the specific value of the trademark process is seen in another player’s observation that:</a:t>
            </a:r>
          </a:p>
          <a:p>
            <a:r>
              <a:rPr lang="en-US" sz="1200" b="0" i="0" u="none" strike="noStrike" kern="1200" baseline="0" dirty="0">
                <a:solidFill>
                  <a:schemeClr val="tx1"/>
                </a:solidFill>
                <a:latin typeface="+mn-lt"/>
                <a:ea typeface="+mn-ea"/>
                <a:cs typeface="+mn-cs"/>
              </a:rPr>
              <a:t>Our trademark became integrated in the team by naming our WhatsApp group Wolf pack. Also, our team yell, which we yelled after every time-out during the game, turned into the captain yelling: ‘Wolf…’, followed by the team members responding: ‘Pack, </a:t>
            </a:r>
            <a:r>
              <a:rPr lang="en-US" sz="1200" b="0" i="0" u="none" strike="noStrike" kern="1200" baseline="0" dirty="0" err="1">
                <a:solidFill>
                  <a:schemeClr val="tx1"/>
                </a:solidFill>
                <a:latin typeface="+mn-lt"/>
                <a:ea typeface="+mn-ea"/>
                <a:cs typeface="+mn-cs"/>
              </a:rPr>
              <a:t>whoo</a:t>
            </a:r>
            <a:r>
              <a:rPr lang="en-US" sz="1200" b="0" i="0" u="none" strike="noStrike" kern="1200" baseline="0" dirty="0">
                <a:solidFill>
                  <a:schemeClr val="tx1"/>
                </a:solidFill>
                <a:latin typeface="+mn-lt"/>
                <a:ea typeface="+mn-ea"/>
                <a:cs typeface="+mn-cs"/>
              </a:rPr>
              <a:t> </a:t>
            </a:r>
            <a:r>
              <a:rPr lang="en-US" sz="1200" b="0" i="0" u="none" strike="noStrike" kern="1200" baseline="0" dirty="0" err="1">
                <a:solidFill>
                  <a:schemeClr val="tx1"/>
                </a:solidFill>
                <a:latin typeface="+mn-lt"/>
                <a:ea typeface="+mn-ea"/>
                <a:cs typeface="+mn-cs"/>
              </a:rPr>
              <a:t>whoo</a:t>
            </a:r>
            <a:r>
              <a:rPr lang="en-US" sz="1200" b="0" i="0" u="none" strike="noStrike" kern="1200" baseline="0" dirty="0">
                <a:solidFill>
                  <a:schemeClr val="tx1"/>
                </a:solidFill>
                <a:latin typeface="+mn-lt"/>
                <a:ea typeface="+mn-ea"/>
                <a:cs typeface="+mn-cs"/>
              </a:rPr>
              <a:t> </a:t>
            </a:r>
            <a:r>
              <a:rPr lang="en-US" sz="1200" b="0" i="0" u="none" strike="noStrike" kern="1200" baseline="0" dirty="0" err="1">
                <a:solidFill>
                  <a:schemeClr val="tx1"/>
                </a:solidFill>
                <a:latin typeface="+mn-lt"/>
                <a:ea typeface="+mn-ea"/>
                <a:cs typeface="+mn-cs"/>
              </a:rPr>
              <a:t>whoo</a:t>
            </a:r>
            <a:r>
              <a:rPr lang="en-US" sz="1200" b="0" i="0" u="none" strike="noStrike" kern="1200" baseline="0" dirty="0">
                <a:solidFill>
                  <a:schemeClr val="tx1"/>
                </a:solidFill>
                <a:latin typeface="+mn-lt"/>
                <a:ea typeface="+mn-ea"/>
                <a:cs typeface="+mn-cs"/>
              </a:rPr>
              <a:t>. [Team member 3] </a:t>
            </a:r>
          </a:p>
          <a:p>
            <a:endParaRPr lang="nl-BE"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However, as we noted earlier in the chapter, while there is certainly merit in small-scale studies that explore the viability of interventions designed to build team identity, it is necessary to move beyond these in order to substantiate claims about their value. With this in mind, the sixth author recently led a </a:t>
            </a:r>
            <a:r>
              <a:rPr lang="en-US" sz="1200" b="0" i="0" u="none" strike="noStrike" kern="1200" baseline="0" dirty="0" err="1">
                <a:solidFill>
                  <a:schemeClr val="tx1"/>
                </a:solidFill>
                <a:latin typeface="+mn-lt"/>
                <a:ea typeface="+mn-ea"/>
                <a:cs typeface="+mn-cs"/>
              </a:rPr>
              <a:t>programme</a:t>
            </a:r>
            <a:r>
              <a:rPr lang="en-US" sz="1200" b="0" i="0" u="none" strike="noStrike" kern="1200" baseline="0" dirty="0">
                <a:solidFill>
                  <a:schemeClr val="tx1"/>
                </a:solidFill>
                <a:latin typeface="+mn-lt"/>
                <a:ea typeface="+mn-ea"/>
                <a:cs typeface="+mn-cs"/>
              </a:rPr>
              <a:t> of research to experimentally test the effectiveness of 5RS among Belgium basketball teams which were playing at the national level (Mertens et al., 2020). Eight teams (</a:t>
            </a:r>
            <a:r>
              <a:rPr lang="en-US" sz="1200" b="0" i="1" u="none" strike="noStrike" kern="1200" baseline="0" dirty="0">
                <a:solidFill>
                  <a:schemeClr val="tx1"/>
                </a:solidFill>
                <a:latin typeface="+mn-lt"/>
                <a:ea typeface="+mn-ea"/>
                <a:cs typeface="+mn-cs"/>
              </a:rPr>
              <a:t>N </a:t>
            </a:r>
            <a:r>
              <a:rPr lang="en-US" sz="1200" b="0" i="0" u="none" strike="noStrike" kern="1200" baseline="0" dirty="0">
                <a:solidFill>
                  <a:schemeClr val="tx1"/>
                </a:solidFill>
                <a:latin typeface="+mn-lt"/>
                <a:ea typeface="+mn-ea"/>
                <a:cs typeface="+mn-cs"/>
              </a:rPr>
              <a:t>= 96) were recruited for the study and they were randomly divided into two groups: the intervention (treatment) group, which received the 5R Shared Leadership Program, and a control group, which did not receive the intervention. The teams were then tracked throughout the second half of the competitive season. The results of this study provided experimental evidence of the effectiveness of the 5RS </a:t>
            </a:r>
            <a:r>
              <a:rPr lang="en-US" sz="1200" b="0" i="0" u="none" strike="noStrike" kern="1200" baseline="0" dirty="0" err="1">
                <a:solidFill>
                  <a:schemeClr val="tx1"/>
                </a:solidFill>
                <a:latin typeface="+mn-lt"/>
                <a:ea typeface="+mn-ea"/>
                <a:cs typeface="+mn-cs"/>
              </a:rPr>
              <a:t>programme</a:t>
            </a:r>
            <a:r>
              <a:rPr lang="en-US" sz="1200" b="0" i="0" u="none" strike="noStrike" kern="1200" baseline="0" dirty="0">
                <a:solidFill>
                  <a:schemeClr val="tx1"/>
                </a:solidFill>
                <a:latin typeface="+mn-lt"/>
                <a:ea typeface="+mn-ea"/>
                <a:cs typeface="+mn-cs"/>
              </a:rPr>
              <a:t>. More specifically, relative to the control condition, participation in 5RS led to increases in leaders’ ability to create and advance a shared sense of ‘us’ as rated by other members of their teams. Teams that had participated in 5RS also reported having a stronger sense of shared social identity at the </a:t>
            </a:r>
            <a:r>
              <a:rPr lang="en-US" sz="1200" b="0" i="0" u="none" strike="noStrike" kern="1200" baseline="0" dirty="0" err="1">
                <a:solidFill>
                  <a:schemeClr val="tx1"/>
                </a:solidFill>
                <a:latin typeface="+mn-lt"/>
                <a:ea typeface="+mn-ea"/>
                <a:cs typeface="+mn-cs"/>
              </a:rPr>
              <a:t>programme’s</a:t>
            </a:r>
            <a:r>
              <a:rPr lang="en-US" sz="1200" b="0" i="0" u="none" strike="noStrike" kern="1200" baseline="0" dirty="0">
                <a:solidFill>
                  <a:schemeClr val="tx1"/>
                </a:solidFill>
                <a:latin typeface="+mn-lt"/>
                <a:ea typeface="+mn-ea"/>
                <a:cs typeface="+mn-cs"/>
              </a:rPr>
              <a:t> conclusion (Mertens et al., 2020). </a:t>
            </a:r>
          </a:p>
          <a:p>
            <a:r>
              <a:rPr lang="en-US" sz="1200" b="0" i="0" u="none" strike="noStrike" kern="1200" baseline="0" dirty="0">
                <a:solidFill>
                  <a:schemeClr val="tx1"/>
                </a:solidFill>
                <a:latin typeface="+mn-lt"/>
                <a:ea typeface="+mn-ea"/>
                <a:cs typeface="+mn-cs"/>
              </a:rPr>
              <a:t>These results point to the capacity for 5RS not only to create shared leadership structures, but also to promote identity leadership and team identity development. Nevertheless, further research is clearly needed to explore the </a:t>
            </a:r>
            <a:r>
              <a:rPr lang="en-US" sz="1200" b="0" i="0" u="none" strike="noStrike" kern="1200" baseline="0" dirty="0" err="1">
                <a:solidFill>
                  <a:schemeClr val="tx1"/>
                </a:solidFill>
                <a:latin typeface="+mn-lt"/>
                <a:ea typeface="+mn-ea"/>
                <a:cs typeface="+mn-cs"/>
              </a:rPr>
              <a:t>programme’s</a:t>
            </a:r>
            <a:r>
              <a:rPr lang="en-US" sz="1200" b="0" i="0" u="none" strike="noStrike" kern="1200" baseline="0" dirty="0">
                <a:solidFill>
                  <a:schemeClr val="tx1"/>
                </a:solidFill>
                <a:latin typeface="+mn-lt"/>
                <a:ea typeface="+mn-ea"/>
                <a:cs typeface="+mn-cs"/>
              </a:rPr>
              <a:t> </a:t>
            </a:r>
            <a:r>
              <a:rPr lang="en-US" sz="1200" b="0" i="0" u="none" strike="noStrike" kern="1200" baseline="0" dirty="0" err="1">
                <a:solidFill>
                  <a:schemeClr val="tx1"/>
                </a:solidFill>
                <a:latin typeface="+mn-lt"/>
                <a:ea typeface="+mn-ea"/>
                <a:cs typeface="+mn-cs"/>
              </a:rPr>
              <a:t>generalisability</a:t>
            </a:r>
            <a:r>
              <a:rPr lang="en-US" sz="1200" b="0" i="0" u="none" strike="noStrike" kern="1200" baseline="0" dirty="0">
                <a:solidFill>
                  <a:schemeClr val="tx1"/>
                </a:solidFill>
                <a:latin typeface="+mn-lt"/>
                <a:ea typeface="+mn-ea"/>
                <a:cs typeface="+mn-cs"/>
              </a:rPr>
              <a:t> across contexts – both within and beyond sport. For example, there is some evidence that </a:t>
            </a:r>
            <a:r>
              <a:rPr lang="en-US" sz="1200" b="0" i="0" u="none" strike="noStrike" kern="1200" baseline="0" dirty="0" err="1">
                <a:solidFill>
                  <a:schemeClr val="tx1"/>
                </a:solidFill>
                <a:latin typeface="+mn-lt"/>
                <a:ea typeface="+mn-ea"/>
                <a:cs typeface="+mn-cs"/>
              </a:rPr>
              <a:t>organisational</a:t>
            </a:r>
            <a:r>
              <a:rPr lang="en-US" sz="1200" b="0" i="0" u="none" strike="noStrike" kern="1200" baseline="0" dirty="0">
                <a:solidFill>
                  <a:schemeClr val="tx1"/>
                </a:solidFill>
                <a:latin typeface="+mn-lt"/>
                <a:ea typeface="+mn-ea"/>
                <a:cs typeface="+mn-cs"/>
              </a:rPr>
              <a:t> teams can benefit from the implementation of a structure of shared leadership (</a:t>
            </a:r>
            <a:r>
              <a:rPr lang="en-US" sz="1200" b="0" i="0" u="none" strike="noStrike" kern="1200" baseline="0" dirty="0" err="1">
                <a:solidFill>
                  <a:schemeClr val="tx1"/>
                </a:solidFill>
                <a:latin typeface="+mn-lt"/>
                <a:ea typeface="+mn-ea"/>
                <a:cs typeface="+mn-cs"/>
              </a:rPr>
              <a:t>D’Innocenzo</a:t>
            </a:r>
            <a:r>
              <a:rPr lang="en-US" sz="1200" b="0" i="0" u="none" strike="noStrike" kern="1200" baseline="0" dirty="0">
                <a:solidFill>
                  <a:schemeClr val="tx1"/>
                </a:solidFill>
                <a:latin typeface="+mn-lt"/>
                <a:ea typeface="+mn-ea"/>
                <a:cs typeface="+mn-cs"/>
              </a:rPr>
              <a:t>, Mathieu, &amp; </a:t>
            </a:r>
            <a:r>
              <a:rPr lang="en-US" sz="1200" b="0" i="0" u="none" strike="noStrike" kern="1200" baseline="0" dirty="0" err="1">
                <a:solidFill>
                  <a:schemeClr val="tx1"/>
                </a:solidFill>
                <a:latin typeface="+mn-lt"/>
                <a:ea typeface="+mn-ea"/>
                <a:cs typeface="+mn-cs"/>
              </a:rPr>
              <a:t>Kukenberger</a:t>
            </a:r>
            <a:r>
              <a:rPr lang="en-US" sz="1200" b="0" i="0" u="none" strike="noStrike" kern="1200" baseline="0" dirty="0">
                <a:solidFill>
                  <a:schemeClr val="tx1"/>
                </a:solidFill>
                <a:latin typeface="+mn-lt"/>
                <a:ea typeface="+mn-ea"/>
                <a:cs typeface="+mn-cs"/>
              </a:rPr>
              <a:t>, 2016; Nicolaides et al., 2014), and that recreational sporting groups can use 5RS to harness the health benefits associated with the development of shared social identity (Burton et al., 2018; Holt-</a:t>
            </a:r>
            <a:r>
              <a:rPr lang="en-US" sz="1200" b="0" i="0" u="none" strike="noStrike" kern="1200" baseline="0" dirty="0" err="1">
                <a:solidFill>
                  <a:schemeClr val="tx1"/>
                </a:solidFill>
                <a:latin typeface="+mn-lt"/>
                <a:ea typeface="+mn-ea"/>
                <a:cs typeface="+mn-cs"/>
              </a:rPr>
              <a:t>Lunstad</a:t>
            </a:r>
            <a:r>
              <a:rPr lang="en-US" sz="1200" b="0" i="0" u="none" strike="noStrike" kern="1200" baseline="0" dirty="0">
                <a:solidFill>
                  <a:schemeClr val="tx1"/>
                </a:solidFill>
                <a:latin typeface="+mn-lt"/>
                <a:ea typeface="+mn-ea"/>
                <a:cs typeface="+mn-cs"/>
              </a:rPr>
              <a:t>, Smith, &amp; Layton, 2010; see also Chapter 15). </a:t>
            </a:r>
            <a:endParaRPr lang="nl-BE"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pPr>
              <a:defRPr/>
            </a:pPr>
            <a:fld id="{04915706-070A-4707-AA18-DDF1820200B2}" type="slidenum">
              <a:rPr lang="en-GB" smtClean="0"/>
              <a:pPr>
                <a:defRPr/>
              </a:pPr>
              <a:t>14</a:t>
            </a:fld>
            <a:endParaRPr lang="en-GB"/>
          </a:p>
        </p:txBody>
      </p:sp>
    </p:spTree>
    <p:extLst>
      <p:ext uri="{BB962C8B-B14F-4D97-AF65-F5344CB8AC3E}">
        <p14:creationId xmlns:p14="http://schemas.microsoft.com/office/powerpoint/2010/main" val="406924927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20000"/>
          </a:bodyPr>
          <a:lstStyle/>
          <a:p>
            <a:endParaRPr lang="nl-BE" sz="1200" b="0" i="0" u="none" strike="noStrike" kern="1200" baseline="0" dirty="0">
              <a:solidFill>
                <a:schemeClr val="tx1"/>
              </a:solidFill>
              <a:latin typeface="+mn-lt"/>
              <a:ea typeface="+mn-ea"/>
              <a:cs typeface="+mn-cs"/>
            </a:endParaRPr>
          </a:p>
          <a:p>
            <a:endParaRPr lang="nl-BE"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The leaders who work most effectively, it seems to me, </a:t>
            </a:r>
            <a:r>
              <a:rPr lang="en-US" sz="1200" b="0" i="1" u="none" strike="noStrike" kern="1200" baseline="0" dirty="0">
                <a:solidFill>
                  <a:schemeClr val="tx1"/>
                </a:solidFill>
                <a:latin typeface="+mn-lt"/>
                <a:ea typeface="+mn-ea"/>
                <a:cs typeface="+mn-cs"/>
              </a:rPr>
              <a:t>never say ‘I.’ </a:t>
            </a:r>
            <a:r>
              <a:rPr lang="en-US" sz="1200" b="0" i="0" u="none" strike="noStrike" kern="1200" baseline="0" dirty="0">
                <a:solidFill>
                  <a:schemeClr val="tx1"/>
                </a:solidFill>
                <a:latin typeface="+mn-lt"/>
                <a:ea typeface="+mn-ea"/>
                <a:cs typeface="+mn-cs"/>
              </a:rPr>
              <a:t>And that’s not because they have trained themselves not to say ‘I.’ They don’t think ‘I.’ </a:t>
            </a:r>
            <a:r>
              <a:rPr lang="en-US" sz="1200" b="0" i="1" u="none" strike="noStrike" kern="1200" baseline="0" dirty="0">
                <a:solidFill>
                  <a:schemeClr val="tx1"/>
                </a:solidFill>
                <a:latin typeface="+mn-lt"/>
                <a:ea typeface="+mn-ea"/>
                <a:cs typeface="+mn-cs"/>
              </a:rPr>
              <a:t>They think ‘we’; they think ‘team.’ </a:t>
            </a:r>
            <a:r>
              <a:rPr lang="en-US" sz="1200" b="0" i="0" u="none" strike="noStrike" kern="1200" baseline="0" dirty="0">
                <a:solidFill>
                  <a:schemeClr val="tx1"/>
                </a:solidFill>
                <a:latin typeface="+mn-lt"/>
                <a:ea typeface="+mn-ea"/>
                <a:cs typeface="+mn-cs"/>
              </a:rPr>
              <a:t>They understand their job to make the team function. They accept responsibility and don’t sidestep it, but </a:t>
            </a:r>
            <a:r>
              <a:rPr lang="en-US" sz="1200" b="0" i="1" u="none" strike="noStrike" kern="1200" baseline="0" dirty="0">
                <a:solidFill>
                  <a:schemeClr val="tx1"/>
                </a:solidFill>
                <a:latin typeface="+mn-lt"/>
                <a:ea typeface="+mn-ea"/>
                <a:cs typeface="+mn-cs"/>
              </a:rPr>
              <a:t>‘we’ gets the credit</a:t>
            </a:r>
            <a:r>
              <a:rPr lang="en-US" sz="1200" b="0" i="0" u="none" strike="noStrike" kern="1200" baseline="0" dirty="0">
                <a:solidFill>
                  <a:schemeClr val="tx1"/>
                </a:solidFill>
                <a:latin typeface="+mn-lt"/>
                <a:ea typeface="+mn-ea"/>
                <a:cs typeface="+mn-cs"/>
              </a:rPr>
              <a:t>. This is what creates trust, what enables you to get the task done. (Drucker, 1992, p. 14, emphasis added, cited in Haslam et al., 2011) </a:t>
            </a:r>
          </a:p>
          <a:p>
            <a:r>
              <a:rPr lang="en-US" sz="1200" b="0" i="0" u="none" strike="noStrike" kern="1200" baseline="0" dirty="0">
                <a:solidFill>
                  <a:schemeClr val="tx1"/>
                </a:solidFill>
                <a:latin typeface="+mn-lt"/>
                <a:ea typeface="+mn-ea"/>
                <a:cs typeface="+mn-cs"/>
              </a:rPr>
              <a:t>This chapter started by providing an overview of contemporary approaches to team-building within the sport psychology literature – most of which focus on interventions to increase team cohesion. We noted, though, that evidence of the efficacy of these interventions is limited and that the existing evidence is generally of low quality. An even more fundamental issue is that there are grounds for thinking that the focus on team cohesiveness is misplaced, and that researchers and practitioners might be better advised to direct their energies towards the task of building a sense of shared identity within teams. In the second half of the chapter we turned our attention to a number of </a:t>
            </a:r>
            <a:r>
              <a:rPr lang="en-US" sz="1200" b="0" i="0" u="none" strike="noStrike" kern="1200" baseline="0" dirty="0" err="1">
                <a:solidFill>
                  <a:schemeClr val="tx1"/>
                </a:solidFill>
                <a:latin typeface="+mn-lt"/>
                <a:ea typeface="+mn-ea"/>
                <a:cs typeface="+mn-cs"/>
              </a:rPr>
              <a:t>programmes</a:t>
            </a:r>
            <a:r>
              <a:rPr lang="en-US" sz="1200" b="0" i="0" u="none" strike="noStrike" kern="1200" baseline="0" dirty="0">
                <a:solidFill>
                  <a:schemeClr val="tx1"/>
                </a:solidFill>
                <a:latin typeface="+mn-lt"/>
                <a:ea typeface="+mn-ea"/>
                <a:cs typeface="+mn-cs"/>
              </a:rPr>
              <a:t> that have done exactly this.</a:t>
            </a:r>
          </a:p>
          <a:p>
            <a:r>
              <a:rPr lang="en-US" sz="1200" b="0" i="0" u="none" strike="noStrike" kern="1200" baseline="0" dirty="0">
                <a:solidFill>
                  <a:schemeClr val="tx1"/>
                </a:solidFill>
                <a:latin typeface="+mn-lt"/>
                <a:ea typeface="+mn-ea"/>
                <a:cs typeface="+mn-cs"/>
              </a:rPr>
              <a:t>Inspired by the broader social identity literature (e.g., as discussed in other chapters in this volume), this alternative line of work suggests that there are multiple ways to develop team identity and, moreover, that there are multiple benefits that flow from </a:t>
            </a:r>
            <a:r>
              <a:rPr lang="en-US" sz="1200" b="0" i="0" u="none" strike="noStrike" kern="1200" baseline="0" dirty="0" err="1">
                <a:solidFill>
                  <a:schemeClr val="tx1"/>
                </a:solidFill>
                <a:latin typeface="+mn-lt"/>
                <a:ea typeface="+mn-ea"/>
                <a:cs typeface="+mn-cs"/>
              </a:rPr>
              <a:t>programmes</a:t>
            </a:r>
            <a:r>
              <a:rPr lang="en-US" sz="1200" b="0" i="0" u="none" strike="noStrike" kern="1200" baseline="0" dirty="0">
                <a:solidFill>
                  <a:schemeClr val="tx1"/>
                </a:solidFill>
                <a:latin typeface="+mn-lt"/>
                <a:ea typeface="+mn-ea"/>
                <a:cs typeface="+mn-cs"/>
              </a:rPr>
              <a:t> that help teams to do this – for example, by focusing on processes of information sharing (as in PDMS) and leadership (as in 5RS). Accordingly, there appear to be sound theoretical and empirical grounds for shifting the focus of those who work in this area from the question of whether, from the outside, a team appears to be tightly knit, to the question of whether, from the inside, its members see themselves not as a collections of ‘I’s but as a unitary ‘we’. This is critical because, as the above quotation from Peter Drucker suggests, getting people to ‘think team’ is central to getting them to ‘behave team’. Or, to put this another way, </a:t>
            </a:r>
            <a:r>
              <a:rPr lang="en-US" sz="1200" b="0" i="1" u="none" strike="noStrike" kern="1200" baseline="0" dirty="0">
                <a:solidFill>
                  <a:schemeClr val="tx1"/>
                </a:solidFill>
                <a:latin typeface="+mn-lt"/>
                <a:ea typeface="+mn-ea"/>
                <a:cs typeface="+mn-cs"/>
              </a:rPr>
              <a:t>unless players can think as a team, they cannot play as a team</a:t>
            </a:r>
            <a:r>
              <a:rPr lang="en-US" sz="1200" b="0" i="0" u="none" strike="noStrike" kern="1200" baseline="0" dirty="0">
                <a:solidFill>
                  <a:schemeClr val="tx1"/>
                </a:solidFill>
                <a:latin typeface="+mn-lt"/>
                <a:ea typeface="+mn-ea"/>
                <a:cs typeface="+mn-cs"/>
              </a:rPr>
              <a:t>. This </a:t>
            </a:r>
            <a:r>
              <a:rPr lang="en-US" sz="1200" b="0" i="0" u="none" strike="noStrike" kern="1200" baseline="0" dirty="0" err="1">
                <a:solidFill>
                  <a:schemeClr val="tx1"/>
                </a:solidFill>
                <a:latin typeface="+mn-lt"/>
                <a:ea typeface="+mn-ea"/>
                <a:cs typeface="+mn-cs"/>
              </a:rPr>
              <a:t>realisation</a:t>
            </a:r>
            <a:r>
              <a:rPr lang="en-US" sz="1200" b="0" i="0" u="none" strike="noStrike" kern="1200" baseline="0" dirty="0">
                <a:solidFill>
                  <a:schemeClr val="tx1"/>
                </a:solidFill>
                <a:latin typeface="+mn-lt"/>
                <a:ea typeface="+mn-ea"/>
                <a:cs typeface="+mn-cs"/>
              </a:rPr>
              <a:t> makes the challenge of developing team identity a first-order priority in the domain of team sport. As well as explaining why this is the case, our hope is that this chapter gives readers a sense of constructive ways in which this challenge can be effectively tackled. </a:t>
            </a:r>
            <a:endParaRPr lang="nl-BE"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pPr>
              <a:defRPr/>
            </a:pPr>
            <a:fld id="{04915706-070A-4707-AA18-DDF1820200B2}" type="slidenum">
              <a:rPr lang="en-GB" smtClean="0"/>
              <a:pPr>
                <a:defRPr/>
              </a:pPr>
              <a:t>16</a:t>
            </a:fld>
            <a:endParaRPr lang="en-GB"/>
          </a:p>
        </p:txBody>
      </p:sp>
    </p:spTree>
    <p:extLst>
      <p:ext uri="{BB962C8B-B14F-4D97-AF65-F5344CB8AC3E}">
        <p14:creationId xmlns:p14="http://schemas.microsoft.com/office/powerpoint/2010/main" val="11077450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0000" lnSpcReduction="20000"/>
          </a:bodyPr>
          <a:lstStyle/>
          <a:p>
            <a:endParaRPr lang="nl-BE"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The New Zealand All Blacks Rugby Union team are often considered to be the most successful and connected team in the world. Indeed, much has been written about how their distinct values and culture behaviours are aligned with togetherness and camaraderie. In particular, one of the fascinations of the All Blacks is their strong sense of shared identity, typified by their performance culture and the famous Haka. Indeed, a key factor in the All Blacks’ success has been the development of a new Haka ritual, ‘Kapa o </a:t>
            </a:r>
            <a:r>
              <a:rPr lang="en-US" sz="1200" b="0" i="0" u="none" strike="noStrike" kern="1200" baseline="0" dirty="0" err="1">
                <a:solidFill>
                  <a:schemeClr val="tx1"/>
                </a:solidFill>
                <a:latin typeface="+mn-lt"/>
                <a:ea typeface="+mn-ea"/>
                <a:cs typeface="+mn-cs"/>
              </a:rPr>
              <a:t>Pango</a:t>
            </a:r>
            <a:r>
              <a:rPr lang="en-US" sz="1200" b="0" i="0" u="none" strike="noStrike" kern="1200" baseline="0" dirty="0">
                <a:solidFill>
                  <a:schemeClr val="tx1"/>
                </a:solidFill>
                <a:latin typeface="+mn-lt"/>
                <a:ea typeface="+mn-ea"/>
                <a:cs typeface="+mn-cs"/>
              </a:rPr>
              <a:t>’ (meaning ‘team in black’). Such rituals reflect, remind and reinforce a belief system that reignites team members’ collective identity and purpose. Moreover, building a great team requires individuals to enjoy a deep sense of trust in one another and to be up to the challenge of high performance (Kerr, 2013). In this regard, teamwork, togetherness, cohesion are all common adjectives used in relation to team sports to illustrate how a group of individuals are united in their pursuit of sporting excellence. At the same time, these terms are often used to distinguish good from bad teams. Getting a group of individuals to understand, communicate, commit and ultimately perform effectively together is not only seen as the panacea for most </a:t>
            </a:r>
            <a:r>
              <a:rPr lang="en-US" sz="1200" b="0" i="0" u="none" strike="noStrike" kern="1200" baseline="0" dirty="0" err="1">
                <a:solidFill>
                  <a:schemeClr val="tx1"/>
                </a:solidFill>
                <a:latin typeface="+mn-lt"/>
                <a:ea typeface="+mn-ea"/>
                <a:cs typeface="+mn-cs"/>
              </a:rPr>
              <a:t>organisations</a:t>
            </a:r>
            <a:r>
              <a:rPr lang="en-US" sz="1200" b="0" i="0" u="none" strike="noStrike" kern="1200" baseline="0" dirty="0">
                <a:solidFill>
                  <a:schemeClr val="tx1"/>
                </a:solidFill>
                <a:latin typeface="+mn-lt"/>
                <a:ea typeface="+mn-ea"/>
                <a:cs typeface="+mn-cs"/>
              </a:rPr>
              <a:t> in business, health and military domains, but is also a topic of intrigue and fascination for anyone concerned in team sports.</a:t>
            </a:r>
          </a:p>
          <a:p>
            <a:r>
              <a:rPr lang="en-US" sz="1200" b="0" i="0" u="none" strike="noStrike" kern="1200" baseline="0" dirty="0">
                <a:solidFill>
                  <a:schemeClr val="tx1"/>
                </a:solidFill>
                <a:latin typeface="+mn-lt"/>
                <a:ea typeface="+mn-ea"/>
                <a:cs typeface="+mn-cs"/>
              </a:rPr>
              <a:t>It is not surprising, then, that sport psychologists have long been interested in understanding what makes a successful team, how best to bring teams out of slumps, and how </a:t>
            </a:r>
            <a:endParaRPr lang="nl-BE"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best to maintain team performance. Accordingly, as Chapter 5 in this book noted, a large and varied body of research has focused on the concept of </a:t>
            </a:r>
            <a:r>
              <a:rPr lang="en-US" sz="1200" b="0" i="1" u="none" strike="noStrike" kern="1200" baseline="0" dirty="0">
                <a:solidFill>
                  <a:schemeClr val="tx1"/>
                </a:solidFill>
                <a:latin typeface="+mn-lt"/>
                <a:ea typeface="+mn-ea"/>
                <a:cs typeface="+mn-cs"/>
              </a:rPr>
              <a:t>team cohesion </a:t>
            </a:r>
            <a:r>
              <a:rPr lang="en-US" sz="1200" b="0" i="0" u="none" strike="noStrike" kern="1200" baseline="0" dirty="0">
                <a:solidFill>
                  <a:schemeClr val="tx1"/>
                </a:solidFill>
                <a:latin typeface="+mn-lt"/>
                <a:ea typeface="+mn-ea"/>
                <a:cs typeface="+mn-cs"/>
              </a:rPr>
              <a:t>as a focus for interventions that seek to bring about positive group change in sporting teams. Against this backdrop, a vast amount of money has also been spent by </a:t>
            </a:r>
            <a:r>
              <a:rPr lang="en-US" sz="1200" b="0" i="0" u="none" strike="noStrike" kern="1200" baseline="0" dirty="0" err="1">
                <a:solidFill>
                  <a:schemeClr val="tx1"/>
                </a:solidFill>
                <a:latin typeface="+mn-lt"/>
                <a:ea typeface="+mn-ea"/>
                <a:cs typeface="+mn-cs"/>
              </a:rPr>
              <a:t>organisations</a:t>
            </a:r>
            <a:r>
              <a:rPr lang="en-US" sz="1200" b="0" i="0" u="none" strike="noStrike" kern="1200" baseline="0" dirty="0">
                <a:solidFill>
                  <a:schemeClr val="tx1"/>
                </a:solidFill>
                <a:latin typeface="+mn-lt"/>
                <a:ea typeface="+mn-ea"/>
                <a:cs typeface="+mn-cs"/>
              </a:rPr>
              <a:t> on trying to develop effective team-building activities. </a:t>
            </a:r>
          </a:p>
          <a:p>
            <a:r>
              <a:rPr lang="en-US" sz="1200" b="0" i="0" u="none" strike="noStrike" kern="1200" baseline="0" dirty="0">
                <a:solidFill>
                  <a:schemeClr val="tx1"/>
                </a:solidFill>
                <a:latin typeface="+mn-lt"/>
                <a:ea typeface="+mn-ea"/>
                <a:cs typeface="+mn-cs"/>
              </a:rPr>
              <a:t>As we will see, however, these various efforts have had mixed results. In large part, the problem with standard approaches to team development is that there is a mismatch between </a:t>
            </a:r>
            <a:r>
              <a:rPr lang="en-US" sz="1200" b="0" i="1" u="none" strike="noStrike" kern="1200" baseline="0" dirty="0">
                <a:solidFill>
                  <a:schemeClr val="tx1"/>
                </a:solidFill>
                <a:latin typeface="+mn-lt"/>
                <a:ea typeface="+mn-ea"/>
                <a:cs typeface="+mn-cs"/>
              </a:rPr>
              <a:t>recognition </a:t>
            </a:r>
            <a:r>
              <a:rPr lang="en-US" sz="1200" b="0" i="0" u="none" strike="noStrike" kern="1200" baseline="0" dirty="0">
                <a:solidFill>
                  <a:schemeClr val="tx1"/>
                </a:solidFill>
                <a:latin typeface="+mn-lt"/>
                <a:ea typeface="+mn-ea"/>
                <a:cs typeface="+mn-cs"/>
              </a:rPr>
              <a:t>of the importance of shared identity for team functioning and </a:t>
            </a:r>
            <a:r>
              <a:rPr lang="en-US" sz="1200" b="0" i="1" u="none" strike="noStrike" kern="1200" baseline="0" dirty="0">
                <a:solidFill>
                  <a:schemeClr val="tx1"/>
                </a:solidFill>
                <a:latin typeface="+mn-lt"/>
                <a:ea typeface="+mn-ea"/>
                <a:cs typeface="+mn-cs"/>
              </a:rPr>
              <a:t>analysis </a:t>
            </a:r>
            <a:r>
              <a:rPr lang="en-US" sz="1200" b="0" i="0" u="none" strike="noStrike" kern="1200" baseline="0" dirty="0">
                <a:solidFill>
                  <a:schemeClr val="tx1"/>
                </a:solidFill>
                <a:latin typeface="+mn-lt"/>
                <a:ea typeface="+mn-ea"/>
                <a:cs typeface="+mn-cs"/>
              </a:rPr>
              <a:t>that is focused on the psychology of team members </a:t>
            </a:r>
            <a:r>
              <a:rPr lang="en-US" sz="1200" b="0" i="1" u="none" strike="noStrike" kern="1200" baseline="0" dirty="0">
                <a:solidFill>
                  <a:schemeClr val="tx1"/>
                </a:solidFill>
                <a:latin typeface="+mn-lt"/>
                <a:ea typeface="+mn-ea"/>
                <a:cs typeface="+mn-cs"/>
              </a:rPr>
              <a:t>as individuals</a:t>
            </a:r>
            <a:r>
              <a:rPr lang="en-US" sz="1200" b="0" i="0" u="none" strike="noStrike" kern="1200" baseline="0" dirty="0">
                <a:solidFill>
                  <a:schemeClr val="tx1"/>
                </a:solidFill>
                <a:latin typeface="+mn-lt"/>
                <a:ea typeface="+mn-ea"/>
                <a:cs typeface="+mn-cs"/>
              </a:rPr>
              <a:t>. To break this impasse, in recent years researchers have looked to social identity </a:t>
            </a:r>
            <a:r>
              <a:rPr lang="en-US" sz="1200" b="0" i="0" u="none" strike="noStrike" kern="1200" baseline="0" dirty="0" err="1">
                <a:solidFill>
                  <a:schemeClr val="tx1"/>
                </a:solidFill>
                <a:latin typeface="+mn-lt"/>
                <a:ea typeface="+mn-ea"/>
                <a:cs typeface="+mn-cs"/>
              </a:rPr>
              <a:t>theorising</a:t>
            </a:r>
            <a:r>
              <a:rPr lang="en-US" sz="1200" b="0" i="0" u="none" strike="noStrike" kern="1200" baseline="0" dirty="0">
                <a:solidFill>
                  <a:schemeClr val="tx1"/>
                </a:solidFill>
                <a:latin typeface="+mn-lt"/>
                <a:ea typeface="+mn-ea"/>
                <a:cs typeface="+mn-cs"/>
              </a:rPr>
              <a:t> to provide a better understanding of the nuances and intricacies of working with sport teams. As discussed in Chapter 2 (see also Turner, 1982), what is different about this theoretical framework is that it acknowledges </a:t>
            </a:r>
            <a:r>
              <a:rPr lang="en-US" sz="1200" b="0" i="1" u="none" strike="noStrike" kern="1200" baseline="0" dirty="0">
                <a:solidFill>
                  <a:schemeClr val="tx1"/>
                </a:solidFill>
                <a:latin typeface="+mn-lt"/>
                <a:ea typeface="+mn-ea"/>
                <a:cs typeface="+mn-cs"/>
              </a:rPr>
              <a:t>the psychological reality of the group </a:t>
            </a:r>
            <a:r>
              <a:rPr lang="en-US" sz="1200" b="0" i="0" u="none" strike="noStrike" kern="1200" baseline="0" dirty="0">
                <a:solidFill>
                  <a:schemeClr val="tx1"/>
                </a:solidFill>
                <a:latin typeface="+mn-lt"/>
                <a:ea typeface="+mn-ea"/>
                <a:cs typeface="+mn-cs"/>
              </a:rPr>
              <a:t>and focuses on the psychology of team members </a:t>
            </a:r>
            <a:r>
              <a:rPr lang="en-US" sz="1200" b="0" i="1" u="none" strike="noStrike" kern="1200" baseline="0" dirty="0">
                <a:solidFill>
                  <a:schemeClr val="tx1"/>
                </a:solidFill>
                <a:latin typeface="+mn-lt"/>
                <a:ea typeface="+mn-ea"/>
                <a:cs typeface="+mn-cs"/>
              </a:rPr>
              <a:t>as team members</a:t>
            </a:r>
            <a:r>
              <a:rPr lang="en-US" sz="1200" b="0" i="0" u="none" strike="noStrike" kern="1200" baseline="0" dirty="0">
                <a:solidFill>
                  <a:schemeClr val="tx1"/>
                </a:solidFill>
                <a:latin typeface="+mn-lt"/>
                <a:ea typeface="+mn-ea"/>
                <a:cs typeface="+mn-cs"/>
              </a:rPr>
              <a:t>. </a:t>
            </a:r>
          </a:p>
          <a:p>
            <a:r>
              <a:rPr lang="en-US" sz="1200" b="0" i="0" u="none" strike="noStrike" kern="1200" baseline="0" dirty="0">
                <a:solidFill>
                  <a:schemeClr val="tx1"/>
                </a:solidFill>
                <a:latin typeface="+mn-lt"/>
                <a:ea typeface="+mn-ea"/>
                <a:cs typeface="+mn-cs"/>
              </a:rPr>
              <a:t>A real-world example of such an approach is the method </a:t>
            </a:r>
            <a:r>
              <a:rPr lang="en-US" sz="1200" b="0" i="0" u="none" strike="noStrike" kern="1200" baseline="0" dirty="0" err="1">
                <a:solidFill>
                  <a:schemeClr val="tx1"/>
                </a:solidFill>
                <a:latin typeface="+mn-lt"/>
                <a:ea typeface="+mn-ea"/>
                <a:cs typeface="+mn-cs"/>
              </a:rPr>
              <a:t>Eoin</a:t>
            </a:r>
            <a:r>
              <a:rPr lang="en-US" sz="1200" b="0" i="0" u="none" strike="noStrike" kern="1200" baseline="0" dirty="0">
                <a:solidFill>
                  <a:schemeClr val="tx1"/>
                </a:solidFill>
                <a:latin typeface="+mn-lt"/>
                <a:ea typeface="+mn-ea"/>
                <a:cs typeface="+mn-cs"/>
              </a:rPr>
              <a:t> Morgan and Joe Root, the team captains of the England Cricket Team that won the World Cup in 2019, used to build a new team ethos (Hoult, 2019). Morgan and Root had </a:t>
            </a:r>
            <a:r>
              <a:rPr lang="en-US" sz="1200" b="0" i="0" u="none" strike="noStrike" kern="1200" baseline="0" dirty="0" err="1">
                <a:solidFill>
                  <a:schemeClr val="tx1"/>
                </a:solidFill>
                <a:latin typeface="+mn-lt"/>
                <a:ea typeface="+mn-ea"/>
                <a:cs typeface="+mn-cs"/>
              </a:rPr>
              <a:t>realised</a:t>
            </a:r>
            <a:r>
              <a:rPr lang="en-US" sz="1200" b="0" i="0" u="none" strike="noStrike" kern="1200" baseline="0" dirty="0">
                <a:solidFill>
                  <a:schemeClr val="tx1"/>
                </a:solidFill>
                <a:latin typeface="+mn-lt"/>
                <a:ea typeface="+mn-ea"/>
                <a:cs typeface="+mn-cs"/>
              </a:rPr>
              <a:t> the importance of a simple team culture that players from different nationalities can buy into, and how values on the cricket field can be mirrored off it. They started building a team philosophy, using the team logo as a simple visual reminder: ‘See the crown on top of three lions. That crown represents the team. A vessel owned by no single individual and to be passed on to the next generation. Treasure it for it can be easily broken.’ Morgan and Root went one step further by linking the three lions to a clear set of team values: one for courage, one for unity and one for respect. Morgan </a:t>
            </a:r>
            <a:r>
              <a:rPr lang="en-US" sz="1200" b="0" i="0" u="none" strike="noStrike" kern="1200" baseline="0" dirty="0" err="1">
                <a:solidFill>
                  <a:schemeClr val="tx1"/>
                </a:solidFill>
                <a:latin typeface="+mn-lt"/>
                <a:ea typeface="+mn-ea"/>
                <a:cs typeface="+mn-cs"/>
              </a:rPr>
              <a:t>emphasised</a:t>
            </a:r>
            <a:r>
              <a:rPr lang="en-US" sz="1200" b="0" i="0" u="none" strike="noStrike" kern="1200" baseline="0" dirty="0">
                <a:solidFill>
                  <a:schemeClr val="tx1"/>
                </a:solidFill>
                <a:latin typeface="+mn-lt"/>
                <a:ea typeface="+mn-ea"/>
                <a:cs typeface="+mn-cs"/>
              </a:rPr>
              <a:t> that it is not about only your own – or the team’s – performance. It is about representing your country; it is about how you respond to being role models and the values you portray as a team. The ideology displayed by these team captains did not only strengthen their own leadership, but an interview with Morgan (Hoult, 2019) also revealed how it empowered the entire team: ‘It has established a lot of leaders within the group and it makes this summer more exciting.’ Moreover, former England captain and former director of cricket Andrew Strauss observed how this culture bolstered the team’s confidence: </a:t>
            </a:r>
          </a:p>
          <a:p>
            <a:endParaRPr lang="nl-BE"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Teams that win World Cups in any sport deep down believe they can win it. Very occasionally you get a team that has a great run and shocks everyone, including themselves, but by and large it is the big teams who know they can win it, who think they are the best, who come through. These guys know they can win the World Cup. I don’t think any England team has known that before. Yes, they have hoped, but they have not known it like this team. </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It is this social identity work that we focus on in this chapter. First, we outline the background literature relating to contemporary approaches to enhancing the shared </a:t>
            </a:r>
            <a:endParaRPr lang="nl-BE"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identity of groups with a focus on team cohesion through traditional team-building. Second, we explain how social identity </a:t>
            </a:r>
            <a:r>
              <a:rPr lang="en-US" sz="1200" b="0" i="0" u="none" strike="noStrike" kern="1200" baseline="0" dirty="0" err="1">
                <a:solidFill>
                  <a:schemeClr val="tx1"/>
                </a:solidFill>
                <a:latin typeface="+mn-lt"/>
                <a:ea typeface="+mn-ea"/>
                <a:cs typeface="+mn-cs"/>
              </a:rPr>
              <a:t>theorising</a:t>
            </a:r>
            <a:r>
              <a:rPr lang="en-US" sz="1200" b="0" i="0" u="none" strike="noStrike" kern="1200" baseline="0" dirty="0">
                <a:solidFill>
                  <a:schemeClr val="tx1"/>
                </a:solidFill>
                <a:latin typeface="+mn-lt"/>
                <a:ea typeface="+mn-ea"/>
                <a:cs typeface="+mn-cs"/>
              </a:rPr>
              <a:t> can help us to understand team functioning. In particular, we zero in on the challenges of creating and strengthening a team’s feeling of ‘we’ and ‘us’ through a focus on (a) the role of coaches in shaping team identity; (b) the importance of self-disclosure and the sharing of personal stories; and (c) the added value of athletes who occupy formal and informal leadership roles in teams.</a:t>
            </a:r>
            <a:endParaRPr lang="en-US" sz="1200" b="1"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pPr>
              <a:defRPr/>
            </a:pPr>
            <a:fld id="{04915706-070A-4707-AA18-DDF1820200B2}" type="slidenum">
              <a:rPr lang="en-GB" smtClean="0"/>
              <a:pPr>
                <a:defRPr/>
              </a:pPr>
              <a:t>2</a:t>
            </a:fld>
            <a:endParaRPr lang="en-GB"/>
          </a:p>
        </p:txBody>
      </p:sp>
    </p:spTree>
    <p:extLst>
      <p:ext uri="{BB962C8B-B14F-4D97-AF65-F5344CB8AC3E}">
        <p14:creationId xmlns:p14="http://schemas.microsoft.com/office/powerpoint/2010/main" val="362825695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20000"/>
          </a:bodyPr>
          <a:lstStyle/>
          <a:p>
            <a:endParaRPr lang="nl-BE" sz="1200" b="0" i="0" u="none" strike="noStrike" kern="1200" baseline="0" dirty="0">
              <a:solidFill>
                <a:schemeClr val="tx1"/>
              </a:solidFill>
              <a:latin typeface="+mn-lt"/>
              <a:ea typeface="+mn-ea"/>
              <a:cs typeface="+mn-cs"/>
            </a:endParaRPr>
          </a:p>
          <a:p>
            <a:endParaRPr lang="nl-BE"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When aiming to improve the feeling of unity in sport teams, researchers have previously tended to see </a:t>
            </a:r>
            <a:r>
              <a:rPr lang="en-US" sz="1200" b="0" i="1" u="none" strike="noStrike" kern="1200" baseline="0" dirty="0">
                <a:solidFill>
                  <a:schemeClr val="tx1"/>
                </a:solidFill>
                <a:latin typeface="+mn-lt"/>
                <a:ea typeface="+mn-ea"/>
                <a:cs typeface="+mn-cs"/>
              </a:rPr>
              <a:t>team cohesion </a:t>
            </a:r>
            <a:r>
              <a:rPr lang="en-US" sz="1200" b="0" i="0" u="none" strike="noStrike" kern="1200" baseline="0" dirty="0">
                <a:solidFill>
                  <a:schemeClr val="tx1"/>
                </a:solidFill>
                <a:latin typeface="+mn-lt"/>
                <a:ea typeface="+mn-ea"/>
                <a:cs typeface="+mn-cs"/>
              </a:rPr>
              <a:t>as the key variable to tackle. As Slater and colleagues noted in Chapter 5, in the context of team sports, cohesion has been defined as ‘a dynamic process which is reflected in the tendency for a group to stick together and remain united in the pursuit of its instrumental objectives, and/or for the satisfaction of member affective needs’ (Carron, Brawley, &amp; Widmeyer, 1998; p. 213; see also Chapter 11). As this definition suggests, cohesion has two main forms: </a:t>
            </a:r>
            <a:r>
              <a:rPr lang="en-US" sz="1200" b="0" i="1" u="none" strike="noStrike" kern="1200" baseline="0" dirty="0">
                <a:solidFill>
                  <a:schemeClr val="tx1"/>
                </a:solidFill>
                <a:latin typeface="+mn-lt"/>
                <a:ea typeface="+mn-ea"/>
                <a:cs typeface="+mn-cs"/>
              </a:rPr>
              <a:t>task cohesion </a:t>
            </a:r>
            <a:r>
              <a:rPr lang="en-US" sz="1200" b="0" i="0" u="none" strike="noStrike" kern="1200" baseline="0" dirty="0">
                <a:solidFill>
                  <a:schemeClr val="tx1"/>
                </a:solidFill>
                <a:latin typeface="+mn-lt"/>
                <a:ea typeface="+mn-ea"/>
                <a:cs typeface="+mn-cs"/>
              </a:rPr>
              <a:t>(i.e., uniting to reach a common goal) and </a:t>
            </a:r>
            <a:r>
              <a:rPr lang="en-US" sz="1200" b="0" i="1" u="none" strike="noStrike" kern="1200" baseline="0" dirty="0">
                <a:solidFill>
                  <a:schemeClr val="tx1"/>
                </a:solidFill>
                <a:latin typeface="+mn-lt"/>
                <a:ea typeface="+mn-ea"/>
                <a:cs typeface="+mn-cs"/>
              </a:rPr>
              <a:t>social cohesion </a:t>
            </a:r>
            <a:r>
              <a:rPr lang="en-US" sz="1200" b="0" i="0" u="none" strike="noStrike" kern="1200" baseline="0" dirty="0">
                <a:solidFill>
                  <a:schemeClr val="tx1"/>
                </a:solidFill>
                <a:latin typeface="+mn-lt"/>
                <a:ea typeface="+mn-ea"/>
                <a:cs typeface="+mn-cs"/>
              </a:rPr>
              <a:t>(i.e., uniting to enjoy the relationships within the group; Carron, Widmeyer, &amp; Brawley, 1985; see Figure 5.1). To illustrate, it is possible that some sport teams may be united in pursuit of a common goal but have little interest in </a:t>
            </a:r>
            <a:r>
              <a:rPr lang="en-US" sz="1200" b="0" i="0" u="none" strike="noStrike" kern="1200" baseline="0" dirty="0" err="1">
                <a:solidFill>
                  <a:schemeClr val="tx1"/>
                </a:solidFill>
                <a:latin typeface="+mn-lt"/>
                <a:ea typeface="+mn-ea"/>
                <a:cs typeface="+mn-cs"/>
              </a:rPr>
              <a:t>socialising</a:t>
            </a:r>
            <a:r>
              <a:rPr lang="en-US" sz="1200" b="0" i="0" u="none" strike="noStrike" kern="1200" baseline="0" dirty="0">
                <a:solidFill>
                  <a:schemeClr val="tx1"/>
                </a:solidFill>
                <a:latin typeface="+mn-lt"/>
                <a:ea typeface="+mn-ea"/>
                <a:cs typeface="+mn-cs"/>
              </a:rPr>
              <a:t> with one another outside sport.</a:t>
            </a:r>
          </a:p>
          <a:p>
            <a:r>
              <a:rPr lang="en-US" sz="1200" b="0" i="0" u="none" strike="noStrike" kern="1200" baseline="0" dirty="0">
                <a:solidFill>
                  <a:schemeClr val="tx1"/>
                </a:solidFill>
                <a:latin typeface="+mn-lt"/>
                <a:ea typeface="+mn-ea"/>
                <a:cs typeface="+mn-cs"/>
              </a:rPr>
              <a:t>As earlier chapters noted, both forms of cohesion have been found to be important contributors to the performance and success of sport teams (Carron, Bray, &amp; </a:t>
            </a:r>
            <a:r>
              <a:rPr lang="en-US" sz="1200" b="0" i="0" u="none" strike="noStrike" kern="1200" baseline="0" dirty="0" err="1">
                <a:solidFill>
                  <a:schemeClr val="tx1"/>
                </a:solidFill>
                <a:latin typeface="+mn-lt"/>
                <a:ea typeface="+mn-ea"/>
                <a:cs typeface="+mn-cs"/>
              </a:rPr>
              <a:t>Eys</a:t>
            </a:r>
            <a:r>
              <a:rPr lang="en-US" sz="1200" b="0" i="0" u="none" strike="noStrike" kern="1200" baseline="0" dirty="0">
                <a:solidFill>
                  <a:schemeClr val="tx1"/>
                </a:solidFill>
                <a:latin typeface="+mn-lt"/>
                <a:ea typeface="+mn-ea"/>
                <a:cs typeface="+mn-cs"/>
              </a:rPr>
              <a:t>, 2002; Carron, Colman et al. 2002; </a:t>
            </a:r>
            <a:r>
              <a:rPr lang="en-US" sz="1200" b="0" i="0" u="none" strike="noStrike" kern="1200" baseline="0" dirty="0" err="1">
                <a:solidFill>
                  <a:schemeClr val="tx1"/>
                </a:solidFill>
                <a:latin typeface="+mn-lt"/>
                <a:ea typeface="+mn-ea"/>
                <a:cs typeface="+mn-cs"/>
              </a:rPr>
              <a:t>Eys</a:t>
            </a:r>
            <a:r>
              <a:rPr lang="en-US" sz="1200" b="0" i="0" u="none" strike="noStrike" kern="1200" baseline="0" dirty="0">
                <a:solidFill>
                  <a:schemeClr val="tx1"/>
                </a:solidFill>
                <a:latin typeface="+mn-lt"/>
                <a:ea typeface="+mn-ea"/>
                <a:cs typeface="+mn-cs"/>
              </a:rPr>
              <a:t>, Burke, Carron, &amp; Dennis, 2010; Loughead &amp; Hardy, 2006). Given this, sport psychologists and team managers have typically been interested in developing team-building techniques that effectively and consistently engender greater team cohesion (e.g., </a:t>
            </a:r>
            <a:r>
              <a:rPr lang="en-US" sz="1200" b="0" i="0" u="none" strike="noStrike" kern="1200" baseline="0" dirty="0" err="1">
                <a:solidFill>
                  <a:schemeClr val="tx1"/>
                </a:solidFill>
                <a:latin typeface="+mn-lt"/>
                <a:ea typeface="+mn-ea"/>
                <a:cs typeface="+mn-cs"/>
              </a:rPr>
              <a:t>Crace</a:t>
            </a:r>
            <a:r>
              <a:rPr lang="en-US" sz="1200" b="0" i="0" u="none" strike="noStrike" kern="1200" baseline="0" dirty="0">
                <a:solidFill>
                  <a:schemeClr val="tx1"/>
                </a:solidFill>
                <a:latin typeface="+mn-lt"/>
                <a:ea typeface="+mn-ea"/>
                <a:cs typeface="+mn-cs"/>
              </a:rPr>
              <a:t> &amp; Hardy, 1997). This quest has led to the identification of four key factors that play a role in the emergence of cohesive teams (Carron &amp; </a:t>
            </a:r>
            <a:r>
              <a:rPr lang="en-US" sz="1200" b="0" i="0" u="none" strike="noStrike" kern="1200" baseline="0" dirty="0" err="1">
                <a:solidFill>
                  <a:schemeClr val="tx1"/>
                </a:solidFill>
                <a:latin typeface="+mn-lt"/>
                <a:ea typeface="+mn-ea"/>
                <a:cs typeface="+mn-cs"/>
              </a:rPr>
              <a:t>Eys</a:t>
            </a:r>
            <a:r>
              <a:rPr lang="en-US" sz="1200" b="0" i="0" u="none" strike="noStrike" kern="1200" baseline="0" dirty="0">
                <a:solidFill>
                  <a:schemeClr val="tx1"/>
                </a:solidFill>
                <a:latin typeface="+mn-lt"/>
                <a:ea typeface="+mn-ea"/>
                <a:cs typeface="+mn-cs"/>
              </a:rPr>
              <a:t>, 2012): (a) environmental factors (e.g., team size); (b) personal factors (e.g., satisfaction with the group); (c) leadership factors (e.g., leadership style); and (d) team factors (e.g., role clarity). As we saw in earlier chapters, by identifying the precursors of team cohesion, the extant sport team cohesion literature provides a solid theoretical foundation for understanding this construct and a clear framework for practitioner intervention. Nevertheless, the nuances of this process and the precise mechanisms through which cohesion both emerges and has impact are poorly specified in the work that has explored this construct (e.g., </a:t>
            </a:r>
            <a:r>
              <a:rPr lang="en-US" sz="1200" b="0" i="0" u="none" strike="noStrike" kern="1200" baseline="0" dirty="0" err="1">
                <a:solidFill>
                  <a:schemeClr val="tx1"/>
                </a:solidFill>
                <a:latin typeface="+mn-lt"/>
                <a:ea typeface="+mn-ea"/>
                <a:cs typeface="+mn-cs"/>
              </a:rPr>
              <a:t>Eys</a:t>
            </a:r>
            <a:r>
              <a:rPr lang="en-US" sz="1200" b="0" i="0" u="none" strike="noStrike" kern="1200" baseline="0" dirty="0">
                <a:solidFill>
                  <a:schemeClr val="tx1"/>
                </a:solidFill>
                <a:latin typeface="+mn-lt"/>
                <a:ea typeface="+mn-ea"/>
                <a:cs typeface="+mn-cs"/>
              </a:rPr>
              <a:t>, Bruner, &amp; Martin, 2019). So while cohesion is </a:t>
            </a:r>
            <a:r>
              <a:rPr lang="en-US" sz="1200" b="0" i="0" u="none" strike="noStrike" kern="1200" baseline="0" dirty="0" err="1">
                <a:solidFill>
                  <a:schemeClr val="tx1"/>
                </a:solidFill>
                <a:latin typeface="+mn-lt"/>
                <a:ea typeface="+mn-ea"/>
                <a:cs typeface="+mn-cs"/>
              </a:rPr>
              <a:t>recognised</a:t>
            </a:r>
            <a:r>
              <a:rPr lang="en-US" sz="1200" b="0" i="0" u="none" strike="noStrike" kern="1200" baseline="0" dirty="0">
                <a:solidFill>
                  <a:schemeClr val="tx1"/>
                </a:solidFill>
                <a:latin typeface="+mn-lt"/>
                <a:ea typeface="+mn-ea"/>
                <a:cs typeface="+mn-cs"/>
              </a:rPr>
              <a:t> a significant asset, it is unclear precisely how it can be cultivated and harnessed in pursuit of team excellence. </a:t>
            </a:r>
            <a:endParaRPr lang="nl-BE"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pPr>
              <a:defRPr/>
            </a:pPr>
            <a:fld id="{04915706-070A-4707-AA18-DDF1820200B2}" type="slidenum">
              <a:rPr lang="en-GB" smtClean="0"/>
              <a:pPr>
                <a:defRPr/>
              </a:pPr>
              <a:t>3</a:t>
            </a:fld>
            <a:endParaRPr lang="en-GB"/>
          </a:p>
        </p:txBody>
      </p:sp>
    </p:spTree>
    <p:extLst>
      <p:ext uri="{BB962C8B-B14F-4D97-AF65-F5344CB8AC3E}">
        <p14:creationId xmlns:p14="http://schemas.microsoft.com/office/powerpoint/2010/main" val="425234616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32500" lnSpcReduction="20000"/>
          </a:bodyPr>
          <a:lstStyle/>
          <a:p>
            <a:endParaRPr lang="nl-BE" sz="1200" b="0" i="0" u="none" strike="noStrike" kern="1200" baseline="0" dirty="0">
              <a:solidFill>
                <a:schemeClr val="tx1"/>
              </a:solidFill>
              <a:latin typeface="+mn-lt"/>
              <a:ea typeface="+mn-ea"/>
              <a:cs typeface="+mn-cs"/>
            </a:endParaRPr>
          </a:p>
          <a:p>
            <a:endParaRPr lang="nl-BE"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When aiming to improve the feeling of unity in sport teams, researchers have previously tended to see </a:t>
            </a:r>
            <a:r>
              <a:rPr lang="en-US" sz="1200" b="0" i="1" u="none" strike="noStrike" kern="1200" baseline="0" dirty="0">
                <a:solidFill>
                  <a:schemeClr val="tx1"/>
                </a:solidFill>
                <a:latin typeface="+mn-lt"/>
                <a:ea typeface="+mn-ea"/>
                <a:cs typeface="+mn-cs"/>
              </a:rPr>
              <a:t>team cohesion </a:t>
            </a:r>
            <a:r>
              <a:rPr lang="en-US" sz="1200" b="0" i="0" u="none" strike="noStrike" kern="1200" baseline="0" dirty="0">
                <a:solidFill>
                  <a:schemeClr val="tx1"/>
                </a:solidFill>
                <a:latin typeface="+mn-lt"/>
                <a:ea typeface="+mn-ea"/>
                <a:cs typeface="+mn-cs"/>
              </a:rPr>
              <a:t>as the key variable to tackle. As Slater and colleagues noted in Chapter 5, in the context of team sports, cohesion has been defined as ‘a dynamic process which is reflected in the tendency for a group to stick together and remain united in the pursuit of its instrumental objectives, and/or for the satisfaction of member affective needs’ (Carron, Brawley, &amp; Widmeyer, 1998; p. 213; see also Chapter 11). As this definition suggests, cohesion has two main forms: </a:t>
            </a:r>
            <a:r>
              <a:rPr lang="en-US" sz="1200" b="0" i="1" u="none" strike="noStrike" kern="1200" baseline="0" dirty="0">
                <a:solidFill>
                  <a:schemeClr val="tx1"/>
                </a:solidFill>
                <a:latin typeface="+mn-lt"/>
                <a:ea typeface="+mn-ea"/>
                <a:cs typeface="+mn-cs"/>
              </a:rPr>
              <a:t>task cohesion </a:t>
            </a:r>
            <a:r>
              <a:rPr lang="en-US" sz="1200" b="0" i="0" u="none" strike="noStrike" kern="1200" baseline="0" dirty="0">
                <a:solidFill>
                  <a:schemeClr val="tx1"/>
                </a:solidFill>
                <a:latin typeface="+mn-lt"/>
                <a:ea typeface="+mn-ea"/>
                <a:cs typeface="+mn-cs"/>
              </a:rPr>
              <a:t>(i.e., uniting to reach a common goal) and </a:t>
            </a:r>
            <a:r>
              <a:rPr lang="en-US" sz="1200" b="0" i="1" u="none" strike="noStrike" kern="1200" baseline="0" dirty="0">
                <a:solidFill>
                  <a:schemeClr val="tx1"/>
                </a:solidFill>
                <a:latin typeface="+mn-lt"/>
                <a:ea typeface="+mn-ea"/>
                <a:cs typeface="+mn-cs"/>
              </a:rPr>
              <a:t>social cohesion </a:t>
            </a:r>
            <a:r>
              <a:rPr lang="en-US" sz="1200" b="0" i="0" u="none" strike="noStrike" kern="1200" baseline="0" dirty="0">
                <a:solidFill>
                  <a:schemeClr val="tx1"/>
                </a:solidFill>
                <a:latin typeface="+mn-lt"/>
                <a:ea typeface="+mn-ea"/>
                <a:cs typeface="+mn-cs"/>
              </a:rPr>
              <a:t>(i.e., uniting to enjoy the relationships within the group; Carron, Widmeyer, &amp; Brawley, 1985; see Figure 5.1). To illustrate, it is possible that some sport teams may be united in pursuit of a common goal but have little interest in </a:t>
            </a:r>
            <a:r>
              <a:rPr lang="en-US" sz="1200" b="0" i="0" u="none" strike="noStrike" kern="1200" baseline="0" dirty="0" err="1">
                <a:solidFill>
                  <a:schemeClr val="tx1"/>
                </a:solidFill>
                <a:latin typeface="+mn-lt"/>
                <a:ea typeface="+mn-ea"/>
                <a:cs typeface="+mn-cs"/>
              </a:rPr>
              <a:t>socialising</a:t>
            </a:r>
            <a:r>
              <a:rPr lang="en-US" sz="1200" b="0" i="0" u="none" strike="noStrike" kern="1200" baseline="0" dirty="0">
                <a:solidFill>
                  <a:schemeClr val="tx1"/>
                </a:solidFill>
                <a:latin typeface="+mn-lt"/>
                <a:ea typeface="+mn-ea"/>
                <a:cs typeface="+mn-cs"/>
              </a:rPr>
              <a:t> with one another outside sport.</a:t>
            </a:r>
          </a:p>
          <a:p>
            <a:r>
              <a:rPr lang="en-US" sz="1200" b="0" i="0" u="none" strike="noStrike" kern="1200" baseline="0" dirty="0">
                <a:solidFill>
                  <a:schemeClr val="tx1"/>
                </a:solidFill>
                <a:latin typeface="+mn-lt"/>
                <a:ea typeface="+mn-ea"/>
                <a:cs typeface="+mn-cs"/>
              </a:rPr>
              <a:t>As earlier chapters noted, both forms of cohesion have been found to be important contributors to the performance and success of sport teams (Carron, Bray, &amp; </a:t>
            </a:r>
            <a:r>
              <a:rPr lang="en-US" sz="1200" b="0" i="0" u="none" strike="noStrike" kern="1200" baseline="0" dirty="0" err="1">
                <a:solidFill>
                  <a:schemeClr val="tx1"/>
                </a:solidFill>
                <a:latin typeface="+mn-lt"/>
                <a:ea typeface="+mn-ea"/>
                <a:cs typeface="+mn-cs"/>
              </a:rPr>
              <a:t>Eys</a:t>
            </a:r>
            <a:r>
              <a:rPr lang="en-US" sz="1200" b="0" i="0" u="none" strike="noStrike" kern="1200" baseline="0" dirty="0">
                <a:solidFill>
                  <a:schemeClr val="tx1"/>
                </a:solidFill>
                <a:latin typeface="+mn-lt"/>
                <a:ea typeface="+mn-ea"/>
                <a:cs typeface="+mn-cs"/>
              </a:rPr>
              <a:t>, 2002; Carron, Colman et al. 2002; </a:t>
            </a:r>
            <a:r>
              <a:rPr lang="en-US" sz="1200" b="0" i="0" u="none" strike="noStrike" kern="1200" baseline="0" dirty="0" err="1">
                <a:solidFill>
                  <a:schemeClr val="tx1"/>
                </a:solidFill>
                <a:latin typeface="+mn-lt"/>
                <a:ea typeface="+mn-ea"/>
                <a:cs typeface="+mn-cs"/>
              </a:rPr>
              <a:t>Eys</a:t>
            </a:r>
            <a:r>
              <a:rPr lang="en-US" sz="1200" b="0" i="0" u="none" strike="noStrike" kern="1200" baseline="0" dirty="0">
                <a:solidFill>
                  <a:schemeClr val="tx1"/>
                </a:solidFill>
                <a:latin typeface="+mn-lt"/>
                <a:ea typeface="+mn-ea"/>
                <a:cs typeface="+mn-cs"/>
              </a:rPr>
              <a:t>, Burke, Carron, &amp; Dennis, 2010; Loughead &amp; Hardy, 2006). Given this, sport psychologists and team managers have typically been interested in developing team-building techniques that effectively and consistently engender greater team cohesion (e.g., </a:t>
            </a:r>
            <a:r>
              <a:rPr lang="en-US" sz="1200" b="0" i="0" u="none" strike="noStrike" kern="1200" baseline="0" dirty="0" err="1">
                <a:solidFill>
                  <a:schemeClr val="tx1"/>
                </a:solidFill>
                <a:latin typeface="+mn-lt"/>
                <a:ea typeface="+mn-ea"/>
                <a:cs typeface="+mn-cs"/>
              </a:rPr>
              <a:t>Crace</a:t>
            </a:r>
            <a:r>
              <a:rPr lang="en-US" sz="1200" b="0" i="0" u="none" strike="noStrike" kern="1200" baseline="0" dirty="0">
                <a:solidFill>
                  <a:schemeClr val="tx1"/>
                </a:solidFill>
                <a:latin typeface="+mn-lt"/>
                <a:ea typeface="+mn-ea"/>
                <a:cs typeface="+mn-cs"/>
              </a:rPr>
              <a:t> &amp; Hardy, 1997). This quest has led to the identification of four key factors that play a role in the emergence of cohesive teams (Carron &amp; </a:t>
            </a:r>
            <a:r>
              <a:rPr lang="en-US" sz="1200" b="0" i="0" u="none" strike="noStrike" kern="1200" baseline="0" dirty="0" err="1">
                <a:solidFill>
                  <a:schemeClr val="tx1"/>
                </a:solidFill>
                <a:latin typeface="+mn-lt"/>
                <a:ea typeface="+mn-ea"/>
                <a:cs typeface="+mn-cs"/>
              </a:rPr>
              <a:t>Eys</a:t>
            </a:r>
            <a:r>
              <a:rPr lang="en-US" sz="1200" b="0" i="0" u="none" strike="noStrike" kern="1200" baseline="0" dirty="0">
                <a:solidFill>
                  <a:schemeClr val="tx1"/>
                </a:solidFill>
                <a:latin typeface="+mn-lt"/>
                <a:ea typeface="+mn-ea"/>
                <a:cs typeface="+mn-cs"/>
              </a:rPr>
              <a:t>, 2012): (a) environmental factors (e.g., team size); (b) personal factors (e.g., satisfaction with the group); (c) leadership factors (e.g., leadership style); and (d) team factors (e.g., role clarity). As we saw in earlier chapters, by identifying the precursors of team cohesion, the extant sport team cohesion literature provides a solid theoretical foundation for understanding this construct and a clear framework for practitioner intervention. Nevertheless, the nuances of this process and the precise mechanisms through which cohesion both emerges and has impact are poorly specified in the work that has explored this construct (e.g., </a:t>
            </a:r>
            <a:r>
              <a:rPr lang="en-US" sz="1200" b="0" i="0" u="none" strike="noStrike" kern="1200" baseline="0" dirty="0" err="1">
                <a:solidFill>
                  <a:schemeClr val="tx1"/>
                </a:solidFill>
                <a:latin typeface="+mn-lt"/>
                <a:ea typeface="+mn-ea"/>
                <a:cs typeface="+mn-cs"/>
              </a:rPr>
              <a:t>Eys</a:t>
            </a:r>
            <a:r>
              <a:rPr lang="en-US" sz="1200" b="0" i="0" u="none" strike="noStrike" kern="1200" baseline="0" dirty="0">
                <a:solidFill>
                  <a:schemeClr val="tx1"/>
                </a:solidFill>
                <a:latin typeface="+mn-lt"/>
                <a:ea typeface="+mn-ea"/>
                <a:cs typeface="+mn-cs"/>
              </a:rPr>
              <a:t>, Bruner, &amp; Martin, 2019). So while cohesion is </a:t>
            </a:r>
            <a:r>
              <a:rPr lang="en-US" sz="1200" b="0" i="0" u="none" strike="noStrike" kern="1200" baseline="0" dirty="0" err="1">
                <a:solidFill>
                  <a:schemeClr val="tx1"/>
                </a:solidFill>
                <a:latin typeface="+mn-lt"/>
                <a:ea typeface="+mn-ea"/>
                <a:cs typeface="+mn-cs"/>
              </a:rPr>
              <a:t>recognised</a:t>
            </a:r>
            <a:r>
              <a:rPr lang="en-US" sz="1200" b="0" i="0" u="none" strike="noStrike" kern="1200" baseline="0" dirty="0">
                <a:solidFill>
                  <a:schemeClr val="tx1"/>
                </a:solidFill>
                <a:latin typeface="+mn-lt"/>
                <a:ea typeface="+mn-ea"/>
                <a:cs typeface="+mn-cs"/>
              </a:rPr>
              <a:t> a significant asset, it is unclear precisely how it can be cultivated and harnessed in pursuit of team excellence. </a:t>
            </a:r>
            <a:endParaRPr lang="nl-BE"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pPr>
              <a:defRPr/>
            </a:pPr>
            <a:fld id="{04915706-070A-4707-AA18-DDF1820200B2}" type="slidenum">
              <a:rPr lang="en-GB" smtClean="0"/>
              <a:pPr>
                <a:defRPr/>
              </a:pPr>
              <a:t>4</a:t>
            </a:fld>
            <a:endParaRPr lang="en-GB"/>
          </a:p>
        </p:txBody>
      </p:sp>
    </p:spTree>
    <p:extLst>
      <p:ext uri="{BB962C8B-B14F-4D97-AF65-F5344CB8AC3E}">
        <p14:creationId xmlns:p14="http://schemas.microsoft.com/office/powerpoint/2010/main" val="77158416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20000"/>
          </a:bodyPr>
          <a:lstStyle/>
          <a:p>
            <a:endParaRPr lang="nl-BE"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To date, the primary focus for efforts to improve team cohesion has been what are commonly referred to as </a:t>
            </a:r>
            <a:r>
              <a:rPr lang="en-US" sz="1200" b="0" i="1" u="none" strike="noStrike" kern="1200" baseline="0" dirty="0">
                <a:solidFill>
                  <a:schemeClr val="tx1"/>
                </a:solidFill>
                <a:latin typeface="+mn-lt"/>
                <a:ea typeface="+mn-ea"/>
                <a:cs typeface="+mn-cs"/>
              </a:rPr>
              <a:t>team-building </a:t>
            </a:r>
            <a:r>
              <a:rPr lang="en-US" sz="1200" b="0" i="0" u="none" strike="noStrike" kern="1200" baseline="0" dirty="0">
                <a:solidFill>
                  <a:schemeClr val="tx1"/>
                </a:solidFill>
                <a:latin typeface="+mn-lt"/>
                <a:ea typeface="+mn-ea"/>
                <a:cs typeface="+mn-cs"/>
              </a:rPr>
              <a:t>interventions. Typically, team-building has been seen as a strategy of team enhancement and improvement that has both task and social functions (Carron &amp; </a:t>
            </a:r>
            <a:r>
              <a:rPr lang="en-US" sz="1200" b="0" i="0" u="none" strike="noStrike" kern="1200" baseline="0" dirty="0" err="1">
                <a:solidFill>
                  <a:schemeClr val="tx1"/>
                </a:solidFill>
                <a:latin typeface="+mn-lt"/>
                <a:ea typeface="+mn-ea"/>
                <a:cs typeface="+mn-cs"/>
              </a:rPr>
              <a:t>Eys</a:t>
            </a:r>
            <a:r>
              <a:rPr lang="en-US" sz="1200" b="0" i="0" u="none" strike="noStrike" kern="1200" baseline="0" dirty="0">
                <a:solidFill>
                  <a:schemeClr val="tx1"/>
                </a:solidFill>
                <a:latin typeface="+mn-lt"/>
                <a:ea typeface="+mn-ea"/>
                <a:cs typeface="+mn-cs"/>
              </a:rPr>
              <a:t>, 2012). Team-building interventions have been found to promote a number of precursors to team cohesion, including group confidence, communication and role understanding. Nevertheless, cohesion itself is generally seen as the core focus for any team-building </a:t>
            </a:r>
            <a:r>
              <a:rPr lang="en-US" sz="1200" b="0" i="0" u="none" strike="noStrike" kern="1200" baseline="0" dirty="0" err="1">
                <a:solidFill>
                  <a:schemeClr val="tx1"/>
                </a:solidFill>
                <a:latin typeface="+mn-lt"/>
                <a:ea typeface="+mn-ea"/>
                <a:cs typeface="+mn-cs"/>
              </a:rPr>
              <a:t>programme</a:t>
            </a:r>
            <a:r>
              <a:rPr lang="en-US" sz="1200" b="0" i="0" u="none" strike="noStrike" kern="1200" baseline="0" dirty="0">
                <a:solidFill>
                  <a:schemeClr val="tx1"/>
                </a:solidFill>
                <a:latin typeface="+mn-lt"/>
                <a:ea typeface="+mn-ea"/>
                <a:cs typeface="+mn-cs"/>
              </a:rPr>
              <a:t> (Bruner, </a:t>
            </a:r>
            <a:r>
              <a:rPr lang="en-US" sz="1200" b="0" i="0" u="none" strike="noStrike" kern="1200" baseline="0" dirty="0" err="1">
                <a:solidFill>
                  <a:schemeClr val="tx1"/>
                </a:solidFill>
                <a:latin typeface="+mn-lt"/>
                <a:ea typeface="+mn-ea"/>
                <a:cs typeface="+mn-cs"/>
              </a:rPr>
              <a:t>Eys</a:t>
            </a:r>
            <a:r>
              <a:rPr lang="en-US" sz="1200" b="0" i="0" u="none" strike="noStrike" kern="1200" baseline="0" dirty="0">
                <a:solidFill>
                  <a:schemeClr val="tx1"/>
                </a:solidFill>
                <a:latin typeface="+mn-lt"/>
                <a:ea typeface="+mn-ea"/>
                <a:cs typeface="+mn-cs"/>
              </a:rPr>
              <a:t>, Beauchamp, &amp; Cote, 2013). And in sport, such </a:t>
            </a:r>
            <a:r>
              <a:rPr lang="en-US" sz="1200" b="0" i="0" u="none" strike="noStrike" kern="1200" baseline="0" dirty="0" err="1">
                <a:solidFill>
                  <a:schemeClr val="tx1"/>
                </a:solidFill>
                <a:latin typeface="+mn-lt"/>
                <a:ea typeface="+mn-ea"/>
                <a:cs typeface="+mn-cs"/>
              </a:rPr>
              <a:t>programmes</a:t>
            </a:r>
            <a:r>
              <a:rPr lang="en-US" sz="1200" b="0" i="0" u="none" strike="noStrike" kern="1200" baseline="0" dirty="0">
                <a:solidFill>
                  <a:schemeClr val="tx1"/>
                </a:solidFill>
                <a:latin typeface="+mn-lt"/>
                <a:ea typeface="+mn-ea"/>
                <a:cs typeface="+mn-cs"/>
              </a:rPr>
              <a:t> have typically taken one of two forms: (a) coach-led interventions or (b) social activities and events. </a:t>
            </a:r>
          </a:p>
          <a:p>
            <a:r>
              <a:rPr lang="en-US" sz="1200" b="0" i="0" u="none" strike="noStrike" kern="1200" baseline="0" dirty="0">
                <a:solidFill>
                  <a:schemeClr val="tx1"/>
                </a:solidFill>
                <a:latin typeface="+mn-lt"/>
                <a:ea typeface="+mn-ea"/>
                <a:cs typeface="+mn-cs"/>
              </a:rPr>
              <a:t>The first form of intervention is predicated on the view that coaches are, and need to be, the driving force for the development of team cohesion (e.g., Bruner &amp; Spink, 2011). In this vein, coach-led team-building interventions have included </a:t>
            </a:r>
            <a:r>
              <a:rPr lang="en-US" sz="1200" b="0" i="0" u="none" strike="noStrike" kern="1200" baseline="0" dirty="0" err="1">
                <a:solidFill>
                  <a:schemeClr val="tx1"/>
                </a:solidFill>
                <a:latin typeface="+mn-lt"/>
                <a:ea typeface="+mn-ea"/>
                <a:cs typeface="+mn-cs"/>
              </a:rPr>
              <a:t>programmes</a:t>
            </a:r>
            <a:r>
              <a:rPr lang="en-US" sz="1200" b="0" i="0" u="none" strike="noStrike" kern="1200" baseline="0" dirty="0">
                <a:solidFill>
                  <a:schemeClr val="tx1"/>
                </a:solidFill>
                <a:latin typeface="+mn-lt"/>
                <a:ea typeface="+mn-ea"/>
                <a:cs typeface="+mn-cs"/>
              </a:rPr>
              <a:t> that seek to develop shared goals, accept individual differences, share personal information, establish a similar attitude across team members, promote communication, and develop an effective motivational climate (e.g., Carron, 1980; Dunn &amp; Holt, 2004; </a:t>
            </a:r>
            <a:r>
              <a:rPr lang="en-US" sz="1200" b="0" i="0" u="none" strike="noStrike" kern="1200" baseline="0" dirty="0" err="1">
                <a:solidFill>
                  <a:schemeClr val="tx1"/>
                </a:solidFill>
                <a:latin typeface="+mn-lt"/>
                <a:ea typeface="+mn-ea"/>
                <a:cs typeface="+mn-cs"/>
              </a:rPr>
              <a:t>Eys</a:t>
            </a:r>
            <a:r>
              <a:rPr lang="en-US" sz="1200" b="0" i="0" u="none" strike="noStrike" kern="1200" baseline="0" dirty="0">
                <a:solidFill>
                  <a:schemeClr val="tx1"/>
                </a:solidFill>
                <a:latin typeface="+mn-lt"/>
                <a:ea typeface="+mn-ea"/>
                <a:cs typeface="+mn-cs"/>
              </a:rPr>
              <a:t> et al., 2010; Hodge, Henry, &amp; Smith, 2014; Martin, Carron, &amp; Burke, 2009; </a:t>
            </a:r>
            <a:r>
              <a:rPr lang="en-US" sz="1200" b="0" i="0" u="none" strike="noStrike" kern="1200" baseline="0" dirty="0" err="1">
                <a:solidFill>
                  <a:schemeClr val="tx1"/>
                </a:solidFill>
                <a:latin typeface="+mn-lt"/>
                <a:ea typeface="+mn-ea"/>
                <a:cs typeface="+mn-cs"/>
              </a:rPr>
              <a:t>Prapavessis</a:t>
            </a:r>
            <a:r>
              <a:rPr lang="en-US" sz="1200" b="0" i="0" u="none" strike="noStrike" kern="1200" baseline="0" dirty="0">
                <a:solidFill>
                  <a:schemeClr val="tx1"/>
                </a:solidFill>
                <a:latin typeface="+mn-lt"/>
                <a:ea typeface="+mn-ea"/>
                <a:cs typeface="+mn-cs"/>
              </a:rPr>
              <a:t> &amp; Carron, 1997; </a:t>
            </a:r>
            <a:r>
              <a:rPr lang="en-US" sz="1200" b="0" i="0" u="none" strike="noStrike" kern="1200" baseline="0" dirty="0" err="1">
                <a:solidFill>
                  <a:schemeClr val="tx1"/>
                </a:solidFill>
                <a:latin typeface="+mn-lt"/>
                <a:ea typeface="+mn-ea"/>
                <a:cs typeface="+mn-cs"/>
              </a:rPr>
              <a:t>Ryska</a:t>
            </a:r>
            <a:r>
              <a:rPr lang="en-US" sz="1200" b="0" i="0" u="none" strike="noStrike" kern="1200" baseline="0" dirty="0">
                <a:solidFill>
                  <a:schemeClr val="tx1"/>
                </a:solidFill>
                <a:latin typeface="+mn-lt"/>
                <a:ea typeface="+mn-ea"/>
                <a:cs typeface="+mn-cs"/>
              </a:rPr>
              <a:t>, Yin, Cooley, &amp; Ginn, 1999; </a:t>
            </a:r>
            <a:r>
              <a:rPr lang="en-US" sz="1200" b="0" i="0" u="none" strike="noStrike" kern="1200" baseline="0" dirty="0" err="1">
                <a:solidFill>
                  <a:schemeClr val="tx1"/>
                </a:solidFill>
                <a:latin typeface="+mn-lt"/>
                <a:ea typeface="+mn-ea"/>
                <a:cs typeface="+mn-cs"/>
              </a:rPr>
              <a:t>Turman</a:t>
            </a:r>
            <a:r>
              <a:rPr lang="en-US" sz="1200" b="0" i="0" u="none" strike="noStrike" kern="1200" baseline="0" dirty="0">
                <a:solidFill>
                  <a:schemeClr val="tx1"/>
                </a:solidFill>
                <a:latin typeface="+mn-lt"/>
                <a:ea typeface="+mn-ea"/>
                <a:cs typeface="+mn-cs"/>
              </a:rPr>
              <a:t>, 2003). As an example of a coach-led approach, the </a:t>
            </a:r>
            <a:r>
              <a:rPr lang="en-US" sz="1200" b="0" i="0" u="none" strike="noStrike" kern="1200" baseline="0" dirty="0" err="1">
                <a:solidFill>
                  <a:schemeClr val="tx1"/>
                </a:solidFill>
                <a:latin typeface="+mn-lt"/>
                <a:ea typeface="+mn-ea"/>
                <a:cs typeface="+mn-cs"/>
              </a:rPr>
              <a:t>programme</a:t>
            </a:r>
            <a:r>
              <a:rPr lang="en-US" sz="1200" b="0" i="0" u="none" strike="noStrike" kern="1200" baseline="0" dirty="0">
                <a:solidFill>
                  <a:schemeClr val="tx1"/>
                </a:solidFill>
                <a:latin typeface="+mn-lt"/>
                <a:ea typeface="+mn-ea"/>
                <a:cs typeface="+mn-cs"/>
              </a:rPr>
              <a:t> developed for the All Blacks by their coaches Graham Henry and Wayne Smith prior to winning the Rugby World Cup in 2011 focused on developing a shared motivational climate that </a:t>
            </a:r>
            <a:r>
              <a:rPr lang="en-US" sz="1200" b="0" i="0" u="none" strike="noStrike" kern="1200" baseline="0" dirty="0" err="1">
                <a:solidFill>
                  <a:schemeClr val="tx1"/>
                </a:solidFill>
                <a:latin typeface="+mn-lt"/>
                <a:ea typeface="+mn-ea"/>
                <a:cs typeface="+mn-cs"/>
              </a:rPr>
              <a:t>emphasised</a:t>
            </a:r>
            <a:r>
              <a:rPr lang="en-US" sz="1200" b="0" i="0" u="none" strike="noStrike" kern="1200" baseline="0" dirty="0">
                <a:solidFill>
                  <a:schemeClr val="tx1"/>
                </a:solidFill>
                <a:latin typeface="+mn-lt"/>
                <a:ea typeface="+mn-ea"/>
                <a:cs typeface="+mn-cs"/>
              </a:rPr>
              <a:t> collaboration and consensus over hierarchy and autocracy (Hodge et al., 2014). In a study with a more comprehensive experimental design that included both coach-led and activity-based components, </a:t>
            </a:r>
            <a:r>
              <a:rPr lang="en-US" sz="1200" b="0" i="0" u="none" strike="noStrike" kern="1200" baseline="0" dirty="0" err="1">
                <a:solidFill>
                  <a:schemeClr val="tx1"/>
                </a:solidFill>
                <a:latin typeface="+mn-lt"/>
                <a:ea typeface="+mn-ea"/>
                <a:cs typeface="+mn-cs"/>
              </a:rPr>
              <a:t>Prapavessis</a:t>
            </a:r>
            <a:r>
              <a:rPr lang="en-US" sz="1200" b="0" i="0" u="none" strike="noStrike" kern="1200" baseline="0" dirty="0">
                <a:solidFill>
                  <a:schemeClr val="tx1"/>
                </a:solidFill>
                <a:latin typeface="+mn-lt"/>
                <a:ea typeface="+mn-ea"/>
                <a:cs typeface="+mn-cs"/>
              </a:rPr>
              <a:t>, Carron, and Spink (1996) randomly assigned First Division Australian soccer coaches to a team-building treatment, placebo or control condition. Coaches in the treatment condition were taught specific team-building strategies that focused on three techniques to use with their teams during the pre-season and the first six weeks of the season: (a) improving team structure (e.g., providing role clarity, leadership and ensuring conformity to standards); (b) improving the team environment (e.g., promoting a sense of togetherness as well as team distinctiveness); and (c) improving team processes (e.g., focusing on making sacrifices, setting goals and encouraging cooperation). Coaches in the placebo condition were provided with soccer-specific information (e.g., about nutrition and strength training). Counter to the researchers’ hypotheses, measures of cohesion that were administered pre-intervention, pre-season, and eight weeks into the season revealed no differences between the three conditions. </a:t>
            </a:r>
          </a:p>
          <a:p>
            <a:r>
              <a:rPr lang="en-US" sz="1200" b="0" i="0" u="none" strike="noStrike" kern="1200" baseline="0" dirty="0">
                <a:solidFill>
                  <a:schemeClr val="tx1"/>
                </a:solidFill>
                <a:latin typeface="+mn-lt"/>
                <a:ea typeface="+mn-ea"/>
                <a:cs typeface="+mn-cs"/>
              </a:rPr>
              <a:t>A second form of team-building intervention focuses on developing cohesion through engagement in social activity of some form. An example of this is provided by the work of Robin Martin and Keith </a:t>
            </a:r>
            <a:r>
              <a:rPr lang="en-US" sz="1200" b="0" i="0" u="none" strike="noStrike" kern="1200" baseline="0" dirty="0" err="1">
                <a:solidFill>
                  <a:schemeClr val="tx1"/>
                </a:solidFill>
                <a:latin typeface="+mn-lt"/>
                <a:ea typeface="+mn-ea"/>
                <a:cs typeface="+mn-cs"/>
              </a:rPr>
              <a:t>Davids</a:t>
            </a:r>
            <a:r>
              <a:rPr lang="en-US" sz="1200" b="0" i="0" u="none" strike="noStrike" kern="1200" baseline="0" dirty="0">
                <a:solidFill>
                  <a:schemeClr val="tx1"/>
                </a:solidFill>
                <a:latin typeface="+mn-lt"/>
                <a:ea typeface="+mn-ea"/>
                <a:cs typeface="+mn-cs"/>
              </a:rPr>
              <a:t> (1995) which studied the impact of participation in a five-day army training course on a team of 22 professional British soccer players. The course included athletic activities (e.g., swimming and hockey), non-athletic activities (such as anti-tank training, i.e., learning to accurately fire on moving targets), and orienteering. Although the study did not include a control group, overall, the course was found to have a positive impact on players’ well-being and social cohesion. Likewise, David Rainey and Gerald </a:t>
            </a:r>
            <a:r>
              <a:rPr lang="en-US" sz="1200" b="0" i="0" u="none" strike="noStrike" kern="1200" baseline="0" dirty="0" err="1">
                <a:solidFill>
                  <a:schemeClr val="tx1"/>
                </a:solidFill>
                <a:latin typeface="+mn-lt"/>
                <a:ea typeface="+mn-ea"/>
                <a:cs typeface="+mn-cs"/>
              </a:rPr>
              <a:t>Schweickert</a:t>
            </a:r>
            <a:r>
              <a:rPr lang="en-US" sz="1200" b="0" i="0" u="none" strike="noStrike" kern="1200" baseline="0" dirty="0">
                <a:solidFill>
                  <a:schemeClr val="tx1"/>
                </a:solidFill>
                <a:latin typeface="+mn-lt"/>
                <a:ea typeface="+mn-ea"/>
                <a:cs typeface="+mn-cs"/>
              </a:rPr>
              <a:t> (1988) examined the impact of participation in a 10-day spring training trip on a team of 22 college basketballers who roomed together, ate together and travelled to venues in three vans. The study found that, relative to players who stayed behind, those who went on the road trip did not experience a decline in social cohesion, suggesting that spending time together as a team can help to foster (or at least not erode) social cohesion. However, the authors note that the trip itself did not foster high cohesion. Moreover, because data were collected only one week after the trip had ended, it is unclear whether the meagre benefits that were observed were maintained for any length of time.</a:t>
            </a:r>
          </a:p>
          <a:p>
            <a:r>
              <a:rPr lang="en-US" sz="1200" b="0" i="0" u="none" strike="noStrike" kern="1200" baseline="0" dirty="0">
                <a:solidFill>
                  <a:schemeClr val="tx1"/>
                </a:solidFill>
                <a:latin typeface="+mn-lt"/>
                <a:ea typeface="+mn-ea"/>
                <a:cs typeface="+mn-cs"/>
              </a:rPr>
              <a:t>Other team-building interventions have focused on promoting team cohesion through meetings and workshop activities where </a:t>
            </a:r>
            <a:r>
              <a:rPr lang="en-US" sz="1200" b="0" i="0" u="none" strike="noStrike" kern="1200" baseline="0" dirty="0" err="1">
                <a:solidFill>
                  <a:schemeClr val="tx1"/>
                </a:solidFill>
                <a:latin typeface="+mn-lt"/>
                <a:ea typeface="+mn-ea"/>
                <a:cs typeface="+mn-cs"/>
              </a:rPr>
              <a:t>programmes</a:t>
            </a:r>
            <a:r>
              <a:rPr lang="en-US" sz="1200" b="0" i="0" u="none" strike="noStrike" kern="1200" baseline="0" dirty="0">
                <a:solidFill>
                  <a:schemeClr val="tx1"/>
                </a:solidFill>
                <a:latin typeface="+mn-lt"/>
                <a:ea typeface="+mn-ea"/>
                <a:cs typeface="+mn-cs"/>
              </a:rPr>
              <a:t> often target lots of different aspects (e.g., workshops on coping, stressors and leadership) simultaneously, meaning it is difficult to assess the actual contribution of each aspect to overall intervention effectiveness. For example, Karen Cogan and Tent Petrie (1995) conducted a season-long, multidimensional intervention with female collegiate gymnasts. This involved the team receiving 45 hours of activities that included communication and leadership classes, team meeting sessions, completion of the Myers-Briggs personality inventory, as well as a six-hour anxiety-management workshop (focusing on stress management, relaxation and </a:t>
            </a:r>
            <a:r>
              <a:rPr lang="en-US" sz="1200" b="0" i="0" u="none" strike="noStrike" kern="1200" baseline="0" dirty="0" err="1">
                <a:solidFill>
                  <a:schemeClr val="tx1"/>
                </a:solidFill>
                <a:latin typeface="+mn-lt"/>
                <a:ea typeface="+mn-ea"/>
                <a:cs typeface="+mn-cs"/>
              </a:rPr>
              <a:t>visualisation</a:t>
            </a:r>
            <a:r>
              <a:rPr lang="en-US" sz="1200" b="0" i="0" u="none" strike="noStrike" kern="1200" baseline="0" dirty="0">
                <a:solidFill>
                  <a:schemeClr val="tx1"/>
                </a:solidFill>
                <a:latin typeface="+mn-lt"/>
                <a:ea typeface="+mn-ea"/>
                <a:cs typeface="+mn-cs"/>
              </a:rPr>
              <a:t>). Within-group analyses indicated that the </a:t>
            </a:r>
            <a:r>
              <a:rPr lang="en-US" sz="1200" b="0" i="0" u="none" strike="noStrike" kern="1200" baseline="0" dirty="0" err="1">
                <a:solidFill>
                  <a:schemeClr val="tx1"/>
                </a:solidFill>
                <a:latin typeface="+mn-lt"/>
                <a:ea typeface="+mn-ea"/>
                <a:cs typeface="+mn-cs"/>
              </a:rPr>
              <a:t>programme</a:t>
            </a:r>
            <a:r>
              <a:rPr lang="en-US" sz="1200" b="0" i="0" u="none" strike="noStrike" kern="1200" baseline="0" dirty="0">
                <a:solidFill>
                  <a:schemeClr val="tx1"/>
                </a:solidFill>
                <a:latin typeface="+mn-lt"/>
                <a:ea typeface="+mn-ea"/>
                <a:cs typeface="+mn-cs"/>
              </a:rPr>
              <a:t> led to increased social cohesion at the end of the pre-season when most of these activities took place. However, these improvements tailed off after the initial part of the competitive season. Like most of the other studies reviewed in this section, the study thus provided precious little hard evidence that traditional team-building activities help to build cohesiveness in sport teams.</a:t>
            </a:r>
            <a:endParaRPr lang="nl-BE"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pPr>
              <a:defRPr/>
            </a:pPr>
            <a:fld id="{04915706-070A-4707-AA18-DDF1820200B2}" type="slidenum">
              <a:rPr lang="en-GB" smtClean="0"/>
              <a:pPr>
                <a:defRPr/>
              </a:pPr>
              <a:t>5</a:t>
            </a:fld>
            <a:endParaRPr lang="en-GB"/>
          </a:p>
        </p:txBody>
      </p:sp>
    </p:spTree>
    <p:extLst>
      <p:ext uri="{BB962C8B-B14F-4D97-AF65-F5344CB8AC3E}">
        <p14:creationId xmlns:p14="http://schemas.microsoft.com/office/powerpoint/2010/main" val="204709043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55000" lnSpcReduction="20000"/>
          </a:bodyPr>
          <a:lstStyle/>
          <a:p>
            <a:endParaRPr lang="nl-BE" sz="1200" b="0" i="0" u="none" strike="noStrike" kern="1200" baseline="0" dirty="0">
              <a:solidFill>
                <a:schemeClr val="tx1"/>
              </a:solidFill>
              <a:latin typeface="+mn-lt"/>
              <a:ea typeface="+mn-ea"/>
              <a:cs typeface="+mn-cs"/>
            </a:endParaRPr>
          </a:p>
          <a:p>
            <a:endParaRPr lang="nl-BE"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While it is generally assumed that team-building interventions will enhance cohesion in teams, the studies discussed in the previous section are indicative of the fact that this is not straightforwardly the case. Indeed, results from meta-analyses that have tested this proposition report equivocal findings – with team-building in sport teams having only a small effect on social cohesion and no reliable effect on task cohesion (Beauchamp, McEwan, &amp; </a:t>
            </a:r>
            <a:r>
              <a:rPr lang="en-US" sz="1200" b="0" i="0" u="none" strike="noStrike" kern="1200" baseline="0" dirty="0" err="1">
                <a:solidFill>
                  <a:schemeClr val="tx1"/>
                </a:solidFill>
                <a:latin typeface="+mn-lt"/>
                <a:ea typeface="+mn-ea"/>
                <a:cs typeface="+mn-cs"/>
              </a:rPr>
              <a:t>Waldhauser</a:t>
            </a:r>
            <a:r>
              <a:rPr lang="en-US" sz="1200" b="0" i="0" u="none" strike="noStrike" kern="1200" baseline="0" dirty="0">
                <a:solidFill>
                  <a:schemeClr val="tx1"/>
                </a:solidFill>
                <a:latin typeface="+mn-lt"/>
                <a:ea typeface="+mn-ea"/>
                <a:cs typeface="+mn-cs"/>
              </a:rPr>
              <a:t>, 2017; see Figure 13.1). Moreover, research in this domain has been observed to have a range of methodological shortcomings that help to explain these equivocal findings (Brawley &amp; </a:t>
            </a:r>
            <a:r>
              <a:rPr lang="en-US" sz="1200" b="0" i="0" u="none" strike="noStrike" kern="1200" baseline="0" dirty="0" err="1">
                <a:solidFill>
                  <a:schemeClr val="tx1"/>
                </a:solidFill>
                <a:latin typeface="+mn-lt"/>
                <a:ea typeface="+mn-ea"/>
                <a:cs typeface="+mn-cs"/>
              </a:rPr>
              <a:t>Paskevich</a:t>
            </a:r>
            <a:r>
              <a:rPr lang="en-US" sz="1200" b="0" i="0" u="none" strike="noStrike" kern="1200" baseline="0" dirty="0">
                <a:solidFill>
                  <a:schemeClr val="tx1"/>
                </a:solidFill>
                <a:latin typeface="+mn-lt"/>
                <a:ea typeface="+mn-ea"/>
                <a:cs typeface="+mn-cs"/>
              </a:rPr>
              <a:t>, 1997; Bloom &amp; Stevens, 2002; Carron &amp; Spink, 1993; </a:t>
            </a:r>
            <a:r>
              <a:rPr lang="en-US" sz="1200" b="0" i="0" u="none" strike="noStrike" kern="1200" baseline="0" dirty="0" err="1">
                <a:solidFill>
                  <a:schemeClr val="tx1"/>
                </a:solidFill>
                <a:latin typeface="+mn-lt"/>
                <a:ea typeface="+mn-ea"/>
                <a:cs typeface="+mn-cs"/>
              </a:rPr>
              <a:t>Prapavessis</a:t>
            </a:r>
            <a:r>
              <a:rPr lang="en-US" sz="1200" b="0" i="0" u="none" strike="noStrike" kern="1200" baseline="0" dirty="0">
                <a:solidFill>
                  <a:schemeClr val="tx1"/>
                </a:solidFill>
                <a:latin typeface="+mn-lt"/>
                <a:ea typeface="+mn-ea"/>
                <a:cs typeface="+mn-cs"/>
              </a:rPr>
              <a:t> et al., 1996; Stevens &amp; Bloom, 2003; Voight &amp; Callaghan, 2001). As we have seen, these include a failure to include appropriate control groups and to assess the enduring impact of interventions. </a:t>
            </a:r>
          </a:p>
          <a:p>
            <a:endParaRPr lang="nl-BE"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Another further shortcoming is that team-building interventions are often facilitated (and assessed) by coaching staff. These staff often lack the skill set and/or the experience to deliver the interventions in question effectively. Also, their ability to assess </a:t>
            </a:r>
            <a:r>
              <a:rPr lang="en-US" sz="1200" b="0" i="0" u="none" strike="noStrike" kern="1200" baseline="0" dirty="0" err="1">
                <a:solidFill>
                  <a:schemeClr val="tx1"/>
                </a:solidFill>
                <a:latin typeface="+mn-lt"/>
                <a:ea typeface="+mn-ea"/>
                <a:cs typeface="+mn-cs"/>
              </a:rPr>
              <a:t>programmes’</a:t>
            </a:r>
            <a:r>
              <a:rPr lang="en-US" sz="1200" b="0" i="0" u="none" strike="noStrike" kern="1200" baseline="0" dirty="0">
                <a:solidFill>
                  <a:schemeClr val="tx1"/>
                </a:solidFill>
                <a:latin typeface="+mn-lt"/>
                <a:ea typeface="+mn-ea"/>
                <a:cs typeface="+mn-cs"/>
              </a:rPr>
              <a:t> efficacy is limited and often subject to different forms of bias. For example, evaluation of the motivational climate intervention described by Hodge and colleagues (2014) is contaminated by hindsight bias associated with the All Blacks’ World Cup success. So, while it is certainly tempting to attribute this success to the </a:t>
            </a:r>
            <a:r>
              <a:rPr lang="en-US" sz="1200" b="0" i="0" u="none" strike="noStrike" kern="1200" baseline="0" dirty="0" err="1">
                <a:solidFill>
                  <a:schemeClr val="tx1"/>
                </a:solidFill>
                <a:latin typeface="+mn-lt"/>
                <a:ea typeface="+mn-ea"/>
                <a:cs typeface="+mn-cs"/>
              </a:rPr>
              <a:t>programme</a:t>
            </a:r>
            <a:r>
              <a:rPr lang="en-US" sz="1200" b="0" i="0" u="none" strike="noStrike" kern="1200" baseline="0" dirty="0">
                <a:solidFill>
                  <a:schemeClr val="tx1"/>
                </a:solidFill>
                <a:latin typeface="+mn-lt"/>
                <a:ea typeface="+mn-ea"/>
                <a:cs typeface="+mn-cs"/>
              </a:rPr>
              <a:t> implemented by Henry and Smith (and many have done so), in the absence of properly controlled research, there are no strong grounds for such an inference. </a:t>
            </a:r>
          </a:p>
          <a:p>
            <a:r>
              <a:rPr lang="en-US" sz="1200" b="0" i="0" u="none" strike="noStrike" kern="1200" baseline="0" dirty="0">
                <a:solidFill>
                  <a:schemeClr val="tx1"/>
                </a:solidFill>
                <a:latin typeface="+mn-lt"/>
                <a:ea typeface="+mn-ea"/>
                <a:cs typeface="+mn-cs"/>
              </a:rPr>
              <a:t>Moving away from coach-led interventions, alternative approaches thus engage specialist staff – most commonly sport psychologists (working independently or alongside team coaches). An example of this is the season-long team-building intervention that Julie </a:t>
            </a:r>
            <a:r>
              <a:rPr lang="en-US" sz="1200" b="0" i="0" u="none" strike="noStrike" kern="1200" baseline="0" dirty="0" err="1">
                <a:solidFill>
                  <a:schemeClr val="tx1"/>
                </a:solidFill>
                <a:latin typeface="+mn-lt"/>
                <a:ea typeface="+mn-ea"/>
                <a:cs typeface="+mn-cs"/>
              </a:rPr>
              <a:t>Senécal</a:t>
            </a:r>
            <a:r>
              <a:rPr lang="en-US" sz="1200" b="0" i="0" u="none" strike="noStrike" kern="1200" baseline="0" dirty="0">
                <a:solidFill>
                  <a:schemeClr val="tx1"/>
                </a:solidFill>
                <a:latin typeface="+mn-lt"/>
                <a:ea typeface="+mn-ea"/>
                <a:cs typeface="+mn-cs"/>
              </a:rPr>
              <a:t> and colleagues (2008) implemented among a team of 86 female high school basketball players in Canada. This involved distinct phases of activity that </a:t>
            </a:r>
            <a:r>
              <a:rPr lang="en-US" sz="1200" b="0" i="0" u="none" strike="noStrike" kern="1200" baseline="0" dirty="0" err="1">
                <a:solidFill>
                  <a:schemeClr val="tx1"/>
                </a:solidFill>
                <a:latin typeface="+mn-lt"/>
                <a:ea typeface="+mn-ea"/>
                <a:cs typeface="+mn-cs"/>
              </a:rPr>
              <a:t>centred</a:t>
            </a:r>
            <a:r>
              <a:rPr lang="en-US" sz="1200" b="0" i="0" u="none" strike="noStrike" kern="1200" baseline="0" dirty="0">
                <a:solidFill>
                  <a:schemeClr val="tx1"/>
                </a:solidFill>
                <a:latin typeface="+mn-lt"/>
                <a:ea typeface="+mn-ea"/>
                <a:cs typeface="+mn-cs"/>
              </a:rPr>
              <a:t> on the process of defining, setting, reinforcing and evaluating shared team goals. Specific sessions were devoted to each of the phases to enable the effective delivery of the goal-setting </a:t>
            </a:r>
            <a:r>
              <a:rPr lang="en-US" sz="1200" b="0" i="0" u="none" strike="noStrike" kern="1200" baseline="0" dirty="0" err="1">
                <a:solidFill>
                  <a:schemeClr val="tx1"/>
                </a:solidFill>
                <a:latin typeface="+mn-lt"/>
                <a:ea typeface="+mn-ea"/>
                <a:cs typeface="+mn-cs"/>
              </a:rPr>
              <a:t>programme</a:t>
            </a:r>
            <a:r>
              <a:rPr lang="en-US" sz="1200" b="0" i="0" u="none" strike="noStrike" kern="1200" baseline="0" dirty="0">
                <a:solidFill>
                  <a:schemeClr val="tx1"/>
                </a:solidFill>
                <a:latin typeface="+mn-lt"/>
                <a:ea typeface="+mn-ea"/>
                <a:cs typeface="+mn-cs"/>
              </a:rPr>
              <a:t> and were delivered together by the team coach and a sport psychologist. Eight teams of basketballers took part in the study and were randomly assigned to either the experimental (goal-setting) condition or to a control group. </a:t>
            </a:r>
          </a:p>
          <a:p>
            <a:r>
              <a:rPr lang="en-US" sz="1200" b="0" i="0" u="none" strike="noStrike" kern="1200" baseline="0" dirty="0">
                <a:solidFill>
                  <a:schemeClr val="tx1"/>
                </a:solidFill>
                <a:latin typeface="+mn-lt"/>
                <a:ea typeface="+mn-ea"/>
                <a:cs typeface="+mn-cs"/>
              </a:rPr>
              <a:t>Speaking to the potential value of such an approach, there was evidence that the teams which participated in the goal-setting </a:t>
            </a:r>
            <a:r>
              <a:rPr lang="en-US" sz="1200" b="0" i="0" u="none" strike="noStrike" kern="1200" baseline="0" dirty="0" err="1">
                <a:solidFill>
                  <a:schemeClr val="tx1"/>
                </a:solidFill>
                <a:latin typeface="+mn-lt"/>
                <a:ea typeface="+mn-ea"/>
                <a:cs typeface="+mn-cs"/>
              </a:rPr>
              <a:t>programme</a:t>
            </a:r>
            <a:r>
              <a:rPr lang="en-US" sz="1200" b="0" i="0" u="none" strike="noStrike" kern="1200" baseline="0" dirty="0">
                <a:solidFill>
                  <a:schemeClr val="tx1"/>
                </a:solidFill>
                <a:latin typeface="+mn-lt"/>
                <a:ea typeface="+mn-ea"/>
                <a:cs typeface="+mn-cs"/>
              </a:rPr>
              <a:t> were more cohesive than those that did not. Nevertheless, the study itself provides little insight into the reasons for the intervention’s impact. What precisely is it about group goal-setting or the involvement of sports psychologists that helps to create team cohesion? And what effects does this have for team functioning more generally? </a:t>
            </a:r>
          </a:p>
          <a:p>
            <a:endParaRPr lang="nl-BE"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Despite the importance placed on traditional team-building strategies, there is a lack of clear evidence to support their effectiveness as a means of building cohesion in sports teams (Beauchamp et al., 2017; Pain &amp; Harwood, 2009). Moreover, the strategies documented in the literature typically fail to extend beyond a general focus on athlete/coach group psychoeducation in the context of generic a theoretical team-building activity, and they are </a:t>
            </a:r>
            <a:r>
              <a:rPr lang="en-US" sz="1200" b="0" i="0" u="none" strike="noStrike" kern="1200" baseline="0" dirty="0" err="1">
                <a:solidFill>
                  <a:schemeClr val="tx1"/>
                </a:solidFill>
                <a:latin typeface="+mn-lt"/>
                <a:ea typeface="+mn-ea"/>
                <a:cs typeface="+mn-cs"/>
              </a:rPr>
              <a:t>characterised</a:t>
            </a:r>
            <a:r>
              <a:rPr lang="en-US" sz="1200" b="0" i="0" u="none" strike="noStrike" kern="1200" baseline="0" dirty="0">
                <a:solidFill>
                  <a:schemeClr val="tx1"/>
                </a:solidFill>
                <a:latin typeface="+mn-lt"/>
                <a:ea typeface="+mn-ea"/>
                <a:cs typeface="+mn-cs"/>
              </a:rPr>
              <a:t> by a lack of systematic theoretical underpinning (Beauchamp et al., 2017; </a:t>
            </a:r>
            <a:r>
              <a:rPr lang="en-US" sz="1200" b="0" i="0" u="none" strike="noStrike" kern="1200" baseline="0" dirty="0" err="1">
                <a:solidFill>
                  <a:schemeClr val="tx1"/>
                </a:solidFill>
                <a:latin typeface="+mn-lt"/>
                <a:ea typeface="+mn-ea"/>
                <a:cs typeface="+mn-cs"/>
              </a:rPr>
              <a:t>Eys</a:t>
            </a:r>
            <a:r>
              <a:rPr lang="en-US" sz="1200" b="0" i="0" u="none" strike="noStrike" kern="1200" baseline="0" dirty="0">
                <a:solidFill>
                  <a:schemeClr val="tx1"/>
                </a:solidFill>
                <a:latin typeface="+mn-lt"/>
                <a:ea typeface="+mn-ea"/>
                <a:cs typeface="+mn-cs"/>
              </a:rPr>
              <a:t> et al., 2010; Martin et al., 2009). On top of this, efforts to examine issues of psychological process and </a:t>
            </a:r>
            <a:r>
              <a:rPr lang="en-US" sz="1200" b="0" i="0" u="none" strike="noStrike" kern="1200" baseline="0" dirty="0" err="1">
                <a:solidFill>
                  <a:schemeClr val="tx1"/>
                </a:solidFill>
                <a:latin typeface="+mn-lt"/>
                <a:ea typeface="+mn-ea"/>
                <a:cs typeface="+mn-cs"/>
              </a:rPr>
              <a:t>programme</a:t>
            </a:r>
            <a:r>
              <a:rPr lang="en-US" sz="1200" b="0" i="0" u="none" strike="noStrike" kern="1200" baseline="0" dirty="0">
                <a:solidFill>
                  <a:schemeClr val="tx1"/>
                </a:solidFill>
                <a:latin typeface="+mn-lt"/>
                <a:ea typeface="+mn-ea"/>
                <a:cs typeface="+mn-cs"/>
              </a:rPr>
              <a:t> efficacy are plagued by a plethora of methodological issues, including over-reliance on cherry-picked data from small-scale, short-term interventions (Barker, </a:t>
            </a:r>
            <a:r>
              <a:rPr lang="en-US" sz="1200" b="0" i="0" u="none" strike="noStrike" kern="1200" baseline="0" dirty="0" err="1">
                <a:solidFill>
                  <a:schemeClr val="tx1"/>
                </a:solidFill>
                <a:latin typeface="+mn-lt"/>
                <a:ea typeface="+mn-ea"/>
                <a:cs typeface="+mn-cs"/>
              </a:rPr>
              <a:t>Mellalieu</a:t>
            </a:r>
            <a:r>
              <a:rPr lang="en-US" sz="1200" b="0" i="0" u="none" strike="noStrike" kern="1200" baseline="0" dirty="0">
                <a:solidFill>
                  <a:schemeClr val="tx1"/>
                </a:solidFill>
                <a:latin typeface="+mn-lt"/>
                <a:ea typeface="+mn-ea"/>
                <a:cs typeface="+mn-cs"/>
              </a:rPr>
              <a:t>, McCarthy, Jones, &amp; Moran, 2013; Bloom &amp; Stevens, 2002; Bloom, Stevens, &amp; </a:t>
            </a:r>
            <a:r>
              <a:rPr lang="en-US" sz="1200" b="0" i="0" u="none" strike="noStrike" kern="1200" baseline="0" dirty="0" err="1">
                <a:solidFill>
                  <a:schemeClr val="tx1"/>
                </a:solidFill>
                <a:latin typeface="+mn-lt"/>
                <a:ea typeface="+mn-ea"/>
                <a:cs typeface="+mn-cs"/>
              </a:rPr>
              <a:t>Wickwire</a:t>
            </a:r>
            <a:r>
              <a:rPr lang="en-US" sz="1200" b="0" i="0" u="none" strike="noStrike" kern="1200" baseline="0" dirty="0">
                <a:solidFill>
                  <a:schemeClr val="tx1"/>
                </a:solidFill>
                <a:latin typeface="+mn-lt"/>
                <a:ea typeface="+mn-ea"/>
                <a:cs typeface="+mn-cs"/>
              </a:rPr>
              <a:t>, 2003).</a:t>
            </a:r>
          </a:p>
          <a:p>
            <a:r>
              <a:rPr lang="en-US" sz="1200" b="0" i="0" u="none" strike="noStrike" kern="1200" baseline="0" dirty="0">
                <a:solidFill>
                  <a:schemeClr val="tx1"/>
                </a:solidFill>
                <a:latin typeface="+mn-lt"/>
                <a:ea typeface="+mn-ea"/>
                <a:cs typeface="+mn-cs"/>
              </a:rPr>
              <a:t>It is against this backdrop that we turn to the social identity approach. Specifically, in the remainder of this chapter we build on ideas that have been explored in a number of the foregoing chapters to explore how this approach can provide a systematic and evidence-based framework for better understanding and facilitating the development of team cohesiveness. A core point here is that a good way to do this is by zeroing in on the dynamics of emergent </a:t>
            </a:r>
            <a:r>
              <a:rPr lang="en-US" sz="1200" b="0" i="1" u="none" strike="noStrike" kern="1200" baseline="0" dirty="0">
                <a:solidFill>
                  <a:schemeClr val="tx1"/>
                </a:solidFill>
                <a:latin typeface="+mn-lt"/>
                <a:ea typeface="+mn-ea"/>
                <a:cs typeface="+mn-cs"/>
              </a:rPr>
              <a:t>team identity </a:t>
            </a:r>
            <a:r>
              <a:rPr lang="en-US" sz="1200" b="0" i="0" u="none" strike="noStrike" kern="1200" baseline="0" dirty="0">
                <a:solidFill>
                  <a:schemeClr val="tx1"/>
                </a:solidFill>
                <a:latin typeface="+mn-lt"/>
                <a:ea typeface="+mn-ea"/>
                <a:cs typeface="+mn-cs"/>
              </a:rPr>
              <a:t>and the </a:t>
            </a:r>
            <a:r>
              <a:rPr lang="en-US" sz="1200" b="0" i="0" u="none" strike="noStrike" kern="1200" baseline="0" dirty="0" err="1">
                <a:solidFill>
                  <a:schemeClr val="tx1"/>
                </a:solidFill>
                <a:latin typeface="+mn-lt"/>
                <a:ea typeface="+mn-ea"/>
                <a:cs typeface="+mn-cs"/>
              </a:rPr>
              <a:t>internalised</a:t>
            </a:r>
            <a:r>
              <a:rPr lang="en-US" sz="1200" b="0" i="0" u="none" strike="noStrike" kern="1200" baseline="0" dirty="0">
                <a:solidFill>
                  <a:schemeClr val="tx1"/>
                </a:solidFill>
                <a:latin typeface="+mn-lt"/>
                <a:ea typeface="+mn-ea"/>
                <a:cs typeface="+mn-cs"/>
              </a:rPr>
              <a:t> sense of ‘we’ and ‘us’ at its heart.</a:t>
            </a:r>
            <a:endParaRPr lang="nl-BE"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pPr>
              <a:defRPr/>
            </a:pPr>
            <a:fld id="{04915706-070A-4707-AA18-DDF1820200B2}" type="slidenum">
              <a:rPr lang="en-GB" smtClean="0"/>
              <a:pPr>
                <a:defRPr/>
              </a:pPr>
              <a:t>6</a:t>
            </a:fld>
            <a:endParaRPr lang="en-GB"/>
          </a:p>
        </p:txBody>
      </p:sp>
    </p:spTree>
    <p:extLst>
      <p:ext uri="{BB962C8B-B14F-4D97-AF65-F5344CB8AC3E}">
        <p14:creationId xmlns:p14="http://schemas.microsoft.com/office/powerpoint/2010/main" val="307956377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47500" lnSpcReduction="20000"/>
          </a:bodyPr>
          <a:lstStyle/>
          <a:p>
            <a:endParaRPr lang="nl-BE" sz="1200" b="0" i="0" u="none" strike="noStrike" kern="1200" baseline="0" dirty="0">
              <a:solidFill>
                <a:schemeClr val="tx1"/>
              </a:solidFill>
              <a:latin typeface="+mn-lt"/>
              <a:ea typeface="+mn-ea"/>
              <a:cs typeface="+mn-cs"/>
            </a:endParaRPr>
          </a:p>
          <a:p>
            <a:endParaRPr lang="nl-BE"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I flashed back to 1989 when I took over as head coach and had talked to Michael [Jordan] about how I wanted him to share the spotlight with his teammates so the team could grow and flourish. In those days, he was a gifted young athlete with enormous confidence in his own abilities who had to be cajoled into making sacrifices for the team. Now he was an older, wiser player who understood that it wasn’t brilliant individual performances that made great teams, but the energy that’s unleashed when players put their egos aside and work toward a common goal. … Good teams become great ones when the members trust each other enough to surrender the ‘me’ for the ‘we’. (Phil Jackson, cited in Jackson &amp; </a:t>
            </a:r>
            <a:r>
              <a:rPr lang="en-US" sz="1200" b="0" i="0" u="none" strike="noStrike" kern="1200" baseline="0" dirty="0" err="1">
                <a:solidFill>
                  <a:schemeClr val="tx1"/>
                </a:solidFill>
                <a:latin typeface="+mn-lt"/>
                <a:ea typeface="+mn-ea"/>
                <a:cs typeface="+mn-cs"/>
              </a:rPr>
              <a:t>Delehanty</a:t>
            </a:r>
            <a:r>
              <a:rPr lang="en-US" sz="1200" b="0" i="0" u="none" strike="noStrike" kern="1200" baseline="0" dirty="0">
                <a:solidFill>
                  <a:schemeClr val="tx1"/>
                </a:solidFill>
                <a:latin typeface="+mn-lt"/>
                <a:ea typeface="+mn-ea"/>
                <a:cs typeface="+mn-cs"/>
              </a:rPr>
              <a:t>, 1995, p. 21)</a:t>
            </a:r>
          </a:p>
          <a:p>
            <a:endParaRPr lang="en-US"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In this quotation, Phil Jackson, the former head coach of the Chicago Bulls (with whom he won six NBA championships), underlines the need for players to </a:t>
            </a:r>
            <a:r>
              <a:rPr lang="en-US" sz="1200" b="0" i="0" u="none" strike="noStrike" kern="1200" baseline="0" dirty="0" err="1">
                <a:solidFill>
                  <a:schemeClr val="tx1"/>
                </a:solidFill>
                <a:latin typeface="+mn-lt"/>
                <a:ea typeface="+mn-ea"/>
                <a:cs typeface="+mn-cs"/>
              </a:rPr>
              <a:t>prioritise</a:t>
            </a:r>
            <a:r>
              <a:rPr lang="en-US" sz="1200" b="0" i="0" u="none" strike="noStrike" kern="1200" baseline="0" dirty="0">
                <a:solidFill>
                  <a:schemeClr val="tx1"/>
                </a:solidFill>
                <a:latin typeface="+mn-lt"/>
                <a:ea typeface="+mn-ea"/>
                <a:cs typeface="+mn-cs"/>
              </a:rPr>
              <a:t> shared social identity if a team is to be successful. As he puts it, they need to surrender the ‘me’ for the ‘we’. Yet while team cohesion might increase when players act in this way, the principles that Jackson is referring to here go well beyond cohesion alone and are much more fundamental to team functioning. In particular, this is because they speak to the importance of team identity for team functioning in ways that can be best understood through the lens of social identity </a:t>
            </a:r>
            <a:r>
              <a:rPr lang="en-US" sz="1200" b="0" i="0" u="none" strike="noStrike" kern="1200" baseline="0" dirty="0" err="1">
                <a:solidFill>
                  <a:schemeClr val="tx1"/>
                </a:solidFill>
                <a:latin typeface="+mn-lt"/>
                <a:ea typeface="+mn-ea"/>
                <a:cs typeface="+mn-cs"/>
              </a:rPr>
              <a:t>theorising</a:t>
            </a:r>
            <a:r>
              <a:rPr lang="en-US" sz="1200" b="0" i="0" u="none" strike="noStrike" kern="1200" baseline="0" dirty="0">
                <a:solidFill>
                  <a:schemeClr val="tx1"/>
                </a:solidFill>
                <a:latin typeface="+mn-lt"/>
                <a:ea typeface="+mn-ea"/>
                <a:cs typeface="+mn-cs"/>
              </a:rPr>
              <a:t> (e.g., of the form set out in Chapter 2). </a:t>
            </a:r>
            <a:endParaRPr lang="nl-BE"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At its core, this body of theory asserts that people can define themselves in terms of both personal identity (i.e., as unique individuals) and social identity (i.e., as members of groups who share goals, values and interests; Turner, 1982; Turner et al., 1987). This suggests that how people behave is determined not only by their sense of themselves as individuals (i.e., as ‘me’ and ‘you’), but also, and often more importantly, by their sense of themselves as group members (as ‘we’ and ‘us’). And, as Phil Jackson suggests, in the context of team sports it is often </a:t>
            </a:r>
            <a:r>
              <a:rPr lang="en-US" sz="1200" b="0" i="1" u="none" strike="noStrike" kern="1200" baseline="0" dirty="0">
                <a:solidFill>
                  <a:schemeClr val="tx1"/>
                </a:solidFill>
                <a:latin typeface="+mn-lt"/>
                <a:ea typeface="+mn-ea"/>
                <a:cs typeface="+mn-cs"/>
              </a:rPr>
              <a:t>shared team identification </a:t>
            </a:r>
            <a:r>
              <a:rPr lang="en-US" sz="1200" b="0" i="0" u="none" strike="noStrike" kern="1200" baseline="0" dirty="0">
                <a:solidFill>
                  <a:schemeClr val="tx1"/>
                </a:solidFill>
                <a:latin typeface="+mn-lt"/>
                <a:ea typeface="+mn-ea"/>
                <a:cs typeface="+mn-cs"/>
              </a:rPr>
              <a:t>that turns good teams into great ones. </a:t>
            </a:r>
          </a:p>
          <a:p>
            <a:r>
              <a:rPr lang="en-US" sz="1200" b="0" i="0" u="none" strike="noStrike" kern="1200" baseline="0" dirty="0">
                <a:solidFill>
                  <a:schemeClr val="tx1"/>
                </a:solidFill>
                <a:latin typeface="+mn-lt"/>
                <a:ea typeface="+mn-ea"/>
                <a:cs typeface="+mn-cs"/>
              </a:rPr>
              <a:t>Importantly, although the concepts of team identification and team cohesion might appear similar, they are not the same (De Backer et al., 2011). In particular, whereas cohesion refers to a (potentially superficial) tendency for a group to stick together and to a characteristic of a group that can be appraised from the outside, team identification refers to the process by which a person </a:t>
            </a:r>
            <a:r>
              <a:rPr lang="en-US" sz="1200" b="0" i="1" u="none" strike="noStrike" kern="1200" baseline="0" dirty="0" err="1">
                <a:solidFill>
                  <a:schemeClr val="tx1"/>
                </a:solidFill>
                <a:latin typeface="+mn-lt"/>
                <a:ea typeface="+mn-ea"/>
                <a:cs typeface="+mn-cs"/>
              </a:rPr>
              <a:t>internalises</a:t>
            </a:r>
            <a:r>
              <a:rPr lang="en-US" sz="1200" b="0" i="1" u="none" strike="noStrike" kern="1200" baseline="0" dirty="0">
                <a:solidFill>
                  <a:schemeClr val="tx1"/>
                </a:solidFill>
                <a:latin typeface="+mn-lt"/>
                <a:ea typeface="+mn-ea"/>
                <a:cs typeface="+mn-cs"/>
              </a:rPr>
              <a:t> </a:t>
            </a:r>
            <a:r>
              <a:rPr lang="en-US" sz="1200" b="0" i="0" u="none" strike="noStrike" kern="1200" baseline="0" dirty="0">
                <a:solidFill>
                  <a:schemeClr val="tx1"/>
                </a:solidFill>
                <a:latin typeface="+mn-lt"/>
                <a:ea typeface="+mn-ea"/>
                <a:cs typeface="+mn-cs"/>
              </a:rPr>
              <a:t>a particular group into a </a:t>
            </a:r>
            <a:r>
              <a:rPr lang="en-US" sz="1200" b="0" i="1" u="none" strike="noStrike" kern="1200" baseline="0" dirty="0" err="1">
                <a:solidFill>
                  <a:schemeClr val="tx1"/>
                </a:solidFill>
                <a:latin typeface="+mn-lt"/>
                <a:ea typeface="+mn-ea"/>
                <a:cs typeface="+mn-cs"/>
              </a:rPr>
              <a:t>depersonalised</a:t>
            </a:r>
            <a:r>
              <a:rPr lang="en-US" sz="1200" b="0" i="1" u="none" strike="noStrike" kern="1200" baseline="0" dirty="0">
                <a:solidFill>
                  <a:schemeClr val="tx1"/>
                </a:solidFill>
                <a:latin typeface="+mn-lt"/>
                <a:ea typeface="+mn-ea"/>
                <a:cs typeface="+mn-cs"/>
              </a:rPr>
              <a:t> </a:t>
            </a:r>
            <a:r>
              <a:rPr lang="en-US" sz="1200" b="0" i="0" u="none" strike="noStrike" kern="1200" baseline="0" dirty="0">
                <a:solidFill>
                  <a:schemeClr val="tx1"/>
                </a:solidFill>
                <a:latin typeface="+mn-lt"/>
                <a:ea typeface="+mn-ea"/>
                <a:cs typeface="+mn-cs"/>
              </a:rPr>
              <a:t>sense of self (Turner, 1982). This leads them to see the world </a:t>
            </a:r>
            <a:r>
              <a:rPr lang="en-US" sz="1200" b="0" i="1" u="none" strike="noStrike" kern="1200" baseline="0" dirty="0">
                <a:solidFill>
                  <a:schemeClr val="tx1"/>
                </a:solidFill>
                <a:latin typeface="+mn-lt"/>
                <a:ea typeface="+mn-ea"/>
                <a:cs typeface="+mn-cs"/>
              </a:rPr>
              <a:t>from the perspective of that group</a:t>
            </a:r>
            <a:r>
              <a:rPr lang="en-US" sz="1200" b="0" i="0" u="none" strike="noStrike" kern="1200" baseline="0" dirty="0">
                <a:solidFill>
                  <a:schemeClr val="tx1"/>
                </a:solidFill>
                <a:latin typeface="+mn-lt"/>
                <a:ea typeface="+mn-ea"/>
                <a:cs typeface="+mn-cs"/>
              </a:rPr>
              <a:t>, so that they subsequently see its norms, values and goals (i.e., the </a:t>
            </a:r>
            <a:r>
              <a:rPr lang="en-US" sz="1200" b="0" i="1" u="none" strike="noStrike" kern="1200" baseline="0" dirty="0">
                <a:solidFill>
                  <a:schemeClr val="tx1"/>
                </a:solidFill>
                <a:latin typeface="+mn-lt"/>
                <a:ea typeface="+mn-ea"/>
                <a:cs typeface="+mn-cs"/>
              </a:rPr>
              <a:t>content </a:t>
            </a:r>
            <a:r>
              <a:rPr lang="en-US" sz="1200" b="0" i="0" u="none" strike="noStrike" kern="1200" baseline="0" dirty="0">
                <a:solidFill>
                  <a:schemeClr val="tx1"/>
                </a:solidFill>
                <a:latin typeface="+mn-lt"/>
                <a:ea typeface="+mn-ea"/>
                <a:cs typeface="+mn-cs"/>
              </a:rPr>
              <a:t>of a given identity; Turner, 1999) as a guide for cognition and action (rather than their personal norms, values and goals). </a:t>
            </a:r>
          </a:p>
          <a:p>
            <a:r>
              <a:rPr lang="en-US" sz="1200" b="0" i="0" u="none" strike="noStrike" kern="1200" baseline="0" dirty="0">
                <a:solidFill>
                  <a:schemeClr val="tx1"/>
                </a:solidFill>
                <a:latin typeface="+mn-lt"/>
                <a:ea typeface="+mn-ea"/>
                <a:cs typeface="+mn-cs"/>
              </a:rPr>
              <a:t>Importantly, too, this identification reflects a psychological state that can only be appraised from the vantage point of the perceiver. It also has a range of important consequences – notably in creating a motivation for those who share social identity to </a:t>
            </a:r>
            <a:r>
              <a:rPr lang="en-US" sz="1200" b="0" i="1" u="none" strike="noStrike" kern="1200" baseline="0" dirty="0">
                <a:solidFill>
                  <a:schemeClr val="tx1"/>
                </a:solidFill>
                <a:latin typeface="+mn-lt"/>
                <a:ea typeface="+mn-ea"/>
                <a:cs typeface="+mn-cs"/>
              </a:rPr>
              <a:t>align </a:t>
            </a:r>
            <a:r>
              <a:rPr lang="en-US" sz="1200" b="0" i="0" u="none" strike="noStrike" kern="1200" baseline="0" dirty="0">
                <a:solidFill>
                  <a:schemeClr val="tx1"/>
                </a:solidFill>
                <a:latin typeface="+mn-lt"/>
                <a:ea typeface="+mn-ea"/>
                <a:cs typeface="+mn-cs"/>
              </a:rPr>
              <a:t>their attitudes and behaviours in ways that give rise to group cohesiveness and provide a platform for various forms of social </a:t>
            </a:r>
            <a:r>
              <a:rPr lang="en-US" sz="1200" b="0" i="0" u="none" strike="noStrike" kern="1200" baseline="0" dirty="0" err="1">
                <a:solidFill>
                  <a:schemeClr val="tx1"/>
                </a:solidFill>
                <a:latin typeface="+mn-lt"/>
                <a:ea typeface="+mn-ea"/>
                <a:cs typeface="+mn-cs"/>
              </a:rPr>
              <a:t>organisation</a:t>
            </a:r>
            <a:r>
              <a:rPr lang="en-US" sz="1200" b="0" i="0" u="none" strike="noStrike" kern="1200" baseline="0" dirty="0">
                <a:solidFill>
                  <a:schemeClr val="tx1"/>
                </a:solidFill>
                <a:latin typeface="+mn-lt"/>
                <a:ea typeface="+mn-ea"/>
                <a:cs typeface="+mn-cs"/>
              </a:rPr>
              <a:t> (e.g., teamwork; Haslam, 2004; see also Chapter 5). So whereas team identification is generally a basis for cohesion, cohesion is not necessarily a basis for team identification (Hogg, 1992). And this in particular is one of the key ideas upon which the self-categorization theory – part of the bigger social identity approach – builds. That is, we like the groups we join, rather than that we join the groups we like (Turner et al., 1987). This also suggests that rather than focusing on the development of cohesion, researchers and practitioners primarily need to focus on cultivating a sense of shared identity. </a:t>
            </a:r>
            <a:endParaRPr lang="nl-BE"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pPr>
              <a:defRPr/>
            </a:pPr>
            <a:fld id="{04915706-070A-4707-AA18-DDF1820200B2}" type="slidenum">
              <a:rPr lang="en-GB" smtClean="0"/>
              <a:pPr>
                <a:defRPr/>
              </a:pPr>
              <a:t>8</a:t>
            </a:fld>
            <a:endParaRPr lang="en-GB"/>
          </a:p>
        </p:txBody>
      </p:sp>
    </p:spTree>
    <p:extLst>
      <p:ext uri="{BB962C8B-B14F-4D97-AF65-F5344CB8AC3E}">
        <p14:creationId xmlns:p14="http://schemas.microsoft.com/office/powerpoint/2010/main" val="42737281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55000" lnSpcReduction="20000"/>
          </a:bodyPr>
          <a:lstStyle/>
          <a:p>
            <a:endParaRPr lang="nl-BE"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So how exactly can a sense of shared team identity be developed? Research in the social identity tradition (e.g., as reviewed in Chapter 3) points to the role that </a:t>
            </a:r>
            <a:r>
              <a:rPr lang="en-US" sz="1200" b="0" i="1" u="none" strike="noStrike" kern="1200" baseline="0" dirty="0">
                <a:solidFill>
                  <a:schemeClr val="tx1"/>
                </a:solidFill>
                <a:latin typeface="+mn-lt"/>
                <a:ea typeface="+mn-ea"/>
                <a:cs typeface="+mn-cs"/>
              </a:rPr>
              <a:t>leaders </a:t>
            </a:r>
            <a:r>
              <a:rPr lang="en-US" sz="1200" b="0" i="0" u="none" strike="noStrike" kern="1200" baseline="0" dirty="0">
                <a:solidFill>
                  <a:schemeClr val="tx1"/>
                </a:solidFill>
                <a:latin typeface="+mn-lt"/>
                <a:ea typeface="+mn-ea"/>
                <a:cs typeface="+mn-cs"/>
              </a:rPr>
              <a:t>play in fostering members’ identification with a team and how, by doing so, they also promote team cohesion. In particular, this is because, </a:t>
            </a:r>
            <a:r>
              <a:rPr lang="en-US" sz="1200" b="0" i="1" u="none" strike="noStrike" kern="1200" baseline="0" dirty="0">
                <a:solidFill>
                  <a:schemeClr val="tx1"/>
                </a:solidFill>
                <a:latin typeface="+mn-lt"/>
                <a:ea typeface="+mn-ea"/>
                <a:cs typeface="+mn-cs"/>
              </a:rPr>
              <a:t>as prototypical group members</a:t>
            </a:r>
            <a:r>
              <a:rPr lang="en-US" sz="1200" b="0" i="0" u="none" strike="noStrike" kern="1200" baseline="0" dirty="0">
                <a:solidFill>
                  <a:schemeClr val="tx1"/>
                </a:solidFill>
                <a:latin typeface="+mn-lt"/>
                <a:ea typeface="+mn-ea"/>
                <a:cs typeface="+mn-cs"/>
              </a:rPr>
              <a:t>, leaders play a critical role not only in defining the meaning of any given group for other team members, but also – more fundamentally – in helping the group to exist as a psychological entity for those who are in it (Haslam et al., 2011; Turner &amp; Haslam, 2001). </a:t>
            </a:r>
          </a:p>
          <a:p>
            <a:r>
              <a:rPr lang="en-US" sz="1200" b="0" i="0" u="none" strike="noStrike" kern="1200" baseline="0" dirty="0">
                <a:solidFill>
                  <a:schemeClr val="tx1"/>
                </a:solidFill>
                <a:latin typeface="+mn-lt"/>
                <a:ea typeface="+mn-ea"/>
                <a:cs typeface="+mn-cs"/>
              </a:rPr>
              <a:t>In this, then, leaders can be understood as </a:t>
            </a:r>
            <a:r>
              <a:rPr lang="en-US" sz="1200" b="0" i="1" u="none" strike="noStrike" kern="1200" baseline="0" dirty="0">
                <a:solidFill>
                  <a:schemeClr val="tx1"/>
                </a:solidFill>
                <a:latin typeface="+mn-lt"/>
                <a:ea typeface="+mn-ea"/>
                <a:cs typeface="+mn-cs"/>
              </a:rPr>
              <a:t>identity entrepreneurs </a:t>
            </a:r>
            <a:r>
              <a:rPr lang="en-US" sz="1200" b="0" i="0" u="none" strike="noStrike" kern="1200" baseline="0" dirty="0">
                <a:solidFill>
                  <a:schemeClr val="tx1"/>
                </a:solidFill>
                <a:latin typeface="+mn-lt"/>
                <a:ea typeface="+mn-ea"/>
                <a:cs typeface="+mn-cs"/>
              </a:rPr>
              <a:t>who play a central role in both creating and defining a sense of ‘us’ (Reicher, Haslam, &amp; Hopkins, 2005). A real-world example of this identity entrepreneurship can be observed in the world of </a:t>
            </a:r>
            <a:r>
              <a:rPr lang="nl-BE" sz="1200" b="0" i="0" u="none" strike="noStrike" kern="1200" baseline="0" dirty="0">
                <a:solidFill>
                  <a:schemeClr val="tx1"/>
                </a:solidFill>
                <a:latin typeface="+mn-lt"/>
                <a:ea typeface="+mn-ea"/>
                <a:cs typeface="+mn-cs"/>
              </a:rPr>
              <a:t> </a:t>
            </a:r>
            <a:r>
              <a:rPr lang="en-US" sz="1200" b="0" i="0" u="none" strike="noStrike" kern="1200" baseline="0" dirty="0">
                <a:solidFill>
                  <a:schemeClr val="tx1"/>
                </a:solidFill>
                <a:latin typeface="+mn-lt"/>
                <a:ea typeface="+mn-ea"/>
                <a:cs typeface="+mn-cs"/>
              </a:rPr>
              <a:t>rugby union. Here, for teams in the northern hemisphere, the yearly Six-Nations tournament involves teams from England, Ireland, Scotland, Wales, France and Italy (Bruner, Dunlop, &amp; Beauchamp, 2014; Harris, 2010), but every four years ‘home nations’ players from the first four of these countries come together to represent the British and Irish Lions and compete against the three strongest rugby-playing nations from the southern hemisphere: Australia, South Africa and New Zealand. As John Harris notes:</a:t>
            </a:r>
          </a:p>
          <a:p>
            <a:r>
              <a:rPr lang="en-US" sz="1200" b="0" i="0" u="none" strike="noStrike" kern="1200" baseline="0" dirty="0">
                <a:solidFill>
                  <a:schemeClr val="tx1"/>
                </a:solidFill>
                <a:latin typeface="+mn-lt"/>
                <a:ea typeface="+mn-ea"/>
                <a:cs typeface="+mn-cs"/>
              </a:rPr>
              <a:t>There are obvious challenges in melding players and coaches from four different nations and forging a collective identity. Men who were sometimes fierce opponents and national rivals in a hard, physical game had to come together some months later to be teammates and touring companions on the other side of the world. These men not only come from different nations, but also from a range of very different social classes and diverse backgrounds. The latter has perhaps been something that has been overlooked in previous academic discussions of the Lions given the focus on the various national identities central to this wider collective. (Harris, 2017, p. 206)</a:t>
            </a:r>
          </a:p>
          <a:p>
            <a:r>
              <a:rPr lang="en-US" sz="1200" b="0" i="0" u="none" strike="noStrike" kern="1200" baseline="0" dirty="0">
                <a:solidFill>
                  <a:schemeClr val="tx1"/>
                </a:solidFill>
                <a:latin typeface="+mn-lt"/>
                <a:ea typeface="+mn-ea"/>
                <a:cs typeface="+mn-cs"/>
              </a:rPr>
              <a:t>So how should these various identities be managed? This is a dilemma faced by every British and Irish Lions coach, as they have to blend four countries into one (Palmer, 2013). Former Wales flanker Martyn Williams, a Lion in 2001, 2005 and 2009, explains the difficulty in binding 37 players into a cohesive whole ready to compete:</a:t>
            </a:r>
          </a:p>
          <a:p>
            <a:r>
              <a:rPr lang="en-US" sz="1200" b="0" i="0" u="none" strike="noStrike" kern="1200" baseline="0" dirty="0">
                <a:solidFill>
                  <a:schemeClr val="tx1"/>
                </a:solidFill>
                <a:latin typeface="+mn-lt"/>
                <a:ea typeface="+mn-ea"/>
                <a:cs typeface="+mn-cs"/>
              </a:rPr>
              <a:t>Meeting up is like your first day at secondary school. You’ve got your group of mates from primary school – or in this case, the guys you play with for your country – so you tend to stick together. You have to break down all the barriers as quickly as possible. If you are going to be a successful team, you have to get to know each other off the field. It is up to the senior boys who have been on a Lions tour before to set the tone. On my first tour it was the likes of Keith Wood, Lawrence </a:t>
            </a:r>
            <a:r>
              <a:rPr lang="en-US" sz="1200" b="0" i="0" u="none" strike="noStrike" kern="1200" baseline="0" dirty="0" err="1">
                <a:solidFill>
                  <a:schemeClr val="tx1"/>
                </a:solidFill>
                <a:latin typeface="+mn-lt"/>
                <a:ea typeface="+mn-ea"/>
                <a:cs typeface="+mn-cs"/>
              </a:rPr>
              <a:t>Dallaglio</a:t>
            </a:r>
            <a:r>
              <a:rPr lang="en-US" sz="1200" b="0" i="0" u="none" strike="noStrike" kern="1200" baseline="0" dirty="0">
                <a:solidFill>
                  <a:schemeClr val="tx1"/>
                </a:solidFill>
                <a:latin typeface="+mn-lt"/>
                <a:ea typeface="+mn-ea"/>
                <a:cs typeface="+mn-cs"/>
              </a:rPr>
              <a:t> and Martin Johnson who reinforced the point straightaway – ‘Forget your nationality, you’re all Lions now’. (Palmer, 2013)</a:t>
            </a:r>
          </a:p>
          <a:p>
            <a:r>
              <a:rPr lang="en-US" sz="1200" b="0" i="0" u="none" strike="noStrike" kern="1200" baseline="0" dirty="0">
                <a:solidFill>
                  <a:schemeClr val="tx1"/>
                </a:solidFill>
                <a:latin typeface="+mn-lt"/>
                <a:ea typeface="+mn-ea"/>
                <a:cs typeface="+mn-cs"/>
              </a:rPr>
              <a:t>This issue of managing various identities within a team was </a:t>
            </a:r>
            <a:r>
              <a:rPr lang="en-US" sz="1200" b="0" i="0" u="none" strike="noStrike" kern="1200" baseline="0" dirty="0" err="1">
                <a:solidFill>
                  <a:schemeClr val="tx1"/>
                </a:solidFill>
                <a:latin typeface="+mn-lt"/>
                <a:ea typeface="+mn-ea"/>
                <a:cs typeface="+mn-cs"/>
              </a:rPr>
              <a:t>recognised</a:t>
            </a:r>
            <a:r>
              <a:rPr lang="en-US" sz="1200" b="0" i="0" u="none" strike="noStrike" kern="1200" baseline="0" dirty="0">
                <a:solidFill>
                  <a:schemeClr val="tx1"/>
                </a:solidFill>
                <a:latin typeface="+mn-lt"/>
                <a:ea typeface="+mn-ea"/>
                <a:cs typeface="+mn-cs"/>
              </a:rPr>
              <a:t> by Warren Gatland, the head coach of the Lions team in the tour in Australia in 2013, as key for his leadership. To address it, he sought to strengthen the higher-order social identity among the players by strengthening their professional identity as rugby players and </a:t>
            </a:r>
            <a:r>
              <a:rPr lang="en-US" sz="1200" b="0" i="0" u="none" strike="noStrike" kern="1200" baseline="0" dirty="0" err="1">
                <a:solidFill>
                  <a:schemeClr val="tx1"/>
                </a:solidFill>
                <a:latin typeface="+mn-lt"/>
                <a:ea typeface="+mn-ea"/>
                <a:cs typeface="+mn-cs"/>
              </a:rPr>
              <a:t>emphasising</a:t>
            </a:r>
            <a:r>
              <a:rPr lang="en-US" sz="1200" b="0" i="0" u="none" strike="noStrike" kern="1200" baseline="0" dirty="0">
                <a:solidFill>
                  <a:schemeClr val="tx1"/>
                </a:solidFill>
                <a:latin typeface="+mn-lt"/>
                <a:ea typeface="+mn-ea"/>
                <a:cs typeface="+mn-cs"/>
              </a:rPr>
              <a:t> that ‘as Lions, we’re in this together’, while simultaneously downplaying the player’s different national and associated class identities (Bruner, Dunlop, &amp; Beauchamp, 2014). Indeed, he focused on working to ensure that, rather than undermining a sense of shared superordinate identity (in ways that appear to have happened on previous Lions tours), national identities actually bolstered the identity associated with the Lions ‘brand’ (Harris, 2017). </a:t>
            </a:r>
          </a:p>
          <a:p>
            <a:endParaRPr lang="nl-BE"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In this, Gatland’s approach aligned with strategies recommended by Samuel Gaertner and John Dovidio’s </a:t>
            </a:r>
            <a:r>
              <a:rPr lang="en-US" sz="1200" b="0" i="1" u="none" strike="noStrike" kern="1200" baseline="0" dirty="0">
                <a:solidFill>
                  <a:schemeClr val="tx1"/>
                </a:solidFill>
                <a:latin typeface="+mn-lt"/>
                <a:ea typeface="+mn-ea"/>
                <a:cs typeface="+mn-cs"/>
              </a:rPr>
              <a:t>common ingroup identity model </a:t>
            </a:r>
            <a:r>
              <a:rPr lang="en-US" sz="1200" b="0" i="0" u="none" strike="noStrike" kern="1200" baseline="0" dirty="0">
                <a:solidFill>
                  <a:schemeClr val="tx1"/>
                </a:solidFill>
                <a:latin typeface="+mn-lt"/>
                <a:ea typeface="+mn-ea"/>
                <a:cs typeface="+mn-cs"/>
              </a:rPr>
              <a:t>(Gaertner &amp; Dovidio, 2005; Gaertner, Rust, Dovidio, Bachman, &amp; </a:t>
            </a:r>
            <a:r>
              <a:rPr lang="en-US" sz="1200" b="0" i="0" u="none" strike="noStrike" kern="1200" baseline="0" dirty="0" err="1">
                <a:solidFill>
                  <a:schemeClr val="tx1"/>
                </a:solidFill>
                <a:latin typeface="+mn-lt"/>
                <a:ea typeface="+mn-ea"/>
                <a:cs typeface="+mn-cs"/>
              </a:rPr>
              <a:t>Anastasio</a:t>
            </a:r>
            <a:r>
              <a:rPr lang="en-US" sz="1200" b="0" i="0" u="none" strike="noStrike" kern="1200" baseline="0" dirty="0">
                <a:solidFill>
                  <a:schemeClr val="tx1"/>
                </a:solidFill>
                <a:latin typeface="+mn-lt"/>
                <a:ea typeface="+mn-ea"/>
                <a:cs typeface="+mn-cs"/>
              </a:rPr>
              <a:t>, 1994). Bolstered by their sense of shared identity, the team won their first test series victory in 16 years, providing an example of how team unity (of the Lions) could have impacted in the team’s success. As Harris (2017) notes, it might also have helped that unlike his predecessor (the former All Blacks coach Graham Henry), Gatland had gone to great lengths to understand the culture and tradition of the Lions – so that despite also being a New Zealander, he was seen as more of an ‘insider’. </a:t>
            </a:r>
          </a:p>
          <a:p>
            <a:r>
              <a:rPr lang="en-US" sz="1200" b="0" i="0" u="none" strike="noStrike" kern="1200" baseline="0" dirty="0">
                <a:solidFill>
                  <a:schemeClr val="tx1"/>
                </a:solidFill>
                <a:latin typeface="+mn-lt"/>
                <a:ea typeface="+mn-ea"/>
                <a:cs typeface="+mn-cs"/>
              </a:rPr>
              <a:t>Clearly, though, as with the models of team-building that we critiqued in the first half of this chapter, evidence of those factors that </a:t>
            </a:r>
            <a:r>
              <a:rPr lang="en-US" sz="1200" b="0" i="0" u="none" strike="noStrike" kern="1200" baseline="0" dirty="0" err="1">
                <a:solidFill>
                  <a:schemeClr val="tx1"/>
                </a:solidFill>
                <a:latin typeface="+mn-lt"/>
                <a:ea typeface="+mn-ea"/>
                <a:cs typeface="+mn-cs"/>
              </a:rPr>
              <a:t>fuelled</a:t>
            </a:r>
            <a:r>
              <a:rPr lang="en-US" sz="1200" b="0" i="0" u="none" strike="noStrike" kern="1200" baseline="0" dirty="0">
                <a:solidFill>
                  <a:schemeClr val="tx1"/>
                </a:solidFill>
                <a:latin typeface="+mn-lt"/>
                <a:ea typeface="+mn-ea"/>
                <a:cs typeface="+mn-cs"/>
              </a:rPr>
              <a:t> the Lions’ success is only anecdotal. Nevertheless, rigorous </a:t>
            </a:r>
            <a:r>
              <a:rPr lang="en-US" sz="1200" b="0" i="0" u="none" strike="noStrike" kern="1200" baseline="0" dirty="0" err="1">
                <a:solidFill>
                  <a:schemeClr val="tx1"/>
                </a:solidFill>
                <a:latin typeface="+mn-lt"/>
                <a:ea typeface="+mn-ea"/>
                <a:cs typeface="+mn-cs"/>
              </a:rPr>
              <a:t>programmes</a:t>
            </a:r>
            <a:r>
              <a:rPr lang="en-US" sz="1200" b="0" i="0" u="none" strike="noStrike" kern="1200" baseline="0" dirty="0">
                <a:solidFill>
                  <a:schemeClr val="tx1"/>
                </a:solidFill>
                <a:latin typeface="+mn-lt"/>
                <a:ea typeface="+mn-ea"/>
                <a:cs typeface="+mn-cs"/>
              </a:rPr>
              <a:t> of researchers provide more robust evidence to substantiate these claims. In one of these, Maarten De Backer and colleagues (2011) showed that coaches of elite handball teams had a critical role to play in determining athletes’ identification with their team. In particular, to the extent that coaches were perceived by players to support their needs and treat them fairly (i.e., with procedural justice) this increased those players’ feeling of ‘we’ and ‘us’ in ways that fed into both the task and the social cohesion in the team (see also Chapter 19). </a:t>
            </a:r>
          </a:p>
          <a:p>
            <a:r>
              <a:rPr lang="en-US" sz="1200" b="0" i="0" u="none" strike="noStrike" kern="1200" baseline="0" dirty="0">
                <a:solidFill>
                  <a:schemeClr val="tx1"/>
                </a:solidFill>
                <a:latin typeface="+mn-lt"/>
                <a:ea typeface="+mn-ea"/>
                <a:cs typeface="+mn-cs"/>
              </a:rPr>
              <a:t>Programmatic work by the third author and colleagues has also observed that identity entrepreneurship is not restricted to coaches but is also displayed by other leaders in a team, and that this plays an important role in strengthening team identification (Fransen, </a:t>
            </a:r>
            <a:r>
              <a:rPr lang="en-US" sz="1200" b="0" i="0" u="none" strike="noStrike" kern="1200" baseline="0" dirty="0" err="1">
                <a:solidFill>
                  <a:schemeClr val="tx1"/>
                </a:solidFill>
                <a:latin typeface="+mn-lt"/>
                <a:ea typeface="+mn-ea"/>
                <a:cs typeface="+mn-cs"/>
              </a:rPr>
              <a:t>Decroos</a:t>
            </a:r>
            <a:r>
              <a:rPr lang="en-US" sz="1200" b="0" i="0" u="none" strike="noStrike" kern="1200" baseline="0" dirty="0">
                <a:solidFill>
                  <a:schemeClr val="tx1"/>
                </a:solidFill>
                <a:latin typeface="+mn-lt"/>
                <a:ea typeface="+mn-ea"/>
                <a:cs typeface="+mn-cs"/>
              </a:rPr>
              <a:t> et al., 2016; Fransen, Haslam, Steffens &amp; Boen, 2020; Fransen, Steffens et al., 2016). For example, a study conducted with 343 players of team sports found that the leadership quality of both coaches and athlete leaders was predictive of a team’s task and social cohesion. Critically, though, for our present purposes, both pathways were mediated by athletes’ identification with their team (in ways suggested by Figure 13.2; Fransen, </a:t>
            </a:r>
            <a:r>
              <a:rPr lang="en-US" sz="1200" b="0" i="0" u="none" strike="noStrike" kern="1200" baseline="0" dirty="0" err="1">
                <a:solidFill>
                  <a:schemeClr val="tx1"/>
                </a:solidFill>
                <a:latin typeface="+mn-lt"/>
                <a:ea typeface="+mn-ea"/>
                <a:cs typeface="+mn-cs"/>
              </a:rPr>
              <a:t>Decroos</a:t>
            </a:r>
            <a:r>
              <a:rPr lang="en-US" sz="1200" b="0" i="0" u="none" strike="noStrike" kern="1200" baseline="0" dirty="0">
                <a:solidFill>
                  <a:schemeClr val="tx1"/>
                </a:solidFill>
                <a:latin typeface="+mn-lt"/>
                <a:ea typeface="+mn-ea"/>
                <a:cs typeface="+mn-cs"/>
              </a:rPr>
              <a:t> et al., 2016). </a:t>
            </a:r>
          </a:p>
          <a:p>
            <a:endParaRPr lang="nl-BE"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Yet as we intimated above, in sharp contrast to the construct of team cohesion, to date social identification has received only very limited attention in sports contexts. Nevertheless, having been shown to be a critical underpinning of team cohesion, it makes sense to suggest that team-building interventions would be more effective if they treated team identification as the focal construct rather than the more distal </a:t>
            </a:r>
            <a:r>
              <a:rPr lang="en-US" sz="1200" b="0" i="0" u="none" strike="noStrike" kern="1200" baseline="0" dirty="0" err="1">
                <a:solidFill>
                  <a:schemeClr val="tx1"/>
                </a:solidFill>
                <a:latin typeface="+mn-lt"/>
                <a:ea typeface="+mn-ea"/>
                <a:cs typeface="+mn-cs"/>
              </a:rPr>
              <a:t>behavioural</a:t>
            </a:r>
            <a:r>
              <a:rPr lang="en-US" sz="1200" b="0" i="0" u="none" strike="noStrike" kern="1200" baseline="0" dirty="0">
                <a:solidFill>
                  <a:schemeClr val="tx1"/>
                </a:solidFill>
                <a:latin typeface="+mn-lt"/>
                <a:ea typeface="+mn-ea"/>
                <a:cs typeface="+mn-cs"/>
              </a:rPr>
              <a:t> outcome of team cohesion. This is an observation that we pursue further in the next section.</a:t>
            </a:r>
            <a:endParaRPr lang="nl-BE" sz="1800" b="0" i="0" u="none" strike="noStrike" baseline="0" dirty="0">
              <a:solidFill>
                <a:srgbClr val="000000"/>
              </a:solidFill>
              <a:latin typeface="Times New Roman" panose="02020603050405020304" pitchFamily="18" charset="0"/>
            </a:endParaRPr>
          </a:p>
        </p:txBody>
      </p:sp>
      <p:sp>
        <p:nvSpPr>
          <p:cNvPr id="4" name="Slide Number Placeholder 3"/>
          <p:cNvSpPr>
            <a:spLocks noGrp="1"/>
          </p:cNvSpPr>
          <p:nvPr>
            <p:ph type="sldNum" sz="quarter" idx="10"/>
          </p:nvPr>
        </p:nvSpPr>
        <p:spPr/>
        <p:txBody>
          <a:bodyPr/>
          <a:lstStyle/>
          <a:p>
            <a:pPr>
              <a:defRPr/>
            </a:pPr>
            <a:fld id="{04915706-070A-4707-AA18-DDF1820200B2}" type="slidenum">
              <a:rPr lang="en-GB" smtClean="0"/>
              <a:pPr>
                <a:defRPr/>
              </a:pPr>
              <a:t>9</a:t>
            </a:fld>
            <a:endParaRPr lang="en-GB"/>
          </a:p>
        </p:txBody>
      </p:sp>
    </p:spTree>
    <p:extLst>
      <p:ext uri="{BB962C8B-B14F-4D97-AF65-F5344CB8AC3E}">
        <p14:creationId xmlns:p14="http://schemas.microsoft.com/office/powerpoint/2010/main" val="393769929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47500" lnSpcReduction="20000"/>
          </a:bodyPr>
          <a:lstStyle/>
          <a:p>
            <a:endParaRPr lang="nl-BE"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The England football team bowed out of the 2014 World Cup in Brazil without a win to their name. In response to this disappointment, then England captain, Wayne Rooney, introduced player-only meetings with the vision of bringing individual star players together as a unified team (BBC Sport, 2014). The sessions involved players sharing stories with one another and focusing on how the team could improve. A key reflection Rooney disclosed following the introduction of the team meetings pointed directly to how some of the quieter players, perhaps those who did not typically find their voice in and around the team, came to the fore and contributed for the team. If this act of player-led sharing is good enough for Wayne Rooney et al., perhaps it is too for other sport teams aiming to develop a shared team identity.</a:t>
            </a:r>
          </a:p>
          <a:p>
            <a:r>
              <a:rPr lang="en-US" sz="1200" b="0" i="0" u="none" strike="noStrike" kern="1200" baseline="0" dirty="0">
                <a:solidFill>
                  <a:schemeClr val="tx1"/>
                </a:solidFill>
                <a:latin typeface="+mn-lt"/>
                <a:ea typeface="+mn-ea"/>
                <a:cs typeface="+mn-cs"/>
              </a:rPr>
              <a:t>Indeed, this very notion, which has been scientifically termed Personal-Disclosure Mutual-Sharing (PDMS), has attracted growing attention within the sport psychology literature in recent years (Dunn &amp; Holt, 2004; Holt &amp; Dunn, 2006). Indeed, PDMS is derived from the approach often seen in support groups (e.g., bereavement, alcoholics) where individuals take turns to disclosure personal information about a particular theme or topic. In sport, PDMS is a team-building activity that involves athletes and team members communicating their values, beliefs, attitudes and personal motives with the rest of the team in a safe, supportive and collegiate environment. In particular, mutual-sharing refers to the idea that all team members tell a previously unknown story – about their personal experiences and aspirations – to others in their team. And it is this combined experience of sharing personal stories, and the fact all team members do the same, that creates shared perceptions and meanings among team members (</a:t>
            </a:r>
            <a:r>
              <a:rPr lang="en-US" sz="1200" b="0" i="0" u="none" strike="noStrike" kern="1200" baseline="0" dirty="0" err="1">
                <a:solidFill>
                  <a:schemeClr val="tx1"/>
                </a:solidFill>
                <a:latin typeface="+mn-lt"/>
                <a:ea typeface="+mn-ea"/>
                <a:cs typeface="+mn-cs"/>
              </a:rPr>
              <a:t>Ostroff</a:t>
            </a:r>
            <a:r>
              <a:rPr lang="en-US" sz="1200" b="0" i="0" u="none" strike="noStrike" kern="1200" baseline="0" dirty="0">
                <a:solidFill>
                  <a:schemeClr val="tx1"/>
                </a:solidFill>
                <a:latin typeface="+mn-lt"/>
                <a:ea typeface="+mn-ea"/>
                <a:cs typeface="+mn-cs"/>
              </a:rPr>
              <a:t>, Kinicki, &amp; </a:t>
            </a:r>
            <a:r>
              <a:rPr lang="en-US" sz="1200" b="0" i="0" u="none" strike="noStrike" kern="1200" baseline="0" dirty="0" err="1">
                <a:solidFill>
                  <a:schemeClr val="tx1"/>
                </a:solidFill>
                <a:latin typeface="+mn-lt"/>
                <a:ea typeface="+mn-ea"/>
                <a:cs typeface="+mn-cs"/>
              </a:rPr>
              <a:t>Tamkins</a:t>
            </a:r>
            <a:r>
              <a:rPr lang="en-US" sz="1200" b="0" i="0" u="none" strike="noStrike" kern="1200" baseline="0" dirty="0">
                <a:solidFill>
                  <a:schemeClr val="tx1"/>
                </a:solidFill>
                <a:latin typeface="+mn-lt"/>
                <a:ea typeface="+mn-ea"/>
                <a:cs typeface="+mn-cs"/>
              </a:rPr>
              <a:t>, 2003; Windsor, Barker, &amp; McCarthy, 2011).</a:t>
            </a:r>
          </a:p>
          <a:p>
            <a:r>
              <a:rPr lang="en-US" sz="1200" b="0" i="0" u="none" strike="noStrike" kern="1200" baseline="0" dirty="0">
                <a:solidFill>
                  <a:schemeClr val="tx1"/>
                </a:solidFill>
                <a:latin typeface="+mn-lt"/>
                <a:ea typeface="+mn-ea"/>
                <a:cs typeface="+mn-cs"/>
              </a:rPr>
              <a:t>Athletes’ engagement in PDMS can increase athletes’ identification with their sport team by helping the group to develop shared norms, meaning and values. The capacity for PDMS to do this is suggested by a large body of research in the social identity tradition, which has found that self-disclosure among group members helps to build a sense of shared identity (e.g., Turner, </a:t>
            </a:r>
            <a:r>
              <a:rPr lang="en-US" sz="1200" b="0" i="0" u="none" strike="noStrike" kern="1200" baseline="0" dirty="0" err="1">
                <a:solidFill>
                  <a:schemeClr val="tx1"/>
                </a:solidFill>
                <a:latin typeface="+mn-lt"/>
                <a:ea typeface="+mn-ea"/>
                <a:cs typeface="+mn-cs"/>
              </a:rPr>
              <a:t>Hewstone</a:t>
            </a:r>
            <a:r>
              <a:rPr lang="en-US" sz="1200" b="0" i="0" u="none" strike="noStrike" kern="1200" baseline="0" dirty="0">
                <a:solidFill>
                  <a:schemeClr val="tx1"/>
                </a:solidFill>
                <a:latin typeface="+mn-lt"/>
                <a:ea typeface="+mn-ea"/>
                <a:cs typeface="+mn-cs"/>
              </a:rPr>
              <a:t>, &amp; </a:t>
            </a:r>
            <a:r>
              <a:rPr lang="en-US" sz="1200" b="0" i="0" u="none" strike="noStrike" kern="1200" baseline="0" dirty="0" err="1">
                <a:solidFill>
                  <a:schemeClr val="tx1"/>
                </a:solidFill>
                <a:latin typeface="+mn-lt"/>
                <a:ea typeface="+mn-ea"/>
                <a:cs typeface="+mn-cs"/>
              </a:rPr>
              <a:t>Voci</a:t>
            </a:r>
            <a:r>
              <a:rPr lang="en-US" sz="1200" b="0" i="0" u="none" strike="noStrike" kern="1200" baseline="0" dirty="0">
                <a:solidFill>
                  <a:schemeClr val="tx1"/>
                </a:solidFill>
                <a:latin typeface="+mn-lt"/>
                <a:ea typeface="+mn-ea"/>
                <a:cs typeface="+mn-cs"/>
              </a:rPr>
              <a:t>, 2007) and that shared identity also encourages self-disclosure (e.g., Dovidio et al., 1997). Indeed, because shared identity is generally a basis for sharing private information (Greenaway, Wright et al., 2015) people tend to </a:t>
            </a:r>
            <a:r>
              <a:rPr lang="en-US" sz="1200" b="0" i="1" u="none" strike="noStrike" kern="1200" baseline="0" dirty="0">
                <a:solidFill>
                  <a:schemeClr val="tx1"/>
                </a:solidFill>
                <a:latin typeface="+mn-lt"/>
                <a:ea typeface="+mn-ea"/>
                <a:cs typeface="+mn-cs"/>
              </a:rPr>
              <a:t>infer </a:t>
            </a:r>
            <a:r>
              <a:rPr lang="en-US" sz="1200" b="0" i="0" u="none" strike="noStrike" kern="1200" baseline="0" dirty="0">
                <a:solidFill>
                  <a:schemeClr val="tx1"/>
                </a:solidFill>
                <a:latin typeface="+mn-lt"/>
                <a:ea typeface="+mn-ea"/>
                <a:cs typeface="+mn-cs"/>
              </a:rPr>
              <a:t>that they share identity once they find themselves engaging in self-disclosure (Chapter 3). Moreover, the process of self-disclosure can help team members develop good relationships with their teammate (i.e., in-group ties, which is one of the three core dimensions of social identity; Bruner, Dunlop, &amp; Beauchamp, 2014) by providing a platform for strong psychological connection and a sense of belonging. Discovering new information about teammates that would typically remain unknown also encourages empathy based on shared understanding and common experiences of problems and issues (Dryden, 2006; Hardy &amp; </a:t>
            </a:r>
            <a:r>
              <a:rPr lang="en-US" sz="1200" b="0" i="0" u="none" strike="noStrike" kern="1200" baseline="0" dirty="0" err="1">
                <a:solidFill>
                  <a:schemeClr val="tx1"/>
                </a:solidFill>
                <a:latin typeface="+mn-lt"/>
                <a:ea typeface="+mn-ea"/>
                <a:cs typeface="+mn-cs"/>
              </a:rPr>
              <a:t>Crace</a:t>
            </a:r>
            <a:r>
              <a:rPr lang="en-US" sz="1200" b="0" i="0" u="none" strike="noStrike" kern="1200" baseline="0" dirty="0">
                <a:solidFill>
                  <a:schemeClr val="tx1"/>
                </a:solidFill>
                <a:latin typeface="+mn-lt"/>
                <a:ea typeface="+mn-ea"/>
                <a:cs typeface="+mn-cs"/>
              </a:rPr>
              <a:t>, 1997; </a:t>
            </a:r>
            <a:r>
              <a:rPr lang="en-US" sz="1200" b="0" i="0" u="none" strike="noStrike" kern="1200" baseline="0" dirty="0" err="1">
                <a:solidFill>
                  <a:schemeClr val="tx1"/>
                </a:solidFill>
                <a:latin typeface="+mn-lt"/>
                <a:ea typeface="+mn-ea"/>
                <a:cs typeface="+mn-cs"/>
              </a:rPr>
              <a:t>Olarte</a:t>
            </a:r>
            <a:r>
              <a:rPr lang="en-US" sz="1200" b="0" i="0" u="none" strike="noStrike" kern="1200" baseline="0" dirty="0">
                <a:solidFill>
                  <a:schemeClr val="tx1"/>
                </a:solidFill>
                <a:latin typeface="+mn-lt"/>
                <a:ea typeface="+mn-ea"/>
                <a:cs typeface="+mn-cs"/>
              </a:rPr>
              <a:t>, 2003; </a:t>
            </a:r>
            <a:r>
              <a:rPr lang="en-US" sz="1200" b="0" i="0" u="none" strike="noStrike" kern="1200" baseline="0" dirty="0" err="1">
                <a:solidFill>
                  <a:schemeClr val="tx1"/>
                </a:solidFill>
                <a:latin typeface="+mn-lt"/>
                <a:ea typeface="+mn-ea"/>
                <a:cs typeface="+mn-cs"/>
              </a:rPr>
              <a:t>Orlick</a:t>
            </a:r>
            <a:r>
              <a:rPr lang="en-US" sz="1200" b="0" i="0" u="none" strike="noStrike" kern="1200" baseline="0" dirty="0">
                <a:solidFill>
                  <a:schemeClr val="tx1"/>
                </a:solidFill>
                <a:latin typeface="+mn-lt"/>
                <a:ea typeface="+mn-ea"/>
                <a:cs typeface="+mn-cs"/>
              </a:rPr>
              <a:t>, 1990; </a:t>
            </a:r>
            <a:r>
              <a:rPr lang="en-US" sz="1200" b="0" i="0" u="none" strike="noStrike" kern="1200" baseline="0" dirty="0" err="1">
                <a:solidFill>
                  <a:schemeClr val="tx1"/>
                </a:solidFill>
                <a:latin typeface="+mn-lt"/>
                <a:ea typeface="+mn-ea"/>
                <a:cs typeface="+mn-cs"/>
              </a:rPr>
              <a:t>Yukleson</a:t>
            </a:r>
            <a:r>
              <a:rPr lang="en-US" sz="1200" b="0" i="0" u="none" strike="noStrike" kern="1200" baseline="0" dirty="0">
                <a:solidFill>
                  <a:schemeClr val="tx1"/>
                </a:solidFill>
                <a:latin typeface="+mn-lt"/>
                <a:ea typeface="+mn-ea"/>
                <a:cs typeface="+mn-cs"/>
              </a:rPr>
              <a:t>, 2010). </a:t>
            </a:r>
          </a:p>
        </p:txBody>
      </p:sp>
      <p:sp>
        <p:nvSpPr>
          <p:cNvPr id="4" name="Slide Number Placeholder 3"/>
          <p:cNvSpPr>
            <a:spLocks noGrp="1"/>
          </p:cNvSpPr>
          <p:nvPr>
            <p:ph type="sldNum" sz="quarter" idx="10"/>
          </p:nvPr>
        </p:nvSpPr>
        <p:spPr/>
        <p:txBody>
          <a:bodyPr/>
          <a:lstStyle/>
          <a:p>
            <a:pPr>
              <a:defRPr/>
            </a:pPr>
            <a:fld id="{04915706-070A-4707-AA18-DDF1820200B2}" type="slidenum">
              <a:rPr lang="en-GB" smtClean="0"/>
              <a:pPr>
                <a:defRPr/>
              </a:pPr>
              <a:t>11</a:t>
            </a:fld>
            <a:endParaRPr lang="en-GB"/>
          </a:p>
        </p:txBody>
      </p:sp>
    </p:spTree>
    <p:extLst>
      <p:ext uri="{BB962C8B-B14F-4D97-AF65-F5344CB8AC3E}">
        <p14:creationId xmlns:p14="http://schemas.microsoft.com/office/powerpoint/2010/main" val="181078479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Title-Subtitle-Speaker">
    <p:spTree>
      <p:nvGrpSpPr>
        <p:cNvPr id="1" name=""/>
        <p:cNvGrpSpPr/>
        <p:nvPr/>
      </p:nvGrpSpPr>
      <p:grpSpPr>
        <a:xfrm>
          <a:off x="0" y="0"/>
          <a:ext cx="0" cy="0"/>
          <a:chOff x="0" y="0"/>
          <a:chExt cx="0" cy="0"/>
        </a:xfrm>
      </p:grpSpPr>
      <p:sp>
        <p:nvSpPr>
          <p:cNvPr id="2" name="Title 1"/>
          <p:cNvSpPr>
            <a:spLocks noGrp="1"/>
          </p:cNvSpPr>
          <p:nvPr>
            <p:ph type="ctrTitle"/>
          </p:nvPr>
        </p:nvSpPr>
        <p:spPr>
          <a:xfrm>
            <a:off x="679939" y="438353"/>
            <a:ext cx="7772400" cy="521493"/>
          </a:xfrm>
        </p:spPr>
        <p:txBody>
          <a:bodyPr anchor="t">
            <a:noAutofit/>
          </a:bodyPr>
          <a:lstStyle>
            <a:lvl1pPr algn="l">
              <a:defRPr sz="3600" b="1"/>
            </a:lvl1pPr>
          </a:lstStyle>
          <a:p>
            <a:r>
              <a:rPr lang="en-US" dirty="0"/>
              <a:t>Click to edit Master title style</a:t>
            </a:r>
          </a:p>
        </p:txBody>
      </p:sp>
      <p:sp>
        <p:nvSpPr>
          <p:cNvPr id="3" name="Subtitle 2"/>
          <p:cNvSpPr>
            <a:spLocks noGrp="1"/>
          </p:cNvSpPr>
          <p:nvPr>
            <p:ph type="subTitle" idx="1"/>
          </p:nvPr>
        </p:nvSpPr>
        <p:spPr>
          <a:xfrm>
            <a:off x="679939" y="988352"/>
            <a:ext cx="7772400" cy="519094"/>
          </a:xfrm>
        </p:spPr>
        <p:txBody>
          <a:bodyPr>
            <a:normAutofit/>
          </a:bodyPr>
          <a:lstStyle>
            <a:lvl1pPr marL="0" indent="0" algn="l">
              <a:buNone/>
              <a:defRPr sz="2800">
                <a:solidFill>
                  <a:srgbClr val="708DEA"/>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13" name="Content Placeholder 12"/>
          <p:cNvSpPr>
            <a:spLocks noGrp="1"/>
          </p:cNvSpPr>
          <p:nvPr>
            <p:ph sz="quarter" idx="10"/>
          </p:nvPr>
        </p:nvSpPr>
        <p:spPr>
          <a:xfrm>
            <a:off x="679938" y="1535952"/>
            <a:ext cx="7772400" cy="581025"/>
          </a:xfrm>
        </p:spPr>
        <p:txBody>
          <a:bodyPr>
            <a:normAutofit/>
          </a:bodyPr>
          <a:lstStyle>
            <a:lvl1pPr marL="0" indent="0">
              <a:buNone/>
              <a:defRPr sz="2000"/>
            </a:lvl1pPr>
          </a:lstStyle>
          <a:p>
            <a:pPr lvl="0"/>
            <a:r>
              <a:rPr lang="en-GB" dirty="0"/>
              <a:t>Click to edit Master text styles</a:t>
            </a:r>
          </a:p>
        </p:txBody>
      </p:sp>
      <p:pic>
        <p:nvPicPr>
          <p:cNvPr id="5" name="Picture 4">
            <a:extLst>
              <a:ext uri="{FF2B5EF4-FFF2-40B4-BE49-F238E27FC236}">
                <a16:creationId xmlns:a16="http://schemas.microsoft.com/office/drawing/2014/main" id="{927B991C-56B6-794A-8E0C-92A3133BC362}"/>
              </a:ext>
            </a:extLst>
          </p:cNvPr>
          <p:cNvPicPr>
            <a:picLocks noChangeAspect="1"/>
          </p:cNvPicPr>
          <p:nvPr userDrawn="1"/>
        </p:nvPicPr>
        <p:blipFill>
          <a:blip r:embed="rId2"/>
          <a:stretch>
            <a:fillRect/>
          </a:stretch>
        </p:blipFill>
        <p:spPr>
          <a:xfrm>
            <a:off x="7949958" y="244841"/>
            <a:ext cx="1004760" cy="1430010"/>
          </a:xfrm>
          <a:prstGeom prst="rect">
            <a:avLst/>
          </a:prstGeom>
        </p:spPr>
      </p:pic>
      <p:sp>
        <p:nvSpPr>
          <p:cNvPr id="6" name="Oval 5">
            <a:extLst>
              <a:ext uri="{FF2B5EF4-FFF2-40B4-BE49-F238E27FC236}">
                <a16:creationId xmlns:a16="http://schemas.microsoft.com/office/drawing/2014/main" id="{285CC83F-1E22-DB42-B0D8-6F5313CDF349}"/>
              </a:ext>
            </a:extLst>
          </p:cNvPr>
          <p:cNvSpPr/>
          <p:nvPr userDrawn="1"/>
        </p:nvSpPr>
        <p:spPr>
          <a:xfrm>
            <a:off x="8288215" y="1206134"/>
            <a:ext cx="328247" cy="32566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0" name="Slide Number Placeholder 5">
            <a:extLst>
              <a:ext uri="{FF2B5EF4-FFF2-40B4-BE49-F238E27FC236}">
                <a16:creationId xmlns:a16="http://schemas.microsoft.com/office/drawing/2014/main" id="{28F4DE66-1794-564A-B673-EE6A426FE82C}"/>
              </a:ext>
            </a:extLst>
          </p:cNvPr>
          <p:cNvSpPr>
            <a:spLocks noGrp="1"/>
          </p:cNvSpPr>
          <p:nvPr>
            <p:ph type="sldNum" sz="quarter" idx="4"/>
          </p:nvPr>
        </p:nvSpPr>
        <p:spPr>
          <a:xfrm>
            <a:off x="8197361" y="484016"/>
            <a:ext cx="509954" cy="1047779"/>
          </a:xfrm>
          <a:prstGeom prst="rect">
            <a:avLst/>
          </a:prstGeom>
        </p:spPr>
        <p:txBody>
          <a:bodyPr vert="horz" lIns="91440" tIns="45720" rIns="91440" bIns="45720" rtlCol="0" anchor="b"/>
          <a:lstStyle>
            <a:lvl1pPr algn="ctr">
              <a:defRPr sz="1800" b="0">
                <a:ln>
                  <a:noFill/>
                </a:ln>
                <a:solidFill>
                  <a:srgbClr val="50B4C9"/>
                </a:solidFill>
                <a:latin typeface="+mj-lt"/>
              </a:defRPr>
            </a:lvl1pPr>
          </a:lstStyle>
          <a:p>
            <a:fld id="{BDED0440-CF85-4CB9-8D89-87E5AE29F424}" type="slidenum">
              <a:rPr lang="en-GB" smtClean="0"/>
              <a:pPr/>
              <a:t>‹#›</a:t>
            </a:fld>
            <a:endParaRPr lang="en-GB" dirty="0"/>
          </a:p>
        </p:txBody>
      </p:sp>
    </p:spTree>
    <p:extLst>
      <p:ext uri="{BB962C8B-B14F-4D97-AF65-F5344CB8AC3E}">
        <p14:creationId xmlns:p14="http://schemas.microsoft.com/office/powerpoint/2010/main" val="695081366"/>
      </p:ext>
    </p:extLst>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92919" y="374650"/>
            <a:ext cx="8079581" cy="1243649"/>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507492" y="1508760"/>
            <a:ext cx="8065294" cy="2824639"/>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Oval 7">
            <a:extLst>
              <a:ext uri="{FF2B5EF4-FFF2-40B4-BE49-F238E27FC236}">
                <a16:creationId xmlns:a16="http://schemas.microsoft.com/office/drawing/2014/main" id="{14648699-830C-6142-A07C-D1E17D64B9C1}"/>
              </a:ext>
            </a:extLst>
          </p:cNvPr>
          <p:cNvSpPr/>
          <p:nvPr userDrawn="1"/>
        </p:nvSpPr>
        <p:spPr>
          <a:xfrm>
            <a:off x="8288215" y="4472354"/>
            <a:ext cx="328247" cy="32566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Tree>
    <p:extLst>
      <p:ext uri="{BB962C8B-B14F-4D97-AF65-F5344CB8AC3E}">
        <p14:creationId xmlns:p14="http://schemas.microsoft.com/office/powerpoint/2010/main" val="162354441"/>
      </p:ext>
    </p:extLst>
  </p:cSld>
  <p:clrMap bg1="lt1" tx1="dk1" bg2="lt2" tx2="dk2" accent1="accent1" accent2="accent2" accent3="accent3" accent4="accent4" accent5="accent5" accent6="accent6" hlink="hlink" folHlink="folHlink"/>
  <p:sldLayoutIdLst>
    <p:sldLayoutId id="2147483981" r:id="rId1"/>
  </p:sldLayoutIdLst>
  <p:hf hdr="0" ftr="0" dt="0"/>
  <p:txStyles>
    <p:titleStyle>
      <a:lvl1pPr algn="l" defTabSz="685800" rtl="0" eaLnBrk="1" latinLnBrk="0" hangingPunct="1">
        <a:lnSpc>
          <a:spcPct val="85000"/>
        </a:lnSpc>
        <a:spcBef>
          <a:spcPct val="0"/>
        </a:spcBef>
        <a:buNone/>
        <a:defRPr sz="4050" kern="1200" spc="-90" baseline="0">
          <a:solidFill>
            <a:schemeClr val="accent1"/>
          </a:solidFill>
          <a:latin typeface="+mj-lt"/>
          <a:ea typeface="+mj-ea"/>
          <a:cs typeface="+mj-cs"/>
        </a:defRPr>
      </a:lvl1pPr>
    </p:titleStyle>
    <p:bodyStyle>
      <a:lvl1pPr marL="68580" indent="-68580" algn="l" defTabSz="685800" rtl="0" eaLnBrk="1" latinLnBrk="0" hangingPunct="1">
        <a:lnSpc>
          <a:spcPct val="85000"/>
        </a:lnSpc>
        <a:spcBef>
          <a:spcPts val="975"/>
        </a:spcBef>
        <a:buFont typeface="Arial" pitchFamily="34" charset="0"/>
        <a:buChar char=" "/>
        <a:defRPr sz="1800" kern="1200">
          <a:solidFill>
            <a:schemeClr val="tx1">
              <a:lumMod val="85000"/>
              <a:lumOff val="15000"/>
            </a:schemeClr>
          </a:solidFill>
          <a:latin typeface="+mn-lt"/>
          <a:ea typeface="+mn-ea"/>
          <a:cs typeface="+mn-cs"/>
        </a:defRPr>
      </a:lvl1pPr>
      <a:lvl2pPr marL="260604" indent="-257175" algn="l" defTabSz="685800" rtl="0" eaLnBrk="1" latinLnBrk="0" hangingPunct="1">
        <a:lnSpc>
          <a:spcPct val="85000"/>
        </a:lnSpc>
        <a:spcBef>
          <a:spcPts val="450"/>
        </a:spcBef>
        <a:buFont typeface="Arial" pitchFamily="34" charset="0"/>
        <a:buChar char=" "/>
        <a:defRPr sz="1800" kern="1200">
          <a:solidFill>
            <a:schemeClr val="tx1">
              <a:lumMod val="85000"/>
              <a:lumOff val="15000"/>
            </a:schemeClr>
          </a:solidFill>
          <a:latin typeface="+mn-lt"/>
          <a:ea typeface="+mn-ea"/>
          <a:cs typeface="+mn-cs"/>
        </a:defRPr>
      </a:lvl2pPr>
      <a:lvl3pPr marL="411480" indent="-411480" algn="l" defTabSz="685800" rtl="0" eaLnBrk="1" latinLnBrk="0" hangingPunct="1">
        <a:lnSpc>
          <a:spcPct val="85000"/>
        </a:lnSpc>
        <a:spcBef>
          <a:spcPts val="450"/>
        </a:spcBef>
        <a:buFont typeface="Arial" pitchFamily="34" charset="0"/>
        <a:buChar char=" "/>
        <a:defRPr sz="1500" i="1" kern="1200">
          <a:solidFill>
            <a:schemeClr val="tx1">
              <a:lumMod val="85000"/>
              <a:lumOff val="15000"/>
            </a:schemeClr>
          </a:solidFill>
          <a:latin typeface="+mn-lt"/>
          <a:ea typeface="+mn-ea"/>
          <a:cs typeface="+mn-cs"/>
        </a:defRPr>
      </a:lvl3pPr>
      <a:lvl4pPr marL="617220" indent="-617220" algn="l" defTabSz="685800" rtl="0" eaLnBrk="1" latinLnBrk="0" hangingPunct="1">
        <a:lnSpc>
          <a:spcPct val="85000"/>
        </a:lnSpc>
        <a:spcBef>
          <a:spcPts val="450"/>
        </a:spcBef>
        <a:buFont typeface="Arial" pitchFamily="34" charset="0"/>
        <a:buChar char=" "/>
        <a:defRPr sz="1350" kern="1200">
          <a:solidFill>
            <a:schemeClr val="tx1">
              <a:lumMod val="85000"/>
              <a:lumOff val="15000"/>
            </a:schemeClr>
          </a:solidFill>
          <a:latin typeface="+mn-lt"/>
          <a:ea typeface="+mn-ea"/>
          <a:cs typeface="+mn-cs"/>
        </a:defRPr>
      </a:lvl4pPr>
      <a:lvl5pPr marL="822960" indent="-822960" algn="l" defTabSz="685800" rtl="0" eaLnBrk="1" latinLnBrk="0" hangingPunct="1">
        <a:lnSpc>
          <a:spcPct val="85000"/>
        </a:lnSpc>
        <a:spcBef>
          <a:spcPts val="450"/>
        </a:spcBef>
        <a:buFont typeface="Arial" pitchFamily="34" charset="0"/>
        <a:buChar char=" "/>
        <a:defRPr sz="1350" kern="1200">
          <a:solidFill>
            <a:schemeClr val="tx1">
              <a:lumMod val="85000"/>
              <a:lumOff val="15000"/>
            </a:schemeClr>
          </a:solidFill>
          <a:latin typeface="+mn-lt"/>
          <a:ea typeface="+mn-ea"/>
          <a:cs typeface="+mn-cs"/>
        </a:defRPr>
      </a:lvl5pPr>
      <a:lvl6pPr marL="900000" indent="-171450" algn="l" defTabSz="685800" rtl="0" eaLnBrk="1" latinLnBrk="0" hangingPunct="1">
        <a:lnSpc>
          <a:spcPct val="85000"/>
        </a:lnSpc>
        <a:spcBef>
          <a:spcPts val="450"/>
        </a:spcBef>
        <a:buFont typeface="Arial" pitchFamily="34" charset="0"/>
        <a:buChar char=" "/>
        <a:defRPr sz="1350" kern="1200">
          <a:solidFill>
            <a:schemeClr val="tx1">
              <a:lumMod val="85000"/>
              <a:lumOff val="15000"/>
            </a:schemeClr>
          </a:solidFill>
          <a:latin typeface="+mn-lt"/>
          <a:ea typeface="+mn-ea"/>
          <a:cs typeface="+mn-cs"/>
        </a:defRPr>
      </a:lvl6pPr>
      <a:lvl7pPr marL="1050000" indent="-171450" algn="l" defTabSz="685800" rtl="0" eaLnBrk="1" latinLnBrk="0" hangingPunct="1">
        <a:lnSpc>
          <a:spcPct val="85000"/>
        </a:lnSpc>
        <a:spcBef>
          <a:spcPts val="450"/>
        </a:spcBef>
        <a:buFont typeface="Arial" pitchFamily="34" charset="0"/>
        <a:buChar char=" "/>
        <a:defRPr sz="1350" kern="1200">
          <a:solidFill>
            <a:schemeClr val="tx1">
              <a:lumMod val="85000"/>
              <a:lumOff val="15000"/>
            </a:schemeClr>
          </a:solidFill>
          <a:latin typeface="+mn-lt"/>
          <a:ea typeface="+mn-ea"/>
          <a:cs typeface="+mn-cs"/>
        </a:defRPr>
      </a:lvl7pPr>
      <a:lvl8pPr marL="1200000" indent="-171450" algn="l" defTabSz="685800" rtl="0" eaLnBrk="1" latinLnBrk="0" hangingPunct="1">
        <a:lnSpc>
          <a:spcPct val="85000"/>
        </a:lnSpc>
        <a:spcBef>
          <a:spcPts val="450"/>
        </a:spcBef>
        <a:buFont typeface="Arial" pitchFamily="34" charset="0"/>
        <a:buChar char=" "/>
        <a:defRPr sz="1350" kern="1200">
          <a:solidFill>
            <a:schemeClr val="tx1">
              <a:lumMod val="85000"/>
              <a:lumOff val="15000"/>
            </a:schemeClr>
          </a:solidFill>
          <a:latin typeface="+mn-lt"/>
          <a:ea typeface="+mn-ea"/>
          <a:cs typeface="+mn-cs"/>
        </a:defRPr>
      </a:lvl8pPr>
      <a:lvl9pPr marL="1350000" indent="-171450" algn="l" defTabSz="685800" rtl="0" eaLnBrk="1" latinLnBrk="0" hangingPunct="1">
        <a:lnSpc>
          <a:spcPct val="85000"/>
        </a:lnSpc>
        <a:spcBef>
          <a:spcPts val="450"/>
        </a:spcBef>
        <a:buFont typeface="Arial" pitchFamily="34" charset="0"/>
        <a:buChar char=" "/>
        <a:defRPr sz="1350" kern="1200">
          <a:solidFill>
            <a:schemeClr val="tx1">
              <a:lumMod val="85000"/>
              <a:lumOff val="15000"/>
            </a:schemeClr>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2.tif"/><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3.jpeg"/></Relationships>
</file>

<file path=ppt/slides/_rels/slide10.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3.xml"/><Relationship Id="rId1" Type="http://schemas.openxmlformats.org/officeDocument/2006/relationships/slideLayout" Target="../slideLayouts/slideLayout1.xml"/><Relationship Id="rId4" Type="http://schemas.openxmlformats.org/officeDocument/2006/relationships/image" Target="../media/image11.jpeg"/></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BE272627-D71E-A141-8DE3-F13201A62D86}"/>
              </a:ext>
            </a:extLst>
          </p:cNvPr>
          <p:cNvSpPr>
            <a:spLocks noGrp="1"/>
          </p:cNvSpPr>
          <p:nvPr>
            <p:ph type="sldNum" sz="quarter" idx="4"/>
          </p:nvPr>
        </p:nvSpPr>
        <p:spPr/>
        <p:txBody>
          <a:bodyPr/>
          <a:lstStyle/>
          <a:p>
            <a:fld id="{BDED0440-CF85-4CB9-8D89-87E5AE29F424}" type="slidenum">
              <a:rPr lang="en-GB" smtClean="0"/>
              <a:pPr/>
              <a:t>1</a:t>
            </a:fld>
            <a:endParaRPr lang="en-GB" dirty="0"/>
          </a:p>
        </p:txBody>
      </p:sp>
      <p:sp>
        <p:nvSpPr>
          <p:cNvPr id="11" name="Rectangle 10">
            <a:extLst>
              <a:ext uri="{FF2B5EF4-FFF2-40B4-BE49-F238E27FC236}">
                <a16:creationId xmlns:a16="http://schemas.microsoft.com/office/drawing/2014/main" id="{2FB1E9C9-F201-6A4A-AFCD-8CA98D36AAD3}"/>
              </a:ext>
            </a:extLst>
          </p:cNvPr>
          <p:cNvSpPr/>
          <p:nvPr/>
        </p:nvSpPr>
        <p:spPr>
          <a:xfrm>
            <a:off x="7620000" y="157982"/>
            <a:ext cx="1359877" cy="169984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Title 1"/>
          <p:cNvSpPr txBox="1">
            <a:spLocks/>
          </p:cNvSpPr>
          <p:nvPr/>
        </p:nvSpPr>
        <p:spPr>
          <a:xfrm>
            <a:off x="321058" y="246234"/>
            <a:ext cx="7830655" cy="1506179"/>
          </a:xfrm>
          <a:prstGeom prst="rect">
            <a:avLst/>
          </a:prstGeom>
        </p:spPr>
        <p:txBody>
          <a:bodyPr vert="horz" lIns="91440" tIns="45720" rIns="91440" bIns="45720" rtlCol="0" anchor="ctr">
            <a:noAutofit/>
          </a:bodyPr>
          <a:lstStyle>
            <a:lvl1pPr algn="l" defTabSz="685800" rtl="0" eaLnBrk="1" latinLnBrk="0" hangingPunct="1">
              <a:lnSpc>
                <a:spcPct val="85000"/>
              </a:lnSpc>
              <a:spcBef>
                <a:spcPct val="0"/>
              </a:spcBef>
              <a:buNone/>
              <a:defRPr sz="6000" b="1" kern="1200" spc="-90" baseline="0">
                <a:solidFill>
                  <a:schemeClr val="accent1"/>
                </a:solidFill>
                <a:latin typeface="+mj-lt"/>
                <a:ea typeface="+mj-ea"/>
                <a:cs typeface="+mj-cs"/>
              </a:defRPr>
            </a:lvl1pPr>
          </a:lstStyle>
          <a:p>
            <a:r>
              <a:rPr lang="en-GB" sz="2800" b="0" dirty="0">
                <a:solidFill>
                  <a:schemeClr val="bg1">
                    <a:lumMod val="50000"/>
                  </a:schemeClr>
                </a:solidFill>
                <a:latin typeface="Avenir Roman" panose="02000503020000020003" pitchFamily="2" charset="0"/>
                <a:ea typeface="Bodoni Ornaments" pitchFamily="2" charset="0"/>
                <a:cs typeface="Beirut" pitchFamily="2" charset="-78"/>
              </a:rPr>
              <a:t>Lecture 13</a:t>
            </a:r>
          </a:p>
          <a:p>
            <a:r>
              <a:rPr lang="en-GB" sz="2800" b="0" dirty="0">
                <a:solidFill>
                  <a:srgbClr val="22568B"/>
                </a:solidFill>
                <a:latin typeface="Avenir Roman" panose="02000503020000020003" pitchFamily="2" charset="0"/>
                <a:ea typeface="Bodoni Ornaments" pitchFamily="2" charset="0"/>
                <a:cs typeface="Beirut" pitchFamily="2" charset="-78"/>
              </a:rPr>
              <a:t>Team Identity Development</a:t>
            </a:r>
          </a:p>
        </p:txBody>
      </p:sp>
      <p:sp>
        <p:nvSpPr>
          <p:cNvPr id="10" name="Rectangle 9"/>
          <p:cNvSpPr/>
          <p:nvPr/>
        </p:nvSpPr>
        <p:spPr>
          <a:xfrm>
            <a:off x="479462" y="2019174"/>
            <a:ext cx="5566667" cy="2246769"/>
          </a:xfrm>
          <a:prstGeom prst="rect">
            <a:avLst/>
          </a:prstGeom>
        </p:spPr>
        <p:txBody>
          <a:bodyPr wrap="square">
            <a:spAutoFit/>
          </a:bodyPr>
          <a:lstStyle/>
          <a:p>
            <a:r>
              <a:rPr lang="en-GB" sz="2000" dirty="0">
                <a:solidFill>
                  <a:srgbClr val="4094D1"/>
                </a:solidFill>
                <a:latin typeface="Avenir Roman" panose="02000503020000020003" pitchFamily="2" charset="0"/>
                <a:ea typeface="Apple Color Emoji" pitchFamily="2" charset="0"/>
                <a:cs typeface="Al Bayan Plain" pitchFamily="2" charset="-78"/>
              </a:rPr>
              <a:t>Jamie B. Barker,</a:t>
            </a:r>
          </a:p>
          <a:p>
            <a:r>
              <a:rPr lang="en-GB" sz="2000" dirty="0">
                <a:solidFill>
                  <a:srgbClr val="4094D1"/>
                </a:solidFill>
                <a:latin typeface="Avenir Roman" panose="02000503020000020003" pitchFamily="2" charset="0"/>
                <a:ea typeface="Apple Color Emoji" pitchFamily="2" charset="0"/>
                <a:cs typeface="Al Bayan Plain" pitchFamily="2" charset="-78"/>
              </a:rPr>
              <a:t>S. Alexander Haslam,</a:t>
            </a:r>
          </a:p>
          <a:p>
            <a:r>
              <a:rPr lang="en-GB" sz="2000" dirty="0">
                <a:solidFill>
                  <a:srgbClr val="4094D1"/>
                </a:solidFill>
                <a:latin typeface="Avenir Roman" panose="02000503020000020003" pitchFamily="2" charset="0"/>
                <a:ea typeface="Apple Color Emoji" pitchFamily="2" charset="0"/>
                <a:cs typeface="Al Bayan Plain" pitchFamily="2" charset="-78"/>
              </a:rPr>
              <a:t>Katrien Fransen,</a:t>
            </a:r>
          </a:p>
          <a:p>
            <a:r>
              <a:rPr lang="en-GB" sz="2000" dirty="0">
                <a:solidFill>
                  <a:srgbClr val="4094D1"/>
                </a:solidFill>
                <a:latin typeface="Avenir Roman" panose="02000503020000020003" pitchFamily="2" charset="0"/>
                <a:ea typeface="Apple Color Emoji" pitchFamily="2" charset="0"/>
                <a:cs typeface="Al Bayan Plain" pitchFamily="2" charset="-78"/>
              </a:rPr>
              <a:t>Matthew J. Slater,</a:t>
            </a:r>
          </a:p>
          <a:p>
            <a:r>
              <a:rPr lang="en-GB" sz="2000" dirty="0">
                <a:solidFill>
                  <a:srgbClr val="4094D1"/>
                </a:solidFill>
                <a:latin typeface="Avenir Roman" panose="02000503020000020003" pitchFamily="2" charset="0"/>
                <a:ea typeface="Apple Color Emoji" pitchFamily="2" charset="0"/>
                <a:cs typeface="Al Bayan Plain" pitchFamily="2" charset="-78"/>
              </a:rPr>
              <a:t>Craig White,</a:t>
            </a:r>
          </a:p>
          <a:p>
            <a:r>
              <a:rPr lang="en-GB" sz="2000" dirty="0">
                <a:solidFill>
                  <a:srgbClr val="4094D1"/>
                </a:solidFill>
                <a:latin typeface="Avenir Roman" panose="02000503020000020003" pitchFamily="2" charset="0"/>
                <a:ea typeface="Apple Color Emoji" pitchFamily="2" charset="0"/>
                <a:cs typeface="Al Bayan Plain" pitchFamily="2" charset="-78"/>
              </a:rPr>
              <a:t>&amp; Niels Mertens</a:t>
            </a:r>
          </a:p>
          <a:p>
            <a:endParaRPr lang="en-GB" sz="2000" dirty="0">
              <a:solidFill>
                <a:srgbClr val="4094D1"/>
              </a:solidFill>
              <a:latin typeface="Avenir Roman" panose="02000503020000020003" pitchFamily="2" charset="0"/>
              <a:ea typeface="Apple Color Emoji" pitchFamily="2" charset="0"/>
              <a:cs typeface="Al Bayan Plain" pitchFamily="2" charset="-78"/>
            </a:endParaRPr>
          </a:p>
        </p:txBody>
      </p:sp>
      <p:pic>
        <p:nvPicPr>
          <p:cNvPr id="9" name="Picture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558959" y="246743"/>
            <a:ext cx="1375270" cy="2240171"/>
          </a:xfrm>
          <a:prstGeom prst="rect">
            <a:avLst/>
          </a:prstGeom>
        </p:spPr>
      </p:pic>
      <p:pic>
        <p:nvPicPr>
          <p:cNvPr id="1026" name="Picture 2" descr="woman wearing white shirt">
            <a:extLst>
              <a:ext uri="{FF2B5EF4-FFF2-40B4-BE49-F238E27FC236}">
                <a16:creationId xmlns:a16="http://schemas.microsoft.com/office/drawing/2014/main" id="{EDF35E70-29C3-4C10-9F7C-1840F9C2B8A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128451" y="1680180"/>
            <a:ext cx="4274186" cy="2850630"/>
          </a:xfrm>
          <a:prstGeom prst="rect">
            <a:avLst/>
          </a:prstGeom>
          <a:noFill/>
          <a:effectLst>
            <a:softEdge rad="2667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2047201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2844C4A-9FB8-4669-9918-38D80F6E41A1}"/>
              </a:ext>
            </a:extLst>
          </p:cNvPr>
          <p:cNvSpPr>
            <a:spLocks noGrp="1"/>
          </p:cNvSpPr>
          <p:nvPr>
            <p:ph type="ctrTitle"/>
          </p:nvPr>
        </p:nvSpPr>
        <p:spPr/>
        <p:txBody>
          <a:bodyPr/>
          <a:lstStyle/>
          <a:p>
            <a:endParaRPr lang="nl-BE"/>
          </a:p>
        </p:txBody>
      </p:sp>
      <p:sp>
        <p:nvSpPr>
          <p:cNvPr id="3" name="Subtitle 2">
            <a:extLst>
              <a:ext uri="{FF2B5EF4-FFF2-40B4-BE49-F238E27FC236}">
                <a16:creationId xmlns:a16="http://schemas.microsoft.com/office/drawing/2014/main" id="{355D2DE6-EDF4-45A4-A9F9-AD2C71ED00AA}"/>
              </a:ext>
            </a:extLst>
          </p:cNvPr>
          <p:cNvSpPr>
            <a:spLocks noGrp="1"/>
          </p:cNvSpPr>
          <p:nvPr>
            <p:ph type="subTitle" idx="1"/>
          </p:nvPr>
        </p:nvSpPr>
        <p:spPr/>
        <p:txBody>
          <a:bodyPr/>
          <a:lstStyle/>
          <a:p>
            <a:endParaRPr lang="nl-BE"/>
          </a:p>
        </p:txBody>
      </p:sp>
      <p:sp>
        <p:nvSpPr>
          <p:cNvPr id="4" name="Content Placeholder 3">
            <a:extLst>
              <a:ext uri="{FF2B5EF4-FFF2-40B4-BE49-F238E27FC236}">
                <a16:creationId xmlns:a16="http://schemas.microsoft.com/office/drawing/2014/main" id="{69C46534-FF0B-43E9-AB6E-050AC432294C}"/>
              </a:ext>
            </a:extLst>
          </p:cNvPr>
          <p:cNvSpPr>
            <a:spLocks noGrp="1"/>
          </p:cNvSpPr>
          <p:nvPr>
            <p:ph sz="quarter" idx="10"/>
          </p:nvPr>
        </p:nvSpPr>
        <p:spPr/>
        <p:txBody>
          <a:bodyPr/>
          <a:lstStyle/>
          <a:p>
            <a:endParaRPr lang="nl-BE"/>
          </a:p>
        </p:txBody>
      </p:sp>
      <p:sp>
        <p:nvSpPr>
          <p:cNvPr id="5" name="Slide Number Placeholder 4">
            <a:extLst>
              <a:ext uri="{FF2B5EF4-FFF2-40B4-BE49-F238E27FC236}">
                <a16:creationId xmlns:a16="http://schemas.microsoft.com/office/drawing/2014/main" id="{BCFC412D-E6BA-4015-8B52-F8A2BBB2A6F4}"/>
              </a:ext>
            </a:extLst>
          </p:cNvPr>
          <p:cNvSpPr>
            <a:spLocks noGrp="1"/>
          </p:cNvSpPr>
          <p:nvPr>
            <p:ph type="sldNum" sz="quarter" idx="4"/>
          </p:nvPr>
        </p:nvSpPr>
        <p:spPr/>
        <p:txBody>
          <a:bodyPr/>
          <a:lstStyle/>
          <a:p>
            <a:fld id="{BDED0440-CF85-4CB9-8D89-87E5AE29F424}" type="slidenum">
              <a:rPr lang="en-GB" smtClean="0"/>
              <a:pPr/>
              <a:t>10</a:t>
            </a:fld>
            <a:endParaRPr lang="en-GB" dirty="0"/>
          </a:p>
        </p:txBody>
      </p:sp>
      <p:pic>
        <p:nvPicPr>
          <p:cNvPr id="6" name="Picture 5">
            <a:extLst>
              <a:ext uri="{FF2B5EF4-FFF2-40B4-BE49-F238E27FC236}">
                <a16:creationId xmlns:a16="http://schemas.microsoft.com/office/drawing/2014/main" id="{02101951-AFD9-4448-8008-B0ABBF863C4A}"/>
              </a:ext>
            </a:extLst>
          </p:cNvPr>
          <p:cNvPicPr>
            <a:picLocks noChangeAspect="1"/>
          </p:cNvPicPr>
          <p:nvPr/>
        </p:nvPicPr>
        <p:blipFill>
          <a:blip r:embed="rId2"/>
          <a:stretch>
            <a:fillRect/>
          </a:stretch>
        </p:blipFill>
        <p:spPr>
          <a:xfrm>
            <a:off x="180754" y="381321"/>
            <a:ext cx="7581014" cy="4380857"/>
          </a:xfrm>
          <a:prstGeom prst="rect">
            <a:avLst/>
          </a:prstGeom>
        </p:spPr>
      </p:pic>
    </p:spTree>
    <p:extLst>
      <p:ext uri="{BB962C8B-B14F-4D97-AF65-F5344CB8AC3E}">
        <p14:creationId xmlns:p14="http://schemas.microsoft.com/office/powerpoint/2010/main" val="72013664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8FE9EBA9-4843-A348-B607-AF6A8AA45D5F}"/>
              </a:ext>
            </a:extLst>
          </p:cNvPr>
          <p:cNvSpPr>
            <a:spLocks noGrp="1"/>
          </p:cNvSpPr>
          <p:nvPr>
            <p:ph type="sldNum" sz="quarter" idx="4"/>
          </p:nvPr>
        </p:nvSpPr>
        <p:spPr/>
        <p:txBody>
          <a:bodyPr/>
          <a:lstStyle/>
          <a:p>
            <a:fld id="{BDED0440-CF85-4CB9-8D89-87E5AE29F424}" type="slidenum">
              <a:rPr lang="en-GB" smtClean="0"/>
              <a:pPr/>
              <a:t>11</a:t>
            </a:fld>
            <a:endParaRPr lang="en-GB" dirty="0"/>
          </a:p>
        </p:txBody>
      </p:sp>
      <p:sp>
        <p:nvSpPr>
          <p:cNvPr id="9" name="Content Placeholder 2">
            <a:extLst>
              <a:ext uri="{FF2B5EF4-FFF2-40B4-BE49-F238E27FC236}">
                <a16:creationId xmlns:a16="http://schemas.microsoft.com/office/drawing/2014/main" id="{9E1FB00C-FB00-47C6-88BF-17239AD5F695}"/>
              </a:ext>
            </a:extLst>
          </p:cNvPr>
          <p:cNvSpPr>
            <a:spLocks noGrp="1"/>
          </p:cNvSpPr>
          <p:nvPr>
            <p:ph sz="quarter" idx="10"/>
          </p:nvPr>
        </p:nvSpPr>
        <p:spPr>
          <a:xfrm>
            <a:off x="471721" y="2681325"/>
            <a:ext cx="8235593" cy="2347875"/>
          </a:xfrm>
        </p:spPr>
        <p:txBody>
          <a:bodyPr>
            <a:normAutofit/>
          </a:bodyPr>
          <a:lstStyle/>
          <a:p>
            <a:pPr marL="342900" indent="-342900">
              <a:lnSpc>
                <a:spcPct val="90000"/>
              </a:lnSpc>
              <a:buFont typeface="Arial" panose="020B0604020202020204" pitchFamily="34" charset="0"/>
              <a:buChar char="•"/>
            </a:pPr>
            <a:r>
              <a:rPr lang="nl-BE" sz="1800" b="1" dirty="0">
                <a:latin typeface="Avenir Roman"/>
              </a:rPr>
              <a:t>Personal-</a:t>
            </a:r>
            <a:r>
              <a:rPr lang="nl-BE" sz="1800" b="1" dirty="0" err="1">
                <a:latin typeface="Avenir Roman"/>
              </a:rPr>
              <a:t>Disclosure</a:t>
            </a:r>
            <a:r>
              <a:rPr lang="nl-BE" sz="1800" b="1" dirty="0">
                <a:latin typeface="Avenir Roman"/>
              </a:rPr>
              <a:t> Mutual-</a:t>
            </a:r>
            <a:r>
              <a:rPr lang="nl-BE" sz="1800" b="1" dirty="0" err="1">
                <a:latin typeface="Avenir Roman"/>
              </a:rPr>
              <a:t>Sharing</a:t>
            </a:r>
            <a:r>
              <a:rPr lang="nl-BE" sz="1800" b="1" dirty="0">
                <a:latin typeface="Avenir Roman"/>
              </a:rPr>
              <a:t> (PDMS): </a:t>
            </a:r>
            <a:r>
              <a:rPr lang="nl-BE" sz="1800" dirty="0">
                <a:latin typeface="Avenir Roman"/>
              </a:rPr>
              <a:t>team-building </a:t>
            </a:r>
            <a:r>
              <a:rPr lang="nl-BE" sz="1800" dirty="0" err="1">
                <a:latin typeface="Avenir Roman"/>
              </a:rPr>
              <a:t>activity</a:t>
            </a:r>
            <a:r>
              <a:rPr lang="nl-BE" sz="1800" dirty="0">
                <a:latin typeface="Avenir Roman"/>
              </a:rPr>
              <a:t> </a:t>
            </a:r>
            <a:r>
              <a:rPr lang="nl-BE" sz="1800" dirty="0" err="1">
                <a:latin typeface="Avenir Roman"/>
              </a:rPr>
              <a:t>that</a:t>
            </a:r>
            <a:r>
              <a:rPr lang="nl-BE" sz="1800" dirty="0">
                <a:latin typeface="Avenir Roman"/>
              </a:rPr>
              <a:t> </a:t>
            </a:r>
            <a:r>
              <a:rPr lang="nl-BE" sz="1800" dirty="0" err="1">
                <a:latin typeface="Avenir Roman"/>
              </a:rPr>
              <a:t>involves</a:t>
            </a:r>
            <a:r>
              <a:rPr lang="nl-BE" sz="1800" dirty="0">
                <a:latin typeface="Avenir Roman"/>
              </a:rPr>
              <a:t> </a:t>
            </a:r>
            <a:r>
              <a:rPr lang="nl-BE" sz="1800" dirty="0" err="1">
                <a:latin typeface="Avenir Roman"/>
              </a:rPr>
              <a:t>athletes</a:t>
            </a:r>
            <a:r>
              <a:rPr lang="nl-BE" sz="1800" dirty="0">
                <a:latin typeface="Avenir Roman"/>
              </a:rPr>
              <a:t> and team members </a:t>
            </a:r>
            <a:r>
              <a:rPr lang="nl-BE" sz="1800" dirty="0" err="1">
                <a:latin typeface="Avenir Roman"/>
              </a:rPr>
              <a:t>communicating</a:t>
            </a:r>
            <a:r>
              <a:rPr lang="nl-BE" sz="1800" dirty="0">
                <a:latin typeface="Avenir Roman"/>
              </a:rPr>
              <a:t> </a:t>
            </a:r>
            <a:r>
              <a:rPr lang="nl-BE" sz="1800" dirty="0" err="1">
                <a:latin typeface="Avenir Roman"/>
              </a:rPr>
              <a:t>their</a:t>
            </a:r>
            <a:r>
              <a:rPr lang="nl-BE" sz="1800" dirty="0">
                <a:latin typeface="Avenir Roman"/>
              </a:rPr>
              <a:t> </a:t>
            </a:r>
            <a:r>
              <a:rPr lang="nl-BE" sz="1800" dirty="0" err="1">
                <a:latin typeface="Avenir Roman"/>
              </a:rPr>
              <a:t>values</a:t>
            </a:r>
            <a:r>
              <a:rPr lang="nl-BE" sz="1800" dirty="0">
                <a:latin typeface="Avenir Roman"/>
              </a:rPr>
              <a:t>, </a:t>
            </a:r>
            <a:r>
              <a:rPr lang="nl-BE" sz="1800" dirty="0" err="1">
                <a:latin typeface="Avenir Roman"/>
              </a:rPr>
              <a:t>beliefs</a:t>
            </a:r>
            <a:r>
              <a:rPr lang="nl-BE" sz="1800" dirty="0">
                <a:latin typeface="Avenir Roman"/>
              </a:rPr>
              <a:t>, </a:t>
            </a:r>
            <a:r>
              <a:rPr lang="nl-BE" sz="1800" dirty="0" err="1">
                <a:latin typeface="Avenir Roman"/>
              </a:rPr>
              <a:t>attitudies</a:t>
            </a:r>
            <a:r>
              <a:rPr lang="nl-BE" sz="1800" dirty="0">
                <a:latin typeface="Avenir Roman"/>
              </a:rPr>
              <a:t> and personal </a:t>
            </a:r>
            <a:r>
              <a:rPr lang="nl-BE" sz="1800" dirty="0" err="1">
                <a:latin typeface="Avenir Roman"/>
              </a:rPr>
              <a:t>motives</a:t>
            </a:r>
            <a:r>
              <a:rPr lang="nl-BE" sz="1800" dirty="0">
                <a:latin typeface="Avenir Roman"/>
              </a:rPr>
              <a:t> </a:t>
            </a:r>
            <a:r>
              <a:rPr lang="nl-BE" sz="1800" dirty="0" err="1">
                <a:latin typeface="Avenir Roman"/>
              </a:rPr>
              <a:t>with</a:t>
            </a:r>
            <a:r>
              <a:rPr lang="nl-BE" sz="1800" dirty="0">
                <a:latin typeface="Avenir Roman"/>
              </a:rPr>
              <a:t> </a:t>
            </a:r>
            <a:r>
              <a:rPr lang="nl-BE" sz="1800" dirty="0" err="1">
                <a:latin typeface="Avenir Roman"/>
              </a:rPr>
              <a:t>the</a:t>
            </a:r>
            <a:r>
              <a:rPr lang="nl-BE" sz="1800" dirty="0">
                <a:latin typeface="Avenir Roman"/>
              </a:rPr>
              <a:t> rest of </a:t>
            </a:r>
            <a:r>
              <a:rPr lang="nl-BE" sz="1800" dirty="0" err="1">
                <a:latin typeface="Avenir Roman"/>
              </a:rPr>
              <a:t>the</a:t>
            </a:r>
            <a:r>
              <a:rPr lang="nl-BE" sz="1800" dirty="0">
                <a:latin typeface="Avenir Roman"/>
              </a:rPr>
              <a:t> team in a safe, </a:t>
            </a:r>
            <a:r>
              <a:rPr lang="nl-BE" sz="1800" dirty="0" err="1">
                <a:latin typeface="Avenir Roman"/>
              </a:rPr>
              <a:t>supportive</a:t>
            </a:r>
            <a:r>
              <a:rPr lang="nl-BE" sz="1800" dirty="0">
                <a:latin typeface="Avenir Roman"/>
              </a:rPr>
              <a:t> and </a:t>
            </a:r>
            <a:r>
              <a:rPr lang="nl-BE" sz="1800" dirty="0" err="1">
                <a:latin typeface="Avenir Roman"/>
              </a:rPr>
              <a:t>collegiate</a:t>
            </a:r>
            <a:r>
              <a:rPr lang="nl-BE" sz="1800" dirty="0">
                <a:latin typeface="Avenir Roman"/>
              </a:rPr>
              <a:t> </a:t>
            </a:r>
            <a:r>
              <a:rPr lang="nl-BE" sz="1800" dirty="0">
                <a:solidFill>
                  <a:schemeClr val="tx1"/>
                </a:solidFill>
                <a:latin typeface="Avenir Roman"/>
              </a:rPr>
              <a:t>environment</a:t>
            </a:r>
            <a:r>
              <a:rPr lang="nl-BE" sz="1800" dirty="0">
                <a:solidFill>
                  <a:schemeClr val="bg1">
                    <a:lumMod val="65000"/>
                  </a:schemeClr>
                </a:solidFill>
                <a:latin typeface="Avenir Roman"/>
              </a:rPr>
              <a:t> (Holt &amp; Dunn, 2006)</a:t>
            </a:r>
          </a:p>
          <a:p>
            <a:pPr marL="342900" indent="-342900">
              <a:lnSpc>
                <a:spcPct val="90000"/>
              </a:lnSpc>
              <a:buFont typeface="Arial" panose="020B0604020202020204" pitchFamily="34" charset="0"/>
              <a:buChar char="•"/>
            </a:pPr>
            <a:r>
              <a:rPr lang="nl-BE" sz="1800" dirty="0" err="1">
                <a:solidFill>
                  <a:schemeClr val="tx1"/>
                </a:solidFill>
                <a:latin typeface="Avenir Roman"/>
              </a:rPr>
              <a:t>all</a:t>
            </a:r>
            <a:r>
              <a:rPr lang="nl-BE" sz="1800" dirty="0">
                <a:solidFill>
                  <a:schemeClr val="tx1"/>
                </a:solidFill>
                <a:latin typeface="Avenir Roman"/>
              </a:rPr>
              <a:t> team members </a:t>
            </a:r>
            <a:r>
              <a:rPr lang="nl-BE" sz="1800" dirty="0" err="1">
                <a:solidFill>
                  <a:schemeClr val="tx1"/>
                </a:solidFill>
                <a:latin typeface="Avenir Roman"/>
              </a:rPr>
              <a:t>tell</a:t>
            </a:r>
            <a:r>
              <a:rPr lang="nl-BE" sz="1800" dirty="0">
                <a:solidFill>
                  <a:schemeClr val="tx1"/>
                </a:solidFill>
                <a:latin typeface="Avenir Roman"/>
              </a:rPr>
              <a:t> a </a:t>
            </a:r>
            <a:r>
              <a:rPr lang="nl-BE" sz="1800" dirty="0" err="1">
                <a:solidFill>
                  <a:schemeClr val="tx1"/>
                </a:solidFill>
                <a:latin typeface="Avenir Roman"/>
              </a:rPr>
              <a:t>previously</a:t>
            </a:r>
            <a:r>
              <a:rPr lang="nl-BE" sz="1800" dirty="0">
                <a:solidFill>
                  <a:schemeClr val="tx1"/>
                </a:solidFill>
                <a:latin typeface="Avenir Roman"/>
              </a:rPr>
              <a:t> </a:t>
            </a:r>
            <a:r>
              <a:rPr lang="nl-BE" sz="1800" dirty="0" err="1">
                <a:solidFill>
                  <a:schemeClr val="tx1"/>
                </a:solidFill>
                <a:latin typeface="Avenir Roman"/>
              </a:rPr>
              <a:t>unknown</a:t>
            </a:r>
            <a:r>
              <a:rPr lang="nl-BE" sz="1800" dirty="0">
                <a:solidFill>
                  <a:schemeClr val="tx1"/>
                </a:solidFill>
                <a:latin typeface="Avenir Roman"/>
              </a:rPr>
              <a:t> story – </a:t>
            </a:r>
            <a:r>
              <a:rPr lang="nl-BE" sz="1800" dirty="0" err="1">
                <a:solidFill>
                  <a:schemeClr val="tx1"/>
                </a:solidFill>
                <a:latin typeface="Avenir Roman"/>
              </a:rPr>
              <a:t>about</a:t>
            </a:r>
            <a:r>
              <a:rPr lang="nl-BE" sz="1800" dirty="0">
                <a:solidFill>
                  <a:schemeClr val="tx1"/>
                </a:solidFill>
                <a:latin typeface="Avenir Roman"/>
              </a:rPr>
              <a:t> </a:t>
            </a:r>
            <a:r>
              <a:rPr lang="nl-BE" sz="1800" dirty="0" err="1">
                <a:solidFill>
                  <a:schemeClr val="tx1"/>
                </a:solidFill>
                <a:latin typeface="Avenir Roman"/>
              </a:rPr>
              <a:t>their</a:t>
            </a:r>
            <a:r>
              <a:rPr lang="nl-BE" sz="1800" dirty="0">
                <a:solidFill>
                  <a:schemeClr val="tx1"/>
                </a:solidFill>
                <a:latin typeface="Avenir Roman"/>
              </a:rPr>
              <a:t> personal </a:t>
            </a:r>
            <a:r>
              <a:rPr lang="nl-BE" sz="1800" dirty="0" err="1">
                <a:solidFill>
                  <a:schemeClr val="tx1"/>
                </a:solidFill>
                <a:latin typeface="Avenir Roman"/>
              </a:rPr>
              <a:t>experiences</a:t>
            </a:r>
            <a:r>
              <a:rPr lang="nl-BE" sz="1800" dirty="0">
                <a:solidFill>
                  <a:schemeClr val="tx1"/>
                </a:solidFill>
                <a:latin typeface="Avenir Roman"/>
              </a:rPr>
              <a:t> and </a:t>
            </a:r>
            <a:r>
              <a:rPr lang="nl-BE" sz="1800" dirty="0" err="1">
                <a:solidFill>
                  <a:schemeClr val="tx1"/>
                </a:solidFill>
                <a:latin typeface="Avenir Roman"/>
              </a:rPr>
              <a:t>aspirations</a:t>
            </a:r>
            <a:r>
              <a:rPr lang="nl-BE" sz="1800" dirty="0">
                <a:solidFill>
                  <a:schemeClr val="tx1"/>
                </a:solidFill>
                <a:latin typeface="Avenir Roman"/>
              </a:rPr>
              <a:t> – </a:t>
            </a:r>
            <a:r>
              <a:rPr lang="nl-BE" sz="1800" dirty="0" err="1">
                <a:solidFill>
                  <a:schemeClr val="tx1"/>
                </a:solidFill>
                <a:latin typeface="Avenir Roman"/>
              </a:rPr>
              <a:t>to</a:t>
            </a:r>
            <a:r>
              <a:rPr lang="nl-BE" sz="1800" dirty="0">
                <a:solidFill>
                  <a:schemeClr val="tx1"/>
                </a:solidFill>
                <a:latin typeface="Avenir Roman"/>
              </a:rPr>
              <a:t> </a:t>
            </a:r>
            <a:r>
              <a:rPr lang="nl-BE" sz="1800" dirty="0" err="1">
                <a:solidFill>
                  <a:schemeClr val="tx1"/>
                </a:solidFill>
                <a:latin typeface="Avenir Roman"/>
              </a:rPr>
              <a:t>others</a:t>
            </a:r>
            <a:r>
              <a:rPr lang="nl-BE" sz="1800" dirty="0">
                <a:solidFill>
                  <a:schemeClr val="tx1"/>
                </a:solidFill>
                <a:latin typeface="Avenir Roman"/>
              </a:rPr>
              <a:t> in </a:t>
            </a:r>
            <a:r>
              <a:rPr lang="nl-BE" sz="1800" dirty="0" err="1">
                <a:solidFill>
                  <a:schemeClr val="tx1"/>
                </a:solidFill>
                <a:latin typeface="Avenir Roman"/>
              </a:rPr>
              <a:t>the</a:t>
            </a:r>
            <a:r>
              <a:rPr lang="nl-BE" sz="1800" dirty="0">
                <a:solidFill>
                  <a:schemeClr val="tx1"/>
                </a:solidFill>
                <a:latin typeface="Avenir Roman"/>
              </a:rPr>
              <a:t> team</a:t>
            </a:r>
          </a:p>
          <a:p>
            <a:pPr marL="342900" indent="-342900">
              <a:lnSpc>
                <a:spcPct val="90000"/>
              </a:lnSpc>
              <a:buFont typeface="Arial" panose="020B0604020202020204" pitchFamily="34" charset="0"/>
              <a:buChar char="•"/>
            </a:pPr>
            <a:r>
              <a:rPr lang="nl-BE" sz="1800" dirty="0" err="1">
                <a:solidFill>
                  <a:schemeClr val="tx1"/>
                </a:solidFill>
                <a:latin typeface="Avenir Roman"/>
              </a:rPr>
              <a:t>this</a:t>
            </a:r>
            <a:r>
              <a:rPr lang="nl-BE" sz="1800" dirty="0">
                <a:solidFill>
                  <a:schemeClr val="tx1"/>
                </a:solidFill>
                <a:latin typeface="Avenir Roman"/>
              </a:rPr>
              <a:t> </a:t>
            </a:r>
            <a:r>
              <a:rPr lang="nl-BE" sz="1800" dirty="0" err="1">
                <a:solidFill>
                  <a:schemeClr val="tx1"/>
                </a:solidFill>
                <a:latin typeface="Avenir Roman"/>
              </a:rPr>
              <a:t>combined</a:t>
            </a:r>
            <a:r>
              <a:rPr lang="nl-BE" sz="1800" dirty="0">
                <a:solidFill>
                  <a:schemeClr val="tx1"/>
                </a:solidFill>
                <a:latin typeface="Avenir Roman"/>
              </a:rPr>
              <a:t> </a:t>
            </a:r>
            <a:r>
              <a:rPr lang="nl-BE" sz="1800" dirty="0" err="1">
                <a:solidFill>
                  <a:schemeClr val="tx1"/>
                </a:solidFill>
                <a:latin typeface="Avenir Roman"/>
              </a:rPr>
              <a:t>experience</a:t>
            </a:r>
            <a:r>
              <a:rPr lang="nl-BE" sz="1800" dirty="0">
                <a:solidFill>
                  <a:schemeClr val="tx1"/>
                </a:solidFill>
                <a:latin typeface="Avenir Roman"/>
              </a:rPr>
              <a:t> of </a:t>
            </a:r>
            <a:r>
              <a:rPr lang="nl-BE" sz="1800" dirty="0" err="1">
                <a:solidFill>
                  <a:schemeClr val="tx1"/>
                </a:solidFill>
                <a:latin typeface="Avenir Roman"/>
              </a:rPr>
              <a:t>sharing</a:t>
            </a:r>
            <a:r>
              <a:rPr lang="nl-BE" sz="1800" dirty="0">
                <a:solidFill>
                  <a:schemeClr val="tx1"/>
                </a:solidFill>
                <a:latin typeface="Avenir Roman"/>
              </a:rPr>
              <a:t> personal </a:t>
            </a:r>
            <a:r>
              <a:rPr lang="nl-BE" sz="1800" dirty="0" err="1">
                <a:solidFill>
                  <a:schemeClr val="tx1"/>
                </a:solidFill>
                <a:latin typeface="Avenir Roman"/>
              </a:rPr>
              <a:t>stories</a:t>
            </a:r>
            <a:r>
              <a:rPr lang="nl-BE" sz="1800" dirty="0">
                <a:solidFill>
                  <a:schemeClr val="tx1"/>
                </a:solidFill>
                <a:latin typeface="Avenir Roman"/>
              </a:rPr>
              <a:t> </a:t>
            </a:r>
            <a:r>
              <a:rPr lang="nl-BE" sz="1800" dirty="0" err="1">
                <a:solidFill>
                  <a:schemeClr val="tx1"/>
                </a:solidFill>
                <a:latin typeface="Avenir Roman"/>
              </a:rPr>
              <a:t>creates</a:t>
            </a:r>
            <a:r>
              <a:rPr lang="nl-BE" sz="1800" dirty="0">
                <a:solidFill>
                  <a:schemeClr val="tx1"/>
                </a:solidFill>
                <a:latin typeface="Avenir Roman"/>
              </a:rPr>
              <a:t> shared </a:t>
            </a:r>
            <a:r>
              <a:rPr lang="nl-BE" sz="1800" dirty="0" err="1">
                <a:solidFill>
                  <a:schemeClr val="tx1"/>
                </a:solidFill>
                <a:latin typeface="Avenir Roman"/>
              </a:rPr>
              <a:t>perceptions</a:t>
            </a:r>
            <a:r>
              <a:rPr lang="nl-BE" sz="1800" dirty="0">
                <a:solidFill>
                  <a:schemeClr val="tx1"/>
                </a:solidFill>
                <a:latin typeface="Avenir Roman"/>
              </a:rPr>
              <a:t> and </a:t>
            </a:r>
            <a:r>
              <a:rPr lang="nl-BE" sz="1800" dirty="0" err="1">
                <a:solidFill>
                  <a:schemeClr val="tx1"/>
                </a:solidFill>
                <a:latin typeface="Avenir Roman"/>
              </a:rPr>
              <a:t>meanings</a:t>
            </a:r>
            <a:r>
              <a:rPr lang="nl-BE" sz="1800" dirty="0">
                <a:solidFill>
                  <a:schemeClr val="tx1"/>
                </a:solidFill>
                <a:latin typeface="Avenir Roman"/>
              </a:rPr>
              <a:t> </a:t>
            </a:r>
            <a:r>
              <a:rPr lang="nl-BE" sz="1800" dirty="0" err="1">
                <a:solidFill>
                  <a:schemeClr val="tx1"/>
                </a:solidFill>
                <a:latin typeface="Avenir Roman"/>
              </a:rPr>
              <a:t>among</a:t>
            </a:r>
            <a:r>
              <a:rPr lang="nl-BE" sz="1800" dirty="0">
                <a:solidFill>
                  <a:schemeClr val="tx1"/>
                </a:solidFill>
                <a:latin typeface="Avenir Roman"/>
              </a:rPr>
              <a:t> team members, </a:t>
            </a:r>
            <a:r>
              <a:rPr lang="nl-BE" sz="1800" dirty="0" err="1">
                <a:solidFill>
                  <a:schemeClr val="tx1"/>
                </a:solidFill>
                <a:latin typeface="Avenir Roman"/>
              </a:rPr>
              <a:t>which</a:t>
            </a:r>
            <a:r>
              <a:rPr lang="nl-BE" sz="1800" dirty="0">
                <a:solidFill>
                  <a:schemeClr val="tx1"/>
                </a:solidFill>
                <a:latin typeface="Avenir Roman"/>
              </a:rPr>
              <a:t> </a:t>
            </a:r>
            <a:r>
              <a:rPr lang="nl-BE" sz="1800" dirty="0" err="1">
                <a:solidFill>
                  <a:schemeClr val="tx1"/>
                </a:solidFill>
                <a:latin typeface="Avenir Roman"/>
              </a:rPr>
              <a:t>facilitates</a:t>
            </a:r>
            <a:r>
              <a:rPr lang="nl-BE" sz="1800" dirty="0">
                <a:solidFill>
                  <a:schemeClr val="tx1"/>
                </a:solidFill>
                <a:latin typeface="Avenir Roman"/>
              </a:rPr>
              <a:t> team </a:t>
            </a:r>
            <a:r>
              <a:rPr lang="nl-BE" sz="1800" dirty="0" err="1">
                <a:solidFill>
                  <a:schemeClr val="tx1"/>
                </a:solidFill>
                <a:latin typeface="Avenir Roman"/>
              </a:rPr>
              <a:t>identification</a:t>
            </a:r>
            <a:r>
              <a:rPr lang="nl-BE" sz="1800" dirty="0">
                <a:solidFill>
                  <a:schemeClr val="tx1"/>
                </a:solidFill>
                <a:latin typeface="Avenir Roman"/>
              </a:rPr>
              <a:t> </a:t>
            </a:r>
          </a:p>
        </p:txBody>
      </p:sp>
      <p:sp>
        <p:nvSpPr>
          <p:cNvPr id="7" name="Title 1">
            <a:extLst>
              <a:ext uri="{FF2B5EF4-FFF2-40B4-BE49-F238E27FC236}">
                <a16:creationId xmlns:a16="http://schemas.microsoft.com/office/drawing/2014/main" id="{E16374FD-3178-4334-92FB-6FF2D87998B8}"/>
              </a:ext>
            </a:extLst>
          </p:cNvPr>
          <p:cNvSpPr>
            <a:spLocks noGrp="1"/>
          </p:cNvSpPr>
          <p:nvPr>
            <p:ph type="ctrTitle"/>
          </p:nvPr>
        </p:nvSpPr>
        <p:spPr>
          <a:xfrm>
            <a:off x="679450" y="438150"/>
            <a:ext cx="7772400" cy="522288"/>
          </a:xfrm>
        </p:spPr>
        <p:txBody>
          <a:bodyPr anchor="t">
            <a:noAutofit/>
          </a:bodyPr>
          <a:lstStyle>
            <a:lvl1pPr algn="l">
              <a:defRPr sz="3600" b="1"/>
            </a:lvl1pPr>
          </a:lstStyle>
          <a:p>
            <a:r>
              <a:rPr lang="en-US" sz="3200" b="0" dirty="0">
                <a:solidFill>
                  <a:srgbClr val="22568B"/>
                </a:solidFill>
                <a:latin typeface="Avenir Roman" panose="02000503020000020003" pitchFamily="2" charset="0"/>
              </a:rPr>
              <a:t>A social identity approach to team identity development</a:t>
            </a:r>
            <a:br>
              <a:rPr lang="en-US" b="0" dirty="0">
                <a:solidFill>
                  <a:srgbClr val="22568B"/>
                </a:solidFill>
                <a:latin typeface="Avenir Roman" panose="02000503020000020003" pitchFamily="2" charset="0"/>
              </a:rPr>
            </a:br>
            <a:endParaRPr lang="en-US" b="0" dirty="0">
              <a:solidFill>
                <a:srgbClr val="22568B"/>
              </a:solidFill>
              <a:latin typeface="Avenir Roman" panose="02000503020000020003" pitchFamily="2" charset="0"/>
            </a:endParaRPr>
          </a:p>
        </p:txBody>
      </p:sp>
      <p:sp>
        <p:nvSpPr>
          <p:cNvPr id="10" name="Subtitle 2">
            <a:extLst>
              <a:ext uri="{FF2B5EF4-FFF2-40B4-BE49-F238E27FC236}">
                <a16:creationId xmlns:a16="http://schemas.microsoft.com/office/drawing/2014/main" id="{8F590BBE-DFF9-4E01-91C4-3D5760711361}"/>
              </a:ext>
            </a:extLst>
          </p:cNvPr>
          <p:cNvSpPr txBox="1">
            <a:spLocks/>
          </p:cNvSpPr>
          <p:nvPr/>
        </p:nvSpPr>
        <p:spPr>
          <a:xfrm>
            <a:off x="1011580" y="1633492"/>
            <a:ext cx="6315495" cy="740229"/>
          </a:xfrm>
          <a:prstGeom prst="rect">
            <a:avLst/>
          </a:prstGeom>
        </p:spPr>
        <p:txBody>
          <a:bodyPr vert="horz" lIns="91440" tIns="45720" rIns="91440" bIns="45720" rtlCol="0">
            <a:normAutofit/>
          </a:bodyPr>
          <a:lstStyle>
            <a:lvl1pPr marL="0" indent="0" algn="l" defTabSz="685800" rtl="0" eaLnBrk="1" latinLnBrk="0" hangingPunct="1">
              <a:lnSpc>
                <a:spcPct val="85000"/>
              </a:lnSpc>
              <a:spcBef>
                <a:spcPts val="975"/>
              </a:spcBef>
              <a:buFont typeface="Arial" pitchFamily="34" charset="0"/>
              <a:buNone/>
              <a:defRPr sz="2800" kern="1200">
                <a:solidFill>
                  <a:srgbClr val="708DEA"/>
                </a:solidFill>
                <a:latin typeface="+mn-lt"/>
                <a:ea typeface="+mn-ea"/>
                <a:cs typeface="+mn-cs"/>
              </a:defRPr>
            </a:lvl1pPr>
            <a:lvl2pPr marL="457200" indent="0" algn="ctr" defTabSz="685800" rtl="0" eaLnBrk="1" latinLnBrk="0" hangingPunct="1">
              <a:lnSpc>
                <a:spcPct val="85000"/>
              </a:lnSpc>
              <a:spcBef>
                <a:spcPts val="450"/>
              </a:spcBef>
              <a:buFont typeface="Arial" pitchFamily="34" charset="0"/>
              <a:buNone/>
              <a:defRPr sz="1800" kern="1200">
                <a:solidFill>
                  <a:schemeClr val="tx1">
                    <a:tint val="75000"/>
                  </a:schemeClr>
                </a:solidFill>
                <a:latin typeface="+mn-lt"/>
                <a:ea typeface="+mn-ea"/>
                <a:cs typeface="+mn-cs"/>
              </a:defRPr>
            </a:lvl2pPr>
            <a:lvl3pPr marL="914400" indent="0" algn="ctr" defTabSz="685800" rtl="0" eaLnBrk="1" latinLnBrk="0" hangingPunct="1">
              <a:lnSpc>
                <a:spcPct val="85000"/>
              </a:lnSpc>
              <a:spcBef>
                <a:spcPts val="450"/>
              </a:spcBef>
              <a:buFont typeface="Arial" pitchFamily="34" charset="0"/>
              <a:buNone/>
              <a:defRPr sz="1500" i="1" kern="1200">
                <a:solidFill>
                  <a:schemeClr val="tx1">
                    <a:tint val="75000"/>
                  </a:schemeClr>
                </a:solidFill>
                <a:latin typeface="+mn-lt"/>
                <a:ea typeface="+mn-ea"/>
                <a:cs typeface="+mn-cs"/>
              </a:defRPr>
            </a:lvl3pPr>
            <a:lvl4pPr marL="13716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4pPr>
            <a:lvl5pPr marL="18288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5pPr>
            <a:lvl6pPr marL="22860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6pPr>
            <a:lvl7pPr marL="27432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7pPr>
            <a:lvl8pPr marL="32004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8pPr>
            <a:lvl9pPr marL="36576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9pPr>
          </a:lstStyle>
          <a:p>
            <a:pPr fontAlgn="auto">
              <a:spcAft>
                <a:spcPts val="0"/>
              </a:spcAft>
            </a:pPr>
            <a:r>
              <a:rPr lang="en-US" sz="2000" dirty="0">
                <a:solidFill>
                  <a:srgbClr val="4094D1"/>
                </a:solidFill>
                <a:latin typeface="Avenir Roman" panose="02000503020000020003" pitchFamily="2" charset="0"/>
              </a:rPr>
              <a:t>Team identity can be developed by sharing personal stories and information</a:t>
            </a:r>
          </a:p>
        </p:txBody>
      </p:sp>
      <p:sp>
        <p:nvSpPr>
          <p:cNvPr id="6" name="Rounded Rectangle 5">
            <a:extLst>
              <a:ext uri="{FF2B5EF4-FFF2-40B4-BE49-F238E27FC236}">
                <a16:creationId xmlns:a16="http://schemas.microsoft.com/office/drawing/2014/main" id="{99BE6611-CA50-6F42-8219-3FB23D4E6128}"/>
              </a:ext>
            </a:extLst>
          </p:cNvPr>
          <p:cNvSpPr/>
          <p:nvPr/>
        </p:nvSpPr>
        <p:spPr>
          <a:xfrm>
            <a:off x="240324" y="1623374"/>
            <a:ext cx="691661" cy="949570"/>
          </a:xfrm>
          <a:prstGeom prst="roundRect">
            <a:avLst/>
          </a:prstGeom>
          <a:solidFill>
            <a:srgbClr val="4094D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t>Key </a:t>
            </a:r>
          </a:p>
          <a:p>
            <a:pPr algn="ctr"/>
            <a:r>
              <a:rPr lang="en-US" sz="1600" dirty="0"/>
              <a:t>Point </a:t>
            </a:r>
          </a:p>
          <a:p>
            <a:pPr algn="ctr"/>
            <a:r>
              <a:rPr lang="en-US" dirty="0"/>
              <a:t>2</a:t>
            </a:r>
          </a:p>
        </p:txBody>
      </p:sp>
    </p:spTree>
    <p:extLst>
      <p:ext uri="{BB962C8B-B14F-4D97-AF65-F5344CB8AC3E}">
        <p14:creationId xmlns:p14="http://schemas.microsoft.com/office/powerpoint/2010/main" val="343124399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8FE9EBA9-4843-A348-B607-AF6A8AA45D5F}"/>
              </a:ext>
            </a:extLst>
          </p:cNvPr>
          <p:cNvSpPr>
            <a:spLocks noGrp="1"/>
          </p:cNvSpPr>
          <p:nvPr>
            <p:ph type="sldNum" sz="quarter" idx="4"/>
          </p:nvPr>
        </p:nvSpPr>
        <p:spPr/>
        <p:txBody>
          <a:bodyPr/>
          <a:lstStyle/>
          <a:p>
            <a:fld id="{BDED0440-CF85-4CB9-8D89-87E5AE29F424}" type="slidenum">
              <a:rPr lang="en-GB" smtClean="0"/>
              <a:pPr/>
              <a:t>12</a:t>
            </a:fld>
            <a:endParaRPr lang="en-GB" dirty="0"/>
          </a:p>
        </p:txBody>
      </p:sp>
      <p:sp>
        <p:nvSpPr>
          <p:cNvPr id="9" name="Content Placeholder 2">
            <a:extLst>
              <a:ext uri="{FF2B5EF4-FFF2-40B4-BE49-F238E27FC236}">
                <a16:creationId xmlns:a16="http://schemas.microsoft.com/office/drawing/2014/main" id="{9E1FB00C-FB00-47C6-88BF-17239AD5F695}"/>
              </a:ext>
            </a:extLst>
          </p:cNvPr>
          <p:cNvSpPr>
            <a:spLocks noGrp="1"/>
          </p:cNvSpPr>
          <p:nvPr>
            <p:ph sz="quarter" idx="10"/>
          </p:nvPr>
        </p:nvSpPr>
        <p:spPr>
          <a:xfrm>
            <a:off x="471721" y="2681325"/>
            <a:ext cx="8235593" cy="2347875"/>
          </a:xfrm>
        </p:spPr>
        <p:txBody>
          <a:bodyPr>
            <a:normAutofit/>
          </a:bodyPr>
          <a:lstStyle/>
          <a:p>
            <a:pPr marL="342900" indent="-342900">
              <a:lnSpc>
                <a:spcPct val="90000"/>
              </a:lnSpc>
              <a:buFont typeface="Arial" panose="020B0604020202020204" pitchFamily="34" charset="0"/>
              <a:buChar char="•"/>
            </a:pPr>
            <a:r>
              <a:rPr lang="nl-BE" sz="1800" dirty="0" err="1">
                <a:solidFill>
                  <a:schemeClr val="tx1"/>
                </a:solidFill>
                <a:latin typeface="Avenir Roman"/>
              </a:rPr>
              <a:t>two</a:t>
            </a:r>
            <a:r>
              <a:rPr lang="nl-BE" sz="1800" dirty="0">
                <a:solidFill>
                  <a:schemeClr val="tx1"/>
                </a:solidFill>
                <a:latin typeface="Avenir Roman"/>
              </a:rPr>
              <a:t> types of PDMS in sport: </a:t>
            </a:r>
            <a:r>
              <a:rPr lang="nl-BE" sz="1800" dirty="0" err="1">
                <a:solidFill>
                  <a:schemeClr val="tx1"/>
                </a:solidFill>
                <a:latin typeface="Avenir Roman"/>
              </a:rPr>
              <a:t>relationship-oriented</a:t>
            </a:r>
            <a:r>
              <a:rPr lang="nl-BE" sz="1800" dirty="0">
                <a:solidFill>
                  <a:schemeClr val="tx1"/>
                </a:solidFill>
                <a:latin typeface="Avenir Roman"/>
              </a:rPr>
              <a:t> (</a:t>
            </a:r>
            <a:r>
              <a:rPr lang="nl-BE" sz="1800" dirty="0" err="1">
                <a:solidFill>
                  <a:schemeClr val="tx1"/>
                </a:solidFill>
                <a:latin typeface="Avenir Roman"/>
              </a:rPr>
              <a:t>rPDMS</a:t>
            </a:r>
            <a:r>
              <a:rPr lang="nl-BE" sz="1800" dirty="0">
                <a:solidFill>
                  <a:schemeClr val="tx1"/>
                </a:solidFill>
                <a:latin typeface="Avenir Roman"/>
              </a:rPr>
              <a:t>) and </a:t>
            </a:r>
            <a:r>
              <a:rPr lang="nl-BE" sz="1800" dirty="0" err="1">
                <a:solidFill>
                  <a:schemeClr val="tx1"/>
                </a:solidFill>
                <a:latin typeface="Avenir Roman"/>
              </a:rPr>
              <a:t>mastery-oriented</a:t>
            </a:r>
            <a:r>
              <a:rPr lang="nl-BE" sz="1800" dirty="0">
                <a:solidFill>
                  <a:schemeClr val="tx1"/>
                </a:solidFill>
                <a:latin typeface="Avenir Roman"/>
              </a:rPr>
              <a:t> (</a:t>
            </a:r>
            <a:r>
              <a:rPr lang="nl-BE" sz="1800" dirty="0" err="1">
                <a:solidFill>
                  <a:schemeClr val="tx1"/>
                </a:solidFill>
                <a:latin typeface="Avenir Roman"/>
              </a:rPr>
              <a:t>mPDMS</a:t>
            </a:r>
            <a:r>
              <a:rPr lang="nl-BE" sz="1800" dirty="0">
                <a:solidFill>
                  <a:schemeClr val="tx1"/>
                </a:solidFill>
                <a:latin typeface="Avenir Roman"/>
              </a:rPr>
              <a:t>).</a:t>
            </a:r>
          </a:p>
          <a:p>
            <a:pPr marL="342900" indent="-342900">
              <a:lnSpc>
                <a:spcPct val="90000"/>
              </a:lnSpc>
              <a:buFont typeface="Arial" panose="020B0604020202020204" pitchFamily="34" charset="0"/>
              <a:buChar char="•"/>
            </a:pPr>
            <a:r>
              <a:rPr lang="nl-BE" sz="1800" dirty="0" err="1">
                <a:solidFill>
                  <a:schemeClr val="tx1"/>
                </a:solidFill>
                <a:latin typeface="Avenir Roman"/>
              </a:rPr>
              <a:t>rPDSM</a:t>
            </a:r>
            <a:r>
              <a:rPr lang="nl-BE" sz="1800" dirty="0">
                <a:solidFill>
                  <a:schemeClr val="tx1"/>
                </a:solidFill>
                <a:latin typeface="Avenir Roman"/>
              </a:rPr>
              <a:t> </a:t>
            </a:r>
            <a:r>
              <a:rPr lang="nl-BE" sz="1800" dirty="0" err="1">
                <a:solidFill>
                  <a:schemeClr val="tx1"/>
                </a:solidFill>
                <a:latin typeface="Avenir Roman"/>
              </a:rPr>
              <a:t>can</a:t>
            </a:r>
            <a:r>
              <a:rPr lang="nl-BE" sz="1800" dirty="0">
                <a:solidFill>
                  <a:schemeClr val="tx1"/>
                </a:solidFill>
                <a:latin typeface="Avenir Roman"/>
              </a:rPr>
              <a:t> </a:t>
            </a:r>
            <a:r>
              <a:rPr lang="nl-BE" sz="1800" dirty="0" err="1">
                <a:solidFill>
                  <a:schemeClr val="tx1"/>
                </a:solidFill>
                <a:latin typeface="Avenir Roman"/>
              </a:rPr>
              <a:t>be</a:t>
            </a:r>
            <a:r>
              <a:rPr lang="nl-BE" sz="1800" dirty="0">
                <a:solidFill>
                  <a:schemeClr val="tx1"/>
                </a:solidFill>
                <a:latin typeface="Avenir Roman"/>
              </a:rPr>
              <a:t> a </a:t>
            </a:r>
            <a:r>
              <a:rPr lang="nl-BE" sz="1800" dirty="0" err="1">
                <a:solidFill>
                  <a:schemeClr val="tx1"/>
                </a:solidFill>
                <a:latin typeface="Avenir Roman"/>
              </a:rPr>
              <a:t>powerful</a:t>
            </a:r>
            <a:r>
              <a:rPr lang="nl-BE" sz="1800" dirty="0">
                <a:solidFill>
                  <a:schemeClr val="tx1"/>
                </a:solidFill>
                <a:latin typeface="Avenir Roman"/>
              </a:rPr>
              <a:t> tool </a:t>
            </a:r>
            <a:r>
              <a:rPr lang="nl-BE" sz="1800" dirty="0" err="1">
                <a:solidFill>
                  <a:schemeClr val="tx1"/>
                </a:solidFill>
                <a:latin typeface="Avenir Roman"/>
              </a:rPr>
              <a:t>for</a:t>
            </a:r>
            <a:r>
              <a:rPr lang="nl-BE" sz="1800" dirty="0">
                <a:solidFill>
                  <a:schemeClr val="tx1"/>
                </a:solidFill>
                <a:latin typeface="Avenir Roman"/>
              </a:rPr>
              <a:t> </a:t>
            </a:r>
            <a:r>
              <a:rPr lang="nl-BE" sz="1800" dirty="0" err="1">
                <a:solidFill>
                  <a:schemeClr val="tx1"/>
                </a:solidFill>
                <a:latin typeface="Avenir Roman"/>
              </a:rPr>
              <a:t>developing</a:t>
            </a:r>
            <a:r>
              <a:rPr lang="nl-BE" sz="1800" dirty="0">
                <a:solidFill>
                  <a:schemeClr val="tx1"/>
                </a:solidFill>
                <a:latin typeface="Avenir Roman"/>
              </a:rPr>
              <a:t> a team </a:t>
            </a:r>
            <a:r>
              <a:rPr lang="nl-BE" sz="1800" dirty="0" err="1">
                <a:solidFill>
                  <a:schemeClr val="tx1"/>
                </a:solidFill>
                <a:latin typeface="Avenir Roman"/>
              </a:rPr>
              <a:t>identity</a:t>
            </a:r>
            <a:r>
              <a:rPr lang="nl-BE" sz="1800" dirty="0">
                <a:solidFill>
                  <a:schemeClr val="tx1"/>
                </a:solidFill>
                <a:latin typeface="Avenir Roman"/>
              </a:rPr>
              <a:t> </a:t>
            </a:r>
            <a:r>
              <a:rPr lang="nl-BE" sz="1800" dirty="0" err="1">
                <a:solidFill>
                  <a:schemeClr val="tx1"/>
                </a:solidFill>
                <a:latin typeface="Avenir Roman"/>
              </a:rPr>
              <a:t>centred</a:t>
            </a:r>
            <a:r>
              <a:rPr lang="nl-BE" sz="1800" dirty="0">
                <a:solidFill>
                  <a:schemeClr val="tx1"/>
                </a:solidFill>
                <a:latin typeface="Avenir Roman"/>
              </a:rPr>
              <a:t> on </a:t>
            </a:r>
            <a:r>
              <a:rPr lang="nl-BE" sz="1800" dirty="0" err="1">
                <a:solidFill>
                  <a:schemeClr val="tx1"/>
                </a:solidFill>
                <a:latin typeface="Avenir Roman"/>
              </a:rPr>
              <a:t>identity</a:t>
            </a:r>
            <a:r>
              <a:rPr lang="nl-BE" sz="1800" dirty="0">
                <a:solidFill>
                  <a:schemeClr val="tx1"/>
                </a:solidFill>
                <a:latin typeface="Avenir Roman"/>
              </a:rPr>
              <a:t> content </a:t>
            </a:r>
            <a:r>
              <a:rPr lang="nl-BE" sz="1800" dirty="0" err="1">
                <a:solidFill>
                  <a:schemeClr val="tx1"/>
                </a:solidFill>
                <a:latin typeface="Avenir Roman"/>
              </a:rPr>
              <a:t>that</a:t>
            </a:r>
            <a:r>
              <a:rPr lang="nl-BE" sz="1800" dirty="0">
                <a:solidFill>
                  <a:schemeClr val="tx1"/>
                </a:solidFill>
                <a:latin typeface="Avenir Roman"/>
              </a:rPr>
              <a:t> </a:t>
            </a:r>
            <a:r>
              <a:rPr lang="nl-BE" sz="1800" dirty="0" err="1">
                <a:solidFill>
                  <a:schemeClr val="tx1"/>
                </a:solidFill>
                <a:latin typeface="Avenir Roman"/>
              </a:rPr>
              <a:t>values</a:t>
            </a:r>
            <a:r>
              <a:rPr lang="nl-BE" sz="1800" dirty="0">
                <a:solidFill>
                  <a:schemeClr val="tx1"/>
                </a:solidFill>
                <a:latin typeface="Avenir Roman"/>
              </a:rPr>
              <a:t> </a:t>
            </a:r>
            <a:r>
              <a:rPr lang="nl-BE" sz="1800" dirty="0" err="1">
                <a:solidFill>
                  <a:schemeClr val="tx1"/>
                </a:solidFill>
                <a:latin typeface="Avenir Roman"/>
              </a:rPr>
              <a:t>both</a:t>
            </a:r>
            <a:r>
              <a:rPr lang="nl-BE" sz="1800" dirty="0">
                <a:solidFill>
                  <a:schemeClr val="tx1"/>
                </a:solidFill>
                <a:latin typeface="Avenir Roman"/>
              </a:rPr>
              <a:t> </a:t>
            </a:r>
            <a:r>
              <a:rPr lang="nl-BE" sz="1800" dirty="0" err="1">
                <a:solidFill>
                  <a:schemeClr val="tx1"/>
                </a:solidFill>
                <a:latin typeface="Avenir Roman"/>
              </a:rPr>
              <a:t>friendships</a:t>
            </a:r>
            <a:r>
              <a:rPr lang="nl-BE" sz="1800" dirty="0">
                <a:solidFill>
                  <a:schemeClr val="tx1"/>
                </a:solidFill>
                <a:latin typeface="Avenir Roman"/>
              </a:rPr>
              <a:t> and performance</a:t>
            </a:r>
            <a:r>
              <a:rPr lang="nl-BE" sz="1800" dirty="0">
                <a:solidFill>
                  <a:schemeClr val="bg1">
                    <a:lumMod val="65000"/>
                  </a:schemeClr>
                </a:solidFill>
                <a:latin typeface="Avenir Roman"/>
              </a:rPr>
              <a:t> (Evans, </a:t>
            </a:r>
            <a:r>
              <a:rPr lang="nl-BE" sz="1800" dirty="0" err="1">
                <a:solidFill>
                  <a:schemeClr val="bg1">
                    <a:lumMod val="65000"/>
                  </a:schemeClr>
                </a:solidFill>
                <a:latin typeface="Avenir Roman"/>
              </a:rPr>
              <a:t>Slater</a:t>
            </a:r>
            <a:r>
              <a:rPr lang="nl-BE" sz="1800" dirty="0">
                <a:solidFill>
                  <a:schemeClr val="bg1">
                    <a:lumMod val="65000"/>
                  </a:schemeClr>
                </a:solidFill>
                <a:latin typeface="Avenir Roman"/>
              </a:rPr>
              <a:t>, Turner, &amp; Barker, 2013; Barker et al., 2014)</a:t>
            </a:r>
          </a:p>
          <a:p>
            <a:pPr marL="342900" indent="-342900">
              <a:lnSpc>
                <a:spcPct val="90000"/>
              </a:lnSpc>
              <a:buFont typeface="Arial" panose="020B0604020202020204" pitchFamily="34" charset="0"/>
              <a:buChar char="•"/>
            </a:pPr>
            <a:r>
              <a:rPr lang="nl-BE" sz="1800" dirty="0">
                <a:solidFill>
                  <a:schemeClr val="tx1"/>
                </a:solidFill>
                <a:latin typeface="Avenir Roman"/>
              </a:rPr>
              <a:t>but research </a:t>
            </a:r>
            <a:r>
              <a:rPr lang="nl-BE" sz="1800" dirty="0" err="1">
                <a:solidFill>
                  <a:schemeClr val="tx1"/>
                </a:solidFill>
                <a:latin typeface="Avenir Roman"/>
              </a:rPr>
              <a:t>into</a:t>
            </a:r>
            <a:r>
              <a:rPr lang="nl-BE" sz="1800" dirty="0">
                <a:solidFill>
                  <a:schemeClr val="tx1"/>
                </a:solidFill>
                <a:latin typeface="Avenir Roman"/>
              </a:rPr>
              <a:t> </a:t>
            </a:r>
            <a:r>
              <a:rPr lang="nl-BE" sz="1800" dirty="0" err="1">
                <a:solidFill>
                  <a:schemeClr val="tx1"/>
                </a:solidFill>
                <a:latin typeface="Avenir Roman"/>
              </a:rPr>
              <a:t>the</a:t>
            </a:r>
            <a:r>
              <a:rPr lang="nl-BE" sz="1800" dirty="0">
                <a:solidFill>
                  <a:schemeClr val="tx1"/>
                </a:solidFill>
                <a:latin typeface="Avenir Roman"/>
              </a:rPr>
              <a:t> impact of PDMS on team </a:t>
            </a:r>
            <a:r>
              <a:rPr lang="nl-BE" sz="1800" dirty="0" err="1">
                <a:solidFill>
                  <a:schemeClr val="tx1"/>
                </a:solidFill>
                <a:latin typeface="Avenir Roman"/>
              </a:rPr>
              <a:t>identity</a:t>
            </a:r>
            <a:r>
              <a:rPr lang="nl-BE" sz="1800" dirty="0">
                <a:solidFill>
                  <a:schemeClr val="tx1"/>
                </a:solidFill>
                <a:latin typeface="Avenir Roman"/>
              </a:rPr>
              <a:t> (and, </a:t>
            </a:r>
            <a:r>
              <a:rPr lang="nl-BE" sz="1800" dirty="0" err="1">
                <a:solidFill>
                  <a:schemeClr val="tx1"/>
                </a:solidFill>
                <a:latin typeface="Avenir Roman"/>
              </a:rPr>
              <a:t>through</a:t>
            </a:r>
            <a:r>
              <a:rPr lang="nl-BE" sz="1800" dirty="0">
                <a:solidFill>
                  <a:schemeClr val="tx1"/>
                </a:solidFill>
                <a:latin typeface="Avenir Roman"/>
              </a:rPr>
              <a:t> </a:t>
            </a:r>
            <a:r>
              <a:rPr lang="nl-BE" sz="1800" dirty="0" err="1">
                <a:solidFill>
                  <a:schemeClr val="tx1"/>
                </a:solidFill>
                <a:latin typeface="Avenir Roman"/>
              </a:rPr>
              <a:t>this</a:t>
            </a:r>
            <a:r>
              <a:rPr lang="nl-BE" sz="1800" dirty="0">
                <a:solidFill>
                  <a:schemeClr val="tx1"/>
                </a:solidFill>
                <a:latin typeface="Avenir Roman"/>
              </a:rPr>
              <a:t>, on team </a:t>
            </a:r>
            <a:r>
              <a:rPr lang="nl-BE" sz="1800" dirty="0" err="1">
                <a:solidFill>
                  <a:schemeClr val="tx1"/>
                </a:solidFill>
                <a:latin typeface="Avenir Roman"/>
              </a:rPr>
              <a:t>cohesion</a:t>
            </a:r>
            <a:r>
              <a:rPr lang="nl-BE" sz="1800" dirty="0">
                <a:solidFill>
                  <a:schemeClr val="tx1"/>
                </a:solidFill>
                <a:latin typeface="Avenir Roman"/>
              </a:rPr>
              <a:t> and team performance) is in </a:t>
            </a:r>
            <a:r>
              <a:rPr lang="nl-BE" sz="1800" dirty="0" err="1">
                <a:solidFill>
                  <a:schemeClr val="tx1"/>
                </a:solidFill>
                <a:latin typeface="Avenir Roman"/>
              </a:rPr>
              <a:t>its</a:t>
            </a:r>
            <a:r>
              <a:rPr lang="nl-BE" sz="1800" dirty="0">
                <a:solidFill>
                  <a:schemeClr val="tx1"/>
                </a:solidFill>
                <a:latin typeface="Avenir Roman"/>
              </a:rPr>
              <a:t> </a:t>
            </a:r>
            <a:r>
              <a:rPr lang="nl-BE" sz="1800" dirty="0" err="1">
                <a:solidFill>
                  <a:schemeClr val="tx1"/>
                </a:solidFill>
                <a:latin typeface="Avenir Roman"/>
              </a:rPr>
              <a:t>infancy</a:t>
            </a:r>
            <a:r>
              <a:rPr lang="nl-BE" sz="1800" dirty="0">
                <a:solidFill>
                  <a:schemeClr val="tx1"/>
                </a:solidFill>
                <a:latin typeface="Avenir Roman"/>
              </a:rPr>
              <a:t> (e.g., </a:t>
            </a:r>
            <a:r>
              <a:rPr lang="nl-BE" sz="1800" dirty="0" err="1">
                <a:solidFill>
                  <a:schemeClr val="tx1"/>
                </a:solidFill>
                <a:latin typeface="Avenir Roman"/>
              </a:rPr>
              <a:t>how</a:t>
            </a:r>
            <a:r>
              <a:rPr lang="nl-BE" sz="1800" dirty="0">
                <a:solidFill>
                  <a:schemeClr val="tx1"/>
                </a:solidFill>
                <a:latin typeface="Avenir Roman"/>
              </a:rPr>
              <a:t> </a:t>
            </a:r>
            <a:r>
              <a:rPr lang="nl-BE" sz="1800" dirty="0" err="1">
                <a:solidFill>
                  <a:schemeClr val="tx1"/>
                </a:solidFill>
                <a:latin typeface="Avenir Roman"/>
              </a:rPr>
              <a:t>to</a:t>
            </a:r>
            <a:r>
              <a:rPr lang="nl-BE" sz="1800" dirty="0">
                <a:solidFill>
                  <a:schemeClr val="tx1"/>
                </a:solidFill>
                <a:latin typeface="Avenir Roman"/>
              </a:rPr>
              <a:t> support more diverse </a:t>
            </a:r>
            <a:r>
              <a:rPr lang="nl-BE" sz="1800" dirty="0" err="1">
                <a:solidFill>
                  <a:schemeClr val="tx1"/>
                </a:solidFill>
                <a:latin typeface="Avenir Roman"/>
              </a:rPr>
              <a:t>identity</a:t>
            </a:r>
            <a:r>
              <a:rPr lang="nl-BE" sz="1800" dirty="0">
                <a:solidFill>
                  <a:schemeClr val="tx1"/>
                </a:solidFill>
                <a:latin typeface="Avenir Roman"/>
              </a:rPr>
              <a:t> contents as well as </a:t>
            </a:r>
            <a:r>
              <a:rPr lang="nl-BE" sz="1800" dirty="0" err="1">
                <a:solidFill>
                  <a:schemeClr val="tx1"/>
                </a:solidFill>
                <a:latin typeface="Avenir Roman"/>
              </a:rPr>
              <a:t>distinctive</a:t>
            </a:r>
            <a:r>
              <a:rPr lang="nl-BE" sz="1800" dirty="0">
                <a:solidFill>
                  <a:schemeClr val="tx1"/>
                </a:solidFill>
                <a:latin typeface="Avenir Roman"/>
              </a:rPr>
              <a:t> team </a:t>
            </a:r>
            <a:r>
              <a:rPr lang="nl-BE" sz="1800" dirty="0" err="1">
                <a:solidFill>
                  <a:schemeClr val="tx1"/>
                </a:solidFill>
                <a:latin typeface="Avenir Roman"/>
              </a:rPr>
              <a:t>identities</a:t>
            </a:r>
            <a:r>
              <a:rPr lang="nl-BE" sz="1800" dirty="0">
                <a:solidFill>
                  <a:schemeClr val="tx1"/>
                </a:solidFill>
                <a:latin typeface="Avenir Roman"/>
              </a:rPr>
              <a:t>) </a:t>
            </a:r>
          </a:p>
        </p:txBody>
      </p:sp>
      <p:sp>
        <p:nvSpPr>
          <p:cNvPr id="7" name="Title 1">
            <a:extLst>
              <a:ext uri="{FF2B5EF4-FFF2-40B4-BE49-F238E27FC236}">
                <a16:creationId xmlns:a16="http://schemas.microsoft.com/office/drawing/2014/main" id="{E16374FD-3178-4334-92FB-6FF2D87998B8}"/>
              </a:ext>
            </a:extLst>
          </p:cNvPr>
          <p:cNvSpPr>
            <a:spLocks noGrp="1"/>
          </p:cNvSpPr>
          <p:nvPr>
            <p:ph type="ctrTitle"/>
          </p:nvPr>
        </p:nvSpPr>
        <p:spPr>
          <a:xfrm>
            <a:off x="679450" y="438150"/>
            <a:ext cx="7772400" cy="522288"/>
          </a:xfrm>
        </p:spPr>
        <p:txBody>
          <a:bodyPr anchor="t">
            <a:noAutofit/>
          </a:bodyPr>
          <a:lstStyle>
            <a:lvl1pPr algn="l">
              <a:defRPr sz="3600" b="1"/>
            </a:lvl1pPr>
          </a:lstStyle>
          <a:p>
            <a:r>
              <a:rPr lang="en-US" sz="3200" b="0" dirty="0">
                <a:solidFill>
                  <a:srgbClr val="22568B"/>
                </a:solidFill>
                <a:latin typeface="Avenir Roman" panose="02000503020000020003" pitchFamily="2" charset="0"/>
              </a:rPr>
              <a:t>A social identity approach to team identity development</a:t>
            </a:r>
            <a:br>
              <a:rPr lang="en-US" b="0" dirty="0">
                <a:solidFill>
                  <a:srgbClr val="22568B"/>
                </a:solidFill>
                <a:latin typeface="Avenir Roman" panose="02000503020000020003" pitchFamily="2" charset="0"/>
              </a:rPr>
            </a:br>
            <a:endParaRPr lang="en-US" b="0" dirty="0">
              <a:solidFill>
                <a:srgbClr val="22568B"/>
              </a:solidFill>
              <a:latin typeface="Avenir Roman" panose="02000503020000020003" pitchFamily="2" charset="0"/>
            </a:endParaRPr>
          </a:p>
        </p:txBody>
      </p:sp>
      <p:sp>
        <p:nvSpPr>
          <p:cNvPr id="10" name="Subtitle 2">
            <a:extLst>
              <a:ext uri="{FF2B5EF4-FFF2-40B4-BE49-F238E27FC236}">
                <a16:creationId xmlns:a16="http://schemas.microsoft.com/office/drawing/2014/main" id="{8F590BBE-DFF9-4E01-91C4-3D5760711361}"/>
              </a:ext>
            </a:extLst>
          </p:cNvPr>
          <p:cNvSpPr txBox="1">
            <a:spLocks/>
          </p:cNvSpPr>
          <p:nvPr/>
        </p:nvSpPr>
        <p:spPr>
          <a:xfrm>
            <a:off x="1011580" y="1633492"/>
            <a:ext cx="6315495" cy="740229"/>
          </a:xfrm>
          <a:prstGeom prst="rect">
            <a:avLst/>
          </a:prstGeom>
        </p:spPr>
        <p:txBody>
          <a:bodyPr vert="horz" lIns="91440" tIns="45720" rIns="91440" bIns="45720" rtlCol="0">
            <a:normAutofit/>
          </a:bodyPr>
          <a:lstStyle>
            <a:lvl1pPr marL="0" indent="0" algn="l" defTabSz="685800" rtl="0" eaLnBrk="1" latinLnBrk="0" hangingPunct="1">
              <a:lnSpc>
                <a:spcPct val="85000"/>
              </a:lnSpc>
              <a:spcBef>
                <a:spcPts val="975"/>
              </a:spcBef>
              <a:buFont typeface="Arial" pitchFamily="34" charset="0"/>
              <a:buNone/>
              <a:defRPr sz="2800" kern="1200">
                <a:solidFill>
                  <a:srgbClr val="708DEA"/>
                </a:solidFill>
                <a:latin typeface="+mn-lt"/>
                <a:ea typeface="+mn-ea"/>
                <a:cs typeface="+mn-cs"/>
              </a:defRPr>
            </a:lvl1pPr>
            <a:lvl2pPr marL="457200" indent="0" algn="ctr" defTabSz="685800" rtl="0" eaLnBrk="1" latinLnBrk="0" hangingPunct="1">
              <a:lnSpc>
                <a:spcPct val="85000"/>
              </a:lnSpc>
              <a:spcBef>
                <a:spcPts val="450"/>
              </a:spcBef>
              <a:buFont typeface="Arial" pitchFamily="34" charset="0"/>
              <a:buNone/>
              <a:defRPr sz="1800" kern="1200">
                <a:solidFill>
                  <a:schemeClr val="tx1">
                    <a:tint val="75000"/>
                  </a:schemeClr>
                </a:solidFill>
                <a:latin typeface="+mn-lt"/>
                <a:ea typeface="+mn-ea"/>
                <a:cs typeface="+mn-cs"/>
              </a:defRPr>
            </a:lvl2pPr>
            <a:lvl3pPr marL="914400" indent="0" algn="ctr" defTabSz="685800" rtl="0" eaLnBrk="1" latinLnBrk="0" hangingPunct="1">
              <a:lnSpc>
                <a:spcPct val="85000"/>
              </a:lnSpc>
              <a:spcBef>
                <a:spcPts val="450"/>
              </a:spcBef>
              <a:buFont typeface="Arial" pitchFamily="34" charset="0"/>
              <a:buNone/>
              <a:defRPr sz="1500" i="1" kern="1200">
                <a:solidFill>
                  <a:schemeClr val="tx1">
                    <a:tint val="75000"/>
                  </a:schemeClr>
                </a:solidFill>
                <a:latin typeface="+mn-lt"/>
                <a:ea typeface="+mn-ea"/>
                <a:cs typeface="+mn-cs"/>
              </a:defRPr>
            </a:lvl3pPr>
            <a:lvl4pPr marL="13716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4pPr>
            <a:lvl5pPr marL="18288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5pPr>
            <a:lvl6pPr marL="22860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6pPr>
            <a:lvl7pPr marL="27432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7pPr>
            <a:lvl8pPr marL="32004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8pPr>
            <a:lvl9pPr marL="36576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9pPr>
          </a:lstStyle>
          <a:p>
            <a:pPr fontAlgn="auto">
              <a:spcAft>
                <a:spcPts val="0"/>
              </a:spcAft>
            </a:pPr>
            <a:r>
              <a:rPr lang="en-US" sz="2000" dirty="0">
                <a:solidFill>
                  <a:srgbClr val="4094D1"/>
                </a:solidFill>
                <a:latin typeface="Avenir Roman" panose="02000503020000020003" pitchFamily="2" charset="0"/>
              </a:rPr>
              <a:t>Team identity can be developed by sharing personal stories and information</a:t>
            </a:r>
          </a:p>
        </p:txBody>
      </p:sp>
      <p:sp>
        <p:nvSpPr>
          <p:cNvPr id="6" name="Rounded Rectangle 5">
            <a:extLst>
              <a:ext uri="{FF2B5EF4-FFF2-40B4-BE49-F238E27FC236}">
                <a16:creationId xmlns:a16="http://schemas.microsoft.com/office/drawing/2014/main" id="{99BE6611-CA50-6F42-8219-3FB23D4E6128}"/>
              </a:ext>
            </a:extLst>
          </p:cNvPr>
          <p:cNvSpPr/>
          <p:nvPr/>
        </p:nvSpPr>
        <p:spPr>
          <a:xfrm>
            <a:off x="240324" y="1623374"/>
            <a:ext cx="691661" cy="949570"/>
          </a:xfrm>
          <a:prstGeom prst="roundRect">
            <a:avLst/>
          </a:prstGeom>
          <a:solidFill>
            <a:srgbClr val="4094D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t>Key </a:t>
            </a:r>
          </a:p>
          <a:p>
            <a:pPr algn="ctr"/>
            <a:r>
              <a:rPr lang="en-US" sz="1600" dirty="0"/>
              <a:t>Point </a:t>
            </a:r>
          </a:p>
          <a:p>
            <a:pPr algn="ctr"/>
            <a:r>
              <a:rPr lang="en-US" dirty="0"/>
              <a:t>2</a:t>
            </a:r>
          </a:p>
        </p:txBody>
      </p:sp>
    </p:spTree>
    <p:extLst>
      <p:ext uri="{BB962C8B-B14F-4D97-AF65-F5344CB8AC3E}">
        <p14:creationId xmlns:p14="http://schemas.microsoft.com/office/powerpoint/2010/main" val="107138412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8FE9EBA9-4843-A348-B607-AF6A8AA45D5F}"/>
              </a:ext>
            </a:extLst>
          </p:cNvPr>
          <p:cNvSpPr>
            <a:spLocks noGrp="1"/>
          </p:cNvSpPr>
          <p:nvPr>
            <p:ph type="sldNum" sz="quarter" idx="4"/>
          </p:nvPr>
        </p:nvSpPr>
        <p:spPr/>
        <p:txBody>
          <a:bodyPr/>
          <a:lstStyle/>
          <a:p>
            <a:fld id="{BDED0440-CF85-4CB9-8D89-87E5AE29F424}" type="slidenum">
              <a:rPr lang="en-GB" smtClean="0"/>
              <a:pPr/>
              <a:t>13</a:t>
            </a:fld>
            <a:endParaRPr lang="en-GB" dirty="0"/>
          </a:p>
        </p:txBody>
      </p:sp>
      <p:sp>
        <p:nvSpPr>
          <p:cNvPr id="9" name="Content Placeholder 2">
            <a:extLst>
              <a:ext uri="{FF2B5EF4-FFF2-40B4-BE49-F238E27FC236}">
                <a16:creationId xmlns:a16="http://schemas.microsoft.com/office/drawing/2014/main" id="{9E1FB00C-FB00-47C6-88BF-17239AD5F695}"/>
              </a:ext>
            </a:extLst>
          </p:cNvPr>
          <p:cNvSpPr>
            <a:spLocks noGrp="1"/>
          </p:cNvSpPr>
          <p:nvPr>
            <p:ph sz="quarter" idx="10"/>
          </p:nvPr>
        </p:nvSpPr>
        <p:spPr>
          <a:xfrm>
            <a:off x="586154" y="2571750"/>
            <a:ext cx="8685860" cy="2457450"/>
          </a:xfrm>
        </p:spPr>
        <p:txBody>
          <a:bodyPr>
            <a:noAutofit/>
          </a:bodyPr>
          <a:lstStyle/>
          <a:p>
            <a:pPr marL="342900" indent="-342900">
              <a:lnSpc>
                <a:spcPct val="90000"/>
              </a:lnSpc>
              <a:buFont typeface="Arial" panose="020B0604020202020204" pitchFamily="34" charset="0"/>
              <a:buChar char="•"/>
            </a:pPr>
            <a:r>
              <a:rPr lang="nl-BE" sz="1800" dirty="0" err="1">
                <a:latin typeface="Avenir Roman"/>
              </a:rPr>
              <a:t>leadership</a:t>
            </a:r>
            <a:r>
              <a:rPr lang="nl-BE" sz="1800" dirty="0">
                <a:latin typeface="Avenir Roman"/>
              </a:rPr>
              <a:t> </a:t>
            </a:r>
            <a:r>
              <a:rPr lang="nl-BE" sz="1800" dirty="0" err="1">
                <a:latin typeface="Avenir Roman"/>
              </a:rPr>
              <a:t>can</a:t>
            </a:r>
            <a:r>
              <a:rPr lang="nl-BE" sz="1800" dirty="0">
                <a:latin typeface="Avenir Roman"/>
              </a:rPr>
              <a:t> </a:t>
            </a:r>
            <a:r>
              <a:rPr lang="nl-BE" sz="1800" dirty="0" err="1">
                <a:latin typeface="Avenir Roman"/>
              </a:rPr>
              <a:t>emanate</a:t>
            </a:r>
            <a:r>
              <a:rPr lang="nl-BE" sz="1800" dirty="0">
                <a:latin typeface="Avenir Roman"/>
              </a:rPr>
              <a:t> </a:t>
            </a:r>
            <a:r>
              <a:rPr lang="nl-BE" sz="1800" dirty="0" err="1">
                <a:latin typeface="Avenir Roman"/>
              </a:rPr>
              <a:t>from</a:t>
            </a:r>
            <a:r>
              <a:rPr lang="nl-BE" sz="1800" dirty="0">
                <a:latin typeface="Avenir Roman"/>
              </a:rPr>
              <a:t> </a:t>
            </a:r>
            <a:r>
              <a:rPr lang="nl-BE" sz="1800" dirty="0" err="1">
                <a:latin typeface="Avenir Roman"/>
              </a:rPr>
              <a:t>both</a:t>
            </a:r>
            <a:r>
              <a:rPr lang="nl-BE" sz="1800" dirty="0">
                <a:latin typeface="Avenir Roman"/>
              </a:rPr>
              <a:t> coaches and </a:t>
            </a:r>
            <a:r>
              <a:rPr lang="nl-BE" sz="1800" dirty="0" err="1">
                <a:latin typeface="Avenir Roman"/>
              </a:rPr>
              <a:t>athletes</a:t>
            </a:r>
            <a:r>
              <a:rPr lang="nl-BE" sz="1800" dirty="0">
                <a:latin typeface="Avenir Roman"/>
              </a:rPr>
              <a:t> </a:t>
            </a:r>
            <a:r>
              <a:rPr lang="nl-BE" sz="1800" dirty="0" err="1">
                <a:latin typeface="Avenir Roman"/>
              </a:rPr>
              <a:t>within</a:t>
            </a:r>
            <a:r>
              <a:rPr lang="nl-BE" sz="1800" dirty="0">
                <a:latin typeface="Avenir Roman"/>
              </a:rPr>
              <a:t> a team</a:t>
            </a:r>
          </a:p>
          <a:p>
            <a:pPr marL="342900" indent="-342900">
              <a:lnSpc>
                <a:spcPct val="90000"/>
              </a:lnSpc>
              <a:buFont typeface="Arial" panose="020B0604020202020204" pitchFamily="34" charset="0"/>
              <a:buChar char="•"/>
            </a:pPr>
            <a:r>
              <a:rPr lang="nl-BE" sz="1800" b="1" dirty="0">
                <a:latin typeface="Avenir Roman"/>
              </a:rPr>
              <a:t>5R Shared </a:t>
            </a:r>
            <a:r>
              <a:rPr lang="nl-BE" sz="1800" b="1" dirty="0" err="1">
                <a:latin typeface="Avenir Roman"/>
              </a:rPr>
              <a:t>Leadership</a:t>
            </a:r>
            <a:r>
              <a:rPr lang="nl-BE" sz="1800" b="1" dirty="0">
                <a:latin typeface="Avenir Roman"/>
              </a:rPr>
              <a:t> Program (5Rs) </a:t>
            </a:r>
            <a:r>
              <a:rPr lang="nl-BE" sz="1800" dirty="0" err="1">
                <a:latin typeface="Avenir Roman"/>
              </a:rPr>
              <a:t>aims</a:t>
            </a:r>
            <a:r>
              <a:rPr lang="nl-BE" sz="1800" dirty="0">
                <a:latin typeface="Avenir Roman"/>
              </a:rPr>
              <a:t> </a:t>
            </a:r>
            <a:r>
              <a:rPr lang="nl-BE" sz="1800" dirty="0" err="1">
                <a:latin typeface="Avenir Roman"/>
              </a:rPr>
              <a:t>to</a:t>
            </a:r>
            <a:r>
              <a:rPr lang="nl-BE" sz="1800" dirty="0">
                <a:latin typeface="Avenir Roman"/>
              </a:rPr>
              <a:t> </a:t>
            </a:r>
            <a:r>
              <a:rPr lang="nl-BE" sz="1800" dirty="0" err="1">
                <a:latin typeface="Avenir Roman"/>
              </a:rPr>
              <a:t>imbue</a:t>
            </a:r>
            <a:r>
              <a:rPr lang="nl-BE" sz="1800" dirty="0">
                <a:latin typeface="Avenir Roman"/>
              </a:rPr>
              <a:t> different team leaders </a:t>
            </a:r>
            <a:r>
              <a:rPr lang="nl-BE" sz="1800" dirty="0" err="1">
                <a:latin typeface="Avenir Roman"/>
              </a:rPr>
              <a:t>with</a:t>
            </a:r>
            <a:r>
              <a:rPr lang="nl-BE" sz="1800" dirty="0">
                <a:latin typeface="Avenir Roman"/>
              </a:rPr>
              <a:t> </a:t>
            </a:r>
            <a:r>
              <a:rPr lang="nl-BE" sz="1800" dirty="0" err="1">
                <a:latin typeface="Avenir Roman"/>
              </a:rPr>
              <a:t>the</a:t>
            </a:r>
            <a:r>
              <a:rPr lang="nl-BE" sz="1800" dirty="0">
                <a:latin typeface="Avenir Roman"/>
              </a:rPr>
              <a:t> skills of </a:t>
            </a:r>
            <a:r>
              <a:rPr lang="nl-BE" sz="1800" dirty="0" err="1">
                <a:latin typeface="Avenir Roman"/>
              </a:rPr>
              <a:t>identity</a:t>
            </a:r>
            <a:r>
              <a:rPr lang="nl-BE" sz="1800" dirty="0">
                <a:latin typeface="Avenir Roman"/>
              </a:rPr>
              <a:t> </a:t>
            </a:r>
            <a:r>
              <a:rPr lang="nl-BE" sz="1800" dirty="0" err="1">
                <a:latin typeface="Avenir Roman"/>
              </a:rPr>
              <a:t>leadership</a:t>
            </a:r>
            <a:r>
              <a:rPr lang="nl-BE" sz="1800" dirty="0">
                <a:latin typeface="Avenir Roman"/>
              </a:rPr>
              <a:t> </a:t>
            </a:r>
            <a:r>
              <a:rPr lang="nl-BE" sz="1800" dirty="0" err="1">
                <a:latin typeface="Avenir Roman"/>
              </a:rPr>
              <a:t>so</a:t>
            </a:r>
            <a:r>
              <a:rPr lang="nl-BE" sz="1800" dirty="0">
                <a:latin typeface="Avenir Roman"/>
              </a:rPr>
              <a:t> </a:t>
            </a:r>
            <a:r>
              <a:rPr lang="nl-BE" sz="1800" dirty="0" err="1">
                <a:latin typeface="Avenir Roman"/>
              </a:rPr>
              <a:t>that</a:t>
            </a:r>
            <a:r>
              <a:rPr lang="nl-BE" sz="1800" dirty="0">
                <a:latin typeface="Avenir Roman"/>
              </a:rPr>
              <a:t> </a:t>
            </a:r>
            <a:r>
              <a:rPr lang="nl-BE" sz="1800" dirty="0" err="1">
                <a:latin typeface="Avenir Roman"/>
              </a:rPr>
              <a:t>they</a:t>
            </a:r>
            <a:r>
              <a:rPr lang="nl-BE" sz="1800" dirty="0">
                <a:latin typeface="Avenir Roman"/>
              </a:rPr>
              <a:t> are </a:t>
            </a:r>
            <a:r>
              <a:rPr lang="nl-BE" sz="1800" dirty="0" err="1">
                <a:latin typeface="Avenir Roman"/>
              </a:rPr>
              <a:t>better</a:t>
            </a:r>
            <a:r>
              <a:rPr lang="nl-BE" sz="1800" dirty="0">
                <a:latin typeface="Avenir Roman"/>
              </a:rPr>
              <a:t> </a:t>
            </a:r>
            <a:r>
              <a:rPr lang="nl-BE" sz="1800" dirty="0" err="1">
                <a:latin typeface="Avenir Roman"/>
              </a:rPr>
              <a:t>able</a:t>
            </a:r>
            <a:r>
              <a:rPr lang="nl-BE" sz="1800" dirty="0">
                <a:latin typeface="Avenir Roman"/>
              </a:rPr>
              <a:t> </a:t>
            </a:r>
            <a:r>
              <a:rPr lang="nl-BE" sz="1800" dirty="0" err="1">
                <a:latin typeface="Avenir Roman"/>
              </a:rPr>
              <a:t>to</a:t>
            </a:r>
            <a:r>
              <a:rPr lang="nl-BE" sz="1800" dirty="0">
                <a:latin typeface="Avenir Roman"/>
              </a:rPr>
              <a:t> </a:t>
            </a:r>
            <a:r>
              <a:rPr lang="nl-BE" sz="1800" dirty="0" err="1">
                <a:latin typeface="Avenir Roman"/>
              </a:rPr>
              <a:t>create</a:t>
            </a:r>
            <a:r>
              <a:rPr lang="nl-BE" sz="1800" dirty="0">
                <a:latin typeface="Avenir Roman"/>
              </a:rPr>
              <a:t>, </a:t>
            </a:r>
            <a:r>
              <a:rPr lang="nl-BE" sz="1800" dirty="0" err="1">
                <a:latin typeface="Avenir Roman"/>
              </a:rPr>
              <a:t>represent</a:t>
            </a:r>
            <a:r>
              <a:rPr lang="nl-BE" sz="1800" dirty="0">
                <a:latin typeface="Avenir Roman"/>
              </a:rPr>
              <a:t>, advance and </a:t>
            </a:r>
            <a:r>
              <a:rPr lang="nl-BE" sz="1800" dirty="0" err="1">
                <a:latin typeface="Avenir Roman"/>
              </a:rPr>
              <a:t>embed</a:t>
            </a:r>
            <a:r>
              <a:rPr lang="nl-BE" sz="1800" dirty="0">
                <a:latin typeface="Avenir Roman"/>
              </a:rPr>
              <a:t> </a:t>
            </a:r>
            <a:r>
              <a:rPr lang="nl-BE" sz="1800" dirty="0" err="1">
                <a:latin typeface="Avenir Roman"/>
              </a:rPr>
              <a:t>the</a:t>
            </a:r>
            <a:r>
              <a:rPr lang="nl-BE" sz="1800" dirty="0">
                <a:latin typeface="Avenir Roman"/>
              </a:rPr>
              <a:t> shared </a:t>
            </a:r>
            <a:r>
              <a:rPr lang="nl-BE" sz="1800" dirty="0" err="1">
                <a:latin typeface="Avenir Roman"/>
              </a:rPr>
              <a:t>social</a:t>
            </a:r>
            <a:r>
              <a:rPr lang="nl-BE" sz="1800" dirty="0">
                <a:latin typeface="Avenir Roman"/>
              </a:rPr>
              <a:t> </a:t>
            </a:r>
            <a:r>
              <a:rPr lang="nl-BE" sz="1800" dirty="0" err="1">
                <a:latin typeface="Avenir Roman"/>
              </a:rPr>
              <a:t>identity</a:t>
            </a:r>
            <a:r>
              <a:rPr lang="nl-BE" sz="1800" dirty="0">
                <a:latin typeface="Avenir Roman"/>
              </a:rPr>
              <a:t> of </a:t>
            </a:r>
            <a:r>
              <a:rPr lang="nl-BE" sz="1800" dirty="0" err="1">
                <a:latin typeface="Avenir Roman"/>
              </a:rPr>
              <a:t>the</a:t>
            </a:r>
            <a:r>
              <a:rPr lang="nl-BE" sz="1800" dirty="0">
                <a:latin typeface="Avenir Roman"/>
              </a:rPr>
              <a:t> team </a:t>
            </a:r>
            <a:r>
              <a:rPr lang="nl-BE" sz="1800" dirty="0" err="1">
                <a:latin typeface="Avenir Roman"/>
              </a:rPr>
              <a:t>that</a:t>
            </a:r>
            <a:r>
              <a:rPr lang="nl-BE" sz="1800" dirty="0">
                <a:latin typeface="Avenir Roman"/>
              </a:rPr>
              <a:t> </a:t>
            </a:r>
            <a:r>
              <a:rPr lang="nl-BE" sz="1800" dirty="0" err="1">
                <a:latin typeface="Avenir Roman"/>
              </a:rPr>
              <a:t>they</a:t>
            </a:r>
            <a:r>
              <a:rPr lang="nl-BE" sz="1800" dirty="0">
                <a:latin typeface="Avenir Roman"/>
              </a:rPr>
              <a:t> lead</a:t>
            </a:r>
          </a:p>
        </p:txBody>
      </p:sp>
      <p:sp>
        <p:nvSpPr>
          <p:cNvPr id="7" name="Title 1">
            <a:extLst>
              <a:ext uri="{FF2B5EF4-FFF2-40B4-BE49-F238E27FC236}">
                <a16:creationId xmlns:a16="http://schemas.microsoft.com/office/drawing/2014/main" id="{E16374FD-3178-4334-92FB-6FF2D87998B8}"/>
              </a:ext>
            </a:extLst>
          </p:cNvPr>
          <p:cNvSpPr>
            <a:spLocks noGrp="1"/>
          </p:cNvSpPr>
          <p:nvPr>
            <p:ph type="ctrTitle"/>
          </p:nvPr>
        </p:nvSpPr>
        <p:spPr>
          <a:xfrm>
            <a:off x="679450" y="438150"/>
            <a:ext cx="7772400" cy="522288"/>
          </a:xfrm>
        </p:spPr>
        <p:txBody>
          <a:bodyPr anchor="t">
            <a:noAutofit/>
          </a:bodyPr>
          <a:lstStyle>
            <a:lvl1pPr algn="l">
              <a:defRPr sz="3600" b="1"/>
            </a:lvl1pPr>
          </a:lstStyle>
          <a:p>
            <a:r>
              <a:rPr lang="en-US" sz="3200" b="0" dirty="0">
                <a:solidFill>
                  <a:srgbClr val="22568B"/>
                </a:solidFill>
                <a:latin typeface="Avenir Roman" panose="02000503020000020003" pitchFamily="2" charset="0"/>
              </a:rPr>
              <a:t>A social identity approach to team identity development</a:t>
            </a:r>
            <a:br>
              <a:rPr lang="en-US" b="0" dirty="0">
                <a:solidFill>
                  <a:srgbClr val="22568B"/>
                </a:solidFill>
                <a:latin typeface="Avenir Roman" panose="02000503020000020003" pitchFamily="2" charset="0"/>
              </a:rPr>
            </a:br>
            <a:endParaRPr lang="en-US" b="0" dirty="0">
              <a:solidFill>
                <a:srgbClr val="22568B"/>
              </a:solidFill>
              <a:latin typeface="Avenir Roman" panose="02000503020000020003" pitchFamily="2" charset="0"/>
            </a:endParaRPr>
          </a:p>
        </p:txBody>
      </p:sp>
      <p:sp>
        <p:nvSpPr>
          <p:cNvPr id="10" name="Subtitle 2">
            <a:extLst>
              <a:ext uri="{FF2B5EF4-FFF2-40B4-BE49-F238E27FC236}">
                <a16:creationId xmlns:a16="http://schemas.microsoft.com/office/drawing/2014/main" id="{8F590BBE-DFF9-4E01-91C4-3D5760711361}"/>
              </a:ext>
            </a:extLst>
          </p:cNvPr>
          <p:cNvSpPr txBox="1">
            <a:spLocks/>
          </p:cNvSpPr>
          <p:nvPr/>
        </p:nvSpPr>
        <p:spPr>
          <a:xfrm>
            <a:off x="1011580" y="1527873"/>
            <a:ext cx="6315495" cy="740229"/>
          </a:xfrm>
          <a:prstGeom prst="rect">
            <a:avLst/>
          </a:prstGeom>
        </p:spPr>
        <p:txBody>
          <a:bodyPr vert="horz" lIns="91440" tIns="45720" rIns="91440" bIns="45720" rtlCol="0">
            <a:normAutofit/>
          </a:bodyPr>
          <a:lstStyle>
            <a:lvl1pPr marL="0" indent="0" algn="l" defTabSz="685800" rtl="0" eaLnBrk="1" latinLnBrk="0" hangingPunct="1">
              <a:lnSpc>
                <a:spcPct val="85000"/>
              </a:lnSpc>
              <a:spcBef>
                <a:spcPts val="975"/>
              </a:spcBef>
              <a:buFont typeface="Arial" pitchFamily="34" charset="0"/>
              <a:buNone/>
              <a:defRPr sz="2800" kern="1200">
                <a:solidFill>
                  <a:srgbClr val="708DEA"/>
                </a:solidFill>
                <a:latin typeface="+mn-lt"/>
                <a:ea typeface="+mn-ea"/>
                <a:cs typeface="+mn-cs"/>
              </a:defRPr>
            </a:lvl1pPr>
            <a:lvl2pPr marL="457200" indent="0" algn="ctr" defTabSz="685800" rtl="0" eaLnBrk="1" latinLnBrk="0" hangingPunct="1">
              <a:lnSpc>
                <a:spcPct val="85000"/>
              </a:lnSpc>
              <a:spcBef>
                <a:spcPts val="450"/>
              </a:spcBef>
              <a:buFont typeface="Arial" pitchFamily="34" charset="0"/>
              <a:buNone/>
              <a:defRPr sz="1800" kern="1200">
                <a:solidFill>
                  <a:schemeClr val="tx1">
                    <a:tint val="75000"/>
                  </a:schemeClr>
                </a:solidFill>
                <a:latin typeface="+mn-lt"/>
                <a:ea typeface="+mn-ea"/>
                <a:cs typeface="+mn-cs"/>
              </a:defRPr>
            </a:lvl2pPr>
            <a:lvl3pPr marL="914400" indent="0" algn="ctr" defTabSz="685800" rtl="0" eaLnBrk="1" latinLnBrk="0" hangingPunct="1">
              <a:lnSpc>
                <a:spcPct val="85000"/>
              </a:lnSpc>
              <a:spcBef>
                <a:spcPts val="450"/>
              </a:spcBef>
              <a:buFont typeface="Arial" pitchFamily="34" charset="0"/>
              <a:buNone/>
              <a:defRPr sz="1500" i="1" kern="1200">
                <a:solidFill>
                  <a:schemeClr val="tx1">
                    <a:tint val="75000"/>
                  </a:schemeClr>
                </a:solidFill>
                <a:latin typeface="+mn-lt"/>
                <a:ea typeface="+mn-ea"/>
                <a:cs typeface="+mn-cs"/>
              </a:defRPr>
            </a:lvl3pPr>
            <a:lvl4pPr marL="13716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4pPr>
            <a:lvl5pPr marL="18288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5pPr>
            <a:lvl6pPr marL="22860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6pPr>
            <a:lvl7pPr marL="27432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7pPr>
            <a:lvl8pPr marL="32004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8pPr>
            <a:lvl9pPr marL="36576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9pPr>
          </a:lstStyle>
          <a:p>
            <a:pPr fontAlgn="auto">
              <a:spcAft>
                <a:spcPts val="0"/>
              </a:spcAft>
            </a:pPr>
            <a:r>
              <a:rPr lang="en-US" sz="2000" dirty="0">
                <a:solidFill>
                  <a:srgbClr val="4094D1"/>
                </a:solidFill>
                <a:latin typeface="Avenir Roman" panose="02000503020000020003" pitchFamily="2" charset="0"/>
              </a:rPr>
              <a:t>Shared leadership can help to develop shared social identity</a:t>
            </a:r>
          </a:p>
        </p:txBody>
      </p:sp>
      <p:sp>
        <p:nvSpPr>
          <p:cNvPr id="6" name="Rounded Rectangle 5">
            <a:extLst>
              <a:ext uri="{FF2B5EF4-FFF2-40B4-BE49-F238E27FC236}">
                <a16:creationId xmlns:a16="http://schemas.microsoft.com/office/drawing/2014/main" id="{99BE6611-CA50-6F42-8219-3FB23D4E6128}"/>
              </a:ext>
            </a:extLst>
          </p:cNvPr>
          <p:cNvSpPr/>
          <p:nvPr/>
        </p:nvSpPr>
        <p:spPr>
          <a:xfrm>
            <a:off x="240324" y="1470356"/>
            <a:ext cx="691661" cy="949570"/>
          </a:xfrm>
          <a:prstGeom prst="roundRect">
            <a:avLst/>
          </a:prstGeom>
          <a:solidFill>
            <a:srgbClr val="4094D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t>Key </a:t>
            </a:r>
          </a:p>
          <a:p>
            <a:pPr algn="ctr"/>
            <a:r>
              <a:rPr lang="en-US" sz="1600" dirty="0"/>
              <a:t>Point </a:t>
            </a:r>
          </a:p>
          <a:p>
            <a:pPr algn="ctr"/>
            <a:r>
              <a:rPr lang="en-US" dirty="0"/>
              <a:t>3</a:t>
            </a:r>
          </a:p>
        </p:txBody>
      </p:sp>
    </p:spTree>
    <p:extLst>
      <p:ext uri="{BB962C8B-B14F-4D97-AF65-F5344CB8AC3E}">
        <p14:creationId xmlns:p14="http://schemas.microsoft.com/office/powerpoint/2010/main" val="203742916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8FE9EBA9-4843-A348-B607-AF6A8AA45D5F}"/>
              </a:ext>
            </a:extLst>
          </p:cNvPr>
          <p:cNvSpPr>
            <a:spLocks noGrp="1"/>
          </p:cNvSpPr>
          <p:nvPr>
            <p:ph type="sldNum" sz="quarter" idx="4"/>
          </p:nvPr>
        </p:nvSpPr>
        <p:spPr/>
        <p:txBody>
          <a:bodyPr/>
          <a:lstStyle/>
          <a:p>
            <a:fld id="{BDED0440-CF85-4CB9-8D89-87E5AE29F424}" type="slidenum">
              <a:rPr lang="en-GB" smtClean="0"/>
              <a:pPr/>
              <a:t>14</a:t>
            </a:fld>
            <a:endParaRPr lang="en-GB" dirty="0"/>
          </a:p>
        </p:txBody>
      </p:sp>
      <p:sp>
        <p:nvSpPr>
          <p:cNvPr id="9" name="Content Placeholder 2">
            <a:extLst>
              <a:ext uri="{FF2B5EF4-FFF2-40B4-BE49-F238E27FC236}">
                <a16:creationId xmlns:a16="http://schemas.microsoft.com/office/drawing/2014/main" id="{9E1FB00C-FB00-47C6-88BF-17239AD5F695}"/>
              </a:ext>
            </a:extLst>
          </p:cNvPr>
          <p:cNvSpPr>
            <a:spLocks noGrp="1"/>
          </p:cNvSpPr>
          <p:nvPr>
            <p:ph sz="quarter" idx="10"/>
          </p:nvPr>
        </p:nvSpPr>
        <p:spPr>
          <a:xfrm>
            <a:off x="586154" y="2382981"/>
            <a:ext cx="8685860" cy="2457450"/>
          </a:xfrm>
        </p:spPr>
        <p:txBody>
          <a:bodyPr>
            <a:noAutofit/>
          </a:bodyPr>
          <a:lstStyle/>
          <a:p>
            <a:pPr marL="342900" indent="-342900">
              <a:lnSpc>
                <a:spcPct val="90000"/>
              </a:lnSpc>
              <a:buFont typeface="Arial" panose="020B0604020202020204" pitchFamily="34" charset="0"/>
              <a:buChar char="•"/>
            </a:pPr>
            <a:r>
              <a:rPr lang="nl-BE" sz="1800" dirty="0" err="1">
                <a:latin typeface="Avenir Roman"/>
              </a:rPr>
              <a:t>Two</a:t>
            </a:r>
            <a:r>
              <a:rPr lang="nl-BE" sz="1800" dirty="0">
                <a:latin typeface="Avenir Roman"/>
              </a:rPr>
              <a:t> </a:t>
            </a:r>
            <a:r>
              <a:rPr lang="nl-BE" sz="1800" dirty="0" err="1">
                <a:latin typeface="Avenir Roman"/>
              </a:rPr>
              <a:t>key</a:t>
            </a:r>
            <a:r>
              <a:rPr lang="nl-BE" sz="1800" dirty="0">
                <a:latin typeface="Avenir Roman"/>
              </a:rPr>
              <a:t> </a:t>
            </a:r>
            <a:r>
              <a:rPr lang="nl-BE" sz="1800" dirty="0" err="1">
                <a:latin typeface="Avenir Roman"/>
              </a:rPr>
              <a:t>processes</a:t>
            </a:r>
            <a:r>
              <a:rPr lang="nl-BE" sz="1800" dirty="0">
                <a:latin typeface="Avenir Roman"/>
              </a:rPr>
              <a:t>:</a:t>
            </a:r>
          </a:p>
          <a:p>
            <a:pPr>
              <a:lnSpc>
                <a:spcPct val="90000"/>
              </a:lnSpc>
            </a:pPr>
            <a:r>
              <a:rPr lang="nl-BE" sz="1800" dirty="0">
                <a:latin typeface="Avenir Roman"/>
              </a:rPr>
              <a:t>a) </a:t>
            </a:r>
            <a:r>
              <a:rPr lang="nl-BE" sz="1800" dirty="0" err="1">
                <a:latin typeface="Avenir Roman"/>
              </a:rPr>
              <a:t>identifying</a:t>
            </a:r>
            <a:r>
              <a:rPr lang="nl-BE" sz="1800" dirty="0">
                <a:latin typeface="Avenir Roman"/>
              </a:rPr>
              <a:t> </a:t>
            </a:r>
            <a:r>
              <a:rPr lang="nl-BE" sz="1800" dirty="0" err="1">
                <a:latin typeface="Avenir Roman"/>
              </a:rPr>
              <a:t>legitimate</a:t>
            </a:r>
            <a:r>
              <a:rPr lang="nl-BE" sz="1800" dirty="0">
                <a:latin typeface="Avenir Roman"/>
              </a:rPr>
              <a:t> team members </a:t>
            </a:r>
            <a:r>
              <a:rPr lang="nl-BE" sz="1800" dirty="0" err="1">
                <a:latin typeface="Avenir Roman"/>
              </a:rPr>
              <a:t>to</a:t>
            </a:r>
            <a:r>
              <a:rPr lang="nl-BE" sz="1800" dirty="0">
                <a:latin typeface="Avenir Roman"/>
              </a:rPr>
              <a:t> </a:t>
            </a:r>
            <a:r>
              <a:rPr lang="nl-BE" sz="1800" dirty="0" err="1">
                <a:latin typeface="Avenir Roman"/>
              </a:rPr>
              <a:t>appoint</a:t>
            </a:r>
            <a:r>
              <a:rPr lang="nl-BE" sz="1800" dirty="0">
                <a:latin typeface="Avenir Roman"/>
              </a:rPr>
              <a:t> as leaders on different </a:t>
            </a:r>
            <a:r>
              <a:rPr lang="nl-BE" sz="1800" dirty="0" err="1">
                <a:latin typeface="Avenir Roman"/>
              </a:rPr>
              <a:t>roles</a:t>
            </a:r>
            <a:r>
              <a:rPr lang="nl-BE" sz="1800" dirty="0">
                <a:latin typeface="Avenir Roman"/>
              </a:rPr>
              <a:t> (e.g., </a:t>
            </a:r>
            <a:r>
              <a:rPr lang="nl-BE" sz="1800" dirty="0" err="1">
                <a:latin typeface="Avenir Roman"/>
              </a:rPr>
              <a:t>task</a:t>
            </a:r>
            <a:r>
              <a:rPr lang="nl-BE" sz="1800" dirty="0">
                <a:latin typeface="Avenir Roman"/>
              </a:rPr>
              <a:t>, </a:t>
            </a:r>
            <a:r>
              <a:rPr lang="nl-BE" sz="1800" dirty="0" err="1">
                <a:latin typeface="Avenir Roman"/>
              </a:rPr>
              <a:t>motivational</a:t>
            </a:r>
            <a:r>
              <a:rPr lang="nl-BE" sz="1800" dirty="0">
                <a:latin typeface="Avenir Roman"/>
              </a:rPr>
              <a:t>, </a:t>
            </a:r>
            <a:r>
              <a:rPr lang="nl-BE" sz="1800" dirty="0" err="1">
                <a:latin typeface="Avenir Roman"/>
              </a:rPr>
              <a:t>social</a:t>
            </a:r>
            <a:r>
              <a:rPr lang="nl-BE" sz="1800" dirty="0">
                <a:latin typeface="Avenir Roman"/>
              </a:rPr>
              <a:t>, and </a:t>
            </a:r>
            <a:r>
              <a:rPr lang="nl-BE" sz="1800" dirty="0" err="1">
                <a:latin typeface="Avenir Roman"/>
              </a:rPr>
              <a:t>external</a:t>
            </a:r>
            <a:r>
              <a:rPr lang="nl-BE" sz="1800" dirty="0">
                <a:latin typeface="Avenir Roman"/>
              </a:rPr>
              <a:t> </a:t>
            </a:r>
            <a:r>
              <a:rPr lang="nl-BE" sz="1800" dirty="0" err="1">
                <a:latin typeface="Avenir Roman"/>
              </a:rPr>
              <a:t>leadership</a:t>
            </a:r>
            <a:r>
              <a:rPr lang="nl-BE" sz="1800" dirty="0">
                <a:latin typeface="Avenir Roman"/>
              </a:rPr>
              <a:t> </a:t>
            </a:r>
            <a:r>
              <a:rPr lang="nl-BE" sz="1800" dirty="0" err="1">
                <a:latin typeface="Avenir Roman"/>
              </a:rPr>
              <a:t>by</a:t>
            </a:r>
            <a:r>
              <a:rPr lang="nl-BE" sz="1800" dirty="0">
                <a:latin typeface="Avenir Roman"/>
              </a:rPr>
              <a:t> </a:t>
            </a:r>
            <a:r>
              <a:rPr lang="nl-BE" sz="1800" i="1" dirty="0">
                <a:latin typeface="Avenir Roman"/>
              </a:rPr>
              <a:t>Shared </a:t>
            </a:r>
            <a:r>
              <a:rPr lang="nl-BE" sz="1800" i="1" dirty="0" err="1">
                <a:latin typeface="Avenir Roman"/>
              </a:rPr>
              <a:t>Leadership</a:t>
            </a:r>
            <a:r>
              <a:rPr lang="nl-BE" sz="1800" i="1" dirty="0">
                <a:latin typeface="Avenir Roman"/>
              </a:rPr>
              <a:t> </a:t>
            </a:r>
            <a:r>
              <a:rPr lang="nl-BE" sz="1800" i="1" dirty="0" err="1">
                <a:latin typeface="Avenir Roman"/>
              </a:rPr>
              <a:t>Mapping</a:t>
            </a:r>
            <a:r>
              <a:rPr lang="nl-BE" sz="1800" i="1" dirty="0">
                <a:latin typeface="Avenir Roman"/>
              </a:rPr>
              <a:t>; </a:t>
            </a:r>
          </a:p>
          <a:p>
            <a:pPr>
              <a:lnSpc>
                <a:spcPct val="90000"/>
              </a:lnSpc>
            </a:pPr>
            <a:r>
              <a:rPr lang="nl-BE" sz="1800" dirty="0">
                <a:latin typeface="Avenir Roman"/>
              </a:rPr>
              <a:t>b) series of </a:t>
            </a:r>
            <a:r>
              <a:rPr lang="nl-BE" sz="1800" dirty="0" err="1">
                <a:latin typeface="Avenir Roman"/>
              </a:rPr>
              <a:t>activities</a:t>
            </a:r>
            <a:r>
              <a:rPr lang="nl-BE" sz="1800" dirty="0">
                <a:latin typeface="Avenir Roman"/>
              </a:rPr>
              <a:t> </a:t>
            </a:r>
            <a:r>
              <a:rPr lang="nl-BE" sz="1800" dirty="0" err="1">
                <a:latin typeface="Avenir Roman"/>
              </a:rPr>
              <a:t>designed</a:t>
            </a:r>
            <a:r>
              <a:rPr lang="nl-BE" sz="1800" dirty="0">
                <a:latin typeface="Avenir Roman"/>
              </a:rPr>
              <a:t> </a:t>
            </a:r>
            <a:r>
              <a:rPr lang="nl-BE" sz="1800" dirty="0" err="1">
                <a:latin typeface="Avenir Roman"/>
              </a:rPr>
              <a:t>to</a:t>
            </a:r>
            <a:r>
              <a:rPr lang="nl-BE" sz="1800" dirty="0">
                <a:latin typeface="Avenir Roman"/>
              </a:rPr>
              <a:t> </a:t>
            </a:r>
            <a:r>
              <a:rPr lang="nl-BE" sz="1800" dirty="0" err="1">
                <a:latin typeface="Avenir Roman"/>
              </a:rPr>
              <a:t>hone</a:t>
            </a:r>
            <a:r>
              <a:rPr lang="nl-BE" sz="1800" dirty="0">
                <a:latin typeface="Avenir Roman"/>
              </a:rPr>
              <a:t> </a:t>
            </a:r>
            <a:r>
              <a:rPr lang="nl-BE" sz="1800" dirty="0" err="1">
                <a:latin typeface="Avenir Roman"/>
              </a:rPr>
              <a:t>identity</a:t>
            </a:r>
            <a:r>
              <a:rPr lang="nl-BE" sz="1800" dirty="0">
                <a:latin typeface="Avenir Roman"/>
              </a:rPr>
              <a:t> </a:t>
            </a:r>
            <a:r>
              <a:rPr lang="nl-BE" sz="1800" dirty="0" err="1">
                <a:latin typeface="Avenir Roman"/>
              </a:rPr>
              <a:t>leadership</a:t>
            </a:r>
            <a:r>
              <a:rPr lang="nl-BE" sz="1800" dirty="0">
                <a:latin typeface="Avenir Roman"/>
              </a:rPr>
              <a:t> skills of </a:t>
            </a:r>
            <a:r>
              <a:rPr lang="nl-BE" sz="1800" dirty="0" err="1">
                <a:latin typeface="Avenir Roman"/>
              </a:rPr>
              <a:t>appointed</a:t>
            </a:r>
            <a:r>
              <a:rPr lang="nl-BE" sz="1800" dirty="0">
                <a:latin typeface="Avenir Roman"/>
              </a:rPr>
              <a:t> leaders (e.g., </a:t>
            </a:r>
            <a:r>
              <a:rPr lang="nl-BE" sz="1800" dirty="0" err="1">
                <a:latin typeface="Avenir Roman"/>
              </a:rPr>
              <a:t>creating</a:t>
            </a:r>
            <a:r>
              <a:rPr lang="nl-BE" sz="1800" dirty="0">
                <a:latin typeface="Avenir Roman"/>
              </a:rPr>
              <a:t> of trademark </a:t>
            </a:r>
            <a:r>
              <a:rPr lang="nl-BE" sz="1800" dirty="0" err="1">
                <a:latin typeface="Avenir Roman"/>
              </a:rPr>
              <a:t>that</a:t>
            </a:r>
            <a:r>
              <a:rPr lang="nl-BE" sz="1800" dirty="0">
                <a:latin typeface="Avenir Roman"/>
              </a:rPr>
              <a:t> </a:t>
            </a:r>
            <a:r>
              <a:rPr lang="nl-BE" sz="1800" dirty="0" err="1">
                <a:latin typeface="Avenir Roman"/>
              </a:rPr>
              <a:t>symbolizes</a:t>
            </a:r>
            <a:r>
              <a:rPr lang="nl-BE" sz="1800" dirty="0">
                <a:latin typeface="Avenir Roman"/>
              </a:rPr>
              <a:t> </a:t>
            </a:r>
            <a:r>
              <a:rPr lang="nl-BE" sz="1800" dirty="0" err="1">
                <a:latin typeface="Avenir Roman"/>
              </a:rPr>
              <a:t>values</a:t>
            </a:r>
            <a:r>
              <a:rPr lang="nl-BE" sz="1800" dirty="0">
                <a:latin typeface="Avenir Roman"/>
              </a:rPr>
              <a:t>/</a:t>
            </a:r>
            <a:r>
              <a:rPr lang="nl-BE" sz="1800" dirty="0" err="1">
                <a:latin typeface="Avenir Roman"/>
              </a:rPr>
              <a:t>identity</a:t>
            </a:r>
            <a:r>
              <a:rPr lang="nl-BE" sz="1800" dirty="0">
                <a:latin typeface="Avenir Roman"/>
              </a:rPr>
              <a:t> of team). </a:t>
            </a:r>
            <a:endParaRPr lang="nl-BE" sz="1800" i="1" dirty="0">
              <a:latin typeface="Avenir Roman"/>
            </a:endParaRPr>
          </a:p>
        </p:txBody>
      </p:sp>
      <p:sp>
        <p:nvSpPr>
          <p:cNvPr id="7" name="Title 1">
            <a:extLst>
              <a:ext uri="{FF2B5EF4-FFF2-40B4-BE49-F238E27FC236}">
                <a16:creationId xmlns:a16="http://schemas.microsoft.com/office/drawing/2014/main" id="{E16374FD-3178-4334-92FB-6FF2D87998B8}"/>
              </a:ext>
            </a:extLst>
          </p:cNvPr>
          <p:cNvSpPr>
            <a:spLocks noGrp="1"/>
          </p:cNvSpPr>
          <p:nvPr>
            <p:ph type="ctrTitle"/>
          </p:nvPr>
        </p:nvSpPr>
        <p:spPr>
          <a:xfrm>
            <a:off x="679450" y="438150"/>
            <a:ext cx="7772400" cy="522288"/>
          </a:xfrm>
        </p:spPr>
        <p:txBody>
          <a:bodyPr anchor="t">
            <a:noAutofit/>
          </a:bodyPr>
          <a:lstStyle>
            <a:lvl1pPr algn="l">
              <a:defRPr sz="3600" b="1"/>
            </a:lvl1pPr>
          </a:lstStyle>
          <a:p>
            <a:r>
              <a:rPr lang="en-US" sz="3200" b="0" dirty="0">
                <a:solidFill>
                  <a:srgbClr val="22568B"/>
                </a:solidFill>
                <a:latin typeface="Avenir Roman" panose="02000503020000020003" pitchFamily="2" charset="0"/>
              </a:rPr>
              <a:t>A social identity approach to team identity development</a:t>
            </a:r>
            <a:br>
              <a:rPr lang="en-US" b="0" dirty="0">
                <a:solidFill>
                  <a:srgbClr val="22568B"/>
                </a:solidFill>
                <a:latin typeface="Avenir Roman" panose="02000503020000020003" pitchFamily="2" charset="0"/>
              </a:rPr>
            </a:br>
            <a:endParaRPr lang="en-US" b="0" dirty="0">
              <a:solidFill>
                <a:srgbClr val="22568B"/>
              </a:solidFill>
              <a:latin typeface="Avenir Roman" panose="02000503020000020003" pitchFamily="2" charset="0"/>
            </a:endParaRPr>
          </a:p>
        </p:txBody>
      </p:sp>
      <p:sp>
        <p:nvSpPr>
          <p:cNvPr id="10" name="Subtitle 2">
            <a:extLst>
              <a:ext uri="{FF2B5EF4-FFF2-40B4-BE49-F238E27FC236}">
                <a16:creationId xmlns:a16="http://schemas.microsoft.com/office/drawing/2014/main" id="{8F590BBE-DFF9-4E01-91C4-3D5760711361}"/>
              </a:ext>
            </a:extLst>
          </p:cNvPr>
          <p:cNvSpPr txBox="1">
            <a:spLocks/>
          </p:cNvSpPr>
          <p:nvPr/>
        </p:nvSpPr>
        <p:spPr>
          <a:xfrm>
            <a:off x="1011580" y="1527873"/>
            <a:ext cx="6315495" cy="740229"/>
          </a:xfrm>
          <a:prstGeom prst="rect">
            <a:avLst/>
          </a:prstGeom>
        </p:spPr>
        <p:txBody>
          <a:bodyPr vert="horz" lIns="91440" tIns="45720" rIns="91440" bIns="45720" rtlCol="0">
            <a:normAutofit/>
          </a:bodyPr>
          <a:lstStyle>
            <a:lvl1pPr marL="0" indent="0" algn="l" defTabSz="685800" rtl="0" eaLnBrk="1" latinLnBrk="0" hangingPunct="1">
              <a:lnSpc>
                <a:spcPct val="85000"/>
              </a:lnSpc>
              <a:spcBef>
                <a:spcPts val="975"/>
              </a:spcBef>
              <a:buFont typeface="Arial" pitchFamily="34" charset="0"/>
              <a:buNone/>
              <a:defRPr sz="2800" kern="1200">
                <a:solidFill>
                  <a:srgbClr val="708DEA"/>
                </a:solidFill>
                <a:latin typeface="+mn-lt"/>
                <a:ea typeface="+mn-ea"/>
                <a:cs typeface="+mn-cs"/>
              </a:defRPr>
            </a:lvl1pPr>
            <a:lvl2pPr marL="457200" indent="0" algn="ctr" defTabSz="685800" rtl="0" eaLnBrk="1" latinLnBrk="0" hangingPunct="1">
              <a:lnSpc>
                <a:spcPct val="85000"/>
              </a:lnSpc>
              <a:spcBef>
                <a:spcPts val="450"/>
              </a:spcBef>
              <a:buFont typeface="Arial" pitchFamily="34" charset="0"/>
              <a:buNone/>
              <a:defRPr sz="1800" kern="1200">
                <a:solidFill>
                  <a:schemeClr val="tx1">
                    <a:tint val="75000"/>
                  </a:schemeClr>
                </a:solidFill>
                <a:latin typeface="+mn-lt"/>
                <a:ea typeface="+mn-ea"/>
                <a:cs typeface="+mn-cs"/>
              </a:defRPr>
            </a:lvl2pPr>
            <a:lvl3pPr marL="914400" indent="0" algn="ctr" defTabSz="685800" rtl="0" eaLnBrk="1" latinLnBrk="0" hangingPunct="1">
              <a:lnSpc>
                <a:spcPct val="85000"/>
              </a:lnSpc>
              <a:spcBef>
                <a:spcPts val="450"/>
              </a:spcBef>
              <a:buFont typeface="Arial" pitchFamily="34" charset="0"/>
              <a:buNone/>
              <a:defRPr sz="1500" i="1" kern="1200">
                <a:solidFill>
                  <a:schemeClr val="tx1">
                    <a:tint val="75000"/>
                  </a:schemeClr>
                </a:solidFill>
                <a:latin typeface="+mn-lt"/>
                <a:ea typeface="+mn-ea"/>
                <a:cs typeface="+mn-cs"/>
              </a:defRPr>
            </a:lvl3pPr>
            <a:lvl4pPr marL="13716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4pPr>
            <a:lvl5pPr marL="18288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5pPr>
            <a:lvl6pPr marL="22860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6pPr>
            <a:lvl7pPr marL="27432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7pPr>
            <a:lvl8pPr marL="32004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8pPr>
            <a:lvl9pPr marL="36576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9pPr>
          </a:lstStyle>
          <a:p>
            <a:pPr fontAlgn="auto">
              <a:spcAft>
                <a:spcPts val="0"/>
              </a:spcAft>
            </a:pPr>
            <a:r>
              <a:rPr lang="en-US" sz="2000" dirty="0">
                <a:solidFill>
                  <a:srgbClr val="4094D1"/>
                </a:solidFill>
                <a:latin typeface="Avenir Roman" panose="02000503020000020003" pitchFamily="2" charset="0"/>
              </a:rPr>
              <a:t>Shared leadership can help to develop shared social identity</a:t>
            </a:r>
          </a:p>
        </p:txBody>
      </p:sp>
      <p:sp>
        <p:nvSpPr>
          <p:cNvPr id="6" name="Rounded Rectangle 5">
            <a:extLst>
              <a:ext uri="{FF2B5EF4-FFF2-40B4-BE49-F238E27FC236}">
                <a16:creationId xmlns:a16="http://schemas.microsoft.com/office/drawing/2014/main" id="{99BE6611-CA50-6F42-8219-3FB23D4E6128}"/>
              </a:ext>
            </a:extLst>
          </p:cNvPr>
          <p:cNvSpPr/>
          <p:nvPr/>
        </p:nvSpPr>
        <p:spPr>
          <a:xfrm>
            <a:off x="240324" y="1470356"/>
            <a:ext cx="691661" cy="949570"/>
          </a:xfrm>
          <a:prstGeom prst="roundRect">
            <a:avLst/>
          </a:prstGeom>
          <a:solidFill>
            <a:srgbClr val="4094D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t>Key </a:t>
            </a:r>
          </a:p>
          <a:p>
            <a:pPr algn="ctr"/>
            <a:r>
              <a:rPr lang="en-US" sz="1600" dirty="0"/>
              <a:t>Point </a:t>
            </a:r>
          </a:p>
          <a:p>
            <a:pPr algn="ctr"/>
            <a:r>
              <a:rPr lang="en-US" dirty="0"/>
              <a:t>3</a:t>
            </a:r>
          </a:p>
        </p:txBody>
      </p:sp>
    </p:spTree>
    <p:extLst>
      <p:ext uri="{BB962C8B-B14F-4D97-AF65-F5344CB8AC3E}">
        <p14:creationId xmlns:p14="http://schemas.microsoft.com/office/powerpoint/2010/main" val="343304704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54D1EEC2-9397-4DD2-A34C-ED43DD533E56}"/>
              </a:ext>
            </a:extLst>
          </p:cNvPr>
          <p:cNvSpPr>
            <a:spLocks noGrp="1"/>
          </p:cNvSpPr>
          <p:nvPr>
            <p:ph type="sldNum" sz="quarter" idx="4"/>
          </p:nvPr>
        </p:nvSpPr>
        <p:spPr/>
        <p:txBody>
          <a:bodyPr/>
          <a:lstStyle/>
          <a:p>
            <a:fld id="{BDED0440-CF85-4CB9-8D89-87E5AE29F424}" type="slidenum">
              <a:rPr lang="en-GB" smtClean="0"/>
              <a:pPr/>
              <a:t>15</a:t>
            </a:fld>
            <a:endParaRPr lang="en-GB" dirty="0"/>
          </a:p>
        </p:txBody>
      </p:sp>
      <p:pic>
        <p:nvPicPr>
          <p:cNvPr id="7" name="Picture 6">
            <a:extLst>
              <a:ext uri="{FF2B5EF4-FFF2-40B4-BE49-F238E27FC236}">
                <a16:creationId xmlns:a16="http://schemas.microsoft.com/office/drawing/2014/main" id="{D52B0D3B-376D-45D9-8858-4C65BAF17C92}"/>
              </a:ext>
            </a:extLst>
          </p:cNvPr>
          <p:cNvPicPr>
            <a:picLocks noChangeAspect="1"/>
          </p:cNvPicPr>
          <p:nvPr/>
        </p:nvPicPr>
        <p:blipFill>
          <a:blip r:embed="rId2"/>
          <a:stretch>
            <a:fillRect/>
          </a:stretch>
        </p:blipFill>
        <p:spPr>
          <a:xfrm rot="5400000">
            <a:off x="1822277" y="-845028"/>
            <a:ext cx="4829600" cy="6900531"/>
          </a:xfrm>
          <a:prstGeom prst="rect">
            <a:avLst/>
          </a:prstGeom>
        </p:spPr>
      </p:pic>
    </p:spTree>
    <p:extLst>
      <p:ext uri="{BB962C8B-B14F-4D97-AF65-F5344CB8AC3E}">
        <p14:creationId xmlns:p14="http://schemas.microsoft.com/office/powerpoint/2010/main" val="151015079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8FE9EBA9-4843-A348-B607-AF6A8AA45D5F}"/>
              </a:ext>
            </a:extLst>
          </p:cNvPr>
          <p:cNvSpPr>
            <a:spLocks noGrp="1"/>
          </p:cNvSpPr>
          <p:nvPr>
            <p:ph type="sldNum" sz="quarter" idx="4"/>
          </p:nvPr>
        </p:nvSpPr>
        <p:spPr/>
        <p:txBody>
          <a:bodyPr/>
          <a:lstStyle/>
          <a:p>
            <a:fld id="{BDED0440-CF85-4CB9-8D89-87E5AE29F424}" type="slidenum">
              <a:rPr lang="en-GB" smtClean="0"/>
              <a:pPr/>
              <a:t>16</a:t>
            </a:fld>
            <a:endParaRPr lang="en-GB" dirty="0"/>
          </a:p>
        </p:txBody>
      </p:sp>
      <p:sp>
        <p:nvSpPr>
          <p:cNvPr id="9" name="Content Placeholder 2">
            <a:extLst>
              <a:ext uri="{FF2B5EF4-FFF2-40B4-BE49-F238E27FC236}">
                <a16:creationId xmlns:a16="http://schemas.microsoft.com/office/drawing/2014/main" id="{9E1FB00C-FB00-47C6-88BF-17239AD5F695}"/>
              </a:ext>
            </a:extLst>
          </p:cNvPr>
          <p:cNvSpPr>
            <a:spLocks noGrp="1"/>
          </p:cNvSpPr>
          <p:nvPr>
            <p:ph sz="quarter" idx="10"/>
          </p:nvPr>
        </p:nvSpPr>
        <p:spPr>
          <a:xfrm>
            <a:off x="590636" y="1200651"/>
            <a:ext cx="7057073" cy="3643086"/>
          </a:xfrm>
        </p:spPr>
        <p:txBody>
          <a:bodyPr>
            <a:normAutofit/>
          </a:bodyPr>
          <a:lstStyle/>
          <a:p>
            <a:pPr marL="342900" indent="-342900">
              <a:lnSpc>
                <a:spcPct val="90000"/>
              </a:lnSpc>
              <a:buFont typeface="Arial" panose="020B0604020202020204" pitchFamily="34" charset="0"/>
              <a:buChar char="•"/>
            </a:pPr>
            <a:r>
              <a:rPr lang="nl-BE" sz="1800" dirty="0">
                <a:latin typeface="Avenir Roman" panose="02000503020000020003"/>
              </a:rPr>
              <a:t>focus on team </a:t>
            </a:r>
            <a:r>
              <a:rPr lang="nl-BE" sz="1800" dirty="0" err="1">
                <a:latin typeface="Avenir Roman" panose="02000503020000020003"/>
              </a:rPr>
              <a:t>cohesiveness</a:t>
            </a:r>
            <a:r>
              <a:rPr lang="nl-BE" sz="1800" dirty="0">
                <a:latin typeface="Avenir Roman" panose="02000503020000020003"/>
              </a:rPr>
              <a:t> is </a:t>
            </a:r>
            <a:r>
              <a:rPr lang="nl-BE" sz="1800" dirty="0" err="1">
                <a:latin typeface="Avenir Roman" panose="02000503020000020003"/>
              </a:rPr>
              <a:t>misplaced</a:t>
            </a:r>
            <a:r>
              <a:rPr lang="nl-BE" sz="1800" dirty="0">
                <a:latin typeface="Avenir Roman" panose="02000503020000020003"/>
              </a:rPr>
              <a:t>, and </a:t>
            </a:r>
            <a:r>
              <a:rPr lang="nl-BE" sz="1800" dirty="0" err="1">
                <a:latin typeface="Avenir Roman" panose="02000503020000020003"/>
              </a:rPr>
              <a:t>researchers</a:t>
            </a:r>
            <a:r>
              <a:rPr lang="nl-BE" sz="1800" dirty="0">
                <a:latin typeface="Avenir Roman" panose="02000503020000020003"/>
              </a:rPr>
              <a:t> and </a:t>
            </a:r>
            <a:r>
              <a:rPr lang="nl-BE" sz="1800" dirty="0" err="1">
                <a:latin typeface="Avenir Roman" panose="02000503020000020003"/>
              </a:rPr>
              <a:t>practitioners</a:t>
            </a:r>
            <a:r>
              <a:rPr lang="nl-BE" sz="1800" dirty="0">
                <a:latin typeface="Avenir Roman" panose="02000503020000020003"/>
              </a:rPr>
              <a:t> </a:t>
            </a:r>
            <a:r>
              <a:rPr lang="nl-BE" sz="1800" dirty="0" err="1">
                <a:latin typeface="Avenir Roman" panose="02000503020000020003"/>
              </a:rPr>
              <a:t>might</a:t>
            </a:r>
            <a:r>
              <a:rPr lang="nl-BE" sz="1800" dirty="0">
                <a:latin typeface="Avenir Roman" panose="02000503020000020003"/>
              </a:rPr>
              <a:t> </a:t>
            </a:r>
            <a:r>
              <a:rPr lang="nl-BE" sz="1800" dirty="0" err="1">
                <a:latin typeface="Avenir Roman" panose="02000503020000020003"/>
              </a:rPr>
              <a:t>be</a:t>
            </a:r>
            <a:r>
              <a:rPr lang="nl-BE" sz="1800" dirty="0">
                <a:latin typeface="Avenir Roman" panose="02000503020000020003"/>
              </a:rPr>
              <a:t> </a:t>
            </a:r>
            <a:r>
              <a:rPr lang="nl-BE" sz="1800" dirty="0" err="1">
                <a:latin typeface="Avenir Roman" panose="02000503020000020003"/>
              </a:rPr>
              <a:t>better</a:t>
            </a:r>
            <a:r>
              <a:rPr lang="nl-BE" sz="1800" dirty="0">
                <a:latin typeface="Avenir Roman" panose="02000503020000020003"/>
              </a:rPr>
              <a:t> </a:t>
            </a:r>
            <a:r>
              <a:rPr lang="nl-BE" sz="1800" dirty="0" err="1">
                <a:latin typeface="Avenir Roman" panose="02000503020000020003"/>
              </a:rPr>
              <a:t>advised</a:t>
            </a:r>
            <a:r>
              <a:rPr lang="nl-BE" sz="1800" dirty="0">
                <a:latin typeface="Avenir Roman" panose="02000503020000020003"/>
              </a:rPr>
              <a:t> </a:t>
            </a:r>
            <a:r>
              <a:rPr lang="nl-BE" sz="1800" dirty="0" err="1">
                <a:latin typeface="Avenir Roman" panose="02000503020000020003"/>
              </a:rPr>
              <a:t>to</a:t>
            </a:r>
            <a:r>
              <a:rPr lang="nl-BE" sz="1800" dirty="0">
                <a:latin typeface="Avenir Roman" panose="02000503020000020003"/>
              </a:rPr>
              <a:t> direct </a:t>
            </a:r>
            <a:r>
              <a:rPr lang="nl-BE" sz="1800" dirty="0" err="1">
                <a:latin typeface="Avenir Roman" panose="02000503020000020003"/>
              </a:rPr>
              <a:t>energies</a:t>
            </a:r>
            <a:r>
              <a:rPr lang="nl-BE" sz="1800" dirty="0">
                <a:latin typeface="Avenir Roman" panose="02000503020000020003"/>
              </a:rPr>
              <a:t> </a:t>
            </a:r>
            <a:r>
              <a:rPr lang="nl-BE" sz="1800" dirty="0" err="1">
                <a:latin typeface="Avenir Roman" panose="02000503020000020003"/>
              </a:rPr>
              <a:t>towards</a:t>
            </a:r>
            <a:r>
              <a:rPr lang="nl-BE" sz="1800" dirty="0">
                <a:latin typeface="Avenir Roman" panose="02000503020000020003"/>
              </a:rPr>
              <a:t> </a:t>
            </a:r>
            <a:r>
              <a:rPr lang="nl-BE" sz="1800" dirty="0" err="1">
                <a:latin typeface="Avenir Roman" panose="02000503020000020003"/>
              </a:rPr>
              <a:t>the</a:t>
            </a:r>
            <a:r>
              <a:rPr lang="nl-BE" sz="1800" dirty="0">
                <a:latin typeface="Avenir Roman" panose="02000503020000020003"/>
              </a:rPr>
              <a:t> </a:t>
            </a:r>
            <a:r>
              <a:rPr lang="nl-BE" sz="1800" dirty="0" err="1">
                <a:latin typeface="Avenir Roman" panose="02000503020000020003"/>
              </a:rPr>
              <a:t>task</a:t>
            </a:r>
            <a:r>
              <a:rPr lang="nl-BE" sz="1800" dirty="0">
                <a:latin typeface="Avenir Roman" panose="02000503020000020003"/>
              </a:rPr>
              <a:t> of building a shared </a:t>
            </a:r>
            <a:r>
              <a:rPr lang="nl-BE" sz="1800" dirty="0" err="1">
                <a:latin typeface="Avenir Roman" panose="02000503020000020003"/>
              </a:rPr>
              <a:t>identity</a:t>
            </a:r>
            <a:r>
              <a:rPr lang="nl-BE" sz="1800" dirty="0">
                <a:latin typeface="Avenir Roman" panose="02000503020000020003"/>
              </a:rPr>
              <a:t> </a:t>
            </a:r>
            <a:r>
              <a:rPr lang="nl-BE" sz="1800" dirty="0" err="1">
                <a:latin typeface="Avenir Roman" panose="02000503020000020003"/>
              </a:rPr>
              <a:t>within</a:t>
            </a:r>
            <a:r>
              <a:rPr lang="nl-BE" sz="1800" dirty="0">
                <a:latin typeface="Avenir Roman" panose="02000503020000020003"/>
              </a:rPr>
              <a:t> </a:t>
            </a:r>
            <a:r>
              <a:rPr lang="nl-BE" sz="1800" dirty="0" err="1">
                <a:latin typeface="Avenir Roman" panose="02000503020000020003"/>
              </a:rPr>
              <a:t>the</a:t>
            </a:r>
            <a:r>
              <a:rPr lang="nl-BE" sz="1800" dirty="0">
                <a:latin typeface="Avenir Roman" panose="02000503020000020003"/>
              </a:rPr>
              <a:t> team</a:t>
            </a:r>
          </a:p>
          <a:p>
            <a:pPr marL="342900" indent="-342900">
              <a:lnSpc>
                <a:spcPct val="90000"/>
              </a:lnSpc>
              <a:buFont typeface="Arial" panose="020B0604020202020204" pitchFamily="34" charset="0"/>
              <a:buChar char="•"/>
            </a:pPr>
            <a:endParaRPr lang="nl-BE" sz="1800" dirty="0">
              <a:latin typeface="Avenir Roman" panose="02000503020000020003"/>
            </a:endParaRPr>
          </a:p>
          <a:p>
            <a:pPr marL="342900" indent="-342900">
              <a:lnSpc>
                <a:spcPct val="90000"/>
              </a:lnSpc>
              <a:buFont typeface="Arial" panose="020B0604020202020204" pitchFamily="34" charset="0"/>
              <a:buChar char="•"/>
            </a:pPr>
            <a:r>
              <a:rPr lang="nl-BE" sz="1800" dirty="0" err="1">
                <a:latin typeface="Avenir Roman" panose="02000503020000020003"/>
              </a:rPr>
              <a:t>inspired</a:t>
            </a:r>
            <a:r>
              <a:rPr lang="nl-BE" sz="1800" dirty="0">
                <a:latin typeface="Avenir Roman" panose="02000503020000020003"/>
              </a:rPr>
              <a:t> </a:t>
            </a:r>
            <a:r>
              <a:rPr lang="nl-BE" sz="1800" dirty="0" err="1">
                <a:latin typeface="Avenir Roman" panose="02000503020000020003"/>
              </a:rPr>
              <a:t>by</a:t>
            </a:r>
            <a:r>
              <a:rPr lang="nl-BE" sz="1800" dirty="0">
                <a:latin typeface="Avenir Roman" panose="02000503020000020003"/>
              </a:rPr>
              <a:t> </a:t>
            </a:r>
            <a:r>
              <a:rPr lang="nl-BE" sz="1800" dirty="0" err="1">
                <a:latin typeface="Avenir Roman" panose="02000503020000020003"/>
              </a:rPr>
              <a:t>social</a:t>
            </a:r>
            <a:r>
              <a:rPr lang="nl-BE" sz="1800" dirty="0">
                <a:latin typeface="Avenir Roman" panose="02000503020000020003"/>
              </a:rPr>
              <a:t> </a:t>
            </a:r>
            <a:r>
              <a:rPr lang="nl-BE" sz="1800" dirty="0" err="1">
                <a:latin typeface="Avenir Roman" panose="02000503020000020003"/>
              </a:rPr>
              <a:t>identity</a:t>
            </a:r>
            <a:r>
              <a:rPr lang="nl-BE" sz="1800" dirty="0">
                <a:latin typeface="Avenir Roman" panose="02000503020000020003"/>
              </a:rPr>
              <a:t> </a:t>
            </a:r>
            <a:r>
              <a:rPr lang="nl-BE" sz="1800" dirty="0" err="1">
                <a:latin typeface="Avenir Roman" panose="02000503020000020003"/>
              </a:rPr>
              <a:t>literature</a:t>
            </a:r>
            <a:r>
              <a:rPr lang="nl-BE" sz="1800" dirty="0">
                <a:latin typeface="Avenir Roman" panose="02000503020000020003"/>
              </a:rPr>
              <a:t>, </a:t>
            </a:r>
            <a:r>
              <a:rPr lang="nl-BE" sz="1800" dirty="0" err="1">
                <a:latin typeface="Avenir Roman" panose="02000503020000020003"/>
              </a:rPr>
              <a:t>there</a:t>
            </a:r>
            <a:r>
              <a:rPr lang="nl-BE" sz="1800" dirty="0">
                <a:latin typeface="Avenir Roman" panose="02000503020000020003"/>
              </a:rPr>
              <a:t> are multiple </a:t>
            </a:r>
            <a:r>
              <a:rPr lang="nl-BE" sz="1800" dirty="0" err="1">
                <a:latin typeface="Avenir Roman" panose="02000503020000020003"/>
              </a:rPr>
              <a:t>ways</a:t>
            </a:r>
            <a:r>
              <a:rPr lang="nl-BE" sz="1800" dirty="0">
                <a:latin typeface="Avenir Roman" panose="02000503020000020003"/>
              </a:rPr>
              <a:t> </a:t>
            </a:r>
            <a:r>
              <a:rPr lang="nl-BE" sz="1800" dirty="0" err="1">
                <a:latin typeface="Avenir Roman" panose="02000503020000020003"/>
              </a:rPr>
              <a:t>to</a:t>
            </a:r>
            <a:r>
              <a:rPr lang="nl-BE" sz="1800" dirty="0">
                <a:latin typeface="Avenir Roman" panose="02000503020000020003"/>
              </a:rPr>
              <a:t> </a:t>
            </a:r>
            <a:r>
              <a:rPr lang="nl-BE" sz="1800" dirty="0" err="1">
                <a:latin typeface="Avenir Roman" panose="02000503020000020003"/>
              </a:rPr>
              <a:t>develop</a:t>
            </a:r>
            <a:r>
              <a:rPr lang="nl-BE" sz="1800" dirty="0">
                <a:latin typeface="Avenir Roman" panose="02000503020000020003"/>
              </a:rPr>
              <a:t> team </a:t>
            </a:r>
            <a:r>
              <a:rPr lang="nl-BE" sz="1800" dirty="0" err="1">
                <a:latin typeface="Avenir Roman" panose="02000503020000020003"/>
              </a:rPr>
              <a:t>identity</a:t>
            </a:r>
            <a:r>
              <a:rPr lang="nl-BE" sz="1800" dirty="0">
                <a:latin typeface="Avenir Roman" panose="02000503020000020003"/>
              </a:rPr>
              <a:t> (e.g., PDMS, 5Rs), and </a:t>
            </a:r>
            <a:r>
              <a:rPr lang="nl-BE" sz="1800" dirty="0" err="1">
                <a:latin typeface="Avenir Roman" panose="02000503020000020003"/>
              </a:rPr>
              <a:t>to</a:t>
            </a:r>
            <a:r>
              <a:rPr lang="nl-BE" sz="1800" dirty="0">
                <a:latin typeface="Avenir Roman" panose="02000503020000020003"/>
              </a:rPr>
              <a:t> get </a:t>
            </a:r>
            <a:r>
              <a:rPr lang="nl-BE" sz="1800" dirty="0" err="1">
                <a:latin typeface="Avenir Roman" panose="02000503020000020003"/>
              </a:rPr>
              <a:t>people</a:t>
            </a:r>
            <a:r>
              <a:rPr lang="nl-BE" sz="1800" dirty="0">
                <a:latin typeface="Avenir Roman" panose="02000503020000020003"/>
              </a:rPr>
              <a:t> ‘</a:t>
            </a:r>
            <a:r>
              <a:rPr lang="nl-BE" sz="1800" dirty="0" err="1">
                <a:latin typeface="Avenir Roman" panose="02000503020000020003"/>
              </a:rPr>
              <a:t>think</a:t>
            </a:r>
            <a:r>
              <a:rPr lang="nl-BE" sz="1800" dirty="0">
                <a:latin typeface="Avenir Roman" panose="02000503020000020003"/>
              </a:rPr>
              <a:t> team’, </a:t>
            </a:r>
            <a:r>
              <a:rPr lang="nl-BE" sz="1800" dirty="0" err="1">
                <a:latin typeface="Avenir Roman" panose="02000503020000020003"/>
              </a:rPr>
              <a:t>which</a:t>
            </a:r>
            <a:r>
              <a:rPr lang="nl-BE" sz="1800" dirty="0">
                <a:latin typeface="Avenir Roman" panose="02000503020000020003"/>
              </a:rPr>
              <a:t> is </a:t>
            </a:r>
            <a:r>
              <a:rPr lang="nl-BE" sz="1800" dirty="0" err="1">
                <a:latin typeface="Avenir Roman" panose="02000503020000020003"/>
              </a:rPr>
              <a:t>central</a:t>
            </a:r>
            <a:r>
              <a:rPr lang="nl-BE" sz="1800" dirty="0">
                <a:latin typeface="Avenir Roman" panose="02000503020000020003"/>
              </a:rPr>
              <a:t> </a:t>
            </a:r>
            <a:r>
              <a:rPr lang="nl-BE" sz="1800" dirty="0" err="1">
                <a:latin typeface="Avenir Roman" panose="02000503020000020003"/>
              </a:rPr>
              <a:t>to</a:t>
            </a:r>
            <a:r>
              <a:rPr lang="nl-BE" sz="1800" dirty="0">
                <a:latin typeface="Avenir Roman" panose="02000503020000020003"/>
              </a:rPr>
              <a:t> </a:t>
            </a:r>
            <a:r>
              <a:rPr lang="nl-BE" sz="1800" dirty="0" err="1">
                <a:latin typeface="Avenir Roman" panose="02000503020000020003"/>
              </a:rPr>
              <a:t>getting</a:t>
            </a:r>
            <a:r>
              <a:rPr lang="nl-BE" sz="1800" dirty="0">
                <a:latin typeface="Avenir Roman" panose="02000503020000020003"/>
              </a:rPr>
              <a:t> </a:t>
            </a:r>
            <a:r>
              <a:rPr lang="nl-BE" sz="1800" dirty="0" err="1">
                <a:latin typeface="Avenir Roman" panose="02000503020000020003"/>
              </a:rPr>
              <a:t>them</a:t>
            </a:r>
            <a:r>
              <a:rPr lang="nl-BE" sz="1800" dirty="0">
                <a:latin typeface="Avenir Roman" panose="02000503020000020003"/>
              </a:rPr>
              <a:t> </a:t>
            </a:r>
            <a:r>
              <a:rPr lang="nl-BE" sz="1800" dirty="0" err="1">
                <a:latin typeface="Avenir Roman" panose="02000503020000020003"/>
              </a:rPr>
              <a:t>to</a:t>
            </a:r>
            <a:r>
              <a:rPr lang="nl-BE" sz="1800" dirty="0">
                <a:latin typeface="Avenir Roman" panose="02000503020000020003"/>
              </a:rPr>
              <a:t> ‘</a:t>
            </a:r>
            <a:r>
              <a:rPr lang="nl-BE" sz="1800" dirty="0" err="1">
                <a:latin typeface="Avenir Roman" panose="02000503020000020003"/>
              </a:rPr>
              <a:t>behave</a:t>
            </a:r>
            <a:r>
              <a:rPr lang="nl-BE" sz="1800" dirty="0">
                <a:latin typeface="Avenir Roman" panose="02000503020000020003"/>
              </a:rPr>
              <a:t> team’.</a:t>
            </a:r>
          </a:p>
        </p:txBody>
      </p:sp>
      <p:sp>
        <p:nvSpPr>
          <p:cNvPr id="8" name="Title 1">
            <a:extLst>
              <a:ext uri="{FF2B5EF4-FFF2-40B4-BE49-F238E27FC236}">
                <a16:creationId xmlns:a16="http://schemas.microsoft.com/office/drawing/2014/main" id="{362AEFA4-322C-4D50-8767-6B0634F1FBA0}"/>
              </a:ext>
            </a:extLst>
          </p:cNvPr>
          <p:cNvSpPr>
            <a:spLocks noGrp="1"/>
          </p:cNvSpPr>
          <p:nvPr>
            <p:ph type="ctrTitle"/>
          </p:nvPr>
        </p:nvSpPr>
        <p:spPr>
          <a:xfrm>
            <a:off x="679938" y="340153"/>
            <a:ext cx="7772400" cy="522288"/>
          </a:xfrm>
        </p:spPr>
        <p:txBody>
          <a:bodyPr anchor="t">
            <a:noAutofit/>
          </a:bodyPr>
          <a:lstStyle>
            <a:lvl1pPr algn="l">
              <a:defRPr sz="3600" b="1"/>
            </a:lvl1pPr>
          </a:lstStyle>
          <a:p>
            <a:r>
              <a:rPr lang="en-US" sz="3200" b="0" dirty="0">
                <a:solidFill>
                  <a:srgbClr val="22568B"/>
                </a:solidFill>
                <a:latin typeface="Avenir Roman" panose="02000503020000020003"/>
              </a:rPr>
              <a:t>Conclusions</a:t>
            </a:r>
            <a:br>
              <a:rPr lang="en-US" dirty="0"/>
            </a:br>
            <a:endParaRPr lang="en-US" dirty="0"/>
          </a:p>
        </p:txBody>
      </p:sp>
      <p:pic>
        <p:nvPicPr>
          <p:cNvPr id="4100" name="Picture 4" descr="group of people in red and blue shirts">
            <a:extLst>
              <a:ext uri="{FF2B5EF4-FFF2-40B4-BE49-F238E27FC236}">
                <a16:creationId xmlns:a16="http://schemas.microsoft.com/office/drawing/2014/main" id="{DAC82C58-F38C-4446-AEC9-8251058E4A0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79489" y="3373115"/>
            <a:ext cx="2537600" cy="1692430"/>
          </a:xfrm>
          <a:prstGeom prst="rect">
            <a:avLst/>
          </a:prstGeom>
          <a:noFill/>
          <a:effectLst>
            <a:softEdge rad="152400"/>
          </a:effectLst>
          <a:extLst>
            <a:ext uri="{909E8E84-426E-40DD-AFC4-6F175D3DCCD1}">
              <a14:hiddenFill xmlns:a14="http://schemas.microsoft.com/office/drawing/2010/main">
                <a:solidFill>
                  <a:srgbClr val="FFFFFF"/>
                </a:solidFill>
              </a14:hiddenFill>
            </a:ext>
          </a:extLst>
        </p:spPr>
      </p:pic>
      <p:pic>
        <p:nvPicPr>
          <p:cNvPr id="4102" name="Picture 6" descr="group of men in red and black jersey shirt and shorts standing on green grass field">
            <a:extLst>
              <a:ext uri="{FF2B5EF4-FFF2-40B4-BE49-F238E27FC236}">
                <a16:creationId xmlns:a16="http://schemas.microsoft.com/office/drawing/2014/main" id="{A48BA63F-9626-4270-8EB7-DF8FEDC8394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110109" y="3373115"/>
            <a:ext cx="2537600" cy="1692430"/>
          </a:xfrm>
          <a:prstGeom prst="rect">
            <a:avLst/>
          </a:prstGeom>
          <a:noFill/>
          <a:effectLst>
            <a:softEdge rad="1778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7265959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8FE9EBA9-4843-A348-B607-AF6A8AA45D5F}"/>
              </a:ext>
            </a:extLst>
          </p:cNvPr>
          <p:cNvSpPr>
            <a:spLocks noGrp="1"/>
          </p:cNvSpPr>
          <p:nvPr>
            <p:ph type="sldNum" sz="quarter" idx="4"/>
          </p:nvPr>
        </p:nvSpPr>
        <p:spPr/>
        <p:txBody>
          <a:bodyPr/>
          <a:lstStyle/>
          <a:p>
            <a:fld id="{BDED0440-CF85-4CB9-8D89-87E5AE29F424}" type="slidenum">
              <a:rPr lang="en-GB" smtClean="0"/>
              <a:pPr/>
              <a:t>2</a:t>
            </a:fld>
            <a:endParaRPr lang="en-GB" dirty="0"/>
          </a:p>
        </p:txBody>
      </p:sp>
      <p:sp>
        <p:nvSpPr>
          <p:cNvPr id="5" name="Title 1">
            <a:extLst>
              <a:ext uri="{FF2B5EF4-FFF2-40B4-BE49-F238E27FC236}">
                <a16:creationId xmlns:a16="http://schemas.microsoft.com/office/drawing/2014/main" id="{2E36572C-7613-4D4D-9C7E-9752C773C584}"/>
              </a:ext>
            </a:extLst>
          </p:cNvPr>
          <p:cNvSpPr>
            <a:spLocks noGrp="1"/>
          </p:cNvSpPr>
          <p:nvPr>
            <p:ph type="ctrTitle"/>
          </p:nvPr>
        </p:nvSpPr>
        <p:spPr>
          <a:xfrm>
            <a:off x="424961" y="372131"/>
            <a:ext cx="7772400" cy="521493"/>
          </a:xfrm>
        </p:spPr>
        <p:txBody>
          <a:bodyPr anchor="t">
            <a:noAutofit/>
          </a:bodyPr>
          <a:lstStyle>
            <a:lvl1pPr algn="l">
              <a:defRPr sz="3600" b="1"/>
            </a:lvl1pPr>
          </a:lstStyle>
          <a:p>
            <a:r>
              <a:rPr lang="en-US" b="0" dirty="0">
                <a:solidFill>
                  <a:srgbClr val="22568B"/>
                </a:solidFill>
                <a:latin typeface="Avenir Roman" panose="02000503020000020003" pitchFamily="2" charset="0"/>
                <a:cs typeface="Shree Devanagari 714" panose="02000600000000000000" pitchFamily="2" charset="0"/>
              </a:rPr>
              <a:t>Background</a:t>
            </a:r>
            <a:br>
              <a:rPr lang="en-US" dirty="0">
                <a:latin typeface="Avenir Roman" panose="02000503020000020003" pitchFamily="2" charset="0"/>
              </a:rPr>
            </a:br>
            <a:endParaRPr lang="en-US" dirty="0">
              <a:latin typeface="Avenir Roman" panose="02000503020000020003" pitchFamily="2" charset="0"/>
            </a:endParaRPr>
          </a:p>
        </p:txBody>
      </p:sp>
      <p:sp>
        <p:nvSpPr>
          <p:cNvPr id="9" name="Content Placeholder 2">
            <a:extLst>
              <a:ext uri="{FF2B5EF4-FFF2-40B4-BE49-F238E27FC236}">
                <a16:creationId xmlns:a16="http://schemas.microsoft.com/office/drawing/2014/main" id="{9E1FB00C-FB00-47C6-88BF-17239AD5F695}"/>
              </a:ext>
            </a:extLst>
          </p:cNvPr>
          <p:cNvSpPr>
            <a:spLocks noGrp="1"/>
          </p:cNvSpPr>
          <p:nvPr>
            <p:ph sz="quarter" idx="10"/>
          </p:nvPr>
        </p:nvSpPr>
        <p:spPr>
          <a:xfrm>
            <a:off x="436685" y="1218100"/>
            <a:ext cx="8079994" cy="3720834"/>
          </a:xfrm>
        </p:spPr>
        <p:txBody>
          <a:bodyPr>
            <a:normAutofit/>
          </a:bodyPr>
          <a:lstStyle/>
          <a:p>
            <a:pPr marL="0" indent="0">
              <a:lnSpc>
                <a:spcPct val="100000"/>
              </a:lnSpc>
              <a:spcBef>
                <a:spcPts val="0"/>
              </a:spcBef>
              <a:buFontTx/>
              <a:buNone/>
            </a:pPr>
            <a:endParaRPr lang="nl-BE" altLang="nl-BE" sz="1600" dirty="0">
              <a:solidFill>
                <a:srgbClr val="4094D1"/>
              </a:solidFill>
              <a:latin typeface="Avenir Roman" panose="02000503020000020003" pitchFamily="2" charset="0"/>
            </a:endParaRPr>
          </a:p>
          <a:p>
            <a:pPr marL="0" indent="0">
              <a:lnSpc>
                <a:spcPct val="100000"/>
              </a:lnSpc>
              <a:spcBef>
                <a:spcPts val="0"/>
              </a:spcBef>
              <a:buFontTx/>
              <a:buNone/>
            </a:pPr>
            <a:endParaRPr lang="nl-BE" altLang="nl-BE" sz="1600" dirty="0">
              <a:solidFill>
                <a:srgbClr val="4094D1"/>
              </a:solidFill>
              <a:latin typeface="Avenir Roman" panose="02000503020000020003" pitchFamily="2" charset="0"/>
            </a:endParaRPr>
          </a:p>
          <a:p>
            <a:pPr marL="0" indent="0">
              <a:lnSpc>
                <a:spcPct val="100000"/>
              </a:lnSpc>
              <a:spcBef>
                <a:spcPts val="0"/>
              </a:spcBef>
              <a:buFontTx/>
              <a:buNone/>
            </a:pPr>
            <a:endParaRPr lang="nl-BE" altLang="nl-BE" sz="1600" dirty="0">
              <a:solidFill>
                <a:srgbClr val="4094D1"/>
              </a:solidFill>
              <a:latin typeface="Avenir Roman" panose="02000503020000020003" pitchFamily="2" charset="0"/>
            </a:endParaRPr>
          </a:p>
          <a:p>
            <a:pPr>
              <a:lnSpc>
                <a:spcPct val="110000"/>
              </a:lnSpc>
            </a:pPr>
            <a:endParaRPr lang="nl-BE" sz="1600" dirty="0">
              <a:latin typeface="Avenir Roman" panose="02000503020000020003" pitchFamily="2" charset="0"/>
            </a:endParaRPr>
          </a:p>
        </p:txBody>
      </p:sp>
      <p:sp>
        <p:nvSpPr>
          <p:cNvPr id="8" name="Content Placeholder 2">
            <a:extLst>
              <a:ext uri="{FF2B5EF4-FFF2-40B4-BE49-F238E27FC236}">
                <a16:creationId xmlns:a16="http://schemas.microsoft.com/office/drawing/2014/main" id="{68AF17C5-4836-46DA-81D6-58CE7E079EF5}"/>
              </a:ext>
            </a:extLst>
          </p:cNvPr>
          <p:cNvSpPr txBox="1">
            <a:spLocks/>
          </p:cNvSpPr>
          <p:nvPr/>
        </p:nvSpPr>
        <p:spPr>
          <a:xfrm>
            <a:off x="114244" y="1718823"/>
            <a:ext cx="8314679" cy="4087547"/>
          </a:xfrm>
          <a:prstGeom prst="rect">
            <a:avLst/>
          </a:prstGeom>
        </p:spPr>
        <p:txBody>
          <a:bodyPr vert="horz" lIns="91440" tIns="45720" rIns="91440" bIns="45720" rtlCol="0">
            <a:normAutofit/>
          </a:bodyPr>
          <a:lstStyle>
            <a:lvl1pPr marL="0" indent="0" algn="l" defTabSz="685800" rtl="0" eaLnBrk="1" latinLnBrk="0" hangingPunct="1">
              <a:lnSpc>
                <a:spcPct val="85000"/>
              </a:lnSpc>
              <a:spcBef>
                <a:spcPts val="975"/>
              </a:spcBef>
              <a:buFont typeface="Arial" pitchFamily="34" charset="0"/>
              <a:buNone/>
              <a:defRPr sz="2000" kern="1200">
                <a:solidFill>
                  <a:schemeClr val="tx1">
                    <a:lumMod val="85000"/>
                    <a:lumOff val="15000"/>
                  </a:schemeClr>
                </a:solidFill>
                <a:latin typeface="+mn-lt"/>
                <a:ea typeface="+mn-ea"/>
                <a:cs typeface="+mn-cs"/>
              </a:defRPr>
            </a:lvl1pPr>
            <a:lvl2pPr marL="260604" indent="-257175" algn="l" defTabSz="685800" rtl="0" eaLnBrk="1" latinLnBrk="0" hangingPunct="1">
              <a:lnSpc>
                <a:spcPct val="85000"/>
              </a:lnSpc>
              <a:spcBef>
                <a:spcPts val="450"/>
              </a:spcBef>
              <a:buFont typeface="Arial" pitchFamily="34" charset="0"/>
              <a:buChar char=" "/>
              <a:defRPr sz="1800" kern="1200">
                <a:solidFill>
                  <a:schemeClr val="tx1">
                    <a:lumMod val="85000"/>
                    <a:lumOff val="15000"/>
                  </a:schemeClr>
                </a:solidFill>
                <a:latin typeface="+mn-lt"/>
                <a:ea typeface="+mn-ea"/>
                <a:cs typeface="+mn-cs"/>
              </a:defRPr>
            </a:lvl2pPr>
            <a:lvl3pPr marL="411480" indent="-411480" algn="l" defTabSz="685800" rtl="0" eaLnBrk="1" latinLnBrk="0" hangingPunct="1">
              <a:lnSpc>
                <a:spcPct val="85000"/>
              </a:lnSpc>
              <a:spcBef>
                <a:spcPts val="450"/>
              </a:spcBef>
              <a:buFont typeface="Arial" pitchFamily="34" charset="0"/>
              <a:buChar char=" "/>
              <a:defRPr sz="1500" i="1" kern="1200">
                <a:solidFill>
                  <a:schemeClr val="tx1">
                    <a:lumMod val="85000"/>
                    <a:lumOff val="15000"/>
                  </a:schemeClr>
                </a:solidFill>
                <a:latin typeface="+mn-lt"/>
                <a:ea typeface="+mn-ea"/>
                <a:cs typeface="+mn-cs"/>
              </a:defRPr>
            </a:lvl3pPr>
            <a:lvl4pPr marL="617220" indent="-617220" algn="l" defTabSz="685800" rtl="0" eaLnBrk="1" latinLnBrk="0" hangingPunct="1">
              <a:lnSpc>
                <a:spcPct val="85000"/>
              </a:lnSpc>
              <a:spcBef>
                <a:spcPts val="450"/>
              </a:spcBef>
              <a:buFont typeface="Arial" pitchFamily="34" charset="0"/>
              <a:buChar char=" "/>
              <a:defRPr sz="1350" kern="1200">
                <a:solidFill>
                  <a:schemeClr val="tx1">
                    <a:lumMod val="85000"/>
                    <a:lumOff val="15000"/>
                  </a:schemeClr>
                </a:solidFill>
                <a:latin typeface="+mn-lt"/>
                <a:ea typeface="+mn-ea"/>
                <a:cs typeface="+mn-cs"/>
              </a:defRPr>
            </a:lvl4pPr>
            <a:lvl5pPr marL="822960" indent="-822960" algn="l" defTabSz="685800" rtl="0" eaLnBrk="1" latinLnBrk="0" hangingPunct="1">
              <a:lnSpc>
                <a:spcPct val="85000"/>
              </a:lnSpc>
              <a:spcBef>
                <a:spcPts val="450"/>
              </a:spcBef>
              <a:buFont typeface="Arial" pitchFamily="34" charset="0"/>
              <a:buChar char=" "/>
              <a:defRPr sz="1350" kern="1200">
                <a:solidFill>
                  <a:schemeClr val="tx1">
                    <a:lumMod val="85000"/>
                    <a:lumOff val="15000"/>
                  </a:schemeClr>
                </a:solidFill>
                <a:latin typeface="+mn-lt"/>
                <a:ea typeface="+mn-ea"/>
                <a:cs typeface="+mn-cs"/>
              </a:defRPr>
            </a:lvl5pPr>
            <a:lvl6pPr marL="900000" indent="-171450" algn="l" defTabSz="685800" rtl="0" eaLnBrk="1" latinLnBrk="0" hangingPunct="1">
              <a:lnSpc>
                <a:spcPct val="85000"/>
              </a:lnSpc>
              <a:spcBef>
                <a:spcPts val="450"/>
              </a:spcBef>
              <a:buFont typeface="Arial" pitchFamily="34" charset="0"/>
              <a:buChar char=" "/>
              <a:defRPr sz="1350" kern="1200">
                <a:solidFill>
                  <a:schemeClr val="tx1">
                    <a:lumMod val="85000"/>
                    <a:lumOff val="15000"/>
                  </a:schemeClr>
                </a:solidFill>
                <a:latin typeface="+mn-lt"/>
                <a:ea typeface="+mn-ea"/>
                <a:cs typeface="+mn-cs"/>
              </a:defRPr>
            </a:lvl6pPr>
            <a:lvl7pPr marL="1050000" indent="-171450" algn="l" defTabSz="685800" rtl="0" eaLnBrk="1" latinLnBrk="0" hangingPunct="1">
              <a:lnSpc>
                <a:spcPct val="85000"/>
              </a:lnSpc>
              <a:spcBef>
                <a:spcPts val="450"/>
              </a:spcBef>
              <a:buFont typeface="Arial" pitchFamily="34" charset="0"/>
              <a:buChar char=" "/>
              <a:defRPr sz="1350" kern="1200">
                <a:solidFill>
                  <a:schemeClr val="tx1">
                    <a:lumMod val="85000"/>
                    <a:lumOff val="15000"/>
                  </a:schemeClr>
                </a:solidFill>
                <a:latin typeface="+mn-lt"/>
                <a:ea typeface="+mn-ea"/>
                <a:cs typeface="+mn-cs"/>
              </a:defRPr>
            </a:lvl7pPr>
            <a:lvl8pPr marL="1200000" indent="-171450" algn="l" defTabSz="685800" rtl="0" eaLnBrk="1" latinLnBrk="0" hangingPunct="1">
              <a:lnSpc>
                <a:spcPct val="85000"/>
              </a:lnSpc>
              <a:spcBef>
                <a:spcPts val="450"/>
              </a:spcBef>
              <a:buFont typeface="Arial" pitchFamily="34" charset="0"/>
              <a:buChar char=" "/>
              <a:defRPr sz="1350" kern="1200">
                <a:solidFill>
                  <a:schemeClr val="tx1">
                    <a:lumMod val="85000"/>
                    <a:lumOff val="15000"/>
                  </a:schemeClr>
                </a:solidFill>
                <a:latin typeface="+mn-lt"/>
                <a:ea typeface="+mn-ea"/>
                <a:cs typeface="+mn-cs"/>
              </a:defRPr>
            </a:lvl8pPr>
            <a:lvl9pPr marL="1350000" indent="-171450" algn="l" defTabSz="685800" rtl="0" eaLnBrk="1" latinLnBrk="0" hangingPunct="1">
              <a:lnSpc>
                <a:spcPct val="85000"/>
              </a:lnSpc>
              <a:spcBef>
                <a:spcPts val="450"/>
              </a:spcBef>
              <a:buFont typeface="Arial" pitchFamily="34" charset="0"/>
              <a:buChar char=" "/>
              <a:defRPr sz="1350" kern="1200">
                <a:solidFill>
                  <a:schemeClr val="tx1">
                    <a:lumMod val="85000"/>
                    <a:lumOff val="15000"/>
                  </a:schemeClr>
                </a:solidFill>
                <a:latin typeface="+mn-lt"/>
                <a:ea typeface="+mn-ea"/>
                <a:cs typeface="+mn-cs"/>
              </a:defRPr>
            </a:lvl9pPr>
          </a:lstStyle>
          <a:p>
            <a:pPr marL="342900" indent="-342900" fontAlgn="auto">
              <a:lnSpc>
                <a:spcPct val="90000"/>
              </a:lnSpc>
              <a:spcAft>
                <a:spcPts val="0"/>
              </a:spcAft>
              <a:buFont typeface="Arial" pitchFamily="34" charset="0"/>
              <a:buChar char="•"/>
            </a:pPr>
            <a:r>
              <a:rPr lang="nl-BE" sz="1800" dirty="0" err="1">
                <a:latin typeface="Avenir Roman"/>
              </a:rPr>
              <a:t>getting</a:t>
            </a:r>
            <a:r>
              <a:rPr lang="nl-BE" sz="1800" dirty="0">
                <a:latin typeface="Avenir Roman"/>
              </a:rPr>
              <a:t> a </a:t>
            </a:r>
            <a:r>
              <a:rPr lang="nl-BE" sz="1800" dirty="0" err="1">
                <a:latin typeface="Avenir Roman"/>
              </a:rPr>
              <a:t>group</a:t>
            </a:r>
            <a:r>
              <a:rPr lang="nl-BE" sz="1800" dirty="0">
                <a:latin typeface="Avenir Roman"/>
              </a:rPr>
              <a:t> of </a:t>
            </a:r>
            <a:r>
              <a:rPr lang="nl-BE" sz="1800" dirty="0" err="1">
                <a:latin typeface="Avenir Roman"/>
              </a:rPr>
              <a:t>individuals</a:t>
            </a:r>
            <a:r>
              <a:rPr lang="nl-BE" sz="1800" dirty="0">
                <a:latin typeface="Avenir Roman"/>
              </a:rPr>
              <a:t> </a:t>
            </a:r>
            <a:r>
              <a:rPr lang="nl-BE" sz="1800" dirty="0" err="1">
                <a:latin typeface="Avenir Roman"/>
              </a:rPr>
              <a:t>to</a:t>
            </a:r>
            <a:r>
              <a:rPr lang="nl-BE" sz="1800" dirty="0">
                <a:latin typeface="Avenir Roman"/>
              </a:rPr>
              <a:t> </a:t>
            </a:r>
            <a:r>
              <a:rPr lang="nl-BE" sz="1800" dirty="0" err="1">
                <a:latin typeface="Avenir Roman"/>
              </a:rPr>
              <a:t>understand</a:t>
            </a:r>
            <a:r>
              <a:rPr lang="nl-BE" sz="1800" dirty="0">
                <a:latin typeface="Avenir Roman"/>
              </a:rPr>
              <a:t>, </a:t>
            </a:r>
            <a:r>
              <a:rPr lang="nl-BE" sz="1800" dirty="0" err="1">
                <a:latin typeface="Avenir Roman"/>
              </a:rPr>
              <a:t>communicate</a:t>
            </a:r>
            <a:r>
              <a:rPr lang="nl-BE" sz="1800" dirty="0">
                <a:latin typeface="Avenir Roman"/>
              </a:rPr>
              <a:t>, </a:t>
            </a:r>
            <a:r>
              <a:rPr lang="nl-BE" sz="1800" dirty="0" err="1">
                <a:latin typeface="Avenir Roman"/>
              </a:rPr>
              <a:t>commit</a:t>
            </a:r>
            <a:r>
              <a:rPr lang="nl-BE" sz="1800" dirty="0">
                <a:latin typeface="Avenir Roman"/>
              </a:rPr>
              <a:t> and </a:t>
            </a:r>
            <a:r>
              <a:rPr lang="nl-BE" sz="1800" dirty="0" err="1">
                <a:latin typeface="Avenir Roman"/>
              </a:rPr>
              <a:t>ultimately</a:t>
            </a:r>
            <a:r>
              <a:rPr lang="nl-BE" sz="1800" dirty="0">
                <a:latin typeface="Avenir Roman"/>
              </a:rPr>
              <a:t> </a:t>
            </a:r>
            <a:r>
              <a:rPr lang="nl-BE" sz="1800" dirty="0" err="1">
                <a:latin typeface="Avenir Roman"/>
              </a:rPr>
              <a:t>perform</a:t>
            </a:r>
            <a:r>
              <a:rPr lang="nl-BE" sz="1800" dirty="0">
                <a:latin typeface="Avenir Roman"/>
              </a:rPr>
              <a:t> </a:t>
            </a:r>
            <a:r>
              <a:rPr lang="nl-BE" sz="1800" dirty="0" err="1">
                <a:latin typeface="Avenir Roman"/>
              </a:rPr>
              <a:t>effectively</a:t>
            </a:r>
            <a:r>
              <a:rPr lang="nl-BE" sz="1800" dirty="0">
                <a:latin typeface="Avenir Roman"/>
              </a:rPr>
              <a:t> </a:t>
            </a:r>
            <a:r>
              <a:rPr lang="nl-BE" sz="1800" dirty="0" err="1">
                <a:latin typeface="Avenir Roman"/>
              </a:rPr>
              <a:t>together</a:t>
            </a:r>
            <a:r>
              <a:rPr lang="nl-BE" sz="1800" dirty="0">
                <a:latin typeface="Avenir Roman"/>
              </a:rPr>
              <a:t> is </a:t>
            </a:r>
            <a:r>
              <a:rPr lang="nl-BE" sz="1800" dirty="0" err="1">
                <a:latin typeface="Avenir Roman"/>
              </a:rPr>
              <a:t>not</a:t>
            </a:r>
            <a:r>
              <a:rPr lang="nl-BE" sz="1800" dirty="0">
                <a:latin typeface="Avenir Roman"/>
              </a:rPr>
              <a:t> </a:t>
            </a:r>
            <a:r>
              <a:rPr lang="nl-BE" sz="1800" dirty="0" err="1">
                <a:latin typeface="Avenir Roman"/>
              </a:rPr>
              <a:t>only</a:t>
            </a:r>
            <a:r>
              <a:rPr lang="nl-BE" sz="1800" dirty="0">
                <a:latin typeface="Avenir Roman"/>
              </a:rPr>
              <a:t> </a:t>
            </a:r>
            <a:r>
              <a:rPr lang="nl-BE" sz="1800" dirty="0" err="1">
                <a:latin typeface="Avenir Roman"/>
              </a:rPr>
              <a:t>seen</a:t>
            </a:r>
            <a:r>
              <a:rPr lang="nl-BE" sz="1800" dirty="0">
                <a:latin typeface="Avenir Roman"/>
              </a:rPr>
              <a:t> as </a:t>
            </a:r>
            <a:r>
              <a:rPr lang="nl-BE" sz="1800" dirty="0" err="1">
                <a:latin typeface="Avenir Roman"/>
              </a:rPr>
              <a:t>the</a:t>
            </a:r>
            <a:r>
              <a:rPr lang="nl-BE" sz="1800" dirty="0">
                <a:latin typeface="Avenir Roman"/>
              </a:rPr>
              <a:t> </a:t>
            </a:r>
            <a:r>
              <a:rPr lang="nl-BE" sz="1800" dirty="0" err="1">
                <a:latin typeface="Avenir Roman"/>
              </a:rPr>
              <a:t>panacea</a:t>
            </a:r>
            <a:r>
              <a:rPr lang="nl-BE" sz="1800" dirty="0">
                <a:latin typeface="Avenir Roman"/>
              </a:rPr>
              <a:t> </a:t>
            </a:r>
            <a:r>
              <a:rPr lang="nl-BE" sz="1800" dirty="0" err="1">
                <a:latin typeface="Avenir Roman"/>
              </a:rPr>
              <a:t>for</a:t>
            </a:r>
            <a:r>
              <a:rPr lang="nl-BE" sz="1800" dirty="0">
                <a:latin typeface="Avenir Roman"/>
              </a:rPr>
              <a:t> most </a:t>
            </a:r>
            <a:r>
              <a:rPr lang="nl-BE" sz="1800" dirty="0" err="1">
                <a:latin typeface="Avenir Roman"/>
              </a:rPr>
              <a:t>organisations</a:t>
            </a:r>
            <a:r>
              <a:rPr lang="nl-BE" sz="1800" dirty="0">
                <a:latin typeface="Avenir Roman"/>
              </a:rPr>
              <a:t> in business, health and military </a:t>
            </a:r>
            <a:r>
              <a:rPr lang="nl-BE" sz="1800" dirty="0" err="1">
                <a:latin typeface="Avenir Roman"/>
              </a:rPr>
              <a:t>domains</a:t>
            </a:r>
            <a:r>
              <a:rPr lang="nl-BE" sz="1800" dirty="0">
                <a:latin typeface="Avenir Roman"/>
              </a:rPr>
              <a:t>, but </a:t>
            </a:r>
            <a:r>
              <a:rPr lang="nl-BE" sz="1800" dirty="0" err="1">
                <a:latin typeface="Avenir Roman"/>
              </a:rPr>
              <a:t>also</a:t>
            </a:r>
            <a:r>
              <a:rPr lang="nl-BE" sz="1800" dirty="0">
                <a:latin typeface="Avenir Roman"/>
              </a:rPr>
              <a:t> in sport</a:t>
            </a:r>
          </a:p>
          <a:p>
            <a:pPr marL="342900" indent="-342900" fontAlgn="auto">
              <a:lnSpc>
                <a:spcPct val="90000"/>
              </a:lnSpc>
              <a:spcAft>
                <a:spcPts val="0"/>
              </a:spcAft>
              <a:buFont typeface="Arial" pitchFamily="34" charset="0"/>
              <a:buChar char="•"/>
            </a:pPr>
            <a:r>
              <a:rPr lang="nl-BE" sz="1800" dirty="0" err="1">
                <a:latin typeface="Avenir Roman"/>
              </a:rPr>
              <a:t>however</a:t>
            </a:r>
            <a:r>
              <a:rPr lang="nl-BE" sz="1800" dirty="0">
                <a:latin typeface="Avenir Roman"/>
              </a:rPr>
              <a:t>, standard approaches </a:t>
            </a:r>
            <a:r>
              <a:rPr lang="nl-BE" sz="1800" dirty="0" err="1">
                <a:latin typeface="Avenir Roman"/>
              </a:rPr>
              <a:t>to</a:t>
            </a:r>
            <a:r>
              <a:rPr lang="nl-BE" sz="1800" dirty="0">
                <a:latin typeface="Avenir Roman"/>
              </a:rPr>
              <a:t> team development show a </a:t>
            </a:r>
            <a:r>
              <a:rPr lang="nl-BE" sz="1800" b="1" dirty="0">
                <a:latin typeface="Avenir Roman"/>
              </a:rPr>
              <a:t>mismatch</a:t>
            </a:r>
            <a:r>
              <a:rPr lang="nl-BE" sz="1800" dirty="0">
                <a:latin typeface="Avenir Roman"/>
              </a:rPr>
              <a:t> </a:t>
            </a:r>
            <a:r>
              <a:rPr lang="nl-BE" sz="1800" dirty="0" err="1">
                <a:latin typeface="Avenir Roman"/>
              </a:rPr>
              <a:t>between</a:t>
            </a:r>
            <a:r>
              <a:rPr lang="nl-BE" sz="1800" dirty="0">
                <a:latin typeface="Avenir Roman"/>
              </a:rPr>
              <a:t> </a:t>
            </a:r>
            <a:r>
              <a:rPr lang="nl-BE" sz="1800" dirty="0" err="1">
                <a:latin typeface="Avenir Roman"/>
              </a:rPr>
              <a:t>the</a:t>
            </a:r>
            <a:r>
              <a:rPr lang="nl-BE" sz="1800" dirty="0">
                <a:latin typeface="Avenir Roman"/>
              </a:rPr>
              <a:t> </a:t>
            </a:r>
            <a:r>
              <a:rPr lang="nl-BE" sz="1800" b="1" dirty="0" err="1">
                <a:latin typeface="Avenir Roman"/>
              </a:rPr>
              <a:t>recognition</a:t>
            </a:r>
            <a:r>
              <a:rPr lang="nl-BE" sz="1800" dirty="0">
                <a:latin typeface="Avenir Roman"/>
              </a:rPr>
              <a:t> of </a:t>
            </a:r>
            <a:r>
              <a:rPr lang="nl-BE" sz="1800" dirty="0" err="1">
                <a:latin typeface="Avenir Roman"/>
              </a:rPr>
              <a:t>the</a:t>
            </a:r>
            <a:r>
              <a:rPr lang="nl-BE" sz="1800" dirty="0">
                <a:latin typeface="Avenir Roman"/>
              </a:rPr>
              <a:t> </a:t>
            </a:r>
            <a:r>
              <a:rPr lang="nl-BE" sz="1800" dirty="0" err="1">
                <a:latin typeface="Avenir Roman"/>
              </a:rPr>
              <a:t>importance</a:t>
            </a:r>
            <a:r>
              <a:rPr lang="nl-BE" sz="1800" dirty="0">
                <a:latin typeface="Avenir Roman"/>
              </a:rPr>
              <a:t> of shared </a:t>
            </a:r>
            <a:r>
              <a:rPr lang="nl-BE" sz="1800" dirty="0" err="1">
                <a:latin typeface="Avenir Roman"/>
              </a:rPr>
              <a:t>leadership</a:t>
            </a:r>
            <a:r>
              <a:rPr lang="nl-BE" sz="1800" dirty="0">
                <a:latin typeface="Avenir Roman"/>
              </a:rPr>
              <a:t> </a:t>
            </a:r>
            <a:r>
              <a:rPr lang="nl-BE" sz="1800" dirty="0" err="1">
                <a:latin typeface="Avenir Roman"/>
              </a:rPr>
              <a:t>for</a:t>
            </a:r>
            <a:r>
              <a:rPr lang="nl-BE" sz="1800" dirty="0">
                <a:latin typeface="Avenir Roman"/>
              </a:rPr>
              <a:t> team </a:t>
            </a:r>
            <a:r>
              <a:rPr lang="nl-BE" sz="1800" dirty="0" err="1">
                <a:latin typeface="Avenir Roman"/>
              </a:rPr>
              <a:t>functioning</a:t>
            </a:r>
            <a:r>
              <a:rPr lang="nl-BE" sz="1800" dirty="0">
                <a:latin typeface="Avenir Roman"/>
              </a:rPr>
              <a:t> and </a:t>
            </a:r>
            <a:r>
              <a:rPr lang="nl-BE" sz="1800" dirty="0" err="1">
                <a:latin typeface="Avenir Roman"/>
              </a:rPr>
              <a:t>the</a:t>
            </a:r>
            <a:r>
              <a:rPr lang="nl-BE" sz="1800" dirty="0">
                <a:latin typeface="Avenir Roman"/>
              </a:rPr>
              <a:t> </a:t>
            </a:r>
            <a:r>
              <a:rPr lang="nl-BE" sz="1800" b="1" dirty="0">
                <a:latin typeface="Avenir Roman"/>
              </a:rPr>
              <a:t>analysis</a:t>
            </a:r>
            <a:r>
              <a:rPr lang="nl-BE" sz="1800" dirty="0">
                <a:latin typeface="Avenir Roman"/>
              </a:rPr>
              <a:t> </a:t>
            </a:r>
            <a:r>
              <a:rPr lang="nl-BE" sz="1800" dirty="0" err="1">
                <a:latin typeface="Avenir Roman"/>
              </a:rPr>
              <a:t>that</a:t>
            </a:r>
            <a:r>
              <a:rPr lang="nl-BE" sz="1800" dirty="0">
                <a:latin typeface="Avenir Roman"/>
              </a:rPr>
              <a:t> is </a:t>
            </a:r>
            <a:r>
              <a:rPr lang="nl-BE" sz="1800" dirty="0" err="1">
                <a:latin typeface="Avenir Roman"/>
              </a:rPr>
              <a:t>focused</a:t>
            </a:r>
            <a:r>
              <a:rPr lang="nl-BE" sz="1800" dirty="0">
                <a:latin typeface="Avenir Roman"/>
              </a:rPr>
              <a:t> on </a:t>
            </a:r>
            <a:r>
              <a:rPr lang="nl-BE" sz="1800" dirty="0" err="1">
                <a:latin typeface="Avenir Roman"/>
              </a:rPr>
              <a:t>the</a:t>
            </a:r>
            <a:r>
              <a:rPr lang="nl-BE" sz="1800" dirty="0">
                <a:latin typeface="Avenir Roman"/>
              </a:rPr>
              <a:t> </a:t>
            </a:r>
            <a:r>
              <a:rPr lang="nl-BE" sz="1800" dirty="0" err="1">
                <a:latin typeface="Avenir Roman"/>
              </a:rPr>
              <a:t>psychology</a:t>
            </a:r>
            <a:r>
              <a:rPr lang="nl-BE" sz="1800" dirty="0">
                <a:latin typeface="Avenir Roman"/>
              </a:rPr>
              <a:t> of team members </a:t>
            </a:r>
            <a:r>
              <a:rPr lang="nl-BE" sz="1800" i="1" dirty="0">
                <a:latin typeface="Avenir Roman"/>
              </a:rPr>
              <a:t>as </a:t>
            </a:r>
            <a:r>
              <a:rPr lang="nl-BE" sz="1800" i="1" dirty="0" err="1">
                <a:latin typeface="Avenir Roman"/>
              </a:rPr>
              <a:t>individuals</a:t>
            </a:r>
            <a:r>
              <a:rPr lang="nl-BE" sz="1800" dirty="0">
                <a:latin typeface="Avenir Roman"/>
              </a:rPr>
              <a:t>.</a:t>
            </a:r>
          </a:p>
          <a:p>
            <a:pPr marL="342900" indent="-342900" fontAlgn="auto">
              <a:lnSpc>
                <a:spcPct val="90000"/>
              </a:lnSpc>
              <a:spcAft>
                <a:spcPts val="0"/>
              </a:spcAft>
              <a:buFont typeface="Arial" pitchFamily="34" charset="0"/>
              <a:buChar char="•"/>
            </a:pPr>
            <a:r>
              <a:rPr lang="nl-BE" sz="1800" dirty="0" err="1">
                <a:latin typeface="Avenir Roman"/>
              </a:rPr>
              <a:t>this</a:t>
            </a:r>
            <a:r>
              <a:rPr lang="nl-BE" sz="1800" dirty="0">
                <a:latin typeface="Avenir Roman"/>
              </a:rPr>
              <a:t> </a:t>
            </a:r>
            <a:r>
              <a:rPr lang="nl-BE" sz="1800" dirty="0" err="1">
                <a:latin typeface="Avenir Roman"/>
              </a:rPr>
              <a:t>chapter</a:t>
            </a:r>
            <a:r>
              <a:rPr lang="nl-BE" sz="1800" dirty="0">
                <a:latin typeface="Avenir Roman"/>
              </a:rPr>
              <a:t> </a:t>
            </a:r>
            <a:r>
              <a:rPr lang="nl-BE" sz="1800" dirty="0" err="1">
                <a:latin typeface="Avenir Roman"/>
              </a:rPr>
              <a:t>acknowledges</a:t>
            </a:r>
            <a:r>
              <a:rPr lang="nl-BE" sz="1800" dirty="0">
                <a:latin typeface="Avenir Roman"/>
              </a:rPr>
              <a:t> </a:t>
            </a:r>
            <a:r>
              <a:rPr lang="nl-BE" sz="1800" dirty="0" err="1">
                <a:latin typeface="Avenir Roman"/>
              </a:rPr>
              <a:t>the</a:t>
            </a:r>
            <a:r>
              <a:rPr lang="nl-BE" sz="1800" dirty="0">
                <a:latin typeface="Avenir Roman"/>
              </a:rPr>
              <a:t> </a:t>
            </a:r>
            <a:r>
              <a:rPr lang="nl-BE" sz="1800" dirty="0" err="1">
                <a:latin typeface="Avenir Roman"/>
              </a:rPr>
              <a:t>psychological</a:t>
            </a:r>
            <a:r>
              <a:rPr lang="nl-BE" sz="1800" dirty="0">
                <a:latin typeface="Avenir Roman"/>
              </a:rPr>
              <a:t> </a:t>
            </a:r>
            <a:r>
              <a:rPr lang="nl-BE" sz="1800" dirty="0" err="1">
                <a:latin typeface="Avenir Roman"/>
              </a:rPr>
              <a:t>reality</a:t>
            </a:r>
            <a:r>
              <a:rPr lang="nl-BE" sz="1800" dirty="0">
                <a:latin typeface="Avenir Roman"/>
              </a:rPr>
              <a:t> of </a:t>
            </a:r>
            <a:r>
              <a:rPr lang="nl-BE" sz="1800" dirty="0" err="1">
                <a:latin typeface="Avenir Roman"/>
              </a:rPr>
              <a:t>the</a:t>
            </a:r>
            <a:r>
              <a:rPr lang="nl-BE" sz="1800" dirty="0">
                <a:latin typeface="Avenir Roman"/>
              </a:rPr>
              <a:t> </a:t>
            </a:r>
            <a:r>
              <a:rPr lang="nl-BE" sz="1800" dirty="0" err="1">
                <a:latin typeface="Avenir Roman"/>
              </a:rPr>
              <a:t>group</a:t>
            </a:r>
            <a:r>
              <a:rPr lang="nl-BE" sz="1800" dirty="0">
                <a:latin typeface="Avenir Roman"/>
              </a:rPr>
              <a:t> and </a:t>
            </a:r>
            <a:r>
              <a:rPr lang="nl-BE" sz="1800" dirty="0" err="1">
                <a:latin typeface="Avenir Roman"/>
              </a:rPr>
              <a:t>focuses</a:t>
            </a:r>
            <a:r>
              <a:rPr lang="nl-BE" sz="1800" dirty="0">
                <a:latin typeface="Avenir Roman"/>
              </a:rPr>
              <a:t> on </a:t>
            </a:r>
            <a:r>
              <a:rPr lang="nl-BE" sz="1800" dirty="0" err="1">
                <a:latin typeface="Avenir Roman"/>
              </a:rPr>
              <a:t>the</a:t>
            </a:r>
            <a:r>
              <a:rPr lang="nl-BE" sz="1800" dirty="0">
                <a:latin typeface="Avenir Roman"/>
              </a:rPr>
              <a:t> </a:t>
            </a:r>
            <a:r>
              <a:rPr lang="nl-BE" sz="1800" dirty="0" err="1">
                <a:latin typeface="Avenir Roman"/>
              </a:rPr>
              <a:t>psychology</a:t>
            </a:r>
            <a:r>
              <a:rPr lang="nl-BE" sz="1800" dirty="0">
                <a:latin typeface="Avenir Roman"/>
              </a:rPr>
              <a:t> of team members </a:t>
            </a:r>
            <a:r>
              <a:rPr lang="nl-BE" sz="1800" i="1" dirty="0">
                <a:latin typeface="Avenir Roman"/>
              </a:rPr>
              <a:t>as team members</a:t>
            </a:r>
            <a:endParaRPr lang="nl-BE" sz="1800" dirty="0">
              <a:latin typeface="Avenir Roman"/>
            </a:endParaRPr>
          </a:p>
          <a:p>
            <a:pPr marL="342900" indent="-342900" fontAlgn="auto">
              <a:lnSpc>
                <a:spcPct val="90000"/>
              </a:lnSpc>
              <a:spcAft>
                <a:spcPts val="0"/>
              </a:spcAft>
              <a:buFont typeface="Arial" pitchFamily="34" charset="0"/>
              <a:buChar char="•"/>
            </a:pPr>
            <a:endParaRPr lang="nl-BE" sz="1800" dirty="0">
              <a:latin typeface="Avenir Roman"/>
            </a:endParaRPr>
          </a:p>
          <a:p>
            <a:pPr marL="342900" indent="-342900" fontAlgn="auto">
              <a:lnSpc>
                <a:spcPct val="90000"/>
              </a:lnSpc>
              <a:spcAft>
                <a:spcPts val="0"/>
              </a:spcAft>
              <a:buFont typeface="Arial" pitchFamily="34" charset="0"/>
              <a:buChar char="•"/>
            </a:pPr>
            <a:r>
              <a:rPr lang="nl-BE" sz="1800" dirty="0" err="1">
                <a:latin typeface="Avenir Roman"/>
              </a:rPr>
              <a:t>example</a:t>
            </a:r>
            <a:r>
              <a:rPr lang="nl-BE" sz="1800" dirty="0">
                <a:latin typeface="Avenir Roman"/>
              </a:rPr>
              <a:t> </a:t>
            </a:r>
            <a:r>
              <a:rPr lang="nl-BE" sz="1800" dirty="0" err="1">
                <a:latin typeface="Avenir Roman"/>
              </a:rPr>
              <a:t>from</a:t>
            </a:r>
            <a:r>
              <a:rPr lang="nl-BE" sz="1800" dirty="0">
                <a:latin typeface="Avenir Roman"/>
              </a:rPr>
              <a:t> English Cricket Team: </a:t>
            </a:r>
            <a:r>
              <a:rPr lang="nl-BE" sz="1800" dirty="0" err="1">
                <a:latin typeface="Avenir Roman"/>
              </a:rPr>
              <a:t>crown</a:t>
            </a:r>
            <a:r>
              <a:rPr lang="nl-BE" sz="1800" dirty="0">
                <a:latin typeface="Avenir Roman"/>
              </a:rPr>
              <a:t> </a:t>
            </a:r>
            <a:r>
              <a:rPr lang="nl-BE" sz="1800" dirty="0" err="1">
                <a:latin typeface="Avenir Roman"/>
              </a:rPr>
              <a:t>with</a:t>
            </a:r>
            <a:r>
              <a:rPr lang="nl-BE" sz="1800" dirty="0">
                <a:latin typeface="Avenir Roman"/>
              </a:rPr>
              <a:t> </a:t>
            </a:r>
            <a:r>
              <a:rPr lang="nl-BE" sz="1800" dirty="0" err="1">
                <a:latin typeface="Avenir Roman"/>
              </a:rPr>
              <a:t>three</a:t>
            </a:r>
            <a:r>
              <a:rPr lang="nl-BE" sz="1800" dirty="0">
                <a:latin typeface="Avenir Roman"/>
              </a:rPr>
              <a:t> </a:t>
            </a:r>
            <a:r>
              <a:rPr lang="nl-BE" sz="1800" dirty="0" err="1">
                <a:latin typeface="Avenir Roman"/>
              </a:rPr>
              <a:t>lions</a:t>
            </a:r>
            <a:r>
              <a:rPr lang="nl-BE" sz="1800" dirty="0">
                <a:latin typeface="Avenir Roman"/>
              </a:rPr>
              <a:t> as </a:t>
            </a:r>
            <a:r>
              <a:rPr lang="nl-BE" sz="1800" dirty="0" err="1">
                <a:latin typeface="Avenir Roman"/>
              </a:rPr>
              <a:t>visual</a:t>
            </a:r>
            <a:r>
              <a:rPr lang="nl-BE" sz="1800" dirty="0">
                <a:latin typeface="Avenir Roman"/>
              </a:rPr>
              <a:t> reminder of team culture and </a:t>
            </a:r>
            <a:r>
              <a:rPr lang="nl-BE" sz="1800" dirty="0" err="1">
                <a:latin typeface="Avenir Roman"/>
              </a:rPr>
              <a:t>values</a:t>
            </a:r>
            <a:r>
              <a:rPr lang="nl-BE" sz="1800" dirty="0">
                <a:latin typeface="Avenir Roman"/>
              </a:rPr>
              <a:t> (i.e., courage, </a:t>
            </a:r>
            <a:r>
              <a:rPr lang="nl-BE" sz="1800" dirty="0" err="1">
                <a:latin typeface="Avenir Roman"/>
              </a:rPr>
              <a:t>unity</a:t>
            </a:r>
            <a:r>
              <a:rPr lang="nl-BE" sz="1800" dirty="0">
                <a:latin typeface="Avenir Roman"/>
              </a:rPr>
              <a:t>, respect). </a:t>
            </a:r>
          </a:p>
          <a:p>
            <a:pPr marL="342900" indent="-342900" fontAlgn="auto">
              <a:lnSpc>
                <a:spcPct val="90000"/>
              </a:lnSpc>
              <a:spcAft>
                <a:spcPts val="0"/>
              </a:spcAft>
              <a:buFont typeface="Arial" pitchFamily="34" charset="0"/>
              <a:buChar char="•"/>
            </a:pPr>
            <a:endParaRPr lang="nl-BE" sz="1800" dirty="0">
              <a:latin typeface="Avenir Roman"/>
            </a:endParaRPr>
          </a:p>
          <a:p>
            <a:pPr marL="342900" indent="-342900" fontAlgn="auto">
              <a:lnSpc>
                <a:spcPct val="90000"/>
              </a:lnSpc>
              <a:spcAft>
                <a:spcPts val="0"/>
              </a:spcAft>
              <a:buFont typeface="Arial" pitchFamily="34" charset="0"/>
              <a:buChar char="•"/>
            </a:pPr>
            <a:endParaRPr lang="nl-BE" sz="1800" dirty="0">
              <a:latin typeface="Avenir Roman"/>
            </a:endParaRPr>
          </a:p>
        </p:txBody>
      </p:sp>
      <p:pic>
        <p:nvPicPr>
          <p:cNvPr id="2054" name="Picture 6" descr="England Cricket Team England And Wales Cricket Board Cricket World Cup  Professional Cricketers' Association, PNG, 709x1535px,">
            <a:extLst>
              <a:ext uri="{FF2B5EF4-FFF2-40B4-BE49-F238E27FC236}">
                <a16:creationId xmlns:a16="http://schemas.microsoft.com/office/drawing/2014/main" id="{ADE6EAD7-F2FE-42CC-9D42-F3560CC6EA6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394200" y="3762597"/>
            <a:ext cx="714328" cy="133704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7117156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8FE9EBA9-4843-A348-B607-AF6A8AA45D5F}"/>
              </a:ext>
            </a:extLst>
          </p:cNvPr>
          <p:cNvSpPr>
            <a:spLocks noGrp="1"/>
          </p:cNvSpPr>
          <p:nvPr>
            <p:ph type="sldNum" sz="quarter" idx="4"/>
          </p:nvPr>
        </p:nvSpPr>
        <p:spPr/>
        <p:txBody>
          <a:bodyPr/>
          <a:lstStyle/>
          <a:p>
            <a:fld id="{BDED0440-CF85-4CB9-8D89-87E5AE29F424}" type="slidenum">
              <a:rPr lang="en-GB" smtClean="0"/>
              <a:pPr/>
              <a:t>3</a:t>
            </a:fld>
            <a:endParaRPr lang="en-GB" dirty="0"/>
          </a:p>
        </p:txBody>
      </p:sp>
      <p:sp>
        <p:nvSpPr>
          <p:cNvPr id="9" name="Content Placeholder 2">
            <a:extLst>
              <a:ext uri="{FF2B5EF4-FFF2-40B4-BE49-F238E27FC236}">
                <a16:creationId xmlns:a16="http://schemas.microsoft.com/office/drawing/2014/main" id="{9E1FB00C-FB00-47C6-88BF-17239AD5F695}"/>
              </a:ext>
            </a:extLst>
          </p:cNvPr>
          <p:cNvSpPr>
            <a:spLocks noGrp="1"/>
          </p:cNvSpPr>
          <p:nvPr>
            <p:ph sz="quarter" idx="10"/>
          </p:nvPr>
        </p:nvSpPr>
        <p:spPr>
          <a:xfrm>
            <a:off x="116958" y="1712393"/>
            <a:ext cx="9144000" cy="3643086"/>
          </a:xfrm>
        </p:spPr>
        <p:txBody>
          <a:bodyPr>
            <a:normAutofit/>
          </a:bodyPr>
          <a:lstStyle/>
          <a:p>
            <a:pPr marL="342900" indent="-342900">
              <a:lnSpc>
                <a:spcPct val="90000"/>
              </a:lnSpc>
              <a:buFont typeface="Arial" panose="020B0604020202020204" pitchFamily="34" charset="0"/>
              <a:buChar char="•"/>
            </a:pPr>
            <a:r>
              <a:rPr lang="nl-BE" dirty="0">
                <a:latin typeface="Avenir Roman"/>
              </a:rPr>
              <a:t>‘a </a:t>
            </a:r>
            <a:r>
              <a:rPr lang="nl-BE" dirty="0" err="1">
                <a:latin typeface="Avenir Roman"/>
              </a:rPr>
              <a:t>dynamic</a:t>
            </a:r>
            <a:r>
              <a:rPr lang="nl-BE" dirty="0">
                <a:latin typeface="Avenir Roman"/>
              </a:rPr>
              <a:t> </a:t>
            </a:r>
            <a:r>
              <a:rPr lang="nl-BE" dirty="0" err="1">
                <a:latin typeface="Avenir Roman"/>
              </a:rPr>
              <a:t>process</a:t>
            </a:r>
            <a:r>
              <a:rPr lang="nl-BE" dirty="0">
                <a:latin typeface="Avenir Roman"/>
              </a:rPr>
              <a:t> </a:t>
            </a:r>
            <a:r>
              <a:rPr lang="nl-BE" dirty="0" err="1">
                <a:latin typeface="Avenir Roman"/>
              </a:rPr>
              <a:t>which</a:t>
            </a:r>
            <a:r>
              <a:rPr lang="nl-BE" dirty="0">
                <a:latin typeface="Avenir Roman"/>
              </a:rPr>
              <a:t> is </a:t>
            </a:r>
            <a:r>
              <a:rPr lang="nl-BE" dirty="0" err="1">
                <a:latin typeface="Avenir Roman"/>
              </a:rPr>
              <a:t>reflected</a:t>
            </a:r>
            <a:r>
              <a:rPr lang="nl-BE" dirty="0">
                <a:latin typeface="Avenir Roman"/>
              </a:rPr>
              <a:t> in </a:t>
            </a:r>
            <a:r>
              <a:rPr lang="nl-BE" dirty="0" err="1">
                <a:latin typeface="Avenir Roman"/>
              </a:rPr>
              <a:t>the</a:t>
            </a:r>
            <a:r>
              <a:rPr lang="nl-BE" dirty="0">
                <a:latin typeface="Avenir Roman"/>
              </a:rPr>
              <a:t> </a:t>
            </a:r>
            <a:r>
              <a:rPr lang="nl-BE" dirty="0" err="1">
                <a:latin typeface="Avenir Roman"/>
              </a:rPr>
              <a:t>tendency</a:t>
            </a:r>
            <a:r>
              <a:rPr lang="nl-BE" dirty="0">
                <a:latin typeface="Avenir Roman"/>
              </a:rPr>
              <a:t> </a:t>
            </a:r>
            <a:r>
              <a:rPr lang="nl-BE" dirty="0" err="1">
                <a:latin typeface="Avenir Roman"/>
              </a:rPr>
              <a:t>for</a:t>
            </a:r>
            <a:r>
              <a:rPr lang="nl-BE" dirty="0">
                <a:latin typeface="Avenir Roman"/>
              </a:rPr>
              <a:t> a </a:t>
            </a:r>
            <a:r>
              <a:rPr lang="nl-BE" dirty="0" err="1">
                <a:latin typeface="Avenir Roman"/>
              </a:rPr>
              <a:t>group</a:t>
            </a:r>
            <a:r>
              <a:rPr lang="nl-BE" dirty="0">
                <a:latin typeface="Avenir Roman"/>
              </a:rPr>
              <a:t> </a:t>
            </a:r>
            <a:r>
              <a:rPr lang="nl-BE" dirty="0" err="1">
                <a:latin typeface="Avenir Roman"/>
              </a:rPr>
              <a:t>to</a:t>
            </a:r>
            <a:r>
              <a:rPr lang="nl-BE" dirty="0">
                <a:latin typeface="Avenir Roman"/>
              </a:rPr>
              <a:t> stick </a:t>
            </a:r>
            <a:r>
              <a:rPr lang="nl-BE" dirty="0" err="1">
                <a:latin typeface="Avenir Roman"/>
              </a:rPr>
              <a:t>together</a:t>
            </a:r>
            <a:r>
              <a:rPr lang="nl-BE" dirty="0">
                <a:latin typeface="Avenir Roman"/>
              </a:rPr>
              <a:t> and </a:t>
            </a:r>
            <a:r>
              <a:rPr lang="nl-BE" dirty="0" err="1">
                <a:latin typeface="Avenir Roman"/>
              </a:rPr>
              <a:t>remain</a:t>
            </a:r>
            <a:r>
              <a:rPr lang="nl-BE" dirty="0">
                <a:latin typeface="Avenir Roman"/>
              </a:rPr>
              <a:t> </a:t>
            </a:r>
            <a:r>
              <a:rPr lang="nl-BE" dirty="0" err="1">
                <a:latin typeface="Avenir Roman"/>
              </a:rPr>
              <a:t>united</a:t>
            </a:r>
            <a:r>
              <a:rPr lang="nl-BE" dirty="0">
                <a:latin typeface="Avenir Roman"/>
              </a:rPr>
              <a:t> in </a:t>
            </a:r>
            <a:r>
              <a:rPr lang="nl-BE" dirty="0" err="1">
                <a:latin typeface="Avenir Roman"/>
              </a:rPr>
              <a:t>the</a:t>
            </a:r>
            <a:r>
              <a:rPr lang="nl-BE" dirty="0">
                <a:latin typeface="Avenir Roman"/>
              </a:rPr>
              <a:t> </a:t>
            </a:r>
            <a:r>
              <a:rPr lang="nl-BE" dirty="0" err="1">
                <a:latin typeface="Avenir Roman"/>
              </a:rPr>
              <a:t>pursuit</a:t>
            </a:r>
            <a:r>
              <a:rPr lang="nl-BE" dirty="0">
                <a:latin typeface="Avenir Roman"/>
              </a:rPr>
              <a:t> of </a:t>
            </a:r>
            <a:r>
              <a:rPr lang="nl-BE" dirty="0" err="1">
                <a:latin typeface="Avenir Roman"/>
              </a:rPr>
              <a:t>its</a:t>
            </a:r>
            <a:r>
              <a:rPr lang="nl-BE" dirty="0">
                <a:latin typeface="Avenir Roman"/>
              </a:rPr>
              <a:t> </a:t>
            </a:r>
            <a:r>
              <a:rPr lang="nl-BE" dirty="0" err="1">
                <a:latin typeface="Avenir Roman"/>
              </a:rPr>
              <a:t>instrumental</a:t>
            </a:r>
            <a:r>
              <a:rPr lang="nl-BE" dirty="0">
                <a:latin typeface="Avenir Roman"/>
              </a:rPr>
              <a:t> </a:t>
            </a:r>
            <a:r>
              <a:rPr lang="nl-BE" dirty="0" err="1">
                <a:latin typeface="Avenir Roman"/>
              </a:rPr>
              <a:t>objectives</a:t>
            </a:r>
            <a:r>
              <a:rPr lang="nl-BE" dirty="0">
                <a:latin typeface="Avenir Roman"/>
              </a:rPr>
              <a:t>, and/or </a:t>
            </a:r>
            <a:r>
              <a:rPr lang="nl-BE" dirty="0" err="1">
                <a:latin typeface="Avenir Roman"/>
              </a:rPr>
              <a:t>for</a:t>
            </a:r>
            <a:r>
              <a:rPr lang="nl-BE" dirty="0">
                <a:latin typeface="Avenir Roman"/>
              </a:rPr>
              <a:t> </a:t>
            </a:r>
            <a:r>
              <a:rPr lang="nl-BE" dirty="0" err="1">
                <a:latin typeface="Avenir Roman"/>
              </a:rPr>
              <a:t>the</a:t>
            </a:r>
            <a:r>
              <a:rPr lang="nl-BE" dirty="0">
                <a:latin typeface="Avenir Roman"/>
              </a:rPr>
              <a:t> </a:t>
            </a:r>
            <a:r>
              <a:rPr lang="nl-BE" dirty="0" err="1">
                <a:latin typeface="Avenir Roman"/>
              </a:rPr>
              <a:t>satisfaction</a:t>
            </a:r>
            <a:r>
              <a:rPr lang="nl-BE" dirty="0">
                <a:latin typeface="Avenir Roman"/>
              </a:rPr>
              <a:t> of members’ </a:t>
            </a:r>
            <a:r>
              <a:rPr lang="nl-BE" dirty="0" err="1">
                <a:latin typeface="Avenir Roman"/>
              </a:rPr>
              <a:t>affective</a:t>
            </a:r>
            <a:r>
              <a:rPr lang="nl-BE" dirty="0">
                <a:latin typeface="Avenir Roman"/>
              </a:rPr>
              <a:t> </a:t>
            </a:r>
            <a:r>
              <a:rPr lang="nl-BE" dirty="0" err="1">
                <a:latin typeface="Avenir Roman"/>
              </a:rPr>
              <a:t>needs</a:t>
            </a:r>
            <a:r>
              <a:rPr lang="nl-BE" dirty="0">
                <a:latin typeface="Avenir Roman"/>
              </a:rPr>
              <a:t>’ </a:t>
            </a:r>
            <a:r>
              <a:rPr lang="nl-BE" dirty="0">
                <a:solidFill>
                  <a:schemeClr val="bg1">
                    <a:lumMod val="75000"/>
                  </a:schemeClr>
                </a:solidFill>
                <a:latin typeface="Avenir Roman"/>
              </a:rPr>
              <a:t>(</a:t>
            </a:r>
            <a:r>
              <a:rPr lang="nl-BE" dirty="0" err="1">
                <a:solidFill>
                  <a:schemeClr val="bg1">
                    <a:lumMod val="75000"/>
                  </a:schemeClr>
                </a:solidFill>
                <a:latin typeface="Avenir Roman"/>
              </a:rPr>
              <a:t>Carron</a:t>
            </a:r>
            <a:r>
              <a:rPr lang="nl-BE" dirty="0">
                <a:solidFill>
                  <a:schemeClr val="bg1">
                    <a:lumMod val="75000"/>
                  </a:schemeClr>
                </a:solidFill>
                <a:latin typeface="Avenir Roman"/>
              </a:rPr>
              <a:t>, </a:t>
            </a:r>
            <a:r>
              <a:rPr lang="nl-BE" dirty="0" err="1">
                <a:solidFill>
                  <a:schemeClr val="bg1">
                    <a:lumMod val="75000"/>
                  </a:schemeClr>
                </a:solidFill>
                <a:latin typeface="Avenir Roman"/>
              </a:rPr>
              <a:t>Brawley</a:t>
            </a:r>
            <a:r>
              <a:rPr lang="nl-BE" dirty="0">
                <a:solidFill>
                  <a:schemeClr val="bg1">
                    <a:lumMod val="75000"/>
                  </a:schemeClr>
                </a:solidFill>
                <a:latin typeface="Avenir Roman"/>
              </a:rPr>
              <a:t>, &amp; </a:t>
            </a:r>
            <a:r>
              <a:rPr lang="nl-BE" dirty="0" err="1">
                <a:solidFill>
                  <a:schemeClr val="bg1">
                    <a:lumMod val="75000"/>
                  </a:schemeClr>
                </a:solidFill>
                <a:latin typeface="Avenir Roman"/>
              </a:rPr>
              <a:t>Widmeyer</a:t>
            </a:r>
            <a:r>
              <a:rPr lang="nl-BE" dirty="0">
                <a:solidFill>
                  <a:schemeClr val="bg1">
                    <a:lumMod val="75000"/>
                  </a:schemeClr>
                </a:solidFill>
                <a:latin typeface="Avenir Roman"/>
              </a:rPr>
              <a:t>, 1998) </a:t>
            </a:r>
          </a:p>
          <a:p>
            <a:pPr marL="342900" indent="-342900">
              <a:lnSpc>
                <a:spcPct val="90000"/>
              </a:lnSpc>
              <a:buFont typeface="Arial" panose="020B0604020202020204" pitchFamily="34" charset="0"/>
              <a:buChar char="•"/>
            </a:pPr>
            <a:r>
              <a:rPr lang="nl-BE" dirty="0" err="1">
                <a:solidFill>
                  <a:schemeClr val="tx1"/>
                </a:solidFill>
                <a:latin typeface="Avenir Roman"/>
              </a:rPr>
              <a:t>two</a:t>
            </a:r>
            <a:r>
              <a:rPr lang="nl-BE" dirty="0">
                <a:solidFill>
                  <a:schemeClr val="tx1"/>
                </a:solidFill>
                <a:latin typeface="Avenir Roman"/>
              </a:rPr>
              <a:t> </a:t>
            </a:r>
            <a:r>
              <a:rPr lang="nl-BE" dirty="0" err="1">
                <a:solidFill>
                  <a:schemeClr val="tx1"/>
                </a:solidFill>
                <a:latin typeface="Avenir Roman"/>
              </a:rPr>
              <a:t>main</a:t>
            </a:r>
            <a:r>
              <a:rPr lang="nl-BE" dirty="0">
                <a:solidFill>
                  <a:schemeClr val="tx1"/>
                </a:solidFill>
                <a:latin typeface="Avenir Roman"/>
              </a:rPr>
              <a:t> </a:t>
            </a:r>
            <a:r>
              <a:rPr lang="nl-BE" dirty="0" err="1">
                <a:solidFill>
                  <a:schemeClr val="tx1"/>
                </a:solidFill>
                <a:latin typeface="Avenir Roman"/>
              </a:rPr>
              <a:t>forms</a:t>
            </a:r>
            <a:r>
              <a:rPr lang="nl-BE" dirty="0">
                <a:solidFill>
                  <a:schemeClr val="tx1"/>
                </a:solidFill>
                <a:latin typeface="Avenir Roman"/>
              </a:rPr>
              <a:t>: </a:t>
            </a:r>
            <a:r>
              <a:rPr lang="nl-BE" b="1" dirty="0" err="1">
                <a:solidFill>
                  <a:schemeClr val="tx1"/>
                </a:solidFill>
                <a:latin typeface="Avenir Roman"/>
              </a:rPr>
              <a:t>task</a:t>
            </a:r>
            <a:r>
              <a:rPr lang="nl-BE" b="1" dirty="0">
                <a:solidFill>
                  <a:schemeClr val="tx1"/>
                </a:solidFill>
                <a:latin typeface="Avenir Roman"/>
              </a:rPr>
              <a:t> </a:t>
            </a:r>
            <a:r>
              <a:rPr lang="nl-BE" b="1" dirty="0" err="1">
                <a:solidFill>
                  <a:schemeClr val="tx1"/>
                </a:solidFill>
                <a:latin typeface="Avenir Roman"/>
              </a:rPr>
              <a:t>cohesion</a:t>
            </a:r>
            <a:r>
              <a:rPr lang="nl-BE" b="1" dirty="0">
                <a:solidFill>
                  <a:schemeClr val="tx1"/>
                </a:solidFill>
                <a:latin typeface="Avenir Roman"/>
              </a:rPr>
              <a:t> </a:t>
            </a:r>
            <a:r>
              <a:rPr lang="nl-BE" dirty="0">
                <a:solidFill>
                  <a:schemeClr val="tx1"/>
                </a:solidFill>
                <a:latin typeface="Avenir Roman"/>
              </a:rPr>
              <a:t>(i.e., </a:t>
            </a:r>
            <a:r>
              <a:rPr lang="nl-BE" dirty="0" err="1">
                <a:solidFill>
                  <a:schemeClr val="tx1"/>
                </a:solidFill>
                <a:latin typeface="Avenir Roman"/>
              </a:rPr>
              <a:t>uniting</a:t>
            </a:r>
            <a:r>
              <a:rPr lang="nl-BE" dirty="0">
                <a:solidFill>
                  <a:schemeClr val="tx1"/>
                </a:solidFill>
                <a:latin typeface="Avenir Roman"/>
              </a:rPr>
              <a:t> </a:t>
            </a:r>
            <a:r>
              <a:rPr lang="nl-BE" dirty="0" err="1">
                <a:solidFill>
                  <a:schemeClr val="tx1"/>
                </a:solidFill>
                <a:latin typeface="Avenir Roman"/>
              </a:rPr>
              <a:t>to</a:t>
            </a:r>
            <a:r>
              <a:rPr lang="nl-BE" dirty="0">
                <a:solidFill>
                  <a:schemeClr val="tx1"/>
                </a:solidFill>
                <a:latin typeface="Avenir Roman"/>
              </a:rPr>
              <a:t> </a:t>
            </a:r>
            <a:r>
              <a:rPr lang="nl-BE" dirty="0" err="1">
                <a:solidFill>
                  <a:schemeClr val="tx1"/>
                </a:solidFill>
                <a:latin typeface="Avenir Roman"/>
              </a:rPr>
              <a:t>reach</a:t>
            </a:r>
            <a:r>
              <a:rPr lang="nl-BE" dirty="0">
                <a:solidFill>
                  <a:schemeClr val="tx1"/>
                </a:solidFill>
                <a:latin typeface="Avenir Roman"/>
              </a:rPr>
              <a:t> a common goal) and </a:t>
            </a:r>
            <a:r>
              <a:rPr lang="nl-BE" b="1" dirty="0" err="1">
                <a:solidFill>
                  <a:schemeClr val="tx1"/>
                </a:solidFill>
                <a:latin typeface="Avenir Roman"/>
              </a:rPr>
              <a:t>social</a:t>
            </a:r>
            <a:r>
              <a:rPr lang="nl-BE" b="1" dirty="0">
                <a:solidFill>
                  <a:schemeClr val="tx1"/>
                </a:solidFill>
                <a:latin typeface="Avenir Roman"/>
              </a:rPr>
              <a:t> </a:t>
            </a:r>
            <a:r>
              <a:rPr lang="nl-BE" b="1" dirty="0" err="1">
                <a:solidFill>
                  <a:schemeClr val="tx1"/>
                </a:solidFill>
                <a:latin typeface="Avenir Roman"/>
              </a:rPr>
              <a:t>cohesion</a:t>
            </a:r>
            <a:r>
              <a:rPr lang="nl-BE" dirty="0">
                <a:solidFill>
                  <a:schemeClr val="tx1"/>
                </a:solidFill>
                <a:latin typeface="Avenir Roman"/>
              </a:rPr>
              <a:t> (i.e., </a:t>
            </a:r>
            <a:r>
              <a:rPr lang="nl-BE" dirty="0" err="1">
                <a:solidFill>
                  <a:schemeClr val="tx1"/>
                </a:solidFill>
                <a:latin typeface="Avenir Roman"/>
              </a:rPr>
              <a:t>uniting</a:t>
            </a:r>
            <a:r>
              <a:rPr lang="nl-BE" dirty="0">
                <a:solidFill>
                  <a:schemeClr val="tx1"/>
                </a:solidFill>
                <a:latin typeface="Avenir Roman"/>
              </a:rPr>
              <a:t> </a:t>
            </a:r>
            <a:r>
              <a:rPr lang="nl-BE" dirty="0" err="1">
                <a:solidFill>
                  <a:schemeClr val="tx1"/>
                </a:solidFill>
                <a:latin typeface="Avenir Roman"/>
              </a:rPr>
              <a:t>to</a:t>
            </a:r>
            <a:r>
              <a:rPr lang="nl-BE" dirty="0">
                <a:solidFill>
                  <a:schemeClr val="tx1"/>
                </a:solidFill>
                <a:latin typeface="Avenir Roman"/>
              </a:rPr>
              <a:t> </a:t>
            </a:r>
            <a:r>
              <a:rPr lang="nl-BE" dirty="0" err="1">
                <a:solidFill>
                  <a:schemeClr val="tx1"/>
                </a:solidFill>
                <a:latin typeface="Avenir Roman"/>
              </a:rPr>
              <a:t>enjoy</a:t>
            </a:r>
            <a:r>
              <a:rPr lang="nl-BE" dirty="0">
                <a:solidFill>
                  <a:schemeClr val="tx1"/>
                </a:solidFill>
                <a:latin typeface="Avenir Roman"/>
              </a:rPr>
              <a:t> </a:t>
            </a:r>
            <a:r>
              <a:rPr lang="nl-BE" dirty="0" err="1">
                <a:solidFill>
                  <a:schemeClr val="tx1"/>
                </a:solidFill>
                <a:latin typeface="Avenir Roman"/>
              </a:rPr>
              <a:t>the</a:t>
            </a:r>
            <a:r>
              <a:rPr lang="nl-BE" dirty="0">
                <a:solidFill>
                  <a:schemeClr val="tx1"/>
                </a:solidFill>
                <a:latin typeface="Avenir Roman"/>
              </a:rPr>
              <a:t> </a:t>
            </a:r>
            <a:r>
              <a:rPr lang="nl-BE" dirty="0" err="1">
                <a:solidFill>
                  <a:schemeClr val="tx1"/>
                </a:solidFill>
                <a:latin typeface="Avenir Roman"/>
              </a:rPr>
              <a:t>relationships</a:t>
            </a:r>
            <a:r>
              <a:rPr lang="nl-BE" dirty="0">
                <a:solidFill>
                  <a:schemeClr val="tx1"/>
                </a:solidFill>
                <a:latin typeface="Avenir Roman"/>
              </a:rPr>
              <a:t> </a:t>
            </a:r>
            <a:r>
              <a:rPr lang="nl-BE" dirty="0" err="1">
                <a:solidFill>
                  <a:schemeClr val="tx1"/>
                </a:solidFill>
                <a:latin typeface="Avenir Roman"/>
              </a:rPr>
              <a:t>within</a:t>
            </a:r>
            <a:r>
              <a:rPr lang="nl-BE" dirty="0">
                <a:solidFill>
                  <a:schemeClr val="tx1"/>
                </a:solidFill>
                <a:latin typeface="Avenir Roman"/>
              </a:rPr>
              <a:t> </a:t>
            </a:r>
            <a:r>
              <a:rPr lang="nl-BE" dirty="0" err="1">
                <a:solidFill>
                  <a:schemeClr val="tx1"/>
                </a:solidFill>
                <a:latin typeface="Avenir Roman"/>
              </a:rPr>
              <a:t>the</a:t>
            </a:r>
            <a:r>
              <a:rPr lang="nl-BE" dirty="0">
                <a:solidFill>
                  <a:schemeClr val="tx1"/>
                </a:solidFill>
                <a:latin typeface="Avenir Roman"/>
              </a:rPr>
              <a:t> </a:t>
            </a:r>
            <a:r>
              <a:rPr lang="nl-BE" dirty="0" err="1">
                <a:solidFill>
                  <a:schemeClr val="tx1"/>
                </a:solidFill>
                <a:latin typeface="Avenir Roman"/>
              </a:rPr>
              <a:t>group</a:t>
            </a:r>
            <a:r>
              <a:rPr lang="nl-BE" dirty="0">
                <a:solidFill>
                  <a:schemeClr val="tx1"/>
                </a:solidFill>
                <a:latin typeface="Avenir Roman"/>
              </a:rPr>
              <a:t>).</a:t>
            </a:r>
          </a:p>
          <a:p>
            <a:pPr marL="342900" indent="-342900">
              <a:lnSpc>
                <a:spcPct val="90000"/>
              </a:lnSpc>
              <a:buFont typeface="Arial" panose="020B0604020202020204" pitchFamily="34" charset="0"/>
              <a:buChar char="•"/>
            </a:pPr>
            <a:r>
              <a:rPr lang="nl-BE" dirty="0" err="1">
                <a:solidFill>
                  <a:schemeClr val="tx1"/>
                </a:solidFill>
                <a:latin typeface="Avenir Roman"/>
              </a:rPr>
              <a:t>both</a:t>
            </a:r>
            <a:r>
              <a:rPr lang="nl-BE" dirty="0">
                <a:solidFill>
                  <a:schemeClr val="tx1"/>
                </a:solidFill>
                <a:latin typeface="Avenir Roman"/>
              </a:rPr>
              <a:t> </a:t>
            </a:r>
            <a:r>
              <a:rPr lang="nl-BE" dirty="0" err="1">
                <a:solidFill>
                  <a:schemeClr val="tx1"/>
                </a:solidFill>
                <a:latin typeface="Avenir Roman"/>
              </a:rPr>
              <a:t>forms</a:t>
            </a:r>
            <a:r>
              <a:rPr lang="nl-BE" dirty="0">
                <a:solidFill>
                  <a:schemeClr val="tx1"/>
                </a:solidFill>
                <a:latin typeface="Avenir Roman"/>
              </a:rPr>
              <a:t> are important </a:t>
            </a:r>
            <a:r>
              <a:rPr lang="nl-BE" dirty="0" err="1">
                <a:solidFill>
                  <a:schemeClr val="tx1"/>
                </a:solidFill>
                <a:latin typeface="Avenir Roman"/>
              </a:rPr>
              <a:t>contributors</a:t>
            </a:r>
            <a:r>
              <a:rPr lang="nl-BE" dirty="0">
                <a:solidFill>
                  <a:schemeClr val="tx1"/>
                </a:solidFill>
                <a:latin typeface="Avenir Roman"/>
              </a:rPr>
              <a:t> </a:t>
            </a:r>
            <a:r>
              <a:rPr lang="nl-BE" dirty="0" err="1">
                <a:solidFill>
                  <a:schemeClr val="tx1"/>
                </a:solidFill>
                <a:latin typeface="Avenir Roman"/>
              </a:rPr>
              <a:t>to</a:t>
            </a:r>
            <a:r>
              <a:rPr lang="nl-BE" dirty="0">
                <a:solidFill>
                  <a:schemeClr val="tx1"/>
                </a:solidFill>
                <a:latin typeface="Avenir Roman"/>
              </a:rPr>
              <a:t> performance and </a:t>
            </a:r>
            <a:r>
              <a:rPr lang="nl-BE" dirty="0" err="1">
                <a:solidFill>
                  <a:schemeClr val="tx1"/>
                </a:solidFill>
                <a:latin typeface="Avenir Roman"/>
              </a:rPr>
              <a:t>success</a:t>
            </a:r>
            <a:r>
              <a:rPr lang="nl-BE" dirty="0">
                <a:solidFill>
                  <a:schemeClr val="tx1"/>
                </a:solidFill>
                <a:latin typeface="Avenir Roman"/>
              </a:rPr>
              <a:t> of sport teams</a:t>
            </a:r>
          </a:p>
          <a:p>
            <a:pPr>
              <a:lnSpc>
                <a:spcPct val="90000"/>
              </a:lnSpc>
            </a:pPr>
            <a:endParaRPr lang="nl-BE" dirty="0">
              <a:solidFill>
                <a:schemeClr val="tx1"/>
              </a:solidFill>
              <a:latin typeface="Avenir Roman"/>
            </a:endParaRPr>
          </a:p>
        </p:txBody>
      </p:sp>
      <p:sp>
        <p:nvSpPr>
          <p:cNvPr id="7" name="Title 1">
            <a:extLst>
              <a:ext uri="{FF2B5EF4-FFF2-40B4-BE49-F238E27FC236}">
                <a16:creationId xmlns:a16="http://schemas.microsoft.com/office/drawing/2014/main" id="{E16374FD-3178-4334-92FB-6FF2D87998B8}"/>
              </a:ext>
            </a:extLst>
          </p:cNvPr>
          <p:cNvSpPr>
            <a:spLocks noGrp="1"/>
          </p:cNvSpPr>
          <p:nvPr>
            <p:ph type="ctrTitle"/>
          </p:nvPr>
        </p:nvSpPr>
        <p:spPr>
          <a:xfrm>
            <a:off x="685800" y="286046"/>
            <a:ext cx="7772400" cy="522288"/>
          </a:xfrm>
        </p:spPr>
        <p:txBody>
          <a:bodyPr anchor="t">
            <a:noAutofit/>
          </a:bodyPr>
          <a:lstStyle>
            <a:lvl1pPr algn="l">
              <a:defRPr sz="3600" b="1"/>
            </a:lvl1pPr>
          </a:lstStyle>
          <a:p>
            <a:r>
              <a:rPr lang="en-US" sz="3200" b="0" dirty="0">
                <a:solidFill>
                  <a:srgbClr val="22568B"/>
                </a:solidFill>
                <a:latin typeface="Avenir Roman" panose="02000503020000020003" pitchFamily="2" charset="0"/>
              </a:rPr>
              <a:t>Contemporary approaches to team identity development </a:t>
            </a:r>
            <a:br>
              <a:rPr lang="en-US" b="0" dirty="0">
                <a:solidFill>
                  <a:srgbClr val="22568B"/>
                </a:solidFill>
                <a:latin typeface="Avenir Roman" panose="02000503020000020003" pitchFamily="2" charset="0"/>
              </a:rPr>
            </a:br>
            <a:r>
              <a:rPr lang="en-US" b="0" dirty="0">
                <a:solidFill>
                  <a:srgbClr val="22568B"/>
                </a:solidFill>
                <a:latin typeface="Avenir Roman" panose="02000503020000020003" pitchFamily="2" charset="0"/>
              </a:rPr>
              <a:t> </a:t>
            </a:r>
          </a:p>
        </p:txBody>
      </p:sp>
      <p:sp>
        <p:nvSpPr>
          <p:cNvPr id="10" name="Subtitle 2">
            <a:extLst>
              <a:ext uri="{FF2B5EF4-FFF2-40B4-BE49-F238E27FC236}">
                <a16:creationId xmlns:a16="http://schemas.microsoft.com/office/drawing/2014/main" id="{8F590BBE-DFF9-4E01-91C4-3D5760711361}"/>
              </a:ext>
            </a:extLst>
          </p:cNvPr>
          <p:cNvSpPr txBox="1">
            <a:spLocks/>
          </p:cNvSpPr>
          <p:nvPr/>
        </p:nvSpPr>
        <p:spPr>
          <a:xfrm>
            <a:off x="330360" y="1271069"/>
            <a:ext cx="8021515" cy="519094"/>
          </a:xfrm>
          <a:prstGeom prst="rect">
            <a:avLst/>
          </a:prstGeom>
        </p:spPr>
        <p:txBody>
          <a:bodyPr vert="horz" lIns="91440" tIns="45720" rIns="91440" bIns="45720" rtlCol="0">
            <a:normAutofit/>
          </a:bodyPr>
          <a:lstStyle>
            <a:lvl1pPr marL="0" indent="0" algn="l" defTabSz="685800" rtl="0" eaLnBrk="1" latinLnBrk="0" hangingPunct="1">
              <a:lnSpc>
                <a:spcPct val="85000"/>
              </a:lnSpc>
              <a:spcBef>
                <a:spcPts val="975"/>
              </a:spcBef>
              <a:buFont typeface="Arial" pitchFamily="34" charset="0"/>
              <a:buNone/>
              <a:defRPr sz="2800" kern="1200">
                <a:solidFill>
                  <a:srgbClr val="708DEA"/>
                </a:solidFill>
                <a:latin typeface="+mn-lt"/>
                <a:ea typeface="+mn-ea"/>
                <a:cs typeface="+mn-cs"/>
              </a:defRPr>
            </a:lvl1pPr>
            <a:lvl2pPr marL="457200" indent="0" algn="ctr" defTabSz="685800" rtl="0" eaLnBrk="1" latinLnBrk="0" hangingPunct="1">
              <a:lnSpc>
                <a:spcPct val="85000"/>
              </a:lnSpc>
              <a:spcBef>
                <a:spcPts val="450"/>
              </a:spcBef>
              <a:buFont typeface="Arial" pitchFamily="34" charset="0"/>
              <a:buNone/>
              <a:defRPr sz="1800" kern="1200">
                <a:solidFill>
                  <a:schemeClr val="tx1">
                    <a:tint val="75000"/>
                  </a:schemeClr>
                </a:solidFill>
                <a:latin typeface="+mn-lt"/>
                <a:ea typeface="+mn-ea"/>
                <a:cs typeface="+mn-cs"/>
              </a:defRPr>
            </a:lvl2pPr>
            <a:lvl3pPr marL="914400" indent="0" algn="ctr" defTabSz="685800" rtl="0" eaLnBrk="1" latinLnBrk="0" hangingPunct="1">
              <a:lnSpc>
                <a:spcPct val="85000"/>
              </a:lnSpc>
              <a:spcBef>
                <a:spcPts val="450"/>
              </a:spcBef>
              <a:buFont typeface="Arial" pitchFamily="34" charset="0"/>
              <a:buNone/>
              <a:defRPr sz="1500" i="1" kern="1200">
                <a:solidFill>
                  <a:schemeClr val="tx1">
                    <a:tint val="75000"/>
                  </a:schemeClr>
                </a:solidFill>
                <a:latin typeface="+mn-lt"/>
                <a:ea typeface="+mn-ea"/>
                <a:cs typeface="+mn-cs"/>
              </a:defRPr>
            </a:lvl3pPr>
            <a:lvl4pPr marL="13716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4pPr>
            <a:lvl5pPr marL="18288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5pPr>
            <a:lvl6pPr marL="22860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6pPr>
            <a:lvl7pPr marL="27432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7pPr>
            <a:lvl8pPr marL="32004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8pPr>
            <a:lvl9pPr marL="36576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9pPr>
          </a:lstStyle>
          <a:p>
            <a:pPr fontAlgn="auto">
              <a:spcAft>
                <a:spcPts val="0"/>
              </a:spcAft>
            </a:pPr>
            <a:r>
              <a:rPr lang="en-US" sz="2400" dirty="0">
                <a:solidFill>
                  <a:srgbClr val="4094D1"/>
                </a:solidFill>
                <a:latin typeface="Avenir Roman" panose="02000503020000020003" pitchFamily="2" charset="0"/>
              </a:rPr>
              <a:t>Team cohesion  </a:t>
            </a:r>
          </a:p>
        </p:txBody>
      </p:sp>
      <p:pic>
        <p:nvPicPr>
          <p:cNvPr id="5122" name="Picture 2" descr="men playing football">
            <a:extLst>
              <a:ext uri="{FF2B5EF4-FFF2-40B4-BE49-F238E27FC236}">
                <a16:creationId xmlns:a16="http://schemas.microsoft.com/office/drawing/2014/main" id="{251C6149-33CF-48B7-8F45-70EBD5503BA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54961" y="3828000"/>
            <a:ext cx="2221428" cy="1283879"/>
          </a:xfrm>
          <a:prstGeom prst="rect">
            <a:avLst/>
          </a:prstGeom>
          <a:noFill/>
          <a:effectLst>
            <a:softEdge rad="1270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2629226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8FE9EBA9-4843-A348-B607-AF6A8AA45D5F}"/>
              </a:ext>
            </a:extLst>
          </p:cNvPr>
          <p:cNvSpPr>
            <a:spLocks noGrp="1"/>
          </p:cNvSpPr>
          <p:nvPr>
            <p:ph type="sldNum" sz="quarter" idx="4"/>
          </p:nvPr>
        </p:nvSpPr>
        <p:spPr/>
        <p:txBody>
          <a:bodyPr/>
          <a:lstStyle/>
          <a:p>
            <a:fld id="{BDED0440-CF85-4CB9-8D89-87E5AE29F424}" type="slidenum">
              <a:rPr lang="en-GB" smtClean="0"/>
              <a:pPr/>
              <a:t>4</a:t>
            </a:fld>
            <a:endParaRPr lang="en-GB" dirty="0"/>
          </a:p>
        </p:txBody>
      </p:sp>
      <p:sp>
        <p:nvSpPr>
          <p:cNvPr id="9" name="Content Placeholder 2">
            <a:extLst>
              <a:ext uri="{FF2B5EF4-FFF2-40B4-BE49-F238E27FC236}">
                <a16:creationId xmlns:a16="http://schemas.microsoft.com/office/drawing/2014/main" id="{9E1FB00C-FB00-47C6-88BF-17239AD5F695}"/>
              </a:ext>
            </a:extLst>
          </p:cNvPr>
          <p:cNvSpPr>
            <a:spLocks noGrp="1"/>
          </p:cNvSpPr>
          <p:nvPr>
            <p:ph sz="quarter" idx="10"/>
          </p:nvPr>
        </p:nvSpPr>
        <p:spPr>
          <a:xfrm>
            <a:off x="116958" y="1712393"/>
            <a:ext cx="9144000" cy="3643086"/>
          </a:xfrm>
        </p:spPr>
        <p:txBody>
          <a:bodyPr>
            <a:normAutofit/>
          </a:bodyPr>
          <a:lstStyle/>
          <a:p>
            <a:pPr marL="342900" indent="-342900">
              <a:lnSpc>
                <a:spcPct val="90000"/>
              </a:lnSpc>
              <a:buFont typeface="Arial" panose="020B0604020202020204" pitchFamily="34" charset="0"/>
              <a:buChar char="•"/>
            </a:pPr>
            <a:r>
              <a:rPr lang="nl-BE" dirty="0" err="1">
                <a:solidFill>
                  <a:schemeClr val="tx1"/>
                </a:solidFill>
                <a:latin typeface="Avenir Roman"/>
              </a:rPr>
              <a:t>four</a:t>
            </a:r>
            <a:r>
              <a:rPr lang="nl-BE" dirty="0">
                <a:solidFill>
                  <a:schemeClr val="tx1"/>
                </a:solidFill>
                <a:latin typeface="Avenir Roman"/>
              </a:rPr>
              <a:t> </a:t>
            </a:r>
            <a:r>
              <a:rPr lang="nl-BE" dirty="0" err="1">
                <a:solidFill>
                  <a:schemeClr val="tx1"/>
                </a:solidFill>
                <a:latin typeface="Avenir Roman"/>
              </a:rPr>
              <a:t>key</a:t>
            </a:r>
            <a:r>
              <a:rPr lang="nl-BE" dirty="0">
                <a:solidFill>
                  <a:schemeClr val="tx1"/>
                </a:solidFill>
                <a:latin typeface="Avenir Roman"/>
              </a:rPr>
              <a:t> factors: </a:t>
            </a:r>
          </a:p>
          <a:p>
            <a:pPr>
              <a:lnSpc>
                <a:spcPct val="90000"/>
              </a:lnSpc>
            </a:pPr>
            <a:r>
              <a:rPr lang="nl-BE" dirty="0">
                <a:solidFill>
                  <a:schemeClr val="tx1"/>
                </a:solidFill>
                <a:latin typeface="Avenir Roman"/>
              </a:rPr>
              <a:t>a) </a:t>
            </a:r>
            <a:r>
              <a:rPr lang="nl-BE" dirty="0" err="1">
                <a:solidFill>
                  <a:schemeClr val="tx1"/>
                </a:solidFill>
                <a:latin typeface="Avenir Roman"/>
              </a:rPr>
              <a:t>environmental</a:t>
            </a:r>
            <a:r>
              <a:rPr lang="nl-BE" dirty="0">
                <a:solidFill>
                  <a:schemeClr val="tx1"/>
                </a:solidFill>
                <a:latin typeface="Avenir Roman"/>
              </a:rPr>
              <a:t> (e.g., team </a:t>
            </a:r>
            <a:r>
              <a:rPr lang="nl-BE" dirty="0" err="1">
                <a:solidFill>
                  <a:schemeClr val="tx1"/>
                </a:solidFill>
                <a:latin typeface="Avenir Roman"/>
              </a:rPr>
              <a:t>size</a:t>
            </a:r>
            <a:r>
              <a:rPr lang="nl-BE" dirty="0">
                <a:solidFill>
                  <a:schemeClr val="tx1"/>
                </a:solidFill>
                <a:latin typeface="Avenir Roman"/>
              </a:rPr>
              <a:t>)</a:t>
            </a:r>
          </a:p>
          <a:p>
            <a:pPr>
              <a:lnSpc>
                <a:spcPct val="90000"/>
              </a:lnSpc>
            </a:pPr>
            <a:r>
              <a:rPr lang="nl-BE" dirty="0">
                <a:solidFill>
                  <a:schemeClr val="tx1"/>
                </a:solidFill>
                <a:latin typeface="Avenir Roman"/>
              </a:rPr>
              <a:t>b) personal (e.g., </a:t>
            </a:r>
            <a:r>
              <a:rPr lang="nl-BE" dirty="0" err="1">
                <a:solidFill>
                  <a:schemeClr val="tx1"/>
                </a:solidFill>
                <a:latin typeface="Avenir Roman"/>
              </a:rPr>
              <a:t>satisfaction</a:t>
            </a:r>
            <a:r>
              <a:rPr lang="nl-BE" dirty="0">
                <a:solidFill>
                  <a:schemeClr val="tx1"/>
                </a:solidFill>
                <a:latin typeface="Avenir Roman"/>
              </a:rPr>
              <a:t> </a:t>
            </a:r>
            <a:r>
              <a:rPr lang="nl-BE" dirty="0" err="1">
                <a:solidFill>
                  <a:schemeClr val="tx1"/>
                </a:solidFill>
                <a:latin typeface="Avenir Roman"/>
              </a:rPr>
              <a:t>with</a:t>
            </a:r>
            <a:r>
              <a:rPr lang="nl-BE" dirty="0">
                <a:solidFill>
                  <a:schemeClr val="tx1"/>
                </a:solidFill>
                <a:latin typeface="Avenir Roman"/>
              </a:rPr>
              <a:t> </a:t>
            </a:r>
            <a:r>
              <a:rPr lang="nl-BE" dirty="0" err="1">
                <a:solidFill>
                  <a:schemeClr val="tx1"/>
                </a:solidFill>
                <a:latin typeface="Avenir Roman"/>
              </a:rPr>
              <a:t>the</a:t>
            </a:r>
            <a:r>
              <a:rPr lang="nl-BE" dirty="0">
                <a:solidFill>
                  <a:schemeClr val="tx1"/>
                </a:solidFill>
                <a:latin typeface="Avenir Roman"/>
              </a:rPr>
              <a:t> </a:t>
            </a:r>
            <a:r>
              <a:rPr lang="nl-BE" dirty="0" err="1">
                <a:solidFill>
                  <a:schemeClr val="tx1"/>
                </a:solidFill>
                <a:latin typeface="Avenir Roman"/>
              </a:rPr>
              <a:t>group</a:t>
            </a:r>
            <a:r>
              <a:rPr lang="nl-BE" dirty="0">
                <a:solidFill>
                  <a:schemeClr val="tx1"/>
                </a:solidFill>
                <a:latin typeface="Avenir Roman"/>
              </a:rPr>
              <a:t>,  </a:t>
            </a:r>
          </a:p>
          <a:p>
            <a:pPr>
              <a:lnSpc>
                <a:spcPct val="90000"/>
              </a:lnSpc>
            </a:pPr>
            <a:r>
              <a:rPr lang="nl-BE" dirty="0">
                <a:solidFill>
                  <a:schemeClr val="tx1"/>
                </a:solidFill>
                <a:latin typeface="Avenir Roman"/>
              </a:rPr>
              <a:t>c) </a:t>
            </a:r>
            <a:r>
              <a:rPr lang="nl-BE" dirty="0" err="1">
                <a:solidFill>
                  <a:schemeClr val="tx1"/>
                </a:solidFill>
                <a:latin typeface="Avenir Roman"/>
              </a:rPr>
              <a:t>leadership</a:t>
            </a:r>
            <a:r>
              <a:rPr lang="nl-BE" dirty="0">
                <a:solidFill>
                  <a:schemeClr val="tx1"/>
                </a:solidFill>
                <a:latin typeface="Avenir Roman"/>
              </a:rPr>
              <a:t> (e.g., </a:t>
            </a:r>
            <a:r>
              <a:rPr lang="nl-BE" dirty="0" err="1">
                <a:solidFill>
                  <a:schemeClr val="tx1"/>
                </a:solidFill>
                <a:latin typeface="Avenir Roman"/>
              </a:rPr>
              <a:t>leadership</a:t>
            </a:r>
            <a:r>
              <a:rPr lang="nl-BE" dirty="0">
                <a:solidFill>
                  <a:schemeClr val="tx1"/>
                </a:solidFill>
                <a:latin typeface="Avenir Roman"/>
              </a:rPr>
              <a:t> </a:t>
            </a:r>
            <a:r>
              <a:rPr lang="nl-BE" dirty="0" err="1">
                <a:solidFill>
                  <a:schemeClr val="tx1"/>
                </a:solidFill>
                <a:latin typeface="Avenir Roman"/>
              </a:rPr>
              <a:t>style</a:t>
            </a:r>
            <a:r>
              <a:rPr lang="nl-BE" dirty="0">
                <a:solidFill>
                  <a:schemeClr val="tx1"/>
                </a:solidFill>
                <a:latin typeface="Avenir Roman"/>
              </a:rPr>
              <a:t>), </a:t>
            </a:r>
          </a:p>
          <a:p>
            <a:pPr>
              <a:lnSpc>
                <a:spcPct val="90000"/>
              </a:lnSpc>
            </a:pPr>
            <a:r>
              <a:rPr lang="nl-BE" dirty="0">
                <a:solidFill>
                  <a:schemeClr val="tx1"/>
                </a:solidFill>
                <a:latin typeface="Avenir Roman"/>
              </a:rPr>
              <a:t>d) team factors (e.g., </a:t>
            </a:r>
            <a:r>
              <a:rPr lang="nl-BE" dirty="0" err="1">
                <a:solidFill>
                  <a:schemeClr val="tx1"/>
                </a:solidFill>
                <a:latin typeface="Avenir Roman"/>
              </a:rPr>
              <a:t>role</a:t>
            </a:r>
            <a:r>
              <a:rPr lang="nl-BE" dirty="0">
                <a:solidFill>
                  <a:schemeClr val="tx1"/>
                </a:solidFill>
                <a:latin typeface="Avenir Roman"/>
              </a:rPr>
              <a:t> </a:t>
            </a:r>
            <a:r>
              <a:rPr lang="nl-BE" dirty="0" err="1">
                <a:solidFill>
                  <a:schemeClr val="tx1"/>
                </a:solidFill>
                <a:latin typeface="Avenir Roman"/>
              </a:rPr>
              <a:t>clarity</a:t>
            </a:r>
            <a:r>
              <a:rPr lang="nl-BE" dirty="0">
                <a:solidFill>
                  <a:schemeClr val="tx1"/>
                </a:solidFill>
                <a:latin typeface="Avenir Roman"/>
              </a:rPr>
              <a:t>). </a:t>
            </a:r>
          </a:p>
          <a:p>
            <a:pPr>
              <a:lnSpc>
                <a:spcPct val="90000"/>
              </a:lnSpc>
            </a:pPr>
            <a:endParaRPr lang="nl-BE" dirty="0">
              <a:solidFill>
                <a:schemeClr val="tx1"/>
              </a:solidFill>
              <a:latin typeface="Avenir Roman"/>
            </a:endParaRPr>
          </a:p>
          <a:p>
            <a:pPr marL="342900" indent="-342900">
              <a:lnSpc>
                <a:spcPct val="90000"/>
              </a:lnSpc>
              <a:buFont typeface="Arial" panose="020B0604020202020204" pitchFamily="34" charset="0"/>
              <a:buChar char="•"/>
            </a:pPr>
            <a:r>
              <a:rPr lang="nl-BE" dirty="0">
                <a:solidFill>
                  <a:schemeClr val="tx1"/>
                </a:solidFill>
                <a:latin typeface="Avenir Roman"/>
              </a:rPr>
              <a:t>but nuances of </a:t>
            </a:r>
            <a:r>
              <a:rPr lang="nl-BE" dirty="0" err="1">
                <a:solidFill>
                  <a:schemeClr val="tx1"/>
                </a:solidFill>
                <a:latin typeface="Avenir Roman"/>
              </a:rPr>
              <a:t>this</a:t>
            </a:r>
            <a:r>
              <a:rPr lang="nl-BE" dirty="0">
                <a:solidFill>
                  <a:schemeClr val="tx1"/>
                </a:solidFill>
                <a:latin typeface="Avenir Roman"/>
              </a:rPr>
              <a:t> </a:t>
            </a:r>
            <a:r>
              <a:rPr lang="nl-BE" dirty="0" err="1">
                <a:solidFill>
                  <a:schemeClr val="tx1"/>
                </a:solidFill>
                <a:latin typeface="Avenir Roman"/>
              </a:rPr>
              <a:t>process</a:t>
            </a:r>
            <a:r>
              <a:rPr lang="nl-BE" dirty="0">
                <a:solidFill>
                  <a:schemeClr val="tx1"/>
                </a:solidFill>
                <a:latin typeface="Avenir Roman"/>
              </a:rPr>
              <a:t> and </a:t>
            </a:r>
            <a:r>
              <a:rPr lang="nl-BE" dirty="0" err="1">
                <a:solidFill>
                  <a:schemeClr val="tx1"/>
                </a:solidFill>
                <a:latin typeface="Avenir Roman"/>
              </a:rPr>
              <a:t>precise</a:t>
            </a:r>
            <a:r>
              <a:rPr lang="nl-BE" dirty="0">
                <a:solidFill>
                  <a:schemeClr val="tx1"/>
                </a:solidFill>
                <a:latin typeface="Avenir Roman"/>
              </a:rPr>
              <a:t> </a:t>
            </a:r>
            <a:r>
              <a:rPr lang="nl-BE" dirty="0" err="1">
                <a:solidFill>
                  <a:schemeClr val="tx1"/>
                </a:solidFill>
                <a:latin typeface="Avenir Roman"/>
              </a:rPr>
              <a:t>mechanisms</a:t>
            </a:r>
            <a:r>
              <a:rPr lang="nl-BE" dirty="0">
                <a:solidFill>
                  <a:schemeClr val="tx1"/>
                </a:solidFill>
                <a:latin typeface="Avenir Roman"/>
              </a:rPr>
              <a:t> are </a:t>
            </a:r>
            <a:r>
              <a:rPr lang="nl-BE" dirty="0" err="1">
                <a:solidFill>
                  <a:schemeClr val="tx1"/>
                </a:solidFill>
                <a:latin typeface="Avenir Roman"/>
              </a:rPr>
              <a:t>poorly</a:t>
            </a:r>
            <a:r>
              <a:rPr lang="nl-BE" dirty="0">
                <a:solidFill>
                  <a:schemeClr val="tx1"/>
                </a:solidFill>
                <a:latin typeface="Avenir Roman"/>
              </a:rPr>
              <a:t> </a:t>
            </a:r>
            <a:r>
              <a:rPr lang="nl-BE" dirty="0" err="1">
                <a:solidFill>
                  <a:schemeClr val="tx1"/>
                </a:solidFill>
                <a:latin typeface="Avenir Roman"/>
              </a:rPr>
              <a:t>specified</a:t>
            </a:r>
            <a:endParaRPr lang="nl-BE" dirty="0">
              <a:solidFill>
                <a:schemeClr val="tx1"/>
              </a:solidFill>
              <a:latin typeface="Avenir Roman"/>
            </a:endParaRPr>
          </a:p>
        </p:txBody>
      </p:sp>
      <p:sp>
        <p:nvSpPr>
          <p:cNvPr id="7" name="Title 1">
            <a:extLst>
              <a:ext uri="{FF2B5EF4-FFF2-40B4-BE49-F238E27FC236}">
                <a16:creationId xmlns:a16="http://schemas.microsoft.com/office/drawing/2014/main" id="{E16374FD-3178-4334-92FB-6FF2D87998B8}"/>
              </a:ext>
            </a:extLst>
          </p:cNvPr>
          <p:cNvSpPr>
            <a:spLocks noGrp="1"/>
          </p:cNvSpPr>
          <p:nvPr>
            <p:ph type="ctrTitle"/>
          </p:nvPr>
        </p:nvSpPr>
        <p:spPr>
          <a:xfrm>
            <a:off x="685800" y="286046"/>
            <a:ext cx="7772400" cy="522288"/>
          </a:xfrm>
        </p:spPr>
        <p:txBody>
          <a:bodyPr anchor="t">
            <a:noAutofit/>
          </a:bodyPr>
          <a:lstStyle>
            <a:lvl1pPr algn="l">
              <a:defRPr sz="3600" b="1"/>
            </a:lvl1pPr>
          </a:lstStyle>
          <a:p>
            <a:r>
              <a:rPr lang="en-US" sz="3200" b="0" dirty="0">
                <a:solidFill>
                  <a:srgbClr val="22568B"/>
                </a:solidFill>
                <a:latin typeface="Avenir Roman" panose="02000503020000020003" pitchFamily="2" charset="0"/>
              </a:rPr>
              <a:t>Contemporary approaches to team identity development </a:t>
            </a:r>
            <a:br>
              <a:rPr lang="en-US" b="0" dirty="0">
                <a:solidFill>
                  <a:srgbClr val="22568B"/>
                </a:solidFill>
                <a:latin typeface="Avenir Roman" panose="02000503020000020003" pitchFamily="2" charset="0"/>
              </a:rPr>
            </a:br>
            <a:r>
              <a:rPr lang="en-US" b="0" dirty="0">
                <a:solidFill>
                  <a:srgbClr val="22568B"/>
                </a:solidFill>
                <a:latin typeface="Avenir Roman" panose="02000503020000020003" pitchFamily="2" charset="0"/>
              </a:rPr>
              <a:t> </a:t>
            </a:r>
          </a:p>
        </p:txBody>
      </p:sp>
      <p:sp>
        <p:nvSpPr>
          <p:cNvPr id="10" name="Subtitle 2">
            <a:extLst>
              <a:ext uri="{FF2B5EF4-FFF2-40B4-BE49-F238E27FC236}">
                <a16:creationId xmlns:a16="http://schemas.microsoft.com/office/drawing/2014/main" id="{8F590BBE-DFF9-4E01-91C4-3D5760711361}"/>
              </a:ext>
            </a:extLst>
          </p:cNvPr>
          <p:cNvSpPr txBox="1">
            <a:spLocks/>
          </p:cNvSpPr>
          <p:nvPr/>
        </p:nvSpPr>
        <p:spPr>
          <a:xfrm>
            <a:off x="330360" y="1271069"/>
            <a:ext cx="8021515" cy="519094"/>
          </a:xfrm>
          <a:prstGeom prst="rect">
            <a:avLst/>
          </a:prstGeom>
        </p:spPr>
        <p:txBody>
          <a:bodyPr vert="horz" lIns="91440" tIns="45720" rIns="91440" bIns="45720" rtlCol="0">
            <a:normAutofit/>
          </a:bodyPr>
          <a:lstStyle>
            <a:lvl1pPr marL="0" indent="0" algn="l" defTabSz="685800" rtl="0" eaLnBrk="1" latinLnBrk="0" hangingPunct="1">
              <a:lnSpc>
                <a:spcPct val="85000"/>
              </a:lnSpc>
              <a:spcBef>
                <a:spcPts val="975"/>
              </a:spcBef>
              <a:buFont typeface="Arial" pitchFamily="34" charset="0"/>
              <a:buNone/>
              <a:defRPr sz="2800" kern="1200">
                <a:solidFill>
                  <a:srgbClr val="708DEA"/>
                </a:solidFill>
                <a:latin typeface="+mn-lt"/>
                <a:ea typeface="+mn-ea"/>
                <a:cs typeface="+mn-cs"/>
              </a:defRPr>
            </a:lvl1pPr>
            <a:lvl2pPr marL="457200" indent="0" algn="ctr" defTabSz="685800" rtl="0" eaLnBrk="1" latinLnBrk="0" hangingPunct="1">
              <a:lnSpc>
                <a:spcPct val="85000"/>
              </a:lnSpc>
              <a:spcBef>
                <a:spcPts val="450"/>
              </a:spcBef>
              <a:buFont typeface="Arial" pitchFamily="34" charset="0"/>
              <a:buNone/>
              <a:defRPr sz="1800" kern="1200">
                <a:solidFill>
                  <a:schemeClr val="tx1">
                    <a:tint val="75000"/>
                  </a:schemeClr>
                </a:solidFill>
                <a:latin typeface="+mn-lt"/>
                <a:ea typeface="+mn-ea"/>
                <a:cs typeface="+mn-cs"/>
              </a:defRPr>
            </a:lvl2pPr>
            <a:lvl3pPr marL="914400" indent="0" algn="ctr" defTabSz="685800" rtl="0" eaLnBrk="1" latinLnBrk="0" hangingPunct="1">
              <a:lnSpc>
                <a:spcPct val="85000"/>
              </a:lnSpc>
              <a:spcBef>
                <a:spcPts val="450"/>
              </a:spcBef>
              <a:buFont typeface="Arial" pitchFamily="34" charset="0"/>
              <a:buNone/>
              <a:defRPr sz="1500" i="1" kern="1200">
                <a:solidFill>
                  <a:schemeClr val="tx1">
                    <a:tint val="75000"/>
                  </a:schemeClr>
                </a:solidFill>
                <a:latin typeface="+mn-lt"/>
                <a:ea typeface="+mn-ea"/>
                <a:cs typeface="+mn-cs"/>
              </a:defRPr>
            </a:lvl3pPr>
            <a:lvl4pPr marL="13716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4pPr>
            <a:lvl5pPr marL="18288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5pPr>
            <a:lvl6pPr marL="22860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6pPr>
            <a:lvl7pPr marL="27432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7pPr>
            <a:lvl8pPr marL="32004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8pPr>
            <a:lvl9pPr marL="36576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9pPr>
          </a:lstStyle>
          <a:p>
            <a:pPr fontAlgn="auto">
              <a:spcAft>
                <a:spcPts val="0"/>
              </a:spcAft>
            </a:pPr>
            <a:r>
              <a:rPr lang="en-US" sz="2400" dirty="0">
                <a:solidFill>
                  <a:srgbClr val="4094D1"/>
                </a:solidFill>
                <a:latin typeface="Avenir Roman" panose="02000503020000020003" pitchFamily="2" charset="0"/>
              </a:rPr>
              <a:t>Team cohesion  </a:t>
            </a:r>
          </a:p>
        </p:txBody>
      </p:sp>
    </p:spTree>
    <p:extLst>
      <p:ext uri="{BB962C8B-B14F-4D97-AF65-F5344CB8AC3E}">
        <p14:creationId xmlns:p14="http://schemas.microsoft.com/office/powerpoint/2010/main" val="59625821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8FE9EBA9-4843-A348-B607-AF6A8AA45D5F}"/>
              </a:ext>
            </a:extLst>
          </p:cNvPr>
          <p:cNvSpPr>
            <a:spLocks noGrp="1"/>
          </p:cNvSpPr>
          <p:nvPr>
            <p:ph type="sldNum" sz="quarter" idx="4"/>
          </p:nvPr>
        </p:nvSpPr>
        <p:spPr/>
        <p:txBody>
          <a:bodyPr/>
          <a:lstStyle/>
          <a:p>
            <a:fld id="{BDED0440-CF85-4CB9-8D89-87E5AE29F424}" type="slidenum">
              <a:rPr lang="en-GB" smtClean="0"/>
              <a:pPr/>
              <a:t>5</a:t>
            </a:fld>
            <a:endParaRPr lang="en-GB" dirty="0"/>
          </a:p>
        </p:txBody>
      </p:sp>
      <p:sp>
        <p:nvSpPr>
          <p:cNvPr id="9" name="Content Placeholder 2">
            <a:extLst>
              <a:ext uri="{FF2B5EF4-FFF2-40B4-BE49-F238E27FC236}">
                <a16:creationId xmlns:a16="http://schemas.microsoft.com/office/drawing/2014/main" id="{9E1FB00C-FB00-47C6-88BF-17239AD5F695}"/>
              </a:ext>
            </a:extLst>
          </p:cNvPr>
          <p:cNvSpPr>
            <a:spLocks noGrp="1"/>
          </p:cNvSpPr>
          <p:nvPr>
            <p:ph sz="quarter" idx="10"/>
          </p:nvPr>
        </p:nvSpPr>
        <p:spPr>
          <a:xfrm>
            <a:off x="685800" y="1928802"/>
            <a:ext cx="8187856" cy="3643086"/>
          </a:xfrm>
        </p:spPr>
        <p:txBody>
          <a:bodyPr>
            <a:normAutofit/>
          </a:bodyPr>
          <a:lstStyle/>
          <a:p>
            <a:pPr marL="342900" indent="-342900">
              <a:lnSpc>
                <a:spcPct val="90000"/>
              </a:lnSpc>
              <a:buFont typeface="Arial" panose="020B0604020202020204" pitchFamily="34" charset="0"/>
              <a:buChar char="•"/>
            </a:pPr>
            <a:r>
              <a:rPr lang="nl-BE" dirty="0">
                <a:latin typeface="Avenir Roman"/>
              </a:rPr>
              <a:t>= </a:t>
            </a:r>
            <a:r>
              <a:rPr lang="nl-BE" dirty="0" err="1">
                <a:latin typeface="Avenir Roman"/>
              </a:rPr>
              <a:t>interventions</a:t>
            </a:r>
            <a:r>
              <a:rPr lang="nl-BE" dirty="0">
                <a:latin typeface="Avenir Roman"/>
              </a:rPr>
              <a:t> </a:t>
            </a:r>
            <a:r>
              <a:rPr lang="nl-BE" dirty="0" err="1">
                <a:latin typeface="Avenir Roman"/>
              </a:rPr>
              <a:t>to</a:t>
            </a:r>
            <a:r>
              <a:rPr lang="nl-BE" dirty="0">
                <a:latin typeface="Avenir Roman"/>
              </a:rPr>
              <a:t> </a:t>
            </a:r>
            <a:r>
              <a:rPr lang="nl-BE" dirty="0" err="1">
                <a:latin typeface="Avenir Roman"/>
              </a:rPr>
              <a:t>improve</a:t>
            </a:r>
            <a:r>
              <a:rPr lang="nl-BE" dirty="0">
                <a:latin typeface="Avenir Roman"/>
              </a:rPr>
              <a:t> team </a:t>
            </a:r>
            <a:r>
              <a:rPr lang="nl-BE" dirty="0" err="1">
                <a:latin typeface="Avenir Roman"/>
              </a:rPr>
              <a:t>cohesion</a:t>
            </a:r>
            <a:endParaRPr lang="nl-BE" dirty="0">
              <a:latin typeface="Avenir Roman"/>
            </a:endParaRPr>
          </a:p>
          <a:p>
            <a:pPr marL="342900" indent="-342900">
              <a:lnSpc>
                <a:spcPct val="90000"/>
              </a:lnSpc>
              <a:buFont typeface="Arial" panose="020B0604020202020204" pitchFamily="34" charset="0"/>
              <a:buChar char="•"/>
            </a:pPr>
            <a:r>
              <a:rPr lang="nl-BE" dirty="0" err="1">
                <a:latin typeface="Avenir Roman"/>
              </a:rPr>
              <a:t>two</a:t>
            </a:r>
            <a:r>
              <a:rPr lang="nl-BE" dirty="0">
                <a:latin typeface="Avenir Roman"/>
              </a:rPr>
              <a:t> </a:t>
            </a:r>
            <a:r>
              <a:rPr lang="nl-BE" dirty="0" err="1">
                <a:latin typeface="Avenir Roman"/>
              </a:rPr>
              <a:t>forms</a:t>
            </a:r>
            <a:r>
              <a:rPr lang="nl-BE" dirty="0">
                <a:latin typeface="Avenir Roman"/>
              </a:rPr>
              <a:t>: a) coach-led  </a:t>
            </a:r>
            <a:r>
              <a:rPr lang="nl-BE" dirty="0" err="1">
                <a:latin typeface="Avenir Roman"/>
              </a:rPr>
              <a:t>interventions</a:t>
            </a:r>
            <a:r>
              <a:rPr lang="nl-BE" dirty="0">
                <a:latin typeface="Avenir Roman"/>
              </a:rPr>
              <a:t> or b) </a:t>
            </a:r>
            <a:r>
              <a:rPr lang="nl-BE" dirty="0" err="1">
                <a:latin typeface="Avenir Roman"/>
              </a:rPr>
              <a:t>social</a:t>
            </a:r>
            <a:r>
              <a:rPr lang="nl-BE" dirty="0">
                <a:latin typeface="Avenir Roman"/>
              </a:rPr>
              <a:t> </a:t>
            </a:r>
            <a:r>
              <a:rPr lang="nl-BE" dirty="0" err="1">
                <a:latin typeface="Avenir Roman"/>
              </a:rPr>
              <a:t>activities</a:t>
            </a:r>
            <a:r>
              <a:rPr lang="nl-BE" dirty="0">
                <a:latin typeface="Avenir Roman"/>
              </a:rPr>
              <a:t> and events</a:t>
            </a:r>
          </a:p>
          <a:p>
            <a:pPr marL="342900" indent="-342900">
              <a:lnSpc>
                <a:spcPct val="90000"/>
              </a:lnSpc>
              <a:buFont typeface="Arial" panose="020B0604020202020204" pitchFamily="34" charset="0"/>
              <a:buChar char="•"/>
            </a:pPr>
            <a:r>
              <a:rPr lang="nl-BE" dirty="0" err="1">
                <a:latin typeface="Avenir Roman"/>
              </a:rPr>
              <a:t>little</a:t>
            </a:r>
            <a:r>
              <a:rPr lang="nl-BE" dirty="0">
                <a:latin typeface="Avenir Roman"/>
              </a:rPr>
              <a:t> hard </a:t>
            </a:r>
            <a:r>
              <a:rPr lang="nl-BE" dirty="0" err="1">
                <a:latin typeface="Avenir Roman"/>
              </a:rPr>
              <a:t>evidence</a:t>
            </a:r>
            <a:r>
              <a:rPr lang="nl-BE" dirty="0">
                <a:latin typeface="Avenir Roman"/>
              </a:rPr>
              <a:t> </a:t>
            </a:r>
            <a:r>
              <a:rPr lang="nl-BE" dirty="0" err="1">
                <a:latin typeface="Avenir Roman"/>
              </a:rPr>
              <a:t>for</a:t>
            </a:r>
            <a:r>
              <a:rPr lang="nl-BE" dirty="0">
                <a:latin typeface="Avenir Roman"/>
              </a:rPr>
              <a:t> benefits of </a:t>
            </a:r>
            <a:r>
              <a:rPr lang="nl-BE" dirty="0" err="1">
                <a:latin typeface="Avenir Roman"/>
              </a:rPr>
              <a:t>either</a:t>
            </a:r>
            <a:r>
              <a:rPr lang="nl-BE" dirty="0">
                <a:latin typeface="Avenir Roman"/>
              </a:rPr>
              <a:t> type of </a:t>
            </a:r>
            <a:r>
              <a:rPr lang="nl-BE" dirty="0" err="1">
                <a:latin typeface="Avenir Roman"/>
              </a:rPr>
              <a:t>interventions</a:t>
            </a:r>
            <a:endParaRPr lang="nl-BE" dirty="0">
              <a:latin typeface="Avenir Roman"/>
            </a:endParaRPr>
          </a:p>
        </p:txBody>
      </p:sp>
      <p:sp>
        <p:nvSpPr>
          <p:cNvPr id="7" name="Title 1">
            <a:extLst>
              <a:ext uri="{FF2B5EF4-FFF2-40B4-BE49-F238E27FC236}">
                <a16:creationId xmlns:a16="http://schemas.microsoft.com/office/drawing/2014/main" id="{E16374FD-3178-4334-92FB-6FF2D87998B8}"/>
              </a:ext>
            </a:extLst>
          </p:cNvPr>
          <p:cNvSpPr>
            <a:spLocks noGrp="1"/>
          </p:cNvSpPr>
          <p:nvPr>
            <p:ph type="ctrTitle"/>
          </p:nvPr>
        </p:nvSpPr>
        <p:spPr>
          <a:xfrm>
            <a:off x="685800" y="286046"/>
            <a:ext cx="7772400" cy="522288"/>
          </a:xfrm>
        </p:spPr>
        <p:txBody>
          <a:bodyPr anchor="t">
            <a:noAutofit/>
          </a:bodyPr>
          <a:lstStyle>
            <a:lvl1pPr algn="l">
              <a:defRPr sz="3600" b="1"/>
            </a:lvl1pPr>
          </a:lstStyle>
          <a:p>
            <a:r>
              <a:rPr lang="en-US" sz="3200" b="0" dirty="0">
                <a:solidFill>
                  <a:srgbClr val="22568B"/>
                </a:solidFill>
                <a:latin typeface="Avenir Roman" panose="02000503020000020003" pitchFamily="2" charset="0"/>
              </a:rPr>
              <a:t>Contemporary approaches to team identity development </a:t>
            </a:r>
            <a:br>
              <a:rPr lang="en-US" b="0" dirty="0">
                <a:solidFill>
                  <a:srgbClr val="22568B"/>
                </a:solidFill>
                <a:latin typeface="Avenir Roman" panose="02000503020000020003" pitchFamily="2" charset="0"/>
              </a:rPr>
            </a:br>
            <a:r>
              <a:rPr lang="en-US" b="0" dirty="0">
                <a:solidFill>
                  <a:srgbClr val="22568B"/>
                </a:solidFill>
                <a:latin typeface="Avenir Roman" panose="02000503020000020003" pitchFamily="2" charset="0"/>
              </a:rPr>
              <a:t> </a:t>
            </a:r>
          </a:p>
        </p:txBody>
      </p:sp>
      <p:sp>
        <p:nvSpPr>
          <p:cNvPr id="10" name="Subtitle 2">
            <a:extLst>
              <a:ext uri="{FF2B5EF4-FFF2-40B4-BE49-F238E27FC236}">
                <a16:creationId xmlns:a16="http://schemas.microsoft.com/office/drawing/2014/main" id="{8F590BBE-DFF9-4E01-91C4-3D5760711361}"/>
              </a:ext>
            </a:extLst>
          </p:cNvPr>
          <p:cNvSpPr txBox="1">
            <a:spLocks/>
          </p:cNvSpPr>
          <p:nvPr/>
        </p:nvSpPr>
        <p:spPr>
          <a:xfrm>
            <a:off x="685800" y="1404118"/>
            <a:ext cx="7772400" cy="519094"/>
          </a:xfrm>
          <a:prstGeom prst="rect">
            <a:avLst/>
          </a:prstGeom>
        </p:spPr>
        <p:txBody>
          <a:bodyPr vert="horz" lIns="91440" tIns="45720" rIns="91440" bIns="45720" rtlCol="0">
            <a:normAutofit/>
          </a:bodyPr>
          <a:lstStyle>
            <a:lvl1pPr marL="0" indent="0" algn="l" defTabSz="685800" rtl="0" eaLnBrk="1" latinLnBrk="0" hangingPunct="1">
              <a:lnSpc>
                <a:spcPct val="85000"/>
              </a:lnSpc>
              <a:spcBef>
                <a:spcPts val="975"/>
              </a:spcBef>
              <a:buFont typeface="Arial" pitchFamily="34" charset="0"/>
              <a:buNone/>
              <a:defRPr sz="2800" kern="1200">
                <a:solidFill>
                  <a:srgbClr val="708DEA"/>
                </a:solidFill>
                <a:latin typeface="+mn-lt"/>
                <a:ea typeface="+mn-ea"/>
                <a:cs typeface="+mn-cs"/>
              </a:defRPr>
            </a:lvl1pPr>
            <a:lvl2pPr marL="457200" indent="0" algn="ctr" defTabSz="685800" rtl="0" eaLnBrk="1" latinLnBrk="0" hangingPunct="1">
              <a:lnSpc>
                <a:spcPct val="85000"/>
              </a:lnSpc>
              <a:spcBef>
                <a:spcPts val="450"/>
              </a:spcBef>
              <a:buFont typeface="Arial" pitchFamily="34" charset="0"/>
              <a:buNone/>
              <a:defRPr sz="1800" kern="1200">
                <a:solidFill>
                  <a:schemeClr val="tx1">
                    <a:tint val="75000"/>
                  </a:schemeClr>
                </a:solidFill>
                <a:latin typeface="+mn-lt"/>
                <a:ea typeface="+mn-ea"/>
                <a:cs typeface="+mn-cs"/>
              </a:defRPr>
            </a:lvl2pPr>
            <a:lvl3pPr marL="914400" indent="0" algn="ctr" defTabSz="685800" rtl="0" eaLnBrk="1" latinLnBrk="0" hangingPunct="1">
              <a:lnSpc>
                <a:spcPct val="85000"/>
              </a:lnSpc>
              <a:spcBef>
                <a:spcPts val="450"/>
              </a:spcBef>
              <a:buFont typeface="Arial" pitchFamily="34" charset="0"/>
              <a:buNone/>
              <a:defRPr sz="1500" i="1" kern="1200">
                <a:solidFill>
                  <a:schemeClr val="tx1">
                    <a:tint val="75000"/>
                  </a:schemeClr>
                </a:solidFill>
                <a:latin typeface="+mn-lt"/>
                <a:ea typeface="+mn-ea"/>
                <a:cs typeface="+mn-cs"/>
              </a:defRPr>
            </a:lvl3pPr>
            <a:lvl4pPr marL="13716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4pPr>
            <a:lvl5pPr marL="18288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5pPr>
            <a:lvl6pPr marL="22860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6pPr>
            <a:lvl7pPr marL="27432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7pPr>
            <a:lvl8pPr marL="32004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8pPr>
            <a:lvl9pPr marL="36576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9pPr>
          </a:lstStyle>
          <a:p>
            <a:pPr fontAlgn="auto">
              <a:spcAft>
                <a:spcPts val="0"/>
              </a:spcAft>
            </a:pPr>
            <a:r>
              <a:rPr lang="en-US" sz="2400" dirty="0">
                <a:solidFill>
                  <a:srgbClr val="4094D1"/>
                </a:solidFill>
                <a:latin typeface="Avenir Roman" panose="02000503020000020003" pitchFamily="2" charset="0"/>
              </a:rPr>
              <a:t>Team-building </a:t>
            </a:r>
          </a:p>
        </p:txBody>
      </p:sp>
      <p:pic>
        <p:nvPicPr>
          <p:cNvPr id="3074" name="Picture 2" descr="group of people in white long sleeve shirt and green pants standing on rocky ground">
            <a:extLst>
              <a:ext uri="{FF2B5EF4-FFF2-40B4-BE49-F238E27FC236}">
                <a16:creationId xmlns:a16="http://schemas.microsoft.com/office/drawing/2014/main" id="{96D0C1D6-375A-487D-AE4B-93A07C14B70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70387" y="3189767"/>
            <a:ext cx="1518098" cy="1897622"/>
          </a:xfrm>
          <a:prstGeom prst="rect">
            <a:avLst/>
          </a:prstGeom>
          <a:noFill/>
          <a:effectLst>
            <a:softEdge rad="1778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7163385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8FE9EBA9-4843-A348-B607-AF6A8AA45D5F}"/>
              </a:ext>
            </a:extLst>
          </p:cNvPr>
          <p:cNvSpPr>
            <a:spLocks noGrp="1"/>
          </p:cNvSpPr>
          <p:nvPr>
            <p:ph type="sldNum" sz="quarter" idx="4"/>
          </p:nvPr>
        </p:nvSpPr>
        <p:spPr/>
        <p:txBody>
          <a:bodyPr/>
          <a:lstStyle/>
          <a:p>
            <a:fld id="{BDED0440-CF85-4CB9-8D89-87E5AE29F424}" type="slidenum">
              <a:rPr lang="en-GB" smtClean="0"/>
              <a:pPr/>
              <a:t>6</a:t>
            </a:fld>
            <a:endParaRPr lang="en-GB" dirty="0"/>
          </a:p>
        </p:txBody>
      </p:sp>
      <p:sp>
        <p:nvSpPr>
          <p:cNvPr id="9" name="Content Placeholder 2">
            <a:extLst>
              <a:ext uri="{FF2B5EF4-FFF2-40B4-BE49-F238E27FC236}">
                <a16:creationId xmlns:a16="http://schemas.microsoft.com/office/drawing/2014/main" id="{9E1FB00C-FB00-47C6-88BF-17239AD5F695}"/>
              </a:ext>
            </a:extLst>
          </p:cNvPr>
          <p:cNvSpPr>
            <a:spLocks noGrp="1"/>
          </p:cNvSpPr>
          <p:nvPr>
            <p:ph sz="quarter" idx="10"/>
          </p:nvPr>
        </p:nvSpPr>
        <p:spPr>
          <a:xfrm>
            <a:off x="685800" y="1928802"/>
            <a:ext cx="8187856" cy="3643086"/>
          </a:xfrm>
        </p:spPr>
        <p:txBody>
          <a:bodyPr>
            <a:normAutofit/>
          </a:bodyPr>
          <a:lstStyle/>
          <a:p>
            <a:pPr marL="342900" indent="-342900">
              <a:lnSpc>
                <a:spcPct val="90000"/>
              </a:lnSpc>
              <a:buFont typeface="Arial" panose="020B0604020202020204" pitchFamily="34" charset="0"/>
              <a:buChar char="•"/>
            </a:pPr>
            <a:r>
              <a:rPr lang="nl-BE" dirty="0" err="1">
                <a:latin typeface="Avenir Roman"/>
              </a:rPr>
              <a:t>equivocal</a:t>
            </a:r>
            <a:r>
              <a:rPr lang="nl-BE" dirty="0">
                <a:latin typeface="Avenir Roman"/>
              </a:rPr>
              <a:t> </a:t>
            </a:r>
            <a:r>
              <a:rPr lang="nl-BE" dirty="0" err="1">
                <a:latin typeface="Avenir Roman"/>
              </a:rPr>
              <a:t>findings</a:t>
            </a:r>
            <a:r>
              <a:rPr lang="nl-BE" dirty="0">
                <a:latin typeface="Avenir Roman"/>
              </a:rPr>
              <a:t>: </a:t>
            </a:r>
            <a:r>
              <a:rPr lang="nl-BE" dirty="0" err="1">
                <a:latin typeface="Avenir Roman"/>
              </a:rPr>
              <a:t>only</a:t>
            </a:r>
            <a:r>
              <a:rPr lang="nl-BE" dirty="0">
                <a:latin typeface="Avenir Roman"/>
              </a:rPr>
              <a:t> a small effect on </a:t>
            </a:r>
            <a:r>
              <a:rPr lang="nl-BE" dirty="0" err="1">
                <a:latin typeface="Avenir Roman"/>
              </a:rPr>
              <a:t>social</a:t>
            </a:r>
            <a:r>
              <a:rPr lang="nl-BE" dirty="0">
                <a:latin typeface="Avenir Roman"/>
              </a:rPr>
              <a:t> </a:t>
            </a:r>
            <a:r>
              <a:rPr lang="nl-BE" dirty="0" err="1">
                <a:latin typeface="Avenir Roman"/>
              </a:rPr>
              <a:t>cohesion</a:t>
            </a:r>
            <a:r>
              <a:rPr lang="nl-BE" dirty="0">
                <a:latin typeface="Avenir Roman"/>
              </a:rPr>
              <a:t> and no </a:t>
            </a:r>
            <a:r>
              <a:rPr lang="nl-BE" dirty="0" err="1">
                <a:latin typeface="Avenir Roman"/>
              </a:rPr>
              <a:t>reliable</a:t>
            </a:r>
            <a:r>
              <a:rPr lang="nl-BE" dirty="0">
                <a:latin typeface="Avenir Roman"/>
              </a:rPr>
              <a:t> effect on </a:t>
            </a:r>
            <a:r>
              <a:rPr lang="nl-BE" dirty="0" err="1">
                <a:latin typeface="Avenir Roman"/>
              </a:rPr>
              <a:t>task</a:t>
            </a:r>
            <a:r>
              <a:rPr lang="nl-BE" dirty="0">
                <a:latin typeface="Avenir Roman"/>
              </a:rPr>
              <a:t> </a:t>
            </a:r>
            <a:r>
              <a:rPr lang="nl-BE" dirty="0" err="1">
                <a:latin typeface="Avenir Roman"/>
              </a:rPr>
              <a:t>cohesion</a:t>
            </a:r>
            <a:endParaRPr lang="nl-BE" dirty="0">
              <a:latin typeface="Avenir Roman"/>
            </a:endParaRPr>
          </a:p>
          <a:p>
            <a:pPr marL="342900" indent="-342900">
              <a:lnSpc>
                <a:spcPct val="90000"/>
              </a:lnSpc>
              <a:buFont typeface="Arial" panose="020B0604020202020204" pitchFamily="34" charset="0"/>
              <a:buChar char="•"/>
            </a:pPr>
            <a:r>
              <a:rPr lang="nl-BE" dirty="0" err="1">
                <a:latin typeface="Avenir Roman"/>
              </a:rPr>
              <a:t>methodological</a:t>
            </a:r>
            <a:r>
              <a:rPr lang="nl-BE" dirty="0">
                <a:latin typeface="Avenir Roman"/>
              </a:rPr>
              <a:t> </a:t>
            </a:r>
            <a:r>
              <a:rPr lang="nl-BE" dirty="0" err="1">
                <a:latin typeface="Avenir Roman"/>
              </a:rPr>
              <a:t>shortcomings</a:t>
            </a:r>
            <a:r>
              <a:rPr lang="nl-BE" dirty="0">
                <a:latin typeface="Avenir Roman"/>
              </a:rPr>
              <a:t> (e.g., </a:t>
            </a:r>
            <a:r>
              <a:rPr lang="nl-BE" dirty="0" err="1">
                <a:latin typeface="Avenir Roman"/>
              </a:rPr>
              <a:t>lack</a:t>
            </a:r>
            <a:r>
              <a:rPr lang="nl-BE" dirty="0">
                <a:latin typeface="Avenir Roman"/>
              </a:rPr>
              <a:t> of control </a:t>
            </a:r>
            <a:r>
              <a:rPr lang="nl-BE" dirty="0" err="1">
                <a:latin typeface="Avenir Roman"/>
              </a:rPr>
              <a:t>groups</a:t>
            </a:r>
            <a:r>
              <a:rPr lang="nl-BE" dirty="0">
                <a:latin typeface="Avenir Roman"/>
              </a:rPr>
              <a:t>, no long-term assessment)</a:t>
            </a:r>
          </a:p>
          <a:p>
            <a:pPr marL="342900" indent="-342900">
              <a:lnSpc>
                <a:spcPct val="90000"/>
              </a:lnSpc>
              <a:buFont typeface="Arial" panose="020B0604020202020204" pitchFamily="34" charset="0"/>
              <a:buChar char="•"/>
            </a:pPr>
            <a:r>
              <a:rPr lang="nl-BE" dirty="0" err="1">
                <a:latin typeface="Avenir Roman"/>
              </a:rPr>
              <a:t>often</a:t>
            </a:r>
            <a:r>
              <a:rPr lang="nl-BE" dirty="0">
                <a:latin typeface="Avenir Roman"/>
              </a:rPr>
              <a:t> </a:t>
            </a:r>
            <a:r>
              <a:rPr lang="nl-BE" dirty="0" err="1">
                <a:latin typeface="Avenir Roman"/>
              </a:rPr>
              <a:t>facilitated</a:t>
            </a:r>
            <a:r>
              <a:rPr lang="nl-BE" dirty="0">
                <a:latin typeface="Avenir Roman"/>
              </a:rPr>
              <a:t> (and </a:t>
            </a:r>
            <a:r>
              <a:rPr lang="nl-BE" dirty="0" err="1">
                <a:latin typeface="Avenir Roman"/>
              </a:rPr>
              <a:t>assessed</a:t>
            </a:r>
            <a:r>
              <a:rPr lang="nl-BE" dirty="0">
                <a:latin typeface="Avenir Roman"/>
              </a:rPr>
              <a:t>) </a:t>
            </a:r>
            <a:r>
              <a:rPr lang="nl-BE" dirty="0" err="1">
                <a:latin typeface="Avenir Roman"/>
              </a:rPr>
              <a:t>by</a:t>
            </a:r>
            <a:r>
              <a:rPr lang="nl-BE" dirty="0">
                <a:latin typeface="Avenir Roman"/>
              </a:rPr>
              <a:t> coaching </a:t>
            </a:r>
            <a:r>
              <a:rPr lang="nl-BE" dirty="0" err="1">
                <a:latin typeface="Avenir Roman"/>
              </a:rPr>
              <a:t>staff</a:t>
            </a:r>
            <a:r>
              <a:rPr lang="nl-BE" dirty="0">
                <a:latin typeface="Avenir Roman"/>
              </a:rPr>
              <a:t> </a:t>
            </a:r>
            <a:r>
              <a:rPr lang="nl-BE" dirty="0" err="1">
                <a:latin typeface="Avenir Roman"/>
              </a:rPr>
              <a:t>who</a:t>
            </a:r>
            <a:r>
              <a:rPr lang="nl-BE" dirty="0">
                <a:latin typeface="Avenir Roman"/>
              </a:rPr>
              <a:t> </a:t>
            </a:r>
            <a:r>
              <a:rPr lang="nl-BE" dirty="0" err="1">
                <a:latin typeface="Avenir Roman"/>
              </a:rPr>
              <a:t>lack</a:t>
            </a:r>
            <a:r>
              <a:rPr lang="nl-BE" dirty="0">
                <a:latin typeface="Avenir Roman"/>
              </a:rPr>
              <a:t> </a:t>
            </a:r>
            <a:r>
              <a:rPr lang="nl-BE" dirty="0" err="1">
                <a:latin typeface="Avenir Roman"/>
              </a:rPr>
              <a:t>the</a:t>
            </a:r>
            <a:r>
              <a:rPr lang="nl-BE" dirty="0">
                <a:latin typeface="Avenir Roman"/>
              </a:rPr>
              <a:t> </a:t>
            </a:r>
            <a:r>
              <a:rPr lang="nl-BE" dirty="0" err="1">
                <a:latin typeface="Avenir Roman"/>
              </a:rPr>
              <a:t>skill</a:t>
            </a:r>
            <a:r>
              <a:rPr lang="nl-BE" dirty="0">
                <a:latin typeface="Avenir Roman"/>
              </a:rPr>
              <a:t>/set and/or </a:t>
            </a:r>
            <a:r>
              <a:rPr lang="nl-BE" dirty="0" err="1">
                <a:latin typeface="Avenir Roman"/>
              </a:rPr>
              <a:t>experience</a:t>
            </a:r>
            <a:r>
              <a:rPr lang="nl-BE" dirty="0">
                <a:latin typeface="Avenir Roman"/>
              </a:rPr>
              <a:t> </a:t>
            </a:r>
            <a:r>
              <a:rPr lang="nl-BE" dirty="0" err="1">
                <a:latin typeface="Avenir Roman"/>
              </a:rPr>
              <a:t>to</a:t>
            </a:r>
            <a:r>
              <a:rPr lang="nl-BE" dirty="0">
                <a:latin typeface="Avenir Roman"/>
              </a:rPr>
              <a:t> </a:t>
            </a:r>
            <a:r>
              <a:rPr lang="nl-BE" dirty="0" err="1">
                <a:latin typeface="Avenir Roman"/>
              </a:rPr>
              <a:t>deliver</a:t>
            </a:r>
            <a:r>
              <a:rPr lang="nl-BE" dirty="0">
                <a:latin typeface="Avenir Roman"/>
              </a:rPr>
              <a:t> </a:t>
            </a:r>
            <a:r>
              <a:rPr lang="nl-BE" dirty="0" err="1">
                <a:latin typeface="Avenir Roman"/>
              </a:rPr>
              <a:t>the</a:t>
            </a:r>
            <a:r>
              <a:rPr lang="nl-BE" dirty="0">
                <a:latin typeface="Avenir Roman"/>
              </a:rPr>
              <a:t> </a:t>
            </a:r>
            <a:r>
              <a:rPr lang="nl-BE" dirty="0" err="1">
                <a:latin typeface="Avenir Roman"/>
              </a:rPr>
              <a:t>interventions</a:t>
            </a:r>
            <a:r>
              <a:rPr lang="nl-BE" dirty="0">
                <a:latin typeface="Avenir Roman"/>
              </a:rPr>
              <a:t> </a:t>
            </a:r>
            <a:r>
              <a:rPr lang="nl-BE" dirty="0" err="1">
                <a:latin typeface="Avenir Roman"/>
              </a:rPr>
              <a:t>effectively</a:t>
            </a:r>
            <a:r>
              <a:rPr lang="nl-BE" dirty="0">
                <a:latin typeface="Avenir Roman"/>
              </a:rPr>
              <a:t>, and </a:t>
            </a:r>
            <a:r>
              <a:rPr lang="nl-BE" dirty="0" err="1">
                <a:latin typeface="Avenir Roman"/>
              </a:rPr>
              <a:t>often</a:t>
            </a:r>
            <a:r>
              <a:rPr lang="nl-BE" dirty="0">
                <a:latin typeface="Avenir Roman"/>
              </a:rPr>
              <a:t> suffer </a:t>
            </a:r>
            <a:r>
              <a:rPr lang="nl-BE" dirty="0" err="1">
                <a:latin typeface="Avenir Roman"/>
              </a:rPr>
              <a:t>from</a:t>
            </a:r>
            <a:r>
              <a:rPr lang="nl-BE" dirty="0">
                <a:latin typeface="Avenir Roman"/>
              </a:rPr>
              <a:t> different </a:t>
            </a:r>
            <a:r>
              <a:rPr lang="nl-BE" dirty="0" err="1">
                <a:latin typeface="Avenir Roman"/>
              </a:rPr>
              <a:t>forms</a:t>
            </a:r>
            <a:r>
              <a:rPr lang="nl-BE" dirty="0">
                <a:latin typeface="Avenir Roman"/>
              </a:rPr>
              <a:t> of bias</a:t>
            </a:r>
          </a:p>
        </p:txBody>
      </p:sp>
      <p:sp>
        <p:nvSpPr>
          <p:cNvPr id="7" name="Title 1">
            <a:extLst>
              <a:ext uri="{FF2B5EF4-FFF2-40B4-BE49-F238E27FC236}">
                <a16:creationId xmlns:a16="http://schemas.microsoft.com/office/drawing/2014/main" id="{E16374FD-3178-4334-92FB-6FF2D87998B8}"/>
              </a:ext>
            </a:extLst>
          </p:cNvPr>
          <p:cNvSpPr>
            <a:spLocks noGrp="1"/>
          </p:cNvSpPr>
          <p:nvPr>
            <p:ph type="ctrTitle"/>
          </p:nvPr>
        </p:nvSpPr>
        <p:spPr>
          <a:xfrm>
            <a:off x="685800" y="286046"/>
            <a:ext cx="7772400" cy="522288"/>
          </a:xfrm>
        </p:spPr>
        <p:txBody>
          <a:bodyPr anchor="t">
            <a:noAutofit/>
          </a:bodyPr>
          <a:lstStyle>
            <a:lvl1pPr algn="l">
              <a:defRPr sz="3600" b="1"/>
            </a:lvl1pPr>
          </a:lstStyle>
          <a:p>
            <a:r>
              <a:rPr lang="en-US" sz="3200" b="0" dirty="0">
                <a:solidFill>
                  <a:srgbClr val="22568B"/>
                </a:solidFill>
                <a:latin typeface="Avenir Roman" panose="02000503020000020003" pitchFamily="2" charset="0"/>
              </a:rPr>
              <a:t>Contemporary approaches to team identity development </a:t>
            </a:r>
            <a:br>
              <a:rPr lang="en-US" b="0" dirty="0">
                <a:solidFill>
                  <a:srgbClr val="22568B"/>
                </a:solidFill>
                <a:latin typeface="Avenir Roman" panose="02000503020000020003" pitchFamily="2" charset="0"/>
              </a:rPr>
            </a:br>
            <a:r>
              <a:rPr lang="en-US" b="0" dirty="0">
                <a:solidFill>
                  <a:srgbClr val="22568B"/>
                </a:solidFill>
                <a:latin typeface="Avenir Roman" panose="02000503020000020003" pitchFamily="2" charset="0"/>
              </a:rPr>
              <a:t> </a:t>
            </a:r>
          </a:p>
        </p:txBody>
      </p:sp>
      <p:sp>
        <p:nvSpPr>
          <p:cNvPr id="10" name="Subtitle 2">
            <a:extLst>
              <a:ext uri="{FF2B5EF4-FFF2-40B4-BE49-F238E27FC236}">
                <a16:creationId xmlns:a16="http://schemas.microsoft.com/office/drawing/2014/main" id="{8F590BBE-DFF9-4E01-91C4-3D5760711361}"/>
              </a:ext>
            </a:extLst>
          </p:cNvPr>
          <p:cNvSpPr txBox="1">
            <a:spLocks/>
          </p:cNvSpPr>
          <p:nvPr/>
        </p:nvSpPr>
        <p:spPr>
          <a:xfrm>
            <a:off x="685800" y="1404118"/>
            <a:ext cx="7772400" cy="519094"/>
          </a:xfrm>
          <a:prstGeom prst="rect">
            <a:avLst/>
          </a:prstGeom>
        </p:spPr>
        <p:txBody>
          <a:bodyPr vert="horz" lIns="91440" tIns="45720" rIns="91440" bIns="45720" rtlCol="0">
            <a:normAutofit/>
          </a:bodyPr>
          <a:lstStyle>
            <a:lvl1pPr marL="0" indent="0" algn="l" defTabSz="685800" rtl="0" eaLnBrk="1" latinLnBrk="0" hangingPunct="1">
              <a:lnSpc>
                <a:spcPct val="85000"/>
              </a:lnSpc>
              <a:spcBef>
                <a:spcPts val="975"/>
              </a:spcBef>
              <a:buFont typeface="Arial" pitchFamily="34" charset="0"/>
              <a:buNone/>
              <a:defRPr sz="2800" kern="1200">
                <a:solidFill>
                  <a:srgbClr val="708DEA"/>
                </a:solidFill>
                <a:latin typeface="+mn-lt"/>
                <a:ea typeface="+mn-ea"/>
                <a:cs typeface="+mn-cs"/>
              </a:defRPr>
            </a:lvl1pPr>
            <a:lvl2pPr marL="457200" indent="0" algn="ctr" defTabSz="685800" rtl="0" eaLnBrk="1" latinLnBrk="0" hangingPunct="1">
              <a:lnSpc>
                <a:spcPct val="85000"/>
              </a:lnSpc>
              <a:spcBef>
                <a:spcPts val="450"/>
              </a:spcBef>
              <a:buFont typeface="Arial" pitchFamily="34" charset="0"/>
              <a:buNone/>
              <a:defRPr sz="1800" kern="1200">
                <a:solidFill>
                  <a:schemeClr val="tx1">
                    <a:tint val="75000"/>
                  </a:schemeClr>
                </a:solidFill>
                <a:latin typeface="+mn-lt"/>
                <a:ea typeface="+mn-ea"/>
                <a:cs typeface="+mn-cs"/>
              </a:defRPr>
            </a:lvl2pPr>
            <a:lvl3pPr marL="914400" indent="0" algn="ctr" defTabSz="685800" rtl="0" eaLnBrk="1" latinLnBrk="0" hangingPunct="1">
              <a:lnSpc>
                <a:spcPct val="85000"/>
              </a:lnSpc>
              <a:spcBef>
                <a:spcPts val="450"/>
              </a:spcBef>
              <a:buFont typeface="Arial" pitchFamily="34" charset="0"/>
              <a:buNone/>
              <a:defRPr sz="1500" i="1" kern="1200">
                <a:solidFill>
                  <a:schemeClr val="tx1">
                    <a:tint val="75000"/>
                  </a:schemeClr>
                </a:solidFill>
                <a:latin typeface="+mn-lt"/>
                <a:ea typeface="+mn-ea"/>
                <a:cs typeface="+mn-cs"/>
              </a:defRPr>
            </a:lvl3pPr>
            <a:lvl4pPr marL="13716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4pPr>
            <a:lvl5pPr marL="18288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5pPr>
            <a:lvl6pPr marL="22860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6pPr>
            <a:lvl7pPr marL="27432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7pPr>
            <a:lvl8pPr marL="32004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8pPr>
            <a:lvl9pPr marL="36576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9pPr>
          </a:lstStyle>
          <a:p>
            <a:pPr fontAlgn="auto">
              <a:spcAft>
                <a:spcPts val="0"/>
              </a:spcAft>
            </a:pPr>
            <a:r>
              <a:rPr lang="en-US" sz="2400" dirty="0">
                <a:solidFill>
                  <a:srgbClr val="4094D1"/>
                </a:solidFill>
                <a:latin typeface="Avenir Roman" panose="02000503020000020003" pitchFamily="2" charset="0"/>
              </a:rPr>
              <a:t>The limitations of team-building interventions </a:t>
            </a:r>
          </a:p>
        </p:txBody>
      </p:sp>
    </p:spTree>
    <p:extLst>
      <p:ext uri="{BB962C8B-B14F-4D97-AF65-F5344CB8AC3E}">
        <p14:creationId xmlns:p14="http://schemas.microsoft.com/office/powerpoint/2010/main" val="125862216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C4FCFD-1A33-42F0-A9D8-CA9DA9FB6843}"/>
              </a:ext>
            </a:extLst>
          </p:cNvPr>
          <p:cNvSpPr>
            <a:spLocks noGrp="1"/>
          </p:cNvSpPr>
          <p:nvPr>
            <p:ph type="ctrTitle"/>
          </p:nvPr>
        </p:nvSpPr>
        <p:spPr/>
        <p:txBody>
          <a:bodyPr/>
          <a:lstStyle/>
          <a:p>
            <a:endParaRPr lang="nl-BE"/>
          </a:p>
        </p:txBody>
      </p:sp>
      <p:sp>
        <p:nvSpPr>
          <p:cNvPr id="3" name="Subtitle 2">
            <a:extLst>
              <a:ext uri="{FF2B5EF4-FFF2-40B4-BE49-F238E27FC236}">
                <a16:creationId xmlns:a16="http://schemas.microsoft.com/office/drawing/2014/main" id="{704D8412-43EF-493E-AD61-9E2C242635FF}"/>
              </a:ext>
            </a:extLst>
          </p:cNvPr>
          <p:cNvSpPr>
            <a:spLocks noGrp="1"/>
          </p:cNvSpPr>
          <p:nvPr>
            <p:ph type="subTitle" idx="1"/>
          </p:nvPr>
        </p:nvSpPr>
        <p:spPr/>
        <p:txBody>
          <a:bodyPr/>
          <a:lstStyle/>
          <a:p>
            <a:endParaRPr lang="nl-BE"/>
          </a:p>
        </p:txBody>
      </p:sp>
      <p:sp>
        <p:nvSpPr>
          <p:cNvPr id="4" name="Content Placeholder 3">
            <a:extLst>
              <a:ext uri="{FF2B5EF4-FFF2-40B4-BE49-F238E27FC236}">
                <a16:creationId xmlns:a16="http://schemas.microsoft.com/office/drawing/2014/main" id="{F97CC85A-F752-471D-986A-A257E620FF89}"/>
              </a:ext>
            </a:extLst>
          </p:cNvPr>
          <p:cNvSpPr>
            <a:spLocks noGrp="1"/>
          </p:cNvSpPr>
          <p:nvPr>
            <p:ph sz="quarter" idx="10"/>
          </p:nvPr>
        </p:nvSpPr>
        <p:spPr/>
        <p:txBody>
          <a:bodyPr/>
          <a:lstStyle/>
          <a:p>
            <a:endParaRPr lang="nl-BE"/>
          </a:p>
        </p:txBody>
      </p:sp>
      <p:sp>
        <p:nvSpPr>
          <p:cNvPr id="5" name="Slide Number Placeholder 4">
            <a:extLst>
              <a:ext uri="{FF2B5EF4-FFF2-40B4-BE49-F238E27FC236}">
                <a16:creationId xmlns:a16="http://schemas.microsoft.com/office/drawing/2014/main" id="{F8C845EF-09D3-4477-A408-BD879A442312}"/>
              </a:ext>
            </a:extLst>
          </p:cNvPr>
          <p:cNvSpPr>
            <a:spLocks noGrp="1"/>
          </p:cNvSpPr>
          <p:nvPr>
            <p:ph type="sldNum" sz="quarter" idx="4"/>
          </p:nvPr>
        </p:nvSpPr>
        <p:spPr/>
        <p:txBody>
          <a:bodyPr/>
          <a:lstStyle/>
          <a:p>
            <a:fld id="{BDED0440-CF85-4CB9-8D89-87E5AE29F424}" type="slidenum">
              <a:rPr lang="en-GB" smtClean="0"/>
              <a:pPr/>
              <a:t>7</a:t>
            </a:fld>
            <a:endParaRPr lang="en-GB" dirty="0"/>
          </a:p>
        </p:txBody>
      </p:sp>
      <p:pic>
        <p:nvPicPr>
          <p:cNvPr id="6" name="Picture 5">
            <a:extLst>
              <a:ext uri="{FF2B5EF4-FFF2-40B4-BE49-F238E27FC236}">
                <a16:creationId xmlns:a16="http://schemas.microsoft.com/office/drawing/2014/main" id="{DF4A1095-4453-4BE8-8588-7C3A464ED772}"/>
              </a:ext>
            </a:extLst>
          </p:cNvPr>
          <p:cNvPicPr>
            <a:picLocks noChangeAspect="1"/>
          </p:cNvPicPr>
          <p:nvPr/>
        </p:nvPicPr>
        <p:blipFill>
          <a:blip r:embed="rId2"/>
          <a:stretch>
            <a:fillRect/>
          </a:stretch>
        </p:blipFill>
        <p:spPr>
          <a:xfrm>
            <a:off x="270442" y="167703"/>
            <a:ext cx="7589415" cy="4537444"/>
          </a:xfrm>
          <a:prstGeom prst="rect">
            <a:avLst/>
          </a:prstGeom>
        </p:spPr>
      </p:pic>
    </p:spTree>
    <p:extLst>
      <p:ext uri="{BB962C8B-B14F-4D97-AF65-F5344CB8AC3E}">
        <p14:creationId xmlns:p14="http://schemas.microsoft.com/office/powerpoint/2010/main" val="150894043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8FE9EBA9-4843-A348-B607-AF6A8AA45D5F}"/>
              </a:ext>
            </a:extLst>
          </p:cNvPr>
          <p:cNvSpPr>
            <a:spLocks noGrp="1"/>
          </p:cNvSpPr>
          <p:nvPr>
            <p:ph type="sldNum" sz="quarter" idx="4"/>
          </p:nvPr>
        </p:nvSpPr>
        <p:spPr/>
        <p:txBody>
          <a:bodyPr/>
          <a:lstStyle/>
          <a:p>
            <a:fld id="{BDED0440-CF85-4CB9-8D89-87E5AE29F424}" type="slidenum">
              <a:rPr lang="en-GB" smtClean="0"/>
              <a:pPr/>
              <a:t>8</a:t>
            </a:fld>
            <a:endParaRPr lang="en-GB" dirty="0"/>
          </a:p>
        </p:txBody>
      </p:sp>
      <p:sp>
        <p:nvSpPr>
          <p:cNvPr id="9" name="Content Placeholder 2">
            <a:extLst>
              <a:ext uri="{FF2B5EF4-FFF2-40B4-BE49-F238E27FC236}">
                <a16:creationId xmlns:a16="http://schemas.microsoft.com/office/drawing/2014/main" id="{9E1FB00C-FB00-47C6-88BF-17239AD5F695}"/>
              </a:ext>
            </a:extLst>
          </p:cNvPr>
          <p:cNvSpPr>
            <a:spLocks noGrp="1"/>
          </p:cNvSpPr>
          <p:nvPr>
            <p:ph sz="quarter" idx="10"/>
          </p:nvPr>
        </p:nvSpPr>
        <p:spPr>
          <a:xfrm>
            <a:off x="157952" y="1720356"/>
            <a:ext cx="8187856" cy="3643086"/>
          </a:xfrm>
        </p:spPr>
        <p:txBody>
          <a:bodyPr>
            <a:normAutofit/>
          </a:bodyPr>
          <a:lstStyle/>
          <a:p>
            <a:pPr marL="342900" indent="-342900">
              <a:lnSpc>
                <a:spcPct val="90000"/>
              </a:lnSpc>
              <a:buFont typeface="Arial" panose="020B0604020202020204" pitchFamily="34" charset="0"/>
              <a:buChar char="•"/>
            </a:pPr>
            <a:r>
              <a:rPr lang="nl-BE" dirty="0">
                <a:latin typeface="Avenir Roman"/>
              </a:rPr>
              <a:t>team </a:t>
            </a:r>
            <a:r>
              <a:rPr lang="nl-BE" dirty="0" err="1">
                <a:latin typeface="Avenir Roman"/>
              </a:rPr>
              <a:t>identity</a:t>
            </a:r>
            <a:r>
              <a:rPr lang="nl-BE" dirty="0">
                <a:latin typeface="Avenir Roman"/>
              </a:rPr>
              <a:t> </a:t>
            </a:r>
            <a:r>
              <a:rPr lang="nl-BE" dirty="0" err="1">
                <a:latin typeface="Avenir Roman"/>
              </a:rPr>
              <a:t>goes</a:t>
            </a:r>
            <a:r>
              <a:rPr lang="nl-BE" dirty="0">
                <a:latin typeface="Avenir Roman"/>
              </a:rPr>
              <a:t> well </a:t>
            </a:r>
            <a:r>
              <a:rPr lang="nl-BE" dirty="0" err="1">
                <a:latin typeface="Avenir Roman"/>
              </a:rPr>
              <a:t>beyond</a:t>
            </a:r>
            <a:r>
              <a:rPr lang="nl-BE" dirty="0">
                <a:latin typeface="Avenir Roman"/>
              </a:rPr>
              <a:t> team </a:t>
            </a:r>
            <a:r>
              <a:rPr lang="nl-BE" dirty="0" err="1">
                <a:latin typeface="Avenir Roman"/>
              </a:rPr>
              <a:t>cohesion</a:t>
            </a:r>
            <a:r>
              <a:rPr lang="nl-BE" dirty="0">
                <a:latin typeface="Avenir Roman"/>
              </a:rPr>
              <a:t>, and </a:t>
            </a:r>
            <a:r>
              <a:rPr lang="nl-BE" dirty="0" err="1">
                <a:latin typeface="Avenir Roman"/>
              </a:rPr>
              <a:t>refers</a:t>
            </a:r>
            <a:r>
              <a:rPr lang="nl-BE" dirty="0">
                <a:latin typeface="Avenir Roman"/>
              </a:rPr>
              <a:t> </a:t>
            </a:r>
            <a:r>
              <a:rPr lang="nl-BE" b="1" dirty="0" err="1">
                <a:latin typeface="Avenir Roman"/>
              </a:rPr>
              <a:t>to</a:t>
            </a:r>
            <a:r>
              <a:rPr lang="nl-BE" b="1" dirty="0">
                <a:latin typeface="Avenir Roman"/>
              </a:rPr>
              <a:t> </a:t>
            </a:r>
            <a:r>
              <a:rPr lang="nl-BE" b="1" dirty="0" err="1">
                <a:latin typeface="Avenir Roman"/>
              </a:rPr>
              <a:t>the</a:t>
            </a:r>
            <a:r>
              <a:rPr lang="nl-BE" b="1" dirty="0">
                <a:latin typeface="Avenir Roman"/>
              </a:rPr>
              <a:t> </a:t>
            </a:r>
            <a:r>
              <a:rPr lang="nl-BE" b="1" dirty="0" err="1">
                <a:latin typeface="Avenir Roman"/>
              </a:rPr>
              <a:t>internalisation</a:t>
            </a:r>
            <a:r>
              <a:rPr lang="nl-BE" b="1" dirty="0">
                <a:latin typeface="Avenir Roman"/>
              </a:rPr>
              <a:t> of a </a:t>
            </a:r>
            <a:r>
              <a:rPr lang="nl-BE" b="1" dirty="0" err="1">
                <a:latin typeface="Avenir Roman"/>
              </a:rPr>
              <a:t>particular</a:t>
            </a:r>
            <a:r>
              <a:rPr lang="nl-BE" b="1" dirty="0">
                <a:latin typeface="Avenir Roman"/>
              </a:rPr>
              <a:t> </a:t>
            </a:r>
            <a:r>
              <a:rPr lang="nl-BE" b="1" dirty="0" err="1">
                <a:latin typeface="Avenir Roman"/>
              </a:rPr>
              <a:t>group</a:t>
            </a:r>
            <a:r>
              <a:rPr lang="nl-BE" b="1" dirty="0">
                <a:latin typeface="Avenir Roman"/>
              </a:rPr>
              <a:t> </a:t>
            </a:r>
            <a:r>
              <a:rPr lang="nl-BE" b="1" dirty="0" err="1">
                <a:latin typeface="Avenir Roman"/>
              </a:rPr>
              <a:t>into</a:t>
            </a:r>
            <a:r>
              <a:rPr lang="nl-BE" b="1" dirty="0">
                <a:latin typeface="Avenir Roman"/>
              </a:rPr>
              <a:t> a </a:t>
            </a:r>
            <a:r>
              <a:rPr lang="nl-BE" b="1" dirty="0" err="1">
                <a:latin typeface="Avenir Roman"/>
              </a:rPr>
              <a:t>depersonalised</a:t>
            </a:r>
            <a:r>
              <a:rPr lang="nl-BE" b="1" dirty="0">
                <a:latin typeface="Avenir Roman"/>
              </a:rPr>
              <a:t> sense of </a:t>
            </a:r>
            <a:r>
              <a:rPr lang="nl-BE" b="1" dirty="0" err="1">
                <a:latin typeface="Avenir Roman"/>
              </a:rPr>
              <a:t>self</a:t>
            </a:r>
            <a:endParaRPr lang="nl-BE" b="1" dirty="0">
              <a:latin typeface="Avenir Roman"/>
            </a:endParaRPr>
          </a:p>
          <a:p>
            <a:pPr marL="342900" indent="-342900">
              <a:lnSpc>
                <a:spcPct val="90000"/>
              </a:lnSpc>
              <a:buFont typeface="Arial" panose="020B0604020202020204" pitchFamily="34" charset="0"/>
              <a:buChar char="•"/>
            </a:pPr>
            <a:r>
              <a:rPr lang="nl-BE" dirty="0" err="1">
                <a:latin typeface="Avenir Roman"/>
              </a:rPr>
              <a:t>this</a:t>
            </a:r>
            <a:r>
              <a:rPr lang="nl-BE" dirty="0">
                <a:latin typeface="Avenir Roman"/>
              </a:rPr>
              <a:t> leads members </a:t>
            </a:r>
            <a:r>
              <a:rPr lang="nl-BE" dirty="0" err="1">
                <a:latin typeface="Avenir Roman"/>
              </a:rPr>
              <a:t>to</a:t>
            </a:r>
            <a:r>
              <a:rPr lang="nl-BE" dirty="0">
                <a:latin typeface="Avenir Roman"/>
              </a:rPr>
              <a:t> </a:t>
            </a:r>
            <a:r>
              <a:rPr lang="nl-BE" dirty="0" err="1">
                <a:latin typeface="Avenir Roman"/>
              </a:rPr>
              <a:t>see</a:t>
            </a:r>
            <a:r>
              <a:rPr lang="nl-BE" dirty="0">
                <a:latin typeface="Avenir Roman"/>
              </a:rPr>
              <a:t> </a:t>
            </a:r>
            <a:r>
              <a:rPr lang="nl-BE" dirty="0" err="1">
                <a:latin typeface="Avenir Roman"/>
              </a:rPr>
              <a:t>the</a:t>
            </a:r>
            <a:r>
              <a:rPr lang="nl-BE" dirty="0">
                <a:latin typeface="Avenir Roman"/>
              </a:rPr>
              <a:t> </a:t>
            </a:r>
            <a:r>
              <a:rPr lang="nl-BE" dirty="0" err="1">
                <a:latin typeface="Avenir Roman"/>
              </a:rPr>
              <a:t>world</a:t>
            </a:r>
            <a:r>
              <a:rPr lang="nl-BE" dirty="0">
                <a:latin typeface="Avenir Roman"/>
              </a:rPr>
              <a:t> </a:t>
            </a:r>
            <a:r>
              <a:rPr lang="nl-BE" dirty="0" err="1">
                <a:latin typeface="Avenir Roman"/>
              </a:rPr>
              <a:t>from</a:t>
            </a:r>
            <a:r>
              <a:rPr lang="nl-BE" dirty="0">
                <a:latin typeface="Avenir Roman"/>
              </a:rPr>
              <a:t> </a:t>
            </a:r>
            <a:r>
              <a:rPr lang="nl-BE" dirty="0" err="1">
                <a:latin typeface="Avenir Roman"/>
              </a:rPr>
              <a:t>the</a:t>
            </a:r>
            <a:r>
              <a:rPr lang="nl-BE" dirty="0">
                <a:latin typeface="Avenir Roman"/>
              </a:rPr>
              <a:t> </a:t>
            </a:r>
            <a:r>
              <a:rPr lang="nl-BE" dirty="0" err="1">
                <a:latin typeface="Avenir Roman"/>
              </a:rPr>
              <a:t>perspective</a:t>
            </a:r>
            <a:r>
              <a:rPr lang="nl-BE" dirty="0">
                <a:latin typeface="Avenir Roman"/>
              </a:rPr>
              <a:t> of </a:t>
            </a:r>
            <a:r>
              <a:rPr lang="nl-BE" dirty="0" err="1">
                <a:latin typeface="Avenir Roman"/>
              </a:rPr>
              <a:t>that</a:t>
            </a:r>
            <a:r>
              <a:rPr lang="nl-BE" dirty="0">
                <a:latin typeface="Avenir Roman"/>
              </a:rPr>
              <a:t> </a:t>
            </a:r>
            <a:r>
              <a:rPr lang="nl-BE" dirty="0" err="1">
                <a:latin typeface="Avenir Roman"/>
              </a:rPr>
              <a:t>group</a:t>
            </a:r>
            <a:r>
              <a:rPr lang="nl-BE" dirty="0">
                <a:latin typeface="Avenir Roman"/>
              </a:rPr>
              <a:t>, </a:t>
            </a:r>
            <a:r>
              <a:rPr lang="nl-BE" dirty="0" err="1">
                <a:latin typeface="Avenir Roman"/>
              </a:rPr>
              <a:t>so</a:t>
            </a:r>
            <a:r>
              <a:rPr lang="nl-BE" dirty="0">
                <a:latin typeface="Avenir Roman"/>
              </a:rPr>
              <a:t> </a:t>
            </a:r>
            <a:r>
              <a:rPr lang="nl-BE" dirty="0" err="1">
                <a:latin typeface="Avenir Roman"/>
              </a:rPr>
              <a:t>that</a:t>
            </a:r>
            <a:r>
              <a:rPr lang="nl-BE" dirty="0">
                <a:latin typeface="Avenir Roman"/>
              </a:rPr>
              <a:t> </a:t>
            </a:r>
            <a:r>
              <a:rPr lang="nl-BE" dirty="0" err="1">
                <a:latin typeface="Avenir Roman"/>
              </a:rPr>
              <a:t>they</a:t>
            </a:r>
            <a:r>
              <a:rPr lang="nl-BE" dirty="0">
                <a:latin typeface="Avenir Roman"/>
              </a:rPr>
              <a:t> </a:t>
            </a:r>
            <a:r>
              <a:rPr lang="nl-BE" dirty="0" err="1">
                <a:latin typeface="Avenir Roman"/>
              </a:rPr>
              <a:t>subsequently</a:t>
            </a:r>
            <a:r>
              <a:rPr lang="nl-BE" dirty="0">
                <a:latin typeface="Avenir Roman"/>
              </a:rPr>
              <a:t> </a:t>
            </a:r>
            <a:r>
              <a:rPr lang="nl-BE" dirty="0" err="1">
                <a:latin typeface="Avenir Roman"/>
              </a:rPr>
              <a:t>see</a:t>
            </a:r>
            <a:r>
              <a:rPr lang="nl-BE" dirty="0">
                <a:latin typeface="Avenir Roman"/>
              </a:rPr>
              <a:t> </a:t>
            </a:r>
            <a:r>
              <a:rPr lang="nl-BE" dirty="0" err="1">
                <a:latin typeface="Avenir Roman"/>
              </a:rPr>
              <a:t>its</a:t>
            </a:r>
            <a:r>
              <a:rPr lang="nl-BE" dirty="0">
                <a:latin typeface="Avenir Roman"/>
              </a:rPr>
              <a:t> </a:t>
            </a:r>
            <a:r>
              <a:rPr lang="nl-BE" dirty="0" err="1">
                <a:latin typeface="Avenir Roman"/>
              </a:rPr>
              <a:t>norms</a:t>
            </a:r>
            <a:r>
              <a:rPr lang="nl-BE" dirty="0">
                <a:latin typeface="Avenir Roman"/>
              </a:rPr>
              <a:t>, </a:t>
            </a:r>
            <a:r>
              <a:rPr lang="nl-BE" dirty="0" err="1">
                <a:latin typeface="Avenir Roman"/>
              </a:rPr>
              <a:t>values</a:t>
            </a:r>
            <a:r>
              <a:rPr lang="nl-BE" dirty="0">
                <a:latin typeface="Avenir Roman"/>
              </a:rPr>
              <a:t> and goals (i.e., </a:t>
            </a:r>
            <a:r>
              <a:rPr lang="nl-BE" dirty="0" err="1">
                <a:latin typeface="Avenir Roman"/>
              </a:rPr>
              <a:t>the</a:t>
            </a:r>
            <a:r>
              <a:rPr lang="nl-BE" dirty="0">
                <a:latin typeface="Avenir Roman"/>
              </a:rPr>
              <a:t> content of a </a:t>
            </a:r>
            <a:r>
              <a:rPr lang="nl-BE" dirty="0" err="1">
                <a:latin typeface="Avenir Roman"/>
              </a:rPr>
              <a:t>given</a:t>
            </a:r>
            <a:r>
              <a:rPr lang="nl-BE" dirty="0">
                <a:latin typeface="Avenir Roman"/>
              </a:rPr>
              <a:t> </a:t>
            </a:r>
            <a:r>
              <a:rPr lang="nl-BE" dirty="0" err="1">
                <a:latin typeface="Avenir Roman"/>
              </a:rPr>
              <a:t>identity</a:t>
            </a:r>
            <a:r>
              <a:rPr lang="nl-BE" dirty="0">
                <a:latin typeface="Avenir Roman"/>
              </a:rPr>
              <a:t>) </a:t>
            </a:r>
          </a:p>
          <a:p>
            <a:pPr marL="342900" indent="-342900">
              <a:lnSpc>
                <a:spcPct val="90000"/>
              </a:lnSpc>
              <a:buFont typeface="Arial" panose="020B0604020202020204" pitchFamily="34" charset="0"/>
              <a:buChar char="•"/>
            </a:pPr>
            <a:r>
              <a:rPr lang="nl-BE" dirty="0" err="1">
                <a:latin typeface="Avenir Roman"/>
              </a:rPr>
              <a:t>whereas</a:t>
            </a:r>
            <a:r>
              <a:rPr lang="nl-BE" dirty="0">
                <a:latin typeface="Avenir Roman"/>
              </a:rPr>
              <a:t> team </a:t>
            </a:r>
            <a:r>
              <a:rPr lang="nl-BE" dirty="0" err="1">
                <a:latin typeface="Avenir Roman"/>
              </a:rPr>
              <a:t>identification</a:t>
            </a:r>
            <a:r>
              <a:rPr lang="nl-BE" dirty="0">
                <a:latin typeface="Avenir Roman"/>
              </a:rPr>
              <a:t> is </a:t>
            </a:r>
            <a:r>
              <a:rPr lang="nl-BE" dirty="0" err="1">
                <a:latin typeface="Avenir Roman"/>
              </a:rPr>
              <a:t>generally</a:t>
            </a:r>
            <a:r>
              <a:rPr lang="nl-BE" dirty="0">
                <a:latin typeface="Avenir Roman"/>
              </a:rPr>
              <a:t> a basis </a:t>
            </a:r>
            <a:r>
              <a:rPr lang="nl-BE" dirty="0" err="1">
                <a:latin typeface="Avenir Roman"/>
              </a:rPr>
              <a:t>for</a:t>
            </a:r>
            <a:r>
              <a:rPr lang="nl-BE" dirty="0">
                <a:latin typeface="Avenir Roman"/>
              </a:rPr>
              <a:t> </a:t>
            </a:r>
            <a:r>
              <a:rPr lang="nl-BE" dirty="0" err="1">
                <a:latin typeface="Avenir Roman"/>
              </a:rPr>
              <a:t>cohesion</a:t>
            </a:r>
            <a:r>
              <a:rPr lang="nl-BE" dirty="0">
                <a:latin typeface="Avenir Roman"/>
              </a:rPr>
              <a:t>, </a:t>
            </a:r>
            <a:r>
              <a:rPr lang="nl-BE" dirty="0" err="1">
                <a:latin typeface="Avenir Roman"/>
              </a:rPr>
              <a:t>cohesion</a:t>
            </a:r>
            <a:r>
              <a:rPr lang="nl-BE" dirty="0">
                <a:latin typeface="Avenir Roman"/>
              </a:rPr>
              <a:t> is </a:t>
            </a:r>
            <a:r>
              <a:rPr lang="nl-BE" dirty="0" err="1">
                <a:latin typeface="Avenir Roman"/>
              </a:rPr>
              <a:t>not</a:t>
            </a:r>
            <a:r>
              <a:rPr lang="nl-BE" dirty="0">
                <a:latin typeface="Avenir Roman"/>
              </a:rPr>
              <a:t> </a:t>
            </a:r>
            <a:r>
              <a:rPr lang="nl-BE" dirty="0" err="1">
                <a:latin typeface="Avenir Roman"/>
              </a:rPr>
              <a:t>necessarily</a:t>
            </a:r>
            <a:r>
              <a:rPr lang="nl-BE" dirty="0">
                <a:latin typeface="Avenir Roman"/>
              </a:rPr>
              <a:t> a basis </a:t>
            </a:r>
            <a:r>
              <a:rPr lang="nl-BE" dirty="0" err="1">
                <a:latin typeface="Avenir Roman"/>
              </a:rPr>
              <a:t>for</a:t>
            </a:r>
            <a:r>
              <a:rPr lang="nl-BE" dirty="0">
                <a:latin typeface="Avenir Roman"/>
              </a:rPr>
              <a:t> team </a:t>
            </a:r>
            <a:r>
              <a:rPr lang="nl-BE" dirty="0" err="1">
                <a:latin typeface="Avenir Roman"/>
              </a:rPr>
              <a:t>identification</a:t>
            </a:r>
            <a:r>
              <a:rPr lang="nl-BE" dirty="0">
                <a:latin typeface="Avenir Roman"/>
              </a:rPr>
              <a:t>!</a:t>
            </a:r>
          </a:p>
        </p:txBody>
      </p:sp>
      <p:sp>
        <p:nvSpPr>
          <p:cNvPr id="7" name="Title 1">
            <a:extLst>
              <a:ext uri="{FF2B5EF4-FFF2-40B4-BE49-F238E27FC236}">
                <a16:creationId xmlns:a16="http://schemas.microsoft.com/office/drawing/2014/main" id="{E16374FD-3178-4334-92FB-6FF2D87998B8}"/>
              </a:ext>
            </a:extLst>
          </p:cNvPr>
          <p:cNvSpPr>
            <a:spLocks noGrp="1"/>
          </p:cNvSpPr>
          <p:nvPr>
            <p:ph type="ctrTitle"/>
          </p:nvPr>
        </p:nvSpPr>
        <p:spPr>
          <a:xfrm>
            <a:off x="685800" y="286046"/>
            <a:ext cx="7772400" cy="522288"/>
          </a:xfrm>
        </p:spPr>
        <p:txBody>
          <a:bodyPr anchor="t">
            <a:noAutofit/>
          </a:bodyPr>
          <a:lstStyle>
            <a:lvl1pPr algn="l">
              <a:defRPr sz="3600" b="1"/>
            </a:lvl1pPr>
          </a:lstStyle>
          <a:p>
            <a:r>
              <a:rPr lang="en-US" sz="3200" b="0" dirty="0">
                <a:solidFill>
                  <a:srgbClr val="22568B"/>
                </a:solidFill>
                <a:latin typeface="Avenir Roman" panose="02000503020000020003" pitchFamily="2" charset="0"/>
              </a:rPr>
              <a:t>A social identity approach to team identity development </a:t>
            </a:r>
            <a:br>
              <a:rPr lang="en-US" b="0" dirty="0">
                <a:solidFill>
                  <a:srgbClr val="22568B"/>
                </a:solidFill>
                <a:latin typeface="Avenir Roman" panose="02000503020000020003" pitchFamily="2" charset="0"/>
              </a:rPr>
            </a:br>
            <a:r>
              <a:rPr lang="en-US" b="0" dirty="0">
                <a:solidFill>
                  <a:srgbClr val="22568B"/>
                </a:solidFill>
                <a:latin typeface="Avenir Roman" panose="02000503020000020003" pitchFamily="2" charset="0"/>
              </a:rPr>
              <a:t> </a:t>
            </a:r>
          </a:p>
        </p:txBody>
      </p:sp>
    </p:spTree>
    <p:extLst>
      <p:ext uri="{BB962C8B-B14F-4D97-AF65-F5344CB8AC3E}">
        <p14:creationId xmlns:p14="http://schemas.microsoft.com/office/powerpoint/2010/main" val="418685640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8FE9EBA9-4843-A348-B607-AF6A8AA45D5F}"/>
              </a:ext>
            </a:extLst>
          </p:cNvPr>
          <p:cNvSpPr>
            <a:spLocks noGrp="1"/>
          </p:cNvSpPr>
          <p:nvPr>
            <p:ph type="sldNum" sz="quarter" idx="4"/>
          </p:nvPr>
        </p:nvSpPr>
        <p:spPr/>
        <p:txBody>
          <a:bodyPr/>
          <a:lstStyle/>
          <a:p>
            <a:fld id="{BDED0440-CF85-4CB9-8D89-87E5AE29F424}" type="slidenum">
              <a:rPr lang="en-GB" smtClean="0"/>
              <a:pPr/>
              <a:t>9</a:t>
            </a:fld>
            <a:endParaRPr lang="en-GB" dirty="0"/>
          </a:p>
        </p:txBody>
      </p:sp>
      <p:sp>
        <p:nvSpPr>
          <p:cNvPr id="9" name="Content Placeholder 2">
            <a:extLst>
              <a:ext uri="{FF2B5EF4-FFF2-40B4-BE49-F238E27FC236}">
                <a16:creationId xmlns:a16="http://schemas.microsoft.com/office/drawing/2014/main" id="{9E1FB00C-FB00-47C6-88BF-17239AD5F695}"/>
              </a:ext>
            </a:extLst>
          </p:cNvPr>
          <p:cNvSpPr>
            <a:spLocks noGrp="1"/>
          </p:cNvSpPr>
          <p:nvPr>
            <p:ph sz="quarter" idx="10"/>
          </p:nvPr>
        </p:nvSpPr>
        <p:spPr>
          <a:xfrm>
            <a:off x="471721" y="2681325"/>
            <a:ext cx="8235593" cy="2347875"/>
          </a:xfrm>
        </p:spPr>
        <p:txBody>
          <a:bodyPr>
            <a:normAutofit/>
          </a:bodyPr>
          <a:lstStyle/>
          <a:p>
            <a:pPr marL="342900" indent="-342900">
              <a:lnSpc>
                <a:spcPct val="90000"/>
              </a:lnSpc>
              <a:buFont typeface="Arial" panose="020B0604020202020204" pitchFamily="34" charset="0"/>
              <a:buChar char="•"/>
            </a:pPr>
            <a:r>
              <a:rPr lang="nl-BE" sz="1800" dirty="0" err="1">
                <a:latin typeface="Avenir Roman"/>
              </a:rPr>
              <a:t>identity</a:t>
            </a:r>
            <a:r>
              <a:rPr lang="nl-BE" sz="1800" dirty="0">
                <a:latin typeface="Avenir Roman"/>
              </a:rPr>
              <a:t> </a:t>
            </a:r>
            <a:r>
              <a:rPr lang="nl-BE" sz="1800" dirty="0" err="1">
                <a:latin typeface="Avenir Roman"/>
              </a:rPr>
              <a:t>leadership</a:t>
            </a:r>
            <a:r>
              <a:rPr lang="nl-BE" sz="1800" dirty="0">
                <a:latin typeface="Avenir Roman"/>
              </a:rPr>
              <a:t> </a:t>
            </a:r>
            <a:r>
              <a:rPr lang="nl-BE" sz="1800" dirty="0" err="1">
                <a:latin typeface="Avenir Roman"/>
              </a:rPr>
              <a:t>dependent</a:t>
            </a:r>
            <a:r>
              <a:rPr lang="nl-BE" sz="1800" dirty="0">
                <a:latin typeface="Avenir Roman"/>
              </a:rPr>
              <a:t> </a:t>
            </a:r>
            <a:r>
              <a:rPr lang="nl-BE" sz="1800" dirty="0" err="1">
                <a:latin typeface="Avenir Roman"/>
              </a:rPr>
              <a:t>upon</a:t>
            </a:r>
            <a:r>
              <a:rPr lang="nl-BE" sz="1800" dirty="0">
                <a:latin typeface="Avenir Roman"/>
              </a:rPr>
              <a:t> </a:t>
            </a:r>
            <a:r>
              <a:rPr lang="nl-BE" sz="1800" dirty="0" err="1">
                <a:latin typeface="Avenir Roman"/>
              </a:rPr>
              <a:t>perceived</a:t>
            </a:r>
            <a:r>
              <a:rPr lang="nl-BE" sz="1800" dirty="0">
                <a:latin typeface="Avenir Roman"/>
              </a:rPr>
              <a:t> </a:t>
            </a:r>
            <a:r>
              <a:rPr lang="nl-BE" sz="1800" b="1" dirty="0" err="1">
                <a:latin typeface="Avenir Roman"/>
              </a:rPr>
              <a:t>prototypicality</a:t>
            </a:r>
            <a:r>
              <a:rPr lang="nl-BE" sz="1800" dirty="0">
                <a:latin typeface="Avenir Roman"/>
              </a:rPr>
              <a:t> of leader as </a:t>
            </a:r>
            <a:r>
              <a:rPr lang="nl-BE" sz="1800" dirty="0" err="1">
                <a:latin typeface="Avenir Roman"/>
              </a:rPr>
              <a:t>group</a:t>
            </a:r>
            <a:r>
              <a:rPr lang="nl-BE" sz="1800" dirty="0">
                <a:latin typeface="Avenir Roman"/>
              </a:rPr>
              <a:t> member and on </a:t>
            </a:r>
            <a:r>
              <a:rPr lang="nl-BE" sz="1800" dirty="0" err="1">
                <a:latin typeface="Avenir Roman"/>
              </a:rPr>
              <a:t>identity</a:t>
            </a:r>
            <a:r>
              <a:rPr lang="nl-BE" sz="1800" dirty="0">
                <a:latin typeface="Avenir Roman"/>
              </a:rPr>
              <a:t> </a:t>
            </a:r>
            <a:r>
              <a:rPr lang="nl-BE" sz="1800" b="1" dirty="0" err="1">
                <a:latin typeface="Avenir Roman"/>
              </a:rPr>
              <a:t>entrepreneurship</a:t>
            </a:r>
            <a:r>
              <a:rPr lang="nl-BE" sz="1800" dirty="0">
                <a:latin typeface="Avenir Roman"/>
              </a:rPr>
              <a:t> of leader (i.e., </a:t>
            </a:r>
            <a:r>
              <a:rPr lang="nl-BE" sz="1800" dirty="0" err="1">
                <a:latin typeface="Avenir Roman"/>
              </a:rPr>
              <a:t>creating</a:t>
            </a:r>
            <a:r>
              <a:rPr lang="nl-BE" sz="1800" dirty="0">
                <a:latin typeface="Avenir Roman"/>
              </a:rPr>
              <a:t> and </a:t>
            </a:r>
            <a:r>
              <a:rPr lang="nl-BE" sz="1800" dirty="0" err="1">
                <a:latin typeface="Avenir Roman"/>
              </a:rPr>
              <a:t>defining</a:t>
            </a:r>
            <a:r>
              <a:rPr lang="nl-BE" sz="1800" dirty="0">
                <a:latin typeface="Avenir Roman"/>
              </a:rPr>
              <a:t> a sense of ‘</a:t>
            </a:r>
            <a:r>
              <a:rPr lang="nl-BE" sz="1800" dirty="0" err="1">
                <a:latin typeface="Avenir Roman"/>
              </a:rPr>
              <a:t>us</a:t>
            </a:r>
            <a:r>
              <a:rPr lang="nl-BE" sz="1800" dirty="0">
                <a:latin typeface="Avenir Roman"/>
              </a:rPr>
              <a:t>’)</a:t>
            </a:r>
          </a:p>
          <a:p>
            <a:pPr marL="342900" indent="-342900">
              <a:lnSpc>
                <a:spcPct val="90000"/>
              </a:lnSpc>
              <a:buFont typeface="Arial" panose="020B0604020202020204" pitchFamily="34" charset="0"/>
              <a:buChar char="•"/>
            </a:pPr>
            <a:r>
              <a:rPr lang="nl-BE" sz="1800" dirty="0" err="1">
                <a:latin typeface="Avenir Roman"/>
              </a:rPr>
              <a:t>not</a:t>
            </a:r>
            <a:r>
              <a:rPr lang="nl-BE" sz="1800" dirty="0">
                <a:latin typeface="Avenir Roman"/>
              </a:rPr>
              <a:t> </a:t>
            </a:r>
            <a:r>
              <a:rPr lang="nl-BE" sz="1800" dirty="0" err="1">
                <a:latin typeface="Avenir Roman"/>
              </a:rPr>
              <a:t>restricted</a:t>
            </a:r>
            <a:r>
              <a:rPr lang="nl-BE" sz="1800" dirty="0">
                <a:latin typeface="Avenir Roman"/>
              </a:rPr>
              <a:t> </a:t>
            </a:r>
            <a:r>
              <a:rPr lang="nl-BE" sz="1800" dirty="0" err="1">
                <a:latin typeface="Avenir Roman"/>
              </a:rPr>
              <a:t>to</a:t>
            </a:r>
            <a:r>
              <a:rPr lang="nl-BE" sz="1800" dirty="0">
                <a:latin typeface="Avenir Roman"/>
              </a:rPr>
              <a:t> coaches, but </a:t>
            </a:r>
            <a:r>
              <a:rPr lang="nl-BE" sz="1800" dirty="0" err="1">
                <a:latin typeface="Avenir Roman"/>
              </a:rPr>
              <a:t>also</a:t>
            </a:r>
            <a:r>
              <a:rPr lang="nl-BE" sz="1800" dirty="0">
                <a:latin typeface="Avenir Roman"/>
              </a:rPr>
              <a:t> </a:t>
            </a:r>
            <a:r>
              <a:rPr lang="nl-BE" sz="1800" dirty="0" err="1">
                <a:latin typeface="Avenir Roman"/>
              </a:rPr>
              <a:t>displayed</a:t>
            </a:r>
            <a:r>
              <a:rPr lang="nl-BE" sz="1800" dirty="0">
                <a:latin typeface="Avenir Roman"/>
              </a:rPr>
              <a:t> </a:t>
            </a:r>
            <a:r>
              <a:rPr lang="nl-BE" sz="1800" dirty="0" err="1">
                <a:latin typeface="Avenir Roman"/>
              </a:rPr>
              <a:t>by</a:t>
            </a:r>
            <a:r>
              <a:rPr lang="nl-BE" sz="1800" dirty="0">
                <a:latin typeface="Avenir Roman"/>
              </a:rPr>
              <a:t> </a:t>
            </a:r>
            <a:r>
              <a:rPr lang="nl-BE" sz="1800" dirty="0" err="1">
                <a:latin typeface="Avenir Roman"/>
              </a:rPr>
              <a:t>other</a:t>
            </a:r>
            <a:r>
              <a:rPr lang="nl-BE" sz="1800" dirty="0">
                <a:latin typeface="Avenir Roman"/>
              </a:rPr>
              <a:t> leaders in a team</a:t>
            </a:r>
          </a:p>
          <a:p>
            <a:pPr marL="342900" indent="-342900">
              <a:lnSpc>
                <a:spcPct val="90000"/>
              </a:lnSpc>
              <a:buFont typeface="Arial" panose="020B0604020202020204" pitchFamily="34" charset="0"/>
              <a:buChar char="•"/>
            </a:pPr>
            <a:r>
              <a:rPr lang="nl-BE" sz="1800" dirty="0" err="1">
                <a:latin typeface="Avenir Roman"/>
              </a:rPr>
              <a:t>example</a:t>
            </a:r>
            <a:r>
              <a:rPr lang="nl-BE" sz="1800" dirty="0">
                <a:latin typeface="Avenir Roman"/>
              </a:rPr>
              <a:t>: Warren </a:t>
            </a:r>
            <a:r>
              <a:rPr lang="nl-BE" sz="1800" dirty="0" err="1">
                <a:latin typeface="Avenir Roman"/>
              </a:rPr>
              <a:t>Gatland</a:t>
            </a:r>
            <a:r>
              <a:rPr lang="nl-BE" sz="1800" dirty="0">
                <a:latin typeface="Avenir Roman"/>
              </a:rPr>
              <a:t>, </a:t>
            </a:r>
            <a:r>
              <a:rPr lang="nl-BE" sz="1800" dirty="0" err="1">
                <a:latin typeface="Avenir Roman"/>
              </a:rPr>
              <a:t>the</a:t>
            </a:r>
            <a:r>
              <a:rPr lang="nl-BE" sz="1800" dirty="0">
                <a:latin typeface="Avenir Roman"/>
              </a:rPr>
              <a:t> </a:t>
            </a:r>
            <a:r>
              <a:rPr lang="nl-BE" sz="1800" dirty="0" err="1">
                <a:latin typeface="Avenir Roman"/>
              </a:rPr>
              <a:t>head</a:t>
            </a:r>
            <a:r>
              <a:rPr lang="nl-BE" sz="1800" dirty="0">
                <a:latin typeface="Avenir Roman"/>
              </a:rPr>
              <a:t> coach of Lions team in tour of Australia in 2013: ‘as Lions, </a:t>
            </a:r>
            <a:r>
              <a:rPr lang="nl-BE" sz="1800" dirty="0" err="1">
                <a:latin typeface="Avenir Roman"/>
              </a:rPr>
              <a:t>we’re</a:t>
            </a:r>
            <a:r>
              <a:rPr lang="nl-BE" sz="1800" dirty="0">
                <a:latin typeface="Avenir Roman"/>
              </a:rPr>
              <a:t> in </a:t>
            </a:r>
            <a:r>
              <a:rPr lang="nl-BE" sz="1800" dirty="0" err="1">
                <a:latin typeface="Avenir Roman"/>
              </a:rPr>
              <a:t>this</a:t>
            </a:r>
            <a:r>
              <a:rPr lang="nl-BE" sz="1800" dirty="0">
                <a:latin typeface="Avenir Roman"/>
              </a:rPr>
              <a:t> </a:t>
            </a:r>
            <a:r>
              <a:rPr lang="nl-BE" sz="1800" dirty="0" err="1">
                <a:latin typeface="Avenir Roman"/>
              </a:rPr>
              <a:t>together</a:t>
            </a:r>
            <a:r>
              <a:rPr lang="nl-BE" sz="1800" dirty="0">
                <a:latin typeface="Avenir Roman"/>
              </a:rPr>
              <a:t>’, </a:t>
            </a:r>
            <a:r>
              <a:rPr lang="nl-BE" sz="1800" dirty="0" err="1">
                <a:latin typeface="Avenir Roman"/>
              </a:rPr>
              <a:t>to</a:t>
            </a:r>
            <a:r>
              <a:rPr lang="nl-BE" sz="1800" dirty="0">
                <a:latin typeface="Avenir Roman"/>
              </a:rPr>
              <a:t> </a:t>
            </a:r>
            <a:r>
              <a:rPr lang="nl-BE" sz="1800" dirty="0" err="1">
                <a:latin typeface="Avenir Roman"/>
              </a:rPr>
              <a:t>downplay</a:t>
            </a:r>
            <a:r>
              <a:rPr lang="nl-BE" sz="1800" dirty="0">
                <a:latin typeface="Avenir Roman"/>
              </a:rPr>
              <a:t> different </a:t>
            </a:r>
            <a:r>
              <a:rPr lang="nl-BE" sz="1800" dirty="0" err="1">
                <a:latin typeface="Avenir Roman"/>
              </a:rPr>
              <a:t>national</a:t>
            </a:r>
            <a:r>
              <a:rPr lang="nl-BE" sz="1800" dirty="0">
                <a:latin typeface="Avenir Roman"/>
              </a:rPr>
              <a:t> and </a:t>
            </a:r>
            <a:r>
              <a:rPr lang="nl-BE" sz="1800" dirty="0" err="1">
                <a:latin typeface="Avenir Roman"/>
              </a:rPr>
              <a:t>associated</a:t>
            </a:r>
            <a:r>
              <a:rPr lang="nl-BE" sz="1800" dirty="0">
                <a:latin typeface="Avenir Roman"/>
              </a:rPr>
              <a:t> class </a:t>
            </a:r>
            <a:r>
              <a:rPr lang="nl-BE" sz="1800" dirty="0" err="1">
                <a:latin typeface="Avenir Roman"/>
              </a:rPr>
              <a:t>identities</a:t>
            </a:r>
            <a:r>
              <a:rPr lang="nl-BE" sz="1800" dirty="0">
                <a:latin typeface="Avenir Roman"/>
              </a:rPr>
              <a:t> (</a:t>
            </a:r>
            <a:r>
              <a:rPr lang="nl-BE" sz="1800" dirty="0" err="1">
                <a:latin typeface="Avenir Roman"/>
              </a:rPr>
              <a:t>see</a:t>
            </a:r>
            <a:r>
              <a:rPr lang="nl-BE" sz="1800" dirty="0">
                <a:latin typeface="Avenir Roman"/>
              </a:rPr>
              <a:t> common </a:t>
            </a:r>
            <a:r>
              <a:rPr lang="nl-BE" sz="1800" dirty="0" err="1">
                <a:latin typeface="Avenir Roman"/>
              </a:rPr>
              <a:t>ingroup</a:t>
            </a:r>
            <a:r>
              <a:rPr lang="nl-BE" sz="1800" dirty="0">
                <a:latin typeface="Avenir Roman"/>
              </a:rPr>
              <a:t> </a:t>
            </a:r>
            <a:r>
              <a:rPr lang="nl-BE" sz="1800" dirty="0" err="1">
                <a:latin typeface="Avenir Roman"/>
              </a:rPr>
              <a:t>identity</a:t>
            </a:r>
            <a:r>
              <a:rPr lang="nl-BE" sz="1800" dirty="0">
                <a:latin typeface="Avenir Roman"/>
              </a:rPr>
              <a:t> model) </a:t>
            </a:r>
            <a:r>
              <a:rPr lang="nl-BE" sz="1800" dirty="0">
                <a:solidFill>
                  <a:schemeClr val="bg1">
                    <a:lumMod val="65000"/>
                  </a:schemeClr>
                </a:solidFill>
                <a:latin typeface="Avenir Roman"/>
              </a:rPr>
              <a:t>(</a:t>
            </a:r>
            <a:r>
              <a:rPr lang="nl-BE" sz="1800" dirty="0" err="1">
                <a:solidFill>
                  <a:schemeClr val="bg1">
                    <a:lumMod val="65000"/>
                  </a:schemeClr>
                </a:solidFill>
                <a:latin typeface="Avenir Roman"/>
              </a:rPr>
              <a:t>Gaertner</a:t>
            </a:r>
            <a:r>
              <a:rPr lang="nl-BE" sz="1800" dirty="0">
                <a:solidFill>
                  <a:schemeClr val="bg1">
                    <a:lumMod val="65000"/>
                  </a:schemeClr>
                </a:solidFill>
                <a:latin typeface="Avenir Roman"/>
              </a:rPr>
              <a:t> &amp; </a:t>
            </a:r>
            <a:r>
              <a:rPr lang="nl-BE" sz="1800" dirty="0" err="1">
                <a:solidFill>
                  <a:schemeClr val="bg1">
                    <a:lumMod val="65000"/>
                  </a:schemeClr>
                </a:solidFill>
                <a:latin typeface="Avenir Roman"/>
              </a:rPr>
              <a:t>Dovidio</a:t>
            </a:r>
            <a:r>
              <a:rPr lang="nl-BE" sz="1800" dirty="0">
                <a:solidFill>
                  <a:schemeClr val="bg1">
                    <a:lumMod val="65000"/>
                  </a:schemeClr>
                </a:solidFill>
                <a:latin typeface="Avenir Roman"/>
              </a:rPr>
              <a:t>, 2005)</a:t>
            </a:r>
            <a:endParaRPr lang="nl-BE" sz="1800" dirty="0">
              <a:latin typeface="Avenir Roman"/>
            </a:endParaRPr>
          </a:p>
          <a:p>
            <a:pPr marL="342900" indent="-342900">
              <a:lnSpc>
                <a:spcPct val="90000"/>
              </a:lnSpc>
              <a:buFont typeface="Arial" panose="020B0604020202020204" pitchFamily="34" charset="0"/>
              <a:buChar char="•"/>
            </a:pPr>
            <a:endParaRPr lang="nl-BE" sz="1800" dirty="0">
              <a:latin typeface="Avenir Roman"/>
            </a:endParaRPr>
          </a:p>
          <a:p>
            <a:pPr>
              <a:lnSpc>
                <a:spcPct val="90000"/>
              </a:lnSpc>
            </a:pPr>
            <a:endParaRPr lang="nl-BE" sz="1800" dirty="0">
              <a:latin typeface="Avenir Roman"/>
            </a:endParaRPr>
          </a:p>
        </p:txBody>
      </p:sp>
      <p:sp>
        <p:nvSpPr>
          <p:cNvPr id="7" name="Title 1">
            <a:extLst>
              <a:ext uri="{FF2B5EF4-FFF2-40B4-BE49-F238E27FC236}">
                <a16:creationId xmlns:a16="http://schemas.microsoft.com/office/drawing/2014/main" id="{E16374FD-3178-4334-92FB-6FF2D87998B8}"/>
              </a:ext>
            </a:extLst>
          </p:cNvPr>
          <p:cNvSpPr>
            <a:spLocks noGrp="1"/>
          </p:cNvSpPr>
          <p:nvPr>
            <p:ph type="ctrTitle"/>
          </p:nvPr>
        </p:nvSpPr>
        <p:spPr>
          <a:xfrm>
            <a:off x="679450" y="438150"/>
            <a:ext cx="7772400" cy="522288"/>
          </a:xfrm>
        </p:spPr>
        <p:txBody>
          <a:bodyPr anchor="t">
            <a:noAutofit/>
          </a:bodyPr>
          <a:lstStyle>
            <a:lvl1pPr algn="l">
              <a:defRPr sz="3600" b="1"/>
            </a:lvl1pPr>
          </a:lstStyle>
          <a:p>
            <a:r>
              <a:rPr lang="en-US" sz="3200" b="0" dirty="0">
                <a:solidFill>
                  <a:srgbClr val="22568B"/>
                </a:solidFill>
                <a:latin typeface="Avenir Roman" panose="02000503020000020003" pitchFamily="2" charset="0"/>
              </a:rPr>
              <a:t>A social identity approach to team identity development</a:t>
            </a:r>
            <a:br>
              <a:rPr lang="en-US" b="0" dirty="0">
                <a:solidFill>
                  <a:srgbClr val="22568B"/>
                </a:solidFill>
                <a:latin typeface="Avenir Roman" panose="02000503020000020003" pitchFamily="2" charset="0"/>
              </a:rPr>
            </a:br>
            <a:endParaRPr lang="en-US" b="0" dirty="0">
              <a:solidFill>
                <a:srgbClr val="22568B"/>
              </a:solidFill>
              <a:latin typeface="Avenir Roman" panose="02000503020000020003" pitchFamily="2" charset="0"/>
            </a:endParaRPr>
          </a:p>
        </p:txBody>
      </p:sp>
      <p:sp>
        <p:nvSpPr>
          <p:cNvPr id="10" name="Subtitle 2">
            <a:extLst>
              <a:ext uri="{FF2B5EF4-FFF2-40B4-BE49-F238E27FC236}">
                <a16:creationId xmlns:a16="http://schemas.microsoft.com/office/drawing/2014/main" id="{8F590BBE-DFF9-4E01-91C4-3D5760711361}"/>
              </a:ext>
            </a:extLst>
          </p:cNvPr>
          <p:cNvSpPr txBox="1">
            <a:spLocks/>
          </p:cNvSpPr>
          <p:nvPr/>
        </p:nvSpPr>
        <p:spPr>
          <a:xfrm>
            <a:off x="1011580" y="1633492"/>
            <a:ext cx="6315495" cy="740229"/>
          </a:xfrm>
          <a:prstGeom prst="rect">
            <a:avLst/>
          </a:prstGeom>
        </p:spPr>
        <p:txBody>
          <a:bodyPr vert="horz" lIns="91440" tIns="45720" rIns="91440" bIns="45720" rtlCol="0">
            <a:normAutofit/>
          </a:bodyPr>
          <a:lstStyle>
            <a:lvl1pPr marL="0" indent="0" algn="l" defTabSz="685800" rtl="0" eaLnBrk="1" latinLnBrk="0" hangingPunct="1">
              <a:lnSpc>
                <a:spcPct val="85000"/>
              </a:lnSpc>
              <a:spcBef>
                <a:spcPts val="975"/>
              </a:spcBef>
              <a:buFont typeface="Arial" pitchFamily="34" charset="0"/>
              <a:buNone/>
              <a:defRPr sz="2800" kern="1200">
                <a:solidFill>
                  <a:srgbClr val="708DEA"/>
                </a:solidFill>
                <a:latin typeface="+mn-lt"/>
                <a:ea typeface="+mn-ea"/>
                <a:cs typeface="+mn-cs"/>
              </a:defRPr>
            </a:lvl1pPr>
            <a:lvl2pPr marL="457200" indent="0" algn="ctr" defTabSz="685800" rtl="0" eaLnBrk="1" latinLnBrk="0" hangingPunct="1">
              <a:lnSpc>
                <a:spcPct val="85000"/>
              </a:lnSpc>
              <a:spcBef>
                <a:spcPts val="450"/>
              </a:spcBef>
              <a:buFont typeface="Arial" pitchFamily="34" charset="0"/>
              <a:buNone/>
              <a:defRPr sz="1800" kern="1200">
                <a:solidFill>
                  <a:schemeClr val="tx1">
                    <a:tint val="75000"/>
                  </a:schemeClr>
                </a:solidFill>
                <a:latin typeface="+mn-lt"/>
                <a:ea typeface="+mn-ea"/>
                <a:cs typeface="+mn-cs"/>
              </a:defRPr>
            </a:lvl2pPr>
            <a:lvl3pPr marL="914400" indent="0" algn="ctr" defTabSz="685800" rtl="0" eaLnBrk="1" latinLnBrk="0" hangingPunct="1">
              <a:lnSpc>
                <a:spcPct val="85000"/>
              </a:lnSpc>
              <a:spcBef>
                <a:spcPts val="450"/>
              </a:spcBef>
              <a:buFont typeface="Arial" pitchFamily="34" charset="0"/>
              <a:buNone/>
              <a:defRPr sz="1500" i="1" kern="1200">
                <a:solidFill>
                  <a:schemeClr val="tx1">
                    <a:tint val="75000"/>
                  </a:schemeClr>
                </a:solidFill>
                <a:latin typeface="+mn-lt"/>
                <a:ea typeface="+mn-ea"/>
                <a:cs typeface="+mn-cs"/>
              </a:defRPr>
            </a:lvl3pPr>
            <a:lvl4pPr marL="13716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4pPr>
            <a:lvl5pPr marL="18288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5pPr>
            <a:lvl6pPr marL="22860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6pPr>
            <a:lvl7pPr marL="27432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7pPr>
            <a:lvl8pPr marL="32004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8pPr>
            <a:lvl9pPr marL="36576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9pPr>
          </a:lstStyle>
          <a:p>
            <a:pPr fontAlgn="auto">
              <a:spcAft>
                <a:spcPts val="0"/>
              </a:spcAft>
            </a:pPr>
            <a:r>
              <a:rPr lang="en-US" sz="2000" dirty="0">
                <a:solidFill>
                  <a:srgbClr val="4094D1"/>
                </a:solidFill>
                <a:latin typeface="Avenir Roman" panose="02000503020000020003" pitchFamily="2" charset="0"/>
              </a:rPr>
              <a:t>Leaders are key drivers of a sense of shared team identity</a:t>
            </a:r>
          </a:p>
        </p:txBody>
      </p:sp>
      <p:sp>
        <p:nvSpPr>
          <p:cNvPr id="6" name="Rounded Rectangle 5">
            <a:extLst>
              <a:ext uri="{FF2B5EF4-FFF2-40B4-BE49-F238E27FC236}">
                <a16:creationId xmlns:a16="http://schemas.microsoft.com/office/drawing/2014/main" id="{99BE6611-CA50-6F42-8219-3FB23D4E6128}"/>
              </a:ext>
            </a:extLst>
          </p:cNvPr>
          <p:cNvSpPr/>
          <p:nvPr/>
        </p:nvSpPr>
        <p:spPr>
          <a:xfrm>
            <a:off x="240324" y="1623374"/>
            <a:ext cx="691661" cy="949570"/>
          </a:xfrm>
          <a:prstGeom prst="roundRect">
            <a:avLst/>
          </a:prstGeom>
          <a:solidFill>
            <a:srgbClr val="4094D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t>Key </a:t>
            </a:r>
          </a:p>
          <a:p>
            <a:pPr algn="ctr"/>
            <a:r>
              <a:rPr lang="en-US" sz="1600" dirty="0"/>
              <a:t>Point </a:t>
            </a:r>
          </a:p>
          <a:p>
            <a:pPr algn="ctr"/>
            <a:r>
              <a:rPr lang="en-US" dirty="0"/>
              <a:t>1</a:t>
            </a:r>
          </a:p>
        </p:txBody>
      </p:sp>
    </p:spTree>
    <p:extLst>
      <p:ext uri="{BB962C8B-B14F-4D97-AF65-F5344CB8AC3E}">
        <p14:creationId xmlns:p14="http://schemas.microsoft.com/office/powerpoint/2010/main" val="2554730706"/>
      </p:ext>
    </p:extLst>
  </p:cSld>
  <p:clrMapOvr>
    <a:masterClrMapping/>
  </p:clrMapOvr>
</p:sld>
</file>

<file path=ppt/theme/theme1.xml><?xml version="1.0" encoding="utf-8"?>
<a:theme xmlns:a="http://schemas.openxmlformats.org/drawingml/2006/main" name="Metropolitan">
  <a:themeElements>
    <a:clrScheme name="Metropolitan">
      <a:dk1>
        <a:sysClr val="windowText" lastClr="000000"/>
      </a:dk1>
      <a:lt1>
        <a:sysClr val="window" lastClr="FFFFFF"/>
      </a:lt1>
      <a:dk2>
        <a:srgbClr val="162F33"/>
      </a:dk2>
      <a:lt2>
        <a:srgbClr val="EAF0E0"/>
      </a:lt2>
      <a:accent1>
        <a:srgbClr val="50B4C8"/>
      </a:accent1>
      <a:accent2>
        <a:srgbClr val="A8B97F"/>
      </a:accent2>
      <a:accent3>
        <a:srgbClr val="9B9256"/>
      </a:accent3>
      <a:accent4>
        <a:srgbClr val="657689"/>
      </a:accent4>
      <a:accent5>
        <a:srgbClr val="7A855D"/>
      </a:accent5>
      <a:accent6>
        <a:srgbClr val="84AC9D"/>
      </a:accent6>
      <a:hlink>
        <a:srgbClr val="2370CD"/>
      </a:hlink>
      <a:folHlink>
        <a:srgbClr val="877589"/>
      </a:folHlink>
    </a:clrScheme>
    <a:fontScheme name="Metropolitan">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Metropolitan">
      <a:fillStyleLst>
        <a:solidFill>
          <a:schemeClr val="phClr"/>
        </a:solidFill>
        <a:gradFill rotWithShape="1">
          <a:gsLst>
            <a:gs pos="0">
              <a:schemeClr val="phClr">
                <a:tint val="70000"/>
                <a:satMod val="100000"/>
                <a:lumMod val="110000"/>
              </a:schemeClr>
            </a:gs>
            <a:gs pos="50000">
              <a:schemeClr val="phClr">
                <a:tint val="75000"/>
                <a:satMod val="101000"/>
                <a:lumMod val="105000"/>
              </a:schemeClr>
            </a:gs>
            <a:gs pos="100000">
              <a:schemeClr val="phClr">
                <a:tint val="82000"/>
                <a:satMod val="104000"/>
                <a:lumMod val="105000"/>
              </a:schemeClr>
            </a:gs>
          </a:gsLst>
          <a:lin ang="2700000" scaled="0"/>
        </a:gradFill>
        <a:gradFill rotWithShape="1">
          <a:gsLst>
            <a:gs pos="0">
              <a:schemeClr val="phClr">
                <a:tint val="97000"/>
                <a:satMod val="100000"/>
                <a:lumMod val="102000"/>
              </a:schemeClr>
            </a:gs>
            <a:gs pos="50000">
              <a:schemeClr val="phClr">
                <a:shade val="100000"/>
                <a:satMod val="100000"/>
                <a:lumMod val="100000"/>
              </a:schemeClr>
            </a:gs>
            <a:gs pos="100000">
              <a:schemeClr val="phClr">
                <a:shade val="80000"/>
                <a:satMod val="100000"/>
                <a:lumMod val="99000"/>
              </a:schemeClr>
            </a:gs>
          </a:gsLst>
          <a:lin ang="2700000" scaled="0"/>
        </a:gradFill>
      </a:fillStyleLst>
      <a:lnStyleLst>
        <a:ln w="9525" cap="flat" cmpd="sng" algn="ctr">
          <a:solidFill>
            <a:schemeClr val="ph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solidFill>
          <a:schemeClr val="phClr">
            <a:shade val="95000"/>
            <a:satMod val="170000"/>
          </a:schemeClr>
        </a:solidFill>
      </a:bgFillStyleLst>
    </a:fmtScheme>
  </a:themeElements>
  <a:objectDefaults/>
  <a:extraClrSchemeLst/>
  <a:extLst>
    <a:ext uri="{05A4C25C-085E-4340-85A3-A5531E510DB2}">
      <thm15:themeFamily xmlns:thm15="http://schemas.microsoft.com/office/thememl/2012/main" name="Metropolitan" id="{4C5440D6-04D2-4954-96CF-F251137069B2}" vid="{79CFCA13-9412-4290-BB4B-85112F88857B}"/>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AF89B70DD9C08446A8443DF534F7285E" ma:contentTypeVersion="14" ma:contentTypeDescription="Create a new document." ma:contentTypeScope="" ma:versionID="41d56077e916ed79ff31df6f6fbc12af">
  <xsd:schema xmlns:xsd="http://www.w3.org/2001/XMLSchema" xmlns:xs="http://www.w3.org/2001/XMLSchema" xmlns:p="http://schemas.microsoft.com/office/2006/metadata/properties" xmlns:ns3="04677cab-20cd-44d8-974c-14c664890eaa" xmlns:ns4="fd689c1b-2561-4a46-ae04-6449f963ff76" targetNamespace="http://schemas.microsoft.com/office/2006/metadata/properties" ma:root="true" ma:fieldsID="3195cbd6702fdeecf5cb6d49682f7d06" ns3:_="" ns4:_="">
    <xsd:import namespace="04677cab-20cd-44d8-974c-14c664890eaa"/>
    <xsd:import namespace="fd689c1b-2561-4a46-ae04-6449f963ff76"/>
    <xsd:element name="properties">
      <xsd:complexType>
        <xsd:sequence>
          <xsd:element name="documentManagement">
            <xsd:complexType>
              <xsd:all>
                <xsd:element ref="ns3:SharedWithUsers" minOccurs="0"/>
                <xsd:element ref="ns3:SharedWithDetails" minOccurs="0"/>
                <xsd:element ref="ns3:SharingHintHash" minOccurs="0"/>
                <xsd:element ref="ns4:MediaServiceMetadata" minOccurs="0"/>
                <xsd:element ref="ns4:MediaServiceFastMetadata" minOccurs="0"/>
                <xsd:element ref="ns4:MediaServiceAutoTags" minOccurs="0"/>
                <xsd:element ref="ns4:MediaServiceGenerationTime" minOccurs="0"/>
                <xsd:element ref="ns4:MediaServiceEventHashCode" minOccurs="0"/>
                <xsd:element ref="ns4:MediaServiceDateTaken" minOccurs="0"/>
                <xsd:element ref="ns4:MediaServiceOCR" minOccurs="0"/>
                <xsd:element ref="ns4:MediaServiceLocation" minOccurs="0"/>
                <xsd:element ref="ns4:MediaServiceAutoKeyPoints" minOccurs="0"/>
                <xsd:element ref="ns4:MediaServiceKeyPoints" minOccurs="0"/>
                <xsd:element ref="ns4: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4677cab-20cd-44d8-974c-14c664890eaa"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element name="SharingHintHash" ma:index="10" nillable="true" ma:displayName="Sharing Hint Hash" ma:hidden="true" ma:internalName="SharingHintHash"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fd689c1b-2561-4a46-ae04-6449f963ff76"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AutoTags" ma:index="13" nillable="true" ma:displayName="Tags" ma:internalName="MediaServiceAutoTags" ma:readOnly="true">
      <xsd:simpleType>
        <xsd:restriction base="dms:Text"/>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DateTaken" ma:index="16" nillable="true" ma:displayName="MediaServiceDateTaken" ma:hidden="true" ma:internalName="MediaServiceDateTaken" ma:readOnly="true">
      <xsd:simpleType>
        <xsd:restriction base="dms:Text"/>
      </xsd:simpleType>
    </xsd:element>
    <xsd:element name="MediaServiceOCR" ma:index="17" nillable="true" ma:displayName="Extracted Text" ma:internalName="MediaServiceOCR" ma:readOnly="true">
      <xsd:simpleType>
        <xsd:restriction base="dms:Note">
          <xsd:maxLength value="255"/>
        </xsd:restriction>
      </xsd:simpleType>
    </xsd:element>
    <xsd:element name="MediaServiceLocation" ma:index="18" nillable="true" ma:displayName="Location" ma:internalName="MediaServiceLocation" ma:readOnly="true">
      <xsd:simpleType>
        <xsd:restriction base="dms:Text"/>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element name="MediaLengthInSeconds" ma:index="21" nillable="true" ma:displayName="Length (seconds)" ma:internalName="MediaLengthInSeconds" ma:readOnly="true">
      <xsd:simpleType>
        <xsd:restriction base="dms:Unknow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D75D09F8-62D7-4669-80AB-FA2ABB276D98}">
  <ds:schemaRefs>
    <ds:schemaRef ds:uri="http://schemas.microsoft.com/sharepoint/v3/contenttype/forms"/>
  </ds:schemaRefs>
</ds:datastoreItem>
</file>

<file path=customXml/itemProps2.xml><?xml version="1.0" encoding="utf-8"?>
<ds:datastoreItem xmlns:ds="http://schemas.openxmlformats.org/officeDocument/2006/customXml" ds:itemID="{9A7A907E-5D50-4097-BFC4-4FE7B6A7F250}">
  <ds:schemaRefs>
    <ds:schemaRef ds:uri="fd689c1b-2561-4a46-ae04-6449f963ff76"/>
    <ds:schemaRef ds:uri="http://schemas.openxmlformats.org/package/2006/metadata/core-properties"/>
    <ds:schemaRef ds:uri="04677cab-20cd-44d8-974c-14c664890eaa"/>
    <ds:schemaRef ds:uri="http://purl.org/dc/dcmitype/"/>
    <ds:schemaRef ds:uri="http://schemas.microsoft.com/office/infopath/2007/PartnerControls"/>
    <ds:schemaRef ds:uri="http://schemas.microsoft.com/office/2006/documentManagement/types"/>
    <ds:schemaRef ds:uri="http://purl.org/dc/terms/"/>
    <ds:schemaRef ds:uri="http://schemas.microsoft.com/office/2006/metadata/properties"/>
    <ds:schemaRef ds:uri="http://www.w3.org/XML/1998/namespace"/>
    <ds:schemaRef ds:uri="http://purl.org/dc/elements/1.1/"/>
  </ds:schemaRefs>
</ds:datastoreItem>
</file>

<file path=customXml/itemProps3.xml><?xml version="1.0" encoding="utf-8"?>
<ds:datastoreItem xmlns:ds="http://schemas.openxmlformats.org/officeDocument/2006/customXml" ds:itemID="{60B680B5-2501-47D5-8842-32359DFA2CC7}">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04677cab-20cd-44d8-974c-14c664890eaa"/>
    <ds:schemaRef ds:uri="fd689c1b-2561-4a46-ae04-6449f963ff76"/>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20170</TotalTime>
  <Words>13406</Words>
  <Application>Microsoft Office PowerPoint</Application>
  <PresentationFormat>On-screen Show (16:9)</PresentationFormat>
  <Paragraphs>236</Paragraphs>
  <Slides>16</Slides>
  <Notes>13</Notes>
  <HiddenSlides>0</HiddenSlides>
  <MMClips>0</MMClips>
  <ScaleCrop>false</ScaleCrop>
  <HeadingPairs>
    <vt:vector size="6" baseType="variant">
      <vt:variant>
        <vt:lpstr>Fonts Used</vt:lpstr>
      </vt:variant>
      <vt:variant>
        <vt:i4>11</vt:i4>
      </vt:variant>
      <vt:variant>
        <vt:lpstr>Theme</vt:lpstr>
      </vt:variant>
      <vt:variant>
        <vt:i4>1</vt:i4>
      </vt:variant>
      <vt:variant>
        <vt:lpstr>Slide Titles</vt:lpstr>
      </vt:variant>
      <vt:variant>
        <vt:i4>16</vt:i4>
      </vt:variant>
    </vt:vector>
  </HeadingPairs>
  <TitlesOfParts>
    <vt:vector size="28" baseType="lpstr">
      <vt:lpstr>ＭＳ Ｐゴシック</vt:lpstr>
      <vt:lpstr>Al Bayan Plain</vt:lpstr>
      <vt:lpstr>Apple Color Emoji</vt:lpstr>
      <vt:lpstr>Arial</vt:lpstr>
      <vt:lpstr>Avenir Roman</vt:lpstr>
      <vt:lpstr>Beirut</vt:lpstr>
      <vt:lpstr>Bodoni Ornaments</vt:lpstr>
      <vt:lpstr>Calibri</vt:lpstr>
      <vt:lpstr>Calibri Light</vt:lpstr>
      <vt:lpstr>Shree Devanagari 714</vt:lpstr>
      <vt:lpstr>Times New Roman</vt:lpstr>
      <vt:lpstr>Metropolitan</vt:lpstr>
      <vt:lpstr>PowerPoint Presentation</vt:lpstr>
      <vt:lpstr>Background </vt:lpstr>
      <vt:lpstr>Contemporary approaches to team identity development   </vt:lpstr>
      <vt:lpstr>Contemporary approaches to team identity development   </vt:lpstr>
      <vt:lpstr>Contemporary approaches to team identity development   </vt:lpstr>
      <vt:lpstr>Contemporary approaches to team identity development   </vt:lpstr>
      <vt:lpstr>PowerPoint Presentation</vt:lpstr>
      <vt:lpstr>A social identity approach to team identity development   </vt:lpstr>
      <vt:lpstr>A social identity approach to team identity development </vt:lpstr>
      <vt:lpstr>PowerPoint Presentation</vt:lpstr>
      <vt:lpstr>A social identity approach to team identity development </vt:lpstr>
      <vt:lpstr>A social identity approach to team identity development </vt:lpstr>
      <vt:lpstr>A social identity approach to team identity development </vt:lpstr>
      <vt:lpstr>A social identity approach to team identity development </vt:lpstr>
      <vt:lpstr>PowerPoint Presentation</vt:lpstr>
      <vt:lpstr>Conclusions </vt:lpstr>
    </vt:vector>
  </TitlesOfParts>
  <Company>Sage Publications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What we know</dc:title>
  <dc:creator>Martha Sedgwick</dc:creator>
  <cp:lastModifiedBy>Filip Boen</cp:lastModifiedBy>
  <cp:revision>956</cp:revision>
  <cp:lastPrinted>2017-06-27T15:10:23Z</cp:lastPrinted>
  <dcterms:created xsi:type="dcterms:W3CDTF">2012-11-12T22:03:53Z</dcterms:created>
  <dcterms:modified xsi:type="dcterms:W3CDTF">2022-04-26T16:39:58Z</dcterms:modified>
  <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0x010100AF89B70DD9C08446A8443DF534F7285E</vt:lpwstr>
  </property>
</Properties>
</file>