
<file path=[Content_Types].xml><?xml version="1.0" encoding="utf-8"?>
<Types xmlns="http://schemas.openxmlformats.org/package/2006/content-types">
  <Default Extension="jfif" ContentType="image/jpeg"/>
  <Default Extension="jpeg" ContentType="image/jpeg"/>
  <Default Extension="jpg" ContentType="image/jpeg"/>
  <Default Extension="png" ContentType="image/png"/>
  <Default Extension="rels" ContentType="application/vnd.openxmlformats-package.relationships+xml"/>
  <Default Extension="ti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notesSlides/notesSlide16.xml" ContentType="application/vnd.openxmlformats-officedocument.presentationml.notesSlide+xml"/>
  <Override PartName="/ppt/charts/chart2.xml" ContentType="application/vnd.openxmlformats-officedocument.drawingml.chart+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969" r:id="rId4"/>
  </p:sldMasterIdLst>
  <p:notesMasterIdLst>
    <p:notesMasterId r:id="rId31"/>
  </p:notesMasterIdLst>
  <p:handoutMasterIdLst>
    <p:handoutMasterId r:id="rId32"/>
  </p:handoutMasterIdLst>
  <p:sldIdLst>
    <p:sldId id="500" r:id="rId5"/>
    <p:sldId id="501" r:id="rId6"/>
    <p:sldId id="566" r:id="rId7"/>
    <p:sldId id="568" r:id="rId8"/>
    <p:sldId id="569" r:id="rId9"/>
    <p:sldId id="570" r:id="rId10"/>
    <p:sldId id="993" r:id="rId11"/>
    <p:sldId id="994" r:id="rId12"/>
    <p:sldId id="572" r:id="rId13"/>
    <p:sldId id="574" r:id="rId14"/>
    <p:sldId id="575" r:id="rId15"/>
    <p:sldId id="576" r:id="rId16"/>
    <p:sldId id="577" r:id="rId17"/>
    <p:sldId id="578" r:id="rId18"/>
    <p:sldId id="441" r:id="rId19"/>
    <p:sldId id="561" r:id="rId20"/>
    <p:sldId id="984" r:id="rId21"/>
    <p:sldId id="579" r:id="rId22"/>
    <p:sldId id="985" r:id="rId23"/>
    <p:sldId id="983" r:id="rId24"/>
    <p:sldId id="580" r:id="rId25"/>
    <p:sldId id="989" r:id="rId26"/>
    <p:sldId id="988" r:id="rId27"/>
    <p:sldId id="992" r:id="rId28"/>
    <p:sldId id="991" r:id="rId29"/>
    <p:sldId id="502" r:id="rId30"/>
  </p:sldIdLst>
  <p:sldSz cx="9144000" cy="5143500" type="screen16x9"/>
  <p:notesSz cx="6797675" cy="9926638"/>
  <p:defaultTextStyle>
    <a:defPPr>
      <a:defRPr lang="en-US"/>
    </a:defPPr>
    <a:lvl1pPr algn="l" defTabSz="457200" rtl="0" fontAlgn="base">
      <a:spcBef>
        <a:spcPct val="0"/>
      </a:spcBef>
      <a:spcAft>
        <a:spcPct val="0"/>
      </a:spcAft>
      <a:defRPr kern="1200">
        <a:solidFill>
          <a:schemeClr val="tx1"/>
        </a:solidFill>
        <a:latin typeface="Arial" charset="0"/>
        <a:ea typeface="ＭＳ Ｐゴシック" pitchFamily="34" charset="-128"/>
        <a:cs typeface="+mn-cs"/>
      </a:defRPr>
    </a:lvl1pPr>
    <a:lvl2pPr marL="457200" algn="l" defTabSz="457200" rtl="0" fontAlgn="base">
      <a:spcBef>
        <a:spcPct val="0"/>
      </a:spcBef>
      <a:spcAft>
        <a:spcPct val="0"/>
      </a:spcAft>
      <a:defRPr kern="1200">
        <a:solidFill>
          <a:schemeClr val="tx1"/>
        </a:solidFill>
        <a:latin typeface="Arial" charset="0"/>
        <a:ea typeface="ＭＳ Ｐゴシック" pitchFamily="34" charset="-128"/>
        <a:cs typeface="+mn-cs"/>
      </a:defRPr>
    </a:lvl2pPr>
    <a:lvl3pPr marL="914400" algn="l" defTabSz="457200" rtl="0" fontAlgn="base">
      <a:spcBef>
        <a:spcPct val="0"/>
      </a:spcBef>
      <a:spcAft>
        <a:spcPct val="0"/>
      </a:spcAft>
      <a:defRPr kern="1200">
        <a:solidFill>
          <a:schemeClr val="tx1"/>
        </a:solidFill>
        <a:latin typeface="Arial" charset="0"/>
        <a:ea typeface="ＭＳ Ｐゴシック" pitchFamily="34" charset="-128"/>
        <a:cs typeface="+mn-cs"/>
      </a:defRPr>
    </a:lvl3pPr>
    <a:lvl4pPr marL="1371600" algn="l" defTabSz="457200" rtl="0" fontAlgn="base">
      <a:spcBef>
        <a:spcPct val="0"/>
      </a:spcBef>
      <a:spcAft>
        <a:spcPct val="0"/>
      </a:spcAft>
      <a:defRPr kern="1200">
        <a:solidFill>
          <a:schemeClr val="tx1"/>
        </a:solidFill>
        <a:latin typeface="Arial" charset="0"/>
        <a:ea typeface="ＭＳ Ｐゴシック" pitchFamily="34" charset="-128"/>
        <a:cs typeface="+mn-cs"/>
      </a:defRPr>
    </a:lvl4pPr>
    <a:lvl5pPr marL="1828800" algn="l" defTabSz="457200" rtl="0" fontAlgn="base">
      <a:spcBef>
        <a:spcPct val="0"/>
      </a:spcBef>
      <a:spcAft>
        <a:spcPct val="0"/>
      </a:spcAft>
      <a:defRPr kern="1200">
        <a:solidFill>
          <a:schemeClr val="tx1"/>
        </a:solidFill>
        <a:latin typeface="Arial" charset="0"/>
        <a:ea typeface="ＭＳ Ｐゴシック" pitchFamily="34" charset="-128"/>
        <a:cs typeface="+mn-cs"/>
      </a:defRPr>
    </a:lvl5pPr>
    <a:lvl6pPr marL="2286000" algn="l" defTabSz="914400" rtl="0" eaLnBrk="1" latinLnBrk="0" hangingPunct="1">
      <a:defRPr kern="1200">
        <a:solidFill>
          <a:schemeClr val="tx1"/>
        </a:solidFill>
        <a:latin typeface="Arial" charset="0"/>
        <a:ea typeface="ＭＳ Ｐゴシック" pitchFamily="34" charset="-128"/>
        <a:cs typeface="+mn-cs"/>
      </a:defRPr>
    </a:lvl6pPr>
    <a:lvl7pPr marL="2743200" algn="l" defTabSz="914400" rtl="0" eaLnBrk="1" latinLnBrk="0" hangingPunct="1">
      <a:defRPr kern="1200">
        <a:solidFill>
          <a:schemeClr val="tx1"/>
        </a:solidFill>
        <a:latin typeface="Arial" charset="0"/>
        <a:ea typeface="ＭＳ Ｐゴシック" pitchFamily="34" charset="-128"/>
        <a:cs typeface="+mn-cs"/>
      </a:defRPr>
    </a:lvl7pPr>
    <a:lvl8pPr marL="3200400" algn="l" defTabSz="914400" rtl="0" eaLnBrk="1" latinLnBrk="0" hangingPunct="1">
      <a:defRPr kern="1200">
        <a:solidFill>
          <a:schemeClr val="tx1"/>
        </a:solidFill>
        <a:latin typeface="Arial" charset="0"/>
        <a:ea typeface="ＭＳ Ｐゴシック" pitchFamily="34" charset="-128"/>
        <a:cs typeface="+mn-cs"/>
      </a:defRPr>
    </a:lvl8pPr>
    <a:lvl9pPr marL="3657600" algn="l" defTabSz="914400" rtl="0" eaLnBrk="1" latinLnBrk="0" hangingPunct="1">
      <a:defRPr kern="1200">
        <a:solidFill>
          <a:schemeClr val="tx1"/>
        </a:solidFill>
        <a:latin typeface="Arial" charset="0"/>
        <a:ea typeface="ＭＳ Ｐゴシック"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2568B"/>
    <a:srgbClr val="4094D1"/>
    <a:srgbClr val="62A9D5"/>
    <a:srgbClr val="1B3D78"/>
    <a:srgbClr val="3DB7E4"/>
    <a:srgbClr val="50B4C9"/>
    <a:srgbClr val="5C458F"/>
    <a:srgbClr val="002060"/>
    <a:srgbClr val="EC952B"/>
    <a:srgbClr val="F0AF3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208" autoAdjust="0"/>
    <p:restoredTop sz="96293" autoAdjust="0"/>
  </p:normalViewPr>
  <p:slideViewPr>
    <p:cSldViewPr snapToGrid="0" snapToObjects="1">
      <p:cViewPr>
        <p:scale>
          <a:sx n="108" d="100"/>
          <a:sy n="108" d="100"/>
        </p:scale>
        <p:origin x="160" y="-844"/>
      </p:cViewPr>
      <p:guideLst>
        <p:guide orient="horz" pos="1620"/>
        <p:guide pos="2880"/>
      </p:guideLst>
    </p:cSldViewPr>
  </p:slideViewPr>
  <p:outlineViewPr>
    <p:cViewPr>
      <p:scale>
        <a:sx n="33" d="100"/>
        <a:sy n="33" d="100"/>
      </p:scale>
      <p:origin x="0" y="3990"/>
    </p:cViewPr>
  </p:outlineViewPr>
  <p:notesTextViewPr>
    <p:cViewPr>
      <p:scale>
        <a:sx n="100" d="100"/>
        <a:sy n="100" d="100"/>
      </p:scale>
      <p:origin x="0" y="0"/>
    </p:cViewPr>
  </p:notesTextViewPr>
  <p:gridSpacing cx="72237" cy="72237"/>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heme" Target="theme/theme1.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33784806560196923"/>
          <c:y val="0.10816769422060818"/>
          <c:w val="0.61686018061301662"/>
          <c:h val="0.63928867862681305"/>
        </c:manualLayout>
      </c:layout>
      <c:scatterChart>
        <c:scatterStyle val="lineMarker"/>
        <c:varyColors val="0"/>
        <c:ser>
          <c:idx val="0"/>
          <c:order val="0"/>
          <c:tx>
            <c:strRef>
              <c:f>Sheet1!$A$2</c:f>
              <c:strCache>
                <c:ptCount val="1"/>
                <c:pt idx="0">
                  <c:v>affichen</c:v>
                </c:pt>
              </c:strCache>
            </c:strRef>
          </c:tx>
          <c:spPr>
            <a:ln w="14949">
              <a:solidFill>
                <a:srgbClr val="000000"/>
              </a:solidFill>
              <a:prstDash val="solid"/>
            </a:ln>
          </c:spPr>
          <c:marker>
            <c:symbol val="triangle"/>
            <c:size val="9"/>
            <c:spPr>
              <a:solidFill>
                <a:srgbClr val="000000"/>
              </a:solidFill>
              <a:ln>
                <a:solidFill>
                  <a:srgbClr val="000000"/>
                </a:solidFill>
                <a:prstDash val="solid"/>
              </a:ln>
            </c:spPr>
          </c:marker>
          <c:dLbls>
            <c:dLbl>
              <c:idx val="0"/>
              <c:layout>
                <c:manualLayout>
                  <c:x val="-5.5564341518544502E-2"/>
                  <c:y val="-3.9299937969788701E-2"/>
                </c:manualLayout>
              </c:layout>
              <c:tx>
                <c:rich>
                  <a:bodyPr/>
                  <a:lstStyle/>
                  <a:p>
                    <a:pPr>
                      <a:defRPr sz="1200" b="0" i="0" u="none" strike="noStrike" baseline="0">
                        <a:solidFill>
                          <a:srgbClr val="000000"/>
                        </a:solidFill>
                        <a:latin typeface="Arial"/>
                        <a:ea typeface="Arial"/>
                        <a:cs typeface="Arial"/>
                      </a:defRPr>
                    </a:pPr>
                    <a:r>
                      <a:rPr lang="en-US" sz="1200"/>
                      <a:t>SP
</a:t>
                    </a:r>
                  </a:p>
                </c:rich>
              </c:tx>
              <c:spPr>
                <a:noFill/>
                <a:ln w="29898">
                  <a:noFill/>
                </a:ln>
              </c:spPr>
              <c:dLblPos val="r"/>
              <c:showLegendKey val="0"/>
              <c:showVal val="0"/>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4-968A-4B7D-96E7-02A12FAC8D13}"/>
                </c:ext>
              </c:extLst>
            </c:dLbl>
            <c:dLbl>
              <c:idx val="1"/>
              <c:layout>
                <c:manualLayout>
                  <c:x val="-6.8019908035511889E-2"/>
                  <c:y val="-6.0032838247291664E-2"/>
                </c:manualLayout>
              </c:layout>
              <c:tx>
                <c:rich>
                  <a:bodyPr/>
                  <a:lstStyle/>
                  <a:p>
                    <a:pPr>
                      <a:defRPr sz="1200" b="0" i="0" u="none" strike="noStrike" baseline="0">
                        <a:solidFill>
                          <a:srgbClr val="000000"/>
                        </a:solidFill>
                        <a:latin typeface="Arial"/>
                        <a:ea typeface="Arial"/>
                        <a:cs typeface="Arial"/>
                      </a:defRPr>
                    </a:pPr>
                    <a:r>
                      <a:rPr lang="en-US" sz="1200"/>
                      <a:t>CVP</a:t>
                    </a:r>
                  </a:p>
                </c:rich>
              </c:tx>
              <c:spPr>
                <a:noFill/>
                <a:ln w="29898">
                  <a:noFill/>
                </a:ln>
              </c:spPr>
              <c:dLblPos val="r"/>
              <c:showLegendKey val="0"/>
              <c:showVal val="0"/>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968A-4B7D-96E7-02A12FAC8D13}"/>
                </c:ext>
              </c:extLst>
            </c:dLbl>
            <c:dLbl>
              <c:idx val="2"/>
              <c:layout>
                <c:manualLayout>
                  <c:x val="-7.0941150751985982E-2"/>
                  <c:y val="-5.4711646892547094E-2"/>
                </c:manualLayout>
              </c:layout>
              <c:tx>
                <c:rich>
                  <a:bodyPr/>
                  <a:lstStyle/>
                  <a:p>
                    <a:pPr>
                      <a:defRPr sz="1200" b="0" i="0" u="none" strike="noStrike" baseline="0">
                        <a:solidFill>
                          <a:srgbClr val="000000"/>
                        </a:solidFill>
                        <a:latin typeface="Arial"/>
                        <a:ea typeface="Arial"/>
                        <a:cs typeface="Arial"/>
                      </a:defRPr>
                    </a:pPr>
                    <a:r>
                      <a:rPr lang="en-US" sz="1200"/>
                      <a:t>VU</a:t>
                    </a:r>
                  </a:p>
                </c:rich>
              </c:tx>
              <c:spPr>
                <a:noFill/>
                <a:ln w="29898">
                  <a:noFill/>
                </a:ln>
              </c:spPr>
              <c:dLblPos val="r"/>
              <c:showLegendKey val="0"/>
              <c:showVal val="0"/>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968A-4B7D-96E7-02A12FAC8D13}"/>
                </c:ext>
              </c:extLst>
            </c:dLbl>
            <c:dLbl>
              <c:idx val="3"/>
              <c:layout>
                <c:manualLayout>
                  <c:x val="-6.760454523725834E-2"/>
                  <c:y val="-6.1301690115336149E-2"/>
                </c:manualLayout>
              </c:layout>
              <c:tx>
                <c:rich>
                  <a:bodyPr/>
                  <a:lstStyle/>
                  <a:p>
                    <a:pPr>
                      <a:defRPr sz="1200" b="0" i="0" u="none" strike="noStrike" baseline="0">
                        <a:solidFill>
                          <a:srgbClr val="000000"/>
                        </a:solidFill>
                        <a:latin typeface="Arial"/>
                        <a:ea typeface="Arial"/>
                        <a:cs typeface="Arial"/>
                      </a:defRPr>
                    </a:pPr>
                    <a:r>
                      <a:rPr lang="en-US" sz="1200"/>
                      <a:t>VLD</a:t>
                    </a:r>
                  </a:p>
                </c:rich>
              </c:tx>
              <c:spPr>
                <a:noFill/>
                <a:ln w="29898">
                  <a:noFill/>
                </a:ln>
              </c:spPr>
              <c:dLblPos val="r"/>
              <c:showLegendKey val="0"/>
              <c:showVal val="0"/>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968A-4B7D-96E7-02A12FAC8D13}"/>
                </c:ext>
              </c:extLst>
            </c:dLbl>
            <c:dLbl>
              <c:idx val="4"/>
              <c:layout>
                <c:manualLayout>
                  <c:x val="-3.790019326873828E-2"/>
                  <c:y val="-4.1208600843410381E-2"/>
                </c:manualLayout>
              </c:layout>
              <c:tx>
                <c:rich>
                  <a:bodyPr/>
                  <a:lstStyle/>
                  <a:p>
                    <a:pPr>
                      <a:defRPr sz="1200" b="0" i="0" u="none" strike="noStrike" baseline="0">
                        <a:solidFill>
                          <a:srgbClr val="000000"/>
                        </a:solidFill>
                        <a:latin typeface="Arial"/>
                        <a:ea typeface="Arial"/>
                        <a:cs typeface="Arial"/>
                      </a:defRPr>
                    </a:pPr>
                    <a:r>
                      <a:rPr lang="en-US" sz="1200"/>
                      <a:t>AGALEV
</a:t>
                    </a:r>
                  </a:p>
                </c:rich>
              </c:tx>
              <c:spPr>
                <a:noFill/>
                <a:ln w="29898">
                  <a:noFill/>
                </a:ln>
              </c:spPr>
              <c:dLblPos val="r"/>
              <c:showLegendKey val="0"/>
              <c:showVal val="0"/>
              <c:showCatName val="0"/>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968A-4B7D-96E7-02A12FAC8D13}"/>
                </c:ext>
              </c:extLst>
            </c:dLbl>
            <c:spPr>
              <a:noFill/>
              <a:ln w="29898">
                <a:noFill/>
              </a:ln>
            </c:spPr>
            <c:txPr>
              <a:bodyPr wrap="square" lIns="38100" tIns="19050" rIns="38100" bIns="19050" anchor="ctr">
                <a:spAutoFit/>
              </a:bodyPr>
              <a:lstStyle/>
              <a:p>
                <a:pPr>
                  <a:defRPr sz="1200" b="0" i="0" u="none" strike="noStrike" baseline="0">
                    <a:solidFill>
                      <a:srgbClr val="000000"/>
                    </a:solidFill>
                    <a:latin typeface="Arial"/>
                    <a:ea typeface="Arial"/>
                    <a:cs typeface="Arial"/>
                  </a:defRPr>
                </a:pPr>
                <a:endParaRPr lang="en-US"/>
              </a:p>
            </c:txPr>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xVal>
            <c:numRef>
              <c:f>Sheet1!$B$1:$F$1</c:f>
              <c:numCache>
                <c:formatCode>General</c:formatCode>
                <c:ptCount val="5"/>
                <c:pt idx="0">
                  <c:v>-22.7</c:v>
                </c:pt>
                <c:pt idx="1">
                  <c:v>-17.5</c:v>
                </c:pt>
                <c:pt idx="2">
                  <c:v>3.3</c:v>
                </c:pt>
                <c:pt idx="3">
                  <c:v>8.9</c:v>
                </c:pt>
                <c:pt idx="4">
                  <c:v>63.4</c:v>
                </c:pt>
              </c:numCache>
            </c:numRef>
          </c:xVal>
          <c:yVal>
            <c:numRef>
              <c:f>Sheet1!$B$2:$F$2</c:f>
              <c:numCache>
                <c:formatCode>General</c:formatCode>
                <c:ptCount val="5"/>
                <c:pt idx="0">
                  <c:v>15.3</c:v>
                </c:pt>
                <c:pt idx="1">
                  <c:v>25</c:v>
                </c:pt>
                <c:pt idx="2">
                  <c:v>41.7</c:v>
                </c:pt>
                <c:pt idx="3">
                  <c:v>48.4</c:v>
                </c:pt>
                <c:pt idx="4">
                  <c:v>85</c:v>
                </c:pt>
              </c:numCache>
            </c:numRef>
          </c:yVal>
          <c:smooth val="0"/>
          <c:extLst>
            <c:ext xmlns:c16="http://schemas.microsoft.com/office/drawing/2014/chart" uri="{C3380CC4-5D6E-409C-BE32-E72D297353CC}">
              <c16:uniqueId val="{00000005-968A-4B7D-96E7-02A12FAC8D13}"/>
            </c:ext>
          </c:extLst>
        </c:ser>
        <c:dLbls>
          <c:showLegendKey val="0"/>
          <c:showVal val="0"/>
          <c:showCatName val="0"/>
          <c:showSerName val="0"/>
          <c:showPercent val="0"/>
          <c:showBubbleSize val="0"/>
        </c:dLbls>
        <c:axId val="288697039"/>
        <c:axId val="1"/>
      </c:scatterChart>
      <c:valAx>
        <c:axId val="288697039"/>
        <c:scaling>
          <c:orientation val="minMax"/>
          <c:max val="70"/>
          <c:min val="-30"/>
        </c:scaling>
        <c:delete val="0"/>
        <c:axPos val="b"/>
        <c:title>
          <c:tx>
            <c:rich>
              <a:bodyPr/>
              <a:lstStyle/>
              <a:p>
                <a:pPr>
                  <a:defRPr sz="1000" b="0" i="0" u="none" strike="noStrike" baseline="0">
                    <a:solidFill>
                      <a:srgbClr val="000000"/>
                    </a:solidFill>
                    <a:latin typeface="+mn-lt"/>
                    <a:ea typeface="Arial"/>
                    <a:cs typeface="Arial"/>
                  </a:defRPr>
                </a:pPr>
                <a:r>
                  <a:rPr lang="nl-BE" sz="1000" b="0" dirty="0">
                    <a:latin typeface="Avenir Roman"/>
                  </a:rPr>
                  <a:t>Percentage </a:t>
                </a:r>
                <a:r>
                  <a:rPr lang="nl-BE" sz="1000" b="0" dirty="0" err="1">
                    <a:latin typeface="Avenir Roman"/>
                  </a:rPr>
                  <a:t>relative</a:t>
                </a:r>
                <a:r>
                  <a:rPr lang="nl-BE" sz="1000" b="0" dirty="0">
                    <a:latin typeface="Avenir Roman"/>
                  </a:rPr>
                  <a:t> win/</a:t>
                </a:r>
                <a:r>
                  <a:rPr lang="nl-BE" sz="1000" b="0" dirty="0" err="1">
                    <a:latin typeface="Avenir Roman"/>
                  </a:rPr>
                  <a:t>loss</a:t>
                </a:r>
                <a:r>
                  <a:rPr lang="nl-BE" sz="1000" b="0" dirty="0">
                    <a:latin typeface="Avenir Roman"/>
                  </a:rPr>
                  <a:t> of </a:t>
                </a:r>
                <a:r>
                  <a:rPr lang="nl-BE" sz="1000" b="0" dirty="0" err="1">
                    <a:latin typeface="Avenir Roman"/>
                  </a:rPr>
                  <a:t>political</a:t>
                </a:r>
                <a:r>
                  <a:rPr lang="nl-BE" sz="1000" b="0" dirty="0">
                    <a:latin typeface="Avenir Roman"/>
                  </a:rPr>
                  <a:t> party in 1999</a:t>
                </a:r>
                <a:r>
                  <a:rPr lang="nl-BE" sz="1000" b="0" baseline="0" dirty="0">
                    <a:latin typeface="Avenir Roman"/>
                  </a:rPr>
                  <a:t> </a:t>
                </a:r>
                <a:r>
                  <a:rPr lang="nl-BE" sz="1000" b="0" baseline="0" dirty="0" err="1">
                    <a:latin typeface="Avenir Roman"/>
                  </a:rPr>
                  <a:t>compared</a:t>
                </a:r>
                <a:r>
                  <a:rPr lang="nl-BE" sz="1000" b="0" baseline="0" dirty="0">
                    <a:latin typeface="Avenir Roman"/>
                  </a:rPr>
                  <a:t> </a:t>
                </a:r>
                <a:r>
                  <a:rPr lang="nl-BE" sz="1000" b="0" baseline="0" dirty="0" err="1">
                    <a:latin typeface="Avenir Roman"/>
                  </a:rPr>
                  <a:t>with</a:t>
                </a:r>
                <a:r>
                  <a:rPr lang="nl-BE" sz="1000" b="0" baseline="0" dirty="0">
                    <a:latin typeface="Avenir Roman"/>
                  </a:rPr>
                  <a:t> 1995</a:t>
                </a:r>
                <a:endParaRPr lang="nl-BE" sz="1000" b="0" dirty="0">
                  <a:latin typeface="Avenir Roman"/>
                </a:endParaRPr>
              </a:p>
            </c:rich>
          </c:tx>
          <c:layout>
            <c:manualLayout>
              <c:xMode val="edge"/>
              <c:yMode val="edge"/>
              <c:x val="0.34004700683600991"/>
              <c:y val="0.88265382602644926"/>
            </c:manualLayout>
          </c:layout>
          <c:overlay val="0"/>
          <c:spPr>
            <a:noFill/>
            <a:ln w="29898">
              <a:noFill/>
            </a:ln>
          </c:spPr>
        </c:title>
        <c:numFmt formatCode="General" sourceLinked="1"/>
        <c:majorTickMark val="out"/>
        <c:minorTickMark val="none"/>
        <c:tickLblPos val="nextTo"/>
        <c:spPr>
          <a:ln w="3737">
            <a:solidFill>
              <a:srgbClr val="000000"/>
            </a:solidFill>
            <a:prstDash val="solid"/>
          </a:ln>
        </c:spPr>
        <c:txPr>
          <a:bodyPr rot="0" vert="horz"/>
          <a:lstStyle/>
          <a:p>
            <a:pPr>
              <a:defRPr sz="1000" b="0" i="0" u="none" strike="noStrike" baseline="0">
                <a:solidFill>
                  <a:srgbClr val="000000"/>
                </a:solidFill>
                <a:latin typeface="Arial"/>
                <a:ea typeface="Arial"/>
                <a:cs typeface="Arial"/>
              </a:defRPr>
            </a:pPr>
            <a:endParaRPr lang="en-US"/>
          </a:p>
        </c:txPr>
        <c:crossAx val="1"/>
        <c:crosses val="autoZero"/>
        <c:crossBetween val="midCat"/>
        <c:majorUnit val="10"/>
        <c:minorUnit val="5"/>
      </c:valAx>
      <c:valAx>
        <c:axId val="1"/>
        <c:scaling>
          <c:orientation val="minMax"/>
          <c:max val="100"/>
        </c:scaling>
        <c:delete val="0"/>
        <c:axPos val="l"/>
        <c:title>
          <c:tx>
            <c:rich>
              <a:bodyPr rot="0" vert="horz"/>
              <a:lstStyle/>
              <a:p>
                <a:pPr algn="ctr">
                  <a:defRPr sz="1000" b="0" i="0" u="none" strike="noStrike" baseline="0">
                    <a:solidFill>
                      <a:srgbClr val="000000"/>
                    </a:solidFill>
                    <a:latin typeface="Avenir Roman"/>
                    <a:ea typeface="Arial"/>
                    <a:cs typeface="Arial"/>
                  </a:defRPr>
                </a:pPr>
                <a:r>
                  <a:rPr lang="nl-BE" sz="1000" b="0" dirty="0">
                    <a:latin typeface="Avenir Roman"/>
                  </a:rPr>
                  <a:t>Percentage of </a:t>
                </a:r>
                <a:r>
                  <a:rPr lang="nl-BE" sz="1000" b="0" dirty="0" err="1">
                    <a:latin typeface="Avenir Roman"/>
                  </a:rPr>
                  <a:t>remaining</a:t>
                </a:r>
                <a:r>
                  <a:rPr lang="nl-BE" sz="1000" b="0" dirty="0">
                    <a:latin typeface="Avenir Roman"/>
                  </a:rPr>
                  <a:t> posters on</a:t>
                </a:r>
                <a:r>
                  <a:rPr lang="nl-BE" sz="1000" b="0" baseline="0" dirty="0">
                    <a:latin typeface="Avenir Roman"/>
                  </a:rPr>
                  <a:t> </a:t>
                </a:r>
                <a:r>
                  <a:rPr lang="nl-BE" sz="1000" b="0" baseline="0" dirty="0" err="1">
                    <a:latin typeface="Avenir Roman"/>
                  </a:rPr>
                  <a:t>windows</a:t>
                </a:r>
                <a:r>
                  <a:rPr lang="nl-BE" sz="1000" b="0" baseline="0" dirty="0">
                    <a:latin typeface="Avenir Roman"/>
                  </a:rPr>
                  <a:t> of private </a:t>
                </a:r>
                <a:r>
                  <a:rPr lang="nl-BE" sz="1000" b="0" baseline="0" dirty="0" err="1">
                    <a:latin typeface="Avenir Roman"/>
                  </a:rPr>
                  <a:t>houses</a:t>
                </a:r>
                <a:r>
                  <a:rPr lang="nl-BE" sz="1000" b="0" baseline="0" dirty="0">
                    <a:latin typeface="Avenir Roman"/>
                  </a:rPr>
                  <a:t> on </a:t>
                </a:r>
                <a:r>
                  <a:rPr lang="nl-BE" sz="1000" b="0" baseline="0" dirty="0" err="1">
                    <a:latin typeface="Avenir Roman"/>
                  </a:rPr>
                  <a:t>the</a:t>
                </a:r>
                <a:r>
                  <a:rPr lang="nl-BE" sz="1000" b="0" baseline="0" dirty="0">
                    <a:latin typeface="Avenir Roman"/>
                  </a:rPr>
                  <a:t> </a:t>
                </a:r>
                <a:r>
                  <a:rPr lang="nl-BE" sz="1000" b="0" baseline="0" dirty="0" err="1">
                    <a:latin typeface="Avenir Roman"/>
                  </a:rPr>
                  <a:t>day</a:t>
                </a:r>
                <a:r>
                  <a:rPr lang="nl-BE" sz="1000" b="0" baseline="0" dirty="0">
                    <a:latin typeface="Avenir Roman"/>
                  </a:rPr>
                  <a:t> </a:t>
                </a:r>
                <a:r>
                  <a:rPr lang="nl-BE" sz="1000" b="0" baseline="0" dirty="0" err="1">
                    <a:latin typeface="Avenir Roman"/>
                  </a:rPr>
                  <a:t>after</a:t>
                </a:r>
                <a:r>
                  <a:rPr lang="nl-BE" sz="1000" b="0" baseline="0" dirty="0">
                    <a:latin typeface="Avenir Roman"/>
                  </a:rPr>
                  <a:t> </a:t>
                </a:r>
                <a:r>
                  <a:rPr lang="nl-BE" sz="1000" b="0" baseline="0" dirty="0" err="1">
                    <a:latin typeface="Avenir Roman"/>
                  </a:rPr>
                  <a:t>the</a:t>
                </a:r>
                <a:r>
                  <a:rPr lang="nl-BE" sz="1000" b="0" baseline="0" dirty="0">
                    <a:latin typeface="Avenir Roman"/>
                  </a:rPr>
                  <a:t> </a:t>
                </a:r>
                <a:r>
                  <a:rPr lang="nl-BE" sz="1000" b="0" baseline="0" dirty="0" err="1">
                    <a:latin typeface="Avenir Roman"/>
                  </a:rPr>
                  <a:t>elections</a:t>
                </a:r>
                <a:r>
                  <a:rPr lang="nl-BE" sz="1000" b="0" baseline="0" dirty="0">
                    <a:latin typeface="Avenir Roman"/>
                  </a:rPr>
                  <a:t> </a:t>
                </a:r>
                <a:r>
                  <a:rPr lang="nl-BE" sz="1000" b="0" dirty="0">
                    <a:latin typeface="Avenir Roman"/>
                  </a:rPr>
                  <a:t>
</a:t>
                </a:r>
              </a:p>
            </c:rich>
          </c:tx>
          <c:layout>
            <c:manualLayout>
              <c:xMode val="edge"/>
              <c:yMode val="edge"/>
              <c:x val="6.8057001349407606E-2"/>
              <c:y val="0.18381757294264459"/>
            </c:manualLayout>
          </c:layout>
          <c:overlay val="0"/>
          <c:spPr>
            <a:noFill/>
            <a:ln w="29898">
              <a:noFill/>
            </a:ln>
          </c:spPr>
        </c:title>
        <c:numFmt formatCode="General" sourceLinked="1"/>
        <c:majorTickMark val="out"/>
        <c:minorTickMark val="none"/>
        <c:tickLblPos val="nextTo"/>
        <c:spPr>
          <a:ln w="3737">
            <a:solidFill>
              <a:srgbClr val="000000"/>
            </a:solidFill>
            <a:prstDash val="solid"/>
          </a:ln>
        </c:spPr>
        <c:txPr>
          <a:bodyPr rot="0" vert="horz"/>
          <a:lstStyle/>
          <a:p>
            <a:pPr>
              <a:defRPr sz="800" b="0" i="0" u="none" strike="noStrike" baseline="0">
                <a:solidFill>
                  <a:srgbClr val="000000"/>
                </a:solidFill>
                <a:latin typeface="Arial"/>
                <a:ea typeface="Arial"/>
                <a:cs typeface="Arial"/>
              </a:defRPr>
            </a:pPr>
            <a:endParaRPr lang="en-US"/>
          </a:p>
        </c:txPr>
        <c:crossAx val="288697039"/>
        <c:crossesAt val="-30"/>
        <c:crossBetween val="midCat"/>
      </c:valAx>
      <c:spPr>
        <a:noFill/>
        <a:ln w="29898">
          <a:noFill/>
        </a:ln>
      </c:spPr>
    </c:plotArea>
    <c:plotVisOnly val="1"/>
    <c:dispBlanksAs val="gap"/>
    <c:showDLblsOverMax val="0"/>
  </c:chart>
  <c:spPr>
    <a:noFill/>
    <a:ln>
      <a:noFill/>
    </a:ln>
  </c:spPr>
  <c:txPr>
    <a:bodyPr/>
    <a:lstStyle/>
    <a:p>
      <a:pPr>
        <a:defRPr sz="942" b="1" i="0" u="none" strike="noStrike" baseline="0">
          <a:solidFill>
            <a:srgbClr val="000000"/>
          </a:solidFill>
          <a:latin typeface="Arial"/>
          <a:ea typeface="Arial"/>
          <a:cs typeface="Arial"/>
        </a:defRPr>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147995856598952"/>
          <c:y val="9.59498018223056E-2"/>
          <c:w val="0.68854961832061068"/>
          <c:h val="0.84426229508196726"/>
        </c:manualLayout>
      </c:layout>
      <c:barChart>
        <c:barDir val="col"/>
        <c:grouping val="clustered"/>
        <c:varyColors val="0"/>
        <c:ser>
          <c:idx val="0"/>
          <c:order val="0"/>
          <c:tx>
            <c:strRef>
              <c:f>Sheet1!$A$2</c:f>
              <c:strCache>
                <c:ptCount val="1"/>
              </c:strCache>
            </c:strRef>
          </c:tx>
          <c:spPr>
            <a:solidFill>
              <a:srgbClr val="C0C0C0"/>
            </a:solidFill>
            <a:ln w="10146">
              <a:solidFill>
                <a:srgbClr val="000000"/>
              </a:solidFill>
              <a:prstDash val="solid"/>
            </a:ln>
          </c:spPr>
          <c:invertIfNegative val="0"/>
          <c:dPt>
            <c:idx val="0"/>
            <c:invertIfNegative val="0"/>
            <c:bubble3D val="0"/>
            <c:spPr>
              <a:solidFill>
                <a:srgbClr val="FFFFFF"/>
              </a:solidFill>
              <a:ln w="10146">
                <a:solidFill>
                  <a:srgbClr val="000000"/>
                </a:solidFill>
                <a:prstDash val="solid"/>
              </a:ln>
            </c:spPr>
            <c:extLst>
              <c:ext xmlns:c16="http://schemas.microsoft.com/office/drawing/2014/chart" uri="{C3380CC4-5D6E-409C-BE32-E72D297353CC}">
                <c16:uniqueId val="{00000000-F458-4B38-8144-38F100C6605C}"/>
              </c:ext>
            </c:extLst>
          </c:dPt>
          <c:dPt>
            <c:idx val="1"/>
            <c:invertIfNegative val="0"/>
            <c:bubble3D val="0"/>
            <c:spPr>
              <a:pattFill prst="wdUpDiag">
                <a:fgClr>
                  <a:srgbClr xmlns:mc="http://schemas.openxmlformats.org/markup-compatibility/2006" xmlns:a14="http://schemas.microsoft.com/office/drawing/2010/main" val="FFFFFF" mc:Ignorable="a14" a14:legacySpreadsheetColorIndex="9"/>
                </a:fgClr>
                <a:bgClr>
                  <a:srgbClr xmlns:mc="http://schemas.openxmlformats.org/markup-compatibility/2006" xmlns:a14="http://schemas.microsoft.com/office/drawing/2010/main" val="000000" mc:Ignorable="a14" a14:legacySpreadsheetColorIndex="8"/>
                </a:bgClr>
              </a:pattFill>
              <a:ln w="10146">
                <a:solidFill>
                  <a:srgbClr val="000000"/>
                </a:solidFill>
                <a:prstDash val="solid"/>
              </a:ln>
            </c:spPr>
            <c:extLst>
              <c:ext xmlns:c16="http://schemas.microsoft.com/office/drawing/2014/chart" uri="{C3380CC4-5D6E-409C-BE32-E72D297353CC}">
                <c16:uniqueId val="{00000002-F458-4B38-8144-38F100C6605C}"/>
              </c:ext>
            </c:extLst>
          </c:dPt>
          <c:dPt>
            <c:idx val="2"/>
            <c:invertIfNegative val="0"/>
            <c:bubble3D val="0"/>
            <c:spPr>
              <a:solidFill>
                <a:srgbClr val="000000"/>
              </a:solidFill>
              <a:ln w="10146">
                <a:solidFill>
                  <a:srgbClr val="000000"/>
                </a:solidFill>
                <a:prstDash val="solid"/>
              </a:ln>
            </c:spPr>
            <c:extLst>
              <c:ext xmlns:c16="http://schemas.microsoft.com/office/drawing/2014/chart" uri="{C3380CC4-5D6E-409C-BE32-E72D297353CC}">
                <c16:uniqueId val="{00000001-F458-4B38-8144-38F100C6605C}"/>
              </c:ext>
            </c:extLst>
          </c:dPt>
          <c:dLbls>
            <c:dLbl>
              <c:idx val="0"/>
              <c:layout>
                <c:manualLayout>
                  <c:x val="-6.9388135939096873E-4"/>
                  <c:y val="0.40113561136487635"/>
                </c:manualLayout>
              </c:layout>
              <c:tx>
                <c:rich>
                  <a:bodyPr/>
                  <a:lstStyle/>
                  <a:p>
                    <a:pPr>
                      <a:defRPr sz="1118" b="0" i="0" u="none" strike="noStrike" baseline="0">
                        <a:solidFill>
                          <a:srgbClr val="000000"/>
                        </a:solidFill>
                        <a:latin typeface="Arial"/>
                        <a:ea typeface="Arial"/>
                        <a:cs typeface="Arial"/>
                      </a:defRPr>
                    </a:pPr>
                    <a:r>
                      <a:rPr lang="en-US" dirty="0"/>
                      <a:t>win</a:t>
                    </a:r>
                  </a:p>
                </c:rich>
              </c:tx>
              <c:spPr>
                <a:noFill/>
                <a:ln w="20291">
                  <a:noFill/>
                </a:ln>
              </c:spPr>
              <c:dLblPos val="outEnd"/>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F458-4B38-8144-38F100C6605C}"/>
                </c:ext>
              </c:extLst>
            </c:dLbl>
            <c:dLbl>
              <c:idx val="1"/>
              <c:layout>
                <c:manualLayout>
                  <c:x val="3.5528489248518591E-3"/>
                  <c:y val="2.8178734886606938E-3"/>
                </c:manualLayout>
              </c:layout>
              <c:tx>
                <c:rich>
                  <a:bodyPr/>
                  <a:lstStyle/>
                  <a:p>
                    <a:pPr>
                      <a:defRPr sz="1118" b="0" i="0" u="none" strike="noStrike" baseline="0">
                        <a:solidFill>
                          <a:srgbClr val="000000"/>
                        </a:solidFill>
                        <a:latin typeface="Arial"/>
                        <a:ea typeface="Arial"/>
                        <a:cs typeface="Arial"/>
                      </a:defRPr>
                    </a:pPr>
                    <a:r>
                      <a:rPr lang="en-US" dirty="0"/>
                      <a:t>draw</a:t>
                    </a:r>
                  </a:p>
                </c:rich>
              </c:tx>
              <c:spPr>
                <a:noFill/>
                <a:ln w="20291">
                  <a:noFill/>
                </a:ln>
              </c:spPr>
              <c:dLblPos val="outEnd"/>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F458-4B38-8144-38F100C6605C}"/>
                </c:ext>
              </c:extLst>
            </c:dLbl>
            <c:dLbl>
              <c:idx val="2"/>
              <c:layout>
                <c:manualLayout>
                  <c:x val="4.9605274672674948E-3"/>
                  <c:y val="-7.1548473010714098E-3"/>
                </c:manualLayout>
              </c:layout>
              <c:tx>
                <c:rich>
                  <a:bodyPr/>
                  <a:lstStyle/>
                  <a:p>
                    <a:pPr>
                      <a:defRPr sz="1118" b="0" i="0" u="none" strike="noStrike" baseline="0">
                        <a:solidFill>
                          <a:srgbClr val="000000"/>
                        </a:solidFill>
                        <a:latin typeface="Arial"/>
                        <a:ea typeface="Arial"/>
                        <a:cs typeface="Arial"/>
                      </a:defRPr>
                    </a:pPr>
                    <a:r>
                      <a:rPr lang="en-US" dirty="0"/>
                      <a:t>loss</a:t>
                    </a:r>
                  </a:p>
                </c:rich>
              </c:tx>
              <c:spPr>
                <a:noFill/>
                <a:ln w="20291">
                  <a:noFill/>
                </a:ln>
              </c:spPr>
              <c:dLblPos val="outEnd"/>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F458-4B38-8144-38F100C6605C}"/>
                </c:ext>
              </c:extLst>
            </c:dLbl>
            <c:spPr>
              <a:noFill/>
              <a:ln w="20291">
                <a:noFill/>
              </a:ln>
            </c:spPr>
            <c:txPr>
              <a:bodyPr wrap="square" lIns="38100" tIns="19050" rIns="38100" bIns="19050" anchor="ctr">
                <a:spAutoFit/>
              </a:bodyPr>
              <a:lstStyle/>
              <a:p>
                <a:pPr>
                  <a:defRPr sz="1118" b="0" i="0" u="none" strike="noStrike" baseline="0">
                    <a:solidFill>
                      <a:srgbClr val="000000"/>
                    </a:solidFill>
                    <a:latin typeface="Arial"/>
                    <a:ea typeface="Arial"/>
                    <a:cs typeface="Arial"/>
                  </a:defRPr>
                </a:pPr>
                <a:endParaRPr lang="en-US"/>
              </a:p>
            </c:txPr>
            <c:dLblPos val="outEnd"/>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Sheet1!$B$1:$D$1</c:f>
              <c:strCache>
                <c:ptCount val="3"/>
                <c:pt idx="0">
                  <c:v>winst</c:v>
                </c:pt>
                <c:pt idx="1">
                  <c:v>gelijkspel</c:v>
                </c:pt>
                <c:pt idx="2">
                  <c:v>verlies</c:v>
                </c:pt>
              </c:strCache>
            </c:strRef>
          </c:cat>
          <c:val>
            <c:numRef>
              <c:f>Sheet1!$B$2:$D$2</c:f>
              <c:numCache>
                <c:formatCode>General</c:formatCode>
                <c:ptCount val="3"/>
                <c:pt idx="0">
                  <c:v>0.22</c:v>
                </c:pt>
                <c:pt idx="1">
                  <c:v>-0.05</c:v>
                </c:pt>
                <c:pt idx="2">
                  <c:v>-0.19</c:v>
                </c:pt>
              </c:numCache>
            </c:numRef>
          </c:val>
          <c:extLst>
            <c:ext xmlns:c16="http://schemas.microsoft.com/office/drawing/2014/chart" uri="{C3380CC4-5D6E-409C-BE32-E72D297353CC}">
              <c16:uniqueId val="{00000003-F458-4B38-8144-38F100C6605C}"/>
            </c:ext>
          </c:extLst>
        </c:ser>
        <c:dLbls>
          <c:showLegendKey val="0"/>
          <c:showVal val="0"/>
          <c:showCatName val="1"/>
          <c:showSerName val="0"/>
          <c:showPercent val="0"/>
          <c:showBubbleSize val="0"/>
        </c:dLbls>
        <c:gapWidth val="150"/>
        <c:axId val="1750887199"/>
        <c:axId val="1"/>
      </c:barChart>
      <c:catAx>
        <c:axId val="1750887199"/>
        <c:scaling>
          <c:orientation val="minMax"/>
        </c:scaling>
        <c:delete val="1"/>
        <c:axPos val="b"/>
        <c:title>
          <c:tx>
            <c:rich>
              <a:bodyPr/>
              <a:lstStyle/>
              <a:p>
                <a:pPr>
                  <a:defRPr sz="1278" b="1" i="0" u="none" strike="noStrike" baseline="0">
                    <a:solidFill>
                      <a:srgbClr val="000000"/>
                    </a:solidFill>
                    <a:latin typeface="Arial"/>
                    <a:ea typeface="Arial"/>
                    <a:cs typeface="Arial"/>
                  </a:defRPr>
                </a:pPr>
                <a:r>
                  <a:rPr lang="nl-BE" dirty="0">
                    <a:latin typeface="Avenir Roman"/>
                  </a:rPr>
                  <a:t>Game</a:t>
                </a:r>
                <a:r>
                  <a:rPr lang="nl-BE" baseline="0" dirty="0">
                    <a:latin typeface="Avenir Roman"/>
                  </a:rPr>
                  <a:t> </a:t>
                </a:r>
                <a:r>
                  <a:rPr lang="nl-BE" baseline="0" dirty="0" err="1">
                    <a:latin typeface="Avenir Roman"/>
                  </a:rPr>
                  <a:t>outcome</a:t>
                </a:r>
                <a:endParaRPr lang="nl-BE" dirty="0">
                  <a:latin typeface="Avenir Roman"/>
                </a:endParaRPr>
              </a:p>
            </c:rich>
          </c:tx>
          <c:layout>
            <c:manualLayout>
              <c:xMode val="edge"/>
              <c:yMode val="edge"/>
              <c:x val="0.48126901900420344"/>
              <c:y val="0.92418047826335814"/>
            </c:manualLayout>
          </c:layout>
          <c:overlay val="0"/>
          <c:spPr>
            <a:noFill/>
            <a:ln w="20291">
              <a:noFill/>
            </a:ln>
          </c:spPr>
        </c:title>
        <c:numFmt formatCode="General" sourceLinked="1"/>
        <c:majorTickMark val="out"/>
        <c:minorTickMark val="none"/>
        <c:tickLblPos val="nextTo"/>
        <c:crossAx val="1"/>
        <c:crosses val="autoZero"/>
        <c:auto val="1"/>
        <c:lblAlgn val="ctr"/>
        <c:lblOffset val="100"/>
        <c:noMultiLvlLbl val="0"/>
      </c:catAx>
      <c:valAx>
        <c:axId val="1"/>
        <c:scaling>
          <c:orientation val="minMax"/>
          <c:max val="0.3"/>
          <c:min val="-0.3"/>
        </c:scaling>
        <c:delete val="0"/>
        <c:axPos val="l"/>
        <c:majorGridlines>
          <c:spPr>
            <a:ln w="2536">
              <a:solidFill>
                <a:srgbClr val="000000"/>
              </a:solidFill>
              <a:prstDash val="solid"/>
            </a:ln>
          </c:spPr>
        </c:majorGridlines>
        <c:title>
          <c:tx>
            <c:rich>
              <a:bodyPr rot="0" vert="horz"/>
              <a:lstStyle/>
              <a:p>
                <a:pPr algn="ctr">
                  <a:defRPr sz="1200" b="0" i="0" u="none" strike="noStrike" baseline="0">
                    <a:solidFill>
                      <a:srgbClr val="000000"/>
                    </a:solidFill>
                    <a:latin typeface="Arial"/>
                    <a:ea typeface="Arial"/>
                    <a:cs typeface="Arial"/>
                  </a:defRPr>
                </a:pPr>
                <a:r>
                  <a:rPr lang="nl-BE" sz="1200" b="0" dirty="0" err="1">
                    <a:latin typeface="Avenir Roman"/>
                  </a:rPr>
                  <a:t>Number</a:t>
                </a:r>
                <a:r>
                  <a:rPr lang="nl-BE" sz="1200" b="0" dirty="0">
                    <a:latin typeface="Avenir Roman"/>
                  </a:rPr>
                  <a:t> of </a:t>
                </a:r>
                <a:r>
                  <a:rPr lang="nl-BE" sz="1200" b="0" dirty="0" err="1">
                    <a:latin typeface="Avenir Roman"/>
                  </a:rPr>
                  <a:t>unique</a:t>
                </a:r>
                <a:r>
                  <a:rPr lang="nl-BE" sz="1200" b="0" dirty="0">
                    <a:latin typeface="Avenir Roman"/>
                  </a:rPr>
                  <a:t> </a:t>
                </a:r>
                <a:r>
                  <a:rPr lang="nl-BE" sz="1200" b="0" dirty="0" err="1">
                    <a:latin typeface="Avenir Roman"/>
                  </a:rPr>
                  <a:t>visitors</a:t>
                </a:r>
                <a:r>
                  <a:rPr lang="nl-BE" sz="1200" b="0" dirty="0">
                    <a:latin typeface="Avenir Roman"/>
                  </a:rPr>
                  <a:t> </a:t>
                </a:r>
              </a:p>
              <a:p>
                <a:pPr algn="ctr">
                  <a:defRPr sz="1200" b="0" i="0" u="none" strike="noStrike" baseline="0">
                    <a:solidFill>
                      <a:srgbClr val="000000"/>
                    </a:solidFill>
                    <a:latin typeface="Arial"/>
                    <a:ea typeface="Arial"/>
                    <a:cs typeface="Arial"/>
                  </a:defRPr>
                </a:pPr>
                <a:r>
                  <a:rPr lang="nl-BE" sz="1200" b="0" dirty="0">
                    <a:latin typeface="Avenir Roman"/>
                  </a:rPr>
                  <a:t>(</a:t>
                </a:r>
                <a:r>
                  <a:rPr lang="nl-BE" sz="1200" b="0" dirty="0" err="1">
                    <a:latin typeface="Avenir Roman"/>
                  </a:rPr>
                  <a:t>z</a:t>
                </a:r>
                <a:r>
                  <a:rPr lang="nl-BE" sz="1200" b="0" dirty="0">
                    <a:latin typeface="Avenir Roman"/>
                  </a:rPr>
                  <a:t>-scores)</a:t>
                </a:r>
              </a:p>
            </c:rich>
          </c:tx>
          <c:layout>
            <c:manualLayout>
              <c:xMode val="edge"/>
              <c:yMode val="edge"/>
              <c:x val="1.9644011083823042E-3"/>
              <c:y val="0.2542221465748481"/>
            </c:manualLayout>
          </c:layout>
          <c:overlay val="0"/>
          <c:spPr>
            <a:noFill/>
            <a:ln w="20291">
              <a:noFill/>
            </a:ln>
          </c:spPr>
        </c:title>
        <c:numFmt formatCode="0.00" sourceLinked="0"/>
        <c:majorTickMark val="out"/>
        <c:minorTickMark val="none"/>
        <c:tickLblPos val="nextTo"/>
        <c:spPr>
          <a:ln w="2536">
            <a:solidFill>
              <a:srgbClr val="000000"/>
            </a:solidFill>
            <a:prstDash val="solid"/>
          </a:ln>
        </c:spPr>
        <c:txPr>
          <a:bodyPr rot="0" vert="horz"/>
          <a:lstStyle/>
          <a:p>
            <a:pPr>
              <a:defRPr sz="1000" b="0" i="0" u="none" strike="noStrike" baseline="0">
                <a:solidFill>
                  <a:srgbClr val="000000"/>
                </a:solidFill>
                <a:latin typeface="Arial"/>
                <a:ea typeface="Arial"/>
                <a:cs typeface="Arial"/>
              </a:defRPr>
            </a:pPr>
            <a:endParaRPr lang="en-US"/>
          </a:p>
        </c:txPr>
        <c:crossAx val="1750887199"/>
        <c:crosses val="autoZero"/>
        <c:crossBetween val="between"/>
        <c:minorUnit val="0.01"/>
      </c:valAx>
      <c:spPr>
        <a:solidFill>
          <a:schemeClr val="bg1"/>
        </a:solidFill>
        <a:ln w="2536">
          <a:solidFill>
            <a:srgbClr val="000000"/>
          </a:solidFill>
          <a:prstDash val="solid"/>
        </a:ln>
      </c:spPr>
    </c:plotArea>
    <c:plotVisOnly val="1"/>
    <c:dispBlanksAs val="gap"/>
    <c:showDLblsOverMax val="0"/>
  </c:chart>
  <c:spPr>
    <a:noFill/>
    <a:ln>
      <a:noFill/>
    </a:ln>
  </c:spPr>
  <c:txPr>
    <a:bodyPr/>
    <a:lstStyle/>
    <a:p>
      <a:pPr>
        <a:defRPr sz="1498" b="1" i="0" u="none" strike="noStrike" baseline="0">
          <a:solidFill>
            <a:srgbClr val="000000"/>
          </a:solidFill>
          <a:latin typeface="Arial"/>
          <a:ea typeface="Arial"/>
          <a:cs typeface="Arial"/>
        </a:defRPr>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smtClean="0"/>
            </a:lvl1pPr>
          </a:lstStyle>
          <a:p>
            <a:pPr>
              <a:defRPr/>
            </a:pPr>
            <a:endParaRPr lang="en-GB"/>
          </a:p>
        </p:txBody>
      </p:sp>
      <p:sp>
        <p:nvSpPr>
          <p:cNvPr id="3" name="Date Placeholder 2"/>
          <p:cNvSpPr>
            <a:spLocks noGrp="1"/>
          </p:cNvSpPr>
          <p:nvPr>
            <p:ph type="dt" sz="quarter" idx="1"/>
          </p:nvPr>
        </p:nvSpPr>
        <p:spPr>
          <a:xfrm>
            <a:off x="3849689" y="1"/>
            <a:ext cx="2946400" cy="496889"/>
          </a:xfrm>
          <a:prstGeom prst="rect">
            <a:avLst/>
          </a:prstGeom>
        </p:spPr>
        <p:txBody>
          <a:bodyPr vert="horz" lIns="91440" tIns="45720" rIns="91440" bIns="45720" rtlCol="0"/>
          <a:lstStyle>
            <a:lvl1pPr algn="r">
              <a:defRPr sz="1200" smtClean="0"/>
            </a:lvl1pPr>
          </a:lstStyle>
          <a:p>
            <a:pPr>
              <a:defRPr/>
            </a:pPr>
            <a:fld id="{B1D2B90C-776D-469A-A8A2-18DE75BD3603}" type="datetimeFigureOut">
              <a:rPr lang="en-GB"/>
              <a:pPr>
                <a:defRPr/>
              </a:pPr>
              <a:t>01/08/2022</a:t>
            </a:fld>
            <a:endParaRPr lang="en-GB"/>
          </a:p>
        </p:txBody>
      </p:sp>
      <p:sp>
        <p:nvSpPr>
          <p:cNvPr id="4" name="Footer Placeholder 3"/>
          <p:cNvSpPr>
            <a:spLocks noGrp="1"/>
          </p:cNvSpPr>
          <p:nvPr>
            <p:ph type="ftr" sz="quarter" idx="2"/>
          </p:nvPr>
        </p:nvSpPr>
        <p:spPr>
          <a:xfrm>
            <a:off x="0" y="9428164"/>
            <a:ext cx="2946400" cy="496887"/>
          </a:xfrm>
          <a:prstGeom prst="rect">
            <a:avLst/>
          </a:prstGeom>
        </p:spPr>
        <p:txBody>
          <a:bodyPr vert="horz" lIns="91440" tIns="45720" rIns="91440" bIns="45720" rtlCol="0" anchor="b"/>
          <a:lstStyle>
            <a:lvl1pPr algn="l">
              <a:defRPr sz="1200" smtClean="0"/>
            </a:lvl1pPr>
          </a:lstStyle>
          <a:p>
            <a:pPr>
              <a:defRPr/>
            </a:pPr>
            <a:endParaRPr lang="en-GB"/>
          </a:p>
        </p:txBody>
      </p:sp>
      <p:sp>
        <p:nvSpPr>
          <p:cNvPr id="5" name="Slide Number Placeholder 4"/>
          <p:cNvSpPr>
            <a:spLocks noGrp="1"/>
          </p:cNvSpPr>
          <p:nvPr>
            <p:ph type="sldNum" sz="quarter" idx="3"/>
          </p:nvPr>
        </p:nvSpPr>
        <p:spPr>
          <a:xfrm>
            <a:off x="3849689" y="9428164"/>
            <a:ext cx="2946400" cy="496887"/>
          </a:xfrm>
          <a:prstGeom prst="rect">
            <a:avLst/>
          </a:prstGeom>
        </p:spPr>
        <p:txBody>
          <a:bodyPr vert="horz" lIns="91440" tIns="45720" rIns="91440" bIns="45720" rtlCol="0" anchor="b"/>
          <a:lstStyle>
            <a:lvl1pPr algn="r">
              <a:defRPr sz="1200" smtClean="0"/>
            </a:lvl1pPr>
          </a:lstStyle>
          <a:p>
            <a:pPr>
              <a:defRPr/>
            </a:pPr>
            <a:fld id="{1D645871-7ABB-47CC-AF40-5207FD0B05A9}" type="slidenum">
              <a:rPr lang="en-GB"/>
              <a:pPr>
                <a:defRPr/>
              </a:pPr>
              <a:t>‹#›</a:t>
            </a:fld>
            <a:endParaRPr lang="en-GB"/>
          </a:p>
        </p:txBody>
      </p:sp>
    </p:spTree>
    <p:extLst>
      <p:ext uri="{BB962C8B-B14F-4D97-AF65-F5344CB8AC3E}">
        <p14:creationId xmlns:p14="http://schemas.microsoft.com/office/powerpoint/2010/main" val="375245333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2946400" cy="496889"/>
          </a:xfrm>
          <a:prstGeom prst="rect">
            <a:avLst/>
          </a:prstGeom>
        </p:spPr>
        <p:txBody>
          <a:bodyPr vert="horz" lIns="91440" tIns="45720" rIns="91440" bIns="45720" rtlCol="0"/>
          <a:lstStyle>
            <a:lvl1pPr algn="l">
              <a:defRPr sz="1200">
                <a:ea typeface="ＭＳ Ｐゴシック" charset="-128"/>
              </a:defRPr>
            </a:lvl1pPr>
          </a:lstStyle>
          <a:p>
            <a:pPr>
              <a:defRPr/>
            </a:pPr>
            <a:endParaRPr lang="en-GB"/>
          </a:p>
        </p:txBody>
      </p:sp>
      <p:sp>
        <p:nvSpPr>
          <p:cNvPr id="3" name="Date Placeholder 2"/>
          <p:cNvSpPr>
            <a:spLocks noGrp="1"/>
          </p:cNvSpPr>
          <p:nvPr>
            <p:ph type="dt" idx="1"/>
          </p:nvPr>
        </p:nvSpPr>
        <p:spPr>
          <a:xfrm>
            <a:off x="3849689" y="1"/>
            <a:ext cx="2946400" cy="496889"/>
          </a:xfrm>
          <a:prstGeom prst="rect">
            <a:avLst/>
          </a:prstGeom>
        </p:spPr>
        <p:txBody>
          <a:bodyPr vert="horz" lIns="91440" tIns="45720" rIns="91440" bIns="45720" rtlCol="0"/>
          <a:lstStyle>
            <a:lvl1pPr algn="r">
              <a:defRPr sz="1200">
                <a:ea typeface="ＭＳ Ｐゴシック" charset="-128"/>
              </a:defRPr>
            </a:lvl1pPr>
          </a:lstStyle>
          <a:p>
            <a:pPr>
              <a:defRPr/>
            </a:pPr>
            <a:fld id="{36308773-B399-475F-B46D-C9B103CD1E7E}" type="datetimeFigureOut">
              <a:rPr lang="en-GB"/>
              <a:pPr>
                <a:defRPr/>
              </a:pPr>
              <a:t>01/08/2022</a:t>
            </a:fld>
            <a:endParaRPr lang="en-GB"/>
          </a:p>
        </p:txBody>
      </p:sp>
      <p:sp>
        <p:nvSpPr>
          <p:cNvPr id="4" name="Slide Image Placeholder 3"/>
          <p:cNvSpPr>
            <a:spLocks noGrp="1" noRot="1" noChangeAspect="1"/>
          </p:cNvSpPr>
          <p:nvPr>
            <p:ph type="sldImg" idx="2"/>
          </p:nvPr>
        </p:nvSpPr>
        <p:spPr>
          <a:xfrm>
            <a:off x="90488" y="744538"/>
            <a:ext cx="6616700" cy="3722687"/>
          </a:xfrm>
          <a:prstGeom prst="rect">
            <a:avLst/>
          </a:prstGeom>
          <a:noFill/>
          <a:ln w="12700">
            <a:solidFill>
              <a:prstClr val="black"/>
            </a:solidFill>
          </a:ln>
        </p:spPr>
        <p:txBody>
          <a:bodyPr vert="horz" lIns="91440" tIns="45720" rIns="91440" bIns="45720" rtlCol="0" anchor="ctr"/>
          <a:lstStyle/>
          <a:p>
            <a:pPr lvl="0"/>
            <a:endParaRPr lang="en-GB" noProof="0"/>
          </a:p>
        </p:txBody>
      </p:sp>
      <p:sp>
        <p:nvSpPr>
          <p:cNvPr id="5" name="Notes Placeholder 4"/>
          <p:cNvSpPr>
            <a:spLocks noGrp="1"/>
          </p:cNvSpPr>
          <p:nvPr>
            <p:ph type="body" sz="quarter" idx="3"/>
          </p:nvPr>
        </p:nvSpPr>
        <p:spPr>
          <a:xfrm>
            <a:off x="679451" y="4714877"/>
            <a:ext cx="5438775" cy="4467225"/>
          </a:xfrm>
          <a:prstGeom prst="rect">
            <a:avLst/>
          </a:prstGeom>
        </p:spPr>
        <p:txBody>
          <a:bodyPr vert="horz" lIns="91440" tIns="45720" rIns="91440" bIns="45720" rtlCol="0">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endParaRPr lang="en-GB" noProof="0"/>
          </a:p>
        </p:txBody>
      </p:sp>
      <p:sp>
        <p:nvSpPr>
          <p:cNvPr id="6" name="Footer Placeholder 5"/>
          <p:cNvSpPr>
            <a:spLocks noGrp="1"/>
          </p:cNvSpPr>
          <p:nvPr>
            <p:ph type="ftr" sz="quarter" idx="4"/>
          </p:nvPr>
        </p:nvSpPr>
        <p:spPr>
          <a:xfrm>
            <a:off x="0" y="9428164"/>
            <a:ext cx="2946400" cy="496887"/>
          </a:xfrm>
          <a:prstGeom prst="rect">
            <a:avLst/>
          </a:prstGeom>
        </p:spPr>
        <p:txBody>
          <a:bodyPr vert="horz" lIns="91440" tIns="45720" rIns="91440" bIns="45720" rtlCol="0" anchor="b"/>
          <a:lstStyle>
            <a:lvl1pPr algn="l">
              <a:defRPr sz="1200">
                <a:ea typeface="ＭＳ Ｐゴシック" charset="-128"/>
              </a:defRPr>
            </a:lvl1pPr>
          </a:lstStyle>
          <a:p>
            <a:pPr>
              <a:defRPr/>
            </a:pPr>
            <a:endParaRPr lang="en-GB"/>
          </a:p>
        </p:txBody>
      </p:sp>
      <p:sp>
        <p:nvSpPr>
          <p:cNvPr id="7" name="Slide Number Placeholder 6"/>
          <p:cNvSpPr>
            <a:spLocks noGrp="1"/>
          </p:cNvSpPr>
          <p:nvPr>
            <p:ph type="sldNum" sz="quarter" idx="5"/>
          </p:nvPr>
        </p:nvSpPr>
        <p:spPr>
          <a:xfrm>
            <a:off x="3849689" y="9428164"/>
            <a:ext cx="2946400" cy="496887"/>
          </a:xfrm>
          <a:prstGeom prst="rect">
            <a:avLst/>
          </a:prstGeom>
        </p:spPr>
        <p:txBody>
          <a:bodyPr vert="horz" lIns="91440" tIns="45720" rIns="91440" bIns="45720" rtlCol="0" anchor="b"/>
          <a:lstStyle>
            <a:lvl1pPr algn="r">
              <a:defRPr sz="1200">
                <a:ea typeface="ＭＳ Ｐゴシック" charset="-128"/>
              </a:defRPr>
            </a:lvl1pPr>
          </a:lstStyle>
          <a:p>
            <a:pPr>
              <a:defRPr/>
            </a:pPr>
            <a:fld id="{04915706-070A-4707-AA18-DDF1820200B2}" type="slidenum">
              <a:rPr lang="en-GB"/>
              <a:pPr>
                <a:defRPr/>
              </a:pPr>
              <a:t>‹#›</a:t>
            </a:fld>
            <a:endParaRPr lang="en-GB"/>
          </a:p>
        </p:txBody>
      </p:sp>
    </p:spTree>
    <p:extLst>
      <p:ext uri="{BB962C8B-B14F-4D97-AF65-F5344CB8AC3E}">
        <p14:creationId xmlns:p14="http://schemas.microsoft.com/office/powerpoint/2010/main" val="215033119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a:t>
            </a:fld>
            <a:endParaRPr lang="en-GB"/>
          </a:p>
        </p:txBody>
      </p:sp>
    </p:spTree>
    <p:extLst>
      <p:ext uri="{BB962C8B-B14F-4D97-AF65-F5344CB8AC3E}">
        <p14:creationId xmlns:p14="http://schemas.microsoft.com/office/powerpoint/2010/main" val="379297961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10</a:t>
            </a:fld>
            <a:endParaRPr lang="en-GB"/>
          </a:p>
        </p:txBody>
      </p:sp>
    </p:spTree>
    <p:extLst>
      <p:ext uri="{BB962C8B-B14F-4D97-AF65-F5344CB8AC3E}">
        <p14:creationId xmlns:p14="http://schemas.microsoft.com/office/powerpoint/2010/main" val="18714400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11</a:t>
            </a:fld>
            <a:endParaRPr lang="en-GB"/>
          </a:p>
        </p:txBody>
      </p:sp>
    </p:spTree>
    <p:extLst>
      <p:ext uri="{BB962C8B-B14F-4D97-AF65-F5344CB8AC3E}">
        <p14:creationId xmlns:p14="http://schemas.microsoft.com/office/powerpoint/2010/main" val="3379690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12</a:t>
            </a:fld>
            <a:endParaRPr lang="en-GB"/>
          </a:p>
        </p:txBody>
      </p:sp>
    </p:spTree>
    <p:extLst>
      <p:ext uri="{BB962C8B-B14F-4D97-AF65-F5344CB8AC3E}">
        <p14:creationId xmlns:p14="http://schemas.microsoft.com/office/powerpoint/2010/main" val="9145179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13</a:t>
            </a:fld>
            <a:endParaRPr lang="en-GB"/>
          </a:p>
        </p:txBody>
      </p:sp>
    </p:spTree>
    <p:extLst>
      <p:ext uri="{BB962C8B-B14F-4D97-AF65-F5344CB8AC3E}">
        <p14:creationId xmlns:p14="http://schemas.microsoft.com/office/powerpoint/2010/main" val="1107745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14</a:t>
            </a:fld>
            <a:endParaRPr lang="en-GB"/>
          </a:p>
        </p:txBody>
      </p:sp>
    </p:spTree>
    <p:extLst>
      <p:ext uri="{BB962C8B-B14F-4D97-AF65-F5344CB8AC3E}">
        <p14:creationId xmlns:p14="http://schemas.microsoft.com/office/powerpoint/2010/main" val="26742525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8" name="Rectangle 2"/>
          <p:cNvSpPr>
            <a:spLocks noGrp="1" noRot="1" noChangeAspect="1" noChangeArrowheads="1" noTextEdit="1"/>
          </p:cNvSpPr>
          <p:nvPr>
            <p:ph type="sldImg"/>
          </p:nvPr>
        </p:nvSpPr>
        <p:spPr>
          <a:ln/>
        </p:spPr>
      </p:sp>
      <p:sp>
        <p:nvSpPr>
          <p:cNvPr id="290819" name="Rectangle 3"/>
          <p:cNvSpPr>
            <a:spLocks noGrp="1" noChangeArrowheads="1"/>
          </p:cNvSpPr>
          <p:nvPr>
            <p:ph type="body" idx="1"/>
          </p:nvPr>
        </p:nvSpPr>
        <p:spPr>
          <a:xfrm>
            <a:off x="911358" y="4715048"/>
            <a:ext cx="5014861" cy="4465969"/>
          </a:xfrm>
        </p:spPr>
        <p:txBody>
          <a:bodyPr/>
          <a:lstStyle/>
          <a:p>
            <a:r>
              <a:rPr lang="en-GB" dirty="0"/>
              <a:t>The results revealed a strong positive linear relationship between the performance of the political parties (relative to the previous election) and the percentage of houses that continued to display their support for that party: the better the election result, the more likely it was that party supporters continued to signal their support. A follow-up study indicated that the </a:t>
            </a:r>
            <a:r>
              <a:rPr lang="en-GB" dirty="0" err="1"/>
              <a:t>BIRGing</a:t>
            </a:r>
            <a:r>
              <a:rPr lang="en-GB" dirty="0"/>
              <a:t> of the most successful political party lasted for more than one week. The same pattern of findings was also replicated one year later in a communal election (Boen &amp; Vanbeselaere, 2002). </a:t>
            </a:r>
            <a:endParaRPr lang="nl-BE" dirty="0"/>
          </a:p>
          <a:p>
            <a:endParaRPr lang="nl-BE" dirty="0"/>
          </a:p>
        </p:txBody>
      </p:sp>
    </p:spTree>
    <p:extLst>
      <p:ext uri="{BB962C8B-B14F-4D97-AF65-F5344CB8AC3E}">
        <p14:creationId xmlns:p14="http://schemas.microsoft.com/office/powerpoint/2010/main" val="342076643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6" name="Rectangle 2"/>
          <p:cNvSpPr>
            <a:spLocks noGrp="1" noRot="1" noChangeAspect="1" noChangeArrowheads="1" noTextEdit="1"/>
          </p:cNvSpPr>
          <p:nvPr>
            <p:ph type="sldImg"/>
          </p:nvPr>
        </p:nvSpPr>
        <p:spPr>
          <a:ln/>
        </p:spPr>
      </p:sp>
      <p:sp>
        <p:nvSpPr>
          <p:cNvPr id="292867" name="Rectangle 3"/>
          <p:cNvSpPr>
            <a:spLocks noGrp="1" noChangeArrowheads="1"/>
          </p:cNvSpPr>
          <p:nvPr>
            <p:ph type="body" idx="1"/>
          </p:nvPr>
        </p:nvSpPr>
        <p:spPr>
          <a:xfrm>
            <a:off x="911358" y="4715048"/>
            <a:ext cx="5014861" cy="4465969"/>
          </a:xfrm>
        </p:spPr>
        <p:txBody>
          <a:bodyPr/>
          <a:lstStyle/>
          <a:p>
            <a:r>
              <a:rPr lang="nl-BE" dirty="0" err="1"/>
              <a:t>Cialdini</a:t>
            </a:r>
            <a:r>
              <a:rPr lang="nl-BE" dirty="0"/>
              <a:t>: </a:t>
            </a:r>
            <a:r>
              <a:rPr lang="nl-BE" dirty="0" err="1"/>
              <a:t>self-presentation</a:t>
            </a:r>
            <a:r>
              <a:rPr lang="nl-BE" dirty="0"/>
              <a:t>!</a:t>
            </a:r>
          </a:p>
          <a:p>
            <a:pPr defTabSz="924276">
              <a:defRPr/>
            </a:pPr>
            <a:r>
              <a:rPr lang="en-GB" dirty="0" err="1"/>
              <a:t>BIRGing</a:t>
            </a:r>
            <a:r>
              <a:rPr lang="en-GB" dirty="0"/>
              <a:t> can thus be used strategically by sport fans and members of other groups to raise their status in the eyes of others. But it can also constitute a strategy to heighten our self-esteem (i.e., our sense of our own self-worth). In line with this point, Boen, Vanbeselaere, and Feys (2002) showed that the tendency for people to associate with successful teams is not restricted to public behaviours, but also applies to private behaviours. </a:t>
            </a:r>
          </a:p>
          <a:p>
            <a:pPr defTabSz="924276">
              <a:defRPr/>
            </a:pPr>
            <a:endParaRPr lang="en-GB" dirty="0"/>
          </a:p>
          <a:p>
            <a:pPr defTabSz="924276">
              <a:defRPr/>
            </a:pPr>
            <a:r>
              <a:rPr lang="en-GB" dirty="0"/>
              <a:t>More specifically, they investigated how often fans of 16 Belgian and 18 Dutch soccer teams surfed to the websites of their team, a behaviour that is not directly visible to others. The researchers observed that significantly more unique fans visited the website after their team had just won a game rather than lost one. Interestingly</a:t>
            </a:r>
            <a:r>
              <a:rPr lang="en-GB" b="1" dirty="0"/>
              <a:t>, this effect was not moderated by pre-game expectations, nor by the size of the victory or loss</a:t>
            </a:r>
            <a:r>
              <a:rPr lang="en-GB" dirty="0"/>
              <a:t>. In other words, fans’ interest in their team did not depend on the newsworthiness of a given result; all that mattered was whether their team had won. These results suggest that fans tend to avoid engaging with the loss of their team not only to protect their public image (as Cialdini and colleagues’ original </a:t>
            </a:r>
            <a:r>
              <a:rPr lang="en-GB" b="1" dirty="0"/>
              <a:t>impression management </a:t>
            </a:r>
            <a:r>
              <a:rPr lang="en-GB" dirty="0"/>
              <a:t>analysis would suggest), but also to protect their self-image.  This accords with a social identity analysis which argues that — at least for high identifiers — identity-related behaviour is driven not only by strategic concerns but also </a:t>
            </a:r>
            <a:r>
              <a:rPr lang="en-GB" b="1" dirty="0"/>
              <a:t>by a sense that the team is </a:t>
            </a:r>
            <a:r>
              <a:rPr lang="en-GB" b="1" i="1" dirty="0"/>
              <a:t>part of the self</a:t>
            </a:r>
            <a:r>
              <a:rPr lang="en-GB" dirty="0"/>
              <a:t>. </a:t>
            </a:r>
            <a:endParaRPr lang="nl-BE" dirty="0"/>
          </a:p>
          <a:p>
            <a:endParaRPr lang="nl-BE" dirty="0"/>
          </a:p>
          <a:p>
            <a:endParaRPr lang="nl-BE" dirty="0"/>
          </a:p>
        </p:txBody>
      </p:sp>
    </p:spTree>
    <p:extLst>
      <p:ext uri="{BB962C8B-B14F-4D97-AF65-F5344CB8AC3E}">
        <p14:creationId xmlns:p14="http://schemas.microsoft.com/office/powerpoint/2010/main" val="17602208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17</a:t>
            </a:fld>
            <a:endParaRPr lang="en-GB"/>
          </a:p>
        </p:txBody>
      </p:sp>
    </p:spTree>
    <p:extLst>
      <p:ext uri="{BB962C8B-B14F-4D97-AF65-F5344CB8AC3E}">
        <p14:creationId xmlns:p14="http://schemas.microsoft.com/office/powerpoint/2010/main" val="1539139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18</a:t>
            </a:fld>
            <a:endParaRPr lang="en-GB"/>
          </a:p>
        </p:txBody>
      </p:sp>
    </p:spTree>
    <p:extLst>
      <p:ext uri="{BB962C8B-B14F-4D97-AF65-F5344CB8AC3E}">
        <p14:creationId xmlns:p14="http://schemas.microsoft.com/office/powerpoint/2010/main" val="280416127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19</a:t>
            </a:fld>
            <a:endParaRPr lang="en-GB"/>
          </a:p>
        </p:txBody>
      </p:sp>
    </p:spTree>
    <p:extLst>
      <p:ext uri="{BB962C8B-B14F-4D97-AF65-F5344CB8AC3E}">
        <p14:creationId xmlns:p14="http://schemas.microsoft.com/office/powerpoint/2010/main" val="33672217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a:t>
            </a:fld>
            <a:endParaRPr lang="en-GB"/>
          </a:p>
        </p:txBody>
      </p:sp>
    </p:spTree>
    <p:extLst>
      <p:ext uri="{BB962C8B-B14F-4D97-AF65-F5344CB8AC3E}">
        <p14:creationId xmlns:p14="http://schemas.microsoft.com/office/powerpoint/2010/main" val="23544469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40000" lnSpcReduction="20000"/>
          </a:bodyPr>
          <a:lstStyle/>
          <a:p>
            <a:r>
              <a:rPr lang="en-GB" b="1" dirty="0"/>
              <a:t>Key point 2: Fandom can affect your health and well-being, for better or worse </a:t>
            </a:r>
            <a:endParaRPr lang="nl-BE" dirty="0"/>
          </a:p>
          <a:p>
            <a:r>
              <a:rPr lang="en-GB" dirty="0"/>
              <a:t>A stereotypical view of sport fans might lead one to imagine that their ‘passive’ hobby would be related to a range of unhealthy behaviours, such smoking and drinking. However, at least among American college students, research has found no relationship between sport fandom and either tobacco use (Wann, 1998b) or alcohol consumption (Wann, 1998a). Likewise, in the context of Welsh rugby, Simon Moore and his colleagues found no relationship between the health-related eating behaviour of fans and their team’s performance in a given game (Moore, Shepherd, Eden, &amp; </a:t>
            </a:r>
            <a:r>
              <a:rPr lang="en-GB" dirty="0" err="1"/>
              <a:t>Sivarajasingam</a:t>
            </a:r>
            <a:r>
              <a:rPr lang="en-GB" dirty="0"/>
              <a:t>, 2007). </a:t>
            </a:r>
            <a:endParaRPr lang="nl-BE" dirty="0"/>
          </a:p>
          <a:p>
            <a:r>
              <a:rPr lang="en-GB" dirty="0"/>
              <a:t>Nevertheless, there is some evidence that fandom can sometimes be the cause of unhealthy eating. More specifically, </a:t>
            </a:r>
            <a:r>
              <a:rPr lang="en-GB" dirty="0" err="1"/>
              <a:t>Cornil</a:t>
            </a:r>
            <a:r>
              <a:rPr lang="en-GB" dirty="0"/>
              <a:t> and </a:t>
            </a:r>
            <a:r>
              <a:rPr lang="en-GB" dirty="0" err="1"/>
              <a:t>Chandon</a:t>
            </a:r>
            <a:r>
              <a:rPr lang="en-GB" dirty="0"/>
              <a:t> (2013) hypothesized that American football fans would consume more unhealthy food after their favourite team had lost a game. They argued that the defeat would impact the food-intake of the fans, in that the negative emotions experienced because of the defeat would disturb their self-regulatory skills. In line with this hypothesis, they found that on Mondays following a Sunday National Football League (NFL) game, saturated-fat and food-calorie intake increased significantly in cities whose teams had lost the day before, while this intake decreased in cities with winning teams and remained stable in comparable cities without an NFL team or cities with an NFL team that did not play. Interestingly and in line with a social identity approach, these effects were more pronounced in cities with the most committed fans, who might have the strongest craving for comfort food in the wake of defeat. Similar results also emerged from a second study that assessed the actual or intended food consumption of French soccer fans who had previously been asked to write about or watch highlights of matches that their teams had either won or lost. Again, fans’ motivation to consume unhealthy — but comforting — junk food increased after seeing, or just thinking about, their team being defeated.   </a:t>
            </a:r>
            <a:endParaRPr lang="nl-BE" dirty="0"/>
          </a:p>
          <a:p>
            <a:r>
              <a:rPr lang="en-GB" dirty="0"/>
              <a:t>These results point to the negative consequences of fan identification for health. However, the authors also propose a potential remedy for these negative effects of team failure on eating behaviours. For in follow-up study in the same paper, some fans were given the opportunity to spontaneously self-affirm. More specifically, fans in the self-affirmation condition had to rank a list of values in order of personal importance and write a few sentences about why their top-ranked value was important to them, while fans in the control condition had to list the main features of a chair. The findings revealed that the unhealthy eating consequences disappeared in the self-affirmation condition. In other words, by focusing on positive characteristics of their personal identity, the behavioural consequences of a (temporarily) negative social identity could be counteracted.</a:t>
            </a:r>
            <a:endParaRPr lang="nl-BE" dirty="0"/>
          </a:p>
          <a:p>
            <a:r>
              <a:rPr lang="en-GB" dirty="0"/>
              <a:t>The abovementioned findings seem to suggest that fans are at risk of engaging in unhealthy behaviour when their team is not performing well. However, the social identity of fans can also be used to promote healthy behaviours, providing that their club makes an effort to present these healthy behaviours as normative for the ingroup. Illustrative support for this point is provided by Football Fans in Training (</a:t>
            </a:r>
            <a:r>
              <a:rPr lang="en-GB" dirty="0" err="1"/>
              <a:t>FiT</a:t>
            </a:r>
            <a:r>
              <a:rPr lang="en-GB" dirty="0"/>
              <a:t>), a men-only weight management programme delivered to groups of men at professional soccer clubs. This programme (which has also been developed for supporters of other sports and was discussed by Stevens et al. in Chapter 12 above) encourages men who are ardent fans of different soccer clubs across Europe to lose weight by participating in fitness regimes in the facilities of their favourite club. The programme encouraged men who might otherwise be reluctant to take part in such initiative to do so because this allowed them to have physical and symbolic proximity to an entity they identified highly with (Hunt, </a:t>
            </a:r>
            <a:r>
              <a:rPr lang="en-GB" dirty="0" err="1"/>
              <a:t>Gray</a:t>
            </a:r>
            <a:r>
              <a:rPr lang="en-GB" dirty="0"/>
              <a:t>, et al., 2014). Speaking to the power of this identification-based dynamic, the 12-week intervention led participants to lose significantly more weight over a one-year period than those in a control condition, namely 4.94 kg in favour of the intervention, which is also clinically relevant (Hunt, Wyke, et al., 2014). </a:t>
            </a:r>
            <a:endParaRPr lang="nl-BE" dirty="0"/>
          </a:p>
          <a:p>
            <a:r>
              <a:rPr lang="en-GB" dirty="0"/>
              <a:t>Although Hunt and her colleagues do not explicitly refer to social identity processes, it is clear that their work is broadly in line with ‘social cure’ research, informed by a social identity approach to health (Haslam, Jetten, Cruwys, Dingle, &amp; Haslam, 2018; Jetten, 2011). More specifically, it is clear that Football Fans in Training seeks to enhance health by providing group members with opportunities to live out a valued group membership through health-enhancing normative behaviour that they perform together with fellow ingroup members. It should also be noted that fans exercise together near their team’s stadium and in the official outfit of their club, thereby fostering the internalization of new behavioural norms that have been endorsed by official representatives of their club. In all this, then, fans’ team identification proves to be a potent resource for healthy behaviour change (in ways also discussed by Tarrant, in press).</a:t>
            </a:r>
            <a:endParaRPr lang="nl-BE" dirty="0"/>
          </a:p>
          <a:p>
            <a:r>
              <a:rPr lang="en-GB" dirty="0"/>
              <a:t>Research by Wann and colleagues also helps to flesh out the socially curative potential of sports fandom. In particular, an online survey of 1,400 avid sport fans showed not only that sport fandom was extremely important to the respondents and also intensified their affective reactions to sporting events, but also that it was perceived to be a highly social activity that had very few negative consequences for their interpersonal relations (Wann, Friedman, McHale, &amp; Jaffe, 2003). </a:t>
            </a:r>
            <a:endParaRPr lang="nl-BE" dirty="0"/>
          </a:p>
          <a:p>
            <a:r>
              <a:rPr lang="en-GB" dirty="0"/>
              <a:t>Inspired by these findings, Wann (2006) developed the </a:t>
            </a:r>
            <a:r>
              <a:rPr lang="en-GB" i="1" dirty="0"/>
              <a:t>Team Identification-Social Psychological Health Model</a:t>
            </a:r>
            <a:r>
              <a:rPr lang="en-GB" dirty="0"/>
              <a:t>, to explain the positive relationship between identification with a local sport team and social psychological health. This argues that team identification facilitates well-being by increasing the social connections amongst fans. In ways that social identity and self-categorization theories would predict, this relationship was also moderated by threats to social identity and efforts to cope with those threats. Predictions derived from this model have been confirmed among both college students (Wann, </a:t>
            </a:r>
            <a:r>
              <a:rPr lang="en-GB" dirty="0" err="1"/>
              <a:t>Hackathorn</a:t>
            </a:r>
            <a:r>
              <a:rPr lang="en-GB" dirty="0"/>
              <a:t>, &amp; Sherman, 2017; Wann, </a:t>
            </a:r>
            <a:r>
              <a:rPr lang="en-GB" dirty="0" err="1"/>
              <a:t>Waddill</a:t>
            </a:r>
            <a:r>
              <a:rPr lang="en-GB" dirty="0"/>
              <a:t>, Polk, &amp; Weaver, 2011) and older sport fans (Wann, Rogers, Dooley, &amp; Foley, 2011)</a:t>
            </a:r>
            <a:r>
              <a:rPr lang="en-GB" i="1" dirty="0"/>
              <a:t> </a:t>
            </a:r>
            <a:endParaRPr lang="nl-BE" dirty="0"/>
          </a:p>
          <a:p>
            <a:r>
              <a:rPr lang="en-GB" i="1" dirty="0"/>
              <a:t>Fig. 15.3  </a:t>
            </a:r>
            <a:r>
              <a:rPr lang="en-GB" dirty="0"/>
              <a:t>The Team Identification-Social Psychological Health Model</a:t>
            </a:r>
            <a:endParaRPr lang="nl-BE" dirty="0"/>
          </a:p>
          <a:p>
            <a:r>
              <a:rPr lang="en-GB" i="1" dirty="0"/>
              <a:t>Note:</a:t>
            </a:r>
            <a:r>
              <a:rPr lang="en-GB" dirty="0"/>
              <a:t> Developed by Wann (2006), this model suggests that team identification facilitates well-being by increasing social connections amongst fans. In accordance with the principles of social identity and self-categorization theories, this relationship is also understood to be moderated by threats to social identity and efforts to cope with those threats.</a:t>
            </a:r>
            <a:endParaRPr lang="nl-BE" dirty="0"/>
          </a:p>
          <a:p>
            <a:r>
              <a:rPr lang="en-GB" dirty="0"/>
              <a:t> </a:t>
            </a:r>
            <a:endParaRPr lang="nl-BE" dirty="0"/>
          </a:p>
          <a:p>
            <a:r>
              <a:rPr lang="en-GB" dirty="0"/>
              <a:t>We would point out that social identity processes come to play in determining whether sport fans will provide or receive help in an emergency situation. As demonstrated in the first study of the classic paper by Levine and colleagues (see also Chapter 2 above), fans are more likely to help someone in need (e.g., who has fallen during jogging and is shouting in pain), when this person is wearing a shirt of their own favourite team than when wearing a shirt of a rival team or a plain shirt (Levine, Prosser, Evans, &amp; Reicher, 2005). Importantly, in a follow-up study these authors showed that this form of ingroup favouritism could be counteracted when the more inclusive social category of football fans had been made salient. In that case, help was extended to joggers wearing a shirt of the rival team, but not to joggers wearing a plain shirt.  </a:t>
            </a:r>
            <a:endParaRPr lang="nl-BE" dirty="0"/>
          </a:p>
          <a:p>
            <a:r>
              <a:rPr lang="en-GB" dirty="0"/>
              <a:t>For this reason, we would argue that future research should focus more directly on ways in which social cure interventions might be applied more systematically to fandom with a view to improving the health of the large number of people who are sport fans. As an example of such an intervention, in November 2016 the Belgian soccer club AA Gent broadcast clips during half-time in the team’s home fixtures in which its coach and one of its players openly discussed how they coped with failures in their life and encouraged fans to talk with others about their mental problems instead of hiding them. More generally, such initiatives speak to the huge potential for sport-based identity leadership to harness social identification and social connection in the interest of promoting health in society at large. </a:t>
            </a:r>
            <a:endParaRPr lang="nl-BE" dirty="0"/>
          </a:p>
          <a:p>
            <a:endParaRPr lang="nl-BE" dirty="0"/>
          </a:p>
        </p:txBody>
      </p:sp>
      <p:sp>
        <p:nvSpPr>
          <p:cNvPr id="4" name="Slide Number Placeholder 3"/>
          <p:cNvSpPr>
            <a:spLocks noGrp="1"/>
          </p:cNvSpPr>
          <p:nvPr>
            <p:ph type="sldNum" sz="quarter" idx="5"/>
          </p:nvPr>
        </p:nvSpPr>
        <p:spPr/>
        <p:txBody>
          <a:bodyPr/>
          <a:lstStyle/>
          <a:p>
            <a:fld id="{17C257C2-8D60-4760-88CB-024AF3EEC641}" type="slidenum">
              <a:rPr lang="nl-BE" smtClean="0"/>
              <a:pPr/>
              <a:t>20</a:t>
            </a:fld>
            <a:endParaRPr lang="nl-BE"/>
          </a:p>
        </p:txBody>
      </p:sp>
    </p:spTree>
    <p:extLst>
      <p:ext uri="{BB962C8B-B14F-4D97-AF65-F5344CB8AC3E}">
        <p14:creationId xmlns:p14="http://schemas.microsoft.com/office/powerpoint/2010/main" val="36861704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Buffalo AA Gent and Redskins Washington as contested mascots.</a:t>
            </a:r>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21</a:t>
            </a:fld>
            <a:endParaRPr lang="en-GB"/>
          </a:p>
        </p:txBody>
      </p:sp>
    </p:spTree>
    <p:extLst>
      <p:ext uri="{BB962C8B-B14F-4D97-AF65-F5344CB8AC3E}">
        <p14:creationId xmlns:p14="http://schemas.microsoft.com/office/powerpoint/2010/main" val="5312949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22</a:t>
            </a:fld>
            <a:endParaRPr lang="en-GB"/>
          </a:p>
        </p:txBody>
      </p:sp>
    </p:spTree>
    <p:extLst>
      <p:ext uri="{BB962C8B-B14F-4D97-AF65-F5344CB8AC3E}">
        <p14:creationId xmlns:p14="http://schemas.microsoft.com/office/powerpoint/2010/main" val="11019358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23</a:t>
            </a:fld>
            <a:endParaRPr lang="en-GB"/>
          </a:p>
        </p:txBody>
      </p:sp>
    </p:spTree>
    <p:extLst>
      <p:ext uri="{BB962C8B-B14F-4D97-AF65-F5344CB8AC3E}">
        <p14:creationId xmlns:p14="http://schemas.microsoft.com/office/powerpoint/2010/main" val="37656656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24</a:t>
            </a:fld>
            <a:endParaRPr lang="en-GB"/>
          </a:p>
        </p:txBody>
      </p:sp>
    </p:spTree>
    <p:extLst>
      <p:ext uri="{BB962C8B-B14F-4D97-AF65-F5344CB8AC3E}">
        <p14:creationId xmlns:p14="http://schemas.microsoft.com/office/powerpoint/2010/main" val="111963399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25</a:t>
            </a:fld>
            <a:endParaRPr lang="en-GB"/>
          </a:p>
        </p:txBody>
      </p:sp>
    </p:spTree>
    <p:extLst>
      <p:ext uri="{BB962C8B-B14F-4D97-AF65-F5344CB8AC3E}">
        <p14:creationId xmlns:p14="http://schemas.microsoft.com/office/powerpoint/2010/main" val="346339051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26</a:t>
            </a:fld>
            <a:endParaRPr lang="en-GB"/>
          </a:p>
        </p:txBody>
      </p:sp>
    </p:spTree>
    <p:extLst>
      <p:ext uri="{BB962C8B-B14F-4D97-AF65-F5344CB8AC3E}">
        <p14:creationId xmlns:p14="http://schemas.microsoft.com/office/powerpoint/2010/main" val="41293288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3</a:t>
            </a:fld>
            <a:endParaRPr lang="en-GB"/>
          </a:p>
        </p:txBody>
      </p:sp>
    </p:spTree>
    <p:extLst>
      <p:ext uri="{BB962C8B-B14F-4D97-AF65-F5344CB8AC3E}">
        <p14:creationId xmlns:p14="http://schemas.microsoft.com/office/powerpoint/2010/main" val="147760003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4</a:t>
            </a:fld>
            <a:endParaRPr lang="en-GB"/>
          </a:p>
        </p:txBody>
      </p:sp>
    </p:spTree>
    <p:extLst>
      <p:ext uri="{BB962C8B-B14F-4D97-AF65-F5344CB8AC3E}">
        <p14:creationId xmlns:p14="http://schemas.microsoft.com/office/powerpoint/2010/main" val="14721732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5</a:t>
            </a:fld>
            <a:endParaRPr lang="en-GB"/>
          </a:p>
        </p:txBody>
      </p:sp>
    </p:spTree>
    <p:extLst>
      <p:ext uri="{BB962C8B-B14F-4D97-AF65-F5344CB8AC3E}">
        <p14:creationId xmlns:p14="http://schemas.microsoft.com/office/powerpoint/2010/main" val="376525460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6</a:t>
            </a:fld>
            <a:endParaRPr lang="en-GB"/>
          </a:p>
        </p:txBody>
      </p:sp>
    </p:spTree>
    <p:extLst>
      <p:ext uri="{BB962C8B-B14F-4D97-AF65-F5344CB8AC3E}">
        <p14:creationId xmlns:p14="http://schemas.microsoft.com/office/powerpoint/2010/main" val="4224380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7</a:t>
            </a:fld>
            <a:endParaRPr lang="en-GB"/>
          </a:p>
        </p:txBody>
      </p:sp>
    </p:spTree>
    <p:extLst>
      <p:ext uri="{BB962C8B-B14F-4D97-AF65-F5344CB8AC3E}">
        <p14:creationId xmlns:p14="http://schemas.microsoft.com/office/powerpoint/2010/main" val="35812758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8</a:t>
            </a:fld>
            <a:endParaRPr lang="en-GB"/>
          </a:p>
        </p:txBody>
      </p:sp>
    </p:spTree>
    <p:extLst>
      <p:ext uri="{BB962C8B-B14F-4D97-AF65-F5344CB8AC3E}">
        <p14:creationId xmlns:p14="http://schemas.microsoft.com/office/powerpoint/2010/main" val="1789518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defRPr/>
            </a:pPr>
            <a:fld id="{04915706-070A-4707-AA18-DDF1820200B2}" type="slidenum">
              <a:rPr lang="en-GB" smtClean="0"/>
              <a:pPr>
                <a:defRPr/>
              </a:pPr>
              <a:t>9</a:t>
            </a:fld>
            <a:endParaRPr lang="en-GB"/>
          </a:p>
        </p:txBody>
      </p:sp>
    </p:spTree>
    <p:extLst>
      <p:ext uri="{BB962C8B-B14F-4D97-AF65-F5344CB8AC3E}">
        <p14:creationId xmlns:p14="http://schemas.microsoft.com/office/powerpoint/2010/main" val="27607328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Title-Subtitle-Speaker">
    <p:spTree>
      <p:nvGrpSpPr>
        <p:cNvPr id="1" name=""/>
        <p:cNvGrpSpPr/>
        <p:nvPr/>
      </p:nvGrpSpPr>
      <p:grpSpPr>
        <a:xfrm>
          <a:off x="0" y="0"/>
          <a:ext cx="0" cy="0"/>
          <a:chOff x="0" y="0"/>
          <a:chExt cx="0" cy="0"/>
        </a:xfrm>
      </p:grpSpPr>
      <p:sp>
        <p:nvSpPr>
          <p:cNvPr id="2" name="Title 1"/>
          <p:cNvSpPr>
            <a:spLocks noGrp="1"/>
          </p:cNvSpPr>
          <p:nvPr>
            <p:ph type="ctrTitle"/>
          </p:nvPr>
        </p:nvSpPr>
        <p:spPr>
          <a:xfrm>
            <a:off x="679939" y="438353"/>
            <a:ext cx="7772400" cy="521493"/>
          </a:xfrm>
        </p:spPr>
        <p:txBody>
          <a:bodyPr anchor="t">
            <a:noAutofit/>
          </a:bodyPr>
          <a:lstStyle>
            <a:lvl1pPr algn="l">
              <a:defRPr sz="3600" b="1"/>
            </a:lvl1pPr>
          </a:lstStyle>
          <a:p>
            <a:r>
              <a:rPr lang="en-US" dirty="0"/>
              <a:t>Click to edit Master title style</a:t>
            </a:r>
          </a:p>
        </p:txBody>
      </p:sp>
      <p:sp>
        <p:nvSpPr>
          <p:cNvPr id="3" name="Subtitle 2"/>
          <p:cNvSpPr>
            <a:spLocks noGrp="1"/>
          </p:cNvSpPr>
          <p:nvPr>
            <p:ph type="subTitle" idx="1"/>
          </p:nvPr>
        </p:nvSpPr>
        <p:spPr>
          <a:xfrm>
            <a:off x="679939" y="988352"/>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13" name="Content Placeholder 12"/>
          <p:cNvSpPr>
            <a:spLocks noGrp="1"/>
          </p:cNvSpPr>
          <p:nvPr>
            <p:ph sz="quarter" idx="10"/>
          </p:nvPr>
        </p:nvSpPr>
        <p:spPr>
          <a:xfrm>
            <a:off x="679938" y="1535952"/>
            <a:ext cx="7772400" cy="581025"/>
          </a:xfrm>
        </p:spPr>
        <p:txBody>
          <a:bodyPr>
            <a:normAutofit/>
          </a:bodyPr>
          <a:lstStyle>
            <a:lvl1pPr marL="0" indent="0">
              <a:buNone/>
              <a:defRPr sz="2000"/>
            </a:lvl1pPr>
          </a:lstStyle>
          <a:p>
            <a:pPr lvl="0"/>
            <a:r>
              <a:rPr lang="en-GB" dirty="0"/>
              <a:t>Click to edit Master text styles</a:t>
            </a:r>
          </a:p>
        </p:txBody>
      </p:sp>
      <p:pic>
        <p:nvPicPr>
          <p:cNvPr id="5" name="Picture 4">
            <a:extLst>
              <a:ext uri="{FF2B5EF4-FFF2-40B4-BE49-F238E27FC236}">
                <a16:creationId xmlns:a16="http://schemas.microsoft.com/office/drawing/2014/main" id="{927B991C-56B6-794A-8E0C-92A3133BC362}"/>
              </a:ext>
            </a:extLst>
          </p:cNvPr>
          <p:cNvPicPr>
            <a:picLocks noChangeAspect="1"/>
          </p:cNvPicPr>
          <p:nvPr userDrawn="1"/>
        </p:nvPicPr>
        <p:blipFill>
          <a:blip r:embed="rId2"/>
          <a:stretch>
            <a:fillRect/>
          </a:stretch>
        </p:blipFill>
        <p:spPr>
          <a:xfrm>
            <a:off x="7949958" y="244841"/>
            <a:ext cx="1004760" cy="1430010"/>
          </a:xfrm>
          <a:prstGeom prst="rect">
            <a:avLst/>
          </a:prstGeom>
        </p:spPr>
      </p:pic>
      <p:sp>
        <p:nvSpPr>
          <p:cNvPr id="6" name="Oval 5">
            <a:extLst>
              <a:ext uri="{FF2B5EF4-FFF2-40B4-BE49-F238E27FC236}">
                <a16:creationId xmlns:a16="http://schemas.microsoft.com/office/drawing/2014/main" id="{285CC83F-1E22-DB42-B0D8-6F5313CDF349}"/>
              </a:ext>
            </a:extLst>
          </p:cNvPr>
          <p:cNvSpPr/>
          <p:nvPr userDrawn="1"/>
        </p:nvSpPr>
        <p:spPr>
          <a:xfrm>
            <a:off x="8288215" y="120613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10" name="Slide Number Placeholder 5">
            <a:extLst>
              <a:ext uri="{FF2B5EF4-FFF2-40B4-BE49-F238E27FC236}">
                <a16:creationId xmlns:a16="http://schemas.microsoft.com/office/drawing/2014/main" id="{28F4DE66-1794-564A-B673-EE6A426FE82C}"/>
              </a:ext>
            </a:extLst>
          </p:cNvPr>
          <p:cNvSpPr>
            <a:spLocks noGrp="1"/>
          </p:cNvSpPr>
          <p:nvPr>
            <p:ph type="sldNum" sz="quarter" idx="4"/>
          </p:nvPr>
        </p:nvSpPr>
        <p:spPr>
          <a:xfrm>
            <a:off x="8197361" y="484016"/>
            <a:ext cx="509954" cy="1047779"/>
          </a:xfrm>
          <a:prstGeom prst="rect">
            <a:avLst/>
          </a:prstGeom>
        </p:spPr>
        <p:txBody>
          <a:bodyPr vert="horz" lIns="91440" tIns="45720" rIns="91440" bIns="45720" rtlCol="0" anchor="b"/>
          <a:lstStyle>
            <a:lvl1pPr algn="ctr">
              <a:defRPr sz="1800" b="0">
                <a:ln>
                  <a:noFill/>
                </a:ln>
                <a:solidFill>
                  <a:srgbClr val="50B4C9"/>
                </a:solidFill>
                <a:latin typeface="+mj-lt"/>
              </a:defRPr>
            </a:lvl1pPr>
          </a:lstStyle>
          <a:p>
            <a:fld id="{BDED0440-CF85-4CB9-8D89-87E5AE29F424}" type="slidenum">
              <a:rPr lang="en-GB" smtClean="0"/>
              <a:pPr/>
              <a:t>‹#›</a:t>
            </a:fld>
            <a:endParaRPr lang="en-GB" dirty="0"/>
          </a:p>
        </p:txBody>
      </p:sp>
    </p:spTree>
    <p:extLst>
      <p:ext uri="{BB962C8B-B14F-4D97-AF65-F5344CB8AC3E}">
        <p14:creationId xmlns:p14="http://schemas.microsoft.com/office/powerpoint/2010/main" val="6950813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nl-BE"/>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nl-BE"/>
          </a:p>
        </p:txBody>
      </p:sp>
      <p:sp>
        <p:nvSpPr>
          <p:cNvPr id="4" name="Rectangle 4"/>
          <p:cNvSpPr>
            <a:spLocks noGrp="1" noChangeArrowheads="1"/>
          </p:cNvSpPr>
          <p:nvPr>
            <p:ph type="dt" sz="half" idx="10"/>
          </p:nvPr>
        </p:nvSpPr>
        <p:spPr/>
        <p:txBody>
          <a:bodyPr/>
          <a:lstStyle>
            <a:lvl1pPr>
              <a:defRPr/>
            </a:lvl1pPr>
          </a:lstStyle>
          <a:p>
            <a:pPr>
              <a:defRPr/>
            </a:pPr>
            <a:endParaRPr lang="nl-NL"/>
          </a:p>
        </p:txBody>
      </p:sp>
      <p:sp>
        <p:nvSpPr>
          <p:cNvPr id="5" name="Rectangle 4"/>
          <p:cNvSpPr>
            <a:spLocks noGrp="1" noChangeArrowheads="1"/>
          </p:cNvSpPr>
          <p:nvPr>
            <p:ph type="dt" sz="half" idx="11"/>
          </p:nvPr>
        </p:nvSpPr>
        <p:spPr/>
        <p:txBody>
          <a:bodyPr/>
          <a:lstStyle>
            <a:lvl1pPr>
              <a:defRPr/>
            </a:lvl1pPr>
          </a:lstStyle>
          <a:p>
            <a:pPr>
              <a:defRPr/>
            </a:pPr>
            <a:endParaRPr lang="nl-NL"/>
          </a:p>
        </p:txBody>
      </p:sp>
      <p:sp>
        <p:nvSpPr>
          <p:cNvPr id="6" name="Rectangle 5"/>
          <p:cNvSpPr>
            <a:spLocks noGrp="1" noChangeArrowheads="1"/>
          </p:cNvSpPr>
          <p:nvPr>
            <p:ph type="ftr" sz="quarter" idx="12"/>
          </p:nvPr>
        </p:nvSpPr>
        <p:spPr/>
        <p:txBody>
          <a:bodyPr/>
          <a:lstStyle>
            <a:lvl1pPr>
              <a:defRPr/>
            </a:lvl1pPr>
          </a:lstStyle>
          <a:p>
            <a:pPr>
              <a:defRPr/>
            </a:pPr>
            <a:endParaRPr lang="nl-NL"/>
          </a:p>
        </p:txBody>
      </p:sp>
      <p:sp>
        <p:nvSpPr>
          <p:cNvPr id="7" name="Rectangle 5"/>
          <p:cNvSpPr>
            <a:spLocks noGrp="1" noChangeArrowheads="1"/>
          </p:cNvSpPr>
          <p:nvPr>
            <p:ph type="ftr" sz="quarter" idx="13"/>
          </p:nvPr>
        </p:nvSpPr>
        <p:spPr/>
        <p:txBody>
          <a:bodyPr/>
          <a:lstStyle>
            <a:lvl1pPr>
              <a:defRPr/>
            </a:lvl1pPr>
          </a:lstStyle>
          <a:p>
            <a:pPr>
              <a:defRPr/>
            </a:pPr>
            <a:endParaRPr lang="nl-NL"/>
          </a:p>
        </p:txBody>
      </p:sp>
    </p:spTree>
    <p:extLst>
      <p:ext uri="{BB962C8B-B14F-4D97-AF65-F5344CB8AC3E}">
        <p14:creationId xmlns:p14="http://schemas.microsoft.com/office/powerpoint/2010/main" val="424544895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itel en object">
    <p:spTree>
      <p:nvGrpSpPr>
        <p:cNvPr id="1" name=""/>
        <p:cNvGrpSpPr/>
        <p:nvPr/>
      </p:nvGrpSpPr>
      <p:grpSpPr>
        <a:xfrm>
          <a:off x="0" y="0"/>
          <a:ext cx="0" cy="0"/>
          <a:chOff x="0" y="0"/>
          <a:chExt cx="0" cy="0"/>
        </a:xfrm>
      </p:grpSpPr>
      <p:sp>
        <p:nvSpPr>
          <p:cNvPr id="2" name="Titel 1"/>
          <p:cNvSpPr>
            <a:spLocks noGrp="1"/>
          </p:cNvSpPr>
          <p:nvPr>
            <p:ph type="title" hasCustomPrompt="1"/>
          </p:nvPr>
        </p:nvSpPr>
        <p:spPr/>
        <p:txBody>
          <a:bodyPr/>
          <a:lstStyle>
            <a:lvl1pPr>
              <a:defRPr baseline="0">
                <a:solidFill>
                  <a:srgbClr val="52BDEC"/>
                </a:solidFill>
              </a:defRPr>
            </a:lvl1pPr>
          </a:lstStyle>
          <a:p>
            <a:r>
              <a:rPr lang="nl-NL" dirty="0"/>
              <a:t>Klik en typ de titel</a:t>
            </a:r>
            <a:endParaRPr lang="nl-BE" dirty="0"/>
          </a:p>
        </p:txBody>
      </p:sp>
      <p:sp>
        <p:nvSpPr>
          <p:cNvPr id="3" name="Tijdelijke aanduiding voor datum 2"/>
          <p:cNvSpPr>
            <a:spLocks noGrp="1"/>
          </p:cNvSpPr>
          <p:nvPr>
            <p:ph type="dt" sz="half" idx="10"/>
          </p:nvPr>
        </p:nvSpPr>
        <p:spPr/>
        <p:txBody>
          <a:bodyPr/>
          <a:lstStyle/>
          <a:p>
            <a:fld id="{C4DDCD72-59EE-436D-B435-201699A5BB49}" type="datetimeFigureOut">
              <a:rPr lang="nl-BE" smtClean="0"/>
              <a:pPr/>
              <a:t>1/08/2022</a:t>
            </a:fld>
            <a:endParaRPr lang="nl-BE" dirty="0"/>
          </a:p>
        </p:txBody>
      </p:sp>
      <p:sp>
        <p:nvSpPr>
          <p:cNvPr id="5" name="Tijdelijke aanduiding voor dianummer 4"/>
          <p:cNvSpPr>
            <a:spLocks noGrp="1"/>
          </p:cNvSpPr>
          <p:nvPr>
            <p:ph type="sldNum" sz="quarter" idx="12"/>
          </p:nvPr>
        </p:nvSpPr>
        <p:spPr/>
        <p:txBody>
          <a:bodyPr/>
          <a:lstStyle/>
          <a:p>
            <a:fld id="{F35D8031-C8E5-48F8-A3B6-81643B27A3AF}" type="slidenum">
              <a:rPr lang="nl-BE" smtClean="0"/>
              <a:pPr/>
              <a:t>‹#›</a:t>
            </a:fld>
            <a:endParaRPr lang="nl-BE" dirty="0"/>
          </a:p>
        </p:txBody>
      </p:sp>
      <p:sp>
        <p:nvSpPr>
          <p:cNvPr id="6" name="Tijdelijke aanduiding voor tekst 2"/>
          <p:cNvSpPr>
            <a:spLocks noGrp="1"/>
          </p:cNvSpPr>
          <p:nvPr>
            <p:ph idx="1" hasCustomPrompt="1"/>
          </p:nvPr>
        </p:nvSpPr>
        <p:spPr>
          <a:xfrm>
            <a:off x="540000" y="1012499"/>
            <a:ext cx="8334000" cy="3321000"/>
          </a:xfrm>
          <a:prstGeom prst="rect">
            <a:avLst/>
          </a:prstGeom>
        </p:spPr>
        <p:txBody>
          <a:bodyPr vert="horz" lIns="0" tIns="0" rIns="0" bIns="0" rtlCol="0">
            <a:noAutofit/>
          </a:bodyPr>
          <a:lstStyle>
            <a:lvl1pPr>
              <a:defRPr/>
            </a:lvl1pPr>
          </a:lstStyle>
          <a:p>
            <a:pPr lvl="0"/>
            <a:r>
              <a:rPr lang="nl-NL" dirty="0"/>
              <a:t>Klik en typ de tekst</a:t>
            </a:r>
          </a:p>
          <a:p>
            <a:pPr lvl="1"/>
            <a:r>
              <a:rPr lang="nl-NL" dirty="0"/>
              <a:t>Tweede niveau</a:t>
            </a:r>
          </a:p>
          <a:p>
            <a:pPr lvl="2"/>
            <a:r>
              <a:rPr lang="nl-NL" dirty="0"/>
              <a:t>Derde niveau</a:t>
            </a:r>
          </a:p>
          <a:p>
            <a:pPr lvl="3"/>
            <a:r>
              <a:rPr lang="nl-NL" dirty="0"/>
              <a:t>Vierde niveau</a:t>
            </a:r>
          </a:p>
          <a:p>
            <a:pPr lvl="4"/>
            <a:r>
              <a:rPr lang="nl-NL" dirty="0"/>
              <a:t>Vijfde niveau</a:t>
            </a:r>
            <a:endParaRPr lang="nl-BE" dirty="0"/>
          </a:p>
        </p:txBody>
      </p:sp>
    </p:spTree>
    <p:extLst>
      <p:ext uri="{BB962C8B-B14F-4D97-AF65-F5344CB8AC3E}">
        <p14:creationId xmlns:p14="http://schemas.microsoft.com/office/powerpoint/2010/main" val="197561359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92919" y="374650"/>
            <a:ext cx="8079581" cy="1243649"/>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507492" y="1508760"/>
            <a:ext cx="8065294" cy="28246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8" name="Oval 7">
            <a:extLst>
              <a:ext uri="{FF2B5EF4-FFF2-40B4-BE49-F238E27FC236}">
                <a16:creationId xmlns:a16="http://schemas.microsoft.com/office/drawing/2014/main" id="{14648699-830C-6142-A07C-D1E17D64B9C1}"/>
              </a:ext>
            </a:extLst>
          </p:cNvPr>
          <p:cNvSpPr/>
          <p:nvPr userDrawn="1"/>
        </p:nvSpPr>
        <p:spPr>
          <a:xfrm>
            <a:off x="8288215" y="4472354"/>
            <a:ext cx="328247" cy="325661"/>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Tree>
    <p:extLst>
      <p:ext uri="{BB962C8B-B14F-4D97-AF65-F5344CB8AC3E}">
        <p14:creationId xmlns:p14="http://schemas.microsoft.com/office/powerpoint/2010/main" val="162354441"/>
      </p:ext>
    </p:extLst>
  </p:cSld>
  <p:clrMap bg1="lt1" tx1="dk1" bg2="lt2" tx2="dk2" accent1="accent1" accent2="accent2" accent3="accent3" accent4="accent4" accent5="accent5" accent6="accent6" hlink="hlink" folHlink="folHlink"/>
  <p:sldLayoutIdLst>
    <p:sldLayoutId id="2147483981" r:id="rId1"/>
    <p:sldLayoutId id="2147483982" r:id="rId2"/>
    <p:sldLayoutId id="2147483983" r:id="rId3"/>
  </p:sldLayoutIdLst>
  <p:hf hdr="0" ftr="0" dt="0"/>
  <p:txStyles>
    <p:titleStyle>
      <a:lvl1pPr algn="l" defTabSz="685800" rtl="0" eaLnBrk="1" latinLnBrk="0" hangingPunct="1">
        <a:lnSpc>
          <a:spcPct val="85000"/>
        </a:lnSpc>
        <a:spcBef>
          <a:spcPct val="0"/>
        </a:spcBef>
        <a:buNone/>
        <a:defRPr sz="4050" kern="1200" spc="-90" baseline="0">
          <a:solidFill>
            <a:schemeClr val="accent1"/>
          </a:solidFill>
          <a:latin typeface="+mj-lt"/>
          <a:ea typeface="+mj-ea"/>
          <a:cs typeface="+mj-cs"/>
        </a:defRPr>
      </a:lvl1pPr>
    </p:titleStyle>
    <p:bodyStyle>
      <a:lvl1pPr marL="68580" indent="-68580" algn="l" defTabSz="685800" rtl="0" eaLnBrk="1" latinLnBrk="0" hangingPunct="1">
        <a:lnSpc>
          <a:spcPct val="85000"/>
        </a:lnSpc>
        <a:spcBef>
          <a:spcPts val="975"/>
        </a:spcBef>
        <a:buFont typeface="Arial" pitchFamily="34" charset="0"/>
        <a:buChar char=" "/>
        <a:defRPr sz="18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ti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8.jfif"/><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20.jpg"/></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openxmlformats.org/officeDocument/2006/relationships/image" Target="../media/image23.jpg"/><Relationship Id="rId4" Type="http://schemas.openxmlformats.org/officeDocument/2006/relationships/image" Target="../media/image22.jp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25.jpeg"/><Relationship Id="rId4" Type="http://schemas.openxmlformats.org/officeDocument/2006/relationships/hyperlink" Target="http://images.google.be/imgres?imgurl=http://upload.wikimedia.org/wikipedia/en/thumb/0/05/KSV_Waregem_Logo.png/70px-KSV_Waregem_Logo.png&amp;imgrefurl=http://en.wikipedia.org/wiki/K.S.V._Waregem&amp;usg=__G26QvXrHRce0ONulVu1lUZyd-S0=&amp;h=89&amp;w=70&amp;sz=6&amp;hl=nl&amp;start=75&amp;tbnid=HzDrCJv2uRDX3M:&amp;tbnh=78&amp;tbnw=61&amp;prev=/images?q=S.V.Waregem&amp;start=72&amp;ndsp=18&amp;hl=nl&amp;sa=N"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28.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7.jpg"/><Relationship Id="rId4" Type="http://schemas.openxmlformats.org/officeDocument/2006/relationships/image" Target="../media/image6.png"/></Relationships>
</file>

<file path=ppt/slides/_rels/slide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0.jfif"/><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12.jfif"/><Relationship Id="rId4" Type="http://schemas.openxmlformats.org/officeDocument/2006/relationships/image" Target="../media/image11.jfif"/></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BE272627-D71E-A141-8DE3-F13201A62D86}"/>
              </a:ext>
            </a:extLst>
          </p:cNvPr>
          <p:cNvSpPr>
            <a:spLocks noGrp="1"/>
          </p:cNvSpPr>
          <p:nvPr>
            <p:ph type="sldNum" sz="quarter" idx="4"/>
          </p:nvPr>
        </p:nvSpPr>
        <p:spPr/>
        <p:txBody>
          <a:bodyPr/>
          <a:lstStyle/>
          <a:p>
            <a:fld id="{BDED0440-CF85-4CB9-8D89-87E5AE29F424}" type="slidenum">
              <a:rPr lang="en-GB" smtClean="0"/>
              <a:pPr/>
              <a:t>1</a:t>
            </a:fld>
            <a:endParaRPr lang="en-GB" dirty="0"/>
          </a:p>
        </p:txBody>
      </p:sp>
      <p:sp>
        <p:nvSpPr>
          <p:cNvPr id="11" name="Rectangle 10">
            <a:extLst>
              <a:ext uri="{FF2B5EF4-FFF2-40B4-BE49-F238E27FC236}">
                <a16:creationId xmlns:a16="http://schemas.microsoft.com/office/drawing/2014/main" id="{2FB1E9C9-F201-6A4A-AFCD-8CA98D36AAD3}"/>
              </a:ext>
            </a:extLst>
          </p:cNvPr>
          <p:cNvSpPr/>
          <p:nvPr/>
        </p:nvSpPr>
        <p:spPr>
          <a:xfrm>
            <a:off x="7620000" y="157982"/>
            <a:ext cx="1359877" cy="169984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itle 1"/>
          <p:cNvSpPr txBox="1">
            <a:spLocks/>
          </p:cNvSpPr>
          <p:nvPr/>
        </p:nvSpPr>
        <p:spPr>
          <a:xfrm>
            <a:off x="366706" y="264377"/>
            <a:ext cx="7297744" cy="1506179"/>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6000" b="1" kern="1200" spc="-90" baseline="0">
                <a:solidFill>
                  <a:schemeClr val="accent1"/>
                </a:solidFill>
                <a:latin typeface="+mj-lt"/>
                <a:ea typeface="+mj-ea"/>
                <a:cs typeface="+mj-cs"/>
              </a:defRPr>
            </a:lvl1pPr>
          </a:lstStyle>
          <a:p>
            <a:pPr>
              <a:lnSpc>
                <a:spcPct val="100000"/>
              </a:lnSpc>
            </a:pPr>
            <a:r>
              <a:rPr lang="en-GB" sz="2800" b="0" dirty="0">
                <a:solidFill>
                  <a:srgbClr val="22568B"/>
                </a:solidFill>
                <a:latin typeface="Avenir Roman" panose="02000503020000020003" pitchFamily="2" charset="0"/>
                <a:ea typeface="Bodoni Ornaments" pitchFamily="2" charset="0"/>
                <a:cs typeface="Beirut" pitchFamily="2" charset="-78"/>
              </a:rPr>
              <a:t>Lecture 17 </a:t>
            </a:r>
          </a:p>
          <a:p>
            <a:pPr>
              <a:lnSpc>
                <a:spcPct val="100000"/>
              </a:lnSpc>
            </a:pPr>
            <a:r>
              <a:rPr lang="en-GB" sz="3200" b="0" dirty="0">
                <a:solidFill>
                  <a:srgbClr val="22568B"/>
                </a:solidFill>
                <a:latin typeface="Avenir Roman" panose="02000503020000020003" pitchFamily="2" charset="0"/>
                <a:ea typeface="Bodoni Ornaments" pitchFamily="2" charset="0"/>
                <a:cs typeface="Beirut" pitchFamily="2" charset="-78"/>
              </a:rPr>
              <a:t>FAN BEHAVIOUR AND LOYALTY</a:t>
            </a:r>
          </a:p>
        </p:txBody>
      </p:sp>
      <p:sp>
        <p:nvSpPr>
          <p:cNvPr id="10" name="Rectangle 9"/>
          <p:cNvSpPr/>
          <p:nvPr/>
        </p:nvSpPr>
        <p:spPr>
          <a:xfrm>
            <a:off x="436556" y="2922445"/>
            <a:ext cx="5566667" cy="1631216"/>
          </a:xfrm>
          <a:prstGeom prst="rect">
            <a:avLst/>
          </a:prstGeom>
        </p:spPr>
        <p:txBody>
          <a:bodyPr wrap="square">
            <a:spAutoFit/>
          </a:bodyPr>
          <a:lstStyle/>
          <a:p>
            <a:r>
              <a:rPr lang="en-GB" sz="2000" dirty="0">
                <a:solidFill>
                  <a:srgbClr val="4094D1"/>
                </a:solidFill>
                <a:latin typeface="Avenir Roman" panose="02000503020000020003" pitchFamily="2" charset="0"/>
                <a:ea typeface="Apple Color Emoji" pitchFamily="2" charset="0"/>
                <a:cs typeface="Al Bayan Plain" pitchFamily="2" charset="-78"/>
              </a:rPr>
              <a:t>Filip Boen, </a:t>
            </a:r>
          </a:p>
          <a:p>
            <a:r>
              <a:rPr lang="en-GB" sz="2000" dirty="0">
                <a:solidFill>
                  <a:srgbClr val="4094D1"/>
                </a:solidFill>
                <a:latin typeface="Avenir Roman" panose="02000503020000020003" pitchFamily="2" charset="0"/>
                <a:ea typeface="Apple Color Emoji" pitchFamily="2" charset="0"/>
                <a:cs typeface="Al Bayan Plain" pitchFamily="2" charset="-78"/>
              </a:rPr>
              <a:t>Daniel L. </a:t>
            </a:r>
            <a:r>
              <a:rPr lang="en-GB" sz="2000" dirty="0" err="1">
                <a:solidFill>
                  <a:srgbClr val="4094D1"/>
                </a:solidFill>
                <a:latin typeface="Avenir Roman" panose="02000503020000020003" pitchFamily="2" charset="0"/>
                <a:ea typeface="Apple Color Emoji" pitchFamily="2" charset="0"/>
                <a:cs typeface="Al Bayan Plain" pitchFamily="2" charset="-78"/>
              </a:rPr>
              <a:t>Wann</a:t>
            </a:r>
            <a:r>
              <a:rPr lang="en-GB" sz="2000" dirty="0">
                <a:solidFill>
                  <a:srgbClr val="4094D1"/>
                </a:solidFill>
                <a:latin typeface="Avenir Roman" panose="02000503020000020003" pitchFamily="2" charset="0"/>
                <a:ea typeface="Apple Color Emoji" pitchFamily="2" charset="0"/>
                <a:cs typeface="Al Bayan Plain" pitchFamily="2" charset="-78"/>
              </a:rPr>
              <a:t>, </a:t>
            </a:r>
          </a:p>
          <a:p>
            <a:r>
              <a:rPr lang="en-GB" sz="2000" dirty="0">
                <a:solidFill>
                  <a:srgbClr val="4094D1"/>
                </a:solidFill>
                <a:latin typeface="Avenir Roman" panose="02000503020000020003" pitchFamily="2" charset="0"/>
                <a:ea typeface="Apple Color Emoji" pitchFamily="2" charset="0"/>
                <a:cs typeface="Al Bayan Plain" pitchFamily="2" charset="-78"/>
              </a:rPr>
              <a:t>Iouri </a:t>
            </a:r>
            <a:r>
              <a:rPr lang="en-GB" sz="2000" dirty="0" err="1">
                <a:solidFill>
                  <a:srgbClr val="4094D1"/>
                </a:solidFill>
                <a:latin typeface="Avenir Roman" panose="02000503020000020003" pitchFamily="2" charset="0"/>
                <a:ea typeface="Apple Color Emoji" pitchFamily="2" charset="0"/>
                <a:cs typeface="Al Bayan Plain" pitchFamily="2" charset="-78"/>
              </a:rPr>
              <a:t>Bernach-Assollant</a:t>
            </a:r>
            <a:r>
              <a:rPr lang="en-GB" sz="2000" dirty="0">
                <a:solidFill>
                  <a:srgbClr val="4094D1"/>
                </a:solidFill>
                <a:latin typeface="Avenir Roman" panose="02000503020000020003" pitchFamily="2" charset="0"/>
                <a:ea typeface="Apple Color Emoji" pitchFamily="2" charset="0"/>
                <a:cs typeface="Al Bayan Plain" pitchFamily="2" charset="-78"/>
              </a:rPr>
              <a:t>, </a:t>
            </a:r>
          </a:p>
          <a:p>
            <a:r>
              <a:rPr lang="en-GB" sz="2000" dirty="0">
                <a:solidFill>
                  <a:srgbClr val="4094D1"/>
                </a:solidFill>
                <a:latin typeface="Avenir Roman" panose="02000503020000020003" pitchFamily="2" charset="0"/>
                <a:ea typeface="Apple Color Emoji" pitchFamily="2" charset="0"/>
                <a:cs typeface="Al Bayan Plain" pitchFamily="2" charset="-78"/>
              </a:rPr>
              <a:t>S. Alexander Haslam &amp; </a:t>
            </a:r>
          </a:p>
          <a:p>
            <a:r>
              <a:rPr lang="en-GB" sz="2000" dirty="0" err="1">
                <a:solidFill>
                  <a:srgbClr val="4094D1"/>
                </a:solidFill>
                <a:latin typeface="Avenir Roman" panose="02000503020000020003" pitchFamily="2" charset="0"/>
                <a:ea typeface="Apple Color Emoji" pitchFamily="2" charset="0"/>
                <a:cs typeface="Al Bayan Plain" pitchFamily="2" charset="-78"/>
              </a:rPr>
              <a:t>Katrien</a:t>
            </a:r>
            <a:r>
              <a:rPr lang="en-GB" sz="2000" dirty="0">
                <a:solidFill>
                  <a:srgbClr val="4094D1"/>
                </a:solidFill>
                <a:latin typeface="Avenir Roman" panose="02000503020000020003" pitchFamily="2" charset="0"/>
                <a:ea typeface="Apple Color Emoji" pitchFamily="2" charset="0"/>
                <a:cs typeface="Al Bayan Plain" pitchFamily="2" charset="-78"/>
              </a:rPr>
              <a:t> </a:t>
            </a:r>
            <a:r>
              <a:rPr lang="en-GB" sz="2000" dirty="0" err="1">
                <a:solidFill>
                  <a:srgbClr val="4094D1"/>
                </a:solidFill>
                <a:latin typeface="Avenir Roman" panose="02000503020000020003" pitchFamily="2" charset="0"/>
                <a:ea typeface="Apple Color Emoji" pitchFamily="2" charset="0"/>
                <a:cs typeface="Al Bayan Plain" pitchFamily="2" charset="-78"/>
              </a:rPr>
              <a:t>Fransen</a:t>
            </a:r>
            <a:r>
              <a:rPr lang="en-GB" sz="2000" dirty="0">
                <a:solidFill>
                  <a:srgbClr val="4094D1"/>
                </a:solidFill>
                <a:latin typeface="Avenir Roman" panose="02000503020000020003" pitchFamily="2" charset="0"/>
                <a:ea typeface="Apple Color Emoji" pitchFamily="2" charset="0"/>
                <a:cs typeface="Al Bayan Plain" pitchFamily="2" charset="-78"/>
              </a:rPr>
              <a:t> </a:t>
            </a:r>
          </a:p>
        </p:txBody>
      </p:sp>
      <p:pic>
        <p:nvPicPr>
          <p:cNvPr id="9" name="Picture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58959" y="246743"/>
            <a:ext cx="1375270" cy="2240171"/>
          </a:xfrm>
          <a:prstGeom prst="rect">
            <a:avLst/>
          </a:prstGeom>
        </p:spPr>
      </p:pic>
      <p:pic>
        <p:nvPicPr>
          <p:cNvPr id="14" name="Picture 13" descr="Voetbal, Team, Mensen, Game, Menigte, Sport">
            <a:extLst>
              <a:ext uri="{FF2B5EF4-FFF2-40B4-BE49-F238E27FC236}">
                <a16:creationId xmlns:a16="http://schemas.microsoft.com/office/drawing/2014/main" id="{E99D2F0C-58C9-4F73-8458-E5BAEAFB8E7F}"/>
              </a:ext>
            </a:extLst>
          </p:cNvPr>
          <p:cNvPicPr/>
          <p:nvPr/>
        </p:nvPicPr>
        <p:blipFill>
          <a:blip r:embed="rId4">
            <a:extLst>
              <a:ext uri="{28A0092B-C50C-407E-A947-70E740481C1C}">
                <a14:useLocalDpi xmlns:a14="http://schemas.microsoft.com/office/drawing/2010/main" val="0"/>
              </a:ext>
            </a:extLst>
          </a:blip>
          <a:srcRect/>
          <a:stretch>
            <a:fillRect/>
          </a:stretch>
        </p:blipFill>
        <p:spPr bwMode="auto">
          <a:xfrm>
            <a:off x="3635829" y="1944914"/>
            <a:ext cx="3796259" cy="2775947"/>
          </a:xfrm>
          <a:prstGeom prst="rect">
            <a:avLst/>
          </a:prstGeom>
          <a:noFill/>
          <a:ln>
            <a:noFill/>
          </a:ln>
          <a:effectLst>
            <a:softEdge rad="139700"/>
          </a:effectLst>
        </p:spPr>
      </p:pic>
    </p:spTree>
    <p:extLst>
      <p:ext uri="{BB962C8B-B14F-4D97-AF65-F5344CB8AC3E}">
        <p14:creationId xmlns:p14="http://schemas.microsoft.com/office/powerpoint/2010/main" val="31204720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10</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39260" y="1734696"/>
            <a:ext cx="8059057" cy="2966258"/>
          </a:xfrm>
        </p:spPr>
        <p:txBody>
          <a:bodyPr>
            <a:normAutofit/>
          </a:bodyPr>
          <a:lstStyle/>
          <a:p>
            <a:pPr marL="180975" indent="-180975">
              <a:lnSpc>
                <a:spcPct val="100000"/>
              </a:lnSpc>
              <a:buFont typeface="Arial" panose="020B0604020202020204" pitchFamily="34" charset="0"/>
              <a:buChar char="•"/>
            </a:pPr>
            <a:r>
              <a:rPr lang="nl-BE" sz="1800" dirty="0">
                <a:latin typeface="Avenir Roman" panose="02000503020000020003"/>
              </a:rPr>
              <a:t>Focus on political issues, e.g.:</a:t>
            </a:r>
          </a:p>
          <a:p>
            <a:pPr marL="355600" lvl="1" indent="-174625">
              <a:lnSpc>
                <a:spcPct val="100000"/>
              </a:lnSpc>
            </a:pPr>
            <a:r>
              <a:rPr lang="nl-BE" sz="1600" dirty="0">
                <a:latin typeface="Avenir Roman" panose="02000503020000020003"/>
              </a:rPr>
              <a:t>a) construction of national identity in international competitions</a:t>
            </a:r>
          </a:p>
          <a:p>
            <a:pPr marL="355600" lvl="1" indent="-174625">
              <a:lnSpc>
                <a:spcPct val="100000"/>
              </a:lnSpc>
            </a:pPr>
            <a:r>
              <a:rPr lang="nl-BE" sz="1600" dirty="0">
                <a:latin typeface="Avenir Roman" panose="02000503020000020003"/>
              </a:rPr>
              <a:t>b) under- or over-representation of minority groups such as females</a:t>
            </a:r>
          </a:p>
          <a:p>
            <a:pPr marL="355600" lvl="1" indent="-174625">
              <a:lnSpc>
                <a:spcPct val="100000"/>
              </a:lnSpc>
            </a:pPr>
            <a:r>
              <a:rPr lang="nl-BE" sz="1600" dirty="0">
                <a:latin typeface="Avenir Roman" panose="02000503020000020003"/>
              </a:rPr>
              <a:t>c) participation of people from particular class or ethnic backgrounds</a:t>
            </a:r>
          </a:p>
          <a:p>
            <a:pPr marL="355600" lvl="1" indent="-174625">
              <a:lnSpc>
                <a:spcPct val="100000"/>
              </a:lnSpc>
            </a:pPr>
            <a:r>
              <a:rPr lang="nl-BE" sz="1600" dirty="0">
                <a:latin typeface="Avenir Roman" panose="02000503020000020003"/>
              </a:rPr>
              <a:t>d) violent extremes of partisanship, in particular hooliganism </a:t>
            </a:r>
          </a:p>
          <a:p>
            <a:pPr marL="180975" indent="-180975">
              <a:lnSpc>
                <a:spcPct val="100000"/>
              </a:lnSpc>
              <a:buFont typeface="Arial" panose="020B0604020202020204" pitchFamily="34" charset="0"/>
              <a:buChar char="•"/>
            </a:pPr>
            <a:r>
              <a:rPr lang="nl-BE" sz="1800" dirty="0">
                <a:solidFill>
                  <a:schemeClr val="bg1">
                    <a:lumMod val="50000"/>
                  </a:schemeClr>
                </a:solidFill>
                <a:latin typeface="Avenir Roman" panose="02000503020000020003"/>
              </a:rPr>
              <a:t>Bill Buford, </a:t>
            </a:r>
            <a:r>
              <a:rPr lang="nl-BE" sz="1800" i="1" dirty="0">
                <a:solidFill>
                  <a:schemeClr val="bg1">
                    <a:lumMod val="50000"/>
                  </a:schemeClr>
                </a:solidFill>
                <a:latin typeface="Avenir Roman" panose="02000503020000020003"/>
              </a:rPr>
              <a:t>Among the Thugs </a:t>
            </a:r>
            <a:r>
              <a:rPr lang="nl-BE" sz="1800" dirty="0">
                <a:solidFill>
                  <a:schemeClr val="bg1">
                    <a:lumMod val="50000"/>
                  </a:schemeClr>
                </a:solidFill>
                <a:latin typeface="Avenir Roman" panose="02000503020000020003"/>
              </a:rPr>
              <a:t>(1990). </a:t>
            </a:r>
            <a:r>
              <a:rPr lang="nl-BE" sz="1800" dirty="0">
                <a:solidFill>
                  <a:schemeClr val="tx1"/>
                </a:solidFill>
                <a:latin typeface="Avenir Roman" panose="02000503020000020003"/>
              </a:rPr>
              <a:t>Pay </a:t>
            </a:r>
            <a:r>
              <a:rPr lang="nl-BE" sz="1800" b="1" dirty="0">
                <a:solidFill>
                  <a:schemeClr val="tx1"/>
                </a:solidFill>
                <a:latin typeface="Avenir Roman" panose="02000503020000020003"/>
              </a:rPr>
              <a:t>limited </a:t>
            </a:r>
            <a:r>
              <a:rPr lang="nl-BE" sz="1800" b="1" dirty="0">
                <a:solidFill>
                  <a:schemeClr val="tx2"/>
                </a:solidFill>
                <a:latin typeface="Avenir Roman" panose="02000503020000020003"/>
              </a:rPr>
              <a:t>attention to group-based determinants and consequences</a:t>
            </a:r>
          </a:p>
          <a:p>
            <a:pPr marL="180975" indent="-180975">
              <a:lnSpc>
                <a:spcPct val="100000"/>
              </a:lnSpc>
              <a:buFont typeface="Arial" panose="020B0604020202020204" pitchFamily="34" charset="0"/>
              <a:buChar char="•"/>
            </a:pPr>
            <a:r>
              <a:rPr lang="nl-BE" sz="1800" dirty="0">
                <a:latin typeface="Avenir Roman" panose="02000503020000020003"/>
              </a:rPr>
              <a:t>Concentrate on hooligans, but these are only very small minority of fans </a:t>
            </a:r>
          </a:p>
        </p:txBody>
      </p:sp>
      <p:sp>
        <p:nvSpPr>
          <p:cNvPr id="10" name="Title 1">
            <a:extLst>
              <a:ext uri="{FF2B5EF4-FFF2-40B4-BE49-F238E27FC236}">
                <a16:creationId xmlns:a16="http://schemas.microsoft.com/office/drawing/2014/main" id="{DEC65D8E-D0BF-7646-B436-40BFBDDB09F4}"/>
              </a:ext>
            </a:extLst>
          </p:cNvPr>
          <p:cNvSpPr>
            <a:spLocks noGrp="1"/>
          </p:cNvSpPr>
          <p:nvPr>
            <p:ph type="ctrTitle"/>
          </p:nvPr>
        </p:nvSpPr>
        <p:spPr>
          <a:xfrm>
            <a:off x="486507" y="338400"/>
            <a:ext cx="7772400" cy="521493"/>
          </a:xfrm>
        </p:spPr>
        <p:txBody>
          <a:bodyPr anchor="t">
            <a:noAutofit/>
          </a:bodyPr>
          <a:lstStyle>
            <a:lvl1pPr algn="l">
              <a:defRPr sz="3600" b="1"/>
            </a:lvl1pPr>
          </a:lstStyle>
          <a:p>
            <a:r>
              <a:rPr lang="en-US" sz="3200" b="0" dirty="0">
                <a:solidFill>
                  <a:srgbClr val="22568B"/>
                </a:solidFill>
                <a:latin typeface="Avenir Roman"/>
              </a:rPr>
              <a:t>Current approaches to sport fandom</a:t>
            </a:r>
            <a:br>
              <a:rPr lang="en-US" sz="3200" dirty="0"/>
            </a:br>
            <a:endParaRPr lang="en-US" sz="3200" dirty="0"/>
          </a:p>
        </p:txBody>
      </p:sp>
      <p:sp>
        <p:nvSpPr>
          <p:cNvPr id="11" name="Subtitle 2">
            <a:extLst>
              <a:ext uri="{FF2B5EF4-FFF2-40B4-BE49-F238E27FC236}">
                <a16:creationId xmlns:a16="http://schemas.microsoft.com/office/drawing/2014/main" id="{1C5DE691-C9A1-0F4D-AED1-536C4687FF14}"/>
              </a:ext>
            </a:extLst>
          </p:cNvPr>
          <p:cNvSpPr>
            <a:spLocks noGrp="1"/>
          </p:cNvSpPr>
          <p:nvPr>
            <p:ph type="subTitle" idx="1"/>
          </p:nvPr>
        </p:nvSpPr>
        <p:spPr>
          <a:xfrm>
            <a:off x="486507" y="1012701"/>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Sociological approaches</a:t>
            </a:r>
          </a:p>
        </p:txBody>
      </p:sp>
    </p:spTree>
    <p:extLst>
      <p:ext uri="{BB962C8B-B14F-4D97-AF65-F5344CB8AC3E}">
        <p14:creationId xmlns:p14="http://schemas.microsoft.com/office/powerpoint/2010/main" val="285153054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additive="base">
                                        <p:cTn id="1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2" end="2"/>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9">
                                            <p:txEl>
                                              <p:pRg st="3" end="3"/>
                                            </p:txEl>
                                          </p:spTgt>
                                        </p:tgtEl>
                                        <p:attrNameLst>
                                          <p:attrName>style.visibility</p:attrName>
                                        </p:attrNameLst>
                                      </p:cBhvr>
                                      <p:to>
                                        <p:strVal val="visible"/>
                                      </p:to>
                                    </p:set>
                                    <p:anim calcmode="lin" valueType="num">
                                      <p:cBhvr additive="base">
                                        <p:cTn id="19"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3" end="3"/>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9">
                                            <p:txEl>
                                              <p:pRg st="4" end="4"/>
                                            </p:txEl>
                                          </p:spTgt>
                                        </p:tgtEl>
                                        <p:attrNameLst>
                                          <p:attrName>style.visibility</p:attrName>
                                        </p:attrNameLst>
                                      </p:cBhvr>
                                      <p:to>
                                        <p:strVal val="visible"/>
                                      </p:to>
                                    </p:set>
                                    <p:anim calcmode="lin" valueType="num">
                                      <p:cBhvr additive="base">
                                        <p:cTn id="23"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nodeType="clickEffect">
                                  <p:stCondLst>
                                    <p:cond delay="0"/>
                                  </p:stCondLst>
                                  <p:childTnLst>
                                    <p:set>
                                      <p:cBhvr>
                                        <p:cTn id="28" dur="1" fill="hold">
                                          <p:stCondLst>
                                            <p:cond delay="0"/>
                                          </p:stCondLst>
                                        </p:cTn>
                                        <p:tgtEl>
                                          <p:spTgt spid="9">
                                            <p:txEl>
                                              <p:pRg st="5" end="5"/>
                                            </p:txEl>
                                          </p:spTgt>
                                        </p:tgtEl>
                                        <p:attrNameLst>
                                          <p:attrName>style.visibility</p:attrName>
                                        </p:attrNameLst>
                                      </p:cBhvr>
                                      <p:to>
                                        <p:strVal val="visible"/>
                                      </p:to>
                                    </p:set>
                                    <p:anim calcmode="lin" valueType="num">
                                      <p:cBhvr additive="base">
                                        <p:cTn id="29"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9">
                                            <p:txEl>
                                              <p:pRg st="5" end="5"/>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9">
                                            <p:txEl>
                                              <p:pRg st="6" end="6"/>
                                            </p:txEl>
                                          </p:spTgt>
                                        </p:tgtEl>
                                        <p:attrNameLst>
                                          <p:attrName>style.visibility</p:attrName>
                                        </p:attrNameLst>
                                      </p:cBhvr>
                                      <p:to>
                                        <p:strVal val="visible"/>
                                      </p:to>
                                    </p:set>
                                    <p:anim calcmode="lin" valueType="num">
                                      <p:cBhvr additive="base">
                                        <p:cTn id="33"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11</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562219" y="1787450"/>
            <a:ext cx="8059057" cy="2854888"/>
          </a:xfrm>
        </p:spPr>
        <p:txBody>
          <a:bodyPr>
            <a:normAutofit/>
          </a:bodyPr>
          <a:lstStyle/>
          <a:p>
            <a:pPr marL="180975" indent="-180975">
              <a:lnSpc>
                <a:spcPct val="90000"/>
              </a:lnSpc>
              <a:buFont typeface="Arial" panose="020B0604020202020204" pitchFamily="34" charset="0"/>
              <a:buChar char="•"/>
            </a:pPr>
            <a:r>
              <a:rPr lang="nl-BE" sz="1800" dirty="0">
                <a:latin typeface="Avenir Roman" panose="02000503020000020003"/>
              </a:rPr>
              <a:t>Focus on personality and/or demographic profile of sport fans</a:t>
            </a:r>
          </a:p>
          <a:p>
            <a:pPr marL="180975" indent="-180975">
              <a:lnSpc>
                <a:spcPct val="90000"/>
              </a:lnSpc>
              <a:buFont typeface="Arial" panose="020B0604020202020204" pitchFamily="34" charset="0"/>
              <a:buChar char="•"/>
            </a:pPr>
            <a:r>
              <a:rPr lang="nl-BE" sz="1800" dirty="0">
                <a:latin typeface="Avenir Roman" panose="02000503020000020003"/>
              </a:rPr>
              <a:t>Generally few significant or meaningful relationships between personality and fan behaviour.</a:t>
            </a:r>
          </a:p>
          <a:p>
            <a:pPr marL="180975" indent="-180975">
              <a:lnSpc>
                <a:spcPct val="90000"/>
              </a:lnSpc>
              <a:buFont typeface="Arial" panose="020B0604020202020204" pitchFamily="34" charset="0"/>
              <a:buChar char="•"/>
            </a:pPr>
            <a:r>
              <a:rPr lang="nl-BE" sz="1800" dirty="0">
                <a:latin typeface="Avenir Roman" panose="02000503020000020003"/>
              </a:rPr>
              <a:t>Nevertheless, being male, old, and a participant in a given sport yourself predicts some behaviours (e.g., enthusiasm).</a:t>
            </a:r>
          </a:p>
          <a:p>
            <a:pPr marL="180975" indent="-180975">
              <a:lnSpc>
                <a:spcPct val="90000"/>
              </a:lnSpc>
              <a:buFont typeface="Arial" panose="020B0604020202020204" pitchFamily="34" charset="0"/>
              <a:buChar char="•"/>
            </a:pPr>
            <a:r>
              <a:rPr lang="nl-BE" sz="1800" dirty="0">
                <a:latin typeface="Avenir Roman" panose="02000503020000020003"/>
              </a:rPr>
              <a:t>Studies have a range of </a:t>
            </a:r>
            <a:r>
              <a:rPr lang="nl-BE" sz="1800" b="1" dirty="0">
                <a:solidFill>
                  <a:schemeClr val="tx1"/>
                </a:solidFill>
                <a:latin typeface="Avenir Roman" panose="02000503020000020003"/>
              </a:rPr>
              <a:t>methodological limitations </a:t>
            </a:r>
            <a:r>
              <a:rPr lang="nl-BE" sz="1800" dirty="0">
                <a:latin typeface="Avenir Roman" panose="02000503020000020003"/>
              </a:rPr>
              <a:t>(mainly in being cross-sectional and correlational)</a:t>
            </a:r>
          </a:p>
          <a:p>
            <a:pPr marL="180975" indent="-180975">
              <a:lnSpc>
                <a:spcPct val="90000"/>
              </a:lnSpc>
              <a:buFont typeface="Arial" panose="020B0604020202020204" pitchFamily="34" charset="0"/>
              <a:buChar char="•"/>
            </a:pPr>
            <a:r>
              <a:rPr lang="nl-BE" sz="1800" dirty="0">
                <a:latin typeface="Avenir Roman" panose="02000503020000020003"/>
              </a:rPr>
              <a:t>Fails to recognize that fans do not behave and interact with others in </a:t>
            </a:r>
            <a:r>
              <a:rPr lang="nl-BE" sz="1800" dirty="0">
                <a:solidFill>
                  <a:schemeClr val="tx1"/>
                </a:solidFill>
                <a:latin typeface="Avenir Roman" panose="02000503020000020003"/>
              </a:rPr>
              <a:t>a </a:t>
            </a:r>
            <a:r>
              <a:rPr lang="nl-BE" sz="1800" b="1" dirty="0">
                <a:solidFill>
                  <a:schemeClr val="tx1"/>
                </a:solidFill>
                <a:latin typeface="Avenir Roman" panose="02000503020000020003"/>
              </a:rPr>
              <a:t>social or historical vacuum</a:t>
            </a:r>
          </a:p>
        </p:txBody>
      </p:sp>
      <p:sp>
        <p:nvSpPr>
          <p:cNvPr id="7" name="Subtitle 2">
            <a:extLst>
              <a:ext uri="{FF2B5EF4-FFF2-40B4-BE49-F238E27FC236}">
                <a16:creationId xmlns:a16="http://schemas.microsoft.com/office/drawing/2014/main" id="{31D21E6A-56B8-49AB-BC1C-2B846380C699}"/>
              </a:ext>
            </a:extLst>
          </p:cNvPr>
          <p:cNvSpPr>
            <a:spLocks noGrp="1"/>
          </p:cNvSpPr>
          <p:nvPr>
            <p:ph type="subTitle" idx="1"/>
          </p:nvPr>
        </p:nvSpPr>
        <p:spPr>
          <a:xfrm>
            <a:off x="562219" y="998317"/>
            <a:ext cx="7772400" cy="519112"/>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panose="02000503020000020003"/>
              </a:rPr>
              <a:t>Personality and demographic approaches </a:t>
            </a:r>
          </a:p>
        </p:txBody>
      </p:sp>
      <p:sp>
        <p:nvSpPr>
          <p:cNvPr id="8" name="Title 1">
            <a:extLst>
              <a:ext uri="{FF2B5EF4-FFF2-40B4-BE49-F238E27FC236}">
                <a16:creationId xmlns:a16="http://schemas.microsoft.com/office/drawing/2014/main" id="{A4B24E0F-27E7-E841-A87B-04CF8911FE2E}"/>
              </a:ext>
            </a:extLst>
          </p:cNvPr>
          <p:cNvSpPr>
            <a:spLocks noGrp="1"/>
          </p:cNvSpPr>
          <p:nvPr>
            <p:ph type="ctrTitle"/>
          </p:nvPr>
        </p:nvSpPr>
        <p:spPr>
          <a:xfrm>
            <a:off x="486507" y="338400"/>
            <a:ext cx="7772400" cy="521493"/>
          </a:xfrm>
        </p:spPr>
        <p:txBody>
          <a:bodyPr anchor="t">
            <a:noAutofit/>
          </a:bodyPr>
          <a:lstStyle>
            <a:lvl1pPr algn="l">
              <a:defRPr sz="3600" b="1"/>
            </a:lvl1pPr>
          </a:lstStyle>
          <a:p>
            <a:r>
              <a:rPr lang="en-US" sz="3200" b="0" dirty="0">
                <a:solidFill>
                  <a:srgbClr val="22568B"/>
                </a:solidFill>
                <a:latin typeface="Avenir Roman"/>
              </a:rPr>
              <a:t>Current approaches to sport fandom</a:t>
            </a:r>
            <a:endParaRPr lang="en-US" sz="3200" dirty="0"/>
          </a:p>
        </p:txBody>
      </p:sp>
    </p:spTree>
    <p:extLst>
      <p:ext uri="{BB962C8B-B14F-4D97-AF65-F5344CB8AC3E}">
        <p14:creationId xmlns:p14="http://schemas.microsoft.com/office/powerpoint/2010/main" val="4457034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additive="base">
                                        <p:cTn id="1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nodeType="click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 calcmode="lin" valueType="num">
                                      <p:cBhvr additive="base">
                                        <p:cTn id="21"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 calcmode="lin" valueType="num">
                                      <p:cBhvr additive="base">
                                        <p:cTn id="2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383512" y="379131"/>
            <a:ext cx="8376976" cy="521493"/>
          </a:xfrm>
        </p:spPr>
        <p:txBody>
          <a:bodyPr anchor="t">
            <a:noAutofit/>
          </a:bodyPr>
          <a:lstStyle>
            <a:lvl1pPr algn="l">
              <a:defRPr sz="3600" b="1"/>
            </a:lvl1pPr>
          </a:lstStyle>
          <a:p>
            <a:r>
              <a:rPr lang="en-US" sz="3200" b="0" dirty="0">
                <a:solidFill>
                  <a:srgbClr val="22568B"/>
                </a:solidFill>
                <a:latin typeface="Avenir Roman" panose="02000503020000020003"/>
              </a:rPr>
              <a:t>A social identity approach </a:t>
            </a:r>
            <a:br>
              <a:rPr lang="en-US" sz="3200" b="0" dirty="0">
                <a:solidFill>
                  <a:srgbClr val="22568B"/>
                </a:solidFill>
                <a:latin typeface="Avenir Roman" panose="02000503020000020003"/>
              </a:rPr>
            </a:br>
            <a:r>
              <a:rPr lang="en-US" sz="3200" b="0" dirty="0">
                <a:solidFill>
                  <a:srgbClr val="22568B"/>
                </a:solidFill>
                <a:latin typeface="Avenir Roman" panose="02000503020000020003"/>
              </a:rPr>
              <a:t>to sport fandom</a:t>
            </a:r>
            <a:br>
              <a:rPr lang="en-US" sz="3200" dirty="0"/>
            </a:br>
            <a:endParaRPr lang="en-US" sz="3200" dirty="0"/>
          </a:p>
        </p:txBody>
      </p:sp>
      <p:sp>
        <p:nvSpPr>
          <p:cNvPr id="10" name="Subtitle 3">
            <a:extLst>
              <a:ext uri="{FF2B5EF4-FFF2-40B4-BE49-F238E27FC236}">
                <a16:creationId xmlns:a16="http://schemas.microsoft.com/office/drawing/2014/main" id="{5A53AD03-193D-465B-9685-2879850DE083}"/>
              </a:ext>
            </a:extLst>
          </p:cNvPr>
          <p:cNvSpPr>
            <a:spLocks noGrp="1"/>
          </p:cNvSpPr>
          <p:nvPr>
            <p:ph type="subTitle" idx="1"/>
          </p:nvPr>
        </p:nvSpPr>
        <p:spPr>
          <a:xfrm>
            <a:off x="383512" y="1432694"/>
            <a:ext cx="7568301" cy="773872"/>
          </a:xfrm>
        </p:spPr>
        <p:txBody>
          <a:bodyPr>
            <a:noAutofit/>
          </a:bodyPr>
          <a:lstStyle/>
          <a:p>
            <a:pPr marL="180975" indent="-180975">
              <a:lnSpc>
                <a:spcPct val="100000"/>
              </a:lnSpc>
              <a:buFont typeface="Arial" panose="020B0604020202020204" pitchFamily="34" charset="0"/>
              <a:buChar char="•"/>
            </a:pPr>
            <a:r>
              <a:rPr lang="nl-BE" sz="1800" dirty="0">
                <a:solidFill>
                  <a:schemeClr val="tx1"/>
                </a:solidFill>
                <a:latin typeface="Avenir Roman" panose="02000503020000020003"/>
              </a:rPr>
              <a:t>Sport fans, in particular die-hard fans, support their teams because they, too, </a:t>
            </a:r>
            <a:r>
              <a:rPr lang="nl-BE" sz="1800" b="1" dirty="0">
                <a:solidFill>
                  <a:schemeClr val="tx1"/>
                </a:solidFill>
                <a:latin typeface="Avenir Roman" panose="02000503020000020003"/>
              </a:rPr>
              <a:t>are</a:t>
            </a:r>
            <a:r>
              <a:rPr lang="nl-BE" sz="1800" dirty="0">
                <a:solidFill>
                  <a:schemeClr val="tx1"/>
                </a:solidFill>
                <a:latin typeface="Avenir Roman" panose="02000503020000020003"/>
              </a:rPr>
              <a:t> the team. </a:t>
            </a:r>
          </a:p>
          <a:p>
            <a:pPr marL="180975" indent="-180975">
              <a:lnSpc>
                <a:spcPct val="100000"/>
              </a:lnSpc>
              <a:buFont typeface="Arial" panose="020B0604020202020204" pitchFamily="34" charset="0"/>
              <a:buChar char="•"/>
            </a:pPr>
            <a:r>
              <a:rPr lang="nl-BE" sz="1800" dirty="0">
                <a:solidFill>
                  <a:schemeClr val="tx1"/>
                </a:solidFill>
                <a:latin typeface="Avenir Roman" panose="02000503020000020003"/>
              </a:rPr>
              <a:t>Renegade players are treated more harshly when they were social identity leaders</a:t>
            </a:r>
          </a:p>
        </p:txBody>
      </p:sp>
      <p:pic>
        <p:nvPicPr>
          <p:cNvPr id="11" name="Picture 10">
            <a:extLst>
              <a:ext uri="{FF2B5EF4-FFF2-40B4-BE49-F238E27FC236}">
                <a16:creationId xmlns:a16="http://schemas.microsoft.com/office/drawing/2014/main" id="{1F29FD5B-7A0E-4A82-981F-FA7EC2C43785}"/>
              </a:ext>
            </a:extLst>
          </p:cNvPr>
          <p:cNvPicPr>
            <a:picLocks noChangeAspect="1"/>
          </p:cNvPicPr>
          <p:nvPr/>
        </p:nvPicPr>
        <p:blipFill>
          <a:blip r:embed="rId3"/>
          <a:stretch>
            <a:fillRect/>
          </a:stretch>
        </p:blipFill>
        <p:spPr>
          <a:xfrm>
            <a:off x="5575381" y="2813539"/>
            <a:ext cx="1640593" cy="2151186"/>
          </a:xfrm>
          <a:prstGeom prst="rect">
            <a:avLst/>
          </a:prstGeom>
          <a:effectLst>
            <a:softEdge rad="152400"/>
          </a:effectLst>
        </p:spPr>
      </p:pic>
    </p:spTree>
    <p:extLst>
      <p:ext uri="{BB962C8B-B14F-4D97-AF65-F5344CB8AC3E}">
        <p14:creationId xmlns:p14="http://schemas.microsoft.com/office/powerpoint/2010/main" val="384134229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0">
                                            <p:txEl>
                                              <p:pRg st="1" end="1"/>
                                            </p:txEl>
                                          </p:spTgt>
                                        </p:tgtEl>
                                        <p:attrNameLst>
                                          <p:attrName>style.visibility</p:attrName>
                                        </p:attrNameLst>
                                      </p:cBhvr>
                                      <p:to>
                                        <p:strVal val="visible"/>
                                      </p:to>
                                    </p:set>
                                    <p:anim calcmode="lin" valueType="num">
                                      <p:cBhvr additive="base">
                                        <p:cTn id="13" dur="500" fill="hold"/>
                                        <p:tgtEl>
                                          <p:spTgt spid="10">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ppt_x"/>
                                          </p:val>
                                        </p:tav>
                                        <p:tav tm="100000">
                                          <p:val>
                                            <p:strVal val="#ppt_x"/>
                                          </p:val>
                                        </p:tav>
                                      </p:tavLst>
                                    </p:anim>
                                    <p:anim calcmode="lin" valueType="num">
                                      <p:cBhvr additive="base">
                                        <p:cTn id="20"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13</a:t>
            </a:fld>
            <a:endParaRPr lang="en-GB"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424961" y="1475999"/>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4094D1"/>
                </a:solidFill>
                <a:latin typeface="Avenir Roman" panose="02000503020000020003"/>
              </a:rPr>
              <a:t>Three key points</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24961" y="2218540"/>
            <a:ext cx="7573108" cy="1972461"/>
          </a:xfrm>
        </p:spPr>
        <p:txBody>
          <a:bodyPr>
            <a:normAutofit/>
          </a:bodyPr>
          <a:lstStyle/>
          <a:p>
            <a:pPr marL="268288" indent="-268288">
              <a:lnSpc>
                <a:spcPct val="90000"/>
              </a:lnSpc>
              <a:buFont typeface="+mj-lt"/>
              <a:buAutoNum type="arabicPeriod"/>
            </a:pPr>
            <a:r>
              <a:rPr lang="nl-BE" sz="1800" dirty="0">
                <a:latin typeface="Avenir Roman" panose="02000503020000020003"/>
              </a:rPr>
              <a:t>The more fans </a:t>
            </a:r>
            <a:r>
              <a:rPr lang="nl-BE" sz="1800" dirty="0" err="1">
                <a:latin typeface="Avenir Roman" panose="02000503020000020003"/>
              </a:rPr>
              <a:t>identify</a:t>
            </a:r>
            <a:r>
              <a:rPr lang="nl-BE" sz="1800" dirty="0">
                <a:latin typeface="Avenir Roman" panose="02000503020000020003"/>
              </a:rPr>
              <a:t> </a:t>
            </a:r>
            <a:r>
              <a:rPr lang="nl-BE" sz="1800" dirty="0" err="1">
                <a:latin typeface="Avenir Roman" panose="02000503020000020003"/>
              </a:rPr>
              <a:t>with</a:t>
            </a:r>
            <a:r>
              <a:rPr lang="nl-BE" sz="1800" dirty="0">
                <a:latin typeface="Avenir Roman" panose="02000503020000020003"/>
              </a:rPr>
              <a:t> </a:t>
            </a:r>
            <a:r>
              <a:rPr lang="nl-BE" sz="1800" dirty="0" err="1">
                <a:latin typeface="Avenir Roman" panose="02000503020000020003"/>
              </a:rPr>
              <a:t>their</a:t>
            </a:r>
            <a:r>
              <a:rPr lang="nl-BE" sz="1800" dirty="0">
                <a:latin typeface="Avenir Roman" panose="02000503020000020003"/>
              </a:rPr>
              <a:t> team, </a:t>
            </a:r>
            <a:r>
              <a:rPr lang="nl-BE" sz="1800" dirty="0" err="1">
                <a:latin typeface="Avenir Roman" panose="02000503020000020003"/>
              </a:rPr>
              <a:t>the</a:t>
            </a:r>
            <a:r>
              <a:rPr lang="nl-BE" sz="1800" dirty="0">
                <a:latin typeface="Avenir Roman" panose="02000503020000020003"/>
              </a:rPr>
              <a:t> more </a:t>
            </a:r>
            <a:r>
              <a:rPr lang="nl-BE" sz="1800" dirty="0" err="1">
                <a:latin typeface="Avenir Roman" panose="02000503020000020003"/>
              </a:rPr>
              <a:t>their</a:t>
            </a:r>
            <a:r>
              <a:rPr lang="nl-BE" sz="1800" dirty="0">
                <a:latin typeface="Avenir Roman" panose="02000503020000020003"/>
              </a:rPr>
              <a:t> </a:t>
            </a:r>
            <a:r>
              <a:rPr lang="nl-BE" sz="1800" dirty="0" err="1">
                <a:latin typeface="Avenir Roman" panose="02000503020000020003"/>
              </a:rPr>
              <a:t>behaviour</a:t>
            </a:r>
            <a:r>
              <a:rPr lang="nl-BE" sz="1800" dirty="0">
                <a:latin typeface="Avenir Roman" panose="02000503020000020003"/>
              </a:rPr>
              <a:t> is </a:t>
            </a:r>
            <a:r>
              <a:rPr lang="nl-BE" sz="1800" dirty="0" err="1">
                <a:latin typeface="Avenir Roman" panose="02000503020000020003"/>
              </a:rPr>
              <a:t>affected</a:t>
            </a:r>
            <a:r>
              <a:rPr lang="nl-BE" sz="1800" dirty="0">
                <a:latin typeface="Avenir Roman" panose="02000503020000020003"/>
              </a:rPr>
              <a:t> </a:t>
            </a:r>
            <a:r>
              <a:rPr lang="nl-BE" sz="1800" dirty="0" err="1">
                <a:latin typeface="Avenir Roman" panose="02000503020000020003"/>
              </a:rPr>
              <a:t>by</a:t>
            </a:r>
            <a:r>
              <a:rPr lang="nl-BE" sz="1800" dirty="0">
                <a:latin typeface="Avenir Roman" panose="02000503020000020003"/>
              </a:rPr>
              <a:t> </a:t>
            </a:r>
            <a:r>
              <a:rPr lang="nl-BE" sz="1800" dirty="0" err="1">
                <a:latin typeface="Avenir Roman" panose="02000503020000020003"/>
              </a:rPr>
              <a:t>the</a:t>
            </a:r>
            <a:r>
              <a:rPr lang="nl-BE" sz="1800" dirty="0">
                <a:latin typeface="Avenir Roman" panose="02000503020000020003"/>
              </a:rPr>
              <a:t> </a:t>
            </a:r>
            <a:r>
              <a:rPr lang="nl-BE" sz="1800" dirty="0" err="1">
                <a:latin typeface="Avenir Roman" panose="02000503020000020003"/>
              </a:rPr>
              <a:t>team’s</a:t>
            </a:r>
            <a:r>
              <a:rPr lang="nl-BE" sz="1800" dirty="0">
                <a:latin typeface="Avenir Roman" panose="02000503020000020003"/>
              </a:rPr>
              <a:t> status</a:t>
            </a:r>
          </a:p>
          <a:p>
            <a:pPr marL="268288" indent="-268288">
              <a:lnSpc>
                <a:spcPct val="90000"/>
              </a:lnSpc>
              <a:buFont typeface="+mj-lt"/>
              <a:buAutoNum type="arabicPeriod"/>
            </a:pPr>
            <a:r>
              <a:rPr lang="nl-BE" sz="1800" dirty="0">
                <a:latin typeface="Avenir Roman" panose="02000503020000020003"/>
              </a:rPr>
              <a:t>Fandom can affect health and well-being — for better or for worse</a:t>
            </a:r>
          </a:p>
          <a:p>
            <a:pPr marL="268288" indent="-268288">
              <a:lnSpc>
                <a:spcPct val="90000"/>
              </a:lnSpc>
              <a:buFont typeface="+mj-lt"/>
              <a:buAutoNum type="arabicPeriod"/>
            </a:pPr>
            <a:r>
              <a:rPr lang="nl-BE" sz="1800" dirty="0">
                <a:latin typeface="Avenir Roman" panose="02000503020000020003"/>
              </a:rPr>
              <a:t>Fans </a:t>
            </a:r>
            <a:r>
              <a:rPr lang="nl-BE" sz="1800" dirty="0" err="1">
                <a:latin typeface="Avenir Roman" panose="02000503020000020003"/>
              </a:rPr>
              <a:t>typically</a:t>
            </a:r>
            <a:r>
              <a:rPr lang="nl-BE" sz="1800" dirty="0">
                <a:latin typeface="Avenir Roman" panose="02000503020000020003"/>
              </a:rPr>
              <a:t> </a:t>
            </a:r>
            <a:r>
              <a:rPr lang="nl-BE" sz="1800" dirty="0" err="1">
                <a:latin typeface="Avenir Roman" panose="02000503020000020003"/>
              </a:rPr>
              <a:t>find</a:t>
            </a:r>
            <a:r>
              <a:rPr lang="nl-BE" sz="1800" dirty="0">
                <a:latin typeface="Avenir Roman" panose="02000503020000020003"/>
              </a:rPr>
              <a:t> </a:t>
            </a:r>
            <a:r>
              <a:rPr lang="nl-BE" sz="1800" dirty="0" err="1">
                <a:latin typeface="Avenir Roman" panose="02000503020000020003"/>
              </a:rPr>
              <a:t>social</a:t>
            </a:r>
            <a:r>
              <a:rPr lang="nl-BE" sz="1800" dirty="0">
                <a:latin typeface="Avenir Roman" panose="02000503020000020003"/>
              </a:rPr>
              <a:t> </a:t>
            </a:r>
            <a:r>
              <a:rPr lang="nl-BE" sz="1800" dirty="0" err="1">
                <a:latin typeface="Avenir Roman" panose="02000503020000020003"/>
              </a:rPr>
              <a:t>identity</a:t>
            </a:r>
            <a:r>
              <a:rPr lang="nl-BE" sz="1800" dirty="0">
                <a:latin typeface="Avenir Roman" panose="02000503020000020003"/>
              </a:rPr>
              <a:t> change </a:t>
            </a:r>
            <a:r>
              <a:rPr lang="nl-BE" sz="1800" dirty="0" err="1">
                <a:latin typeface="Avenir Roman" panose="02000503020000020003"/>
              </a:rPr>
              <a:t>troubling</a:t>
            </a:r>
            <a:endParaRPr lang="nl-BE" sz="1800" dirty="0">
              <a:latin typeface="Avenir Roman" panose="02000503020000020003"/>
            </a:endParaRPr>
          </a:p>
        </p:txBody>
      </p:sp>
      <p:sp>
        <p:nvSpPr>
          <p:cNvPr id="10" name="Title 1">
            <a:extLst>
              <a:ext uri="{FF2B5EF4-FFF2-40B4-BE49-F238E27FC236}">
                <a16:creationId xmlns:a16="http://schemas.microsoft.com/office/drawing/2014/main" id="{B15F2C47-09D1-4A44-974F-19355EB2C1E3}"/>
              </a:ext>
            </a:extLst>
          </p:cNvPr>
          <p:cNvSpPr>
            <a:spLocks noGrp="1"/>
          </p:cNvSpPr>
          <p:nvPr>
            <p:ph type="ctrTitle"/>
          </p:nvPr>
        </p:nvSpPr>
        <p:spPr>
          <a:xfrm>
            <a:off x="383512" y="379131"/>
            <a:ext cx="8376976" cy="521493"/>
          </a:xfrm>
        </p:spPr>
        <p:txBody>
          <a:bodyPr anchor="t">
            <a:noAutofit/>
          </a:bodyPr>
          <a:lstStyle>
            <a:lvl1pPr algn="l">
              <a:defRPr sz="3600" b="1"/>
            </a:lvl1pPr>
          </a:lstStyle>
          <a:p>
            <a:r>
              <a:rPr lang="en-US" sz="3200" b="0" dirty="0">
                <a:solidFill>
                  <a:srgbClr val="22568B"/>
                </a:solidFill>
                <a:latin typeface="Avenir Roman" panose="02000503020000020003"/>
              </a:rPr>
              <a:t>A social identity approach </a:t>
            </a:r>
            <a:br>
              <a:rPr lang="en-US" sz="3200" b="0" dirty="0">
                <a:solidFill>
                  <a:srgbClr val="22568B"/>
                </a:solidFill>
                <a:latin typeface="Avenir Roman" panose="02000503020000020003"/>
              </a:rPr>
            </a:br>
            <a:r>
              <a:rPr lang="en-US" sz="3200" b="0" dirty="0">
                <a:solidFill>
                  <a:srgbClr val="22568B"/>
                </a:solidFill>
                <a:latin typeface="Avenir Roman" panose="02000503020000020003"/>
              </a:rPr>
              <a:t>to sport fandom</a:t>
            </a:r>
            <a:endParaRPr lang="en-US" sz="3200" dirty="0"/>
          </a:p>
        </p:txBody>
      </p:sp>
    </p:spTree>
    <p:extLst>
      <p:ext uri="{BB962C8B-B14F-4D97-AF65-F5344CB8AC3E}">
        <p14:creationId xmlns:p14="http://schemas.microsoft.com/office/powerpoint/2010/main" val="4726595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9">
                                            <p:txEl>
                                              <p:pRg st="1" end="1"/>
                                            </p:txEl>
                                          </p:spTgt>
                                        </p:tgtEl>
                                        <p:attrNameLst>
                                          <p:attrName>style.visibility</p:attrName>
                                        </p:attrNameLst>
                                      </p:cBhvr>
                                      <p:to>
                                        <p:strVal val="visible"/>
                                      </p:to>
                                    </p:set>
                                    <p:anim calcmode="lin" valueType="num">
                                      <p:cBhvr additive="base">
                                        <p:cTn id="11"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9">
                                            <p:txEl>
                                              <p:pRg st="2" end="2"/>
                                            </p:txEl>
                                          </p:spTgt>
                                        </p:tgtEl>
                                        <p:attrNameLst>
                                          <p:attrName>style.visibility</p:attrName>
                                        </p:attrNameLst>
                                      </p:cBhvr>
                                      <p:to>
                                        <p:strVal val="visible"/>
                                      </p:to>
                                    </p:set>
                                    <p:anim calcmode="lin" valueType="num">
                                      <p:cBhvr additive="base">
                                        <p:cTn id="15"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72207" y="1771582"/>
            <a:ext cx="8335108" cy="3263796"/>
          </a:xfrm>
        </p:spPr>
        <p:txBody>
          <a:bodyPr>
            <a:normAutofit lnSpcReduction="10000"/>
          </a:bodyPr>
          <a:lstStyle/>
          <a:p>
            <a:pPr marL="257175" indent="-257175" eaLnBrk="0" hangingPunct="0">
              <a:buClr>
                <a:schemeClr val="tx1"/>
              </a:buClr>
              <a:buFont typeface="Arial" panose="020B0604020202020204" pitchFamily="34" charset="0"/>
              <a:buChar char="•"/>
            </a:pPr>
            <a:r>
              <a:rPr lang="en-GB" sz="1800" dirty="0">
                <a:solidFill>
                  <a:schemeClr val="tx1"/>
                </a:solidFill>
                <a:latin typeface="Avenir Roman" panose="02000503020000020003"/>
              </a:rPr>
              <a:t>Football studies by </a:t>
            </a:r>
            <a:r>
              <a:rPr lang="en-GB" sz="1800" dirty="0">
                <a:solidFill>
                  <a:schemeClr val="bg1">
                    <a:lumMod val="50000"/>
                  </a:schemeClr>
                </a:solidFill>
                <a:latin typeface="Avenir Roman" panose="02000503020000020003"/>
              </a:rPr>
              <a:t>Cialdini et al. (1976)</a:t>
            </a:r>
            <a:r>
              <a:rPr lang="en-GB" sz="1800" dirty="0">
                <a:solidFill>
                  <a:schemeClr val="tx1"/>
                </a:solidFill>
                <a:latin typeface="Avenir Roman" panose="02000503020000020003"/>
              </a:rPr>
              <a:t>:</a:t>
            </a:r>
          </a:p>
          <a:p>
            <a:pPr marL="666750" indent="-427038" eaLnBrk="0" hangingPunct="0">
              <a:buClr>
                <a:schemeClr val="tx1"/>
              </a:buClr>
            </a:pPr>
            <a:r>
              <a:rPr lang="en-GB" sz="1800" dirty="0">
                <a:solidFill>
                  <a:schemeClr val="tx1"/>
                </a:solidFill>
                <a:latin typeface="Avenir Roman" panose="02000503020000020003"/>
              </a:rPr>
              <a:t>1. More fan apparel on display in collective spaces on Mondays after win</a:t>
            </a:r>
          </a:p>
          <a:p>
            <a:pPr marL="666750" indent="-427038" eaLnBrk="0" hangingPunct="0">
              <a:buClr>
                <a:schemeClr val="tx1"/>
              </a:buClr>
            </a:pPr>
            <a:r>
              <a:rPr lang="en-GB" sz="1800" dirty="0">
                <a:solidFill>
                  <a:schemeClr val="tx1"/>
                </a:solidFill>
                <a:latin typeface="Avenir Roman" panose="02000503020000020003"/>
              </a:rPr>
              <a:t>2. Emphasis on “we’ve won” vs. “they lost”</a:t>
            </a:r>
          </a:p>
          <a:p>
            <a:pPr marL="666750" indent="-427038" eaLnBrk="0" hangingPunct="0">
              <a:buClr>
                <a:schemeClr val="tx1"/>
              </a:buClr>
            </a:pPr>
            <a:r>
              <a:rPr lang="en-GB" sz="1800" dirty="0">
                <a:solidFill>
                  <a:schemeClr val="tx1"/>
                </a:solidFill>
                <a:latin typeface="Avenir Roman" panose="02000503020000020003"/>
              </a:rPr>
              <a:t>3. Pattern more pronounced after failing publicly on personal knowledge test.</a:t>
            </a:r>
          </a:p>
          <a:p>
            <a:pPr marL="285750" indent="-285750" eaLnBrk="0" hangingPunct="0">
              <a:buClr>
                <a:schemeClr val="tx1"/>
              </a:buClr>
              <a:buFont typeface="Arial" panose="020B0604020202020204" pitchFamily="34" charset="0"/>
              <a:buChar char="•"/>
            </a:pPr>
            <a:r>
              <a:rPr lang="en-GB" sz="1800" dirty="0">
                <a:solidFill>
                  <a:schemeClr val="tx1"/>
                </a:solidFill>
                <a:latin typeface="Avenir Roman" panose="02000503020000020003"/>
              </a:rPr>
              <a:t>Identified two key tendencies:</a:t>
            </a:r>
          </a:p>
          <a:p>
            <a:pPr marL="625475" indent="-252413" eaLnBrk="0" hangingPunct="0">
              <a:spcBef>
                <a:spcPts val="1200"/>
              </a:spcBef>
              <a:buClr>
                <a:schemeClr val="tx1"/>
              </a:buClr>
              <a:buFont typeface="Arial" panose="020B0604020202020204" pitchFamily="34" charset="0"/>
              <a:buChar char="•"/>
            </a:pPr>
            <a:r>
              <a:rPr lang="en-GB" sz="1800" b="1" dirty="0">
                <a:solidFill>
                  <a:schemeClr val="tx1"/>
                </a:solidFill>
                <a:latin typeface="Avenir Roman" panose="02000503020000020003"/>
              </a:rPr>
              <a:t>Basking-In-Reflected-Glory</a:t>
            </a:r>
            <a:r>
              <a:rPr lang="en-GB" sz="1800" dirty="0">
                <a:solidFill>
                  <a:schemeClr val="tx1"/>
                </a:solidFill>
                <a:latin typeface="Avenir Roman" panose="02000503020000020003"/>
              </a:rPr>
              <a:t> (</a:t>
            </a:r>
            <a:r>
              <a:rPr lang="en-GB" sz="1800" dirty="0" err="1">
                <a:solidFill>
                  <a:schemeClr val="tx1"/>
                </a:solidFill>
                <a:latin typeface="Avenir Roman" panose="02000503020000020003"/>
              </a:rPr>
              <a:t>BIRGing</a:t>
            </a:r>
            <a:r>
              <a:rPr lang="en-GB" sz="1800" dirty="0">
                <a:solidFill>
                  <a:schemeClr val="tx1"/>
                </a:solidFill>
                <a:latin typeface="Avenir Roman" panose="02000503020000020003"/>
              </a:rPr>
              <a:t>) = </a:t>
            </a:r>
          </a:p>
          <a:p>
            <a:pPr marL="625475" indent="-252413" eaLnBrk="0" hangingPunct="0">
              <a:buClr>
                <a:schemeClr val="tx1"/>
              </a:buClr>
            </a:pPr>
            <a:r>
              <a:rPr lang="en-GB" sz="1800" dirty="0">
                <a:solidFill>
                  <a:schemeClr val="tx1"/>
                </a:solidFill>
                <a:latin typeface="Avenir Roman" panose="02000503020000020003"/>
              </a:rPr>
              <a:t>	emphasizing your association with successful others</a:t>
            </a:r>
          </a:p>
          <a:p>
            <a:pPr marL="625475" indent="-252413" eaLnBrk="0" hangingPunct="0">
              <a:spcBef>
                <a:spcPts val="1200"/>
              </a:spcBef>
              <a:buClr>
                <a:schemeClr val="tx1"/>
              </a:buClr>
              <a:buFont typeface="Arial" panose="020B0604020202020204" pitchFamily="34" charset="0"/>
              <a:buChar char="•"/>
            </a:pPr>
            <a:r>
              <a:rPr lang="en-GB" sz="1800" b="1" dirty="0">
                <a:solidFill>
                  <a:schemeClr val="tx1"/>
                </a:solidFill>
                <a:latin typeface="Avenir Roman" panose="02000503020000020003"/>
              </a:rPr>
              <a:t>Cutting-Off-Reflected-Failure</a:t>
            </a:r>
            <a:r>
              <a:rPr lang="en-GB" sz="1800" dirty="0">
                <a:solidFill>
                  <a:schemeClr val="tx1"/>
                </a:solidFill>
                <a:latin typeface="Avenir Roman" panose="02000503020000020003"/>
              </a:rPr>
              <a:t> (</a:t>
            </a:r>
            <a:r>
              <a:rPr lang="en-GB" sz="1800" dirty="0" err="1">
                <a:solidFill>
                  <a:schemeClr val="tx1"/>
                </a:solidFill>
                <a:latin typeface="Avenir Roman" panose="02000503020000020003"/>
              </a:rPr>
              <a:t>CORFing</a:t>
            </a:r>
            <a:r>
              <a:rPr lang="en-GB" sz="1800" dirty="0">
                <a:solidFill>
                  <a:schemeClr val="tx1"/>
                </a:solidFill>
                <a:latin typeface="Avenir Roman" panose="02000503020000020003"/>
              </a:rPr>
              <a:t>) = </a:t>
            </a:r>
          </a:p>
          <a:p>
            <a:pPr marL="625475" indent="-252413" eaLnBrk="0" hangingPunct="0">
              <a:buClr>
                <a:schemeClr val="tx1"/>
              </a:buClr>
            </a:pPr>
            <a:r>
              <a:rPr lang="en-GB" sz="1800" dirty="0">
                <a:solidFill>
                  <a:schemeClr val="tx1"/>
                </a:solidFill>
                <a:latin typeface="Avenir Roman" panose="02000503020000020003"/>
              </a:rPr>
              <a:t>	hiding your association with unsuccessful others</a:t>
            </a:r>
          </a:p>
        </p:txBody>
      </p:sp>
      <p:sp>
        <p:nvSpPr>
          <p:cNvPr id="7" name="Subtitle 2">
            <a:extLst>
              <a:ext uri="{FF2B5EF4-FFF2-40B4-BE49-F238E27FC236}">
                <a16:creationId xmlns:a16="http://schemas.microsoft.com/office/drawing/2014/main" id="{AE5AE21D-651E-E34E-84B1-3F2ADFB8417A}"/>
              </a:ext>
            </a:extLst>
          </p:cNvPr>
          <p:cNvSpPr txBox="1">
            <a:spLocks/>
          </p:cNvSpPr>
          <p:nvPr/>
        </p:nvSpPr>
        <p:spPr>
          <a:xfrm>
            <a:off x="1157165" y="559413"/>
            <a:ext cx="6339744" cy="923277"/>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The more fans identify with their team, the more their </a:t>
            </a:r>
            <a:r>
              <a:rPr lang="en-US" sz="2000" dirty="0" err="1">
                <a:solidFill>
                  <a:srgbClr val="4094D1"/>
                </a:solidFill>
                <a:latin typeface="Avenir Roman" panose="02000503020000020003"/>
              </a:rPr>
              <a:t>behaviour</a:t>
            </a:r>
            <a:r>
              <a:rPr lang="en-US" sz="2000" dirty="0">
                <a:solidFill>
                  <a:srgbClr val="4094D1"/>
                </a:solidFill>
                <a:latin typeface="Avenir Roman" panose="02000503020000020003"/>
              </a:rPr>
              <a:t> is affected by the team’s status</a:t>
            </a:r>
          </a:p>
        </p:txBody>
      </p:sp>
      <p:sp>
        <p:nvSpPr>
          <p:cNvPr id="6" name="Rounded Rectangle 5">
            <a:extLst>
              <a:ext uri="{FF2B5EF4-FFF2-40B4-BE49-F238E27FC236}">
                <a16:creationId xmlns:a16="http://schemas.microsoft.com/office/drawing/2014/main" id="{02AB20B6-50F4-E94E-B7AE-7732AE2A6F3A}"/>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31238534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9">
                                            <p:txEl>
                                              <p:pRg st="5" end="5"/>
                                            </p:txEl>
                                          </p:spTgt>
                                        </p:tgtEl>
                                        <p:attrNameLst>
                                          <p:attrName>style.visibility</p:attrName>
                                        </p:attrNameLst>
                                      </p:cBhvr>
                                      <p:to>
                                        <p:strVal val="visible"/>
                                      </p:to>
                                    </p:set>
                                    <p:anim calcmode="lin" valueType="num">
                                      <p:cBhvr additive="base">
                                        <p:cTn id="37"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9">
                                            <p:txEl>
                                              <p:pRg st="5" end="5"/>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9">
                                            <p:txEl>
                                              <p:pRg st="6" end="6"/>
                                            </p:txEl>
                                          </p:spTgt>
                                        </p:tgtEl>
                                        <p:attrNameLst>
                                          <p:attrName>style.visibility</p:attrName>
                                        </p:attrNameLst>
                                      </p:cBhvr>
                                      <p:to>
                                        <p:strVal val="visible"/>
                                      </p:to>
                                    </p:set>
                                    <p:anim calcmode="lin" valueType="num">
                                      <p:cBhvr additive="base">
                                        <p:cTn id="41" dur="500" fill="hold"/>
                                        <p:tgtEl>
                                          <p:spTgt spid="9">
                                            <p:txEl>
                                              <p:pRg st="6" end="6"/>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nodeType="clickEffect">
                                  <p:stCondLst>
                                    <p:cond delay="0"/>
                                  </p:stCondLst>
                                  <p:childTnLst>
                                    <p:set>
                                      <p:cBhvr>
                                        <p:cTn id="46" dur="1" fill="hold">
                                          <p:stCondLst>
                                            <p:cond delay="0"/>
                                          </p:stCondLst>
                                        </p:cTn>
                                        <p:tgtEl>
                                          <p:spTgt spid="9">
                                            <p:txEl>
                                              <p:pRg st="7" end="7"/>
                                            </p:txEl>
                                          </p:spTgt>
                                        </p:tgtEl>
                                        <p:attrNameLst>
                                          <p:attrName>style.visibility</p:attrName>
                                        </p:attrNameLst>
                                      </p:cBhvr>
                                      <p:to>
                                        <p:strVal val="visible"/>
                                      </p:to>
                                    </p:set>
                                    <p:anim calcmode="lin" valueType="num">
                                      <p:cBhvr additive="base">
                                        <p:cTn id="47" dur="500" fill="hold"/>
                                        <p:tgtEl>
                                          <p:spTgt spid="9">
                                            <p:txEl>
                                              <p:pRg st="7" end="7"/>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9">
                                            <p:txEl>
                                              <p:pRg st="7" end="7"/>
                                            </p:txEl>
                                          </p:spTgt>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9">
                                            <p:txEl>
                                              <p:pRg st="8" end="8"/>
                                            </p:txEl>
                                          </p:spTgt>
                                        </p:tgtEl>
                                        <p:attrNameLst>
                                          <p:attrName>style.visibility</p:attrName>
                                        </p:attrNameLst>
                                      </p:cBhvr>
                                      <p:to>
                                        <p:strVal val="visible"/>
                                      </p:to>
                                    </p:set>
                                    <p:anim calcmode="lin" valueType="num">
                                      <p:cBhvr additive="base">
                                        <p:cTn id="51" dur="500" fill="hold"/>
                                        <p:tgtEl>
                                          <p:spTgt spid="9">
                                            <p:txEl>
                                              <p:pRg st="8" end="8"/>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9">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graphicFrame>
        <p:nvGraphicFramePr>
          <p:cNvPr id="2" name="Object 3"/>
          <p:cNvGraphicFramePr>
            <a:graphicFrameLocks noGrp="1"/>
          </p:cNvGraphicFramePr>
          <p:nvPr>
            <p:ph type="chart" idx="4294967295"/>
            <p:extLst>
              <p:ext uri="{D42A27DB-BD31-4B8C-83A1-F6EECF244321}">
                <p14:modId xmlns:p14="http://schemas.microsoft.com/office/powerpoint/2010/main" val="2901177871"/>
              </p:ext>
            </p:extLst>
          </p:nvPr>
        </p:nvGraphicFramePr>
        <p:xfrm>
          <a:off x="551820" y="2426677"/>
          <a:ext cx="6743700" cy="2608385"/>
        </p:xfrm>
        <a:graphic>
          <a:graphicData uri="http://schemas.openxmlformats.org/drawingml/2006/chart">
            <c:chart xmlns:c="http://schemas.openxmlformats.org/drawingml/2006/chart" xmlns:r="http://schemas.openxmlformats.org/officeDocument/2006/relationships" r:id="rId3"/>
          </a:graphicData>
        </a:graphic>
      </p:graphicFrame>
      <p:sp>
        <p:nvSpPr>
          <p:cNvPr id="6" name="Title 2"/>
          <p:cNvSpPr>
            <a:spLocks noGrp="1"/>
          </p:cNvSpPr>
          <p:nvPr>
            <p:ph type="title"/>
          </p:nvPr>
        </p:nvSpPr>
        <p:spPr>
          <a:xfrm>
            <a:off x="330687" y="1764322"/>
            <a:ext cx="7432627" cy="1145535"/>
          </a:xfrm>
        </p:spPr>
        <p:txBody>
          <a:bodyPr anchor="t">
            <a:normAutofit/>
          </a:bodyPr>
          <a:lstStyle/>
          <a:p>
            <a:pPr marL="180975" indent="-180975">
              <a:lnSpc>
                <a:spcPct val="100000"/>
              </a:lnSpc>
              <a:buFont typeface="Arial" panose="020B0604020202020204" pitchFamily="34" charset="0"/>
              <a:buChar char="•"/>
            </a:pPr>
            <a:r>
              <a:rPr lang="nl-BE" sz="1800" dirty="0">
                <a:solidFill>
                  <a:schemeClr val="tx1"/>
                </a:solidFill>
                <a:latin typeface="Avenir Roman"/>
                <a:cs typeface="Calibri Light" panose="020F0302020204030204" pitchFamily="34" charset="0"/>
              </a:rPr>
              <a:t>BIRGing and CORFing are also seen </a:t>
            </a:r>
            <a:r>
              <a:rPr lang="nl-BE" sz="1800" b="1" dirty="0">
                <a:solidFill>
                  <a:schemeClr val="tx1"/>
                </a:solidFill>
                <a:latin typeface="Avenir Roman"/>
                <a:cs typeface="Calibri Light" panose="020F0302020204030204" pitchFamily="34" charset="0"/>
              </a:rPr>
              <a:t>in politics. </a:t>
            </a:r>
            <a:r>
              <a:rPr lang="nl-BE" sz="1800" dirty="0">
                <a:solidFill>
                  <a:schemeClr val="tx1"/>
                </a:solidFill>
                <a:latin typeface="Avenir Roman"/>
                <a:cs typeface="Calibri Light" panose="020F0302020204030204" pitchFamily="34" charset="0"/>
              </a:rPr>
              <a:t>This is illustrated by study of the 1999 elections in Flanders </a:t>
            </a:r>
            <a:r>
              <a:rPr lang="nl-BE" sz="1800" dirty="0">
                <a:solidFill>
                  <a:schemeClr val="bg1">
                    <a:lumMod val="50000"/>
                  </a:schemeClr>
                </a:solidFill>
                <a:latin typeface="Avenir Roman"/>
                <a:cs typeface="Calibri Light" panose="020F0302020204030204" pitchFamily="34" charset="0"/>
              </a:rPr>
              <a:t>(Boen et al., 2002a)</a:t>
            </a:r>
          </a:p>
        </p:txBody>
      </p:sp>
      <p:pic>
        <p:nvPicPr>
          <p:cNvPr id="4" name="chart">
            <a:extLst>
              <a:ext uri="{FF2B5EF4-FFF2-40B4-BE49-F238E27FC236}">
                <a16:creationId xmlns:a16="http://schemas.microsoft.com/office/drawing/2014/main" id="{D7DE0068-73DA-4444-AD1D-62B5F7DC2E23}"/>
              </a:ext>
            </a:extLst>
          </p:cNvPr>
          <p:cNvPicPr>
            <a:picLocks noChangeAspect="1"/>
          </p:cNvPicPr>
          <p:nvPr/>
        </p:nvPicPr>
        <p:blipFill>
          <a:blip r:embed="rId4" cstate="print"/>
          <a:stretch>
            <a:fillRect/>
          </a:stretch>
        </p:blipFill>
        <p:spPr>
          <a:xfrm>
            <a:off x="8067705" y="315376"/>
            <a:ext cx="868927" cy="1448946"/>
          </a:xfrm>
          <a:prstGeom prst="rect">
            <a:avLst/>
          </a:prstGeom>
        </p:spPr>
      </p:pic>
      <p:sp>
        <p:nvSpPr>
          <p:cNvPr id="7" name="Subtitle 2">
            <a:extLst>
              <a:ext uri="{FF2B5EF4-FFF2-40B4-BE49-F238E27FC236}">
                <a16:creationId xmlns:a16="http://schemas.microsoft.com/office/drawing/2014/main" id="{383D6689-8941-384D-A919-4E91B6FA0492}"/>
              </a:ext>
            </a:extLst>
          </p:cNvPr>
          <p:cNvSpPr txBox="1">
            <a:spLocks/>
          </p:cNvSpPr>
          <p:nvPr/>
        </p:nvSpPr>
        <p:spPr>
          <a:xfrm>
            <a:off x="1157165" y="559413"/>
            <a:ext cx="6339744" cy="923277"/>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The more fans identify with their team, the more their </a:t>
            </a:r>
            <a:r>
              <a:rPr lang="en-US" sz="2000" dirty="0" err="1">
                <a:solidFill>
                  <a:srgbClr val="4094D1"/>
                </a:solidFill>
                <a:latin typeface="Avenir Roman" panose="02000503020000020003"/>
              </a:rPr>
              <a:t>behaviour</a:t>
            </a:r>
            <a:r>
              <a:rPr lang="en-US" sz="2000" dirty="0">
                <a:solidFill>
                  <a:srgbClr val="4094D1"/>
                </a:solidFill>
                <a:latin typeface="Avenir Roman" panose="02000503020000020003"/>
              </a:rPr>
              <a:t> is affected by the team’s status</a:t>
            </a:r>
          </a:p>
        </p:txBody>
      </p:sp>
      <p:sp>
        <p:nvSpPr>
          <p:cNvPr id="8" name="Rounded Rectangle 7">
            <a:extLst>
              <a:ext uri="{FF2B5EF4-FFF2-40B4-BE49-F238E27FC236}">
                <a16:creationId xmlns:a16="http://schemas.microsoft.com/office/drawing/2014/main" id="{BDDBE220-FBF1-B048-82C0-8901A6F1670A}"/>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564393383"/>
      </p:ext>
    </p:extLst>
  </p:cSld>
  <p:clrMapOvr>
    <a:masterClrMapping/>
  </p:clrMapOvr>
  <p:transition>
    <p:cut/>
  </p:transition>
</p:sld>
</file>

<file path=ppt/slides/slide16.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91842" name="Rectangle 2"/>
          <p:cNvSpPr>
            <a:spLocks noGrp="1" noChangeArrowheads="1"/>
          </p:cNvSpPr>
          <p:nvPr>
            <p:ph type="title" idx="4294967295"/>
          </p:nvPr>
        </p:nvSpPr>
        <p:spPr>
          <a:xfrm>
            <a:off x="2843808" y="1256835"/>
            <a:ext cx="5372100" cy="1085850"/>
          </a:xfrm>
          <a:noFill/>
          <a:extLst>
            <a:ext uri="{AF507438-7753-43E0-B8FC-AC1667EBCBE1}">
              <a14:hiddenEffects xmlns:a14="http://schemas.microsoft.com/office/drawing/2010/main">
                <a:effectLst>
                  <a:outerShdw dist="35921" dir="2700000" algn="ctr" rotWithShape="0">
                    <a:srgbClr val="808080"/>
                  </a:outerShdw>
                </a:effectLst>
              </a14:hiddenEffects>
            </a:ext>
          </a:extLst>
        </p:spPr>
        <p:txBody>
          <a:bodyPr vert="horz" lIns="69056" tIns="34529" rIns="69056" bIns="34529" rtlCol="0" anchor="ctr">
            <a:normAutofit fontScale="90000"/>
          </a:bodyPr>
          <a:lstStyle/>
          <a:p>
            <a:pPr algn="ctr"/>
            <a:br>
              <a:rPr lang="en-US" altLang="nl-BE" sz="1350" dirty="0"/>
            </a:br>
            <a:br>
              <a:rPr lang="en-US" altLang="nl-BE" sz="1350" dirty="0"/>
            </a:br>
            <a:br>
              <a:rPr lang="en-US" altLang="nl-BE" sz="1350" dirty="0">
                <a:solidFill>
                  <a:srgbClr val="000099"/>
                </a:solidFill>
              </a:rPr>
            </a:br>
            <a:br>
              <a:rPr lang="en-US" altLang="nl-BE" sz="1800" dirty="0">
                <a:solidFill>
                  <a:srgbClr val="000066"/>
                </a:solidFill>
              </a:rPr>
            </a:br>
            <a:br>
              <a:rPr lang="en-US" altLang="nl-BE" sz="1125" dirty="0"/>
            </a:br>
            <a:endParaRPr lang="en-US" altLang="nl-BE" sz="1350" dirty="0"/>
          </a:p>
        </p:txBody>
      </p:sp>
      <p:graphicFrame>
        <p:nvGraphicFramePr>
          <p:cNvPr id="2" name="Object 4"/>
          <p:cNvGraphicFramePr>
            <a:graphicFrameLocks noGrp="1"/>
          </p:cNvGraphicFramePr>
          <p:nvPr>
            <p:ph idx="4294967295"/>
            <p:extLst>
              <p:ext uri="{D42A27DB-BD31-4B8C-83A1-F6EECF244321}">
                <p14:modId xmlns:p14="http://schemas.microsoft.com/office/powerpoint/2010/main" val="4081698881"/>
              </p:ext>
            </p:extLst>
          </p:nvPr>
        </p:nvGraphicFramePr>
        <p:xfrm>
          <a:off x="4571999" y="2515265"/>
          <a:ext cx="3839029" cy="2150328"/>
        </p:xfrm>
        <a:graphic>
          <a:graphicData uri="http://schemas.openxmlformats.org/drawingml/2006/chart">
            <c:chart xmlns:c="http://schemas.openxmlformats.org/drawingml/2006/chart" xmlns:r="http://schemas.openxmlformats.org/officeDocument/2006/relationships" r:id="rId3"/>
          </a:graphicData>
        </a:graphic>
      </p:graphicFrame>
      <p:sp>
        <p:nvSpPr>
          <p:cNvPr id="5" name="Title 2"/>
          <p:cNvSpPr>
            <a:spLocks noGrp="1"/>
          </p:cNvSpPr>
          <p:nvPr>
            <p:ph type="title"/>
          </p:nvPr>
        </p:nvSpPr>
        <p:spPr>
          <a:xfrm>
            <a:off x="480255" y="1788579"/>
            <a:ext cx="4026431" cy="1836784"/>
          </a:xfrm>
        </p:spPr>
        <p:txBody>
          <a:bodyPr anchor="t">
            <a:normAutofit fontScale="90000"/>
          </a:bodyPr>
          <a:lstStyle/>
          <a:p>
            <a:pPr marL="342900" indent="-342900">
              <a:lnSpc>
                <a:spcPct val="100000"/>
              </a:lnSpc>
              <a:buFont typeface="Arial" panose="020B0604020202020204" pitchFamily="34" charset="0"/>
              <a:buChar char="•"/>
            </a:pPr>
            <a:r>
              <a:rPr lang="nl-BE" sz="2200" dirty="0">
                <a:solidFill>
                  <a:schemeClr val="tx1"/>
                </a:solidFill>
                <a:latin typeface="Avenir Roman"/>
                <a:ea typeface="+mn-ea"/>
                <a:cs typeface="+mn-cs"/>
              </a:rPr>
              <a:t>BIRGing is more than self-presentation.  This is seen in study of visitors to websites of Belgian and Dutch soccer clubs after a game  </a:t>
            </a:r>
            <a:r>
              <a:rPr lang="nl-BE" sz="2000" dirty="0">
                <a:solidFill>
                  <a:schemeClr val="bg1">
                    <a:lumMod val="50000"/>
                  </a:schemeClr>
                </a:solidFill>
                <a:latin typeface="Avenir Roman"/>
                <a:cs typeface="Calibri" panose="020F0502020204030204" pitchFamily="34" charset="0"/>
              </a:rPr>
              <a:t>(Boen et al., 2002b) </a:t>
            </a:r>
          </a:p>
        </p:txBody>
      </p:sp>
      <p:pic>
        <p:nvPicPr>
          <p:cNvPr id="4" name="Picture 3">
            <a:extLst>
              <a:ext uri="{FF2B5EF4-FFF2-40B4-BE49-F238E27FC236}">
                <a16:creationId xmlns:a16="http://schemas.microsoft.com/office/drawing/2014/main" id="{93161AE9-430E-42AA-A7FA-DD9FCF841C04}"/>
              </a:ext>
            </a:extLst>
          </p:cNvPr>
          <p:cNvPicPr>
            <a:picLocks noChangeAspect="1"/>
          </p:cNvPicPr>
          <p:nvPr/>
        </p:nvPicPr>
        <p:blipFill>
          <a:blip r:embed="rId4"/>
          <a:stretch>
            <a:fillRect/>
          </a:stretch>
        </p:blipFill>
        <p:spPr>
          <a:xfrm>
            <a:off x="5529858" y="1602794"/>
            <a:ext cx="2714171" cy="698484"/>
          </a:xfrm>
          <a:prstGeom prst="rect">
            <a:avLst/>
          </a:prstGeom>
          <a:effectLst>
            <a:softEdge rad="0"/>
          </a:effectLst>
        </p:spPr>
      </p:pic>
      <p:sp>
        <p:nvSpPr>
          <p:cNvPr id="7" name="Subtitle 2">
            <a:extLst>
              <a:ext uri="{FF2B5EF4-FFF2-40B4-BE49-F238E27FC236}">
                <a16:creationId xmlns:a16="http://schemas.microsoft.com/office/drawing/2014/main" id="{0254D554-EDE0-474F-8EDD-9D84741D8C21}"/>
              </a:ext>
            </a:extLst>
          </p:cNvPr>
          <p:cNvSpPr txBox="1">
            <a:spLocks/>
          </p:cNvSpPr>
          <p:nvPr/>
        </p:nvSpPr>
        <p:spPr>
          <a:xfrm>
            <a:off x="1157165" y="559413"/>
            <a:ext cx="6339744" cy="923277"/>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The more fans identify with their team, the more their </a:t>
            </a:r>
            <a:r>
              <a:rPr lang="en-US" sz="2000" dirty="0" err="1">
                <a:solidFill>
                  <a:srgbClr val="4094D1"/>
                </a:solidFill>
                <a:latin typeface="Avenir Roman" panose="02000503020000020003"/>
              </a:rPr>
              <a:t>behaviour</a:t>
            </a:r>
            <a:r>
              <a:rPr lang="en-US" sz="2000" dirty="0">
                <a:solidFill>
                  <a:srgbClr val="4094D1"/>
                </a:solidFill>
                <a:latin typeface="Avenir Roman" panose="02000503020000020003"/>
              </a:rPr>
              <a:t> is affected by the team’s status</a:t>
            </a:r>
          </a:p>
        </p:txBody>
      </p:sp>
      <p:sp>
        <p:nvSpPr>
          <p:cNvPr id="8" name="Rounded Rectangle 7">
            <a:extLst>
              <a:ext uri="{FF2B5EF4-FFF2-40B4-BE49-F238E27FC236}">
                <a16:creationId xmlns:a16="http://schemas.microsoft.com/office/drawing/2014/main" id="{4A47A23D-CD47-2F47-AFA7-90468509AF42}"/>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3872587955"/>
      </p:ext>
    </p:extLst>
  </p:cSld>
  <p:clrMapOvr>
    <a:masterClrMapping/>
  </p:clrMapOvr>
  <p:transition>
    <p:cu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
                                            <p:graphicEl>
                                              <a:chart seriesIdx="-4" categoryIdx="0" bldStep="category"/>
                                            </p:graphicEl>
                                          </p:spTgt>
                                        </p:tgtEl>
                                        <p:attrNameLst>
                                          <p:attrName>style.visibility</p:attrName>
                                        </p:attrNameLst>
                                      </p:cBhvr>
                                      <p:to>
                                        <p:strVal val="visible"/>
                                      </p:to>
                                    </p:set>
                                    <p:animEffect transition="in" filter="wipe(left)">
                                      <p:cBhvr>
                                        <p:cTn id="7" dur="500"/>
                                        <p:tgtEl>
                                          <p:spTgt spid="2">
                                            <p:graphicEl>
                                              <a:chart seriesIdx="-4" categoryIdx="0" bldStep="category"/>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2">
                                            <p:graphicEl>
                                              <a:chart seriesIdx="-4" categoryIdx="1" bldStep="category"/>
                                            </p:graphicEl>
                                          </p:spTgt>
                                        </p:tgtEl>
                                        <p:attrNameLst>
                                          <p:attrName>style.visibility</p:attrName>
                                        </p:attrNameLst>
                                      </p:cBhvr>
                                      <p:to>
                                        <p:strVal val="visible"/>
                                      </p:to>
                                    </p:set>
                                    <p:animEffect transition="in" filter="wipe(left)">
                                      <p:cBhvr>
                                        <p:cTn id="10" dur="500"/>
                                        <p:tgtEl>
                                          <p:spTgt spid="2">
                                            <p:graphicEl>
                                              <a:chart seriesIdx="-4" categoryIdx="1" bldStep="category"/>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2">
                                            <p:graphicEl>
                                              <a:chart seriesIdx="-4" categoryIdx="2" bldStep="category"/>
                                            </p:graphicEl>
                                          </p:spTgt>
                                        </p:tgtEl>
                                        <p:attrNameLst>
                                          <p:attrName>style.visibility</p:attrName>
                                        </p:attrNameLst>
                                      </p:cBhvr>
                                      <p:to>
                                        <p:strVal val="visible"/>
                                      </p:to>
                                    </p:set>
                                    <p:animEffect transition="in" filter="wipe(left)">
                                      <p:cBhvr>
                                        <p:cTn id="13" dur="500"/>
                                        <p:tgtEl>
                                          <p:spTgt spid="2">
                                            <p:graphicEl>
                                              <a:chart seriesIdx="-4" categoryIdx="2"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uiExpand="1">
        <p:bldSub>
          <a:bldChart bld="category" animBg="0"/>
        </p:bldSub>
      </p:bldGraphic>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17</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270328" y="1717013"/>
            <a:ext cx="7494257" cy="2934816"/>
          </a:xfrm>
        </p:spPr>
        <p:txBody>
          <a:bodyPr>
            <a:normAutofit/>
          </a:bodyPr>
          <a:lstStyle/>
          <a:p>
            <a:pPr marL="257175" indent="-257175" eaLnBrk="0" hangingPunct="0">
              <a:lnSpc>
                <a:spcPct val="100000"/>
              </a:lnSpc>
              <a:buClr>
                <a:schemeClr val="tx1"/>
              </a:buClr>
              <a:buFont typeface="Arial" panose="020B0604020202020204" pitchFamily="34" charset="0"/>
              <a:buChar char="•"/>
            </a:pPr>
            <a:r>
              <a:rPr lang="en-GB" dirty="0">
                <a:solidFill>
                  <a:schemeClr val="tx1"/>
                </a:solidFill>
                <a:latin typeface="Avenir Roman"/>
              </a:rPr>
              <a:t>In line with SIA, </a:t>
            </a:r>
            <a:r>
              <a:rPr lang="en-GB" dirty="0" err="1">
                <a:solidFill>
                  <a:schemeClr val="tx1"/>
                </a:solidFill>
                <a:latin typeface="Avenir Roman"/>
              </a:rPr>
              <a:t>BIRGing</a:t>
            </a:r>
            <a:r>
              <a:rPr lang="en-GB" dirty="0">
                <a:solidFill>
                  <a:schemeClr val="tx1"/>
                </a:solidFill>
                <a:latin typeface="Avenir Roman"/>
              </a:rPr>
              <a:t>/</a:t>
            </a:r>
            <a:r>
              <a:rPr lang="en-GB" dirty="0" err="1">
                <a:solidFill>
                  <a:schemeClr val="tx1"/>
                </a:solidFill>
                <a:latin typeface="Avenir Roman"/>
              </a:rPr>
              <a:t>CORFing</a:t>
            </a:r>
            <a:r>
              <a:rPr lang="en-GB" dirty="0">
                <a:solidFill>
                  <a:schemeClr val="tx1"/>
                </a:solidFill>
                <a:latin typeface="Avenir Roman"/>
              </a:rPr>
              <a:t> depends on level of identification:</a:t>
            </a:r>
          </a:p>
          <a:p>
            <a:pPr marL="625475" lvl="1" indent="-152400" eaLnBrk="0" hangingPunct="0">
              <a:lnSpc>
                <a:spcPct val="100000"/>
              </a:lnSpc>
              <a:buClr>
                <a:schemeClr val="tx1"/>
              </a:buClr>
              <a:buFont typeface="Arial" panose="020B0604020202020204" pitchFamily="34" charset="0"/>
              <a:buChar char="•"/>
            </a:pPr>
            <a:r>
              <a:rPr lang="en-GB" dirty="0">
                <a:solidFill>
                  <a:schemeClr val="tx1"/>
                </a:solidFill>
                <a:latin typeface="Avenir Roman"/>
              </a:rPr>
              <a:t>high identifiers (</a:t>
            </a:r>
            <a:r>
              <a:rPr lang="en-GB" b="1" dirty="0">
                <a:solidFill>
                  <a:schemeClr val="tx1"/>
                </a:solidFill>
                <a:latin typeface="Avenir Roman"/>
              </a:rPr>
              <a:t>die-hard fans</a:t>
            </a:r>
            <a:r>
              <a:rPr lang="en-GB" dirty="0">
                <a:solidFill>
                  <a:schemeClr val="tx1"/>
                </a:solidFill>
                <a:latin typeface="Avenir Roman"/>
              </a:rPr>
              <a:t>) maintain association with an unsuccessful team much longer than low identifiers (</a:t>
            </a:r>
            <a:r>
              <a:rPr lang="en-GB" b="1" dirty="0">
                <a:solidFill>
                  <a:schemeClr val="tx1"/>
                </a:solidFill>
                <a:latin typeface="Avenir Roman"/>
              </a:rPr>
              <a:t>fair-weather fans</a:t>
            </a:r>
            <a:r>
              <a:rPr lang="en-GB" dirty="0">
                <a:solidFill>
                  <a:schemeClr val="tx1"/>
                </a:solidFill>
                <a:latin typeface="Avenir Roman"/>
              </a:rPr>
              <a:t>) </a:t>
            </a:r>
            <a:r>
              <a:rPr lang="en-GB" dirty="0">
                <a:solidFill>
                  <a:schemeClr val="bg1">
                    <a:lumMod val="50000"/>
                  </a:schemeClr>
                </a:solidFill>
                <a:latin typeface="Avenir Roman"/>
              </a:rPr>
              <a:t>(e.g., </a:t>
            </a:r>
            <a:r>
              <a:rPr lang="en-GB" dirty="0" err="1">
                <a:solidFill>
                  <a:schemeClr val="bg1">
                    <a:lumMod val="50000"/>
                  </a:schemeClr>
                </a:solidFill>
                <a:latin typeface="Avenir Roman"/>
              </a:rPr>
              <a:t>Koeningstorfer</a:t>
            </a:r>
            <a:r>
              <a:rPr lang="en-GB" dirty="0">
                <a:solidFill>
                  <a:schemeClr val="bg1">
                    <a:lumMod val="50000"/>
                  </a:schemeClr>
                </a:solidFill>
                <a:latin typeface="Avenir Roman"/>
              </a:rPr>
              <a:t>, </a:t>
            </a:r>
            <a:r>
              <a:rPr lang="en-GB" dirty="0" err="1">
                <a:solidFill>
                  <a:schemeClr val="bg1">
                    <a:lumMod val="50000"/>
                  </a:schemeClr>
                </a:solidFill>
                <a:latin typeface="Avenir Roman"/>
              </a:rPr>
              <a:t>Groeppel</a:t>
            </a:r>
            <a:r>
              <a:rPr lang="en-GB" dirty="0">
                <a:solidFill>
                  <a:schemeClr val="bg1">
                    <a:lumMod val="50000"/>
                  </a:schemeClr>
                </a:solidFill>
                <a:latin typeface="Avenir Roman"/>
              </a:rPr>
              <a:t>-Klein, &amp; </a:t>
            </a:r>
            <a:r>
              <a:rPr lang="en-GB" dirty="0" err="1">
                <a:solidFill>
                  <a:schemeClr val="bg1">
                    <a:lumMod val="50000"/>
                  </a:schemeClr>
                </a:solidFill>
                <a:latin typeface="Avenir Roman"/>
              </a:rPr>
              <a:t>Smitt</a:t>
            </a:r>
            <a:r>
              <a:rPr lang="en-GB" dirty="0">
                <a:solidFill>
                  <a:schemeClr val="bg1">
                    <a:lumMod val="50000"/>
                  </a:schemeClr>
                </a:solidFill>
                <a:latin typeface="Avenir Roman"/>
              </a:rPr>
              <a:t>, 2010)</a:t>
            </a:r>
          </a:p>
          <a:p>
            <a:pPr marL="625475" lvl="1" indent="-152400" eaLnBrk="0" hangingPunct="0">
              <a:lnSpc>
                <a:spcPct val="100000"/>
              </a:lnSpc>
              <a:buClr>
                <a:schemeClr val="tx1"/>
              </a:buClr>
              <a:buFont typeface="Arial" panose="020B0604020202020204" pitchFamily="34" charset="0"/>
              <a:buChar char="•"/>
            </a:pPr>
            <a:r>
              <a:rPr lang="en-GB" dirty="0">
                <a:solidFill>
                  <a:schemeClr val="tx1"/>
                </a:solidFill>
                <a:latin typeface="Avenir Roman"/>
              </a:rPr>
              <a:t>die-hards instead engage in blasting (i.e., derogating opponents), as a form of social competition, given that group boundaries are perceived as impermeable for them </a:t>
            </a:r>
            <a:r>
              <a:rPr lang="en-GB" dirty="0">
                <a:solidFill>
                  <a:schemeClr val="bg1">
                    <a:lumMod val="50000"/>
                  </a:schemeClr>
                </a:solidFill>
                <a:latin typeface="Avenir Roman"/>
              </a:rPr>
              <a:t>(</a:t>
            </a:r>
            <a:r>
              <a:rPr lang="en-GB" dirty="0" err="1">
                <a:solidFill>
                  <a:schemeClr val="bg1">
                    <a:lumMod val="50000"/>
                  </a:schemeClr>
                </a:solidFill>
                <a:latin typeface="Avenir Roman"/>
              </a:rPr>
              <a:t>Bernache-Assolant</a:t>
            </a:r>
            <a:r>
              <a:rPr lang="en-GB" dirty="0">
                <a:solidFill>
                  <a:schemeClr val="bg1">
                    <a:lumMod val="50000"/>
                  </a:schemeClr>
                </a:solidFill>
                <a:latin typeface="Avenir Roman"/>
              </a:rPr>
              <a:t>, Laurin, </a:t>
            </a:r>
            <a:r>
              <a:rPr lang="en-GB" dirty="0" err="1">
                <a:solidFill>
                  <a:schemeClr val="bg1">
                    <a:lumMod val="50000"/>
                  </a:schemeClr>
                </a:solidFill>
                <a:latin typeface="Avenir Roman"/>
              </a:rPr>
              <a:t>Bouchet</a:t>
            </a:r>
            <a:r>
              <a:rPr lang="en-GB" dirty="0">
                <a:solidFill>
                  <a:schemeClr val="bg1">
                    <a:lumMod val="50000"/>
                  </a:schemeClr>
                </a:solidFill>
                <a:latin typeface="Avenir Roman"/>
              </a:rPr>
              <a:t>, </a:t>
            </a:r>
            <a:r>
              <a:rPr lang="en-GB" dirty="0" err="1">
                <a:solidFill>
                  <a:schemeClr val="bg1">
                    <a:lumMod val="50000"/>
                  </a:schemeClr>
                </a:solidFill>
                <a:latin typeface="Avenir Roman"/>
              </a:rPr>
              <a:t>Bodet</a:t>
            </a:r>
            <a:r>
              <a:rPr lang="en-GB" dirty="0">
                <a:solidFill>
                  <a:schemeClr val="bg1">
                    <a:lumMod val="50000"/>
                  </a:schemeClr>
                </a:solidFill>
                <a:latin typeface="Avenir Roman"/>
              </a:rPr>
              <a:t>, &amp; </a:t>
            </a:r>
            <a:r>
              <a:rPr lang="en-GB" dirty="0" err="1">
                <a:solidFill>
                  <a:schemeClr val="bg1">
                    <a:lumMod val="50000"/>
                  </a:schemeClr>
                </a:solidFill>
                <a:latin typeface="Avenir Roman"/>
              </a:rPr>
              <a:t>Lacassagne</a:t>
            </a:r>
            <a:r>
              <a:rPr lang="en-GB" dirty="0">
                <a:solidFill>
                  <a:schemeClr val="bg1">
                    <a:lumMod val="50000"/>
                  </a:schemeClr>
                </a:solidFill>
                <a:latin typeface="Avenir Roman"/>
              </a:rPr>
              <a:t>, 2010)</a:t>
            </a:r>
            <a:r>
              <a:rPr lang="en-GB" dirty="0">
                <a:solidFill>
                  <a:schemeClr val="tx1"/>
                </a:solidFill>
                <a:latin typeface="Avenir Roman"/>
              </a:rPr>
              <a:t>.</a:t>
            </a:r>
          </a:p>
        </p:txBody>
      </p:sp>
      <p:sp>
        <p:nvSpPr>
          <p:cNvPr id="5" name="Subtitle 2">
            <a:extLst>
              <a:ext uri="{FF2B5EF4-FFF2-40B4-BE49-F238E27FC236}">
                <a16:creationId xmlns:a16="http://schemas.microsoft.com/office/drawing/2014/main" id="{2831CD85-6430-AB48-95F6-4029D40A9C72}"/>
              </a:ext>
            </a:extLst>
          </p:cNvPr>
          <p:cNvSpPr txBox="1">
            <a:spLocks/>
          </p:cNvSpPr>
          <p:nvPr/>
        </p:nvSpPr>
        <p:spPr>
          <a:xfrm>
            <a:off x="1157165" y="559413"/>
            <a:ext cx="6339744" cy="923277"/>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The more fans identify with their team, the more their </a:t>
            </a:r>
            <a:r>
              <a:rPr lang="en-US" sz="2000" dirty="0" err="1">
                <a:solidFill>
                  <a:srgbClr val="4094D1"/>
                </a:solidFill>
                <a:latin typeface="Avenir Roman" panose="02000503020000020003"/>
              </a:rPr>
              <a:t>behaviour</a:t>
            </a:r>
            <a:r>
              <a:rPr lang="en-US" sz="2000" dirty="0">
                <a:solidFill>
                  <a:srgbClr val="4094D1"/>
                </a:solidFill>
                <a:latin typeface="Avenir Roman" panose="02000503020000020003"/>
              </a:rPr>
              <a:t> is affected by the team’s status</a:t>
            </a:r>
          </a:p>
        </p:txBody>
      </p:sp>
      <p:sp>
        <p:nvSpPr>
          <p:cNvPr id="7" name="Rounded Rectangle 6">
            <a:extLst>
              <a:ext uri="{FF2B5EF4-FFF2-40B4-BE49-F238E27FC236}">
                <a16:creationId xmlns:a16="http://schemas.microsoft.com/office/drawing/2014/main" id="{EFCA29B8-8B09-914D-B285-BAE67DF35192}"/>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1</a:t>
            </a:r>
          </a:p>
        </p:txBody>
      </p:sp>
    </p:spTree>
    <p:extLst>
      <p:ext uri="{BB962C8B-B14F-4D97-AF65-F5344CB8AC3E}">
        <p14:creationId xmlns:p14="http://schemas.microsoft.com/office/powerpoint/2010/main" val="21551047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1" end="1"/>
                                            </p:txEl>
                                          </p:spTgt>
                                        </p:tgtEl>
                                        <p:attrNameLst>
                                          <p:attrName>style.visibility</p:attrName>
                                        </p:attrNameLst>
                                      </p:cBhvr>
                                      <p:to>
                                        <p:strVal val="visible"/>
                                      </p:to>
                                    </p:set>
                                    <p:anim calcmode="lin" valueType="num">
                                      <p:cBhvr additive="base">
                                        <p:cTn id="7"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2" end="2"/>
                                            </p:txEl>
                                          </p:spTgt>
                                        </p:tgtEl>
                                        <p:attrNameLst>
                                          <p:attrName>style.visibility</p:attrName>
                                        </p:attrNameLst>
                                      </p:cBhvr>
                                      <p:to>
                                        <p:strVal val="visible"/>
                                      </p:to>
                                    </p:set>
                                    <p:anim calcmode="lin" valueType="num">
                                      <p:cBhvr additive="base">
                                        <p:cTn id="13"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18</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14149" y="1610883"/>
            <a:ext cx="8829851" cy="3643086"/>
          </a:xfrm>
        </p:spPr>
        <p:txBody>
          <a:bodyPr>
            <a:normAutofit lnSpcReduction="10000"/>
          </a:bodyPr>
          <a:lstStyle/>
          <a:p>
            <a:pPr marL="268288" indent="-268288">
              <a:lnSpc>
                <a:spcPct val="110000"/>
              </a:lnSpc>
              <a:buFont typeface="Arial" panose="020B0604020202020204" pitchFamily="34" charset="0"/>
              <a:buChar char="•"/>
            </a:pPr>
            <a:r>
              <a:rPr lang="nl-BE" sz="1800" dirty="0">
                <a:latin typeface="Avenir Roman"/>
              </a:rPr>
              <a:t>Fandom as ‘passive’ hobby does not lead to unhealthy behaviours</a:t>
            </a:r>
          </a:p>
          <a:p>
            <a:pPr marL="268288" indent="-268288">
              <a:lnSpc>
                <a:spcPct val="110000"/>
              </a:lnSpc>
              <a:buFont typeface="Arial" panose="020B0604020202020204" pitchFamily="34" charset="0"/>
              <a:buChar char="•"/>
            </a:pPr>
            <a:r>
              <a:rPr lang="nl-BE" sz="1800" dirty="0">
                <a:latin typeface="Avenir Roman"/>
              </a:rPr>
              <a:t>No relationship observed (among American college students) with alcohol </a:t>
            </a:r>
            <a:r>
              <a:rPr lang="nl-BE" sz="1800" dirty="0">
                <a:solidFill>
                  <a:schemeClr val="bg1">
                    <a:lumMod val="50000"/>
                  </a:schemeClr>
                </a:solidFill>
                <a:latin typeface="Avenir Roman"/>
              </a:rPr>
              <a:t>(Wann, 1998a)</a:t>
            </a:r>
            <a:r>
              <a:rPr lang="nl-BE" sz="1800" dirty="0">
                <a:latin typeface="Avenir Roman"/>
              </a:rPr>
              <a:t> and tobacco use </a:t>
            </a:r>
            <a:r>
              <a:rPr lang="nl-BE" sz="1800" dirty="0">
                <a:solidFill>
                  <a:schemeClr val="bg1">
                    <a:lumMod val="50000"/>
                  </a:schemeClr>
                </a:solidFill>
                <a:latin typeface="Avenir Roman"/>
              </a:rPr>
              <a:t>(Wann, 1998b)</a:t>
            </a:r>
          </a:p>
          <a:p>
            <a:pPr marL="268288" indent="-268288">
              <a:lnSpc>
                <a:spcPct val="110000"/>
              </a:lnSpc>
              <a:buFont typeface="Arial" panose="020B0604020202020204" pitchFamily="34" charset="0"/>
              <a:buChar char="•"/>
            </a:pPr>
            <a:r>
              <a:rPr lang="nl-BE" sz="1800" dirty="0">
                <a:latin typeface="Avenir Roman"/>
              </a:rPr>
              <a:t>However, some evidence for </a:t>
            </a:r>
            <a:r>
              <a:rPr lang="nl-BE" sz="1800" b="1" dirty="0">
                <a:solidFill>
                  <a:schemeClr val="tx1"/>
                </a:solidFill>
                <a:latin typeface="Avenir Roman"/>
              </a:rPr>
              <a:t>unhealthy eating following defeat </a:t>
            </a:r>
            <a:r>
              <a:rPr lang="nl-BE" sz="1800" dirty="0">
                <a:solidFill>
                  <a:schemeClr val="bg1">
                    <a:lumMod val="50000"/>
                  </a:schemeClr>
                </a:solidFill>
                <a:latin typeface="Avenir Roman"/>
              </a:rPr>
              <a:t>(Cornil &amp; Chandon, 2013)</a:t>
            </a:r>
            <a:r>
              <a:rPr lang="nl-BE" sz="1800" dirty="0">
                <a:latin typeface="Avenir Roman"/>
              </a:rPr>
              <a:t>:</a:t>
            </a:r>
          </a:p>
          <a:p>
            <a:pPr marL="528892" lvl="1" indent="-268288">
              <a:lnSpc>
                <a:spcPct val="110000"/>
              </a:lnSpc>
              <a:buFont typeface="Arial" panose="020B0604020202020204" pitchFamily="34" charset="0"/>
              <a:buChar char="•"/>
            </a:pPr>
            <a:r>
              <a:rPr lang="nl-BE" dirty="0">
                <a:latin typeface="Avenir Roman"/>
              </a:rPr>
              <a:t>On Mondays following Sunday NFL game, saturated-fat and food-calorie intake increased in cities whose team had lost, while this intake decreased in cities whose team had won and remained stable in cities without a team.</a:t>
            </a:r>
          </a:p>
          <a:p>
            <a:pPr marL="528892" lvl="1" indent="-268288">
              <a:lnSpc>
                <a:spcPct val="110000"/>
              </a:lnSpc>
              <a:buFont typeface="Arial" panose="020B0604020202020204" pitchFamily="34" charset="0"/>
              <a:buChar char="•"/>
            </a:pPr>
            <a:r>
              <a:rPr lang="nl-BE" dirty="0">
                <a:latin typeface="Avenir Roman"/>
              </a:rPr>
              <a:t>Can be countered by self-affirmation (i.e., thinking of positive characteristics of personal identity)</a:t>
            </a:r>
          </a:p>
          <a:p>
            <a:pPr lvl="1">
              <a:lnSpc>
                <a:spcPct val="110000"/>
              </a:lnSpc>
            </a:pPr>
            <a:r>
              <a:rPr lang="nl-BE" dirty="0"/>
              <a:t>   </a:t>
            </a:r>
          </a:p>
        </p:txBody>
      </p:sp>
      <p:sp>
        <p:nvSpPr>
          <p:cNvPr id="5" name="Subtitle 2">
            <a:extLst>
              <a:ext uri="{FF2B5EF4-FFF2-40B4-BE49-F238E27FC236}">
                <a16:creationId xmlns:a16="http://schemas.microsoft.com/office/drawing/2014/main" id="{BDB328BD-F3DF-F043-B18A-69BB63308192}"/>
              </a:ext>
            </a:extLst>
          </p:cNvPr>
          <p:cNvSpPr txBox="1">
            <a:spLocks/>
          </p:cNvSpPr>
          <p:nvPr/>
        </p:nvSpPr>
        <p:spPr>
          <a:xfrm>
            <a:off x="1148862" y="533120"/>
            <a:ext cx="6189784" cy="1092275"/>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Fandom can affect health and well-being – for better or for worse</a:t>
            </a:r>
          </a:p>
        </p:txBody>
      </p:sp>
      <p:sp>
        <p:nvSpPr>
          <p:cNvPr id="7" name="Rounded Rectangle 6">
            <a:extLst>
              <a:ext uri="{FF2B5EF4-FFF2-40B4-BE49-F238E27FC236}">
                <a16:creationId xmlns:a16="http://schemas.microsoft.com/office/drawing/2014/main" id="{91CB411B-0A39-BF47-95F7-AF266CF43449}"/>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spTree>
    <p:extLst>
      <p:ext uri="{BB962C8B-B14F-4D97-AF65-F5344CB8AC3E}">
        <p14:creationId xmlns:p14="http://schemas.microsoft.com/office/powerpoint/2010/main" val="281940641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9">
                                            <p:txEl>
                                              <p:pRg st="2" end="2"/>
                                            </p:txEl>
                                          </p:spTgt>
                                        </p:tgtEl>
                                        <p:attrNameLst>
                                          <p:attrName>style.visibility</p:attrName>
                                        </p:attrNameLst>
                                      </p:cBhvr>
                                      <p:to>
                                        <p:strVal val="visible"/>
                                      </p:to>
                                    </p:set>
                                    <p:anim calcmode="lin" valueType="num">
                                      <p:cBhvr additive="base">
                                        <p:cTn id="19"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9">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9">
                                            <p:txEl>
                                              <p:pRg st="3" end="3"/>
                                            </p:txEl>
                                          </p:spTgt>
                                        </p:tgtEl>
                                        <p:attrNameLst>
                                          <p:attrName>style.visibility</p:attrName>
                                        </p:attrNameLst>
                                      </p:cBhvr>
                                      <p:to>
                                        <p:strVal val="visible"/>
                                      </p:to>
                                    </p:set>
                                    <p:anim calcmode="lin" valueType="num">
                                      <p:cBhvr additive="base">
                                        <p:cTn id="25"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4" end="4"/>
                                            </p:txEl>
                                          </p:spTgt>
                                        </p:tgtEl>
                                        <p:attrNameLst>
                                          <p:attrName>style.visibility</p:attrName>
                                        </p:attrNameLst>
                                      </p:cBhvr>
                                      <p:to>
                                        <p:strVal val="visible"/>
                                      </p:to>
                                    </p:set>
                                    <p:anim calcmode="lin" valueType="num">
                                      <p:cBhvr additive="base">
                                        <p:cTn id="31"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19</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198314" y="1621307"/>
            <a:ext cx="7494257" cy="3643086"/>
          </a:xfrm>
        </p:spPr>
        <p:txBody>
          <a:bodyPr>
            <a:normAutofit/>
          </a:bodyPr>
          <a:lstStyle/>
          <a:p>
            <a:pPr marL="257175" indent="-257175" eaLnBrk="0" hangingPunct="0">
              <a:lnSpc>
                <a:spcPct val="100000"/>
              </a:lnSpc>
              <a:buClr>
                <a:schemeClr val="tx1"/>
              </a:buClr>
              <a:buFont typeface="Arial" panose="020B0604020202020204" pitchFamily="34" charset="0"/>
              <a:buChar char="•"/>
            </a:pPr>
            <a:r>
              <a:rPr lang="en-GB" sz="1800" dirty="0">
                <a:solidFill>
                  <a:schemeClr val="tx1"/>
                </a:solidFill>
                <a:latin typeface="Avenir Roman"/>
              </a:rPr>
              <a:t>The SIA also suggests that the social identity of fans can be used to promote healthy behaviours, provided that their club presents these healthy behaviours as normative for the ingroup.  </a:t>
            </a:r>
          </a:p>
        </p:txBody>
      </p:sp>
      <p:sp>
        <p:nvSpPr>
          <p:cNvPr id="4" name="Title 2">
            <a:extLst>
              <a:ext uri="{FF2B5EF4-FFF2-40B4-BE49-F238E27FC236}">
                <a16:creationId xmlns:a16="http://schemas.microsoft.com/office/drawing/2014/main" id="{D088B245-3537-4814-AA1D-4E3D13B9E85E}"/>
              </a:ext>
            </a:extLst>
          </p:cNvPr>
          <p:cNvSpPr txBox="1">
            <a:spLocks/>
          </p:cNvSpPr>
          <p:nvPr/>
        </p:nvSpPr>
        <p:spPr>
          <a:xfrm>
            <a:off x="487797" y="2774092"/>
            <a:ext cx="4814240" cy="414435"/>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nl-BE" sz="2000" b="0" dirty="0">
                <a:solidFill>
                  <a:schemeClr val="tx1"/>
                </a:solidFill>
                <a:latin typeface="Avenir Roman"/>
                <a:cs typeface="Calibri Light" panose="020F0302020204030204" pitchFamily="34" charset="0"/>
              </a:rPr>
              <a:t>Football Fans in Training (</a:t>
            </a:r>
            <a:r>
              <a:rPr lang="nl-BE" sz="2000" b="0" dirty="0" err="1">
                <a:solidFill>
                  <a:schemeClr val="tx1"/>
                </a:solidFill>
                <a:latin typeface="Avenir Roman"/>
                <a:cs typeface="Calibri Light" panose="020F0302020204030204" pitchFamily="34" charset="0"/>
              </a:rPr>
              <a:t>FFiT</a:t>
            </a:r>
            <a:r>
              <a:rPr lang="nl-BE" sz="2000" b="0" dirty="0">
                <a:solidFill>
                  <a:schemeClr val="tx1"/>
                </a:solidFill>
                <a:latin typeface="Avenir Roman"/>
                <a:cs typeface="Calibri Light" panose="020F0302020204030204" pitchFamily="34" charset="0"/>
              </a:rPr>
              <a:t>)</a:t>
            </a:r>
            <a:br>
              <a:rPr lang="nl-BE" sz="2000" b="0" dirty="0">
                <a:solidFill>
                  <a:schemeClr val="tx1"/>
                </a:solidFill>
                <a:latin typeface="Avenir Roman"/>
                <a:cs typeface="Calibri Light" panose="020F0302020204030204" pitchFamily="34" charset="0"/>
              </a:rPr>
            </a:br>
            <a:r>
              <a:rPr lang="nl-BE" sz="2000" b="0" dirty="0">
                <a:solidFill>
                  <a:schemeClr val="bg1">
                    <a:lumMod val="50000"/>
                  </a:schemeClr>
                </a:solidFill>
                <a:latin typeface="Avenir Roman"/>
                <a:cs typeface="Calibri Light" panose="020F0302020204030204" pitchFamily="34" charset="0"/>
              </a:rPr>
              <a:t>(Hunt et al. 2014) </a:t>
            </a:r>
            <a:br>
              <a:rPr lang="nl-BE" sz="2000" b="0" dirty="0">
                <a:solidFill>
                  <a:schemeClr val="tx1"/>
                </a:solidFill>
                <a:latin typeface="Avenir Roman"/>
                <a:cs typeface="Calibri" panose="020F0502020204030204" pitchFamily="34" charset="0"/>
              </a:rPr>
            </a:br>
            <a:endParaRPr lang="nl-BE" sz="2000" b="0" dirty="0">
              <a:solidFill>
                <a:schemeClr val="tx1"/>
              </a:solidFill>
              <a:latin typeface="Avenir Roman"/>
              <a:cs typeface="Calibri" panose="020F0502020204030204" pitchFamily="34" charset="0"/>
            </a:endParaRPr>
          </a:p>
        </p:txBody>
      </p:sp>
      <p:pic>
        <p:nvPicPr>
          <p:cNvPr id="5" name="Picture 4">
            <a:extLst>
              <a:ext uri="{FF2B5EF4-FFF2-40B4-BE49-F238E27FC236}">
                <a16:creationId xmlns:a16="http://schemas.microsoft.com/office/drawing/2014/main" id="{B3384C10-43A0-488A-BC27-DD5FD86D5E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7154" y="2774092"/>
            <a:ext cx="4361475" cy="1875435"/>
          </a:xfrm>
          <a:prstGeom prst="rect">
            <a:avLst/>
          </a:prstGeom>
          <a:effectLst>
            <a:softEdge rad="76200"/>
          </a:effectLst>
        </p:spPr>
      </p:pic>
      <p:sp>
        <p:nvSpPr>
          <p:cNvPr id="8" name="Subtitle 2">
            <a:extLst>
              <a:ext uri="{FF2B5EF4-FFF2-40B4-BE49-F238E27FC236}">
                <a16:creationId xmlns:a16="http://schemas.microsoft.com/office/drawing/2014/main" id="{8126C465-369B-2F4C-BD7C-42C494CC9926}"/>
              </a:ext>
            </a:extLst>
          </p:cNvPr>
          <p:cNvSpPr txBox="1">
            <a:spLocks/>
          </p:cNvSpPr>
          <p:nvPr/>
        </p:nvSpPr>
        <p:spPr>
          <a:xfrm>
            <a:off x="1148862" y="533120"/>
            <a:ext cx="6189784" cy="1092275"/>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Fandom can affect health and well-being – for better or for worse</a:t>
            </a:r>
          </a:p>
        </p:txBody>
      </p:sp>
      <p:sp>
        <p:nvSpPr>
          <p:cNvPr id="10" name="Rounded Rectangle 9">
            <a:extLst>
              <a:ext uri="{FF2B5EF4-FFF2-40B4-BE49-F238E27FC236}">
                <a16:creationId xmlns:a16="http://schemas.microsoft.com/office/drawing/2014/main" id="{2D400DF5-81A4-1E46-8E6F-06F088111B12}"/>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spTree>
    <p:extLst>
      <p:ext uri="{BB962C8B-B14F-4D97-AF65-F5344CB8AC3E}">
        <p14:creationId xmlns:p14="http://schemas.microsoft.com/office/powerpoint/2010/main" val="3147183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319453" y="383855"/>
            <a:ext cx="7772400" cy="521493"/>
          </a:xfrm>
        </p:spPr>
        <p:txBody>
          <a:bodyPr anchor="t">
            <a:noAutofit/>
          </a:bodyPr>
          <a:lstStyle>
            <a:lvl1pPr algn="l">
              <a:defRPr sz="3600" b="1"/>
            </a:lvl1pPr>
          </a:lstStyle>
          <a:p>
            <a:r>
              <a:rPr lang="en-US" sz="3200" b="0" dirty="0">
                <a:solidFill>
                  <a:srgbClr val="22568B"/>
                </a:solidFill>
                <a:latin typeface="Avenir Roman" panose="02000503020000020003" pitchFamily="2" charset="0"/>
                <a:cs typeface="Shree Devanagari 714" panose="02000600000000000000" pitchFamily="2" charset="0"/>
              </a:rPr>
              <a:t>Background</a:t>
            </a:r>
            <a:br>
              <a:rPr lang="en-US" sz="3200" dirty="0">
                <a:latin typeface="Avenir Roman" panose="02000503020000020003" pitchFamily="2" charset="0"/>
              </a:rPr>
            </a:br>
            <a:endParaRPr lang="en-US" sz="3200" dirty="0">
              <a:latin typeface="Avenir Roman" panose="02000503020000020003" pitchFamily="2" charset="0"/>
            </a:endParaRP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369277" y="1007905"/>
            <a:ext cx="7078435" cy="4014038"/>
          </a:xfrm>
        </p:spPr>
        <p:txBody>
          <a:bodyPr>
            <a:normAutofit/>
          </a:bodyPr>
          <a:lstStyle/>
          <a:p>
            <a:pPr marL="0" indent="0">
              <a:lnSpc>
                <a:spcPct val="110000"/>
              </a:lnSpc>
              <a:spcBef>
                <a:spcPts val="0"/>
              </a:spcBef>
              <a:buFontTx/>
              <a:buNone/>
            </a:pPr>
            <a:r>
              <a:rPr lang="nl-BE" altLang="nl-BE" sz="1400" dirty="0">
                <a:solidFill>
                  <a:srgbClr val="4094D1"/>
                </a:solidFill>
                <a:latin typeface="Avenir Roman" panose="02000503020000020003" pitchFamily="2" charset="0"/>
              </a:rPr>
              <a:t>“</a:t>
            </a:r>
            <a:r>
              <a:rPr lang="nl-BE" altLang="nl-BE" sz="1400" dirty="0" err="1">
                <a:solidFill>
                  <a:srgbClr val="4094D1"/>
                </a:solidFill>
                <a:latin typeface="Avenir Roman" panose="02000503020000020003" pitchFamily="2" charset="0"/>
              </a:rPr>
              <a:t>One</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thing</a:t>
            </a:r>
            <a:r>
              <a:rPr lang="nl-BE" altLang="nl-BE" sz="1400" dirty="0">
                <a:solidFill>
                  <a:srgbClr val="4094D1"/>
                </a:solidFill>
                <a:latin typeface="Avenir Roman" panose="02000503020000020003" pitchFamily="2" charset="0"/>
              </a:rPr>
              <a:t> I </a:t>
            </a:r>
            <a:r>
              <a:rPr lang="nl-BE" altLang="nl-BE" sz="1400" dirty="0" err="1">
                <a:solidFill>
                  <a:srgbClr val="4094D1"/>
                </a:solidFill>
                <a:latin typeface="Avenir Roman" panose="02000503020000020003" pitchFamily="2" charset="0"/>
              </a:rPr>
              <a:t>know</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for</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sure</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about</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being</a:t>
            </a:r>
            <a:r>
              <a:rPr lang="nl-BE" altLang="nl-BE" sz="1400" dirty="0">
                <a:solidFill>
                  <a:srgbClr val="4094D1"/>
                </a:solidFill>
                <a:latin typeface="Avenir Roman" panose="02000503020000020003" pitchFamily="2" charset="0"/>
              </a:rPr>
              <a:t> a fan is </a:t>
            </a:r>
            <a:r>
              <a:rPr lang="nl-BE" altLang="nl-BE" sz="1400" dirty="0" err="1">
                <a:solidFill>
                  <a:srgbClr val="4094D1"/>
                </a:solidFill>
                <a:latin typeface="Avenir Roman" panose="02000503020000020003" pitchFamily="2" charset="0"/>
              </a:rPr>
              <a:t>this</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it</a:t>
            </a:r>
            <a:r>
              <a:rPr lang="nl-BE" altLang="nl-BE" sz="1400" dirty="0">
                <a:solidFill>
                  <a:srgbClr val="4094D1"/>
                </a:solidFill>
                <a:latin typeface="Avenir Roman" panose="02000503020000020003" pitchFamily="2" charset="0"/>
              </a:rPr>
              <a:t> is </a:t>
            </a:r>
            <a:r>
              <a:rPr lang="nl-BE" altLang="nl-BE" sz="1400" b="1" dirty="0" err="1">
                <a:solidFill>
                  <a:srgbClr val="4094D1"/>
                </a:solidFill>
                <a:latin typeface="Avenir Roman" panose="02000503020000020003" pitchFamily="2" charset="0"/>
              </a:rPr>
              <a:t>not</a:t>
            </a:r>
            <a:r>
              <a:rPr lang="nl-BE" altLang="nl-BE" sz="1400" b="1" dirty="0">
                <a:solidFill>
                  <a:srgbClr val="4094D1"/>
                </a:solidFill>
                <a:latin typeface="Avenir Roman" panose="02000503020000020003" pitchFamily="2" charset="0"/>
              </a:rPr>
              <a:t> a </a:t>
            </a:r>
            <a:r>
              <a:rPr lang="nl-BE" altLang="nl-BE" sz="1400" b="1" dirty="0" err="1">
                <a:solidFill>
                  <a:srgbClr val="4094D1"/>
                </a:solidFill>
                <a:latin typeface="Avenir Roman" panose="02000503020000020003" pitchFamily="2" charset="0"/>
              </a:rPr>
              <a:t>vicarious</a:t>
            </a:r>
            <a:r>
              <a:rPr lang="nl-BE" altLang="nl-BE" sz="1400" b="1" dirty="0">
                <a:solidFill>
                  <a:srgbClr val="4094D1"/>
                </a:solidFill>
                <a:latin typeface="Avenir Roman" panose="02000503020000020003" pitchFamily="2" charset="0"/>
              </a:rPr>
              <a:t> </a:t>
            </a:r>
            <a:r>
              <a:rPr lang="nl-BE" altLang="nl-BE" sz="1400" b="1" dirty="0" err="1">
                <a:solidFill>
                  <a:srgbClr val="4094D1"/>
                </a:solidFill>
                <a:latin typeface="Avenir Roman" panose="02000503020000020003" pitchFamily="2" charset="0"/>
              </a:rPr>
              <a:t>pleasure</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despite</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all</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the</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appearances</a:t>
            </a:r>
            <a:r>
              <a:rPr lang="nl-BE" altLang="nl-BE" sz="1400" dirty="0">
                <a:solidFill>
                  <a:srgbClr val="4094D1"/>
                </a:solidFill>
                <a:latin typeface="Avenir Roman" panose="02000503020000020003" pitchFamily="2" charset="0"/>
              </a:rPr>
              <a:t> on </a:t>
            </a:r>
            <a:r>
              <a:rPr lang="nl-BE" altLang="nl-BE" sz="1400" dirty="0" err="1">
                <a:solidFill>
                  <a:srgbClr val="4094D1"/>
                </a:solidFill>
                <a:latin typeface="Avenir Roman" panose="02000503020000020003" pitchFamily="2" charset="0"/>
              </a:rPr>
              <a:t>the</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contrary</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and</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those</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who</a:t>
            </a:r>
            <a:r>
              <a:rPr lang="nl-BE" altLang="nl-BE" sz="1400" dirty="0">
                <a:solidFill>
                  <a:srgbClr val="4094D1"/>
                </a:solidFill>
                <a:latin typeface="Avenir Roman" panose="02000503020000020003" pitchFamily="2" charset="0"/>
              </a:rPr>
              <a:t> say </a:t>
            </a:r>
            <a:r>
              <a:rPr lang="nl-BE" altLang="nl-BE" sz="1400" dirty="0" err="1">
                <a:solidFill>
                  <a:srgbClr val="4094D1"/>
                </a:solidFill>
                <a:latin typeface="Avenir Roman" panose="02000503020000020003" pitchFamily="2" charset="0"/>
              </a:rPr>
              <a:t>they</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would</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rather</a:t>
            </a:r>
            <a:r>
              <a:rPr lang="nl-BE" altLang="nl-BE" sz="1400" dirty="0">
                <a:solidFill>
                  <a:srgbClr val="4094D1"/>
                </a:solidFill>
                <a:latin typeface="Avenir Roman" panose="02000503020000020003" pitchFamily="2" charset="0"/>
              </a:rPr>
              <a:t> do </a:t>
            </a:r>
            <a:r>
              <a:rPr lang="nl-BE" altLang="nl-BE" sz="1400" dirty="0" err="1">
                <a:solidFill>
                  <a:srgbClr val="4094D1"/>
                </a:solidFill>
                <a:latin typeface="Avenir Roman" panose="02000503020000020003" pitchFamily="2" charset="0"/>
              </a:rPr>
              <a:t>than</a:t>
            </a:r>
            <a:r>
              <a:rPr lang="nl-BE" altLang="nl-BE" sz="1400" dirty="0">
                <a:solidFill>
                  <a:srgbClr val="4094D1"/>
                </a:solidFill>
                <a:latin typeface="Avenir Roman" panose="02000503020000020003" pitchFamily="2" charset="0"/>
              </a:rPr>
              <a:t> </a:t>
            </a:r>
            <a:r>
              <a:rPr lang="nl-BE" altLang="nl-BE" sz="1400" dirty="0" err="1">
                <a:solidFill>
                  <a:srgbClr val="4094D1"/>
                </a:solidFill>
                <a:latin typeface="Avenir Roman" panose="02000503020000020003" pitchFamily="2" charset="0"/>
              </a:rPr>
              <a:t>watch</a:t>
            </a:r>
            <a:r>
              <a:rPr lang="nl-BE" altLang="nl-BE" sz="1400" dirty="0">
                <a:solidFill>
                  <a:srgbClr val="4094D1"/>
                </a:solidFill>
                <a:latin typeface="Avenir Roman" panose="02000503020000020003" pitchFamily="2" charset="0"/>
              </a:rPr>
              <a:t> are missing </a:t>
            </a:r>
            <a:r>
              <a:rPr lang="nl-BE" altLang="nl-BE" sz="1400" dirty="0" err="1">
                <a:solidFill>
                  <a:srgbClr val="4094D1"/>
                </a:solidFill>
                <a:latin typeface="Avenir Roman" panose="02000503020000020003" pitchFamily="2" charset="0"/>
              </a:rPr>
              <a:t>the</a:t>
            </a:r>
            <a:r>
              <a:rPr lang="nl-BE" altLang="nl-BE" sz="1400" dirty="0">
                <a:solidFill>
                  <a:srgbClr val="4094D1"/>
                </a:solidFill>
                <a:latin typeface="Avenir Roman" panose="02000503020000020003" pitchFamily="2" charset="0"/>
              </a:rPr>
              <a:t> point. [...] </a:t>
            </a:r>
          </a:p>
          <a:p>
            <a:pPr marL="0" indent="0">
              <a:lnSpc>
                <a:spcPct val="110000"/>
              </a:lnSpc>
              <a:spcBef>
                <a:spcPts val="0"/>
              </a:spcBef>
              <a:buFontTx/>
              <a:buNone/>
            </a:pPr>
            <a:endParaRPr lang="nl-BE" altLang="nl-BE" sz="1400" dirty="0">
              <a:solidFill>
                <a:srgbClr val="4094D1"/>
              </a:solidFill>
              <a:latin typeface="Avenir Roman" panose="02000503020000020003" pitchFamily="2" charset="0"/>
            </a:endParaRPr>
          </a:p>
          <a:p>
            <a:pPr marL="0" indent="0">
              <a:lnSpc>
                <a:spcPct val="110000"/>
              </a:lnSpc>
              <a:spcBef>
                <a:spcPts val="0"/>
              </a:spcBef>
              <a:buFontTx/>
              <a:buNone/>
            </a:pPr>
            <a:r>
              <a:rPr lang="nl-BE" altLang="nl-BE" sz="1400" dirty="0">
                <a:solidFill>
                  <a:srgbClr val="4094D1"/>
                </a:solidFill>
                <a:latin typeface="Avenir Roman" panose="02000503020000020003" pitchFamily="2" charset="0"/>
              </a:rPr>
              <a:t>When there is some kind of triumph, the pleasure does not radiate from the players outwards until it reaches the likes of us at the back of the terraces in a pale and diminished form; our fun is not a watery version of the team’s fun, even though they are the ones that get to score the goals and climb the steps at Wembley to meet princess Diana. </a:t>
            </a:r>
          </a:p>
          <a:p>
            <a:pPr marL="0" indent="0">
              <a:lnSpc>
                <a:spcPct val="110000"/>
              </a:lnSpc>
              <a:spcBef>
                <a:spcPts val="0"/>
              </a:spcBef>
              <a:buFontTx/>
              <a:buNone/>
            </a:pPr>
            <a:endParaRPr lang="nl-BE" altLang="nl-BE" sz="1400" dirty="0">
              <a:solidFill>
                <a:srgbClr val="4094D1"/>
              </a:solidFill>
              <a:latin typeface="Avenir Roman" panose="02000503020000020003" pitchFamily="2" charset="0"/>
            </a:endParaRPr>
          </a:p>
          <a:p>
            <a:pPr marL="0" indent="0">
              <a:lnSpc>
                <a:spcPct val="110000"/>
              </a:lnSpc>
              <a:spcBef>
                <a:spcPts val="0"/>
              </a:spcBef>
              <a:buFontTx/>
              <a:buNone/>
            </a:pPr>
            <a:r>
              <a:rPr lang="nl-BE" altLang="nl-BE" sz="1400" dirty="0">
                <a:solidFill>
                  <a:srgbClr val="4094D1"/>
                </a:solidFill>
                <a:latin typeface="Avenir Roman" panose="02000503020000020003" pitchFamily="2" charset="0"/>
              </a:rPr>
              <a:t>The joy we feel on occasions like this is not a celebration of other’s good fortune, but </a:t>
            </a:r>
            <a:r>
              <a:rPr lang="nl-BE" altLang="nl-BE" sz="1400" b="1" dirty="0">
                <a:solidFill>
                  <a:srgbClr val="4094D1"/>
                </a:solidFill>
                <a:latin typeface="Avenir Roman" panose="02000503020000020003" pitchFamily="2" charset="0"/>
              </a:rPr>
              <a:t>a celebration of our own</a:t>
            </a:r>
            <a:r>
              <a:rPr lang="nl-BE" altLang="nl-BE" sz="1400" dirty="0">
                <a:solidFill>
                  <a:srgbClr val="4094D1"/>
                </a:solidFill>
                <a:latin typeface="Avenir Roman" panose="02000503020000020003" pitchFamily="2" charset="0"/>
              </a:rPr>
              <a:t>; and when there is a disastrous defeat the sorrow that engulfs us is, in effect, </a:t>
            </a:r>
            <a:r>
              <a:rPr lang="nl-BE" altLang="nl-BE" sz="1400" b="1" dirty="0">
                <a:solidFill>
                  <a:srgbClr val="4094D1"/>
                </a:solidFill>
                <a:latin typeface="Avenir Roman" panose="02000503020000020003" pitchFamily="2" charset="0"/>
              </a:rPr>
              <a:t>self-pity</a:t>
            </a:r>
            <a:r>
              <a:rPr lang="nl-BE" altLang="nl-BE" sz="1400" dirty="0">
                <a:solidFill>
                  <a:srgbClr val="4094D1"/>
                </a:solidFill>
                <a:latin typeface="Avenir Roman" panose="02000503020000020003" pitchFamily="2" charset="0"/>
              </a:rPr>
              <a:t>, and anyone who wishes to understand how football is consumed must realise this above all things.“ </a:t>
            </a:r>
          </a:p>
          <a:p>
            <a:pPr marL="0" indent="0">
              <a:lnSpc>
                <a:spcPct val="110000"/>
              </a:lnSpc>
              <a:spcBef>
                <a:spcPts val="0"/>
              </a:spcBef>
              <a:buFontTx/>
              <a:buNone/>
            </a:pPr>
            <a:endParaRPr lang="nl-BE" altLang="nl-BE" sz="1400" dirty="0">
              <a:solidFill>
                <a:schemeClr val="bg1">
                  <a:lumMod val="50000"/>
                </a:schemeClr>
              </a:solidFill>
              <a:latin typeface="Avenir Roman" panose="02000503020000020003" pitchFamily="2" charset="0"/>
            </a:endParaRPr>
          </a:p>
          <a:p>
            <a:pPr marL="0" indent="0">
              <a:lnSpc>
                <a:spcPct val="110000"/>
              </a:lnSpc>
              <a:spcBef>
                <a:spcPts val="0"/>
              </a:spcBef>
              <a:buFontTx/>
              <a:buNone/>
            </a:pPr>
            <a:r>
              <a:rPr lang="nl-BE" altLang="nl-BE" sz="1400" dirty="0">
                <a:solidFill>
                  <a:schemeClr val="bg1">
                    <a:lumMod val="50000"/>
                  </a:schemeClr>
                </a:solidFill>
                <a:latin typeface="Avenir Roman" panose="02000503020000020003" pitchFamily="2" charset="0"/>
              </a:rPr>
              <a:t>(from </a:t>
            </a:r>
            <a:r>
              <a:rPr lang="nl-BE" altLang="nl-BE" sz="1400" i="1" dirty="0">
                <a:solidFill>
                  <a:schemeClr val="bg1">
                    <a:lumMod val="50000"/>
                  </a:schemeClr>
                </a:solidFill>
                <a:latin typeface="Avenir Roman" panose="02000503020000020003" pitchFamily="2" charset="0"/>
              </a:rPr>
              <a:t>Fever Pitch, </a:t>
            </a:r>
            <a:r>
              <a:rPr lang="nl-BE" altLang="nl-BE" sz="1400" dirty="0">
                <a:solidFill>
                  <a:schemeClr val="bg1">
                    <a:lumMod val="50000"/>
                  </a:schemeClr>
                </a:solidFill>
                <a:latin typeface="Avenir Roman" panose="02000503020000020003" pitchFamily="2" charset="0"/>
              </a:rPr>
              <a:t>Hornby, 1992)</a:t>
            </a:r>
            <a:endParaRPr lang="nl-NL" altLang="nl-BE" sz="1400" dirty="0">
              <a:solidFill>
                <a:schemeClr val="bg1">
                  <a:lumMod val="50000"/>
                </a:schemeClr>
              </a:solidFill>
              <a:latin typeface="Avenir Roman" panose="02000503020000020003" pitchFamily="2" charset="0"/>
            </a:endParaRPr>
          </a:p>
        </p:txBody>
      </p:sp>
      <p:pic>
        <p:nvPicPr>
          <p:cNvPr id="4" name="Picture 3">
            <a:extLst>
              <a:ext uri="{FF2B5EF4-FFF2-40B4-BE49-F238E27FC236}">
                <a16:creationId xmlns:a16="http://schemas.microsoft.com/office/drawing/2014/main" id="{F769F4E2-1EB6-1C47-87F9-8362D2E0C68F}"/>
              </a:ext>
            </a:extLst>
          </p:cNvPr>
          <p:cNvPicPr>
            <a:picLocks noChangeAspect="1"/>
          </p:cNvPicPr>
          <p:nvPr/>
        </p:nvPicPr>
        <p:blipFill>
          <a:blip r:embed="rId3"/>
          <a:stretch>
            <a:fillRect/>
          </a:stretch>
        </p:blipFill>
        <p:spPr>
          <a:xfrm>
            <a:off x="7917272" y="2192215"/>
            <a:ext cx="1029569" cy="1673469"/>
          </a:xfrm>
          <a:prstGeom prst="rect">
            <a:avLst/>
          </a:prstGeom>
        </p:spPr>
      </p:pic>
    </p:spTree>
    <p:extLst>
      <p:ext uri="{BB962C8B-B14F-4D97-AF65-F5344CB8AC3E}">
        <p14:creationId xmlns:p14="http://schemas.microsoft.com/office/powerpoint/2010/main" val="201669673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889927-33BA-4AAD-8572-BC89ACA14EB2}"/>
              </a:ext>
            </a:extLst>
          </p:cNvPr>
          <p:cNvSpPr>
            <a:spLocks noGrp="1"/>
          </p:cNvSpPr>
          <p:nvPr>
            <p:ph type="title"/>
          </p:nvPr>
        </p:nvSpPr>
        <p:spPr>
          <a:xfrm>
            <a:off x="284070" y="1482690"/>
            <a:ext cx="8079581" cy="1243649"/>
          </a:xfrm>
        </p:spPr>
        <p:txBody>
          <a:bodyPr>
            <a:normAutofit/>
          </a:bodyPr>
          <a:lstStyle/>
          <a:p>
            <a:pPr>
              <a:lnSpc>
                <a:spcPct val="100000"/>
              </a:lnSpc>
            </a:pPr>
            <a:r>
              <a:rPr lang="nl-BE" sz="2000" dirty="0">
                <a:solidFill>
                  <a:schemeClr val="tx1"/>
                </a:solidFill>
                <a:latin typeface="Avenir Roman"/>
              </a:rPr>
              <a:t>Team Identification–Social Psychological Health Model</a:t>
            </a:r>
            <a:br>
              <a:rPr lang="nl-BE" sz="2000" dirty="0">
                <a:solidFill>
                  <a:schemeClr val="tx1"/>
                </a:solidFill>
                <a:latin typeface="Avenir Roman"/>
              </a:rPr>
            </a:br>
            <a:r>
              <a:rPr lang="nl-BE" sz="2000" dirty="0">
                <a:solidFill>
                  <a:schemeClr val="bg1">
                    <a:lumMod val="50000"/>
                  </a:schemeClr>
                </a:solidFill>
                <a:latin typeface="Avenir Roman"/>
              </a:rPr>
              <a:t>(Wann, 2006)</a:t>
            </a:r>
          </a:p>
        </p:txBody>
      </p:sp>
      <p:sp>
        <p:nvSpPr>
          <p:cNvPr id="6" name="Subtitle 2">
            <a:extLst>
              <a:ext uri="{FF2B5EF4-FFF2-40B4-BE49-F238E27FC236}">
                <a16:creationId xmlns:a16="http://schemas.microsoft.com/office/drawing/2014/main" id="{B28770AC-F90C-F04B-8C70-91D2D7C1D781}"/>
              </a:ext>
            </a:extLst>
          </p:cNvPr>
          <p:cNvSpPr txBox="1">
            <a:spLocks/>
          </p:cNvSpPr>
          <p:nvPr/>
        </p:nvSpPr>
        <p:spPr>
          <a:xfrm>
            <a:off x="1148862" y="533120"/>
            <a:ext cx="6189784" cy="1092275"/>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panose="02000503020000020003"/>
              </a:rPr>
              <a:t>Fandom can affect health and well-being – for better or for worse</a:t>
            </a:r>
          </a:p>
        </p:txBody>
      </p:sp>
      <p:sp>
        <p:nvSpPr>
          <p:cNvPr id="7" name="Rounded Rectangle 6">
            <a:extLst>
              <a:ext uri="{FF2B5EF4-FFF2-40B4-BE49-F238E27FC236}">
                <a16:creationId xmlns:a16="http://schemas.microsoft.com/office/drawing/2014/main" id="{75E4C0EF-E12A-894B-85EE-075DD716A9F3}"/>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2</a:t>
            </a:r>
          </a:p>
        </p:txBody>
      </p:sp>
      <p:cxnSp>
        <p:nvCxnSpPr>
          <p:cNvPr id="28" name="Line 14">
            <a:extLst>
              <a:ext uri="{FF2B5EF4-FFF2-40B4-BE49-F238E27FC236}">
                <a16:creationId xmlns:a16="http://schemas.microsoft.com/office/drawing/2014/main" id="{2E197CD5-D6B0-2244-B4E7-FE4CD4A50331}"/>
              </a:ext>
            </a:extLst>
          </p:cNvPr>
          <p:cNvCxnSpPr>
            <a:cxnSpLocks noChangeShapeType="1"/>
          </p:cNvCxnSpPr>
          <p:nvPr/>
        </p:nvCxnSpPr>
        <p:spPr bwMode="auto">
          <a:xfrm>
            <a:off x="4357902" y="3851662"/>
            <a:ext cx="2681288" cy="0"/>
          </a:xfrm>
          <a:prstGeom prst="line">
            <a:avLst/>
          </a:prstGeom>
          <a:noFill/>
          <a:ln w="38100" cmpd="sng">
            <a:solidFill>
              <a:srgbClr val="C0504D">
                <a:lumMod val="75000"/>
              </a:srgbClr>
            </a:solidFill>
            <a:round/>
            <a:headEnd/>
            <a:tailEnd type="stealth" w="med" len="med"/>
          </a:ln>
        </p:spPr>
      </p:cxnSp>
      <p:cxnSp>
        <p:nvCxnSpPr>
          <p:cNvPr id="29" name="Line 14">
            <a:extLst>
              <a:ext uri="{FF2B5EF4-FFF2-40B4-BE49-F238E27FC236}">
                <a16:creationId xmlns:a16="http://schemas.microsoft.com/office/drawing/2014/main" id="{D1798DDA-B41C-B54E-ADD0-EC7A3FDE2EAE}"/>
              </a:ext>
            </a:extLst>
          </p:cNvPr>
          <p:cNvCxnSpPr>
            <a:cxnSpLocks noChangeShapeType="1"/>
            <a:endCxn id="37" idx="1"/>
          </p:cNvCxnSpPr>
          <p:nvPr/>
        </p:nvCxnSpPr>
        <p:spPr bwMode="auto">
          <a:xfrm flipV="1">
            <a:off x="4432515" y="3276987"/>
            <a:ext cx="817562" cy="461962"/>
          </a:xfrm>
          <a:prstGeom prst="line">
            <a:avLst/>
          </a:prstGeom>
          <a:noFill/>
          <a:ln w="38100" cmpd="sng">
            <a:solidFill>
              <a:srgbClr val="C0504D">
                <a:lumMod val="75000"/>
              </a:srgbClr>
            </a:solidFill>
            <a:round/>
            <a:headEnd/>
            <a:tailEnd type="stealth" w="med" len="med"/>
          </a:ln>
        </p:spPr>
      </p:cxnSp>
      <p:cxnSp>
        <p:nvCxnSpPr>
          <p:cNvPr id="30" name="Line 14">
            <a:extLst>
              <a:ext uri="{FF2B5EF4-FFF2-40B4-BE49-F238E27FC236}">
                <a16:creationId xmlns:a16="http://schemas.microsoft.com/office/drawing/2014/main" id="{A8CD2D6E-5DEA-D14F-BC5A-3F9ACC6C9C5C}"/>
              </a:ext>
            </a:extLst>
          </p:cNvPr>
          <p:cNvCxnSpPr>
            <a:cxnSpLocks noChangeShapeType="1"/>
          </p:cNvCxnSpPr>
          <p:nvPr/>
        </p:nvCxnSpPr>
        <p:spPr bwMode="auto">
          <a:xfrm>
            <a:off x="4548402" y="2873762"/>
            <a:ext cx="360363" cy="576262"/>
          </a:xfrm>
          <a:prstGeom prst="line">
            <a:avLst/>
          </a:prstGeom>
          <a:noFill/>
          <a:ln w="38100">
            <a:solidFill>
              <a:srgbClr val="1F497D"/>
            </a:solidFill>
            <a:round/>
            <a:headEnd/>
            <a:tailEnd type="stealth" w="med" len="med"/>
          </a:ln>
          <a:extLst>
            <a:ext uri="{909E8E84-426E-40DD-AFC4-6F175D3DCCD1}">
              <a14:hiddenFill xmlns:a14="http://schemas.microsoft.com/office/drawing/2010/main">
                <a:noFill/>
              </a14:hiddenFill>
            </a:ext>
          </a:extLst>
        </p:spPr>
      </p:cxnSp>
      <p:cxnSp>
        <p:nvCxnSpPr>
          <p:cNvPr id="31" name="Line 14">
            <a:extLst>
              <a:ext uri="{FF2B5EF4-FFF2-40B4-BE49-F238E27FC236}">
                <a16:creationId xmlns:a16="http://schemas.microsoft.com/office/drawing/2014/main" id="{0F696073-AD22-3042-8106-AD842F575507}"/>
              </a:ext>
            </a:extLst>
          </p:cNvPr>
          <p:cNvCxnSpPr>
            <a:cxnSpLocks noChangeShapeType="1"/>
            <a:stCxn id="37" idx="3"/>
          </p:cNvCxnSpPr>
          <p:nvPr/>
        </p:nvCxnSpPr>
        <p:spPr bwMode="auto">
          <a:xfrm>
            <a:off x="6358152" y="3276987"/>
            <a:ext cx="681038" cy="461962"/>
          </a:xfrm>
          <a:prstGeom prst="line">
            <a:avLst/>
          </a:prstGeom>
          <a:noFill/>
          <a:ln w="38100" cmpd="sng">
            <a:solidFill>
              <a:srgbClr val="C0504D">
                <a:lumMod val="75000"/>
              </a:srgbClr>
            </a:solidFill>
            <a:round/>
            <a:headEnd/>
            <a:tailEnd type="stealth" w="med" len="med"/>
          </a:ln>
        </p:spPr>
      </p:cxnSp>
      <p:cxnSp>
        <p:nvCxnSpPr>
          <p:cNvPr id="32" name="Line 14">
            <a:extLst>
              <a:ext uri="{FF2B5EF4-FFF2-40B4-BE49-F238E27FC236}">
                <a16:creationId xmlns:a16="http://schemas.microsoft.com/office/drawing/2014/main" id="{294C22CC-5054-F24C-896F-AB57FBE61D76}"/>
              </a:ext>
            </a:extLst>
          </p:cNvPr>
          <p:cNvCxnSpPr>
            <a:cxnSpLocks noChangeShapeType="1"/>
          </p:cNvCxnSpPr>
          <p:nvPr/>
        </p:nvCxnSpPr>
        <p:spPr bwMode="auto">
          <a:xfrm>
            <a:off x="2605302" y="3854837"/>
            <a:ext cx="835025" cy="0"/>
          </a:xfrm>
          <a:prstGeom prst="line">
            <a:avLst/>
          </a:prstGeom>
          <a:noFill/>
          <a:ln w="38100" cmpd="sng">
            <a:solidFill>
              <a:srgbClr val="C0504D">
                <a:lumMod val="75000"/>
              </a:srgbClr>
            </a:solidFill>
            <a:round/>
            <a:headEnd/>
            <a:tailEnd type="stealth" w="med" len="med"/>
          </a:ln>
        </p:spPr>
      </p:cxnSp>
      <p:sp>
        <p:nvSpPr>
          <p:cNvPr id="33" name="Text Box 3">
            <a:extLst>
              <a:ext uri="{FF2B5EF4-FFF2-40B4-BE49-F238E27FC236}">
                <a16:creationId xmlns:a16="http://schemas.microsoft.com/office/drawing/2014/main" id="{F542B967-3840-2A41-8428-836B4F782CDA}"/>
              </a:ext>
            </a:extLst>
          </p:cNvPr>
          <p:cNvSpPr txBox="1">
            <a:spLocks noChangeArrowheads="1"/>
          </p:cNvSpPr>
          <p:nvPr/>
        </p:nvSpPr>
        <p:spPr bwMode="auto">
          <a:xfrm>
            <a:off x="1641690" y="3540512"/>
            <a:ext cx="1108075"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eaLnBrk="0" hangingPunct="0">
              <a:defRPr sz="2400">
                <a:solidFill>
                  <a:schemeClr val="tx1"/>
                </a:solidFill>
                <a:latin typeface="Arial" charset="0"/>
                <a:ea typeface="ＭＳ Ｐゴシック" charset="0"/>
                <a:cs typeface="ＭＳ Ｐゴシック" charset="0"/>
              </a:defRPr>
            </a:lvl1pPr>
            <a:lvl2pPr marL="742950" indent="-285750" eaLnBrk="0" hangingPunct="0">
              <a:defRPr sz="2400">
                <a:solidFill>
                  <a:schemeClr val="tx1"/>
                </a:solidFill>
                <a:latin typeface="Arial" charset="0"/>
                <a:ea typeface="ＭＳ Ｐゴシック" charset="0"/>
              </a:defRPr>
            </a:lvl2pPr>
            <a:lvl3pPr marL="1143000" indent="-228600" eaLnBrk="0" hangingPunct="0">
              <a:defRPr sz="2400">
                <a:solidFill>
                  <a:schemeClr val="tx1"/>
                </a:solidFill>
                <a:latin typeface="Arial" charset="0"/>
                <a:ea typeface="ＭＳ Ｐゴシック" charset="0"/>
              </a:defRPr>
            </a:lvl3pPr>
            <a:lvl4pPr marL="1600200" indent="-228600" eaLnBrk="0" hangingPunct="0">
              <a:defRPr sz="2400">
                <a:solidFill>
                  <a:schemeClr val="tx1"/>
                </a:solidFill>
                <a:latin typeface="Arial" charset="0"/>
                <a:ea typeface="ＭＳ Ｐゴシック" charset="0"/>
              </a:defRPr>
            </a:lvl4pPr>
            <a:lvl5pPr marL="2057400" indent="-228600" eaLnBrk="0" hangingPunct="0">
              <a:defRPr sz="2400">
                <a:solidFill>
                  <a:schemeClr val="tx1"/>
                </a:solidFill>
                <a:latin typeface="Arial" charset="0"/>
                <a:ea typeface="ＭＳ Ｐゴシック" charset="0"/>
              </a:defRPr>
            </a:lvl5pPr>
            <a:lvl6pPr marL="2514600" indent="-228600" eaLnBrk="0" fontAlgn="base" hangingPunct="0">
              <a:spcBef>
                <a:spcPct val="0"/>
              </a:spcBef>
              <a:spcAft>
                <a:spcPct val="0"/>
              </a:spcAft>
              <a:defRPr sz="2400">
                <a:solidFill>
                  <a:schemeClr val="tx1"/>
                </a:solidFill>
                <a:latin typeface="Arial" charset="0"/>
                <a:ea typeface="ＭＳ Ｐゴシック" charset="0"/>
              </a:defRPr>
            </a:lvl6pPr>
            <a:lvl7pPr marL="2971800" indent="-228600" eaLnBrk="0" fontAlgn="base" hangingPunct="0">
              <a:spcBef>
                <a:spcPct val="0"/>
              </a:spcBef>
              <a:spcAft>
                <a:spcPct val="0"/>
              </a:spcAft>
              <a:defRPr sz="2400">
                <a:solidFill>
                  <a:schemeClr val="tx1"/>
                </a:solidFill>
                <a:latin typeface="Arial" charset="0"/>
                <a:ea typeface="ＭＳ Ｐゴシック" charset="0"/>
              </a:defRPr>
            </a:lvl7pPr>
            <a:lvl8pPr marL="3429000" indent="-228600" eaLnBrk="0" fontAlgn="base" hangingPunct="0">
              <a:spcBef>
                <a:spcPct val="0"/>
              </a:spcBef>
              <a:spcAft>
                <a:spcPct val="0"/>
              </a:spcAft>
              <a:defRPr sz="2400">
                <a:solidFill>
                  <a:schemeClr val="tx1"/>
                </a:solidFill>
                <a:latin typeface="Arial" charset="0"/>
                <a:ea typeface="ＭＳ Ｐゴシック" charset="0"/>
              </a:defRPr>
            </a:lvl8pPr>
            <a:lvl9pPr marL="3886200" indent="-228600" eaLnBrk="0" fontAlgn="base" hangingPunct="0">
              <a:spcBef>
                <a:spcPct val="0"/>
              </a:spcBef>
              <a:spcAft>
                <a:spcPct val="0"/>
              </a:spcAft>
              <a:defRPr sz="2400">
                <a:solidFill>
                  <a:schemeClr val="tx1"/>
                </a:solidFill>
                <a:latin typeface="Arial"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fan identification with sports </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a:ea typeface="ＭＳ Ｐゴシック" charset="0"/>
                <a:cs typeface="Arial"/>
              </a:rPr>
              <a:t>team</a:t>
            </a:r>
          </a:p>
        </p:txBody>
      </p:sp>
      <p:sp>
        <p:nvSpPr>
          <p:cNvPr id="34" name="Text Box 3">
            <a:extLst>
              <a:ext uri="{FF2B5EF4-FFF2-40B4-BE49-F238E27FC236}">
                <a16:creationId xmlns:a16="http://schemas.microsoft.com/office/drawing/2014/main" id="{9C3FD9DB-5CF7-E54B-9653-910F96FDEACC}"/>
              </a:ext>
            </a:extLst>
          </p:cNvPr>
          <p:cNvSpPr txBox="1">
            <a:spLocks noChangeArrowheads="1"/>
          </p:cNvSpPr>
          <p:nvPr/>
        </p:nvSpPr>
        <p:spPr bwMode="auto">
          <a:xfrm>
            <a:off x="3440327" y="3540512"/>
            <a:ext cx="1108075"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a:defRPr sz="3200">
                <a:solidFill>
                  <a:schemeClr val="tx1"/>
                </a:solidFill>
                <a:latin typeface="Calibri" charset="0"/>
                <a:ea typeface="ＭＳ Ｐゴシック" charset="0"/>
                <a:cs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cs typeface="Arial" charset="0"/>
              </a:rPr>
              <a:t>connection to other fans</a:t>
            </a:r>
          </a:p>
        </p:txBody>
      </p:sp>
      <p:sp>
        <p:nvSpPr>
          <p:cNvPr id="35" name="Text Box 3">
            <a:extLst>
              <a:ext uri="{FF2B5EF4-FFF2-40B4-BE49-F238E27FC236}">
                <a16:creationId xmlns:a16="http://schemas.microsoft.com/office/drawing/2014/main" id="{5C4C8E6D-DD23-3049-A7A0-29E88E2D1929}"/>
              </a:ext>
            </a:extLst>
          </p:cNvPr>
          <p:cNvSpPr txBox="1">
            <a:spLocks noChangeArrowheads="1"/>
          </p:cNvSpPr>
          <p:nvPr/>
        </p:nvSpPr>
        <p:spPr bwMode="auto">
          <a:xfrm>
            <a:off x="4045165" y="2353062"/>
            <a:ext cx="1095375" cy="593725"/>
          </a:xfrm>
          <a:prstGeom prst="rect">
            <a:avLst/>
          </a:prstGeom>
          <a:solidFill>
            <a:srgbClr val="4F81BD">
              <a:lumMod val="40000"/>
              <a:lumOff val="60000"/>
            </a:srgbClr>
          </a:solidFill>
          <a:ln w="9525" cmpd="sng">
            <a:solidFill>
              <a:srgbClr val="7F7F7F"/>
            </a:solidFill>
            <a:miter lim="800000"/>
            <a:headEnd/>
            <a:tailEnd/>
          </a:ln>
        </p:spPr>
        <p:txBody>
          <a:bodyPr anchor="ctr"/>
          <a:lstStyle>
            <a:lvl1pPr>
              <a:defRPr sz="3200">
                <a:solidFill>
                  <a:schemeClr val="tx1"/>
                </a:solidFill>
                <a:latin typeface="Calibri" charset="0"/>
                <a:ea typeface="ＭＳ Ｐゴシック" charset="0"/>
                <a:cs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cs typeface="Arial" charset="0"/>
              </a:rPr>
              <a:t>social identity threat</a:t>
            </a:r>
          </a:p>
        </p:txBody>
      </p:sp>
      <p:sp>
        <p:nvSpPr>
          <p:cNvPr id="36" name="Text Box 3">
            <a:extLst>
              <a:ext uri="{FF2B5EF4-FFF2-40B4-BE49-F238E27FC236}">
                <a16:creationId xmlns:a16="http://schemas.microsoft.com/office/drawing/2014/main" id="{D3863104-AABB-6243-990A-287C6F51C239}"/>
              </a:ext>
            </a:extLst>
          </p:cNvPr>
          <p:cNvSpPr txBox="1">
            <a:spLocks noChangeArrowheads="1"/>
          </p:cNvSpPr>
          <p:nvPr/>
        </p:nvSpPr>
        <p:spPr bwMode="auto">
          <a:xfrm>
            <a:off x="7039190" y="3540512"/>
            <a:ext cx="1108075" cy="627062"/>
          </a:xfrm>
          <a:prstGeom prst="rect">
            <a:avLst/>
          </a:prstGeom>
          <a:solidFill>
            <a:srgbClr val="C0504D">
              <a:lumMod val="40000"/>
              <a:lumOff val="60000"/>
            </a:srgbClr>
          </a:solidFill>
          <a:ln w="9525" cmpd="sng">
            <a:solidFill>
              <a:srgbClr val="7F7F7F"/>
            </a:solidFill>
            <a:miter lim="800000"/>
            <a:headEnd/>
            <a:tailEnd/>
          </a:ln>
        </p:spPr>
        <p:txBody>
          <a:bodyPr anchor="ctr"/>
          <a:lstStyle>
            <a:lvl1pPr>
              <a:defRPr sz="3200">
                <a:solidFill>
                  <a:schemeClr val="tx1"/>
                </a:solidFill>
                <a:latin typeface="Calibri" charset="0"/>
                <a:ea typeface="ＭＳ Ｐゴシック" charset="0"/>
                <a:cs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cs typeface="Arial" charset="0"/>
              </a:rPr>
              <a:t>psychological health</a:t>
            </a:r>
          </a:p>
        </p:txBody>
      </p:sp>
      <p:sp>
        <p:nvSpPr>
          <p:cNvPr id="37" name="Text Box 3">
            <a:extLst>
              <a:ext uri="{FF2B5EF4-FFF2-40B4-BE49-F238E27FC236}">
                <a16:creationId xmlns:a16="http://schemas.microsoft.com/office/drawing/2014/main" id="{9A3C3E76-9A86-D44F-8DD7-DD05BB736B82}"/>
              </a:ext>
            </a:extLst>
          </p:cNvPr>
          <p:cNvSpPr txBox="1">
            <a:spLocks noChangeArrowheads="1"/>
          </p:cNvSpPr>
          <p:nvPr/>
        </p:nvSpPr>
        <p:spPr bwMode="auto">
          <a:xfrm>
            <a:off x="5250077" y="2964249"/>
            <a:ext cx="1108075" cy="627063"/>
          </a:xfrm>
          <a:prstGeom prst="rect">
            <a:avLst/>
          </a:prstGeom>
          <a:solidFill>
            <a:srgbClr val="C0504D">
              <a:lumMod val="40000"/>
              <a:lumOff val="60000"/>
            </a:srgbClr>
          </a:solidFill>
          <a:ln w="9525" cmpd="sng">
            <a:solidFill>
              <a:srgbClr val="7F7F7F"/>
            </a:solidFill>
            <a:miter lim="800000"/>
            <a:headEnd/>
            <a:tailEnd/>
          </a:ln>
        </p:spPr>
        <p:txBody>
          <a:bodyPr anchor="ctr"/>
          <a:lstStyle>
            <a:lvl1pPr>
              <a:defRPr sz="3200">
                <a:solidFill>
                  <a:schemeClr val="tx1"/>
                </a:solidFill>
                <a:latin typeface="Calibri" charset="0"/>
                <a:ea typeface="ＭＳ Ｐゴシック" charset="0"/>
                <a:cs typeface="ＭＳ Ｐゴシック" charset="0"/>
              </a:defRPr>
            </a:lvl1pPr>
            <a:lvl2pPr>
              <a:defRPr sz="2800">
                <a:solidFill>
                  <a:schemeClr val="tx1"/>
                </a:solidFill>
                <a:latin typeface="Calibri" charset="0"/>
                <a:ea typeface="ＭＳ Ｐゴシック" charset="0"/>
              </a:defRPr>
            </a:lvl2pPr>
            <a:lvl3pPr>
              <a:defRPr sz="2400">
                <a:solidFill>
                  <a:schemeClr val="tx1"/>
                </a:solidFill>
                <a:latin typeface="Calibri" charset="0"/>
                <a:ea typeface="ＭＳ Ｐゴシック" charset="0"/>
              </a:defRPr>
            </a:lvl3pPr>
            <a:lvl4pPr>
              <a:defRPr sz="2000">
                <a:solidFill>
                  <a:schemeClr val="tx1"/>
                </a:solidFill>
                <a:latin typeface="Calibri" charset="0"/>
                <a:ea typeface="ＭＳ Ｐゴシック" charset="0"/>
              </a:defRPr>
            </a:lvl4pPr>
            <a:lvl5pPr>
              <a:defRPr sz="2000">
                <a:solidFill>
                  <a:schemeClr val="tx1"/>
                </a:solidFill>
                <a:latin typeface="Calibri" charset="0"/>
                <a:ea typeface="ＭＳ Ｐゴシック" charset="0"/>
              </a:defRPr>
            </a:lvl5pPr>
            <a:lvl6pPr eaLnBrk="0" fontAlgn="base" hangingPunct="0">
              <a:spcAft>
                <a:spcPct val="0"/>
              </a:spcAft>
              <a:buFont typeface="Arial" charset="0"/>
              <a:buChar char="»"/>
              <a:defRPr sz="2000">
                <a:solidFill>
                  <a:schemeClr val="tx1"/>
                </a:solidFill>
                <a:latin typeface="Calibri" charset="0"/>
                <a:ea typeface="ＭＳ Ｐゴシック" charset="0"/>
              </a:defRPr>
            </a:lvl6pPr>
            <a:lvl7pPr eaLnBrk="0" fontAlgn="base" hangingPunct="0">
              <a:spcAft>
                <a:spcPct val="0"/>
              </a:spcAft>
              <a:buFont typeface="Arial" charset="0"/>
              <a:buChar char="»"/>
              <a:defRPr sz="2000">
                <a:solidFill>
                  <a:schemeClr val="tx1"/>
                </a:solidFill>
                <a:latin typeface="Calibri" charset="0"/>
                <a:ea typeface="ＭＳ Ｐゴシック" charset="0"/>
              </a:defRPr>
            </a:lvl7pPr>
            <a:lvl8pPr eaLnBrk="0" fontAlgn="base" hangingPunct="0">
              <a:spcAft>
                <a:spcPct val="0"/>
              </a:spcAft>
              <a:buFont typeface="Arial" charset="0"/>
              <a:buChar char="»"/>
              <a:defRPr sz="2000">
                <a:solidFill>
                  <a:schemeClr val="tx1"/>
                </a:solidFill>
                <a:latin typeface="Calibri" charset="0"/>
                <a:ea typeface="ＭＳ Ｐゴシック" charset="0"/>
              </a:defRPr>
            </a:lvl8pPr>
            <a:lvl9pPr eaLnBrk="0" fontAlgn="base" hangingPunct="0">
              <a:spcAft>
                <a:spcPct val="0"/>
              </a:spcAft>
              <a:buFont typeface="Arial" charset="0"/>
              <a:buChar char="»"/>
              <a:defRPr sz="2000">
                <a:solidFill>
                  <a:schemeClr val="tx1"/>
                </a:solidFill>
                <a:latin typeface="Calibri" charset="0"/>
                <a:ea typeface="ＭＳ Ｐゴシック" charset="0"/>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AU" sz="1000" b="0" i="0" u="none" strike="noStrike" kern="0" cap="none" spc="0" normalizeH="0" baseline="0" noProof="0" dirty="0">
                <a:ln>
                  <a:noFill/>
                </a:ln>
                <a:solidFill>
                  <a:prstClr val="black"/>
                </a:solidFill>
                <a:effectLst/>
                <a:uLnTx/>
                <a:uFillTx/>
                <a:latin typeface="Arial" charset="0"/>
                <a:ea typeface="ＭＳ Ｐゴシック" charset="0"/>
                <a:cs typeface="Arial" charset="0"/>
              </a:rPr>
              <a:t>collective coping with threat</a:t>
            </a:r>
          </a:p>
        </p:txBody>
      </p:sp>
    </p:spTree>
    <p:extLst>
      <p:ext uri="{BB962C8B-B14F-4D97-AF65-F5344CB8AC3E}">
        <p14:creationId xmlns:p14="http://schemas.microsoft.com/office/powerpoint/2010/main" val="4020444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3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5"/>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3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P spid="37"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21</a:t>
            </a:fld>
            <a:endParaRPr lang="en-GB" dirty="0"/>
          </a:p>
        </p:txBody>
      </p:sp>
      <p:sp>
        <p:nvSpPr>
          <p:cNvPr id="5" name="Content Placeholder 4">
            <a:extLst>
              <a:ext uri="{FF2B5EF4-FFF2-40B4-BE49-F238E27FC236}">
                <a16:creationId xmlns:a16="http://schemas.microsoft.com/office/drawing/2014/main" id="{4F634A0D-B4FA-4FF5-AEA3-4E4C39AACA80}"/>
              </a:ext>
            </a:extLst>
          </p:cNvPr>
          <p:cNvSpPr>
            <a:spLocks noGrp="1"/>
          </p:cNvSpPr>
          <p:nvPr>
            <p:ph sz="quarter" idx="10"/>
          </p:nvPr>
        </p:nvSpPr>
        <p:spPr>
          <a:xfrm>
            <a:off x="330687" y="1570447"/>
            <a:ext cx="5648082" cy="3551305"/>
          </a:xfrm>
        </p:spPr>
        <p:txBody>
          <a:bodyPr>
            <a:normAutofit/>
          </a:bodyPr>
          <a:lstStyle/>
          <a:p>
            <a:pPr marL="180975" indent="-180975">
              <a:lnSpc>
                <a:spcPct val="100000"/>
              </a:lnSpc>
              <a:buFont typeface="Arial" panose="020B0604020202020204" pitchFamily="34" charset="0"/>
              <a:buChar char="•"/>
            </a:pPr>
            <a:r>
              <a:rPr lang="nl-BE" sz="1800" dirty="0">
                <a:latin typeface="Avenir Roman"/>
              </a:rPr>
              <a:t>Marketers are often surprised by the level of resistance to change that sport fans display</a:t>
            </a:r>
          </a:p>
          <a:p>
            <a:pPr marL="180975" indent="-180975">
              <a:lnSpc>
                <a:spcPct val="100000"/>
              </a:lnSpc>
              <a:buFont typeface="Arial" panose="020B0604020202020204" pitchFamily="34" charset="0"/>
              <a:buChar char="•"/>
            </a:pPr>
            <a:r>
              <a:rPr lang="nl-BE" sz="1800" dirty="0">
                <a:latin typeface="Avenir Roman"/>
              </a:rPr>
              <a:t>They fail to understand that for fans, sport is much more than a game, and </a:t>
            </a:r>
            <a:r>
              <a:rPr lang="nl-BE" sz="1800" b="1" dirty="0">
                <a:latin typeface="Avenir Roman"/>
              </a:rPr>
              <a:t>how important and pervasive the social identity of sport fans can be</a:t>
            </a:r>
          </a:p>
          <a:p>
            <a:pPr marL="180975" indent="-180975">
              <a:lnSpc>
                <a:spcPct val="100000"/>
              </a:lnSpc>
              <a:buFont typeface="Arial" panose="020B0604020202020204" pitchFamily="34" charset="0"/>
              <a:buChar char="•"/>
            </a:pPr>
            <a:r>
              <a:rPr lang="nl-BE" sz="1800" dirty="0">
                <a:latin typeface="Avenir Roman"/>
              </a:rPr>
              <a:t>Changes in logo, mascot or stadium can represent a significant </a:t>
            </a:r>
            <a:r>
              <a:rPr lang="nl-BE" sz="1800" b="1" dirty="0">
                <a:latin typeface="Avenir Roman"/>
              </a:rPr>
              <a:t>social identity threat</a:t>
            </a:r>
            <a:r>
              <a:rPr lang="nl-BE" sz="1800" dirty="0">
                <a:latin typeface="Avenir Roman"/>
              </a:rPr>
              <a:t> for highly identified fans (e.g., Scheffer, 2018)</a:t>
            </a:r>
          </a:p>
          <a:p>
            <a:pPr marL="342900" indent="-342900">
              <a:lnSpc>
                <a:spcPct val="100000"/>
              </a:lnSpc>
              <a:buFont typeface="Arial" panose="020B0604020202020204" pitchFamily="34" charset="0"/>
              <a:buChar char="•"/>
            </a:pPr>
            <a:endParaRPr lang="nl-BE" sz="1800" dirty="0"/>
          </a:p>
          <a:p>
            <a:pPr>
              <a:lnSpc>
                <a:spcPct val="100000"/>
              </a:lnSpc>
            </a:pPr>
            <a:endParaRPr lang="nl-BE" sz="1800" dirty="0"/>
          </a:p>
        </p:txBody>
      </p:sp>
      <p:pic>
        <p:nvPicPr>
          <p:cNvPr id="4" name="Picture 3">
            <a:extLst>
              <a:ext uri="{FF2B5EF4-FFF2-40B4-BE49-F238E27FC236}">
                <a16:creationId xmlns:a16="http://schemas.microsoft.com/office/drawing/2014/main" id="{E1866651-D72E-410A-8EE9-092297529AB1}"/>
              </a:ext>
            </a:extLst>
          </p:cNvPr>
          <p:cNvPicPr>
            <a:picLocks noChangeAspect="1"/>
          </p:cNvPicPr>
          <p:nvPr/>
        </p:nvPicPr>
        <p:blipFill>
          <a:blip r:embed="rId3"/>
          <a:stretch>
            <a:fillRect/>
          </a:stretch>
        </p:blipFill>
        <p:spPr>
          <a:xfrm>
            <a:off x="6446436" y="3346099"/>
            <a:ext cx="2161232" cy="1441766"/>
          </a:xfrm>
          <a:prstGeom prst="rect">
            <a:avLst/>
          </a:prstGeom>
          <a:effectLst>
            <a:softEdge rad="63500"/>
          </a:effectLst>
        </p:spPr>
      </p:pic>
      <p:pic>
        <p:nvPicPr>
          <p:cNvPr id="10" name="Picture 9">
            <a:extLst>
              <a:ext uri="{FF2B5EF4-FFF2-40B4-BE49-F238E27FC236}">
                <a16:creationId xmlns:a16="http://schemas.microsoft.com/office/drawing/2014/main" id="{690D694C-2F3D-4D09-891C-592E4CB9C9DD}"/>
              </a:ext>
            </a:extLst>
          </p:cNvPr>
          <p:cNvPicPr>
            <a:picLocks noChangeAspect="1"/>
          </p:cNvPicPr>
          <p:nvPr/>
        </p:nvPicPr>
        <p:blipFill>
          <a:blip r:embed="rId4"/>
          <a:stretch>
            <a:fillRect/>
          </a:stretch>
        </p:blipFill>
        <p:spPr>
          <a:xfrm>
            <a:off x="6446436" y="1922828"/>
            <a:ext cx="2161232" cy="1346965"/>
          </a:xfrm>
          <a:prstGeom prst="rect">
            <a:avLst/>
          </a:prstGeom>
          <a:effectLst>
            <a:softEdge rad="76200"/>
          </a:effectLst>
        </p:spPr>
      </p:pic>
      <p:sp>
        <p:nvSpPr>
          <p:cNvPr id="7" name="Subtitle 2">
            <a:extLst>
              <a:ext uri="{FF2B5EF4-FFF2-40B4-BE49-F238E27FC236}">
                <a16:creationId xmlns:a16="http://schemas.microsoft.com/office/drawing/2014/main" id="{60CCB712-1A7F-A849-9646-42448C4E4EC0}"/>
              </a:ext>
            </a:extLst>
          </p:cNvPr>
          <p:cNvSpPr txBox="1">
            <a:spLocks/>
          </p:cNvSpPr>
          <p:nvPr/>
        </p:nvSpPr>
        <p:spPr>
          <a:xfrm>
            <a:off x="1211138" y="533120"/>
            <a:ext cx="6011498" cy="824378"/>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a:rPr>
              <a:t>Fans typically find social identity change troubling</a:t>
            </a:r>
          </a:p>
        </p:txBody>
      </p:sp>
      <p:sp>
        <p:nvSpPr>
          <p:cNvPr id="9" name="Rounded Rectangle 8">
            <a:extLst>
              <a:ext uri="{FF2B5EF4-FFF2-40B4-BE49-F238E27FC236}">
                <a16:creationId xmlns:a16="http://schemas.microsoft.com/office/drawing/2014/main" id="{AAF37B3B-D937-3941-9BF8-5544EFEA1F7B}"/>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865282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additive="base">
                                        <p:cTn id="11"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5">
                                            <p:txEl>
                                              <p:pRg st="2" end="2"/>
                                            </p:txEl>
                                          </p:spTgt>
                                        </p:tgtEl>
                                        <p:attrNameLst>
                                          <p:attrName>style.visibility</p:attrName>
                                        </p:attrNameLst>
                                      </p:cBhvr>
                                      <p:to>
                                        <p:strVal val="visible"/>
                                      </p:to>
                                    </p:set>
                                    <p:anim calcmode="lin" valueType="num">
                                      <p:cBhvr additive="base">
                                        <p:cTn id="17"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4"/>
                                        </p:tgtEl>
                                        <p:attrNameLst>
                                          <p:attrName>style.visibility</p:attrName>
                                        </p:attrNameLst>
                                      </p:cBhvr>
                                      <p:to>
                                        <p:strVal val="visible"/>
                                      </p:to>
                                    </p:set>
                                    <p:anim calcmode="lin" valueType="num">
                                      <p:cBhvr additive="base">
                                        <p:cTn id="27" dur="500" fill="hold"/>
                                        <p:tgtEl>
                                          <p:spTgt spid="4"/>
                                        </p:tgtEl>
                                        <p:attrNameLst>
                                          <p:attrName>ppt_x</p:attrName>
                                        </p:attrNameLst>
                                      </p:cBhvr>
                                      <p:tavLst>
                                        <p:tav tm="0">
                                          <p:val>
                                            <p:strVal val="#ppt_x"/>
                                          </p:val>
                                        </p:tav>
                                        <p:tav tm="100000">
                                          <p:val>
                                            <p:strVal val="#ppt_x"/>
                                          </p:val>
                                        </p:tav>
                                      </p:tavLst>
                                    </p:anim>
                                    <p:anim calcmode="lin" valueType="num">
                                      <p:cBhvr additive="base">
                                        <p:cTn id="2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22</a:t>
            </a:fld>
            <a:endParaRPr lang="en-GB" dirty="0"/>
          </a:p>
        </p:txBody>
      </p:sp>
      <p:sp>
        <p:nvSpPr>
          <p:cNvPr id="5" name="Content Placeholder 4">
            <a:extLst>
              <a:ext uri="{FF2B5EF4-FFF2-40B4-BE49-F238E27FC236}">
                <a16:creationId xmlns:a16="http://schemas.microsoft.com/office/drawing/2014/main" id="{4F634A0D-B4FA-4FF5-AEA3-4E4C39AACA80}"/>
              </a:ext>
            </a:extLst>
          </p:cNvPr>
          <p:cNvSpPr>
            <a:spLocks noGrp="1"/>
          </p:cNvSpPr>
          <p:nvPr>
            <p:ph sz="quarter" idx="10"/>
          </p:nvPr>
        </p:nvSpPr>
        <p:spPr>
          <a:xfrm>
            <a:off x="330687" y="1546238"/>
            <a:ext cx="7772400" cy="1442116"/>
          </a:xfrm>
        </p:spPr>
        <p:txBody>
          <a:bodyPr>
            <a:normAutofit/>
          </a:bodyPr>
          <a:lstStyle/>
          <a:p>
            <a:pPr marL="180975" indent="-180975">
              <a:lnSpc>
                <a:spcPct val="100000"/>
              </a:lnSpc>
              <a:buFont typeface="Arial" panose="020B0604020202020204" pitchFamily="34" charset="0"/>
              <a:buChar char="•"/>
            </a:pPr>
            <a:r>
              <a:rPr lang="nl-BE" sz="1800" dirty="0">
                <a:latin typeface="Avenir Roman"/>
              </a:rPr>
              <a:t>For example, fans agree that their preferred football team’s home is their home too </a:t>
            </a:r>
            <a:r>
              <a:rPr lang="nl-BE" sz="1800" dirty="0">
                <a:solidFill>
                  <a:schemeClr val="bg1">
                    <a:lumMod val="50000"/>
                  </a:schemeClr>
                </a:solidFill>
                <a:latin typeface="Avenir Roman"/>
              </a:rPr>
              <a:t>(Charleston, 2009) </a:t>
            </a:r>
          </a:p>
          <a:p>
            <a:pPr marL="180975" indent="-180975">
              <a:lnSpc>
                <a:spcPct val="100000"/>
              </a:lnSpc>
              <a:buFont typeface="Arial" panose="020B0604020202020204" pitchFamily="34" charset="0"/>
              <a:buChar char="•"/>
            </a:pPr>
            <a:r>
              <a:rPr lang="nl-BE" sz="1800" dirty="0">
                <a:latin typeface="Avenir Roman"/>
              </a:rPr>
              <a:t>West Ham’s move from Upton Park to the gigantic but soulless London Stadium deeply affected their fans </a:t>
            </a:r>
            <a:r>
              <a:rPr lang="nl-BE" sz="1800" dirty="0">
                <a:solidFill>
                  <a:schemeClr val="bg1">
                    <a:lumMod val="50000"/>
                  </a:schemeClr>
                </a:solidFill>
                <a:latin typeface="Avenir Roman"/>
              </a:rPr>
              <a:t>(Williams, 2017)</a:t>
            </a:r>
          </a:p>
          <a:p>
            <a:pPr marL="342900" indent="-342900">
              <a:lnSpc>
                <a:spcPct val="100000"/>
              </a:lnSpc>
              <a:buFont typeface="Arial" panose="020B0604020202020204" pitchFamily="34" charset="0"/>
              <a:buChar char="•"/>
            </a:pPr>
            <a:endParaRPr lang="nl-BE" sz="1600" dirty="0"/>
          </a:p>
          <a:p>
            <a:pPr>
              <a:lnSpc>
                <a:spcPct val="100000"/>
              </a:lnSpc>
            </a:pPr>
            <a:endParaRPr lang="nl-BE" dirty="0"/>
          </a:p>
        </p:txBody>
      </p:sp>
      <p:pic>
        <p:nvPicPr>
          <p:cNvPr id="7" name="Picture 4" descr="Home From Home - Brian Williams | 9781785902871 | Standaard Boekhandel">
            <a:extLst>
              <a:ext uri="{FF2B5EF4-FFF2-40B4-BE49-F238E27FC236}">
                <a16:creationId xmlns:a16="http://schemas.microsoft.com/office/drawing/2014/main" id="{280DBE3D-0EC1-4154-A648-84963F871A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7362" y="3147546"/>
            <a:ext cx="1170803" cy="1875946"/>
          </a:xfrm>
          <a:prstGeom prst="rect">
            <a:avLst/>
          </a:prstGeom>
          <a:noFill/>
          <a:effectLst>
            <a:softEdge rad="88900"/>
          </a:effectLst>
          <a:extLst>
            <a:ext uri="{909E8E84-426E-40DD-AFC4-6F175D3DCCD1}">
              <a14:hiddenFill xmlns:a14="http://schemas.microsoft.com/office/drawing/2010/main">
                <a:solidFill>
                  <a:srgbClr val="FFFFFF"/>
                </a:solidFill>
              </a14:hiddenFill>
            </a:ext>
          </a:extLst>
        </p:spPr>
      </p:pic>
      <p:pic>
        <p:nvPicPr>
          <p:cNvPr id="8" name="Picture 7">
            <a:extLst>
              <a:ext uri="{FF2B5EF4-FFF2-40B4-BE49-F238E27FC236}">
                <a16:creationId xmlns:a16="http://schemas.microsoft.com/office/drawing/2014/main" id="{30289413-B9F2-4EFE-A10B-6034D2CA9B0D}"/>
              </a:ext>
            </a:extLst>
          </p:cNvPr>
          <p:cNvPicPr>
            <a:picLocks noChangeAspect="1"/>
          </p:cNvPicPr>
          <p:nvPr/>
        </p:nvPicPr>
        <p:blipFill>
          <a:blip r:embed="rId4"/>
          <a:stretch>
            <a:fillRect/>
          </a:stretch>
        </p:blipFill>
        <p:spPr>
          <a:xfrm>
            <a:off x="2405840" y="3056140"/>
            <a:ext cx="2595417" cy="1948350"/>
          </a:xfrm>
          <a:prstGeom prst="rect">
            <a:avLst/>
          </a:prstGeom>
          <a:effectLst>
            <a:softEdge rad="152400"/>
          </a:effectLst>
        </p:spPr>
      </p:pic>
      <p:pic>
        <p:nvPicPr>
          <p:cNvPr id="9" name="Picture 8">
            <a:extLst>
              <a:ext uri="{FF2B5EF4-FFF2-40B4-BE49-F238E27FC236}">
                <a16:creationId xmlns:a16="http://schemas.microsoft.com/office/drawing/2014/main" id="{C158DCA4-9EE5-4988-908A-B4FDAFFEC5E0}"/>
              </a:ext>
            </a:extLst>
          </p:cNvPr>
          <p:cNvPicPr>
            <a:picLocks noChangeAspect="1"/>
          </p:cNvPicPr>
          <p:nvPr/>
        </p:nvPicPr>
        <p:blipFill>
          <a:blip r:embed="rId5"/>
          <a:stretch>
            <a:fillRect/>
          </a:stretch>
        </p:blipFill>
        <p:spPr>
          <a:xfrm>
            <a:off x="5078932" y="3128544"/>
            <a:ext cx="3241370" cy="1826061"/>
          </a:xfrm>
          <a:prstGeom prst="rect">
            <a:avLst/>
          </a:prstGeom>
          <a:effectLst>
            <a:softEdge rad="266700"/>
          </a:effectLst>
        </p:spPr>
      </p:pic>
      <p:sp>
        <p:nvSpPr>
          <p:cNvPr id="10" name="Subtitle 2">
            <a:extLst>
              <a:ext uri="{FF2B5EF4-FFF2-40B4-BE49-F238E27FC236}">
                <a16:creationId xmlns:a16="http://schemas.microsoft.com/office/drawing/2014/main" id="{CE1EE3EA-E858-5541-A425-02BB9707E560}"/>
              </a:ext>
            </a:extLst>
          </p:cNvPr>
          <p:cNvSpPr txBox="1">
            <a:spLocks/>
          </p:cNvSpPr>
          <p:nvPr/>
        </p:nvSpPr>
        <p:spPr>
          <a:xfrm>
            <a:off x="1211138" y="533120"/>
            <a:ext cx="6011498" cy="824378"/>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a:rPr>
              <a:t>Fans typically find social identity change troubling</a:t>
            </a:r>
          </a:p>
        </p:txBody>
      </p:sp>
      <p:sp>
        <p:nvSpPr>
          <p:cNvPr id="12" name="Rounded Rectangle 11">
            <a:extLst>
              <a:ext uri="{FF2B5EF4-FFF2-40B4-BE49-F238E27FC236}">
                <a16:creationId xmlns:a16="http://schemas.microsoft.com/office/drawing/2014/main" id="{D536F37C-685C-7741-9654-0B3A80B1E8EA}"/>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3282927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fill="hold"/>
                                        <p:tgtEl>
                                          <p:spTgt spid="9"/>
                                        </p:tgtEl>
                                        <p:attrNameLst>
                                          <p:attrName>ppt_x</p:attrName>
                                        </p:attrNameLst>
                                      </p:cBhvr>
                                      <p:tavLst>
                                        <p:tav tm="0">
                                          <p:val>
                                            <p:strVal val="#ppt_x"/>
                                          </p:val>
                                        </p:tav>
                                        <p:tav tm="100000">
                                          <p:val>
                                            <p:strVal val="#ppt_x"/>
                                          </p:val>
                                        </p:tav>
                                      </p:tavLst>
                                    </p:anim>
                                    <p:anim calcmode="lin" valueType="num">
                                      <p:cBhvr additive="base">
                                        <p:cTn id="2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23</a:t>
            </a:fld>
            <a:endParaRPr lang="en-GB" dirty="0"/>
          </a:p>
        </p:txBody>
      </p:sp>
      <p:sp>
        <p:nvSpPr>
          <p:cNvPr id="5" name="Content Placeholder 4">
            <a:extLst>
              <a:ext uri="{FF2B5EF4-FFF2-40B4-BE49-F238E27FC236}">
                <a16:creationId xmlns:a16="http://schemas.microsoft.com/office/drawing/2014/main" id="{4F634A0D-B4FA-4FF5-AEA3-4E4C39AACA80}"/>
              </a:ext>
            </a:extLst>
          </p:cNvPr>
          <p:cNvSpPr>
            <a:spLocks noGrp="1"/>
          </p:cNvSpPr>
          <p:nvPr>
            <p:ph sz="quarter" idx="10"/>
          </p:nvPr>
        </p:nvSpPr>
        <p:spPr>
          <a:xfrm>
            <a:off x="372207" y="1592195"/>
            <a:ext cx="7772400" cy="3551305"/>
          </a:xfrm>
        </p:spPr>
        <p:txBody>
          <a:bodyPr>
            <a:normAutofit/>
          </a:bodyPr>
          <a:lstStyle/>
          <a:p>
            <a:pPr marL="180975" indent="-180975">
              <a:buFont typeface="Arial" panose="020B0604020202020204" pitchFamily="34" charset="0"/>
              <a:buChar char="•"/>
            </a:pPr>
            <a:r>
              <a:rPr lang="nl-BE" sz="1800" b="1" dirty="0">
                <a:latin typeface="Avenir Roman"/>
              </a:rPr>
              <a:t>Mergers</a:t>
            </a:r>
            <a:r>
              <a:rPr lang="nl-BE" sz="1800" dirty="0">
                <a:latin typeface="Avenir Roman"/>
              </a:rPr>
              <a:t> constitute most profound threat to fans’ social identity</a:t>
            </a:r>
          </a:p>
          <a:p>
            <a:pPr marL="180975" indent="-180975">
              <a:buFont typeface="Arial" panose="020B0604020202020204" pitchFamily="34" charset="0"/>
              <a:buChar char="•"/>
            </a:pPr>
            <a:r>
              <a:rPr lang="nl-BE" sz="1800" dirty="0">
                <a:latin typeface="Avenir Roman"/>
              </a:rPr>
              <a:t>Seen in mergers (in Belgian soccer) of name, colours, and logo: </a:t>
            </a:r>
          </a:p>
        </p:txBody>
      </p:sp>
      <p:sp>
        <p:nvSpPr>
          <p:cNvPr id="7" name="Text Box 6">
            <a:extLst>
              <a:ext uri="{FF2B5EF4-FFF2-40B4-BE49-F238E27FC236}">
                <a16:creationId xmlns:a16="http://schemas.microsoft.com/office/drawing/2014/main" id="{6A5537F9-D2BA-443F-983D-A109AFA9245D}"/>
              </a:ext>
            </a:extLst>
          </p:cNvPr>
          <p:cNvSpPr txBox="1">
            <a:spLocks noChangeArrowheads="1"/>
          </p:cNvSpPr>
          <p:nvPr/>
        </p:nvSpPr>
        <p:spPr bwMode="auto">
          <a:xfrm>
            <a:off x="658654" y="2115551"/>
            <a:ext cx="6858000" cy="1246495"/>
          </a:xfrm>
          <a:prstGeom prst="rect">
            <a:avLst/>
          </a:prstGeom>
          <a:noFill/>
          <a:ln w="9525">
            <a:noFill/>
            <a:miter lim="800000"/>
            <a:headEnd/>
            <a:tailEnd/>
          </a:ln>
        </p:spPr>
        <p:txBody>
          <a:bodyPr>
            <a:spAutoFit/>
          </a:bodyPr>
          <a:lstStyle/>
          <a:p>
            <a:pPr marL="506016" lvl="1" indent="-148829" eaLnBrk="0" hangingPunct="0"/>
            <a:endParaRPr lang="en-GB" dirty="0">
              <a:solidFill>
                <a:srgbClr val="000066"/>
              </a:solidFill>
              <a:latin typeface="+mn-lt"/>
            </a:endParaRPr>
          </a:p>
          <a:p>
            <a:pPr marL="506016" lvl="1" indent="-148829" eaLnBrk="0" hangingPunct="0"/>
            <a:r>
              <a:rPr lang="en-GB" dirty="0">
                <a:solidFill>
                  <a:srgbClr val="000066"/>
                </a:solidFill>
                <a:latin typeface="+mn-lt"/>
              </a:rPr>
              <a:t>	</a:t>
            </a:r>
            <a:r>
              <a:rPr lang="en-GB" sz="2100" dirty="0" err="1">
                <a:solidFill>
                  <a:srgbClr val="006600"/>
                </a:solidFill>
                <a:latin typeface="Avenir Roman"/>
              </a:rPr>
              <a:t>Zu</a:t>
            </a:r>
            <a:r>
              <a:rPr lang="en-GB" sz="2100" dirty="0" err="1">
                <a:solidFill>
                  <a:srgbClr val="FFC000"/>
                </a:solidFill>
                <a:latin typeface="Avenir Roman"/>
              </a:rPr>
              <a:t>lt</a:t>
            </a:r>
            <a:r>
              <a:rPr lang="en-GB" sz="2100" dirty="0" err="1">
                <a:solidFill>
                  <a:srgbClr val="006600"/>
                </a:solidFill>
                <a:latin typeface="Avenir Roman"/>
              </a:rPr>
              <a:t>se</a:t>
            </a:r>
            <a:r>
              <a:rPr lang="en-GB" sz="2100" dirty="0">
                <a:solidFill>
                  <a:srgbClr val="006600"/>
                </a:solidFill>
                <a:latin typeface="Avenir Roman"/>
              </a:rPr>
              <a:t> V.V.         </a:t>
            </a:r>
            <a:r>
              <a:rPr lang="en-GB" sz="2100" dirty="0">
                <a:solidFill>
                  <a:srgbClr val="000066"/>
                </a:solidFill>
                <a:latin typeface="Avenir Roman"/>
              </a:rPr>
              <a:t>x     </a:t>
            </a:r>
            <a:r>
              <a:rPr lang="en-GB" sz="2100" dirty="0">
                <a:solidFill>
                  <a:srgbClr val="FF0000"/>
                </a:solidFill>
                <a:latin typeface="Avenir Roman"/>
              </a:rPr>
              <a:t>S.V. </a:t>
            </a:r>
            <a:r>
              <a:rPr lang="en-GB" sz="2100" dirty="0" err="1">
                <a:solidFill>
                  <a:srgbClr val="FF0000"/>
                </a:solidFill>
                <a:latin typeface="Avenir Roman"/>
              </a:rPr>
              <a:t>Waregem</a:t>
            </a:r>
            <a:r>
              <a:rPr lang="en-GB" sz="2100" dirty="0">
                <a:solidFill>
                  <a:srgbClr val="000066"/>
                </a:solidFill>
                <a:latin typeface="Avenir Roman"/>
              </a:rPr>
              <a:t>   =         </a:t>
            </a:r>
            <a:endParaRPr lang="nl-NL" sz="2100" dirty="0">
              <a:solidFill>
                <a:srgbClr val="000066"/>
              </a:solidFill>
              <a:latin typeface="Avenir Roman"/>
            </a:endParaRPr>
          </a:p>
          <a:p>
            <a:pPr marL="506016" lvl="1" indent="-148829" eaLnBrk="0" hangingPunct="0"/>
            <a:endParaRPr lang="nl-NL" b="0" i="0" dirty="0">
              <a:solidFill>
                <a:srgbClr val="00279F"/>
              </a:solidFill>
            </a:endParaRPr>
          </a:p>
          <a:p>
            <a:pPr marL="506016" lvl="1" indent="-148829" eaLnBrk="0" hangingPunct="0">
              <a:buFont typeface="Symbol" pitchFamily="18" charset="2"/>
              <a:buChar char="·"/>
            </a:pPr>
            <a:endParaRPr lang="nl-NL" dirty="0">
              <a:solidFill>
                <a:srgbClr val="000066"/>
              </a:solidFill>
              <a:latin typeface="Times New Roman" pitchFamily="18" charset="0"/>
            </a:endParaRPr>
          </a:p>
        </p:txBody>
      </p:sp>
      <p:sp>
        <p:nvSpPr>
          <p:cNvPr id="9" name="TextBox 8">
            <a:extLst>
              <a:ext uri="{FF2B5EF4-FFF2-40B4-BE49-F238E27FC236}">
                <a16:creationId xmlns:a16="http://schemas.microsoft.com/office/drawing/2014/main" id="{515B6CE8-B70C-41CB-B49D-9DFB3D1F4DD1}"/>
              </a:ext>
            </a:extLst>
          </p:cNvPr>
          <p:cNvSpPr txBox="1"/>
          <p:nvPr/>
        </p:nvSpPr>
        <p:spPr>
          <a:xfrm>
            <a:off x="5857266" y="2401646"/>
            <a:ext cx="2157412" cy="415498"/>
          </a:xfrm>
          <a:prstGeom prst="rect">
            <a:avLst/>
          </a:prstGeom>
          <a:noFill/>
        </p:spPr>
        <p:txBody>
          <a:bodyPr wrap="square" rtlCol="0">
            <a:spAutoFit/>
          </a:bodyPr>
          <a:lstStyle/>
          <a:p>
            <a:r>
              <a:rPr lang="nl-BE" sz="2100" dirty="0">
                <a:solidFill>
                  <a:srgbClr val="FF0000"/>
                </a:solidFill>
                <a:latin typeface="Avenir Roman"/>
              </a:rPr>
              <a:t>Zu</a:t>
            </a:r>
            <a:r>
              <a:rPr lang="nl-BE" sz="2100" dirty="0">
                <a:solidFill>
                  <a:srgbClr val="006600"/>
                </a:solidFill>
                <a:latin typeface="Avenir Roman"/>
              </a:rPr>
              <a:t>lt</a:t>
            </a:r>
            <a:r>
              <a:rPr lang="nl-BE" sz="2100" dirty="0">
                <a:solidFill>
                  <a:srgbClr val="FFC000"/>
                </a:solidFill>
                <a:latin typeface="Avenir Roman"/>
              </a:rPr>
              <a:t>e</a:t>
            </a:r>
            <a:r>
              <a:rPr lang="nl-BE" sz="2100" dirty="0">
                <a:solidFill>
                  <a:srgbClr val="FF0000"/>
                </a:solidFill>
                <a:latin typeface="Avenir Roman"/>
              </a:rPr>
              <a:t>-W</a:t>
            </a:r>
            <a:r>
              <a:rPr lang="nl-BE" sz="2100" dirty="0">
                <a:solidFill>
                  <a:srgbClr val="006600"/>
                </a:solidFill>
                <a:latin typeface="Avenir Roman"/>
              </a:rPr>
              <a:t>ar</a:t>
            </a:r>
            <a:r>
              <a:rPr lang="nl-BE" sz="2100" dirty="0">
                <a:solidFill>
                  <a:srgbClr val="FFC000"/>
                </a:solidFill>
                <a:latin typeface="Avenir Roman"/>
              </a:rPr>
              <a:t>e</a:t>
            </a:r>
            <a:r>
              <a:rPr lang="nl-BE" sz="2100" dirty="0">
                <a:solidFill>
                  <a:srgbClr val="FF0000"/>
                </a:solidFill>
                <a:latin typeface="Avenir Roman"/>
              </a:rPr>
              <a:t>ge</a:t>
            </a:r>
            <a:r>
              <a:rPr lang="nl-BE" sz="2100" dirty="0">
                <a:solidFill>
                  <a:srgbClr val="006600"/>
                </a:solidFill>
                <a:latin typeface="Avenir Roman"/>
              </a:rPr>
              <a:t>m</a:t>
            </a:r>
          </a:p>
        </p:txBody>
      </p:sp>
      <p:pic>
        <p:nvPicPr>
          <p:cNvPr id="10" name="Picture 9" descr="(bel)Zultse_VV">
            <a:extLst>
              <a:ext uri="{FF2B5EF4-FFF2-40B4-BE49-F238E27FC236}">
                <a16:creationId xmlns:a16="http://schemas.microsoft.com/office/drawing/2014/main" id="{48303CD2-C190-4452-A952-BE733C9B3793}"/>
              </a:ext>
            </a:extLst>
          </p:cNvPr>
          <p:cNvPicPr>
            <a:picLocks noChangeAspect="1" noChangeArrowheads="1"/>
          </p:cNvPicPr>
          <p:nvPr/>
        </p:nvPicPr>
        <p:blipFill>
          <a:blip r:embed="rId3" cstate="print"/>
          <a:srcRect/>
          <a:stretch>
            <a:fillRect/>
          </a:stretch>
        </p:blipFill>
        <p:spPr bwMode="auto">
          <a:xfrm>
            <a:off x="1382630" y="2847354"/>
            <a:ext cx="1808560" cy="1808560"/>
          </a:xfrm>
          <a:prstGeom prst="rect">
            <a:avLst/>
          </a:prstGeom>
          <a:noFill/>
          <a:ln w="9525">
            <a:noFill/>
            <a:miter lim="800000"/>
            <a:headEnd/>
            <a:tailEnd/>
          </a:ln>
        </p:spPr>
      </p:pic>
      <p:pic>
        <p:nvPicPr>
          <p:cNvPr id="11" name="Picture 12" descr="70px-KSV_Waregem_Logo">
            <a:hlinkClick r:id="rId4"/>
            <a:extLst>
              <a:ext uri="{FF2B5EF4-FFF2-40B4-BE49-F238E27FC236}">
                <a16:creationId xmlns:a16="http://schemas.microsoft.com/office/drawing/2014/main" id="{40B8D689-7438-4B40-929C-D6D74BA6E6F8}"/>
              </a:ext>
            </a:extLst>
          </p:cNvPr>
          <p:cNvPicPr>
            <a:picLocks noChangeAspect="1" noChangeArrowheads="1"/>
          </p:cNvPicPr>
          <p:nvPr/>
        </p:nvPicPr>
        <p:blipFill>
          <a:blip r:embed="rId5" cstate="print"/>
          <a:srcRect/>
          <a:stretch>
            <a:fillRect/>
          </a:stretch>
        </p:blipFill>
        <p:spPr bwMode="auto">
          <a:xfrm>
            <a:off x="3931429" y="2951685"/>
            <a:ext cx="1308497" cy="1674019"/>
          </a:xfrm>
          <a:prstGeom prst="rect">
            <a:avLst/>
          </a:prstGeom>
          <a:noFill/>
          <a:ln w="9525">
            <a:noFill/>
            <a:miter lim="800000"/>
            <a:headEnd/>
            <a:tailEnd/>
          </a:ln>
        </p:spPr>
      </p:pic>
      <p:pic>
        <p:nvPicPr>
          <p:cNvPr id="12" name="Picture 7" descr="Logo Zulte Waregem">
            <a:extLst>
              <a:ext uri="{FF2B5EF4-FFF2-40B4-BE49-F238E27FC236}">
                <a16:creationId xmlns:a16="http://schemas.microsoft.com/office/drawing/2014/main" id="{4E17148B-4E97-455E-BBC2-3A120D619BF5}"/>
              </a:ext>
            </a:extLst>
          </p:cNvPr>
          <p:cNvPicPr>
            <a:picLocks noChangeAspect="1" noChangeArrowheads="1"/>
          </p:cNvPicPr>
          <p:nvPr/>
        </p:nvPicPr>
        <p:blipFill>
          <a:blip r:embed="rId6" cstate="print"/>
          <a:srcRect/>
          <a:stretch>
            <a:fillRect/>
          </a:stretch>
        </p:blipFill>
        <p:spPr bwMode="auto">
          <a:xfrm>
            <a:off x="6060426" y="2824523"/>
            <a:ext cx="1771650" cy="1771650"/>
          </a:xfrm>
          <a:prstGeom prst="rect">
            <a:avLst/>
          </a:prstGeom>
          <a:noFill/>
          <a:ln w="9525">
            <a:noFill/>
            <a:miter lim="800000"/>
            <a:headEnd/>
            <a:tailEnd/>
          </a:ln>
        </p:spPr>
      </p:pic>
      <p:sp>
        <p:nvSpPr>
          <p:cNvPr id="14" name="Subtitle 2">
            <a:extLst>
              <a:ext uri="{FF2B5EF4-FFF2-40B4-BE49-F238E27FC236}">
                <a16:creationId xmlns:a16="http://schemas.microsoft.com/office/drawing/2014/main" id="{FD2E4988-0AF9-D146-BD0A-281A15ACA308}"/>
              </a:ext>
            </a:extLst>
          </p:cNvPr>
          <p:cNvSpPr txBox="1">
            <a:spLocks/>
          </p:cNvSpPr>
          <p:nvPr/>
        </p:nvSpPr>
        <p:spPr>
          <a:xfrm>
            <a:off x="1211138" y="533120"/>
            <a:ext cx="6011498" cy="824378"/>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a:rPr>
              <a:t>Fans typically find social identity change troubling</a:t>
            </a:r>
          </a:p>
        </p:txBody>
      </p:sp>
      <p:sp>
        <p:nvSpPr>
          <p:cNvPr id="15" name="Rounded Rectangle 14">
            <a:extLst>
              <a:ext uri="{FF2B5EF4-FFF2-40B4-BE49-F238E27FC236}">
                <a16:creationId xmlns:a16="http://schemas.microsoft.com/office/drawing/2014/main" id="{DCB6D230-C4DF-1A4A-AE5F-CB8A1A20B9A3}"/>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21932250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 calcmode="lin" valueType="num">
                                      <p:cBhvr additive="base">
                                        <p:cTn id="23" dur="500" fill="hold"/>
                                        <p:tgtEl>
                                          <p:spTgt spid="10"/>
                                        </p:tgtEl>
                                        <p:attrNameLst>
                                          <p:attrName>ppt_x</p:attrName>
                                        </p:attrNameLst>
                                      </p:cBhvr>
                                      <p:tavLst>
                                        <p:tav tm="0">
                                          <p:val>
                                            <p:strVal val="#ppt_x"/>
                                          </p:val>
                                        </p:tav>
                                        <p:tav tm="100000">
                                          <p:val>
                                            <p:strVal val="#ppt_x"/>
                                          </p:val>
                                        </p:tav>
                                      </p:tavLst>
                                    </p:anim>
                                    <p:anim calcmode="lin" valueType="num">
                                      <p:cBhvr additive="base">
                                        <p:cTn id="24" dur="500" fill="hold"/>
                                        <p:tgtEl>
                                          <p:spTgt spid="10"/>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11"/>
                                        </p:tgtEl>
                                        <p:attrNameLst>
                                          <p:attrName>style.visibility</p:attrName>
                                        </p:attrNameLst>
                                      </p:cBhvr>
                                      <p:to>
                                        <p:strVal val="visible"/>
                                      </p:to>
                                    </p:set>
                                    <p:anim calcmode="lin" valueType="num">
                                      <p:cBhvr additive="base">
                                        <p:cTn id="27" dur="500" fill="hold"/>
                                        <p:tgtEl>
                                          <p:spTgt spid="11"/>
                                        </p:tgtEl>
                                        <p:attrNameLst>
                                          <p:attrName>ppt_x</p:attrName>
                                        </p:attrNameLst>
                                      </p:cBhvr>
                                      <p:tavLst>
                                        <p:tav tm="0">
                                          <p:val>
                                            <p:strVal val="#ppt_x"/>
                                          </p:val>
                                        </p:tav>
                                        <p:tav tm="100000">
                                          <p:val>
                                            <p:strVal val="#ppt_x"/>
                                          </p:val>
                                        </p:tav>
                                      </p:tavLst>
                                    </p:anim>
                                    <p:anim calcmode="lin" valueType="num">
                                      <p:cBhvr additive="base">
                                        <p:cTn id="2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grpId="0" nodeType="click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ppt_x"/>
                                          </p:val>
                                        </p:tav>
                                        <p:tav tm="100000">
                                          <p:val>
                                            <p:strVal val="#ppt_x"/>
                                          </p:val>
                                        </p:tav>
                                      </p:tavLst>
                                    </p:anim>
                                    <p:anim calcmode="lin" valueType="num">
                                      <p:cBhvr additive="base">
                                        <p:cTn id="34" dur="500" fill="hold"/>
                                        <p:tgtEl>
                                          <p:spTgt spid="9"/>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additive="base">
                                        <p:cTn id="37" dur="500" fill="hold"/>
                                        <p:tgtEl>
                                          <p:spTgt spid="12"/>
                                        </p:tgtEl>
                                        <p:attrNameLst>
                                          <p:attrName>ppt_x</p:attrName>
                                        </p:attrNameLst>
                                      </p:cBhvr>
                                      <p:tavLst>
                                        <p:tav tm="0">
                                          <p:val>
                                            <p:strVal val="#ppt_x"/>
                                          </p:val>
                                        </p:tav>
                                        <p:tav tm="100000">
                                          <p:val>
                                            <p:strVal val="#ppt_x"/>
                                          </p:val>
                                        </p:tav>
                                      </p:tavLst>
                                    </p:anim>
                                    <p:anim calcmode="lin" valueType="num">
                                      <p:cBhvr additive="base">
                                        <p:cTn id="3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24</a:t>
            </a:fld>
            <a:endParaRPr lang="en-GB" dirty="0"/>
          </a:p>
        </p:txBody>
      </p:sp>
      <p:sp>
        <p:nvSpPr>
          <p:cNvPr id="13" name="Text Box 6">
            <a:extLst>
              <a:ext uri="{FF2B5EF4-FFF2-40B4-BE49-F238E27FC236}">
                <a16:creationId xmlns:a16="http://schemas.microsoft.com/office/drawing/2014/main" id="{83472781-8216-4831-B098-32C0FD1DB4E5}"/>
              </a:ext>
            </a:extLst>
          </p:cNvPr>
          <p:cNvSpPr txBox="1">
            <a:spLocks noChangeArrowheads="1"/>
          </p:cNvSpPr>
          <p:nvPr/>
        </p:nvSpPr>
        <p:spPr bwMode="auto">
          <a:xfrm>
            <a:off x="588874" y="2108158"/>
            <a:ext cx="6858000" cy="1246495"/>
          </a:xfrm>
          <a:prstGeom prst="rect">
            <a:avLst/>
          </a:prstGeom>
          <a:noFill/>
          <a:ln w="9525">
            <a:noFill/>
            <a:miter lim="800000"/>
            <a:headEnd/>
            <a:tailEnd/>
          </a:ln>
        </p:spPr>
        <p:txBody>
          <a:bodyPr>
            <a:spAutoFit/>
          </a:bodyPr>
          <a:lstStyle/>
          <a:p>
            <a:pPr marL="506016" lvl="1" indent="-148829" eaLnBrk="0" hangingPunct="0"/>
            <a:endParaRPr lang="en-GB" dirty="0">
              <a:solidFill>
                <a:srgbClr val="000066"/>
              </a:solidFill>
            </a:endParaRPr>
          </a:p>
          <a:p>
            <a:pPr marL="506016" lvl="1" indent="-148829" eaLnBrk="0" hangingPunct="0"/>
            <a:r>
              <a:rPr lang="en-GB" sz="2100" dirty="0">
                <a:solidFill>
                  <a:srgbClr val="3DB7E4"/>
                </a:solidFill>
                <a:latin typeface="Avenir Roman"/>
              </a:rPr>
              <a:t>K</a:t>
            </a:r>
            <a:r>
              <a:rPr lang="en-GB" sz="2100" dirty="0">
                <a:solidFill>
                  <a:srgbClr val="FFC000"/>
                </a:solidFill>
                <a:latin typeface="Avenir Roman"/>
              </a:rPr>
              <a:t>F</a:t>
            </a:r>
            <a:r>
              <a:rPr lang="en-GB" sz="2100" dirty="0">
                <a:solidFill>
                  <a:srgbClr val="50B4C9"/>
                </a:solidFill>
                <a:latin typeface="Avenir Roman"/>
              </a:rPr>
              <a:t>C</a:t>
            </a:r>
            <a:r>
              <a:rPr lang="en-GB" sz="2100" dirty="0">
                <a:solidFill>
                  <a:srgbClr val="FFC000"/>
                </a:solidFill>
                <a:latin typeface="Avenir Roman"/>
              </a:rPr>
              <a:t>O</a:t>
            </a:r>
            <a:r>
              <a:rPr lang="en-GB" sz="2100" dirty="0">
                <a:solidFill>
                  <a:schemeClr val="accent4">
                    <a:lumMod val="60000"/>
                    <a:lumOff val="40000"/>
                  </a:schemeClr>
                </a:solidFill>
                <a:latin typeface="Avenir Roman"/>
              </a:rPr>
              <a:t>  </a:t>
            </a:r>
            <a:r>
              <a:rPr lang="en-GB" sz="2100" dirty="0" err="1">
                <a:solidFill>
                  <a:srgbClr val="00B0F0"/>
                </a:solidFill>
                <a:latin typeface="Avenir Roman"/>
              </a:rPr>
              <a:t>W</a:t>
            </a:r>
            <a:r>
              <a:rPr lang="en-GB" sz="2100" dirty="0" err="1">
                <a:solidFill>
                  <a:srgbClr val="FFC000"/>
                </a:solidFill>
                <a:latin typeface="Avenir Roman"/>
              </a:rPr>
              <a:t>i</a:t>
            </a:r>
            <a:r>
              <a:rPr lang="en-GB" sz="2100" dirty="0" err="1">
                <a:solidFill>
                  <a:srgbClr val="00B0F0"/>
                </a:solidFill>
                <a:latin typeface="Avenir Roman"/>
              </a:rPr>
              <a:t>l</a:t>
            </a:r>
            <a:r>
              <a:rPr lang="en-GB" sz="2100" dirty="0" err="1">
                <a:solidFill>
                  <a:srgbClr val="FFC000"/>
                </a:solidFill>
                <a:latin typeface="Avenir Roman"/>
              </a:rPr>
              <a:t>r</a:t>
            </a:r>
            <a:r>
              <a:rPr lang="en-GB" sz="2100" dirty="0" err="1">
                <a:solidFill>
                  <a:schemeClr val="accent4">
                    <a:lumMod val="60000"/>
                    <a:lumOff val="40000"/>
                  </a:schemeClr>
                </a:solidFill>
                <a:latin typeface="Avenir Roman"/>
              </a:rPr>
              <a:t>i</a:t>
            </a:r>
            <a:r>
              <a:rPr lang="en-GB" sz="2100" dirty="0" err="1">
                <a:solidFill>
                  <a:srgbClr val="FFC000"/>
                </a:solidFill>
                <a:latin typeface="Avenir Roman"/>
              </a:rPr>
              <a:t>j</a:t>
            </a:r>
            <a:r>
              <a:rPr lang="en-GB" sz="2100" dirty="0" err="1">
                <a:solidFill>
                  <a:srgbClr val="3DB7E4"/>
                </a:solidFill>
                <a:latin typeface="Avenir Roman"/>
              </a:rPr>
              <a:t>k</a:t>
            </a:r>
            <a:r>
              <a:rPr lang="en-GB" sz="2100" dirty="0">
                <a:solidFill>
                  <a:srgbClr val="000066"/>
                </a:solidFill>
                <a:latin typeface="Avenir Roman"/>
              </a:rPr>
              <a:t>      x    </a:t>
            </a:r>
            <a:r>
              <a:rPr lang="en-GB" sz="2100" dirty="0" err="1">
                <a:solidFill>
                  <a:srgbClr val="7030A0"/>
                </a:solidFill>
                <a:latin typeface="Avenir Roman"/>
              </a:rPr>
              <a:t>Beerschot</a:t>
            </a:r>
            <a:r>
              <a:rPr lang="en-GB" sz="2100" dirty="0">
                <a:solidFill>
                  <a:srgbClr val="7030A0"/>
                </a:solidFill>
                <a:latin typeface="Avenir Roman"/>
              </a:rPr>
              <a:t> </a:t>
            </a:r>
            <a:r>
              <a:rPr lang="en-GB" sz="2100" dirty="0">
                <a:solidFill>
                  <a:srgbClr val="000066"/>
                </a:solidFill>
                <a:latin typeface="Avenir Roman"/>
              </a:rPr>
              <a:t>  =   </a:t>
            </a:r>
            <a:endParaRPr lang="nl-NL" sz="2100" dirty="0">
              <a:solidFill>
                <a:srgbClr val="000066"/>
              </a:solidFill>
              <a:latin typeface="Avenir Roman"/>
            </a:endParaRPr>
          </a:p>
          <a:p>
            <a:pPr marL="506016" lvl="1" indent="-148829" eaLnBrk="0" hangingPunct="0"/>
            <a:endParaRPr lang="nl-NL" b="0" i="0" dirty="0">
              <a:solidFill>
                <a:srgbClr val="00279F"/>
              </a:solidFill>
              <a:latin typeface="+mn-lt"/>
            </a:endParaRPr>
          </a:p>
          <a:p>
            <a:pPr marL="506016" lvl="1" indent="-148829" eaLnBrk="0" hangingPunct="0">
              <a:buFont typeface="Symbol" pitchFamily="18" charset="2"/>
              <a:buChar char="·"/>
            </a:pPr>
            <a:endParaRPr lang="nl-NL" dirty="0">
              <a:solidFill>
                <a:srgbClr val="000066"/>
              </a:solidFill>
              <a:latin typeface="Times New Roman" pitchFamily="18" charset="0"/>
            </a:endParaRPr>
          </a:p>
        </p:txBody>
      </p:sp>
      <p:sp>
        <p:nvSpPr>
          <p:cNvPr id="14" name="TextBox 13">
            <a:extLst>
              <a:ext uri="{FF2B5EF4-FFF2-40B4-BE49-F238E27FC236}">
                <a16:creationId xmlns:a16="http://schemas.microsoft.com/office/drawing/2014/main" id="{46DE0CBD-9C8D-4FE4-948B-9A85F42AF0DF}"/>
              </a:ext>
            </a:extLst>
          </p:cNvPr>
          <p:cNvSpPr txBox="1"/>
          <p:nvPr/>
        </p:nvSpPr>
        <p:spPr>
          <a:xfrm>
            <a:off x="5220193" y="2384927"/>
            <a:ext cx="2554787" cy="415498"/>
          </a:xfrm>
          <a:prstGeom prst="rect">
            <a:avLst/>
          </a:prstGeom>
          <a:noFill/>
        </p:spPr>
        <p:txBody>
          <a:bodyPr wrap="square" rtlCol="0">
            <a:spAutoFit/>
          </a:bodyPr>
          <a:lstStyle/>
          <a:p>
            <a:r>
              <a:rPr lang="nl-BE" sz="2100" dirty="0">
                <a:solidFill>
                  <a:srgbClr val="7030A0"/>
                </a:solidFill>
                <a:latin typeface="Avenir Roman"/>
              </a:rPr>
              <a:t>Beer</a:t>
            </a:r>
            <a:r>
              <a:rPr lang="nl-BE" sz="2100" dirty="0">
                <a:solidFill>
                  <a:srgbClr val="FFC000"/>
                </a:solidFill>
                <a:latin typeface="Avenir Roman"/>
              </a:rPr>
              <a:t>s</a:t>
            </a:r>
            <a:r>
              <a:rPr lang="nl-BE" sz="2100" dirty="0">
                <a:solidFill>
                  <a:srgbClr val="7030A0"/>
                </a:solidFill>
                <a:latin typeface="Avenir Roman"/>
              </a:rPr>
              <a:t>chot Wi</a:t>
            </a:r>
            <a:r>
              <a:rPr lang="nl-BE" sz="2100" dirty="0">
                <a:solidFill>
                  <a:srgbClr val="00B0F0"/>
                </a:solidFill>
                <a:latin typeface="Avenir Roman"/>
              </a:rPr>
              <a:t>l</a:t>
            </a:r>
            <a:r>
              <a:rPr lang="nl-BE" sz="2100" dirty="0">
                <a:solidFill>
                  <a:schemeClr val="tx2">
                    <a:lumMod val="60000"/>
                    <a:lumOff val="40000"/>
                  </a:schemeClr>
                </a:solidFill>
                <a:latin typeface="Avenir Roman"/>
              </a:rPr>
              <a:t>r</a:t>
            </a:r>
            <a:r>
              <a:rPr lang="nl-BE" sz="2100" dirty="0">
                <a:solidFill>
                  <a:srgbClr val="7030A0"/>
                </a:solidFill>
                <a:latin typeface="Avenir Roman"/>
              </a:rPr>
              <a:t>ijk</a:t>
            </a:r>
          </a:p>
        </p:txBody>
      </p:sp>
      <p:pic>
        <p:nvPicPr>
          <p:cNvPr id="15" name="Picture 6" descr="beerschotlogo">
            <a:extLst>
              <a:ext uri="{FF2B5EF4-FFF2-40B4-BE49-F238E27FC236}">
                <a16:creationId xmlns:a16="http://schemas.microsoft.com/office/drawing/2014/main" id="{5C152AB6-45C8-428B-9AE3-50AD74837A85}"/>
              </a:ext>
            </a:extLst>
          </p:cNvPr>
          <p:cNvPicPr>
            <a:picLocks noChangeAspect="1" noChangeArrowheads="1"/>
          </p:cNvPicPr>
          <p:nvPr/>
        </p:nvPicPr>
        <p:blipFill>
          <a:blip r:embed="rId3" cstate="print"/>
          <a:srcRect/>
          <a:stretch>
            <a:fillRect/>
          </a:stretch>
        </p:blipFill>
        <p:spPr bwMode="auto">
          <a:xfrm>
            <a:off x="3061117" y="2880759"/>
            <a:ext cx="1242044" cy="1589404"/>
          </a:xfrm>
          <a:prstGeom prst="rect">
            <a:avLst/>
          </a:prstGeom>
          <a:noFill/>
          <a:ln w="9525">
            <a:noFill/>
            <a:miter lim="800000"/>
            <a:headEnd/>
            <a:tailEnd/>
          </a:ln>
        </p:spPr>
      </p:pic>
      <p:pic>
        <p:nvPicPr>
          <p:cNvPr id="16" name="Picture 15">
            <a:extLst>
              <a:ext uri="{FF2B5EF4-FFF2-40B4-BE49-F238E27FC236}">
                <a16:creationId xmlns:a16="http://schemas.microsoft.com/office/drawing/2014/main" id="{E0C9326B-C05E-4FBD-8379-4F2DB4B3FAB4}"/>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7454" y="2880759"/>
            <a:ext cx="1205220" cy="1566174"/>
          </a:xfrm>
          <a:prstGeom prst="rect">
            <a:avLst/>
          </a:prstGeom>
        </p:spPr>
      </p:pic>
      <p:pic>
        <p:nvPicPr>
          <p:cNvPr id="17" name="Picture 6" descr="http://www.beerschotwilrijk.be/sites/all/themes/beerschotwilrijk/images/logo.png">
            <a:extLst>
              <a:ext uri="{FF2B5EF4-FFF2-40B4-BE49-F238E27FC236}">
                <a16:creationId xmlns:a16="http://schemas.microsoft.com/office/drawing/2014/main" id="{4475B561-75FA-4268-AF8C-8FF9971165F8}"/>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732081" y="2850364"/>
            <a:ext cx="1301510" cy="1717994"/>
          </a:xfrm>
          <a:prstGeom prst="rect">
            <a:avLst/>
          </a:prstGeom>
          <a:noFill/>
          <a:extLst>
            <a:ext uri="{909E8E84-426E-40DD-AFC4-6F175D3DCCD1}">
              <a14:hiddenFill xmlns:a14="http://schemas.microsoft.com/office/drawing/2010/main">
                <a:solidFill>
                  <a:srgbClr val="FFFFFF"/>
                </a:solidFill>
              </a14:hiddenFill>
            </a:ext>
          </a:extLst>
        </p:spPr>
      </p:pic>
      <p:sp>
        <p:nvSpPr>
          <p:cNvPr id="18" name="Content Placeholder 4">
            <a:extLst>
              <a:ext uri="{FF2B5EF4-FFF2-40B4-BE49-F238E27FC236}">
                <a16:creationId xmlns:a16="http://schemas.microsoft.com/office/drawing/2014/main" id="{4E21D700-158E-AD4D-8445-AF216BE8AD9C}"/>
              </a:ext>
            </a:extLst>
          </p:cNvPr>
          <p:cNvSpPr>
            <a:spLocks noGrp="1"/>
          </p:cNvSpPr>
          <p:nvPr>
            <p:ph sz="quarter" idx="10"/>
          </p:nvPr>
        </p:nvSpPr>
        <p:spPr>
          <a:xfrm>
            <a:off x="330687" y="1595678"/>
            <a:ext cx="7772400" cy="3551305"/>
          </a:xfrm>
        </p:spPr>
        <p:txBody>
          <a:bodyPr>
            <a:normAutofit/>
          </a:bodyPr>
          <a:lstStyle/>
          <a:p>
            <a:pPr marL="180975" indent="-180975">
              <a:buFont typeface="Arial" panose="020B0604020202020204" pitchFamily="34" charset="0"/>
              <a:buChar char="•"/>
            </a:pPr>
            <a:r>
              <a:rPr lang="nl-BE" sz="1800" b="1" dirty="0">
                <a:latin typeface="Avenir Roman"/>
              </a:rPr>
              <a:t>Mergers</a:t>
            </a:r>
            <a:r>
              <a:rPr lang="nl-BE" sz="1800" dirty="0">
                <a:latin typeface="Avenir Roman"/>
              </a:rPr>
              <a:t> constitute most profound threat to fans’ social identity</a:t>
            </a:r>
          </a:p>
          <a:p>
            <a:pPr marL="180975" indent="-180975">
              <a:buFont typeface="Arial" panose="020B0604020202020204" pitchFamily="34" charset="0"/>
              <a:buChar char="•"/>
            </a:pPr>
            <a:r>
              <a:rPr lang="nl-BE" sz="1800" dirty="0">
                <a:latin typeface="Avenir Roman"/>
              </a:rPr>
              <a:t>Seen in mergers (in Belgian soccer) of name, colours, and logo: </a:t>
            </a:r>
          </a:p>
        </p:txBody>
      </p:sp>
      <p:sp>
        <p:nvSpPr>
          <p:cNvPr id="10" name="Subtitle 2">
            <a:extLst>
              <a:ext uri="{FF2B5EF4-FFF2-40B4-BE49-F238E27FC236}">
                <a16:creationId xmlns:a16="http://schemas.microsoft.com/office/drawing/2014/main" id="{18ECAE74-37D0-3C45-828D-9B8FF3C89B4C}"/>
              </a:ext>
            </a:extLst>
          </p:cNvPr>
          <p:cNvSpPr txBox="1">
            <a:spLocks/>
          </p:cNvSpPr>
          <p:nvPr/>
        </p:nvSpPr>
        <p:spPr>
          <a:xfrm>
            <a:off x="1211138" y="533120"/>
            <a:ext cx="6011498" cy="824378"/>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a:rPr>
              <a:t>Fans typically find social identity change troubling</a:t>
            </a:r>
          </a:p>
        </p:txBody>
      </p:sp>
      <p:sp>
        <p:nvSpPr>
          <p:cNvPr id="11" name="Rounded Rectangle 10">
            <a:extLst>
              <a:ext uri="{FF2B5EF4-FFF2-40B4-BE49-F238E27FC236}">
                <a16:creationId xmlns:a16="http://schemas.microsoft.com/office/drawing/2014/main" id="{D2394DFC-C80B-6C44-A390-53F6A4D89B77}"/>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1083162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xEl>
                                              <p:pRg st="1" end="1"/>
                                            </p:txEl>
                                          </p:spTgt>
                                        </p:tgtEl>
                                        <p:attrNameLst>
                                          <p:attrName>style.visibility</p:attrName>
                                        </p:attrNameLst>
                                      </p:cBhvr>
                                      <p:to>
                                        <p:strVal val="visible"/>
                                      </p:to>
                                    </p:set>
                                    <p:anim calcmode="lin" valueType="num">
                                      <p:cBhvr additive="base">
                                        <p:cTn id="7"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ppt_x"/>
                                          </p:val>
                                        </p:tav>
                                        <p:tav tm="100000">
                                          <p:val>
                                            <p:strVal val="#ppt_x"/>
                                          </p:val>
                                        </p:tav>
                                      </p:tavLst>
                                    </p:anim>
                                    <p:anim calcmode="lin" valueType="num">
                                      <p:cBhvr additive="base">
                                        <p:cTn id="16"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14"/>
                                        </p:tgtEl>
                                        <p:attrNameLst>
                                          <p:attrName>style.visibility</p:attrName>
                                        </p:attrNameLst>
                                      </p:cBhvr>
                                      <p:to>
                                        <p:strVal val="visible"/>
                                      </p:to>
                                    </p:set>
                                    <p:anim calcmode="lin" valueType="num">
                                      <p:cBhvr additive="base">
                                        <p:cTn id="21" dur="500" fill="hold"/>
                                        <p:tgtEl>
                                          <p:spTgt spid="14"/>
                                        </p:tgtEl>
                                        <p:attrNameLst>
                                          <p:attrName>ppt_x</p:attrName>
                                        </p:attrNameLst>
                                      </p:cBhvr>
                                      <p:tavLst>
                                        <p:tav tm="0">
                                          <p:val>
                                            <p:strVal val="#ppt_x"/>
                                          </p:val>
                                        </p:tav>
                                        <p:tav tm="100000">
                                          <p:val>
                                            <p:strVal val="#ppt_x"/>
                                          </p:val>
                                        </p:tav>
                                      </p:tavLst>
                                    </p:anim>
                                    <p:anim calcmode="lin" valueType="num">
                                      <p:cBhvr additive="base">
                                        <p:cTn id="22" dur="500" fill="hold"/>
                                        <p:tgtEl>
                                          <p:spTgt spid="14"/>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fill="hold"/>
                                        <p:tgtEl>
                                          <p:spTgt spid="17"/>
                                        </p:tgtEl>
                                        <p:attrNameLst>
                                          <p:attrName>ppt_x</p:attrName>
                                        </p:attrNameLst>
                                      </p:cBhvr>
                                      <p:tavLst>
                                        <p:tav tm="0">
                                          <p:val>
                                            <p:strVal val="#ppt_x"/>
                                          </p:val>
                                        </p:tav>
                                        <p:tav tm="100000">
                                          <p:val>
                                            <p:strVal val="#ppt_x"/>
                                          </p:val>
                                        </p:tav>
                                      </p:tavLst>
                                    </p:anim>
                                    <p:anim calcmode="lin" valueType="num">
                                      <p:cBhvr additive="base">
                                        <p:cTn id="26"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8">
                                            <p:txEl>
                                              <p:pRg st="0" end="0"/>
                                            </p:txEl>
                                          </p:spTgt>
                                        </p:tgtEl>
                                        <p:attrNameLst>
                                          <p:attrName>style.visibility</p:attrName>
                                        </p:attrNameLst>
                                      </p:cBhvr>
                                      <p:to>
                                        <p:strVal val="visible"/>
                                      </p:to>
                                    </p:set>
                                    <p:anim calcmode="lin" valueType="num">
                                      <p:cBhvr additive="base">
                                        <p:cTn id="31" dur="500" fill="hold"/>
                                        <p:tgtEl>
                                          <p:spTgt spid="18">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8">
                                            <p:txEl>
                                              <p:pRg st="1" end="1"/>
                                            </p:txEl>
                                          </p:spTgt>
                                        </p:tgtEl>
                                        <p:attrNameLst>
                                          <p:attrName>style.visibility</p:attrName>
                                        </p:attrNameLst>
                                      </p:cBhvr>
                                      <p:to>
                                        <p:strVal val="visible"/>
                                      </p:to>
                                    </p:set>
                                    <p:anim calcmode="lin" valueType="num">
                                      <p:cBhvr additive="base">
                                        <p:cTn id="37" dur="500" fill="hold"/>
                                        <p:tgtEl>
                                          <p:spTgt spid="18">
                                            <p:txEl>
                                              <p:pRg st="1" end="1"/>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25</a:t>
            </a:fld>
            <a:endParaRPr lang="en-GB" dirty="0"/>
          </a:p>
        </p:txBody>
      </p:sp>
      <p:sp>
        <p:nvSpPr>
          <p:cNvPr id="5" name="Content Placeholder 4">
            <a:extLst>
              <a:ext uri="{FF2B5EF4-FFF2-40B4-BE49-F238E27FC236}">
                <a16:creationId xmlns:a16="http://schemas.microsoft.com/office/drawing/2014/main" id="{4F634A0D-B4FA-4FF5-AEA3-4E4C39AACA80}"/>
              </a:ext>
            </a:extLst>
          </p:cNvPr>
          <p:cNvSpPr>
            <a:spLocks noGrp="1"/>
          </p:cNvSpPr>
          <p:nvPr>
            <p:ph sz="quarter" idx="10"/>
          </p:nvPr>
        </p:nvSpPr>
        <p:spPr>
          <a:xfrm>
            <a:off x="372207" y="2550155"/>
            <a:ext cx="7772400" cy="1841641"/>
          </a:xfrm>
        </p:spPr>
        <p:txBody>
          <a:bodyPr>
            <a:normAutofit/>
          </a:bodyPr>
          <a:lstStyle/>
          <a:p>
            <a:pPr marL="180975" indent="-180975">
              <a:lnSpc>
                <a:spcPct val="100000"/>
              </a:lnSpc>
              <a:buFont typeface="Arial" panose="020B0604020202020204" pitchFamily="34" charset="0"/>
              <a:buChar char="•"/>
            </a:pPr>
            <a:r>
              <a:rPr lang="nl-BE" sz="1800" dirty="0">
                <a:latin typeface="Avenir Roman"/>
              </a:rPr>
              <a:t>Nevertheless, high identifiers are still more likely to become fans of the new club as long as the pre-merger identity is perceived to sufficiently represented in the new merger identity </a:t>
            </a:r>
            <a:r>
              <a:rPr lang="nl-BE" sz="1800" dirty="0">
                <a:solidFill>
                  <a:schemeClr val="bg1">
                    <a:lumMod val="50000"/>
                  </a:schemeClr>
                </a:solidFill>
                <a:latin typeface="Avenir Roman"/>
              </a:rPr>
              <a:t>(Boen et al., 2005, 2008)</a:t>
            </a:r>
          </a:p>
          <a:p>
            <a:pPr marL="180975" indent="-180975">
              <a:lnSpc>
                <a:spcPct val="100000"/>
              </a:lnSpc>
              <a:buFont typeface="Arial" panose="020B0604020202020204" pitchFamily="34" charset="0"/>
              <a:buChar char="•"/>
            </a:pPr>
            <a:r>
              <a:rPr lang="nl-BE" sz="1800" dirty="0">
                <a:latin typeface="Avenir Roman"/>
              </a:rPr>
              <a:t>The </a:t>
            </a:r>
            <a:r>
              <a:rPr lang="nl-BE" sz="1800" b="1" dirty="0">
                <a:latin typeface="Avenir Roman"/>
              </a:rPr>
              <a:t>perceived continuity of the pre-merger ingroup </a:t>
            </a:r>
            <a:r>
              <a:rPr lang="nl-BE" sz="1800" dirty="0">
                <a:latin typeface="Avenir Roman"/>
              </a:rPr>
              <a:t>in the new merger group is crucial, as predicted by SIA</a:t>
            </a:r>
          </a:p>
        </p:txBody>
      </p:sp>
      <p:sp>
        <p:nvSpPr>
          <p:cNvPr id="8" name="Content Placeholder 4">
            <a:extLst>
              <a:ext uri="{FF2B5EF4-FFF2-40B4-BE49-F238E27FC236}">
                <a16:creationId xmlns:a16="http://schemas.microsoft.com/office/drawing/2014/main" id="{8272E616-C57C-324E-A880-A914D2F88610}"/>
              </a:ext>
            </a:extLst>
          </p:cNvPr>
          <p:cNvSpPr txBox="1">
            <a:spLocks/>
          </p:cNvSpPr>
          <p:nvPr/>
        </p:nvSpPr>
        <p:spPr>
          <a:xfrm>
            <a:off x="372207" y="1695324"/>
            <a:ext cx="7772400" cy="3551305"/>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000" kern="1200">
                <a:solidFill>
                  <a:schemeClr val="tx1">
                    <a:lumMod val="85000"/>
                    <a:lumOff val="15000"/>
                  </a:schemeClr>
                </a:solidFill>
                <a:latin typeface="+mn-lt"/>
                <a:ea typeface="+mn-ea"/>
                <a:cs typeface="+mn-cs"/>
              </a:defRPr>
            </a:lvl1pPr>
            <a:lvl2pPr marL="260604" indent="-257175" algn="l" defTabSz="685800" rtl="0" eaLnBrk="1" latinLnBrk="0" hangingPunct="1">
              <a:lnSpc>
                <a:spcPct val="85000"/>
              </a:lnSpc>
              <a:spcBef>
                <a:spcPts val="450"/>
              </a:spcBef>
              <a:buFont typeface="Arial" pitchFamily="34" charset="0"/>
              <a:buChar char=" "/>
              <a:defRPr sz="1800" kern="1200">
                <a:solidFill>
                  <a:schemeClr val="tx1">
                    <a:lumMod val="85000"/>
                    <a:lumOff val="15000"/>
                  </a:schemeClr>
                </a:solidFill>
                <a:latin typeface="+mn-lt"/>
                <a:ea typeface="+mn-ea"/>
                <a:cs typeface="+mn-cs"/>
              </a:defRPr>
            </a:lvl2pPr>
            <a:lvl3pPr marL="411480" indent="-411480" algn="l" defTabSz="685800" rtl="0" eaLnBrk="1" latinLnBrk="0" hangingPunct="1">
              <a:lnSpc>
                <a:spcPct val="85000"/>
              </a:lnSpc>
              <a:spcBef>
                <a:spcPts val="450"/>
              </a:spcBef>
              <a:buFont typeface="Arial" pitchFamily="34" charset="0"/>
              <a:buChar char=" "/>
              <a:defRPr sz="1500" i="1" kern="1200">
                <a:solidFill>
                  <a:schemeClr val="tx1">
                    <a:lumMod val="85000"/>
                    <a:lumOff val="15000"/>
                  </a:schemeClr>
                </a:solidFill>
                <a:latin typeface="+mn-lt"/>
                <a:ea typeface="+mn-ea"/>
                <a:cs typeface="+mn-cs"/>
              </a:defRPr>
            </a:lvl3pPr>
            <a:lvl4pPr marL="617220" indent="-61722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4pPr>
            <a:lvl5pPr marL="822960" indent="-82296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5pPr>
            <a:lvl6pPr marL="9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6pPr>
            <a:lvl7pPr marL="10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7pPr>
            <a:lvl8pPr marL="120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8pPr>
            <a:lvl9pPr marL="1350000" indent="-171450" algn="l" defTabSz="685800" rtl="0" eaLnBrk="1" latinLnBrk="0" hangingPunct="1">
              <a:lnSpc>
                <a:spcPct val="85000"/>
              </a:lnSpc>
              <a:spcBef>
                <a:spcPts val="450"/>
              </a:spcBef>
              <a:buFont typeface="Arial" pitchFamily="34" charset="0"/>
              <a:buChar char=" "/>
              <a:defRPr sz="1350" kern="1200">
                <a:solidFill>
                  <a:schemeClr val="tx1">
                    <a:lumMod val="85000"/>
                    <a:lumOff val="15000"/>
                  </a:schemeClr>
                </a:solidFill>
                <a:latin typeface="+mn-lt"/>
                <a:ea typeface="+mn-ea"/>
                <a:cs typeface="+mn-cs"/>
              </a:defRPr>
            </a:lvl9pPr>
          </a:lstStyle>
          <a:p>
            <a:pPr marL="180975" indent="-180975" fontAlgn="auto">
              <a:spcAft>
                <a:spcPts val="0"/>
              </a:spcAft>
              <a:buFont typeface="Arial" pitchFamily="34" charset="0"/>
              <a:buChar char="•"/>
            </a:pPr>
            <a:r>
              <a:rPr lang="nl-BE" sz="1800" b="1" dirty="0">
                <a:latin typeface="Avenir Roman"/>
              </a:rPr>
              <a:t>Mergers</a:t>
            </a:r>
            <a:r>
              <a:rPr lang="nl-BE" sz="1800" dirty="0">
                <a:latin typeface="Avenir Roman"/>
              </a:rPr>
              <a:t> constitute most profound threat to fans’ social identity</a:t>
            </a:r>
          </a:p>
          <a:p>
            <a:pPr marL="180975" indent="-180975" fontAlgn="auto">
              <a:spcAft>
                <a:spcPts val="0"/>
              </a:spcAft>
              <a:buFont typeface="Arial" pitchFamily="34" charset="0"/>
              <a:buChar char="•"/>
            </a:pPr>
            <a:r>
              <a:rPr lang="nl-BE" sz="1800" dirty="0">
                <a:latin typeface="Avenir Roman"/>
              </a:rPr>
              <a:t>Seen in mergers (e.g., in soccer) of name, colours, and logo: </a:t>
            </a:r>
          </a:p>
        </p:txBody>
      </p:sp>
      <p:sp>
        <p:nvSpPr>
          <p:cNvPr id="6" name="Subtitle 2">
            <a:extLst>
              <a:ext uri="{FF2B5EF4-FFF2-40B4-BE49-F238E27FC236}">
                <a16:creationId xmlns:a16="http://schemas.microsoft.com/office/drawing/2014/main" id="{BE958580-6F8A-DA41-9E50-2E65AF8C22AB}"/>
              </a:ext>
            </a:extLst>
          </p:cNvPr>
          <p:cNvSpPr txBox="1">
            <a:spLocks/>
          </p:cNvSpPr>
          <p:nvPr/>
        </p:nvSpPr>
        <p:spPr>
          <a:xfrm>
            <a:off x="1211138" y="533120"/>
            <a:ext cx="6011498" cy="824378"/>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en-US" sz="2000" dirty="0">
                <a:solidFill>
                  <a:srgbClr val="4094D1"/>
                </a:solidFill>
                <a:latin typeface="Avenir Roman"/>
              </a:rPr>
              <a:t>Fans typically find social identity change troubling</a:t>
            </a:r>
          </a:p>
        </p:txBody>
      </p:sp>
      <p:sp>
        <p:nvSpPr>
          <p:cNvPr id="9" name="Rounded Rectangle 8">
            <a:extLst>
              <a:ext uri="{FF2B5EF4-FFF2-40B4-BE49-F238E27FC236}">
                <a16:creationId xmlns:a16="http://schemas.microsoft.com/office/drawing/2014/main" id="{2651225D-1800-E448-97EC-CEBAB8B094AC}"/>
              </a:ext>
            </a:extLst>
          </p:cNvPr>
          <p:cNvSpPr/>
          <p:nvPr/>
        </p:nvSpPr>
        <p:spPr>
          <a:xfrm>
            <a:off x="372207" y="533120"/>
            <a:ext cx="691661" cy="949570"/>
          </a:xfrm>
          <a:prstGeom prst="roundRect">
            <a:avLst/>
          </a:prstGeom>
          <a:solidFill>
            <a:srgbClr val="4094D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600" dirty="0"/>
              <a:t>Key </a:t>
            </a:r>
          </a:p>
          <a:p>
            <a:pPr algn="ctr"/>
            <a:r>
              <a:rPr lang="en-US" sz="1600" dirty="0"/>
              <a:t>Point </a:t>
            </a:r>
          </a:p>
          <a:p>
            <a:pPr algn="ctr"/>
            <a:r>
              <a:rPr lang="en-US" dirty="0"/>
              <a:t>3</a:t>
            </a:r>
          </a:p>
        </p:txBody>
      </p:sp>
    </p:spTree>
    <p:extLst>
      <p:ext uri="{BB962C8B-B14F-4D97-AF65-F5344CB8AC3E}">
        <p14:creationId xmlns:p14="http://schemas.microsoft.com/office/powerpoint/2010/main" val="3851073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
                                            <p:txEl>
                                              <p:pRg st="0" end="0"/>
                                            </p:txEl>
                                          </p:spTgt>
                                        </p:tgtEl>
                                        <p:attrNameLst>
                                          <p:attrName>style.visibility</p:attrName>
                                        </p:attrNameLst>
                                      </p:cBhvr>
                                      <p:to>
                                        <p:strVal val="visible"/>
                                      </p:to>
                                    </p:set>
                                    <p:anim calcmode="lin" valueType="num">
                                      <p:cBhvr additive="base">
                                        <p:cTn id="19"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
                                            <p:txEl>
                                              <p:pRg st="1" end="1"/>
                                            </p:txEl>
                                          </p:spTgt>
                                        </p:tgtEl>
                                        <p:attrNameLst>
                                          <p:attrName>style.visibility</p:attrName>
                                        </p:attrNameLst>
                                      </p:cBhvr>
                                      <p:to>
                                        <p:strVal val="visible"/>
                                      </p:to>
                                    </p:set>
                                    <p:anim calcmode="lin" valueType="num">
                                      <p:cBhvr additive="base">
                                        <p:cTn id="25" dur="500" fill="hold"/>
                                        <p:tgtEl>
                                          <p:spTgt spid="8">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26</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513025" y="423839"/>
            <a:ext cx="7772400" cy="521493"/>
          </a:xfrm>
        </p:spPr>
        <p:txBody>
          <a:bodyPr anchor="t">
            <a:noAutofit/>
          </a:bodyPr>
          <a:lstStyle>
            <a:lvl1pPr algn="l">
              <a:defRPr sz="3600" b="1"/>
            </a:lvl1pPr>
          </a:lstStyle>
          <a:p>
            <a:r>
              <a:rPr lang="en-US" sz="3200" b="0" dirty="0">
                <a:solidFill>
                  <a:srgbClr val="22568B"/>
                </a:solidFill>
                <a:latin typeface="Avenir Roman"/>
              </a:rPr>
              <a:t>Conclusion</a:t>
            </a:r>
            <a:br>
              <a:rPr lang="en-US" sz="3200" dirty="0"/>
            </a:br>
            <a:endParaRPr lang="en-US" sz="3200"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462225" y="1500414"/>
            <a:ext cx="7078435" cy="3643086"/>
          </a:xfrm>
        </p:spPr>
        <p:txBody>
          <a:bodyPr>
            <a:normAutofit/>
          </a:bodyPr>
          <a:lstStyle/>
          <a:p>
            <a:pPr marL="0" indent="0">
              <a:lnSpc>
                <a:spcPct val="100000"/>
              </a:lnSpc>
              <a:buFontTx/>
              <a:buNone/>
            </a:pPr>
            <a:r>
              <a:rPr lang="nl-BE" altLang="nl-BE" sz="1600" dirty="0">
                <a:solidFill>
                  <a:srgbClr val="4094D1"/>
                </a:solidFill>
                <a:latin typeface="Avenir Roman"/>
              </a:rPr>
              <a:t>“The </a:t>
            </a:r>
            <a:r>
              <a:rPr lang="nl-BE" altLang="nl-BE" sz="1600" dirty="0" err="1">
                <a:solidFill>
                  <a:srgbClr val="4094D1"/>
                </a:solidFill>
                <a:latin typeface="Avenir Roman"/>
              </a:rPr>
              <a:t>players</a:t>
            </a:r>
            <a:r>
              <a:rPr lang="nl-BE" altLang="nl-BE" sz="1600" dirty="0">
                <a:solidFill>
                  <a:srgbClr val="4094D1"/>
                </a:solidFill>
                <a:latin typeface="Avenir Roman"/>
              </a:rPr>
              <a:t> are </a:t>
            </a:r>
            <a:r>
              <a:rPr lang="nl-BE" altLang="nl-BE" sz="1600" b="1" dirty="0" err="1">
                <a:solidFill>
                  <a:srgbClr val="4094D1"/>
                </a:solidFill>
                <a:latin typeface="Avenir Roman"/>
              </a:rPr>
              <a:t>merely</a:t>
            </a:r>
            <a:r>
              <a:rPr lang="nl-BE" altLang="nl-BE" sz="1600" b="1" dirty="0">
                <a:solidFill>
                  <a:srgbClr val="4094D1"/>
                </a:solidFill>
                <a:latin typeface="Avenir Roman"/>
              </a:rPr>
              <a:t> </a:t>
            </a:r>
            <a:r>
              <a:rPr lang="nl-BE" altLang="nl-BE" sz="1600" b="1" dirty="0" err="1">
                <a:solidFill>
                  <a:srgbClr val="4094D1"/>
                </a:solidFill>
                <a:latin typeface="Avenir Roman"/>
              </a:rPr>
              <a:t>our</a:t>
            </a:r>
            <a:r>
              <a:rPr lang="nl-BE" altLang="nl-BE" sz="1600" b="1" dirty="0">
                <a:solidFill>
                  <a:srgbClr val="4094D1"/>
                </a:solidFill>
                <a:latin typeface="Avenir Roman"/>
              </a:rPr>
              <a:t> </a:t>
            </a:r>
            <a:r>
              <a:rPr lang="nl-BE" altLang="nl-BE" sz="1600" b="1" dirty="0" err="1">
                <a:solidFill>
                  <a:srgbClr val="4094D1"/>
                </a:solidFill>
                <a:latin typeface="Avenir Roman"/>
              </a:rPr>
              <a:t>representatives</a:t>
            </a:r>
            <a:r>
              <a:rPr lang="nl-BE" altLang="nl-BE" sz="1600" dirty="0">
                <a:solidFill>
                  <a:srgbClr val="4094D1"/>
                </a:solidFill>
                <a:latin typeface="Avenir Roman"/>
              </a:rPr>
              <a:t>, </a:t>
            </a:r>
            <a:r>
              <a:rPr lang="nl-BE" altLang="nl-BE" sz="1600" dirty="0" err="1">
                <a:solidFill>
                  <a:srgbClr val="4094D1"/>
                </a:solidFill>
                <a:latin typeface="Avenir Roman"/>
              </a:rPr>
              <a:t>chosen</a:t>
            </a:r>
            <a:r>
              <a:rPr lang="nl-BE" altLang="nl-BE" sz="1600" dirty="0">
                <a:solidFill>
                  <a:srgbClr val="4094D1"/>
                </a:solidFill>
                <a:latin typeface="Avenir Roman"/>
              </a:rPr>
              <a:t> </a:t>
            </a:r>
            <a:r>
              <a:rPr lang="nl-BE" altLang="nl-BE" sz="1600" dirty="0" err="1">
                <a:solidFill>
                  <a:srgbClr val="4094D1"/>
                </a:solidFill>
                <a:latin typeface="Avenir Roman"/>
              </a:rPr>
              <a:t>by</a:t>
            </a:r>
            <a:r>
              <a:rPr lang="nl-BE" altLang="nl-BE" sz="1600" dirty="0">
                <a:solidFill>
                  <a:srgbClr val="4094D1"/>
                </a:solidFill>
                <a:latin typeface="Avenir Roman"/>
              </a:rPr>
              <a:t> </a:t>
            </a:r>
            <a:r>
              <a:rPr lang="nl-BE" altLang="nl-BE" sz="1600" dirty="0" err="1">
                <a:solidFill>
                  <a:srgbClr val="4094D1"/>
                </a:solidFill>
                <a:latin typeface="Avenir Roman"/>
              </a:rPr>
              <a:t>the</a:t>
            </a:r>
            <a:r>
              <a:rPr lang="nl-BE" altLang="nl-BE" sz="1600" dirty="0">
                <a:solidFill>
                  <a:srgbClr val="4094D1"/>
                </a:solidFill>
                <a:latin typeface="Avenir Roman"/>
              </a:rPr>
              <a:t> manager </a:t>
            </a:r>
            <a:r>
              <a:rPr lang="nl-BE" altLang="nl-BE" sz="1600" dirty="0" err="1">
                <a:solidFill>
                  <a:srgbClr val="4094D1"/>
                </a:solidFill>
                <a:latin typeface="Avenir Roman"/>
              </a:rPr>
              <a:t>rather</a:t>
            </a:r>
            <a:r>
              <a:rPr lang="nl-BE" altLang="nl-BE" sz="1600" dirty="0">
                <a:solidFill>
                  <a:srgbClr val="4094D1"/>
                </a:solidFill>
                <a:latin typeface="Avenir Roman"/>
              </a:rPr>
              <a:t> </a:t>
            </a:r>
            <a:r>
              <a:rPr lang="nl-BE" altLang="nl-BE" sz="1600" dirty="0" err="1">
                <a:solidFill>
                  <a:srgbClr val="4094D1"/>
                </a:solidFill>
                <a:latin typeface="Avenir Roman"/>
              </a:rPr>
              <a:t>than</a:t>
            </a:r>
            <a:r>
              <a:rPr lang="nl-BE" altLang="nl-BE" sz="1600" dirty="0">
                <a:solidFill>
                  <a:srgbClr val="4094D1"/>
                </a:solidFill>
                <a:latin typeface="Avenir Roman"/>
              </a:rPr>
              <a:t> </a:t>
            </a:r>
            <a:r>
              <a:rPr lang="nl-BE" altLang="nl-BE" sz="1600" dirty="0" err="1">
                <a:solidFill>
                  <a:srgbClr val="4094D1"/>
                </a:solidFill>
                <a:latin typeface="Avenir Roman"/>
              </a:rPr>
              <a:t>elected</a:t>
            </a:r>
            <a:r>
              <a:rPr lang="nl-BE" altLang="nl-BE" sz="1600" dirty="0">
                <a:solidFill>
                  <a:srgbClr val="4094D1"/>
                </a:solidFill>
                <a:latin typeface="Avenir Roman"/>
              </a:rPr>
              <a:t> </a:t>
            </a:r>
            <a:r>
              <a:rPr lang="nl-BE" altLang="nl-BE" sz="1600" dirty="0" err="1">
                <a:solidFill>
                  <a:srgbClr val="4094D1"/>
                </a:solidFill>
                <a:latin typeface="Avenir Roman"/>
              </a:rPr>
              <a:t>by</a:t>
            </a:r>
            <a:r>
              <a:rPr lang="nl-BE" altLang="nl-BE" sz="1600" dirty="0">
                <a:solidFill>
                  <a:srgbClr val="4094D1"/>
                </a:solidFill>
                <a:latin typeface="Avenir Roman"/>
              </a:rPr>
              <a:t> </a:t>
            </a:r>
            <a:r>
              <a:rPr lang="nl-BE" altLang="nl-BE" sz="1600" dirty="0" err="1">
                <a:solidFill>
                  <a:srgbClr val="4094D1"/>
                </a:solidFill>
                <a:latin typeface="Avenir Roman"/>
              </a:rPr>
              <a:t>us</a:t>
            </a:r>
            <a:r>
              <a:rPr lang="nl-BE" altLang="nl-BE" sz="1600" dirty="0">
                <a:solidFill>
                  <a:srgbClr val="4094D1"/>
                </a:solidFill>
                <a:latin typeface="Avenir Roman"/>
              </a:rPr>
              <a:t>, but </a:t>
            </a:r>
            <a:r>
              <a:rPr lang="nl-BE" altLang="nl-BE" sz="1600" dirty="0" err="1">
                <a:solidFill>
                  <a:srgbClr val="4094D1"/>
                </a:solidFill>
                <a:latin typeface="Avenir Roman"/>
              </a:rPr>
              <a:t>our</a:t>
            </a:r>
            <a:r>
              <a:rPr lang="nl-BE" altLang="nl-BE" sz="1600" dirty="0">
                <a:solidFill>
                  <a:srgbClr val="4094D1"/>
                </a:solidFill>
                <a:latin typeface="Avenir Roman"/>
              </a:rPr>
              <a:t> </a:t>
            </a:r>
            <a:r>
              <a:rPr lang="nl-BE" altLang="nl-BE" sz="1600" dirty="0" err="1">
                <a:solidFill>
                  <a:srgbClr val="4094D1"/>
                </a:solidFill>
                <a:latin typeface="Avenir Roman"/>
              </a:rPr>
              <a:t>representatives</a:t>
            </a:r>
            <a:r>
              <a:rPr lang="nl-BE" altLang="nl-BE" sz="1600" dirty="0">
                <a:solidFill>
                  <a:srgbClr val="4094D1"/>
                </a:solidFill>
                <a:latin typeface="Avenir Roman"/>
              </a:rPr>
              <a:t> </a:t>
            </a:r>
            <a:r>
              <a:rPr lang="nl-BE" altLang="nl-BE" sz="1600" dirty="0" err="1">
                <a:solidFill>
                  <a:srgbClr val="4094D1"/>
                </a:solidFill>
                <a:latin typeface="Avenir Roman"/>
              </a:rPr>
              <a:t>nonetheless</a:t>
            </a:r>
            <a:r>
              <a:rPr lang="nl-BE" altLang="nl-BE" sz="1600" dirty="0">
                <a:solidFill>
                  <a:srgbClr val="4094D1"/>
                </a:solidFill>
                <a:latin typeface="Avenir Roman"/>
              </a:rPr>
              <a:t>, </a:t>
            </a:r>
            <a:r>
              <a:rPr lang="nl-BE" altLang="nl-BE" sz="1600" dirty="0" err="1">
                <a:solidFill>
                  <a:srgbClr val="4094D1"/>
                </a:solidFill>
                <a:latin typeface="Avenir Roman"/>
              </a:rPr>
              <a:t>and</a:t>
            </a:r>
            <a:r>
              <a:rPr lang="nl-BE" altLang="nl-BE" sz="1600" dirty="0">
                <a:solidFill>
                  <a:srgbClr val="4094D1"/>
                </a:solidFill>
                <a:latin typeface="Avenir Roman"/>
              </a:rPr>
              <a:t> </a:t>
            </a:r>
            <a:r>
              <a:rPr lang="nl-BE" altLang="nl-BE" sz="1600" dirty="0" err="1">
                <a:solidFill>
                  <a:srgbClr val="4094D1"/>
                </a:solidFill>
                <a:latin typeface="Avenir Roman"/>
              </a:rPr>
              <a:t>sometimes</a:t>
            </a:r>
            <a:r>
              <a:rPr lang="nl-BE" altLang="nl-BE" sz="1600" dirty="0">
                <a:solidFill>
                  <a:srgbClr val="4094D1"/>
                </a:solidFill>
                <a:latin typeface="Avenir Roman"/>
              </a:rPr>
              <a:t> </a:t>
            </a:r>
            <a:r>
              <a:rPr lang="nl-BE" altLang="nl-BE" sz="1600" dirty="0" err="1">
                <a:solidFill>
                  <a:srgbClr val="4094D1"/>
                </a:solidFill>
                <a:latin typeface="Avenir Roman"/>
              </a:rPr>
              <a:t>if</a:t>
            </a:r>
            <a:r>
              <a:rPr lang="nl-BE" altLang="nl-BE" sz="1600" dirty="0">
                <a:solidFill>
                  <a:srgbClr val="4094D1"/>
                </a:solidFill>
                <a:latin typeface="Avenir Roman"/>
              </a:rPr>
              <a:t> </a:t>
            </a:r>
            <a:r>
              <a:rPr lang="nl-BE" altLang="nl-BE" sz="1600" dirty="0" err="1">
                <a:solidFill>
                  <a:srgbClr val="4094D1"/>
                </a:solidFill>
                <a:latin typeface="Avenir Roman"/>
              </a:rPr>
              <a:t>you</a:t>
            </a:r>
            <a:r>
              <a:rPr lang="nl-BE" altLang="nl-BE" sz="1600" dirty="0">
                <a:solidFill>
                  <a:srgbClr val="4094D1"/>
                </a:solidFill>
                <a:latin typeface="Avenir Roman"/>
              </a:rPr>
              <a:t> look hard </a:t>
            </a:r>
            <a:r>
              <a:rPr lang="nl-BE" altLang="nl-BE" sz="1600" dirty="0" err="1">
                <a:solidFill>
                  <a:srgbClr val="4094D1"/>
                </a:solidFill>
                <a:latin typeface="Avenir Roman"/>
              </a:rPr>
              <a:t>you</a:t>
            </a:r>
            <a:r>
              <a:rPr lang="nl-BE" altLang="nl-BE" sz="1600" dirty="0">
                <a:solidFill>
                  <a:srgbClr val="4094D1"/>
                </a:solidFill>
                <a:latin typeface="Avenir Roman"/>
              </a:rPr>
              <a:t> </a:t>
            </a:r>
            <a:r>
              <a:rPr lang="nl-BE" altLang="nl-BE" sz="1600" dirty="0" err="1">
                <a:solidFill>
                  <a:srgbClr val="4094D1"/>
                </a:solidFill>
                <a:latin typeface="Avenir Roman"/>
              </a:rPr>
              <a:t>can</a:t>
            </a:r>
            <a:r>
              <a:rPr lang="nl-BE" altLang="nl-BE" sz="1600" dirty="0">
                <a:solidFill>
                  <a:srgbClr val="4094D1"/>
                </a:solidFill>
                <a:latin typeface="Avenir Roman"/>
              </a:rPr>
              <a:t> </a:t>
            </a:r>
            <a:r>
              <a:rPr lang="nl-BE" altLang="nl-BE" sz="1600" dirty="0" err="1">
                <a:solidFill>
                  <a:srgbClr val="4094D1"/>
                </a:solidFill>
                <a:latin typeface="Avenir Roman"/>
              </a:rPr>
              <a:t>see</a:t>
            </a:r>
            <a:r>
              <a:rPr lang="nl-BE" altLang="nl-BE" sz="1600" dirty="0">
                <a:solidFill>
                  <a:srgbClr val="4094D1"/>
                </a:solidFill>
                <a:latin typeface="Avenir Roman"/>
              </a:rPr>
              <a:t> </a:t>
            </a:r>
            <a:r>
              <a:rPr lang="nl-BE" altLang="nl-BE" sz="1600" dirty="0" err="1">
                <a:solidFill>
                  <a:srgbClr val="4094D1"/>
                </a:solidFill>
                <a:latin typeface="Avenir Roman"/>
              </a:rPr>
              <a:t>the</a:t>
            </a:r>
            <a:r>
              <a:rPr lang="nl-BE" altLang="nl-BE" sz="1600" dirty="0">
                <a:solidFill>
                  <a:srgbClr val="4094D1"/>
                </a:solidFill>
                <a:latin typeface="Avenir Roman"/>
              </a:rPr>
              <a:t> </a:t>
            </a:r>
            <a:r>
              <a:rPr lang="nl-BE" altLang="nl-BE" sz="1600" dirty="0" err="1">
                <a:solidFill>
                  <a:srgbClr val="4094D1"/>
                </a:solidFill>
                <a:latin typeface="Avenir Roman"/>
              </a:rPr>
              <a:t>little</a:t>
            </a:r>
            <a:r>
              <a:rPr lang="nl-BE" altLang="nl-BE" sz="1600" dirty="0">
                <a:solidFill>
                  <a:srgbClr val="4094D1"/>
                </a:solidFill>
                <a:latin typeface="Avenir Roman"/>
              </a:rPr>
              <a:t> </a:t>
            </a:r>
            <a:r>
              <a:rPr lang="nl-BE" altLang="nl-BE" sz="1600" dirty="0" err="1">
                <a:solidFill>
                  <a:srgbClr val="4094D1"/>
                </a:solidFill>
                <a:latin typeface="Avenir Roman"/>
              </a:rPr>
              <a:t>poles</a:t>
            </a:r>
            <a:r>
              <a:rPr lang="nl-BE" altLang="nl-BE" sz="1600" dirty="0">
                <a:solidFill>
                  <a:srgbClr val="4094D1"/>
                </a:solidFill>
                <a:latin typeface="Avenir Roman"/>
              </a:rPr>
              <a:t> </a:t>
            </a:r>
            <a:r>
              <a:rPr lang="nl-BE" altLang="nl-BE" sz="1600" dirty="0" err="1">
                <a:solidFill>
                  <a:srgbClr val="4094D1"/>
                </a:solidFill>
                <a:latin typeface="Avenir Roman"/>
              </a:rPr>
              <a:t>that</a:t>
            </a:r>
            <a:r>
              <a:rPr lang="nl-BE" altLang="nl-BE" sz="1600" dirty="0">
                <a:solidFill>
                  <a:srgbClr val="4094D1"/>
                </a:solidFill>
                <a:latin typeface="Avenir Roman"/>
              </a:rPr>
              <a:t> </a:t>
            </a:r>
            <a:r>
              <a:rPr lang="nl-BE" altLang="nl-BE" sz="1600" dirty="0" err="1">
                <a:solidFill>
                  <a:srgbClr val="4094D1"/>
                </a:solidFill>
                <a:latin typeface="Avenir Roman"/>
              </a:rPr>
              <a:t>join</a:t>
            </a:r>
            <a:r>
              <a:rPr lang="nl-BE" altLang="nl-BE" sz="1600" dirty="0">
                <a:solidFill>
                  <a:srgbClr val="4094D1"/>
                </a:solidFill>
                <a:latin typeface="Avenir Roman"/>
              </a:rPr>
              <a:t> </a:t>
            </a:r>
            <a:r>
              <a:rPr lang="nl-BE" altLang="nl-BE" sz="1600" dirty="0" err="1">
                <a:solidFill>
                  <a:srgbClr val="4094D1"/>
                </a:solidFill>
                <a:latin typeface="Avenir Roman"/>
              </a:rPr>
              <a:t>them</a:t>
            </a:r>
            <a:r>
              <a:rPr lang="nl-BE" altLang="nl-BE" sz="1600" dirty="0">
                <a:solidFill>
                  <a:srgbClr val="4094D1"/>
                </a:solidFill>
                <a:latin typeface="Avenir Roman"/>
              </a:rPr>
              <a:t> </a:t>
            </a:r>
            <a:r>
              <a:rPr lang="nl-BE" altLang="nl-BE" sz="1600" dirty="0" err="1">
                <a:solidFill>
                  <a:srgbClr val="4094D1"/>
                </a:solidFill>
                <a:latin typeface="Avenir Roman"/>
              </a:rPr>
              <a:t>together</a:t>
            </a:r>
            <a:r>
              <a:rPr lang="nl-BE" altLang="nl-BE" sz="1600" dirty="0">
                <a:solidFill>
                  <a:srgbClr val="4094D1"/>
                </a:solidFill>
                <a:latin typeface="Avenir Roman"/>
              </a:rPr>
              <a:t>, </a:t>
            </a:r>
            <a:r>
              <a:rPr lang="nl-BE" altLang="nl-BE" sz="1600" dirty="0" err="1">
                <a:solidFill>
                  <a:srgbClr val="4094D1"/>
                </a:solidFill>
                <a:latin typeface="Avenir Roman"/>
              </a:rPr>
              <a:t>and</a:t>
            </a:r>
            <a:r>
              <a:rPr lang="nl-BE" altLang="nl-BE" sz="1600" dirty="0">
                <a:solidFill>
                  <a:srgbClr val="4094D1"/>
                </a:solidFill>
                <a:latin typeface="Avenir Roman"/>
              </a:rPr>
              <a:t> </a:t>
            </a:r>
            <a:r>
              <a:rPr lang="nl-BE" altLang="nl-BE" sz="1600" dirty="0" err="1">
                <a:solidFill>
                  <a:srgbClr val="4094D1"/>
                </a:solidFill>
                <a:latin typeface="Avenir Roman"/>
              </a:rPr>
              <a:t>the</a:t>
            </a:r>
            <a:r>
              <a:rPr lang="nl-BE" altLang="nl-BE" sz="1600" dirty="0">
                <a:solidFill>
                  <a:srgbClr val="4094D1"/>
                </a:solidFill>
                <a:latin typeface="Avenir Roman"/>
              </a:rPr>
              <a:t> handles at </a:t>
            </a:r>
            <a:r>
              <a:rPr lang="nl-BE" altLang="nl-BE" sz="1600" dirty="0" err="1">
                <a:solidFill>
                  <a:srgbClr val="4094D1"/>
                </a:solidFill>
                <a:latin typeface="Avenir Roman"/>
              </a:rPr>
              <a:t>the</a:t>
            </a:r>
            <a:r>
              <a:rPr lang="nl-BE" altLang="nl-BE" sz="1600" dirty="0">
                <a:solidFill>
                  <a:srgbClr val="4094D1"/>
                </a:solidFill>
                <a:latin typeface="Avenir Roman"/>
              </a:rPr>
              <a:t> side </a:t>
            </a:r>
            <a:r>
              <a:rPr lang="nl-BE" altLang="nl-BE" sz="1600" dirty="0" err="1">
                <a:solidFill>
                  <a:srgbClr val="4094D1"/>
                </a:solidFill>
                <a:latin typeface="Avenir Roman"/>
              </a:rPr>
              <a:t>that</a:t>
            </a:r>
            <a:r>
              <a:rPr lang="nl-BE" altLang="nl-BE" sz="1600" dirty="0">
                <a:solidFill>
                  <a:srgbClr val="4094D1"/>
                </a:solidFill>
                <a:latin typeface="Avenir Roman"/>
              </a:rPr>
              <a:t> </a:t>
            </a:r>
            <a:r>
              <a:rPr lang="nl-BE" altLang="nl-BE" sz="1600" dirty="0" err="1">
                <a:solidFill>
                  <a:srgbClr val="4094D1"/>
                </a:solidFill>
                <a:latin typeface="Avenir Roman"/>
              </a:rPr>
              <a:t>enable</a:t>
            </a:r>
            <a:r>
              <a:rPr lang="nl-BE" altLang="nl-BE" sz="1600" dirty="0">
                <a:solidFill>
                  <a:srgbClr val="4094D1"/>
                </a:solidFill>
                <a:latin typeface="Avenir Roman"/>
              </a:rPr>
              <a:t> </a:t>
            </a:r>
            <a:r>
              <a:rPr lang="nl-BE" altLang="nl-BE" sz="1600" dirty="0" err="1">
                <a:solidFill>
                  <a:srgbClr val="4094D1"/>
                </a:solidFill>
                <a:latin typeface="Avenir Roman"/>
              </a:rPr>
              <a:t>us</a:t>
            </a:r>
            <a:r>
              <a:rPr lang="nl-BE" altLang="nl-BE" sz="1600" dirty="0">
                <a:solidFill>
                  <a:srgbClr val="4094D1"/>
                </a:solidFill>
                <a:latin typeface="Avenir Roman"/>
              </a:rPr>
              <a:t> </a:t>
            </a:r>
            <a:r>
              <a:rPr lang="nl-BE" altLang="nl-BE" sz="1600" dirty="0" err="1">
                <a:solidFill>
                  <a:srgbClr val="4094D1"/>
                </a:solidFill>
                <a:latin typeface="Avenir Roman"/>
              </a:rPr>
              <a:t>to</a:t>
            </a:r>
            <a:r>
              <a:rPr lang="nl-BE" altLang="nl-BE" sz="1600" dirty="0">
                <a:solidFill>
                  <a:srgbClr val="4094D1"/>
                </a:solidFill>
                <a:latin typeface="Avenir Roman"/>
              </a:rPr>
              <a:t> move </a:t>
            </a:r>
            <a:r>
              <a:rPr lang="nl-BE" altLang="nl-BE" sz="1600" dirty="0" err="1">
                <a:solidFill>
                  <a:srgbClr val="4094D1"/>
                </a:solidFill>
                <a:latin typeface="Avenir Roman"/>
              </a:rPr>
              <a:t>them</a:t>
            </a:r>
            <a:r>
              <a:rPr lang="nl-BE" altLang="nl-BE" sz="1600" dirty="0">
                <a:solidFill>
                  <a:srgbClr val="4094D1"/>
                </a:solidFill>
                <a:latin typeface="Avenir Roman"/>
              </a:rPr>
              <a:t>. </a:t>
            </a:r>
            <a:r>
              <a:rPr lang="nl-BE" altLang="nl-BE" sz="1600" b="1" dirty="0">
                <a:solidFill>
                  <a:srgbClr val="4094D1"/>
                </a:solidFill>
                <a:latin typeface="Avenir Roman"/>
              </a:rPr>
              <a:t>I </a:t>
            </a:r>
            <a:r>
              <a:rPr lang="nl-BE" altLang="nl-BE" sz="1600" b="1" dirty="0" err="1">
                <a:solidFill>
                  <a:srgbClr val="4094D1"/>
                </a:solidFill>
                <a:latin typeface="Avenir Roman"/>
              </a:rPr>
              <a:t>am</a:t>
            </a:r>
            <a:r>
              <a:rPr lang="nl-BE" altLang="nl-BE" sz="1600" b="1" dirty="0">
                <a:solidFill>
                  <a:srgbClr val="4094D1"/>
                </a:solidFill>
                <a:latin typeface="Avenir Roman"/>
              </a:rPr>
              <a:t> part of </a:t>
            </a:r>
            <a:r>
              <a:rPr lang="nl-BE" altLang="nl-BE" sz="1600" b="1" dirty="0" err="1">
                <a:solidFill>
                  <a:srgbClr val="4094D1"/>
                </a:solidFill>
                <a:latin typeface="Avenir Roman"/>
              </a:rPr>
              <a:t>the</a:t>
            </a:r>
            <a:r>
              <a:rPr lang="nl-BE" altLang="nl-BE" sz="1600" b="1" dirty="0">
                <a:solidFill>
                  <a:srgbClr val="4094D1"/>
                </a:solidFill>
                <a:latin typeface="Avenir Roman"/>
              </a:rPr>
              <a:t> club, </a:t>
            </a:r>
            <a:r>
              <a:rPr lang="nl-BE" altLang="nl-BE" sz="1600" b="1" dirty="0" err="1">
                <a:solidFill>
                  <a:srgbClr val="4094D1"/>
                </a:solidFill>
                <a:latin typeface="Avenir Roman"/>
              </a:rPr>
              <a:t>just</a:t>
            </a:r>
            <a:r>
              <a:rPr lang="nl-BE" altLang="nl-BE" sz="1600" b="1" dirty="0">
                <a:solidFill>
                  <a:srgbClr val="4094D1"/>
                </a:solidFill>
                <a:latin typeface="Avenir Roman"/>
              </a:rPr>
              <a:t> as </a:t>
            </a:r>
            <a:r>
              <a:rPr lang="nl-BE" altLang="nl-BE" sz="1600" b="1" dirty="0" err="1">
                <a:solidFill>
                  <a:srgbClr val="4094D1"/>
                </a:solidFill>
                <a:latin typeface="Avenir Roman"/>
              </a:rPr>
              <a:t>the</a:t>
            </a:r>
            <a:r>
              <a:rPr lang="nl-BE" altLang="nl-BE" sz="1600" b="1" dirty="0">
                <a:solidFill>
                  <a:srgbClr val="4094D1"/>
                </a:solidFill>
                <a:latin typeface="Avenir Roman"/>
              </a:rPr>
              <a:t> club is a part of me</a:t>
            </a:r>
            <a:r>
              <a:rPr lang="nl-BE" altLang="nl-BE" sz="1600" dirty="0">
                <a:solidFill>
                  <a:srgbClr val="4094D1"/>
                </a:solidFill>
                <a:latin typeface="Avenir Roman"/>
              </a:rPr>
              <a:t>.” </a:t>
            </a:r>
          </a:p>
          <a:p>
            <a:pPr marL="0" indent="0">
              <a:lnSpc>
                <a:spcPct val="100000"/>
              </a:lnSpc>
              <a:buFontTx/>
              <a:buNone/>
            </a:pPr>
            <a:r>
              <a:rPr lang="nl-BE" altLang="nl-BE" sz="1600" dirty="0">
                <a:solidFill>
                  <a:schemeClr val="bg1">
                    <a:lumMod val="50000"/>
                  </a:schemeClr>
                </a:solidFill>
                <a:latin typeface="Avenir Roman"/>
              </a:rPr>
              <a:t>(</a:t>
            </a:r>
            <a:r>
              <a:rPr lang="nl-BE" altLang="nl-BE" sz="1600" i="1" dirty="0">
                <a:solidFill>
                  <a:schemeClr val="bg1">
                    <a:lumMod val="50000"/>
                  </a:schemeClr>
                </a:solidFill>
                <a:latin typeface="Avenir Roman"/>
              </a:rPr>
              <a:t>Fever Pitch </a:t>
            </a:r>
            <a:r>
              <a:rPr lang="nl-BE" altLang="nl-BE" sz="1600" dirty="0">
                <a:solidFill>
                  <a:schemeClr val="bg1">
                    <a:lumMod val="50000"/>
                  </a:schemeClr>
                </a:solidFill>
                <a:latin typeface="Avenir Roman"/>
              </a:rPr>
              <a:t>by Nick Hornby)</a:t>
            </a:r>
            <a:endParaRPr lang="nl-NL" altLang="nl-BE" sz="1600" dirty="0">
              <a:solidFill>
                <a:schemeClr val="bg1">
                  <a:lumMod val="50000"/>
                </a:schemeClr>
              </a:solidFill>
              <a:latin typeface="Avenir Roman"/>
            </a:endParaRPr>
          </a:p>
          <a:p>
            <a:pPr>
              <a:lnSpc>
                <a:spcPct val="100000"/>
              </a:lnSpc>
            </a:pPr>
            <a:endParaRPr lang="nl-BE" sz="1600" dirty="0"/>
          </a:p>
        </p:txBody>
      </p:sp>
      <p:pic>
        <p:nvPicPr>
          <p:cNvPr id="7" name="Picture 6">
            <a:extLst>
              <a:ext uri="{FF2B5EF4-FFF2-40B4-BE49-F238E27FC236}">
                <a16:creationId xmlns:a16="http://schemas.microsoft.com/office/drawing/2014/main" id="{DD9C55CA-9D37-4907-A712-DACC02E8F8DD}"/>
              </a:ext>
            </a:extLst>
          </p:cNvPr>
          <p:cNvPicPr>
            <a:picLocks noChangeAspect="1"/>
          </p:cNvPicPr>
          <p:nvPr/>
        </p:nvPicPr>
        <p:blipFill>
          <a:blip r:embed="rId3"/>
          <a:stretch>
            <a:fillRect/>
          </a:stretch>
        </p:blipFill>
        <p:spPr>
          <a:xfrm>
            <a:off x="5523325" y="2964870"/>
            <a:ext cx="3336390" cy="1876720"/>
          </a:xfrm>
          <a:prstGeom prst="rect">
            <a:avLst/>
          </a:prstGeom>
          <a:effectLst>
            <a:softEdge rad="165100"/>
          </a:effectLst>
        </p:spPr>
      </p:pic>
    </p:spTree>
    <p:extLst>
      <p:ext uri="{BB962C8B-B14F-4D97-AF65-F5344CB8AC3E}">
        <p14:creationId xmlns:p14="http://schemas.microsoft.com/office/powerpoint/2010/main" val="8571457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3</a:t>
            </a:fld>
            <a:endParaRPr lang="en-GB" dirty="0"/>
          </a:p>
        </p:txBody>
      </p:sp>
      <p:pic>
        <p:nvPicPr>
          <p:cNvPr id="10" name="Content Placeholder 3" descr="coffinsschalkedortmund">
            <a:extLst>
              <a:ext uri="{FF2B5EF4-FFF2-40B4-BE49-F238E27FC236}">
                <a16:creationId xmlns:a16="http://schemas.microsoft.com/office/drawing/2014/main" id="{A7997C37-C823-4E00-9951-70C40EA9D8C5}"/>
              </a:ext>
            </a:extLst>
          </p:cNvPr>
          <p:cNvPicPr>
            <a:picLocks noChangeAspect="1" noChangeArrowheads="1"/>
          </p:cNvPicPr>
          <p:nvPr/>
        </p:nvPicPr>
        <p:blipFill>
          <a:blip r:embed="rId3" cstate="print"/>
          <a:srcRect/>
          <a:stretch>
            <a:fillRect/>
          </a:stretch>
        </p:blipFill>
        <p:spPr bwMode="auto">
          <a:xfrm>
            <a:off x="4474401" y="2857640"/>
            <a:ext cx="2710170" cy="1641789"/>
          </a:xfrm>
          <a:prstGeom prst="rect">
            <a:avLst/>
          </a:prstGeom>
          <a:noFill/>
          <a:ln w="9525">
            <a:noFill/>
            <a:miter lim="800000"/>
            <a:headEnd/>
            <a:tailEnd/>
          </a:ln>
          <a:effectLst>
            <a:softEdge rad="63500"/>
          </a:effectLst>
        </p:spPr>
      </p:pic>
      <p:pic>
        <p:nvPicPr>
          <p:cNvPr id="12" name="Content Placeholder 4">
            <a:extLst>
              <a:ext uri="{FF2B5EF4-FFF2-40B4-BE49-F238E27FC236}">
                <a16:creationId xmlns:a16="http://schemas.microsoft.com/office/drawing/2014/main" id="{F2E545B9-EBC1-4175-BA7A-B48725D18B0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7979" y="2281059"/>
            <a:ext cx="1788793" cy="2418897"/>
          </a:xfrm>
          <a:prstGeom prst="rect">
            <a:avLst/>
          </a:prstGeom>
        </p:spPr>
      </p:pic>
      <p:sp>
        <p:nvSpPr>
          <p:cNvPr id="13" name="Tekstballon: ovaal 1">
            <a:extLst>
              <a:ext uri="{FF2B5EF4-FFF2-40B4-BE49-F238E27FC236}">
                <a16:creationId xmlns:a16="http://schemas.microsoft.com/office/drawing/2014/main" id="{EF3A64B9-80DF-4FD2-A1D0-465E1F4552E1}"/>
              </a:ext>
            </a:extLst>
          </p:cNvPr>
          <p:cNvSpPr/>
          <p:nvPr/>
        </p:nvSpPr>
        <p:spPr>
          <a:xfrm>
            <a:off x="1600310" y="1531795"/>
            <a:ext cx="2333061" cy="998000"/>
          </a:xfrm>
          <a:prstGeom prst="wedgeEllipseCallout">
            <a:avLst>
              <a:gd name="adj1" fmla="val -38326"/>
              <a:gd name="adj2" fmla="val 55466"/>
            </a:avLst>
          </a:prstGeom>
          <a:solidFill>
            <a:schemeClr val="bg1"/>
          </a:solidFill>
          <a:ln>
            <a:solidFill>
              <a:srgbClr val="62A9D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solidFill>
                <a:srgbClr val="62A9D5"/>
              </a:solidFill>
            </a:endParaRPr>
          </a:p>
        </p:txBody>
      </p:sp>
      <p:sp>
        <p:nvSpPr>
          <p:cNvPr id="14" name="TextBox 13">
            <a:extLst>
              <a:ext uri="{FF2B5EF4-FFF2-40B4-BE49-F238E27FC236}">
                <a16:creationId xmlns:a16="http://schemas.microsoft.com/office/drawing/2014/main" id="{3237F774-9755-4599-A082-6C26D6D83E9F}"/>
              </a:ext>
            </a:extLst>
          </p:cNvPr>
          <p:cNvSpPr txBox="1"/>
          <p:nvPr/>
        </p:nvSpPr>
        <p:spPr>
          <a:xfrm>
            <a:off x="2001223" y="1702706"/>
            <a:ext cx="1692523" cy="707886"/>
          </a:xfrm>
          <a:prstGeom prst="rect">
            <a:avLst/>
          </a:prstGeom>
          <a:noFill/>
          <a:ln cap="rnd">
            <a:noFill/>
          </a:ln>
          <a:effectLst>
            <a:softEdge rad="0"/>
          </a:effectLst>
        </p:spPr>
        <p:txBody>
          <a:bodyPr wrap="square" rtlCol="0">
            <a:spAutoFit/>
          </a:bodyPr>
          <a:lstStyle/>
          <a:p>
            <a:r>
              <a:rPr lang="nl-BE" sz="2000" i="1" dirty="0">
                <a:solidFill>
                  <a:srgbClr val="4094D1"/>
                </a:solidFill>
                <a:latin typeface="Avenir Roman" panose="02000503020000020003" pitchFamily="2" charset="0"/>
              </a:rPr>
              <a:t> These fans are crazy!</a:t>
            </a:r>
          </a:p>
        </p:txBody>
      </p:sp>
      <p:pic>
        <p:nvPicPr>
          <p:cNvPr id="15" name="Picture 14">
            <a:extLst>
              <a:ext uri="{FF2B5EF4-FFF2-40B4-BE49-F238E27FC236}">
                <a16:creationId xmlns:a16="http://schemas.microsoft.com/office/drawing/2014/main" id="{DFEBCE3E-3420-47CF-BB55-86DB204AF852}"/>
              </a:ext>
            </a:extLst>
          </p:cNvPr>
          <p:cNvPicPr>
            <a:picLocks noChangeAspect="1"/>
          </p:cNvPicPr>
          <p:nvPr/>
        </p:nvPicPr>
        <p:blipFill rotWithShape="1">
          <a:blip r:embed="rId5">
            <a:extLst>
              <a:ext uri="{28A0092B-C50C-407E-A947-70E740481C1C}">
                <a14:useLocalDpi xmlns:a14="http://schemas.microsoft.com/office/drawing/2010/main" val="0"/>
              </a:ext>
            </a:extLst>
          </a:blip>
          <a:srcRect l="4143" t="4451" r="4858"/>
          <a:stretch/>
        </p:blipFill>
        <p:spPr>
          <a:xfrm>
            <a:off x="4601028" y="905348"/>
            <a:ext cx="2583543" cy="1809678"/>
          </a:xfrm>
          <a:prstGeom prst="rect">
            <a:avLst/>
          </a:prstGeom>
          <a:effectLst>
            <a:softEdge rad="50800"/>
          </a:effectLst>
        </p:spPr>
      </p:pic>
      <p:sp>
        <p:nvSpPr>
          <p:cNvPr id="16" name="Title 1">
            <a:extLst>
              <a:ext uri="{FF2B5EF4-FFF2-40B4-BE49-F238E27FC236}">
                <a16:creationId xmlns:a16="http://schemas.microsoft.com/office/drawing/2014/main" id="{CD3AC0D0-6F31-EF41-9644-FBFC244B8FE1}"/>
              </a:ext>
            </a:extLst>
          </p:cNvPr>
          <p:cNvSpPr>
            <a:spLocks noGrp="1"/>
          </p:cNvSpPr>
          <p:nvPr>
            <p:ph type="ctrTitle"/>
          </p:nvPr>
        </p:nvSpPr>
        <p:spPr>
          <a:xfrm>
            <a:off x="319453" y="383855"/>
            <a:ext cx="7772400" cy="521493"/>
          </a:xfrm>
        </p:spPr>
        <p:txBody>
          <a:bodyPr anchor="t">
            <a:noAutofit/>
          </a:bodyPr>
          <a:lstStyle>
            <a:lvl1pPr algn="l">
              <a:defRPr sz="3600" b="1"/>
            </a:lvl1pPr>
          </a:lstStyle>
          <a:p>
            <a:r>
              <a:rPr lang="en-US" sz="3200" b="0" dirty="0">
                <a:solidFill>
                  <a:srgbClr val="22568B"/>
                </a:solidFill>
                <a:latin typeface="Avenir Roman" panose="02000503020000020003" pitchFamily="2" charset="0"/>
                <a:cs typeface="Shree Devanagari 714" panose="02000600000000000000" pitchFamily="2" charset="0"/>
              </a:rPr>
              <a:t>Background</a:t>
            </a:r>
            <a:br>
              <a:rPr lang="en-US" sz="3200" dirty="0">
                <a:latin typeface="Avenir Roman" panose="02000503020000020003" pitchFamily="2" charset="0"/>
              </a:rPr>
            </a:br>
            <a:endParaRPr lang="en-US" sz="3200" dirty="0">
              <a:latin typeface="Avenir Roman" panose="02000503020000020003" pitchFamily="2" charset="0"/>
            </a:endParaRPr>
          </a:p>
        </p:txBody>
      </p:sp>
    </p:spTree>
    <p:extLst>
      <p:ext uri="{BB962C8B-B14F-4D97-AF65-F5344CB8AC3E}">
        <p14:creationId xmlns:p14="http://schemas.microsoft.com/office/powerpoint/2010/main" val="6588172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4</a:t>
            </a:fld>
            <a:endParaRPr lang="en-GB" dirty="0"/>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93964" y="1560823"/>
            <a:ext cx="7078435" cy="3643086"/>
          </a:xfrm>
        </p:spPr>
        <p:txBody>
          <a:bodyPr>
            <a:normAutofit/>
          </a:bodyPr>
          <a:lstStyle/>
          <a:p>
            <a:pPr marL="0" indent="0">
              <a:lnSpc>
                <a:spcPct val="90000"/>
              </a:lnSpc>
              <a:buFontTx/>
              <a:buNone/>
            </a:pPr>
            <a:endParaRPr lang="nl-NL" altLang="nl-BE" sz="1500" dirty="0"/>
          </a:p>
          <a:p>
            <a:endParaRPr lang="nl-BE" dirty="0"/>
          </a:p>
        </p:txBody>
      </p:sp>
      <p:sp>
        <p:nvSpPr>
          <p:cNvPr id="4" name="Subtitle 3">
            <a:extLst>
              <a:ext uri="{FF2B5EF4-FFF2-40B4-BE49-F238E27FC236}">
                <a16:creationId xmlns:a16="http://schemas.microsoft.com/office/drawing/2014/main" id="{0CD36142-3206-477A-8113-BA632E81B09A}"/>
              </a:ext>
            </a:extLst>
          </p:cNvPr>
          <p:cNvSpPr>
            <a:spLocks noGrp="1"/>
          </p:cNvSpPr>
          <p:nvPr>
            <p:ph type="subTitle" idx="1"/>
          </p:nvPr>
        </p:nvSpPr>
        <p:spPr>
          <a:xfrm>
            <a:off x="419098" y="3733741"/>
            <a:ext cx="7157359" cy="969613"/>
          </a:xfrm>
        </p:spPr>
        <p:txBody>
          <a:bodyPr>
            <a:noAutofit/>
          </a:bodyPr>
          <a:lstStyle/>
          <a:p>
            <a:pPr>
              <a:lnSpc>
                <a:spcPct val="100000"/>
              </a:lnSpc>
            </a:pPr>
            <a:r>
              <a:rPr lang="nl-BE" sz="1800" dirty="0">
                <a:solidFill>
                  <a:schemeClr val="tx1"/>
                </a:solidFill>
                <a:latin typeface="Avenir Roman" panose="02000503020000020003" pitchFamily="2" charset="0"/>
              </a:rPr>
              <a:t>The passionate behaviour of sport fans can be attributed largely to the </a:t>
            </a:r>
            <a:r>
              <a:rPr lang="nl-BE" sz="1800" b="1" dirty="0">
                <a:solidFill>
                  <a:schemeClr val="tx1"/>
                </a:solidFill>
                <a:latin typeface="Avenir Roman" panose="02000503020000020003" pitchFamily="2" charset="0"/>
              </a:rPr>
              <a:t>meaning that their identities as sport fans assume</a:t>
            </a:r>
            <a:r>
              <a:rPr lang="nl-BE" sz="1800" dirty="0">
                <a:solidFill>
                  <a:schemeClr val="tx1"/>
                </a:solidFill>
                <a:latin typeface="Avenir Roman" panose="02000503020000020003" pitchFamily="2" charset="0"/>
              </a:rPr>
              <a:t> in a particular social context, rather than to their personalities. </a:t>
            </a:r>
          </a:p>
        </p:txBody>
      </p:sp>
      <p:pic>
        <p:nvPicPr>
          <p:cNvPr id="8" name="Picture 7">
            <a:extLst>
              <a:ext uri="{FF2B5EF4-FFF2-40B4-BE49-F238E27FC236}">
                <a16:creationId xmlns:a16="http://schemas.microsoft.com/office/drawing/2014/main" id="{72665F4D-B38F-4740-BEFF-D9AD477662F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43411" y="2203077"/>
            <a:ext cx="1132398" cy="1647124"/>
          </a:xfrm>
          <a:prstGeom prst="rect">
            <a:avLst/>
          </a:prstGeom>
        </p:spPr>
      </p:pic>
      <p:sp>
        <p:nvSpPr>
          <p:cNvPr id="10" name="Content Placeholder 2">
            <a:extLst>
              <a:ext uri="{FF2B5EF4-FFF2-40B4-BE49-F238E27FC236}">
                <a16:creationId xmlns:a16="http://schemas.microsoft.com/office/drawing/2014/main" id="{790DB4AD-38C8-4630-9766-7F61B7B72C14}"/>
              </a:ext>
            </a:extLst>
          </p:cNvPr>
          <p:cNvSpPr txBox="1">
            <a:spLocks/>
          </p:cNvSpPr>
          <p:nvPr/>
        </p:nvSpPr>
        <p:spPr>
          <a:xfrm>
            <a:off x="419098" y="1343347"/>
            <a:ext cx="4535714" cy="862776"/>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Aft>
                <a:spcPts val="0"/>
              </a:spcAft>
            </a:pPr>
            <a:r>
              <a:rPr lang="nl-BE" sz="1800" dirty="0">
                <a:solidFill>
                  <a:srgbClr val="4094D1"/>
                </a:solidFill>
                <a:latin typeface="Avenir Roman" panose="02000503020000020003" pitchFamily="2" charset="0"/>
              </a:rPr>
              <a:t>“</a:t>
            </a:r>
            <a:r>
              <a:rPr lang="nl-BE" sz="1800" dirty="0">
                <a:solidFill>
                  <a:srgbClr val="4094D1"/>
                </a:solidFill>
                <a:latin typeface="Avenir Roman" panose="02000503020000020003" pitchFamily="2" charset="0"/>
                <a:cs typeface="Calibri" panose="020F0502020204030204" pitchFamily="34" charset="0"/>
              </a:rPr>
              <a:t>Soccer fans are </a:t>
            </a:r>
            <a:r>
              <a:rPr lang="nl-BE" sz="1800" dirty="0" err="1">
                <a:solidFill>
                  <a:srgbClr val="4094D1"/>
                </a:solidFill>
                <a:latin typeface="Avenir Roman" panose="02000503020000020003" pitchFamily="2" charset="0"/>
                <a:cs typeface="Calibri" panose="020F0502020204030204" pitchFamily="34" charset="0"/>
              </a:rPr>
              <a:t>worse</a:t>
            </a:r>
            <a:r>
              <a:rPr lang="nl-BE" sz="1800" dirty="0">
                <a:solidFill>
                  <a:srgbClr val="4094D1"/>
                </a:solidFill>
                <a:latin typeface="Avenir Roman" panose="02000503020000020003" pitchFamily="2" charset="0"/>
                <a:cs typeface="Calibri" panose="020F0502020204030204" pitchFamily="34" charset="0"/>
              </a:rPr>
              <a:t> </a:t>
            </a:r>
            <a:r>
              <a:rPr lang="nl-BE" sz="1800" dirty="0" err="1">
                <a:solidFill>
                  <a:srgbClr val="4094D1"/>
                </a:solidFill>
                <a:latin typeface="Avenir Roman" panose="02000503020000020003" pitchFamily="2" charset="0"/>
                <a:cs typeface="Calibri" panose="020F0502020204030204" pitchFamily="34" charset="0"/>
              </a:rPr>
              <a:t>than</a:t>
            </a:r>
            <a:r>
              <a:rPr lang="nl-BE" sz="1800" dirty="0">
                <a:solidFill>
                  <a:srgbClr val="4094D1"/>
                </a:solidFill>
                <a:latin typeface="Avenir Roman" panose="02000503020000020003" pitchFamily="2" charset="0"/>
                <a:cs typeface="Calibri" panose="020F0502020204030204" pitchFamily="34" charset="0"/>
              </a:rPr>
              <a:t> </a:t>
            </a:r>
            <a:r>
              <a:rPr lang="nl-BE" sz="1800" dirty="0" err="1">
                <a:solidFill>
                  <a:srgbClr val="4094D1"/>
                </a:solidFill>
                <a:latin typeface="Avenir Roman" panose="02000503020000020003" pitchFamily="2" charset="0"/>
                <a:cs typeface="Calibri" panose="020F0502020204030204" pitchFamily="34" charset="0"/>
              </a:rPr>
              <a:t>animals</a:t>
            </a:r>
            <a:r>
              <a:rPr lang="nl-BE" sz="1800" dirty="0">
                <a:solidFill>
                  <a:srgbClr val="4094D1"/>
                </a:solidFill>
                <a:latin typeface="Avenir Roman" panose="02000503020000020003" pitchFamily="2" charset="0"/>
                <a:cs typeface="Calibri" panose="020F0502020204030204" pitchFamily="34" charset="0"/>
              </a:rPr>
              <a:t>” </a:t>
            </a:r>
            <a:r>
              <a:rPr lang="nl-BE" sz="1800" dirty="0">
                <a:solidFill>
                  <a:schemeClr val="bg1">
                    <a:lumMod val="50000"/>
                  </a:schemeClr>
                </a:solidFill>
                <a:latin typeface="Avenir Roman" panose="02000503020000020003" pitchFamily="2" charset="0"/>
                <a:cs typeface="Calibri" panose="020F0502020204030204" pitchFamily="34" charset="0"/>
              </a:rPr>
              <a:t>(</a:t>
            </a:r>
            <a:r>
              <a:rPr lang="nl-BE" sz="1800" dirty="0" err="1">
                <a:solidFill>
                  <a:schemeClr val="bg1">
                    <a:lumMod val="50000"/>
                  </a:schemeClr>
                </a:solidFill>
                <a:latin typeface="Avenir Roman" panose="02000503020000020003" pitchFamily="2" charset="0"/>
                <a:cs typeface="Calibri" panose="020F0502020204030204" pitchFamily="34" charset="0"/>
              </a:rPr>
              <a:t>Marsh</a:t>
            </a:r>
            <a:r>
              <a:rPr lang="nl-BE" sz="1800" dirty="0">
                <a:solidFill>
                  <a:schemeClr val="bg1">
                    <a:lumMod val="50000"/>
                  </a:schemeClr>
                </a:solidFill>
                <a:latin typeface="Avenir Roman" panose="02000503020000020003" pitchFamily="2" charset="0"/>
                <a:cs typeface="Calibri" panose="020F0502020204030204" pitchFamily="34" charset="0"/>
              </a:rPr>
              <a:t>, 1977)</a:t>
            </a:r>
          </a:p>
          <a:p>
            <a:pPr fontAlgn="auto">
              <a:lnSpc>
                <a:spcPct val="100000"/>
              </a:lnSpc>
              <a:spcAft>
                <a:spcPts val="0"/>
              </a:spcAft>
            </a:pPr>
            <a:endParaRPr lang="nl-BE" dirty="0">
              <a:solidFill>
                <a:schemeClr val="tx1"/>
              </a:solidFill>
              <a:latin typeface="Avenir Roman" panose="02000503020000020003" pitchFamily="2" charset="0"/>
            </a:endParaRPr>
          </a:p>
        </p:txBody>
      </p:sp>
      <p:sp>
        <p:nvSpPr>
          <p:cNvPr id="12" name="Content Placeholder 2">
            <a:extLst>
              <a:ext uri="{FF2B5EF4-FFF2-40B4-BE49-F238E27FC236}">
                <a16:creationId xmlns:a16="http://schemas.microsoft.com/office/drawing/2014/main" id="{6B9954D1-9D57-46D7-B650-926D6E5E9047}"/>
              </a:ext>
            </a:extLst>
          </p:cNvPr>
          <p:cNvSpPr txBox="1">
            <a:spLocks/>
          </p:cNvSpPr>
          <p:nvPr/>
        </p:nvSpPr>
        <p:spPr>
          <a:xfrm>
            <a:off x="419098" y="2555677"/>
            <a:ext cx="5778502" cy="1647124"/>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Aft>
                <a:spcPts val="0"/>
              </a:spcAft>
            </a:pPr>
            <a:r>
              <a:rPr lang="nl-BE" sz="1800" dirty="0">
                <a:solidFill>
                  <a:srgbClr val="4094D1"/>
                </a:solidFill>
                <a:latin typeface="Avenir Roman" panose="02000503020000020003" pitchFamily="2" charset="0"/>
              </a:rPr>
              <a:t>“</a:t>
            </a:r>
            <a:r>
              <a:rPr lang="nl-BE" sz="1800" dirty="0">
                <a:solidFill>
                  <a:srgbClr val="4094D1"/>
                </a:solidFill>
                <a:latin typeface="Avenir Roman" panose="02000503020000020003" pitchFamily="2" charset="0"/>
                <a:cs typeface="Calibri" panose="020F0502020204030204" pitchFamily="34" charset="0"/>
              </a:rPr>
              <a:t>We sport fans are </a:t>
            </a:r>
            <a:r>
              <a:rPr lang="nl-BE" sz="1800" dirty="0" err="1">
                <a:solidFill>
                  <a:srgbClr val="4094D1"/>
                </a:solidFill>
                <a:latin typeface="Avenir Roman" panose="02000503020000020003" pitchFamily="2" charset="0"/>
                <a:cs typeface="Calibri" panose="020F0502020204030204" pitchFamily="34" charset="0"/>
              </a:rPr>
              <a:t>glorious</a:t>
            </a:r>
            <a:r>
              <a:rPr lang="nl-BE" sz="1800" dirty="0">
                <a:solidFill>
                  <a:srgbClr val="4094D1"/>
                </a:solidFill>
                <a:latin typeface="Avenir Roman" panose="02000503020000020003" pitchFamily="2" charset="0"/>
                <a:cs typeface="Calibri" panose="020F0502020204030204" pitchFamily="34" charset="0"/>
              </a:rPr>
              <a:t> </a:t>
            </a:r>
            <a:r>
              <a:rPr lang="nl-BE" sz="1800" dirty="0" err="1">
                <a:solidFill>
                  <a:srgbClr val="4094D1"/>
                </a:solidFill>
                <a:latin typeface="Avenir Roman" panose="02000503020000020003" pitchFamily="2" charset="0"/>
                <a:cs typeface="Calibri" panose="020F0502020204030204" pitchFamily="34" charset="0"/>
              </a:rPr>
              <a:t>expressions</a:t>
            </a:r>
            <a:r>
              <a:rPr lang="nl-BE" sz="1800" dirty="0">
                <a:solidFill>
                  <a:srgbClr val="4094D1"/>
                </a:solidFill>
                <a:latin typeface="Avenir Roman" panose="02000503020000020003" pitchFamily="2" charset="0"/>
                <a:cs typeface="Calibri" panose="020F0502020204030204" pitchFamily="34" charset="0"/>
              </a:rPr>
              <a:t> of </a:t>
            </a:r>
            <a:r>
              <a:rPr lang="nl-BE" sz="1800" dirty="0" err="1">
                <a:solidFill>
                  <a:srgbClr val="4094D1"/>
                </a:solidFill>
                <a:latin typeface="Avenir Roman" panose="02000503020000020003" pitchFamily="2" charset="0"/>
                <a:cs typeface="Calibri" panose="020F0502020204030204" pitchFamily="34" charset="0"/>
              </a:rPr>
              <a:t>all</a:t>
            </a:r>
            <a:r>
              <a:rPr lang="nl-BE" sz="1800" dirty="0">
                <a:solidFill>
                  <a:srgbClr val="4094D1"/>
                </a:solidFill>
                <a:latin typeface="Avenir Roman" panose="02000503020000020003" pitchFamily="2" charset="0"/>
                <a:cs typeface="Calibri" panose="020F0502020204030204" pitchFamily="34" charset="0"/>
              </a:rPr>
              <a:t> </a:t>
            </a:r>
            <a:r>
              <a:rPr lang="nl-BE" sz="1800" dirty="0" err="1">
                <a:solidFill>
                  <a:srgbClr val="4094D1"/>
                </a:solidFill>
                <a:latin typeface="Avenir Roman" panose="02000503020000020003" pitchFamily="2" charset="0"/>
                <a:cs typeface="Calibri" panose="020F0502020204030204" pitchFamily="34" charset="0"/>
              </a:rPr>
              <a:t>the</a:t>
            </a:r>
            <a:r>
              <a:rPr lang="nl-BE" sz="1800" dirty="0">
                <a:solidFill>
                  <a:srgbClr val="4094D1"/>
                </a:solidFill>
                <a:latin typeface="Avenir Roman" panose="02000503020000020003" pitchFamily="2" charset="0"/>
                <a:cs typeface="Calibri" panose="020F0502020204030204" pitchFamily="34" charset="0"/>
              </a:rPr>
              <a:t> </a:t>
            </a:r>
            <a:r>
              <a:rPr lang="nl-BE" sz="1800" dirty="0" err="1">
                <a:solidFill>
                  <a:srgbClr val="4094D1"/>
                </a:solidFill>
                <a:latin typeface="Avenir Roman" panose="02000503020000020003" pitchFamily="2" charset="0"/>
                <a:cs typeface="Calibri" panose="020F0502020204030204" pitchFamily="34" charset="0"/>
              </a:rPr>
              <a:t>wondrous</a:t>
            </a:r>
            <a:r>
              <a:rPr lang="nl-BE" sz="1800" dirty="0">
                <a:solidFill>
                  <a:srgbClr val="4094D1"/>
                </a:solidFill>
                <a:latin typeface="Avenir Roman" panose="02000503020000020003" pitchFamily="2" charset="0"/>
                <a:cs typeface="Calibri" panose="020F0502020204030204" pitchFamily="34" charset="0"/>
              </a:rPr>
              <a:t> </a:t>
            </a:r>
            <a:r>
              <a:rPr lang="nl-BE" sz="1800" dirty="0" err="1">
                <a:solidFill>
                  <a:srgbClr val="4094D1"/>
                </a:solidFill>
                <a:latin typeface="Avenir Roman" panose="02000503020000020003" pitchFamily="2" charset="0"/>
                <a:cs typeface="Calibri" panose="020F0502020204030204" pitchFamily="34" charset="0"/>
              </a:rPr>
              <a:t>quirks</a:t>
            </a:r>
            <a:r>
              <a:rPr lang="nl-BE" sz="1800" dirty="0">
                <a:solidFill>
                  <a:srgbClr val="4094D1"/>
                </a:solidFill>
                <a:latin typeface="Avenir Roman" panose="02000503020000020003" pitchFamily="2" charset="0"/>
                <a:cs typeface="Calibri" panose="020F0502020204030204" pitchFamily="34" charset="0"/>
              </a:rPr>
              <a:t> </a:t>
            </a:r>
            <a:r>
              <a:rPr lang="nl-BE" sz="1800" dirty="0" err="1">
                <a:solidFill>
                  <a:srgbClr val="4094D1"/>
                </a:solidFill>
                <a:latin typeface="Avenir Roman" panose="02000503020000020003" pitchFamily="2" charset="0"/>
                <a:cs typeface="Calibri" panose="020F0502020204030204" pitchFamily="34" charset="0"/>
              </a:rPr>
              <a:t>and</a:t>
            </a:r>
            <a:r>
              <a:rPr lang="nl-BE" sz="1800" dirty="0">
                <a:solidFill>
                  <a:srgbClr val="4094D1"/>
                </a:solidFill>
                <a:latin typeface="Avenir Roman" panose="02000503020000020003" pitchFamily="2" charset="0"/>
                <a:cs typeface="Calibri" panose="020F0502020204030204" pitchFamily="34" charset="0"/>
              </a:rPr>
              <a:t> </a:t>
            </a:r>
            <a:r>
              <a:rPr lang="nl-BE" sz="1800" dirty="0" err="1">
                <a:solidFill>
                  <a:srgbClr val="4094D1"/>
                </a:solidFill>
                <a:latin typeface="Avenir Roman" panose="02000503020000020003" pitchFamily="2" charset="0"/>
                <a:cs typeface="Calibri" panose="020F0502020204030204" pitchFamily="34" charset="0"/>
              </a:rPr>
              <a:t>oddities</a:t>
            </a:r>
            <a:r>
              <a:rPr lang="nl-BE" sz="1800" dirty="0">
                <a:solidFill>
                  <a:srgbClr val="4094D1"/>
                </a:solidFill>
                <a:latin typeface="Avenir Roman" panose="02000503020000020003" pitchFamily="2" charset="0"/>
                <a:cs typeface="Calibri" panose="020F0502020204030204" pitchFamily="34" charset="0"/>
              </a:rPr>
              <a:t> in human nature</a:t>
            </a:r>
            <a:r>
              <a:rPr lang="nl-BE" sz="1800" dirty="0">
                <a:solidFill>
                  <a:srgbClr val="62A9D5"/>
                </a:solidFill>
                <a:latin typeface="Avenir Roman" panose="02000503020000020003" pitchFamily="2" charset="0"/>
                <a:cs typeface="Calibri" panose="020F0502020204030204" pitchFamily="34" charset="0"/>
              </a:rPr>
              <a:t>” </a:t>
            </a:r>
            <a:r>
              <a:rPr lang="nl-BE" sz="1800" dirty="0">
                <a:solidFill>
                  <a:schemeClr val="tx1"/>
                </a:solidFill>
                <a:latin typeface="Avenir Roman" panose="02000503020000020003" pitchFamily="2" charset="0"/>
                <a:cs typeface="Calibri" panose="020F0502020204030204" pitchFamily="34" charset="0"/>
              </a:rPr>
              <a:t>(</a:t>
            </a:r>
            <a:r>
              <a:rPr lang="nl-BE" sz="1800" dirty="0">
                <a:solidFill>
                  <a:schemeClr val="bg1">
                    <a:lumMod val="50000"/>
                  </a:schemeClr>
                </a:solidFill>
                <a:latin typeface="Avenir Roman" panose="02000503020000020003" pitchFamily="2" charset="0"/>
                <a:cs typeface="Calibri" panose="020F0502020204030204" pitchFamily="34" charset="0"/>
              </a:rPr>
              <a:t>Simons, 2013)</a:t>
            </a:r>
          </a:p>
          <a:p>
            <a:pPr fontAlgn="auto">
              <a:lnSpc>
                <a:spcPct val="100000"/>
              </a:lnSpc>
              <a:spcAft>
                <a:spcPts val="0"/>
              </a:spcAft>
            </a:pPr>
            <a:endParaRPr lang="nl-BE" dirty="0">
              <a:solidFill>
                <a:schemeClr val="tx1"/>
              </a:solidFill>
              <a:latin typeface="Avenir Roman" panose="02000503020000020003" pitchFamily="2" charset="0"/>
            </a:endParaRPr>
          </a:p>
        </p:txBody>
      </p:sp>
      <p:sp>
        <p:nvSpPr>
          <p:cNvPr id="13" name="Content Placeholder 2">
            <a:extLst>
              <a:ext uri="{FF2B5EF4-FFF2-40B4-BE49-F238E27FC236}">
                <a16:creationId xmlns:a16="http://schemas.microsoft.com/office/drawing/2014/main" id="{B823CB99-7BAF-4ED5-BD03-2D59434AD547}"/>
              </a:ext>
            </a:extLst>
          </p:cNvPr>
          <p:cNvSpPr txBox="1">
            <a:spLocks/>
          </p:cNvSpPr>
          <p:nvPr/>
        </p:nvSpPr>
        <p:spPr>
          <a:xfrm>
            <a:off x="419098" y="2068284"/>
            <a:ext cx="2074962" cy="35226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spcAft>
                <a:spcPts val="0"/>
              </a:spcAft>
            </a:pPr>
            <a:r>
              <a:rPr lang="nl-BE" sz="1800" dirty="0">
                <a:solidFill>
                  <a:schemeClr val="tx1"/>
                </a:solidFill>
                <a:latin typeface="Avenir Roman" panose="02000503020000020003" pitchFamily="2" charset="0"/>
                <a:cs typeface="Calibri" panose="020F0502020204030204" pitchFamily="34" charset="0"/>
              </a:rPr>
              <a:t>versus</a:t>
            </a:r>
          </a:p>
          <a:p>
            <a:pPr fontAlgn="auto">
              <a:spcAft>
                <a:spcPts val="0"/>
              </a:spcAft>
            </a:pPr>
            <a:endParaRPr lang="nl-BE" sz="1800" dirty="0">
              <a:solidFill>
                <a:schemeClr val="tx1"/>
              </a:solidFill>
              <a:latin typeface="Avenir Roman" panose="02000503020000020003" pitchFamily="2" charset="0"/>
            </a:endParaRPr>
          </a:p>
        </p:txBody>
      </p:sp>
      <p:sp>
        <p:nvSpPr>
          <p:cNvPr id="15" name="Title 1">
            <a:extLst>
              <a:ext uri="{FF2B5EF4-FFF2-40B4-BE49-F238E27FC236}">
                <a16:creationId xmlns:a16="http://schemas.microsoft.com/office/drawing/2014/main" id="{5665B566-0134-6447-B3DE-BAAC51F7E164}"/>
              </a:ext>
            </a:extLst>
          </p:cNvPr>
          <p:cNvSpPr>
            <a:spLocks noGrp="1"/>
          </p:cNvSpPr>
          <p:nvPr>
            <p:ph type="ctrTitle"/>
          </p:nvPr>
        </p:nvSpPr>
        <p:spPr>
          <a:xfrm>
            <a:off x="319453" y="383855"/>
            <a:ext cx="7772400" cy="521493"/>
          </a:xfrm>
        </p:spPr>
        <p:txBody>
          <a:bodyPr anchor="t">
            <a:noAutofit/>
          </a:bodyPr>
          <a:lstStyle>
            <a:lvl1pPr algn="l">
              <a:defRPr sz="3600" b="1"/>
            </a:lvl1pPr>
          </a:lstStyle>
          <a:p>
            <a:r>
              <a:rPr lang="en-US" sz="3200" b="0" dirty="0">
                <a:solidFill>
                  <a:srgbClr val="22568B"/>
                </a:solidFill>
                <a:latin typeface="Avenir Roman" panose="02000503020000020003" pitchFamily="2" charset="0"/>
                <a:cs typeface="Shree Devanagari 714" panose="02000600000000000000" pitchFamily="2" charset="0"/>
              </a:rPr>
              <a:t>Background</a:t>
            </a:r>
            <a:br>
              <a:rPr lang="en-US" sz="3200" dirty="0">
                <a:latin typeface="Avenir Roman" panose="02000503020000020003" pitchFamily="2" charset="0"/>
              </a:rPr>
            </a:br>
            <a:endParaRPr lang="en-US" sz="3200" dirty="0">
              <a:latin typeface="Avenir Roman" panose="02000503020000020003" pitchFamily="2" charset="0"/>
            </a:endParaRPr>
          </a:p>
        </p:txBody>
      </p:sp>
    </p:spTree>
    <p:extLst>
      <p:ext uri="{BB962C8B-B14F-4D97-AF65-F5344CB8AC3E}">
        <p14:creationId xmlns:p14="http://schemas.microsoft.com/office/powerpoint/2010/main" val="16817692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8"/>
                                        </p:tgtEl>
                                        <p:attrNameLst>
                                          <p:attrName>style.visibility</p:attrName>
                                        </p:attrNameLst>
                                      </p:cBhvr>
                                      <p:to>
                                        <p:strVal val="visible"/>
                                      </p:to>
                                    </p:set>
                                    <p:anim calcmode="lin" valueType="num">
                                      <p:cBhvr additive="base">
                                        <p:cTn id="11" dur="500" fill="hold"/>
                                        <p:tgtEl>
                                          <p:spTgt spid="8"/>
                                        </p:tgtEl>
                                        <p:attrNameLst>
                                          <p:attrName>ppt_x</p:attrName>
                                        </p:attrNameLst>
                                      </p:cBhvr>
                                      <p:tavLst>
                                        <p:tav tm="0">
                                          <p:val>
                                            <p:strVal val="#ppt_x"/>
                                          </p:val>
                                        </p:tav>
                                        <p:tav tm="100000">
                                          <p:val>
                                            <p:strVal val="#ppt_x"/>
                                          </p:val>
                                        </p:tav>
                                      </p:tavLst>
                                    </p:anim>
                                    <p:anim calcmode="lin" valueType="num">
                                      <p:cBhvr additive="base">
                                        <p:cTn id="12" dur="500" fill="hold"/>
                                        <p:tgtEl>
                                          <p:spTgt spid="8"/>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4">
                                            <p:txEl>
                                              <p:pRg st="0" end="0"/>
                                            </p:txEl>
                                          </p:spTgt>
                                        </p:tgtEl>
                                        <p:attrNameLst>
                                          <p:attrName>style.visibility</p:attrName>
                                        </p:attrNameLst>
                                      </p:cBhvr>
                                      <p:to>
                                        <p:strVal val="visible"/>
                                      </p:to>
                                    </p:set>
                                    <p:anim calcmode="lin" valueType="num">
                                      <p:cBhvr additive="base">
                                        <p:cTn id="21"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P spid="12"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5</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679939" y="438353"/>
            <a:ext cx="7772400" cy="521493"/>
          </a:xfrm>
        </p:spPr>
        <p:txBody>
          <a:bodyPr anchor="t">
            <a:noAutofit/>
          </a:bodyPr>
          <a:lstStyle>
            <a:lvl1pPr algn="l">
              <a:defRPr sz="3600" b="1"/>
            </a:lvl1pPr>
          </a:lstStyle>
          <a:p>
            <a:br>
              <a:rPr lang="en-US" dirty="0"/>
            </a:br>
            <a:endParaRPr lang="en-US" dirty="0"/>
          </a:p>
        </p:txBody>
      </p:sp>
      <p:pic>
        <p:nvPicPr>
          <p:cNvPr id="4" name="Picture 3">
            <a:extLst>
              <a:ext uri="{FF2B5EF4-FFF2-40B4-BE49-F238E27FC236}">
                <a16:creationId xmlns:a16="http://schemas.microsoft.com/office/drawing/2014/main" id="{F1455353-34D9-4432-8B69-134EB8929E5F}"/>
              </a:ext>
            </a:extLst>
          </p:cNvPr>
          <p:cNvPicPr>
            <a:picLocks noChangeAspect="1"/>
          </p:cNvPicPr>
          <p:nvPr/>
        </p:nvPicPr>
        <p:blipFill>
          <a:blip r:embed="rId3"/>
          <a:stretch>
            <a:fillRect/>
          </a:stretch>
        </p:blipFill>
        <p:spPr>
          <a:xfrm>
            <a:off x="3536950" y="863215"/>
            <a:ext cx="2007507" cy="2656086"/>
          </a:xfrm>
          <a:prstGeom prst="rect">
            <a:avLst/>
          </a:prstGeom>
          <a:effectLst>
            <a:softEdge rad="88900"/>
          </a:effectLst>
        </p:spPr>
      </p:pic>
      <p:sp>
        <p:nvSpPr>
          <p:cNvPr id="8" name="Subtitle 3">
            <a:extLst>
              <a:ext uri="{FF2B5EF4-FFF2-40B4-BE49-F238E27FC236}">
                <a16:creationId xmlns:a16="http://schemas.microsoft.com/office/drawing/2014/main" id="{32B8CC07-B520-4D3C-97DA-0A58970D72DB}"/>
              </a:ext>
            </a:extLst>
          </p:cNvPr>
          <p:cNvSpPr txBox="1">
            <a:spLocks/>
          </p:cNvSpPr>
          <p:nvPr/>
        </p:nvSpPr>
        <p:spPr>
          <a:xfrm>
            <a:off x="388396" y="3726923"/>
            <a:ext cx="7634514" cy="773872"/>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Aft>
                <a:spcPts val="0"/>
              </a:spcAft>
            </a:pPr>
            <a:r>
              <a:rPr lang="nl-BE" sz="1800" dirty="0">
                <a:solidFill>
                  <a:schemeClr val="tx1"/>
                </a:solidFill>
                <a:latin typeface="Avenir Roman" panose="02000503020000020003" pitchFamily="2" charset="0"/>
              </a:rPr>
              <a:t>We can use sport fans as ‘guinea pigs’ to understand the importance of social context and internalized group norms   </a:t>
            </a:r>
          </a:p>
        </p:txBody>
      </p:sp>
      <p:sp>
        <p:nvSpPr>
          <p:cNvPr id="12" name="Content Placeholder 2">
            <a:extLst>
              <a:ext uri="{FF2B5EF4-FFF2-40B4-BE49-F238E27FC236}">
                <a16:creationId xmlns:a16="http://schemas.microsoft.com/office/drawing/2014/main" id="{A9B1C8AD-0658-4BE0-B9E2-D201D13BE3B0}"/>
              </a:ext>
            </a:extLst>
          </p:cNvPr>
          <p:cNvSpPr txBox="1">
            <a:spLocks/>
          </p:cNvSpPr>
          <p:nvPr/>
        </p:nvSpPr>
        <p:spPr>
          <a:xfrm>
            <a:off x="388396" y="4500795"/>
            <a:ext cx="6542454" cy="504959"/>
          </a:xfrm>
          <a:prstGeom prst="rect">
            <a:avLst/>
          </a:prstGeom>
        </p:spPr>
        <p:txBody>
          <a:bodyPr vert="horz" lIns="91440" tIns="45720" rIns="91440" bIns="45720" rtlCol="0">
            <a:norm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fontAlgn="auto">
              <a:lnSpc>
                <a:spcPct val="100000"/>
              </a:lnSpc>
              <a:spcBef>
                <a:spcPts val="0"/>
              </a:spcBef>
              <a:spcAft>
                <a:spcPts val="0"/>
              </a:spcAft>
            </a:pPr>
            <a:r>
              <a:rPr lang="nl-BE" sz="1800" i="1" dirty="0">
                <a:solidFill>
                  <a:schemeClr val="tx1"/>
                </a:solidFill>
                <a:latin typeface="Avenir Roman" panose="02000503020000020003" pitchFamily="2" charset="0"/>
                <a:cs typeface="Calibri" panose="020F0502020204030204" pitchFamily="34" charset="0"/>
              </a:rPr>
              <a:t>Note</a:t>
            </a:r>
            <a:r>
              <a:rPr lang="nl-BE" sz="1800" dirty="0">
                <a:solidFill>
                  <a:schemeClr val="tx1"/>
                </a:solidFill>
                <a:latin typeface="Avenir Roman" panose="02000503020000020003" pitchFamily="2" charset="0"/>
                <a:cs typeface="Calibri" panose="020F0502020204030204" pitchFamily="34" charset="0"/>
              </a:rPr>
              <a:t>: For a discussion of Hooliganism see Lecture 18 </a:t>
            </a:r>
            <a:r>
              <a:rPr lang="nl-BE" sz="1800" dirty="0">
                <a:solidFill>
                  <a:schemeClr val="bg1">
                    <a:lumMod val="50000"/>
                  </a:schemeClr>
                </a:solidFill>
                <a:latin typeface="Avenir Roman" panose="02000503020000020003" pitchFamily="2" charset="0"/>
                <a:cs typeface="Calibri" panose="020F0502020204030204" pitchFamily="34" charset="0"/>
              </a:rPr>
              <a:t>(Stott)</a:t>
            </a:r>
          </a:p>
          <a:p>
            <a:pPr fontAlgn="auto">
              <a:spcAft>
                <a:spcPts val="0"/>
              </a:spcAft>
            </a:pPr>
            <a:endParaRPr lang="nl-BE" dirty="0">
              <a:solidFill>
                <a:schemeClr val="tx1"/>
              </a:solidFill>
              <a:latin typeface="Avenir Roman" panose="02000503020000020003" pitchFamily="2" charset="0"/>
            </a:endParaRPr>
          </a:p>
        </p:txBody>
      </p:sp>
      <p:sp>
        <p:nvSpPr>
          <p:cNvPr id="10" name="Title 1">
            <a:extLst>
              <a:ext uri="{FF2B5EF4-FFF2-40B4-BE49-F238E27FC236}">
                <a16:creationId xmlns:a16="http://schemas.microsoft.com/office/drawing/2014/main" id="{307DDEE6-874E-1D49-AFCB-08A6D7D4F39F}"/>
              </a:ext>
            </a:extLst>
          </p:cNvPr>
          <p:cNvSpPr txBox="1">
            <a:spLocks/>
          </p:cNvSpPr>
          <p:nvPr/>
        </p:nvSpPr>
        <p:spPr>
          <a:xfrm>
            <a:off x="319453" y="383855"/>
            <a:ext cx="7772400" cy="521493"/>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a:solidFill>
                  <a:srgbClr val="22568B"/>
                </a:solidFill>
                <a:latin typeface="Avenir Roman" panose="02000503020000020003" pitchFamily="2" charset="0"/>
                <a:cs typeface="Shree Devanagari 714" panose="02000600000000000000" pitchFamily="2" charset="0"/>
              </a:rPr>
              <a:t>Background</a:t>
            </a:r>
            <a:br>
              <a:rPr lang="en-US" sz="3200">
                <a:latin typeface="Avenir Roman" panose="02000503020000020003" pitchFamily="2" charset="0"/>
              </a:rPr>
            </a:br>
            <a:endParaRPr lang="en-US" sz="3200" dirty="0">
              <a:latin typeface="Avenir Roman" panose="02000503020000020003" pitchFamily="2" charset="0"/>
            </a:endParaRPr>
          </a:p>
        </p:txBody>
      </p:sp>
    </p:spTree>
    <p:extLst>
      <p:ext uri="{BB962C8B-B14F-4D97-AF65-F5344CB8AC3E}">
        <p14:creationId xmlns:p14="http://schemas.microsoft.com/office/powerpoint/2010/main" val="416207027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ppt_x"/>
                                          </p:val>
                                        </p:tav>
                                        <p:tav tm="100000">
                                          <p:val>
                                            <p:strVal val="#ppt_x"/>
                                          </p:val>
                                        </p:tav>
                                      </p:tavLst>
                                    </p:anim>
                                    <p:anim calcmode="lin" valueType="num">
                                      <p:cBhvr additive="base">
                                        <p:cTn id="14"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55348F9-210E-C443-8CA1-89C8A2FF8992}"/>
              </a:ext>
            </a:extLst>
          </p:cNvPr>
          <p:cNvSpPr txBox="1">
            <a:spLocks/>
          </p:cNvSpPr>
          <p:nvPr/>
        </p:nvSpPr>
        <p:spPr>
          <a:xfrm>
            <a:off x="372207" y="429486"/>
            <a:ext cx="7772400" cy="521493"/>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dirty="0">
                <a:solidFill>
                  <a:srgbClr val="22568B"/>
                </a:solidFill>
                <a:latin typeface="Avenir Roman" panose="02000503020000020003" pitchFamily="2" charset="0"/>
              </a:rPr>
              <a:t>The intensity of group </a:t>
            </a:r>
            <a:r>
              <a:rPr lang="en-US" sz="3200" b="0" dirty="0" err="1">
                <a:solidFill>
                  <a:srgbClr val="22568B"/>
                </a:solidFill>
                <a:latin typeface="Avenir Roman" panose="02000503020000020003" pitchFamily="2" charset="0"/>
              </a:rPr>
              <a:t>behaviour</a:t>
            </a:r>
            <a:r>
              <a:rPr lang="en-US" sz="3200" b="0" dirty="0">
                <a:solidFill>
                  <a:srgbClr val="22568B"/>
                </a:solidFill>
                <a:latin typeface="Avenir Roman" panose="02000503020000020003" pitchFamily="2" charset="0"/>
              </a:rPr>
              <a:t>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in sport contexts</a:t>
            </a:r>
          </a:p>
        </p:txBody>
      </p:sp>
      <p:sp>
        <p:nvSpPr>
          <p:cNvPr id="10" name="Subtitle 2">
            <a:extLst>
              <a:ext uri="{FF2B5EF4-FFF2-40B4-BE49-F238E27FC236}">
                <a16:creationId xmlns:a16="http://schemas.microsoft.com/office/drawing/2014/main" id="{ED2BBC37-AAF2-024F-AB49-C58F830F0DA2}"/>
              </a:ext>
            </a:extLst>
          </p:cNvPr>
          <p:cNvSpPr>
            <a:spLocks noGrp="1"/>
          </p:cNvSpPr>
          <p:nvPr>
            <p:ph type="subTitle" idx="1"/>
          </p:nvPr>
        </p:nvSpPr>
        <p:spPr>
          <a:xfrm>
            <a:off x="424961" y="1550719"/>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4094D1"/>
                </a:solidFill>
                <a:latin typeface="Avenir Roman" panose="02000503020000020003" pitchFamily="2" charset="0"/>
              </a:rPr>
              <a:t>Three specific characteristics</a:t>
            </a:r>
          </a:p>
        </p:txBody>
      </p:sp>
      <p:sp>
        <p:nvSpPr>
          <p:cNvPr id="11" name="Content Placeholder 2">
            <a:extLst>
              <a:ext uri="{FF2B5EF4-FFF2-40B4-BE49-F238E27FC236}">
                <a16:creationId xmlns:a16="http://schemas.microsoft.com/office/drawing/2014/main" id="{BC6D514D-D432-E84A-AFAF-E76F4A4F7065}"/>
              </a:ext>
            </a:extLst>
          </p:cNvPr>
          <p:cNvSpPr>
            <a:spLocks noGrp="1"/>
          </p:cNvSpPr>
          <p:nvPr>
            <p:ph sz="quarter" idx="10"/>
          </p:nvPr>
        </p:nvSpPr>
        <p:spPr>
          <a:xfrm>
            <a:off x="533399" y="2107170"/>
            <a:ext cx="7078435" cy="995458"/>
          </a:xfrm>
        </p:spPr>
        <p:txBody>
          <a:bodyPr>
            <a:normAutofit/>
          </a:bodyPr>
          <a:lstStyle/>
          <a:p>
            <a:pPr>
              <a:lnSpc>
                <a:spcPct val="90000"/>
              </a:lnSpc>
            </a:pPr>
            <a:r>
              <a:rPr lang="nl-BE" dirty="0">
                <a:latin typeface="Avenir Roman" panose="02000503020000020003" pitchFamily="2" charset="0"/>
              </a:rPr>
              <a:t>1. The zero-sum nature of sport events</a:t>
            </a:r>
          </a:p>
        </p:txBody>
      </p:sp>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6</a:t>
            </a:fld>
            <a:endParaRPr lang="en-GB" dirty="0"/>
          </a:p>
        </p:txBody>
      </p:sp>
      <p:pic>
        <p:nvPicPr>
          <p:cNvPr id="8" name="Picture 7">
            <a:extLst>
              <a:ext uri="{FF2B5EF4-FFF2-40B4-BE49-F238E27FC236}">
                <a16:creationId xmlns:a16="http://schemas.microsoft.com/office/drawing/2014/main" id="{5358056E-F067-48AE-9130-770F65F1AAA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817421" y="3245332"/>
            <a:ext cx="2435758" cy="1600846"/>
          </a:xfrm>
          <a:prstGeom prst="rect">
            <a:avLst/>
          </a:prstGeom>
          <a:effectLst>
            <a:softEdge rad="165100"/>
          </a:effectLst>
        </p:spPr>
      </p:pic>
      <p:pic>
        <p:nvPicPr>
          <p:cNvPr id="9" name="Picture 8">
            <a:extLst>
              <a:ext uri="{FF2B5EF4-FFF2-40B4-BE49-F238E27FC236}">
                <a16:creationId xmlns:a16="http://schemas.microsoft.com/office/drawing/2014/main" id="{EB2C7A19-DC7D-4365-B94A-8E281F0758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9954" y="3147710"/>
            <a:ext cx="3284022" cy="1848435"/>
          </a:xfrm>
          <a:prstGeom prst="rect">
            <a:avLst/>
          </a:prstGeom>
          <a:effectLst>
            <a:softEdge rad="368300"/>
          </a:effectLst>
        </p:spPr>
      </p:pic>
      <p:pic>
        <p:nvPicPr>
          <p:cNvPr id="15" name="Picture 14">
            <a:extLst>
              <a:ext uri="{FF2B5EF4-FFF2-40B4-BE49-F238E27FC236}">
                <a16:creationId xmlns:a16="http://schemas.microsoft.com/office/drawing/2014/main" id="{8AB43F4C-E5A3-4B3D-BAC1-2BFEE36657E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76624" y="3139985"/>
            <a:ext cx="2717311" cy="1811540"/>
          </a:xfrm>
          <a:prstGeom prst="rect">
            <a:avLst/>
          </a:prstGeom>
          <a:effectLst>
            <a:softEdge rad="177800"/>
          </a:effectLst>
        </p:spPr>
      </p:pic>
      <p:sp>
        <p:nvSpPr>
          <p:cNvPr id="17" name="Subtitle 3">
            <a:extLst>
              <a:ext uri="{FF2B5EF4-FFF2-40B4-BE49-F238E27FC236}">
                <a16:creationId xmlns:a16="http://schemas.microsoft.com/office/drawing/2014/main" id="{6A893AD8-7646-4EAB-B6C1-B60E6D518C2A}"/>
              </a:ext>
            </a:extLst>
          </p:cNvPr>
          <p:cNvSpPr txBox="1">
            <a:spLocks noGrp="1"/>
          </p:cNvSpPr>
          <p:nvPr>
            <p:ph type="ctrTitle"/>
          </p:nvPr>
        </p:nvSpPr>
        <p:spPr>
          <a:xfrm>
            <a:off x="533399" y="2580340"/>
            <a:ext cx="7772400" cy="522288"/>
          </a:xfrm>
          <a:prstGeom prst="rect">
            <a:avLst/>
          </a:prstGeom>
        </p:spPr>
        <p:txBody>
          <a:bodyPr vert="horz" lIns="91440" tIns="45720" rIns="91440" bIns="45720" rtlCol="0">
            <a:noAutofit/>
          </a:bodyPr>
          <a:lstStyle>
            <a:lvl1pPr marL="0" indent="0" algn="l" defTabSz="685800" rtl="0" eaLnBrk="1" latinLnBrk="0" hangingPunct="1">
              <a:lnSpc>
                <a:spcPct val="85000"/>
              </a:lnSpc>
              <a:spcBef>
                <a:spcPts val="975"/>
              </a:spcBef>
              <a:buFont typeface="Arial" pitchFamily="34" charset="0"/>
              <a:buNone/>
              <a:defRPr sz="2800" kern="120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marL="180975" indent="-180975" fontAlgn="auto">
              <a:spcAft>
                <a:spcPts val="0"/>
              </a:spcAft>
              <a:buFont typeface="Arial" panose="020B0604020202020204" pitchFamily="34" charset="0"/>
              <a:buChar char="•"/>
            </a:pPr>
            <a:r>
              <a:rPr lang="nl-BE" sz="1800" b="0" dirty="0">
                <a:solidFill>
                  <a:schemeClr val="tx1">
                    <a:lumMod val="85000"/>
                    <a:lumOff val="15000"/>
                  </a:schemeClr>
                </a:solidFill>
                <a:latin typeface="Avenir Roman"/>
              </a:rPr>
              <a:t>Illustrated by “the disgrace of Gijon” (World Cup 1982)  </a:t>
            </a:r>
          </a:p>
        </p:txBody>
      </p:sp>
    </p:spTree>
    <p:extLst>
      <p:ext uri="{BB962C8B-B14F-4D97-AF65-F5344CB8AC3E}">
        <p14:creationId xmlns:p14="http://schemas.microsoft.com/office/powerpoint/2010/main" val="28465100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ppt_x"/>
                                          </p:val>
                                        </p:tav>
                                        <p:tav tm="100000">
                                          <p:val>
                                            <p:strVal val="#ppt_x"/>
                                          </p:val>
                                        </p:tav>
                                      </p:tavLst>
                                    </p:anim>
                                    <p:anim calcmode="lin" valueType="num">
                                      <p:cBhvr additive="base">
                                        <p:cTn id="18" dur="500" fill="hold"/>
                                        <p:tgtEl>
                                          <p:spTgt spid="8"/>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500" fill="hold"/>
                                        <p:tgtEl>
                                          <p:spTgt spid="15"/>
                                        </p:tgtEl>
                                        <p:attrNameLst>
                                          <p:attrName>ppt_x</p:attrName>
                                        </p:attrNameLst>
                                      </p:cBhvr>
                                      <p:tavLst>
                                        <p:tav tm="0">
                                          <p:val>
                                            <p:strVal val="#ppt_x"/>
                                          </p:val>
                                        </p:tav>
                                        <p:tav tm="100000">
                                          <p:val>
                                            <p:strVal val="#ppt_x"/>
                                          </p:val>
                                        </p:tav>
                                      </p:tavLst>
                                    </p:anim>
                                    <p:anim calcmode="lin" valueType="num">
                                      <p:cBhvr additive="base">
                                        <p:cTn id="22"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55348F9-210E-C443-8CA1-89C8A2FF8992}"/>
              </a:ext>
            </a:extLst>
          </p:cNvPr>
          <p:cNvSpPr txBox="1">
            <a:spLocks/>
          </p:cNvSpPr>
          <p:nvPr/>
        </p:nvSpPr>
        <p:spPr>
          <a:xfrm>
            <a:off x="372207" y="429486"/>
            <a:ext cx="7772400" cy="521493"/>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dirty="0">
                <a:solidFill>
                  <a:srgbClr val="22568B"/>
                </a:solidFill>
                <a:latin typeface="Avenir Roman" panose="02000503020000020003" pitchFamily="2" charset="0"/>
              </a:rPr>
              <a:t>The intensity of group </a:t>
            </a:r>
            <a:r>
              <a:rPr lang="en-US" sz="3200" b="0" dirty="0" err="1">
                <a:solidFill>
                  <a:srgbClr val="22568B"/>
                </a:solidFill>
                <a:latin typeface="Avenir Roman" panose="02000503020000020003" pitchFamily="2" charset="0"/>
              </a:rPr>
              <a:t>behaviour</a:t>
            </a:r>
            <a:r>
              <a:rPr lang="en-US" sz="3200" b="0" dirty="0">
                <a:solidFill>
                  <a:srgbClr val="22568B"/>
                </a:solidFill>
                <a:latin typeface="Avenir Roman" panose="02000503020000020003" pitchFamily="2" charset="0"/>
              </a:rPr>
              <a:t>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in sport contexts</a:t>
            </a:r>
          </a:p>
        </p:txBody>
      </p:sp>
      <p:sp>
        <p:nvSpPr>
          <p:cNvPr id="10" name="Subtitle 2">
            <a:extLst>
              <a:ext uri="{FF2B5EF4-FFF2-40B4-BE49-F238E27FC236}">
                <a16:creationId xmlns:a16="http://schemas.microsoft.com/office/drawing/2014/main" id="{ED2BBC37-AAF2-024F-AB49-C58F830F0DA2}"/>
              </a:ext>
            </a:extLst>
          </p:cNvPr>
          <p:cNvSpPr>
            <a:spLocks noGrp="1"/>
          </p:cNvSpPr>
          <p:nvPr>
            <p:ph type="subTitle" idx="1"/>
          </p:nvPr>
        </p:nvSpPr>
        <p:spPr>
          <a:xfrm>
            <a:off x="424961" y="1550719"/>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4094D1"/>
                </a:solidFill>
                <a:latin typeface="Avenir Roman" panose="02000503020000020003" pitchFamily="2" charset="0"/>
              </a:rPr>
              <a:t>Three specific characteristics</a:t>
            </a:r>
          </a:p>
        </p:txBody>
      </p:sp>
      <p:sp>
        <p:nvSpPr>
          <p:cNvPr id="11" name="Content Placeholder 2">
            <a:extLst>
              <a:ext uri="{FF2B5EF4-FFF2-40B4-BE49-F238E27FC236}">
                <a16:creationId xmlns:a16="http://schemas.microsoft.com/office/drawing/2014/main" id="{BC6D514D-D432-E84A-AFAF-E76F4A4F7065}"/>
              </a:ext>
            </a:extLst>
          </p:cNvPr>
          <p:cNvSpPr>
            <a:spLocks noGrp="1"/>
          </p:cNvSpPr>
          <p:nvPr>
            <p:ph sz="quarter" idx="10"/>
          </p:nvPr>
        </p:nvSpPr>
        <p:spPr>
          <a:xfrm>
            <a:off x="533399" y="2107170"/>
            <a:ext cx="7663962" cy="3643086"/>
          </a:xfrm>
        </p:spPr>
        <p:txBody>
          <a:bodyPr>
            <a:normAutofit/>
          </a:bodyPr>
          <a:lstStyle/>
          <a:p>
            <a:pPr>
              <a:lnSpc>
                <a:spcPct val="90000"/>
              </a:lnSpc>
            </a:pPr>
            <a:r>
              <a:rPr lang="nl-BE" dirty="0">
                <a:latin typeface="Avenir Roman" panose="02000503020000020003" pitchFamily="2" charset="0"/>
              </a:rPr>
              <a:t>2. </a:t>
            </a:r>
            <a:r>
              <a:rPr lang="nl-BE" dirty="0">
                <a:latin typeface="Avenir Roman"/>
              </a:rPr>
              <a:t>The frequency, intensity and clarity of performance feedback</a:t>
            </a:r>
          </a:p>
          <a:p>
            <a:pPr>
              <a:lnSpc>
                <a:spcPct val="90000"/>
              </a:lnSpc>
            </a:pPr>
            <a:endParaRPr lang="nl-BE" dirty="0">
              <a:latin typeface="Avenir Roman" panose="02000503020000020003" pitchFamily="2" charset="0"/>
            </a:endParaRPr>
          </a:p>
        </p:txBody>
      </p:sp>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7</a:t>
            </a:fld>
            <a:endParaRPr lang="en-GB" dirty="0"/>
          </a:p>
        </p:txBody>
      </p:sp>
      <p:sp>
        <p:nvSpPr>
          <p:cNvPr id="12" name="Subtitle 3">
            <a:extLst>
              <a:ext uri="{FF2B5EF4-FFF2-40B4-BE49-F238E27FC236}">
                <a16:creationId xmlns:a16="http://schemas.microsoft.com/office/drawing/2014/main" id="{4B34830F-38B3-304C-A8B3-050FCD9E07AE}"/>
              </a:ext>
            </a:extLst>
          </p:cNvPr>
          <p:cNvSpPr txBox="1">
            <a:spLocks/>
          </p:cNvSpPr>
          <p:nvPr/>
        </p:nvSpPr>
        <p:spPr>
          <a:xfrm>
            <a:off x="533399" y="2580340"/>
            <a:ext cx="7772400" cy="522288"/>
          </a:xfrm>
          <a:prstGeom prst="rect">
            <a:avLst/>
          </a:prstGeom>
        </p:spPr>
        <p:txBody>
          <a:bodyPr vert="horz" lIns="91440" tIns="45720" rIns="91440" bIns="45720" rtlCol="0" anchor="t">
            <a:noAutofit/>
          </a:bodyPr>
          <a:lstStyle>
            <a:lvl1pPr marL="0" indent="0" algn="l" defTabSz="685800" rtl="0" eaLnBrk="1" latinLnBrk="0" hangingPunct="1">
              <a:lnSpc>
                <a:spcPct val="85000"/>
              </a:lnSpc>
              <a:spcBef>
                <a:spcPts val="975"/>
              </a:spcBef>
              <a:buFont typeface="Arial" pitchFamily="34" charset="0"/>
              <a:buNone/>
              <a:defRPr sz="2800" b="1" kern="1200" spc="-90" baseline="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marL="180975" indent="-180975" fontAlgn="auto">
              <a:spcAft>
                <a:spcPts val="0"/>
              </a:spcAft>
              <a:buFont typeface="Arial" pitchFamily="34" charset="0"/>
              <a:buChar char="•"/>
            </a:pPr>
            <a:r>
              <a:rPr lang="nl-BE" sz="1800" b="0" dirty="0">
                <a:solidFill>
                  <a:schemeClr val="tx1"/>
                </a:solidFill>
                <a:latin typeface="Avenir Roman" panose="02000503020000020003" pitchFamily="2" charset="0"/>
              </a:rPr>
              <a:t>Seen in proliferation of tables and statistics</a:t>
            </a:r>
          </a:p>
        </p:txBody>
      </p:sp>
      <p:pic>
        <p:nvPicPr>
          <p:cNvPr id="6" name="Picture 5">
            <a:extLst>
              <a:ext uri="{FF2B5EF4-FFF2-40B4-BE49-F238E27FC236}">
                <a16:creationId xmlns:a16="http://schemas.microsoft.com/office/drawing/2014/main" id="{82602043-13AF-ED48-BC44-613DEA6FB2C5}"/>
              </a:ext>
            </a:extLst>
          </p:cNvPr>
          <p:cNvPicPr>
            <a:picLocks noChangeAspect="1"/>
          </p:cNvPicPr>
          <p:nvPr/>
        </p:nvPicPr>
        <p:blipFill>
          <a:blip r:embed="rId3"/>
          <a:stretch>
            <a:fillRect/>
          </a:stretch>
        </p:blipFill>
        <p:spPr>
          <a:xfrm>
            <a:off x="2470150" y="2995465"/>
            <a:ext cx="3379665" cy="1831812"/>
          </a:xfrm>
          <a:prstGeom prst="rect">
            <a:avLst/>
          </a:prstGeom>
        </p:spPr>
      </p:pic>
    </p:spTree>
    <p:extLst>
      <p:ext uri="{BB962C8B-B14F-4D97-AF65-F5344CB8AC3E}">
        <p14:creationId xmlns:p14="http://schemas.microsoft.com/office/powerpoint/2010/main" val="705798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055348F9-210E-C443-8CA1-89C8A2FF8992}"/>
              </a:ext>
            </a:extLst>
          </p:cNvPr>
          <p:cNvSpPr txBox="1">
            <a:spLocks/>
          </p:cNvSpPr>
          <p:nvPr/>
        </p:nvSpPr>
        <p:spPr>
          <a:xfrm>
            <a:off x="372207" y="429486"/>
            <a:ext cx="7772400" cy="521493"/>
          </a:xfrm>
          <a:prstGeom prst="rect">
            <a:avLst/>
          </a:prstGeom>
        </p:spPr>
        <p:txBody>
          <a:bodyPr vert="horz" lIns="91440" tIns="45720" rIns="91440" bIns="45720" rtlCol="0" anchor="t">
            <a:noAutofit/>
          </a:bodyPr>
          <a:lstStyle>
            <a:lvl1pPr algn="l" defTabSz="685800" rtl="0" eaLnBrk="1" latinLnBrk="0" hangingPunct="1">
              <a:lnSpc>
                <a:spcPct val="85000"/>
              </a:lnSpc>
              <a:spcBef>
                <a:spcPct val="0"/>
              </a:spcBef>
              <a:buNone/>
              <a:defRPr sz="3600" b="1" kern="1200" spc="-90" baseline="0">
                <a:solidFill>
                  <a:schemeClr val="accent1"/>
                </a:solidFill>
                <a:latin typeface="+mj-lt"/>
                <a:ea typeface="+mj-ea"/>
                <a:cs typeface="+mj-cs"/>
              </a:defRPr>
            </a:lvl1pPr>
          </a:lstStyle>
          <a:p>
            <a:pPr fontAlgn="auto">
              <a:spcAft>
                <a:spcPts val="0"/>
              </a:spcAft>
            </a:pPr>
            <a:r>
              <a:rPr lang="en-US" sz="3200" b="0" dirty="0">
                <a:solidFill>
                  <a:srgbClr val="22568B"/>
                </a:solidFill>
                <a:latin typeface="Avenir Roman" panose="02000503020000020003" pitchFamily="2" charset="0"/>
              </a:rPr>
              <a:t>The intensity of group </a:t>
            </a:r>
            <a:r>
              <a:rPr lang="en-US" sz="3200" b="0" dirty="0" err="1">
                <a:solidFill>
                  <a:srgbClr val="22568B"/>
                </a:solidFill>
                <a:latin typeface="Avenir Roman" panose="02000503020000020003" pitchFamily="2" charset="0"/>
              </a:rPr>
              <a:t>behaviour</a:t>
            </a:r>
            <a:r>
              <a:rPr lang="en-US" sz="3200" b="0" dirty="0">
                <a:solidFill>
                  <a:srgbClr val="22568B"/>
                </a:solidFill>
                <a:latin typeface="Avenir Roman" panose="02000503020000020003" pitchFamily="2" charset="0"/>
              </a:rPr>
              <a:t> </a:t>
            </a:r>
            <a:br>
              <a:rPr lang="en-US" sz="3200" b="0" dirty="0">
                <a:solidFill>
                  <a:srgbClr val="22568B"/>
                </a:solidFill>
                <a:latin typeface="Avenir Roman" panose="02000503020000020003" pitchFamily="2" charset="0"/>
              </a:rPr>
            </a:br>
            <a:r>
              <a:rPr lang="en-US" sz="3200" b="0" dirty="0">
                <a:solidFill>
                  <a:srgbClr val="22568B"/>
                </a:solidFill>
                <a:latin typeface="Avenir Roman" panose="02000503020000020003" pitchFamily="2" charset="0"/>
              </a:rPr>
              <a:t>in sport contexts</a:t>
            </a:r>
          </a:p>
        </p:txBody>
      </p:sp>
      <p:sp>
        <p:nvSpPr>
          <p:cNvPr id="10" name="Subtitle 2">
            <a:extLst>
              <a:ext uri="{FF2B5EF4-FFF2-40B4-BE49-F238E27FC236}">
                <a16:creationId xmlns:a16="http://schemas.microsoft.com/office/drawing/2014/main" id="{ED2BBC37-AAF2-024F-AB49-C58F830F0DA2}"/>
              </a:ext>
            </a:extLst>
          </p:cNvPr>
          <p:cNvSpPr>
            <a:spLocks noGrp="1"/>
          </p:cNvSpPr>
          <p:nvPr>
            <p:ph type="subTitle" idx="1"/>
          </p:nvPr>
        </p:nvSpPr>
        <p:spPr>
          <a:xfrm>
            <a:off x="424961" y="1550719"/>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4094D1"/>
                </a:solidFill>
                <a:latin typeface="Avenir Roman" panose="02000503020000020003" pitchFamily="2" charset="0"/>
              </a:rPr>
              <a:t>Three specific characteristics</a:t>
            </a:r>
          </a:p>
        </p:txBody>
      </p:sp>
      <p:sp>
        <p:nvSpPr>
          <p:cNvPr id="11" name="Content Placeholder 2">
            <a:extLst>
              <a:ext uri="{FF2B5EF4-FFF2-40B4-BE49-F238E27FC236}">
                <a16:creationId xmlns:a16="http://schemas.microsoft.com/office/drawing/2014/main" id="{BC6D514D-D432-E84A-AFAF-E76F4A4F7065}"/>
              </a:ext>
            </a:extLst>
          </p:cNvPr>
          <p:cNvSpPr>
            <a:spLocks noGrp="1"/>
          </p:cNvSpPr>
          <p:nvPr>
            <p:ph sz="quarter" idx="10"/>
          </p:nvPr>
        </p:nvSpPr>
        <p:spPr>
          <a:xfrm>
            <a:off x="533399" y="2107170"/>
            <a:ext cx="7663962" cy="3643086"/>
          </a:xfrm>
        </p:spPr>
        <p:txBody>
          <a:bodyPr>
            <a:normAutofit/>
          </a:bodyPr>
          <a:lstStyle/>
          <a:p>
            <a:pPr>
              <a:lnSpc>
                <a:spcPct val="90000"/>
              </a:lnSpc>
            </a:pPr>
            <a:r>
              <a:rPr lang="nl-BE" dirty="0">
                <a:latin typeface="Avenir Roman" panose="02000503020000020003" pitchFamily="2" charset="0"/>
              </a:rPr>
              <a:t>3. </a:t>
            </a:r>
            <a:r>
              <a:rPr lang="nl-BE" dirty="0">
                <a:latin typeface="Avenir Roman"/>
              </a:rPr>
              <a:t>The </a:t>
            </a:r>
            <a:r>
              <a:rPr lang="nl-BE" dirty="0">
                <a:solidFill>
                  <a:schemeClr val="tx1"/>
                </a:solidFill>
                <a:latin typeface="Avenir Roman" panose="02000503020000020003" pitchFamily="2" charset="0"/>
              </a:rPr>
              <a:t>enormous level of attention paid to sport in society</a:t>
            </a:r>
          </a:p>
          <a:p>
            <a:pPr>
              <a:lnSpc>
                <a:spcPct val="90000"/>
              </a:lnSpc>
            </a:pPr>
            <a:endParaRPr lang="nl-BE" dirty="0">
              <a:latin typeface="Avenir Roman"/>
            </a:endParaRPr>
          </a:p>
          <a:p>
            <a:pPr>
              <a:lnSpc>
                <a:spcPct val="90000"/>
              </a:lnSpc>
            </a:pPr>
            <a:endParaRPr lang="nl-BE" dirty="0">
              <a:latin typeface="Avenir Roman" panose="02000503020000020003" pitchFamily="2" charset="0"/>
            </a:endParaRPr>
          </a:p>
        </p:txBody>
      </p:sp>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8</a:t>
            </a:fld>
            <a:endParaRPr lang="en-GB" dirty="0"/>
          </a:p>
        </p:txBody>
      </p:sp>
      <p:sp>
        <p:nvSpPr>
          <p:cNvPr id="12" name="Subtitle 3">
            <a:extLst>
              <a:ext uri="{FF2B5EF4-FFF2-40B4-BE49-F238E27FC236}">
                <a16:creationId xmlns:a16="http://schemas.microsoft.com/office/drawing/2014/main" id="{4B34830F-38B3-304C-A8B3-050FCD9E07AE}"/>
              </a:ext>
            </a:extLst>
          </p:cNvPr>
          <p:cNvSpPr txBox="1">
            <a:spLocks/>
          </p:cNvSpPr>
          <p:nvPr/>
        </p:nvSpPr>
        <p:spPr>
          <a:xfrm>
            <a:off x="533399" y="2580340"/>
            <a:ext cx="7772400" cy="522288"/>
          </a:xfrm>
          <a:prstGeom prst="rect">
            <a:avLst/>
          </a:prstGeom>
        </p:spPr>
        <p:txBody>
          <a:bodyPr vert="horz" lIns="91440" tIns="45720" rIns="91440" bIns="45720" rtlCol="0" anchor="t">
            <a:noAutofit/>
          </a:bodyPr>
          <a:lstStyle>
            <a:lvl1pPr marL="0" indent="0" algn="l" defTabSz="685800" rtl="0" eaLnBrk="1" latinLnBrk="0" hangingPunct="1">
              <a:lnSpc>
                <a:spcPct val="85000"/>
              </a:lnSpc>
              <a:spcBef>
                <a:spcPts val="975"/>
              </a:spcBef>
              <a:buFont typeface="Arial" pitchFamily="34" charset="0"/>
              <a:buNone/>
              <a:defRPr sz="2800" b="1" kern="1200" spc="-90" baseline="0">
                <a:solidFill>
                  <a:srgbClr val="708DEA"/>
                </a:solidFill>
                <a:latin typeface="+mn-lt"/>
                <a:ea typeface="+mn-ea"/>
                <a:cs typeface="+mn-cs"/>
              </a:defRPr>
            </a:lvl1pPr>
            <a:lvl2pPr marL="457200" indent="0" algn="ctr" defTabSz="685800" rtl="0" eaLnBrk="1" latinLnBrk="0" hangingPunct="1">
              <a:lnSpc>
                <a:spcPct val="85000"/>
              </a:lnSpc>
              <a:spcBef>
                <a:spcPts val="450"/>
              </a:spcBef>
              <a:buFont typeface="Arial" pitchFamily="34" charset="0"/>
              <a:buNone/>
              <a:defRPr sz="1800" kern="1200">
                <a:solidFill>
                  <a:schemeClr val="tx1">
                    <a:tint val="75000"/>
                  </a:schemeClr>
                </a:solidFill>
                <a:latin typeface="+mn-lt"/>
                <a:ea typeface="+mn-ea"/>
                <a:cs typeface="+mn-cs"/>
              </a:defRPr>
            </a:lvl2pPr>
            <a:lvl3pPr marL="914400" indent="0" algn="ctr" defTabSz="685800" rtl="0" eaLnBrk="1" latinLnBrk="0" hangingPunct="1">
              <a:lnSpc>
                <a:spcPct val="85000"/>
              </a:lnSpc>
              <a:spcBef>
                <a:spcPts val="450"/>
              </a:spcBef>
              <a:buFont typeface="Arial" pitchFamily="34" charset="0"/>
              <a:buNone/>
              <a:defRPr sz="1500" i="1" kern="1200">
                <a:solidFill>
                  <a:schemeClr val="tx1">
                    <a:tint val="75000"/>
                  </a:schemeClr>
                </a:solidFill>
                <a:latin typeface="+mn-lt"/>
                <a:ea typeface="+mn-ea"/>
                <a:cs typeface="+mn-cs"/>
              </a:defRPr>
            </a:lvl3pPr>
            <a:lvl4pPr marL="1371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4pPr>
            <a:lvl5pPr marL="18288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5pPr>
            <a:lvl6pPr marL="22860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6pPr>
            <a:lvl7pPr marL="27432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7pPr>
            <a:lvl8pPr marL="32004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8pPr>
            <a:lvl9pPr marL="3657600" indent="0" algn="ctr" defTabSz="685800" rtl="0" eaLnBrk="1" latinLnBrk="0" hangingPunct="1">
              <a:lnSpc>
                <a:spcPct val="85000"/>
              </a:lnSpc>
              <a:spcBef>
                <a:spcPts val="450"/>
              </a:spcBef>
              <a:buFont typeface="Arial" pitchFamily="34" charset="0"/>
              <a:buNone/>
              <a:defRPr sz="1350" kern="1200">
                <a:solidFill>
                  <a:schemeClr val="tx1">
                    <a:tint val="75000"/>
                  </a:schemeClr>
                </a:solidFill>
                <a:latin typeface="+mn-lt"/>
                <a:ea typeface="+mn-ea"/>
                <a:cs typeface="+mn-cs"/>
              </a:defRPr>
            </a:lvl9pPr>
          </a:lstStyle>
          <a:p>
            <a:pPr marL="180975" indent="-180975" fontAlgn="auto">
              <a:spcAft>
                <a:spcPts val="0"/>
              </a:spcAft>
              <a:buFont typeface="Arial" pitchFamily="34" charset="0"/>
              <a:buChar char="•"/>
            </a:pPr>
            <a:r>
              <a:rPr lang="nl-BE" sz="1800" b="0" dirty="0">
                <a:solidFill>
                  <a:schemeClr val="tx1"/>
                </a:solidFill>
                <a:latin typeface="Avenir Roman" panose="02000503020000020003" pitchFamily="2" charset="0"/>
              </a:rPr>
              <a:t>Seen in coverage in newspapers, social media, celebrity culture etc., </a:t>
            </a:r>
          </a:p>
        </p:txBody>
      </p:sp>
      <p:pic>
        <p:nvPicPr>
          <p:cNvPr id="4" name="Picture 3">
            <a:extLst>
              <a:ext uri="{FF2B5EF4-FFF2-40B4-BE49-F238E27FC236}">
                <a16:creationId xmlns:a16="http://schemas.microsoft.com/office/drawing/2014/main" id="{D3D618C6-A34E-044D-ADD2-90A49AFE1854}"/>
              </a:ext>
            </a:extLst>
          </p:cNvPr>
          <p:cNvPicPr>
            <a:picLocks noChangeAspect="1"/>
          </p:cNvPicPr>
          <p:nvPr/>
        </p:nvPicPr>
        <p:blipFill>
          <a:blip r:embed="rId3"/>
          <a:stretch>
            <a:fillRect/>
          </a:stretch>
        </p:blipFill>
        <p:spPr>
          <a:xfrm>
            <a:off x="2011971" y="2962896"/>
            <a:ext cx="4372708" cy="1931633"/>
          </a:xfrm>
          <a:prstGeom prst="rect">
            <a:avLst/>
          </a:prstGeom>
        </p:spPr>
      </p:pic>
    </p:spTree>
    <p:extLst>
      <p:ext uri="{BB962C8B-B14F-4D97-AF65-F5344CB8AC3E}">
        <p14:creationId xmlns:p14="http://schemas.microsoft.com/office/powerpoint/2010/main" val="33752547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FE9EBA9-4843-A348-B607-AF6A8AA45D5F}"/>
              </a:ext>
            </a:extLst>
          </p:cNvPr>
          <p:cNvSpPr>
            <a:spLocks noGrp="1"/>
          </p:cNvSpPr>
          <p:nvPr>
            <p:ph type="sldNum" sz="quarter" idx="4"/>
          </p:nvPr>
        </p:nvSpPr>
        <p:spPr/>
        <p:txBody>
          <a:bodyPr/>
          <a:lstStyle/>
          <a:p>
            <a:fld id="{BDED0440-CF85-4CB9-8D89-87E5AE29F424}" type="slidenum">
              <a:rPr lang="en-GB" smtClean="0"/>
              <a:pPr/>
              <a:t>9</a:t>
            </a:fld>
            <a:endParaRPr lang="en-GB" dirty="0"/>
          </a:p>
        </p:txBody>
      </p:sp>
      <p:sp>
        <p:nvSpPr>
          <p:cNvPr id="5" name="Title 1">
            <a:extLst>
              <a:ext uri="{FF2B5EF4-FFF2-40B4-BE49-F238E27FC236}">
                <a16:creationId xmlns:a16="http://schemas.microsoft.com/office/drawing/2014/main" id="{2E36572C-7613-4D4D-9C7E-9752C773C584}"/>
              </a:ext>
            </a:extLst>
          </p:cNvPr>
          <p:cNvSpPr>
            <a:spLocks noGrp="1"/>
          </p:cNvSpPr>
          <p:nvPr>
            <p:ph type="ctrTitle"/>
          </p:nvPr>
        </p:nvSpPr>
        <p:spPr>
          <a:xfrm>
            <a:off x="486507" y="338400"/>
            <a:ext cx="7772400" cy="521493"/>
          </a:xfrm>
        </p:spPr>
        <p:txBody>
          <a:bodyPr anchor="t">
            <a:noAutofit/>
          </a:bodyPr>
          <a:lstStyle>
            <a:lvl1pPr algn="l">
              <a:defRPr sz="3600" b="1"/>
            </a:lvl1pPr>
          </a:lstStyle>
          <a:p>
            <a:r>
              <a:rPr lang="en-US" sz="3200" b="0" dirty="0">
                <a:solidFill>
                  <a:srgbClr val="22568B"/>
                </a:solidFill>
                <a:latin typeface="Avenir Roman"/>
              </a:rPr>
              <a:t>Current approaches to sport fandom</a:t>
            </a:r>
            <a:br>
              <a:rPr lang="en-US" sz="3200" dirty="0"/>
            </a:br>
            <a:endParaRPr lang="en-US" sz="3200" dirty="0"/>
          </a:p>
        </p:txBody>
      </p:sp>
      <p:sp>
        <p:nvSpPr>
          <p:cNvPr id="6" name="Subtitle 2">
            <a:extLst>
              <a:ext uri="{FF2B5EF4-FFF2-40B4-BE49-F238E27FC236}">
                <a16:creationId xmlns:a16="http://schemas.microsoft.com/office/drawing/2014/main" id="{3032AF5D-CA33-074F-A0A7-CDA284CE41E3}"/>
              </a:ext>
            </a:extLst>
          </p:cNvPr>
          <p:cNvSpPr>
            <a:spLocks noGrp="1"/>
          </p:cNvSpPr>
          <p:nvPr>
            <p:ph type="subTitle" idx="1"/>
          </p:nvPr>
        </p:nvSpPr>
        <p:spPr>
          <a:xfrm>
            <a:off x="486507" y="1012701"/>
            <a:ext cx="7772400" cy="519094"/>
          </a:xfrm>
        </p:spPr>
        <p:txBody>
          <a:bodyPr>
            <a:normAutofit/>
          </a:bodyPr>
          <a:lstStyle>
            <a:lvl1pPr marL="0" indent="0" algn="l">
              <a:buNone/>
              <a:defRPr sz="2800">
                <a:solidFill>
                  <a:srgbClr val="708DEA"/>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z="2400" dirty="0">
                <a:solidFill>
                  <a:srgbClr val="62A9D5"/>
                </a:solidFill>
                <a:latin typeface="Avenir Roman"/>
              </a:rPr>
              <a:t>Marketing approaches</a:t>
            </a:r>
          </a:p>
        </p:txBody>
      </p:sp>
      <p:sp>
        <p:nvSpPr>
          <p:cNvPr id="9" name="Content Placeholder 2">
            <a:extLst>
              <a:ext uri="{FF2B5EF4-FFF2-40B4-BE49-F238E27FC236}">
                <a16:creationId xmlns:a16="http://schemas.microsoft.com/office/drawing/2014/main" id="{9E1FB00C-FB00-47C6-88BF-17239AD5F695}"/>
              </a:ext>
            </a:extLst>
          </p:cNvPr>
          <p:cNvSpPr>
            <a:spLocks noGrp="1"/>
          </p:cNvSpPr>
          <p:nvPr>
            <p:ph sz="quarter" idx="10"/>
          </p:nvPr>
        </p:nvSpPr>
        <p:spPr>
          <a:xfrm>
            <a:off x="611972" y="1758142"/>
            <a:ext cx="8095343" cy="2585258"/>
          </a:xfrm>
        </p:spPr>
        <p:txBody>
          <a:bodyPr>
            <a:normAutofit/>
          </a:bodyPr>
          <a:lstStyle/>
          <a:p>
            <a:pPr marL="180975" indent="-180975">
              <a:lnSpc>
                <a:spcPct val="100000"/>
              </a:lnSpc>
              <a:buFont typeface="Arial" panose="020B0604020202020204" pitchFamily="34" charset="0"/>
              <a:buChar char="•"/>
            </a:pPr>
            <a:r>
              <a:rPr lang="nl-BE" sz="1800" dirty="0">
                <a:latin typeface="Avenir Roman"/>
              </a:rPr>
              <a:t>Focus on how to bind fans as customers to their team. </a:t>
            </a:r>
          </a:p>
          <a:p>
            <a:pPr marL="180975" indent="-180975">
              <a:lnSpc>
                <a:spcPct val="100000"/>
              </a:lnSpc>
              <a:buFont typeface="Arial" panose="020B0604020202020204" pitchFamily="34" charset="0"/>
              <a:buChar char="•"/>
            </a:pPr>
            <a:r>
              <a:rPr lang="nl-BE" sz="1800" dirty="0">
                <a:latin typeface="Avenir Roman"/>
              </a:rPr>
              <a:t>For example,</a:t>
            </a:r>
          </a:p>
          <a:p>
            <a:pPr marL="361950" indent="-152400">
              <a:lnSpc>
                <a:spcPct val="100000"/>
              </a:lnSpc>
              <a:spcBef>
                <a:spcPts val="600"/>
              </a:spcBef>
            </a:pPr>
            <a:r>
              <a:rPr lang="nl-BE" sz="1800" dirty="0">
                <a:latin typeface="Avenir Roman"/>
              </a:rPr>
              <a:t>	a) How should sponsors connect their brand to the team?</a:t>
            </a:r>
          </a:p>
          <a:p>
            <a:pPr marL="361950" indent="-152400">
              <a:lnSpc>
                <a:spcPct val="100000"/>
              </a:lnSpc>
              <a:spcBef>
                <a:spcPts val="600"/>
              </a:spcBef>
            </a:pPr>
            <a:r>
              <a:rPr lang="nl-BE" sz="1800" dirty="0">
                <a:latin typeface="Avenir Roman"/>
              </a:rPr>
              <a:t>	b) How should teams be positioned as a brand?</a:t>
            </a:r>
          </a:p>
          <a:p>
            <a:pPr marL="361950" indent="-152400">
              <a:lnSpc>
                <a:spcPct val="100000"/>
              </a:lnSpc>
              <a:spcBef>
                <a:spcPts val="600"/>
              </a:spcBef>
            </a:pPr>
            <a:r>
              <a:rPr lang="nl-BE" sz="1800" dirty="0">
                <a:latin typeface="Avenir Roman"/>
              </a:rPr>
              <a:t>	c) How can spectators, including fans, be segmented?</a:t>
            </a:r>
          </a:p>
          <a:p>
            <a:pPr marL="180975" indent="-180975">
              <a:lnSpc>
                <a:spcPct val="100000"/>
              </a:lnSpc>
              <a:buFont typeface="Arial" panose="020B0604020202020204" pitchFamily="34" charset="0"/>
              <a:buChar char="•"/>
            </a:pPr>
            <a:r>
              <a:rPr lang="nl-BE" sz="1800" dirty="0">
                <a:latin typeface="Avenir Roman"/>
              </a:rPr>
              <a:t>Links with team identification have been made, but </a:t>
            </a:r>
            <a:r>
              <a:rPr lang="nl-BE" sz="1800" dirty="0">
                <a:solidFill>
                  <a:schemeClr val="tx1"/>
                </a:solidFill>
                <a:latin typeface="Avenir Roman"/>
              </a:rPr>
              <a:t>focus is generally on </a:t>
            </a:r>
            <a:r>
              <a:rPr lang="nl-BE" sz="1800" b="1" dirty="0">
                <a:solidFill>
                  <a:schemeClr val="tx1"/>
                </a:solidFill>
                <a:latin typeface="Avenir Roman"/>
              </a:rPr>
              <a:t>economic outcomes</a:t>
            </a:r>
            <a:r>
              <a:rPr lang="nl-BE" sz="1800" dirty="0">
                <a:solidFill>
                  <a:schemeClr val="tx1"/>
                </a:solidFill>
                <a:latin typeface="Avenir Roman"/>
              </a:rPr>
              <a:t> (i.e., consumption). </a:t>
            </a:r>
          </a:p>
        </p:txBody>
      </p:sp>
    </p:spTree>
    <p:extLst>
      <p:ext uri="{BB962C8B-B14F-4D97-AF65-F5344CB8AC3E}">
        <p14:creationId xmlns:p14="http://schemas.microsoft.com/office/powerpoint/2010/main" val="24553309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anim calcmode="lin" valueType="num">
                                      <p:cBhvr additive="base">
                                        <p:cTn id="7" dur="500" fill="hold"/>
                                        <p:tgtEl>
                                          <p:spTgt spid="9">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xEl>
                                              <p:pRg st="1" end="1"/>
                                            </p:txEl>
                                          </p:spTgt>
                                        </p:tgtEl>
                                        <p:attrNameLst>
                                          <p:attrName>style.visibility</p:attrName>
                                        </p:attrNameLst>
                                      </p:cBhvr>
                                      <p:to>
                                        <p:strVal val="visible"/>
                                      </p:to>
                                    </p:set>
                                    <p:anim calcmode="lin" valueType="num">
                                      <p:cBhvr additive="base">
                                        <p:cTn id="13" dur="500" fill="hold"/>
                                        <p:tgtEl>
                                          <p:spTgt spid="9">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9">
                                            <p:txEl>
                                              <p:pRg st="1" end="1"/>
                                            </p:txEl>
                                          </p:spTgt>
                                        </p:tgtEl>
                                        <p:attrNameLst>
                                          <p:attrName>ppt_y</p:attrName>
                                        </p:attrNameLst>
                                      </p:cBhvr>
                                      <p:tavLst>
                                        <p:tav tm="0">
                                          <p:val>
                                            <p:strVal val="1+#ppt_h/2"/>
                                          </p:val>
                                        </p:tav>
                                        <p:tav tm="100000">
                                          <p:val>
                                            <p:strVal val="#ppt_y"/>
                                          </p:val>
                                        </p:tav>
                                      </p:tavLst>
                                    </p:anim>
                                  </p:childTnLst>
                                </p:cTn>
                              </p:par>
                              <p:par>
                                <p:cTn id="15" presetID="2" presetClass="entr" presetSubtype="4" fill="hold" nodeType="withEffect">
                                  <p:stCondLst>
                                    <p:cond delay="0"/>
                                  </p:stCondLst>
                                  <p:childTnLst>
                                    <p:set>
                                      <p:cBhvr>
                                        <p:cTn id="16" dur="1" fill="hold">
                                          <p:stCondLst>
                                            <p:cond delay="0"/>
                                          </p:stCondLst>
                                        </p:cTn>
                                        <p:tgtEl>
                                          <p:spTgt spid="9">
                                            <p:txEl>
                                              <p:pRg st="2" end="2"/>
                                            </p:txEl>
                                          </p:spTgt>
                                        </p:tgtEl>
                                        <p:attrNameLst>
                                          <p:attrName>style.visibility</p:attrName>
                                        </p:attrNameLst>
                                      </p:cBhvr>
                                      <p:to>
                                        <p:strVal val="visible"/>
                                      </p:to>
                                    </p:set>
                                    <p:anim calcmode="lin" valueType="num">
                                      <p:cBhvr additive="base">
                                        <p:cTn id="17" dur="500" fill="hold"/>
                                        <p:tgtEl>
                                          <p:spTgt spid="9">
                                            <p:txEl>
                                              <p:pRg st="2" end="2"/>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9">
                                            <p:txEl>
                                              <p:pRg st="2" end="2"/>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9">
                                            <p:txEl>
                                              <p:pRg st="3" end="3"/>
                                            </p:txEl>
                                          </p:spTgt>
                                        </p:tgtEl>
                                        <p:attrNameLst>
                                          <p:attrName>style.visibility</p:attrName>
                                        </p:attrNameLst>
                                      </p:cBhvr>
                                      <p:to>
                                        <p:strVal val="visible"/>
                                      </p:to>
                                    </p:set>
                                    <p:anim calcmode="lin" valueType="num">
                                      <p:cBhvr additive="base">
                                        <p:cTn id="21" dur="500" fill="hold"/>
                                        <p:tgtEl>
                                          <p:spTgt spid="9">
                                            <p:txEl>
                                              <p:pRg st="3" end="3"/>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9">
                                            <p:txEl>
                                              <p:pRg st="3" end="3"/>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9">
                                            <p:txEl>
                                              <p:pRg st="4" end="4"/>
                                            </p:txEl>
                                          </p:spTgt>
                                        </p:tgtEl>
                                        <p:attrNameLst>
                                          <p:attrName>style.visibility</p:attrName>
                                        </p:attrNameLst>
                                      </p:cBhvr>
                                      <p:to>
                                        <p:strVal val="visible"/>
                                      </p:to>
                                    </p:set>
                                    <p:anim calcmode="lin" valueType="num">
                                      <p:cBhvr additive="base">
                                        <p:cTn id="25" dur="500" fill="hold"/>
                                        <p:tgtEl>
                                          <p:spTgt spid="9">
                                            <p:txEl>
                                              <p:pRg st="4" end="4"/>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9">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9">
                                            <p:txEl>
                                              <p:pRg st="5" end="5"/>
                                            </p:txEl>
                                          </p:spTgt>
                                        </p:tgtEl>
                                        <p:attrNameLst>
                                          <p:attrName>style.visibility</p:attrName>
                                        </p:attrNameLst>
                                      </p:cBhvr>
                                      <p:to>
                                        <p:strVal val="visible"/>
                                      </p:to>
                                    </p:set>
                                    <p:anim calcmode="lin" valueType="num">
                                      <p:cBhvr additive="base">
                                        <p:cTn id="31" dur="500" fill="hold"/>
                                        <p:tgtEl>
                                          <p:spTgt spid="9">
                                            <p:txEl>
                                              <p:pRg st="5" end="5"/>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9">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Metropolitan">
  <a:themeElements>
    <a:clrScheme name="Metropolitan">
      <a:dk1>
        <a:sysClr val="windowText" lastClr="000000"/>
      </a:dk1>
      <a:lt1>
        <a:sysClr val="window" lastClr="FFFFFF"/>
      </a:lt1>
      <a:dk2>
        <a:srgbClr val="162F33"/>
      </a:dk2>
      <a:lt2>
        <a:srgbClr val="EAF0E0"/>
      </a:lt2>
      <a:accent1>
        <a:srgbClr val="50B4C8"/>
      </a:accent1>
      <a:accent2>
        <a:srgbClr val="A8B97F"/>
      </a:accent2>
      <a:accent3>
        <a:srgbClr val="9B9256"/>
      </a:accent3>
      <a:accent4>
        <a:srgbClr val="657689"/>
      </a:accent4>
      <a:accent5>
        <a:srgbClr val="7A855D"/>
      </a:accent5>
      <a:accent6>
        <a:srgbClr val="84AC9D"/>
      </a:accent6>
      <a:hlink>
        <a:srgbClr val="2370CD"/>
      </a:hlink>
      <a:folHlink>
        <a:srgbClr val="877589"/>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79CFCA13-9412-4290-BB4B-85112F88857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57D7AB4BC5C5FC49B44E5D0AD7668A91" ma:contentTypeVersion="13" ma:contentTypeDescription="Create a new document." ma:contentTypeScope="" ma:versionID="164fb0483e3f63a7c48d0c8127926e34">
  <xsd:schema xmlns:xsd="http://www.w3.org/2001/XMLSchema" xmlns:xs="http://www.w3.org/2001/XMLSchema" xmlns:p="http://schemas.microsoft.com/office/2006/metadata/properties" xmlns:ns3="40e20171-6edb-45ad-8ac4-7e0229e7c879" xmlns:ns4="35b40e38-f187-4def-b149-9a2597bf88a1" targetNamespace="http://schemas.microsoft.com/office/2006/metadata/properties" ma:root="true" ma:fieldsID="3d6165212b4698202d2d40db3767e1d3" ns3:_="" ns4:_="">
    <xsd:import namespace="40e20171-6edb-45ad-8ac4-7e0229e7c879"/>
    <xsd:import namespace="35b40e38-f187-4def-b149-9a2597bf88a1"/>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Location" minOccurs="0"/>
                <xsd:element ref="ns4:SharedWithUsers" minOccurs="0"/>
                <xsd:element ref="ns4:SharedWithDetails" minOccurs="0"/>
                <xsd:element ref="ns4:SharingHintHash"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0e20171-6edb-45ad-8ac4-7e0229e7c87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Location" ma:index="13" nillable="true" ma:displayName="Location" ma:internalName="MediaServiceLocation"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5b40e38-f187-4def-b149-9a2597bf88a1"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75D09F8-62D7-4669-80AB-FA2ABB276D98}">
  <ds:schemaRefs>
    <ds:schemaRef ds:uri="http://schemas.microsoft.com/sharepoint/v3/contenttype/forms"/>
  </ds:schemaRefs>
</ds:datastoreItem>
</file>

<file path=customXml/itemProps2.xml><?xml version="1.0" encoding="utf-8"?>
<ds:datastoreItem xmlns:ds="http://schemas.openxmlformats.org/officeDocument/2006/customXml" ds:itemID="{471B595D-4749-4AA9-A0E2-0D75B5BBA5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40e20171-6edb-45ad-8ac4-7e0229e7c879"/>
    <ds:schemaRef ds:uri="35b40e38-f187-4def-b149-9a2597bf88a1"/>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9A7A907E-5D50-4097-BFC4-4FE7B6A7F250}">
  <ds:schemaRefs>
    <ds:schemaRef ds:uri="http://schemas.microsoft.com/office/2006/documentManagement/types"/>
    <ds:schemaRef ds:uri="http://schemas.microsoft.com/office/infopath/2007/PartnerControls"/>
    <ds:schemaRef ds:uri="http://purl.org/dc/elements/1.1/"/>
    <ds:schemaRef ds:uri="http://schemas.openxmlformats.org/package/2006/metadata/core-properties"/>
    <ds:schemaRef ds:uri="http://purl.org/dc/terms/"/>
    <ds:schemaRef ds:uri="http://www.w3.org/XML/1998/namespace"/>
    <ds:schemaRef ds:uri="40e20171-6edb-45ad-8ac4-7e0229e7c879"/>
    <ds:schemaRef ds:uri="35b40e38-f187-4def-b149-9a2597bf88a1"/>
    <ds:schemaRef ds:uri="http://schemas.microsoft.com/office/2006/metadata/properties"/>
    <ds:schemaRef ds:uri="http://purl.org/dc/dcmitype/"/>
  </ds:schemaRefs>
</ds:datastoreItem>
</file>

<file path=docProps/app.xml><?xml version="1.0" encoding="utf-8"?>
<Properties xmlns="http://schemas.openxmlformats.org/officeDocument/2006/extended-properties" xmlns:vt="http://schemas.openxmlformats.org/officeDocument/2006/docPropsVTypes">
  <Template/>
  <TotalTime>18081</TotalTime>
  <Words>3739</Words>
  <Application>Microsoft Office PowerPoint</Application>
  <PresentationFormat>On-screen Show (16:9)</PresentationFormat>
  <Paragraphs>249</Paragraphs>
  <Slides>26</Slides>
  <Notes>26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26</vt:i4>
      </vt:variant>
    </vt:vector>
  </HeadingPairs>
  <TitlesOfParts>
    <vt:vector size="33" baseType="lpstr">
      <vt:lpstr>Arial</vt:lpstr>
      <vt:lpstr>Avenir Roman</vt:lpstr>
      <vt:lpstr>Calibri</vt:lpstr>
      <vt:lpstr>Calibri Light</vt:lpstr>
      <vt:lpstr>Symbol</vt:lpstr>
      <vt:lpstr>Times New Roman</vt:lpstr>
      <vt:lpstr>Metropolitan</vt:lpstr>
      <vt:lpstr>PowerPoint Presentation</vt:lpstr>
      <vt:lpstr>Background </vt:lpstr>
      <vt:lpstr>Background </vt:lpstr>
      <vt:lpstr>Background </vt:lpstr>
      <vt:lpstr> </vt:lpstr>
      <vt:lpstr>Illustrated by “the disgrace of Gijon” (World Cup 1982)  </vt:lpstr>
      <vt:lpstr>PowerPoint Presentation</vt:lpstr>
      <vt:lpstr>PowerPoint Presentation</vt:lpstr>
      <vt:lpstr>Current approaches to sport fandom </vt:lpstr>
      <vt:lpstr>Current approaches to sport fandom </vt:lpstr>
      <vt:lpstr>Current approaches to sport fandom</vt:lpstr>
      <vt:lpstr>A social identity approach  to sport fandom </vt:lpstr>
      <vt:lpstr>A social identity approach  to sport fandom</vt:lpstr>
      <vt:lpstr>PowerPoint Presentation</vt:lpstr>
      <vt:lpstr>BIRGing and CORFing are also seen in politics. This is illustrated by study of the 1999 elections in Flanders (Boen et al., 2002a)</vt:lpstr>
      <vt:lpstr>     </vt:lpstr>
      <vt:lpstr>PowerPoint Presentation</vt:lpstr>
      <vt:lpstr>PowerPoint Presentation</vt:lpstr>
      <vt:lpstr>PowerPoint Presentation</vt:lpstr>
      <vt:lpstr>Team Identification–Social Psychological Health Model (Wann, 2006)</vt:lpstr>
      <vt:lpstr>PowerPoint Presentation</vt:lpstr>
      <vt:lpstr>PowerPoint Presentation</vt:lpstr>
      <vt:lpstr>PowerPoint Presentation</vt:lpstr>
      <vt:lpstr>PowerPoint Presentation</vt:lpstr>
      <vt:lpstr>PowerPoint Presentation</vt:lpstr>
      <vt:lpstr>Conclusion </vt:lpstr>
    </vt:vector>
  </TitlesOfParts>
  <Company>Sage Publications</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we know</dc:title>
  <dc:creator>Martha Sedgwick</dc:creator>
  <cp:lastModifiedBy>Emma Yuan (they/she)</cp:lastModifiedBy>
  <cp:revision>824</cp:revision>
  <cp:lastPrinted>2017-06-27T15:10:23Z</cp:lastPrinted>
  <dcterms:created xsi:type="dcterms:W3CDTF">2012-11-12T22:03:53Z</dcterms:created>
  <dcterms:modified xsi:type="dcterms:W3CDTF">2022-08-01T10:42:07Z</dcterms:modified>
  <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0x01010057D7AB4BC5C5FC49B44E5D0AD7668A91</vt:lpwstr>
  </property>
</Properties>
</file>