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256" autoAdjust="0"/>
  </p:normalViewPr>
  <p:slideViewPr>
    <p:cSldViewPr snapToGrid="0">
      <p:cViewPr varScale="1">
        <p:scale>
          <a:sx n="101" d="100"/>
          <a:sy n="101" d="100"/>
        </p:scale>
        <p:origin x="-128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6E1BE-A7F4-4EE8-B176-419C0EB73F4E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97AF8-E82B-4A40-A4E7-59F83DDED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above mind map </a:t>
            </a:r>
            <a:r>
              <a:rPr lang="en-GB"/>
              <a:t>reflects </a:t>
            </a:r>
            <a:r>
              <a:rPr lang="en-GB" smtClean="0"/>
              <a:t>Figure 3.1 </a:t>
            </a:r>
            <a:r>
              <a:rPr lang="en-GB" dirty="0"/>
              <a:t>of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Opie, C. and Brown, D. (eds) (2019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 Started in Your Educational Research: A Student’s Guide to Design, Data Production and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Sage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You </a:t>
            </a:r>
            <a:r>
              <a:rPr lang="en-GB" dirty="0"/>
              <a:t>may find it useful as a template for thinking about your own research.  All the text is changeable and you can add or delete boxes, arrows as you need to.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97AF8-E82B-4A40-A4E7-59F83DDED0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AEC57-E5F6-4946-BA91-4CCB8F257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077422-0A24-4294-9448-BC5BA3654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95BF9-2A76-4EE7-9394-8C173A48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FC971D-F126-4ACB-A9C9-20EFFF41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2F38B9-3EAB-432A-9667-A812ABDA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622B5B-8100-4D64-B581-04BD81EF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8BF7D8-15C0-41F1-8F4B-C50426D3F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07D76-5A78-4CB2-9542-C3CE86C1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A99A1D-A176-41FB-87CD-2142FCFD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06971C-FAD8-48C0-A9AE-F931575A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01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605713-BAE5-4D59-8A02-127BC22F6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6D05C1-D324-4383-A24C-6BCA73450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C5D01-955E-47D5-9F06-DDF9E2D8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3AC0FF-400B-4981-A96C-710865D6F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3D4F72-117E-4821-87CC-AC16A5C4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7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F6A1A-2F37-4B9D-9EE6-AB03F477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090D0B-97E6-471B-8942-2EA4574C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A761F5-B04C-49EF-A9E7-0C825430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6614A3-2E3B-4E97-AA57-E26DE751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5A3B43-055C-4A58-AF5C-167E5767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0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FD4D6B-1D14-408B-BEB3-8E9B3482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73CBD4-DF67-4804-AA88-A70F938A2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88A1E8-F308-4786-940B-91564C31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DC28A4-3D2A-41F2-BB34-4814EA41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2A1059-9AF7-4B35-93B0-A269901E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3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AF23E0-F5F7-40B7-83A2-A5FC15CA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0BF629-888F-4AF9-AD48-427501869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86785C-9352-4FCA-8034-083B49AA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81DAC9-242F-41A7-BBF2-912CA2F6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A6582D-A936-4F6F-8075-6A9FE805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5689A3-AE13-454B-BB05-72D8E8E7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5447B8-78E2-4D92-B1D9-4995AF54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9DD5FA-2817-4D0C-83B9-0283599B3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A08B70-D54E-4339-909F-5C21A56DC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CEBEFE1-3194-4393-BEE0-22B3EC0A2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71C63B-6FDA-4B00-B0EB-EADEDAABB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0EAA8CC-B130-48B3-A1D5-540A3A5E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01F14CC-EB47-4F18-8F39-69243CAF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FECEEC-5846-45A6-8BFD-924016C5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E8839C-C83D-4D65-AF46-851D29D6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C245B27-61B2-49A2-B7D8-41B72D92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96CD6D-7657-47A2-B98E-63017655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E4752C-6A01-460C-8085-640F92A9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5B980E-81BF-4242-8163-9DA1098E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433E44-1B3E-4DF3-AC23-9776446A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C40B740-D03E-4E92-9072-6072E42F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10ED7-3A26-4BEF-854F-AF0553C5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C38F7B-F933-4267-88ED-CDCA887E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CA578C-1FBA-454C-B957-FAC36F3E3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59A4F0-7E2A-4608-B437-64D986DE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C67FDD-89BF-45E1-B82A-87C229B9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FC3C11-AD5F-41E6-87F5-4D11C5F7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6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A474E-3D79-4442-94D7-C336BDE5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81D463-988C-4608-B33A-4787FB769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A6A127-DFBE-4AC2-BA12-5EF626DC8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B1D755-0161-4200-9F21-D8FD12A7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9ECED3-5FE7-47B7-9971-22129C20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41498E-83B2-4F8A-9D37-35CF73F8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32D59F7-02EF-44C9-A417-761EDDA8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4C5FAD-8E3B-4EF3-AE60-36E189BFD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F76597-A593-4B14-BC8E-9210407BA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3678-FB55-48BB-8923-40931190C1A7}" type="datetimeFigureOut">
              <a:rPr lang="en-GB" smtClean="0"/>
              <a:t>11/11/18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31277A-8445-4DE0-A267-834DCE8F6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C71F2B-DC75-4838-B126-A72A6DD6B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9516-BAC2-48F2-88EC-1F9F1886B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2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xmlns="" id="{A7189D35-7F57-4907-A6FB-AF5D41C5526C}"/>
              </a:ext>
            </a:extLst>
          </p:cNvPr>
          <p:cNvCxnSpPr>
            <a:cxnSpLocks/>
            <a:endCxn id="95" idx="1"/>
          </p:cNvCxnSpPr>
          <p:nvPr/>
        </p:nvCxnSpPr>
        <p:spPr>
          <a:xfrm flipV="1">
            <a:off x="7675669" y="2206440"/>
            <a:ext cx="666644" cy="4154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</p:cNvCxnSpPr>
          <p:nvPr/>
        </p:nvCxnSpPr>
        <p:spPr>
          <a:xfrm flipV="1">
            <a:off x="8748406" y="2954829"/>
            <a:ext cx="925879" cy="27163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xmlns="" id="{D6E7DB0E-D87A-4B89-99D6-A05EBE897912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8853756" y="1326198"/>
            <a:ext cx="1032634" cy="7381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xmlns="" id="{D369CF27-6EF5-45C3-A4FF-B40F6F3C0DE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038182" y="2300169"/>
            <a:ext cx="452299" cy="38974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xmlns="" id="{98ECA0E3-8AF9-4575-BED6-1C37565E9B5B}"/>
              </a:ext>
            </a:extLst>
          </p:cNvPr>
          <p:cNvCxnSpPr>
            <a:cxnSpLocks/>
            <a:stCxn id="80" idx="3"/>
          </p:cNvCxnSpPr>
          <p:nvPr/>
        </p:nvCxnSpPr>
        <p:spPr>
          <a:xfrm flipV="1">
            <a:off x="3215075" y="2040516"/>
            <a:ext cx="524775" cy="604594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xmlns="" id="{F90E4A6A-5415-4FF2-9A0F-9C685AC8B564}"/>
              </a:ext>
            </a:extLst>
          </p:cNvPr>
          <p:cNvCxnSpPr>
            <a:cxnSpLocks/>
            <a:stCxn id="81" idx="0"/>
            <a:endCxn id="100" idx="3"/>
          </p:cNvCxnSpPr>
          <p:nvPr/>
        </p:nvCxnSpPr>
        <p:spPr>
          <a:xfrm rot="16200000" flipV="1">
            <a:off x="2074243" y="1994673"/>
            <a:ext cx="428097" cy="587302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xmlns="" id="{3CCF2FC4-5AE0-4BFB-80AB-C1CF69C56658}"/>
              </a:ext>
            </a:extLst>
          </p:cNvPr>
          <p:cNvSpPr/>
          <p:nvPr/>
        </p:nvSpPr>
        <p:spPr>
          <a:xfrm>
            <a:off x="2993220" y="1314438"/>
            <a:ext cx="1360666" cy="732913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xmlns="" id="{22FD5BA4-3066-43C0-97A5-A57F6731F23D}"/>
              </a:ext>
            </a:extLst>
          </p:cNvPr>
          <p:cNvSpPr/>
          <p:nvPr/>
        </p:nvSpPr>
        <p:spPr>
          <a:xfrm>
            <a:off x="740483" y="3040197"/>
            <a:ext cx="1181647" cy="6463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xmlns="" id="{AD3C3104-99D4-4C07-A01C-F17883A9A74A}"/>
              </a:ext>
            </a:extLst>
          </p:cNvPr>
          <p:cNvSpPr/>
          <p:nvPr/>
        </p:nvSpPr>
        <p:spPr>
          <a:xfrm>
            <a:off x="4688111" y="133208"/>
            <a:ext cx="2317358" cy="922014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xmlns="" id="{EE80EFC7-271F-4573-AAAE-006CD6656FC4}"/>
              </a:ext>
            </a:extLst>
          </p:cNvPr>
          <p:cNvSpPr/>
          <p:nvPr/>
        </p:nvSpPr>
        <p:spPr>
          <a:xfrm>
            <a:off x="9886390" y="882603"/>
            <a:ext cx="1292945" cy="88719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xmlns="" id="{AE90F826-0C6D-4092-9FF3-7DAE2591ADD6}"/>
              </a:ext>
            </a:extLst>
          </p:cNvPr>
          <p:cNvSpPr/>
          <p:nvPr/>
        </p:nvSpPr>
        <p:spPr>
          <a:xfrm>
            <a:off x="6734348" y="4396538"/>
            <a:ext cx="1544248" cy="87502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Flowchart: Alternate Process 29">
            <a:extLst>
              <a:ext uri="{FF2B5EF4-FFF2-40B4-BE49-F238E27FC236}">
                <a16:creationId xmlns:a16="http://schemas.microsoft.com/office/drawing/2014/main" xmlns="" id="{8F33DDEE-2E5C-42B4-9770-4DB69B911D91}"/>
              </a:ext>
            </a:extLst>
          </p:cNvPr>
          <p:cNvSpPr/>
          <p:nvPr/>
        </p:nvSpPr>
        <p:spPr>
          <a:xfrm>
            <a:off x="629185" y="4974944"/>
            <a:ext cx="1292945" cy="83099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hought Bubble: Cloud 30">
            <a:extLst>
              <a:ext uri="{FF2B5EF4-FFF2-40B4-BE49-F238E27FC236}">
                <a16:creationId xmlns:a16="http://schemas.microsoft.com/office/drawing/2014/main" xmlns="" id="{62B37C84-B36F-473B-9D95-D27073B89A22}"/>
              </a:ext>
            </a:extLst>
          </p:cNvPr>
          <p:cNvSpPr/>
          <p:nvPr/>
        </p:nvSpPr>
        <p:spPr>
          <a:xfrm>
            <a:off x="2835480" y="2624399"/>
            <a:ext cx="6023295" cy="1588143"/>
          </a:xfrm>
          <a:prstGeom prst="cloudCallout">
            <a:avLst>
              <a:gd name="adj1" fmla="val -78911"/>
              <a:gd name="adj2" fmla="val 577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273EEFC-0F7D-4642-ACE6-D85593F5CDE7}"/>
              </a:ext>
            </a:extLst>
          </p:cNvPr>
          <p:cNvSpPr txBox="1"/>
          <p:nvPr/>
        </p:nvSpPr>
        <p:spPr>
          <a:xfrm>
            <a:off x="691191" y="4967815"/>
            <a:ext cx="116893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Look at what the National Curriculum says about reading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A3F74A8-E2B6-473F-B9D3-A24D49D1D5E5}"/>
              </a:ext>
            </a:extLst>
          </p:cNvPr>
          <p:cNvSpPr txBox="1"/>
          <p:nvPr/>
        </p:nvSpPr>
        <p:spPr>
          <a:xfrm>
            <a:off x="3086079" y="1375590"/>
            <a:ext cx="11988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Children’s attitudes towards reading</a:t>
            </a:r>
          </a:p>
        </p:txBody>
      </p:sp>
      <p:sp>
        <p:nvSpPr>
          <p:cNvPr id="47" name="Flowchart: Alternate Process 46">
            <a:extLst>
              <a:ext uri="{FF2B5EF4-FFF2-40B4-BE49-F238E27FC236}">
                <a16:creationId xmlns:a16="http://schemas.microsoft.com/office/drawing/2014/main" xmlns="" id="{FB048D24-A317-4AFA-8499-35CD1D5AC8BA}"/>
              </a:ext>
            </a:extLst>
          </p:cNvPr>
          <p:cNvSpPr/>
          <p:nvPr/>
        </p:nvSpPr>
        <p:spPr>
          <a:xfrm>
            <a:off x="1650878" y="748851"/>
            <a:ext cx="1060893" cy="2841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8CF65A0-B06C-492A-AF22-D2357EBE5CF5}"/>
              </a:ext>
            </a:extLst>
          </p:cNvPr>
          <p:cNvSpPr txBox="1"/>
          <p:nvPr/>
        </p:nvSpPr>
        <p:spPr>
          <a:xfrm>
            <a:off x="1658984" y="741722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Enjoyment</a:t>
            </a:r>
          </a:p>
        </p:txBody>
      </p:sp>
      <p:sp>
        <p:nvSpPr>
          <p:cNvPr id="49" name="Flowchart: Alternate Process 48">
            <a:extLst>
              <a:ext uri="{FF2B5EF4-FFF2-40B4-BE49-F238E27FC236}">
                <a16:creationId xmlns:a16="http://schemas.microsoft.com/office/drawing/2014/main" xmlns="" id="{C8A5ED59-5E4E-4EEE-9ED2-54D87C63ADFE}"/>
              </a:ext>
            </a:extLst>
          </p:cNvPr>
          <p:cNvSpPr/>
          <p:nvPr/>
        </p:nvSpPr>
        <p:spPr>
          <a:xfrm>
            <a:off x="3051937" y="516345"/>
            <a:ext cx="1060893" cy="49065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5D22084-DF15-4160-8F32-B2C592F99D12}"/>
              </a:ext>
            </a:extLst>
          </p:cNvPr>
          <p:cNvSpPr txBox="1"/>
          <p:nvPr/>
        </p:nvSpPr>
        <p:spPr>
          <a:xfrm>
            <a:off x="3051936" y="525050"/>
            <a:ext cx="10608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What do they like to read? </a:t>
            </a:r>
          </a:p>
        </p:txBody>
      </p: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xmlns="" id="{CC3786D9-0B9D-4D1C-AAC0-E8BC2C58190F}"/>
              </a:ext>
            </a:extLst>
          </p:cNvPr>
          <p:cNvCxnSpPr>
            <a:cxnSpLocks/>
            <a:stCxn id="25" idx="0"/>
            <a:endCxn id="50" idx="3"/>
          </p:cNvCxnSpPr>
          <p:nvPr/>
        </p:nvCxnSpPr>
        <p:spPr>
          <a:xfrm rot="5400000" flipH="1" flipV="1">
            <a:off x="3613914" y="815523"/>
            <a:ext cx="558555" cy="439276"/>
          </a:xfrm>
          <a:prstGeom prst="curvedConnector4">
            <a:avLst>
              <a:gd name="adj1" fmla="val 29337"/>
              <a:gd name="adj2" fmla="val 15204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xmlns="" id="{6E010ED1-8555-4C8D-8062-259A491D78DD}"/>
              </a:ext>
            </a:extLst>
          </p:cNvPr>
          <p:cNvCxnSpPr>
            <a:cxnSpLocks/>
            <a:endCxn id="48" idx="2"/>
          </p:cNvCxnSpPr>
          <p:nvPr/>
        </p:nvCxnSpPr>
        <p:spPr>
          <a:xfrm rot="10800000">
            <a:off x="2181324" y="1018722"/>
            <a:ext cx="820576" cy="338867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3EB20CA3-725A-4DDB-96A4-857B534F9FE6}"/>
              </a:ext>
            </a:extLst>
          </p:cNvPr>
          <p:cNvSpPr txBox="1"/>
          <p:nvPr/>
        </p:nvSpPr>
        <p:spPr>
          <a:xfrm>
            <a:off x="740483" y="3040196"/>
            <a:ext cx="11816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How is reading encouraged in the classroom? </a:t>
            </a:r>
          </a:p>
        </p:txBody>
      </p:sp>
      <p:sp>
        <p:nvSpPr>
          <p:cNvPr id="78" name="Flowchart: Alternate Process 77">
            <a:extLst>
              <a:ext uri="{FF2B5EF4-FFF2-40B4-BE49-F238E27FC236}">
                <a16:creationId xmlns:a16="http://schemas.microsoft.com/office/drawing/2014/main" xmlns="" id="{3EBB851B-E441-4938-973B-A4EBEDB82417}"/>
              </a:ext>
            </a:extLst>
          </p:cNvPr>
          <p:cNvSpPr/>
          <p:nvPr/>
        </p:nvSpPr>
        <p:spPr>
          <a:xfrm>
            <a:off x="2521490" y="4449248"/>
            <a:ext cx="1060893" cy="2841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68DC3F02-BB92-42C7-ABE9-9FA48774C595}"/>
              </a:ext>
            </a:extLst>
          </p:cNvPr>
          <p:cNvSpPr txBox="1"/>
          <p:nvPr/>
        </p:nvSpPr>
        <p:spPr>
          <a:xfrm>
            <a:off x="2529596" y="4458758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POLICY</a:t>
            </a:r>
          </a:p>
        </p:txBody>
      </p:sp>
      <p:sp>
        <p:nvSpPr>
          <p:cNvPr id="80" name="Flowchart: Alternate Process 79">
            <a:extLst>
              <a:ext uri="{FF2B5EF4-FFF2-40B4-BE49-F238E27FC236}">
                <a16:creationId xmlns:a16="http://schemas.microsoft.com/office/drawing/2014/main" xmlns="" id="{0C6DD010-A37B-443B-B7C6-3681E72376E2}"/>
              </a:ext>
            </a:extLst>
          </p:cNvPr>
          <p:cNvSpPr/>
          <p:nvPr/>
        </p:nvSpPr>
        <p:spPr>
          <a:xfrm>
            <a:off x="1922130" y="2503046"/>
            <a:ext cx="1292945" cy="2841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836FB7-897D-48C7-946F-D90A7FCD9081}"/>
              </a:ext>
            </a:extLst>
          </p:cNvPr>
          <p:cNvSpPr txBox="1"/>
          <p:nvPr/>
        </p:nvSpPr>
        <p:spPr>
          <a:xfrm>
            <a:off x="1972890" y="2502372"/>
            <a:ext cx="121810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OBSERVATIONS</a:t>
            </a:r>
          </a:p>
        </p:txBody>
      </p:sp>
      <p:sp>
        <p:nvSpPr>
          <p:cNvPr id="99" name="Flowchart: Alternate Process 98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717976" y="1194130"/>
            <a:ext cx="1292945" cy="33886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Flowchart: Alternate Process 99">
            <a:extLst>
              <a:ext uri="{FF2B5EF4-FFF2-40B4-BE49-F238E27FC236}">
                <a16:creationId xmlns:a16="http://schemas.microsoft.com/office/drawing/2014/main" xmlns="" id="{25AED735-F7E5-40A0-94EA-EAE8505EE126}"/>
              </a:ext>
            </a:extLst>
          </p:cNvPr>
          <p:cNvSpPr/>
          <p:nvPr/>
        </p:nvSpPr>
        <p:spPr>
          <a:xfrm>
            <a:off x="701695" y="1751109"/>
            <a:ext cx="1292945" cy="6463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02" name="Connector: Curved 101">
            <a:extLst>
              <a:ext uri="{FF2B5EF4-FFF2-40B4-BE49-F238E27FC236}">
                <a16:creationId xmlns:a16="http://schemas.microsoft.com/office/drawing/2014/main" xmlns="" id="{67040037-F92A-46B8-A3CF-AF6B52B8E2EF}"/>
              </a:ext>
            </a:extLst>
          </p:cNvPr>
          <p:cNvCxnSpPr>
            <a:cxnSpLocks/>
            <a:endCxn id="99" idx="3"/>
          </p:cNvCxnSpPr>
          <p:nvPr/>
        </p:nvCxnSpPr>
        <p:spPr>
          <a:xfrm rot="10800000">
            <a:off x="2010922" y="1363565"/>
            <a:ext cx="974705" cy="4433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Curved 103">
            <a:extLst>
              <a:ext uri="{FF2B5EF4-FFF2-40B4-BE49-F238E27FC236}">
                <a16:creationId xmlns:a16="http://schemas.microsoft.com/office/drawing/2014/main" xmlns="" id="{37352AE8-E307-4AF1-8135-4C86CDFF9DCF}"/>
              </a:ext>
            </a:extLst>
          </p:cNvPr>
          <p:cNvCxnSpPr>
            <a:cxnSpLocks/>
            <a:stCxn id="79" idx="1"/>
          </p:cNvCxnSpPr>
          <p:nvPr/>
        </p:nvCxnSpPr>
        <p:spPr>
          <a:xfrm rot="10800000" flipV="1">
            <a:off x="1922130" y="4597258"/>
            <a:ext cx="607466" cy="50359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829338" y="1219088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C865C5AD-57FF-459E-9BEF-2135BCC0AAAC}"/>
              </a:ext>
            </a:extLst>
          </p:cNvPr>
          <p:cNvSpPr txBox="1"/>
          <p:nvPr/>
        </p:nvSpPr>
        <p:spPr>
          <a:xfrm>
            <a:off x="839033" y="1935774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cxnSp>
        <p:nvCxnSpPr>
          <p:cNvPr id="111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</p:cNvCxnSpPr>
          <p:nvPr/>
        </p:nvCxnSpPr>
        <p:spPr>
          <a:xfrm rot="5400000">
            <a:off x="2941289" y="3994017"/>
            <a:ext cx="506500" cy="3667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Curved 112">
            <a:extLst>
              <a:ext uri="{FF2B5EF4-FFF2-40B4-BE49-F238E27FC236}">
                <a16:creationId xmlns:a16="http://schemas.microsoft.com/office/drawing/2014/main" xmlns="" id="{39EFE375-5C3E-44D8-98A8-F26DCC7F880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446555" y="2806509"/>
            <a:ext cx="484836" cy="41702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Curved 114">
            <a:extLst>
              <a:ext uri="{FF2B5EF4-FFF2-40B4-BE49-F238E27FC236}">
                <a16:creationId xmlns:a16="http://schemas.microsoft.com/office/drawing/2014/main" xmlns="" id="{67E1B500-B0BB-4A92-B12A-A4C88B41C21F}"/>
              </a:ext>
            </a:extLst>
          </p:cNvPr>
          <p:cNvCxnSpPr>
            <a:cxnSpLocks/>
            <a:stCxn id="80" idx="1"/>
            <a:endCxn id="55" idx="0"/>
          </p:cNvCxnSpPr>
          <p:nvPr/>
        </p:nvCxnSpPr>
        <p:spPr>
          <a:xfrm rot="10800000" flipV="1">
            <a:off x="1331308" y="2645110"/>
            <a:ext cx="590823" cy="39508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xmlns="" id="{C8A5ED59-5E4E-4EEE-9ED2-54D87C63ADFE}"/>
              </a:ext>
            </a:extLst>
          </p:cNvPr>
          <p:cNvSpPr/>
          <p:nvPr/>
        </p:nvSpPr>
        <p:spPr>
          <a:xfrm>
            <a:off x="1592909" y="6029903"/>
            <a:ext cx="1060893" cy="49065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5D22084-DF15-4160-8F32-B2C592F99D12}"/>
              </a:ext>
            </a:extLst>
          </p:cNvPr>
          <p:cNvSpPr txBox="1"/>
          <p:nvPr/>
        </p:nvSpPr>
        <p:spPr>
          <a:xfrm>
            <a:off x="1543050" y="6029903"/>
            <a:ext cx="11606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Phonics screening tests </a:t>
            </a:r>
          </a:p>
        </p:txBody>
      </p: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xmlns="" id="{C8A5ED59-5E4E-4EEE-9ED2-54D87C63ADFE}"/>
              </a:ext>
            </a:extLst>
          </p:cNvPr>
          <p:cNvSpPr/>
          <p:nvPr/>
        </p:nvSpPr>
        <p:spPr>
          <a:xfrm>
            <a:off x="2835481" y="5609148"/>
            <a:ext cx="1060893" cy="49065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5D22084-DF15-4160-8F32-B2C592F99D12}"/>
              </a:ext>
            </a:extLst>
          </p:cNvPr>
          <p:cNvSpPr txBox="1"/>
          <p:nvPr/>
        </p:nvSpPr>
        <p:spPr>
          <a:xfrm>
            <a:off x="2835480" y="5617853"/>
            <a:ext cx="10608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Synthetic phonics</a:t>
            </a:r>
          </a:p>
        </p:txBody>
      </p:sp>
      <p:cxnSp>
        <p:nvCxnSpPr>
          <p:cNvPr id="43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  <a:endCxn id="40" idx="0"/>
          </p:cNvCxnSpPr>
          <p:nvPr/>
        </p:nvCxnSpPr>
        <p:spPr>
          <a:xfrm rot="5400000">
            <a:off x="1796078" y="5060654"/>
            <a:ext cx="1296528" cy="64197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  <a:endCxn id="41" idx="0"/>
          </p:cNvCxnSpPr>
          <p:nvPr/>
        </p:nvCxnSpPr>
        <p:spPr>
          <a:xfrm rot="16200000" flipH="1">
            <a:off x="2737654" y="4980874"/>
            <a:ext cx="857176" cy="3993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Alternate Process 53">
            <a:extLst>
              <a:ext uri="{FF2B5EF4-FFF2-40B4-BE49-F238E27FC236}">
                <a16:creationId xmlns:a16="http://schemas.microsoft.com/office/drawing/2014/main" xmlns="" id="{C8A5ED59-5E4E-4EEE-9ED2-54D87C63ADFE}"/>
              </a:ext>
            </a:extLst>
          </p:cNvPr>
          <p:cNvSpPr/>
          <p:nvPr/>
        </p:nvSpPr>
        <p:spPr>
          <a:xfrm>
            <a:off x="4112830" y="5860265"/>
            <a:ext cx="1060893" cy="49065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05D22084-DF15-4160-8F32-B2C592F99D12}"/>
              </a:ext>
            </a:extLst>
          </p:cNvPr>
          <p:cNvSpPr txBox="1"/>
          <p:nvPr/>
        </p:nvSpPr>
        <p:spPr>
          <a:xfrm>
            <a:off x="4112829" y="5868970"/>
            <a:ext cx="10608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ROSE review</a:t>
            </a:r>
          </a:p>
          <a:p>
            <a:pPr algn="ctr"/>
            <a:r>
              <a:rPr lang="en-GB" sz="1200" dirty="0"/>
              <a:t>(2000)</a:t>
            </a:r>
          </a:p>
        </p:txBody>
      </p:sp>
      <p:cxnSp>
        <p:nvCxnSpPr>
          <p:cNvPr id="57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95617" y="4801996"/>
            <a:ext cx="1128578" cy="9879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Alternate Process 57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4559306" y="4614549"/>
            <a:ext cx="1292945" cy="33886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Flowchart: Alternate Process 58">
            <a:extLst>
              <a:ext uri="{FF2B5EF4-FFF2-40B4-BE49-F238E27FC236}">
                <a16:creationId xmlns:a16="http://schemas.microsoft.com/office/drawing/2014/main" xmlns="" id="{25AED735-F7E5-40A0-94EA-EAE8505EE126}"/>
              </a:ext>
            </a:extLst>
          </p:cNvPr>
          <p:cNvSpPr/>
          <p:nvPr/>
        </p:nvSpPr>
        <p:spPr>
          <a:xfrm>
            <a:off x="4580350" y="5094273"/>
            <a:ext cx="1292945" cy="6463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4670668" y="4639507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C865C5AD-57FF-459E-9BEF-2135BCC0AAAC}"/>
              </a:ext>
            </a:extLst>
          </p:cNvPr>
          <p:cNvSpPr txBox="1"/>
          <p:nvPr/>
        </p:nvSpPr>
        <p:spPr>
          <a:xfrm>
            <a:off x="4670668" y="5268341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cxnSp>
        <p:nvCxnSpPr>
          <p:cNvPr id="62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</p:cNvCxnSpPr>
          <p:nvPr/>
        </p:nvCxnSpPr>
        <p:spPr>
          <a:xfrm>
            <a:off x="3497003" y="4731686"/>
            <a:ext cx="1077195" cy="67629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  <a:stCxn id="78" idx="3"/>
            <a:endCxn id="58" idx="1"/>
          </p:cNvCxnSpPr>
          <p:nvPr/>
        </p:nvCxnSpPr>
        <p:spPr>
          <a:xfrm>
            <a:off x="3582383" y="4591312"/>
            <a:ext cx="976923" cy="1926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Alternate Process 63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6092831" y="5936345"/>
            <a:ext cx="1292945" cy="33886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6204193" y="5961303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cxnSp>
        <p:nvCxnSpPr>
          <p:cNvPr id="66" name="Connector: Curved 110">
            <a:extLst>
              <a:ext uri="{FF2B5EF4-FFF2-40B4-BE49-F238E27FC236}">
                <a16:creationId xmlns:a16="http://schemas.microsoft.com/office/drawing/2014/main" xmlns="" id="{557D4CB2-DB34-4F28-AF4F-C4B1E0E0ECE3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5257600" y="5752349"/>
            <a:ext cx="835231" cy="35343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xmlns="" id="{0C6DD010-A37B-443B-B7C6-3681E72376E2}"/>
              </a:ext>
            </a:extLst>
          </p:cNvPr>
          <p:cNvSpPr/>
          <p:nvPr/>
        </p:nvSpPr>
        <p:spPr>
          <a:xfrm>
            <a:off x="4832904" y="1995846"/>
            <a:ext cx="1292945" cy="2841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BA836FB7-897D-48C7-946F-D90A7FCD9081}"/>
              </a:ext>
            </a:extLst>
          </p:cNvPr>
          <p:cNvSpPr txBox="1"/>
          <p:nvPr/>
        </p:nvSpPr>
        <p:spPr>
          <a:xfrm>
            <a:off x="4800432" y="2003788"/>
            <a:ext cx="13254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QUESTIONNAIRES</a:t>
            </a:r>
          </a:p>
        </p:txBody>
      </p:sp>
      <p:sp>
        <p:nvSpPr>
          <p:cNvPr id="71" name="Flowchart: Alternate Process 70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4832904" y="1496087"/>
            <a:ext cx="882443" cy="273706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4761931" y="1493517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TEACHERS</a:t>
            </a:r>
          </a:p>
        </p:txBody>
      </p:sp>
      <p:sp>
        <p:nvSpPr>
          <p:cNvPr id="73" name="Flowchart: Alternate Process 72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7237326" y="481029"/>
            <a:ext cx="1735224" cy="100055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7377047" y="554655"/>
            <a:ext cx="14020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Pupil views on reading.  Types of books. How it helps them progress</a:t>
            </a:r>
          </a:p>
        </p:txBody>
      </p:sp>
      <p:sp>
        <p:nvSpPr>
          <p:cNvPr id="77" name="Flowchart: Alternate Process 76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6374982" y="1718877"/>
            <a:ext cx="882443" cy="273706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6304009" y="1716307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PUPILS</a:t>
            </a:r>
          </a:p>
        </p:txBody>
      </p:sp>
      <p:cxnSp>
        <p:nvCxnSpPr>
          <p:cNvPr id="83" name="Connector: Curved 10">
            <a:extLst>
              <a:ext uri="{FF2B5EF4-FFF2-40B4-BE49-F238E27FC236}">
                <a16:creationId xmlns:a16="http://schemas.microsoft.com/office/drawing/2014/main" xmlns="" id="{D369CF27-6EF5-45C3-A4FF-B40F6F3C0DEF}"/>
              </a:ext>
            </a:extLst>
          </p:cNvPr>
          <p:cNvCxnSpPr>
            <a:cxnSpLocks/>
            <a:endCxn id="71" idx="2"/>
          </p:cNvCxnSpPr>
          <p:nvPr/>
        </p:nvCxnSpPr>
        <p:spPr>
          <a:xfrm rot="5400000" flipH="1" flipV="1">
            <a:off x="5095369" y="1828590"/>
            <a:ext cx="237553" cy="11996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Curved 10">
            <a:extLst>
              <a:ext uri="{FF2B5EF4-FFF2-40B4-BE49-F238E27FC236}">
                <a16:creationId xmlns:a16="http://schemas.microsoft.com/office/drawing/2014/main" xmlns="" id="{D369CF27-6EF5-45C3-A4FF-B40F6F3C0DEF}"/>
              </a:ext>
            </a:extLst>
          </p:cNvPr>
          <p:cNvCxnSpPr>
            <a:cxnSpLocks/>
            <a:stCxn id="69" idx="3"/>
            <a:endCxn id="77" idx="2"/>
          </p:cNvCxnSpPr>
          <p:nvPr/>
        </p:nvCxnSpPr>
        <p:spPr>
          <a:xfrm flipV="1">
            <a:off x="6125849" y="1992583"/>
            <a:ext cx="690355" cy="145327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52998" y="189418"/>
            <a:ext cx="2352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General questions about benefits of early development of reading/literacy.  Pupil progression, reading levels.</a:t>
            </a:r>
          </a:p>
        </p:txBody>
      </p:sp>
      <p:cxnSp>
        <p:nvCxnSpPr>
          <p:cNvPr id="87" name="Connector: Curved 10">
            <a:extLst>
              <a:ext uri="{FF2B5EF4-FFF2-40B4-BE49-F238E27FC236}">
                <a16:creationId xmlns:a16="http://schemas.microsoft.com/office/drawing/2014/main" xmlns="" id="{D369CF27-6EF5-45C3-A4FF-B40F6F3C0DEF}"/>
              </a:ext>
            </a:extLst>
          </p:cNvPr>
          <p:cNvCxnSpPr>
            <a:cxnSpLocks/>
            <a:endCxn id="27" idx="2"/>
          </p:cNvCxnSpPr>
          <p:nvPr/>
        </p:nvCxnSpPr>
        <p:spPr>
          <a:xfrm rot="5400000" flipH="1" flipV="1">
            <a:off x="5471809" y="1116795"/>
            <a:ext cx="436553" cy="31340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Curved 10">
            <a:extLst>
              <a:ext uri="{FF2B5EF4-FFF2-40B4-BE49-F238E27FC236}">
                <a16:creationId xmlns:a16="http://schemas.microsoft.com/office/drawing/2014/main" xmlns="" id="{D369CF27-6EF5-45C3-A4FF-B40F6F3C0DEF}"/>
              </a:ext>
            </a:extLst>
          </p:cNvPr>
          <p:cNvCxnSpPr>
            <a:cxnSpLocks/>
            <a:endCxn id="73" idx="1"/>
          </p:cNvCxnSpPr>
          <p:nvPr/>
        </p:nvCxnSpPr>
        <p:spPr>
          <a:xfrm rot="5400000" flipH="1" flipV="1">
            <a:off x="6600903" y="1076670"/>
            <a:ext cx="731789" cy="541058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Alternate Process 94">
            <a:extLst>
              <a:ext uri="{FF2B5EF4-FFF2-40B4-BE49-F238E27FC236}">
                <a16:creationId xmlns:a16="http://schemas.microsoft.com/office/drawing/2014/main" xmlns="" id="{0C6DD010-A37B-443B-B7C6-3681E72376E2}"/>
              </a:ext>
            </a:extLst>
          </p:cNvPr>
          <p:cNvSpPr/>
          <p:nvPr/>
        </p:nvSpPr>
        <p:spPr>
          <a:xfrm>
            <a:off x="8342313" y="2064376"/>
            <a:ext cx="1292945" cy="2841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BA836FB7-897D-48C7-946F-D90A7FCD9081}"/>
              </a:ext>
            </a:extLst>
          </p:cNvPr>
          <p:cNvSpPr txBox="1"/>
          <p:nvPr/>
        </p:nvSpPr>
        <p:spPr>
          <a:xfrm>
            <a:off x="8326076" y="2081340"/>
            <a:ext cx="13254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INTERVIEWS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9840863" y="919588"/>
            <a:ext cx="14020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Build on questionnaires and observations but only with teachers</a:t>
            </a:r>
          </a:p>
        </p:txBody>
      </p:sp>
      <p:sp>
        <p:nvSpPr>
          <p:cNvPr id="112" name="Flowchart: Alternate Process 111">
            <a:extLst>
              <a:ext uri="{FF2B5EF4-FFF2-40B4-BE49-F238E27FC236}">
                <a16:creationId xmlns:a16="http://schemas.microsoft.com/office/drawing/2014/main" xmlns="" id="{0C6DD010-A37B-443B-B7C6-3681E72376E2}"/>
              </a:ext>
            </a:extLst>
          </p:cNvPr>
          <p:cNvSpPr/>
          <p:nvPr/>
        </p:nvSpPr>
        <p:spPr>
          <a:xfrm>
            <a:off x="9667730" y="2801001"/>
            <a:ext cx="1292945" cy="2841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BA836FB7-897D-48C7-946F-D90A7FCD9081}"/>
              </a:ext>
            </a:extLst>
          </p:cNvPr>
          <p:cNvSpPr txBox="1"/>
          <p:nvPr/>
        </p:nvSpPr>
        <p:spPr>
          <a:xfrm>
            <a:off x="9651493" y="2817965"/>
            <a:ext cx="13254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OTHER</a:t>
            </a:r>
          </a:p>
        </p:txBody>
      </p:sp>
      <p:sp>
        <p:nvSpPr>
          <p:cNvPr id="116" name="Flowchart: Alternate Process 115">
            <a:extLst>
              <a:ext uri="{FF2B5EF4-FFF2-40B4-BE49-F238E27FC236}">
                <a16:creationId xmlns:a16="http://schemas.microsoft.com/office/drawing/2014/main" xmlns="" id="{AE90F826-0C6D-4092-9FF3-7DAE2591ADD6}"/>
              </a:ext>
            </a:extLst>
          </p:cNvPr>
          <p:cNvSpPr/>
          <p:nvPr/>
        </p:nvSpPr>
        <p:spPr>
          <a:xfrm>
            <a:off x="10532862" y="3470005"/>
            <a:ext cx="1292945" cy="6463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Flowchart: Alternate Process 116">
            <a:extLst>
              <a:ext uri="{FF2B5EF4-FFF2-40B4-BE49-F238E27FC236}">
                <a16:creationId xmlns:a16="http://schemas.microsoft.com/office/drawing/2014/main" xmlns="" id="{AE90F826-0C6D-4092-9FF3-7DAE2591ADD6}"/>
              </a:ext>
            </a:extLst>
          </p:cNvPr>
          <p:cNvSpPr/>
          <p:nvPr/>
        </p:nvSpPr>
        <p:spPr>
          <a:xfrm>
            <a:off x="9293944" y="4291383"/>
            <a:ext cx="1292945" cy="6463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C865C5AD-57FF-459E-9BEF-2135BCC0AAAC}"/>
              </a:ext>
            </a:extLst>
          </p:cNvPr>
          <p:cNvSpPr txBox="1"/>
          <p:nvPr/>
        </p:nvSpPr>
        <p:spPr>
          <a:xfrm>
            <a:off x="9418076" y="4499770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C865C5AD-57FF-459E-9BEF-2135BCC0AAAC}"/>
              </a:ext>
            </a:extLst>
          </p:cNvPr>
          <p:cNvSpPr txBox="1"/>
          <p:nvPr/>
        </p:nvSpPr>
        <p:spPr>
          <a:xfrm>
            <a:off x="6977687" y="4676006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C865C5AD-57FF-459E-9BEF-2135BCC0AAAC}"/>
              </a:ext>
            </a:extLst>
          </p:cNvPr>
          <p:cNvSpPr txBox="1"/>
          <p:nvPr/>
        </p:nvSpPr>
        <p:spPr>
          <a:xfrm>
            <a:off x="10656994" y="3654670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121" name="Flowchart: Alternate Process 120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7919315" y="5530951"/>
            <a:ext cx="1292945" cy="33886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8030677" y="5555909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123" name="Flowchart: Alternate Process 122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10427850" y="5882336"/>
            <a:ext cx="1292945" cy="33886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10539212" y="5907294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sp>
        <p:nvSpPr>
          <p:cNvPr id="125" name="Flowchart: Alternate Process 124">
            <a:extLst>
              <a:ext uri="{FF2B5EF4-FFF2-40B4-BE49-F238E27FC236}">
                <a16:creationId xmlns:a16="http://schemas.microsoft.com/office/drawing/2014/main" xmlns="" id="{7D497537-7C86-4801-A502-38ED743BB573}"/>
              </a:ext>
            </a:extLst>
          </p:cNvPr>
          <p:cNvSpPr/>
          <p:nvPr/>
        </p:nvSpPr>
        <p:spPr>
          <a:xfrm>
            <a:off x="10274520" y="5133970"/>
            <a:ext cx="1292945" cy="338868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0331325C-82F8-47FD-8199-6126B17861D4}"/>
              </a:ext>
            </a:extLst>
          </p:cNvPr>
          <p:cNvSpPr txBox="1"/>
          <p:nvPr/>
        </p:nvSpPr>
        <p:spPr>
          <a:xfrm>
            <a:off x="10385882" y="5158928"/>
            <a:ext cx="1044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Other</a:t>
            </a:r>
          </a:p>
        </p:txBody>
      </p:sp>
      <p:cxnSp>
        <p:nvCxnSpPr>
          <p:cNvPr id="127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  <a:stCxn id="112" idx="2"/>
            <a:endCxn id="116" idx="1"/>
          </p:cNvCxnSpPr>
          <p:nvPr/>
        </p:nvCxnSpPr>
        <p:spPr>
          <a:xfrm rot="16200000" flipH="1">
            <a:off x="10069511" y="3329819"/>
            <a:ext cx="708043" cy="218659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  <a:endCxn id="29" idx="3"/>
          </p:cNvCxnSpPr>
          <p:nvPr/>
        </p:nvCxnSpPr>
        <p:spPr>
          <a:xfrm rot="5400000">
            <a:off x="8120873" y="3259816"/>
            <a:ext cx="1731957" cy="1416509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</p:cNvCxnSpPr>
          <p:nvPr/>
        </p:nvCxnSpPr>
        <p:spPr>
          <a:xfrm rot="5400000">
            <a:off x="9225931" y="3432269"/>
            <a:ext cx="1206257" cy="5119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  <a:endCxn id="125" idx="1"/>
          </p:cNvCxnSpPr>
          <p:nvPr/>
        </p:nvCxnSpPr>
        <p:spPr>
          <a:xfrm rot="16200000" flipH="1">
            <a:off x="9940988" y="4969872"/>
            <a:ext cx="365690" cy="30137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  <a:endCxn id="123" idx="1"/>
          </p:cNvCxnSpPr>
          <p:nvPr/>
        </p:nvCxnSpPr>
        <p:spPr>
          <a:xfrm rot="16200000" flipH="1">
            <a:off x="9554819" y="5178738"/>
            <a:ext cx="1114057" cy="632005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Curved 5">
            <a:extLst>
              <a:ext uri="{FF2B5EF4-FFF2-40B4-BE49-F238E27FC236}">
                <a16:creationId xmlns:a16="http://schemas.microsoft.com/office/drawing/2014/main" xmlns="" id="{FF60D64D-5BF7-4EE4-B295-08DDDEAD8CBE}"/>
              </a:ext>
            </a:extLst>
          </p:cNvPr>
          <p:cNvCxnSpPr>
            <a:cxnSpLocks/>
            <a:endCxn id="121" idx="3"/>
          </p:cNvCxnSpPr>
          <p:nvPr/>
        </p:nvCxnSpPr>
        <p:spPr>
          <a:xfrm rot="5400000">
            <a:off x="8990166" y="5159806"/>
            <a:ext cx="762673" cy="318484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3928010" y="2979596"/>
            <a:ext cx="3637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READING</a:t>
            </a:r>
          </a:p>
          <a:p>
            <a:pPr algn="ctr"/>
            <a:r>
              <a:rPr lang="en-GB" sz="1200" b="1" dirty="0"/>
              <a:t>“</a:t>
            </a:r>
            <a:r>
              <a:rPr lang="en-GB" sz="1400" b="1" dirty="0"/>
              <a:t>A small-scale research project on the benefits of reading in primary schools” </a:t>
            </a:r>
          </a:p>
        </p:txBody>
      </p:sp>
    </p:spTree>
    <p:extLst>
      <p:ext uri="{BB962C8B-B14F-4D97-AF65-F5344CB8AC3E}">
        <p14:creationId xmlns:p14="http://schemas.microsoft.com/office/powerpoint/2010/main" val="415069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194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Opie</dc:creator>
  <cp:lastModifiedBy>Catja Pafort</cp:lastModifiedBy>
  <cp:revision>16</cp:revision>
  <dcterms:created xsi:type="dcterms:W3CDTF">2018-09-17T08:27:54Z</dcterms:created>
  <dcterms:modified xsi:type="dcterms:W3CDTF">2018-11-11T17:34:52Z</dcterms:modified>
</cp:coreProperties>
</file>