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18"/>
  </p:notesMasterIdLst>
  <p:sldIdLst>
    <p:sldId id="264" r:id="rId2"/>
    <p:sldId id="260" r:id="rId3"/>
    <p:sldId id="269" r:id="rId4"/>
    <p:sldId id="270" r:id="rId5"/>
    <p:sldId id="276" r:id="rId6"/>
    <p:sldId id="261" r:id="rId7"/>
    <p:sldId id="271" r:id="rId8"/>
    <p:sldId id="275" r:id="rId9"/>
    <p:sldId id="272" r:id="rId10"/>
    <p:sldId id="266" r:id="rId11"/>
    <p:sldId id="262" r:id="rId12"/>
    <p:sldId id="273" r:id="rId13"/>
    <p:sldId id="267" r:id="rId14"/>
    <p:sldId id="274" r:id="rId15"/>
    <p:sldId id="268"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5" autoAdjust="0"/>
  </p:normalViewPr>
  <p:slideViewPr>
    <p:cSldViewPr snapToGrid="0">
      <p:cViewPr varScale="1">
        <p:scale>
          <a:sx n="100" d="100"/>
          <a:sy n="100" d="100"/>
        </p:scale>
        <p:origin x="3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83FA6-0CEB-4664-BC2D-F3273885740C}" type="datetimeFigureOut">
              <a:rPr lang="en-GB" smtClean="0"/>
              <a:t>26/04/2021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511C9C-FAE1-43E2-9657-3306151F7A0D}" type="slidenum">
              <a:rPr lang="en-GB" smtClean="0"/>
              <a:t>‹#›</a:t>
            </a:fld>
            <a:endParaRPr lang="en-GB"/>
          </a:p>
        </p:txBody>
      </p:sp>
    </p:spTree>
    <p:extLst>
      <p:ext uri="{BB962C8B-B14F-4D97-AF65-F5344CB8AC3E}">
        <p14:creationId xmlns:p14="http://schemas.microsoft.com/office/powerpoint/2010/main" val="1456765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D21A2-86F1-4E14-9710-44F6776F34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D5163E2-52A8-4131-A034-3F3331DE94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7A6166A-E3E8-4B65-B712-3E019587CDE0}"/>
              </a:ext>
            </a:extLst>
          </p:cNvPr>
          <p:cNvSpPr>
            <a:spLocks noGrp="1"/>
          </p:cNvSpPr>
          <p:nvPr>
            <p:ph type="dt" sz="half" idx="10"/>
          </p:nvPr>
        </p:nvSpPr>
        <p:spPr/>
        <p:txBody>
          <a:bodyPr/>
          <a:lstStyle/>
          <a:p>
            <a:fld id="{9334D819-9F07-4261-B09B-9E467E5D9002}" type="datetimeFigureOut">
              <a:rPr lang="en-US" smtClean="0"/>
              <a:pPr/>
              <a:t>4/26/2021</a:t>
            </a:fld>
            <a:endParaRPr lang="en-US" dirty="0"/>
          </a:p>
        </p:txBody>
      </p:sp>
      <p:sp>
        <p:nvSpPr>
          <p:cNvPr id="5" name="Footer Placeholder 4">
            <a:extLst>
              <a:ext uri="{FF2B5EF4-FFF2-40B4-BE49-F238E27FC236}">
                <a16:creationId xmlns:a16="http://schemas.microsoft.com/office/drawing/2014/main" id="{15E47B5D-FAED-49F6-B54C-51DC819D6E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29C66F-8084-4222-A4A2-2F7BB875C12E}"/>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127100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652ED-6098-4B68-AF0D-8EA2420E786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2B986C-C6AD-48D7-9DAA-11103A3A07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8E31B7-5A22-40E0-A797-8B32062DBCF9}"/>
              </a:ext>
            </a:extLst>
          </p:cNvPr>
          <p:cNvSpPr>
            <a:spLocks noGrp="1"/>
          </p:cNvSpPr>
          <p:nvPr>
            <p:ph type="dt" sz="half" idx="10"/>
          </p:nvPr>
        </p:nvSpPr>
        <p:spPr/>
        <p:txBody>
          <a:bodyPr/>
          <a:lstStyle/>
          <a:p>
            <a:fld id="{9334D819-9F07-4261-B09B-9E467E5D9002}" type="datetimeFigureOut">
              <a:rPr lang="en-US" smtClean="0"/>
              <a:t>4/26/2021</a:t>
            </a:fld>
            <a:endParaRPr lang="en-US" dirty="0"/>
          </a:p>
        </p:txBody>
      </p:sp>
      <p:sp>
        <p:nvSpPr>
          <p:cNvPr id="5" name="Footer Placeholder 4">
            <a:extLst>
              <a:ext uri="{FF2B5EF4-FFF2-40B4-BE49-F238E27FC236}">
                <a16:creationId xmlns:a16="http://schemas.microsoft.com/office/drawing/2014/main" id="{5CC35E32-EBD6-43AA-8E0C-638C9E13479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F211A6-831B-45A0-83F2-77EA94856532}"/>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7357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F3875B-3E9C-4CC5-86AF-589050CCF7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8E0462-57E3-4C5B-9198-A99A376FDB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7CD91A-C46E-494C-8B15-804B067733FB}"/>
              </a:ext>
            </a:extLst>
          </p:cNvPr>
          <p:cNvSpPr>
            <a:spLocks noGrp="1"/>
          </p:cNvSpPr>
          <p:nvPr>
            <p:ph type="dt" sz="half" idx="10"/>
          </p:nvPr>
        </p:nvSpPr>
        <p:spPr/>
        <p:txBody>
          <a:bodyPr/>
          <a:lstStyle/>
          <a:p>
            <a:fld id="{9334D819-9F07-4261-B09B-9E467E5D9002}" type="datetimeFigureOut">
              <a:rPr lang="en-US" smtClean="0"/>
              <a:t>4/26/2021</a:t>
            </a:fld>
            <a:endParaRPr lang="en-US" dirty="0"/>
          </a:p>
        </p:txBody>
      </p:sp>
      <p:sp>
        <p:nvSpPr>
          <p:cNvPr id="5" name="Footer Placeholder 4">
            <a:extLst>
              <a:ext uri="{FF2B5EF4-FFF2-40B4-BE49-F238E27FC236}">
                <a16:creationId xmlns:a16="http://schemas.microsoft.com/office/drawing/2014/main" id="{CFB5BCED-C49B-4E47-B104-EB04CC9450F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06C281-0B75-4A72-B528-AABDBC49C0DD}"/>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29814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970C1-506C-40F0-8572-AE4B9A6499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E1920D-1837-4252-B7A8-FF94A21CAA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7EE14F-F2BA-4E71-9D22-A8A9C98B84D7}"/>
              </a:ext>
            </a:extLst>
          </p:cNvPr>
          <p:cNvSpPr>
            <a:spLocks noGrp="1"/>
          </p:cNvSpPr>
          <p:nvPr>
            <p:ph type="dt" sz="half" idx="10"/>
          </p:nvPr>
        </p:nvSpPr>
        <p:spPr/>
        <p:txBody>
          <a:bodyPr/>
          <a:lstStyle/>
          <a:p>
            <a:fld id="{9334D819-9F07-4261-B09B-9E467E5D9002}" type="datetimeFigureOut">
              <a:rPr lang="en-US" smtClean="0"/>
              <a:t>4/26/2021</a:t>
            </a:fld>
            <a:endParaRPr lang="en-US" dirty="0"/>
          </a:p>
        </p:txBody>
      </p:sp>
      <p:sp>
        <p:nvSpPr>
          <p:cNvPr id="5" name="Footer Placeholder 4">
            <a:extLst>
              <a:ext uri="{FF2B5EF4-FFF2-40B4-BE49-F238E27FC236}">
                <a16:creationId xmlns:a16="http://schemas.microsoft.com/office/drawing/2014/main" id="{6D274794-C2D9-4F3E-9FF1-B9BD8419E8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A4480B-BBF4-439C-B2B1-DAFBC532B7A5}"/>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123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15076-C843-425A-9C6F-7ACBDC733B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E0811D6-619E-4CD6-8478-194D876A98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59F27D-E942-4D05-BDB0-C06435F601BC}"/>
              </a:ext>
            </a:extLst>
          </p:cNvPr>
          <p:cNvSpPr>
            <a:spLocks noGrp="1"/>
          </p:cNvSpPr>
          <p:nvPr>
            <p:ph type="dt" sz="half" idx="10"/>
          </p:nvPr>
        </p:nvSpPr>
        <p:spPr/>
        <p:txBody>
          <a:bodyPr/>
          <a:lstStyle/>
          <a:p>
            <a:fld id="{9334D819-9F07-4261-B09B-9E467E5D9002}" type="datetimeFigureOut">
              <a:rPr lang="en-US" smtClean="0"/>
              <a:pPr/>
              <a:t>4/26/2021</a:t>
            </a:fld>
            <a:endParaRPr lang="en-US" dirty="0"/>
          </a:p>
        </p:txBody>
      </p:sp>
      <p:sp>
        <p:nvSpPr>
          <p:cNvPr id="5" name="Footer Placeholder 4">
            <a:extLst>
              <a:ext uri="{FF2B5EF4-FFF2-40B4-BE49-F238E27FC236}">
                <a16:creationId xmlns:a16="http://schemas.microsoft.com/office/drawing/2014/main" id="{E2F2152C-3A28-47BA-B967-956A2DA639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DA1C5D-CBAB-4FD6-B3AD-43F36CC63450}"/>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66052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41640-0F12-43F8-9787-AE97B31248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5F45C4-9D07-4A67-BBDF-528A60E0892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1D1316-361E-4A92-BFBB-C7777B4DC6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C106AD-0932-4356-ABDB-898926B90833}"/>
              </a:ext>
            </a:extLst>
          </p:cNvPr>
          <p:cNvSpPr>
            <a:spLocks noGrp="1"/>
          </p:cNvSpPr>
          <p:nvPr>
            <p:ph type="dt" sz="half" idx="10"/>
          </p:nvPr>
        </p:nvSpPr>
        <p:spPr/>
        <p:txBody>
          <a:bodyPr/>
          <a:lstStyle/>
          <a:p>
            <a:fld id="{9334D819-9F07-4261-B09B-9E467E5D9002}" type="datetimeFigureOut">
              <a:rPr lang="en-US" smtClean="0"/>
              <a:t>4/26/2021</a:t>
            </a:fld>
            <a:endParaRPr lang="en-US" dirty="0"/>
          </a:p>
        </p:txBody>
      </p:sp>
      <p:sp>
        <p:nvSpPr>
          <p:cNvPr id="6" name="Footer Placeholder 5">
            <a:extLst>
              <a:ext uri="{FF2B5EF4-FFF2-40B4-BE49-F238E27FC236}">
                <a16:creationId xmlns:a16="http://schemas.microsoft.com/office/drawing/2014/main" id="{D07FE7EA-F891-428C-BD26-57B564B5A3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32D144B-54C8-4FC1-AC4B-57DFA2AABE7C}"/>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3523668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F5D25-0F80-4293-8028-C7B36C94A6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05B940-FAEB-4F01-861F-7B3D5E54B7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54F928-A9BC-44C4-BADD-A015BEB706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64911F3-438C-44EA-9A2B-353F45EB99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D141487-94E2-4702-8AC3-D107FB3174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648672C-A41A-4892-A4F5-CA188E7C9141}"/>
              </a:ext>
            </a:extLst>
          </p:cNvPr>
          <p:cNvSpPr>
            <a:spLocks noGrp="1"/>
          </p:cNvSpPr>
          <p:nvPr>
            <p:ph type="dt" sz="half" idx="10"/>
          </p:nvPr>
        </p:nvSpPr>
        <p:spPr/>
        <p:txBody>
          <a:bodyPr/>
          <a:lstStyle/>
          <a:p>
            <a:fld id="{9334D819-9F07-4261-B09B-9E467E5D9002}" type="datetimeFigureOut">
              <a:rPr lang="en-US" smtClean="0"/>
              <a:t>4/26/2021</a:t>
            </a:fld>
            <a:endParaRPr lang="en-US" dirty="0"/>
          </a:p>
        </p:txBody>
      </p:sp>
      <p:sp>
        <p:nvSpPr>
          <p:cNvPr id="8" name="Footer Placeholder 7">
            <a:extLst>
              <a:ext uri="{FF2B5EF4-FFF2-40B4-BE49-F238E27FC236}">
                <a16:creationId xmlns:a16="http://schemas.microsoft.com/office/drawing/2014/main" id="{0C52A9C9-F20F-4933-ACAB-DFC48C235D4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F0D0D0B-8EB7-4BFA-A0ED-E16967F51CDB}"/>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7037323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BA9B4-8A49-45FC-B6F8-E455CA38E2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A30779F-C794-4007-BA85-EDB1BA06C84D}"/>
              </a:ext>
            </a:extLst>
          </p:cNvPr>
          <p:cNvSpPr>
            <a:spLocks noGrp="1"/>
          </p:cNvSpPr>
          <p:nvPr>
            <p:ph type="dt" sz="half" idx="10"/>
          </p:nvPr>
        </p:nvSpPr>
        <p:spPr/>
        <p:txBody>
          <a:bodyPr/>
          <a:lstStyle/>
          <a:p>
            <a:fld id="{9334D819-9F07-4261-B09B-9E467E5D9002}" type="datetimeFigureOut">
              <a:rPr lang="en-US" smtClean="0"/>
              <a:t>4/26/2021</a:t>
            </a:fld>
            <a:endParaRPr lang="en-US" dirty="0"/>
          </a:p>
        </p:txBody>
      </p:sp>
      <p:sp>
        <p:nvSpPr>
          <p:cNvPr id="4" name="Footer Placeholder 3">
            <a:extLst>
              <a:ext uri="{FF2B5EF4-FFF2-40B4-BE49-F238E27FC236}">
                <a16:creationId xmlns:a16="http://schemas.microsoft.com/office/drawing/2014/main" id="{D6D0840E-8A1D-464B-B935-AD5DBA54934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D62C6B-89A7-4E66-8DFC-9E757FDA8260}"/>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88556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3E9CDC-CDA8-41C1-91BF-D7C4DF77815F}"/>
              </a:ext>
            </a:extLst>
          </p:cNvPr>
          <p:cNvSpPr>
            <a:spLocks noGrp="1"/>
          </p:cNvSpPr>
          <p:nvPr>
            <p:ph type="dt" sz="half" idx="10"/>
          </p:nvPr>
        </p:nvSpPr>
        <p:spPr/>
        <p:txBody>
          <a:bodyPr/>
          <a:lstStyle/>
          <a:p>
            <a:fld id="{9334D819-9F07-4261-B09B-9E467E5D9002}" type="datetimeFigureOut">
              <a:rPr lang="en-US" smtClean="0"/>
              <a:t>4/26/2021</a:t>
            </a:fld>
            <a:endParaRPr lang="en-US" dirty="0"/>
          </a:p>
        </p:txBody>
      </p:sp>
      <p:sp>
        <p:nvSpPr>
          <p:cNvPr id="3" name="Footer Placeholder 2">
            <a:extLst>
              <a:ext uri="{FF2B5EF4-FFF2-40B4-BE49-F238E27FC236}">
                <a16:creationId xmlns:a16="http://schemas.microsoft.com/office/drawing/2014/main" id="{D6E8D4EB-2091-4B35-83FF-E71968A7293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46D315D-8D20-4952-A93F-64C2DD108186}"/>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221332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347C-3399-4A18-B454-6F2E189053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E800C3B-DDAF-491C-AE7E-23D635C287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766F83-F53C-461C-9A19-6E95C8EE3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BA3068-8084-46B1-B977-F125059045E5}"/>
              </a:ext>
            </a:extLst>
          </p:cNvPr>
          <p:cNvSpPr>
            <a:spLocks noGrp="1"/>
          </p:cNvSpPr>
          <p:nvPr>
            <p:ph type="dt" sz="half" idx="10"/>
          </p:nvPr>
        </p:nvSpPr>
        <p:spPr/>
        <p:txBody>
          <a:bodyPr/>
          <a:lstStyle/>
          <a:p>
            <a:fld id="{9334D819-9F07-4261-B09B-9E467E5D9002}" type="datetimeFigureOut">
              <a:rPr lang="en-US" smtClean="0"/>
              <a:t>4/26/2021</a:t>
            </a:fld>
            <a:endParaRPr lang="en-US" dirty="0"/>
          </a:p>
        </p:txBody>
      </p:sp>
      <p:sp>
        <p:nvSpPr>
          <p:cNvPr id="6" name="Footer Placeholder 5">
            <a:extLst>
              <a:ext uri="{FF2B5EF4-FFF2-40B4-BE49-F238E27FC236}">
                <a16:creationId xmlns:a16="http://schemas.microsoft.com/office/drawing/2014/main" id="{DDBE5EBD-FBF7-44C2-8EDF-1BEE06695BD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9AACA6A-4DD9-49C2-9269-CD0C442FB137}"/>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1270572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8CF82-BCBD-4C5D-A149-18E32CC2D2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A6E1E1-44AD-41A2-8FA0-05ADCE2CA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F6241A-ECD4-4FDF-B340-285FB282A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21AB26-123C-4F99-B029-5F26EBF38D58}"/>
              </a:ext>
            </a:extLst>
          </p:cNvPr>
          <p:cNvSpPr>
            <a:spLocks noGrp="1"/>
          </p:cNvSpPr>
          <p:nvPr>
            <p:ph type="dt" sz="half" idx="10"/>
          </p:nvPr>
        </p:nvSpPr>
        <p:spPr/>
        <p:txBody>
          <a:bodyPr/>
          <a:lstStyle/>
          <a:p>
            <a:fld id="{9334D819-9F07-4261-B09B-9E467E5D9002}" type="datetimeFigureOut">
              <a:rPr lang="en-US" smtClean="0"/>
              <a:t>4/26/2021</a:t>
            </a:fld>
            <a:endParaRPr lang="en-US" dirty="0"/>
          </a:p>
        </p:txBody>
      </p:sp>
      <p:sp>
        <p:nvSpPr>
          <p:cNvPr id="6" name="Footer Placeholder 5">
            <a:extLst>
              <a:ext uri="{FF2B5EF4-FFF2-40B4-BE49-F238E27FC236}">
                <a16:creationId xmlns:a16="http://schemas.microsoft.com/office/drawing/2014/main" id="{F13BAD01-BAF9-4677-B823-E584F58CBCD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86E457-1168-473B-95EB-4709E92D749A}"/>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35885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8763FC-9B35-4345-B7ED-28154D0B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C1D3B6-44D9-423C-8A9D-03119EC5B4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490D40-1712-4BA8-9D4E-DCAD4B480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4D819-9F07-4261-B09B-9E467E5D9002}" type="datetimeFigureOut">
              <a:rPr lang="en-US" smtClean="0"/>
              <a:pPr/>
              <a:t>4/26/2021</a:t>
            </a:fld>
            <a:endParaRPr lang="en-US" dirty="0"/>
          </a:p>
        </p:txBody>
      </p:sp>
      <p:sp>
        <p:nvSpPr>
          <p:cNvPr id="5" name="Footer Placeholder 4">
            <a:extLst>
              <a:ext uri="{FF2B5EF4-FFF2-40B4-BE49-F238E27FC236}">
                <a16:creationId xmlns:a16="http://schemas.microsoft.com/office/drawing/2014/main" id="{2B9E43AC-9B82-4C11-8471-5E572FB3C7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22857BA-307D-48DB-B90D-F0E96FF7C7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5536907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703E8-FBEE-4BC8-B9AF-052073A26AF1}"/>
              </a:ext>
            </a:extLst>
          </p:cNvPr>
          <p:cNvSpPr>
            <a:spLocks noGrp="1"/>
          </p:cNvSpPr>
          <p:nvPr>
            <p:ph type="ctrTitle"/>
          </p:nvPr>
        </p:nvSpPr>
        <p:spPr>
          <a:xfrm>
            <a:off x="1524000" y="387190"/>
            <a:ext cx="9144000" cy="3148013"/>
          </a:xfrm>
        </p:spPr>
        <p:txBody>
          <a:bodyPr>
            <a:normAutofit/>
          </a:bodyPr>
          <a:lstStyle/>
          <a:p>
            <a:pPr>
              <a:lnSpc>
                <a:spcPct val="150000"/>
              </a:lnSpc>
            </a:pPr>
            <a:r>
              <a:rPr lang="en-GB" dirty="0">
                <a:latin typeface="+mn-lt"/>
                <a:cs typeface="Calibri Light" panose="020F0302020204030204" pitchFamily="34" charset="0"/>
              </a:rPr>
              <a:t>Evaluating published reflexive thematic analysis</a:t>
            </a:r>
          </a:p>
        </p:txBody>
      </p:sp>
      <p:sp>
        <p:nvSpPr>
          <p:cNvPr id="3" name="Subtitle 2">
            <a:extLst>
              <a:ext uri="{FF2B5EF4-FFF2-40B4-BE49-F238E27FC236}">
                <a16:creationId xmlns:a16="http://schemas.microsoft.com/office/drawing/2014/main" id="{A9509041-5AFF-4C3C-9AFC-18C9991B7D9E}"/>
              </a:ext>
            </a:extLst>
          </p:cNvPr>
          <p:cNvSpPr>
            <a:spLocks noGrp="1"/>
          </p:cNvSpPr>
          <p:nvPr>
            <p:ph type="subTitle" idx="1"/>
          </p:nvPr>
        </p:nvSpPr>
        <p:spPr>
          <a:xfrm>
            <a:off x="1524000" y="4032250"/>
            <a:ext cx="9144000" cy="1655762"/>
          </a:xfrm>
        </p:spPr>
        <p:txBody>
          <a:bodyPr>
            <a:normAutofit/>
          </a:bodyPr>
          <a:lstStyle/>
          <a:p>
            <a:pPr>
              <a:lnSpc>
                <a:spcPct val="150000"/>
              </a:lnSpc>
            </a:pPr>
            <a:r>
              <a:rPr lang="en-GB" sz="3200" i="1" dirty="0"/>
              <a:t>Thematic analysis: A practical gu</a:t>
            </a:r>
            <a:r>
              <a:rPr lang="en-GB" sz="3200" dirty="0"/>
              <a:t>ide</a:t>
            </a:r>
          </a:p>
          <a:p>
            <a:pPr>
              <a:lnSpc>
                <a:spcPct val="150000"/>
              </a:lnSpc>
            </a:pPr>
            <a:r>
              <a:rPr lang="en-GB" sz="3200" dirty="0"/>
              <a:t>Virginia Braun and Victoria Clarke</a:t>
            </a:r>
          </a:p>
        </p:txBody>
      </p:sp>
    </p:spTree>
    <p:extLst>
      <p:ext uri="{BB962C8B-B14F-4D97-AF65-F5344CB8AC3E}">
        <p14:creationId xmlns:p14="http://schemas.microsoft.com/office/powerpoint/2010/main" val="3828715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4FD04-FEE6-41CD-9058-22A3FF4A3FE7}"/>
              </a:ext>
            </a:extLst>
          </p:cNvPr>
          <p:cNvSpPr>
            <a:spLocks noGrp="1"/>
          </p:cNvSpPr>
          <p:nvPr>
            <p:ph type="title"/>
          </p:nvPr>
        </p:nvSpPr>
        <p:spPr>
          <a:xfrm>
            <a:off x="279988" y="173739"/>
            <a:ext cx="11793279" cy="2207954"/>
          </a:xfrm>
        </p:spPr>
        <p:txBody>
          <a:bodyPr>
            <a:normAutofit/>
          </a:bodyPr>
          <a:lstStyle/>
          <a:p>
            <a:pPr>
              <a:lnSpc>
                <a:spcPct val="150000"/>
              </a:lnSpc>
            </a:pPr>
            <a:r>
              <a:rPr lang="en-GB" dirty="0">
                <a:latin typeface="+mn-lt"/>
              </a:rPr>
              <a:t>Evaluating the authors’ rationale for thematic analysis continued…</a:t>
            </a:r>
          </a:p>
        </p:txBody>
      </p:sp>
      <p:sp>
        <p:nvSpPr>
          <p:cNvPr id="3" name="Content Placeholder 2">
            <a:extLst>
              <a:ext uri="{FF2B5EF4-FFF2-40B4-BE49-F238E27FC236}">
                <a16:creationId xmlns:a16="http://schemas.microsoft.com/office/drawing/2014/main" id="{601A5A2E-F38F-4822-A99D-3045409D26A0}"/>
              </a:ext>
            </a:extLst>
          </p:cNvPr>
          <p:cNvSpPr>
            <a:spLocks noGrp="1"/>
          </p:cNvSpPr>
          <p:nvPr>
            <p:ph idx="1"/>
          </p:nvPr>
        </p:nvSpPr>
        <p:spPr>
          <a:xfrm>
            <a:off x="279988" y="2642191"/>
            <a:ext cx="11632019" cy="3668233"/>
          </a:xfrm>
        </p:spPr>
        <p:txBody>
          <a:bodyPr>
            <a:normAutofit/>
          </a:bodyPr>
          <a:lstStyle/>
          <a:p>
            <a:pPr>
              <a:lnSpc>
                <a:spcPct val="150000"/>
              </a:lnSpc>
            </a:pPr>
            <a:r>
              <a:rPr lang="en-GB" sz="2400" dirty="0"/>
              <a:t>Does the authors’ account of their analytic process provide a lively sense of how </a:t>
            </a:r>
            <a:r>
              <a:rPr lang="en-GB" sz="2400" i="1" dirty="0"/>
              <a:t>specifically</a:t>
            </a:r>
            <a:r>
              <a:rPr lang="en-GB" sz="2400" dirty="0"/>
              <a:t> they engaged with thematic analysis (which goes beyond listing the six phases)?</a:t>
            </a:r>
          </a:p>
          <a:p>
            <a:pPr>
              <a:lnSpc>
                <a:spcPct val="150000"/>
              </a:lnSpc>
            </a:pPr>
            <a:r>
              <a:rPr lang="en-GB" sz="2400" dirty="0"/>
              <a:t>In multi-authored papers, do the authors discuss how each contributed to the analysis?</a:t>
            </a:r>
          </a:p>
          <a:p>
            <a:pPr>
              <a:lnSpc>
                <a:spcPct val="150000"/>
              </a:lnSpc>
            </a:pPr>
            <a:r>
              <a:rPr lang="en-GB" sz="2400" dirty="0"/>
              <a:t>Do the authors describe any quality practices (for example, keeping a reflexive journal)?</a:t>
            </a:r>
          </a:p>
          <a:p>
            <a:endParaRPr lang="en-GB" dirty="0"/>
          </a:p>
        </p:txBody>
      </p:sp>
    </p:spTree>
    <p:extLst>
      <p:ext uri="{BB962C8B-B14F-4D97-AF65-F5344CB8AC3E}">
        <p14:creationId xmlns:p14="http://schemas.microsoft.com/office/powerpoint/2010/main" val="1879930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BE2B-BE60-47B5-A7D8-D17CCDF10E14}"/>
              </a:ext>
            </a:extLst>
          </p:cNvPr>
          <p:cNvSpPr>
            <a:spLocks noGrp="1"/>
          </p:cNvSpPr>
          <p:nvPr>
            <p:ph type="title"/>
          </p:nvPr>
        </p:nvSpPr>
        <p:spPr>
          <a:xfrm>
            <a:off x="295940" y="202753"/>
            <a:ext cx="6206460" cy="1304187"/>
          </a:xfrm>
        </p:spPr>
        <p:txBody>
          <a:bodyPr/>
          <a:lstStyle/>
          <a:p>
            <a:pPr>
              <a:lnSpc>
                <a:spcPct val="150000"/>
              </a:lnSpc>
            </a:pPr>
            <a:r>
              <a:rPr lang="en-GB" dirty="0">
                <a:latin typeface="+mn-lt"/>
              </a:rPr>
              <a:t>Evaluating the themes</a:t>
            </a:r>
          </a:p>
        </p:txBody>
      </p:sp>
      <p:sp>
        <p:nvSpPr>
          <p:cNvPr id="3" name="Content Placeholder 2">
            <a:extLst>
              <a:ext uri="{FF2B5EF4-FFF2-40B4-BE49-F238E27FC236}">
                <a16:creationId xmlns:a16="http://schemas.microsoft.com/office/drawing/2014/main" id="{9E296CD4-8AE4-4DDE-947E-54A0A5E9FFD2}"/>
              </a:ext>
            </a:extLst>
          </p:cNvPr>
          <p:cNvSpPr>
            <a:spLocks noGrp="1"/>
          </p:cNvSpPr>
          <p:nvPr>
            <p:ph idx="1"/>
          </p:nvPr>
        </p:nvSpPr>
        <p:spPr>
          <a:xfrm>
            <a:off x="295940" y="1661751"/>
            <a:ext cx="11600120" cy="4739050"/>
          </a:xfrm>
        </p:spPr>
        <p:txBody>
          <a:bodyPr>
            <a:normAutofit/>
          </a:bodyPr>
          <a:lstStyle/>
          <a:p>
            <a:pPr>
              <a:lnSpc>
                <a:spcPct val="150000"/>
              </a:lnSpc>
            </a:pPr>
            <a:r>
              <a:rPr lang="en-GB" sz="2400" dirty="0"/>
              <a:t>Is the researcher’s active role in theme generation evident (there is no mention of the “themes emerging”)?</a:t>
            </a:r>
          </a:p>
          <a:p>
            <a:pPr>
              <a:lnSpc>
                <a:spcPct val="150000"/>
              </a:lnSpc>
            </a:pPr>
            <a:r>
              <a:rPr lang="en-GB" sz="2400" dirty="0"/>
              <a:t>Can you easily identify what and where the themes are in the report?</a:t>
            </a:r>
          </a:p>
          <a:p>
            <a:pPr>
              <a:lnSpc>
                <a:spcPct val="150000"/>
              </a:lnSpc>
            </a:pPr>
            <a:r>
              <a:rPr lang="en-GB" sz="2400" dirty="0"/>
              <a:t>How many themes (at all levels) are reported? Too many, or too few? Is each theme presented in sufficient depth and detail?</a:t>
            </a:r>
          </a:p>
          <a:p>
            <a:pPr>
              <a:lnSpc>
                <a:spcPct val="150000"/>
              </a:lnSpc>
            </a:pPr>
            <a:r>
              <a:rPr lang="en-GB" sz="2400" dirty="0"/>
              <a:t>If sub-themes and overarching themes are used – is the use of these judicious and compelling, and does it strengthen the analysis?</a:t>
            </a:r>
          </a:p>
          <a:p>
            <a:endParaRPr lang="en-GB" dirty="0"/>
          </a:p>
        </p:txBody>
      </p:sp>
    </p:spTree>
    <p:extLst>
      <p:ext uri="{BB962C8B-B14F-4D97-AF65-F5344CB8AC3E}">
        <p14:creationId xmlns:p14="http://schemas.microsoft.com/office/powerpoint/2010/main" val="91893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BE2B-BE60-47B5-A7D8-D17CCDF10E14}"/>
              </a:ext>
            </a:extLst>
          </p:cNvPr>
          <p:cNvSpPr>
            <a:spLocks noGrp="1"/>
          </p:cNvSpPr>
          <p:nvPr>
            <p:ph type="title"/>
          </p:nvPr>
        </p:nvSpPr>
        <p:spPr>
          <a:xfrm>
            <a:off x="295939" y="195003"/>
            <a:ext cx="10723355" cy="1304187"/>
          </a:xfrm>
        </p:spPr>
        <p:txBody>
          <a:bodyPr/>
          <a:lstStyle/>
          <a:p>
            <a:pPr>
              <a:lnSpc>
                <a:spcPct val="150000"/>
              </a:lnSpc>
            </a:pPr>
            <a:r>
              <a:rPr lang="en-GB" dirty="0">
                <a:latin typeface="+mn-lt"/>
              </a:rPr>
              <a:t>Evaluating the themes continued… </a:t>
            </a:r>
          </a:p>
        </p:txBody>
      </p:sp>
      <p:sp>
        <p:nvSpPr>
          <p:cNvPr id="3" name="Content Placeholder 2">
            <a:extLst>
              <a:ext uri="{FF2B5EF4-FFF2-40B4-BE49-F238E27FC236}">
                <a16:creationId xmlns:a16="http://schemas.microsoft.com/office/drawing/2014/main" id="{9E296CD4-8AE4-4DDE-947E-54A0A5E9FFD2}"/>
              </a:ext>
            </a:extLst>
          </p:cNvPr>
          <p:cNvSpPr>
            <a:spLocks noGrp="1"/>
          </p:cNvSpPr>
          <p:nvPr>
            <p:ph idx="1"/>
          </p:nvPr>
        </p:nvSpPr>
        <p:spPr>
          <a:xfrm>
            <a:off x="295940" y="1499190"/>
            <a:ext cx="11600120" cy="5061097"/>
          </a:xfrm>
        </p:spPr>
        <p:txBody>
          <a:bodyPr>
            <a:normAutofit/>
          </a:bodyPr>
          <a:lstStyle/>
          <a:p>
            <a:pPr>
              <a:lnSpc>
                <a:spcPct val="150000"/>
              </a:lnSpc>
            </a:pPr>
            <a:r>
              <a:rPr lang="en-GB" sz="2400" dirty="0"/>
              <a:t>How do the authors (implicitly) conceptualise themes? (Topic summaries or shared meaning? Entities that reside in data fully formed prior to analysis or the outputs of a subjective coding process?) Have the authors confused single faceted codes with multi-faceted themes? Consider both the theme names </a:t>
            </a:r>
            <a:r>
              <a:rPr lang="en-GB" sz="2400" i="1" dirty="0"/>
              <a:t>and</a:t>
            </a:r>
            <a:r>
              <a:rPr lang="en-GB" sz="2400" dirty="0"/>
              <a:t> content.</a:t>
            </a:r>
          </a:p>
          <a:p>
            <a:pPr>
              <a:lnSpc>
                <a:spcPct val="150000"/>
              </a:lnSpc>
            </a:pPr>
            <a:r>
              <a:rPr lang="en-GB" sz="2400" dirty="0"/>
              <a:t>Do the theme names capture the ‘essence’ or ‘story’ of each theme?</a:t>
            </a:r>
          </a:p>
          <a:p>
            <a:pPr>
              <a:lnSpc>
                <a:spcPct val="150000"/>
              </a:lnSpc>
            </a:pPr>
            <a:r>
              <a:rPr lang="en-GB" sz="2400" dirty="0"/>
              <a:t>Are the scope and boundaries of each theme clear? Does each theme stand alone but contribute to an overall story about the data? Is there any undesirable overlap between the themes?</a:t>
            </a:r>
          </a:p>
          <a:p>
            <a:endParaRPr lang="en-GB" dirty="0"/>
          </a:p>
        </p:txBody>
      </p:sp>
    </p:spTree>
    <p:extLst>
      <p:ext uri="{BB962C8B-B14F-4D97-AF65-F5344CB8AC3E}">
        <p14:creationId xmlns:p14="http://schemas.microsoft.com/office/powerpoint/2010/main" val="2732328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8BD8-F3C8-4B55-9008-78AF54E7D354}"/>
              </a:ext>
            </a:extLst>
          </p:cNvPr>
          <p:cNvSpPr>
            <a:spLocks noGrp="1"/>
          </p:cNvSpPr>
          <p:nvPr>
            <p:ph type="title"/>
          </p:nvPr>
        </p:nvSpPr>
        <p:spPr>
          <a:xfrm>
            <a:off x="264039" y="208563"/>
            <a:ext cx="11601893" cy="2016569"/>
          </a:xfrm>
        </p:spPr>
        <p:txBody>
          <a:bodyPr>
            <a:normAutofit/>
          </a:bodyPr>
          <a:lstStyle/>
          <a:p>
            <a:pPr>
              <a:lnSpc>
                <a:spcPct val="150000"/>
              </a:lnSpc>
            </a:pPr>
            <a:r>
              <a:rPr lang="en-GB" dirty="0">
                <a:latin typeface="+mn-lt"/>
              </a:rPr>
              <a:t>Evaluating the analytic narrative and use of data extracts</a:t>
            </a:r>
          </a:p>
        </p:txBody>
      </p:sp>
      <p:sp>
        <p:nvSpPr>
          <p:cNvPr id="3" name="Content Placeholder 2">
            <a:extLst>
              <a:ext uri="{FF2B5EF4-FFF2-40B4-BE49-F238E27FC236}">
                <a16:creationId xmlns:a16="http://schemas.microsoft.com/office/drawing/2014/main" id="{1E75478A-98FB-49DD-9906-CBD86DCF5C65}"/>
              </a:ext>
            </a:extLst>
          </p:cNvPr>
          <p:cNvSpPr>
            <a:spLocks noGrp="1"/>
          </p:cNvSpPr>
          <p:nvPr>
            <p:ph idx="1"/>
          </p:nvPr>
        </p:nvSpPr>
        <p:spPr>
          <a:xfrm>
            <a:off x="264039" y="2510148"/>
            <a:ext cx="11686953" cy="4291935"/>
          </a:xfrm>
        </p:spPr>
        <p:txBody>
          <a:bodyPr>
            <a:normAutofit/>
          </a:bodyPr>
          <a:lstStyle/>
          <a:p>
            <a:pPr>
              <a:lnSpc>
                <a:spcPct val="150000"/>
              </a:lnSpc>
            </a:pPr>
            <a:r>
              <a:rPr lang="en-GB" sz="2400" dirty="0"/>
              <a:t>What is the rough proportion of analytic narrative to data extracts? Too many or too few data extracts? Is the analytic narrative thin or rich?</a:t>
            </a:r>
          </a:p>
          <a:p>
            <a:pPr>
              <a:lnSpc>
                <a:spcPct val="150000"/>
              </a:lnSpc>
            </a:pPr>
            <a:r>
              <a:rPr lang="en-GB" sz="2400" dirty="0"/>
              <a:t>Does the analytic narrative offer summary and description of the data or interpretation of their meaning (or a mixture of both)?</a:t>
            </a:r>
          </a:p>
          <a:p>
            <a:pPr>
              <a:lnSpc>
                <a:spcPct val="150000"/>
              </a:lnSpc>
            </a:pPr>
            <a:r>
              <a:rPr lang="en-GB" sz="2400" dirty="0"/>
              <a:t>Are data extracts used illustratively or analytically (or a mix)?</a:t>
            </a:r>
          </a:p>
          <a:p>
            <a:pPr>
              <a:lnSpc>
                <a:spcPct val="150000"/>
              </a:lnSpc>
            </a:pPr>
            <a:r>
              <a:rPr lang="en-GB" sz="2400" dirty="0"/>
              <a:t>Do the selected extracts provide a compelling sense of patterning across the data?</a:t>
            </a:r>
          </a:p>
        </p:txBody>
      </p:sp>
    </p:spTree>
    <p:extLst>
      <p:ext uri="{BB962C8B-B14F-4D97-AF65-F5344CB8AC3E}">
        <p14:creationId xmlns:p14="http://schemas.microsoft.com/office/powerpoint/2010/main" val="2872193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8BD8-F3C8-4B55-9008-78AF54E7D354}"/>
              </a:ext>
            </a:extLst>
          </p:cNvPr>
          <p:cNvSpPr>
            <a:spLocks noGrp="1"/>
          </p:cNvSpPr>
          <p:nvPr>
            <p:ph type="title"/>
          </p:nvPr>
        </p:nvSpPr>
        <p:spPr>
          <a:xfrm>
            <a:off x="252523" y="185316"/>
            <a:ext cx="11601893" cy="2016569"/>
          </a:xfrm>
        </p:spPr>
        <p:txBody>
          <a:bodyPr>
            <a:normAutofit/>
          </a:bodyPr>
          <a:lstStyle/>
          <a:p>
            <a:pPr>
              <a:lnSpc>
                <a:spcPct val="150000"/>
              </a:lnSpc>
            </a:pPr>
            <a:r>
              <a:rPr lang="en-GB" dirty="0">
                <a:latin typeface="+mn-lt"/>
              </a:rPr>
              <a:t>Evaluating the analytic narrative and use of data extracts continued…</a:t>
            </a:r>
          </a:p>
        </p:txBody>
      </p:sp>
      <p:sp>
        <p:nvSpPr>
          <p:cNvPr id="3" name="Content Placeholder 2">
            <a:extLst>
              <a:ext uri="{FF2B5EF4-FFF2-40B4-BE49-F238E27FC236}">
                <a16:creationId xmlns:a16="http://schemas.microsoft.com/office/drawing/2014/main" id="{1E75478A-98FB-49DD-9906-CBD86DCF5C65}"/>
              </a:ext>
            </a:extLst>
          </p:cNvPr>
          <p:cNvSpPr>
            <a:spLocks noGrp="1"/>
          </p:cNvSpPr>
          <p:nvPr>
            <p:ph idx="1"/>
          </p:nvPr>
        </p:nvSpPr>
        <p:spPr>
          <a:xfrm>
            <a:off x="252523" y="2452767"/>
            <a:ext cx="11686953" cy="4005167"/>
          </a:xfrm>
        </p:spPr>
        <p:txBody>
          <a:bodyPr>
            <a:normAutofit/>
          </a:bodyPr>
          <a:lstStyle/>
          <a:p>
            <a:pPr>
              <a:lnSpc>
                <a:spcPct val="150000"/>
              </a:lnSpc>
            </a:pPr>
            <a:r>
              <a:rPr lang="en-GB" sz="2400" dirty="0"/>
              <a:t>Are the chosen extracts vivid and engaging?</a:t>
            </a:r>
          </a:p>
          <a:p>
            <a:pPr>
              <a:lnSpc>
                <a:spcPct val="150000"/>
              </a:lnSpc>
            </a:pPr>
            <a:r>
              <a:rPr lang="en-GB" sz="2400" dirty="0"/>
              <a:t>Is the interpretation of the data, and selected extracts, plausible?</a:t>
            </a:r>
          </a:p>
          <a:p>
            <a:pPr>
              <a:lnSpc>
                <a:spcPct val="150000"/>
              </a:lnSpc>
            </a:pPr>
            <a:r>
              <a:rPr lang="en-GB" sz="2400" dirty="0"/>
              <a:t>Can you identify the authors’ overall conclusions? Are you convinced by these?</a:t>
            </a:r>
          </a:p>
          <a:p>
            <a:pPr>
              <a:lnSpc>
                <a:spcPct val="150000"/>
              </a:lnSpc>
            </a:pPr>
            <a:r>
              <a:rPr lang="en-GB" sz="2400" dirty="0"/>
              <a:t>Either in the analysis or the discussion, do the authors contextualise their data and interpretation of it in relation to the existing literature and (where relevant) wider contexts?</a:t>
            </a:r>
          </a:p>
        </p:txBody>
      </p:sp>
    </p:spTree>
    <p:extLst>
      <p:ext uri="{BB962C8B-B14F-4D97-AF65-F5344CB8AC3E}">
        <p14:creationId xmlns:p14="http://schemas.microsoft.com/office/powerpoint/2010/main" val="3761799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0AD2-AEE0-4D48-98FA-43C2C0881FC0}"/>
              </a:ext>
            </a:extLst>
          </p:cNvPr>
          <p:cNvSpPr>
            <a:spLocks noGrp="1"/>
          </p:cNvSpPr>
          <p:nvPr>
            <p:ph type="title"/>
          </p:nvPr>
        </p:nvSpPr>
        <p:spPr>
          <a:xfrm>
            <a:off x="358849" y="187029"/>
            <a:ext cx="11103108" cy="1477373"/>
          </a:xfrm>
        </p:spPr>
        <p:txBody>
          <a:bodyPr/>
          <a:lstStyle/>
          <a:p>
            <a:pPr>
              <a:lnSpc>
                <a:spcPct val="150000"/>
              </a:lnSpc>
            </a:pPr>
            <a:r>
              <a:rPr lang="en-GB" dirty="0">
                <a:latin typeface="+mn-lt"/>
              </a:rPr>
              <a:t>What’s your overall assessment of the report?</a:t>
            </a:r>
          </a:p>
        </p:txBody>
      </p:sp>
      <p:sp>
        <p:nvSpPr>
          <p:cNvPr id="3" name="Content Placeholder 2">
            <a:extLst>
              <a:ext uri="{FF2B5EF4-FFF2-40B4-BE49-F238E27FC236}">
                <a16:creationId xmlns:a16="http://schemas.microsoft.com/office/drawing/2014/main" id="{B59A9196-4958-43BE-BFEF-14D3D7C59B16}"/>
              </a:ext>
            </a:extLst>
          </p:cNvPr>
          <p:cNvSpPr>
            <a:spLocks noGrp="1"/>
          </p:cNvSpPr>
          <p:nvPr>
            <p:ph idx="1"/>
          </p:nvPr>
        </p:nvSpPr>
        <p:spPr>
          <a:xfrm>
            <a:off x="358849" y="1846418"/>
            <a:ext cx="11474302" cy="3522551"/>
          </a:xfrm>
        </p:spPr>
        <p:txBody>
          <a:bodyPr>
            <a:normAutofit/>
          </a:bodyPr>
          <a:lstStyle/>
          <a:p>
            <a:pPr>
              <a:lnSpc>
                <a:spcPct val="150000"/>
              </a:lnSpc>
            </a:pPr>
            <a:r>
              <a:rPr lang="en-GB" sz="2400" dirty="0"/>
              <a:t>Is the research useful and insightful?</a:t>
            </a:r>
          </a:p>
          <a:p>
            <a:pPr>
              <a:lnSpc>
                <a:spcPct val="150000"/>
              </a:lnSpc>
            </a:pPr>
            <a:r>
              <a:rPr lang="en-GB" sz="2400" dirty="0"/>
              <a:t>Does the report evidence a sound and knowing use of reflexive thematic analysis?</a:t>
            </a:r>
          </a:p>
          <a:p>
            <a:pPr>
              <a:lnSpc>
                <a:spcPct val="150000"/>
              </a:lnSpc>
            </a:pPr>
            <a:r>
              <a:rPr lang="en-GB" sz="2400" dirty="0"/>
              <a:t>Are there flaws/areas for improvement?</a:t>
            </a:r>
          </a:p>
          <a:p>
            <a:pPr>
              <a:lnSpc>
                <a:spcPct val="150000"/>
              </a:lnSpc>
            </a:pPr>
            <a:r>
              <a:rPr lang="en-GB" sz="2400" dirty="0"/>
              <a:t>Would the research have benefitted from different reporting conventions (for example, more oriented to qualitative values; a longer word count)?</a:t>
            </a:r>
          </a:p>
        </p:txBody>
      </p:sp>
    </p:spTree>
    <p:extLst>
      <p:ext uri="{BB962C8B-B14F-4D97-AF65-F5344CB8AC3E}">
        <p14:creationId xmlns:p14="http://schemas.microsoft.com/office/powerpoint/2010/main" val="3480626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F7E00-D8B0-4421-A610-5D685EF38449}"/>
              </a:ext>
            </a:extLst>
          </p:cNvPr>
          <p:cNvSpPr>
            <a:spLocks noGrp="1"/>
          </p:cNvSpPr>
          <p:nvPr>
            <p:ph type="title"/>
          </p:nvPr>
        </p:nvSpPr>
        <p:spPr>
          <a:xfrm>
            <a:off x="273788" y="226386"/>
            <a:ext cx="3271639" cy="1112800"/>
          </a:xfrm>
        </p:spPr>
        <p:txBody>
          <a:bodyPr/>
          <a:lstStyle/>
          <a:p>
            <a:pPr>
              <a:lnSpc>
                <a:spcPct val="150000"/>
              </a:lnSpc>
            </a:pPr>
            <a:r>
              <a:rPr lang="en-GB" dirty="0">
                <a:latin typeface="+mn-lt"/>
              </a:rPr>
              <a:t>References</a:t>
            </a:r>
          </a:p>
        </p:txBody>
      </p:sp>
      <p:sp>
        <p:nvSpPr>
          <p:cNvPr id="3" name="Content Placeholder 2">
            <a:extLst>
              <a:ext uri="{FF2B5EF4-FFF2-40B4-BE49-F238E27FC236}">
                <a16:creationId xmlns:a16="http://schemas.microsoft.com/office/drawing/2014/main" id="{10458AAD-15C9-45D3-8465-C0C0FAC71386}"/>
              </a:ext>
            </a:extLst>
          </p:cNvPr>
          <p:cNvSpPr>
            <a:spLocks noGrp="1"/>
          </p:cNvSpPr>
          <p:nvPr>
            <p:ph idx="1"/>
          </p:nvPr>
        </p:nvSpPr>
        <p:spPr>
          <a:xfrm>
            <a:off x="273788" y="1521348"/>
            <a:ext cx="11644424" cy="3815303"/>
          </a:xfrm>
        </p:spPr>
        <p:txBody>
          <a:bodyPr/>
          <a:lstStyle/>
          <a:p>
            <a:pPr marL="0" indent="0">
              <a:lnSpc>
                <a:spcPct val="150000"/>
              </a:lnSpc>
              <a:buNone/>
            </a:pPr>
            <a:r>
              <a:rPr lang="en-GB" sz="2400" dirty="0"/>
              <a:t>Elliott, R., Fischer, C. T., &amp; Rennie, D. L. (1999). Evolving guidelines for publication of 	qualitative research studies in psychology and related fields. </a:t>
            </a:r>
            <a:r>
              <a:rPr lang="en-GB" sz="2400" i="1" dirty="0"/>
              <a:t>British Journal of Clinical 	Psychology, 38</a:t>
            </a:r>
            <a:r>
              <a:rPr lang="en-GB" sz="2400" dirty="0"/>
              <a:t>(3), 215-229.</a:t>
            </a:r>
          </a:p>
          <a:p>
            <a:pPr marL="0" indent="0">
              <a:lnSpc>
                <a:spcPct val="150000"/>
              </a:lnSpc>
              <a:buNone/>
            </a:pPr>
            <a:r>
              <a:rPr lang="en-GB" sz="2400" dirty="0"/>
              <a:t>Levitt, H. M., Motulsky, S. L., Wertz, F. J., Morrow, S. L., &amp; Ponterotto, J. G. (2017). 	Recommendations for designing and reviewing Qualitative research in psychology: 	Promoting methodological integrity. </a:t>
            </a:r>
            <a:r>
              <a:rPr lang="en-GB" sz="2400" i="1" dirty="0"/>
              <a:t>Qualitative Psychology</a:t>
            </a:r>
            <a:r>
              <a:rPr lang="en-GB" sz="2400" dirty="0"/>
              <a:t>, </a:t>
            </a:r>
            <a:r>
              <a:rPr lang="en-GB" sz="2400" i="1" dirty="0"/>
              <a:t>4</a:t>
            </a:r>
            <a:r>
              <a:rPr lang="en-GB" sz="2400" dirty="0"/>
              <a:t>(1), 2-22.</a:t>
            </a:r>
          </a:p>
          <a:p>
            <a:endParaRPr lang="en-GB" dirty="0"/>
          </a:p>
          <a:p>
            <a:pPr marL="0" indent="0">
              <a:buNone/>
            </a:pPr>
            <a:endParaRPr lang="en-GB" dirty="0"/>
          </a:p>
        </p:txBody>
      </p:sp>
    </p:spTree>
    <p:extLst>
      <p:ext uri="{BB962C8B-B14F-4D97-AF65-F5344CB8AC3E}">
        <p14:creationId xmlns:p14="http://schemas.microsoft.com/office/powerpoint/2010/main" val="138464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95" y="195578"/>
            <a:ext cx="9527921" cy="1926208"/>
          </a:xfrm>
        </p:spPr>
        <p:txBody>
          <a:bodyPr>
            <a:noAutofit/>
          </a:bodyPr>
          <a:lstStyle/>
          <a:p>
            <a:pPr>
              <a:lnSpc>
                <a:spcPct val="150000"/>
              </a:lnSpc>
            </a:pPr>
            <a:r>
              <a:rPr lang="en-GB" dirty="0">
                <a:latin typeface="+mn-lt"/>
                <a:cs typeface="Calibri Light" panose="020F0302020204030204" pitchFamily="34" charset="0"/>
              </a:rPr>
              <a:t>Getting started on evaluating published thematic analysis</a:t>
            </a:r>
          </a:p>
        </p:txBody>
      </p:sp>
      <p:sp>
        <p:nvSpPr>
          <p:cNvPr id="3" name="Content Placeholder 2"/>
          <p:cNvSpPr>
            <a:spLocks noGrp="1"/>
          </p:cNvSpPr>
          <p:nvPr>
            <p:ph idx="1"/>
          </p:nvPr>
        </p:nvSpPr>
        <p:spPr>
          <a:xfrm>
            <a:off x="230195" y="2360804"/>
            <a:ext cx="11731608" cy="4049212"/>
          </a:xfrm>
        </p:spPr>
        <p:txBody>
          <a:bodyPr>
            <a:normAutofit lnSpcReduction="10000"/>
          </a:bodyPr>
          <a:lstStyle/>
          <a:p>
            <a:pPr>
              <a:lnSpc>
                <a:spcPct val="150000"/>
              </a:lnSpc>
            </a:pPr>
            <a:r>
              <a:rPr lang="en-GB" sz="2400" dirty="0"/>
              <a:t>Select a published TA article to evaluate – there are examples on the companion website.</a:t>
            </a:r>
          </a:p>
          <a:p>
            <a:pPr>
              <a:lnSpc>
                <a:spcPct val="150000"/>
              </a:lnSpc>
            </a:pPr>
            <a:r>
              <a:rPr lang="en-GB" sz="2400" dirty="0"/>
              <a:t>To help you assess the “methodological integrity” (Levitt et al., 2017) of the research you have chosen to evaluate, start your evaluation by determining the broad contours of the research – how can we categorise this piece of research?</a:t>
            </a:r>
          </a:p>
          <a:p>
            <a:pPr lvl="1">
              <a:lnSpc>
                <a:spcPct val="150000"/>
              </a:lnSpc>
            </a:pPr>
            <a:r>
              <a:rPr lang="en-GB" dirty="0"/>
              <a:t>For example, is it small q or Big Q (or confused q)? Experiential or critical? Realist, critical realist or relativist? (Post)positivist, contextualist or constructionist? What theory of language underpins the treatment of data?</a:t>
            </a:r>
          </a:p>
          <a:p>
            <a:pPr marL="457200" lvl="1" indent="0">
              <a:buNone/>
            </a:pPr>
            <a:endParaRPr lang="en-GB" dirty="0"/>
          </a:p>
        </p:txBody>
      </p:sp>
    </p:spTree>
    <p:extLst>
      <p:ext uri="{BB962C8B-B14F-4D97-AF65-F5344CB8AC3E}">
        <p14:creationId xmlns:p14="http://schemas.microsoft.com/office/powerpoint/2010/main" val="87685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11" y="213016"/>
            <a:ext cx="9406001" cy="1926208"/>
          </a:xfrm>
        </p:spPr>
        <p:txBody>
          <a:bodyPr>
            <a:noAutofit/>
          </a:bodyPr>
          <a:lstStyle/>
          <a:p>
            <a:pPr>
              <a:lnSpc>
                <a:spcPct val="150000"/>
              </a:lnSpc>
            </a:pPr>
            <a:r>
              <a:rPr lang="en-GB" dirty="0">
                <a:latin typeface="+mn-lt"/>
                <a:cs typeface="Calibri Light" panose="020F0302020204030204" pitchFamily="34" charset="0"/>
              </a:rPr>
              <a:t>Getting started on evaluating published thematic analysis continued…</a:t>
            </a:r>
          </a:p>
        </p:txBody>
      </p:sp>
      <p:sp>
        <p:nvSpPr>
          <p:cNvPr id="3" name="Content Placeholder 2"/>
          <p:cNvSpPr>
            <a:spLocks noGrp="1"/>
          </p:cNvSpPr>
          <p:nvPr>
            <p:ph idx="1"/>
          </p:nvPr>
        </p:nvSpPr>
        <p:spPr>
          <a:xfrm>
            <a:off x="331311" y="2248407"/>
            <a:ext cx="11529377" cy="4396577"/>
          </a:xfrm>
        </p:spPr>
        <p:txBody>
          <a:bodyPr>
            <a:normAutofit/>
          </a:bodyPr>
          <a:lstStyle/>
          <a:p>
            <a:pPr marL="265113" lvl="1" indent="-179388">
              <a:lnSpc>
                <a:spcPct val="150000"/>
              </a:lnSpc>
            </a:pPr>
            <a:r>
              <a:rPr lang="en-GB" dirty="0"/>
              <a:t>Do the authors explicitly identify what type of research this is and “own their perspectives” (Elliott et al., 1999)? </a:t>
            </a:r>
          </a:p>
          <a:p>
            <a:pPr lvl="2">
              <a:lnSpc>
                <a:spcPct val="150000"/>
              </a:lnSpc>
            </a:pPr>
            <a:r>
              <a:rPr lang="en-GB" sz="2400" dirty="0"/>
              <a:t>If yes, are these stated theoretical assumptions and values consistently and coherently evident and enacted throughout the report? </a:t>
            </a:r>
          </a:p>
          <a:p>
            <a:pPr lvl="2">
              <a:lnSpc>
                <a:spcPct val="150000"/>
              </a:lnSpc>
            </a:pPr>
            <a:r>
              <a:rPr lang="en-GB" sz="2400" dirty="0"/>
              <a:t>If no, can you ‘detect’ what their implicit assumptions and values are from things like the language they use, how they treat and interpret the data?</a:t>
            </a:r>
          </a:p>
          <a:p>
            <a:pPr marL="85725" lvl="1" indent="0">
              <a:lnSpc>
                <a:spcPct val="150000"/>
              </a:lnSpc>
            </a:pPr>
            <a:r>
              <a:rPr lang="en-GB" dirty="0"/>
              <a:t> Is there any evidence of researcher reflexivity within the paper?</a:t>
            </a:r>
          </a:p>
          <a:p>
            <a:pPr lvl="1"/>
            <a:endParaRPr lang="en-GB" dirty="0"/>
          </a:p>
        </p:txBody>
      </p:sp>
    </p:spTree>
    <p:extLst>
      <p:ext uri="{BB962C8B-B14F-4D97-AF65-F5344CB8AC3E}">
        <p14:creationId xmlns:p14="http://schemas.microsoft.com/office/powerpoint/2010/main" val="398826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D45A-52BE-493C-A85B-0886E2FCEA43}"/>
              </a:ext>
            </a:extLst>
          </p:cNvPr>
          <p:cNvSpPr>
            <a:spLocks noGrp="1"/>
          </p:cNvSpPr>
          <p:nvPr>
            <p:ph type="title"/>
          </p:nvPr>
        </p:nvSpPr>
        <p:spPr>
          <a:xfrm>
            <a:off x="457200" y="352425"/>
            <a:ext cx="11380382" cy="2057549"/>
          </a:xfrm>
        </p:spPr>
        <p:txBody>
          <a:bodyPr>
            <a:normAutofit/>
          </a:bodyPr>
          <a:lstStyle/>
          <a:p>
            <a:pPr>
              <a:lnSpc>
                <a:spcPct val="150000"/>
              </a:lnSpc>
            </a:pPr>
            <a:r>
              <a:rPr lang="en-GB" dirty="0">
                <a:latin typeface="+mn-lt"/>
              </a:rPr>
              <a:t>Be mindful of the constraints of academic journal publishing continued…</a:t>
            </a:r>
          </a:p>
        </p:txBody>
      </p:sp>
      <p:sp>
        <p:nvSpPr>
          <p:cNvPr id="3" name="Content Placeholder 2">
            <a:extLst>
              <a:ext uri="{FF2B5EF4-FFF2-40B4-BE49-F238E27FC236}">
                <a16:creationId xmlns:a16="http://schemas.microsoft.com/office/drawing/2014/main" id="{E2BA6D38-8836-44C4-A293-1017377A3FC3}"/>
              </a:ext>
            </a:extLst>
          </p:cNvPr>
          <p:cNvSpPr>
            <a:spLocks noGrp="1"/>
          </p:cNvSpPr>
          <p:nvPr>
            <p:ph idx="1"/>
          </p:nvPr>
        </p:nvSpPr>
        <p:spPr>
          <a:xfrm>
            <a:off x="354419" y="2507697"/>
            <a:ext cx="11483162" cy="4073856"/>
          </a:xfrm>
        </p:spPr>
        <p:txBody>
          <a:bodyPr>
            <a:normAutofit/>
          </a:bodyPr>
          <a:lstStyle/>
          <a:p>
            <a:pPr>
              <a:lnSpc>
                <a:spcPct val="150000"/>
              </a:lnSpc>
            </a:pPr>
            <a:r>
              <a:rPr lang="en-GB" sz="2400" dirty="0"/>
              <a:t>Limited word counts, the expectations and expertise of the editors and reviewers, the style and conventions of the journal all shape and constrain how research is reported.</a:t>
            </a:r>
          </a:p>
          <a:p>
            <a:pPr>
              <a:lnSpc>
                <a:spcPct val="150000"/>
              </a:lnSpc>
            </a:pPr>
            <a:r>
              <a:rPr lang="en-GB" sz="2400" dirty="0"/>
              <a:t>Do a quick </a:t>
            </a:r>
            <a:r>
              <a:rPr lang="en-GB" sz="2400" i="1" dirty="0"/>
              <a:t>Google</a:t>
            </a:r>
            <a:r>
              <a:rPr lang="en-GB" sz="2400" dirty="0"/>
              <a:t> search for the journal – on the journal home page, is there a word/page count for qualitative research reports? (tight &lt;[less-than] six-thousand words; generous &gt;[greater-than] ten-thousand words) Any guidelines for reporting qualitative research? Any guidelines for reviewers assessing qualitative research?</a:t>
            </a:r>
            <a:br>
              <a:rPr lang="en-GB" sz="2400" dirty="0"/>
            </a:br>
            <a:endParaRPr lang="en-GB" sz="2400" dirty="0"/>
          </a:p>
        </p:txBody>
      </p:sp>
    </p:spTree>
    <p:extLst>
      <p:ext uri="{BB962C8B-B14F-4D97-AF65-F5344CB8AC3E}">
        <p14:creationId xmlns:p14="http://schemas.microsoft.com/office/powerpoint/2010/main" val="1251564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D45A-52BE-493C-A85B-0886E2FCEA43}"/>
              </a:ext>
            </a:extLst>
          </p:cNvPr>
          <p:cNvSpPr>
            <a:spLocks noGrp="1"/>
          </p:cNvSpPr>
          <p:nvPr>
            <p:ph type="title"/>
          </p:nvPr>
        </p:nvSpPr>
        <p:spPr>
          <a:xfrm>
            <a:off x="457200" y="352425"/>
            <a:ext cx="11380382" cy="2057549"/>
          </a:xfrm>
        </p:spPr>
        <p:txBody>
          <a:bodyPr>
            <a:normAutofit/>
          </a:bodyPr>
          <a:lstStyle/>
          <a:p>
            <a:pPr>
              <a:lnSpc>
                <a:spcPct val="150000"/>
              </a:lnSpc>
            </a:pPr>
            <a:r>
              <a:rPr lang="en-GB" dirty="0">
                <a:latin typeface="+mn-lt"/>
              </a:rPr>
              <a:t>Be mindful of the constraints of academic journal publishing continued…</a:t>
            </a:r>
          </a:p>
        </p:txBody>
      </p:sp>
      <p:sp>
        <p:nvSpPr>
          <p:cNvPr id="3" name="Content Placeholder 2">
            <a:extLst>
              <a:ext uri="{FF2B5EF4-FFF2-40B4-BE49-F238E27FC236}">
                <a16:creationId xmlns:a16="http://schemas.microsoft.com/office/drawing/2014/main" id="{E2BA6D38-8836-44C4-A293-1017377A3FC3}"/>
              </a:ext>
            </a:extLst>
          </p:cNvPr>
          <p:cNvSpPr>
            <a:spLocks noGrp="1"/>
          </p:cNvSpPr>
          <p:nvPr>
            <p:ph idx="1"/>
          </p:nvPr>
        </p:nvSpPr>
        <p:spPr>
          <a:xfrm>
            <a:off x="354419" y="2507697"/>
            <a:ext cx="11483162" cy="4073856"/>
          </a:xfrm>
        </p:spPr>
        <p:txBody>
          <a:bodyPr>
            <a:normAutofit/>
          </a:bodyPr>
          <a:lstStyle/>
          <a:p>
            <a:pPr>
              <a:lnSpc>
                <a:spcPct val="150000"/>
              </a:lnSpc>
            </a:pPr>
            <a:r>
              <a:rPr lang="en-GB" sz="2400" dirty="0"/>
              <a:t>Search within the journal contents for “thematic analysis” – does this generate lots of hits?</a:t>
            </a:r>
          </a:p>
          <a:p>
            <a:pPr>
              <a:lnSpc>
                <a:spcPct val="150000"/>
              </a:lnSpc>
            </a:pPr>
            <a:r>
              <a:rPr lang="en-GB" sz="2400" dirty="0"/>
              <a:t>Indicators of a potentially positive qualitative publishing context include: generous/higher word counts for qualitative research; qualitative experts on the editorial board; reporting/reviewer guidelines that reflect a sound understanding of qualitative research values; and lots of reflexive thematic analysis published in the journal.</a:t>
            </a:r>
            <a:br>
              <a:rPr lang="en-GB" sz="2400" dirty="0"/>
            </a:br>
            <a:endParaRPr lang="en-GB" sz="2400" dirty="0"/>
          </a:p>
        </p:txBody>
      </p:sp>
    </p:spTree>
    <p:extLst>
      <p:ext uri="{BB962C8B-B14F-4D97-AF65-F5344CB8AC3E}">
        <p14:creationId xmlns:p14="http://schemas.microsoft.com/office/powerpoint/2010/main" val="369478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B0AC5-3C60-4EB9-86E9-6CA8DA004911}"/>
              </a:ext>
            </a:extLst>
          </p:cNvPr>
          <p:cNvSpPr>
            <a:spLocks noGrp="1"/>
          </p:cNvSpPr>
          <p:nvPr>
            <p:ph type="title"/>
          </p:nvPr>
        </p:nvSpPr>
        <p:spPr>
          <a:xfrm>
            <a:off x="416441" y="330178"/>
            <a:ext cx="11484936" cy="999572"/>
          </a:xfrm>
        </p:spPr>
        <p:txBody>
          <a:bodyPr>
            <a:normAutofit/>
          </a:bodyPr>
          <a:lstStyle/>
          <a:p>
            <a:pPr>
              <a:lnSpc>
                <a:spcPct val="150000"/>
              </a:lnSpc>
            </a:pPr>
            <a:r>
              <a:rPr lang="en-GB" dirty="0">
                <a:latin typeface="+mn-lt"/>
              </a:rPr>
              <a:t>Evaluating the authors’ use of thematic analysis</a:t>
            </a:r>
          </a:p>
        </p:txBody>
      </p:sp>
      <p:sp>
        <p:nvSpPr>
          <p:cNvPr id="3" name="Content Placeholder 2">
            <a:extLst>
              <a:ext uri="{FF2B5EF4-FFF2-40B4-BE49-F238E27FC236}">
                <a16:creationId xmlns:a16="http://schemas.microsoft.com/office/drawing/2014/main" id="{1A968FB9-5C72-4E15-AFF5-80121ADA37C8}"/>
              </a:ext>
            </a:extLst>
          </p:cNvPr>
          <p:cNvSpPr>
            <a:spLocks noGrp="1"/>
          </p:cNvSpPr>
          <p:nvPr>
            <p:ph idx="1"/>
          </p:nvPr>
        </p:nvSpPr>
        <p:spPr>
          <a:xfrm>
            <a:off x="416441" y="1683600"/>
            <a:ext cx="11359117" cy="4585120"/>
          </a:xfrm>
        </p:spPr>
        <p:txBody>
          <a:bodyPr>
            <a:normAutofit/>
          </a:bodyPr>
          <a:lstStyle/>
          <a:p>
            <a:pPr>
              <a:lnSpc>
                <a:spcPct val="150000"/>
              </a:lnSpc>
            </a:pPr>
            <a:r>
              <a:rPr lang="en-GB" sz="2400" dirty="0"/>
              <a:t>What sources on reflexive thematic analysis do the authors draw on? If multiple authors/sources on thematic analysis – are these complimentary or contradictory? Is the use of reflexive thematic analysis </a:t>
            </a:r>
            <a:r>
              <a:rPr lang="en-GB" sz="2400" i="1" dirty="0"/>
              <a:t>knowing</a:t>
            </a:r>
            <a:r>
              <a:rPr lang="en-GB" sz="2400" dirty="0"/>
              <a:t>?</a:t>
            </a:r>
          </a:p>
          <a:p>
            <a:pPr>
              <a:lnSpc>
                <a:spcPct val="150000"/>
              </a:lnSpc>
            </a:pPr>
            <a:r>
              <a:rPr lang="en-GB" sz="2400" dirty="0"/>
              <a:t>Do the authors describe a particular orientation to thematic analysis? (for example, inductive or deductive or a mix, semantic or latent coding/theme development or a mix?) Is this consistently evident and enacted in the analysis?</a:t>
            </a:r>
          </a:p>
        </p:txBody>
      </p:sp>
    </p:spTree>
    <p:extLst>
      <p:ext uri="{BB962C8B-B14F-4D97-AF65-F5344CB8AC3E}">
        <p14:creationId xmlns:p14="http://schemas.microsoft.com/office/powerpoint/2010/main" val="89745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B0AC5-3C60-4EB9-86E9-6CA8DA004911}"/>
              </a:ext>
            </a:extLst>
          </p:cNvPr>
          <p:cNvSpPr>
            <a:spLocks noGrp="1"/>
          </p:cNvSpPr>
          <p:nvPr>
            <p:ph type="title"/>
          </p:nvPr>
        </p:nvSpPr>
        <p:spPr>
          <a:xfrm>
            <a:off x="467831" y="116958"/>
            <a:ext cx="11484936" cy="1832640"/>
          </a:xfrm>
        </p:spPr>
        <p:txBody>
          <a:bodyPr>
            <a:noAutofit/>
          </a:bodyPr>
          <a:lstStyle/>
          <a:p>
            <a:pPr>
              <a:lnSpc>
                <a:spcPct val="150000"/>
              </a:lnSpc>
            </a:pPr>
            <a:r>
              <a:rPr lang="en-GB" dirty="0">
                <a:latin typeface="+mn-lt"/>
              </a:rPr>
              <a:t>Evaluating the authors’ use of thematic analysis continued…</a:t>
            </a:r>
          </a:p>
        </p:txBody>
      </p:sp>
      <p:sp>
        <p:nvSpPr>
          <p:cNvPr id="3" name="Content Placeholder 2">
            <a:extLst>
              <a:ext uri="{FF2B5EF4-FFF2-40B4-BE49-F238E27FC236}">
                <a16:creationId xmlns:a16="http://schemas.microsoft.com/office/drawing/2014/main" id="{1A968FB9-5C72-4E15-AFF5-80121ADA37C8}"/>
              </a:ext>
            </a:extLst>
          </p:cNvPr>
          <p:cNvSpPr>
            <a:spLocks noGrp="1"/>
          </p:cNvSpPr>
          <p:nvPr>
            <p:ph idx="1"/>
          </p:nvPr>
        </p:nvSpPr>
        <p:spPr>
          <a:xfrm>
            <a:off x="365050" y="1949598"/>
            <a:ext cx="11587717" cy="3789404"/>
          </a:xfrm>
        </p:spPr>
        <p:txBody>
          <a:bodyPr>
            <a:noAutofit/>
          </a:bodyPr>
          <a:lstStyle/>
          <a:p>
            <a:pPr>
              <a:lnSpc>
                <a:spcPct val="150000"/>
              </a:lnSpc>
            </a:pPr>
            <a:r>
              <a:rPr lang="en-GB" sz="2400" dirty="0"/>
              <a:t>Do the authors explicitly or implicitly elide the diversity within the thematic analysis family of methods, treating thematic analysis as a singular approach with a standardised set of procedures? Are there evidence of unknowing ‘mash-ups’ of different approaches (for example, reflexive thematic analysis with a codebook and consensus coding)?</a:t>
            </a:r>
          </a:p>
          <a:p>
            <a:pPr>
              <a:lnSpc>
                <a:spcPct val="150000"/>
              </a:lnSpc>
            </a:pPr>
            <a:r>
              <a:rPr lang="en-GB" sz="2400" dirty="0"/>
              <a:t>Do the authors make problematic assumptions about thematic analysis (for example, it’s atheoretical, only realist/essentialist, descriptive, summative, inductive)?</a:t>
            </a:r>
          </a:p>
        </p:txBody>
      </p:sp>
    </p:spTree>
    <p:extLst>
      <p:ext uri="{BB962C8B-B14F-4D97-AF65-F5344CB8AC3E}">
        <p14:creationId xmlns:p14="http://schemas.microsoft.com/office/powerpoint/2010/main" val="41622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B0AC5-3C60-4EB9-86E9-6CA8DA004911}"/>
              </a:ext>
            </a:extLst>
          </p:cNvPr>
          <p:cNvSpPr>
            <a:spLocks noGrp="1"/>
          </p:cNvSpPr>
          <p:nvPr>
            <p:ph type="title"/>
          </p:nvPr>
        </p:nvSpPr>
        <p:spPr>
          <a:xfrm>
            <a:off x="467831" y="132455"/>
            <a:ext cx="11484936" cy="1797083"/>
          </a:xfrm>
        </p:spPr>
        <p:txBody>
          <a:bodyPr>
            <a:noAutofit/>
          </a:bodyPr>
          <a:lstStyle/>
          <a:p>
            <a:pPr>
              <a:lnSpc>
                <a:spcPct val="150000"/>
              </a:lnSpc>
            </a:pPr>
            <a:r>
              <a:rPr lang="en-GB" dirty="0">
                <a:latin typeface="+mn-lt"/>
              </a:rPr>
              <a:t>Evaluating the authors’ use of thematic analysis… final slide</a:t>
            </a:r>
          </a:p>
        </p:txBody>
      </p:sp>
      <p:sp>
        <p:nvSpPr>
          <p:cNvPr id="3" name="Content Placeholder 2">
            <a:extLst>
              <a:ext uri="{FF2B5EF4-FFF2-40B4-BE49-F238E27FC236}">
                <a16:creationId xmlns:a16="http://schemas.microsoft.com/office/drawing/2014/main" id="{1A968FB9-5C72-4E15-AFF5-80121ADA37C8}"/>
              </a:ext>
            </a:extLst>
          </p:cNvPr>
          <p:cNvSpPr>
            <a:spLocks noGrp="1"/>
          </p:cNvSpPr>
          <p:nvPr>
            <p:ph idx="1"/>
          </p:nvPr>
        </p:nvSpPr>
        <p:spPr>
          <a:xfrm>
            <a:off x="467831" y="2045708"/>
            <a:ext cx="11587717" cy="2189204"/>
          </a:xfrm>
        </p:spPr>
        <p:txBody>
          <a:bodyPr>
            <a:noAutofit/>
          </a:bodyPr>
          <a:lstStyle/>
          <a:p>
            <a:pPr>
              <a:lnSpc>
                <a:spcPct val="150000"/>
              </a:lnSpc>
            </a:pPr>
            <a:r>
              <a:rPr lang="en-GB" sz="2400" dirty="0"/>
              <a:t>Do the authors make assumptions and articulate values and concepts not consistent with reflexive thematic analysis (for example, concern for the truth and accuracy of the analysis)?</a:t>
            </a:r>
          </a:p>
        </p:txBody>
      </p:sp>
    </p:spTree>
    <p:extLst>
      <p:ext uri="{BB962C8B-B14F-4D97-AF65-F5344CB8AC3E}">
        <p14:creationId xmlns:p14="http://schemas.microsoft.com/office/powerpoint/2010/main" val="1130570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4FD04-FEE6-41CD-9058-22A3FF4A3FE7}"/>
              </a:ext>
            </a:extLst>
          </p:cNvPr>
          <p:cNvSpPr>
            <a:spLocks noGrp="1"/>
          </p:cNvSpPr>
          <p:nvPr>
            <p:ph type="title"/>
          </p:nvPr>
        </p:nvSpPr>
        <p:spPr>
          <a:xfrm>
            <a:off x="279988" y="137921"/>
            <a:ext cx="11793279" cy="2207954"/>
          </a:xfrm>
        </p:spPr>
        <p:txBody>
          <a:bodyPr>
            <a:normAutofit/>
          </a:bodyPr>
          <a:lstStyle/>
          <a:p>
            <a:pPr>
              <a:lnSpc>
                <a:spcPct val="150000"/>
              </a:lnSpc>
            </a:pPr>
            <a:r>
              <a:rPr lang="en-GB" dirty="0">
                <a:latin typeface="+mn-lt"/>
              </a:rPr>
              <a:t>Evaluating the authors’ rationale for thematic analysis and their account of the analytic process</a:t>
            </a:r>
          </a:p>
        </p:txBody>
      </p:sp>
      <p:sp>
        <p:nvSpPr>
          <p:cNvPr id="3" name="Content Placeholder 2">
            <a:extLst>
              <a:ext uri="{FF2B5EF4-FFF2-40B4-BE49-F238E27FC236}">
                <a16:creationId xmlns:a16="http://schemas.microsoft.com/office/drawing/2014/main" id="{601A5A2E-F38F-4822-A99D-3045409D26A0}"/>
              </a:ext>
            </a:extLst>
          </p:cNvPr>
          <p:cNvSpPr>
            <a:spLocks noGrp="1"/>
          </p:cNvSpPr>
          <p:nvPr>
            <p:ph idx="1"/>
          </p:nvPr>
        </p:nvSpPr>
        <p:spPr>
          <a:xfrm>
            <a:off x="279988" y="2508339"/>
            <a:ext cx="11632019" cy="3976577"/>
          </a:xfrm>
        </p:spPr>
        <p:txBody>
          <a:bodyPr>
            <a:normAutofit/>
          </a:bodyPr>
          <a:lstStyle/>
          <a:p>
            <a:pPr>
              <a:lnSpc>
                <a:spcPct val="150000"/>
              </a:lnSpc>
            </a:pPr>
            <a:r>
              <a:rPr lang="en-GB" sz="2400" dirty="0"/>
              <a:t>Do the authors provide a compelling rationale for their use of/particular approach and orientation to thematic analysis? Are their reasons for using thematic analysis centred on generic features of thematic analysis (for example, flexible, accessible)? If so, are these explicitly related to the goals and purpose of the research?</a:t>
            </a:r>
          </a:p>
          <a:p>
            <a:pPr>
              <a:lnSpc>
                <a:spcPct val="150000"/>
              </a:lnSpc>
            </a:pPr>
            <a:r>
              <a:rPr lang="en-GB" sz="2400" dirty="0"/>
              <a:t>Is there a good ‘fit’ between the authors’ stated (or implicit) theoretical assumptions and values, the research question and the use of thematic analysis?</a:t>
            </a:r>
          </a:p>
          <a:p>
            <a:endParaRPr lang="en-GB" dirty="0"/>
          </a:p>
        </p:txBody>
      </p:sp>
    </p:spTree>
    <p:extLst>
      <p:ext uri="{BB962C8B-B14F-4D97-AF65-F5344CB8AC3E}">
        <p14:creationId xmlns:p14="http://schemas.microsoft.com/office/powerpoint/2010/main" val="267991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560</TotalTime>
  <Words>1332</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Evaluating published reflexive thematic analysis</vt:lpstr>
      <vt:lpstr>Getting started on evaluating published thematic analysis</vt:lpstr>
      <vt:lpstr>Getting started on evaluating published thematic analysis continued…</vt:lpstr>
      <vt:lpstr>Be mindful of the constraints of academic journal publishing continued…</vt:lpstr>
      <vt:lpstr>Be mindful of the constraints of academic journal publishing continued…</vt:lpstr>
      <vt:lpstr>Evaluating the authors’ use of thematic analysis</vt:lpstr>
      <vt:lpstr>Evaluating the authors’ use of thematic analysis continued…</vt:lpstr>
      <vt:lpstr>Evaluating the authors’ use of thematic analysis… final slide</vt:lpstr>
      <vt:lpstr>Evaluating the authors’ rationale for thematic analysis and their account of the analytic process</vt:lpstr>
      <vt:lpstr>Evaluating the authors’ rationale for thematic analysis continued…</vt:lpstr>
      <vt:lpstr>Evaluating the themes</vt:lpstr>
      <vt:lpstr>Evaluating the themes continued… </vt:lpstr>
      <vt:lpstr>Evaluating the analytic narrative and use of data extracts</vt:lpstr>
      <vt:lpstr>Evaluating the analytic narrative and use of data extracts continued…</vt:lpstr>
      <vt:lpstr>What’s your overall assessment of the report?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Critically evaluating qualitative research</dc:title>
  <dc:creator>v2-clarke</dc:creator>
  <cp:lastModifiedBy>Virginia Braun</cp:lastModifiedBy>
  <cp:revision>118</cp:revision>
  <dcterms:created xsi:type="dcterms:W3CDTF">2016-11-10T07:32:24Z</dcterms:created>
  <dcterms:modified xsi:type="dcterms:W3CDTF">2021-04-26T06:09:13Z</dcterms:modified>
</cp:coreProperties>
</file>