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0" r:id="rId4"/>
    <p:sldId id="271" r:id="rId5"/>
    <p:sldId id="272" r:id="rId6"/>
    <p:sldId id="273" r:id="rId7"/>
    <p:sldId id="274" r:id="rId8"/>
    <p:sldId id="275" r:id="rId9"/>
    <p:sldId id="276" r:id="rId10"/>
    <p:sldId id="277" r:id="rId11"/>
    <p:sldId id="278" r:id="rId12"/>
    <p:sldId id="281" r:id="rId13"/>
    <p:sldId id="279" r:id="rId14"/>
    <p:sldId id="280" r:id="rId15"/>
    <p:sldId id="282"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81" autoAdjust="0"/>
  </p:normalViewPr>
  <p:slideViewPr>
    <p:cSldViewPr>
      <p:cViewPr>
        <p:scale>
          <a:sx n="61" d="100"/>
          <a:sy n="61"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19E7A-00F2-48AD-AF9A-D6C952CB6DEB}" type="datetimeFigureOut">
              <a:rPr lang="en-GB" smtClean="0"/>
              <a:t>30/11/2014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4C6FF-3AE9-487F-97C7-D9C076F33FC2}" type="slidenum">
              <a:rPr lang="en-GB" smtClean="0"/>
              <a:t>‹#›</a:t>
            </a:fld>
            <a:endParaRPr lang="en-GB"/>
          </a:p>
        </p:txBody>
      </p:sp>
    </p:spTree>
    <p:extLst>
      <p:ext uri="{BB962C8B-B14F-4D97-AF65-F5344CB8AC3E}">
        <p14:creationId xmlns:p14="http://schemas.microsoft.com/office/powerpoint/2010/main" val="20065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a:t>
            </a:fld>
            <a:endParaRPr lang="en-GB"/>
          </a:p>
        </p:txBody>
      </p:sp>
    </p:spTree>
    <p:extLst>
      <p:ext uri="{BB962C8B-B14F-4D97-AF65-F5344CB8AC3E}">
        <p14:creationId xmlns:p14="http://schemas.microsoft.com/office/powerpoint/2010/main" val="2330161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Theory in Practice: Union Busting at Bottling Plants Used by Coca-Cola</a:t>
            </a:r>
          </a:p>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10</a:t>
            </a:fld>
            <a:endParaRPr lang="en-GB"/>
          </a:p>
        </p:txBody>
      </p:sp>
    </p:spTree>
    <p:extLst>
      <p:ext uri="{BB962C8B-B14F-4D97-AF65-F5344CB8AC3E}">
        <p14:creationId xmlns:p14="http://schemas.microsoft.com/office/powerpoint/2010/main" val="2537573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11</a:t>
            </a:fld>
            <a:endParaRPr lang="en-GB"/>
          </a:p>
        </p:txBody>
      </p:sp>
    </p:spTree>
    <p:extLst>
      <p:ext uri="{BB962C8B-B14F-4D97-AF65-F5344CB8AC3E}">
        <p14:creationId xmlns:p14="http://schemas.microsoft.com/office/powerpoint/2010/main" val="209833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class to identify minority groups that might find themselves marginalized, thus providing content for second bullet point</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12</a:t>
            </a:fld>
            <a:endParaRPr lang="en-GB"/>
          </a:p>
        </p:txBody>
      </p:sp>
    </p:spTree>
    <p:extLst>
      <p:ext uri="{BB962C8B-B14F-4D97-AF65-F5344CB8AC3E}">
        <p14:creationId xmlns:p14="http://schemas.microsoft.com/office/powerpoint/2010/main" val="1625433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Video Activity 1.2</a:t>
            </a:r>
            <a:endParaRPr lang="en-GB" b="1" dirty="0"/>
          </a:p>
        </p:txBody>
      </p:sp>
      <p:sp>
        <p:nvSpPr>
          <p:cNvPr id="4" name="Slide Number Placeholder 3"/>
          <p:cNvSpPr>
            <a:spLocks noGrp="1"/>
          </p:cNvSpPr>
          <p:nvPr>
            <p:ph type="sldNum" sz="quarter" idx="10"/>
          </p:nvPr>
        </p:nvSpPr>
        <p:spPr/>
        <p:txBody>
          <a:bodyPr/>
          <a:lstStyle/>
          <a:p>
            <a:fld id="{0EF4C6FF-3AE9-487F-97C7-D9C076F33FC2}" type="slidenum">
              <a:rPr lang="en-GB" smtClean="0"/>
              <a:t>13</a:t>
            </a:fld>
            <a:endParaRPr lang="en-GB"/>
          </a:p>
        </p:txBody>
      </p:sp>
    </p:spTree>
    <p:extLst>
      <p:ext uri="{BB962C8B-B14F-4D97-AF65-F5344CB8AC3E}">
        <p14:creationId xmlns:p14="http://schemas.microsoft.com/office/powerpoint/2010/main" val="4272552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Video Activity 1.3</a:t>
            </a:r>
            <a:endParaRPr lang="en-GB" b="1" dirty="0"/>
          </a:p>
        </p:txBody>
      </p:sp>
      <p:sp>
        <p:nvSpPr>
          <p:cNvPr id="4" name="Slide Number Placeholder 3"/>
          <p:cNvSpPr>
            <a:spLocks noGrp="1"/>
          </p:cNvSpPr>
          <p:nvPr>
            <p:ph type="sldNum" sz="quarter" idx="10"/>
          </p:nvPr>
        </p:nvSpPr>
        <p:spPr/>
        <p:txBody>
          <a:bodyPr/>
          <a:lstStyle/>
          <a:p>
            <a:fld id="{0EF4C6FF-3AE9-487F-97C7-D9C076F33FC2}" type="slidenum">
              <a:rPr lang="en-GB" smtClean="0"/>
              <a:t>14</a:t>
            </a:fld>
            <a:endParaRPr lang="en-GB"/>
          </a:p>
        </p:txBody>
      </p:sp>
    </p:spTree>
    <p:extLst>
      <p:ext uri="{BB962C8B-B14F-4D97-AF65-F5344CB8AC3E}">
        <p14:creationId xmlns:p14="http://schemas.microsoft.com/office/powerpoint/2010/main" val="2355438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Lecture Exercise 1.1a</a:t>
            </a:r>
            <a:endParaRPr lang="en-GB" b="1" dirty="0"/>
          </a:p>
        </p:txBody>
      </p:sp>
      <p:sp>
        <p:nvSpPr>
          <p:cNvPr id="4" name="Slide Number Placeholder 3"/>
          <p:cNvSpPr>
            <a:spLocks noGrp="1"/>
          </p:cNvSpPr>
          <p:nvPr>
            <p:ph type="sldNum" sz="quarter" idx="10"/>
          </p:nvPr>
        </p:nvSpPr>
        <p:spPr/>
        <p:txBody>
          <a:bodyPr/>
          <a:lstStyle/>
          <a:p>
            <a:fld id="{0EF4C6FF-3AE9-487F-97C7-D9C076F33FC2}" type="slidenum">
              <a:rPr lang="en-GB" smtClean="0"/>
              <a:t>15</a:t>
            </a:fld>
            <a:endParaRPr lang="en-GB"/>
          </a:p>
        </p:txBody>
      </p:sp>
    </p:spTree>
    <p:extLst>
      <p:ext uri="{BB962C8B-B14F-4D97-AF65-F5344CB8AC3E}">
        <p14:creationId xmlns:p14="http://schemas.microsoft.com/office/powerpoint/2010/main" val="176647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16</a:t>
            </a:fld>
            <a:endParaRPr lang="en-GB"/>
          </a:p>
        </p:txBody>
      </p:sp>
    </p:spTree>
    <p:extLst>
      <p:ext uri="{BB962C8B-B14F-4D97-AF65-F5344CB8AC3E}">
        <p14:creationId xmlns:p14="http://schemas.microsoft.com/office/powerpoint/2010/main" val="311418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2</a:t>
            </a:fld>
            <a:endParaRPr lang="en-GB"/>
          </a:p>
        </p:txBody>
      </p:sp>
    </p:spTree>
    <p:extLst>
      <p:ext uri="{BB962C8B-B14F-4D97-AF65-F5344CB8AC3E}">
        <p14:creationId xmlns:p14="http://schemas.microsoft.com/office/powerpoint/2010/main" val="406884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contrasting right as a noun from right as an</a:t>
            </a:r>
            <a:r>
              <a:rPr lang="en-GB" baseline="0" dirty="0" smtClean="0"/>
              <a:t> adjective</a:t>
            </a:r>
          </a:p>
          <a:p>
            <a:pPr marL="171450" indent="-171450">
              <a:buFont typeface="Arial" panose="020B0604020202020204" pitchFamily="34" charset="0"/>
              <a:buChar char="•"/>
            </a:pPr>
            <a:r>
              <a:rPr lang="en-GB" baseline="0" dirty="0" smtClean="0"/>
              <a:t>highlighting the ubiquity of rights talk in corporate settings</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3</a:t>
            </a:fld>
            <a:endParaRPr lang="en-GB"/>
          </a:p>
        </p:txBody>
      </p:sp>
    </p:spTree>
    <p:extLst>
      <p:ext uri="{BB962C8B-B14F-4D97-AF65-F5344CB8AC3E}">
        <p14:creationId xmlns:p14="http://schemas.microsoft.com/office/powerpoint/2010/main" val="2925606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conceptual</a:t>
            </a:r>
            <a:r>
              <a:rPr lang="en-GB" baseline="0" dirty="0" smtClean="0"/>
              <a:t> framework to categorize various types of right</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4</a:t>
            </a:fld>
            <a:endParaRPr lang="en-GB"/>
          </a:p>
        </p:txBody>
      </p:sp>
    </p:spTree>
    <p:extLst>
      <p:ext uri="{BB962C8B-B14F-4D97-AF65-F5344CB8AC3E}">
        <p14:creationId xmlns:p14="http://schemas.microsoft.com/office/powerpoint/2010/main" val="396782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5</a:t>
            </a:fld>
            <a:endParaRPr lang="en-GB"/>
          </a:p>
        </p:txBody>
      </p:sp>
    </p:spTree>
    <p:extLst>
      <p:ext uri="{BB962C8B-B14F-4D97-AF65-F5344CB8AC3E}">
        <p14:creationId xmlns:p14="http://schemas.microsoft.com/office/powerpoint/2010/main" val="406615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6</a:t>
            </a:fld>
            <a:endParaRPr lang="en-GB"/>
          </a:p>
        </p:txBody>
      </p:sp>
    </p:spTree>
    <p:extLst>
      <p:ext uri="{BB962C8B-B14F-4D97-AF65-F5344CB8AC3E}">
        <p14:creationId xmlns:p14="http://schemas.microsoft.com/office/powerpoint/2010/main" val="119339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see </a:t>
            </a:r>
            <a:r>
              <a:rPr lang="en-GB" b="1" dirty="0" smtClean="0"/>
              <a:t>Video</a:t>
            </a:r>
            <a:r>
              <a:rPr lang="en-GB" b="1" baseline="0" dirty="0" smtClean="0"/>
              <a:t> Activity 1.1 </a:t>
            </a:r>
          </a:p>
          <a:p>
            <a:pPr marL="171450" indent="-171450">
              <a:buFont typeface="Arial" panose="020B0604020202020204" pitchFamily="34" charset="0"/>
              <a:buChar char="•"/>
            </a:pPr>
            <a:r>
              <a:rPr lang="en-GB" baseline="0" dirty="0" smtClean="0"/>
              <a:t>alternatively, there are plenty of videos about corporate lobbying in other regions on YouTube, so similar questions could be applied.</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7</a:t>
            </a:fld>
            <a:endParaRPr lang="en-GB"/>
          </a:p>
        </p:txBody>
      </p:sp>
    </p:spTree>
    <p:extLst>
      <p:ext uri="{BB962C8B-B14F-4D97-AF65-F5344CB8AC3E}">
        <p14:creationId xmlns:p14="http://schemas.microsoft.com/office/powerpoint/2010/main" val="2723718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8</a:t>
            </a:fld>
            <a:endParaRPr lang="en-GB"/>
          </a:p>
        </p:txBody>
      </p:sp>
    </p:spTree>
    <p:extLst>
      <p:ext uri="{BB962C8B-B14F-4D97-AF65-F5344CB8AC3E}">
        <p14:creationId xmlns:p14="http://schemas.microsoft.com/office/powerpoint/2010/main" val="1378790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9</a:t>
            </a:fld>
            <a:endParaRPr lang="en-GB"/>
          </a:p>
        </p:txBody>
      </p:sp>
    </p:spTree>
    <p:extLst>
      <p:ext uri="{BB962C8B-B14F-4D97-AF65-F5344CB8AC3E}">
        <p14:creationId xmlns:p14="http://schemas.microsoft.com/office/powerpoint/2010/main" val="219344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0290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6918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0444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7245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DCDF8-9B9E-49CD-8C90-44256A249E3C}"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55371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FDCDF8-9B9E-49CD-8C90-44256A249E3C}"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18586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FDCDF8-9B9E-49CD-8C90-44256A249E3C}" type="datetimeFigureOut">
              <a:rPr lang="en-GB" smtClean="0"/>
              <a:t>30/11/2014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3621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FDCDF8-9B9E-49CD-8C90-44256A249E3C}" type="datetimeFigureOut">
              <a:rPr lang="en-GB" smtClean="0"/>
              <a:t>30/11/2014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63012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DCDF8-9B9E-49CD-8C90-44256A249E3C}" type="datetimeFigureOut">
              <a:rPr lang="en-GB" smtClean="0"/>
              <a:t>30/11/2014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1975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92202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231700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DCDF8-9B9E-49CD-8C90-44256A249E3C}" type="datetimeFigureOut">
              <a:rPr lang="en-GB" smtClean="0"/>
              <a:t>30/11/2014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6C47D-6DE1-4EC6-8465-8687E2F2070F}" type="slidenum">
              <a:rPr lang="en-GB" smtClean="0"/>
              <a:t>‹#›</a:t>
            </a:fld>
            <a:endParaRPr lang="en-GB"/>
          </a:p>
        </p:txBody>
      </p:sp>
    </p:spTree>
    <p:extLst>
      <p:ext uri="{BB962C8B-B14F-4D97-AF65-F5344CB8AC3E}">
        <p14:creationId xmlns:p14="http://schemas.microsoft.com/office/powerpoint/2010/main" val="180311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hxsnfUMPqj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RNwL2mjApRw&amp;feature=fvw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_WPd-ASU0y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755626"/>
          </a:xfrm>
        </p:spPr>
        <p:txBody>
          <a:bodyPr>
            <a:normAutofit fontScale="90000"/>
          </a:bodyPr>
          <a:lstStyle/>
          <a:p>
            <a:r>
              <a:rPr lang="en-GB" dirty="0" smtClean="0"/>
              <a:t>Ethics Theory </a:t>
            </a:r>
            <a:br>
              <a:rPr lang="en-GB" dirty="0" smtClean="0"/>
            </a:br>
            <a:r>
              <a:rPr lang="en-GB" dirty="0" smtClean="0"/>
              <a:t>and</a:t>
            </a:r>
            <a:br>
              <a:rPr lang="en-GB" dirty="0" smtClean="0"/>
            </a:br>
            <a:r>
              <a:rPr lang="en-GB" dirty="0" smtClean="0"/>
              <a:t> Business Practice</a:t>
            </a:r>
            <a:endParaRPr lang="en-GB" dirty="0"/>
          </a:p>
        </p:txBody>
      </p:sp>
      <p:sp>
        <p:nvSpPr>
          <p:cNvPr id="3" name="Subtitle 2"/>
          <p:cNvSpPr>
            <a:spLocks noGrp="1"/>
          </p:cNvSpPr>
          <p:nvPr>
            <p:ph type="subTitle" idx="1"/>
          </p:nvPr>
        </p:nvSpPr>
        <p:spPr/>
        <p:txBody>
          <a:bodyPr/>
          <a:lstStyle/>
          <a:p>
            <a:r>
              <a:rPr lang="en-GB" dirty="0" smtClean="0"/>
              <a:t>1.1 Rights Theory – Part One</a:t>
            </a:r>
          </a:p>
          <a:p>
            <a:r>
              <a:rPr lang="en-GB" dirty="0"/>
              <a:t>About Rights </a:t>
            </a:r>
            <a:r>
              <a:rPr lang="en-GB" dirty="0" smtClean="0"/>
              <a:t>Theory</a:t>
            </a:r>
          </a:p>
          <a:p>
            <a:endParaRPr lang="en-GB" dirty="0"/>
          </a:p>
        </p:txBody>
      </p:sp>
    </p:spTree>
    <p:extLst>
      <p:ext uri="{BB962C8B-B14F-4D97-AF65-F5344CB8AC3E}">
        <p14:creationId xmlns:p14="http://schemas.microsoft.com/office/powerpoint/2010/main" val="131649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political rights, cultural rights, and union membership</a:t>
            </a:r>
            <a:endParaRPr lang="en-GB" dirty="0"/>
          </a:p>
        </p:txBody>
      </p:sp>
      <p:sp>
        <p:nvSpPr>
          <p:cNvPr id="3" name="Content Placeholder 2"/>
          <p:cNvSpPr>
            <a:spLocks noGrp="1"/>
          </p:cNvSpPr>
          <p:nvPr>
            <p:ph idx="1"/>
          </p:nvPr>
        </p:nvSpPr>
        <p:spPr>
          <a:xfrm>
            <a:off x="1115616" y="2060848"/>
            <a:ext cx="7571184" cy="4065315"/>
          </a:xfrm>
        </p:spPr>
        <p:txBody>
          <a:bodyPr>
            <a:normAutofit/>
          </a:bodyPr>
          <a:lstStyle/>
          <a:p>
            <a:pPr marL="0" indent="0" algn="ctr">
              <a:buNone/>
            </a:pPr>
            <a:r>
              <a:rPr lang="en-GB" b="1" dirty="0" smtClean="0"/>
              <a:t>theory in practice</a:t>
            </a:r>
          </a:p>
          <a:p>
            <a:pPr marL="0" indent="0" algn="ctr">
              <a:buNone/>
            </a:pPr>
            <a:r>
              <a:rPr lang="en-GB" dirty="0" smtClean="0"/>
              <a:t>union busting </a:t>
            </a:r>
            <a:r>
              <a:rPr lang="en-GB" dirty="0"/>
              <a:t>at </a:t>
            </a:r>
            <a:r>
              <a:rPr lang="en-GB" dirty="0" smtClean="0"/>
              <a:t>bottling plants used </a:t>
            </a:r>
            <a:r>
              <a:rPr lang="en-GB" dirty="0"/>
              <a:t>by Coca-Cola</a:t>
            </a:r>
          </a:p>
          <a:p>
            <a:endParaRPr lang="en-GB" dirty="0"/>
          </a:p>
        </p:txBody>
      </p:sp>
    </p:spTree>
    <p:extLst>
      <p:ext uri="{BB962C8B-B14F-4D97-AF65-F5344CB8AC3E}">
        <p14:creationId xmlns:p14="http://schemas.microsoft.com/office/powerpoint/2010/main" val="77404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third generation: cultural rights</a:t>
            </a:r>
            <a:endParaRPr lang="en-GB" dirty="0"/>
          </a:p>
        </p:txBody>
      </p:sp>
      <p:sp>
        <p:nvSpPr>
          <p:cNvPr id="3" name="Content Placeholder 2"/>
          <p:cNvSpPr>
            <a:spLocks noGrp="1"/>
          </p:cNvSpPr>
          <p:nvPr>
            <p:ph idx="1"/>
          </p:nvPr>
        </p:nvSpPr>
        <p:spPr/>
        <p:txBody>
          <a:bodyPr/>
          <a:lstStyle/>
          <a:p>
            <a:pPr marL="0" indent="0">
              <a:buNone/>
            </a:pPr>
            <a:r>
              <a:rPr lang="en-GB" dirty="0" smtClean="0"/>
              <a:t>include:</a:t>
            </a:r>
          </a:p>
          <a:p>
            <a:r>
              <a:rPr lang="en-GB" dirty="0" smtClean="0"/>
              <a:t>the </a:t>
            </a:r>
            <a:r>
              <a:rPr lang="en-GB" dirty="0"/>
              <a:t>right of groups of people to be </a:t>
            </a:r>
            <a:r>
              <a:rPr lang="en-GB" dirty="0" smtClean="0"/>
              <a:t>recognized </a:t>
            </a:r>
            <a:r>
              <a:rPr lang="en-GB" dirty="0"/>
              <a:t>by other groups of </a:t>
            </a:r>
            <a:r>
              <a:rPr lang="en-GB" dirty="0" smtClean="0"/>
              <a:t>people</a:t>
            </a:r>
          </a:p>
          <a:p>
            <a:r>
              <a:rPr lang="en-GB" dirty="0" smtClean="0"/>
              <a:t>the </a:t>
            </a:r>
            <a:r>
              <a:rPr lang="en-GB" dirty="0"/>
              <a:t>right to preserve traditional ways of </a:t>
            </a:r>
            <a:r>
              <a:rPr lang="en-GB" dirty="0" smtClean="0"/>
              <a:t>life</a:t>
            </a:r>
          </a:p>
          <a:p>
            <a:r>
              <a:rPr lang="en-GB" dirty="0" smtClean="0"/>
              <a:t>the </a:t>
            </a:r>
            <a:r>
              <a:rPr lang="en-GB" dirty="0"/>
              <a:t>right to maintain certain patterns of behaviour and </a:t>
            </a:r>
            <a:r>
              <a:rPr lang="en-GB" dirty="0" smtClean="0"/>
              <a:t>belief</a:t>
            </a:r>
          </a:p>
          <a:p>
            <a:r>
              <a:rPr lang="en-GB" dirty="0" smtClean="0"/>
              <a:t>the </a:t>
            </a:r>
            <a:r>
              <a:rPr lang="en-GB" dirty="0"/>
              <a:t>right to enjoy particular styles of social and artistic expression </a:t>
            </a:r>
          </a:p>
        </p:txBody>
      </p:sp>
    </p:spTree>
    <p:extLst>
      <p:ext uri="{BB962C8B-B14F-4D97-AF65-F5344CB8AC3E}">
        <p14:creationId xmlns:p14="http://schemas.microsoft.com/office/powerpoint/2010/main" val="3952529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are often challenged when vulnerable/ disadvantaged minorities are marginalized </a:t>
            </a:r>
            <a:r>
              <a:rPr lang="en-GB" dirty="0"/>
              <a:t>or suppressed by dominant </a:t>
            </a:r>
            <a:r>
              <a:rPr lang="en-GB" dirty="0" smtClean="0"/>
              <a:t>majorities</a:t>
            </a:r>
          </a:p>
          <a:p>
            <a:r>
              <a:rPr lang="en-GB" dirty="0" smtClean="0"/>
              <a:t>these minorities are often defined </a:t>
            </a:r>
            <a:r>
              <a:rPr lang="en-GB" dirty="0"/>
              <a:t>by race, ethnicity, religion, gender, sexual orientation or </a:t>
            </a:r>
            <a:r>
              <a:rPr lang="en-GB" dirty="0" smtClean="0"/>
              <a:t>disability</a:t>
            </a:r>
            <a:endParaRPr lang="en-GB" dirty="0"/>
          </a:p>
        </p:txBody>
      </p:sp>
    </p:spTree>
    <p:extLst>
      <p:ext uri="{BB962C8B-B14F-4D97-AF65-F5344CB8AC3E}">
        <p14:creationId xmlns:p14="http://schemas.microsoft.com/office/powerpoint/2010/main" val="332286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rights and business</a:t>
            </a:r>
            <a:endParaRPr lang="en-GB" dirty="0"/>
          </a:p>
        </p:txBody>
      </p:sp>
      <p:sp>
        <p:nvSpPr>
          <p:cNvPr id="3" name="Content Placeholder 2"/>
          <p:cNvSpPr>
            <a:spLocks noGrp="1"/>
          </p:cNvSpPr>
          <p:nvPr>
            <p:ph idx="1"/>
          </p:nvPr>
        </p:nvSpPr>
        <p:spPr/>
        <p:txBody>
          <a:bodyPr/>
          <a:lstStyle/>
          <a:p>
            <a:r>
              <a:rPr lang="en-GB" dirty="0" smtClean="0"/>
              <a:t>accommodating the needs and expectations of minority groups of employees, customers, etc.</a:t>
            </a:r>
          </a:p>
          <a:p>
            <a:r>
              <a:rPr lang="en-GB" dirty="0" smtClean="0"/>
              <a:t>beware of business activity threatening the traditional ways of life of less-powerful communities</a:t>
            </a:r>
          </a:p>
          <a:p>
            <a:pPr marL="0" indent="0" algn="r">
              <a:buNone/>
            </a:pPr>
            <a:r>
              <a:rPr lang="en-GB" dirty="0" smtClean="0">
                <a:hlinkClick r:id="rId3"/>
              </a:rPr>
              <a:t>www.youtube.com/watch?v=hxsnfUMPqj8</a:t>
            </a:r>
            <a:endParaRPr lang="en-GB" dirty="0" smtClean="0"/>
          </a:p>
          <a:p>
            <a:pPr marL="0" indent="0" algn="r">
              <a:buNone/>
            </a:pPr>
            <a:endParaRPr lang="en-GB" dirty="0"/>
          </a:p>
          <a:p>
            <a:endParaRPr lang="en-GB" dirty="0"/>
          </a:p>
        </p:txBody>
      </p:sp>
    </p:spTree>
    <p:extLst>
      <p:ext uri="{BB962C8B-B14F-4D97-AF65-F5344CB8AC3E}">
        <p14:creationId xmlns:p14="http://schemas.microsoft.com/office/powerpoint/2010/main" val="15744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Universal Declaration of Human Rights</a:t>
            </a:r>
          </a:p>
        </p:txBody>
      </p:sp>
      <p:sp>
        <p:nvSpPr>
          <p:cNvPr id="3" name="Content Placeholder 2"/>
          <p:cNvSpPr>
            <a:spLocks noGrp="1"/>
          </p:cNvSpPr>
          <p:nvPr>
            <p:ph idx="1"/>
          </p:nvPr>
        </p:nvSpPr>
        <p:spPr>
          <a:xfrm>
            <a:off x="457200" y="1340768"/>
            <a:ext cx="8229600" cy="5040560"/>
          </a:xfrm>
        </p:spPr>
        <p:txBody>
          <a:bodyPr>
            <a:normAutofit fontScale="92500"/>
          </a:bodyPr>
          <a:lstStyle/>
          <a:p>
            <a:r>
              <a:rPr lang="en-GB" dirty="0" smtClean="0"/>
              <a:t>lays down minimum </a:t>
            </a:r>
            <a:r>
              <a:rPr lang="en-GB" dirty="0"/>
              <a:t>standards </a:t>
            </a:r>
            <a:r>
              <a:rPr lang="en-GB" dirty="0" smtClean="0"/>
              <a:t>for the </a:t>
            </a:r>
            <a:r>
              <a:rPr lang="en-GB" dirty="0"/>
              <a:t>treatment of </a:t>
            </a:r>
            <a:r>
              <a:rPr lang="en-GB" dirty="0" smtClean="0"/>
              <a:t>people</a:t>
            </a:r>
            <a:endParaRPr lang="en-GB" dirty="0"/>
          </a:p>
          <a:p>
            <a:r>
              <a:rPr lang="en-GB" dirty="0"/>
              <a:t>lists over </a:t>
            </a:r>
            <a:r>
              <a:rPr lang="en-GB" dirty="0" smtClean="0"/>
              <a:t>30 rights </a:t>
            </a:r>
            <a:r>
              <a:rPr lang="en-GB" dirty="0"/>
              <a:t>that are accorded to </a:t>
            </a:r>
            <a:r>
              <a:rPr lang="en-GB" dirty="0" smtClean="0"/>
              <a:t>‘all </a:t>
            </a:r>
            <a:r>
              <a:rPr lang="en-GB" dirty="0"/>
              <a:t>members of the human </a:t>
            </a:r>
            <a:r>
              <a:rPr lang="en-GB" dirty="0" smtClean="0"/>
              <a:t>family’</a:t>
            </a:r>
          </a:p>
          <a:p>
            <a:r>
              <a:rPr lang="en-GB" dirty="0" smtClean="0"/>
              <a:t>a </a:t>
            </a:r>
            <a:r>
              <a:rPr lang="en-GB" dirty="0"/>
              <a:t>globally accredited blueprint </a:t>
            </a:r>
            <a:r>
              <a:rPr lang="en-GB" dirty="0" smtClean="0"/>
              <a:t>for corporations to </a:t>
            </a:r>
            <a:r>
              <a:rPr lang="en-GB" dirty="0"/>
              <a:t>use </a:t>
            </a:r>
            <a:r>
              <a:rPr lang="en-GB" dirty="0" smtClean="0"/>
              <a:t>in their </a:t>
            </a:r>
            <a:r>
              <a:rPr lang="en-GB" dirty="0"/>
              <a:t>interactions with </a:t>
            </a:r>
            <a:r>
              <a:rPr lang="en-GB" dirty="0" smtClean="0"/>
              <a:t>people </a:t>
            </a:r>
          </a:p>
          <a:p>
            <a:r>
              <a:rPr lang="en-GB" dirty="0" smtClean="0"/>
              <a:t>also offers a basis for critique of corporate conduct</a:t>
            </a:r>
          </a:p>
          <a:p>
            <a:pPr marL="0" indent="0" algn="r">
              <a:buNone/>
            </a:pPr>
            <a:r>
              <a:rPr lang="en-GB" dirty="0" smtClean="0">
                <a:hlinkClick r:id="rId3"/>
              </a:rPr>
              <a:t>www.youtube.com/watch?v=RNwL2mjApRw&amp;feature=fvwre</a:t>
            </a:r>
            <a:endParaRPr lang="en-GB" dirty="0" smtClean="0"/>
          </a:p>
          <a:p>
            <a:pPr marL="0" indent="0" algn="r">
              <a:buNone/>
            </a:pPr>
            <a:endParaRPr lang="en-GB" dirty="0" smtClean="0"/>
          </a:p>
          <a:p>
            <a:endParaRPr lang="en-GB" dirty="0"/>
          </a:p>
        </p:txBody>
      </p:sp>
    </p:spTree>
    <p:extLst>
      <p:ext uri="{BB962C8B-B14F-4D97-AF65-F5344CB8AC3E}">
        <p14:creationId xmlns:p14="http://schemas.microsoft.com/office/powerpoint/2010/main" val="1871113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characteristics of rights</a:t>
            </a:r>
            <a:endParaRPr lang="en-GB" dirty="0"/>
          </a:p>
        </p:txBody>
      </p:sp>
      <p:sp>
        <p:nvSpPr>
          <p:cNvPr id="3" name="Content Placeholder 2"/>
          <p:cNvSpPr>
            <a:spLocks noGrp="1"/>
          </p:cNvSpPr>
          <p:nvPr>
            <p:ph idx="1"/>
          </p:nvPr>
        </p:nvSpPr>
        <p:spPr/>
        <p:txBody>
          <a:bodyPr/>
          <a:lstStyle/>
          <a:p>
            <a:r>
              <a:rPr lang="en-GB" dirty="0" smtClean="0"/>
              <a:t>rights trump other considerations</a:t>
            </a:r>
          </a:p>
          <a:p>
            <a:r>
              <a:rPr lang="en-GB" dirty="0" smtClean="0"/>
              <a:t>rights entail responsibilities</a:t>
            </a:r>
          </a:p>
          <a:p>
            <a:r>
              <a:rPr lang="en-GB" dirty="0" smtClean="0"/>
              <a:t>negative responsibilities and positive responsibilities</a:t>
            </a:r>
          </a:p>
          <a:p>
            <a:r>
              <a:rPr lang="en-GB" dirty="0" smtClean="0"/>
              <a:t>conflicting rights</a:t>
            </a:r>
            <a:endParaRPr lang="en-GB" dirty="0"/>
          </a:p>
        </p:txBody>
      </p:sp>
    </p:spTree>
    <p:extLst>
      <p:ext uri="{BB962C8B-B14F-4D97-AF65-F5344CB8AC3E}">
        <p14:creationId xmlns:p14="http://schemas.microsoft.com/office/powerpoint/2010/main" val="1166275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key points</a:t>
            </a:r>
            <a:endParaRPr lang="en-GB" dirty="0"/>
          </a:p>
        </p:txBody>
      </p:sp>
      <p:sp>
        <p:nvSpPr>
          <p:cNvPr id="3" name="Content Placeholder 2"/>
          <p:cNvSpPr>
            <a:spLocks noGrp="1"/>
          </p:cNvSpPr>
          <p:nvPr>
            <p:ph idx="1"/>
          </p:nvPr>
        </p:nvSpPr>
        <p:spPr/>
        <p:txBody>
          <a:bodyPr>
            <a:normAutofit/>
          </a:bodyPr>
          <a:lstStyle/>
          <a:p>
            <a:r>
              <a:rPr lang="en-GB" dirty="0" smtClean="0"/>
              <a:t>the importance given to rights by corporations and their critics</a:t>
            </a:r>
          </a:p>
          <a:p>
            <a:r>
              <a:rPr lang="en-GB" dirty="0" smtClean="0"/>
              <a:t>rights fall into various categories</a:t>
            </a:r>
          </a:p>
          <a:p>
            <a:r>
              <a:rPr lang="en-GB" dirty="0" smtClean="0"/>
              <a:t>so businesses may be culpable of various types of abuse of rights</a:t>
            </a:r>
          </a:p>
          <a:p>
            <a:r>
              <a:rPr lang="en-GB" dirty="0"/>
              <a:t>the Universal Declaration of Human </a:t>
            </a:r>
            <a:r>
              <a:rPr lang="en-GB" dirty="0" smtClean="0"/>
              <a:t>Rights offers a basis for ethical action and ethical critique</a:t>
            </a:r>
            <a:endParaRPr lang="en-GB" dirty="0"/>
          </a:p>
        </p:txBody>
      </p:sp>
    </p:spTree>
    <p:extLst>
      <p:ext uri="{BB962C8B-B14F-4D97-AF65-F5344CB8AC3E}">
        <p14:creationId xmlns:p14="http://schemas.microsoft.com/office/powerpoint/2010/main" val="258755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lstStyle/>
          <a:p>
            <a:r>
              <a:rPr lang="en-GB" dirty="0" smtClean="0"/>
              <a:t>to outline </a:t>
            </a:r>
            <a:r>
              <a:rPr lang="en-GB" dirty="0"/>
              <a:t>a range of political, social and cultural rights, and discuss some ways in which they relate to business </a:t>
            </a:r>
            <a:r>
              <a:rPr lang="en-GB" dirty="0" smtClean="0"/>
              <a:t>ethics</a:t>
            </a:r>
            <a:endParaRPr lang="en-GB" dirty="0"/>
          </a:p>
          <a:p>
            <a:r>
              <a:rPr lang="en-GB" dirty="0" smtClean="0"/>
              <a:t>to discuss </a:t>
            </a:r>
            <a:r>
              <a:rPr lang="en-GB" dirty="0"/>
              <a:t>some features of the way that we tend to think about </a:t>
            </a:r>
            <a:r>
              <a:rPr lang="en-GB" dirty="0" smtClean="0"/>
              <a:t>rights</a:t>
            </a:r>
            <a:endParaRPr lang="en-GB" dirty="0"/>
          </a:p>
          <a:p>
            <a:endParaRPr lang="en-GB" dirty="0" smtClean="0"/>
          </a:p>
          <a:p>
            <a:endParaRPr lang="en-GB" dirty="0"/>
          </a:p>
        </p:txBody>
      </p:sp>
    </p:spTree>
    <p:extLst>
      <p:ext uri="{BB962C8B-B14F-4D97-AF65-F5344CB8AC3E}">
        <p14:creationId xmlns:p14="http://schemas.microsoft.com/office/powerpoint/2010/main" val="247213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rights</a:t>
            </a:r>
            <a:endParaRPr lang="en-GB" dirty="0"/>
          </a:p>
        </p:txBody>
      </p:sp>
      <p:sp>
        <p:nvSpPr>
          <p:cNvPr id="3" name="Content Placeholder 2"/>
          <p:cNvSpPr>
            <a:spLocks noGrp="1"/>
          </p:cNvSpPr>
          <p:nvPr>
            <p:ph idx="1"/>
          </p:nvPr>
        </p:nvSpPr>
        <p:spPr/>
        <p:txBody>
          <a:bodyPr/>
          <a:lstStyle/>
          <a:p>
            <a:r>
              <a:rPr lang="en-GB" dirty="0" smtClean="0"/>
              <a:t>a noun, as opposed to an adjective or a verb</a:t>
            </a:r>
          </a:p>
          <a:p>
            <a:r>
              <a:rPr lang="en-GB" dirty="0" smtClean="0"/>
              <a:t>an ethical entitlement to something</a:t>
            </a:r>
          </a:p>
          <a:p>
            <a:r>
              <a:rPr lang="en-GB" dirty="0" smtClean="0"/>
              <a:t>commonly referred to in corporate PR …</a:t>
            </a:r>
          </a:p>
          <a:p>
            <a:r>
              <a:rPr lang="en-GB" dirty="0" smtClean="0"/>
              <a:t>and by critics of corporations</a:t>
            </a:r>
            <a:endParaRPr lang="en-GB" dirty="0"/>
          </a:p>
        </p:txBody>
      </p:sp>
    </p:spTree>
    <p:extLst>
      <p:ext uri="{BB962C8B-B14F-4D97-AF65-F5344CB8AC3E}">
        <p14:creationId xmlns:p14="http://schemas.microsoft.com/office/powerpoint/2010/main" val="333354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development of modern rights theory</a:t>
            </a:r>
            <a:endParaRPr lang="en-GB" dirty="0"/>
          </a:p>
        </p:txBody>
      </p:sp>
      <p:sp>
        <p:nvSpPr>
          <p:cNvPr id="3" name="Content Placeholder 2"/>
          <p:cNvSpPr>
            <a:spLocks noGrp="1"/>
          </p:cNvSpPr>
          <p:nvPr>
            <p:ph idx="1"/>
          </p:nvPr>
        </p:nvSpPr>
        <p:spPr/>
        <p:txBody>
          <a:bodyPr/>
          <a:lstStyle/>
          <a:p>
            <a:pPr marL="0" indent="0">
              <a:buNone/>
            </a:pPr>
            <a:r>
              <a:rPr lang="en-GB" dirty="0" smtClean="0"/>
              <a:t>Three </a:t>
            </a:r>
            <a:r>
              <a:rPr lang="en-GB" dirty="0" smtClean="0"/>
              <a:t>‘generations’</a:t>
            </a:r>
          </a:p>
          <a:p>
            <a:pPr marL="514350" indent="-514350">
              <a:buFont typeface="+mj-lt"/>
              <a:buAutoNum type="arabicPeriod"/>
            </a:pPr>
            <a:r>
              <a:rPr lang="en-GB" dirty="0" smtClean="0"/>
              <a:t>political rights</a:t>
            </a:r>
          </a:p>
          <a:p>
            <a:pPr marL="514350" indent="-514350">
              <a:buFont typeface="+mj-lt"/>
              <a:buAutoNum type="arabicPeriod"/>
            </a:pPr>
            <a:r>
              <a:rPr lang="en-GB" dirty="0" smtClean="0"/>
              <a:t>social rights</a:t>
            </a:r>
          </a:p>
          <a:p>
            <a:pPr marL="514350" indent="-514350">
              <a:buFont typeface="+mj-lt"/>
              <a:buAutoNum type="arabicPeriod"/>
            </a:pPr>
            <a:r>
              <a:rPr lang="en-GB" dirty="0" smtClean="0"/>
              <a:t>cultural rights</a:t>
            </a:r>
            <a:endParaRPr lang="en-GB" dirty="0"/>
          </a:p>
        </p:txBody>
      </p:sp>
    </p:spTree>
    <p:extLst>
      <p:ext uri="{BB962C8B-B14F-4D97-AF65-F5344CB8AC3E}">
        <p14:creationId xmlns:p14="http://schemas.microsoft.com/office/powerpoint/2010/main" val="120464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generation: political rights</a:t>
            </a:r>
            <a:endParaRPr lang="en-GB" dirty="0"/>
          </a:p>
        </p:txBody>
      </p:sp>
      <p:sp>
        <p:nvSpPr>
          <p:cNvPr id="3" name="Content Placeholder 2"/>
          <p:cNvSpPr>
            <a:spLocks noGrp="1"/>
          </p:cNvSpPr>
          <p:nvPr>
            <p:ph idx="1"/>
          </p:nvPr>
        </p:nvSpPr>
        <p:spPr/>
        <p:txBody>
          <a:bodyPr/>
          <a:lstStyle/>
          <a:p>
            <a:r>
              <a:rPr lang="en-GB" dirty="0" smtClean="0"/>
              <a:t>relate to people’s ability to have a say in how the communities within which they live and work are run</a:t>
            </a:r>
          </a:p>
          <a:p>
            <a:r>
              <a:rPr lang="en-GB" dirty="0" smtClean="0"/>
              <a:t>also concern broader aspects of people’s treatment by those in positions of power </a:t>
            </a:r>
          </a:p>
          <a:p>
            <a:r>
              <a:rPr lang="en-GB" dirty="0" smtClean="0"/>
              <a:t>words such as participation, justice, fairness, equality, and freedom are common</a:t>
            </a:r>
            <a:endParaRPr lang="en-GB" dirty="0"/>
          </a:p>
        </p:txBody>
      </p:sp>
    </p:spTree>
    <p:extLst>
      <p:ext uri="{BB962C8B-B14F-4D97-AF65-F5344CB8AC3E}">
        <p14:creationId xmlns:p14="http://schemas.microsoft.com/office/powerpoint/2010/main" val="179997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focus of concern</a:t>
            </a:r>
            <a:endParaRPr lang="en-GB" dirty="0"/>
          </a:p>
        </p:txBody>
      </p:sp>
      <p:sp>
        <p:nvSpPr>
          <p:cNvPr id="3" name="Content Placeholder 2"/>
          <p:cNvSpPr>
            <a:spLocks noGrp="1"/>
          </p:cNvSpPr>
          <p:nvPr>
            <p:ph idx="1"/>
          </p:nvPr>
        </p:nvSpPr>
        <p:spPr>
          <a:xfrm>
            <a:off x="457200" y="1600201"/>
            <a:ext cx="4834880" cy="1972816"/>
          </a:xfrm>
        </p:spPr>
        <p:txBody>
          <a:bodyPr>
            <a:normAutofit lnSpcReduction="10000"/>
          </a:bodyPr>
          <a:lstStyle/>
          <a:p>
            <a:pPr marL="0" indent="0">
              <a:buNone/>
            </a:pPr>
            <a:r>
              <a:rPr lang="en-GB" dirty="0" smtClean="0"/>
              <a:t>early focus:</a:t>
            </a:r>
          </a:p>
          <a:p>
            <a:pPr marL="0" indent="0">
              <a:buNone/>
            </a:pPr>
            <a:r>
              <a:rPr lang="en-GB" dirty="0" smtClean="0"/>
              <a:t>concerned with political rights in relation to state power</a:t>
            </a:r>
          </a:p>
          <a:p>
            <a:endParaRPr lang="en-GB" dirty="0" smtClean="0"/>
          </a:p>
          <a:p>
            <a:endParaRPr lang="en-GB" dirty="0"/>
          </a:p>
        </p:txBody>
      </p:sp>
      <p:sp>
        <p:nvSpPr>
          <p:cNvPr id="5" name="Rectangle 4"/>
          <p:cNvSpPr/>
          <p:nvPr/>
        </p:nvSpPr>
        <p:spPr>
          <a:xfrm>
            <a:off x="3419872" y="4392520"/>
            <a:ext cx="5580112" cy="2062103"/>
          </a:xfrm>
          <a:prstGeom prst="rect">
            <a:avLst/>
          </a:prstGeom>
        </p:spPr>
        <p:txBody>
          <a:bodyPr wrap="square">
            <a:spAutoFit/>
          </a:bodyPr>
          <a:lstStyle/>
          <a:p>
            <a:r>
              <a:rPr lang="en-GB" sz="3200" dirty="0" smtClean="0"/>
              <a:t>contemporary focus: </a:t>
            </a:r>
          </a:p>
          <a:p>
            <a:r>
              <a:rPr lang="en-GB" sz="3200" dirty="0" smtClean="0"/>
              <a:t>also concerned with political rights in relation to the power of corporations </a:t>
            </a:r>
            <a:endParaRPr lang="en-GB" sz="3200" dirty="0"/>
          </a:p>
        </p:txBody>
      </p:sp>
      <p:cxnSp>
        <p:nvCxnSpPr>
          <p:cNvPr id="11" name="Straight Arrow Connector 10"/>
          <p:cNvCxnSpPr/>
          <p:nvPr/>
        </p:nvCxnSpPr>
        <p:spPr>
          <a:xfrm>
            <a:off x="2915816" y="3429000"/>
            <a:ext cx="1008112" cy="72008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45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two ways in which corporations might  be guilty of suppressing political rights</a:t>
            </a:r>
            <a:endParaRPr lang="en-GB" dirty="0"/>
          </a:p>
        </p:txBody>
      </p:sp>
      <p:sp>
        <p:nvSpPr>
          <p:cNvPr id="3" name="Content Placeholder 2"/>
          <p:cNvSpPr>
            <a:spLocks noGrp="1"/>
          </p:cNvSpPr>
          <p:nvPr>
            <p:ph idx="1"/>
          </p:nvPr>
        </p:nvSpPr>
        <p:spPr>
          <a:xfrm>
            <a:off x="457200" y="1988840"/>
            <a:ext cx="8229600" cy="4137323"/>
          </a:xfrm>
        </p:spPr>
        <p:txBody>
          <a:bodyPr/>
          <a:lstStyle/>
          <a:p>
            <a:pPr marL="514350" indent="-514350">
              <a:buFont typeface="+mj-lt"/>
              <a:buAutoNum type="arabicPeriod"/>
            </a:pPr>
            <a:r>
              <a:rPr lang="en-GB" dirty="0" smtClean="0"/>
              <a:t>by influencing government decision making</a:t>
            </a:r>
          </a:p>
          <a:p>
            <a:pPr marL="0" indent="0" algn="r">
              <a:buNone/>
            </a:pPr>
            <a:r>
              <a:rPr lang="en-GB" dirty="0">
                <a:hlinkClick r:id="rId3"/>
              </a:rPr>
              <a:t>www.youtube.com/watch?v=_WPd-ASU0yM</a:t>
            </a:r>
            <a:endParaRPr lang="en-GB" dirty="0"/>
          </a:p>
          <a:p>
            <a:pPr marL="514350" indent="-514350">
              <a:buFont typeface="+mj-lt"/>
              <a:buAutoNum type="arabicPeriod"/>
            </a:pPr>
            <a:endParaRPr lang="en-GB" dirty="0" smtClean="0"/>
          </a:p>
          <a:p>
            <a:pPr marL="514350" indent="-514350">
              <a:buFont typeface="+mj-lt"/>
              <a:buAutoNum type="arabicPeriod" startAt="2"/>
            </a:pPr>
            <a:r>
              <a:rPr lang="en-GB" dirty="0" smtClean="0"/>
              <a:t>by denying people a say in how the companies they work for are run</a:t>
            </a:r>
          </a:p>
          <a:p>
            <a:endParaRPr lang="en-GB" dirty="0" smtClean="0"/>
          </a:p>
          <a:p>
            <a:pPr marL="0" indent="0" algn="r">
              <a:buNone/>
            </a:pPr>
            <a:endParaRPr lang="en-GB" dirty="0"/>
          </a:p>
        </p:txBody>
      </p:sp>
    </p:spTree>
    <p:extLst>
      <p:ext uri="{BB962C8B-B14F-4D97-AF65-F5344CB8AC3E}">
        <p14:creationId xmlns:p14="http://schemas.microsoft.com/office/powerpoint/2010/main" val="20087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generation: social rights</a:t>
            </a:r>
            <a:endParaRPr lang="en-GB" dirty="0"/>
          </a:p>
        </p:txBody>
      </p:sp>
      <p:sp>
        <p:nvSpPr>
          <p:cNvPr id="3" name="Content Placeholder 2"/>
          <p:cNvSpPr>
            <a:spLocks noGrp="1"/>
          </p:cNvSpPr>
          <p:nvPr>
            <p:ph idx="1"/>
          </p:nvPr>
        </p:nvSpPr>
        <p:spPr/>
        <p:txBody>
          <a:bodyPr>
            <a:normAutofit/>
          </a:bodyPr>
          <a:lstStyle/>
          <a:p>
            <a:r>
              <a:rPr lang="en-GB" sz="3600" dirty="0" smtClean="0"/>
              <a:t>concerned </a:t>
            </a:r>
            <a:r>
              <a:rPr lang="en-GB" sz="3600" dirty="0"/>
              <a:t>with basic human </a:t>
            </a:r>
            <a:r>
              <a:rPr lang="en-GB" sz="3600" dirty="0" smtClean="0"/>
              <a:t>needs</a:t>
            </a:r>
          </a:p>
          <a:p>
            <a:r>
              <a:rPr lang="en-GB" sz="3600" dirty="0" smtClean="0"/>
              <a:t>significance of the industrial revolution </a:t>
            </a:r>
          </a:p>
          <a:p>
            <a:r>
              <a:rPr lang="en-GB" sz="3600" dirty="0" smtClean="0"/>
              <a:t>contemporary relevance for business due to:</a:t>
            </a:r>
          </a:p>
          <a:p>
            <a:pPr lvl="1"/>
            <a:r>
              <a:rPr lang="en-GB" sz="3600" dirty="0" smtClean="0"/>
              <a:t> loosening of employment legislation</a:t>
            </a:r>
          </a:p>
          <a:p>
            <a:pPr lvl="1"/>
            <a:r>
              <a:rPr lang="en-GB" sz="3600" dirty="0" smtClean="0"/>
              <a:t> prevalence of ‘offshoring’</a:t>
            </a:r>
            <a:endParaRPr lang="en-GB" sz="3600" dirty="0"/>
          </a:p>
        </p:txBody>
      </p:sp>
    </p:spTree>
    <p:extLst>
      <p:ext uri="{BB962C8B-B14F-4D97-AF65-F5344CB8AC3E}">
        <p14:creationId xmlns:p14="http://schemas.microsoft.com/office/powerpoint/2010/main" val="49817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trade unions</a:t>
            </a:r>
            <a:endParaRPr lang="en-GB" dirty="0"/>
          </a:p>
        </p:txBody>
      </p:sp>
      <p:sp>
        <p:nvSpPr>
          <p:cNvPr id="3" name="Content Placeholder 2"/>
          <p:cNvSpPr>
            <a:spLocks noGrp="1"/>
          </p:cNvSpPr>
          <p:nvPr>
            <p:ph idx="1"/>
          </p:nvPr>
        </p:nvSpPr>
        <p:spPr>
          <a:xfrm>
            <a:off x="457200" y="1600201"/>
            <a:ext cx="8229600" cy="1684784"/>
          </a:xfrm>
        </p:spPr>
        <p:txBody>
          <a:bodyPr/>
          <a:lstStyle/>
          <a:p>
            <a:r>
              <a:rPr lang="en-GB" dirty="0"/>
              <a:t>the expression of political </a:t>
            </a:r>
            <a:r>
              <a:rPr lang="en-GB" dirty="0" smtClean="0"/>
              <a:t>rights</a:t>
            </a:r>
          </a:p>
          <a:p>
            <a:r>
              <a:rPr lang="en-GB" dirty="0" smtClean="0"/>
              <a:t>the </a:t>
            </a:r>
            <a:r>
              <a:rPr lang="en-GB" dirty="0"/>
              <a:t>protection of social </a:t>
            </a:r>
            <a:r>
              <a:rPr lang="en-GB" dirty="0" smtClean="0"/>
              <a:t>rights</a:t>
            </a:r>
          </a:p>
          <a:p>
            <a:endParaRPr lang="en-GB" dirty="0"/>
          </a:p>
        </p:txBody>
      </p:sp>
      <p:sp>
        <p:nvSpPr>
          <p:cNvPr id="4" name="TextBox 3"/>
          <p:cNvSpPr txBox="1"/>
          <p:nvPr/>
        </p:nvSpPr>
        <p:spPr>
          <a:xfrm>
            <a:off x="1979712" y="3429000"/>
            <a:ext cx="6912768" cy="2554545"/>
          </a:xfrm>
          <a:prstGeom prst="rect">
            <a:avLst/>
          </a:prstGeom>
          <a:noFill/>
        </p:spPr>
        <p:txBody>
          <a:bodyPr wrap="square" rtlCol="0">
            <a:spAutoFit/>
          </a:bodyPr>
          <a:lstStyle/>
          <a:p>
            <a:pPr lvl="0">
              <a:spcBef>
                <a:spcPct val="20000"/>
              </a:spcBef>
            </a:pPr>
            <a:r>
              <a:rPr lang="en-GB" sz="3200" dirty="0">
                <a:solidFill>
                  <a:prstClr val="black"/>
                </a:solidFill>
              </a:rPr>
              <a:t>Article 23.4 of the Universal Declaration of Human Rights states that ‘Everyone has the right to form and to join trade unions for the protection of his (sic) interests’ (United Nations, 2013</a:t>
            </a:r>
            <a:r>
              <a:rPr lang="en-GB" sz="3200" dirty="0" smtClean="0">
                <a:solidFill>
                  <a:prstClr val="black"/>
                </a:solidFill>
              </a:rPr>
              <a:t>)</a:t>
            </a:r>
            <a:endParaRPr lang="en-GB" sz="3200" dirty="0">
              <a:solidFill>
                <a:prstClr val="black"/>
              </a:solidFill>
            </a:endParaRPr>
          </a:p>
        </p:txBody>
      </p:sp>
      <p:sp>
        <p:nvSpPr>
          <p:cNvPr id="5" name="Right Arrow 4"/>
          <p:cNvSpPr/>
          <p:nvPr/>
        </p:nvSpPr>
        <p:spPr>
          <a:xfrm>
            <a:off x="683568" y="3717032"/>
            <a:ext cx="108012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1760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TotalTime>
  <Words>662</Words>
  <Application>Microsoft Office PowerPoint</Application>
  <PresentationFormat>On-screen Show (4:3)</PresentationFormat>
  <Paragraphs>97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Ethics Theory  and  Business Practice</vt:lpstr>
      <vt:lpstr>aims</vt:lpstr>
      <vt:lpstr>rights</vt:lpstr>
      <vt:lpstr>the development of modern rights theory</vt:lpstr>
      <vt:lpstr>first generation: political rights</vt:lpstr>
      <vt:lpstr>the focus of concern</vt:lpstr>
      <vt:lpstr>two ways in which corporations might  be guilty of suppressing political rights</vt:lpstr>
      <vt:lpstr>second generation: social rights</vt:lpstr>
      <vt:lpstr>trade unions</vt:lpstr>
      <vt:lpstr>political rights, cultural rights, and union membership</vt:lpstr>
      <vt:lpstr>third generation: cultural rights</vt:lpstr>
      <vt:lpstr>PowerPoint Presentation</vt:lpstr>
      <vt:lpstr>cultural rights and business</vt:lpstr>
      <vt:lpstr>Universal Declaration of Human Rights</vt:lpstr>
      <vt:lpstr>some characteristics of rights</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User</dc:creator>
  <cp:lastModifiedBy>Fabienne</cp:lastModifiedBy>
  <cp:revision>49</cp:revision>
  <dcterms:created xsi:type="dcterms:W3CDTF">2014-04-08T09:24:31Z</dcterms:created>
  <dcterms:modified xsi:type="dcterms:W3CDTF">2014-11-30T16:38:26Z</dcterms:modified>
</cp:coreProperties>
</file>