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70" r:id="rId4"/>
    <p:sldId id="271" r:id="rId5"/>
    <p:sldId id="283" r:id="rId6"/>
    <p:sldId id="284" r:id="rId7"/>
    <p:sldId id="279" r:id="rId8"/>
    <p:sldId id="273" r:id="rId9"/>
    <p:sldId id="274" r:id="rId10"/>
    <p:sldId id="280" r:id="rId11"/>
    <p:sldId id="275" r:id="rId12"/>
    <p:sldId id="282" r:id="rId13"/>
    <p:sldId id="276" r:id="rId14"/>
    <p:sldId id="277" r:id="rId15"/>
    <p:sldId id="278" r:id="rId16"/>
    <p:sldId id="285" r:id="rId17"/>
    <p:sldId id="269" r:id="rId18"/>
    <p:sldId id="281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758" autoAdjust="0"/>
  </p:normalViewPr>
  <p:slideViewPr>
    <p:cSldViewPr>
      <p:cViewPr>
        <p:scale>
          <a:sx n="61" d="100"/>
          <a:sy n="61" d="100"/>
        </p:scale>
        <p:origin x="-2334" y="-4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C19E7A-00F2-48AD-AF9A-D6C952CB6DEB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4C6FF-3AE9-487F-97C7-D9C076F33F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578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u6rSBifsvwg" TargetMode="External"/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1614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1974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important point is that, if we only take the reciprocity rights influential stakeholders into account, we overlook the rights of some significant groups of affected stakeholders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3971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881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400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see </a:t>
            </a:r>
            <a:r>
              <a:rPr lang="en-GB" b="1" dirty="0" smtClean="0"/>
              <a:t>Theory in Practice: </a:t>
            </a:r>
            <a:r>
              <a:rPr lang="en-GB" b="1" dirty="0" err="1" smtClean="0"/>
              <a:t>Glencore</a:t>
            </a:r>
            <a:r>
              <a:rPr lang="en-GB" b="1" dirty="0" smtClean="0"/>
              <a:t> and Stakeholder Rights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see also </a:t>
            </a:r>
            <a:r>
              <a:rPr lang="en-GB" sz="120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http://www.youtube.com/watch?v=u6rSBifsvwg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three-minute video entitled ‘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Glencore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 Trading Away Life's Essentials’, which offers a critical overview of </a:t>
            </a:r>
            <a:r>
              <a:rPr lang="en-GB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Glencore’s</a:t>
            </a:r>
            <a:r>
              <a:rPr lang="en-GB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history and the way it uses its power</a:t>
            </a:r>
            <a:r>
              <a:rPr lang="en-GB" b="0" smtClean="0"/>
              <a:t>. </a:t>
            </a:r>
            <a:endParaRPr lang="en-GB" b="1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3585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Exercise 1.2: Comparing Stakeholders’ Instrumental Importance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38204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see </a:t>
            </a:r>
            <a:r>
              <a:rPr lang="en-GB" b="1" dirty="0" smtClean="0"/>
              <a:t>Video Activity 1.4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760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418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843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see </a:t>
            </a:r>
            <a:r>
              <a:rPr lang="en-GB" b="1" dirty="0" smtClean="0"/>
              <a:t>www.youtube.com/watch?v=17hnaKFjDU8. </a:t>
            </a:r>
            <a:r>
              <a:rPr lang="en-GB" dirty="0" smtClean="0"/>
              <a:t>A two-minute video in which R. Edward Freeman defines stakeholders. Interestingly, having defined stakeholders as people who can affect or be affected by a businesses purpose Freeman defends it against criticism by focusing primarily on those who can help business to create value – i.e. influential stakeholders. He thus seems to undermine the comprehensiveness of his definition in an effort to defend its instrumentalist ‘strategic’ legitimacy.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dirty="0" smtClean="0"/>
              <a:t>see </a:t>
            </a:r>
            <a:r>
              <a:rPr lang="en-GB" b="1" dirty="0" smtClean="0"/>
              <a:t>Exercise</a:t>
            </a:r>
            <a:r>
              <a:rPr lang="en-GB" b="1" baseline="0" dirty="0" smtClean="0"/>
              <a:t> 1.2a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612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57614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92871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activity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7943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emphasise the fact that some of the most obvious stakeholders fall into both categories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4881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67536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4C6FF-3AE9-487F-97C7-D9C076F33FC2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6720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041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18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4449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456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371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869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6218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2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9756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2021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7004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FDCDF8-9B9E-49CD-8C90-44256A249E3C}" type="datetimeFigureOut">
              <a:rPr lang="en-GB" smtClean="0"/>
              <a:t>11/12/2014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6C47D-6DE1-4EC6-8465-8687E2F207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3116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5tmOHk4Yugo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44825"/>
            <a:ext cx="7772400" cy="175562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Ethics Theory </a:t>
            </a:r>
            <a:br>
              <a:rPr lang="en-GB" dirty="0" smtClean="0"/>
            </a:br>
            <a:r>
              <a:rPr lang="en-GB" dirty="0" smtClean="0"/>
              <a:t>and</a:t>
            </a:r>
            <a:br>
              <a:rPr lang="en-GB" dirty="0" smtClean="0"/>
            </a:br>
            <a:r>
              <a:rPr lang="en-GB" dirty="0" smtClean="0"/>
              <a:t> Business Practice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1.2 Rights Theory – Part Two</a:t>
            </a:r>
          </a:p>
          <a:p>
            <a:r>
              <a:rPr lang="en-GB" dirty="0" smtClean="0"/>
              <a:t>Rights and Stakeholders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64965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normative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/>
              <a:t>‘normative’ denotes some form of ethical content</a:t>
            </a:r>
          </a:p>
          <a:p>
            <a:r>
              <a:rPr lang="en-GB" dirty="0"/>
              <a:t>stakeholders have a normative relationship with a company if the company has ethical reasons to take them into account</a:t>
            </a:r>
          </a:p>
          <a:p>
            <a:r>
              <a:rPr lang="en-GB" i="1" dirty="0" smtClean="0"/>
              <a:t>influential stakeholders </a:t>
            </a:r>
            <a:r>
              <a:rPr lang="en-GB" dirty="0" smtClean="0"/>
              <a:t>have a normative relationship because of their reciprocity rights</a:t>
            </a:r>
          </a:p>
          <a:p>
            <a:r>
              <a:rPr lang="en-GB" i="1" dirty="0" smtClean="0"/>
              <a:t>affected stakeholders </a:t>
            </a:r>
            <a:r>
              <a:rPr lang="en-GB" dirty="0" smtClean="0"/>
              <a:t>have a normative relationship because effect entails a right to consideration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94954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instrumental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‘instrumental’ denotes helping something to achieve its objectives</a:t>
            </a:r>
            <a:endParaRPr lang="en-GB" dirty="0"/>
          </a:p>
          <a:p>
            <a:r>
              <a:rPr lang="en-GB" dirty="0" smtClean="0"/>
              <a:t>stakeholders have an instrumental relationship with a company if they help it to achieve its objectives</a:t>
            </a:r>
          </a:p>
          <a:p>
            <a:r>
              <a:rPr lang="en-GB" i="1" dirty="0"/>
              <a:t>influential stakeholders </a:t>
            </a:r>
            <a:r>
              <a:rPr lang="en-GB" dirty="0"/>
              <a:t>have </a:t>
            </a:r>
            <a:r>
              <a:rPr lang="en-GB" dirty="0" smtClean="0"/>
              <a:t>an influential relationship with a company because their support helps it to achieve its objectives</a:t>
            </a:r>
            <a:endParaRPr lang="en-GB" dirty="0"/>
          </a:p>
          <a:p>
            <a:r>
              <a:rPr lang="en-GB" i="1" dirty="0"/>
              <a:t>affected stakeholders </a:t>
            </a:r>
            <a:r>
              <a:rPr lang="en-GB" dirty="0" smtClean="0"/>
              <a:t>do not have an instrumental relationship with a company because they have no influence on its achievement of its objectives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19724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75656" y="719453"/>
            <a:ext cx="3291453" cy="3141595"/>
          </a:xfrm>
          <a:prstGeom prst="ellipse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93290" y="1906623"/>
            <a:ext cx="1656184" cy="778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</a:rPr>
              <a:t>influential stakeholders</a:t>
            </a:r>
            <a:endParaRPr lang="en-GB" sz="2000" dirty="0">
              <a:effectLst/>
              <a:ea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55976" y="719455"/>
            <a:ext cx="3024336" cy="3141593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936323" y="1915767"/>
            <a:ext cx="1765726" cy="7960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</a:rPr>
              <a:t>affected </a:t>
            </a:r>
            <a:r>
              <a:rPr lang="en-GB" sz="2000" dirty="0">
                <a:effectLst/>
                <a:ea typeface="Calibri"/>
              </a:rPr>
              <a:t>stakeholders</a:t>
            </a:r>
          </a:p>
        </p:txBody>
      </p:sp>
      <p:sp>
        <p:nvSpPr>
          <p:cNvPr id="8" name="Oval 7"/>
          <p:cNvSpPr/>
          <p:nvPr/>
        </p:nvSpPr>
        <p:spPr>
          <a:xfrm>
            <a:off x="3491880" y="4637281"/>
            <a:ext cx="2103120" cy="2036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72137" y="5407131"/>
            <a:ext cx="1342605" cy="4967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</a:rPr>
              <a:t>company</a:t>
            </a:r>
            <a:endParaRPr lang="en-GB" sz="2000" dirty="0">
              <a:effectLst/>
              <a:ea typeface="Calibri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72137" y="3861048"/>
            <a:ext cx="26781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27791" y="3861048"/>
            <a:ext cx="27841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537101" y="4201648"/>
            <a:ext cx="2769766" cy="40011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normative relationship</a:t>
            </a:r>
            <a:endParaRPr lang="en-GB" sz="2000" dirty="0"/>
          </a:p>
        </p:txBody>
      </p:sp>
      <p:sp>
        <p:nvSpPr>
          <p:cNvPr id="16" name="Text Box 2"/>
          <p:cNvSpPr txBox="1">
            <a:spLocks noChangeArrowheads="1"/>
          </p:cNvSpPr>
          <p:nvPr/>
        </p:nvSpPr>
        <p:spPr bwMode="auto">
          <a:xfrm>
            <a:off x="397761" y="3991358"/>
            <a:ext cx="2950103" cy="101566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</a:rPr>
              <a:t>instrumental </a:t>
            </a:r>
            <a:r>
              <a:rPr lang="en-GB" sz="2000" dirty="0">
                <a:effectLst/>
                <a:ea typeface="Calibri"/>
              </a:rPr>
              <a:t>relationship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ea typeface="Calibri"/>
              </a:rPr>
              <a:t>and</a:t>
            </a:r>
          </a:p>
          <a:p>
            <a:pPr algn="ctr">
              <a:spcAft>
                <a:spcPts val="0"/>
              </a:spcAft>
            </a:pPr>
            <a:r>
              <a:rPr lang="en-GB" sz="2000" dirty="0">
                <a:effectLst/>
                <a:ea typeface="Calibri"/>
              </a:rPr>
              <a:t>normative relationship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 flipV="1">
            <a:off x="3635896" y="3913616"/>
            <a:ext cx="313578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244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 good ethics good for business?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a company has normative reasons and instrumental reasons to look after its </a:t>
            </a:r>
            <a:r>
              <a:rPr lang="en-GB" i="1" dirty="0" smtClean="0"/>
              <a:t>influential stakeholders</a:t>
            </a:r>
          </a:p>
          <a:p>
            <a:r>
              <a:rPr lang="en-GB" dirty="0" smtClean="0"/>
              <a:t>therefore, in its relationships with influential stakeholders, good ethics is good for business</a:t>
            </a:r>
          </a:p>
          <a:p>
            <a:r>
              <a:rPr lang="en-GB" dirty="0" smtClean="0"/>
              <a:t>a company has normative reasons to look after its </a:t>
            </a:r>
            <a:r>
              <a:rPr lang="en-GB" i="1" dirty="0" smtClean="0"/>
              <a:t>affected stakeholders</a:t>
            </a:r>
            <a:r>
              <a:rPr lang="en-GB" dirty="0" smtClean="0"/>
              <a:t>, but no instrumental reasons to do so</a:t>
            </a:r>
          </a:p>
          <a:p>
            <a:r>
              <a:rPr lang="en-GB" dirty="0" smtClean="0"/>
              <a:t>therefore, in </a:t>
            </a:r>
            <a:r>
              <a:rPr lang="en-GB" dirty="0"/>
              <a:t>its relationships with </a:t>
            </a:r>
            <a:r>
              <a:rPr lang="en-GB" dirty="0" smtClean="0"/>
              <a:t>affected stakeholders, good ethics is not necessarily good for business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28819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theory in practice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err="1"/>
              <a:t>Glencore</a:t>
            </a:r>
            <a:r>
              <a:rPr lang="en-GB" dirty="0"/>
              <a:t> and Stakeholder Rights</a:t>
            </a:r>
          </a:p>
        </p:txBody>
      </p:sp>
    </p:spTree>
    <p:extLst>
      <p:ext uri="{BB962C8B-B14F-4D97-AF65-F5344CB8AC3E}">
        <p14:creationId xmlns:p14="http://schemas.microsoft.com/office/powerpoint/2010/main" val="39055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3826768" cy="2938338"/>
          </a:xfrm>
        </p:spPr>
        <p:txBody>
          <a:bodyPr>
            <a:normAutofit/>
          </a:bodyPr>
          <a:lstStyle/>
          <a:p>
            <a:r>
              <a:rPr lang="en-GB" sz="3200" dirty="0"/>
              <a:t>variations in stakeholder </a:t>
            </a:r>
            <a:r>
              <a:rPr lang="en-GB" sz="3200" dirty="0" smtClean="0"/>
              <a:t>influence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9952" y="3284984"/>
            <a:ext cx="4546848" cy="2841179"/>
          </a:xfrm>
        </p:spPr>
        <p:txBody>
          <a:bodyPr/>
          <a:lstStyle/>
          <a:p>
            <a:pPr marL="0" indent="0" algn="ctr">
              <a:buNone/>
            </a:pPr>
            <a:r>
              <a:rPr lang="en-GB" dirty="0" smtClean="0"/>
              <a:t>variations </a:t>
            </a:r>
            <a:r>
              <a:rPr lang="en-GB" dirty="0"/>
              <a:t>in </a:t>
            </a: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instrumental </a:t>
            </a:r>
            <a:r>
              <a:rPr lang="en-GB" dirty="0"/>
              <a:t>importance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779912" y="2636912"/>
            <a:ext cx="1008112" cy="864096"/>
          </a:xfrm>
          <a:prstGeom prst="straightConnector1">
            <a:avLst/>
          </a:prstGeom>
          <a:ln w="63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725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privileging more influential stakeholders over less influential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924944"/>
            <a:ext cx="8229600" cy="320121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3"/>
              </a:rPr>
              <a:t>www.youtube.com/watch?v=5tmOHk4Yugo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32919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points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stakeholder rights offers one basis for thinking about businesses’ ethical responsibilities</a:t>
            </a:r>
          </a:p>
          <a:p>
            <a:r>
              <a:rPr lang="en-GB" dirty="0" smtClean="0"/>
              <a:t>it is important to think about </a:t>
            </a:r>
            <a:r>
              <a:rPr lang="en-GB" dirty="0"/>
              <a:t>affected </a:t>
            </a:r>
            <a:r>
              <a:rPr lang="en-GB" dirty="0" smtClean="0"/>
              <a:t>stakeholders as well as influential stakeholders</a:t>
            </a:r>
          </a:p>
          <a:p>
            <a:r>
              <a:rPr lang="en-GB" dirty="0" smtClean="0"/>
              <a:t>the rights of (non-influential) affected stakeholders may get overlooked by companies who focus </a:t>
            </a:r>
            <a:r>
              <a:rPr lang="en-GB" dirty="0"/>
              <a:t>just on </a:t>
            </a:r>
            <a:r>
              <a:rPr lang="en-GB" dirty="0" smtClean="0"/>
              <a:t>stakeholders’ instrumental importance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755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Freeman, R.E. (1984) </a:t>
            </a:r>
            <a:r>
              <a:rPr lang="en-GB" i="1" dirty="0"/>
              <a:t>Strategic Management: A Stakeholder Approach</a:t>
            </a:r>
            <a:r>
              <a:rPr lang="en-GB" dirty="0"/>
              <a:t>. Boston: Pitman.</a:t>
            </a:r>
          </a:p>
        </p:txBody>
      </p:sp>
    </p:spTree>
    <p:extLst>
      <p:ext uri="{BB962C8B-B14F-4D97-AF65-F5344CB8AC3E}">
        <p14:creationId xmlns:p14="http://schemas.microsoft.com/office/powerpoint/2010/main" val="279324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 explain </a:t>
            </a:r>
            <a:r>
              <a:rPr lang="en-GB" dirty="0"/>
              <a:t>how stakeholding offers a basis for considering rights in business </a:t>
            </a:r>
            <a:r>
              <a:rPr lang="en-GB" dirty="0" smtClean="0"/>
              <a:t>contexts</a:t>
            </a:r>
            <a:endParaRPr lang="en-GB" dirty="0"/>
          </a:p>
          <a:p>
            <a:r>
              <a:rPr lang="en-GB" dirty="0" smtClean="0"/>
              <a:t>to highlight </a:t>
            </a:r>
            <a:r>
              <a:rPr lang="en-GB" dirty="0"/>
              <a:t>the </a:t>
            </a:r>
            <a:r>
              <a:rPr lang="en-GB" dirty="0" smtClean="0"/>
              <a:t>need </a:t>
            </a:r>
            <a:r>
              <a:rPr lang="en-GB" dirty="0"/>
              <a:t>for businesses to consider the rights of affected stakeholders as well as those of influential </a:t>
            </a:r>
            <a:r>
              <a:rPr lang="en-GB" dirty="0" smtClean="0"/>
              <a:t>stakeholders</a:t>
            </a:r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131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stakeholder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600200"/>
            <a:ext cx="7931224" cy="452596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‘any group or individual who can affect or is affected by [a business] organizations’ objectives’ </a:t>
            </a:r>
            <a:r>
              <a:rPr lang="en-GB" dirty="0" smtClean="0"/>
              <a:t>(Freeman, 1984</a:t>
            </a:r>
            <a:r>
              <a:rPr lang="en-GB" dirty="0"/>
              <a:t>: 46)</a:t>
            </a:r>
          </a:p>
        </p:txBody>
      </p:sp>
    </p:spTree>
    <p:extLst>
      <p:ext uri="{BB962C8B-B14F-4D97-AF65-F5344CB8AC3E}">
        <p14:creationId xmlns:p14="http://schemas.microsoft.com/office/powerpoint/2010/main" val="4283793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types of stakeholder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influential stakeholders</a:t>
            </a:r>
            <a:r>
              <a:rPr lang="en-GB" dirty="0"/>
              <a:t>: </a:t>
            </a:r>
            <a:r>
              <a:rPr lang="en-GB" dirty="0" smtClean="0"/>
              <a:t>groups </a:t>
            </a:r>
            <a:r>
              <a:rPr lang="en-GB" dirty="0"/>
              <a:t>or </a:t>
            </a:r>
            <a:r>
              <a:rPr lang="en-GB" dirty="0" smtClean="0"/>
              <a:t>individuals </a:t>
            </a:r>
            <a:r>
              <a:rPr lang="en-GB" dirty="0"/>
              <a:t>who can </a:t>
            </a:r>
            <a:r>
              <a:rPr lang="en-GB" dirty="0" smtClean="0"/>
              <a:t>influence a company’s achievement of its objectives</a:t>
            </a:r>
          </a:p>
          <a:p>
            <a:r>
              <a:rPr lang="en-GB" dirty="0" smtClean="0"/>
              <a:t>affected stakeholders</a:t>
            </a:r>
            <a:r>
              <a:rPr lang="en-GB" dirty="0"/>
              <a:t>: groups or individuals who </a:t>
            </a:r>
            <a:r>
              <a:rPr lang="en-GB" dirty="0" smtClean="0"/>
              <a:t>are affected by a company’s activities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17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influential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what groups or </a:t>
            </a:r>
            <a:r>
              <a:rPr lang="en-GB" dirty="0"/>
              <a:t>individuals can influence a company’s achievement of its </a:t>
            </a:r>
            <a:r>
              <a:rPr lang="en-GB" dirty="0" smtClean="0"/>
              <a:t>objectives?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38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identifying affected stakeholders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dirty="0" smtClean="0"/>
              <a:t>what groups </a:t>
            </a:r>
            <a:r>
              <a:rPr lang="en-GB" dirty="0"/>
              <a:t>or individuals </a:t>
            </a:r>
            <a:r>
              <a:rPr lang="en-GB" dirty="0" smtClean="0"/>
              <a:t>may be affected </a:t>
            </a:r>
            <a:r>
              <a:rPr lang="en-GB" dirty="0"/>
              <a:t>by a company’s </a:t>
            </a:r>
            <a:r>
              <a:rPr lang="en-GB" dirty="0" smtClean="0"/>
              <a:t>activities?</a:t>
            </a: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90289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475656" y="719453"/>
            <a:ext cx="3291453" cy="3141595"/>
          </a:xfrm>
          <a:prstGeom prst="ellipse">
            <a:avLst/>
          </a:prstGeom>
          <a:pattFill prst="dkDn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293290" y="1906623"/>
            <a:ext cx="1656184" cy="77871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latin typeface="+mj-lt"/>
                <a:ea typeface="Calibri"/>
              </a:rPr>
              <a:t>influential stakeholders</a:t>
            </a:r>
            <a:endParaRPr lang="en-GB" sz="2000" dirty="0">
              <a:effectLst/>
              <a:latin typeface="+mj-lt"/>
              <a:ea typeface="Calibri"/>
            </a:endParaRPr>
          </a:p>
        </p:txBody>
      </p:sp>
      <p:sp>
        <p:nvSpPr>
          <p:cNvPr id="6" name="Oval 5"/>
          <p:cNvSpPr/>
          <p:nvPr/>
        </p:nvSpPr>
        <p:spPr>
          <a:xfrm>
            <a:off x="4355976" y="719455"/>
            <a:ext cx="3024336" cy="3141593"/>
          </a:xfrm>
          <a:prstGeom prst="ellipse">
            <a:avLst/>
          </a:prstGeom>
          <a:pattFill prst="wdUpDiag">
            <a:fgClr>
              <a:schemeClr val="accent1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4936323" y="1915767"/>
            <a:ext cx="1765726" cy="79609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ea typeface="Calibri"/>
              </a:rPr>
              <a:t>affected </a:t>
            </a:r>
            <a:r>
              <a:rPr lang="en-GB" sz="2000" dirty="0">
                <a:effectLst/>
                <a:ea typeface="Calibri"/>
              </a:rPr>
              <a:t>stakeholders</a:t>
            </a:r>
          </a:p>
        </p:txBody>
      </p:sp>
      <p:sp>
        <p:nvSpPr>
          <p:cNvPr id="8" name="Oval 7"/>
          <p:cNvSpPr/>
          <p:nvPr/>
        </p:nvSpPr>
        <p:spPr>
          <a:xfrm>
            <a:off x="3491880" y="4637281"/>
            <a:ext cx="2103120" cy="203644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/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3872137" y="5407131"/>
            <a:ext cx="1342605" cy="49674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en-GB" sz="2000" dirty="0" smtClean="0">
                <a:effectLst/>
                <a:latin typeface="+mj-lt"/>
                <a:ea typeface="Calibri"/>
              </a:rPr>
              <a:t>company</a:t>
            </a:r>
            <a:endParaRPr lang="en-GB" sz="2000" dirty="0">
              <a:effectLst/>
              <a:latin typeface="+mj-lt"/>
              <a:ea typeface="Calibri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872137" y="3861048"/>
            <a:ext cx="267815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4927791" y="3861048"/>
            <a:ext cx="278419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627784" y="4067780"/>
            <a:ext cx="1378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influence</a:t>
            </a:r>
            <a:endParaRPr lang="en-GB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06148" y="4067780"/>
            <a:ext cx="12010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effect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31389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influential stakeholders: </a:t>
            </a:r>
            <a:br>
              <a:rPr lang="en-GB" dirty="0" smtClean="0"/>
            </a:br>
            <a:r>
              <a:rPr lang="en-GB" dirty="0" smtClean="0"/>
              <a:t>reciprocity rights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/>
          </a:bodyPr>
          <a:lstStyle/>
          <a:p>
            <a:r>
              <a:rPr lang="en-GB" dirty="0" smtClean="0"/>
              <a:t>reciprocity: ‘the practice of exchanging things with others for mutual benefit’ (Oxford English Dictionary)</a:t>
            </a:r>
          </a:p>
          <a:p>
            <a:r>
              <a:rPr lang="en-GB" dirty="0" smtClean="0"/>
              <a:t>stakeholders </a:t>
            </a:r>
            <a:r>
              <a:rPr lang="en-GB" dirty="0"/>
              <a:t>influence the success of a </a:t>
            </a:r>
            <a:r>
              <a:rPr lang="en-GB" dirty="0" smtClean="0"/>
              <a:t>company by </a:t>
            </a:r>
            <a:r>
              <a:rPr lang="en-GB" dirty="0"/>
              <a:t>supporting </a:t>
            </a:r>
            <a:r>
              <a:rPr lang="en-GB" dirty="0" smtClean="0"/>
              <a:t>it</a:t>
            </a:r>
          </a:p>
          <a:p>
            <a:r>
              <a:rPr lang="en-GB" dirty="0" smtClean="0"/>
              <a:t>therefore they </a:t>
            </a:r>
            <a:r>
              <a:rPr lang="en-GB" dirty="0"/>
              <a:t>have, in </a:t>
            </a:r>
            <a:r>
              <a:rPr lang="en-GB" dirty="0" smtClean="0"/>
              <a:t>exchange, </a:t>
            </a:r>
            <a:r>
              <a:rPr lang="en-GB" dirty="0"/>
              <a:t>a right to expect that their interests will be taken into account by that </a:t>
            </a:r>
            <a:r>
              <a:rPr lang="en-GB" dirty="0" smtClean="0"/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215183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affected stakeholders: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effect </a:t>
            </a:r>
            <a:r>
              <a:rPr lang="en-GB" dirty="0"/>
              <a:t>entails a right to </a:t>
            </a:r>
            <a:r>
              <a:rPr lang="en-GB" dirty="0" smtClean="0"/>
              <a:t>consideration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en-GB" dirty="0"/>
              <a:t>if our actions have an effect on other people, those people have a right to be taken into account by </a:t>
            </a:r>
            <a:r>
              <a:rPr lang="en-GB" dirty="0" smtClean="0"/>
              <a:t>us</a:t>
            </a:r>
          </a:p>
          <a:p>
            <a:r>
              <a:rPr lang="en-GB" dirty="0" smtClean="0"/>
              <a:t>similarly, if a company’s activity has an effect on stakeholders, those stakeholders have a right to be taken into account by that company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82559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744</Words>
  <Application>Microsoft Office PowerPoint</Application>
  <PresentationFormat>On-screen Show (4:3)</PresentationFormat>
  <Paragraphs>90</Paragraphs>
  <Slides>18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Ethics Theory  and  Business Practice</vt:lpstr>
      <vt:lpstr>aims</vt:lpstr>
      <vt:lpstr>a stakeholder</vt:lpstr>
      <vt:lpstr>two types of stakeholder</vt:lpstr>
      <vt:lpstr>identifying influential stakeholders</vt:lpstr>
      <vt:lpstr>identifying affected stakeholders</vt:lpstr>
      <vt:lpstr>PowerPoint Presentation</vt:lpstr>
      <vt:lpstr>influential stakeholders:  reciprocity rights</vt:lpstr>
      <vt:lpstr>affected stakeholders:  effect entails a right to consideration</vt:lpstr>
      <vt:lpstr>normative relationships</vt:lpstr>
      <vt:lpstr>instrumental relationships</vt:lpstr>
      <vt:lpstr>PowerPoint Presentation</vt:lpstr>
      <vt:lpstr>is good ethics good for business?</vt:lpstr>
      <vt:lpstr>theory in practice</vt:lpstr>
      <vt:lpstr>variations in stakeholder influence</vt:lpstr>
      <vt:lpstr>privileging more influential stakeholders over less influential stakeholders</vt:lpstr>
      <vt:lpstr>key points</vt:lpstr>
      <vt:lpstr>references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User</dc:creator>
  <cp:lastModifiedBy>scooke</cp:lastModifiedBy>
  <cp:revision>46</cp:revision>
  <dcterms:created xsi:type="dcterms:W3CDTF">2014-04-08T09:24:31Z</dcterms:created>
  <dcterms:modified xsi:type="dcterms:W3CDTF">2014-12-11T15:13:19Z</dcterms:modified>
</cp:coreProperties>
</file>