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0" r:id="rId4"/>
    <p:sldId id="277" r:id="rId5"/>
    <p:sldId id="274" r:id="rId6"/>
    <p:sldId id="275" r:id="rId7"/>
    <p:sldId id="276" r:id="rId8"/>
    <p:sldId id="27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758" autoAdjust="0"/>
  </p:normalViewPr>
  <p:slideViewPr>
    <p:cSldViewPr>
      <p:cViewPr>
        <p:scale>
          <a:sx n="61" d="100"/>
          <a:sy n="61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19E7A-00F2-48AD-AF9A-D6C952CB6DEB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C6FF-3AE9-487F-97C7-D9C076F33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1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4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6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219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Theory in Practice: Do Banks Have a Responsibility to Provide al Customers with Free Access to Their Funds?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60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424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Video Activity 10.2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501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www.youtube.com/watch?v=-EIvJVKGfZ8</a:t>
            </a:r>
            <a:r>
              <a:rPr lang="en-GB" dirty="0" smtClean="0"/>
              <a:t>. This one-minute video also appears in the book and lecture slides as Video Activity 2.3, where it is used to illustrate rule-utilitarian approach to business. However, it is also relevant here, since it illustrates tacit conflation of enlightened shareholder theory and normative stakeholder theory.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575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80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4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1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5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ToV-c8uvP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htF5XElMyG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Ethics Theory 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 Business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10.2 The </a:t>
            </a:r>
            <a:r>
              <a:rPr lang="en-GB" dirty="0"/>
              <a:t>Responsibilities of Business </a:t>
            </a:r>
            <a:r>
              <a:rPr lang="en-GB" dirty="0" smtClean="0"/>
              <a:t>Executives – Part Two</a:t>
            </a:r>
          </a:p>
          <a:p>
            <a:r>
              <a:rPr lang="en-GB" dirty="0" smtClean="0"/>
              <a:t>Specifying Normative Stakeholder Theory</a:t>
            </a:r>
          </a:p>
        </p:txBody>
      </p:sp>
    </p:spTree>
    <p:extLst>
      <p:ext uri="{BB962C8B-B14F-4D97-AF65-F5344CB8AC3E}">
        <p14:creationId xmlns:p14="http://schemas.microsoft.com/office/powerpoint/2010/main" val="13164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to </a:t>
            </a:r>
            <a:r>
              <a:rPr lang="en-GB" dirty="0"/>
              <a:t>describe how normative stakeholder theory differs from instrumental stakeholder theory and enlightened shareholder </a:t>
            </a:r>
            <a:r>
              <a:rPr lang="en-GB" dirty="0" smtClean="0"/>
              <a:t>theory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1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1. distinguishing normative stakeholder theory from instrumental stakeholder theory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b="1" dirty="0" smtClean="0"/>
              <a:t>instrumental stakeholder theory</a:t>
            </a:r>
            <a:r>
              <a:rPr lang="en-GB" dirty="0" smtClean="0"/>
              <a:t>: highlighting the instrumental importance of influential stakeholders</a:t>
            </a:r>
          </a:p>
          <a:p>
            <a:r>
              <a:rPr lang="en-GB" b="1" dirty="0" smtClean="0"/>
              <a:t>normative stakeholder theory</a:t>
            </a:r>
            <a:r>
              <a:rPr lang="en-GB" dirty="0" smtClean="0"/>
              <a:t>: highlighting the ethical importance of all stakeholders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0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this distinction matters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instrumental </a:t>
            </a:r>
            <a:r>
              <a:rPr lang="en-GB" b="1" dirty="0"/>
              <a:t>stakeholder theory </a:t>
            </a:r>
            <a:r>
              <a:rPr lang="en-GB" dirty="0" smtClean="0"/>
              <a:t>offers no reason for executives to take into account affected stakeholders who are not </a:t>
            </a:r>
            <a:r>
              <a:rPr lang="en-GB" dirty="0"/>
              <a:t>in a position to influence the success of a </a:t>
            </a:r>
            <a:r>
              <a:rPr lang="en-GB" dirty="0" smtClean="0"/>
              <a:t>company</a:t>
            </a:r>
          </a:p>
          <a:p>
            <a:r>
              <a:rPr lang="en-GB" b="1" dirty="0" smtClean="0"/>
              <a:t>normative </a:t>
            </a:r>
            <a:r>
              <a:rPr lang="en-GB" b="1" dirty="0"/>
              <a:t>stakeholder </a:t>
            </a:r>
            <a:r>
              <a:rPr lang="en-GB" b="1" dirty="0" smtClean="0"/>
              <a:t>theory </a:t>
            </a:r>
            <a:r>
              <a:rPr lang="en-GB" dirty="0"/>
              <a:t>suggests that </a:t>
            </a:r>
            <a:r>
              <a:rPr lang="en-GB" dirty="0" smtClean="0"/>
              <a:t>executives should take </a:t>
            </a:r>
            <a:r>
              <a:rPr lang="en-GB" i="1" dirty="0" smtClean="0"/>
              <a:t>all</a:t>
            </a:r>
            <a:r>
              <a:rPr lang="en-GB" dirty="0" smtClean="0"/>
              <a:t> affected stakeholders into account, regardless of </a:t>
            </a:r>
            <a:r>
              <a:rPr lang="en-GB" dirty="0"/>
              <a:t>whether </a:t>
            </a:r>
            <a:r>
              <a:rPr lang="en-GB" dirty="0" smtClean="0"/>
              <a:t>they are in </a:t>
            </a:r>
            <a:r>
              <a:rPr lang="en-GB" dirty="0"/>
              <a:t>a position to influence the success of a </a:t>
            </a:r>
            <a:r>
              <a:rPr lang="en-GB" dirty="0" smtClean="0"/>
              <a:t>company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5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theory in </a:t>
            </a:r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do banks have a responsibility to provide all customers with free access to their funds?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2. distinguishing </a:t>
            </a:r>
            <a:r>
              <a:rPr lang="en-GB" sz="3600" dirty="0"/>
              <a:t>normative stakeholder theory from enlightened shareholder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enlightened shareholder </a:t>
            </a:r>
            <a:r>
              <a:rPr lang="en-GB" b="1" dirty="0" smtClean="0"/>
              <a:t>theory</a:t>
            </a:r>
            <a:r>
              <a:rPr lang="en-GB" dirty="0" smtClean="0"/>
              <a:t>: highlighting </a:t>
            </a:r>
            <a:r>
              <a:rPr lang="en-GB" dirty="0"/>
              <a:t>the potential commercial importance of all </a:t>
            </a:r>
            <a:r>
              <a:rPr lang="en-GB" dirty="0" smtClean="0"/>
              <a:t>stakeholders</a:t>
            </a:r>
          </a:p>
          <a:p>
            <a:r>
              <a:rPr lang="en-GB" b="1" dirty="0" smtClean="0"/>
              <a:t>influential stakeholders </a:t>
            </a:r>
            <a:r>
              <a:rPr lang="en-GB" dirty="0" smtClean="0"/>
              <a:t>matter because of their instrumental importance</a:t>
            </a:r>
          </a:p>
          <a:p>
            <a:r>
              <a:rPr lang="en-GB" b="1" dirty="0" smtClean="0"/>
              <a:t>non-influential stakeholders </a:t>
            </a:r>
            <a:r>
              <a:rPr lang="en-GB" dirty="0" smtClean="0"/>
              <a:t>matter because influential stakeholders may care about how the company </a:t>
            </a:r>
            <a:r>
              <a:rPr lang="en-GB" dirty="0"/>
              <a:t>treats </a:t>
            </a:r>
            <a:r>
              <a:rPr lang="en-GB" dirty="0" smtClean="0"/>
              <a:t>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5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enlightened shareholder theory</a:t>
            </a:r>
            <a:r>
              <a:rPr lang="en-GB" dirty="0" smtClean="0"/>
              <a:t>: the ethical importance of stakeholders derives from the ethical importance of shareholders</a:t>
            </a:r>
          </a:p>
          <a:p>
            <a:r>
              <a:rPr lang="en-GB" b="1" dirty="0" smtClean="0"/>
              <a:t>normative stakeholder theory</a:t>
            </a:r>
            <a:r>
              <a:rPr lang="en-GB" dirty="0" smtClean="0"/>
              <a:t>: stakeholders have intrinsic ethical importance </a:t>
            </a:r>
          </a:p>
          <a:p>
            <a:endParaRPr lang="en-GB" dirty="0"/>
          </a:p>
          <a:p>
            <a:pPr marL="0" indent="0" algn="r">
              <a:buNone/>
            </a:pPr>
            <a:r>
              <a:rPr lang="en-GB" dirty="0" smtClean="0">
                <a:hlinkClick r:id="rId3"/>
              </a:rPr>
              <a:t>www.youtube.com/watch?v=KToV-c8uvPc</a:t>
            </a: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 </a:t>
            </a:r>
            <a:r>
              <a:rPr lang="en-GB" dirty="0" smtClean="0">
                <a:hlinkClick r:id="rId4"/>
              </a:rPr>
              <a:t>www.youtube.com/watch?v=htF5XElMyGI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3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16"/>
            <a:ext cx="8229600" cy="1143000"/>
          </a:xfrm>
        </p:spPr>
        <p:txBody>
          <a:bodyPr/>
          <a:lstStyle/>
          <a:p>
            <a:r>
              <a:rPr lang="en-GB" dirty="0"/>
              <a:t>why this </a:t>
            </a:r>
            <a:r>
              <a:rPr lang="en-GB" dirty="0" smtClean="0"/>
              <a:t>distinction </a:t>
            </a:r>
            <a:r>
              <a:rPr lang="en-GB" dirty="0"/>
              <a:t>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it is often suggested that </a:t>
            </a:r>
            <a:r>
              <a:rPr lang="en-GB" dirty="0"/>
              <a:t>there is no conflict between </a:t>
            </a:r>
            <a:r>
              <a:rPr lang="en-GB" dirty="0" smtClean="0"/>
              <a:t>shareholder </a:t>
            </a:r>
            <a:r>
              <a:rPr lang="en-GB" dirty="0"/>
              <a:t>theory and  normative stakeholder </a:t>
            </a:r>
            <a:r>
              <a:rPr lang="en-GB" dirty="0" smtClean="0"/>
              <a:t>theory </a:t>
            </a:r>
            <a:endParaRPr lang="en-GB" dirty="0" smtClean="0"/>
          </a:p>
          <a:p>
            <a:r>
              <a:rPr lang="en-GB" dirty="0" smtClean="0"/>
              <a:t>that looking after stakeholders and looking after shareholders amount to the same thing</a:t>
            </a:r>
          </a:p>
          <a:p>
            <a:r>
              <a:rPr lang="en-GB" b="1" dirty="0" smtClean="0"/>
              <a:t>but </a:t>
            </a:r>
            <a:r>
              <a:rPr lang="en-GB" dirty="0" smtClean="0"/>
              <a:t>this is only the case insofar as influential stakeholders are concerned</a:t>
            </a:r>
          </a:p>
          <a:p>
            <a:r>
              <a:rPr lang="en-GB" b="1" dirty="0" smtClean="0"/>
              <a:t>or</a:t>
            </a:r>
            <a:r>
              <a:rPr lang="en-GB" dirty="0" smtClean="0"/>
              <a:t> insofar as influential stakeholders know or care about the plight of non-influential stakeholders</a:t>
            </a:r>
          </a:p>
          <a:p>
            <a:r>
              <a:rPr lang="en-GB" dirty="0" smtClean="0"/>
              <a:t>the interests of </a:t>
            </a:r>
            <a:r>
              <a:rPr lang="en-GB" dirty="0"/>
              <a:t>other stakeholders may </a:t>
            </a:r>
            <a:r>
              <a:rPr lang="en-GB" dirty="0" smtClean="0"/>
              <a:t>well conflict with those of shareholders </a:t>
            </a:r>
          </a:p>
          <a:p>
            <a:r>
              <a:rPr lang="en-GB" dirty="0" smtClean="0"/>
              <a:t>so enlightened shareholder theory should not be used as a basis for dismissing the relevance of normative stakeholder theory</a:t>
            </a:r>
          </a:p>
        </p:txBody>
      </p:sp>
    </p:spTree>
    <p:extLst>
      <p:ext uri="{BB962C8B-B14F-4D97-AF65-F5344CB8AC3E}">
        <p14:creationId xmlns:p14="http://schemas.microsoft.com/office/powerpoint/2010/main" val="12511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instrumental stakeholder theory and enlightened shareholder theory are often used to downplay conflicts between the interests of shareholders and those of other stakeholders</a:t>
            </a:r>
          </a:p>
          <a:p>
            <a:r>
              <a:rPr lang="en-GB" dirty="0" smtClean="0"/>
              <a:t>however, conflicts between the interests of shareholders and those of some stakeholders frequently occur</a:t>
            </a:r>
          </a:p>
          <a:p>
            <a:r>
              <a:rPr lang="en-GB" dirty="0"/>
              <a:t>therefore, the shareholder theory – normative stakeholder theory debate is </a:t>
            </a:r>
            <a:r>
              <a:rPr lang="en-GB" dirty="0" smtClean="0"/>
              <a:t>an important 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446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Ethics Theory  and  Business Practice</vt:lpstr>
      <vt:lpstr>aims</vt:lpstr>
      <vt:lpstr>1. distinguishing normative stakeholder theory from instrumental stakeholder theory</vt:lpstr>
      <vt:lpstr>why this distinction matters</vt:lpstr>
      <vt:lpstr>theory in practice</vt:lpstr>
      <vt:lpstr>2. distinguishing normative stakeholder theory from enlightened shareholder theory</vt:lpstr>
      <vt:lpstr>PowerPoint Presentation</vt:lpstr>
      <vt:lpstr>why this distinction matters</vt:lpstr>
      <vt:lpstr>key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User</dc:creator>
  <cp:lastModifiedBy>Fabienne</cp:lastModifiedBy>
  <cp:revision>43</cp:revision>
  <dcterms:created xsi:type="dcterms:W3CDTF">2014-04-08T09:24:31Z</dcterms:created>
  <dcterms:modified xsi:type="dcterms:W3CDTF">2014-12-07T06:36:10Z</dcterms:modified>
</cp:coreProperties>
</file>