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85" r:id="rId4"/>
    <p:sldId id="277" r:id="rId5"/>
    <p:sldId id="270" r:id="rId6"/>
    <p:sldId id="278" r:id="rId7"/>
    <p:sldId id="274" r:id="rId8"/>
    <p:sldId id="279" r:id="rId9"/>
    <p:sldId id="275" r:id="rId10"/>
    <p:sldId id="281" r:id="rId11"/>
    <p:sldId id="282" r:id="rId12"/>
    <p:sldId id="283" r:id="rId13"/>
    <p:sldId id="284" r:id="rId14"/>
    <p:sldId id="269" r:id="rId15"/>
    <p:sldId id="2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581" autoAdjust="0"/>
  </p:normalViewPr>
  <p:slideViewPr>
    <p:cSldViewPr>
      <p:cViewPr>
        <p:scale>
          <a:sx n="61" d="100"/>
          <a:sy n="61" d="100"/>
        </p:scale>
        <p:origin x="-1404"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C19E7A-00F2-48AD-AF9A-D6C952CB6DEB}" type="datetimeFigureOut">
              <a:rPr lang="en-GB" smtClean="0"/>
              <a:t>07/12/2014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F4C6FF-3AE9-487F-97C7-D9C076F33FC2}" type="slidenum">
              <a:rPr lang="en-GB" smtClean="0"/>
              <a:t>‹#›</a:t>
            </a:fld>
            <a:endParaRPr lang="en-GB"/>
          </a:p>
        </p:txBody>
      </p:sp>
    </p:spTree>
    <p:extLst>
      <p:ext uri="{BB962C8B-B14F-4D97-AF65-F5344CB8AC3E}">
        <p14:creationId xmlns:p14="http://schemas.microsoft.com/office/powerpoint/2010/main" val="200657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1</a:t>
            </a:fld>
            <a:endParaRPr lang="en-GB"/>
          </a:p>
        </p:txBody>
      </p:sp>
    </p:spTree>
    <p:extLst>
      <p:ext uri="{BB962C8B-B14F-4D97-AF65-F5344CB8AC3E}">
        <p14:creationId xmlns:p14="http://schemas.microsoft.com/office/powerpoint/2010/main" val="2330161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class activity to identify services provided</a:t>
            </a:r>
            <a:r>
              <a:rPr lang="en-GB" baseline="0" dirty="0" smtClean="0"/>
              <a:t> by society without which businesses could not exist</a:t>
            </a:r>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11</a:t>
            </a:fld>
            <a:endParaRPr lang="en-GB"/>
          </a:p>
        </p:txBody>
      </p:sp>
    </p:spTree>
    <p:extLst>
      <p:ext uri="{BB962C8B-B14F-4D97-AF65-F5344CB8AC3E}">
        <p14:creationId xmlns:p14="http://schemas.microsoft.com/office/powerpoint/2010/main" val="3073349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a:t>
            </a:r>
            <a:r>
              <a:rPr lang="en-GB" b="1" dirty="0" smtClean="0"/>
              <a:t>Theory in Practice: Offshoring: Good Business Sense or an Abrogation of Responsibility to Stakeholders?</a:t>
            </a:r>
          </a:p>
          <a:p>
            <a:endParaRPr lang="en-GB" b="1" dirty="0"/>
          </a:p>
        </p:txBody>
      </p:sp>
      <p:sp>
        <p:nvSpPr>
          <p:cNvPr id="4" name="Slide Number Placeholder 3"/>
          <p:cNvSpPr>
            <a:spLocks noGrp="1"/>
          </p:cNvSpPr>
          <p:nvPr>
            <p:ph type="sldNum" sz="quarter" idx="10"/>
          </p:nvPr>
        </p:nvSpPr>
        <p:spPr/>
        <p:txBody>
          <a:bodyPr/>
          <a:lstStyle/>
          <a:p>
            <a:fld id="{0EF4C6FF-3AE9-487F-97C7-D9C076F33FC2}" type="slidenum">
              <a:rPr lang="en-GB" smtClean="0"/>
              <a:t>12</a:t>
            </a:fld>
            <a:endParaRPr lang="en-GB"/>
          </a:p>
        </p:txBody>
      </p:sp>
    </p:spTree>
    <p:extLst>
      <p:ext uri="{BB962C8B-B14F-4D97-AF65-F5344CB8AC3E}">
        <p14:creationId xmlns:p14="http://schemas.microsoft.com/office/powerpoint/2010/main" val="2843823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this could be run as a group activity in which the left-hand column is provided and groups are asked to suggest</a:t>
            </a:r>
            <a:r>
              <a:rPr lang="en-GB" baseline="0" dirty="0" smtClean="0"/>
              <a:t> content for the right-hand column</a:t>
            </a:r>
          </a:p>
          <a:p>
            <a:pPr marL="171450" indent="-171450">
              <a:buFont typeface="Arial" panose="020B0604020202020204" pitchFamily="34" charset="0"/>
              <a:buChar char="•"/>
            </a:pPr>
            <a:r>
              <a:rPr lang="en-GB" baseline="0" dirty="0" smtClean="0"/>
              <a:t>depending on what other theories have been introduced during the module, some discussion about the relevance of various other perspectives to each of these rationales could ensure. For instance, shareholder theory rationales link in with some of the ideas introduced in chapters 1-4, while normative stakeholder theory resonates with some of the ideas introduced in chapter 5 and chapters 7-9.</a:t>
            </a:r>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13</a:t>
            </a:fld>
            <a:endParaRPr lang="en-GB"/>
          </a:p>
        </p:txBody>
      </p:sp>
    </p:spTree>
    <p:extLst>
      <p:ext uri="{BB962C8B-B14F-4D97-AF65-F5344CB8AC3E}">
        <p14:creationId xmlns:p14="http://schemas.microsoft.com/office/powerpoint/2010/main" val="285885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14</a:t>
            </a:fld>
            <a:endParaRPr lang="en-GB"/>
          </a:p>
        </p:txBody>
      </p:sp>
    </p:spTree>
    <p:extLst>
      <p:ext uri="{BB962C8B-B14F-4D97-AF65-F5344CB8AC3E}">
        <p14:creationId xmlns:p14="http://schemas.microsoft.com/office/powerpoint/2010/main" val="3114180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2</a:t>
            </a:fld>
            <a:endParaRPr lang="en-GB"/>
          </a:p>
        </p:txBody>
      </p:sp>
    </p:spTree>
    <p:extLst>
      <p:ext uri="{BB962C8B-B14F-4D97-AF65-F5344CB8AC3E}">
        <p14:creationId xmlns:p14="http://schemas.microsoft.com/office/powerpoint/2010/main" val="4068843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3</a:t>
            </a:fld>
            <a:endParaRPr lang="en-GB"/>
          </a:p>
        </p:txBody>
      </p:sp>
    </p:spTree>
    <p:extLst>
      <p:ext uri="{BB962C8B-B14F-4D97-AF65-F5344CB8AC3E}">
        <p14:creationId xmlns:p14="http://schemas.microsoft.com/office/powerpoint/2010/main" val="3386283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4</a:t>
            </a:fld>
            <a:endParaRPr lang="en-GB"/>
          </a:p>
        </p:txBody>
      </p:sp>
    </p:spTree>
    <p:extLst>
      <p:ext uri="{BB962C8B-B14F-4D97-AF65-F5344CB8AC3E}">
        <p14:creationId xmlns:p14="http://schemas.microsoft.com/office/powerpoint/2010/main" val="2775851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give some examples of stakeholder investments then use Q&amp;A to develop a list of others made by employees, suppliers, and customers</a:t>
            </a:r>
          </a:p>
          <a:p>
            <a:pPr marL="171450" indent="-171450">
              <a:buFont typeface="Arial" panose="020B0604020202020204" pitchFamily="34" charset="0"/>
              <a:buChar char="•"/>
            </a:pPr>
            <a:r>
              <a:rPr lang="en-GB" dirty="0" smtClean="0"/>
              <a:t>compare the liquidity of shareholder investments with that of some of these other stakeholder investments</a:t>
            </a:r>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5</a:t>
            </a:fld>
            <a:endParaRPr lang="en-GB"/>
          </a:p>
        </p:txBody>
      </p:sp>
    </p:spTree>
    <p:extLst>
      <p:ext uri="{BB962C8B-B14F-4D97-AF65-F5344CB8AC3E}">
        <p14:creationId xmlns:p14="http://schemas.microsoft.com/office/powerpoint/2010/main" val="2228860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6</a:t>
            </a:fld>
            <a:endParaRPr lang="en-GB"/>
          </a:p>
        </p:txBody>
      </p:sp>
    </p:spTree>
    <p:extLst>
      <p:ext uri="{BB962C8B-B14F-4D97-AF65-F5344CB8AC3E}">
        <p14:creationId xmlns:p14="http://schemas.microsoft.com/office/powerpoint/2010/main" val="369266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7</a:t>
            </a:fld>
            <a:endParaRPr lang="en-GB"/>
          </a:p>
        </p:txBody>
      </p:sp>
    </p:spTree>
    <p:extLst>
      <p:ext uri="{BB962C8B-B14F-4D97-AF65-F5344CB8AC3E}">
        <p14:creationId xmlns:p14="http://schemas.microsoft.com/office/powerpoint/2010/main" val="1176707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8</a:t>
            </a:fld>
            <a:endParaRPr lang="en-GB"/>
          </a:p>
        </p:txBody>
      </p:sp>
    </p:spTree>
    <p:extLst>
      <p:ext uri="{BB962C8B-B14F-4D97-AF65-F5344CB8AC3E}">
        <p14:creationId xmlns:p14="http://schemas.microsoft.com/office/powerpoint/2010/main" val="3164372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10</a:t>
            </a:fld>
            <a:endParaRPr lang="en-GB"/>
          </a:p>
        </p:txBody>
      </p:sp>
    </p:spTree>
    <p:extLst>
      <p:ext uri="{BB962C8B-B14F-4D97-AF65-F5344CB8AC3E}">
        <p14:creationId xmlns:p14="http://schemas.microsoft.com/office/powerpoint/2010/main" val="2046753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4FDCDF8-9B9E-49CD-8C90-44256A249E3C}" type="datetimeFigureOut">
              <a:rPr lang="en-GB" smtClean="0"/>
              <a:t>07/12/2014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302904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FDCDF8-9B9E-49CD-8C90-44256A249E3C}" type="datetimeFigureOut">
              <a:rPr lang="en-GB" smtClean="0"/>
              <a:t>07/12/2014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369181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FDCDF8-9B9E-49CD-8C90-44256A249E3C}" type="datetimeFigureOut">
              <a:rPr lang="en-GB" smtClean="0"/>
              <a:t>07/12/2014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4104449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FDCDF8-9B9E-49CD-8C90-44256A249E3C}" type="datetimeFigureOut">
              <a:rPr lang="en-GB" smtClean="0"/>
              <a:t>07/12/2014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724560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FDCDF8-9B9E-49CD-8C90-44256A249E3C}" type="datetimeFigureOut">
              <a:rPr lang="en-GB" smtClean="0"/>
              <a:t>07/12/2014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553718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4FDCDF8-9B9E-49CD-8C90-44256A249E3C}" type="datetimeFigureOut">
              <a:rPr lang="en-GB" smtClean="0"/>
              <a:t>07/12/2014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1185869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4FDCDF8-9B9E-49CD-8C90-44256A249E3C}" type="datetimeFigureOut">
              <a:rPr lang="en-GB" smtClean="0"/>
              <a:t>07/12/2014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4136218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4FDCDF8-9B9E-49CD-8C90-44256A249E3C}" type="datetimeFigureOut">
              <a:rPr lang="en-GB" smtClean="0"/>
              <a:t>07/12/2014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1630127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DCDF8-9B9E-49CD-8C90-44256A249E3C}" type="datetimeFigureOut">
              <a:rPr lang="en-GB" smtClean="0"/>
              <a:t>07/12/2014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4119756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DCDF8-9B9E-49CD-8C90-44256A249E3C}" type="datetimeFigureOut">
              <a:rPr lang="en-GB" smtClean="0"/>
              <a:t>07/12/2014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3922021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DCDF8-9B9E-49CD-8C90-44256A249E3C}" type="datetimeFigureOut">
              <a:rPr lang="en-GB" smtClean="0"/>
              <a:t>07/12/2014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2317004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DCDF8-9B9E-49CD-8C90-44256A249E3C}" type="datetimeFigureOut">
              <a:rPr lang="en-GB" smtClean="0"/>
              <a:t>07/12/2014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6C47D-6DE1-4EC6-8465-8687E2F2070F}" type="slidenum">
              <a:rPr lang="en-GB" smtClean="0"/>
              <a:t>‹#›</a:t>
            </a:fld>
            <a:endParaRPr lang="en-GB"/>
          </a:p>
        </p:txBody>
      </p:sp>
    </p:spTree>
    <p:extLst>
      <p:ext uri="{BB962C8B-B14F-4D97-AF65-F5344CB8AC3E}">
        <p14:creationId xmlns:p14="http://schemas.microsoft.com/office/powerpoint/2010/main" val="1803116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4825"/>
            <a:ext cx="7772400" cy="1755626"/>
          </a:xfrm>
        </p:spPr>
        <p:txBody>
          <a:bodyPr>
            <a:normAutofit fontScale="90000"/>
          </a:bodyPr>
          <a:lstStyle/>
          <a:p>
            <a:r>
              <a:rPr lang="en-GB" dirty="0" smtClean="0"/>
              <a:t>Ethics Theory </a:t>
            </a:r>
            <a:br>
              <a:rPr lang="en-GB" dirty="0" smtClean="0"/>
            </a:br>
            <a:r>
              <a:rPr lang="en-GB" dirty="0" smtClean="0"/>
              <a:t>and</a:t>
            </a:r>
            <a:br>
              <a:rPr lang="en-GB" dirty="0" smtClean="0"/>
            </a:br>
            <a:r>
              <a:rPr lang="en-GB" dirty="0" smtClean="0"/>
              <a:t> Business Practice</a:t>
            </a:r>
            <a:endParaRPr lang="en-GB" dirty="0"/>
          </a:p>
        </p:txBody>
      </p:sp>
      <p:sp>
        <p:nvSpPr>
          <p:cNvPr id="3" name="Subtitle 2"/>
          <p:cNvSpPr>
            <a:spLocks noGrp="1"/>
          </p:cNvSpPr>
          <p:nvPr>
            <p:ph type="subTitle" idx="1"/>
          </p:nvPr>
        </p:nvSpPr>
        <p:spPr/>
        <p:txBody>
          <a:bodyPr>
            <a:normAutofit fontScale="92500" lnSpcReduction="20000"/>
          </a:bodyPr>
          <a:lstStyle/>
          <a:p>
            <a:r>
              <a:rPr lang="en-GB" dirty="0" smtClean="0"/>
              <a:t>10.3 The </a:t>
            </a:r>
            <a:r>
              <a:rPr lang="en-GB" dirty="0"/>
              <a:t>Responsibilities of Business </a:t>
            </a:r>
            <a:r>
              <a:rPr lang="en-GB" dirty="0" smtClean="0"/>
              <a:t>Executives – Part Three</a:t>
            </a:r>
          </a:p>
          <a:p>
            <a:r>
              <a:rPr lang="en-GB" dirty="0" smtClean="0"/>
              <a:t>Normative Stakeholder Theory Rationales</a:t>
            </a:r>
          </a:p>
        </p:txBody>
      </p:sp>
    </p:spTree>
    <p:extLst>
      <p:ext uri="{BB962C8B-B14F-4D97-AF65-F5344CB8AC3E}">
        <p14:creationId xmlns:p14="http://schemas.microsoft.com/office/powerpoint/2010/main" val="1316496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6664"/>
          </a:xfrm>
        </p:spPr>
        <p:txBody>
          <a:bodyPr>
            <a:normAutofit fontScale="92500" lnSpcReduction="10000"/>
          </a:bodyPr>
          <a:lstStyle/>
          <a:p>
            <a:pPr marL="0" indent="0">
              <a:buNone/>
            </a:pPr>
            <a:r>
              <a:rPr lang="en-GB" b="1" dirty="0" smtClean="0"/>
              <a:t>reciprocity and shareholders</a:t>
            </a:r>
          </a:p>
          <a:p>
            <a:r>
              <a:rPr lang="en-GB" dirty="0" smtClean="0"/>
              <a:t>shareholders influence the success of a company by supporting it</a:t>
            </a:r>
          </a:p>
          <a:p>
            <a:r>
              <a:rPr lang="en-GB" dirty="0" smtClean="0"/>
              <a:t>therefore they have, in exchange, a right to expect that their interests will be taken into account by that company’s executives</a:t>
            </a:r>
          </a:p>
          <a:p>
            <a:pPr marL="0" indent="0">
              <a:buNone/>
            </a:pPr>
            <a:r>
              <a:rPr lang="en-GB" b="1" dirty="0" smtClean="0"/>
              <a:t>reciprocity and other stakeholders</a:t>
            </a:r>
          </a:p>
          <a:p>
            <a:r>
              <a:rPr lang="en-GB" dirty="0" smtClean="0"/>
              <a:t>people such as customers, employees, and suppliers also influence the success of a company by supporting it</a:t>
            </a:r>
          </a:p>
          <a:p>
            <a:r>
              <a:rPr lang="en-GB" dirty="0" smtClean="0"/>
              <a:t>therefore they also have, in exchange, a right to expect that their interests will be taken into account by </a:t>
            </a:r>
            <a:r>
              <a:rPr lang="en-GB" dirty="0"/>
              <a:t>that company’s executives</a:t>
            </a:r>
            <a:endParaRPr lang="en-GB" dirty="0" smtClean="0"/>
          </a:p>
        </p:txBody>
      </p:sp>
    </p:spTree>
    <p:extLst>
      <p:ext uri="{BB962C8B-B14F-4D97-AF65-F5344CB8AC3E}">
        <p14:creationId xmlns:p14="http://schemas.microsoft.com/office/powerpoint/2010/main" val="2155415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reciprocity and society</a:t>
            </a:r>
            <a:endParaRPr lang="en-GB" dirty="0"/>
          </a:p>
        </p:txBody>
      </p:sp>
      <p:sp>
        <p:nvSpPr>
          <p:cNvPr id="3" name="Content Placeholder 2"/>
          <p:cNvSpPr>
            <a:spLocks noGrp="1"/>
          </p:cNvSpPr>
          <p:nvPr>
            <p:ph idx="1"/>
          </p:nvPr>
        </p:nvSpPr>
        <p:spPr/>
        <p:txBody>
          <a:bodyPr/>
          <a:lstStyle/>
          <a:p>
            <a:r>
              <a:rPr lang="en-GB" dirty="0"/>
              <a:t>society provides a range of </a:t>
            </a:r>
            <a:r>
              <a:rPr lang="en-GB" dirty="0" smtClean="0"/>
              <a:t>essential services </a:t>
            </a:r>
            <a:r>
              <a:rPr lang="en-GB" dirty="0"/>
              <a:t>to </a:t>
            </a:r>
            <a:r>
              <a:rPr lang="en-GB" dirty="0" smtClean="0"/>
              <a:t>business</a:t>
            </a:r>
          </a:p>
          <a:p>
            <a:r>
              <a:rPr lang="en-GB" dirty="0" smtClean="0"/>
              <a:t>therefore</a:t>
            </a:r>
            <a:r>
              <a:rPr lang="en-GB" dirty="0"/>
              <a:t>, business owes society a certain amount of consideration in </a:t>
            </a:r>
            <a:r>
              <a:rPr lang="en-GB" dirty="0" smtClean="0"/>
              <a:t>return</a:t>
            </a:r>
          </a:p>
          <a:p>
            <a:r>
              <a:rPr lang="en-GB" dirty="0" smtClean="0"/>
              <a:t>business executives therefore have a responsibility to help to sustain the society that sustains their business</a:t>
            </a:r>
            <a:endParaRPr lang="en-GB" dirty="0"/>
          </a:p>
        </p:txBody>
      </p:sp>
    </p:spTree>
    <p:extLst>
      <p:ext uri="{BB962C8B-B14F-4D97-AF65-F5344CB8AC3E}">
        <p14:creationId xmlns:p14="http://schemas.microsoft.com/office/powerpoint/2010/main" val="4126197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theory in practice </a:t>
            </a:r>
          </a:p>
        </p:txBody>
      </p:sp>
      <p:sp>
        <p:nvSpPr>
          <p:cNvPr id="3" name="Content Placeholder 2"/>
          <p:cNvSpPr>
            <a:spLocks noGrp="1"/>
          </p:cNvSpPr>
          <p:nvPr>
            <p:ph idx="1"/>
          </p:nvPr>
        </p:nvSpPr>
        <p:spPr/>
        <p:txBody>
          <a:bodyPr/>
          <a:lstStyle/>
          <a:p>
            <a:endParaRPr lang="en-GB" dirty="0" smtClean="0"/>
          </a:p>
          <a:p>
            <a:pPr marL="0" indent="0" algn="ctr">
              <a:buNone/>
            </a:pPr>
            <a:r>
              <a:rPr lang="en-GB" dirty="0" smtClean="0"/>
              <a:t>offshoring: good business sense or an abrogation of responsibility to stakeholders?</a:t>
            </a:r>
          </a:p>
          <a:p>
            <a:endParaRPr lang="en-GB" dirty="0"/>
          </a:p>
        </p:txBody>
      </p:sp>
    </p:spTree>
    <p:extLst>
      <p:ext uri="{BB962C8B-B14F-4D97-AF65-F5344CB8AC3E}">
        <p14:creationId xmlns:p14="http://schemas.microsoft.com/office/powerpoint/2010/main" val="588172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fontScale="90000"/>
          </a:bodyPr>
          <a:lstStyle/>
          <a:p>
            <a:r>
              <a:rPr lang="en-GB" dirty="0" smtClean="0"/>
              <a:t>summarizing shareholder and normative stakeholder rationales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167194711"/>
              </p:ext>
            </p:extLst>
          </p:nvPr>
        </p:nvGraphicFramePr>
        <p:xfrm>
          <a:off x="179512" y="1412776"/>
          <a:ext cx="8784976" cy="5273040"/>
        </p:xfrm>
        <a:graphic>
          <a:graphicData uri="http://schemas.openxmlformats.org/drawingml/2006/table">
            <a:tbl>
              <a:tblPr firstRow="1" bandRow="1">
                <a:tableStyleId>{5C22544A-7EE6-4342-B048-85BDC9FD1C3A}</a:tableStyleId>
              </a:tblPr>
              <a:tblGrid>
                <a:gridCol w="4176464"/>
                <a:gridCol w="4608512"/>
              </a:tblGrid>
              <a:tr h="370840">
                <a:tc>
                  <a:txBody>
                    <a:bodyPr/>
                    <a:lstStyle/>
                    <a:p>
                      <a:r>
                        <a:rPr lang="en-GB" sz="2300" dirty="0" smtClean="0"/>
                        <a:t>shareholder theory rationales</a:t>
                      </a:r>
                      <a:endParaRPr lang="en-GB" sz="2300" dirty="0"/>
                    </a:p>
                  </a:txBody>
                  <a:tcPr/>
                </a:tc>
                <a:tc>
                  <a:txBody>
                    <a:bodyPr/>
                    <a:lstStyle/>
                    <a:p>
                      <a:r>
                        <a:rPr lang="en-GB" sz="2300" dirty="0" smtClean="0"/>
                        <a:t>normative stakeholder theory rationales</a:t>
                      </a:r>
                      <a:endParaRPr lang="en-GB" sz="23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300" dirty="0" smtClean="0"/>
                        <a:t>conceive of business activity in terms of transactions between separate, independent, rights-bearing individuals</a:t>
                      </a:r>
                    </a:p>
                  </a:txBody>
                  <a:tcPr/>
                </a:tc>
                <a:tc>
                  <a:txBody>
                    <a:bodyPr/>
                    <a:lstStyle/>
                    <a:p>
                      <a:r>
                        <a:rPr lang="en-GB" sz="2300" dirty="0" smtClean="0"/>
                        <a:t>emphasise </a:t>
                      </a:r>
                      <a:r>
                        <a:rPr lang="en-GB" sz="2300" baseline="0" dirty="0" smtClean="0"/>
                        <a:t>the interdependencies that exist between companies and all their stakeholders</a:t>
                      </a:r>
                      <a:endParaRPr lang="en-GB" sz="23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300" dirty="0" smtClean="0"/>
                        <a:t>executives should define their responsibilities in relation to the rights of distinct sets of stakeholders</a:t>
                      </a:r>
                    </a:p>
                  </a:txBody>
                  <a:tcPr/>
                </a:tc>
                <a:tc>
                  <a:txBody>
                    <a:bodyPr/>
                    <a:lstStyle/>
                    <a:p>
                      <a:r>
                        <a:rPr lang="en-GB" sz="2300" dirty="0" smtClean="0"/>
                        <a:t>executives should take into account the</a:t>
                      </a:r>
                      <a:r>
                        <a:rPr lang="en-GB" sz="2300" baseline="0" dirty="0" smtClean="0"/>
                        <a:t> responsibilities entailed by their relationships of mutual dependency with stakeholders </a:t>
                      </a:r>
                      <a:endParaRPr lang="en-GB" sz="23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300" dirty="0" smtClean="0"/>
                        <a:t>property rights occupy an especially privileged position in this rights-oriented evaluation</a:t>
                      </a:r>
                      <a:endParaRPr lang="en-GB" sz="2300" dirty="0"/>
                    </a:p>
                  </a:txBody>
                  <a:tcPr/>
                </a:tc>
                <a:tc>
                  <a:txBody>
                    <a:bodyPr/>
                    <a:lstStyle/>
                    <a:p>
                      <a:r>
                        <a:rPr lang="en-GB" sz="2300" dirty="0" smtClean="0"/>
                        <a:t>highlight responsibilities associated with membership of an interdependent, mutually supportive community</a:t>
                      </a:r>
                    </a:p>
                  </a:txBody>
                  <a:tcPr/>
                </a:tc>
              </a:tr>
            </a:tbl>
          </a:graphicData>
        </a:graphic>
      </p:graphicFrame>
    </p:spTree>
    <p:extLst>
      <p:ext uri="{BB962C8B-B14F-4D97-AF65-F5344CB8AC3E}">
        <p14:creationId xmlns:p14="http://schemas.microsoft.com/office/powerpoint/2010/main" val="4221402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points</a:t>
            </a:r>
            <a:endParaRPr lang="en-GB" dirty="0"/>
          </a:p>
        </p:txBody>
      </p:sp>
      <p:sp>
        <p:nvSpPr>
          <p:cNvPr id="3" name="Content Placeholder 2"/>
          <p:cNvSpPr>
            <a:spLocks noGrp="1"/>
          </p:cNvSpPr>
          <p:nvPr>
            <p:ph idx="1"/>
          </p:nvPr>
        </p:nvSpPr>
        <p:spPr/>
        <p:txBody>
          <a:bodyPr>
            <a:normAutofit/>
          </a:bodyPr>
          <a:lstStyle/>
          <a:p>
            <a:r>
              <a:rPr lang="en-GB" dirty="0" smtClean="0"/>
              <a:t>normative stakeholder theory proposes that executives have responsibilities to all affected stakeholders, not just shareholders</a:t>
            </a:r>
          </a:p>
          <a:p>
            <a:r>
              <a:rPr lang="en-GB" dirty="0" smtClean="0"/>
              <a:t>some compelling rationales have been offered in support of normative stakeholder theory</a:t>
            </a:r>
          </a:p>
          <a:p>
            <a:r>
              <a:rPr lang="en-GB" dirty="0" smtClean="0"/>
              <a:t>the presuppositions upon which these rationales are built contrast in several ways to those which underpin shareholder theory</a:t>
            </a:r>
            <a:endParaRPr lang="en-GB" dirty="0"/>
          </a:p>
        </p:txBody>
      </p:sp>
    </p:spTree>
    <p:extLst>
      <p:ext uri="{BB962C8B-B14F-4D97-AF65-F5344CB8AC3E}">
        <p14:creationId xmlns:p14="http://schemas.microsoft.com/office/powerpoint/2010/main" val="2587555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pPr marL="0" lvl="0" indent="0">
              <a:buNone/>
            </a:pPr>
            <a:r>
              <a:rPr lang="en-GB" dirty="0"/>
              <a:t>Evan, W.M. and Freeman, R.E. (1993) ‘A </a:t>
            </a:r>
            <a:r>
              <a:rPr lang="en-GB" dirty="0" smtClean="0"/>
              <a:t>stakeholder </a:t>
            </a:r>
            <a:r>
              <a:rPr lang="en-GB" dirty="0"/>
              <a:t>theory of the modern corporation: Kantian capitalism’, in G.D. </a:t>
            </a:r>
            <a:r>
              <a:rPr lang="en-GB" dirty="0" err="1"/>
              <a:t>Chryssides</a:t>
            </a:r>
            <a:r>
              <a:rPr lang="en-GB" dirty="0"/>
              <a:t> and J.H. </a:t>
            </a:r>
            <a:r>
              <a:rPr lang="en-GB" dirty="0" err="1"/>
              <a:t>Kaler</a:t>
            </a:r>
            <a:r>
              <a:rPr lang="en-GB" dirty="0"/>
              <a:t>, </a:t>
            </a:r>
            <a:r>
              <a:rPr lang="en-GB" i="1" dirty="0"/>
              <a:t>An Introduction to Business Ethics</a:t>
            </a:r>
            <a:r>
              <a:rPr lang="en-GB" dirty="0"/>
              <a:t>. London: International Thompson Business Press. </a:t>
            </a:r>
            <a:r>
              <a:rPr lang="en-GB"/>
              <a:t>pp </a:t>
            </a:r>
            <a:r>
              <a:rPr lang="en-GB" smtClean="0"/>
              <a:t>254–66</a:t>
            </a:r>
            <a:r>
              <a:rPr lang="en-GB" dirty="0"/>
              <a:t>. </a:t>
            </a:r>
          </a:p>
          <a:p>
            <a:endParaRPr lang="en-GB" dirty="0"/>
          </a:p>
        </p:txBody>
      </p:sp>
    </p:spTree>
    <p:extLst>
      <p:ext uri="{BB962C8B-B14F-4D97-AF65-F5344CB8AC3E}">
        <p14:creationId xmlns:p14="http://schemas.microsoft.com/office/powerpoint/2010/main" val="471842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aims</a:t>
            </a:r>
            <a:endParaRPr lang="en-GB" dirty="0"/>
          </a:p>
        </p:txBody>
      </p:sp>
      <p:sp>
        <p:nvSpPr>
          <p:cNvPr id="3" name="Content Placeholder 2"/>
          <p:cNvSpPr>
            <a:spLocks noGrp="1"/>
          </p:cNvSpPr>
          <p:nvPr>
            <p:ph idx="1"/>
          </p:nvPr>
        </p:nvSpPr>
        <p:spPr/>
        <p:txBody>
          <a:bodyPr/>
          <a:lstStyle/>
          <a:p>
            <a:pPr lvl="0"/>
            <a:r>
              <a:rPr lang="en-GB" dirty="0" smtClean="0"/>
              <a:t>to outline </a:t>
            </a:r>
            <a:r>
              <a:rPr lang="en-GB" dirty="0"/>
              <a:t>a stakeholder-investments argument, a respect-for-persons argument, and a reciprocity argument in support of normative stakeholder </a:t>
            </a:r>
            <a:r>
              <a:rPr lang="en-GB" dirty="0" smtClean="0"/>
              <a:t>theory</a:t>
            </a:r>
            <a:endParaRPr lang="en-GB" dirty="0"/>
          </a:p>
          <a:p>
            <a:r>
              <a:rPr lang="en-GB" dirty="0" smtClean="0"/>
              <a:t>to highlight </a:t>
            </a:r>
            <a:r>
              <a:rPr lang="en-GB" dirty="0"/>
              <a:t>some characteristics of </a:t>
            </a:r>
            <a:r>
              <a:rPr lang="en-GB" dirty="0" smtClean="0"/>
              <a:t>normative </a:t>
            </a:r>
            <a:r>
              <a:rPr lang="en-GB" dirty="0"/>
              <a:t>stakeholder theory rationales </a:t>
            </a:r>
            <a:r>
              <a:rPr lang="en-GB" dirty="0" smtClean="0"/>
              <a:t>and contrast these to some characteristics of shareholder theory rationales</a:t>
            </a:r>
          </a:p>
          <a:p>
            <a:endParaRPr lang="en-GB" dirty="0" smtClean="0"/>
          </a:p>
          <a:p>
            <a:endParaRPr lang="en-GB" dirty="0"/>
          </a:p>
        </p:txBody>
      </p:sp>
    </p:spTree>
    <p:extLst>
      <p:ext uri="{BB962C8B-B14F-4D97-AF65-F5344CB8AC3E}">
        <p14:creationId xmlns:p14="http://schemas.microsoft.com/office/powerpoint/2010/main" val="2472131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normative stakeholder theory</a:t>
            </a:r>
            <a:endParaRPr lang="en-GB" dirty="0"/>
          </a:p>
        </p:txBody>
      </p:sp>
      <p:sp>
        <p:nvSpPr>
          <p:cNvPr id="3" name="Content Placeholder 2"/>
          <p:cNvSpPr>
            <a:spLocks noGrp="1"/>
          </p:cNvSpPr>
          <p:nvPr>
            <p:ph idx="1"/>
          </p:nvPr>
        </p:nvSpPr>
        <p:spPr/>
        <p:txBody>
          <a:bodyPr/>
          <a:lstStyle/>
          <a:p>
            <a:r>
              <a:rPr lang="en-GB" dirty="0" smtClean="0"/>
              <a:t>proposes that executives should not </a:t>
            </a:r>
            <a:r>
              <a:rPr lang="en-GB" dirty="0"/>
              <a:t>just </a:t>
            </a:r>
            <a:r>
              <a:rPr lang="en-GB" dirty="0" smtClean="0"/>
              <a:t>focus their efforts on profit </a:t>
            </a:r>
            <a:r>
              <a:rPr lang="en-GB" dirty="0"/>
              <a:t>and </a:t>
            </a:r>
            <a:r>
              <a:rPr lang="en-GB" dirty="0" smtClean="0"/>
              <a:t>shareholder </a:t>
            </a:r>
            <a:r>
              <a:rPr lang="en-GB" dirty="0"/>
              <a:t>wealth</a:t>
            </a:r>
          </a:p>
          <a:p>
            <a:r>
              <a:rPr lang="en-GB" dirty="0" smtClean="0"/>
              <a:t>rather, they have responsibilities to </a:t>
            </a:r>
            <a:r>
              <a:rPr lang="en-GB" dirty="0"/>
              <a:t>all the stakeholders who are associated with their </a:t>
            </a:r>
            <a:r>
              <a:rPr lang="en-GB" dirty="0" smtClean="0"/>
              <a:t>company</a:t>
            </a:r>
          </a:p>
          <a:p>
            <a:r>
              <a:rPr lang="en-GB" dirty="0" smtClean="0"/>
              <a:t>so they should think more broadly about the social and environmental impact of corporate activity</a:t>
            </a:r>
          </a:p>
        </p:txBody>
      </p:sp>
    </p:spTree>
    <p:extLst>
      <p:ext uri="{BB962C8B-B14F-4D97-AF65-F5344CB8AC3E}">
        <p14:creationId xmlns:p14="http://schemas.microsoft.com/office/powerpoint/2010/main" val="1903255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some supporting rationales for normative stakeholder theory</a:t>
            </a:r>
            <a:endParaRPr lang="en-GB" dirty="0"/>
          </a:p>
        </p:txBody>
      </p:sp>
      <p:sp>
        <p:nvSpPr>
          <p:cNvPr id="3" name="Content Placeholder 2"/>
          <p:cNvSpPr>
            <a:spLocks noGrp="1"/>
          </p:cNvSpPr>
          <p:nvPr>
            <p:ph idx="1"/>
          </p:nvPr>
        </p:nvSpPr>
        <p:spPr>
          <a:xfrm>
            <a:off x="457200" y="2204864"/>
            <a:ext cx="8229600" cy="3921299"/>
          </a:xfrm>
        </p:spPr>
        <p:txBody>
          <a:bodyPr/>
          <a:lstStyle/>
          <a:p>
            <a:pPr marL="514350" indent="-514350">
              <a:buFont typeface="+mj-lt"/>
              <a:buAutoNum type="arabicPeriod"/>
            </a:pPr>
            <a:r>
              <a:rPr lang="en-GB" dirty="0" smtClean="0"/>
              <a:t>stakeholder-investments argument</a:t>
            </a:r>
          </a:p>
          <a:p>
            <a:pPr marL="514350" indent="-514350">
              <a:buFont typeface="+mj-lt"/>
              <a:buAutoNum type="arabicPeriod"/>
            </a:pPr>
            <a:r>
              <a:rPr lang="en-GB" dirty="0" smtClean="0"/>
              <a:t>respect-for-persons argument</a:t>
            </a:r>
          </a:p>
          <a:p>
            <a:pPr marL="514350" indent="-514350">
              <a:buFont typeface="+mj-lt"/>
              <a:buAutoNum type="arabicPeriod"/>
            </a:pPr>
            <a:r>
              <a:rPr lang="en-GB" dirty="0" smtClean="0"/>
              <a:t>reciprocity argument</a:t>
            </a:r>
            <a:endParaRPr lang="en-GB" dirty="0"/>
          </a:p>
        </p:txBody>
      </p:sp>
    </p:spTree>
    <p:extLst>
      <p:ext uri="{BB962C8B-B14F-4D97-AF65-F5344CB8AC3E}">
        <p14:creationId xmlns:p14="http://schemas.microsoft.com/office/powerpoint/2010/main" val="214821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 stakeholder-investments argument</a:t>
            </a:r>
            <a:endParaRPr lang="en-GB" dirty="0"/>
          </a:p>
        </p:txBody>
      </p:sp>
      <p:sp>
        <p:nvSpPr>
          <p:cNvPr id="3" name="Content Placeholder 2"/>
          <p:cNvSpPr>
            <a:spLocks noGrp="1"/>
          </p:cNvSpPr>
          <p:nvPr>
            <p:ph idx="1"/>
          </p:nvPr>
        </p:nvSpPr>
        <p:spPr/>
        <p:txBody>
          <a:bodyPr/>
          <a:lstStyle/>
          <a:p>
            <a:r>
              <a:rPr lang="en-GB" dirty="0" smtClean="0"/>
              <a:t>shareholder theory emphasises the investments shareholders make in a company</a:t>
            </a:r>
          </a:p>
          <a:p>
            <a:r>
              <a:rPr lang="en-GB" dirty="0" smtClean="0"/>
              <a:t>but other stakeholders also make significant investments in a company</a:t>
            </a:r>
          </a:p>
          <a:p>
            <a:r>
              <a:rPr lang="en-GB" dirty="0" smtClean="0"/>
              <a:t>these may not be so obvious or so easy to quantify as shareholders’ investments</a:t>
            </a:r>
          </a:p>
          <a:p>
            <a:r>
              <a:rPr lang="en-GB" dirty="0" smtClean="0"/>
              <a:t>but they often carry even greater risk</a:t>
            </a:r>
            <a:endParaRPr lang="en-GB" dirty="0"/>
          </a:p>
          <a:p>
            <a:endParaRPr lang="en-GB" dirty="0"/>
          </a:p>
        </p:txBody>
      </p:sp>
    </p:spTree>
    <p:extLst>
      <p:ext uri="{BB962C8B-B14F-4D97-AF65-F5344CB8AC3E}">
        <p14:creationId xmlns:p14="http://schemas.microsoft.com/office/powerpoint/2010/main" val="3398059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a:t>
            </a:r>
            <a:endParaRPr lang="en-GB" dirty="0"/>
          </a:p>
        </p:txBody>
      </p:sp>
      <p:sp>
        <p:nvSpPr>
          <p:cNvPr id="3" name="Content Placeholder 2"/>
          <p:cNvSpPr>
            <a:spLocks noGrp="1"/>
          </p:cNvSpPr>
          <p:nvPr>
            <p:ph idx="1"/>
          </p:nvPr>
        </p:nvSpPr>
        <p:spPr/>
        <p:txBody>
          <a:bodyPr/>
          <a:lstStyle/>
          <a:p>
            <a:r>
              <a:rPr lang="en-GB" dirty="0" smtClean="0"/>
              <a:t>if the investment made by shareholders entitles them to consideration by executives</a:t>
            </a:r>
          </a:p>
          <a:p>
            <a:r>
              <a:rPr lang="en-GB" dirty="0" smtClean="0"/>
              <a:t>so do the investments made by other stakeholders</a:t>
            </a:r>
          </a:p>
          <a:p>
            <a:r>
              <a:rPr lang="en-GB" dirty="0" smtClean="0"/>
              <a:t>therefore, executives should try to balance the interests of all stakeholders</a:t>
            </a:r>
          </a:p>
          <a:p>
            <a:r>
              <a:rPr lang="en-GB" dirty="0" smtClean="0"/>
              <a:t>instead of just focusing on those of their shareholders</a:t>
            </a:r>
            <a:endParaRPr lang="en-GB" dirty="0"/>
          </a:p>
        </p:txBody>
      </p:sp>
    </p:spTree>
    <p:extLst>
      <p:ext uri="{BB962C8B-B14F-4D97-AF65-F5344CB8AC3E}">
        <p14:creationId xmlns:p14="http://schemas.microsoft.com/office/powerpoint/2010/main" val="494863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2. respect-for-persons argument</a:t>
            </a:r>
            <a:endParaRPr lang="en-GB" dirty="0"/>
          </a:p>
        </p:txBody>
      </p:sp>
      <p:sp>
        <p:nvSpPr>
          <p:cNvPr id="3" name="Content Placeholder 2"/>
          <p:cNvSpPr>
            <a:spLocks noGrp="1"/>
          </p:cNvSpPr>
          <p:nvPr>
            <p:ph idx="1"/>
          </p:nvPr>
        </p:nvSpPr>
        <p:spPr/>
        <p:txBody>
          <a:bodyPr/>
          <a:lstStyle/>
          <a:p>
            <a:r>
              <a:rPr lang="en-GB" dirty="0"/>
              <a:t>Immanuel Kant: never treat people purely as a </a:t>
            </a:r>
            <a:r>
              <a:rPr lang="en-GB" dirty="0" smtClean="0"/>
              <a:t>means </a:t>
            </a:r>
            <a:r>
              <a:rPr lang="en-GB" dirty="0"/>
              <a:t>to an </a:t>
            </a:r>
            <a:r>
              <a:rPr lang="en-GB" dirty="0" smtClean="0"/>
              <a:t>end</a:t>
            </a:r>
          </a:p>
          <a:p>
            <a:pPr lvl="1"/>
            <a:r>
              <a:rPr lang="en-GB" dirty="0" smtClean="0"/>
              <a:t>i.e. don’t use people</a:t>
            </a:r>
          </a:p>
          <a:p>
            <a:r>
              <a:rPr lang="en-GB" dirty="0" smtClean="0"/>
              <a:t>shareholder theory involves treating all other stakeholders purely as a means to the end of maximizing shareholder value </a:t>
            </a:r>
          </a:p>
          <a:p>
            <a:pPr lvl="1"/>
            <a:r>
              <a:rPr lang="en-GB" dirty="0" smtClean="0"/>
              <a:t>i.e., it uses all other stakeholders to create wealth for shareholders</a:t>
            </a:r>
          </a:p>
          <a:p>
            <a:endParaRPr lang="en-GB" dirty="0"/>
          </a:p>
        </p:txBody>
      </p:sp>
    </p:spTree>
    <p:extLst>
      <p:ext uri="{BB962C8B-B14F-4D97-AF65-F5344CB8AC3E}">
        <p14:creationId xmlns:p14="http://schemas.microsoft.com/office/powerpoint/2010/main" val="220864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Autofit/>
          </a:bodyPr>
          <a:lstStyle/>
          <a:p>
            <a:r>
              <a:rPr lang="en-GB" sz="3600" dirty="0" smtClean="0"/>
              <a:t>putting the respect-for-persons argument into practice through stakeholder discourse</a:t>
            </a:r>
            <a:endParaRPr lang="en-GB" sz="3600" dirty="0"/>
          </a:p>
        </p:txBody>
      </p:sp>
      <p:sp>
        <p:nvSpPr>
          <p:cNvPr id="3" name="Content Placeholder 2"/>
          <p:cNvSpPr>
            <a:spLocks noGrp="1"/>
          </p:cNvSpPr>
          <p:nvPr>
            <p:ph idx="1"/>
          </p:nvPr>
        </p:nvSpPr>
        <p:spPr/>
        <p:txBody>
          <a:bodyPr/>
          <a:lstStyle/>
          <a:p>
            <a:r>
              <a:rPr lang="en-GB" dirty="0"/>
              <a:t>‘The very purpose of the firm </a:t>
            </a:r>
            <a:r>
              <a:rPr lang="en-GB" dirty="0" smtClean="0"/>
              <a:t>is … to </a:t>
            </a:r>
            <a:r>
              <a:rPr lang="en-GB" dirty="0"/>
              <a:t>serve as vehicle for </a:t>
            </a:r>
            <a:r>
              <a:rPr lang="en-GB" b="1" dirty="0"/>
              <a:t>coordinating stakeholder interests</a:t>
            </a:r>
            <a:r>
              <a:rPr lang="en-GB" dirty="0"/>
              <a:t>’ (Evan and Freeman, 1993: 262</a:t>
            </a:r>
            <a:r>
              <a:rPr lang="en-GB" dirty="0" smtClean="0"/>
              <a:t>)</a:t>
            </a:r>
          </a:p>
          <a:p>
            <a:r>
              <a:rPr lang="en-GB" dirty="0" smtClean="0"/>
              <a:t> </a:t>
            </a:r>
            <a:r>
              <a:rPr lang="en-GB" dirty="0"/>
              <a:t>‘</a:t>
            </a:r>
            <a:r>
              <a:rPr lang="en-GB" b="1" dirty="0"/>
              <a:t>each of these stakeholder groups </a:t>
            </a:r>
            <a:r>
              <a:rPr lang="en-GB" dirty="0"/>
              <a:t>has a right not to be treated as a means to some end, and therefore </a:t>
            </a:r>
            <a:r>
              <a:rPr lang="en-GB" b="1" dirty="0"/>
              <a:t>must participate in determining the future direction of the firm in which they have a stake</a:t>
            </a:r>
            <a:r>
              <a:rPr lang="en-GB" dirty="0"/>
              <a:t>’ (Evan and Freeman, 1993: 255)</a:t>
            </a:r>
          </a:p>
        </p:txBody>
      </p:sp>
    </p:spTree>
    <p:extLst>
      <p:ext uri="{BB962C8B-B14F-4D97-AF65-F5344CB8AC3E}">
        <p14:creationId xmlns:p14="http://schemas.microsoft.com/office/powerpoint/2010/main" val="1841952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3. reciprocity argument</a:t>
            </a:r>
            <a:endParaRPr lang="en-GB" dirty="0"/>
          </a:p>
        </p:txBody>
      </p:sp>
      <p:sp>
        <p:nvSpPr>
          <p:cNvPr id="3" name="Content Placeholder 2"/>
          <p:cNvSpPr>
            <a:spLocks noGrp="1"/>
          </p:cNvSpPr>
          <p:nvPr>
            <p:ph idx="1"/>
          </p:nvPr>
        </p:nvSpPr>
        <p:spPr/>
        <p:txBody>
          <a:bodyPr/>
          <a:lstStyle/>
          <a:p>
            <a:pPr marL="0" indent="0">
              <a:buNone/>
            </a:pPr>
            <a:r>
              <a:rPr lang="en-GB" b="1" dirty="0"/>
              <a:t>reciprocity</a:t>
            </a:r>
            <a:r>
              <a:rPr lang="en-GB" dirty="0"/>
              <a:t>: ‘the practice of exchanging things with others for mutual benefit’ (Oxford English Dictionary)</a:t>
            </a:r>
          </a:p>
          <a:p>
            <a:endParaRPr lang="en-GB" dirty="0"/>
          </a:p>
        </p:txBody>
      </p:sp>
    </p:spTree>
    <p:extLst>
      <p:ext uri="{BB962C8B-B14F-4D97-AF65-F5344CB8AC3E}">
        <p14:creationId xmlns:p14="http://schemas.microsoft.com/office/powerpoint/2010/main" val="2612548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867</Words>
  <Application>Microsoft Office PowerPoint</Application>
  <PresentationFormat>On-screen Show (4:3)</PresentationFormat>
  <Paragraphs>81</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Ethics Theory  and  Business Practice</vt:lpstr>
      <vt:lpstr>aims</vt:lpstr>
      <vt:lpstr>normative stakeholder theory</vt:lpstr>
      <vt:lpstr>some supporting rationales for normative stakeholder theory</vt:lpstr>
      <vt:lpstr>1. stakeholder-investments argument</vt:lpstr>
      <vt:lpstr>so</vt:lpstr>
      <vt:lpstr>2. respect-for-persons argument</vt:lpstr>
      <vt:lpstr>putting the respect-for-persons argument into practice through stakeholder discourse</vt:lpstr>
      <vt:lpstr>3. reciprocity argument</vt:lpstr>
      <vt:lpstr>PowerPoint Presentation</vt:lpstr>
      <vt:lpstr>reciprocity and society</vt:lpstr>
      <vt:lpstr>theory in practice </vt:lpstr>
      <vt:lpstr>summarizing shareholder and normative stakeholder rationales</vt:lpstr>
      <vt:lpstr>key points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User</dc:creator>
  <cp:lastModifiedBy>Fabienne</cp:lastModifiedBy>
  <cp:revision>49</cp:revision>
  <dcterms:created xsi:type="dcterms:W3CDTF">2014-04-08T09:24:31Z</dcterms:created>
  <dcterms:modified xsi:type="dcterms:W3CDTF">2014-12-07T06:39:46Z</dcterms:modified>
</cp:coreProperties>
</file>