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70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4" r:id="rId12"/>
    <p:sldId id="282" r:id="rId13"/>
    <p:sldId id="269" r:id="rId14"/>
    <p:sldId id="28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>
        <p:scale>
          <a:sx n="61" d="100"/>
          <a:sy n="61" d="100"/>
        </p:scale>
        <p:origin x="-140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group activity: identify three ethically questionable features</a:t>
            </a:r>
            <a:r>
              <a:rPr lang="en-GB" baseline="0" dirty="0" smtClean="0"/>
              <a:t> of business activity that you have become aware of during this module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how might prevailing businesses structures and procedures of amended so as to ameliorate each of these issues?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7350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Theory in Practice: The Mondragon Corporation: Another Way of Doing Business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6878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46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</a:t>
            </a:r>
            <a:r>
              <a:rPr lang="en-GB" baseline="0" dirty="0" smtClean="0"/>
              <a:t> activity: how has this module left you feeling about business ethics?</a:t>
            </a:r>
            <a:endParaRPr lang="en-GB" dirty="0" smtClean="0"/>
          </a:p>
          <a:p>
            <a:r>
              <a:rPr lang="en-GB" dirty="0" smtClean="0"/>
              <a:t>1 and 2 will be considered in these</a:t>
            </a:r>
            <a:r>
              <a:rPr lang="en-GB" baseline="0" dirty="0" smtClean="0"/>
              <a:t> lecture slides; 3 will be considered in the next set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88601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121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class activity: what can we do to ensure that our ethical convictions are as well-informed as they can be?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what might stand in the way of well-informed ethical choices?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077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668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11.1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2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activity: identify some praiseworthy and questionable things that business do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379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593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07/12/2014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dyKAIhLdN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11.1 Some Closing Thoughts – Part One</a:t>
            </a:r>
          </a:p>
          <a:p>
            <a:r>
              <a:rPr lang="en-GB" dirty="0" smtClean="0"/>
              <a:t> Responding to Perplexity and</a:t>
            </a:r>
            <a:endParaRPr lang="en-GB" dirty="0"/>
          </a:p>
          <a:p>
            <a:r>
              <a:rPr lang="en-GB" dirty="0" smtClean="0"/>
              <a:t>Ambivalence</a:t>
            </a:r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naturalization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‘In </a:t>
            </a:r>
            <a:r>
              <a:rPr lang="en-GB" dirty="0"/>
              <a:t>naturalization a social formation is abstracted from the historical conflictual site of its origin and treated as a concrete, relatively fixed </a:t>
            </a:r>
            <a:r>
              <a:rPr lang="en-GB" dirty="0" smtClean="0"/>
              <a:t>entity’</a:t>
            </a:r>
          </a:p>
          <a:p>
            <a:r>
              <a:rPr lang="en-GB" dirty="0" smtClean="0"/>
              <a:t>‘institutional </a:t>
            </a:r>
            <a:r>
              <a:rPr lang="en-GB" dirty="0"/>
              <a:t>arrangements are no longer seen as choices but as natural and </a:t>
            </a:r>
            <a:r>
              <a:rPr lang="en-GB" dirty="0" smtClean="0"/>
              <a:t>self-evident’</a:t>
            </a:r>
          </a:p>
          <a:p>
            <a:r>
              <a:rPr lang="en-GB" dirty="0" smtClean="0"/>
              <a:t>‘[which] protects </a:t>
            </a:r>
            <a:r>
              <a:rPr lang="en-GB" dirty="0"/>
              <a:t>them from examination as produced under specific historical conditions </a:t>
            </a:r>
            <a:r>
              <a:rPr lang="en-GB" dirty="0" smtClean="0"/>
              <a:t>… </a:t>
            </a:r>
            <a:r>
              <a:rPr lang="en-GB" dirty="0"/>
              <a:t>and out of specific power </a:t>
            </a:r>
            <a:r>
              <a:rPr lang="en-GB" dirty="0" smtClean="0"/>
              <a:t>relations’ </a:t>
            </a:r>
          </a:p>
          <a:p>
            <a:pPr marL="0" indent="0" algn="r">
              <a:buNone/>
            </a:pPr>
            <a:r>
              <a:rPr lang="en-GB" sz="2600" dirty="0"/>
              <a:t>(</a:t>
            </a:r>
            <a:r>
              <a:rPr lang="en-GB" sz="2600" dirty="0" err="1"/>
              <a:t>Alvesson</a:t>
            </a:r>
            <a:r>
              <a:rPr lang="en-GB" sz="2600" dirty="0"/>
              <a:t> and </a:t>
            </a:r>
            <a:r>
              <a:rPr lang="en-GB" sz="2600" dirty="0" err="1"/>
              <a:t>Deetz</a:t>
            </a:r>
            <a:r>
              <a:rPr lang="en-GB" sz="2600" dirty="0"/>
              <a:t>, 2005/1996: 75</a:t>
            </a:r>
            <a:r>
              <a:rPr lang="en-GB" sz="2600" dirty="0" smtClean="0"/>
              <a:t>)</a:t>
            </a:r>
          </a:p>
          <a:p>
            <a:pPr marL="0" indent="0" algn="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670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589248"/>
            <a:ext cx="483488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things may not have to be the way they 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en-GB" dirty="0" smtClean="0"/>
              <a:t>ambivalence can </a:t>
            </a:r>
            <a:r>
              <a:rPr lang="en-GB" dirty="0"/>
              <a:t>act as a spur to the exploration of alternative corporate forms </a:t>
            </a:r>
            <a:endParaRPr lang="en-GB" dirty="0" smtClean="0"/>
          </a:p>
          <a:p>
            <a:r>
              <a:rPr lang="en-GB" dirty="0" smtClean="0"/>
              <a:t>which </a:t>
            </a:r>
            <a:r>
              <a:rPr lang="en-GB" dirty="0"/>
              <a:t>may enable us to reap the ethical fruits of business activity whilst avoiding the ethical decay that sometimes comes with it</a:t>
            </a:r>
          </a:p>
        </p:txBody>
      </p:sp>
      <p:sp>
        <p:nvSpPr>
          <p:cNvPr id="4" name="Right Arrow 3"/>
          <p:cNvSpPr/>
          <p:nvPr/>
        </p:nvSpPr>
        <p:spPr>
          <a:xfrm>
            <a:off x="1115616" y="908720"/>
            <a:ext cx="129614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390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theory in </a:t>
            </a:r>
            <a:r>
              <a:rPr lang="en-GB" dirty="0" smtClean="0"/>
              <a:t>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the Mondragon Corporation: another way of doing business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9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perplexing nature of ethical evaluation need not prevent us from forming well-grounded opinions about business ethics</a:t>
            </a:r>
          </a:p>
          <a:p>
            <a:r>
              <a:rPr lang="en-GB" dirty="0" smtClean="0"/>
              <a:t>however, it should alert us the importance of subjecting those opinions to critique and engaging with perspectives which challenge them</a:t>
            </a:r>
          </a:p>
          <a:p>
            <a:r>
              <a:rPr lang="en-GB" dirty="0" smtClean="0"/>
              <a:t>we may not need to accept the ethically problematic features of business practice in order to reap the benefits</a:t>
            </a:r>
          </a:p>
          <a:p>
            <a:r>
              <a:rPr lang="en-GB" dirty="0" smtClean="0"/>
              <a:t>rather, ambivalence can act as a spur to the exploration of alternative ways of doing business that are more ethically sustainable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err="1"/>
              <a:t>Alvesson</a:t>
            </a:r>
            <a:r>
              <a:rPr lang="en-GB" dirty="0"/>
              <a:t>, M. and </a:t>
            </a:r>
            <a:r>
              <a:rPr lang="en-GB" dirty="0" err="1"/>
              <a:t>Deetz</a:t>
            </a:r>
            <a:r>
              <a:rPr lang="en-GB" dirty="0"/>
              <a:t>, S. (2005/1996) ‘Critical </a:t>
            </a:r>
            <a:r>
              <a:rPr lang="en-GB" dirty="0" smtClean="0"/>
              <a:t>theory </a:t>
            </a:r>
            <a:r>
              <a:rPr lang="en-GB" dirty="0"/>
              <a:t>and </a:t>
            </a:r>
            <a:r>
              <a:rPr lang="en-GB" dirty="0" smtClean="0"/>
              <a:t>postmodernism</a:t>
            </a:r>
            <a:r>
              <a:rPr lang="en-GB" dirty="0"/>
              <a:t>’, in C. Grey, and H. </a:t>
            </a:r>
            <a:r>
              <a:rPr lang="en-GB" dirty="0" err="1"/>
              <a:t>Willmott</a:t>
            </a:r>
            <a:r>
              <a:rPr lang="en-GB" dirty="0"/>
              <a:t>, (</a:t>
            </a:r>
            <a:r>
              <a:rPr lang="en-GB" dirty="0" err="1"/>
              <a:t>eds</a:t>
            </a:r>
            <a:r>
              <a:rPr lang="en-GB" dirty="0"/>
              <a:t>) </a:t>
            </a:r>
            <a:r>
              <a:rPr lang="en-GB" i="1" dirty="0"/>
              <a:t>Critical Management Studies: A Reader</a:t>
            </a:r>
            <a:r>
              <a:rPr lang="en-GB" dirty="0"/>
              <a:t>. Oxford: Oxford University Press. pp. </a:t>
            </a:r>
            <a:r>
              <a:rPr lang="en-GB" smtClean="0"/>
              <a:t>60–106</a:t>
            </a:r>
            <a:r>
              <a:rPr lang="en-GB" dirty="0"/>
              <a:t>.</a:t>
            </a:r>
          </a:p>
          <a:p>
            <a:pPr marL="0" lvl="0" indent="0">
              <a:buNone/>
            </a:pPr>
            <a:r>
              <a:rPr lang="en-GB" dirty="0" smtClean="0"/>
              <a:t>Russell</a:t>
            </a:r>
            <a:r>
              <a:rPr lang="en-GB" dirty="0"/>
              <a:t>, T. (2007) ‘Who’s </a:t>
            </a:r>
            <a:r>
              <a:rPr lang="en-GB" dirty="0" err="1"/>
              <a:t>gonna</a:t>
            </a:r>
            <a:r>
              <a:rPr lang="en-GB" dirty="0"/>
              <a:t> build your wall’, on Assorted Artists, </a:t>
            </a:r>
            <a:r>
              <a:rPr lang="en-GB" i="1" dirty="0"/>
              <a:t>Wounded Heart of America</a:t>
            </a:r>
            <a:r>
              <a:rPr lang="en-GB" dirty="0"/>
              <a:t>. </a:t>
            </a:r>
            <a:r>
              <a:rPr lang="en-GB" dirty="0" err="1"/>
              <a:t>Highstone</a:t>
            </a:r>
            <a:r>
              <a:rPr lang="en-GB" dirty="0"/>
              <a:t> Records</a:t>
            </a:r>
            <a:r>
              <a:rPr lang="en-GB" dirty="0" smtClean="0"/>
              <a:t>.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6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GB" dirty="0" smtClean="0"/>
              <a:t>to introduce some possible reactions to philosophically based study of business ethics</a:t>
            </a:r>
          </a:p>
          <a:p>
            <a:pPr lvl="0"/>
            <a:r>
              <a:rPr lang="en-GB" dirty="0" smtClean="0"/>
              <a:t>to </a:t>
            </a:r>
            <a:r>
              <a:rPr lang="en-GB" dirty="0"/>
              <a:t>reflect on the perplexing nature of business </a:t>
            </a:r>
            <a:r>
              <a:rPr lang="en-GB" dirty="0" smtClean="0"/>
              <a:t>ethics</a:t>
            </a:r>
            <a:endParaRPr lang="en-GB" dirty="0"/>
          </a:p>
          <a:p>
            <a:pPr lvl="0"/>
            <a:r>
              <a:rPr lang="en-GB" dirty="0" smtClean="0"/>
              <a:t>to suggest </a:t>
            </a:r>
            <a:r>
              <a:rPr lang="en-GB" dirty="0"/>
              <a:t>that, rather than inhibiting ethical evaluation, sensitivity to perplexity can actually enhance its </a:t>
            </a:r>
            <a:r>
              <a:rPr lang="en-GB" dirty="0" smtClean="0"/>
              <a:t>quality</a:t>
            </a:r>
          </a:p>
          <a:p>
            <a:pPr lvl="0"/>
            <a:r>
              <a:rPr lang="en-GB" dirty="0"/>
              <a:t>to draw attention to the possibility of ethical ambivalence in relation to business practice</a:t>
            </a:r>
          </a:p>
          <a:p>
            <a:pPr lvl="0"/>
            <a:r>
              <a:rPr lang="en-GB" dirty="0"/>
              <a:t>to suggest that we may not have to put up with the ethical downsides of business activity in order to reap the ethical upsides</a:t>
            </a:r>
          </a:p>
          <a:p>
            <a:pPr lvl="0"/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>
            <a:noAutofit/>
          </a:bodyPr>
          <a:lstStyle/>
          <a:p>
            <a:r>
              <a:rPr lang="en-GB" sz="3600" dirty="0" smtClean="0"/>
              <a:t>some possible </a:t>
            </a:r>
            <a:r>
              <a:rPr lang="en-GB" sz="3600" dirty="0"/>
              <a:t>reactions to  philosophically based </a:t>
            </a:r>
            <a:r>
              <a:rPr lang="en-GB" sz="3600" dirty="0" smtClean="0"/>
              <a:t>business-ethics study 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perplexity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ambivalence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powerlessness</a:t>
            </a:r>
            <a:endParaRPr lang="en-GB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05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1. perplexity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an unavoidable feature of philosophically based ethical </a:t>
            </a:r>
            <a:r>
              <a:rPr lang="en-GB" dirty="0" smtClean="0"/>
              <a:t>enquiry</a:t>
            </a:r>
          </a:p>
          <a:p>
            <a:r>
              <a:rPr lang="en-GB" dirty="0" smtClean="0"/>
              <a:t>ethics does </a:t>
            </a:r>
            <a:r>
              <a:rPr lang="en-GB" dirty="0"/>
              <a:t>not lend itself to the delivery of precise </a:t>
            </a:r>
            <a:r>
              <a:rPr lang="en-GB" dirty="0" smtClean="0"/>
              <a:t>conclusions</a:t>
            </a:r>
          </a:p>
          <a:p>
            <a:r>
              <a:rPr lang="en-GB" dirty="0" smtClean="0"/>
              <a:t>but lack </a:t>
            </a:r>
            <a:r>
              <a:rPr lang="en-GB" dirty="0"/>
              <a:t>of precision need not preclude ethical conviction</a:t>
            </a:r>
          </a:p>
        </p:txBody>
      </p:sp>
    </p:spTree>
    <p:extLst>
      <p:ext uri="{BB962C8B-B14F-4D97-AF65-F5344CB8AC3E}">
        <p14:creationId xmlns:p14="http://schemas.microsoft.com/office/powerpoint/2010/main" val="22086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precarious nature of ethical evaluation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are no unquestionable formulas that we can apply to deliver irrefutable verdicts of right and </a:t>
            </a:r>
            <a:r>
              <a:rPr lang="en-GB" dirty="0" smtClean="0"/>
              <a:t>wrong</a:t>
            </a:r>
          </a:p>
          <a:p>
            <a:r>
              <a:rPr lang="en-GB" dirty="0" smtClean="0"/>
              <a:t>but this does not mean we cannot hold firm ethical views</a:t>
            </a:r>
          </a:p>
          <a:p>
            <a:r>
              <a:rPr lang="en-GB" dirty="0" smtClean="0"/>
              <a:t>nor does it mean that we cannot have good grounds for holding those views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54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merits of well-informed </a:t>
            </a:r>
            <a:r>
              <a:rPr lang="en-GB" dirty="0"/>
              <a:t>choice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which draws </a:t>
            </a:r>
            <a:r>
              <a:rPr lang="en-GB" dirty="0"/>
              <a:t>on comprehensive consideration of an </a:t>
            </a:r>
            <a:r>
              <a:rPr lang="en-GB" dirty="0" smtClean="0"/>
              <a:t>issue</a:t>
            </a:r>
          </a:p>
          <a:p>
            <a:r>
              <a:rPr lang="en-GB" dirty="0"/>
              <a:t>which is undertaken by somebody who is well versed in the </a:t>
            </a:r>
            <a:r>
              <a:rPr lang="en-GB" dirty="0" smtClean="0"/>
              <a:t>subject</a:t>
            </a:r>
          </a:p>
          <a:p>
            <a:r>
              <a:rPr lang="en-GB" dirty="0" smtClean="0"/>
              <a:t>and which </a:t>
            </a:r>
            <a:r>
              <a:rPr lang="en-GB" dirty="0"/>
              <a:t>embraces a range of perspectives</a:t>
            </a:r>
          </a:p>
        </p:txBody>
      </p:sp>
    </p:spTree>
    <p:extLst>
      <p:ext uri="{BB962C8B-B14F-4D97-AF65-F5344CB8AC3E}">
        <p14:creationId xmlns:p14="http://schemas.microsoft.com/office/powerpoint/2010/main" val="120136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perplexity: a corrective to ethical dogmatism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05293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dogmatism </a:t>
            </a:r>
            <a:endParaRPr lang="en-GB" b="1" dirty="0" smtClean="0"/>
          </a:p>
          <a:p>
            <a:r>
              <a:rPr lang="en-GB" dirty="0" smtClean="0"/>
              <a:t>a </a:t>
            </a:r>
            <a:r>
              <a:rPr lang="en-GB" dirty="0"/>
              <a:t>tendency to assume that ethical principles or opinions are incontrovertibly </a:t>
            </a:r>
            <a:r>
              <a:rPr lang="en-GB" dirty="0" smtClean="0"/>
              <a:t>true</a:t>
            </a:r>
          </a:p>
          <a:p>
            <a:r>
              <a:rPr lang="en-GB" dirty="0"/>
              <a:t>a disinclination to consider the possibility of </a:t>
            </a:r>
            <a:r>
              <a:rPr lang="en-GB" dirty="0" smtClean="0"/>
              <a:t>alternatives</a:t>
            </a:r>
          </a:p>
          <a:p>
            <a:r>
              <a:rPr lang="en-GB" dirty="0" smtClean="0"/>
              <a:t>unlikely </a:t>
            </a:r>
            <a:r>
              <a:rPr lang="en-GB" dirty="0"/>
              <a:t>to lead to well-informed ethical </a:t>
            </a:r>
            <a:r>
              <a:rPr lang="en-GB" dirty="0" smtClean="0"/>
              <a:t>convictions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32480" y="4509120"/>
            <a:ext cx="51754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/>
              <a:t>be alert to the possibility that our ethical views can be improved through </a:t>
            </a:r>
            <a:r>
              <a:rPr lang="en-GB" sz="3000" dirty="0" smtClean="0"/>
              <a:t>engagement </a:t>
            </a:r>
            <a:r>
              <a:rPr lang="en-GB" sz="3000" dirty="0"/>
              <a:t>with new perspectives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27584" y="4941168"/>
            <a:ext cx="2304256" cy="6814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91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danger of ethical dogmatism in business communities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04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We’ve got fundamentalist Muslims</a:t>
            </a:r>
          </a:p>
          <a:p>
            <a:pPr marL="0" indent="0">
              <a:buNone/>
            </a:pPr>
            <a:r>
              <a:rPr lang="en-GB" dirty="0"/>
              <a:t>We’ve got fundamentalist Jews</a:t>
            </a:r>
          </a:p>
          <a:p>
            <a:pPr marL="0" indent="0">
              <a:buNone/>
            </a:pPr>
            <a:r>
              <a:rPr lang="en-GB" dirty="0"/>
              <a:t>We’ve got fundamentalist Christians</a:t>
            </a:r>
          </a:p>
          <a:p>
            <a:pPr marL="0" indent="0">
              <a:buNone/>
            </a:pPr>
            <a:r>
              <a:rPr lang="en-GB" dirty="0"/>
              <a:t>They’ll blow the whole thing up for you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But as I travel around this big old world</a:t>
            </a:r>
          </a:p>
          <a:p>
            <a:pPr marL="0" indent="0">
              <a:buNone/>
            </a:pPr>
            <a:r>
              <a:rPr lang="en-GB" dirty="0"/>
              <a:t>There’s one thing I fear most</a:t>
            </a:r>
          </a:p>
          <a:p>
            <a:pPr marL="0" indent="0">
              <a:buNone/>
            </a:pPr>
            <a:r>
              <a:rPr lang="en-GB" dirty="0"/>
              <a:t>It’s a white man in a golf shirt</a:t>
            </a:r>
          </a:p>
          <a:p>
            <a:pPr marL="0" indent="0">
              <a:buNone/>
            </a:pPr>
            <a:r>
              <a:rPr lang="en-GB" dirty="0"/>
              <a:t>With a cell phone at his ear (Russell, 2007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/>
          </a:p>
          <a:p>
            <a:pPr marL="0" indent="0" algn="r">
              <a:buNone/>
            </a:pPr>
            <a:r>
              <a:rPr lang="en-GB" dirty="0" smtClean="0">
                <a:hlinkClick r:id="rId3"/>
              </a:rPr>
              <a:t>www.youtube.com/watch?v=VdyKAIhLdNs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45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 ambivalence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businesses do many things that are ethically praiseworthy </a:t>
            </a:r>
            <a:endParaRPr lang="en-GB" dirty="0" smtClean="0"/>
          </a:p>
          <a:p>
            <a:r>
              <a:rPr lang="en-GB" dirty="0" smtClean="0"/>
              <a:t>but they </a:t>
            </a:r>
            <a:r>
              <a:rPr lang="en-GB" dirty="0"/>
              <a:t>also do some things that are ethically </a:t>
            </a:r>
            <a:r>
              <a:rPr lang="en-GB" dirty="0" smtClean="0"/>
              <a:t>questionable</a:t>
            </a:r>
          </a:p>
          <a:p>
            <a:r>
              <a:rPr lang="en-GB" dirty="0" smtClean="0"/>
              <a:t>so how are we to feel about the ethicality of business?</a:t>
            </a:r>
          </a:p>
          <a:p>
            <a:r>
              <a:rPr lang="en-GB" dirty="0" smtClean="0"/>
              <a:t>must we take the rough with the smooth?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015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804</Words>
  <Application>Microsoft Office PowerPoint</Application>
  <PresentationFormat>On-screen Show (4:3)</PresentationFormat>
  <Paragraphs>91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Ethics Theory  and  Business Practice</vt:lpstr>
      <vt:lpstr>aims</vt:lpstr>
      <vt:lpstr>some possible reactions to  philosophically based business-ethics study </vt:lpstr>
      <vt:lpstr>1. perplexity</vt:lpstr>
      <vt:lpstr>the precarious nature of ethical evaluation</vt:lpstr>
      <vt:lpstr>the merits of well-informed choice </vt:lpstr>
      <vt:lpstr>perplexity: a corrective to ethical dogmatism </vt:lpstr>
      <vt:lpstr>the danger of ethical dogmatism in business communities</vt:lpstr>
      <vt:lpstr>2. ambivalence</vt:lpstr>
      <vt:lpstr>naturalization</vt:lpstr>
      <vt:lpstr>things may not have to be the way they are</vt:lpstr>
      <vt:lpstr>theory in practice</vt:lpstr>
      <vt:lpstr>key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Fabienne</cp:lastModifiedBy>
  <cp:revision>49</cp:revision>
  <dcterms:created xsi:type="dcterms:W3CDTF">2014-04-08T09:24:31Z</dcterms:created>
  <dcterms:modified xsi:type="dcterms:W3CDTF">2014-12-07T06:45:00Z</dcterms:modified>
</cp:coreProperties>
</file>