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77" r:id="rId5"/>
    <p:sldId id="274" r:id="rId6"/>
    <p:sldId id="278" r:id="rId7"/>
    <p:sldId id="275" r:id="rId8"/>
    <p:sldId id="276" r:id="rId9"/>
    <p:sldId id="280" r:id="rId10"/>
    <p:sldId id="281" r:id="rId11"/>
    <p:sldId id="287" r:id="rId12"/>
    <p:sldId id="283" r:id="rId13"/>
    <p:sldId id="286" r:id="rId14"/>
    <p:sldId id="28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38" autoAdjust="0"/>
  </p:normalViewPr>
  <p:slideViewPr>
    <p:cSldViewPr>
      <p:cViewPr>
        <p:scale>
          <a:sx n="61" d="100"/>
          <a:sy n="61" d="100"/>
        </p:scale>
        <p:origin x="-233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E7A-00F2-48AD-AF9A-D6C952CB6DEB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C6FF-3AE9-487F-97C7-D9C076F33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1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see </a:t>
            </a:r>
            <a:r>
              <a:rPr lang="en-GB" b="1" dirty="0" smtClean="0"/>
              <a:t>Lecture Exercise 2.1a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smtClean="0"/>
              <a:t>use this to distinguish something that is valued for the intrinsic pleasure it brings (1), something that is valued as a means to the ultimate achievement of pleasure (2), and something that is valued as an objective good (3).</a:t>
            </a: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06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class to</a:t>
            </a:r>
            <a:r>
              <a:rPr lang="en-GB" baseline="0" dirty="0" smtClean="0"/>
              <a:t> identify some physical and intellectual states that might be considered objectively good regardless of heir connection with pleasure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174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31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www.youtube.com/watch?v=5FYUBLBDuXc</a:t>
            </a:r>
            <a:r>
              <a:rPr lang="en-GB" dirty="0" smtClean="0"/>
              <a:t>. This seven-minute video shows a short TV debate on CNN, involving Dr Gail Dines and Stormy Daniels, about the pros and cons of soft-pornography videos. It could be used to augment or to replace the discussion of Spearmint Rhino, which appears in the 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57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</a:t>
            </a:r>
            <a:r>
              <a:rPr lang="en-GB" b="1" baseline="0" dirty="0" smtClean="0"/>
              <a:t> Activity 2.2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81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8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 Activity 2.1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6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 Activity 2.1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01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861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 Will Ford’s Rationalization Plan Maximize the Good?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05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class activity: what do you value above all else; if a Genie were to ask</a:t>
            </a:r>
            <a:r>
              <a:rPr lang="en-GB" baseline="0" dirty="0" smtClean="0"/>
              <a:t> you what one thing you would like more of, what would you ask for?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discuss the extent to which the goods identified by the class are a) valued in themselves or b) valued as a means to the achievement of a further valued end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refer back to these goods when explaining the three categories on the following slides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597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27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53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i4HRGEjaZ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KQAflZrXp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Ethics Theory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Business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2.1 Utilitarianism – Part One</a:t>
            </a:r>
          </a:p>
          <a:p>
            <a:r>
              <a:rPr lang="en-GB" dirty="0" smtClean="0"/>
              <a:t>Maximizing the Good</a:t>
            </a:r>
          </a:p>
        </p:txBody>
      </p:sp>
    </p:spTree>
    <p:extLst>
      <p:ext uri="{BB962C8B-B14F-4D97-AF65-F5344CB8AC3E}">
        <p14:creationId xmlns:p14="http://schemas.microsoft.com/office/powerpoint/2010/main" val="131649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second response: objective-good utilitarianism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pleasure is not the only good</a:t>
            </a:r>
          </a:p>
          <a:p>
            <a:r>
              <a:rPr lang="en-GB" dirty="0" smtClean="0"/>
              <a:t>indeed, some forms of pleasure are intrinsically bad</a:t>
            </a:r>
          </a:p>
          <a:p>
            <a:r>
              <a:rPr lang="en-GB" dirty="0" smtClean="0"/>
              <a:t>and some things are good even if they do not bring us pleasure </a:t>
            </a:r>
          </a:p>
        </p:txBody>
      </p:sp>
    </p:spTree>
    <p:extLst>
      <p:ext uri="{BB962C8B-B14F-4D97-AF65-F5344CB8AC3E}">
        <p14:creationId xmlns:p14="http://schemas.microsoft.com/office/powerpoint/2010/main" val="3676737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objective goods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49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third response: J.S. </a:t>
            </a:r>
            <a:r>
              <a:rPr lang="en-GB" dirty="0"/>
              <a:t>Mill’s utilitarianism</a:t>
            </a:r>
            <a:br>
              <a:rPr lang="en-GB" dirty="0"/>
            </a:br>
            <a:r>
              <a:rPr lang="en-GB" dirty="0"/>
              <a:t> distinguishing higher pleasures from lower pleasures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GB" dirty="0" smtClean="0"/>
              <a:t>some pleasures are intrinsically superior to others</a:t>
            </a:r>
          </a:p>
          <a:p>
            <a:r>
              <a:rPr lang="en-GB" dirty="0" smtClean="0"/>
              <a:t>to enjoy higher-order pleasures in the long term, we may need to forego lower-order pleasures in the short term</a:t>
            </a:r>
          </a:p>
          <a:p>
            <a:r>
              <a:rPr lang="en-GB" dirty="0" smtClean="0"/>
              <a:t>in particular, we may need to cultivate our capacity to appreciate higher-order pleasures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29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Autofit/>
          </a:bodyPr>
          <a:lstStyle/>
          <a:p>
            <a:r>
              <a:rPr lang="en-GB" sz="4000" dirty="0" smtClean="0"/>
              <a:t>analyses of the good applied to business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061575"/>
              </p:ext>
            </p:extLst>
          </p:nvPr>
        </p:nvGraphicFramePr>
        <p:xfrm>
          <a:off x="539552" y="1196752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533893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analysis of the good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business it ethical insofar as it …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hedonistic utilitarianism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causes</a:t>
                      </a:r>
                      <a:r>
                        <a:rPr lang="en-GB" sz="2400" baseline="0" dirty="0" smtClean="0"/>
                        <a:t> more pleasure than pain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objective-good utilitarianism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creates and preserves beautiful things; furthers knowledge and learning, promotes freedom; preserves people’s dignity; encourages those who are associated with the business to realize their full intellectual, cultural and physical potential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J.S. Mill’s utilitarianism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promotes products and services which develop people’s cultural and intellectual capacities; facilitates employees’ intellectual and cultural development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965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utilitarianism and ethical employment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mtClean="0">
                <a:hlinkClick r:id="rId3"/>
              </a:rPr>
              <a:t>www.youtube.com/watch?v=li4HRGEjaZg</a:t>
            </a:r>
            <a:endParaRPr lang="en-GB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35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utilitarianism highlights the importance of consequences to business ethics</a:t>
            </a:r>
          </a:p>
          <a:p>
            <a:r>
              <a:rPr lang="en-GB" dirty="0" smtClean="0"/>
              <a:t>there is more than one way of defining ‘good’ consequences</a:t>
            </a:r>
          </a:p>
          <a:p>
            <a:r>
              <a:rPr lang="en-GB" dirty="0" smtClean="0"/>
              <a:t>therefore we need to take a comprehensive overview of what the good consists of if we are to apply utilitarianism to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</a:t>
            </a:r>
            <a:r>
              <a:rPr lang="en-GB" dirty="0" smtClean="0"/>
              <a:t>introduce </a:t>
            </a:r>
            <a:r>
              <a:rPr lang="en-GB" dirty="0"/>
              <a:t>consequentialism as a way of evaluating </a:t>
            </a:r>
            <a:r>
              <a:rPr lang="en-GB" dirty="0" smtClean="0"/>
              <a:t>ethics</a:t>
            </a:r>
            <a:endParaRPr lang="en-GB" dirty="0"/>
          </a:p>
          <a:p>
            <a:r>
              <a:rPr lang="en-GB" dirty="0" smtClean="0"/>
              <a:t>to describe </a:t>
            </a:r>
            <a:r>
              <a:rPr lang="en-GB" dirty="0"/>
              <a:t>how utilitarians judge the ethicality of an action’s consequences in relation to how much good it </a:t>
            </a:r>
            <a:r>
              <a:rPr lang="en-GB" dirty="0" smtClean="0"/>
              <a:t>causes</a:t>
            </a:r>
            <a:endParaRPr lang="en-GB" dirty="0"/>
          </a:p>
          <a:p>
            <a:r>
              <a:rPr lang="en-GB" dirty="0" smtClean="0"/>
              <a:t>to explore </a:t>
            </a:r>
            <a:r>
              <a:rPr lang="en-GB" dirty="0"/>
              <a:t>some contrasting ideas about what is ‘good’ for people and how these might impact on utilitarian </a:t>
            </a:r>
            <a:r>
              <a:rPr lang="en-GB" dirty="0" smtClean="0"/>
              <a:t>evaluation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3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consequentialism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judges the ethicality of decisions and actions in relation to their consequences</a:t>
            </a:r>
          </a:p>
          <a:p>
            <a:r>
              <a:rPr lang="en-GB" dirty="0" smtClean="0"/>
              <a:t>rather than in relation to their intrinsic rightness </a:t>
            </a:r>
          </a:p>
          <a:p>
            <a:endParaRPr lang="en-GB" dirty="0"/>
          </a:p>
          <a:p>
            <a:pPr marL="0" indent="0" algn="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05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utilitarianism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judges consequences in terms of good and bad</a:t>
            </a:r>
          </a:p>
          <a:p>
            <a:r>
              <a:rPr lang="en-GB" dirty="0" smtClean="0"/>
              <a:t>so if a decision or an action produces more good than bad, it is ethical</a:t>
            </a:r>
          </a:p>
          <a:p>
            <a:endParaRPr lang="en-GB" dirty="0"/>
          </a:p>
          <a:p>
            <a:pPr marL="0" indent="0" algn="r">
              <a:buNone/>
            </a:pPr>
            <a:r>
              <a:rPr lang="en-GB" dirty="0">
                <a:hlinkClick r:id="rId3"/>
              </a:rPr>
              <a:t>http://www.youtube.com/watch?v=XKQAflZrXpU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73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utilitarian justification for rationalization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company may need to ‘rationalize’ its workforce in order to improve performance</a:t>
            </a:r>
          </a:p>
          <a:p>
            <a:r>
              <a:rPr lang="en-GB" dirty="0" smtClean="0"/>
              <a:t>some will lose their jobs in this rationalization</a:t>
            </a:r>
          </a:p>
          <a:p>
            <a:r>
              <a:rPr lang="en-GB" dirty="0" smtClean="0"/>
              <a:t>but others will benefit from the improved performance</a:t>
            </a:r>
          </a:p>
          <a:p>
            <a:r>
              <a:rPr lang="en-GB" dirty="0" smtClean="0"/>
              <a:t>if more people benefit from the improved performance than suffer from the rationalization, the rationalization is justified on utilitarian grounds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theory in practice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will Ford’s rationalization plan </a:t>
            </a:r>
          </a:p>
          <a:p>
            <a:pPr marL="0" indent="0" algn="ctr">
              <a:buNone/>
            </a:pPr>
            <a:r>
              <a:rPr lang="en-GB" dirty="0" smtClean="0"/>
              <a:t>maximize the good?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19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‘the good’ consist of?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54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possible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hedonistic utilitarianism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objective-good utilitarianism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J.S Mill’s utilitarianism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6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first response: hedonistic utilitarianism</a:t>
            </a:r>
            <a:br>
              <a:rPr lang="en-GB" dirty="0" smtClean="0"/>
            </a:br>
            <a:r>
              <a:rPr lang="en-GB" dirty="0" smtClean="0"/>
              <a:t>maximizing pleasure/happiness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only thing that we value in its own right is </a:t>
            </a:r>
            <a:r>
              <a:rPr lang="en-GB" i="1" dirty="0"/>
              <a:t>pleasure</a:t>
            </a:r>
            <a:r>
              <a:rPr lang="en-GB" dirty="0"/>
              <a:t> and the only thing that we seek to avoid </a:t>
            </a:r>
            <a:r>
              <a:rPr lang="en-GB" dirty="0" smtClean="0"/>
              <a:t>in </a:t>
            </a:r>
            <a:r>
              <a:rPr lang="en-GB" dirty="0"/>
              <a:t>its own right is </a:t>
            </a:r>
            <a:r>
              <a:rPr lang="en-GB" i="1" dirty="0" smtClean="0"/>
              <a:t>pain</a:t>
            </a:r>
          </a:p>
          <a:p>
            <a:r>
              <a:rPr lang="en-GB" dirty="0" smtClean="0"/>
              <a:t>so pleasure </a:t>
            </a:r>
            <a:r>
              <a:rPr lang="en-GB" dirty="0"/>
              <a:t>must be the ultimate </a:t>
            </a:r>
            <a:r>
              <a:rPr lang="en-GB" dirty="0" smtClean="0"/>
              <a:t>‘good’ </a:t>
            </a:r>
            <a:r>
              <a:rPr lang="en-GB" dirty="0"/>
              <a:t>and pain must </a:t>
            </a:r>
            <a:r>
              <a:rPr lang="en-GB" dirty="0" smtClean="0"/>
              <a:t>be </a:t>
            </a:r>
            <a:r>
              <a:rPr lang="en-GB" dirty="0"/>
              <a:t>the ultimate </a:t>
            </a:r>
            <a:r>
              <a:rPr lang="en-GB" dirty="0" smtClean="0"/>
              <a:t>‘bad’</a:t>
            </a:r>
          </a:p>
          <a:p>
            <a:r>
              <a:rPr lang="en-GB" dirty="0" smtClean="0"/>
              <a:t>therefore</a:t>
            </a:r>
            <a:r>
              <a:rPr lang="en-GB" dirty="0"/>
              <a:t>, maximizing pleasure and minimizing pain must be the ethically correct thing to do</a:t>
            </a:r>
          </a:p>
        </p:txBody>
      </p:sp>
    </p:spTree>
    <p:extLst>
      <p:ext uri="{BB962C8B-B14F-4D97-AF65-F5344CB8AC3E}">
        <p14:creationId xmlns:p14="http://schemas.microsoft.com/office/powerpoint/2010/main" val="194246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724</Words>
  <Application>Microsoft Office PowerPoint</Application>
  <PresentationFormat>On-screen Show (4:3)</PresentationFormat>
  <Paragraphs>86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Ethics Theory  and  Business Practice</vt:lpstr>
      <vt:lpstr>aims</vt:lpstr>
      <vt:lpstr>consequentialism</vt:lpstr>
      <vt:lpstr>utilitarianism</vt:lpstr>
      <vt:lpstr>a utilitarian justification for rationalization</vt:lpstr>
      <vt:lpstr>theory in practice </vt:lpstr>
      <vt:lpstr>what does ‘the good’ consist of?</vt:lpstr>
      <vt:lpstr>three possible responses</vt:lpstr>
      <vt:lpstr>first response: hedonistic utilitarianism maximizing pleasure/happiness</vt:lpstr>
      <vt:lpstr>second response: objective-good utilitarianism </vt:lpstr>
      <vt:lpstr>some objective goods</vt:lpstr>
      <vt:lpstr>third response: J.S. Mill’s utilitarianism  distinguishing higher pleasures from lower pleasures </vt:lpstr>
      <vt:lpstr>analyses of the good applied to business</vt:lpstr>
      <vt:lpstr>utilitarianism and ethical employment practices</vt:lpstr>
      <vt:lpstr>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scooke</cp:lastModifiedBy>
  <cp:revision>42</cp:revision>
  <dcterms:created xsi:type="dcterms:W3CDTF">2014-04-08T09:24:31Z</dcterms:created>
  <dcterms:modified xsi:type="dcterms:W3CDTF">2014-12-11T15:11:30Z</dcterms:modified>
</cp:coreProperties>
</file>