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70" r:id="rId4"/>
    <p:sldId id="274" r:id="rId5"/>
    <p:sldId id="275" r:id="rId6"/>
    <p:sldId id="278" r:id="rId7"/>
    <p:sldId id="276" r:id="rId8"/>
    <p:sldId id="279" r:id="rId9"/>
    <p:sldId id="277" r:id="rId10"/>
    <p:sldId id="281" r:id="rId11"/>
    <p:sldId id="282" r:id="rId12"/>
    <p:sldId id="269" r:id="rId13"/>
    <p:sldId id="28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1581" autoAdjust="0"/>
  </p:normalViewPr>
  <p:slideViewPr>
    <p:cSldViewPr>
      <p:cViewPr>
        <p:scale>
          <a:sx n="61" d="100"/>
          <a:sy n="61" d="100"/>
        </p:scale>
        <p:origin x="-2334" y="-4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C19E7A-00F2-48AD-AF9A-D6C952CB6DEB}" type="datetimeFigureOut">
              <a:rPr lang="en-GB" smtClean="0"/>
              <a:t>11/12/2014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F4C6FF-3AE9-487F-97C7-D9C076F33FC2}" type="slidenum">
              <a:rPr lang="en-GB" smtClean="0"/>
              <a:t>‹#›</a:t>
            </a:fld>
            <a:endParaRPr lang="en-GB"/>
          </a:p>
        </p:txBody>
      </p:sp>
    </p:spTree>
    <p:extLst>
      <p:ext uri="{BB962C8B-B14F-4D97-AF65-F5344CB8AC3E}">
        <p14:creationId xmlns:p14="http://schemas.microsoft.com/office/powerpoint/2010/main" val="2006578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1</a:t>
            </a:fld>
            <a:endParaRPr lang="en-GB"/>
          </a:p>
        </p:txBody>
      </p:sp>
    </p:spTree>
    <p:extLst>
      <p:ext uri="{BB962C8B-B14F-4D97-AF65-F5344CB8AC3E}">
        <p14:creationId xmlns:p14="http://schemas.microsoft.com/office/powerpoint/2010/main" val="2330161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10</a:t>
            </a:fld>
            <a:endParaRPr lang="en-GB"/>
          </a:p>
        </p:txBody>
      </p:sp>
    </p:spTree>
    <p:extLst>
      <p:ext uri="{BB962C8B-B14F-4D97-AF65-F5344CB8AC3E}">
        <p14:creationId xmlns:p14="http://schemas.microsoft.com/office/powerpoint/2010/main" val="16142147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see </a:t>
            </a:r>
            <a:r>
              <a:rPr lang="en-GB" b="1" dirty="0" smtClean="0"/>
              <a:t>Theory in Practice: Workplace Democracy at Suma</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11</a:t>
            </a:fld>
            <a:endParaRPr lang="en-GB"/>
          </a:p>
        </p:txBody>
      </p:sp>
    </p:spTree>
    <p:extLst>
      <p:ext uri="{BB962C8B-B14F-4D97-AF65-F5344CB8AC3E}">
        <p14:creationId xmlns:p14="http://schemas.microsoft.com/office/powerpoint/2010/main" val="18777182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12</a:t>
            </a:fld>
            <a:endParaRPr lang="en-GB"/>
          </a:p>
        </p:txBody>
      </p:sp>
    </p:spTree>
    <p:extLst>
      <p:ext uri="{BB962C8B-B14F-4D97-AF65-F5344CB8AC3E}">
        <p14:creationId xmlns:p14="http://schemas.microsoft.com/office/powerpoint/2010/main" val="31141808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13</a:t>
            </a:fld>
            <a:endParaRPr lang="en-GB"/>
          </a:p>
        </p:txBody>
      </p:sp>
    </p:spTree>
    <p:extLst>
      <p:ext uri="{BB962C8B-B14F-4D97-AF65-F5344CB8AC3E}">
        <p14:creationId xmlns:p14="http://schemas.microsoft.com/office/powerpoint/2010/main" val="3547065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2</a:t>
            </a:fld>
            <a:endParaRPr lang="en-GB"/>
          </a:p>
        </p:txBody>
      </p:sp>
    </p:spTree>
    <p:extLst>
      <p:ext uri="{BB962C8B-B14F-4D97-AF65-F5344CB8AC3E}">
        <p14:creationId xmlns:p14="http://schemas.microsoft.com/office/powerpoint/2010/main" val="4068843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see </a:t>
            </a:r>
            <a:r>
              <a:rPr lang="en-GB" sz="1200" b="1" kern="1200" dirty="0" smtClean="0">
                <a:solidFill>
                  <a:schemeClr val="tx1"/>
                </a:solidFill>
                <a:effectLst/>
                <a:latin typeface="+mn-lt"/>
                <a:ea typeface="+mn-ea"/>
                <a:cs typeface="+mn-cs"/>
              </a:rPr>
              <a:t>http://www.youtube.com/watch?v=U9oXylmKxuo</a:t>
            </a:r>
            <a:r>
              <a:rPr lang="en-GB" sz="1200" kern="1200" dirty="0" smtClean="0">
                <a:solidFill>
                  <a:schemeClr val="tx1"/>
                </a:solidFill>
                <a:effectLst/>
                <a:latin typeface="+mn-lt"/>
                <a:ea typeface="+mn-ea"/>
                <a:cs typeface="+mn-cs"/>
              </a:rPr>
              <a:t>, a three-minute video, which shows how encouraging employee participation in an Australian company has enabled the company to increase productivity. The video demonstrates some instrumental benefits of employee participation. It could also be used as a basis for considering the nature of participation that is encouraged in this firm and the extent to which employees are able to contribute to significant corporate decisions. </a:t>
            </a:r>
          </a:p>
          <a:p>
            <a:pPr marL="171450" indent="-171450">
              <a:buFont typeface="Arial" panose="020B0604020202020204" pitchFamily="34" charset="0"/>
              <a:buChar char="•"/>
            </a:pPr>
            <a:r>
              <a:rPr lang="en-GB" dirty="0" smtClean="0"/>
              <a:t>see </a:t>
            </a:r>
            <a:r>
              <a:rPr lang="en-GB" dirty="0" smtClean="0"/>
              <a:t>also </a:t>
            </a:r>
            <a:r>
              <a:rPr lang="en-GB" b="1" dirty="0" smtClean="0"/>
              <a:t>Video Activity</a:t>
            </a:r>
            <a:r>
              <a:rPr lang="en-GB" b="1" baseline="0" dirty="0" smtClean="0"/>
              <a:t> 7.2</a:t>
            </a:r>
            <a:r>
              <a:rPr lang="en-GB" b="0" baseline="0" dirty="0" smtClean="0"/>
              <a:t>, which talks of the ethical merits of employee participation </a:t>
            </a:r>
            <a:endParaRPr lang="en-GB" b="0" dirty="0"/>
          </a:p>
        </p:txBody>
      </p:sp>
      <p:sp>
        <p:nvSpPr>
          <p:cNvPr id="4" name="Slide Number Placeholder 3"/>
          <p:cNvSpPr>
            <a:spLocks noGrp="1"/>
          </p:cNvSpPr>
          <p:nvPr>
            <p:ph type="sldNum" sz="quarter" idx="10"/>
          </p:nvPr>
        </p:nvSpPr>
        <p:spPr/>
        <p:txBody>
          <a:bodyPr/>
          <a:lstStyle/>
          <a:p>
            <a:fld id="{0EF4C6FF-3AE9-487F-97C7-D9C076F33FC2}" type="slidenum">
              <a:rPr lang="en-GB" smtClean="0"/>
              <a:t>3</a:t>
            </a:fld>
            <a:endParaRPr lang="en-GB"/>
          </a:p>
        </p:txBody>
      </p:sp>
    </p:spTree>
    <p:extLst>
      <p:ext uri="{BB962C8B-B14F-4D97-AF65-F5344CB8AC3E}">
        <p14:creationId xmlns:p14="http://schemas.microsoft.com/office/powerpoint/2010/main" val="22288601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4</a:t>
            </a:fld>
            <a:endParaRPr lang="en-GB"/>
          </a:p>
        </p:txBody>
      </p:sp>
    </p:spTree>
    <p:extLst>
      <p:ext uri="{BB962C8B-B14F-4D97-AF65-F5344CB8AC3E}">
        <p14:creationId xmlns:p14="http://schemas.microsoft.com/office/powerpoint/2010/main" val="2687053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GB" dirty="0" smtClean="0"/>
              <a:t>class activity: what formal barriers to open, equal access might prevail, particularly in large companies? How might these be overcome?</a:t>
            </a:r>
          </a:p>
          <a:p>
            <a:pPr marL="171450" indent="-171450">
              <a:buFont typeface="Arial" panose="020B0604020202020204" pitchFamily="34" charset="0"/>
              <a:buChar char="•"/>
            </a:pPr>
            <a:r>
              <a:rPr lang="en-GB" dirty="0" smtClean="0"/>
              <a:t>group activity: what informal barriers</a:t>
            </a:r>
            <a:r>
              <a:rPr lang="en-GB" baseline="0" dirty="0" smtClean="0"/>
              <a:t> might exist?</a:t>
            </a:r>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5</a:t>
            </a:fld>
            <a:endParaRPr lang="en-GB"/>
          </a:p>
        </p:txBody>
      </p:sp>
    </p:spTree>
    <p:extLst>
      <p:ext uri="{BB962C8B-B14F-4D97-AF65-F5344CB8AC3E}">
        <p14:creationId xmlns:p14="http://schemas.microsoft.com/office/powerpoint/2010/main" val="1393768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see </a:t>
            </a:r>
            <a:r>
              <a:rPr lang="en-GB" b="1" dirty="0" smtClean="0"/>
              <a:t>Theory in Practice: Discourse and Open Door Policies</a:t>
            </a:r>
          </a:p>
          <a:p>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6</a:t>
            </a:fld>
            <a:endParaRPr lang="en-GB"/>
          </a:p>
        </p:txBody>
      </p:sp>
    </p:spTree>
    <p:extLst>
      <p:ext uri="{BB962C8B-B14F-4D97-AF65-F5344CB8AC3E}">
        <p14:creationId xmlns:p14="http://schemas.microsoft.com/office/powerpoint/2010/main" val="5660737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contrast with the expectations of a formal debate, such as TV</a:t>
            </a:r>
            <a:r>
              <a:rPr lang="en-GB" baseline="0" dirty="0" smtClean="0"/>
              <a:t> debates involving politicians which tend to precede elections</a:t>
            </a:r>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7</a:t>
            </a:fld>
            <a:endParaRPr lang="en-GB"/>
          </a:p>
        </p:txBody>
      </p:sp>
    </p:spTree>
    <p:extLst>
      <p:ext uri="{BB962C8B-B14F-4D97-AF65-F5344CB8AC3E}">
        <p14:creationId xmlns:p14="http://schemas.microsoft.com/office/powerpoint/2010/main" val="2719835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8</a:t>
            </a:fld>
            <a:endParaRPr lang="en-GB"/>
          </a:p>
        </p:txBody>
      </p:sp>
    </p:spTree>
    <p:extLst>
      <p:ext uri="{BB962C8B-B14F-4D97-AF65-F5344CB8AC3E}">
        <p14:creationId xmlns:p14="http://schemas.microsoft.com/office/powerpoint/2010/main" val="18283216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EF4C6FF-3AE9-487F-97C7-D9C076F33FC2}" type="slidenum">
              <a:rPr lang="en-GB" smtClean="0"/>
              <a:t>9</a:t>
            </a:fld>
            <a:endParaRPr lang="en-GB"/>
          </a:p>
        </p:txBody>
      </p:sp>
    </p:spTree>
    <p:extLst>
      <p:ext uri="{BB962C8B-B14F-4D97-AF65-F5344CB8AC3E}">
        <p14:creationId xmlns:p14="http://schemas.microsoft.com/office/powerpoint/2010/main" val="4688051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4FDCDF8-9B9E-49CD-8C90-44256A249E3C}" type="datetimeFigureOut">
              <a:rPr lang="en-GB" smtClean="0"/>
              <a:t>11/12/2014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30290411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4FDCDF8-9B9E-49CD-8C90-44256A249E3C}" type="datetimeFigureOut">
              <a:rPr lang="en-GB" smtClean="0"/>
              <a:t>11/12/2014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369181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4FDCDF8-9B9E-49CD-8C90-44256A249E3C}" type="datetimeFigureOut">
              <a:rPr lang="en-GB" smtClean="0"/>
              <a:t>11/12/2014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4104449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4FDCDF8-9B9E-49CD-8C90-44256A249E3C}" type="datetimeFigureOut">
              <a:rPr lang="en-GB" smtClean="0"/>
              <a:t>11/12/2014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724560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FDCDF8-9B9E-49CD-8C90-44256A249E3C}" type="datetimeFigureOut">
              <a:rPr lang="en-GB" smtClean="0"/>
              <a:t>11/12/2014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553718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4FDCDF8-9B9E-49CD-8C90-44256A249E3C}" type="datetimeFigureOut">
              <a:rPr lang="en-GB" smtClean="0"/>
              <a:t>11/12/2014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11858695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4FDCDF8-9B9E-49CD-8C90-44256A249E3C}" type="datetimeFigureOut">
              <a:rPr lang="en-GB" smtClean="0"/>
              <a:t>11/12/2014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4136218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4FDCDF8-9B9E-49CD-8C90-44256A249E3C}" type="datetimeFigureOut">
              <a:rPr lang="en-GB" smtClean="0"/>
              <a:t>11/12/2014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1630127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FDCDF8-9B9E-49CD-8C90-44256A249E3C}" type="datetimeFigureOut">
              <a:rPr lang="en-GB" smtClean="0"/>
              <a:t>11/12/2014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4119756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FDCDF8-9B9E-49CD-8C90-44256A249E3C}" type="datetimeFigureOut">
              <a:rPr lang="en-GB" smtClean="0"/>
              <a:t>11/12/2014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3922021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FDCDF8-9B9E-49CD-8C90-44256A249E3C}" type="datetimeFigureOut">
              <a:rPr lang="en-GB" smtClean="0"/>
              <a:t>11/12/2014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A96C47D-6DE1-4EC6-8465-8687E2F2070F}" type="slidenum">
              <a:rPr lang="en-GB" smtClean="0"/>
              <a:t>‹#›</a:t>
            </a:fld>
            <a:endParaRPr lang="en-GB"/>
          </a:p>
        </p:txBody>
      </p:sp>
    </p:spTree>
    <p:extLst>
      <p:ext uri="{BB962C8B-B14F-4D97-AF65-F5344CB8AC3E}">
        <p14:creationId xmlns:p14="http://schemas.microsoft.com/office/powerpoint/2010/main" val="2317004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FDCDF8-9B9E-49CD-8C90-44256A249E3C}" type="datetimeFigureOut">
              <a:rPr lang="en-GB" smtClean="0"/>
              <a:t>11/12/2014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96C47D-6DE1-4EC6-8465-8687E2F2070F}" type="slidenum">
              <a:rPr lang="en-GB" smtClean="0"/>
              <a:t>‹#›</a:t>
            </a:fld>
            <a:endParaRPr lang="en-GB"/>
          </a:p>
        </p:txBody>
      </p:sp>
    </p:spTree>
    <p:extLst>
      <p:ext uri="{BB962C8B-B14F-4D97-AF65-F5344CB8AC3E}">
        <p14:creationId xmlns:p14="http://schemas.microsoft.com/office/powerpoint/2010/main" val="18031163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UE9QpHFGIl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44825"/>
            <a:ext cx="7772400" cy="1755626"/>
          </a:xfrm>
        </p:spPr>
        <p:txBody>
          <a:bodyPr>
            <a:normAutofit fontScale="90000"/>
          </a:bodyPr>
          <a:lstStyle/>
          <a:p>
            <a:r>
              <a:rPr lang="en-GB" dirty="0" smtClean="0"/>
              <a:t>Ethics Theory </a:t>
            </a:r>
            <a:br>
              <a:rPr lang="en-GB" dirty="0" smtClean="0"/>
            </a:br>
            <a:r>
              <a:rPr lang="en-GB" dirty="0" smtClean="0"/>
              <a:t>and</a:t>
            </a:r>
            <a:br>
              <a:rPr lang="en-GB" dirty="0" smtClean="0"/>
            </a:br>
            <a:r>
              <a:rPr lang="en-GB" dirty="0" smtClean="0"/>
              <a:t> Business Practice</a:t>
            </a:r>
            <a:endParaRPr lang="en-GB" dirty="0"/>
          </a:p>
        </p:txBody>
      </p:sp>
      <p:sp>
        <p:nvSpPr>
          <p:cNvPr id="3" name="Subtitle 2"/>
          <p:cNvSpPr>
            <a:spLocks noGrp="1"/>
          </p:cNvSpPr>
          <p:nvPr>
            <p:ph type="subTitle" idx="1"/>
          </p:nvPr>
        </p:nvSpPr>
        <p:spPr/>
        <p:txBody>
          <a:bodyPr>
            <a:normAutofit/>
          </a:bodyPr>
          <a:lstStyle/>
          <a:p>
            <a:r>
              <a:rPr lang="en-GB" dirty="0" smtClean="0"/>
              <a:t>Discourse Ethics – Part Two</a:t>
            </a:r>
          </a:p>
          <a:p>
            <a:r>
              <a:rPr lang="en-GB" dirty="0" smtClean="0"/>
              <a:t>Some Criteria for the Practical Application of Discourse Ethics </a:t>
            </a:r>
          </a:p>
        </p:txBody>
      </p:sp>
    </p:spTree>
    <p:extLst>
      <p:ext uri="{BB962C8B-B14F-4D97-AF65-F5344CB8AC3E}">
        <p14:creationId xmlns:p14="http://schemas.microsoft.com/office/powerpoint/2010/main" val="131649650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74638"/>
            <a:ext cx="8568952" cy="1143000"/>
          </a:xfrm>
        </p:spPr>
        <p:txBody>
          <a:bodyPr>
            <a:normAutofit fontScale="90000"/>
          </a:bodyPr>
          <a:lstStyle/>
          <a:p>
            <a:r>
              <a:rPr lang="en-GB" dirty="0" smtClean="0"/>
              <a:t>such shared understanding can only be achieved if …</a:t>
            </a:r>
            <a:endParaRPr lang="en-GB" dirty="0"/>
          </a:p>
        </p:txBody>
      </p:sp>
      <p:sp>
        <p:nvSpPr>
          <p:cNvPr id="3" name="Content Placeholder 2"/>
          <p:cNvSpPr>
            <a:spLocks noGrp="1"/>
          </p:cNvSpPr>
          <p:nvPr>
            <p:ph idx="1"/>
          </p:nvPr>
        </p:nvSpPr>
        <p:spPr>
          <a:xfrm>
            <a:off x="457200" y="1700808"/>
            <a:ext cx="8229600" cy="4425355"/>
          </a:xfrm>
        </p:spPr>
        <p:txBody>
          <a:bodyPr>
            <a:normAutofit/>
          </a:bodyPr>
          <a:lstStyle/>
          <a:p>
            <a:pPr marL="0" indent="0">
              <a:buNone/>
            </a:pPr>
            <a:r>
              <a:rPr lang="en-GB" dirty="0" smtClean="0"/>
              <a:t>speakers are free </a:t>
            </a:r>
            <a:r>
              <a:rPr lang="en-GB" dirty="0"/>
              <a:t>to raise and challenge validity claims across </a:t>
            </a:r>
            <a:r>
              <a:rPr lang="en-GB" dirty="0" smtClean="0"/>
              <a:t>each of these dimensions, i.e. if: </a:t>
            </a:r>
          </a:p>
          <a:p>
            <a:r>
              <a:rPr lang="en-GB" dirty="0" smtClean="0"/>
              <a:t>‘</a:t>
            </a:r>
            <a:r>
              <a:rPr lang="en-GB" dirty="0"/>
              <a:t>Everyone is allowed to introduce any assertion whatever into the discourse</a:t>
            </a:r>
            <a:r>
              <a:rPr lang="en-GB" dirty="0" smtClean="0"/>
              <a:t>’</a:t>
            </a:r>
          </a:p>
          <a:p>
            <a:r>
              <a:rPr lang="en-GB" dirty="0" smtClean="0"/>
              <a:t>‘</a:t>
            </a:r>
            <a:r>
              <a:rPr lang="en-GB" dirty="0"/>
              <a:t>Everyone is allowed to question any assertion whatever’ </a:t>
            </a:r>
            <a:endParaRPr lang="en-GB" dirty="0" smtClean="0"/>
          </a:p>
          <a:p>
            <a:pPr marL="0" indent="0" algn="r">
              <a:buNone/>
            </a:pPr>
            <a:r>
              <a:rPr lang="en-GB" dirty="0" smtClean="0"/>
              <a:t>(Habermas, 1990/1983</a:t>
            </a:r>
            <a:r>
              <a:rPr lang="en-GB" dirty="0"/>
              <a:t>: 89</a:t>
            </a:r>
            <a:r>
              <a:rPr lang="en-GB" dirty="0" smtClean="0"/>
              <a:t>) </a:t>
            </a:r>
            <a:endParaRPr lang="en-GB" dirty="0"/>
          </a:p>
        </p:txBody>
      </p:sp>
    </p:spTree>
    <p:extLst>
      <p:ext uri="{BB962C8B-B14F-4D97-AF65-F5344CB8AC3E}">
        <p14:creationId xmlns:p14="http://schemas.microsoft.com/office/powerpoint/2010/main" val="33401682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a:t>
            </a:r>
            <a:r>
              <a:rPr lang="en-GB" dirty="0" smtClean="0"/>
              <a:t>heory </a:t>
            </a:r>
            <a:r>
              <a:rPr lang="en-GB" dirty="0"/>
              <a:t>in p</a:t>
            </a:r>
            <a:r>
              <a:rPr lang="en-GB" dirty="0" smtClean="0"/>
              <a:t>ractice</a:t>
            </a:r>
            <a:endParaRPr lang="en-GB" dirty="0"/>
          </a:p>
        </p:txBody>
      </p:sp>
      <p:sp>
        <p:nvSpPr>
          <p:cNvPr id="3" name="Content Placeholder 2"/>
          <p:cNvSpPr>
            <a:spLocks noGrp="1"/>
          </p:cNvSpPr>
          <p:nvPr>
            <p:ph idx="1"/>
          </p:nvPr>
        </p:nvSpPr>
        <p:spPr/>
        <p:txBody>
          <a:bodyPr/>
          <a:lstStyle/>
          <a:p>
            <a:endParaRPr lang="en-GB" dirty="0"/>
          </a:p>
          <a:p>
            <a:pPr marL="0" indent="0" algn="ctr">
              <a:buNone/>
            </a:pPr>
            <a:r>
              <a:rPr lang="en-GB" dirty="0"/>
              <a:t>w</a:t>
            </a:r>
            <a:r>
              <a:rPr lang="en-GB" dirty="0" smtClean="0"/>
              <a:t>orkplace </a:t>
            </a:r>
            <a:r>
              <a:rPr lang="en-GB" dirty="0"/>
              <a:t>d</a:t>
            </a:r>
            <a:r>
              <a:rPr lang="en-GB" dirty="0" smtClean="0"/>
              <a:t>emocracy </a:t>
            </a:r>
            <a:r>
              <a:rPr lang="en-GB" dirty="0"/>
              <a:t>at Suma</a:t>
            </a:r>
          </a:p>
          <a:p>
            <a:endParaRPr lang="en-GB" dirty="0"/>
          </a:p>
          <a:p>
            <a:endParaRPr lang="en-GB" dirty="0"/>
          </a:p>
        </p:txBody>
      </p:sp>
    </p:spTree>
    <p:extLst>
      <p:ext uri="{BB962C8B-B14F-4D97-AF65-F5344CB8AC3E}">
        <p14:creationId xmlns:p14="http://schemas.microsoft.com/office/powerpoint/2010/main" val="40966112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points</a:t>
            </a:r>
            <a:endParaRPr lang="en-GB" dirty="0"/>
          </a:p>
        </p:txBody>
      </p:sp>
      <p:sp>
        <p:nvSpPr>
          <p:cNvPr id="3" name="Content Placeholder 2"/>
          <p:cNvSpPr>
            <a:spLocks noGrp="1"/>
          </p:cNvSpPr>
          <p:nvPr>
            <p:ph idx="1"/>
          </p:nvPr>
        </p:nvSpPr>
        <p:spPr>
          <a:xfrm>
            <a:off x="457200" y="1412776"/>
            <a:ext cx="8229600" cy="4896544"/>
          </a:xfrm>
        </p:spPr>
        <p:txBody>
          <a:bodyPr>
            <a:normAutofit fontScale="92500" lnSpcReduction="20000"/>
          </a:bodyPr>
          <a:lstStyle/>
          <a:p>
            <a:r>
              <a:rPr lang="en-GB" dirty="0" smtClean="0"/>
              <a:t>for workplace democracy to meet the expectations of discourse ethics, open</a:t>
            </a:r>
            <a:r>
              <a:rPr lang="en-GB" dirty="0"/>
              <a:t>, equal access </a:t>
            </a:r>
            <a:r>
              <a:rPr lang="en-GB" dirty="0" smtClean="0"/>
              <a:t>for all affected stakeholders should </a:t>
            </a:r>
            <a:r>
              <a:rPr lang="en-GB" dirty="0"/>
              <a:t>be facilitated, which may involve dismantling informal barriers to </a:t>
            </a:r>
            <a:r>
              <a:rPr lang="en-GB" dirty="0" smtClean="0"/>
              <a:t>participation</a:t>
            </a:r>
          </a:p>
          <a:p>
            <a:r>
              <a:rPr lang="en-GB" dirty="0" smtClean="0"/>
              <a:t>all should </a:t>
            </a:r>
            <a:r>
              <a:rPr lang="en-GB" dirty="0"/>
              <a:t>be encouraged to </a:t>
            </a:r>
            <a:r>
              <a:rPr lang="en-GB" dirty="0" smtClean="0"/>
              <a:t>participate </a:t>
            </a:r>
            <a:r>
              <a:rPr lang="en-GB" dirty="0"/>
              <a:t>with the objective of reaching shared </a:t>
            </a:r>
            <a:r>
              <a:rPr lang="en-GB" dirty="0" smtClean="0"/>
              <a:t>understanding, rather </a:t>
            </a:r>
            <a:r>
              <a:rPr lang="en-GB" dirty="0"/>
              <a:t>than trying to fulfil strategic </a:t>
            </a:r>
            <a:r>
              <a:rPr lang="en-GB" dirty="0" smtClean="0"/>
              <a:t>objectives</a:t>
            </a:r>
          </a:p>
          <a:p>
            <a:r>
              <a:rPr lang="en-GB" dirty="0" smtClean="0"/>
              <a:t>all </a:t>
            </a:r>
            <a:r>
              <a:rPr lang="en-GB" dirty="0"/>
              <a:t>should be able to raise and challenge validity </a:t>
            </a:r>
            <a:r>
              <a:rPr lang="en-GB" dirty="0" smtClean="0"/>
              <a:t>claims concerning </a:t>
            </a:r>
            <a:r>
              <a:rPr lang="en-GB" dirty="0"/>
              <a:t>the factual content of what is said, the authority of a speaker to say it, and their intention in saying it</a:t>
            </a:r>
          </a:p>
          <a:p>
            <a:endParaRPr lang="en-GB" dirty="0"/>
          </a:p>
          <a:p>
            <a:endParaRPr lang="en-GB" dirty="0" smtClean="0"/>
          </a:p>
          <a:p>
            <a:endParaRPr lang="en-GB" dirty="0"/>
          </a:p>
        </p:txBody>
      </p:sp>
    </p:spTree>
    <p:extLst>
      <p:ext uri="{BB962C8B-B14F-4D97-AF65-F5344CB8AC3E}">
        <p14:creationId xmlns:p14="http://schemas.microsoft.com/office/powerpoint/2010/main" val="25875558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rmAutofit fontScale="92500" lnSpcReduction="20000"/>
          </a:bodyPr>
          <a:lstStyle/>
          <a:p>
            <a:pPr marL="0" lvl="0" indent="0">
              <a:buNone/>
            </a:pPr>
            <a:r>
              <a:rPr lang="en-GB" dirty="0"/>
              <a:t>Habermas, J. (1984/1981) </a:t>
            </a:r>
            <a:r>
              <a:rPr lang="en-GB" i="1" dirty="0"/>
              <a:t>The Theory of Communicative Action, Volume One: Reason and the Rationalisation of Society</a:t>
            </a:r>
            <a:r>
              <a:rPr lang="en-GB" dirty="0"/>
              <a:t>, T. McCarthy (</a:t>
            </a:r>
            <a:r>
              <a:rPr lang="en-GB" dirty="0" smtClean="0"/>
              <a:t>trans.). </a:t>
            </a:r>
            <a:r>
              <a:rPr lang="en-GB" dirty="0"/>
              <a:t>Boston: Beacon Press.</a:t>
            </a:r>
          </a:p>
          <a:p>
            <a:pPr marL="0" lvl="0" indent="0">
              <a:buNone/>
            </a:pPr>
            <a:r>
              <a:rPr lang="en-GB" dirty="0"/>
              <a:t>Habermas, J. (1987/1981) </a:t>
            </a:r>
            <a:r>
              <a:rPr lang="en-GB" i="1" dirty="0"/>
              <a:t>The Theory of Communicative Action, Volume Two: Lifeworld and System: A Critique of Functionalist Reason</a:t>
            </a:r>
            <a:r>
              <a:rPr lang="en-GB" dirty="0"/>
              <a:t>, T. McCarthy (</a:t>
            </a:r>
            <a:r>
              <a:rPr lang="en-GB" dirty="0" smtClean="0"/>
              <a:t>trans.). </a:t>
            </a:r>
            <a:r>
              <a:rPr lang="en-GB" dirty="0"/>
              <a:t>Boston: Beacon Press.</a:t>
            </a:r>
          </a:p>
          <a:p>
            <a:pPr marL="0" lvl="0" indent="0">
              <a:buNone/>
            </a:pPr>
            <a:r>
              <a:rPr lang="en-GB" dirty="0"/>
              <a:t>Habermas, J. (1990/1983) </a:t>
            </a:r>
            <a:r>
              <a:rPr lang="en-GB" i="1" dirty="0"/>
              <a:t>Moral Consciousness and Communicative Action</a:t>
            </a:r>
            <a:r>
              <a:rPr lang="en-GB" dirty="0"/>
              <a:t>, C. </a:t>
            </a:r>
            <a:r>
              <a:rPr lang="en-GB" dirty="0" err="1"/>
              <a:t>Lenhardt</a:t>
            </a:r>
            <a:r>
              <a:rPr lang="en-GB" dirty="0"/>
              <a:t> and S.W. Nicholson </a:t>
            </a:r>
            <a:r>
              <a:rPr lang="en-GB"/>
              <a:t>(</a:t>
            </a:r>
            <a:r>
              <a:rPr lang="en-GB" smtClean="0"/>
              <a:t>trans). </a:t>
            </a:r>
            <a:r>
              <a:rPr lang="en-GB" dirty="0"/>
              <a:t>Massachusetts: MIT Press.</a:t>
            </a:r>
          </a:p>
          <a:p>
            <a:endParaRPr lang="en-GB" dirty="0"/>
          </a:p>
        </p:txBody>
      </p:sp>
    </p:spTree>
    <p:extLst>
      <p:ext uri="{BB962C8B-B14F-4D97-AF65-F5344CB8AC3E}">
        <p14:creationId xmlns:p14="http://schemas.microsoft.com/office/powerpoint/2010/main" val="36877955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aims</a:t>
            </a:r>
            <a:endParaRPr lang="en-GB" dirty="0"/>
          </a:p>
        </p:txBody>
      </p:sp>
      <p:sp>
        <p:nvSpPr>
          <p:cNvPr id="3" name="Content Placeholder 2"/>
          <p:cNvSpPr>
            <a:spLocks noGrp="1"/>
          </p:cNvSpPr>
          <p:nvPr>
            <p:ph idx="1"/>
          </p:nvPr>
        </p:nvSpPr>
        <p:spPr/>
        <p:txBody>
          <a:bodyPr/>
          <a:lstStyle/>
          <a:p>
            <a:pPr lvl="0"/>
            <a:r>
              <a:rPr lang="en-GB" dirty="0" smtClean="0"/>
              <a:t>to </a:t>
            </a:r>
            <a:r>
              <a:rPr lang="en-GB" dirty="0"/>
              <a:t>consider the ethically legitimating potential of workplace </a:t>
            </a:r>
            <a:r>
              <a:rPr lang="en-GB" dirty="0" smtClean="0"/>
              <a:t>discourse</a:t>
            </a:r>
          </a:p>
          <a:p>
            <a:pPr lvl="0"/>
            <a:r>
              <a:rPr lang="en-GB" dirty="0" smtClean="0"/>
              <a:t>to outline </a:t>
            </a:r>
            <a:r>
              <a:rPr lang="en-GB" dirty="0"/>
              <a:t>some criteria that workplace discourse needs to meet if it is to conform to the expectations of discourse </a:t>
            </a:r>
            <a:r>
              <a:rPr lang="en-GB" dirty="0" smtClean="0"/>
              <a:t>ethics </a:t>
            </a:r>
            <a:endParaRPr lang="en-GB" dirty="0"/>
          </a:p>
          <a:p>
            <a:r>
              <a:rPr lang="en-GB" dirty="0" smtClean="0"/>
              <a:t>to describe </a:t>
            </a:r>
            <a:r>
              <a:rPr lang="en-GB" dirty="0"/>
              <a:t>some structural features of communication that might help these criteria to be </a:t>
            </a:r>
            <a:r>
              <a:rPr lang="en-GB" dirty="0" smtClean="0"/>
              <a:t>met</a:t>
            </a:r>
          </a:p>
          <a:p>
            <a:endParaRPr lang="en-GB" dirty="0"/>
          </a:p>
        </p:txBody>
      </p:sp>
    </p:spTree>
    <p:extLst>
      <p:ext uri="{BB962C8B-B14F-4D97-AF65-F5344CB8AC3E}">
        <p14:creationId xmlns:p14="http://schemas.microsoft.com/office/powerpoint/2010/main" val="24721313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workplace democracy</a:t>
            </a:r>
            <a:endParaRPr lang="en-GB" dirty="0"/>
          </a:p>
        </p:txBody>
      </p:sp>
      <p:sp>
        <p:nvSpPr>
          <p:cNvPr id="3" name="Content Placeholder 2"/>
          <p:cNvSpPr>
            <a:spLocks noGrp="1"/>
          </p:cNvSpPr>
          <p:nvPr>
            <p:ph idx="1"/>
          </p:nvPr>
        </p:nvSpPr>
        <p:spPr/>
        <p:txBody>
          <a:bodyPr>
            <a:normAutofit fontScale="92500"/>
          </a:bodyPr>
          <a:lstStyle/>
          <a:p>
            <a:r>
              <a:rPr lang="en-GB" dirty="0" smtClean="0"/>
              <a:t>practically feasible</a:t>
            </a:r>
          </a:p>
          <a:p>
            <a:r>
              <a:rPr lang="en-GB" dirty="0" smtClean="0"/>
              <a:t>instrumentally beneficial </a:t>
            </a:r>
          </a:p>
          <a:p>
            <a:r>
              <a:rPr lang="en-GB" dirty="0" smtClean="0"/>
              <a:t>ethically desirable</a:t>
            </a:r>
          </a:p>
          <a:p>
            <a:pPr marL="0" indent="0" algn="r">
              <a:buNone/>
            </a:pPr>
            <a:r>
              <a:rPr lang="en-GB" dirty="0" smtClean="0">
                <a:hlinkClick r:id="rId3"/>
              </a:rPr>
              <a:t>www.youtube.com/watch?v=UE9QpHFGIlg</a:t>
            </a:r>
            <a:endParaRPr lang="en-GB" dirty="0" smtClean="0"/>
          </a:p>
          <a:p>
            <a:pPr marL="0" indent="0" algn="r">
              <a:buNone/>
            </a:pPr>
            <a:endParaRPr lang="en-GB" dirty="0"/>
          </a:p>
          <a:p>
            <a:r>
              <a:rPr lang="en-GB" dirty="0" smtClean="0"/>
              <a:t>but, workplace democracy can take many forms</a:t>
            </a:r>
          </a:p>
          <a:p>
            <a:r>
              <a:rPr lang="en-GB" dirty="0" smtClean="0"/>
              <a:t>so what criteria must it meet to conform to the expectations of discourse ethics?</a:t>
            </a:r>
          </a:p>
          <a:p>
            <a:pPr marL="0" indent="0" algn="r">
              <a:buNone/>
            </a:pPr>
            <a:endParaRPr lang="en-GB" dirty="0"/>
          </a:p>
        </p:txBody>
      </p:sp>
    </p:spTree>
    <p:extLst>
      <p:ext uri="{BB962C8B-B14F-4D97-AF65-F5344CB8AC3E}">
        <p14:creationId xmlns:p14="http://schemas.microsoft.com/office/powerpoint/2010/main" val="3398059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three sets of criteria:</a:t>
            </a:r>
            <a:endParaRPr lang="en-GB" dirty="0"/>
          </a:p>
        </p:txBody>
      </p:sp>
      <p:sp>
        <p:nvSpPr>
          <p:cNvPr id="3" name="Content Placeholder 2"/>
          <p:cNvSpPr>
            <a:spLocks noGrp="1"/>
          </p:cNvSpPr>
          <p:nvPr>
            <p:ph idx="1"/>
          </p:nvPr>
        </p:nvSpPr>
        <p:spPr/>
        <p:txBody>
          <a:bodyPr/>
          <a:lstStyle/>
          <a:p>
            <a:pPr marL="514350" indent="-514350">
              <a:buFont typeface="+mj-lt"/>
              <a:buAutoNum type="arabicPeriod"/>
            </a:pPr>
            <a:r>
              <a:rPr lang="en-GB" dirty="0" smtClean="0"/>
              <a:t>involvement of all employees </a:t>
            </a:r>
          </a:p>
          <a:p>
            <a:pPr marL="514350" indent="-514350">
              <a:buFont typeface="+mj-lt"/>
              <a:buAutoNum type="arabicPeriod"/>
            </a:pPr>
            <a:r>
              <a:rPr lang="en-GB" dirty="0" smtClean="0"/>
              <a:t>participating in discourse with the right motivation</a:t>
            </a:r>
          </a:p>
          <a:p>
            <a:pPr marL="514350" indent="-514350">
              <a:buFont typeface="+mj-lt"/>
              <a:buAutoNum type="arabicPeriod"/>
            </a:pPr>
            <a:r>
              <a:rPr lang="en-GB" dirty="0" smtClean="0"/>
              <a:t>the structure of ethically legitimating discourse</a:t>
            </a:r>
            <a:endParaRPr lang="en-GB" dirty="0"/>
          </a:p>
        </p:txBody>
      </p:sp>
    </p:spTree>
    <p:extLst>
      <p:ext uri="{BB962C8B-B14F-4D97-AF65-F5344CB8AC3E}">
        <p14:creationId xmlns:p14="http://schemas.microsoft.com/office/powerpoint/2010/main" val="2208640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1</a:t>
            </a:r>
            <a:r>
              <a:rPr lang="en-GB" dirty="0"/>
              <a:t>: </a:t>
            </a:r>
            <a:r>
              <a:rPr lang="en-GB" dirty="0" smtClean="0"/>
              <a:t>involvement of all employees </a:t>
            </a:r>
            <a:endParaRPr lang="en-GB" dirty="0"/>
          </a:p>
        </p:txBody>
      </p:sp>
      <p:sp>
        <p:nvSpPr>
          <p:cNvPr id="3" name="Content Placeholder 2"/>
          <p:cNvSpPr>
            <a:spLocks noGrp="1"/>
          </p:cNvSpPr>
          <p:nvPr>
            <p:ph idx="1"/>
          </p:nvPr>
        </p:nvSpPr>
        <p:spPr/>
        <p:txBody>
          <a:bodyPr/>
          <a:lstStyle/>
          <a:p>
            <a:r>
              <a:rPr lang="en-GB" dirty="0" smtClean="0"/>
              <a:t>provide open, equal access </a:t>
            </a:r>
          </a:p>
          <a:p>
            <a:r>
              <a:rPr lang="en-GB" dirty="0" smtClean="0"/>
              <a:t>beware of informal barriers to participation</a:t>
            </a:r>
          </a:p>
          <a:p>
            <a:r>
              <a:rPr lang="en-GB" dirty="0" smtClean="0"/>
              <a:t>consider the potential of ICT</a:t>
            </a:r>
            <a:endParaRPr lang="en-GB" dirty="0"/>
          </a:p>
        </p:txBody>
      </p:sp>
    </p:spTree>
    <p:extLst>
      <p:ext uri="{BB962C8B-B14F-4D97-AF65-F5344CB8AC3E}">
        <p14:creationId xmlns:p14="http://schemas.microsoft.com/office/powerpoint/2010/main" val="26125489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a:t>
            </a:r>
            <a:r>
              <a:rPr lang="en-GB" dirty="0" smtClean="0"/>
              <a:t>heory </a:t>
            </a:r>
            <a:r>
              <a:rPr lang="en-GB" dirty="0"/>
              <a:t>in </a:t>
            </a:r>
            <a:r>
              <a:rPr lang="en-GB" dirty="0" smtClean="0"/>
              <a:t>practice</a:t>
            </a:r>
            <a:endParaRPr lang="en-GB" dirty="0"/>
          </a:p>
        </p:txBody>
      </p:sp>
      <p:sp>
        <p:nvSpPr>
          <p:cNvPr id="3" name="Content Placeholder 2"/>
          <p:cNvSpPr>
            <a:spLocks noGrp="1"/>
          </p:cNvSpPr>
          <p:nvPr>
            <p:ph idx="1"/>
          </p:nvPr>
        </p:nvSpPr>
        <p:spPr/>
        <p:txBody>
          <a:bodyPr/>
          <a:lstStyle/>
          <a:p>
            <a:endParaRPr lang="en-GB" dirty="0" smtClean="0"/>
          </a:p>
          <a:p>
            <a:pPr marL="0" indent="0" algn="ctr">
              <a:buNone/>
            </a:pPr>
            <a:r>
              <a:rPr lang="en-GB" dirty="0"/>
              <a:t>d</a:t>
            </a:r>
            <a:r>
              <a:rPr lang="en-GB" dirty="0" smtClean="0"/>
              <a:t>iscourse </a:t>
            </a:r>
            <a:r>
              <a:rPr lang="en-GB" dirty="0"/>
              <a:t>and </a:t>
            </a:r>
            <a:r>
              <a:rPr lang="en-GB" dirty="0" smtClean="0"/>
              <a:t>open door policies</a:t>
            </a:r>
            <a:endParaRPr lang="en-GB" dirty="0"/>
          </a:p>
          <a:p>
            <a:endParaRPr lang="en-GB" dirty="0"/>
          </a:p>
        </p:txBody>
      </p:sp>
    </p:spTree>
    <p:extLst>
      <p:ext uri="{BB962C8B-B14F-4D97-AF65-F5344CB8AC3E}">
        <p14:creationId xmlns:p14="http://schemas.microsoft.com/office/powerpoint/2010/main" val="2888491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2</a:t>
            </a:r>
            <a:r>
              <a:rPr lang="en-GB" dirty="0"/>
              <a:t>: </a:t>
            </a:r>
            <a:r>
              <a:rPr lang="en-GB" dirty="0" smtClean="0"/>
              <a:t>participating in discourse with the right motivation</a:t>
            </a:r>
            <a:endParaRPr lang="en-GB" dirty="0"/>
          </a:p>
        </p:txBody>
      </p:sp>
      <p:sp>
        <p:nvSpPr>
          <p:cNvPr id="3" name="Content Placeholder 2"/>
          <p:cNvSpPr>
            <a:spLocks noGrp="1"/>
          </p:cNvSpPr>
          <p:nvPr>
            <p:ph idx="1"/>
          </p:nvPr>
        </p:nvSpPr>
        <p:spPr/>
        <p:txBody>
          <a:bodyPr>
            <a:normAutofit/>
          </a:bodyPr>
          <a:lstStyle/>
          <a:p>
            <a:r>
              <a:rPr lang="en-GB" dirty="0" smtClean="0"/>
              <a:t>with the </a:t>
            </a:r>
            <a:r>
              <a:rPr lang="en-GB" dirty="0"/>
              <a:t>intention of reaching shared </a:t>
            </a:r>
            <a:r>
              <a:rPr lang="en-GB" dirty="0" smtClean="0"/>
              <a:t>understanding</a:t>
            </a:r>
          </a:p>
          <a:p>
            <a:r>
              <a:rPr lang="en-GB" dirty="0" smtClean="0"/>
              <a:t>with a commitment  to </a:t>
            </a:r>
            <a:r>
              <a:rPr lang="en-GB" dirty="0"/>
              <a:t>listening to other people’s </a:t>
            </a:r>
            <a:r>
              <a:rPr lang="en-GB" dirty="0" smtClean="0"/>
              <a:t>views and amending one’s own </a:t>
            </a:r>
            <a:r>
              <a:rPr lang="en-GB" dirty="0"/>
              <a:t>perspectives </a:t>
            </a:r>
            <a:r>
              <a:rPr lang="en-GB" dirty="0" smtClean="0"/>
              <a:t>accordingly</a:t>
            </a:r>
          </a:p>
          <a:p>
            <a:r>
              <a:rPr lang="en-GB" dirty="0" smtClean="0"/>
              <a:t>rather than with the aim of winning the debate</a:t>
            </a:r>
          </a:p>
          <a:p>
            <a:endParaRPr lang="en-GB" dirty="0"/>
          </a:p>
        </p:txBody>
      </p:sp>
    </p:spTree>
    <p:extLst>
      <p:ext uri="{BB962C8B-B14F-4D97-AF65-F5344CB8AC3E}">
        <p14:creationId xmlns:p14="http://schemas.microsoft.com/office/powerpoint/2010/main" val="12013688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contrasting </a:t>
            </a:r>
            <a:r>
              <a:rPr lang="en-GB" dirty="0"/>
              <a:t>communicative action to strategic </a:t>
            </a:r>
            <a:r>
              <a:rPr lang="en-GB" dirty="0" smtClean="0"/>
              <a:t>action</a:t>
            </a:r>
            <a:endParaRPr lang="en-GB" dirty="0"/>
          </a:p>
        </p:txBody>
      </p:sp>
      <p:sp>
        <p:nvSpPr>
          <p:cNvPr id="3" name="Content Placeholder 2"/>
          <p:cNvSpPr>
            <a:spLocks noGrp="1"/>
          </p:cNvSpPr>
          <p:nvPr>
            <p:ph idx="1"/>
          </p:nvPr>
        </p:nvSpPr>
        <p:spPr/>
        <p:txBody>
          <a:bodyPr/>
          <a:lstStyle/>
          <a:p>
            <a:r>
              <a:rPr lang="en-GB" b="1" dirty="0" smtClean="0"/>
              <a:t>acting strategically</a:t>
            </a:r>
            <a:r>
              <a:rPr lang="en-GB" dirty="0"/>
              <a:t>: </a:t>
            </a:r>
            <a:r>
              <a:rPr lang="en-GB" dirty="0" smtClean="0"/>
              <a:t>entering discourse with </a:t>
            </a:r>
            <a:r>
              <a:rPr lang="en-GB" dirty="0"/>
              <a:t>the intention of imposing some agenda that we value and </a:t>
            </a:r>
            <a:r>
              <a:rPr lang="en-GB" dirty="0" smtClean="0"/>
              <a:t>using discourse </a:t>
            </a:r>
            <a:r>
              <a:rPr lang="en-GB" dirty="0"/>
              <a:t>as a means of gaining other people’s support for that </a:t>
            </a:r>
            <a:r>
              <a:rPr lang="en-GB" dirty="0" smtClean="0"/>
              <a:t>agenda</a:t>
            </a:r>
          </a:p>
          <a:p>
            <a:r>
              <a:rPr lang="en-GB" b="1" dirty="0"/>
              <a:t>acting communicatively</a:t>
            </a:r>
            <a:r>
              <a:rPr lang="en-GB" dirty="0"/>
              <a:t>: </a:t>
            </a:r>
            <a:r>
              <a:rPr lang="en-GB" dirty="0" smtClean="0"/>
              <a:t>entering discourse with </a:t>
            </a:r>
            <a:r>
              <a:rPr lang="en-GB" dirty="0"/>
              <a:t>the intention of reaching shared </a:t>
            </a:r>
            <a:r>
              <a:rPr lang="en-GB" dirty="0" smtClean="0"/>
              <a:t>understanding</a:t>
            </a:r>
          </a:p>
          <a:p>
            <a:pPr marL="0" indent="0" algn="r">
              <a:buNone/>
            </a:pPr>
            <a:r>
              <a:rPr lang="en-GB" sz="2800" dirty="0" smtClean="0"/>
              <a:t>(Habermas, 1984/1981</a:t>
            </a:r>
            <a:r>
              <a:rPr lang="en-GB" sz="2800" dirty="0"/>
              <a:t>, 1987/1981, </a:t>
            </a:r>
            <a:r>
              <a:rPr lang="en-GB" sz="2800" dirty="0" smtClean="0"/>
              <a:t>1990/1983)</a:t>
            </a:r>
            <a:endParaRPr lang="en-GB" sz="2800" dirty="0"/>
          </a:p>
        </p:txBody>
      </p:sp>
    </p:spTree>
    <p:extLst>
      <p:ext uri="{BB962C8B-B14F-4D97-AF65-F5344CB8AC3E}">
        <p14:creationId xmlns:p14="http://schemas.microsoft.com/office/powerpoint/2010/main" val="20506601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3</a:t>
            </a:r>
            <a:r>
              <a:rPr lang="en-GB" dirty="0"/>
              <a:t>. </a:t>
            </a:r>
            <a:r>
              <a:rPr lang="en-GB" dirty="0" smtClean="0"/>
              <a:t>the structure of ethically legitimating discourse</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Habermas: the </a:t>
            </a:r>
            <a:r>
              <a:rPr lang="en-GB" dirty="0"/>
              <a:t>fundamental purpose of all human communication is to reach </a:t>
            </a:r>
            <a:r>
              <a:rPr lang="en-GB" b="1" dirty="0"/>
              <a:t>shared </a:t>
            </a:r>
            <a:r>
              <a:rPr lang="en-GB" b="1" dirty="0" smtClean="0"/>
              <a:t>understanding</a:t>
            </a:r>
            <a:r>
              <a:rPr lang="en-GB" dirty="0" smtClean="0"/>
              <a:t>, which needs to be achieved in relation to: </a:t>
            </a:r>
          </a:p>
          <a:p>
            <a:r>
              <a:rPr lang="en-GB" dirty="0" smtClean="0"/>
              <a:t>the </a:t>
            </a:r>
            <a:r>
              <a:rPr lang="en-GB" b="1" dirty="0"/>
              <a:t>factual content </a:t>
            </a:r>
            <a:r>
              <a:rPr lang="en-GB" dirty="0"/>
              <a:t>of </a:t>
            </a:r>
            <a:r>
              <a:rPr lang="en-GB" dirty="0" smtClean="0"/>
              <a:t>what is said</a:t>
            </a:r>
            <a:endParaRPr lang="en-GB" dirty="0"/>
          </a:p>
          <a:p>
            <a:r>
              <a:rPr lang="en-GB" dirty="0" smtClean="0"/>
              <a:t>people’s </a:t>
            </a:r>
            <a:r>
              <a:rPr lang="en-GB" b="1" dirty="0" smtClean="0"/>
              <a:t>authority</a:t>
            </a:r>
            <a:r>
              <a:rPr lang="en-GB" dirty="0" smtClean="0"/>
              <a:t> </a:t>
            </a:r>
            <a:r>
              <a:rPr lang="en-GB" dirty="0"/>
              <a:t>to </a:t>
            </a:r>
            <a:r>
              <a:rPr lang="en-GB" dirty="0" smtClean="0"/>
              <a:t>say what they say</a:t>
            </a:r>
            <a:endParaRPr lang="en-GB" dirty="0"/>
          </a:p>
          <a:p>
            <a:r>
              <a:rPr lang="en-GB" dirty="0" smtClean="0"/>
              <a:t>what people </a:t>
            </a:r>
            <a:r>
              <a:rPr lang="en-GB" b="1" dirty="0" smtClean="0"/>
              <a:t>intend </a:t>
            </a:r>
            <a:r>
              <a:rPr lang="en-GB" dirty="0" smtClean="0"/>
              <a:t>to achieve by saying what they say</a:t>
            </a:r>
            <a:endParaRPr lang="en-GB" dirty="0"/>
          </a:p>
          <a:p>
            <a:pPr marL="0" indent="0">
              <a:buNone/>
            </a:pPr>
            <a:endParaRPr lang="en-GB" dirty="0" smtClean="0"/>
          </a:p>
          <a:p>
            <a:endParaRPr lang="en-GB" dirty="0" smtClean="0"/>
          </a:p>
          <a:p>
            <a:endParaRPr lang="en-GB" dirty="0"/>
          </a:p>
        </p:txBody>
      </p:sp>
    </p:spTree>
    <p:extLst>
      <p:ext uri="{BB962C8B-B14F-4D97-AF65-F5344CB8AC3E}">
        <p14:creationId xmlns:p14="http://schemas.microsoft.com/office/powerpoint/2010/main" val="3965464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484</TotalTime>
  <Words>724</Words>
  <Application>Microsoft Office PowerPoint</Application>
  <PresentationFormat>On-screen Show (4:3)</PresentationFormat>
  <Paragraphs>77</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Ethics Theory  and  Business Practice</vt:lpstr>
      <vt:lpstr>aims</vt:lpstr>
      <vt:lpstr>workplace democracy</vt:lpstr>
      <vt:lpstr>three sets of criteria:</vt:lpstr>
      <vt:lpstr>1: involvement of all employees </vt:lpstr>
      <vt:lpstr>theory in practice</vt:lpstr>
      <vt:lpstr>2: participating in discourse with the right motivation</vt:lpstr>
      <vt:lpstr>contrasting communicative action to strategic action</vt:lpstr>
      <vt:lpstr>3. the structure of ethically legitimating discourse</vt:lpstr>
      <vt:lpstr>such shared understanding can only be achieved if …</vt:lpstr>
      <vt:lpstr>theory in practice</vt:lpstr>
      <vt:lpstr>key points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User</dc:creator>
  <cp:lastModifiedBy>scooke</cp:lastModifiedBy>
  <cp:revision>47</cp:revision>
  <dcterms:created xsi:type="dcterms:W3CDTF">2014-04-08T09:24:31Z</dcterms:created>
  <dcterms:modified xsi:type="dcterms:W3CDTF">2014-12-11T15:10:03Z</dcterms:modified>
</cp:coreProperties>
</file>