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0" r:id="rId4"/>
    <p:sldId id="274" r:id="rId5"/>
    <p:sldId id="277" r:id="rId6"/>
    <p:sldId id="278" r:id="rId7"/>
    <p:sldId id="276" r:id="rId8"/>
    <p:sldId id="280" r:id="rId9"/>
    <p:sldId id="279" r:id="rId10"/>
    <p:sldId id="282" r:id="rId11"/>
    <p:sldId id="283" r:id="rId12"/>
    <p:sldId id="284" r:id="rId13"/>
    <p:sldId id="285" r:id="rId14"/>
    <p:sldId id="286" r:id="rId15"/>
    <p:sldId id="289" r:id="rId16"/>
    <p:sldId id="287" r:id="rId17"/>
    <p:sldId id="288" r:id="rId18"/>
    <p:sldId id="26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>
        <p:scale>
          <a:sx n="61" d="100"/>
          <a:sy n="61" d="100"/>
        </p:scale>
        <p:origin x="-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BFA1D7-9436-4930-8979-47C9BE9B533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D5B430-F39E-47F4-A92D-A405AEC26293}">
      <dgm:prSet phldrT="[Text]" custT="1"/>
      <dgm:spPr/>
      <dgm:t>
        <a:bodyPr/>
        <a:lstStyle/>
        <a:p>
          <a:r>
            <a:rPr lang="en-GB" sz="2400" dirty="0" smtClean="0"/>
            <a:t>men dominate public life</a:t>
          </a:r>
          <a:endParaRPr lang="en-GB" sz="2400" dirty="0"/>
        </a:p>
      </dgm:t>
    </dgm:pt>
    <dgm:pt modelId="{DA93C85F-EF77-49D8-A9F1-9A72F3524A92}" type="parTrans" cxnId="{820A58A1-CFD3-4CF3-9473-29312E3DAA6B}">
      <dgm:prSet/>
      <dgm:spPr/>
      <dgm:t>
        <a:bodyPr/>
        <a:lstStyle/>
        <a:p>
          <a:endParaRPr lang="en-GB"/>
        </a:p>
      </dgm:t>
    </dgm:pt>
    <dgm:pt modelId="{D382C343-FB48-4C60-8190-1A3CB8B540FC}" type="sibTrans" cxnId="{820A58A1-CFD3-4CF3-9473-29312E3DAA6B}">
      <dgm:prSet/>
      <dgm:spPr/>
      <dgm:t>
        <a:bodyPr/>
        <a:lstStyle/>
        <a:p>
          <a:endParaRPr lang="en-GB"/>
        </a:p>
      </dgm:t>
    </dgm:pt>
    <dgm:pt modelId="{E4DBBCBC-4220-4376-A637-E236B8DD467F}">
      <dgm:prSet phldrT="[Text]" custT="1"/>
      <dgm:spPr/>
      <dgm:t>
        <a:bodyPr/>
        <a:lstStyle/>
        <a:p>
          <a:r>
            <a:rPr lang="en-GB" sz="2400" dirty="0" smtClean="0"/>
            <a:t>masculine traits come to be associated with success in public life </a:t>
          </a:r>
          <a:endParaRPr lang="en-GB" sz="2400" dirty="0"/>
        </a:p>
      </dgm:t>
    </dgm:pt>
    <dgm:pt modelId="{4DFC4EA5-F64D-4D5B-8B07-EA8B5711CF17}" type="parTrans" cxnId="{F3DB3821-8BEE-4E79-AB71-CEA95FBD488A}">
      <dgm:prSet/>
      <dgm:spPr/>
      <dgm:t>
        <a:bodyPr/>
        <a:lstStyle/>
        <a:p>
          <a:endParaRPr lang="en-GB"/>
        </a:p>
      </dgm:t>
    </dgm:pt>
    <dgm:pt modelId="{08860CE9-27F6-4C69-9461-E9046EF1B364}" type="sibTrans" cxnId="{F3DB3821-8BEE-4E79-AB71-CEA95FBD488A}">
      <dgm:prSet/>
      <dgm:spPr/>
      <dgm:t>
        <a:bodyPr/>
        <a:lstStyle/>
        <a:p>
          <a:endParaRPr lang="en-GB"/>
        </a:p>
      </dgm:t>
    </dgm:pt>
    <dgm:pt modelId="{69C7BE43-631A-4E1F-9FE5-DAA564AF87E7}">
      <dgm:prSet phldrT="[Text]" custT="1"/>
      <dgm:spPr/>
      <dgm:t>
        <a:bodyPr/>
        <a:lstStyle/>
        <a:p>
          <a:r>
            <a:rPr lang="en-GB" sz="2400" dirty="0" smtClean="0"/>
            <a:t>men demonstrate masculine traits most emphatically, so they are considered best suited to public life</a:t>
          </a:r>
          <a:endParaRPr lang="en-GB" sz="2400" dirty="0"/>
        </a:p>
      </dgm:t>
    </dgm:pt>
    <dgm:pt modelId="{61D94B6D-0AE2-4C14-B4EA-CE9B699734A3}" type="parTrans" cxnId="{86542036-A712-48E2-9E48-83B6A0238342}">
      <dgm:prSet/>
      <dgm:spPr/>
      <dgm:t>
        <a:bodyPr/>
        <a:lstStyle/>
        <a:p>
          <a:endParaRPr lang="en-GB"/>
        </a:p>
      </dgm:t>
    </dgm:pt>
    <dgm:pt modelId="{AFE7CF49-6C5C-472C-B5F3-A96C2B67187C}" type="sibTrans" cxnId="{86542036-A712-48E2-9E48-83B6A0238342}">
      <dgm:prSet/>
      <dgm:spPr/>
      <dgm:t>
        <a:bodyPr/>
        <a:lstStyle/>
        <a:p>
          <a:endParaRPr lang="en-GB"/>
        </a:p>
      </dgm:t>
    </dgm:pt>
    <dgm:pt modelId="{2F8AFF44-CA65-4121-A493-69848119C118}" type="pres">
      <dgm:prSet presAssocID="{98BFA1D7-9436-4930-8979-47C9BE9B53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DEF2E2-B79F-4DD5-8806-F7BC66E15938}" type="pres">
      <dgm:prSet presAssocID="{03D5B430-F39E-47F4-A92D-A405AEC26293}" presName="node" presStyleLbl="node1" presStyleIdx="0" presStyleCnt="3" custScaleX="149062" custScaleY="146164" custRadScaleRad="111398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3A7AE9-3A17-4F65-8886-17DAA3848397}" type="pres">
      <dgm:prSet presAssocID="{03D5B430-F39E-47F4-A92D-A405AEC26293}" presName="spNode" presStyleCnt="0"/>
      <dgm:spPr/>
    </dgm:pt>
    <dgm:pt modelId="{28874F13-D088-479E-AA42-C2A9B613FEAC}" type="pres">
      <dgm:prSet presAssocID="{D382C343-FB48-4C60-8190-1A3CB8B540FC}" presName="sibTrans" presStyleLbl="sibTrans1D1" presStyleIdx="0" presStyleCnt="3"/>
      <dgm:spPr/>
      <dgm:t>
        <a:bodyPr/>
        <a:lstStyle/>
        <a:p>
          <a:endParaRPr lang="en-GB"/>
        </a:p>
      </dgm:t>
    </dgm:pt>
    <dgm:pt modelId="{4E27EF7D-947F-44F7-A1F7-DAB91A9445C0}" type="pres">
      <dgm:prSet presAssocID="{E4DBBCBC-4220-4376-A637-E236B8DD467F}" presName="node" presStyleLbl="node1" presStyleIdx="1" presStyleCnt="3" custScaleX="152686" custScaleY="157836" custRadScaleRad="129406" custRadScaleInc="-46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28DCE5-A375-4A5D-8BFC-73FE16A5E907}" type="pres">
      <dgm:prSet presAssocID="{E4DBBCBC-4220-4376-A637-E236B8DD467F}" presName="spNode" presStyleCnt="0"/>
      <dgm:spPr/>
    </dgm:pt>
    <dgm:pt modelId="{44A11306-F111-499F-9F3A-6C4BC484348E}" type="pres">
      <dgm:prSet presAssocID="{08860CE9-27F6-4C69-9461-E9046EF1B364}" presName="sibTrans" presStyleLbl="sibTrans1D1" presStyleIdx="1" presStyleCnt="3"/>
      <dgm:spPr/>
      <dgm:t>
        <a:bodyPr/>
        <a:lstStyle/>
        <a:p>
          <a:endParaRPr lang="en-GB"/>
        </a:p>
      </dgm:t>
    </dgm:pt>
    <dgm:pt modelId="{80DD2B7D-49AD-45E1-8BEF-6771979A2257}" type="pres">
      <dgm:prSet presAssocID="{69C7BE43-631A-4E1F-9FE5-DAA564AF87E7}" presName="node" presStyleLbl="node1" presStyleIdx="2" presStyleCnt="3" custScaleX="157666" custScaleY="157835" custRadScaleRad="121296" custRadScaleInc="49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1545EA-292D-4EF1-94BC-79150E33F324}" type="pres">
      <dgm:prSet presAssocID="{69C7BE43-631A-4E1F-9FE5-DAA564AF87E7}" presName="spNode" presStyleCnt="0"/>
      <dgm:spPr/>
    </dgm:pt>
    <dgm:pt modelId="{4CD7C7FE-01C8-4744-99B2-9FAD23205422}" type="pres">
      <dgm:prSet presAssocID="{AFE7CF49-6C5C-472C-B5F3-A96C2B67187C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331CB8BD-D487-4219-A17E-ECA761107CEF}" type="presOf" srcId="{E4DBBCBC-4220-4376-A637-E236B8DD467F}" destId="{4E27EF7D-947F-44F7-A1F7-DAB91A9445C0}" srcOrd="0" destOrd="0" presId="urn:microsoft.com/office/officeart/2005/8/layout/cycle5"/>
    <dgm:cxn modelId="{86542036-A712-48E2-9E48-83B6A0238342}" srcId="{98BFA1D7-9436-4930-8979-47C9BE9B5338}" destId="{69C7BE43-631A-4E1F-9FE5-DAA564AF87E7}" srcOrd="2" destOrd="0" parTransId="{61D94B6D-0AE2-4C14-B4EA-CE9B699734A3}" sibTransId="{AFE7CF49-6C5C-472C-B5F3-A96C2B67187C}"/>
    <dgm:cxn modelId="{79D4728A-9742-4BC2-95D7-3725AEAA67A3}" type="presOf" srcId="{08860CE9-27F6-4C69-9461-E9046EF1B364}" destId="{44A11306-F111-499F-9F3A-6C4BC484348E}" srcOrd="0" destOrd="0" presId="urn:microsoft.com/office/officeart/2005/8/layout/cycle5"/>
    <dgm:cxn modelId="{BA10E39D-AF3A-41F3-9D8A-C1E2FF2A7560}" type="presOf" srcId="{03D5B430-F39E-47F4-A92D-A405AEC26293}" destId="{96DEF2E2-B79F-4DD5-8806-F7BC66E15938}" srcOrd="0" destOrd="0" presId="urn:microsoft.com/office/officeart/2005/8/layout/cycle5"/>
    <dgm:cxn modelId="{97D7FA1E-15EF-4537-B18D-0E54DB634B47}" type="presOf" srcId="{98BFA1D7-9436-4930-8979-47C9BE9B5338}" destId="{2F8AFF44-CA65-4121-A493-69848119C118}" srcOrd="0" destOrd="0" presId="urn:microsoft.com/office/officeart/2005/8/layout/cycle5"/>
    <dgm:cxn modelId="{63AC9B6C-8FC3-4606-BDBE-F952DFAB9FEC}" type="presOf" srcId="{69C7BE43-631A-4E1F-9FE5-DAA564AF87E7}" destId="{80DD2B7D-49AD-45E1-8BEF-6771979A2257}" srcOrd="0" destOrd="0" presId="urn:microsoft.com/office/officeart/2005/8/layout/cycle5"/>
    <dgm:cxn modelId="{E913AB73-5A11-431F-8DDC-CAB5B055804F}" type="presOf" srcId="{AFE7CF49-6C5C-472C-B5F3-A96C2B67187C}" destId="{4CD7C7FE-01C8-4744-99B2-9FAD23205422}" srcOrd="0" destOrd="0" presId="urn:microsoft.com/office/officeart/2005/8/layout/cycle5"/>
    <dgm:cxn modelId="{3F20D6DA-CC3A-4055-9FC6-9DE8AD9FFBA2}" type="presOf" srcId="{D382C343-FB48-4C60-8190-1A3CB8B540FC}" destId="{28874F13-D088-479E-AA42-C2A9B613FEAC}" srcOrd="0" destOrd="0" presId="urn:microsoft.com/office/officeart/2005/8/layout/cycle5"/>
    <dgm:cxn modelId="{820A58A1-CFD3-4CF3-9473-29312E3DAA6B}" srcId="{98BFA1D7-9436-4930-8979-47C9BE9B5338}" destId="{03D5B430-F39E-47F4-A92D-A405AEC26293}" srcOrd="0" destOrd="0" parTransId="{DA93C85F-EF77-49D8-A9F1-9A72F3524A92}" sibTransId="{D382C343-FB48-4C60-8190-1A3CB8B540FC}"/>
    <dgm:cxn modelId="{F3DB3821-8BEE-4E79-AB71-CEA95FBD488A}" srcId="{98BFA1D7-9436-4930-8979-47C9BE9B5338}" destId="{E4DBBCBC-4220-4376-A637-E236B8DD467F}" srcOrd="1" destOrd="0" parTransId="{4DFC4EA5-F64D-4D5B-8B07-EA8B5711CF17}" sibTransId="{08860CE9-27F6-4C69-9461-E9046EF1B364}"/>
    <dgm:cxn modelId="{BC1B0AAA-CAC3-4CD7-B76C-8D08647490C2}" type="presParOf" srcId="{2F8AFF44-CA65-4121-A493-69848119C118}" destId="{96DEF2E2-B79F-4DD5-8806-F7BC66E15938}" srcOrd="0" destOrd="0" presId="urn:microsoft.com/office/officeart/2005/8/layout/cycle5"/>
    <dgm:cxn modelId="{3DD1C1A2-7F4C-466B-A521-819C7F254776}" type="presParOf" srcId="{2F8AFF44-CA65-4121-A493-69848119C118}" destId="{B73A7AE9-3A17-4F65-8886-17DAA3848397}" srcOrd="1" destOrd="0" presId="urn:microsoft.com/office/officeart/2005/8/layout/cycle5"/>
    <dgm:cxn modelId="{C79708B0-C6F0-45B3-94BF-94DB3945FD46}" type="presParOf" srcId="{2F8AFF44-CA65-4121-A493-69848119C118}" destId="{28874F13-D088-479E-AA42-C2A9B613FEAC}" srcOrd="2" destOrd="0" presId="urn:microsoft.com/office/officeart/2005/8/layout/cycle5"/>
    <dgm:cxn modelId="{0DE22D48-53C9-4B41-8FB2-3AAA2C8A1BA8}" type="presParOf" srcId="{2F8AFF44-CA65-4121-A493-69848119C118}" destId="{4E27EF7D-947F-44F7-A1F7-DAB91A9445C0}" srcOrd="3" destOrd="0" presId="urn:microsoft.com/office/officeart/2005/8/layout/cycle5"/>
    <dgm:cxn modelId="{674DD56C-619E-4524-942D-0F6C39561147}" type="presParOf" srcId="{2F8AFF44-CA65-4121-A493-69848119C118}" destId="{D428DCE5-A375-4A5D-8BFC-73FE16A5E907}" srcOrd="4" destOrd="0" presId="urn:microsoft.com/office/officeart/2005/8/layout/cycle5"/>
    <dgm:cxn modelId="{A4B8BC38-5A0D-4AF7-B1EE-8F6564FCF3B2}" type="presParOf" srcId="{2F8AFF44-CA65-4121-A493-69848119C118}" destId="{44A11306-F111-499F-9F3A-6C4BC484348E}" srcOrd="5" destOrd="0" presId="urn:microsoft.com/office/officeart/2005/8/layout/cycle5"/>
    <dgm:cxn modelId="{B5A676F8-096A-457B-904C-6A454874170A}" type="presParOf" srcId="{2F8AFF44-CA65-4121-A493-69848119C118}" destId="{80DD2B7D-49AD-45E1-8BEF-6771979A2257}" srcOrd="6" destOrd="0" presId="urn:microsoft.com/office/officeart/2005/8/layout/cycle5"/>
    <dgm:cxn modelId="{76311D7D-B752-42F3-8D9A-89026E34379E}" type="presParOf" srcId="{2F8AFF44-CA65-4121-A493-69848119C118}" destId="{E41545EA-292D-4EF1-94BC-79150E33F324}" srcOrd="7" destOrd="0" presId="urn:microsoft.com/office/officeart/2005/8/layout/cycle5"/>
    <dgm:cxn modelId="{7A740F3F-C83B-4F20-B380-EB6997D17B01}" type="presParOf" srcId="{2F8AFF44-CA65-4121-A493-69848119C118}" destId="{4CD7C7FE-01C8-4744-99B2-9FAD2320542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BFA1D7-9436-4930-8979-47C9BE9B533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D5B430-F39E-47F4-A92D-A405AEC2629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400" dirty="0" smtClean="0"/>
            <a:t>men dominate business leadership roles</a:t>
          </a:r>
          <a:endParaRPr lang="en-GB" sz="2400" dirty="0"/>
        </a:p>
      </dgm:t>
    </dgm:pt>
    <dgm:pt modelId="{DA93C85F-EF77-49D8-A9F1-9A72F3524A92}" type="parTrans" cxnId="{820A58A1-CFD3-4CF3-9473-29312E3DAA6B}">
      <dgm:prSet/>
      <dgm:spPr/>
      <dgm:t>
        <a:bodyPr/>
        <a:lstStyle/>
        <a:p>
          <a:endParaRPr lang="en-GB"/>
        </a:p>
      </dgm:t>
    </dgm:pt>
    <dgm:pt modelId="{D382C343-FB48-4C60-8190-1A3CB8B540FC}" type="sibTrans" cxnId="{820A58A1-CFD3-4CF3-9473-29312E3DAA6B}">
      <dgm:prSet/>
      <dgm:spPr/>
      <dgm:t>
        <a:bodyPr/>
        <a:lstStyle/>
        <a:p>
          <a:endParaRPr lang="en-GB"/>
        </a:p>
      </dgm:t>
    </dgm:pt>
    <dgm:pt modelId="{E4DBBCBC-4220-4376-A637-E236B8DD467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400" dirty="0" smtClean="0"/>
            <a:t>masculine traits come to be associated with success in business leadership</a:t>
          </a:r>
          <a:endParaRPr lang="en-GB" sz="2400" dirty="0"/>
        </a:p>
      </dgm:t>
    </dgm:pt>
    <dgm:pt modelId="{4DFC4EA5-F64D-4D5B-8B07-EA8B5711CF17}" type="parTrans" cxnId="{F3DB3821-8BEE-4E79-AB71-CEA95FBD488A}">
      <dgm:prSet/>
      <dgm:spPr/>
      <dgm:t>
        <a:bodyPr/>
        <a:lstStyle/>
        <a:p>
          <a:endParaRPr lang="en-GB"/>
        </a:p>
      </dgm:t>
    </dgm:pt>
    <dgm:pt modelId="{08860CE9-27F6-4C69-9461-E9046EF1B364}" type="sibTrans" cxnId="{F3DB3821-8BEE-4E79-AB71-CEA95FBD488A}">
      <dgm:prSet/>
      <dgm:spPr/>
      <dgm:t>
        <a:bodyPr/>
        <a:lstStyle/>
        <a:p>
          <a:endParaRPr lang="en-GB"/>
        </a:p>
      </dgm:t>
    </dgm:pt>
    <dgm:pt modelId="{69C7BE43-631A-4E1F-9FE5-DAA564AF87E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400" dirty="0" smtClean="0"/>
            <a:t>men demonstrate masculine traits most emphatically, so they are considered best suited to business leadership</a:t>
          </a:r>
          <a:endParaRPr lang="en-GB" sz="2400" dirty="0"/>
        </a:p>
      </dgm:t>
    </dgm:pt>
    <dgm:pt modelId="{61D94B6D-0AE2-4C14-B4EA-CE9B699734A3}" type="parTrans" cxnId="{86542036-A712-48E2-9E48-83B6A0238342}">
      <dgm:prSet/>
      <dgm:spPr/>
      <dgm:t>
        <a:bodyPr/>
        <a:lstStyle/>
        <a:p>
          <a:endParaRPr lang="en-GB"/>
        </a:p>
      </dgm:t>
    </dgm:pt>
    <dgm:pt modelId="{AFE7CF49-6C5C-472C-B5F3-A96C2B67187C}" type="sibTrans" cxnId="{86542036-A712-48E2-9E48-83B6A0238342}">
      <dgm:prSet/>
      <dgm:spPr/>
      <dgm:t>
        <a:bodyPr/>
        <a:lstStyle/>
        <a:p>
          <a:endParaRPr lang="en-GB"/>
        </a:p>
      </dgm:t>
    </dgm:pt>
    <dgm:pt modelId="{2F8AFF44-CA65-4121-A493-69848119C118}" type="pres">
      <dgm:prSet presAssocID="{98BFA1D7-9436-4930-8979-47C9BE9B53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DEF2E2-B79F-4DD5-8806-F7BC66E15938}" type="pres">
      <dgm:prSet presAssocID="{03D5B430-F39E-47F4-A92D-A405AEC26293}" presName="node" presStyleLbl="node1" presStyleIdx="0" presStyleCnt="3" custScaleX="149062" custScaleY="146164" custRadScaleRad="111398" custRadScaleInc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3A7AE9-3A17-4F65-8886-17DAA3848397}" type="pres">
      <dgm:prSet presAssocID="{03D5B430-F39E-47F4-A92D-A405AEC26293}" presName="spNode" presStyleCnt="0"/>
      <dgm:spPr/>
    </dgm:pt>
    <dgm:pt modelId="{28874F13-D088-479E-AA42-C2A9B613FEAC}" type="pres">
      <dgm:prSet presAssocID="{D382C343-FB48-4C60-8190-1A3CB8B540FC}" presName="sibTrans" presStyleLbl="sibTrans1D1" presStyleIdx="0" presStyleCnt="3"/>
      <dgm:spPr/>
      <dgm:t>
        <a:bodyPr/>
        <a:lstStyle/>
        <a:p>
          <a:endParaRPr lang="en-GB"/>
        </a:p>
      </dgm:t>
    </dgm:pt>
    <dgm:pt modelId="{4E27EF7D-947F-44F7-A1F7-DAB91A9445C0}" type="pres">
      <dgm:prSet presAssocID="{E4DBBCBC-4220-4376-A637-E236B8DD467F}" presName="node" presStyleLbl="node1" presStyleIdx="1" presStyleCnt="3" custScaleX="152686" custScaleY="157836" custRadScaleRad="129406" custRadScaleInc="-46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28DCE5-A375-4A5D-8BFC-73FE16A5E907}" type="pres">
      <dgm:prSet presAssocID="{E4DBBCBC-4220-4376-A637-E236B8DD467F}" presName="spNode" presStyleCnt="0"/>
      <dgm:spPr/>
    </dgm:pt>
    <dgm:pt modelId="{44A11306-F111-499F-9F3A-6C4BC484348E}" type="pres">
      <dgm:prSet presAssocID="{08860CE9-27F6-4C69-9461-E9046EF1B364}" presName="sibTrans" presStyleLbl="sibTrans1D1" presStyleIdx="1" presStyleCnt="3"/>
      <dgm:spPr/>
      <dgm:t>
        <a:bodyPr/>
        <a:lstStyle/>
        <a:p>
          <a:endParaRPr lang="en-GB"/>
        </a:p>
      </dgm:t>
    </dgm:pt>
    <dgm:pt modelId="{80DD2B7D-49AD-45E1-8BEF-6771979A2257}" type="pres">
      <dgm:prSet presAssocID="{69C7BE43-631A-4E1F-9FE5-DAA564AF87E7}" presName="node" presStyleLbl="node1" presStyleIdx="2" presStyleCnt="3" custScaleX="157666" custScaleY="157835" custRadScaleRad="121296" custRadScaleInc="49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1545EA-292D-4EF1-94BC-79150E33F324}" type="pres">
      <dgm:prSet presAssocID="{69C7BE43-631A-4E1F-9FE5-DAA564AF87E7}" presName="spNode" presStyleCnt="0"/>
      <dgm:spPr/>
    </dgm:pt>
    <dgm:pt modelId="{4CD7C7FE-01C8-4744-99B2-9FAD23205422}" type="pres">
      <dgm:prSet presAssocID="{AFE7CF49-6C5C-472C-B5F3-A96C2B67187C}" presName="sibTrans" presStyleLbl="sibTrans1D1" presStyleIdx="2" presStyleCnt="3"/>
      <dgm:spPr/>
      <dgm:t>
        <a:bodyPr/>
        <a:lstStyle/>
        <a:p>
          <a:endParaRPr lang="en-GB"/>
        </a:p>
      </dgm:t>
    </dgm:pt>
  </dgm:ptLst>
  <dgm:cxnLst>
    <dgm:cxn modelId="{B859710B-874B-4480-920E-FFDFD669793D}" type="presOf" srcId="{E4DBBCBC-4220-4376-A637-E236B8DD467F}" destId="{4E27EF7D-947F-44F7-A1F7-DAB91A9445C0}" srcOrd="0" destOrd="0" presId="urn:microsoft.com/office/officeart/2005/8/layout/cycle5"/>
    <dgm:cxn modelId="{1EF4E0BB-7BD0-4C3C-B81E-AC56EF0E0619}" type="presOf" srcId="{69C7BE43-631A-4E1F-9FE5-DAA564AF87E7}" destId="{80DD2B7D-49AD-45E1-8BEF-6771979A2257}" srcOrd="0" destOrd="0" presId="urn:microsoft.com/office/officeart/2005/8/layout/cycle5"/>
    <dgm:cxn modelId="{45BDF779-1BC3-42B0-8F6A-F249A0593D66}" type="presOf" srcId="{98BFA1D7-9436-4930-8979-47C9BE9B5338}" destId="{2F8AFF44-CA65-4121-A493-69848119C118}" srcOrd="0" destOrd="0" presId="urn:microsoft.com/office/officeart/2005/8/layout/cycle5"/>
    <dgm:cxn modelId="{6220C190-5445-4822-AF6D-300054ABADD3}" type="presOf" srcId="{D382C343-FB48-4C60-8190-1A3CB8B540FC}" destId="{28874F13-D088-479E-AA42-C2A9B613FEAC}" srcOrd="0" destOrd="0" presId="urn:microsoft.com/office/officeart/2005/8/layout/cycle5"/>
    <dgm:cxn modelId="{F3DB3821-8BEE-4E79-AB71-CEA95FBD488A}" srcId="{98BFA1D7-9436-4930-8979-47C9BE9B5338}" destId="{E4DBBCBC-4220-4376-A637-E236B8DD467F}" srcOrd="1" destOrd="0" parTransId="{4DFC4EA5-F64D-4D5B-8B07-EA8B5711CF17}" sibTransId="{08860CE9-27F6-4C69-9461-E9046EF1B364}"/>
    <dgm:cxn modelId="{820A58A1-CFD3-4CF3-9473-29312E3DAA6B}" srcId="{98BFA1D7-9436-4930-8979-47C9BE9B5338}" destId="{03D5B430-F39E-47F4-A92D-A405AEC26293}" srcOrd="0" destOrd="0" parTransId="{DA93C85F-EF77-49D8-A9F1-9A72F3524A92}" sibTransId="{D382C343-FB48-4C60-8190-1A3CB8B540FC}"/>
    <dgm:cxn modelId="{86542036-A712-48E2-9E48-83B6A0238342}" srcId="{98BFA1D7-9436-4930-8979-47C9BE9B5338}" destId="{69C7BE43-631A-4E1F-9FE5-DAA564AF87E7}" srcOrd="2" destOrd="0" parTransId="{61D94B6D-0AE2-4C14-B4EA-CE9B699734A3}" sibTransId="{AFE7CF49-6C5C-472C-B5F3-A96C2B67187C}"/>
    <dgm:cxn modelId="{6D735487-2286-46A9-BF8C-1F04D9995D6C}" type="presOf" srcId="{03D5B430-F39E-47F4-A92D-A405AEC26293}" destId="{96DEF2E2-B79F-4DD5-8806-F7BC66E15938}" srcOrd="0" destOrd="0" presId="urn:microsoft.com/office/officeart/2005/8/layout/cycle5"/>
    <dgm:cxn modelId="{093827DC-D52B-491B-A6D7-B00BBCB872D2}" type="presOf" srcId="{08860CE9-27F6-4C69-9461-E9046EF1B364}" destId="{44A11306-F111-499F-9F3A-6C4BC484348E}" srcOrd="0" destOrd="0" presId="urn:microsoft.com/office/officeart/2005/8/layout/cycle5"/>
    <dgm:cxn modelId="{8CE8A251-6F45-4C79-9288-2D3315A0A3D8}" type="presOf" srcId="{AFE7CF49-6C5C-472C-B5F3-A96C2B67187C}" destId="{4CD7C7FE-01C8-4744-99B2-9FAD23205422}" srcOrd="0" destOrd="0" presId="urn:microsoft.com/office/officeart/2005/8/layout/cycle5"/>
    <dgm:cxn modelId="{BE1EC991-571B-43BE-A0A1-6471EEE7FEA3}" type="presParOf" srcId="{2F8AFF44-CA65-4121-A493-69848119C118}" destId="{96DEF2E2-B79F-4DD5-8806-F7BC66E15938}" srcOrd="0" destOrd="0" presId="urn:microsoft.com/office/officeart/2005/8/layout/cycle5"/>
    <dgm:cxn modelId="{37BCF9C8-E947-4B3C-87F2-C224434E5CA8}" type="presParOf" srcId="{2F8AFF44-CA65-4121-A493-69848119C118}" destId="{B73A7AE9-3A17-4F65-8886-17DAA3848397}" srcOrd="1" destOrd="0" presId="urn:microsoft.com/office/officeart/2005/8/layout/cycle5"/>
    <dgm:cxn modelId="{232E00D6-C4CB-4C6D-9621-28F1EEA8EB89}" type="presParOf" srcId="{2F8AFF44-CA65-4121-A493-69848119C118}" destId="{28874F13-D088-479E-AA42-C2A9B613FEAC}" srcOrd="2" destOrd="0" presId="urn:microsoft.com/office/officeart/2005/8/layout/cycle5"/>
    <dgm:cxn modelId="{0BA47636-B04C-43AF-ACE6-DFC6E640572D}" type="presParOf" srcId="{2F8AFF44-CA65-4121-A493-69848119C118}" destId="{4E27EF7D-947F-44F7-A1F7-DAB91A9445C0}" srcOrd="3" destOrd="0" presId="urn:microsoft.com/office/officeart/2005/8/layout/cycle5"/>
    <dgm:cxn modelId="{4E967435-3B5E-49ED-8F27-7BFEEA03FFA2}" type="presParOf" srcId="{2F8AFF44-CA65-4121-A493-69848119C118}" destId="{D428DCE5-A375-4A5D-8BFC-73FE16A5E907}" srcOrd="4" destOrd="0" presId="urn:microsoft.com/office/officeart/2005/8/layout/cycle5"/>
    <dgm:cxn modelId="{ABFBAE88-CBFA-4D2D-85D1-451DDFF05C90}" type="presParOf" srcId="{2F8AFF44-CA65-4121-A493-69848119C118}" destId="{44A11306-F111-499F-9F3A-6C4BC484348E}" srcOrd="5" destOrd="0" presId="urn:microsoft.com/office/officeart/2005/8/layout/cycle5"/>
    <dgm:cxn modelId="{02D561FE-620F-4413-BBF3-7780EB5AFD9F}" type="presParOf" srcId="{2F8AFF44-CA65-4121-A493-69848119C118}" destId="{80DD2B7D-49AD-45E1-8BEF-6771979A2257}" srcOrd="6" destOrd="0" presId="urn:microsoft.com/office/officeart/2005/8/layout/cycle5"/>
    <dgm:cxn modelId="{163A86B0-BF63-4913-BE92-5BFB473890BF}" type="presParOf" srcId="{2F8AFF44-CA65-4121-A493-69848119C118}" destId="{E41545EA-292D-4EF1-94BC-79150E33F324}" srcOrd="7" destOrd="0" presId="urn:microsoft.com/office/officeart/2005/8/layout/cycle5"/>
    <dgm:cxn modelId="{44A9C747-FE66-43BB-B1A0-27C396B0CB8E}" type="presParOf" srcId="{2F8AFF44-CA65-4121-A493-69848119C118}" destId="{4CD7C7FE-01C8-4744-99B2-9FAD23205422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EF2E2-B79F-4DD5-8806-F7BC66E15938}">
      <dsp:nvSpPr>
        <dsp:cNvPr id="0" name=""/>
        <dsp:cNvSpPr/>
      </dsp:nvSpPr>
      <dsp:spPr>
        <a:xfrm>
          <a:off x="2592289" y="-154899"/>
          <a:ext cx="3096750" cy="19737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men dominate public life</a:t>
          </a:r>
          <a:endParaRPr lang="en-GB" sz="2400" kern="1200" dirty="0"/>
        </a:p>
      </dsp:txBody>
      <dsp:txXfrm>
        <a:off x="2688640" y="-58548"/>
        <a:ext cx="2904048" cy="1781052"/>
      </dsp:txXfrm>
    </dsp:sp>
    <dsp:sp modelId="{28874F13-D088-479E-AA42-C2A9B613FEAC}">
      <dsp:nvSpPr>
        <dsp:cNvPr id="0" name=""/>
        <dsp:cNvSpPr/>
      </dsp:nvSpPr>
      <dsp:spPr>
        <a:xfrm>
          <a:off x="2959684" y="145564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97530" y="373529"/>
              </a:moveTo>
              <a:arcTo wR="1799793" hR="1799793" stAng="18455041" swAng="11947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7EF7D-947F-44F7-A1F7-DAB91A9445C0}">
      <dsp:nvSpPr>
        <dsp:cNvPr id="0" name=""/>
        <dsp:cNvSpPr/>
      </dsp:nvSpPr>
      <dsp:spPr>
        <a:xfrm>
          <a:off x="4608510" y="2465982"/>
          <a:ext cx="3172039" cy="2131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masculine traits come to be associated with success in public life </a:t>
          </a:r>
          <a:endParaRPr lang="en-GB" sz="2400" kern="1200" dirty="0"/>
        </a:p>
      </dsp:txBody>
      <dsp:txXfrm>
        <a:off x="4712555" y="2570027"/>
        <a:ext cx="2963949" cy="1923279"/>
      </dsp:txXfrm>
    </dsp:sp>
    <dsp:sp modelId="{44A11306-F111-499F-9F3A-6C4BC484348E}">
      <dsp:nvSpPr>
        <dsp:cNvPr id="0" name=""/>
        <dsp:cNvSpPr/>
      </dsp:nvSpPr>
      <dsp:spPr>
        <a:xfrm>
          <a:off x="2474558" y="1266132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405054" y="3494759"/>
              </a:moveTo>
              <a:arcTo wR="1799793" hR="1799793" stAng="4220921" swAng="23581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D2B7D-49AD-45E1-8BEF-6771979A2257}">
      <dsp:nvSpPr>
        <dsp:cNvPr id="0" name=""/>
        <dsp:cNvSpPr/>
      </dsp:nvSpPr>
      <dsp:spPr>
        <a:xfrm>
          <a:off x="576067" y="2465989"/>
          <a:ext cx="3275498" cy="21313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men demonstrate masculine traits most emphatically, so they are considered best suited to public life</a:t>
          </a:r>
          <a:endParaRPr lang="en-GB" sz="2400" kern="1200" dirty="0"/>
        </a:p>
      </dsp:txBody>
      <dsp:txXfrm>
        <a:off x="680111" y="2570033"/>
        <a:ext cx="3067410" cy="1923267"/>
      </dsp:txXfrm>
    </dsp:sp>
    <dsp:sp modelId="{4CD7C7FE-01C8-4744-99B2-9FAD23205422}">
      <dsp:nvSpPr>
        <dsp:cNvPr id="0" name=""/>
        <dsp:cNvSpPr/>
      </dsp:nvSpPr>
      <dsp:spPr>
        <a:xfrm>
          <a:off x="1888899" y="1341776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11559" y="953171"/>
              </a:moveTo>
              <a:arcTo wR="1799793" hR="1799793" stAng="12483614" swAng="11037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EF2E2-B79F-4DD5-8806-F7BC66E15938}">
      <dsp:nvSpPr>
        <dsp:cNvPr id="0" name=""/>
        <dsp:cNvSpPr/>
      </dsp:nvSpPr>
      <dsp:spPr>
        <a:xfrm>
          <a:off x="2592289" y="-154899"/>
          <a:ext cx="3096750" cy="197375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men dominate business leadership roles</a:t>
          </a:r>
          <a:endParaRPr lang="en-GB" sz="2400" kern="1200" dirty="0"/>
        </a:p>
      </dsp:txBody>
      <dsp:txXfrm>
        <a:off x="2688640" y="-58548"/>
        <a:ext cx="2904048" cy="1781052"/>
      </dsp:txXfrm>
    </dsp:sp>
    <dsp:sp modelId="{28874F13-D088-479E-AA42-C2A9B613FEAC}">
      <dsp:nvSpPr>
        <dsp:cNvPr id="0" name=""/>
        <dsp:cNvSpPr/>
      </dsp:nvSpPr>
      <dsp:spPr>
        <a:xfrm>
          <a:off x="2959684" y="145564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97530" y="373529"/>
              </a:moveTo>
              <a:arcTo wR="1799793" hR="1799793" stAng="18455041" swAng="11947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7EF7D-947F-44F7-A1F7-DAB91A9445C0}">
      <dsp:nvSpPr>
        <dsp:cNvPr id="0" name=""/>
        <dsp:cNvSpPr/>
      </dsp:nvSpPr>
      <dsp:spPr>
        <a:xfrm>
          <a:off x="4608510" y="2465982"/>
          <a:ext cx="3172039" cy="213136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masculine traits come to be associated with success in business leadership</a:t>
          </a:r>
          <a:endParaRPr lang="en-GB" sz="2400" kern="1200" dirty="0"/>
        </a:p>
      </dsp:txBody>
      <dsp:txXfrm>
        <a:off x="4712555" y="2570027"/>
        <a:ext cx="2963949" cy="1923279"/>
      </dsp:txXfrm>
    </dsp:sp>
    <dsp:sp modelId="{44A11306-F111-499F-9F3A-6C4BC484348E}">
      <dsp:nvSpPr>
        <dsp:cNvPr id="0" name=""/>
        <dsp:cNvSpPr/>
      </dsp:nvSpPr>
      <dsp:spPr>
        <a:xfrm>
          <a:off x="2474558" y="1266132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405054" y="3494759"/>
              </a:moveTo>
              <a:arcTo wR="1799793" hR="1799793" stAng="4220921" swAng="23581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D2B7D-49AD-45E1-8BEF-6771979A2257}">
      <dsp:nvSpPr>
        <dsp:cNvPr id="0" name=""/>
        <dsp:cNvSpPr/>
      </dsp:nvSpPr>
      <dsp:spPr>
        <a:xfrm>
          <a:off x="576067" y="2465989"/>
          <a:ext cx="3275498" cy="213135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men demonstrate masculine traits most emphatically, so they are considered best suited to business leadership</a:t>
          </a:r>
          <a:endParaRPr lang="en-GB" sz="2400" kern="1200" dirty="0"/>
        </a:p>
      </dsp:txBody>
      <dsp:txXfrm>
        <a:off x="680111" y="2570033"/>
        <a:ext cx="3067410" cy="1923267"/>
      </dsp:txXfrm>
    </dsp:sp>
    <dsp:sp modelId="{4CD7C7FE-01C8-4744-99B2-9FAD23205422}">
      <dsp:nvSpPr>
        <dsp:cNvPr id="0" name=""/>
        <dsp:cNvSpPr/>
      </dsp:nvSpPr>
      <dsp:spPr>
        <a:xfrm>
          <a:off x="1888899" y="1341776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11559" y="953171"/>
              </a:moveTo>
              <a:arcTo wR="1799793" hR="1799793" stAng="12483614" swAng="11037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4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8.4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7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7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8.5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7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501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760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31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5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8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Exercise 8.3a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8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www.youtube.com/watch?v=VtC8A2Gb1jw</a:t>
            </a:r>
            <a:r>
              <a:rPr lang="en-GB" dirty="0" smtClean="0"/>
              <a:t>, a two-minute video in which Doc Brown raps on the impact that female nudity in tabloid newspapers may have on respect for women.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0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619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www.youtube.com/watch?v=lD5XwzOT6DU</a:t>
            </a:r>
            <a:r>
              <a:rPr lang="en-GB" dirty="0" smtClean="0"/>
              <a:t>. This four minute video, entitled ‘A Photoshop beauty bombshell!’ raises some points that are relevant to the creation of unrealistic aspirations of gender normality and desirability.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64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06/12/2014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khIle2nI1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55e-uHQna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XNJA1yGn-8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8.3 Feminine Ethics – Part Three</a:t>
            </a:r>
          </a:p>
          <a:p>
            <a:r>
              <a:rPr lang="en-GB" dirty="0" smtClean="0"/>
              <a:t>Business Activity and Notions of Femininity 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encouraging respect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essentialism</a:t>
            </a:r>
            <a:r>
              <a:rPr lang="en-GB" dirty="0"/>
              <a:t> calls for the unique contributions of men and women to be </a:t>
            </a:r>
            <a:r>
              <a:rPr lang="en-GB" dirty="0" smtClean="0"/>
              <a:t>recognized</a:t>
            </a:r>
          </a:p>
          <a:p>
            <a:r>
              <a:rPr lang="en-GB" b="1" dirty="0" smtClean="0"/>
              <a:t>social constructionism </a:t>
            </a:r>
            <a:r>
              <a:rPr lang="en-GB" dirty="0" smtClean="0"/>
              <a:t>calls for the unique contribution of each individual to be recognized, without categorizing it in terms of masculinity and femininity</a:t>
            </a:r>
          </a:p>
          <a:p>
            <a:r>
              <a:rPr lang="en-GB" b="1" dirty="0" smtClean="0"/>
              <a:t>both</a:t>
            </a:r>
            <a:r>
              <a:rPr lang="en-GB" dirty="0" smtClean="0"/>
              <a:t> </a:t>
            </a:r>
            <a:r>
              <a:rPr lang="en-GB" b="1" dirty="0" smtClean="0"/>
              <a:t>essentialism and social </a:t>
            </a:r>
            <a:r>
              <a:rPr lang="en-GB" b="1" dirty="0"/>
              <a:t>constructionism </a:t>
            </a:r>
            <a:r>
              <a:rPr lang="en-GB" dirty="0"/>
              <a:t>alert us to the harm that might be caused when stereotypical depictions of gender are used to justify people’s allocation to certain arenas and their preclusion from others</a:t>
            </a:r>
          </a:p>
        </p:txBody>
      </p:sp>
    </p:spTree>
    <p:extLst>
      <p:ext uri="{BB962C8B-B14F-4D97-AF65-F5344CB8AC3E}">
        <p14:creationId xmlns:p14="http://schemas.microsoft.com/office/powerpoint/2010/main" val="21197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consumer marketing and gender stereotyping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gender displays </a:t>
            </a:r>
            <a:r>
              <a:rPr lang="en-GB" dirty="0" smtClean="0"/>
              <a:t>in adverts </a:t>
            </a:r>
          </a:p>
          <a:p>
            <a:r>
              <a:rPr lang="en-GB" dirty="0" smtClean="0"/>
              <a:t>refers to the </a:t>
            </a:r>
            <a:r>
              <a:rPr lang="en-GB" dirty="0"/>
              <a:t>stances that men and women </a:t>
            </a:r>
            <a:r>
              <a:rPr lang="en-GB" dirty="0" smtClean="0"/>
              <a:t>adopt </a:t>
            </a:r>
            <a:r>
              <a:rPr lang="en-GB" dirty="0"/>
              <a:t>in relation to one </a:t>
            </a:r>
            <a:r>
              <a:rPr lang="en-GB" dirty="0" smtClean="0"/>
              <a:t>another</a:t>
            </a:r>
          </a:p>
          <a:p>
            <a:r>
              <a:rPr lang="en-GB" dirty="0" smtClean="0"/>
              <a:t>which normalize </a:t>
            </a:r>
            <a:r>
              <a:rPr lang="en-GB" dirty="0"/>
              <a:t>the roles and status </a:t>
            </a:r>
            <a:r>
              <a:rPr lang="en-GB" dirty="0" smtClean="0"/>
              <a:t>differentials </a:t>
            </a:r>
            <a:r>
              <a:rPr lang="en-GB" dirty="0"/>
              <a:t>that they </a:t>
            </a:r>
            <a:r>
              <a:rPr lang="en-GB" dirty="0" smtClean="0"/>
              <a:t>depict</a:t>
            </a:r>
          </a:p>
          <a:p>
            <a:r>
              <a:rPr lang="en-GB" dirty="0" smtClean="0"/>
              <a:t>for example:</a:t>
            </a:r>
          </a:p>
          <a:p>
            <a:pPr lvl="1"/>
            <a:r>
              <a:rPr lang="en-GB" sz="3000" dirty="0" smtClean="0"/>
              <a:t>the feminine touch</a:t>
            </a:r>
          </a:p>
          <a:p>
            <a:pPr lvl="1"/>
            <a:r>
              <a:rPr lang="en-GB" sz="3000" dirty="0" smtClean="0"/>
              <a:t>function ranking</a:t>
            </a:r>
          </a:p>
          <a:p>
            <a:pPr lvl="1"/>
            <a:r>
              <a:rPr lang="en-GB" sz="3000" dirty="0"/>
              <a:t>ritualization of </a:t>
            </a:r>
            <a:r>
              <a:rPr lang="en-GB" sz="3000" dirty="0" smtClean="0"/>
              <a:t>subordination</a:t>
            </a:r>
          </a:p>
          <a:p>
            <a:pPr marL="0" indent="0" algn="r">
              <a:buNone/>
            </a:pPr>
            <a:r>
              <a:rPr lang="en-GB" sz="2600" dirty="0"/>
              <a:t>(Goffman, 1979/1974)</a:t>
            </a:r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www.youtube.com/watch?v=GkhIle2nI1U</a:t>
            </a:r>
            <a:endParaRPr lang="en-GB" dirty="0" smtClean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1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72" y="116632"/>
            <a:ext cx="8964488" cy="778098"/>
          </a:xfrm>
        </p:spPr>
        <p:txBody>
          <a:bodyPr>
            <a:noAutofit/>
          </a:bodyPr>
          <a:lstStyle/>
          <a:p>
            <a:r>
              <a:rPr lang="en-GB" sz="3800" dirty="0" smtClean="0"/>
              <a:t>some general tendencies concerning gender </a:t>
            </a:r>
            <a:r>
              <a:rPr lang="en-GB" sz="3800" dirty="0"/>
              <a:t>representation in television adverts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054634"/>
              </p:ext>
            </p:extLst>
          </p:nvPr>
        </p:nvGraphicFramePr>
        <p:xfrm>
          <a:off x="467544" y="1124744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men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women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often shown in professional and autonomous roles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more likely to be shown in dependent roles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often shown away from the home, most notably in the workplace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more likely to be shown at home or indoors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more likely to be shown offering reasoned, factual arguments in support of their statements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less likely to be shown offering factual arguments to support their opinions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more likely to give an end comment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less likely to give an end comment</a:t>
                      </a:r>
                      <a:endParaRPr lang="en-GB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likely to appear in adverts promoting automotive products, sports equipment, and business-related goods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more likely to be shown displaying domestic goods and body products</a:t>
                      </a:r>
                      <a:endParaRPr lang="en-GB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9912" y="638132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076056" y="638132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(</a:t>
            </a:r>
            <a:r>
              <a:rPr lang="en-GB" sz="2400" dirty="0" err="1" smtClean="0"/>
              <a:t>Furnham</a:t>
            </a:r>
            <a:r>
              <a:rPr lang="en-GB" sz="2400" dirty="0" smtClean="0"/>
              <a:t> and </a:t>
            </a:r>
            <a:r>
              <a:rPr lang="en-GB" sz="2400" dirty="0" err="1" smtClean="0"/>
              <a:t>Mak</a:t>
            </a:r>
            <a:r>
              <a:rPr lang="en-GB" sz="2400" dirty="0" smtClean="0"/>
              <a:t>, 1999)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55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gender representation in television adverts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hlinkClick r:id="rId3"/>
              </a:rPr>
              <a:t>www.youtube.com/watch?v=R55e-uHQna0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hlinkClick r:id="rId4"/>
              </a:rPr>
              <a:t>www.youtube.com/watch?v=JXNJA1yGn-8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8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dirty="0" smtClean="0"/>
              <a:t>face-ism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extent that an advertising image presents a person’s face and head, rather than showing their neck, shoulders and lower parts of their </a:t>
            </a:r>
            <a:r>
              <a:rPr lang="en-GB" dirty="0" smtClean="0"/>
              <a:t>body</a:t>
            </a:r>
          </a:p>
          <a:p>
            <a:r>
              <a:rPr lang="en-GB" dirty="0"/>
              <a:t>the face and the head are usually regarded as the centre of a person’s intellect, personality, identity and </a:t>
            </a:r>
            <a:r>
              <a:rPr lang="en-GB" dirty="0" smtClean="0"/>
              <a:t>character</a:t>
            </a:r>
          </a:p>
          <a:p>
            <a:r>
              <a:rPr lang="en-GB" dirty="0" smtClean="0"/>
              <a:t>so by </a:t>
            </a:r>
            <a:r>
              <a:rPr lang="en-GB" dirty="0"/>
              <a:t>focussing on someone’s face and head, a photograph emphasizes the intellect, personality, identity and character of that </a:t>
            </a:r>
            <a:r>
              <a:rPr lang="en-GB" dirty="0" smtClean="0"/>
              <a:t>person</a:t>
            </a:r>
          </a:p>
          <a:p>
            <a:r>
              <a:rPr lang="en-GB" dirty="0"/>
              <a:t>in advertising images, men’s faces tend to be given more prominence than those of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whose bodies are more likely to be shown</a:t>
            </a:r>
          </a:p>
          <a:p>
            <a:pPr marL="0" indent="0" algn="r">
              <a:buNone/>
            </a:pPr>
            <a:endParaRPr lang="en-GB" sz="2800" dirty="0" smtClean="0"/>
          </a:p>
          <a:p>
            <a:pPr marL="0" indent="0" algn="r">
              <a:buNone/>
            </a:pPr>
            <a:r>
              <a:rPr lang="en-GB" sz="2800" dirty="0" smtClean="0"/>
              <a:t>(Schroeder </a:t>
            </a:r>
            <a:r>
              <a:rPr lang="en-GB" sz="2800" dirty="0"/>
              <a:t>and </a:t>
            </a:r>
            <a:r>
              <a:rPr lang="en-GB" sz="2800" dirty="0" err="1" smtClean="0"/>
              <a:t>Borgerson</a:t>
            </a:r>
            <a:r>
              <a:rPr lang="en-GB" sz="2800" dirty="0" smtClean="0"/>
              <a:t>, 2005</a:t>
            </a:r>
            <a:r>
              <a:rPr lang="en-GB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4266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what responsibilities do marketers have in this respect?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008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one response: marketers’ role is </a:t>
            </a:r>
            <a:br>
              <a:rPr lang="en-GB" dirty="0" smtClean="0"/>
            </a:br>
            <a:r>
              <a:rPr lang="en-GB" dirty="0" smtClean="0"/>
              <a:t>to sell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their role is not </a:t>
            </a:r>
            <a:r>
              <a:rPr lang="en-GB" dirty="0"/>
              <a:t>to judge the ethicality of gender roles that society has established over many </a:t>
            </a:r>
            <a:r>
              <a:rPr lang="en-GB" dirty="0" smtClean="0"/>
              <a:t>centuries</a:t>
            </a:r>
            <a:endParaRPr lang="en-GB" dirty="0"/>
          </a:p>
          <a:p>
            <a:r>
              <a:rPr lang="en-GB" dirty="0"/>
              <a:t>marketers are just showing things the way they are</a:t>
            </a:r>
          </a:p>
          <a:p>
            <a:r>
              <a:rPr lang="en-GB" dirty="0" smtClean="0"/>
              <a:t>if showing things as they are helps them to sell things, then so be it</a:t>
            </a:r>
          </a:p>
        </p:txBody>
      </p:sp>
    </p:spTree>
    <p:extLst>
      <p:ext uri="{BB962C8B-B14F-4D97-AF65-F5344CB8AC3E}">
        <p14:creationId xmlns:p14="http://schemas.microsoft.com/office/powerpoint/2010/main" val="30165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alternative response: marketers should not remain ‘morally myopic’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marketers have a significant capacity to shape public attitudes</a:t>
            </a:r>
          </a:p>
          <a:p>
            <a:r>
              <a:rPr lang="en-GB" dirty="0" smtClean="0"/>
              <a:t>this capacity comes with a responsibility to remain alert to its ethical implications</a:t>
            </a:r>
          </a:p>
          <a:p>
            <a:r>
              <a:rPr lang="en-GB" dirty="0" smtClean="0"/>
              <a:t>marketers should therefore pay attention to the broader impact of the images they portray, rather than just thinking about how effectively those images will sell their products</a:t>
            </a:r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r>
              <a:rPr lang="en-GB" sz="2400" dirty="0" smtClean="0"/>
              <a:t>(</a:t>
            </a:r>
            <a:r>
              <a:rPr lang="en-GB" sz="2400" dirty="0"/>
              <a:t>Schroeder and </a:t>
            </a:r>
            <a:r>
              <a:rPr lang="en-GB" sz="2400" dirty="0" err="1"/>
              <a:t>Borgerson</a:t>
            </a:r>
            <a:r>
              <a:rPr lang="en-GB" sz="2400" dirty="0"/>
              <a:t>, 2005)</a:t>
            </a:r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1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both essentialist and social constructionist perspectives highlight problems that might be caused by stereotypical depictions of gender</a:t>
            </a:r>
          </a:p>
          <a:p>
            <a:r>
              <a:rPr lang="en-GB" dirty="0" smtClean="0"/>
              <a:t>business marketers may be culpable of creating and sustaining unhelpful gender stereotypes </a:t>
            </a:r>
          </a:p>
          <a:p>
            <a:r>
              <a:rPr lang="en-GB" dirty="0" smtClean="0"/>
              <a:t>this creates a choice for marketers: whether to remain morally myopic or whether to be sensitive to the ethical implications of the images they portray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dirty="0"/>
              <a:t>Butler, J. (2004/1987) ‘Variations on </a:t>
            </a:r>
            <a:r>
              <a:rPr lang="en-GB" dirty="0" smtClean="0"/>
              <a:t>sex </a:t>
            </a:r>
            <a:r>
              <a:rPr lang="en-GB" dirty="0"/>
              <a:t>and </a:t>
            </a:r>
            <a:r>
              <a:rPr lang="en-GB" dirty="0" smtClean="0"/>
              <a:t>gender</a:t>
            </a:r>
            <a:r>
              <a:rPr lang="en-GB" dirty="0"/>
              <a:t>: Beauvoir, Wittig, Foucault’, in S. </a:t>
            </a:r>
            <a:r>
              <a:rPr lang="en-GB" dirty="0" err="1"/>
              <a:t>Salih</a:t>
            </a:r>
            <a:r>
              <a:rPr lang="en-GB" dirty="0"/>
              <a:t> (ed.), </a:t>
            </a:r>
            <a:r>
              <a:rPr lang="en-GB" i="1" dirty="0"/>
              <a:t>The Judith Butler Reader</a:t>
            </a:r>
            <a:r>
              <a:rPr lang="en-GB" dirty="0"/>
              <a:t>. Malden, MA: Blackwell. pp. </a:t>
            </a:r>
            <a:r>
              <a:rPr lang="en-GB" dirty="0" smtClean="0"/>
              <a:t>22–38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/>
              <a:t>Furnham</a:t>
            </a:r>
            <a:r>
              <a:rPr lang="en-GB" dirty="0"/>
              <a:t>, A. and </a:t>
            </a:r>
            <a:r>
              <a:rPr lang="en-GB" dirty="0" err="1"/>
              <a:t>Mak</a:t>
            </a:r>
            <a:r>
              <a:rPr lang="en-GB" dirty="0"/>
              <a:t>, T. (1999) ‘</a:t>
            </a:r>
            <a:r>
              <a:rPr lang="en-GB" dirty="0" smtClean="0"/>
              <a:t>Sex-role stereotyping </a:t>
            </a:r>
            <a:r>
              <a:rPr lang="en-GB" dirty="0"/>
              <a:t>in </a:t>
            </a:r>
            <a:r>
              <a:rPr lang="en-GB" dirty="0" smtClean="0"/>
              <a:t>television commercials</a:t>
            </a:r>
            <a:r>
              <a:rPr lang="en-GB" dirty="0"/>
              <a:t>: </a:t>
            </a:r>
            <a:r>
              <a:rPr lang="en-GB" dirty="0" smtClean="0"/>
              <a:t>a review </a:t>
            </a:r>
            <a:r>
              <a:rPr lang="en-GB" dirty="0"/>
              <a:t>and </a:t>
            </a:r>
            <a:r>
              <a:rPr lang="en-GB" dirty="0" smtClean="0"/>
              <a:t>comparison </a:t>
            </a:r>
            <a:r>
              <a:rPr lang="en-GB" dirty="0"/>
              <a:t>of </a:t>
            </a:r>
            <a:r>
              <a:rPr lang="en-GB" dirty="0" smtClean="0"/>
              <a:t>fourteen </a:t>
            </a:r>
            <a:r>
              <a:rPr lang="en-GB" dirty="0"/>
              <a:t>s</a:t>
            </a:r>
            <a:r>
              <a:rPr lang="en-GB" dirty="0" smtClean="0"/>
              <a:t>tudies </a:t>
            </a:r>
            <a:r>
              <a:rPr lang="en-GB" dirty="0"/>
              <a:t>d</a:t>
            </a:r>
            <a:r>
              <a:rPr lang="en-GB" dirty="0" smtClean="0"/>
              <a:t>one </a:t>
            </a:r>
            <a:r>
              <a:rPr lang="en-GB" dirty="0"/>
              <a:t>in </a:t>
            </a:r>
            <a:r>
              <a:rPr lang="en-GB" dirty="0" smtClean="0"/>
              <a:t>five </a:t>
            </a:r>
            <a:r>
              <a:rPr lang="en-GB" dirty="0"/>
              <a:t>c</a:t>
            </a:r>
            <a:r>
              <a:rPr lang="en-GB" dirty="0" smtClean="0"/>
              <a:t>ontinents </a:t>
            </a:r>
            <a:r>
              <a:rPr lang="en-GB" dirty="0"/>
              <a:t>o</a:t>
            </a:r>
            <a:r>
              <a:rPr lang="en-GB" dirty="0" smtClean="0"/>
              <a:t>ver </a:t>
            </a:r>
            <a:r>
              <a:rPr lang="en-GB" dirty="0"/>
              <a:t>25 </a:t>
            </a:r>
            <a:r>
              <a:rPr lang="en-GB" dirty="0" smtClean="0"/>
              <a:t>years</a:t>
            </a:r>
            <a:r>
              <a:rPr lang="en-GB" dirty="0"/>
              <a:t>’, </a:t>
            </a:r>
            <a:r>
              <a:rPr lang="en-GB" i="1" dirty="0"/>
              <a:t>Sex Roles</a:t>
            </a:r>
            <a:r>
              <a:rPr lang="en-GB" dirty="0"/>
              <a:t>, 41/5&amp;6: </a:t>
            </a:r>
            <a:r>
              <a:rPr lang="en-GB" dirty="0" smtClean="0"/>
              <a:t>412–37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 smtClean="0"/>
              <a:t>Goffman</a:t>
            </a:r>
            <a:r>
              <a:rPr lang="en-GB" dirty="0"/>
              <a:t>, E. (1979/1974) </a:t>
            </a:r>
            <a:r>
              <a:rPr lang="en-GB" i="1" dirty="0"/>
              <a:t>Gender Advertisements</a:t>
            </a:r>
            <a:r>
              <a:rPr lang="en-GB" dirty="0"/>
              <a:t>. London: Macmillan.</a:t>
            </a:r>
          </a:p>
          <a:p>
            <a:pPr marL="0" indent="0">
              <a:buNone/>
            </a:pPr>
            <a:r>
              <a:rPr lang="en-GB" dirty="0" smtClean="0"/>
              <a:t>Irigaray</a:t>
            </a:r>
            <a:r>
              <a:rPr lang="en-GB" dirty="0"/>
              <a:t>, L. (2004/1984) </a:t>
            </a:r>
            <a:r>
              <a:rPr lang="en-GB" i="1" dirty="0"/>
              <a:t>An Ethics of Sexual Difference</a:t>
            </a:r>
            <a:r>
              <a:rPr lang="en-GB" dirty="0"/>
              <a:t>, C. Burke and G.C. Gill (</a:t>
            </a:r>
            <a:r>
              <a:rPr lang="en-GB" dirty="0" smtClean="0"/>
              <a:t>trans.). </a:t>
            </a:r>
            <a:r>
              <a:rPr lang="en-GB" dirty="0"/>
              <a:t>London: Continuum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r>
              <a:rPr lang="en-GB" dirty="0"/>
              <a:t>Schroeder, J.E. and </a:t>
            </a:r>
            <a:r>
              <a:rPr lang="en-GB" dirty="0" err="1"/>
              <a:t>Borgerson</a:t>
            </a:r>
            <a:r>
              <a:rPr lang="en-GB" dirty="0"/>
              <a:t>, J.L. (2005) ‘An ethics of representation for international marketing communication’, </a:t>
            </a:r>
            <a:r>
              <a:rPr lang="en-GB" i="1" dirty="0"/>
              <a:t>International Marketing Review</a:t>
            </a:r>
            <a:r>
              <a:rPr lang="en-GB" dirty="0"/>
              <a:t>, 22/5</a:t>
            </a:r>
            <a:r>
              <a:rPr lang="en-GB"/>
              <a:t>: </a:t>
            </a:r>
            <a:r>
              <a:rPr lang="en-GB" smtClean="0"/>
              <a:t>578–600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7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to </a:t>
            </a:r>
            <a:r>
              <a:rPr lang="en-GB" dirty="0"/>
              <a:t>consider how essentialist and constructionist perspectives on the nature of femininity might relate to business </a:t>
            </a:r>
            <a:r>
              <a:rPr lang="en-GB" dirty="0" smtClean="0"/>
              <a:t>ethics</a:t>
            </a:r>
            <a:endParaRPr lang="en-GB" dirty="0"/>
          </a:p>
          <a:p>
            <a:r>
              <a:rPr lang="en-GB" dirty="0" smtClean="0"/>
              <a:t>to consider </a:t>
            </a:r>
            <a:r>
              <a:rPr lang="en-GB" dirty="0"/>
              <a:t>how consumer marketing might be responsible for sustaining stereotypical images of gender that contribute to the subordination of women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nature of gender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5554960" cy="2880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500" b="1" dirty="0" smtClean="0"/>
              <a:t>essentialism</a:t>
            </a:r>
            <a:r>
              <a:rPr lang="en-GB" sz="3500" dirty="0" smtClean="0"/>
              <a:t> </a:t>
            </a:r>
            <a:endParaRPr lang="en-GB" sz="3500" i="1" dirty="0" smtClean="0"/>
          </a:p>
          <a:p>
            <a:pPr marL="0" indent="0">
              <a:buNone/>
            </a:pPr>
            <a:r>
              <a:rPr lang="en-GB" sz="3500" dirty="0" smtClean="0"/>
              <a:t>gender is </a:t>
            </a:r>
            <a:r>
              <a:rPr lang="en-GB" sz="3500" dirty="0"/>
              <a:t>something that </a:t>
            </a:r>
            <a:r>
              <a:rPr lang="en-GB" sz="3500" dirty="0" smtClean="0"/>
              <a:t>we are </a:t>
            </a:r>
            <a:r>
              <a:rPr lang="en-GB" sz="3500" dirty="0"/>
              <a:t>born </a:t>
            </a:r>
            <a:r>
              <a:rPr lang="en-GB" sz="3500" dirty="0" smtClean="0"/>
              <a:t>with; an </a:t>
            </a:r>
            <a:r>
              <a:rPr lang="en-GB" sz="3500" dirty="0"/>
              <a:t>essential part of </a:t>
            </a:r>
            <a:r>
              <a:rPr lang="en-GB" sz="3500" dirty="0" smtClean="0"/>
              <a:t>our being</a:t>
            </a:r>
            <a:r>
              <a:rPr lang="en-GB" sz="3500" dirty="0"/>
              <a:t>, </a:t>
            </a:r>
            <a:r>
              <a:rPr lang="en-GB" sz="3500" dirty="0" smtClean="0"/>
              <a:t>which </a:t>
            </a:r>
            <a:r>
              <a:rPr lang="en-GB" sz="3500" dirty="0"/>
              <a:t>confers on </a:t>
            </a:r>
            <a:r>
              <a:rPr lang="en-GB" sz="3500" dirty="0" smtClean="0"/>
              <a:t>us certain </a:t>
            </a:r>
            <a:r>
              <a:rPr lang="en-GB" sz="3500" dirty="0"/>
              <a:t>ways of thinking and </a:t>
            </a:r>
            <a:r>
              <a:rPr lang="en-GB" sz="3500" dirty="0" smtClean="0"/>
              <a:t>acting</a:t>
            </a:r>
            <a:endParaRPr lang="en-GB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4085104" y="4536812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/>
              <a:t>social </a:t>
            </a:r>
            <a:r>
              <a:rPr lang="en-GB" sz="3200" b="1" dirty="0" smtClean="0"/>
              <a:t>constructionism</a:t>
            </a:r>
            <a:endParaRPr lang="en-GB" sz="3200" b="1" dirty="0"/>
          </a:p>
          <a:p>
            <a:pPr algn="r"/>
            <a:r>
              <a:rPr lang="en-GB" sz="3200" dirty="0" smtClean="0"/>
              <a:t>gender is </a:t>
            </a:r>
            <a:r>
              <a:rPr lang="en-GB" sz="3200" dirty="0"/>
              <a:t>a role that </a:t>
            </a:r>
            <a:r>
              <a:rPr lang="en-GB" sz="3200" dirty="0" smtClean="0"/>
              <a:t>we learn </a:t>
            </a:r>
            <a:r>
              <a:rPr lang="en-GB" sz="3200" dirty="0"/>
              <a:t>to play in response to social </a:t>
            </a:r>
            <a:r>
              <a:rPr lang="en-GB" sz="3200" dirty="0" smtClean="0"/>
              <a:t>conditioning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0985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/>
              <a:t>or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Luce Irigaray: an essentialist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there are fundamental differences between men and </a:t>
            </a:r>
            <a:r>
              <a:rPr lang="en-GB" dirty="0" smtClean="0"/>
              <a:t>women</a:t>
            </a:r>
          </a:p>
          <a:p>
            <a:r>
              <a:rPr lang="en-GB" dirty="0" smtClean="0"/>
              <a:t>the </a:t>
            </a:r>
            <a:r>
              <a:rPr lang="en-GB" dirty="0"/>
              <a:t>unique </a:t>
            </a:r>
            <a:r>
              <a:rPr lang="en-GB" dirty="0" smtClean="0"/>
              <a:t>contribution that men and women can make needs </a:t>
            </a:r>
            <a:r>
              <a:rPr lang="en-GB" dirty="0"/>
              <a:t>to be embraced if the human </a:t>
            </a:r>
            <a:r>
              <a:rPr lang="en-GB" dirty="0" smtClean="0"/>
              <a:t>species </a:t>
            </a:r>
            <a:r>
              <a:rPr lang="en-GB" dirty="0"/>
              <a:t>is to realise its full </a:t>
            </a:r>
            <a:r>
              <a:rPr lang="en-GB" dirty="0" smtClean="0"/>
              <a:t>potential</a:t>
            </a:r>
          </a:p>
          <a:p>
            <a:r>
              <a:rPr lang="en-GB" dirty="0" smtClean="0"/>
              <a:t>for </a:t>
            </a:r>
            <a:r>
              <a:rPr lang="en-GB" dirty="0"/>
              <a:t>this to happen, </a:t>
            </a:r>
            <a:r>
              <a:rPr lang="en-GB" dirty="0" smtClean="0"/>
              <a:t>men </a:t>
            </a:r>
            <a:r>
              <a:rPr lang="en-GB" dirty="0"/>
              <a:t>and women need to </a:t>
            </a:r>
            <a:r>
              <a:rPr lang="en-GB" dirty="0" smtClean="0"/>
              <a:t>respect </a:t>
            </a:r>
            <a:r>
              <a:rPr lang="en-GB" dirty="0"/>
              <a:t>the contributions that the other can </a:t>
            </a:r>
            <a:r>
              <a:rPr lang="en-GB" dirty="0" smtClean="0"/>
              <a:t>make</a:t>
            </a:r>
          </a:p>
          <a:p>
            <a:r>
              <a:rPr lang="en-GB" dirty="0" smtClean="0"/>
              <a:t>however we </a:t>
            </a:r>
            <a:r>
              <a:rPr lang="en-GB" dirty="0"/>
              <a:t>are far from </a:t>
            </a:r>
            <a:r>
              <a:rPr lang="en-GB" dirty="0" smtClean="0"/>
              <a:t>this state </a:t>
            </a:r>
            <a:r>
              <a:rPr lang="en-GB" dirty="0"/>
              <a:t>of </a:t>
            </a:r>
            <a:r>
              <a:rPr lang="en-GB" dirty="0" smtClean="0"/>
              <a:t>and </a:t>
            </a:r>
            <a:r>
              <a:rPr lang="en-GB" dirty="0"/>
              <a:t>mutual respect </a:t>
            </a:r>
            <a:endParaRPr lang="en-GB" dirty="0" smtClean="0"/>
          </a:p>
          <a:p>
            <a:r>
              <a:rPr lang="en-GB" dirty="0" smtClean="0"/>
              <a:t>due to a </a:t>
            </a:r>
            <a:r>
              <a:rPr lang="en-GB" dirty="0"/>
              <a:t>self-perpetuating cycle of male dominance and female </a:t>
            </a:r>
            <a:r>
              <a:rPr lang="en-GB" dirty="0" smtClean="0"/>
              <a:t>subordination …</a:t>
            </a:r>
            <a:endParaRPr lang="en-GB" dirty="0" smtClean="0"/>
          </a:p>
          <a:p>
            <a:pPr marL="0" indent="0" algn="r">
              <a:buNone/>
            </a:pPr>
            <a:r>
              <a:rPr lang="en-GB" sz="2800" dirty="0" smtClean="0"/>
              <a:t>(Irigaray, 2004/1984</a:t>
            </a:r>
            <a:r>
              <a:rPr lang="en-GB" sz="2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self-perpetuating cycle of male dominance and female subordination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095690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63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business as in the rest of public life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71942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31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overcoming this situation of dominance and subordination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more respect for the unique contribution that feminine qualities can make to public life and to business leadership</a:t>
            </a:r>
          </a:p>
          <a:p>
            <a:r>
              <a:rPr lang="en-GB" dirty="0" smtClean="0"/>
              <a:t>femininity should be seen as different to masculinity, rather than as better or worse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Judith Butler: a </a:t>
            </a:r>
            <a:r>
              <a:rPr lang="en-GB" dirty="0"/>
              <a:t>social constructionist perspective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rejects the notion that gender is a stable, universal essence that necessarily confers upon people fixed behavioural, intellectual, emotional and ethical </a:t>
            </a:r>
            <a:r>
              <a:rPr lang="en-GB" dirty="0" smtClean="0"/>
              <a:t>characteristics</a:t>
            </a:r>
          </a:p>
          <a:p>
            <a:r>
              <a:rPr lang="en-GB" dirty="0" smtClean="0"/>
              <a:t>gender is merely a </a:t>
            </a:r>
            <a:r>
              <a:rPr lang="en-GB" dirty="0"/>
              <a:t>way of categorizing people that we have become accustomed to using, but which has no real existence beyond </a:t>
            </a:r>
            <a:r>
              <a:rPr lang="en-GB" dirty="0" smtClean="0"/>
              <a:t>that</a:t>
            </a:r>
          </a:p>
          <a:p>
            <a:r>
              <a:rPr lang="en-GB" dirty="0" smtClean="0"/>
              <a:t>which is </a:t>
            </a:r>
            <a:r>
              <a:rPr lang="en-GB" dirty="0"/>
              <a:t>not to deny the existence of physiological differences </a:t>
            </a:r>
            <a:endParaRPr lang="en-GB" dirty="0" smtClean="0"/>
          </a:p>
          <a:p>
            <a:r>
              <a:rPr lang="en-GB" dirty="0" smtClean="0"/>
              <a:t>it is just to say that these physiological differences do not necessarily offer a basis for dividing the human race in two</a:t>
            </a:r>
          </a:p>
          <a:p>
            <a:pPr marL="0" indent="0" algn="r">
              <a:buNone/>
            </a:pPr>
            <a:r>
              <a:rPr lang="en-GB" dirty="0"/>
              <a:t>(Butler</a:t>
            </a:r>
            <a:r>
              <a:rPr lang="en-GB" dirty="0" smtClean="0"/>
              <a:t>, 2004/1987</a:t>
            </a:r>
            <a:r>
              <a:rPr lang="en-GB" dirty="0"/>
              <a:t>)   </a:t>
            </a:r>
          </a:p>
        </p:txBody>
      </p:sp>
    </p:spTree>
    <p:extLst>
      <p:ext uri="{BB962C8B-B14F-4D97-AF65-F5344CB8AC3E}">
        <p14:creationId xmlns:p14="http://schemas.microsoft.com/office/powerpoint/2010/main" val="41492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create stereotypical, idealized notions of gender</a:t>
            </a:r>
          </a:p>
          <a:p>
            <a:r>
              <a:rPr lang="en-GB" dirty="0" smtClean="0"/>
              <a:t>upon which we base </a:t>
            </a:r>
            <a:r>
              <a:rPr lang="en-GB" dirty="0"/>
              <a:t>criteria of desirability and normality</a:t>
            </a:r>
            <a:endParaRPr lang="en-GB" dirty="0" smtClean="0"/>
          </a:p>
          <a:p>
            <a:r>
              <a:rPr lang="en-GB" dirty="0" smtClean="0"/>
              <a:t>which impacts </a:t>
            </a:r>
            <a:r>
              <a:rPr lang="en-GB" dirty="0"/>
              <a:t>negatively on the self-esteem and self-identity </a:t>
            </a:r>
            <a:r>
              <a:rPr lang="en-GB" dirty="0" smtClean="0"/>
              <a:t>of the many people </a:t>
            </a:r>
            <a:r>
              <a:rPr lang="en-GB" dirty="0"/>
              <a:t>who do not conform to those stereotypical depictions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62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1217</Words>
  <Application>Microsoft Office PowerPoint</Application>
  <PresentationFormat>On-screen Show (4:3)</PresentationFormat>
  <Paragraphs>124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Ethics Theory  and  Business Practice</vt:lpstr>
      <vt:lpstr>aims</vt:lpstr>
      <vt:lpstr>the nature of gender</vt:lpstr>
      <vt:lpstr>Luce Irigaray: an essentialist perspective</vt:lpstr>
      <vt:lpstr>a self-perpetuating cycle of male dominance and female subordination</vt:lpstr>
      <vt:lpstr>in business as in the rest of public life</vt:lpstr>
      <vt:lpstr>overcoming this situation of dominance and subordination </vt:lpstr>
      <vt:lpstr>Judith Butler: a social constructionist perspective  </vt:lpstr>
      <vt:lpstr>moreover</vt:lpstr>
      <vt:lpstr>encouraging respect</vt:lpstr>
      <vt:lpstr>consumer marketing and gender stereotyping</vt:lpstr>
      <vt:lpstr>some general tendencies concerning gender representation in television adverts </vt:lpstr>
      <vt:lpstr>gender representation in television adverts </vt:lpstr>
      <vt:lpstr>face-ism</vt:lpstr>
      <vt:lpstr>PowerPoint Presentation</vt:lpstr>
      <vt:lpstr>one response: marketers’ role is  to sell stuff</vt:lpstr>
      <vt:lpstr>an alternative response: marketers should not remain ‘morally myopic’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Fabienne</cp:lastModifiedBy>
  <cp:revision>59</cp:revision>
  <dcterms:created xsi:type="dcterms:W3CDTF">2014-04-08T09:24:31Z</dcterms:created>
  <dcterms:modified xsi:type="dcterms:W3CDTF">2014-12-06T07:47:44Z</dcterms:modified>
</cp:coreProperties>
</file>