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74" r:id="rId5"/>
    <p:sldId id="275" r:id="rId6"/>
    <p:sldId id="277" r:id="rId7"/>
    <p:sldId id="278" r:id="rId8"/>
    <p:sldId id="279" r:id="rId9"/>
    <p:sldId id="280" r:id="rId10"/>
    <p:sldId id="289" r:id="rId11"/>
    <p:sldId id="290" r:id="rId12"/>
    <p:sldId id="291" r:id="rId13"/>
    <p:sldId id="276" r:id="rId14"/>
    <p:sldId id="282" r:id="rId15"/>
    <p:sldId id="285" r:id="rId16"/>
    <p:sldId id="293" r:id="rId17"/>
    <p:sldId id="286" r:id="rId18"/>
    <p:sldId id="295" r:id="rId19"/>
    <p:sldId id="294" r:id="rId20"/>
    <p:sldId id="296" r:id="rId21"/>
    <p:sldId id="297" r:id="rId22"/>
    <p:sldId id="300" r:id="rId23"/>
    <p:sldId id="283" r:id="rId24"/>
    <p:sldId id="269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03" autoAdjust="0"/>
  </p:normalViewPr>
  <p:slideViewPr>
    <p:cSldViewPr>
      <p:cViewPr>
        <p:scale>
          <a:sx n="61" d="100"/>
          <a:sy n="61" d="100"/>
        </p:scale>
        <p:origin x="-140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2ED44-66C9-4AB5-9D0D-CF0131C9F47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71D10F5-4CBE-4B66-942C-563C625CF41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2800" dirty="0" smtClean="0"/>
            <a:t>humans and larger mammals</a:t>
          </a:r>
          <a:endParaRPr lang="en-GB" sz="2800" dirty="0"/>
        </a:p>
      </dgm:t>
    </dgm:pt>
    <dgm:pt modelId="{020F7747-E520-4EC9-A170-8AFDE98B65F9}" type="parTrans" cxnId="{2A567656-D7AE-42B2-A087-88FD71D70882}">
      <dgm:prSet/>
      <dgm:spPr/>
      <dgm:t>
        <a:bodyPr/>
        <a:lstStyle/>
        <a:p>
          <a:endParaRPr lang="en-GB"/>
        </a:p>
      </dgm:t>
    </dgm:pt>
    <dgm:pt modelId="{604CE2F9-B435-407A-A401-8D8343AB0E79}" type="sibTrans" cxnId="{2A567656-D7AE-42B2-A087-88FD71D70882}">
      <dgm:prSet/>
      <dgm:spPr/>
      <dgm:t>
        <a:bodyPr/>
        <a:lstStyle/>
        <a:p>
          <a:endParaRPr lang="en-GB"/>
        </a:p>
      </dgm:t>
    </dgm:pt>
    <dgm:pt modelId="{C3D4D670-7884-4370-88C4-16779F279BC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2800" dirty="0" smtClean="0"/>
            <a:t>absorption of energy</a:t>
          </a:r>
          <a:endParaRPr lang="en-GB" sz="2800" dirty="0"/>
        </a:p>
      </dgm:t>
    </dgm:pt>
    <dgm:pt modelId="{F72FDDC7-7A9E-485C-B4B4-C96F58E8DD47}" type="parTrans" cxnId="{1A55E944-2F7D-40DF-A602-B662D9FE2BF1}">
      <dgm:prSet/>
      <dgm:spPr/>
      <dgm:t>
        <a:bodyPr/>
        <a:lstStyle/>
        <a:p>
          <a:endParaRPr lang="en-GB"/>
        </a:p>
      </dgm:t>
    </dgm:pt>
    <dgm:pt modelId="{55E8CD38-5F32-48E8-B700-73B3EA542C8D}" type="sibTrans" cxnId="{1A55E944-2F7D-40DF-A602-B662D9FE2BF1}">
      <dgm:prSet/>
      <dgm:spPr/>
      <dgm:t>
        <a:bodyPr/>
        <a:lstStyle/>
        <a:p>
          <a:endParaRPr lang="en-GB"/>
        </a:p>
      </dgm:t>
    </dgm:pt>
    <dgm:pt modelId="{67AF06A5-8390-45CA-A711-54E00B39D43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2800" dirty="0" smtClean="0"/>
            <a:t>plants, insects, birds and small mammals</a:t>
          </a:r>
          <a:endParaRPr lang="en-GB" sz="2800" dirty="0"/>
        </a:p>
      </dgm:t>
    </dgm:pt>
    <dgm:pt modelId="{9D4CEB56-E4BF-45DF-88DF-781AC82C9816}" type="parTrans" cxnId="{7B70B5BA-AFB0-40CC-B21F-912869670138}">
      <dgm:prSet/>
      <dgm:spPr/>
      <dgm:t>
        <a:bodyPr/>
        <a:lstStyle/>
        <a:p>
          <a:endParaRPr lang="en-GB"/>
        </a:p>
      </dgm:t>
    </dgm:pt>
    <dgm:pt modelId="{893BA0E2-21A4-45BD-855D-8B99BEF77933}" type="sibTrans" cxnId="{7B70B5BA-AFB0-40CC-B21F-912869670138}">
      <dgm:prSet/>
      <dgm:spPr/>
      <dgm:t>
        <a:bodyPr/>
        <a:lstStyle/>
        <a:p>
          <a:endParaRPr lang="en-GB"/>
        </a:p>
      </dgm:t>
    </dgm:pt>
    <dgm:pt modelId="{1016B1F0-AF2E-4C3C-A20C-5496049C5CA0}" type="pres">
      <dgm:prSet presAssocID="{04B2ED44-66C9-4AB5-9D0D-CF0131C9F470}" presName="Name0" presStyleCnt="0">
        <dgm:presLayoutVars>
          <dgm:dir/>
          <dgm:animLvl val="lvl"/>
          <dgm:resizeHandles val="exact"/>
        </dgm:presLayoutVars>
      </dgm:prSet>
      <dgm:spPr/>
    </dgm:pt>
    <dgm:pt modelId="{C645D995-C331-4857-BFBC-99783500BF41}" type="pres">
      <dgm:prSet presAssocID="{271D10F5-4CBE-4B66-942C-563C625CF414}" presName="Name8" presStyleCnt="0"/>
      <dgm:spPr/>
    </dgm:pt>
    <dgm:pt modelId="{3F91F753-150E-4227-9826-4E6A24E8EE40}" type="pres">
      <dgm:prSet presAssocID="{271D10F5-4CBE-4B66-942C-563C625CF41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CE3EA8-CA9E-46B0-A48C-7281A9C910A6}" type="pres">
      <dgm:prSet presAssocID="{271D10F5-4CBE-4B66-942C-563C625CF4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A1BB29-762A-45E6-9BCF-F147075ADF70}" type="pres">
      <dgm:prSet presAssocID="{67AF06A5-8390-45CA-A711-54E00B39D43D}" presName="Name8" presStyleCnt="0"/>
      <dgm:spPr/>
    </dgm:pt>
    <dgm:pt modelId="{82AA14DB-5907-44FA-A19D-1F6A80325500}" type="pres">
      <dgm:prSet presAssocID="{67AF06A5-8390-45CA-A711-54E00B39D43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2D1AE8-F202-484B-85BE-4D84BDCA0FBF}" type="pres">
      <dgm:prSet presAssocID="{67AF06A5-8390-45CA-A711-54E00B39D4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846A9F-0462-439F-BDAD-A60CC7DAAABB}" type="pres">
      <dgm:prSet presAssocID="{C3D4D670-7884-4370-88C4-16779F279BC7}" presName="Name8" presStyleCnt="0"/>
      <dgm:spPr/>
    </dgm:pt>
    <dgm:pt modelId="{2DBF5378-E8DA-4E62-AE51-C73C1B68ECAB}" type="pres">
      <dgm:prSet presAssocID="{C3D4D670-7884-4370-88C4-16779F279BC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A5714B-B6DA-4EFC-9D77-C6F6BF8FA718}" type="pres">
      <dgm:prSet presAssocID="{C3D4D670-7884-4370-88C4-16779F279B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9747BC-F712-4228-A242-5FD4FF67E8CB}" type="presOf" srcId="{271D10F5-4CBE-4B66-942C-563C625CF414}" destId="{CECE3EA8-CA9E-46B0-A48C-7281A9C910A6}" srcOrd="1" destOrd="0" presId="urn:microsoft.com/office/officeart/2005/8/layout/pyramid1"/>
    <dgm:cxn modelId="{1FC1ED7C-EC15-431C-A9DA-899B46D3084B}" type="presOf" srcId="{C3D4D670-7884-4370-88C4-16779F279BC7}" destId="{2DBF5378-E8DA-4E62-AE51-C73C1B68ECAB}" srcOrd="0" destOrd="0" presId="urn:microsoft.com/office/officeart/2005/8/layout/pyramid1"/>
    <dgm:cxn modelId="{8F4FDDF0-E469-42AC-9337-BC37AAD32B84}" type="presOf" srcId="{67AF06A5-8390-45CA-A711-54E00B39D43D}" destId="{CA2D1AE8-F202-484B-85BE-4D84BDCA0FBF}" srcOrd="1" destOrd="0" presId="urn:microsoft.com/office/officeart/2005/8/layout/pyramid1"/>
    <dgm:cxn modelId="{BFF8312D-9C7D-4099-8BE5-4AD93AEB8460}" type="presOf" srcId="{04B2ED44-66C9-4AB5-9D0D-CF0131C9F470}" destId="{1016B1F0-AF2E-4C3C-A20C-5496049C5CA0}" srcOrd="0" destOrd="0" presId="urn:microsoft.com/office/officeart/2005/8/layout/pyramid1"/>
    <dgm:cxn modelId="{7B70B5BA-AFB0-40CC-B21F-912869670138}" srcId="{04B2ED44-66C9-4AB5-9D0D-CF0131C9F470}" destId="{67AF06A5-8390-45CA-A711-54E00B39D43D}" srcOrd="1" destOrd="0" parTransId="{9D4CEB56-E4BF-45DF-88DF-781AC82C9816}" sibTransId="{893BA0E2-21A4-45BD-855D-8B99BEF77933}"/>
    <dgm:cxn modelId="{10F9D7B7-0A65-4312-806B-CD55033DB7D2}" type="presOf" srcId="{C3D4D670-7884-4370-88C4-16779F279BC7}" destId="{A8A5714B-B6DA-4EFC-9D77-C6F6BF8FA718}" srcOrd="1" destOrd="0" presId="urn:microsoft.com/office/officeart/2005/8/layout/pyramid1"/>
    <dgm:cxn modelId="{2A567656-D7AE-42B2-A087-88FD71D70882}" srcId="{04B2ED44-66C9-4AB5-9D0D-CF0131C9F470}" destId="{271D10F5-4CBE-4B66-942C-563C625CF414}" srcOrd="0" destOrd="0" parTransId="{020F7747-E520-4EC9-A170-8AFDE98B65F9}" sibTransId="{604CE2F9-B435-407A-A401-8D8343AB0E79}"/>
    <dgm:cxn modelId="{D2541685-ED8F-4A2D-BAA3-75CB1DCD87BF}" type="presOf" srcId="{67AF06A5-8390-45CA-A711-54E00B39D43D}" destId="{82AA14DB-5907-44FA-A19D-1F6A80325500}" srcOrd="0" destOrd="0" presId="urn:microsoft.com/office/officeart/2005/8/layout/pyramid1"/>
    <dgm:cxn modelId="{1A55E944-2F7D-40DF-A602-B662D9FE2BF1}" srcId="{04B2ED44-66C9-4AB5-9D0D-CF0131C9F470}" destId="{C3D4D670-7884-4370-88C4-16779F279BC7}" srcOrd="2" destOrd="0" parTransId="{F72FDDC7-7A9E-485C-B4B4-C96F58E8DD47}" sibTransId="{55E8CD38-5F32-48E8-B700-73B3EA542C8D}"/>
    <dgm:cxn modelId="{1048F03D-21E8-4AD3-A58E-3E5A979ABF82}" type="presOf" srcId="{271D10F5-4CBE-4B66-942C-563C625CF414}" destId="{3F91F753-150E-4227-9826-4E6A24E8EE40}" srcOrd="0" destOrd="0" presId="urn:microsoft.com/office/officeart/2005/8/layout/pyramid1"/>
    <dgm:cxn modelId="{14A5CFFC-074C-4625-89D8-AE6537DB17D2}" type="presParOf" srcId="{1016B1F0-AF2E-4C3C-A20C-5496049C5CA0}" destId="{C645D995-C331-4857-BFBC-99783500BF41}" srcOrd="0" destOrd="0" presId="urn:microsoft.com/office/officeart/2005/8/layout/pyramid1"/>
    <dgm:cxn modelId="{AE7D5AA8-14BF-4C48-8E8B-CAF684830EE8}" type="presParOf" srcId="{C645D995-C331-4857-BFBC-99783500BF41}" destId="{3F91F753-150E-4227-9826-4E6A24E8EE40}" srcOrd="0" destOrd="0" presId="urn:microsoft.com/office/officeart/2005/8/layout/pyramid1"/>
    <dgm:cxn modelId="{691968B8-4268-42DB-80BB-A36098321A80}" type="presParOf" srcId="{C645D995-C331-4857-BFBC-99783500BF41}" destId="{CECE3EA8-CA9E-46B0-A48C-7281A9C910A6}" srcOrd="1" destOrd="0" presId="urn:microsoft.com/office/officeart/2005/8/layout/pyramid1"/>
    <dgm:cxn modelId="{87584E20-A6E6-4A05-B10A-22B89FB9DE20}" type="presParOf" srcId="{1016B1F0-AF2E-4C3C-A20C-5496049C5CA0}" destId="{6AA1BB29-762A-45E6-9BCF-F147075ADF70}" srcOrd="1" destOrd="0" presId="urn:microsoft.com/office/officeart/2005/8/layout/pyramid1"/>
    <dgm:cxn modelId="{F21BC6F7-E513-4BF5-86BA-B9BB59A12CC4}" type="presParOf" srcId="{6AA1BB29-762A-45E6-9BCF-F147075ADF70}" destId="{82AA14DB-5907-44FA-A19D-1F6A80325500}" srcOrd="0" destOrd="0" presId="urn:microsoft.com/office/officeart/2005/8/layout/pyramid1"/>
    <dgm:cxn modelId="{FEBC711D-35AE-4F9B-9500-2F59618E4B21}" type="presParOf" srcId="{6AA1BB29-762A-45E6-9BCF-F147075ADF70}" destId="{CA2D1AE8-F202-484B-85BE-4D84BDCA0FBF}" srcOrd="1" destOrd="0" presId="urn:microsoft.com/office/officeart/2005/8/layout/pyramid1"/>
    <dgm:cxn modelId="{194E0B79-890C-41CB-964C-947E7C12DFA0}" type="presParOf" srcId="{1016B1F0-AF2E-4C3C-A20C-5496049C5CA0}" destId="{1D846A9F-0462-439F-BDAD-A60CC7DAAABB}" srcOrd="2" destOrd="0" presId="urn:microsoft.com/office/officeart/2005/8/layout/pyramid1"/>
    <dgm:cxn modelId="{C4186B37-4E71-4CE3-B53E-A62E5B7A19A7}" type="presParOf" srcId="{1D846A9F-0462-439F-BDAD-A60CC7DAAABB}" destId="{2DBF5378-E8DA-4E62-AE51-C73C1B68ECAB}" srcOrd="0" destOrd="0" presId="urn:microsoft.com/office/officeart/2005/8/layout/pyramid1"/>
    <dgm:cxn modelId="{826665CC-E2C0-4E47-A2C2-DA6D6DF9661B}" type="presParOf" srcId="{1D846A9F-0462-439F-BDAD-A60CC7DAAABB}" destId="{A8A5714B-B6DA-4EFC-9D77-C6F6BF8FA7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1F753-150E-4227-9826-4E6A24E8EE40}">
      <dsp:nvSpPr>
        <dsp:cNvPr id="0" name=""/>
        <dsp:cNvSpPr/>
      </dsp:nvSpPr>
      <dsp:spPr>
        <a:xfrm>
          <a:off x="2743199" y="0"/>
          <a:ext cx="2743200" cy="1752194"/>
        </a:xfrm>
        <a:prstGeom prst="trapezoid">
          <a:avLst>
            <a:gd name="adj" fmla="val 78279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humans and larger mammals</a:t>
          </a:r>
          <a:endParaRPr lang="en-GB" sz="2800" kern="1200" dirty="0"/>
        </a:p>
      </dsp:txBody>
      <dsp:txXfrm>
        <a:off x="2743199" y="0"/>
        <a:ext cx="2743200" cy="1752194"/>
      </dsp:txXfrm>
    </dsp:sp>
    <dsp:sp modelId="{82AA14DB-5907-44FA-A19D-1F6A80325500}">
      <dsp:nvSpPr>
        <dsp:cNvPr id="0" name=""/>
        <dsp:cNvSpPr/>
      </dsp:nvSpPr>
      <dsp:spPr>
        <a:xfrm>
          <a:off x="1371599" y="1752194"/>
          <a:ext cx="5486400" cy="1752194"/>
        </a:xfrm>
        <a:prstGeom prst="trapezoid">
          <a:avLst>
            <a:gd name="adj" fmla="val 78279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plants, insects, birds and small mammals</a:t>
          </a:r>
          <a:endParaRPr lang="en-GB" sz="2800" kern="1200" dirty="0"/>
        </a:p>
      </dsp:txBody>
      <dsp:txXfrm>
        <a:off x="2331719" y="1752194"/>
        <a:ext cx="3566160" cy="1752194"/>
      </dsp:txXfrm>
    </dsp:sp>
    <dsp:sp modelId="{2DBF5378-E8DA-4E62-AE51-C73C1B68ECAB}">
      <dsp:nvSpPr>
        <dsp:cNvPr id="0" name=""/>
        <dsp:cNvSpPr/>
      </dsp:nvSpPr>
      <dsp:spPr>
        <a:xfrm>
          <a:off x="0" y="3504389"/>
          <a:ext cx="8229600" cy="1752194"/>
        </a:xfrm>
        <a:prstGeom prst="trapezoid">
          <a:avLst>
            <a:gd name="adj" fmla="val 78279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absorption of energy</a:t>
          </a:r>
          <a:endParaRPr lang="en-GB" sz="2800" kern="1200" dirty="0"/>
        </a:p>
      </dsp:txBody>
      <dsp:txXfrm>
        <a:off x="1440179" y="3504389"/>
        <a:ext cx="5349240" cy="1752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371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see </a:t>
            </a:r>
            <a:r>
              <a:rPr lang="en-GB" b="1" dirty="0" smtClean="0"/>
              <a:t>Video Activity 9.2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80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Wind Farms: an Enlightened Way of Meeting Human Energy Needs; or a Blight on the Landscape?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68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46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80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84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80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76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6178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8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Is Krill the only Species Endangered by the Over Fishing of Krill?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55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9.1</a:t>
            </a:r>
            <a:r>
              <a:rPr lang="en-GB" b="0" dirty="0" smtClean="0"/>
              <a:t>.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ask</a:t>
            </a:r>
            <a:r>
              <a:rPr lang="en-GB" baseline="0" dirty="0" smtClean="0"/>
              <a:t> students to supply answers to this question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then introduce the anthropocentric-biocentric distinction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then ask students to categorize their responses accordingly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relate the perspectives introduced in the rest of the lecture back to these responses as appropriate.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18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80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739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The Marine Stewardship Council: a Case of Enlightened Anthropocentrism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36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88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8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nzUMCZX8-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9hetZuPzS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9.1 Environmental Ethics – Part One</a:t>
            </a:r>
          </a:p>
          <a:p>
            <a:r>
              <a:rPr lang="en-GB" dirty="0" smtClean="0"/>
              <a:t>Some Contrasting Ways of Valuing the Natural World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268760"/>
            <a:ext cx="577098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businesses </a:t>
            </a:r>
            <a:r>
              <a:rPr lang="en-GB" dirty="0"/>
              <a:t>which offer customers the opportunity to experience beauty in nature are performing a valuable </a:t>
            </a:r>
            <a:r>
              <a:rPr lang="en-GB" dirty="0" smtClean="0"/>
              <a:t>role  </a:t>
            </a:r>
          </a:p>
          <a:p>
            <a:r>
              <a:rPr lang="en-GB" dirty="0" smtClean="0"/>
              <a:t>other </a:t>
            </a:r>
            <a:r>
              <a:rPr lang="en-GB" dirty="0"/>
              <a:t>businesses should ensure that their activities do not diminish people’s opportunity to experience the beauty of the natural </a:t>
            </a:r>
            <a:r>
              <a:rPr lang="en-GB" dirty="0" smtClean="0"/>
              <a:t>landscape </a:t>
            </a:r>
            <a:endParaRPr lang="en-GB" dirty="0"/>
          </a:p>
          <a:p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755576" y="1454459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emotional anthropocentrism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intimate connection with the natural world is essential to the emotional well-being of humans</a:t>
            </a:r>
          </a:p>
          <a:p>
            <a:r>
              <a:rPr lang="en-GB" dirty="0"/>
              <a:t>which is particularly important in an increasingly urbanized world</a:t>
            </a:r>
          </a:p>
          <a:p>
            <a:r>
              <a:rPr lang="en-GB" dirty="0"/>
              <a:t>hence the need to preserve pristine landscapes</a:t>
            </a:r>
          </a:p>
          <a:p>
            <a:r>
              <a:rPr lang="en-GB" dirty="0"/>
              <a:t>where humans can reconnect with nature</a:t>
            </a:r>
          </a:p>
          <a:p>
            <a:pPr marL="0" indent="0" algn="r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268760"/>
            <a:ext cx="577098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businesses </a:t>
            </a:r>
            <a:r>
              <a:rPr lang="en-GB" dirty="0"/>
              <a:t>which give people the opportunity to experience nature in the raw are playing a worthwhile </a:t>
            </a:r>
            <a:r>
              <a:rPr lang="en-GB" dirty="0" smtClean="0"/>
              <a:t>role</a:t>
            </a:r>
          </a:p>
          <a:p>
            <a:r>
              <a:rPr lang="en-GB" dirty="0"/>
              <a:t>o</a:t>
            </a:r>
            <a:r>
              <a:rPr lang="en-GB" dirty="0" smtClean="0"/>
              <a:t>ther </a:t>
            </a:r>
            <a:r>
              <a:rPr lang="en-GB" dirty="0"/>
              <a:t>businesses should avoid either contaminating the wild spaces that humans might want to visit or preventing human access to </a:t>
            </a:r>
            <a:r>
              <a:rPr lang="en-GB" dirty="0" smtClean="0"/>
              <a:t>them </a:t>
            </a:r>
            <a:endParaRPr lang="en-GB" dirty="0"/>
          </a:p>
          <a:p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755576" y="1454459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55576" y="578078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>
                <a:hlinkClick r:id="rId3"/>
              </a:rPr>
              <a:t>www.youtube.com/watch?v=knzUMCZX8-w</a:t>
            </a:r>
            <a:endParaRPr lang="en-GB" sz="3200" dirty="0" smtClean="0"/>
          </a:p>
          <a:p>
            <a:pPr algn="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614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theory in 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wind farms: an enlightened way of meeting human energy needs; or a blight on the landscape?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biocentric rationales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last-person argument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redefining the moral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challenging anthropocentrism’s atomistic presupposition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last-person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suppose that </a:t>
            </a:r>
            <a:r>
              <a:rPr lang="en-GB" dirty="0" smtClean="0"/>
              <a:t>you </a:t>
            </a:r>
            <a:r>
              <a:rPr lang="en-GB" dirty="0"/>
              <a:t>are the last person left on </a:t>
            </a:r>
            <a:r>
              <a:rPr lang="en-GB" dirty="0" smtClean="0"/>
              <a:t>earth</a:t>
            </a:r>
          </a:p>
          <a:p>
            <a:r>
              <a:rPr lang="en-GB" dirty="0" smtClean="0"/>
              <a:t>suppose</a:t>
            </a:r>
            <a:r>
              <a:rPr lang="en-GB" dirty="0"/>
              <a:t>, moreover, that you are in a position to inflict widespread environmental devastation after your </a:t>
            </a:r>
            <a:r>
              <a:rPr lang="en-GB" dirty="0" smtClean="0"/>
              <a:t>death</a:t>
            </a:r>
          </a:p>
          <a:p>
            <a:r>
              <a:rPr lang="en-GB" dirty="0" smtClean="0"/>
              <a:t>anthropocentrism implies </a:t>
            </a:r>
            <a:r>
              <a:rPr lang="en-GB" dirty="0"/>
              <a:t>there would be no reason not to inflict this devastation </a:t>
            </a:r>
            <a:endParaRPr lang="en-GB" dirty="0" smtClean="0"/>
          </a:p>
          <a:p>
            <a:r>
              <a:rPr lang="en-GB" dirty="0" smtClean="0"/>
              <a:t>which conflicts with ethical intuition</a:t>
            </a:r>
          </a:p>
          <a:p>
            <a:r>
              <a:rPr lang="en-GB" dirty="0" smtClean="0"/>
              <a:t>so the natural world must matter in its own right after all</a:t>
            </a:r>
          </a:p>
          <a:p>
            <a:pPr marL="0" indent="0" algn="r">
              <a:buNone/>
            </a:pPr>
            <a:r>
              <a:rPr lang="en-GB" sz="2600" dirty="0" smtClean="0"/>
              <a:t>(Sylvan, 2003/1973</a:t>
            </a:r>
            <a:r>
              <a:rPr lang="en-GB" sz="2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018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268760"/>
            <a:ext cx="5770984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businesses </a:t>
            </a:r>
            <a:r>
              <a:rPr lang="en-GB" dirty="0"/>
              <a:t>should not view the natural world as a resource to be exploited for human </a:t>
            </a:r>
            <a:r>
              <a:rPr lang="en-GB" dirty="0" smtClean="0"/>
              <a:t>use</a:t>
            </a:r>
          </a:p>
          <a:p>
            <a:r>
              <a:rPr lang="en-GB" dirty="0"/>
              <a:t>t</a:t>
            </a:r>
            <a:r>
              <a:rPr lang="en-GB" dirty="0" smtClean="0"/>
              <a:t>hey </a:t>
            </a:r>
            <a:r>
              <a:rPr lang="en-GB" dirty="0"/>
              <a:t>should respect its intrinsic value and avoid doing anything that might impair that value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5576" y="1454459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redefining the moral </a:t>
            </a:r>
            <a:r>
              <a:rPr lang="en-GB" dirty="0" smtClean="0"/>
              <a:t>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very notion of ethics presupposes the idea of a moral </a:t>
            </a:r>
            <a:r>
              <a:rPr lang="en-GB" dirty="0" smtClean="0"/>
              <a:t>community</a:t>
            </a:r>
          </a:p>
          <a:p>
            <a:r>
              <a:rPr lang="en-GB" dirty="0" smtClean="0"/>
              <a:t>and anthropocentrism limits this community to humans</a:t>
            </a:r>
          </a:p>
          <a:p>
            <a:r>
              <a:rPr lang="en-GB" dirty="0" smtClean="0"/>
              <a:t>but what grounds do we have for this restriction on the moral community?</a:t>
            </a:r>
          </a:p>
          <a:p>
            <a:r>
              <a:rPr lang="en-GB" dirty="0" smtClean="0"/>
              <a:t>the usual response refers to the fact that only humans possess human rationality</a:t>
            </a:r>
          </a:p>
          <a:p>
            <a:r>
              <a:rPr lang="en-GB" dirty="0" smtClean="0"/>
              <a:t>but what’s so great about human rationality?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8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speciesism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one group of beings specifies a criterion of value that only they meet (such as human rationality)</a:t>
            </a:r>
          </a:p>
          <a:p>
            <a:r>
              <a:rPr lang="en-GB" dirty="0" smtClean="0"/>
              <a:t>they use that criterion of value to evaluate the worth of all beings</a:t>
            </a:r>
          </a:p>
          <a:p>
            <a:r>
              <a:rPr lang="en-GB" dirty="0" smtClean="0"/>
              <a:t>and they find that, according to that criterion of value, they are of greater worth than other beings </a:t>
            </a:r>
          </a:p>
          <a:p>
            <a:pPr marL="0" indent="0" algn="r">
              <a:buNone/>
            </a:pPr>
            <a:r>
              <a:rPr lang="en-GB" sz="2400" dirty="0" smtClean="0"/>
              <a:t>(Ryder, 2011</a:t>
            </a:r>
            <a:r>
              <a:rPr lang="en-GB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1025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268760"/>
            <a:ext cx="577098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animals </a:t>
            </a:r>
            <a:r>
              <a:rPr lang="en-GB" dirty="0"/>
              <a:t>and other non-human creatures are deserving of ethical consideration, so businesses which impact on non-human creatures should treat them with </a:t>
            </a:r>
            <a:r>
              <a:rPr lang="en-GB" dirty="0" smtClean="0"/>
              <a:t>respect</a:t>
            </a:r>
          </a:p>
          <a:p>
            <a:r>
              <a:rPr lang="en-GB" dirty="0" smtClean="0"/>
              <a:t>animals </a:t>
            </a:r>
            <a:r>
              <a:rPr lang="en-GB" dirty="0"/>
              <a:t>are not just there for human use; they matter in themselves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5576" y="1454459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to </a:t>
            </a:r>
            <a:r>
              <a:rPr lang="en-GB" dirty="0"/>
              <a:t>explain the difference between anthropocentric and biocentric approaches to environmental </a:t>
            </a:r>
            <a:r>
              <a:rPr lang="en-GB" dirty="0" smtClean="0"/>
              <a:t>ethics</a:t>
            </a:r>
            <a:endParaRPr lang="en-GB" dirty="0"/>
          </a:p>
          <a:p>
            <a:r>
              <a:rPr lang="en-GB" dirty="0" smtClean="0"/>
              <a:t>to explore </a:t>
            </a:r>
            <a:r>
              <a:rPr lang="en-GB" dirty="0"/>
              <a:t>some implications of anthropocentrism and biocentrism for business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 challenging anthropocentrism’s atomistic presupposition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49971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300" dirty="0" smtClean="0"/>
              <a:t>atomism:</a:t>
            </a:r>
          </a:p>
          <a:p>
            <a:r>
              <a:rPr lang="en-GB" sz="3300" dirty="0" smtClean="0"/>
              <a:t>an assumption that </a:t>
            </a:r>
            <a:r>
              <a:rPr lang="en-GB" sz="3300" dirty="0"/>
              <a:t>human beings can stand apart from </a:t>
            </a:r>
            <a:r>
              <a:rPr lang="en-GB" sz="3300" dirty="0" smtClean="0"/>
              <a:t>nature</a:t>
            </a:r>
          </a:p>
          <a:p>
            <a:r>
              <a:rPr lang="en-GB" sz="3300" dirty="0" smtClean="0"/>
              <a:t>taking </a:t>
            </a:r>
            <a:r>
              <a:rPr lang="en-GB" sz="3300" dirty="0"/>
              <a:t>from it what they need when they need </a:t>
            </a:r>
            <a:r>
              <a:rPr lang="en-GB" sz="3300" dirty="0" smtClean="0"/>
              <a:t>it, but </a:t>
            </a:r>
            <a:r>
              <a:rPr lang="en-GB" sz="3300" dirty="0"/>
              <a:t>otherwise leading their lives in isolation from </a:t>
            </a:r>
            <a:r>
              <a:rPr lang="en-GB" sz="3300" dirty="0" smtClean="0"/>
              <a:t>it</a:t>
            </a:r>
          </a:p>
          <a:p>
            <a:r>
              <a:rPr lang="en-GB" sz="3300" dirty="0"/>
              <a:t>which misunderstands the unavoidable interconnections that pervade our </a:t>
            </a:r>
            <a:r>
              <a:rPr lang="en-GB" sz="3300" dirty="0" smtClean="0"/>
              <a:t>world</a:t>
            </a:r>
            <a:endParaRPr lang="en-GB" sz="3300" dirty="0"/>
          </a:p>
          <a:p>
            <a:r>
              <a:rPr lang="en-GB" sz="3300" dirty="0"/>
              <a:t>interconnections which mean that humans and </a:t>
            </a:r>
            <a:r>
              <a:rPr lang="en-GB" sz="3300" dirty="0" smtClean="0"/>
              <a:t> nature are </a:t>
            </a:r>
            <a:r>
              <a:rPr lang="en-GB" sz="3300" dirty="0"/>
              <a:t>so deeply implicated in mutual dependency that neither can be considered apart from the other</a:t>
            </a:r>
          </a:p>
          <a:p>
            <a:endParaRPr lang="en-GB" sz="3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1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biotic pyramids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337079"/>
              </p:ext>
            </p:extLst>
          </p:nvPr>
        </p:nvGraphicFramePr>
        <p:xfrm>
          <a:off x="457200" y="134076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55776" y="459789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47864" y="4614664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39952" y="4614664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52120" y="459789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72200" y="459789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60032" y="4614664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95936" y="2870178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48064" y="285293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285293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84168" y="11967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(Leopold, 2003/1949)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3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268760"/>
            <a:ext cx="577098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businesses </a:t>
            </a:r>
            <a:r>
              <a:rPr lang="en-GB" dirty="0"/>
              <a:t>should consider the impact of their activities on </a:t>
            </a:r>
            <a:r>
              <a:rPr lang="en-GB" dirty="0" smtClean="0"/>
              <a:t>nature</a:t>
            </a:r>
          </a:p>
          <a:p>
            <a:r>
              <a:rPr lang="en-GB" dirty="0" smtClean="0"/>
              <a:t>they </a:t>
            </a:r>
            <a:r>
              <a:rPr lang="en-GB" dirty="0"/>
              <a:t>should be aware that in altering nature they may damage the balance within complex eco-systems upon which everything and everybody </a:t>
            </a:r>
            <a:r>
              <a:rPr lang="en-GB" dirty="0" smtClean="0"/>
              <a:t>depends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755576" y="1454459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theory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is krill the only species endangered by the </a:t>
            </a:r>
          </a:p>
          <a:p>
            <a:pPr marL="0" indent="0" algn="ctr">
              <a:buNone/>
            </a:pPr>
            <a:r>
              <a:rPr lang="en-GB" dirty="0" smtClean="0"/>
              <a:t>over fishing of krill?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5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we define business’s environmental responsibilities depends to a large extent about how we attribute value to the natural world</a:t>
            </a:r>
          </a:p>
          <a:p>
            <a:r>
              <a:rPr lang="en-GB" dirty="0" smtClean="0"/>
              <a:t>anthropocentrism attributes value to the natural world insofar as it serves the needs of humans, while biocentrism accords intrinsic value to nature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sz="3400" dirty="0"/>
              <a:t>Aquinas, T. (2010/1264-73) ‘Humans as Moral Ends’, in D.R. Keller (ed.), </a:t>
            </a:r>
            <a:r>
              <a:rPr lang="en-GB" sz="3400" i="1" dirty="0"/>
              <a:t>Environmental Ethics: the big questions</a:t>
            </a:r>
            <a:r>
              <a:rPr lang="en-GB" sz="3400" dirty="0"/>
              <a:t>. Chichester: Wiley Blackwell. pp. 63-64.</a:t>
            </a:r>
          </a:p>
          <a:p>
            <a:pPr marL="0" lvl="0" indent="0">
              <a:buNone/>
            </a:pPr>
            <a:r>
              <a:rPr lang="en-GB" sz="3400" dirty="0"/>
              <a:t>Leopold, A. (2003/1949) ‘The Land Ethic’, in A. Light and H. </a:t>
            </a:r>
            <a:r>
              <a:rPr lang="en-GB" sz="3400" dirty="0" err="1"/>
              <a:t>Rolston</a:t>
            </a:r>
            <a:r>
              <a:rPr lang="en-GB" sz="3400" dirty="0"/>
              <a:t> (</a:t>
            </a:r>
            <a:r>
              <a:rPr lang="en-GB" sz="3400" dirty="0" err="1"/>
              <a:t>eds</a:t>
            </a:r>
            <a:r>
              <a:rPr lang="en-GB" sz="3400" dirty="0"/>
              <a:t>) </a:t>
            </a:r>
            <a:r>
              <a:rPr lang="en-GB" sz="3400" i="1" dirty="0"/>
              <a:t>Environmental Ethics: An Anthology</a:t>
            </a:r>
            <a:r>
              <a:rPr lang="en-GB" sz="3400" dirty="0"/>
              <a:t>. Malden: Blackwell. pp. 38-46.</a:t>
            </a:r>
          </a:p>
          <a:p>
            <a:pPr marL="0" lvl="0" indent="0">
              <a:buNone/>
            </a:pPr>
            <a:r>
              <a:rPr lang="en-GB" sz="3400" dirty="0"/>
              <a:t>Locke, J. (1988/1690) </a:t>
            </a:r>
            <a:r>
              <a:rPr lang="en-GB" sz="3400" i="1" dirty="0"/>
              <a:t>Two Treatises of Government</a:t>
            </a:r>
            <a:r>
              <a:rPr lang="en-GB" sz="3400" dirty="0"/>
              <a:t>. Cambridge: Cambridge University Press.</a:t>
            </a:r>
          </a:p>
          <a:p>
            <a:pPr marL="0" lvl="0" indent="0">
              <a:buNone/>
            </a:pPr>
            <a:r>
              <a:rPr lang="en-GB" sz="3400" dirty="0"/>
              <a:t>Mill, J.S. (2010/1874) ‘The Amoral Status of Nature’, in D.R. Keller (ed.), </a:t>
            </a:r>
            <a:r>
              <a:rPr lang="en-GB" sz="3400" i="1" dirty="0"/>
              <a:t>Environmental Ethics: the big questions</a:t>
            </a:r>
            <a:r>
              <a:rPr lang="en-GB" sz="3400" dirty="0"/>
              <a:t>. Chichester: Wiley Blackwell. pp. 73-77.</a:t>
            </a:r>
          </a:p>
          <a:p>
            <a:pPr marL="0" lvl="0" indent="0">
              <a:buNone/>
            </a:pPr>
            <a:r>
              <a:rPr lang="en-GB" sz="3400" dirty="0"/>
              <a:t>Ryder, R.D. (2011) </a:t>
            </a:r>
            <a:r>
              <a:rPr lang="en-GB" sz="3400" i="1" dirty="0"/>
              <a:t>Speciesism, </a:t>
            </a:r>
            <a:r>
              <a:rPr lang="en-GB" sz="3400" i="1" dirty="0" err="1"/>
              <a:t>Painism</a:t>
            </a:r>
            <a:r>
              <a:rPr lang="en-GB" sz="3400" i="1" dirty="0"/>
              <a:t> and Happiness: A Morality for the 21st Century</a:t>
            </a:r>
            <a:r>
              <a:rPr lang="en-GB" sz="3400" dirty="0"/>
              <a:t>. Exeter: </a:t>
            </a:r>
            <a:r>
              <a:rPr lang="en-GB" sz="3400" dirty="0" err="1"/>
              <a:t>Societas</a:t>
            </a:r>
            <a:r>
              <a:rPr lang="en-GB" sz="3400" dirty="0" smtClean="0"/>
              <a:t>.</a:t>
            </a:r>
          </a:p>
          <a:p>
            <a:pPr marL="0" indent="0">
              <a:buNone/>
            </a:pPr>
            <a:r>
              <a:rPr lang="en-GB" sz="3400" dirty="0"/>
              <a:t>Sylvan (</a:t>
            </a:r>
            <a:r>
              <a:rPr lang="en-GB" sz="3400" dirty="0" err="1"/>
              <a:t>Routley</a:t>
            </a:r>
            <a:r>
              <a:rPr lang="en-GB" sz="3400" dirty="0"/>
              <a:t>), R. (2003/1973) ‘Is There a Need for a New, and Environmental, Ethic?’, in A. Light and H. </a:t>
            </a:r>
            <a:r>
              <a:rPr lang="en-GB" sz="3400" dirty="0" err="1"/>
              <a:t>Rolston</a:t>
            </a:r>
            <a:r>
              <a:rPr lang="en-GB" sz="3400" dirty="0"/>
              <a:t> (</a:t>
            </a:r>
            <a:r>
              <a:rPr lang="en-GB" sz="3400" dirty="0" err="1"/>
              <a:t>eds</a:t>
            </a:r>
            <a:r>
              <a:rPr lang="en-GB" sz="3400" dirty="0"/>
              <a:t>) </a:t>
            </a:r>
            <a:r>
              <a:rPr lang="en-GB" sz="3400" i="1" dirty="0"/>
              <a:t>Environmental Ethics: An Anthology</a:t>
            </a:r>
            <a:r>
              <a:rPr lang="en-GB" sz="3400" dirty="0"/>
              <a:t>. Malden: Blackwell.  pp. 46-52. 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8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growing importance of environmental ethics for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expectations </a:t>
            </a:r>
            <a:r>
              <a:rPr lang="en-GB" dirty="0"/>
              <a:t>of influential stakeholders </a:t>
            </a:r>
            <a:endParaRPr lang="en-GB" dirty="0" smtClean="0"/>
          </a:p>
          <a:p>
            <a:r>
              <a:rPr lang="en-GB" dirty="0" smtClean="0"/>
              <a:t>the environmental impact of business</a:t>
            </a:r>
          </a:p>
          <a:p>
            <a:endParaRPr lang="en-GB" dirty="0"/>
          </a:p>
          <a:p>
            <a:pPr marL="0" indent="0" algn="r">
              <a:buNone/>
            </a:pPr>
            <a:r>
              <a:rPr lang="en-GB" dirty="0" smtClean="0">
                <a:hlinkClick r:id="rId3"/>
              </a:rPr>
              <a:t>www.youtube.com/watch?v=D9hetZuPzS4</a:t>
            </a: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0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does the natural world matter?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an</a:t>
            </a:r>
            <a:r>
              <a:rPr lang="en-GB" dirty="0" smtClean="0"/>
              <a:t> </a:t>
            </a:r>
            <a:r>
              <a:rPr lang="en-GB" b="1" dirty="0" smtClean="0"/>
              <a:t>anthropocentric response</a:t>
            </a:r>
            <a:r>
              <a:rPr lang="en-GB" dirty="0" smtClean="0"/>
              <a:t>: the natural world matters because of what it provides for humans</a:t>
            </a:r>
          </a:p>
          <a:p>
            <a:r>
              <a:rPr lang="en-GB" b="1" dirty="0" smtClean="0"/>
              <a:t>a biocentric response</a:t>
            </a:r>
            <a:r>
              <a:rPr lang="en-GB" dirty="0" smtClean="0"/>
              <a:t>: the natural world matters in its own right, regardless of what it provides for humans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anthropocentric rationales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resource anthropocentrism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enlightened anthropocentrism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aesthetic anthropocentrism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emotional anthropocentrism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5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 </a:t>
            </a:r>
            <a:r>
              <a:rPr lang="en-GB" dirty="0" smtClean="0"/>
              <a:t>resource anthropocentrism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nature exists for humans to use as a resource</a:t>
            </a:r>
          </a:p>
          <a:p>
            <a:r>
              <a:rPr lang="en-GB" b="1" dirty="0" smtClean="0"/>
              <a:t>Aquinas</a:t>
            </a:r>
            <a:r>
              <a:rPr lang="en-GB" dirty="0"/>
              <a:t>: </a:t>
            </a:r>
            <a:r>
              <a:rPr lang="en-GB" dirty="0" smtClean="0"/>
              <a:t>animals </a:t>
            </a:r>
            <a:r>
              <a:rPr lang="en-GB" dirty="0"/>
              <a:t>and plants </a:t>
            </a:r>
            <a:r>
              <a:rPr lang="en-GB" dirty="0" smtClean="0"/>
              <a:t>occupy </a:t>
            </a:r>
            <a:r>
              <a:rPr lang="en-GB" dirty="0"/>
              <a:t>lower </a:t>
            </a:r>
            <a:r>
              <a:rPr lang="en-GB" dirty="0" smtClean="0"/>
              <a:t>levels in the universal hierarchy, so humans are entitled to use them to meet their needs</a:t>
            </a:r>
          </a:p>
          <a:p>
            <a:r>
              <a:rPr lang="en-GB" b="1" dirty="0" smtClean="0"/>
              <a:t>Locke</a:t>
            </a:r>
            <a:r>
              <a:rPr lang="en-GB" dirty="0" smtClean="0"/>
              <a:t>: humans need to transform nature in order to make it more productive for their use</a:t>
            </a:r>
          </a:p>
          <a:p>
            <a:r>
              <a:rPr lang="en-GB" b="1" dirty="0" smtClean="0"/>
              <a:t>Mill</a:t>
            </a:r>
            <a:r>
              <a:rPr lang="en-GB" dirty="0"/>
              <a:t>: </a:t>
            </a:r>
            <a:r>
              <a:rPr lang="en-GB" dirty="0" smtClean="0"/>
              <a:t>humans must control </a:t>
            </a:r>
            <a:r>
              <a:rPr lang="en-GB" dirty="0"/>
              <a:t>and shackle </a:t>
            </a:r>
            <a:r>
              <a:rPr lang="en-GB" dirty="0" smtClean="0"/>
              <a:t>nature so as to defuse </a:t>
            </a:r>
            <a:r>
              <a:rPr lang="en-GB" dirty="0"/>
              <a:t>the </a:t>
            </a:r>
            <a:r>
              <a:rPr lang="en-GB" dirty="0" smtClean="0"/>
              <a:t>dangers </a:t>
            </a:r>
            <a:r>
              <a:rPr lang="en-GB" dirty="0"/>
              <a:t>that it </a:t>
            </a:r>
            <a:r>
              <a:rPr lang="en-GB" dirty="0" smtClean="0"/>
              <a:t>presents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5085184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businesses </a:t>
            </a:r>
            <a:r>
              <a:rPr lang="en-GB" sz="3000" dirty="0"/>
              <a:t>should harness the natural world and put it to productive human </a:t>
            </a:r>
            <a:r>
              <a:rPr lang="en-GB" sz="3000" dirty="0" smtClean="0"/>
              <a:t>use</a:t>
            </a:r>
            <a:endParaRPr lang="en-GB" sz="3000" dirty="0"/>
          </a:p>
        </p:txBody>
      </p:sp>
      <p:sp>
        <p:nvSpPr>
          <p:cNvPr id="5" name="Right Arrow 4"/>
          <p:cNvSpPr/>
          <p:nvPr/>
        </p:nvSpPr>
        <p:spPr>
          <a:xfrm>
            <a:off x="1547664" y="5517232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enlightened anthropocentrism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412776"/>
            <a:ext cx="8229600" cy="3268960"/>
          </a:xfrm>
        </p:spPr>
        <p:txBody>
          <a:bodyPr>
            <a:noAutofit/>
          </a:bodyPr>
          <a:lstStyle/>
          <a:p>
            <a:r>
              <a:rPr lang="en-GB" sz="3000" dirty="0"/>
              <a:t>the natural world derives its value from its usefulness to humans, but </a:t>
            </a:r>
            <a:r>
              <a:rPr lang="en-GB" sz="3000" dirty="0" smtClean="0"/>
              <a:t>we </a:t>
            </a:r>
            <a:r>
              <a:rPr lang="en-GB" sz="3000" dirty="0"/>
              <a:t>need to be careful how we use nature </a:t>
            </a:r>
            <a:r>
              <a:rPr lang="en-GB" sz="3000" dirty="0" smtClean="0"/>
              <a:t>otherwise future </a:t>
            </a:r>
            <a:r>
              <a:rPr lang="en-GB" sz="3000" dirty="0"/>
              <a:t>generations will suffer the </a:t>
            </a:r>
            <a:r>
              <a:rPr lang="en-GB" sz="3000" dirty="0" smtClean="0"/>
              <a:t>consequences</a:t>
            </a:r>
          </a:p>
          <a:p>
            <a:r>
              <a:rPr lang="en-GB" sz="3000" dirty="0"/>
              <a:t>tends to focus more on long-term preservation of natural resources than on short-term exploitation of them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403648" y="5333635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19872" y="4457343"/>
            <a:ext cx="51125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business </a:t>
            </a:r>
            <a:r>
              <a:rPr lang="en-GB" sz="3000" dirty="0"/>
              <a:t>should put the natural world to productive human use, but should also be careful to preserve scare resources for future use</a:t>
            </a:r>
          </a:p>
        </p:txBody>
      </p:sp>
    </p:spTree>
    <p:extLst>
      <p:ext uri="{BB962C8B-B14F-4D97-AF65-F5344CB8AC3E}">
        <p14:creationId xmlns:p14="http://schemas.microsoft.com/office/powerpoint/2010/main" val="8628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theory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the Marine Stewardship Council: a case of enlightened anthropocentrism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0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aesthetic anthropocentrism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valuing nature </a:t>
            </a:r>
            <a:r>
              <a:rPr lang="en-GB" dirty="0"/>
              <a:t>as a source of artistic </a:t>
            </a:r>
            <a:r>
              <a:rPr lang="en-GB" dirty="0" smtClean="0"/>
              <a:t>pleasure</a:t>
            </a:r>
          </a:p>
          <a:p>
            <a:r>
              <a:rPr lang="en-GB" dirty="0" smtClean="0"/>
              <a:t>the beautiful</a:t>
            </a:r>
          </a:p>
          <a:p>
            <a:r>
              <a:rPr lang="en-GB" dirty="0" smtClean="0"/>
              <a:t>and the sublime</a:t>
            </a:r>
          </a:p>
          <a:p>
            <a:r>
              <a:rPr lang="en-GB" dirty="0" smtClean="0"/>
              <a:t>the picturesque</a:t>
            </a:r>
          </a:p>
          <a:p>
            <a:r>
              <a:rPr lang="en-GB" dirty="0" smtClean="0"/>
              <a:t>and the not so picturesque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3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1217</Words>
  <Application>Microsoft Office PowerPoint</Application>
  <PresentationFormat>On-screen Show (4:3)</PresentationFormat>
  <Paragraphs>135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Ethics Theory  and  Business Practice</vt:lpstr>
      <vt:lpstr>aims</vt:lpstr>
      <vt:lpstr>the growing importance of environmental ethics for business</vt:lpstr>
      <vt:lpstr>why does the natural world matter?</vt:lpstr>
      <vt:lpstr>some anthropocentric rationales</vt:lpstr>
      <vt:lpstr>1. resource anthropocentrism</vt:lpstr>
      <vt:lpstr>2. enlightened anthropocentrism</vt:lpstr>
      <vt:lpstr>theory in practice</vt:lpstr>
      <vt:lpstr>3. aesthetic anthropocentrism</vt:lpstr>
      <vt:lpstr>PowerPoint Presentation</vt:lpstr>
      <vt:lpstr>4. emotional anthropocentrism</vt:lpstr>
      <vt:lpstr>PowerPoint Presentation</vt:lpstr>
      <vt:lpstr>theory in practice </vt:lpstr>
      <vt:lpstr>some biocentric rationales</vt:lpstr>
      <vt:lpstr>1. last-person argument</vt:lpstr>
      <vt:lpstr>PowerPoint Presentation</vt:lpstr>
      <vt:lpstr>2. redefining the moral community</vt:lpstr>
      <vt:lpstr>speciesism</vt:lpstr>
      <vt:lpstr>PowerPoint Presentation</vt:lpstr>
      <vt:lpstr>3. challenging anthropocentrism’s atomistic presupposition </vt:lpstr>
      <vt:lpstr>biotic pyramids </vt:lpstr>
      <vt:lpstr>PowerPoint Presentation</vt:lpstr>
      <vt:lpstr>theory in practice</vt:lpstr>
      <vt:lpstr>key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Fabienne</cp:lastModifiedBy>
  <cp:revision>55</cp:revision>
  <dcterms:created xsi:type="dcterms:W3CDTF">2014-04-08T09:24:31Z</dcterms:created>
  <dcterms:modified xsi:type="dcterms:W3CDTF">2014-12-06T08:12:23Z</dcterms:modified>
</cp:coreProperties>
</file>