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4" r:id="rId1"/>
  </p:sldMasterIdLst>
  <p:notesMasterIdLst>
    <p:notesMasterId r:id="rId21"/>
  </p:notesMasterIdLst>
  <p:sldIdLst>
    <p:sldId id="278" r:id="rId2"/>
    <p:sldId id="280" r:id="rId3"/>
    <p:sldId id="257" r:id="rId4"/>
    <p:sldId id="269" r:id="rId5"/>
    <p:sldId id="258" r:id="rId6"/>
    <p:sldId id="281" r:id="rId7"/>
    <p:sldId id="282" r:id="rId8"/>
    <p:sldId id="283" r:id="rId9"/>
    <p:sldId id="268" r:id="rId10"/>
    <p:sldId id="270" r:id="rId11"/>
    <p:sldId id="284" r:id="rId12"/>
    <p:sldId id="285" r:id="rId13"/>
    <p:sldId id="286" r:id="rId14"/>
    <p:sldId id="271" r:id="rId15"/>
    <p:sldId id="262" r:id="rId16"/>
    <p:sldId id="276" r:id="rId17"/>
    <p:sldId id="273" r:id="rId18"/>
    <p:sldId id="275" r:id="rId19"/>
    <p:sldId id="279"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84828"/>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941" autoAdjust="0"/>
  </p:normalViewPr>
  <p:slideViewPr>
    <p:cSldViewPr>
      <p:cViewPr varScale="1">
        <p:scale>
          <a:sx n="82" d="100"/>
          <a:sy n="82" d="100"/>
        </p:scale>
        <p:origin x="-1170" y="-1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Narrow" pitchFamily="34" charset="0"/>
                <a:ea typeface="+mn-ea"/>
              </a:defRPr>
            </a:lvl1pPr>
          </a:lstStyle>
          <a:p>
            <a:pPr>
              <a:defRPr/>
            </a:pPr>
            <a:endParaRPr lang="en-US"/>
          </a:p>
        </p:txBody>
      </p:sp>
      <p:sp>
        <p:nvSpPr>
          <p:cNvPr id="1536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Narrow" pitchFamily="34" charset="0"/>
                <a:ea typeface="+mn-ea"/>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536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Narrow" pitchFamily="34" charset="0"/>
                <a:ea typeface="+mn-ea"/>
              </a:defRPr>
            </a:lvl1pPr>
          </a:lstStyle>
          <a:p>
            <a:pPr>
              <a:defRPr/>
            </a:pPr>
            <a:endParaRPr lang="en-US"/>
          </a:p>
        </p:txBody>
      </p:sp>
      <p:sp>
        <p:nvSpPr>
          <p:cNvPr id="1536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Narrow" pitchFamily="34" charset="0"/>
              </a:defRPr>
            </a:lvl1pPr>
          </a:lstStyle>
          <a:p>
            <a:fld id="{8986A997-66C5-4F13-A636-FAFBF3BDE6D8}" type="slidenum">
              <a:rPr lang="en-US"/>
              <a:pPr/>
              <a:t>‹#›</a:t>
            </a:fld>
            <a:endParaRPr lang="en-US"/>
          </a:p>
        </p:txBody>
      </p:sp>
    </p:spTree>
    <p:extLst>
      <p:ext uri="{BB962C8B-B14F-4D97-AF65-F5344CB8AC3E}">
        <p14:creationId xmlns:p14="http://schemas.microsoft.com/office/powerpoint/2010/main" val="2236730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sz="1200" kern="1200" dirty="0" smtClean="0">
                <a:solidFill>
                  <a:schemeClr val="tx1"/>
                </a:solidFill>
                <a:latin typeface="Times New Roman" pitchFamily="18" charset="0"/>
                <a:ea typeface="ＭＳ Ｐゴシック" charset="-128"/>
                <a:cs typeface="+mn-cs"/>
              </a:rPr>
              <a:t>By working together, individuals with the same illnesses or medical concerns have also been able to act as their own best advocates. For instance, in the early 1990s, AIDS deaths were mounting while the slow progress of the government drug-approval process kept drugs out of the hands of the people who needed them. But AIDS activists demanded that the Food and Drug Administration loosen rules for clinical trials and speed up the approval process (Altman, 2011). They were successful and thus changed the way AIDS drugs were developed and regulated. Effective treatments—called antiretroviral therapies—are now being produced more quickly and are making an impact.   Mother-to-child transmission of HIV/AIDS in the United States, for example, has been all but eliminated (</a:t>
            </a:r>
            <a:r>
              <a:rPr lang="en-GB" sz="1200" kern="1200" dirty="0" err="1" smtClean="0">
                <a:solidFill>
                  <a:schemeClr val="tx1"/>
                </a:solidFill>
                <a:latin typeface="Times New Roman" pitchFamily="18" charset="0"/>
                <a:ea typeface="ＭＳ Ｐゴシック" charset="-128"/>
                <a:cs typeface="+mn-cs"/>
              </a:rPr>
              <a:t>Santora</a:t>
            </a:r>
            <a:r>
              <a:rPr lang="en-GB" sz="1200" kern="1200" dirty="0" smtClean="0">
                <a:solidFill>
                  <a:schemeClr val="tx1"/>
                </a:solidFill>
                <a:latin typeface="Times New Roman" pitchFamily="18" charset="0"/>
                <a:ea typeface="ＭＳ Ｐゴシック" charset="-128"/>
                <a:cs typeface="+mn-cs"/>
              </a:rPr>
              <a:t>, 2005) and for many people who are HIV positive, AIDS has become a chronic illness, not the inevitable death sentence it once was.  Some studies have even found that </a:t>
            </a:r>
            <a:r>
              <a:rPr lang="en-GB" sz="1200" kern="1200" dirty="0" err="1" smtClean="0">
                <a:solidFill>
                  <a:schemeClr val="tx1"/>
                </a:solidFill>
                <a:latin typeface="Times New Roman" pitchFamily="18" charset="0"/>
                <a:ea typeface="ＭＳ Ｐゴシック" charset="-128"/>
                <a:cs typeface="+mn-cs"/>
              </a:rPr>
              <a:t>antiretrovirals</a:t>
            </a:r>
            <a:r>
              <a:rPr lang="en-GB" sz="1200" kern="1200" dirty="0" smtClean="0">
                <a:solidFill>
                  <a:schemeClr val="tx1"/>
                </a:solidFill>
                <a:latin typeface="Times New Roman" pitchFamily="18" charset="0"/>
                <a:ea typeface="ＭＳ Ｐゴシック" charset="-128"/>
                <a:cs typeface="+mn-cs"/>
              </a:rPr>
              <a:t> are effective in </a:t>
            </a:r>
            <a:r>
              <a:rPr lang="en-GB" sz="1200" i="1" kern="1200" dirty="0" smtClean="0">
                <a:solidFill>
                  <a:schemeClr val="tx1"/>
                </a:solidFill>
                <a:latin typeface="Times New Roman" pitchFamily="18" charset="0"/>
                <a:ea typeface="ＭＳ Ｐゴシック" charset="-128"/>
                <a:cs typeface="+mn-cs"/>
              </a:rPr>
              <a:t>preventing </a:t>
            </a:r>
            <a:r>
              <a:rPr lang="en-GB" sz="1200" kern="1200" dirty="0" smtClean="0">
                <a:solidFill>
                  <a:schemeClr val="tx1"/>
                </a:solidFill>
                <a:latin typeface="Times New Roman" pitchFamily="18" charset="0"/>
                <a:ea typeface="ＭＳ Ｐゴシック" charset="-128"/>
                <a:cs typeface="+mn-cs"/>
              </a:rPr>
              <a:t>infection (Brown, 2011).</a:t>
            </a:r>
            <a:endParaRPr lang="en-US" sz="1200" kern="1200" dirty="0" smtClean="0">
              <a:solidFill>
                <a:schemeClr val="tx1"/>
              </a:solidFill>
              <a:latin typeface="Times New Roman" pitchFamily="18" charset="0"/>
              <a:ea typeface="ＭＳ Ｐゴシック" charset="-128"/>
              <a:cs typeface="+mn-cs"/>
            </a:endParaRPr>
          </a:p>
          <a:p>
            <a:r>
              <a:rPr lang="en-GB" sz="1200" kern="1200" dirty="0" smtClean="0">
                <a:solidFill>
                  <a:schemeClr val="tx1"/>
                </a:solidFill>
                <a:latin typeface="Times New Roman" pitchFamily="18" charset="0"/>
                <a:ea typeface="ＭＳ Ｐゴシック" charset="-128"/>
                <a:cs typeface="+mn-cs"/>
              </a:rPr>
              <a:t>AIDS activists have also successfully pressured pharmaceutical companies to allow developing countries in sub-Saharan Africa to import cheaper, generic </a:t>
            </a:r>
            <a:r>
              <a:rPr lang="en-GB" sz="1200" kern="1200" dirty="0" err="1" smtClean="0">
                <a:solidFill>
                  <a:schemeClr val="tx1"/>
                </a:solidFill>
                <a:latin typeface="Times New Roman" pitchFamily="18" charset="0"/>
                <a:ea typeface="ＭＳ Ｐゴシック" charset="-128"/>
                <a:cs typeface="+mn-cs"/>
              </a:rPr>
              <a:t>antiretrovirals</a:t>
            </a:r>
            <a:r>
              <a:rPr lang="en-GB" sz="1200" kern="1200" dirty="0" smtClean="0">
                <a:solidFill>
                  <a:schemeClr val="tx1"/>
                </a:solidFill>
                <a:latin typeface="Times New Roman" pitchFamily="18" charset="0"/>
                <a:ea typeface="ＭＳ Ｐゴシック" charset="-128"/>
                <a:cs typeface="+mn-cs"/>
              </a:rPr>
              <a:t> (</a:t>
            </a:r>
            <a:r>
              <a:rPr lang="en-GB" sz="1200" kern="1200" dirty="0" err="1" smtClean="0">
                <a:solidFill>
                  <a:schemeClr val="tx1"/>
                </a:solidFill>
                <a:latin typeface="Times New Roman" pitchFamily="18" charset="0"/>
                <a:ea typeface="ＭＳ Ｐゴシック" charset="-128"/>
                <a:cs typeface="+mn-cs"/>
              </a:rPr>
              <a:t>Swarns</a:t>
            </a:r>
            <a:r>
              <a:rPr lang="en-GB" sz="1200" kern="1200" dirty="0" smtClean="0">
                <a:solidFill>
                  <a:schemeClr val="tx1"/>
                </a:solidFill>
                <a:latin typeface="Times New Roman" pitchFamily="18" charset="0"/>
                <a:ea typeface="ＭＳ Ｐゴシック" charset="-128"/>
                <a:cs typeface="+mn-cs"/>
              </a:rPr>
              <a:t>, 2001). In 2006, for instance, Bristol-Myers agreed to license its newest and most powerful AIDS drugs to pharmaceutical companies in India and South Africa so they could be made more cheaply (McNeil, 2006). These activists have worked together to magnify the influence none of them could have had acting individually. The reach of their achievements goes beyond sick individuals to global institutions and concerns.</a:t>
            </a:r>
            <a:endParaRPr lang="en-US" sz="1200" kern="1200" dirty="0" smtClean="0">
              <a:solidFill>
                <a:schemeClr val="tx1"/>
              </a:solidFill>
              <a:latin typeface="Times New Roman" pitchFamily="18" charset="0"/>
              <a:ea typeface="ＭＳ Ｐゴシック" charset="-128"/>
              <a:cs typeface="+mn-cs"/>
            </a:endParaRPr>
          </a:p>
          <a:p>
            <a:endParaRPr lang="en-US" dirty="0"/>
          </a:p>
        </p:txBody>
      </p:sp>
      <p:sp>
        <p:nvSpPr>
          <p:cNvPr id="4" name="Slide Number Placeholder 3"/>
          <p:cNvSpPr>
            <a:spLocks noGrp="1"/>
          </p:cNvSpPr>
          <p:nvPr>
            <p:ph type="sldNum" sz="quarter" idx="10"/>
          </p:nvPr>
        </p:nvSpPr>
        <p:spPr/>
        <p:txBody>
          <a:bodyPr/>
          <a:lstStyle/>
          <a:p>
            <a:fld id="{8986A997-66C5-4F13-A636-FAFBF3BDE6D8}"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A67F0115-0DF5-4C6A-9835-BB2B315E4F7C}" type="slidenum">
              <a:rPr lang="en-US"/>
              <a:pPr/>
              <a:t>15</a:t>
            </a:fld>
            <a:endParaRPr 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r>
              <a:rPr lang="en-GB" sz="1200" kern="1200" dirty="0" smtClean="0">
                <a:solidFill>
                  <a:schemeClr val="tx1"/>
                </a:solidFill>
                <a:latin typeface="Times New Roman" pitchFamily="18" charset="0"/>
                <a:ea typeface="ＭＳ Ｐゴシック" charset="-128"/>
                <a:cs typeface="+mn-cs"/>
              </a:rPr>
              <a:t>Sometimes the activities required to promote or sustain a particular movement run counter to the ideological goals of the movement itself. The leaders of successful political revolutions, for example, soon realize that to run the country they now control, they must create highly structured bureaucracies not unlike the ones they have overthrown.  At the time of this writing, leaders of the Egyptian pro-democracy movement were struggling to find ways to govern in the aftermath of a revolution that toppled a dictatorial regime that had been in power for 30 years. Furthermore, an ill-defined, unarticulated ideology—or one that is too broadly defined—may, in the end muffle any headway the movement is able to make in the first place. In 2011, disorganized protests sprung up all over Europe. The motivation was less about specific discontent than it was about generalized anger and political estrangement.  As one journalist put it:</a:t>
            </a:r>
            <a:endParaRPr lang="en-US" sz="1200" kern="1200" dirty="0" smtClean="0">
              <a:solidFill>
                <a:schemeClr val="tx1"/>
              </a:solidFill>
              <a:latin typeface="Times New Roman" pitchFamily="18" charset="0"/>
              <a:ea typeface="ＭＳ Ｐゴシック" charset="-128"/>
              <a:cs typeface="+mn-cs"/>
            </a:endParaRPr>
          </a:p>
          <a:p>
            <a:r>
              <a:rPr lang="en-GB" sz="1200" kern="1200" dirty="0" smtClean="0">
                <a:solidFill>
                  <a:schemeClr val="tx1"/>
                </a:solidFill>
                <a:latin typeface="Times New Roman" pitchFamily="18" charset="0"/>
                <a:ea typeface="ＭＳ Ｐゴシック" charset="-128"/>
                <a:cs typeface="+mn-cs"/>
              </a:rPr>
              <a:t>The unrest appears to be a brushfire revolt, with no common denominators like class or ideology and an agenda that’s all over the map.  Its members seem united only by their rejection of government plans and by a sense that no one listens to them. Today’s protests offer no coherent alternative to the status quo (</a:t>
            </a:r>
            <a:r>
              <a:rPr lang="en-GB" sz="1200" kern="1200" dirty="0" err="1" smtClean="0">
                <a:solidFill>
                  <a:schemeClr val="tx1"/>
                </a:solidFill>
                <a:latin typeface="Times New Roman" pitchFamily="18" charset="0"/>
                <a:ea typeface="ＭＳ Ｐゴシック" charset="-128"/>
                <a:cs typeface="+mn-cs"/>
              </a:rPr>
              <a:t>Giglio</a:t>
            </a:r>
            <a:r>
              <a:rPr lang="en-GB" sz="1200" kern="1200" dirty="0" smtClean="0">
                <a:solidFill>
                  <a:schemeClr val="tx1"/>
                </a:solidFill>
                <a:latin typeface="Times New Roman" pitchFamily="18" charset="0"/>
                <a:ea typeface="ＭＳ Ｐゴシック" charset="-128"/>
                <a:cs typeface="+mn-cs"/>
              </a:rPr>
              <a:t>, 2011, p. 5). </a:t>
            </a:r>
            <a:endParaRPr lang="en-US" sz="1200" kern="1200" dirty="0" smtClean="0">
              <a:solidFill>
                <a:schemeClr val="tx1"/>
              </a:solidFill>
              <a:latin typeface="Times New Roman" pitchFamily="18" charset="0"/>
              <a:ea typeface="ＭＳ Ｐゴシック" charset="-128"/>
              <a:cs typeface="+mn-cs"/>
            </a:endParaRPr>
          </a:p>
          <a:p>
            <a:pPr eaLnBrk="1" hangingPunct="1"/>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0804E62F-3702-4FD8-B535-E55145BC963D}" type="slidenum">
              <a:rPr lang="en-US"/>
              <a:pPr/>
              <a:t>16</a:t>
            </a:fld>
            <a:endParaRPr 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r>
              <a:rPr lang="en-GB" sz="1200" kern="1200" dirty="0" smtClean="0">
                <a:solidFill>
                  <a:schemeClr val="tx1"/>
                </a:solidFill>
                <a:latin typeface="Times New Roman" pitchFamily="18" charset="0"/>
                <a:ea typeface="ＭＳ Ｐゴシック" charset="-128"/>
                <a:cs typeface="+mn-cs"/>
              </a:rPr>
              <a:t>Another important feature of highly organized social movements is an established network of communication (McCarthy &amp; </a:t>
            </a:r>
            <a:r>
              <a:rPr lang="en-GB" sz="1200" kern="1200" dirty="0" err="1" smtClean="0">
                <a:solidFill>
                  <a:schemeClr val="tx1"/>
                </a:solidFill>
                <a:latin typeface="Times New Roman" pitchFamily="18" charset="0"/>
                <a:ea typeface="ＭＳ Ｐゴシック" charset="-128"/>
                <a:cs typeface="+mn-cs"/>
              </a:rPr>
              <a:t>Zald</a:t>
            </a:r>
            <a:r>
              <a:rPr lang="en-GB" sz="1200" kern="1200" dirty="0" smtClean="0">
                <a:solidFill>
                  <a:schemeClr val="tx1"/>
                </a:solidFill>
                <a:latin typeface="Times New Roman" pitchFamily="18" charset="0"/>
                <a:ea typeface="ＭＳ Ｐゴシック" charset="-128"/>
                <a:cs typeface="+mn-cs"/>
              </a:rPr>
              <a:t>, 1977). Movements need an effective system both for getting information to all participants and for recruiting and fund-raising (</a:t>
            </a:r>
            <a:r>
              <a:rPr lang="en-GB" sz="1200" kern="1200" dirty="0" err="1" smtClean="0">
                <a:solidFill>
                  <a:schemeClr val="tx1"/>
                </a:solidFill>
                <a:latin typeface="Times New Roman" pitchFamily="18" charset="0"/>
                <a:ea typeface="ＭＳ Ｐゴシック" charset="-128"/>
                <a:cs typeface="+mn-cs"/>
              </a:rPr>
              <a:t>Tarrow</a:t>
            </a:r>
            <a:r>
              <a:rPr lang="en-GB" sz="1200" kern="1200" dirty="0" smtClean="0">
                <a:solidFill>
                  <a:schemeClr val="tx1"/>
                </a:solidFill>
                <a:latin typeface="Times New Roman" pitchFamily="18" charset="0"/>
                <a:ea typeface="ＭＳ Ｐゴシック" charset="-128"/>
                <a:cs typeface="+mn-cs"/>
              </a:rPr>
              <a:t>, 1994). The ability to quickly mobilize large numbers of people for, say, a march to the nation’s capital depends on the ability to tell them what is going to happen and when and where it will happen. Modern social movements must use Web sites, </a:t>
            </a:r>
            <a:r>
              <a:rPr lang="en-GB" sz="1200" kern="1200" dirty="0" err="1" smtClean="0">
                <a:solidFill>
                  <a:schemeClr val="tx1"/>
                </a:solidFill>
                <a:latin typeface="Times New Roman" pitchFamily="18" charset="0"/>
                <a:ea typeface="ＭＳ Ｐゴシック" charset="-128"/>
                <a:cs typeface="+mn-cs"/>
              </a:rPr>
              <a:t>Facebook</a:t>
            </a:r>
            <a:r>
              <a:rPr lang="en-GB" sz="1200" kern="1200" dirty="0" smtClean="0">
                <a:solidFill>
                  <a:schemeClr val="tx1"/>
                </a:solidFill>
                <a:latin typeface="Times New Roman" pitchFamily="18" charset="0"/>
                <a:ea typeface="ＭＳ Ｐゴシック" charset="-128"/>
                <a:cs typeface="+mn-cs"/>
              </a:rPr>
              <a:t>, Twitter, direct mailing strategies, and networked phone and computer systems to be successful. </a:t>
            </a:r>
          </a:p>
          <a:p>
            <a:pPr eaLnBrk="1" hangingPunct="1"/>
            <a:endParaRPr lang="en-GB" sz="1200" kern="1200" dirty="0" smtClean="0">
              <a:solidFill>
                <a:schemeClr val="tx1"/>
              </a:solidFill>
              <a:latin typeface="Times New Roman" pitchFamily="18" charset="0"/>
              <a:ea typeface="ＭＳ Ｐゴシック" charset="-128"/>
              <a:cs typeface="+mn-cs"/>
            </a:endParaRPr>
          </a:p>
          <a:p>
            <a:pPr eaLnBrk="1" hangingPunct="1"/>
            <a:r>
              <a:rPr lang="en-GB" sz="1200" kern="1200" dirty="0" smtClean="0">
                <a:solidFill>
                  <a:schemeClr val="tx1"/>
                </a:solidFill>
                <a:latin typeface="Times New Roman" pitchFamily="18" charset="0"/>
                <a:ea typeface="ＭＳ Ｐゴシック" charset="-128"/>
                <a:cs typeface="+mn-cs"/>
              </a:rPr>
              <a:t>Similar technological mobilization occurred during the so-called Arab Spring in 2011 when anti-government protesters in Egypt, Tunisia, Yemen, Morocco, Libya, Syria, Bahrain, Saudi Arabia, Jordan, and elsewhere used Twitter, </a:t>
            </a:r>
            <a:r>
              <a:rPr lang="en-GB" sz="1200" kern="1200" dirty="0" err="1" smtClean="0">
                <a:solidFill>
                  <a:schemeClr val="tx1"/>
                </a:solidFill>
                <a:latin typeface="Times New Roman" pitchFamily="18" charset="0"/>
                <a:ea typeface="ＭＳ Ｐゴシック" charset="-128"/>
                <a:cs typeface="+mn-cs"/>
              </a:rPr>
              <a:t>Facebook</a:t>
            </a:r>
            <a:r>
              <a:rPr lang="en-GB" sz="1200" kern="1200" dirty="0" smtClean="0">
                <a:solidFill>
                  <a:schemeClr val="tx1"/>
                </a:solidFill>
                <a:latin typeface="Times New Roman" pitchFamily="18" charset="0"/>
                <a:ea typeface="ＭＳ Ｐゴシック" charset="-128"/>
                <a:cs typeface="+mn-cs"/>
              </a:rPr>
              <a:t>, and YouTube to mobilize collective actions and export images of their plight around the world. Cell phones replaced traditional reporters as they became the world’s “eyes and ears” on the protests (Preston &amp; </a:t>
            </a:r>
            <a:r>
              <a:rPr lang="en-GB" sz="1200" kern="1200" dirty="0" err="1" smtClean="0">
                <a:solidFill>
                  <a:schemeClr val="tx1"/>
                </a:solidFill>
                <a:latin typeface="Times New Roman" pitchFamily="18" charset="0"/>
                <a:ea typeface="ＭＳ Ｐゴシック" charset="-128"/>
                <a:cs typeface="+mn-cs"/>
              </a:rPr>
              <a:t>Stelter</a:t>
            </a:r>
            <a:r>
              <a:rPr lang="en-GB" sz="1200" kern="1200" dirty="0" smtClean="0">
                <a:solidFill>
                  <a:schemeClr val="tx1"/>
                </a:solidFill>
                <a:latin typeface="Times New Roman" pitchFamily="18" charset="0"/>
                <a:ea typeface="ＭＳ Ｐゴシック" charset="-128"/>
                <a:cs typeface="+mn-cs"/>
              </a:rPr>
              <a:t>, 2011). Media outlets referred to the movement variously as the </a:t>
            </a:r>
            <a:r>
              <a:rPr lang="en-GB" sz="1200" kern="1200" dirty="0" err="1" smtClean="0">
                <a:solidFill>
                  <a:schemeClr val="tx1"/>
                </a:solidFill>
                <a:latin typeface="Times New Roman" pitchFamily="18" charset="0"/>
                <a:ea typeface="ＭＳ Ｐゴシック" charset="-128"/>
                <a:cs typeface="+mn-cs"/>
              </a:rPr>
              <a:t>Facebook</a:t>
            </a:r>
            <a:r>
              <a:rPr lang="en-GB" sz="1200" kern="1200" dirty="0" smtClean="0">
                <a:solidFill>
                  <a:schemeClr val="tx1"/>
                </a:solidFill>
                <a:latin typeface="Times New Roman" pitchFamily="18" charset="0"/>
                <a:ea typeface="ＭＳ Ｐゴシック" charset="-128"/>
                <a:cs typeface="+mn-cs"/>
              </a:rPr>
              <a:t> Revolution, the Twitter Revolution, or the Keystroke Revolution. </a:t>
            </a:r>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Times New Roman" pitchFamily="18" charset="0"/>
                <a:ea typeface="ＭＳ Ｐゴシック" charset="-128"/>
                <a:cs typeface="+mn-cs"/>
              </a:rPr>
              <a:t>For instance, Sinn </a:t>
            </a:r>
            <a:r>
              <a:rPr lang="en-GB" sz="1200" kern="1200" dirty="0" err="1" smtClean="0">
                <a:solidFill>
                  <a:schemeClr val="tx1"/>
                </a:solidFill>
                <a:latin typeface="Times New Roman" pitchFamily="18" charset="0"/>
                <a:ea typeface="ＭＳ Ｐゴシック" charset="-128"/>
                <a:cs typeface="+mn-cs"/>
              </a:rPr>
              <a:t>Féin</a:t>
            </a:r>
            <a:r>
              <a:rPr lang="en-GB" sz="1200" kern="1200" dirty="0" smtClean="0">
                <a:solidFill>
                  <a:schemeClr val="tx1"/>
                </a:solidFill>
                <a:latin typeface="Times New Roman" pitchFamily="18" charset="0"/>
                <a:ea typeface="ＭＳ Ｐゴシック" charset="-128"/>
                <a:cs typeface="+mn-cs"/>
              </a:rPr>
              <a:t> was a movement founded in 1905 to end British rule in Ireland. Among its offshoots over the years was the Irish Republican Army, which carried out a bombing and terror campaign in Northern Ireland and England for decades. In recent years, most of the violence has been stopped, and the people of Ireland have won some autonomy. Sinn </a:t>
            </a:r>
            <a:r>
              <a:rPr lang="en-GB" sz="1200" kern="1200" dirty="0" err="1" smtClean="0">
                <a:solidFill>
                  <a:schemeClr val="tx1"/>
                </a:solidFill>
                <a:latin typeface="Times New Roman" pitchFamily="18" charset="0"/>
                <a:ea typeface="ＭＳ Ｐゴシック" charset="-128"/>
                <a:cs typeface="+mn-cs"/>
              </a:rPr>
              <a:t>Féin</a:t>
            </a:r>
            <a:r>
              <a:rPr lang="en-GB" sz="1200" kern="1200" dirty="0" smtClean="0">
                <a:solidFill>
                  <a:schemeClr val="tx1"/>
                </a:solidFill>
                <a:latin typeface="Times New Roman" pitchFamily="18" charset="0"/>
                <a:ea typeface="ＭＳ Ｐゴシック" charset="-128"/>
                <a:cs typeface="+mn-cs"/>
              </a:rPr>
              <a:t> is now the third largest political party in Ireland, with its own news organization, a highly structured network of local branches, and representatives in both the Irish Parliament and the European Parliament.</a:t>
            </a:r>
            <a:endParaRPr lang="en-US" sz="1200" kern="1200" dirty="0" smtClean="0">
              <a:solidFill>
                <a:schemeClr val="tx1"/>
              </a:solidFill>
              <a:latin typeface="Times New Roman" pitchFamily="18" charset="0"/>
              <a:ea typeface="ＭＳ Ｐゴシック" charset="-128"/>
              <a:cs typeface="+mn-cs"/>
            </a:endParaRPr>
          </a:p>
          <a:p>
            <a:r>
              <a:rPr lang="en-GB" sz="1200" kern="1200" dirty="0" smtClean="0">
                <a:solidFill>
                  <a:schemeClr val="tx1"/>
                </a:solidFill>
                <a:latin typeface="Times New Roman" pitchFamily="18" charset="0"/>
                <a:ea typeface="ＭＳ Ｐゴシック" charset="-128"/>
                <a:cs typeface="+mn-cs"/>
              </a:rPr>
              <a:t>In addition, people who devote their lives to a movement come to depend on it for their own livelihood. Hence, social movements organized for the purposes of enacting social change actually provide structure and order in the lives of their members, acting as sources of opportunities, careers, and rewards (Hewitt, 1988).</a:t>
            </a:r>
            <a:endParaRPr lang="en-US" sz="1200" kern="1200" dirty="0" smtClean="0">
              <a:solidFill>
                <a:schemeClr val="tx1"/>
              </a:solidFill>
              <a:latin typeface="Times New Roman" pitchFamily="18" charset="0"/>
              <a:ea typeface="ＭＳ Ｐゴシック" charset="-128"/>
              <a:cs typeface="+mn-cs"/>
            </a:endParaRPr>
          </a:p>
          <a:p>
            <a:endParaRPr lang="en-US" dirty="0"/>
          </a:p>
        </p:txBody>
      </p:sp>
      <p:sp>
        <p:nvSpPr>
          <p:cNvPr id="4" name="Slide Number Placeholder 3"/>
          <p:cNvSpPr>
            <a:spLocks noGrp="1"/>
          </p:cNvSpPr>
          <p:nvPr>
            <p:ph type="sldNum" sz="quarter" idx="10"/>
          </p:nvPr>
        </p:nvSpPr>
        <p:spPr/>
        <p:txBody>
          <a:bodyPr/>
          <a:lstStyle/>
          <a:p>
            <a:fld id="{8986A997-66C5-4F13-A636-FAFBF3BDE6D8}" type="slidenum">
              <a:rPr lang="en-US" smtClean="0"/>
              <a:pPr/>
              <a:t>17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2AA9B3B6-69A8-4CE2-BE83-12D49764F29A}" type="slidenum">
              <a:rPr lang="en-US"/>
              <a:pPr/>
              <a:t>18</a:t>
            </a:fld>
            <a:endParaRPr 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r>
              <a:rPr lang="en-GB" sz="1200" kern="1200" dirty="0" smtClean="0">
                <a:solidFill>
                  <a:schemeClr val="tx1"/>
                </a:solidFill>
                <a:latin typeface="Times New Roman" pitchFamily="18" charset="0"/>
                <a:ea typeface="ＭＳ Ｐゴシック" charset="-128"/>
                <a:cs typeface="+mn-cs"/>
              </a:rPr>
              <a:t>For instance, in the 1970s, similar antinuclear movements arose in (what was then West) Germany and France. The movements had similar ideologies and used similar mobilization techniques. However, the German movement flourished and remains highly influential in national politics today. The French movement was weak and quickly died off. Why were the outcomes of these two movements so different? In Germany, the government procedure for reviewing nuclear power facilities provided opportunities for those opposed to nuclear power to legally intervene. The procedure in place in France was closed and unresponsive to public sentiment (</a:t>
            </a:r>
            <a:r>
              <a:rPr lang="en-GB" sz="1200" kern="1200" dirty="0" err="1" smtClean="0">
                <a:solidFill>
                  <a:schemeClr val="tx1"/>
                </a:solidFill>
                <a:latin typeface="Times New Roman" pitchFamily="18" charset="0"/>
                <a:ea typeface="ＭＳ Ｐゴシック" charset="-128"/>
                <a:cs typeface="+mn-cs"/>
              </a:rPr>
              <a:t>Nelkin</a:t>
            </a:r>
            <a:r>
              <a:rPr lang="en-GB" sz="1200" kern="1200" dirty="0" smtClean="0">
                <a:solidFill>
                  <a:schemeClr val="tx1"/>
                </a:solidFill>
                <a:latin typeface="Times New Roman" pitchFamily="18" charset="0"/>
                <a:ea typeface="ＭＳ Ｐゴシック" charset="-128"/>
                <a:cs typeface="+mn-cs"/>
              </a:rPr>
              <a:t> &amp; </a:t>
            </a:r>
            <a:r>
              <a:rPr lang="en-GB" sz="1200" kern="1200" dirty="0" err="1" smtClean="0">
                <a:solidFill>
                  <a:schemeClr val="tx1"/>
                </a:solidFill>
                <a:latin typeface="Times New Roman" pitchFamily="18" charset="0"/>
                <a:ea typeface="ＭＳ Ｐゴシック" charset="-128"/>
                <a:cs typeface="+mn-cs"/>
              </a:rPr>
              <a:t>Pollak</a:t>
            </a:r>
            <a:r>
              <a:rPr lang="en-GB" sz="1200" kern="1200" dirty="0" smtClean="0">
                <a:solidFill>
                  <a:schemeClr val="tx1"/>
                </a:solidFill>
                <a:latin typeface="Times New Roman" pitchFamily="18" charset="0"/>
                <a:ea typeface="ＭＳ Ｐゴシック" charset="-128"/>
                <a:cs typeface="+mn-cs"/>
              </a:rPr>
              <a:t>, 1981). Similarly, the emergence in the 1970s of the contemporary environmental movement in the United States was possible because government agencies were already sympathetic to environmental concerns (Gale, 1986).</a:t>
            </a:r>
            <a:endParaRPr lang="en-US" sz="1200" kern="1200" dirty="0" smtClean="0">
              <a:solidFill>
                <a:schemeClr val="tx1"/>
              </a:solidFill>
              <a:latin typeface="Times New Roman" pitchFamily="18" charset="0"/>
              <a:ea typeface="ＭＳ Ｐゴシック" charset="-128"/>
              <a:cs typeface="+mn-cs"/>
            </a:endParaRPr>
          </a:p>
          <a:p>
            <a:pPr eaLnBrk="1" hangingPunct="1"/>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We sometimes forget that many of the realities of our lives that we take for granted were the result, at some point in history, of the handiwork of individuals. One generation’s radical changes become another’s common features of everyday life. The fact that you can’t be forced to work 70 or 80 hours a week, can’t be exposed to dangerous working conditions without your knowledge, and are entitled to a certain number of paid holidays a year are a result of the actions of real people in early </a:t>
            </a:r>
            <a:r>
              <a:rPr lang="en-GB" sz="1200" kern="1200" dirty="0" err="1" smtClean="0">
                <a:solidFill>
                  <a:schemeClr val="tx1"/>
                </a:solidFill>
                <a:latin typeface="Times New Roman" pitchFamily="18" charset="0"/>
                <a:ea typeface="ＭＳ Ｐゴシック" charset="-128"/>
                <a:cs typeface="+mn-cs"/>
              </a:rPr>
              <a:t>labor</a:t>
            </a:r>
            <a:r>
              <a:rPr lang="en-GB" sz="1200" kern="1200" dirty="0" smtClean="0">
                <a:solidFill>
                  <a:schemeClr val="tx1"/>
                </a:solidFill>
                <a:latin typeface="Times New Roman" pitchFamily="18" charset="0"/>
                <a:ea typeface="ＭＳ Ｐゴシック" charset="-128"/>
                <a:cs typeface="+mn-cs"/>
              </a:rPr>
              <a:t> union movements.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latin typeface="Times New Roman" pitchFamily="18" charset="0"/>
              <a:ea typeface="ＭＳ Ｐゴシック" charset="-128"/>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Times New Roman" pitchFamily="18" charset="0"/>
                <a:ea typeface="ＭＳ Ｐゴシック" charset="-128"/>
                <a:cs typeface="+mn-cs"/>
              </a:rPr>
              <a:t>Some historians argue that many of the political movements for change that burst onto the scene in the 1960s—including the women’s movement, the antiwar movement, and the student free speech movement—could trace their philosophical and tactical roots to this small act by four students (Cluster, 1979). Admittedly, the participants in all these movements might have developed the sit-in as a tactic on their own, even if in 1960 the four students </a:t>
            </a:r>
            <a:r>
              <a:rPr lang="en-GB" sz="1200" i="1" kern="1200" dirty="0" smtClean="0">
                <a:solidFill>
                  <a:schemeClr val="tx1"/>
                </a:solidFill>
                <a:latin typeface="Times New Roman" pitchFamily="18" charset="0"/>
                <a:ea typeface="ＭＳ Ｐゴシック" charset="-128"/>
                <a:cs typeface="+mn-cs"/>
              </a:rPr>
              <a:t>had </a:t>
            </a:r>
            <a:r>
              <a:rPr lang="en-GB" sz="1200" kern="1200" dirty="0" smtClean="0">
                <a:solidFill>
                  <a:schemeClr val="tx1"/>
                </a:solidFill>
                <a:latin typeface="Times New Roman" pitchFamily="18" charset="0"/>
                <a:ea typeface="ＭＳ Ｐゴシック" charset="-128"/>
                <a:cs typeface="+mn-cs"/>
              </a:rPr>
              <a:t>been served coffee and doughnuts at Woolworth’s. The point is, though, that the collective movement that arose from the actions of these seemingly insignificant individuals in 1960 had an enormous impact on the massive changes that occurred in the United States over the next 50 years and probably beyond.</a:t>
            </a:r>
            <a:endParaRPr lang="en-US" sz="1200" kern="1200" dirty="0" smtClean="0">
              <a:solidFill>
                <a:schemeClr val="tx1"/>
              </a:solidFill>
              <a:latin typeface="Times New Roman" pitchFamily="18" charset="0"/>
              <a:ea typeface="ＭＳ Ｐゴシック" charset="-128"/>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latin typeface="Times New Roman" pitchFamily="18" charset="0"/>
              <a:ea typeface="ＭＳ Ｐゴシック" charset="-128"/>
              <a:cs typeface="+mn-cs"/>
            </a:endParaRPr>
          </a:p>
          <a:p>
            <a:endParaRPr lang="en-US" dirty="0"/>
          </a:p>
        </p:txBody>
      </p:sp>
      <p:sp>
        <p:nvSpPr>
          <p:cNvPr id="4" name="Slide Number Placeholder 3"/>
          <p:cNvSpPr>
            <a:spLocks noGrp="1"/>
          </p:cNvSpPr>
          <p:nvPr>
            <p:ph type="sldNum" sz="quarter" idx="10"/>
          </p:nvPr>
        </p:nvSpPr>
        <p:spPr/>
        <p:txBody>
          <a:bodyPr/>
          <a:lstStyle/>
          <a:p>
            <a:fld id="{8986A997-66C5-4F13-A636-FAFBF3BDE6D8}"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Changes to education – technology (no</a:t>
            </a:r>
            <a:r>
              <a:rPr lang="en-US" baseline="0" dirty="0" smtClean="0"/>
              <a:t> longer need chalk, pencil, ditto-machine, paper books)</a:t>
            </a:r>
          </a:p>
          <a:p>
            <a:r>
              <a:rPr lang="en-US" baseline="0" dirty="0" smtClean="0"/>
              <a:t>Changes to family – both parents spend more time at work, schools and care centers take over some of parenting</a:t>
            </a:r>
          </a:p>
          <a:p>
            <a:r>
              <a:rPr lang="en-US" baseline="0" dirty="0" smtClean="0"/>
              <a:t>Changes to childhood – kids don’t get along as well with others</a:t>
            </a:r>
            <a:endParaRPr lang="en-US" dirty="0"/>
          </a:p>
        </p:txBody>
      </p:sp>
      <p:sp>
        <p:nvSpPr>
          <p:cNvPr id="4" name="Slide Number Placeholder 3"/>
          <p:cNvSpPr>
            <a:spLocks noGrp="1"/>
          </p:cNvSpPr>
          <p:nvPr>
            <p:ph type="sldNum" sz="quarter" idx="10"/>
          </p:nvPr>
        </p:nvSpPr>
        <p:spPr/>
        <p:txBody>
          <a:bodyPr/>
          <a:lstStyle/>
          <a:p>
            <a:fld id="{8986A997-66C5-4F13-A636-FAFBF3BDE6D8}"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D6DF477A-18FC-4CB7-BE1C-ACAFBA96892D}" type="slidenum">
              <a:rPr lang="en-US"/>
              <a:pPr/>
              <a:t>5</a:t>
            </a:fld>
            <a:endParaRPr lang="en-US"/>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r>
              <a:rPr lang="en-US" dirty="0" smtClean="0"/>
              <a:t>Before listing the bullet points, have students brainstorm a list of sources of change and see how many they find. Then go through each bullet point and have students give examples, either from the text or their own ideas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smtClean="0">
                <a:solidFill>
                  <a:schemeClr val="tx1"/>
                </a:solidFill>
                <a:latin typeface="Times New Roman" pitchFamily="18" charset="0"/>
                <a:ea typeface="ＭＳ Ｐゴシック" charset="-128"/>
                <a:cs typeface="+mn-cs"/>
              </a:rPr>
              <a:t>Not only do hybrid cars reduce air pollution and reliance on fossil fuels, they also reduce noise pollution. However, pedestrians and bicyclists sometimes have difficulty hearing these cars coming their way, thereby increasing the risk being clipped or run over. At intersections, parking lots, and other places where cars travel slowly, pedestrians and bicyclists get hit by hybrids at up to twice the normal rate. To address the problem, manufacturers are now marketing fake car noise so unwary people can hear them (</a:t>
            </a:r>
            <a:r>
              <a:rPr lang="en-GB" sz="1200" kern="1200" dirty="0" err="1" smtClean="0">
                <a:solidFill>
                  <a:schemeClr val="tx1"/>
                </a:solidFill>
                <a:latin typeface="Times New Roman" pitchFamily="18" charset="0"/>
                <a:ea typeface="ＭＳ Ｐゴシック" charset="-128"/>
                <a:cs typeface="+mn-cs"/>
              </a:rPr>
              <a:t>Mihm</a:t>
            </a:r>
            <a:r>
              <a:rPr lang="en-GB" sz="1200" kern="1200" dirty="0" smtClean="0">
                <a:solidFill>
                  <a:schemeClr val="tx1"/>
                </a:solidFill>
                <a:latin typeface="Times New Roman" pitchFamily="18" charset="0"/>
                <a:ea typeface="ＭＳ Ｐゴシック" charset="-128"/>
                <a:cs typeface="+mn-cs"/>
              </a:rPr>
              <a:t>, 2009).</a:t>
            </a:r>
          </a:p>
          <a:p>
            <a:pPr lvl="0"/>
            <a:r>
              <a:rPr lang="en-GB" sz="1200" kern="1200" dirty="0" smtClean="0">
                <a:solidFill>
                  <a:schemeClr val="tx1"/>
                </a:solidFill>
                <a:latin typeface="Times New Roman" pitchFamily="18" charset="0"/>
                <a:ea typeface="ＭＳ Ｐゴシック" charset="-128"/>
                <a:cs typeface="+mn-cs"/>
              </a:rPr>
              <a:t>Widespread</a:t>
            </a:r>
            <a:r>
              <a:rPr lang="en-GB" sz="1200" kern="1200" baseline="0" dirty="0" smtClean="0">
                <a:solidFill>
                  <a:schemeClr val="tx1"/>
                </a:solidFill>
                <a:latin typeface="Times New Roman" pitchFamily="18" charset="0"/>
                <a:ea typeface="ＭＳ Ｐゴシック" charset="-128"/>
                <a:cs typeface="+mn-cs"/>
              </a:rPr>
              <a:t> us of antibiotics has created drug resistant strains of bacteria</a:t>
            </a:r>
            <a:endParaRPr lang="en-US" sz="1200" kern="1200" dirty="0" smtClean="0">
              <a:solidFill>
                <a:schemeClr val="tx1"/>
              </a:solidFill>
              <a:latin typeface="Times New Roman" pitchFamily="18" charset="0"/>
              <a:ea typeface="ＭＳ Ｐゴシック" charset="-128"/>
              <a:cs typeface="+mn-cs"/>
            </a:endParaRPr>
          </a:p>
          <a:p>
            <a:pPr lvl="0"/>
            <a:r>
              <a:rPr lang="en-GB" sz="1200" kern="1200" dirty="0" smtClean="0">
                <a:solidFill>
                  <a:schemeClr val="tx1"/>
                </a:solidFill>
                <a:latin typeface="Times New Roman" pitchFamily="18" charset="0"/>
                <a:ea typeface="ＭＳ Ｐゴシック" charset="-128"/>
                <a:cs typeface="+mn-cs"/>
              </a:rPr>
              <a:t>Smart phones have improved our ability to communicate with others and remain technologically connected, but they’ve also created a workday and a workweek that never end. With these devices, the unspoken expectation is that a person will always be reachable.  Hence, we no longer have any excuse to be “away” from work.</a:t>
            </a:r>
            <a:endParaRPr lang="en-US" sz="1200" kern="1200" dirty="0" smtClean="0">
              <a:solidFill>
                <a:schemeClr val="tx1"/>
              </a:solidFill>
              <a:latin typeface="Times New Roman" pitchFamily="18" charset="0"/>
              <a:ea typeface="ＭＳ Ｐゴシック" charset="-128"/>
              <a:cs typeface="+mn-cs"/>
            </a:endParaRPr>
          </a:p>
          <a:p>
            <a:endParaRPr lang="en-US" dirty="0"/>
          </a:p>
        </p:txBody>
      </p:sp>
      <p:sp>
        <p:nvSpPr>
          <p:cNvPr id="4" name="Slide Number Placeholder 3"/>
          <p:cNvSpPr>
            <a:spLocks noGrp="1"/>
          </p:cNvSpPr>
          <p:nvPr>
            <p:ph type="sldNum" sz="quarter" idx="10"/>
          </p:nvPr>
        </p:nvSpPr>
        <p:spPr/>
        <p:txBody>
          <a:bodyPr/>
          <a:lstStyle/>
          <a:p>
            <a:fld id="{8986A997-66C5-4F13-A636-FAFBF3BDE6D8}"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sz="1200" kern="1200" dirty="0" smtClean="0">
                <a:solidFill>
                  <a:schemeClr val="tx1"/>
                </a:solidFill>
                <a:latin typeface="Times New Roman" pitchFamily="18" charset="0"/>
                <a:ea typeface="ＭＳ Ｐゴシック" charset="-128"/>
                <a:cs typeface="+mn-cs"/>
              </a:rPr>
              <a:t>And it’s not just the Internet that invades our privacy:</a:t>
            </a:r>
            <a:endParaRPr lang="en-US" sz="1200" kern="1200" dirty="0" smtClean="0">
              <a:solidFill>
                <a:schemeClr val="tx1"/>
              </a:solidFill>
              <a:latin typeface="Times New Roman" pitchFamily="18" charset="0"/>
              <a:ea typeface="ＭＳ Ｐゴシック" charset="-128"/>
              <a:cs typeface="+mn-cs"/>
            </a:endParaRPr>
          </a:p>
          <a:p>
            <a:pPr lvl="0"/>
            <a:r>
              <a:rPr lang="en-GB" sz="1200" kern="1200" dirty="0" smtClean="0">
                <a:solidFill>
                  <a:schemeClr val="tx1"/>
                </a:solidFill>
                <a:latin typeface="Times New Roman" pitchFamily="18" charset="0"/>
                <a:ea typeface="ＭＳ Ｐゴシック" charset="-128"/>
                <a:cs typeface="+mn-cs"/>
              </a:rPr>
              <a:t>Since September 11, 2001, there has been a huge increase in the use of surveillance cameras—some run by law enforcement, others by private businesses—in airports, stores, banks, schools, hospitals, busy urban sidewalks, and quiet suburban </a:t>
            </a:r>
            <a:r>
              <a:rPr lang="en-GB" sz="1200" kern="1200" dirty="0" err="1" smtClean="0">
                <a:solidFill>
                  <a:schemeClr val="tx1"/>
                </a:solidFill>
                <a:latin typeface="Times New Roman" pitchFamily="18" charset="0"/>
                <a:ea typeface="ＭＳ Ｐゴシック" charset="-128"/>
                <a:cs typeface="+mn-cs"/>
              </a:rPr>
              <a:t>neighborhoods</a:t>
            </a:r>
            <a:r>
              <a:rPr lang="en-GB" sz="1200" kern="1200" dirty="0" smtClean="0">
                <a:solidFill>
                  <a:schemeClr val="tx1"/>
                </a:solidFill>
                <a:latin typeface="Times New Roman" pitchFamily="18" charset="0"/>
                <a:ea typeface="ＭＳ Ｐゴシック" charset="-128"/>
                <a:cs typeface="+mn-cs"/>
              </a:rPr>
              <a:t> (Murphy, 2002). It’s estimated that London residents are photographed over 300 times a day by the more than 1.5 million surveillance cameras placed around the city (</a:t>
            </a:r>
            <a:r>
              <a:rPr lang="en-GB" sz="1200" kern="1200" dirty="0" err="1" smtClean="0">
                <a:solidFill>
                  <a:schemeClr val="tx1"/>
                </a:solidFill>
                <a:latin typeface="Times New Roman" pitchFamily="18" charset="0"/>
                <a:ea typeface="ＭＳ Ｐゴシック" charset="-128"/>
                <a:cs typeface="+mn-cs"/>
              </a:rPr>
              <a:t>Clemmitt</a:t>
            </a:r>
            <a:r>
              <a:rPr lang="en-GB" sz="1200" kern="1200" dirty="0" smtClean="0">
                <a:solidFill>
                  <a:schemeClr val="tx1"/>
                </a:solidFill>
                <a:latin typeface="Times New Roman" pitchFamily="18" charset="0"/>
                <a:ea typeface="ＭＳ Ｐゴシック" charset="-128"/>
                <a:cs typeface="+mn-cs"/>
              </a:rPr>
              <a:t>, 2006b).</a:t>
            </a:r>
            <a:endParaRPr lang="en-US" sz="1200" kern="1200" dirty="0" smtClean="0">
              <a:solidFill>
                <a:schemeClr val="tx1"/>
              </a:solidFill>
              <a:latin typeface="Times New Roman" pitchFamily="18" charset="0"/>
              <a:ea typeface="ＭＳ Ｐゴシック" charset="-128"/>
              <a:cs typeface="+mn-cs"/>
            </a:endParaRPr>
          </a:p>
          <a:p>
            <a:pPr lvl="0"/>
            <a:r>
              <a:rPr lang="en-GB" sz="1200" kern="1200" dirty="0" smtClean="0">
                <a:solidFill>
                  <a:schemeClr val="tx1"/>
                </a:solidFill>
                <a:latin typeface="Times New Roman" pitchFamily="18" charset="0"/>
                <a:ea typeface="ＭＳ Ｐゴシック" charset="-128"/>
                <a:cs typeface="+mn-cs"/>
              </a:rPr>
              <a:t>In 2004, the Food and Drug Administration approved the manufacture of under-the-skin computer chips that when scanned at the proper frequency can provide access to individuals’ medical information. Although supporters believe access to such information will improve medical care and save lives, opponents fear that the chips will further erode our personal privacy (</a:t>
            </a:r>
            <a:r>
              <a:rPr lang="en-GB" sz="1200" kern="1200" dirty="0" err="1" smtClean="0">
                <a:solidFill>
                  <a:schemeClr val="tx1"/>
                </a:solidFill>
                <a:latin typeface="Times New Roman" pitchFamily="18" charset="0"/>
                <a:ea typeface="ＭＳ Ｐゴシック" charset="-128"/>
                <a:cs typeface="+mn-cs"/>
              </a:rPr>
              <a:t>Feder</a:t>
            </a:r>
            <a:r>
              <a:rPr lang="en-GB" sz="1200" kern="1200" dirty="0" smtClean="0">
                <a:solidFill>
                  <a:schemeClr val="tx1"/>
                </a:solidFill>
                <a:latin typeface="Times New Roman" pitchFamily="18" charset="0"/>
                <a:ea typeface="ＭＳ Ｐゴシック" charset="-128"/>
                <a:cs typeface="+mn-cs"/>
              </a:rPr>
              <a:t> &amp; Zeller, 2004).</a:t>
            </a:r>
            <a:endParaRPr lang="en-US" sz="1200" kern="1200" dirty="0" smtClean="0">
              <a:solidFill>
                <a:schemeClr val="tx1"/>
              </a:solidFill>
              <a:latin typeface="Times New Roman" pitchFamily="18" charset="0"/>
              <a:ea typeface="ＭＳ Ｐゴシック" charset="-128"/>
              <a:cs typeface="+mn-cs"/>
            </a:endParaRPr>
          </a:p>
          <a:p>
            <a:pPr lvl="0"/>
            <a:r>
              <a:rPr lang="en-GB" sz="1200" kern="1200" dirty="0" smtClean="0">
                <a:solidFill>
                  <a:schemeClr val="tx1"/>
                </a:solidFill>
                <a:latin typeface="Times New Roman" pitchFamily="18" charset="0"/>
                <a:ea typeface="ＭＳ Ｐゴシック" charset="-128"/>
                <a:cs typeface="+mn-cs"/>
              </a:rPr>
              <a:t>About two thirds of all cars manufactured in 2005 were equipped with “black boxes” that record data, such as speed, steering-wheel movement, and how hard the brakes are pressed (</a:t>
            </a:r>
            <a:r>
              <a:rPr lang="en-GB" sz="1200" kern="1200" dirty="0" err="1" smtClean="0">
                <a:solidFill>
                  <a:schemeClr val="tx1"/>
                </a:solidFill>
                <a:latin typeface="Times New Roman" pitchFamily="18" charset="0"/>
                <a:ea typeface="ＭＳ Ｐゴシック" charset="-128"/>
                <a:cs typeface="+mn-cs"/>
              </a:rPr>
              <a:t>Clemmitt</a:t>
            </a:r>
            <a:r>
              <a:rPr lang="en-GB" sz="1200" kern="1200" dirty="0" smtClean="0">
                <a:solidFill>
                  <a:schemeClr val="tx1"/>
                </a:solidFill>
                <a:latin typeface="Times New Roman" pitchFamily="18" charset="0"/>
                <a:ea typeface="ＭＳ Ｐゴシック" charset="-128"/>
                <a:cs typeface="+mn-cs"/>
              </a:rPr>
              <a:t>, 2006b). </a:t>
            </a:r>
            <a:endParaRPr lang="en-US" sz="1200" kern="1200" dirty="0" smtClean="0">
              <a:solidFill>
                <a:schemeClr val="tx1"/>
              </a:solidFill>
              <a:latin typeface="Times New Roman" pitchFamily="18" charset="0"/>
              <a:ea typeface="ＭＳ Ｐゴシック" charset="-128"/>
              <a:cs typeface="+mn-cs"/>
            </a:endParaRPr>
          </a:p>
          <a:p>
            <a:pPr lvl="0"/>
            <a:r>
              <a:rPr lang="en-GB" sz="1200" kern="1200" dirty="0" smtClean="0">
                <a:solidFill>
                  <a:schemeClr val="tx1"/>
                </a:solidFill>
                <a:latin typeface="Times New Roman" pitchFamily="18" charset="0"/>
                <a:ea typeface="ＭＳ Ｐゴシック" charset="-128"/>
                <a:cs typeface="+mn-cs"/>
              </a:rPr>
              <a:t>Over half of American universities now use some type of anti-plagiarism service to monitor students and their work so they can determine if they are cheating. When test proctors at the University of Central Florida see what they suspect is a student cheating, they can direct an overhead camera to zoom in and photograph the student; images are then burned onto a CD and retained for evidence (Gabriel, 2010a). </a:t>
            </a:r>
            <a:endParaRPr lang="en-US" sz="1200" kern="1200" dirty="0" smtClean="0">
              <a:solidFill>
                <a:schemeClr val="tx1"/>
              </a:solidFill>
              <a:latin typeface="Times New Roman" pitchFamily="18" charset="0"/>
              <a:ea typeface="ＭＳ Ｐゴシック" charset="-128"/>
              <a:cs typeface="+mn-cs"/>
            </a:endParaRPr>
          </a:p>
          <a:p>
            <a:endParaRPr lang="en-US" dirty="0"/>
          </a:p>
        </p:txBody>
      </p:sp>
      <p:sp>
        <p:nvSpPr>
          <p:cNvPr id="4" name="Slide Number Placeholder 3"/>
          <p:cNvSpPr>
            <a:spLocks noGrp="1"/>
          </p:cNvSpPr>
          <p:nvPr>
            <p:ph type="sldNum" sz="quarter" idx="10"/>
          </p:nvPr>
        </p:nvSpPr>
        <p:spPr/>
        <p:txBody>
          <a:bodyPr/>
          <a:lstStyle/>
          <a:p>
            <a:fld id="{8986A997-66C5-4F13-A636-FAFBF3BDE6D8}"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22D9D62A-088A-4B63-A8DD-0EFB703D997A}" type="slidenum">
              <a:rPr lang="en-US"/>
              <a:pPr/>
              <a:t>10</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r>
              <a:rPr lang="en-US" dirty="0" smtClean="0"/>
              <a:t>A </a:t>
            </a:r>
            <a:r>
              <a:rPr lang="en-US" b="1" i="1" dirty="0" smtClean="0"/>
              <a:t>reform movement</a:t>
            </a:r>
            <a:r>
              <a:rPr lang="en-US" dirty="0" smtClean="0"/>
              <a:t> attempts to change limited aspects of a society but does not seek to alter or replace major social institutions. </a:t>
            </a:r>
          </a:p>
          <a:p>
            <a:pPr eaLnBrk="1" hangingPunct="1"/>
            <a:endParaRPr lang="en-US" dirty="0" smtClean="0"/>
          </a:p>
          <a:p>
            <a:pPr eaLnBrk="1" hangingPunct="1"/>
            <a:r>
              <a:rPr lang="en-US" b="1" i="1" dirty="0" smtClean="0"/>
              <a:t>Countermovements</a:t>
            </a:r>
            <a:r>
              <a:rPr lang="en-US" dirty="0" smtClean="0"/>
              <a:t> are designed to prevent or reverse the changes sought or accomplished by an earlier movement. A countermovement is most likely to emerge when the reform movement against which it is reacting becomes large and effective in pursuing its goals and therefore comes to be seen as a threat to personal and social interests (</a:t>
            </a:r>
            <a:r>
              <a:rPr lang="en-US" dirty="0" err="1" smtClean="0"/>
              <a:t>Chafetz</a:t>
            </a:r>
            <a:r>
              <a:rPr lang="en-US" dirty="0" smtClean="0"/>
              <a:t> &amp; </a:t>
            </a:r>
            <a:r>
              <a:rPr lang="en-US" dirty="0" err="1" smtClean="0"/>
              <a:t>Dworkin</a:t>
            </a:r>
            <a:r>
              <a:rPr lang="en-US" dirty="0" smtClean="0"/>
              <a:t>, 1987; </a:t>
            </a:r>
            <a:r>
              <a:rPr lang="en-US" dirty="0" err="1" smtClean="0"/>
              <a:t>Mottl</a:t>
            </a:r>
            <a:r>
              <a:rPr lang="en-US" dirty="0" smtClean="0"/>
              <a:t>, 1980).</a:t>
            </a:r>
          </a:p>
          <a:p>
            <a:pPr eaLnBrk="1" hangingPunct="1"/>
            <a:endParaRPr lang="en-US" dirty="0" smtClean="0"/>
          </a:p>
          <a:p>
            <a:pPr eaLnBrk="1" hangingPunct="1"/>
            <a:r>
              <a:rPr lang="en-US" b="1" i="1" dirty="0" smtClean="0"/>
              <a:t>Revolutionary movements</a:t>
            </a:r>
            <a:r>
              <a:rPr lang="en-US" dirty="0" smtClean="0"/>
              <a:t> attempt to overthrow the entire system itself, whether it is the government or the existing social structure, in order to replace it with another (</a:t>
            </a:r>
            <a:r>
              <a:rPr lang="en-US" dirty="0" err="1" smtClean="0"/>
              <a:t>Skocpol</a:t>
            </a:r>
            <a:r>
              <a:rPr lang="en-US" dirty="0" smtClean="0"/>
              <a:t>, 1979). American Revolution of 1776, the French Revolution of 1789, the Russian Revolution of 1917, the Iranian Revolution of 1979, and the Afghan Revolution of 1996 are examples of movements that toppled existing governments and created a new social order.</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Times New Roman" pitchFamily="18" charset="0"/>
                <a:ea typeface="ＭＳ Ｐゴシック" charset="-128"/>
                <a:cs typeface="+mn-cs"/>
              </a:rPr>
              <a:t>The recent Tea Party movement is a political movement that espouses the values of individual liberty and limited government. Their message resonated with enough voters in 2010 that several Tea Party candidates won election to Congress.  However, although adherents express a desire to dismantle the federal government for what they perceive to be out-of-control spending, debt and deficits, the politicians they helped elect still must enact any change within the confines of the present system of government. </a:t>
            </a:r>
          </a:p>
          <a:p>
            <a:endParaRPr lang="en-US" dirty="0"/>
          </a:p>
        </p:txBody>
      </p:sp>
      <p:sp>
        <p:nvSpPr>
          <p:cNvPr id="4" name="Slide Number Placeholder 3"/>
          <p:cNvSpPr>
            <a:spLocks noGrp="1"/>
          </p:cNvSpPr>
          <p:nvPr>
            <p:ph type="sldNum" sz="quarter" idx="10"/>
          </p:nvPr>
        </p:nvSpPr>
        <p:spPr/>
        <p:txBody>
          <a:bodyPr/>
          <a:lstStyle/>
          <a:p>
            <a:fld id="{8986A997-66C5-4F13-A636-FAFBF3BDE6D8}"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Times New Roman" pitchFamily="18" charset="0"/>
                <a:ea typeface="ＭＳ Ｐゴシック" charset="-128"/>
                <a:cs typeface="+mn-cs"/>
              </a:rPr>
              <a:t>Even today, the Christian right’s fear of shifting definitions of gender due to earlier reform movements motivates them to action:</a:t>
            </a:r>
            <a:endParaRPr lang="en-US" sz="1200" kern="1200" dirty="0" smtClean="0">
              <a:solidFill>
                <a:schemeClr val="tx1"/>
              </a:solidFill>
              <a:latin typeface="Times New Roman" pitchFamily="18" charset="0"/>
              <a:ea typeface="ＭＳ Ｐゴシック" charset="-128"/>
              <a:cs typeface="+mn-cs"/>
            </a:endParaRPr>
          </a:p>
          <a:p>
            <a:r>
              <a:rPr lang="en-GB" sz="1200" kern="1200" dirty="0" smtClean="0">
                <a:solidFill>
                  <a:schemeClr val="tx1"/>
                </a:solidFill>
                <a:latin typeface="Times New Roman" pitchFamily="18" charset="0"/>
                <a:ea typeface="ＭＳ Ｐゴシック" charset="-128"/>
                <a:cs typeface="+mn-cs"/>
              </a:rPr>
              <a:t>In an era when sexual liberation has saturated American culture, when women are climbing the corporate ladder and bearing fewer children, and mainline churches are ordaining women and homosexuals, conservative evangelicals are escalating their counteroffensive.  Many call themselves </a:t>
            </a:r>
            <a:r>
              <a:rPr lang="en-GB" sz="1200" kern="1200" dirty="0" err="1" smtClean="0">
                <a:solidFill>
                  <a:schemeClr val="tx1"/>
                </a:solidFill>
                <a:latin typeface="Times New Roman" pitchFamily="18" charset="0"/>
                <a:ea typeface="ＭＳ Ｐゴシック" charset="-128"/>
                <a:cs typeface="+mn-cs"/>
              </a:rPr>
              <a:t>complementarians</a:t>
            </a:r>
            <a:r>
              <a:rPr lang="en-GB" sz="1200" kern="1200" dirty="0" smtClean="0">
                <a:solidFill>
                  <a:schemeClr val="tx1"/>
                </a:solidFill>
                <a:latin typeface="Times New Roman" pitchFamily="18" charset="0"/>
                <a:ea typeface="ＭＳ Ｐゴシック" charset="-128"/>
                <a:cs typeface="+mn-cs"/>
              </a:rPr>
              <a:t>, signalling their belief that God ordained complementary—not identical or flexible—roles for men and women (</a:t>
            </a:r>
            <a:r>
              <a:rPr lang="en-GB" sz="1200" kern="1200" dirty="0" err="1" smtClean="0">
                <a:solidFill>
                  <a:schemeClr val="tx1"/>
                </a:solidFill>
                <a:latin typeface="Times New Roman" pitchFamily="18" charset="0"/>
                <a:ea typeface="ＭＳ Ｐゴシック" charset="-128"/>
                <a:cs typeface="+mn-cs"/>
              </a:rPr>
              <a:t>Worthen</a:t>
            </a:r>
            <a:r>
              <a:rPr lang="en-GB" sz="1200" kern="1200" dirty="0" smtClean="0">
                <a:solidFill>
                  <a:schemeClr val="tx1"/>
                </a:solidFill>
                <a:latin typeface="Times New Roman" pitchFamily="18" charset="0"/>
                <a:ea typeface="ＭＳ Ｐゴシック" charset="-128"/>
                <a:cs typeface="+mn-cs"/>
              </a:rPr>
              <a:t>, 2010, p. 54).</a:t>
            </a:r>
            <a:endParaRPr lang="en-US" sz="1200" kern="1200" dirty="0" smtClean="0">
              <a:solidFill>
                <a:schemeClr val="tx1"/>
              </a:solidFill>
              <a:latin typeface="Times New Roman" pitchFamily="18" charset="0"/>
              <a:ea typeface="ＭＳ Ｐゴシック" charset="-128"/>
              <a:cs typeface="+mn-cs"/>
            </a:endParaRPr>
          </a:p>
          <a:p>
            <a:endParaRPr lang="en-US" dirty="0"/>
          </a:p>
        </p:txBody>
      </p:sp>
      <p:sp>
        <p:nvSpPr>
          <p:cNvPr id="4" name="Slide Number Placeholder 3"/>
          <p:cNvSpPr>
            <a:spLocks noGrp="1"/>
          </p:cNvSpPr>
          <p:nvPr>
            <p:ph type="sldNum" sz="quarter" idx="10"/>
          </p:nvPr>
        </p:nvSpPr>
        <p:spPr/>
        <p:txBody>
          <a:bodyPr/>
          <a:lstStyle/>
          <a:p>
            <a:fld id="{8986A997-66C5-4F13-A636-FAFBF3BDE6D8}" type="slidenum">
              <a:rPr lang="en-US" smtClean="0"/>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FC77A2D7-3404-44A8-8419-64D4CE9D46E6}" type="slidenum">
              <a:rPr lang="en-US"/>
              <a:pPr/>
              <a:t>14</a:t>
            </a:fld>
            <a:endParaRPr lang="en-US"/>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smtClean="0"/>
          </a:p>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vertTitleAndTx" preserve="1">
  <p:cSld name="4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6200000">
            <a:off x="4178565" y="-2730765"/>
            <a:ext cx="1777470" cy="7543800"/>
          </a:xfrm>
        </p:spPr>
        <p:txBody>
          <a:bodyPr vert="eaVert"/>
          <a:lstStyle>
            <a:lvl1pPr algn="ctr">
              <a:defRPr/>
            </a:lvl1pPr>
            <a:extLst/>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a:xfrm rot="16200000">
            <a:off x="3055540" y="297261"/>
            <a:ext cx="3947321" cy="7467600"/>
          </a:xfrm>
        </p:spPr>
        <p:txBody>
          <a:bodyPr vert="eaVert"/>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5410200" y="6407944"/>
            <a:ext cx="3581400" cy="365125"/>
          </a:xfrm>
        </p:spPr>
        <p:txBody>
          <a:bodyPr/>
          <a:lstStyle>
            <a:extLst/>
          </a:lstStyle>
          <a:p>
            <a:pPr>
              <a:defRPr/>
            </a:pPr>
            <a:r>
              <a:rPr lang="en-US" smtClean="0"/>
              <a:t>David M. Newman, Exploring the Architecture of Everyday Life, Brief Edition, 4e © SAGE Publications, Inc. 2015</a:t>
            </a:r>
            <a:endParaRPr lang="en-US" dirty="0"/>
          </a:p>
        </p:txBody>
      </p:sp>
      <p:sp>
        <p:nvSpPr>
          <p:cNvPr id="7" name="TextBox 6"/>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8" name="TextBox 7"/>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40819073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vertTitleAndTx" preserve="1">
  <p:cSld name="3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6200000">
            <a:off x="4178565" y="-2730765"/>
            <a:ext cx="1777470" cy="7543800"/>
          </a:xfrm>
        </p:spPr>
        <p:txBody>
          <a:bodyPr vert="eaVert"/>
          <a:lstStyle>
            <a:lvl1pPr algn="ctr">
              <a:defRPr/>
            </a:lvl1pPr>
            <a:extLst/>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a:xfrm rot="16200000">
            <a:off x="3055540" y="297261"/>
            <a:ext cx="3947321" cy="7467600"/>
          </a:xfrm>
        </p:spPr>
        <p:txBody>
          <a:bodyPr vert="eaVert"/>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5410200" y="6407944"/>
            <a:ext cx="3581400" cy="365125"/>
          </a:xfrm>
        </p:spPr>
        <p:txBody>
          <a:bodyPr/>
          <a:lstStyle>
            <a:extLst/>
          </a:lstStyle>
          <a:p>
            <a:pPr>
              <a:defRPr/>
            </a:pPr>
            <a:r>
              <a:rPr lang="en-US" smtClean="0"/>
              <a:t>David M. Newman, Exploring the Architecture of Everyday Life, Brief Edition, 4e © SAGE Publications, Inc. 2015</a:t>
            </a:r>
            <a:endParaRPr lang="en-US" dirty="0"/>
          </a:p>
        </p:txBody>
      </p:sp>
      <p:sp>
        <p:nvSpPr>
          <p:cNvPr id="7" name="TextBox 6"/>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8" name="TextBox 7"/>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272279934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Footer Placeholder 4"/>
          <p:cNvSpPr>
            <a:spLocks noGrp="1"/>
          </p:cNvSpPr>
          <p:nvPr>
            <p:ph type="ftr" sz="quarter" idx="11"/>
          </p:nvPr>
        </p:nvSpPr>
        <p:spPr/>
        <p:txBody>
          <a:bodyPr/>
          <a:lstStyle>
            <a:extLst/>
          </a:lstStyle>
          <a:p>
            <a:r>
              <a:rPr lang="en-US" dirty="0" smtClean="0"/>
              <a:t>David M. Newman, Exploring the Architecture of Everyday Life, Brief Edition, 4e © SAGE Publications, Inc. 2015</a:t>
            </a:r>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334697657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5257800" y="6400800"/>
            <a:ext cx="3773328" cy="365125"/>
          </a:xfrm>
        </p:spPr>
        <p:txBody>
          <a:bodyPr/>
          <a:lstStyle>
            <a:lvl1pPr>
              <a:defRPr/>
            </a:lvl1pPr>
          </a:lstStyle>
          <a:p>
            <a:pPr>
              <a:defRPr/>
            </a:pPr>
            <a:r>
              <a:rPr lang="en-US"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143000" y="2133600"/>
            <a:ext cx="7620000" cy="884238"/>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75816807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p:txBody>
          <a:bodyPr/>
          <a:lstStyle>
            <a:lvl1pPr>
              <a:defRPr/>
            </a:lvl1pPr>
          </a:lstStyle>
          <a:p>
            <a:pPr>
              <a:defRPr/>
            </a:pPr>
            <a:r>
              <a:rPr lang="en-US" dirty="0"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501923" y="2209800"/>
            <a:ext cx="7620000" cy="884238"/>
          </a:xfrm>
        </p:spPr>
        <p:txBody>
          <a:bodyPr/>
          <a:lstStyle/>
          <a:p>
            <a:r>
              <a:rPr lang="en-US" dirty="0" smtClean="0"/>
              <a:t>Click to edit Master title style</a:t>
            </a:r>
            <a:endParaRPr lang="en-US" dirty="0"/>
          </a:p>
        </p:txBody>
      </p:sp>
      <p:sp>
        <p:nvSpPr>
          <p:cNvPr id="7" name="Text Placeholder 6"/>
          <p:cNvSpPr>
            <a:spLocks noGrp="1"/>
          </p:cNvSpPr>
          <p:nvPr>
            <p:ph type="body" sz="quarter" idx="13"/>
          </p:nvPr>
        </p:nvSpPr>
        <p:spPr>
          <a:xfrm>
            <a:off x="152400" y="457200"/>
            <a:ext cx="609600" cy="4953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3479695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5181600" y="6492875"/>
            <a:ext cx="3962400" cy="365125"/>
          </a:xfrm>
        </p:spPr>
        <p:txBody>
          <a:bodyPr/>
          <a:lstStyle>
            <a:lvl1pPr>
              <a:defRPr/>
            </a:lvl1pPr>
          </a:lstStyle>
          <a:p>
            <a:pPr>
              <a:defRPr/>
            </a:pPr>
            <a:r>
              <a:rPr lang="en-US" dirty="0" smtClean="0"/>
              <a:t>David M. Newman, Exploring the Architecture of Everyday Life, Brief Edition, 4e © SAGE Publications, Inc. 2015</a:t>
            </a:r>
            <a:endParaRPr lang="en-US" dirty="0"/>
          </a:p>
        </p:txBody>
      </p:sp>
      <p:sp>
        <p:nvSpPr>
          <p:cNvPr id="5" name="Title 4"/>
          <p:cNvSpPr>
            <a:spLocks noGrp="1"/>
          </p:cNvSpPr>
          <p:nvPr>
            <p:ph type="title"/>
          </p:nvPr>
        </p:nvSpPr>
        <p:spPr>
          <a:xfrm>
            <a:off x="1501923" y="2209800"/>
            <a:ext cx="7620000" cy="884238"/>
          </a:xfrm>
        </p:spPr>
        <p:txBody>
          <a:bodyPr/>
          <a:lstStyle/>
          <a:p>
            <a:r>
              <a:rPr lang="en-US" dirty="0" smtClean="0"/>
              <a:t>Click to edit Master title style</a:t>
            </a:r>
            <a:endParaRPr lang="en-US" dirty="0"/>
          </a:p>
        </p:txBody>
      </p:sp>
      <p:sp>
        <p:nvSpPr>
          <p:cNvPr id="7" name="Text Placeholder 6"/>
          <p:cNvSpPr>
            <a:spLocks noGrp="1"/>
          </p:cNvSpPr>
          <p:nvPr>
            <p:ph type="body" sz="quarter" idx="13"/>
          </p:nvPr>
        </p:nvSpPr>
        <p:spPr>
          <a:xfrm>
            <a:off x="152400" y="457200"/>
            <a:ext cx="609600" cy="4953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3126498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727032" y="6407944"/>
            <a:ext cx="1920240" cy="365760"/>
          </a:xfrm>
          <a:prstGeom prst="rect">
            <a:avLst/>
          </a:prstGeom>
        </p:spPr>
        <p:txBody>
          <a:bodyPr/>
          <a:lstStyle>
            <a:extLst/>
          </a:lstStyle>
          <a:p>
            <a:fld id="{16C29CC8-2EE2-4FD7-8193-80C5AE431AF1}" type="datetime1">
              <a:rPr lang="en-US" smtClean="0"/>
              <a:t>10/16/2014</a:t>
            </a:fld>
            <a:endParaRPr lang="en-US"/>
          </a:p>
        </p:txBody>
      </p:sp>
      <p:sp>
        <p:nvSpPr>
          <p:cNvPr id="3" name="Footer Placeholder 2"/>
          <p:cNvSpPr>
            <a:spLocks noGrp="1"/>
          </p:cNvSpPr>
          <p:nvPr>
            <p:ph type="ftr" sz="quarter" idx="11"/>
          </p:nvPr>
        </p:nvSpPr>
        <p:spPr/>
        <p:txBody>
          <a:bodyPr/>
          <a:lstStyle>
            <a:extLst/>
          </a:lstStyle>
          <a:p>
            <a:r>
              <a:rPr lang="en-US" smtClean="0"/>
              <a:t>David M. Newman, Exploring the Architecture of Everyday Life, Brief Edition, 4e © SAGE Publications, Inc. 2015</a:t>
            </a:r>
            <a:endParaRPr lang="en-US" dirty="0"/>
          </a:p>
        </p:txBody>
      </p:sp>
      <p:sp>
        <p:nvSpPr>
          <p:cNvPr id="4" name="Slide Number Placeholder 3"/>
          <p:cNvSpPr>
            <a:spLocks noGrp="1"/>
          </p:cNvSpPr>
          <p:nvPr>
            <p:ph type="sldNum" sz="quarter" idx="12"/>
          </p:nvPr>
        </p:nvSpPr>
        <p:spPr>
          <a:xfrm>
            <a:off x="8647272" y="6407944"/>
            <a:ext cx="365760" cy="365125"/>
          </a:xfrm>
          <a:prstGeom prst="rect">
            <a:avLst/>
          </a:prstGeom>
        </p:spPr>
        <p:txBody>
          <a:bodyPr/>
          <a:lstStyle>
            <a:extLst/>
          </a:lstStyle>
          <a:p>
            <a:fld id="{D5BBC35B-A44B-4119-B8DA-DE9E3DFADA20}" type="slidenum">
              <a:rPr kumimoji="0" lang="en-US" smtClean="0"/>
              <a:pPr eaLnBrk="1" latinLnBrk="0" hangingPunct="1"/>
              <a:t>‹#›</a:t>
            </a:fld>
            <a:endParaRPr kumimoji="0" lang="en-US"/>
          </a:p>
        </p:txBody>
      </p:sp>
    </p:spTree>
    <p:extLst>
      <p:ext uri="{BB962C8B-B14F-4D97-AF65-F5344CB8AC3E}">
        <p14:creationId xmlns:p14="http://schemas.microsoft.com/office/powerpoint/2010/main" val="222937433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77132"/>
            <a:ext cx="3402314" cy="1080868"/>
          </a:xfrm>
          <a:prstGeom prst="rtTriangle">
            <a:avLst/>
          </a:prstGeom>
          <a:blipFill>
            <a:blip r:embed="rId9">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1143000" y="152400"/>
            <a:ext cx="7848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1295400" y="1524000"/>
            <a:ext cx="7649697" cy="4263738"/>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22" name="Footer Placeholder 21"/>
          <p:cNvSpPr>
            <a:spLocks noGrp="1"/>
          </p:cNvSpPr>
          <p:nvPr>
            <p:ph type="ftr" sz="quarter" idx="3"/>
          </p:nvPr>
        </p:nvSpPr>
        <p:spPr>
          <a:xfrm>
            <a:off x="5181600" y="6407944"/>
            <a:ext cx="3962400" cy="365125"/>
          </a:xfrm>
          <a:prstGeom prst="rect">
            <a:avLst/>
          </a:prstGeom>
        </p:spPr>
        <p:txBody>
          <a:bodyPr vert="horz" anchor="b"/>
          <a:lstStyle>
            <a:lvl1pPr algn="r" eaLnBrk="1" latinLnBrk="0" hangingPunct="1">
              <a:defRPr kumimoji="0" sz="1000">
                <a:solidFill>
                  <a:schemeClr val="tx1"/>
                </a:solidFill>
              </a:defRPr>
            </a:lvl1pPr>
            <a:extLst/>
          </a:lstStyle>
          <a:p>
            <a:r>
              <a:rPr lang="en-US" dirty="0" smtClean="0"/>
              <a:t>David M. Newman, Exploring the Architecture of Everyday Life, Brief Edition, 4e © SAGE Publications, Inc. 2015</a:t>
            </a:r>
            <a:endParaRPr lang="en-US" dirty="0"/>
          </a:p>
        </p:txBody>
      </p:sp>
      <p:sp>
        <p:nvSpPr>
          <p:cNvPr id="11" name="TextBox 10"/>
          <p:cNvSpPr txBox="1"/>
          <p:nvPr userDrawn="1"/>
        </p:nvSpPr>
        <p:spPr>
          <a:xfrm rot="5400000">
            <a:off x="-2526483" y="2509391"/>
            <a:ext cx="6096000" cy="1077218"/>
          </a:xfrm>
          <a:prstGeom prst="rect">
            <a:avLst/>
          </a:prstGeom>
          <a:gradFill flip="none" rotWithShape="1">
            <a:gsLst>
              <a:gs pos="0">
                <a:srgbClr val="8488C4"/>
              </a:gs>
              <a:gs pos="53000">
                <a:srgbClr val="D4DEFF"/>
              </a:gs>
              <a:gs pos="99000">
                <a:srgbClr val="D4DEFF"/>
              </a:gs>
              <a:gs pos="100000">
                <a:srgbClr val="96AB94"/>
              </a:gs>
            </a:gsLst>
            <a:lin ang="13500000" scaled="1"/>
            <a:tileRect/>
          </a:gradFill>
        </p:spPr>
        <p:txBody>
          <a:bodyPr wrap="square" rtlCol="0">
            <a:spAutoFit/>
          </a:bodyPr>
          <a:lstStyle/>
          <a:p>
            <a:r>
              <a:rPr lang="en-US" sz="4000" b="1" dirty="0" smtClean="0">
                <a:latin typeface="+mj-lt"/>
              </a:rPr>
              <a:t>Sociology</a:t>
            </a:r>
            <a:r>
              <a:rPr lang="en-US" sz="2400" dirty="0" smtClean="0"/>
              <a:t>   </a:t>
            </a:r>
            <a:r>
              <a:rPr lang="en-US" sz="2400" dirty="0" smtClean="0">
                <a:latin typeface="Segoe UI Semibold" panose="020B0702040204020203" pitchFamily="34" charset="0"/>
              </a:rPr>
              <a:t>Brief Edition </a:t>
            </a:r>
          </a:p>
          <a:p>
            <a:r>
              <a:rPr lang="en-US" sz="2400" dirty="0" smtClean="0">
                <a:latin typeface="Segoe UI Semibold" panose="020B0702040204020203" pitchFamily="34" charset="0"/>
              </a:rPr>
              <a:t>Exploring the Architecture of Everyday Life </a:t>
            </a:r>
            <a:endParaRPr lang="en-US" dirty="0">
              <a:latin typeface="Segoe UI Semibold" panose="020B0702040204020203" pitchFamily="34" charset="0"/>
            </a:endParaRPr>
          </a:p>
        </p:txBody>
      </p:sp>
      <p:sp>
        <p:nvSpPr>
          <p:cNvPr id="17" name="TextBox 16"/>
          <p:cNvSpPr txBox="1"/>
          <p:nvPr userDrawn="1"/>
        </p:nvSpPr>
        <p:spPr>
          <a:xfrm>
            <a:off x="-17092" y="6093822"/>
            <a:ext cx="1077218" cy="769441"/>
          </a:xfrm>
          <a:prstGeom prst="rect">
            <a:avLst/>
          </a:prstGeom>
          <a:solidFill>
            <a:schemeClr val="tx1"/>
          </a:solidFill>
        </p:spPr>
        <p:txBody>
          <a:bodyPr wrap="square" rtlCol="0">
            <a:spAutoFit/>
          </a:bodyPr>
          <a:lstStyle/>
          <a:p>
            <a:pPr algn="ctr"/>
            <a:r>
              <a:rPr lang="en-US" sz="4400" dirty="0" smtClean="0">
                <a:solidFill>
                  <a:schemeClr val="bg1"/>
                </a:solidFill>
              </a:rPr>
              <a:t>4</a:t>
            </a:r>
            <a:endParaRPr lang="en-US" sz="4400" dirty="0">
              <a:solidFill>
                <a:schemeClr val="bg1"/>
              </a:solidFill>
            </a:endParaRPr>
          </a:p>
        </p:txBody>
      </p:sp>
    </p:spTree>
    <p:extLst>
      <p:ext uri="{BB962C8B-B14F-4D97-AF65-F5344CB8AC3E}">
        <p14:creationId xmlns:p14="http://schemas.microsoft.com/office/powerpoint/2010/main" val="3775478036"/>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Lst>
  <p:timing>
    <p:tnLst>
      <p:par>
        <p:cTn id="1" dur="indefinite" restart="never" nodeType="tmRoot"/>
      </p:par>
    </p:tnLst>
  </p:timing>
  <p:hf sldNum="0"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038600" y="6492875"/>
            <a:ext cx="4953000" cy="365125"/>
          </a:xfrm>
        </p:spPr>
        <p:txBody>
          <a:bodyPr/>
          <a:lstStyle/>
          <a:p>
            <a:r>
              <a:rPr lang="en-US" sz="1400" dirty="0" smtClean="0">
                <a:latin typeface="Times New Roman" pitchFamily="18" charset="0"/>
                <a:cs typeface="Times New Roman" pitchFamily="18" charset="0"/>
              </a:rPr>
              <a:t>David M. Newman, Exploring the Architecture of Everyday Life, Brief Edition, 4e © SAGE Publications, Inc. 2015</a:t>
            </a:r>
            <a:endParaRPr lang="en-US" sz="1400" dirty="0">
              <a:latin typeface="Times New Roman" pitchFamily="18" charset="0"/>
              <a:cs typeface="Times New Roman" pitchFamily="18" charset="0"/>
            </a:endParaRPr>
          </a:p>
        </p:txBody>
      </p:sp>
      <p:sp>
        <p:nvSpPr>
          <p:cNvPr id="14338" name="Rectangle 4"/>
          <p:cNvSpPr>
            <a:spLocks noGrp="1" noChangeArrowheads="1"/>
          </p:cNvSpPr>
          <p:nvPr>
            <p:ph type="ctrTitle" idx="4294967295"/>
          </p:nvPr>
        </p:nvSpPr>
        <p:spPr>
          <a:xfrm>
            <a:off x="4343400" y="2209800"/>
            <a:ext cx="4800600" cy="1470025"/>
          </a:xfrm>
          <a:prstGeom prst="rect">
            <a:avLst/>
          </a:prstGeom>
        </p:spPr>
        <p:txBody>
          <a:bodyPr anchor="b"/>
          <a:lstStyle/>
          <a:p>
            <a:pPr algn="r"/>
            <a:r>
              <a:rPr lang="en-US" sz="6200" dirty="0"/>
              <a:t>Chapter 14</a:t>
            </a:r>
          </a:p>
        </p:txBody>
      </p:sp>
      <p:sp>
        <p:nvSpPr>
          <p:cNvPr id="14339" name="Rectangle 5"/>
          <p:cNvSpPr>
            <a:spLocks noGrp="1" noChangeArrowheads="1"/>
          </p:cNvSpPr>
          <p:nvPr>
            <p:ph type="subTitle" idx="4294967295"/>
          </p:nvPr>
        </p:nvSpPr>
        <p:spPr>
          <a:xfrm>
            <a:off x="2362200" y="3657600"/>
            <a:ext cx="6781800" cy="1544638"/>
          </a:xfrm>
          <a:prstGeom prst="rect">
            <a:avLst/>
          </a:prstGeom>
        </p:spPr>
        <p:txBody>
          <a:bodyPr/>
          <a:lstStyle/>
          <a:p>
            <a:pPr marL="0" indent="0" algn="r">
              <a:buFont typeface="Wingdings" pitchFamily="2" charset="2"/>
              <a:buNone/>
            </a:pPr>
            <a:r>
              <a:rPr lang="en-US" sz="4400" dirty="0">
                <a:solidFill>
                  <a:schemeClr val="tx2"/>
                </a:solidFill>
                <a:effectLst>
                  <a:outerShdw blurRad="38100" dist="38100" dir="2700000" algn="tl">
                    <a:srgbClr val="000000">
                      <a:alpha val="43137"/>
                    </a:srgbClr>
                  </a:outerShdw>
                </a:effectLst>
              </a:rPr>
              <a:t>Architects of Change: Reconstructing Society </a:t>
            </a:r>
          </a:p>
          <a:p>
            <a:pPr marL="0" indent="0">
              <a:buFont typeface="Wingdings" pitchFamily="2" charset="2"/>
              <a:buNone/>
            </a:pPr>
            <a:endParaRPr lang="en-US" dirty="0">
              <a:solidFill>
                <a:schemeClr val="tx1"/>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1"/>
          <p:cNvSpPr>
            <a:spLocks noGrp="1"/>
          </p:cNvSpPr>
          <p:nvPr>
            <p:ph type="ftr" sz="quarter" idx="11"/>
          </p:nvPr>
        </p:nvSpPr>
        <p:spPr>
          <a:xfrm>
            <a:off x="6248400" y="6492875"/>
            <a:ext cx="2895600" cy="365125"/>
          </a:xfrm>
        </p:spPr>
        <p:txBody>
          <a:bodyPr/>
          <a:lstStyle/>
          <a:p>
            <a:r>
              <a:rPr lang="en-US" sz="1200" smtClean="0">
                <a:latin typeface="Times New Roman" pitchFamily="18" charset="0"/>
                <a:cs typeface="Times New Roman" pitchFamily="18" charset="0"/>
              </a:rPr>
              <a:t>David M. Newman, Exploring the Architecture of Everyday Life, Brief Edition, 4e © SAGE Publications, Inc. 2015</a:t>
            </a:r>
            <a:endParaRPr lang="en-US" sz="1200" dirty="0">
              <a:latin typeface="Times New Roman" pitchFamily="18" charset="0"/>
              <a:cs typeface="Times New Roman" pitchFamily="18" charset="0"/>
            </a:endParaRPr>
          </a:p>
        </p:txBody>
      </p:sp>
      <p:sp>
        <p:nvSpPr>
          <p:cNvPr id="21507" name="Rectangle 2"/>
          <p:cNvSpPr>
            <a:spLocks noGrp="1" noChangeArrowheads="1"/>
          </p:cNvSpPr>
          <p:nvPr>
            <p:ph type="title" idx="4294967295"/>
          </p:nvPr>
        </p:nvSpPr>
        <p:spPr>
          <a:xfrm>
            <a:off x="1219200" y="-76200"/>
            <a:ext cx="8229600" cy="1143000"/>
          </a:xfrm>
          <a:prstGeom prst="rect">
            <a:avLst/>
          </a:prstGeom>
        </p:spPr>
        <p:txBody>
          <a:bodyPr anchor="b">
            <a:noAutofit/>
          </a:bodyPr>
          <a:lstStyle/>
          <a:p>
            <a:r>
              <a:rPr lang="en-US" dirty="0" smtClean="0"/>
              <a:t>Social Movements</a:t>
            </a:r>
            <a:endParaRPr lang="en-US" dirty="0"/>
          </a:p>
        </p:txBody>
      </p:sp>
      <p:sp>
        <p:nvSpPr>
          <p:cNvPr id="19459" name="Rectangle 3"/>
          <p:cNvSpPr>
            <a:spLocks noGrp="1" noChangeArrowheads="1"/>
          </p:cNvSpPr>
          <p:nvPr>
            <p:ph type="body" idx="4294967295"/>
          </p:nvPr>
        </p:nvSpPr>
        <p:spPr>
          <a:xfrm>
            <a:off x="1143000" y="1447800"/>
            <a:ext cx="7467600" cy="4411663"/>
          </a:xfrm>
          <a:prstGeom prst="rect">
            <a:avLst/>
          </a:prstGeom>
        </p:spPr>
        <p:txBody>
          <a:bodyPr/>
          <a:lstStyle/>
          <a:p>
            <a:pPr>
              <a:spcBef>
                <a:spcPts val="0"/>
              </a:spcBef>
            </a:pPr>
            <a:r>
              <a:rPr lang="en-US" sz="2800" dirty="0" smtClean="0">
                <a:cs typeface="Times New Roman" pitchFamily="18" charset="0"/>
              </a:rPr>
              <a:t>Continuous</a:t>
            </a:r>
            <a:r>
              <a:rPr lang="en-US" sz="2800" dirty="0">
                <a:cs typeface="Times New Roman" pitchFamily="18" charset="0"/>
              </a:rPr>
              <a:t>, large-scale, organized collective action motivated by the desire to enact, stop, or reverse change in some area of society</a:t>
            </a:r>
          </a:p>
          <a:p>
            <a:pPr>
              <a:spcBef>
                <a:spcPts val="0"/>
              </a:spcBef>
            </a:pPr>
            <a:endParaRPr lang="en-US" sz="2800" dirty="0" smtClean="0"/>
          </a:p>
          <a:p>
            <a:pPr>
              <a:spcBef>
                <a:spcPts val="0"/>
              </a:spcBef>
            </a:pPr>
            <a:r>
              <a:rPr lang="en-US" sz="2800" dirty="0" smtClean="0"/>
              <a:t>Types </a:t>
            </a:r>
            <a:r>
              <a:rPr lang="en-US" sz="2800" dirty="0"/>
              <a:t>of movements</a:t>
            </a:r>
          </a:p>
          <a:p>
            <a:pPr lvl="1">
              <a:spcBef>
                <a:spcPts val="0"/>
              </a:spcBef>
            </a:pPr>
            <a:r>
              <a:rPr lang="en-US" sz="2400" dirty="0"/>
              <a:t>Reform m</a:t>
            </a:r>
            <a:r>
              <a:rPr lang="en-US" sz="2400" dirty="0" smtClean="0"/>
              <a:t>ovement </a:t>
            </a:r>
          </a:p>
          <a:p>
            <a:pPr lvl="1">
              <a:spcBef>
                <a:spcPts val="0"/>
              </a:spcBef>
            </a:pPr>
            <a:r>
              <a:rPr lang="en-US" sz="2400" dirty="0" smtClean="0"/>
              <a:t>Countermovement </a:t>
            </a:r>
            <a:endParaRPr lang="en-US" sz="2400" dirty="0"/>
          </a:p>
          <a:p>
            <a:pPr lvl="1">
              <a:spcBef>
                <a:spcPts val="0"/>
              </a:spcBef>
            </a:pPr>
            <a:r>
              <a:rPr lang="en-US" sz="2400" dirty="0"/>
              <a:t>Revolutionary </a:t>
            </a:r>
            <a:r>
              <a:rPr lang="en-US" sz="2400" dirty="0" smtClean="0"/>
              <a:t>movement</a:t>
            </a:r>
            <a:endParaRPr lang="en-US" sz="2400"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295400" y="1295400"/>
            <a:ext cx="8077200" cy="4525963"/>
          </a:xfrm>
        </p:spPr>
        <p:txBody>
          <a:bodyPr/>
          <a:lstStyle/>
          <a:p>
            <a:r>
              <a:rPr lang="en-US" dirty="0" smtClean="0"/>
              <a:t>Change limited to some aspect/s of society</a:t>
            </a:r>
          </a:p>
          <a:p>
            <a:endParaRPr lang="en-US" dirty="0" smtClean="0"/>
          </a:p>
          <a:p>
            <a:r>
              <a:rPr lang="en-US" dirty="0" smtClean="0"/>
              <a:t>Civil </a:t>
            </a:r>
            <a:r>
              <a:rPr lang="en-US" dirty="0" smtClean="0"/>
              <a:t>rights movement of the 1960s</a:t>
            </a:r>
          </a:p>
          <a:p>
            <a:pPr lvl="1"/>
            <a:r>
              <a:rPr lang="en-US" dirty="0" smtClean="0"/>
              <a:t>No change to economy (capitalist system)</a:t>
            </a:r>
          </a:p>
          <a:p>
            <a:pPr lvl="1"/>
            <a:r>
              <a:rPr lang="en-US" dirty="0" smtClean="0"/>
              <a:t>No change to political system</a:t>
            </a:r>
          </a:p>
          <a:p>
            <a:pPr lvl="1"/>
            <a:r>
              <a:rPr lang="en-US" dirty="0" smtClean="0"/>
              <a:t>Opened up </a:t>
            </a:r>
            <a:r>
              <a:rPr lang="en-US" i="1" dirty="0" smtClean="0"/>
              <a:t>existing </a:t>
            </a:r>
            <a:r>
              <a:rPr lang="en-US" dirty="0" smtClean="0"/>
              <a:t>institutions to more people</a:t>
            </a:r>
            <a:endParaRPr lang="en-US" dirty="0"/>
          </a:p>
        </p:txBody>
      </p:sp>
      <p:sp>
        <p:nvSpPr>
          <p:cNvPr id="5" name="Footer Placeholder 1"/>
          <p:cNvSpPr>
            <a:spLocks noGrp="1"/>
          </p:cNvSpPr>
          <p:nvPr>
            <p:ph type="ftr" sz="quarter" idx="11"/>
          </p:nvPr>
        </p:nvSpPr>
        <p:spPr>
          <a:xfrm>
            <a:off x="6248400" y="6492875"/>
            <a:ext cx="2895600" cy="365125"/>
          </a:xfrm>
        </p:spPr>
        <p:txBody>
          <a:bodyPr/>
          <a:lstStyle/>
          <a:p>
            <a:r>
              <a:rPr lang="en-US" sz="1200" smtClean="0">
                <a:latin typeface="Times New Roman" pitchFamily="18" charset="0"/>
                <a:cs typeface="Times New Roman" pitchFamily="18" charset="0"/>
              </a:rPr>
              <a:t>David M. Newman, Exploring the Architecture of Everyday Life, Brief Edition, 4e © SAGE Publications, Inc. 2015</a:t>
            </a:r>
            <a:endParaRPr lang="en-US" sz="1200" dirty="0">
              <a:latin typeface="Times New Roman" pitchFamily="18" charset="0"/>
              <a:cs typeface="Times New Roman" pitchFamily="18" charset="0"/>
            </a:endParaRPr>
          </a:p>
        </p:txBody>
      </p:sp>
      <p:sp>
        <p:nvSpPr>
          <p:cNvPr id="3" name="Title 2"/>
          <p:cNvSpPr>
            <a:spLocks noGrp="1"/>
          </p:cNvSpPr>
          <p:nvPr>
            <p:ph type="title"/>
          </p:nvPr>
        </p:nvSpPr>
        <p:spPr>
          <a:xfrm>
            <a:off x="1143000" y="152400"/>
            <a:ext cx="8229600" cy="1143000"/>
          </a:xfrm>
        </p:spPr>
        <p:txBody>
          <a:bodyPr/>
          <a:lstStyle/>
          <a:p>
            <a:r>
              <a:rPr lang="en-US" dirty="0" smtClean="0"/>
              <a:t>Reform Movements</a:t>
            </a:r>
            <a:endParaRPr lang="en-US"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066800" y="1371600"/>
            <a:ext cx="8229600" cy="4525963"/>
          </a:xfrm>
        </p:spPr>
        <p:txBody>
          <a:bodyPr>
            <a:normAutofit lnSpcReduction="10000"/>
          </a:bodyPr>
          <a:lstStyle/>
          <a:p>
            <a:r>
              <a:rPr lang="en-US" dirty="0" smtClean="0"/>
              <a:t>Prevent or reverse change from a prior movement</a:t>
            </a:r>
          </a:p>
          <a:p>
            <a:endParaRPr lang="en-US" dirty="0" smtClean="0"/>
          </a:p>
          <a:p>
            <a:r>
              <a:rPr lang="en-US" dirty="0" smtClean="0"/>
              <a:t>Most </a:t>
            </a:r>
            <a:r>
              <a:rPr lang="en-US" dirty="0" smtClean="0"/>
              <a:t>likely when prior movement is or promise to be effective at achieving its goals</a:t>
            </a:r>
          </a:p>
          <a:p>
            <a:endParaRPr lang="en-US" dirty="0" smtClean="0"/>
          </a:p>
          <a:p>
            <a:r>
              <a:rPr lang="en-US" dirty="0" smtClean="0"/>
              <a:t>Religious </a:t>
            </a:r>
            <a:r>
              <a:rPr lang="en-US" dirty="0" smtClean="0"/>
              <a:t>Right of the 1980s</a:t>
            </a:r>
          </a:p>
          <a:p>
            <a:pPr lvl="1"/>
            <a:r>
              <a:rPr lang="en-US" dirty="0" smtClean="0"/>
              <a:t>In response to civil rights movement</a:t>
            </a:r>
          </a:p>
          <a:p>
            <a:pPr lvl="1"/>
            <a:r>
              <a:rPr lang="en-US" dirty="0" smtClean="0"/>
              <a:t>Saw women’s rights as dangerous</a:t>
            </a:r>
          </a:p>
          <a:p>
            <a:pPr lvl="1"/>
            <a:r>
              <a:rPr lang="en-US" dirty="0" smtClean="0"/>
              <a:t>Opposed to legal abortion</a:t>
            </a:r>
          </a:p>
          <a:p>
            <a:pPr lvl="1"/>
            <a:r>
              <a:rPr lang="en-US" dirty="0" smtClean="0"/>
              <a:t>Opposed to open homosexuality</a:t>
            </a:r>
            <a:endParaRPr lang="en-US" dirty="0"/>
          </a:p>
        </p:txBody>
      </p:sp>
      <p:sp>
        <p:nvSpPr>
          <p:cNvPr id="5" name="Footer Placeholder 1"/>
          <p:cNvSpPr>
            <a:spLocks noGrp="1"/>
          </p:cNvSpPr>
          <p:nvPr>
            <p:ph type="ftr" sz="quarter" idx="11"/>
          </p:nvPr>
        </p:nvSpPr>
        <p:spPr>
          <a:xfrm>
            <a:off x="6248400" y="6492875"/>
            <a:ext cx="2895600" cy="365125"/>
          </a:xfrm>
        </p:spPr>
        <p:txBody>
          <a:bodyPr/>
          <a:lstStyle/>
          <a:p>
            <a:r>
              <a:rPr lang="en-US" sz="1200" smtClean="0">
                <a:latin typeface="Times New Roman" pitchFamily="18" charset="0"/>
                <a:cs typeface="Times New Roman" pitchFamily="18" charset="0"/>
              </a:rPr>
              <a:t>David M. Newman, Exploring the Architecture of Everyday Life, Brief Edition, 4e © SAGE Publications, Inc. 2015</a:t>
            </a:r>
            <a:endParaRPr lang="en-US" sz="1200" dirty="0">
              <a:latin typeface="Times New Roman" pitchFamily="18" charset="0"/>
              <a:cs typeface="Times New Roman" pitchFamily="18" charset="0"/>
            </a:endParaRPr>
          </a:p>
        </p:txBody>
      </p:sp>
      <p:sp>
        <p:nvSpPr>
          <p:cNvPr id="3" name="Title 2"/>
          <p:cNvSpPr>
            <a:spLocks noGrp="1"/>
          </p:cNvSpPr>
          <p:nvPr>
            <p:ph type="title"/>
          </p:nvPr>
        </p:nvSpPr>
        <p:spPr>
          <a:xfrm>
            <a:off x="1219200" y="152400"/>
            <a:ext cx="8229600" cy="1143000"/>
          </a:xfrm>
        </p:spPr>
        <p:txBody>
          <a:bodyPr/>
          <a:lstStyle/>
          <a:p>
            <a:r>
              <a:rPr lang="en-US" dirty="0" smtClean="0"/>
              <a:t>Countermovements</a:t>
            </a:r>
            <a:endParaRPr lang="en-US" dirty="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066800" y="1219200"/>
            <a:ext cx="7391400" cy="4419600"/>
          </a:xfrm>
        </p:spPr>
        <p:txBody>
          <a:bodyPr>
            <a:normAutofit fontScale="92500" lnSpcReduction="10000"/>
          </a:bodyPr>
          <a:lstStyle/>
          <a:p>
            <a:r>
              <a:rPr lang="en-US" dirty="0" smtClean="0"/>
              <a:t>Attempt to overthrow the entire system</a:t>
            </a:r>
          </a:p>
          <a:p>
            <a:endParaRPr lang="en-US" dirty="0" smtClean="0"/>
          </a:p>
          <a:p>
            <a:r>
              <a:rPr lang="en-US" dirty="0" smtClean="0"/>
              <a:t>American </a:t>
            </a:r>
            <a:r>
              <a:rPr lang="en-US" dirty="0" smtClean="0"/>
              <a:t>Revolution 1776</a:t>
            </a:r>
          </a:p>
          <a:p>
            <a:endParaRPr lang="en-US" dirty="0" smtClean="0"/>
          </a:p>
          <a:p>
            <a:r>
              <a:rPr lang="en-US" dirty="0" smtClean="0"/>
              <a:t>Russian </a:t>
            </a:r>
            <a:r>
              <a:rPr lang="en-US" dirty="0" smtClean="0"/>
              <a:t>Revolution 1917</a:t>
            </a:r>
          </a:p>
          <a:p>
            <a:endParaRPr lang="en-US" dirty="0" smtClean="0"/>
          </a:p>
          <a:p>
            <a:r>
              <a:rPr lang="en-US" dirty="0" smtClean="0"/>
              <a:t>Iranian </a:t>
            </a:r>
            <a:r>
              <a:rPr lang="en-US" dirty="0" smtClean="0"/>
              <a:t>Revolution of 1979</a:t>
            </a:r>
          </a:p>
          <a:p>
            <a:endParaRPr lang="en-US" dirty="0" smtClean="0"/>
          </a:p>
          <a:p>
            <a:r>
              <a:rPr lang="en-US" dirty="0" smtClean="0"/>
              <a:t>Arab </a:t>
            </a:r>
            <a:r>
              <a:rPr lang="en-US" dirty="0" smtClean="0"/>
              <a:t>Spring</a:t>
            </a:r>
          </a:p>
          <a:p>
            <a:endParaRPr lang="en-US" dirty="0" smtClean="0"/>
          </a:p>
          <a:p>
            <a:r>
              <a:rPr lang="en-US" dirty="0" smtClean="0"/>
              <a:t>Not </a:t>
            </a:r>
            <a:r>
              <a:rPr lang="en-US" dirty="0" smtClean="0"/>
              <a:t>always violent</a:t>
            </a:r>
          </a:p>
        </p:txBody>
      </p:sp>
      <p:sp>
        <p:nvSpPr>
          <p:cNvPr id="5" name="Footer Placeholder 1"/>
          <p:cNvSpPr>
            <a:spLocks noGrp="1"/>
          </p:cNvSpPr>
          <p:nvPr>
            <p:ph type="ftr" sz="quarter" idx="11"/>
          </p:nvPr>
        </p:nvSpPr>
        <p:spPr>
          <a:xfrm>
            <a:off x="6248400" y="6492875"/>
            <a:ext cx="2895600" cy="365125"/>
          </a:xfrm>
        </p:spPr>
        <p:txBody>
          <a:bodyPr/>
          <a:lstStyle/>
          <a:p>
            <a:r>
              <a:rPr lang="en-US" sz="1200" smtClean="0">
                <a:latin typeface="Times New Roman" pitchFamily="18" charset="0"/>
                <a:cs typeface="Times New Roman" pitchFamily="18" charset="0"/>
              </a:rPr>
              <a:t>David M. Newman, Exploring the Architecture of Everyday Life, Brief Edition, 4e © SAGE Publications, Inc. 2015</a:t>
            </a:r>
            <a:endParaRPr lang="en-US" sz="1200" dirty="0">
              <a:latin typeface="Times New Roman" pitchFamily="18" charset="0"/>
              <a:cs typeface="Times New Roman" pitchFamily="18" charset="0"/>
            </a:endParaRPr>
          </a:p>
        </p:txBody>
      </p:sp>
      <p:sp>
        <p:nvSpPr>
          <p:cNvPr id="3" name="Title 2"/>
          <p:cNvSpPr>
            <a:spLocks noGrp="1"/>
          </p:cNvSpPr>
          <p:nvPr>
            <p:ph type="title"/>
          </p:nvPr>
        </p:nvSpPr>
        <p:spPr>
          <a:xfrm>
            <a:off x="1371600" y="13447"/>
            <a:ext cx="8229600" cy="1143000"/>
          </a:xfrm>
        </p:spPr>
        <p:txBody>
          <a:bodyPr/>
          <a:lstStyle/>
          <a:p>
            <a:r>
              <a:rPr lang="en-US" dirty="0" smtClean="0"/>
              <a:t>Revolutionary </a:t>
            </a:r>
            <a:r>
              <a:rPr lang="en-US" dirty="0" smtClean="0"/>
              <a:t>Movements</a:t>
            </a:r>
            <a:endParaRPr lang="en-US" dirty="0"/>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1"/>
          <p:cNvSpPr>
            <a:spLocks noGrp="1"/>
          </p:cNvSpPr>
          <p:nvPr>
            <p:ph type="ftr" sz="quarter" idx="11"/>
          </p:nvPr>
        </p:nvSpPr>
        <p:spPr>
          <a:xfrm>
            <a:off x="6248400" y="6492875"/>
            <a:ext cx="2895600" cy="365125"/>
          </a:xfrm>
        </p:spPr>
        <p:txBody>
          <a:bodyPr/>
          <a:lstStyle/>
          <a:p>
            <a:r>
              <a:rPr lang="en-US" sz="1200" smtClean="0">
                <a:latin typeface="Times New Roman" pitchFamily="18" charset="0"/>
                <a:cs typeface="Times New Roman" pitchFamily="18" charset="0"/>
              </a:rPr>
              <a:t>David M. Newman, Exploring the Architecture of Everyday Life, Brief Edition, 4e © SAGE Publications, Inc. 2015</a:t>
            </a:r>
            <a:endParaRPr lang="en-US" sz="1200" dirty="0">
              <a:latin typeface="Times New Roman" pitchFamily="18" charset="0"/>
              <a:cs typeface="Times New Roman" pitchFamily="18" charset="0"/>
            </a:endParaRPr>
          </a:p>
        </p:txBody>
      </p:sp>
      <p:sp>
        <p:nvSpPr>
          <p:cNvPr id="23555" name="Rectangle 2"/>
          <p:cNvSpPr>
            <a:spLocks noGrp="1" noChangeArrowheads="1"/>
          </p:cNvSpPr>
          <p:nvPr>
            <p:ph type="title" idx="4294967295"/>
          </p:nvPr>
        </p:nvSpPr>
        <p:spPr>
          <a:xfrm>
            <a:off x="1295400" y="0"/>
            <a:ext cx="8229600" cy="990600"/>
          </a:xfrm>
          <a:prstGeom prst="rect">
            <a:avLst/>
          </a:prstGeom>
        </p:spPr>
        <p:txBody>
          <a:bodyPr anchor="b">
            <a:normAutofit/>
          </a:bodyPr>
          <a:lstStyle/>
          <a:p>
            <a:r>
              <a:rPr lang="en-US" dirty="0" smtClean="0"/>
              <a:t>Elements of Social Movements</a:t>
            </a:r>
            <a:endParaRPr lang="en-US" dirty="0"/>
          </a:p>
        </p:txBody>
      </p:sp>
      <p:sp>
        <p:nvSpPr>
          <p:cNvPr id="21507" name="Rectangle 3"/>
          <p:cNvSpPr>
            <a:spLocks noGrp="1" noChangeArrowheads="1"/>
          </p:cNvSpPr>
          <p:nvPr>
            <p:ph type="body" idx="4294967295"/>
          </p:nvPr>
        </p:nvSpPr>
        <p:spPr>
          <a:xfrm>
            <a:off x="1219200" y="1219200"/>
            <a:ext cx="7772400" cy="3886200"/>
          </a:xfrm>
          <a:prstGeom prst="rect">
            <a:avLst/>
          </a:prstGeom>
        </p:spPr>
        <p:txBody>
          <a:bodyPr>
            <a:normAutofit/>
          </a:bodyPr>
          <a:lstStyle/>
          <a:p>
            <a:pPr>
              <a:lnSpc>
                <a:spcPct val="120000"/>
              </a:lnSpc>
              <a:spcBef>
                <a:spcPts val="0"/>
              </a:spcBef>
            </a:pPr>
            <a:r>
              <a:rPr lang="en-US" dirty="0" smtClean="0"/>
              <a:t>Coherent ideology</a:t>
            </a:r>
            <a:endParaRPr lang="en-US" dirty="0"/>
          </a:p>
          <a:p>
            <a:pPr>
              <a:lnSpc>
                <a:spcPct val="120000"/>
              </a:lnSpc>
              <a:spcBef>
                <a:spcPts val="0"/>
              </a:spcBef>
            </a:pPr>
            <a:endParaRPr lang="en-US" dirty="0" smtClean="0"/>
          </a:p>
          <a:p>
            <a:pPr>
              <a:lnSpc>
                <a:spcPct val="120000"/>
              </a:lnSpc>
              <a:spcBef>
                <a:spcPts val="0"/>
              </a:spcBef>
            </a:pPr>
            <a:r>
              <a:rPr lang="en-US" dirty="0" smtClean="0"/>
              <a:t>Rising </a:t>
            </a:r>
            <a:r>
              <a:rPr lang="en-US" dirty="0" smtClean="0"/>
              <a:t>expectations</a:t>
            </a:r>
          </a:p>
          <a:p>
            <a:pPr>
              <a:lnSpc>
                <a:spcPct val="120000"/>
              </a:lnSpc>
              <a:spcBef>
                <a:spcPts val="0"/>
              </a:spcBef>
            </a:pPr>
            <a:endParaRPr lang="en-US" dirty="0" smtClean="0"/>
          </a:p>
          <a:p>
            <a:pPr>
              <a:lnSpc>
                <a:spcPct val="120000"/>
              </a:lnSpc>
              <a:spcBef>
                <a:spcPts val="0"/>
              </a:spcBef>
            </a:pPr>
            <a:r>
              <a:rPr lang="en-US" dirty="0" smtClean="0"/>
              <a:t>Bureaucratization</a:t>
            </a:r>
            <a:endParaRPr lang="en-US" dirty="0"/>
          </a:p>
          <a:p>
            <a:pPr>
              <a:lnSpc>
                <a:spcPct val="120000"/>
              </a:lnSpc>
              <a:spcBef>
                <a:spcPts val="0"/>
              </a:spcBef>
            </a:pPr>
            <a:endParaRPr lang="en-US" dirty="0" smtClean="0"/>
          </a:p>
          <a:p>
            <a:pPr>
              <a:lnSpc>
                <a:spcPct val="120000"/>
              </a:lnSpc>
              <a:spcBef>
                <a:spcPts val="0"/>
              </a:spcBef>
            </a:pPr>
            <a:r>
              <a:rPr lang="en-US" dirty="0" smtClean="0"/>
              <a:t>Open </a:t>
            </a:r>
            <a:r>
              <a:rPr lang="en-US" dirty="0"/>
              <a:t>political opportunity structure</a:t>
            </a:r>
          </a:p>
          <a:p>
            <a:pPr marL="857250" lvl="1" indent="-514350"/>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1"/>
          <p:cNvSpPr>
            <a:spLocks noGrp="1"/>
          </p:cNvSpPr>
          <p:nvPr>
            <p:ph type="ftr" sz="quarter" idx="11"/>
          </p:nvPr>
        </p:nvSpPr>
        <p:spPr>
          <a:xfrm>
            <a:off x="6248400" y="6492875"/>
            <a:ext cx="2895600" cy="365125"/>
          </a:xfrm>
        </p:spPr>
        <p:txBody>
          <a:bodyPr/>
          <a:lstStyle/>
          <a:p>
            <a:r>
              <a:rPr lang="en-US" sz="1200" smtClean="0">
                <a:latin typeface="Times New Roman" pitchFamily="18" charset="0"/>
                <a:cs typeface="Times New Roman" pitchFamily="18" charset="0"/>
              </a:rPr>
              <a:t>David M. Newman, Exploring the Architecture of Everyday Life, Brief Edition, 4e © SAGE Publications, Inc. 2015</a:t>
            </a:r>
            <a:endParaRPr lang="en-US" sz="1200" dirty="0">
              <a:latin typeface="Times New Roman" pitchFamily="18" charset="0"/>
              <a:cs typeface="Times New Roman" pitchFamily="18" charset="0"/>
            </a:endParaRPr>
          </a:p>
        </p:txBody>
      </p:sp>
      <p:sp>
        <p:nvSpPr>
          <p:cNvPr id="25603" name="Rectangle 2"/>
          <p:cNvSpPr>
            <a:spLocks noGrp="1" noChangeArrowheads="1"/>
          </p:cNvSpPr>
          <p:nvPr>
            <p:ph type="title" idx="4294967295"/>
          </p:nvPr>
        </p:nvSpPr>
        <p:spPr>
          <a:xfrm>
            <a:off x="1143000" y="152400"/>
            <a:ext cx="8153400" cy="914400"/>
          </a:xfrm>
          <a:prstGeom prst="rect">
            <a:avLst/>
          </a:prstGeom>
        </p:spPr>
        <p:txBody>
          <a:bodyPr anchor="b"/>
          <a:lstStyle/>
          <a:p>
            <a:r>
              <a:rPr lang="en-US" dirty="0"/>
              <a:t>Ideology</a:t>
            </a:r>
            <a:r>
              <a:rPr lang="en-US" sz="4200" dirty="0"/>
              <a:t>	</a:t>
            </a:r>
          </a:p>
        </p:txBody>
      </p:sp>
      <p:sp>
        <p:nvSpPr>
          <p:cNvPr id="9219" name="Rectangle 3"/>
          <p:cNvSpPr>
            <a:spLocks noGrp="1" noChangeArrowheads="1"/>
          </p:cNvSpPr>
          <p:nvPr>
            <p:ph type="body" idx="4294967295"/>
          </p:nvPr>
        </p:nvSpPr>
        <p:spPr>
          <a:xfrm>
            <a:off x="1295400" y="1066800"/>
            <a:ext cx="7543800" cy="3886200"/>
          </a:xfrm>
          <a:prstGeom prst="rect">
            <a:avLst/>
          </a:prstGeom>
        </p:spPr>
        <p:txBody>
          <a:bodyPr>
            <a:normAutofit fontScale="92500" lnSpcReduction="20000"/>
          </a:bodyPr>
          <a:lstStyle/>
          <a:p>
            <a:pPr>
              <a:spcBef>
                <a:spcPts val="0"/>
              </a:spcBef>
            </a:pPr>
            <a:r>
              <a:rPr lang="en-US" dirty="0" smtClean="0"/>
              <a:t>Coherent system of beliefs, values, and ideas </a:t>
            </a:r>
          </a:p>
          <a:p>
            <a:pPr>
              <a:spcBef>
                <a:spcPts val="0"/>
              </a:spcBef>
            </a:pPr>
            <a:endParaRPr lang="en-US" dirty="0" smtClean="0"/>
          </a:p>
          <a:p>
            <a:pPr>
              <a:spcBef>
                <a:spcPts val="0"/>
              </a:spcBef>
            </a:pPr>
            <a:r>
              <a:rPr lang="en-US" dirty="0" smtClean="0"/>
              <a:t>Justifies </a:t>
            </a:r>
            <a:r>
              <a:rPr lang="en-US" dirty="0" smtClean="0"/>
              <a:t>a group’s existence</a:t>
            </a:r>
          </a:p>
          <a:p>
            <a:pPr>
              <a:spcBef>
                <a:spcPts val="0"/>
              </a:spcBef>
            </a:pPr>
            <a:endParaRPr lang="en-US" dirty="0" smtClean="0"/>
          </a:p>
          <a:p>
            <a:pPr>
              <a:spcBef>
                <a:spcPts val="0"/>
              </a:spcBef>
            </a:pPr>
            <a:r>
              <a:rPr lang="en-US" dirty="0" smtClean="0"/>
              <a:t>Frames </a:t>
            </a:r>
            <a:r>
              <a:rPr lang="en-US" dirty="0" smtClean="0"/>
              <a:t>the issue in moral terms</a:t>
            </a:r>
          </a:p>
          <a:p>
            <a:pPr>
              <a:spcBef>
                <a:spcPts val="0"/>
              </a:spcBef>
            </a:pPr>
            <a:endParaRPr lang="en-US" dirty="0" smtClean="0"/>
          </a:p>
          <a:p>
            <a:pPr>
              <a:spcBef>
                <a:spcPts val="0"/>
              </a:spcBef>
            </a:pPr>
            <a:r>
              <a:rPr lang="en-US" dirty="0" smtClean="0"/>
              <a:t>Defines </a:t>
            </a:r>
            <a:r>
              <a:rPr lang="en-US" dirty="0"/>
              <a:t>group interests</a:t>
            </a:r>
          </a:p>
          <a:p>
            <a:pPr>
              <a:spcBef>
                <a:spcPts val="0"/>
              </a:spcBef>
            </a:pPr>
            <a:endParaRPr lang="en-US" dirty="0" smtClean="0"/>
          </a:p>
          <a:p>
            <a:pPr>
              <a:spcBef>
                <a:spcPts val="0"/>
              </a:spcBef>
            </a:pPr>
            <a:r>
              <a:rPr lang="en-US" dirty="0" smtClean="0"/>
              <a:t>Identifies </a:t>
            </a:r>
            <a:r>
              <a:rPr lang="en-US" dirty="0"/>
              <a:t>supporters and non-supporters</a:t>
            </a:r>
          </a:p>
          <a:p>
            <a:pPr>
              <a:spcBef>
                <a:spcPts val="0"/>
              </a:spcBef>
            </a:pPr>
            <a:endParaRPr lang="en-US" dirty="0" smtClean="0"/>
          </a:p>
          <a:p>
            <a:pPr>
              <a:spcBef>
                <a:spcPts val="0"/>
              </a:spcBef>
            </a:pPr>
            <a:r>
              <a:rPr lang="en-US" dirty="0" smtClean="0"/>
              <a:t>Provides </a:t>
            </a:r>
            <a:r>
              <a:rPr lang="en-US" dirty="0" smtClean="0"/>
              <a:t>a collective </a:t>
            </a:r>
            <a:r>
              <a:rPr lang="en-US" dirty="0"/>
              <a:t>sense of movement’s </a:t>
            </a:r>
            <a:r>
              <a:rPr lang="en-US" dirty="0" smtClean="0"/>
              <a:t>goal</a:t>
            </a:r>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1"/>
          <p:cNvSpPr>
            <a:spLocks noGrp="1"/>
          </p:cNvSpPr>
          <p:nvPr>
            <p:ph type="ftr" sz="quarter" idx="11"/>
          </p:nvPr>
        </p:nvSpPr>
        <p:spPr>
          <a:xfrm>
            <a:off x="6248400" y="6492875"/>
            <a:ext cx="2895600" cy="365125"/>
          </a:xfrm>
        </p:spPr>
        <p:txBody>
          <a:bodyPr/>
          <a:lstStyle/>
          <a:p>
            <a:r>
              <a:rPr lang="en-US" sz="1200" smtClean="0">
                <a:latin typeface="Times New Roman" pitchFamily="18" charset="0"/>
                <a:cs typeface="Times New Roman" pitchFamily="18" charset="0"/>
              </a:rPr>
              <a:t>David M. Newman, Exploring the Architecture of Everyday Life, Brief Edition, 4e © SAGE Publications, Inc. 2015</a:t>
            </a:r>
            <a:endParaRPr lang="en-US" sz="1200" dirty="0">
              <a:latin typeface="Times New Roman" pitchFamily="18" charset="0"/>
              <a:cs typeface="Times New Roman" pitchFamily="18" charset="0"/>
            </a:endParaRPr>
          </a:p>
        </p:txBody>
      </p:sp>
      <p:sp>
        <p:nvSpPr>
          <p:cNvPr id="30723" name="Rectangle 2"/>
          <p:cNvSpPr>
            <a:spLocks noGrp="1" noChangeArrowheads="1"/>
          </p:cNvSpPr>
          <p:nvPr>
            <p:ph type="title" idx="4294967295"/>
          </p:nvPr>
        </p:nvSpPr>
        <p:spPr>
          <a:xfrm>
            <a:off x="1143000" y="152400"/>
            <a:ext cx="8229600" cy="914400"/>
          </a:xfrm>
          <a:prstGeom prst="rect">
            <a:avLst/>
          </a:prstGeom>
        </p:spPr>
        <p:txBody>
          <a:bodyPr anchor="b">
            <a:normAutofit/>
          </a:bodyPr>
          <a:lstStyle/>
          <a:p>
            <a:r>
              <a:rPr lang="en-US" dirty="0"/>
              <a:t>Resource </a:t>
            </a:r>
            <a:r>
              <a:rPr lang="en-US" dirty="0" smtClean="0"/>
              <a:t>Mobilization Theory</a:t>
            </a:r>
            <a:endParaRPr lang="en-US" dirty="0"/>
          </a:p>
        </p:txBody>
      </p:sp>
      <p:sp>
        <p:nvSpPr>
          <p:cNvPr id="25603" name="Rectangle 3"/>
          <p:cNvSpPr>
            <a:spLocks noGrp="1" noChangeArrowheads="1"/>
          </p:cNvSpPr>
          <p:nvPr>
            <p:ph type="body" idx="4294967295"/>
          </p:nvPr>
        </p:nvSpPr>
        <p:spPr>
          <a:xfrm>
            <a:off x="1066800" y="1447800"/>
            <a:ext cx="8077200" cy="3886200"/>
          </a:xfrm>
          <a:prstGeom prst="rect">
            <a:avLst/>
          </a:prstGeom>
        </p:spPr>
        <p:txBody>
          <a:bodyPr>
            <a:normAutofit/>
          </a:bodyPr>
          <a:lstStyle/>
          <a:p>
            <a:pPr>
              <a:spcBef>
                <a:spcPts val="0"/>
              </a:spcBef>
            </a:pPr>
            <a:r>
              <a:rPr lang="en-US" dirty="0" smtClean="0"/>
              <a:t>Effective organization is key</a:t>
            </a:r>
          </a:p>
          <a:p>
            <a:pPr>
              <a:spcBef>
                <a:spcPts val="0"/>
              </a:spcBef>
            </a:pPr>
            <a:endParaRPr lang="en-US" dirty="0" smtClean="0"/>
          </a:p>
          <a:p>
            <a:pPr>
              <a:spcBef>
                <a:spcPts val="0"/>
              </a:spcBef>
            </a:pPr>
            <a:r>
              <a:rPr lang="en-US" dirty="0" smtClean="0"/>
              <a:t>Must </a:t>
            </a:r>
            <a:r>
              <a:rPr lang="en-US" dirty="0" smtClean="0"/>
              <a:t>be able to expand ranks, build large-scale support</a:t>
            </a:r>
          </a:p>
          <a:p>
            <a:pPr>
              <a:spcBef>
                <a:spcPts val="0"/>
              </a:spcBef>
            </a:pPr>
            <a:endParaRPr lang="en-US" dirty="0" smtClean="0"/>
          </a:p>
          <a:p>
            <a:pPr>
              <a:spcBef>
                <a:spcPts val="0"/>
              </a:spcBef>
            </a:pPr>
            <a:r>
              <a:rPr lang="en-US" dirty="0" smtClean="0"/>
              <a:t>Must </a:t>
            </a:r>
            <a:r>
              <a:rPr lang="en-US" dirty="0" smtClean="0"/>
              <a:t>be able to obtain </a:t>
            </a:r>
            <a:r>
              <a:rPr lang="en-US" dirty="0"/>
              <a:t>resources (money, labor, access to media)</a:t>
            </a:r>
          </a:p>
          <a:p>
            <a:pPr>
              <a:spcBef>
                <a:spcPts val="0"/>
              </a:spcBef>
            </a:pPr>
            <a:endParaRPr lang="en-US" dirty="0" smtClean="0"/>
          </a:p>
          <a:p>
            <a:pPr>
              <a:spcBef>
                <a:spcPts val="0"/>
              </a:spcBef>
            </a:pPr>
            <a:r>
              <a:rPr lang="en-US" dirty="0" smtClean="0"/>
              <a:t>System </a:t>
            </a:r>
            <a:r>
              <a:rPr lang="en-US" dirty="0"/>
              <a:t>for gaining participants’ commitment</a:t>
            </a:r>
          </a:p>
          <a:p>
            <a:pPr lvl="1">
              <a:spcAft>
                <a:spcPts val="4200"/>
              </a:spcAft>
              <a:buFont typeface="Wingdings" pitchFamily="2" charset="2"/>
              <a:buNone/>
            </a:pPr>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1"/>
          <p:cNvSpPr>
            <a:spLocks noGrp="1"/>
          </p:cNvSpPr>
          <p:nvPr>
            <p:ph type="ftr" sz="quarter" idx="11"/>
          </p:nvPr>
        </p:nvSpPr>
        <p:spPr>
          <a:xfrm>
            <a:off x="6248400" y="6492875"/>
            <a:ext cx="2895600" cy="365125"/>
          </a:xfrm>
        </p:spPr>
        <p:txBody>
          <a:bodyPr/>
          <a:lstStyle/>
          <a:p>
            <a:r>
              <a:rPr lang="en-US" sz="1200" smtClean="0">
                <a:latin typeface="Times New Roman" pitchFamily="18" charset="0"/>
                <a:cs typeface="Times New Roman" pitchFamily="18" charset="0"/>
              </a:rPr>
              <a:t>David M. Newman, Exploring the Architecture of Everyday Life, Brief Edition, 4e © SAGE Publications, Inc. 2015</a:t>
            </a:r>
            <a:endParaRPr lang="en-US" sz="1200" dirty="0">
              <a:latin typeface="Times New Roman" pitchFamily="18" charset="0"/>
              <a:cs typeface="Times New Roman" pitchFamily="18" charset="0"/>
            </a:endParaRPr>
          </a:p>
        </p:txBody>
      </p:sp>
      <p:sp>
        <p:nvSpPr>
          <p:cNvPr id="29699" name="Rectangle 2"/>
          <p:cNvSpPr>
            <a:spLocks noGrp="1" noChangeArrowheads="1"/>
          </p:cNvSpPr>
          <p:nvPr>
            <p:ph type="title" idx="4294967295"/>
          </p:nvPr>
        </p:nvSpPr>
        <p:spPr>
          <a:xfrm>
            <a:off x="1295400" y="152400"/>
            <a:ext cx="8153400" cy="990600"/>
          </a:xfrm>
          <a:prstGeom prst="rect">
            <a:avLst/>
          </a:prstGeom>
        </p:spPr>
        <p:txBody>
          <a:bodyPr anchor="b">
            <a:normAutofit/>
          </a:bodyPr>
          <a:lstStyle/>
          <a:p>
            <a:r>
              <a:rPr lang="en-US" dirty="0"/>
              <a:t>Bureaucratization</a:t>
            </a:r>
          </a:p>
        </p:txBody>
      </p:sp>
      <p:sp>
        <p:nvSpPr>
          <p:cNvPr id="22531" name="Rectangle 3"/>
          <p:cNvSpPr>
            <a:spLocks noGrp="1" noChangeArrowheads="1"/>
          </p:cNvSpPr>
          <p:nvPr>
            <p:ph type="body" idx="4294967295"/>
          </p:nvPr>
        </p:nvSpPr>
        <p:spPr>
          <a:xfrm>
            <a:off x="1219200" y="1295400"/>
            <a:ext cx="7391400" cy="4038600"/>
          </a:xfrm>
          <a:prstGeom prst="rect">
            <a:avLst/>
          </a:prstGeom>
        </p:spPr>
        <p:txBody>
          <a:bodyPr>
            <a:normAutofit/>
          </a:bodyPr>
          <a:lstStyle/>
          <a:p>
            <a:pPr>
              <a:spcBef>
                <a:spcPts val="0"/>
              </a:spcBef>
            </a:pPr>
            <a:r>
              <a:rPr lang="en-US" dirty="0" smtClean="0"/>
              <a:t>Must have organization, but not be too </a:t>
            </a:r>
            <a:r>
              <a:rPr lang="en-US" dirty="0"/>
              <a:t>“bureaucratized” or </a:t>
            </a:r>
            <a:r>
              <a:rPr lang="en-US" dirty="0" smtClean="0"/>
              <a:t>rigid</a:t>
            </a:r>
          </a:p>
          <a:p>
            <a:pPr>
              <a:spcBef>
                <a:spcPts val="0"/>
              </a:spcBef>
            </a:pPr>
            <a:endParaRPr lang="en-US" dirty="0" smtClean="0"/>
          </a:p>
          <a:p>
            <a:pPr>
              <a:spcBef>
                <a:spcPts val="0"/>
              </a:spcBef>
            </a:pPr>
            <a:r>
              <a:rPr lang="en-US" dirty="0" smtClean="0"/>
              <a:t>Turf-wars </a:t>
            </a:r>
            <a:r>
              <a:rPr lang="en-US" dirty="0" smtClean="0"/>
              <a:t>can weaken the movement</a:t>
            </a:r>
          </a:p>
          <a:p>
            <a:pPr>
              <a:spcBef>
                <a:spcPts val="0"/>
              </a:spcBef>
            </a:pPr>
            <a:endParaRPr lang="en-US" dirty="0" smtClean="0"/>
          </a:p>
          <a:p>
            <a:pPr>
              <a:spcBef>
                <a:spcPts val="0"/>
              </a:spcBef>
            </a:pPr>
            <a:r>
              <a:rPr lang="en-US" dirty="0" smtClean="0"/>
              <a:t>Long-lasting </a:t>
            </a:r>
            <a:r>
              <a:rPr lang="en-US" dirty="0" smtClean="0"/>
              <a:t>movements may become part of the establishment they seek to change</a:t>
            </a:r>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1"/>
          <p:cNvSpPr>
            <a:spLocks noGrp="1"/>
          </p:cNvSpPr>
          <p:nvPr>
            <p:ph type="ftr" sz="quarter" idx="11"/>
          </p:nvPr>
        </p:nvSpPr>
        <p:spPr>
          <a:xfrm>
            <a:off x="6248400" y="6492875"/>
            <a:ext cx="2895600" cy="365125"/>
          </a:xfrm>
        </p:spPr>
        <p:txBody>
          <a:bodyPr/>
          <a:lstStyle/>
          <a:p>
            <a:r>
              <a:rPr lang="en-US" sz="1200" smtClean="0">
                <a:latin typeface="Times New Roman" pitchFamily="18" charset="0"/>
                <a:cs typeface="Times New Roman" pitchFamily="18" charset="0"/>
              </a:rPr>
              <a:t>David M. Newman, Exploring the Architecture of Everyday Life, Brief Edition, 4e © SAGE Publications, Inc. 2015</a:t>
            </a:r>
            <a:endParaRPr lang="en-US" sz="1200" dirty="0">
              <a:latin typeface="Times New Roman" pitchFamily="18" charset="0"/>
              <a:cs typeface="Times New Roman" pitchFamily="18" charset="0"/>
            </a:endParaRPr>
          </a:p>
        </p:txBody>
      </p:sp>
      <p:sp>
        <p:nvSpPr>
          <p:cNvPr id="32771" name="Rectangle 2"/>
          <p:cNvSpPr>
            <a:spLocks noGrp="1" noChangeArrowheads="1"/>
          </p:cNvSpPr>
          <p:nvPr>
            <p:ph type="title" idx="4294967295"/>
          </p:nvPr>
        </p:nvSpPr>
        <p:spPr>
          <a:xfrm>
            <a:off x="1143000" y="0"/>
            <a:ext cx="8229600" cy="1066800"/>
          </a:xfrm>
          <a:prstGeom prst="rect">
            <a:avLst/>
          </a:prstGeom>
        </p:spPr>
        <p:txBody>
          <a:bodyPr anchor="b">
            <a:normAutofit/>
          </a:bodyPr>
          <a:lstStyle/>
          <a:p>
            <a:r>
              <a:rPr lang="en-US" dirty="0" smtClean="0"/>
              <a:t>Political Opportunity </a:t>
            </a:r>
            <a:r>
              <a:rPr lang="en-US" dirty="0"/>
              <a:t>S</a:t>
            </a:r>
            <a:r>
              <a:rPr lang="en-US" dirty="0" smtClean="0"/>
              <a:t>tructure</a:t>
            </a:r>
            <a:endParaRPr lang="en-US" dirty="0"/>
          </a:p>
        </p:txBody>
      </p:sp>
      <p:sp>
        <p:nvSpPr>
          <p:cNvPr id="24579" name="Rectangle 3"/>
          <p:cNvSpPr>
            <a:spLocks noGrp="1" noChangeArrowheads="1"/>
          </p:cNvSpPr>
          <p:nvPr>
            <p:ph type="body" idx="4294967295"/>
          </p:nvPr>
        </p:nvSpPr>
        <p:spPr>
          <a:xfrm>
            <a:off x="1143000" y="1295400"/>
            <a:ext cx="7467600" cy="3886200"/>
          </a:xfrm>
          <a:prstGeom prst="rect">
            <a:avLst/>
          </a:prstGeom>
        </p:spPr>
        <p:txBody>
          <a:bodyPr>
            <a:normAutofit fontScale="92500" lnSpcReduction="10000"/>
          </a:bodyPr>
          <a:lstStyle/>
          <a:p>
            <a:pPr>
              <a:spcBef>
                <a:spcPts val="0"/>
              </a:spcBef>
            </a:pPr>
            <a:r>
              <a:rPr lang="en-US" dirty="0" smtClean="0"/>
              <a:t>Political power ebbs and flows</a:t>
            </a:r>
          </a:p>
          <a:p>
            <a:pPr>
              <a:spcBef>
                <a:spcPts val="0"/>
              </a:spcBef>
            </a:pPr>
            <a:endParaRPr lang="en-US" dirty="0" smtClean="0"/>
          </a:p>
          <a:p>
            <a:pPr>
              <a:spcBef>
                <a:spcPts val="0"/>
              </a:spcBef>
            </a:pPr>
            <a:r>
              <a:rPr lang="en-US" dirty="0" smtClean="0"/>
              <a:t>Openness </a:t>
            </a:r>
            <a:r>
              <a:rPr lang="en-US" dirty="0" smtClean="0"/>
              <a:t>in the system invites change</a:t>
            </a:r>
          </a:p>
          <a:p>
            <a:pPr>
              <a:spcBef>
                <a:spcPts val="0"/>
              </a:spcBef>
            </a:pPr>
            <a:endParaRPr lang="en-US" dirty="0" smtClean="0"/>
          </a:p>
          <a:p>
            <a:pPr>
              <a:spcBef>
                <a:spcPts val="0"/>
              </a:spcBef>
            </a:pPr>
            <a:r>
              <a:rPr lang="en-US" dirty="0" smtClean="0"/>
              <a:t>Opportunities </a:t>
            </a:r>
            <a:r>
              <a:rPr lang="en-US" dirty="0" smtClean="0"/>
              <a:t>may be unintentional</a:t>
            </a:r>
          </a:p>
          <a:p>
            <a:pPr>
              <a:spcBef>
                <a:spcPts val="0"/>
              </a:spcBef>
            </a:pPr>
            <a:endParaRPr lang="en-US" dirty="0" smtClean="0"/>
          </a:p>
          <a:p>
            <a:pPr>
              <a:spcBef>
                <a:spcPts val="0"/>
              </a:spcBef>
            </a:pPr>
            <a:r>
              <a:rPr lang="en-US" dirty="0" smtClean="0"/>
              <a:t>Sometimes </a:t>
            </a:r>
            <a:r>
              <a:rPr lang="en-US" dirty="0" smtClean="0"/>
              <a:t>existing political regimes invite change</a:t>
            </a:r>
          </a:p>
          <a:p>
            <a:pPr>
              <a:spcBef>
                <a:spcPts val="0"/>
              </a:spcBef>
            </a:pPr>
            <a:endParaRPr lang="en-US" dirty="0" smtClean="0"/>
          </a:p>
          <a:p>
            <a:pPr>
              <a:spcBef>
                <a:spcPts val="0"/>
              </a:spcBef>
            </a:pPr>
            <a:r>
              <a:rPr lang="en-US" dirty="0" smtClean="0"/>
              <a:t>Provides </a:t>
            </a:r>
            <a:r>
              <a:rPr lang="en-US" dirty="0" smtClean="0"/>
              <a:t>institutional framework in which to operate</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447800"/>
            <a:ext cx="8077200" cy="4800600"/>
          </a:xfrm>
        </p:spPr>
        <p:txBody>
          <a:bodyPr>
            <a:normAutofit/>
          </a:bodyPr>
          <a:lstStyle/>
          <a:p>
            <a:pPr>
              <a:lnSpc>
                <a:spcPct val="110000"/>
              </a:lnSpc>
              <a:spcBef>
                <a:spcPts val="0"/>
              </a:spcBef>
            </a:pPr>
            <a:r>
              <a:rPr lang="en-US" dirty="0" smtClean="0"/>
              <a:t>We take the changes—and the people who worked for them—for granted</a:t>
            </a:r>
          </a:p>
          <a:p>
            <a:pPr>
              <a:lnSpc>
                <a:spcPct val="110000"/>
              </a:lnSpc>
              <a:spcBef>
                <a:spcPts val="0"/>
              </a:spcBef>
              <a:buNone/>
            </a:pPr>
            <a:r>
              <a:rPr lang="en-US" dirty="0" smtClean="0"/>
              <a:t>     - Civil Rights and Women’s movements</a:t>
            </a:r>
          </a:p>
          <a:p>
            <a:pPr>
              <a:lnSpc>
                <a:spcPct val="110000"/>
              </a:lnSpc>
              <a:spcBef>
                <a:spcPts val="0"/>
              </a:spcBef>
            </a:pPr>
            <a:endParaRPr lang="en-US" dirty="0" smtClean="0"/>
          </a:p>
          <a:p>
            <a:pPr>
              <a:lnSpc>
                <a:spcPct val="110000"/>
              </a:lnSpc>
              <a:spcBef>
                <a:spcPts val="0"/>
              </a:spcBef>
            </a:pPr>
            <a:r>
              <a:rPr lang="en-US" dirty="0" smtClean="0"/>
              <a:t>Existing </a:t>
            </a:r>
            <a:r>
              <a:rPr lang="en-US" dirty="0" smtClean="0"/>
              <a:t>social arrangements are both sustained and changed through daily interaction</a:t>
            </a:r>
          </a:p>
        </p:txBody>
      </p:sp>
      <p:sp>
        <p:nvSpPr>
          <p:cNvPr id="5" name="Footer Placeholder 1"/>
          <p:cNvSpPr>
            <a:spLocks noGrp="1"/>
          </p:cNvSpPr>
          <p:nvPr>
            <p:ph type="ftr" sz="quarter" idx="11"/>
          </p:nvPr>
        </p:nvSpPr>
        <p:spPr>
          <a:xfrm>
            <a:off x="6248400" y="6492875"/>
            <a:ext cx="2895600" cy="365125"/>
          </a:xfrm>
        </p:spPr>
        <p:txBody>
          <a:bodyPr/>
          <a:lstStyle/>
          <a:p>
            <a:r>
              <a:rPr lang="en-US" sz="1200" smtClean="0">
                <a:latin typeface="Times New Roman" pitchFamily="18" charset="0"/>
                <a:cs typeface="Times New Roman" pitchFamily="18" charset="0"/>
              </a:rPr>
              <a:t>David M. Newman, Exploring the Architecture of Everyday Life, Brief Edition, 4e © SAGE Publications, Inc. 2015</a:t>
            </a:r>
            <a:endParaRPr lang="en-US" sz="1200" dirty="0">
              <a:latin typeface="Times New Roman" pitchFamily="18" charset="0"/>
              <a:cs typeface="Times New Roman" pitchFamily="18" charset="0"/>
            </a:endParaRPr>
          </a:p>
        </p:txBody>
      </p:sp>
      <p:sp>
        <p:nvSpPr>
          <p:cNvPr id="2" name="Title 1"/>
          <p:cNvSpPr>
            <a:spLocks noGrp="1"/>
          </p:cNvSpPr>
          <p:nvPr>
            <p:ph type="title"/>
          </p:nvPr>
        </p:nvSpPr>
        <p:spPr>
          <a:xfrm>
            <a:off x="1219200" y="0"/>
            <a:ext cx="8229600" cy="1143000"/>
          </a:xfrm>
        </p:spPr>
        <p:txBody>
          <a:bodyPr>
            <a:normAutofit fontScale="90000"/>
          </a:bodyPr>
          <a:lstStyle/>
          <a:p>
            <a:r>
              <a:rPr lang="en-US" dirty="0" smtClean="0"/>
              <a:t>Sociological Imagination Revisited</a:t>
            </a:r>
            <a:endParaRPr lang="en-US"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066800" y="914400"/>
            <a:ext cx="7924800" cy="4525963"/>
          </a:xfrm>
        </p:spPr>
        <p:txBody>
          <a:bodyPr/>
          <a:lstStyle/>
          <a:p>
            <a:endParaRPr lang="en-US" dirty="0" smtClean="0"/>
          </a:p>
          <a:p>
            <a:r>
              <a:rPr lang="en-US" dirty="0" smtClean="0"/>
              <a:t>People </a:t>
            </a:r>
            <a:r>
              <a:rPr lang="en-US" dirty="0" smtClean="0"/>
              <a:t>can act individually or collectively to bring about social change. </a:t>
            </a:r>
          </a:p>
          <a:p>
            <a:endParaRPr lang="en-US" dirty="0" smtClean="0"/>
          </a:p>
          <a:p>
            <a:r>
              <a:rPr lang="en-US" dirty="0" smtClean="0"/>
              <a:t>Example</a:t>
            </a:r>
            <a:r>
              <a:rPr lang="en-US" dirty="0" smtClean="0"/>
              <a:t>: Treatment of AIDS patients</a:t>
            </a:r>
          </a:p>
          <a:p>
            <a:pPr lvl="1"/>
            <a:r>
              <a:rPr lang="en-US" dirty="0" smtClean="0"/>
              <a:t>Changes to clinical trials</a:t>
            </a:r>
          </a:p>
          <a:p>
            <a:pPr lvl="1"/>
            <a:r>
              <a:rPr lang="en-US" dirty="0" smtClean="0"/>
              <a:t>Changes to regulations for drugs</a:t>
            </a:r>
          </a:p>
          <a:p>
            <a:pPr lvl="1"/>
            <a:r>
              <a:rPr lang="en-US" dirty="0" smtClean="0"/>
              <a:t>Greater access to ARVs</a:t>
            </a:r>
          </a:p>
          <a:p>
            <a:pPr lvl="1"/>
            <a:endParaRPr lang="en-US" dirty="0"/>
          </a:p>
        </p:txBody>
      </p:sp>
      <p:sp>
        <p:nvSpPr>
          <p:cNvPr id="2" name="Footer Placeholder 1"/>
          <p:cNvSpPr>
            <a:spLocks noGrp="1"/>
          </p:cNvSpPr>
          <p:nvPr>
            <p:ph type="ftr" sz="quarter" idx="11"/>
          </p:nvPr>
        </p:nvSpPr>
        <p:spPr>
          <a:xfrm>
            <a:off x="6248400" y="6492875"/>
            <a:ext cx="2895600" cy="365125"/>
          </a:xfrm>
        </p:spPr>
        <p:txBody>
          <a:bodyPr/>
          <a:lstStyle/>
          <a:p>
            <a:r>
              <a:rPr lang="en-US" sz="1200" smtClean="0">
                <a:latin typeface="Times New Roman" pitchFamily="18" charset="0"/>
                <a:cs typeface="Times New Roman" pitchFamily="18" charset="0"/>
              </a:rPr>
              <a:t>David M. Newman, Exploring the Architecture of Everyday Life, Brief Edition, 4e © SAGE Publications, Inc. 2015</a:t>
            </a:r>
            <a:endParaRPr lang="en-US" sz="1200" dirty="0">
              <a:latin typeface="Times New Roman" pitchFamily="18" charset="0"/>
              <a:cs typeface="Times New Roman" pitchFamily="18" charset="0"/>
            </a:endParaRPr>
          </a:p>
        </p:txBody>
      </p:sp>
      <p:sp>
        <p:nvSpPr>
          <p:cNvPr id="3" name="Title 2"/>
          <p:cNvSpPr>
            <a:spLocks noGrp="1"/>
          </p:cNvSpPr>
          <p:nvPr>
            <p:ph type="title"/>
          </p:nvPr>
        </p:nvSpPr>
        <p:spPr>
          <a:xfrm>
            <a:off x="1143000" y="0"/>
            <a:ext cx="8229600" cy="1143000"/>
          </a:xfrm>
        </p:spPr>
        <p:txBody>
          <a:bodyPr/>
          <a:lstStyle/>
          <a:p>
            <a:r>
              <a:rPr lang="en-US" dirty="0" smtClean="0"/>
              <a:t>Social Change</a:t>
            </a:r>
            <a:endParaRPr lang="en-US"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1"/>
          <p:cNvSpPr>
            <a:spLocks noGrp="1"/>
          </p:cNvSpPr>
          <p:nvPr>
            <p:ph type="ftr" sz="quarter" idx="11"/>
          </p:nvPr>
        </p:nvSpPr>
        <p:spPr>
          <a:xfrm>
            <a:off x="6248400" y="6492875"/>
            <a:ext cx="2895600" cy="365125"/>
          </a:xfrm>
        </p:spPr>
        <p:txBody>
          <a:bodyPr/>
          <a:lstStyle/>
          <a:p>
            <a:r>
              <a:rPr lang="en-US" sz="1200" smtClean="0">
                <a:latin typeface="Times New Roman" pitchFamily="18" charset="0"/>
                <a:cs typeface="Times New Roman" pitchFamily="18" charset="0"/>
              </a:rPr>
              <a:t>David M. Newman, Exploring the Architecture of Everyday Life, Brief Edition, 4e © SAGE Publications, Inc. 2015</a:t>
            </a:r>
            <a:endParaRPr lang="en-US" sz="1200" dirty="0">
              <a:latin typeface="Times New Roman" pitchFamily="18" charset="0"/>
              <a:cs typeface="Times New Roman" pitchFamily="18" charset="0"/>
            </a:endParaRPr>
          </a:p>
        </p:txBody>
      </p:sp>
      <p:sp>
        <p:nvSpPr>
          <p:cNvPr id="16387" name="Rectangle 2"/>
          <p:cNvSpPr>
            <a:spLocks noGrp="1" noChangeArrowheads="1"/>
          </p:cNvSpPr>
          <p:nvPr>
            <p:ph type="title" idx="4294967295"/>
          </p:nvPr>
        </p:nvSpPr>
        <p:spPr>
          <a:xfrm>
            <a:off x="1371600" y="896"/>
            <a:ext cx="8229600" cy="990600"/>
          </a:xfrm>
          <a:prstGeom prst="rect">
            <a:avLst/>
          </a:prstGeom>
        </p:spPr>
        <p:txBody>
          <a:bodyPr anchor="b"/>
          <a:lstStyle/>
          <a:p>
            <a:r>
              <a:rPr lang="en-US" dirty="0"/>
              <a:t>Postindustrial S</a:t>
            </a:r>
            <a:r>
              <a:rPr lang="en-US" dirty="0" smtClean="0"/>
              <a:t>ociety</a:t>
            </a:r>
            <a:r>
              <a:rPr lang="en-US" dirty="0"/>
              <a:t>	</a:t>
            </a:r>
          </a:p>
        </p:txBody>
      </p:sp>
      <p:sp>
        <p:nvSpPr>
          <p:cNvPr id="2" name="Rectangle 3"/>
          <p:cNvSpPr>
            <a:spLocks noGrp="1" noChangeArrowheads="1"/>
          </p:cNvSpPr>
          <p:nvPr>
            <p:ph type="body" idx="4294967295"/>
          </p:nvPr>
        </p:nvSpPr>
        <p:spPr>
          <a:xfrm>
            <a:off x="1371600" y="1066800"/>
            <a:ext cx="7391400" cy="4419600"/>
          </a:xfrm>
          <a:prstGeom prst="rect">
            <a:avLst/>
          </a:prstGeom>
        </p:spPr>
        <p:txBody>
          <a:bodyPr>
            <a:normAutofit lnSpcReduction="10000"/>
          </a:bodyPr>
          <a:lstStyle/>
          <a:p>
            <a:pPr>
              <a:lnSpc>
                <a:spcPct val="110000"/>
              </a:lnSpc>
              <a:spcBef>
                <a:spcPts val="0"/>
              </a:spcBef>
            </a:pPr>
            <a:endParaRPr lang="en-US" sz="3000" dirty="0" smtClean="0"/>
          </a:p>
          <a:p>
            <a:pPr>
              <a:lnSpc>
                <a:spcPct val="110000"/>
              </a:lnSpc>
              <a:spcBef>
                <a:spcPts val="0"/>
              </a:spcBef>
            </a:pPr>
            <a:r>
              <a:rPr lang="en-US" sz="3000" dirty="0" smtClean="0"/>
              <a:t>Economy </a:t>
            </a:r>
            <a:r>
              <a:rPr lang="en-US" sz="3000" dirty="0" smtClean="0"/>
              <a:t>is dominated by information </a:t>
            </a:r>
            <a:r>
              <a:rPr lang="en-US" sz="3000" dirty="0"/>
              <a:t>and service </a:t>
            </a:r>
            <a:r>
              <a:rPr lang="en-US" sz="3000" dirty="0" smtClean="0"/>
              <a:t>sectors rather than agriculture and manufacturing</a:t>
            </a:r>
            <a:endParaRPr lang="en-US" sz="3000" dirty="0"/>
          </a:p>
          <a:p>
            <a:pPr>
              <a:lnSpc>
                <a:spcPct val="110000"/>
              </a:lnSpc>
              <a:spcBef>
                <a:spcPts val="0"/>
              </a:spcBef>
            </a:pPr>
            <a:endParaRPr lang="en-US" sz="3000" dirty="0" smtClean="0"/>
          </a:p>
          <a:p>
            <a:pPr>
              <a:lnSpc>
                <a:spcPct val="110000"/>
              </a:lnSpc>
              <a:spcBef>
                <a:spcPts val="0"/>
              </a:spcBef>
            </a:pPr>
            <a:r>
              <a:rPr lang="en-US" sz="3000" dirty="0" smtClean="0"/>
              <a:t>Rapid </a:t>
            </a:r>
            <a:r>
              <a:rPr lang="en-US" sz="3000" dirty="0"/>
              <a:t>social </a:t>
            </a:r>
            <a:r>
              <a:rPr lang="en-US" sz="3000" dirty="0" smtClean="0"/>
              <a:t>change</a:t>
            </a:r>
          </a:p>
          <a:p>
            <a:pPr>
              <a:lnSpc>
                <a:spcPct val="110000"/>
              </a:lnSpc>
              <a:spcBef>
                <a:spcPts val="0"/>
              </a:spcBef>
            </a:pPr>
            <a:endParaRPr lang="en-US" sz="3000" dirty="0" smtClean="0"/>
          </a:p>
          <a:p>
            <a:pPr>
              <a:lnSpc>
                <a:spcPct val="110000"/>
              </a:lnSpc>
              <a:spcBef>
                <a:spcPts val="0"/>
              </a:spcBef>
            </a:pPr>
            <a:r>
              <a:rPr lang="en-US" sz="3000" dirty="0" smtClean="0"/>
              <a:t>Technological </a:t>
            </a:r>
            <a:r>
              <a:rPr lang="en-US" sz="3000" dirty="0" smtClean="0"/>
              <a:t>innovation</a:t>
            </a:r>
            <a:endParaRPr lang="en-US" sz="3000"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1"/>
          <p:cNvSpPr>
            <a:spLocks noGrp="1"/>
          </p:cNvSpPr>
          <p:nvPr>
            <p:ph type="ftr" sz="quarter" idx="11"/>
          </p:nvPr>
        </p:nvSpPr>
        <p:spPr>
          <a:xfrm>
            <a:off x="6248400" y="6492875"/>
            <a:ext cx="2895600" cy="365125"/>
          </a:xfrm>
        </p:spPr>
        <p:txBody>
          <a:bodyPr/>
          <a:lstStyle/>
          <a:p>
            <a:r>
              <a:rPr lang="en-US" sz="1200" smtClean="0">
                <a:latin typeface="Times New Roman" pitchFamily="18" charset="0"/>
                <a:cs typeface="Times New Roman" pitchFamily="18" charset="0"/>
              </a:rPr>
              <a:t>David M. Newman, Exploring the Architecture of Everyday Life, Brief Edition, 4e © SAGE Publications, Inc. 2015</a:t>
            </a:r>
            <a:endParaRPr lang="en-US" sz="1200" dirty="0">
              <a:latin typeface="Times New Roman" pitchFamily="18" charset="0"/>
              <a:cs typeface="Times New Roman" pitchFamily="18" charset="0"/>
            </a:endParaRPr>
          </a:p>
        </p:txBody>
      </p:sp>
      <p:sp>
        <p:nvSpPr>
          <p:cNvPr id="17411" name="Rectangle 2"/>
          <p:cNvSpPr>
            <a:spLocks noGrp="1" noChangeArrowheads="1"/>
          </p:cNvSpPr>
          <p:nvPr>
            <p:ph type="title" idx="4294967295"/>
          </p:nvPr>
        </p:nvSpPr>
        <p:spPr>
          <a:xfrm>
            <a:off x="1600200" y="76200"/>
            <a:ext cx="8229600" cy="990600"/>
          </a:xfrm>
          <a:prstGeom prst="rect">
            <a:avLst/>
          </a:prstGeom>
        </p:spPr>
        <p:txBody>
          <a:bodyPr anchor="b">
            <a:normAutofit fontScale="90000"/>
          </a:bodyPr>
          <a:lstStyle/>
          <a:p>
            <a:r>
              <a:rPr lang="en-US" dirty="0"/>
              <a:t/>
            </a:r>
            <a:br>
              <a:rPr lang="en-US" dirty="0"/>
            </a:br>
            <a:r>
              <a:rPr lang="en-US" sz="4900" dirty="0" smtClean="0"/>
              <a:t>Speed of Social Change </a:t>
            </a:r>
            <a:endParaRPr lang="en-US" sz="4900" dirty="0"/>
          </a:p>
        </p:txBody>
      </p:sp>
      <p:sp>
        <p:nvSpPr>
          <p:cNvPr id="18435" name="Rectangle 3"/>
          <p:cNvSpPr>
            <a:spLocks noGrp="1" noChangeArrowheads="1"/>
          </p:cNvSpPr>
          <p:nvPr>
            <p:ph type="body" idx="4294967295"/>
          </p:nvPr>
        </p:nvSpPr>
        <p:spPr>
          <a:xfrm>
            <a:off x="1828800" y="1143000"/>
            <a:ext cx="7315200" cy="4495800"/>
          </a:xfrm>
          <a:prstGeom prst="rect">
            <a:avLst/>
          </a:prstGeom>
        </p:spPr>
        <p:txBody>
          <a:bodyPr>
            <a:normAutofit/>
          </a:bodyPr>
          <a:lstStyle/>
          <a:p>
            <a:pPr>
              <a:lnSpc>
                <a:spcPct val="110000"/>
              </a:lnSpc>
              <a:spcBef>
                <a:spcPts val="0"/>
              </a:spcBef>
            </a:pPr>
            <a:r>
              <a:rPr lang="en-US" dirty="0" smtClean="0"/>
              <a:t>Anomie</a:t>
            </a:r>
          </a:p>
          <a:p>
            <a:pPr lvl="1">
              <a:lnSpc>
                <a:spcPct val="110000"/>
              </a:lnSpc>
              <a:spcBef>
                <a:spcPts val="0"/>
              </a:spcBef>
            </a:pPr>
            <a:r>
              <a:rPr lang="en-US" dirty="0" smtClean="0"/>
              <a:t>Durkheim </a:t>
            </a:r>
            <a:r>
              <a:rPr lang="en-US" dirty="0"/>
              <a:t>proposed that rapid social change creates a normative </a:t>
            </a:r>
            <a:r>
              <a:rPr lang="en-US" dirty="0" smtClean="0"/>
              <a:t>vacuum—a </a:t>
            </a:r>
            <a:r>
              <a:rPr lang="en-US" dirty="0"/>
              <a:t>state of anomie</a:t>
            </a:r>
          </a:p>
          <a:p>
            <a:pPr>
              <a:lnSpc>
                <a:spcPct val="110000"/>
              </a:lnSpc>
              <a:spcBef>
                <a:spcPts val="0"/>
              </a:spcBef>
            </a:pPr>
            <a:r>
              <a:rPr lang="en-US" dirty="0"/>
              <a:t>People </a:t>
            </a:r>
            <a:r>
              <a:rPr lang="en-US" dirty="0" smtClean="0"/>
              <a:t>search for </a:t>
            </a:r>
            <a:r>
              <a:rPr lang="en-US" dirty="0"/>
              <a:t>new norms and </a:t>
            </a:r>
            <a:r>
              <a:rPr lang="en-US" dirty="0" smtClean="0"/>
              <a:t>guidelines as the old ones no longer seem relevant</a:t>
            </a:r>
          </a:p>
          <a:p>
            <a:pPr>
              <a:lnSpc>
                <a:spcPct val="110000"/>
              </a:lnSpc>
              <a:spcBef>
                <a:spcPts val="0"/>
              </a:spcBef>
            </a:pPr>
            <a:r>
              <a:rPr lang="en-US" dirty="0" smtClean="0"/>
              <a:t>May weaken social ties</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1"/>
          <p:cNvSpPr>
            <a:spLocks noGrp="1"/>
          </p:cNvSpPr>
          <p:nvPr>
            <p:ph type="ftr" sz="quarter" idx="11"/>
          </p:nvPr>
        </p:nvSpPr>
        <p:spPr>
          <a:xfrm>
            <a:off x="6248400" y="6492875"/>
            <a:ext cx="2895600" cy="365125"/>
          </a:xfrm>
        </p:spPr>
        <p:txBody>
          <a:bodyPr/>
          <a:lstStyle/>
          <a:p>
            <a:r>
              <a:rPr lang="en-US" sz="1200" smtClean="0">
                <a:latin typeface="Times New Roman" pitchFamily="18" charset="0"/>
                <a:cs typeface="Times New Roman" pitchFamily="18" charset="0"/>
              </a:rPr>
              <a:t>David M. Newman, Exploring the Architecture of Everyday Life, Brief Edition, 4e © SAGE Publications, Inc. 2015</a:t>
            </a:r>
            <a:endParaRPr lang="en-US" sz="1200" dirty="0">
              <a:latin typeface="Times New Roman" pitchFamily="18" charset="0"/>
              <a:cs typeface="Times New Roman" pitchFamily="18" charset="0"/>
            </a:endParaRPr>
          </a:p>
        </p:txBody>
      </p:sp>
      <p:sp>
        <p:nvSpPr>
          <p:cNvPr id="18435" name="Rectangle 2"/>
          <p:cNvSpPr>
            <a:spLocks noGrp="1" noChangeArrowheads="1"/>
          </p:cNvSpPr>
          <p:nvPr>
            <p:ph type="title" idx="4294967295"/>
          </p:nvPr>
        </p:nvSpPr>
        <p:spPr>
          <a:xfrm>
            <a:off x="1371600" y="76200"/>
            <a:ext cx="8229600" cy="1066800"/>
          </a:xfrm>
          <a:prstGeom prst="rect">
            <a:avLst/>
          </a:prstGeom>
        </p:spPr>
        <p:txBody>
          <a:bodyPr anchor="b">
            <a:noAutofit/>
          </a:bodyPr>
          <a:lstStyle/>
          <a:p>
            <a:r>
              <a:rPr lang="en-US" dirty="0" smtClean="0"/>
              <a:t>Causes of Social </a:t>
            </a:r>
            <a:r>
              <a:rPr lang="en-US" dirty="0"/>
              <a:t>C</a:t>
            </a:r>
            <a:r>
              <a:rPr lang="en-US" dirty="0" smtClean="0"/>
              <a:t>hange</a:t>
            </a:r>
            <a:endParaRPr lang="en-US" dirty="0"/>
          </a:p>
        </p:txBody>
      </p:sp>
      <p:sp>
        <p:nvSpPr>
          <p:cNvPr id="6147" name="Rectangle 3"/>
          <p:cNvSpPr>
            <a:spLocks noGrp="1" noChangeArrowheads="1"/>
          </p:cNvSpPr>
          <p:nvPr>
            <p:ph type="body" idx="4294967295"/>
          </p:nvPr>
        </p:nvSpPr>
        <p:spPr>
          <a:xfrm>
            <a:off x="1905000" y="1219200"/>
            <a:ext cx="7239000" cy="3886200"/>
          </a:xfrm>
          <a:prstGeom prst="rect">
            <a:avLst/>
          </a:prstGeom>
        </p:spPr>
        <p:txBody>
          <a:bodyPr>
            <a:normAutofit/>
          </a:bodyPr>
          <a:lstStyle/>
          <a:p>
            <a:pPr>
              <a:lnSpc>
                <a:spcPct val="120000"/>
              </a:lnSpc>
              <a:spcBef>
                <a:spcPts val="0"/>
              </a:spcBef>
            </a:pPr>
            <a:r>
              <a:rPr lang="en-US" dirty="0" smtClean="0"/>
              <a:t>Environmental and population pressures</a:t>
            </a:r>
          </a:p>
          <a:p>
            <a:pPr>
              <a:lnSpc>
                <a:spcPct val="120000"/>
              </a:lnSpc>
              <a:spcBef>
                <a:spcPts val="0"/>
              </a:spcBef>
            </a:pPr>
            <a:r>
              <a:rPr lang="en-US" dirty="0" smtClean="0"/>
              <a:t>Cultural and technological innovation</a:t>
            </a:r>
          </a:p>
          <a:p>
            <a:pPr>
              <a:lnSpc>
                <a:spcPct val="120000"/>
              </a:lnSpc>
              <a:spcBef>
                <a:spcPts val="0"/>
              </a:spcBef>
            </a:pPr>
            <a:r>
              <a:rPr lang="en-US" dirty="0" smtClean="0"/>
              <a:t>Diffusion of technologies and cultural practices</a:t>
            </a:r>
          </a:p>
          <a:p>
            <a:pPr>
              <a:lnSpc>
                <a:spcPct val="120000"/>
              </a:lnSpc>
              <a:spcBef>
                <a:spcPts val="0"/>
              </a:spcBef>
            </a:pPr>
            <a:r>
              <a:rPr lang="en-US" dirty="0" smtClean="0"/>
              <a:t>Changes in one social institution may lead to changes in another</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066800" y="1447800"/>
            <a:ext cx="7924800" cy="4525963"/>
          </a:xfrm>
        </p:spPr>
        <p:txBody>
          <a:bodyPr/>
          <a:lstStyle/>
          <a:p>
            <a:r>
              <a:rPr lang="en-US" dirty="0" smtClean="0"/>
              <a:t>Populations shift toward natural resources</a:t>
            </a:r>
          </a:p>
          <a:p>
            <a:r>
              <a:rPr lang="en-US" dirty="0" smtClean="0"/>
              <a:t>Destruction of resources pushes people away</a:t>
            </a:r>
          </a:p>
          <a:p>
            <a:r>
              <a:rPr lang="en-US" dirty="0" smtClean="0"/>
              <a:t>Global climate change</a:t>
            </a:r>
            <a:endParaRPr lang="en-US" dirty="0"/>
          </a:p>
        </p:txBody>
      </p:sp>
      <p:sp>
        <p:nvSpPr>
          <p:cNvPr id="5" name="Footer Placeholder 1"/>
          <p:cNvSpPr>
            <a:spLocks noGrp="1"/>
          </p:cNvSpPr>
          <p:nvPr>
            <p:ph type="ftr" sz="quarter" idx="11"/>
          </p:nvPr>
        </p:nvSpPr>
        <p:spPr>
          <a:xfrm>
            <a:off x="6248400" y="6492875"/>
            <a:ext cx="2895600" cy="365125"/>
          </a:xfrm>
        </p:spPr>
        <p:txBody>
          <a:bodyPr/>
          <a:lstStyle/>
          <a:p>
            <a:r>
              <a:rPr lang="en-US" sz="1200" smtClean="0">
                <a:latin typeface="Times New Roman" pitchFamily="18" charset="0"/>
                <a:cs typeface="Times New Roman" pitchFamily="18" charset="0"/>
              </a:rPr>
              <a:t>David M. Newman, Exploring the Architecture of Everyday Life, Brief Edition, 4e © SAGE Publications, Inc. 2015</a:t>
            </a:r>
            <a:endParaRPr lang="en-US" sz="1200" dirty="0">
              <a:latin typeface="Times New Roman" pitchFamily="18" charset="0"/>
              <a:cs typeface="Times New Roman" pitchFamily="18" charset="0"/>
            </a:endParaRPr>
          </a:p>
        </p:txBody>
      </p:sp>
      <p:sp>
        <p:nvSpPr>
          <p:cNvPr id="3" name="Title 2"/>
          <p:cNvSpPr>
            <a:spLocks noGrp="1"/>
          </p:cNvSpPr>
          <p:nvPr>
            <p:ph type="title"/>
          </p:nvPr>
        </p:nvSpPr>
        <p:spPr>
          <a:xfrm>
            <a:off x="1371600" y="152400"/>
            <a:ext cx="8229600" cy="1143000"/>
          </a:xfrm>
        </p:spPr>
        <p:txBody>
          <a:bodyPr>
            <a:normAutofit fontScale="90000"/>
          </a:bodyPr>
          <a:lstStyle/>
          <a:p>
            <a:r>
              <a:rPr lang="en-US" dirty="0" smtClean="0"/>
              <a:t>Environmental and Population </a:t>
            </a:r>
            <a:r>
              <a:rPr lang="en-US" dirty="0"/>
              <a:t>P</a:t>
            </a:r>
            <a:r>
              <a:rPr lang="en-US" dirty="0" smtClean="0"/>
              <a:t>ressures</a:t>
            </a:r>
            <a:endParaRPr lang="en-US"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066800"/>
            <a:ext cx="8077200" cy="4525963"/>
          </a:xfrm>
        </p:spPr>
        <p:txBody>
          <a:bodyPr>
            <a:normAutofit lnSpcReduction="10000"/>
          </a:bodyPr>
          <a:lstStyle/>
          <a:p>
            <a:endParaRPr lang="en-US" dirty="0" smtClean="0"/>
          </a:p>
          <a:p>
            <a:r>
              <a:rPr lang="en-US" dirty="0" smtClean="0"/>
              <a:t>Technological </a:t>
            </a:r>
            <a:r>
              <a:rPr lang="en-US" dirty="0" smtClean="0"/>
              <a:t>innovation in response to the environmental worries (green technologies)</a:t>
            </a:r>
          </a:p>
          <a:p>
            <a:endParaRPr lang="en-US" dirty="0" smtClean="0"/>
          </a:p>
          <a:p>
            <a:r>
              <a:rPr lang="en-US" dirty="0" smtClean="0"/>
              <a:t>Small </a:t>
            </a:r>
            <a:r>
              <a:rPr lang="en-US" dirty="0" smtClean="0"/>
              <a:t>inventions can have big effects</a:t>
            </a:r>
          </a:p>
          <a:p>
            <a:pPr lvl="1"/>
            <a:r>
              <a:rPr lang="en-US" dirty="0" smtClean="0"/>
              <a:t>Eyeglasses</a:t>
            </a:r>
          </a:p>
          <a:p>
            <a:pPr lvl="1"/>
            <a:r>
              <a:rPr lang="en-US" dirty="0" smtClean="0"/>
              <a:t>Machine-made precision screw</a:t>
            </a:r>
          </a:p>
          <a:p>
            <a:endParaRPr lang="en-US" dirty="0" smtClean="0"/>
          </a:p>
          <a:p>
            <a:r>
              <a:rPr lang="en-US" dirty="0" smtClean="0"/>
              <a:t>Inventions </a:t>
            </a:r>
            <a:r>
              <a:rPr lang="en-US" dirty="0" smtClean="0"/>
              <a:t>can have unintended and unforeseen consequences</a:t>
            </a:r>
          </a:p>
          <a:p>
            <a:pPr lvl="1"/>
            <a:r>
              <a:rPr lang="en-US" dirty="0" smtClean="0"/>
              <a:t>Antibiotics</a:t>
            </a:r>
          </a:p>
        </p:txBody>
      </p:sp>
      <p:sp>
        <p:nvSpPr>
          <p:cNvPr id="5" name="Footer Placeholder 1"/>
          <p:cNvSpPr>
            <a:spLocks noGrp="1"/>
          </p:cNvSpPr>
          <p:nvPr>
            <p:ph type="ftr" sz="quarter" idx="11"/>
          </p:nvPr>
        </p:nvSpPr>
        <p:spPr>
          <a:xfrm>
            <a:off x="6248400" y="6492875"/>
            <a:ext cx="2895600" cy="365125"/>
          </a:xfrm>
        </p:spPr>
        <p:txBody>
          <a:bodyPr/>
          <a:lstStyle/>
          <a:p>
            <a:r>
              <a:rPr lang="en-US" sz="1200" smtClean="0">
                <a:latin typeface="Times New Roman" pitchFamily="18" charset="0"/>
                <a:cs typeface="Times New Roman" pitchFamily="18" charset="0"/>
              </a:rPr>
              <a:t>David M. Newman, Exploring the Architecture of Everyday Life, Brief Edition, 4e © SAGE Publications, Inc. 2015</a:t>
            </a:r>
            <a:endParaRPr lang="en-US" sz="1200" dirty="0">
              <a:latin typeface="Times New Roman" pitchFamily="18" charset="0"/>
              <a:cs typeface="Times New Roman" pitchFamily="18" charset="0"/>
            </a:endParaRPr>
          </a:p>
        </p:txBody>
      </p:sp>
      <p:sp>
        <p:nvSpPr>
          <p:cNvPr id="2" name="Title 1"/>
          <p:cNvSpPr>
            <a:spLocks noGrp="1"/>
          </p:cNvSpPr>
          <p:nvPr>
            <p:ph type="title"/>
          </p:nvPr>
        </p:nvSpPr>
        <p:spPr>
          <a:xfrm>
            <a:off x="1295400" y="34962"/>
            <a:ext cx="8229600" cy="1143000"/>
          </a:xfrm>
        </p:spPr>
        <p:txBody>
          <a:bodyPr>
            <a:normAutofit fontScale="90000"/>
          </a:bodyPr>
          <a:lstStyle/>
          <a:p>
            <a:r>
              <a:rPr lang="en-US" dirty="0" smtClean="0"/>
              <a:t>Cultural and Technological </a:t>
            </a:r>
            <a:r>
              <a:rPr lang="en-US" dirty="0"/>
              <a:t>I</a:t>
            </a:r>
            <a:r>
              <a:rPr lang="en-US" dirty="0" smtClean="0"/>
              <a:t>nnovation</a:t>
            </a:r>
            <a:endParaRPr lang="en-US"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447800"/>
            <a:ext cx="8077200" cy="4525963"/>
          </a:xfrm>
        </p:spPr>
        <p:txBody>
          <a:bodyPr>
            <a:normAutofit/>
          </a:bodyPr>
          <a:lstStyle/>
          <a:p>
            <a:endParaRPr lang="en-US" dirty="0" smtClean="0"/>
          </a:p>
          <a:p>
            <a:r>
              <a:rPr lang="en-US" dirty="0" smtClean="0"/>
              <a:t>Cultural </a:t>
            </a:r>
            <a:r>
              <a:rPr lang="en-US" dirty="0" smtClean="0"/>
              <a:t>diffusion: beliefs, technologies, values, customs, etc. are spread from one society to another</a:t>
            </a:r>
          </a:p>
          <a:p>
            <a:pPr lvl="1"/>
            <a:r>
              <a:rPr lang="en-US" dirty="0" smtClean="0"/>
              <a:t>Toilets</a:t>
            </a:r>
          </a:p>
          <a:p>
            <a:pPr lvl="1"/>
            <a:r>
              <a:rPr lang="en-US" dirty="0" smtClean="0"/>
              <a:t>McDonald’s restaurants in Russia, France, India</a:t>
            </a:r>
          </a:p>
          <a:p>
            <a:pPr lvl="1">
              <a:buNone/>
            </a:pPr>
            <a:r>
              <a:rPr lang="en-US" dirty="0" smtClean="0"/>
              <a:t> </a:t>
            </a:r>
          </a:p>
          <a:p>
            <a:r>
              <a:rPr lang="en-US" dirty="0" smtClean="0"/>
              <a:t>May or may not be welcome</a:t>
            </a:r>
          </a:p>
        </p:txBody>
      </p:sp>
      <p:sp>
        <p:nvSpPr>
          <p:cNvPr id="5" name="Footer Placeholder 1"/>
          <p:cNvSpPr>
            <a:spLocks noGrp="1"/>
          </p:cNvSpPr>
          <p:nvPr>
            <p:ph type="ftr" sz="quarter" idx="11"/>
          </p:nvPr>
        </p:nvSpPr>
        <p:spPr>
          <a:xfrm>
            <a:off x="6248400" y="6492875"/>
            <a:ext cx="2895600" cy="365125"/>
          </a:xfrm>
        </p:spPr>
        <p:txBody>
          <a:bodyPr/>
          <a:lstStyle/>
          <a:p>
            <a:r>
              <a:rPr lang="en-US" sz="1200" smtClean="0">
                <a:latin typeface="Times New Roman" pitchFamily="18" charset="0"/>
                <a:cs typeface="Times New Roman" pitchFamily="18" charset="0"/>
              </a:rPr>
              <a:t>David M. Newman, Exploring the Architecture of Everyday Life, Brief Edition, 4e © SAGE Publications, Inc. 2015</a:t>
            </a:r>
            <a:endParaRPr lang="en-US" sz="1200" dirty="0">
              <a:latin typeface="Times New Roman" pitchFamily="18" charset="0"/>
              <a:cs typeface="Times New Roman" pitchFamily="18" charset="0"/>
            </a:endParaRPr>
          </a:p>
        </p:txBody>
      </p:sp>
      <p:sp>
        <p:nvSpPr>
          <p:cNvPr id="2" name="Title 1"/>
          <p:cNvSpPr>
            <a:spLocks noGrp="1"/>
          </p:cNvSpPr>
          <p:nvPr>
            <p:ph type="title"/>
          </p:nvPr>
        </p:nvSpPr>
        <p:spPr>
          <a:xfrm>
            <a:off x="1447800" y="228600"/>
            <a:ext cx="8229600" cy="1143000"/>
          </a:xfrm>
        </p:spPr>
        <p:txBody>
          <a:bodyPr>
            <a:normAutofit fontScale="90000"/>
          </a:bodyPr>
          <a:lstStyle/>
          <a:p>
            <a:r>
              <a:rPr lang="en-US" dirty="0" smtClean="0"/>
              <a:t>Diffusion of Technologies and Cultural Practices</a:t>
            </a:r>
            <a:endParaRPr lang="en-US"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1"/>
          <p:cNvSpPr>
            <a:spLocks noGrp="1"/>
          </p:cNvSpPr>
          <p:nvPr>
            <p:ph type="ftr" sz="quarter" idx="11"/>
          </p:nvPr>
        </p:nvSpPr>
        <p:spPr>
          <a:xfrm>
            <a:off x="6248400" y="6492875"/>
            <a:ext cx="2895600" cy="365125"/>
          </a:xfrm>
        </p:spPr>
        <p:txBody>
          <a:bodyPr/>
          <a:lstStyle/>
          <a:p>
            <a:r>
              <a:rPr lang="en-US" sz="1200" smtClean="0">
                <a:latin typeface="Times New Roman" pitchFamily="18" charset="0"/>
                <a:cs typeface="Times New Roman" pitchFamily="18" charset="0"/>
              </a:rPr>
              <a:t>David M. Newman, Exploring the Architecture of Everyday Life, Brief Edition, 4e © SAGE Publications, Inc. 2015</a:t>
            </a:r>
            <a:endParaRPr lang="en-US" sz="1200" dirty="0">
              <a:latin typeface="Times New Roman" pitchFamily="18" charset="0"/>
              <a:cs typeface="Times New Roman" pitchFamily="18" charset="0"/>
            </a:endParaRPr>
          </a:p>
        </p:txBody>
      </p:sp>
      <p:sp>
        <p:nvSpPr>
          <p:cNvPr id="20483" name="Rectangle 2"/>
          <p:cNvSpPr>
            <a:spLocks noGrp="1" noChangeArrowheads="1"/>
          </p:cNvSpPr>
          <p:nvPr>
            <p:ph type="title" idx="4294967295"/>
          </p:nvPr>
        </p:nvSpPr>
        <p:spPr>
          <a:xfrm>
            <a:off x="1143000" y="152400"/>
            <a:ext cx="8229600" cy="762000"/>
          </a:xfrm>
          <a:prstGeom prst="rect">
            <a:avLst/>
          </a:prstGeom>
        </p:spPr>
        <p:txBody>
          <a:bodyPr anchor="b">
            <a:noAutofit/>
          </a:bodyPr>
          <a:lstStyle/>
          <a:p>
            <a:r>
              <a:rPr lang="en-US" dirty="0" smtClean="0"/>
              <a:t>Considering the Computer</a:t>
            </a:r>
            <a:endParaRPr lang="en-US" dirty="0"/>
          </a:p>
        </p:txBody>
      </p:sp>
      <p:sp>
        <p:nvSpPr>
          <p:cNvPr id="17411" name="Rectangle 3"/>
          <p:cNvSpPr>
            <a:spLocks noGrp="1" noChangeArrowheads="1"/>
          </p:cNvSpPr>
          <p:nvPr>
            <p:ph type="body" idx="4294967295"/>
          </p:nvPr>
        </p:nvSpPr>
        <p:spPr>
          <a:xfrm>
            <a:off x="1371600" y="1143000"/>
            <a:ext cx="7391400" cy="3886200"/>
          </a:xfrm>
          <a:prstGeom prst="rect">
            <a:avLst/>
          </a:prstGeom>
        </p:spPr>
        <p:txBody>
          <a:bodyPr>
            <a:normAutofit fontScale="85000" lnSpcReduction="20000"/>
          </a:bodyPr>
          <a:lstStyle/>
          <a:p>
            <a:pPr>
              <a:spcBef>
                <a:spcPts val="0"/>
              </a:spcBef>
            </a:pPr>
            <a:r>
              <a:rPr lang="en-US" sz="2900" dirty="0" smtClean="0"/>
              <a:t>Ubiquitous </a:t>
            </a:r>
          </a:p>
          <a:p>
            <a:pPr>
              <a:spcBef>
                <a:spcPts val="0"/>
              </a:spcBef>
            </a:pPr>
            <a:endParaRPr lang="en-US" sz="2900" dirty="0" smtClean="0"/>
          </a:p>
          <a:p>
            <a:pPr>
              <a:spcBef>
                <a:spcPts val="0"/>
              </a:spcBef>
            </a:pPr>
            <a:r>
              <a:rPr lang="en-US" sz="2900" dirty="0" smtClean="0"/>
              <a:t>Indispensable</a:t>
            </a:r>
            <a:endParaRPr lang="en-US" sz="2900" dirty="0"/>
          </a:p>
          <a:p>
            <a:pPr>
              <a:spcBef>
                <a:spcPts val="0"/>
              </a:spcBef>
            </a:pPr>
            <a:endParaRPr lang="en-US" sz="2900" dirty="0" smtClean="0"/>
          </a:p>
          <a:p>
            <a:pPr>
              <a:spcBef>
                <a:spcPts val="0"/>
              </a:spcBef>
            </a:pPr>
            <a:r>
              <a:rPr lang="en-US" sz="2900" dirty="0" smtClean="0"/>
              <a:t>Convenience </a:t>
            </a:r>
            <a:r>
              <a:rPr lang="en-US" sz="2900" dirty="0"/>
              <a:t>and access to information</a:t>
            </a:r>
          </a:p>
          <a:p>
            <a:pPr>
              <a:spcBef>
                <a:spcPts val="0"/>
              </a:spcBef>
            </a:pPr>
            <a:endParaRPr lang="en-US" sz="2900" dirty="0" smtClean="0"/>
          </a:p>
          <a:p>
            <a:pPr>
              <a:spcBef>
                <a:spcPts val="0"/>
              </a:spcBef>
            </a:pPr>
            <a:r>
              <a:rPr lang="en-US" sz="2900" dirty="0" smtClean="0"/>
              <a:t>Loss </a:t>
            </a:r>
            <a:r>
              <a:rPr lang="en-US" sz="2900" dirty="0"/>
              <a:t>of privacy</a:t>
            </a:r>
          </a:p>
          <a:p>
            <a:pPr>
              <a:spcBef>
                <a:spcPts val="0"/>
              </a:spcBef>
            </a:pPr>
            <a:endParaRPr lang="en-US" sz="2900" dirty="0" smtClean="0"/>
          </a:p>
          <a:p>
            <a:pPr>
              <a:spcBef>
                <a:spcPts val="0"/>
              </a:spcBef>
            </a:pPr>
            <a:r>
              <a:rPr lang="en-US" sz="2900" dirty="0" smtClean="0"/>
              <a:t>Blurring </a:t>
            </a:r>
            <a:r>
              <a:rPr lang="en-US" sz="2900" dirty="0"/>
              <a:t>of </a:t>
            </a:r>
            <a:r>
              <a:rPr lang="en-US" sz="2900" dirty="0" smtClean="0"/>
              <a:t>lines </a:t>
            </a:r>
            <a:r>
              <a:rPr lang="en-US" sz="2900" dirty="0"/>
              <a:t>between work and </a:t>
            </a:r>
            <a:r>
              <a:rPr lang="en-US" sz="2900" dirty="0" smtClean="0"/>
              <a:t>home</a:t>
            </a:r>
          </a:p>
          <a:p>
            <a:pPr>
              <a:spcBef>
                <a:spcPts val="0"/>
              </a:spcBef>
            </a:pPr>
            <a:endParaRPr lang="en-US" sz="2900" dirty="0" smtClean="0"/>
          </a:p>
          <a:p>
            <a:pPr>
              <a:spcBef>
                <a:spcPts val="0"/>
              </a:spcBef>
            </a:pPr>
            <a:r>
              <a:rPr lang="en-US" sz="2900" dirty="0" smtClean="0"/>
              <a:t>Children </a:t>
            </a:r>
            <a:r>
              <a:rPr lang="en-US" sz="2900" dirty="0" smtClean="0"/>
              <a:t>experience greater difficulties in face-to-face interaction</a:t>
            </a:r>
            <a:endParaRPr lang="en-US" sz="2900" dirty="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Concours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Newman Theme</Template>
  <TotalTime>302</TotalTime>
  <Words>3135</Words>
  <Application>Microsoft Office PowerPoint</Application>
  <PresentationFormat>On-screen Show (4:3)</PresentationFormat>
  <Paragraphs>212</Paragraphs>
  <Slides>19</Slides>
  <Notes>14</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1_Concourse</vt:lpstr>
      <vt:lpstr>Chapter 14</vt:lpstr>
      <vt:lpstr>Social Change</vt:lpstr>
      <vt:lpstr>Postindustrial Society </vt:lpstr>
      <vt:lpstr> Speed of Social Change </vt:lpstr>
      <vt:lpstr>Causes of Social Change</vt:lpstr>
      <vt:lpstr>Environmental and Population Pressures</vt:lpstr>
      <vt:lpstr>Cultural and Technological Innovation</vt:lpstr>
      <vt:lpstr>Diffusion of Technologies and Cultural Practices</vt:lpstr>
      <vt:lpstr>Considering the Computer</vt:lpstr>
      <vt:lpstr>Social Movements</vt:lpstr>
      <vt:lpstr>Reform Movements</vt:lpstr>
      <vt:lpstr>Countermovements</vt:lpstr>
      <vt:lpstr>Revolutionary Movements</vt:lpstr>
      <vt:lpstr>Elements of Social Movements</vt:lpstr>
      <vt:lpstr>Ideology </vt:lpstr>
      <vt:lpstr>Resource Mobilization Theory</vt:lpstr>
      <vt:lpstr>Bureaucratization</vt:lpstr>
      <vt:lpstr>Political Opportunity Structure</vt:lpstr>
      <vt:lpstr>Sociological Imagination Revisited</vt:lpstr>
    </vt:vector>
  </TitlesOfParts>
  <Company>Csus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Change</dc:title>
  <dc:creator>user</dc:creator>
  <cp:lastModifiedBy>SageUser</cp:lastModifiedBy>
  <cp:revision>66</cp:revision>
  <dcterms:created xsi:type="dcterms:W3CDTF">2009-12-01T23:40:04Z</dcterms:created>
  <dcterms:modified xsi:type="dcterms:W3CDTF">2014-10-16T14:40:47Z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