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25" r:id="rId1"/>
  </p:sldMasterIdLst>
  <p:notesMasterIdLst>
    <p:notesMasterId r:id="rId20"/>
  </p:notesMasterIdLst>
  <p:handoutMasterIdLst>
    <p:handoutMasterId r:id="rId21"/>
  </p:handoutMasterIdLst>
  <p:sldIdLst>
    <p:sldId id="280" r:id="rId2"/>
    <p:sldId id="274" r:id="rId3"/>
    <p:sldId id="276" r:id="rId4"/>
    <p:sldId id="259" r:id="rId5"/>
    <p:sldId id="258" r:id="rId6"/>
    <p:sldId id="277" r:id="rId7"/>
    <p:sldId id="262" r:id="rId8"/>
    <p:sldId id="265" r:id="rId9"/>
    <p:sldId id="263" r:id="rId10"/>
    <p:sldId id="283" r:id="rId11"/>
    <p:sldId id="266" r:id="rId12"/>
    <p:sldId id="284" r:id="rId13"/>
    <p:sldId id="285" r:id="rId14"/>
    <p:sldId id="286" r:id="rId15"/>
    <p:sldId id="287" r:id="rId16"/>
    <p:sldId id="288" r:id="rId17"/>
    <p:sldId id="290" r:id="rId18"/>
    <p:sldId id="289" r:id="rId19"/>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charset="0"/>
        <a:ea typeface="ＭＳ Ｐゴシック" charset="-128"/>
        <a:cs typeface="+mn-cs"/>
      </a:defRPr>
    </a:lvl1pPr>
    <a:lvl2pPr marL="457200" algn="l" rtl="0" fontAlgn="base">
      <a:spcBef>
        <a:spcPct val="0"/>
      </a:spcBef>
      <a:spcAft>
        <a:spcPct val="0"/>
      </a:spcAft>
      <a:defRPr sz="2400" kern="1200">
        <a:solidFill>
          <a:schemeClr val="tx1"/>
        </a:solidFill>
        <a:latin typeface="Times New Roman" charset="0"/>
        <a:ea typeface="ＭＳ Ｐゴシック" charset="-128"/>
        <a:cs typeface="+mn-cs"/>
      </a:defRPr>
    </a:lvl2pPr>
    <a:lvl3pPr marL="914400" algn="l" rtl="0" fontAlgn="base">
      <a:spcBef>
        <a:spcPct val="0"/>
      </a:spcBef>
      <a:spcAft>
        <a:spcPct val="0"/>
      </a:spcAft>
      <a:defRPr sz="2400" kern="1200">
        <a:solidFill>
          <a:schemeClr val="tx1"/>
        </a:solidFill>
        <a:latin typeface="Times New Roman" charset="0"/>
        <a:ea typeface="ＭＳ Ｐゴシック" charset="-128"/>
        <a:cs typeface="+mn-cs"/>
      </a:defRPr>
    </a:lvl3pPr>
    <a:lvl4pPr marL="1371600" algn="l" rtl="0" fontAlgn="base">
      <a:spcBef>
        <a:spcPct val="0"/>
      </a:spcBef>
      <a:spcAft>
        <a:spcPct val="0"/>
      </a:spcAft>
      <a:defRPr sz="2400" kern="1200">
        <a:solidFill>
          <a:schemeClr val="tx1"/>
        </a:solidFill>
        <a:latin typeface="Times New Roman" charset="0"/>
        <a:ea typeface="ＭＳ Ｐゴシック" charset="-128"/>
        <a:cs typeface="+mn-cs"/>
      </a:defRPr>
    </a:lvl4pPr>
    <a:lvl5pPr marL="1828800" algn="l" rtl="0" fontAlgn="base">
      <a:spcBef>
        <a:spcPct val="0"/>
      </a:spcBef>
      <a:spcAft>
        <a:spcPct val="0"/>
      </a:spcAft>
      <a:defRPr sz="2400" kern="1200">
        <a:solidFill>
          <a:schemeClr val="tx1"/>
        </a:solidFill>
        <a:latin typeface="Times New Roman" charset="0"/>
        <a:ea typeface="ＭＳ Ｐゴシック" charset="-128"/>
        <a:cs typeface="+mn-cs"/>
      </a:defRPr>
    </a:lvl5pPr>
    <a:lvl6pPr marL="2286000" algn="l" defTabSz="914400" rtl="0" eaLnBrk="1" latinLnBrk="0" hangingPunct="1">
      <a:defRPr sz="2400" kern="1200">
        <a:solidFill>
          <a:schemeClr val="tx1"/>
        </a:solidFill>
        <a:latin typeface="Times New Roman" charset="0"/>
        <a:ea typeface="ＭＳ Ｐゴシック" charset="-128"/>
        <a:cs typeface="+mn-cs"/>
      </a:defRPr>
    </a:lvl6pPr>
    <a:lvl7pPr marL="2743200" algn="l" defTabSz="914400" rtl="0" eaLnBrk="1" latinLnBrk="0" hangingPunct="1">
      <a:defRPr sz="2400" kern="1200">
        <a:solidFill>
          <a:schemeClr val="tx1"/>
        </a:solidFill>
        <a:latin typeface="Times New Roman" charset="0"/>
        <a:ea typeface="ＭＳ Ｐゴシック" charset="-128"/>
        <a:cs typeface="+mn-cs"/>
      </a:defRPr>
    </a:lvl7pPr>
    <a:lvl8pPr marL="3200400" algn="l" defTabSz="914400" rtl="0" eaLnBrk="1" latinLnBrk="0" hangingPunct="1">
      <a:defRPr sz="2400" kern="1200">
        <a:solidFill>
          <a:schemeClr val="tx1"/>
        </a:solidFill>
        <a:latin typeface="Times New Roman" charset="0"/>
        <a:ea typeface="ＭＳ Ｐゴシック" charset="-128"/>
        <a:cs typeface="+mn-cs"/>
      </a:defRPr>
    </a:lvl8pPr>
    <a:lvl9pPr marL="3657600" algn="l" defTabSz="914400" rtl="0" eaLnBrk="1" latinLnBrk="0" hangingPunct="1">
      <a:defRPr sz="2400" kern="1200">
        <a:solidFill>
          <a:schemeClr val="tx1"/>
        </a:solidFill>
        <a:latin typeface="Times New Roman" charset="0"/>
        <a:ea typeface="ＭＳ Ｐゴシック"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rvest Moon" initials="HM" lastIdx="9"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45" autoAdjust="0"/>
    <p:restoredTop sz="85582" autoAdjust="0"/>
  </p:normalViewPr>
  <p:slideViewPr>
    <p:cSldViewPr>
      <p:cViewPr varScale="1">
        <p:scale>
          <a:sx n="85" d="100"/>
          <a:sy n="85" d="100"/>
        </p:scale>
        <p:origin x="-906" y="-18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3" d="100"/>
          <a:sy n="83" d="100"/>
        </p:scale>
        <p:origin x="-199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en-US"/>
          </a:p>
        </p:txBody>
      </p:sp>
      <p:sp>
        <p:nvSpPr>
          <p:cNvPr id="22531"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en-US"/>
          </a:p>
        </p:txBody>
      </p:sp>
      <p:sp>
        <p:nvSpPr>
          <p:cNvPr id="22532"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en-US"/>
          </a:p>
        </p:txBody>
      </p:sp>
      <p:sp>
        <p:nvSpPr>
          <p:cNvPr id="22533"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BC24FCA-05FB-444E-A028-DD71210556B2}" type="slidenum">
              <a:rPr lang="en-US"/>
              <a:pPr/>
              <a:t>‹#›</a:t>
            </a:fld>
            <a:endParaRPr lang="en-US"/>
          </a:p>
        </p:txBody>
      </p:sp>
    </p:spTree>
    <p:extLst>
      <p:ext uri="{BB962C8B-B14F-4D97-AF65-F5344CB8AC3E}">
        <p14:creationId xmlns:p14="http://schemas.microsoft.com/office/powerpoint/2010/main" val="11057489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en-US"/>
          </a:p>
        </p:txBody>
      </p:sp>
      <p:sp>
        <p:nvSpPr>
          <p:cNvPr id="2867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867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867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en-US"/>
          </a:p>
        </p:txBody>
      </p:sp>
      <p:sp>
        <p:nvSpPr>
          <p:cNvPr id="2867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40CE69AB-77A8-4E79-A201-04F4C0B7A817}" type="slidenum">
              <a:rPr lang="en-US"/>
              <a:pPr/>
              <a:t>‹#›</a:t>
            </a:fld>
            <a:endParaRPr lang="en-US"/>
          </a:p>
        </p:txBody>
      </p:sp>
    </p:spTree>
    <p:extLst>
      <p:ext uri="{BB962C8B-B14F-4D97-AF65-F5344CB8AC3E}">
        <p14:creationId xmlns:p14="http://schemas.microsoft.com/office/powerpoint/2010/main" val="20076510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pitchFamily="64"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pitchFamily="64"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pitchFamily="64"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pitchFamily="6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CE69AB-77A8-4E79-A201-04F4C0B7A817}"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dirty="0" smtClean="0">
                <a:latin typeface="Times New Roman" charset="0"/>
              </a:rPr>
              <a:t>A different topic could certainly be used here, but College Sports is one that most students can at least relate to in some way.</a:t>
            </a:r>
          </a:p>
          <a:p>
            <a:pPr eaLnBrk="1" hangingPunct="1"/>
            <a:r>
              <a:rPr lang="en-US" dirty="0" smtClean="0">
                <a:latin typeface="Times New Roman" charset="0"/>
              </a:rPr>
              <a:t>This can be a small group activity.</a:t>
            </a:r>
          </a:p>
          <a:p>
            <a:pPr eaLnBrk="1" hangingPunct="1"/>
            <a:r>
              <a:rPr lang="en-US" dirty="0" smtClean="0">
                <a:latin typeface="Times New Roman" charset="0"/>
              </a:rPr>
              <a:t>From SF perspective, the functions of sport as a community-builder at the college-level and within the community and as a source of revenue are generally mentioned.</a:t>
            </a:r>
          </a:p>
          <a:p>
            <a:pPr eaLnBrk="1" hangingPunct="1"/>
            <a:r>
              <a:rPr lang="en-US" dirty="0" smtClean="0">
                <a:latin typeface="Times New Roman" charset="0"/>
              </a:rPr>
              <a:t>Students often struggle to separate the literal “conflict” from conflict perspective, but using the example of large schools with successful programs in, for example, football as the “haves” and smaller programs without the same revenue as the “have-nots” is often helpful. Good programs raise money which in turn can be used to maintain the program and recruit the top HS players. Teams that go to bowl games (the ones that are already at the top of the standings) earn additional money from bowl appearances and TV, and in this venue as well we can see that it takes money to make money.</a:t>
            </a:r>
          </a:p>
          <a:p>
            <a:pPr eaLnBrk="1" hangingPunct="1"/>
            <a:r>
              <a:rPr lang="en-US" dirty="0" smtClean="0">
                <a:latin typeface="Times New Roman" charset="0"/>
              </a:rPr>
              <a:t>Symbolic </a:t>
            </a:r>
            <a:r>
              <a:rPr lang="en-US" dirty="0" err="1" smtClean="0">
                <a:latin typeface="Times New Roman" charset="0"/>
              </a:rPr>
              <a:t>interactionism</a:t>
            </a:r>
            <a:r>
              <a:rPr lang="en-US" dirty="0" smtClean="0">
                <a:latin typeface="Times New Roman" charset="0"/>
              </a:rPr>
              <a:t> has a multitude of options here…looking at the micro-level day to day interactions between players, between coaches and players, between female and male athletes, between athletes and students who do not participate in athletics etc.</a:t>
            </a:r>
          </a:p>
          <a:p>
            <a:endParaRPr lang="en-US" dirty="0"/>
          </a:p>
        </p:txBody>
      </p:sp>
      <p:sp>
        <p:nvSpPr>
          <p:cNvPr id="4" name="Slide Number Placeholder 3"/>
          <p:cNvSpPr>
            <a:spLocks noGrp="1"/>
          </p:cNvSpPr>
          <p:nvPr>
            <p:ph type="sldNum" sz="quarter" idx="10"/>
          </p:nvPr>
        </p:nvSpPr>
        <p:spPr/>
        <p:txBody>
          <a:bodyPr/>
          <a:lstStyle/>
          <a:p>
            <a:fld id="{40CE69AB-77A8-4E79-A201-04F4C0B7A817}" type="slidenum">
              <a:rPr lang="en-US" smtClean="0"/>
              <a:pPr/>
              <a:t>18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arenR"/>
            </a:pPr>
            <a:r>
              <a:rPr lang="en-US" baseline="0" dirty="0" smtClean="0"/>
              <a:t>Illustrate this first point with the example of an interaction between a police officer and citizen who has been stopped for speeding. The ways they interact with each other are, in some ways, already given. By playing their roles, they also reaffirm what is expected. </a:t>
            </a:r>
          </a:p>
          <a:p>
            <a:pPr marL="228600" indent="-228600">
              <a:buAutoNum type="arabicParenR"/>
            </a:pPr>
            <a:r>
              <a:rPr lang="en-US" baseline="0" dirty="0" smtClean="0"/>
              <a:t>Ask students for examples of events that have changed with respect to their meaning and significance. </a:t>
            </a:r>
            <a:endParaRPr lang="en-US" dirty="0"/>
          </a:p>
        </p:txBody>
      </p:sp>
      <p:sp>
        <p:nvSpPr>
          <p:cNvPr id="4" name="Slide Number Placeholder 3"/>
          <p:cNvSpPr>
            <a:spLocks noGrp="1"/>
          </p:cNvSpPr>
          <p:nvPr>
            <p:ph type="sldNum" sz="quarter" idx="10"/>
          </p:nvPr>
        </p:nvSpPr>
        <p:spPr/>
        <p:txBody>
          <a:bodyPr/>
          <a:lstStyle/>
          <a:p>
            <a:fld id="{40CE69AB-77A8-4E79-A201-04F4C0B7A817}"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Which are achieved and which ascribed? </a:t>
            </a:r>
          </a:p>
          <a:p>
            <a:r>
              <a:rPr lang="en-US" baseline="0" dirty="0" smtClean="0"/>
              <a:t>Latent and manifest functions of SCHOOL – latent: babysitting, socialization; manifest: reading and writing, achieving higher social status through degrees or other markers of success</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40CE69AB-77A8-4E79-A201-04F4C0B7A817}"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latin typeface="Calibri" pitchFamily="34" charset="0"/>
                <a:cs typeface="Times New Roman" charset="0"/>
              </a:rPr>
              <a:t>What are some examples of roles associated with the status of “student”?</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latin typeface="Calibri" pitchFamily="34" charset="0"/>
              </a:rPr>
              <a:t>Role conflict forces us to prioritize our roles </a:t>
            </a:r>
            <a:r>
              <a:rPr lang="en-US" sz="1200" i="1" dirty="0" smtClean="0">
                <a:latin typeface="Calibri" pitchFamily="34" charset="0"/>
              </a:rPr>
              <a:t>and</a:t>
            </a:r>
            <a:r>
              <a:rPr lang="en-US" sz="1200" dirty="0" smtClean="0">
                <a:latin typeface="Calibri" pitchFamily="34" charset="0"/>
              </a:rPr>
              <a:t> it makes our different statuses salient</a:t>
            </a:r>
          </a:p>
          <a:p>
            <a:r>
              <a:rPr lang="en-US" baseline="0" dirty="0" smtClean="0"/>
              <a:t>Example: A student needs to study for an exam but her boss asks her to work late. Student vs. Employee</a:t>
            </a:r>
          </a:p>
          <a:p>
            <a:endParaRPr lang="en-US" dirty="0"/>
          </a:p>
        </p:txBody>
      </p:sp>
      <p:sp>
        <p:nvSpPr>
          <p:cNvPr id="4" name="Slide Number Placeholder 3"/>
          <p:cNvSpPr>
            <a:spLocks noGrp="1"/>
          </p:cNvSpPr>
          <p:nvPr>
            <p:ph type="sldNum" sz="quarter" idx="10"/>
          </p:nvPr>
        </p:nvSpPr>
        <p:spPr/>
        <p:txBody>
          <a:bodyPr/>
          <a:lstStyle/>
          <a:p>
            <a:fld id="{40CE69AB-77A8-4E79-A201-04F4C0B7A817}"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E0CF9F61-6B86-446D-8A50-D568D49C43DA}" type="slidenum">
              <a:rPr lang="en-US"/>
              <a:pPr/>
              <a:t>7</a:t>
            </a:fld>
            <a:endParaRPr lang="en-US"/>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r>
              <a:rPr lang="en-US" baseline="0" dirty="0" smtClean="0"/>
              <a:t>Ask students to write down some of their in-groups</a:t>
            </a:r>
          </a:p>
          <a:p>
            <a:r>
              <a:rPr lang="en-US" baseline="0" dirty="0" smtClean="0"/>
              <a:t>Ask students to list the primary and secondary groups to which they belong</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US" dirty="0" smtClean="0"/>
              <a:t>Brainstorm:</a:t>
            </a:r>
            <a:r>
              <a:rPr lang="en-US" baseline="0" dirty="0" smtClean="0"/>
              <a:t> </a:t>
            </a:r>
            <a:r>
              <a:rPr lang="en-US" dirty="0" smtClean="0"/>
              <a:t>What are some important American values? Is</a:t>
            </a:r>
            <a:r>
              <a:rPr lang="en-US" baseline="0" dirty="0" smtClean="0"/>
              <a:t> there a hierarchy for those values? What is it? </a:t>
            </a:r>
          </a:p>
          <a:p>
            <a:r>
              <a:rPr lang="en-US" baseline="0" dirty="0" smtClean="0"/>
              <a:t>What happens when values come into conflict with each other? </a:t>
            </a:r>
          </a:p>
          <a:p>
            <a:endParaRPr lang="en-US" baseline="0" dirty="0" smtClean="0"/>
          </a:p>
          <a:p>
            <a:r>
              <a:rPr lang="en-US" baseline="0" dirty="0" smtClean="0"/>
              <a:t>Independence</a:t>
            </a:r>
          </a:p>
          <a:p>
            <a:r>
              <a:rPr lang="en-US" baseline="0" dirty="0" smtClean="0"/>
              <a:t>Individualism</a:t>
            </a:r>
          </a:p>
          <a:p>
            <a:r>
              <a:rPr lang="en-US" baseline="0" dirty="0" smtClean="0"/>
              <a:t>Generosity</a:t>
            </a:r>
          </a:p>
          <a:p>
            <a:r>
              <a:rPr lang="en-US" baseline="0" dirty="0" smtClean="0"/>
              <a:t>Caring for family</a:t>
            </a:r>
          </a:p>
          <a:p>
            <a:r>
              <a:rPr lang="en-US" baseline="0" dirty="0" smtClean="0"/>
              <a:t>Education</a:t>
            </a:r>
          </a:p>
          <a:p>
            <a:r>
              <a:rPr lang="en-US" baseline="0" dirty="0" smtClean="0"/>
              <a:t>Personal responsibility</a:t>
            </a:r>
          </a:p>
          <a:p>
            <a:r>
              <a:rPr lang="en-US" baseline="0" dirty="0" smtClean="0"/>
              <a:t>Following rules</a:t>
            </a:r>
          </a:p>
          <a:p>
            <a:r>
              <a:rPr lang="en-US" baseline="0" dirty="0" smtClean="0"/>
              <a:t>Creativity and innovation</a:t>
            </a:r>
          </a:p>
          <a:p>
            <a:r>
              <a:rPr lang="en-US" baseline="0" dirty="0" smtClean="0"/>
              <a:t>Privacy</a:t>
            </a:r>
          </a:p>
          <a:p>
            <a:r>
              <a:rPr lang="en-US" baseline="0" dirty="0" smtClean="0"/>
              <a:t>Safety for children</a:t>
            </a:r>
          </a:p>
          <a:p>
            <a:r>
              <a:rPr lang="en-US" baseline="0" dirty="0" smtClean="0"/>
              <a:t>Motherhood</a:t>
            </a:r>
          </a:p>
          <a:p>
            <a:endParaRPr lang="en-US" baseline="0" dirty="0" smtClean="0"/>
          </a:p>
          <a:p>
            <a:r>
              <a:rPr lang="en-US" baseline="0" dirty="0" smtClean="0"/>
              <a:t>Privacy </a:t>
            </a:r>
            <a:r>
              <a:rPr lang="en-US" baseline="0" dirty="0" err="1" smtClean="0"/>
              <a:t>vs</a:t>
            </a:r>
            <a:r>
              <a:rPr lang="en-US" baseline="0" dirty="0" smtClean="0"/>
              <a:t> child welfare; personal responsibility </a:t>
            </a:r>
            <a:r>
              <a:rPr lang="en-US" baseline="0" dirty="0" err="1" smtClean="0"/>
              <a:t>vs</a:t>
            </a:r>
            <a:r>
              <a:rPr lang="en-US" baseline="0" dirty="0" smtClean="0"/>
              <a:t> generosity; following rules </a:t>
            </a:r>
            <a:r>
              <a:rPr lang="en-US" baseline="0" dirty="0" err="1" smtClean="0"/>
              <a:t>vs</a:t>
            </a:r>
            <a:r>
              <a:rPr lang="en-US" baseline="0" dirty="0" smtClean="0"/>
              <a:t> innovation; independence </a:t>
            </a:r>
            <a:r>
              <a:rPr lang="en-US" baseline="0" dirty="0" err="1" smtClean="0"/>
              <a:t>vs</a:t>
            </a:r>
            <a:r>
              <a:rPr lang="en-US" baseline="0" dirty="0" smtClean="0"/>
              <a:t> caring for family; justice </a:t>
            </a:r>
            <a:r>
              <a:rPr lang="en-US" baseline="0" dirty="0" err="1" smtClean="0"/>
              <a:t>vs</a:t>
            </a:r>
            <a:r>
              <a:rPr lang="en-US" baseline="0" dirty="0" smtClean="0"/>
              <a:t> mercy</a:t>
            </a:r>
          </a:p>
          <a:p>
            <a:endParaRPr lang="en-US" baseline="0" dirty="0" smtClean="0"/>
          </a:p>
          <a:p>
            <a:r>
              <a:rPr lang="en-US" baseline="0" dirty="0" smtClean="0"/>
              <a:t>When do you help someone who is stranded by the side of the road?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What are some norms you are aware of? What are some that you might have to think hard about to uncover – they are so “normal” !</a:t>
            </a:r>
            <a:endParaRPr lang="en-US" dirty="0" smtClean="0">
              <a:latin typeface="Times New Roman" charset="0"/>
            </a:endParaRPr>
          </a:p>
          <a:p>
            <a:endParaRPr lang="en-US" dirty="0"/>
          </a:p>
        </p:txBody>
      </p:sp>
      <p:sp>
        <p:nvSpPr>
          <p:cNvPr id="4" name="Slide Number Placeholder 3"/>
          <p:cNvSpPr>
            <a:spLocks noGrp="1"/>
          </p:cNvSpPr>
          <p:nvPr>
            <p:ph type="sldNum" sz="quarter" idx="10"/>
          </p:nvPr>
        </p:nvSpPr>
        <p:spPr/>
        <p:txBody>
          <a:bodyPr/>
          <a:lstStyle/>
          <a:p>
            <a:fld id="{40CE69AB-77A8-4E79-A201-04F4C0B7A817}"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Discuss how sociologists</a:t>
            </a:r>
            <a:r>
              <a:rPr lang="en-US" baseline="0" dirty="0" smtClean="0"/>
              <a:t> from each of the 3 dominant traditions would offer different analyses of a recent national or international news story (a war, a hot social issue, such as the legalization of marijuana or same-sex marriage) </a:t>
            </a:r>
            <a:endParaRPr lang="en-US" dirty="0"/>
          </a:p>
        </p:txBody>
      </p:sp>
      <p:sp>
        <p:nvSpPr>
          <p:cNvPr id="4" name="Slide Number Placeholder 3"/>
          <p:cNvSpPr>
            <a:spLocks noGrp="1"/>
          </p:cNvSpPr>
          <p:nvPr>
            <p:ph type="sldNum" sz="quarter" idx="10"/>
          </p:nvPr>
        </p:nvSpPr>
        <p:spPr/>
        <p:txBody>
          <a:bodyPr/>
          <a:lstStyle/>
          <a:p>
            <a:fld id="{40CE69AB-77A8-4E79-A201-04F4C0B7A817}" type="slidenum">
              <a:rPr lang="en-US" smtClean="0"/>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CE69AB-77A8-4E79-A201-04F4C0B7A817}" type="slidenum">
              <a:rPr lang="en-US" smtClean="0"/>
              <a:pPr/>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CE69AB-77A8-4E79-A201-04F4C0B7A817}"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vertTitleAndTx" preserve="1">
  <p:cSld name="4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6200000">
            <a:off x="4178565" y="-2730765"/>
            <a:ext cx="1777470" cy="7543800"/>
          </a:xfrm>
        </p:spPr>
        <p:txBody>
          <a:bodyPr vert="eaVert"/>
          <a:lstStyle>
            <a:lvl1pPr algn="ctr">
              <a:defRPr/>
            </a:lvl1pPr>
            <a:extLst/>
          </a:lstStyle>
          <a:p>
            <a:r>
              <a:rPr kumimoji="0" lang="en-US" dirty="0" smtClean="0"/>
              <a:t>Click to edit Master title style</a:t>
            </a:r>
            <a:endParaRPr kumimoji="0" lang="en-US" dirty="0"/>
          </a:p>
        </p:txBody>
      </p:sp>
      <p:sp>
        <p:nvSpPr>
          <p:cNvPr id="3" name="Vertical Text Placeholder 2"/>
          <p:cNvSpPr>
            <a:spLocks noGrp="1"/>
          </p:cNvSpPr>
          <p:nvPr>
            <p:ph type="body" orient="vert" idx="1"/>
          </p:nvPr>
        </p:nvSpPr>
        <p:spPr>
          <a:xfrm rot="16200000">
            <a:off x="3055540" y="297261"/>
            <a:ext cx="3947321" cy="7467600"/>
          </a:xfrm>
        </p:spPr>
        <p:txBody>
          <a:bodyPr vert="eaVert"/>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Footer Placeholder 4"/>
          <p:cNvSpPr>
            <a:spLocks noGrp="1"/>
          </p:cNvSpPr>
          <p:nvPr>
            <p:ph type="ftr" sz="quarter" idx="11"/>
          </p:nvPr>
        </p:nvSpPr>
        <p:spPr>
          <a:xfrm>
            <a:off x="5410200" y="6407944"/>
            <a:ext cx="3581400" cy="365125"/>
          </a:xfrm>
        </p:spPr>
        <p:txBody>
          <a:bodyPr/>
          <a:lstStyle>
            <a:extLst/>
          </a:lstStyle>
          <a:p>
            <a:pPr>
              <a:defRPr/>
            </a:pPr>
            <a:r>
              <a:rPr lang="en-US" smtClean="0"/>
              <a:t>David M. Newman, Exploring the Architecture of Everyday Life, Brief Edition, 4e © SAGE Publications, Inc. 2015</a:t>
            </a:r>
            <a:endParaRPr lang="en-US" dirty="0"/>
          </a:p>
        </p:txBody>
      </p:sp>
      <p:sp>
        <p:nvSpPr>
          <p:cNvPr id="7" name="TextBox 6"/>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8" name="TextBox 7"/>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85993278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vertTitleAndTx" preserve="1">
  <p:cSld name="3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6200000">
            <a:off x="4178565" y="-2730765"/>
            <a:ext cx="1777470" cy="7543800"/>
          </a:xfrm>
        </p:spPr>
        <p:txBody>
          <a:bodyPr vert="eaVert"/>
          <a:lstStyle>
            <a:lvl1pPr algn="ctr">
              <a:defRPr/>
            </a:lvl1pPr>
            <a:extLst/>
          </a:lstStyle>
          <a:p>
            <a:r>
              <a:rPr kumimoji="0" lang="en-US" dirty="0" smtClean="0"/>
              <a:t>Click to edit Master title style</a:t>
            </a:r>
            <a:endParaRPr kumimoji="0" lang="en-US" dirty="0"/>
          </a:p>
        </p:txBody>
      </p:sp>
      <p:sp>
        <p:nvSpPr>
          <p:cNvPr id="3" name="Vertical Text Placeholder 2"/>
          <p:cNvSpPr>
            <a:spLocks noGrp="1"/>
          </p:cNvSpPr>
          <p:nvPr>
            <p:ph type="body" orient="vert" idx="1"/>
          </p:nvPr>
        </p:nvSpPr>
        <p:spPr>
          <a:xfrm rot="16200000">
            <a:off x="3055540" y="297261"/>
            <a:ext cx="3947321" cy="7467600"/>
          </a:xfrm>
        </p:spPr>
        <p:txBody>
          <a:bodyPr vert="eaVert"/>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Footer Placeholder 4"/>
          <p:cNvSpPr>
            <a:spLocks noGrp="1"/>
          </p:cNvSpPr>
          <p:nvPr>
            <p:ph type="ftr" sz="quarter" idx="11"/>
          </p:nvPr>
        </p:nvSpPr>
        <p:spPr>
          <a:xfrm>
            <a:off x="5410200" y="6407944"/>
            <a:ext cx="3581400" cy="365125"/>
          </a:xfrm>
        </p:spPr>
        <p:txBody>
          <a:bodyPr/>
          <a:lstStyle>
            <a:extLst/>
          </a:lstStyle>
          <a:p>
            <a:pPr>
              <a:defRPr/>
            </a:pPr>
            <a:r>
              <a:rPr lang="en-US" smtClean="0"/>
              <a:t>David M. Newman, Exploring the Architecture of Everyday Life, Brief Edition, 4e © SAGE Publications, Inc. 2015</a:t>
            </a:r>
            <a:endParaRPr lang="en-US" dirty="0"/>
          </a:p>
        </p:txBody>
      </p:sp>
      <p:sp>
        <p:nvSpPr>
          <p:cNvPr id="7" name="TextBox 6"/>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8" name="TextBox 7"/>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15972249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Footer Placeholder 4"/>
          <p:cNvSpPr>
            <a:spLocks noGrp="1"/>
          </p:cNvSpPr>
          <p:nvPr>
            <p:ph type="ftr" sz="quarter" idx="11"/>
          </p:nvPr>
        </p:nvSpPr>
        <p:spPr/>
        <p:txBody>
          <a:bodyPr/>
          <a:lstStyle>
            <a:extLst/>
          </a:lstStyle>
          <a:p>
            <a:r>
              <a:rPr lang="en-US" smtClean="0"/>
              <a:t>David M. Newman, Exploring the Architecture of Everyday Life, Brief Edition, 4e © SAGE Publications, Inc. 2015</a:t>
            </a:r>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28037582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5257800" y="6400800"/>
            <a:ext cx="3773328" cy="365125"/>
          </a:xfrm>
        </p:spPr>
        <p:txBody>
          <a:bodyPr/>
          <a:lstStyle>
            <a:lvl1pPr>
              <a:defRPr/>
            </a:lvl1pPr>
          </a:lstStyle>
          <a:p>
            <a:pPr>
              <a:defRPr/>
            </a:pPr>
            <a:r>
              <a:rPr lang="en-US"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143000" y="2133600"/>
            <a:ext cx="7620000" cy="884238"/>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13438895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p:txBody>
          <a:bodyPr/>
          <a:lstStyle>
            <a:lvl1pPr>
              <a:defRPr/>
            </a:lvl1pPr>
          </a:lstStyle>
          <a:p>
            <a:pPr>
              <a:defRPr/>
            </a:pPr>
            <a:r>
              <a:rPr lang="en-US"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501923" y="2209800"/>
            <a:ext cx="7620000" cy="884238"/>
          </a:xfrm>
        </p:spPr>
        <p:txBody>
          <a:bodyPr/>
          <a:lstStyle/>
          <a:p>
            <a:r>
              <a:rPr lang="en-US" dirty="0" smtClean="0"/>
              <a:t>Click to edit Master title style</a:t>
            </a:r>
            <a:endParaRPr lang="en-US" dirty="0"/>
          </a:p>
        </p:txBody>
      </p:sp>
      <p:sp>
        <p:nvSpPr>
          <p:cNvPr id="7" name="Text Placeholder 6"/>
          <p:cNvSpPr>
            <a:spLocks noGrp="1"/>
          </p:cNvSpPr>
          <p:nvPr>
            <p:ph type="body" sz="quarter" idx="13"/>
          </p:nvPr>
        </p:nvSpPr>
        <p:spPr>
          <a:xfrm>
            <a:off x="152400" y="457200"/>
            <a:ext cx="609600" cy="4953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19172141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5181600" y="6492875"/>
            <a:ext cx="3962400" cy="365125"/>
          </a:xfrm>
        </p:spPr>
        <p:txBody>
          <a:bodyPr/>
          <a:lstStyle>
            <a:lvl1pPr>
              <a:defRPr/>
            </a:lvl1pPr>
          </a:lstStyle>
          <a:p>
            <a:pPr>
              <a:defRPr/>
            </a:pPr>
            <a:r>
              <a:rPr lang="en-US"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501923" y="2209800"/>
            <a:ext cx="7620000" cy="884238"/>
          </a:xfrm>
        </p:spPr>
        <p:txBody>
          <a:bodyPr/>
          <a:lstStyle/>
          <a:p>
            <a:r>
              <a:rPr lang="en-US" dirty="0" smtClean="0"/>
              <a:t>Click to edit Master title style</a:t>
            </a:r>
            <a:endParaRPr lang="en-US" dirty="0"/>
          </a:p>
        </p:txBody>
      </p:sp>
      <p:sp>
        <p:nvSpPr>
          <p:cNvPr id="7" name="Text Placeholder 6"/>
          <p:cNvSpPr>
            <a:spLocks noGrp="1"/>
          </p:cNvSpPr>
          <p:nvPr>
            <p:ph type="body" sz="quarter" idx="13"/>
          </p:nvPr>
        </p:nvSpPr>
        <p:spPr>
          <a:xfrm>
            <a:off x="152400" y="457200"/>
            <a:ext cx="609600" cy="4953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0944079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5105400" y="6473647"/>
            <a:ext cx="3962400" cy="365125"/>
          </a:xfrm>
        </p:spPr>
        <p:txBody>
          <a:bodyPr/>
          <a:lstStyle>
            <a:extLst/>
          </a:lstStyle>
          <a:p>
            <a:r>
              <a:rPr lang="en-US" smtClean="0"/>
              <a:t>David M. Newman, Exploring the Architecture of Everyday Life, Brief Edition, 4e © SAGE Publications, Inc. 2015</a:t>
            </a:r>
            <a:endParaRPr lang="en-US" dirty="0"/>
          </a:p>
        </p:txBody>
      </p:sp>
    </p:spTree>
    <p:extLst>
      <p:ext uri="{BB962C8B-B14F-4D97-AF65-F5344CB8AC3E}">
        <p14:creationId xmlns:p14="http://schemas.microsoft.com/office/powerpoint/2010/main" val="39654223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77132"/>
            <a:ext cx="3402314" cy="1080868"/>
          </a:xfrm>
          <a:prstGeom prst="rtTriangle">
            <a:avLst/>
          </a:prstGeom>
          <a:blipFill>
            <a:blip r:embed="rId9">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1143000" y="152400"/>
            <a:ext cx="7848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1295400" y="1524000"/>
            <a:ext cx="7649697" cy="4263738"/>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22" name="Footer Placeholder 21"/>
          <p:cNvSpPr>
            <a:spLocks noGrp="1"/>
          </p:cNvSpPr>
          <p:nvPr>
            <p:ph type="ftr" sz="quarter" idx="3"/>
          </p:nvPr>
        </p:nvSpPr>
        <p:spPr>
          <a:xfrm>
            <a:off x="5439896" y="6407944"/>
            <a:ext cx="3704103" cy="365125"/>
          </a:xfrm>
          <a:prstGeom prst="rect">
            <a:avLst/>
          </a:prstGeom>
        </p:spPr>
        <p:txBody>
          <a:bodyPr vert="horz" anchor="b"/>
          <a:lstStyle>
            <a:lvl1pPr algn="r" eaLnBrk="1" latinLnBrk="0" hangingPunct="1">
              <a:defRPr kumimoji="0" sz="1000">
                <a:solidFill>
                  <a:schemeClr val="tx1"/>
                </a:solidFill>
              </a:defRPr>
            </a:lvl1pPr>
            <a:extLst/>
          </a:lstStyle>
          <a:p>
            <a:r>
              <a:rPr lang="en-US" smtClean="0"/>
              <a:t>David M. Newman, Exploring the Architecture of Everyday Life, Brief Edition, 4e © SAGE Publications, Inc. 2015</a:t>
            </a:r>
            <a:endParaRPr lang="en-US" dirty="0"/>
          </a:p>
        </p:txBody>
      </p:sp>
      <p:sp>
        <p:nvSpPr>
          <p:cNvPr id="11" name="TextBox 10"/>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17" name="TextBox 16"/>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3011710791"/>
      </p:ext>
    </p:extLst>
  </p:cSld>
  <p:clrMap bg1="lt1" tx1="dk1" bg2="lt2" tx2="dk2" accent1="accent1" accent2="accent2" accent3="accent3" accent4="accent4" accent5="accent5" accent6="accent6" hlink="hlink" folHlink="folHlink"/>
  <p:sldLayoutIdLst>
    <p:sldLayoutId id="2147483926" r:id="rId1"/>
    <p:sldLayoutId id="2147483927" r:id="rId2"/>
    <p:sldLayoutId id="2147483928" r:id="rId3"/>
    <p:sldLayoutId id="2147483929" r:id="rId4"/>
    <p:sldLayoutId id="2147483930" r:id="rId5"/>
    <p:sldLayoutId id="2147483931" r:id="rId6"/>
    <p:sldLayoutId id="2147483932" r:id="rId7"/>
  </p:sldLayoutIdLst>
  <p:timing>
    <p:tnLst>
      <p:par>
        <p:cTn id="1" dur="indefinite" restart="never" nodeType="tmRoot"/>
      </p:par>
    </p:tnLst>
  </p:timing>
  <p:hf sldNum="0"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ChangeArrowheads="1"/>
          </p:cNvSpPr>
          <p:nvPr/>
        </p:nvSpPr>
        <p:spPr bwMode="auto">
          <a:xfrm>
            <a:off x="1066800" y="1828800"/>
            <a:ext cx="7924800" cy="2057400"/>
          </a:xfrm>
          <a:prstGeom prst="rect">
            <a:avLst/>
          </a:prstGeom>
          <a:noFill/>
          <a:ln w="9525">
            <a:noFill/>
            <a:miter lim="800000"/>
            <a:headEnd/>
            <a:tailEnd/>
          </a:ln>
        </p:spPr>
        <p:txBody>
          <a:bodyPr lIns="45720" rIns="45720"/>
          <a:lstStyle/>
          <a:p>
            <a:pPr algn="r">
              <a:spcBef>
                <a:spcPts val="400"/>
              </a:spcBef>
              <a:buClr>
                <a:schemeClr val="accent1"/>
              </a:buClr>
              <a:buSzPct val="68000"/>
              <a:buFont typeface="Wingdings 3" charset="2"/>
              <a:buNone/>
            </a:pPr>
            <a:r>
              <a:rPr lang="en-US" sz="6200" dirty="0" smtClean="0">
                <a:effectLst>
                  <a:outerShdw blurRad="38100" dist="38100" dir="2700000" algn="tl">
                    <a:srgbClr val="000000">
                      <a:alpha val="43137"/>
                    </a:srgbClr>
                  </a:outerShdw>
                </a:effectLst>
                <a:latin typeface="+mj-lt"/>
              </a:rPr>
              <a:t>Chapter 2</a:t>
            </a:r>
          </a:p>
          <a:p>
            <a:pPr algn="r">
              <a:spcBef>
                <a:spcPts val="400"/>
              </a:spcBef>
              <a:buClr>
                <a:schemeClr val="accent1"/>
              </a:buClr>
              <a:buSzPct val="68000"/>
              <a:buFont typeface="Wingdings 3" charset="2"/>
              <a:buNone/>
            </a:pPr>
            <a:r>
              <a:rPr lang="en-US" sz="4400" dirty="0" smtClean="0">
                <a:effectLst>
                  <a:outerShdw blurRad="38100" dist="38100" dir="2700000" algn="tl">
                    <a:srgbClr val="000000">
                      <a:alpha val="43137"/>
                    </a:srgbClr>
                  </a:outerShdw>
                </a:effectLst>
                <a:latin typeface="+mj-lt"/>
              </a:rPr>
              <a:t>Seeing </a:t>
            </a:r>
            <a:r>
              <a:rPr lang="en-US" sz="4400" dirty="0">
                <a:effectLst>
                  <a:outerShdw blurRad="38100" dist="38100" dir="2700000" algn="tl">
                    <a:srgbClr val="000000">
                      <a:alpha val="43137"/>
                    </a:srgbClr>
                  </a:outerShdw>
                </a:effectLst>
                <a:latin typeface="+mj-lt"/>
              </a:rPr>
              <a:t>and Thinking Sociologically</a:t>
            </a:r>
          </a:p>
        </p:txBody>
      </p:sp>
      <p:sp>
        <p:nvSpPr>
          <p:cNvPr id="3" name="Footer Placeholder 2"/>
          <p:cNvSpPr>
            <a:spLocks noGrp="1"/>
          </p:cNvSpPr>
          <p:nvPr>
            <p:ph type="ftr" sz="quarter" idx="11"/>
          </p:nvPr>
        </p:nvSpPr>
        <p:spPr>
          <a:xfrm>
            <a:off x="4495800" y="6492875"/>
            <a:ext cx="4648200" cy="365125"/>
          </a:xfrm>
        </p:spPr>
        <p:txBody>
          <a:bodyPr/>
          <a:lstStyle/>
          <a:p>
            <a:r>
              <a:rPr lang="en-US" smtClean="0"/>
              <a:t>David M. Newman, Exploring the Architecture of Everyday Life, Brief Edition, 4e © SAGE Publications, Inc. 2015</a:t>
            </a:r>
            <a:endParaRPr lang="en-US"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371600"/>
            <a:ext cx="7162800" cy="4373563"/>
          </a:xfrm>
        </p:spPr>
        <p:txBody>
          <a:bodyPr/>
          <a:lstStyle/>
          <a:p>
            <a:r>
              <a:rPr lang="en-US" dirty="0" smtClean="0"/>
              <a:t>Structural-functionalist perspective</a:t>
            </a:r>
          </a:p>
          <a:p>
            <a:r>
              <a:rPr lang="en-US" dirty="0" smtClean="0"/>
              <a:t>Conflict perspective</a:t>
            </a:r>
          </a:p>
          <a:p>
            <a:r>
              <a:rPr lang="en-US" dirty="0" smtClean="0"/>
              <a:t>Symbolic interactionist perspective</a:t>
            </a:r>
          </a:p>
          <a:p>
            <a:r>
              <a:rPr lang="en-US" dirty="0" smtClean="0"/>
              <a:t>Macro- and micro-levels of analysis</a:t>
            </a:r>
          </a:p>
          <a:p>
            <a:r>
              <a:rPr lang="en-US" dirty="0" smtClean="0"/>
              <a:t>Each has strengths and weaknesses</a:t>
            </a:r>
            <a:endParaRPr lang="en-US" dirty="0"/>
          </a:p>
        </p:txBody>
      </p:sp>
      <p:sp>
        <p:nvSpPr>
          <p:cNvPr id="2" name="Title 1"/>
          <p:cNvSpPr>
            <a:spLocks noGrp="1"/>
          </p:cNvSpPr>
          <p:nvPr>
            <p:ph type="title"/>
          </p:nvPr>
        </p:nvSpPr>
        <p:spPr>
          <a:xfrm>
            <a:off x="1143000" y="304800"/>
            <a:ext cx="8229600" cy="1143000"/>
          </a:xfrm>
        </p:spPr>
        <p:txBody>
          <a:bodyPr/>
          <a:lstStyle/>
          <a:p>
            <a:r>
              <a:rPr lang="en-US" dirty="0" smtClean="0"/>
              <a:t>Three </a:t>
            </a:r>
            <a:r>
              <a:rPr lang="en-US" dirty="0"/>
              <a:t>S</a:t>
            </a:r>
            <a:r>
              <a:rPr lang="en-US" dirty="0" smtClean="0"/>
              <a:t>ociological Perspectives</a:t>
            </a:r>
            <a:endParaRPr lang="en-US" dirty="0"/>
          </a:p>
        </p:txBody>
      </p:sp>
      <p:sp>
        <p:nvSpPr>
          <p:cNvPr id="4" name="Footer Placeholder 3"/>
          <p:cNvSpPr>
            <a:spLocks noGrp="1"/>
          </p:cNvSpPr>
          <p:nvPr>
            <p:ph type="ftr" sz="quarter" idx="11"/>
          </p:nvPr>
        </p:nvSpPr>
        <p:spPr>
          <a:xfrm>
            <a:off x="5334000" y="6492875"/>
            <a:ext cx="3704103" cy="365125"/>
          </a:xfrm>
        </p:spPr>
        <p:txBody>
          <a:bodyPr/>
          <a:lstStyle/>
          <a:p>
            <a:r>
              <a:rPr lang="en-US" dirty="0" smtClean="0"/>
              <a:t>David M. Newman, Exploring the Architecture of Everyday Life, Brief Edition, 4e © SAGE Publications, Inc. 2015</a:t>
            </a:r>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1143000" y="1752600"/>
            <a:ext cx="7467600" cy="4221163"/>
          </a:xfrm>
        </p:spPr>
        <p:txBody>
          <a:bodyPr/>
          <a:lstStyle/>
          <a:p>
            <a:pPr>
              <a:spcBef>
                <a:spcPts val="0"/>
              </a:spcBef>
            </a:pPr>
            <a:r>
              <a:rPr lang="en-US" dirty="0" smtClean="0"/>
              <a:t>Macro-level analysis</a:t>
            </a:r>
          </a:p>
          <a:p>
            <a:pPr>
              <a:spcBef>
                <a:spcPts val="0"/>
              </a:spcBef>
            </a:pPr>
            <a:endParaRPr lang="en-US" dirty="0" smtClean="0"/>
          </a:p>
          <a:p>
            <a:pPr>
              <a:spcBef>
                <a:spcPts val="0"/>
              </a:spcBef>
            </a:pPr>
            <a:r>
              <a:rPr lang="en-US" dirty="0" smtClean="0"/>
              <a:t>Dominant through much of the 20th century</a:t>
            </a:r>
          </a:p>
          <a:p>
            <a:pPr>
              <a:spcBef>
                <a:spcPts val="0"/>
              </a:spcBef>
            </a:pPr>
            <a:endParaRPr lang="en-US" dirty="0" smtClean="0"/>
          </a:p>
          <a:p>
            <a:pPr>
              <a:spcBef>
                <a:spcPts val="0"/>
              </a:spcBef>
            </a:pPr>
            <a:r>
              <a:rPr lang="en-US" dirty="0" smtClean="0"/>
              <a:t>Emphasizes how society is structured to maintain stability; emphasizes consensus and cooperation</a:t>
            </a:r>
          </a:p>
          <a:p>
            <a:pPr>
              <a:spcBef>
                <a:spcPts val="0"/>
              </a:spcBef>
            </a:pPr>
            <a:endParaRPr lang="en-US" dirty="0" smtClean="0"/>
          </a:p>
          <a:p>
            <a:pPr>
              <a:spcBef>
                <a:spcPts val="0"/>
              </a:spcBef>
            </a:pPr>
            <a:r>
              <a:rPr lang="en-US" dirty="0" smtClean="0"/>
              <a:t>Key theorists: Durkheim, Parsons, Merton</a:t>
            </a:r>
            <a:endParaRPr lang="en-US" dirty="0"/>
          </a:p>
        </p:txBody>
      </p:sp>
      <p:sp>
        <p:nvSpPr>
          <p:cNvPr id="13314" name="Rectangle 2"/>
          <p:cNvSpPr>
            <a:spLocks noGrp="1" noChangeArrowheads="1"/>
          </p:cNvSpPr>
          <p:nvPr>
            <p:ph type="title"/>
          </p:nvPr>
        </p:nvSpPr>
        <p:spPr>
          <a:xfrm>
            <a:off x="1066800" y="304800"/>
            <a:ext cx="8229600" cy="1143000"/>
          </a:xfrm>
          <a:noFill/>
          <a:ln/>
        </p:spPr>
        <p:txBody>
          <a:bodyPr rtlCol="0">
            <a:noAutofit/>
            <a:scene3d>
              <a:camera prst="orthographicFront"/>
              <a:lightRig rig="soft" dir="t"/>
            </a:scene3d>
            <a:sp3d prstMaterial="softEdge">
              <a:bevelT w="25400" h="25400"/>
            </a:sp3d>
          </a:bodyPr>
          <a:lstStyle/>
          <a:p>
            <a:pPr fontAlgn="auto">
              <a:spcAft>
                <a:spcPts val="0"/>
              </a:spcAft>
              <a:defRPr/>
            </a:pPr>
            <a:r>
              <a:rPr lang="en-US" sz="3600" kern="1200" dirty="0">
                <a:latin typeface="+mj-lt"/>
                <a:ea typeface="+mj-ea"/>
                <a:cs typeface="+mj-cs"/>
              </a:rPr>
              <a:t>Structural-Functionalist</a:t>
            </a:r>
            <a:r>
              <a:rPr lang="en-US" sz="3600" kern="1200" dirty="0">
                <a:solidFill>
                  <a:schemeClr val="tx2"/>
                </a:solidFill>
                <a:latin typeface="+mj-lt"/>
                <a:ea typeface="+mj-ea"/>
                <a:cs typeface="+mj-cs"/>
              </a:rPr>
              <a:t> </a:t>
            </a:r>
            <a:r>
              <a:rPr lang="en-US" sz="3600" kern="1200" dirty="0" smtClean="0">
                <a:latin typeface="+mj-lt"/>
                <a:ea typeface="+mj-ea"/>
                <a:cs typeface="+mj-cs"/>
              </a:rPr>
              <a:t>Perspective</a:t>
            </a:r>
            <a:endParaRPr lang="en-US" sz="3600" kern="1200" dirty="0">
              <a:latin typeface="+mj-lt"/>
              <a:ea typeface="+mj-ea"/>
              <a:cs typeface="+mj-cs"/>
            </a:endParaRPr>
          </a:p>
        </p:txBody>
      </p:sp>
      <p:sp>
        <p:nvSpPr>
          <p:cNvPr id="2" name="Footer Placeholder 1"/>
          <p:cNvSpPr>
            <a:spLocks noGrp="1"/>
          </p:cNvSpPr>
          <p:nvPr>
            <p:ph type="ftr" sz="quarter" idx="11"/>
          </p:nvPr>
        </p:nvSpPr>
        <p:spPr>
          <a:xfrm>
            <a:off x="5334000" y="6400800"/>
            <a:ext cx="3704103" cy="365125"/>
          </a:xfrm>
        </p:spPr>
        <p:txBody>
          <a:bodyPr/>
          <a:lstStyle/>
          <a:p>
            <a:r>
              <a:rPr lang="en-US" dirty="0" smtClean="0"/>
              <a:t>David M. Newman, Exploring the Architecture of Everyday Life, Brief Edition, 4e © SAGE Publications, Inc. 2015</a:t>
            </a:r>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143000" y="1600200"/>
            <a:ext cx="8229600" cy="4525963"/>
          </a:xfrm>
        </p:spPr>
        <p:txBody>
          <a:bodyPr>
            <a:normAutofit/>
          </a:bodyPr>
          <a:lstStyle/>
          <a:p>
            <a:r>
              <a:rPr lang="en-US" dirty="0" smtClean="0"/>
              <a:t>Societies are integrated systems comprised of specialized parts that serve functions</a:t>
            </a:r>
          </a:p>
          <a:p>
            <a:pPr lvl="1"/>
            <a:r>
              <a:rPr lang="en-US" dirty="0" smtClean="0"/>
              <a:t>Manifest, or intended</a:t>
            </a:r>
          </a:p>
          <a:p>
            <a:pPr lvl="1"/>
            <a:r>
              <a:rPr lang="en-US" dirty="0" smtClean="0"/>
              <a:t>Latent, or unintended</a:t>
            </a:r>
          </a:p>
          <a:p>
            <a:endParaRPr lang="en-US" dirty="0" smtClean="0"/>
          </a:p>
          <a:p>
            <a:r>
              <a:rPr lang="en-US" dirty="0" smtClean="0"/>
              <a:t>Society is like an organism</a:t>
            </a:r>
          </a:p>
          <a:p>
            <a:endParaRPr lang="en-US" dirty="0" smtClean="0"/>
          </a:p>
          <a:p>
            <a:r>
              <a:rPr lang="en-US" dirty="0" smtClean="0"/>
              <a:t>Dysfunctional parts will gradually cease to exist</a:t>
            </a:r>
          </a:p>
        </p:txBody>
      </p:sp>
      <p:sp>
        <p:nvSpPr>
          <p:cNvPr id="4" name="Title 3"/>
          <p:cNvSpPr>
            <a:spLocks noGrp="1"/>
          </p:cNvSpPr>
          <p:nvPr>
            <p:ph type="title"/>
          </p:nvPr>
        </p:nvSpPr>
        <p:spPr>
          <a:xfrm>
            <a:off x="1219200" y="152400"/>
            <a:ext cx="8382000" cy="1143000"/>
          </a:xfrm>
        </p:spPr>
        <p:txBody>
          <a:bodyPr>
            <a:noAutofit/>
          </a:bodyPr>
          <a:lstStyle/>
          <a:p>
            <a:r>
              <a:rPr lang="en-US" sz="4000" dirty="0" smtClean="0"/>
              <a:t>Assumptions of Structural-Functionalism</a:t>
            </a:r>
            <a:endParaRPr lang="en-US" sz="4000" dirty="0"/>
          </a:p>
        </p:txBody>
      </p:sp>
      <p:sp>
        <p:nvSpPr>
          <p:cNvPr id="7" name="Footer Placeholder 21"/>
          <p:cNvSpPr txBox="1">
            <a:spLocks/>
          </p:cNvSpPr>
          <p:nvPr/>
        </p:nvSpPr>
        <p:spPr>
          <a:xfrm>
            <a:off x="6792913" y="6492875"/>
            <a:ext cx="2351087" cy="365125"/>
          </a:xfrm>
          <a:prstGeom prst="rect">
            <a:avLst/>
          </a:prstGeom>
          <a:noFill/>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chemeClr val="tx1"/>
              </a:solidFill>
              <a:effectLst/>
              <a:uLnTx/>
              <a:uFillTx/>
              <a:latin typeface="Times New Roman" charset="0"/>
              <a:ea typeface="ＭＳ Ｐゴシック" charset="-128"/>
              <a:cs typeface="+mn-cs"/>
            </a:endParaRPr>
          </a:p>
        </p:txBody>
      </p:sp>
      <p:sp>
        <p:nvSpPr>
          <p:cNvPr id="2" name="Footer Placeholder 1"/>
          <p:cNvSpPr>
            <a:spLocks noGrp="1"/>
          </p:cNvSpPr>
          <p:nvPr>
            <p:ph type="ftr" sz="quarter" idx="11"/>
          </p:nvPr>
        </p:nvSpPr>
        <p:spPr/>
        <p:txBody>
          <a:bodyPr/>
          <a:lstStyle/>
          <a:p>
            <a:r>
              <a:rPr lang="en-US" smtClean="0"/>
              <a:t>David M. Newman, Exploring the Architecture of Everyday Life, Brief Edition, 4e © SAGE Publications, Inc. 2015</a:t>
            </a:r>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66800" y="1524000"/>
            <a:ext cx="8229600" cy="4525963"/>
          </a:xfrm>
        </p:spPr>
        <p:txBody>
          <a:bodyPr/>
          <a:lstStyle/>
          <a:p>
            <a:r>
              <a:rPr lang="en-US" dirty="0" smtClean="0"/>
              <a:t>Macro-level of analysis</a:t>
            </a:r>
          </a:p>
          <a:p>
            <a:endParaRPr lang="en-US" dirty="0" smtClean="0"/>
          </a:p>
          <a:p>
            <a:r>
              <a:rPr lang="en-US" dirty="0" smtClean="0"/>
              <a:t>Addresses some deficiencies of S-F theory</a:t>
            </a:r>
          </a:p>
          <a:p>
            <a:endParaRPr lang="en-US" dirty="0" smtClean="0"/>
          </a:p>
          <a:p>
            <a:r>
              <a:rPr lang="en-US" dirty="0" smtClean="0"/>
              <a:t>Emphasizes power differentials, dominance, and inequality</a:t>
            </a:r>
          </a:p>
          <a:p>
            <a:endParaRPr lang="en-US" dirty="0" smtClean="0"/>
          </a:p>
          <a:p>
            <a:r>
              <a:rPr lang="en-US" dirty="0" smtClean="0"/>
              <a:t>Key theorists: Marx, conflict-feminist theorists</a:t>
            </a:r>
            <a:endParaRPr lang="en-US" dirty="0"/>
          </a:p>
        </p:txBody>
      </p:sp>
      <p:sp>
        <p:nvSpPr>
          <p:cNvPr id="4" name="Title 3"/>
          <p:cNvSpPr>
            <a:spLocks noGrp="1"/>
          </p:cNvSpPr>
          <p:nvPr>
            <p:ph type="title"/>
          </p:nvPr>
        </p:nvSpPr>
        <p:spPr>
          <a:xfrm>
            <a:off x="1143000" y="228600"/>
            <a:ext cx="8229600" cy="1143000"/>
          </a:xfrm>
        </p:spPr>
        <p:txBody>
          <a:bodyPr/>
          <a:lstStyle/>
          <a:p>
            <a:r>
              <a:rPr lang="en-US" dirty="0" smtClean="0"/>
              <a:t>Conflict Perspective</a:t>
            </a:r>
            <a:endParaRPr lang="en-US" dirty="0"/>
          </a:p>
        </p:txBody>
      </p:sp>
      <p:sp>
        <p:nvSpPr>
          <p:cNvPr id="7" name="Footer Placeholder 21"/>
          <p:cNvSpPr txBox="1">
            <a:spLocks/>
          </p:cNvSpPr>
          <p:nvPr/>
        </p:nvSpPr>
        <p:spPr>
          <a:xfrm>
            <a:off x="6792913" y="6492875"/>
            <a:ext cx="2351087" cy="365125"/>
          </a:xfrm>
          <a:prstGeom prst="rect">
            <a:avLst/>
          </a:prstGeom>
          <a:noFill/>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chemeClr val="tx1"/>
              </a:solidFill>
              <a:effectLst/>
              <a:uLnTx/>
              <a:uFillTx/>
              <a:latin typeface="Times New Roman" charset="0"/>
              <a:ea typeface="ＭＳ Ｐゴシック" charset="-128"/>
              <a:cs typeface="+mn-cs"/>
            </a:endParaRPr>
          </a:p>
        </p:txBody>
      </p:sp>
      <p:sp>
        <p:nvSpPr>
          <p:cNvPr id="2" name="Footer Placeholder 1"/>
          <p:cNvSpPr>
            <a:spLocks noGrp="1"/>
          </p:cNvSpPr>
          <p:nvPr>
            <p:ph type="ftr" sz="quarter" idx="11"/>
          </p:nvPr>
        </p:nvSpPr>
        <p:spPr/>
        <p:txBody>
          <a:bodyPr/>
          <a:lstStyle/>
          <a:p>
            <a:r>
              <a:rPr lang="en-US" smtClean="0"/>
              <a:t>David M. Newman, Exploring the Architecture of Everyday Life, Brief Edition, 4e © SAGE Publications, Inc. 2015</a:t>
            </a:r>
            <a:endParaRPr lang="en-US"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66800" y="1371600"/>
            <a:ext cx="8077200" cy="4525963"/>
          </a:xfrm>
        </p:spPr>
        <p:txBody>
          <a:bodyPr/>
          <a:lstStyle/>
          <a:p>
            <a:r>
              <a:rPr lang="en-US" dirty="0" smtClean="0"/>
              <a:t>Societies are competitive arenas where groups are in a constant struggle for resources</a:t>
            </a:r>
          </a:p>
          <a:p>
            <a:r>
              <a:rPr lang="en-US" dirty="0" smtClean="0"/>
              <a:t>Some groups benefit more from existing social arrangements than others, and will exercise their power to maintain the status quo</a:t>
            </a:r>
          </a:p>
          <a:p>
            <a:r>
              <a:rPr lang="en-US" dirty="0" smtClean="0"/>
              <a:t>Change is inevitable</a:t>
            </a:r>
          </a:p>
        </p:txBody>
      </p:sp>
      <p:sp>
        <p:nvSpPr>
          <p:cNvPr id="4" name="Title 3"/>
          <p:cNvSpPr>
            <a:spLocks noGrp="1"/>
          </p:cNvSpPr>
          <p:nvPr>
            <p:ph type="title"/>
          </p:nvPr>
        </p:nvSpPr>
        <p:spPr>
          <a:xfrm>
            <a:off x="1143000" y="228600"/>
            <a:ext cx="8229600" cy="1143000"/>
          </a:xfrm>
        </p:spPr>
        <p:txBody>
          <a:bodyPr>
            <a:normAutofit fontScale="90000"/>
          </a:bodyPr>
          <a:lstStyle/>
          <a:p>
            <a:r>
              <a:rPr lang="en-US" dirty="0" smtClean="0"/>
              <a:t>Assumptions of Conflict Perspective</a:t>
            </a:r>
            <a:endParaRPr lang="en-US" dirty="0"/>
          </a:p>
        </p:txBody>
      </p:sp>
      <p:sp>
        <p:nvSpPr>
          <p:cNvPr id="7" name="Footer Placeholder 21"/>
          <p:cNvSpPr txBox="1">
            <a:spLocks/>
          </p:cNvSpPr>
          <p:nvPr/>
        </p:nvSpPr>
        <p:spPr>
          <a:xfrm>
            <a:off x="6792913" y="6492875"/>
            <a:ext cx="2351087" cy="365125"/>
          </a:xfrm>
          <a:prstGeom prst="rect">
            <a:avLst/>
          </a:prstGeom>
          <a:noFill/>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chemeClr val="tx1"/>
              </a:solidFill>
              <a:effectLst/>
              <a:uLnTx/>
              <a:uFillTx/>
              <a:latin typeface="Times New Roman" charset="0"/>
              <a:ea typeface="ＭＳ Ｐゴシック" charset="-128"/>
              <a:cs typeface="+mn-cs"/>
            </a:endParaRPr>
          </a:p>
        </p:txBody>
      </p:sp>
      <p:sp>
        <p:nvSpPr>
          <p:cNvPr id="2" name="Footer Placeholder 1"/>
          <p:cNvSpPr>
            <a:spLocks noGrp="1"/>
          </p:cNvSpPr>
          <p:nvPr>
            <p:ph type="ftr" sz="quarter" idx="11"/>
          </p:nvPr>
        </p:nvSpPr>
        <p:spPr/>
        <p:txBody>
          <a:bodyPr/>
          <a:lstStyle/>
          <a:p>
            <a:r>
              <a:rPr lang="en-US" smtClean="0"/>
              <a:t>David M. Newman, Exploring the Architecture of Everyday Life, Brief Edition, 4e © SAGE Publications, Inc. 2015</a:t>
            </a:r>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66800" y="1371600"/>
            <a:ext cx="8077200" cy="4525963"/>
          </a:xfrm>
        </p:spPr>
        <p:txBody>
          <a:bodyPr/>
          <a:lstStyle/>
          <a:p>
            <a:r>
              <a:rPr lang="en-US" dirty="0" smtClean="0"/>
              <a:t>Micro-level of analysis</a:t>
            </a:r>
          </a:p>
          <a:p>
            <a:endParaRPr lang="en-US" dirty="0" smtClean="0"/>
          </a:p>
          <a:p>
            <a:r>
              <a:rPr lang="en-US" dirty="0" smtClean="0"/>
              <a:t>Seeks to understand society by examining day-to-day interactions of people</a:t>
            </a:r>
          </a:p>
          <a:p>
            <a:endParaRPr lang="en-US" dirty="0" smtClean="0"/>
          </a:p>
          <a:p>
            <a:r>
              <a:rPr lang="en-US" dirty="0" smtClean="0"/>
              <a:t>Particular focus on language, gestures, and symbols and assigning meaning to situations</a:t>
            </a:r>
          </a:p>
          <a:p>
            <a:endParaRPr lang="en-US" dirty="0" smtClean="0"/>
          </a:p>
          <a:p>
            <a:r>
              <a:rPr lang="en-US" dirty="0" smtClean="0"/>
              <a:t>Key theorist: </a:t>
            </a:r>
            <a:r>
              <a:rPr lang="en-US" dirty="0" err="1" smtClean="0"/>
              <a:t>Blumer</a:t>
            </a:r>
            <a:endParaRPr lang="en-US" dirty="0" smtClean="0"/>
          </a:p>
        </p:txBody>
      </p:sp>
      <p:sp>
        <p:nvSpPr>
          <p:cNvPr id="4" name="Title 3"/>
          <p:cNvSpPr>
            <a:spLocks noGrp="1"/>
          </p:cNvSpPr>
          <p:nvPr>
            <p:ph type="title"/>
          </p:nvPr>
        </p:nvSpPr>
        <p:spPr>
          <a:xfrm>
            <a:off x="1066800" y="228600"/>
            <a:ext cx="8229600" cy="1143000"/>
          </a:xfrm>
        </p:spPr>
        <p:txBody>
          <a:bodyPr/>
          <a:lstStyle/>
          <a:p>
            <a:r>
              <a:rPr lang="en-US" dirty="0" smtClean="0"/>
              <a:t>Symbolic </a:t>
            </a:r>
            <a:r>
              <a:rPr lang="en-US" dirty="0" err="1" smtClean="0"/>
              <a:t>Interactionism</a:t>
            </a:r>
            <a:endParaRPr lang="en-US" dirty="0"/>
          </a:p>
        </p:txBody>
      </p:sp>
      <p:sp>
        <p:nvSpPr>
          <p:cNvPr id="7" name="Footer Placeholder 21"/>
          <p:cNvSpPr txBox="1">
            <a:spLocks/>
          </p:cNvSpPr>
          <p:nvPr/>
        </p:nvSpPr>
        <p:spPr>
          <a:xfrm>
            <a:off x="6792913" y="6492875"/>
            <a:ext cx="2351087" cy="365125"/>
          </a:xfrm>
          <a:prstGeom prst="rect">
            <a:avLst/>
          </a:prstGeom>
          <a:noFill/>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chemeClr val="tx1"/>
              </a:solidFill>
              <a:effectLst/>
              <a:uLnTx/>
              <a:uFillTx/>
              <a:latin typeface="Times New Roman" charset="0"/>
              <a:ea typeface="ＭＳ Ｐゴシック" charset="-128"/>
              <a:cs typeface="+mn-cs"/>
            </a:endParaRPr>
          </a:p>
        </p:txBody>
      </p:sp>
      <p:sp>
        <p:nvSpPr>
          <p:cNvPr id="2" name="Footer Placeholder 1"/>
          <p:cNvSpPr>
            <a:spLocks noGrp="1"/>
          </p:cNvSpPr>
          <p:nvPr>
            <p:ph type="ftr" sz="quarter" idx="11"/>
          </p:nvPr>
        </p:nvSpPr>
        <p:spPr/>
        <p:txBody>
          <a:bodyPr/>
          <a:lstStyle/>
          <a:p>
            <a:r>
              <a:rPr lang="en-US" smtClean="0"/>
              <a:t>David M. Newman, Exploring the Architecture of Everyday Life, Brief Edition, 4e © SAGE Publications, Inc. 2015</a:t>
            </a:r>
            <a:endParaRPr lang="en-US"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66800" y="1600200"/>
            <a:ext cx="8077200" cy="4525963"/>
          </a:xfrm>
        </p:spPr>
        <p:txBody>
          <a:bodyPr>
            <a:normAutofit fontScale="92500"/>
          </a:bodyPr>
          <a:lstStyle/>
          <a:p>
            <a:r>
              <a:rPr lang="en-US" dirty="0" smtClean="0"/>
              <a:t>Reality is a social construction</a:t>
            </a:r>
          </a:p>
          <a:p>
            <a:endParaRPr lang="en-US" dirty="0" smtClean="0"/>
          </a:p>
          <a:p>
            <a:r>
              <a:rPr lang="en-US" dirty="0" smtClean="0"/>
              <a:t>What one believes to be real is one’s own reality, and actions and reactions are based on that reality</a:t>
            </a:r>
          </a:p>
          <a:p>
            <a:endParaRPr lang="en-US" dirty="0" smtClean="0"/>
          </a:p>
          <a:p>
            <a:r>
              <a:rPr lang="en-US" dirty="0" smtClean="0"/>
              <a:t>The meaning that one attributes to a situation is largely based on past experiences</a:t>
            </a:r>
          </a:p>
          <a:p>
            <a:endParaRPr lang="en-US" dirty="0" smtClean="0"/>
          </a:p>
          <a:p>
            <a:r>
              <a:rPr lang="en-US" dirty="0" smtClean="0"/>
              <a:t>Change happens when one improves on a script</a:t>
            </a:r>
          </a:p>
        </p:txBody>
      </p:sp>
      <p:sp>
        <p:nvSpPr>
          <p:cNvPr id="4" name="Title 3"/>
          <p:cNvSpPr>
            <a:spLocks noGrp="1"/>
          </p:cNvSpPr>
          <p:nvPr>
            <p:ph type="title"/>
          </p:nvPr>
        </p:nvSpPr>
        <p:spPr>
          <a:xfrm>
            <a:off x="1143000" y="228600"/>
            <a:ext cx="8229600" cy="1143000"/>
          </a:xfrm>
        </p:spPr>
        <p:txBody>
          <a:bodyPr>
            <a:normAutofit fontScale="90000"/>
          </a:bodyPr>
          <a:lstStyle/>
          <a:p>
            <a:r>
              <a:rPr lang="en-US" dirty="0" smtClean="0"/>
              <a:t>Assumptions of Symbolic </a:t>
            </a:r>
            <a:r>
              <a:rPr lang="en-US" dirty="0" err="1" smtClean="0"/>
              <a:t>Interactionism</a:t>
            </a:r>
            <a:endParaRPr lang="en-US" dirty="0"/>
          </a:p>
        </p:txBody>
      </p:sp>
      <p:sp>
        <p:nvSpPr>
          <p:cNvPr id="7" name="Footer Placeholder 21"/>
          <p:cNvSpPr txBox="1">
            <a:spLocks/>
          </p:cNvSpPr>
          <p:nvPr/>
        </p:nvSpPr>
        <p:spPr>
          <a:xfrm>
            <a:off x="6792913" y="6492875"/>
            <a:ext cx="2351087" cy="365125"/>
          </a:xfrm>
          <a:prstGeom prst="rect">
            <a:avLst/>
          </a:prstGeom>
          <a:noFill/>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chemeClr val="tx1"/>
              </a:solidFill>
              <a:effectLst/>
              <a:uLnTx/>
              <a:uFillTx/>
              <a:latin typeface="Times New Roman" charset="0"/>
              <a:ea typeface="ＭＳ Ｐゴシック" charset="-128"/>
              <a:cs typeface="+mn-cs"/>
            </a:endParaRPr>
          </a:p>
        </p:txBody>
      </p:sp>
      <p:sp>
        <p:nvSpPr>
          <p:cNvPr id="2" name="Footer Placeholder 1"/>
          <p:cNvSpPr>
            <a:spLocks noGrp="1"/>
          </p:cNvSpPr>
          <p:nvPr>
            <p:ph type="ftr" sz="quarter" idx="11"/>
          </p:nvPr>
        </p:nvSpPr>
        <p:spPr/>
        <p:txBody>
          <a:bodyPr/>
          <a:lstStyle/>
          <a:p>
            <a:r>
              <a:rPr lang="en-US" smtClean="0"/>
              <a:t>David M. Newman, Exploring the Architecture of Everyday Life, Brief Edition, 4e © SAGE Publications, Inc. 2015</a:t>
            </a:r>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1066800" y="1295400"/>
            <a:ext cx="8229600" cy="4525963"/>
          </a:xfrm>
        </p:spPr>
        <p:txBody>
          <a:bodyPr/>
          <a:lstStyle/>
          <a:p>
            <a:r>
              <a:rPr lang="en-US" dirty="0" smtClean="0"/>
              <a:t>Structural-functionalism: does not address power differential, inequality, or social change</a:t>
            </a:r>
          </a:p>
          <a:p>
            <a:endParaRPr lang="en-US" dirty="0" smtClean="0"/>
          </a:p>
          <a:p>
            <a:r>
              <a:rPr lang="en-US" dirty="0" smtClean="0"/>
              <a:t>Conflict: lacks a strong explanation for social harmony and cohesion</a:t>
            </a:r>
          </a:p>
          <a:p>
            <a:endParaRPr lang="en-US" dirty="0" smtClean="0"/>
          </a:p>
          <a:p>
            <a:r>
              <a:rPr lang="en-US" dirty="0" smtClean="0"/>
              <a:t>Symbolic interactionism: has to be taken to the macro-level to see the connections of larger institutions</a:t>
            </a:r>
          </a:p>
          <a:p>
            <a:endParaRPr lang="en-US" dirty="0" smtClean="0"/>
          </a:p>
          <a:p>
            <a:endParaRPr lang="en-US" dirty="0"/>
          </a:p>
        </p:txBody>
      </p:sp>
      <p:sp>
        <p:nvSpPr>
          <p:cNvPr id="6" name="Title 5"/>
          <p:cNvSpPr>
            <a:spLocks noGrp="1"/>
          </p:cNvSpPr>
          <p:nvPr>
            <p:ph type="title"/>
          </p:nvPr>
        </p:nvSpPr>
        <p:spPr>
          <a:xfrm>
            <a:off x="1066800" y="228600"/>
            <a:ext cx="8229600" cy="1143000"/>
          </a:xfrm>
        </p:spPr>
        <p:txBody>
          <a:bodyPr/>
          <a:lstStyle/>
          <a:p>
            <a:r>
              <a:rPr lang="en-US" dirty="0" smtClean="0"/>
              <a:t>Theoretical Weaknesses</a:t>
            </a:r>
            <a:endParaRPr lang="en-US" dirty="0"/>
          </a:p>
        </p:txBody>
      </p:sp>
      <p:sp>
        <p:nvSpPr>
          <p:cNvPr id="5" name="Footer Placeholder 21"/>
          <p:cNvSpPr txBox="1">
            <a:spLocks/>
          </p:cNvSpPr>
          <p:nvPr/>
        </p:nvSpPr>
        <p:spPr>
          <a:xfrm>
            <a:off x="6792913" y="6492875"/>
            <a:ext cx="2351087" cy="365125"/>
          </a:xfrm>
          <a:prstGeom prst="rect">
            <a:avLst/>
          </a:prstGeom>
          <a:noFill/>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chemeClr val="tx1"/>
              </a:solidFill>
              <a:effectLst/>
              <a:uLnTx/>
              <a:uFillTx/>
              <a:latin typeface="Times New Roman" charset="0"/>
              <a:ea typeface="ＭＳ Ｐゴシック" charset="-128"/>
              <a:cs typeface="+mn-cs"/>
            </a:endParaRPr>
          </a:p>
        </p:txBody>
      </p:sp>
      <p:sp>
        <p:nvSpPr>
          <p:cNvPr id="2" name="Footer Placeholder 1"/>
          <p:cNvSpPr>
            <a:spLocks noGrp="1"/>
          </p:cNvSpPr>
          <p:nvPr>
            <p:ph type="ftr" sz="quarter" idx="11"/>
          </p:nvPr>
        </p:nvSpPr>
        <p:spPr/>
        <p:txBody>
          <a:bodyPr/>
          <a:lstStyle/>
          <a:p>
            <a:r>
              <a:rPr lang="en-US" smtClean="0"/>
              <a:t>David M. Newman, Exploring the Architecture of Everyday Life, Brief Edition, 4e © SAGE Publications, Inc. 2015</a:t>
            </a:r>
            <a:endParaRPr lang="en-US" dirty="0"/>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0" y="1371600"/>
            <a:ext cx="8229600" cy="4525963"/>
          </a:xfrm>
        </p:spPr>
        <p:txBody>
          <a:bodyPr/>
          <a:lstStyle/>
          <a:p>
            <a:endParaRPr lang="en-US" dirty="0" smtClean="0"/>
          </a:p>
          <a:p>
            <a:r>
              <a:rPr lang="en-US" dirty="0" smtClean="0"/>
              <a:t>How can you understand and explain college sports from each of the sociological perspectives?</a:t>
            </a:r>
          </a:p>
          <a:p>
            <a:pPr lvl="1"/>
            <a:r>
              <a:rPr lang="en-US" dirty="0" smtClean="0"/>
              <a:t>Structural-Functionalist</a:t>
            </a:r>
          </a:p>
          <a:p>
            <a:pPr lvl="1"/>
            <a:r>
              <a:rPr lang="en-US" dirty="0" smtClean="0"/>
              <a:t>Conflict</a:t>
            </a:r>
          </a:p>
          <a:p>
            <a:pPr lvl="1"/>
            <a:r>
              <a:rPr lang="en-US" dirty="0" smtClean="0"/>
              <a:t>Symbolic interactionist</a:t>
            </a:r>
            <a:endParaRPr lang="en-US" dirty="0"/>
          </a:p>
        </p:txBody>
      </p:sp>
      <p:sp>
        <p:nvSpPr>
          <p:cNvPr id="2" name="Title 1"/>
          <p:cNvSpPr>
            <a:spLocks noGrp="1"/>
          </p:cNvSpPr>
          <p:nvPr>
            <p:ph type="title"/>
          </p:nvPr>
        </p:nvSpPr>
        <p:spPr>
          <a:xfrm>
            <a:off x="1066800" y="228600"/>
            <a:ext cx="8229600" cy="1143000"/>
          </a:xfrm>
        </p:spPr>
        <p:txBody>
          <a:bodyPr>
            <a:normAutofit/>
          </a:bodyPr>
          <a:lstStyle/>
          <a:p>
            <a:r>
              <a:rPr lang="en-US" dirty="0" smtClean="0"/>
              <a:t>Thinking Sociologically</a:t>
            </a:r>
            <a:endParaRPr lang="en-US" dirty="0"/>
          </a:p>
        </p:txBody>
      </p:sp>
      <p:sp>
        <p:nvSpPr>
          <p:cNvPr id="6" name="Footer Placeholder 21"/>
          <p:cNvSpPr txBox="1">
            <a:spLocks/>
          </p:cNvSpPr>
          <p:nvPr/>
        </p:nvSpPr>
        <p:spPr>
          <a:xfrm>
            <a:off x="6792913" y="6492875"/>
            <a:ext cx="2351087" cy="365125"/>
          </a:xfrm>
          <a:prstGeom prst="rect">
            <a:avLst/>
          </a:prstGeom>
          <a:noFill/>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chemeClr val="tx1"/>
              </a:solidFill>
              <a:effectLst/>
              <a:uLnTx/>
              <a:uFillTx/>
              <a:latin typeface="Times New Roman" charset="0"/>
              <a:ea typeface="ＭＳ Ｐゴシック" charset="-128"/>
              <a:cs typeface="+mn-cs"/>
            </a:endParaRPr>
          </a:p>
        </p:txBody>
      </p:sp>
      <p:sp>
        <p:nvSpPr>
          <p:cNvPr id="4" name="Footer Placeholder 3"/>
          <p:cNvSpPr>
            <a:spLocks noGrp="1"/>
          </p:cNvSpPr>
          <p:nvPr>
            <p:ph type="ftr" sz="quarter" idx="11"/>
          </p:nvPr>
        </p:nvSpPr>
        <p:spPr/>
        <p:txBody>
          <a:bodyPr/>
          <a:lstStyle/>
          <a:p>
            <a:r>
              <a:rPr lang="en-US" smtClean="0"/>
              <a:t>David M. Newman, Exploring the Architecture of Everyday Life, Brief Edition, 4e © SAGE Publications, Inc. 2015</a:t>
            </a:r>
            <a:endParaRPr lang="en-US"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Footer Placeholder 21"/>
          <p:cNvSpPr>
            <a:spLocks noGrp="1"/>
          </p:cNvSpPr>
          <p:nvPr>
            <p:ph type="ftr" sz="quarter" idx="11"/>
          </p:nvPr>
        </p:nvSpPr>
        <p:spPr>
          <a:xfrm>
            <a:off x="4648200" y="6492875"/>
            <a:ext cx="4495801" cy="365125"/>
          </a:xfrm>
          <a:noFill/>
        </p:spPr>
        <p:txBody>
          <a:bodyPr/>
          <a:lstStyle/>
          <a:p>
            <a:r>
              <a:rPr lang="en-US" sz="1200" dirty="0" smtClean="0">
                <a:latin typeface="Times New Roman" charset="0"/>
              </a:rPr>
              <a:t>David M. Newman, Exploring the Architecture of Everyday Life, Brief Edition, 4e © SAGE Publications, Inc. 2015</a:t>
            </a:r>
            <a:endParaRPr lang="en-US" sz="1200" dirty="0">
              <a:latin typeface="Times New Roman" charset="0"/>
            </a:endParaRPr>
          </a:p>
        </p:txBody>
      </p:sp>
      <p:sp>
        <p:nvSpPr>
          <p:cNvPr id="23555" name="Rectangle 3"/>
          <p:cNvSpPr>
            <a:spLocks noGrp="1" noChangeArrowheads="1"/>
          </p:cNvSpPr>
          <p:nvPr>
            <p:ph idx="4294967295"/>
          </p:nvPr>
        </p:nvSpPr>
        <p:spPr>
          <a:xfrm>
            <a:off x="1600200" y="1219200"/>
            <a:ext cx="7543800" cy="4648200"/>
          </a:xfrm>
          <a:prstGeom prst="rect">
            <a:avLst/>
          </a:prstGeom>
        </p:spPr>
        <p:txBody>
          <a:bodyPr>
            <a:noAutofit/>
          </a:bodyPr>
          <a:lstStyle/>
          <a:p>
            <a:r>
              <a:rPr lang="en-US" dirty="0" smtClean="0"/>
              <a:t>Society—people living in the same geographic area who share a culture and a common identity and whose members fall under the same political authority</a:t>
            </a:r>
          </a:p>
          <a:p>
            <a:endParaRPr lang="en-US" dirty="0" smtClean="0"/>
          </a:p>
          <a:p>
            <a:r>
              <a:rPr lang="en-US" dirty="0" err="1" smtClean="0"/>
              <a:t>Macrolevel</a:t>
            </a:r>
            <a:r>
              <a:rPr lang="en-US" dirty="0" smtClean="0"/>
              <a:t>—broad social forces and structural features of society</a:t>
            </a:r>
          </a:p>
          <a:p>
            <a:endParaRPr lang="en-US" dirty="0" smtClean="0"/>
          </a:p>
          <a:p>
            <a:r>
              <a:rPr lang="en-US" dirty="0" err="1" smtClean="0"/>
              <a:t>Microlevel</a:t>
            </a:r>
            <a:r>
              <a:rPr lang="en-US" dirty="0" smtClean="0"/>
              <a:t>—immediate, everyday experiences of individuals</a:t>
            </a:r>
          </a:p>
        </p:txBody>
      </p:sp>
      <p:sp>
        <p:nvSpPr>
          <p:cNvPr id="23554" name="Rectangle 2"/>
          <p:cNvSpPr>
            <a:spLocks noGrp="1" noChangeArrowheads="1"/>
          </p:cNvSpPr>
          <p:nvPr>
            <p:ph type="title" idx="4294967295"/>
          </p:nvPr>
        </p:nvSpPr>
        <p:spPr>
          <a:xfrm>
            <a:off x="1219200" y="228600"/>
            <a:ext cx="7467600" cy="1143000"/>
          </a:xfrm>
          <a:prstGeom prst="rect">
            <a:avLst/>
          </a:prstGeom>
          <a:noFill/>
          <a:ln/>
        </p:spPr>
        <p:txBody>
          <a:bodyPr rtlCol="0">
            <a:normAutofit/>
            <a:scene3d>
              <a:camera prst="orthographicFront"/>
              <a:lightRig rig="soft" dir="t"/>
            </a:scene3d>
            <a:sp3d prstMaterial="softEdge">
              <a:bevelT w="25400" h="25400"/>
            </a:sp3d>
          </a:bodyPr>
          <a:lstStyle/>
          <a:p>
            <a:pPr fontAlgn="auto">
              <a:spcAft>
                <a:spcPts val="0"/>
              </a:spcAft>
              <a:defRPr/>
            </a:pPr>
            <a:r>
              <a:rPr lang="en-US" kern="1200" dirty="0">
                <a:latin typeface="+mj-lt"/>
                <a:ea typeface="+mj-ea"/>
                <a:cs typeface="+mj-cs"/>
              </a:rPr>
              <a:t>Society</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Footer Placeholder 21"/>
          <p:cNvSpPr>
            <a:spLocks noGrp="1"/>
          </p:cNvSpPr>
          <p:nvPr>
            <p:ph type="ftr" sz="quarter" idx="11"/>
          </p:nvPr>
        </p:nvSpPr>
        <p:spPr>
          <a:xfrm>
            <a:off x="4876800" y="6492875"/>
            <a:ext cx="4267200" cy="365125"/>
          </a:xfrm>
          <a:noFill/>
        </p:spPr>
        <p:txBody>
          <a:bodyPr/>
          <a:lstStyle/>
          <a:p>
            <a:r>
              <a:rPr lang="en-US" sz="1200" dirty="0" smtClean="0">
                <a:latin typeface="Times New Roman" charset="0"/>
              </a:rPr>
              <a:t>David M. Newman, Exploring the Architecture of Everyday Life, Brief Edition, 4e © SAGE Publications, Inc. 2015</a:t>
            </a:r>
            <a:endParaRPr lang="en-US" sz="1200" dirty="0">
              <a:latin typeface="Times New Roman" charset="0"/>
            </a:endParaRPr>
          </a:p>
        </p:txBody>
      </p:sp>
      <p:sp>
        <p:nvSpPr>
          <p:cNvPr id="25603" name="Rectangle 3"/>
          <p:cNvSpPr>
            <a:spLocks noGrp="1" noChangeArrowheads="1"/>
          </p:cNvSpPr>
          <p:nvPr>
            <p:ph idx="4294967295"/>
          </p:nvPr>
        </p:nvSpPr>
        <p:spPr>
          <a:xfrm>
            <a:off x="1600200" y="1447800"/>
            <a:ext cx="7543800" cy="4267200"/>
          </a:xfrm>
          <a:prstGeom prst="rect">
            <a:avLst/>
          </a:prstGeom>
        </p:spPr>
        <p:txBody>
          <a:bodyPr>
            <a:normAutofit/>
          </a:bodyPr>
          <a:lstStyle/>
          <a:p>
            <a:pPr>
              <a:spcBef>
                <a:spcPts val="0"/>
              </a:spcBef>
            </a:pPr>
            <a:endParaRPr lang="en-US" dirty="0" smtClean="0"/>
          </a:p>
          <a:p>
            <a:pPr>
              <a:spcBef>
                <a:spcPts val="0"/>
              </a:spcBef>
            </a:pPr>
            <a:r>
              <a:rPr lang="en-US" dirty="0" smtClean="0"/>
              <a:t>Through </a:t>
            </a:r>
            <a:r>
              <a:rPr lang="en-US" dirty="0"/>
              <a:t>day-to-day </a:t>
            </a:r>
            <a:r>
              <a:rPr lang="en-US" dirty="0" smtClean="0"/>
              <a:t>interactions, </a:t>
            </a:r>
            <a:r>
              <a:rPr lang="en-US" dirty="0"/>
              <a:t>we construct, reaffirm, experience, and alter </a:t>
            </a:r>
            <a:r>
              <a:rPr lang="en-US" dirty="0" smtClean="0"/>
              <a:t>society</a:t>
            </a:r>
            <a:r>
              <a:rPr lang="en-US" dirty="0"/>
              <a:t>.</a:t>
            </a:r>
          </a:p>
          <a:p>
            <a:pPr>
              <a:spcBef>
                <a:spcPts val="0"/>
              </a:spcBef>
            </a:pPr>
            <a:endParaRPr lang="en-US" dirty="0" smtClean="0"/>
          </a:p>
          <a:p>
            <a:pPr>
              <a:spcBef>
                <a:spcPts val="0"/>
              </a:spcBef>
            </a:pPr>
            <a:r>
              <a:rPr lang="en-US" dirty="0" smtClean="0"/>
              <a:t>Although </a:t>
            </a:r>
            <a:r>
              <a:rPr lang="en-US" dirty="0"/>
              <a:t>historical events themselves don’t change, their </a:t>
            </a:r>
            <a:r>
              <a:rPr lang="en-US" dirty="0" smtClean="0"/>
              <a:t>meanings </a:t>
            </a:r>
            <a:r>
              <a:rPr lang="en-US" dirty="0"/>
              <a:t>and relevance </a:t>
            </a:r>
            <a:r>
              <a:rPr lang="en-US" dirty="0" smtClean="0"/>
              <a:t>may change.</a:t>
            </a:r>
            <a:endParaRPr lang="en-US" dirty="0"/>
          </a:p>
        </p:txBody>
      </p:sp>
      <p:sp>
        <p:nvSpPr>
          <p:cNvPr id="25602" name="Rectangle 2"/>
          <p:cNvSpPr>
            <a:spLocks noGrp="1" noChangeArrowheads="1"/>
          </p:cNvSpPr>
          <p:nvPr>
            <p:ph type="title" idx="4294967295"/>
          </p:nvPr>
        </p:nvSpPr>
        <p:spPr>
          <a:xfrm>
            <a:off x="1295400" y="381000"/>
            <a:ext cx="7848600" cy="1022350"/>
          </a:xfrm>
          <a:prstGeom prst="rect">
            <a:avLst/>
          </a:prstGeom>
          <a:noFill/>
          <a:ln/>
        </p:spPr>
        <p:txBody>
          <a:bodyPr rtlCol="0">
            <a:noAutofit/>
            <a:scene3d>
              <a:camera prst="orthographicFront"/>
              <a:lightRig rig="soft" dir="t"/>
            </a:scene3d>
            <a:sp3d prstMaterial="softEdge">
              <a:bevelT w="25400" h="25400"/>
            </a:sp3d>
          </a:bodyPr>
          <a:lstStyle/>
          <a:p>
            <a:pPr fontAlgn="auto">
              <a:spcAft>
                <a:spcPts val="0"/>
              </a:spcAft>
              <a:defRPr/>
            </a:pPr>
            <a:r>
              <a:rPr lang="en-US" kern="1200" dirty="0">
                <a:latin typeface="+mj-lt"/>
                <a:ea typeface="+mj-ea"/>
                <a:cs typeface="+mj-cs"/>
              </a:rPr>
              <a:t>Individuals </a:t>
            </a:r>
            <a:r>
              <a:rPr lang="en-US" kern="1200" dirty="0" smtClean="0">
                <a:latin typeface="+mj-lt"/>
                <a:ea typeface="+mj-ea"/>
                <a:cs typeface="+mj-cs"/>
              </a:rPr>
              <a:t>Structure </a:t>
            </a:r>
            <a:r>
              <a:rPr lang="en-US" dirty="0"/>
              <a:t>S</a:t>
            </a:r>
            <a:r>
              <a:rPr lang="en-US" kern="1200" dirty="0" smtClean="0">
                <a:latin typeface="+mj-lt"/>
                <a:ea typeface="+mj-ea"/>
                <a:cs typeface="+mj-cs"/>
              </a:rPr>
              <a:t>ociety</a:t>
            </a:r>
            <a:endParaRPr lang="en-US" b="1" kern="1200" dirty="0">
              <a:latin typeface="+mj-lt"/>
              <a:ea typeface="+mj-ea"/>
              <a:cs typeface="+mj-cs"/>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7" name="Rectangle 3"/>
          <p:cNvSpPr>
            <a:spLocks noGrp="1" noChangeArrowheads="1"/>
          </p:cNvSpPr>
          <p:nvPr>
            <p:ph idx="4294967295"/>
          </p:nvPr>
        </p:nvSpPr>
        <p:spPr>
          <a:xfrm>
            <a:off x="1752600" y="1676400"/>
            <a:ext cx="7391400" cy="3886200"/>
          </a:xfrm>
          <a:prstGeom prst="rect">
            <a:avLst/>
          </a:prstGeom>
        </p:spPr>
        <p:txBody>
          <a:bodyPr>
            <a:normAutofit/>
          </a:bodyPr>
          <a:lstStyle/>
          <a:p>
            <a:pPr>
              <a:spcBef>
                <a:spcPts val="0"/>
              </a:spcBef>
            </a:pPr>
            <a:r>
              <a:rPr lang="en-US" dirty="0" smtClean="0"/>
              <a:t>Through social interaction</a:t>
            </a:r>
          </a:p>
          <a:p>
            <a:pPr>
              <a:spcBef>
                <a:spcPts val="0"/>
              </a:spcBef>
            </a:pPr>
            <a:endParaRPr lang="en-US" dirty="0" smtClean="0"/>
          </a:p>
          <a:p>
            <a:pPr>
              <a:spcBef>
                <a:spcPts val="0"/>
              </a:spcBef>
            </a:pPr>
            <a:r>
              <a:rPr lang="en-US" dirty="0" smtClean="0"/>
              <a:t>Through </a:t>
            </a:r>
            <a:r>
              <a:rPr lang="en-US" dirty="0"/>
              <a:t>social </a:t>
            </a:r>
            <a:r>
              <a:rPr lang="en-US" dirty="0" smtClean="0"/>
              <a:t>structure</a:t>
            </a:r>
            <a:endParaRPr lang="en-US" dirty="0"/>
          </a:p>
          <a:p>
            <a:pPr lvl="1">
              <a:spcBef>
                <a:spcPts val="0"/>
              </a:spcBef>
            </a:pPr>
            <a:r>
              <a:rPr lang="en-US" dirty="0"/>
              <a:t>Statuses/roles + groups + organizations + social institutions + culture = society</a:t>
            </a:r>
          </a:p>
        </p:txBody>
      </p:sp>
      <p:sp>
        <p:nvSpPr>
          <p:cNvPr id="6146" name="Rectangle 2"/>
          <p:cNvSpPr>
            <a:spLocks noGrp="1" noChangeArrowheads="1"/>
          </p:cNvSpPr>
          <p:nvPr>
            <p:ph type="title" idx="4294967295"/>
          </p:nvPr>
        </p:nvSpPr>
        <p:spPr>
          <a:xfrm>
            <a:off x="1066800" y="304800"/>
            <a:ext cx="8458200" cy="1143000"/>
          </a:xfrm>
          <a:prstGeom prst="rect">
            <a:avLst/>
          </a:prstGeom>
          <a:noFill/>
          <a:ln/>
        </p:spPr>
        <p:txBody>
          <a:bodyPr rtlCol="0">
            <a:noAutofit/>
            <a:scene3d>
              <a:camera prst="orthographicFront"/>
              <a:lightRig rig="soft" dir="t"/>
            </a:scene3d>
            <a:sp3d prstMaterial="softEdge">
              <a:bevelT w="25400" h="25400"/>
            </a:sp3d>
          </a:bodyPr>
          <a:lstStyle/>
          <a:p>
            <a:pPr fontAlgn="auto">
              <a:spcAft>
                <a:spcPts val="0"/>
              </a:spcAft>
              <a:defRPr/>
            </a:pPr>
            <a:r>
              <a:rPr lang="en-US" sz="4000" kern="1200" dirty="0"/>
              <a:t>Society </a:t>
            </a:r>
            <a:r>
              <a:rPr lang="en-US" sz="4000" kern="1200" dirty="0" smtClean="0"/>
              <a:t>Influences </a:t>
            </a:r>
            <a:r>
              <a:rPr lang="en-US" sz="4000" kern="1200" dirty="0"/>
              <a:t>the </a:t>
            </a:r>
            <a:r>
              <a:rPr lang="en-US" sz="4000" dirty="0"/>
              <a:t>I</a:t>
            </a:r>
            <a:r>
              <a:rPr lang="en-US" sz="4000" kern="1200" dirty="0" smtClean="0"/>
              <a:t>ndividual</a:t>
            </a:r>
            <a:endParaRPr lang="en-US" sz="4000" kern="1200" dirty="0"/>
          </a:p>
        </p:txBody>
      </p:sp>
      <p:sp>
        <p:nvSpPr>
          <p:cNvPr id="2" name="Footer Placeholder 1"/>
          <p:cNvSpPr>
            <a:spLocks noGrp="1"/>
          </p:cNvSpPr>
          <p:nvPr>
            <p:ph type="ftr" sz="quarter" idx="11"/>
          </p:nvPr>
        </p:nvSpPr>
        <p:spPr>
          <a:xfrm>
            <a:off x="5334000" y="6492875"/>
            <a:ext cx="3810000" cy="365125"/>
          </a:xfrm>
        </p:spPr>
        <p:txBody>
          <a:bodyPr/>
          <a:lstStyle/>
          <a:p>
            <a:r>
              <a:rPr lang="en-US" dirty="0" smtClean="0"/>
              <a:t>David M. Newman, Exploring the Architecture of Everyday Life, Brief Edition, 4e © SAGE Publications, Inc. 2015</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7" name="Rectangle 3"/>
          <p:cNvSpPr>
            <a:spLocks noGrp="1" noChangeArrowheads="1"/>
          </p:cNvSpPr>
          <p:nvPr>
            <p:ph idx="4294967295"/>
          </p:nvPr>
        </p:nvSpPr>
        <p:spPr>
          <a:xfrm>
            <a:off x="1981200" y="1371600"/>
            <a:ext cx="7162800" cy="4800600"/>
          </a:xfrm>
          <a:prstGeom prst="rect">
            <a:avLst/>
          </a:prstGeom>
        </p:spPr>
        <p:txBody>
          <a:bodyPr/>
          <a:lstStyle/>
          <a:p>
            <a:pPr>
              <a:spcBef>
                <a:spcPts val="0"/>
              </a:spcBef>
            </a:pPr>
            <a:r>
              <a:rPr lang="en-US" dirty="0"/>
              <a:t>Status: </a:t>
            </a:r>
            <a:r>
              <a:rPr lang="en-US" dirty="0" smtClean="0"/>
              <a:t>any </a:t>
            </a:r>
            <a:r>
              <a:rPr lang="en-US" dirty="0"/>
              <a:t>named social position that </a:t>
            </a:r>
            <a:r>
              <a:rPr lang="en-US" dirty="0" smtClean="0"/>
              <a:t>an individual </a:t>
            </a:r>
            <a:r>
              <a:rPr lang="en-US" dirty="0"/>
              <a:t>can occupy (e.g</a:t>
            </a:r>
            <a:r>
              <a:rPr lang="en-US" dirty="0" smtClean="0"/>
              <a:t>., </a:t>
            </a:r>
            <a:r>
              <a:rPr lang="en-US" dirty="0"/>
              <a:t>mother, student, electrician)</a:t>
            </a:r>
          </a:p>
          <a:p>
            <a:pPr>
              <a:spcBef>
                <a:spcPts val="0"/>
              </a:spcBef>
            </a:pPr>
            <a:endParaRPr lang="en-US" dirty="0" smtClean="0"/>
          </a:p>
          <a:p>
            <a:pPr>
              <a:spcBef>
                <a:spcPts val="0"/>
              </a:spcBef>
            </a:pPr>
            <a:r>
              <a:rPr lang="en-US" dirty="0" smtClean="0"/>
              <a:t>A status </a:t>
            </a:r>
            <a:r>
              <a:rPr lang="en-US" dirty="0"/>
              <a:t>can be ascribed or </a:t>
            </a:r>
            <a:r>
              <a:rPr lang="en-US" dirty="0" smtClean="0"/>
              <a:t>achieved</a:t>
            </a:r>
            <a:endParaRPr lang="en-US" dirty="0"/>
          </a:p>
          <a:p>
            <a:pPr lvl="1">
              <a:spcBef>
                <a:spcPts val="0"/>
              </a:spcBef>
            </a:pPr>
            <a:r>
              <a:rPr lang="en-US" dirty="0"/>
              <a:t>Ascribed </a:t>
            </a:r>
            <a:r>
              <a:rPr lang="en-US" dirty="0" smtClean="0"/>
              <a:t>status: acquired </a:t>
            </a:r>
            <a:r>
              <a:rPr lang="en-US" dirty="0"/>
              <a:t>at birth or taken on </a:t>
            </a:r>
            <a:r>
              <a:rPr lang="en-US" dirty="0" smtClean="0"/>
              <a:t>involuntarily</a:t>
            </a:r>
            <a:endParaRPr lang="en-US" dirty="0"/>
          </a:p>
          <a:p>
            <a:pPr lvl="1">
              <a:spcBef>
                <a:spcPts val="0"/>
              </a:spcBef>
            </a:pPr>
            <a:r>
              <a:rPr lang="en-US" dirty="0"/>
              <a:t>Achieved </a:t>
            </a:r>
            <a:r>
              <a:rPr lang="en-US" dirty="0" smtClean="0"/>
              <a:t>status: earned or taken on voluntarily</a:t>
            </a:r>
            <a:endParaRPr lang="en-US" dirty="0"/>
          </a:p>
        </p:txBody>
      </p:sp>
      <p:sp>
        <p:nvSpPr>
          <p:cNvPr id="1026" name="Rectangle 2"/>
          <p:cNvSpPr>
            <a:spLocks noGrp="1" noChangeArrowheads="1"/>
          </p:cNvSpPr>
          <p:nvPr>
            <p:ph type="title" idx="4294967295"/>
          </p:nvPr>
        </p:nvSpPr>
        <p:spPr>
          <a:xfrm>
            <a:off x="1371600" y="152400"/>
            <a:ext cx="6781800" cy="1141413"/>
          </a:xfrm>
          <a:prstGeom prst="rect">
            <a:avLst/>
          </a:prstGeom>
          <a:noFill/>
          <a:ln/>
        </p:spPr>
        <p:txBody>
          <a:bodyPr rtlCol="0">
            <a:normAutofit/>
            <a:scene3d>
              <a:camera prst="orthographicFront"/>
              <a:lightRig rig="soft" dir="t"/>
            </a:scene3d>
            <a:sp3d prstMaterial="softEdge">
              <a:bevelT w="25400" h="25400"/>
            </a:sp3d>
          </a:bodyPr>
          <a:lstStyle/>
          <a:p>
            <a:pPr fontAlgn="auto">
              <a:spcAft>
                <a:spcPts val="0"/>
              </a:spcAft>
              <a:defRPr/>
            </a:pPr>
            <a:r>
              <a:rPr lang="en-US" kern="1200" dirty="0">
                <a:latin typeface="+mj-lt"/>
                <a:ea typeface="+mj-ea"/>
                <a:cs typeface="+mj-cs"/>
              </a:rPr>
              <a:t>Status</a:t>
            </a:r>
          </a:p>
        </p:txBody>
      </p:sp>
      <p:sp>
        <p:nvSpPr>
          <p:cNvPr id="2" name="Footer Placeholder 1"/>
          <p:cNvSpPr>
            <a:spLocks noGrp="1"/>
          </p:cNvSpPr>
          <p:nvPr>
            <p:ph type="ftr" sz="quarter" idx="11"/>
          </p:nvPr>
        </p:nvSpPr>
        <p:spPr>
          <a:xfrm>
            <a:off x="5181600" y="6492875"/>
            <a:ext cx="3962400" cy="365125"/>
          </a:xfrm>
        </p:spPr>
        <p:txBody>
          <a:bodyPr/>
          <a:lstStyle/>
          <a:p>
            <a:r>
              <a:rPr lang="en-US" dirty="0" smtClean="0"/>
              <a:t>David M. Newman, Exploring the Architecture of Everyday Life, </a:t>
            </a:r>
          </a:p>
          <a:p>
            <a:r>
              <a:rPr lang="en-US" dirty="0" smtClean="0"/>
              <a:t>Brief Edition, 4e © SAGE Publications, Inc. 2015</a:t>
            </a:r>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7" name="Rectangle 1027"/>
          <p:cNvSpPr>
            <a:spLocks noGrp="1" noChangeArrowheads="1"/>
          </p:cNvSpPr>
          <p:nvPr>
            <p:ph idx="4294967295"/>
          </p:nvPr>
        </p:nvSpPr>
        <p:spPr>
          <a:xfrm>
            <a:off x="1752600" y="1219200"/>
            <a:ext cx="7391400" cy="4648200"/>
          </a:xfrm>
          <a:prstGeom prst="rect">
            <a:avLst/>
          </a:prstGeom>
        </p:spPr>
        <p:txBody>
          <a:bodyPr>
            <a:normAutofit/>
          </a:bodyPr>
          <a:lstStyle/>
          <a:p>
            <a:pPr>
              <a:spcBef>
                <a:spcPts val="0"/>
              </a:spcBef>
            </a:pPr>
            <a:r>
              <a:rPr lang="en-US" dirty="0">
                <a:latin typeface="Calibri" pitchFamily="34" charset="0"/>
                <a:cs typeface="Times New Roman" charset="0"/>
              </a:rPr>
              <a:t>Set of rights, obligations, </a:t>
            </a:r>
            <a:r>
              <a:rPr lang="en-US" dirty="0" smtClean="0">
                <a:latin typeface="Calibri" pitchFamily="34" charset="0"/>
                <a:cs typeface="Times New Roman" charset="0"/>
              </a:rPr>
              <a:t>and </a:t>
            </a:r>
            <a:r>
              <a:rPr lang="en-US" dirty="0">
                <a:latin typeface="Calibri" pitchFamily="34" charset="0"/>
                <a:cs typeface="Times New Roman" charset="0"/>
              </a:rPr>
              <a:t>duties associated with a particular status </a:t>
            </a:r>
            <a:endParaRPr lang="en-US" dirty="0" smtClean="0">
              <a:latin typeface="Calibri" pitchFamily="34" charset="0"/>
              <a:cs typeface="Times New Roman" charset="0"/>
            </a:endParaRPr>
          </a:p>
          <a:p>
            <a:pPr>
              <a:spcBef>
                <a:spcPts val="0"/>
              </a:spcBef>
            </a:pPr>
            <a:endParaRPr lang="en-US" dirty="0" smtClean="0">
              <a:latin typeface="Calibri" pitchFamily="34" charset="0"/>
              <a:cs typeface="Times New Roman" charset="0"/>
            </a:endParaRPr>
          </a:p>
          <a:p>
            <a:pPr>
              <a:spcBef>
                <a:spcPts val="0"/>
              </a:spcBef>
            </a:pPr>
            <a:r>
              <a:rPr lang="en-US" dirty="0" smtClean="0">
                <a:latin typeface="Calibri" pitchFamily="34" charset="0"/>
                <a:cs typeface="Times New Roman" charset="0"/>
              </a:rPr>
              <a:t>Role strain: when a person lacks the resources to fulfill the demands of a role</a:t>
            </a:r>
            <a:endParaRPr lang="en-US" dirty="0">
              <a:latin typeface="Calibri" pitchFamily="34" charset="0"/>
              <a:cs typeface="Times New Roman" charset="0"/>
            </a:endParaRPr>
          </a:p>
          <a:p>
            <a:pPr>
              <a:spcBef>
                <a:spcPts val="0"/>
              </a:spcBef>
            </a:pPr>
            <a:endParaRPr lang="en-US" dirty="0" smtClean="0">
              <a:latin typeface="Calibri" pitchFamily="34" charset="0"/>
            </a:endParaRPr>
          </a:p>
          <a:p>
            <a:pPr>
              <a:spcBef>
                <a:spcPts val="0"/>
              </a:spcBef>
            </a:pPr>
            <a:r>
              <a:rPr lang="en-US" dirty="0" smtClean="0">
                <a:latin typeface="Calibri" pitchFamily="34" charset="0"/>
              </a:rPr>
              <a:t>Role conflict: w</a:t>
            </a:r>
            <a:r>
              <a:rPr lang="en-US" dirty="0" smtClean="0">
                <a:latin typeface="Calibri" pitchFamily="34" charset="0"/>
                <a:cs typeface="Times New Roman" charset="0"/>
              </a:rPr>
              <a:t>hen </a:t>
            </a:r>
            <a:r>
              <a:rPr lang="en-US" dirty="0">
                <a:latin typeface="Calibri" pitchFamily="34" charset="0"/>
                <a:cs typeface="Times New Roman" charset="0"/>
              </a:rPr>
              <a:t>the demands of </a:t>
            </a:r>
            <a:r>
              <a:rPr lang="en-US" dirty="0" smtClean="0">
                <a:latin typeface="Calibri" pitchFamily="34" charset="0"/>
                <a:cs typeface="Times New Roman" charset="0"/>
              </a:rPr>
              <a:t>one role clash </a:t>
            </a:r>
            <a:r>
              <a:rPr lang="en-US" dirty="0">
                <a:latin typeface="Calibri" pitchFamily="34" charset="0"/>
                <a:cs typeface="Times New Roman" charset="0"/>
              </a:rPr>
              <a:t>with the demands of another </a:t>
            </a:r>
            <a:r>
              <a:rPr lang="en-US" dirty="0" smtClean="0">
                <a:latin typeface="Calibri" pitchFamily="34" charset="0"/>
                <a:cs typeface="Times New Roman" charset="0"/>
              </a:rPr>
              <a:t>role</a:t>
            </a:r>
            <a:endParaRPr lang="en-US" dirty="0">
              <a:latin typeface="Calibri" pitchFamily="34" charset="0"/>
              <a:cs typeface="Times New Roman" charset="0"/>
            </a:endParaRPr>
          </a:p>
        </p:txBody>
      </p:sp>
      <p:sp>
        <p:nvSpPr>
          <p:cNvPr id="26626" name="Rectangle 1026"/>
          <p:cNvSpPr>
            <a:spLocks noGrp="1" noChangeArrowheads="1"/>
          </p:cNvSpPr>
          <p:nvPr>
            <p:ph type="title" idx="4294967295"/>
          </p:nvPr>
        </p:nvSpPr>
        <p:spPr>
          <a:xfrm>
            <a:off x="1219200" y="152400"/>
            <a:ext cx="7315200" cy="1143000"/>
          </a:xfrm>
          <a:prstGeom prst="rect">
            <a:avLst/>
          </a:prstGeom>
          <a:noFill/>
          <a:ln/>
        </p:spPr>
        <p:txBody>
          <a:bodyPr rtlCol="0">
            <a:normAutofit/>
            <a:scene3d>
              <a:camera prst="orthographicFront"/>
              <a:lightRig rig="soft" dir="t"/>
            </a:scene3d>
            <a:sp3d prstMaterial="softEdge">
              <a:bevelT w="25400" h="25400"/>
            </a:sp3d>
          </a:bodyPr>
          <a:lstStyle/>
          <a:p>
            <a:pPr fontAlgn="auto">
              <a:spcAft>
                <a:spcPts val="0"/>
              </a:spcAft>
              <a:defRPr/>
            </a:pPr>
            <a:r>
              <a:rPr lang="en-US" kern="1200" dirty="0">
                <a:latin typeface="+mj-lt"/>
                <a:ea typeface="+mj-ea"/>
                <a:cs typeface="+mj-cs"/>
              </a:rPr>
              <a:t>Role</a:t>
            </a:r>
          </a:p>
        </p:txBody>
      </p:sp>
      <p:sp>
        <p:nvSpPr>
          <p:cNvPr id="2" name="Footer Placeholder 1"/>
          <p:cNvSpPr>
            <a:spLocks noGrp="1"/>
          </p:cNvSpPr>
          <p:nvPr>
            <p:ph type="ftr" sz="quarter" idx="11"/>
          </p:nvPr>
        </p:nvSpPr>
        <p:spPr>
          <a:xfrm>
            <a:off x="5171326" y="6484313"/>
            <a:ext cx="3962400" cy="365125"/>
          </a:xfrm>
        </p:spPr>
        <p:txBody>
          <a:bodyPr/>
          <a:lstStyle/>
          <a:p>
            <a:r>
              <a:rPr lang="en-US" dirty="0" smtClean="0"/>
              <a:t>David M. Newman, Exploring the Architecture of Everyday Life</a:t>
            </a:r>
          </a:p>
          <a:p>
            <a:r>
              <a:rPr lang="en-US" dirty="0" smtClean="0"/>
              <a:t> Brief Edition, 4e © SAGE Publications, Inc. 2015</a:t>
            </a:r>
            <a:endParaRPr lang="en-US"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9" name="Rectangle 3"/>
          <p:cNvSpPr>
            <a:spLocks noGrp="1" noChangeArrowheads="1"/>
          </p:cNvSpPr>
          <p:nvPr>
            <p:ph idx="4294967295"/>
          </p:nvPr>
        </p:nvSpPr>
        <p:spPr>
          <a:xfrm>
            <a:off x="1676400" y="1066800"/>
            <a:ext cx="7467600" cy="4953000"/>
          </a:xfrm>
          <a:prstGeom prst="rect">
            <a:avLst/>
          </a:prstGeom>
        </p:spPr>
        <p:txBody>
          <a:bodyPr>
            <a:noAutofit/>
          </a:bodyPr>
          <a:lstStyle/>
          <a:p>
            <a:pPr>
              <a:spcBef>
                <a:spcPts val="0"/>
              </a:spcBef>
            </a:pPr>
            <a:r>
              <a:rPr lang="en-US" sz="2400" u="sng" dirty="0" smtClean="0"/>
              <a:t>In-groups: </a:t>
            </a:r>
            <a:r>
              <a:rPr lang="en-US" sz="2400" dirty="0" smtClean="0"/>
              <a:t>when we belong and feel a sense of loyalty</a:t>
            </a:r>
          </a:p>
          <a:p>
            <a:pPr>
              <a:spcBef>
                <a:spcPts val="0"/>
              </a:spcBef>
            </a:pPr>
            <a:endParaRPr lang="en-US" sz="2400" dirty="0" smtClean="0"/>
          </a:p>
          <a:p>
            <a:pPr>
              <a:spcBef>
                <a:spcPts val="0"/>
              </a:spcBef>
            </a:pPr>
            <a:r>
              <a:rPr lang="en-US" sz="2400" u="sng" dirty="0" smtClean="0"/>
              <a:t>Out-groups: </a:t>
            </a:r>
            <a:r>
              <a:rPr lang="en-US" sz="2400" dirty="0" smtClean="0"/>
              <a:t>when we don’t belong and feel some antagonism</a:t>
            </a:r>
          </a:p>
          <a:p>
            <a:pPr marL="109728" indent="0">
              <a:spcBef>
                <a:spcPts val="0"/>
              </a:spcBef>
              <a:buNone/>
            </a:pPr>
            <a:endParaRPr lang="en-US" sz="2400" dirty="0" smtClean="0"/>
          </a:p>
          <a:p>
            <a:pPr>
              <a:spcBef>
                <a:spcPts val="0"/>
              </a:spcBef>
            </a:pPr>
            <a:r>
              <a:rPr lang="en-US" sz="2400" u="sng" dirty="0" smtClean="0"/>
              <a:t>Primary groups: </a:t>
            </a:r>
            <a:r>
              <a:rPr lang="en-US" sz="2400" dirty="0" smtClean="0"/>
              <a:t>long-term groups with strong direct attachment</a:t>
            </a:r>
          </a:p>
          <a:p>
            <a:pPr>
              <a:spcBef>
                <a:spcPts val="0"/>
              </a:spcBef>
            </a:pPr>
            <a:endParaRPr lang="en-US" sz="2400" dirty="0" smtClean="0"/>
          </a:p>
          <a:p>
            <a:pPr>
              <a:spcBef>
                <a:spcPts val="0"/>
              </a:spcBef>
            </a:pPr>
            <a:r>
              <a:rPr lang="en-US" sz="2400" u="sng" dirty="0" smtClean="0"/>
              <a:t>Secondary groups: </a:t>
            </a:r>
            <a:r>
              <a:rPr lang="en-US" sz="2400" dirty="0" smtClean="0"/>
              <a:t>more formal and impersonal </a:t>
            </a:r>
          </a:p>
        </p:txBody>
      </p:sp>
      <p:sp>
        <p:nvSpPr>
          <p:cNvPr id="9218" name="Rectangle 2"/>
          <p:cNvSpPr>
            <a:spLocks noGrp="1" noChangeArrowheads="1"/>
          </p:cNvSpPr>
          <p:nvPr>
            <p:ph type="title" idx="4294967295"/>
          </p:nvPr>
        </p:nvSpPr>
        <p:spPr>
          <a:xfrm>
            <a:off x="1143000" y="22302"/>
            <a:ext cx="6781800" cy="1143000"/>
          </a:xfrm>
          <a:prstGeom prst="rect">
            <a:avLst/>
          </a:prstGeom>
          <a:noFill/>
          <a:ln/>
        </p:spPr>
        <p:txBody>
          <a:bodyPr rtlCol="0">
            <a:normAutofit/>
            <a:scene3d>
              <a:camera prst="orthographicFront"/>
              <a:lightRig rig="soft" dir="t"/>
            </a:scene3d>
            <a:sp3d prstMaterial="softEdge">
              <a:bevelT w="25400" h="25400"/>
            </a:sp3d>
          </a:bodyPr>
          <a:lstStyle/>
          <a:p>
            <a:pPr fontAlgn="auto">
              <a:spcAft>
                <a:spcPts val="0"/>
              </a:spcAft>
              <a:defRPr/>
            </a:pPr>
            <a:r>
              <a:rPr lang="en-US" kern="1200" dirty="0">
                <a:latin typeface="+mj-lt"/>
                <a:ea typeface="+mj-ea"/>
                <a:cs typeface="+mj-cs"/>
              </a:rPr>
              <a:t>Groups</a:t>
            </a:r>
          </a:p>
        </p:txBody>
      </p:sp>
      <p:sp>
        <p:nvSpPr>
          <p:cNvPr id="2" name="Footer Placeholder 1"/>
          <p:cNvSpPr>
            <a:spLocks noGrp="1"/>
          </p:cNvSpPr>
          <p:nvPr>
            <p:ph type="ftr" sz="quarter" idx="11"/>
          </p:nvPr>
        </p:nvSpPr>
        <p:spPr>
          <a:xfrm>
            <a:off x="5105400" y="6466333"/>
            <a:ext cx="3962400" cy="365125"/>
          </a:xfrm>
        </p:spPr>
        <p:txBody>
          <a:bodyPr/>
          <a:lstStyle/>
          <a:p>
            <a:r>
              <a:rPr lang="en-US" dirty="0" smtClean="0"/>
              <a:t>David M. Newman, Exploring the Architecture of Everyday Life, </a:t>
            </a:r>
          </a:p>
          <a:p>
            <a:r>
              <a:rPr lang="en-US" dirty="0" smtClean="0"/>
              <a:t>Brief Edition, 4e © SAGE Publications, Inc. 2015</a:t>
            </a:r>
            <a:endParaRPr lang="en-US"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1" name="Rectangle 3"/>
          <p:cNvSpPr>
            <a:spLocks noGrp="1" noChangeArrowheads="1"/>
          </p:cNvSpPr>
          <p:nvPr>
            <p:ph idx="4294967295"/>
          </p:nvPr>
        </p:nvSpPr>
        <p:spPr>
          <a:xfrm>
            <a:off x="1524000" y="1143000"/>
            <a:ext cx="7620000" cy="4800600"/>
          </a:xfrm>
          <a:prstGeom prst="rect">
            <a:avLst/>
          </a:prstGeom>
        </p:spPr>
        <p:txBody>
          <a:bodyPr>
            <a:normAutofit lnSpcReduction="10000"/>
          </a:bodyPr>
          <a:lstStyle/>
          <a:p>
            <a:pPr>
              <a:lnSpc>
                <a:spcPct val="110000"/>
              </a:lnSpc>
              <a:spcBef>
                <a:spcPts val="0"/>
              </a:spcBef>
            </a:pPr>
            <a:endParaRPr lang="en-US" sz="3000" dirty="0" smtClean="0"/>
          </a:p>
          <a:p>
            <a:pPr>
              <a:lnSpc>
                <a:spcPct val="110000"/>
              </a:lnSpc>
              <a:spcBef>
                <a:spcPts val="0"/>
              </a:spcBef>
            </a:pPr>
            <a:r>
              <a:rPr lang="en-US" sz="3000" u="sng" dirty="0" smtClean="0"/>
              <a:t>Organizations</a:t>
            </a:r>
            <a:r>
              <a:rPr lang="en-US" sz="3000" u="sng" dirty="0"/>
              <a:t>: </a:t>
            </a:r>
            <a:r>
              <a:rPr lang="en-US" sz="2200" dirty="0">
                <a:cs typeface="Times New Roman" charset="0"/>
              </a:rPr>
              <a:t>Large, complex network of positions, created for a specific purpose and characterized by a hierarchical division of labor</a:t>
            </a:r>
          </a:p>
          <a:p>
            <a:pPr>
              <a:lnSpc>
                <a:spcPct val="110000"/>
              </a:lnSpc>
              <a:spcBef>
                <a:spcPts val="0"/>
              </a:spcBef>
            </a:pPr>
            <a:endParaRPr lang="en-US" sz="3000" dirty="0" smtClean="0"/>
          </a:p>
          <a:p>
            <a:pPr>
              <a:lnSpc>
                <a:spcPct val="110000"/>
              </a:lnSpc>
              <a:spcBef>
                <a:spcPts val="0"/>
              </a:spcBef>
            </a:pPr>
            <a:r>
              <a:rPr lang="en-US" sz="3000" u="sng" dirty="0" smtClean="0"/>
              <a:t>Social institutions</a:t>
            </a:r>
            <a:r>
              <a:rPr lang="en-US" sz="3000" u="sng" dirty="0"/>
              <a:t>: </a:t>
            </a:r>
            <a:r>
              <a:rPr lang="en-US" sz="2400" dirty="0">
                <a:cs typeface="Times New Roman" charset="0"/>
              </a:rPr>
              <a:t>Stable set of roles, statuses, groups, and organizations that provides a foundation for behavior in some major area of social life</a:t>
            </a:r>
          </a:p>
          <a:p>
            <a:pPr lvl="1">
              <a:lnSpc>
                <a:spcPct val="110000"/>
              </a:lnSpc>
              <a:spcBef>
                <a:spcPts val="0"/>
              </a:spcBef>
            </a:pPr>
            <a:endParaRPr lang="en-US" sz="2000" dirty="0" smtClean="0">
              <a:cs typeface="Times New Roman" charset="0"/>
            </a:endParaRPr>
          </a:p>
          <a:p>
            <a:pPr lvl="1">
              <a:lnSpc>
                <a:spcPct val="110000"/>
              </a:lnSpc>
              <a:spcBef>
                <a:spcPts val="0"/>
              </a:spcBef>
            </a:pPr>
            <a:r>
              <a:rPr lang="en-US" sz="2000" dirty="0" smtClean="0">
                <a:cs typeface="Times New Roman" charset="0"/>
              </a:rPr>
              <a:t>Examples</a:t>
            </a:r>
            <a:r>
              <a:rPr lang="en-US" sz="2000" dirty="0">
                <a:cs typeface="Times New Roman" charset="0"/>
              </a:rPr>
              <a:t>: education, family, politics, religion, health care, or the economy</a:t>
            </a:r>
          </a:p>
          <a:p>
            <a:pPr>
              <a:lnSpc>
                <a:spcPct val="90000"/>
              </a:lnSpc>
            </a:pPr>
            <a:endParaRPr lang="en-US" dirty="0"/>
          </a:p>
        </p:txBody>
      </p:sp>
      <p:sp>
        <p:nvSpPr>
          <p:cNvPr id="12290" name="Rectangle 2"/>
          <p:cNvSpPr>
            <a:spLocks noGrp="1" noChangeArrowheads="1"/>
          </p:cNvSpPr>
          <p:nvPr>
            <p:ph type="title" idx="4294967295"/>
          </p:nvPr>
        </p:nvSpPr>
        <p:spPr>
          <a:xfrm>
            <a:off x="1066800" y="228600"/>
            <a:ext cx="8839200" cy="914400"/>
          </a:xfrm>
          <a:prstGeom prst="rect">
            <a:avLst/>
          </a:prstGeom>
          <a:noFill/>
          <a:ln/>
        </p:spPr>
        <p:txBody>
          <a:bodyPr rtlCol="0">
            <a:normAutofit/>
            <a:scene3d>
              <a:camera prst="orthographicFront"/>
              <a:lightRig rig="soft" dir="t"/>
            </a:scene3d>
            <a:sp3d prstMaterial="softEdge">
              <a:bevelT w="25400" h="25400"/>
            </a:sp3d>
          </a:bodyPr>
          <a:lstStyle/>
          <a:p>
            <a:pPr fontAlgn="auto">
              <a:spcAft>
                <a:spcPts val="0"/>
              </a:spcAft>
              <a:defRPr/>
            </a:pPr>
            <a:r>
              <a:rPr lang="en-US" sz="3500" kern="1200" dirty="0">
                <a:latin typeface="+mj-lt"/>
                <a:ea typeface="+mj-ea"/>
                <a:cs typeface="+mj-cs"/>
              </a:rPr>
              <a:t>Organizations </a:t>
            </a:r>
            <a:r>
              <a:rPr lang="en-US" sz="3500" kern="1200" dirty="0" smtClean="0">
                <a:latin typeface="+mj-lt"/>
                <a:ea typeface="+mj-ea"/>
                <a:cs typeface="+mj-cs"/>
              </a:rPr>
              <a:t>and </a:t>
            </a:r>
            <a:r>
              <a:rPr lang="en-US" sz="3500" kern="1200" dirty="0">
                <a:latin typeface="+mj-lt"/>
                <a:ea typeface="+mj-ea"/>
                <a:cs typeface="+mj-cs"/>
              </a:rPr>
              <a:t>Social Institutions</a:t>
            </a:r>
          </a:p>
        </p:txBody>
      </p:sp>
      <p:sp>
        <p:nvSpPr>
          <p:cNvPr id="2" name="Footer Placeholder 1"/>
          <p:cNvSpPr>
            <a:spLocks noGrp="1"/>
          </p:cNvSpPr>
          <p:nvPr>
            <p:ph type="ftr" sz="quarter" idx="11"/>
          </p:nvPr>
        </p:nvSpPr>
        <p:spPr>
          <a:xfrm>
            <a:off x="5105400" y="6474895"/>
            <a:ext cx="3962400" cy="365125"/>
          </a:xfrm>
        </p:spPr>
        <p:txBody>
          <a:bodyPr/>
          <a:lstStyle/>
          <a:p>
            <a:r>
              <a:rPr lang="en-US" dirty="0" smtClean="0"/>
              <a:t>David M. Newman, Exploring the Architecture of Everyday Life, </a:t>
            </a:r>
          </a:p>
          <a:p>
            <a:r>
              <a:rPr lang="en-US" dirty="0" smtClean="0"/>
              <a:t>Brief Edition, 4e © SAGE Publications, Inc. 2015</a:t>
            </a:r>
            <a:endParaRPr lang="en-US"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3"/>
          <p:cNvSpPr>
            <a:spLocks noGrp="1" noChangeArrowheads="1"/>
          </p:cNvSpPr>
          <p:nvPr>
            <p:ph idx="4294967295"/>
          </p:nvPr>
        </p:nvSpPr>
        <p:spPr>
          <a:xfrm>
            <a:off x="1676400" y="1295400"/>
            <a:ext cx="7467600" cy="4648200"/>
          </a:xfrm>
          <a:prstGeom prst="rect">
            <a:avLst/>
          </a:prstGeom>
        </p:spPr>
        <p:txBody>
          <a:bodyPr>
            <a:normAutofit fontScale="92500" lnSpcReduction="20000"/>
          </a:bodyPr>
          <a:lstStyle/>
          <a:p>
            <a:r>
              <a:rPr lang="en-US" sz="2800" dirty="0" smtClean="0"/>
              <a:t>A society’s “personality”</a:t>
            </a:r>
          </a:p>
          <a:p>
            <a:endParaRPr lang="en-US" sz="2800" dirty="0" smtClean="0"/>
          </a:p>
          <a:p>
            <a:r>
              <a:rPr lang="en-US" sz="2800" dirty="0" smtClean="0"/>
              <a:t>Includes language, values, beliefs, rules, and physical artifacts that characterize a society</a:t>
            </a:r>
          </a:p>
          <a:p>
            <a:endParaRPr lang="en-US" sz="2800" dirty="0" smtClean="0"/>
          </a:p>
          <a:p>
            <a:r>
              <a:rPr lang="en-US" sz="2800" dirty="0" smtClean="0"/>
              <a:t>Provide general rules to live by</a:t>
            </a:r>
          </a:p>
          <a:p>
            <a:endParaRPr lang="en-US" sz="2800" dirty="0" smtClean="0"/>
          </a:p>
          <a:p>
            <a:r>
              <a:rPr lang="en-US" sz="2800" dirty="0" smtClean="0"/>
              <a:t>Values: provide ways to judge or assess goals or outcomes for their lives</a:t>
            </a:r>
          </a:p>
          <a:p>
            <a:pPr>
              <a:lnSpc>
                <a:spcPct val="110000"/>
              </a:lnSpc>
              <a:spcBef>
                <a:spcPts val="0"/>
              </a:spcBef>
            </a:pPr>
            <a:endParaRPr lang="en-US" sz="2600" dirty="0" smtClean="0"/>
          </a:p>
          <a:p>
            <a:pPr>
              <a:lnSpc>
                <a:spcPct val="110000"/>
              </a:lnSpc>
              <a:spcBef>
                <a:spcPts val="0"/>
              </a:spcBef>
            </a:pPr>
            <a:r>
              <a:rPr lang="en-US" sz="2600" dirty="0" smtClean="0"/>
              <a:t>Norms: culturally </a:t>
            </a:r>
            <a:r>
              <a:rPr lang="en-US" sz="2600" dirty="0"/>
              <a:t>defined “rules” of conduct; </a:t>
            </a:r>
            <a:r>
              <a:rPr lang="en-US" sz="2600" dirty="0" smtClean="0"/>
              <a:t>expectations </a:t>
            </a:r>
            <a:r>
              <a:rPr lang="en-US" sz="2600" dirty="0"/>
              <a:t>for behavior</a:t>
            </a:r>
          </a:p>
        </p:txBody>
      </p:sp>
      <p:sp>
        <p:nvSpPr>
          <p:cNvPr id="10242" name="Rectangle 2"/>
          <p:cNvSpPr>
            <a:spLocks noGrp="1" noChangeArrowheads="1"/>
          </p:cNvSpPr>
          <p:nvPr>
            <p:ph type="title" idx="4294967295"/>
          </p:nvPr>
        </p:nvSpPr>
        <p:spPr>
          <a:xfrm>
            <a:off x="1447800" y="152400"/>
            <a:ext cx="7696200" cy="954088"/>
          </a:xfrm>
          <a:prstGeom prst="rect">
            <a:avLst/>
          </a:prstGeom>
          <a:noFill/>
          <a:ln/>
        </p:spPr>
        <p:txBody>
          <a:bodyPr rtlCol="0">
            <a:normAutofit/>
            <a:scene3d>
              <a:camera prst="orthographicFront"/>
              <a:lightRig rig="soft" dir="t"/>
            </a:scene3d>
            <a:sp3d prstMaterial="softEdge">
              <a:bevelT w="25400" h="25400"/>
            </a:sp3d>
          </a:bodyPr>
          <a:lstStyle/>
          <a:p>
            <a:pPr fontAlgn="auto">
              <a:spcAft>
                <a:spcPts val="0"/>
              </a:spcAft>
              <a:defRPr/>
            </a:pPr>
            <a:r>
              <a:rPr lang="en-US" kern="1200" dirty="0" smtClean="0">
                <a:latin typeface="+mj-lt"/>
                <a:ea typeface="+mj-ea"/>
                <a:cs typeface="+mj-cs"/>
              </a:rPr>
              <a:t>Culture</a:t>
            </a:r>
            <a:endParaRPr lang="en-US" kern="1200" dirty="0">
              <a:latin typeface="+mj-lt"/>
              <a:ea typeface="+mj-ea"/>
              <a:cs typeface="+mj-cs"/>
            </a:endParaRPr>
          </a:p>
        </p:txBody>
      </p:sp>
      <p:sp>
        <p:nvSpPr>
          <p:cNvPr id="2" name="Footer Placeholder 1"/>
          <p:cNvSpPr>
            <a:spLocks noGrp="1"/>
          </p:cNvSpPr>
          <p:nvPr>
            <p:ph type="ftr" sz="quarter" idx="11"/>
          </p:nvPr>
        </p:nvSpPr>
        <p:spPr>
          <a:xfrm>
            <a:off x="5181600" y="6486026"/>
            <a:ext cx="3962400" cy="365125"/>
          </a:xfrm>
        </p:spPr>
        <p:txBody>
          <a:bodyPr/>
          <a:lstStyle/>
          <a:p>
            <a:r>
              <a:rPr lang="en-US" dirty="0" smtClean="0"/>
              <a:t>David M. Newman, Exploring the Architecture of Everyday Life, </a:t>
            </a:r>
          </a:p>
          <a:p>
            <a:r>
              <a:rPr lang="en-US" dirty="0" smtClean="0"/>
              <a:t>Brief Edition, 4e © SAGE Publications, Inc. 2015</a:t>
            </a:r>
            <a:endParaRPr lang="en-US" dirty="0"/>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Concours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Newman Theme</Template>
  <TotalTime>1296</TotalTime>
  <Words>1638</Words>
  <Application>Microsoft Office PowerPoint</Application>
  <PresentationFormat>On-screen Show (4:3)</PresentationFormat>
  <Paragraphs>185</Paragraphs>
  <Slides>18</Slides>
  <Notes>10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1_Concourse</vt:lpstr>
      <vt:lpstr>PowerPoint Presentation</vt:lpstr>
      <vt:lpstr>Society</vt:lpstr>
      <vt:lpstr>Individuals Structure Society</vt:lpstr>
      <vt:lpstr>Society Influences the Individual</vt:lpstr>
      <vt:lpstr>Status</vt:lpstr>
      <vt:lpstr>Role</vt:lpstr>
      <vt:lpstr>Groups</vt:lpstr>
      <vt:lpstr>Organizations and Social Institutions</vt:lpstr>
      <vt:lpstr>Culture</vt:lpstr>
      <vt:lpstr>Three Sociological Perspectives</vt:lpstr>
      <vt:lpstr>Structural-Functionalist Perspective</vt:lpstr>
      <vt:lpstr>Assumptions of Structural-Functionalism</vt:lpstr>
      <vt:lpstr>Conflict Perspective</vt:lpstr>
      <vt:lpstr>Assumptions of Conflict Perspective</vt:lpstr>
      <vt:lpstr>Symbolic Interactionism</vt:lpstr>
      <vt:lpstr>Assumptions of Symbolic Interactionism</vt:lpstr>
      <vt:lpstr>Theoretical Weaknesses</vt:lpstr>
      <vt:lpstr>Thinking Sociologically</vt:lpstr>
    </vt:vector>
  </TitlesOfParts>
  <Company>Csus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Seeing and Thinking Sociologically</dc:title>
  <dc:creator>user</dc:creator>
  <cp:lastModifiedBy>SageUser</cp:lastModifiedBy>
  <cp:revision>124</cp:revision>
  <dcterms:created xsi:type="dcterms:W3CDTF">2009-11-29T22:22:05Z</dcterms:created>
  <dcterms:modified xsi:type="dcterms:W3CDTF">2014-10-16T14:03:37Z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