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0" r:id="rId1"/>
  </p:sldMasterIdLst>
  <p:notesMasterIdLst>
    <p:notesMasterId r:id="rId19"/>
  </p:notesMasterIdLst>
  <p:sldIdLst>
    <p:sldId id="256" r:id="rId2"/>
    <p:sldId id="271" r:id="rId3"/>
    <p:sldId id="265" r:id="rId4"/>
    <p:sldId id="269" r:id="rId5"/>
    <p:sldId id="270" r:id="rId6"/>
    <p:sldId id="259" r:id="rId7"/>
    <p:sldId id="284" r:id="rId8"/>
    <p:sldId id="266" r:id="rId9"/>
    <p:sldId id="277" r:id="rId10"/>
    <p:sldId id="279" r:id="rId11"/>
    <p:sldId id="280" r:id="rId12"/>
    <p:sldId id="272" r:id="rId13"/>
    <p:sldId id="282" r:id="rId14"/>
    <p:sldId id="285" r:id="rId15"/>
    <p:sldId id="267" r:id="rId16"/>
    <p:sldId id="281" r:id="rId17"/>
    <p:sldId id="268"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14" clrIdx="0"/>
  <p:cmAuthor id="1" name="SageUser"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060" autoAdjust="0"/>
  </p:normalViewPr>
  <p:slideViewPr>
    <p:cSldViewPr>
      <p:cViewPr varScale="1">
        <p:scale>
          <a:sx n="81" d="100"/>
          <a:sy n="81" d="100"/>
        </p:scale>
        <p:origin x="-12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9FBC1D-02B5-471B-A418-354535CD92C4}" type="slidenum">
              <a:rPr lang="en-US"/>
              <a:pPr/>
              <a:t>‹#›</a:t>
            </a:fld>
            <a:endParaRPr lang="en-US"/>
          </a:p>
        </p:txBody>
      </p:sp>
    </p:spTree>
    <p:extLst>
      <p:ext uri="{BB962C8B-B14F-4D97-AF65-F5344CB8AC3E}">
        <p14:creationId xmlns:p14="http://schemas.microsoft.com/office/powerpoint/2010/main" val="7133411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9FBC1D-02B5-471B-A418-354535CD92C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examples? </a:t>
            </a:r>
          </a:p>
          <a:p>
            <a:endParaRPr lang="en-US" dirty="0" smtClean="0"/>
          </a:p>
          <a:p>
            <a:r>
              <a:rPr lang="en-US" dirty="0" smtClean="0"/>
              <a:t>What if you show too much emotion, even if it’s the correct emotion?</a:t>
            </a:r>
            <a:r>
              <a:rPr lang="en-US" baseline="0" dirty="0" smtClean="0"/>
              <a:t> What if you don’t show enough?</a:t>
            </a:r>
            <a:endParaRPr lang="en-US" dirty="0"/>
          </a:p>
        </p:txBody>
      </p:sp>
      <p:sp>
        <p:nvSpPr>
          <p:cNvPr id="4" name="Slide Number Placeholder 3"/>
          <p:cNvSpPr>
            <a:spLocks noGrp="1"/>
          </p:cNvSpPr>
          <p:nvPr>
            <p:ph type="sldNum" sz="quarter" idx="10"/>
          </p:nvPr>
        </p:nvSpPr>
        <p:spPr/>
        <p:txBody>
          <a:bodyPr/>
          <a:lstStyle/>
          <a:p>
            <a:fld id="{FFDAF73E-071C-4677-92E8-704294AFFCD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Ask students describe the norms of the sociology class they are taking. Are there specific rules? Are some ambiguous? Are some contradictory? How did they become aware of these rules? </a:t>
            </a:r>
            <a:endParaRPr lang="en-US" dirty="0"/>
          </a:p>
        </p:txBody>
      </p:sp>
      <p:sp>
        <p:nvSpPr>
          <p:cNvPr id="4" name="Slide Number Placeholder 3"/>
          <p:cNvSpPr>
            <a:spLocks noGrp="1"/>
          </p:cNvSpPr>
          <p:nvPr>
            <p:ph type="sldNum" sz="quarter" idx="10"/>
          </p:nvPr>
        </p:nvSpPr>
        <p:spPr/>
        <p:txBody>
          <a:bodyPr/>
          <a:lstStyle/>
          <a:p>
            <a:fld id="{FFDAF73E-071C-4677-92E8-704294AFFCD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pPr eaLnBrk="1" hangingPunct="1"/>
            <a:r>
              <a:rPr lang="en-US" dirty="0" smtClean="0"/>
              <a:t>Example: female genital mutilation, the</a:t>
            </a:r>
            <a:r>
              <a:rPr lang="en-US" baseline="0" dirty="0" smtClean="0"/>
              <a:t> mandate for a woman to cover her head or not show her hair to a male who is not related to her</a:t>
            </a:r>
            <a:endParaRPr lang="en-US" dirty="0" smtClean="0"/>
          </a:p>
        </p:txBody>
      </p:sp>
      <p:sp>
        <p:nvSpPr>
          <p:cNvPr id="28676" name="Slide Number Placeholder 3"/>
          <p:cNvSpPr>
            <a:spLocks noGrp="1"/>
          </p:cNvSpPr>
          <p:nvPr>
            <p:ph type="sldNum" sz="quarter" idx="5"/>
          </p:nvPr>
        </p:nvSpPr>
        <p:spPr>
          <a:noFill/>
        </p:spPr>
        <p:txBody>
          <a:bodyPr/>
          <a:lstStyle/>
          <a:p>
            <a:fld id="{D76577CB-9C3C-4A0E-841B-78B008F216F6}"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Because this can be a sensitive subject, ease students into the discussion with a relatively benign example such as what is considered an</a:t>
            </a:r>
            <a:r>
              <a:rPr lang="en-US" baseline="0" dirty="0" smtClean="0"/>
              <a:t> “appropriate” or “tasteful” color for the exterior of a house. In the U.S., bright colors are considered “tacky” but in Costa Rica, parts of Mexico…bright blue, lemon yellow, pink, orange…are considered perfectly appropriate and earth tones or “neutrals” are deemed dreary. The discussion can progress naturally to other practices, such as the expectation in some cultures for women to be virgins at the time of marriage, the removal of the foreskin from the male’s penis shortly after birth…</a:t>
            </a:r>
            <a:endParaRPr lang="en-US" dirty="0" smtClean="0"/>
          </a:p>
          <a:p>
            <a:endParaRPr lang="en-US" dirty="0"/>
          </a:p>
        </p:txBody>
      </p:sp>
      <p:sp>
        <p:nvSpPr>
          <p:cNvPr id="4" name="Slide Number Placeholder 3"/>
          <p:cNvSpPr>
            <a:spLocks noGrp="1"/>
          </p:cNvSpPr>
          <p:nvPr>
            <p:ph type="sldNum" sz="quarter" idx="10"/>
          </p:nvPr>
        </p:nvSpPr>
        <p:spPr/>
        <p:txBody>
          <a:bodyPr/>
          <a:lstStyle/>
          <a:p>
            <a:fld id="{3A9FBC1D-02B5-471B-A418-354535CD92C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Taarof</a:t>
            </a:r>
            <a:r>
              <a:rPr lang="en-US" dirty="0" smtClean="0"/>
              <a:t> is a way of giving false</a:t>
            </a:r>
            <a:r>
              <a:rPr lang="en-US" baseline="0" dirty="0" smtClean="0"/>
              <a:t> praise and making insincere promises that is polite and expected.</a:t>
            </a:r>
          </a:p>
          <a:p>
            <a:endParaRPr lang="en-US" baseline="0" dirty="0" smtClean="0"/>
          </a:p>
          <a:p>
            <a:r>
              <a:rPr lang="en-US" baseline="0" dirty="0" smtClean="0"/>
              <a:t>Thumbs up in Afghanistan and Iraq is equal to “the finger” in the United States</a:t>
            </a:r>
          </a:p>
          <a:p>
            <a:endParaRPr lang="en-US" baseline="0" dirty="0" smtClean="0"/>
          </a:p>
          <a:p>
            <a:r>
              <a:rPr lang="en-US" baseline="0" dirty="0" smtClean="0"/>
              <a:t>Starting new lines or cutting lines in India</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A9FBC1D-02B5-471B-A418-354535CD92C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791DE859-8D6F-4865-B75F-DCD22C85B54B}" type="slidenum">
              <a:rPr lang="en-US"/>
              <a:pPr/>
              <a:t>15</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algn="just"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Ask students to describe how they would be expected to behave if ill with a cold. How would this differ from having a broken foot? A chronic condition, like multiple sclerosis? </a:t>
            </a:r>
          </a:p>
          <a:p>
            <a:endParaRPr lang="en-US" baseline="0" dirty="0" smtClean="0"/>
          </a:p>
        </p:txBody>
      </p:sp>
      <p:sp>
        <p:nvSpPr>
          <p:cNvPr id="4" name="Slide Number Placeholder 3"/>
          <p:cNvSpPr>
            <a:spLocks noGrp="1"/>
          </p:cNvSpPr>
          <p:nvPr>
            <p:ph type="sldNum" sz="quarter" idx="10"/>
          </p:nvPr>
        </p:nvSpPr>
        <p:spPr/>
        <p:txBody>
          <a:bodyPr/>
          <a:lstStyle/>
          <a:p>
            <a:fld id="{FFDAF73E-071C-4677-92E8-704294AFFCD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EBF80F99-0A62-498F-B0CF-A630ABD50DDA}" type="slidenum">
              <a:rPr lang="en-US"/>
              <a:pPr/>
              <a:t>17</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u="sng" dirty="0" smtClean="0"/>
              <a:t>Universal</a:t>
            </a:r>
            <a:r>
              <a:rPr lang="en-US" dirty="0" smtClean="0"/>
              <a:t> = found in all cultures throughout all of human history;</a:t>
            </a:r>
            <a:r>
              <a:rPr lang="en-US" u="sng" dirty="0" smtClean="0"/>
              <a:t> exhaustive</a:t>
            </a:r>
            <a:r>
              <a:rPr lang="en-US" dirty="0" smtClean="0"/>
              <a:t> = that is, there’s no third sex; and </a:t>
            </a:r>
            <a:r>
              <a:rPr lang="en-US" u="sng" dirty="0" smtClean="0"/>
              <a:t>mutually exclusive</a:t>
            </a:r>
            <a:r>
              <a:rPr lang="en-US" dirty="0" smtClean="0"/>
              <a:t> = that is, a person cannot be both or be neither. </a:t>
            </a:r>
          </a:p>
          <a:p>
            <a:pPr eaLnBrk="1" hangingPunct="1"/>
            <a:r>
              <a:rPr lang="en-US" dirty="0" smtClean="0"/>
              <a:t>From the text:</a:t>
            </a:r>
          </a:p>
          <a:p>
            <a:pPr algn="just" eaLnBrk="1" hangingPunct="1"/>
            <a:r>
              <a:rPr lang="en-US" dirty="0" smtClean="0">
                <a:latin typeface="Minion" pitchFamily="18" charset="0"/>
                <a:cs typeface="Times New Roman" pitchFamily="18" charset="0"/>
              </a:rPr>
              <a:t>Some cultures acknowledge more than two categories. </a:t>
            </a:r>
            <a:r>
              <a:rPr lang="en-US" dirty="0" smtClean="0">
                <a:solidFill>
                  <a:srgbClr val="000000"/>
                </a:solidFill>
                <a:latin typeface="Minion" pitchFamily="18" charset="0"/>
                <a:cs typeface="Times New Roman" pitchFamily="18" charset="0"/>
              </a:rPr>
              <a:t>In traditional Navajo culture, for instance, one could be male, female, or </a:t>
            </a:r>
            <a:r>
              <a:rPr lang="en-US" i="1" dirty="0" err="1" smtClean="0">
                <a:solidFill>
                  <a:srgbClr val="000000"/>
                </a:solidFill>
                <a:latin typeface="Minion" pitchFamily="18" charset="0"/>
                <a:cs typeface="Times New Roman" pitchFamily="18" charset="0"/>
              </a:rPr>
              <a:t>nadle</a:t>
            </a:r>
            <a:r>
              <a:rPr lang="en-US" dirty="0" smtClean="0">
                <a:solidFill>
                  <a:srgbClr val="000000"/>
                </a:solidFill>
                <a:latin typeface="Minion" pitchFamily="18" charset="0"/>
                <a:cs typeface="Times New Roman" pitchFamily="18" charset="0"/>
              </a:rPr>
              <a:t>—a third sex assigned to those whose sex-typed anatomical characteristics were ambiguous at birth (M. K. Martin &amp; </a:t>
            </a:r>
            <a:r>
              <a:rPr lang="en-US" dirty="0" err="1" smtClean="0">
                <a:solidFill>
                  <a:srgbClr val="000000"/>
                </a:solidFill>
                <a:latin typeface="Minion" pitchFamily="18" charset="0"/>
                <a:cs typeface="Times New Roman" pitchFamily="18" charset="0"/>
              </a:rPr>
              <a:t>Voorhies</a:t>
            </a:r>
            <a:r>
              <a:rPr lang="en-US" dirty="0" smtClean="0">
                <a:solidFill>
                  <a:srgbClr val="000000"/>
                </a:solidFill>
                <a:latin typeface="Minion" pitchFamily="18" charset="0"/>
                <a:cs typeface="Times New Roman" pitchFamily="18" charset="0"/>
              </a:rPr>
              <a:t>, 1975). Physically normal individuals also had the opportunity to choose to become </a:t>
            </a:r>
            <a:r>
              <a:rPr lang="en-US" dirty="0" err="1" smtClean="0">
                <a:solidFill>
                  <a:srgbClr val="000000"/>
                </a:solidFill>
                <a:latin typeface="Minion" pitchFamily="18" charset="0"/>
                <a:cs typeface="Times New Roman" pitchFamily="18" charset="0"/>
              </a:rPr>
              <a:t>nadle</a:t>
            </a:r>
            <a:r>
              <a:rPr lang="en-US" dirty="0" smtClean="0">
                <a:solidFill>
                  <a:srgbClr val="000000"/>
                </a:solidFill>
                <a:latin typeface="Minion" pitchFamily="18" charset="0"/>
                <a:cs typeface="Times New Roman" pitchFamily="18" charset="0"/>
              </a:rPr>
              <a:t> if they so desired. </a:t>
            </a:r>
            <a:r>
              <a:rPr lang="en-US" dirty="0" err="1" smtClean="0">
                <a:solidFill>
                  <a:srgbClr val="000000"/>
                </a:solidFill>
                <a:latin typeface="Minion" pitchFamily="18" charset="0"/>
                <a:cs typeface="Times New Roman" pitchFamily="18" charset="0"/>
              </a:rPr>
              <a:t>Nadle</a:t>
            </a:r>
            <a:r>
              <a:rPr lang="en-US" dirty="0" smtClean="0">
                <a:solidFill>
                  <a:srgbClr val="000000"/>
                </a:solidFill>
                <a:latin typeface="Minion" pitchFamily="18" charset="0"/>
                <a:cs typeface="Times New Roman" pitchFamily="18" charset="0"/>
              </a:rPr>
              <a:t> were allowed to perform the tasks of both men and women. The </a:t>
            </a:r>
            <a:r>
              <a:rPr lang="en-US" i="1" dirty="0" err="1" smtClean="0">
                <a:solidFill>
                  <a:srgbClr val="000000"/>
                </a:solidFill>
                <a:latin typeface="Minion" pitchFamily="18" charset="0"/>
                <a:cs typeface="Times New Roman" pitchFamily="18" charset="0"/>
              </a:rPr>
              <a:t>hijras</a:t>
            </a:r>
            <a:r>
              <a:rPr lang="en-US" i="1" dirty="0" smtClean="0">
                <a:solidFill>
                  <a:srgbClr val="000000"/>
                </a:solidFill>
                <a:latin typeface="Minion" pitchFamily="18" charset="0"/>
                <a:cs typeface="Times New Roman" pitchFamily="18" charset="0"/>
              </a:rPr>
              <a:t> </a:t>
            </a:r>
            <a:r>
              <a:rPr lang="en-US" dirty="0" smtClean="0">
                <a:solidFill>
                  <a:srgbClr val="000000"/>
                </a:solidFill>
                <a:latin typeface="Minion" pitchFamily="18" charset="0"/>
                <a:cs typeface="Times New Roman" pitchFamily="18" charset="0"/>
              </a:rPr>
              <a:t>of India are neither men nor women (Nanda, 1990). They are born as men but by choice they have their genitals surgically removed. This transforms them not into women but into </a:t>
            </a:r>
            <a:r>
              <a:rPr lang="en-US" dirty="0" err="1" smtClean="0">
                <a:solidFill>
                  <a:srgbClr val="000000"/>
                </a:solidFill>
                <a:latin typeface="Minion" pitchFamily="18" charset="0"/>
                <a:cs typeface="Times New Roman" pitchFamily="18" charset="0"/>
              </a:rPr>
              <a:t>hijras</a:t>
            </a:r>
            <a:r>
              <a:rPr lang="en-US" dirty="0" smtClean="0">
                <a:solidFill>
                  <a:srgbClr val="000000"/>
                </a:solidFill>
                <a:latin typeface="Minion" pitchFamily="18" charset="0"/>
                <a:cs typeface="Times New Roman" pitchFamily="18" charset="0"/>
              </a:rPr>
              <a:t>, who live as women—dressing, standing, walking, and sitting as women. There are many figures in Hindu mythology who are neither male nor female. Hence Indian culture not only accommodates the </a:t>
            </a:r>
            <a:r>
              <a:rPr lang="en-US" dirty="0" err="1" smtClean="0">
                <a:solidFill>
                  <a:srgbClr val="000000"/>
                </a:solidFill>
                <a:latin typeface="Minion" pitchFamily="18" charset="0"/>
                <a:cs typeface="Times New Roman" pitchFamily="18" charset="0"/>
              </a:rPr>
              <a:t>hijras</a:t>
            </a:r>
            <a:r>
              <a:rPr lang="en-US" dirty="0" smtClean="0">
                <a:solidFill>
                  <a:srgbClr val="000000"/>
                </a:solidFill>
                <a:latin typeface="Minion" pitchFamily="18" charset="0"/>
                <a:cs typeface="Times New Roman" pitchFamily="18" charset="0"/>
              </a:rPr>
              <a:t> but views them as meaningful, even powerful beings.</a:t>
            </a:r>
          </a:p>
          <a:p>
            <a:pPr algn="just" eaLnBrk="1" hangingPunct="1"/>
            <a:r>
              <a:rPr lang="en-US" dirty="0" smtClean="0">
                <a:solidFill>
                  <a:srgbClr val="000000"/>
                </a:solidFill>
                <a:latin typeface="Minion" pitchFamily="18" charset="0"/>
                <a:cs typeface="Times New Roman" pitchFamily="18" charset="0"/>
              </a:rPr>
              <a:t>Such cross-cultural examples illustrate that our taken-for-granted beliefs about sex are not held worldwide. In other cultures sex is not dichotomous, exhaustive, or permanent. </a:t>
            </a:r>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some examples of American culture? What about of other</a:t>
            </a:r>
            <a:r>
              <a:rPr lang="en-US" baseline="0" dirty="0" smtClean="0"/>
              <a:t> cultures that you know? </a:t>
            </a:r>
          </a:p>
          <a:p>
            <a:r>
              <a:rPr lang="en-US" baseline="0" dirty="0" smtClean="0"/>
              <a:t>Drinking fountains – United States</a:t>
            </a:r>
          </a:p>
          <a:p>
            <a:r>
              <a:rPr lang="en-US" baseline="0" dirty="0" smtClean="0"/>
              <a:t>What about elements of culture that have changed over time?</a:t>
            </a:r>
          </a:p>
          <a:p>
            <a:r>
              <a:rPr lang="en-US" baseline="0" dirty="0" smtClean="0"/>
              <a:t>Wearing hats (and gloves for women)</a:t>
            </a:r>
          </a:p>
          <a:p>
            <a:r>
              <a:rPr lang="en-US" baseline="0" dirty="0" smtClean="0"/>
              <a:t>Formality of clothing</a:t>
            </a:r>
            <a:endParaRPr lang="en-US" dirty="0" smtClean="0"/>
          </a:p>
          <a:p>
            <a:endParaRPr lang="en-US" dirty="0"/>
          </a:p>
        </p:txBody>
      </p:sp>
      <p:sp>
        <p:nvSpPr>
          <p:cNvPr id="4" name="Slide Number Placeholder 3"/>
          <p:cNvSpPr>
            <a:spLocks noGrp="1"/>
          </p:cNvSpPr>
          <p:nvPr>
            <p:ph type="sldNum" sz="quarter" idx="10"/>
          </p:nvPr>
        </p:nvSpPr>
        <p:spPr/>
        <p:txBody>
          <a:bodyPr/>
          <a:lstStyle/>
          <a:p>
            <a:fld id="{3A9FBC1D-02B5-471B-A418-354535CD92C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Americans invented cars – what</a:t>
            </a:r>
            <a:r>
              <a:rPr lang="en-US" baseline="0" dirty="0" smtClean="0"/>
              <a:t> is the relationship between material and non-material culture for cars in America? How might it be different in other cultures? (freeways, motels, suburbs, lack of funding for public transportation, size of cars, need for inexpensive gas, cost of living in suburbs)</a:t>
            </a:r>
          </a:p>
          <a:p>
            <a:endParaRPr lang="en-US" baseline="0" dirty="0" smtClean="0"/>
          </a:p>
          <a:p>
            <a:r>
              <a:rPr lang="en-US" dirty="0" smtClean="0"/>
              <a:t>How are</a:t>
            </a:r>
            <a:r>
              <a:rPr lang="en-US" baseline="0" dirty="0" smtClean="0"/>
              <a:t> smart phones (material culture) a product of nonmaterial culture? How have they shaped nonmaterial culture?</a:t>
            </a:r>
            <a:endParaRPr lang="en-US" dirty="0"/>
          </a:p>
        </p:txBody>
      </p:sp>
      <p:sp>
        <p:nvSpPr>
          <p:cNvPr id="4" name="Slide Number Placeholder 3"/>
          <p:cNvSpPr>
            <a:spLocks noGrp="1"/>
          </p:cNvSpPr>
          <p:nvPr>
            <p:ph type="sldNum" sz="quarter" idx="10"/>
          </p:nvPr>
        </p:nvSpPr>
        <p:spPr/>
        <p:txBody>
          <a:bodyPr/>
          <a:lstStyle/>
          <a:p>
            <a:fld id="{3A9FBC1D-02B5-471B-A418-354535CD92C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9EF0298B-1639-47B5-8A26-260B35F9B0BD}" type="slidenum">
              <a:rPr lang="en-US"/>
              <a:pPr/>
              <a:t>4</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t>Material culture examples will abound. Food, clothing, music, smart phones.</a:t>
            </a:r>
          </a:p>
          <a:p>
            <a:pPr eaLnBrk="1" hangingPunct="1"/>
            <a:endParaRPr lang="en-US" dirty="0" smtClean="0"/>
          </a:p>
          <a:p>
            <a:pPr eaLnBrk="1" hangingPunct="1"/>
            <a:r>
              <a:rPr lang="en-US" dirty="0" smtClean="0"/>
              <a:t>Nonmaterial culture – this might be a good place to discuss same-sex</a:t>
            </a:r>
            <a:r>
              <a:rPr lang="en-US" baseline="0" dirty="0" smtClean="0"/>
              <a:t> marriage</a:t>
            </a:r>
            <a:r>
              <a:rPr lang="en-US" dirty="0" smtClean="0"/>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F6F221D4-6BD6-431C-833E-83B8A74E8B79}" type="slidenum">
              <a:rPr lang="en-US"/>
              <a:pPr/>
              <a:t>5</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r>
              <a:rPr lang="en-US" dirty="0" smtClean="0"/>
              <a:t>What are some</a:t>
            </a:r>
            <a:r>
              <a:rPr lang="en-US" baseline="0" dirty="0" smtClean="0"/>
              <a:t> examples of shared or traded culture? Regionally? Nationally? Foods? Words?</a:t>
            </a:r>
          </a:p>
          <a:p>
            <a:r>
              <a:rPr lang="en-US" baseline="0" dirty="0" smtClean="0"/>
              <a:t>Some people object to sharing and trading culture – can you think of any examples? (Remember “freedom fries”?)</a:t>
            </a:r>
          </a:p>
          <a:p>
            <a:r>
              <a:rPr lang="en-US" baseline="0" dirty="0" smtClean="0"/>
              <a:t>Why would some people worry about sharing and trading culture? </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F783DDE-DAB8-4A7F-8197-672F477FFBDF}" type="slidenum">
              <a:rPr lang="en-US"/>
              <a:pPr/>
              <a:t>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Ask students for</a:t>
            </a:r>
            <a:r>
              <a:rPr lang="en-US" baseline="0" dirty="0" smtClean="0"/>
              <a:t> examples of subcultures. Around what do these center? (Music, religion, sexuality…)</a:t>
            </a:r>
            <a:endParaRPr lang="en-US" dirty="0" smtClean="0"/>
          </a:p>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Smoking – we used to smoke</a:t>
            </a:r>
            <a:r>
              <a:rPr lang="en-US" baseline="0" dirty="0" smtClean="0"/>
              <a:t> in airplanes and movie theaters</a:t>
            </a:r>
          </a:p>
          <a:p>
            <a:endParaRPr lang="en-US" baseline="0" dirty="0" smtClean="0"/>
          </a:p>
          <a:p>
            <a:r>
              <a:rPr lang="en-US" baseline="0" dirty="0" smtClean="0"/>
              <a:t>Now – some effort to make it so hospitals can’t even hire smokers</a:t>
            </a:r>
          </a:p>
          <a:p>
            <a:endParaRPr lang="en-US" baseline="0" dirty="0" smtClean="0"/>
          </a:p>
          <a:p>
            <a:r>
              <a:rPr lang="en-US" baseline="0" dirty="0" smtClean="0"/>
              <a:t>Opium and cultural attitudes towards Chinese immigrants in the 19</a:t>
            </a:r>
            <a:r>
              <a:rPr lang="en-US" baseline="30000" dirty="0" smtClean="0"/>
              <a:t>th</a:t>
            </a:r>
            <a:r>
              <a:rPr lang="en-US" baseline="0" dirty="0" smtClean="0"/>
              <a:t> century</a:t>
            </a:r>
            <a:endParaRPr lang="en-US" dirty="0"/>
          </a:p>
        </p:txBody>
      </p:sp>
      <p:sp>
        <p:nvSpPr>
          <p:cNvPr id="4" name="Slide Number Placeholder 3"/>
          <p:cNvSpPr>
            <a:spLocks noGrp="1"/>
          </p:cNvSpPr>
          <p:nvPr>
            <p:ph type="sldNum" sz="quarter" idx="10"/>
          </p:nvPr>
        </p:nvSpPr>
        <p:spPr/>
        <p:txBody>
          <a:bodyPr/>
          <a:lstStyle/>
          <a:p>
            <a:fld id="{3A9FBC1D-02B5-471B-A418-354535CD92C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C095E17E-4C4E-4300-915D-141EEF9373E1}" type="slidenum">
              <a:rPr lang="en-US"/>
              <a:pPr/>
              <a:t>8</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r>
              <a:rPr lang="en-US" dirty="0" smtClean="0"/>
              <a:t>Norms</a:t>
            </a:r>
            <a:r>
              <a:rPr lang="en-US" baseline="0" dirty="0" smtClean="0"/>
              <a:t> are The Way We Do Things</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Can you think of some</a:t>
            </a:r>
            <a:r>
              <a:rPr lang="en-US" baseline="0" dirty="0" smtClean="0"/>
              <a:t> folkways </a:t>
            </a:r>
            <a:r>
              <a:rPr lang="en-US" baseline="0" dirty="0" err="1" smtClean="0"/>
              <a:t>vs</a:t>
            </a:r>
            <a:r>
              <a:rPr lang="en-US" baseline="0" dirty="0" smtClean="0"/>
              <a:t> mores? </a:t>
            </a:r>
            <a:endParaRPr lang="en-US" dirty="0" smtClean="0"/>
          </a:p>
          <a:p>
            <a:endParaRPr lang="en-US" baseline="0" dirty="0" smtClean="0"/>
          </a:p>
          <a:p>
            <a:r>
              <a:rPr lang="en-US" baseline="0" dirty="0" smtClean="0"/>
              <a:t>What are some norms at the level of mores? (do not take things that do not belong to you without permission, do not cause bodily injury to another person)</a:t>
            </a:r>
          </a:p>
          <a:p>
            <a:r>
              <a:rPr lang="en-US" baseline="0" dirty="0" smtClean="0"/>
              <a:t>What are some norms at the level of folkways? (waiting one’s turn in line, walking on the right side of the hallway)</a:t>
            </a: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 how changes in the economy have</a:t>
            </a:r>
            <a:r>
              <a:rPr lang="en-US" baseline="0" dirty="0" smtClean="0"/>
              <a:t> changed institutionalized norms regarding gender (specifically notions about parenting and housework)</a:t>
            </a:r>
            <a:endParaRPr lang="en-US" dirty="0"/>
          </a:p>
        </p:txBody>
      </p:sp>
      <p:sp>
        <p:nvSpPr>
          <p:cNvPr id="4" name="Slide Number Placeholder 3"/>
          <p:cNvSpPr>
            <a:spLocks noGrp="1"/>
          </p:cNvSpPr>
          <p:nvPr>
            <p:ph type="sldNum" sz="quarter" idx="10"/>
          </p:nvPr>
        </p:nvSpPr>
        <p:spPr/>
        <p:txBody>
          <a:bodyPr/>
          <a:lstStyle/>
          <a:p>
            <a:fld id="{FFDAF73E-071C-4677-92E8-704294AFFCD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6895947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0918364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10609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196885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330066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8560488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FEF7FAE7-AD63-49D0-A33E-A10B803D306A}"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364194118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David M. Newman, Exploring the Architecture of Everyday Life, Brief Edition, 4e © SAGE Publications, Inc. 2015</a:t>
            </a:r>
            <a:endParaRPr lang="en-US"/>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567720403"/>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114800" y="6324600"/>
            <a:ext cx="4876800" cy="365125"/>
          </a:xfrm>
        </p:spPr>
        <p:txBody>
          <a:bodyPr/>
          <a:lstStyle/>
          <a:p>
            <a:r>
              <a:rPr lang="en-US" sz="1400" dirty="0" smtClean="0"/>
              <a:t>David M. Newman, Exploring the Architecture of Everyday Life, Brief Edition, 4e © SAGE Publications, Inc. 2015</a:t>
            </a:r>
            <a:endParaRPr lang="en-US" sz="1400" dirty="0"/>
          </a:p>
        </p:txBody>
      </p:sp>
      <p:sp>
        <p:nvSpPr>
          <p:cNvPr id="2050" name="Rectangle 2" descr="Large confetti"/>
          <p:cNvSpPr>
            <a:spLocks noGrp="1" noChangeArrowheads="1"/>
          </p:cNvSpPr>
          <p:nvPr>
            <p:ph type="ctrTitle" idx="4294967295"/>
          </p:nvPr>
        </p:nvSpPr>
        <p:spPr>
          <a:xfrm>
            <a:off x="785446" y="304800"/>
            <a:ext cx="8382000" cy="5257800"/>
          </a:xfrm>
          <a:prstGeom prst="rect">
            <a:avLst/>
          </a:prstGeom>
          <a:noFill/>
          <a:ln/>
        </p:spPr>
        <p:txBody>
          <a:bodyPr lIns="45720" rIns="228600" anchor="b">
            <a:normAutofit/>
            <a:scene3d>
              <a:camera prst="orthographicFront"/>
              <a:lightRig rig="soft" dir="t">
                <a:rot lat="0" lon="0" rev="2400000"/>
              </a:lightRig>
            </a:scene3d>
            <a:sp3d>
              <a:bevelT w="19050" h="12700"/>
            </a:sp3d>
          </a:bodyPr>
          <a:lstStyle/>
          <a:p>
            <a:pPr algn="r">
              <a:defRPr/>
            </a:pPr>
            <a:r>
              <a:rPr lang="en-US" sz="7000" b="0" kern="1200" dirty="0">
                <a:solidFill>
                  <a:schemeClr val="tx1"/>
                </a:solidFill>
              </a:rPr>
              <a:t>Chapter </a:t>
            </a:r>
            <a:r>
              <a:rPr lang="en-US" sz="7000" b="0" kern="1200" dirty="0" smtClean="0">
                <a:solidFill>
                  <a:schemeClr val="tx1"/>
                </a:solidFill>
              </a:rPr>
              <a:t>4</a:t>
            </a:r>
            <a:br>
              <a:rPr lang="en-US" sz="7000" b="0" kern="1200" dirty="0" smtClean="0">
                <a:solidFill>
                  <a:schemeClr val="tx1"/>
                </a:solidFill>
              </a:rPr>
            </a:br>
            <a:r>
              <a:rPr lang="en-US" sz="4900" b="0" dirty="0">
                <a:solidFill>
                  <a:schemeClr val="tx1"/>
                </a:solidFill>
              </a:rPr>
              <a:t>Building Order: </a:t>
            </a:r>
            <a:r>
              <a:rPr lang="en-US" sz="4900" b="0" dirty="0" smtClean="0">
                <a:solidFill>
                  <a:schemeClr val="tx1"/>
                </a:solidFill>
              </a:rPr>
              <a:t/>
            </a:r>
            <a:br>
              <a:rPr lang="en-US" sz="4900" b="0" dirty="0" smtClean="0">
                <a:solidFill>
                  <a:schemeClr val="tx1"/>
                </a:solidFill>
              </a:rPr>
            </a:br>
            <a:r>
              <a:rPr lang="en-US" sz="4900" b="0" dirty="0" smtClean="0">
                <a:solidFill>
                  <a:schemeClr val="tx1"/>
                </a:solidFill>
              </a:rPr>
              <a:t>Culture </a:t>
            </a:r>
            <a:r>
              <a:rPr lang="en-US" sz="4900" b="0" dirty="0">
                <a:solidFill>
                  <a:schemeClr val="tx1"/>
                </a:solidFill>
              </a:rPr>
              <a:t>and History</a:t>
            </a:r>
            <a:r>
              <a:rPr lang="en-US" sz="7200" b="0" dirty="0">
                <a:solidFill>
                  <a:schemeClr val="tx1"/>
                </a:solidFill>
              </a:rPr>
              <a:t/>
            </a:r>
            <a:br>
              <a:rPr lang="en-US" sz="7200" b="0" dirty="0">
                <a:solidFill>
                  <a:schemeClr val="tx1"/>
                </a:solidFill>
              </a:rPr>
            </a:br>
            <a:endParaRPr lang="en-US" sz="7000" b="0" kern="1200" dirty="0">
              <a:solidFill>
                <a:schemeClr val="tx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600200"/>
            <a:ext cx="8229600" cy="4525963"/>
          </a:xfrm>
        </p:spPr>
        <p:txBody>
          <a:bodyPr>
            <a:normAutofit/>
          </a:bodyPr>
          <a:lstStyle/>
          <a:p>
            <a:r>
              <a:rPr lang="en-US" dirty="0" smtClean="0"/>
              <a:t>Emotions seem natural, spontaneous</a:t>
            </a:r>
          </a:p>
          <a:p>
            <a:r>
              <a:rPr lang="en-US" dirty="0" smtClean="0"/>
              <a:t>But, their expression is governed by rules</a:t>
            </a:r>
          </a:p>
          <a:p>
            <a:pPr lvl="1"/>
            <a:r>
              <a:rPr lang="en-US" dirty="0" smtClean="0"/>
              <a:t>How should you react at funerals?</a:t>
            </a:r>
          </a:p>
          <a:p>
            <a:pPr lvl="1"/>
            <a:r>
              <a:rPr lang="en-US" dirty="0" smtClean="0"/>
              <a:t>At weddings?</a:t>
            </a:r>
          </a:p>
          <a:p>
            <a:pPr lvl="1"/>
            <a:r>
              <a:rPr lang="en-US" dirty="0" smtClean="0"/>
              <a:t>When you get good news?</a:t>
            </a:r>
          </a:p>
          <a:p>
            <a:pPr lvl="1"/>
            <a:r>
              <a:rPr lang="en-US" dirty="0" smtClean="0"/>
              <a:t>If the good news is at someone else’s expense?</a:t>
            </a:r>
          </a:p>
          <a:p>
            <a:pPr lvl="1"/>
            <a:r>
              <a:rPr lang="en-US" dirty="0" smtClean="0"/>
              <a:t>If you are a doctor giving bad news to a patient?</a:t>
            </a:r>
          </a:p>
          <a:p>
            <a:pPr lvl="1"/>
            <a:r>
              <a:rPr lang="en-US" dirty="0" smtClean="0"/>
              <a:t>If you a flight attendant during turbulence?</a:t>
            </a:r>
            <a:endParaRPr lang="en-US" dirty="0"/>
          </a:p>
        </p:txBody>
      </p:sp>
      <p:sp>
        <p:nvSpPr>
          <p:cNvPr id="5" name="Footer Placeholder 4"/>
          <p:cNvSpPr>
            <a:spLocks noGrp="1"/>
          </p:cNvSpPr>
          <p:nvPr>
            <p:ph type="ftr" sz="quarter" idx="11"/>
          </p:nvPr>
        </p:nvSpPr>
        <p:spPr>
          <a:xfrm>
            <a:off x="6248400" y="6492875"/>
            <a:ext cx="2895600" cy="365125"/>
          </a:xfrm>
          <a:noFill/>
        </p:spPr>
        <p:txBody>
          <a:bodyPr anchor="t"/>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371600" y="0"/>
            <a:ext cx="8229600" cy="1143000"/>
          </a:xfrm>
        </p:spPr>
        <p:txBody>
          <a:bodyPr/>
          <a:lstStyle/>
          <a:p>
            <a:r>
              <a:rPr lang="en-US" dirty="0" smtClean="0"/>
              <a:t>Institutionalized Emotions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981200"/>
            <a:ext cx="7772400" cy="4525963"/>
          </a:xfrm>
        </p:spPr>
        <p:txBody>
          <a:bodyPr>
            <a:normAutofit/>
          </a:bodyPr>
          <a:lstStyle/>
          <a:p>
            <a:pPr>
              <a:spcBef>
                <a:spcPts val="0"/>
              </a:spcBef>
            </a:pPr>
            <a:r>
              <a:rPr lang="en-US" dirty="0" smtClean="0"/>
              <a:t>Norms provide a framework for our actions and choices</a:t>
            </a:r>
          </a:p>
          <a:p>
            <a:pPr lvl="1">
              <a:spcBef>
                <a:spcPts val="0"/>
              </a:spcBef>
            </a:pPr>
            <a:r>
              <a:rPr lang="en-US" dirty="0" smtClean="0"/>
              <a:t>May be vague</a:t>
            </a:r>
          </a:p>
          <a:p>
            <a:pPr lvl="1">
              <a:spcBef>
                <a:spcPts val="0"/>
              </a:spcBef>
            </a:pPr>
            <a:r>
              <a:rPr lang="en-US" dirty="0" smtClean="0"/>
              <a:t>May be contradictory</a:t>
            </a:r>
          </a:p>
          <a:p>
            <a:pPr>
              <a:spcBef>
                <a:spcPts val="0"/>
              </a:spcBef>
            </a:pPr>
            <a:r>
              <a:rPr lang="en-US" dirty="0" smtClean="0"/>
              <a:t>Sanctions discourage violations</a:t>
            </a:r>
          </a:p>
          <a:p>
            <a:pPr lvl="1">
              <a:spcBef>
                <a:spcPts val="0"/>
              </a:spcBef>
            </a:pPr>
            <a:r>
              <a:rPr lang="en-US" dirty="0" smtClean="0"/>
              <a:t>Direct response to a behavior</a:t>
            </a:r>
          </a:p>
          <a:p>
            <a:pPr lvl="1">
              <a:spcBef>
                <a:spcPts val="0"/>
              </a:spcBef>
            </a:pPr>
            <a:r>
              <a:rPr lang="en-US" dirty="0" smtClean="0"/>
              <a:t>Symbolically reinforce the culture’s rules and values</a:t>
            </a:r>
          </a:p>
        </p:txBody>
      </p:sp>
      <p:sp>
        <p:nvSpPr>
          <p:cNvPr id="5" name="Footer Placeholder 4"/>
          <p:cNvSpPr>
            <a:spLocks noGrp="1"/>
          </p:cNvSpPr>
          <p:nvPr>
            <p:ph type="ftr" sz="quarter" idx="11"/>
          </p:nvPr>
        </p:nvSpPr>
        <p:spPr>
          <a:xfrm>
            <a:off x="4724400" y="6248400"/>
            <a:ext cx="44196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143000" y="152400"/>
            <a:ext cx="8229600" cy="1143000"/>
          </a:xfrm>
        </p:spPr>
        <p:txBody>
          <a:bodyPr/>
          <a:lstStyle/>
          <a:p>
            <a:r>
              <a:rPr lang="en-US" dirty="0" smtClean="0"/>
              <a:t>Norms and Sanctions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Content Placeholder 2"/>
          <p:cNvSpPr>
            <a:spLocks noGrp="1"/>
          </p:cNvSpPr>
          <p:nvPr>
            <p:ph idx="1"/>
          </p:nvPr>
        </p:nvSpPr>
        <p:spPr>
          <a:xfrm>
            <a:off x="1066800" y="1752600"/>
            <a:ext cx="7086600" cy="4221163"/>
          </a:xfrm>
        </p:spPr>
        <p:txBody>
          <a:bodyPr>
            <a:normAutofit/>
          </a:bodyPr>
          <a:lstStyle/>
          <a:p>
            <a:pPr>
              <a:spcBef>
                <a:spcPts val="0"/>
              </a:spcBef>
            </a:pPr>
            <a:r>
              <a:rPr lang="en-US" dirty="0" smtClean="0">
                <a:cs typeface="Times New Roman" pitchFamily="18" charset="0"/>
              </a:rPr>
              <a:t>P</a:t>
            </a:r>
            <a:r>
              <a:rPr lang="en-US" dirty="0" smtClean="0"/>
              <a:t>eople’s </a:t>
            </a:r>
            <a:r>
              <a:rPr lang="en-US" dirty="0"/>
              <a:t>beliefs and activities should be interpreted in terms of their own</a:t>
            </a:r>
            <a:r>
              <a:rPr lang="en-US" dirty="0">
                <a:solidFill>
                  <a:srgbClr val="B1A35A"/>
                </a:solidFill>
              </a:rPr>
              <a:t> </a:t>
            </a:r>
            <a:r>
              <a:rPr lang="en-US" dirty="0" smtClean="0"/>
              <a:t>culture (in context)</a:t>
            </a:r>
          </a:p>
          <a:p>
            <a:pPr>
              <a:spcBef>
                <a:spcPts val="0"/>
              </a:spcBef>
            </a:pPr>
            <a:r>
              <a:rPr lang="en-US" dirty="0" smtClean="0"/>
              <a:t>May present ethical quandaries</a:t>
            </a:r>
            <a:endParaRPr lang="en-US" dirty="0"/>
          </a:p>
        </p:txBody>
      </p:sp>
      <p:sp>
        <p:nvSpPr>
          <p:cNvPr id="5" name="Footer Placeholder 4"/>
          <p:cNvSpPr>
            <a:spLocks noGrp="1"/>
          </p:cNvSpPr>
          <p:nvPr>
            <p:ph type="ftr" sz="quarter" idx="11"/>
          </p:nvPr>
        </p:nvSpPr>
        <p:spPr>
          <a:xfrm>
            <a:off x="5181600" y="6172200"/>
            <a:ext cx="3886200" cy="457200"/>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066800" y="0"/>
            <a:ext cx="8229600" cy="1066800"/>
          </a:xfrm>
          <a:noFill/>
          <a:ln/>
        </p:spPr>
        <p:txBody>
          <a:bodyPr anchor="b">
            <a:noAutofit/>
            <a:scene3d>
              <a:camera prst="orthographicFront"/>
              <a:lightRig rig="soft" dir="t">
                <a:rot lat="0" lon="0" rev="2400000"/>
              </a:lightRig>
            </a:scene3d>
            <a:sp3d>
              <a:bevelT w="19050" h="12700"/>
            </a:sp3d>
          </a:bodyPr>
          <a:lstStyle/>
          <a:p>
            <a:pPr marL="54864" fontAlgn="auto">
              <a:spcAft>
                <a:spcPts val="0"/>
              </a:spcAft>
              <a:defRPr/>
            </a:pPr>
            <a:r>
              <a:rPr lang="en-US" kern="1200" dirty="0">
                <a:latin typeface="+mj-lt"/>
                <a:ea typeface="+mj-ea"/>
                <a:cs typeface="+mj-cs"/>
              </a:rPr>
              <a:t>Cultural </a:t>
            </a:r>
            <a:r>
              <a:rPr lang="en-US" kern="1200" dirty="0" smtClean="0">
                <a:latin typeface="+mj-lt"/>
                <a:ea typeface="+mj-ea"/>
                <a:cs typeface="+mj-cs"/>
              </a:rPr>
              <a:t>Relativism</a:t>
            </a:r>
            <a:endParaRPr lang="en-US" kern="1200" dirty="0">
              <a:latin typeface="+mj-lt"/>
              <a:ea typeface="+mj-ea"/>
              <a:cs typeface="+mj-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66800" y="1905000"/>
            <a:ext cx="7848600" cy="4525963"/>
          </a:xfrm>
        </p:spPr>
        <p:txBody>
          <a:bodyPr/>
          <a:lstStyle/>
          <a:p>
            <a:pPr>
              <a:spcBef>
                <a:spcPts val="0"/>
              </a:spcBef>
            </a:pPr>
            <a:r>
              <a:rPr lang="en-US" u="sng" dirty="0" smtClean="0">
                <a:cs typeface="Times New Roman" pitchFamily="18" charset="0"/>
              </a:rPr>
              <a:t>Ethnocentrism: </a:t>
            </a:r>
            <a:r>
              <a:rPr lang="en-US" dirty="0" smtClean="0">
                <a:cs typeface="Times New Roman" pitchFamily="18" charset="0"/>
              </a:rPr>
              <a:t>the tendency to evaluate other cultures using one’s own culture as a standard </a:t>
            </a:r>
          </a:p>
          <a:p>
            <a:pPr>
              <a:buNone/>
            </a:pPr>
            <a:endParaRPr lang="en-US" dirty="0"/>
          </a:p>
        </p:txBody>
      </p:sp>
      <p:sp>
        <p:nvSpPr>
          <p:cNvPr id="7" name="Footer Placeholder 4"/>
          <p:cNvSpPr>
            <a:spLocks noGrp="1"/>
          </p:cNvSpPr>
          <p:nvPr>
            <p:ph type="ftr" sz="quarter" idx="11"/>
          </p:nvPr>
        </p:nvSpPr>
        <p:spPr>
          <a:xfrm>
            <a:off x="4953000" y="6457864"/>
            <a:ext cx="41910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5" name="Title 4"/>
          <p:cNvSpPr>
            <a:spLocks noGrp="1"/>
          </p:cNvSpPr>
          <p:nvPr>
            <p:ph type="title"/>
          </p:nvPr>
        </p:nvSpPr>
        <p:spPr>
          <a:xfrm>
            <a:off x="1219200" y="152400"/>
            <a:ext cx="8229600" cy="1143000"/>
          </a:xfrm>
        </p:spPr>
        <p:txBody>
          <a:bodyPr/>
          <a:lstStyle/>
          <a:p>
            <a:r>
              <a:rPr lang="en-US" dirty="0" smtClean="0"/>
              <a:t>Ethnocentrism</a:t>
            </a:r>
            <a:endParaRPr lang="en-US"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66800" y="1371600"/>
            <a:ext cx="7239000" cy="4525963"/>
          </a:xfrm>
        </p:spPr>
        <p:txBody>
          <a:bodyPr/>
          <a:lstStyle/>
          <a:p>
            <a:r>
              <a:rPr lang="en-US" dirty="0" smtClean="0"/>
              <a:t>Doing </a:t>
            </a:r>
            <a:r>
              <a:rPr lang="en-US" i="1" dirty="0" err="1" smtClean="0"/>
              <a:t>taarof</a:t>
            </a:r>
            <a:r>
              <a:rPr lang="en-US" i="1" dirty="0" smtClean="0"/>
              <a:t> </a:t>
            </a:r>
            <a:r>
              <a:rPr lang="en-US" dirty="0" smtClean="0"/>
              <a:t>in Iran</a:t>
            </a:r>
          </a:p>
          <a:p>
            <a:endParaRPr lang="en-US" dirty="0" smtClean="0"/>
          </a:p>
          <a:p>
            <a:r>
              <a:rPr lang="en-US" dirty="0" smtClean="0"/>
              <a:t>Hand gestures across cultures</a:t>
            </a:r>
          </a:p>
          <a:p>
            <a:endParaRPr lang="en-US" dirty="0" smtClean="0"/>
          </a:p>
          <a:p>
            <a:r>
              <a:rPr lang="en-US" dirty="0" smtClean="0"/>
              <a:t>Forming lines</a:t>
            </a:r>
          </a:p>
          <a:p>
            <a:endParaRPr lang="en-US" dirty="0"/>
          </a:p>
        </p:txBody>
      </p:sp>
      <p:sp>
        <p:nvSpPr>
          <p:cNvPr id="7" name="Footer Placeholder 4"/>
          <p:cNvSpPr>
            <a:spLocks noGrp="1"/>
          </p:cNvSpPr>
          <p:nvPr>
            <p:ph type="ftr" sz="quarter" idx="11"/>
          </p:nvPr>
        </p:nvSpPr>
        <p:spPr>
          <a:xfrm>
            <a:off x="4893276" y="6324600"/>
            <a:ext cx="4250724"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5" name="Title 4"/>
          <p:cNvSpPr>
            <a:spLocks noGrp="1"/>
          </p:cNvSpPr>
          <p:nvPr>
            <p:ph type="title"/>
          </p:nvPr>
        </p:nvSpPr>
        <p:spPr>
          <a:xfrm>
            <a:off x="1066800" y="152400"/>
            <a:ext cx="8229600" cy="1143000"/>
          </a:xfrm>
        </p:spPr>
        <p:txBody>
          <a:bodyPr/>
          <a:lstStyle/>
          <a:p>
            <a:r>
              <a:rPr lang="en-US" dirty="0" smtClean="0"/>
              <a:t>Managing Cultural Variation</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1066800" y="1295400"/>
            <a:ext cx="7772400" cy="4525963"/>
          </a:xfrm>
        </p:spPr>
        <p:txBody>
          <a:bodyPr>
            <a:noAutofit/>
          </a:bodyPr>
          <a:lstStyle/>
          <a:p>
            <a:pPr>
              <a:spcBef>
                <a:spcPts val="0"/>
              </a:spcBef>
            </a:pPr>
            <a:endParaRPr lang="en-US" dirty="0" smtClean="0"/>
          </a:p>
          <a:p>
            <a:pPr>
              <a:spcBef>
                <a:spcPts val="0"/>
              </a:spcBef>
            </a:pPr>
            <a:r>
              <a:rPr lang="en-US" dirty="0" smtClean="0"/>
              <a:t>U.S. medical </a:t>
            </a:r>
            <a:r>
              <a:rPr lang="en-US" dirty="0"/>
              <a:t>treatment tends to derive from an aggressive, “can do”</a:t>
            </a:r>
            <a:r>
              <a:rPr lang="en-US" dirty="0">
                <a:solidFill>
                  <a:srgbClr val="B1A35A"/>
                </a:solidFill>
              </a:rPr>
              <a:t> </a:t>
            </a:r>
            <a:r>
              <a:rPr lang="en-US" dirty="0" smtClean="0"/>
              <a:t>spirit</a:t>
            </a:r>
            <a:endParaRPr lang="en-US" dirty="0"/>
          </a:p>
          <a:p>
            <a:pPr lvl="1">
              <a:spcBef>
                <a:spcPts val="0"/>
              </a:spcBef>
            </a:pPr>
            <a:r>
              <a:rPr lang="en-US" dirty="0" smtClean="0">
                <a:solidFill>
                  <a:srgbClr val="1C1C11"/>
                </a:solidFill>
              </a:rPr>
              <a:t>U.S. doctors </a:t>
            </a:r>
            <a:r>
              <a:rPr lang="en-US" dirty="0" smtClean="0"/>
              <a:t>are </a:t>
            </a:r>
            <a:r>
              <a:rPr lang="en-US" dirty="0" smtClean="0">
                <a:solidFill>
                  <a:srgbClr val="1C1C11"/>
                </a:solidFill>
              </a:rPr>
              <a:t>more likely </a:t>
            </a:r>
            <a:r>
              <a:rPr lang="en-US" dirty="0" smtClean="0"/>
              <a:t>than European doctors to prescribe drugs and resort to surgery</a:t>
            </a:r>
          </a:p>
          <a:p>
            <a:pPr lvl="1">
              <a:spcBef>
                <a:spcPts val="0"/>
              </a:spcBef>
            </a:pPr>
            <a:r>
              <a:rPr lang="en-US" dirty="0" smtClean="0"/>
              <a:t>Expressions: Cancer survivor, battling cancer, fighting cancer</a:t>
            </a:r>
          </a:p>
        </p:txBody>
      </p:sp>
      <p:sp>
        <p:nvSpPr>
          <p:cNvPr id="5" name="Footer Placeholder 4"/>
          <p:cNvSpPr>
            <a:spLocks noGrp="1"/>
          </p:cNvSpPr>
          <p:nvPr>
            <p:ph type="ftr" sz="quarter" idx="11"/>
          </p:nvPr>
        </p:nvSpPr>
        <p:spPr>
          <a:xfrm>
            <a:off x="4800600" y="6324600"/>
            <a:ext cx="4191000" cy="365125"/>
          </a:xfrm>
          <a:noFill/>
        </p:spPr>
        <p:txBody>
          <a:bodyPr anchor="t"/>
          <a:lstStyle/>
          <a:p>
            <a:pPr algn="r"/>
            <a:r>
              <a:rPr lang="en-US" sz="120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0482" name="Rectangle 2" descr="Large confetti"/>
          <p:cNvSpPr>
            <a:spLocks noGrp="1" noChangeArrowheads="1"/>
          </p:cNvSpPr>
          <p:nvPr>
            <p:ph type="title"/>
          </p:nvPr>
        </p:nvSpPr>
        <p:spPr>
          <a:xfrm>
            <a:off x="1219200" y="6178"/>
            <a:ext cx="8229600" cy="1143000"/>
          </a:xfrm>
          <a:noFill/>
          <a:ln/>
        </p:spPr>
        <p:txBody>
          <a:bodyPr anchor="b">
            <a:noAutofit/>
            <a:scene3d>
              <a:camera prst="orthographicFront"/>
              <a:lightRig rig="soft" dir="t">
                <a:rot lat="0" lon="0" rev="2400000"/>
              </a:lightRig>
            </a:scene3d>
            <a:sp3d>
              <a:bevelT w="19050" h="12700"/>
            </a:sp3d>
          </a:bodyPr>
          <a:lstStyle/>
          <a:p>
            <a:pPr marL="54864" fontAlgn="auto">
              <a:spcAft>
                <a:spcPts val="0"/>
              </a:spcAft>
              <a:defRPr/>
            </a:pPr>
            <a:r>
              <a:rPr lang="en-US" kern="1200" dirty="0" smtClean="0">
                <a:latin typeface="+mj-lt"/>
                <a:ea typeface="+mj-ea"/>
                <a:cs typeface="+mj-cs"/>
              </a:rPr>
              <a:t>Culture in Health </a:t>
            </a:r>
            <a:r>
              <a:rPr lang="en-US" kern="1200" dirty="0">
                <a:latin typeface="+mj-lt"/>
                <a:ea typeface="+mj-ea"/>
                <a:cs typeface="+mj-cs"/>
              </a:rPr>
              <a:t>and </a:t>
            </a:r>
            <a:r>
              <a:rPr lang="en-US" dirty="0"/>
              <a:t>I</a:t>
            </a:r>
            <a:r>
              <a:rPr lang="en-US" kern="1200" dirty="0" smtClean="0">
                <a:latin typeface="+mj-lt"/>
                <a:ea typeface="+mj-ea"/>
                <a:cs typeface="+mj-cs"/>
              </a:rPr>
              <a:t>llness</a:t>
            </a:r>
            <a:endParaRPr lang="en-US" kern="1200" dirty="0">
              <a:latin typeface="+mj-lt"/>
              <a:ea typeface="+mj-ea"/>
              <a:cs typeface="+mj-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295400"/>
            <a:ext cx="7620000" cy="4221163"/>
          </a:xfrm>
        </p:spPr>
        <p:txBody>
          <a:bodyPr/>
          <a:lstStyle/>
          <a:p>
            <a:pPr>
              <a:spcBef>
                <a:spcPts val="0"/>
              </a:spcBef>
            </a:pPr>
            <a:endParaRPr lang="en-US" dirty="0" smtClean="0"/>
          </a:p>
          <a:p>
            <a:pPr>
              <a:spcBef>
                <a:spcPts val="0"/>
              </a:spcBef>
            </a:pPr>
            <a:r>
              <a:rPr lang="en-US" dirty="0" smtClean="0"/>
              <a:t>The sick role is a s</a:t>
            </a:r>
            <a:r>
              <a:rPr lang="en-US" dirty="0" smtClean="0">
                <a:cs typeface="Times New Roman" pitchFamily="18" charset="0"/>
              </a:rPr>
              <a:t>et of norms governing how one is supposed to behave and what one is entitled to when sick.</a:t>
            </a:r>
          </a:p>
        </p:txBody>
      </p:sp>
      <p:sp>
        <p:nvSpPr>
          <p:cNvPr id="5" name="Footer Placeholder 4"/>
          <p:cNvSpPr>
            <a:spLocks noGrp="1"/>
          </p:cNvSpPr>
          <p:nvPr>
            <p:ph type="ftr" sz="quarter" idx="11"/>
          </p:nvPr>
        </p:nvSpPr>
        <p:spPr>
          <a:xfrm>
            <a:off x="5029200" y="6248400"/>
            <a:ext cx="40386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066800" y="228600"/>
            <a:ext cx="8229600" cy="1143000"/>
          </a:xfrm>
        </p:spPr>
        <p:txBody>
          <a:bodyPr/>
          <a:lstStyle/>
          <a:p>
            <a:r>
              <a:rPr lang="en-US" dirty="0" smtClean="0"/>
              <a:t>The Sick Role: Norms in Action</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1066800" y="1143000"/>
            <a:ext cx="7543800" cy="4525963"/>
          </a:xfrm>
        </p:spPr>
        <p:txBody>
          <a:bodyPr>
            <a:normAutofit/>
          </a:bodyPr>
          <a:lstStyle/>
          <a:p>
            <a:pPr>
              <a:spcBef>
                <a:spcPts val="0"/>
              </a:spcBef>
            </a:pPr>
            <a:endParaRPr lang="en-US" dirty="0" smtClean="0"/>
          </a:p>
          <a:p>
            <a:pPr>
              <a:spcBef>
                <a:spcPts val="0"/>
              </a:spcBef>
            </a:pPr>
            <a:r>
              <a:rPr lang="en-US" dirty="0" smtClean="0"/>
              <a:t>Sexual dichotomy</a:t>
            </a:r>
          </a:p>
          <a:p>
            <a:pPr lvl="1">
              <a:spcBef>
                <a:spcPts val="0"/>
              </a:spcBef>
            </a:pPr>
            <a:r>
              <a:rPr lang="en-US" dirty="0" smtClean="0"/>
              <a:t>Female and male</a:t>
            </a:r>
          </a:p>
          <a:p>
            <a:pPr lvl="1">
              <a:spcBef>
                <a:spcPts val="0"/>
              </a:spcBef>
            </a:pPr>
            <a:r>
              <a:rPr lang="en-US" dirty="0" smtClean="0"/>
              <a:t>Universal</a:t>
            </a:r>
          </a:p>
          <a:p>
            <a:pPr lvl="1">
              <a:spcBef>
                <a:spcPts val="0"/>
              </a:spcBef>
            </a:pPr>
            <a:r>
              <a:rPr lang="en-US" dirty="0" smtClean="0"/>
              <a:t>Exhaustive</a:t>
            </a:r>
          </a:p>
          <a:p>
            <a:pPr lvl="1">
              <a:spcBef>
                <a:spcPts val="0"/>
              </a:spcBef>
            </a:pPr>
            <a:r>
              <a:rPr lang="en-US" dirty="0" smtClean="0"/>
              <a:t>Mutually exclusive</a:t>
            </a:r>
            <a:endParaRPr lang="en-US" dirty="0"/>
          </a:p>
          <a:p>
            <a:pPr>
              <a:spcBef>
                <a:spcPts val="0"/>
              </a:spcBef>
            </a:pPr>
            <a:endParaRPr lang="en-US" dirty="0" smtClean="0"/>
          </a:p>
          <a:p>
            <a:pPr>
              <a:spcBef>
                <a:spcPts val="0"/>
              </a:spcBef>
            </a:pPr>
            <a:r>
              <a:rPr lang="en-US" dirty="0" smtClean="0"/>
              <a:t>Sex </a:t>
            </a:r>
            <a:r>
              <a:rPr lang="en-US" dirty="0"/>
              <a:t>is much more </a:t>
            </a:r>
            <a:r>
              <a:rPr lang="en-US" dirty="0" smtClean="0"/>
              <a:t>complex</a:t>
            </a:r>
            <a:endParaRPr lang="en-US" dirty="0"/>
          </a:p>
          <a:p>
            <a:pPr lvl="1">
              <a:spcBef>
                <a:spcPts val="0"/>
              </a:spcBef>
            </a:pPr>
            <a:r>
              <a:rPr lang="en-US" dirty="0" smtClean="0"/>
              <a:t>Transsexuals</a:t>
            </a:r>
          </a:p>
          <a:p>
            <a:pPr lvl="1">
              <a:spcBef>
                <a:spcPts val="0"/>
              </a:spcBef>
            </a:pPr>
            <a:r>
              <a:rPr lang="en-US" dirty="0" err="1" smtClean="0"/>
              <a:t>Intersexuals</a:t>
            </a:r>
            <a:endParaRPr lang="en-US" dirty="0"/>
          </a:p>
          <a:p>
            <a:pPr>
              <a:lnSpc>
                <a:spcPct val="90000"/>
              </a:lnSpc>
              <a:spcAft>
                <a:spcPts val="3000"/>
              </a:spcAft>
              <a:buFontTx/>
              <a:buNone/>
            </a:pPr>
            <a:endParaRPr lang="en-US" sz="2800" dirty="0"/>
          </a:p>
        </p:txBody>
      </p:sp>
      <p:sp>
        <p:nvSpPr>
          <p:cNvPr id="5" name="Footer Placeholder 4"/>
          <p:cNvSpPr>
            <a:spLocks noGrp="1"/>
          </p:cNvSpPr>
          <p:nvPr>
            <p:ph type="ftr" sz="quarter" idx="11"/>
          </p:nvPr>
        </p:nvSpPr>
        <p:spPr>
          <a:xfrm>
            <a:off x="4932405" y="6400800"/>
            <a:ext cx="41910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2530" name="Rectangle 2" descr="Large confetti"/>
          <p:cNvSpPr>
            <a:spLocks noGrp="1" noChangeArrowheads="1"/>
          </p:cNvSpPr>
          <p:nvPr>
            <p:ph type="title"/>
          </p:nvPr>
        </p:nvSpPr>
        <p:spPr>
          <a:xfrm>
            <a:off x="1066800" y="0"/>
            <a:ext cx="8229600" cy="1066800"/>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sz="4000" kern="1200" dirty="0" smtClean="0">
                <a:latin typeface="+mj-lt"/>
                <a:ea typeface="+mj-ea"/>
                <a:cs typeface="+mj-cs"/>
              </a:rPr>
              <a:t>Culture and “the Sexes”</a:t>
            </a:r>
            <a:endParaRPr lang="en-US" sz="4600" kern="1200" dirty="0">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1066800" y="1219200"/>
            <a:ext cx="7848600" cy="4525963"/>
          </a:xfrm>
        </p:spPr>
        <p:txBody>
          <a:bodyPr/>
          <a:lstStyle/>
          <a:p>
            <a:pPr>
              <a:spcBef>
                <a:spcPts val="0"/>
              </a:spcBef>
            </a:pPr>
            <a:r>
              <a:rPr lang="en-US" dirty="0" smtClean="0"/>
              <a:t>A society’s personality</a:t>
            </a:r>
          </a:p>
          <a:p>
            <a:pPr>
              <a:spcBef>
                <a:spcPts val="0"/>
              </a:spcBef>
            </a:pPr>
            <a:r>
              <a:rPr lang="en-US" dirty="0" smtClean="0"/>
              <a:t>The shared, taken-for-granted values, beliefs, objects, and rules that guide people’s lives</a:t>
            </a:r>
          </a:p>
          <a:p>
            <a:pPr>
              <a:spcBef>
                <a:spcPts val="0"/>
              </a:spcBef>
            </a:pPr>
            <a:r>
              <a:rPr lang="en-US" dirty="0" smtClean="0"/>
              <a:t>When do we notice culture?</a:t>
            </a:r>
          </a:p>
          <a:p>
            <a:pPr lvl="1">
              <a:spcBef>
                <a:spcPts val="0"/>
              </a:spcBef>
            </a:pPr>
            <a:r>
              <a:rPr lang="en-US" dirty="0" smtClean="0"/>
              <a:t>Our own culture is usually invisible to us</a:t>
            </a:r>
          </a:p>
          <a:p>
            <a:pPr lvl="1">
              <a:spcBef>
                <a:spcPts val="0"/>
              </a:spcBef>
            </a:pPr>
            <a:r>
              <a:rPr lang="en-US" dirty="0" smtClean="0"/>
              <a:t>Periods of social upheaval or change</a:t>
            </a:r>
          </a:p>
          <a:p>
            <a:pPr lvl="1">
              <a:spcBef>
                <a:spcPts val="0"/>
              </a:spcBef>
            </a:pPr>
            <a:r>
              <a:rPr lang="en-US" dirty="0" smtClean="0"/>
              <a:t>When traveling</a:t>
            </a:r>
          </a:p>
        </p:txBody>
      </p:sp>
      <p:sp>
        <p:nvSpPr>
          <p:cNvPr id="15362" name="Footer Placeholder 4"/>
          <p:cNvSpPr>
            <a:spLocks noGrp="1"/>
          </p:cNvSpPr>
          <p:nvPr>
            <p:ph type="ftr" sz="quarter" idx="11"/>
          </p:nvPr>
        </p:nvSpPr>
        <p:spPr>
          <a:xfrm>
            <a:off x="5105400" y="6400800"/>
            <a:ext cx="39624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7650" name="Rectangle 2" descr="Large confetti"/>
          <p:cNvSpPr>
            <a:spLocks noGrp="1" noChangeArrowheads="1"/>
          </p:cNvSpPr>
          <p:nvPr>
            <p:ph type="title"/>
          </p:nvPr>
        </p:nvSpPr>
        <p:spPr>
          <a:xfrm>
            <a:off x="1295400" y="0"/>
            <a:ext cx="7391400" cy="1036638"/>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kern="1200" dirty="0">
                <a:latin typeface="+mj-lt"/>
                <a:ea typeface="+mj-ea"/>
                <a:cs typeface="+mj-cs"/>
              </a:rPr>
              <a:t>Culture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027"/>
          <p:cNvSpPr>
            <a:spLocks noGrp="1" noChangeArrowheads="1"/>
          </p:cNvSpPr>
          <p:nvPr>
            <p:ph idx="1"/>
          </p:nvPr>
        </p:nvSpPr>
        <p:spPr>
          <a:xfrm>
            <a:off x="1066800" y="1371600"/>
            <a:ext cx="7772400" cy="4525963"/>
          </a:xfrm>
        </p:spPr>
        <p:txBody>
          <a:bodyPr>
            <a:normAutofit/>
          </a:bodyPr>
          <a:lstStyle/>
          <a:p>
            <a:pPr>
              <a:lnSpc>
                <a:spcPct val="110000"/>
              </a:lnSpc>
              <a:spcBef>
                <a:spcPts val="0"/>
              </a:spcBef>
            </a:pPr>
            <a:r>
              <a:rPr lang="en-US" dirty="0" smtClean="0"/>
              <a:t>Non-material culture</a:t>
            </a:r>
          </a:p>
          <a:p>
            <a:pPr lvl="1">
              <a:lnSpc>
                <a:spcPct val="110000"/>
              </a:lnSpc>
              <a:spcBef>
                <a:spcPts val="0"/>
              </a:spcBef>
            </a:pPr>
            <a:r>
              <a:rPr lang="en-US" dirty="0" smtClean="0"/>
              <a:t>Knowledge, beliefs, customs, morals, symbols</a:t>
            </a:r>
          </a:p>
          <a:p>
            <a:pPr lvl="1">
              <a:lnSpc>
                <a:spcPct val="110000"/>
              </a:lnSpc>
              <a:spcBef>
                <a:spcPts val="0"/>
              </a:spcBef>
            </a:pPr>
            <a:r>
              <a:rPr lang="en-US" dirty="0" smtClean="0"/>
              <a:t>Patterns of behavior</a:t>
            </a:r>
          </a:p>
          <a:p>
            <a:pPr lvl="1">
              <a:lnSpc>
                <a:spcPct val="110000"/>
              </a:lnSpc>
              <a:spcBef>
                <a:spcPts val="0"/>
              </a:spcBef>
            </a:pPr>
            <a:r>
              <a:rPr lang="en-US" dirty="0" smtClean="0"/>
              <a:t>“Owner’s manual for social life”</a:t>
            </a:r>
          </a:p>
          <a:p>
            <a:pPr>
              <a:lnSpc>
                <a:spcPct val="110000"/>
              </a:lnSpc>
              <a:spcBef>
                <a:spcPts val="0"/>
              </a:spcBef>
            </a:pPr>
            <a:r>
              <a:rPr lang="en-US" dirty="0" smtClean="0"/>
              <a:t>Material culture</a:t>
            </a:r>
          </a:p>
          <a:p>
            <a:pPr lvl="1">
              <a:lnSpc>
                <a:spcPct val="110000"/>
              </a:lnSpc>
              <a:spcBef>
                <a:spcPts val="0"/>
              </a:spcBef>
            </a:pPr>
            <a:r>
              <a:rPr lang="en-US" dirty="0" smtClean="0"/>
              <a:t>Stuff: clothing, buildings, inventions, food, artwork, music</a:t>
            </a:r>
          </a:p>
          <a:p>
            <a:pPr lvl="1">
              <a:lnSpc>
                <a:spcPct val="110000"/>
              </a:lnSpc>
              <a:spcBef>
                <a:spcPts val="0"/>
              </a:spcBef>
            </a:pPr>
            <a:r>
              <a:rPr lang="en-US" dirty="0" smtClean="0"/>
              <a:t>Technologies that shape and are shaped by non-material culture</a:t>
            </a:r>
          </a:p>
        </p:txBody>
      </p:sp>
      <p:sp>
        <p:nvSpPr>
          <p:cNvPr id="5" name="Footer Placeholder 4"/>
          <p:cNvSpPr>
            <a:spLocks noGrp="1"/>
          </p:cNvSpPr>
          <p:nvPr>
            <p:ph type="ftr" sz="quarter" idx="11"/>
          </p:nvPr>
        </p:nvSpPr>
        <p:spPr>
          <a:xfrm>
            <a:off x="5181600" y="6400800"/>
            <a:ext cx="3863546"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12290" name="Rectangle 1026" descr="Large confetti"/>
          <p:cNvSpPr>
            <a:spLocks noGrp="1" noChangeArrowheads="1"/>
          </p:cNvSpPr>
          <p:nvPr>
            <p:ph type="title"/>
          </p:nvPr>
        </p:nvSpPr>
        <p:spPr>
          <a:xfrm>
            <a:off x="1219200" y="0"/>
            <a:ext cx="7391400" cy="1036638"/>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kern="1200" dirty="0">
                <a:latin typeface="+mj-lt"/>
                <a:ea typeface="+mj-ea"/>
                <a:cs typeface="+mj-cs"/>
              </a:rPr>
              <a:t>Elements of Culture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1066800" y="2133600"/>
            <a:ext cx="7696200" cy="4525963"/>
          </a:xfrm>
        </p:spPr>
        <p:txBody>
          <a:bodyPr/>
          <a:lstStyle/>
          <a:p>
            <a:pPr>
              <a:spcBef>
                <a:spcPts val="0"/>
              </a:spcBef>
            </a:pPr>
            <a:r>
              <a:rPr lang="en-US" dirty="0" smtClean="0"/>
              <a:t>Cultural change</a:t>
            </a:r>
          </a:p>
          <a:p>
            <a:pPr lvl="1">
              <a:spcBef>
                <a:spcPts val="0"/>
              </a:spcBef>
            </a:pPr>
            <a:r>
              <a:rPr lang="en-US" dirty="0" smtClean="0"/>
              <a:t>What </a:t>
            </a:r>
            <a:r>
              <a:rPr lang="en-US" dirty="0"/>
              <a:t>are some changes that you have observed in </a:t>
            </a:r>
            <a:r>
              <a:rPr lang="en-US" dirty="0">
                <a:solidFill>
                  <a:srgbClr val="1C1C11"/>
                </a:solidFill>
              </a:rPr>
              <a:t>material culture</a:t>
            </a:r>
            <a:r>
              <a:rPr lang="en-US" dirty="0"/>
              <a:t> in your lifetime?</a:t>
            </a:r>
          </a:p>
          <a:p>
            <a:pPr lvl="1">
              <a:spcBef>
                <a:spcPts val="0"/>
              </a:spcBef>
            </a:pPr>
            <a:r>
              <a:rPr lang="en-US" dirty="0"/>
              <a:t>What are some changes that you have observed in </a:t>
            </a:r>
            <a:r>
              <a:rPr lang="en-US" dirty="0">
                <a:solidFill>
                  <a:srgbClr val="1C1C11"/>
                </a:solidFill>
              </a:rPr>
              <a:t>nonmaterial culture </a:t>
            </a:r>
            <a:r>
              <a:rPr lang="en-US" dirty="0"/>
              <a:t>in your lifetime?</a:t>
            </a:r>
          </a:p>
        </p:txBody>
      </p:sp>
      <p:sp>
        <p:nvSpPr>
          <p:cNvPr id="5" name="Footer Placeholder 4"/>
          <p:cNvSpPr>
            <a:spLocks noGrp="1"/>
          </p:cNvSpPr>
          <p:nvPr>
            <p:ph type="ftr" sz="quarter" idx="11"/>
          </p:nvPr>
        </p:nvSpPr>
        <p:spPr>
          <a:xfrm>
            <a:off x="5029200" y="6248400"/>
            <a:ext cx="40386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4578" name="Rectangle 2" descr="Large confetti"/>
          <p:cNvSpPr>
            <a:spLocks noGrp="1" noChangeArrowheads="1"/>
          </p:cNvSpPr>
          <p:nvPr>
            <p:ph type="title"/>
          </p:nvPr>
        </p:nvSpPr>
        <p:spPr>
          <a:xfrm>
            <a:off x="1295400" y="228600"/>
            <a:ext cx="7391400" cy="1036638"/>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kern="1200" dirty="0" smtClean="0">
                <a:latin typeface="+mj-lt"/>
                <a:ea typeface="+mj-ea"/>
                <a:cs typeface="+mj-cs"/>
              </a:rPr>
              <a:t>Thinking Sociologically</a:t>
            </a:r>
            <a:endParaRPr lang="en-US" kern="1200" dirty="0">
              <a:latin typeface="+mj-lt"/>
              <a:ea typeface="+mj-ea"/>
              <a:cs typeface="+mj-cs"/>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066800" y="1676400"/>
            <a:ext cx="7696200" cy="4525963"/>
          </a:xfrm>
        </p:spPr>
        <p:txBody>
          <a:bodyPr/>
          <a:lstStyle/>
          <a:p>
            <a:pPr>
              <a:lnSpc>
                <a:spcPct val="90000"/>
              </a:lnSpc>
            </a:pPr>
            <a:r>
              <a:rPr lang="en-US" dirty="0"/>
              <a:t>Transnational media, global communication, transportation systems, and centuries of international migration have </a:t>
            </a:r>
            <a:r>
              <a:rPr lang="en-US" dirty="0">
                <a:cs typeface="Times New Roman" pitchFamily="18" charset="0"/>
              </a:rPr>
              <a:t>made the concept of “cultural purity” all but </a:t>
            </a:r>
            <a:r>
              <a:rPr lang="en-US" dirty="0" smtClean="0">
                <a:cs typeface="Times New Roman" pitchFamily="18" charset="0"/>
              </a:rPr>
              <a:t>obsolete</a:t>
            </a:r>
          </a:p>
          <a:p>
            <a:pPr>
              <a:lnSpc>
                <a:spcPct val="90000"/>
              </a:lnSpc>
            </a:pPr>
            <a:endParaRPr lang="en-US" dirty="0" smtClean="0"/>
          </a:p>
          <a:p>
            <a:pPr>
              <a:lnSpc>
                <a:spcPct val="90000"/>
              </a:lnSpc>
            </a:pPr>
            <a:r>
              <a:rPr lang="en-US" dirty="0" smtClean="0"/>
              <a:t>People have always met, shared, and traded (but it happens a lot faster now)</a:t>
            </a:r>
            <a:endParaRPr lang="en-US" dirty="0">
              <a:cs typeface="Times New Roman" pitchFamily="18" charset="0"/>
            </a:endParaRPr>
          </a:p>
          <a:p>
            <a:pPr algn="ctr">
              <a:lnSpc>
                <a:spcPct val="90000"/>
              </a:lnSpc>
              <a:buFontTx/>
              <a:buNone/>
            </a:pPr>
            <a:endParaRPr lang="en-US" dirty="0">
              <a:cs typeface="Times New Roman" pitchFamily="18" charset="0"/>
            </a:endParaRPr>
          </a:p>
          <a:p>
            <a:pPr algn="ctr">
              <a:lnSpc>
                <a:spcPct val="90000"/>
              </a:lnSpc>
              <a:buFontTx/>
              <a:buNone/>
            </a:pPr>
            <a:endParaRPr lang="en-US" dirty="0"/>
          </a:p>
        </p:txBody>
      </p:sp>
      <p:sp>
        <p:nvSpPr>
          <p:cNvPr id="5" name="Footer Placeholder 4"/>
          <p:cNvSpPr>
            <a:spLocks noGrp="1"/>
          </p:cNvSpPr>
          <p:nvPr>
            <p:ph type="ftr" sz="quarter" idx="11"/>
          </p:nvPr>
        </p:nvSpPr>
        <p:spPr>
          <a:xfrm>
            <a:off x="5243384" y="6324600"/>
            <a:ext cx="38862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6626" name="Rectangle 2" descr="Large confetti"/>
          <p:cNvSpPr>
            <a:spLocks noGrp="1" noChangeArrowheads="1"/>
          </p:cNvSpPr>
          <p:nvPr>
            <p:ph type="title"/>
          </p:nvPr>
        </p:nvSpPr>
        <p:spPr>
          <a:xfrm>
            <a:off x="1143000" y="0"/>
            <a:ext cx="8229600" cy="1143000"/>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kern="1200" dirty="0" smtClean="0">
                <a:latin typeface="+mj-lt"/>
                <a:ea typeface="+mj-ea"/>
                <a:cs typeface="+mj-cs"/>
              </a:rPr>
              <a:t>Global Culture</a:t>
            </a:r>
            <a:endParaRPr lang="en-US" kern="1200" dirty="0">
              <a:latin typeface="+mj-lt"/>
              <a:ea typeface="+mj-ea"/>
              <a:cs typeface="+mj-cs"/>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066800" y="2133600"/>
            <a:ext cx="7924800" cy="4525963"/>
          </a:xfrm>
        </p:spPr>
        <p:txBody>
          <a:bodyPr>
            <a:normAutofit/>
          </a:bodyPr>
          <a:lstStyle/>
          <a:p>
            <a:pPr>
              <a:spcBef>
                <a:spcPts val="0"/>
              </a:spcBef>
            </a:pPr>
            <a:r>
              <a:rPr lang="en-US" dirty="0">
                <a:cs typeface="Times New Roman" pitchFamily="18" charset="0"/>
              </a:rPr>
              <a:t>Values, </a:t>
            </a:r>
            <a:r>
              <a:rPr lang="en-US" dirty="0" smtClean="0">
                <a:cs typeface="Times New Roman" pitchFamily="18" charset="0"/>
              </a:rPr>
              <a:t>behaviors, </a:t>
            </a:r>
            <a:r>
              <a:rPr lang="en-US" dirty="0">
                <a:cs typeface="Times New Roman" pitchFamily="18" charset="0"/>
              </a:rPr>
              <a:t>and physical artifacts of a group that distinguish it from the larger </a:t>
            </a:r>
            <a:r>
              <a:rPr lang="en-US" dirty="0" smtClean="0">
                <a:cs typeface="Times New Roman" pitchFamily="18" charset="0"/>
              </a:rPr>
              <a:t>culture</a:t>
            </a:r>
          </a:p>
          <a:p>
            <a:pPr>
              <a:spcBef>
                <a:spcPts val="0"/>
              </a:spcBef>
            </a:pPr>
            <a:endParaRPr lang="en-US" dirty="0" smtClean="0">
              <a:cs typeface="Times New Roman" pitchFamily="18" charset="0"/>
            </a:endParaRPr>
          </a:p>
          <a:p>
            <a:pPr>
              <a:spcBef>
                <a:spcPts val="0"/>
              </a:spcBef>
            </a:pPr>
            <a:r>
              <a:rPr lang="en-US" dirty="0" smtClean="0"/>
              <a:t>Subcultures</a:t>
            </a:r>
            <a:endParaRPr lang="en-US" dirty="0" smtClean="0">
              <a:cs typeface="Times New Roman" pitchFamily="18" charset="0"/>
            </a:endParaRPr>
          </a:p>
          <a:p>
            <a:pPr lvl="1">
              <a:spcBef>
                <a:spcPts val="0"/>
              </a:spcBef>
            </a:pPr>
            <a:r>
              <a:rPr lang="en-US" dirty="0" smtClean="0">
                <a:solidFill>
                  <a:srgbClr val="1C1C11"/>
                </a:solidFill>
                <a:cs typeface="Times New Roman" pitchFamily="18" charset="0"/>
              </a:rPr>
              <a:t>Culture within a culture</a:t>
            </a:r>
            <a:endParaRPr lang="en-US" dirty="0" smtClean="0">
              <a:cs typeface="Times New Roman" pitchFamily="18" charset="0"/>
            </a:endParaRPr>
          </a:p>
          <a:p>
            <a:pPr>
              <a:spcAft>
                <a:spcPts val="2400"/>
              </a:spcAft>
              <a:buFontTx/>
              <a:buNone/>
            </a:pPr>
            <a:endParaRPr lang="en-US" dirty="0"/>
          </a:p>
        </p:txBody>
      </p:sp>
      <p:sp>
        <p:nvSpPr>
          <p:cNvPr id="5" name="Footer Placeholder 4"/>
          <p:cNvSpPr>
            <a:spLocks noGrp="1"/>
          </p:cNvSpPr>
          <p:nvPr>
            <p:ph type="ftr" sz="quarter" idx="11"/>
          </p:nvPr>
        </p:nvSpPr>
        <p:spPr>
          <a:xfrm>
            <a:off x="4648200" y="6400800"/>
            <a:ext cx="42672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7170" name="Rectangle 2" descr="Large confetti"/>
          <p:cNvSpPr>
            <a:spLocks noGrp="1" noChangeArrowheads="1"/>
          </p:cNvSpPr>
          <p:nvPr>
            <p:ph type="title"/>
          </p:nvPr>
        </p:nvSpPr>
        <p:spPr>
          <a:xfrm>
            <a:off x="1066800" y="-6178"/>
            <a:ext cx="8229600" cy="1143000"/>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kern="1200" dirty="0">
                <a:latin typeface="+mj-lt"/>
                <a:ea typeface="+mj-ea"/>
                <a:cs typeface="+mj-cs"/>
              </a:rPr>
              <a:t>Subcultures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66800" y="1066800"/>
            <a:ext cx="7772400" cy="4525963"/>
          </a:xfrm>
        </p:spPr>
        <p:txBody>
          <a:bodyPr/>
          <a:lstStyle/>
          <a:p>
            <a:pPr>
              <a:spcBef>
                <a:spcPts val="0"/>
              </a:spcBef>
            </a:pPr>
            <a:r>
              <a:rPr lang="en-US" dirty="0" smtClean="0"/>
              <a:t>Culture’s “archives”</a:t>
            </a:r>
          </a:p>
          <a:p>
            <a:pPr>
              <a:spcBef>
                <a:spcPts val="0"/>
              </a:spcBef>
            </a:pPr>
            <a:endParaRPr lang="en-US" dirty="0" smtClean="0"/>
          </a:p>
          <a:p>
            <a:pPr>
              <a:spcBef>
                <a:spcPts val="0"/>
              </a:spcBef>
            </a:pPr>
            <a:r>
              <a:rPr lang="en-US" dirty="0" smtClean="0"/>
              <a:t>Shifts in accepted behaviors</a:t>
            </a:r>
          </a:p>
          <a:p>
            <a:pPr>
              <a:spcBef>
                <a:spcPts val="0"/>
              </a:spcBef>
            </a:pPr>
            <a:endParaRPr lang="en-US" dirty="0" smtClean="0"/>
          </a:p>
          <a:p>
            <a:pPr>
              <a:spcBef>
                <a:spcPts val="0"/>
              </a:spcBef>
            </a:pPr>
            <a:r>
              <a:rPr lang="en-US" dirty="0" smtClean="0"/>
              <a:t>Need to view historical acts within context</a:t>
            </a:r>
            <a:endParaRPr lang="en-US" dirty="0"/>
          </a:p>
        </p:txBody>
      </p:sp>
      <p:sp>
        <p:nvSpPr>
          <p:cNvPr id="7" name="Footer Placeholder 4"/>
          <p:cNvSpPr>
            <a:spLocks noGrp="1"/>
          </p:cNvSpPr>
          <p:nvPr>
            <p:ph type="ftr" sz="quarter" idx="11"/>
          </p:nvPr>
        </p:nvSpPr>
        <p:spPr>
          <a:xfrm>
            <a:off x="4953000" y="6324600"/>
            <a:ext cx="4155989"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5" name="Title 4"/>
          <p:cNvSpPr>
            <a:spLocks noGrp="1"/>
          </p:cNvSpPr>
          <p:nvPr>
            <p:ph type="title"/>
          </p:nvPr>
        </p:nvSpPr>
        <p:spPr>
          <a:xfrm>
            <a:off x="1143000" y="228600"/>
            <a:ext cx="8229600" cy="1143000"/>
          </a:xfrm>
        </p:spPr>
        <p:txBody>
          <a:bodyPr/>
          <a:lstStyle/>
          <a:p>
            <a:r>
              <a:rPr lang="en-US" dirty="0" smtClean="0"/>
              <a:t>History and Culture</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143000" y="1524000"/>
            <a:ext cx="8001000" cy="4525963"/>
          </a:xfrm>
        </p:spPr>
        <p:txBody>
          <a:bodyPr>
            <a:normAutofit/>
          </a:bodyPr>
          <a:lstStyle/>
          <a:p>
            <a:r>
              <a:rPr lang="en-US" dirty="0" smtClean="0"/>
              <a:t>Culturally defined rules/expectations for conduct</a:t>
            </a:r>
          </a:p>
          <a:p>
            <a:r>
              <a:rPr lang="en-US" dirty="0" smtClean="0"/>
              <a:t>Different levels of norms</a:t>
            </a:r>
          </a:p>
          <a:p>
            <a:pPr lvl="1"/>
            <a:r>
              <a:rPr lang="en-US" dirty="0" smtClean="0"/>
              <a:t>Folkways: informal norms that are mildly punished when violated  </a:t>
            </a:r>
          </a:p>
          <a:p>
            <a:pPr lvl="1"/>
            <a:r>
              <a:rPr lang="en-US" dirty="0" smtClean="0"/>
              <a:t>Mores: norms that bring severe punishment when violated; may be codified </a:t>
            </a:r>
          </a:p>
          <a:p>
            <a:pPr lvl="1"/>
            <a:endParaRPr lang="en-US" dirty="0"/>
          </a:p>
        </p:txBody>
      </p:sp>
      <p:sp>
        <p:nvSpPr>
          <p:cNvPr id="5" name="Footer Placeholder 4"/>
          <p:cNvSpPr>
            <a:spLocks noGrp="1"/>
          </p:cNvSpPr>
          <p:nvPr>
            <p:ph type="ftr" sz="quarter" idx="11"/>
          </p:nvPr>
        </p:nvSpPr>
        <p:spPr>
          <a:xfrm>
            <a:off x="4800600" y="6172200"/>
            <a:ext cx="4322805"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17410" name="Rectangle 2" descr="Large confetti"/>
          <p:cNvSpPr>
            <a:spLocks noGrp="1" noChangeArrowheads="1"/>
          </p:cNvSpPr>
          <p:nvPr>
            <p:ph type="title"/>
          </p:nvPr>
        </p:nvSpPr>
        <p:spPr>
          <a:xfrm>
            <a:off x="1219200" y="18535"/>
            <a:ext cx="8229600" cy="1143000"/>
          </a:xfrm>
          <a:noFill/>
          <a:ln/>
        </p:spPr>
        <p:txBody>
          <a:bodyPr anchor="b">
            <a:normAutofit/>
            <a:scene3d>
              <a:camera prst="orthographicFront"/>
              <a:lightRig rig="soft" dir="t">
                <a:rot lat="0" lon="0" rev="2400000"/>
              </a:lightRig>
            </a:scene3d>
            <a:sp3d>
              <a:bevelT w="19050" h="12700"/>
            </a:sp3d>
          </a:bodyPr>
          <a:lstStyle/>
          <a:p>
            <a:pPr marL="54864" fontAlgn="auto">
              <a:spcAft>
                <a:spcPts val="0"/>
              </a:spcAft>
              <a:defRPr/>
            </a:pPr>
            <a:r>
              <a:rPr lang="en-US" kern="1200" dirty="0">
                <a:latin typeface="+mj-lt"/>
                <a:ea typeface="+mj-ea"/>
                <a:cs typeface="+mj-cs"/>
              </a:rPr>
              <a:t>Norms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981200"/>
            <a:ext cx="8229600" cy="4525963"/>
          </a:xfrm>
        </p:spPr>
        <p:txBody>
          <a:bodyPr>
            <a:normAutofit/>
          </a:bodyPr>
          <a:lstStyle/>
          <a:p>
            <a:r>
              <a:rPr lang="en-US" dirty="0" smtClean="0"/>
              <a:t>Patterns of behavior that become widely accepted within a particular social institution and taken for granted in society</a:t>
            </a:r>
          </a:p>
          <a:p>
            <a:r>
              <a:rPr lang="en-US" dirty="0" smtClean="0"/>
              <a:t>May change as social institutions change</a:t>
            </a:r>
            <a:endParaRPr lang="en-US" dirty="0"/>
          </a:p>
        </p:txBody>
      </p:sp>
      <p:sp>
        <p:nvSpPr>
          <p:cNvPr id="5" name="Footer Placeholder 4"/>
          <p:cNvSpPr>
            <a:spLocks noGrp="1"/>
          </p:cNvSpPr>
          <p:nvPr>
            <p:ph type="ftr" sz="quarter" idx="11"/>
          </p:nvPr>
        </p:nvSpPr>
        <p:spPr>
          <a:xfrm>
            <a:off x="4419600" y="6172200"/>
            <a:ext cx="4724400" cy="365125"/>
          </a:xfrm>
          <a:noFill/>
        </p:spPr>
        <p:txBody>
          <a:bodyPr anchor="t"/>
          <a:lstStyle/>
          <a:p>
            <a:pPr algn="r"/>
            <a:r>
              <a:rPr lang="en-US" sz="1200" dirty="0" smtClean="0">
                <a:latin typeface="Times New Roman" pitchFamily="18" charset="0"/>
              </a:rPr>
              <a:t>David M. Newman, Exploring the Architecture of Everyday Life, Brief Edition, 4e © SAGE Publications, Inc. 2015</a:t>
            </a:r>
            <a:endParaRPr lang="en-US" sz="1200" dirty="0">
              <a:latin typeface="Times New Roman" pitchFamily="18" charset="0"/>
            </a:endParaRPr>
          </a:p>
        </p:txBody>
      </p:sp>
      <p:sp>
        <p:nvSpPr>
          <p:cNvPr id="2" name="Title 1"/>
          <p:cNvSpPr>
            <a:spLocks noGrp="1"/>
          </p:cNvSpPr>
          <p:nvPr>
            <p:ph type="title"/>
          </p:nvPr>
        </p:nvSpPr>
        <p:spPr>
          <a:xfrm>
            <a:off x="1143000" y="228600"/>
            <a:ext cx="8229600" cy="1143000"/>
          </a:xfrm>
        </p:spPr>
        <p:txBody>
          <a:bodyPr/>
          <a:lstStyle/>
          <a:p>
            <a:r>
              <a:rPr lang="en-US" dirty="0" smtClean="0"/>
              <a:t>Institutionalized Norms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377</TotalTime>
  <Words>1785</Words>
  <Application>Microsoft Office PowerPoint</Application>
  <PresentationFormat>On-screen Show (4:3)</PresentationFormat>
  <Paragraphs>167</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1_Concourse</vt:lpstr>
      <vt:lpstr>Chapter 4 Building Order:  Culture and History </vt:lpstr>
      <vt:lpstr>Culture</vt:lpstr>
      <vt:lpstr>Elements of Culture</vt:lpstr>
      <vt:lpstr>Thinking Sociologically</vt:lpstr>
      <vt:lpstr>Global Culture</vt:lpstr>
      <vt:lpstr>Subcultures </vt:lpstr>
      <vt:lpstr>History and Culture</vt:lpstr>
      <vt:lpstr>Norms</vt:lpstr>
      <vt:lpstr>Institutionalized Norms</vt:lpstr>
      <vt:lpstr>Institutionalized Emotions</vt:lpstr>
      <vt:lpstr>Norms and Sanctions</vt:lpstr>
      <vt:lpstr>Cultural Relativism</vt:lpstr>
      <vt:lpstr>Ethnocentrism</vt:lpstr>
      <vt:lpstr>Managing Cultural Variation</vt:lpstr>
      <vt:lpstr>Culture in Health and Illness</vt:lpstr>
      <vt:lpstr>The Sick Role: Norms in Action</vt:lpstr>
      <vt:lpstr>Culture and “the Sexes”</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user</dc:creator>
  <cp:lastModifiedBy>SageUser</cp:lastModifiedBy>
  <cp:revision>87</cp:revision>
  <dcterms:created xsi:type="dcterms:W3CDTF">2009-11-30T03:49:10Z</dcterms:created>
  <dcterms:modified xsi:type="dcterms:W3CDTF">2014-10-16T14:06:57Z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